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3.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heme/themeOverride4.xml" ContentType="application/vnd.openxmlformats-officedocument.themeOverride+xml"/>
  <Override PartName="/ppt/notesSlides/notesSlide60.xml" ContentType="application/vnd.openxmlformats-officedocument.presentationml.notesSlide+xml"/>
  <Override PartName="/ppt/theme/themeOverride5.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wmf"/><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63B8FC7-3DAC-458E-9A5B-D5C34B3F6F8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123" name="Rectangle 3">
            <a:extLst>
              <a:ext uri="{FF2B5EF4-FFF2-40B4-BE49-F238E27FC236}">
                <a16:creationId xmlns:a16="http://schemas.microsoft.com/office/drawing/2014/main" id="{7D295439-8519-46E6-A9D4-18C4ADE1F047}"/>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052" name="Rectangle 4">
            <a:extLst>
              <a:ext uri="{FF2B5EF4-FFF2-40B4-BE49-F238E27FC236}">
                <a16:creationId xmlns:a16="http://schemas.microsoft.com/office/drawing/2014/main" id="{5C0649D0-BF14-44C7-B914-369BCFCB4B7C}"/>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C33FB1C0-5B00-4C56-BED7-D055B5228B54}"/>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72387A50-66BD-4AE6-B361-E347610BFCEF}"/>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127" name="Rectangle 7">
            <a:extLst>
              <a:ext uri="{FF2B5EF4-FFF2-40B4-BE49-F238E27FC236}">
                <a16:creationId xmlns:a16="http://schemas.microsoft.com/office/drawing/2014/main" id="{411AB153-65C3-44A4-86A3-B021A43C1826}"/>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2BFD97C-1072-47AC-B512-3114B80ACF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05F1575-6C39-4A48-875B-329A4313E7A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CD3246-65EA-4ED0-A73F-C4236C8E7F3E}" type="slidenum">
              <a:rPr lang="en-US" altLang="en-US" sz="1200"/>
              <a:pPr/>
              <a:t>1</a:t>
            </a:fld>
            <a:endParaRPr lang="en-US" altLang="en-US" sz="1200"/>
          </a:p>
        </p:txBody>
      </p:sp>
      <p:sp>
        <p:nvSpPr>
          <p:cNvPr id="4099" name="Rectangle 2">
            <a:extLst>
              <a:ext uri="{FF2B5EF4-FFF2-40B4-BE49-F238E27FC236}">
                <a16:creationId xmlns:a16="http://schemas.microsoft.com/office/drawing/2014/main" id="{B2471023-56C3-4ADE-A160-831D43EC7DDF}"/>
              </a:ext>
            </a:extLst>
          </p:cNvPr>
          <p:cNvSpPr>
            <a:spLocks noGrp="1" noChangeArrowheads="1"/>
          </p:cNvSpPr>
          <p:nvPr>
            <p:ph type="body" idx="1"/>
          </p:nvPr>
        </p:nvSpPr>
        <p:spPr>
          <a:xfrm>
            <a:off x="762000" y="4343400"/>
            <a:ext cx="50292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Radiation is energy traveling in the form of particles or waves in bundles of energy called photons.  Some everyday examples are microwaves used to cook food, radio waves for radio and television, light, and x-rays used in medicine.</a:t>
            </a:r>
          </a:p>
          <a:p>
            <a:r>
              <a:rPr lang="en-US" altLang="en-US" i="1"/>
              <a:t>Demonstration with Chart of Electromagnetic Spectrum</a:t>
            </a:r>
          </a:p>
          <a:p>
            <a:r>
              <a:rPr lang="en-US" altLang="en-US"/>
              <a:t>Radioactivity is a natural and spontaneous process by which the unstable atoms of an element emit or radiate excess energy in the form of particles or waves.  These emissions are collectively called ionizing radiations.  Depending on how  the nucleus loses this excess energy either a lower energy atom of the same form will result, or a completely different nucleus and atom can be formed.</a:t>
            </a:r>
          </a:p>
          <a:p>
            <a:r>
              <a:rPr lang="en-US" altLang="en-US" i="1"/>
              <a:t>Demonstration of Chart of Nuclides with Next Slide  </a:t>
            </a:r>
          </a:p>
          <a:p>
            <a:r>
              <a:rPr lang="en-US" altLang="en-US"/>
              <a:t>Ionization is a particular characteristic of the radiation produced when radioactive elements decay.  These radiations are of such high energy that when they interact with materials, they can remove electrons from the atoms in the material.  This effect is the reason why ionizing radiation is hazardous to health, and provides the means by which radiation can be detected.</a:t>
            </a:r>
          </a:p>
        </p:txBody>
      </p:sp>
      <p:sp>
        <p:nvSpPr>
          <p:cNvPr id="4100" name="Rectangle 3">
            <a:extLst>
              <a:ext uri="{FF2B5EF4-FFF2-40B4-BE49-F238E27FC236}">
                <a16:creationId xmlns:a16="http://schemas.microsoft.com/office/drawing/2014/main" id="{73B7DE2C-FAA1-4290-98B9-FEB9B114DFAA}"/>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BABE5DAA-EBEA-45D1-9F1F-B8A6AC2851E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F458DE4-EA0A-4CD8-AD96-DA0CB4D877D9}" type="slidenum">
              <a:rPr lang="en-US" altLang="en-US" sz="1200"/>
              <a:pPr/>
              <a:t>10</a:t>
            </a:fld>
            <a:endParaRPr lang="en-US" altLang="en-US" sz="1200"/>
          </a:p>
        </p:txBody>
      </p:sp>
      <p:sp>
        <p:nvSpPr>
          <p:cNvPr id="22531" name="Rectangle 2">
            <a:extLst>
              <a:ext uri="{FF2B5EF4-FFF2-40B4-BE49-F238E27FC236}">
                <a16:creationId xmlns:a16="http://schemas.microsoft.com/office/drawing/2014/main" id="{6AE36904-9352-496E-8D25-CC99274119DB}"/>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When  given a certain amount of radioactive material, it is customary to refer to the quantity based on its activity rather than its mass.  The activity is simply the number of disintegrations or transformations the quantity of material undergoes in a given period of time.</a:t>
            </a:r>
          </a:p>
          <a:p>
            <a:r>
              <a:rPr lang="en-US" altLang="en-US"/>
              <a:t>The two most common units of activity are the Curie and the Becqueral.  The Curie is named after Pierre Currie for his and his wife Marie’s discovery of radium.  One Curie is equal to 3.7x10</a:t>
            </a:r>
            <a:r>
              <a:rPr lang="en-US" altLang="en-US" baseline="30000"/>
              <a:t>10 </a:t>
            </a:r>
            <a:r>
              <a:rPr lang="en-US" altLang="en-US"/>
              <a:t>disintegrations per second.  A newer unit of activity if the Becqueral named for Henry Becquerel who is credited with the discovery of radioactivity. One Becqueral is equal to one disintegration per second.  </a:t>
            </a:r>
          </a:p>
          <a:p>
            <a:r>
              <a:rPr lang="en-US" altLang="en-US"/>
              <a:t>It is obvious that the Curie is a very large amount of activity and the Bequeral is a very small amount.  To make discussion of common amounts of radioactivity more convenient, we often talk in terms of milli and microCuries or kilo and MegaBecquerels. </a:t>
            </a:r>
          </a:p>
          <a:p>
            <a:r>
              <a:rPr lang="en-US" altLang="en-US"/>
              <a:t>When dealing with large amounts of material, either solids, liquids or gases, it is often convenient to talk about the activity in a given mass or volume of the material.  This is called the specific activity of the material.</a:t>
            </a:r>
          </a:p>
        </p:txBody>
      </p:sp>
      <p:sp>
        <p:nvSpPr>
          <p:cNvPr id="22532" name="Rectangle 3">
            <a:extLst>
              <a:ext uri="{FF2B5EF4-FFF2-40B4-BE49-F238E27FC236}">
                <a16:creationId xmlns:a16="http://schemas.microsoft.com/office/drawing/2014/main" id="{E32D0BE1-B1EE-4EDA-9382-6F93799ACE5C}"/>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F589682-831F-4D51-B47C-CFAB6E57E1E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744F253-7D7E-4917-ACBA-DB14954433DC}" type="slidenum">
              <a:rPr lang="en-US" altLang="en-US" sz="1200"/>
              <a:pPr/>
              <a:t>11</a:t>
            </a:fld>
            <a:endParaRPr lang="en-US" altLang="en-US" sz="1200"/>
          </a:p>
        </p:txBody>
      </p:sp>
      <p:sp>
        <p:nvSpPr>
          <p:cNvPr id="24579" name="Rectangle 2">
            <a:extLst>
              <a:ext uri="{FF2B5EF4-FFF2-40B4-BE49-F238E27FC236}">
                <a16:creationId xmlns:a16="http://schemas.microsoft.com/office/drawing/2014/main" id="{5E928FEC-BA35-4715-8FBB-48B4EF3774E2}"/>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Half-life is the time required for the quantity of a radioactive material to be reduced to one-half its original value.  </a:t>
            </a:r>
          </a:p>
          <a:p>
            <a:r>
              <a:rPr lang="en-US" altLang="en-US"/>
              <a:t>All radionuclides have a particular half-life, some of which a very long, while other are extremely short.  For example, uranium-238 has such a long half life, 4.5e10</a:t>
            </a:r>
            <a:r>
              <a:rPr lang="en-US" altLang="en-US" baseline="30000"/>
              <a:t>9 </a:t>
            </a:r>
            <a:r>
              <a:rPr lang="en-US" altLang="en-US"/>
              <a:t>years, that only a small fraction has decayed since the earth was formed.  In contrast, carbon-11 has a half-life of only 20 minutes.  Since this nuclide has medical applications, it has to be created where it is being used so that enough will be present to conduct medical studies.  </a:t>
            </a:r>
          </a:p>
        </p:txBody>
      </p:sp>
      <p:sp>
        <p:nvSpPr>
          <p:cNvPr id="24580" name="Rectangle 3">
            <a:extLst>
              <a:ext uri="{FF2B5EF4-FFF2-40B4-BE49-F238E27FC236}">
                <a16:creationId xmlns:a16="http://schemas.microsoft.com/office/drawing/2014/main" id="{47ACD55F-4001-4B5C-A0EC-E08F2276F818}"/>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E7CF0BB-1994-4B70-922E-2DB5A63109B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41E5F3-0ECC-4FDD-8ECB-52851D35F613}" type="slidenum">
              <a:rPr lang="en-US" altLang="en-US" sz="1200"/>
              <a:pPr/>
              <a:t>12</a:t>
            </a:fld>
            <a:endParaRPr lang="en-US" altLang="en-US" sz="1200"/>
          </a:p>
        </p:txBody>
      </p:sp>
      <p:sp>
        <p:nvSpPr>
          <p:cNvPr id="26627" name="Rectangle 2">
            <a:extLst>
              <a:ext uri="{FF2B5EF4-FFF2-40B4-BE49-F238E27FC236}">
                <a16:creationId xmlns:a16="http://schemas.microsoft.com/office/drawing/2014/main" id="{6A135C80-3870-4B3A-8139-A0474445943B}"/>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Since we cannot see, smell or taste radiation, we are dependent on instruments to indicate the presence of ionizing radiation.</a:t>
            </a:r>
          </a:p>
          <a:p>
            <a:r>
              <a:rPr lang="en-US" altLang="en-US"/>
              <a:t>The most common type of instrument is a gas filled radiation detector.  This instrument works on the principle that as radiation passes through air or a specific gas, ionization of the molecules in the air occur.  When a high voltage is placed between two areas of the gas filled space, the positive ions will be attracted to the negative side of the detector (the cathode) and the free electrons will travel to the positive side (the anode).  These charges are collected by the anode and cathode which then form a very small current in the wires going to the detector.  By placing a very sensitive current measuring device between the wires from the cathode and anode, the small current measured and displayed as a signal.  The more radiation which enters the chamber, the more current displayed by the instrument.</a:t>
            </a:r>
          </a:p>
          <a:p>
            <a:r>
              <a:rPr lang="en-US" altLang="en-US"/>
              <a:t>Many types of gas-filled detectors exist, but the two most common are the ion chamber used for measuring large amounts of radiation and the Geiger-Muller or GM detector used to measure very small amounts of radiation.</a:t>
            </a:r>
          </a:p>
          <a:p>
            <a:r>
              <a:rPr lang="en-US" altLang="en-US" i="1"/>
              <a:t>Demonstration of Geiger-Muller Detector.</a:t>
            </a:r>
          </a:p>
        </p:txBody>
      </p:sp>
      <p:sp>
        <p:nvSpPr>
          <p:cNvPr id="26628" name="Rectangle 3">
            <a:extLst>
              <a:ext uri="{FF2B5EF4-FFF2-40B4-BE49-F238E27FC236}">
                <a16:creationId xmlns:a16="http://schemas.microsoft.com/office/drawing/2014/main" id="{61CDCDB2-5A16-469D-B3D1-EEE11E2AA0A3}"/>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501A68E-9A49-4337-9479-FB21D87C5BD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A6FE4F5-83E9-4F67-B0F8-A5E631702FA9}" type="slidenum">
              <a:rPr lang="en-US" altLang="en-US" sz="1200"/>
              <a:pPr/>
              <a:t>13</a:t>
            </a:fld>
            <a:endParaRPr lang="en-US" altLang="en-US" sz="1200"/>
          </a:p>
        </p:txBody>
      </p:sp>
      <p:sp>
        <p:nvSpPr>
          <p:cNvPr id="28675" name="Rectangle 2">
            <a:extLst>
              <a:ext uri="{FF2B5EF4-FFF2-40B4-BE49-F238E27FC236}">
                <a16:creationId xmlns:a16="http://schemas.microsoft.com/office/drawing/2014/main" id="{FFCA6BAE-9E9A-414C-AFB6-25C7335DFC89}"/>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The second most common type of radiation detecting instrument is the scintillation detector.  The basic principle behind this instrument is the use of a special material which glows or “scintillates” when radiation interacts with it.  The most common type of material is a type of salt called sodium-iodide. The light produced from the scintillation process is reflected through a clear window where it interacts with device called a photomultiplier tube.  </a:t>
            </a:r>
          </a:p>
          <a:p>
            <a:r>
              <a:rPr lang="en-US" altLang="en-US"/>
              <a:t>The first part of the photomultiplier tube is made of another special material called a photocathode.  The photocathode has the unique characteristic of producing electrons when light strikes its surface.  These electrons are then pulled towards a series of plates called dynodes through the application of a positive high voltage.  When electrons from the photocathode hit the first dynode, several electrons are produced for each initial electron hitting its surface.  This “bunch” of electrons is then pulled towards the next dynode, where more electron “multiplication” occurs.  The sequence continues until the last dynode is reached, where the electron pulse is now millions of times larger then it was at the beginning of the tube.  At this point the electrons are collected by an anode at the end of the tube forming an electronic pulse.  The pulse is then detected and displayed by a special instrument.</a:t>
            </a:r>
          </a:p>
          <a:p>
            <a:r>
              <a:rPr lang="en-US" altLang="en-US"/>
              <a:t>Scintillation detectors are very sensitive radiation instruments and are used for special environmental surveys and as laboratory instruments.</a:t>
            </a:r>
          </a:p>
          <a:p>
            <a:r>
              <a:rPr lang="en-US" altLang="en-US" i="1"/>
              <a:t>Demonstration of NaI detector</a:t>
            </a:r>
          </a:p>
        </p:txBody>
      </p:sp>
      <p:sp>
        <p:nvSpPr>
          <p:cNvPr id="28676" name="Rectangle 3">
            <a:extLst>
              <a:ext uri="{FF2B5EF4-FFF2-40B4-BE49-F238E27FC236}">
                <a16:creationId xmlns:a16="http://schemas.microsoft.com/office/drawing/2014/main" id="{8FCC30B5-03B6-4400-95CD-4B070C827F19}"/>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CBAC0B7-4922-4538-ADD6-217D04FFC32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A97FB5-D917-4B9E-B459-482EE42FDF94}" type="slidenum">
              <a:rPr lang="en-US" altLang="en-US" sz="1200"/>
              <a:pPr/>
              <a:t>14</a:t>
            </a:fld>
            <a:endParaRPr lang="en-US" altLang="en-US" sz="1200"/>
          </a:p>
        </p:txBody>
      </p:sp>
      <p:sp>
        <p:nvSpPr>
          <p:cNvPr id="30723" name="Rectangle 2">
            <a:extLst>
              <a:ext uri="{FF2B5EF4-FFF2-40B4-BE49-F238E27FC236}">
                <a16:creationId xmlns:a16="http://schemas.microsoft.com/office/drawing/2014/main" id="{1AA306AD-68F3-45C3-9AB6-9CEE01DFA5B9}"/>
              </a:ext>
            </a:extLst>
          </p:cNvPr>
          <p:cNvSpPr>
            <a:spLocks noChangeArrowheads="1" noTextEdit="1"/>
          </p:cNvSpPr>
          <p:nvPr>
            <p:ph type="sldImg"/>
          </p:nvPr>
        </p:nvSpPr>
        <p:spPr>
          <a:ln w="12700" cap="flat">
            <a:solidFill>
              <a:schemeClr val="tx1"/>
            </a:solidFill>
          </a:ln>
        </p:spPr>
      </p:sp>
      <p:sp>
        <p:nvSpPr>
          <p:cNvPr id="30724" name="Rectangle 3">
            <a:extLst>
              <a:ext uri="{FF2B5EF4-FFF2-40B4-BE49-F238E27FC236}">
                <a16:creationId xmlns:a16="http://schemas.microsoft.com/office/drawing/2014/main" id="{ADF83384-E35F-4522-B9AD-74541CD8CE80}"/>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C031A77-FB9C-4FDE-9F4D-28F4C9F9A0F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61A05E-6A56-454A-8737-2EB37C34FBF5}" type="slidenum">
              <a:rPr lang="en-US" altLang="en-US" sz="1200"/>
              <a:pPr/>
              <a:t>15</a:t>
            </a:fld>
            <a:endParaRPr lang="en-US" altLang="en-US" sz="1200"/>
          </a:p>
        </p:txBody>
      </p:sp>
      <p:sp>
        <p:nvSpPr>
          <p:cNvPr id="32771" name="Rectangle 2">
            <a:extLst>
              <a:ext uri="{FF2B5EF4-FFF2-40B4-BE49-F238E27FC236}">
                <a16:creationId xmlns:a16="http://schemas.microsoft.com/office/drawing/2014/main" id="{4CA0AD4F-DDE2-4019-AA4B-9EBEC6CBAB62}"/>
              </a:ext>
            </a:extLst>
          </p:cNvPr>
          <p:cNvSpPr>
            <a:spLocks noChangeArrowheads="1" noTextEdit="1"/>
          </p:cNvSpPr>
          <p:nvPr>
            <p:ph type="sldImg"/>
          </p:nvPr>
        </p:nvSpPr>
        <p:spPr>
          <a:ln w="12700" cap="flat">
            <a:solidFill>
              <a:schemeClr val="tx1"/>
            </a:solidFill>
          </a:ln>
        </p:spPr>
      </p:sp>
      <p:sp>
        <p:nvSpPr>
          <p:cNvPr id="32772" name="Rectangle 3">
            <a:extLst>
              <a:ext uri="{FF2B5EF4-FFF2-40B4-BE49-F238E27FC236}">
                <a16:creationId xmlns:a16="http://schemas.microsoft.com/office/drawing/2014/main" id="{892C0C1A-4D21-4667-BD78-AF381D4F4356}"/>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6D99B0E-64C3-450C-9C87-5F7CD1BB7215}"/>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F8FFC9-597E-4B3A-82C7-A43E70A61B12}" type="slidenum">
              <a:rPr lang="en-US" altLang="en-US" sz="1200"/>
              <a:pPr/>
              <a:t>16</a:t>
            </a:fld>
            <a:endParaRPr lang="en-US" altLang="en-US" sz="1200"/>
          </a:p>
        </p:txBody>
      </p:sp>
      <p:sp>
        <p:nvSpPr>
          <p:cNvPr id="34819" name="Rectangle 2">
            <a:extLst>
              <a:ext uri="{FF2B5EF4-FFF2-40B4-BE49-F238E27FC236}">
                <a16:creationId xmlns:a16="http://schemas.microsoft.com/office/drawing/2014/main" id="{5EB2EDD9-32F8-4FD0-AC65-AC8CBABA0E87}"/>
              </a:ext>
            </a:extLst>
          </p:cNvPr>
          <p:cNvSpPr>
            <a:spLocks noChangeArrowheads="1" noTextEdit="1"/>
          </p:cNvSpPr>
          <p:nvPr>
            <p:ph type="sldImg"/>
          </p:nvPr>
        </p:nvSpPr>
        <p:spPr>
          <a:ln w="12700" cap="flat">
            <a:solidFill>
              <a:schemeClr val="tx1"/>
            </a:solidFill>
          </a:ln>
        </p:spPr>
      </p:sp>
      <p:sp>
        <p:nvSpPr>
          <p:cNvPr id="34820" name="Rectangle 3">
            <a:extLst>
              <a:ext uri="{FF2B5EF4-FFF2-40B4-BE49-F238E27FC236}">
                <a16:creationId xmlns:a16="http://schemas.microsoft.com/office/drawing/2014/main" id="{39475DD6-6668-4E77-8976-BE5D62AC3792}"/>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3B63017-B06B-40B9-8034-BDD5658ACB7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CE4144-292C-4EC4-965E-02E73D029435}" type="slidenum">
              <a:rPr lang="en-US" altLang="en-US" sz="1200"/>
              <a:pPr/>
              <a:t>17</a:t>
            </a:fld>
            <a:endParaRPr lang="en-US" altLang="en-US" sz="1200"/>
          </a:p>
        </p:txBody>
      </p:sp>
      <p:sp>
        <p:nvSpPr>
          <p:cNvPr id="36867" name="Rectangle 2">
            <a:extLst>
              <a:ext uri="{FF2B5EF4-FFF2-40B4-BE49-F238E27FC236}">
                <a16:creationId xmlns:a16="http://schemas.microsoft.com/office/drawing/2014/main" id="{A5BE740C-774A-4748-A42E-5A7440012F18}"/>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CD8782A-C4A5-4426-A786-3E88C854419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86F191A-3C55-47B6-8022-033AD1241F3B}" type="slidenum">
              <a:rPr lang="en-US" altLang="en-US" sz="1200"/>
              <a:pPr/>
              <a:t>18</a:t>
            </a:fld>
            <a:endParaRPr lang="en-US" altLang="en-US" sz="1200"/>
          </a:p>
        </p:txBody>
      </p:sp>
      <p:sp>
        <p:nvSpPr>
          <p:cNvPr id="38915" name="Rectangle 2">
            <a:extLst>
              <a:ext uri="{FF2B5EF4-FFF2-40B4-BE49-F238E27FC236}">
                <a16:creationId xmlns:a16="http://schemas.microsoft.com/office/drawing/2014/main" id="{92F689C4-339A-423D-BF4F-57907AE4CA67}"/>
              </a:ext>
            </a:extLst>
          </p:cNvPr>
          <p:cNvSpPr>
            <a:spLocks noChangeArrowheads="1" noTextEdit="1"/>
          </p:cNvSpPr>
          <p:nvPr>
            <p:ph type="sldImg"/>
          </p:nvPr>
        </p:nvSpPr>
        <p:spPr>
          <a:ln w="12700" cap="flat">
            <a:solidFill>
              <a:schemeClr val="tx1"/>
            </a:solidFill>
          </a:ln>
        </p:spPr>
      </p:sp>
      <p:sp>
        <p:nvSpPr>
          <p:cNvPr id="38916" name="Rectangle 3">
            <a:extLst>
              <a:ext uri="{FF2B5EF4-FFF2-40B4-BE49-F238E27FC236}">
                <a16:creationId xmlns:a16="http://schemas.microsoft.com/office/drawing/2014/main" id="{1B3E88F4-C707-46DE-BE50-635E4CDE4971}"/>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A1B4672-7E16-4B46-A6F3-53C7DD8EB98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81A1DC-ABD2-4ADB-ACC8-8B6D22B25C0B}" type="slidenum">
              <a:rPr lang="en-US" altLang="en-US" sz="1200"/>
              <a:pPr/>
              <a:t>19</a:t>
            </a:fld>
            <a:endParaRPr lang="en-US" altLang="en-US" sz="1200"/>
          </a:p>
        </p:txBody>
      </p:sp>
      <p:sp>
        <p:nvSpPr>
          <p:cNvPr id="40963" name="Rectangle 2">
            <a:extLst>
              <a:ext uri="{FF2B5EF4-FFF2-40B4-BE49-F238E27FC236}">
                <a16:creationId xmlns:a16="http://schemas.microsoft.com/office/drawing/2014/main" id="{91C7B891-418F-44A6-B288-2B985C386FD0}"/>
              </a:ext>
            </a:extLst>
          </p:cNvPr>
          <p:cNvSpPr>
            <a:spLocks noChangeArrowheads="1" noTextEdit="1"/>
          </p:cNvSpPr>
          <p:nvPr>
            <p:ph type="sldImg"/>
          </p:nvPr>
        </p:nvSpPr>
        <p:spPr>
          <a:ln w="12700" cap="flat">
            <a:solidFill>
              <a:schemeClr val="tx1"/>
            </a:solidFill>
          </a:ln>
        </p:spPr>
      </p:sp>
      <p:sp>
        <p:nvSpPr>
          <p:cNvPr id="40964" name="Rectangle 3">
            <a:extLst>
              <a:ext uri="{FF2B5EF4-FFF2-40B4-BE49-F238E27FC236}">
                <a16:creationId xmlns:a16="http://schemas.microsoft.com/office/drawing/2014/main" id="{36E0FFD1-CE1B-45D7-BD04-F1869B24A13C}"/>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4D0E9328-6F2B-47A7-9F02-D5B5A53E5D1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CB67EC-1ABE-421B-A33F-331D4730A3ED}" type="slidenum">
              <a:rPr lang="en-US" altLang="en-US" sz="1200"/>
              <a:pPr/>
              <a:t>2</a:t>
            </a:fld>
            <a:endParaRPr lang="en-US" altLang="en-US" sz="1200"/>
          </a:p>
        </p:txBody>
      </p:sp>
      <p:sp>
        <p:nvSpPr>
          <p:cNvPr id="6147" name="Rectangle 2">
            <a:extLst>
              <a:ext uri="{FF2B5EF4-FFF2-40B4-BE49-F238E27FC236}">
                <a16:creationId xmlns:a16="http://schemas.microsoft.com/office/drawing/2014/main" id="{B75F9CB7-1294-4C57-8D03-4699CDE689B0}"/>
              </a:ext>
            </a:extLst>
          </p:cNvPr>
          <p:cNvSpPr>
            <a:spLocks noGrp="1" noChangeArrowheads="1"/>
          </p:cNvSpPr>
          <p:nvPr>
            <p:ph type="body" idx="1"/>
          </p:nvPr>
        </p:nvSpPr>
        <p:spPr>
          <a:xfrm>
            <a:off x="533400" y="4267200"/>
            <a:ext cx="58674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A typical model of the atom is called the Bohr Model, in honor of Niels Bohr who proposed the structure in 1913.  The Bohr atom consists of a central nucleus composed of neutrons and protons, which is surrounded by electrons which “orbit” around the nucleus.</a:t>
            </a:r>
          </a:p>
          <a:p>
            <a:r>
              <a:rPr lang="en-US" altLang="en-US"/>
              <a:t>Protons carry a positive charge of one and have a mass of about 1 atomic mass unit or amu (1 amu =1.7e10</a:t>
            </a:r>
            <a:r>
              <a:rPr lang="en-US" altLang="en-US" baseline="30000"/>
              <a:t>-27</a:t>
            </a:r>
            <a:r>
              <a:rPr lang="en-US" altLang="en-US"/>
              <a:t> kg, a very, very small number).  Neutrons are electrically “neutral” and also have a mass of about 1 amu.  In contrast electron carry a negative charge and have mass of only 0.00055 amu.</a:t>
            </a:r>
          </a:p>
          <a:p>
            <a:r>
              <a:rPr lang="en-US" altLang="en-US"/>
              <a:t>The number of protons in a nucleus determines the element of the atom.  For example, the number of protons in uranium is 92 and the number in neon is 10.  The proton number is often referred to as Z.  Atoms in nature are electrically neutral so the number of electrons orbiting the nucleus equals the number of protons in the nucleus.</a:t>
            </a:r>
          </a:p>
          <a:p>
            <a:r>
              <a:rPr lang="en-US" altLang="en-US"/>
              <a:t>Neutrons make up the remaining mass of the nucleus and provide a means to “glue” the protons in place.  Without neutrons, the nucleus would split apart because the positive protons would repel each other.  Elements can have nucleii with different numbers of neutrons in them. For example hydrogen, which normally only has one proton in the nucleus, can have a neutron added to its nucleus to from deuterium, ir have two neutrons added to create tritium, which is radioactive.  Atoms of the same element which vary in neutron number are called isotopes.  Some elements have many stable isotopes (tin has 10) while others have only one or two.  We express isotopes with the nomenclature Neon-20 or </a:t>
            </a:r>
            <a:r>
              <a:rPr lang="en-US" altLang="en-US" baseline="30000"/>
              <a:t>20</a:t>
            </a:r>
            <a:r>
              <a:rPr lang="en-US" altLang="en-US" baseline="-25000"/>
              <a:t>10</a:t>
            </a:r>
            <a:r>
              <a:rPr lang="en-US" altLang="en-US"/>
              <a:t>N, with twenty representing the total number of neutrons and protons in the atom, often referred to as A, and 10 representing the number of protons (Z).     </a:t>
            </a:r>
          </a:p>
        </p:txBody>
      </p:sp>
      <p:sp>
        <p:nvSpPr>
          <p:cNvPr id="6148" name="Rectangle 3">
            <a:extLst>
              <a:ext uri="{FF2B5EF4-FFF2-40B4-BE49-F238E27FC236}">
                <a16:creationId xmlns:a16="http://schemas.microsoft.com/office/drawing/2014/main" id="{10FF0498-46CB-4942-9238-904D09C57594}"/>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E7B1ED8-CEEC-43EC-B1F8-7DC1A6A18A5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89C1B7-0F6C-4FA2-9CEE-FA6DCAD22440}" type="slidenum">
              <a:rPr lang="en-US" altLang="en-US" sz="1200"/>
              <a:pPr/>
              <a:t>20</a:t>
            </a:fld>
            <a:endParaRPr lang="en-US" altLang="en-US" sz="1200"/>
          </a:p>
        </p:txBody>
      </p:sp>
      <p:sp>
        <p:nvSpPr>
          <p:cNvPr id="43011" name="Rectangle 2">
            <a:extLst>
              <a:ext uri="{FF2B5EF4-FFF2-40B4-BE49-F238E27FC236}">
                <a16:creationId xmlns:a16="http://schemas.microsoft.com/office/drawing/2014/main" id="{7C44D8E8-A811-4BB1-B6C2-190090CE62AD}"/>
              </a:ext>
            </a:extLst>
          </p:cNvPr>
          <p:cNvSpPr>
            <a:spLocks noChangeArrowheads="1" noTextEdit="1"/>
          </p:cNvSpPr>
          <p:nvPr>
            <p:ph type="sldImg"/>
          </p:nvPr>
        </p:nvSpPr>
        <p:spPr>
          <a:ln w="12700" cap="flat">
            <a:solidFill>
              <a:schemeClr val="tx1"/>
            </a:solidFill>
          </a:ln>
        </p:spPr>
      </p:sp>
      <p:sp>
        <p:nvSpPr>
          <p:cNvPr id="43012" name="Rectangle 3">
            <a:extLst>
              <a:ext uri="{FF2B5EF4-FFF2-40B4-BE49-F238E27FC236}">
                <a16:creationId xmlns:a16="http://schemas.microsoft.com/office/drawing/2014/main" id="{ACA0C062-976F-4B5C-801C-3D1BE20072B4}"/>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0666E6D-2945-4205-9E5F-C04C9084089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077CFF-C573-4BFA-9A37-7F7D846870BB}" type="slidenum">
              <a:rPr lang="en-US" altLang="en-US" sz="1200"/>
              <a:pPr/>
              <a:t>21</a:t>
            </a:fld>
            <a:endParaRPr lang="en-US" altLang="en-US" sz="1200"/>
          </a:p>
        </p:txBody>
      </p:sp>
      <p:sp>
        <p:nvSpPr>
          <p:cNvPr id="45059" name="Rectangle 2">
            <a:extLst>
              <a:ext uri="{FF2B5EF4-FFF2-40B4-BE49-F238E27FC236}">
                <a16:creationId xmlns:a16="http://schemas.microsoft.com/office/drawing/2014/main" id="{88D48201-D98C-4908-B90C-127F95A45729}"/>
              </a:ext>
            </a:extLst>
          </p:cNvPr>
          <p:cNvSpPr>
            <a:spLocks noChangeArrowheads="1" noTextEdit="1"/>
          </p:cNvSpPr>
          <p:nvPr>
            <p:ph type="sldImg"/>
          </p:nvPr>
        </p:nvSpPr>
        <p:spPr>
          <a:ln w="12700" cap="flat">
            <a:solidFill>
              <a:schemeClr val="tx1"/>
            </a:solidFill>
          </a:ln>
        </p:spPr>
      </p:sp>
      <p:sp>
        <p:nvSpPr>
          <p:cNvPr id="45060" name="Rectangle 3">
            <a:extLst>
              <a:ext uri="{FF2B5EF4-FFF2-40B4-BE49-F238E27FC236}">
                <a16:creationId xmlns:a16="http://schemas.microsoft.com/office/drawing/2014/main" id="{216CCDE3-B8FF-4E9E-8AA1-BE95C01AF805}"/>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E487CA0-73CA-4085-8C91-A112000FE92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039FB1-9012-4398-92FE-71F9EDB24F59}" type="slidenum">
              <a:rPr lang="en-US" altLang="en-US" sz="1200"/>
              <a:pPr/>
              <a:t>22</a:t>
            </a:fld>
            <a:endParaRPr lang="en-US" altLang="en-US" sz="1200"/>
          </a:p>
        </p:txBody>
      </p:sp>
      <p:sp>
        <p:nvSpPr>
          <p:cNvPr id="47107" name="Rectangle 2">
            <a:extLst>
              <a:ext uri="{FF2B5EF4-FFF2-40B4-BE49-F238E27FC236}">
                <a16:creationId xmlns:a16="http://schemas.microsoft.com/office/drawing/2014/main" id="{D7D29DED-2ED7-44B0-B206-6FCA9698D3E5}"/>
              </a:ext>
            </a:extLst>
          </p:cNvPr>
          <p:cNvSpPr>
            <a:spLocks noChangeArrowheads="1" noTextEdit="1"/>
          </p:cNvSpPr>
          <p:nvPr>
            <p:ph type="sldImg"/>
          </p:nvPr>
        </p:nvSpPr>
        <p:spPr>
          <a:ln w="12700" cap="flat">
            <a:solidFill>
              <a:schemeClr val="tx1"/>
            </a:solidFill>
          </a:ln>
        </p:spPr>
      </p:sp>
      <p:sp>
        <p:nvSpPr>
          <p:cNvPr id="47108" name="Rectangle 3">
            <a:extLst>
              <a:ext uri="{FF2B5EF4-FFF2-40B4-BE49-F238E27FC236}">
                <a16:creationId xmlns:a16="http://schemas.microsoft.com/office/drawing/2014/main" id="{5F350DA0-8625-4EC5-8627-E195054327C5}"/>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22196CC-AFE5-419A-9119-FB5722906E5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2C3769-6B5B-4180-A2EA-9221AF5E184C}" type="slidenum">
              <a:rPr lang="en-US" altLang="en-US" sz="1200"/>
              <a:pPr/>
              <a:t>23</a:t>
            </a:fld>
            <a:endParaRPr lang="en-US" altLang="en-US" sz="1200"/>
          </a:p>
        </p:txBody>
      </p:sp>
      <p:sp>
        <p:nvSpPr>
          <p:cNvPr id="49155" name="Rectangle 2">
            <a:extLst>
              <a:ext uri="{FF2B5EF4-FFF2-40B4-BE49-F238E27FC236}">
                <a16:creationId xmlns:a16="http://schemas.microsoft.com/office/drawing/2014/main" id="{EA0B2B65-A7DB-40C2-9F4C-0D22A754AB3F}"/>
              </a:ext>
            </a:extLst>
          </p:cNvPr>
          <p:cNvSpPr>
            <a:spLocks noChangeArrowheads="1" noTextEdit="1"/>
          </p:cNvSpPr>
          <p:nvPr>
            <p:ph type="sldImg"/>
          </p:nvPr>
        </p:nvSpPr>
        <p:spPr>
          <a:ln w="12700" cap="flat">
            <a:solidFill>
              <a:schemeClr val="tx1"/>
            </a:solidFill>
          </a:ln>
        </p:spPr>
      </p:sp>
      <p:sp>
        <p:nvSpPr>
          <p:cNvPr id="49156" name="Rectangle 3">
            <a:extLst>
              <a:ext uri="{FF2B5EF4-FFF2-40B4-BE49-F238E27FC236}">
                <a16:creationId xmlns:a16="http://schemas.microsoft.com/office/drawing/2014/main" id="{0394E98D-2DE8-46F8-BE23-3D658BE37E56}"/>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8885070E-9B1C-41C6-A10E-C590A517216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553625-4F15-44D7-ACD4-DEB9CB3576FC}" type="slidenum">
              <a:rPr lang="en-US" altLang="en-US" sz="1200"/>
              <a:pPr/>
              <a:t>24</a:t>
            </a:fld>
            <a:endParaRPr lang="en-US" altLang="en-US" sz="1200"/>
          </a:p>
        </p:txBody>
      </p:sp>
      <p:sp>
        <p:nvSpPr>
          <p:cNvPr id="51203" name="Rectangle 2">
            <a:extLst>
              <a:ext uri="{FF2B5EF4-FFF2-40B4-BE49-F238E27FC236}">
                <a16:creationId xmlns:a16="http://schemas.microsoft.com/office/drawing/2014/main" id="{519DB5B3-A0E2-4D27-B033-C9F724BD87C1}"/>
              </a:ext>
            </a:extLst>
          </p:cNvPr>
          <p:cNvSpPr>
            <a:spLocks noChangeArrowheads="1" noTextEdit="1"/>
          </p:cNvSpPr>
          <p:nvPr>
            <p:ph type="sldImg"/>
          </p:nvPr>
        </p:nvSpPr>
        <p:spPr>
          <a:ln w="12700" cap="flat">
            <a:solidFill>
              <a:schemeClr val="tx1"/>
            </a:solidFill>
          </a:ln>
        </p:spPr>
      </p:sp>
      <p:sp>
        <p:nvSpPr>
          <p:cNvPr id="51204" name="Rectangle 3">
            <a:extLst>
              <a:ext uri="{FF2B5EF4-FFF2-40B4-BE49-F238E27FC236}">
                <a16:creationId xmlns:a16="http://schemas.microsoft.com/office/drawing/2014/main" id="{28A256E4-54A5-495E-8675-EC8C35456664}"/>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79A35E6-EE07-450A-BF92-53768984B6E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7FA30EC-F992-476D-B48F-921B2BD537DC}" type="slidenum">
              <a:rPr lang="en-US" altLang="en-US" sz="1200"/>
              <a:pPr/>
              <a:t>25</a:t>
            </a:fld>
            <a:endParaRPr lang="en-US" altLang="en-US" sz="1200"/>
          </a:p>
        </p:txBody>
      </p:sp>
      <p:sp>
        <p:nvSpPr>
          <p:cNvPr id="53251" name="Rectangle 2">
            <a:extLst>
              <a:ext uri="{FF2B5EF4-FFF2-40B4-BE49-F238E27FC236}">
                <a16:creationId xmlns:a16="http://schemas.microsoft.com/office/drawing/2014/main" id="{DEE8C007-CC64-4A97-ABAC-095C3B5074A4}"/>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In order to communicate effectively about the hazards of radiation, several basic quantities commonly used to describe a radiation environment must be understood.  </a:t>
            </a:r>
          </a:p>
          <a:p>
            <a:r>
              <a:rPr lang="en-US" altLang="en-US"/>
              <a:t>The first and oldest expression of a radiation field is exposure, and is used strictly to quantify the amount of ionization which takes place in air from x-ray or gamma radiation.  Exposures are typically expressed in units of the Roentgen (R), or milliRoentgen (mR = 1/1000 of an R).  The term is losing popularity, but medical x-rays are still commonly expressed in terms of exposure measurements. </a:t>
            </a:r>
          </a:p>
          <a:p>
            <a:r>
              <a:rPr lang="en-US" altLang="en-US"/>
              <a:t>The most widely used expression of radiation effect is dose.  A given dose of radiation represents the energy imparted to matter per unit unit mass of the irradiated material.  It is commonly expressed in rads, where 1 rad = 0.01 joules per kg of material, or Gray (Gy), defined as 1 joule per kilogram. </a:t>
            </a:r>
          </a:p>
          <a:p>
            <a:r>
              <a:rPr lang="en-US" altLang="en-US"/>
              <a:t>The dose equivalent is a quantity used for radiation protection purposes, that expresses on a common scale for all radiations the hazard or "risk" associated with a given dose of radiation.  The dose equivalent is calculated from the dose multiplied by a "quality factor" which is specific for the type of radiation involved.  For example, alpha radiation is considered a very biologically damaging radiation and as a result has a quality factor of 20 applied to it.  In contrast gamma, x-ray and beta radiations are much less biologically damaging and have a quality factor of only 1.  The dose equivalent is commonly expressed in rems or sieverts (Sv);    1 rem = 0.01 Sv.</a:t>
            </a:r>
          </a:p>
        </p:txBody>
      </p:sp>
      <p:sp>
        <p:nvSpPr>
          <p:cNvPr id="53252" name="Rectangle 3">
            <a:extLst>
              <a:ext uri="{FF2B5EF4-FFF2-40B4-BE49-F238E27FC236}">
                <a16:creationId xmlns:a16="http://schemas.microsoft.com/office/drawing/2014/main" id="{95950552-D14D-4364-B839-E0C7A65CBB3C}"/>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EB94483-9565-4103-8E89-EB5C0DA6948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E95D25-7F24-43B2-9969-D7CE73E66E4F}" type="slidenum">
              <a:rPr lang="en-US" altLang="en-US" sz="1200"/>
              <a:pPr/>
              <a:t>26</a:t>
            </a:fld>
            <a:endParaRPr lang="en-US" altLang="en-US" sz="1200"/>
          </a:p>
        </p:txBody>
      </p:sp>
      <p:sp>
        <p:nvSpPr>
          <p:cNvPr id="55299" name="Rectangle 2">
            <a:extLst>
              <a:ext uri="{FF2B5EF4-FFF2-40B4-BE49-F238E27FC236}">
                <a16:creationId xmlns:a16="http://schemas.microsoft.com/office/drawing/2014/main" id="{9F4632ED-CAFF-44C2-A3EB-446EF3718256}"/>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This table is intended to allow some perspective on the effect of various doses and dose equivalents.  At the high end, thousands of rads of radiation are used to sterilize food and medical equipment.  These doses are intended to kill the microorganisms which exist in food.  Similarly, doses up to several thousand rads can be applied over a weeks time to a cancerous tumor in an effort to kill the cancerous cells.</a:t>
            </a:r>
          </a:p>
          <a:p>
            <a:r>
              <a:rPr lang="en-US" altLang="en-US"/>
              <a:t>If a sample of the population were exposed to 350 rads, it is predicted that about 50% of the population would be killed from the lethal effects of the radiation dose.</a:t>
            </a:r>
          </a:p>
          <a:p>
            <a:r>
              <a:rPr lang="en-US" altLang="en-US"/>
              <a:t>Below a dose 50 rads, it is predicted that little if any immediate effects on the exposed population would be seen.  Below this level, radiation doses are thought only to increase the "risks" of health effects like cancer and genetic effects.  For a dose equivalent of 12.5 rem, it is thought that one has an increased risk of cancer of one percent.</a:t>
            </a:r>
          </a:p>
          <a:p>
            <a:r>
              <a:rPr lang="en-US" altLang="en-US"/>
              <a:t>The remaining numbers reflect maximum annual dose limits for occupationally exposed workers and for the general public, as well as typical annual background radiation doses.</a:t>
            </a:r>
          </a:p>
          <a:p>
            <a:r>
              <a:rPr lang="en-US" altLang="en-US"/>
              <a:t>The last values reflect the dose equivalent from a skull x-ray and round-trip flight from LA to NY.</a:t>
            </a:r>
          </a:p>
          <a:p>
            <a:r>
              <a:rPr lang="en-US" altLang="en-US"/>
              <a:t>   </a:t>
            </a:r>
          </a:p>
        </p:txBody>
      </p:sp>
      <p:sp>
        <p:nvSpPr>
          <p:cNvPr id="55300" name="Rectangle 3">
            <a:extLst>
              <a:ext uri="{FF2B5EF4-FFF2-40B4-BE49-F238E27FC236}">
                <a16:creationId xmlns:a16="http://schemas.microsoft.com/office/drawing/2014/main" id="{604CE9A1-E55A-4B79-8186-94E23EBA67BE}"/>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E906A78-2E51-4F23-AA38-C065E285F49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BA404C-2C6D-4030-81A1-8BB145B80CA7}" type="slidenum">
              <a:rPr lang="en-US" altLang="en-US" sz="1200"/>
              <a:pPr/>
              <a:t>27</a:t>
            </a:fld>
            <a:endParaRPr lang="en-US" altLang="en-US" sz="1200"/>
          </a:p>
        </p:txBody>
      </p:sp>
      <p:sp>
        <p:nvSpPr>
          <p:cNvPr id="57347" name="Rectangle 2">
            <a:extLst>
              <a:ext uri="{FF2B5EF4-FFF2-40B4-BE49-F238E27FC236}">
                <a16:creationId xmlns:a16="http://schemas.microsoft.com/office/drawing/2014/main" id="{B77F1288-1FD1-476E-BBBB-78811CA6AC6C}"/>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Radiation effects are loosely broken into two broad categories,   non-stochastic and stochastic effects.  </a:t>
            </a:r>
          </a:p>
          <a:p>
            <a:r>
              <a:rPr lang="en-US" altLang="en-US"/>
              <a:t>Non-stochastic effects are associated with large radiation doses received in a short period of time.  These effects are only considered to occur after a certain threshold dose has been exceeded and the severity of the effect is considered proportional to the dose above this threshold.  The most common non-stochastic effects as observed in the Hiroshima and Nagasaki bomb victims and from the victims of Chernobyl include the acute radiation syndrome, skin reddening and "burns", and cataracts.</a:t>
            </a:r>
          </a:p>
          <a:p>
            <a:r>
              <a:rPr lang="en-US" altLang="en-US"/>
              <a:t>Stochastic radiation effects are associated with low doses of radiation received over a long period of time, so called chronic radiation exposure.  Stochastic means random in nature, hence stochastic effects are thought to become more probable the higher radiation dose.  The effect which causes the most concern is radiation induced cancer.  A second effect of much lower probability is genetic effects, or the altering of either the sperm or eggs in a parent which then results in a mutation in their children.   Stochastic radiation effects are the largest concern for most radiation protection activities.</a:t>
            </a:r>
          </a:p>
        </p:txBody>
      </p:sp>
      <p:sp>
        <p:nvSpPr>
          <p:cNvPr id="57348" name="Rectangle 3">
            <a:extLst>
              <a:ext uri="{FF2B5EF4-FFF2-40B4-BE49-F238E27FC236}">
                <a16:creationId xmlns:a16="http://schemas.microsoft.com/office/drawing/2014/main" id="{6D55A9AE-B058-49BC-8F6E-97B5E391AF46}"/>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E29E6EF-2506-46EB-9252-B9FE6278DFC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8787573-E482-43F4-B011-9FE928746015}" type="slidenum">
              <a:rPr lang="en-US" altLang="en-US" sz="1200"/>
              <a:pPr/>
              <a:t>28</a:t>
            </a:fld>
            <a:endParaRPr lang="en-US" altLang="en-US" sz="1200"/>
          </a:p>
        </p:txBody>
      </p:sp>
      <p:sp>
        <p:nvSpPr>
          <p:cNvPr id="59395" name="Rectangle 2">
            <a:extLst>
              <a:ext uri="{FF2B5EF4-FFF2-40B4-BE49-F238E27FC236}">
                <a16:creationId xmlns:a16="http://schemas.microsoft.com/office/drawing/2014/main" id="{BBCF2242-C910-41AE-BDF0-DA7054306B81}"/>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As discussed, cancer is the most significant concern from radiation exposure.  The normal incidence of cancer results in it being the second leading cause of death in the US, with between one in five and one in six dying from cancer.</a:t>
            </a:r>
          </a:p>
          <a:p>
            <a:r>
              <a:rPr lang="en-US" altLang="en-US"/>
              <a:t>Because radiation induced cancer is not unique or different from any other type of cancer, it is impossibly to tell if a given person has developed cancer from radiation or from any other potential cause including genetic or other environmental factors.</a:t>
            </a:r>
          </a:p>
          <a:p>
            <a:r>
              <a:rPr lang="en-US" altLang="en-US"/>
              <a:t>Based on data from the survivors of Hiroshima and Nagasaki, and from other studies of people who have received large doses of radiation, the National Academy of Sciences has proposed that if 1,000,000 people were each exposed to one rem, there would be approximately 800 additional cancer deaths in this population.  Since up to 200,000 of these people will normally develop cancer, this suggests that the "risk" of cancer from typical annual radiation doses and occupational exposures is very low.  </a:t>
            </a:r>
          </a:p>
          <a:p>
            <a:r>
              <a:rPr lang="en-US" altLang="en-US"/>
              <a:t>Despite this low risk, the International Commission on Radiological Protection (ICRP) has recommended that persons maintain there exposures as low as possible to minimize their risk of radiation induced cancer.  This recommendation is based on their belief that the risk of radiation induced cancer is proportional with the dose one receives.  Thus the lower a persons dose, the lower the probability of getting cancer from radiation.</a:t>
            </a:r>
          </a:p>
        </p:txBody>
      </p:sp>
      <p:sp>
        <p:nvSpPr>
          <p:cNvPr id="59396" name="Rectangle 3">
            <a:extLst>
              <a:ext uri="{FF2B5EF4-FFF2-40B4-BE49-F238E27FC236}">
                <a16:creationId xmlns:a16="http://schemas.microsoft.com/office/drawing/2014/main" id="{07C3CE48-D385-41B5-85A0-37557DDA75ED}"/>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C94BCD7-6A54-41B0-90CD-A11830A7440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BE8CCE8-343B-44F8-AA19-1D6F5A1B5412}" type="slidenum">
              <a:rPr lang="en-US" altLang="en-US" sz="1200"/>
              <a:pPr/>
              <a:t>29</a:t>
            </a:fld>
            <a:endParaRPr lang="en-US" altLang="en-US" sz="1200"/>
          </a:p>
        </p:txBody>
      </p:sp>
      <p:sp>
        <p:nvSpPr>
          <p:cNvPr id="61443" name="Rectangle 2">
            <a:extLst>
              <a:ext uri="{FF2B5EF4-FFF2-40B4-BE49-F238E27FC236}">
                <a16:creationId xmlns:a16="http://schemas.microsoft.com/office/drawing/2014/main" id="{8121B089-D875-4E38-9CA4-B49076F5D464}"/>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Risk is defined as an exposure to the chance of injury or loss, a hazardous or dangerous chance.  It is generally accepted that there are numerous risks in modern society ranging from the risk of getting hit by a car when crossing a street to contracting AIDS from having unprotected sex.  What is less well understood are the perceptual factors which we apply when deciding if something is risky or not, and what risks we should take and which to avoid.  Characteristically, we perceive something to be of low risk if we can control it, observe it, understand its nature or if the effect is of low consequence.  In contrast, high risks are perceived with events we can’t control, cannot observe, are not readily understood or if the consequences are severe.  Nuclear technology, and more specifically nuclear power is typically perceived by the public as high risk because its nature meets the latter set of criteria. </a:t>
            </a:r>
          </a:p>
          <a:p>
            <a:r>
              <a:rPr lang="en-US" altLang="en-US"/>
              <a:t>The following four slides compare how the public ranks the risk of dying from various activities and technologies.  The latter two slides present expert opinions on how these activities should be ranked.  Note that the experts ranking closely matches known fatality statistics, and that the experts consider nuclear technology safe as compared to the general public.</a:t>
            </a:r>
          </a:p>
          <a:p>
            <a:r>
              <a:rPr lang="en-US" altLang="en-US"/>
              <a:t>Statistics from Science86 magazine. Oct 85, Vol 6 No 8, pg 40. </a:t>
            </a:r>
          </a:p>
          <a:p>
            <a:endParaRPr lang="en-US" altLang="en-US"/>
          </a:p>
        </p:txBody>
      </p:sp>
      <p:sp>
        <p:nvSpPr>
          <p:cNvPr id="61444" name="Rectangle 3">
            <a:extLst>
              <a:ext uri="{FF2B5EF4-FFF2-40B4-BE49-F238E27FC236}">
                <a16:creationId xmlns:a16="http://schemas.microsoft.com/office/drawing/2014/main" id="{550E0962-3973-45DE-8F9E-70BBB063AB75}"/>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F94DC92-7628-4E9F-8B1A-ACD0219E9DA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590CB7-CDA4-4F15-B732-86570293B111}" type="slidenum">
              <a:rPr lang="en-US" altLang="en-US" sz="1200"/>
              <a:pPr/>
              <a:t>3</a:t>
            </a:fld>
            <a:endParaRPr lang="en-US" altLang="en-US" sz="1200"/>
          </a:p>
        </p:txBody>
      </p:sp>
      <p:sp>
        <p:nvSpPr>
          <p:cNvPr id="8195" name="Rectangle 2">
            <a:extLst>
              <a:ext uri="{FF2B5EF4-FFF2-40B4-BE49-F238E27FC236}">
                <a16:creationId xmlns:a16="http://schemas.microsoft.com/office/drawing/2014/main" id="{1F394A29-D108-4634-83EF-162512D5ACC9}"/>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Alpha decay is a radioactive process in which a particle with two neutrons and two protons is ejected from the nucleus of a radioactive atom.  The particle is identical to the nucleus of a helium atom.</a:t>
            </a:r>
          </a:p>
          <a:p>
            <a:r>
              <a:rPr lang="en-US" altLang="en-US"/>
              <a:t>Alpha decay only occurs in very heavy elements such as uranium, thorium and  radium.  The nucleii of these atoms are very “neutron rich” (i.e. have a lot more neutrons in their nucleus than they do protons) which makes emission of the alpha particle possible.  </a:t>
            </a:r>
          </a:p>
          <a:p>
            <a:r>
              <a:rPr lang="en-US" altLang="en-US"/>
              <a:t>After an atom ejects an alpha particle, a new parent atom is formed which has two less neutrons and two less protons.  Thus, when uranium-238 (which has a Z of 92) decays by alpha emission, thorium-234 is created (which has a Z of 90). </a:t>
            </a:r>
          </a:p>
          <a:p>
            <a:r>
              <a:rPr lang="en-US" altLang="en-US"/>
              <a:t>Because alpha particles contain two protons, they have a positive charge of two.  Further, alpha particles are very heavy and very energetic compared to other common types of radiation.  These characteristics allow alpha particles to interact readily with materials they encounter, including air, causing many ionizations in a very short distance.  Typical alpha particles will travel no more than a few centimeters in air and are stopped by a sheet of paper.  </a:t>
            </a:r>
          </a:p>
          <a:p>
            <a:endParaRPr lang="en-US" altLang="en-US"/>
          </a:p>
          <a:p>
            <a:r>
              <a:rPr lang="en-US" altLang="en-US" i="1"/>
              <a:t>Show decay on chart of nuclides,</a:t>
            </a:r>
          </a:p>
          <a:p>
            <a:r>
              <a:rPr lang="en-US" altLang="en-US" i="1"/>
              <a:t>Show smoke detector as application of alpha decay.</a:t>
            </a:r>
          </a:p>
        </p:txBody>
      </p:sp>
      <p:sp>
        <p:nvSpPr>
          <p:cNvPr id="8196" name="Rectangle 3">
            <a:extLst>
              <a:ext uri="{FF2B5EF4-FFF2-40B4-BE49-F238E27FC236}">
                <a16:creationId xmlns:a16="http://schemas.microsoft.com/office/drawing/2014/main" id="{7E2A19AD-1FF3-4E84-B3ED-D400CB054280}"/>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9411959-C035-441D-9950-34B6316867C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3D2E56-2689-431A-A981-31BF28AD526F}" type="slidenum">
              <a:rPr lang="en-US" altLang="en-US" sz="1200"/>
              <a:pPr/>
              <a:t>30</a:t>
            </a:fld>
            <a:endParaRPr lang="en-US" altLang="en-US" sz="1200"/>
          </a:p>
        </p:txBody>
      </p:sp>
      <p:sp>
        <p:nvSpPr>
          <p:cNvPr id="63491" name="Rectangle 2">
            <a:extLst>
              <a:ext uri="{FF2B5EF4-FFF2-40B4-BE49-F238E27FC236}">
                <a16:creationId xmlns:a16="http://schemas.microsoft.com/office/drawing/2014/main" id="{19097FC2-732C-4E24-9351-3A2ACFF4F20C}"/>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63492" name="Rectangle 3">
            <a:extLst>
              <a:ext uri="{FF2B5EF4-FFF2-40B4-BE49-F238E27FC236}">
                <a16:creationId xmlns:a16="http://schemas.microsoft.com/office/drawing/2014/main" id="{77388D7C-9BD2-45D7-BA6E-617F1D32FDB8}"/>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47F288E-D8DE-4EE7-A793-13B5456E9C7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FE6100-90F4-478C-BCF6-C9A646F942D9}" type="slidenum">
              <a:rPr lang="en-US" altLang="en-US" sz="1200"/>
              <a:pPr/>
              <a:t>31</a:t>
            </a:fld>
            <a:endParaRPr lang="en-US" altLang="en-US" sz="1200"/>
          </a:p>
        </p:txBody>
      </p:sp>
      <p:sp>
        <p:nvSpPr>
          <p:cNvPr id="65539" name="Rectangle 2">
            <a:extLst>
              <a:ext uri="{FF2B5EF4-FFF2-40B4-BE49-F238E27FC236}">
                <a16:creationId xmlns:a16="http://schemas.microsoft.com/office/drawing/2014/main" id="{957BAA70-E07F-41FA-9FDB-20A18A9B40AB}"/>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65540" name="Rectangle 3">
            <a:extLst>
              <a:ext uri="{FF2B5EF4-FFF2-40B4-BE49-F238E27FC236}">
                <a16:creationId xmlns:a16="http://schemas.microsoft.com/office/drawing/2014/main" id="{7AA64D82-1E9B-4400-BCCA-8E56AD93226C}"/>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1EF60CA-D4C3-4958-A450-7F894BF6C66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281EF0-0860-487E-9EEA-62DCAB91D469}" type="slidenum">
              <a:rPr lang="en-US" altLang="en-US" sz="1200"/>
              <a:pPr/>
              <a:t>32</a:t>
            </a:fld>
            <a:endParaRPr lang="en-US" altLang="en-US" sz="1200"/>
          </a:p>
        </p:txBody>
      </p:sp>
      <p:sp>
        <p:nvSpPr>
          <p:cNvPr id="67587" name="Rectangle 2">
            <a:extLst>
              <a:ext uri="{FF2B5EF4-FFF2-40B4-BE49-F238E27FC236}">
                <a16:creationId xmlns:a16="http://schemas.microsoft.com/office/drawing/2014/main" id="{C39A10F5-1072-4509-88E9-885D2937AC02}"/>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67588" name="Rectangle 3">
            <a:extLst>
              <a:ext uri="{FF2B5EF4-FFF2-40B4-BE49-F238E27FC236}">
                <a16:creationId xmlns:a16="http://schemas.microsoft.com/office/drawing/2014/main" id="{415574CD-0CC0-427A-BDC1-FA8BC70CE837}"/>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DE381CB-E139-40D9-A814-29E9CF9BA47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80A955-A4C6-4189-9995-3EBD6D59A48B}" type="slidenum">
              <a:rPr lang="en-US" altLang="en-US" sz="1200"/>
              <a:pPr/>
              <a:t>33</a:t>
            </a:fld>
            <a:endParaRPr lang="en-US" altLang="en-US" sz="1200"/>
          </a:p>
        </p:txBody>
      </p:sp>
      <p:sp>
        <p:nvSpPr>
          <p:cNvPr id="69635" name="Rectangle 2">
            <a:extLst>
              <a:ext uri="{FF2B5EF4-FFF2-40B4-BE49-F238E27FC236}">
                <a16:creationId xmlns:a16="http://schemas.microsoft.com/office/drawing/2014/main" id="{57EE4E6E-F2B4-4E81-9F30-13A0D53549D0}"/>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A measure of risk for some activities, events and lifestyles is the loss of life expected for that risk.  The following two slides present various risks and activities with the loss of life in days expected from them.</a:t>
            </a:r>
          </a:p>
          <a:p>
            <a:r>
              <a:rPr lang="en-US" altLang="en-US"/>
              <a:t>It is important to note that radiation and radiation related activities have a relatively low impact on life expectancy.</a:t>
            </a:r>
          </a:p>
        </p:txBody>
      </p:sp>
      <p:sp>
        <p:nvSpPr>
          <p:cNvPr id="69636" name="Rectangle 3">
            <a:extLst>
              <a:ext uri="{FF2B5EF4-FFF2-40B4-BE49-F238E27FC236}">
                <a16:creationId xmlns:a16="http://schemas.microsoft.com/office/drawing/2014/main" id="{7F1131D4-0F80-4D9B-83F6-00DC1B60CC99}"/>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B0E9DF44-8F30-4C35-AEAA-18C0D3FA3B8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909310-F211-4AE8-AD13-66DAD865D8BA}" type="slidenum">
              <a:rPr lang="en-US" altLang="en-US" sz="1200"/>
              <a:pPr/>
              <a:t>34</a:t>
            </a:fld>
            <a:endParaRPr lang="en-US" altLang="en-US" sz="1200"/>
          </a:p>
        </p:txBody>
      </p:sp>
      <p:sp>
        <p:nvSpPr>
          <p:cNvPr id="71683" name="Rectangle 2">
            <a:extLst>
              <a:ext uri="{FF2B5EF4-FFF2-40B4-BE49-F238E27FC236}">
                <a16:creationId xmlns:a16="http://schemas.microsoft.com/office/drawing/2014/main" id="{6425EBA0-456B-4105-867E-D5210FB2AB44}"/>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71684" name="Rectangle 3">
            <a:extLst>
              <a:ext uri="{FF2B5EF4-FFF2-40B4-BE49-F238E27FC236}">
                <a16:creationId xmlns:a16="http://schemas.microsoft.com/office/drawing/2014/main" id="{ACFBA361-56B6-478B-9BB3-BA5F86577C80}"/>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440698B-7DCB-4358-854F-3FB4091F0C1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63FC0F4-0AC6-40AD-8D33-9629472E3C1B}" type="slidenum">
              <a:rPr lang="en-US" altLang="en-US" sz="1200"/>
              <a:pPr/>
              <a:t>35</a:t>
            </a:fld>
            <a:endParaRPr lang="en-US" altLang="en-US" sz="1200"/>
          </a:p>
        </p:txBody>
      </p:sp>
      <p:sp>
        <p:nvSpPr>
          <p:cNvPr id="73731" name="Rectangle 2">
            <a:extLst>
              <a:ext uri="{FF2B5EF4-FFF2-40B4-BE49-F238E27FC236}">
                <a16:creationId xmlns:a16="http://schemas.microsoft.com/office/drawing/2014/main" id="{DE832F02-E8F7-4C08-A419-B58847190CF1}"/>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A common expression to indicate that something is very unlikely is to say that the odds of it happening are one in a million.  This slide summarizes several activities, events, and risks which are estimated to increase your risk of dying by one in a million.  The cause of death is noted in the second column.</a:t>
            </a:r>
          </a:p>
          <a:p>
            <a:endParaRPr lang="en-US" altLang="en-US"/>
          </a:p>
        </p:txBody>
      </p:sp>
      <p:sp>
        <p:nvSpPr>
          <p:cNvPr id="73732" name="Rectangle 3">
            <a:extLst>
              <a:ext uri="{FF2B5EF4-FFF2-40B4-BE49-F238E27FC236}">
                <a16:creationId xmlns:a16="http://schemas.microsoft.com/office/drawing/2014/main" id="{8940F1E9-03A4-41FA-8F2C-E2A728A9D897}"/>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ABCDCE3-5E92-49EE-A605-82327E627E95}"/>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B701E7-4F39-4345-89EC-AC41626D1959}" type="slidenum">
              <a:rPr lang="en-US" altLang="en-US" sz="1200"/>
              <a:pPr/>
              <a:t>36</a:t>
            </a:fld>
            <a:endParaRPr lang="en-US" altLang="en-US" sz="1200"/>
          </a:p>
        </p:txBody>
      </p:sp>
      <p:sp>
        <p:nvSpPr>
          <p:cNvPr id="75779" name="Rectangle 2">
            <a:extLst>
              <a:ext uri="{FF2B5EF4-FFF2-40B4-BE49-F238E27FC236}">
                <a16:creationId xmlns:a16="http://schemas.microsoft.com/office/drawing/2014/main" id="{535367CF-CE6A-4CEC-8CC8-749C206BE1B8}"/>
              </a:ext>
            </a:extLst>
          </p:cNvPr>
          <p:cNvSpPr>
            <a:spLocks noGrp="1" noChangeArrowheads="1"/>
          </p:cNvSpPr>
          <p:nvPr>
            <p:ph type="body" idx="1"/>
          </p:nvPr>
        </p:nvSpPr>
        <p:spPr>
          <a:xfrm>
            <a:off x="885825" y="4314825"/>
            <a:ext cx="5029200" cy="4114800"/>
          </a:xfrm>
          <a:noFill/>
        </p:spPr>
        <p:txBody>
          <a:bodyPr lIns="90488" tIns="44450" rIns="90488" bIns="44450"/>
          <a:lstStyle/>
          <a:p>
            <a:pPr>
              <a:lnSpc>
                <a:spcPct val="90000"/>
              </a:lnSpc>
            </a:pPr>
            <a:r>
              <a:rPr lang="en-US" altLang="en-US"/>
              <a:t>Nuclear Power in the U.S. provides approximately 20% of the electricity needs of the country, with up to 50% of the energy demands in New England and parts of the midwest.  France is the largest user of nuclear power in the world, with over 73% of the countries needs provided by nuclear energy.</a:t>
            </a:r>
          </a:p>
          <a:p>
            <a:pPr>
              <a:lnSpc>
                <a:spcPct val="90000"/>
              </a:lnSpc>
            </a:pPr>
            <a:r>
              <a:rPr lang="en-US" altLang="en-US"/>
              <a:t>There are 71 operating pressurized water reactors and 37 operating boiling water reactors in the USA.  Each generates about 1000 megawatts of electricity when operating.  In the world their are over 500 power reactors of different designs and powers.</a:t>
            </a:r>
          </a:p>
          <a:p>
            <a:pPr>
              <a:lnSpc>
                <a:spcPct val="90000"/>
              </a:lnSpc>
            </a:pPr>
            <a:r>
              <a:rPr lang="en-US" altLang="en-US"/>
              <a:t>In addition to power reactors, there are 35 university research reactors and  a number of other Department of Energy reactor facilities throughout the country . These reactors do not provide power, but are used either for education and research, or support of the U.S. weapons program, respectively.</a:t>
            </a:r>
          </a:p>
          <a:p>
            <a:pPr>
              <a:lnSpc>
                <a:spcPct val="90000"/>
              </a:lnSpc>
            </a:pPr>
            <a:endParaRPr lang="en-US" altLang="en-US"/>
          </a:p>
          <a:p>
            <a:pPr>
              <a:lnSpc>
                <a:spcPct val="90000"/>
              </a:lnSpc>
            </a:pPr>
            <a:r>
              <a:rPr lang="en-US" altLang="en-US" i="1"/>
              <a:t>Handout simulated uranium fuel pellet samples.</a:t>
            </a:r>
          </a:p>
        </p:txBody>
      </p:sp>
      <p:sp>
        <p:nvSpPr>
          <p:cNvPr id="75780" name="Rectangle 3">
            <a:extLst>
              <a:ext uri="{FF2B5EF4-FFF2-40B4-BE49-F238E27FC236}">
                <a16:creationId xmlns:a16="http://schemas.microsoft.com/office/drawing/2014/main" id="{9531772C-8E3B-4C4A-9783-2386BD62A530}"/>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B37D66A-17AF-45DF-B726-F82930EFD1E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6681DC-737B-4519-AFC7-042C41465385}" type="slidenum">
              <a:rPr lang="en-US" altLang="en-US" sz="1200"/>
              <a:pPr/>
              <a:t>37</a:t>
            </a:fld>
            <a:endParaRPr lang="en-US" altLang="en-US" sz="1200"/>
          </a:p>
        </p:txBody>
      </p:sp>
      <p:sp>
        <p:nvSpPr>
          <p:cNvPr id="77827" name="Rectangle 2">
            <a:extLst>
              <a:ext uri="{FF2B5EF4-FFF2-40B4-BE49-F238E27FC236}">
                <a16:creationId xmlns:a16="http://schemas.microsoft.com/office/drawing/2014/main" id="{460EA776-B5BB-4AE6-852D-37910C2AB657}"/>
              </a:ext>
            </a:extLst>
          </p:cNvPr>
          <p:cNvSpPr>
            <a:spLocks noGrp="1" noChangeArrowheads="1"/>
          </p:cNvSpPr>
          <p:nvPr>
            <p:ph type="body" idx="1"/>
          </p:nvPr>
        </p:nvSpPr>
        <p:spPr>
          <a:noFill/>
        </p:spPr>
        <p:txBody>
          <a:bodyPr lIns="90488" tIns="44450" rIns="90488" bIns="44450"/>
          <a:lstStyle/>
          <a:p>
            <a:pPr>
              <a:lnSpc>
                <a:spcPct val="90000"/>
              </a:lnSpc>
            </a:pPr>
            <a:r>
              <a:rPr lang="en-US" altLang="en-US"/>
              <a:t>Fission is a process in which very heavy atoms, such as uranium and plutonium, after “absorbing” a neutron becomes so unstable that they literally split into two pieces accompanied by a large release of energy. </a:t>
            </a:r>
          </a:p>
          <a:p>
            <a:pPr>
              <a:lnSpc>
                <a:spcPct val="90000"/>
              </a:lnSpc>
            </a:pPr>
            <a:r>
              <a:rPr lang="en-US" altLang="en-US"/>
              <a:t>The energy released per fission is approximately 200 megaelectronvolts, equivalent to about 3.2x10-11 J of energy,  (a very small number).  However this energy release is over two million times larger than that given up in most chemical reactions, for example in the burning of coal.  </a:t>
            </a:r>
          </a:p>
          <a:p>
            <a:pPr>
              <a:lnSpc>
                <a:spcPct val="90000"/>
              </a:lnSpc>
            </a:pPr>
            <a:r>
              <a:rPr lang="en-US" altLang="en-US"/>
              <a:t>If 1 gm of uranium-235 were to completely fission, it would require burning approximately 4900 pounds of coal to result in an equivalent energy release. </a:t>
            </a:r>
          </a:p>
          <a:p>
            <a:pPr>
              <a:lnSpc>
                <a:spcPct val="90000"/>
              </a:lnSpc>
            </a:pPr>
            <a:r>
              <a:rPr lang="en-US" altLang="en-US"/>
              <a:t>To generate 1 J of energy 3.1x10</a:t>
            </a:r>
            <a:r>
              <a:rPr lang="en-US" altLang="en-US" baseline="30000"/>
              <a:t>10 </a:t>
            </a:r>
            <a:r>
              <a:rPr lang="en-US" altLang="en-US"/>
              <a:t>fissions must occur.  Most modern reactors operate at about 3800 megawatts of power which is 3,800,000,000 joules per second.  To create this power level, 1.18x10</a:t>
            </a:r>
            <a:r>
              <a:rPr lang="en-US" altLang="en-US" baseline="30000"/>
              <a:t>20</a:t>
            </a:r>
            <a:r>
              <a:rPr lang="en-US" altLang="en-US"/>
              <a:t> fissions must occur in the reactor each second.</a:t>
            </a:r>
          </a:p>
          <a:p>
            <a:pPr>
              <a:lnSpc>
                <a:spcPct val="90000"/>
              </a:lnSpc>
            </a:pPr>
            <a:endParaRPr lang="en-US" altLang="en-US"/>
          </a:p>
        </p:txBody>
      </p:sp>
      <p:sp>
        <p:nvSpPr>
          <p:cNvPr id="77828" name="Rectangle 3">
            <a:extLst>
              <a:ext uri="{FF2B5EF4-FFF2-40B4-BE49-F238E27FC236}">
                <a16:creationId xmlns:a16="http://schemas.microsoft.com/office/drawing/2014/main" id="{98CA5E64-B1C6-45AD-AE2E-295354A394B7}"/>
              </a:ext>
            </a:extLst>
          </p:cNvPr>
          <p:cNvSpPr>
            <a:spLocks noChangeArrowheads="1" noTextEdit="1"/>
          </p:cNvSpPr>
          <p:nvPr>
            <p:ph type="sldImg"/>
          </p:nvPr>
        </p:nvSpPr>
        <p:spPr>
          <a:xfrm>
            <a:off x="1154113" y="693738"/>
            <a:ext cx="4549775" cy="3413125"/>
          </a:xfrm>
          <a:ln w="12700" cap="flat">
            <a:solidFill>
              <a:schemeClr val="tx1"/>
            </a:solid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4D41D9DB-471F-4549-99F9-515658B5B4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97B1DB-2C5C-441A-89C5-E728876B9CFF}" type="slidenum">
              <a:rPr lang="en-US" altLang="en-US" sz="1200"/>
              <a:pPr/>
              <a:t>38</a:t>
            </a:fld>
            <a:endParaRPr lang="en-US" altLang="en-US" sz="1200"/>
          </a:p>
        </p:txBody>
      </p:sp>
      <p:sp>
        <p:nvSpPr>
          <p:cNvPr id="79875" name="Rectangle 2">
            <a:extLst>
              <a:ext uri="{FF2B5EF4-FFF2-40B4-BE49-F238E27FC236}">
                <a16:creationId xmlns:a16="http://schemas.microsoft.com/office/drawing/2014/main" id="{9325C2E3-6EA9-4D03-ACC9-C3A10DC002F6}"/>
              </a:ext>
            </a:extLst>
          </p:cNvPr>
          <p:cNvSpPr>
            <a:spLocks noGrp="1" noChangeArrowheads="1"/>
          </p:cNvSpPr>
          <p:nvPr>
            <p:ph type="body" idx="1"/>
          </p:nvPr>
        </p:nvSpPr>
        <p:spPr>
          <a:noFill/>
        </p:spPr>
        <p:txBody>
          <a:bodyPr lIns="90488" tIns="44450" rIns="90488" bIns="44450"/>
          <a:lstStyle/>
          <a:p>
            <a:pPr>
              <a:lnSpc>
                <a:spcPct val="90000"/>
              </a:lnSpc>
            </a:pPr>
            <a:r>
              <a:rPr lang="en-US" altLang="en-US"/>
              <a:t>A chain reaction is the process where neutrons produced from fission go on to cause fissions in surrounding uranium atoms.  Some of the neutrons produced will escape from the reactor core, while others will interact with other core materials other than fuel.  These neutrons are “lost” and reduce the chain reaction process.</a:t>
            </a:r>
          </a:p>
          <a:p>
            <a:pPr>
              <a:lnSpc>
                <a:spcPct val="90000"/>
              </a:lnSpc>
            </a:pPr>
            <a:r>
              <a:rPr lang="en-US" altLang="en-US"/>
              <a:t>If the number of fissions in the  first generation  equal the number of fissions in a second generation, the chain reaction is said to be “critical”.</a:t>
            </a:r>
          </a:p>
          <a:p>
            <a:pPr>
              <a:lnSpc>
                <a:spcPct val="90000"/>
              </a:lnSpc>
            </a:pPr>
            <a:r>
              <a:rPr lang="en-US" altLang="en-US"/>
              <a:t>If the number of fissions is increasing between generations, the reaction is said to be supercritical, and the power level of the reactor will increase exponentially.</a:t>
            </a:r>
          </a:p>
          <a:p>
            <a:pPr>
              <a:lnSpc>
                <a:spcPct val="90000"/>
              </a:lnSpc>
            </a:pPr>
            <a:r>
              <a:rPr lang="en-US" altLang="en-US"/>
              <a:t>If the number of fissions in decreasing between generations, the reaction is “subcritical” and the power will drop away dramatically.</a:t>
            </a:r>
          </a:p>
          <a:p>
            <a:pPr>
              <a:lnSpc>
                <a:spcPct val="90000"/>
              </a:lnSpc>
            </a:pPr>
            <a:r>
              <a:rPr lang="en-US" altLang="en-US"/>
              <a:t>A nuclear reactor is operated so it is “critical” at some established power level, usually about 3800 megawatts thermal.  To increase power the reactor is temporarily made supercritical, while to decrease power the reactor is made temporarily subcritical.</a:t>
            </a:r>
          </a:p>
        </p:txBody>
      </p:sp>
      <p:sp>
        <p:nvSpPr>
          <p:cNvPr id="79876" name="Rectangle 3">
            <a:extLst>
              <a:ext uri="{FF2B5EF4-FFF2-40B4-BE49-F238E27FC236}">
                <a16:creationId xmlns:a16="http://schemas.microsoft.com/office/drawing/2014/main" id="{F0601A87-1899-42CF-899F-892C7EB8D691}"/>
              </a:ext>
            </a:extLst>
          </p:cNvPr>
          <p:cNvSpPr>
            <a:spLocks noChangeArrowheads="1" noTextEdit="1"/>
          </p:cNvSpPr>
          <p:nvPr>
            <p:ph type="sldImg"/>
          </p:nvPr>
        </p:nvSpPr>
        <p:spPr>
          <a:xfrm>
            <a:off x="1154113" y="693738"/>
            <a:ext cx="4549775" cy="3413125"/>
          </a:xfrm>
          <a:ln w="12700" cap="flat">
            <a:solidFill>
              <a:schemeClr val="tx1"/>
            </a:solid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1FE7890-9377-430B-8727-10CFCCA77BA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16E4E8-62A8-4160-B9AB-59E1129C103C}" type="slidenum">
              <a:rPr lang="en-US" altLang="en-US" sz="1200"/>
              <a:pPr/>
              <a:t>39</a:t>
            </a:fld>
            <a:endParaRPr lang="en-US" altLang="en-US" sz="1200"/>
          </a:p>
        </p:txBody>
      </p:sp>
      <p:sp>
        <p:nvSpPr>
          <p:cNvPr id="81923" name="Rectangle 2">
            <a:extLst>
              <a:ext uri="{FF2B5EF4-FFF2-40B4-BE49-F238E27FC236}">
                <a16:creationId xmlns:a16="http://schemas.microsoft.com/office/drawing/2014/main" id="{2E392460-65BE-498D-A5D3-F4211EB03F67}"/>
              </a:ext>
            </a:extLst>
          </p:cNvPr>
          <p:cNvSpPr>
            <a:spLocks noChangeArrowheads="1" noTextEdit="1"/>
          </p:cNvSpPr>
          <p:nvPr>
            <p:ph type="sldImg"/>
          </p:nvPr>
        </p:nvSpPr>
        <p:spPr>
          <a:ln w="12700" cap="flat">
            <a:solidFill>
              <a:schemeClr val="tx1"/>
            </a:solidFill>
          </a:ln>
        </p:spPr>
      </p:sp>
      <p:sp>
        <p:nvSpPr>
          <p:cNvPr id="81924" name="Rectangle 3">
            <a:extLst>
              <a:ext uri="{FF2B5EF4-FFF2-40B4-BE49-F238E27FC236}">
                <a16:creationId xmlns:a16="http://schemas.microsoft.com/office/drawing/2014/main" id="{B3612C97-474D-45AC-9A91-632E3A14E9DA}"/>
              </a:ext>
            </a:extLst>
          </p:cNvPr>
          <p:cNvSpPr>
            <a:spLocks noGrp="1" noChangeArrowheads="1"/>
          </p:cNvSpPr>
          <p:nvPr>
            <p:ph type="body" idx="1"/>
          </p:nvPr>
        </p:nvSpPr>
        <p:spPr>
          <a:noFill/>
        </p:spPr>
        <p:txBody>
          <a:bodyPr lIns="90488" tIns="44450" rIns="90488" bIns="44450"/>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5506673-5233-4F19-93E5-165A6C6441C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01C0A6-62DC-4C3F-A7D3-8855CC0BA5F8}" type="slidenum">
              <a:rPr lang="en-US" altLang="en-US" sz="1200"/>
              <a:pPr/>
              <a:t>4</a:t>
            </a:fld>
            <a:endParaRPr lang="en-US" altLang="en-US" sz="1200"/>
          </a:p>
        </p:txBody>
      </p:sp>
      <p:sp>
        <p:nvSpPr>
          <p:cNvPr id="10243" name="Rectangle 2">
            <a:extLst>
              <a:ext uri="{FF2B5EF4-FFF2-40B4-BE49-F238E27FC236}">
                <a16:creationId xmlns:a16="http://schemas.microsoft.com/office/drawing/2014/main" id="{05F932CC-0060-49E3-A641-5829376A15F7}"/>
              </a:ext>
            </a:extLst>
          </p:cNvPr>
          <p:cNvSpPr>
            <a:spLocks noChangeArrowheads="1" noTextEdit="1"/>
          </p:cNvSpPr>
          <p:nvPr>
            <p:ph type="sldImg"/>
          </p:nvPr>
        </p:nvSpPr>
        <p:spPr>
          <a:ln w="12700" cap="flat">
            <a:solidFill>
              <a:schemeClr val="tx1"/>
            </a:solidFill>
          </a:ln>
        </p:spPr>
      </p:sp>
      <p:sp>
        <p:nvSpPr>
          <p:cNvPr id="10244" name="Rectangle 3">
            <a:extLst>
              <a:ext uri="{FF2B5EF4-FFF2-40B4-BE49-F238E27FC236}">
                <a16:creationId xmlns:a16="http://schemas.microsoft.com/office/drawing/2014/main" id="{2202E122-46B6-427C-B8F4-48FCCF87C6E1}"/>
              </a:ext>
            </a:extLst>
          </p:cNvPr>
          <p:cNvSpPr>
            <a:spLocks noChangeArrowheads="1"/>
          </p:cNvSpPr>
          <p:nvPr/>
        </p:nvSpPr>
        <p:spPr bwMode="auto">
          <a:xfrm>
            <a:off x="838200" y="42672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40000"/>
              </a:spcBef>
            </a:pPr>
            <a:r>
              <a:rPr lang="en-US" altLang="en-US" sz="1200">
                <a:latin typeface="Univers (W1)" charset="0"/>
              </a:rPr>
              <a:t>Beta decay is a radioactive process in which an electron is emitted  from the nucleus of a radioactive atom, along with an unusual particle called an antineutrino.  The neutrino is an almost massless particle that carries away some of the energy from the decay process. Because this electron is from the nucleus of the atom, it is called a beta particle to distinguish it from the electrons which orbit the atom.</a:t>
            </a:r>
          </a:p>
          <a:p>
            <a:pPr>
              <a:lnSpc>
                <a:spcPct val="90000"/>
              </a:lnSpc>
              <a:spcBef>
                <a:spcPct val="40000"/>
              </a:spcBef>
            </a:pPr>
            <a:r>
              <a:rPr lang="en-US" altLang="en-US" sz="1200">
                <a:latin typeface="Univers (W1)" charset="0"/>
              </a:rPr>
              <a:t>Like alpha decay, beta decay occurs in isotopes which are “neutron rich” (i.e. have alot more neutrons in their nucleus than they do protons).  Atoms which undergo beta decay are located below the line of stable elements on the chart of the nuclides, and are typically produced in nuclear reactors. </a:t>
            </a:r>
          </a:p>
          <a:p>
            <a:pPr>
              <a:lnSpc>
                <a:spcPct val="90000"/>
              </a:lnSpc>
              <a:spcBef>
                <a:spcPct val="40000"/>
              </a:spcBef>
            </a:pPr>
            <a:r>
              <a:rPr lang="en-US" altLang="en-US" sz="1200">
                <a:latin typeface="Univers (W1)" charset="0"/>
              </a:rPr>
              <a:t>When a nucleus ejects a beta particle, one of the neutrons in the nucleus is transformed into a proton.  Since the number of protons in the nucleus has changed, a new daughter atom is formed which has one less neutron but one more proton than the parent.  For example, when rhenium-187 decays (which has a Z of 75) by beta decay, osmium-187 is created (which has a Z of 76). </a:t>
            </a:r>
          </a:p>
          <a:p>
            <a:pPr>
              <a:lnSpc>
                <a:spcPct val="90000"/>
              </a:lnSpc>
              <a:spcBef>
                <a:spcPct val="40000"/>
              </a:spcBef>
            </a:pPr>
            <a:r>
              <a:rPr lang="en-US" altLang="en-US" sz="1200">
                <a:latin typeface="Univers (W1)" charset="0"/>
              </a:rPr>
              <a:t>Beta particles have a single negative charge and weigh only a small fraction of a neutron or proton.  As a result, beta particles interact less readily with material than alpha particles.  Depending on the beta particles energy (which depends on the radioactive atom), beta particles will travel upto several meters in air, and are stopped by thin layers of metal or plastic.</a:t>
            </a:r>
          </a:p>
          <a:p>
            <a:pPr>
              <a:lnSpc>
                <a:spcPct val="90000"/>
              </a:lnSpc>
              <a:spcBef>
                <a:spcPct val="40000"/>
              </a:spcBef>
            </a:pPr>
            <a:r>
              <a:rPr lang="en-US" altLang="en-US" sz="1200" i="1">
                <a:latin typeface="Univers (W1)" charset="0"/>
              </a:rPr>
              <a:t>Show compact fluorescent light bulb as application of beta decay.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0DD3A6F-E879-4831-B5F0-13583F6F9BD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9691C79-D5FE-4D07-BECA-4870AA5DE6F2}" type="slidenum">
              <a:rPr lang="en-US" altLang="en-US" sz="1200"/>
              <a:pPr/>
              <a:t>40</a:t>
            </a:fld>
            <a:endParaRPr lang="en-US" altLang="en-US" sz="1200"/>
          </a:p>
        </p:txBody>
      </p:sp>
      <p:sp>
        <p:nvSpPr>
          <p:cNvPr id="83971" name="Rectangle 2">
            <a:extLst>
              <a:ext uri="{FF2B5EF4-FFF2-40B4-BE49-F238E27FC236}">
                <a16:creationId xmlns:a16="http://schemas.microsoft.com/office/drawing/2014/main" id="{02B77636-F8F6-4D3D-BBA9-3AF39D62CA53}"/>
              </a:ext>
            </a:extLst>
          </p:cNvPr>
          <p:cNvSpPr>
            <a:spLocks noGrp="1" noChangeArrowheads="1"/>
          </p:cNvSpPr>
          <p:nvPr>
            <p:ph type="body" idx="1"/>
          </p:nvPr>
        </p:nvSpPr>
        <p:spPr>
          <a:xfrm>
            <a:off x="285750" y="4129088"/>
            <a:ext cx="5905500" cy="4129087"/>
          </a:xfrm>
          <a:noFill/>
        </p:spPr>
        <p:txBody>
          <a:bodyPr lIns="90488" tIns="44450" rIns="90488" bIns="44450"/>
          <a:lstStyle/>
          <a:p>
            <a:pPr>
              <a:lnSpc>
                <a:spcPct val="90000"/>
              </a:lnSpc>
            </a:pPr>
            <a:r>
              <a:rPr lang="en-US" altLang="en-US"/>
              <a:t>A pressurized water reactor has two separate “loops” through which cooling water flows.  The primary loop is fully located within the containment structure and uses liquid water under pressure to remove heat from the core as well as act as a moderator for fission neutrons.  (A moderator is a substance which slows down high energy neutrons so that they can cause fission more easily).  Water passes through the core from the bottom, is heated as it passes by the fuel and passes out through the top section of of the pressure vessel to the steam generators.  After some of its energy is transferred to the secondary loop via the steam generators,  the primary “coolant” is routed back to the pressure vessel through a large pump.</a:t>
            </a:r>
          </a:p>
          <a:p>
            <a:pPr>
              <a:lnSpc>
                <a:spcPct val="90000"/>
              </a:lnSpc>
            </a:pPr>
            <a:r>
              <a:rPr lang="en-US" altLang="en-US"/>
              <a:t>The heat transferred to the secondary loop via  the steam generators produces steam which is routed to turbines which then produce electricity.  The “spent”  steam is then condensed and routed back through the steam generators. </a:t>
            </a:r>
          </a:p>
          <a:p>
            <a:pPr>
              <a:lnSpc>
                <a:spcPct val="90000"/>
              </a:lnSpc>
            </a:pPr>
            <a:r>
              <a:rPr lang="en-US" altLang="en-US"/>
              <a:t> Typical Characteristics of Pressurized Water Reactors:</a:t>
            </a:r>
          </a:p>
          <a:p>
            <a:pPr lvl="1">
              <a:lnSpc>
                <a:spcPct val="95000"/>
              </a:lnSpc>
              <a:spcBef>
                <a:spcPct val="0"/>
              </a:spcBef>
            </a:pPr>
            <a:r>
              <a:rPr lang="en-US" altLang="en-US"/>
              <a:t>Power thermal:   3800 MW</a:t>
            </a:r>
          </a:p>
          <a:p>
            <a:pPr lvl="1">
              <a:lnSpc>
                <a:spcPct val="95000"/>
              </a:lnSpc>
              <a:spcBef>
                <a:spcPct val="0"/>
              </a:spcBef>
            </a:pPr>
            <a:r>
              <a:rPr lang="en-US" altLang="en-US"/>
              <a:t>Power electric:      1300 MW</a:t>
            </a:r>
          </a:p>
          <a:p>
            <a:pPr lvl="1">
              <a:lnSpc>
                <a:spcPct val="95000"/>
              </a:lnSpc>
              <a:spcBef>
                <a:spcPct val="0"/>
              </a:spcBef>
            </a:pPr>
            <a:r>
              <a:rPr lang="en-US" altLang="en-US"/>
              <a:t>Core:  4.17 m high, by 3.37 m diameter	</a:t>
            </a:r>
          </a:p>
          <a:p>
            <a:pPr lvl="1">
              <a:lnSpc>
                <a:spcPct val="95000"/>
              </a:lnSpc>
              <a:spcBef>
                <a:spcPct val="0"/>
              </a:spcBef>
            </a:pPr>
            <a:r>
              <a:rPr lang="en-US" altLang="en-US"/>
              <a:t>Fuel Rod OD:  9.5 mm</a:t>
            </a:r>
          </a:p>
          <a:p>
            <a:pPr lvl="1">
              <a:lnSpc>
                <a:spcPct val="95000"/>
              </a:lnSpc>
              <a:spcBef>
                <a:spcPct val="0"/>
              </a:spcBef>
            </a:pPr>
            <a:r>
              <a:rPr lang="en-US" altLang="en-US"/>
              <a:t>Fuel Pellet Diameter:  8.19 mm</a:t>
            </a:r>
          </a:p>
          <a:p>
            <a:pPr lvl="1">
              <a:lnSpc>
                <a:spcPct val="95000"/>
              </a:lnSpc>
              <a:spcBef>
                <a:spcPct val="0"/>
              </a:spcBef>
            </a:pPr>
            <a:r>
              <a:rPr lang="en-US" altLang="en-US"/>
              <a:t>Rods per Fuel Assembly:  264 (17 x 17)</a:t>
            </a:r>
          </a:p>
          <a:p>
            <a:pPr lvl="1">
              <a:lnSpc>
                <a:spcPct val="95000"/>
              </a:lnSpc>
              <a:spcBef>
                <a:spcPct val="0"/>
              </a:spcBef>
            </a:pPr>
            <a:r>
              <a:rPr lang="en-US" altLang="en-US"/>
              <a:t>Fuel Assemblies in Core:  193</a:t>
            </a:r>
          </a:p>
          <a:p>
            <a:pPr lvl="1">
              <a:lnSpc>
                <a:spcPct val="95000"/>
              </a:lnSpc>
              <a:spcBef>
                <a:spcPct val="0"/>
              </a:spcBef>
            </a:pPr>
            <a:r>
              <a:rPr lang="en-US" altLang="en-US"/>
              <a:t>Fuel Loading: UO2:  115x10</a:t>
            </a:r>
            <a:r>
              <a:rPr lang="en-US" altLang="en-US" baseline="30000"/>
              <a:t>3  </a:t>
            </a:r>
            <a:r>
              <a:rPr lang="en-US" altLang="en-US"/>
              <a:t>kg (2.54x10</a:t>
            </a:r>
            <a:r>
              <a:rPr lang="en-US" altLang="en-US" baseline="30000"/>
              <a:t>5</a:t>
            </a:r>
            <a:r>
              <a:rPr lang="en-US" altLang="en-US"/>
              <a:t> lb)</a:t>
            </a:r>
          </a:p>
          <a:p>
            <a:pPr lvl="1">
              <a:lnSpc>
                <a:spcPct val="95000"/>
              </a:lnSpc>
              <a:spcBef>
                <a:spcPct val="0"/>
              </a:spcBef>
            </a:pPr>
            <a:r>
              <a:rPr lang="en-US" altLang="en-US"/>
              <a:t>Average Fuel Enrichment:  3.3% U-235</a:t>
            </a:r>
          </a:p>
          <a:p>
            <a:pPr lvl="1">
              <a:lnSpc>
                <a:spcPct val="95000"/>
              </a:lnSpc>
              <a:spcBef>
                <a:spcPct val="0"/>
              </a:spcBef>
            </a:pPr>
            <a:r>
              <a:rPr lang="en-US" altLang="en-US"/>
              <a:t>Control Rod Clusters:  20 - 24 rods per assembly, Ag-In-Cd</a:t>
            </a:r>
          </a:p>
          <a:p>
            <a:pPr lvl="1">
              <a:lnSpc>
                <a:spcPct val="95000"/>
              </a:lnSpc>
              <a:spcBef>
                <a:spcPct val="0"/>
              </a:spcBef>
            </a:pPr>
            <a:r>
              <a:rPr lang="en-US" altLang="en-US"/>
              <a:t>Control Assemblies:  61 full length, 8 part length </a:t>
            </a:r>
          </a:p>
        </p:txBody>
      </p:sp>
      <p:sp>
        <p:nvSpPr>
          <p:cNvPr id="83972" name="Rectangle 3">
            <a:extLst>
              <a:ext uri="{FF2B5EF4-FFF2-40B4-BE49-F238E27FC236}">
                <a16:creationId xmlns:a16="http://schemas.microsoft.com/office/drawing/2014/main" id="{4C8D6769-18BE-46CE-836D-92F5B33286D3}"/>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787B3093-352F-4C5B-A95B-A49A56E0B4D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622C53-89D0-4A61-B2D0-53178F1FEAD4}" type="slidenum">
              <a:rPr lang="en-US" altLang="en-US" sz="1200"/>
              <a:pPr/>
              <a:t>41</a:t>
            </a:fld>
            <a:endParaRPr lang="en-US" altLang="en-US" sz="1200"/>
          </a:p>
        </p:txBody>
      </p:sp>
      <p:sp>
        <p:nvSpPr>
          <p:cNvPr id="86019" name="Rectangle 2">
            <a:extLst>
              <a:ext uri="{FF2B5EF4-FFF2-40B4-BE49-F238E27FC236}">
                <a16:creationId xmlns:a16="http://schemas.microsoft.com/office/drawing/2014/main" id="{A6E2522A-4E56-4FEE-8A43-DB24B3F3404D}"/>
              </a:ext>
            </a:extLst>
          </p:cNvPr>
          <p:cNvSpPr>
            <a:spLocks noChangeArrowheads="1" noTextEdit="1"/>
          </p:cNvSpPr>
          <p:nvPr>
            <p:ph type="sldImg"/>
          </p:nvPr>
        </p:nvSpPr>
        <p:spPr>
          <a:ln w="12700" cap="flat">
            <a:solidFill>
              <a:schemeClr val="tx1"/>
            </a:solidFill>
          </a:ln>
        </p:spPr>
      </p:sp>
      <p:sp>
        <p:nvSpPr>
          <p:cNvPr id="86020" name="Rectangle 3">
            <a:extLst>
              <a:ext uri="{FF2B5EF4-FFF2-40B4-BE49-F238E27FC236}">
                <a16:creationId xmlns:a16="http://schemas.microsoft.com/office/drawing/2014/main" id="{23949907-2089-4AA2-A0E6-5285560AECA1}"/>
              </a:ext>
            </a:extLst>
          </p:cNvPr>
          <p:cNvSpPr>
            <a:spLocks noChangeArrowheads="1"/>
          </p:cNvSpPr>
          <p:nvPr/>
        </p:nvSpPr>
        <p:spPr bwMode="auto">
          <a:xfrm>
            <a:off x="285750" y="4257675"/>
            <a:ext cx="5905500"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40000"/>
              </a:spcBef>
            </a:pPr>
            <a:r>
              <a:rPr lang="en-US" altLang="en-US" sz="1200">
                <a:latin typeface="Century Gothic" panose="020B0502020202020204" pitchFamily="34" charset="0"/>
              </a:rPr>
              <a:t>A boiling water reactor consists of a single loop through which water flows acting as both coolant and moderator.  Water enters the reactor vessel from the side and is then forced below the core via jet pumps.  Special recirculation pumps are located on the side of the core to move the coolant through the jet pumps to the area below the core.  The water then flows up through the core where it is transformed into steam.  The steam is “dried” above the reactor core and then routed directly to the steam turbines outside containment where electricity is produced.  The “spent”  steam is then condensed and routed back to the reactor vessel. </a:t>
            </a:r>
          </a:p>
          <a:p>
            <a:pPr>
              <a:lnSpc>
                <a:spcPct val="90000"/>
              </a:lnSpc>
              <a:spcBef>
                <a:spcPct val="40000"/>
              </a:spcBef>
            </a:pPr>
            <a:r>
              <a:rPr lang="en-US" altLang="en-US" sz="1200">
                <a:latin typeface="Century Gothic" panose="020B0502020202020204" pitchFamily="34" charset="0"/>
              </a:rPr>
              <a:t>The coolant loop features special isolation valves to prevent radioactivity from leaving the containment area if there is an accident in the core.</a:t>
            </a:r>
          </a:p>
          <a:p>
            <a:pPr>
              <a:lnSpc>
                <a:spcPct val="90000"/>
              </a:lnSpc>
              <a:spcBef>
                <a:spcPct val="40000"/>
              </a:spcBef>
            </a:pPr>
            <a:r>
              <a:rPr lang="en-US" altLang="en-US" sz="1200">
                <a:latin typeface="Century Gothic" panose="020B0502020202020204" pitchFamily="34" charset="0"/>
              </a:rPr>
              <a:t> Typical Characteristics of Boiling Water Reactors:</a:t>
            </a:r>
          </a:p>
          <a:p>
            <a:pPr lvl="1">
              <a:lnSpc>
                <a:spcPct val="95000"/>
              </a:lnSpc>
            </a:pPr>
            <a:r>
              <a:rPr lang="en-US" altLang="en-US" sz="1200">
                <a:latin typeface="Century Gothic" panose="020B0502020202020204" pitchFamily="34" charset="0"/>
              </a:rPr>
              <a:t>Power thermal:   3830 MW</a:t>
            </a:r>
          </a:p>
          <a:p>
            <a:pPr lvl="1">
              <a:lnSpc>
                <a:spcPct val="95000"/>
              </a:lnSpc>
            </a:pPr>
            <a:r>
              <a:rPr lang="en-US" altLang="en-US" sz="1200">
                <a:latin typeface="Century Gothic" panose="020B0502020202020204" pitchFamily="34" charset="0"/>
              </a:rPr>
              <a:t>Power electric:      1330 MW</a:t>
            </a:r>
          </a:p>
          <a:p>
            <a:pPr lvl="1">
              <a:lnSpc>
                <a:spcPct val="95000"/>
              </a:lnSpc>
            </a:pPr>
            <a:r>
              <a:rPr lang="en-US" altLang="en-US" sz="1200">
                <a:latin typeface="Century Gothic" panose="020B0502020202020204" pitchFamily="34" charset="0"/>
              </a:rPr>
              <a:t>Core:  3.76 m high, by 4.8 m diameter	</a:t>
            </a:r>
          </a:p>
          <a:p>
            <a:pPr lvl="1">
              <a:lnSpc>
                <a:spcPct val="95000"/>
              </a:lnSpc>
            </a:pPr>
            <a:r>
              <a:rPr lang="en-US" altLang="en-US" sz="1200">
                <a:latin typeface="Century Gothic" panose="020B0502020202020204" pitchFamily="34" charset="0"/>
              </a:rPr>
              <a:t>Fuel Rod OD:  12.52 mm</a:t>
            </a:r>
          </a:p>
          <a:p>
            <a:pPr lvl="1">
              <a:lnSpc>
                <a:spcPct val="95000"/>
              </a:lnSpc>
            </a:pPr>
            <a:r>
              <a:rPr lang="en-US" altLang="en-US" sz="1200">
                <a:latin typeface="Century Gothic" panose="020B0502020202020204" pitchFamily="34" charset="0"/>
              </a:rPr>
              <a:t>Fuel Pellet Diameter:  10.57 mm</a:t>
            </a:r>
          </a:p>
          <a:p>
            <a:pPr lvl="1">
              <a:lnSpc>
                <a:spcPct val="95000"/>
              </a:lnSpc>
            </a:pPr>
            <a:r>
              <a:rPr lang="en-US" altLang="en-US" sz="1200">
                <a:latin typeface="Century Gothic" panose="020B0502020202020204" pitchFamily="34" charset="0"/>
              </a:rPr>
              <a:t>Rods per Fuel Assembly:  62 (8x8)</a:t>
            </a:r>
          </a:p>
          <a:p>
            <a:pPr lvl="1">
              <a:lnSpc>
                <a:spcPct val="95000"/>
              </a:lnSpc>
            </a:pPr>
            <a:r>
              <a:rPr lang="en-US" altLang="en-US" sz="1200">
                <a:latin typeface="Century Gothic" panose="020B0502020202020204" pitchFamily="34" charset="0"/>
              </a:rPr>
              <a:t>Fuel Assemblies in Core:  784</a:t>
            </a:r>
          </a:p>
          <a:p>
            <a:pPr lvl="1">
              <a:lnSpc>
                <a:spcPct val="95000"/>
              </a:lnSpc>
            </a:pPr>
            <a:r>
              <a:rPr lang="en-US" altLang="en-US" sz="1200">
                <a:latin typeface="Century Gothic" panose="020B0502020202020204" pitchFamily="34" charset="0"/>
              </a:rPr>
              <a:t>Fuel Loading: UO2:  168x10</a:t>
            </a:r>
            <a:r>
              <a:rPr lang="en-US" altLang="en-US" sz="1200" baseline="30000">
                <a:latin typeface="Century Gothic" panose="020B0502020202020204" pitchFamily="34" charset="0"/>
              </a:rPr>
              <a:t>3  </a:t>
            </a:r>
            <a:r>
              <a:rPr lang="en-US" altLang="en-US" sz="1200">
                <a:latin typeface="Century Gothic" panose="020B0502020202020204" pitchFamily="34" charset="0"/>
              </a:rPr>
              <a:t>kg (3.69x10</a:t>
            </a:r>
            <a:r>
              <a:rPr lang="en-US" altLang="en-US" sz="1200" baseline="30000">
                <a:latin typeface="Century Gothic" panose="020B0502020202020204" pitchFamily="34" charset="0"/>
              </a:rPr>
              <a:t>5</a:t>
            </a:r>
            <a:r>
              <a:rPr lang="en-US" altLang="en-US" sz="1200">
                <a:latin typeface="Century Gothic" panose="020B0502020202020204" pitchFamily="34" charset="0"/>
              </a:rPr>
              <a:t> lb)</a:t>
            </a:r>
          </a:p>
          <a:p>
            <a:pPr lvl="1">
              <a:lnSpc>
                <a:spcPct val="95000"/>
              </a:lnSpc>
            </a:pPr>
            <a:r>
              <a:rPr lang="en-US" altLang="en-US" sz="1200">
                <a:latin typeface="Century Gothic" panose="020B0502020202020204" pitchFamily="34" charset="0"/>
              </a:rPr>
              <a:t>Average Fuel Enrichment:  2.6% U-235</a:t>
            </a:r>
          </a:p>
          <a:p>
            <a:pPr lvl="1">
              <a:lnSpc>
                <a:spcPct val="95000"/>
              </a:lnSpc>
            </a:pPr>
            <a:r>
              <a:rPr lang="en-US" altLang="en-US" sz="1200">
                <a:latin typeface="Century Gothic" panose="020B0502020202020204" pitchFamily="34" charset="0"/>
              </a:rPr>
              <a:t>Moveable Cruciform Element:  193, Boron-Carbide</a:t>
            </a:r>
          </a:p>
          <a:p>
            <a:pPr lvl="1">
              <a:lnSpc>
                <a:spcPct val="95000"/>
              </a:lnSpc>
            </a:pPr>
            <a:r>
              <a:rPr lang="en-US" altLang="en-US" sz="1200">
                <a:latin typeface="Century Gothic" panose="020B0502020202020204" pitchFamily="34" charset="0"/>
              </a:rPr>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CEA5606-4137-47E6-A08A-F3585655581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694C70-E9EA-4757-B362-FC252DAB2E0A}" type="slidenum">
              <a:rPr lang="en-US" altLang="en-US" sz="1200"/>
              <a:pPr/>
              <a:t>42</a:t>
            </a:fld>
            <a:endParaRPr lang="en-US" altLang="en-US" sz="1200"/>
          </a:p>
        </p:txBody>
      </p:sp>
      <p:sp>
        <p:nvSpPr>
          <p:cNvPr id="88067" name="Rectangle 2">
            <a:extLst>
              <a:ext uri="{FF2B5EF4-FFF2-40B4-BE49-F238E27FC236}">
                <a16:creationId xmlns:a16="http://schemas.microsoft.com/office/drawing/2014/main" id="{14030806-AB0C-4275-87E5-9AE36C6D6B07}"/>
              </a:ext>
            </a:extLst>
          </p:cNvPr>
          <p:cNvSpPr>
            <a:spLocks noGrp="1" noChangeArrowheads="1"/>
          </p:cNvSpPr>
          <p:nvPr>
            <p:ph type="body" idx="1"/>
          </p:nvPr>
        </p:nvSpPr>
        <p:spPr>
          <a:noFill/>
        </p:spPr>
        <p:txBody>
          <a:bodyPr lIns="90488" tIns="44450" rIns="90488" bIns="44450"/>
          <a:lstStyle/>
          <a:p>
            <a:pPr>
              <a:lnSpc>
                <a:spcPct val="90000"/>
              </a:lnSpc>
            </a:pPr>
            <a:r>
              <a:rPr lang="en-US" altLang="en-US"/>
              <a:t>To ensure that radioactive materials used in a nuclear reactor are maintained in the reactor system, they are enclosed by a system of physical barriers.  The fuel pellets, fuel rods, steel reactor pressure vessel, inner containment structure and reinforced concrete containment building comprise the multilayer defense-in-depth design.</a:t>
            </a:r>
          </a:p>
        </p:txBody>
      </p:sp>
      <p:sp>
        <p:nvSpPr>
          <p:cNvPr id="88068" name="Rectangle 3">
            <a:extLst>
              <a:ext uri="{FF2B5EF4-FFF2-40B4-BE49-F238E27FC236}">
                <a16:creationId xmlns:a16="http://schemas.microsoft.com/office/drawing/2014/main" id="{8B7A871D-3624-43DB-B76F-6069B84E2F6B}"/>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4B3519C-1521-4A86-BB16-1768378EB1F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57B8E6-EA7A-4CEF-BC84-84E7B0544807}" type="slidenum">
              <a:rPr lang="en-US" altLang="en-US" sz="1200"/>
              <a:pPr/>
              <a:t>44</a:t>
            </a:fld>
            <a:endParaRPr lang="en-US" altLang="en-US" sz="1200"/>
          </a:p>
        </p:txBody>
      </p:sp>
      <p:sp>
        <p:nvSpPr>
          <p:cNvPr id="91139" name="Rectangle 2">
            <a:extLst>
              <a:ext uri="{FF2B5EF4-FFF2-40B4-BE49-F238E27FC236}">
                <a16:creationId xmlns:a16="http://schemas.microsoft.com/office/drawing/2014/main" id="{F7D0418A-16A5-4042-B2C9-F1EE85432A6C}"/>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1.Introduce self</a:t>
            </a:r>
          </a:p>
          <a:p>
            <a:endParaRPr lang="en-US" altLang="en-US"/>
          </a:p>
          <a:p>
            <a:r>
              <a:rPr lang="en-US" altLang="en-US"/>
              <a:t>2.Hand out copies of viewgraphs , LLNL 1994 Radiation Dose to Employees graph and other appropriate material</a:t>
            </a:r>
          </a:p>
          <a:p>
            <a:endParaRPr lang="en-US" altLang="en-US"/>
          </a:p>
          <a:p>
            <a:r>
              <a:rPr lang="en-US" altLang="en-US"/>
              <a:t>3.Ask to sign the roster </a:t>
            </a:r>
          </a:p>
          <a:p>
            <a:endParaRPr lang="en-US" altLang="en-US"/>
          </a:p>
          <a:p>
            <a:r>
              <a:rPr lang="en-US" altLang="en-US"/>
              <a:t>4.Describe why the class is offered and who should be here.</a:t>
            </a:r>
          </a:p>
          <a:p>
            <a:endParaRPr lang="en-US" altLang="en-US"/>
          </a:p>
          <a:p>
            <a:r>
              <a:rPr lang="en-US" altLang="en-US"/>
              <a:t>5.Explain that a test will be given at the end </a:t>
            </a:r>
          </a:p>
          <a:p>
            <a:endParaRPr lang="en-US" altLang="en-US"/>
          </a:p>
          <a:p>
            <a:r>
              <a:rPr lang="en-US" altLang="en-US"/>
              <a:t>6.Discuss the fact that LLNL is a “Nuclear Facility” and has Special Nuclear Material on-site (define what this is)</a:t>
            </a:r>
          </a:p>
        </p:txBody>
      </p:sp>
      <p:sp>
        <p:nvSpPr>
          <p:cNvPr id="91140" name="Rectangle 3">
            <a:extLst>
              <a:ext uri="{FF2B5EF4-FFF2-40B4-BE49-F238E27FC236}">
                <a16:creationId xmlns:a16="http://schemas.microsoft.com/office/drawing/2014/main" id="{2E6736FA-CCF5-46BE-953A-5B0238F0E4E0}"/>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157409D8-47C6-41A9-9CC4-B71537E0DA8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0AFF87-E23E-44AB-B16F-D2E7E474D585}" type="slidenum">
              <a:rPr lang="en-US" altLang="en-US" sz="1200"/>
              <a:pPr/>
              <a:t>45</a:t>
            </a:fld>
            <a:endParaRPr lang="en-US" altLang="en-US" sz="1200"/>
          </a:p>
        </p:txBody>
      </p:sp>
      <p:sp>
        <p:nvSpPr>
          <p:cNvPr id="93187" name="Rectangle 2">
            <a:extLst>
              <a:ext uri="{FF2B5EF4-FFF2-40B4-BE49-F238E27FC236}">
                <a16:creationId xmlns:a16="http://schemas.microsoft.com/office/drawing/2014/main" id="{847C1AE7-2914-4C11-8852-4FDBE021EA95}"/>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1.Go through the objectives and note that the objectives will be what the test will cover.</a:t>
            </a:r>
          </a:p>
        </p:txBody>
      </p:sp>
      <p:sp>
        <p:nvSpPr>
          <p:cNvPr id="93188" name="Rectangle 3">
            <a:extLst>
              <a:ext uri="{FF2B5EF4-FFF2-40B4-BE49-F238E27FC236}">
                <a16:creationId xmlns:a16="http://schemas.microsoft.com/office/drawing/2014/main" id="{36753B3F-BFEC-4F93-B3FE-9509CD9A5B11}"/>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CFA5B1B-7CB0-4666-8120-E52339D4A17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26C072-E2E2-448C-85CD-4F9BF4B1D6AD}" type="slidenum">
              <a:rPr lang="en-US" altLang="en-US" sz="1200"/>
              <a:pPr/>
              <a:t>48</a:t>
            </a:fld>
            <a:endParaRPr lang="en-US" altLang="en-US" sz="1200"/>
          </a:p>
        </p:txBody>
      </p:sp>
      <p:sp>
        <p:nvSpPr>
          <p:cNvPr id="97283" name="Rectangle 2">
            <a:extLst>
              <a:ext uri="{FF2B5EF4-FFF2-40B4-BE49-F238E27FC236}">
                <a16:creationId xmlns:a16="http://schemas.microsoft.com/office/drawing/2014/main" id="{4304B6A6-0DF7-4A5C-B1A1-F15EE30186B5}"/>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1.Discuss what non-ionizing radiation is and explain our current state of knowledge on health effects associated with non-ionizing radiation. </a:t>
            </a:r>
          </a:p>
          <a:p>
            <a:endParaRPr lang="en-US" altLang="en-US"/>
          </a:p>
          <a:p>
            <a:r>
              <a:rPr lang="en-US" altLang="en-US"/>
              <a:t>2.Discuss briefly the fact that we have lasers on-site that are sources of non-ionizing radiation.</a:t>
            </a:r>
          </a:p>
        </p:txBody>
      </p:sp>
      <p:sp>
        <p:nvSpPr>
          <p:cNvPr id="97284" name="Rectangle 3">
            <a:extLst>
              <a:ext uri="{FF2B5EF4-FFF2-40B4-BE49-F238E27FC236}">
                <a16:creationId xmlns:a16="http://schemas.microsoft.com/office/drawing/2014/main" id="{64C9B57D-2D44-4D21-A2D9-88F744F8A379}"/>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BD99564-3FF5-45ED-8CCE-6C8EEAC4658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6272D8-70E6-4C17-84D2-11CC71AE82FE}" type="slidenum">
              <a:rPr lang="en-US" altLang="en-US" sz="1200"/>
              <a:pPr/>
              <a:t>49</a:t>
            </a:fld>
            <a:endParaRPr lang="en-US" altLang="en-US" sz="1200"/>
          </a:p>
        </p:txBody>
      </p:sp>
      <p:sp>
        <p:nvSpPr>
          <p:cNvPr id="99331" name="Rectangle 2">
            <a:extLst>
              <a:ext uri="{FF2B5EF4-FFF2-40B4-BE49-F238E27FC236}">
                <a16:creationId xmlns:a16="http://schemas.microsoft.com/office/drawing/2014/main" id="{C3F3FD85-CAF8-417A-A43C-D146089CA694}"/>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1.Briefly describe what a alpha, beta, gamma, x ray and neutron is and give example of these found at LLNL.</a:t>
            </a:r>
          </a:p>
        </p:txBody>
      </p:sp>
      <p:sp>
        <p:nvSpPr>
          <p:cNvPr id="99332" name="Rectangle 3">
            <a:extLst>
              <a:ext uri="{FF2B5EF4-FFF2-40B4-BE49-F238E27FC236}">
                <a16:creationId xmlns:a16="http://schemas.microsoft.com/office/drawing/2014/main" id="{2D4B77E9-E1A5-48C3-9EAE-2F182793E01C}"/>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024052E-5235-4B7B-A58D-C80B4FFFDD2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6A492E-FC1C-497B-A52B-5FFCCF35364E}" type="slidenum">
              <a:rPr lang="en-US" altLang="en-US" sz="1200"/>
              <a:pPr/>
              <a:t>54</a:t>
            </a:fld>
            <a:endParaRPr lang="en-US" altLang="en-US" sz="1200"/>
          </a:p>
        </p:txBody>
      </p:sp>
      <p:sp>
        <p:nvSpPr>
          <p:cNvPr id="105475" name="Rectangle 2">
            <a:extLst>
              <a:ext uri="{FF2B5EF4-FFF2-40B4-BE49-F238E27FC236}">
                <a16:creationId xmlns:a16="http://schemas.microsoft.com/office/drawing/2014/main" id="{99814614-E5A7-4E79-994F-3C977ABC3EEF}"/>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1.Give practical examples of radiation and radioactive contamination. </a:t>
            </a:r>
          </a:p>
          <a:p>
            <a:r>
              <a:rPr lang="en-US" altLang="en-US"/>
              <a:t>	i.e.	- x ray exposure does not result in 			contamination</a:t>
            </a:r>
          </a:p>
          <a:p>
            <a:r>
              <a:rPr lang="en-US" altLang="en-US"/>
              <a:t>     		 - a spill of a liquid radioactive source can 		result in fixed or loose contamination</a:t>
            </a:r>
          </a:p>
        </p:txBody>
      </p:sp>
      <p:sp>
        <p:nvSpPr>
          <p:cNvPr id="105476" name="Rectangle 3">
            <a:extLst>
              <a:ext uri="{FF2B5EF4-FFF2-40B4-BE49-F238E27FC236}">
                <a16:creationId xmlns:a16="http://schemas.microsoft.com/office/drawing/2014/main" id="{CDCBC879-8BA8-4123-B1BD-8581242366E0}"/>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D4A08033-6B15-42FA-B505-9B15845EBC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4AA268-5B16-48F4-B632-8A2808E37E3E}" type="slidenum">
              <a:rPr lang="en-US" altLang="en-US" sz="1200"/>
              <a:pPr/>
              <a:t>55</a:t>
            </a:fld>
            <a:endParaRPr lang="en-US" altLang="en-US" sz="1200"/>
          </a:p>
        </p:txBody>
      </p:sp>
      <p:sp>
        <p:nvSpPr>
          <p:cNvPr id="107523" name="Rectangle 2">
            <a:extLst>
              <a:ext uri="{FF2B5EF4-FFF2-40B4-BE49-F238E27FC236}">
                <a16:creationId xmlns:a16="http://schemas.microsoft.com/office/drawing/2014/main" id="{9A0225E9-15C2-4D83-BB43-7854520EBC09}"/>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1.Explain where the sources of background radiation come from.</a:t>
            </a:r>
          </a:p>
          <a:p>
            <a:endParaRPr lang="en-US" altLang="en-US"/>
          </a:p>
          <a:p>
            <a:r>
              <a:rPr lang="en-US" altLang="en-US"/>
              <a:t>2.Discuss types of medical exposures.</a:t>
            </a:r>
          </a:p>
          <a:p>
            <a:endParaRPr lang="en-US" altLang="en-US"/>
          </a:p>
        </p:txBody>
      </p:sp>
      <p:sp>
        <p:nvSpPr>
          <p:cNvPr id="107524" name="Rectangle 3">
            <a:extLst>
              <a:ext uri="{FF2B5EF4-FFF2-40B4-BE49-F238E27FC236}">
                <a16:creationId xmlns:a16="http://schemas.microsoft.com/office/drawing/2014/main" id="{E956F276-00FE-4BE4-A8D9-BB76F4F39A6E}"/>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7E6C7D4-7AE4-4778-B210-6DF46E084FE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0723C5-C49E-437B-93C5-2FCB425E73BE}" type="slidenum">
              <a:rPr lang="en-US" altLang="en-US" sz="1200"/>
              <a:pPr/>
              <a:t>56</a:t>
            </a:fld>
            <a:endParaRPr lang="en-US" altLang="en-US" sz="1200"/>
          </a:p>
        </p:txBody>
      </p:sp>
      <p:sp>
        <p:nvSpPr>
          <p:cNvPr id="109571" name="Rectangle 2">
            <a:extLst>
              <a:ext uri="{FF2B5EF4-FFF2-40B4-BE49-F238E27FC236}">
                <a16:creationId xmlns:a16="http://schemas.microsoft.com/office/drawing/2014/main" id="{C31ACACA-B721-4ABA-92C8-DF4326DDC3F0}"/>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1.Explain briefly why these manufactured sources are radioactive and how you get dose from them.</a:t>
            </a:r>
          </a:p>
          <a:p>
            <a:endParaRPr lang="en-US" altLang="en-US"/>
          </a:p>
        </p:txBody>
      </p:sp>
      <p:sp>
        <p:nvSpPr>
          <p:cNvPr id="109572" name="Rectangle 3">
            <a:extLst>
              <a:ext uri="{FF2B5EF4-FFF2-40B4-BE49-F238E27FC236}">
                <a16:creationId xmlns:a16="http://schemas.microsoft.com/office/drawing/2014/main" id="{7595BA23-D48B-4E11-9E3A-0C3DE74B3C23}"/>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4056593-3D15-4B20-9688-97179A0392B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626235-6A3F-4904-B032-EAA5E5A45130}" type="slidenum">
              <a:rPr lang="en-US" altLang="en-US" sz="1200"/>
              <a:pPr/>
              <a:t>5</a:t>
            </a:fld>
            <a:endParaRPr lang="en-US" altLang="en-US" sz="1200"/>
          </a:p>
        </p:txBody>
      </p:sp>
      <p:sp>
        <p:nvSpPr>
          <p:cNvPr id="12291" name="Rectangle 2">
            <a:extLst>
              <a:ext uri="{FF2B5EF4-FFF2-40B4-BE49-F238E27FC236}">
                <a16:creationId xmlns:a16="http://schemas.microsoft.com/office/drawing/2014/main" id="{E786804A-E2AD-43CA-B52D-3A76D26D21E6}"/>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After a decay reaction, the nucleus is often in an “excited” state.  This means that the decay has resulted in producing a nucleus which still has excess energy to get rid of.  Rather than emitting another beta or alpha particle, this energy is lost by emitting a pulse of electromagnetic radiation called a gamma ray.  The gamma ray is identical in nature to light or microwaves, but of very high energy.</a:t>
            </a:r>
          </a:p>
          <a:p>
            <a:r>
              <a:rPr lang="en-US" altLang="en-US"/>
              <a:t>Like all forms of electromagnetic radiation, the gamma ray has no mass and no charge.  Gamma rays interact with material by colliding with the electrons in the shells of atoms.   They lose their energy slowly in material, being able to travel significant distances before stopping.  Depending on their initial energy, gamma rays can travel from 1 to hundreds of meters in air and can easily go right through people.</a:t>
            </a:r>
          </a:p>
          <a:p>
            <a:r>
              <a:rPr lang="en-US" altLang="en-US"/>
              <a:t>It is important to note that most alpha and beta emitters also emit gamma rays as part of their decay process.  However, their is no such thing as a “pure” gamma emitter.</a:t>
            </a:r>
          </a:p>
          <a:p>
            <a:r>
              <a:rPr lang="en-US" altLang="en-US"/>
              <a:t>Important gamma emitters including technetium-99m which is used in nuclear medicine, and cesium-137 which is used for calibration of nuclear instruments. </a:t>
            </a:r>
          </a:p>
        </p:txBody>
      </p:sp>
      <p:sp>
        <p:nvSpPr>
          <p:cNvPr id="12292" name="Rectangle 3">
            <a:extLst>
              <a:ext uri="{FF2B5EF4-FFF2-40B4-BE49-F238E27FC236}">
                <a16:creationId xmlns:a16="http://schemas.microsoft.com/office/drawing/2014/main" id="{B7F73979-3987-4F65-A213-FC13D4126A6A}"/>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2779609C-54F0-4FB4-8940-9B9A476C0D0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229E51-0DFB-423E-8319-A2CB2B23877D}" type="slidenum">
              <a:rPr lang="en-US" altLang="en-US" sz="1200"/>
              <a:pPr/>
              <a:t>57</a:t>
            </a:fld>
            <a:endParaRPr lang="en-US" altLang="en-US" sz="1200"/>
          </a:p>
        </p:txBody>
      </p:sp>
      <p:sp>
        <p:nvSpPr>
          <p:cNvPr id="111619" name="Rectangle 2">
            <a:extLst>
              <a:ext uri="{FF2B5EF4-FFF2-40B4-BE49-F238E27FC236}">
                <a16:creationId xmlns:a16="http://schemas.microsoft.com/office/drawing/2014/main" id="{165B8253-C43D-42F1-8E3C-2032ED3B85BF}"/>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1.Explain how the early scientist’s that discovered and worked with radiation experienced burns and illness from their exposures.</a:t>
            </a:r>
          </a:p>
          <a:p>
            <a:endParaRPr lang="en-US" altLang="en-US"/>
          </a:p>
          <a:p>
            <a:r>
              <a:rPr lang="en-US" altLang="en-US"/>
              <a:t>2. Explain why cancer cells are more sensitive to radiation therefore it is an effective treatment for tumors.</a:t>
            </a:r>
          </a:p>
        </p:txBody>
      </p:sp>
      <p:sp>
        <p:nvSpPr>
          <p:cNvPr id="111620" name="Rectangle 3">
            <a:extLst>
              <a:ext uri="{FF2B5EF4-FFF2-40B4-BE49-F238E27FC236}">
                <a16:creationId xmlns:a16="http://schemas.microsoft.com/office/drawing/2014/main" id="{90AC61BA-6D58-4BC0-BA08-FE94BF1F2B63}"/>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771D22C-24FF-4534-97C5-68F813B7716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B9B46B-8B50-4392-A224-E5C808F2BD84}" type="slidenum">
              <a:rPr lang="en-US" altLang="en-US" sz="1200"/>
              <a:pPr/>
              <a:t>58</a:t>
            </a:fld>
            <a:endParaRPr lang="en-US" altLang="en-US" sz="1200"/>
          </a:p>
        </p:txBody>
      </p:sp>
      <p:sp>
        <p:nvSpPr>
          <p:cNvPr id="113667" name="Rectangle 2">
            <a:extLst>
              <a:ext uri="{FF2B5EF4-FFF2-40B4-BE49-F238E27FC236}">
                <a16:creationId xmlns:a16="http://schemas.microsoft.com/office/drawing/2014/main" id="{95BDFC6E-004F-4440-B781-65E94D304217}"/>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1.Explain why we believe cancer has no threshold response and why we believe there is a small risk of cancer at any level of radiation exposure. </a:t>
            </a:r>
          </a:p>
          <a:p>
            <a:endParaRPr lang="en-US" altLang="en-US"/>
          </a:p>
          <a:p>
            <a:r>
              <a:rPr lang="en-US" altLang="en-US"/>
              <a:t>2.Discuss the current risk of dying from cancer in the U.S.(20%)</a:t>
            </a:r>
          </a:p>
          <a:p>
            <a:endParaRPr lang="en-US" altLang="en-US"/>
          </a:p>
          <a:p>
            <a:r>
              <a:rPr lang="en-US" altLang="en-US"/>
              <a:t>3.Define heritable effects and discuss the fact that they have been demonstrated in plants and cells but not in humans. </a:t>
            </a:r>
          </a:p>
        </p:txBody>
      </p:sp>
      <p:sp>
        <p:nvSpPr>
          <p:cNvPr id="113668" name="Rectangle 3">
            <a:extLst>
              <a:ext uri="{FF2B5EF4-FFF2-40B4-BE49-F238E27FC236}">
                <a16:creationId xmlns:a16="http://schemas.microsoft.com/office/drawing/2014/main" id="{04988AAD-C5FA-4C57-AC5F-7D74AEEAD00B}"/>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F5ACA0AE-43EC-4AF9-8620-CB12664666B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73347B-A765-4E0F-BF79-6EF4AED9D263}" type="slidenum">
              <a:rPr lang="en-US" altLang="en-US" sz="1200"/>
              <a:pPr/>
              <a:t>60</a:t>
            </a:fld>
            <a:endParaRPr lang="en-US" altLang="en-US" sz="1200"/>
          </a:p>
        </p:txBody>
      </p:sp>
      <p:sp>
        <p:nvSpPr>
          <p:cNvPr id="116739" name="Rectangle 2">
            <a:extLst>
              <a:ext uri="{FF2B5EF4-FFF2-40B4-BE49-F238E27FC236}">
                <a16:creationId xmlns:a16="http://schemas.microsoft.com/office/drawing/2014/main" id="{58298D6E-78CD-478A-AC6E-D504FE0CA137}"/>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1. See page 6-7 of Radiation Safety booklet for more details.</a:t>
            </a:r>
          </a:p>
          <a:p>
            <a:endParaRPr lang="en-US" altLang="en-US"/>
          </a:p>
          <a:p>
            <a:r>
              <a:rPr lang="en-US" altLang="en-US"/>
              <a:t>2. Discuss how to properly care and use the badge and what it detects.</a:t>
            </a:r>
          </a:p>
          <a:p>
            <a:endParaRPr lang="en-US" altLang="en-US"/>
          </a:p>
        </p:txBody>
      </p:sp>
      <p:sp>
        <p:nvSpPr>
          <p:cNvPr id="116740" name="Rectangle 3">
            <a:extLst>
              <a:ext uri="{FF2B5EF4-FFF2-40B4-BE49-F238E27FC236}">
                <a16:creationId xmlns:a16="http://schemas.microsoft.com/office/drawing/2014/main" id="{D75708CE-3ABC-4350-9C38-2B29373C8CB7}"/>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E89F0A9A-B265-4B2A-A898-8CB549C1F45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BE7235-2475-41DF-9109-A183DF48614E}" type="slidenum">
              <a:rPr lang="en-US" altLang="en-US" sz="1200"/>
              <a:pPr/>
              <a:t>61</a:t>
            </a:fld>
            <a:endParaRPr lang="en-US" altLang="en-US" sz="1200"/>
          </a:p>
        </p:txBody>
      </p:sp>
      <p:sp>
        <p:nvSpPr>
          <p:cNvPr id="118787" name="Rectangle 2">
            <a:extLst>
              <a:ext uri="{FF2B5EF4-FFF2-40B4-BE49-F238E27FC236}">
                <a16:creationId xmlns:a16="http://schemas.microsoft.com/office/drawing/2014/main" id="{81CF166E-0189-4F0A-A589-09155A6848B6}"/>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1. Demonstrate with a meter time, distance and shielding principles.</a:t>
            </a:r>
          </a:p>
        </p:txBody>
      </p:sp>
      <p:sp>
        <p:nvSpPr>
          <p:cNvPr id="118788" name="Rectangle 3">
            <a:extLst>
              <a:ext uri="{FF2B5EF4-FFF2-40B4-BE49-F238E27FC236}">
                <a16:creationId xmlns:a16="http://schemas.microsoft.com/office/drawing/2014/main" id="{CD3463C9-25FA-491B-8C00-16ABCF10A36D}"/>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B8AB11AF-1BBE-4903-B2C2-EF6646BF0AB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D50BE6-282F-4223-981E-3806EC65F8D4}" type="slidenum">
              <a:rPr lang="en-US" altLang="en-US" sz="1200"/>
              <a:pPr/>
              <a:t>63</a:t>
            </a:fld>
            <a:endParaRPr lang="en-US" altLang="en-US" sz="1200"/>
          </a:p>
        </p:txBody>
      </p:sp>
      <p:sp>
        <p:nvSpPr>
          <p:cNvPr id="121859" name="Rectangle 2">
            <a:extLst>
              <a:ext uri="{FF2B5EF4-FFF2-40B4-BE49-F238E27FC236}">
                <a16:creationId xmlns:a16="http://schemas.microsoft.com/office/drawing/2014/main" id="{B6168726-A027-4370-BA00-76B3B56337CC}"/>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We are all exposed to radiation each day of our life.  </a:t>
            </a:r>
          </a:p>
          <a:p>
            <a:r>
              <a:rPr lang="en-US" altLang="en-US"/>
              <a:t>Natural sources of this exposure include radiation emitted by the sun and from the universe as a whole, radiation emitted from naturally occurring radionuclides in the soil and building materials, radiation from radionuclides produced by cosmic radiation in the atmosphere, and radiation dose we receive internally from radon and from small amounts of radioactivity in the food and water we drink.  </a:t>
            </a:r>
          </a:p>
          <a:p>
            <a:r>
              <a:rPr lang="en-US" altLang="en-US"/>
              <a:t>Man-made sources of radiation which add to this dose include dose we receive from consumer products and from the medical use of radiation, radiation from the nuclear fuel cycle, from the fall-out of nuclear weapons tests in the 1950s and 60s, and from occupational exposure to radiation.</a:t>
            </a:r>
          </a:p>
          <a:p>
            <a:r>
              <a:rPr lang="en-US" altLang="en-US"/>
              <a:t>Finally, since we are all “slightly” radioactive from naturally occurring radioactive materials in our body, we receive a small radiation dose from just being near another person.</a:t>
            </a:r>
          </a:p>
          <a:p>
            <a:endParaRPr lang="en-US" altLang="en-US"/>
          </a:p>
          <a:p>
            <a:r>
              <a:rPr lang="en-US" altLang="en-US" i="1"/>
              <a:t>Slides of solar radiation and earth</a:t>
            </a:r>
          </a:p>
          <a:p>
            <a:r>
              <a:rPr lang="en-US" altLang="en-US" i="1"/>
              <a:t>Demonstrate brazil nuts, bananas, cigarettes</a:t>
            </a:r>
          </a:p>
        </p:txBody>
      </p:sp>
      <p:sp>
        <p:nvSpPr>
          <p:cNvPr id="121860" name="Rectangle 3">
            <a:extLst>
              <a:ext uri="{FF2B5EF4-FFF2-40B4-BE49-F238E27FC236}">
                <a16:creationId xmlns:a16="http://schemas.microsoft.com/office/drawing/2014/main" id="{3A9BD8CA-CA56-47E8-9351-787BC7D8F46C}"/>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894E761C-7E6F-4A63-B031-69C266452BF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FCE289-C4D1-44B9-87CF-066F32F24CCC}" type="slidenum">
              <a:rPr lang="en-US" altLang="en-US" sz="1200"/>
              <a:pPr/>
              <a:t>64</a:t>
            </a:fld>
            <a:endParaRPr lang="en-US" altLang="en-US" sz="1200"/>
          </a:p>
        </p:txBody>
      </p:sp>
      <p:sp>
        <p:nvSpPr>
          <p:cNvPr id="123907" name="Rectangle 2">
            <a:extLst>
              <a:ext uri="{FF2B5EF4-FFF2-40B4-BE49-F238E27FC236}">
                <a16:creationId xmlns:a16="http://schemas.microsoft.com/office/drawing/2014/main" id="{CC6890B8-C46E-4592-82BB-5F8C076E0E50}"/>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The National Council on Radiation Protection and Measurements (1987) attributes about 55% of our annual radiation dose.  Of least significance is exposures from the nuclear fuel cycle, fall-out and occupational exposures.</a:t>
            </a:r>
          </a:p>
        </p:txBody>
      </p:sp>
      <p:sp>
        <p:nvSpPr>
          <p:cNvPr id="123908" name="Rectangle 3">
            <a:extLst>
              <a:ext uri="{FF2B5EF4-FFF2-40B4-BE49-F238E27FC236}">
                <a16:creationId xmlns:a16="http://schemas.microsoft.com/office/drawing/2014/main" id="{66D51DBA-7882-4333-8E19-E9064FDC7069}"/>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BC51B96B-D45B-48E0-8160-49E53929A3F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F70C81-31B8-4015-8360-5803B3DAE127}" type="slidenum">
              <a:rPr lang="en-US" altLang="en-US" sz="1200"/>
              <a:pPr/>
              <a:t>65</a:t>
            </a:fld>
            <a:endParaRPr lang="en-US" altLang="en-US" sz="1200"/>
          </a:p>
        </p:txBody>
      </p:sp>
      <p:sp>
        <p:nvSpPr>
          <p:cNvPr id="125955" name="Rectangle 2">
            <a:extLst>
              <a:ext uri="{FF2B5EF4-FFF2-40B4-BE49-F238E27FC236}">
                <a16:creationId xmlns:a16="http://schemas.microsoft.com/office/drawing/2014/main" id="{7BAF92F8-6E5D-4A73-9A03-84696DD1DC0A}"/>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The National Council on Radiation Protection and Measurement has estimated that the average annual effective dose to general public as being about 360 mrem, with the majority of this dose resulting from radon and its decay products. </a:t>
            </a:r>
          </a:p>
          <a:p>
            <a:r>
              <a:rPr lang="en-US" altLang="en-US"/>
              <a:t>For those individuals who smoke, there is an additional radiation exposure to the lungs from the naturally occurring radionuclides in tobacco products.  It is estimated that the average dose to a small portion of the lung lining is about 16000 mrem.</a:t>
            </a:r>
          </a:p>
        </p:txBody>
      </p:sp>
      <p:sp>
        <p:nvSpPr>
          <p:cNvPr id="125956" name="Rectangle 3">
            <a:extLst>
              <a:ext uri="{FF2B5EF4-FFF2-40B4-BE49-F238E27FC236}">
                <a16:creationId xmlns:a16="http://schemas.microsoft.com/office/drawing/2014/main" id="{46F41258-567D-44F0-9BA9-589CEF80A0CD}"/>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1CC3CFA-145F-468A-880E-B01C124918F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D36CA8-4D35-4D58-91EF-1C8604E4ACE8}" type="slidenum">
              <a:rPr lang="en-US" altLang="en-US" sz="1200"/>
              <a:pPr/>
              <a:t>66</a:t>
            </a:fld>
            <a:endParaRPr lang="en-US" altLang="en-US" sz="1200"/>
          </a:p>
        </p:txBody>
      </p:sp>
      <p:sp>
        <p:nvSpPr>
          <p:cNvPr id="128003" name="Rectangle 2">
            <a:extLst>
              <a:ext uri="{FF2B5EF4-FFF2-40B4-BE49-F238E27FC236}">
                <a16:creationId xmlns:a16="http://schemas.microsoft.com/office/drawing/2014/main" id="{C9F8B7B1-4F9E-470A-AC1E-4300E41159FE}"/>
              </a:ext>
            </a:extLst>
          </p:cNvPr>
          <p:cNvSpPr>
            <a:spLocks noGrp="1" noChangeArrowheads="1"/>
          </p:cNvSpPr>
          <p:nvPr>
            <p:ph type="body" idx="1"/>
          </p:nvPr>
        </p:nvSpPr>
        <p:spPr>
          <a:xfrm>
            <a:off x="485775" y="4157663"/>
            <a:ext cx="6015038" cy="42862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At the turn of the century, radiation was the new fascination of science and society.  Within a year following the purification of radium by the Curies in 1898, Europium physicians were experimenting with its use as a treatment for cancer.  By 1900, similar investigations were being carried out in the USA.  By 1920, “Curie-Therapy” was well respective as an adjuvant to surgery.</a:t>
            </a:r>
          </a:p>
          <a:p>
            <a:r>
              <a:rPr lang="en-US" altLang="en-US"/>
              <a:t>During this period, it was discovered that mineral waters from many of the great resort spas in Europe and the U.S. were abnormally high in their concentrations of the radioelements.  These waters had long been respected for their curative properties and the new finding of radioactivity was attributed by many as the reason for there beneficial effects.  This lead to the medical fadism of the time that drinking waters with high radon concentrations, or ingesting radium solutions was an energy tonic and a panacea for a variety of ills including goiter, arthritis, and impotence. </a:t>
            </a:r>
          </a:p>
          <a:p>
            <a:r>
              <a:rPr lang="en-US" altLang="en-US"/>
              <a:t>The end of the era of patent radioactive medicines occurred in the late 1920s, when a number of young women who had worked as radium dial painters developed bone cancer.  These women would apply a luminous mixture of phosphorescent paint and radium to clock faces by hand painting the numbers and dials.  By using there lips to get a very fine point on there brushes, they slowly ingested large quantities of radium which then lead to aplastic anemia and cancer in many of the workers.    </a:t>
            </a:r>
          </a:p>
          <a:p>
            <a:r>
              <a:rPr lang="en-US" altLang="en-US"/>
              <a:t>Other applications of radioactive material included using thorium oxide in Welsbach gas mantles to increase the luminosity of gaslights during the Victorian.  FInally uranium was used to provide a vivid orange color on ceramic glazes and a bright yellow-green coloring in glass.</a:t>
            </a:r>
          </a:p>
          <a:p>
            <a:r>
              <a:rPr lang="en-US" altLang="en-US" i="1"/>
              <a:t>Demonstrate Fiestaware, Vaseline Glass and Radium Dial Clocks.</a:t>
            </a:r>
          </a:p>
        </p:txBody>
      </p:sp>
      <p:sp>
        <p:nvSpPr>
          <p:cNvPr id="128004" name="Rectangle 3">
            <a:extLst>
              <a:ext uri="{FF2B5EF4-FFF2-40B4-BE49-F238E27FC236}">
                <a16:creationId xmlns:a16="http://schemas.microsoft.com/office/drawing/2014/main" id="{04EC9296-09D5-44DE-97ED-FC90F96E639F}"/>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559D0484-7921-4C69-9063-DA9B28DD086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7E9988-E495-44DE-86D2-FD1BD76C56B6}" type="slidenum">
              <a:rPr lang="en-US" altLang="en-US" sz="1200"/>
              <a:pPr/>
              <a:t>67</a:t>
            </a:fld>
            <a:endParaRPr lang="en-US" altLang="en-US" sz="1200"/>
          </a:p>
        </p:txBody>
      </p:sp>
      <p:sp>
        <p:nvSpPr>
          <p:cNvPr id="130051" name="Rectangle 2">
            <a:extLst>
              <a:ext uri="{FF2B5EF4-FFF2-40B4-BE49-F238E27FC236}">
                <a16:creationId xmlns:a16="http://schemas.microsoft.com/office/drawing/2014/main" id="{739A4AF6-C5A0-4D12-9478-BCBC3870AD15}"/>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Today radioactivity is commonly used in many consumer products and industrial applications because of the unique physical properties of radiation, or for the special chemical properties of the radioactive element.</a:t>
            </a:r>
          </a:p>
          <a:p>
            <a:r>
              <a:rPr lang="en-US" altLang="en-US"/>
              <a:t>The most familiar use of a radioactive material in consumer products is the use of americium-241 in the household smoke detector. Americium-241 is an alpha emitter that ionizes the air between two electrodes, thereby allowing an electric current to flow across the air gap under the influence of a small potential.  When smoke enters the air gap, the flow of current between the electrodes is decreased which triggers an alarm.</a:t>
            </a:r>
          </a:p>
          <a:p>
            <a:r>
              <a:rPr lang="en-US" altLang="en-US"/>
              <a:t>Other products where the ionizing properties of radiation are used include fluorescent lamp starters, fluid guages and check sources.</a:t>
            </a:r>
          </a:p>
          <a:p>
            <a:r>
              <a:rPr lang="en-US" altLang="en-US"/>
              <a:t>An example of a radioactive material used for its chemical properties is the use of thorium in optical glass, lantern mantles and welding rods.  In each case, thorium's chemical properties are required to improve the properties of these manufactured items. </a:t>
            </a:r>
          </a:p>
          <a:p>
            <a:r>
              <a:rPr lang="en-US" altLang="en-US"/>
              <a:t>Uranium is material that is used for its physical properties.  Uranium is the heaviest material commonly available, but it is also radioactive.  Because of its density, it is used for shielding of radiation sources and as a counterweight in aircraft design.  It is also used in armor piecing munitions for the military.</a:t>
            </a:r>
          </a:p>
          <a:p>
            <a:r>
              <a:rPr lang="en-US" altLang="en-US" i="1"/>
              <a:t>Demonstrate smoke detector and compact fluorescent light bulb.</a:t>
            </a:r>
          </a:p>
        </p:txBody>
      </p:sp>
      <p:sp>
        <p:nvSpPr>
          <p:cNvPr id="130052" name="Rectangle 3">
            <a:extLst>
              <a:ext uri="{FF2B5EF4-FFF2-40B4-BE49-F238E27FC236}">
                <a16:creationId xmlns:a16="http://schemas.microsoft.com/office/drawing/2014/main" id="{6496AD41-95EF-42E3-B212-8B21577C9F59}"/>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3C832645-63A3-48F5-B71C-28B267C8219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A6325F5-4708-43BD-BF77-28F3D96F77CC}" type="slidenum">
              <a:rPr lang="en-US" altLang="en-US" sz="1200"/>
              <a:pPr/>
              <a:t>68</a:t>
            </a:fld>
            <a:endParaRPr lang="en-US" altLang="en-US" sz="1200"/>
          </a:p>
        </p:txBody>
      </p:sp>
      <p:sp>
        <p:nvSpPr>
          <p:cNvPr id="132099" name="Rectangle 2">
            <a:extLst>
              <a:ext uri="{FF2B5EF4-FFF2-40B4-BE49-F238E27FC236}">
                <a16:creationId xmlns:a16="http://schemas.microsoft.com/office/drawing/2014/main" id="{BDF336AF-16EF-46FC-904D-EFAD1D48E426}"/>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Today, the use of radiation and radioactivity is integral to life in the twentieth century.  From nuclear power to nuclear medicine, radiation is critical to providing electricity, safeguarding our nation, developing new technologies, and evaluating our health.  The following slides demonstrate some of the applications of radiation in modern society.  </a:t>
            </a:r>
          </a:p>
          <a:p>
            <a:r>
              <a:rPr lang="en-US" altLang="en-US"/>
              <a:t>Nuclear related industries employ several million people throughout the nation.  These workers receive occupational radiation doses which average about 110 mrem per year as part of the performance of their jobs.  It is important to note that these doses are strictly controlled by state and federal government agencies, like the Nuclear Regulatory Commission, to minimize the health consequences from these exposures.  The current annual dose limits for persons employed in the nuclear power industry and other related industries is 5000 mrem per year.   </a:t>
            </a:r>
          </a:p>
        </p:txBody>
      </p:sp>
      <p:sp>
        <p:nvSpPr>
          <p:cNvPr id="132100" name="Rectangle 3">
            <a:extLst>
              <a:ext uri="{FF2B5EF4-FFF2-40B4-BE49-F238E27FC236}">
                <a16:creationId xmlns:a16="http://schemas.microsoft.com/office/drawing/2014/main" id="{C733DB14-1425-48F4-A2C6-B1C9DC417613}"/>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84DC3A5-4840-4792-8FEF-0C58175D37C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101CB51-C438-48F9-AD08-050E198FB271}" type="slidenum">
              <a:rPr lang="en-US" altLang="en-US" sz="1200"/>
              <a:pPr/>
              <a:t>6</a:t>
            </a:fld>
            <a:endParaRPr lang="en-US" altLang="en-US" sz="1200"/>
          </a:p>
        </p:txBody>
      </p:sp>
      <p:sp>
        <p:nvSpPr>
          <p:cNvPr id="14339" name="Rectangle 2">
            <a:extLst>
              <a:ext uri="{FF2B5EF4-FFF2-40B4-BE49-F238E27FC236}">
                <a16:creationId xmlns:a16="http://schemas.microsoft.com/office/drawing/2014/main" id="{EE3BDD10-5B75-4ACE-8949-2C32DFB37B36}"/>
              </a:ext>
            </a:extLst>
          </p:cNvPr>
          <p:cNvSpPr>
            <a:spLocks noGrp="1" noChangeArrowheads="1"/>
          </p:cNvSpPr>
          <p:nvPr>
            <p:ph type="body" idx="1"/>
          </p:nvPr>
        </p:nvSpPr>
        <p:spPr>
          <a:xfrm>
            <a:off x="914400" y="4267200"/>
            <a:ext cx="50292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Positron decay is very similar to beta decay but instead of ejecting an electron, the nucleus ejects a positron and a neutrino.  A positron is identical to an electron, but has positive instead of negative charge.    </a:t>
            </a:r>
          </a:p>
          <a:p>
            <a:r>
              <a:rPr lang="en-US" altLang="en-US"/>
              <a:t>In contrast to alpha and beta decay, positron decay occurs in isotopes which are “neutron poor” (i.e. have less neutrons in their nucleii than stable forms of the element). Atoms which undergo positron decay are located above the line of stable elements on the chart of the nuclides, and are typically produced in cyclotrons. </a:t>
            </a:r>
          </a:p>
          <a:p>
            <a:r>
              <a:rPr lang="en-US" altLang="en-US"/>
              <a:t>When a nucleus ejects a positron particle, one of the protons in the nucleus is transformed into a neutron.  Since the number of protons in the nucleus has changed, a new daughter atom is formed which has one less proton but one more neutron than the parent.  For example, when carbon-11 decays (which has a Z of 6) by positron decay, boron-11 is created (which has a Z of 5). </a:t>
            </a:r>
          </a:p>
          <a:p>
            <a:r>
              <a:rPr lang="en-US" altLang="en-US"/>
              <a:t>Positron particles have a single positive charge and weigh the same as an electron.  As a result, positrons and beta particles interact identically in material.  However, positrons have a very short existence in this universe because as soon as they slow down and interact with a normal electron, the electron and positron will annihilate each other, releasing energy.  This energy is in the form of two annihilation photons traveling in opposite directions.  Each photon has the equivalent energy of an electron or positron according to the relationship E=mc</a:t>
            </a:r>
            <a:r>
              <a:rPr lang="en-US" altLang="en-US" baseline="30000"/>
              <a:t>2</a:t>
            </a:r>
            <a:r>
              <a:rPr lang="en-US" altLang="en-US"/>
              <a:t>.</a:t>
            </a:r>
            <a:r>
              <a:rPr lang="en-US" altLang="en-US" i="1"/>
              <a:t> </a:t>
            </a:r>
          </a:p>
          <a:p>
            <a:r>
              <a:rPr lang="en-US" altLang="en-US"/>
              <a:t>Positrons are the key ingredient to positron emission tomography.</a:t>
            </a:r>
          </a:p>
        </p:txBody>
      </p:sp>
      <p:sp>
        <p:nvSpPr>
          <p:cNvPr id="14340" name="Rectangle 3">
            <a:extLst>
              <a:ext uri="{FF2B5EF4-FFF2-40B4-BE49-F238E27FC236}">
                <a16:creationId xmlns:a16="http://schemas.microsoft.com/office/drawing/2014/main" id="{90034A1A-D1ED-47A8-BDA7-74950E77D6BE}"/>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64ED3D82-F60F-45F0-8FF8-2E92A080190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549728-EDD5-42B4-9766-FBF847540607}" type="slidenum">
              <a:rPr lang="en-US" altLang="en-US" sz="1200"/>
              <a:pPr/>
              <a:t>70</a:t>
            </a:fld>
            <a:endParaRPr lang="en-US" altLang="en-US" sz="1200"/>
          </a:p>
        </p:txBody>
      </p:sp>
      <p:sp>
        <p:nvSpPr>
          <p:cNvPr id="135171" name="Rectangle 2">
            <a:extLst>
              <a:ext uri="{FF2B5EF4-FFF2-40B4-BE49-F238E27FC236}">
                <a16:creationId xmlns:a16="http://schemas.microsoft.com/office/drawing/2014/main" id="{02F7DD0A-A657-4702-9BC9-2D269670A8F1}"/>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Radon is a noble gas that is produced by the decay of uranium, which occurs naturally in the soil.  Radon itself is relatively harmless.  As an inert gas, it is simply breathed into the lungs and then exhaled.  Radon however decays into radioactive elements which are solids.  These products if inhaled, can be retained within the lungs and can contribute significant doses to the lungs.  They are often referred to as “radon daughters or “radon progeny”.</a:t>
            </a:r>
          </a:p>
          <a:p>
            <a:r>
              <a:rPr lang="en-US" altLang="en-US"/>
              <a:t>To illustrate how common uranium, radium and radon are in the environment, there is about 30 tons of uranium in the first 5 feet of soil covering a surface area of 1 square mile.  Within this same volume there is about 10 Curies of radium.  This concentration results in about 2 microcuries of radon per cubic yard of soil, which releases about 0.1 microcurie of radon into the air each day.</a:t>
            </a:r>
          </a:p>
          <a:p>
            <a:r>
              <a:rPr lang="en-US" altLang="en-US" i="1"/>
              <a:t>Demonstration of uraninite specimen.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135172" name="Rectangle 3">
            <a:extLst>
              <a:ext uri="{FF2B5EF4-FFF2-40B4-BE49-F238E27FC236}">
                <a16:creationId xmlns:a16="http://schemas.microsoft.com/office/drawing/2014/main" id="{C756C2B1-9D76-44AB-A183-9874EB2912F1}"/>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EAABA18E-7CC7-4D49-8BFB-F34D44406E05}"/>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4781F9-298B-4AC6-896B-5B39A53211F3}" type="slidenum">
              <a:rPr lang="en-US" altLang="en-US" sz="1200"/>
              <a:pPr/>
              <a:t>71</a:t>
            </a:fld>
            <a:endParaRPr lang="en-US" altLang="en-US" sz="1200"/>
          </a:p>
        </p:txBody>
      </p:sp>
      <p:sp>
        <p:nvSpPr>
          <p:cNvPr id="137219" name="Rectangle 2">
            <a:extLst>
              <a:ext uri="{FF2B5EF4-FFF2-40B4-BE49-F238E27FC236}">
                <a16:creationId xmlns:a16="http://schemas.microsoft.com/office/drawing/2014/main" id="{874F7874-AEA1-4A41-BC35-4D7243E7B70C}"/>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Radon is a noble gas that is produced by the decay of uranium, which occurs naturally in the soil.  Radon itself is relatively harmless.  As an inert gas, it is simply breathed into the lungs and then exhaled.  Radon however decays into radioactive elements which are solids.  These products if inhaled, can be retained within the lungs and can contribute significant doses to the lungs.  They are often referred to as “radon daughters or “radon progeny”.</a:t>
            </a:r>
          </a:p>
          <a:p>
            <a:r>
              <a:rPr lang="en-US" altLang="en-US"/>
              <a:t>To illustrate how common uranium, radium and radon are in the environment, there is about 30 tons of uranium in the first 5 feet of soil covering a surface area of 1 square mile.  Within this same volume there is about 10 Curies of radium.  This concentration results in about 2 microcuries of radon per cubic yard of soil, which releases about 0.1 microcurie of radon into the air each day.</a:t>
            </a:r>
          </a:p>
          <a:p>
            <a:r>
              <a:rPr lang="en-US" altLang="en-US" i="1"/>
              <a:t>Demonstration of uraninite specimen.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137220" name="Rectangle 3">
            <a:extLst>
              <a:ext uri="{FF2B5EF4-FFF2-40B4-BE49-F238E27FC236}">
                <a16:creationId xmlns:a16="http://schemas.microsoft.com/office/drawing/2014/main" id="{1ADF737C-EFD2-485D-9FE0-717C67D99B73}"/>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15B8F3C6-74D1-4C21-BD90-F11052C3723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C69E61-720B-4C8A-ACDE-B2FCDEBF23E5}" type="slidenum">
              <a:rPr lang="en-US" altLang="en-US" sz="1200"/>
              <a:pPr/>
              <a:t>72</a:t>
            </a:fld>
            <a:endParaRPr lang="en-US" altLang="en-US" sz="1200"/>
          </a:p>
        </p:txBody>
      </p:sp>
      <p:sp>
        <p:nvSpPr>
          <p:cNvPr id="139267" name="Rectangle 2">
            <a:extLst>
              <a:ext uri="{FF2B5EF4-FFF2-40B4-BE49-F238E27FC236}">
                <a16:creationId xmlns:a16="http://schemas.microsoft.com/office/drawing/2014/main" id="{F2F7A011-9607-4A6E-9E3A-F3B1BE05D303}"/>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Radon has a half-life 3.8 days.  As a result, it is around long enough so that once produced in the soil, it can diffuse into basements and the living spaces of homes where it then becomes of source of solid radioactive decay products.</a:t>
            </a:r>
          </a:p>
          <a:p>
            <a:r>
              <a:rPr lang="en-US" altLang="en-US"/>
              <a:t>Since the first several radioactive daughters of radon all have short half-lives, they quickly decay.  If inhaled, they result in a dose to the lung.</a:t>
            </a:r>
          </a:p>
          <a:p>
            <a:r>
              <a:rPr lang="en-US" altLang="en-US"/>
              <a:t>Radon enters the home through any of the seven mechanisms listed above.  With respect to the water supply, it is estimated that a concentration of 10,000 pCi/liter of water results in an increase of indoor air radon levels of 1 pCi/liter.</a:t>
            </a:r>
          </a:p>
        </p:txBody>
      </p:sp>
      <p:sp>
        <p:nvSpPr>
          <p:cNvPr id="139268" name="Rectangle 3">
            <a:extLst>
              <a:ext uri="{FF2B5EF4-FFF2-40B4-BE49-F238E27FC236}">
                <a16:creationId xmlns:a16="http://schemas.microsoft.com/office/drawing/2014/main" id="{8C6E624F-0E6F-48C4-91DF-ABC37E9FF7D3}"/>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E79A9F80-9A82-49FA-A424-4737D105FCD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EEECE4-7ED9-47CC-8420-71E9C86C5D48}" type="slidenum">
              <a:rPr lang="en-US" altLang="en-US" sz="1200"/>
              <a:pPr/>
              <a:t>73</a:t>
            </a:fld>
            <a:endParaRPr lang="en-US" altLang="en-US" sz="1200"/>
          </a:p>
        </p:txBody>
      </p:sp>
      <p:sp>
        <p:nvSpPr>
          <p:cNvPr id="141315" name="Rectangle 2">
            <a:extLst>
              <a:ext uri="{FF2B5EF4-FFF2-40B4-BE49-F238E27FC236}">
                <a16:creationId xmlns:a16="http://schemas.microsoft.com/office/drawing/2014/main" id="{EF9EDEAE-0AD2-4315-8CD0-3B7B87382D99}"/>
              </a:ext>
            </a:extLst>
          </p:cNvPr>
          <p:cNvSpPr>
            <a:spLocks noGrp="1" noChangeArrowheads="1"/>
          </p:cNvSpPr>
          <p:nvPr>
            <p:ph type="body" idx="1"/>
          </p:nvPr>
        </p:nvSpPr>
        <p:spPr>
          <a:xfrm>
            <a:off x="557213" y="4186238"/>
            <a:ext cx="5514975" cy="42005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There are four methods commonly used to measure radon in the home.</a:t>
            </a:r>
          </a:p>
          <a:p>
            <a:r>
              <a:rPr lang="en-US" altLang="en-US"/>
              <a:t>a.  The first is based on the use of a small charcoal canister in which radon gas is adsorbed.  After opening the canister in the area to be assessed, the canister is sent to a laboratory for analysis.  This is done by determining the concentrations of the radon decay products in the canister, and extrapolating back to the concentration of radon in the home.</a:t>
            </a:r>
          </a:p>
          <a:p>
            <a:r>
              <a:rPr lang="en-US" altLang="en-US"/>
              <a:t>b.  The second method uses either a small piece of radiosensitive film or plastic to detect the presence of alpha radiation caused by radon decay.  Radon gas which enters the alpha-track detector decays and causes minute tracks to form on the film or plastic.  Chemical development of the film or chemical etching of the plastic makes these tracks observable through low magnification.  The tracks can then be counted and related to the radon level in the structure.</a:t>
            </a:r>
          </a:p>
          <a:p>
            <a:r>
              <a:rPr lang="en-US" altLang="en-US"/>
              <a:t>c.  A third approach uses charged teflon disks called “electrets” which are exposed in a room to be monitored.  As radon decays, the disk is slowly discharged by the negative ions formed when the alpha radiation ionizes the air around the electret.  By measuring the decrease in charge between the start and end of monitoring, an assessment of the radon concentration can be made.</a:t>
            </a:r>
          </a:p>
          <a:p>
            <a:r>
              <a:rPr lang="en-US" altLang="en-US"/>
              <a:t>d.  Finally, radon sniffers are highly sensitive (and expensive) radon detecting instruments which assess radon levels immediately through sniffing the air and measuring the radon concentration directly.</a:t>
            </a:r>
          </a:p>
          <a:p>
            <a:r>
              <a:rPr lang="en-US" altLang="en-US" i="1"/>
              <a:t>Demonstrate various sampling devices</a:t>
            </a:r>
            <a:r>
              <a:rPr lang="en-US" altLang="en-US"/>
              <a:t>.   </a:t>
            </a:r>
          </a:p>
        </p:txBody>
      </p:sp>
      <p:sp>
        <p:nvSpPr>
          <p:cNvPr id="141316" name="Rectangle 3">
            <a:extLst>
              <a:ext uri="{FF2B5EF4-FFF2-40B4-BE49-F238E27FC236}">
                <a16:creationId xmlns:a16="http://schemas.microsoft.com/office/drawing/2014/main" id="{65D76E42-9EA8-4EE4-A90D-B62DDC6AB8C6}"/>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62FD8B70-F910-4A99-AE22-5D8B1B3318A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384B8A-D8AF-40E7-A294-A815475D6719}" type="slidenum">
              <a:rPr lang="en-US" altLang="en-US" sz="1200"/>
              <a:pPr/>
              <a:t>74</a:t>
            </a:fld>
            <a:endParaRPr lang="en-US" altLang="en-US" sz="1200"/>
          </a:p>
        </p:txBody>
      </p:sp>
      <p:sp>
        <p:nvSpPr>
          <p:cNvPr id="143363" name="Rectangle 2">
            <a:extLst>
              <a:ext uri="{FF2B5EF4-FFF2-40B4-BE49-F238E27FC236}">
                <a16:creationId xmlns:a16="http://schemas.microsoft.com/office/drawing/2014/main" id="{D7576DDF-0556-4487-8DE4-5E58538AFBFA}"/>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The following three slides are taken from the EPA Citizens Guide to Radon, Second Edition (Air and Radiation ANR-464) 402-K92-001.</a:t>
            </a:r>
          </a:p>
          <a:p>
            <a:endParaRPr lang="en-US" altLang="en-US"/>
          </a:p>
        </p:txBody>
      </p:sp>
      <p:sp>
        <p:nvSpPr>
          <p:cNvPr id="143364" name="Rectangle 3">
            <a:extLst>
              <a:ext uri="{FF2B5EF4-FFF2-40B4-BE49-F238E27FC236}">
                <a16:creationId xmlns:a16="http://schemas.microsoft.com/office/drawing/2014/main" id="{4CC75FB7-FB2A-471B-B892-590A112A98E8}"/>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2C69D028-ECFB-4C8D-A242-B0F05DA7A8B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7B0203-73B2-4124-A160-1D761B00FED6}" type="slidenum">
              <a:rPr lang="en-US" altLang="en-US" sz="1200"/>
              <a:pPr/>
              <a:t>75</a:t>
            </a:fld>
            <a:endParaRPr lang="en-US" altLang="en-US" sz="1200"/>
          </a:p>
        </p:txBody>
      </p:sp>
      <p:sp>
        <p:nvSpPr>
          <p:cNvPr id="145411" name="Rectangle 2">
            <a:extLst>
              <a:ext uri="{FF2B5EF4-FFF2-40B4-BE49-F238E27FC236}">
                <a16:creationId xmlns:a16="http://schemas.microsoft.com/office/drawing/2014/main" id="{196225B0-3AE4-4C17-AE41-DEC85B4716E5}"/>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Discussion of relative risk for smokers, as proposed by EPA</a:t>
            </a:r>
          </a:p>
        </p:txBody>
      </p:sp>
      <p:sp>
        <p:nvSpPr>
          <p:cNvPr id="145412" name="Rectangle 3">
            <a:extLst>
              <a:ext uri="{FF2B5EF4-FFF2-40B4-BE49-F238E27FC236}">
                <a16:creationId xmlns:a16="http://schemas.microsoft.com/office/drawing/2014/main" id="{6D2D3A46-E08E-4952-830A-BA94487EE39C}"/>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8172085D-AA62-4017-8A01-96C8BEA5C09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B1A5B3B-73A7-447C-8006-10C272E84DA6}" type="slidenum">
              <a:rPr lang="en-US" altLang="en-US" sz="1200"/>
              <a:pPr/>
              <a:t>76</a:t>
            </a:fld>
            <a:endParaRPr lang="en-US" altLang="en-US" sz="1200"/>
          </a:p>
        </p:txBody>
      </p:sp>
      <p:sp>
        <p:nvSpPr>
          <p:cNvPr id="147459" name="Rectangle 2">
            <a:extLst>
              <a:ext uri="{FF2B5EF4-FFF2-40B4-BE49-F238E27FC236}">
                <a16:creationId xmlns:a16="http://schemas.microsoft.com/office/drawing/2014/main" id="{8412D995-82EC-4A10-BB7A-18D4FCF00064}"/>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Discussion of relative risk for non-smokers as proposed by EPA.</a:t>
            </a:r>
          </a:p>
          <a:p>
            <a:endParaRPr lang="en-US" altLang="en-US"/>
          </a:p>
          <a:p>
            <a:r>
              <a:rPr lang="en-US" altLang="en-US" i="1"/>
              <a:t>Demonstration od air sample collected in classroom or vicinity.</a:t>
            </a:r>
          </a:p>
        </p:txBody>
      </p:sp>
      <p:sp>
        <p:nvSpPr>
          <p:cNvPr id="147460" name="Rectangle 3">
            <a:extLst>
              <a:ext uri="{FF2B5EF4-FFF2-40B4-BE49-F238E27FC236}">
                <a16:creationId xmlns:a16="http://schemas.microsoft.com/office/drawing/2014/main" id="{C313E3B6-0928-4569-BFFC-39843175A689}"/>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F3C5CC83-AD09-4E49-B8A7-1DC49D0683F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5471C7-8388-4E7B-BC12-F61C9DF27EDD}" type="slidenum">
              <a:rPr lang="en-US" altLang="en-US" sz="1200"/>
              <a:pPr/>
              <a:t>77</a:t>
            </a:fld>
            <a:endParaRPr lang="en-US" altLang="en-US" sz="1200"/>
          </a:p>
        </p:txBody>
      </p:sp>
      <p:sp>
        <p:nvSpPr>
          <p:cNvPr id="149507" name="Rectangle 2">
            <a:extLst>
              <a:ext uri="{FF2B5EF4-FFF2-40B4-BE49-F238E27FC236}">
                <a16:creationId xmlns:a16="http://schemas.microsoft.com/office/drawing/2014/main" id="{FC63CF46-2CC6-4227-8E52-4AAE5ED7A258}"/>
              </a:ext>
            </a:extLst>
          </p:cNvPr>
          <p:cNvSpPr>
            <a:spLocks noChangeArrowheads="1" noTextEdit="1"/>
          </p:cNvSpPr>
          <p:nvPr>
            <p:ph type="sldImg"/>
          </p:nvPr>
        </p:nvSpPr>
        <p:spPr>
          <a:ln w="12700" cap="flat">
            <a:solidFill>
              <a:schemeClr val="tx1"/>
            </a:solidFill>
          </a:ln>
        </p:spPr>
      </p:sp>
      <p:sp>
        <p:nvSpPr>
          <p:cNvPr id="149508" name="Rectangle 3">
            <a:extLst>
              <a:ext uri="{FF2B5EF4-FFF2-40B4-BE49-F238E27FC236}">
                <a16:creationId xmlns:a16="http://schemas.microsoft.com/office/drawing/2014/main" id="{DCAFC6D1-0413-45A8-ADC5-25DBD5ACC964}"/>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358CE4FF-A47D-406A-9DCA-2D5C9F18D29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3C9D19-6216-49BC-B4BD-B50ABB427BD6}" type="slidenum">
              <a:rPr lang="en-US" altLang="en-US" sz="1200"/>
              <a:pPr/>
              <a:t>78</a:t>
            </a:fld>
            <a:endParaRPr lang="en-US" altLang="en-US" sz="1200"/>
          </a:p>
        </p:txBody>
      </p:sp>
      <p:sp>
        <p:nvSpPr>
          <p:cNvPr id="151555" name="Rectangle 2">
            <a:extLst>
              <a:ext uri="{FF2B5EF4-FFF2-40B4-BE49-F238E27FC236}">
                <a16:creationId xmlns:a16="http://schemas.microsoft.com/office/drawing/2014/main" id="{0A2F7CBB-96FD-4035-BB66-D258FE594407}"/>
              </a:ext>
            </a:extLst>
          </p:cNvPr>
          <p:cNvSpPr>
            <a:spLocks noChangeArrowheads="1" noTextEdit="1"/>
          </p:cNvSpPr>
          <p:nvPr>
            <p:ph type="sldImg"/>
          </p:nvPr>
        </p:nvSpPr>
        <p:spPr>
          <a:ln w="12700" cap="flat">
            <a:solidFill>
              <a:schemeClr val="tx1"/>
            </a:solidFill>
          </a:ln>
        </p:spPr>
      </p:sp>
      <p:sp>
        <p:nvSpPr>
          <p:cNvPr id="151556" name="Rectangle 3">
            <a:extLst>
              <a:ext uri="{FF2B5EF4-FFF2-40B4-BE49-F238E27FC236}">
                <a16:creationId xmlns:a16="http://schemas.microsoft.com/office/drawing/2014/main" id="{2D9B1E21-4E20-42BF-8F8E-7BEA31FBE837}"/>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D91F5C8C-BE08-490D-A56D-3D22EFC3408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41BED7-031D-4058-B65E-BEB58004931F}" type="slidenum">
              <a:rPr lang="en-US" altLang="en-US" sz="1200"/>
              <a:pPr/>
              <a:t>79</a:t>
            </a:fld>
            <a:endParaRPr lang="en-US" altLang="en-US" sz="1200"/>
          </a:p>
        </p:txBody>
      </p:sp>
      <p:sp>
        <p:nvSpPr>
          <p:cNvPr id="153603" name="Rectangle 2">
            <a:extLst>
              <a:ext uri="{FF2B5EF4-FFF2-40B4-BE49-F238E27FC236}">
                <a16:creationId xmlns:a16="http://schemas.microsoft.com/office/drawing/2014/main" id="{0D6AD638-9921-497D-85AF-45304087C903}"/>
              </a:ext>
            </a:extLst>
          </p:cNvPr>
          <p:cNvSpPr>
            <a:spLocks noChangeArrowheads="1" noTextEdit="1"/>
          </p:cNvSpPr>
          <p:nvPr>
            <p:ph type="sldImg"/>
          </p:nvPr>
        </p:nvSpPr>
        <p:spPr>
          <a:ln w="12700" cap="flat">
            <a:solidFill>
              <a:schemeClr val="tx1"/>
            </a:solidFill>
          </a:ln>
        </p:spPr>
      </p:sp>
      <p:sp>
        <p:nvSpPr>
          <p:cNvPr id="153604" name="Rectangle 3">
            <a:extLst>
              <a:ext uri="{FF2B5EF4-FFF2-40B4-BE49-F238E27FC236}">
                <a16:creationId xmlns:a16="http://schemas.microsoft.com/office/drawing/2014/main" id="{BA50C8E9-C0A5-4830-94A2-7351BFCA1D71}"/>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D4E9EEE-09D6-4A10-870D-743A6C642EB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3A14F07-465F-443A-B189-496BD4EE5E80}" type="slidenum">
              <a:rPr lang="en-US" altLang="en-US" sz="1200"/>
              <a:pPr/>
              <a:t>7</a:t>
            </a:fld>
            <a:endParaRPr lang="en-US" altLang="en-US" sz="1200"/>
          </a:p>
        </p:txBody>
      </p:sp>
      <p:sp>
        <p:nvSpPr>
          <p:cNvPr id="16387" name="Rectangle 2">
            <a:extLst>
              <a:ext uri="{FF2B5EF4-FFF2-40B4-BE49-F238E27FC236}">
                <a16:creationId xmlns:a16="http://schemas.microsoft.com/office/drawing/2014/main" id="{8939C849-15B9-476B-AC9E-FA211BD946E6}"/>
              </a:ext>
            </a:extLst>
          </p:cNvPr>
          <p:cNvSpPr>
            <a:spLocks noGrp="1" noChangeArrowheads="1"/>
          </p:cNvSpPr>
          <p:nvPr>
            <p:ph type="body" idx="1"/>
          </p:nvPr>
        </p:nvSpPr>
        <p:spPr>
          <a:xfrm>
            <a:off x="838200" y="4343400"/>
            <a:ext cx="50292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Electron capture is a decay process that can also take place in atoms that undergo positron decay.  The nucleus, instead of ejecting a positron, absorbs one of the electrons which are orbiting the nucleus. When this occurs the electron combines with a proton to become a neutron.  Since the net effect is to convert a proton to a neutron, the new daughter atom formed has one less proton but one more neutron than the parent.  For example, when carbon-11 decays (which has a Z of 6) by electron capture, boron-11 is created (which has a Z of 5).  </a:t>
            </a:r>
          </a:p>
          <a:p>
            <a:r>
              <a:rPr lang="en-US" altLang="en-US"/>
              <a:t>Electron capture like positron decay occurs in atoms which are neutron poor.  These atoms are located above the line of stable elements on the chart of the nuclides, and are typically produced in cyclotrons. </a:t>
            </a:r>
          </a:p>
          <a:p>
            <a:r>
              <a:rPr lang="en-US" altLang="en-US"/>
              <a:t>When an electron is absorbed into the atom, a “hole” is created in the orbit of the electrons which surround the atom.  Because this hole is lower in energy then most of the surrounding electrons, it is natural for one of the electrons in a higher orbit to fall into this hole and fill the vacancy.  When this occurs energy is released in the form of a “characteristic x-ray”.  An x-ray is another form of electromagnetic radiation, like light and radar waves, but of very high energy like gamma rays.  The only difference between gamma rays and x-rays is that gamma rays come from the nucleus of an atom and x-rays come from the electron shell.  </a:t>
            </a:r>
            <a:endParaRPr lang="en-US" altLang="en-US" i="1"/>
          </a:p>
          <a:p>
            <a:r>
              <a:rPr lang="en-US" altLang="en-US"/>
              <a:t>Electron capture is an important reaction in nuclear medicine.</a:t>
            </a:r>
          </a:p>
        </p:txBody>
      </p:sp>
      <p:sp>
        <p:nvSpPr>
          <p:cNvPr id="16388" name="Rectangle 3">
            <a:extLst>
              <a:ext uri="{FF2B5EF4-FFF2-40B4-BE49-F238E27FC236}">
                <a16:creationId xmlns:a16="http://schemas.microsoft.com/office/drawing/2014/main" id="{2508D8FE-3F4E-4D67-889B-E75D38B1E90B}"/>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5ABEAAF2-8BDF-46B3-A704-9E40898B5F5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0729C1-7F71-486B-9B0B-622711BE6BB0}" type="slidenum">
              <a:rPr lang="en-US" altLang="en-US" sz="1200"/>
              <a:pPr/>
              <a:t>80</a:t>
            </a:fld>
            <a:endParaRPr lang="en-US" altLang="en-US" sz="1200"/>
          </a:p>
        </p:txBody>
      </p:sp>
      <p:sp>
        <p:nvSpPr>
          <p:cNvPr id="155651" name="Rectangle 2">
            <a:extLst>
              <a:ext uri="{FF2B5EF4-FFF2-40B4-BE49-F238E27FC236}">
                <a16:creationId xmlns:a16="http://schemas.microsoft.com/office/drawing/2014/main" id="{F21D13DF-1818-48C4-BDC3-8F3A44459850}"/>
              </a:ext>
            </a:extLst>
          </p:cNvPr>
          <p:cNvSpPr>
            <a:spLocks noChangeArrowheads="1" noTextEdit="1"/>
          </p:cNvSpPr>
          <p:nvPr>
            <p:ph type="sldImg"/>
          </p:nvPr>
        </p:nvSpPr>
        <p:spPr>
          <a:ln w="12700" cap="flat">
            <a:solidFill>
              <a:schemeClr val="tx1"/>
            </a:solidFill>
          </a:ln>
        </p:spPr>
      </p:sp>
      <p:sp>
        <p:nvSpPr>
          <p:cNvPr id="155652" name="Rectangle 3">
            <a:extLst>
              <a:ext uri="{FF2B5EF4-FFF2-40B4-BE49-F238E27FC236}">
                <a16:creationId xmlns:a16="http://schemas.microsoft.com/office/drawing/2014/main" id="{9F505F65-99CA-4047-9181-7E8D864BBA7E}"/>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3586ADD-99F2-41D2-8D42-A1EFA195A06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87C211-3C9F-42A4-BF4B-BEB321A57EFC}" type="slidenum">
              <a:rPr lang="en-US" altLang="en-US" sz="1200"/>
              <a:pPr/>
              <a:t>8</a:t>
            </a:fld>
            <a:endParaRPr lang="en-US" altLang="en-US" sz="1200"/>
          </a:p>
        </p:txBody>
      </p:sp>
      <p:sp>
        <p:nvSpPr>
          <p:cNvPr id="18435" name="Rectangle 2">
            <a:extLst>
              <a:ext uri="{FF2B5EF4-FFF2-40B4-BE49-F238E27FC236}">
                <a16:creationId xmlns:a16="http://schemas.microsoft.com/office/drawing/2014/main" id="{2D564984-3946-4718-B983-CA6888D7F4E0}"/>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Almost a century ago in 1895, Roentgen discovered the first example of ionizing radiation, x-rays.  The key to Roentgens discovery was a device called a Crooke’s tube, which was a glass envelope under high vacuum, with a wire element at one end forming the cathode, and a heavy copper target at the other end forming the anode.  When a high voltage was applied to the electrodes, electrons formed at the cathode would be pulled towards the anode and strike the copper with very high energy.  Roentgen discovered that very penetrating radiations were produced from the anode, which he called x-rays. </a:t>
            </a:r>
          </a:p>
          <a:p>
            <a:r>
              <a:rPr lang="en-US" altLang="en-US"/>
              <a:t>X-ray production whenever electrons of high energy strike a     heavy metal target, like tungsten or copper.  When electrons hit this material, some of the electrons will approach the nucleus of the metal atoms where they are deflected because of there opposite charges (electrons are negative and the nucleus is positive, so the electrons are attracted to the nucleus).   This deflection causes the energy of the electron to decrease, and this decrease in energy then results in forming an x-ray.</a:t>
            </a:r>
          </a:p>
          <a:p>
            <a:r>
              <a:rPr lang="en-US" altLang="en-US"/>
              <a:t>Medical x-ray machines in hospitals use the same principle as the Crooke’s Tube to produce x-rays.  The most common x-ray machines use tungsten as there cathode, and have very precise electronics so the amount and energy of the x-ray produced is optimum for making images of bones and tissues in the body.  </a:t>
            </a:r>
          </a:p>
        </p:txBody>
      </p:sp>
      <p:sp>
        <p:nvSpPr>
          <p:cNvPr id="18436" name="Rectangle 3">
            <a:extLst>
              <a:ext uri="{FF2B5EF4-FFF2-40B4-BE49-F238E27FC236}">
                <a16:creationId xmlns:a16="http://schemas.microsoft.com/office/drawing/2014/main" id="{125C7AF1-AE94-4E0B-9C60-6D38515D679B}"/>
              </a:ext>
            </a:extLst>
          </p:cNvPr>
          <p:cNvSpPr>
            <a:spLocks noChangeArrowheads="1" noTextEdit="1"/>
          </p:cNvSpPr>
          <p:nvPr>
            <p:ph type="sldImg"/>
          </p:nvPr>
        </p:nvSpPr>
        <p:spPr>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9EA6C0D-2A53-4F21-92CF-9CB914885D4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4F5F52-B1D3-475B-A2A6-12990EA75F1E}" type="slidenum">
              <a:rPr lang="en-US" altLang="en-US" sz="1200"/>
              <a:pPr/>
              <a:t>9</a:t>
            </a:fld>
            <a:endParaRPr lang="en-US" altLang="en-US" sz="1200"/>
          </a:p>
        </p:txBody>
      </p:sp>
      <p:sp>
        <p:nvSpPr>
          <p:cNvPr id="20483" name="Rectangle 2">
            <a:extLst>
              <a:ext uri="{FF2B5EF4-FFF2-40B4-BE49-F238E27FC236}">
                <a16:creationId xmlns:a16="http://schemas.microsoft.com/office/drawing/2014/main" id="{927C017D-FE12-435C-B752-97784B8DF847}"/>
              </a:ext>
            </a:extLst>
          </p:cNvPr>
          <p:cNvSpPr>
            <a:spLocks noGrp="1" noChangeArrowheads="1"/>
          </p:cNvSpPr>
          <p:nvPr>
            <p:ph type="body" idx="1"/>
          </p:nvPr>
        </p:nvSpPr>
        <p:spPr>
          <a:xfrm>
            <a:off x="457200" y="4191000"/>
            <a:ext cx="5638800" cy="4191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In summary, the most common types of radiation include alpha particles, beta and positron particles, gamma and x-rays, and neutrons.  </a:t>
            </a:r>
          </a:p>
          <a:p>
            <a:r>
              <a:rPr lang="en-US" altLang="en-US"/>
              <a:t>Alpha particles are heavy and doubly charged which cause them to lose their energy very quickly in matter.  They can be shielded by a sheet of paper or the surface layer of our skin.  Alpha particles are only considered hazardous to a persons health if an alpha emitting material is ingested or inhaled.  </a:t>
            </a:r>
          </a:p>
          <a:p>
            <a:r>
              <a:rPr lang="en-US" altLang="en-US"/>
              <a:t>Beta and positron particles are much smaller and only have one charge, which cause them to interact more slowly with material. They are effectively shielded by thin layers of metal or plastic and are again only considered hazardous if a beta emitter is ingested or inhaled.</a:t>
            </a:r>
          </a:p>
          <a:p>
            <a:r>
              <a:rPr lang="en-US" altLang="en-US"/>
              <a:t>Gamma emitters are associated with alpha, beta, and positron decay.  X-Rays are produced either when electrons change orbits within an atom, or electrons from an external source are deflected around the nucleus of an atom.  Both are forms of high energy electromagnetic radiation which interact lightly with matter.  X-rays and gamma rays are best shielded by thick layers of lead or other dense material and are hazardous to people when they are external to the body.</a:t>
            </a:r>
          </a:p>
          <a:p>
            <a:r>
              <a:rPr lang="en-US" altLang="en-US"/>
              <a:t>Neutrons are neutral particles with approximately the same mass as a proton.  Because they are neutral they react only weakly with material.  They are an external hazard best shielded by thick layers of concrete.  Neutron radiation will be discussed in more detail in the discussion of nuclear power.</a:t>
            </a:r>
          </a:p>
          <a:p>
            <a:r>
              <a:rPr lang="en-US" altLang="en-US" i="1"/>
              <a:t>Demonstration of alpha, beta, and gamma with fiesta plate and GM detector.</a:t>
            </a:r>
          </a:p>
        </p:txBody>
      </p:sp>
      <p:sp>
        <p:nvSpPr>
          <p:cNvPr id="20484" name="Rectangle 3">
            <a:extLst>
              <a:ext uri="{FF2B5EF4-FFF2-40B4-BE49-F238E27FC236}">
                <a16:creationId xmlns:a16="http://schemas.microsoft.com/office/drawing/2014/main" id="{BC29DCF5-56D7-4937-B3E2-6232C9BC6B63}"/>
              </a:ext>
            </a:extLst>
          </p:cNvPr>
          <p:cNvSpPr>
            <a:spLocks noChangeArrowheads="1" noTextEdit="1"/>
          </p:cNvSpPr>
          <p:nvPr>
            <p:ph type="sldImg"/>
          </p:nvPr>
        </p:nvSpPr>
        <p:spPr>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D4FB-3EA4-4417-ADB2-240083C13B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3E1A23-BE0D-4EB0-9EB0-03A3BE4EA69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08A737F-43B7-40FB-AEB2-B47EF9CE42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C757CD3-873D-4EE5-88C2-E20D363DFA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417528A-EA65-463B-A641-DC0C6C29C39B}"/>
              </a:ext>
            </a:extLst>
          </p:cNvPr>
          <p:cNvSpPr>
            <a:spLocks noGrp="1" noChangeArrowheads="1"/>
          </p:cNvSpPr>
          <p:nvPr>
            <p:ph type="sldNum" sz="quarter" idx="12"/>
          </p:nvPr>
        </p:nvSpPr>
        <p:spPr>
          <a:ln/>
        </p:spPr>
        <p:txBody>
          <a:bodyPr/>
          <a:lstStyle>
            <a:lvl1pPr>
              <a:defRPr/>
            </a:lvl1pPr>
          </a:lstStyle>
          <a:p>
            <a:pPr>
              <a:defRPr/>
            </a:pPr>
            <a:fld id="{53B78410-DC06-43E9-8CAB-148921095F4E}" type="slidenum">
              <a:rPr lang="en-US" altLang="en-US"/>
              <a:pPr>
                <a:defRPr/>
              </a:pPr>
              <a:t>‹#›</a:t>
            </a:fld>
            <a:endParaRPr lang="en-US" altLang="en-US"/>
          </a:p>
        </p:txBody>
      </p:sp>
    </p:spTree>
    <p:extLst>
      <p:ext uri="{BB962C8B-B14F-4D97-AF65-F5344CB8AC3E}">
        <p14:creationId xmlns:p14="http://schemas.microsoft.com/office/powerpoint/2010/main" val="3803439149"/>
      </p:ext>
    </p:extLst>
  </p:cSld>
  <p:clrMapOvr>
    <a:masterClrMapping/>
  </p:clrMapOvr>
  <p:transition advClick="0" advTm="6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D214-6DCB-439D-BDB2-31F0536688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535EA-FCA6-4722-8A4D-E9A2343598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36F9EC-83AA-4D63-B528-D6101247AA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E3590D8-F845-41CA-BE65-48046D8FAF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C79EDE3-1EE1-4261-A829-6B3AF51A101B}"/>
              </a:ext>
            </a:extLst>
          </p:cNvPr>
          <p:cNvSpPr>
            <a:spLocks noGrp="1" noChangeArrowheads="1"/>
          </p:cNvSpPr>
          <p:nvPr>
            <p:ph type="sldNum" sz="quarter" idx="12"/>
          </p:nvPr>
        </p:nvSpPr>
        <p:spPr>
          <a:ln/>
        </p:spPr>
        <p:txBody>
          <a:bodyPr/>
          <a:lstStyle>
            <a:lvl1pPr>
              <a:defRPr/>
            </a:lvl1pPr>
          </a:lstStyle>
          <a:p>
            <a:pPr>
              <a:defRPr/>
            </a:pPr>
            <a:fld id="{BB2E7528-4EF9-4781-832D-7D6D900ADF0A}" type="slidenum">
              <a:rPr lang="en-US" altLang="en-US"/>
              <a:pPr>
                <a:defRPr/>
              </a:pPr>
              <a:t>‹#›</a:t>
            </a:fld>
            <a:endParaRPr lang="en-US" altLang="en-US"/>
          </a:p>
        </p:txBody>
      </p:sp>
    </p:spTree>
    <p:extLst>
      <p:ext uri="{BB962C8B-B14F-4D97-AF65-F5344CB8AC3E}">
        <p14:creationId xmlns:p14="http://schemas.microsoft.com/office/powerpoint/2010/main" val="3389929028"/>
      </p:ext>
    </p:extLst>
  </p:cSld>
  <p:clrMapOvr>
    <a:masterClrMapping/>
  </p:clrMapOvr>
  <p:transition advClick="0" advTm="6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2820C0-B7F9-4AD5-9EAA-7C48A56B4905}"/>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8298C-8194-4562-B194-FFF503ED761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F5CE59-CC1D-40BE-8B6D-2858430D6B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BB2362D-405B-4825-944A-B7E50CB10B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D105686-22AC-42A0-8AAB-02154F2C7F97}"/>
              </a:ext>
            </a:extLst>
          </p:cNvPr>
          <p:cNvSpPr>
            <a:spLocks noGrp="1" noChangeArrowheads="1"/>
          </p:cNvSpPr>
          <p:nvPr>
            <p:ph type="sldNum" sz="quarter" idx="12"/>
          </p:nvPr>
        </p:nvSpPr>
        <p:spPr>
          <a:ln/>
        </p:spPr>
        <p:txBody>
          <a:bodyPr/>
          <a:lstStyle>
            <a:lvl1pPr>
              <a:defRPr/>
            </a:lvl1pPr>
          </a:lstStyle>
          <a:p>
            <a:pPr>
              <a:defRPr/>
            </a:pPr>
            <a:fld id="{04B92B5A-9421-4979-8527-F8EA60FFE71F}" type="slidenum">
              <a:rPr lang="en-US" altLang="en-US"/>
              <a:pPr>
                <a:defRPr/>
              </a:pPr>
              <a:t>‹#›</a:t>
            </a:fld>
            <a:endParaRPr lang="en-US" altLang="en-US"/>
          </a:p>
        </p:txBody>
      </p:sp>
    </p:spTree>
    <p:extLst>
      <p:ext uri="{BB962C8B-B14F-4D97-AF65-F5344CB8AC3E}">
        <p14:creationId xmlns:p14="http://schemas.microsoft.com/office/powerpoint/2010/main" val="2432474442"/>
      </p:ext>
    </p:extLst>
  </p:cSld>
  <p:clrMapOvr>
    <a:masterClrMapping/>
  </p:clrMapOvr>
  <p:transition advClick="0" advTm="600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3E16-BEF1-4CD7-9E61-7C8506A8B10B}"/>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484434-E8FB-41D1-A7F2-1B3192FD399D}"/>
              </a:ext>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A77F9F1E-4B9F-4F9C-AD7D-1D4D7F557C09}"/>
              </a:ext>
            </a:extLst>
          </p:cNvPr>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96C60B4C-5CD1-4A1D-B2C6-49CC5610FA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77840DE-4415-471E-A608-34E247647A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F66516E-25B5-40DE-8D1B-951AEB6569BA}"/>
              </a:ext>
            </a:extLst>
          </p:cNvPr>
          <p:cNvSpPr>
            <a:spLocks noGrp="1" noChangeArrowheads="1"/>
          </p:cNvSpPr>
          <p:nvPr>
            <p:ph type="sldNum" sz="quarter" idx="12"/>
          </p:nvPr>
        </p:nvSpPr>
        <p:spPr>
          <a:ln/>
        </p:spPr>
        <p:txBody>
          <a:bodyPr/>
          <a:lstStyle>
            <a:lvl1pPr>
              <a:defRPr/>
            </a:lvl1pPr>
          </a:lstStyle>
          <a:p>
            <a:pPr>
              <a:defRPr/>
            </a:pPr>
            <a:fld id="{1B13D6D3-ECAB-4F86-9D84-3C9A666D586F}" type="slidenum">
              <a:rPr lang="en-US" altLang="en-US"/>
              <a:pPr>
                <a:defRPr/>
              </a:pPr>
              <a:t>‹#›</a:t>
            </a:fld>
            <a:endParaRPr lang="en-US" altLang="en-US"/>
          </a:p>
        </p:txBody>
      </p:sp>
    </p:spTree>
    <p:extLst>
      <p:ext uri="{BB962C8B-B14F-4D97-AF65-F5344CB8AC3E}">
        <p14:creationId xmlns:p14="http://schemas.microsoft.com/office/powerpoint/2010/main" val="1684110516"/>
      </p:ext>
    </p:extLst>
  </p:cSld>
  <p:clrMapOvr>
    <a:masterClrMapping/>
  </p:clrMapOvr>
  <p:transition advClick="0" advTm="6000"/>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467A-D7E4-4384-A802-5B871D115396}"/>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E1567857-524A-444E-A97E-255826A13E32}"/>
              </a:ext>
            </a:extLst>
          </p:cNvPr>
          <p:cNvSpPr>
            <a:spLocks noGrp="1"/>
          </p:cNvSpPr>
          <p:nvPr>
            <p:ph type="chart"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3E1E5B96-D919-4AC8-B594-3421B0ECC5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B2371CF-D2CD-4FD3-95A5-0867DE0F70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83929D-1870-4FCD-B478-FA89209F80EC}"/>
              </a:ext>
            </a:extLst>
          </p:cNvPr>
          <p:cNvSpPr>
            <a:spLocks noGrp="1" noChangeArrowheads="1"/>
          </p:cNvSpPr>
          <p:nvPr>
            <p:ph type="sldNum" sz="quarter" idx="12"/>
          </p:nvPr>
        </p:nvSpPr>
        <p:spPr>
          <a:ln/>
        </p:spPr>
        <p:txBody>
          <a:bodyPr/>
          <a:lstStyle>
            <a:lvl1pPr>
              <a:defRPr/>
            </a:lvl1pPr>
          </a:lstStyle>
          <a:p>
            <a:pPr>
              <a:defRPr/>
            </a:pPr>
            <a:fld id="{6597CD8B-E06E-4AC6-A8BB-1284EE90E698}" type="slidenum">
              <a:rPr lang="en-US" altLang="en-US"/>
              <a:pPr>
                <a:defRPr/>
              </a:pPr>
              <a:t>‹#›</a:t>
            </a:fld>
            <a:endParaRPr lang="en-US" altLang="en-US"/>
          </a:p>
        </p:txBody>
      </p:sp>
    </p:spTree>
    <p:extLst>
      <p:ext uri="{BB962C8B-B14F-4D97-AF65-F5344CB8AC3E}">
        <p14:creationId xmlns:p14="http://schemas.microsoft.com/office/powerpoint/2010/main" val="482924934"/>
      </p:ext>
    </p:extLst>
  </p:cSld>
  <p:clrMapOvr>
    <a:masterClrMapping/>
  </p:clrMapOvr>
  <p:transition advClick="0" advTm="6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CDC4-45C3-47A4-A7C1-76CEEE6F51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A5E91-7A7F-4C85-8BBB-DB8FAE4158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711309-4241-483D-A14B-9F22A08006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FCBA8A7-267F-4802-896C-8C1FF02DCD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CAECE94-C505-47FF-AF58-657B2536FA22}"/>
              </a:ext>
            </a:extLst>
          </p:cNvPr>
          <p:cNvSpPr>
            <a:spLocks noGrp="1" noChangeArrowheads="1"/>
          </p:cNvSpPr>
          <p:nvPr>
            <p:ph type="sldNum" sz="quarter" idx="12"/>
          </p:nvPr>
        </p:nvSpPr>
        <p:spPr>
          <a:ln/>
        </p:spPr>
        <p:txBody>
          <a:bodyPr/>
          <a:lstStyle>
            <a:lvl1pPr>
              <a:defRPr/>
            </a:lvl1pPr>
          </a:lstStyle>
          <a:p>
            <a:pPr>
              <a:defRPr/>
            </a:pPr>
            <a:fld id="{E4AA884C-15CC-437E-93FD-268DD19CBF17}" type="slidenum">
              <a:rPr lang="en-US" altLang="en-US"/>
              <a:pPr>
                <a:defRPr/>
              </a:pPr>
              <a:t>‹#›</a:t>
            </a:fld>
            <a:endParaRPr lang="en-US" altLang="en-US"/>
          </a:p>
        </p:txBody>
      </p:sp>
    </p:spTree>
    <p:extLst>
      <p:ext uri="{BB962C8B-B14F-4D97-AF65-F5344CB8AC3E}">
        <p14:creationId xmlns:p14="http://schemas.microsoft.com/office/powerpoint/2010/main" val="802204632"/>
      </p:ext>
    </p:extLst>
  </p:cSld>
  <p:clrMapOvr>
    <a:masterClrMapping/>
  </p:clrMapOvr>
  <p:transition advClick="0" advTm="6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9A06-462D-4273-9D5B-DF82D966B91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2172C1-C566-4F3D-BA86-5B25B666383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AB12CDE1-FE9D-444A-A6C3-36B79D8247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54D6EE7-DEC7-4AA8-9545-D74DE96E5E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E93935C-61D5-4C0B-B302-E9170AB9C3B7}"/>
              </a:ext>
            </a:extLst>
          </p:cNvPr>
          <p:cNvSpPr>
            <a:spLocks noGrp="1" noChangeArrowheads="1"/>
          </p:cNvSpPr>
          <p:nvPr>
            <p:ph type="sldNum" sz="quarter" idx="12"/>
          </p:nvPr>
        </p:nvSpPr>
        <p:spPr>
          <a:ln/>
        </p:spPr>
        <p:txBody>
          <a:bodyPr/>
          <a:lstStyle>
            <a:lvl1pPr>
              <a:defRPr/>
            </a:lvl1pPr>
          </a:lstStyle>
          <a:p>
            <a:pPr>
              <a:defRPr/>
            </a:pPr>
            <a:fld id="{A00FD4C8-A384-4DEC-A899-7604681C9694}" type="slidenum">
              <a:rPr lang="en-US" altLang="en-US"/>
              <a:pPr>
                <a:defRPr/>
              </a:pPr>
              <a:t>‹#›</a:t>
            </a:fld>
            <a:endParaRPr lang="en-US" altLang="en-US"/>
          </a:p>
        </p:txBody>
      </p:sp>
    </p:spTree>
    <p:extLst>
      <p:ext uri="{BB962C8B-B14F-4D97-AF65-F5344CB8AC3E}">
        <p14:creationId xmlns:p14="http://schemas.microsoft.com/office/powerpoint/2010/main" val="3251520155"/>
      </p:ext>
    </p:extLst>
  </p:cSld>
  <p:clrMapOvr>
    <a:masterClrMapping/>
  </p:clrMapOvr>
  <p:transition advClick="0" advTm="6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A5C9-8885-4C2E-91D3-9A642291F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56ACA1-5D27-4EAF-8585-A2EEF038D5E4}"/>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E2A6C3-92E3-479C-B0A7-23F8A3868FBE}"/>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03DA809-F16C-4239-BAA3-CBA49AE8A9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E04CD4-4650-4BD8-BE1B-1F83E830D0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3564D58-1C87-40BB-B405-474D7D29A671}"/>
              </a:ext>
            </a:extLst>
          </p:cNvPr>
          <p:cNvSpPr>
            <a:spLocks noGrp="1" noChangeArrowheads="1"/>
          </p:cNvSpPr>
          <p:nvPr>
            <p:ph type="sldNum" sz="quarter" idx="12"/>
          </p:nvPr>
        </p:nvSpPr>
        <p:spPr>
          <a:ln/>
        </p:spPr>
        <p:txBody>
          <a:bodyPr/>
          <a:lstStyle>
            <a:lvl1pPr>
              <a:defRPr/>
            </a:lvl1pPr>
          </a:lstStyle>
          <a:p>
            <a:pPr>
              <a:defRPr/>
            </a:pPr>
            <a:fld id="{F90D4760-0D7D-45A0-A374-18EFA23182FD}" type="slidenum">
              <a:rPr lang="en-US" altLang="en-US"/>
              <a:pPr>
                <a:defRPr/>
              </a:pPr>
              <a:t>‹#›</a:t>
            </a:fld>
            <a:endParaRPr lang="en-US" altLang="en-US"/>
          </a:p>
        </p:txBody>
      </p:sp>
    </p:spTree>
    <p:extLst>
      <p:ext uri="{BB962C8B-B14F-4D97-AF65-F5344CB8AC3E}">
        <p14:creationId xmlns:p14="http://schemas.microsoft.com/office/powerpoint/2010/main" val="855983183"/>
      </p:ext>
    </p:extLst>
  </p:cSld>
  <p:clrMapOvr>
    <a:masterClrMapping/>
  </p:clrMapOvr>
  <p:transition advClick="0" advTm="6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79CA-A922-4FB0-913D-EBC2BDC8721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4BEFA-1A28-4541-BBC0-44A1435461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1DBA71-0CF6-4CDC-B8FD-64A09EBCEB1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FDAEE4-2C8D-4F70-94DC-D781A501A4E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208DC4-1293-4738-8CBE-12623E5EDBA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A522C5-D18F-4F13-912E-9877EE4851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CA6696E-76C4-4EF3-9965-5AEE9C6F5E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EAA7C16-68DB-4825-BC0B-A1CC727BCB3A}"/>
              </a:ext>
            </a:extLst>
          </p:cNvPr>
          <p:cNvSpPr>
            <a:spLocks noGrp="1" noChangeArrowheads="1"/>
          </p:cNvSpPr>
          <p:nvPr>
            <p:ph type="sldNum" sz="quarter" idx="12"/>
          </p:nvPr>
        </p:nvSpPr>
        <p:spPr>
          <a:ln/>
        </p:spPr>
        <p:txBody>
          <a:bodyPr/>
          <a:lstStyle>
            <a:lvl1pPr>
              <a:defRPr/>
            </a:lvl1pPr>
          </a:lstStyle>
          <a:p>
            <a:pPr>
              <a:defRPr/>
            </a:pPr>
            <a:fld id="{30C0D557-B00D-4FBA-B6A5-23083186624D}" type="slidenum">
              <a:rPr lang="en-US" altLang="en-US"/>
              <a:pPr>
                <a:defRPr/>
              </a:pPr>
              <a:t>‹#›</a:t>
            </a:fld>
            <a:endParaRPr lang="en-US" altLang="en-US"/>
          </a:p>
        </p:txBody>
      </p:sp>
    </p:spTree>
    <p:extLst>
      <p:ext uri="{BB962C8B-B14F-4D97-AF65-F5344CB8AC3E}">
        <p14:creationId xmlns:p14="http://schemas.microsoft.com/office/powerpoint/2010/main" val="121317235"/>
      </p:ext>
    </p:extLst>
  </p:cSld>
  <p:clrMapOvr>
    <a:masterClrMapping/>
  </p:clrMapOvr>
  <p:transition advClick="0" advTm="6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A2E3-B6D1-4100-B79B-B4D0A03D5830}"/>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99A439A-245E-4C2C-B231-F629C12747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7F8D118-3F6A-4A41-A9EA-B60594836E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9E6DAFA-1ABC-454A-884D-9E089B2220E8}"/>
              </a:ext>
            </a:extLst>
          </p:cNvPr>
          <p:cNvSpPr>
            <a:spLocks noGrp="1" noChangeArrowheads="1"/>
          </p:cNvSpPr>
          <p:nvPr>
            <p:ph type="sldNum" sz="quarter" idx="12"/>
          </p:nvPr>
        </p:nvSpPr>
        <p:spPr>
          <a:ln/>
        </p:spPr>
        <p:txBody>
          <a:bodyPr/>
          <a:lstStyle>
            <a:lvl1pPr>
              <a:defRPr/>
            </a:lvl1pPr>
          </a:lstStyle>
          <a:p>
            <a:pPr>
              <a:defRPr/>
            </a:pPr>
            <a:fld id="{20309A49-C977-497F-A10D-2E6E2219D94A}" type="slidenum">
              <a:rPr lang="en-US" altLang="en-US"/>
              <a:pPr>
                <a:defRPr/>
              </a:pPr>
              <a:t>‹#›</a:t>
            </a:fld>
            <a:endParaRPr lang="en-US" altLang="en-US"/>
          </a:p>
        </p:txBody>
      </p:sp>
    </p:spTree>
    <p:extLst>
      <p:ext uri="{BB962C8B-B14F-4D97-AF65-F5344CB8AC3E}">
        <p14:creationId xmlns:p14="http://schemas.microsoft.com/office/powerpoint/2010/main" val="1870480425"/>
      </p:ext>
    </p:extLst>
  </p:cSld>
  <p:clrMapOvr>
    <a:masterClrMapping/>
  </p:clrMapOvr>
  <p:transition advClick="0" advTm="6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493C05-A46D-4A6F-B2A4-C4077CF512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03D8E04-4538-41F8-8B7F-E00609FF68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2E73E79-1A64-493D-A75C-3C809EB8BE2C}"/>
              </a:ext>
            </a:extLst>
          </p:cNvPr>
          <p:cNvSpPr>
            <a:spLocks noGrp="1" noChangeArrowheads="1"/>
          </p:cNvSpPr>
          <p:nvPr>
            <p:ph type="sldNum" sz="quarter" idx="12"/>
          </p:nvPr>
        </p:nvSpPr>
        <p:spPr>
          <a:ln/>
        </p:spPr>
        <p:txBody>
          <a:bodyPr/>
          <a:lstStyle>
            <a:lvl1pPr>
              <a:defRPr/>
            </a:lvl1pPr>
          </a:lstStyle>
          <a:p>
            <a:pPr>
              <a:defRPr/>
            </a:pPr>
            <a:fld id="{DADB6BBF-BAE0-4273-AB56-CB05E8058B11}" type="slidenum">
              <a:rPr lang="en-US" altLang="en-US"/>
              <a:pPr>
                <a:defRPr/>
              </a:pPr>
              <a:t>‹#›</a:t>
            </a:fld>
            <a:endParaRPr lang="en-US" altLang="en-US"/>
          </a:p>
        </p:txBody>
      </p:sp>
    </p:spTree>
    <p:extLst>
      <p:ext uri="{BB962C8B-B14F-4D97-AF65-F5344CB8AC3E}">
        <p14:creationId xmlns:p14="http://schemas.microsoft.com/office/powerpoint/2010/main" val="870095867"/>
      </p:ext>
    </p:extLst>
  </p:cSld>
  <p:clrMapOvr>
    <a:masterClrMapping/>
  </p:clrMapOvr>
  <p:transition advClick="0" advTm="6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C45D-B7C0-4A2E-B8CE-2FF4AEE89DE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00CC31-D03B-4B50-A3F4-777346D5429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0CB911-210E-4657-AE4A-A59228613A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09A9AFA-46E8-4129-AC87-B717E51193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87B5887-47D4-4B79-80AF-34D8BEA73E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C17F919-47C6-4B3A-A72A-2CB0489B7B55}"/>
              </a:ext>
            </a:extLst>
          </p:cNvPr>
          <p:cNvSpPr>
            <a:spLocks noGrp="1" noChangeArrowheads="1"/>
          </p:cNvSpPr>
          <p:nvPr>
            <p:ph type="sldNum" sz="quarter" idx="12"/>
          </p:nvPr>
        </p:nvSpPr>
        <p:spPr>
          <a:ln/>
        </p:spPr>
        <p:txBody>
          <a:bodyPr/>
          <a:lstStyle>
            <a:lvl1pPr>
              <a:defRPr/>
            </a:lvl1pPr>
          </a:lstStyle>
          <a:p>
            <a:pPr>
              <a:defRPr/>
            </a:pPr>
            <a:fld id="{2DB5705C-629F-4A21-8788-D40831633B89}" type="slidenum">
              <a:rPr lang="en-US" altLang="en-US"/>
              <a:pPr>
                <a:defRPr/>
              </a:pPr>
              <a:t>‹#›</a:t>
            </a:fld>
            <a:endParaRPr lang="en-US" altLang="en-US"/>
          </a:p>
        </p:txBody>
      </p:sp>
    </p:spTree>
    <p:extLst>
      <p:ext uri="{BB962C8B-B14F-4D97-AF65-F5344CB8AC3E}">
        <p14:creationId xmlns:p14="http://schemas.microsoft.com/office/powerpoint/2010/main" val="2678954439"/>
      </p:ext>
    </p:extLst>
  </p:cSld>
  <p:clrMapOvr>
    <a:masterClrMapping/>
  </p:clrMapOvr>
  <p:transition advClick="0" advTm="6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D59B-C7BA-4283-AEC4-EC162F0151D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32023-B114-456D-99E0-704439B15B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EA1ADE43-FD69-4094-BF9D-5CEB12B467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4279C4C-F870-45D5-8361-B5508A5EB7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914FD5F-30BC-4152-BEAE-20283EE946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E6283AD-7133-455E-8D0F-B51BFB360559}"/>
              </a:ext>
            </a:extLst>
          </p:cNvPr>
          <p:cNvSpPr>
            <a:spLocks noGrp="1" noChangeArrowheads="1"/>
          </p:cNvSpPr>
          <p:nvPr>
            <p:ph type="sldNum" sz="quarter" idx="12"/>
          </p:nvPr>
        </p:nvSpPr>
        <p:spPr>
          <a:ln/>
        </p:spPr>
        <p:txBody>
          <a:bodyPr/>
          <a:lstStyle>
            <a:lvl1pPr>
              <a:defRPr/>
            </a:lvl1pPr>
          </a:lstStyle>
          <a:p>
            <a:pPr>
              <a:defRPr/>
            </a:pPr>
            <a:fld id="{143B182E-14AA-4E22-8B40-0B415E1F623B}" type="slidenum">
              <a:rPr lang="en-US" altLang="en-US"/>
              <a:pPr>
                <a:defRPr/>
              </a:pPr>
              <a:t>‹#›</a:t>
            </a:fld>
            <a:endParaRPr lang="en-US" altLang="en-US"/>
          </a:p>
        </p:txBody>
      </p:sp>
    </p:spTree>
    <p:extLst>
      <p:ext uri="{BB962C8B-B14F-4D97-AF65-F5344CB8AC3E}">
        <p14:creationId xmlns:p14="http://schemas.microsoft.com/office/powerpoint/2010/main" val="884683680"/>
      </p:ext>
    </p:extLst>
  </p:cSld>
  <p:clrMapOvr>
    <a:masterClrMapping/>
  </p:clrMapOvr>
  <p:transition advClick="0" advTm="6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6358B0-D17A-458B-8B14-18B880D3EEA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4FD5209-FFE0-4BD8-96D2-4E4B8AACDAA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791530B-A965-43BD-B4F5-15A2FDE22736}"/>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5C2E90AA-0651-451C-B18F-26F4D08227E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1FFD2C10-6B74-4F16-A9BA-3C8B038B965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4D48AE4-0088-4BF4-9A09-F3DD844ADA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advTm="600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3.xm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6.wmf"/><Relationship Id="rId5" Type="http://schemas.openxmlformats.org/officeDocument/2006/relationships/image" Target="../media/image1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7.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 Id="rId5" Type="http://schemas.openxmlformats.org/officeDocument/2006/relationships/image" Target="../media/image22.wmf"/><Relationship Id="rId4" Type="http://schemas.openxmlformats.org/officeDocument/2006/relationships/image" Target="../media/image21.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45.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5.wmf"/></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1.wmf"/><Relationship Id="rId4" Type="http://schemas.openxmlformats.org/officeDocument/2006/relationships/oleObject" Target="../embeddings/oleObject15.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33.wmf"/><Relationship Id="rId4" Type="http://schemas.openxmlformats.org/officeDocument/2006/relationships/oleObject" Target="../embeddings/oleObject16.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35.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9.wmf"/><Relationship Id="rId2" Type="http://schemas.openxmlformats.org/officeDocument/2006/relationships/vmlDrawing" Target="../drawings/vmlDrawing8.vml"/><Relationship Id="rId1" Type="http://schemas.openxmlformats.org/officeDocument/2006/relationships/themeOverride" Target="../theme/themeOverride3.xml"/><Relationship Id="rId6" Type="http://schemas.openxmlformats.org/officeDocument/2006/relationships/image" Target="../media/image38.wmf"/><Relationship Id="rId5" Type="http://schemas.openxmlformats.org/officeDocument/2006/relationships/oleObject" Target="../embeddings/oleObject19.bin"/><Relationship Id="rId4" Type="http://schemas.openxmlformats.org/officeDocument/2006/relationships/notesSlide" Target="../notesSlides/notesSlide4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40.wmf"/><Relationship Id="rId4" Type="http://schemas.openxmlformats.org/officeDocument/2006/relationships/oleObject" Target="../embeddings/oleObject2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41.wmf"/><Relationship Id="rId4" Type="http://schemas.openxmlformats.org/officeDocument/2006/relationships/oleObject" Target="../embeddings/oleObject21.bin"/></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53.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44.wmf"/><Relationship Id="rId10" Type="http://schemas.openxmlformats.org/officeDocument/2006/relationships/image" Target="../media/image47.emf"/><Relationship Id="rId4" Type="http://schemas.openxmlformats.org/officeDocument/2006/relationships/oleObject" Target="../embeddings/oleObject22.bin"/><Relationship Id="rId9" Type="http://schemas.openxmlformats.org/officeDocument/2006/relationships/image" Target="../media/image46.emf"/></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image" Target="../media/image51.w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3.emf"/><Relationship Id="rId4" Type="http://schemas.openxmlformats.org/officeDocument/2006/relationships/oleObject" Target="../embeddings/oleObject25.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54.wmf"/></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60.emf"/><Relationship Id="rId4" Type="http://schemas.openxmlformats.org/officeDocument/2006/relationships/oleObject" Target="../embeddings/oleObject26.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62.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image" Target="../media/image61.emf"/><Relationship Id="rId4" Type="http://schemas.openxmlformats.org/officeDocument/2006/relationships/oleObject" Target="../embeddings/oleObject27.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64.wmf"/><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30.bin"/><Relationship Id="rId5" Type="http://schemas.openxmlformats.org/officeDocument/2006/relationships/image" Target="../media/image63.emf"/><Relationship Id="rId4" Type="http://schemas.openxmlformats.org/officeDocument/2006/relationships/oleObject" Target="../embeddings/oleObject29.bin"/></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66.wmf"/><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32.bin"/><Relationship Id="rId5" Type="http://schemas.openxmlformats.org/officeDocument/2006/relationships/image" Target="../media/image65.emf"/><Relationship Id="rId4" Type="http://schemas.openxmlformats.org/officeDocument/2006/relationships/oleObject" Target="../embeddings/oleObject3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0D044142-45E0-47AE-B583-19D1243703EB}"/>
              </a:ext>
            </a:extLst>
          </p:cNvPr>
          <p:cNvGrpSpPr>
            <a:grpSpLocks/>
          </p:cNvGrpSpPr>
          <p:nvPr/>
        </p:nvGrpSpPr>
        <p:grpSpPr bwMode="auto">
          <a:xfrm>
            <a:off x="1830388" y="1912938"/>
            <a:ext cx="4573587" cy="4457700"/>
            <a:chOff x="1153" y="1205"/>
            <a:chExt cx="2881" cy="2808"/>
          </a:xfrm>
        </p:grpSpPr>
        <p:grpSp>
          <p:nvGrpSpPr>
            <p:cNvPr id="3077" name="Group 3">
              <a:extLst>
                <a:ext uri="{FF2B5EF4-FFF2-40B4-BE49-F238E27FC236}">
                  <a16:creationId xmlns:a16="http://schemas.microsoft.com/office/drawing/2014/main" id="{E6DC0539-A53F-4612-9BB6-CD97683F8951}"/>
                </a:ext>
              </a:extLst>
            </p:cNvPr>
            <p:cNvGrpSpPr>
              <a:grpSpLocks/>
            </p:cNvGrpSpPr>
            <p:nvPr/>
          </p:nvGrpSpPr>
          <p:grpSpPr bwMode="auto">
            <a:xfrm>
              <a:off x="1153" y="1205"/>
              <a:ext cx="2881" cy="2808"/>
              <a:chOff x="1153" y="1205"/>
              <a:chExt cx="2881" cy="2808"/>
            </a:xfrm>
          </p:grpSpPr>
          <p:sp>
            <p:nvSpPr>
              <p:cNvPr id="2" name="Arc 4">
                <a:extLst>
                  <a:ext uri="{FF2B5EF4-FFF2-40B4-BE49-F238E27FC236}">
                    <a16:creationId xmlns:a16="http://schemas.microsoft.com/office/drawing/2014/main" id="{B3F354BF-1F72-496A-AAE5-F0A0421000AE}"/>
                  </a:ext>
                </a:extLst>
              </p:cNvPr>
              <p:cNvSpPr>
                <a:spLocks/>
              </p:cNvSpPr>
              <p:nvPr/>
            </p:nvSpPr>
            <p:spPr bwMode="auto">
              <a:xfrm>
                <a:off x="1153" y="1205"/>
                <a:ext cx="1441" cy="1319"/>
              </a:xfrm>
              <a:custGeom>
                <a:avLst/>
                <a:gdLst>
                  <a:gd name="G0" fmla="+- 21600 0 0"/>
                  <a:gd name="G1" fmla="+- 19257 0 0"/>
                  <a:gd name="G2" fmla="+- 21600 0 0"/>
                  <a:gd name="T0" fmla="*/ 0 w 21600"/>
                  <a:gd name="T1" fmla="*/ 19184 h 19257"/>
                  <a:gd name="T2" fmla="*/ 11815 w 21600"/>
                  <a:gd name="T3" fmla="*/ 0 h 19257"/>
                  <a:gd name="T4" fmla="*/ 21600 w 21600"/>
                  <a:gd name="T5" fmla="*/ 19257 h 19257"/>
                </a:gdLst>
                <a:ahLst/>
                <a:cxnLst>
                  <a:cxn ang="0">
                    <a:pos x="T0" y="T1"/>
                  </a:cxn>
                  <a:cxn ang="0">
                    <a:pos x="T2" y="T3"/>
                  </a:cxn>
                  <a:cxn ang="0">
                    <a:pos x="T4" y="T5"/>
                  </a:cxn>
                </a:cxnLst>
                <a:rect l="0" t="0" r="r" b="b"/>
                <a:pathLst>
                  <a:path w="21600" h="19257" fill="none" extrusionOk="0">
                    <a:moveTo>
                      <a:pt x="0" y="19184"/>
                    </a:moveTo>
                    <a:cubicBezTo>
                      <a:pt x="27" y="11079"/>
                      <a:pt x="4589" y="3671"/>
                      <a:pt x="11815" y="0"/>
                    </a:cubicBezTo>
                  </a:path>
                  <a:path w="21600" h="19257" stroke="0" extrusionOk="0">
                    <a:moveTo>
                      <a:pt x="0" y="19184"/>
                    </a:moveTo>
                    <a:cubicBezTo>
                      <a:pt x="27" y="11079"/>
                      <a:pt x="4589" y="3671"/>
                      <a:pt x="11815" y="0"/>
                    </a:cubicBezTo>
                    <a:lnTo>
                      <a:pt x="21600" y="19257"/>
                    </a:lnTo>
                    <a:close/>
                  </a:path>
                </a:pathLst>
              </a:custGeom>
              <a:gradFill rotWithShape="0">
                <a:gsLst>
                  <a:gs pos="0">
                    <a:srgbClr val="D93192"/>
                  </a:gs>
                  <a:gs pos="100000">
                    <a:srgbClr val="D93192">
                      <a:gamma/>
                      <a:shade val="29804"/>
                      <a:invGamma/>
                    </a:srgbClr>
                  </a:gs>
                </a:gsLst>
                <a:path path="shape">
                  <a:fillToRect l="50000" t="50000" r="50000" b="50000"/>
                </a:path>
              </a:gradFill>
              <a:ln>
                <a:noFill/>
              </a:ln>
              <a:effectLst/>
              <a:extLst>
                <a:ext uri="{91240B29-F687-4F45-9708-019B960494DF}">
                  <a14:hiddenLine xmlns:a14="http://schemas.microsoft.com/office/drawing/2010/main" w="12700" cap="rnd">
                    <a:solidFill>
                      <a:schemeClr val="hlink"/>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 name="Arc 5">
                <a:extLst>
                  <a:ext uri="{FF2B5EF4-FFF2-40B4-BE49-F238E27FC236}">
                    <a16:creationId xmlns:a16="http://schemas.microsoft.com/office/drawing/2014/main" id="{F4FA4381-475E-4DDD-B299-8ED3390858F4}"/>
                  </a:ext>
                </a:extLst>
              </p:cNvPr>
              <p:cNvSpPr>
                <a:spLocks/>
              </p:cNvSpPr>
              <p:nvPr/>
            </p:nvSpPr>
            <p:spPr bwMode="auto">
              <a:xfrm>
                <a:off x="1720" y="2521"/>
                <a:ext cx="1746" cy="1492"/>
              </a:xfrm>
              <a:custGeom>
                <a:avLst/>
                <a:gdLst>
                  <a:gd name="G0" fmla="+- 12843 0 0"/>
                  <a:gd name="G1" fmla="+- 0 0 0"/>
                  <a:gd name="G2" fmla="+- 21600 0 0"/>
                  <a:gd name="T0" fmla="*/ 25498 w 25498"/>
                  <a:gd name="T1" fmla="*/ 17505 h 21600"/>
                  <a:gd name="T2" fmla="*/ 0 w 25498"/>
                  <a:gd name="T3" fmla="*/ 17367 h 21600"/>
                  <a:gd name="T4" fmla="*/ 12843 w 25498"/>
                  <a:gd name="T5" fmla="*/ 0 h 21600"/>
                </a:gdLst>
                <a:ahLst/>
                <a:cxnLst>
                  <a:cxn ang="0">
                    <a:pos x="T0" y="T1"/>
                  </a:cxn>
                  <a:cxn ang="0">
                    <a:pos x="T2" y="T3"/>
                  </a:cxn>
                  <a:cxn ang="0">
                    <a:pos x="T4" y="T5"/>
                  </a:cxn>
                </a:cxnLst>
                <a:rect l="0" t="0" r="r" b="b"/>
                <a:pathLst>
                  <a:path w="25498" h="21600" fill="none" extrusionOk="0">
                    <a:moveTo>
                      <a:pt x="25497" y="17504"/>
                    </a:moveTo>
                    <a:cubicBezTo>
                      <a:pt x="21815" y="20166"/>
                      <a:pt x="17387" y="21600"/>
                      <a:pt x="12843" y="21600"/>
                    </a:cubicBezTo>
                    <a:cubicBezTo>
                      <a:pt x="8219" y="21600"/>
                      <a:pt x="3717" y="20116"/>
                      <a:pt x="-1" y="17367"/>
                    </a:cubicBezTo>
                  </a:path>
                  <a:path w="25498" h="21600" stroke="0" extrusionOk="0">
                    <a:moveTo>
                      <a:pt x="25497" y="17504"/>
                    </a:moveTo>
                    <a:cubicBezTo>
                      <a:pt x="21815" y="20166"/>
                      <a:pt x="17387" y="21600"/>
                      <a:pt x="12843" y="21600"/>
                    </a:cubicBezTo>
                    <a:cubicBezTo>
                      <a:pt x="8219" y="21600"/>
                      <a:pt x="3717" y="20116"/>
                      <a:pt x="-1" y="17367"/>
                    </a:cubicBezTo>
                    <a:lnTo>
                      <a:pt x="12843" y="0"/>
                    </a:lnTo>
                    <a:close/>
                  </a:path>
                </a:pathLst>
              </a:custGeom>
              <a:gradFill rotWithShape="0">
                <a:gsLst>
                  <a:gs pos="0">
                    <a:srgbClr val="D93192"/>
                  </a:gs>
                  <a:gs pos="100000">
                    <a:srgbClr val="D93192">
                      <a:gamma/>
                      <a:shade val="29804"/>
                      <a:invGamma/>
                    </a:srgbClr>
                  </a:gs>
                </a:gsLst>
                <a:path path="shape">
                  <a:fillToRect l="50000" t="50000" r="50000" b="50000"/>
                </a:path>
              </a:gradFill>
              <a:ln>
                <a:noFill/>
              </a:ln>
              <a:effectLst/>
              <a:extLst>
                <a:ext uri="{91240B29-F687-4F45-9708-019B960494DF}">
                  <a14:hiddenLine xmlns:a14="http://schemas.microsoft.com/office/drawing/2010/main" w="12700" cap="rnd">
                    <a:solidFill>
                      <a:schemeClr val="hlink"/>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 name="Arc 6">
                <a:extLst>
                  <a:ext uri="{FF2B5EF4-FFF2-40B4-BE49-F238E27FC236}">
                    <a16:creationId xmlns:a16="http://schemas.microsoft.com/office/drawing/2014/main" id="{C082E15C-4550-4F63-881A-42F5AD01C39A}"/>
                  </a:ext>
                </a:extLst>
              </p:cNvPr>
              <p:cNvSpPr>
                <a:spLocks/>
              </p:cNvSpPr>
              <p:nvPr/>
            </p:nvSpPr>
            <p:spPr bwMode="auto">
              <a:xfrm>
                <a:off x="2593" y="1205"/>
                <a:ext cx="1441" cy="1317"/>
              </a:xfrm>
              <a:custGeom>
                <a:avLst/>
                <a:gdLst>
                  <a:gd name="G0" fmla="+- 0 0 0"/>
                  <a:gd name="G1" fmla="+- 19241 0 0"/>
                  <a:gd name="G2" fmla="+- 21600 0 0"/>
                  <a:gd name="T0" fmla="*/ 9815 w 21600"/>
                  <a:gd name="T1" fmla="*/ 0 h 19241"/>
                  <a:gd name="T2" fmla="*/ 21600 w 21600"/>
                  <a:gd name="T3" fmla="*/ 19212 h 19241"/>
                  <a:gd name="T4" fmla="*/ 0 w 21600"/>
                  <a:gd name="T5" fmla="*/ 19241 h 19241"/>
                </a:gdLst>
                <a:ahLst/>
                <a:cxnLst>
                  <a:cxn ang="0">
                    <a:pos x="T0" y="T1"/>
                  </a:cxn>
                  <a:cxn ang="0">
                    <a:pos x="T2" y="T3"/>
                  </a:cxn>
                  <a:cxn ang="0">
                    <a:pos x="T4" y="T5"/>
                  </a:cxn>
                </a:cxnLst>
                <a:rect l="0" t="0" r="r" b="b"/>
                <a:pathLst>
                  <a:path w="21600" h="19241" fill="none" extrusionOk="0">
                    <a:moveTo>
                      <a:pt x="9815" y="-1"/>
                    </a:moveTo>
                    <a:cubicBezTo>
                      <a:pt x="17038" y="3684"/>
                      <a:pt x="21589" y="11103"/>
                      <a:pt x="21599" y="19212"/>
                    </a:cubicBezTo>
                  </a:path>
                  <a:path w="21600" h="19241" stroke="0" extrusionOk="0">
                    <a:moveTo>
                      <a:pt x="9815" y="-1"/>
                    </a:moveTo>
                    <a:cubicBezTo>
                      <a:pt x="17038" y="3684"/>
                      <a:pt x="21589" y="11103"/>
                      <a:pt x="21599" y="19212"/>
                    </a:cubicBezTo>
                    <a:lnTo>
                      <a:pt x="0" y="19241"/>
                    </a:lnTo>
                    <a:close/>
                  </a:path>
                </a:pathLst>
              </a:custGeom>
              <a:gradFill rotWithShape="0">
                <a:gsLst>
                  <a:gs pos="0">
                    <a:srgbClr val="D93192"/>
                  </a:gs>
                  <a:gs pos="100000">
                    <a:srgbClr val="D93192">
                      <a:gamma/>
                      <a:shade val="29804"/>
                      <a:invGamma/>
                    </a:srgbClr>
                  </a:gs>
                </a:gsLst>
                <a:path path="shape">
                  <a:fillToRect l="50000" t="50000" r="50000" b="50000"/>
                </a:path>
              </a:gradFill>
              <a:ln>
                <a:noFill/>
              </a:ln>
              <a:effectLst/>
              <a:extLst>
                <a:ext uri="{91240B29-F687-4F45-9708-019B960494DF}">
                  <a14:hiddenLine xmlns:a14="http://schemas.microsoft.com/office/drawing/2010/main" w="12700" cap="rnd">
                    <a:solidFill>
                      <a:schemeClr val="hlink"/>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3078" name="Oval 7">
              <a:extLst>
                <a:ext uri="{FF2B5EF4-FFF2-40B4-BE49-F238E27FC236}">
                  <a16:creationId xmlns:a16="http://schemas.microsoft.com/office/drawing/2014/main" id="{2034DE08-24E5-4300-91B2-BD6EBEDA1075}"/>
                </a:ext>
              </a:extLst>
            </p:cNvPr>
            <p:cNvSpPr>
              <a:spLocks noChangeArrowheads="1"/>
            </p:cNvSpPr>
            <p:nvPr/>
          </p:nvSpPr>
          <p:spPr bwMode="auto">
            <a:xfrm>
              <a:off x="2150" y="2061"/>
              <a:ext cx="835" cy="866"/>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79" name="Oval 8">
              <a:extLst>
                <a:ext uri="{FF2B5EF4-FFF2-40B4-BE49-F238E27FC236}">
                  <a16:creationId xmlns:a16="http://schemas.microsoft.com/office/drawing/2014/main" id="{8DEA23C8-0FFD-42D7-927D-1BEEFA8F2C93}"/>
                </a:ext>
              </a:extLst>
            </p:cNvPr>
            <p:cNvSpPr>
              <a:spLocks noChangeArrowheads="1"/>
            </p:cNvSpPr>
            <p:nvPr/>
          </p:nvSpPr>
          <p:spPr bwMode="auto">
            <a:xfrm>
              <a:off x="2323" y="2240"/>
              <a:ext cx="489" cy="508"/>
            </a:xfrm>
            <a:prstGeom prst="ellipse">
              <a:avLst/>
            </a:prstGeom>
            <a:gradFill rotWithShape="0">
              <a:gsLst>
                <a:gs pos="0">
                  <a:srgbClr val="D93192"/>
                </a:gs>
                <a:gs pos="100000">
                  <a:srgbClr val="410F2C"/>
                </a:gs>
              </a:gsLst>
              <a:path path="shape">
                <a:fillToRect l="50000" t="50000" r="50000" b="50000"/>
              </a:path>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3075" name="Rectangle 9">
            <a:extLst>
              <a:ext uri="{FF2B5EF4-FFF2-40B4-BE49-F238E27FC236}">
                <a16:creationId xmlns:a16="http://schemas.microsoft.com/office/drawing/2014/main" id="{A129FB80-4C32-4280-8835-97F0C390E3C3}"/>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latin typeface="Univers (W1)" charset="0"/>
              </a:rPr>
              <a:t>Radiation:  Energy in transit, either particulate or electromagnetic in nature</a:t>
            </a:r>
          </a:p>
          <a:p>
            <a:r>
              <a:rPr lang="en-US" altLang="en-US">
                <a:latin typeface="Univers (W1)" charset="0"/>
              </a:rPr>
              <a:t>Radioactivity:  The characteristic of various materials to emit  ionizing radiation</a:t>
            </a:r>
          </a:p>
          <a:p>
            <a:r>
              <a:rPr lang="en-US" altLang="en-US">
                <a:latin typeface="Univers (W1)" charset="0"/>
              </a:rPr>
              <a:t>Ionization:  The removal of electrons from an atom.  The essential characteristic of high energy radiations when interacting with matter.</a:t>
            </a:r>
          </a:p>
        </p:txBody>
      </p:sp>
      <p:sp>
        <p:nvSpPr>
          <p:cNvPr id="3076" name="Rectangle 10">
            <a:extLst>
              <a:ext uri="{FF2B5EF4-FFF2-40B4-BE49-F238E27FC236}">
                <a16:creationId xmlns:a16="http://schemas.microsoft.com/office/drawing/2014/main" id="{C365C49D-5647-4E1E-B162-F839E2BBD81E}"/>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and Radioactivity</a:t>
            </a:r>
          </a:p>
        </p:txBody>
      </p:sp>
    </p:spTree>
  </p:cSld>
  <p:clrMapOvr>
    <a:masterClrMapping/>
  </p:clrMapOvr>
  <p:transition advClick="0" advTm="6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310F8EA-E575-4B12-AE62-4A35E6745160}"/>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Measures of Radioactivity</a:t>
            </a:r>
          </a:p>
        </p:txBody>
      </p:sp>
      <p:sp>
        <p:nvSpPr>
          <p:cNvPr id="21507" name="Rectangle 3">
            <a:extLst>
              <a:ext uri="{FF2B5EF4-FFF2-40B4-BE49-F238E27FC236}">
                <a16:creationId xmlns:a16="http://schemas.microsoft.com/office/drawing/2014/main" id="{234BE421-C756-4875-B246-F268C54AF40F}"/>
              </a:ext>
            </a:extLst>
          </p:cNvPr>
          <p:cNvSpPr>
            <a:spLocks noGrp="1" noChangeArrowheads="1"/>
          </p:cNvSpPr>
          <p:nvPr>
            <p:ph type="body" idx="1"/>
          </p:nvPr>
        </p:nvSpPr>
        <p:spPr>
          <a:xfrm>
            <a:off x="361950" y="1619250"/>
            <a:ext cx="8216900" cy="42291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latin typeface="Univers (W1)" charset="0"/>
              </a:rPr>
              <a:t>Activity: The quantity of radioactive material present at a given time:</a:t>
            </a:r>
            <a:endParaRPr lang="en-US" altLang="en-US" sz="2800" b="1">
              <a:latin typeface="Univers (W1)" charset="0"/>
            </a:endParaRPr>
          </a:p>
          <a:p>
            <a:pPr lvl="1">
              <a:lnSpc>
                <a:spcPct val="80000"/>
              </a:lnSpc>
            </a:pPr>
            <a:r>
              <a:rPr lang="en-US" altLang="en-US" sz="3600">
                <a:latin typeface="Univers (W1)" charset="0"/>
              </a:rPr>
              <a:t>Curie (Ci) :               3.7x10</a:t>
            </a:r>
            <a:r>
              <a:rPr lang="en-US" altLang="en-US" sz="3600" baseline="30000">
                <a:latin typeface="Univers (W1)" charset="0"/>
              </a:rPr>
              <a:t>10  </a:t>
            </a:r>
            <a:r>
              <a:rPr lang="en-US" altLang="en-US" sz="3600">
                <a:latin typeface="Univers (W1)" charset="0"/>
              </a:rPr>
              <a:t>disintegration per </a:t>
            </a:r>
          </a:p>
          <a:p>
            <a:pPr lvl="1">
              <a:lnSpc>
                <a:spcPct val="80000"/>
              </a:lnSpc>
              <a:buFontTx/>
              <a:buNone/>
            </a:pPr>
            <a:r>
              <a:rPr lang="en-US" altLang="en-US" sz="3600">
                <a:latin typeface="Univers (W1)" charset="0"/>
              </a:rPr>
              <a:t>                                                     second (dps)</a:t>
            </a:r>
          </a:p>
          <a:p>
            <a:pPr lvl="1">
              <a:lnSpc>
                <a:spcPct val="80000"/>
              </a:lnSpc>
            </a:pPr>
            <a:r>
              <a:rPr lang="en-US" altLang="en-US" sz="3600">
                <a:latin typeface="Univers (W1)" charset="0"/>
              </a:rPr>
              <a:t>milliCurie (mCi):        3.7x10</a:t>
            </a:r>
            <a:r>
              <a:rPr lang="en-US" altLang="en-US" sz="3600" baseline="30000">
                <a:latin typeface="Univers (W1)" charset="0"/>
              </a:rPr>
              <a:t>7</a:t>
            </a:r>
            <a:r>
              <a:rPr lang="en-US" altLang="en-US" sz="3600">
                <a:latin typeface="Univers (W1)" charset="0"/>
              </a:rPr>
              <a:t>  dps</a:t>
            </a:r>
          </a:p>
          <a:p>
            <a:pPr lvl="1">
              <a:lnSpc>
                <a:spcPct val="80000"/>
              </a:lnSpc>
            </a:pPr>
            <a:r>
              <a:rPr lang="en-US" altLang="en-US" sz="3600">
                <a:latin typeface="Univers (W1)" charset="0"/>
              </a:rPr>
              <a:t>microCurie (mCi):      3.7x10</a:t>
            </a:r>
            <a:r>
              <a:rPr lang="en-US" altLang="en-US" sz="3600" baseline="30000">
                <a:latin typeface="Univers (W1)" charset="0"/>
              </a:rPr>
              <a:t>4</a:t>
            </a:r>
            <a:r>
              <a:rPr lang="en-US" altLang="en-US" sz="3600">
                <a:latin typeface="Univers (W1)" charset="0"/>
              </a:rPr>
              <a:t>  dps</a:t>
            </a:r>
          </a:p>
          <a:p>
            <a:pPr lvl="1">
              <a:lnSpc>
                <a:spcPct val="80000"/>
              </a:lnSpc>
            </a:pPr>
            <a:r>
              <a:rPr lang="en-US" altLang="en-US" sz="3600">
                <a:latin typeface="Univers (W1)" charset="0"/>
              </a:rPr>
              <a:t>picoCuries (pCi):            .037  dps   </a:t>
            </a:r>
          </a:p>
          <a:p>
            <a:pPr lvl="1">
              <a:lnSpc>
                <a:spcPct val="80000"/>
              </a:lnSpc>
            </a:pPr>
            <a:r>
              <a:rPr lang="en-US" altLang="en-US" sz="3600">
                <a:latin typeface="Univers (W1)" charset="0"/>
              </a:rPr>
              <a:t>Becquerel  (Bq):                  1  dps</a:t>
            </a:r>
          </a:p>
          <a:p>
            <a:pPr lvl="1">
              <a:lnSpc>
                <a:spcPct val="80000"/>
              </a:lnSpc>
            </a:pPr>
            <a:r>
              <a:rPr lang="en-US" altLang="en-US" sz="3600">
                <a:latin typeface="Univers (W1)" charset="0"/>
              </a:rPr>
              <a:t>megaBecquerel (MBq):  1x10</a:t>
            </a:r>
            <a:r>
              <a:rPr lang="en-US" altLang="en-US" sz="3600" baseline="30000">
                <a:latin typeface="Univers (W1)" charset="0"/>
              </a:rPr>
              <a:t>6</a:t>
            </a:r>
            <a:r>
              <a:rPr lang="en-US" altLang="en-US" sz="3600">
                <a:latin typeface="Univers (W1)" charset="0"/>
              </a:rPr>
              <a:t>  dps</a:t>
            </a:r>
          </a:p>
          <a:p>
            <a:pPr lvl="1">
              <a:lnSpc>
                <a:spcPct val="80000"/>
              </a:lnSpc>
              <a:buFontTx/>
              <a:buNone/>
            </a:pPr>
            <a:endParaRPr lang="en-US" altLang="en-US" sz="3600">
              <a:latin typeface="Univers (W1)" charset="0"/>
            </a:endParaRPr>
          </a:p>
          <a:p>
            <a:r>
              <a:rPr lang="en-US" altLang="en-US">
                <a:latin typeface="Univers (W1)" charset="0"/>
              </a:rPr>
              <a:t>Specific Activity:  The amount of radioactivity in a given mass or volume,  e.g. pCi/l  or Ci/gm</a:t>
            </a:r>
            <a:r>
              <a:rPr lang="en-US" altLang="en-US" sz="2800">
                <a:latin typeface="Univers (W1)" charset="0"/>
              </a:rPr>
              <a:t> </a:t>
            </a:r>
          </a:p>
        </p:txBody>
      </p:sp>
    </p:spTree>
  </p:cSld>
  <p:clrMapOvr>
    <a:masterClrMapping/>
  </p:clrMapOvr>
  <p:transition advClick="0" advTm="6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A750E8D-0993-48A0-9F12-00772C6B69EE}"/>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Half-Life</a:t>
            </a:r>
          </a:p>
        </p:txBody>
      </p:sp>
      <p:graphicFrame>
        <p:nvGraphicFramePr>
          <p:cNvPr id="23555" name="Object 3">
            <a:hlinkClick r:id="" action="ppaction://ole?verb=0"/>
            <a:extLst>
              <a:ext uri="{FF2B5EF4-FFF2-40B4-BE49-F238E27FC236}">
                <a16:creationId xmlns:a16="http://schemas.microsoft.com/office/drawing/2014/main" id="{B460FEFD-7FF1-4B96-8A0F-D87EF2666F72}"/>
              </a:ext>
            </a:extLst>
          </p:cNvPr>
          <p:cNvGraphicFramePr>
            <a:graphicFrameLocks/>
          </p:cNvGraphicFramePr>
          <p:nvPr/>
        </p:nvGraphicFramePr>
        <p:xfrm>
          <a:off x="620713" y="2176463"/>
          <a:ext cx="7693025" cy="4010025"/>
        </p:xfrm>
        <a:graphic>
          <a:graphicData uri="http://schemas.openxmlformats.org/presentationml/2006/ole">
            <mc:AlternateContent xmlns:mc="http://schemas.openxmlformats.org/markup-compatibility/2006">
              <mc:Choice xmlns:v="urn:schemas-microsoft-com:vml" Requires="v">
                <p:oleObj spid="_x0000_s23561" name="Chart" r:id="rId4" imgW="5943961" imgH="3505682" progId="MSGraph.Chart.8">
                  <p:embed followColorScheme="full"/>
                </p:oleObj>
              </mc:Choice>
              <mc:Fallback>
                <p:oleObj name="Chart" r:id="rId4" imgW="5943961" imgH="350568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3" y="2176463"/>
                        <a:ext cx="7693025" cy="4010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AutoShape 4">
            <a:extLst>
              <a:ext uri="{FF2B5EF4-FFF2-40B4-BE49-F238E27FC236}">
                <a16:creationId xmlns:a16="http://schemas.microsoft.com/office/drawing/2014/main" id="{4AE1D1B6-D180-4A13-BA8B-F536AE004F5E}"/>
              </a:ext>
            </a:extLst>
          </p:cNvPr>
          <p:cNvSpPr>
            <a:spLocks noChangeArrowheads="1"/>
          </p:cNvSpPr>
          <p:nvPr/>
        </p:nvSpPr>
        <p:spPr bwMode="auto">
          <a:xfrm>
            <a:off x="3473450" y="4044950"/>
            <a:ext cx="444500" cy="1206500"/>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3557" name="AutoShape 5">
            <a:extLst>
              <a:ext uri="{FF2B5EF4-FFF2-40B4-BE49-F238E27FC236}">
                <a16:creationId xmlns:a16="http://schemas.microsoft.com/office/drawing/2014/main" id="{F47FE597-4F08-4B68-A465-644350A6AEBF}"/>
              </a:ext>
            </a:extLst>
          </p:cNvPr>
          <p:cNvSpPr>
            <a:spLocks noChangeArrowheads="1"/>
          </p:cNvSpPr>
          <p:nvPr/>
        </p:nvSpPr>
        <p:spPr bwMode="auto">
          <a:xfrm>
            <a:off x="4530725" y="4664075"/>
            <a:ext cx="292100" cy="596900"/>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3558" name="AutoShape 6">
            <a:extLst>
              <a:ext uri="{FF2B5EF4-FFF2-40B4-BE49-F238E27FC236}">
                <a16:creationId xmlns:a16="http://schemas.microsoft.com/office/drawing/2014/main" id="{1906D2A9-211D-4CC7-A61D-85E1D18FB060}"/>
              </a:ext>
            </a:extLst>
          </p:cNvPr>
          <p:cNvSpPr>
            <a:spLocks noChangeArrowheads="1"/>
          </p:cNvSpPr>
          <p:nvPr/>
        </p:nvSpPr>
        <p:spPr bwMode="auto">
          <a:xfrm>
            <a:off x="5597525" y="4968875"/>
            <a:ext cx="139700" cy="292100"/>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3559" name="AutoShape 7">
            <a:extLst>
              <a:ext uri="{FF2B5EF4-FFF2-40B4-BE49-F238E27FC236}">
                <a16:creationId xmlns:a16="http://schemas.microsoft.com/office/drawing/2014/main" id="{079652DB-722F-40DF-8048-C55E7DC61162}"/>
              </a:ext>
            </a:extLst>
          </p:cNvPr>
          <p:cNvSpPr>
            <a:spLocks noChangeArrowheads="1"/>
          </p:cNvSpPr>
          <p:nvPr/>
        </p:nvSpPr>
        <p:spPr bwMode="auto">
          <a:xfrm>
            <a:off x="6626225" y="5140325"/>
            <a:ext cx="120650" cy="120650"/>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3560" name="Rectangle 8">
            <a:extLst>
              <a:ext uri="{FF2B5EF4-FFF2-40B4-BE49-F238E27FC236}">
                <a16:creationId xmlns:a16="http://schemas.microsoft.com/office/drawing/2014/main" id="{CC27E0FB-337D-4D76-8899-FA08CC960AC7}"/>
              </a:ext>
            </a:extLst>
          </p:cNvPr>
          <p:cNvSpPr>
            <a:spLocks noChangeArrowheads="1"/>
          </p:cNvSpPr>
          <p:nvPr/>
        </p:nvSpPr>
        <p:spPr bwMode="auto">
          <a:xfrm>
            <a:off x="4214813" y="1985963"/>
            <a:ext cx="4216400" cy="154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The time required for the</a:t>
            </a:r>
          </a:p>
          <a:p>
            <a:r>
              <a:rPr lang="en-US" altLang="en-US" b="1">
                <a:solidFill>
                  <a:schemeClr val="hlink"/>
                </a:solidFill>
                <a:latin typeface="Univers (W1)" charset="0"/>
              </a:rPr>
              <a:t>amount of radioactive material</a:t>
            </a:r>
          </a:p>
          <a:p>
            <a:r>
              <a:rPr lang="en-US" altLang="en-US" b="1">
                <a:solidFill>
                  <a:schemeClr val="hlink"/>
                </a:solidFill>
                <a:latin typeface="Univers (W1)" charset="0"/>
              </a:rPr>
              <a:t>to decrease by one-half</a:t>
            </a:r>
          </a:p>
          <a:p>
            <a:pPr latinLnBrk="1"/>
            <a:endParaRPr lang="en-US" altLang="en-US" b="1">
              <a:solidFill>
                <a:schemeClr val="hlink"/>
              </a:solidFill>
              <a:latin typeface="Univers (W1)" charset="0"/>
            </a:endParaRPr>
          </a:p>
        </p:txBody>
      </p:sp>
    </p:spTree>
  </p:cSld>
  <p:clrMapOvr>
    <a:masterClrMapping/>
  </p:clrMapOvr>
  <p:transition advClick="0" advTm="6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a:extLst>
              <a:ext uri="{FF2B5EF4-FFF2-40B4-BE49-F238E27FC236}">
                <a16:creationId xmlns:a16="http://schemas.microsoft.com/office/drawing/2014/main" id="{9EECBF59-4765-468C-B64A-CE71D8D042F6}"/>
              </a:ext>
            </a:extLst>
          </p:cNvPr>
          <p:cNvSpPr>
            <a:spLocks noChangeShapeType="1"/>
          </p:cNvSpPr>
          <p:nvPr/>
        </p:nvSpPr>
        <p:spPr bwMode="auto">
          <a:xfrm>
            <a:off x="2374900" y="4191000"/>
            <a:ext cx="2870200"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3" name="Oval 3">
            <a:extLst>
              <a:ext uri="{FF2B5EF4-FFF2-40B4-BE49-F238E27FC236}">
                <a16:creationId xmlns:a16="http://schemas.microsoft.com/office/drawing/2014/main" id="{8C1E493F-9691-4D21-B7B8-8416A692AC2A}"/>
              </a:ext>
            </a:extLst>
          </p:cNvPr>
          <p:cNvSpPr>
            <a:spLocks noChangeArrowheads="1"/>
          </p:cNvSpPr>
          <p:nvPr/>
        </p:nvSpPr>
        <p:spPr bwMode="auto">
          <a:xfrm>
            <a:off x="5156200" y="2946400"/>
            <a:ext cx="355600" cy="2489200"/>
          </a:xfrm>
          <a:prstGeom prst="ellipse">
            <a:avLst/>
          </a:prstGeom>
          <a:noFill/>
          <a:ln w="101600">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04" name="Rectangle 4">
            <a:extLst>
              <a:ext uri="{FF2B5EF4-FFF2-40B4-BE49-F238E27FC236}">
                <a16:creationId xmlns:a16="http://schemas.microsoft.com/office/drawing/2014/main" id="{2C77BAFD-3A5F-4623-A558-184DE6D58618}"/>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Detection</a:t>
            </a:r>
            <a:br>
              <a:rPr lang="en-US" altLang="en-US"/>
            </a:br>
            <a:r>
              <a:rPr lang="en-US" altLang="en-US"/>
              <a:t>Gas Filled Detectors</a:t>
            </a:r>
          </a:p>
        </p:txBody>
      </p:sp>
      <p:sp>
        <p:nvSpPr>
          <p:cNvPr id="25605" name="Rectangle 5">
            <a:extLst>
              <a:ext uri="{FF2B5EF4-FFF2-40B4-BE49-F238E27FC236}">
                <a16:creationId xmlns:a16="http://schemas.microsoft.com/office/drawing/2014/main" id="{DEC62CBA-7CC9-41A5-A158-806C522AE73F}"/>
              </a:ext>
            </a:extLst>
          </p:cNvPr>
          <p:cNvSpPr>
            <a:spLocks noChangeArrowheads="1"/>
          </p:cNvSpPr>
          <p:nvPr/>
        </p:nvSpPr>
        <p:spPr bwMode="auto">
          <a:xfrm>
            <a:off x="1835150" y="2901950"/>
            <a:ext cx="3492500" cy="63500"/>
          </a:xfrm>
          <a:prstGeom prst="rect">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06" name="Rectangle 6">
            <a:extLst>
              <a:ext uri="{FF2B5EF4-FFF2-40B4-BE49-F238E27FC236}">
                <a16:creationId xmlns:a16="http://schemas.microsoft.com/office/drawing/2014/main" id="{E3C90FCF-817C-44CE-BE2D-33EAD128B261}"/>
              </a:ext>
            </a:extLst>
          </p:cNvPr>
          <p:cNvSpPr>
            <a:spLocks noChangeArrowheads="1"/>
          </p:cNvSpPr>
          <p:nvPr/>
        </p:nvSpPr>
        <p:spPr bwMode="auto">
          <a:xfrm>
            <a:off x="1835150" y="5416550"/>
            <a:ext cx="3492500" cy="63500"/>
          </a:xfrm>
          <a:prstGeom prst="rect">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07" name="Oval 7">
            <a:extLst>
              <a:ext uri="{FF2B5EF4-FFF2-40B4-BE49-F238E27FC236}">
                <a16:creationId xmlns:a16="http://schemas.microsoft.com/office/drawing/2014/main" id="{C99FAE7E-0D85-4FB0-A6C8-6C6233F6A64B}"/>
              </a:ext>
            </a:extLst>
          </p:cNvPr>
          <p:cNvSpPr>
            <a:spLocks noChangeArrowheads="1"/>
          </p:cNvSpPr>
          <p:nvPr/>
        </p:nvSpPr>
        <p:spPr bwMode="auto">
          <a:xfrm>
            <a:off x="5264150" y="3892550"/>
            <a:ext cx="139700" cy="5969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08" name="Line 8">
            <a:extLst>
              <a:ext uri="{FF2B5EF4-FFF2-40B4-BE49-F238E27FC236}">
                <a16:creationId xmlns:a16="http://schemas.microsoft.com/office/drawing/2014/main" id="{D4E5E15F-5EF7-43DA-931F-5A55D3943BB6}"/>
              </a:ext>
            </a:extLst>
          </p:cNvPr>
          <p:cNvSpPr>
            <a:spLocks noChangeShapeType="1"/>
          </p:cNvSpPr>
          <p:nvPr/>
        </p:nvSpPr>
        <p:spPr bwMode="auto">
          <a:xfrm>
            <a:off x="5384800" y="4191000"/>
            <a:ext cx="584200" cy="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9" name="Oval 9">
            <a:extLst>
              <a:ext uri="{FF2B5EF4-FFF2-40B4-BE49-F238E27FC236}">
                <a16:creationId xmlns:a16="http://schemas.microsoft.com/office/drawing/2014/main" id="{FD668B6F-AD0B-40AF-9F07-FB4671C32492}"/>
              </a:ext>
            </a:extLst>
          </p:cNvPr>
          <p:cNvSpPr>
            <a:spLocks noChangeArrowheads="1"/>
          </p:cNvSpPr>
          <p:nvPr/>
        </p:nvSpPr>
        <p:spPr bwMode="auto">
          <a:xfrm>
            <a:off x="1651000" y="2946400"/>
            <a:ext cx="355600" cy="2489200"/>
          </a:xfrm>
          <a:prstGeom prst="ellipse">
            <a:avLst/>
          </a:prstGeom>
          <a:noFill/>
          <a:ln w="101600">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10" name="Line 10">
            <a:extLst>
              <a:ext uri="{FF2B5EF4-FFF2-40B4-BE49-F238E27FC236}">
                <a16:creationId xmlns:a16="http://schemas.microsoft.com/office/drawing/2014/main" id="{C251CB0E-C086-4715-9DAB-62F51C9AFE30}"/>
              </a:ext>
            </a:extLst>
          </p:cNvPr>
          <p:cNvSpPr>
            <a:spLocks noChangeShapeType="1"/>
          </p:cNvSpPr>
          <p:nvPr/>
        </p:nvSpPr>
        <p:spPr bwMode="auto">
          <a:xfrm flipV="1">
            <a:off x="1911350" y="5022850"/>
            <a:ext cx="1130300" cy="1003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1" name="Rectangle 11">
            <a:extLst>
              <a:ext uri="{FF2B5EF4-FFF2-40B4-BE49-F238E27FC236}">
                <a16:creationId xmlns:a16="http://schemas.microsoft.com/office/drawing/2014/main" id="{C763ABA6-78CB-41D1-9CF6-215BF96191E5}"/>
              </a:ext>
            </a:extLst>
          </p:cNvPr>
          <p:cNvSpPr>
            <a:spLocks noChangeArrowheads="1"/>
          </p:cNvSpPr>
          <p:nvPr/>
        </p:nvSpPr>
        <p:spPr bwMode="auto">
          <a:xfrm>
            <a:off x="976313" y="6157913"/>
            <a:ext cx="24225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Univers (W1)" charset="0"/>
              </a:rPr>
              <a:t>Air or Other Gas</a:t>
            </a:r>
          </a:p>
        </p:txBody>
      </p:sp>
      <p:sp>
        <p:nvSpPr>
          <p:cNvPr id="25612" name="Rectangle 12">
            <a:extLst>
              <a:ext uri="{FF2B5EF4-FFF2-40B4-BE49-F238E27FC236}">
                <a16:creationId xmlns:a16="http://schemas.microsoft.com/office/drawing/2014/main" id="{B251A2F5-D7A4-4684-BEE1-9EC7669B9760}"/>
              </a:ext>
            </a:extLst>
          </p:cNvPr>
          <p:cNvSpPr>
            <a:spLocks noChangeArrowheads="1"/>
          </p:cNvSpPr>
          <p:nvPr/>
        </p:nvSpPr>
        <p:spPr bwMode="auto">
          <a:xfrm>
            <a:off x="176213" y="2347913"/>
            <a:ext cx="37719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Incident Ionizing Radiation</a:t>
            </a:r>
          </a:p>
        </p:txBody>
      </p:sp>
      <p:grpSp>
        <p:nvGrpSpPr>
          <p:cNvPr id="25613" name="Group 13">
            <a:extLst>
              <a:ext uri="{FF2B5EF4-FFF2-40B4-BE49-F238E27FC236}">
                <a16:creationId xmlns:a16="http://schemas.microsoft.com/office/drawing/2014/main" id="{FC4D96E4-719C-4FFA-A32B-13C7B82D2A46}"/>
              </a:ext>
            </a:extLst>
          </p:cNvPr>
          <p:cNvGrpSpPr>
            <a:grpSpLocks/>
          </p:cNvGrpSpPr>
          <p:nvPr/>
        </p:nvGrpSpPr>
        <p:grpSpPr bwMode="auto">
          <a:xfrm>
            <a:off x="1476375" y="3552825"/>
            <a:ext cx="3306763" cy="149225"/>
            <a:chOff x="930" y="2238"/>
            <a:chExt cx="2083" cy="94"/>
          </a:xfrm>
        </p:grpSpPr>
        <p:sp>
          <p:nvSpPr>
            <p:cNvPr id="25653" name="Arc 14">
              <a:extLst>
                <a:ext uri="{FF2B5EF4-FFF2-40B4-BE49-F238E27FC236}">
                  <a16:creationId xmlns:a16="http://schemas.microsoft.com/office/drawing/2014/main" id="{74F0F0F0-7C16-451F-9A4A-D0A3B6BDFF69}"/>
                </a:ext>
              </a:extLst>
            </p:cNvPr>
            <p:cNvSpPr>
              <a:spLocks/>
            </p:cNvSpPr>
            <p:nvPr/>
          </p:nvSpPr>
          <p:spPr bwMode="auto">
            <a:xfrm>
              <a:off x="1743" y="2266"/>
              <a:ext cx="173" cy="63"/>
            </a:xfrm>
            <a:custGeom>
              <a:avLst/>
              <a:gdLst>
                <a:gd name="T0" fmla="*/ 173 w 42157"/>
                <a:gd name="T1" fmla="*/ 16 h 21600"/>
                <a:gd name="T2" fmla="*/ 0 w 42157"/>
                <a:gd name="T3" fmla="*/ 11 h 21600"/>
                <a:gd name="T4" fmla="*/ 87 w 42157"/>
                <a:gd name="T5" fmla="*/ 0 h 21600"/>
                <a:gd name="T6" fmla="*/ 0 60000 65536"/>
                <a:gd name="T7" fmla="*/ 0 60000 65536"/>
                <a:gd name="T8" fmla="*/ 0 60000 65536"/>
              </a:gdLst>
              <a:ahLst/>
              <a:cxnLst>
                <a:cxn ang="T6">
                  <a:pos x="T0" y="T1"/>
                </a:cxn>
                <a:cxn ang="T7">
                  <a:pos x="T2" y="T3"/>
                </a:cxn>
                <a:cxn ang="T8">
                  <a:pos x="T4" y="T5"/>
                </a:cxn>
              </a:cxnLst>
              <a:rect l="0" t="0" r="r" b="b"/>
              <a:pathLst>
                <a:path w="42157" h="21600" fill="none" extrusionOk="0">
                  <a:moveTo>
                    <a:pt x="42157" y="5522"/>
                  </a:moveTo>
                  <a:cubicBezTo>
                    <a:pt x="39651" y="14998"/>
                    <a:pt x="31077" y="21600"/>
                    <a:pt x="21275" y="21600"/>
                  </a:cubicBezTo>
                  <a:cubicBezTo>
                    <a:pt x="10786" y="21600"/>
                    <a:pt x="1814" y="14065"/>
                    <a:pt x="0" y="3735"/>
                  </a:cubicBezTo>
                </a:path>
                <a:path w="42157" h="21600" stroke="0" extrusionOk="0">
                  <a:moveTo>
                    <a:pt x="42157" y="5522"/>
                  </a:moveTo>
                  <a:cubicBezTo>
                    <a:pt x="39651" y="14998"/>
                    <a:pt x="31077" y="21600"/>
                    <a:pt x="21275" y="21600"/>
                  </a:cubicBezTo>
                  <a:cubicBezTo>
                    <a:pt x="10786" y="21600"/>
                    <a:pt x="1814" y="14065"/>
                    <a:pt x="0" y="3735"/>
                  </a:cubicBezTo>
                  <a:lnTo>
                    <a:pt x="21275" y="0"/>
                  </a:lnTo>
                  <a:lnTo>
                    <a:pt x="42157" y="5522"/>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4" name="Arc 15">
              <a:extLst>
                <a:ext uri="{FF2B5EF4-FFF2-40B4-BE49-F238E27FC236}">
                  <a16:creationId xmlns:a16="http://schemas.microsoft.com/office/drawing/2014/main" id="{BCDEB2F4-4C08-43F5-AECF-7B06B8E82EA1}"/>
                </a:ext>
              </a:extLst>
            </p:cNvPr>
            <p:cNvSpPr>
              <a:spLocks/>
            </p:cNvSpPr>
            <p:nvPr/>
          </p:nvSpPr>
          <p:spPr bwMode="auto">
            <a:xfrm>
              <a:off x="1562" y="2240"/>
              <a:ext cx="174" cy="63"/>
            </a:xfrm>
            <a:custGeom>
              <a:avLst/>
              <a:gdLst>
                <a:gd name="T0" fmla="*/ 0 w 41925"/>
                <a:gd name="T1" fmla="*/ 50 h 21600"/>
                <a:gd name="T2" fmla="*/ 174 w 41925"/>
                <a:gd name="T3" fmla="*/ 46 h 21600"/>
                <a:gd name="T4" fmla="*/ 88 w 41925"/>
                <a:gd name="T5" fmla="*/ 63 h 21600"/>
                <a:gd name="T6" fmla="*/ 0 60000 65536"/>
                <a:gd name="T7" fmla="*/ 0 60000 65536"/>
                <a:gd name="T8" fmla="*/ 0 60000 65536"/>
              </a:gdLst>
              <a:ahLst/>
              <a:cxnLst>
                <a:cxn ang="T6">
                  <a:pos x="T0" y="T1"/>
                </a:cxn>
                <a:cxn ang="T7">
                  <a:pos x="T2" y="T3"/>
                </a:cxn>
                <a:cxn ang="T8">
                  <a:pos x="T4" y="T5"/>
                </a:cxn>
              </a:cxnLst>
              <a:rect l="0" t="0" r="r" b="b"/>
              <a:pathLst>
                <a:path w="41925" h="21600" fill="none" extrusionOk="0">
                  <a:moveTo>
                    <a:pt x="-1" y="17177"/>
                  </a:moveTo>
                  <a:cubicBezTo>
                    <a:pt x="2092" y="7169"/>
                    <a:pt x="10917" y="0"/>
                    <a:pt x="21142" y="0"/>
                  </a:cubicBezTo>
                  <a:cubicBezTo>
                    <a:pt x="30805" y="0"/>
                    <a:pt x="39293" y="6418"/>
                    <a:pt x="41925" y="15716"/>
                  </a:cubicBezTo>
                </a:path>
                <a:path w="41925" h="21600" stroke="0" extrusionOk="0">
                  <a:moveTo>
                    <a:pt x="-1" y="17177"/>
                  </a:moveTo>
                  <a:cubicBezTo>
                    <a:pt x="2092" y="7169"/>
                    <a:pt x="10917" y="0"/>
                    <a:pt x="21142" y="0"/>
                  </a:cubicBezTo>
                  <a:cubicBezTo>
                    <a:pt x="30805" y="0"/>
                    <a:pt x="39293" y="6418"/>
                    <a:pt x="41925" y="15716"/>
                  </a:cubicBezTo>
                  <a:lnTo>
                    <a:pt x="21142" y="21600"/>
                  </a:lnTo>
                  <a:lnTo>
                    <a:pt x="-1" y="17177"/>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5" name="Arc 16">
              <a:extLst>
                <a:ext uri="{FF2B5EF4-FFF2-40B4-BE49-F238E27FC236}">
                  <a16:creationId xmlns:a16="http://schemas.microsoft.com/office/drawing/2014/main" id="{9E18FB09-38B1-4DCC-9A88-97FB78D2BA06}"/>
                </a:ext>
              </a:extLst>
            </p:cNvPr>
            <p:cNvSpPr>
              <a:spLocks/>
            </p:cNvSpPr>
            <p:nvPr/>
          </p:nvSpPr>
          <p:spPr bwMode="auto">
            <a:xfrm>
              <a:off x="1925" y="2243"/>
              <a:ext cx="173" cy="63"/>
            </a:xfrm>
            <a:custGeom>
              <a:avLst/>
              <a:gdLst>
                <a:gd name="T0" fmla="*/ 0 w 41929"/>
                <a:gd name="T1" fmla="*/ 50 h 21600"/>
                <a:gd name="T2" fmla="*/ 173 w 41929"/>
                <a:gd name="T3" fmla="*/ 46 h 21600"/>
                <a:gd name="T4" fmla="*/ 87 w 41929"/>
                <a:gd name="T5" fmla="*/ 63 h 21600"/>
                <a:gd name="T6" fmla="*/ 0 60000 65536"/>
                <a:gd name="T7" fmla="*/ 0 60000 65536"/>
                <a:gd name="T8" fmla="*/ 0 60000 65536"/>
              </a:gdLst>
              <a:ahLst/>
              <a:cxnLst>
                <a:cxn ang="T6">
                  <a:pos x="T0" y="T1"/>
                </a:cxn>
                <a:cxn ang="T7">
                  <a:pos x="T2" y="T3"/>
                </a:cxn>
                <a:cxn ang="T8">
                  <a:pos x="T4" y="T5"/>
                </a:cxn>
              </a:cxnLst>
              <a:rect l="0" t="0" r="r" b="b"/>
              <a:pathLst>
                <a:path w="41929" h="21600" fill="none" extrusionOk="0">
                  <a:moveTo>
                    <a:pt x="-1" y="17152"/>
                  </a:moveTo>
                  <a:cubicBezTo>
                    <a:pt x="2102" y="7156"/>
                    <a:pt x="10921" y="0"/>
                    <a:pt x="21137" y="0"/>
                  </a:cubicBezTo>
                  <a:cubicBezTo>
                    <a:pt x="30812" y="0"/>
                    <a:pt x="39307" y="6433"/>
                    <a:pt x="41928" y="15747"/>
                  </a:cubicBezTo>
                </a:path>
                <a:path w="41929" h="21600" stroke="0" extrusionOk="0">
                  <a:moveTo>
                    <a:pt x="-1" y="17152"/>
                  </a:moveTo>
                  <a:cubicBezTo>
                    <a:pt x="2102" y="7156"/>
                    <a:pt x="10921" y="0"/>
                    <a:pt x="21137" y="0"/>
                  </a:cubicBezTo>
                  <a:cubicBezTo>
                    <a:pt x="30812" y="0"/>
                    <a:pt x="39307" y="6433"/>
                    <a:pt x="41928" y="15747"/>
                  </a:cubicBezTo>
                  <a:lnTo>
                    <a:pt x="21137" y="21600"/>
                  </a:lnTo>
                  <a:lnTo>
                    <a:pt x="-1" y="17152"/>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6" name="Arc 17">
              <a:extLst>
                <a:ext uri="{FF2B5EF4-FFF2-40B4-BE49-F238E27FC236}">
                  <a16:creationId xmlns:a16="http://schemas.microsoft.com/office/drawing/2014/main" id="{0955EE1D-D403-4BD7-8795-F62271164B45}"/>
                </a:ext>
              </a:extLst>
            </p:cNvPr>
            <p:cNvSpPr>
              <a:spLocks/>
            </p:cNvSpPr>
            <p:nvPr/>
          </p:nvSpPr>
          <p:spPr bwMode="auto">
            <a:xfrm>
              <a:off x="2107" y="2266"/>
              <a:ext cx="174" cy="63"/>
            </a:xfrm>
            <a:custGeom>
              <a:avLst/>
              <a:gdLst>
                <a:gd name="T0" fmla="*/ 174 w 42162"/>
                <a:gd name="T1" fmla="*/ 16 h 21600"/>
                <a:gd name="T2" fmla="*/ 0 w 42162"/>
                <a:gd name="T3" fmla="*/ 11 h 21600"/>
                <a:gd name="T4" fmla="*/ 88 w 42162"/>
                <a:gd name="T5" fmla="*/ 0 h 21600"/>
                <a:gd name="T6" fmla="*/ 0 60000 65536"/>
                <a:gd name="T7" fmla="*/ 0 60000 65536"/>
                <a:gd name="T8" fmla="*/ 0 60000 65536"/>
              </a:gdLst>
              <a:ahLst/>
              <a:cxnLst>
                <a:cxn ang="T6">
                  <a:pos x="T0" y="T1"/>
                </a:cxn>
                <a:cxn ang="T7">
                  <a:pos x="T2" y="T3"/>
                </a:cxn>
                <a:cxn ang="T8">
                  <a:pos x="T4" y="T5"/>
                </a:cxn>
              </a:cxnLst>
              <a:rect l="0" t="0" r="r" b="b"/>
              <a:pathLst>
                <a:path w="42162" h="21600" fill="none" extrusionOk="0">
                  <a:moveTo>
                    <a:pt x="42161" y="5490"/>
                  </a:moveTo>
                  <a:cubicBezTo>
                    <a:pt x="39666" y="14983"/>
                    <a:pt x="31085" y="21600"/>
                    <a:pt x="21271" y="21600"/>
                  </a:cubicBezTo>
                  <a:cubicBezTo>
                    <a:pt x="10790" y="21600"/>
                    <a:pt x="1822" y="14076"/>
                    <a:pt x="0" y="3755"/>
                  </a:cubicBezTo>
                </a:path>
                <a:path w="42162" h="21600" stroke="0" extrusionOk="0">
                  <a:moveTo>
                    <a:pt x="42161" y="5490"/>
                  </a:moveTo>
                  <a:cubicBezTo>
                    <a:pt x="39666" y="14983"/>
                    <a:pt x="31085" y="21600"/>
                    <a:pt x="21271" y="21600"/>
                  </a:cubicBezTo>
                  <a:cubicBezTo>
                    <a:pt x="10790" y="21600"/>
                    <a:pt x="1822" y="14076"/>
                    <a:pt x="0" y="3755"/>
                  </a:cubicBezTo>
                  <a:lnTo>
                    <a:pt x="21271" y="0"/>
                  </a:lnTo>
                  <a:lnTo>
                    <a:pt x="42161" y="549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7" name="Arc 18">
              <a:extLst>
                <a:ext uri="{FF2B5EF4-FFF2-40B4-BE49-F238E27FC236}">
                  <a16:creationId xmlns:a16="http://schemas.microsoft.com/office/drawing/2014/main" id="{1547EE05-4198-4CDC-959D-1749C0DFA4AD}"/>
                </a:ext>
              </a:extLst>
            </p:cNvPr>
            <p:cNvSpPr>
              <a:spLocks/>
            </p:cNvSpPr>
            <p:nvPr/>
          </p:nvSpPr>
          <p:spPr bwMode="auto">
            <a:xfrm>
              <a:off x="2477" y="2269"/>
              <a:ext cx="174" cy="63"/>
            </a:xfrm>
            <a:custGeom>
              <a:avLst/>
              <a:gdLst>
                <a:gd name="T0" fmla="*/ 174 w 42162"/>
                <a:gd name="T1" fmla="*/ 16 h 21600"/>
                <a:gd name="T2" fmla="*/ 0 w 42162"/>
                <a:gd name="T3" fmla="*/ 11 h 21600"/>
                <a:gd name="T4" fmla="*/ 88 w 42162"/>
                <a:gd name="T5" fmla="*/ 0 h 21600"/>
                <a:gd name="T6" fmla="*/ 0 60000 65536"/>
                <a:gd name="T7" fmla="*/ 0 60000 65536"/>
                <a:gd name="T8" fmla="*/ 0 60000 65536"/>
              </a:gdLst>
              <a:ahLst/>
              <a:cxnLst>
                <a:cxn ang="T6">
                  <a:pos x="T0" y="T1"/>
                </a:cxn>
                <a:cxn ang="T7">
                  <a:pos x="T2" y="T3"/>
                </a:cxn>
                <a:cxn ang="T8">
                  <a:pos x="T4" y="T5"/>
                </a:cxn>
              </a:cxnLst>
              <a:rect l="0" t="0" r="r" b="b"/>
              <a:pathLst>
                <a:path w="42162" h="21600" fill="none" extrusionOk="0">
                  <a:moveTo>
                    <a:pt x="42161" y="5490"/>
                  </a:moveTo>
                  <a:cubicBezTo>
                    <a:pt x="39666" y="14983"/>
                    <a:pt x="31085" y="21600"/>
                    <a:pt x="21271" y="21600"/>
                  </a:cubicBezTo>
                  <a:cubicBezTo>
                    <a:pt x="10790" y="21600"/>
                    <a:pt x="1822" y="14076"/>
                    <a:pt x="0" y="3755"/>
                  </a:cubicBezTo>
                </a:path>
                <a:path w="42162" h="21600" stroke="0" extrusionOk="0">
                  <a:moveTo>
                    <a:pt x="42161" y="5490"/>
                  </a:moveTo>
                  <a:cubicBezTo>
                    <a:pt x="39666" y="14983"/>
                    <a:pt x="31085" y="21600"/>
                    <a:pt x="21271" y="21600"/>
                  </a:cubicBezTo>
                  <a:cubicBezTo>
                    <a:pt x="10790" y="21600"/>
                    <a:pt x="1822" y="14076"/>
                    <a:pt x="0" y="3755"/>
                  </a:cubicBezTo>
                  <a:lnTo>
                    <a:pt x="21271" y="0"/>
                  </a:lnTo>
                  <a:lnTo>
                    <a:pt x="42161" y="549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8" name="Arc 19">
              <a:extLst>
                <a:ext uri="{FF2B5EF4-FFF2-40B4-BE49-F238E27FC236}">
                  <a16:creationId xmlns:a16="http://schemas.microsoft.com/office/drawing/2014/main" id="{30CFF6D5-A208-44D9-AF29-4190558C703B}"/>
                </a:ext>
              </a:extLst>
            </p:cNvPr>
            <p:cNvSpPr>
              <a:spLocks/>
            </p:cNvSpPr>
            <p:nvPr/>
          </p:nvSpPr>
          <p:spPr bwMode="auto">
            <a:xfrm>
              <a:off x="2291" y="2238"/>
              <a:ext cx="174" cy="63"/>
            </a:xfrm>
            <a:custGeom>
              <a:avLst/>
              <a:gdLst>
                <a:gd name="T0" fmla="*/ 0 w 42010"/>
                <a:gd name="T1" fmla="*/ 51 h 21600"/>
                <a:gd name="T2" fmla="*/ 174 w 42010"/>
                <a:gd name="T3" fmla="*/ 46 h 21600"/>
                <a:gd name="T4" fmla="*/ 88 w 42010"/>
                <a:gd name="T5" fmla="*/ 63 h 21600"/>
                <a:gd name="T6" fmla="*/ 0 60000 65536"/>
                <a:gd name="T7" fmla="*/ 0 60000 65536"/>
                <a:gd name="T8" fmla="*/ 0 60000 65536"/>
              </a:gdLst>
              <a:ahLst/>
              <a:cxnLst>
                <a:cxn ang="T6">
                  <a:pos x="T0" y="T1"/>
                </a:cxn>
                <a:cxn ang="T7">
                  <a:pos x="T2" y="T3"/>
                </a:cxn>
                <a:cxn ang="T8">
                  <a:pos x="T4" y="T5"/>
                </a:cxn>
              </a:cxnLst>
              <a:rect l="0" t="0" r="r" b="b"/>
              <a:pathLst>
                <a:path w="42010" h="21600" fill="none" extrusionOk="0">
                  <a:moveTo>
                    <a:pt x="-1" y="17535"/>
                  </a:moveTo>
                  <a:cubicBezTo>
                    <a:pt x="1949" y="7358"/>
                    <a:pt x="10851" y="0"/>
                    <a:pt x="21214" y="0"/>
                  </a:cubicBezTo>
                  <a:cubicBezTo>
                    <a:pt x="30894" y="0"/>
                    <a:pt x="39392" y="6440"/>
                    <a:pt x="42009" y="15760"/>
                  </a:cubicBezTo>
                </a:path>
                <a:path w="42010" h="21600" stroke="0" extrusionOk="0">
                  <a:moveTo>
                    <a:pt x="-1" y="17535"/>
                  </a:moveTo>
                  <a:cubicBezTo>
                    <a:pt x="1949" y="7358"/>
                    <a:pt x="10851" y="0"/>
                    <a:pt x="21214" y="0"/>
                  </a:cubicBezTo>
                  <a:cubicBezTo>
                    <a:pt x="30894" y="0"/>
                    <a:pt x="39392" y="6440"/>
                    <a:pt x="42009" y="15760"/>
                  </a:cubicBezTo>
                  <a:lnTo>
                    <a:pt x="21214" y="21600"/>
                  </a:lnTo>
                  <a:lnTo>
                    <a:pt x="-1" y="17535"/>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9" name="Arc 20">
              <a:extLst>
                <a:ext uri="{FF2B5EF4-FFF2-40B4-BE49-F238E27FC236}">
                  <a16:creationId xmlns:a16="http://schemas.microsoft.com/office/drawing/2014/main" id="{E0ADC3DF-86F6-477F-A42E-63F638762689}"/>
                </a:ext>
              </a:extLst>
            </p:cNvPr>
            <p:cNvSpPr>
              <a:spLocks/>
            </p:cNvSpPr>
            <p:nvPr/>
          </p:nvSpPr>
          <p:spPr bwMode="auto">
            <a:xfrm>
              <a:off x="2664" y="2267"/>
              <a:ext cx="349" cy="20"/>
            </a:xfrm>
            <a:custGeom>
              <a:avLst/>
              <a:gdLst>
                <a:gd name="T0" fmla="*/ 0 w 21600"/>
                <a:gd name="T1" fmla="*/ 20 h 21600"/>
                <a:gd name="T2" fmla="*/ 348 w 21600"/>
                <a:gd name="T3" fmla="*/ 0 h 21600"/>
                <a:gd name="T4" fmla="*/ 349 w 21600"/>
                <a:gd name="T5" fmla="*/ 2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94"/>
                    <a:pt x="9632" y="34"/>
                    <a:pt x="21538" y="0"/>
                  </a:cubicBezTo>
                </a:path>
                <a:path w="21600" h="21600" stroke="0" extrusionOk="0">
                  <a:moveTo>
                    <a:pt x="0" y="21600"/>
                  </a:moveTo>
                  <a:cubicBezTo>
                    <a:pt x="0" y="9694"/>
                    <a:pt x="9632" y="34"/>
                    <a:pt x="21538" y="0"/>
                  </a:cubicBezTo>
                  <a:lnTo>
                    <a:pt x="21600" y="21600"/>
                  </a:lnTo>
                  <a:lnTo>
                    <a:pt x="0" y="21600"/>
                  </a:lnTo>
                  <a:close/>
                </a:path>
              </a:pathLst>
            </a:custGeom>
            <a:noFill/>
            <a:ln w="25400" cap="rnd">
              <a:solidFill>
                <a:schemeClr val="accent2"/>
              </a:solidFill>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0" name="Arc 21">
              <a:extLst>
                <a:ext uri="{FF2B5EF4-FFF2-40B4-BE49-F238E27FC236}">
                  <a16:creationId xmlns:a16="http://schemas.microsoft.com/office/drawing/2014/main" id="{7D405D9C-4388-4AB2-8BDE-E03BD79271A8}"/>
                </a:ext>
              </a:extLst>
            </p:cNvPr>
            <p:cNvSpPr>
              <a:spLocks/>
            </p:cNvSpPr>
            <p:nvPr/>
          </p:nvSpPr>
          <p:spPr bwMode="auto">
            <a:xfrm>
              <a:off x="1381" y="2263"/>
              <a:ext cx="174" cy="63"/>
            </a:xfrm>
            <a:custGeom>
              <a:avLst/>
              <a:gdLst>
                <a:gd name="T0" fmla="*/ 174 w 42162"/>
                <a:gd name="T1" fmla="*/ 16 h 21600"/>
                <a:gd name="T2" fmla="*/ 0 w 42162"/>
                <a:gd name="T3" fmla="*/ 11 h 21600"/>
                <a:gd name="T4" fmla="*/ 88 w 42162"/>
                <a:gd name="T5" fmla="*/ 0 h 21600"/>
                <a:gd name="T6" fmla="*/ 0 60000 65536"/>
                <a:gd name="T7" fmla="*/ 0 60000 65536"/>
                <a:gd name="T8" fmla="*/ 0 60000 65536"/>
              </a:gdLst>
              <a:ahLst/>
              <a:cxnLst>
                <a:cxn ang="T6">
                  <a:pos x="T0" y="T1"/>
                </a:cxn>
                <a:cxn ang="T7">
                  <a:pos x="T2" y="T3"/>
                </a:cxn>
                <a:cxn ang="T8">
                  <a:pos x="T4" y="T5"/>
                </a:cxn>
              </a:cxnLst>
              <a:rect l="0" t="0" r="r" b="b"/>
              <a:pathLst>
                <a:path w="42162" h="21600" fill="none" extrusionOk="0">
                  <a:moveTo>
                    <a:pt x="42161" y="5490"/>
                  </a:moveTo>
                  <a:cubicBezTo>
                    <a:pt x="39666" y="14983"/>
                    <a:pt x="31085" y="21600"/>
                    <a:pt x="21271" y="21600"/>
                  </a:cubicBezTo>
                  <a:cubicBezTo>
                    <a:pt x="10790" y="21600"/>
                    <a:pt x="1822" y="14076"/>
                    <a:pt x="0" y="3755"/>
                  </a:cubicBezTo>
                </a:path>
                <a:path w="42162" h="21600" stroke="0" extrusionOk="0">
                  <a:moveTo>
                    <a:pt x="42161" y="5490"/>
                  </a:moveTo>
                  <a:cubicBezTo>
                    <a:pt x="39666" y="14983"/>
                    <a:pt x="31085" y="21600"/>
                    <a:pt x="21271" y="21600"/>
                  </a:cubicBezTo>
                  <a:cubicBezTo>
                    <a:pt x="10790" y="21600"/>
                    <a:pt x="1822" y="14076"/>
                    <a:pt x="0" y="3755"/>
                  </a:cubicBezTo>
                  <a:lnTo>
                    <a:pt x="21271" y="0"/>
                  </a:lnTo>
                  <a:lnTo>
                    <a:pt x="42161" y="549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1" name="Arc 22">
              <a:extLst>
                <a:ext uri="{FF2B5EF4-FFF2-40B4-BE49-F238E27FC236}">
                  <a16:creationId xmlns:a16="http://schemas.microsoft.com/office/drawing/2014/main" id="{024F31AD-63DF-4DA5-A4ED-38869CBC2448}"/>
                </a:ext>
              </a:extLst>
            </p:cNvPr>
            <p:cNvSpPr>
              <a:spLocks/>
            </p:cNvSpPr>
            <p:nvPr/>
          </p:nvSpPr>
          <p:spPr bwMode="auto">
            <a:xfrm>
              <a:off x="1144" y="2247"/>
              <a:ext cx="230" cy="51"/>
            </a:xfrm>
            <a:custGeom>
              <a:avLst/>
              <a:gdLst>
                <a:gd name="T0" fmla="*/ 0 w 41957"/>
                <a:gd name="T1" fmla="*/ 41 h 21600"/>
                <a:gd name="T2" fmla="*/ 230 w 41957"/>
                <a:gd name="T3" fmla="*/ 37 h 21600"/>
                <a:gd name="T4" fmla="*/ 116 w 41957"/>
                <a:gd name="T5" fmla="*/ 51 h 21600"/>
                <a:gd name="T6" fmla="*/ 0 60000 65536"/>
                <a:gd name="T7" fmla="*/ 0 60000 65536"/>
                <a:gd name="T8" fmla="*/ 0 60000 65536"/>
              </a:gdLst>
              <a:ahLst/>
              <a:cxnLst>
                <a:cxn ang="T6">
                  <a:pos x="T0" y="T1"/>
                </a:cxn>
                <a:cxn ang="T7">
                  <a:pos x="T2" y="T3"/>
                </a:cxn>
                <a:cxn ang="T8">
                  <a:pos x="T4" y="T5"/>
                </a:cxn>
              </a:cxnLst>
              <a:rect l="0" t="0" r="r" b="b"/>
              <a:pathLst>
                <a:path w="41957" h="21600" fill="none" extrusionOk="0">
                  <a:moveTo>
                    <a:pt x="-1" y="17392"/>
                  </a:moveTo>
                  <a:cubicBezTo>
                    <a:pt x="2007" y="7282"/>
                    <a:pt x="10878" y="0"/>
                    <a:pt x="21186" y="0"/>
                  </a:cubicBezTo>
                  <a:cubicBezTo>
                    <a:pt x="30832" y="0"/>
                    <a:pt x="39309" y="6396"/>
                    <a:pt x="41956" y="15673"/>
                  </a:cubicBezTo>
                </a:path>
                <a:path w="41957" h="21600" stroke="0" extrusionOk="0">
                  <a:moveTo>
                    <a:pt x="-1" y="17392"/>
                  </a:moveTo>
                  <a:cubicBezTo>
                    <a:pt x="2007" y="7282"/>
                    <a:pt x="10878" y="0"/>
                    <a:pt x="21186" y="0"/>
                  </a:cubicBezTo>
                  <a:cubicBezTo>
                    <a:pt x="30832" y="0"/>
                    <a:pt x="39309" y="6396"/>
                    <a:pt x="41956" y="15673"/>
                  </a:cubicBezTo>
                  <a:lnTo>
                    <a:pt x="21186" y="21600"/>
                  </a:lnTo>
                  <a:lnTo>
                    <a:pt x="-1" y="17392"/>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2" name="Arc 23">
              <a:extLst>
                <a:ext uri="{FF2B5EF4-FFF2-40B4-BE49-F238E27FC236}">
                  <a16:creationId xmlns:a16="http://schemas.microsoft.com/office/drawing/2014/main" id="{00A02258-932E-46ED-BFA2-9EDAC45F4F62}"/>
                </a:ext>
              </a:extLst>
            </p:cNvPr>
            <p:cNvSpPr>
              <a:spLocks/>
            </p:cNvSpPr>
            <p:nvPr/>
          </p:nvSpPr>
          <p:spPr bwMode="auto">
            <a:xfrm>
              <a:off x="930" y="2283"/>
              <a:ext cx="205" cy="18"/>
            </a:xfrm>
            <a:custGeom>
              <a:avLst/>
              <a:gdLst>
                <a:gd name="T0" fmla="*/ 205 w 21600"/>
                <a:gd name="T1" fmla="*/ 0 h 22832"/>
                <a:gd name="T2" fmla="*/ 0 w 21600"/>
                <a:gd name="T3" fmla="*/ 18 h 22832"/>
                <a:gd name="T4" fmla="*/ 0 w 21600"/>
                <a:gd name="T5" fmla="*/ 1 h 22832"/>
                <a:gd name="T6" fmla="*/ 0 60000 65536"/>
                <a:gd name="T7" fmla="*/ 0 60000 65536"/>
                <a:gd name="T8" fmla="*/ 0 60000 65536"/>
              </a:gdLst>
              <a:ahLst/>
              <a:cxnLst>
                <a:cxn ang="T6">
                  <a:pos x="T0" y="T1"/>
                </a:cxn>
                <a:cxn ang="T7">
                  <a:pos x="T2" y="T3"/>
                </a:cxn>
                <a:cxn ang="T8">
                  <a:pos x="T4" y="T5"/>
                </a:cxn>
              </a:cxnLst>
              <a:rect l="0" t="0" r="r" b="b"/>
              <a:pathLst>
                <a:path w="21600" h="22832" fill="none" extrusionOk="0">
                  <a:moveTo>
                    <a:pt x="21564" y="0"/>
                  </a:moveTo>
                  <a:cubicBezTo>
                    <a:pt x="21588" y="410"/>
                    <a:pt x="21600" y="821"/>
                    <a:pt x="21600" y="1232"/>
                  </a:cubicBezTo>
                  <a:cubicBezTo>
                    <a:pt x="21600" y="13161"/>
                    <a:pt x="11929" y="22832"/>
                    <a:pt x="0" y="22832"/>
                  </a:cubicBezTo>
                </a:path>
                <a:path w="21600" h="22832" stroke="0" extrusionOk="0">
                  <a:moveTo>
                    <a:pt x="21564" y="0"/>
                  </a:moveTo>
                  <a:cubicBezTo>
                    <a:pt x="21588" y="410"/>
                    <a:pt x="21600" y="821"/>
                    <a:pt x="21600" y="1232"/>
                  </a:cubicBezTo>
                  <a:cubicBezTo>
                    <a:pt x="21600" y="13161"/>
                    <a:pt x="11929" y="22832"/>
                    <a:pt x="0" y="22832"/>
                  </a:cubicBezTo>
                  <a:lnTo>
                    <a:pt x="0" y="1232"/>
                  </a:lnTo>
                  <a:lnTo>
                    <a:pt x="21564" y="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14" name="Rectangle 24">
            <a:extLst>
              <a:ext uri="{FF2B5EF4-FFF2-40B4-BE49-F238E27FC236}">
                <a16:creationId xmlns:a16="http://schemas.microsoft.com/office/drawing/2014/main" id="{5BE9B566-53EC-40CD-B060-013E078FE438}"/>
              </a:ext>
            </a:extLst>
          </p:cNvPr>
          <p:cNvSpPr>
            <a:spLocks noChangeArrowheads="1"/>
          </p:cNvSpPr>
          <p:nvPr/>
        </p:nvSpPr>
        <p:spPr bwMode="auto">
          <a:xfrm>
            <a:off x="7397750" y="3435350"/>
            <a:ext cx="1587500" cy="158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chemeClr val="hlink"/>
                </a:solidFill>
                <a:latin typeface="Univers (W1)" charset="0"/>
              </a:rPr>
              <a:t>Electrical</a:t>
            </a:r>
          </a:p>
          <a:p>
            <a:pPr algn="ctr"/>
            <a:r>
              <a:rPr lang="en-US" altLang="en-US" b="1">
                <a:solidFill>
                  <a:schemeClr val="hlink"/>
                </a:solidFill>
                <a:latin typeface="Univers (W1)" charset="0"/>
              </a:rPr>
              <a:t>Current</a:t>
            </a:r>
          </a:p>
          <a:p>
            <a:pPr algn="ctr"/>
            <a:r>
              <a:rPr lang="en-US" altLang="en-US" b="1">
                <a:solidFill>
                  <a:schemeClr val="hlink"/>
                </a:solidFill>
                <a:latin typeface="Univers (W1)" charset="0"/>
              </a:rPr>
              <a:t> Measuring </a:t>
            </a:r>
          </a:p>
          <a:p>
            <a:pPr algn="ctr"/>
            <a:r>
              <a:rPr lang="en-US" altLang="en-US" b="1">
                <a:solidFill>
                  <a:schemeClr val="hlink"/>
                </a:solidFill>
                <a:latin typeface="Univers (W1)" charset="0"/>
              </a:rPr>
              <a:t>Device</a:t>
            </a:r>
          </a:p>
        </p:txBody>
      </p:sp>
      <p:sp>
        <p:nvSpPr>
          <p:cNvPr id="25615" name="Line 25">
            <a:extLst>
              <a:ext uri="{FF2B5EF4-FFF2-40B4-BE49-F238E27FC236}">
                <a16:creationId xmlns:a16="http://schemas.microsoft.com/office/drawing/2014/main" id="{3DBB1628-4C10-4583-BBFC-3FC34E4FE48F}"/>
              </a:ext>
            </a:extLst>
          </p:cNvPr>
          <p:cNvSpPr>
            <a:spLocks noChangeShapeType="1"/>
          </p:cNvSpPr>
          <p:nvPr/>
        </p:nvSpPr>
        <p:spPr bwMode="auto">
          <a:xfrm>
            <a:off x="422275" y="3657600"/>
            <a:ext cx="10414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6" name="Oval 26">
            <a:extLst>
              <a:ext uri="{FF2B5EF4-FFF2-40B4-BE49-F238E27FC236}">
                <a16:creationId xmlns:a16="http://schemas.microsoft.com/office/drawing/2014/main" id="{EA882045-4617-4F86-B209-213C79D012B1}"/>
              </a:ext>
            </a:extLst>
          </p:cNvPr>
          <p:cNvSpPr>
            <a:spLocks noChangeArrowheads="1"/>
          </p:cNvSpPr>
          <p:nvPr/>
        </p:nvSpPr>
        <p:spPr bwMode="auto">
          <a:xfrm>
            <a:off x="2244725" y="4054475"/>
            <a:ext cx="635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17" name="Oval 27">
            <a:extLst>
              <a:ext uri="{FF2B5EF4-FFF2-40B4-BE49-F238E27FC236}">
                <a16:creationId xmlns:a16="http://schemas.microsoft.com/office/drawing/2014/main" id="{9BDA8B70-EDBE-4AE7-B75F-7FE1163C75E3}"/>
              </a:ext>
            </a:extLst>
          </p:cNvPr>
          <p:cNvSpPr>
            <a:spLocks noChangeArrowheads="1"/>
          </p:cNvSpPr>
          <p:nvPr/>
        </p:nvSpPr>
        <p:spPr bwMode="auto">
          <a:xfrm>
            <a:off x="2268538" y="3052763"/>
            <a:ext cx="153987" cy="15398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18" name="Oval 28">
            <a:extLst>
              <a:ext uri="{FF2B5EF4-FFF2-40B4-BE49-F238E27FC236}">
                <a16:creationId xmlns:a16="http://schemas.microsoft.com/office/drawing/2014/main" id="{14E43F76-7288-4CD6-9C86-0B7A4EF28905}"/>
              </a:ext>
            </a:extLst>
          </p:cNvPr>
          <p:cNvSpPr>
            <a:spLocks noChangeArrowheads="1"/>
          </p:cNvSpPr>
          <p:nvPr/>
        </p:nvSpPr>
        <p:spPr bwMode="auto">
          <a:xfrm>
            <a:off x="2659063" y="3157538"/>
            <a:ext cx="153987" cy="15398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19" name="Oval 29">
            <a:extLst>
              <a:ext uri="{FF2B5EF4-FFF2-40B4-BE49-F238E27FC236}">
                <a16:creationId xmlns:a16="http://schemas.microsoft.com/office/drawing/2014/main" id="{BE3FBE72-B785-4FFC-B38B-9F6AE4525E53}"/>
              </a:ext>
            </a:extLst>
          </p:cNvPr>
          <p:cNvSpPr>
            <a:spLocks noChangeArrowheads="1"/>
          </p:cNvSpPr>
          <p:nvPr/>
        </p:nvSpPr>
        <p:spPr bwMode="auto">
          <a:xfrm>
            <a:off x="3097213" y="3233738"/>
            <a:ext cx="153987" cy="15398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20" name="Oval 30">
            <a:extLst>
              <a:ext uri="{FF2B5EF4-FFF2-40B4-BE49-F238E27FC236}">
                <a16:creationId xmlns:a16="http://schemas.microsoft.com/office/drawing/2014/main" id="{4435F89C-1DC5-4106-AF9D-967AD2B874C1}"/>
              </a:ext>
            </a:extLst>
          </p:cNvPr>
          <p:cNvSpPr>
            <a:spLocks noChangeArrowheads="1"/>
          </p:cNvSpPr>
          <p:nvPr/>
        </p:nvSpPr>
        <p:spPr bwMode="auto">
          <a:xfrm>
            <a:off x="3487738" y="3319463"/>
            <a:ext cx="153987" cy="15398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21" name="Oval 31">
            <a:extLst>
              <a:ext uri="{FF2B5EF4-FFF2-40B4-BE49-F238E27FC236}">
                <a16:creationId xmlns:a16="http://schemas.microsoft.com/office/drawing/2014/main" id="{DC69791E-FFFE-4C5E-9384-1E989547345C}"/>
              </a:ext>
            </a:extLst>
          </p:cNvPr>
          <p:cNvSpPr>
            <a:spLocks noChangeArrowheads="1"/>
          </p:cNvSpPr>
          <p:nvPr/>
        </p:nvSpPr>
        <p:spPr bwMode="auto">
          <a:xfrm>
            <a:off x="3916363" y="3338513"/>
            <a:ext cx="153987" cy="15398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22" name="Oval 32">
            <a:extLst>
              <a:ext uri="{FF2B5EF4-FFF2-40B4-BE49-F238E27FC236}">
                <a16:creationId xmlns:a16="http://schemas.microsoft.com/office/drawing/2014/main" id="{2127ACFE-3801-4885-B09A-BBC822DDEDA5}"/>
              </a:ext>
            </a:extLst>
          </p:cNvPr>
          <p:cNvSpPr>
            <a:spLocks noChangeArrowheads="1"/>
          </p:cNvSpPr>
          <p:nvPr/>
        </p:nvSpPr>
        <p:spPr bwMode="auto">
          <a:xfrm>
            <a:off x="4335463" y="3386138"/>
            <a:ext cx="153987" cy="15398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23" name="Oval 33">
            <a:extLst>
              <a:ext uri="{FF2B5EF4-FFF2-40B4-BE49-F238E27FC236}">
                <a16:creationId xmlns:a16="http://schemas.microsoft.com/office/drawing/2014/main" id="{4537C684-5561-4DBE-8179-D5715FB87AEE}"/>
              </a:ext>
            </a:extLst>
          </p:cNvPr>
          <p:cNvSpPr>
            <a:spLocks noChangeArrowheads="1"/>
          </p:cNvSpPr>
          <p:nvPr/>
        </p:nvSpPr>
        <p:spPr bwMode="auto">
          <a:xfrm>
            <a:off x="2673350" y="3987800"/>
            <a:ext cx="635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24" name="Oval 34">
            <a:extLst>
              <a:ext uri="{FF2B5EF4-FFF2-40B4-BE49-F238E27FC236}">
                <a16:creationId xmlns:a16="http://schemas.microsoft.com/office/drawing/2014/main" id="{1FFBF783-3ABC-4481-9536-8928D34C7141}"/>
              </a:ext>
            </a:extLst>
          </p:cNvPr>
          <p:cNvSpPr>
            <a:spLocks noChangeArrowheads="1"/>
          </p:cNvSpPr>
          <p:nvPr/>
        </p:nvSpPr>
        <p:spPr bwMode="auto">
          <a:xfrm>
            <a:off x="3521075" y="3806825"/>
            <a:ext cx="635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25" name="Oval 35">
            <a:extLst>
              <a:ext uri="{FF2B5EF4-FFF2-40B4-BE49-F238E27FC236}">
                <a16:creationId xmlns:a16="http://schemas.microsoft.com/office/drawing/2014/main" id="{45E38B46-CD65-4A90-AFD2-8285E5DAC5A3}"/>
              </a:ext>
            </a:extLst>
          </p:cNvPr>
          <p:cNvSpPr>
            <a:spLocks noChangeArrowheads="1"/>
          </p:cNvSpPr>
          <p:nvPr/>
        </p:nvSpPr>
        <p:spPr bwMode="auto">
          <a:xfrm>
            <a:off x="3130550" y="3883025"/>
            <a:ext cx="635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26" name="Oval 36">
            <a:extLst>
              <a:ext uri="{FF2B5EF4-FFF2-40B4-BE49-F238E27FC236}">
                <a16:creationId xmlns:a16="http://schemas.microsoft.com/office/drawing/2014/main" id="{DCFAC614-3754-4627-825A-D765F611C90F}"/>
              </a:ext>
            </a:extLst>
          </p:cNvPr>
          <p:cNvSpPr>
            <a:spLocks noChangeArrowheads="1"/>
          </p:cNvSpPr>
          <p:nvPr/>
        </p:nvSpPr>
        <p:spPr bwMode="auto">
          <a:xfrm>
            <a:off x="3921125" y="3759200"/>
            <a:ext cx="635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27" name="Oval 37">
            <a:extLst>
              <a:ext uri="{FF2B5EF4-FFF2-40B4-BE49-F238E27FC236}">
                <a16:creationId xmlns:a16="http://schemas.microsoft.com/office/drawing/2014/main" id="{E2B99835-4B78-484E-9DFC-FF4D32CBDD21}"/>
              </a:ext>
            </a:extLst>
          </p:cNvPr>
          <p:cNvSpPr>
            <a:spLocks noChangeArrowheads="1"/>
          </p:cNvSpPr>
          <p:nvPr/>
        </p:nvSpPr>
        <p:spPr bwMode="auto">
          <a:xfrm>
            <a:off x="4378325" y="3711575"/>
            <a:ext cx="635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628" name="Line 38">
            <a:extLst>
              <a:ext uri="{FF2B5EF4-FFF2-40B4-BE49-F238E27FC236}">
                <a16:creationId xmlns:a16="http://schemas.microsoft.com/office/drawing/2014/main" id="{F0A759B1-397B-4646-BEF4-174FB63859D3}"/>
              </a:ext>
            </a:extLst>
          </p:cNvPr>
          <p:cNvSpPr>
            <a:spLocks noChangeShapeType="1"/>
          </p:cNvSpPr>
          <p:nvPr/>
        </p:nvSpPr>
        <p:spPr bwMode="auto">
          <a:xfrm flipV="1">
            <a:off x="6019800" y="2578100"/>
            <a:ext cx="0" cy="162560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Line 39">
            <a:extLst>
              <a:ext uri="{FF2B5EF4-FFF2-40B4-BE49-F238E27FC236}">
                <a16:creationId xmlns:a16="http://schemas.microsoft.com/office/drawing/2014/main" id="{2C982F1D-7374-489F-A10E-CE91A7C31C11}"/>
              </a:ext>
            </a:extLst>
          </p:cNvPr>
          <p:cNvSpPr>
            <a:spLocks noChangeShapeType="1"/>
          </p:cNvSpPr>
          <p:nvPr/>
        </p:nvSpPr>
        <p:spPr bwMode="auto">
          <a:xfrm>
            <a:off x="8229600" y="2603500"/>
            <a:ext cx="0" cy="81280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0" name="Line 40">
            <a:extLst>
              <a:ext uri="{FF2B5EF4-FFF2-40B4-BE49-F238E27FC236}">
                <a16:creationId xmlns:a16="http://schemas.microsoft.com/office/drawing/2014/main" id="{086A2EE4-62C0-4443-B2B1-D794FE746699}"/>
              </a:ext>
            </a:extLst>
          </p:cNvPr>
          <p:cNvSpPr>
            <a:spLocks noChangeShapeType="1"/>
          </p:cNvSpPr>
          <p:nvPr/>
        </p:nvSpPr>
        <p:spPr bwMode="auto">
          <a:xfrm>
            <a:off x="8229600" y="5118100"/>
            <a:ext cx="0" cy="104140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1" name="Line 41">
            <a:extLst>
              <a:ext uri="{FF2B5EF4-FFF2-40B4-BE49-F238E27FC236}">
                <a16:creationId xmlns:a16="http://schemas.microsoft.com/office/drawing/2014/main" id="{03DF0CCF-33FF-41F9-B205-33FDA6FE227B}"/>
              </a:ext>
            </a:extLst>
          </p:cNvPr>
          <p:cNvSpPr>
            <a:spLocks noChangeShapeType="1"/>
          </p:cNvSpPr>
          <p:nvPr/>
        </p:nvSpPr>
        <p:spPr bwMode="auto">
          <a:xfrm flipH="1">
            <a:off x="3797300" y="6172200"/>
            <a:ext cx="4445000" cy="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Line 42">
            <a:extLst>
              <a:ext uri="{FF2B5EF4-FFF2-40B4-BE49-F238E27FC236}">
                <a16:creationId xmlns:a16="http://schemas.microsoft.com/office/drawing/2014/main" id="{DB2E751F-FC06-4143-BC5A-29DC72059BFB}"/>
              </a:ext>
            </a:extLst>
          </p:cNvPr>
          <p:cNvSpPr>
            <a:spLocks noChangeShapeType="1"/>
          </p:cNvSpPr>
          <p:nvPr/>
        </p:nvSpPr>
        <p:spPr bwMode="auto">
          <a:xfrm flipV="1">
            <a:off x="3810000" y="5473700"/>
            <a:ext cx="0" cy="71120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3" name="Rectangle 43">
            <a:extLst>
              <a:ext uri="{FF2B5EF4-FFF2-40B4-BE49-F238E27FC236}">
                <a16:creationId xmlns:a16="http://schemas.microsoft.com/office/drawing/2014/main" id="{1550DD40-CE53-4C51-BFDE-E2474439A4D9}"/>
              </a:ext>
            </a:extLst>
          </p:cNvPr>
          <p:cNvSpPr>
            <a:spLocks noChangeArrowheads="1"/>
          </p:cNvSpPr>
          <p:nvPr/>
        </p:nvSpPr>
        <p:spPr bwMode="auto">
          <a:xfrm>
            <a:off x="4405313" y="3109913"/>
            <a:ext cx="354012"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Univers (W1)" charset="0"/>
              </a:rPr>
              <a:t>+</a:t>
            </a:r>
          </a:p>
        </p:txBody>
      </p:sp>
      <p:sp>
        <p:nvSpPr>
          <p:cNvPr id="25634" name="Rectangle 44">
            <a:extLst>
              <a:ext uri="{FF2B5EF4-FFF2-40B4-BE49-F238E27FC236}">
                <a16:creationId xmlns:a16="http://schemas.microsoft.com/office/drawing/2014/main" id="{FC58ECAE-9014-4339-B6C0-B74865D5A713}"/>
              </a:ext>
            </a:extLst>
          </p:cNvPr>
          <p:cNvSpPr>
            <a:spLocks noChangeArrowheads="1"/>
          </p:cNvSpPr>
          <p:nvPr/>
        </p:nvSpPr>
        <p:spPr bwMode="auto">
          <a:xfrm>
            <a:off x="4386263" y="3567113"/>
            <a:ext cx="2825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a:t>
            </a:r>
          </a:p>
        </p:txBody>
      </p:sp>
      <p:sp>
        <p:nvSpPr>
          <p:cNvPr id="25635" name="Rectangle 45">
            <a:extLst>
              <a:ext uri="{FF2B5EF4-FFF2-40B4-BE49-F238E27FC236}">
                <a16:creationId xmlns:a16="http://schemas.microsoft.com/office/drawing/2014/main" id="{2A6C5A3C-D9BF-441B-849D-1B0B88660F68}"/>
              </a:ext>
            </a:extLst>
          </p:cNvPr>
          <p:cNvSpPr>
            <a:spLocks noChangeArrowheads="1"/>
          </p:cNvSpPr>
          <p:nvPr/>
        </p:nvSpPr>
        <p:spPr bwMode="auto">
          <a:xfrm>
            <a:off x="4024313" y="5472113"/>
            <a:ext cx="14605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Cathode -</a:t>
            </a:r>
          </a:p>
        </p:txBody>
      </p:sp>
      <p:sp>
        <p:nvSpPr>
          <p:cNvPr id="25636" name="Rectangle 46">
            <a:extLst>
              <a:ext uri="{FF2B5EF4-FFF2-40B4-BE49-F238E27FC236}">
                <a16:creationId xmlns:a16="http://schemas.microsoft.com/office/drawing/2014/main" id="{D4ACA5C5-50C4-4265-96BE-3598BAAA9ADA}"/>
              </a:ext>
            </a:extLst>
          </p:cNvPr>
          <p:cNvSpPr>
            <a:spLocks noChangeArrowheads="1"/>
          </p:cNvSpPr>
          <p:nvPr/>
        </p:nvSpPr>
        <p:spPr bwMode="auto">
          <a:xfrm>
            <a:off x="5776913" y="4176713"/>
            <a:ext cx="12779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Anode +</a:t>
            </a:r>
          </a:p>
        </p:txBody>
      </p:sp>
      <p:sp>
        <p:nvSpPr>
          <p:cNvPr id="25637" name="Rectangle 47">
            <a:extLst>
              <a:ext uri="{FF2B5EF4-FFF2-40B4-BE49-F238E27FC236}">
                <a16:creationId xmlns:a16="http://schemas.microsoft.com/office/drawing/2014/main" id="{898D05AE-60E9-4223-AB04-4972EB02C6B1}"/>
              </a:ext>
            </a:extLst>
          </p:cNvPr>
          <p:cNvSpPr>
            <a:spLocks noChangeArrowheads="1"/>
          </p:cNvSpPr>
          <p:nvPr/>
        </p:nvSpPr>
        <p:spPr bwMode="auto">
          <a:xfrm>
            <a:off x="3148013" y="2957513"/>
            <a:ext cx="354012"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Univers (W1)" charset="0"/>
              </a:rPr>
              <a:t>+</a:t>
            </a:r>
          </a:p>
        </p:txBody>
      </p:sp>
      <p:sp>
        <p:nvSpPr>
          <p:cNvPr id="25638" name="Rectangle 48">
            <a:extLst>
              <a:ext uri="{FF2B5EF4-FFF2-40B4-BE49-F238E27FC236}">
                <a16:creationId xmlns:a16="http://schemas.microsoft.com/office/drawing/2014/main" id="{E668AC25-7265-4745-A576-A61146BFBD81}"/>
              </a:ext>
            </a:extLst>
          </p:cNvPr>
          <p:cNvSpPr>
            <a:spLocks noChangeArrowheads="1"/>
          </p:cNvSpPr>
          <p:nvPr/>
        </p:nvSpPr>
        <p:spPr bwMode="auto">
          <a:xfrm>
            <a:off x="3567113" y="3033713"/>
            <a:ext cx="354012"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Univers (W1)" charset="0"/>
              </a:rPr>
              <a:t>+</a:t>
            </a:r>
          </a:p>
        </p:txBody>
      </p:sp>
      <p:sp>
        <p:nvSpPr>
          <p:cNvPr id="25639" name="Rectangle 49">
            <a:extLst>
              <a:ext uri="{FF2B5EF4-FFF2-40B4-BE49-F238E27FC236}">
                <a16:creationId xmlns:a16="http://schemas.microsoft.com/office/drawing/2014/main" id="{D8A72844-F3BE-418F-945A-068CBE3334CC}"/>
              </a:ext>
            </a:extLst>
          </p:cNvPr>
          <p:cNvSpPr>
            <a:spLocks noChangeArrowheads="1"/>
          </p:cNvSpPr>
          <p:nvPr/>
        </p:nvSpPr>
        <p:spPr bwMode="auto">
          <a:xfrm>
            <a:off x="3948113" y="3033713"/>
            <a:ext cx="354012"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Univers (W1)" charset="0"/>
              </a:rPr>
              <a:t>+</a:t>
            </a:r>
          </a:p>
        </p:txBody>
      </p:sp>
      <p:sp>
        <p:nvSpPr>
          <p:cNvPr id="25640" name="Rectangle 50">
            <a:extLst>
              <a:ext uri="{FF2B5EF4-FFF2-40B4-BE49-F238E27FC236}">
                <a16:creationId xmlns:a16="http://schemas.microsoft.com/office/drawing/2014/main" id="{CB2AEEBC-27E0-4832-9914-CA532D18D3D6}"/>
              </a:ext>
            </a:extLst>
          </p:cNvPr>
          <p:cNvSpPr>
            <a:spLocks noChangeArrowheads="1"/>
          </p:cNvSpPr>
          <p:nvPr/>
        </p:nvSpPr>
        <p:spPr bwMode="auto">
          <a:xfrm>
            <a:off x="3128963" y="3757613"/>
            <a:ext cx="2825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a:t>
            </a:r>
          </a:p>
        </p:txBody>
      </p:sp>
      <p:sp>
        <p:nvSpPr>
          <p:cNvPr id="25641" name="Rectangle 51">
            <a:extLst>
              <a:ext uri="{FF2B5EF4-FFF2-40B4-BE49-F238E27FC236}">
                <a16:creationId xmlns:a16="http://schemas.microsoft.com/office/drawing/2014/main" id="{25A16CBD-E1F0-433A-9F72-4BC027F9D60A}"/>
              </a:ext>
            </a:extLst>
          </p:cNvPr>
          <p:cNvSpPr>
            <a:spLocks noChangeArrowheads="1"/>
          </p:cNvSpPr>
          <p:nvPr/>
        </p:nvSpPr>
        <p:spPr bwMode="auto">
          <a:xfrm>
            <a:off x="3490913" y="3719513"/>
            <a:ext cx="2825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a:t>
            </a:r>
          </a:p>
        </p:txBody>
      </p:sp>
      <p:sp>
        <p:nvSpPr>
          <p:cNvPr id="25642" name="Rectangle 52">
            <a:extLst>
              <a:ext uri="{FF2B5EF4-FFF2-40B4-BE49-F238E27FC236}">
                <a16:creationId xmlns:a16="http://schemas.microsoft.com/office/drawing/2014/main" id="{C30F6E63-C5E0-4668-809D-C3D96A00B9F1}"/>
              </a:ext>
            </a:extLst>
          </p:cNvPr>
          <p:cNvSpPr>
            <a:spLocks noChangeArrowheads="1"/>
          </p:cNvSpPr>
          <p:nvPr/>
        </p:nvSpPr>
        <p:spPr bwMode="auto">
          <a:xfrm>
            <a:off x="3890963" y="3662363"/>
            <a:ext cx="2825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a:t>
            </a:r>
          </a:p>
        </p:txBody>
      </p:sp>
      <p:sp>
        <p:nvSpPr>
          <p:cNvPr id="25643" name="Line 53">
            <a:extLst>
              <a:ext uri="{FF2B5EF4-FFF2-40B4-BE49-F238E27FC236}">
                <a16:creationId xmlns:a16="http://schemas.microsoft.com/office/drawing/2014/main" id="{E5013AA5-B205-43CC-B218-54F98C2AD7EC}"/>
              </a:ext>
            </a:extLst>
          </p:cNvPr>
          <p:cNvSpPr>
            <a:spLocks noChangeShapeType="1"/>
          </p:cNvSpPr>
          <p:nvPr/>
        </p:nvSpPr>
        <p:spPr bwMode="auto">
          <a:xfrm>
            <a:off x="6858000" y="2298700"/>
            <a:ext cx="0" cy="508000"/>
          </a:xfrm>
          <a:prstGeom prst="line">
            <a:avLst/>
          </a:prstGeom>
          <a:noFill/>
          <a:ln w="25400">
            <a:solidFill>
              <a:srgbClr val="7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4" name="Line 54">
            <a:extLst>
              <a:ext uri="{FF2B5EF4-FFF2-40B4-BE49-F238E27FC236}">
                <a16:creationId xmlns:a16="http://schemas.microsoft.com/office/drawing/2014/main" id="{B021DA43-707F-4FD0-AD50-8BF7DD10217B}"/>
              </a:ext>
            </a:extLst>
          </p:cNvPr>
          <p:cNvSpPr>
            <a:spLocks noChangeShapeType="1"/>
          </p:cNvSpPr>
          <p:nvPr/>
        </p:nvSpPr>
        <p:spPr bwMode="auto">
          <a:xfrm>
            <a:off x="7162800" y="2298700"/>
            <a:ext cx="0" cy="508000"/>
          </a:xfrm>
          <a:prstGeom prst="line">
            <a:avLst/>
          </a:prstGeom>
          <a:noFill/>
          <a:ln w="25400">
            <a:solidFill>
              <a:srgbClr val="7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5" name="Line 55">
            <a:extLst>
              <a:ext uri="{FF2B5EF4-FFF2-40B4-BE49-F238E27FC236}">
                <a16:creationId xmlns:a16="http://schemas.microsoft.com/office/drawing/2014/main" id="{59508AA5-E474-4C9D-9355-E937F0DDA7D6}"/>
              </a:ext>
            </a:extLst>
          </p:cNvPr>
          <p:cNvSpPr>
            <a:spLocks noChangeShapeType="1"/>
          </p:cNvSpPr>
          <p:nvPr/>
        </p:nvSpPr>
        <p:spPr bwMode="auto">
          <a:xfrm>
            <a:off x="7010400" y="2451100"/>
            <a:ext cx="0" cy="203200"/>
          </a:xfrm>
          <a:prstGeom prst="line">
            <a:avLst/>
          </a:prstGeom>
          <a:noFill/>
          <a:ln w="25400">
            <a:solidFill>
              <a:srgbClr val="7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6" name="Line 56">
            <a:extLst>
              <a:ext uri="{FF2B5EF4-FFF2-40B4-BE49-F238E27FC236}">
                <a16:creationId xmlns:a16="http://schemas.microsoft.com/office/drawing/2014/main" id="{313DD16D-DB29-41C5-A2C8-9A92636D7723}"/>
              </a:ext>
            </a:extLst>
          </p:cNvPr>
          <p:cNvSpPr>
            <a:spLocks noChangeShapeType="1"/>
          </p:cNvSpPr>
          <p:nvPr/>
        </p:nvSpPr>
        <p:spPr bwMode="auto">
          <a:xfrm flipV="1">
            <a:off x="7315200" y="2425700"/>
            <a:ext cx="0" cy="254000"/>
          </a:xfrm>
          <a:prstGeom prst="line">
            <a:avLst/>
          </a:prstGeom>
          <a:noFill/>
          <a:ln w="25400">
            <a:solidFill>
              <a:srgbClr val="7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7" name="Line 57">
            <a:extLst>
              <a:ext uri="{FF2B5EF4-FFF2-40B4-BE49-F238E27FC236}">
                <a16:creationId xmlns:a16="http://schemas.microsoft.com/office/drawing/2014/main" id="{DFD2932F-A150-4DCF-9CD0-26F1D59ECCF8}"/>
              </a:ext>
            </a:extLst>
          </p:cNvPr>
          <p:cNvSpPr>
            <a:spLocks noChangeShapeType="1"/>
          </p:cNvSpPr>
          <p:nvPr/>
        </p:nvSpPr>
        <p:spPr bwMode="auto">
          <a:xfrm>
            <a:off x="6032500" y="2590800"/>
            <a:ext cx="812800"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8" name="Line 58">
            <a:extLst>
              <a:ext uri="{FF2B5EF4-FFF2-40B4-BE49-F238E27FC236}">
                <a16:creationId xmlns:a16="http://schemas.microsoft.com/office/drawing/2014/main" id="{832E807D-2EE3-41F0-A64B-64600061C59D}"/>
              </a:ext>
            </a:extLst>
          </p:cNvPr>
          <p:cNvSpPr>
            <a:spLocks noChangeShapeType="1"/>
          </p:cNvSpPr>
          <p:nvPr/>
        </p:nvSpPr>
        <p:spPr bwMode="auto">
          <a:xfrm flipH="1">
            <a:off x="7302500" y="2590800"/>
            <a:ext cx="939800"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9" name="Rectangle 59">
            <a:extLst>
              <a:ext uri="{FF2B5EF4-FFF2-40B4-BE49-F238E27FC236}">
                <a16:creationId xmlns:a16="http://schemas.microsoft.com/office/drawing/2014/main" id="{0617F2ED-55BD-45CC-8E29-CDF9DA18B0C5}"/>
              </a:ext>
            </a:extLst>
          </p:cNvPr>
          <p:cNvSpPr>
            <a:spLocks noChangeArrowheads="1"/>
          </p:cNvSpPr>
          <p:nvPr/>
        </p:nvSpPr>
        <p:spPr bwMode="auto">
          <a:xfrm>
            <a:off x="6538913" y="1814513"/>
            <a:ext cx="354012"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br>
              <a:rPr lang="en-US" altLang="en-US" b="1">
                <a:solidFill>
                  <a:srgbClr val="7FFF00"/>
                </a:solidFill>
                <a:latin typeface="Univers (W1)" charset="0"/>
              </a:rPr>
            </a:br>
            <a:r>
              <a:rPr lang="en-US" altLang="en-US" b="1">
                <a:solidFill>
                  <a:srgbClr val="7FFF00"/>
                </a:solidFill>
                <a:latin typeface="Univers (W1)" charset="0"/>
              </a:rPr>
              <a:t>+</a:t>
            </a:r>
          </a:p>
        </p:txBody>
      </p:sp>
      <p:sp>
        <p:nvSpPr>
          <p:cNvPr id="25650" name="Rectangle 60">
            <a:extLst>
              <a:ext uri="{FF2B5EF4-FFF2-40B4-BE49-F238E27FC236}">
                <a16:creationId xmlns:a16="http://schemas.microsoft.com/office/drawing/2014/main" id="{44A34EDA-815C-4165-A0C4-D89D3AA26CC1}"/>
              </a:ext>
            </a:extLst>
          </p:cNvPr>
          <p:cNvSpPr>
            <a:spLocks noChangeArrowheads="1"/>
          </p:cNvSpPr>
          <p:nvPr/>
        </p:nvSpPr>
        <p:spPr bwMode="auto">
          <a:xfrm>
            <a:off x="7300913" y="2119313"/>
            <a:ext cx="2825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7FFF00"/>
                </a:solidFill>
                <a:latin typeface="Univers (W1)" charset="0"/>
              </a:rPr>
              <a:t>-</a:t>
            </a:r>
          </a:p>
        </p:txBody>
      </p:sp>
      <p:sp>
        <p:nvSpPr>
          <p:cNvPr id="25651" name="Rectangle 61">
            <a:extLst>
              <a:ext uri="{FF2B5EF4-FFF2-40B4-BE49-F238E27FC236}">
                <a16:creationId xmlns:a16="http://schemas.microsoft.com/office/drawing/2014/main" id="{1E14E74A-66BD-41F6-8DD7-58AB43213A1F}"/>
              </a:ext>
            </a:extLst>
          </p:cNvPr>
          <p:cNvSpPr>
            <a:spLocks noChangeArrowheads="1"/>
          </p:cNvSpPr>
          <p:nvPr/>
        </p:nvSpPr>
        <p:spPr bwMode="auto">
          <a:xfrm>
            <a:off x="6234113" y="1662113"/>
            <a:ext cx="215265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7FFF00"/>
                </a:solidFill>
                <a:latin typeface="Univers (W1)" charset="0"/>
              </a:rPr>
              <a:t>Voltage Source</a:t>
            </a:r>
          </a:p>
        </p:txBody>
      </p:sp>
      <p:sp>
        <p:nvSpPr>
          <p:cNvPr id="25652" name="Line 62">
            <a:extLst>
              <a:ext uri="{FF2B5EF4-FFF2-40B4-BE49-F238E27FC236}">
                <a16:creationId xmlns:a16="http://schemas.microsoft.com/office/drawing/2014/main" id="{59698001-49ED-4B18-A2E6-A3DEC82DA4D5}"/>
              </a:ext>
            </a:extLst>
          </p:cNvPr>
          <p:cNvSpPr>
            <a:spLocks noChangeShapeType="1"/>
          </p:cNvSpPr>
          <p:nvPr/>
        </p:nvSpPr>
        <p:spPr bwMode="auto">
          <a:xfrm>
            <a:off x="5187950" y="4191000"/>
            <a:ext cx="635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advTm="6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DD4773A-FD64-4BE9-9C01-E918CCE56C9E}"/>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Detection</a:t>
            </a:r>
            <a:br>
              <a:rPr lang="en-US" altLang="en-US"/>
            </a:br>
            <a:r>
              <a:rPr lang="en-US" altLang="en-US"/>
              <a:t>Scintillation Detectors</a:t>
            </a:r>
          </a:p>
        </p:txBody>
      </p:sp>
      <p:sp>
        <p:nvSpPr>
          <p:cNvPr id="27651" name="Rectangle 3">
            <a:extLst>
              <a:ext uri="{FF2B5EF4-FFF2-40B4-BE49-F238E27FC236}">
                <a16:creationId xmlns:a16="http://schemas.microsoft.com/office/drawing/2014/main" id="{20ADAF75-1B67-4364-A4EC-AE75417FB93F}"/>
              </a:ext>
            </a:extLst>
          </p:cNvPr>
          <p:cNvSpPr>
            <a:spLocks noChangeArrowheads="1"/>
          </p:cNvSpPr>
          <p:nvPr/>
        </p:nvSpPr>
        <p:spPr bwMode="auto">
          <a:xfrm>
            <a:off x="1644650" y="3130550"/>
            <a:ext cx="1282700" cy="1282700"/>
          </a:xfrm>
          <a:prstGeom prst="rect">
            <a:avLst/>
          </a:prstGeom>
          <a:solidFill>
            <a:schemeClr val="folHlink"/>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52" name="Rectangle 4">
            <a:extLst>
              <a:ext uri="{FF2B5EF4-FFF2-40B4-BE49-F238E27FC236}">
                <a16:creationId xmlns:a16="http://schemas.microsoft.com/office/drawing/2014/main" id="{4A477137-78EA-41A7-A487-ACD9B308071B}"/>
              </a:ext>
            </a:extLst>
          </p:cNvPr>
          <p:cNvSpPr>
            <a:spLocks noChangeArrowheads="1"/>
          </p:cNvSpPr>
          <p:nvPr/>
        </p:nvSpPr>
        <p:spPr bwMode="auto">
          <a:xfrm>
            <a:off x="3092450" y="3130550"/>
            <a:ext cx="3721100" cy="1282700"/>
          </a:xfrm>
          <a:prstGeom prst="rect">
            <a:avLst/>
          </a:prstGeom>
          <a:noFill/>
          <a:ln w="12700">
            <a:solidFill>
              <a:srgbClr val="00FF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53" name="Line 5">
            <a:extLst>
              <a:ext uri="{FF2B5EF4-FFF2-40B4-BE49-F238E27FC236}">
                <a16:creationId xmlns:a16="http://schemas.microsoft.com/office/drawing/2014/main" id="{DF98C036-EEA2-4914-829D-20B70FF33447}"/>
              </a:ext>
            </a:extLst>
          </p:cNvPr>
          <p:cNvSpPr>
            <a:spLocks noChangeShapeType="1"/>
          </p:cNvSpPr>
          <p:nvPr/>
        </p:nvSpPr>
        <p:spPr bwMode="auto">
          <a:xfrm>
            <a:off x="4997450" y="3368675"/>
            <a:ext cx="568325" cy="744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54" name="Group 6">
            <a:extLst>
              <a:ext uri="{FF2B5EF4-FFF2-40B4-BE49-F238E27FC236}">
                <a16:creationId xmlns:a16="http://schemas.microsoft.com/office/drawing/2014/main" id="{4F632177-E2A6-4F13-A205-15AE9870C745}"/>
              </a:ext>
            </a:extLst>
          </p:cNvPr>
          <p:cNvGrpSpPr>
            <a:grpSpLocks/>
          </p:cNvGrpSpPr>
          <p:nvPr/>
        </p:nvGrpSpPr>
        <p:grpSpPr bwMode="auto">
          <a:xfrm>
            <a:off x="66675" y="3552825"/>
            <a:ext cx="2182813" cy="169863"/>
            <a:chOff x="42" y="2238"/>
            <a:chExt cx="1375" cy="107"/>
          </a:xfrm>
        </p:grpSpPr>
        <p:sp>
          <p:nvSpPr>
            <p:cNvPr id="27731" name="Arc 7">
              <a:extLst>
                <a:ext uri="{FF2B5EF4-FFF2-40B4-BE49-F238E27FC236}">
                  <a16:creationId xmlns:a16="http://schemas.microsoft.com/office/drawing/2014/main" id="{690CBDD5-6242-4BEF-9FCA-F0555193217A}"/>
                </a:ext>
              </a:extLst>
            </p:cNvPr>
            <p:cNvSpPr>
              <a:spLocks/>
            </p:cNvSpPr>
            <p:nvPr/>
          </p:nvSpPr>
          <p:spPr bwMode="auto">
            <a:xfrm>
              <a:off x="581" y="2270"/>
              <a:ext cx="108" cy="71"/>
            </a:xfrm>
            <a:custGeom>
              <a:avLst/>
              <a:gdLst>
                <a:gd name="T0" fmla="*/ 108 w 42130"/>
                <a:gd name="T1" fmla="*/ 18 h 21600"/>
                <a:gd name="T2" fmla="*/ 0 w 42130"/>
                <a:gd name="T3" fmla="*/ 13 h 21600"/>
                <a:gd name="T4" fmla="*/ 54 w 42130"/>
                <a:gd name="T5" fmla="*/ 0 h 21600"/>
                <a:gd name="T6" fmla="*/ 0 60000 65536"/>
                <a:gd name="T7" fmla="*/ 0 60000 65536"/>
                <a:gd name="T8" fmla="*/ 0 60000 65536"/>
              </a:gdLst>
              <a:ahLst/>
              <a:cxnLst>
                <a:cxn ang="T6">
                  <a:pos x="T0" y="T1"/>
                </a:cxn>
                <a:cxn ang="T7">
                  <a:pos x="T2" y="T3"/>
                </a:cxn>
                <a:cxn ang="T8">
                  <a:pos x="T4" y="T5"/>
                </a:cxn>
              </a:cxnLst>
              <a:rect l="0" t="0" r="r" b="b"/>
              <a:pathLst>
                <a:path w="42130" h="21600" fill="none" extrusionOk="0">
                  <a:moveTo>
                    <a:pt x="42129" y="5541"/>
                  </a:moveTo>
                  <a:cubicBezTo>
                    <a:pt x="39616" y="15009"/>
                    <a:pt x="31047" y="21600"/>
                    <a:pt x="21253" y="21600"/>
                  </a:cubicBezTo>
                  <a:cubicBezTo>
                    <a:pt x="10811" y="21600"/>
                    <a:pt x="1864" y="14130"/>
                    <a:pt x="0" y="3856"/>
                  </a:cubicBezTo>
                </a:path>
                <a:path w="42130" h="21600" stroke="0" extrusionOk="0">
                  <a:moveTo>
                    <a:pt x="42129" y="5541"/>
                  </a:moveTo>
                  <a:cubicBezTo>
                    <a:pt x="39616" y="15009"/>
                    <a:pt x="31047" y="21600"/>
                    <a:pt x="21253" y="21600"/>
                  </a:cubicBezTo>
                  <a:cubicBezTo>
                    <a:pt x="10811" y="21600"/>
                    <a:pt x="1864" y="14130"/>
                    <a:pt x="0" y="3856"/>
                  </a:cubicBezTo>
                  <a:lnTo>
                    <a:pt x="21253" y="0"/>
                  </a:lnTo>
                  <a:lnTo>
                    <a:pt x="42129" y="5541"/>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2" name="Arc 8">
              <a:extLst>
                <a:ext uri="{FF2B5EF4-FFF2-40B4-BE49-F238E27FC236}">
                  <a16:creationId xmlns:a16="http://schemas.microsoft.com/office/drawing/2014/main" id="{DC00337F-CE0B-4932-9FEF-E930C760BA0C}"/>
                </a:ext>
              </a:extLst>
            </p:cNvPr>
            <p:cNvSpPr>
              <a:spLocks/>
            </p:cNvSpPr>
            <p:nvPr/>
          </p:nvSpPr>
          <p:spPr bwMode="auto">
            <a:xfrm>
              <a:off x="462" y="2240"/>
              <a:ext cx="110" cy="70"/>
            </a:xfrm>
            <a:custGeom>
              <a:avLst/>
              <a:gdLst>
                <a:gd name="T0" fmla="*/ 0 w 42031"/>
                <a:gd name="T1" fmla="*/ 56 h 21600"/>
                <a:gd name="T2" fmla="*/ 110 w 42031"/>
                <a:gd name="T3" fmla="*/ 52 h 21600"/>
                <a:gd name="T4" fmla="*/ 55 w 42031"/>
                <a:gd name="T5" fmla="*/ 70 h 21600"/>
                <a:gd name="T6" fmla="*/ 0 60000 65536"/>
                <a:gd name="T7" fmla="*/ 0 60000 65536"/>
                <a:gd name="T8" fmla="*/ 0 60000 65536"/>
              </a:gdLst>
              <a:ahLst/>
              <a:cxnLst>
                <a:cxn ang="T6">
                  <a:pos x="T0" y="T1"/>
                </a:cxn>
                <a:cxn ang="T7">
                  <a:pos x="T2" y="T3"/>
                </a:cxn>
                <a:cxn ang="T8">
                  <a:pos x="T4" y="T5"/>
                </a:cxn>
              </a:cxnLst>
              <a:rect l="0" t="0" r="r" b="b"/>
              <a:pathLst>
                <a:path w="42031" h="21600" fill="none" extrusionOk="0">
                  <a:moveTo>
                    <a:pt x="-1" y="17327"/>
                  </a:moveTo>
                  <a:cubicBezTo>
                    <a:pt x="2033" y="7248"/>
                    <a:pt x="10890" y="0"/>
                    <a:pt x="21173" y="0"/>
                  </a:cubicBezTo>
                  <a:cubicBezTo>
                    <a:pt x="30940" y="0"/>
                    <a:pt x="39493" y="6555"/>
                    <a:pt x="42031" y="15987"/>
                  </a:cubicBezTo>
                </a:path>
                <a:path w="42031" h="21600" stroke="0" extrusionOk="0">
                  <a:moveTo>
                    <a:pt x="-1" y="17327"/>
                  </a:moveTo>
                  <a:cubicBezTo>
                    <a:pt x="2033" y="7248"/>
                    <a:pt x="10890" y="0"/>
                    <a:pt x="21173" y="0"/>
                  </a:cubicBezTo>
                  <a:cubicBezTo>
                    <a:pt x="30940" y="0"/>
                    <a:pt x="39493" y="6555"/>
                    <a:pt x="42031" y="15987"/>
                  </a:cubicBezTo>
                  <a:lnTo>
                    <a:pt x="21173" y="21600"/>
                  </a:lnTo>
                  <a:lnTo>
                    <a:pt x="-1" y="17327"/>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3" name="Arc 9">
              <a:extLst>
                <a:ext uri="{FF2B5EF4-FFF2-40B4-BE49-F238E27FC236}">
                  <a16:creationId xmlns:a16="http://schemas.microsoft.com/office/drawing/2014/main" id="{C198BE9F-3FBA-4E52-BADA-2939B3A08446}"/>
                </a:ext>
              </a:extLst>
            </p:cNvPr>
            <p:cNvSpPr>
              <a:spLocks/>
            </p:cNvSpPr>
            <p:nvPr/>
          </p:nvSpPr>
          <p:spPr bwMode="auto">
            <a:xfrm>
              <a:off x="702" y="2244"/>
              <a:ext cx="109" cy="70"/>
            </a:xfrm>
            <a:custGeom>
              <a:avLst/>
              <a:gdLst>
                <a:gd name="T0" fmla="*/ 0 w 42052"/>
                <a:gd name="T1" fmla="*/ 56 h 21600"/>
                <a:gd name="T2" fmla="*/ 109 w 42052"/>
                <a:gd name="T3" fmla="*/ 52 h 21600"/>
                <a:gd name="T4" fmla="*/ 55 w 42052"/>
                <a:gd name="T5" fmla="*/ 70 h 21600"/>
                <a:gd name="T6" fmla="*/ 0 60000 65536"/>
                <a:gd name="T7" fmla="*/ 0 60000 65536"/>
                <a:gd name="T8" fmla="*/ 0 60000 65536"/>
              </a:gdLst>
              <a:ahLst/>
              <a:cxnLst>
                <a:cxn ang="T6">
                  <a:pos x="T0" y="T1"/>
                </a:cxn>
                <a:cxn ang="T7">
                  <a:pos x="T2" y="T3"/>
                </a:cxn>
                <a:cxn ang="T8">
                  <a:pos x="T4" y="T5"/>
                </a:cxn>
              </a:cxnLst>
              <a:rect l="0" t="0" r="r" b="b"/>
              <a:pathLst>
                <a:path w="42052" h="21600" fill="none" extrusionOk="0">
                  <a:moveTo>
                    <a:pt x="0" y="17364"/>
                  </a:moveTo>
                  <a:cubicBezTo>
                    <a:pt x="2019" y="7267"/>
                    <a:pt x="10884" y="0"/>
                    <a:pt x="21181" y="0"/>
                  </a:cubicBezTo>
                  <a:cubicBezTo>
                    <a:pt x="30966" y="0"/>
                    <a:pt x="39529" y="6578"/>
                    <a:pt x="42051" y="16034"/>
                  </a:cubicBezTo>
                </a:path>
                <a:path w="42052" h="21600" stroke="0" extrusionOk="0">
                  <a:moveTo>
                    <a:pt x="0" y="17364"/>
                  </a:moveTo>
                  <a:cubicBezTo>
                    <a:pt x="2019" y="7267"/>
                    <a:pt x="10884" y="0"/>
                    <a:pt x="21181" y="0"/>
                  </a:cubicBezTo>
                  <a:cubicBezTo>
                    <a:pt x="30966" y="0"/>
                    <a:pt x="39529" y="6578"/>
                    <a:pt x="42051" y="16034"/>
                  </a:cubicBezTo>
                  <a:lnTo>
                    <a:pt x="21181" y="21600"/>
                  </a:lnTo>
                  <a:lnTo>
                    <a:pt x="0" y="17364"/>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4" name="Arc 10">
              <a:extLst>
                <a:ext uri="{FF2B5EF4-FFF2-40B4-BE49-F238E27FC236}">
                  <a16:creationId xmlns:a16="http://schemas.microsoft.com/office/drawing/2014/main" id="{9779F81E-C14B-418A-BADD-1264D351425B}"/>
                </a:ext>
              </a:extLst>
            </p:cNvPr>
            <p:cNvSpPr>
              <a:spLocks/>
            </p:cNvSpPr>
            <p:nvPr/>
          </p:nvSpPr>
          <p:spPr bwMode="auto">
            <a:xfrm>
              <a:off x="822" y="2270"/>
              <a:ext cx="109" cy="71"/>
            </a:xfrm>
            <a:custGeom>
              <a:avLst/>
              <a:gdLst>
                <a:gd name="T0" fmla="*/ 109 w 42137"/>
                <a:gd name="T1" fmla="*/ 18 h 21600"/>
                <a:gd name="T2" fmla="*/ 0 w 42137"/>
                <a:gd name="T3" fmla="*/ 13 h 21600"/>
                <a:gd name="T4" fmla="*/ 55 w 42137"/>
                <a:gd name="T5" fmla="*/ 0 h 21600"/>
                <a:gd name="T6" fmla="*/ 0 60000 65536"/>
                <a:gd name="T7" fmla="*/ 0 60000 65536"/>
                <a:gd name="T8" fmla="*/ 0 60000 65536"/>
              </a:gdLst>
              <a:ahLst/>
              <a:cxnLst>
                <a:cxn ang="T6">
                  <a:pos x="T0" y="T1"/>
                </a:cxn>
                <a:cxn ang="T7">
                  <a:pos x="T2" y="T3"/>
                </a:cxn>
                <a:cxn ang="T8">
                  <a:pos x="T4" y="T5"/>
                </a:cxn>
              </a:cxnLst>
              <a:rect l="0" t="0" r="r" b="b"/>
              <a:pathLst>
                <a:path w="42137" h="21600" fill="none" extrusionOk="0">
                  <a:moveTo>
                    <a:pt x="42137" y="5492"/>
                  </a:moveTo>
                  <a:cubicBezTo>
                    <a:pt x="39641" y="14983"/>
                    <a:pt x="31061" y="21600"/>
                    <a:pt x="21247" y="21600"/>
                  </a:cubicBezTo>
                  <a:cubicBezTo>
                    <a:pt x="10818" y="21600"/>
                    <a:pt x="1878" y="14148"/>
                    <a:pt x="0" y="3889"/>
                  </a:cubicBezTo>
                </a:path>
                <a:path w="42137" h="21600" stroke="0" extrusionOk="0">
                  <a:moveTo>
                    <a:pt x="42137" y="5492"/>
                  </a:moveTo>
                  <a:cubicBezTo>
                    <a:pt x="39641" y="14983"/>
                    <a:pt x="31061" y="21600"/>
                    <a:pt x="21247" y="21600"/>
                  </a:cubicBezTo>
                  <a:cubicBezTo>
                    <a:pt x="10818" y="21600"/>
                    <a:pt x="1878" y="14148"/>
                    <a:pt x="0" y="3889"/>
                  </a:cubicBezTo>
                  <a:lnTo>
                    <a:pt x="21247" y="0"/>
                  </a:lnTo>
                  <a:lnTo>
                    <a:pt x="42137" y="5492"/>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5" name="Arc 11">
              <a:extLst>
                <a:ext uri="{FF2B5EF4-FFF2-40B4-BE49-F238E27FC236}">
                  <a16:creationId xmlns:a16="http://schemas.microsoft.com/office/drawing/2014/main" id="{1E139EF3-0554-48DF-A4C0-3A5C2FD16B27}"/>
                </a:ext>
              </a:extLst>
            </p:cNvPr>
            <p:cNvSpPr>
              <a:spLocks/>
            </p:cNvSpPr>
            <p:nvPr/>
          </p:nvSpPr>
          <p:spPr bwMode="auto">
            <a:xfrm>
              <a:off x="1065" y="2274"/>
              <a:ext cx="110" cy="71"/>
            </a:xfrm>
            <a:custGeom>
              <a:avLst/>
              <a:gdLst>
                <a:gd name="T0" fmla="*/ 110 w 42249"/>
                <a:gd name="T1" fmla="*/ 17 h 21600"/>
                <a:gd name="T2" fmla="*/ 0 w 42249"/>
                <a:gd name="T3" fmla="*/ 12 h 21600"/>
                <a:gd name="T4" fmla="*/ 55 w 42249"/>
                <a:gd name="T5" fmla="*/ 0 h 21600"/>
                <a:gd name="T6" fmla="*/ 0 60000 65536"/>
                <a:gd name="T7" fmla="*/ 0 60000 65536"/>
                <a:gd name="T8" fmla="*/ 0 60000 65536"/>
              </a:gdLst>
              <a:ahLst/>
              <a:cxnLst>
                <a:cxn ang="T6">
                  <a:pos x="T0" y="T1"/>
                </a:cxn>
                <a:cxn ang="T7">
                  <a:pos x="T2" y="T3"/>
                </a:cxn>
                <a:cxn ang="T8">
                  <a:pos x="T4" y="T5"/>
                </a:cxn>
              </a:cxnLst>
              <a:rect l="0" t="0" r="r" b="b"/>
              <a:pathLst>
                <a:path w="42249" h="21600" fill="none" extrusionOk="0">
                  <a:moveTo>
                    <a:pt x="42248" y="5239"/>
                  </a:moveTo>
                  <a:cubicBezTo>
                    <a:pt x="39844" y="14854"/>
                    <a:pt x="31205" y="21600"/>
                    <a:pt x="21294" y="21600"/>
                  </a:cubicBezTo>
                  <a:cubicBezTo>
                    <a:pt x="10763" y="21600"/>
                    <a:pt x="1767" y="14005"/>
                    <a:pt x="0" y="3623"/>
                  </a:cubicBezTo>
                </a:path>
                <a:path w="42249" h="21600" stroke="0" extrusionOk="0">
                  <a:moveTo>
                    <a:pt x="42248" y="5239"/>
                  </a:moveTo>
                  <a:cubicBezTo>
                    <a:pt x="39844" y="14854"/>
                    <a:pt x="31205" y="21600"/>
                    <a:pt x="21294" y="21600"/>
                  </a:cubicBezTo>
                  <a:cubicBezTo>
                    <a:pt x="10763" y="21600"/>
                    <a:pt x="1767" y="14005"/>
                    <a:pt x="0" y="3623"/>
                  </a:cubicBezTo>
                  <a:lnTo>
                    <a:pt x="21294" y="0"/>
                  </a:lnTo>
                  <a:lnTo>
                    <a:pt x="42248" y="5239"/>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6" name="Arc 12">
              <a:extLst>
                <a:ext uri="{FF2B5EF4-FFF2-40B4-BE49-F238E27FC236}">
                  <a16:creationId xmlns:a16="http://schemas.microsoft.com/office/drawing/2014/main" id="{3871A80C-90FD-4577-A98C-09446A6B1B1A}"/>
                </a:ext>
              </a:extLst>
            </p:cNvPr>
            <p:cNvSpPr>
              <a:spLocks/>
            </p:cNvSpPr>
            <p:nvPr/>
          </p:nvSpPr>
          <p:spPr bwMode="auto">
            <a:xfrm>
              <a:off x="944" y="2238"/>
              <a:ext cx="110" cy="71"/>
            </a:xfrm>
            <a:custGeom>
              <a:avLst/>
              <a:gdLst>
                <a:gd name="T0" fmla="*/ 0 w 41968"/>
                <a:gd name="T1" fmla="*/ 57 h 21600"/>
                <a:gd name="T2" fmla="*/ 110 w 41968"/>
                <a:gd name="T3" fmla="*/ 52 h 21600"/>
                <a:gd name="T4" fmla="*/ 56 w 41968"/>
                <a:gd name="T5" fmla="*/ 71 h 21600"/>
                <a:gd name="T6" fmla="*/ 0 60000 65536"/>
                <a:gd name="T7" fmla="*/ 0 60000 65536"/>
                <a:gd name="T8" fmla="*/ 0 60000 65536"/>
              </a:gdLst>
              <a:ahLst/>
              <a:cxnLst>
                <a:cxn ang="T6">
                  <a:pos x="T0" y="T1"/>
                </a:cxn>
                <a:cxn ang="T7">
                  <a:pos x="T2" y="T3"/>
                </a:cxn>
                <a:cxn ang="T8">
                  <a:pos x="T4" y="T5"/>
                </a:cxn>
              </a:cxnLst>
              <a:rect l="0" t="0" r="r" b="b"/>
              <a:pathLst>
                <a:path w="41968" h="21600" fill="none" extrusionOk="0">
                  <a:moveTo>
                    <a:pt x="-1" y="17356"/>
                  </a:moveTo>
                  <a:cubicBezTo>
                    <a:pt x="2021" y="7263"/>
                    <a:pt x="10885" y="0"/>
                    <a:pt x="21179" y="0"/>
                  </a:cubicBezTo>
                  <a:cubicBezTo>
                    <a:pt x="30850" y="0"/>
                    <a:pt x="39343" y="6429"/>
                    <a:pt x="41968" y="15737"/>
                  </a:cubicBezTo>
                </a:path>
                <a:path w="41968" h="21600" stroke="0" extrusionOk="0">
                  <a:moveTo>
                    <a:pt x="-1" y="17356"/>
                  </a:moveTo>
                  <a:cubicBezTo>
                    <a:pt x="2021" y="7263"/>
                    <a:pt x="10885" y="0"/>
                    <a:pt x="21179" y="0"/>
                  </a:cubicBezTo>
                  <a:cubicBezTo>
                    <a:pt x="30850" y="0"/>
                    <a:pt x="39343" y="6429"/>
                    <a:pt x="41968" y="15737"/>
                  </a:cubicBezTo>
                  <a:lnTo>
                    <a:pt x="21179" y="21600"/>
                  </a:lnTo>
                  <a:lnTo>
                    <a:pt x="-1" y="17356"/>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7" name="Arc 13">
              <a:extLst>
                <a:ext uri="{FF2B5EF4-FFF2-40B4-BE49-F238E27FC236}">
                  <a16:creationId xmlns:a16="http://schemas.microsoft.com/office/drawing/2014/main" id="{F16CEF6E-9F50-4A44-AE82-C88D3E55CE43}"/>
                </a:ext>
              </a:extLst>
            </p:cNvPr>
            <p:cNvSpPr>
              <a:spLocks/>
            </p:cNvSpPr>
            <p:nvPr/>
          </p:nvSpPr>
          <p:spPr bwMode="auto">
            <a:xfrm>
              <a:off x="1189" y="2270"/>
              <a:ext cx="228" cy="23"/>
            </a:xfrm>
            <a:custGeom>
              <a:avLst/>
              <a:gdLst>
                <a:gd name="T0" fmla="*/ 0 w 21600"/>
                <a:gd name="T1" fmla="*/ 23 h 21600"/>
                <a:gd name="T2" fmla="*/ 227 w 21600"/>
                <a:gd name="T3" fmla="*/ 0 h 21600"/>
                <a:gd name="T4" fmla="*/ 228 w 21600"/>
                <a:gd name="T5" fmla="*/ 2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707"/>
                    <a:pt x="9612" y="52"/>
                    <a:pt x="21505" y="0"/>
                  </a:cubicBezTo>
                </a:path>
                <a:path w="21600" h="21600" stroke="0" extrusionOk="0">
                  <a:moveTo>
                    <a:pt x="0" y="21600"/>
                  </a:moveTo>
                  <a:cubicBezTo>
                    <a:pt x="0" y="9707"/>
                    <a:pt x="9612" y="52"/>
                    <a:pt x="21505" y="0"/>
                  </a:cubicBezTo>
                  <a:lnTo>
                    <a:pt x="21600" y="21600"/>
                  </a:lnTo>
                  <a:lnTo>
                    <a:pt x="0" y="21600"/>
                  </a:lnTo>
                  <a:close/>
                </a:path>
              </a:pathLst>
            </a:custGeom>
            <a:noFill/>
            <a:ln w="25400" cap="rnd">
              <a:solidFill>
                <a:schemeClr val="accent2"/>
              </a:solidFill>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8" name="Arc 14">
              <a:extLst>
                <a:ext uri="{FF2B5EF4-FFF2-40B4-BE49-F238E27FC236}">
                  <a16:creationId xmlns:a16="http://schemas.microsoft.com/office/drawing/2014/main" id="{0349E3E5-19D5-4333-A5EE-81AB8FBAA9F8}"/>
                </a:ext>
              </a:extLst>
            </p:cNvPr>
            <p:cNvSpPr>
              <a:spLocks/>
            </p:cNvSpPr>
            <p:nvPr/>
          </p:nvSpPr>
          <p:spPr bwMode="auto">
            <a:xfrm>
              <a:off x="342" y="2267"/>
              <a:ext cx="110" cy="71"/>
            </a:xfrm>
            <a:custGeom>
              <a:avLst/>
              <a:gdLst>
                <a:gd name="T0" fmla="*/ 110 w 42249"/>
                <a:gd name="T1" fmla="*/ 17 h 21600"/>
                <a:gd name="T2" fmla="*/ 0 w 42249"/>
                <a:gd name="T3" fmla="*/ 12 h 21600"/>
                <a:gd name="T4" fmla="*/ 55 w 42249"/>
                <a:gd name="T5" fmla="*/ 0 h 21600"/>
                <a:gd name="T6" fmla="*/ 0 60000 65536"/>
                <a:gd name="T7" fmla="*/ 0 60000 65536"/>
                <a:gd name="T8" fmla="*/ 0 60000 65536"/>
              </a:gdLst>
              <a:ahLst/>
              <a:cxnLst>
                <a:cxn ang="T6">
                  <a:pos x="T0" y="T1"/>
                </a:cxn>
                <a:cxn ang="T7">
                  <a:pos x="T2" y="T3"/>
                </a:cxn>
                <a:cxn ang="T8">
                  <a:pos x="T4" y="T5"/>
                </a:cxn>
              </a:cxnLst>
              <a:rect l="0" t="0" r="r" b="b"/>
              <a:pathLst>
                <a:path w="42249" h="21600" fill="none" extrusionOk="0">
                  <a:moveTo>
                    <a:pt x="42248" y="5239"/>
                  </a:moveTo>
                  <a:cubicBezTo>
                    <a:pt x="39844" y="14854"/>
                    <a:pt x="31205" y="21600"/>
                    <a:pt x="21294" y="21600"/>
                  </a:cubicBezTo>
                  <a:cubicBezTo>
                    <a:pt x="10763" y="21600"/>
                    <a:pt x="1767" y="14005"/>
                    <a:pt x="0" y="3623"/>
                  </a:cubicBezTo>
                </a:path>
                <a:path w="42249" h="21600" stroke="0" extrusionOk="0">
                  <a:moveTo>
                    <a:pt x="42248" y="5239"/>
                  </a:moveTo>
                  <a:cubicBezTo>
                    <a:pt x="39844" y="14854"/>
                    <a:pt x="31205" y="21600"/>
                    <a:pt x="21294" y="21600"/>
                  </a:cubicBezTo>
                  <a:cubicBezTo>
                    <a:pt x="10763" y="21600"/>
                    <a:pt x="1767" y="14005"/>
                    <a:pt x="0" y="3623"/>
                  </a:cubicBezTo>
                  <a:lnTo>
                    <a:pt x="21294" y="0"/>
                  </a:lnTo>
                  <a:lnTo>
                    <a:pt x="42248" y="5239"/>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9" name="Arc 15">
              <a:extLst>
                <a:ext uri="{FF2B5EF4-FFF2-40B4-BE49-F238E27FC236}">
                  <a16:creationId xmlns:a16="http://schemas.microsoft.com/office/drawing/2014/main" id="{2349A30C-1730-4B83-B322-317E0412F5E3}"/>
                </a:ext>
              </a:extLst>
            </p:cNvPr>
            <p:cNvSpPr>
              <a:spLocks/>
            </p:cNvSpPr>
            <p:nvPr/>
          </p:nvSpPr>
          <p:spPr bwMode="auto">
            <a:xfrm>
              <a:off x="187" y="2248"/>
              <a:ext cx="146" cy="58"/>
            </a:xfrm>
            <a:custGeom>
              <a:avLst/>
              <a:gdLst>
                <a:gd name="T0" fmla="*/ 0 w 41874"/>
                <a:gd name="T1" fmla="*/ 46 h 21600"/>
                <a:gd name="T2" fmla="*/ 146 w 41874"/>
                <a:gd name="T3" fmla="*/ 42 h 21600"/>
                <a:gd name="T4" fmla="*/ 74 w 41874"/>
                <a:gd name="T5" fmla="*/ 58 h 21600"/>
                <a:gd name="T6" fmla="*/ 0 60000 65536"/>
                <a:gd name="T7" fmla="*/ 0 60000 65536"/>
                <a:gd name="T8" fmla="*/ 0 60000 65536"/>
              </a:gdLst>
              <a:ahLst/>
              <a:cxnLst>
                <a:cxn ang="T6">
                  <a:pos x="T0" y="T1"/>
                </a:cxn>
                <a:cxn ang="T7">
                  <a:pos x="T2" y="T3"/>
                </a:cxn>
                <a:cxn ang="T8">
                  <a:pos x="T4" y="T5"/>
                </a:cxn>
              </a:cxnLst>
              <a:rect l="0" t="0" r="r" b="b"/>
              <a:pathLst>
                <a:path w="41874" h="21600" fill="none" extrusionOk="0">
                  <a:moveTo>
                    <a:pt x="0" y="17159"/>
                  </a:moveTo>
                  <a:cubicBezTo>
                    <a:pt x="2101" y="7159"/>
                    <a:pt x="10921" y="0"/>
                    <a:pt x="21139" y="0"/>
                  </a:cubicBezTo>
                  <a:cubicBezTo>
                    <a:pt x="30738" y="0"/>
                    <a:pt x="39185" y="6334"/>
                    <a:pt x="41874" y="15549"/>
                  </a:cubicBezTo>
                </a:path>
                <a:path w="41874" h="21600" stroke="0" extrusionOk="0">
                  <a:moveTo>
                    <a:pt x="0" y="17159"/>
                  </a:moveTo>
                  <a:cubicBezTo>
                    <a:pt x="2101" y="7159"/>
                    <a:pt x="10921" y="0"/>
                    <a:pt x="21139" y="0"/>
                  </a:cubicBezTo>
                  <a:cubicBezTo>
                    <a:pt x="30738" y="0"/>
                    <a:pt x="39185" y="6334"/>
                    <a:pt x="41874" y="15549"/>
                  </a:cubicBezTo>
                  <a:lnTo>
                    <a:pt x="21139" y="21600"/>
                  </a:lnTo>
                  <a:lnTo>
                    <a:pt x="0" y="17159"/>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0" name="Arc 16">
              <a:extLst>
                <a:ext uri="{FF2B5EF4-FFF2-40B4-BE49-F238E27FC236}">
                  <a16:creationId xmlns:a16="http://schemas.microsoft.com/office/drawing/2014/main" id="{E067EED0-1D2B-4E2A-B065-5AF456F381C6}"/>
                </a:ext>
              </a:extLst>
            </p:cNvPr>
            <p:cNvSpPr>
              <a:spLocks/>
            </p:cNvSpPr>
            <p:nvPr/>
          </p:nvSpPr>
          <p:spPr bwMode="auto">
            <a:xfrm>
              <a:off x="42" y="2289"/>
              <a:ext cx="133" cy="21"/>
            </a:xfrm>
            <a:custGeom>
              <a:avLst/>
              <a:gdLst>
                <a:gd name="T0" fmla="*/ 133 w 21600"/>
                <a:gd name="T1" fmla="*/ 0 h 22652"/>
                <a:gd name="T2" fmla="*/ 0 w 21600"/>
                <a:gd name="T3" fmla="*/ 21 h 22652"/>
                <a:gd name="T4" fmla="*/ 0 w 21600"/>
                <a:gd name="T5" fmla="*/ 1 h 22652"/>
                <a:gd name="T6" fmla="*/ 0 60000 65536"/>
                <a:gd name="T7" fmla="*/ 0 60000 65536"/>
                <a:gd name="T8" fmla="*/ 0 60000 65536"/>
              </a:gdLst>
              <a:ahLst/>
              <a:cxnLst>
                <a:cxn ang="T6">
                  <a:pos x="T0" y="T1"/>
                </a:cxn>
                <a:cxn ang="T7">
                  <a:pos x="T2" y="T3"/>
                </a:cxn>
                <a:cxn ang="T8">
                  <a:pos x="T4" y="T5"/>
                </a:cxn>
              </a:cxnLst>
              <a:rect l="0" t="0" r="r" b="b"/>
              <a:pathLst>
                <a:path w="21600" h="22652" fill="none" extrusionOk="0">
                  <a:moveTo>
                    <a:pt x="21574" y="-1"/>
                  </a:moveTo>
                  <a:cubicBezTo>
                    <a:pt x="21591" y="350"/>
                    <a:pt x="21600" y="701"/>
                    <a:pt x="21600" y="1052"/>
                  </a:cubicBezTo>
                  <a:cubicBezTo>
                    <a:pt x="21600" y="12981"/>
                    <a:pt x="11929" y="22652"/>
                    <a:pt x="0" y="22652"/>
                  </a:cubicBezTo>
                </a:path>
                <a:path w="21600" h="22652" stroke="0" extrusionOk="0">
                  <a:moveTo>
                    <a:pt x="21574" y="-1"/>
                  </a:moveTo>
                  <a:cubicBezTo>
                    <a:pt x="21591" y="350"/>
                    <a:pt x="21600" y="701"/>
                    <a:pt x="21600" y="1052"/>
                  </a:cubicBezTo>
                  <a:cubicBezTo>
                    <a:pt x="21600" y="12981"/>
                    <a:pt x="11929" y="22652"/>
                    <a:pt x="0" y="22652"/>
                  </a:cubicBezTo>
                  <a:lnTo>
                    <a:pt x="0" y="1052"/>
                  </a:lnTo>
                  <a:lnTo>
                    <a:pt x="21574" y="-1"/>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55" name="Rectangle 17">
            <a:extLst>
              <a:ext uri="{FF2B5EF4-FFF2-40B4-BE49-F238E27FC236}">
                <a16:creationId xmlns:a16="http://schemas.microsoft.com/office/drawing/2014/main" id="{A597AD0B-FAE6-4C84-95A0-F02A522D791F}"/>
              </a:ext>
            </a:extLst>
          </p:cNvPr>
          <p:cNvSpPr>
            <a:spLocks noChangeArrowheads="1"/>
          </p:cNvSpPr>
          <p:nvPr/>
        </p:nvSpPr>
        <p:spPr bwMode="auto">
          <a:xfrm>
            <a:off x="61913" y="2043113"/>
            <a:ext cx="37719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Incident Ionizing Radiation</a:t>
            </a:r>
          </a:p>
        </p:txBody>
      </p:sp>
      <p:sp>
        <p:nvSpPr>
          <p:cNvPr id="27656" name="Rectangle 18">
            <a:extLst>
              <a:ext uri="{FF2B5EF4-FFF2-40B4-BE49-F238E27FC236}">
                <a16:creationId xmlns:a16="http://schemas.microsoft.com/office/drawing/2014/main" id="{EBD1AB40-7F50-4105-9409-22F4745A0617}"/>
              </a:ext>
            </a:extLst>
          </p:cNvPr>
          <p:cNvSpPr>
            <a:spLocks noChangeArrowheads="1"/>
          </p:cNvSpPr>
          <p:nvPr/>
        </p:nvSpPr>
        <p:spPr bwMode="auto">
          <a:xfrm>
            <a:off x="709613" y="4557713"/>
            <a:ext cx="2112962"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folHlink"/>
                </a:solidFill>
                <a:latin typeface="Univers (W1)" charset="0"/>
              </a:rPr>
              <a:t>Sodium-Iodide</a:t>
            </a:r>
          </a:p>
          <a:p>
            <a:r>
              <a:rPr lang="en-US" altLang="en-US" b="1">
                <a:solidFill>
                  <a:schemeClr val="folHlink"/>
                </a:solidFill>
                <a:latin typeface="Univers (W1)" charset="0"/>
              </a:rPr>
              <a:t>Crystal</a:t>
            </a:r>
          </a:p>
        </p:txBody>
      </p:sp>
      <p:sp>
        <p:nvSpPr>
          <p:cNvPr id="27657" name="Rectangle 19">
            <a:extLst>
              <a:ext uri="{FF2B5EF4-FFF2-40B4-BE49-F238E27FC236}">
                <a16:creationId xmlns:a16="http://schemas.microsoft.com/office/drawing/2014/main" id="{A6F08FBC-344D-4281-B1D0-AE71D896B724}"/>
              </a:ext>
            </a:extLst>
          </p:cNvPr>
          <p:cNvSpPr>
            <a:spLocks noChangeArrowheads="1"/>
          </p:cNvSpPr>
          <p:nvPr/>
        </p:nvSpPr>
        <p:spPr bwMode="auto">
          <a:xfrm>
            <a:off x="2940050" y="3130550"/>
            <a:ext cx="139700" cy="12827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58" name="Line 20">
            <a:extLst>
              <a:ext uri="{FF2B5EF4-FFF2-40B4-BE49-F238E27FC236}">
                <a16:creationId xmlns:a16="http://schemas.microsoft.com/office/drawing/2014/main" id="{DF98EAD3-9C88-461A-85AD-9A0D98E77B94}"/>
              </a:ext>
            </a:extLst>
          </p:cNvPr>
          <p:cNvSpPr>
            <a:spLocks noChangeShapeType="1"/>
          </p:cNvSpPr>
          <p:nvPr/>
        </p:nvSpPr>
        <p:spPr bwMode="auto">
          <a:xfrm>
            <a:off x="3086100" y="4508500"/>
            <a:ext cx="0" cy="889000"/>
          </a:xfrm>
          <a:prstGeom prst="line">
            <a:avLst/>
          </a:prstGeom>
          <a:noFill/>
          <a:ln w="254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Rectangle 21">
            <a:extLst>
              <a:ext uri="{FF2B5EF4-FFF2-40B4-BE49-F238E27FC236}">
                <a16:creationId xmlns:a16="http://schemas.microsoft.com/office/drawing/2014/main" id="{D46D97F7-2B1C-4056-8BE6-4FA0FE6A3884}"/>
              </a:ext>
            </a:extLst>
          </p:cNvPr>
          <p:cNvSpPr>
            <a:spLocks noChangeArrowheads="1"/>
          </p:cNvSpPr>
          <p:nvPr/>
        </p:nvSpPr>
        <p:spPr bwMode="auto">
          <a:xfrm>
            <a:off x="2995613" y="5395913"/>
            <a:ext cx="19589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Photocathode</a:t>
            </a:r>
          </a:p>
        </p:txBody>
      </p:sp>
      <p:sp>
        <p:nvSpPr>
          <p:cNvPr id="27660" name="Line 22">
            <a:extLst>
              <a:ext uri="{FF2B5EF4-FFF2-40B4-BE49-F238E27FC236}">
                <a16:creationId xmlns:a16="http://schemas.microsoft.com/office/drawing/2014/main" id="{6F34B161-6056-4A1D-AAD1-184F77B6C432}"/>
              </a:ext>
            </a:extLst>
          </p:cNvPr>
          <p:cNvSpPr>
            <a:spLocks noChangeShapeType="1"/>
          </p:cNvSpPr>
          <p:nvPr/>
        </p:nvSpPr>
        <p:spPr bwMode="auto">
          <a:xfrm>
            <a:off x="3009900" y="4508500"/>
            <a:ext cx="0" cy="149860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Rectangle 23">
            <a:extLst>
              <a:ext uri="{FF2B5EF4-FFF2-40B4-BE49-F238E27FC236}">
                <a16:creationId xmlns:a16="http://schemas.microsoft.com/office/drawing/2014/main" id="{EC5F7270-49D3-4A32-99D8-8DE6FED591CD}"/>
              </a:ext>
            </a:extLst>
          </p:cNvPr>
          <p:cNvSpPr>
            <a:spLocks noChangeArrowheads="1"/>
          </p:cNvSpPr>
          <p:nvPr/>
        </p:nvSpPr>
        <p:spPr bwMode="auto">
          <a:xfrm>
            <a:off x="2767013" y="6081713"/>
            <a:ext cx="2322512"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Univers (W1)" charset="0"/>
              </a:rPr>
              <a:t>Optical Window</a:t>
            </a:r>
          </a:p>
        </p:txBody>
      </p:sp>
      <p:sp>
        <p:nvSpPr>
          <p:cNvPr id="27662" name="Line 24">
            <a:extLst>
              <a:ext uri="{FF2B5EF4-FFF2-40B4-BE49-F238E27FC236}">
                <a16:creationId xmlns:a16="http://schemas.microsoft.com/office/drawing/2014/main" id="{9D7554AB-E5BC-45B6-BEC3-B95DB7BF1E3A}"/>
              </a:ext>
            </a:extLst>
          </p:cNvPr>
          <p:cNvSpPr>
            <a:spLocks noChangeShapeType="1"/>
          </p:cNvSpPr>
          <p:nvPr/>
        </p:nvSpPr>
        <p:spPr bwMode="auto">
          <a:xfrm>
            <a:off x="3086100" y="3149600"/>
            <a:ext cx="0" cy="124460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Arc 25">
            <a:extLst>
              <a:ext uri="{FF2B5EF4-FFF2-40B4-BE49-F238E27FC236}">
                <a16:creationId xmlns:a16="http://schemas.microsoft.com/office/drawing/2014/main" id="{157C68AA-BB7C-4D62-9AB9-A7EDA46703EC}"/>
              </a:ext>
            </a:extLst>
          </p:cNvPr>
          <p:cNvSpPr>
            <a:spLocks/>
          </p:cNvSpPr>
          <p:nvPr/>
        </p:nvSpPr>
        <p:spPr bwMode="auto">
          <a:xfrm>
            <a:off x="3354388" y="4038600"/>
            <a:ext cx="409575" cy="139700"/>
          </a:xfrm>
          <a:custGeom>
            <a:avLst/>
            <a:gdLst>
              <a:gd name="T0" fmla="*/ 409575 w 38908"/>
              <a:gd name="T1" fmla="*/ 55634 h 21600"/>
              <a:gd name="T2" fmla="*/ 0 w 38908"/>
              <a:gd name="T3" fmla="*/ 65303 h 21600"/>
              <a:gd name="T4" fmla="*/ 201008 w 38908"/>
              <a:gd name="T5" fmla="*/ 0 h 21600"/>
              <a:gd name="T6" fmla="*/ 0 60000 65536"/>
              <a:gd name="T7" fmla="*/ 0 60000 65536"/>
              <a:gd name="T8" fmla="*/ 0 60000 65536"/>
            </a:gdLst>
            <a:ahLst/>
            <a:cxnLst>
              <a:cxn ang="T6">
                <a:pos x="T0" y="T1"/>
              </a:cxn>
              <a:cxn ang="T7">
                <a:pos x="T2" y="T3"/>
              </a:cxn>
              <a:cxn ang="T8">
                <a:pos x="T4" y="T5"/>
              </a:cxn>
            </a:cxnLst>
            <a:rect l="0" t="0" r="r" b="b"/>
            <a:pathLst>
              <a:path w="38908" h="21600" fill="none" extrusionOk="0">
                <a:moveTo>
                  <a:pt x="38908" y="8602"/>
                </a:moveTo>
                <a:cubicBezTo>
                  <a:pt x="35481" y="16494"/>
                  <a:pt x="27698" y="21600"/>
                  <a:pt x="19095" y="21600"/>
                </a:cubicBezTo>
                <a:cubicBezTo>
                  <a:pt x="11090" y="21600"/>
                  <a:pt x="3741" y="17173"/>
                  <a:pt x="0" y="10096"/>
                </a:cubicBezTo>
              </a:path>
              <a:path w="38908" h="21600" stroke="0" extrusionOk="0">
                <a:moveTo>
                  <a:pt x="38908" y="8602"/>
                </a:moveTo>
                <a:cubicBezTo>
                  <a:pt x="35481" y="16494"/>
                  <a:pt x="27698" y="21600"/>
                  <a:pt x="19095" y="21600"/>
                </a:cubicBezTo>
                <a:cubicBezTo>
                  <a:pt x="11090" y="21600"/>
                  <a:pt x="3741" y="17173"/>
                  <a:pt x="0" y="10096"/>
                </a:cubicBezTo>
                <a:lnTo>
                  <a:pt x="19095" y="0"/>
                </a:lnTo>
                <a:lnTo>
                  <a:pt x="38908" y="8602"/>
                </a:lnTo>
                <a:close/>
              </a:path>
            </a:pathLst>
          </a:custGeom>
          <a:noFill/>
          <a:ln w="25400" cap="rnd">
            <a:solidFill>
              <a:srgbClr val="00FF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Arc 26">
            <a:extLst>
              <a:ext uri="{FF2B5EF4-FFF2-40B4-BE49-F238E27FC236}">
                <a16:creationId xmlns:a16="http://schemas.microsoft.com/office/drawing/2014/main" id="{7542E2B9-2279-4146-A490-5723F4C0D58A}"/>
              </a:ext>
            </a:extLst>
          </p:cNvPr>
          <p:cNvSpPr>
            <a:spLocks/>
          </p:cNvSpPr>
          <p:nvPr/>
        </p:nvSpPr>
        <p:spPr bwMode="auto">
          <a:xfrm>
            <a:off x="5564188" y="4038600"/>
            <a:ext cx="409575" cy="139700"/>
          </a:xfrm>
          <a:custGeom>
            <a:avLst/>
            <a:gdLst>
              <a:gd name="T0" fmla="*/ 409575 w 38908"/>
              <a:gd name="T1" fmla="*/ 55634 h 21600"/>
              <a:gd name="T2" fmla="*/ 0 w 38908"/>
              <a:gd name="T3" fmla="*/ 65303 h 21600"/>
              <a:gd name="T4" fmla="*/ 201008 w 38908"/>
              <a:gd name="T5" fmla="*/ 0 h 21600"/>
              <a:gd name="T6" fmla="*/ 0 60000 65536"/>
              <a:gd name="T7" fmla="*/ 0 60000 65536"/>
              <a:gd name="T8" fmla="*/ 0 60000 65536"/>
            </a:gdLst>
            <a:ahLst/>
            <a:cxnLst>
              <a:cxn ang="T6">
                <a:pos x="T0" y="T1"/>
              </a:cxn>
              <a:cxn ang="T7">
                <a:pos x="T2" y="T3"/>
              </a:cxn>
              <a:cxn ang="T8">
                <a:pos x="T4" y="T5"/>
              </a:cxn>
            </a:cxnLst>
            <a:rect l="0" t="0" r="r" b="b"/>
            <a:pathLst>
              <a:path w="38908" h="21600" fill="none" extrusionOk="0">
                <a:moveTo>
                  <a:pt x="38908" y="8602"/>
                </a:moveTo>
                <a:cubicBezTo>
                  <a:pt x="35481" y="16494"/>
                  <a:pt x="27698" y="21600"/>
                  <a:pt x="19095" y="21600"/>
                </a:cubicBezTo>
                <a:cubicBezTo>
                  <a:pt x="11090" y="21600"/>
                  <a:pt x="3741" y="17173"/>
                  <a:pt x="0" y="10096"/>
                </a:cubicBezTo>
              </a:path>
              <a:path w="38908" h="21600" stroke="0" extrusionOk="0">
                <a:moveTo>
                  <a:pt x="38908" y="8602"/>
                </a:moveTo>
                <a:cubicBezTo>
                  <a:pt x="35481" y="16494"/>
                  <a:pt x="27698" y="21600"/>
                  <a:pt x="19095" y="21600"/>
                </a:cubicBezTo>
                <a:cubicBezTo>
                  <a:pt x="11090" y="21600"/>
                  <a:pt x="3741" y="17173"/>
                  <a:pt x="0" y="10096"/>
                </a:cubicBezTo>
                <a:lnTo>
                  <a:pt x="19095" y="0"/>
                </a:lnTo>
                <a:lnTo>
                  <a:pt x="38908" y="8602"/>
                </a:lnTo>
                <a:close/>
              </a:path>
            </a:pathLst>
          </a:custGeom>
          <a:noFill/>
          <a:ln w="25400" cap="rnd">
            <a:solidFill>
              <a:srgbClr val="00FF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Arc 27">
            <a:extLst>
              <a:ext uri="{FF2B5EF4-FFF2-40B4-BE49-F238E27FC236}">
                <a16:creationId xmlns:a16="http://schemas.microsoft.com/office/drawing/2014/main" id="{46EA3BEB-6FB0-4022-BF57-09CB012EAF32}"/>
              </a:ext>
            </a:extLst>
          </p:cNvPr>
          <p:cNvSpPr>
            <a:spLocks/>
          </p:cNvSpPr>
          <p:nvPr/>
        </p:nvSpPr>
        <p:spPr bwMode="auto">
          <a:xfrm>
            <a:off x="4497388" y="4038600"/>
            <a:ext cx="409575" cy="139700"/>
          </a:xfrm>
          <a:custGeom>
            <a:avLst/>
            <a:gdLst>
              <a:gd name="T0" fmla="*/ 409575 w 38908"/>
              <a:gd name="T1" fmla="*/ 55634 h 21600"/>
              <a:gd name="T2" fmla="*/ 0 w 38908"/>
              <a:gd name="T3" fmla="*/ 65303 h 21600"/>
              <a:gd name="T4" fmla="*/ 201008 w 38908"/>
              <a:gd name="T5" fmla="*/ 0 h 21600"/>
              <a:gd name="T6" fmla="*/ 0 60000 65536"/>
              <a:gd name="T7" fmla="*/ 0 60000 65536"/>
              <a:gd name="T8" fmla="*/ 0 60000 65536"/>
            </a:gdLst>
            <a:ahLst/>
            <a:cxnLst>
              <a:cxn ang="T6">
                <a:pos x="T0" y="T1"/>
              </a:cxn>
              <a:cxn ang="T7">
                <a:pos x="T2" y="T3"/>
              </a:cxn>
              <a:cxn ang="T8">
                <a:pos x="T4" y="T5"/>
              </a:cxn>
            </a:cxnLst>
            <a:rect l="0" t="0" r="r" b="b"/>
            <a:pathLst>
              <a:path w="38908" h="21600" fill="none" extrusionOk="0">
                <a:moveTo>
                  <a:pt x="38908" y="8602"/>
                </a:moveTo>
                <a:cubicBezTo>
                  <a:pt x="35481" y="16494"/>
                  <a:pt x="27698" y="21600"/>
                  <a:pt x="19095" y="21600"/>
                </a:cubicBezTo>
                <a:cubicBezTo>
                  <a:pt x="11090" y="21600"/>
                  <a:pt x="3741" y="17173"/>
                  <a:pt x="0" y="10096"/>
                </a:cubicBezTo>
              </a:path>
              <a:path w="38908" h="21600" stroke="0" extrusionOk="0">
                <a:moveTo>
                  <a:pt x="38908" y="8602"/>
                </a:moveTo>
                <a:cubicBezTo>
                  <a:pt x="35481" y="16494"/>
                  <a:pt x="27698" y="21600"/>
                  <a:pt x="19095" y="21600"/>
                </a:cubicBezTo>
                <a:cubicBezTo>
                  <a:pt x="11090" y="21600"/>
                  <a:pt x="3741" y="17173"/>
                  <a:pt x="0" y="10096"/>
                </a:cubicBezTo>
                <a:lnTo>
                  <a:pt x="19095" y="0"/>
                </a:lnTo>
                <a:lnTo>
                  <a:pt x="38908" y="8602"/>
                </a:lnTo>
                <a:close/>
              </a:path>
            </a:pathLst>
          </a:custGeom>
          <a:noFill/>
          <a:ln w="25400" cap="rnd">
            <a:solidFill>
              <a:srgbClr val="00FF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Arc 28">
            <a:extLst>
              <a:ext uri="{FF2B5EF4-FFF2-40B4-BE49-F238E27FC236}">
                <a16:creationId xmlns:a16="http://schemas.microsoft.com/office/drawing/2014/main" id="{EA620E54-19E7-4FE5-8917-91FEE139E2F9}"/>
              </a:ext>
            </a:extLst>
          </p:cNvPr>
          <p:cNvSpPr>
            <a:spLocks/>
          </p:cNvSpPr>
          <p:nvPr/>
        </p:nvSpPr>
        <p:spPr bwMode="auto">
          <a:xfrm>
            <a:off x="5945188" y="3290888"/>
            <a:ext cx="406400" cy="139700"/>
          </a:xfrm>
          <a:custGeom>
            <a:avLst/>
            <a:gdLst>
              <a:gd name="T0" fmla="*/ 0 w 38716"/>
              <a:gd name="T1" fmla="*/ 73161 h 21600"/>
              <a:gd name="T2" fmla="*/ 406400 w 38716"/>
              <a:gd name="T3" fmla="*/ 82740 h 21600"/>
              <a:gd name="T4" fmla="*/ 199369 w 38716"/>
              <a:gd name="T5" fmla="*/ 139700 h 21600"/>
              <a:gd name="T6" fmla="*/ 0 60000 65536"/>
              <a:gd name="T7" fmla="*/ 0 60000 65536"/>
              <a:gd name="T8" fmla="*/ 0 60000 65536"/>
            </a:gdLst>
            <a:ahLst/>
            <a:cxnLst>
              <a:cxn ang="T6">
                <a:pos x="T0" y="T1"/>
              </a:cxn>
              <a:cxn ang="T7">
                <a:pos x="T2" y="T3"/>
              </a:cxn>
              <a:cxn ang="T8">
                <a:pos x="T4" y="T5"/>
              </a:cxn>
            </a:cxnLst>
            <a:rect l="0" t="0" r="r" b="b"/>
            <a:pathLst>
              <a:path w="38716" h="21600" fill="none" extrusionOk="0">
                <a:moveTo>
                  <a:pt x="0" y="11312"/>
                </a:moveTo>
                <a:cubicBezTo>
                  <a:pt x="3775" y="4342"/>
                  <a:pt x="11066" y="0"/>
                  <a:pt x="18993" y="0"/>
                </a:cubicBezTo>
                <a:cubicBezTo>
                  <a:pt x="27515" y="0"/>
                  <a:pt x="35241" y="5011"/>
                  <a:pt x="38716" y="12792"/>
                </a:cubicBezTo>
              </a:path>
              <a:path w="38716" h="21600" stroke="0" extrusionOk="0">
                <a:moveTo>
                  <a:pt x="0" y="11312"/>
                </a:moveTo>
                <a:cubicBezTo>
                  <a:pt x="3775" y="4342"/>
                  <a:pt x="11066" y="0"/>
                  <a:pt x="18993" y="0"/>
                </a:cubicBezTo>
                <a:cubicBezTo>
                  <a:pt x="27515" y="0"/>
                  <a:pt x="35241" y="5011"/>
                  <a:pt x="38716" y="12792"/>
                </a:cubicBezTo>
                <a:lnTo>
                  <a:pt x="18993" y="21600"/>
                </a:lnTo>
                <a:lnTo>
                  <a:pt x="0" y="11312"/>
                </a:lnTo>
                <a:close/>
              </a:path>
            </a:pathLst>
          </a:custGeom>
          <a:noFill/>
          <a:ln w="25400" cap="rnd">
            <a:solidFill>
              <a:srgbClr val="00FF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Arc 29">
            <a:extLst>
              <a:ext uri="{FF2B5EF4-FFF2-40B4-BE49-F238E27FC236}">
                <a16:creationId xmlns:a16="http://schemas.microsoft.com/office/drawing/2014/main" id="{B5A70A8A-CC40-4F43-9131-D0A1D531CE90}"/>
              </a:ext>
            </a:extLst>
          </p:cNvPr>
          <p:cNvSpPr>
            <a:spLocks/>
          </p:cNvSpPr>
          <p:nvPr/>
        </p:nvSpPr>
        <p:spPr bwMode="auto">
          <a:xfrm>
            <a:off x="4954588" y="3290888"/>
            <a:ext cx="406400" cy="139700"/>
          </a:xfrm>
          <a:custGeom>
            <a:avLst/>
            <a:gdLst>
              <a:gd name="T0" fmla="*/ 0 w 38716"/>
              <a:gd name="T1" fmla="*/ 73161 h 21600"/>
              <a:gd name="T2" fmla="*/ 406400 w 38716"/>
              <a:gd name="T3" fmla="*/ 82740 h 21600"/>
              <a:gd name="T4" fmla="*/ 199369 w 38716"/>
              <a:gd name="T5" fmla="*/ 139700 h 21600"/>
              <a:gd name="T6" fmla="*/ 0 60000 65536"/>
              <a:gd name="T7" fmla="*/ 0 60000 65536"/>
              <a:gd name="T8" fmla="*/ 0 60000 65536"/>
            </a:gdLst>
            <a:ahLst/>
            <a:cxnLst>
              <a:cxn ang="T6">
                <a:pos x="T0" y="T1"/>
              </a:cxn>
              <a:cxn ang="T7">
                <a:pos x="T2" y="T3"/>
              </a:cxn>
              <a:cxn ang="T8">
                <a:pos x="T4" y="T5"/>
              </a:cxn>
            </a:cxnLst>
            <a:rect l="0" t="0" r="r" b="b"/>
            <a:pathLst>
              <a:path w="38716" h="21600" fill="none" extrusionOk="0">
                <a:moveTo>
                  <a:pt x="0" y="11312"/>
                </a:moveTo>
                <a:cubicBezTo>
                  <a:pt x="3775" y="4342"/>
                  <a:pt x="11066" y="0"/>
                  <a:pt x="18993" y="0"/>
                </a:cubicBezTo>
                <a:cubicBezTo>
                  <a:pt x="27515" y="0"/>
                  <a:pt x="35241" y="5011"/>
                  <a:pt x="38716" y="12792"/>
                </a:cubicBezTo>
              </a:path>
              <a:path w="38716" h="21600" stroke="0" extrusionOk="0">
                <a:moveTo>
                  <a:pt x="0" y="11312"/>
                </a:moveTo>
                <a:cubicBezTo>
                  <a:pt x="3775" y="4342"/>
                  <a:pt x="11066" y="0"/>
                  <a:pt x="18993" y="0"/>
                </a:cubicBezTo>
                <a:cubicBezTo>
                  <a:pt x="27515" y="0"/>
                  <a:pt x="35241" y="5011"/>
                  <a:pt x="38716" y="12792"/>
                </a:cubicBezTo>
                <a:lnTo>
                  <a:pt x="18993" y="21600"/>
                </a:lnTo>
                <a:lnTo>
                  <a:pt x="0" y="11312"/>
                </a:lnTo>
                <a:close/>
              </a:path>
            </a:pathLst>
          </a:custGeom>
          <a:noFill/>
          <a:ln w="25400" cap="rnd">
            <a:solidFill>
              <a:srgbClr val="00FF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Arc 30">
            <a:extLst>
              <a:ext uri="{FF2B5EF4-FFF2-40B4-BE49-F238E27FC236}">
                <a16:creationId xmlns:a16="http://schemas.microsoft.com/office/drawing/2014/main" id="{577AD38A-976F-4AA2-B672-69375654BB31}"/>
              </a:ext>
            </a:extLst>
          </p:cNvPr>
          <p:cNvSpPr>
            <a:spLocks/>
          </p:cNvSpPr>
          <p:nvPr/>
        </p:nvSpPr>
        <p:spPr bwMode="auto">
          <a:xfrm>
            <a:off x="3811588" y="3290888"/>
            <a:ext cx="406400" cy="139700"/>
          </a:xfrm>
          <a:custGeom>
            <a:avLst/>
            <a:gdLst>
              <a:gd name="T0" fmla="*/ 0 w 38716"/>
              <a:gd name="T1" fmla="*/ 73161 h 21600"/>
              <a:gd name="T2" fmla="*/ 406400 w 38716"/>
              <a:gd name="T3" fmla="*/ 82740 h 21600"/>
              <a:gd name="T4" fmla="*/ 199369 w 38716"/>
              <a:gd name="T5" fmla="*/ 139700 h 21600"/>
              <a:gd name="T6" fmla="*/ 0 60000 65536"/>
              <a:gd name="T7" fmla="*/ 0 60000 65536"/>
              <a:gd name="T8" fmla="*/ 0 60000 65536"/>
            </a:gdLst>
            <a:ahLst/>
            <a:cxnLst>
              <a:cxn ang="T6">
                <a:pos x="T0" y="T1"/>
              </a:cxn>
              <a:cxn ang="T7">
                <a:pos x="T2" y="T3"/>
              </a:cxn>
              <a:cxn ang="T8">
                <a:pos x="T4" y="T5"/>
              </a:cxn>
            </a:cxnLst>
            <a:rect l="0" t="0" r="r" b="b"/>
            <a:pathLst>
              <a:path w="38716" h="21600" fill="none" extrusionOk="0">
                <a:moveTo>
                  <a:pt x="0" y="11312"/>
                </a:moveTo>
                <a:cubicBezTo>
                  <a:pt x="3775" y="4342"/>
                  <a:pt x="11066" y="0"/>
                  <a:pt x="18993" y="0"/>
                </a:cubicBezTo>
                <a:cubicBezTo>
                  <a:pt x="27515" y="0"/>
                  <a:pt x="35241" y="5011"/>
                  <a:pt x="38716" y="12792"/>
                </a:cubicBezTo>
              </a:path>
              <a:path w="38716" h="21600" stroke="0" extrusionOk="0">
                <a:moveTo>
                  <a:pt x="0" y="11312"/>
                </a:moveTo>
                <a:cubicBezTo>
                  <a:pt x="3775" y="4342"/>
                  <a:pt x="11066" y="0"/>
                  <a:pt x="18993" y="0"/>
                </a:cubicBezTo>
                <a:cubicBezTo>
                  <a:pt x="27515" y="0"/>
                  <a:pt x="35241" y="5011"/>
                  <a:pt x="38716" y="12792"/>
                </a:cubicBezTo>
                <a:lnTo>
                  <a:pt x="18993" y="21600"/>
                </a:lnTo>
                <a:lnTo>
                  <a:pt x="0" y="11312"/>
                </a:lnTo>
                <a:close/>
              </a:path>
            </a:pathLst>
          </a:custGeom>
          <a:noFill/>
          <a:ln w="25400" cap="rnd">
            <a:solidFill>
              <a:srgbClr val="00FF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Line 31">
            <a:extLst>
              <a:ext uri="{FF2B5EF4-FFF2-40B4-BE49-F238E27FC236}">
                <a16:creationId xmlns:a16="http://schemas.microsoft.com/office/drawing/2014/main" id="{FA66E7B7-C1FC-450D-BD00-23FA6C5BCE74}"/>
              </a:ext>
            </a:extLst>
          </p:cNvPr>
          <p:cNvSpPr>
            <a:spLocks noChangeShapeType="1"/>
          </p:cNvSpPr>
          <p:nvPr/>
        </p:nvSpPr>
        <p:spPr bwMode="auto">
          <a:xfrm>
            <a:off x="6591300" y="3594100"/>
            <a:ext cx="0" cy="50800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Line 32">
            <a:extLst>
              <a:ext uri="{FF2B5EF4-FFF2-40B4-BE49-F238E27FC236}">
                <a16:creationId xmlns:a16="http://schemas.microsoft.com/office/drawing/2014/main" id="{35575ACE-9B82-49B1-930D-A05651C23EEC}"/>
              </a:ext>
            </a:extLst>
          </p:cNvPr>
          <p:cNvSpPr>
            <a:spLocks noChangeShapeType="1"/>
          </p:cNvSpPr>
          <p:nvPr/>
        </p:nvSpPr>
        <p:spPr bwMode="auto">
          <a:xfrm>
            <a:off x="6642100" y="3886200"/>
            <a:ext cx="1346200" cy="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1" name="Oval 33">
            <a:extLst>
              <a:ext uri="{FF2B5EF4-FFF2-40B4-BE49-F238E27FC236}">
                <a16:creationId xmlns:a16="http://schemas.microsoft.com/office/drawing/2014/main" id="{15705DAE-2971-469E-AA56-BC788343AE31}"/>
              </a:ext>
            </a:extLst>
          </p:cNvPr>
          <p:cNvSpPr>
            <a:spLocks noChangeArrowheads="1"/>
          </p:cNvSpPr>
          <p:nvPr/>
        </p:nvSpPr>
        <p:spPr bwMode="auto">
          <a:xfrm>
            <a:off x="3197225" y="3635375"/>
            <a:ext cx="635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72" name="Rectangle 34">
            <a:extLst>
              <a:ext uri="{FF2B5EF4-FFF2-40B4-BE49-F238E27FC236}">
                <a16:creationId xmlns:a16="http://schemas.microsoft.com/office/drawing/2014/main" id="{ABC00D4E-8FBA-473D-B6D7-BDD0210CC1E3}"/>
              </a:ext>
            </a:extLst>
          </p:cNvPr>
          <p:cNvSpPr>
            <a:spLocks noChangeArrowheads="1"/>
          </p:cNvSpPr>
          <p:nvPr/>
        </p:nvSpPr>
        <p:spPr bwMode="auto">
          <a:xfrm>
            <a:off x="3205163" y="3414713"/>
            <a:ext cx="2825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a:t>
            </a:r>
          </a:p>
        </p:txBody>
      </p:sp>
      <p:sp>
        <p:nvSpPr>
          <p:cNvPr id="27673" name="Line 35">
            <a:extLst>
              <a:ext uri="{FF2B5EF4-FFF2-40B4-BE49-F238E27FC236}">
                <a16:creationId xmlns:a16="http://schemas.microsoft.com/office/drawing/2014/main" id="{6BCB6E86-CDC5-4D5C-BCA6-D1B44946A9FA}"/>
              </a:ext>
            </a:extLst>
          </p:cNvPr>
          <p:cNvSpPr>
            <a:spLocks noChangeShapeType="1"/>
          </p:cNvSpPr>
          <p:nvPr/>
        </p:nvSpPr>
        <p:spPr bwMode="auto">
          <a:xfrm>
            <a:off x="3321050" y="3816350"/>
            <a:ext cx="21590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4" name="Line 36">
            <a:extLst>
              <a:ext uri="{FF2B5EF4-FFF2-40B4-BE49-F238E27FC236}">
                <a16:creationId xmlns:a16="http://schemas.microsoft.com/office/drawing/2014/main" id="{C4F4400E-E847-4973-B9D6-DEBA6EA09B1B}"/>
              </a:ext>
            </a:extLst>
          </p:cNvPr>
          <p:cNvSpPr>
            <a:spLocks noChangeShapeType="1"/>
          </p:cNvSpPr>
          <p:nvPr/>
        </p:nvSpPr>
        <p:spPr bwMode="auto">
          <a:xfrm flipV="1">
            <a:off x="3549650" y="3313113"/>
            <a:ext cx="368300" cy="8842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5" name="Line 37">
            <a:extLst>
              <a:ext uri="{FF2B5EF4-FFF2-40B4-BE49-F238E27FC236}">
                <a16:creationId xmlns:a16="http://schemas.microsoft.com/office/drawing/2014/main" id="{C5F0CAF9-F05A-47D3-B501-ACE363266B0F}"/>
              </a:ext>
            </a:extLst>
          </p:cNvPr>
          <p:cNvSpPr>
            <a:spLocks noChangeShapeType="1"/>
          </p:cNvSpPr>
          <p:nvPr/>
        </p:nvSpPr>
        <p:spPr bwMode="auto">
          <a:xfrm flipV="1">
            <a:off x="3549650" y="3308350"/>
            <a:ext cx="558800" cy="889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6" name="Line 38">
            <a:extLst>
              <a:ext uri="{FF2B5EF4-FFF2-40B4-BE49-F238E27FC236}">
                <a16:creationId xmlns:a16="http://schemas.microsoft.com/office/drawing/2014/main" id="{CA92B2BC-199E-4EB5-9C7F-C8DF0A3E8A1A}"/>
              </a:ext>
            </a:extLst>
          </p:cNvPr>
          <p:cNvSpPr>
            <a:spLocks noChangeShapeType="1"/>
          </p:cNvSpPr>
          <p:nvPr/>
        </p:nvSpPr>
        <p:spPr bwMode="auto">
          <a:xfrm>
            <a:off x="4121150" y="3335338"/>
            <a:ext cx="706438" cy="773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7" name="Line 39">
            <a:extLst>
              <a:ext uri="{FF2B5EF4-FFF2-40B4-BE49-F238E27FC236}">
                <a16:creationId xmlns:a16="http://schemas.microsoft.com/office/drawing/2014/main" id="{A59104C1-3B51-4973-AF2A-7E06DD1667BD}"/>
              </a:ext>
            </a:extLst>
          </p:cNvPr>
          <p:cNvSpPr>
            <a:spLocks noChangeShapeType="1"/>
          </p:cNvSpPr>
          <p:nvPr/>
        </p:nvSpPr>
        <p:spPr bwMode="auto">
          <a:xfrm>
            <a:off x="4125913" y="3349625"/>
            <a:ext cx="625475" cy="787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8" name="Line 40">
            <a:extLst>
              <a:ext uri="{FF2B5EF4-FFF2-40B4-BE49-F238E27FC236}">
                <a16:creationId xmlns:a16="http://schemas.microsoft.com/office/drawing/2014/main" id="{63041212-6C09-4946-9500-360CE2832A95}"/>
              </a:ext>
            </a:extLst>
          </p:cNvPr>
          <p:cNvSpPr>
            <a:spLocks noChangeShapeType="1"/>
          </p:cNvSpPr>
          <p:nvPr/>
        </p:nvSpPr>
        <p:spPr bwMode="auto">
          <a:xfrm>
            <a:off x="3921125" y="3330575"/>
            <a:ext cx="754063" cy="8112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9" name="Line 41">
            <a:extLst>
              <a:ext uri="{FF2B5EF4-FFF2-40B4-BE49-F238E27FC236}">
                <a16:creationId xmlns:a16="http://schemas.microsoft.com/office/drawing/2014/main" id="{1D549E28-DDCA-4C87-8A76-D445A278AF59}"/>
              </a:ext>
            </a:extLst>
          </p:cNvPr>
          <p:cNvSpPr>
            <a:spLocks noChangeShapeType="1"/>
          </p:cNvSpPr>
          <p:nvPr/>
        </p:nvSpPr>
        <p:spPr bwMode="auto">
          <a:xfrm>
            <a:off x="3925888" y="3340100"/>
            <a:ext cx="625475" cy="777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0" name="Line 42">
            <a:extLst>
              <a:ext uri="{FF2B5EF4-FFF2-40B4-BE49-F238E27FC236}">
                <a16:creationId xmlns:a16="http://schemas.microsoft.com/office/drawing/2014/main" id="{8676EEA3-4DCE-41A6-9370-09A92570E29B}"/>
              </a:ext>
            </a:extLst>
          </p:cNvPr>
          <p:cNvSpPr>
            <a:spLocks noChangeShapeType="1"/>
          </p:cNvSpPr>
          <p:nvPr/>
        </p:nvSpPr>
        <p:spPr bwMode="auto">
          <a:xfrm flipV="1">
            <a:off x="4859338" y="3375025"/>
            <a:ext cx="468312" cy="7508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1" name="Line 43">
            <a:extLst>
              <a:ext uri="{FF2B5EF4-FFF2-40B4-BE49-F238E27FC236}">
                <a16:creationId xmlns:a16="http://schemas.microsoft.com/office/drawing/2014/main" id="{E30A27B6-22E5-4862-9FFC-B11899D823E1}"/>
              </a:ext>
            </a:extLst>
          </p:cNvPr>
          <p:cNvSpPr>
            <a:spLocks noChangeShapeType="1"/>
          </p:cNvSpPr>
          <p:nvPr/>
        </p:nvSpPr>
        <p:spPr bwMode="auto">
          <a:xfrm flipV="1">
            <a:off x="4854575" y="3351213"/>
            <a:ext cx="425450" cy="774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Line 44">
            <a:extLst>
              <a:ext uri="{FF2B5EF4-FFF2-40B4-BE49-F238E27FC236}">
                <a16:creationId xmlns:a16="http://schemas.microsoft.com/office/drawing/2014/main" id="{5B302893-0DDF-4B9B-AF6D-3E527E3A7A8F}"/>
              </a:ext>
            </a:extLst>
          </p:cNvPr>
          <p:cNvSpPr>
            <a:spLocks noChangeShapeType="1"/>
          </p:cNvSpPr>
          <p:nvPr/>
        </p:nvSpPr>
        <p:spPr bwMode="auto">
          <a:xfrm flipV="1">
            <a:off x="4768850" y="3327400"/>
            <a:ext cx="458788" cy="8270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3" name="Line 45">
            <a:extLst>
              <a:ext uri="{FF2B5EF4-FFF2-40B4-BE49-F238E27FC236}">
                <a16:creationId xmlns:a16="http://schemas.microsoft.com/office/drawing/2014/main" id="{F6B3BCC0-4673-4428-B6DE-75CD8898E194}"/>
              </a:ext>
            </a:extLst>
          </p:cNvPr>
          <p:cNvSpPr>
            <a:spLocks noChangeShapeType="1"/>
          </p:cNvSpPr>
          <p:nvPr/>
        </p:nvSpPr>
        <p:spPr bwMode="auto">
          <a:xfrm flipV="1">
            <a:off x="4768850" y="3313113"/>
            <a:ext cx="425450" cy="822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4" name="Line 46">
            <a:extLst>
              <a:ext uri="{FF2B5EF4-FFF2-40B4-BE49-F238E27FC236}">
                <a16:creationId xmlns:a16="http://schemas.microsoft.com/office/drawing/2014/main" id="{6A9266DC-BF6A-4ADB-B6DB-79B7BB6D88E6}"/>
              </a:ext>
            </a:extLst>
          </p:cNvPr>
          <p:cNvSpPr>
            <a:spLocks noChangeShapeType="1"/>
          </p:cNvSpPr>
          <p:nvPr/>
        </p:nvSpPr>
        <p:spPr bwMode="auto">
          <a:xfrm flipV="1">
            <a:off x="4687888" y="3308350"/>
            <a:ext cx="458787" cy="846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5" name="Line 47">
            <a:extLst>
              <a:ext uri="{FF2B5EF4-FFF2-40B4-BE49-F238E27FC236}">
                <a16:creationId xmlns:a16="http://schemas.microsoft.com/office/drawing/2014/main" id="{91E8DEA2-6D36-408B-9313-FBD4979F348A}"/>
              </a:ext>
            </a:extLst>
          </p:cNvPr>
          <p:cNvSpPr>
            <a:spLocks noChangeShapeType="1"/>
          </p:cNvSpPr>
          <p:nvPr/>
        </p:nvSpPr>
        <p:spPr bwMode="auto">
          <a:xfrm flipV="1">
            <a:off x="4692650" y="3308350"/>
            <a:ext cx="396875" cy="831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6" name="Line 48">
            <a:extLst>
              <a:ext uri="{FF2B5EF4-FFF2-40B4-BE49-F238E27FC236}">
                <a16:creationId xmlns:a16="http://schemas.microsoft.com/office/drawing/2014/main" id="{52AC2AEF-10E4-4672-8988-52E80BEEDA40}"/>
              </a:ext>
            </a:extLst>
          </p:cNvPr>
          <p:cNvSpPr>
            <a:spLocks noChangeShapeType="1"/>
          </p:cNvSpPr>
          <p:nvPr/>
        </p:nvSpPr>
        <p:spPr bwMode="auto">
          <a:xfrm flipV="1">
            <a:off x="4549775" y="3322638"/>
            <a:ext cx="492125" cy="8080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7" name="Line 49">
            <a:extLst>
              <a:ext uri="{FF2B5EF4-FFF2-40B4-BE49-F238E27FC236}">
                <a16:creationId xmlns:a16="http://schemas.microsoft.com/office/drawing/2014/main" id="{F1FB83B9-251A-48D3-946B-052FA2E43329}"/>
              </a:ext>
            </a:extLst>
          </p:cNvPr>
          <p:cNvSpPr>
            <a:spLocks noChangeShapeType="1"/>
          </p:cNvSpPr>
          <p:nvPr/>
        </p:nvSpPr>
        <p:spPr bwMode="auto">
          <a:xfrm flipV="1">
            <a:off x="4554538" y="3351213"/>
            <a:ext cx="430212" cy="774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8" name="Line 50">
            <a:extLst>
              <a:ext uri="{FF2B5EF4-FFF2-40B4-BE49-F238E27FC236}">
                <a16:creationId xmlns:a16="http://schemas.microsoft.com/office/drawing/2014/main" id="{7D47A3D6-7AD9-4CC0-B37F-2FC9F8F01B2A}"/>
              </a:ext>
            </a:extLst>
          </p:cNvPr>
          <p:cNvSpPr>
            <a:spLocks noChangeShapeType="1"/>
          </p:cNvSpPr>
          <p:nvPr/>
        </p:nvSpPr>
        <p:spPr bwMode="auto">
          <a:xfrm>
            <a:off x="5349875" y="3382963"/>
            <a:ext cx="606425" cy="7016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9" name="Line 51">
            <a:extLst>
              <a:ext uri="{FF2B5EF4-FFF2-40B4-BE49-F238E27FC236}">
                <a16:creationId xmlns:a16="http://schemas.microsoft.com/office/drawing/2014/main" id="{E57A2584-D22B-4400-8EC5-4764628882A8}"/>
              </a:ext>
            </a:extLst>
          </p:cNvPr>
          <p:cNvSpPr>
            <a:spLocks noChangeShapeType="1"/>
          </p:cNvSpPr>
          <p:nvPr/>
        </p:nvSpPr>
        <p:spPr bwMode="auto">
          <a:xfrm>
            <a:off x="5307013" y="3354388"/>
            <a:ext cx="606425" cy="758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0" name="Line 52">
            <a:extLst>
              <a:ext uri="{FF2B5EF4-FFF2-40B4-BE49-F238E27FC236}">
                <a16:creationId xmlns:a16="http://schemas.microsoft.com/office/drawing/2014/main" id="{67F4B276-B96E-4E7B-B5C6-DFFE2A12AE75}"/>
              </a:ext>
            </a:extLst>
          </p:cNvPr>
          <p:cNvSpPr>
            <a:spLocks noChangeShapeType="1"/>
          </p:cNvSpPr>
          <p:nvPr/>
        </p:nvSpPr>
        <p:spPr bwMode="auto">
          <a:xfrm>
            <a:off x="5297488" y="3354388"/>
            <a:ext cx="587375" cy="777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1" name="Line 53">
            <a:extLst>
              <a:ext uri="{FF2B5EF4-FFF2-40B4-BE49-F238E27FC236}">
                <a16:creationId xmlns:a16="http://schemas.microsoft.com/office/drawing/2014/main" id="{9700B96E-A55F-428D-A812-FEA2FCB9F1E3}"/>
              </a:ext>
            </a:extLst>
          </p:cNvPr>
          <p:cNvSpPr>
            <a:spLocks noChangeShapeType="1"/>
          </p:cNvSpPr>
          <p:nvPr/>
        </p:nvSpPr>
        <p:spPr bwMode="auto">
          <a:xfrm>
            <a:off x="5349875" y="3392488"/>
            <a:ext cx="587375" cy="706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2" name="Line 54">
            <a:extLst>
              <a:ext uri="{FF2B5EF4-FFF2-40B4-BE49-F238E27FC236}">
                <a16:creationId xmlns:a16="http://schemas.microsoft.com/office/drawing/2014/main" id="{F11007B0-CE6A-4515-BA65-C47A80465033}"/>
              </a:ext>
            </a:extLst>
          </p:cNvPr>
          <p:cNvSpPr>
            <a:spLocks noChangeShapeType="1"/>
          </p:cNvSpPr>
          <p:nvPr/>
        </p:nvSpPr>
        <p:spPr bwMode="auto">
          <a:xfrm>
            <a:off x="5254625" y="3330575"/>
            <a:ext cx="596900" cy="8112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3" name="Line 55">
            <a:extLst>
              <a:ext uri="{FF2B5EF4-FFF2-40B4-BE49-F238E27FC236}">
                <a16:creationId xmlns:a16="http://schemas.microsoft.com/office/drawing/2014/main" id="{B987ED80-11D0-4B2C-ACF1-DA6650116383}"/>
              </a:ext>
            </a:extLst>
          </p:cNvPr>
          <p:cNvSpPr>
            <a:spLocks noChangeShapeType="1"/>
          </p:cNvSpPr>
          <p:nvPr/>
        </p:nvSpPr>
        <p:spPr bwMode="auto">
          <a:xfrm>
            <a:off x="5235575" y="3335338"/>
            <a:ext cx="573088" cy="811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4" name="Line 56">
            <a:extLst>
              <a:ext uri="{FF2B5EF4-FFF2-40B4-BE49-F238E27FC236}">
                <a16:creationId xmlns:a16="http://schemas.microsoft.com/office/drawing/2014/main" id="{C8FFEE0B-896C-4F67-AA11-2DCAE87F4439}"/>
              </a:ext>
            </a:extLst>
          </p:cNvPr>
          <p:cNvSpPr>
            <a:spLocks noChangeShapeType="1"/>
          </p:cNvSpPr>
          <p:nvPr/>
        </p:nvSpPr>
        <p:spPr bwMode="auto">
          <a:xfrm>
            <a:off x="5207000" y="3330575"/>
            <a:ext cx="573088" cy="825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5" name="Line 57">
            <a:extLst>
              <a:ext uri="{FF2B5EF4-FFF2-40B4-BE49-F238E27FC236}">
                <a16:creationId xmlns:a16="http://schemas.microsoft.com/office/drawing/2014/main" id="{7070B55E-73C1-4759-98BF-C54E6B9F6419}"/>
              </a:ext>
            </a:extLst>
          </p:cNvPr>
          <p:cNvSpPr>
            <a:spLocks noChangeShapeType="1"/>
          </p:cNvSpPr>
          <p:nvPr/>
        </p:nvSpPr>
        <p:spPr bwMode="auto">
          <a:xfrm>
            <a:off x="5211763" y="3325813"/>
            <a:ext cx="530225" cy="830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6" name="Line 58">
            <a:extLst>
              <a:ext uri="{FF2B5EF4-FFF2-40B4-BE49-F238E27FC236}">
                <a16:creationId xmlns:a16="http://schemas.microsoft.com/office/drawing/2014/main" id="{A9E5DD7D-4A6E-476B-AB64-A78EA94863BE}"/>
              </a:ext>
            </a:extLst>
          </p:cNvPr>
          <p:cNvSpPr>
            <a:spLocks noChangeShapeType="1"/>
          </p:cNvSpPr>
          <p:nvPr/>
        </p:nvSpPr>
        <p:spPr bwMode="auto">
          <a:xfrm>
            <a:off x="5159375" y="3316288"/>
            <a:ext cx="554038" cy="830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7" name="Line 59">
            <a:extLst>
              <a:ext uri="{FF2B5EF4-FFF2-40B4-BE49-F238E27FC236}">
                <a16:creationId xmlns:a16="http://schemas.microsoft.com/office/drawing/2014/main" id="{6C20014C-563C-43FE-AF18-BC32DECAA459}"/>
              </a:ext>
            </a:extLst>
          </p:cNvPr>
          <p:cNvSpPr>
            <a:spLocks noChangeShapeType="1"/>
          </p:cNvSpPr>
          <p:nvPr/>
        </p:nvSpPr>
        <p:spPr bwMode="auto">
          <a:xfrm>
            <a:off x="5164138" y="3321050"/>
            <a:ext cx="520700" cy="8302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8" name="Line 60">
            <a:extLst>
              <a:ext uri="{FF2B5EF4-FFF2-40B4-BE49-F238E27FC236}">
                <a16:creationId xmlns:a16="http://schemas.microsoft.com/office/drawing/2014/main" id="{BFF1C03F-5798-43B6-9D5C-02B86F2D2ECB}"/>
              </a:ext>
            </a:extLst>
          </p:cNvPr>
          <p:cNvSpPr>
            <a:spLocks noChangeShapeType="1"/>
          </p:cNvSpPr>
          <p:nvPr/>
        </p:nvSpPr>
        <p:spPr bwMode="auto">
          <a:xfrm>
            <a:off x="5102225" y="3321050"/>
            <a:ext cx="544513" cy="825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9" name="Line 61">
            <a:extLst>
              <a:ext uri="{FF2B5EF4-FFF2-40B4-BE49-F238E27FC236}">
                <a16:creationId xmlns:a16="http://schemas.microsoft.com/office/drawing/2014/main" id="{00548169-D583-4318-992E-4E320A216602}"/>
              </a:ext>
            </a:extLst>
          </p:cNvPr>
          <p:cNvSpPr>
            <a:spLocks noChangeShapeType="1"/>
          </p:cNvSpPr>
          <p:nvPr/>
        </p:nvSpPr>
        <p:spPr bwMode="auto">
          <a:xfrm>
            <a:off x="5097463" y="3330575"/>
            <a:ext cx="511175" cy="792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0" name="Line 62">
            <a:extLst>
              <a:ext uri="{FF2B5EF4-FFF2-40B4-BE49-F238E27FC236}">
                <a16:creationId xmlns:a16="http://schemas.microsoft.com/office/drawing/2014/main" id="{5A718E73-DA7F-4F67-9302-DDB9DA05DC5C}"/>
              </a:ext>
            </a:extLst>
          </p:cNvPr>
          <p:cNvSpPr>
            <a:spLocks noChangeShapeType="1"/>
          </p:cNvSpPr>
          <p:nvPr/>
        </p:nvSpPr>
        <p:spPr bwMode="auto">
          <a:xfrm>
            <a:off x="5054600" y="3340100"/>
            <a:ext cx="520700" cy="763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1" name="Line 63">
            <a:extLst>
              <a:ext uri="{FF2B5EF4-FFF2-40B4-BE49-F238E27FC236}">
                <a16:creationId xmlns:a16="http://schemas.microsoft.com/office/drawing/2014/main" id="{B6A3F95F-7BD2-458C-8B8D-E686F82C3484}"/>
              </a:ext>
            </a:extLst>
          </p:cNvPr>
          <p:cNvSpPr>
            <a:spLocks noChangeShapeType="1"/>
          </p:cNvSpPr>
          <p:nvPr/>
        </p:nvSpPr>
        <p:spPr bwMode="auto">
          <a:xfrm flipH="1">
            <a:off x="5951538" y="3387725"/>
            <a:ext cx="398462" cy="7064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2" name="Line 64">
            <a:extLst>
              <a:ext uri="{FF2B5EF4-FFF2-40B4-BE49-F238E27FC236}">
                <a16:creationId xmlns:a16="http://schemas.microsoft.com/office/drawing/2014/main" id="{EE4237E6-A4AD-449B-8F12-62B2D25E5B7E}"/>
              </a:ext>
            </a:extLst>
          </p:cNvPr>
          <p:cNvSpPr>
            <a:spLocks noChangeShapeType="1"/>
          </p:cNvSpPr>
          <p:nvPr/>
        </p:nvSpPr>
        <p:spPr bwMode="auto">
          <a:xfrm flipH="1">
            <a:off x="5561013" y="3378200"/>
            <a:ext cx="384175" cy="715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3" name="Line 65">
            <a:extLst>
              <a:ext uri="{FF2B5EF4-FFF2-40B4-BE49-F238E27FC236}">
                <a16:creationId xmlns:a16="http://schemas.microsoft.com/office/drawing/2014/main" id="{24C404EE-A0E0-4A15-83E1-3034FB845098}"/>
              </a:ext>
            </a:extLst>
          </p:cNvPr>
          <p:cNvSpPr>
            <a:spLocks noChangeShapeType="1"/>
          </p:cNvSpPr>
          <p:nvPr/>
        </p:nvSpPr>
        <p:spPr bwMode="auto">
          <a:xfrm flipH="1">
            <a:off x="5946775" y="3382963"/>
            <a:ext cx="388938" cy="692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4" name="Line 66">
            <a:extLst>
              <a:ext uri="{FF2B5EF4-FFF2-40B4-BE49-F238E27FC236}">
                <a16:creationId xmlns:a16="http://schemas.microsoft.com/office/drawing/2014/main" id="{8560CBC8-BF67-44C8-8AAF-02C5A22E84D8}"/>
              </a:ext>
            </a:extLst>
          </p:cNvPr>
          <p:cNvSpPr>
            <a:spLocks noChangeShapeType="1"/>
          </p:cNvSpPr>
          <p:nvPr/>
        </p:nvSpPr>
        <p:spPr bwMode="auto">
          <a:xfrm flipH="1">
            <a:off x="5575300" y="3378200"/>
            <a:ext cx="365125" cy="725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5" name="Line 67">
            <a:extLst>
              <a:ext uri="{FF2B5EF4-FFF2-40B4-BE49-F238E27FC236}">
                <a16:creationId xmlns:a16="http://schemas.microsoft.com/office/drawing/2014/main" id="{AAF97798-DC1A-4393-AA88-E4DBD6835A5F}"/>
              </a:ext>
            </a:extLst>
          </p:cNvPr>
          <p:cNvSpPr>
            <a:spLocks noChangeShapeType="1"/>
          </p:cNvSpPr>
          <p:nvPr/>
        </p:nvSpPr>
        <p:spPr bwMode="auto">
          <a:xfrm flipH="1">
            <a:off x="5613400" y="3363913"/>
            <a:ext cx="374650" cy="7540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6" name="Line 68">
            <a:extLst>
              <a:ext uri="{FF2B5EF4-FFF2-40B4-BE49-F238E27FC236}">
                <a16:creationId xmlns:a16="http://schemas.microsoft.com/office/drawing/2014/main" id="{4FC85A0A-4D52-49D9-9734-0C743735CB4A}"/>
              </a:ext>
            </a:extLst>
          </p:cNvPr>
          <p:cNvSpPr>
            <a:spLocks noChangeShapeType="1"/>
          </p:cNvSpPr>
          <p:nvPr/>
        </p:nvSpPr>
        <p:spPr bwMode="auto">
          <a:xfrm flipH="1">
            <a:off x="5627688" y="3340100"/>
            <a:ext cx="388937" cy="787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7" name="Line 69">
            <a:extLst>
              <a:ext uri="{FF2B5EF4-FFF2-40B4-BE49-F238E27FC236}">
                <a16:creationId xmlns:a16="http://schemas.microsoft.com/office/drawing/2014/main" id="{E843F7D8-152B-4F14-B688-6024CBEE1A54}"/>
              </a:ext>
            </a:extLst>
          </p:cNvPr>
          <p:cNvSpPr>
            <a:spLocks noChangeShapeType="1"/>
          </p:cNvSpPr>
          <p:nvPr/>
        </p:nvSpPr>
        <p:spPr bwMode="auto">
          <a:xfrm flipH="1">
            <a:off x="5651500" y="3330575"/>
            <a:ext cx="379413" cy="801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8" name="Line 70">
            <a:extLst>
              <a:ext uri="{FF2B5EF4-FFF2-40B4-BE49-F238E27FC236}">
                <a16:creationId xmlns:a16="http://schemas.microsoft.com/office/drawing/2014/main" id="{7FF2ED7F-C838-466C-8251-D3D25F50BFE2}"/>
              </a:ext>
            </a:extLst>
          </p:cNvPr>
          <p:cNvSpPr>
            <a:spLocks noChangeShapeType="1"/>
          </p:cNvSpPr>
          <p:nvPr/>
        </p:nvSpPr>
        <p:spPr bwMode="auto">
          <a:xfrm flipH="1">
            <a:off x="5675313" y="3321050"/>
            <a:ext cx="379412" cy="806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9" name="Line 71">
            <a:extLst>
              <a:ext uri="{FF2B5EF4-FFF2-40B4-BE49-F238E27FC236}">
                <a16:creationId xmlns:a16="http://schemas.microsoft.com/office/drawing/2014/main" id="{365DDA20-CF0E-4A01-B154-CD2AC3E62275}"/>
              </a:ext>
            </a:extLst>
          </p:cNvPr>
          <p:cNvSpPr>
            <a:spLocks noChangeShapeType="1"/>
          </p:cNvSpPr>
          <p:nvPr/>
        </p:nvSpPr>
        <p:spPr bwMode="auto">
          <a:xfrm flipH="1">
            <a:off x="5694363" y="3316288"/>
            <a:ext cx="398462" cy="815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0" name="Line 72">
            <a:extLst>
              <a:ext uri="{FF2B5EF4-FFF2-40B4-BE49-F238E27FC236}">
                <a16:creationId xmlns:a16="http://schemas.microsoft.com/office/drawing/2014/main" id="{E873ECF9-2D95-424C-84B6-5700D7F5AEE6}"/>
              </a:ext>
            </a:extLst>
          </p:cNvPr>
          <p:cNvSpPr>
            <a:spLocks noChangeShapeType="1"/>
          </p:cNvSpPr>
          <p:nvPr/>
        </p:nvSpPr>
        <p:spPr bwMode="auto">
          <a:xfrm flipH="1">
            <a:off x="5708650" y="3311525"/>
            <a:ext cx="412750" cy="825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1" name="Line 73">
            <a:extLst>
              <a:ext uri="{FF2B5EF4-FFF2-40B4-BE49-F238E27FC236}">
                <a16:creationId xmlns:a16="http://schemas.microsoft.com/office/drawing/2014/main" id="{89061294-B624-41C1-8A90-3ACED8AA736B}"/>
              </a:ext>
            </a:extLst>
          </p:cNvPr>
          <p:cNvSpPr>
            <a:spLocks noChangeShapeType="1"/>
          </p:cNvSpPr>
          <p:nvPr/>
        </p:nvSpPr>
        <p:spPr bwMode="auto">
          <a:xfrm flipH="1">
            <a:off x="5732463" y="3311525"/>
            <a:ext cx="417512" cy="8302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2" name="Line 74">
            <a:extLst>
              <a:ext uri="{FF2B5EF4-FFF2-40B4-BE49-F238E27FC236}">
                <a16:creationId xmlns:a16="http://schemas.microsoft.com/office/drawing/2014/main" id="{2ACE6F86-90AD-46BE-83CE-862A9E16AA7B}"/>
              </a:ext>
            </a:extLst>
          </p:cNvPr>
          <p:cNvSpPr>
            <a:spLocks noChangeShapeType="1"/>
          </p:cNvSpPr>
          <p:nvPr/>
        </p:nvSpPr>
        <p:spPr bwMode="auto">
          <a:xfrm flipH="1">
            <a:off x="5741988" y="3316288"/>
            <a:ext cx="441325" cy="825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3" name="Line 75">
            <a:extLst>
              <a:ext uri="{FF2B5EF4-FFF2-40B4-BE49-F238E27FC236}">
                <a16:creationId xmlns:a16="http://schemas.microsoft.com/office/drawing/2014/main" id="{10A7D46E-4D98-4C54-A709-5CEE2B47072C}"/>
              </a:ext>
            </a:extLst>
          </p:cNvPr>
          <p:cNvSpPr>
            <a:spLocks noChangeShapeType="1"/>
          </p:cNvSpPr>
          <p:nvPr/>
        </p:nvSpPr>
        <p:spPr bwMode="auto">
          <a:xfrm flipH="1">
            <a:off x="5765800" y="3316288"/>
            <a:ext cx="441325" cy="825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4" name="Line 76">
            <a:extLst>
              <a:ext uri="{FF2B5EF4-FFF2-40B4-BE49-F238E27FC236}">
                <a16:creationId xmlns:a16="http://schemas.microsoft.com/office/drawing/2014/main" id="{3DFBD949-FB7E-40B3-BD30-B6E3BBA36A8E}"/>
              </a:ext>
            </a:extLst>
          </p:cNvPr>
          <p:cNvSpPr>
            <a:spLocks noChangeShapeType="1"/>
          </p:cNvSpPr>
          <p:nvPr/>
        </p:nvSpPr>
        <p:spPr bwMode="auto">
          <a:xfrm flipH="1">
            <a:off x="5784850" y="3325813"/>
            <a:ext cx="450850" cy="825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5" name="Line 77">
            <a:extLst>
              <a:ext uri="{FF2B5EF4-FFF2-40B4-BE49-F238E27FC236}">
                <a16:creationId xmlns:a16="http://schemas.microsoft.com/office/drawing/2014/main" id="{BE15F98E-A8B0-4676-BD62-905E16440261}"/>
              </a:ext>
            </a:extLst>
          </p:cNvPr>
          <p:cNvSpPr>
            <a:spLocks noChangeShapeType="1"/>
          </p:cNvSpPr>
          <p:nvPr/>
        </p:nvSpPr>
        <p:spPr bwMode="auto">
          <a:xfrm flipH="1">
            <a:off x="5813425" y="3344863"/>
            <a:ext cx="446088" cy="796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6" name="Line 78">
            <a:extLst>
              <a:ext uri="{FF2B5EF4-FFF2-40B4-BE49-F238E27FC236}">
                <a16:creationId xmlns:a16="http://schemas.microsoft.com/office/drawing/2014/main" id="{D252093E-5B37-4DC3-BF31-87EE7D26ACA1}"/>
              </a:ext>
            </a:extLst>
          </p:cNvPr>
          <p:cNvSpPr>
            <a:spLocks noChangeShapeType="1"/>
          </p:cNvSpPr>
          <p:nvPr/>
        </p:nvSpPr>
        <p:spPr bwMode="auto">
          <a:xfrm flipH="1">
            <a:off x="5837238" y="3354388"/>
            <a:ext cx="446087" cy="787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7" name="Line 79">
            <a:extLst>
              <a:ext uri="{FF2B5EF4-FFF2-40B4-BE49-F238E27FC236}">
                <a16:creationId xmlns:a16="http://schemas.microsoft.com/office/drawing/2014/main" id="{FA53C133-A160-42F4-9D58-23AB4C031448}"/>
              </a:ext>
            </a:extLst>
          </p:cNvPr>
          <p:cNvSpPr>
            <a:spLocks noChangeShapeType="1"/>
          </p:cNvSpPr>
          <p:nvPr/>
        </p:nvSpPr>
        <p:spPr bwMode="auto">
          <a:xfrm flipH="1">
            <a:off x="5870575" y="3363913"/>
            <a:ext cx="436563" cy="763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8" name="Line 80">
            <a:extLst>
              <a:ext uri="{FF2B5EF4-FFF2-40B4-BE49-F238E27FC236}">
                <a16:creationId xmlns:a16="http://schemas.microsoft.com/office/drawing/2014/main" id="{E1D12ECE-DF23-455D-9108-43725EF3A938}"/>
              </a:ext>
            </a:extLst>
          </p:cNvPr>
          <p:cNvSpPr>
            <a:spLocks noChangeShapeType="1"/>
          </p:cNvSpPr>
          <p:nvPr/>
        </p:nvSpPr>
        <p:spPr bwMode="auto">
          <a:xfrm flipH="1">
            <a:off x="5913438" y="3382963"/>
            <a:ext cx="412750" cy="7207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9" name="Line 81">
            <a:extLst>
              <a:ext uri="{FF2B5EF4-FFF2-40B4-BE49-F238E27FC236}">
                <a16:creationId xmlns:a16="http://schemas.microsoft.com/office/drawing/2014/main" id="{0841860D-06F1-4B1D-A9DE-E3C4A8D4280E}"/>
              </a:ext>
            </a:extLst>
          </p:cNvPr>
          <p:cNvSpPr>
            <a:spLocks noChangeShapeType="1"/>
          </p:cNvSpPr>
          <p:nvPr/>
        </p:nvSpPr>
        <p:spPr bwMode="auto">
          <a:xfrm>
            <a:off x="5954713" y="3382963"/>
            <a:ext cx="601662" cy="5730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0" name="Line 82">
            <a:extLst>
              <a:ext uri="{FF2B5EF4-FFF2-40B4-BE49-F238E27FC236}">
                <a16:creationId xmlns:a16="http://schemas.microsoft.com/office/drawing/2014/main" id="{EFE4634C-9C46-484E-8BB5-A72E6333619F}"/>
              </a:ext>
            </a:extLst>
          </p:cNvPr>
          <p:cNvSpPr>
            <a:spLocks noChangeShapeType="1"/>
          </p:cNvSpPr>
          <p:nvPr/>
        </p:nvSpPr>
        <p:spPr bwMode="auto">
          <a:xfrm>
            <a:off x="6364288" y="3402013"/>
            <a:ext cx="201612" cy="377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1" name="Rectangle 83">
            <a:extLst>
              <a:ext uri="{FF2B5EF4-FFF2-40B4-BE49-F238E27FC236}">
                <a16:creationId xmlns:a16="http://schemas.microsoft.com/office/drawing/2014/main" id="{9B3F3A7A-6329-43B1-9488-D4D1BF4C01AD}"/>
              </a:ext>
            </a:extLst>
          </p:cNvPr>
          <p:cNvSpPr>
            <a:spLocks noChangeArrowheads="1"/>
          </p:cNvSpPr>
          <p:nvPr/>
        </p:nvSpPr>
        <p:spPr bwMode="auto">
          <a:xfrm>
            <a:off x="7467600" y="2520950"/>
            <a:ext cx="1619250" cy="25209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chemeClr val="bg2"/>
                </a:solidFill>
                <a:latin typeface="Univers (W1)" charset="0"/>
              </a:rPr>
              <a:t>Pulse</a:t>
            </a:r>
          </a:p>
          <a:p>
            <a:pPr algn="ctr"/>
            <a:r>
              <a:rPr lang="en-US" altLang="en-US" b="1">
                <a:solidFill>
                  <a:schemeClr val="bg2"/>
                </a:solidFill>
                <a:latin typeface="Univers (W1)" charset="0"/>
              </a:rPr>
              <a:t>Measuring</a:t>
            </a:r>
          </a:p>
          <a:p>
            <a:pPr algn="ctr"/>
            <a:r>
              <a:rPr lang="en-US" altLang="en-US" b="1">
                <a:solidFill>
                  <a:schemeClr val="bg2"/>
                </a:solidFill>
                <a:latin typeface="Univers (W1)" charset="0"/>
              </a:rPr>
              <a:t>Device</a:t>
            </a:r>
          </a:p>
        </p:txBody>
      </p:sp>
      <p:sp>
        <p:nvSpPr>
          <p:cNvPr id="27722" name="Line 84">
            <a:extLst>
              <a:ext uri="{FF2B5EF4-FFF2-40B4-BE49-F238E27FC236}">
                <a16:creationId xmlns:a16="http://schemas.microsoft.com/office/drawing/2014/main" id="{9F6D7B1B-A430-4C56-BA4F-DA52414E0528}"/>
              </a:ext>
            </a:extLst>
          </p:cNvPr>
          <p:cNvSpPr>
            <a:spLocks noChangeShapeType="1"/>
          </p:cNvSpPr>
          <p:nvPr/>
        </p:nvSpPr>
        <p:spPr bwMode="auto">
          <a:xfrm>
            <a:off x="2273300" y="3606800"/>
            <a:ext cx="806450" cy="101600"/>
          </a:xfrm>
          <a:prstGeom prst="line">
            <a:avLst/>
          </a:prstGeom>
          <a:noFill/>
          <a:ln w="12700">
            <a:solidFill>
              <a:srgbClr val="FE9B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3" name="Rectangle 85">
            <a:extLst>
              <a:ext uri="{FF2B5EF4-FFF2-40B4-BE49-F238E27FC236}">
                <a16:creationId xmlns:a16="http://schemas.microsoft.com/office/drawing/2014/main" id="{9D8FB719-B81A-46F9-9CB7-7C333F013A4A}"/>
              </a:ext>
            </a:extLst>
          </p:cNvPr>
          <p:cNvSpPr>
            <a:spLocks noChangeArrowheads="1"/>
          </p:cNvSpPr>
          <p:nvPr/>
        </p:nvSpPr>
        <p:spPr bwMode="auto">
          <a:xfrm>
            <a:off x="1719263" y="2538413"/>
            <a:ext cx="19002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E9B03"/>
                </a:solidFill>
                <a:latin typeface="Univers (W1)" charset="0"/>
              </a:rPr>
              <a:t>Light Photon</a:t>
            </a:r>
          </a:p>
        </p:txBody>
      </p:sp>
      <p:sp>
        <p:nvSpPr>
          <p:cNvPr id="27724" name="Line 86">
            <a:extLst>
              <a:ext uri="{FF2B5EF4-FFF2-40B4-BE49-F238E27FC236}">
                <a16:creationId xmlns:a16="http://schemas.microsoft.com/office/drawing/2014/main" id="{899A28CB-17FC-44F7-9F48-4EE5EF519D0B}"/>
              </a:ext>
            </a:extLst>
          </p:cNvPr>
          <p:cNvSpPr>
            <a:spLocks noChangeShapeType="1"/>
          </p:cNvSpPr>
          <p:nvPr/>
        </p:nvSpPr>
        <p:spPr bwMode="auto">
          <a:xfrm>
            <a:off x="590550" y="2520950"/>
            <a:ext cx="0" cy="84455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5" name="Line 87">
            <a:extLst>
              <a:ext uri="{FF2B5EF4-FFF2-40B4-BE49-F238E27FC236}">
                <a16:creationId xmlns:a16="http://schemas.microsoft.com/office/drawing/2014/main" id="{A538858D-3C0A-40AB-BD38-28B74907DCE1}"/>
              </a:ext>
            </a:extLst>
          </p:cNvPr>
          <p:cNvSpPr>
            <a:spLocks noChangeShapeType="1"/>
          </p:cNvSpPr>
          <p:nvPr/>
        </p:nvSpPr>
        <p:spPr bwMode="auto">
          <a:xfrm>
            <a:off x="2476500" y="2978150"/>
            <a:ext cx="0" cy="577850"/>
          </a:xfrm>
          <a:prstGeom prst="line">
            <a:avLst/>
          </a:prstGeom>
          <a:noFill/>
          <a:ln w="12700">
            <a:solidFill>
              <a:srgbClr val="FE9B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6" name="Rectangle 88">
            <a:extLst>
              <a:ext uri="{FF2B5EF4-FFF2-40B4-BE49-F238E27FC236}">
                <a16:creationId xmlns:a16="http://schemas.microsoft.com/office/drawing/2014/main" id="{1A3B7352-DA6C-48F8-91BA-9E739EE23D97}"/>
              </a:ext>
            </a:extLst>
          </p:cNvPr>
          <p:cNvSpPr>
            <a:spLocks noChangeArrowheads="1"/>
          </p:cNvSpPr>
          <p:nvPr/>
        </p:nvSpPr>
        <p:spPr bwMode="auto">
          <a:xfrm>
            <a:off x="3757613" y="2519363"/>
            <a:ext cx="299878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FF00"/>
                </a:solidFill>
                <a:latin typeface="Univers (W1)" charset="0"/>
              </a:rPr>
              <a:t>Photomultiplier Tube</a:t>
            </a:r>
          </a:p>
        </p:txBody>
      </p:sp>
      <p:sp>
        <p:nvSpPr>
          <p:cNvPr id="27727" name="Line 89">
            <a:extLst>
              <a:ext uri="{FF2B5EF4-FFF2-40B4-BE49-F238E27FC236}">
                <a16:creationId xmlns:a16="http://schemas.microsoft.com/office/drawing/2014/main" id="{D8EDCBE1-9C9B-4F9F-A1A7-D602033AC3E3}"/>
              </a:ext>
            </a:extLst>
          </p:cNvPr>
          <p:cNvSpPr>
            <a:spLocks noChangeShapeType="1"/>
          </p:cNvSpPr>
          <p:nvPr/>
        </p:nvSpPr>
        <p:spPr bwMode="auto">
          <a:xfrm flipV="1">
            <a:off x="4724400" y="4260850"/>
            <a:ext cx="0" cy="546100"/>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8" name="Rectangle 90">
            <a:extLst>
              <a:ext uri="{FF2B5EF4-FFF2-40B4-BE49-F238E27FC236}">
                <a16:creationId xmlns:a16="http://schemas.microsoft.com/office/drawing/2014/main" id="{3D3EA169-7077-4497-9B2D-701D3E4D71DE}"/>
              </a:ext>
            </a:extLst>
          </p:cNvPr>
          <p:cNvSpPr>
            <a:spLocks noChangeArrowheads="1"/>
          </p:cNvSpPr>
          <p:nvPr/>
        </p:nvSpPr>
        <p:spPr bwMode="auto">
          <a:xfrm>
            <a:off x="4633913" y="4862513"/>
            <a:ext cx="11811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FF00"/>
                </a:solidFill>
                <a:latin typeface="Univers (W1)" charset="0"/>
              </a:rPr>
              <a:t>Dynode</a:t>
            </a:r>
          </a:p>
        </p:txBody>
      </p:sp>
      <p:sp>
        <p:nvSpPr>
          <p:cNvPr id="27729" name="Line 91">
            <a:extLst>
              <a:ext uri="{FF2B5EF4-FFF2-40B4-BE49-F238E27FC236}">
                <a16:creationId xmlns:a16="http://schemas.microsoft.com/office/drawing/2014/main" id="{71B39692-9071-4C02-A062-C7BA0D67C8BB}"/>
              </a:ext>
            </a:extLst>
          </p:cNvPr>
          <p:cNvSpPr>
            <a:spLocks noChangeShapeType="1"/>
          </p:cNvSpPr>
          <p:nvPr/>
        </p:nvSpPr>
        <p:spPr bwMode="auto">
          <a:xfrm flipV="1">
            <a:off x="6629400" y="4108450"/>
            <a:ext cx="0" cy="698500"/>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0" name="Rectangle 92">
            <a:extLst>
              <a:ext uri="{FF2B5EF4-FFF2-40B4-BE49-F238E27FC236}">
                <a16:creationId xmlns:a16="http://schemas.microsoft.com/office/drawing/2014/main" id="{CB410BB3-A716-42A6-9F08-1923C25530E6}"/>
              </a:ext>
            </a:extLst>
          </p:cNvPr>
          <p:cNvSpPr>
            <a:spLocks noChangeArrowheads="1"/>
          </p:cNvSpPr>
          <p:nvPr/>
        </p:nvSpPr>
        <p:spPr bwMode="auto">
          <a:xfrm>
            <a:off x="6386513" y="4862513"/>
            <a:ext cx="10287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FF00"/>
                </a:solidFill>
                <a:latin typeface="Univers (W1)" charset="0"/>
              </a:rPr>
              <a:t>Anode</a:t>
            </a:r>
          </a:p>
        </p:txBody>
      </p:sp>
    </p:spTree>
  </p:cSld>
  <p:clrMapOvr>
    <a:masterClrMapping/>
  </p:clrMapOvr>
  <p:transition advClick="0" advTm="6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D974A70-3BFF-458D-8579-98B1746BEEB0}"/>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and Radioactivity</a:t>
            </a:r>
          </a:p>
        </p:txBody>
      </p:sp>
      <p:grpSp>
        <p:nvGrpSpPr>
          <p:cNvPr id="29699" name="Group 3">
            <a:extLst>
              <a:ext uri="{FF2B5EF4-FFF2-40B4-BE49-F238E27FC236}">
                <a16:creationId xmlns:a16="http://schemas.microsoft.com/office/drawing/2014/main" id="{6BAE165C-5AD3-4107-B06D-2F9FD5C37D46}"/>
              </a:ext>
            </a:extLst>
          </p:cNvPr>
          <p:cNvGrpSpPr>
            <a:grpSpLocks/>
          </p:cNvGrpSpPr>
          <p:nvPr/>
        </p:nvGrpSpPr>
        <p:grpSpPr bwMode="auto">
          <a:xfrm>
            <a:off x="7399338" y="241300"/>
            <a:ext cx="1585912" cy="1657350"/>
            <a:chOff x="4661" y="152"/>
            <a:chExt cx="999" cy="1044"/>
          </a:xfrm>
        </p:grpSpPr>
        <p:grpSp>
          <p:nvGrpSpPr>
            <p:cNvPr id="29701" name="Group 4">
              <a:extLst>
                <a:ext uri="{FF2B5EF4-FFF2-40B4-BE49-F238E27FC236}">
                  <a16:creationId xmlns:a16="http://schemas.microsoft.com/office/drawing/2014/main" id="{4B626D9F-945E-4F3E-B25F-2FE91B6B4D2D}"/>
                </a:ext>
              </a:extLst>
            </p:cNvPr>
            <p:cNvGrpSpPr>
              <a:grpSpLocks/>
            </p:cNvGrpSpPr>
            <p:nvPr/>
          </p:nvGrpSpPr>
          <p:grpSpPr bwMode="auto">
            <a:xfrm>
              <a:off x="4661" y="152"/>
              <a:ext cx="999" cy="1044"/>
              <a:chOff x="4661" y="152"/>
              <a:chExt cx="999" cy="1044"/>
            </a:xfrm>
          </p:grpSpPr>
          <p:sp>
            <p:nvSpPr>
              <p:cNvPr id="29704" name="Arc 5">
                <a:extLst>
                  <a:ext uri="{FF2B5EF4-FFF2-40B4-BE49-F238E27FC236}">
                    <a16:creationId xmlns:a16="http://schemas.microsoft.com/office/drawing/2014/main" id="{42AB1399-0054-4313-BED4-BC4E065220E1}"/>
                  </a:ext>
                </a:extLst>
              </p:cNvPr>
              <p:cNvSpPr>
                <a:spLocks/>
              </p:cNvSpPr>
              <p:nvPr/>
            </p:nvSpPr>
            <p:spPr bwMode="auto">
              <a:xfrm>
                <a:off x="4661" y="153"/>
                <a:ext cx="500" cy="490"/>
              </a:xfrm>
              <a:custGeom>
                <a:avLst/>
                <a:gdLst>
                  <a:gd name="T0" fmla="*/ 0 w 21600"/>
                  <a:gd name="T1" fmla="*/ 488 h 19253"/>
                  <a:gd name="T2" fmla="*/ 273 w 21600"/>
                  <a:gd name="T3" fmla="*/ 0 h 19253"/>
                  <a:gd name="T4" fmla="*/ 500 w 21600"/>
                  <a:gd name="T5" fmla="*/ 490 h 19253"/>
                  <a:gd name="T6" fmla="*/ 0 60000 65536"/>
                  <a:gd name="T7" fmla="*/ 0 60000 65536"/>
                  <a:gd name="T8" fmla="*/ 0 60000 65536"/>
                </a:gdLst>
                <a:ahLst/>
                <a:cxnLst>
                  <a:cxn ang="T6">
                    <a:pos x="T0" y="T1"/>
                  </a:cxn>
                  <a:cxn ang="T7">
                    <a:pos x="T2" y="T3"/>
                  </a:cxn>
                  <a:cxn ang="T8">
                    <a:pos x="T4" y="T5"/>
                  </a:cxn>
                </a:cxnLst>
                <a:rect l="0" t="0" r="r" b="b"/>
                <a:pathLst>
                  <a:path w="21600" h="19253" fill="none" extrusionOk="0">
                    <a:moveTo>
                      <a:pt x="0" y="19174"/>
                    </a:moveTo>
                    <a:cubicBezTo>
                      <a:pt x="29" y="11073"/>
                      <a:pt x="4588" y="3671"/>
                      <a:pt x="11808" y="-1"/>
                    </a:cubicBezTo>
                  </a:path>
                  <a:path w="21600" h="19253" stroke="0" extrusionOk="0">
                    <a:moveTo>
                      <a:pt x="0" y="19174"/>
                    </a:moveTo>
                    <a:cubicBezTo>
                      <a:pt x="29" y="11073"/>
                      <a:pt x="4588" y="3671"/>
                      <a:pt x="11808" y="-1"/>
                    </a:cubicBezTo>
                    <a:lnTo>
                      <a:pt x="21600" y="19253"/>
                    </a:lnTo>
                    <a:lnTo>
                      <a:pt x="0" y="19174"/>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5" name="Arc 6">
                <a:extLst>
                  <a:ext uri="{FF2B5EF4-FFF2-40B4-BE49-F238E27FC236}">
                    <a16:creationId xmlns:a16="http://schemas.microsoft.com/office/drawing/2014/main" id="{9FA90392-BF5C-46C0-90C2-F04D5CDAAF49}"/>
                  </a:ext>
                </a:extLst>
              </p:cNvPr>
              <p:cNvSpPr>
                <a:spLocks/>
              </p:cNvSpPr>
              <p:nvPr/>
            </p:nvSpPr>
            <p:spPr bwMode="auto">
              <a:xfrm>
                <a:off x="4857" y="641"/>
                <a:ext cx="607" cy="555"/>
              </a:xfrm>
              <a:custGeom>
                <a:avLst/>
                <a:gdLst>
                  <a:gd name="T0" fmla="*/ 607 w 25512"/>
                  <a:gd name="T1" fmla="*/ 450 h 21600"/>
                  <a:gd name="T2" fmla="*/ 0 w 25512"/>
                  <a:gd name="T3" fmla="*/ 446 h 21600"/>
                  <a:gd name="T4" fmla="*/ 306 w 25512"/>
                  <a:gd name="T5" fmla="*/ 0 h 21600"/>
                  <a:gd name="T6" fmla="*/ 0 60000 65536"/>
                  <a:gd name="T7" fmla="*/ 0 60000 65536"/>
                  <a:gd name="T8" fmla="*/ 0 60000 65536"/>
                </a:gdLst>
                <a:ahLst/>
                <a:cxnLst>
                  <a:cxn ang="T6">
                    <a:pos x="T0" y="T1"/>
                  </a:cxn>
                  <a:cxn ang="T7">
                    <a:pos x="T2" y="T3"/>
                  </a:cxn>
                  <a:cxn ang="T8">
                    <a:pos x="T4" y="T5"/>
                  </a:cxn>
                </a:cxnLst>
                <a:rect l="0" t="0" r="r" b="b"/>
                <a:pathLst>
                  <a:path w="25512" h="21600" fill="none" extrusionOk="0">
                    <a:moveTo>
                      <a:pt x="25512" y="17511"/>
                    </a:moveTo>
                    <a:cubicBezTo>
                      <a:pt x="21831" y="20169"/>
                      <a:pt x="17406" y="21600"/>
                      <a:pt x="12866" y="21600"/>
                    </a:cubicBezTo>
                    <a:cubicBezTo>
                      <a:pt x="8232" y="21600"/>
                      <a:pt x="3721" y="20110"/>
                      <a:pt x="-1" y="17350"/>
                    </a:cubicBezTo>
                  </a:path>
                  <a:path w="25512" h="21600" stroke="0" extrusionOk="0">
                    <a:moveTo>
                      <a:pt x="25512" y="17511"/>
                    </a:moveTo>
                    <a:cubicBezTo>
                      <a:pt x="21831" y="20169"/>
                      <a:pt x="17406" y="21600"/>
                      <a:pt x="12866" y="21600"/>
                    </a:cubicBezTo>
                    <a:cubicBezTo>
                      <a:pt x="8232" y="21600"/>
                      <a:pt x="3721" y="20110"/>
                      <a:pt x="-1" y="17350"/>
                    </a:cubicBezTo>
                    <a:lnTo>
                      <a:pt x="12866" y="0"/>
                    </a:lnTo>
                    <a:lnTo>
                      <a:pt x="25512" y="1751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6" name="Arc 7">
                <a:extLst>
                  <a:ext uri="{FF2B5EF4-FFF2-40B4-BE49-F238E27FC236}">
                    <a16:creationId xmlns:a16="http://schemas.microsoft.com/office/drawing/2014/main" id="{EE592F18-69BD-451E-BCD6-396541249A03}"/>
                  </a:ext>
                </a:extLst>
              </p:cNvPr>
              <p:cNvSpPr>
                <a:spLocks/>
              </p:cNvSpPr>
              <p:nvPr/>
            </p:nvSpPr>
            <p:spPr bwMode="auto">
              <a:xfrm>
                <a:off x="5160" y="152"/>
                <a:ext cx="500" cy="490"/>
              </a:xfrm>
              <a:custGeom>
                <a:avLst/>
                <a:gdLst>
                  <a:gd name="T0" fmla="*/ 227 w 21600"/>
                  <a:gd name="T1" fmla="*/ 0 h 19245"/>
                  <a:gd name="T2" fmla="*/ 500 w 21600"/>
                  <a:gd name="T3" fmla="*/ 489 h 19245"/>
                  <a:gd name="T4" fmla="*/ 0 w 21600"/>
                  <a:gd name="T5" fmla="*/ 490 h 19245"/>
                  <a:gd name="T6" fmla="*/ 0 60000 65536"/>
                  <a:gd name="T7" fmla="*/ 0 60000 65536"/>
                  <a:gd name="T8" fmla="*/ 0 60000 65536"/>
                </a:gdLst>
                <a:ahLst/>
                <a:cxnLst>
                  <a:cxn ang="T6">
                    <a:pos x="T0" y="T1"/>
                  </a:cxn>
                  <a:cxn ang="T7">
                    <a:pos x="T2" y="T3"/>
                  </a:cxn>
                  <a:cxn ang="T8">
                    <a:pos x="T4" y="T5"/>
                  </a:cxn>
                </a:cxnLst>
                <a:rect l="0" t="0" r="r" b="b"/>
                <a:pathLst>
                  <a:path w="21600" h="19245" fill="none" extrusionOk="0">
                    <a:moveTo>
                      <a:pt x="9807" y="-1"/>
                    </a:moveTo>
                    <a:cubicBezTo>
                      <a:pt x="17031" y="3681"/>
                      <a:pt x="21585" y="11097"/>
                      <a:pt x="21599" y="19206"/>
                    </a:cubicBezTo>
                  </a:path>
                  <a:path w="21600" h="19245" stroke="0" extrusionOk="0">
                    <a:moveTo>
                      <a:pt x="9807" y="-1"/>
                    </a:moveTo>
                    <a:cubicBezTo>
                      <a:pt x="17031" y="3681"/>
                      <a:pt x="21585" y="11097"/>
                      <a:pt x="21599" y="19206"/>
                    </a:cubicBezTo>
                    <a:lnTo>
                      <a:pt x="0" y="19245"/>
                    </a:lnTo>
                    <a:lnTo>
                      <a:pt x="9807" y="-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useBgFill="1">
          <p:nvSpPr>
            <p:cNvPr id="29702" name="Oval 8">
              <a:extLst>
                <a:ext uri="{FF2B5EF4-FFF2-40B4-BE49-F238E27FC236}">
                  <a16:creationId xmlns:a16="http://schemas.microsoft.com/office/drawing/2014/main" id="{7DF2DD8C-0B12-4CCF-B852-C9265E843CDA}"/>
                </a:ext>
              </a:extLst>
            </p:cNvPr>
            <p:cNvSpPr>
              <a:spLocks noChangeArrowheads="1"/>
            </p:cNvSpPr>
            <p:nvPr/>
          </p:nvSpPr>
          <p:spPr bwMode="auto">
            <a:xfrm>
              <a:off x="5009" y="473"/>
              <a:ext cx="284" cy="316"/>
            </a:xfrm>
            <a:prstGeom prst="ellipse">
              <a:avLst/>
            </a:prstGeom>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03" name="Oval 9">
              <a:extLst>
                <a:ext uri="{FF2B5EF4-FFF2-40B4-BE49-F238E27FC236}">
                  <a16:creationId xmlns:a16="http://schemas.microsoft.com/office/drawing/2014/main" id="{147D7858-9F3E-4206-8499-EABCF76ECE99}"/>
                </a:ext>
              </a:extLst>
            </p:cNvPr>
            <p:cNvSpPr>
              <a:spLocks noChangeArrowheads="1"/>
            </p:cNvSpPr>
            <p:nvPr/>
          </p:nvSpPr>
          <p:spPr bwMode="auto">
            <a:xfrm>
              <a:off x="5068" y="538"/>
              <a:ext cx="166" cy="186"/>
            </a:xfrm>
            <a:prstGeom prst="ellipse">
              <a:avLst/>
            </a:prstGeom>
            <a:gradFill rotWithShape="0">
              <a:gsLst>
                <a:gs pos="0">
                  <a:srgbClr val="FDFEB2"/>
                </a:gs>
                <a:gs pos="100000">
                  <a:srgbClr val="FAFD00"/>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9700" name="Rectangle 10">
            <a:extLst>
              <a:ext uri="{FF2B5EF4-FFF2-40B4-BE49-F238E27FC236}">
                <a16:creationId xmlns:a16="http://schemas.microsoft.com/office/drawing/2014/main" id="{3DF6DFD9-0C82-49AC-84E9-269423B849EA}"/>
              </a:ext>
            </a:extLst>
          </p:cNvPr>
          <p:cNvSpPr>
            <a:spLocks noGrp="1" noChangeArrowheads="1"/>
          </p:cNvSpPr>
          <p:nvPr>
            <p:ph type="body" idx="1"/>
          </p:nvPr>
        </p:nvSpPr>
        <p:spPr>
          <a:xfrm>
            <a:off x="685800" y="1905000"/>
            <a:ext cx="77724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latin typeface="Univers (W1)" charset="0"/>
              </a:rPr>
              <a:t>Radiation:  Energy in transit, either as particles or electromagnetic waves</a:t>
            </a:r>
          </a:p>
          <a:p>
            <a:r>
              <a:rPr lang="en-US" altLang="en-US">
                <a:latin typeface="Univers (W1)" charset="0"/>
              </a:rPr>
              <a:t>Radioactivity:  The characteristic of various materials to emit ionizing radiation</a:t>
            </a:r>
          </a:p>
          <a:p>
            <a:r>
              <a:rPr lang="en-US" altLang="en-US">
                <a:latin typeface="Univers (W1)" charset="0"/>
              </a:rPr>
              <a:t>Ionization:  The removal of electrons from an atom.  The essential characteristic of high energy radiations when interacting with matter.</a:t>
            </a:r>
          </a:p>
        </p:txBody>
      </p:sp>
    </p:spTree>
  </p:cSld>
  <p:clrMapOvr>
    <a:masterClrMapping/>
  </p:clrMapOvr>
  <p:transition advClick="0" advTm="6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FA40C68-45B5-467F-9D0F-0E7E61DEC325}"/>
              </a:ext>
            </a:extLst>
          </p:cNvPr>
          <p:cNvSpPr>
            <a:spLocks noGrp="1" noChangeArrowheads="1"/>
          </p:cNvSpPr>
          <p:nvPr>
            <p:ph type="title"/>
          </p:nvPr>
        </p:nvSpPr>
        <p:spPr>
          <a:xfrm>
            <a:off x="609600" y="266700"/>
            <a:ext cx="71628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Units</a:t>
            </a:r>
          </a:p>
        </p:txBody>
      </p:sp>
      <p:sp>
        <p:nvSpPr>
          <p:cNvPr id="31747" name="Rectangle 3">
            <a:extLst>
              <a:ext uri="{FF2B5EF4-FFF2-40B4-BE49-F238E27FC236}">
                <a16:creationId xmlns:a16="http://schemas.microsoft.com/office/drawing/2014/main" id="{D5FFA7DC-8EFB-417D-9CB8-30B7C2E29387}"/>
              </a:ext>
            </a:extLst>
          </p:cNvPr>
          <p:cNvSpPr>
            <a:spLocks noChangeArrowheads="1"/>
          </p:cNvSpPr>
          <p:nvPr/>
        </p:nvSpPr>
        <p:spPr bwMode="auto">
          <a:xfrm>
            <a:off x="2765425" y="1546225"/>
            <a:ext cx="142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1748" name="Rectangle 4">
            <a:extLst>
              <a:ext uri="{FF2B5EF4-FFF2-40B4-BE49-F238E27FC236}">
                <a16:creationId xmlns:a16="http://schemas.microsoft.com/office/drawing/2014/main" id="{99937D9B-4A2D-47E3-B7FC-BD1E8EE2FBFF}"/>
              </a:ext>
            </a:extLst>
          </p:cNvPr>
          <p:cNvSpPr>
            <a:spLocks noChangeArrowheads="1"/>
          </p:cNvSpPr>
          <p:nvPr/>
        </p:nvSpPr>
        <p:spPr bwMode="auto">
          <a:xfrm>
            <a:off x="2925763" y="1584325"/>
            <a:ext cx="291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1749" name="Group 5">
            <a:extLst>
              <a:ext uri="{FF2B5EF4-FFF2-40B4-BE49-F238E27FC236}">
                <a16:creationId xmlns:a16="http://schemas.microsoft.com/office/drawing/2014/main" id="{632F4E4B-E5BA-46ED-98EE-41305A089A8C}"/>
              </a:ext>
            </a:extLst>
          </p:cNvPr>
          <p:cNvGrpSpPr>
            <a:grpSpLocks/>
          </p:cNvGrpSpPr>
          <p:nvPr/>
        </p:nvGrpSpPr>
        <p:grpSpPr bwMode="auto">
          <a:xfrm>
            <a:off x="7399338" y="241300"/>
            <a:ext cx="1585912" cy="1657350"/>
            <a:chOff x="4661" y="152"/>
            <a:chExt cx="999" cy="1044"/>
          </a:xfrm>
        </p:grpSpPr>
        <p:grpSp>
          <p:nvGrpSpPr>
            <p:cNvPr id="31751" name="Group 6">
              <a:extLst>
                <a:ext uri="{FF2B5EF4-FFF2-40B4-BE49-F238E27FC236}">
                  <a16:creationId xmlns:a16="http://schemas.microsoft.com/office/drawing/2014/main" id="{47CA9795-63C4-41BD-A16B-CA83459521E5}"/>
                </a:ext>
              </a:extLst>
            </p:cNvPr>
            <p:cNvGrpSpPr>
              <a:grpSpLocks/>
            </p:cNvGrpSpPr>
            <p:nvPr/>
          </p:nvGrpSpPr>
          <p:grpSpPr bwMode="auto">
            <a:xfrm>
              <a:off x="4661" y="152"/>
              <a:ext cx="999" cy="1044"/>
              <a:chOff x="4661" y="152"/>
              <a:chExt cx="999" cy="1044"/>
            </a:xfrm>
          </p:grpSpPr>
          <p:sp>
            <p:nvSpPr>
              <p:cNvPr id="31754" name="Arc 7">
                <a:extLst>
                  <a:ext uri="{FF2B5EF4-FFF2-40B4-BE49-F238E27FC236}">
                    <a16:creationId xmlns:a16="http://schemas.microsoft.com/office/drawing/2014/main" id="{5169E09D-A667-47BD-8670-A49903A2275C}"/>
                  </a:ext>
                </a:extLst>
              </p:cNvPr>
              <p:cNvSpPr>
                <a:spLocks/>
              </p:cNvSpPr>
              <p:nvPr/>
            </p:nvSpPr>
            <p:spPr bwMode="auto">
              <a:xfrm>
                <a:off x="4661" y="153"/>
                <a:ext cx="500" cy="490"/>
              </a:xfrm>
              <a:custGeom>
                <a:avLst/>
                <a:gdLst>
                  <a:gd name="T0" fmla="*/ 0 w 21600"/>
                  <a:gd name="T1" fmla="*/ 488 h 19253"/>
                  <a:gd name="T2" fmla="*/ 273 w 21600"/>
                  <a:gd name="T3" fmla="*/ 0 h 19253"/>
                  <a:gd name="T4" fmla="*/ 500 w 21600"/>
                  <a:gd name="T5" fmla="*/ 490 h 19253"/>
                  <a:gd name="T6" fmla="*/ 0 60000 65536"/>
                  <a:gd name="T7" fmla="*/ 0 60000 65536"/>
                  <a:gd name="T8" fmla="*/ 0 60000 65536"/>
                </a:gdLst>
                <a:ahLst/>
                <a:cxnLst>
                  <a:cxn ang="T6">
                    <a:pos x="T0" y="T1"/>
                  </a:cxn>
                  <a:cxn ang="T7">
                    <a:pos x="T2" y="T3"/>
                  </a:cxn>
                  <a:cxn ang="T8">
                    <a:pos x="T4" y="T5"/>
                  </a:cxn>
                </a:cxnLst>
                <a:rect l="0" t="0" r="r" b="b"/>
                <a:pathLst>
                  <a:path w="21600" h="19253" fill="none" extrusionOk="0">
                    <a:moveTo>
                      <a:pt x="0" y="19174"/>
                    </a:moveTo>
                    <a:cubicBezTo>
                      <a:pt x="29" y="11073"/>
                      <a:pt x="4588" y="3671"/>
                      <a:pt x="11808" y="-1"/>
                    </a:cubicBezTo>
                  </a:path>
                  <a:path w="21600" h="19253" stroke="0" extrusionOk="0">
                    <a:moveTo>
                      <a:pt x="0" y="19174"/>
                    </a:moveTo>
                    <a:cubicBezTo>
                      <a:pt x="29" y="11073"/>
                      <a:pt x="4588" y="3671"/>
                      <a:pt x="11808" y="-1"/>
                    </a:cubicBezTo>
                    <a:lnTo>
                      <a:pt x="21600" y="19253"/>
                    </a:lnTo>
                    <a:lnTo>
                      <a:pt x="0" y="19174"/>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5" name="Arc 8">
                <a:extLst>
                  <a:ext uri="{FF2B5EF4-FFF2-40B4-BE49-F238E27FC236}">
                    <a16:creationId xmlns:a16="http://schemas.microsoft.com/office/drawing/2014/main" id="{3EE02D09-8C2F-48B9-9E55-DDDBA159F757}"/>
                  </a:ext>
                </a:extLst>
              </p:cNvPr>
              <p:cNvSpPr>
                <a:spLocks/>
              </p:cNvSpPr>
              <p:nvPr/>
            </p:nvSpPr>
            <p:spPr bwMode="auto">
              <a:xfrm>
                <a:off x="4857" y="641"/>
                <a:ext cx="607" cy="555"/>
              </a:xfrm>
              <a:custGeom>
                <a:avLst/>
                <a:gdLst>
                  <a:gd name="T0" fmla="*/ 607 w 25512"/>
                  <a:gd name="T1" fmla="*/ 450 h 21600"/>
                  <a:gd name="T2" fmla="*/ 0 w 25512"/>
                  <a:gd name="T3" fmla="*/ 446 h 21600"/>
                  <a:gd name="T4" fmla="*/ 306 w 25512"/>
                  <a:gd name="T5" fmla="*/ 0 h 21600"/>
                  <a:gd name="T6" fmla="*/ 0 60000 65536"/>
                  <a:gd name="T7" fmla="*/ 0 60000 65536"/>
                  <a:gd name="T8" fmla="*/ 0 60000 65536"/>
                </a:gdLst>
                <a:ahLst/>
                <a:cxnLst>
                  <a:cxn ang="T6">
                    <a:pos x="T0" y="T1"/>
                  </a:cxn>
                  <a:cxn ang="T7">
                    <a:pos x="T2" y="T3"/>
                  </a:cxn>
                  <a:cxn ang="T8">
                    <a:pos x="T4" y="T5"/>
                  </a:cxn>
                </a:cxnLst>
                <a:rect l="0" t="0" r="r" b="b"/>
                <a:pathLst>
                  <a:path w="25512" h="21600" fill="none" extrusionOk="0">
                    <a:moveTo>
                      <a:pt x="25512" y="17511"/>
                    </a:moveTo>
                    <a:cubicBezTo>
                      <a:pt x="21831" y="20169"/>
                      <a:pt x="17406" y="21600"/>
                      <a:pt x="12866" y="21600"/>
                    </a:cubicBezTo>
                    <a:cubicBezTo>
                      <a:pt x="8232" y="21600"/>
                      <a:pt x="3721" y="20110"/>
                      <a:pt x="-1" y="17350"/>
                    </a:cubicBezTo>
                  </a:path>
                  <a:path w="25512" h="21600" stroke="0" extrusionOk="0">
                    <a:moveTo>
                      <a:pt x="25512" y="17511"/>
                    </a:moveTo>
                    <a:cubicBezTo>
                      <a:pt x="21831" y="20169"/>
                      <a:pt x="17406" y="21600"/>
                      <a:pt x="12866" y="21600"/>
                    </a:cubicBezTo>
                    <a:cubicBezTo>
                      <a:pt x="8232" y="21600"/>
                      <a:pt x="3721" y="20110"/>
                      <a:pt x="-1" y="17350"/>
                    </a:cubicBezTo>
                    <a:lnTo>
                      <a:pt x="12866" y="0"/>
                    </a:lnTo>
                    <a:lnTo>
                      <a:pt x="25512" y="1751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6" name="Arc 9">
                <a:extLst>
                  <a:ext uri="{FF2B5EF4-FFF2-40B4-BE49-F238E27FC236}">
                    <a16:creationId xmlns:a16="http://schemas.microsoft.com/office/drawing/2014/main" id="{5F5E63A2-C7B6-4A0E-8CCA-8322BC5736CA}"/>
                  </a:ext>
                </a:extLst>
              </p:cNvPr>
              <p:cNvSpPr>
                <a:spLocks/>
              </p:cNvSpPr>
              <p:nvPr/>
            </p:nvSpPr>
            <p:spPr bwMode="auto">
              <a:xfrm>
                <a:off x="5160" y="152"/>
                <a:ext cx="500" cy="490"/>
              </a:xfrm>
              <a:custGeom>
                <a:avLst/>
                <a:gdLst>
                  <a:gd name="T0" fmla="*/ 227 w 21600"/>
                  <a:gd name="T1" fmla="*/ 0 h 19245"/>
                  <a:gd name="T2" fmla="*/ 500 w 21600"/>
                  <a:gd name="T3" fmla="*/ 489 h 19245"/>
                  <a:gd name="T4" fmla="*/ 0 w 21600"/>
                  <a:gd name="T5" fmla="*/ 490 h 19245"/>
                  <a:gd name="T6" fmla="*/ 0 60000 65536"/>
                  <a:gd name="T7" fmla="*/ 0 60000 65536"/>
                  <a:gd name="T8" fmla="*/ 0 60000 65536"/>
                </a:gdLst>
                <a:ahLst/>
                <a:cxnLst>
                  <a:cxn ang="T6">
                    <a:pos x="T0" y="T1"/>
                  </a:cxn>
                  <a:cxn ang="T7">
                    <a:pos x="T2" y="T3"/>
                  </a:cxn>
                  <a:cxn ang="T8">
                    <a:pos x="T4" y="T5"/>
                  </a:cxn>
                </a:cxnLst>
                <a:rect l="0" t="0" r="r" b="b"/>
                <a:pathLst>
                  <a:path w="21600" h="19245" fill="none" extrusionOk="0">
                    <a:moveTo>
                      <a:pt x="9807" y="-1"/>
                    </a:moveTo>
                    <a:cubicBezTo>
                      <a:pt x="17031" y="3681"/>
                      <a:pt x="21585" y="11097"/>
                      <a:pt x="21599" y="19206"/>
                    </a:cubicBezTo>
                  </a:path>
                  <a:path w="21600" h="19245" stroke="0" extrusionOk="0">
                    <a:moveTo>
                      <a:pt x="9807" y="-1"/>
                    </a:moveTo>
                    <a:cubicBezTo>
                      <a:pt x="17031" y="3681"/>
                      <a:pt x="21585" y="11097"/>
                      <a:pt x="21599" y="19206"/>
                    </a:cubicBezTo>
                    <a:lnTo>
                      <a:pt x="0" y="19245"/>
                    </a:lnTo>
                    <a:lnTo>
                      <a:pt x="9807" y="-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useBgFill="1">
          <p:nvSpPr>
            <p:cNvPr id="31752" name="Oval 10">
              <a:extLst>
                <a:ext uri="{FF2B5EF4-FFF2-40B4-BE49-F238E27FC236}">
                  <a16:creationId xmlns:a16="http://schemas.microsoft.com/office/drawing/2014/main" id="{4840EFFB-415E-44F9-99B2-6F366BF61F84}"/>
                </a:ext>
              </a:extLst>
            </p:cNvPr>
            <p:cNvSpPr>
              <a:spLocks noChangeArrowheads="1"/>
            </p:cNvSpPr>
            <p:nvPr/>
          </p:nvSpPr>
          <p:spPr bwMode="auto">
            <a:xfrm>
              <a:off x="5009" y="473"/>
              <a:ext cx="284" cy="316"/>
            </a:xfrm>
            <a:prstGeom prst="ellipse">
              <a:avLst/>
            </a:prstGeom>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1753" name="Oval 11">
              <a:extLst>
                <a:ext uri="{FF2B5EF4-FFF2-40B4-BE49-F238E27FC236}">
                  <a16:creationId xmlns:a16="http://schemas.microsoft.com/office/drawing/2014/main" id="{16BAA2B5-2F16-465B-B29A-1C20EDEF643C}"/>
                </a:ext>
              </a:extLst>
            </p:cNvPr>
            <p:cNvSpPr>
              <a:spLocks noChangeArrowheads="1"/>
            </p:cNvSpPr>
            <p:nvPr/>
          </p:nvSpPr>
          <p:spPr bwMode="auto">
            <a:xfrm>
              <a:off x="5068" y="538"/>
              <a:ext cx="166" cy="186"/>
            </a:xfrm>
            <a:prstGeom prst="ellipse">
              <a:avLst/>
            </a:prstGeom>
            <a:gradFill rotWithShape="0">
              <a:gsLst>
                <a:gs pos="0">
                  <a:srgbClr val="FDFEB2"/>
                </a:gs>
                <a:gs pos="100000">
                  <a:srgbClr val="FAFD00"/>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31750" name="Rectangle 12">
            <a:extLst>
              <a:ext uri="{FF2B5EF4-FFF2-40B4-BE49-F238E27FC236}">
                <a16:creationId xmlns:a16="http://schemas.microsoft.com/office/drawing/2014/main" id="{F2246B3C-5BD1-4E5B-BC4E-94F00744D507}"/>
              </a:ext>
            </a:extLst>
          </p:cNvPr>
          <p:cNvSpPr>
            <a:spLocks noGrp="1" noChangeArrowheads="1"/>
          </p:cNvSpPr>
          <p:nvPr>
            <p:ph type="body" idx="1"/>
          </p:nvPr>
        </p:nvSpPr>
        <p:spPr>
          <a:xfrm>
            <a:off x="685800" y="1905000"/>
            <a:ext cx="77724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latin typeface="Univers (W1)" charset="0"/>
              </a:rPr>
              <a:t>Roentgen:  A unit for measuring the amount of gamma or X rays in air</a:t>
            </a:r>
          </a:p>
          <a:p>
            <a:r>
              <a:rPr lang="en-US" altLang="en-US">
                <a:latin typeface="Univers (W1)" charset="0"/>
              </a:rPr>
              <a:t>Rad: A unit for measuring absorbed energy from radiation</a:t>
            </a:r>
          </a:p>
          <a:p>
            <a:r>
              <a:rPr lang="en-US" altLang="en-US">
                <a:latin typeface="Univers (W1)" charset="0"/>
              </a:rPr>
              <a:t>Rem: A unit for measuring biological damage from radiation</a:t>
            </a:r>
          </a:p>
        </p:txBody>
      </p:sp>
    </p:spTree>
  </p:cSld>
  <p:clrMapOvr>
    <a:masterClrMapping/>
  </p:clrMapOvr>
  <p:transition advClick="0" advTm="6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2636905-4634-4DA8-B92F-B0262604F914}"/>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Elements</a:t>
            </a:r>
          </a:p>
        </p:txBody>
      </p:sp>
      <p:grpSp>
        <p:nvGrpSpPr>
          <p:cNvPr id="33795" name="Group 3">
            <a:extLst>
              <a:ext uri="{FF2B5EF4-FFF2-40B4-BE49-F238E27FC236}">
                <a16:creationId xmlns:a16="http://schemas.microsoft.com/office/drawing/2014/main" id="{ECE78589-6B3C-4865-9481-05149F2A1EF6}"/>
              </a:ext>
            </a:extLst>
          </p:cNvPr>
          <p:cNvGrpSpPr>
            <a:grpSpLocks/>
          </p:cNvGrpSpPr>
          <p:nvPr/>
        </p:nvGrpSpPr>
        <p:grpSpPr bwMode="auto">
          <a:xfrm>
            <a:off x="7399338" y="241300"/>
            <a:ext cx="1585912" cy="1657350"/>
            <a:chOff x="4661" y="152"/>
            <a:chExt cx="999" cy="1044"/>
          </a:xfrm>
        </p:grpSpPr>
        <p:grpSp>
          <p:nvGrpSpPr>
            <p:cNvPr id="33797" name="Group 4">
              <a:extLst>
                <a:ext uri="{FF2B5EF4-FFF2-40B4-BE49-F238E27FC236}">
                  <a16:creationId xmlns:a16="http://schemas.microsoft.com/office/drawing/2014/main" id="{24EFFA58-ADEF-4E62-97F9-ACA99BE5B2E0}"/>
                </a:ext>
              </a:extLst>
            </p:cNvPr>
            <p:cNvGrpSpPr>
              <a:grpSpLocks/>
            </p:cNvGrpSpPr>
            <p:nvPr/>
          </p:nvGrpSpPr>
          <p:grpSpPr bwMode="auto">
            <a:xfrm>
              <a:off x="4661" y="152"/>
              <a:ext cx="999" cy="1044"/>
              <a:chOff x="4661" y="152"/>
              <a:chExt cx="999" cy="1044"/>
            </a:xfrm>
          </p:grpSpPr>
          <p:sp>
            <p:nvSpPr>
              <p:cNvPr id="33800" name="Arc 5">
                <a:extLst>
                  <a:ext uri="{FF2B5EF4-FFF2-40B4-BE49-F238E27FC236}">
                    <a16:creationId xmlns:a16="http://schemas.microsoft.com/office/drawing/2014/main" id="{198E3A37-E8F0-4B7A-976F-72E80A99D974}"/>
                  </a:ext>
                </a:extLst>
              </p:cNvPr>
              <p:cNvSpPr>
                <a:spLocks/>
              </p:cNvSpPr>
              <p:nvPr/>
            </p:nvSpPr>
            <p:spPr bwMode="auto">
              <a:xfrm>
                <a:off x="4661" y="153"/>
                <a:ext cx="500" cy="490"/>
              </a:xfrm>
              <a:custGeom>
                <a:avLst/>
                <a:gdLst>
                  <a:gd name="T0" fmla="*/ 0 w 21600"/>
                  <a:gd name="T1" fmla="*/ 488 h 19253"/>
                  <a:gd name="T2" fmla="*/ 273 w 21600"/>
                  <a:gd name="T3" fmla="*/ 0 h 19253"/>
                  <a:gd name="T4" fmla="*/ 500 w 21600"/>
                  <a:gd name="T5" fmla="*/ 490 h 19253"/>
                  <a:gd name="T6" fmla="*/ 0 60000 65536"/>
                  <a:gd name="T7" fmla="*/ 0 60000 65536"/>
                  <a:gd name="T8" fmla="*/ 0 60000 65536"/>
                </a:gdLst>
                <a:ahLst/>
                <a:cxnLst>
                  <a:cxn ang="T6">
                    <a:pos x="T0" y="T1"/>
                  </a:cxn>
                  <a:cxn ang="T7">
                    <a:pos x="T2" y="T3"/>
                  </a:cxn>
                  <a:cxn ang="T8">
                    <a:pos x="T4" y="T5"/>
                  </a:cxn>
                </a:cxnLst>
                <a:rect l="0" t="0" r="r" b="b"/>
                <a:pathLst>
                  <a:path w="21600" h="19253" fill="none" extrusionOk="0">
                    <a:moveTo>
                      <a:pt x="0" y="19174"/>
                    </a:moveTo>
                    <a:cubicBezTo>
                      <a:pt x="29" y="11073"/>
                      <a:pt x="4588" y="3671"/>
                      <a:pt x="11808" y="-1"/>
                    </a:cubicBezTo>
                  </a:path>
                  <a:path w="21600" h="19253" stroke="0" extrusionOk="0">
                    <a:moveTo>
                      <a:pt x="0" y="19174"/>
                    </a:moveTo>
                    <a:cubicBezTo>
                      <a:pt x="29" y="11073"/>
                      <a:pt x="4588" y="3671"/>
                      <a:pt x="11808" y="-1"/>
                    </a:cubicBezTo>
                    <a:lnTo>
                      <a:pt x="21600" y="19253"/>
                    </a:lnTo>
                    <a:lnTo>
                      <a:pt x="0" y="19174"/>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1" name="Arc 6">
                <a:extLst>
                  <a:ext uri="{FF2B5EF4-FFF2-40B4-BE49-F238E27FC236}">
                    <a16:creationId xmlns:a16="http://schemas.microsoft.com/office/drawing/2014/main" id="{6B77C66D-92E9-4C85-A58B-A1A0C901E009}"/>
                  </a:ext>
                </a:extLst>
              </p:cNvPr>
              <p:cNvSpPr>
                <a:spLocks/>
              </p:cNvSpPr>
              <p:nvPr/>
            </p:nvSpPr>
            <p:spPr bwMode="auto">
              <a:xfrm>
                <a:off x="4857" y="641"/>
                <a:ext cx="607" cy="555"/>
              </a:xfrm>
              <a:custGeom>
                <a:avLst/>
                <a:gdLst>
                  <a:gd name="T0" fmla="*/ 607 w 25512"/>
                  <a:gd name="T1" fmla="*/ 450 h 21600"/>
                  <a:gd name="T2" fmla="*/ 0 w 25512"/>
                  <a:gd name="T3" fmla="*/ 446 h 21600"/>
                  <a:gd name="T4" fmla="*/ 306 w 25512"/>
                  <a:gd name="T5" fmla="*/ 0 h 21600"/>
                  <a:gd name="T6" fmla="*/ 0 60000 65536"/>
                  <a:gd name="T7" fmla="*/ 0 60000 65536"/>
                  <a:gd name="T8" fmla="*/ 0 60000 65536"/>
                </a:gdLst>
                <a:ahLst/>
                <a:cxnLst>
                  <a:cxn ang="T6">
                    <a:pos x="T0" y="T1"/>
                  </a:cxn>
                  <a:cxn ang="T7">
                    <a:pos x="T2" y="T3"/>
                  </a:cxn>
                  <a:cxn ang="T8">
                    <a:pos x="T4" y="T5"/>
                  </a:cxn>
                </a:cxnLst>
                <a:rect l="0" t="0" r="r" b="b"/>
                <a:pathLst>
                  <a:path w="25512" h="21600" fill="none" extrusionOk="0">
                    <a:moveTo>
                      <a:pt x="25512" y="17511"/>
                    </a:moveTo>
                    <a:cubicBezTo>
                      <a:pt x="21831" y="20169"/>
                      <a:pt x="17406" y="21600"/>
                      <a:pt x="12866" y="21600"/>
                    </a:cubicBezTo>
                    <a:cubicBezTo>
                      <a:pt x="8232" y="21600"/>
                      <a:pt x="3721" y="20110"/>
                      <a:pt x="-1" y="17350"/>
                    </a:cubicBezTo>
                  </a:path>
                  <a:path w="25512" h="21600" stroke="0" extrusionOk="0">
                    <a:moveTo>
                      <a:pt x="25512" y="17511"/>
                    </a:moveTo>
                    <a:cubicBezTo>
                      <a:pt x="21831" y="20169"/>
                      <a:pt x="17406" y="21600"/>
                      <a:pt x="12866" y="21600"/>
                    </a:cubicBezTo>
                    <a:cubicBezTo>
                      <a:pt x="8232" y="21600"/>
                      <a:pt x="3721" y="20110"/>
                      <a:pt x="-1" y="17350"/>
                    </a:cubicBezTo>
                    <a:lnTo>
                      <a:pt x="12866" y="0"/>
                    </a:lnTo>
                    <a:lnTo>
                      <a:pt x="25512" y="1751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2" name="Arc 7">
                <a:extLst>
                  <a:ext uri="{FF2B5EF4-FFF2-40B4-BE49-F238E27FC236}">
                    <a16:creationId xmlns:a16="http://schemas.microsoft.com/office/drawing/2014/main" id="{CC95DF41-5D0D-4329-B3D2-52B3184D6372}"/>
                  </a:ext>
                </a:extLst>
              </p:cNvPr>
              <p:cNvSpPr>
                <a:spLocks/>
              </p:cNvSpPr>
              <p:nvPr/>
            </p:nvSpPr>
            <p:spPr bwMode="auto">
              <a:xfrm>
                <a:off x="5160" y="152"/>
                <a:ext cx="500" cy="490"/>
              </a:xfrm>
              <a:custGeom>
                <a:avLst/>
                <a:gdLst>
                  <a:gd name="T0" fmla="*/ 227 w 21600"/>
                  <a:gd name="T1" fmla="*/ 0 h 19245"/>
                  <a:gd name="T2" fmla="*/ 500 w 21600"/>
                  <a:gd name="T3" fmla="*/ 489 h 19245"/>
                  <a:gd name="T4" fmla="*/ 0 w 21600"/>
                  <a:gd name="T5" fmla="*/ 490 h 19245"/>
                  <a:gd name="T6" fmla="*/ 0 60000 65536"/>
                  <a:gd name="T7" fmla="*/ 0 60000 65536"/>
                  <a:gd name="T8" fmla="*/ 0 60000 65536"/>
                </a:gdLst>
                <a:ahLst/>
                <a:cxnLst>
                  <a:cxn ang="T6">
                    <a:pos x="T0" y="T1"/>
                  </a:cxn>
                  <a:cxn ang="T7">
                    <a:pos x="T2" y="T3"/>
                  </a:cxn>
                  <a:cxn ang="T8">
                    <a:pos x="T4" y="T5"/>
                  </a:cxn>
                </a:cxnLst>
                <a:rect l="0" t="0" r="r" b="b"/>
                <a:pathLst>
                  <a:path w="21600" h="19245" fill="none" extrusionOk="0">
                    <a:moveTo>
                      <a:pt x="9807" y="-1"/>
                    </a:moveTo>
                    <a:cubicBezTo>
                      <a:pt x="17031" y="3681"/>
                      <a:pt x="21585" y="11097"/>
                      <a:pt x="21599" y="19206"/>
                    </a:cubicBezTo>
                  </a:path>
                  <a:path w="21600" h="19245" stroke="0" extrusionOk="0">
                    <a:moveTo>
                      <a:pt x="9807" y="-1"/>
                    </a:moveTo>
                    <a:cubicBezTo>
                      <a:pt x="17031" y="3681"/>
                      <a:pt x="21585" y="11097"/>
                      <a:pt x="21599" y="19206"/>
                    </a:cubicBezTo>
                    <a:lnTo>
                      <a:pt x="0" y="19245"/>
                    </a:lnTo>
                    <a:lnTo>
                      <a:pt x="9807" y="-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useBgFill="1">
          <p:nvSpPr>
            <p:cNvPr id="33798" name="Oval 8">
              <a:extLst>
                <a:ext uri="{FF2B5EF4-FFF2-40B4-BE49-F238E27FC236}">
                  <a16:creationId xmlns:a16="http://schemas.microsoft.com/office/drawing/2014/main" id="{105B72D6-1219-43CC-8D0A-A400E7BCEF8C}"/>
                </a:ext>
              </a:extLst>
            </p:cNvPr>
            <p:cNvSpPr>
              <a:spLocks noChangeArrowheads="1"/>
            </p:cNvSpPr>
            <p:nvPr/>
          </p:nvSpPr>
          <p:spPr bwMode="auto">
            <a:xfrm>
              <a:off x="5009" y="473"/>
              <a:ext cx="284" cy="316"/>
            </a:xfrm>
            <a:prstGeom prst="ellipse">
              <a:avLst/>
            </a:prstGeom>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3799" name="Oval 9">
              <a:extLst>
                <a:ext uri="{FF2B5EF4-FFF2-40B4-BE49-F238E27FC236}">
                  <a16:creationId xmlns:a16="http://schemas.microsoft.com/office/drawing/2014/main" id="{1111CD78-E2BB-4BF7-89BF-5A44C1115482}"/>
                </a:ext>
              </a:extLst>
            </p:cNvPr>
            <p:cNvSpPr>
              <a:spLocks noChangeArrowheads="1"/>
            </p:cNvSpPr>
            <p:nvPr/>
          </p:nvSpPr>
          <p:spPr bwMode="auto">
            <a:xfrm>
              <a:off x="5068" y="538"/>
              <a:ext cx="166" cy="186"/>
            </a:xfrm>
            <a:prstGeom prst="ellipse">
              <a:avLst/>
            </a:prstGeom>
            <a:gradFill rotWithShape="0">
              <a:gsLst>
                <a:gs pos="0">
                  <a:srgbClr val="FDFEB2"/>
                </a:gs>
                <a:gs pos="100000">
                  <a:srgbClr val="FAFD00"/>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33796" name="Rectangle 10">
            <a:extLst>
              <a:ext uri="{FF2B5EF4-FFF2-40B4-BE49-F238E27FC236}">
                <a16:creationId xmlns:a16="http://schemas.microsoft.com/office/drawing/2014/main" id="{BE660013-FAC0-4EEB-9A90-F8C5421F5681}"/>
              </a:ext>
            </a:extLst>
          </p:cNvPr>
          <p:cNvSpPr>
            <a:spLocks noGrp="1" noChangeArrowheads="1"/>
          </p:cNvSpPr>
          <p:nvPr>
            <p:ph type="body" idx="1"/>
          </p:nvPr>
        </p:nvSpPr>
        <p:spPr>
          <a:xfrm>
            <a:off x="304800" y="1905000"/>
            <a:ext cx="77724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Tx/>
              <a:buNone/>
            </a:pPr>
            <a:r>
              <a:rPr lang="en-US" altLang="en-US">
                <a:latin typeface="Univers (W1)" charset="0"/>
              </a:rPr>
              <a:t>   An element is the smallest amount of a substance that still exhibits the properties of that substance.</a:t>
            </a:r>
          </a:p>
          <a:p>
            <a:pPr>
              <a:buFontTx/>
              <a:buNone/>
            </a:pPr>
            <a:endParaRPr lang="en-US" altLang="en-US">
              <a:latin typeface="Univers (W1)" charset="0"/>
            </a:endParaRPr>
          </a:p>
          <a:p>
            <a:pPr>
              <a:buFontTx/>
              <a:buNone/>
            </a:pPr>
            <a:r>
              <a:rPr lang="en-US" altLang="en-US">
                <a:latin typeface="Univers (W1)" charset="0"/>
              </a:rPr>
              <a:t>	Elements are classified by the number of protons in each atom, and can be arranged in order in the Periodic Chart.</a:t>
            </a:r>
          </a:p>
        </p:txBody>
      </p:sp>
    </p:spTree>
  </p:cSld>
  <p:clrMapOvr>
    <a:masterClrMapping/>
  </p:clrMapOvr>
  <p:transition advClick="0" advTm="6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38C77DC-6EDE-4FE7-9D1D-C574BE7E3671}"/>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Atoms</a:t>
            </a:r>
          </a:p>
        </p:txBody>
      </p:sp>
      <p:grpSp>
        <p:nvGrpSpPr>
          <p:cNvPr id="35843" name="Group 3">
            <a:extLst>
              <a:ext uri="{FF2B5EF4-FFF2-40B4-BE49-F238E27FC236}">
                <a16:creationId xmlns:a16="http://schemas.microsoft.com/office/drawing/2014/main" id="{AC03E4A1-3FC0-4E83-B735-10FA74397CFE}"/>
              </a:ext>
            </a:extLst>
          </p:cNvPr>
          <p:cNvGrpSpPr>
            <a:grpSpLocks/>
          </p:cNvGrpSpPr>
          <p:nvPr/>
        </p:nvGrpSpPr>
        <p:grpSpPr bwMode="auto">
          <a:xfrm>
            <a:off x="7399338" y="241300"/>
            <a:ext cx="1585912" cy="1657350"/>
            <a:chOff x="4661" y="152"/>
            <a:chExt cx="999" cy="1044"/>
          </a:xfrm>
        </p:grpSpPr>
        <p:grpSp>
          <p:nvGrpSpPr>
            <p:cNvPr id="35845" name="Group 4">
              <a:extLst>
                <a:ext uri="{FF2B5EF4-FFF2-40B4-BE49-F238E27FC236}">
                  <a16:creationId xmlns:a16="http://schemas.microsoft.com/office/drawing/2014/main" id="{0316DBB0-204D-4377-8530-3B47F6348BEC}"/>
                </a:ext>
              </a:extLst>
            </p:cNvPr>
            <p:cNvGrpSpPr>
              <a:grpSpLocks/>
            </p:cNvGrpSpPr>
            <p:nvPr/>
          </p:nvGrpSpPr>
          <p:grpSpPr bwMode="auto">
            <a:xfrm>
              <a:off x="4661" y="152"/>
              <a:ext cx="999" cy="1044"/>
              <a:chOff x="4661" y="152"/>
              <a:chExt cx="999" cy="1044"/>
            </a:xfrm>
          </p:grpSpPr>
          <p:sp>
            <p:nvSpPr>
              <p:cNvPr id="35848" name="Arc 5">
                <a:extLst>
                  <a:ext uri="{FF2B5EF4-FFF2-40B4-BE49-F238E27FC236}">
                    <a16:creationId xmlns:a16="http://schemas.microsoft.com/office/drawing/2014/main" id="{E28E360E-28B4-4C69-B8EE-D9580FCF4208}"/>
                  </a:ext>
                </a:extLst>
              </p:cNvPr>
              <p:cNvSpPr>
                <a:spLocks/>
              </p:cNvSpPr>
              <p:nvPr/>
            </p:nvSpPr>
            <p:spPr bwMode="auto">
              <a:xfrm>
                <a:off x="4661" y="153"/>
                <a:ext cx="500" cy="490"/>
              </a:xfrm>
              <a:custGeom>
                <a:avLst/>
                <a:gdLst>
                  <a:gd name="T0" fmla="*/ 0 w 21600"/>
                  <a:gd name="T1" fmla="*/ 488 h 19253"/>
                  <a:gd name="T2" fmla="*/ 273 w 21600"/>
                  <a:gd name="T3" fmla="*/ 0 h 19253"/>
                  <a:gd name="T4" fmla="*/ 500 w 21600"/>
                  <a:gd name="T5" fmla="*/ 490 h 19253"/>
                  <a:gd name="T6" fmla="*/ 0 60000 65536"/>
                  <a:gd name="T7" fmla="*/ 0 60000 65536"/>
                  <a:gd name="T8" fmla="*/ 0 60000 65536"/>
                </a:gdLst>
                <a:ahLst/>
                <a:cxnLst>
                  <a:cxn ang="T6">
                    <a:pos x="T0" y="T1"/>
                  </a:cxn>
                  <a:cxn ang="T7">
                    <a:pos x="T2" y="T3"/>
                  </a:cxn>
                  <a:cxn ang="T8">
                    <a:pos x="T4" y="T5"/>
                  </a:cxn>
                </a:cxnLst>
                <a:rect l="0" t="0" r="r" b="b"/>
                <a:pathLst>
                  <a:path w="21600" h="19253" fill="none" extrusionOk="0">
                    <a:moveTo>
                      <a:pt x="0" y="19174"/>
                    </a:moveTo>
                    <a:cubicBezTo>
                      <a:pt x="29" y="11073"/>
                      <a:pt x="4588" y="3671"/>
                      <a:pt x="11808" y="-1"/>
                    </a:cubicBezTo>
                  </a:path>
                  <a:path w="21600" h="19253" stroke="0" extrusionOk="0">
                    <a:moveTo>
                      <a:pt x="0" y="19174"/>
                    </a:moveTo>
                    <a:cubicBezTo>
                      <a:pt x="29" y="11073"/>
                      <a:pt x="4588" y="3671"/>
                      <a:pt x="11808" y="-1"/>
                    </a:cubicBezTo>
                    <a:lnTo>
                      <a:pt x="21600" y="19253"/>
                    </a:lnTo>
                    <a:lnTo>
                      <a:pt x="0" y="19174"/>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9" name="Arc 6">
                <a:extLst>
                  <a:ext uri="{FF2B5EF4-FFF2-40B4-BE49-F238E27FC236}">
                    <a16:creationId xmlns:a16="http://schemas.microsoft.com/office/drawing/2014/main" id="{79200470-61A2-4726-8B15-3E9BFD2552DA}"/>
                  </a:ext>
                </a:extLst>
              </p:cNvPr>
              <p:cNvSpPr>
                <a:spLocks/>
              </p:cNvSpPr>
              <p:nvPr/>
            </p:nvSpPr>
            <p:spPr bwMode="auto">
              <a:xfrm>
                <a:off x="4857" y="641"/>
                <a:ext cx="607" cy="555"/>
              </a:xfrm>
              <a:custGeom>
                <a:avLst/>
                <a:gdLst>
                  <a:gd name="T0" fmla="*/ 607 w 25512"/>
                  <a:gd name="T1" fmla="*/ 450 h 21600"/>
                  <a:gd name="T2" fmla="*/ 0 w 25512"/>
                  <a:gd name="T3" fmla="*/ 446 h 21600"/>
                  <a:gd name="T4" fmla="*/ 306 w 25512"/>
                  <a:gd name="T5" fmla="*/ 0 h 21600"/>
                  <a:gd name="T6" fmla="*/ 0 60000 65536"/>
                  <a:gd name="T7" fmla="*/ 0 60000 65536"/>
                  <a:gd name="T8" fmla="*/ 0 60000 65536"/>
                </a:gdLst>
                <a:ahLst/>
                <a:cxnLst>
                  <a:cxn ang="T6">
                    <a:pos x="T0" y="T1"/>
                  </a:cxn>
                  <a:cxn ang="T7">
                    <a:pos x="T2" y="T3"/>
                  </a:cxn>
                  <a:cxn ang="T8">
                    <a:pos x="T4" y="T5"/>
                  </a:cxn>
                </a:cxnLst>
                <a:rect l="0" t="0" r="r" b="b"/>
                <a:pathLst>
                  <a:path w="25512" h="21600" fill="none" extrusionOk="0">
                    <a:moveTo>
                      <a:pt x="25512" y="17511"/>
                    </a:moveTo>
                    <a:cubicBezTo>
                      <a:pt x="21831" y="20169"/>
                      <a:pt x="17406" y="21600"/>
                      <a:pt x="12866" y="21600"/>
                    </a:cubicBezTo>
                    <a:cubicBezTo>
                      <a:pt x="8232" y="21600"/>
                      <a:pt x="3721" y="20110"/>
                      <a:pt x="-1" y="17350"/>
                    </a:cubicBezTo>
                  </a:path>
                  <a:path w="25512" h="21600" stroke="0" extrusionOk="0">
                    <a:moveTo>
                      <a:pt x="25512" y="17511"/>
                    </a:moveTo>
                    <a:cubicBezTo>
                      <a:pt x="21831" y="20169"/>
                      <a:pt x="17406" y="21600"/>
                      <a:pt x="12866" y="21600"/>
                    </a:cubicBezTo>
                    <a:cubicBezTo>
                      <a:pt x="8232" y="21600"/>
                      <a:pt x="3721" y="20110"/>
                      <a:pt x="-1" y="17350"/>
                    </a:cubicBezTo>
                    <a:lnTo>
                      <a:pt x="12866" y="0"/>
                    </a:lnTo>
                    <a:lnTo>
                      <a:pt x="25512" y="1751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Arc 7">
                <a:extLst>
                  <a:ext uri="{FF2B5EF4-FFF2-40B4-BE49-F238E27FC236}">
                    <a16:creationId xmlns:a16="http://schemas.microsoft.com/office/drawing/2014/main" id="{EC98239A-1E0E-48EB-98E0-D1ECBAD324AC}"/>
                  </a:ext>
                </a:extLst>
              </p:cNvPr>
              <p:cNvSpPr>
                <a:spLocks/>
              </p:cNvSpPr>
              <p:nvPr/>
            </p:nvSpPr>
            <p:spPr bwMode="auto">
              <a:xfrm>
                <a:off x="5160" y="152"/>
                <a:ext cx="500" cy="490"/>
              </a:xfrm>
              <a:custGeom>
                <a:avLst/>
                <a:gdLst>
                  <a:gd name="T0" fmla="*/ 227 w 21600"/>
                  <a:gd name="T1" fmla="*/ 0 h 19245"/>
                  <a:gd name="T2" fmla="*/ 500 w 21600"/>
                  <a:gd name="T3" fmla="*/ 489 h 19245"/>
                  <a:gd name="T4" fmla="*/ 0 w 21600"/>
                  <a:gd name="T5" fmla="*/ 490 h 19245"/>
                  <a:gd name="T6" fmla="*/ 0 60000 65536"/>
                  <a:gd name="T7" fmla="*/ 0 60000 65536"/>
                  <a:gd name="T8" fmla="*/ 0 60000 65536"/>
                </a:gdLst>
                <a:ahLst/>
                <a:cxnLst>
                  <a:cxn ang="T6">
                    <a:pos x="T0" y="T1"/>
                  </a:cxn>
                  <a:cxn ang="T7">
                    <a:pos x="T2" y="T3"/>
                  </a:cxn>
                  <a:cxn ang="T8">
                    <a:pos x="T4" y="T5"/>
                  </a:cxn>
                </a:cxnLst>
                <a:rect l="0" t="0" r="r" b="b"/>
                <a:pathLst>
                  <a:path w="21600" h="19245" fill="none" extrusionOk="0">
                    <a:moveTo>
                      <a:pt x="9807" y="-1"/>
                    </a:moveTo>
                    <a:cubicBezTo>
                      <a:pt x="17031" y="3681"/>
                      <a:pt x="21585" y="11097"/>
                      <a:pt x="21599" y="19206"/>
                    </a:cubicBezTo>
                  </a:path>
                  <a:path w="21600" h="19245" stroke="0" extrusionOk="0">
                    <a:moveTo>
                      <a:pt x="9807" y="-1"/>
                    </a:moveTo>
                    <a:cubicBezTo>
                      <a:pt x="17031" y="3681"/>
                      <a:pt x="21585" y="11097"/>
                      <a:pt x="21599" y="19206"/>
                    </a:cubicBezTo>
                    <a:lnTo>
                      <a:pt x="0" y="19245"/>
                    </a:lnTo>
                    <a:lnTo>
                      <a:pt x="9807" y="-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useBgFill="1">
          <p:nvSpPr>
            <p:cNvPr id="35846" name="Oval 8">
              <a:extLst>
                <a:ext uri="{FF2B5EF4-FFF2-40B4-BE49-F238E27FC236}">
                  <a16:creationId xmlns:a16="http://schemas.microsoft.com/office/drawing/2014/main" id="{61096631-0B26-47C5-8C8F-A110B62E12C7}"/>
                </a:ext>
              </a:extLst>
            </p:cNvPr>
            <p:cNvSpPr>
              <a:spLocks noChangeArrowheads="1"/>
            </p:cNvSpPr>
            <p:nvPr/>
          </p:nvSpPr>
          <p:spPr bwMode="auto">
            <a:xfrm>
              <a:off x="5009" y="473"/>
              <a:ext cx="284" cy="316"/>
            </a:xfrm>
            <a:prstGeom prst="ellipse">
              <a:avLst/>
            </a:prstGeom>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5847" name="Oval 9">
              <a:extLst>
                <a:ext uri="{FF2B5EF4-FFF2-40B4-BE49-F238E27FC236}">
                  <a16:creationId xmlns:a16="http://schemas.microsoft.com/office/drawing/2014/main" id="{9EEDAF35-15CB-47FB-B950-568380114BB2}"/>
                </a:ext>
              </a:extLst>
            </p:cNvPr>
            <p:cNvSpPr>
              <a:spLocks noChangeArrowheads="1"/>
            </p:cNvSpPr>
            <p:nvPr/>
          </p:nvSpPr>
          <p:spPr bwMode="auto">
            <a:xfrm>
              <a:off x="5068" y="538"/>
              <a:ext cx="166" cy="186"/>
            </a:xfrm>
            <a:prstGeom prst="ellipse">
              <a:avLst/>
            </a:prstGeom>
            <a:gradFill rotWithShape="0">
              <a:gsLst>
                <a:gs pos="0">
                  <a:srgbClr val="FDFEB2"/>
                </a:gs>
                <a:gs pos="100000">
                  <a:srgbClr val="FAFD00"/>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35844" name="Rectangle 10">
            <a:extLst>
              <a:ext uri="{FF2B5EF4-FFF2-40B4-BE49-F238E27FC236}">
                <a16:creationId xmlns:a16="http://schemas.microsoft.com/office/drawing/2014/main" id="{D73836B9-5E5C-4829-95CC-26196A779F11}"/>
              </a:ext>
            </a:extLst>
          </p:cNvPr>
          <p:cNvSpPr>
            <a:spLocks noGrp="1" noChangeArrowheads="1"/>
          </p:cNvSpPr>
          <p:nvPr>
            <p:ph type="body" idx="1"/>
          </p:nvPr>
        </p:nvSpPr>
        <p:spPr>
          <a:xfrm>
            <a:off x="685800" y="1905000"/>
            <a:ext cx="77724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Tx/>
              <a:buNone/>
            </a:pPr>
            <a:r>
              <a:rPr lang="en-US" altLang="en-US">
                <a:latin typeface="Univers (W1)" charset="0"/>
              </a:rPr>
              <a:t>	Atoms are the building blocks of all matter, made up of protons and neutrons and electrons.</a:t>
            </a:r>
          </a:p>
          <a:p>
            <a:pPr>
              <a:buFontTx/>
              <a:buNone/>
            </a:pPr>
            <a:endParaRPr lang="en-US" altLang="en-US">
              <a:latin typeface="Univers (W1)" charset="0"/>
            </a:endParaRPr>
          </a:p>
          <a:p>
            <a:pPr>
              <a:buFontTx/>
              <a:buNone/>
            </a:pPr>
            <a:r>
              <a:rPr lang="en-US" altLang="en-US">
                <a:latin typeface="Univers (W1)" charset="0"/>
              </a:rPr>
              <a:t>	Almost all atoms are very stable, but some may have too much energy and be radioactive.</a:t>
            </a:r>
          </a:p>
        </p:txBody>
      </p:sp>
    </p:spTree>
  </p:cSld>
  <p:clrMapOvr>
    <a:masterClrMapping/>
  </p:clrMapOvr>
  <p:transition advClick="0" advTm="6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D982424-2891-4339-B4D6-BDE446DD7AC4}"/>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Molecules and Compounds</a:t>
            </a:r>
          </a:p>
        </p:txBody>
      </p:sp>
      <p:grpSp>
        <p:nvGrpSpPr>
          <p:cNvPr id="37891" name="Group 3">
            <a:extLst>
              <a:ext uri="{FF2B5EF4-FFF2-40B4-BE49-F238E27FC236}">
                <a16:creationId xmlns:a16="http://schemas.microsoft.com/office/drawing/2014/main" id="{B18DDAA6-BAC5-4726-82D8-C153672F541D}"/>
              </a:ext>
            </a:extLst>
          </p:cNvPr>
          <p:cNvGrpSpPr>
            <a:grpSpLocks/>
          </p:cNvGrpSpPr>
          <p:nvPr/>
        </p:nvGrpSpPr>
        <p:grpSpPr bwMode="auto">
          <a:xfrm>
            <a:off x="7399338" y="241300"/>
            <a:ext cx="1585912" cy="1657350"/>
            <a:chOff x="4661" y="152"/>
            <a:chExt cx="999" cy="1044"/>
          </a:xfrm>
        </p:grpSpPr>
        <p:grpSp>
          <p:nvGrpSpPr>
            <p:cNvPr id="37893" name="Group 4">
              <a:extLst>
                <a:ext uri="{FF2B5EF4-FFF2-40B4-BE49-F238E27FC236}">
                  <a16:creationId xmlns:a16="http://schemas.microsoft.com/office/drawing/2014/main" id="{B617CA09-F3F9-44CF-8266-D67C1C8DB49D}"/>
                </a:ext>
              </a:extLst>
            </p:cNvPr>
            <p:cNvGrpSpPr>
              <a:grpSpLocks/>
            </p:cNvGrpSpPr>
            <p:nvPr/>
          </p:nvGrpSpPr>
          <p:grpSpPr bwMode="auto">
            <a:xfrm>
              <a:off x="4661" y="152"/>
              <a:ext cx="999" cy="1044"/>
              <a:chOff x="4661" y="152"/>
              <a:chExt cx="999" cy="1044"/>
            </a:xfrm>
          </p:grpSpPr>
          <p:sp>
            <p:nvSpPr>
              <p:cNvPr id="37896" name="Arc 5">
                <a:extLst>
                  <a:ext uri="{FF2B5EF4-FFF2-40B4-BE49-F238E27FC236}">
                    <a16:creationId xmlns:a16="http://schemas.microsoft.com/office/drawing/2014/main" id="{39D27288-238B-4318-A25B-529751CCDE64}"/>
                  </a:ext>
                </a:extLst>
              </p:cNvPr>
              <p:cNvSpPr>
                <a:spLocks/>
              </p:cNvSpPr>
              <p:nvPr/>
            </p:nvSpPr>
            <p:spPr bwMode="auto">
              <a:xfrm>
                <a:off x="4661" y="153"/>
                <a:ext cx="500" cy="490"/>
              </a:xfrm>
              <a:custGeom>
                <a:avLst/>
                <a:gdLst>
                  <a:gd name="T0" fmla="*/ 0 w 21600"/>
                  <a:gd name="T1" fmla="*/ 488 h 19253"/>
                  <a:gd name="T2" fmla="*/ 273 w 21600"/>
                  <a:gd name="T3" fmla="*/ 0 h 19253"/>
                  <a:gd name="T4" fmla="*/ 500 w 21600"/>
                  <a:gd name="T5" fmla="*/ 490 h 19253"/>
                  <a:gd name="T6" fmla="*/ 0 60000 65536"/>
                  <a:gd name="T7" fmla="*/ 0 60000 65536"/>
                  <a:gd name="T8" fmla="*/ 0 60000 65536"/>
                </a:gdLst>
                <a:ahLst/>
                <a:cxnLst>
                  <a:cxn ang="T6">
                    <a:pos x="T0" y="T1"/>
                  </a:cxn>
                  <a:cxn ang="T7">
                    <a:pos x="T2" y="T3"/>
                  </a:cxn>
                  <a:cxn ang="T8">
                    <a:pos x="T4" y="T5"/>
                  </a:cxn>
                </a:cxnLst>
                <a:rect l="0" t="0" r="r" b="b"/>
                <a:pathLst>
                  <a:path w="21600" h="19253" fill="none" extrusionOk="0">
                    <a:moveTo>
                      <a:pt x="0" y="19174"/>
                    </a:moveTo>
                    <a:cubicBezTo>
                      <a:pt x="29" y="11073"/>
                      <a:pt x="4588" y="3671"/>
                      <a:pt x="11808" y="-1"/>
                    </a:cubicBezTo>
                  </a:path>
                  <a:path w="21600" h="19253" stroke="0" extrusionOk="0">
                    <a:moveTo>
                      <a:pt x="0" y="19174"/>
                    </a:moveTo>
                    <a:cubicBezTo>
                      <a:pt x="29" y="11073"/>
                      <a:pt x="4588" y="3671"/>
                      <a:pt x="11808" y="-1"/>
                    </a:cubicBezTo>
                    <a:lnTo>
                      <a:pt x="21600" y="19253"/>
                    </a:lnTo>
                    <a:lnTo>
                      <a:pt x="0" y="19174"/>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Arc 6">
                <a:extLst>
                  <a:ext uri="{FF2B5EF4-FFF2-40B4-BE49-F238E27FC236}">
                    <a16:creationId xmlns:a16="http://schemas.microsoft.com/office/drawing/2014/main" id="{47730CFF-53BC-423C-9F04-C9A594301FDE}"/>
                  </a:ext>
                </a:extLst>
              </p:cNvPr>
              <p:cNvSpPr>
                <a:spLocks/>
              </p:cNvSpPr>
              <p:nvPr/>
            </p:nvSpPr>
            <p:spPr bwMode="auto">
              <a:xfrm>
                <a:off x="4857" y="641"/>
                <a:ext cx="607" cy="555"/>
              </a:xfrm>
              <a:custGeom>
                <a:avLst/>
                <a:gdLst>
                  <a:gd name="T0" fmla="*/ 607 w 25512"/>
                  <a:gd name="T1" fmla="*/ 450 h 21600"/>
                  <a:gd name="T2" fmla="*/ 0 w 25512"/>
                  <a:gd name="T3" fmla="*/ 446 h 21600"/>
                  <a:gd name="T4" fmla="*/ 306 w 25512"/>
                  <a:gd name="T5" fmla="*/ 0 h 21600"/>
                  <a:gd name="T6" fmla="*/ 0 60000 65536"/>
                  <a:gd name="T7" fmla="*/ 0 60000 65536"/>
                  <a:gd name="T8" fmla="*/ 0 60000 65536"/>
                </a:gdLst>
                <a:ahLst/>
                <a:cxnLst>
                  <a:cxn ang="T6">
                    <a:pos x="T0" y="T1"/>
                  </a:cxn>
                  <a:cxn ang="T7">
                    <a:pos x="T2" y="T3"/>
                  </a:cxn>
                  <a:cxn ang="T8">
                    <a:pos x="T4" y="T5"/>
                  </a:cxn>
                </a:cxnLst>
                <a:rect l="0" t="0" r="r" b="b"/>
                <a:pathLst>
                  <a:path w="25512" h="21600" fill="none" extrusionOk="0">
                    <a:moveTo>
                      <a:pt x="25512" y="17511"/>
                    </a:moveTo>
                    <a:cubicBezTo>
                      <a:pt x="21831" y="20169"/>
                      <a:pt x="17406" y="21600"/>
                      <a:pt x="12866" y="21600"/>
                    </a:cubicBezTo>
                    <a:cubicBezTo>
                      <a:pt x="8232" y="21600"/>
                      <a:pt x="3721" y="20110"/>
                      <a:pt x="-1" y="17350"/>
                    </a:cubicBezTo>
                  </a:path>
                  <a:path w="25512" h="21600" stroke="0" extrusionOk="0">
                    <a:moveTo>
                      <a:pt x="25512" y="17511"/>
                    </a:moveTo>
                    <a:cubicBezTo>
                      <a:pt x="21831" y="20169"/>
                      <a:pt x="17406" y="21600"/>
                      <a:pt x="12866" y="21600"/>
                    </a:cubicBezTo>
                    <a:cubicBezTo>
                      <a:pt x="8232" y="21600"/>
                      <a:pt x="3721" y="20110"/>
                      <a:pt x="-1" y="17350"/>
                    </a:cubicBezTo>
                    <a:lnTo>
                      <a:pt x="12866" y="0"/>
                    </a:lnTo>
                    <a:lnTo>
                      <a:pt x="25512" y="1751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8" name="Arc 7">
                <a:extLst>
                  <a:ext uri="{FF2B5EF4-FFF2-40B4-BE49-F238E27FC236}">
                    <a16:creationId xmlns:a16="http://schemas.microsoft.com/office/drawing/2014/main" id="{3B241E97-008D-49B3-B49A-549073E0E1A2}"/>
                  </a:ext>
                </a:extLst>
              </p:cNvPr>
              <p:cNvSpPr>
                <a:spLocks/>
              </p:cNvSpPr>
              <p:nvPr/>
            </p:nvSpPr>
            <p:spPr bwMode="auto">
              <a:xfrm>
                <a:off x="5160" y="152"/>
                <a:ext cx="500" cy="490"/>
              </a:xfrm>
              <a:custGeom>
                <a:avLst/>
                <a:gdLst>
                  <a:gd name="T0" fmla="*/ 227 w 21600"/>
                  <a:gd name="T1" fmla="*/ 0 h 19245"/>
                  <a:gd name="T2" fmla="*/ 500 w 21600"/>
                  <a:gd name="T3" fmla="*/ 489 h 19245"/>
                  <a:gd name="T4" fmla="*/ 0 w 21600"/>
                  <a:gd name="T5" fmla="*/ 490 h 19245"/>
                  <a:gd name="T6" fmla="*/ 0 60000 65536"/>
                  <a:gd name="T7" fmla="*/ 0 60000 65536"/>
                  <a:gd name="T8" fmla="*/ 0 60000 65536"/>
                </a:gdLst>
                <a:ahLst/>
                <a:cxnLst>
                  <a:cxn ang="T6">
                    <a:pos x="T0" y="T1"/>
                  </a:cxn>
                  <a:cxn ang="T7">
                    <a:pos x="T2" y="T3"/>
                  </a:cxn>
                  <a:cxn ang="T8">
                    <a:pos x="T4" y="T5"/>
                  </a:cxn>
                </a:cxnLst>
                <a:rect l="0" t="0" r="r" b="b"/>
                <a:pathLst>
                  <a:path w="21600" h="19245" fill="none" extrusionOk="0">
                    <a:moveTo>
                      <a:pt x="9807" y="-1"/>
                    </a:moveTo>
                    <a:cubicBezTo>
                      <a:pt x="17031" y="3681"/>
                      <a:pt x="21585" y="11097"/>
                      <a:pt x="21599" y="19206"/>
                    </a:cubicBezTo>
                  </a:path>
                  <a:path w="21600" h="19245" stroke="0" extrusionOk="0">
                    <a:moveTo>
                      <a:pt x="9807" y="-1"/>
                    </a:moveTo>
                    <a:cubicBezTo>
                      <a:pt x="17031" y="3681"/>
                      <a:pt x="21585" y="11097"/>
                      <a:pt x="21599" y="19206"/>
                    </a:cubicBezTo>
                    <a:lnTo>
                      <a:pt x="0" y="19245"/>
                    </a:lnTo>
                    <a:lnTo>
                      <a:pt x="9807" y="-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useBgFill="1">
          <p:nvSpPr>
            <p:cNvPr id="37894" name="Oval 8">
              <a:extLst>
                <a:ext uri="{FF2B5EF4-FFF2-40B4-BE49-F238E27FC236}">
                  <a16:creationId xmlns:a16="http://schemas.microsoft.com/office/drawing/2014/main" id="{C715AF5B-BE03-4810-837B-58A33F33D4A6}"/>
                </a:ext>
              </a:extLst>
            </p:cNvPr>
            <p:cNvSpPr>
              <a:spLocks noChangeArrowheads="1"/>
            </p:cNvSpPr>
            <p:nvPr/>
          </p:nvSpPr>
          <p:spPr bwMode="auto">
            <a:xfrm>
              <a:off x="5009" y="473"/>
              <a:ext cx="284" cy="316"/>
            </a:xfrm>
            <a:prstGeom prst="ellipse">
              <a:avLst/>
            </a:prstGeom>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7895" name="Oval 9">
              <a:extLst>
                <a:ext uri="{FF2B5EF4-FFF2-40B4-BE49-F238E27FC236}">
                  <a16:creationId xmlns:a16="http://schemas.microsoft.com/office/drawing/2014/main" id="{4CE4DBF5-C873-48F4-92A5-0ABCD1DDD690}"/>
                </a:ext>
              </a:extLst>
            </p:cNvPr>
            <p:cNvSpPr>
              <a:spLocks noChangeArrowheads="1"/>
            </p:cNvSpPr>
            <p:nvPr/>
          </p:nvSpPr>
          <p:spPr bwMode="auto">
            <a:xfrm>
              <a:off x="5068" y="538"/>
              <a:ext cx="166" cy="186"/>
            </a:xfrm>
            <a:prstGeom prst="ellipse">
              <a:avLst/>
            </a:prstGeom>
            <a:gradFill rotWithShape="0">
              <a:gsLst>
                <a:gs pos="0">
                  <a:srgbClr val="FDFEB2"/>
                </a:gs>
                <a:gs pos="100000">
                  <a:srgbClr val="FAFD00"/>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37892" name="Rectangle 10">
            <a:extLst>
              <a:ext uri="{FF2B5EF4-FFF2-40B4-BE49-F238E27FC236}">
                <a16:creationId xmlns:a16="http://schemas.microsoft.com/office/drawing/2014/main" id="{02B9D3D4-36FC-4EF9-8BDC-609E4211FF93}"/>
              </a:ext>
            </a:extLst>
          </p:cNvPr>
          <p:cNvSpPr>
            <a:spLocks noGrp="1" noChangeArrowheads="1"/>
          </p:cNvSpPr>
          <p:nvPr>
            <p:ph type="body" idx="1"/>
          </p:nvPr>
        </p:nvSpPr>
        <p:spPr>
          <a:xfrm>
            <a:off x="685800" y="1905000"/>
            <a:ext cx="77724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Tx/>
              <a:buNone/>
            </a:pPr>
            <a:r>
              <a:rPr lang="en-US" altLang="en-US">
                <a:latin typeface="Univers (W1)" charset="0"/>
              </a:rPr>
              <a:t>	Atoms group together or bond to each other forming molecules and compounds. </a:t>
            </a:r>
          </a:p>
          <a:p>
            <a:pPr>
              <a:buFontTx/>
              <a:buNone/>
            </a:pPr>
            <a:endParaRPr lang="en-US" altLang="en-US">
              <a:latin typeface="Univers (W1)" charset="0"/>
            </a:endParaRPr>
          </a:p>
          <a:p>
            <a:pPr>
              <a:buFontTx/>
              <a:buNone/>
            </a:pPr>
            <a:r>
              <a:rPr lang="en-US" altLang="en-US">
                <a:latin typeface="Univers (W1)" charset="0"/>
              </a:rPr>
              <a:t>	Examples of these are water (2 hydrogen, 1 oxygen atoms) and sugar (6 carbon, 12 hydrogen and 6 oxygen   atoms)</a:t>
            </a:r>
          </a:p>
        </p:txBody>
      </p:sp>
    </p:spTree>
  </p:cSld>
  <p:clrMapOvr>
    <a:masterClrMapping/>
  </p:clrMapOvr>
  <p:transition advClick="0" advTm="6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02CB711-7A0B-4E48-99F0-54DA4516069D}"/>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Three States of Matter</a:t>
            </a:r>
          </a:p>
        </p:txBody>
      </p:sp>
      <p:grpSp>
        <p:nvGrpSpPr>
          <p:cNvPr id="39939" name="Group 3">
            <a:extLst>
              <a:ext uri="{FF2B5EF4-FFF2-40B4-BE49-F238E27FC236}">
                <a16:creationId xmlns:a16="http://schemas.microsoft.com/office/drawing/2014/main" id="{D0CC774E-AB3E-4BA4-A744-513C7403CE9D}"/>
              </a:ext>
            </a:extLst>
          </p:cNvPr>
          <p:cNvGrpSpPr>
            <a:grpSpLocks/>
          </p:cNvGrpSpPr>
          <p:nvPr/>
        </p:nvGrpSpPr>
        <p:grpSpPr bwMode="auto">
          <a:xfrm>
            <a:off x="7399338" y="241300"/>
            <a:ext cx="1509712" cy="1504950"/>
            <a:chOff x="4661" y="152"/>
            <a:chExt cx="951" cy="948"/>
          </a:xfrm>
        </p:grpSpPr>
        <p:grpSp>
          <p:nvGrpSpPr>
            <p:cNvPr id="39941" name="Group 4">
              <a:extLst>
                <a:ext uri="{FF2B5EF4-FFF2-40B4-BE49-F238E27FC236}">
                  <a16:creationId xmlns:a16="http://schemas.microsoft.com/office/drawing/2014/main" id="{7F869BC8-7A28-4B23-BC4A-F24CCAA5C7E9}"/>
                </a:ext>
              </a:extLst>
            </p:cNvPr>
            <p:cNvGrpSpPr>
              <a:grpSpLocks/>
            </p:cNvGrpSpPr>
            <p:nvPr/>
          </p:nvGrpSpPr>
          <p:grpSpPr bwMode="auto">
            <a:xfrm>
              <a:off x="4661" y="152"/>
              <a:ext cx="951" cy="948"/>
              <a:chOff x="4661" y="152"/>
              <a:chExt cx="951" cy="948"/>
            </a:xfrm>
          </p:grpSpPr>
          <p:sp>
            <p:nvSpPr>
              <p:cNvPr id="39944" name="Arc 5">
                <a:extLst>
                  <a:ext uri="{FF2B5EF4-FFF2-40B4-BE49-F238E27FC236}">
                    <a16:creationId xmlns:a16="http://schemas.microsoft.com/office/drawing/2014/main" id="{353E9FCF-90BB-4AA6-87A3-01CEB4736F27}"/>
                  </a:ext>
                </a:extLst>
              </p:cNvPr>
              <p:cNvSpPr>
                <a:spLocks/>
              </p:cNvSpPr>
              <p:nvPr/>
            </p:nvSpPr>
            <p:spPr bwMode="auto">
              <a:xfrm>
                <a:off x="4661" y="153"/>
                <a:ext cx="476" cy="445"/>
              </a:xfrm>
              <a:custGeom>
                <a:avLst/>
                <a:gdLst>
                  <a:gd name="T0" fmla="*/ 0 w 21600"/>
                  <a:gd name="T1" fmla="*/ 442 h 19256"/>
                  <a:gd name="T2" fmla="*/ 260 w 21600"/>
                  <a:gd name="T3" fmla="*/ 0 h 19256"/>
                  <a:gd name="T4" fmla="*/ 476 w 21600"/>
                  <a:gd name="T5" fmla="*/ 445 h 19256"/>
                  <a:gd name="T6" fmla="*/ 0 60000 65536"/>
                  <a:gd name="T7" fmla="*/ 0 60000 65536"/>
                  <a:gd name="T8" fmla="*/ 0 60000 65536"/>
                </a:gdLst>
                <a:ahLst/>
                <a:cxnLst>
                  <a:cxn ang="T6">
                    <a:pos x="T0" y="T1"/>
                  </a:cxn>
                  <a:cxn ang="T7">
                    <a:pos x="T2" y="T3"/>
                  </a:cxn>
                  <a:cxn ang="T8">
                    <a:pos x="T4" y="T5"/>
                  </a:cxn>
                </a:cxnLst>
                <a:rect l="0" t="0" r="r" b="b"/>
                <a:pathLst>
                  <a:path w="21600" h="19256" fill="none" extrusionOk="0">
                    <a:moveTo>
                      <a:pt x="0" y="19126"/>
                    </a:moveTo>
                    <a:cubicBezTo>
                      <a:pt x="49" y="11042"/>
                      <a:pt x="4607" y="3662"/>
                      <a:pt x="11813" y="-1"/>
                    </a:cubicBezTo>
                  </a:path>
                  <a:path w="21600" h="19256" stroke="0" extrusionOk="0">
                    <a:moveTo>
                      <a:pt x="0" y="19126"/>
                    </a:moveTo>
                    <a:cubicBezTo>
                      <a:pt x="49" y="11042"/>
                      <a:pt x="4607" y="3662"/>
                      <a:pt x="11813" y="-1"/>
                    </a:cubicBezTo>
                    <a:lnTo>
                      <a:pt x="21600" y="19256"/>
                    </a:lnTo>
                    <a:lnTo>
                      <a:pt x="0" y="19126"/>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5" name="Arc 6">
                <a:extLst>
                  <a:ext uri="{FF2B5EF4-FFF2-40B4-BE49-F238E27FC236}">
                    <a16:creationId xmlns:a16="http://schemas.microsoft.com/office/drawing/2014/main" id="{742CB25A-274A-4572-AD88-E822D4FE676D}"/>
                  </a:ext>
                </a:extLst>
              </p:cNvPr>
              <p:cNvSpPr>
                <a:spLocks/>
              </p:cNvSpPr>
              <p:nvPr/>
            </p:nvSpPr>
            <p:spPr bwMode="auto">
              <a:xfrm>
                <a:off x="4848" y="596"/>
                <a:ext cx="577" cy="504"/>
              </a:xfrm>
              <a:custGeom>
                <a:avLst/>
                <a:gdLst>
                  <a:gd name="T0" fmla="*/ 577 w 25505"/>
                  <a:gd name="T1" fmla="*/ 409 h 21600"/>
                  <a:gd name="T2" fmla="*/ 0 w 25505"/>
                  <a:gd name="T3" fmla="*/ 405 h 21600"/>
                  <a:gd name="T4" fmla="*/ 291 w 25505"/>
                  <a:gd name="T5" fmla="*/ 0 h 21600"/>
                  <a:gd name="T6" fmla="*/ 0 60000 65536"/>
                  <a:gd name="T7" fmla="*/ 0 60000 65536"/>
                  <a:gd name="T8" fmla="*/ 0 60000 65536"/>
                </a:gdLst>
                <a:ahLst/>
                <a:cxnLst>
                  <a:cxn ang="T6">
                    <a:pos x="T0" y="T1"/>
                  </a:cxn>
                  <a:cxn ang="T7">
                    <a:pos x="T2" y="T3"/>
                  </a:cxn>
                  <a:cxn ang="T8">
                    <a:pos x="T4" y="T5"/>
                  </a:cxn>
                </a:cxnLst>
                <a:rect l="0" t="0" r="r" b="b"/>
                <a:pathLst>
                  <a:path w="25505" h="21600" fill="none" extrusionOk="0">
                    <a:moveTo>
                      <a:pt x="25504" y="17508"/>
                    </a:moveTo>
                    <a:cubicBezTo>
                      <a:pt x="21823" y="20168"/>
                      <a:pt x="17396" y="21600"/>
                      <a:pt x="12855" y="21600"/>
                    </a:cubicBezTo>
                    <a:cubicBezTo>
                      <a:pt x="8226" y="21600"/>
                      <a:pt x="3719" y="20113"/>
                      <a:pt x="-1" y="17358"/>
                    </a:cubicBezTo>
                  </a:path>
                  <a:path w="25505" h="21600" stroke="0" extrusionOk="0">
                    <a:moveTo>
                      <a:pt x="25504" y="17508"/>
                    </a:moveTo>
                    <a:cubicBezTo>
                      <a:pt x="21823" y="20168"/>
                      <a:pt x="17396" y="21600"/>
                      <a:pt x="12855" y="21600"/>
                    </a:cubicBezTo>
                    <a:cubicBezTo>
                      <a:pt x="8226" y="21600"/>
                      <a:pt x="3719" y="20113"/>
                      <a:pt x="-1" y="17358"/>
                    </a:cubicBezTo>
                    <a:lnTo>
                      <a:pt x="12855" y="0"/>
                    </a:lnTo>
                    <a:lnTo>
                      <a:pt x="25504" y="17508"/>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6" name="Arc 7">
                <a:extLst>
                  <a:ext uri="{FF2B5EF4-FFF2-40B4-BE49-F238E27FC236}">
                    <a16:creationId xmlns:a16="http://schemas.microsoft.com/office/drawing/2014/main" id="{F4ACD8B4-D489-4C45-9CB8-417B47F44CF1}"/>
                  </a:ext>
                </a:extLst>
              </p:cNvPr>
              <p:cNvSpPr>
                <a:spLocks/>
              </p:cNvSpPr>
              <p:nvPr/>
            </p:nvSpPr>
            <p:spPr bwMode="auto">
              <a:xfrm>
                <a:off x="5136" y="152"/>
                <a:ext cx="476" cy="445"/>
              </a:xfrm>
              <a:custGeom>
                <a:avLst/>
                <a:gdLst>
                  <a:gd name="T0" fmla="*/ 216 w 21600"/>
                  <a:gd name="T1" fmla="*/ 0 h 19251"/>
                  <a:gd name="T2" fmla="*/ 476 w 21600"/>
                  <a:gd name="T3" fmla="*/ 444 h 19251"/>
                  <a:gd name="T4" fmla="*/ 0 w 21600"/>
                  <a:gd name="T5" fmla="*/ 445 h 19251"/>
                  <a:gd name="T6" fmla="*/ 0 60000 65536"/>
                  <a:gd name="T7" fmla="*/ 0 60000 65536"/>
                  <a:gd name="T8" fmla="*/ 0 60000 65536"/>
                </a:gdLst>
                <a:ahLst/>
                <a:cxnLst>
                  <a:cxn ang="T6">
                    <a:pos x="T0" y="T1"/>
                  </a:cxn>
                  <a:cxn ang="T7">
                    <a:pos x="T2" y="T3"/>
                  </a:cxn>
                  <a:cxn ang="T8">
                    <a:pos x="T4" y="T5"/>
                  </a:cxn>
                </a:cxnLst>
                <a:rect l="0" t="0" r="r" b="b"/>
                <a:pathLst>
                  <a:path w="21600" h="19251" fill="none" extrusionOk="0">
                    <a:moveTo>
                      <a:pt x="9795" y="0"/>
                    </a:moveTo>
                    <a:cubicBezTo>
                      <a:pt x="17024" y="3678"/>
                      <a:pt x="21583" y="11096"/>
                      <a:pt x="21599" y="19208"/>
                    </a:cubicBezTo>
                  </a:path>
                  <a:path w="21600" h="19251" stroke="0" extrusionOk="0">
                    <a:moveTo>
                      <a:pt x="9795" y="0"/>
                    </a:moveTo>
                    <a:cubicBezTo>
                      <a:pt x="17024" y="3678"/>
                      <a:pt x="21583" y="11096"/>
                      <a:pt x="21599" y="19208"/>
                    </a:cubicBezTo>
                    <a:lnTo>
                      <a:pt x="0" y="19251"/>
                    </a:lnTo>
                    <a:lnTo>
                      <a:pt x="9795" y="0"/>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useBgFill="1">
          <p:nvSpPr>
            <p:cNvPr id="39942" name="Oval 8">
              <a:extLst>
                <a:ext uri="{FF2B5EF4-FFF2-40B4-BE49-F238E27FC236}">
                  <a16:creationId xmlns:a16="http://schemas.microsoft.com/office/drawing/2014/main" id="{C517D225-6A94-4178-A06D-30128E2CFB47}"/>
                </a:ext>
              </a:extLst>
            </p:cNvPr>
            <p:cNvSpPr>
              <a:spLocks noChangeArrowheads="1"/>
            </p:cNvSpPr>
            <p:nvPr/>
          </p:nvSpPr>
          <p:spPr bwMode="auto">
            <a:xfrm>
              <a:off x="4992" y="444"/>
              <a:ext cx="270" cy="286"/>
            </a:xfrm>
            <a:prstGeom prst="ellipse">
              <a:avLst/>
            </a:prstGeom>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943" name="Oval 9">
              <a:extLst>
                <a:ext uri="{FF2B5EF4-FFF2-40B4-BE49-F238E27FC236}">
                  <a16:creationId xmlns:a16="http://schemas.microsoft.com/office/drawing/2014/main" id="{33C3B1F1-CAC2-4AF9-9CE5-A1BC40D76C88}"/>
                </a:ext>
              </a:extLst>
            </p:cNvPr>
            <p:cNvSpPr>
              <a:spLocks noChangeArrowheads="1"/>
            </p:cNvSpPr>
            <p:nvPr/>
          </p:nvSpPr>
          <p:spPr bwMode="auto">
            <a:xfrm>
              <a:off x="5048" y="503"/>
              <a:ext cx="158" cy="168"/>
            </a:xfrm>
            <a:prstGeom prst="ellipse">
              <a:avLst/>
            </a:prstGeom>
            <a:gradFill rotWithShape="0">
              <a:gsLst>
                <a:gs pos="0">
                  <a:srgbClr val="FDFEB2"/>
                </a:gs>
                <a:gs pos="100000">
                  <a:srgbClr val="FAFD00"/>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39940" name="Rectangle 10">
            <a:extLst>
              <a:ext uri="{FF2B5EF4-FFF2-40B4-BE49-F238E27FC236}">
                <a16:creationId xmlns:a16="http://schemas.microsoft.com/office/drawing/2014/main" id="{03198553-BDA3-4856-A907-65E4473F18DC}"/>
              </a:ext>
            </a:extLst>
          </p:cNvPr>
          <p:cNvSpPr>
            <a:spLocks noGrp="1" noChangeArrowheads="1"/>
          </p:cNvSpPr>
          <p:nvPr>
            <p:ph type="body" idx="1"/>
          </p:nvPr>
        </p:nvSpPr>
        <p:spPr>
          <a:xfrm>
            <a:off x="685800" y="1905000"/>
            <a:ext cx="77724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latin typeface="Univers (W1)" charset="0"/>
              </a:rPr>
              <a:t>Solid:  Solids are items don't change their shapes like rocks, wood and ice.</a:t>
            </a:r>
          </a:p>
          <a:p>
            <a:r>
              <a:rPr lang="en-US" altLang="en-US">
                <a:latin typeface="Univers (W1)" charset="0"/>
              </a:rPr>
              <a:t>Liquid: Liquids flow, like water, alcohol and glass</a:t>
            </a:r>
          </a:p>
          <a:p>
            <a:r>
              <a:rPr lang="en-US" altLang="en-US">
                <a:latin typeface="Univers (W1)" charset="0"/>
              </a:rPr>
              <a:t>Gas: Gases are free flowing, like air, oxygen and steam.</a:t>
            </a:r>
          </a:p>
          <a:p>
            <a:pPr>
              <a:buFontTx/>
              <a:buNone/>
            </a:pPr>
            <a:r>
              <a:rPr lang="en-US" altLang="en-US">
                <a:latin typeface="Univers (W1)" charset="0"/>
              </a:rPr>
              <a:t>	The difference between each is the amount of energy the molecules have</a:t>
            </a:r>
          </a:p>
        </p:txBody>
      </p:sp>
    </p:spTree>
  </p:cSld>
  <p:clrMapOvr>
    <a:masterClrMapping/>
  </p:clrMapOvr>
  <p:transition advClick="0" advTm="6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2238BA4-7D01-4049-8F75-647727F5744B}"/>
              </a:ext>
            </a:extLst>
          </p:cNvPr>
          <p:cNvSpPr>
            <a:spLocks noGrp="1" noChangeArrowheads="1"/>
          </p:cNvSpPr>
          <p:nvPr>
            <p:ph type="title"/>
          </p:nvPr>
        </p:nvSpPr>
        <p:spPr>
          <a:xfrm>
            <a:off x="1143000" y="266700"/>
            <a:ext cx="7162800" cy="1143000"/>
          </a:xfrm>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The Atom</a:t>
            </a:r>
          </a:p>
        </p:txBody>
      </p:sp>
      <p:sp>
        <p:nvSpPr>
          <p:cNvPr id="5123" name="Oval 3">
            <a:extLst>
              <a:ext uri="{FF2B5EF4-FFF2-40B4-BE49-F238E27FC236}">
                <a16:creationId xmlns:a16="http://schemas.microsoft.com/office/drawing/2014/main" id="{6F170027-D9EA-4245-BEED-5409F8A8362B}"/>
              </a:ext>
            </a:extLst>
          </p:cNvPr>
          <p:cNvSpPr>
            <a:spLocks noChangeArrowheads="1"/>
          </p:cNvSpPr>
          <p:nvPr/>
        </p:nvSpPr>
        <p:spPr bwMode="auto">
          <a:xfrm>
            <a:off x="323850" y="2673350"/>
            <a:ext cx="8801100" cy="1511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24" name="Rectangle 4">
            <a:extLst>
              <a:ext uri="{FF2B5EF4-FFF2-40B4-BE49-F238E27FC236}">
                <a16:creationId xmlns:a16="http://schemas.microsoft.com/office/drawing/2014/main" id="{F76C0D1D-757C-482B-BA20-A838922CDA68}"/>
              </a:ext>
            </a:extLst>
          </p:cNvPr>
          <p:cNvSpPr>
            <a:spLocks noChangeArrowheads="1"/>
          </p:cNvSpPr>
          <p:nvPr/>
        </p:nvSpPr>
        <p:spPr bwMode="auto">
          <a:xfrm>
            <a:off x="2760663" y="1541463"/>
            <a:ext cx="2192337" cy="83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Protons   </a:t>
            </a:r>
            <a:r>
              <a:rPr lang="en-US" altLang="en-US" b="1" baseline="30000">
                <a:solidFill>
                  <a:schemeClr val="accent2"/>
                </a:solidFill>
                <a:latin typeface="Univers (W1)" charset="0"/>
              </a:rPr>
              <a:t>1</a:t>
            </a:r>
            <a:r>
              <a:rPr lang="en-US" altLang="en-US" b="1" baseline="-25000">
                <a:solidFill>
                  <a:schemeClr val="accent2"/>
                </a:solidFill>
                <a:latin typeface="Univers (W1)" charset="0"/>
              </a:rPr>
              <a:t>1</a:t>
            </a:r>
            <a:r>
              <a:rPr lang="en-US" altLang="en-US" b="1">
                <a:solidFill>
                  <a:schemeClr val="accent2"/>
                </a:solidFill>
                <a:latin typeface="Univers (W1)" charset="0"/>
              </a:rPr>
              <a:t>p</a:t>
            </a:r>
          </a:p>
          <a:p>
            <a:r>
              <a:rPr lang="en-US" altLang="en-US" b="1">
                <a:solidFill>
                  <a:schemeClr val="accent2"/>
                </a:solidFill>
                <a:latin typeface="Univers (W1)" charset="0"/>
              </a:rPr>
              <a:t>(1.007276 amu)</a:t>
            </a:r>
          </a:p>
        </p:txBody>
      </p:sp>
      <p:sp>
        <p:nvSpPr>
          <p:cNvPr id="5125" name="Rectangle 5">
            <a:extLst>
              <a:ext uri="{FF2B5EF4-FFF2-40B4-BE49-F238E27FC236}">
                <a16:creationId xmlns:a16="http://schemas.microsoft.com/office/drawing/2014/main" id="{2E967666-1756-4966-BA8E-9ED50A3AC4D2}"/>
              </a:ext>
            </a:extLst>
          </p:cNvPr>
          <p:cNvSpPr>
            <a:spLocks noChangeArrowheads="1"/>
          </p:cNvSpPr>
          <p:nvPr/>
        </p:nvSpPr>
        <p:spPr bwMode="auto">
          <a:xfrm>
            <a:off x="5694363" y="4551363"/>
            <a:ext cx="2192337" cy="83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Neutrons  </a:t>
            </a:r>
            <a:r>
              <a:rPr lang="en-US" altLang="en-US" b="1" baseline="30000">
                <a:solidFill>
                  <a:schemeClr val="accent2"/>
                </a:solidFill>
                <a:latin typeface="Univers (W1)" charset="0"/>
              </a:rPr>
              <a:t>1</a:t>
            </a:r>
            <a:r>
              <a:rPr lang="en-US" altLang="en-US" b="1" baseline="-25000">
                <a:solidFill>
                  <a:schemeClr val="accent2"/>
                </a:solidFill>
                <a:latin typeface="Univers (W1)" charset="0"/>
              </a:rPr>
              <a:t>0</a:t>
            </a:r>
            <a:r>
              <a:rPr lang="en-US" altLang="en-US" b="1">
                <a:solidFill>
                  <a:schemeClr val="accent2"/>
                </a:solidFill>
                <a:latin typeface="Univers (W1)" charset="0"/>
              </a:rPr>
              <a:t>n</a:t>
            </a:r>
          </a:p>
          <a:p>
            <a:r>
              <a:rPr lang="en-US" altLang="en-US" b="1">
                <a:solidFill>
                  <a:schemeClr val="accent2"/>
                </a:solidFill>
                <a:latin typeface="Univers (W1)" charset="0"/>
              </a:rPr>
              <a:t>(1.008665 amu)</a:t>
            </a:r>
          </a:p>
        </p:txBody>
      </p:sp>
      <p:sp>
        <p:nvSpPr>
          <p:cNvPr id="5126" name="Line 6">
            <a:extLst>
              <a:ext uri="{FF2B5EF4-FFF2-40B4-BE49-F238E27FC236}">
                <a16:creationId xmlns:a16="http://schemas.microsoft.com/office/drawing/2014/main" id="{1FF7E265-962C-4698-ADB4-76E08C319C7F}"/>
              </a:ext>
            </a:extLst>
          </p:cNvPr>
          <p:cNvSpPr>
            <a:spLocks noChangeShapeType="1"/>
          </p:cNvSpPr>
          <p:nvPr/>
        </p:nvSpPr>
        <p:spPr bwMode="auto">
          <a:xfrm flipH="1" flipV="1">
            <a:off x="5232400" y="3841750"/>
            <a:ext cx="774700" cy="622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Line 7">
            <a:extLst>
              <a:ext uri="{FF2B5EF4-FFF2-40B4-BE49-F238E27FC236}">
                <a16:creationId xmlns:a16="http://schemas.microsoft.com/office/drawing/2014/main" id="{C8FAED13-2CD6-40CB-9A99-EEE469DF798A}"/>
              </a:ext>
            </a:extLst>
          </p:cNvPr>
          <p:cNvSpPr>
            <a:spLocks noChangeShapeType="1"/>
          </p:cNvSpPr>
          <p:nvPr/>
        </p:nvSpPr>
        <p:spPr bwMode="auto">
          <a:xfrm>
            <a:off x="3892550" y="2444750"/>
            <a:ext cx="52070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Oval 8">
            <a:extLst>
              <a:ext uri="{FF2B5EF4-FFF2-40B4-BE49-F238E27FC236}">
                <a16:creationId xmlns:a16="http://schemas.microsoft.com/office/drawing/2014/main" id="{C8BE7502-E506-4A16-A33A-767F2673E384}"/>
              </a:ext>
            </a:extLst>
          </p:cNvPr>
          <p:cNvSpPr>
            <a:spLocks noChangeArrowheads="1"/>
          </p:cNvSpPr>
          <p:nvPr/>
        </p:nvSpPr>
        <p:spPr bwMode="auto">
          <a:xfrm>
            <a:off x="958850" y="37782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29" name="Oval 9">
            <a:extLst>
              <a:ext uri="{FF2B5EF4-FFF2-40B4-BE49-F238E27FC236}">
                <a16:creationId xmlns:a16="http://schemas.microsoft.com/office/drawing/2014/main" id="{61ECCD34-4E56-4AAE-9F9C-64F33A9AE3DA}"/>
              </a:ext>
            </a:extLst>
          </p:cNvPr>
          <p:cNvSpPr>
            <a:spLocks noChangeArrowheads="1"/>
          </p:cNvSpPr>
          <p:nvPr/>
        </p:nvSpPr>
        <p:spPr bwMode="auto">
          <a:xfrm>
            <a:off x="2235200" y="27114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0" name="Oval 10">
            <a:extLst>
              <a:ext uri="{FF2B5EF4-FFF2-40B4-BE49-F238E27FC236}">
                <a16:creationId xmlns:a16="http://schemas.microsoft.com/office/drawing/2014/main" id="{6DCEBA80-83EB-4DB2-AAB9-2570585F0874}"/>
              </a:ext>
            </a:extLst>
          </p:cNvPr>
          <p:cNvSpPr>
            <a:spLocks noChangeArrowheads="1"/>
          </p:cNvSpPr>
          <p:nvPr/>
        </p:nvSpPr>
        <p:spPr bwMode="auto">
          <a:xfrm>
            <a:off x="5721350" y="25971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1" name="Oval 11">
            <a:extLst>
              <a:ext uri="{FF2B5EF4-FFF2-40B4-BE49-F238E27FC236}">
                <a16:creationId xmlns:a16="http://schemas.microsoft.com/office/drawing/2014/main" id="{F37240BF-8A0D-4E85-A05D-F46DF40B94BD}"/>
              </a:ext>
            </a:extLst>
          </p:cNvPr>
          <p:cNvSpPr>
            <a:spLocks noChangeArrowheads="1"/>
          </p:cNvSpPr>
          <p:nvPr/>
        </p:nvSpPr>
        <p:spPr bwMode="auto">
          <a:xfrm>
            <a:off x="7169150" y="398780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2" name="Oval 12">
            <a:extLst>
              <a:ext uri="{FF2B5EF4-FFF2-40B4-BE49-F238E27FC236}">
                <a16:creationId xmlns:a16="http://schemas.microsoft.com/office/drawing/2014/main" id="{1909E074-90A2-435E-BBA6-9559A30AB5A8}"/>
              </a:ext>
            </a:extLst>
          </p:cNvPr>
          <p:cNvSpPr>
            <a:spLocks noChangeArrowheads="1"/>
          </p:cNvSpPr>
          <p:nvPr/>
        </p:nvSpPr>
        <p:spPr bwMode="auto">
          <a:xfrm>
            <a:off x="8083550" y="29019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3" name="Oval 13">
            <a:extLst>
              <a:ext uri="{FF2B5EF4-FFF2-40B4-BE49-F238E27FC236}">
                <a16:creationId xmlns:a16="http://schemas.microsoft.com/office/drawing/2014/main" id="{D5AE2899-C313-4A0E-A1D3-5E7A394E611B}"/>
              </a:ext>
            </a:extLst>
          </p:cNvPr>
          <p:cNvSpPr>
            <a:spLocks noChangeArrowheads="1"/>
          </p:cNvSpPr>
          <p:nvPr/>
        </p:nvSpPr>
        <p:spPr bwMode="auto">
          <a:xfrm>
            <a:off x="2673350" y="40449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4" name="Line 14">
            <a:extLst>
              <a:ext uri="{FF2B5EF4-FFF2-40B4-BE49-F238E27FC236}">
                <a16:creationId xmlns:a16="http://schemas.microsoft.com/office/drawing/2014/main" id="{43933D0B-14CC-41A3-8C1E-CA88B52D6013}"/>
              </a:ext>
            </a:extLst>
          </p:cNvPr>
          <p:cNvSpPr>
            <a:spLocks noChangeShapeType="1"/>
          </p:cNvSpPr>
          <p:nvPr/>
        </p:nvSpPr>
        <p:spPr bwMode="auto">
          <a:xfrm flipV="1">
            <a:off x="2216150" y="4222750"/>
            <a:ext cx="444500" cy="622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Rectangle 15">
            <a:extLst>
              <a:ext uri="{FF2B5EF4-FFF2-40B4-BE49-F238E27FC236}">
                <a16:creationId xmlns:a16="http://schemas.microsoft.com/office/drawing/2014/main" id="{C8076B87-21FD-4316-AAE9-A419C937C47D}"/>
              </a:ext>
            </a:extLst>
          </p:cNvPr>
          <p:cNvSpPr>
            <a:spLocks noChangeArrowheads="1"/>
          </p:cNvSpPr>
          <p:nvPr/>
        </p:nvSpPr>
        <p:spPr bwMode="auto">
          <a:xfrm>
            <a:off x="409575" y="5027613"/>
            <a:ext cx="2344738" cy="83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chemeClr val="accent2"/>
                </a:solidFill>
                <a:latin typeface="Univers (W1)" charset="0"/>
              </a:rPr>
              <a:t>Electrons</a:t>
            </a:r>
          </a:p>
          <a:p>
            <a:pPr algn="ctr"/>
            <a:r>
              <a:rPr lang="en-US" altLang="en-US" b="1">
                <a:solidFill>
                  <a:schemeClr val="accent2"/>
                </a:solidFill>
                <a:latin typeface="Univers (W1)" charset="0"/>
              </a:rPr>
              <a:t>(0.0005486 amu)</a:t>
            </a:r>
          </a:p>
        </p:txBody>
      </p:sp>
      <p:sp>
        <p:nvSpPr>
          <p:cNvPr id="5136" name="Oval 16">
            <a:extLst>
              <a:ext uri="{FF2B5EF4-FFF2-40B4-BE49-F238E27FC236}">
                <a16:creationId xmlns:a16="http://schemas.microsoft.com/office/drawing/2014/main" id="{7537E11F-97CE-4C16-BD3A-71413A868743}"/>
              </a:ext>
            </a:extLst>
          </p:cNvPr>
          <p:cNvSpPr>
            <a:spLocks noChangeArrowheads="1"/>
          </p:cNvSpPr>
          <p:nvPr/>
        </p:nvSpPr>
        <p:spPr bwMode="auto">
          <a:xfrm>
            <a:off x="2082800" y="2825750"/>
            <a:ext cx="5321300" cy="1206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7" name="Oval 17">
            <a:extLst>
              <a:ext uri="{FF2B5EF4-FFF2-40B4-BE49-F238E27FC236}">
                <a16:creationId xmlns:a16="http://schemas.microsoft.com/office/drawing/2014/main" id="{CF0213B5-6A84-433C-989D-4B474099E42C}"/>
              </a:ext>
            </a:extLst>
          </p:cNvPr>
          <p:cNvSpPr>
            <a:spLocks noChangeArrowheads="1"/>
          </p:cNvSpPr>
          <p:nvPr/>
        </p:nvSpPr>
        <p:spPr bwMode="auto">
          <a:xfrm>
            <a:off x="2368550" y="36639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8" name="Oval 18">
            <a:extLst>
              <a:ext uri="{FF2B5EF4-FFF2-40B4-BE49-F238E27FC236}">
                <a16:creationId xmlns:a16="http://schemas.microsoft.com/office/drawing/2014/main" id="{704FDEAF-ADF7-4BD1-8E40-AE8D21B15107}"/>
              </a:ext>
            </a:extLst>
          </p:cNvPr>
          <p:cNvSpPr>
            <a:spLocks noChangeArrowheads="1"/>
          </p:cNvSpPr>
          <p:nvPr/>
        </p:nvSpPr>
        <p:spPr bwMode="auto">
          <a:xfrm>
            <a:off x="6711950" y="29781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9" name="Rectangle 19">
            <a:extLst>
              <a:ext uri="{FF2B5EF4-FFF2-40B4-BE49-F238E27FC236}">
                <a16:creationId xmlns:a16="http://schemas.microsoft.com/office/drawing/2014/main" id="{DFD4B781-F8FE-43CE-BAC3-B442FF6DB055}"/>
              </a:ext>
            </a:extLst>
          </p:cNvPr>
          <p:cNvSpPr>
            <a:spLocks noChangeArrowheads="1"/>
          </p:cNvSpPr>
          <p:nvPr/>
        </p:nvSpPr>
        <p:spPr bwMode="auto">
          <a:xfrm>
            <a:off x="3590925" y="5694363"/>
            <a:ext cx="2344738" cy="83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chemeClr val="hlink"/>
                </a:solidFill>
                <a:latin typeface="Univers (W1)" charset="0"/>
              </a:rPr>
              <a:t>Neon-20    </a:t>
            </a:r>
            <a:r>
              <a:rPr lang="en-US" altLang="en-US" b="1" baseline="30000">
                <a:solidFill>
                  <a:schemeClr val="hlink"/>
                </a:solidFill>
                <a:latin typeface="Univers (W1)" charset="0"/>
              </a:rPr>
              <a:t>20</a:t>
            </a:r>
            <a:r>
              <a:rPr lang="en-US" altLang="en-US" b="1" baseline="-25000">
                <a:solidFill>
                  <a:schemeClr val="hlink"/>
                </a:solidFill>
                <a:latin typeface="Univers (W1)" charset="0"/>
              </a:rPr>
              <a:t>10</a:t>
            </a:r>
            <a:r>
              <a:rPr lang="en-US" altLang="en-US" b="1">
                <a:solidFill>
                  <a:schemeClr val="hlink"/>
                </a:solidFill>
                <a:latin typeface="Univers (W1)" charset="0"/>
              </a:rPr>
              <a:t>Ne</a:t>
            </a:r>
          </a:p>
          <a:p>
            <a:pPr algn="ctr"/>
            <a:r>
              <a:rPr lang="en-US" altLang="en-US" b="1">
                <a:solidFill>
                  <a:schemeClr val="hlink"/>
                </a:solidFill>
                <a:latin typeface="Univers (W1)" charset="0"/>
              </a:rPr>
              <a:t>(19.992434 amu)</a:t>
            </a:r>
          </a:p>
        </p:txBody>
      </p:sp>
      <p:sp>
        <p:nvSpPr>
          <p:cNvPr id="5140" name="Oval 20">
            <a:extLst>
              <a:ext uri="{FF2B5EF4-FFF2-40B4-BE49-F238E27FC236}">
                <a16:creationId xmlns:a16="http://schemas.microsoft.com/office/drawing/2014/main" id="{7997D6A2-70CB-4CB5-B9D4-FADE37937C54}"/>
              </a:ext>
            </a:extLst>
          </p:cNvPr>
          <p:cNvSpPr>
            <a:spLocks noChangeArrowheads="1"/>
          </p:cNvSpPr>
          <p:nvPr/>
        </p:nvSpPr>
        <p:spPr bwMode="auto">
          <a:xfrm>
            <a:off x="615950" y="2749550"/>
            <a:ext cx="8216900" cy="13589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41" name="Oval 21">
            <a:extLst>
              <a:ext uri="{FF2B5EF4-FFF2-40B4-BE49-F238E27FC236}">
                <a16:creationId xmlns:a16="http://schemas.microsoft.com/office/drawing/2014/main" id="{E8CF4751-0014-462F-A685-66AC9AE8DC0F}"/>
              </a:ext>
            </a:extLst>
          </p:cNvPr>
          <p:cNvSpPr>
            <a:spLocks noChangeArrowheads="1"/>
          </p:cNvSpPr>
          <p:nvPr/>
        </p:nvSpPr>
        <p:spPr bwMode="auto">
          <a:xfrm>
            <a:off x="1282700" y="29781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42" name="Oval 22">
            <a:extLst>
              <a:ext uri="{FF2B5EF4-FFF2-40B4-BE49-F238E27FC236}">
                <a16:creationId xmlns:a16="http://schemas.microsoft.com/office/drawing/2014/main" id="{0E0D9685-55EB-4BF1-B592-DFAD633F42FA}"/>
              </a:ext>
            </a:extLst>
          </p:cNvPr>
          <p:cNvSpPr>
            <a:spLocks noChangeArrowheads="1"/>
          </p:cNvSpPr>
          <p:nvPr/>
        </p:nvSpPr>
        <p:spPr bwMode="auto">
          <a:xfrm>
            <a:off x="8388350" y="360680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43" name="Oval 23">
            <a:extLst>
              <a:ext uri="{FF2B5EF4-FFF2-40B4-BE49-F238E27FC236}">
                <a16:creationId xmlns:a16="http://schemas.microsoft.com/office/drawing/2014/main" id="{E0C3F8C8-2A2A-45B3-A7CB-31A65CA7F280}"/>
              </a:ext>
            </a:extLst>
          </p:cNvPr>
          <p:cNvSpPr>
            <a:spLocks noChangeArrowheads="1"/>
          </p:cNvSpPr>
          <p:nvPr/>
        </p:nvSpPr>
        <p:spPr bwMode="auto">
          <a:xfrm>
            <a:off x="4454525" y="2959100"/>
            <a:ext cx="263525" cy="2635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44" name="Oval 24">
            <a:extLst>
              <a:ext uri="{FF2B5EF4-FFF2-40B4-BE49-F238E27FC236}">
                <a16:creationId xmlns:a16="http://schemas.microsoft.com/office/drawing/2014/main" id="{C33346A3-A838-49CC-864D-4DF74A817F7D}"/>
              </a:ext>
            </a:extLst>
          </p:cNvPr>
          <p:cNvSpPr>
            <a:spLocks noChangeArrowheads="1"/>
          </p:cNvSpPr>
          <p:nvPr/>
        </p:nvSpPr>
        <p:spPr bwMode="auto">
          <a:xfrm>
            <a:off x="4362450" y="3130550"/>
            <a:ext cx="279400" cy="28575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45" name="Oval 25">
            <a:extLst>
              <a:ext uri="{FF2B5EF4-FFF2-40B4-BE49-F238E27FC236}">
                <a16:creationId xmlns:a16="http://schemas.microsoft.com/office/drawing/2014/main" id="{B9F941E2-2A9A-410B-96CC-D697163682A8}"/>
              </a:ext>
            </a:extLst>
          </p:cNvPr>
          <p:cNvSpPr>
            <a:spLocks noChangeArrowheads="1"/>
          </p:cNvSpPr>
          <p:nvPr/>
        </p:nvSpPr>
        <p:spPr bwMode="auto">
          <a:xfrm>
            <a:off x="4197350" y="3019425"/>
            <a:ext cx="277813" cy="25082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46" name="Oval 26">
            <a:extLst>
              <a:ext uri="{FF2B5EF4-FFF2-40B4-BE49-F238E27FC236}">
                <a16:creationId xmlns:a16="http://schemas.microsoft.com/office/drawing/2014/main" id="{AEB22261-C6E1-4405-B375-12B497E5E2AC}"/>
              </a:ext>
            </a:extLst>
          </p:cNvPr>
          <p:cNvSpPr>
            <a:spLocks noChangeArrowheads="1"/>
          </p:cNvSpPr>
          <p:nvPr/>
        </p:nvSpPr>
        <p:spPr bwMode="auto">
          <a:xfrm>
            <a:off x="4973638" y="3159125"/>
            <a:ext cx="263525" cy="265113"/>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47" name="Oval 27">
            <a:extLst>
              <a:ext uri="{FF2B5EF4-FFF2-40B4-BE49-F238E27FC236}">
                <a16:creationId xmlns:a16="http://schemas.microsoft.com/office/drawing/2014/main" id="{A8268A18-F2B9-4CA3-A146-A4DA97203CB5}"/>
              </a:ext>
            </a:extLst>
          </p:cNvPr>
          <p:cNvSpPr>
            <a:spLocks noChangeArrowheads="1"/>
          </p:cNvSpPr>
          <p:nvPr/>
        </p:nvSpPr>
        <p:spPr bwMode="auto">
          <a:xfrm>
            <a:off x="4835525" y="3297238"/>
            <a:ext cx="263525" cy="26511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48" name="Oval 28">
            <a:extLst>
              <a:ext uri="{FF2B5EF4-FFF2-40B4-BE49-F238E27FC236}">
                <a16:creationId xmlns:a16="http://schemas.microsoft.com/office/drawing/2014/main" id="{ECA2655F-5698-4EEA-B288-2B06CC1F4754}"/>
              </a:ext>
            </a:extLst>
          </p:cNvPr>
          <p:cNvSpPr>
            <a:spLocks noChangeArrowheads="1"/>
          </p:cNvSpPr>
          <p:nvPr/>
        </p:nvSpPr>
        <p:spPr bwMode="auto">
          <a:xfrm>
            <a:off x="4835525" y="2951163"/>
            <a:ext cx="263525" cy="2635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49" name="Oval 29">
            <a:extLst>
              <a:ext uri="{FF2B5EF4-FFF2-40B4-BE49-F238E27FC236}">
                <a16:creationId xmlns:a16="http://schemas.microsoft.com/office/drawing/2014/main" id="{D0C5DDF3-D38C-4891-9F45-D8C9D32B5F9D}"/>
              </a:ext>
            </a:extLst>
          </p:cNvPr>
          <p:cNvSpPr>
            <a:spLocks noChangeArrowheads="1"/>
          </p:cNvSpPr>
          <p:nvPr/>
        </p:nvSpPr>
        <p:spPr bwMode="auto">
          <a:xfrm>
            <a:off x="4349750" y="2881313"/>
            <a:ext cx="292100" cy="236537"/>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50" name="Oval 30">
            <a:extLst>
              <a:ext uri="{FF2B5EF4-FFF2-40B4-BE49-F238E27FC236}">
                <a16:creationId xmlns:a16="http://schemas.microsoft.com/office/drawing/2014/main" id="{F1A7A701-DC07-4A0D-AAED-DDCE0FB0C3DB}"/>
              </a:ext>
            </a:extLst>
          </p:cNvPr>
          <p:cNvSpPr>
            <a:spLocks noChangeArrowheads="1"/>
          </p:cNvSpPr>
          <p:nvPr/>
        </p:nvSpPr>
        <p:spPr bwMode="auto">
          <a:xfrm>
            <a:off x="4756150" y="3663950"/>
            <a:ext cx="252413" cy="25241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51" name="Oval 31">
            <a:extLst>
              <a:ext uri="{FF2B5EF4-FFF2-40B4-BE49-F238E27FC236}">
                <a16:creationId xmlns:a16="http://schemas.microsoft.com/office/drawing/2014/main" id="{4369A3D5-D789-429E-B99A-D7DCCA7C0270}"/>
              </a:ext>
            </a:extLst>
          </p:cNvPr>
          <p:cNvSpPr>
            <a:spLocks noChangeArrowheads="1"/>
          </p:cNvSpPr>
          <p:nvPr/>
        </p:nvSpPr>
        <p:spPr bwMode="auto">
          <a:xfrm>
            <a:off x="4697413" y="2881313"/>
            <a:ext cx="263525" cy="265112"/>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52" name="Oval 32">
            <a:extLst>
              <a:ext uri="{FF2B5EF4-FFF2-40B4-BE49-F238E27FC236}">
                <a16:creationId xmlns:a16="http://schemas.microsoft.com/office/drawing/2014/main" id="{610B1C41-3411-4D8E-BCB7-139D88A85FDD}"/>
              </a:ext>
            </a:extLst>
          </p:cNvPr>
          <p:cNvSpPr>
            <a:spLocks noChangeArrowheads="1"/>
          </p:cNvSpPr>
          <p:nvPr/>
        </p:nvSpPr>
        <p:spPr bwMode="auto">
          <a:xfrm>
            <a:off x="4121150" y="3241675"/>
            <a:ext cx="263525" cy="2635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53" name="Oval 33">
            <a:extLst>
              <a:ext uri="{FF2B5EF4-FFF2-40B4-BE49-F238E27FC236}">
                <a16:creationId xmlns:a16="http://schemas.microsoft.com/office/drawing/2014/main" id="{809E0078-36F7-4585-BADC-513C2EA78B42}"/>
              </a:ext>
            </a:extLst>
          </p:cNvPr>
          <p:cNvSpPr>
            <a:spLocks noChangeArrowheads="1"/>
          </p:cNvSpPr>
          <p:nvPr/>
        </p:nvSpPr>
        <p:spPr bwMode="auto">
          <a:xfrm>
            <a:off x="4135438" y="3422650"/>
            <a:ext cx="263525" cy="26511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54" name="Oval 34">
            <a:extLst>
              <a:ext uri="{FF2B5EF4-FFF2-40B4-BE49-F238E27FC236}">
                <a16:creationId xmlns:a16="http://schemas.microsoft.com/office/drawing/2014/main" id="{B1154A6C-DEFD-4219-B300-0EED47ADD866}"/>
              </a:ext>
            </a:extLst>
          </p:cNvPr>
          <p:cNvSpPr>
            <a:spLocks noChangeArrowheads="1"/>
          </p:cNvSpPr>
          <p:nvPr/>
        </p:nvSpPr>
        <p:spPr bwMode="auto">
          <a:xfrm>
            <a:off x="4378325" y="3663950"/>
            <a:ext cx="263525" cy="2333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55" name="Oval 35">
            <a:extLst>
              <a:ext uri="{FF2B5EF4-FFF2-40B4-BE49-F238E27FC236}">
                <a16:creationId xmlns:a16="http://schemas.microsoft.com/office/drawing/2014/main" id="{87624A5A-BA9C-4576-9FEC-4D09BBC57930}"/>
              </a:ext>
            </a:extLst>
          </p:cNvPr>
          <p:cNvSpPr>
            <a:spLocks noChangeArrowheads="1"/>
          </p:cNvSpPr>
          <p:nvPr/>
        </p:nvSpPr>
        <p:spPr bwMode="auto">
          <a:xfrm>
            <a:off x="4586288" y="3663950"/>
            <a:ext cx="263525" cy="265113"/>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56" name="Oval 36">
            <a:extLst>
              <a:ext uri="{FF2B5EF4-FFF2-40B4-BE49-F238E27FC236}">
                <a16:creationId xmlns:a16="http://schemas.microsoft.com/office/drawing/2014/main" id="{40D9F7C3-4687-4794-87F2-DE760CB64B26}"/>
              </a:ext>
            </a:extLst>
          </p:cNvPr>
          <p:cNvSpPr>
            <a:spLocks noChangeArrowheads="1"/>
          </p:cNvSpPr>
          <p:nvPr/>
        </p:nvSpPr>
        <p:spPr bwMode="auto">
          <a:xfrm>
            <a:off x="5002213" y="3409950"/>
            <a:ext cx="263525" cy="26352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57" name="Oval 37">
            <a:extLst>
              <a:ext uri="{FF2B5EF4-FFF2-40B4-BE49-F238E27FC236}">
                <a16:creationId xmlns:a16="http://schemas.microsoft.com/office/drawing/2014/main" id="{CBFC02DB-86FF-4A60-8124-21E197BD2D27}"/>
              </a:ext>
            </a:extLst>
          </p:cNvPr>
          <p:cNvSpPr>
            <a:spLocks noChangeArrowheads="1"/>
          </p:cNvSpPr>
          <p:nvPr/>
        </p:nvSpPr>
        <p:spPr bwMode="auto">
          <a:xfrm>
            <a:off x="4633913" y="3095625"/>
            <a:ext cx="265112" cy="26511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58" name="Oval 38">
            <a:extLst>
              <a:ext uri="{FF2B5EF4-FFF2-40B4-BE49-F238E27FC236}">
                <a16:creationId xmlns:a16="http://schemas.microsoft.com/office/drawing/2014/main" id="{27E87031-6C2C-4B22-8564-0336000F8E86}"/>
              </a:ext>
            </a:extLst>
          </p:cNvPr>
          <p:cNvSpPr>
            <a:spLocks noChangeArrowheads="1"/>
          </p:cNvSpPr>
          <p:nvPr/>
        </p:nvSpPr>
        <p:spPr bwMode="auto">
          <a:xfrm>
            <a:off x="4349750" y="3373438"/>
            <a:ext cx="263525" cy="26511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59" name="Oval 39">
            <a:extLst>
              <a:ext uri="{FF2B5EF4-FFF2-40B4-BE49-F238E27FC236}">
                <a16:creationId xmlns:a16="http://schemas.microsoft.com/office/drawing/2014/main" id="{1795FC57-3694-4E45-B975-8E435BD56B22}"/>
              </a:ext>
            </a:extLst>
          </p:cNvPr>
          <p:cNvSpPr>
            <a:spLocks noChangeArrowheads="1"/>
          </p:cNvSpPr>
          <p:nvPr/>
        </p:nvSpPr>
        <p:spPr bwMode="auto">
          <a:xfrm>
            <a:off x="4621213" y="3235325"/>
            <a:ext cx="263525" cy="265113"/>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60" name="Oval 40">
            <a:extLst>
              <a:ext uri="{FF2B5EF4-FFF2-40B4-BE49-F238E27FC236}">
                <a16:creationId xmlns:a16="http://schemas.microsoft.com/office/drawing/2014/main" id="{9F48FB16-893C-4D46-8749-F2AD177FD49B}"/>
              </a:ext>
            </a:extLst>
          </p:cNvPr>
          <p:cNvSpPr>
            <a:spLocks noChangeArrowheads="1"/>
          </p:cNvSpPr>
          <p:nvPr/>
        </p:nvSpPr>
        <p:spPr bwMode="auto">
          <a:xfrm>
            <a:off x="4217988" y="3602038"/>
            <a:ext cx="263525" cy="265112"/>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61" name="Oval 41">
            <a:extLst>
              <a:ext uri="{FF2B5EF4-FFF2-40B4-BE49-F238E27FC236}">
                <a16:creationId xmlns:a16="http://schemas.microsoft.com/office/drawing/2014/main" id="{05B62618-69A3-4648-8F9A-558FD0312788}"/>
              </a:ext>
            </a:extLst>
          </p:cNvPr>
          <p:cNvSpPr>
            <a:spLocks noChangeArrowheads="1"/>
          </p:cNvSpPr>
          <p:nvPr/>
        </p:nvSpPr>
        <p:spPr bwMode="auto">
          <a:xfrm>
            <a:off x="4654550" y="3359150"/>
            <a:ext cx="292100" cy="2921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62" name="Oval 42">
            <a:extLst>
              <a:ext uri="{FF2B5EF4-FFF2-40B4-BE49-F238E27FC236}">
                <a16:creationId xmlns:a16="http://schemas.microsoft.com/office/drawing/2014/main" id="{2484E458-B18F-4963-AC8E-A33D27CC4E8B}"/>
              </a:ext>
            </a:extLst>
          </p:cNvPr>
          <p:cNvSpPr>
            <a:spLocks noChangeArrowheads="1"/>
          </p:cNvSpPr>
          <p:nvPr/>
        </p:nvSpPr>
        <p:spPr bwMode="auto">
          <a:xfrm>
            <a:off x="4883150" y="3587750"/>
            <a:ext cx="292100" cy="2635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63" name="Oval 43">
            <a:extLst>
              <a:ext uri="{FF2B5EF4-FFF2-40B4-BE49-F238E27FC236}">
                <a16:creationId xmlns:a16="http://schemas.microsoft.com/office/drawing/2014/main" id="{8BB1445F-3D1A-4820-A629-31F36DC1C136}"/>
              </a:ext>
            </a:extLst>
          </p:cNvPr>
          <p:cNvSpPr>
            <a:spLocks noChangeArrowheads="1"/>
          </p:cNvSpPr>
          <p:nvPr/>
        </p:nvSpPr>
        <p:spPr bwMode="auto">
          <a:xfrm>
            <a:off x="4502150" y="3435350"/>
            <a:ext cx="263525" cy="263525"/>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overrideClrMapping bg1="dk2" tx1="lt1" bg2="dk1" tx2="lt2" accent1="accent1" accent2="accent2" accent3="accent3" accent4="accent4" accent5="accent5" accent6="accent6" hlink="hlink" folHlink="folHlink"/>
  </p:clrMapOvr>
  <p:transition advClick="0" advTm="6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3D19E1A-7AE1-4F27-854E-4E8CBFB09A87}"/>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Electromagnetic Waves</a:t>
            </a:r>
          </a:p>
        </p:txBody>
      </p:sp>
      <p:grpSp>
        <p:nvGrpSpPr>
          <p:cNvPr id="41987" name="Group 3">
            <a:extLst>
              <a:ext uri="{FF2B5EF4-FFF2-40B4-BE49-F238E27FC236}">
                <a16:creationId xmlns:a16="http://schemas.microsoft.com/office/drawing/2014/main" id="{6D798E0C-C128-47ED-9B08-D506D0C5D69A}"/>
              </a:ext>
            </a:extLst>
          </p:cNvPr>
          <p:cNvGrpSpPr>
            <a:grpSpLocks/>
          </p:cNvGrpSpPr>
          <p:nvPr/>
        </p:nvGrpSpPr>
        <p:grpSpPr bwMode="auto">
          <a:xfrm>
            <a:off x="7475538" y="88900"/>
            <a:ext cx="1509712" cy="1430338"/>
            <a:chOff x="4709" y="56"/>
            <a:chExt cx="951" cy="901"/>
          </a:xfrm>
        </p:grpSpPr>
        <p:grpSp>
          <p:nvGrpSpPr>
            <p:cNvPr id="41989" name="Group 4">
              <a:extLst>
                <a:ext uri="{FF2B5EF4-FFF2-40B4-BE49-F238E27FC236}">
                  <a16:creationId xmlns:a16="http://schemas.microsoft.com/office/drawing/2014/main" id="{01186671-CEA4-447B-96F9-3E6C14FC973C}"/>
                </a:ext>
              </a:extLst>
            </p:cNvPr>
            <p:cNvGrpSpPr>
              <a:grpSpLocks/>
            </p:cNvGrpSpPr>
            <p:nvPr/>
          </p:nvGrpSpPr>
          <p:grpSpPr bwMode="auto">
            <a:xfrm>
              <a:off x="4709" y="56"/>
              <a:ext cx="951" cy="901"/>
              <a:chOff x="4709" y="56"/>
              <a:chExt cx="951" cy="901"/>
            </a:xfrm>
          </p:grpSpPr>
          <p:sp>
            <p:nvSpPr>
              <p:cNvPr id="41992" name="Arc 5">
                <a:extLst>
                  <a:ext uri="{FF2B5EF4-FFF2-40B4-BE49-F238E27FC236}">
                    <a16:creationId xmlns:a16="http://schemas.microsoft.com/office/drawing/2014/main" id="{717B16CD-4F3D-4A5C-AE6B-C9C5676A64AC}"/>
                  </a:ext>
                </a:extLst>
              </p:cNvPr>
              <p:cNvSpPr>
                <a:spLocks/>
              </p:cNvSpPr>
              <p:nvPr/>
            </p:nvSpPr>
            <p:spPr bwMode="auto">
              <a:xfrm>
                <a:off x="4709" y="57"/>
                <a:ext cx="476" cy="423"/>
              </a:xfrm>
              <a:custGeom>
                <a:avLst/>
                <a:gdLst>
                  <a:gd name="T0" fmla="*/ 0 w 21600"/>
                  <a:gd name="T1" fmla="*/ 420 h 19259"/>
                  <a:gd name="T2" fmla="*/ 260 w 21600"/>
                  <a:gd name="T3" fmla="*/ 0 h 19259"/>
                  <a:gd name="T4" fmla="*/ 476 w 21600"/>
                  <a:gd name="T5" fmla="*/ 423 h 19259"/>
                  <a:gd name="T6" fmla="*/ 0 60000 65536"/>
                  <a:gd name="T7" fmla="*/ 0 60000 65536"/>
                  <a:gd name="T8" fmla="*/ 0 60000 65536"/>
                </a:gdLst>
                <a:ahLst/>
                <a:cxnLst>
                  <a:cxn ang="T6">
                    <a:pos x="T0" y="T1"/>
                  </a:cxn>
                  <a:cxn ang="T7">
                    <a:pos x="T2" y="T3"/>
                  </a:cxn>
                  <a:cxn ang="T8">
                    <a:pos x="T4" y="T5"/>
                  </a:cxn>
                </a:cxnLst>
                <a:rect l="0" t="0" r="r" b="b"/>
                <a:pathLst>
                  <a:path w="21600" h="19259" fill="none" extrusionOk="0">
                    <a:moveTo>
                      <a:pt x="0" y="19122"/>
                    </a:moveTo>
                    <a:cubicBezTo>
                      <a:pt x="51" y="11038"/>
                      <a:pt x="4612" y="3660"/>
                      <a:pt x="11819" y="-1"/>
                    </a:cubicBezTo>
                  </a:path>
                  <a:path w="21600" h="19259" stroke="0" extrusionOk="0">
                    <a:moveTo>
                      <a:pt x="0" y="19122"/>
                    </a:moveTo>
                    <a:cubicBezTo>
                      <a:pt x="51" y="11038"/>
                      <a:pt x="4612" y="3660"/>
                      <a:pt x="11819" y="-1"/>
                    </a:cubicBezTo>
                    <a:lnTo>
                      <a:pt x="21600" y="19259"/>
                    </a:lnTo>
                    <a:lnTo>
                      <a:pt x="0" y="19122"/>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3" name="Arc 6">
                <a:extLst>
                  <a:ext uri="{FF2B5EF4-FFF2-40B4-BE49-F238E27FC236}">
                    <a16:creationId xmlns:a16="http://schemas.microsoft.com/office/drawing/2014/main" id="{919D72DE-74B7-4D95-8890-3DCBE6012839}"/>
                  </a:ext>
                </a:extLst>
              </p:cNvPr>
              <p:cNvSpPr>
                <a:spLocks/>
              </p:cNvSpPr>
              <p:nvPr/>
            </p:nvSpPr>
            <p:spPr bwMode="auto">
              <a:xfrm>
                <a:off x="4896" y="478"/>
                <a:ext cx="577" cy="479"/>
              </a:xfrm>
              <a:custGeom>
                <a:avLst/>
                <a:gdLst>
                  <a:gd name="T0" fmla="*/ 577 w 25511"/>
                  <a:gd name="T1" fmla="*/ 388 h 21600"/>
                  <a:gd name="T2" fmla="*/ 0 w 25511"/>
                  <a:gd name="T3" fmla="*/ 385 h 21600"/>
                  <a:gd name="T4" fmla="*/ 291 w 25511"/>
                  <a:gd name="T5" fmla="*/ 0 h 21600"/>
                  <a:gd name="T6" fmla="*/ 0 60000 65536"/>
                  <a:gd name="T7" fmla="*/ 0 60000 65536"/>
                  <a:gd name="T8" fmla="*/ 0 60000 65536"/>
                </a:gdLst>
                <a:ahLst/>
                <a:cxnLst>
                  <a:cxn ang="T6">
                    <a:pos x="T0" y="T1"/>
                  </a:cxn>
                  <a:cxn ang="T7">
                    <a:pos x="T2" y="T3"/>
                  </a:cxn>
                  <a:cxn ang="T8">
                    <a:pos x="T4" y="T5"/>
                  </a:cxn>
                </a:cxnLst>
                <a:rect l="0" t="0" r="r" b="b"/>
                <a:pathLst>
                  <a:path w="25511" h="21600" fill="none" extrusionOk="0">
                    <a:moveTo>
                      <a:pt x="25510" y="17517"/>
                    </a:moveTo>
                    <a:cubicBezTo>
                      <a:pt x="21831" y="20171"/>
                      <a:pt x="17410" y="21600"/>
                      <a:pt x="12874" y="21600"/>
                    </a:cubicBezTo>
                    <a:cubicBezTo>
                      <a:pt x="8237" y="21600"/>
                      <a:pt x="3723" y="20107"/>
                      <a:pt x="-1" y="17344"/>
                    </a:cubicBezTo>
                  </a:path>
                  <a:path w="25511" h="21600" stroke="0" extrusionOk="0">
                    <a:moveTo>
                      <a:pt x="25510" y="17517"/>
                    </a:moveTo>
                    <a:cubicBezTo>
                      <a:pt x="21831" y="20171"/>
                      <a:pt x="17410" y="21600"/>
                      <a:pt x="12874" y="21600"/>
                    </a:cubicBezTo>
                    <a:cubicBezTo>
                      <a:pt x="8237" y="21600"/>
                      <a:pt x="3723" y="20107"/>
                      <a:pt x="-1" y="17344"/>
                    </a:cubicBezTo>
                    <a:lnTo>
                      <a:pt x="12874" y="0"/>
                    </a:lnTo>
                    <a:lnTo>
                      <a:pt x="25510" y="17517"/>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4" name="Arc 7">
                <a:extLst>
                  <a:ext uri="{FF2B5EF4-FFF2-40B4-BE49-F238E27FC236}">
                    <a16:creationId xmlns:a16="http://schemas.microsoft.com/office/drawing/2014/main" id="{8545CEA0-A98B-4C0D-86E8-D34B5AF68683}"/>
                  </a:ext>
                </a:extLst>
              </p:cNvPr>
              <p:cNvSpPr>
                <a:spLocks/>
              </p:cNvSpPr>
              <p:nvPr/>
            </p:nvSpPr>
            <p:spPr bwMode="auto">
              <a:xfrm>
                <a:off x="5184" y="56"/>
                <a:ext cx="476" cy="423"/>
              </a:xfrm>
              <a:custGeom>
                <a:avLst/>
                <a:gdLst>
                  <a:gd name="T0" fmla="*/ 216 w 21600"/>
                  <a:gd name="T1" fmla="*/ 0 h 19259"/>
                  <a:gd name="T2" fmla="*/ 476 w 21600"/>
                  <a:gd name="T3" fmla="*/ 421 h 19259"/>
                  <a:gd name="T4" fmla="*/ 0 w 21600"/>
                  <a:gd name="T5" fmla="*/ 423 h 19259"/>
                  <a:gd name="T6" fmla="*/ 0 60000 65536"/>
                  <a:gd name="T7" fmla="*/ 0 60000 65536"/>
                  <a:gd name="T8" fmla="*/ 0 60000 65536"/>
                </a:gdLst>
                <a:ahLst/>
                <a:cxnLst>
                  <a:cxn ang="T6">
                    <a:pos x="T0" y="T1"/>
                  </a:cxn>
                  <a:cxn ang="T7">
                    <a:pos x="T2" y="T3"/>
                  </a:cxn>
                  <a:cxn ang="T8">
                    <a:pos x="T4" y="T5"/>
                  </a:cxn>
                </a:cxnLst>
                <a:rect l="0" t="0" r="r" b="b"/>
                <a:pathLst>
                  <a:path w="21600" h="19259" fill="none" extrusionOk="0">
                    <a:moveTo>
                      <a:pt x="9780" y="-1"/>
                    </a:moveTo>
                    <a:cubicBezTo>
                      <a:pt x="17002" y="3667"/>
                      <a:pt x="21565" y="11067"/>
                      <a:pt x="21599" y="19168"/>
                    </a:cubicBezTo>
                  </a:path>
                  <a:path w="21600" h="19259" stroke="0" extrusionOk="0">
                    <a:moveTo>
                      <a:pt x="9780" y="-1"/>
                    </a:moveTo>
                    <a:cubicBezTo>
                      <a:pt x="17002" y="3667"/>
                      <a:pt x="21565" y="11067"/>
                      <a:pt x="21599" y="19168"/>
                    </a:cubicBezTo>
                    <a:lnTo>
                      <a:pt x="0" y="19259"/>
                    </a:lnTo>
                    <a:lnTo>
                      <a:pt x="9780" y="-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useBgFill="1">
          <p:nvSpPr>
            <p:cNvPr id="41990" name="Oval 8">
              <a:extLst>
                <a:ext uri="{FF2B5EF4-FFF2-40B4-BE49-F238E27FC236}">
                  <a16:creationId xmlns:a16="http://schemas.microsoft.com/office/drawing/2014/main" id="{2A39A9EE-F717-4812-BE14-1425545299CF}"/>
                </a:ext>
              </a:extLst>
            </p:cNvPr>
            <p:cNvSpPr>
              <a:spLocks noChangeArrowheads="1"/>
            </p:cNvSpPr>
            <p:nvPr/>
          </p:nvSpPr>
          <p:spPr bwMode="auto">
            <a:xfrm>
              <a:off x="5041" y="333"/>
              <a:ext cx="270" cy="272"/>
            </a:xfrm>
            <a:prstGeom prst="ellipse">
              <a:avLst/>
            </a:prstGeom>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991" name="Oval 9">
              <a:extLst>
                <a:ext uri="{FF2B5EF4-FFF2-40B4-BE49-F238E27FC236}">
                  <a16:creationId xmlns:a16="http://schemas.microsoft.com/office/drawing/2014/main" id="{0CE32213-56C2-423C-AF12-298486F65E9B}"/>
                </a:ext>
              </a:extLst>
            </p:cNvPr>
            <p:cNvSpPr>
              <a:spLocks noChangeArrowheads="1"/>
            </p:cNvSpPr>
            <p:nvPr/>
          </p:nvSpPr>
          <p:spPr bwMode="auto">
            <a:xfrm>
              <a:off x="5097" y="389"/>
              <a:ext cx="157" cy="160"/>
            </a:xfrm>
            <a:prstGeom prst="ellipse">
              <a:avLst/>
            </a:prstGeom>
            <a:gradFill rotWithShape="0">
              <a:gsLst>
                <a:gs pos="0">
                  <a:srgbClr val="FDFEB2"/>
                </a:gs>
                <a:gs pos="100000">
                  <a:srgbClr val="FAFD00"/>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988" name="Rectangle 10">
            <a:extLst>
              <a:ext uri="{FF2B5EF4-FFF2-40B4-BE49-F238E27FC236}">
                <a16:creationId xmlns:a16="http://schemas.microsoft.com/office/drawing/2014/main" id="{EB04F5A8-DBE9-4B6F-A4A1-7B36962920B8}"/>
              </a:ext>
            </a:extLst>
          </p:cNvPr>
          <p:cNvSpPr>
            <a:spLocks noGrp="1" noChangeArrowheads="1"/>
          </p:cNvSpPr>
          <p:nvPr>
            <p:ph type="body" idx="1"/>
          </p:nvPr>
        </p:nvSpPr>
        <p:spPr>
          <a:xfrm>
            <a:off x="228600" y="1905000"/>
            <a:ext cx="86106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Tx/>
              <a:buNone/>
            </a:pPr>
            <a:r>
              <a:rPr lang="en-US" altLang="en-US">
                <a:latin typeface="Univers (W1)" charset="0"/>
              </a:rPr>
              <a:t>	Electromagnetic waves are energy waves, ranging from the low energy radio waves to the high energy gamma rays.</a:t>
            </a:r>
          </a:p>
          <a:p>
            <a:pPr>
              <a:buFontTx/>
              <a:buNone/>
            </a:pPr>
            <a:endParaRPr lang="en-US" altLang="en-US">
              <a:latin typeface="Univers (W1)" charset="0"/>
            </a:endParaRPr>
          </a:p>
          <a:p>
            <a:pPr>
              <a:buFontTx/>
              <a:buNone/>
            </a:pPr>
            <a:r>
              <a:rPr lang="en-US" altLang="en-US">
                <a:latin typeface="Univers (W1)" charset="0"/>
              </a:rPr>
              <a:t>	They have a height (amplitude) and a length between wave peaks (wave length)</a:t>
            </a:r>
          </a:p>
        </p:txBody>
      </p:sp>
    </p:spTree>
  </p:cSld>
  <p:clrMapOvr>
    <a:masterClrMapping/>
  </p:clrMapOvr>
  <p:transition advClick="0" advTm="6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B44281B-8D94-40FF-BDFB-A8421F0F988A}"/>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Non-Ionizing Electromagnetic Radiation </a:t>
            </a:r>
          </a:p>
        </p:txBody>
      </p:sp>
      <p:grpSp>
        <p:nvGrpSpPr>
          <p:cNvPr id="44035" name="Group 3">
            <a:extLst>
              <a:ext uri="{FF2B5EF4-FFF2-40B4-BE49-F238E27FC236}">
                <a16:creationId xmlns:a16="http://schemas.microsoft.com/office/drawing/2014/main" id="{BB95270C-83E5-4427-985A-184DFE74B0CC}"/>
              </a:ext>
            </a:extLst>
          </p:cNvPr>
          <p:cNvGrpSpPr>
            <a:grpSpLocks/>
          </p:cNvGrpSpPr>
          <p:nvPr/>
        </p:nvGrpSpPr>
        <p:grpSpPr bwMode="auto">
          <a:xfrm>
            <a:off x="7399338" y="241300"/>
            <a:ext cx="1585912" cy="1657350"/>
            <a:chOff x="4661" y="152"/>
            <a:chExt cx="999" cy="1044"/>
          </a:xfrm>
        </p:grpSpPr>
        <p:grpSp>
          <p:nvGrpSpPr>
            <p:cNvPr id="44037" name="Group 4">
              <a:extLst>
                <a:ext uri="{FF2B5EF4-FFF2-40B4-BE49-F238E27FC236}">
                  <a16:creationId xmlns:a16="http://schemas.microsoft.com/office/drawing/2014/main" id="{E8B67323-21E2-46BC-848D-7214298ED46D}"/>
                </a:ext>
              </a:extLst>
            </p:cNvPr>
            <p:cNvGrpSpPr>
              <a:grpSpLocks/>
            </p:cNvGrpSpPr>
            <p:nvPr/>
          </p:nvGrpSpPr>
          <p:grpSpPr bwMode="auto">
            <a:xfrm>
              <a:off x="4661" y="152"/>
              <a:ext cx="999" cy="1044"/>
              <a:chOff x="4661" y="152"/>
              <a:chExt cx="999" cy="1044"/>
            </a:xfrm>
          </p:grpSpPr>
          <p:sp>
            <p:nvSpPr>
              <p:cNvPr id="44040" name="Arc 5">
                <a:extLst>
                  <a:ext uri="{FF2B5EF4-FFF2-40B4-BE49-F238E27FC236}">
                    <a16:creationId xmlns:a16="http://schemas.microsoft.com/office/drawing/2014/main" id="{70D4DDBE-723C-4EFD-8BAB-A770F360A754}"/>
                  </a:ext>
                </a:extLst>
              </p:cNvPr>
              <p:cNvSpPr>
                <a:spLocks/>
              </p:cNvSpPr>
              <p:nvPr/>
            </p:nvSpPr>
            <p:spPr bwMode="auto">
              <a:xfrm>
                <a:off x="4661" y="153"/>
                <a:ext cx="500" cy="490"/>
              </a:xfrm>
              <a:custGeom>
                <a:avLst/>
                <a:gdLst>
                  <a:gd name="T0" fmla="*/ 0 w 21600"/>
                  <a:gd name="T1" fmla="*/ 488 h 19253"/>
                  <a:gd name="T2" fmla="*/ 273 w 21600"/>
                  <a:gd name="T3" fmla="*/ 0 h 19253"/>
                  <a:gd name="T4" fmla="*/ 500 w 21600"/>
                  <a:gd name="T5" fmla="*/ 490 h 19253"/>
                  <a:gd name="T6" fmla="*/ 0 60000 65536"/>
                  <a:gd name="T7" fmla="*/ 0 60000 65536"/>
                  <a:gd name="T8" fmla="*/ 0 60000 65536"/>
                </a:gdLst>
                <a:ahLst/>
                <a:cxnLst>
                  <a:cxn ang="T6">
                    <a:pos x="T0" y="T1"/>
                  </a:cxn>
                  <a:cxn ang="T7">
                    <a:pos x="T2" y="T3"/>
                  </a:cxn>
                  <a:cxn ang="T8">
                    <a:pos x="T4" y="T5"/>
                  </a:cxn>
                </a:cxnLst>
                <a:rect l="0" t="0" r="r" b="b"/>
                <a:pathLst>
                  <a:path w="21600" h="19253" fill="none" extrusionOk="0">
                    <a:moveTo>
                      <a:pt x="0" y="19174"/>
                    </a:moveTo>
                    <a:cubicBezTo>
                      <a:pt x="29" y="11073"/>
                      <a:pt x="4588" y="3671"/>
                      <a:pt x="11808" y="-1"/>
                    </a:cubicBezTo>
                  </a:path>
                  <a:path w="21600" h="19253" stroke="0" extrusionOk="0">
                    <a:moveTo>
                      <a:pt x="0" y="19174"/>
                    </a:moveTo>
                    <a:cubicBezTo>
                      <a:pt x="29" y="11073"/>
                      <a:pt x="4588" y="3671"/>
                      <a:pt x="11808" y="-1"/>
                    </a:cubicBezTo>
                    <a:lnTo>
                      <a:pt x="21600" y="19253"/>
                    </a:lnTo>
                    <a:lnTo>
                      <a:pt x="0" y="19174"/>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1" name="Arc 6">
                <a:extLst>
                  <a:ext uri="{FF2B5EF4-FFF2-40B4-BE49-F238E27FC236}">
                    <a16:creationId xmlns:a16="http://schemas.microsoft.com/office/drawing/2014/main" id="{39B71E3B-3AE3-47AB-A569-892A33B91D6F}"/>
                  </a:ext>
                </a:extLst>
              </p:cNvPr>
              <p:cNvSpPr>
                <a:spLocks/>
              </p:cNvSpPr>
              <p:nvPr/>
            </p:nvSpPr>
            <p:spPr bwMode="auto">
              <a:xfrm>
                <a:off x="4857" y="641"/>
                <a:ext cx="607" cy="555"/>
              </a:xfrm>
              <a:custGeom>
                <a:avLst/>
                <a:gdLst>
                  <a:gd name="T0" fmla="*/ 607 w 25512"/>
                  <a:gd name="T1" fmla="*/ 450 h 21600"/>
                  <a:gd name="T2" fmla="*/ 0 w 25512"/>
                  <a:gd name="T3" fmla="*/ 446 h 21600"/>
                  <a:gd name="T4" fmla="*/ 306 w 25512"/>
                  <a:gd name="T5" fmla="*/ 0 h 21600"/>
                  <a:gd name="T6" fmla="*/ 0 60000 65536"/>
                  <a:gd name="T7" fmla="*/ 0 60000 65536"/>
                  <a:gd name="T8" fmla="*/ 0 60000 65536"/>
                </a:gdLst>
                <a:ahLst/>
                <a:cxnLst>
                  <a:cxn ang="T6">
                    <a:pos x="T0" y="T1"/>
                  </a:cxn>
                  <a:cxn ang="T7">
                    <a:pos x="T2" y="T3"/>
                  </a:cxn>
                  <a:cxn ang="T8">
                    <a:pos x="T4" y="T5"/>
                  </a:cxn>
                </a:cxnLst>
                <a:rect l="0" t="0" r="r" b="b"/>
                <a:pathLst>
                  <a:path w="25512" h="21600" fill="none" extrusionOk="0">
                    <a:moveTo>
                      <a:pt x="25512" y="17511"/>
                    </a:moveTo>
                    <a:cubicBezTo>
                      <a:pt x="21831" y="20169"/>
                      <a:pt x="17406" y="21600"/>
                      <a:pt x="12866" y="21600"/>
                    </a:cubicBezTo>
                    <a:cubicBezTo>
                      <a:pt x="8232" y="21600"/>
                      <a:pt x="3721" y="20110"/>
                      <a:pt x="-1" y="17350"/>
                    </a:cubicBezTo>
                  </a:path>
                  <a:path w="25512" h="21600" stroke="0" extrusionOk="0">
                    <a:moveTo>
                      <a:pt x="25512" y="17511"/>
                    </a:moveTo>
                    <a:cubicBezTo>
                      <a:pt x="21831" y="20169"/>
                      <a:pt x="17406" y="21600"/>
                      <a:pt x="12866" y="21600"/>
                    </a:cubicBezTo>
                    <a:cubicBezTo>
                      <a:pt x="8232" y="21600"/>
                      <a:pt x="3721" y="20110"/>
                      <a:pt x="-1" y="17350"/>
                    </a:cubicBezTo>
                    <a:lnTo>
                      <a:pt x="12866" y="0"/>
                    </a:lnTo>
                    <a:lnTo>
                      <a:pt x="25512" y="1751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2" name="Arc 7">
                <a:extLst>
                  <a:ext uri="{FF2B5EF4-FFF2-40B4-BE49-F238E27FC236}">
                    <a16:creationId xmlns:a16="http://schemas.microsoft.com/office/drawing/2014/main" id="{2DD887EF-59EF-4327-91BA-F01EAB715058}"/>
                  </a:ext>
                </a:extLst>
              </p:cNvPr>
              <p:cNvSpPr>
                <a:spLocks/>
              </p:cNvSpPr>
              <p:nvPr/>
            </p:nvSpPr>
            <p:spPr bwMode="auto">
              <a:xfrm>
                <a:off x="5160" y="152"/>
                <a:ext cx="500" cy="490"/>
              </a:xfrm>
              <a:custGeom>
                <a:avLst/>
                <a:gdLst>
                  <a:gd name="T0" fmla="*/ 227 w 21600"/>
                  <a:gd name="T1" fmla="*/ 0 h 19245"/>
                  <a:gd name="T2" fmla="*/ 500 w 21600"/>
                  <a:gd name="T3" fmla="*/ 489 h 19245"/>
                  <a:gd name="T4" fmla="*/ 0 w 21600"/>
                  <a:gd name="T5" fmla="*/ 490 h 19245"/>
                  <a:gd name="T6" fmla="*/ 0 60000 65536"/>
                  <a:gd name="T7" fmla="*/ 0 60000 65536"/>
                  <a:gd name="T8" fmla="*/ 0 60000 65536"/>
                </a:gdLst>
                <a:ahLst/>
                <a:cxnLst>
                  <a:cxn ang="T6">
                    <a:pos x="T0" y="T1"/>
                  </a:cxn>
                  <a:cxn ang="T7">
                    <a:pos x="T2" y="T3"/>
                  </a:cxn>
                  <a:cxn ang="T8">
                    <a:pos x="T4" y="T5"/>
                  </a:cxn>
                </a:cxnLst>
                <a:rect l="0" t="0" r="r" b="b"/>
                <a:pathLst>
                  <a:path w="21600" h="19245" fill="none" extrusionOk="0">
                    <a:moveTo>
                      <a:pt x="9807" y="-1"/>
                    </a:moveTo>
                    <a:cubicBezTo>
                      <a:pt x="17031" y="3681"/>
                      <a:pt x="21585" y="11097"/>
                      <a:pt x="21599" y="19206"/>
                    </a:cubicBezTo>
                  </a:path>
                  <a:path w="21600" h="19245" stroke="0" extrusionOk="0">
                    <a:moveTo>
                      <a:pt x="9807" y="-1"/>
                    </a:moveTo>
                    <a:cubicBezTo>
                      <a:pt x="17031" y="3681"/>
                      <a:pt x="21585" y="11097"/>
                      <a:pt x="21599" y="19206"/>
                    </a:cubicBezTo>
                    <a:lnTo>
                      <a:pt x="0" y="19245"/>
                    </a:lnTo>
                    <a:lnTo>
                      <a:pt x="9807" y="-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useBgFill="1">
          <p:nvSpPr>
            <p:cNvPr id="44038" name="Oval 8">
              <a:extLst>
                <a:ext uri="{FF2B5EF4-FFF2-40B4-BE49-F238E27FC236}">
                  <a16:creationId xmlns:a16="http://schemas.microsoft.com/office/drawing/2014/main" id="{941C08A3-0764-4C6D-9C7C-AF51CEFB451F}"/>
                </a:ext>
              </a:extLst>
            </p:cNvPr>
            <p:cNvSpPr>
              <a:spLocks noChangeArrowheads="1"/>
            </p:cNvSpPr>
            <p:nvPr/>
          </p:nvSpPr>
          <p:spPr bwMode="auto">
            <a:xfrm>
              <a:off x="5009" y="473"/>
              <a:ext cx="284" cy="316"/>
            </a:xfrm>
            <a:prstGeom prst="ellipse">
              <a:avLst/>
            </a:prstGeom>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4039" name="Oval 9">
              <a:extLst>
                <a:ext uri="{FF2B5EF4-FFF2-40B4-BE49-F238E27FC236}">
                  <a16:creationId xmlns:a16="http://schemas.microsoft.com/office/drawing/2014/main" id="{E85B863B-AD24-4338-B929-218C487C1E6F}"/>
                </a:ext>
              </a:extLst>
            </p:cNvPr>
            <p:cNvSpPr>
              <a:spLocks noChangeArrowheads="1"/>
            </p:cNvSpPr>
            <p:nvPr/>
          </p:nvSpPr>
          <p:spPr bwMode="auto">
            <a:xfrm>
              <a:off x="5068" y="538"/>
              <a:ext cx="166" cy="186"/>
            </a:xfrm>
            <a:prstGeom prst="ellipse">
              <a:avLst/>
            </a:prstGeom>
            <a:gradFill rotWithShape="0">
              <a:gsLst>
                <a:gs pos="0">
                  <a:srgbClr val="FDFEB2"/>
                </a:gs>
                <a:gs pos="100000">
                  <a:srgbClr val="FAFD00"/>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4036" name="Rectangle 10">
            <a:extLst>
              <a:ext uri="{FF2B5EF4-FFF2-40B4-BE49-F238E27FC236}">
                <a16:creationId xmlns:a16="http://schemas.microsoft.com/office/drawing/2014/main" id="{252C3ADD-F5CF-4D8A-A369-BDDB2E17F6BB}"/>
              </a:ext>
            </a:extLst>
          </p:cNvPr>
          <p:cNvSpPr>
            <a:spLocks noChangeArrowheads="1"/>
          </p:cNvSpPr>
          <p:nvPr/>
        </p:nvSpPr>
        <p:spPr bwMode="auto">
          <a:xfrm>
            <a:off x="228600" y="16764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4000"/>
              <a:t>	</a:t>
            </a:r>
            <a:r>
              <a:rPr lang="en-US" altLang="en-US" sz="3600"/>
              <a:t>Non-Ionizing Electromagnetic Radiations do not have enough energy to remove electrons from atoms, such as:</a:t>
            </a:r>
          </a:p>
          <a:p>
            <a:pPr lvl="1">
              <a:spcBef>
                <a:spcPct val="0"/>
              </a:spcBef>
              <a:buFontTx/>
              <a:buChar char="•"/>
            </a:pPr>
            <a:r>
              <a:rPr lang="en-US" altLang="en-US" sz="3600">
                <a:solidFill>
                  <a:schemeClr val="tx2"/>
                </a:solidFill>
              </a:rPr>
              <a:t>Ultraviolet Radiation</a:t>
            </a:r>
          </a:p>
          <a:p>
            <a:pPr lvl="1">
              <a:spcBef>
                <a:spcPct val="0"/>
              </a:spcBef>
              <a:buFontTx/>
              <a:buChar char="•"/>
            </a:pPr>
            <a:r>
              <a:rPr lang="en-US" altLang="en-US" sz="3600">
                <a:solidFill>
                  <a:schemeClr val="tx2"/>
                </a:solidFill>
              </a:rPr>
              <a:t>Light</a:t>
            </a:r>
          </a:p>
          <a:p>
            <a:pPr lvl="1">
              <a:spcBef>
                <a:spcPct val="0"/>
              </a:spcBef>
              <a:buFontTx/>
              <a:buChar char="•"/>
            </a:pPr>
            <a:r>
              <a:rPr lang="en-US" altLang="en-US" sz="3600">
                <a:solidFill>
                  <a:schemeClr val="tx2"/>
                </a:solidFill>
              </a:rPr>
              <a:t>Infrared Radiation</a:t>
            </a:r>
          </a:p>
          <a:p>
            <a:pPr lvl="1">
              <a:spcBef>
                <a:spcPct val="0"/>
              </a:spcBef>
              <a:buFontTx/>
              <a:buChar char="•"/>
            </a:pPr>
            <a:r>
              <a:rPr lang="en-US" altLang="en-US" sz="3600">
                <a:solidFill>
                  <a:schemeClr val="tx2"/>
                </a:solidFill>
              </a:rPr>
              <a:t>Microwaves</a:t>
            </a:r>
          </a:p>
          <a:p>
            <a:pPr lvl="1">
              <a:spcBef>
                <a:spcPct val="0"/>
              </a:spcBef>
              <a:buFontTx/>
              <a:buChar char="•"/>
            </a:pPr>
            <a:r>
              <a:rPr lang="en-US" altLang="en-US" sz="3600">
                <a:solidFill>
                  <a:schemeClr val="tx2"/>
                </a:solidFill>
              </a:rPr>
              <a:t>Radio Waves</a:t>
            </a:r>
          </a:p>
        </p:txBody>
      </p:sp>
    </p:spTree>
  </p:cSld>
  <p:clrMapOvr>
    <a:masterClrMapping/>
  </p:clrMapOvr>
  <p:transition advClick="0" advTm="6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85AC55D-D4BF-4015-9A03-26F462ECFCD9}"/>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Contamination vs Radiation</a:t>
            </a:r>
          </a:p>
        </p:txBody>
      </p:sp>
      <p:grpSp>
        <p:nvGrpSpPr>
          <p:cNvPr id="46083" name="Group 3">
            <a:extLst>
              <a:ext uri="{FF2B5EF4-FFF2-40B4-BE49-F238E27FC236}">
                <a16:creationId xmlns:a16="http://schemas.microsoft.com/office/drawing/2014/main" id="{60407E1B-0261-4DF8-AA44-92C8605EB0C1}"/>
              </a:ext>
            </a:extLst>
          </p:cNvPr>
          <p:cNvGrpSpPr>
            <a:grpSpLocks/>
          </p:cNvGrpSpPr>
          <p:nvPr/>
        </p:nvGrpSpPr>
        <p:grpSpPr bwMode="auto">
          <a:xfrm>
            <a:off x="7399338" y="241300"/>
            <a:ext cx="1585912" cy="1657350"/>
            <a:chOff x="4661" y="152"/>
            <a:chExt cx="999" cy="1044"/>
          </a:xfrm>
        </p:grpSpPr>
        <p:grpSp>
          <p:nvGrpSpPr>
            <p:cNvPr id="46085" name="Group 4">
              <a:extLst>
                <a:ext uri="{FF2B5EF4-FFF2-40B4-BE49-F238E27FC236}">
                  <a16:creationId xmlns:a16="http://schemas.microsoft.com/office/drawing/2014/main" id="{E5E703C8-E97C-4AF6-AF40-5DB29B118D84}"/>
                </a:ext>
              </a:extLst>
            </p:cNvPr>
            <p:cNvGrpSpPr>
              <a:grpSpLocks/>
            </p:cNvGrpSpPr>
            <p:nvPr/>
          </p:nvGrpSpPr>
          <p:grpSpPr bwMode="auto">
            <a:xfrm>
              <a:off x="4661" y="152"/>
              <a:ext cx="999" cy="1044"/>
              <a:chOff x="4661" y="152"/>
              <a:chExt cx="999" cy="1044"/>
            </a:xfrm>
          </p:grpSpPr>
          <p:sp>
            <p:nvSpPr>
              <p:cNvPr id="46088" name="Arc 5">
                <a:extLst>
                  <a:ext uri="{FF2B5EF4-FFF2-40B4-BE49-F238E27FC236}">
                    <a16:creationId xmlns:a16="http://schemas.microsoft.com/office/drawing/2014/main" id="{74BD5EC0-2BF7-4479-9DAA-F15760561228}"/>
                  </a:ext>
                </a:extLst>
              </p:cNvPr>
              <p:cNvSpPr>
                <a:spLocks/>
              </p:cNvSpPr>
              <p:nvPr/>
            </p:nvSpPr>
            <p:spPr bwMode="auto">
              <a:xfrm>
                <a:off x="4661" y="153"/>
                <a:ext cx="500" cy="490"/>
              </a:xfrm>
              <a:custGeom>
                <a:avLst/>
                <a:gdLst>
                  <a:gd name="T0" fmla="*/ 0 w 21600"/>
                  <a:gd name="T1" fmla="*/ 488 h 19253"/>
                  <a:gd name="T2" fmla="*/ 273 w 21600"/>
                  <a:gd name="T3" fmla="*/ 0 h 19253"/>
                  <a:gd name="T4" fmla="*/ 500 w 21600"/>
                  <a:gd name="T5" fmla="*/ 490 h 19253"/>
                  <a:gd name="T6" fmla="*/ 0 60000 65536"/>
                  <a:gd name="T7" fmla="*/ 0 60000 65536"/>
                  <a:gd name="T8" fmla="*/ 0 60000 65536"/>
                </a:gdLst>
                <a:ahLst/>
                <a:cxnLst>
                  <a:cxn ang="T6">
                    <a:pos x="T0" y="T1"/>
                  </a:cxn>
                  <a:cxn ang="T7">
                    <a:pos x="T2" y="T3"/>
                  </a:cxn>
                  <a:cxn ang="T8">
                    <a:pos x="T4" y="T5"/>
                  </a:cxn>
                </a:cxnLst>
                <a:rect l="0" t="0" r="r" b="b"/>
                <a:pathLst>
                  <a:path w="21600" h="19253" fill="none" extrusionOk="0">
                    <a:moveTo>
                      <a:pt x="0" y="19174"/>
                    </a:moveTo>
                    <a:cubicBezTo>
                      <a:pt x="29" y="11073"/>
                      <a:pt x="4588" y="3671"/>
                      <a:pt x="11808" y="-1"/>
                    </a:cubicBezTo>
                  </a:path>
                  <a:path w="21600" h="19253" stroke="0" extrusionOk="0">
                    <a:moveTo>
                      <a:pt x="0" y="19174"/>
                    </a:moveTo>
                    <a:cubicBezTo>
                      <a:pt x="29" y="11073"/>
                      <a:pt x="4588" y="3671"/>
                      <a:pt x="11808" y="-1"/>
                    </a:cubicBezTo>
                    <a:lnTo>
                      <a:pt x="21600" y="19253"/>
                    </a:lnTo>
                    <a:lnTo>
                      <a:pt x="0" y="19174"/>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Arc 6">
                <a:extLst>
                  <a:ext uri="{FF2B5EF4-FFF2-40B4-BE49-F238E27FC236}">
                    <a16:creationId xmlns:a16="http://schemas.microsoft.com/office/drawing/2014/main" id="{CE936514-832F-48B8-A945-BF6BF49E9353}"/>
                  </a:ext>
                </a:extLst>
              </p:cNvPr>
              <p:cNvSpPr>
                <a:spLocks/>
              </p:cNvSpPr>
              <p:nvPr/>
            </p:nvSpPr>
            <p:spPr bwMode="auto">
              <a:xfrm>
                <a:off x="4857" y="641"/>
                <a:ext cx="607" cy="555"/>
              </a:xfrm>
              <a:custGeom>
                <a:avLst/>
                <a:gdLst>
                  <a:gd name="T0" fmla="*/ 607 w 25512"/>
                  <a:gd name="T1" fmla="*/ 450 h 21600"/>
                  <a:gd name="T2" fmla="*/ 0 w 25512"/>
                  <a:gd name="T3" fmla="*/ 446 h 21600"/>
                  <a:gd name="T4" fmla="*/ 306 w 25512"/>
                  <a:gd name="T5" fmla="*/ 0 h 21600"/>
                  <a:gd name="T6" fmla="*/ 0 60000 65536"/>
                  <a:gd name="T7" fmla="*/ 0 60000 65536"/>
                  <a:gd name="T8" fmla="*/ 0 60000 65536"/>
                </a:gdLst>
                <a:ahLst/>
                <a:cxnLst>
                  <a:cxn ang="T6">
                    <a:pos x="T0" y="T1"/>
                  </a:cxn>
                  <a:cxn ang="T7">
                    <a:pos x="T2" y="T3"/>
                  </a:cxn>
                  <a:cxn ang="T8">
                    <a:pos x="T4" y="T5"/>
                  </a:cxn>
                </a:cxnLst>
                <a:rect l="0" t="0" r="r" b="b"/>
                <a:pathLst>
                  <a:path w="25512" h="21600" fill="none" extrusionOk="0">
                    <a:moveTo>
                      <a:pt x="25512" y="17511"/>
                    </a:moveTo>
                    <a:cubicBezTo>
                      <a:pt x="21831" y="20169"/>
                      <a:pt x="17406" y="21600"/>
                      <a:pt x="12866" y="21600"/>
                    </a:cubicBezTo>
                    <a:cubicBezTo>
                      <a:pt x="8232" y="21600"/>
                      <a:pt x="3721" y="20110"/>
                      <a:pt x="-1" y="17350"/>
                    </a:cubicBezTo>
                  </a:path>
                  <a:path w="25512" h="21600" stroke="0" extrusionOk="0">
                    <a:moveTo>
                      <a:pt x="25512" y="17511"/>
                    </a:moveTo>
                    <a:cubicBezTo>
                      <a:pt x="21831" y="20169"/>
                      <a:pt x="17406" y="21600"/>
                      <a:pt x="12866" y="21600"/>
                    </a:cubicBezTo>
                    <a:cubicBezTo>
                      <a:pt x="8232" y="21600"/>
                      <a:pt x="3721" y="20110"/>
                      <a:pt x="-1" y="17350"/>
                    </a:cubicBezTo>
                    <a:lnTo>
                      <a:pt x="12866" y="0"/>
                    </a:lnTo>
                    <a:lnTo>
                      <a:pt x="25512" y="1751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Arc 7">
                <a:extLst>
                  <a:ext uri="{FF2B5EF4-FFF2-40B4-BE49-F238E27FC236}">
                    <a16:creationId xmlns:a16="http://schemas.microsoft.com/office/drawing/2014/main" id="{CFA21AB7-2031-43DD-A284-145378C14D5C}"/>
                  </a:ext>
                </a:extLst>
              </p:cNvPr>
              <p:cNvSpPr>
                <a:spLocks/>
              </p:cNvSpPr>
              <p:nvPr/>
            </p:nvSpPr>
            <p:spPr bwMode="auto">
              <a:xfrm>
                <a:off x="5160" y="152"/>
                <a:ext cx="500" cy="490"/>
              </a:xfrm>
              <a:custGeom>
                <a:avLst/>
                <a:gdLst>
                  <a:gd name="T0" fmla="*/ 227 w 21600"/>
                  <a:gd name="T1" fmla="*/ 0 h 19245"/>
                  <a:gd name="T2" fmla="*/ 500 w 21600"/>
                  <a:gd name="T3" fmla="*/ 489 h 19245"/>
                  <a:gd name="T4" fmla="*/ 0 w 21600"/>
                  <a:gd name="T5" fmla="*/ 490 h 19245"/>
                  <a:gd name="T6" fmla="*/ 0 60000 65536"/>
                  <a:gd name="T7" fmla="*/ 0 60000 65536"/>
                  <a:gd name="T8" fmla="*/ 0 60000 65536"/>
                </a:gdLst>
                <a:ahLst/>
                <a:cxnLst>
                  <a:cxn ang="T6">
                    <a:pos x="T0" y="T1"/>
                  </a:cxn>
                  <a:cxn ang="T7">
                    <a:pos x="T2" y="T3"/>
                  </a:cxn>
                  <a:cxn ang="T8">
                    <a:pos x="T4" y="T5"/>
                  </a:cxn>
                </a:cxnLst>
                <a:rect l="0" t="0" r="r" b="b"/>
                <a:pathLst>
                  <a:path w="21600" h="19245" fill="none" extrusionOk="0">
                    <a:moveTo>
                      <a:pt x="9807" y="-1"/>
                    </a:moveTo>
                    <a:cubicBezTo>
                      <a:pt x="17031" y="3681"/>
                      <a:pt x="21585" y="11097"/>
                      <a:pt x="21599" y="19206"/>
                    </a:cubicBezTo>
                  </a:path>
                  <a:path w="21600" h="19245" stroke="0" extrusionOk="0">
                    <a:moveTo>
                      <a:pt x="9807" y="-1"/>
                    </a:moveTo>
                    <a:cubicBezTo>
                      <a:pt x="17031" y="3681"/>
                      <a:pt x="21585" y="11097"/>
                      <a:pt x="21599" y="19206"/>
                    </a:cubicBezTo>
                    <a:lnTo>
                      <a:pt x="0" y="19245"/>
                    </a:lnTo>
                    <a:lnTo>
                      <a:pt x="9807" y="-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useBgFill="1">
          <p:nvSpPr>
            <p:cNvPr id="46086" name="Oval 8">
              <a:extLst>
                <a:ext uri="{FF2B5EF4-FFF2-40B4-BE49-F238E27FC236}">
                  <a16:creationId xmlns:a16="http://schemas.microsoft.com/office/drawing/2014/main" id="{E187598E-4F75-44EA-9AA7-9998A2520755}"/>
                </a:ext>
              </a:extLst>
            </p:cNvPr>
            <p:cNvSpPr>
              <a:spLocks noChangeArrowheads="1"/>
            </p:cNvSpPr>
            <p:nvPr/>
          </p:nvSpPr>
          <p:spPr bwMode="auto">
            <a:xfrm>
              <a:off x="5009" y="473"/>
              <a:ext cx="284" cy="316"/>
            </a:xfrm>
            <a:prstGeom prst="ellipse">
              <a:avLst/>
            </a:prstGeom>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87" name="Oval 9">
              <a:extLst>
                <a:ext uri="{FF2B5EF4-FFF2-40B4-BE49-F238E27FC236}">
                  <a16:creationId xmlns:a16="http://schemas.microsoft.com/office/drawing/2014/main" id="{C05D556B-467C-40F4-8874-99F00DBCDA51}"/>
                </a:ext>
              </a:extLst>
            </p:cNvPr>
            <p:cNvSpPr>
              <a:spLocks noChangeArrowheads="1"/>
            </p:cNvSpPr>
            <p:nvPr/>
          </p:nvSpPr>
          <p:spPr bwMode="auto">
            <a:xfrm>
              <a:off x="5068" y="538"/>
              <a:ext cx="166" cy="186"/>
            </a:xfrm>
            <a:prstGeom prst="ellipse">
              <a:avLst/>
            </a:prstGeom>
            <a:gradFill rotWithShape="0">
              <a:gsLst>
                <a:gs pos="0">
                  <a:srgbClr val="FDFEB2"/>
                </a:gs>
                <a:gs pos="100000">
                  <a:srgbClr val="FAFD00"/>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6084" name="Rectangle 10">
            <a:extLst>
              <a:ext uri="{FF2B5EF4-FFF2-40B4-BE49-F238E27FC236}">
                <a16:creationId xmlns:a16="http://schemas.microsoft.com/office/drawing/2014/main" id="{3BDA38C5-3D98-41C7-B12A-F5776C4B08FA}"/>
              </a:ext>
            </a:extLst>
          </p:cNvPr>
          <p:cNvSpPr>
            <a:spLocks noChangeArrowheads="1"/>
          </p:cNvSpPr>
          <p:nvPr/>
        </p:nvSpPr>
        <p:spPr bwMode="auto">
          <a:xfrm>
            <a:off x="228600" y="1676400"/>
            <a:ext cx="8382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4000"/>
              <a:t>	</a:t>
            </a:r>
          </a:p>
          <a:p>
            <a:pPr>
              <a:buFontTx/>
              <a:buNone/>
            </a:pPr>
            <a:r>
              <a:rPr lang="en-US" altLang="en-US" sz="3600"/>
              <a:t>	Radiation and Contamination are often confused. Radiation is energy, while contamination is the physical presence of a radioactive material on something. </a:t>
            </a:r>
          </a:p>
          <a:p>
            <a:pPr>
              <a:buFontTx/>
              <a:buNone/>
            </a:pPr>
            <a:r>
              <a:rPr lang="en-US" altLang="en-US" sz="3600"/>
              <a:t>	So, you may have contamination on your shoe, but not radiation.</a:t>
            </a:r>
          </a:p>
        </p:txBody>
      </p:sp>
    </p:spTree>
  </p:cSld>
  <p:clrMapOvr>
    <a:masterClrMapping/>
  </p:clrMapOvr>
  <p:transition advClick="0" advTm="6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87E32CC-9277-43BC-8996-3E1783A405F6}"/>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Ionizing Electromagnetic Radiation</a:t>
            </a:r>
          </a:p>
        </p:txBody>
      </p:sp>
      <p:grpSp>
        <p:nvGrpSpPr>
          <p:cNvPr id="48131" name="Group 3">
            <a:extLst>
              <a:ext uri="{FF2B5EF4-FFF2-40B4-BE49-F238E27FC236}">
                <a16:creationId xmlns:a16="http://schemas.microsoft.com/office/drawing/2014/main" id="{19B719E2-4A36-4423-A467-4F6FE662EE77}"/>
              </a:ext>
            </a:extLst>
          </p:cNvPr>
          <p:cNvGrpSpPr>
            <a:grpSpLocks/>
          </p:cNvGrpSpPr>
          <p:nvPr/>
        </p:nvGrpSpPr>
        <p:grpSpPr bwMode="auto">
          <a:xfrm>
            <a:off x="7399338" y="241300"/>
            <a:ext cx="1585912" cy="1657350"/>
            <a:chOff x="4661" y="152"/>
            <a:chExt cx="999" cy="1044"/>
          </a:xfrm>
        </p:grpSpPr>
        <p:grpSp>
          <p:nvGrpSpPr>
            <p:cNvPr id="48133" name="Group 4">
              <a:extLst>
                <a:ext uri="{FF2B5EF4-FFF2-40B4-BE49-F238E27FC236}">
                  <a16:creationId xmlns:a16="http://schemas.microsoft.com/office/drawing/2014/main" id="{D036DB62-45A5-4230-8AB9-024E4DFADB94}"/>
                </a:ext>
              </a:extLst>
            </p:cNvPr>
            <p:cNvGrpSpPr>
              <a:grpSpLocks/>
            </p:cNvGrpSpPr>
            <p:nvPr/>
          </p:nvGrpSpPr>
          <p:grpSpPr bwMode="auto">
            <a:xfrm>
              <a:off x="4661" y="152"/>
              <a:ext cx="999" cy="1044"/>
              <a:chOff x="4661" y="152"/>
              <a:chExt cx="999" cy="1044"/>
            </a:xfrm>
          </p:grpSpPr>
          <p:sp>
            <p:nvSpPr>
              <p:cNvPr id="48136" name="Arc 5">
                <a:extLst>
                  <a:ext uri="{FF2B5EF4-FFF2-40B4-BE49-F238E27FC236}">
                    <a16:creationId xmlns:a16="http://schemas.microsoft.com/office/drawing/2014/main" id="{5931FB90-A867-470C-9205-4052D1667CD4}"/>
                  </a:ext>
                </a:extLst>
              </p:cNvPr>
              <p:cNvSpPr>
                <a:spLocks/>
              </p:cNvSpPr>
              <p:nvPr/>
            </p:nvSpPr>
            <p:spPr bwMode="auto">
              <a:xfrm>
                <a:off x="4661" y="153"/>
                <a:ext cx="500" cy="490"/>
              </a:xfrm>
              <a:custGeom>
                <a:avLst/>
                <a:gdLst>
                  <a:gd name="T0" fmla="*/ 0 w 21600"/>
                  <a:gd name="T1" fmla="*/ 488 h 19253"/>
                  <a:gd name="T2" fmla="*/ 273 w 21600"/>
                  <a:gd name="T3" fmla="*/ 0 h 19253"/>
                  <a:gd name="T4" fmla="*/ 500 w 21600"/>
                  <a:gd name="T5" fmla="*/ 490 h 19253"/>
                  <a:gd name="T6" fmla="*/ 0 60000 65536"/>
                  <a:gd name="T7" fmla="*/ 0 60000 65536"/>
                  <a:gd name="T8" fmla="*/ 0 60000 65536"/>
                </a:gdLst>
                <a:ahLst/>
                <a:cxnLst>
                  <a:cxn ang="T6">
                    <a:pos x="T0" y="T1"/>
                  </a:cxn>
                  <a:cxn ang="T7">
                    <a:pos x="T2" y="T3"/>
                  </a:cxn>
                  <a:cxn ang="T8">
                    <a:pos x="T4" y="T5"/>
                  </a:cxn>
                </a:cxnLst>
                <a:rect l="0" t="0" r="r" b="b"/>
                <a:pathLst>
                  <a:path w="21600" h="19253" fill="none" extrusionOk="0">
                    <a:moveTo>
                      <a:pt x="0" y="19174"/>
                    </a:moveTo>
                    <a:cubicBezTo>
                      <a:pt x="29" y="11073"/>
                      <a:pt x="4588" y="3671"/>
                      <a:pt x="11808" y="-1"/>
                    </a:cubicBezTo>
                  </a:path>
                  <a:path w="21600" h="19253" stroke="0" extrusionOk="0">
                    <a:moveTo>
                      <a:pt x="0" y="19174"/>
                    </a:moveTo>
                    <a:cubicBezTo>
                      <a:pt x="29" y="11073"/>
                      <a:pt x="4588" y="3671"/>
                      <a:pt x="11808" y="-1"/>
                    </a:cubicBezTo>
                    <a:lnTo>
                      <a:pt x="21600" y="19253"/>
                    </a:lnTo>
                    <a:lnTo>
                      <a:pt x="0" y="19174"/>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7" name="Arc 6">
                <a:extLst>
                  <a:ext uri="{FF2B5EF4-FFF2-40B4-BE49-F238E27FC236}">
                    <a16:creationId xmlns:a16="http://schemas.microsoft.com/office/drawing/2014/main" id="{152443EE-B3DC-4EB0-8DC6-689A6817D1FA}"/>
                  </a:ext>
                </a:extLst>
              </p:cNvPr>
              <p:cNvSpPr>
                <a:spLocks/>
              </p:cNvSpPr>
              <p:nvPr/>
            </p:nvSpPr>
            <p:spPr bwMode="auto">
              <a:xfrm>
                <a:off x="4857" y="641"/>
                <a:ext cx="607" cy="555"/>
              </a:xfrm>
              <a:custGeom>
                <a:avLst/>
                <a:gdLst>
                  <a:gd name="T0" fmla="*/ 607 w 25512"/>
                  <a:gd name="T1" fmla="*/ 450 h 21600"/>
                  <a:gd name="T2" fmla="*/ 0 w 25512"/>
                  <a:gd name="T3" fmla="*/ 446 h 21600"/>
                  <a:gd name="T4" fmla="*/ 306 w 25512"/>
                  <a:gd name="T5" fmla="*/ 0 h 21600"/>
                  <a:gd name="T6" fmla="*/ 0 60000 65536"/>
                  <a:gd name="T7" fmla="*/ 0 60000 65536"/>
                  <a:gd name="T8" fmla="*/ 0 60000 65536"/>
                </a:gdLst>
                <a:ahLst/>
                <a:cxnLst>
                  <a:cxn ang="T6">
                    <a:pos x="T0" y="T1"/>
                  </a:cxn>
                  <a:cxn ang="T7">
                    <a:pos x="T2" y="T3"/>
                  </a:cxn>
                  <a:cxn ang="T8">
                    <a:pos x="T4" y="T5"/>
                  </a:cxn>
                </a:cxnLst>
                <a:rect l="0" t="0" r="r" b="b"/>
                <a:pathLst>
                  <a:path w="25512" h="21600" fill="none" extrusionOk="0">
                    <a:moveTo>
                      <a:pt x="25512" y="17511"/>
                    </a:moveTo>
                    <a:cubicBezTo>
                      <a:pt x="21831" y="20169"/>
                      <a:pt x="17406" y="21600"/>
                      <a:pt x="12866" y="21600"/>
                    </a:cubicBezTo>
                    <a:cubicBezTo>
                      <a:pt x="8232" y="21600"/>
                      <a:pt x="3721" y="20110"/>
                      <a:pt x="-1" y="17350"/>
                    </a:cubicBezTo>
                  </a:path>
                  <a:path w="25512" h="21600" stroke="0" extrusionOk="0">
                    <a:moveTo>
                      <a:pt x="25512" y="17511"/>
                    </a:moveTo>
                    <a:cubicBezTo>
                      <a:pt x="21831" y="20169"/>
                      <a:pt x="17406" y="21600"/>
                      <a:pt x="12866" y="21600"/>
                    </a:cubicBezTo>
                    <a:cubicBezTo>
                      <a:pt x="8232" y="21600"/>
                      <a:pt x="3721" y="20110"/>
                      <a:pt x="-1" y="17350"/>
                    </a:cubicBezTo>
                    <a:lnTo>
                      <a:pt x="12866" y="0"/>
                    </a:lnTo>
                    <a:lnTo>
                      <a:pt x="25512" y="1751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8" name="Arc 7">
                <a:extLst>
                  <a:ext uri="{FF2B5EF4-FFF2-40B4-BE49-F238E27FC236}">
                    <a16:creationId xmlns:a16="http://schemas.microsoft.com/office/drawing/2014/main" id="{E5AA4434-6750-4E0A-AEC3-37BB32330000}"/>
                  </a:ext>
                </a:extLst>
              </p:cNvPr>
              <p:cNvSpPr>
                <a:spLocks/>
              </p:cNvSpPr>
              <p:nvPr/>
            </p:nvSpPr>
            <p:spPr bwMode="auto">
              <a:xfrm>
                <a:off x="5160" y="152"/>
                <a:ext cx="500" cy="490"/>
              </a:xfrm>
              <a:custGeom>
                <a:avLst/>
                <a:gdLst>
                  <a:gd name="T0" fmla="*/ 227 w 21600"/>
                  <a:gd name="T1" fmla="*/ 0 h 19245"/>
                  <a:gd name="T2" fmla="*/ 500 w 21600"/>
                  <a:gd name="T3" fmla="*/ 489 h 19245"/>
                  <a:gd name="T4" fmla="*/ 0 w 21600"/>
                  <a:gd name="T5" fmla="*/ 490 h 19245"/>
                  <a:gd name="T6" fmla="*/ 0 60000 65536"/>
                  <a:gd name="T7" fmla="*/ 0 60000 65536"/>
                  <a:gd name="T8" fmla="*/ 0 60000 65536"/>
                </a:gdLst>
                <a:ahLst/>
                <a:cxnLst>
                  <a:cxn ang="T6">
                    <a:pos x="T0" y="T1"/>
                  </a:cxn>
                  <a:cxn ang="T7">
                    <a:pos x="T2" y="T3"/>
                  </a:cxn>
                  <a:cxn ang="T8">
                    <a:pos x="T4" y="T5"/>
                  </a:cxn>
                </a:cxnLst>
                <a:rect l="0" t="0" r="r" b="b"/>
                <a:pathLst>
                  <a:path w="21600" h="19245" fill="none" extrusionOk="0">
                    <a:moveTo>
                      <a:pt x="9807" y="-1"/>
                    </a:moveTo>
                    <a:cubicBezTo>
                      <a:pt x="17031" y="3681"/>
                      <a:pt x="21585" y="11097"/>
                      <a:pt x="21599" y="19206"/>
                    </a:cubicBezTo>
                  </a:path>
                  <a:path w="21600" h="19245" stroke="0" extrusionOk="0">
                    <a:moveTo>
                      <a:pt x="9807" y="-1"/>
                    </a:moveTo>
                    <a:cubicBezTo>
                      <a:pt x="17031" y="3681"/>
                      <a:pt x="21585" y="11097"/>
                      <a:pt x="21599" y="19206"/>
                    </a:cubicBezTo>
                    <a:lnTo>
                      <a:pt x="0" y="19245"/>
                    </a:lnTo>
                    <a:lnTo>
                      <a:pt x="9807" y="-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useBgFill="1">
          <p:nvSpPr>
            <p:cNvPr id="48134" name="Oval 8">
              <a:extLst>
                <a:ext uri="{FF2B5EF4-FFF2-40B4-BE49-F238E27FC236}">
                  <a16:creationId xmlns:a16="http://schemas.microsoft.com/office/drawing/2014/main" id="{CE2EDD21-C83D-4E0C-B612-0961FD248C1F}"/>
                </a:ext>
              </a:extLst>
            </p:cNvPr>
            <p:cNvSpPr>
              <a:spLocks noChangeArrowheads="1"/>
            </p:cNvSpPr>
            <p:nvPr/>
          </p:nvSpPr>
          <p:spPr bwMode="auto">
            <a:xfrm>
              <a:off x="5009" y="473"/>
              <a:ext cx="284" cy="316"/>
            </a:xfrm>
            <a:prstGeom prst="ellipse">
              <a:avLst/>
            </a:prstGeom>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8135" name="Oval 9">
              <a:extLst>
                <a:ext uri="{FF2B5EF4-FFF2-40B4-BE49-F238E27FC236}">
                  <a16:creationId xmlns:a16="http://schemas.microsoft.com/office/drawing/2014/main" id="{5967A28C-E88F-41FE-874F-C382E8ECC479}"/>
                </a:ext>
              </a:extLst>
            </p:cNvPr>
            <p:cNvSpPr>
              <a:spLocks noChangeArrowheads="1"/>
            </p:cNvSpPr>
            <p:nvPr/>
          </p:nvSpPr>
          <p:spPr bwMode="auto">
            <a:xfrm>
              <a:off x="5068" y="538"/>
              <a:ext cx="166" cy="186"/>
            </a:xfrm>
            <a:prstGeom prst="ellipse">
              <a:avLst/>
            </a:prstGeom>
            <a:gradFill rotWithShape="0">
              <a:gsLst>
                <a:gs pos="0">
                  <a:srgbClr val="FDFEB2"/>
                </a:gs>
                <a:gs pos="100000">
                  <a:srgbClr val="FAFD00"/>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8132" name="Rectangle 10">
            <a:extLst>
              <a:ext uri="{FF2B5EF4-FFF2-40B4-BE49-F238E27FC236}">
                <a16:creationId xmlns:a16="http://schemas.microsoft.com/office/drawing/2014/main" id="{2619C4A2-DD5E-4DCB-82BF-9B07A4CDB883}"/>
              </a:ext>
            </a:extLst>
          </p:cNvPr>
          <p:cNvSpPr>
            <a:spLocks noChangeArrowheads="1"/>
          </p:cNvSpPr>
          <p:nvPr/>
        </p:nvSpPr>
        <p:spPr bwMode="auto">
          <a:xfrm>
            <a:off x="228600" y="1676400"/>
            <a:ext cx="8382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4000"/>
              <a:t>	</a:t>
            </a:r>
          </a:p>
          <a:p>
            <a:pPr>
              <a:buFontTx/>
              <a:buNone/>
            </a:pPr>
            <a:r>
              <a:rPr lang="en-US" altLang="en-US" sz="3600"/>
              <a:t>	Ionizing Electromagnetic Radiations do have enough energy to remove electrons from atoms, such as:</a:t>
            </a:r>
          </a:p>
          <a:p>
            <a:pPr>
              <a:buFontTx/>
              <a:buNone/>
            </a:pPr>
            <a:endParaRPr lang="en-US" altLang="en-US" sz="3600"/>
          </a:p>
          <a:p>
            <a:pPr lvl="1">
              <a:spcBef>
                <a:spcPct val="0"/>
              </a:spcBef>
              <a:buFontTx/>
              <a:buChar char="•"/>
            </a:pPr>
            <a:r>
              <a:rPr lang="en-US" altLang="en-US" sz="3600">
                <a:solidFill>
                  <a:schemeClr val="tx2"/>
                </a:solidFill>
              </a:rPr>
              <a:t>X-rays</a:t>
            </a:r>
          </a:p>
          <a:p>
            <a:pPr lvl="1">
              <a:spcBef>
                <a:spcPct val="0"/>
              </a:spcBef>
              <a:buFontTx/>
              <a:buChar char="•"/>
            </a:pPr>
            <a:r>
              <a:rPr lang="en-US" altLang="en-US" sz="3600">
                <a:solidFill>
                  <a:schemeClr val="tx2"/>
                </a:solidFill>
              </a:rPr>
              <a:t>Gamma rays</a:t>
            </a:r>
          </a:p>
        </p:txBody>
      </p:sp>
    </p:spTree>
  </p:cSld>
  <p:clrMapOvr>
    <a:masterClrMapping/>
  </p:clrMapOvr>
  <p:transition advClick="0" advTm="6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FC303F6-7B15-4093-BD68-7BB2285988CE}"/>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Units of Contamination</a:t>
            </a:r>
          </a:p>
        </p:txBody>
      </p:sp>
      <p:grpSp>
        <p:nvGrpSpPr>
          <p:cNvPr id="50179" name="Group 3">
            <a:extLst>
              <a:ext uri="{FF2B5EF4-FFF2-40B4-BE49-F238E27FC236}">
                <a16:creationId xmlns:a16="http://schemas.microsoft.com/office/drawing/2014/main" id="{358EA31F-181F-47AD-9D5A-22071FDCC304}"/>
              </a:ext>
            </a:extLst>
          </p:cNvPr>
          <p:cNvGrpSpPr>
            <a:grpSpLocks/>
          </p:cNvGrpSpPr>
          <p:nvPr/>
        </p:nvGrpSpPr>
        <p:grpSpPr bwMode="auto">
          <a:xfrm>
            <a:off x="7399338" y="241300"/>
            <a:ext cx="1585912" cy="1657350"/>
            <a:chOff x="4661" y="152"/>
            <a:chExt cx="999" cy="1044"/>
          </a:xfrm>
        </p:grpSpPr>
        <p:grpSp>
          <p:nvGrpSpPr>
            <p:cNvPr id="50181" name="Group 4">
              <a:extLst>
                <a:ext uri="{FF2B5EF4-FFF2-40B4-BE49-F238E27FC236}">
                  <a16:creationId xmlns:a16="http://schemas.microsoft.com/office/drawing/2014/main" id="{F7DD65A8-77FF-4490-AAA6-5EBF8B18C9C7}"/>
                </a:ext>
              </a:extLst>
            </p:cNvPr>
            <p:cNvGrpSpPr>
              <a:grpSpLocks/>
            </p:cNvGrpSpPr>
            <p:nvPr/>
          </p:nvGrpSpPr>
          <p:grpSpPr bwMode="auto">
            <a:xfrm>
              <a:off x="4661" y="152"/>
              <a:ext cx="999" cy="1044"/>
              <a:chOff x="4661" y="152"/>
              <a:chExt cx="999" cy="1044"/>
            </a:xfrm>
          </p:grpSpPr>
          <p:sp>
            <p:nvSpPr>
              <p:cNvPr id="50184" name="Arc 5">
                <a:extLst>
                  <a:ext uri="{FF2B5EF4-FFF2-40B4-BE49-F238E27FC236}">
                    <a16:creationId xmlns:a16="http://schemas.microsoft.com/office/drawing/2014/main" id="{409A2C54-E814-4308-9A6A-A4F3ED3CE527}"/>
                  </a:ext>
                </a:extLst>
              </p:cNvPr>
              <p:cNvSpPr>
                <a:spLocks/>
              </p:cNvSpPr>
              <p:nvPr/>
            </p:nvSpPr>
            <p:spPr bwMode="auto">
              <a:xfrm>
                <a:off x="4661" y="153"/>
                <a:ext cx="500" cy="490"/>
              </a:xfrm>
              <a:custGeom>
                <a:avLst/>
                <a:gdLst>
                  <a:gd name="T0" fmla="*/ 0 w 21600"/>
                  <a:gd name="T1" fmla="*/ 488 h 19253"/>
                  <a:gd name="T2" fmla="*/ 273 w 21600"/>
                  <a:gd name="T3" fmla="*/ 0 h 19253"/>
                  <a:gd name="T4" fmla="*/ 500 w 21600"/>
                  <a:gd name="T5" fmla="*/ 490 h 19253"/>
                  <a:gd name="T6" fmla="*/ 0 60000 65536"/>
                  <a:gd name="T7" fmla="*/ 0 60000 65536"/>
                  <a:gd name="T8" fmla="*/ 0 60000 65536"/>
                </a:gdLst>
                <a:ahLst/>
                <a:cxnLst>
                  <a:cxn ang="T6">
                    <a:pos x="T0" y="T1"/>
                  </a:cxn>
                  <a:cxn ang="T7">
                    <a:pos x="T2" y="T3"/>
                  </a:cxn>
                  <a:cxn ang="T8">
                    <a:pos x="T4" y="T5"/>
                  </a:cxn>
                </a:cxnLst>
                <a:rect l="0" t="0" r="r" b="b"/>
                <a:pathLst>
                  <a:path w="21600" h="19253" fill="none" extrusionOk="0">
                    <a:moveTo>
                      <a:pt x="0" y="19174"/>
                    </a:moveTo>
                    <a:cubicBezTo>
                      <a:pt x="29" y="11073"/>
                      <a:pt x="4588" y="3671"/>
                      <a:pt x="11808" y="-1"/>
                    </a:cubicBezTo>
                  </a:path>
                  <a:path w="21600" h="19253" stroke="0" extrusionOk="0">
                    <a:moveTo>
                      <a:pt x="0" y="19174"/>
                    </a:moveTo>
                    <a:cubicBezTo>
                      <a:pt x="29" y="11073"/>
                      <a:pt x="4588" y="3671"/>
                      <a:pt x="11808" y="-1"/>
                    </a:cubicBezTo>
                    <a:lnTo>
                      <a:pt x="21600" y="19253"/>
                    </a:lnTo>
                    <a:lnTo>
                      <a:pt x="0" y="19174"/>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5" name="Arc 6">
                <a:extLst>
                  <a:ext uri="{FF2B5EF4-FFF2-40B4-BE49-F238E27FC236}">
                    <a16:creationId xmlns:a16="http://schemas.microsoft.com/office/drawing/2014/main" id="{B901F9C2-77EC-45E9-8542-3BB89D1C8098}"/>
                  </a:ext>
                </a:extLst>
              </p:cNvPr>
              <p:cNvSpPr>
                <a:spLocks/>
              </p:cNvSpPr>
              <p:nvPr/>
            </p:nvSpPr>
            <p:spPr bwMode="auto">
              <a:xfrm>
                <a:off x="4857" y="641"/>
                <a:ext cx="607" cy="555"/>
              </a:xfrm>
              <a:custGeom>
                <a:avLst/>
                <a:gdLst>
                  <a:gd name="T0" fmla="*/ 607 w 25512"/>
                  <a:gd name="T1" fmla="*/ 450 h 21600"/>
                  <a:gd name="T2" fmla="*/ 0 w 25512"/>
                  <a:gd name="T3" fmla="*/ 446 h 21600"/>
                  <a:gd name="T4" fmla="*/ 306 w 25512"/>
                  <a:gd name="T5" fmla="*/ 0 h 21600"/>
                  <a:gd name="T6" fmla="*/ 0 60000 65536"/>
                  <a:gd name="T7" fmla="*/ 0 60000 65536"/>
                  <a:gd name="T8" fmla="*/ 0 60000 65536"/>
                </a:gdLst>
                <a:ahLst/>
                <a:cxnLst>
                  <a:cxn ang="T6">
                    <a:pos x="T0" y="T1"/>
                  </a:cxn>
                  <a:cxn ang="T7">
                    <a:pos x="T2" y="T3"/>
                  </a:cxn>
                  <a:cxn ang="T8">
                    <a:pos x="T4" y="T5"/>
                  </a:cxn>
                </a:cxnLst>
                <a:rect l="0" t="0" r="r" b="b"/>
                <a:pathLst>
                  <a:path w="25512" h="21600" fill="none" extrusionOk="0">
                    <a:moveTo>
                      <a:pt x="25512" y="17511"/>
                    </a:moveTo>
                    <a:cubicBezTo>
                      <a:pt x="21831" y="20169"/>
                      <a:pt x="17406" y="21600"/>
                      <a:pt x="12866" y="21600"/>
                    </a:cubicBezTo>
                    <a:cubicBezTo>
                      <a:pt x="8232" y="21600"/>
                      <a:pt x="3721" y="20110"/>
                      <a:pt x="-1" y="17350"/>
                    </a:cubicBezTo>
                  </a:path>
                  <a:path w="25512" h="21600" stroke="0" extrusionOk="0">
                    <a:moveTo>
                      <a:pt x="25512" y="17511"/>
                    </a:moveTo>
                    <a:cubicBezTo>
                      <a:pt x="21831" y="20169"/>
                      <a:pt x="17406" y="21600"/>
                      <a:pt x="12866" y="21600"/>
                    </a:cubicBezTo>
                    <a:cubicBezTo>
                      <a:pt x="8232" y="21600"/>
                      <a:pt x="3721" y="20110"/>
                      <a:pt x="-1" y="17350"/>
                    </a:cubicBezTo>
                    <a:lnTo>
                      <a:pt x="12866" y="0"/>
                    </a:lnTo>
                    <a:lnTo>
                      <a:pt x="25512" y="1751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6" name="Arc 7">
                <a:extLst>
                  <a:ext uri="{FF2B5EF4-FFF2-40B4-BE49-F238E27FC236}">
                    <a16:creationId xmlns:a16="http://schemas.microsoft.com/office/drawing/2014/main" id="{03D14FB8-704F-4509-B03D-DCEA661F08AC}"/>
                  </a:ext>
                </a:extLst>
              </p:cNvPr>
              <p:cNvSpPr>
                <a:spLocks/>
              </p:cNvSpPr>
              <p:nvPr/>
            </p:nvSpPr>
            <p:spPr bwMode="auto">
              <a:xfrm>
                <a:off x="5160" y="152"/>
                <a:ext cx="500" cy="490"/>
              </a:xfrm>
              <a:custGeom>
                <a:avLst/>
                <a:gdLst>
                  <a:gd name="T0" fmla="*/ 227 w 21600"/>
                  <a:gd name="T1" fmla="*/ 0 h 19245"/>
                  <a:gd name="T2" fmla="*/ 500 w 21600"/>
                  <a:gd name="T3" fmla="*/ 489 h 19245"/>
                  <a:gd name="T4" fmla="*/ 0 w 21600"/>
                  <a:gd name="T5" fmla="*/ 490 h 19245"/>
                  <a:gd name="T6" fmla="*/ 0 60000 65536"/>
                  <a:gd name="T7" fmla="*/ 0 60000 65536"/>
                  <a:gd name="T8" fmla="*/ 0 60000 65536"/>
                </a:gdLst>
                <a:ahLst/>
                <a:cxnLst>
                  <a:cxn ang="T6">
                    <a:pos x="T0" y="T1"/>
                  </a:cxn>
                  <a:cxn ang="T7">
                    <a:pos x="T2" y="T3"/>
                  </a:cxn>
                  <a:cxn ang="T8">
                    <a:pos x="T4" y="T5"/>
                  </a:cxn>
                </a:cxnLst>
                <a:rect l="0" t="0" r="r" b="b"/>
                <a:pathLst>
                  <a:path w="21600" h="19245" fill="none" extrusionOk="0">
                    <a:moveTo>
                      <a:pt x="9807" y="-1"/>
                    </a:moveTo>
                    <a:cubicBezTo>
                      <a:pt x="17031" y="3681"/>
                      <a:pt x="21585" y="11097"/>
                      <a:pt x="21599" y="19206"/>
                    </a:cubicBezTo>
                  </a:path>
                  <a:path w="21600" h="19245" stroke="0" extrusionOk="0">
                    <a:moveTo>
                      <a:pt x="9807" y="-1"/>
                    </a:moveTo>
                    <a:cubicBezTo>
                      <a:pt x="17031" y="3681"/>
                      <a:pt x="21585" y="11097"/>
                      <a:pt x="21599" y="19206"/>
                    </a:cubicBezTo>
                    <a:lnTo>
                      <a:pt x="0" y="19245"/>
                    </a:lnTo>
                    <a:lnTo>
                      <a:pt x="9807" y="-1"/>
                    </a:lnTo>
                    <a:close/>
                  </a:path>
                </a:pathLst>
              </a:custGeom>
              <a:gradFill rotWithShape="0">
                <a:gsLst>
                  <a:gs pos="0">
                    <a:srgbClr val="FDFEB2"/>
                  </a:gs>
                  <a:gs pos="100000">
                    <a:srgbClr val="FAFD00"/>
                  </a:gs>
                </a:gsLst>
                <a:lin ang="2700000" scaled="1"/>
              </a:gra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useBgFill="1">
          <p:nvSpPr>
            <p:cNvPr id="50182" name="Oval 8">
              <a:extLst>
                <a:ext uri="{FF2B5EF4-FFF2-40B4-BE49-F238E27FC236}">
                  <a16:creationId xmlns:a16="http://schemas.microsoft.com/office/drawing/2014/main" id="{535A6075-1A2F-4CAF-8A14-6BF346D5CB8F}"/>
                </a:ext>
              </a:extLst>
            </p:cNvPr>
            <p:cNvSpPr>
              <a:spLocks noChangeArrowheads="1"/>
            </p:cNvSpPr>
            <p:nvPr/>
          </p:nvSpPr>
          <p:spPr bwMode="auto">
            <a:xfrm>
              <a:off x="5009" y="473"/>
              <a:ext cx="284" cy="316"/>
            </a:xfrm>
            <a:prstGeom prst="ellipse">
              <a:avLst/>
            </a:prstGeom>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0183" name="Oval 9">
              <a:extLst>
                <a:ext uri="{FF2B5EF4-FFF2-40B4-BE49-F238E27FC236}">
                  <a16:creationId xmlns:a16="http://schemas.microsoft.com/office/drawing/2014/main" id="{8B335468-0295-450A-85C4-DA5E8EC9571C}"/>
                </a:ext>
              </a:extLst>
            </p:cNvPr>
            <p:cNvSpPr>
              <a:spLocks noChangeArrowheads="1"/>
            </p:cNvSpPr>
            <p:nvPr/>
          </p:nvSpPr>
          <p:spPr bwMode="auto">
            <a:xfrm>
              <a:off x="5068" y="538"/>
              <a:ext cx="166" cy="186"/>
            </a:xfrm>
            <a:prstGeom prst="ellipse">
              <a:avLst/>
            </a:prstGeom>
            <a:gradFill rotWithShape="0">
              <a:gsLst>
                <a:gs pos="0">
                  <a:srgbClr val="FDFEB2"/>
                </a:gs>
                <a:gs pos="100000">
                  <a:srgbClr val="FAFD00"/>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50180" name="Rectangle 10">
            <a:extLst>
              <a:ext uri="{FF2B5EF4-FFF2-40B4-BE49-F238E27FC236}">
                <a16:creationId xmlns:a16="http://schemas.microsoft.com/office/drawing/2014/main" id="{62F62A43-A2B9-4D68-8791-2FE1F7414DD4}"/>
              </a:ext>
            </a:extLst>
          </p:cNvPr>
          <p:cNvSpPr>
            <a:spLocks noChangeArrowheads="1"/>
          </p:cNvSpPr>
          <p:nvPr/>
        </p:nvSpPr>
        <p:spPr bwMode="auto">
          <a:xfrm>
            <a:off x="228600" y="1676400"/>
            <a:ext cx="8382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4000"/>
              <a:t>	</a:t>
            </a:r>
          </a:p>
          <a:p>
            <a:pPr>
              <a:buFontTx/>
              <a:buNone/>
            </a:pPr>
            <a:r>
              <a:rPr lang="en-US" altLang="en-US" sz="3600"/>
              <a:t>	Contamination, or the presence of radioactive material on something is measured as count on a detector per some time like a minute (cpm), or by the actual decay rate (dps).</a:t>
            </a:r>
          </a:p>
        </p:txBody>
      </p:sp>
    </p:spTree>
  </p:cSld>
  <p:clrMapOvr>
    <a:masterClrMapping/>
  </p:clrMapOvr>
  <p:transition advClick="0" advTm="6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16122D5-7328-4B57-BEF3-8033344798B2}"/>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Effects and Risk</a:t>
            </a:r>
          </a:p>
        </p:txBody>
      </p:sp>
      <p:sp>
        <p:nvSpPr>
          <p:cNvPr id="52227" name="Rectangle 3">
            <a:extLst>
              <a:ext uri="{FF2B5EF4-FFF2-40B4-BE49-F238E27FC236}">
                <a16:creationId xmlns:a16="http://schemas.microsoft.com/office/drawing/2014/main" id="{EDFB0114-EDED-4CF0-831B-00DC9C744104}"/>
              </a:ext>
            </a:extLst>
          </p:cNvPr>
          <p:cNvSpPr>
            <a:spLocks noGrp="1" noChangeArrowheads="1"/>
          </p:cNvSpPr>
          <p:nvPr>
            <p:ph type="body" idx="1"/>
          </p:nvPr>
        </p:nvSpPr>
        <p:spPr>
          <a:xfrm>
            <a:off x="381000" y="1905000"/>
            <a:ext cx="7696200" cy="4191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285750" indent="-285750"/>
            <a:r>
              <a:rPr lang="en-US" altLang="en-US" sz="3600"/>
              <a:t>Exposure:  A measure of ionization in air from x-ray and gamma rays.  </a:t>
            </a:r>
          </a:p>
          <a:p>
            <a:pPr marL="685800" lvl="1" indent="-228600"/>
            <a:r>
              <a:rPr lang="en-US" altLang="en-US" sz="3600"/>
              <a:t> Roentgens, or mR</a:t>
            </a:r>
          </a:p>
          <a:p>
            <a:pPr marL="285750" indent="-285750"/>
            <a:r>
              <a:rPr lang="en-US" altLang="en-US" sz="3600"/>
              <a:t>Dose:  A measure of the energy absorbed in any material as a radiation passes through it.</a:t>
            </a:r>
          </a:p>
          <a:p>
            <a:pPr marL="685800" lvl="1" indent="-228600"/>
            <a:r>
              <a:rPr lang="en-US" altLang="en-US" sz="3600"/>
              <a:t>Rads or mrads, Gray or mGy.</a:t>
            </a:r>
            <a:endParaRPr lang="en-US" altLang="en-US" sz="3200"/>
          </a:p>
          <a:p>
            <a:pPr marL="285750" indent="-285750"/>
            <a:r>
              <a:rPr lang="en-US" altLang="en-US" sz="3600"/>
              <a:t>Dose equivalent:  A measure of “risk” associated with a given radiation dose to a person.</a:t>
            </a:r>
          </a:p>
          <a:p>
            <a:pPr marL="685800" lvl="1" indent="-228600"/>
            <a:r>
              <a:rPr lang="en-US" altLang="en-US" sz="3600"/>
              <a:t>Rem or mrem, Sievert or mSv</a:t>
            </a:r>
          </a:p>
        </p:txBody>
      </p:sp>
      <p:pic>
        <p:nvPicPr>
          <p:cNvPr id="52228" name="Picture 4">
            <a:extLst>
              <a:ext uri="{FF2B5EF4-FFF2-40B4-BE49-F238E27FC236}">
                <a16:creationId xmlns:a16="http://schemas.microsoft.com/office/drawing/2014/main" id="{E45FEBE8-C5E0-4375-9255-508601C0892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850" y="3886200"/>
            <a:ext cx="1136650" cy="2843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pic>
    </p:spTree>
  </p:cSld>
  <p:clrMapOvr>
    <a:masterClrMapping/>
  </p:clrMapOvr>
  <p:transition advClick="0" advTm="6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7C1F898-A5CC-4745-8659-740F42067E49}"/>
              </a:ext>
            </a:extLst>
          </p:cNvPr>
          <p:cNvSpPr>
            <a:spLocks noGrp="1" noChangeArrowheads="1"/>
          </p:cNvSpPr>
          <p:nvPr>
            <p:ph type="title"/>
          </p:nvPr>
        </p:nvSpPr>
        <p:spPr>
          <a:xfrm>
            <a:off x="152400" y="171450"/>
            <a:ext cx="8274050" cy="12001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Activities or Effects of Radiation Dose</a:t>
            </a:r>
          </a:p>
        </p:txBody>
      </p:sp>
      <p:sp>
        <p:nvSpPr>
          <p:cNvPr id="54275" name="Rectangle 3">
            <a:extLst>
              <a:ext uri="{FF2B5EF4-FFF2-40B4-BE49-F238E27FC236}">
                <a16:creationId xmlns:a16="http://schemas.microsoft.com/office/drawing/2014/main" id="{EBFE96EF-BD70-4A33-ACE0-F64948C5DBCB}"/>
              </a:ext>
            </a:extLst>
          </p:cNvPr>
          <p:cNvSpPr>
            <a:spLocks noGrp="1" noChangeArrowheads="1"/>
          </p:cNvSpPr>
          <p:nvPr>
            <p:ph type="body" idx="1"/>
          </p:nvPr>
        </p:nvSpPr>
        <p:spPr>
          <a:xfrm>
            <a:off x="76200" y="1905000"/>
            <a:ext cx="8686800" cy="4191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285750" indent="-285750"/>
            <a:r>
              <a:rPr lang="en-US" altLang="en-US"/>
              <a:t>Food Irradiation:                                           100000 rads                              </a:t>
            </a:r>
          </a:p>
          <a:p>
            <a:pPr marL="285750" indent="-285750"/>
            <a:r>
              <a:rPr lang="en-US" altLang="en-US"/>
              <a:t>Cancer Radiation Therapy:                              6000 rads</a:t>
            </a:r>
          </a:p>
          <a:p>
            <a:pPr marL="285750" indent="-285750"/>
            <a:r>
              <a:rPr lang="en-US" altLang="en-US"/>
              <a:t>Lethal WB Dose to 50% of Population:            350 rads</a:t>
            </a:r>
          </a:p>
          <a:p>
            <a:pPr marL="285750" indent="-285750"/>
            <a:r>
              <a:rPr lang="en-US" altLang="en-US"/>
              <a:t>Increase risk of cancer by 1%                           12.5 rem</a:t>
            </a:r>
          </a:p>
          <a:p>
            <a:pPr marL="285750" indent="-285750"/>
            <a:r>
              <a:rPr lang="en-US" altLang="en-US"/>
              <a:t>Maximum Annual Occupational Dose:                 5 rem</a:t>
            </a:r>
          </a:p>
          <a:p>
            <a:pPr marL="285750" indent="-285750"/>
            <a:r>
              <a:rPr lang="en-US" altLang="en-US"/>
              <a:t>Average Annual U.S. Population Dose:                    360 mrem</a:t>
            </a:r>
          </a:p>
          <a:p>
            <a:pPr marL="285750" indent="-285750"/>
            <a:r>
              <a:rPr lang="en-US" altLang="en-US"/>
              <a:t>Average Dose from Radon per year:                        200 mrem</a:t>
            </a:r>
          </a:p>
          <a:p>
            <a:pPr marL="285750" indent="-285750"/>
            <a:r>
              <a:rPr lang="en-US" altLang="en-US"/>
              <a:t>Annual Dose Limit for General Population:            100 mrem</a:t>
            </a:r>
          </a:p>
          <a:p>
            <a:pPr marL="285750" indent="-285750"/>
            <a:r>
              <a:rPr lang="en-US" altLang="en-US"/>
              <a:t>Dose from a skull x-ray:                                                 8 mrem</a:t>
            </a:r>
          </a:p>
          <a:p>
            <a:pPr marL="285750" indent="-285750"/>
            <a:r>
              <a:rPr lang="en-US" altLang="en-US"/>
              <a:t>Dose from round-trip flight LA to NY:                        2 mrem</a:t>
            </a:r>
          </a:p>
        </p:txBody>
      </p:sp>
    </p:spTree>
  </p:cSld>
  <p:clrMapOvr>
    <a:masterClrMapping/>
  </p:clrMapOvr>
  <p:transition advClick="0" advTm="6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15C22BC-2684-4651-BF56-C71A71C5C3FA}"/>
              </a:ext>
            </a:extLst>
          </p:cNvPr>
          <p:cNvSpPr>
            <a:spLocks noGrp="1" noChangeArrowheads="1"/>
          </p:cNvSpPr>
          <p:nvPr>
            <p:ph type="title"/>
          </p:nvPr>
        </p:nvSpPr>
        <p:spPr>
          <a:xfrm>
            <a:off x="304800" y="152400"/>
            <a:ext cx="8121650" cy="11620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 Biological Effects of Ionizing Radiation</a:t>
            </a:r>
            <a:br>
              <a:rPr lang="en-US" altLang="en-US"/>
            </a:br>
            <a:r>
              <a:rPr lang="en-US" altLang="en-US"/>
              <a:t>Known to Occur at High Doses</a:t>
            </a:r>
          </a:p>
        </p:txBody>
      </p:sp>
      <p:sp>
        <p:nvSpPr>
          <p:cNvPr id="56323" name="Rectangle 3">
            <a:extLst>
              <a:ext uri="{FF2B5EF4-FFF2-40B4-BE49-F238E27FC236}">
                <a16:creationId xmlns:a16="http://schemas.microsoft.com/office/drawing/2014/main" id="{35A388D9-D192-4EF8-928E-1A3C37D89A5F}"/>
              </a:ext>
            </a:extLst>
          </p:cNvPr>
          <p:cNvSpPr>
            <a:spLocks noGrp="1" noChangeArrowheads="1"/>
          </p:cNvSpPr>
          <p:nvPr>
            <p:ph type="body" idx="1"/>
          </p:nvPr>
        </p:nvSpPr>
        <p:spPr>
          <a:xfrm>
            <a:off x="990600" y="1981200"/>
            <a:ext cx="73914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285750" indent="-285750"/>
            <a:r>
              <a:rPr lang="en-US" altLang="en-US" sz="3600"/>
              <a:t>Non-Stochastic Effects: A health effect where the severity of the effect increases with dose:</a:t>
            </a:r>
          </a:p>
          <a:p>
            <a:pPr marL="685800" lvl="1" indent="-228600"/>
            <a:r>
              <a:rPr lang="en-US" altLang="en-US" sz="3200"/>
              <a:t>Cataracts</a:t>
            </a:r>
          </a:p>
          <a:p>
            <a:pPr marL="685800" lvl="1" indent="-228600"/>
            <a:r>
              <a:rPr lang="en-US" altLang="en-US" sz="3200"/>
              <a:t>Sterility</a:t>
            </a:r>
          </a:p>
          <a:p>
            <a:pPr marL="685800" lvl="1" indent="-228600"/>
            <a:r>
              <a:rPr lang="en-US" altLang="en-US" sz="3200"/>
              <a:t>Loss of Hair (Epilation)</a:t>
            </a:r>
          </a:p>
          <a:p>
            <a:pPr marL="685800" lvl="1" indent="-228600"/>
            <a:r>
              <a:rPr lang="en-US" altLang="en-US" sz="3200"/>
              <a:t>Skin Reddening (Erythema)</a:t>
            </a:r>
          </a:p>
          <a:p>
            <a:pPr marL="685800" lvl="1" indent="-228600"/>
            <a:r>
              <a:rPr lang="en-US" altLang="en-US" sz="3200"/>
              <a:t>Acute Radiation Syndrome</a:t>
            </a:r>
          </a:p>
          <a:p>
            <a:pPr marL="685800" lvl="1" indent="-228600"/>
            <a:r>
              <a:rPr lang="en-US" altLang="en-US" sz="3200"/>
              <a:t>Death</a:t>
            </a:r>
          </a:p>
          <a:p>
            <a:pPr marL="285750" indent="-285750"/>
            <a:r>
              <a:rPr lang="en-US" altLang="en-US" sz="3600"/>
              <a:t>Stochastic Effects:  A health effect where the “risk” of occurrence increases with dose:</a:t>
            </a:r>
          </a:p>
          <a:p>
            <a:pPr marL="685800" lvl="1" indent="-228600"/>
            <a:r>
              <a:rPr lang="en-US" altLang="en-US" sz="3200"/>
              <a:t>Cancer</a:t>
            </a:r>
          </a:p>
          <a:p>
            <a:pPr marL="685800" lvl="1" indent="-228600"/>
            <a:r>
              <a:rPr lang="en-US" altLang="en-US" sz="3200"/>
              <a:t>Genetic Effects</a:t>
            </a:r>
          </a:p>
        </p:txBody>
      </p:sp>
    </p:spTree>
  </p:cSld>
  <p:clrMapOvr>
    <a:masterClrMapping/>
  </p:clrMapOvr>
  <p:transition advClick="0" advTm="6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F83C86F-7F3B-49B5-9E05-F83A70987E93}"/>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Cancer and Cancer Risk</a:t>
            </a:r>
          </a:p>
        </p:txBody>
      </p:sp>
      <p:sp>
        <p:nvSpPr>
          <p:cNvPr id="58371" name="Rectangle 3">
            <a:extLst>
              <a:ext uri="{FF2B5EF4-FFF2-40B4-BE49-F238E27FC236}">
                <a16:creationId xmlns:a16="http://schemas.microsoft.com/office/drawing/2014/main" id="{3DCB39A6-40E4-4031-B6B8-B060E0F2EF11}"/>
              </a:ext>
            </a:extLst>
          </p:cNvPr>
          <p:cNvSpPr>
            <a:spLocks noGrp="1" noChangeArrowheads="1"/>
          </p:cNvSpPr>
          <p:nvPr>
            <p:ph type="body" idx="1"/>
          </p:nvPr>
        </p:nvSpPr>
        <p:spPr>
          <a:xfrm>
            <a:off x="762000" y="1981200"/>
            <a:ext cx="75438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285750" indent="-285750"/>
            <a:r>
              <a:rPr lang="en-US" altLang="en-US"/>
              <a:t>Each year 1,000,000 cancers are diagnosed in the U.S.</a:t>
            </a:r>
          </a:p>
          <a:p>
            <a:pPr marL="285750" indent="-285750"/>
            <a:r>
              <a:rPr lang="en-US" altLang="en-US"/>
              <a:t>Cancer is the second leading cause of death in the U.S.  Approximately 1 in 6 will die of cancer.</a:t>
            </a:r>
          </a:p>
          <a:p>
            <a:pPr marL="285750" indent="-285750"/>
            <a:r>
              <a:rPr lang="en-US" altLang="en-US"/>
              <a:t>Radiation exposure does not cause unique forms of cancer.</a:t>
            </a:r>
          </a:p>
          <a:p>
            <a:pPr marL="285750" indent="-285750"/>
            <a:r>
              <a:rPr lang="en-US" altLang="en-US"/>
              <a:t>The risk of cancer from radiation exposure is assumed to be linear with dose (ICRP 60)</a:t>
            </a:r>
          </a:p>
          <a:p>
            <a:pPr marL="285750" indent="-285750"/>
            <a:r>
              <a:rPr lang="en-US" altLang="en-US"/>
              <a:t>It is estimated that if 1,000,000 people were each exposed to 1 rem, there will be:</a:t>
            </a:r>
          </a:p>
          <a:p>
            <a:pPr lvl="2"/>
            <a:r>
              <a:rPr lang="en-US" altLang="en-US" sz="3200"/>
              <a:t>100 additional leukemia cases </a:t>
            </a:r>
          </a:p>
          <a:p>
            <a:pPr lvl="2"/>
            <a:r>
              <a:rPr lang="en-US" altLang="en-US" sz="3200"/>
              <a:t>700 additional other cancers</a:t>
            </a:r>
            <a:r>
              <a:rPr lang="en-US" altLang="en-US"/>
              <a:t> </a:t>
            </a:r>
            <a:r>
              <a:rPr lang="en-US" altLang="en-US" sz="3200"/>
              <a:t> (BEIR V)</a:t>
            </a:r>
          </a:p>
        </p:txBody>
      </p:sp>
    </p:spTree>
  </p:cSld>
  <p:clrMapOvr>
    <a:masterClrMapping/>
  </p:clrMapOvr>
  <p:transition advClick="0" advTm="6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43C0125-EC7B-4E8C-B776-8F4375676894}"/>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and Risk</a:t>
            </a:r>
            <a:br>
              <a:rPr lang="en-US" altLang="en-US"/>
            </a:br>
            <a:r>
              <a:rPr lang="en-US" altLang="en-US"/>
              <a:t>Perceptions and Reality</a:t>
            </a:r>
          </a:p>
        </p:txBody>
      </p:sp>
      <p:sp>
        <p:nvSpPr>
          <p:cNvPr id="60419" name="Rectangle 3">
            <a:extLst>
              <a:ext uri="{FF2B5EF4-FFF2-40B4-BE49-F238E27FC236}">
                <a16:creationId xmlns:a16="http://schemas.microsoft.com/office/drawing/2014/main" id="{0EEB3EEB-7030-4ED6-8870-989FB0C6384A}"/>
              </a:ext>
            </a:extLst>
          </p:cNvPr>
          <p:cNvSpPr>
            <a:spLocks noChangeArrowheads="1"/>
          </p:cNvSpPr>
          <p:nvPr/>
        </p:nvSpPr>
        <p:spPr bwMode="auto">
          <a:xfrm>
            <a:off x="2911475" y="1854200"/>
            <a:ext cx="3359150" cy="482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Nuclear Power</a:t>
            </a:r>
          </a:p>
          <a:p>
            <a:pPr algn="ctr"/>
            <a:r>
              <a:rPr lang="en-US" altLang="en-US" sz="2000" b="1"/>
              <a:t>Motor Vehicles</a:t>
            </a:r>
          </a:p>
          <a:p>
            <a:pPr algn="ctr"/>
            <a:r>
              <a:rPr lang="en-US" altLang="en-US" sz="2000" b="1"/>
              <a:t>Handguns</a:t>
            </a:r>
          </a:p>
          <a:p>
            <a:pPr algn="ctr"/>
            <a:r>
              <a:rPr lang="en-US" altLang="en-US" sz="2000" b="1"/>
              <a:t>Smoking</a:t>
            </a:r>
          </a:p>
          <a:p>
            <a:pPr algn="ctr"/>
            <a:r>
              <a:rPr lang="en-US" altLang="en-US" sz="2000" b="1"/>
              <a:t>Motorcycles</a:t>
            </a:r>
          </a:p>
          <a:p>
            <a:pPr algn="ctr"/>
            <a:r>
              <a:rPr lang="en-US" altLang="en-US" sz="2000" b="1"/>
              <a:t>Alcoholic Beverages</a:t>
            </a:r>
          </a:p>
          <a:p>
            <a:pPr algn="ctr"/>
            <a:r>
              <a:rPr lang="en-US" altLang="en-US" sz="2000" b="1"/>
              <a:t>Private Aviation</a:t>
            </a:r>
          </a:p>
          <a:p>
            <a:pPr algn="ctr"/>
            <a:r>
              <a:rPr lang="en-US" altLang="en-US" sz="2000" b="1"/>
              <a:t>Police Work</a:t>
            </a:r>
          </a:p>
          <a:p>
            <a:pPr algn="ctr"/>
            <a:r>
              <a:rPr lang="en-US" altLang="en-US" sz="2000" b="1"/>
              <a:t>Pesticides</a:t>
            </a:r>
          </a:p>
          <a:p>
            <a:pPr algn="ctr"/>
            <a:r>
              <a:rPr lang="en-US" altLang="en-US" sz="2000" b="1"/>
              <a:t>Surgery</a:t>
            </a:r>
          </a:p>
          <a:p>
            <a:pPr algn="ctr"/>
            <a:r>
              <a:rPr lang="en-US" altLang="en-US" sz="2000" b="1"/>
              <a:t>Fire Fighting</a:t>
            </a:r>
          </a:p>
          <a:p>
            <a:pPr algn="ctr"/>
            <a:r>
              <a:rPr lang="en-US" altLang="en-US" sz="2000" b="1"/>
              <a:t>Large Construction</a:t>
            </a:r>
          </a:p>
          <a:p>
            <a:pPr algn="ctr"/>
            <a:r>
              <a:rPr lang="en-US" altLang="en-US" sz="2000" b="1"/>
              <a:t>Hunting</a:t>
            </a:r>
          </a:p>
          <a:p>
            <a:pPr algn="ctr"/>
            <a:r>
              <a:rPr lang="en-US" altLang="en-US" sz="2000" b="1"/>
              <a:t>Spray Cans</a:t>
            </a:r>
          </a:p>
          <a:p>
            <a:pPr algn="ctr"/>
            <a:r>
              <a:rPr lang="en-US" altLang="en-US" sz="2000" b="1"/>
              <a:t>Mountain Climbing</a:t>
            </a:r>
          </a:p>
        </p:txBody>
      </p:sp>
      <p:sp>
        <p:nvSpPr>
          <p:cNvPr id="60420" name="Rectangle 4">
            <a:extLst>
              <a:ext uri="{FF2B5EF4-FFF2-40B4-BE49-F238E27FC236}">
                <a16:creationId xmlns:a16="http://schemas.microsoft.com/office/drawing/2014/main" id="{4019E314-8BAF-40A1-99EE-F04CD4DAD524}"/>
              </a:ext>
            </a:extLst>
          </p:cNvPr>
          <p:cNvSpPr>
            <a:spLocks noChangeArrowheads="1"/>
          </p:cNvSpPr>
          <p:nvPr/>
        </p:nvSpPr>
        <p:spPr bwMode="auto">
          <a:xfrm>
            <a:off x="1644650" y="1854200"/>
            <a:ext cx="1092200" cy="482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1</a:t>
            </a:r>
          </a:p>
          <a:p>
            <a:pPr algn="ctr"/>
            <a:r>
              <a:rPr lang="en-US" altLang="en-US" sz="2000" b="1"/>
              <a:t>2</a:t>
            </a:r>
          </a:p>
          <a:p>
            <a:pPr algn="ctr"/>
            <a:r>
              <a:rPr lang="en-US" altLang="en-US" sz="2000" b="1"/>
              <a:t>3</a:t>
            </a:r>
          </a:p>
          <a:p>
            <a:pPr algn="ctr"/>
            <a:r>
              <a:rPr lang="en-US" altLang="en-US" sz="2000" b="1"/>
              <a:t>4</a:t>
            </a:r>
          </a:p>
          <a:p>
            <a:pPr algn="ctr"/>
            <a:r>
              <a:rPr lang="en-US" altLang="en-US" sz="2000" b="1"/>
              <a:t>5</a:t>
            </a:r>
          </a:p>
          <a:p>
            <a:pPr algn="ctr"/>
            <a:r>
              <a:rPr lang="en-US" altLang="en-US" sz="2000" b="1"/>
              <a:t>6</a:t>
            </a:r>
          </a:p>
          <a:p>
            <a:pPr algn="ctr"/>
            <a:r>
              <a:rPr lang="en-US" altLang="en-US" sz="2000" b="1"/>
              <a:t>7</a:t>
            </a:r>
          </a:p>
          <a:p>
            <a:pPr algn="ctr"/>
            <a:r>
              <a:rPr lang="en-US" altLang="en-US" sz="2000" b="1"/>
              <a:t>8</a:t>
            </a:r>
          </a:p>
          <a:p>
            <a:pPr algn="ctr"/>
            <a:r>
              <a:rPr lang="en-US" altLang="en-US" sz="2000" b="1"/>
              <a:t>9</a:t>
            </a:r>
          </a:p>
          <a:p>
            <a:pPr algn="ctr"/>
            <a:r>
              <a:rPr lang="en-US" altLang="en-US" sz="2000" b="1"/>
              <a:t>10</a:t>
            </a:r>
          </a:p>
          <a:p>
            <a:pPr algn="ctr"/>
            <a:r>
              <a:rPr lang="en-US" altLang="en-US" sz="2000" b="1"/>
              <a:t>11</a:t>
            </a:r>
          </a:p>
          <a:p>
            <a:pPr algn="ctr"/>
            <a:r>
              <a:rPr lang="en-US" altLang="en-US" sz="2000" b="1"/>
              <a:t>12</a:t>
            </a:r>
          </a:p>
          <a:p>
            <a:pPr algn="ctr"/>
            <a:r>
              <a:rPr lang="en-US" altLang="en-US" sz="2000" b="1"/>
              <a:t>13</a:t>
            </a:r>
          </a:p>
          <a:p>
            <a:pPr algn="ctr"/>
            <a:r>
              <a:rPr lang="en-US" altLang="en-US" sz="2000" b="1"/>
              <a:t>14</a:t>
            </a:r>
          </a:p>
          <a:p>
            <a:pPr algn="ctr"/>
            <a:r>
              <a:rPr lang="en-US" altLang="en-US" sz="2000" b="1"/>
              <a:t>15</a:t>
            </a:r>
          </a:p>
        </p:txBody>
      </p:sp>
      <p:sp>
        <p:nvSpPr>
          <p:cNvPr id="60421" name="Rectangle 5">
            <a:extLst>
              <a:ext uri="{FF2B5EF4-FFF2-40B4-BE49-F238E27FC236}">
                <a16:creationId xmlns:a16="http://schemas.microsoft.com/office/drawing/2014/main" id="{B896FFBE-F305-4195-8E71-A59CB53B5C87}"/>
              </a:ext>
            </a:extLst>
          </p:cNvPr>
          <p:cNvSpPr>
            <a:spLocks noChangeArrowheads="1"/>
          </p:cNvSpPr>
          <p:nvPr/>
        </p:nvSpPr>
        <p:spPr bwMode="auto">
          <a:xfrm>
            <a:off x="284163" y="1884363"/>
            <a:ext cx="1022350" cy="46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Public</a:t>
            </a:r>
          </a:p>
        </p:txBody>
      </p:sp>
    </p:spTree>
  </p:cSld>
  <p:clrMapOvr>
    <a:masterClrMapping/>
  </p:clrMapOvr>
  <p:transition advClick="0" advTm="6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8D86B72-1C61-44BC-A9F3-EBF9516C2232}"/>
              </a:ext>
            </a:extLst>
          </p:cNvPr>
          <p:cNvSpPr>
            <a:spLocks noChangeArrowheads="1"/>
          </p:cNvSpPr>
          <p:nvPr/>
        </p:nvSpPr>
        <p:spPr bwMode="auto">
          <a:xfrm>
            <a:off x="6386513" y="5624513"/>
            <a:ext cx="2457450" cy="1184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Alpha Particle</a:t>
            </a:r>
          </a:p>
          <a:p>
            <a:r>
              <a:rPr lang="en-US" altLang="en-US" b="1">
                <a:solidFill>
                  <a:schemeClr val="bg2"/>
                </a:solidFill>
                <a:latin typeface="Univers (W1)" charset="0"/>
              </a:rPr>
              <a:t>(Helium Nucleus)</a:t>
            </a:r>
          </a:p>
          <a:p>
            <a:r>
              <a:rPr lang="en-US" altLang="en-US" b="1">
                <a:solidFill>
                  <a:schemeClr val="bg2"/>
                </a:solidFill>
                <a:latin typeface="Univers (W1)" charset="0"/>
              </a:rPr>
              <a:t>(4.00147 amu)</a:t>
            </a:r>
          </a:p>
        </p:txBody>
      </p:sp>
      <p:sp>
        <p:nvSpPr>
          <p:cNvPr id="7171" name="Rectangle 3">
            <a:extLst>
              <a:ext uri="{FF2B5EF4-FFF2-40B4-BE49-F238E27FC236}">
                <a16:creationId xmlns:a16="http://schemas.microsoft.com/office/drawing/2014/main" id="{2E58AE8B-0CF2-4CA0-8A0C-C4264C7FFE92}"/>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Alpha Decay</a:t>
            </a:r>
          </a:p>
        </p:txBody>
      </p:sp>
      <p:grpSp>
        <p:nvGrpSpPr>
          <p:cNvPr id="7172" name="Group 4">
            <a:extLst>
              <a:ext uri="{FF2B5EF4-FFF2-40B4-BE49-F238E27FC236}">
                <a16:creationId xmlns:a16="http://schemas.microsoft.com/office/drawing/2014/main" id="{44A0853D-8F71-403F-A19B-1725B66C7D0D}"/>
              </a:ext>
            </a:extLst>
          </p:cNvPr>
          <p:cNvGrpSpPr>
            <a:grpSpLocks/>
          </p:cNvGrpSpPr>
          <p:nvPr/>
        </p:nvGrpSpPr>
        <p:grpSpPr bwMode="auto">
          <a:xfrm>
            <a:off x="3359150" y="2728913"/>
            <a:ext cx="1587500" cy="1677987"/>
            <a:chOff x="2116" y="1719"/>
            <a:chExt cx="1000" cy="1057"/>
          </a:xfrm>
        </p:grpSpPr>
        <p:sp>
          <p:nvSpPr>
            <p:cNvPr id="7221" name="Oval 5">
              <a:extLst>
                <a:ext uri="{FF2B5EF4-FFF2-40B4-BE49-F238E27FC236}">
                  <a16:creationId xmlns:a16="http://schemas.microsoft.com/office/drawing/2014/main" id="{4B6DCB61-D9D7-435A-9BE0-5EC029EEE19A}"/>
                </a:ext>
              </a:extLst>
            </p:cNvPr>
            <p:cNvSpPr>
              <a:spLocks noChangeArrowheads="1"/>
            </p:cNvSpPr>
            <p:nvPr/>
          </p:nvSpPr>
          <p:spPr bwMode="auto">
            <a:xfrm>
              <a:off x="2587" y="2344"/>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22" name="Oval 6">
              <a:extLst>
                <a:ext uri="{FF2B5EF4-FFF2-40B4-BE49-F238E27FC236}">
                  <a16:creationId xmlns:a16="http://schemas.microsoft.com/office/drawing/2014/main" id="{1351BB2E-EB2B-441E-9CD1-415111B97232}"/>
                </a:ext>
              </a:extLst>
            </p:cNvPr>
            <p:cNvSpPr>
              <a:spLocks noChangeArrowheads="1"/>
            </p:cNvSpPr>
            <p:nvPr/>
          </p:nvSpPr>
          <p:spPr bwMode="auto">
            <a:xfrm>
              <a:off x="2548" y="204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23" name="Oval 7">
              <a:extLst>
                <a:ext uri="{FF2B5EF4-FFF2-40B4-BE49-F238E27FC236}">
                  <a16:creationId xmlns:a16="http://schemas.microsoft.com/office/drawing/2014/main" id="{847BC8CA-9B2F-4E02-9E48-AEB58FDD43BD}"/>
                </a:ext>
              </a:extLst>
            </p:cNvPr>
            <p:cNvSpPr>
              <a:spLocks noChangeArrowheads="1"/>
            </p:cNvSpPr>
            <p:nvPr/>
          </p:nvSpPr>
          <p:spPr bwMode="auto">
            <a:xfrm>
              <a:off x="2932" y="212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24" name="Oval 8">
              <a:extLst>
                <a:ext uri="{FF2B5EF4-FFF2-40B4-BE49-F238E27FC236}">
                  <a16:creationId xmlns:a16="http://schemas.microsoft.com/office/drawing/2014/main" id="{A6E24CB8-3D20-493D-ABA1-506242AF69CE}"/>
                </a:ext>
              </a:extLst>
            </p:cNvPr>
            <p:cNvSpPr>
              <a:spLocks noChangeArrowheads="1"/>
            </p:cNvSpPr>
            <p:nvPr/>
          </p:nvSpPr>
          <p:spPr bwMode="auto">
            <a:xfrm>
              <a:off x="2460" y="1998"/>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25" name="Oval 9">
              <a:extLst>
                <a:ext uri="{FF2B5EF4-FFF2-40B4-BE49-F238E27FC236}">
                  <a16:creationId xmlns:a16="http://schemas.microsoft.com/office/drawing/2014/main" id="{729DC7C7-2AAA-4A79-8DAA-0D1B4612C4F1}"/>
                </a:ext>
              </a:extLst>
            </p:cNvPr>
            <p:cNvSpPr>
              <a:spLocks noChangeArrowheads="1"/>
            </p:cNvSpPr>
            <p:nvPr/>
          </p:nvSpPr>
          <p:spPr bwMode="auto">
            <a:xfrm>
              <a:off x="2460" y="2173"/>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26" name="Oval 10">
              <a:extLst>
                <a:ext uri="{FF2B5EF4-FFF2-40B4-BE49-F238E27FC236}">
                  <a16:creationId xmlns:a16="http://schemas.microsoft.com/office/drawing/2014/main" id="{4CD3BE14-156F-4D44-9425-AF9C63E640D5}"/>
                </a:ext>
              </a:extLst>
            </p:cNvPr>
            <p:cNvSpPr>
              <a:spLocks noChangeArrowheads="1"/>
            </p:cNvSpPr>
            <p:nvPr/>
          </p:nvSpPr>
          <p:spPr bwMode="auto">
            <a:xfrm>
              <a:off x="2242" y="1998"/>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27" name="Oval 11">
              <a:extLst>
                <a:ext uri="{FF2B5EF4-FFF2-40B4-BE49-F238E27FC236}">
                  <a16:creationId xmlns:a16="http://schemas.microsoft.com/office/drawing/2014/main" id="{EA5D2D0C-C451-4F64-B0EE-CCE667457561}"/>
                </a:ext>
              </a:extLst>
            </p:cNvPr>
            <p:cNvSpPr>
              <a:spLocks noChangeArrowheads="1"/>
            </p:cNvSpPr>
            <p:nvPr/>
          </p:nvSpPr>
          <p:spPr bwMode="auto">
            <a:xfrm>
              <a:off x="2198" y="217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28" name="Oval 12">
              <a:extLst>
                <a:ext uri="{FF2B5EF4-FFF2-40B4-BE49-F238E27FC236}">
                  <a16:creationId xmlns:a16="http://schemas.microsoft.com/office/drawing/2014/main" id="{E12639CB-D186-4C15-BD4E-FD59C9B16A42}"/>
                </a:ext>
              </a:extLst>
            </p:cNvPr>
            <p:cNvSpPr>
              <a:spLocks noChangeArrowheads="1"/>
            </p:cNvSpPr>
            <p:nvPr/>
          </p:nvSpPr>
          <p:spPr bwMode="auto">
            <a:xfrm>
              <a:off x="2350" y="178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29" name="Oval 13">
              <a:extLst>
                <a:ext uri="{FF2B5EF4-FFF2-40B4-BE49-F238E27FC236}">
                  <a16:creationId xmlns:a16="http://schemas.microsoft.com/office/drawing/2014/main" id="{831E6E35-4F5C-4B71-B516-94CD4E5F9B14}"/>
                </a:ext>
              </a:extLst>
            </p:cNvPr>
            <p:cNvSpPr>
              <a:spLocks noChangeArrowheads="1"/>
            </p:cNvSpPr>
            <p:nvPr/>
          </p:nvSpPr>
          <p:spPr bwMode="auto">
            <a:xfrm>
              <a:off x="2329" y="2173"/>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30" name="Oval 14">
              <a:extLst>
                <a:ext uri="{FF2B5EF4-FFF2-40B4-BE49-F238E27FC236}">
                  <a16:creationId xmlns:a16="http://schemas.microsoft.com/office/drawing/2014/main" id="{16AD1942-9A7F-4473-9C02-0B35898C36B9}"/>
                </a:ext>
              </a:extLst>
            </p:cNvPr>
            <p:cNvSpPr>
              <a:spLocks noChangeArrowheads="1"/>
            </p:cNvSpPr>
            <p:nvPr/>
          </p:nvSpPr>
          <p:spPr bwMode="auto">
            <a:xfrm>
              <a:off x="2548" y="2182"/>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31" name="Oval 15">
              <a:extLst>
                <a:ext uri="{FF2B5EF4-FFF2-40B4-BE49-F238E27FC236}">
                  <a16:creationId xmlns:a16="http://schemas.microsoft.com/office/drawing/2014/main" id="{72F93A4F-3E27-471F-A90B-0477DDA4E3AF}"/>
                </a:ext>
              </a:extLst>
            </p:cNvPr>
            <p:cNvSpPr>
              <a:spLocks noChangeArrowheads="1"/>
            </p:cNvSpPr>
            <p:nvPr/>
          </p:nvSpPr>
          <p:spPr bwMode="auto">
            <a:xfrm>
              <a:off x="2539" y="1907"/>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32" name="Oval 16">
              <a:extLst>
                <a:ext uri="{FF2B5EF4-FFF2-40B4-BE49-F238E27FC236}">
                  <a16:creationId xmlns:a16="http://schemas.microsoft.com/office/drawing/2014/main" id="{88B376B8-11E8-4770-8E8A-9D5A0CEBD431}"/>
                </a:ext>
              </a:extLst>
            </p:cNvPr>
            <p:cNvSpPr>
              <a:spLocks noChangeArrowheads="1"/>
            </p:cNvSpPr>
            <p:nvPr/>
          </p:nvSpPr>
          <p:spPr bwMode="auto">
            <a:xfrm>
              <a:off x="2766" y="2212"/>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33" name="Oval 17">
              <a:extLst>
                <a:ext uri="{FF2B5EF4-FFF2-40B4-BE49-F238E27FC236}">
                  <a16:creationId xmlns:a16="http://schemas.microsoft.com/office/drawing/2014/main" id="{8A1ADF00-B028-481F-9FA2-00D494F5A6F4}"/>
                </a:ext>
              </a:extLst>
            </p:cNvPr>
            <p:cNvSpPr>
              <a:spLocks noChangeArrowheads="1"/>
            </p:cNvSpPr>
            <p:nvPr/>
          </p:nvSpPr>
          <p:spPr bwMode="auto">
            <a:xfrm>
              <a:off x="2372" y="191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34" name="Oval 18">
              <a:extLst>
                <a:ext uri="{FF2B5EF4-FFF2-40B4-BE49-F238E27FC236}">
                  <a16:creationId xmlns:a16="http://schemas.microsoft.com/office/drawing/2014/main" id="{C9709C49-0A2E-4C9E-ACE0-8D4ABC449D93}"/>
                </a:ext>
              </a:extLst>
            </p:cNvPr>
            <p:cNvSpPr>
              <a:spLocks noChangeArrowheads="1"/>
            </p:cNvSpPr>
            <p:nvPr/>
          </p:nvSpPr>
          <p:spPr bwMode="auto">
            <a:xfrm>
              <a:off x="2460" y="2348"/>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35" name="Oval 19">
              <a:extLst>
                <a:ext uri="{FF2B5EF4-FFF2-40B4-BE49-F238E27FC236}">
                  <a16:creationId xmlns:a16="http://schemas.microsoft.com/office/drawing/2014/main" id="{8661B82D-7CD6-4DD3-8B47-894B2C19D360}"/>
                </a:ext>
              </a:extLst>
            </p:cNvPr>
            <p:cNvSpPr>
              <a:spLocks noChangeArrowheads="1"/>
            </p:cNvSpPr>
            <p:nvPr/>
          </p:nvSpPr>
          <p:spPr bwMode="auto">
            <a:xfrm>
              <a:off x="2420" y="2484"/>
              <a:ext cx="168"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36" name="Oval 20">
              <a:extLst>
                <a:ext uri="{FF2B5EF4-FFF2-40B4-BE49-F238E27FC236}">
                  <a16:creationId xmlns:a16="http://schemas.microsoft.com/office/drawing/2014/main" id="{3F4DD35D-D691-482B-9AB8-6B6C88BC382A}"/>
                </a:ext>
              </a:extLst>
            </p:cNvPr>
            <p:cNvSpPr>
              <a:spLocks noChangeArrowheads="1"/>
            </p:cNvSpPr>
            <p:nvPr/>
          </p:nvSpPr>
          <p:spPr bwMode="auto">
            <a:xfrm>
              <a:off x="2722" y="2348"/>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37" name="Oval 21">
              <a:extLst>
                <a:ext uri="{FF2B5EF4-FFF2-40B4-BE49-F238E27FC236}">
                  <a16:creationId xmlns:a16="http://schemas.microsoft.com/office/drawing/2014/main" id="{E8943092-0FEE-4541-890E-FE0A0D4CDD17}"/>
                </a:ext>
              </a:extLst>
            </p:cNvPr>
            <p:cNvSpPr>
              <a:spLocks noChangeArrowheads="1"/>
            </p:cNvSpPr>
            <p:nvPr/>
          </p:nvSpPr>
          <p:spPr bwMode="auto">
            <a:xfrm>
              <a:off x="2665" y="1815"/>
              <a:ext cx="145" cy="14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38" name="Oval 22">
              <a:extLst>
                <a:ext uri="{FF2B5EF4-FFF2-40B4-BE49-F238E27FC236}">
                  <a16:creationId xmlns:a16="http://schemas.microsoft.com/office/drawing/2014/main" id="{E788E3DB-1239-40BA-9F80-9FFCCF9AB882}"/>
                </a:ext>
              </a:extLst>
            </p:cNvPr>
            <p:cNvSpPr>
              <a:spLocks noChangeArrowheads="1"/>
            </p:cNvSpPr>
            <p:nvPr/>
          </p:nvSpPr>
          <p:spPr bwMode="auto">
            <a:xfrm>
              <a:off x="2548" y="2436"/>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39" name="Oval 23">
              <a:extLst>
                <a:ext uri="{FF2B5EF4-FFF2-40B4-BE49-F238E27FC236}">
                  <a16:creationId xmlns:a16="http://schemas.microsoft.com/office/drawing/2014/main" id="{33CEE8A9-30A2-4FD1-8440-5664748E8198}"/>
                </a:ext>
              </a:extLst>
            </p:cNvPr>
            <p:cNvSpPr>
              <a:spLocks noChangeArrowheads="1"/>
            </p:cNvSpPr>
            <p:nvPr/>
          </p:nvSpPr>
          <p:spPr bwMode="auto">
            <a:xfrm>
              <a:off x="2329" y="2042"/>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40" name="Oval 24">
              <a:extLst>
                <a:ext uri="{FF2B5EF4-FFF2-40B4-BE49-F238E27FC236}">
                  <a16:creationId xmlns:a16="http://schemas.microsoft.com/office/drawing/2014/main" id="{985E8BFB-82D2-4EB2-8F07-1FB4AF9B5FDB}"/>
                </a:ext>
              </a:extLst>
            </p:cNvPr>
            <p:cNvSpPr>
              <a:spLocks noChangeArrowheads="1"/>
            </p:cNvSpPr>
            <p:nvPr/>
          </p:nvSpPr>
          <p:spPr bwMode="auto">
            <a:xfrm>
              <a:off x="2372" y="2261"/>
              <a:ext cx="168"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41" name="Oval 25">
              <a:extLst>
                <a:ext uri="{FF2B5EF4-FFF2-40B4-BE49-F238E27FC236}">
                  <a16:creationId xmlns:a16="http://schemas.microsoft.com/office/drawing/2014/main" id="{E7130B90-3A96-4F20-A501-DCA6C1284970}"/>
                </a:ext>
              </a:extLst>
            </p:cNvPr>
            <p:cNvSpPr>
              <a:spLocks noChangeArrowheads="1"/>
            </p:cNvSpPr>
            <p:nvPr/>
          </p:nvSpPr>
          <p:spPr bwMode="auto">
            <a:xfrm>
              <a:off x="2460" y="2173"/>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42" name="Oval 26">
              <a:extLst>
                <a:ext uri="{FF2B5EF4-FFF2-40B4-BE49-F238E27FC236}">
                  <a16:creationId xmlns:a16="http://schemas.microsoft.com/office/drawing/2014/main" id="{BB29E7C9-E770-47E7-A692-995667B79007}"/>
                </a:ext>
              </a:extLst>
            </p:cNvPr>
            <p:cNvSpPr>
              <a:spLocks noChangeArrowheads="1"/>
            </p:cNvSpPr>
            <p:nvPr/>
          </p:nvSpPr>
          <p:spPr bwMode="auto">
            <a:xfrm>
              <a:off x="2242" y="2348"/>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43" name="Oval 27">
              <a:extLst>
                <a:ext uri="{FF2B5EF4-FFF2-40B4-BE49-F238E27FC236}">
                  <a16:creationId xmlns:a16="http://schemas.microsoft.com/office/drawing/2014/main" id="{176497CE-957B-4509-B38E-0D02276A52DF}"/>
                </a:ext>
              </a:extLst>
            </p:cNvPr>
            <p:cNvSpPr>
              <a:spLocks noChangeArrowheads="1"/>
            </p:cNvSpPr>
            <p:nvPr/>
          </p:nvSpPr>
          <p:spPr bwMode="auto">
            <a:xfrm>
              <a:off x="2500" y="2583"/>
              <a:ext cx="166" cy="16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44" name="Oval 28">
              <a:extLst>
                <a:ext uri="{FF2B5EF4-FFF2-40B4-BE49-F238E27FC236}">
                  <a16:creationId xmlns:a16="http://schemas.microsoft.com/office/drawing/2014/main" id="{DE023075-8BA4-4889-B016-33EF0F3BE6E2}"/>
                </a:ext>
              </a:extLst>
            </p:cNvPr>
            <p:cNvSpPr>
              <a:spLocks noChangeArrowheads="1"/>
            </p:cNvSpPr>
            <p:nvPr/>
          </p:nvSpPr>
          <p:spPr bwMode="auto">
            <a:xfrm>
              <a:off x="2452" y="179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45" name="Oval 29">
              <a:extLst>
                <a:ext uri="{FF2B5EF4-FFF2-40B4-BE49-F238E27FC236}">
                  <a16:creationId xmlns:a16="http://schemas.microsoft.com/office/drawing/2014/main" id="{57B49D44-F7E9-4359-9981-2AFC4B087AC0}"/>
                </a:ext>
              </a:extLst>
            </p:cNvPr>
            <p:cNvSpPr>
              <a:spLocks noChangeArrowheads="1"/>
            </p:cNvSpPr>
            <p:nvPr/>
          </p:nvSpPr>
          <p:spPr bwMode="auto">
            <a:xfrm>
              <a:off x="2212" y="241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46" name="Oval 30">
              <a:extLst>
                <a:ext uri="{FF2B5EF4-FFF2-40B4-BE49-F238E27FC236}">
                  <a16:creationId xmlns:a16="http://schemas.microsoft.com/office/drawing/2014/main" id="{AE5E2343-41E7-44DF-BA55-7C5D0083A8E4}"/>
                </a:ext>
              </a:extLst>
            </p:cNvPr>
            <p:cNvSpPr>
              <a:spLocks noChangeArrowheads="1"/>
            </p:cNvSpPr>
            <p:nvPr/>
          </p:nvSpPr>
          <p:spPr bwMode="auto">
            <a:xfrm>
              <a:off x="2260" y="185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47" name="Oval 31">
              <a:extLst>
                <a:ext uri="{FF2B5EF4-FFF2-40B4-BE49-F238E27FC236}">
                  <a16:creationId xmlns:a16="http://schemas.microsoft.com/office/drawing/2014/main" id="{FC6E7676-F7D4-4A27-8E4A-1087556656F8}"/>
                </a:ext>
              </a:extLst>
            </p:cNvPr>
            <p:cNvSpPr>
              <a:spLocks noChangeArrowheads="1"/>
            </p:cNvSpPr>
            <p:nvPr/>
          </p:nvSpPr>
          <p:spPr bwMode="auto">
            <a:xfrm>
              <a:off x="2596" y="255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48" name="Oval 32">
              <a:extLst>
                <a:ext uri="{FF2B5EF4-FFF2-40B4-BE49-F238E27FC236}">
                  <a16:creationId xmlns:a16="http://schemas.microsoft.com/office/drawing/2014/main" id="{30726577-2F7E-47BD-B7AE-F086BD9357D0}"/>
                </a:ext>
              </a:extLst>
            </p:cNvPr>
            <p:cNvSpPr>
              <a:spLocks noChangeArrowheads="1"/>
            </p:cNvSpPr>
            <p:nvPr/>
          </p:nvSpPr>
          <p:spPr bwMode="auto">
            <a:xfrm>
              <a:off x="2884" y="191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49" name="Oval 33">
              <a:extLst>
                <a:ext uri="{FF2B5EF4-FFF2-40B4-BE49-F238E27FC236}">
                  <a16:creationId xmlns:a16="http://schemas.microsoft.com/office/drawing/2014/main" id="{CA499317-E75D-444B-BC8B-27F523105BA6}"/>
                </a:ext>
              </a:extLst>
            </p:cNvPr>
            <p:cNvSpPr>
              <a:spLocks noChangeArrowheads="1"/>
            </p:cNvSpPr>
            <p:nvPr/>
          </p:nvSpPr>
          <p:spPr bwMode="auto">
            <a:xfrm>
              <a:off x="2756" y="1959"/>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50" name="Oval 34">
              <a:extLst>
                <a:ext uri="{FF2B5EF4-FFF2-40B4-BE49-F238E27FC236}">
                  <a16:creationId xmlns:a16="http://schemas.microsoft.com/office/drawing/2014/main" id="{1BAC4812-8525-4FDD-AA41-DACECFAF1227}"/>
                </a:ext>
              </a:extLst>
            </p:cNvPr>
            <p:cNvSpPr>
              <a:spLocks noChangeArrowheads="1"/>
            </p:cNvSpPr>
            <p:nvPr/>
          </p:nvSpPr>
          <p:spPr bwMode="auto">
            <a:xfrm>
              <a:off x="2948" y="2260"/>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51" name="Oval 35">
              <a:extLst>
                <a:ext uri="{FF2B5EF4-FFF2-40B4-BE49-F238E27FC236}">
                  <a16:creationId xmlns:a16="http://schemas.microsoft.com/office/drawing/2014/main" id="{8408D6D5-746C-4959-823F-45310375F43D}"/>
                </a:ext>
              </a:extLst>
            </p:cNvPr>
            <p:cNvSpPr>
              <a:spLocks noChangeArrowheads="1"/>
            </p:cNvSpPr>
            <p:nvPr/>
          </p:nvSpPr>
          <p:spPr bwMode="auto">
            <a:xfrm>
              <a:off x="2324" y="253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52" name="Oval 36">
              <a:extLst>
                <a:ext uri="{FF2B5EF4-FFF2-40B4-BE49-F238E27FC236}">
                  <a16:creationId xmlns:a16="http://schemas.microsoft.com/office/drawing/2014/main" id="{5795E723-01E1-4E64-8C98-F0C68BC21145}"/>
                </a:ext>
              </a:extLst>
            </p:cNvPr>
            <p:cNvSpPr>
              <a:spLocks noChangeArrowheads="1"/>
            </p:cNvSpPr>
            <p:nvPr/>
          </p:nvSpPr>
          <p:spPr bwMode="auto">
            <a:xfrm>
              <a:off x="2852" y="2487"/>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53" name="Oval 37">
              <a:extLst>
                <a:ext uri="{FF2B5EF4-FFF2-40B4-BE49-F238E27FC236}">
                  <a16:creationId xmlns:a16="http://schemas.microsoft.com/office/drawing/2014/main" id="{969905BA-E53D-41D6-A31F-60637467D427}"/>
                </a:ext>
              </a:extLst>
            </p:cNvPr>
            <p:cNvSpPr>
              <a:spLocks noChangeArrowheads="1"/>
            </p:cNvSpPr>
            <p:nvPr/>
          </p:nvSpPr>
          <p:spPr bwMode="auto">
            <a:xfrm>
              <a:off x="2564" y="1719"/>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54" name="Oval 38">
              <a:extLst>
                <a:ext uri="{FF2B5EF4-FFF2-40B4-BE49-F238E27FC236}">
                  <a16:creationId xmlns:a16="http://schemas.microsoft.com/office/drawing/2014/main" id="{F30D6656-D3F6-4329-9A6F-F43C89404293}"/>
                </a:ext>
              </a:extLst>
            </p:cNvPr>
            <p:cNvSpPr>
              <a:spLocks noChangeArrowheads="1"/>
            </p:cNvSpPr>
            <p:nvPr/>
          </p:nvSpPr>
          <p:spPr bwMode="auto">
            <a:xfrm>
              <a:off x="2740" y="246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55" name="Oval 39">
              <a:extLst>
                <a:ext uri="{FF2B5EF4-FFF2-40B4-BE49-F238E27FC236}">
                  <a16:creationId xmlns:a16="http://schemas.microsoft.com/office/drawing/2014/main" id="{EB88ABAA-1232-4DB4-BDFF-DB442E3EACFE}"/>
                </a:ext>
              </a:extLst>
            </p:cNvPr>
            <p:cNvSpPr>
              <a:spLocks noChangeArrowheads="1"/>
            </p:cNvSpPr>
            <p:nvPr/>
          </p:nvSpPr>
          <p:spPr bwMode="auto">
            <a:xfrm>
              <a:off x="2116" y="203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56" name="Oval 40">
              <a:extLst>
                <a:ext uri="{FF2B5EF4-FFF2-40B4-BE49-F238E27FC236}">
                  <a16:creationId xmlns:a16="http://schemas.microsoft.com/office/drawing/2014/main" id="{AFA5A8C9-477A-457F-BEAD-0B3F72A8B768}"/>
                </a:ext>
              </a:extLst>
            </p:cNvPr>
            <p:cNvSpPr>
              <a:spLocks noChangeArrowheads="1"/>
            </p:cNvSpPr>
            <p:nvPr/>
          </p:nvSpPr>
          <p:spPr bwMode="auto">
            <a:xfrm>
              <a:off x="2932" y="237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57" name="Oval 41">
              <a:extLst>
                <a:ext uri="{FF2B5EF4-FFF2-40B4-BE49-F238E27FC236}">
                  <a16:creationId xmlns:a16="http://schemas.microsoft.com/office/drawing/2014/main" id="{DFCE8650-EE0E-4D7B-8789-B405815971E4}"/>
                </a:ext>
              </a:extLst>
            </p:cNvPr>
            <p:cNvSpPr>
              <a:spLocks noChangeArrowheads="1"/>
            </p:cNvSpPr>
            <p:nvPr/>
          </p:nvSpPr>
          <p:spPr bwMode="auto">
            <a:xfrm>
              <a:off x="2852" y="205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58" name="Oval 42">
              <a:extLst>
                <a:ext uri="{FF2B5EF4-FFF2-40B4-BE49-F238E27FC236}">
                  <a16:creationId xmlns:a16="http://schemas.microsoft.com/office/drawing/2014/main" id="{22A66180-EC8E-4C71-BE77-410A17407D56}"/>
                </a:ext>
              </a:extLst>
            </p:cNvPr>
            <p:cNvSpPr>
              <a:spLocks noChangeArrowheads="1"/>
            </p:cNvSpPr>
            <p:nvPr/>
          </p:nvSpPr>
          <p:spPr bwMode="auto">
            <a:xfrm>
              <a:off x="2132" y="2212"/>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59" name="Oval 43">
              <a:extLst>
                <a:ext uri="{FF2B5EF4-FFF2-40B4-BE49-F238E27FC236}">
                  <a16:creationId xmlns:a16="http://schemas.microsoft.com/office/drawing/2014/main" id="{18701D6E-B09D-49CC-8693-8AA626A98703}"/>
                </a:ext>
              </a:extLst>
            </p:cNvPr>
            <p:cNvSpPr>
              <a:spLocks noChangeArrowheads="1"/>
            </p:cNvSpPr>
            <p:nvPr/>
          </p:nvSpPr>
          <p:spPr bwMode="auto">
            <a:xfrm>
              <a:off x="2132" y="232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60" name="Oval 44">
              <a:extLst>
                <a:ext uri="{FF2B5EF4-FFF2-40B4-BE49-F238E27FC236}">
                  <a16:creationId xmlns:a16="http://schemas.microsoft.com/office/drawing/2014/main" id="{42E0B227-07A6-4A86-96EB-C76DEE991EDB}"/>
                </a:ext>
              </a:extLst>
            </p:cNvPr>
            <p:cNvSpPr>
              <a:spLocks noChangeArrowheads="1"/>
            </p:cNvSpPr>
            <p:nvPr/>
          </p:nvSpPr>
          <p:spPr bwMode="auto">
            <a:xfrm>
              <a:off x="2756" y="179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61" name="Oval 45">
              <a:extLst>
                <a:ext uri="{FF2B5EF4-FFF2-40B4-BE49-F238E27FC236}">
                  <a16:creationId xmlns:a16="http://schemas.microsoft.com/office/drawing/2014/main" id="{2263E07C-4848-4545-99EE-DF8B26095A02}"/>
                </a:ext>
              </a:extLst>
            </p:cNvPr>
            <p:cNvSpPr>
              <a:spLocks noChangeArrowheads="1"/>
            </p:cNvSpPr>
            <p:nvPr/>
          </p:nvSpPr>
          <p:spPr bwMode="auto">
            <a:xfrm>
              <a:off x="2722" y="1990"/>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62" name="Oval 46">
              <a:extLst>
                <a:ext uri="{FF2B5EF4-FFF2-40B4-BE49-F238E27FC236}">
                  <a16:creationId xmlns:a16="http://schemas.microsoft.com/office/drawing/2014/main" id="{42008721-ED03-470A-A28C-280A6C45A336}"/>
                </a:ext>
              </a:extLst>
            </p:cNvPr>
            <p:cNvSpPr>
              <a:spLocks noChangeArrowheads="1"/>
            </p:cNvSpPr>
            <p:nvPr/>
          </p:nvSpPr>
          <p:spPr bwMode="auto">
            <a:xfrm>
              <a:off x="2708" y="2609"/>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63" name="Oval 47">
              <a:extLst>
                <a:ext uri="{FF2B5EF4-FFF2-40B4-BE49-F238E27FC236}">
                  <a16:creationId xmlns:a16="http://schemas.microsoft.com/office/drawing/2014/main" id="{83EA1C21-21D7-468F-9502-38BC6FDAF911}"/>
                </a:ext>
              </a:extLst>
            </p:cNvPr>
            <p:cNvSpPr>
              <a:spLocks noChangeArrowheads="1"/>
            </p:cNvSpPr>
            <p:nvPr/>
          </p:nvSpPr>
          <p:spPr bwMode="auto">
            <a:xfrm>
              <a:off x="2635" y="2173"/>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7173" name="Group 48">
            <a:extLst>
              <a:ext uri="{FF2B5EF4-FFF2-40B4-BE49-F238E27FC236}">
                <a16:creationId xmlns:a16="http://schemas.microsoft.com/office/drawing/2014/main" id="{C76F69DF-39C9-4630-8B40-5C3A6A88C1F7}"/>
              </a:ext>
            </a:extLst>
          </p:cNvPr>
          <p:cNvGrpSpPr>
            <a:grpSpLocks/>
          </p:cNvGrpSpPr>
          <p:nvPr/>
        </p:nvGrpSpPr>
        <p:grpSpPr bwMode="auto">
          <a:xfrm>
            <a:off x="6983413" y="5062538"/>
            <a:ext cx="492125" cy="417512"/>
            <a:chOff x="4399" y="3189"/>
            <a:chExt cx="310" cy="263"/>
          </a:xfrm>
        </p:grpSpPr>
        <p:sp>
          <p:nvSpPr>
            <p:cNvPr id="7217" name="Oval 49">
              <a:extLst>
                <a:ext uri="{FF2B5EF4-FFF2-40B4-BE49-F238E27FC236}">
                  <a16:creationId xmlns:a16="http://schemas.microsoft.com/office/drawing/2014/main" id="{D24BE67A-527A-4708-850A-1241A68ECE87}"/>
                </a:ext>
              </a:extLst>
            </p:cNvPr>
            <p:cNvSpPr>
              <a:spLocks noChangeArrowheads="1"/>
            </p:cNvSpPr>
            <p:nvPr/>
          </p:nvSpPr>
          <p:spPr bwMode="auto">
            <a:xfrm>
              <a:off x="4415" y="3207"/>
              <a:ext cx="189" cy="14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18" name="Oval 50">
              <a:extLst>
                <a:ext uri="{FF2B5EF4-FFF2-40B4-BE49-F238E27FC236}">
                  <a16:creationId xmlns:a16="http://schemas.microsoft.com/office/drawing/2014/main" id="{89B4CF08-E14D-4D14-A162-46CCF826E8ED}"/>
                </a:ext>
              </a:extLst>
            </p:cNvPr>
            <p:cNvSpPr>
              <a:spLocks noChangeArrowheads="1"/>
            </p:cNvSpPr>
            <p:nvPr/>
          </p:nvSpPr>
          <p:spPr bwMode="auto">
            <a:xfrm>
              <a:off x="4543" y="318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19" name="Oval 51">
              <a:extLst>
                <a:ext uri="{FF2B5EF4-FFF2-40B4-BE49-F238E27FC236}">
                  <a16:creationId xmlns:a16="http://schemas.microsoft.com/office/drawing/2014/main" id="{6DD80E3B-5DD5-4999-9F03-AF2C08A04C04}"/>
                </a:ext>
              </a:extLst>
            </p:cNvPr>
            <p:cNvSpPr>
              <a:spLocks noChangeArrowheads="1"/>
            </p:cNvSpPr>
            <p:nvPr/>
          </p:nvSpPr>
          <p:spPr bwMode="auto">
            <a:xfrm>
              <a:off x="4399" y="328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20" name="Oval 52">
              <a:extLst>
                <a:ext uri="{FF2B5EF4-FFF2-40B4-BE49-F238E27FC236}">
                  <a16:creationId xmlns:a16="http://schemas.microsoft.com/office/drawing/2014/main" id="{6D95B954-966C-470E-AC62-F655D9D36EF3}"/>
                </a:ext>
              </a:extLst>
            </p:cNvPr>
            <p:cNvSpPr>
              <a:spLocks noChangeArrowheads="1"/>
            </p:cNvSpPr>
            <p:nvPr/>
          </p:nvSpPr>
          <p:spPr bwMode="auto">
            <a:xfrm>
              <a:off x="4511" y="3303"/>
              <a:ext cx="189" cy="14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7174" name="Line 53">
            <a:extLst>
              <a:ext uri="{FF2B5EF4-FFF2-40B4-BE49-F238E27FC236}">
                <a16:creationId xmlns:a16="http://schemas.microsoft.com/office/drawing/2014/main" id="{7528AD1F-573A-44C7-95F0-A1DBEF415A6E}"/>
              </a:ext>
            </a:extLst>
          </p:cNvPr>
          <p:cNvSpPr>
            <a:spLocks noChangeShapeType="1"/>
          </p:cNvSpPr>
          <p:nvPr/>
        </p:nvSpPr>
        <p:spPr bwMode="auto">
          <a:xfrm>
            <a:off x="4883150" y="4121150"/>
            <a:ext cx="1892300" cy="901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Line 54">
            <a:extLst>
              <a:ext uri="{FF2B5EF4-FFF2-40B4-BE49-F238E27FC236}">
                <a16:creationId xmlns:a16="http://schemas.microsoft.com/office/drawing/2014/main" id="{24387673-8654-4ABB-ACD3-C142793793DC}"/>
              </a:ext>
            </a:extLst>
          </p:cNvPr>
          <p:cNvSpPr>
            <a:spLocks noChangeShapeType="1"/>
          </p:cNvSpPr>
          <p:nvPr/>
        </p:nvSpPr>
        <p:spPr bwMode="auto">
          <a:xfrm flipH="1" flipV="1">
            <a:off x="2508250" y="2965450"/>
            <a:ext cx="62230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76" name="Group 55">
            <a:extLst>
              <a:ext uri="{FF2B5EF4-FFF2-40B4-BE49-F238E27FC236}">
                <a16:creationId xmlns:a16="http://schemas.microsoft.com/office/drawing/2014/main" id="{1EFC2F91-5A66-430F-92C3-2930B2B5F345}"/>
              </a:ext>
            </a:extLst>
          </p:cNvPr>
          <p:cNvGrpSpPr>
            <a:grpSpLocks/>
          </p:cNvGrpSpPr>
          <p:nvPr/>
        </p:nvGrpSpPr>
        <p:grpSpPr bwMode="auto">
          <a:xfrm>
            <a:off x="811213" y="1792288"/>
            <a:ext cx="1587500" cy="1554162"/>
            <a:chOff x="511" y="1129"/>
            <a:chExt cx="1000" cy="979"/>
          </a:xfrm>
        </p:grpSpPr>
        <p:sp>
          <p:nvSpPr>
            <p:cNvPr id="7180" name="Oval 56">
              <a:extLst>
                <a:ext uri="{FF2B5EF4-FFF2-40B4-BE49-F238E27FC236}">
                  <a16:creationId xmlns:a16="http://schemas.microsoft.com/office/drawing/2014/main" id="{AD9E3802-4F22-4B1C-AC8B-97D0B255B720}"/>
                </a:ext>
              </a:extLst>
            </p:cNvPr>
            <p:cNvSpPr>
              <a:spLocks noChangeArrowheads="1"/>
            </p:cNvSpPr>
            <p:nvPr/>
          </p:nvSpPr>
          <p:spPr bwMode="auto">
            <a:xfrm>
              <a:off x="982" y="1724"/>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1" name="Oval 57">
              <a:extLst>
                <a:ext uri="{FF2B5EF4-FFF2-40B4-BE49-F238E27FC236}">
                  <a16:creationId xmlns:a16="http://schemas.microsoft.com/office/drawing/2014/main" id="{953383AD-76A1-4033-9935-903727D2C500}"/>
                </a:ext>
              </a:extLst>
            </p:cNvPr>
            <p:cNvSpPr>
              <a:spLocks noChangeArrowheads="1"/>
            </p:cNvSpPr>
            <p:nvPr/>
          </p:nvSpPr>
          <p:spPr bwMode="auto">
            <a:xfrm>
              <a:off x="943" y="142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2" name="Oval 58">
              <a:extLst>
                <a:ext uri="{FF2B5EF4-FFF2-40B4-BE49-F238E27FC236}">
                  <a16:creationId xmlns:a16="http://schemas.microsoft.com/office/drawing/2014/main" id="{A4AC7D96-1A62-4301-9743-F34C5BAC9264}"/>
                </a:ext>
              </a:extLst>
            </p:cNvPr>
            <p:cNvSpPr>
              <a:spLocks noChangeArrowheads="1"/>
            </p:cNvSpPr>
            <p:nvPr/>
          </p:nvSpPr>
          <p:spPr bwMode="auto">
            <a:xfrm>
              <a:off x="1327" y="150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3" name="Oval 59">
              <a:extLst>
                <a:ext uri="{FF2B5EF4-FFF2-40B4-BE49-F238E27FC236}">
                  <a16:creationId xmlns:a16="http://schemas.microsoft.com/office/drawing/2014/main" id="{BFBA6EBF-6B06-4687-904C-0DE666C2EA8F}"/>
                </a:ext>
              </a:extLst>
            </p:cNvPr>
            <p:cNvSpPr>
              <a:spLocks noChangeArrowheads="1"/>
            </p:cNvSpPr>
            <p:nvPr/>
          </p:nvSpPr>
          <p:spPr bwMode="auto">
            <a:xfrm>
              <a:off x="855" y="1378"/>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4" name="Oval 60">
              <a:extLst>
                <a:ext uri="{FF2B5EF4-FFF2-40B4-BE49-F238E27FC236}">
                  <a16:creationId xmlns:a16="http://schemas.microsoft.com/office/drawing/2014/main" id="{3D0EE33D-F8DA-46E1-9266-89478749FC02}"/>
                </a:ext>
              </a:extLst>
            </p:cNvPr>
            <p:cNvSpPr>
              <a:spLocks noChangeArrowheads="1"/>
            </p:cNvSpPr>
            <p:nvPr/>
          </p:nvSpPr>
          <p:spPr bwMode="auto">
            <a:xfrm>
              <a:off x="855" y="1553"/>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5" name="Oval 61">
              <a:extLst>
                <a:ext uri="{FF2B5EF4-FFF2-40B4-BE49-F238E27FC236}">
                  <a16:creationId xmlns:a16="http://schemas.microsoft.com/office/drawing/2014/main" id="{B6111519-840E-4AC8-AB26-2ED15F5077A1}"/>
                </a:ext>
              </a:extLst>
            </p:cNvPr>
            <p:cNvSpPr>
              <a:spLocks noChangeArrowheads="1"/>
            </p:cNvSpPr>
            <p:nvPr/>
          </p:nvSpPr>
          <p:spPr bwMode="auto">
            <a:xfrm>
              <a:off x="637" y="1378"/>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6" name="Oval 62">
              <a:extLst>
                <a:ext uri="{FF2B5EF4-FFF2-40B4-BE49-F238E27FC236}">
                  <a16:creationId xmlns:a16="http://schemas.microsoft.com/office/drawing/2014/main" id="{B27DDE54-7C31-461B-9654-0F563D122CE4}"/>
                </a:ext>
              </a:extLst>
            </p:cNvPr>
            <p:cNvSpPr>
              <a:spLocks noChangeArrowheads="1"/>
            </p:cNvSpPr>
            <p:nvPr/>
          </p:nvSpPr>
          <p:spPr bwMode="auto">
            <a:xfrm>
              <a:off x="745" y="116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7" name="Oval 63">
              <a:extLst>
                <a:ext uri="{FF2B5EF4-FFF2-40B4-BE49-F238E27FC236}">
                  <a16:creationId xmlns:a16="http://schemas.microsoft.com/office/drawing/2014/main" id="{15818BB0-D2DF-44BF-BCAC-925986C8965E}"/>
                </a:ext>
              </a:extLst>
            </p:cNvPr>
            <p:cNvSpPr>
              <a:spLocks noChangeArrowheads="1"/>
            </p:cNvSpPr>
            <p:nvPr/>
          </p:nvSpPr>
          <p:spPr bwMode="auto">
            <a:xfrm>
              <a:off x="724" y="1553"/>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8" name="Oval 64">
              <a:extLst>
                <a:ext uri="{FF2B5EF4-FFF2-40B4-BE49-F238E27FC236}">
                  <a16:creationId xmlns:a16="http://schemas.microsoft.com/office/drawing/2014/main" id="{56AEB1CD-3C7B-4371-BB82-0A36FADFB37A}"/>
                </a:ext>
              </a:extLst>
            </p:cNvPr>
            <p:cNvSpPr>
              <a:spLocks noChangeArrowheads="1"/>
            </p:cNvSpPr>
            <p:nvPr/>
          </p:nvSpPr>
          <p:spPr bwMode="auto">
            <a:xfrm>
              <a:off x="559" y="1754"/>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9" name="Oval 65">
              <a:extLst>
                <a:ext uri="{FF2B5EF4-FFF2-40B4-BE49-F238E27FC236}">
                  <a16:creationId xmlns:a16="http://schemas.microsoft.com/office/drawing/2014/main" id="{E7E1F1BF-FECF-4AB6-BA63-D52A8F4A0485}"/>
                </a:ext>
              </a:extLst>
            </p:cNvPr>
            <p:cNvSpPr>
              <a:spLocks noChangeArrowheads="1"/>
            </p:cNvSpPr>
            <p:nvPr/>
          </p:nvSpPr>
          <p:spPr bwMode="auto">
            <a:xfrm>
              <a:off x="934" y="1287"/>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90" name="Oval 66">
              <a:extLst>
                <a:ext uri="{FF2B5EF4-FFF2-40B4-BE49-F238E27FC236}">
                  <a16:creationId xmlns:a16="http://schemas.microsoft.com/office/drawing/2014/main" id="{BF12E49F-B028-4617-B202-C33A89C2F83D}"/>
                </a:ext>
              </a:extLst>
            </p:cNvPr>
            <p:cNvSpPr>
              <a:spLocks noChangeArrowheads="1"/>
            </p:cNvSpPr>
            <p:nvPr/>
          </p:nvSpPr>
          <p:spPr bwMode="auto">
            <a:xfrm>
              <a:off x="1161" y="1592"/>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91" name="Oval 67">
              <a:extLst>
                <a:ext uri="{FF2B5EF4-FFF2-40B4-BE49-F238E27FC236}">
                  <a16:creationId xmlns:a16="http://schemas.microsoft.com/office/drawing/2014/main" id="{62DD9D0C-C1F0-4848-A464-031C40BA8565}"/>
                </a:ext>
              </a:extLst>
            </p:cNvPr>
            <p:cNvSpPr>
              <a:spLocks noChangeArrowheads="1"/>
            </p:cNvSpPr>
            <p:nvPr/>
          </p:nvSpPr>
          <p:spPr bwMode="auto">
            <a:xfrm>
              <a:off x="767" y="129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92" name="Oval 68">
              <a:extLst>
                <a:ext uri="{FF2B5EF4-FFF2-40B4-BE49-F238E27FC236}">
                  <a16:creationId xmlns:a16="http://schemas.microsoft.com/office/drawing/2014/main" id="{614C9F44-70E9-4716-A6AC-28B526096D6C}"/>
                </a:ext>
              </a:extLst>
            </p:cNvPr>
            <p:cNvSpPr>
              <a:spLocks noChangeArrowheads="1"/>
            </p:cNvSpPr>
            <p:nvPr/>
          </p:nvSpPr>
          <p:spPr bwMode="auto">
            <a:xfrm>
              <a:off x="855" y="1728"/>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93" name="Oval 69">
              <a:extLst>
                <a:ext uri="{FF2B5EF4-FFF2-40B4-BE49-F238E27FC236}">
                  <a16:creationId xmlns:a16="http://schemas.microsoft.com/office/drawing/2014/main" id="{9C2E2234-4880-4897-8654-D846E2E15C8D}"/>
                </a:ext>
              </a:extLst>
            </p:cNvPr>
            <p:cNvSpPr>
              <a:spLocks noChangeArrowheads="1"/>
            </p:cNvSpPr>
            <p:nvPr/>
          </p:nvSpPr>
          <p:spPr bwMode="auto">
            <a:xfrm>
              <a:off x="815" y="1864"/>
              <a:ext cx="168"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94" name="Oval 70">
              <a:extLst>
                <a:ext uri="{FF2B5EF4-FFF2-40B4-BE49-F238E27FC236}">
                  <a16:creationId xmlns:a16="http://schemas.microsoft.com/office/drawing/2014/main" id="{A15BF05D-13F0-431D-9DB2-751A0A3E8755}"/>
                </a:ext>
              </a:extLst>
            </p:cNvPr>
            <p:cNvSpPr>
              <a:spLocks noChangeArrowheads="1"/>
            </p:cNvSpPr>
            <p:nvPr/>
          </p:nvSpPr>
          <p:spPr bwMode="auto">
            <a:xfrm>
              <a:off x="1012" y="1636"/>
              <a:ext cx="175" cy="16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95" name="Oval 71">
              <a:extLst>
                <a:ext uri="{FF2B5EF4-FFF2-40B4-BE49-F238E27FC236}">
                  <a16:creationId xmlns:a16="http://schemas.microsoft.com/office/drawing/2014/main" id="{8B4B452C-85C7-42CA-B5D3-FABB24DAC1AB}"/>
                </a:ext>
              </a:extLst>
            </p:cNvPr>
            <p:cNvSpPr>
              <a:spLocks noChangeArrowheads="1"/>
            </p:cNvSpPr>
            <p:nvPr/>
          </p:nvSpPr>
          <p:spPr bwMode="auto">
            <a:xfrm>
              <a:off x="1060" y="1243"/>
              <a:ext cx="145" cy="14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96" name="Oval 72">
              <a:extLst>
                <a:ext uri="{FF2B5EF4-FFF2-40B4-BE49-F238E27FC236}">
                  <a16:creationId xmlns:a16="http://schemas.microsoft.com/office/drawing/2014/main" id="{DAE449CA-725B-492F-BD57-432526209476}"/>
                </a:ext>
              </a:extLst>
            </p:cNvPr>
            <p:cNvSpPr>
              <a:spLocks noChangeArrowheads="1"/>
            </p:cNvSpPr>
            <p:nvPr/>
          </p:nvSpPr>
          <p:spPr bwMode="auto">
            <a:xfrm>
              <a:off x="943" y="1816"/>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97" name="Oval 73">
              <a:extLst>
                <a:ext uri="{FF2B5EF4-FFF2-40B4-BE49-F238E27FC236}">
                  <a16:creationId xmlns:a16="http://schemas.microsoft.com/office/drawing/2014/main" id="{B19FBF81-C327-474C-9EFD-D5AB44A7B0BF}"/>
                </a:ext>
              </a:extLst>
            </p:cNvPr>
            <p:cNvSpPr>
              <a:spLocks noChangeArrowheads="1"/>
            </p:cNvSpPr>
            <p:nvPr/>
          </p:nvSpPr>
          <p:spPr bwMode="auto">
            <a:xfrm>
              <a:off x="724" y="1422"/>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98" name="Oval 74">
              <a:extLst>
                <a:ext uri="{FF2B5EF4-FFF2-40B4-BE49-F238E27FC236}">
                  <a16:creationId xmlns:a16="http://schemas.microsoft.com/office/drawing/2014/main" id="{243DA6A2-A60F-4951-B35C-4630BF4F3C0F}"/>
                </a:ext>
              </a:extLst>
            </p:cNvPr>
            <p:cNvSpPr>
              <a:spLocks noChangeArrowheads="1"/>
            </p:cNvSpPr>
            <p:nvPr/>
          </p:nvSpPr>
          <p:spPr bwMode="auto">
            <a:xfrm>
              <a:off x="855" y="1553"/>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99" name="Oval 75">
              <a:extLst>
                <a:ext uri="{FF2B5EF4-FFF2-40B4-BE49-F238E27FC236}">
                  <a16:creationId xmlns:a16="http://schemas.microsoft.com/office/drawing/2014/main" id="{4B893BFA-8D3D-4F4B-B3BB-8CCEC20634A8}"/>
                </a:ext>
              </a:extLst>
            </p:cNvPr>
            <p:cNvSpPr>
              <a:spLocks noChangeArrowheads="1"/>
            </p:cNvSpPr>
            <p:nvPr/>
          </p:nvSpPr>
          <p:spPr bwMode="auto">
            <a:xfrm>
              <a:off x="637" y="1728"/>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00" name="Oval 76">
              <a:extLst>
                <a:ext uri="{FF2B5EF4-FFF2-40B4-BE49-F238E27FC236}">
                  <a16:creationId xmlns:a16="http://schemas.microsoft.com/office/drawing/2014/main" id="{EE9C2F4A-06B6-4F9F-B7DA-0F9B94516761}"/>
                </a:ext>
              </a:extLst>
            </p:cNvPr>
            <p:cNvSpPr>
              <a:spLocks noChangeArrowheads="1"/>
            </p:cNvSpPr>
            <p:nvPr/>
          </p:nvSpPr>
          <p:spPr bwMode="auto">
            <a:xfrm>
              <a:off x="1135" y="1797"/>
              <a:ext cx="166" cy="16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01" name="Oval 77">
              <a:extLst>
                <a:ext uri="{FF2B5EF4-FFF2-40B4-BE49-F238E27FC236}">
                  <a16:creationId xmlns:a16="http://schemas.microsoft.com/office/drawing/2014/main" id="{4B5A252D-E4E1-44E5-99B3-B5296526D168}"/>
                </a:ext>
              </a:extLst>
            </p:cNvPr>
            <p:cNvSpPr>
              <a:spLocks noChangeArrowheads="1"/>
            </p:cNvSpPr>
            <p:nvPr/>
          </p:nvSpPr>
          <p:spPr bwMode="auto">
            <a:xfrm>
              <a:off x="895" y="112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02" name="Oval 78">
              <a:extLst>
                <a:ext uri="{FF2B5EF4-FFF2-40B4-BE49-F238E27FC236}">
                  <a16:creationId xmlns:a16="http://schemas.microsoft.com/office/drawing/2014/main" id="{7C13B0D8-4A36-49D3-9B6B-0425AFC6C957}"/>
                </a:ext>
              </a:extLst>
            </p:cNvPr>
            <p:cNvSpPr>
              <a:spLocks noChangeArrowheads="1"/>
            </p:cNvSpPr>
            <p:nvPr/>
          </p:nvSpPr>
          <p:spPr bwMode="auto">
            <a:xfrm>
              <a:off x="751" y="1780"/>
              <a:ext cx="157" cy="18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03" name="Oval 79">
              <a:extLst>
                <a:ext uri="{FF2B5EF4-FFF2-40B4-BE49-F238E27FC236}">
                  <a16:creationId xmlns:a16="http://schemas.microsoft.com/office/drawing/2014/main" id="{EC9D39BE-4BFC-4121-9B17-238A8410446D}"/>
                </a:ext>
              </a:extLst>
            </p:cNvPr>
            <p:cNvSpPr>
              <a:spLocks noChangeArrowheads="1"/>
            </p:cNvSpPr>
            <p:nvPr/>
          </p:nvSpPr>
          <p:spPr bwMode="auto">
            <a:xfrm>
              <a:off x="655" y="123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04" name="Oval 80">
              <a:extLst>
                <a:ext uri="{FF2B5EF4-FFF2-40B4-BE49-F238E27FC236}">
                  <a16:creationId xmlns:a16="http://schemas.microsoft.com/office/drawing/2014/main" id="{4D355BE3-CC41-43EB-8334-48B598BE3E58}"/>
                </a:ext>
              </a:extLst>
            </p:cNvPr>
            <p:cNvSpPr>
              <a:spLocks noChangeArrowheads="1"/>
            </p:cNvSpPr>
            <p:nvPr/>
          </p:nvSpPr>
          <p:spPr bwMode="auto">
            <a:xfrm>
              <a:off x="895" y="194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05" name="Oval 81">
              <a:extLst>
                <a:ext uri="{FF2B5EF4-FFF2-40B4-BE49-F238E27FC236}">
                  <a16:creationId xmlns:a16="http://schemas.microsoft.com/office/drawing/2014/main" id="{501B848E-725C-4C74-9E57-2A8DFB2BCBE7}"/>
                </a:ext>
              </a:extLst>
            </p:cNvPr>
            <p:cNvSpPr>
              <a:spLocks noChangeArrowheads="1"/>
            </p:cNvSpPr>
            <p:nvPr/>
          </p:nvSpPr>
          <p:spPr bwMode="auto">
            <a:xfrm>
              <a:off x="1279" y="129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06" name="Oval 82">
              <a:extLst>
                <a:ext uri="{FF2B5EF4-FFF2-40B4-BE49-F238E27FC236}">
                  <a16:creationId xmlns:a16="http://schemas.microsoft.com/office/drawing/2014/main" id="{DB29BAC5-8381-43DF-801C-EC802D7706F0}"/>
                </a:ext>
              </a:extLst>
            </p:cNvPr>
            <p:cNvSpPr>
              <a:spLocks noChangeArrowheads="1"/>
            </p:cNvSpPr>
            <p:nvPr/>
          </p:nvSpPr>
          <p:spPr bwMode="auto">
            <a:xfrm>
              <a:off x="1151" y="1339"/>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07" name="Oval 83">
              <a:extLst>
                <a:ext uri="{FF2B5EF4-FFF2-40B4-BE49-F238E27FC236}">
                  <a16:creationId xmlns:a16="http://schemas.microsoft.com/office/drawing/2014/main" id="{EBE031E4-5DB7-45ED-88BD-158804236478}"/>
                </a:ext>
              </a:extLst>
            </p:cNvPr>
            <p:cNvSpPr>
              <a:spLocks noChangeArrowheads="1"/>
            </p:cNvSpPr>
            <p:nvPr/>
          </p:nvSpPr>
          <p:spPr bwMode="auto">
            <a:xfrm>
              <a:off x="1343" y="1640"/>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08" name="Oval 84">
              <a:extLst>
                <a:ext uri="{FF2B5EF4-FFF2-40B4-BE49-F238E27FC236}">
                  <a16:creationId xmlns:a16="http://schemas.microsoft.com/office/drawing/2014/main" id="{E9DD10CB-498F-47FF-AF34-A3EAE8F130BB}"/>
                </a:ext>
              </a:extLst>
            </p:cNvPr>
            <p:cNvSpPr>
              <a:spLocks noChangeArrowheads="1"/>
            </p:cNvSpPr>
            <p:nvPr/>
          </p:nvSpPr>
          <p:spPr bwMode="auto">
            <a:xfrm>
              <a:off x="719" y="1828"/>
              <a:ext cx="189"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09" name="Oval 85">
              <a:extLst>
                <a:ext uri="{FF2B5EF4-FFF2-40B4-BE49-F238E27FC236}">
                  <a16:creationId xmlns:a16="http://schemas.microsoft.com/office/drawing/2014/main" id="{A09F1100-ED83-45AF-AE2F-9391B6D09BA1}"/>
                </a:ext>
              </a:extLst>
            </p:cNvPr>
            <p:cNvSpPr>
              <a:spLocks noChangeArrowheads="1"/>
            </p:cNvSpPr>
            <p:nvPr/>
          </p:nvSpPr>
          <p:spPr bwMode="auto">
            <a:xfrm>
              <a:off x="1055" y="143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10" name="Oval 86">
              <a:extLst>
                <a:ext uri="{FF2B5EF4-FFF2-40B4-BE49-F238E27FC236}">
                  <a16:creationId xmlns:a16="http://schemas.microsoft.com/office/drawing/2014/main" id="{636051CD-9A07-4B20-B3FC-AB823E768C1F}"/>
                </a:ext>
              </a:extLst>
            </p:cNvPr>
            <p:cNvSpPr>
              <a:spLocks noChangeArrowheads="1"/>
            </p:cNvSpPr>
            <p:nvPr/>
          </p:nvSpPr>
          <p:spPr bwMode="auto">
            <a:xfrm>
              <a:off x="1087" y="189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11" name="Oval 87">
              <a:extLst>
                <a:ext uri="{FF2B5EF4-FFF2-40B4-BE49-F238E27FC236}">
                  <a16:creationId xmlns:a16="http://schemas.microsoft.com/office/drawing/2014/main" id="{6F3EF8E9-1CBE-4BD8-84C3-10D26007AD76}"/>
                </a:ext>
              </a:extLst>
            </p:cNvPr>
            <p:cNvSpPr>
              <a:spLocks noChangeArrowheads="1"/>
            </p:cNvSpPr>
            <p:nvPr/>
          </p:nvSpPr>
          <p:spPr bwMode="auto">
            <a:xfrm>
              <a:off x="511" y="141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12" name="Oval 88">
              <a:extLst>
                <a:ext uri="{FF2B5EF4-FFF2-40B4-BE49-F238E27FC236}">
                  <a16:creationId xmlns:a16="http://schemas.microsoft.com/office/drawing/2014/main" id="{0B58E11F-F7C5-440D-9AA6-8E92EF5A6DB9}"/>
                </a:ext>
              </a:extLst>
            </p:cNvPr>
            <p:cNvSpPr>
              <a:spLocks noChangeArrowheads="1"/>
            </p:cNvSpPr>
            <p:nvPr/>
          </p:nvSpPr>
          <p:spPr bwMode="auto">
            <a:xfrm>
              <a:off x="1252" y="1753"/>
              <a:ext cx="193" cy="1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13" name="Oval 89">
              <a:extLst>
                <a:ext uri="{FF2B5EF4-FFF2-40B4-BE49-F238E27FC236}">
                  <a16:creationId xmlns:a16="http://schemas.microsoft.com/office/drawing/2014/main" id="{2F8EA9E0-E100-44EA-BB8F-79265F9633A3}"/>
                </a:ext>
              </a:extLst>
            </p:cNvPr>
            <p:cNvSpPr>
              <a:spLocks noChangeArrowheads="1"/>
            </p:cNvSpPr>
            <p:nvPr/>
          </p:nvSpPr>
          <p:spPr bwMode="auto">
            <a:xfrm>
              <a:off x="1247" y="143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14" name="Oval 90">
              <a:extLst>
                <a:ext uri="{FF2B5EF4-FFF2-40B4-BE49-F238E27FC236}">
                  <a16:creationId xmlns:a16="http://schemas.microsoft.com/office/drawing/2014/main" id="{DBB572E8-011C-4CD0-B14D-DFEA9093C5C9}"/>
                </a:ext>
              </a:extLst>
            </p:cNvPr>
            <p:cNvSpPr>
              <a:spLocks noChangeArrowheads="1"/>
            </p:cNvSpPr>
            <p:nvPr/>
          </p:nvSpPr>
          <p:spPr bwMode="auto">
            <a:xfrm>
              <a:off x="527" y="1592"/>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15" name="Oval 91">
              <a:extLst>
                <a:ext uri="{FF2B5EF4-FFF2-40B4-BE49-F238E27FC236}">
                  <a16:creationId xmlns:a16="http://schemas.microsoft.com/office/drawing/2014/main" id="{0CD22B4C-4E07-45B8-8A5D-434C3014428E}"/>
                </a:ext>
              </a:extLst>
            </p:cNvPr>
            <p:cNvSpPr>
              <a:spLocks noChangeArrowheads="1"/>
            </p:cNvSpPr>
            <p:nvPr/>
          </p:nvSpPr>
          <p:spPr bwMode="auto">
            <a:xfrm>
              <a:off x="1151" y="117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216" name="Oval 92">
              <a:extLst>
                <a:ext uri="{FF2B5EF4-FFF2-40B4-BE49-F238E27FC236}">
                  <a16:creationId xmlns:a16="http://schemas.microsoft.com/office/drawing/2014/main" id="{A1B5D8DF-6B3A-4B5B-95B4-D1D449B141D7}"/>
                </a:ext>
              </a:extLst>
            </p:cNvPr>
            <p:cNvSpPr>
              <a:spLocks noChangeArrowheads="1"/>
            </p:cNvSpPr>
            <p:nvPr/>
          </p:nvSpPr>
          <p:spPr bwMode="auto">
            <a:xfrm>
              <a:off x="641" y="160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7177" name="Rectangle 93">
            <a:extLst>
              <a:ext uri="{FF2B5EF4-FFF2-40B4-BE49-F238E27FC236}">
                <a16:creationId xmlns:a16="http://schemas.microsoft.com/office/drawing/2014/main" id="{5227C764-AD0A-4CCC-B3CA-5A812FDE65CB}"/>
              </a:ext>
            </a:extLst>
          </p:cNvPr>
          <p:cNvSpPr>
            <a:spLocks noChangeArrowheads="1"/>
          </p:cNvSpPr>
          <p:nvPr/>
        </p:nvSpPr>
        <p:spPr bwMode="auto">
          <a:xfrm>
            <a:off x="3035300" y="4519613"/>
            <a:ext cx="2170113" cy="1914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chemeClr val="bg2"/>
                </a:solidFill>
                <a:latin typeface="Univers (W1)" charset="0"/>
              </a:rPr>
              <a:t>Parent Nucleus</a:t>
            </a:r>
            <a:endParaRPr lang="en-US" altLang="en-US" b="1">
              <a:solidFill>
                <a:schemeClr val="accent2"/>
              </a:solidFill>
              <a:latin typeface="Univers (W1)" charset="0"/>
            </a:endParaRPr>
          </a:p>
          <a:p>
            <a:r>
              <a:rPr lang="en-US" altLang="en-US" b="1">
                <a:solidFill>
                  <a:schemeClr val="hlink"/>
                </a:solidFill>
                <a:latin typeface="Univers (W1)" charset="0"/>
              </a:rPr>
              <a:t>Am-241</a:t>
            </a:r>
            <a:endParaRPr lang="en-US" altLang="en-US" b="1">
              <a:solidFill>
                <a:schemeClr val="accent2"/>
              </a:solidFill>
              <a:latin typeface="Univers (W1)" charset="0"/>
            </a:endParaRPr>
          </a:p>
          <a:p>
            <a:r>
              <a:rPr lang="en-US" altLang="en-US" b="1">
                <a:solidFill>
                  <a:schemeClr val="accent1"/>
                </a:solidFill>
                <a:latin typeface="Univers (W1)" charset="0"/>
              </a:rPr>
              <a:t>U-238</a:t>
            </a:r>
            <a:endParaRPr lang="en-US" altLang="en-US" b="1">
              <a:solidFill>
                <a:schemeClr val="accent2"/>
              </a:solidFill>
              <a:latin typeface="Univers (W1)" charset="0"/>
            </a:endParaRPr>
          </a:p>
          <a:p>
            <a:r>
              <a:rPr lang="en-US" altLang="en-US" b="1">
                <a:solidFill>
                  <a:schemeClr val="accent2"/>
                </a:solidFill>
                <a:latin typeface="Univers (W1)" charset="0"/>
              </a:rPr>
              <a:t>Th-232</a:t>
            </a:r>
          </a:p>
          <a:p>
            <a:r>
              <a:rPr lang="en-US" altLang="en-US" b="1">
                <a:latin typeface="Univers (W1)" charset="0"/>
              </a:rPr>
              <a:t>Ra-226</a:t>
            </a:r>
            <a:endParaRPr lang="en-US" altLang="en-US" b="1">
              <a:solidFill>
                <a:schemeClr val="accent2"/>
              </a:solidFill>
              <a:latin typeface="Univers (W1)" charset="0"/>
            </a:endParaRPr>
          </a:p>
        </p:txBody>
      </p:sp>
      <p:sp>
        <p:nvSpPr>
          <p:cNvPr id="7178" name="Rectangle 94">
            <a:extLst>
              <a:ext uri="{FF2B5EF4-FFF2-40B4-BE49-F238E27FC236}">
                <a16:creationId xmlns:a16="http://schemas.microsoft.com/office/drawing/2014/main" id="{E0CCEF68-8EFB-4C58-AE90-9365B3812969}"/>
              </a:ext>
            </a:extLst>
          </p:cNvPr>
          <p:cNvSpPr>
            <a:spLocks noChangeArrowheads="1"/>
          </p:cNvSpPr>
          <p:nvPr/>
        </p:nvSpPr>
        <p:spPr bwMode="auto">
          <a:xfrm>
            <a:off x="823913" y="3414713"/>
            <a:ext cx="1493837" cy="2279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Daughter </a:t>
            </a:r>
          </a:p>
          <a:p>
            <a:r>
              <a:rPr lang="en-US" altLang="en-US" b="1" u="sng">
                <a:solidFill>
                  <a:schemeClr val="bg2"/>
                </a:solidFill>
                <a:latin typeface="Univers (W1)" charset="0"/>
              </a:rPr>
              <a:t>Nucleus</a:t>
            </a:r>
            <a:endParaRPr lang="en-US" altLang="en-US" b="1">
              <a:solidFill>
                <a:schemeClr val="hlink"/>
              </a:solidFill>
              <a:latin typeface="Univers (W1)" charset="0"/>
            </a:endParaRPr>
          </a:p>
          <a:p>
            <a:r>
              <a:rPr lang="en-US" altLang="en-US" b="1">
                <a:solidFill>
                  <a:schemeClr val="hlink"/>
                </a:solidFill>
                <a:latin typeface="Univers (W1)" charset="0"/>
              </a:rPr>
              <a:t>Np-237</a:t>
            </a:r>
          </a:p>
          <a:p>
            <a:r>
              <a:rPr lang="en-US" altLang="en-US" b="1">
                <a:solidFill>
                  <a:schemeClr val="accent1"/>
                </a:solidFill>
                <a:latin typeface="Univers (W1)" charset="0"/>
              </a:rPr>
              <a:t>Th-234</a:t>
            </a:r>
            <a:endParaRPr lang="en-US" altLang="en-US" b="1">
              <a:solidFill>
                <a:schemeClr val="hlink"/>
              </a:solidFill>
              <a:latin typeface="Univers (W1)" charset="0"/>
            </a:endParaRPr>
          </a:p>
          <a:p>
            <a:r>
              <a:rPr lang="en-US" altLang="en-US" b="1">
                <a:solidFill>
                  <a:schemeClr val="accent2"/>
                </a:solidFill>
                <a:latin typeface="Univers (W1)" charset="0"/>
              </a:rPr>
              <a:t>Ra-228</a:t>
            </a:r>
            <a:endParaRPr lang="en-US" altLang="en-US" b="1">
              <a:solidFill>
                <a:schemeClr val="hlink"/>
              </a:solidFill>
              <a:latin typeface="Univers (W1)" charset="0"/>
            </a:endParaRPr>
          </a:p>
          <a:p>
            <a:r>
              <a:rPr lang="en-US" altLang="en-US" b="1">
                <a:latin typeface="Univers (W1)" charset="0"/>
              </a:rPr>
              <a:t>Rn-222</a:t>
            </a:r>
            <a:endParaRPr lang="en-US" altLang="en-US" b="1">
              <a:solidFill>
                <a:schemeClr val="hlink"/>
              </a:solidFill>
              <a:latin typeface="Univers (W1)" charset="0"/>
            </a:endParaRPr>
          </a:p>
        </p:txBody>
      </p:sp>
      <p:sp>
        <p:nvSpPr>
          <p:cNvPr id="7179" name="Rectangle 95">
            <a:extLst>
              <a:ext uri="{FF2B5EF4-FFF2-40B4-BE49-F238E27FC236}">
                <a16:creationId xmlns:a16="http://schemas.microsoft.com/office/drawing/2014/main" id="{93D372F2-FEFA-40FC-835B-445753438EFE}"/>
              </a:ext>
            </a:extLst>
          </p:cNvPr>
          <p:cNvSpPr>
            <a:spLocks noChangeArrowheads="1"/>
          </p:cNvSpPr>
          <p:nvPr/>
        </p:nvSpPr>
        <p:spPr bwMode="auto">
          <a:xfrm>
            <a:off x="6519863" y="4359275"/>
            <a:ext cx="1520825"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r>
              <a:rPr lang="en-US" altLang="en-US" sz="2800" baseline="30000">
                <a:solidFill>
                  <a:schemeClr val="bg2"/>
                </a:solidFill>
                <a:latin typeface="Symbol" panose="05050102010706020507" pitchFamily="18" charset="2"/>
              </a:rPr>
              <a:t></a:t>
            </a:r>
            <a:r>
              <a:rPr lang="en-US" altLang="en-US" sz="2800" baseline="-25000">
                <a:solidFill>
                  <a:schemeClr val="bg2"/>
                </a:solidFill>
                <a:latin typeface="Symbol" panose="05050102010706020507" pitchFamily="18" charset="2"/>
              </a:rPr>
              <a:t></a:t>
            </a:r>
            <a:r>
              <a:rPr lang="en-US" altLang="en-US" sz="2800" b="1">
                <a:solidFill>
                  <a:schemeClr val="bg2"/>
                </a:solidFill>
                <a:latin typeface="Symbol" panose="05050102010706020507" pitchFamily="18" charset="2"/>
              </a:rPr>
              <a:t></a:t>
            </a:r>
            <a:r>
              <a:rPr lang="en-US" altLang="en-US" sz="2800" b="1" baseline="30000">
                <a:solidFill>
                  <a:schemeClr val="bg2"/>
                </a:solidFill>
                <a:latin typeface="Symbol" panose="05050102010706020507" pitchFamily="18" charset="2"/>
              </a:rPr>
              <a:t></a:t>
            </a:r>
          </a:p>
        </p:txBody>
      </p:sp>
    </p:spTree>
  </p:cSld>
  <p:clrMapOvr>
    <a:masterClrMapping/>
  </p:clrMapOvr>
  <p:transition advClick="0" advTm="6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2D5AA55-4D5F-4AC6-AAED-0A15FF4D644B}"/>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and Risk:</a:t>
            </a:r>
            <a:br>
              <a:rPr lang="en-US" altLang="en-US"/>
            </a:br>
            <a:r>
              <a:rPr lang="en-US" altLang="en-US"/>
              <a:t>Perceptions and Reality</a:t>
            </a:r>
          </a:p>
        </p:txBody>
      </p:sp>
      <p:sp>
        <p:nvSpPr>
          <p:cNvPr id="62467" name="Rectangle 3">
            <a:extLst>
              <a:ext uri="{FF2B5EF4-FFF2-40B4-BE49-F238E27FC236}">
                <a16:creationId xmlns:a16="http://schemas.microsoft.com/office/drawing/2014/main" id="{F54B61D9-4497-4906-B654-13068BE74FBA}"/>
              </a:ext>
            </a:extLst>
          </p:cNvPr>
          <p:cNvSpPr>
            <a:spLocks noChangeArrowheads="1"/>
          </p:cNvSpPr>
          <p:nvPr/>
        </p:nvSpPr>
        <p:spPr bwMode="auto">
          <a:xfrm>
            <a:off x="2635250" y="1854200"/>
            <a:ext cx="3911600" cy="482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Bicycles</a:t>
            </a:r>
          </a:p>
          <a:p>
            <a:pPr algn="ctr"/>
            <a:r>
              <a:rPr lang="en-US" altLang="en-US" sz="2000" b="1"/>
              <a:t>Commercial Aviation</a:t>
            </a:r>
          </a:p>
          <a:p>
            <a:pPr algn="ctr"/>
            <a:r>
              <a:rPr lang="en-US" altLang="en-US" sz="2000" b="1"/>
              <a:t>Electric Power</a:t>
            </a:r>
          </a:p>
          <a:p>
            <a:pPr algn="ctr"/>
            <a:r>
              <a:rPr lang="en-US" altLang="en-US" sz="2000" b="1"/>
              <a:t>Swimming</a:t>
            </a:r>
          </a:p>
          <a:p>
            <a:pPr algn="ctr"/>
            <a:r>
              <a:rPr lang="en-US" altLang="en-US" sz="2000" b="1"/>
              <a:t>Contraceptives</a:t>
            </a:r>
          </a:p>
          <a:p>
            <a:pPr algn="ctr"/>
            <a:r>
              <a:rPr lang="en-US" altLang="en-US" sz="2000" b="1"/>
              <a:t>Skiing</a:t>
            </a:r>
          </a:p>
          <a:p>
            <a:pPr algn="ctr"/>
            <a:r>
              <a:rPr lang="en-US" altLang="en-US" sz="2000" b="1"/>
              <a:t>X-Rays </a:t>
            </a:r>
          </a:p>
          <a:p>
            <a:pPr algn="ctr"/>
            <a:r>
              <a:rPr lang="en-US" altLang="en-US" sz="2000" b="1"/>
              <a:t>High School and College Football</a:t>
            </a:r>
          </a:p>
          <a:p>
            <a:pPr algn="ctr"/>
            <a:r>
              <a:rPr lang="en-US" altLang="en-US" sz="2000" b="1"/>
              <a:t>Railroads</a:t>
            </a:r>
          </a:p>
          <a:p>
            <a:pPr algn="ctr"/>
            <a:r>
              <a:rPr lang="en-US" altLang="en-US" sz="2000" b="1"/>
              <a:t>Food Preservatives</a:t>
            </a:r>
          </a:p>
          <a:p>
            <a:pPr algn="ctr"/>
            <a:r>
              <a:rPr lang="en-US" altLang="en-US" sz="2000" b="1"/>
              <a:t>Food Coloring</a:t>
            </a:r>
          </a:p>
          <a:p>
            <a:pPr algn="ctr"/>
            <a:r>
              <a:rPr lang="en-US" altLang="en-US" sz="2000" b="1"/>
              <a:t>Power Mowers</a:t>
            </a:r>
          </a:p>
          <a:p>
            <a:pPr algn="ctr"/>
            <a:r>
              <a:rPr lang="en-US" altLang="en-US" sz="2000" b="1"/>
              <a:t>Prescription Antibiotics</a:t>
            </a:r>
          </a:p>
          <a:p>
            <a:pPr algn="ctr"/>
            <a:r>
              <a:rPr lang="en-US" altLang="en-US" sz="2000" b="1"/>
              <a:t>Home Appliances</a:t>
            </a:r>
          </a:p>
          <a:p>
            <a:pPr algn="ctr"/>
            <a:r>
              <a:rPr lang="en-US" altLang="en-US" sz="2000" b="1"/>
              <a:t>Vaccinations</a:t>
            </a:r>
          </a:p>
        </p:txBody>
      </p:sp>
      <p:sp>
        <p:nvSpPr>
          <p:cNvPr id="62468" name="Rectangle 4">
            <a:extLst>
              <a:ext uri="{FF2B5EF4-FFF2-40B4-BE49-F238E27FC236}">
                <a16:creationId xmlns:a16="http://schemas.microsoft.com/office/drawing/2014/main" id="{7A48DD29-8276-430E-80F0-223019E32A69}"/>
              </a:ext>
            </a:extLst>
          </p:cNvPr>
          <p:cNvSpPr>
            <a:spLocks noChangeArrowheads="1"/>
          </p:cNvSpPr>
          <p:nvPr/>
        </p:nvSpPr>
        <p:spPr bwMode="auto">
          <a:xfrm>
            <a:off x="1320800" y="1854200"/>
            <a:ext cx="1092200" cy="482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16</a:t>
            </a:r>
          </a:p>
          <a:p>
            <a:pPr algn="ctr"/>
            <a:r>
              <a:rPr lang="en-US" altLang="en-US" sz="2000" b="1"/>
              <a:t>17</a:t>
            </a:r>
          </a:p>
          <a:p>
            <a:pPr algn="ctr"/>
            <a:r>
              <a:rPr lang="en-US" altLang="en-US" sz="2000" b="1"/>
              <a:t>18</a:t>
            </a:r>
          </a:p>
          <a:p>
            <a:pPr algn="ctr"/>
            <a:r>
              <a:rPr lang="en-US" altLang="en-US" sz="2000" b="1"/>
              <a:t>19</a:t>
            </a:r>
          </a:p>
          <a:p>
            <a:pPr algn="ctr"/>
            <a:r>
              <a:rPr lang="en-US" altLang="en-US" sz="2000" b="1"/>
              <a:t>20</a:t>
            </a:r>
          </a:p>
          <a:p>
            <a:pPr algn="ctr"/>
            <a:r>
              <a:rPr lang="en-US" altLang="en-US" sz="2000" b="1"/>
              <a:t>21</a:t>
            </a:r>
          </a:p>
          <a:p>
            <a:pPr algn="ctr"/>
            <a:r>
              <a:rPr lang="en-US" altLang="en-US" sz="2000" b="1"/>
              <a:t>22</a:t>
            </a:r>
          </a:p>
          <a:p>
            <a:pPr algn="ctr"/>
            <a:r>
              <a:rPr lang="en-US" altLang="en-US" sz="2000" b="1"/>
              <a:t>23</a:t>
            </a:r>
          </a:p>
          <a:p>
            <a:pPr algn="ctr"/>
            <a:r>
              <a:rPr lang="en-US" altLang="en-US" sz="2000" b="1"/>
              <a:t>24</a:t>
            </a:r>
          </a:p>
          <a:p>
            <a:pPr algn="ctr"/>
            <a:r>
              <a:rPr lang="en-US" altLang="en-US" sz="2000" b="1"/>
              <a:t>25</a:t>
            </a:r>
          </a:p>
          <a:p>
            <a:pPr algn="ctr"/>
            <a:r>
              <a:rPr lang="en-US" altLang="en-US" sz="2000" b="1"/>
              <a:t>26</a:t>
            </a:r>
          </a:p>
          <a:p>
            <a:pPr algn="ctr"/>
            <a:r>
              <a:rPr lang="en-US" altLang="en-US" sz="2000" b="1"/>
              <a:t>27</a:t>
            </a:r>
          </a:p>
          <a:p>
            <a:pPr algn="ctr"/>
            <a:r>
              <a:rPr lang="en-US" altLang="en-US" sz="2000" b="1"/>
              <a:t>28</a:t>
            </a:r>
          </a:p>
          <a:p>
            <a:pPr algn="ctr"/>
            <a:r>
              <a:rPr lang="en-US" altLang="en-US" sz="2000" b="1"/>
              <a:t>29</a:t>
            </a:r>
          </a:p>
          <a:p>
            <a:pPr algn="ctr"/>
            <a:r>
              <a:rPr lang="en-US" altLang="en-US" sz="2000" b="1"/>
              <a:t>30</a:t>
            </a:r>
          </a:p>
        </p:txBody>
      </p:sp>
      <p:sp>
        <p:nvSpPr>
          <p:cNvPr id="62469" name="Rectangle 5">
            <a:extLst>
              <a:ext uri="{FF2B5EF4-FFF2-40B4-BE49-F238E27FC236}">
                <a16:creationId xmlns:a16="http://schemas.microsoft.com/office/drawing/2014/main" id="{87D59475-0F6E-45A3-B232-3C8E91814A54}"/>
              </a:ext>
            </a:extLst>
          </p:cNvPr>
          <p:cNvSpPr>
            <a:spLocks noChangeArrowheads="1"/>
          </p:cNvSpPr>
          <p:nvPr/>
        </p:nvSpPr>
        <p:spPr bwMode="auto">
          <a:xfrm>
            <a:off x="55563" y="1884363"/>
            <a:ext cx="1022350" cy="46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Public</a:t>
            </a:r>
          </a:p>
        </p:txBody>
      </p:sp>
    </p:spTree>
  </p:cSld>
  <p:clrMapOvr>
    <a:masterClrMapping/>
  </p:clrMapOvr>
  <p:transition advClick="0" advTm="6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AC5F9C9-D215-4DE7-B9D9-176FE80075E4}"/>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and Risk:</a:t>
            </a:r>
            <a:br>
              <a:rPr lang="en-US" altLang="en-US"/>
            </a:br>
            <a:r>
              <a:rPr lang="en-US" altLang="en-US"/>
              <a:t>Perceptions and Reality</a:t>
            </a:r>
          </a:p>
        </p:txBody>
      </p:sp>
      <p:sp>
        <p:nvSpPr>
          <p:cNvPr id="64515" name="Rectangle 3">
            <a:extLst>
              <a:ext uri="{FF2B5EF4-FFF2-40B4-BE49-F238E27FC236}">
                <a16:creationId xmlns:a16="http://schemas.microsoft.com/office/drawing/2014/main" id="{97B44B32-E3B7-46BE-8D65-4892A66FE41F}"/>
              </a:ext>
            </a:extLst>
          </p:cNvPr>
          <p:cNvSpPr>
            <a:spLocks noChangeArrowheads="1"/>
          </p:cNvSpPr>
          <p:nvPr/>
        </p:nvSpPr>
        <p:spPr bwMode="auto">
          <a:xfrm>
            <a:off x="2911475" y="1854200"/>
            <a:ext cx="3359150" cy="482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Nuclear Power</a:t>
            </a:r>
          </a:p>
          <a:p>
            <a:pPr algn="ctr"/>
            <a:r>
              <a:rPr lang="en-US" altLang="en-US" sz="2000" b="1"/>
              <a:t>Motor Vehicles</a:t>
            </a:r>
          </a:p>
          <a:p>
            <a:pPr algn="ctr"/>
            <a:r>
              <a:rPr lang="en-US" altLang="en-US" sz="2000" b="1"/>
              <a:t>Handguns</a:t>
            </a:r>
          </a:p>
          <a:p>
            <a:pPr algn="ctr"/>
            <a:r>
              <a:rPr lang="en-US" altLang="en-US" sz="2000" b="1"/>
              <a:t>Smoking</a:t>
            </a:r>
          </a:p>
          <a:p>
            <a:pPr algn="ctr"/>
            <a:r>
              <a:rPr lang="en-US" altLang="en-US" sz="2000" b="1"/>
              <a:t>Motorcycles</a:t>
            </a:r>
          </a:p>
          <a:p>
            <a:pPr algn="ctr"/>
            <a:r>
              <a:rPr lang="en-US" altLang="en-US" sz="2000" b="1"/>
              <a:t>Alcoholic Beverages</a:t>
            </a:r>
          </a:p>
          <a:p>
            <a:pPr algn="ctr"/>
            <a:r>
              <a:rPr lang="en-US" altLang="en-US" sz="2000" b="1"/>
              <a:t>Private Aviation</a:t>
            </a:r>
          </a:p>
          <a:p>
            <a:pPr algn="ctr"/>
            <a:r>
              <a:rPr lang="en-US" altLang="en-US" sz="2000" b="1"/>
              <a:t>Police Work</a:t>
            </a:r>
          </a:p>
          <a:p>
            <a:pPr algn="ctr"/>
            <a:r>
              <a:rPr lang="en-US" altLang="en-US" sz="2000" b="1"/>
              <a:t>Pesticides</a:t>
            </a:r>
          </a:p>
          <a:p>
            <a:pPr algn="ctr"/>
            <a:r>
              <a:rPr lang="en-US" altLang="en-US" sz="2000" b="1"/>
              <a:t>Surgery</a:t>
            </a:r>
          </a:p>
          <a:p>
            <a:pPr algn="ctr"/>
            <a:r>
              <a:rPr lang="en-US" altLang="en-US" sz="2000" b="1"/>
              <a:t>Fire Fighting</a:t>
            </a:r>
          </a:p>
          <a:p>
            <a:pPr algn="ctr"/>
            <a:r>
              <a:rPr lang="en-US" altLang="en-US" sz="2000" b="1"/>
              <a:t>Large Construction</a:t>
            </a:r>
          </a:p>
          <a:p>
            <a:pPr algn="ctr"/>
            <a:r>
              <a:rPr lang="en-US" altLang="en-US" sz="2000" b="1"/>
              <a:t>Hunting</a:t>
            </a:r>
          </a:p>
          <a:p>
            <a:pPr algn="ctr"/>
            <a:r>
              <a:rPr lang="en-US" altLang="en-US" sz="2000" b="1"/>
              <a:t>Spray Cans</a:t>
            </a:r>
          </a:p>
          <a:p>
            <a:pPr algn="ctr"/>
            <a:r>
              <a:rPr lang="en-US" altLang="en-US" sz="2000" b="1"/>
              <a:t>Mountain Climbing</a:t>
            </a:r>
          </a:p>
        </p:txBody>
      </p:sp>
      <p:sp>
        <p:nvSpPr>
          <p:cNvPr id="64516" name="Rectangle 4">
            <a:extLst>
              <a:ext uri="{FF2B5EF4-FFF2-40B4-BE49-F238E27FC236}">
                <a16:creationId xmlns:a16="http://schemas.microsoft.com/office/drawing/2014/main" id="{8956560A-44CB-49CF-BC1F-2BA051D15360}"/>
              </a:ext>
            </a:extLst>
          </p:cNvPr>
          <p:cNvSpPr>
            <a:spLocks noChangeArrowheads="1"/>
          </p:cNvSpPr>
          <p:nvPr/>
        </p:nvSpPr>
        <p:spPr bwMode="auto">
          <a:xfrm>
            <a:off x="1644650" y="1854200"/>
            <a:ext cx="1092200" cy="482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1</a:t>
            </a:r>
          </a:p>
          <a:p>
            <a:pPr algn="ctr"/>
            <a:r>
              <a:rPr lang="en-US" altLang="en-US" sz="2000" b="1"/>
              <a:t>2</a:t>
            </a:r>
          </a:p>
          <a:p>
            <a:pPr algn="ctr"/>
            <a:r>
              <a:rPr lang="en-US" altLang="en-US" sz="2000" b="1"/>
              <a:t>3</a:t>
            </a:r>
          </a:p>
          <a:p>
            <a:pPr algn="ctr"/>
            <a:r>
              <a:rPr lang="en-US" altLang="en-US" sz="2000" b="1"/>
              <a:t>4</a:t>
            </a:r>
          </a:p>
          <a:p>
            <a:pPr algn="ctr"/>
            <a:r>
              <a:rPr lang="en-US" altLang="en-US" sz="2000" b="1"/>
              <a:t>5</a:t>
            </a:r>
          </a:p>
          <a:p>
            <a:pPr algn="ctr"/>
            <a:r>
              <a:rPr lang="en-US" altLang="en-US" sz="2000" b="1"/>
              <a:t>6</a:t>
            </a:r>
          </a:p>
          <a:p>
            <a:pPr algn="ctr"/>
            <a:r>
              <a:rPr lang="en-US" altLang="en-US" sz="2000" b="1"/>
              <a:t>7</a:t>
            </a:r>
          </a:p>
          <a:p>
            <a:pPr algn="ctr"/>
            <a:r>
              <a:rPr lang="en-US" altLang="en-US" sz="2000" b="1"/>
              <a:t>8</a:t>
            </a:r>
          </a:p>
          <a:p>
            <a:pPr algn="ctr"/>
            <a:r>
              <a:rPr lang="en-US" altLang="en-US" sz="2000" b="1"/>
              <a:t>9</a:t>
            </a:r>
          </a:p>
          <a:p>
            <a:pPr algn="ctr"/>
            <a:r>
              <a:rPr lang="en-US" altLang="en-US" sz="2000" b="1"/>
              <a:t>10</a:t>
            </a:r>
          </a:p>
          <a:p>
            <a:pPr algn="ctr"/>
            <a:r>
              <a:rPr lang="en-US" altLang="en-US" sz="2000" b="1"/>
              <a:t>11</a:t>
            </a:r>
          </a:p>
          <a:p>
            <a:pPr algn="ctr"/>
            <a:r>
              <a:rPr lang="en-US" altLang="en-US" sz="2000" b="1"/>
              <a:t>12</a:t>
            </a:r>
          </a:p>
          <a:p>
            <a:pPr algn="ctr"/>
            <a:r>
              <a:rPr lang="en-US" altLang="en-US" sz="2000" b="1"/>
              <a:t>13</a:t>
            </a:r>
          </a:p>
          <a:p>
            <a:pPr algn="ctr"/>
            <a:r>
              <a:rPr lang="en-US" altLang="en-US" sz="2000" b="1"/>
              <a:t>14</a:t>
            </a:r>
          </a:p>
          <a:p>
            <a:pPr algn="ctr"/>
            <a:r>
              <a:rPr lang="en-US" altLang="en-US" sz="2000" b="1"/>
              <a:t>15</a:t>
            </a:r>
          </a:p>
        </p:txBody>
      </p:sp>
      <p:sp>
        <p:nvSpPr>
          <p:cNvPr id="64517" name="Rectangle 5">
            <a:extLst>
              <a:ext uri="{FF2B5EF4-FFF2-40B4-BE49-F238E27FC236}">
                <a16:creationId xmlns:a16="http://schemas.microsoft.com/office/drawing/2014/main" id="{1B21FA90-A688-4305-B86B-5CA6D9DC0587}"/>
              </a:ext>
            </a:extLst>
          </p:cNvPr>
          <p:cNvSpPr>
            <a:spLocks noChangeArrowheads="1"/>
          </p:cNvSpPr>
          <p:nvPr/>
        </p:nvSpPr>
        <p:spPr bwMode="auto">
          <a:xfrm>
            <a:off x="284163" y="1884363"/>
            <a:ext cx="1022350" cy="46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Public</a:t>
            </a:r>
          </a:p>
        </p:txBody>
      </p:sp>
      <p:sp>
        <p:nvSpPr>
          <p:cNvPr id="64518" name="Rectangle 6">
            <a:extLst>
              <a:ext uri="{FF2B5EF4-FFF2-40B4-BE49-F238E27FC236}">
                <a16:creationId xmlns:a16="http://schemas.microsoft.com/office/drawing/2014/main" id="{2A182D58-68C3-486A-A7E5-B2A227FDFCB2}"/>
              </a:ext>
            </a:extLst>
          </p:cNvPr>
          <p:cNvSpPr>
            <a:spLocks noChangeArrowheads="1"/>
          </p:cNvSpPr>
          <p:nvPr/>
        </p:nvSpPr>
        <p:spPr bwMode="auto">
          <a:xfrm>
            <a:off x="6597650" y="1854200"/>
            <a:ext cx="1092200" cy="482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20</a:t>
            </a:r>
          </a:p>
          <a:p>
            <a:pPr algn="ctr"/>
            <a:r>
              <a:rPr lang="en-US" altLang="en-US" sz="2000" b="1"/>
              <a:t>1</a:t>
            </a:r>
          </a:p>
          <a:p>
            <a:pPr algn="ctr"/>
            <a:r>
              <a:rPr lang="en-US" altLang="en-US" sz="2000" b="1"/>
              <a:t>4</a:t>
            </a:r>
          </a:p>
          <a:p>
            <a:pPr algn="ctr"/>
            <a:r>
              <a:rPr lang="en-US" altLang="en-US" sz="2000" b="1"/>
              <a:t>2</a:t>
            </a:r>
          </a:p>
          <a:p>
            <a:pPr algn="ctr"/>
            <a:r>
              <a:rPr lang="en-US" altLang="en-US" sz="2000" b="1"/>
              <a:t>6</a:t>
            </a:r>
          </a:p>
          <a:p>
            <a:pPr algn="ctr"/>
            <a:r>
              <a:rPr lang="en-US" altLang="en-US" sz="2000" b="1"/>
              <a:t>3</a:t>
            </a:r>
          </a:p>
          <a:p>
            <a:pPr algn="ctr"/>
            <a:r>
              <a:rPr lang="en-US" altLang="en-US" sz="2000" b="1"/>
              <a:t>12</a:t>
            </a:r>
          </a:p>
          <a:p>
            <a:pPr algn="ctr"/>
            <a:r>
              <a:rPr lang="en-US" altLang="en-US" sz="2000" b="1"/>
              <a:t>17</a:t>
            </a:r>
          </a:p>
          <a:p>
            <a:pPr algn="ctr"/>
            <a:r>
              <a:rPr lang="en-US" altLang="en-US" sz="2000" b="1"/>
              <a:t>8</a:t>
            </a:r>
          </a:p>
          <a:p>
            <a:pPr algn="ctr"/>
            <a:r>
              <a:rPr lang="en-US" altLang="en-US" sz="2000" b="1"/>
              <a:t>5</a:t>
            </a:r>
          </a:p>
          <a:p>
            <a:pPr algn="ctr"/>
            <a:r>
              <a:rPr lang="en-US" altLang="en-US" sz="2000" b="1"/>
              <a:t>18</a:t>
            </a:r>
          </a:p>
          <a:p>
            <a:pPr algn="ctr"/>
            <a:r>
              <a:rPr lang="en-US" altLang="en-US" sz="2000" b="1"/>
              <a:t>13</a:t>
            </a:r>
          </a:p>
          <a:p>
            <a:pPr algn="ctr"/>
            <a:r>
              <a:rPr lang="en-US" altLang="en-US" sz="2000" b="1"/>
              <a:t>23</a:t>
            </a:r>
          </a:p>
          <a:p>
            <a:pPr algn="ctr"/>
            <a:r>
              <a:rPr lang="en-US" altLang="en-US" sz="2000" b="1"/>
              <a:t>26</a:t>
            </a:r>
          </a:p>
          <a:p>
            <a:pPr algn="ctr"/>
            <a:r>
              <a:rPr lang="en-US" altLang="en-US" sz="2000" b="1"/>
              <a:t>29</a:t>
            </a:r>
          </a:p>
        </p:txBody>
      </p:sp>
      <p:sp>
        <p:nvSpPr>
          <p:cNvPr id="64519" name="Rectangle 7">
            <a:extLst>
              <a:ext uri="{FF2B5EF4-FFF2-40B4-BE49-F238E27FC236}">
                <a16:creationId xmlns:a16="http://schemas.microsoft.com/office/drawing/2014/main" id="{3B2F1C97-A1F5-4759-AC07-84D6E305836F}"/>
              </a:ext>
            </a:extLst>
          </p:cNvPr>
          <p:cNvSpPr>
            <a:spLocks noChangeArrowheads="1"/>
          </p:cNvSpPr>
          <p:nvPr/>
        </p:nvSpPr>
        <p:spPr bwMode="auto">
          <a:xfrm>
            <a:off x="7827963" y="1884363"/>
            <a:ext cx="1209675" cy="46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Experts</a:t>
            </a:r>
          </a:p>
        </p:txBody>
      </p:sp>
    </p:spTree>
  </p:cSld>
  <p:clrMapOvr>
    <a:masterClrMapping/>
  </p:clrMapOvr>
  <p:transition advClick="0" advTm="6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85F8156-10B3-4604-A415-75474E024125}"/>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and Risk:</a:t>
            </a:r>
            <a:br>
              <a:rPr lang="en-US" altLang="en-US"/>
            </a:br>
            <a:r>
              <a:rPr lang="en-US" altLang="en-US"/>
              <a:t>Perceptions and Reality</a:t>
            </a:r>
          </a:p>
        </p:txBody>
      </p:sp>
      <p:sp>
        <p:nvSpPr>
          <p:cNvPr id="66563" name="Rectangle 3">
            <a:extLst>
              <a:ext uri="{FF2B5EF4-FFF2-40B4-BE49-F238E27FC236}">
                <a16:creationId xmlns:a16="http://schemas.microsoft.com/office/drawing/2014/main" id="{BF8FBAE9-72CA-4FD5-BC2F-38A863B49DC1}"/>
              </a:ext>
            </a:extLst>
          </p:cNvPr>
          <p:cNvSpPr>
            <a:spLocks noChangeArrowheads="1"/>
          </p:cNvSpPr>
          <p:nvPr/>
        </p:nvSpPr>
        <p:spPr bwMode="auto">
          <a:xfrm>
            <a:off x="2463800" y="1854200"/>
            <a:ext cx="3911600" cy="482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Bicycles</a:t>
            </a:r>
          </a:p>
          <a:p>
            <a:pPr algn="ctr"/>
            <a:r>
              <a:rPr lang="en-US" altLang="en-US" sz="2000" b="1"/>
              <a:t>Commercial Aviation</a:t>
            </a:r>
          </a:p>
          <a:p>
            <a:pPr algn="ctr"/>
            <a:r>
              <a:rPr lang="en-US" altLang="en-US" sz="2000" b="1"/>
              <a:t>Electric Power</a:t>
            </a:r>
          </a:p>
          <a:p>
            <a:pPr algn="ctr"/>
            <a:r>
              <a:rPr lang="en-US" altLang="en-US" sz="2000" b="1"/>
              <a:t>Swimming</a:t>
            </a:r>
          </a:p>
          <a:p>
            <a:pPr algn="ctr"/>
            <a:r>
              <a:rPr lang="en-US" altLang="en-US" sz="2000" b="1"/>
              <a:t>Contraceptives</a:t>
            </a:r>
          </a:p>
          <a:p>
            <a:pPr algn="ctr"/>
            <a:r>
              <a:rPr lang="en-US" altLang="en-US" sz="2000" b="1"/>
              <a:t>Skiing</a:t>
            </a:r>
          </a:p>
          <a:p>
            <a:pPr algn="ctr"/>
            <a:r>
              <a:rPr lang="en-US" altLang="en-US" sz="2000" b="1"/>
              <a:t>X-Rays </a:t>
            </a:r>
          </a:p>
          <a:p>
            <a:pPr algn="ctr"/>
            <a:r>
              <a:rPr lang="en-US" altLang="en-US" sz="2000" b="1"/>
              <a:t>High School and College Football</a:t>
            </a:r>
          </a:p>
          <a:p>
            <a:pPr algn="ctr"/>
            <a:r>
              <a:rPr lang="en-US" altLang="en-US" sz="2000" b="1"/>
              <a:t>Railroads</a:t>
            </a:r>
          </a:p>
          <a:p>
            <a:pPr algn="ctr"/>
            <a:r>
              <a:rPr lang="en-US" altLang="en-US" sz="2000" b="1"/>
              <a:t>Food Preservatives</a:t>
            </a:r>
          </a:p>
          <a:p>
            <a:pPr algn="ctr"/>
            <a:r>
              <a:rPr lang="en-US" altLang="en-US" sz="2000" b="1"/>
              <a:t>Food Coloring</a:t>
            </a:r>
          </a:p>
          <a:p>
            <a:pPr algn="ctr"/>
            <a:r>
              <a:rPr lang="en-US" altLang="en-US" sz="2000" b="1"/>
              <a:t>Power Mowers</a:t>
            </a:r>
          </a:p>
          <a:p>
            <a:pPr algn="ctr"/>
            <a:r>
              <a:rPr lang="en-US" altLang="en-US" sz="2000" b="1"/>
              <a:t>Prescription Antibiotics</a:t>
            </a:r>
          </a:p>
          <a:p>
            <a:pPr algn="ctr"/>
            <a:r>
              <a:rPr lang="en-US" altLang="en-US" sz="2000" b="1"/>
              <a:t>Home Appliances</a:t>
            </a:r>
          </a:p>
          <a:p>
            <a:pPr algn="ctr"/>
            <a:r>
              <a:rPr lang="en-US" altLang="en-US" sz="2000" b="1"/>
              <a:t>Vaccinations</a:t>
            </a:r>
          </a:p>
        </p:txBody>
      </p:sp>
      <p:sp>
        <p:nvSpPr>
          <p:cNvPr id="66564" name="Rectangle 4">
            <a:extLst>
              <a:ext uri="{FF2B5EF4-FFF2-40B4-BE49-F238E27FC236}">
                <a16:creationId xmlns:a16="http://schemas.microsoft.com/office/drawing/2014/main" id="{A1050A16-B44D-4595-B457-CFCD0ABE6702}"/>
              </a:ext>
            </a:extLst>
          </p:cNvPr>
          <p:cNvSpPr>
            <a:spLocks noChangeArrowheads="1"/>
          </p:cNvSpPr>
          <p:nvPr/>
        </p:nvSpPr>
        <p:spPr bwMode="auto">
          <a:xfrm>
            <a:off x="1092200" y="1854200"/>
            <a:ext cx="1092200" cy="482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16</a:t>
            </a:r>
          </a:p>
          <a:p>
            <a:pPr algn="ctr"/>
            <a:r>
              <a:rPr lang="en-US" altLang="en-US" sz="2000" b="1"/>
              <a:t>17</a:t>
            </a:r>
          </a:p>
          <a:p>
            <a:pPr algn="ctr"/>
            <a:r>
              <a:rPr lang="en-US" altLang="en-US" sz="2000" b="1"/>
              <a:t>18</a:t>
            </a:r>
          </a:p>
          <a:p>
            <a:pPr algn="ctr"/>
            <a:r>
              <a:rPr lang="en-US" altLang="en-US" sz="2000" b="1"/>
              <a:t>19</a:t>
            </a:r>
          </a:p>
          <a:p>
            <a:pPr algn="ctr"/>
            <a:r>
              <a:rPr lang="en-US" altLang="en-US" sz="2000" b="1"/>
              <a:t>20</a:t>
            </a:r>
          </a:p>
          <a:p>
            <a:pPr algn="ctr"/>
            <a:r>
              <a:rPr lang="en-US" altLang="en-US" sz="2000" b="1"/>
              <a:t>21</a:t>
            </a:r>
          </a:p>
          <a:p>
            <a:pPr algn="ctr"/>
            <a:r>
              <a:rPr lang="en-US" altLang="en-US" sz="2000" b="1"/>
              <a:t>22</a:t>
            </a:r>
          </a:p>
          <a:p>
            <a:pPr algn="ctr"/>
            <a:r>
              <a:rPr lang="en-US" altLang="en-US" sz="2000" b="1"/>
              <a:t>23</a:t>
            </a:r>
          </a:p>
          <a:p>
            <a:pPr algn="ctr"/>
            <a:r>
              <a:rPr lang="en-US" altLang="en-US" sz="2000" b="1"/>
              <a:t>24</a:t>
            </a:r>
          </a:p>
          <a:p>
            <a:pPr algn="ctr"/>
            <a:r>
              <a:rPr lang="en-US" altLang="en-US" sz="2000" b="1"/>
              <a:t>25</a:t>
            </a:r>
          </a:p>
          <a:p>
            <a:pPr algn="ctr"/>
            <a:r>
              <a:rPr lang="en-US" altLang="en-US" sz="2000" b="1"/>
              <a:t>26</a:t>
            </a:r>
          </a:p>
          <a:p>
            <a:pPr algn="ctr"/>
            <a:r>
              <a:rPr lang="en-US" altLang="en-US" sz="2000" b="1"/>
              <a:t>27</a:t>
            </a:r>
          </a:p>
          <a:p>
            <a:pPr algn="ctr"/>
            <a:r>
              <a:rPr lang="en-US" altLang="en-US" sz="2000" b="1"/>
              <a:t>28</a:t>
            </a:r>
          </a:p>
          <a:p>
            <a:pPr algn="ctr"/>
            <a:r>
              <a:rPr lang="en-US" altLang="en-US" sz="2000" b="1"/>
              <a:t>29</a:t>
            </a:r>
          </a:p>
          <a:p>
            <a:pPr algn="ctr"/>
            <a:r>
              <a:rPr lang="en-US" altLang="en-US" sz="2000" b="1"/>
              <a:t>30</a:t>
            </a:r>
          </a:p>
        </p:txBody>
      </p:sp>
      <p:sp>
        <p:nvSpPr>
          <p:cNvPr id="66565" name="Rectangle 5">
            <a:extLst>
              <a:ext uri="{FF2B5EF4-FFF2-40B4-BE49-F238E27FC236}">
                <a16:creationId xmlns:a16="http://schemas.microsoft.com/office/drawing/2014/main" id="{A1E76CFC-F470-4E36-B1B7-2959FA0194BC}"/>
              </a:ext>
            </a:extLst>
          </p:cNvPr>
          <p:cNvSpPr>
            <a:spLocks noChangeArrowheads="1"/>
          </p:cNvSpPr>
          <p:nvPr/>
        </p:nvSpPr>
        <p:spPr bwMode="auto">
          <a:xfrm>
            <a:off x="55563" y="1884363"/>
            <a:ext cx="1022350" cy="46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Public</a:t>
            </a:r>
          </a:p>
        </p:txBody>
      </p:sp>
      <p:sp>
        <p:nvSpPr>
          <p:cNvPr id="66566" name="Rectangle 6">
            <a:extLst>
              <a:ext uri="{FF2B5EF4-FFF2-40B4-BE49-F238E27FC236}">
                <a16:creationId xmlns:a16="http://schemas.microsoft.com/office/drawing/2014/main" id="{B0606CB0-4F50-4D55-B7BC-B4AFCD327C83}"/>
              </a:ext>
            </a:extLst>
          </p:cNvPr>
          <p:cNvSpPr>
            <a:spLocks noChangeArrowheads="1"/>
          </p:cNvSpPr>
          <p:nvPr/>
        </p:nvSpPr>
        <p:spPr bwMode="auto">
          <a:xfrm>
            <a:off x="6673850" y="1854200"/>
            <a:ext cx="1092200" cy="482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15</a:t>
            </a:r>
          </a:p>
          <a:p>
            <a:pPr algn="ctr"/>
            <a:r>
              <a:rPr lang="en-US" altLang="en-US" sz="2000" b="1"/>
              <a:t>16</a:t>
            </a:r>
          </a:p>
          <a:p>
            <a:pPr algn="ctr"/>
            <a:r>
              <a:rPr lang="en-US" altLang="en-US" sz="2000" b="1"/>
              <a:t>9</a:t>
            </a:r>
          </a:p>
          <a:p>
            <a:pPr algn="ctr"/>
            <a:r>
              <a:rPr lang="en-US" altLang="en-US" sz="2000" b="1"/>
              <a:t>10</a:t>
            </a:r>
          </a:p>
          <a:p>
            <a:pPr algn="ctr"/>
            <a:r>
              <a:rPr lang="en-US" altLang="en-US" sz="2000" b="1"/>
              <a:t>11</a:t>
            </a:r>
          </a:p>
          <a:p>
            <a:pPr algn="ctr"/>
            <a:r>
              <a:rPr lang="en-US" altLang="en-US" sz="2000" b="1"/>
              <a:t>30</a:t>
            </a:r>
          </a:p>
          <a:p>
            <a:pPr algn="ctr"/>
            <a:r>
              <a:rPr lang="en-US" altLang="en-US" sz="2000" b="1"/>
              <a:t>7</a:t>
            </a:r>
          </a:p>
          <a:p>
            <a:pPr algn="ctr"/>
            <a:r>
              <a:rPr lang="en-US" altLang="en-US" sz="2000" b="1"/>
              <a:t>27</a:t>
            </a:r>
          </a:p>
          <a:p>
            <a:pPr algn="ctr"/>
            <a:r>
              <a:rPr lang="en-US" altLang="en-US" sz="2000" b="1"/>
              <a:t>19</a:t>
            </a:r>
          </a:p>
          <a:p>
            <a:pPr algn="ctr"/>
            <a:r>
              <a:rPr lang="en-US" altLang="en-US" sz="2000" b="1"/>
              <a:t>14</a:t>
            </a:r>
          </a:p>
          <a:p>
            <a:pPr algn="ctr"/>
            <a:r>
              <a:rPr lang="en-US" altLang="en-US" sz="2000" b="1"/>
              <a:t>21</a:t>
            </a:r>
          </a:p>
          <a:p>
            <a:pPr algn="ctr"/>
            <a:r>
              <a:rPr lang="en-US" altLang="en-US" sz="2000" b="1"/>
              <a:t>28</a:t>
            </a:r>
          </a:p>
          <a:p>
            <a:pPr algn="ctr"/>
            <a:r>
              <a:rPr lang="en-US" altLang="en-US" sz="2000" b="1"/>
              <a:t>24</a:t>
            </a:r>
          </a:p>
          <a:p>
            <a:pPr algn="ctr"/>
            <a:r>
              <a:rPr lang="en-US" altLang="en-US" sz="2000" b="1"/>
              <a:t>22</a:t>
            </a:r>
          </a:p>
          <a:p>
            <a:pPr algn="ctr"/>
            <a:r>
              <a:rPr lang="en-US" altLang="en-US" sz="2000" b="1"/>
              <a:t>25</a:t>
            </a:r>
          </a:p>
        </p:txBody>
      </p:sp>
      <p:sp>
        <p:nvSpPr>
          <p:cNvPr id="66567" name="Rectangle 7">
            <a:extLst>
              <a:ext uri="{FF2B5EF4-FFF2-40B4-BE49-F238E27FC236}">
                <a16:creationId xmlns:a16="http://schemas.microsoft.com/office/drawing/2014/main" id="{A634A2B8-9C2A-4AFA-8E18-E4CE1A609BB9}"/>
              </a:ext>
            </a:extLst>
          </p:cNvPr>
          <p:cNvSpPr>
            <a:spLocks noChangeArrowheads="1"/>
          </p:cNvSpPr>
          <p:nvPr/>
        </p:nvSpPr>
        <p:spPr bwMode="auto">
          <a:xfrm>
            <a:off x="7904163" y="1884363"/>
            <a:ext cx="1209675" cy="46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Experts</a:t>
            </a:r>
          </a:p>
        </p:txBody>
      </p:sp>
    </p:spTree>
  </p:cSld>
  <p:clrMapOvr>
    <a:masterClrMapping/>
  </p:clrMapOvr>
  <p:transition advClick="0" advTm="6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248E953-93F3-49F4-8DB6-290B16B7B0DA}"/>
              </a:ext>
            </a:extLst>
          </p:cNvPr>
          <p:cNvSpPr>
            <a:spLocks noGrp="1" noChangeArrowheads="1"/>
          </p:cNvSpPr>
          <p:nvPr>
            <p:ph type="title"/>
          </p:nvPr>
        </p:nvSpPr>
        <p:spPr>
          <a:xfrm>
            <a:off x="609600" y="171450"/>
            <a:ext cx="7816850" cy="11239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and Risk:</a:t>
            </a:r>
            <a:br>
              <a:rPr lang="en-US" altLang="en-US"/>
            </a:br>
            <a:r>
              <a:rPr lang="en-US" altLang="en-US"/>
              <a:t>  Days of Life Lost from Various Risks</a:t>
            </a:r>
          </a:p>
        </p:txBody>
      </p:sp>
      <p:sp>
        <p:nvSpPr>
          <p:cNvPr id="68611" name="Rectangle 3">
            <a:extLst>
              <a:ext uri="{FF2B5EF4-FFF2-40B4-BE49-F238E27FC236}">
                <a16:creationId xmlns:a16="http://schemas.microsoft.com/office/drawing/2014/main" id="{865A2F70-9E87-4D96-9B47-1C6F35FD5048}"/>
              </a:ext>
            </a:extLst>
          </p:cNvPr>
          <p:cNvSpPr>
            <a:spLocks noChangeArrowheads="1"/>
          </p:cNvSpPr>
          <p:nvPr/>
        </p:nvSpPr>
        <p:spPr bwMode="auto">
          <a:xfrm>
            <a:off x="539750" y="1758950"/>
            <a:ext cx="4025900" cy="4864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lnSpc>
                <a:spcPct val="95000"/>
              </a:lnSpc>
            </a:pPr>
            <a:endParaRPr lang="en-US" altLang="en-US" sz="1800" b="1"/>
          </a:p>
          <a:p>
            <a:pPr algn="r">
              <a:lnSpc>
                <a:spcPct val="95000"/>
              </a:lnSpc>
            </a:pPr>
            <a:r>
              <a:rPr lang="en-US" altLang="en-US" sz="1800" b="1"/>
              <a:t>Being an unmarried male</a:t>
            </a:r>
          </a:p>
          <a:p>
            <a:pPr algn="r">
              <a:lnSpc>
                <a:spcPct val="95000"/>
              </a:lnSpc>
            </a:pPr>
            <a:r>
              <a:rPr lang="en-US" altLang="en-US" sz="1800" b="1"/>
              <a:t>Smoking cigarettes and male</a:t>
            </a:r>
          </a:p>
          <a:p>
            <a:pPr algn="r">
              <a:lnSpc>
                <a:spcPct val="95000"/>
              </a:lnSpc>
            </a:pPr>
            <a:r>
              <a:rPr lang="en-US" altLang="en-US" sz="1800" b="1"/>
              <a:t>Heart disease</a:t>
            </a:r>
          </a:p>
          <a:p>
            <a:pPr algn="r">
              <a:lnSpc>
                <a:spcPct val="95000"/>
              </a:lnSpc>
            </a:pPr>
            <a:r>
              <a:rPr lang="en-US" altLang="en-US" sz="1800" b="1"/>
              <a:t>Being an unmarried female</a:t>
            </a:r>
          </a:p>
          <a:p>
            <a:pPr algn="r">
              <a:lnSpc>
                <a:spcPct val="95000"/>
              </a:lnSpc>
            </a:pPr>
            <a:r>
              <a:rPr lang="en-US" altLang="en-US" sz="1800" b="1"/>
              <a:t>Being 30 percent overweight</a:t>
            </a:r>
          </a:p>
          <a:p>
            <a:pPr algn="r">
              <a:lnSpc>
                <a:spcPct val="95000"/>
              </a:lnSpc>
            </a:pPr>
            <a:r>
              <a:rPr lang="en-US" altLang="en-US" sz="1800" b="1"/>
              <a:t>Cancer</a:t>
            </a:r>
          </a:p>
          <a:p>
            <a:pPr algn="r">
              <a:lnSpc>
                <a:spcPct val="95000"/>
              </a:lnSpc>
            </a:pPr>
            <a:r>
              <a:rPr lang="en-US" altLang="en-US" sz="1800" b="1"/>
              <a:t>Being 20 percent overweight</a:t>
            </a:r>
          </a:p>
          <a:p>
            <a:pPr algn="r">
              <a:lnSpc>
                <a:spcPct val="95000"/>
              </a:lnSpc>
            </a:pPr>
            <a:r>
              <a:rPr lang="en-US" altLang="en-US" sz="1800" b="1"/>
              <a:t>Having only an 8th grade education</a:t>
            </a:r>
          </a:p>
          <a:p>
            <a:pPr algn="r">
              <a:lnSpc>
                <a:spcPct val="95000"/>
              </a:lnSpc>
            </a:pPr>
            <a:r>
              <a:rPr lang="en-US" altLang="en-US" sz="1800" b="1"/>
              <a:t>Smoking and being female</a:t>
            </a:r>
          </a:p>
          <a:p>
            <a:pPr algn="r">
              <a:lnSpc>
                <a:spcPct val="95000"/>
              </a:lnSpc>
            </a:pPr>
            <a:r>
              <a:rPr lang="en-US" altLang="en-US" sz="1800" b="1"/>
              <a:t>Being poor</a:t>
            </a:r>
          </a:p>
          <a:p>
            <a:pPr algn="r">
              <a:lnSpc>
                <a:spcPct val="95000"/>
              </a:lnSpc>
            </a:pPr>
            <a:r>
              <a:rPr lang="en-US" altLang="en-US" sz="1800" b="1"/>
              <a:t>Stroke</a:t>
            </a:r>
          </a:p>
          <a:p>
            <a:pPr algn="r">
              <a:lnSpc>
                <a:spcPct val="95000"/>
              </a:lnSpc>
            </a:pPr>
            <a:r>
              <a:rPr lang="en-US" altLang="en-US" sz="1800" b="1"/>
              <a:t>Having a dangerous job</a:t>
            </a:r>
          </a:p>
          <a:p>
            <a:pPr algn="r">
              <a:lnSpc>
                <a:spcPct val="95000"/>
              </a:lnSpc>
            </a:pPr>
            <a:r>
              <a:rPr lang="en-US" altLang="en-US" sz="1800" b="1"/>
              <a:t>Driving a car</a:t>
            </a:r>
          </a:p>
          <a:p>
            <a:pPr algn="r">
              <a:lnSpc>
                <a:spcPct val="95000"/>
              </a:lnSpc>
            </a:pPr>
            <a:r>
              <a:rPr lang="en-US" altLang="en-US" sz="1800" b="1"/>
              <a:t>Pneumonia, Flu</a:t>
            </a:r>
          </a:p>
          <a:p>
            <a:pPr algn="r">
              <a:lnSpc>
                <a:spcPct val="95000"/>
              </a:lnSpc>
            </a:pPr>
            <a:r>
              <a:rPr lang="en-US" altLang="en-US" sz="1800" b="1"/>
              <a:t>Alcohol</a:t>
            </a:r>
          </a:p>
          <a:p>
            <a:pPr algn="r">
              <a:lnSpc>
                <a:spcPct val="95000"/>
              </a:lnSpc>
            </a:pPr>
            <a:r>
              <a:rPr lang="en-US" altLang="en-US" sz="1800" b="1"/>
              <a:t>Accidents in the home</a:t>
            </a:r>
          </a:p>
          <a:p>
            <a:pPr algn="r">
              <a:lnSpc>
                <a:spcPct val="95000"/>
              </a:lnSpc>
            </a:pPr>
            <a:r>
              <a:rPr lang="en-US" altLang="en-US" sz="1800" b="1"/>
              <a:t>Suicide</a:t>
            </a:r>
          </a:p>
          <a:p>
            <a:pPr algn="r">
              <a:lnSpc>
                <a:spcPct val="95000"/>
              </a:lnSpc>
            </a:pPr>
            <a:r>
              <a:rPr lang="en-US" altLang="en-US" sz="1800" b="1"/>
              <a:t>Diabetes</a:t>
            </a:r>
          </a:p>
          <a:p>
            <a:pPr algn="r" latinLnBrk="1">
              <a:lnSpc>
                <a:spcPct val="95000"/>
              </a:lnSpc>
            </a:pPr>
            <a:endParaRPr lang="en-US" altLang="en-US" sz="1800" b="1"/>
          </a:p>
        </p:txBody>
      </p:sp>
      <p:sp>
        <p:nvSpPr>
          <p:cNvPr id="68612" name="Rectangle 4">
            <a:extLst>
              <a:ext uri="{FF2B5EF4-FFF2-40B4-BE49-F238E27FC236}">
                <a16:creationId xmlns:a16="http://schemas.microsoft.com/office/drawing/2014/main" id="{598F3820-8B36-40FD-B938-36304FB461F2}"/>
              </a:ext>
            </a:extLst>
          </p:cNvPr>
          <p:cNvSpPr>
            <a:spLocks noChangeArrowheads="1"/>
          </p:cNvSpPr>
          <p:nvPr/>
        </p:nvSpPr>
        <p:spPr bwMode="auto">
          <a:xfrm>
            <a:off x="4806950" y="1758950"/>
            <a:ext cx="901700" cy="4864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5000"/>
              </a:lnSpc>
            </a:pPr>
            <a:r>
              <a:rPr lang="en-US" altLang="en-US" sz="1800" b="1"/>
              <a:t>3,500</a:t>
            </a:r>
          </a:p>
          <a:p>
            <a:pPr>
              <a:lnSpc>
                <a:spcPct val="95000"/>
              </a:lnSpc>
            </a:pPr>
            <a:r>
              <a:rPr lang="en-US" altLang="en-US" sz="1800" b="1"/>
              <a:t>2,250</a:t>
            </a:r>
          </a:p>
          <a:p>
            <a:pPr>
              <a:lnSpc>
                <a:spcPct val="95000"/>
              </a:lnSpc>
            </a:pPr>
            <a:r>
              <a:rPr lang="en-US" altLang="en-US" sz="1800" b="1"/>
              <a:t>2,100</a:t>
            </a:r>
          </a:p>
          <a:p>
            <a:pPr>
              <a:lnSpc>
                <a:spcPct val="95000"/>
              </a:lnSpc>
            </a:pPr>
            <a:r>
              <a:rPr lang="en-US" altLang="en-US" sz="1800" b="1"/>
              <a:t>1,600</a:t>
            </a:r>
          </a:p>
          <a:p>
            <a:pPr>
              <a:lnSpc>
                <a:spcPct val="95000"/>
              </a:lnSpc>
            </a:pPr>
            <a:r>
              <a:rPr lang="en-US" altLang="en-US" sz="1800" b="1"/>
              <a:t>1,300</a:t>
            </a:r>
          </a:p>
          <a:p>
            <a:pPr>
              <a:lnSpc>
                <a:spcPct val="95000"/>
              </a:lnSpc>
            </a:pPr>
            <a:r>
              <a:rPr lang="en-US" altLang="en-US" sz="1800" b="1"/>
              <a:t>   980</a:t>
            </a:r>
          </a:p>
          <a:p>
            <a:pPr>
              <a:lnSpc>
                <a:spcPct val="95000"/>
              </a:lnSpc>
            </a:pPr>
            <a:r>
              <a:rPr lang="en-US" altLang="en-US" sz="1800" b="1"/>
              <a:t>   900</a:t>
            </a:r>
          </a:p>
          <a:p>
            <a:pPr>
              <a:lnSpc>
                <a:spcPct val="95000"/>
              </a:lnSpc>
            </a:pPr>
            <a:r>
              <a:rPr lang="en-US" altLang="en-US" sz="1800" b="1"/>
              <a:t>   850</a:t>
            </a:r>
          </a:p>
          <a:p>
            <a:pPr>
              <a:lnSpc>
                <a:spcPct val="95000"/>
              </a:lnSpc>
            </a:pPr>
            <a:r>
              <a:rPr lang="en-US" altLang="en-US" sz="1800" b="1"/>
              <a:t>   800</a:t>
            </a:r>
          </a:p>
          <a:p>
            <a:pPr>
              <a:lnSpc>
                <a:spcPct val="95000"/>
              </a:lnSpc>
            </a:pPr>
            <a:r>
              <a:rPr lang="en-US" altLang="en-US" sz="1800" b="1"/>
              <a:t>   700</a:t>
            </a:r>
          </a:p>
          <a:p>
            <a:pPr>
              <a:lnSpc>
                <a:spcPct val="95000"/>
              </a:lnSpc>
            </a:pPr>
            <a:r>
              <a:rPr lang="en-US" altLang="en-US" sz="1800" b="1"/>
              <a:t>   520</a:t>
            </a:r>
          </a:p>
          <a:p>
            <a:pPr>
              <a:lnSpc>
                <a:spcPct val="95000"/>
              </a:lnSpc>
            </a:pPr>
            <a:r>
              <a:rPr lang="en-US" altLang="en-US" sz="1800" b="1"/>
              <a:t>   300</a:t>
            </a:r>
          </a:p>
          <a:p>
            <a:pPr>
              <a:lnSpc>
                <a:spcPct val="95000"/>
              </a:lnSpc>
            </a:pPr>
            <a:r>
              <a:rPr lang="en-US" altLang="en-US" sz="1800" b="1"/>
              <a:t>   207</a:t>
            </a:r>
          </a:p>
          <a:p>
            <a:pPr>
              <a:lnSpc>
                <a:spcPct val="95000"/>
              </a:lnSpc>
            </a:pPr>
            <a:r>
              <a:rPr lang="en-US" altLang="en-US" sz="1800" b="1"/>
              <a:t>   141</a:t>
            </a:r>
          </a:p>
          <a:p>
            <a:pPr>
              <a:lnSpc>
                <a:spcPct val="95000"/>
              </a:lnSpc>
            </a:pPr>
            <a:r>
              <a:rPr lang="en-US" altLang="en-US" sz="1800" b="1"/>
              <a:t>   130</a:t>
            </a:r>
          </a:p>
          <a:p>
            <a:pPr>
              <a:lnSpc>
                <a:spcPct val="95000"/>
              </a:lnSpc>
            </a:pPr>
            <a:r>
              <a:rPr lang="en-US" altLang="en-US" sz="1800" b="1"/>
              <a:t>     95</a:t>
            </a:r>
          </a:p>
          <a:p>
            <a:pPr>
              <a:lnSpc>
                <a:spcPct val="95000"/>
              </a:lnSpc>
            </a:pPr>
            <a:r>
              <a:rPr lang="en-US" altLang="en-US" sz="1800" b="1"/>
              <a:t>     95</a:t>
            </a:r>
          </a:p>
          <a:p>
            <a:pPr>
              <a:lnSpc>
                <a:spcPct val="95000"/>
              </a:lnSpc>
            </a:pPr>
            <a:r>
              <a:rPr lang="en-US" altLang="en-US" sz="1800" b="1"/>
              <a:t>     95</a:t>
            </a:r>
          </a:p>
        </p:txBody>
      </p:sp>
      <p:pic>
        <p:nvPicPr>
          <p:cNvPr id="68613" name="Picture 5">
            <a:extLst>
              <a:ext uri="{FF2B5EF4-FFF2-40B4-BE49-F238E27FC236}">
                <a16:creationId xmlns:a16="http://schemas.microsoft.com/office/drawing/2014/main" id="{02F93B78-6A82-4763-971D-98096280666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076825"/>
            <a:ext cx="2514600" cy="866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pic>
    </p:spTree>
  </p:cSld>
  <p:clrMapOvr>
    <a:masterClrMapping/>
  </p:clrMapOvr>
  <p:transition advClick="0" advTm="6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42538A6-F098-4159-9870-E51173AC1399}"/>
              </a:ext>
            </a:extLst>
          </p:cNvPr>
          <p:cNvSpPr>
            <a:spLocks noGrp="1" noChangeArrowheads="1"/>
          </p:cNvSpPr>
          <p:nvPr>
            <p:ph type="title"/>
          </p:nvPr>
        </p:nvSpPr>
        <p:spPr>
          <a:xfrm>
            <a:off x="304800" y="171450"/>
            <a:ext cx="8121650" cy="11239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and Risk:</a:t>
            </a:r>
            <a:br>
              <a:rPr lang="en-US" altLang="en-US"/>
            </a:br>
            <a:r>
              <a:rPr lang="en-US" altLang="en-US"/>
              <a:t>  Days of Life Lost from Various Risks</a:t>
            </a:r>
          </a:p>
        </p:txBody>
      </p:sp>
      <p:sp>
        <p:nvSpPr>
          <p:cNvPr id="70659" name="Rectangle 3">
            <a:extLst>
              <a:ext uri="{FF2B5EF4-FFF2-40B4-BE49-F238E27FC236}">
                <a16:creationId xmlns:a16="http://schemas.microsoft.com/office/drawing/2014/main" id="{E6CEA6D9-D49C-4554-8434-F4A99423DBBE}"/>
              </a:ext>
            </a:extLst>
          </p:cNvPr>
          <p:cNvSpPr>
            <a:spLocks noChangeArrowheads="1"/>
          </p:cNvSpPr>
          <p:nvPr/>
        </p:nvSpPr>
        <p:spPr bwMode="auto">
          <a:xfrm>
            <a:off x="539750" y="1758950"/>
            <a:ext cx="4025900" cy="4864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lnSpc>
                <a:spcPct val="95000"/>
              </a:lnSpc>
            </a:pPr>
            <a:endParaRPr lang="en-US" altLang="en-US" sz="1800" b="1"/>
          </a:p>
          <a:p>
            <a:pPr algn="r">
              <a:lnSpc>
                <a:spcPct val="95000"/>
              </a:lnSpc>
            </a:pPr>
            <a:r>
              <a:rPr lang="en-US" altLang="en-US" sz="1800" b="1"/>
              <a:t>Being Murdered</a:t>
            </a:r>
          </a:p>
          <a:p>
            <a:pPr algn="r">
              <a:lnSpc>
                <a:spcPct val="95000"/>
              </a:lnSpc>
            </a:pPr>
            <a:r>
              <a:rPr lang="en-US" altLang="en-US" sz="1800" b="1"/>
              <a:t>Having an average risk job</a:t>
            </a:r>
          </a:p>
          <a:p>
            <a:pPr algn="r">
              <a:lnSpc>
                <a:spcPct val="95000"/>
              </a:lnSpc>
            </a:pPr>
            <a:r>
              <a:rPr lang="en-US" altLang="en-US" sz="1800" b="1"/>
              <a:t>Drowning </a:t>
            </a:r>
          </a:p>
          <a:p>
            <a:pPr algn="r">
              <a:lnSpc>
                <a:spcPct val="95000"/>
              </a:lnSpc>
            </a:pPr>
            <a:r>
              <a:rPr lang="en-US" altLang="en-US" sz="1800" b="1"/>
              <a:t>Having a job with radiation exposure</a:t>
            </a:r>
          </a:p>
          <a:p>
            <a:pPr algn="r">
              <a:lnSpc>
                <a:spcPct val="95000"/>
              </a:lnSpc>
            </a:pPr>
            <a:r>
              <a:rPr lang="en-US" altLang="en-US" sz="1800" b="1"/>
              <a:t>Falls</a:t>
            </a:r>
          </a:p>
          <a:p>
            <a:pPr algn="r">
              <a:lnSpc>
                <a:spcPct val="95000"/>
              </a:lnSpc>
            </a:pPr>
            <a:r>
              <a:rPr lang="en-US" altLang="en-US" sz="1800" b="1"/>
              <a:t>Walking down the street</a:t>
            </a:r>
          </a:p>
          <a:p>
            <a:pPr algn="r">
              <a:lnSpc>
                <a:spcPct val="95000"/>
              </a:lnSpc>
            </a:pPr>
            <a:r>
              <a:rPr lang="en-US" altLang="en-US" sz="1800" b="1"/>
              <a:t>Having a safe job</a:t>
            </a:r>
          </a:p>
          <a:p>
            <a:pPr algn="r">
              <a:lnSpc>
                <a:spcPct val="95000"/>
              </a:lnSpc>
            </a:pPr>
            <a:r>
              <a:rPr lang="en-US" altLang="en-US" sz="1800" b="1"/>
              <a:t>Fires and burns</a:t>
            </a:r>
          </a:p>
          <a:p>
            <a:pPr algn="r">
              <a:lnSpc>
                <a:spcPct val="95000"/>
              </a:lnSpc>
            </a:pPr>
            <a:r>
              <a:rPr lang="en-US" altLang="en-US" sz="1800" b="1"/>
              <a:t>Using illegal drugs</a:t>
            </a:r>
          </a:p>
          <a:p>
            <a:pPr algn="r">
              <a:lnSpc>
                <a:spcPct val="95000"/>
              </a:lnSpc>
            </a:pPr>
            <a:r>
              <a:rPr lang="en-US" altLang="en-US" sz="1800" b="1"/>
              <a:t>Poisoning</a:t>
            </a:r>
          </a:p>
          <a:p>
            <a:pPr algn="r">
              <a:lnSpc>
                <a:spcPct val="95000"/>
              </a:lnSpc>
            </a:pPr>
            <a:r>
              <a:rPr lang="en-US" altLang="en-US" sz="1800" b="1"/>
              <a:t>Suffocation</a:t>
            </a:r>
          </a:p>
          <a:p>
            <a:pPr algn="r">
              <a:lnSpc>
                <a:spcPct val="95000"/>
              </a:lnSpc>
            </a:pPr>
            <a:r>
              <a:rPr lang="en-US" altLang="en-US" sz="1800" b="1"/>
              <a:t>Natural Radiation</a:t>
            </a:r>
          </a:p>
          <a:p>
            <a:pPr algn="r">
              <a:lnSpc>
                <a:spcPct val="95000"/>
              </a:lnSpc>
            </a:pPr>
            <a:r>
              <a:rPr lang="en-US" altLang="en-US" sz="1800" b="1"/>
              <a:t>Medical X-Rays</a:t>
            </a:r>
          </a:p>
          <a:p>
            <a:pPr algn="r">
              <a:lnSpc>
                <a:spcPct val="95000"/>
              </a:lnSpc>
            </a:pPr>
            <a:r>
              <a:rPr lang="en-US" altLang="en-US" sz="1800" b="1"/>
              <a:t>Coffee</a:t>
            </a:r>
          </a:p>
          <a:p>
            <a:pPr algn="r">
              <a:lnSpc>
                <a:spcPct val="95000"/>
              </a:lnSpc>
            </a:pPr>
            <a:r>
              <a:rPr lang="en-US" altLang="en-US" sz="1800" b="1"/>
              <a:t>Oral contraceptives</a:t>
            </a:r>
          </a:p>
          <a:p>
            <a:pPr algn="r">
              <a:lnSpc>
                <a:spcPct val="95000"/>
              </a:lnSpc>
            </a:pPr>
            <a:r>
              <a:rPr lang="en-US" altLang="en-US" sz="1800" b="1"/>
              <a:t>Riding a bike</a:t>
            </a:r>
          </a:p>
          <a:p>
            <a:pPr algn="r">
              <a:lnSpc>
                <a:spcPct val="95000"/>
              </a:lnSpc>
            </a:pPr>
            <a:r>
              <a:rPr lang="en-US" altLang="en-US" sz="1800" b="1"/>
              <a:t>Drinking Diet Sodas</a:t>
            </a:r>
          </a:p>
          <a:p>
            <a:pPr algn="r">
              <a:lnSpc>
                <a:spcPct val="95000"/>
              </a:lnSpc>
            </a:pPr>
            <a:r>
              <a:rPr lang="en-US" altLang="en-US" sz="1800" b="1"/>
              <a:t>Radiation from Nuclear Industry</a:t>
            </a:r>
          </a:p>
          <a:p>
            <a:pPr algn="r">
              <a:lnSpc>
                <a:spcPct val="95000"/>
              </a:lnSpc>
            </a:pPr>
            <a:r>
              <a:rPr lang="en-US" altLang="en-US" sz="1800" b="1"/>
              <a:t> </a:t>
            </a:r>
          </a:p>
        </p:txBody>
      </p:sp>
      <p:sp>
        <p:nvSpPr>
          <p:cNvPr id="70660" name="Rectangle 4">
            <a:extLst>
              <a:ext uri="{FF2B5EF4-FFF2-40B4-BE49-F238E27FC236}">
                <a16:creationId xmlns:a16="http://schemas.microsoft.com/office/drawing/2014/main" id="{167A701D-7358-4117-A600-E253219C07A3}"/>
              </a:ext>
            </a:extLst>
          </p:cNvPr>
          <p:cNvSpPr>
            <a:spLocks noChangeArrowheads="1"/>
          </p:cNvSpPr>
          <p:nvPr/>
        </p:nvSpPr>
        <p:spPr bwMode="auto">
          <a:xfrm>
            <a:off x="4806950" y="1758950"/>
            <a:ext cx="901700" cy="4864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5000"/>
              </a:lnSpc>
            </a:pPr>
            <a:r>
              <a:rPr lang="en-US" altLang="en-US" sz="1800" b="1"/>
              <a:t>90</a:t>
            </a:r>
          </a:p>
          <a:p>
            <a:pPr>
              <a:lnSpc>
                <a:spcPct val="95000"/>
              </a:lnSpc>
            </a:pPr>
            <a:r>
              <a:rPr lang="en-US" altLang="en-US" sz="1800" b="1"/>
              <a:t>74</a:t>
            </a:r>
          </a:p>
          <a:p>
            <a:pPr>
              <a:lnSpc>
                <a:spcPct val="95000"/>
              </a:lnSpc>
            </a:pPr>
            <a:r>
              <a:rPr lang="en-US" altLang="en-US" sz="1800" b="1"/>
              <a:t>41</a:t>
            </a:r>
          </a:p>
          <a:p>
            <a:pPr>
              <a:lnSpc>
                <a:spcPct val="95000"/>
              </a:lnSpc>
            </a:pPr>
            <a:r>
              <a:rPr lang="en-US" altLang="en-US" sz="1800" b="1"/>
              <a:t>40</a:t>
            </a:r>
          </a:p>
          <a:p>
            <a:pPr>
              <a:lnSpc>
                <a:spcPct val="95000"/>
              </a:lnSpc>
            </a:pPr>
            <a:r>
              <a:rPr lang="en-US" altLang="en-US" sz="1800" b="1"/>
              <a:t>39</a:t>
            </a:r>
          </a:p>
          <a:p>
            <a:pPr>
              <a:lnSpc>
                <a:spcPct val="95000"/>
              </a:lnSpc>
            </a:pPr>
            <a:r>
              <a:rPr lang="en-US" altLang="en-US" sz="1800" b="1"/>
              <a:t>37</a:t>
            </a:r>
          </a:p>
          <a:p>
            <a:pPr>
              <a:lnSpc>
                <a:spcPct val="95000"/>
              </a:lnSpc>
            </a:pPr>
            <a:r>
              <a:rPr lang="en-US" altLang="en-US" sz="1800" b="1"/>
              <a:t>30</a:t>
            </a:r>
          </a:p>
          <a:p>
            <a:pPr>
              <a:lnSpc>
                <a:spcPct val="95000"/>
              </a:lnSpc>
            </a:pPr>
            <a:r>
              <a:rPr lang="en-US" altLang="en-US" sz="1800" b="1"/>
              <a:t>27</a:t>
            </a:r>
          </a:p>
          <a:p>
            <a:pPr>
              <a:lnSpc>
                <a:spcPct val="95000"/>
              </a:lnSpc>
            </a:pPr>
            <a:r>
              <a:rPr lang="en-US" altLang="en-US" sz="1800" b="1"/>
              <a:t>18</a:t>
            </a:r>
          </a:p>
          <a:p>
            <a:pPr>
              <a:lnSpc>
                <a:spcPct val="95000"/>
              </a:lnSpc>
            </a:pPr>
            <a:r>
              <a:rPr lang="en-US" altLang="en-US" sz="1800" b="1"/>
              <a:t>17</a:t>
            </a:r>
          </a:p>
          <a:p>
            <a:pPr>
              <a:lnSpc>
                <a:spcPct val="95000"/>
              </a:lnSpc>
            </a:pPr>
            <a:r>
              <a:rPr lang="en-US" altLang="en-US" sz="1800" b="1"/>
              <a:t>13</a:t>
            </a:r>
          </a:p>
          <a:p>
            <a:pPr>
              <a:lnSpc>
                <a:spcPct val="95000"/>
              </a:lnSpc>
            </a:pPr>
            <a:r>
              <a:rPr lang="en-US" altLang="en-US" sz="1800" b="1"/>
              <a:t>8</a:t>
            </a:r>
          </a:p>
          <a:p>
            <a:pPr>
              <a:lnSpc>
                <a:spcPct val="95000"/>
              </a:lnSpc>
            </a:pPr>
            <a:r>
              <a:rPr lang="en-US" altLang="en-US" sz="1800" b="1"/>
              <a:t>6</a:t>
            </a:r>
          </a:p>
          <a:p>
            <a:pPr>
              <a:lnSpc>
                <a:spcPct val="95000"/>
              </a:lnSpc>
            </a:pPr>
            <a:r>
              <a:rPr lang="en-US" altLang="en-US" sz="1800" b="1"/>
              <a:t>6</a:t>
            </a:r>
          </a:p>
          <a:p>
            <a:pPr>
              <a:lnSpc>
                <a:spcPct val="95000"/>
              </a:lnSpc>
            </a:pPr>
            <a:r>
              <a:rPr lang="en-US" altLang="en-US" sz="1800" b="1"/>
              <a:t>5</a:t>
            </a:r>
          </a:p>
          <a:p>
            <a:pPr>
              <a:lnSpc>
                <a:spcPct val="95000"/>
              </a:lnSpc>
            </a:pPr>
            <a:r>
              <a:rPr lang="en-US" altLang="en-US" sz="1800" b="1"/>
              <a:t>5</a:t>
            </a:r>
          </a:p>
          <a:p>
            <a:pPr>
              <a:lnSpc>
                <a:spcPct val="95000"/>
              </a:lnSpc>
            </a:pPr>
            <a:r>
              <a:rPr lang="en-US" altLang="en-US" sz="1800" b="1"/>
              <a:t>2</a:t>
            </a:r>
          </a:p>
          <a:p>
            <a:pPr>
              <a:lnSpc>
                <a:spcPct val="95000"/>
              </a:lnSpc>
            </a:pPr>
            <a:r>
              <a:rPr lang="en-US" altLang="en-US" sz="1800" b="1"/>
              <a:t>0.02</a:t>
            </a:r>
          </a:p>
        </p:txBody>
      </p:sp>
      <p:sp>
        <p:nvSpPr>
          <p:cNvPr id="71685" name="Rectangle 5">
            <a:extLst>
              <a:ext uri="{FF2B5EF4-FFF2-40B4-BE49-F238E27FC236}">
                <a16:creationId xmlns:a16="http://schemas.microsoft.com/office/drawing/2014/main" id="{5F254431-31EE-4AF5-8402-26CA49BA35F8}"/>
              </a:ext>
            </a:extLst>
          </p:cNvPr>
          <p:cNvSpPr>
            <a:spLocks noChangeArrowheads="1"/>
          </p:cNvSpPr>
          <p:nvPr/>
        </p:nvSpPr>
        <p:spPr bwMode="auto">
          <a:xfrm>
            <a:off x="1295400" y="2228850"/>
            <a:ext cx="7816850" cy="1123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lIns="90488" tIns="44450" rIns="90488" bIns="44450" anchor="b"/>
          <a:lstStyle/>
          <a:p>
            <a:pPr algn="r">
              <a:lnSpc>
                <a:spcPct val="90000"/>
              </a:lnSpc>
              <a:defRPr/>
            </a:pPr>
            <a:endParaRPr lang="en-US" altLang="en-US" sz="3600" b="1">
              <a:solidFill>
                <a:schemeClr val="tx2"/>
              </a:solidFill>
              <a:effectLst>
                <a:outerShdw blurRad="38100" dist="38100" dir="2700000" algn="tl">
                  <a:srgbClr val="C0C0C0"/>
                </a:outerShdw>
              </a:effectLst>
            </a:endParaRPr>
          </a:p>
          <a:p>
            <a:pPr algn="r">
              <a:lnSpc>
                <a:spcPct val="90000"/>
              </a:lnSpc>
              <a:defRPr/>
            </a:pPr>
            <a:endParaRPr lang="en-US" altLang="en-US" sz="3600" b="1">
              <a:solidFill>
                <a:schemeClr val="tx2"/>
              </a:solidFill>
              <a:effectLst>
                <a:outerShdw blurRad="38100" dist="38100" dir="2700000" algn="tl">
                  <a:srgbClr val="C0C0C0"/>
                </a:outerShdw>
              </a:effectLst>
            </a:endParaRPr>
          </a:p>
          <a:p>
            <a:pPr algn="r" latinLnBrk="1">
              <a:lnSpc>
                <a:spcPct val="90000"/>
              </a:lnSpc>
              <a:defRPr/>
            </a:pPr>
            <a:endParaRPr lang="en-US" altLang="en-US" sz="3600" b="1">
              <a:solidFill>
                <a:schemeClr val="tx2"/>
              </a:solidFill>
              <a:effectLst>
                <a:outerShdw blurRad="38100" dist="38100" dir="2700000" algn="tl">
                  <a:srgbClr val="C0C0C0"/>
                </a:outerShdw>
              </a:effectLst>
            </a:endParaRPr>
          </a:p>
        </p:txBody>
      </p:sp>
      <p:grpSp>
        <p:nvGrpSpPr>
          <p:cNvPr id="70662" name="Group 6">
            <a:extLst>
              <a:ext uri="{FF2B5EF4-FFF2-40B4-BE49-F238E27FC236}">
                <a16:creationId xmlns:a16="http://schemas.microsoft.com/office/drawing/2014/main" id="{6F3B9D90-B458-41E0-A0B8-9C6C4A261CDE}"/>
              </a:ext>
            </a:extLst>
          </p:cNvPr>
          <p:cNvGrpSpPr>
            <a:grpSpLocks/>
          </p:cNvGrpSpPr>
          <p:nvPr/>
        </p:nvGrpSpPr>
        <p:grpSpPr bwMode="auto">
          <a:xfrm>
            <a:off x="6170613" y="4867275"/>
            <a:ext cx="1697037" cy="1500188"/>
            <a:chOff x="3887" y="3066"/>
            <a:chExt cx="1069" cy="945"/>
          </a:xfrm>
        </p:grpSpPr>
        <p:grpSp>
          <p:nvGrpSpPr>
            <p:cNvPr id="70663" name="Group 7">
              <a:extLst>
                <a:ext uri="{FF2B5EF4-FFF2-40B4-BE49-F238E27FC236}">
                  <a16:creationId xmlns:a16="http://schemas.microsoft.com/office/drawing/2014/main" id="{AAC5C7BB-15AE-4C75-AFDA-CED83F16CE8D}"/>
                </a:ext>
              </a:extLst>
            </p:cNvPr>
            <p:cNvGrpSpPr>
              <a:grpSpLocks/>
            </p:cNvGrpSpPr>
            <p:nvPr/>
          </p:nvGrpSpPr>
          <p:grpSpPr bwMode="auto">
            <a:xfrm>
              <a:off x="3887" y="3066"/>
              <a:ext cx="1069" cy="945"/>
              <a:chOff x="3887" y="3066"/>
              <a:chExt cx="1069" cy="945"/>
            </a:xfrm>
          </p:grpSpPr>
          <p:sp>
            <p:nvSpPr>
              <p:cNvPr id="70666" name="Arc 8">
                <a:extLst>
                  <a:ext uri="{FF2B5EF4-FFF2-40B4-BE49-F238E27FC236}">
                    <a16:creationId xmlns:a16="http://schemas.microsoft.com/office/drawing/2014/main" id="{903D5A33-5C1F-4FF5-A022-FAF6065EEC55}"/>
                  </a:ext>
                </a:extLst>
              </p:cNvPr>
              <p:cNvSpPr>
                <a:spLocks/>
              </p:cNvSpPr>
              <p:nvPr/>
            </p:nvSpPr>
            <p:spPr bwMode="auto">
              <a:xfrm>
                <a:off x="3887" y="3067"/>
                <a:ext cx="535" cy="443"/>
              </a:xfrm>
              <a:custGeom>
                <a:avLst/>
                <a:gdLst>
                  <a:gd name="T0" fmla="*/ 0 w 21600"/>
                  <a:gd name="T1" fmla="*/ 441 h 19271"/>
                  <a:gd name="T2" fmla="*/ 293 w 21600"/>
                  <a:gd name="T3" fmla="*/ 0 h 19271"/>
                  <a:gd name="T4" fmla="*/ 535 w 21600"/>
                  <a:gd name="T5" fmla="*/ 443 h 19271"/>
                  <a:gd name="T6" fmla="*/ 0 60000 65536"/>
                  <a:gd name="T7" fmla="*/ 0 60000 65536"/>
                  <a:gd name="T8" fmla="*/ 0 60000 65536"/>
                </a:gdLst>
                <a:ahLst/>
                <a:cxnLst>
                  <a:cxn ang="T6">
                    <a:pos x="T0" y="T1"/>
                  </a:cxn>
                  <a:cxn ang="T7">
                    <a:pos x="T2" y="T3"/>
                  </a:cxn>
                  <a:cxn ang="T8">
                    <a:pos x="T4" y="T5"/>
                  </a:cxn>
                </a:cxnLst>
                <a:rect l="0" t="0" r="r" b="b"/>
                <a:pathLst>
                  <a:path w="21600" h="19271" fill="none" extrusionOk="0">
                    <a:moveTo>
                      <a:pt x="0" y="19184"/>
                    </a:moveTo>
                    <a:cubicBezTo>
                      <a:pt x="32" y="11073"/>
                      <a:pt x="4606" y="3664"/>
                      <a:pt x="11843" y="0"/>
                    </a:cubicBezTo>
                  </a:path>
                  <a:path w="21600" h="19271" stroke="0" extrusionOk="0">
                    <a:moveTo>
                      <a:pt x="0" y="19184"/>
                    </a:moveTo>
                    <a:cubicBezTo>
                      <a:pt x="32" y="11073"/>
                      <a:pt x="4606" y="3664"/>
                      <a:pt x="11843" y="0"/>
                    </a:cubicBezTo>
                    <a:lnTo>
                      <a:pt x="21600" y="19271"/>
                    </a:lnTo>
                    <a:lnTo>
                      <a:pt x="0" y="19184"/>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anchor="ctr"/>
              <a:lstStyle/>
              <a:p>
                <a:endParaRPr lang="en-US"/>
              </a:p>
            </p:txBody>
          </p:sp>
          <p:sp>
            <p:nvSpPr>
              <p:cNvPr id="70667" name="Arc 9">
                <a:extLst>
                  <a:ext uri="{FF2B5EF4-FFF2-40B4-BE49-F238E27FC236}">
                    <a16:creationId xmlns:a16="http://schemas.microsoft.com/office/drawing/2014/main" id="{1553B6F3-BF40-4DB9-AD6C-2730A18A607F}"/>
                  </a:ext>
                </a:extLst>
              </p:cNvPr>
              <p:cNvSpPr>
                <a:spLocks/>
              </p:cNvSpPr>
              <p:nvPr/>
            </p:nvSpPr>
            <p:spPr bwMode="auto">
              <a:xfrm>
                <a:off x="4096" y="3509"/>
                <a:ext cx="650" cy="502"/>
              </a:xfrm>
              <a:custGeom>
                <a:avLst/>
                <a:gdLst>
                  <a:gd name="T0" fmla="*/ 650 w 25576"/>
                  <a:gd name="T1" fmla="*/ 406 h 21600"/>
                  <a:gd name="T2" fmla="*/ 0 w 25576"/>
                  <a:gd name="T3" fmla="*/ 403 h 21600"/>
                  <a:gd name="T4" fmla="*/ 327 w 25576"/>
                  <a:gd name="T5" fmla="*/ 0 h 21600"/>
                  <a:gd name="T6" fmla="*/ 0 60000 65536"/>
                  <a:gd name="T7" fmla="*/ 0 60000 65536"/>
                  <a:gd name="T8" fmla="*/ 0 60000 65536"/>
                </a:gdLst>
                <a:ahLst/>
                <a:cxnLst>
                  <a:cxn ang="T6">
                    <a:pos x="T0" y="T1"/>
                  </a:cxn>
                  <a:cxn ang="T7">
                    <a:pos x="T2" y="T3"/>
                  </a:cxn>
                  <a:cxn ang="T8">
                    <a:pos x="T4" y="T5"/>
                  </a:cxn>
                </a:cxnLst>
                <a:rect l="0" t="0" r="r" b="b"/>
                <a:pathLst>
                  <a:path w="25576" h="21600" fill="none" extrusionOk="0">
                    <a:moveTo>
                      <a:pt x="25576" y="17477"/>
                    </a:moveTo>
                    <a:cubicBezTo>
                      <a:pt x="21886" y="20156"/>
                      <a:pt x="17443" y="21600"/>
                      <a:pt x="12883" y="21600"/>
                    </a:cubicBezTo>
                    <a:cubicBezTo>
                      <a:pt x="8242" y="21600"/>
                      <a:pt x="3725" y="20105"/>
                      <a:pt x="0" y="17337"/>
                    </a:cubicBezTo>
                  </a:path>
                  <a:path w="25576" h="21600" stroke="0" extrusionOk="0">
                    <a:moveTo>
                      <a:pt x="25576" y="17477"/>
                    </a:moveTo>
                    <a:cubicBezTo>
                      <a:pt x="21886" y="20156"/>
                      <a:pt x="17443" y="21600"/>
                      <a:pt x="12883" y="21600"/>
                    </a:cubicBezTo>
                    <a:cubicBezTo>
                      <a:pt x="8242" y="21600"/>
                      <a:pt x="3725" y="20105"/>
                      <a:pt x="0" y="17337"/>
                    </a:cubicBezTo>
                    <a:lnTo>
                      <a:pt x="12883" y="0"/>
                    </a:lnTo>
                    <a:lnTo>
                      <a:pt x="25576" y="17477"/>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anchor="ctr"/>
              <a:lstStyle/>
              <a:p>
                <a:endParaRPr lang="en-US"/>
              </a:p>
            </p:txBody>
          </p:sp>
          <p:sp>
            <p:nvSpPr>
              <p:cNvPr id="70668" name="Arc 10">
                <a:extLst>
                  <a:ext uri="{FF2B5EF4-FFF2-40B4-BE49-F238E27FC236}">
                    <a16:creationId xmlns:a16="http://schemas.microsoft.com/office/drawing/2014/main" id="{042E1B5D-8167-43DF-B287-EF8CDA43D5B1}"/>
                  </a:ext>
                </a:extLst>
              </p:cNvPr>
              <p:cNvSpPr>
                <a:spLocks/>
              </p:cNvSpPr>
              <p:nvPr/>
            </p:nvSpPr>
            <p:spPr bwMode="auto">
              <a:xfrm>
                <a:off x="4421" y="3066"/>
                <a:ext cx="535" cy="443"/>
              </a:xfrm>
              <a:custGeom>
                <a:avLst/>
                <a:gdLst>
                  <a:gd name="T0" fmla="*/ 242 w 21600"/>
                  <a:gd name="T1" fmla="*/ 0 h 19271"/>
                  <a:gd name="T2" fmla="*/ 535 w 21600"/>
                  <a:gd name="T3" fmla="*/ 441 h 19271"/>
                  <a:gd name="T4" fmla="*/ 0 w 21600"/>
                  <a:gd name="T5" fmla="*/ 443 h 19271"/>
                  <a:gd name="T6" fmla="*/ 0 60000 65536"/>
                  <a:gd name="T7" fmla="*/ 0 60000 65536"/>
                  <a:gd name="T8" fmla="*/ 0 60000 65536"/>
                </a:gdLst>
                <a:ahLst/>
                <a:cxnLst>
                  <a:cxn ang="T6">
                    <a:pos x="T0" y="T1"/>
                  </a:cxn>
                  <a:cxn ang="T7">
                    <a:pos x="T2" y="T3"/>
                  </a:cxn>
                  <a:cxn ang="T8">
                    <a:pos x="T4" y="T5"/>
                  </a:cxn>
                </a:cxnLst>
                <a:rect l="0" t="0" r="r" b="b"/>
                <a:pathLst>
                  <a:path w="21600" h="19271" fill="none" extrusionOk="0">
                    <a:moveTo>
                      <a:pt x="9756" y="0"/>
                    </a:moveTo>
                    <a:cubicBezTo>
                      <a:pt x="16993" y="3664"/>
                      <a:pt x="21567" y="11073"/>
                      <a:pt x="21599" y="19184"/>
                    </a:cubicBezTo>
                  </a:path>
                  <a:path w="21600" h="19271" stroke="0" extrusionOk="0">
                    <a:moveTo>
                      <a:pt x="9756" y="0"/>
                    </a:moveTo>
                    <a:cubicBezTo>
                      <a:pt x="16993" y="3664"/>
                      <a:pt x="21567" y="11073"/>
                      <a:pt x="21599" y="19184"/>
                    </a:cubicBezTo>
                    <a:lnTo>
                      <a:pt x="0" y="19271"/>
                    </a:lnTo>
                    <a:lnTo>
                      <a:pt x="9756" y="0"/>
                    </a:lnTo>
                    <a:close/>
                  </a:path>
                </a:pathLst>
              </a:custGeom>
              <a:solidFill>
                <a:srgbClr val="00000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anchor="ctr"/>
              <a:lstStyle/>
              <a:p>
                <a:endParaRPr lang="en-US"/>
              </a:p>
            </p:txBody>
          </p:sp>
        </p:grpSp>
        <p:sp useBgFill="1">
          <p:nvSpPr>
            <p:cNvPr id="70664" name="Oval 11">
              <a:extLst>
                <a:ext uri="{FF2B5EF4-FFF2-40B4-BE49-F238E27FC236}">
                  <a16:creationId xmlns:a16="http://schemas.microsoft.com/office/drawing/2014/main" id="{D8ADE016-F406-4C22-8695-6451C015E751}"/>
                </a:ext>
              </a:extLst>
            </p:cNvPr>
            <p:cNvSpPr>
              <a:spLocks noChangeArrowheads="1"/>
            </p:cNvSpPr>
            <p:nvPr/>
          </p:nvSpPr>
          <p:spPr bwMode="auto">
            <a:xfrm>
              <a:off x="4267" y="3356"/>
              <a:ext cx="310" cy="310"/>
            </a:xfrm>
            <a:prstGeom prst="ellipse">
              <a:avLst/>
            </a:prstGeom>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0665" name="Oval 12">
              <a:extLst>
                <a:ext uri="{FF2B5EF4-FFF2-40B4-BE49-F238E27FC236}">
                  <a16:creationId xmlns:a16="http://schemas.microsoft.com/office/drawing/2014/main" id="{653A36F7-D19D-4FD7-BF36-73F85C8F46C2}"/>
                </a:ext>
              </a:extLst>
            </p:cNvPr>
            <p:cNvSpPr>
              <a:spLocks noChangeArrowheads="1"/>
            </p:cNvSpPr>
            <p:nvPr/>
          </p:nvSpPr>
          <p:spPr bwMode="auto">
            <a:xfrm>
              <a:off x="4331" y="3420"/>
              <a:ext cx="182" cy="182"/>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cSld>
  <p:clrMapOvr>
    <a:masterClrMapping/>
  </p:clrMapOvr>
  <p:transition advClick="0" advTm="6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70E145D-AB0C-4CC0-BA8A-0CEB1765C051}"/>
              </a:ext>
            </a:extLst>
          </p:cNvPr>
          <p:cNvSpPr>
            <a:spLocks noGrp="1" noChangeArrowheads="1"/>
          </p:cNvSpPr>
          <p:nvPr>
            <p:ph type="title"/>
          </p:nvPr>
        </p:nvSpPr>
        <p:spPr>
          <a:xfrm>
            <a:off x="152400" y="171450"/>
            <a:ext cx="8274050" cy="11239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Radiation and Risk:  </a:t>
            </a:r>
            <a:br>
              <a:rPr lang="en-US" altLang="en-US"/>
            </a:br>
            <a:r>
              <a:rPr lang="en-US" altLang="en-US" sz="4000"/>
              <a:t>Activities which increase risk by 1 in a Million</a:t>
            </a:r>
          </a:p>
        </p:txBody>
      </p:sp>
      <p:sp>
        <p:nvSpPr>
          <p:cNvPr id="72707" name="Rectangle 3">
            <a:extLst>
              <a:ext uri="{FF2B5EF4-FFF2-40B4-BE49-F238E27FC236}">
                <a16:creationId xmlns:a16="http://schemas.microsoft.com/office/drawing/2014/main" id="{0F136C55-7FB3-499A-B590-F6C37E1717CD}"/>
              </a:ext>
            </a:extLst>
          </p:cNvPr>
          <p:cNvSpPr>
            <a:spLocks noChangeArrowheads="1"/>
          </p:cNvSpPr>
          <p:nvPr/>
        </p:nvSpPr>
        <p:spPr bwMode="auto">
          <a:xfrm>
            <a:off x="234950" y="1758950"/>
            <a:ext cx="4102100" cy="4864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lnSpc>
                <a:spcPct val="95000"/>
              </a:lnSpc>
            </a:pPr>
            <a:r>
              <a:rPr lang="en-US" altLang="en-US" sz="1800" b="1"/>
              <a:t>Smoking 1.4 Cigarettes</a:t>
            </a:r>
          </a:p>
          <a:p>
            <a:pPr algn="r">
              <a:lnSpc>
                <a:spcPct val="95000"/>
              </a:lnSpc>
            </a:pPr>
            <a:r>
              <a:rPr lang="en-US" altLang="en-US" sz="1800" b="1"/>
              <a:t>Drinking 0.5 liter of wine</a:t>
            </a:r>
          </a:p>
          <a:p>
            <a:pPr algn="r">
              <a:lnSpc>
                <a:spcPct val="95000"/>
              </a:lnSpc>
            </a:pPr>
            <a:r>
              <a:rPr lang="en-US" altLang="en-US" sz="1800" b="1"/>
              <a:t>Spending 1 hour in a coal mine</a:t>
            </a:r>
          </a:p>
          <a:p>
            <a:pPr algn="r">
              <a:lnSpc>
                <a:spcPct val="95000"/>
              </a:lnSpc>
            </a:pPr>
            <a:r>
              <a:rPr lang="en-US" altLang="en-US" sz="1800" b="1"/>
              <a:t>Spending 3 hours in a coal mine</a:t>
            </a:r>
          </a:p>
          <a:p>
            <a:pPr algn="r">
              <a:lnSpc>
                <a:spcPct val="95000"/>
              </a:lnSpc>
            </a:pPr>
            <a:r>
              <a:rPr lang="en-US" altLang="en-US" sz="1800" b="1"/>
              <a:t>Living two days in Boston or New York</a:t>
            </a:r>
          </a:p>
          <a:p>
            <a:pPr algn="r">
              <a:lnSpc>
                <a:spcPct val="95000"/>
              </a:lnSpc>
            </a:pPr>
            <a:r>
              <a:rPr lang="en-US" altLang="en-US" sz="1800" b="1"/>
              <a:t>Traveling 10 miles by bicycle</a:t>
            </a:r>
          </a:p>
          <a:p>
            <a:pPr algn="r">
              <a:lnSpc>
                <a:spcPct val="95000"/>
              </a:lnSpc>
            </a:pPr>
            <a:r>
              <a:rPr lang="en-US" altLang="en-US" sz="1800" b="1"/>
              <a:t>Traveling 150 miles by car</a:t>
            </a:r>
          </a:p>
          <a:p>
            <a:pPr algn="r">
              <a:lnSpc>
                <a:spcPct val="95000"/>
              </a:lnSpc>
            </a:pPr>
            <a:r>
              <a:rPr lang="en-US" altLang="en-US" sz="1800" b="1"/>
              <a:t>Flying 1000 miles by jet</a:t>
            </a:r>
          </a:p>
          <a:p>
            <a:pPr algn="r">
              <a:lnSpc>
                <a:spcPct val="95000"/>
              </a:lnSpc>
            </a:pPr>
            <a:r>
              <a:rPr lang="en-US" altLang="en-US" sz="1800" b="1"/>
              <a:t>Flying 6000 miles by jet</a:t>
            </a:r>
          </a:p>
          <a:p>
            <a:pPr algn="r">
              <a:lnSpc>
                <a:spcPct val="95000"/>
              </a:lnSpc>
            </a:pPr>
            <a:r>
              <a:rPr lang="en-US" altLang="en-US" sz="1800" b="1"/>
              <a:t>Living two months in Denver</a:t>
            </a:r>
          </a:p>
          <a:p>
            <a:pPr algn="r">
              <a:lnSpc>
                <a:spcPct val="95000"/>
              </a:lnSpc>
            </a:pPr>
            <a:r>
              <a:rPr lang="en-US" altLang="en-US" sz="1800" b="1"/>
              <a:t>Living two months in brick  building</a:t>
            </a:r>
          </a:p>
          <a:p>
            <a:pPr algn="r">
              <a:lnSpc>
                <a:spcPct val="95000"/>
              </a:lnSpc>
            </a:pPr>
            <a:r>
              <a:rPr lang="en-US" altLang="en-US" sz="1800" b="1"/>
              <a:t>One chest x-ray</a:t>
            </a:r>
          </a:p>
          <a:p>
            <a:pPr algn="r">
              <a:lnSpc>
                <a:spcPct val="95000"/>
              </a:lnSpc>
            </a:pPr>
            <a:r>
              <a:rPr lang="en-US" altLang="en-US" sz="1800" b="1"/>
              <a:t>Eating 40 Tablespoons of peanut butter</a:t>
            </a:r>
          </a:p>
          <a:p>
            <a:pPr algn="r">
              <a:lnSpc>
                <a:spcPct val="95000"/>
              </a:lnSpc>
            </a:pPr>
            <a:r>
              <a:rPr lang="en-US" altLang="en-US" sz="1800" b="1"/>
              <a:t>Living 5 years at site boundary of</a:t>
            </a:r>
          </a:p>
          <a:p>
            <a:pPr algn="r">
              <a:lnSpc>
                <a:spcPct val="95000"/>
              </a:lnSpc>
            </a:pPr>
            <a:r>
              <a:rPr lang="en-US" altLang="en-US" sz="1800" b="1"/>
              <a:t>a nuclear plant     </a:t>
            </a:r>
          </a:p>
          <a:p>
            <a:pPr algn="r">
              <a:lnSpc>
                <a:spcPct val="95000"/>
              </a:lnSpc>
            </a:pPr>
            <a:r>
              <a:rPr lang="en-US" altLang="en-US" sz="1800" b="1"/>
              <a:t>Eating 100 charcoal -broiled steaks</a:t>
            </a:r>
          </a:p>
          <a:p>
            <a:pPr algn="r">
              <a:lnSpc>
                <a:spcPct val="95000"/>
              </a:lnSpc>
            </a:pPr>
            <a:r>
              <a:rPr lang="en-US" altLang="en-US" sz="1800" b="1"/>
              <a:t>Living within 5 miles of a nuclear</a:t>
            </a:r>
          </a:p>
          <a:p>
            <a:pPr algn="r">
              <a:lnSpc>
                <a:spcPct val="95000"/>
              </a:lnSpc>
            </a:pPr>
            <a:r>
              <a:rPr lang="en-US" altLang="en-US" sz="1800" b="1"/>
              <a:t> reactor for 50 years    </a:t>
            </a:r>
          </a:p>
        </p:txBody>
      </p:sp>
      <p:sp>
        <p:nvSpPr>
          <p:cNvPr id="72708" name="Rectangle 4">
            <a:extLst>
              <a:ext uri="{FF2B5EF4-FFF2-40B4-BE49-F238E27FC236}">
                <a16:creationId xmlns:a16="http://schemas.microsoft.com/office/drawing/2014/main" id="{C9338F9A-7C7D-4D82-B0C6-8581D6B9364A}"/>
              </a:ext>
            </a:extLst>
          </p:cNvPr>
          <p:cNvSpPr>
            <a:spLocks noChangeArrowheads="1"/>
          </p:cNvSpPr>
          <p:nvPr/>
        </p:nvSpPr>
        <p:spPr bwMode="auto">
          <a:xfrm>
            <a:off x="4654550" y="1758950"/>
            <a:ext cx="3873500" cy="4864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5000"/>
              </a:lnSpc>
            </a:pPr>
            <a:r>
              <a:rPr lang="en-US" altLang="en-US" sz="1800" b="1"/>
              <a:t>Cancer, heart disease</a:t>
            </a:r>
          </a:p>
          <a:p>
            <a:pPr>
              <a:lnSpc>
                <a:spcPct val="95000"/>
              </a:lnSpc>
            </a:pPr>
            <a:r>
              <a:rPr lang="en-US" altLang="en-US" sz="1800" b="1"/>
              <a:t>Cirrhosis of the liver</a:t>
            </a:r>
          </a:p>
          <a:p>
            <a:pPr>
              <a:lnSpc>
                <a:spcPct val="95000"/>
              </a:lnSpc>
            </a:pPr>
            <a:r>
              <a:rPr lang="en-US" altLang="en-US" sz="1800" b="1"/>
              <a:t>Black lung disease</a:t>
            </a:r>
          </a:p>
          <a:p>
            <a:pPr>
              <a:lnSpc>
                <a:spcPct val="95000"/>
              </a:lnSpc>
            </a:pPr>
            <a:r>
              <a:rPr lang="en-US" altLang="en-US" sz="1800" b="1"/>
              <a:t>Accident</a:t>
            </a:r>
          </a:p>
          <a:p>
            <a:pPr>
              <a:lnSpc>
                <a:spcPct val="95000"/>
              </a:lnSpc>
            </a:pPr>
            <a:r>
              <a:rPr lang="en-US" altLang="en-US" sz="1800" b="1"/>
              <a:t>Air Pollution</a:t>
            </a:r>
          </a:p>
          <a:p>
            <a:pPr>
              <a:lnSpc>
                <a:spcPct val="95000"/>
              </a:lnSpc>
            </a:pPr>
            <a:r>
              <a:rPr lang="en-US" altLang="en-US" sz="1800" b="1"/>
              <a:t>Accident</a:t>
            </a:r>
          </a:p>
          <a:p>
            <a:pPr>
              <a:lnSpc>
                <a:spcPct val="95000"/>
              </a:lnSpc>
            </a:pPr>
            <a:r>
              <a:rPr lang="en-US" altLang="en-US" sz="1800" b="1"/>
              <a:t>Accident</a:t>
            </a:r>
          </a:p>
          <a:p>
            <a:pPr>
              <a:lnSpc>
                <a:spcPct val="95000"/>
              </a:lnSpc>
            </a:pPr>
            <a:r>
              <a:rPr lang="en-US" altLang="en-US" sz="1800" b="1"/>
              <a:t>Accident</a:t>
            </a:r>
          </a:p>
          <a:p>
            <a:pPr>
              <a:lnSpc>
                <a:spcPct val="95000"/>
              </a:lnSpc>
            </a:pPr>
            <a:r>
              <a:rPr lang="en-US" altLang="en-US" sz="1800" b="1"/>
              <a:t>Cancer caused by cosmic radiation</a:t>
            </a:r>
          </a:p>
          <a:p>
            <a:pPr>
              <a:lnSpc>
                <a:spcPct val="95000"/>
              </a:lnSpc>
            </a:pPr>
            <a:r>
              <a:rPr lang="en-US" altLang="en-US" sz="1800" b="1"/>
              <a:t>Cancer caused by cosmic radiation</a:t>
            </a:r>
          </a:p>
          <a:p>
            <a:pPr>
              <a:lnSpc>
                <a:spcPct val="95000"/>
              </a:lnSpc>
            </a:pPr>
            <a:r>
              <a:rPr lang="en-US" altLang="en-US" sz="1800" b="1"/>
              <a:t>Cancer caused by natural radiation</a:t>
            </a:r>
          </a:p>
          <a:p>
            <a:pPr>
              <a:lnSpc>
                <a:spcPct val="95000"/>
              </a:lnSpc>
            </a:pPr>
            <a:r>
              <a:rPr lang="en-US" altLang="en-US" sz="1800" b="1"/>
              <a:t>Cancer caused by radiation</a:t>
            </a:r>
          </a:p>
          <a:p>
            <a:pPr>
              <a:lnSpc>
                <a:spcPct val="95000"/>
              </a:lnSpc>
            </a:pPr>
            <a:r>
              <a:rPr lang="en-US" altLang="en-US" sz="1800" b="1"/>
              <a:t>Liver cancer caused by aflatoxin B</a:t>
            </a:r>
          </a:p>
          <a:p>
            <a:pPr>
              <a:lnSpc>
                <a:spcPct val="95000"/>
              </a:lnSpc>
            </a:pPr>
            <a:r>
              <a:rPr lang="en-US" altLang="en-US" sz="1800" b="1"/>
              <a:t>Cancer caused by radiation</a:t>
            </a:r>
          </a:p>
          <a:p>
            <a:pPr>
              <a:lnSpc>
                <a:spcPct val="95000"/>
              </a:lnSpc>
            </a:pPr>
            <a:endParaRPr lang="en-US" altLang="en-US" sz="1800" b="1"/>
          </a:p>
          <a:p>
            <a:pPr>
              <a:lnSpc>
                <a:spcPct val="95000"/>
              </a:lnSpc>
            </a:pPr>
            <a:r>
              <a:rPr lang="en-US" altLang="en-US" sz="1800" b="1"/>
              <a:t>Cancer from benzopyrene</a:t>
            </a:r>
          </a:p>
          <a:p>
            <a:pPr>
              <a:lnSpc>
                <a:spcPct val="95000"/>
              </a:lnSpc>
            </a:pPr>
            <a:r>
              <a:rPr lang="en-US" altLang="en-US" sz="1800" b="1"/>
              <a:t>Cancer caused by accidental radiation </a:t>
            </a:r>
          </a:p>
          <a:p>
            <a:pPr>
              <a:lnSpc>
                <a:spcPct val="95000"/>
              </a:lnSpc>
            </a:pPr>
            <a:r>
              <a:rPr lang="en-US" altLang="en-US" sz="1800" b="1"/>
              <a:t>    release</a:t>
            </a:r>
          </a:p>
        </p:txBody>
      </p:sp>
    </p:spTree>
  </p:cSld>
  <p:clrMapOvr>
    <a:masterClrMapping/>
  </p:clrMapOvr>
  <p:transition advClick="0" advTm="6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C6456225-7DBD-49F6-B44B-6EABCCCD211F}"/>
              </a:ext>
            </a:extLst>
          </p:cNvPr>
          <p:cNvSpPr>
            <a:spLocks noGrp="1" noChangeArrowheads="1"/>
          </p:cNvSpPr>
          <p:nvPr>
            <p:ph type="title"/>
          </p:nvPr>
        </p:nvSpPr>
        <p:spPr>
          <a:noFill/>
          <a:effectLst>
            <a:outerShdw dist="17961" dir="13500000" algn="ctr" rotWithShape="0">
              <a:schemeClr val="bg2"/>
            </a:outerShdw>
          </a:effectLst>
        </p:spPr>
        <p:txBody>
          <a:bodyPr lIns="90488" tIns="44450" rIns="90488" bIns="44450" anchor="b"/>
          <a:lstStyle/>
          <a:p>
            <a:pPr>
              <a:lnSpc>
                <a:spcPct val="90000"/>
              </a:lnSpc>
            </a:pPr>
            <a:r>
              <a:rPr lang="en-US" altLang="en-US"/>
              <a:t>Nuclear Power</a:t>
            </a:r>
          </a:p>
        </p:txBody>
      </p:sp>
      <p:pic>
        <p:nvPicPr>
          <p:cNvPr id="74755" name="Picture 3">
            <a:extLst>
              <a:ext uri="{FF2B5EF4-FFF2-40B4-BE49-F238E27FC236}">
                <a16:creationId xmlns:a16="http://schemas.microsoft.com/office/drawing/2014/main" id="{908FCAF5-8B2A-46C5-B4B5-EF26A8CD388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2019300"/>
            <a:ext cx="556577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6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3AF212F-E0B5-443D-87F1-81C754BFE95F}"/>
              </a:ext>
            </a:extLst>
          </p:cNvPr>
          <p:cNvSpPr>
            <a:spLocks noChangeArrowheads="1"/>
          </p:cNvSpPr>
          <p:nvPr/>
        </p:nvSpPr>
        <p:spPr bwMode="auto">
          <a:xfrm>
            <a:off x="1023938" y="133350"/>
            <a:ext cx="7162800" cy="1143000"/>
          </a:xfrm>
          <a:prstGeom prst="rect">
            <a:avLst/>
          </a:prstGeom>
          <a:noFill/>
          <a:ln>
            <a:noFill/>
          </a:ln>
          <a:effectLst>
            <a:outerShdw dist="17961" dir="135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3600" b="1">
                <a:solidFill>
                  <a:schemeClr val="tx2"/>
                </a:solidFill>
                <a:latin typeface="Century Gothic" panose="020B0502020202020204" pitchFamily="34" charset="0"/>
              </a:rPr>
              <a:t>Fission</a:t>
            </a:r>
          </a:p>
        </p:txBody>
      </p:sp>
      <p:pic>
        <p:nvPicPr>
          <p:cNvPr id="76803" name="Picture 3">
            <a:extLst>
              <a:ext uri="{FF2B5EF4-FFF2-40B4-BE49-F238E27FC236}">
                <a16:creationId xmlns:a16="http://schemas.microsoft.com/office/drawing/2014/main" id="{C0E57D27-D537-463C-8241-EF89CB0F43A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738" y="2028825"/>
            <a:ext cx="3765550" cy="36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Oval 4">
            <a:extLst>
              <a:ext uri="{FF2B5EF4-FFF2-40B4-BE49-F238E27FC236}">
                <a16:creationId xmlns:a16="http://schemas.microsoft.com/office/drawing/2014/main" id="{91A48983-FE72-40FC-9619-378C50A2B632}"/>
              </a:ext>
            </a:extLst>
          </p:cNvPr>
          <p:cNvSpPr>
            <a:spLocks noChangeArrowheads="1"/>
          </p:cNvSpPr>
          <p:nvPr/>
        </p:nvSpPr>
        <p:spPr bwMode="auto">
          <a:xfrm>
            <a:off x="355600" y="3803650"/>
            <a:ext cx="263525" cy="26511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05" name="Oval 5">
            <a:extLst>
              <a:ext uri="{FF2B5EF4-FFF2-40B4-BE49-F238E27FC236}">
                <a16:creationId xmlns:a16="http://schemas.microsoft.com/office/drawing/2014/main" id="{5DBE2120-67C6-4682-8333-148AF95A42FF}"/>
              </a:ext>
            </a:extLst>
          </p:cNvPr>
          <p:cNvSpPr>
            <a:spLocks noChangeArrowheads="1"/>
          </p:cNvSpPr>
          <p:nvPr/>
        </p:nvSpPr>
        <p:spPr bwMode="auto">
          <a:xfrm>
            <a:off x="7775575" y="3471863"/>
            <a:ext cx="263525" cy="26511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06" name="Oval 6">
            <a:extLst>
              <a:ext uri="{FF2B5EF4-FFF2-40B4-BE49-F238E27FC236}">
                <a16:creationId xmlns:a16="http://schemas.microsoft.com/office/drawing/2014/main" id="{C449E2CC-E805-48F1-92CA-1B13B95BF6C4}"/>
              </a:ext>
            </a:extLst>
          </p:cNvPr>
          <p:cNvSpPr>
            <a:spLocks noChangeArrowheads="1"/>
          </p:cNvSpPr>
          <p:nvPr/>
        </p:nvSpPr>
        <p:spPr bwMode="auto">
          <a:xfrm>
            <a:off x="7800975" y="4157663"/>
            <a:ext cx="266700" cy="26511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07" name="Oval 7">
            <a:extLst>
              <a:ext uri="{FF2B5EF4-FFF2-40B4-BE49-F238E27FC236}">
                <a16:creationId xmlns:a16="http://schemas.microsoft.com/office/drawing/2014/main" id="{D28916F8-5BD7-4469-9D90-4D11A8B25B27}"/>
              </a:ext>
            </a:extLst>
          </p:cNvPr>
          <p:cNvSpPr>
            <a:spLocks noChangeArrowheads="1"/>
          </p:cNvSpPr>
          <p:nvPr/>
        </p:nvSpPr>
        <p:spPr bwMode="auto">
          <a:xfrm>
            <a:off x="7496175" y="1890713"/>
            <a:ext cx="266700" cy="26511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76808" name="Group 8">
            <a:extLst>
              <a:ext uri="{FF2B5EF4-FFF2-40B4-BE49-F238E27FC236}">
                <a16:creationId xmlns:a16="http://schemas.microsoft.com/office/drawing/2014/main" id="{F46091F0-B8AE-4D0E-89C3-7F07C50A44A9}"/>
              </a:ext>
            </a:extLst>
          </p:cNvPr>
          <p:cNvGrpSpPr>
            <a:grpSpLocks/>
          </p:cNvGrpSpPr>
          <p:nvPr/>
        </p:nvGrpSpPr>
        <p:grpSpPr bwMode="auto">
          <a:xfrm>
            <a:off x="6908800" y="1989138"/>
            <a:ext cx="1358900" cy="1306512"/>
            <a:chOff x="4352" y="1253"/>
            <a:chExt cx="856" cy="823"/>
          </a:xfrm>
        </p:grpSpPr>
        <p:sp>
          <p:nvSpPr>
            <p:cNvPr id="76885" name="Oval 9">
              <a:extLst>
                <a:ext uri="{FF2B5EF4-FFF2-40B4-BE49-F238E27FC236}">
                  <a16:creationId xmlns:a16="http://schemas.microsoft.com/office/drawing/2014/main" id="{3989C228-D6E3-46CF-9E67-30627C890B25}"/>
                </a:ext>
              </a:extLst>
            </p:cNvPr>
            <p:cNvSpPr>
              <a:spLocks noChangeArrowheads="1"/>
            </p:cNvSpPr>
            <p:nvPr/>
          </p:nvSpPr>
          <p:spPr bwMode="auto">
            <a:xfrm>
              <a:off x="4742" y="153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86" name="Oval 10">
              <a:extLst>
                <a:ext uri="{FF2B5EF4-FFF2-40B4-BE49-F238E27FC236}">
                  <a16:creationId xmlns:a16="http://schemas.microsoft.com/office/drawing/2014/main" id="{51647FC2-9B9B-43B0-8BDA-644A4864E9A3}"/>
                </a:ext>
              </a:extLst>
            </p:cNvPr>
            <p:cNvSpPr>
              <a:spLocks noChangeArrowheads="1"/>
            </p:cNvSpPr>
            <p:nvPr/>
          </p:nvSpPr>
          <p:spPr bwMode="auto">
            <a:xfrm>
              <a:off x="5042" y="159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87" name="Oval 11">
              <a:extLst>
                <a:ext uri="{FF2B5EF4-FFF2-40B4-BE49-F238E27FC236}">
                  <a16:creationId xmlns:a16="http://schemas.microsoft.com/office/drawing/2014/main" id="{A1E2E306-580D-4D9C-9B18-A4AD1CF891FC}"/>
                </a:ext>
              </a:extLst>
            </p:cNvPr>
            <p:cNvSpPr>
              <a:spLocks noChangeArrowheads="1"/>
            </p:cNvSpPr>
            <p:nvPr/>
          </p:nvSpPr>
          <p:spPr bwMode="auto">
            <a:xfrm>
              <a:off x="4462" y="1806"/>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88" name="Oval 12">
              <a:extLst>
                <a:ext uri="{FF2B5EF4-FFF2-40B4-BE49-F238E27FC236}">
                  <a16:creationId xmlns:a16="http://schemas.microsoft.com/office/drawing/2014/main" id="{78D12548-5380-4141-8683-CB97A0DBD3FE}"/>
                </a:ext>
              </a:extLst>
            </p:cNvPr>
            <p:cNvSpPr>
              <a:spLocks noChangeArrowheads="1"/>
            </p:cNvSpPr>
            <p:nvPr/>
          </p:nvSpPr>
          <p:spPr bwMode="auto">
            <a:xfrm>
              <a:off x="4666" y="1633"/>
              <a:ext cx="179"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89" name="Oval 13">
              <a:extLst>
                <a:ext uri="{FF2B5EF4-FFF2-40B4-BE49-F238E27FC236}">
                  <a16:creationId xmlns:a16="http://schemas.microsoft.com/office/drawing/2014/main" id="{A6BCEE04-7153-4DE7-98F2-786170B4181C}"/>
                </a:ext>
              </a:extLst>
            </p:cNvPr>
            <p:cNvSpPr>
              <a:spLocks noChangeArrowheads="1"/>
            </p:cNvSpPr>
            <p:nvPr/>
          </p:nvSpPr>
          <p:spPr bwMode="auto">
            <a:xfrm>
              <a:off x="4352" y="1470"/>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90" name="Oval 14">
              <a:extLst>
                <a:ext uri="{FF2B5EF4-FFF2-40B4-BE49-F238E27FC236}">
                  <a16:creationId xmlns:a16="http://schemas.microsoft.com/office/drawing/2014/main" id="{C33FDAEA-0837-4BE5-B208-B3A27C71F71E}"/>
                </a:ext>
              </a:extLst>
            </p:cNvPr>
            <p:cNvSpPr>
              <a:spLocks noChangeArrowheads="1"/>
            </p:cNvSpPr>
            <p:nvPr/>
          </p:nvSpPr>
          <p:spPr bwMode="auto">
            <a:xfrm>
              <a:off x="4872" y="186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91" name="Oval 15">
              <a:extLst>
                <a:ext uri="{FF2B5EF4-FFF2-40B4-BE49-F238E27FC236}">
                  <a16:creationId xmlns:a16="http://schemas.microsoft.com/office/drawing/2014/main" id="{776939EA-1B6D-4FFC-8B00-C8A4CCD08FDB}"/>
                </a:ext>
              </a:extLst>
            </p:cNvPr>
            <p:cNvSpPr>
              <a:spLocks noChangeArrowheads="1"/>
            </p:cNvSpPr>
            <p:nvPr/>
          </p:nvSpPr>
          <p:spPr bwMode="auto">
            <a:xfrm>
              <a:off x="4460" y="125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92" name="Oval 16">
              <a:extLst>
                <a:ext uri="{FF2B5EF4-FFF2-40B4-BE49-F238E27FC236}">
                  <a16:creationId xmlns:a16="http://schemas.microsoft.com/office/drawing/2014/main" id="{7BCE3D93-1115-4C1A-9F4E-3DF939CE22DF}"/>
                </a:ext>
              </a:extLst>
            </p:cNvPr>
            <p:cNvSpPr>
              <a:spLocks noChangeArrowheads="1"/>
            </p:cNvSpPr>
            <p:nvPr/>
          </p:nvSpPr>
          <p:spPr bwMode="auto">
            <a:xfrm>
              <a:off x="4595" y="1909"/>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93" name="Oval 17">
              <a:extLst>
                <a:ext uri="{FF2B5EF4-FFF2-40B4-BE49-F238E27FC236}">
                  <a16:creationId xmlns:a16="http://schemas.microsoft.com/office/drawing/2014/main" id="{BCC5FA8B-6CC0-44F8-A382-2337B55551AB}"/>
                </a:ext>
              </a:extLst>
            </p:cNvPr>
            <p:cNvSpPr>
              <a:spLocks noChangeArrowheads="1"/>
            </p:cNvSpPr>
            <p:nvPr/>
          </p:nvSpPr>
          <p:spPr bwMode="auto">
            <a:xfrm>
              <a:off x="4598" y="1798"/>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94" name="Oval 18">
              <a:extLst>
                <a:ext uri="{FF2B5EF4-FFF2-40B4-BE49-F238E27FC236}">
                  <a16:creationId xmlns:a16="http://schemas.microsoft.com/office/drawing/2014/main" id="{73F77FAF-1493-471B-B791-B970209FB526}"/>
                </a:ext>
              </a:extLst>
            </p:cNvPr>
            <p:cNvSpPr>
              <a:spLocks noChangeArrowheads="1"/>
            </p:cNvSpPr>
            <p:nvPr/>
          </p:nvSpPr>
          <p:spPr bwMode="auto">
            <a:xfrm>
              <a:off x="4876" y="1684"/>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95" name="Oval 19">
              <a:extLst>
                <a:ext uri="{FF2B5EF4-FFF2-40B4-BE49-F238E27FC236}">
                  <a16:creationId xmlns:a16="http://schemas.microsoft.com/office/drawing/2014/main" id="{8163B655-A11F-4F3B-8BFB-E8F88350E22F}"/>
                </a:ext>
              </a:extLst>
            </p:cNvPr>
            <p:cNvSpPr>
              <a:spLocks noChangeArrowheads="1"/>
            </p:cNvSpPr>
            <p:nvPr/>
          </p:nvSpPr>
          <p:spPr bwMode="auto">
            <a:xfrm>
              <a:off x="4482" y="138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96" name="Oval 20">
              <a:extLst>
                <a:ext uri="{FF2B5EF4-FFF2-40B4-BE49-F238E27FC236}">
                  <a16:creationId xmlns:a16="http://schemas.microsoft.com/office/drawing/2014/main" id="{CE1153A9-0C66-4D72-B0CD-1A1519625F7C}"/>
                </a:ext>
              </a:extLst>
            </p:cNvPr>
            <p:cNvSpPr>
              <a:spLocks noChangeArrowheads="1"/>
            </p:cNvSpPr>
            <p:nvPr/>
          </p:nvSpPr>
          <p:spPr bwMode="auto">
            <a:xfrm>
              <a:off x="4715" y="1923"/>
              <a:ext cx="169" cy="14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97" name="Oval 21">
              <a:extLst>
                <a:ext uri="{FF2B5EF4-FFF2-40B4-BE49-F238E27FC236}">
                  <a16:creationId xmlns:a16="http://schemas.microsoft.com/office/drawing/2014/main" id="{F6BC7802-749F-41D0-B124-FBFC91ABC35A}"/>
                </a:ext>
              </a:extLst>
            </p:cNvPr>
            <p:cNvSpPr>
              <a:spLocks noChangeArrowheads="1"/>
            </p:cNvSpPr>
            <p:nvPr/>
          </p:nvSpPr>
          <p:spPr bwMode="auto">
            <a:xfrm>
              <a:off x="4607" y="1526"/>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98" name="Oval 22">
              <a:extLst>
                <a:ext uri="{FF2B5EF4-FFF2-40B4-BE49-F238E27FC236}">
                  <a16:creationId xmlns:a16="http://schemas.microsoft.com/office/drawing/2014/main" id="{86F531A7-674B-4656-B615-77A6D71514D0}"/>
                </a:ext>
              </a:extLst>
            </p:cNvPr>
            <p:cNvSpPr>
              <a:spLocks noChangeArrowheads="1"/>
            </p:cNvSpPr>
            <p:nvPr/>
          </p:nvSpPr>
          <p:spPr bwMode="auto">
            <a:xfrm>
              <a:off x="4506" y="1661"/>
              <a:ext cx="168"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99" name="Oval 23">
              <a:extLst>
                <a:ext uri="{FF2B5EF4-FFF2-40B4-BE49-F238E27FC236}">
                  <a16:creationId xmlns:a16="http://schemas.microsoft.com/office/drawing/2014/main" id="{88BDEC20-2707-42C7-AC23-813CAEA06D3E}"/>
                </a:ext>
              </a:extLst>
            </p:cNvPr>
            <p:cNvSpPr>
              <a:spLocks noChangeArrowheads="1"/>
            </p:cNvSpPr>
            <p:nvPr/>
          </p:nvSpPr>
          <p:spPr bwMode="auto">
            <a:xfrm>
              <a:off x="5014" y="1693"/>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900" name="Oval 24">
              <a:extLst>
                <a:ext uri="{FF2B5EF4-FFF2-40B4-BE49-F238E27FC236}">
                  <a16:creationId xmlns:a16="http://schemas.microsoft.com/office/drawing/2014/main" id="{54A5FCCD-9828-467A-81E5-7792EF9A8EF1}"/>
                </a:ext>
              </a:extLst>
            </p:cNvPr>
            <p:cNvSpPr>
              <a:spLocks noChangeArrowheads="1"/>
            </p:cNvSpPr>
            <p:nvPr/>
          </p:nvSpPr>
          <p:spPr bwMode="auto">
            <a:xfrm>
              <a:off x="4562" y="126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901" name="Oval 25">
              <a:extLst>
                <a:ext uri="{FF2B5EF4-FFF2-40B4-BE49-F238E27FC236}">
                  <a16:creationId xmlns:a16="http://schemas.microsoft.com/office/drawing/2014/main" id="{7D988451-85DD-44BC-B1A3-E59244372644}"/>
                </a:ext>
              </a:extLst>
            </p:cNvPr>
            <p:cNvSpPr>
              <a:spLocks noChangeArrowheads="1"/>
            </p:cNvSpPr>
            <p:nvPr/>
          </p:nvSpPr>
          <p:spPr bwMode="auto">
            <a:xfrm>
              <a:off x="4358" y="138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902" name="Oval 26">
              <a:extLst>
                <a:ext uri="{FF2B5EF4-FFF2-40B4-BE49-F238E27FC236}">
                  <a16:creationId xmlns:a16="http://schemas.microsoft.com/office/drawing/2014/main" id="{AFE94236-6312-4979-93AB-4AB509FE258D}"/>
                </a:ext>
              </a:extLst>
            </p:cNvPr>
            <p:cNvSpPr>
              <a:spLocks noChangeArrowheads="1"/>
            </p:cNvSpPr>
            <p:nvPr/>
          </p:nvSpPr>
          <p:spPr bwMode="auto">
            <a:xfrm>
              <a:off x="4994" y="138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903" name="Oval 27">
              <a:extLst>
                <a:ext uri="{FF2B5EF4-FFF2-40B4-BE49-F238E27FC236}">
                  <a16:creationId xmlns:a16="http://schemas.microsoft.com/office/drawing/2014/main" id="{6258982B-D7B2-4F7A-8397-9301A04A6266}"/>
                </a:ext>
              </a:extLst>
            </p:cNvPr>
            <p:cNvSpPr>
              <a:spLocks noChangeArrowheads="1"/>
            </p:cNvSpPr>
            <p:nvPr/>
          </p:nvSpPr>
          <p:spPr bwMode="auto">
            <a:xfrm>
              <a:off x="4866" y="143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904" name="Oval 28">
              <a:extLst>
                <a:ext uri="{FF2B5EF4-FFF2-40B4-BE49-F238E27FC236}">
                  <a16:creationId xmlns:a16="http://schemas.microsoft.com/office/drawing/2014/main" id="{4CB1CA45-5E5B-4E4E-BB72-3349FE6448E5}"/>
                </a:ext>
              </a:extLst>
            </p:cNvPr>
            <p:cNvSpPr>
              <a:spLocks noChangeArrowheads="1"/>
            </p:cNvSpPr>
            <p:nvPr/>
          </p:nvSpPr>
          <p:spPr bwMode="auto">
            <a:xfrm>
              <a:off x="4382" y="173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905" name="Oval 29">
              <a:extLst>
                <a:ext uri="{FF2B5EF4-FFF2-40B4-BE49-F238E27FC236}">
                  <a16:creationId xmlns:a16="http://schemas.microsoft.com/office/drawing/2014/main" id="{2CBEB2AC-A271-4358-BDFB-09CC1CA38BB6}"/>
                </a:ext>
              </a:extLst>
            </p:cNvPr>
            <p:cNvSpPr>
              <a:spLocks noChangeArrowheads="1"/>
            </p:cNvSpPr>
            <p:nvPr/>
          </p:nvSpPr>
          <p:spPr bwMode="auto">
            <a:xfrm>
              <a:off x="4962" y="1527"/>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906" name="Oval 30">
              <a:extLst>
                <a:ext uri="{FF2B5EF4-FFF2-40B4-BE49-F238E27FC236}">
                  <a16:creationId xmlns:a16="http://schemas.microsoft.com/office/drawing/2014/main" id="{5DA399E2-FF3B-45F2-8E46-C27201F5D655}"/>
                </a:ext>
              </a:extLst>
            </p:cNvPr>
            <p:cNvSpPr>
              <a:spLocks noChangeArrowheads="1"/>
            </p:cNvSpPr>
            <p:nvPr/>
          </p:nvSpPr>
          <p:spPr bwMode="auto">
            <a:xfrm>
              <a:off x="4374" y="1624"/>
              <a:ext cx="180" cy="1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907" name="Oval 31">
              <a:extLst>
                <a:ext uri="{FF2B5EF4-FFF2-40B4-BE49-F238E27FC236}">
                  <a16:creationId xmlns:a16="http://schemas.microsoft.com/office/drawing/2014/main" id="{3C22ED4D-18FB-4A4A-916A-AF8C3F35733B}"/>
                </a:ext>
              </a:extLst>
            </p:cNvPr>
            <p:cNvSpPr>
              <a:spLocks noChangeArrowheads="1"/>
            </p:cNvSpPr>
            <p:nvPr/>
          </p:nvSpPr>
          <p:spPr bwMode="auto">
            <a:xfrm>
              <a:off x="4772" y="1294"/>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908" name="Oval 32">
              <a:extLst>
                <a:ext uri="{FF2B5EF4-FFF2-40B4-BE49-F238E27FC236}">
                  <a16:creationId xmlns:a16="http://schemas.microsoft.com/office/drawing/2014/main" id="{6BBB3903-696B-4878-B01F-967C951DC49D}"/>
                </a:ext>
              </a:extLst>
            </p:cNvPr>
            <p:cNvSpPr>
              <a:spLocks noChangeArrowheads="1"/>
            </p:cNvSpPr>
            <p:nvPr/>
          </p:nvSpPr>
          <p:spPr bwMode="auto">
            <a:xfrm>
              <a:off x="4745" y="1789"/>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909" name="Oval 33">
              <a:extLst>
                <a:ext uri="{FF2B5EF4-FFF2-40B4-BE49-F238E27FC236}">
                  <a16:creationId xmlns:a16="http://schemas.microsoft.com/office/drawing/2014/main" id="{99AB58D9-579D-4BD7-A5C9-958D7ED13D2E}"/>
                </a:ext>
              </a:extLst>
            </p:cNvPr>
            <p:cNvSpPr>
              <a:spLocks noChangeArrowheads="1"/>
            </p:cNvSpPr>
            <p:nvPr/>
          </p:nvSpPr>
          <p:spPr bwMode="auto">
            <a:xfrm>
              <a:off x="4902" y="126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910" name="Oval 34">
              <a:extLst>
                <a:ext uri="{FF2B5EF4-FFF2-40B4-BE49-F238E27FC236}">
                  <a16:creationId xmlns:a16="http://schemas.microsoft.com/office/drawing/2014/main" id="{9301EC75-1AF2-4FE9-9AA7-77D3FD8C2A7F}"/>
                </a:ext>
              </a:extLst>
            </p:cNvPr>
            <p:cNvSpPr>
              <a:spLocks noChangeArrowheads="1"/>
            </p:cNvSpPr>
            <p:nvPr/>
          </p:nvSpPr>
          <p:spPr bwMode="auto">
            <a:xfrm>
              <a:off x="4649" y="1379"/>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76809" name="Oval 35">
            <a:extLst>
              <a:ext uri="{FF2B5EF4-FFF2-40B4-BE49-F238E27FC236}">
                <a16:creationId xmlns:a16="http://schemas.microsoft.com/office/drawing/2014/main" id="{B01C3ABF-8D1E-443C-BDBE-F342DBBEFF5D}"/>
              </a:ext>
            </a:extLst>
          </p:cNvPr>
          <p:cNvSpPr>
            <a:spLocks noChangeArrowheads="1"/>
          </p:cNvSpPr>
          <p:nvPr/>
        </p:nvSpPr>
        <p:spPr bwMode="auto">
          <a:xfrm>
            <a:off x="7304088" y="5511800"/>
            <a:ext cx="263525" cy="2635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10" name="Oval 36">
            <a:extLst>
              <a:ext uri="{FF2B5EF4-FFF2-40B4-BE49-F238E27FC236}">
                <a16:creationId xmlns:a16="http://schemas.microsoft.com/office/drawing/2014/main" id="{14BAD318-F5B4-4649-B1AE-2C6CE6EC1A97}"/>
              </a:ext>
            </a:extLst>
          </p:cNvPr>
          <p:cNvSpPr>
            <a:spLocks noChangeArrowheads="1"/>
          </p:cNvSpPr>
          <p:nvPr/>
        </p:nvSpPr>
        <p:spPr bwMode="auto">
          <a:xfrm>
            <a:off x="7102475" y="5240338"/>
            <a:ext cx="265113" cy="26511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11" name="Oval 37">
            <a:extLst>
              <a:ext uri="{FF2B5EF4-FFF2-40B4-BE49-F238E27FC236}">
                <a16:creationId xmlns:a16="http://schemas.microsoft.com/office/drawing/2014/main" id="{15B29A4E-BFAA-44F5-9336-3668FF7889D1}"/>
              </a:ext>
            </a:extLst>
          </p:cNvPr>
          <p:cNvSpPr>
            <a:spLocks noChangeArrowheads="1"/>
          </p:cNvSpPr>
          <p:nvPr/>
        </p:nvSpPr>
        <p:spPr bwMode="auto">
          <a:xfrm>
            <a:off x="7429500" y="5011738"/>
            <a:ext cx="263525" cy="26511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12" name="Oval 38">
            <a:extLst>
              <a:ext uri="{FF2B5EF4-FFF2-40B4-BE49-F238E27FC236}">
                <a16:creationId xmlns:a16="http://schemas.microsoft.com/office/drawing/2014/main" id="{C3E32BBA-2B3A-4931-A074-B2EEC08D47CE}"/>
              </a:ext>
            </a:extLst>
          </p:cNvPr>
          <p:cNvSpPr>
            <a:spLocks noChangeArrowheads="1"/>
          </p:cNvSpPr>
          <p:nvPr/>
        </p:nvSpPr>
        <p:spPr bwMode="auto">
          <a:xfrm>
            <a:off x="6894513" y="5240338"/>
            <a:ext cx="263525" cy="26511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13" name="Oval 39">
            <a:extLst>
              <a:ext uri="{FF2B5EF4-FFF2-40B4-BE49-F238E27FC236}">
                <a16:creationId xmlns:a16="http://schemas.microsoft.com/office/drawing/2014/main" id="{330960B2-3D13-4C69-A584-71472BC40047}"/>
              </a:ext>
            </a:extLst>
          </p:cNvPr>
          <p:cNvSpPr>
            <a:spLocks noChangeArrowheads="1"/>
          </p:cNvSpPr>
          <p:nvPr/>
        </p:nvSpPr>
        <p:spPr bwMode="auto">
          <a:xfrm>
            <a:off x="7242175" y="5254625"/>
            <a:ext cx="263525" cy="26511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14" name="Oval 40">
            <a:extLst>
              <a:ext uri="{FF2B5EF4-FFF2-40B4-BE49-F238E27FC236}">
                <a16:creationId xmlns:a16="http://schemas.microsoft.com/office/drawing/2014/main" id="{403D2CFE-BD1C-457C-A340-92B0809DB696}"/>
              </a:ext>
            </a:extLst>
          </p:cNvPr>
          <p:cNvSpPr>
            <a:spLocks noChangeArrowheads="1"/>
          </p:cNvSpPr>
          <p:nvPr/>
        </p:nvSpPr>
        <p:spPr bwMode="auto">
          <a:xfrm>
            <a:off x="7588250" y="5302250"/>
            <a:ext cx="263525" cy="26511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15" name="Oval 41">
            <a:extLst>
              <a:ext uri="{FF2B5EF4-FFF2-40B4-BE49-F238E27FC236}">
                <a16:creationId xmlns:a16="http://schemas.microsoft.com/office/drawing/2014/main" id="{A83225A8-BE7F-4495-A2A4-FABFF236D8CB}"/>
              </a:ext>
            </a:extLst>
          </p:cNvPr>
          <p:cNvSpPr>
            <a:spLocks noChangeArrowheads="1"/>
          </p:cNvSpPr>
          <p:nvPr/>
        </p:nvSpPr>
        <p:spPr bwMode="auto">
          <a:xfrm>
            <a:off x="7400925" y="5695950"/>
            <a:ext cx="247650" cy="206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16" name="Oval 42">
            <a:extLst>
              <a:ext uri="{FF2B5EF4-FFF2-40B4-BE49-F238E27FC236}">
                <a16:creationId xmlns:a16="http://schemas.microsoft.com/office/drawing/2014/main" id="{08068677-6C79-43A1-AD9B-901F86F4ED40}"/>
              </a:ext>
            </a:extLst>
          </p:cNvPr>
          <p:cNvSpPr>
            <a:spLocks noChangeArrowheads="1"/>
          </p:cNvSpPr>
          <p:nvPr/>
        </p:nvSpPr>
        <p:spPr bwMode="auto">
          <a:xfrm>
            <a:off x="7423150" y="5251450"/>
            <a:ext cx="263525" cy="26511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17" name="Oval 43">
            <a:extLst>
              <a:ext uri="{FF2B5EF4-FFF2-40B4-BE49-F238E27FC236}">
                <a16:creationId xmlns:a16="http://schemas.microsoft.com/office/drawing/2014/main" id="{A1D4BE96-9CFF-4D40-92AB-8CD4D9B9F2D1}"/>
              </a:ext>
            </a:extLst>
          </p:cNvPr>
          <p:cNvSpPr>
            <a:spLocks noChangeArrowheads="1"/>
          </p:cNvSpPr>
          <p:nvPr/>
        </p:nvSpPr>
        <p:spPr bwMode="auto">
          <a:xfrm>
            <a:off x="7108825" y="5600700"/>
            <a:ext cx="263525" cy="26352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18" name="Oval 44">
            <a:extLst>
              <a:ext uri="{FF2B5EF4-FFF2-40B4-BE49-F238E27FC236}">
                <a16:creationId xmlns:a16="http://schemas.microsoft.com/office/drawing/2014/main" id="{2CBEE294-C179-4D84-8BB2-1CBF6AA14CE7}"/>
              </a:ext>
            </a:extLst>
          </p:cNvPr>
          <p:cNvSpPr>
            <a:spLocks noChangeArrowheads="1"/>
          </p:cNvSpPr>
          <p:nvPr/>
        </p:nvSpPr>
        <p:spPr bwMode="auto">
          <a:xfrm>
            <a:off x="6962775" y="5380038"/>
            <a:ext cx="266700" cy="26511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19" name="Oval 45">
            <a:extLst>
              <a:ext uri="{FF2B5EF4-FFF2-40B4-BE49-F238E27FC236}">
                <a16:creationId xmlns:a16="http://schemas.microsoft.com/office/drawing/2014/main" id="{5F6E4217-E36E-4F1F-A596-0845F7FC357D}"/>
              </a:ext>
            </a:extLst>
          </p:cNvPr>
          <p:cNvSpPr>
            <a:spLocks noChangeArrowheads="1"/>
          </p:cNvSpPr>
          <p:nvPr/>
        </p:nvSpPr>
        <p:spPr bwMode="auto">
          <a:xfrm>
            <a:off x="7102475" y="5240338"/>
            <a:ext cx="265113" cy="26511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20" name="Oval 46">
            <a:extLst>
              <a:ext uri="{FF2B5EF4-FFF2-40B4-BE49-F238E27FC236}">
                <a16:creationId xmlns:a16="http://schemas.microsoft.com/office/drawing/2014/main" id="{FC5B1D1F-1179-4A5A-A26A-CDBF7FE6A25F}"/>
              </a:ext>
            </a:extLst>
          </p:cNvPr>
          <p:cNvSpPr>
            <a:spLocks noChangeArrowheads="1"/>
          </p:cNvSpPr>
          <p:nvPr/>
        </p:nvSpPr>
        <p:spPr bwMode="auto">
          <a:xfrm>
            <a:off x="7785100" y="5232400"/>
            <a:ext cx="263525" cy="26511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21" name="Oval 47">
            <a:extLst>
              <a:ext uri="{FF2B5EF4-FFF2-40B4-BE49-F238E27FC236}">
                <a16:creationId xmlns:a16="http://schemas.microsoft.com/office/drawing/2014/main" id="{01B5EDDF-8531-45E1-AD72-2DDA55854A07}"/>
              </a:ext>
            </a:extLst>
          </p:cNvPr>
          <p:cNvSpPr>
            <a:spLocks noChangeArrowheads="1"/>
          </p:cNvSpPr>
          <p:nvPr/>
        </p:nvSpPr>
        <p:spPr bwMode="auto">
          <a:xfrm>
            <a:off x="7013575" y="5011738"/>
            <a:ext cx="263525" cy="26511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22" name="Oval 48">
            <a:extLst>
              <a:ext uri="{FF2B5EF4-FFF2-40B4-BE49-F238E27FC236}">
                <a16:creationId xmlns:a16="http://schemas.microsoft.com/office/drawing/2014/main" id="{A0CC56F9-0C66-45F9-AB4E-E02E55204A9A}"/>
              </a:ext>
            </a:extLst>
          </p:cNvPr>
          <p:cNvSpPr>
            <a:spLocks noChangeArrowheads="1"/>
          </p:cNvSpPr>
          <p:nvPr/>
        </p:nvSpPr>
        <p:spPr bwMode="auto">
          <a:xfrm>
            <a:off x="7800975" y="5378450"/>
            <a:ext cx="266700" cy="26511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23" name="Oval 49">
            <a:extLst>
              <a:ext uri="{FF2B5EF4-FFF2-40B4-BE49-F238E27FC236}">
                <a16:creationId xmlns:a16="http://schemas.microsoft.com/office/drawing/2014/main" id="{89B8B5CB-9801-4A16-A37B-336EB71083BC}"/>
              </a:ext>
            </a:extLst>
          </p:cNvPr>
          <p:cNvSpPr>
            <a:spLocks noChangeArrowheads="1"/>
          </p:cNvSpPr>
          <p:nvPr/>
        </p:nvSpPr>
        <p:spPr bwMode="auto">
          <a:xfrm>
            <a:off x="7553325" y="5510213"/>
            <a:ext cx="266700" cy="26511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24" name="Oval 50">
            <a:extLst>
              <a:ext uri="{FF2B5EF4-FFF2-40B4-BE49-F238E27FC236}">
                <a16:creationId xmlns:a16="http://schemas.microsoft.com/office/drawing/2014/main" id="{1A68CD6F-33F4-4FC8-9429-31C9E24744E6}"/>
              </a:ext>
            </a:extLst>
          </p:cNvPr>
          <p:cNvSpPr>
            <a:spLocks noChangeArrowheads="1"/>
          </p:cNvSpPr>
          <p:nvPr/>
        </p:nvSpPr>
        <p:spPr bwMode="auto">
          <a:xfrm>
            <a:off x="7680325" y="5595938"/>
            <a:ext cx="244475" cy="22701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25" name="Oval 51">
            <a:extLst>
              <a:ext uri="{FF2B5EF4-FFF2-40B4-BE49-F238E27FC236}">
                <a16:creationId xmlns:a16="http://schemas.microsoft.com/office/drawing/2014/main" id="{060C0B19-74BF-4C75-9994-D498E5D98149}"/>
              </a:ext>
            </a:extLst>
          </p:cNvPr>
          <p:cNvSpPr>
            <a:spLocks noChangeArrowheads="1"/>
          </p:cNvSpPr>
          <p:nvPr/>
        </p:nvSpPr>
        <p:spPr bwMode="auto">
          <a:xfrm>
            <a:off x="7648575" y="4997450"/>
            <a:ext cx="266700" cy="26511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26" name="Oval 52">
            <a:extLst>
              <a:ext uri="{FF2B5EF4-FFF2-40B4-BE49-F238E27FC236}">
                <a16:creationId xmlns:a16="http://schemas.microsoft.com/office/drawing/2014/main" id="{090D3514-AC56-420B-B3AD-F4A6B0ECA0D1}"/>
              </a:ext>
            </a:extLst>
          </p:cNvPr>
          <p:cNvSpPr>
            <a:spLocks noChangeArrowheads="1"/>
          </p:cNvSpPr>
          <p:nvPr/>
        </p:nvSpPr>
        <p:spPr bwMode="auto">
          <a:xfrm>
            <a:off x="7248525" y="4922838"/>
            <a:ext cx="266700" cy="26511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27" name="Line 53">
            <a:extLst>
              <a:ext uri="{FF2B5EF4-FFF2-40B4-BE49-F238E27FC236}">
                <a16:creationId xmlns:a16="http://schemas.microsoft.com/office/drawing/2014/main" id="{901EA364-DF5A-4FDB-84F3-8E4542B6227C}"/>
              </a:ext>
            </a:extLst>
          </p:cNvPr>
          <p:cNvSpPr>
            <a:spLocks noChangeShapeType="1"/>
          </p:cNvSpPr>
          <p:nvPr/>
        </p:nvSpPr>
        <p:spPr bwMode="auto">
          <a:xfrm>
            <a:off x="823913" y="3905250"/>
            <a:ext cx="103346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8" name="Line 54">
            <a:extLst>
              <a:ext uri="{FF2B5EF4-FFF2-40B4-BE49-F238E27FC236}">
                <a16:creationId xmlns:a16="http://schemas.microsoft.com/office/drawing/2014/main" id="{543159BF-266A-4E3A-A046-BCC581C023F7}"/>
              </a:ext>
            </a:extLst>
          </p:cNvPr>
          <p:cNvSpPr>
            <a:spLocks noChangeShapeType="1"/>
          </p:cNvSpPr>
          <p:nvPr/>
        </p:nvSpPr>
        <p:spPr bwMode="auto">
          <a:xfrm flipV="1">
            <a:off x="6043613" y="2814638"/>
            <a:ext cx="671512" cy="3159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9" name="Line 55">
            <a:extLst>
              <a:ext uri="{FF2B5EF4-FFF2-40B4-BE49-F238E27FC236}">
                <a16:creationId xmlns:a16="http://schemas.microsoft.com/office/drawing/2014/main" id="{4D20D56E-FE74-4747-A9C8-BFFADD5D6160}"/>
              </a:ext>
            </a:extLst>
          </p:cNvPr>
          <p:cNvSpPr>
            <a:spLocks noChangeShapeType="1"/>
          </p:cNvSpPr>
          <p:nvPr/>
        </p:nvSpPr>
        <p:spPr bwMode="auto">
          <a:xfrm>
            <a:off x="6119813" y="3581400"/>
            <a:ext cx="15097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30" name="Line 56">
            <a:extLst>
              <a:ext uri="{FF2B5EF4-FFF2-40B4-BE49-F238E27FC236}">
                <a16:creationId xmlns:a16="http://schemas.microsoft.com/office/drawing/2014/main" id="{DBD5CC51-60C3-4E02-A2FD-90BFF54B11CD}"/>
              </a:ext>
            </a:extLst>
          </p:cNvPr>
          <p:cNvSpPr>
            <a:spLocks noChangeShapeType="1"/>
          </p:cNvSpPr>
          <p:nvPr/>
        </p:nvSpPr>
        <p:spPr bwMode="auto">
          <a:xfrm>
            <a:off x="6119813" y="4198938"/>
            <a:ext cx="1509712" cy="619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31" name="Line 57">
            <a:extLst>
              <a:ext uri="{FF2B5EF4-FFF2-40B4-BE49-F238E27FC236}">
                <a16:creationId xmlns:a16="http://schemas.microsoft.com/office/drawing/2014/main" id="{FA80E44D-72CB-4451-B397-1B3F8B4D8285}"/>
              </a:ext>
            </a:extLst>
          </p:cNvPr>
          <p:cNvSpPr>
            <a:spLocks noChangeShapeType="1"/>
          </p:cNvSpPr>
          <p:nvPr/>
        </p:nvSpPr>
        <p:spPr bwMode="auto">
          <a:xfrm>
            <a:off x="5738813" y="4732338"/>
            <a:ext cx="976312" cy="4429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832" name="Group 58">
            <a:extLst>
              <a:ext uri="{FF2B5EF4-FFF2-40B4-BE49-F238E27FC236}">
                <a16:creationId xmlns:a16="http://schemas.microsoft.com/office/drawing/2014/main" id="{1C27D040-F617-4E08-AD55-F0B18D8C80E4}"/>
              </a:ext>
            </a:extLst>
          </p:cNvPr>
          <p:cNvGrpSpPr>
            <a:grpSpLocks/>
          </p:cNvGrpSpPr>
          <p:nvPr/>
        </p:nvGrpSpPr>
        <p:grpSpPr bwMode="auto">
          <a:xfrm>
            <a:off x="2212975" y="3052763"/>
            <a:ext cx="1635125" cy="1677987"/>
            <a:chOff x="1394" y="1923"/>
            <a:chExt cx="1030" cy="1057"/>
          </a:xfrm>
        </p:grpSpPr>
        <p:sp>
          <p:nvSpPr>
            <p:cNvPr id="76840" name="Oval 59">
              <a:extLst>
                <a:ext uri="{FF2B5EF4-FFF2-40B4-BE49-F238E27FC236}">
                  <a16:creationId xmlns:a16="http://schemas.microsoft.com/office/drawing/2014/main" id="{2C5ED466-3421-422B-8393-26BF6F5E6DD3}"/>
                </a:ext>
              </a:extLst>
            </p:cNvPr>
            <p:cNvSpPr>
              <a:spLocks noChangeArrowheads="1"/>
            </p:cNvSpPr>
            <p:nvPr/>
          </p:nvSpPr>
          <p:spPr bwMode="auto">
            <a:xfrm>
              <a:off x="1865" y="2548"/>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41" name="Oval 60">
              <a:extLst>
                <a:ext uri="{FF2B5EF4-FFF2-40B4-BE49-F238E27FC236}">
                  <a16:creationId xmlns:a16="http://schemas.microsoft.com/office/drawing/2014/main" id="{02B12E2B-17A3-4A45-BDC7-6745CA8896F7}"/>
                </a:ext>
              </a:extLst>
            </p:cNvPr>
            <p:cNvSpPr>
              <a:spLocks noChangeArrowheads="1"/>
            </p:cNvSpPr>
            <p:nvPr/>
          </p:nvSpPr>
          <p:spPr bwMode="auto">
            <a:xfrm>
              <a:off x="1826" y="225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42" name="Oval 61">
              <a:extLst>
                <a:ext uri="{FF2B5EF4-FFF2-40B4-BE49-F238E27FC236}">
                  <a16:creationId xmlns:a16="http://schemas.microsoft.com/office/drawing/2014/main" id="{947EF9AD-6CD5-46EE-A117-AA8D68E3ADB6}"/>
                </a:ext>
              </a:extLst>
            </p:cNvPr>
            <p:cNvSpPr>
              <a:spLocks noChangeArrowheads="1"/>
            </p:cNvSpPr>
            <p:nvPr/>
          </p:nvSpPr>
          <p:spPr bwMode="auto">
            <a:xfrm>
              <a:off x="2258" y="228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43" name="Oval 62">
              <a:extLst>
                <a:ext uri="{FF2B5EF4-FFF2-40B4-BE49-F238E27FC236}">
                  <a16:creationId xmlns:a16="http://schemas.microsoft.com/office/drawing/2014/main" id="{B40E53CB-5B1A-44C8-92A6-A09DD8CE8B52}"/>
                </a:ext>
              </a:extLst>
            </p:cNvPr>
            <p:cNvSpPr>
              <a:spLocks noChangeArrowheads="1"/>
            </p:cNvSpPr>
            <p:nvPr/>
          </p:nvSpPr>
          <p:spPr bwMode="auto">
            <a:xfrm>
              <a:off x="1738" y="2202"/>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44" name="Oval 63">
              <a:extLst>
                <a:ext uri="{FF2B5EF4-FFF2-40B4-BE49-F238E27FC236}">
                  <a16:creationId xmlns:a16="http://schemas.microsoft.com/office/drawing/2014/main" id="{0D255EEC-DAE3-4C84-B670-CC80D6BF76BF}"/>
                </a:ext>
              </a:extLst>
            </p:cNvPr>
            <p:cNvSpPr>
              <a:spLocks noChangeArrowheads="1"/>
            </p:cNvSpPr>
            <p:nvPr/>
          </p:nvSpPr>
          <p:spPr bwMode="auto">
            <a:xfrm>
              <a:off x="1738" y="2377"/>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45" name="Oval 64">
              <a:extLst>
                <a:ext uri="{FF2B5EF4-FFF2-40B4-BE49-F238E27FC236}">
                  <a16:creationId xmlns:a16="http://schemas.microsoft.com/office/drawing/2014/main" id="{696001AC-2663-45E8-B33D-004575895472}"/>
                </a:ext>
              </a:extLst>
            </p:cNvPr>
            <p:cNvSpPr>
              <a:spLocks noChangeArrowheads="1"/>
            </p:cNvSpPr>
            <p:nvPr/>
          </p:nvSpPr>
          <p:spPr bwMode="auto">
            <a:xfrm>
              <a:off x="1520" y="2202"/>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46" name="Oval 65">
              <a:extLst>
                <a:ext uri="{FF2B5EF4-FFF2-40B4-BE49-F238E27FC236}">
                  <a16:creationId xmlns:a16="http://schemas.microsoft.com/office/drawing/2014/main" id="{4324E86D-36B6-4D32-B65F-BE900B37CD49}"/>
                </a:ext>
              </a:extLst>
            </p:cNvPr>
            <p:cNvSpPr>
              <a:spLocks noChangeArrowheads="1"/>
            </p:cNvSpPr>
            <p:nvPr/>
          </p:nvSpPr>
          <p:spPr bwMode="auto">
            <a:xfrm>
              <a:off x="1476" y="237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47" name="Oval 66">
              <a:extLst>
                <a:ext uri="{FF2B5EF4-FFF2-40B4-BE49-F238E27FC236}">
                  <a16:creationId xmlns:a16="http://schemas.microsoft.com/office/drawing/2014/main" id="{38A641F9-B852-41D0-B2B5-1C27A4385656}"/>
                </a:ext>
              </a:extLst>
            </p:cNvPr>
            <p:cNvSpPr>
              <a:spLocks noChangeArrowheads="1"/>
            </p:cNvSpPr>
            <p:nvPr/>
          </p:nvSpPr>
          <p:spPr bwMode="auto">
            <a:xfrm>
              <a:off x="1628" y="198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48" name="Oval 67">
              <a:extLst>
                <a:ext uri="{FF2B5EF4-FFF2-40B4-BE49-F238E27FC236}">
                  <a16:creationId xmlns:a16="http://schemas.microsoft.com/office/drawing/2014/main" id="{A2788BC3-F109-47A2-A5C9-5725ECE546A4}"/>
                </a:ext>
              </a:extLst>
            </p:cNvPr>
            <p:cNvSpPr>
              <a:spLocks noChangeArrowheads="1"/>
            </p:cNvSpPr>
            <p:nvPr/>
          </p:nvSpPr>
          <p:spPr bwMode="auto">
            <a:xfrm>
              <a:off x="1607" y="2377"/>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49" name="Oval 68">
              <a:extLst>
                <a:ext uri="{FF2B5EF4-FFF2-40B4-BE49-F238E27FC236}">
                  <a16:creationId xmlns:a16="http://schemas.microsoft.com/office/drawing/2014/main" id="{B3A4EAAC-DB80-4D4A-91F8-97250E843A15}"/>
                </a:ext>
              </a:extLst>
            </p:cNvPr>
            <p:cNvSpPr>
              <a:spLocks noChangeArrowheads="1"/>
            </p:cNvSpPr>
            <p:nvPr/>
          </p:nvSpPr>
          <p:spPr bwMode="auto">
            <a:xfrm>
              <a:off x="1826" y="2386"/>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50" name="Oval 69">
              <a:extLst>
                <a:ext uri="{FF2B5EF4-FFF2-40B4-BE49-F238E27FC236}">
                  <a16:creationId xmlns:a16="http://schemas.microsoft.com/office/drawing/2014/main" id="{7B038F0C-0664-4159-81DB-FF2197DD28D5}"/>
                </a:ext>
              </a:extLst>
            </p:cNvPr>
            <p:cNvSpPr>
              <a:spLocks noChangeArrowheads="1"/>
            </p:cNvSpPr>
            <p:nvPr/>
          </p:nvSpPr>
          <p:spPr bwMode="auto">
            <a:xfrm>
              <a:off x="1865" y="2159"/>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51" name="Oval 70">
              <a:extLst>
                <a:ext uri="{FF2B5EF4-FFF2-40B4-BE49-F238E27FC236}">
                  <a16:creationId xmlns:a16="http://schemas.microsoft.com/office/drawing/2014/main" id="{B5ACBEF0-5C3B-4DC6-B335-5F1E44F233BB}"/>
                </a:ext>
              </a:extLst>
            </p:cNvPr>
            <p:cNvSpPr>
              <a:spLocks noChangeArrowheads="1"/>
            </p:cNvSpPr>
            <p:nvPr/>
          </p:nvSpPr>
          <p:spPr bwMode="auto">
            <a:xfrm>
              <a:off x="2044" y="2416"/>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52" name="Oval 71">
              <a:extLst>
                <a:ext uri="{FF2B5EF4-FFF2-40B4-BE49-F238E27FC236}">
                  <a16:creationId xmlns:a16="http://schemas.microsoft.com/office/drawing/2014/main" id="{242C5554-095E-4226-92BF-70EC6EA450D2}"/>
                </a:ext>
              </a:extLst>
            </p:cNvPr>
            <p:cNvSpPr>
              <a:spLocks noChangeArrowheads="1"/>
            </p:cNvSpPr>
            <p:nvPr/>
          </p:nvSpPr>
          <p:spPr bwMode="auto">
            <a:xfrm>
              <a:off x="1650" y="211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53" name="Oval 72">
              <a:extLst>
                <a:ext uri="{FF2B5EF4-FFF2-40B4-BE49-F238E27FC236}">
                  <a16:creationId xmlns:a16="http://schemas.microsoft.com/office/drawing/2014/main" id="{ED2D0268-4326-43B1-8E64-F7C8138B568A}"/>
                </a:ext>
              </a:extLst>
            </p:cNvPr>
            <p:cNvSpPr>
              <a:spLocks noChangeArrowheads="1"/>
            </p:cNvSpPr>
            <p:nvPr/>
          </p:nvSpPr>
          <p:spPr bwMode="auto">
            <a:xfrm>
              <a:off x="1738" y="2552"/>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54" name="Oval 73">
              <a:extLst>
                <a:ext uri="{FF2B5EF4-FFF2-40B4-BE49-F238E27FC236}">
                  <a16:creationId xmlns:a16="http://schemas.microsoft.com/office/drawing/2014/main" id="{BF1BC113-69DE-4D7B-A109-842AAECAAD90}"/>
                </a:ext>
              </a:extLst>
            </p:cNvPr>
            <p:cNvSpPr>
              <a:spLocks noChangeArrowheads="1"/>
            </p:cNvSpPr>
            <p:nvPr/>
          </p:nvSpPr>
          <p:spPr bwMode="auto">
            <a:xfrm>
              <a:off x="1698" y="2688"/>
              <a:ext cx="168"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55" name="Oval 74">
              <a:extLst>
                <a:ext uri="{FF2B5EF4-FFF2-40B4-BE49-F238E27FC236}">
                  <a16:creationId xmlns:a16="http://schemas.microsoft.com/office/drawing/2014/main" id="{D0A876C2-ADA0-4AB8-A87C-F3DA15B48FB0}"/>
                </a:ext>
              </a:extLst>
            </p:cNvPr>
            <p:cNvSpPr>
              <a:spLocks noChangeArrowheads="1"/>
            </p:cNvSpPr>
            <p:nvPr/>
          </p:nvSpPr>
          <p:spPr bwMode="auto">
            <a:xfrm>
              <a:off x="2000" y="2552"/>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56" name="Oval 75">
              <a:extLst>
                <a:ext uri="{FF2B5EF4-FFF2-40B4-BE49-F238E27FC236}">
                  <a16:creationId xmlns:a16="http://schemas.microsoft.com/office/drawing/2014/main" id="{5CD482F8-1839-4A3A-A247-22E57D21A643}"/>
                </a:ext>
              </a:extLst>
            </p:cNvPr>
            <p:cNvSpPr>
              <a:spLocks noChangeArrowheads="1"/>
            </p:cNvSpPr>
            <p:nvPr/>
          </p:nvSpPr>
          <p:spPr bwMode="auto">
            <a:xfrm>
              <a:off x="1943" y="2019"/>
              <a:ext cx="145" cy="14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57" name="Oval 76">
              <a:extLst>
                <a:ext uri="{FF2B5EF4-FFF2-40B4-BE49-F238E27FC236}">
                  <a16:creationId xmlns:a16="http://schemas.microsoft.com/office/drawing/2014/main" id="{8428807A-B51E-42F3-81EA-61BB19BDECED}"/>
                </a:ext>
              </a:extLst>
            </p:cNvPr>
            <p:cNvSpPr>
              <a:spLocks noChangeArrowheads="1"/>
            </p:cNvSpPr>
            <p:nvPr/>
          </p:nvSpPr>
          <p:spPr bwMode="auto">
            <a:xfrm>
              <a:off x="1826" y="2640"/>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58" name="Oval 77">
              <a:extLst>
                <a:ext uri="{FF2B5EF4-FFF2-40B4-BE49-F238E27FC236}">
                  <a16:creationId xmlns:a16="http://schemas.microsoft.com/office/drawing/2014/main" id="{367C0195-42EE-44E6-B74A-B8FCDBE67A4F}"/>
                </a:ext>
              </a:extLst>
            </p:cNvPr>
            <p:cNvSpPr>
              <a:spLocks noChangeArrowheads="1"/>
            </p:cNvSpPr>
            <p:nvPr/>
          </p:nvSpPr>
          <p:spPr bwMode="auto">
            <a:xfrm>
              <a:off x="1607" y="2246"/>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59" name="Oval 78">
              <a:extLst>
                <a:ext uri="{FF2B5EF4-FFF2-40B4-BE49-F238E27FC236}">
                  <a16:creationId xmlns:a16="http://schemas.microsoft.com/office/drawing/2014/main" id="{6382A1C2-0A42-47D4-A00B-C475768110FA}"/>
                </a:ext>
              </a:extLst>
            </p:cNvPr>
            <p:cNvSpPr>
              <a:spLocks noChangeArrowheads="1"/>
            </p:cNvSpPr>
            <p:nvPr/>
          </p:nvSpPr>
          <p:spPr bwMode="auto">
            <a:xfrm>
              <a:off x="1650" y="2465"/>
              <a:ext cx="168"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60" name="Oval 79">
              <a:extLst>
                <a:ext uri="{FF2B5EF4-FFF2-40B4-BE49-F238E27FC236}">
                  <a16:creationId xmlns:a16="http://schemas.microsoft.com/office/drawing/2014/main" id="{00D618B4-B5A4-4928-84EF-0568CB82B547}"/>
                </a:ext>
              </a:extLst>
            </p:cNvPr>
            <p:cNvSpPr>
              <a:spLocks noChangeArrowheads="1"/>
            </p:cNvSpPr>
            <p:nvPr/>
          </p:nvSpPr>
          <p:spPr bwMode="auto">
            <a:xfrm>
              <a:off x="1738" y="2377"/>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61" name="Oval 80">
              <a:extLst>
                <a:ext uri="{FF2B5EF4-FFF2-40B4-BE49-F238E27FC236}">
                  <a16:creationId xmlns:a16="http://schemas.microsoft.com/office/drawing/2014/main" id="{D8537866-66CE-45A0-A1C0-F2A956AF7A14}"/>
                </a:ext>
              </a:extLst>
            </p:cNvPr>
            <p:cNvSpPr>
              <a:spLocks noChangeArrowheads="1"/>
            </p:cNvSpPr>
            <p:nvPr/>
          </p:nvSpPr>
          <p:spPr bwMode="auto">
            <a:xfrm>
              <a:off x="1520" y="2552"/>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62" name="Oval 81">
              <a:extLst>
                <a:ext uri="{FF2B5EF4-FFF2-40B4-BE49-F238E27FC236}">
                  <a16:creationId xmlns:a16="http://schemas.microsoft.com/office/drawing/2014/main" id="{32651FE6-1444-4FE2-A7D6-60F62601A4A1}"/>
                </a:ext>
              </a:extLst>
            </p:cNvPr>
            <p:cNvSpPr>
              <a:spLocks noChangeArrowheads="1"/>
            </p:cNvSpPr>
            <p:nvPr/>
          </p:nvSpPr>
          <p:spPr bwMode="auto">
            <a:xfrm>
              <a:off x="1778" y="2787"/>
              <a:ext cx="166" cy="16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63" name="Oval 82">
              <a:extLst>
                <a:ext uri="{FF2B5EF4-FFF2-40B4-BE49-F238E27FC236}">
                  <a16:creationId xmlns:a16="http://schemas.microsoft.com/office/drawing/2014/main" id="{50749DD8-A38C-46DE-B77E-F0DFCC90568B}"/>
                </a:ext>
              </a:extLst>
            </p:cNvPr>
            <p:cNvSpPr>
              <a:spLocks noChangeArrowheads="1"/>
            </p:cNvSpPr>
            <p:nvPr/>
          </p:nvSpPr>
          <p:spPr bwMode="auto">
            <a:xfrm>
              <a:off x="1730" y="200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64" name="Oval 83">
              <a:extLst>
                <a:ext uri="{FF2B5EF4-FFF2-40B4-BE49-F238E27FC236}">
                  <a16:creationId xmlns:a16="http://schemas.microsoft.com/office/drawing/2014/main" id="{5F277249-DFEC-461B-BFFE-545512C65569}"/>
                </a:ext>
              </a:extLst>
            </p:cNvPr>
            <p:cNvSpPr>
              <a:spLocks noChangeArrowheads="1"/>
            </p:cNvSpPr>
            <p:nvPr/>
          </p:nvSpPr>
          <p:spPr bwMode="auto">
            <a:xfrm>
              <a:off x="1490" y="261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65" name="Oval 84">
              <a:extLst>
                <a:ext uri="{FF2B5EF4-FFF2-40B4-BE49-F238E27FC236}">
                  <a16:creationId xmlns:a16="http://schemas.microsoft.com/office/drawing/2014/main" id="{68A88C64-635C-4A92-83C0-C7894BB1B310}"/>
                </a:ext>
              </a:extLst>
            </p:cNvPr>
            <p:cNvSpPr>
              <a:spLocks noChangeArrowheads="1"/>
            </p:cNvSpPr>
            <p:nvPr/>
          </p:nvSpPr>
          <p:spPr bwMode="auto">
            <a:xfrm>
              <a:off x="1538" y="206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66" name="Oval 85">
              <a:extLst>
                <a:ext uri="{FF2B5EF4-FFF2-40B4-BE49-F238E27FC236}">
                  <a16:creationId xmlns:a16="http://schemas.microsoft.com/office/drawing/2014/main" id="{C208EEFB-CBD2-4B47-A13D-3F87050473BA}"/>
                </a:ext>
              </a:extLst>
            </p:cNvPr>
            <p:cNvSpPr>
              <a:spLocks noChangeArrowheads="1"/>
            </p:cNvSpPr>
            <p:nvPr/>
          </p:nvSpPr>
          <p:spPr bwMode="auto">
            <a:xfrm>
              <a:off x="1874" y="271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67" name="Oval 86">
              <a:extLst>
                <a:ext uri="{FF2B5EF4-FFF2-40B4-BE49-F238E27FC236}">
                  <a16:creationId xmlns:a16="http://schemas.microsoft.com/office/drawing/2014/main" id="{D786BC3E-E8EE-4CB4-8CD2-354993E64747}"/>
                </a:ext>
              </a:extLst>
            </p:cNvPr>
            <p:cNvSpPr>
              <a:spLocks noChangeArrowheads="1"/>
            </p:cNvSpPr>
            <p:nvPr/>
          </p:nvSpPr>
          <p:spPr bwMode="auto">
            <a:xfrm>
              <a:off x="2162" y="212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68" name="Oval 87">
              <a:extLst>
                <a:ext uri="{FF2B5EF4-FFF2-40B4-BE49-F238E27FC236}">
                  <a16:creationId xmlns:a16="http://schemas.microsoft.com/office/drawing/2014/main" id="{016C6CD3-B4F1-4ED9-A1E6-FA6202D39AC0}"/>
                </a:ext>
              </a:extLst>
            </p:cNvPr>
            <p:cNvSpPr>
              <a:spLocks noChangeArrowheads="1"/>
            </p:cNvSpPr>
            <p:nvPr/>
          </p:nvSpPr>
          <p:spPr bwMode="auto">
            <a:xfrm>
              <a:off x="2034" y="216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69" name="Oval 88">
              <a:extLst>
                <a:ext uri="{FF2B5EF4-FFF2-40B4-BE49-F238E27FC236}">
                  <a16:creationId xmlns:a16="http://schemas.microsoft.com/office/drawing/2014/main" id="{97C4EBA3-E661-4792-A4BA-01B33323331A}"/>
                </a:ext>
              </a:extLst>
            </p:cNvPr>
            <p:cNvSpPr>
              <a:spLocks noChangeArrowheads="1"/>
            </p:cNvSpPr>
            <p:nvPr/>
          </p:nvSpPr>
          <p:spPr bwMode="auto">
            <a:xfrm>
              <a:off x="2226" y="2464"/>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70" name="Oval 89">
              <a:extLst>
                <a:ext uri="{FF2B5EF4-FFF2-40B4-BE49-F238E27FC236}">
                  <a16:creationId xmlns:a16="http://schemas.microsoft.com/office/drawing/2014/main" id="{21FEBE80-654A-41A1-BE65-3AFC7A0C0E3E}"/>
                </a:ext>
              </a:extLst>
            </p:cNvPr>
            <p:cNvSpPr>
              <a:spLocks noChangeArrowheads="1"/>
            </p:cNvSpPr>
            <p:nvPr/>
          </p:nvSpPr>
          <p:spPr bwMode="auto">
            <a:xfrm>
              <a:off x="1602" y="2739"/>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71" name="Oval 90">
              <a:extLst>
                <a:ext uri="{FF2B5EF4-FFF2-40B4-BE49-F238E27FC236}">
                  <a16:creationId xmlns:a16="http://schemas.microsoft.com/office/drawing/2014/main" id="{846E8D40-DAD5-47AB-B071-9491589A7B92}"/>
                </a:ext>
              </a:extLst>
            </p:cNvPr>
            <p:cNvSpPr>
              <a:spLocks noChangeArrowheads="1"/>
            </p:cNvSpPr>
            <p:nvPr/>
          </p:nvSpPr>
          <p:spPr bwMode="auto">
            <a:xfrm>
              <a:off x="2178" y="269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72" name="Oval 91">
              <a:extLst>
                <a:ext uri="{FF2B5EF4-FFF2-40B4-BE49-F238E27FC236}">
                  <a16:creationId xmlns:a16="http://schemas.microsoft.com/office/drawing/2014/main" id="{1F39976B-821F-47C9-B275-88A337810B76}"/>
                </a:ext>
              </a:extLst>
            </p:cNvPr>
            <p:cNvSpPr>
              <a:spLocks noChangeArrowheads="1"/>
            </p:cNvSpPr>
            <p:nvPr/>
          </p:nvSpPr>
          <p:spPr bwMode="auto">
            <a:xfrm>
              <a:off x="1842" y="192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73" name="Oval 92">
              <a:extLst>
                <a:ext uri="{FF2B5EF4-FFF2-40B4-BE49-F238E27FC236}">
                  <a16:creationId xmlns:a16="http://schemas.microsoft.com/office/drawing/2014/main" id="{6610D24B-DD4F-45D5-96E2-A3B1FE81FF37}"/>
                </a:ext>
              </a:extLst>
            </p:cNvPr>
            <p:cNvSpPr>
              <a:spLocks noChangeArrowheads="1"/>
            </p:cNvSpPr>
            <p:nvPr/>
          </p:nvSpPr>
          <p:spPr bwMode="auto">
            <a:xfrm>
              <a:off x="2018" y="267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74" name="Oval 93">
              <a:extLst>
                <a:ext uri="{FF2B5EF4-FFF2-40B4-BE49-F238E27FC236}">
                  <a16:creationId xmlns:a16="http://schemas.microsoft.com/office/drawing/2014/main" id="{C9D76BA6-8050-4100-BD5C-B2C644198530}"/>
                </a:ext>
              </a:extLst>
            </p:cNvPr>
            <p:cNvSpPr>
              <a:spLocks noChangeArrowheads="1"/>
            </p:cNvSpPr>
            <p:nvPr/>
          </p:nvSpPr>
          <p:spPr bwMode="auto">
            <a:xfrm>
              <a:off x="1394" y="224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75" name="Oval 94">
              <a:extLst>
                <a:ext uri="{FF2B5EF4-FFF2-40B4-BE49-F238E27FC236}">
                  <a16:creationId xmlns:a16="http://schemas.microsoft.com/office/drawing/2014/main" id="{C3116A56-4828-4715-A07A-CBBD65B175C2}"/>
                </a:ext>
              </a:extLst>
            </p:cNvPr>
            <p:cNvSpPr>
              <a:spLocks noChangeArrowheads="1"/>
            </p:cNvSpPr>
            <p:nvPr/>
          </p:nvSpPr>
          <p:spPr bwMode="auto">
            <a:xfrm>
              <a:off x="2162" y="257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76" name="Oval 95">
              <a:extLst>
                <a:ext uri="{FF2B5EF4-FFF2-40B4-BE49-F238E27FC236}">
                  <a16:creationId xmlns:a16="http://schemas.microsoft.com/office/drawing/2014/main" id="{6AFC3140-6278-4744-A3C7-8F97BA253F57}"/>
                </a:ext>
              </a:extLst>
            </p:cNvPr>
            <p:cNvSpPr>
              <a:spLocks noChangeArrowheads="1"/>
            </p:cNvSpPr>
            <p:nvPr/>
          </p:nvSpPr>
          <p:spPr bwMode="auto">
            <a:xfrm>
              <a:off x="2130" y="2259"/>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77" name="Oval 96">
              <a:extLst>
                <a:ext uri="{FF2B5EF4-FFF2-40B4-BE49-F238E27FC236}">
                  <a16:creationId xmlns:a16="http://schemas.microsoft.com/office/drawing/2014/main" id="{8AA7914A-5A0E-4505-AEF6-2DAF9A4BD9CA}"/>
                </a:ext>
              </a:extLst>
            </p:cNvPr>
            <p:cNvSpPr>
              <a:spLocks noChangeArrowheads="1"/>
            </p:cNvSpPr>
            <p:nvPr/>
          </p:nvSpPr>
          <p:spPr bwMode="auto">
            <a:xfrm>
              <a:off x="1410" y="2416"/>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78" name="Oval 97">
              <a:extLst>
                <a:ext uri="{FF2B5EF4-FFF2-40B4-BE49-F238E27FC236}">
                  <a16:creationId xmlns:a16="http://schemas.microsoft.com/office/drawing/2014/main" id="{F439BD42-3DE3-40F0-A634-D48EF2028F32}"/>
                </a:ext>
              </a:extLst>
            </p:cNvPr>
            <p:cNvSpPr>
              <a:spLocks noChangeArrowheads="1"/>
            </p:cNvSpPr>
            <p:nvPr/>
          </p:nvSpPr>
          <p:spPr bwMode="auto">
            <a:xfrm>
              <a:off x="1410" y="252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79" name="Oval 98">
              <a:extLst>
                <a:ext uri="{FF2B5EF4-FFF2-40B4-BE49-F238E27FC236}">
                  <a16:creationId xmlns:a16="http://schemas.microsoft.com/office/drawing/2014/main" id="{537B0C48-3AFC-411E-9239-BCCD82EAF31C}"/>
                </a:ext>
              </a:extLst>
            </p:cNvPr>
            <p:cNvSpPr>
              <a:spLocks noChangeArrowheads="1"/>
            </p:cNvSpPr>
            <p:nvPr/>
          </p:nvSpPr>
          <p:spPr bwMode="auto">
            <a:xfrm>
              <a:off x="2034" y="1997"/>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80" name="Oval 99">
              <a:extLst>
                <a:ext uri="{FF2B5EF4-FFF2-40B4-BE49-F238E27FC236}">
                  <a16:creationId xmlns:a16="http://schemas.microsoft.com/office/drawing/2014/main" id="{8DC23DAB-00BB-4D17-9BA4-3B5AF6D0465B}"/>
                </a:ext>
              </a:extLst>
            </p:cNvPr>
            <p:cNvSpPr>
              <a:spLocks noChangeArrowheads="1"/>
            </p:cNvSpPr>
            <p:nvPr/>
          </p:nvSpPr>
          <p:spPr bwMode="auto">
            <a:xfrm>
              <a:off x="2000" y="2242"/>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81" name="Oval 100">
              <a:extLst>
                <a:ext uri="{FF2B5EF4-FFF2-40B4-BE49-F238E27FC236}">
                  <a16:creationId xmlns:a16="http://schemas.microsoft.com/office/drawing/2014/main" id="{065B85B7-3F0D-4209-84F3-3F8AD1216B5C}"/>
                </a:ext>
              </a:extLst>
            </p:cNvPr>
            <p:cNvSpPr>
              <a:spLocks noChangeArrowheads="1"/>
            </p:cNvSpPr>
            <p:nvPr/>
          </p:nvSpPr>
          <p:spPr bwMode="auto">
            <a:xfrm>
              <a:off x="1986" y="281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82" name="Oval 101">
              <a:extLst>
                <a:ext uri="{FF2B5EF4-FFF2-40B4-BE49-F238E27FC236}">
                  <a16:creationId xmlns:a16="http://schemas.microsoft.com/office/drawing/2014/main" id="{0DE270E2-7033-4A04-8562-959AB9FA069A}"/>
                </a:ext>
              </a:extLst>
            </p:cNvPr>
            <p:cNvSpPr>
              <a:spLocks noChangeArrowheads="1"/>
            </p:cNvSpPr>
            <p:nvPr/>
          </p:nvSpPr>
          <p:spPr bwMode="auto">
            <a:xfrm>
              <a:off x="1913" y="2377"/>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83" name="Oval 102">
              <a:extLst>
                <a:ext uri="{FF2B5EF4-FFF2-40B4-BE49-F238E27FC236}">
                  <a16:creationId xmlns:a16="http://schemas.microsoft.com/office/drawing/2014/main" id="{593E0D61-5338-4A51-8E01-0ABF087EC6BD}"/>
                </a:ext>
              </a:extLst>
            </p:cNvPr>
            <p:cNvSpPr>
              <a:spLocks noChangeArrowheads="1"/>
            </p:cNvSpPr>
            <p:nvPr/>
          </p:nvSpPr>
          <p:spPr bwMode="auto">
            <a:xfrm>
              <a:off x="2096" y="2338"/>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84" name="Oval 103">
              <a:extLst>
                <a:ext uri="{FF2B5EF4-FFF2-40B4-BE49-F238E27FC236}">
                  <a16:creationId xmlns:a16="http://schemas.microsoft.com/office/drawing/2014/main" id="{822CD421-9EB7-4940-85CD-7AFC4313B441}"/>
                </a:ext>
              </a:extLst>
            </p:cNvPr>
            <p:cNvSpPr>
              <a:spLocks noChangeArrowheads="1"/>
            </p:cNvSpPr>
            <p:nvPr/>
          </p:nvSpPr>
          <p:spPr bwMode="auto">
            <a:xfrm>
              <a:off x="2226" y="235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76833" name="Rectangle 104">
            <a:extLst>
              <a:ext uri="{FF2B5EF4-FFF2-40B4-BE49-F238E27FC236}">
                <a16:creationId xmlns:a16="http://schemas.microsoft.com/office/drawing/2014/main" id="{E1A22894-2A23-4520-BD3F-B17B623E5109}"/>
              </a:ext>
            </a:extLst>
          </p:cNvPr>
          <p:cNvSpPr>
            <a:spLocks noChangeArrowheads="1"/>
          </p:cNvSpPr>
          <p:nvPr/>
        </p:nvSpPr>
        <p:spPr bwMode="auto">
          <a:xfrm>
            <a:off x="1366838" y="4779963"/>
            <a:ext cx="21240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Uranium-235</a:t>
            </a:r>
          </a:p>
          <a:p>
            <a:r>
              <a:rPr lang="en-US" altLang="en-US" b="1">
                <a:solidFill>
                  <a:schemeClr val="accent2"/>
                </a:solidFill>
                <a:latin typeface="Univers (W1)" charset="0"/>
              </a:rPr>
              <a:t>Plutonium-239</a:t>
            </a:r>
          </a:p>
        </p:txBody>
      </p:sp>
      <p:sp>
        <p:nvSpPr>
          <p:cNvPr id="76834" name="Rectangle 105">
            <a:extLst>
              <a:ext uri="{FF2B5EF4-FFF2-40B4-BE49-F238E27FC236}">
                <a16:creationId xmlns:a16="http://schemas.microsoft.com/office/drawing/2014/main" id="{6C8098DA-841F-4D12-A398-6A87420FEDA4}"/>
              </a:ext>
            </a:extLst>
          </p:cNvPr>
          <p:cNvSpPr>
            <a:spLocks noChangeArrowheads="1"/>
          </p:cNvSpPr>
          <p:nvPr/>
        </p:nvSpPr>
        <p:spPr bwMode="auto">
          <a:xfrm>
            <a:off x="-4763" y="4170363"/>
            <a:ext cx="127793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Neutron</a:t>
            </a:r>
          </a:p>
        </p:txBody>
      </p:sp>
      <p:sp>
        <p:nvSpPr>
          <p:cNvPr id="76835" name="Rectangle 106">
            <a:extLst>
              <a:ext uri="{FF2B5EF4-FFF2-40B4-BE49-F238E27FC236}">
                <a16:creationId xmlns:a16="http://schemas.microsoft.com/office/drawing/2014/main" id="{D46F4580-9AAC-4AA1-A21F-516E40FE0772}"/>
              </a:ext>
            </a:extLst>
          </p:cNvPr>
          <p:cNvSpPr>
            <a:spLocks noChangeArrowheads="1"/>
          </p:cNvSpPr>
          <p:nvPr/>
        </p:nvSpPr>
        <p:spPr bwMode="auto">
          <a:xfrm>
            <a:off x="147638" y="3179763"/>
            <a:ext cx="5667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baseline="30000">
                <a:solidFill>
                  <a:schemeClr val="hlink"/>
                </a:solidFill>
                <a:latin typeface="Univers (W1)" charset="0"/>
              </a:rPr>
              <a:t>1</a:t>
            </a:r>
            <a:r>
              <a:rPr lang="en-US" altLang="en-US" b="1" baseline="-25000">
                <a:solidFill>
                  <a:schemeClr val="hlink"/>
                </a:solidFill>
                <a:latin typeface="Univers (W1)" charset="0"/>
              </a:rPr>
              <a:t>0</a:t>
            </a:r>
            <a:r>
              <a:rPr lang="en-US" altLang="en-US" b="1">
                <a:solidFill>
                  <a:schemeClr val="hlink"/>
                </a:solidFill>
                <a:latin typeface="Univers (W1)" charset="0"/>
              </a:rPr>
              <a:t>n</a:t>
            </a:r>
          </a:p>
        </p:txBody>
      </p:sp>
      <p:sp>
        <p:nvSpPr>
          <p:cNvPr id="76836" name="Rectangle 107">
            <a:extLst>
              <a:ext uri="{FF2B5EF4-FFF2-40B4-BE49-F238E27FC236}">
                <a16:creationId xmlns:a16="http://schemas.microsoft.com/office/drawing/2014/main" id="{23A85C6A-5731-4CFB-953F-A5E5FF4E2CA8}"/>
              </a:ext>
            </a:extLst>
          </p:cNvPr>
          <p:cNvSpPr>
            <a:spLocks noChangeArrowheads="1"/>
          </p:cNvSpPr>
          <p:nvPr/>
        </p:nvSpPr>
        <p:spPr bwMode="auto">
          <a:xfrm>
            <a:off x="8148638" y="4094163"/>
            <a:ext cx="5667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baseline="30000">
                <a:latin typeface="Univers (W1)" charset="0"/>
              </a:rPr>
              <a:t>1</a:t>
            </a:r>
            <a:r>
              <a:rPr lang="en-US" altLang="en-US" b="1" baseline="-25000">
                <a:latin typeface="Univers (W1)" charset="0"/>
              </a:rPr>
              <a:t>0</a:t>
            </a:r>
            <a:r>
              <a:rPr lang="en-US" altLang="en-US" b="1">
                <a:latin typeface="Univers (W1)" charset="0"/>
              </a:rPr>
              <a:t>n</a:t>
            </a:r>
          </a:p>
        </p:txBody>
      </p:sp>
      <p:sp>
        <p:nvSpPr>
          <p:cNvPr id="76837" name="Rectangle 108">
            <a:extLst>
              <a:ext uri="{FF2B5EF4-FFF2-40B4-BE49-F238E27FC236}">
                <a16:creationId xmlns:a16="http://schemas.microsoft.com/office/drawing/2014/main" id="{3B120E22-756E-480D-9A7C-4A86F8792132}"/>
              </a:ext>
            </a:extLst>
          </p:cNvPr>
          <p:cNvSpPr>
            <a:spLocks noChangeArrowheads="1"/>
          </p:cNvSpPr>
          <p:nvPr/>
        </p:nvSpPr>
        <p:spPr bwMode="auto">
          <a:xfrm>
            <a:off x="8148638" y="3408363"/>
            <a:ext cx="5667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baseline="30000">
                <a:latin typeface="Univers (W1)" charset="0"/>
              </a:rPr>
              <a:t>1</a:t>
            </a:r>
            <a:r>
              <a:rPr lang="en-US" altLang="en-US" b="1" baseline="-25000">
                <a:latin typeface="Univers (W1)" charset="0"/>
              </a:rPr>
              <a:t>0</a:t>
            </a:r>
            <a:r>
              <a:rPr lang="en-US" altLang="en-US" b="1">
                <a:latin typeface="Univers (W1)" charset="0"/>
              </a:rPr>
              <a:t>n</a:t>
            </a:r>
          </a:p>
        </p:txBody>
      </p:sp>
      <p:sp>
        <p:nvSpPr>
          <p:cNvPr id="76838" name="Rectangle 109">
            <a:extLst>
              <a:ext uri="{FF2B5EF4-FFF2-40B4-BE49-F238E27FC236}">
                <a16:creationId xmlns:a16="http://schemas.microsoft.com/office/drawing/2014/main" id="{66284046-7D7D-4F94-ADD1-AA951CFBC303}"/>
              </a:ext>
            </a:extLst>
          </p:cNvPr>
          <p:cNvSpPr>
            <a:spLocks noChangeArrowheads="1"/>
          </p:cNvSpPr>
          <p:nvPr/>
        </p:nvSpPr>
        <p:spPr bwMode="auto">
          <a:xfrm>
            <a:off x="6777038" y="5999163"/>
            <a:ext cx="19383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Univers (W1)" charset="0"/>
              </a:rPr>
              <a:t>Strontium-90</a:t>
            </a:r>
          </a:p>
        </p:txBody>
      </p:sp>
      <p:sp>
        <p:nvSpPr>
          <p:cNvPr id="76839" name="Rectangle 110">
            <a:extLst>
              <a:ext uri="{FF2B5EF4-FFF2-40B4-BE49-F238E27FC236}">
                <a16:creationId xmlns:a16="http://schemas.microsoft.com/office/drawing/2014/main" id="{10C2C48D-4423-459E-9C78-1F7394C842E0}"/>
              </a:ext>
            </a:extLst>
          </p:cNvPr>
          <p:cNvSpPr>
            <a:spLocks noChangeArrowheads="1"/>
          </p:cNvSpPr>
          <p:nvPr/>
        </p:nvSpPr>
        <p:spPr bwMode="auto">
          <a:xfrm>
            <a:off x="6700838" y="1503363"/>
            <a:ext cx="16002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Univers (W1)" charset="0"/>
              </a:rPr>
              <a:t>Xenon-144</a:t>
            </a:r>
          </a:p>
        </p:txBody>
      </p:sp>
    </p:spTree>
  </p:cSld>
  <p:clrMapOvr>
    <a:masterClrMapping/>
  </p:clrMapOvr>
  <p:transition advClick="0" advTm="6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a:extLst>
              <a:ext uri="{FF2B5EF4-FFF2-40B4-BE49-F238E27FC236}">
                <a16:creationId xmlns:a16="http://schemas.microsoft.com/office/drawing/2014/main" id="{55C12776-C2BF-43E6-BAD1-96A8641FB789}"/>
              </a:ext>
            </a:extLst>
          </p:cNvPr>
          <p:cNvSpPr>
            <a:spLocks noChangeArrowheads="1"/>
          </p:cNvSpPr>
          <p:nvPr/>
        </p:nvSpPr>
        <p:spPr bwMode="auto">
          <a:xfrm>
            <a:off x="4121150" y="4559300"/>
            <a:ext cx="1168400" cy="1168400"/>
          </a:xfrm>
          <a:prstGeom prst="star16">
            <a:avLst>
              <a:gd name="adj" fmla="val 375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51" name="AutoShape 3">
            <a:extLst>
              <a:ext uri="{FF2B5EF4-FFF2-40B4-BE49-F238E27FC236}">
                <a16:creationId xmlns:a16="http://schemas.microsoft.com/office/drawing/2014/main" id="{CF5D82E0-A1A7-47DE-BFCF-70937DABA7EC}"/>
              </a:ext>
            </a:extLst>
          </p:cNvPr>
          <p:cNvSpPr>
            <a:spLocks noChangeArrowheads="1"/>
          </p:cNvSpPr>
          <p:nvPr/>
        </p:nvSpPr>
        <p:spPr bwMode="auto">
          <a:xfrm>
            <a:off x="6216650" y="5568950"/>
            <a:ext cx="1168400" cy="1168400"/>
          </a:xfrm>
          <a:prstGeom prst="star16">
            <a:avLst>
              <a:gd name="adj" fmla="val 375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52" name="AutoShape 4">
            <a:extLst>
              <a:ext uri="{FF2B5EF4-FFF2-40B4-BE49-F238E27FC236}">
                <a16:creationId xmlns:a16="http://schemas.microsoft.com/office/drawing/2014/main" id="{77DE2250-C671-45DF-B8C6-CA2EFD1252D4}"/>
              </a:ext>
            </a:extLst>
          </p:cNvPr>
          <p:cNvSpPr>
            <a:spLocks noChangeArrowheads="1"/>
          </p:cNvSpPr>
          <p:nvPr/>
        </p:nvSpPr>
        <p:spPr bwMode="auto">
          <a:xfrm>
            <a:off x="6997700" y="4292600"/>
            <a:ext cx="1168400" cy="1168400"/>
          </a:xfrm>
          <a:prstGeom prst="star16">
            <a:avLst>
              <a:gd name="adj" fmla="val 375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53" name="AutoShape 5">
            <a:extLst>
              <a:ext uri="{FF2B5EF4-FFF2-40B4-BE49-F238E27FC236}">
                <a16:creationId xmlns:a16="http://schemas.microsoft.com/office/drawing/2014/main" id="{B9D783C6-51A4-4E42-992B-D638D41D9776}"/>
              </a:ext>
            </a:extLst>
          </p:cNvPr>
          <p:cNvSpPr>
            <a:spLocks noChangeArrowheads="1"/>
          </p:cNvSpPr>
          <p:nvPr/>
        </p:nvSpPr>
        <p:spPr bwMode="auto">
          <a:xfrm>
            <a:off x="6197600" y="2882900"/>
            <a:ext cx="1168400" cy="1168400"/>
          </a:xfrm>
          <a:prstGeom prst="star16">
            <a:avLst>
              <a:gd name="adj" fmla="val 375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54" name="AutoShape 6">
            <a:extLst>
              <a:ext uri="{FF2B5EF4-FFF2-40B4-BE49-F238E27FC236}">
                <a16:creationId xmlns:a16="http://schemas.microsoft.com/office/drawing/2014/main" id="{D3123B2C-9043-41EF-A4BF-98B55FC8A02D}"/>
              </a:ext>
            </a:extLst>
          </p:cNvPr>
          <p:cNvSpPr>
            <a:spLocks noChangeArrowheads="1"/>
          </p:cNvSpPr>
          <p:nvPr/>
        </p:nvSpPr>
        <p:spPr bwMode="auto">
          <a:xfrm>
            <a:off x="7188200" y="1625600"/>
            <a:ext cx="1168400" cy="1168400"/>
          </a:xfrm>
          <a:prstGeom prst="star16">
            <a:avLst>
              <a:gd name="adj" fmla="val 375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55" name="AutoShape 7">
            <a:extLst>
              <a:ext uri="{FF2B5EF4-FFF2-40B4-BE49-F238E27FC236}">
                <a16:creationId xmlns:a16="http://schemas.microsoft.com/office/drawing/2014/main" id="{41CCC2E4-2A1A-4648-99B3-73C672495F36}"/>
              </a:ext>
            </a:extLst>
          </p:cNvPr>
          <p:cNvSpPr>
            <a:spLocks noChangeArrowheads="1"/>
          </p:cNvSpPr>
          <p:nvPr/>
        </p:nvSpPr>
        <p:spPr bwMode="auto">
          <a:xfrm>
            <a:off x="4159250" y="2139950"/>
            <a:ext cx="1168400" cy="1168400"/>
          </a:xfrm>
          <a:prstGeom prst="star16">
            <a:avLst>
              <a:gd name="adj" fmla="val 375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56" name="AutoShape 8">
            <a:extLst>
              <a:ext uri="{FF2B5EF4-FFF2-40B4-BE49-F238E27FC236}">
                <a16:creationId xmlns:a16="http://schemas.microsoft.com/office/drawing/2014/main" id="{E39AEB55-353B-42DD-AF7F-273472D0709C}"/>
              </a:ext>
            </a:extLst>
          </p:cNvPr>
          <p:cNvSpPr>
            <a:spLocks noChangeArrowheads="1"/>
          </p:cNvSpPr>
          <p:nvPr/>
        </p:nvSpPr>
        <p:spPr bwMode="auto">
          <a:xfrm>
            <a:off x="1854200" y="3263900"/>
            <a:ext cx="1168400" cy="1168400"/>
          </a:xfrm>
          <a:prstGeom prst="star16">
            <a:avLst>
              <a:gd name="adj" fmla="val 375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57" name="Rectangle 9">
            <a:extLst>
              <a:ext uri="{FF2B5EF4-FFF2-40B4-BE49-F238E27FC236}">
                <a16:creationId xmlns:a16="http://schemas.microsoft.com/office/drawing/2014/main" id="{577A75FC-FAE4-4EB2-A396-C88B2DDD8500}"/>
              </a:ext>
            </a:extLst>
          </p:cNvPr>
          <p:cNvSpPr>
            <a:spLocks noChangeArrowheads="1"/>
          </p:cNvSpPr>
          <p:nvPr/>
        </p:nvSpPr>
        <p:spPr bwMode="auto">
          <a:xfrm>
            <a:off x="1023938" y="133350"/>
            <a:ext cx="7162800" cy="1143000"/>
          </a:xfrm>
          <a:prstGeom prst="rect">
            <a:avLst/>
          </a:prstGeom>
          <a:noFill/>
          <a:ln>
            <a:noFill/>
          </a:ln>
          <a:effectLst>
            <a:outerShdw dist="17961" dir="135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3600" b="1">
                <a:solidFill>
                  <a:schemeClr val="tx2"/>
                </a:solidFill>
                <a:latin typeface="Century Gothic" panose="020B0502020202020204" pitchFamily="34" charset="0"/>
              </a:rPr>
              <a:t>Fission Chain Reactions</a:t>
            </a:r>
          </a:p>
        </p:txBody>
      </p:sp>
      <p:sp>
        <p:nvSpPr>
          <p:cNvPr id="78858" name="Rectangle 10">
            <a:extLst>
              <a:ext uri="{FF2B5EF4-FFF2-40B4-BE49-F238E27FC236}">
                <a16:creationId xmlns:a16="http://schemas.microsoft.com/office/drawing/2014/main" id="{BFBB4F77-AD61-4B3E-BA95-820E1A28C8CE}"/>
              </a:ext>
            </a:extLst>
          </p:cNvPr>
          <p:cNvSpPr>
            <a:spLocks noChangeArrowheads="1"/>
          </p:cNvSpPr>
          <p:nvPr/>
        </p:nvSpPr>
        <p:spPr bwMode="auto">
          <a:xfrm>
            <a:off x="-4763" y="4170363"/>
            <a:ext cx="127793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Neutron</a:t>
            </a:r>
          </a:p>
        </p:txBody>
      </p:sp>
      <p:sp>
        <p:nvSpPr>
          <p:cNvPr id="78859" name="Oval 11">
            <a:extLst>
              <a:ext uri="{FF2B5EF4-FFF2-40B4-BE49-F238E27FC236}">
                <a16:creationId xmlns:a16="http://schemas.microsoft.com/office/drawing/2014/main" id="{BDDC4683-2771-47FF-9304-F75CC9B6317D}"/>
              </a:ext>
            </a:extLst>
          </p:cNvPr>
          <p:cNvSpPr>
            <a:spLocks noChangeArrowheads="1"/>
          </p:cNvSpPr>
          <p:nvPr/>
        </p:nvSpPr>
        <p:spPr bwMode="auto">
          <a:xfrm>
            <a:off x="439738" y="3671888"/>
            <a:ext cx="195262" cy="2063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60" name="Oval 12">
            <a:extLst>
              <a:ext uri="{FF2B5EF4-FFF2-40B4-BE49-F238E27FC236}">
                <a16:creationId xmlns:a16="http://schemas.microsoft.com/office/drawing/2014/main" id="{FE91EDD1-8573-48C3-BF84-3951ED73274E}"/>
              </a:ext>
            </a:extLst>
          </p:cNvPr>
          <p:cNvSpPr>
            <a:spLocks noChangeArrowheads="1"/>
          </p:cNvSpPr>
          <p:nvPr/>
        </p:nvSpPr>
        <p:spPr bwMode="auto">
          <a:xfrm>
            <a:off x="3259138" y="2930525"/>
            <a:ext cx="195262" cy="20796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61" name="Oval 13">
            <a:extLst>
              <a:ext uri="{FF2B5EF4-FFF2-40B4-BE49-F238E27FC236}">
                <a16:creationId xmlns:a16="http://schemas.microsoft.com/office/drawing/2014/main" id="{C49A8898-9AF4-4CCC-A018-D6871CDE0244}"/>
              </a:ext>
            </a:extLst>
          </p:cNvPr>
          <p:cNvSpPr>
            <a:spLocks noChangeArrowheads="1"/>
          </p:cNvSpPr>
          <p:nvPr/>
        </p:nvSpPr>
        <p:spPr bwMode="auto">
          <a:xfrm>
            <a:off x="3240088" y="4405313"/>
            <a:ext cx="198437" cy="2063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62" name="Line 14">
            <a:extLst>
              <a:ext uri="{FF2B5EF4-FFF2-40B4-BE49-F238E27FC236}">
                <a16:creationId xmlns:a16="http://schemas.microsoft.com/office/drawing/2014/main" id="{F9000AFB-07E5-442D-A1AB-D98B5F33CC3A}"/>
              </a:ext>
            </a:extLst>
          </p:cNvPr>
          <p:cNvSpPr>
            <a:spLocks noChangeShapeType="1"/>
          </p:cNvSpPr>
          <p:nvPr/>
        </p:nvSpPr>
        <p:spPr bwMode="auto">
          <a:xfrm>
            <a:off x="793750" y="3751263"/>
            <a:ext cx="2730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8863" name="Group 15">
            <a:extLst>
              <a:ext uri="{FF2B5EF4-FFF2-40B4-BE49-F238E27FC236}">
                <a16:creationId xmlns:a16="http://schemas.microsoft.com/office/drawing/2014/main" id="{D1819926-C4A6-457C-8F2C-0C3E19F2E941}"/>
              </a:ext>
            </a:extLst>
          </p:cNvPr>
          <p:cNvGrpSpPr>
            <a:grpSpLocks/>
          </p:cNvGrpSpPr>
          <p:nvPr/>
        </p:nvGrpSpPr>
        <p:grpSpPr bwMode="auto">
          <a:xfrm>
            <a:off x="1395413" y="3109913"/>
            <a:ext cx="1227137" cy="1320800"/>
            <a:chOff x="879" y="1959"/>
            <a:chExt cx="773" cy="832"/>
          </a:xfrm>
        </p:grpSpPr>
        <p:sp>
          <p:nvSpPr>
            <p:cNvPr id="79158" name="Oval 16">
              <a:extLst>
                <a:ext uri="{FF2B5EF4-FFF2-40B4-BE49-F238E27FC236}">
                  <a16:creationId xmlns:a16="http://schemas.microsoft.com/office/drawing/2014/main" id="{766962AC-F72F-4A9C-A31B-0774D2136EEC}"/>
                </a:ext>
              </a:extLst>
            </p:cNvPr>
            <p:cNvSpPr>
              <a:spLocks noChangeArrowheads="1"/>
            </p:cNvSpPr>
            <p:nvPr/>
          </p:nvSpPr>
          <p:spPr bwMode="auto">
            <a:xfrm>
              <a:off x="1233" y="2452"/>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59" name="Oval 17">
              <a:extLst>
                <a:ext uri="{FF2B5EF4-FFF2-40B4-BE49-F238E27FC236}">
                  <a16:creationId xmlns:a16="http://schemas.microsoft.com/office/drawing/2014/main" id="{5EE146F5-B6E4-4290-968B-C1A85CC76F32}"/>
                </a:ext>
              </a:extLst>
            </p:cNvPr>
            <p:cNvSpPr>
              <a:spLocks noChangeArrowheads="1"/>
            </p:cNvSpPr>
            <p:nvPr/>
          </p:nvSpPr>
          <p:spPr bwMode="auto">
            <a:xfrm>
              <a:off x="1204" y="2219"/>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60" name="Oval 18">
              <a:extLst>
                <a:ext uri="{FF2B5EF4-FFF2-40B4-BE49-F238E27FC236}">
                  <a16:creationId xmlns:a16="http://schemas.microsoft.com/office/drawing/2014/main" id="{CF84A277-14A7-4242-86AB-CC9D06137BF6}"/>
                </a:ext>
              </a:extLst>
            </p:cNvPr>
            <p:cNvSpPr>
              <a:spLocks noChangeArrowheads="1"/>
            </p:cNvSpPr>
            <p:nvPr/>
          </p:nvSpPr>
          <p:spPr bwMode="auto">
            <a:xfrm>
              <a:off x="1529" y="2241"/>
              <a:ext cx="123" cy="131"/>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61" name="Oval 19">
              <a:extLst>
                <a:ext uri="{FF2B5EF4-FFF2-40B4-BE49-F238E27FC236}">
                  <a16:creationId xmlns:a16="http://schemas.microsoft.com/office/drawing/2014/main" id="{6943A7FB-080C-434A-BD64-24BAC01692E7}"/>
                </a:ext>
              </a:extLst>
            </p:cNvPr>
            <p:cNvSpPr>
              <a:spLocks noChangeArrowheads="1"/>
            </p:cNvSpPr>
            <p:nvPr/>
          </p:nvSpPr>
          <p:spPr bwMode="auto">
            <a:xfrm>
              <a:off x="1138" y="217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62" name="Oval 20">
              <a:extLst>
                <a:ext uri="{FF2B5EF4-FFF2-40B4-BE49-F238E27FC236}">
                  <a16:creationId xmlns:a16="http://schemas.microsoft.com/office/drawing/2014/main" id="{474F875F-9AD4-48BF-8A70-966C37B75503}"/>
                </a:ext>
              </a:extLst>
            </p:cNvPr>
            <p:cNvSpPr>
              <a:spLocks noChangeArrowheads="1"/>
            </p:cNvSpPr>
            <p:nvPr/>
          </p:nvSpPr>
          <p:spPr bwMode="auto">
            <a:xfrm>
              <a:off x="1138" y="2317"/>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63" name="Oval 21">
              <a:extLst>
                <a:ext uri="{FF2B5EF4-FFF2-40B4-BE49-F238E27FC236}">
                  <a16:creationId xmlns:a16="http://schemas.microsoft.com/office/drawing/2014/main" id="{7C31F7B2-3049-4F4D-A1A5-0DE2957B0E10}"/>
                </a:ext>
              </a:extLst>
            </p:cNvPr>
            <p:cNvSpPr>
              <a:spLocks noChangeArrowheads="1"/>
            </p:cNvSpPr>
            <p:nvPr/>
          </p:nvSpPr>
          <p:spPr bwMode="auto">
            <a:xfrm>
              <a:off x="973" y="217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64" name="Oval 22">
              <a:extLst>
                <a:ext uri="{FF2B5EF4-FFF2-40B4-BE49-F238E27FC236}">
                  <a16:creationId xmlns:a16="http://schemas.microsoft.com/office/drawing/2014/main" id="{E75D2ACF-A150-407C-843E-8910F985ADD3}"/>
                </a:ext>
              </a:extLst>
            </p:cNvPr>
            <p:cNvSpPr>
              <a:spLocks noChangeArrowheads="1"/>
            </p:cNvSpPr>
            <p:nvPr/>
          </p:nvSpPr>
          <p:spPr bwMode="auto">
            <a:xfrm>
              <a:off x="940" y="2317"/>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65" name="Oval 23">
              <a:extLst>
                <a:ext uri="{FF2B5EF4-FFF2-40B4-BE49-F238E27FC236}">
                  <a16:creationId xmlns:a16="http://schemas.microsoft.com/office/drawing/2014/main" id="{5D7C3533-311B-487A-B5C4-4878FD5DFAF3}"/>
                </a:ext>
              </a:extLst>
            </p:cNvPr>
            <p:cNvSpPr>
              <a:spLocks noChangeArrowheads="1"/>
            </p:cNvSpPr>
            <p:nvPr/>
          </p:nvSpPr>
          <p:spPr bwMode="auto">
            <a:xfrm>
              <a:off x="1055" y="2008"/>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66" name="Oval 24">
              <a:extLst>
                <a:ext uri="{FF2B5EF4-FFF2-40B4-BE49-F238E27FC236}">
                  <a16:creationId xmlns:a16="http://schemas.microsoft.com/office/drawing/2014/main" id="{01DD5E79-67D7-469E-885D-035AD450113B}"/>
                </a:ext>
              </a:extLst>
            </p:cNvPr>
            <p:cNvSpPr>
              <a:spLocks noChangeArrowheads="1"/>
            </p:cNvSpPr>
            <p:nvPr/>
          </p:nvSpPr>
          <p:spPr bwMode="auto">
            <a:xfrm>
              <a:off x="1039" y="2317"/>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67" name="Oval 25">
              <a:extLst>
                <a:ext uri="{FF2B5EF4-FFF2-40B4-BE49-F238E27FC236}">
                  <a16:creationId xmlns:a16="http://schemas.microsoft.com/office/drawing/2014/main" id="{F6BFADA0-114A-4BC3-B6E6-63AD2FFC54E2}"/>
                </a:ext>
              </a:extLst>
            </p:cNvPr>
            <p:cNvSpPr>
              <a:spLocks noChangeArrowheads="1"/>
            </p:cNvSpPr>
            <p:nvPr/>
          </p:nvSpPr>
          <p:spPr bwMode="auto">
            <a:xfrm>
              <a:off x="1204" y="2324"/>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68" name="Oval 26">
              <a:extLst>
                <a:ext uri="{FF2B5EF4-FFF2-40B4-BE49-F238E27FC236}">
                  <a16:creationId xmlns:a16="http://schemas.microsoft.com/office/drawing/2014/main" id="{073914EE-78CD-4286-B2A8-C8392BB1E2FE}"/>
                </a:ext>
              </a:extLst>
            </p:cNvPr>
            <p:cNvSpPr>
              <a:spLocks noChangeArrowheads="1"/>
            </p:cNvSpPr>
            <p:nvPr/>
          </p:nvSpPr>
          <p:spPr bwMode="auto">
            <a:xfrm>
              <a:off x="1233" y="2145"/>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69" name="Oval 27">
              <a:extLst>
                <a:ext uri="{FF2B5EF4-FFF2-40B4-BE49-F238E27FC236}">
                  <a16:creationId xmlns:a16="http://schemas.microsoft.com/office/drawing/2014/main" id="{4B3F2E4C-99E5-4B34-97D4-1C3BFBE2BE26}"/>
                </a:ext>
              </a:extLst>
            </p:cNvPr>
            <p:cNvSpPr>
              <a:spLocks noChangeArrowheads="1"/>
            </p:cNvSpPr>
            <p:nvPr/>
          </p:nvSpPr>
          <p:spPr bwMode="auto">
            <a:xfrm>
              <a:off x="1368" y="234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70" name="Oval 28">
              <a:extLst>
                <a:ext uri="{FF2B5EF4-FFF2-40B4-BE49-F238E27FC236}">
                  <a16:creationId xmlns:a16="http://schemas.microsoft.com/office/drawing/2014/main" id="{C83005AC-10EC-4233-84DB-86B236CDCEB1}"/>
                </a:ext>
              </a:extLst>
            </p:cNvPr>
            <p:cNvSpPr>
              <a:spLocks noChangeArrowheads="1"/>
            </p:cNvSpPr>
            <p:nvPr/>
          </p:nvSpPr>
          <p:spPr bwMode="auto">
            <a:xfrm>
              <a:off x="1071" y="2110"/>
              <a:ext cx="125" cy="13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71" name="Oval 29">
              <a:extLst>
                <a:ext uri="{FF2B5EF4-FFF2-40B4-BE49-F238E27FC236}">
                  <a16:creationId xmlns:a16="http://schemas.microsoft.com/office/drawing/2014/main" id="{D5C1F64F-86E4-4B05-8FBE-C11515596C6B}"/>
                </a:ext>
              </a:extLst>
            </p:cNvPr>
            <p:cNvSpPr>
              <a:spLocks noChangeArrowheads="1"/>
            </p:cNvSpPr>
            <p:nvPr/>
          </p:nvSpPr>
          <p:spPr bwMode="auto">
            <a:xfrm>
              <a:off x="1138" y="2455"/>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72" name="Oval 30">
              <a:extLst>
                <a:ext uri="{FF2B5EF4-FFF2-40B4-BE49-F238E27FC236}">
                  <a16:creationId xmlns:a16="http://schemas.microsoft.com/office/drawing/2014/main" id="{B8CC2190-2311-465B-ADB7-638D920D8CCF}"/>
                </a:ext>
              </a:extLst>
            </p:cNvPr>
            <p:cNvSpPr>
              <a:spLocks noChangeArrowheads="1"/>
            </p:cNvSpPr>
            <p:nvPr/>
          </p:nvSpPr>
          <p:spPr bwMode="auto">
            <a:xfrm>
              <a:off x="1108" y="2563"/>
              <a:ext cx="124"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73" name="Oval 31">
              <a:extLst>
                <a:ext uri="{FF2B5EF4-FFF2-40B4-BE49-F238E27FC236}">
                  <a16:creationId xmlns:a16="http://schemas.microsoft.com/office/drawing/2014/main" id="{9EED3E06-9E30-4CAF-9AB4-C235D143AD4E}"/>
                </a:ext>
              </a:extLst>
            </p:cNvPr>
            <p:cNvSpPr>
              <a:spLocks noChangeArrowheads="1"/>
            </p:cNvSpPr>
            <p:nvPr/>
          </p:nvSpPr>
          <p:spPr bwMode="auto">
            <a:xfrm>
              <a:off x="1335" y="2455"/>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74" name="Oval 32">
              <a:extLst>
                <a:ext uri="{FF2B5EF4-FFF2-40B4-BE49-F238E27FC236}">
                  <a16:creationId xmlns:a16="http://schemas.microsoft.com/office/drawing/2014/main" id="{F345036B-414F-41CA-ACB7-C4A7916CE676}"/>
                </a:ext>
              </a:extLst>
            </p:cNvPr>
            <p:cNvSpPr>
              <a:spLocks noChangeArrowheads="1"/>
            </p:cNvSpPr>
            <p:nvPr/>
          </p:nvSpPr>
          <p:spPr bwMode="auto">
            <a:xfrm>
              <a:off x="1292" y="2035"/>
              <a:ext cx="107" cy="1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75" name="Oval 33">
              <a:extLst>
                <a:ext uri="{FF2B5EF4-FFF2-40B4-BE49-F238E27FC236}">
                  <a16:creationId xmlns:a16="http://schemas.microsoft.com/office/drawing/2014/main" id="{985CF215-7DAA-4F16-B26E-BB12EE900A77}"/>
                </a:ext>
              </a:extLst>
            </p:cNvPr>
            <p:cNvSpPr>
              <a:spLocks noChangeArrowheads="1"/>
            </p:cNvSpPr>
            <p:nvPr/>
          </p:nvSpPr>
          <p:spPr bwMode="auto">
            <a:xfrm>
              <a:off x="1204" y="2525"/>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76" name="Oval 34">
              <a:extLst>
                <a:ext uri="{FF2B5EF4-FFF2-40B4-BE49-F238E27FC236}">
                  <a16:creationId xmlns:a16="http://schemas.microsoft.com/office/drawing/2014/main" id="{D350AC7B-6FD0-485F-B41F-3E42BBE38231}"/>
                </a:ext>
              </a:extLst>
            </p:cNvPr>
            <p:cNvSpPr>
              <a:spLocks noChangeArrowheads="1"/>
            </p:cNvSpPr>
            <p:nvPr/>
          </p:nvSpPr>
          <p:spPr bwMode="auto">
            <a:xfrm>
              <a:off x="1039" y="2214"/>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77" name="Oval 35">
              <a:extLst>
                <a:ext uri="{FF2B5EF4-FFF2-40B4-BE49-F238E27FC236}">
                  <a16:creationId xmlns:a16="http://schemas.microsoft.com/office/drawing/2014/main" id="{884F1984-69BE-42E4-8364-74EA8090A9C0}"/>
                </a:ext>
              </a:extLst>
            </p:cNvPr>
            <p:cNvSpPr>
              <a:spLocks noChangeArrowheads="1"/>
            </p:cNvSpPr>
            <p:nvPr/>
          </p:nvSpPr>
          <p:spPr bwMode="auto">
            <a:xfrm>
              <a:off x="1071" y="2387"/>
              <a:ext cx="125"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78" name="Oval 36">
              <a:extLst>
                <a:ext uri="{FF2B5EF4-FFF2-40B4-BE49-F238E27FC236}">
                  <a16:creationId xmlns:a16="http://schemas.microsoft.com/office/drawing/2014/main" id="{FC37E830-1E89-4E9C-96C5-3392D3F889F4}"/>
                </a:ext>
              </a:extLst>
            </p:cNvPr>
            <p:cNvSpPr>
              <a:spLocks noChangeArrowheads="1"/>
            </p:cNvSpPr>
            <p:nvPr/>
          </p:nvSpPr>
          <p:spPr bwMode="auto">
            <a:xfrm>
              <a:off x="1138" y="2317"/>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79" name="Oval 37">
              <a:extLst>
                <a:ext uri="{FF2B5EF4-FFF2-40B4-BE49-F238E27FC236}">
                  <a16:creationId xmlns:a16="http://schemas.microsoft.com/office/drawing/2014/main" id="{5E64C150-B2B6-4DEA-B852-8497F094D143}"/>
                </a:ext>
              </a:extLst>
            </p:cNvPr>
            <p:cNvSpPr>
              <a:spLocks noChangeArrowheads="1"/>
            </p:cNvSpPr>
            <p:nvPr/>
          </p:nvSpPr>
          <p:spPr bwMode="auto">
            <a:xfrm>
              <a:off x="973" y="2455"/>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80" name="Oval 38">
              <a:extLst>
                <a:ext uri="{FF2B5EF4-FFF2-40B4-BE49-F238E27FC236}">
                  <a16:creationId xmlns:a16="http://schemas.microsoft.com/office/drawing/2014/main" id="{F5BAB79F-B440-4B92-B8C9-731DE6F84409}"/>
                </a:ext>
              </a:extLst>
            </p:cNvPr>
            <p:cNvSpPr>
              <a:spLocks noChangeArrowheads="1"/>
            </p:cNvSpPr>
            <p:nvPr/>
          </p:nvSpPr>
          <p:spPr bwMode="auto">
            <a:xfrm>
              <a:off x="1168" y="2641"/>
              <a:ext cx="123" cy="13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81" name="Oval 39">
              <a:extLst>
                <a:ext uri="{FF2B5EF4-FFF2-40B4-BE49-F238E27FC236}">
                  <a16:creationId xmlns:a16="http://schemas.microsoft.com/office/drawing/2014/main" id="{67E4503B-C068-43BA-BA98-061810B0022C}"/>
                </a:ext>
              </a:extLst>
            </p:cNvPr>
            <p:cNvSpPr>
              <a:spLocks noChangeArrowheads="1"/>
            </p:cNvSpPr>
            <p:nvPr/>
          </p:nvSpPr>
          <p:spPr bwMode="auto">
            <a:xfrm>
              <a:off x="1132" y="202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82" name="Oval 40">
              <a:extLst>
                <a:ext uri="{FF2B5EF4-FFF2-40B4-BE49-F238E27FC236}">
                  <a16:creationId xmlns:a16="http://schemas.microsoft.com/office/drawing/2014/main" id="{66538001-F6F6-4E1D-9E12-55A469EF1FCA}"/>
                </a:ext>
              </a:extLst>
            </p:cNvPr>
            <p:cNvSpPr>
              <a:spLocks noChangeArrowheads="1"/>
            </p:cNvSpPr>
            <p:nvPr/>
          </p:nvSpPr>
          <p:spPr bwMode="auto">
            <a:xfrm>
              <a:off x="951" y="2507"/>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83" name="Oval 41">
              <a:extLst>
                <a:ext uri="{FF2B5EF4-FFF2-40B4-BE49-F238E27FC236}">
                  <a16:creationId xmlns:a16="http://schemas.microsoft.com/office/drawing/2014/main" id="{AB0C92E6-0910-414D-890C-9B0003D48437}"/>
                </a:ext>
              </a:extLst>
            </p:cNvPr>
            <p:cNvSpPr>
              <a:spLocks noChangeArrowheads="1"/>
            </p:cNvSpPr>
            <p:nvPr/>
          </p:nvSpPr>
          <p:spPr bwMode="auto">
            <a:xfrm>
              <a:off x="987" y="206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84" name="Oval 42">
              <a:extLst>
                <a:ext uri="{FF2B5EF4-FFF2-40B4-BE49-F238E27FC236}">
                  <a16:creationId xmlns:a16="http://schemas.microsoft.com/office/drawing/2014/main" id="{0327A236-E116-4A56-9AE2-E49AEE0123C2}"/>
                </a:ext>
              </a:extLst>
            </p:cNvPr>
            <p:cNvSpPr>
              <a:spLocks noChangeArrowheads="1"/>
            </p:cNvSpPr>
            <p:nvPr/>
          </p:nvSpPr>
          <p:spPr bwMode="auto">
            <a:xfrm>
              <a:off x="1240" y="2584"/>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85" name="Oval 43">
              <a:extLst>
                <a:ext uri="{FF2B5EF4-FFF2-40B4-BE49-F238E27FC236}">
                  <a16:creationId xmlns:a16="http://schemas.microsoft.com/office/drawing/2014/main" id="{35799BB5-CB1B-42B1-A73E-9C3742E58781}"/>
                </a:ext>
              </a:extLst>
            </p:cNvPr>
            <p:cNvSpPr>
              <a:spLocks noChangeArrowheads="1"/>
            </p:cNvSpPr>
            <p:nvPr/>
          </p:nvSpPr>
          <p:spPr bwMode="auto">
            <a:xfrm>
              <a:off x="1457" y="211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86" name="Oval 44">
              <a:extLst>
                <a:ext uri="{FF2B5EF4-FFF2-40B4-BE49-F238E27FC236}">
                  <a16:creationId xmlns:a16="http://schemas.microsoft.com/office/drawing/2014/main" id="{3CD2B7DC-A5A0-4C78-9AA3-8F4F5AE427C8}"/>
                </a:ext>
              </a:extLst>
            </p:cNvPr>
            <p:cNvSpPr>
              <a:spLocks noChangeArrowheads="1"/>
            </p:cNvSpPr>
            <p:nvPr/>
          </p:nvSpPr>
          <p:spPr bwMode="auto">
            <a:xfrm>
              <a:off x="1361" y="2148"/>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87" name="Oval 45">
              <a:extLst>
                <a:ext uri="{FF2B5EF4-FFF2-40B4-BE49-F238E27FC236}">
                  <a16:creationId xmlns:a16="http://schemas.microsoft.com/office/drawing/2014/main" id="{BFB114D9-6589-430E-B1A7-23AC29F09E6A}"/>
                </a:ext>
              </a:extLst>
            </p:cNvPr>
            <p:cNvSpPr>
              <a:spLocks noChangeArrowheads="1"/>
            </p:cNvSpPr>
            <p:nvPr/>
          </p:nvSpPr>
          <p:spPr bwMode="auto">
            <a:xfrm>
              <a:off x="1505" y="2386"/>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88" name="Oval 46">
              <a:extLst>
                <a:ext uri="{FF2B5EF4-FFF2-40B4-BE49-F238E27FC236}">
                  <a16:creationId xmlns:a16="http://schemas.microsoft.com/office/drawing/2014/main" id="{32D26136-3847-4A54-B4D3-4281CFA351B2}"/>
                </a:ext>
              </a:extLst>
            </p:cNvPr>
            <p:cNvSpPr>
              <a:spLocks noChangeArrowheads="1"/>
            </p:cNvSpPr>
            <p:nvPr/>
          </p:nvSpPr>
          <p:spPr bwMode="auto">
            <a:xfrm>
              <a:off x="1035" y="2603"/>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89" name="Oval 47">
              <a:extLst>
                <a:ext uri="{FF2B5EF4-FFF2-40B4-BE49-F238E27FC236}">
                  <a16:creationId xmlns:a16="http://schemas.microsoft.com/office/drawing/2014/main" id="{41C75D0B-FFED-421B-9516-B99E6B9290EF}"/>
                </a:ext>
              </a:extLst>
            </p:cNvPr>
            <p:cNvSpPr>
              <a:spLocks noChangeArrowheads="1"/>
            </p:cNvSpPr>
            <p:nvPr/>
          </p:nvSpPr>
          <p:spPr bwMode="auto">
            <a:xfrm>
              <a:off x="1469" y="2565"/>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90" name="Oval 48">
              <a:extLst>
                <a:ext uri="{FF2B5EF4-FFF2-40B4-BE49-F238E27FC236}">
                  <a16:creationId xmlns:a16="http://schemas.microsoft.com/office/drawing/2014/main" id="{88451A3D-44BB-480B-B1BF-79781A3E771A}"/>
                </a:ext>
              </a:extLst>
            </p:cNvPr>
            <p:cNvSpPr>
              <a:spLocks noChangeArrowheads="1"/>
            </p:cNvSpPr>
            <p:nvPr/>
          </p:nvSpPr>
          <p:spPr bwMode="auto">
            <a:xfrm>
              <a:off x="1216" y="1959"/>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91" name="Oval 49">
              <a:extLst>
                <a:ext uri="{FF2B5EF4-FFF2-40B4-BE49-F238E27FC236}">
                  <a16:creationId xmlns:a16="http://schemas.microsoft.com/office/drawing/2014/main" id="{DAFDEE99-B9B5-4685-B871-EAD0D921DD45}"/>
                </a:ext>
              </a:extLst>
            </p:cNvPr>
            <p:cNvSpPr>
              <a:spLocks noChangeArrowheads="1"/>
            </p:cNvSpPr>
            <p:nvPr/>
          </p:nvSpPr>
          <p:spPr bwMode="auto">
            <a:xfrm>
              <a:off x="1349" y="255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92" name="Oval 50">
              <a:extLst>
                <a:ext uri="{FF2B5EF4-FFF2-40B4-BE49-F238E27FC236}">
                  <a16:creationId xmlns:a16="http://schemas.microsoft.com/office/drawing/2014/main" id="{ECDD07EB-6DF1-49E0-9A9C-E3A64D75CEC2}"/>
                </a:ext>
              </a:extLst>
            </p:cNvPr>
            <p:cNvSpPr>
              <a:spLocks noChangeArrowheads="1"/>
            </p:cNvSpPr>
            <p:nvPr/>
          </p:nvSpPr>
          <p:spPr bwMode="auto">
            <a:xfrm>
              <a:off x="879" y="2210"/>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93" name="Oval 51">
              <a:extLst>
                <a:ext uri="{FF2B5EF4-FFF2-40B4-BE49-F238E27FC236}">
                  <a16:creationId xmlns:a16="http://schemas.microsoft.com/office/drawing/2014/main" id="{73C20EFD-602C-4CDB-9D92-3680D04E38F2}"/>
                </a:ext>
              </a:extLst>
            </p:cNvPr>
            <p:cNvSpPr>
              <a:spLocks noChangeArrowheads="1"/>
            </p:cNvSpPr>
            <p:nvPr/>
          </p:nvSpPr>
          <p:spPr bwMode="auto">
            <a:xfrm>
              <a:off x="1457" y="247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94" name="Oval 52">
              <a:extLst>
                <a:ext uri="{FF2B5EF4-FFF2-40B4-BE49-F238E27FC236}">
                  <a16:creationId xmlns:a16="http://schemas.microsoft.com/office/drawing/2014/main" id="{C26A44CB-0786-4F9C-972B-4E3C947865E7}"/>
                </a:ext>
              </a:extLst>
            </p:cNvPr>
            <p:cNvSpPr>
              <a:spLocks noChangeArrowheads="1"/>
            </p:cNvSpPr>
            <p:nvPr/>
          </p:nvSpPr>
          <p:spPr bwMode="auto">
            <a:xfrm>
              <a:off x="1433" y="2224"/>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95" name="Oval 53">
              <a:extLst>
                <a:ext uri="{FF2B5EF4-FFF2-40B4-BE49-F238E27FC236}">
                  <a16:creationId xmlns:a16="http://schemas.microsoft.com/office/drawing/2014/main" id="{D384A0B7-149C-4055-A2D1-955210805D48}"/>
                </a:ext>
              </a:extLst>
            </p:cNvPr>
            <p:cNvSpPr>
              <a:spLocks noChangeArrowheads="1"/>
            </p:cNvSpPr>
            <p:nvPr/>
          </p:nvSpPr>
          <p:spPr bwMode="auto">
            <a:xfrm>
              <a:off x="891" y="2348"/>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96" name="Oval 54">
              <a:extLst>
                <a:ext uri="{FF2B5EF4-FFF2-40B4-BE49-F238E27FC236}">
                  <a16:creationId xmlns:a16="http://schemas.microsoft.com/office/drawing/2014/main" id="{654A318D-0A0A-446F-A90F-877C5C0DADF5}"/>
                </a:ext>
              </a:extLst>
            </p:cNvPr>
            <p:cNvSpPr>
              <a:spLocks noChangeArrowheads="1"/>
            </p:cNvSpPr>
            <p:nvPr/>
          </p:nvSpPr>
          <p:spPr bwMode="auto">
            <a:xfrm>
              <a:off x="891" y="2434"/>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97" name="Oval 55">
              <a:extLst>
                <a:ext uri="{FF2B5EF4-FFF2-40B4-BE49-F238E27FC236}">
                  <a16:creationId xmlns:a16="http://schemas.microsoft.com/office/drawing/2014/main" id="{BB3D69B9-EF3C-4421-8C19-4C6EE5A185FB}"/>
                </a:ext>
              </a:extLst>
            </p:cNvPr>
            <p:cNvSpPr>
              <a:spLocks noChangeArrowheads="1"/>
            </p:cNvSpPr>
            <p:nvPr/>
          </p:nvSpPr>
          <p:spPr bwMode="auto">
            <a:xfrm>
              <a:off x="1361" y="2017"/>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98" name="Oval 56">
              <a:extLst>
                <a:ext uri="{FF2B5EF4-FFF2-40B4-BE49-F238E27FC236}">
                  <a16:creationId xmlns:a16="http://schemas.microsoft.com/office/drawing/2014/main" id="{6B7D0959-F2E6-491D-BA09-62B030F8CA7D}"/>
                </a:ext>
              </a:extLst>
            </p:cNvPr>
            <p:cNvSpPr>
              <a:spLocks noChangeArrowheads="1"/>
            </p:cNvSpPr>
            <p:nvPr/>
          </p:nvSpPr>
          <p:spPr bwMode="auto">
            <a:xfrm>
              <a:off x="1335" y="221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99" name="Oval 57">
              <a:extLst>
                <a:ext uri="{FF2B5EF4-FFF2-40B4-BE49-F238E27FC236}">
                  <a16:creationId xmlns:a16="http://schemas.microsoft.com/office/drawing/2014/main" id="{564204A0-CE0E-4675-AB03-48ACD6643E01}"/>
                </a:ext>
              </a:extLst>
            </p:cNvPr>
            <p:cNvSpPr>
              <a:spLocks noChangeArrowheads="1"/>
            </p:cNvSpPr>
            <p:nvPr/>
          </p:nvSpPr>
          <p:spPr bwMode="auto">
            <a:xfrm>
              <a:off x="1324" y="2661"/>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200" name="Oval 58">
              <a:extLst>
                <a:ext uri="{FF2B5EF4-FFF2-40B4-BE49-F238E27FC236}">
                  <a16:creationId xmlns:a16="http://schemas.microsoft.com/office/drawing/2014/main" id="{23C867AA-9385-488E-A5BB-7A7730B5B46E}"/>
                </a:ext>
              </a:extLst>
            </p:cNvPr>
            <p:cNvSpPr>
              <a:spLocks noChangeArrowheads="1"/>
            </p:cNvSpPr>
            <p:nvPr/>
          </p:nvSpPr>
          <p:spPr bwMode="auto">
            <a:xfrm>
              <a:off x="1270" y="2317"/>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201" name="Oval 59">
              <a:extLst>
                <a:ext uri="{FF2B5EF4-FFF2-40B4-BE49-F238E27FC236}">
                  <a16:creationId xmlns:a16="http://schemas.microsoft.com/office/drawing/2014/main" id="{C6CB1E21-D645-4381-B725-C9461C1351CC}"/>
                </a:ext>
              </a:extLst>
            </p:cNvPr>
            <p:cNvSpPr>
              <a:spLocks noChangeArrowheads="1"/>
            </p:cNvSpPr>
            <p:nvPr/>
          </p:nvSpPr>
          <p:spPr bwMode="auto">
            <a:xfrm>
              <a:off x="1407" y="2286"/>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202" name="Oval 60">
              <a:extLst>
                <a:ext uri="{FF2B5EF4-FFF2-40B4-BE49-F238E27FC236}">
                  <a16:creationId xmlns:a16="http://schemas.microsoft.com/office/drawing/2014/main" id="{A7B5D9A1-104A-40B6-93B4-B2D5B419C71B}"/>
                </a:ext>
              </a:extLst>
            </p:cNvPr>
            <p:cNvSpPr>
              <a:spLocks noChangeArrowheads="1"/>
            </p:cNvSpPr>
            <p:nvPr/>
          </p:nvSpPr>
          <p:spPr bwMode="auto">
            <a:xfrm>
              <a:off x="1505" y="2300"/>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78864" name="Rectangle 61">
            <a:extLst>
              <a:ext uri="{FF2B5EF4-FFF2-40B4-BE49-F238E27FC236}">
                <a16:creationId xmlns:a16="http://schemas.microsoft.com/office/drawing/2014/main" id="{E0BD7631-B9B2-4C0F-877E-2353718947B3}"/>
              </a:ext>
            </a:extLst>
          </p:cNvPr>
          <p:cNvSpPr>
            <a:spLocks noChangeArrowheads="1"/>
          </p:cNvSpPr>
          <p:nvPr/>
        </p:nvSpPr>
        <p:spPr bwMode="auto">
          <a:xfrm>
            <a:off x="938213" y="4524375"/>
            <a:ext cx="21240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Uranium-235</a:t>
            </a:r>
          </a:p>
          <a:p>
            <a:r>
              <a:rPr lang="en-US" altLang="en-US" b="1">
                <a:solidFill>
                  <a:schemeClr val="accent2"/>
                </a:solidFill>
                <a:latin typeface="Univers (W1)" charset="0"/>
              </a:rPr>
              <a:t>Plutonium-239</a:t>
            </a:r>
          </a:p>
        </p:txBody>
      </p:sp>
      <p:sp>
        <p:nvSpPr>
          <p:cNvPr id="78865" name="Rectangle 62">
            <a:extLst>
              <a:ext uri="{FF2B5EF4-FFF2-40B4-BE49-F238E27FC236}">
                <a16:creationId xmlns:a16="http://schemas.microsoft.com/office/drawing/2014/main" id="{29994F7D-D340-4733-A0CF-4CAED0044F55}"/>
              </a:ext>
            </a:extLst>
          </p:cNvPr>
          <p:cNvSpPr>
            <a:spLocks noChangeArrowheads="1"/>
          </p:cNvSpPr>
          <p:nvPr/>
        </p:nvSpPr>
        <p:spPr bwMode="auto">
          <a:xfrm>
            <a:off x="258763" y="3168650"/>
            <a:ext cx="5667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baseline="30000">
                <a:solidFill>
                  <a:schemeClr val="hlink"/>
                </a:solidFill>
                <a:latin typeface="Univers (W1)" charset="0"/>
              </a:rPr>
              <a:t>1</a:t>
            </a:r>
            <a:r>
              <a:rPr lang="en-US" altLang="en-US" b="1" baseline="-25000">
                <a:solidFill>
                  <a:schemeClr val="hlink"/>
                </a:solidFill>
                <a:latin typeface="Univers (W1)" charset="0"/>
              </a:rPr>
              <a:t>0</a:t>
            </a:r>
            <a:r>
              <a:rPr lang="en-US" altLang="en-US" b="1">
                <a:solidFill>
                  <a:schemeClr val="hlink"/>
                </a:solidFill>
                <a:latin typeface="Univers (W1)" charset="0"/>
              </a:rPr>
              <a:t>n</a:t>
            </a:r>
          </a:p>
        </p:txBody>
      </p:sp>
      <p:grpSp>
        <p:nvGrpSpPr>
          <p:cNvPr id="78866" name="Group 63">
            <a:extLst>
              <a:ext uri="{FF2B5EF4-FFF2-40B4-BE49-F238E27FC236}">
                <a16:creationId xmlns:a16="http://schemas.microsoft.com/office/drawing/2014/main" id="{1B15FD2E-DDB6-4935-856B-CBF5ED63FBCE}"/>
              </a:ext>
            </a:extLst>
          </p:cNvPr>
          <p:cNvGrpSpPr>
            <a:grpSpLocks/>
          </p:cNvGrpSpPr>
          <p:nvPr/>
        </p:nvGrpSpPr>
        <p:grpSpPr bwMode="auto">
          <a:xfrm>
            <a:off x="3700463" y="2062163"/>
            <a:ext cx="1227137" cy="1320800"/>
            <a:chOff x="2331" y="1299"/>
            <a:chExt cx="773" cy="832"/>
          </a:xfrm>
        </p:grpSpPr>
        <p:sp>
          <p:nvSpPr>
            <p:cNvPr id="79113" name="Oval 64">
              <a:extLst>
                <a:ext uri="{FF2B5EF4-FFF2-40B4-BE49-F238E27FC236}">
                  <a16:creationId xmlns:a16="http://schemas.microsoft.com/office/drawing/2014/main" id="{B3DD7332-65B8-4C4E-B66D-58EEAE37AA12}"/>
                </a:ext>
              </a:extLst>
            </p:cNvPr>
            <p:cNvSpPr>
              <a:spLocks noChangeArrowheads="1"/>
            </p:cNvSpPr>
            <p:nvPr/>
          </p:nvSpPr>
          <p:spPr bwMode="auto">
            <a:xfrm>
              <a:off x="2685" y="1792"/>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14" name="Oval 65">
              <a:extLst>
                <a:ext uri="{FF2B5EF4-FFF2-40B4-BE49-F238E27FC236}">
                  <a16:creationId xmlns:a16="http://schemas.microsoft.com/office/drawing/2014/main" id="{2889B84F-35B4-4076-B01A-69C5E72E0495}"/>
                </a:ext>
              </a:extLst>
            </p:cNvPr>
            <p:cNvSpPr>
              <a:spLocks noChangeArrowheads="1"/>
            </p:cNvSpPr>
            <p:nvPr/>
          </p:nvSpPr>
          <p:spPr bwMode="auto">
            <a:xfrm>
              <a:off x="2656" y="1559"/>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15" name="Oval 66">
              <a:extLst>
                <a:ext uri="{FF2B5EF4-FFF2-40B4-BE49-F238E27FC236}">
                  <a16:creationId xmlns:a16="http://schemas.microsoft.com/office/drawing/2014/main" id="{C710484E-CA33-46A7-90D3-6EAE9DDED3DA}"/>
                </a:ext>
              </a:extLst>
            </p:cNvPr>
            <p:cNvSpPr>
              <a:spLocks noChangeArrowheads="1"/>
            </p:cNvSpPr>
            <p:nvPr/>
          </p:nvSpPr>
          <p:spPr bwMode="auto">
            <a:xfrm>
              <a:off x="2981" y="1581"/>
              <a:ext cx="123" cy="131"/>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16" name="Oval 67">
              <a:extLst>
                <a:ext uri="{FF2B5EF4-FFF2-40B4-BE49-F238E27FC236}">
                  <a16:creationId xmlns:a16="http://schemas.microsoft.com/office/drawing/2014/main" id="{170B55D4-4E9D-4F51-8B3B-9C800AC684DD}"/>
                </a:ext>
              </a:extLst>
            </p:cNvPr>
            <p:cNvSpPr>
              <a:spLocks noChangeArrowheads="1"/>
            </p:cNvSpPr>
            <p:nvPr/>
          </p:nvSpPr>
          <p:spPr bwMode="auto">
            <a:xfrm>
              <a:off x="2590" y="151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17" name="Oval 68">
              <a:extLst>
                <a:ext uri="{FF2B5EF4-FFF2-40B4-BE49-F238E27FC236}">
                  <a16:creationId xmlns:a16="http://schemas.microsoft.com/office/drawing/2014/main" id="{A0D0AEFC-F449-454D-9BA0-C35A0461C3E9}"/>
                </a:ext>
              </a:extLst>
            </p:cNvPr>
            <p:cNvSpPr>
              <a:spLocks noChangeArrowheads="1"/>
            </p:cNvSpPr>
            <p:nvPr/>
          </p:nvSpPr>
          <p:spPr bwMode="auto">
            <a:xfrm>
              <a:off x="2590" y="1657"/>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18" name="Oval 69">
              <a:extLst>
                <a:ext uri="{FF2B5EF4-FFF2-40B4-BE49-F238E27FC236}">
                  <a16:creationId xmlns:a16="http://schemas.microsoft.com/office/drawing/2014/main" id="{94C7C5A2-125A-49A1-8E55-2B0876B852AD}"/>
                </a:ext>
              </a:extLst>
            </p:cNvPr>
            <p:cNvSpPr>
              <a:spLocks noChangeArrowheads="1"/>
            </p:cNvSpPr>
            <p:nvPr/>
          </p:nvSpPr>
          <p:spPr bwMode="auto">
            <a:xfrm>
              <a:off x="2425" y="151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19" name="Oval 70">
              <a:extLst>
                <a:ext uri="{FF2B5EF4-FFF2-40B4-BE49-F238E27FC236}">
                  <a16:creationId xmlns:a16="http://schemas.microsoft.com/office/drawing/2014/main" id="{903DC54E-A624-4070-A9D4-B3E6CF64E42E}"/>
                </a:ext>
              </a:extLst>
            </p:cNvPr>
            <p:cNvSpPr>
              <a:spLocks noChangeArrowheads="1"/>
            </p:cNvSpPr>
            <p:nvPr/>
          </p:nvSpPr>
          <p:spPr bwMode="auto">
            <a:xfrm>
              <a:off x="2392" y="1657"/>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20" name="Oval 71">
              <a:extLst>
                <a:ext uri="{FF2B5EF4-FFF2-40B4-BE49-F238E27FC236}">
                  <a16:creationId xmlns:a16="http://schemas.microsoft.com/office/drawing/2014/main" id="{DBBB4EE9-017C-4330-87C3-142DD1896CAC}"/>
                </a:ext>
              </a:extLst>
            </p:cNvPr>
            <p:cNvSpPr>
              <a:spLocks noChangeArrowheads="1"/>
            </p:cNvSpPr>
            <p:nvPr/>
          </p:nvSpPr>
          <p:spPr bwMode="auto">
            <a:xfrm>
              <a:off x="2507" y="1348"/>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21" name="Oval 72">
              <a:extLst>
                <a:ext uri="{FF2B5EF4-FFF2-40B4-BE49-F238E27FC236}">
                  <a16:creationId xmlns:a16="http://schemas.microsoft.com/office/drawing/2014/main" id="{926D9EB6-EA8A-4AFD-A166-90966030AFF8}"/>
                </a:ext>
              </a:extLst>
            </p:cNvPr>
            <p:cNvSpPr>
              <a:spLocks noChangeArrowheads="1"/>
            </p:cNvSpPr>
            <p:nvPr/>
          </p:nvSpPr>
          <p:spPr bwMode="auto">
            <a:xfrm>
              <a:off x="2491" y="1657"/>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22" name="Oval 73">
              <a:extLst>
                <a:ext uri="{FF2B5EF4-FFF2-40B4-BE49-F238E27FC236}">
                  <a16:creationId xmlns:a16="http://schemas.microsoft.com/office/drawing/2014/main" id="{5DDD58BE-B08B-4204-B198-23B9EEC0F066}"/>
                </a:ext>
              </a:extLst>
            </p:cNvPr>
            <p:cNvSpPr>
              <a:spLocks noChangeArrowheads="1"/>
            </p:cNvSpPr>
            <p:nvPr/>
          </p:nvSpPr>
          <p:spPr bwMode="auto">
            <a:xfrm>
              <a:off x="2656" y="1664"/>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23" name="Oval 74">
              <a:extLst>
                <a:ext uri="{FF2B5EF4-FFF2-40B4-BE49-F238E27FC236}">
                  <a16:creationId xmlns:a16="http://schemas.microsoft.com/office/drawing/2014/main" id="{A1AFF330-5719-401C-BCBC-3EB664F0AD1D}"/>
                </a:ext>
              </a:extLst>
            </p:cNvPr>
            <p:cNvSpPr>
              <a:spLocks noChangeArrowheads="1"/>
            </p:cNvSpPr>
            <p:nvPr/>
          </p:nvSpPr>
          <p:spPr bwMode="auto">
            <a:xfrm>
              <a:off x="2685" y="1485"/>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24" name="Oval 75">
              <a:extLst>
                <a:ext uri="{FF2B5EF4-FFF2-40B4-BE49-F238E27FC236}">
                  <a16:creationId xmlns:a16="http://schemas.microsoft.com/office/drawing/2014/main" id="{41503947-DA79-4CA3-B26C-36E236376B6B}"/>
                </a:ext>
              </a:extLst>
            </p:cNvPr>
            <p:cNvSpPr>
              <a:spLocks noChangeArrowheads="1"/>
            </p:cNvSpPr>
            <p:nvPr/>
          </p:nvSpPr>
          <p:spPr bwMode="auto">
            <a:xfrm>
              <a:off x="2820" y="168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25" name="Oval 76">
              <a:extLst>
                <a:ext uri="{FF2B5EF4-FFF2-40B4-BE49-F238E27FC236}">
                  <a16:creationId xmlns:a16="http://schemas.microsoft.com/office/drawing/2014/main" id="{658F488A-84AE-4387-AA51-C747FDDBE569}"/>
                </a:ext>
              </a:extLst>
            </p:cNvPr>
            <p:cNvSpPr>
              <a:spLocks noChangeArrowheads="1"/>
            </p:cNvSpPr>
            <p:nvPr/>
          </p:nvSpPr>
          <p:spPr bwMode="auto">
            <a:xfrm>
              <a:off x="2523" y="1450"/>
              <a:ext cx="125" cy="13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26" name="Oval 77">
              <a:extLst>
                <a:ext uri="{FF2B5EF4-FFF2-40B4-BE49-F238E27FC236}">
                  <a16:creationId xmlns:a16="http://schemas.microsoft.com/office/drawing/2014/main" id="{9E38E1CB-261E-4673-85B3-45F073AC170A}"/>
                </a:ext>
              </a:extLst>
            </p:cNvPr>
            <p:cNvSpPr>
              <a:spLocks noChangeArrowheads="1"/>
            </p:cNvSpPr>
            <p:nvPr/>
          </p:nvSpPr>
          <p:spPr bwMode="auto">
            <a:xfrm>
              <a:off x="2590" y="1795"/>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27" name="Oval 78">
              <a:extLst>
                <a:ext uri="{FF2B5EF4-FFF2-40B4-BE49-F238E27FC236}">
                  <a16:creationId xmlns:a16="http://schemas.microsoft.com/office/drawing/2014/main" id="{1CF81247-62C0-46E8-82C2-37999453598C}"/>
                </a:ext>
              </a:extLst>
            </p:cNvPr>
            <p:cNvSpPr>
              <a:spLocks noChangeArrowheads="1"/>
            </p:cNvSpPr>
            <p:nvPr/>
          </p:nvSpPr>
          <p:spPr bwMode="auto">
            <a:xfrm>
              <a:off x="2560" y="1903"/>
              <a:ext cx="124"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28" name="Oval 79">
              <a:extLst>
                <a:ext uri="{FF2B5EF4-FFF2-40B4-BE49-F238E27FC236}">
                  <a16:creationId xmlns:a16="http://schemas.microsoft.com/office/drawing/2014/main" id="{47335F90-CF96-405D-9E62-767FCBBABB1B}"/>
                </a:ext>
              </a:extLst>
            </p:cNvPr>
            <p:cNvSpPr>
              <a:spLocks noChangeArrowheads="1"/>
            </p:cNvSpPr>
            <p:nvPr/>
          </p:nvSpPr>
          <p:spPr bwMode="auto">
            <a:xfrm>
              <a:off x="2787" y="1795"/>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29" name="Oval 80">
              <a:extLst>
                <a:ext uri="{FF2B5EF4-FFF2-40B4-BE49-F238E27FC236}">
                  <a16:creationId xmlns:a16="http://schemas.microsoft.com/office/drawing/2014/main" id="{B523DBDF-886D-4BB4-9E8B-E6E084F960B3}"/>
                </a:ext>
              </a:extLst>
            </p:cNvPr>
            <p:cNvSpPr>
              <a:spLocks noChangeArrowheads="1"/>
            </p:cNvSpPr>
            <p:nvPr/>
          </p:nvSpPr>
          <p:spPr bwMode="auto">
            <a:xfrm>
              <a:off x="2744" y="1375"/>
              <a:ext cx="107" cy="1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30" name="Oval 81">
              <a:extLst>
                <a:ext uri="{FF2B5EF4-FFF2-40B4-BE49-F238E27FC236}">
                  <a16:creationId xmlns:a16="http://schemas.microsoft.com/office/drawing/2014/main" id="{2B5A7272-CF59-4E55-AC01-89FDB055B455}"/>
                </a:ext>
              </a:extLst>
            </p:cNvPr>
            <p:cNvSpPr>
              <a:spLocks noChangeArrowheads="1"/>
            </p:cNvSpPr>
            <p:nvPr/>
          </p:nvSpPr>
          <p:spPr bwMode="auto">
            <a:xfrm>
              <a:off x="2656" y="1865"/>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31" name="Oval 82">
              <a:extLst>
                <a:ext uri="{FF2B5EF4-FFF2-40B4-BE49-F238E27FC236}">
                  <a16:creationId xmlns:a16="http://schemas.microsoft.com/office/drawing/2014/main" id="{DD9269C8-F41D-4F12-B770-0F66D02D31B5}"/>
                </a:ext>
              </a:extLst>
            </p:cNvPr>
            <p:cNvSpPr>
              <a:spLocks noChangeArrowheads="1"/>
            </p:cNvSpPr>
            <p:nvPr/>
          </p:nvSpPr>
          <p:spPr bwMode="auto">
            <a:xfrm>
              <a:off x="2491" y="1554"/>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32" name="Oval 83">
              <a:extLst>
                <a:ext uri="{FF2B5EF4-FFF2-40B4-BE49-F238E27FC236}">
                  <a16:creationId xmlns:a16="http://schemas.microsoft.com/office/drawing/2014/main" id="{7215EE2C-139E-4038-AF29-46FD82626996}"/>
                </a:ext>
              </a:extLst>
            </p:cNvPr>
            <p:cNvSpPr>
              <a:spLocks noChangeArrowheads="1"/>
            </p:cNvSpPr>
            <p:nvPr/>
          </p:nvSpPr>
          <p:spPr bwMode="auto">
            <a:xfrm>
              <a:off x="2523" y="1727"/>
              <a:ext cx="125"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33" name="Oval 84">
              <a:extLst>
                <a:ext uri="{FF2B5EF4-FFF2-40B4-BE49-F238E27FC236}">
                  <a16:creationId xmlns:a16="http://schemas.microsoft.com/office/drawing/2014/main" id="{56D533C3-2A52-459B-AFC9-DEAA1BC4A8FC}"/>
                </a:ext>
              </a:extLst>
            </p:cNvPr>
            <p:cNvSpPr>
              <a:spLocks noChangeArrowheads="1"/>
            </p:cNvSpPr>
            <p:nvPr/>
          </p:nvSpPr>
          <p:spPr bwMode="auto">
            <a:xfrm>
              <a:off x="2590" y="1657"/>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34" name="Oval 85">
              <a:extLst>
                <a:ext uri="{FF2B5EF4-FFF2-40B4-BE49-F238E27FC236}">
                  <a16:creationId xmlns:a16="http://schemas.microsoft.com/office/drawing/2014/main" id="{4EB598A1-E425-48A9-981B-055FB96BA9EC}"/>
                </a:ext>
              </a:extLst>
            </p:cNvPr>
            <p:cNvSpPr>
              <a:spLocks noChangeArrowheads="1"/>
            </p:cNvSpPr>
            <p:nvPr/>
          </p:nvSpPr>
          <p:spPr bwMode="auto">
            <a:xfrm>
              <a:off x="2425" y="1795"/>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35" name="Oval 86">
              <a:extLst>
                <a:ext uri="{FF2B5EF4-FFF2-40B4-BE49-F238E27FC236}">
                  <a16:creationId xmlns:a16="http://schemas.microsoft.com/office/drawing/2014/main" id="{3675CF8D-A738-435F-8EF8-F234F1265545}"/>
                </a:ext>
              </a:extLst>
            </p:cNvPr>
            <p:cNvSpPr>
              <a:spLocks noChangeArrowheads="1"/>
            </p:cNvSpPr>
            <p:nvPr/>
          </p:nvSpPr>
          <p:spPr bwMode="auto">
            <a:xfrm>
              <a:off x="2620" y="1981"/>
              <a:ext cx="123" cy="13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36" name="Oval 87">
              <a:extLst>
                <a:ext uri="{FF2B5EF4-FFF2-40B4-BE49-F238E27FC236}">
                  <a16:creationId xmlns:a16="http://schemas.microsoft.com/office/drawing/2014/main" id="{87329102-504B-4985-B634-98A904433E19}"/>
                </a:ext>
              </a:extLst>
            </p:cNvPr>
            <p:cNvSpPr>
              <a:spLocks noChangeArrowheads="1"/>
            </p:cNvSpPr>
            <p:nvPr/>
          </p:nvSpPr>
          <p:spPr bwMode="auto">
            <a:xfrm>
              <a:off x="2584" y="136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37" name="Oval 88">
              <a:extLst>
                <a:ext uri="{FF2B5EF4-FFF2-40B4-BE49-F238E27FC236}">
                  <a16:creationId xmlns:a16="http://schemas.microsoft.com/office/drawing/2014/main" id="{542D5DC5-2836-407C-BA0F-F81DB9FE3CAA}"/>
                </a:ext>
              </a:extLst>
            </p:cNvPr>
            <p:cNvSpPr>
              <a:spLocks noChangeArrowheads="1"/>
            </p:cNvSpPr>
            <p:nvPr/>
          </p:nvSpPr>
          <p:spPr bwMode="auto">
            <a:xfrm>
              <a:off x="2403" y="1847"/>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38" name="Oval 89">
              <a:extLst>
                <a:ext uri="{FF2B5EF4-FFF2-40B4-BE49-F238E27FC236}">
                  <a16:creationId xmlns:a16="http://schemas.microsoft.com/office/drawing/2014/main" id="{69938947-9C78-4EE6-B701-29170271DED1}"/>
                </a:ext>
              </a:extLst>
            </p:cNvPr>
            <p:cNvSpPr>
              <a:spLocks noChangeArrowheads="1"/>
            </p:cNvSpPr>
            <p:nvPr/>
          </p:nvSpPr>
          <p:spPr bwMode="auto">
            <a:xfrm>
              <a:off x="2439" y="140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39" name="Oval 90">
              <a:extLst>
                <a:ext uri="{FF2B5EF4-FFF2-40B4-BE49-F238E27FC236}">
                  <a16:creationId xmlns:a16="http://schemas.microsoft.com/office/drawing/2014/main" id="{A70FD344-BB4B-4DA4-B1A5-186EEEC4F775}"/>
                </a:ext>
              </a:extLst>
            </p:cNvPr>
            <p:cNvSpPr>
              <a:spLocks noChangeArrowheads="1"/>
            </p:cNvSpPr>
            <p:nvPr/>
          </p:nvSpPr>
          <p:spPr bwMode="auto">
            <a:xfrm>
              <a:off x="2692" y="1924"/>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40" name="Oval 91">
              <a:extLst>
                <a:ext uri="{FF2B5EF4-FFF2-40B4-BE49-F238E27FC236}">
                  <a16:creationId xmlns:a16="http://schemas.microsoft.com/office/drawing/2014/main" id="{B2F56DA6-BD6D-42E1-83DE-9ADAF034FAF8}"/>
                </a:ext>
              </a:extLst>
            </p:cNvPr>
            <p:cNvSpPr>
              <a:spLocks noChangeArrowheads="1"/>
            </p:cNvSpPr>
            <p:nvPr/>
          </p:nvSpPr>
          <p:spPr bwMode="auto">
            <a:xfrm>
              <a:off x="2909" y="145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41" name="Oval 92">
              <a:extLst>
                <a:ext uri="{FF2B5EF4-FFF2-40B4-BE49-F238E27FC236}">
                  <a16:creationId xmlns:a16="http://schemas.microsoft.com/office/drawing/2014/main" id="{CA60EE1A-D118-494F-A3F5-6E5EEBDEBD59}"/>
                </a:ext>
              </a:extLst>
            </p:cNvPr>
            <p:cNvSpPr>
              <a:spLocks noChangeArrowheads="1"/>
            </p:cNvSpPr>
            <p:nvPr/>
          </p:nvSpPr>
          <p:spPr bwMode="auto">
            <a:xfrm>
              <a:off x="2813" y="1488"/>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42" name="Oval 93">
              <a:extLst>
                <a:ext uri="{FF2B5EF4-FFF2-40B4-BE49-F238E27FC236}">
                  <a16:creationId xmlns:a16="http://schemas.microsoft.com/office/drawing/2014/main" id="{C88A996B-6C5E-49A9-942B-08220734FD44}"/>
                </a:ext>
              </a:extLst>
            </p:cNvPr>
            <p:cNvSpPr>
              <a:spLocks noChangeArrowheads="1"/>
            </p:cNvSpPr>
            <p:nvPr/>
          </p:nvSpPr>
          <p:spPr bwMode="auto">
            <a:xfrm>
              <a:off x="2957" y="1726"/>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43" name="Oval 94">
              <a:extLst>
                <a:ext uri="{FF2B5EF4-FFF2-40B4-BE49-F238E27FC236}">
                  <a16:creationId xmlns:a16="http://schemas.microsoft.com/office/drawing/2014/main" id="{D51565A6-B806-4685-80B1-C666292F4539}"/>
                </a:ext>
              </a:extLst>
            </p:cNvPr>
            <p:cNvSpPr>
              <a:spLocks noChangeArrowheads="1"/>
            </p:cNvSpPr>
            <p:nvPr/>
          </p:nvSpPr>
          <p:spPr bwMode="auto">
            <a:xfrm>
              <a:off x="2487" y="1943"/>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44" name="Oval 95">
              <a:extLst>
                <a:ext uri="{FF2B5EF4-FFF2-40B4-BE49-F238E27FC236}">
                  <a16:creationId xmlns:a16="http://schemas.microsoft.com/office/drawing/2014/main" id="{EE85BEE4-DAEE-4D9D-A5FF-14B89F3215F2}"/>
                </a:ext>
              </a:extLst>
            </p:cNvPr>
            <p:cNvSpPr>
              <a:spLocks noChangeArrowheads="1"/>
            </p:cNvSpPr>
            <p:nvPr/>
          </p:nvSpPr>
          <p:spPr bwMode="auto">
            <a:xfrm>
              <a:off x="2921" y="1905"/>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45" name="Oval 96">
              <a:extLst>
                <a:ext uri="{FF2B5EF4-FFF2-40B4-BE49-F238E27FC236}">
                  <a16:creationId xmlns:a16="http://schemas.microsoft.com/office/drawing/2014/main" id="{6A5E572B-9151-483F-AC39-55BC26397E13}"/>
                </a:ext>
              </a:extLst>
            </p:cNvPr>
            <p:cNvSpPr>
              <a:spLocks noChangeArrowheads="1"/>
            </p:cNvSpPr>
            <p:nvPr/>
          </p:nvSpPr>
          <p:spPr bwMode="auto">
            <a:xfrm>
              <a:off x="2668" y="1299"/>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46" name="Oval 97">
              <a:extLst>
                <a:ext uri="{FF2B5EF4-FFF2-40B4-BE49-F238E27FC236}">
                  <a16:creationId xmlns:a16="http://schemas.microsoft.com/office/drawing/2014/main" id="{8F22BA4F-DA88-43CD-B6F9-D31681E98B06}"/>
                </a:ext>
              </a:extLst>
            </p:cNvPr>
            <p:cNvSpPr>
              <a:spLocks noChangeArrowheads="1"/>
            </p:cNvSpPr>
            <p:nvPr/>
          </p:nvSpPr>
          <p:spPr bwMode="auto">
            <a:xfrm>
              <a:off x="2801" y="189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47" name="Oval 98">
              <a:extLst>
                <a:ext uri="{FF2B5EF4-FFF2-40B4-BE49-F238E27FC236}">
                  <a16:creationId xmlns:a16="http://schemas.microsoft.com/office/drawing/2014/main" id="{6739DC01-4ACC-44E2-A6B0-581D9B1FCC60}"/>
                </a:ext>
              </a:extLst>
            </p:cNvPr>
            <p:cNvSpPr>
              <a:spLocks noChangeArrowheads="1"/>
            </p:cNvSpPr>
            <p:nvPr/>
          </p:nvSpPr>
          <p:spPr bwMode="auto">
            <a:xfrm>
              <a:off x="2331" y="1550"/>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48" name="Oval 99">
              <a:extLst>
                <a:ext uri="{FF2B5EF4-FFF2-40B4-BE49-F238E27FC236}">
                  <a16:creationId xmlns:a16="http://schemas.microsoft.com/office/drawing/2014/main" id="{719EC85A-534C-4FCE-A265-3A8D182B5F74}"/>
                </a:ext>
              </a:extLst>
            </p:cNvPr>
            <p:cNvSpPr>
              <a:spLocks noChangeArrowheads="1"/>
            </p:cNvSpPr>
            <p:nvPr/>
          </p:nvSpPr>
          <p:spPr bwMode="auto">
            <a:xfrm>
              <a:off x="2909" y="181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49" name="Oval 100">
              <a:extLst>
                <a:ext uri="{FF2B5EF4-FFF2-40B4-BE49-F238E27FC236}">
                  <a16:creationId xmlns:a16="http://schemas.microsoft.com/office/drawing/2014/main" id="{132784EC-FCE1-4B66-9598-AD46BD7C5C93}"/>
                </a:ext>
              </a:extLst>
            </p:cNvPr>
            <p:cNvSpPr>
              <a:spLocks noChangeArrowheads="1"/>
            </p:cNvSpPr>
            <p:nvPr/>
          </p:nvSpPr>
          <p:spPr bwMode="auto">
            <a:xfrm>
              <a:off x="2885" y="1564"/>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50" name="Oval 101">
              <a:extLst>
                <a:ext uri="{FF2B5EF4-FFF2-40B4-BE49-F238E27FC236}">
                  <a16:creationId xmlns:a16="http://schemas.microsoft.com/office/drawing/2014/main" id="{5E521176-2816-47FA-9AB1-862E6A4E1701}"/>
                </a:ext>
              </a:extLst>
            </p:cNvPr>
            <p:cNvSpPr>
              <a:spLocks noChangeArrowheads="1"/>
            </p:cNvSpPr>
            <p:nvPr/>
          </p:nvSpPr>
          <p:spPr bwMode="auto">
            <a:xfrm>
              <a:off x="2343" y="1688"/>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51" name="Oval 102">
              <a:extLst>
                <a:ext uri="{FF2B5EF4-FFF2-40B4-BE49-F238E27FC236}">
                  <a16:creationId xmlns:a16="http://schemas.microsoft.com/office/drawing/2014/main" id="{F19FBBB0-BDAE-49FE-B0B5-DFD15C671832}"/>
                </a:ext>
              </a:extLst>
            </p:cNvPr>
            <p:cNvSpPr>
              <a:spLocks noChangeArrowheads="1"/>
            </p:cNvSpPr>
            <p:nvPr/>
          </p:nvSpPr>
          <p:spPr bwMode="auto">
            <a:xfrm>
              <a:off x="2343" y="1774"/>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52" name="Oval 103">
              <a:extLst>
                <a:ext uri="{FF2B5EF4-FFF2-40B4-BE49-F238E27FC236}">
                  <a16:creationId xmlns:a16="http://schemas.microsoft.com/office/drawing/2014/main" id="{81671F42-50FB-4223-BF6B-B56CCB54B057}"/>
                </a:ext>
              </a:extLst>
            </p:cNvPr>
            <p:cNvSpPr>
              <a:spLocks noChangeArrowheads="1"/>
            </p:cNvSpPr>
            <p:nvPr/>
          </p:nvSpPr>
          <p:spPr bwMode="auto">
            <a:xfrm>
              <a:off x="2813" y="1357"/>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53" name="Oval 104">
              <a:extLst>
                <a:ext uri="{FF2B5EF4-FFF2-40B4-BE49-F238E27FC236}">
                  <a16:creationId xmlns:a16="http://schemas.microsoft.com/office/drawing/2014/main" id="{2550193A-DAE6-4380-8125-6A396792F6AD}"/>
                </a:ext>
              </a:extLst>
            </p:cNvPr>
            <p:cNvSpPr>
              <a:spLocks noChangeArrowheads="1"/>
            </p:cNvSpPr>
            <p:nvPr/>
          </p:nvSpPr>
          <p:spPr bwMode="auto">
            <a:xfrm>
              <a:off x="2787" y="155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54" name="Oval 105">
              <a:extLst>
                <a:ext uri="{FF2B5EF4-FFF2-40B4-BE49-F238E27FC236}">
                  <a16:creationId xmlns:a16="http://schemas.microsoft.com/office/drawing/2014/main" id="{EA1FBFB9-7CF0-4F8F-93D5-4A4EB7612FC9}"/>
                </a:ext>
              </a:extLst>
            </p:cNvPr>
            <p:cNvSpPr>
              <a:spLocks noChangeArrowheads="1"/>
            </p:cNvSpPr>
            <p:nvPr/>
          </p:nvSpPr>
          <p:spPr bwMode="auto">
            <a:xfrm>
              <a:off x="2776" y="2001"/>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55" name="Oval 106">
              <a:extLst>
                <a:ext uri="{FF2B5EF4-FFF2-40B4-BE49-F238E27FC236}">
                  <a16:creationId xmlns:a16="http://schemas.microsoft.com/office/drawing/2014/main" id="{BAF4C9FD-1EEA-4F04-A98C-F74D27538C74}"/>
                </a:ext>
              </a:extLst>
            </p:cNvPr>
            <p:cNvSpPr>
              <a:spLocks noChangeArrowheads="1"/>
            </p:cNvSpPr>
            <p:nvPr/>
          </p:nvSpPr>
          <p:spPr bwMode="auto">
            <a:xfrm>
              <a:off x="2722" y="1657"/>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56" name="Oval 107">
              <a:extLst>
                <a:ext uri="{FF2B5EF4-FFF2-40B4-BE49-F238E27FC236}">
                  <a16:creationId xmlns:a16="http://schemas.microsoft.com/office/drawing/2014/main" id="{8CBB60BE-15D9-4C14-80CB-8E257C89EE98}"/>
                </a:ext>
              </a:extLst>
            </p:cNvPr>
            <p:cNvSpPr>
              <a:spLocks noChangeArrowheads="1"/>
            </p:cNvSpPr>
            <p:nvPr/>
          </p:nvSpPr>
          <p:spPr bwMode="auto">
            <a:xfrm>
              <a:off x="2859" y="1626"/>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57" name="Oval 108">
              <a:extLst>
                <a:ext uri="{FF2B5EF4-FFF2-40B4-BE49-F238E27FC236}">
                  <a16:creationId xmlns:a16="http://schemas.microsoft.com/office/drawing/2014/main" id="{A3DD42FC-FC5F-480F-9889-BE22B0DF9A00}"/>
                </a:ext>
              </a:extLst>
            </p:cNvPr>
            <p:cNvSpPr>
              <a:spLocks noChangeArrowheads="1"/>
            </p:cNvSpPr>
            <p:nvPr/>
          </p:nvSpPr>
          <p:spPr bwMode="auto">
            <a:xfrm>
              <a:off x="2957" y="1640"/>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78867" name="Group 109">
            <a:extLst>
              <a:ext uri="{FF2B5EF4-FFF2-40B4-BE49-F238E27FC236}">
                <a16:creationId xmlns:a16="http://schemas.microsoft.com/office/drawing/2014/main" id="{11E785AD-8046-456E-94F0-A52570C709DA}"/>
              </a:ext>
            </a:extLst>
          </p:cNvPr>
          <p:cNvGrpSpPr>
            <a:grpSpLocks/>
          </p:cNvGrpSpPr>
          <p:nvPr/>
        </p:nvGrpSpPr>
        <p:grpSpPr bwMode="auto">
          <a:xfrm>
            <a:off x="3700463" y="4462463"/>
            <a:ext cx="1227137" cy="1320800"/>
            <a:chOff x="2331" y="2811"/>
            <a:chExt cx="773" cy="832"/>
          </a:xfrm>
        </p:grpSpPr>
        <p:sp>
          <p:nvSpPr>
            <p:cNvPr id="79068" name="Oval 110">
              <a:extLst>
                <a:ext uri="{FF2B5EF4-FFF2-40B4-BE49-F238E27FC236}">
                  <a16:creationId xmlns:a16="http://schemas.microsoft.com/office/drawing/2014/main" id="{29726F90-8548-4FD4-8F4C-8C7DD3A24DAA}"/>
                </a:ext>
              </a:extLst>
            </p:cNvPr>
            <p:cNvSpPr>
              <a:spLocks noChangeArrowheads="1"/>
            </p:cNvSpPr>
            <p:nvPr/>
          </p:nvSpPr>
          <p:spPr bwMode="auto">
            <a:xfrm>
              <a:off x="2685" y="3304"/>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69" name="Oval 111">
              <a:extLst>
                <a:ext uri="{FF2B5EF4-FFF2-40B4-BE49-F238E27FC236}">
                  <a16:creationId xmlns:a16="http://schemas.microsoft.com/office/drawing/2014/main" id="{7281DD60-A520-4DB8-81D5-E9E6E1E8529D}"/>
                </a:ext>
              </a:extLst>
            </p:cNvPr>
            <p:cNvSpPr>
              <a:spLocks noChangeArrowheads="1"/>
            </p:cNvSpPr>
            <p:nvPr/>
          </p:nvSpPr>
          <p:spPr bwMode="auto">
            <a:xfrm>
              <a:off x="2656" y="307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70" name="Oval 112">
              <a:extLst>
                <a:ext uri="{FF2B5EF4-FFF2-40B4-BE49-F238E27FC236}">
                  <a16:creationId xmlns:a16="http://schemas.microsoft.com/office/drawing/2014/main" id="{0D7AABF0-EFB3-4E0E-8293-37F58D916B97}"/>
                </a:ext>
              </a:extLst>
            </p:cNvPr>
            <p:cNvSpPr>
              <a:spLocks noChangeArrowheads="1"/>
            </p:cNvSpPr>
            <p:nvPr/>
          </p:nvSpPr>
          <p:spPr bwMode="auto">
            <a:xfrm>
              <a:off x="2981" y="3093"/>
              <a:ext cx="123" cy="131"/>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71" name="Oval 113">
              <a:extLst>
                <a:ext uri="{FF2B5EF4-FFF2-40B4-BE49-F238E27FC236}">
                  <a16:creationId xmlns:a16="http://schemas.microsoft.com/office/drawing/2014/main" id="{6D5DC0B7-A569-4672-915E-94A0C21DE46F}"/>
                </a:ext>
              </a:extLst>
            </p:cNvPr>
            <p:cNvSpPr>
              <a:spLocks noChangeArrowheads="1"/>
            </p:cNvSpPr>
            <p:nvPr/>
          </p:nvSpPr>
          <p:spPr bwMode="auto">
            <a:xfrm>
              <a:off x="2590" y="3031"/>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72" name="Oval 114">
              <a:extLst>
                <a:ext uri="{FF2B5EF4-FFF2-40B4-BE49-F238E27FC236}">
                  <a16:creationId xmlns:a16="http://schemas.microsoft.com/office/drawing/2014/main" id="{FFBE33E3-20E2-40B3-B032-00C3A575C498}"/>
                </a:ext>
              </a:extLst>
            </p:cNvPr>
            <p:cNvSpPr>
              <a:spLocks noChangeArrowheads="1"/>
            </p:cNvSpPr>
            <p:nvPr/>
          </p:nvSpPr>
          <p:spPr bwMode="auto">
            <a:xfrm>
              <a:off x="2590" y="316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73" name="Oval 115">
              <a:extLst>
                <a:ext uri="{FF2B5EF4-FFF2-40B4-BE49-F238E27FC236}">
                  <a16:creationId xmlns:a16="http://schemas.microsoft.com/office/drawing/2014/main" id="{10746600-467B-46A2-9715-D19E12616FC1}"/>
                </a:ext>
              </a:extLst>
            </p:cNvPr>
            <p:cNvSpPr>
              <a:spLocks noChangeArrowheads="1"/>
            </p:cNvSpPr>
            <p:nvPr/>
          </p:nvSpPr>
          <p:spPr bwMode="auto">
            <a:xfrm>
              <a:off x="2425" y="3031"/>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74" name="Oval 116">
              <a:extLst>
                <a:ext uri="{FF2B5EF4-FFF2-40B4-BE49-F238E27FC236}">
                  <a16:creationId xmlns:a16="http://schemas.microsoft.com/office/drawing/2014/main" id="{B08A3BAB-20D8-45D0-B025-1F21A6059927}"/>
                </a:ext>
              </a:extLst>
            </p:cNvPr>
            <p:cNvSpPr>
              <a:spLocks noChangeArrowheads="1"/>
            </p:cNvSpPr>
            <p:nvPr/>
          </p:nvSpPr>
          <p:spPr bwMode="auto">
            <a:xfrm>
              <a:off x="2392" y="3169"/>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75" name="Oval 117">
              <a:extLst>
                <a:ext uri="{FF2B5EF4-FFF2-40B4-BE49-F238E27FC236}">
                  <a16:creationId xmlns:a16="http://schemas.microsoft.com/office/drawing/2014/main" id="{F8AAD15D-AC3A-486A-8FB4-8C5959946A2E}"/>
                </a:ext>
              </a:extLst>
            </p:cNvPr>
            <p:cNvSpPr>
              <a:spLocks noChangeArrowheads="1"/>
            </p:cNvSpPr>
            <p:nvPr/>
          </p:nvSpPr>
          <p:spPr bwMode="auto">
            <a:xfrm>
              <a:off x="2507" y="2860"/>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76" name="Oval 118">
              <a:extLst>
                <a:ext uri="{FF2B5EF4-FFF2-40B4-BE49-F238E27FC236}">
                  <a16:creationId xmlns:a16="http://schemas.microsoft.com/office/drawing/2014/main" id="{58F9CC96-0F7B-4F74-86A2-23FE805BB789}"/>
                </a:ext>
              </a:extLst>
            </p:cNvPr>
            <p:cNvSpPr>
              <a:spLocks noChangeArrowheads="1"/>
            </p:cNvSpPr>
            <p:nvPr/>
          </p:nvSpPr>
          <p:spPr bwMode="auto">
            <a:xfrm>
              <a:off x="2491" y="3169"/>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77" name="Oval 119">
              <a:extLst>
                <a:ext uri="{FF2B5EF4-FFF2-40B4-BE49-F238E27FC236}">
                  <a16:creationId xmlns:a16="http://schemas.microsoft.com/office/drawing/2014/main" id="{A30B795F-91C4-401D-8DDC-3257582BC8B4}"/>
                </a:ext>
              </a:extLst>
            </p:cNvPr>
            <p:cNvSpPr>
              <a:spLocks noChangeArrowheads="1"/>
            </p:cNvSpPr>
            <p:nvPr/>
          </p:nvSpPr>
          <p:spPr bwMode="auto">
            <a:xfrm>
              <a:off x="2656" y="3176"/>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78" name="Oval 120">
              <a:extLst>
                <a:ext uri="{FF2B5EF4-FFF2-40B4-BE49-F238E27FC236}">
                  <a16:creationId xmlns:a16="http://schemas.microsoft.com/office/drawing/2014/main" id="{A0094D32-BB01-4B4C-81DF-BD728ACC675E}"/>
                </a:ext>
              </a:extLst>
            </p:cNvPr>
            <p:cNvSpPr>
              <a:spLocks noChangeArrowheads="1"/>
            </p:cNvSpPr>
            <p:nvPr/>
          </p:nvSpPr>
          <p:spPr bwMode="auto">
            <a:xfrm>
              <a:off x="2685" y="2997"/>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79" name="Oval 121">
              <a:extLst>
                <a:ext uri="{FF2B5EF4-FFF2-40B4-BE49-F238E27FC236}">
                  <a16:creationId xmlns:a16="http://schemas.microsoft.com/office/drawing/2014/main" id="{6A0131D8-CC2C-422F-9C8C-53C8484E81CF}"/>
                </a:ext>
              </a:extLst>
            </p:cNvPr>
            <p:cNvSpPr>
              <a:spLocks noChangeArrowheads="1"/>
            </p:cNvSpPr>
            <p:nvPr/>
          </p:nvSpPr>
          <p:spPr bwMode="auto">
            <a:xfrm>
              <a:off x="2820" y="3200"/>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80" name="Oval 122">
              <a:extLst>
                <a:ext uri="{FF2B5EF4-FFF2-40B4-BE49-F238E27FC236}">
                  <a16:creationId xmlns:a16="http://schemas.microsoft.com/office/drawing/2014/main" id="{46A8DE87-4201-4F47-BE29-A8A2D508AE56}"/>
                </a:ext>
              </a:extLst>
            </p:cNvPr>
            <p:cNvSpPr>
              <a:spLocks noChangeArrowheads="1"/>
            </p:cNvSpPr>
            <p:nvPr/>
          </p:nvSpPr>
          <p:spPr bwMode="auto">
            <a:xfrm>
              <a:off x="2523" y="2962"/>
              <a:ext cx="125" cy="13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81" name="Oval 123">
              <a:extLst>
                <a:ext uri="{FF2B5EF4-FFF2-40B4-BE49-F238E27FC236}">
                  <a16:creationId xmlns:a16="http://schemas.microsoft.com/office/drawing/2014/main" id="{E6092225-5B5E-453D-9AFB-CB82EA3BAA09}"/>
                </a:ext>
              </a:extLst>
            </p:cNvPr>
            <p:cNvSpPr>
              <a:spLocks noChangeArrowheads="1"/>
            </p:cNvSpPr>
            <p:nvPr/>
          </p:nvSpPr>
          <p:spPr bwMode="auto">
            <a:xfrm>
              <a:off x="2590" y="3307"/>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82" name="Oval 124">
              <a:extLst>
                <a:ext uri="{FF2B5EF4-FFF2-40B4-BE49-F238E27FC236}">
                  <a16:creationId xmlns:a16="http://schemas.microsoft.com/office/drawing/2014/main" id="{0E75A709-B3F3-4A5E-96D0-A3636B3F855A}"/>
                </a:ext>
              </a:extLst>
            </p:cNvPr>
            <p:cNvSpPr>
              <a:spLocks noChangeArrowheads="1"/>
            </p:cNvSpPr>
            <p:nvPr/>
          </p:nvSpPr>
          <p:spPr bwMode="auto">
            <a:xfrm>
              <a:off x="2560" y="3415"/>
              <a:ext cx="124"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83" name="Oval 125">
              <a:extLst>
                <a:ext uri="{FF2B5EF4-FFF2-40B4-BE49-F238E27FC236}">
                  <a16:creationId xmlns:a16="http://schemas.microsoft.com/office/drawing/2014/main" id="{9727C789-9579-4EC5-B0C6-671C41A35DFC}"/>
                </a:ext>
              </a:extLst>
            </p:cNvPr>
            <p:cNvSpPr>
              <a:spLocks noChangeArrowheads="1"/>
            </p:cNvSpPr>
            <p:nvPr/>
          </p:nvSpPr>
          <p:spPr bwMode="auto">
            <a:xfrm>
              <a:off x="2787" y="3307"/>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84" name="Oval 126">
              <a:extLst>
                <a:ext uri="{FF2B5EF4-FFF2-40B4-BE49-F238E27FC236}">
                  <a16:creationId xmlns:a16="http://schemas.microsoft.com/office/drawing/2014/main" id="{0BCEBDBB-E23C-4A8E-BC7A-95D60C5EB44A}"/>
                </a:ext>
              </a:extLst>
            </p:cNvPr>
            <p:cNvSpPr>
              <a:spLocks noChangeArrowheads="1"/>
            </p:cNvSpPr>
            <p:nvPr/>
          </p:nvSpPr>
          <p:spPr bwMode="auto">
            <a:xfrm>
              <a:off x="2744" y="2887"/>
              <a:ext cx="107" cy="1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85" name="Oval 127">
              <a:extLst>
                <a:ext uri="{FF2B5EF4-FFF2-40B4-BE49-F238E27FC236}">
                  <a16:creationId xmlns:a16="http://schemas.microsoft.com/office/drawing/2014/main" id="{A2EE1BDF-56D9-4864-B3CE-3EA4A3CB2145}"/>
                </a:ext>
              </a:extLst>
            </p:cNvPr>
            <p:cNvSpPr>
              <a:spLocks noChangeArrowheads="1"/>
            </p:cNvSpPr>
            <p:nvPr/>
          </p:nvSpPr>
          <p:spPr bwMode="auto">
            <a:xfrm>
              <a:off x="2656" y="3377"/>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86" name="Oval 128">
              <a:extLst>
                <a:ext uri="{FF2B5EF4-FFF2-40B4-BE49-F238E27FC236}">
                  <a16:creationId xmlns:a16="http://schemas.microsoft.com/office/drawing/2014/main" id="{D2249593-7AB1-4F3C-A85D-F66209D77389}"/>
                </a:ext>
              </a:extLst>
            </p:cNvPr>
            <p:cNvSpPr>
              <a:spLocks noChangeArrowheads="1"/>
            </p:cNvSpPr>
            <p:nvPr/>
          </p:nvSpPr>
          <p:spPr bwMode="auto">
            <a:xfrm>
              <a:off x="2491" y="3066"/>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87" name="Oval 129">
              <a:extLst>
                <a:ext uri="{FF2B5EF4-FFF2-40B4-BE49-F238E27FC236}">
                  <a16:creationId xmlns:a16="http://schemas.microsoft.com/office/drawing/2014/main" id="{B97B93C0-4A8A-4F4F-A30D-69C0FCB1616D}"/>
                </a:ext>
              </a:extLst>
            </p:cNvPr>
            <p:cNvSpPr>
              <a:spLocks noChangeArrowheads="1"/>
            </p:cNvSpPr>
            <p:nvPr/>
          </p:nvSpPr>
          <p:spPr bwMode="auto">
            <a:xfrm>
              <a:off x="2523" y="3239"/>
              <a:ext cx="125"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88" name="Oval 130">
              <a:extLst>
                <a:ext uri="{FF2B5EF4-FFF2-40B4-BE49-F238E27FC236}">
                  <a16:creationId xmlns:a16="http://schemas.microsoft.com/office/drawing/2014/main" id="{8B3265AD-106F-42CE-B081-6CA85AB0EB5F}"/>
                </a:ext>
              </a:extLst>
            </p:cNvPr>
            <p:cNvSpPr>
              <a:spLocks noChangeArrowheads="1"/>
            </p:cNvSpPr>
            <p:nvPr/>
          </p:nvSpPr>
          <p:spPr bwMode="auto">
            <a:xfrm>
              <a:off x="2590" y="316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89" name="Oval 131">
              <a:extLst>
                <a:ext uri="{FF2B5EF4-FFF2-40B4-BE49-F238E27FC236}">
                  <a16:creationId xmlns:a16="http://schemas.microsoft.com/office/drawing/2014/main" id="{B24B5114-7BCC-4677-B9DD-1768BFA3E734}"/>
                </a:ext>
              </a:extLst>
            </p:cNvPr>
            <p:cNvSpPr>
              <a:spLocks noChangeArrowheads="1"/>
            </p:cNvSpPr>
            <p:nvPr/>
          </p:nvSpPr>
          <p:spPr bwMode="auto">
            <a:xfrm>
              <a:off x="2425" y="3307"/>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90" name="Oval 132">
              <a:extLst>
                <a:ext uri="{FF2B5EF4-FFF2-40B4-BE49-F238E27FC236}">
                  <a16:creationId xmlns:a16="http://schemas.microsoft.com/office/drawing/2014/main" id="{545C5346-5BE3-4A7A-82BD-AE184884F828}"/>
                </a:ext>
              </a:extLst>
            </p:cNvPr>
            <p:cNvSpPr>
              <a:spLocks noChangeArrowheads="1"/>
            </p:cNvSpPr>
            <p:nvPr/>
          </p:nvSpPr>
          <p:spPr bwMode="auto">
            <a:xfrm>
              <a:off x="2620" y="3493"/>
              <a:ext cx="123" cy="13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91" name="Oval 133">
              <a:extLst>
                <a:ext uri="{FF2B5EF4-FFF2-40B4-BE49-F238E27FC236}">
                  <a16:creationId xmlns:a16="http://schemas.microsoft.com/office/drawing/2014/main" id="{86F5FA92-FD81-46F5-935F-9C34CC454814}"/>
                </a:ext>
              </a:extLst>
            </p:cNvPr>
            <p:cNvSpPr>
              <a:spLocks noChangeArrowheads="1"/>
            </p:cNvSpPr>
            <p:nvPr/>
          </p:nvSpPr>
          <p:spPr bwMode="auto">
            <a:xfrm>
              <a:off x="2584" y="2873"/>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92" name="Oval 134">
              <a:extLst>
                <a:ext uri="{FF2B5EF4-FFF2-40B4-BE49-F238E27FC236}">
                  <a16:creationId xmlns:a16="http://schemas.microsoft.com/office/drawing/2014/main" id="{4E0A349B-E6DD-4F69-9793-29F56FE439B3}"/>
                </a:ext>
              </a:extLst>
            </p:cNvPr>
            <p:cNvSpPr>
              <a:spLocks noChangeArrowheads="1"/>
            </p:cNvSpPr>
            <p:nvPr/>
          </p:nvSpPr>
          <p:spPr bwMode="auto">
            <a:xfrm>
              <a:off x="2403" y="3359"/>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93" name="Oval 135">
              <a:extLst>
                <a:ext uri="{FF2B5EF4-FFF2-40B4-BE49-F238E27FC236}">
                  <a16:creationId xmlns:a16="http://schemas.microsoft.com/office/drawing/2014/main" id="{BB2E8F35-7BDD-439A-92F5-90DDE8E8CA19}"/>
                </a:ext>
              </a:extLst>
            </p:cNvPr>
            <p:cNvSpPr>
              <a:spLocks noChangeArrowheads="1"/>
            </p:cNvSpPr>
            <p:nvPr/>
          </p:nvSpPr>
          <p:spPr bwMode="auto">
            <a:xfrm>
              <a:off x="2439" y="2920"/>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94" name="Oval 136">
              <a:extLst>
                <a:ext uri="{FF2B5EF4-FFF2-40B4-BE49-F238E27FC236}">
                  <a16:creationId xmlns:a16="http://schemas.microsoft.com/office/drawing/2014/main" id="{3DC8F8D6-4AED-4DC8-8433-C308F4DE2397}"/>
                </a:ext>
              </a:extLst>
            </p:cNvPr>
            <p:cNvSpPr>
              <a:spLocks noChangeArrowheads="1"/>
            </p:cNvSpPr>
            <p:nvPr/>
          </p:nvSpPr>
          <p:spPr bwMode="auto">
            <a:xfrm>
              <a:off x="2692" y="3436"/>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95" name="Oval 137">
              <a:extLst>
                <a:ext uri="{FF2B5EF4-FFF2-40B4-BE49-F238E27FC236}">
                  <a16:creationId xmlns:a16="http://schemas.microsoft.com/office/drawing/2014/main" id="{8BC3AF7C-7189-405B-A80B-9AEA76A729C5}"/>
                </a:ext>
              </a:extLst>
            </p:cNvPr>
            <p:cNvSpPr>
              <a:spLocks noChangeArrowheads="1"/>
            </p:cNvSpPr>
            <p:nvPr/>
          </p:nvSpPr>
          <p:spPr bwMode="auto">
            <a:xfrm>
              <a:off x="2909" y="2967"/>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96" name="Oval 138">
              <a:extLst>
                <a:ext uri="{FF2B5EF4-FFF2-40B4-BE49-F238E27FC236}">
                  <a16:creationId xmlns:a16="http://schemas.microsoft.com/office/drawing/2014/main" id="{ACB8D5A7-44DE-4299-8192-2E42E4FB45D1}"/>
                </a:ext>
              </a:extLst>
            </p:cNvPr>
            <p:cNvSpPr>
              <a:spLocks noChangeArrowheads="1"/>
            </p:cNvSpPr>
            <p:nvPr/>
          </p:nvSpPr>
          <p:spPr bwMode="auto">
            <a:xfrm>
              <a:off x="2813" y="3000"/>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97" name="Oval 139">
              <a:extLst>
                <a:ext uri="{FF2B5EF4-FFF2-40B4-BE49-F238E27FC236}">
                  <a16:creationId xmlns:a16="http://schemas.microsoft.com/office/drawing/2014/main" id="{80094A9B-5A6E-4D0D-8F86-DF16244CFCD0}"/>
                </a:ext>
              </a:extLst>
            </p:cNvPr>
            <p:cNvSpPr>
              <a:spLocks noChangeArrowheads="1"/>
            </p:cNvSpPr>
            <p:nvPr/>
          </p:nvSpPr>
          <p:spPr bwMode="auto">
            <a:xfrm>
              <a:off x="2957" y="3238"/>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98" name="Oval 140">
              <a:extLst>
                <a:ext uri="{FF2B5EF4-FFF2-40B4-BE49-F238E27FC236}">
                  <a16:creationId xmlns:a16="http://schemas.microsoft.com/office/drawing/2014/main" id="{FA7DC9D8-BBF7-450E-9483-7C2452F8B346}"/>
                </a:ext>
              </a:extLst>
            </p:cNvPr>
            <p:cNvSpPr>
              <a:spLocks noChangeArrowheads="1"/>
            </p:cNvSpPr>
            <p:nvPr/>
          </p:nvSpPr>
          <p:spPr bwMode="auto">
            <a:xfrm>
              <a:off x="2487" y="3455"/>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99" name="Oval 141">
              <a:extLst>
                <a:ext uri="{FF2B5EF4-FFF2-40B4-BE49-F238E27FC236}">
                  <a16:creationId xmlns:a16="http://schemas.microsoft.com/office/drawing/2014/main" id="{D223E9B0-9EDF-4E60-BCF3-478BA74839B0}"/>
                </a:ext>
              </a:extLst>
            </p:cNvPr>
            <p:cNvSpPr>
              <a:spLocks noChangeArrowheads="1"/>
            </p:cNvSpPr>
            <p:nvPr/>
          </p:nvSpPr>
          <p:spPr bwMode="auto">
            <a:xfrm>
              <a:off x="2921" y="3417"/>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00" name="Oval 142">
              <a:extLst>
                <a:ext uri="{FF2B5EF4-FFF2-40B4-BE49-F238E27FC236}">
                  <a16:creationId xmlns:a16="http://schemas.microsoft.com/office/drawing/2014/main" id="{4B907204-2138-47CA-B517-85FA4204475C}"/>
                </a:ext>
              </a:extLst>
            </p:cNvPr>
            <p:cNvSpPr>
              <a:spLocks noChangeArrowheads="1"/>
            </p:cNvSpPr>
            <p:nvPr/>
          </p:nvSpPr>
          <p:spPr bwMode="auto">
            <a:xfrm>
              <a:off x="2668" y="2811"/>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01" name="Oval 143">
              <a:extLst>
                <a:ext uri="{FF2B5EF4-FFF2-40B4-BE49-F238E27FC236}">
                  <a16:creationId xmlns:a16="http://schemas.microsoft.com/office/drawing/2014/main" id="{D41A52B1-C52A-4C87-9E83-1A5B7FA992CA}"/>
                </a:ext>
              </a:extLst>
            </p:cNvPr>
            <p:cNvSpPr>
              <a:spLocks noChangeArrowheads="1"/>
            </p:cNvSpPr>
            <p:nvPr/>
          </p:nvSpPr>
          <p:spPr bwMode="auto">
            <a:xfrm>
              <a:off x="2801" y="3403"/>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02" name="Oval 144">
              <a:extLst>
                <a:ext uri="{FF2B5EF4-FFF2-40B4-BE49-F238E27FC236}">
                  <a16:creationId xmlns:a16="http://schemas.microsoft.com/office/drawing/2014/main" id="{86B11715-32CA-47C8-95AD-C70C4F1D15FC}"/>
                </a:ext>
              </a:extLst>
            </p:cNvPr>
            <p:cNvSpPr>
              <a:spLocks noChangeArrowheads="1"/>
            </p:cNvSpPr>
            <p:nvPr/>
          </p:nvSpPr>
          <p:spPr bwMode="auto">
            <a:xfrm>
              <a:off x="2331" y="3062"/>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03" name="Oval 145">
              <a:extLst>
                <a:ext uri="{FF2B5EF4-FFF2-40B4-BE49-F238E27FC236}">
                  <a16:creationId xmlns:a16="http://schemas.microsoft.com/office/drawing/2014/main" id="{2B00C672-BCE3-47ED-8E2C-DEA61003CE68}"/>
                </a:ext>
              </a:extLst>
            </p:cNvPr>
            <p:cNvSpPr>
              <a:spLocks noChangeArrowheads="1"/>
            </p:cNvSpPr>
            <p:nvPr/>
          </p:nvSpPr>
          <p:spPr bwMode="auto">
            <a:xfrm>
              <a:off x="2909" y="3327"/>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04" name="Oval 146">
              <a:extLst>
                <a:ext uri="{FF2B5EF4-FFF2-40B4-BE49-F238E27FC236}">
                  <a16:creationId xmlns:a16="http://schemas.microsoft.com/office/drawing/2014/main" id="{44D912CD-686B-4FA7-8128-619FC3753C75}"/>
                </a:ext>
              </a:extLst>
            </p:cNvPr>
            <p:cNvSpPr>
              <a:spLocks noChangeArrowheads="1"/>
            </p:cNvSpPr>
            <p:nvPr/>
          </p:nvSpPr>
          <p:spPr bwMode="auto">
            <a:xfrm>
              <a:off x="2885" y="3076"/>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05" name="Oval 147">
              <a:extLst>
                <a:ext uri="{FF2B5EF4-FFF2-40B4-BE49-F238E27FC236}">
                  <a16:creationId xmlns:a16="http://schemas.microsoft.com/office/drawing/2014/main" id="{8FB938FD-3523-4533-9101-D10D8C4F8D73}"/>
                </a:ext>
              </a:extLst>
            </p:cNvPr>
            <p:cNvSpPr>
              <a:spLocks noChangeArrowheads="1"/>
            </p:cNvSpPr>
            <p:nvPr/>
          </p:nvSpPr>
          <p:spPr bwMode="auto">
            <a:xfrm>
              <a:off x="2343" y="3200"/>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06" name="Oval 148">
              <a:extLst>
                <a:ext uri="{FF2B5EF4-FFF2-40B4-BE49-F238E27FC236}">
                  <a16:creationId xmlns:a16="http://schemas.microsoft.com/office/drawing/2014/main" id="{4CB4DF77-AE8A-4F50-83D0-1FC83EC48045}"/>
                </a:ext>
              </a:extLst>
            </p:cNvPr>
            <p:cNvSpPr>
              <a:spLocks noChangeArrowheads="1"/>
            </p:cNvSpPr>
            <p:nvPr/>
          </p:nvSpPr>
          <p:spPr bwMode="auto">
            <a:xfrm>
              <a:off x="2343" y="3286"/>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07" name="Oval 149">
              <a:extLst>
                <a:ext uri="{FF2B5EF4-FFF2-40B4-BE49-F238E27FC236}">
                  <a16:creationId xmlns:a16="http://schemas.microsoft.com/office/drawing/2014/main" id="{7C29FCA5-F2A7-45C2-AA8A-1172EF267A50}"/>
                </a:ext>
              </a:extLst>
            </p:cNvPr>
            <p:cNvSpPr>
              <a:spLocks noChangeArrowheads="1"/>
            </p:cNvSpPr>
            <p:nvPr/>
          </p:nvSpPr>
          <p:spPr bwMode="auto">
            <a:xfrm>
              <a:off x="2813" y="286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08" name="Oval 150">
              <a:extLst>
                <a:ext uri="{FF2B5EF4-FFF2-40B4-BE49-F238E27FC236}">
                  <a16:creationId xmlns:a16="http://schemas.microsoft.com/office/drawing/2014/main" id="{A4164F5E-50BB-48E3-8ADA-6DF5DBF093DA}"/>
                </a:ext>
              </a:extLst>
            </p:cNvPr>
            <p:cNvSpPr>
              <a:spLocks noChangeArrowheads="1"/>
            </p:cNvSpPr>
            <p:nvPr/>
          </p:nvSpPr>
          <p:spPr bwMode="auto">
            <a:xfrm>
              <a:off x="2787" y="3063"/>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09" name="Oval 151">
              <a:extLst>
                <a:ext uri="{FF2B5EF4-FFF2-40B4-BE49-F238E27FC236}">
                  <a16:creationId xmlns:a16="http://schemas.microsoft.com/office/drawing/2014/main" id="{9C036714-8739-4FDE-8136-183A18BBAA6A}"/>
                </a:ext>
              </a:extLst>
            </p:cNvPr>
            <p:cNvSpPr>
              <a:spLocks noChangeArrowheads="1"/>
            </p:cNvSpPr>
            <p:nvPr/>
          </p:nvSpPr>
          <p:spPr bwMode="auto">
            <a:xfrm>
              <a:off x="2776" y="3513"/>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10" name="Oval 152">
              <a:extLst>
                <a:ext uri="{FF2B5EF4-FFF2-40B4-BE49-F238E27FC236}">
                  <a16:creationId xmlns:a16="http://schemas.microsoft.com/office/drawing/2014/main" id="{BD7731FB-3DC6-4F7E-9243-180E45D9E817}"/>
                </a:ext>
              </a:extLst>
            </p:cNvPr>
            <p:cNvSpPr>
              <a:spLocks noChangeArrowheads="1"/>
            </p:cNvSpPr>
            <p:nvPr/>
          </p:nvSpPr>
          <p:spPr bwMode="auto">
            <a:xfrm>
              <a:off x="2722" y="3169"/>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11" name="Oval 153">
              <a:extLst>
                <a:ext uri="{FF2B5EF4-FFF2-40B4-BE49-F238E27FC236}">
                  <a16:creationId xmlns:a16="http://schemas.microsoft.com/office/drawing/2014/main" id="{1E9A8ECC-DC20-4179-BA81-8C4F14CCBB06}"/>
                </a:ext>
              </a:extLst>
            </p:cNvPr>
            <p:cNvSpPr>
              <a:spLocks noChangeArrowheads="1"/>
            </p:cNvSpPr>
            <p:nvPr/>
          </p:nvSpPr>
          <p:spPr bwMode="auto">
            <a:xfrm>
              <a:off x="2859" y="313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112" name="Oval 154">
              <a:extLst>
                <a:ext uri="{FF2B5EF4-FFF2-40B4-BE49-F238E27FC236}">
                  <a16:creationId xmlns:a16="http://schemas.microsoft.com/office/drawing/2014/main" id="{77215BAF-0925-4F3A-96D2-DF877BA36AB8}"/>
                </a:ext>
              </a:extLst>
            </p:cNvPr>
            <p:cNvSpPr>
              <a:spLocks noChangeArrowheads="1"/>
            </p:cNvSpPr>
            <p:nvPr/>
          </p:nvSpPr>
          <p:spPr bwMode="auto">
            <a:xfrm>
              <a:off x="2957" y="3152"/>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78868" name="Group 155">
            <a:extLst>
              <a:ext uri="{FF2B5EF4-FFF2-40B4-BE49-F238E27FC236}">
                <a16:creationId xmlns:a16="http://schemas.microsoft.com/office/drawing/2014/main" id="{24ABC7DB-939B-4FEE-B28A-1A5F466F7CD4}"/>
              </a:ext>
            </a:extLst>
          </p:cNvPr>
          <p:cNvGrpSpPr>
            <a:grpSpLocks/>
          </p:cNvGrpSpPr>
          <p:nvPr/>
        </p:nvGrpSpPr>
        <p:grpSpPr bwMode="auto">
          <a:xfrm>
            <a:off x="5738813" y="5441950"/>
            <a:ext cx="1227137" cy="1320800"/>
            <a:chOff x="3615" y="3428"/>
            <a:chExt cx="773" cy="832"/>
          </a:xfrm>
        </p:grpSpPr>
        <p:sp>
          <p:nvSpPr>
            <p:cNvPr id="79023" name="Oval 156">
              <a:extLst>
                <a:ext uri="{FF2B5EF4-FFF2-40B4-BE49-F238E27FC236}">
                  <a16:creationId xmlns:a16="http://schemas.microsoft.com/office/drawing/2014/main" id="{E6642B91-BA0C-469C-885F-94717D75221F}"/>
                </a:ext>
              </a:extLst>
            </p:cNvPr>
            <p:cNvSpPr>
              <a:spLocks noChangeArrowheads="1"/>
            </p:cNvSpPr>
            <p:nvPr/>
          </p:nvSpPr>
          <p:spPr bwMode="auto">
            <a:xfrm>
              <a:off x="3969" y="3921"/>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24" name="Oval 157">
              <a:extLst>
                <a:ext uri="{FF2B5EF4-FFF2-40B4-BE49-F238E27FC236}">
                  <a16:creationId xmlns:a16="http://schemas.microsoft.com/office/drawing/2014/main" id="{338EEA5C-F6E2-47E7-BF9D-55CE5BAC5C91}"/>
                </a:ext>
              </a:extLst>
            </p:cNvPr>
            <p:cNvSpPr>
              <a:spLocks noChangeArrowheads="1"/>
            </p:cNvSpPr>
            <p:nvPr/>
          </p:nvSpPr>
          <p:spPr bwMode="auto">
            <a:xfrm>
              <a:off x="3940" y="368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25" name="Oval 158">
              <a:extLst>
                <a:ext uri="{FF2B5EF4-FFF2-40B4-BE49-F238E27FC236}">
                  <a16:creationId xmlns:a16="http://schemas.microsoft.com/office/drawing/2014/main" id="{457FB18C-990C-46BA-B69B-A4EF5308B90C}"/>
                </a:ext>
              </a:extLst>
            </p:cNvPr>
            <p:cNvSpPr>
              <a:spLocks noChangeArrowheads="1"/>
            </p:cNvSpPr>
            <p:nvPr/>
          </p:nvSpPr>
          <p:spPr bwMode="auto">
            <a:xfrm>
              <a:off x="4265" y="3710"/>
              <a:ext cx="123" cy="131"/>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26" name="Oval 159">
              <a:extLst>
                <a:ext uri="{FF2B5EF4-FFF2-40B4-BE49-F238E27FC236}">
                  <a16:creationId xmlns:a16="http://schemas.microsoft.com/office/drawing/2014/main" id="{1D097047-9561-420D-85B6-0F266CAEA6F2}"/>
                </a:ext>
              </a:extLst>
            </p:cNvPr>
            <p:cNvSpPr>
              <a:spLocks noChangeArrowheads="1"/>
            </p:cNvSpPr>
            <p:nvPr/>
          </p:nvSpPr>
          <p:spPr bwMode="auto">
            <a:xfrm>
              <a:off x="3874" y="3648"/>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27" name="Oval 160">
              <a:extLst>
                <a:ext uri="{FF2B5EF4-FFF2-40B4-BE49-F238E27FC236}">
                  <a16:creationId xmlns:a16="http://schemas.microsoft.com/office/drawing/2014/main" id="{89029DC9-555A-4EB4-B746-7D6CDA19BE1E}"/>
                </a:ext>
              </a:extLst>
            </p:cNvPr>
            <p:cNvSpPr>
              <a:spLocks noChangeArrowheads="1"/>
            </p:cNvSpPr>
            <p:nvPr/>
          </p:nvSpPr>
          <p:spPr bwMode="auto">
            <a:xfrm>
              <a:off x="3874" y="3786"/>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28" name="Oval 161">
              <a:extLst>
                <a:ext uri="{FF2B5EF4-FFF2-40B4-BE49-F238E27FC236}">
                  <a16:creationId xmlns:a16="http://schemas.microsoft.com/office/drawing/2014/main" id="{07112FFC-356D-4678-83C4-0F0E812B0227}"/>
                </a:ext>
              </a:extLst>
            </p:cNvPr>
            <p:cNvSpPr>
              <a:spLocks noChangeArrowheads="1"/>
            </p:cNvSpPr>
            <p:nvPr/>
          </p:nvSpPr>
          <p:spPr bwMode="auto">
            <a:xfrm>
              <a:off x="3709" y="3648"/>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29" name="Oval 162">
              <a:extLst>
                <a:ext uri="{FF2B5EF4-FFF2-40B4-BE49-F238E27FC236}">
                  <a16:creationId xmlns:a16="http://schemas.microsoft.com/office/drawing/2014/main" id="{448D2BFA-1E21-4A1A-9165-3A3F4265C433}"/>
                </a:ext>
              </a:extLst>
            </p:cNvPr>
            <p:cNvSpPr>
              <a:spLocks noChangeArrowheads="1"/>
            </p:cNvSpPr>
            <p:nvPr/>
          </p:nvSpPr>
          <p:spPr bwMode="auto">
            <a:xfrm>
              <a:off x="3676" y="3786"/>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30" name="Oval 163">
              <a:extLst>
                <a:ext uri="{FF2B5EF4-FFF2-40B4-BE49-F238E27FC236}">
                  <a16:creationId xmlns:a16="http://schemas.microsoft.com/office/drawing/2014/main" id="{63ECE4E9-F163-4464-95EC-A781E8F2D2A2}"/>
                </a:ext>
              </a:extLst>
            </p:cNvPr>
            <p:cNvSpPr>
              <a:spLocks noChangeArrowheads="1"/>
            </p:cNvSpPr>
            <p:nvPr/>
          </p:nvSpPr>
          <p:spPr bwMode="auto">
            <a:xfrm>
              <a:off x="3791" y="3477"/>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31" name="Oval 164">
              <a:extLst>
                <a:ext uri="{FF2B5EF4-FFF2-40B4-BE49-F238E27FC236}">
                  <a16:creationId xmlns:a16="http://schemas.microsoft.com/office/drawing/2014/main" id="{4CC1D0A3-8FBA-4A91-817C-8EEE7DFF9CF4}"/>
                </a:ext>
              </a:extLst>
            </p:cNvPr>
            <p:cNvSpPr>
              <a:spLocks noChangeArrowheads="1"/>
            </p:cNvSpPr>
            <p:nvPr/>
          </p:nvSpPr>
          <p:spPr bwMode="auto">
            <a:xfrm>
              <a:off x="3775" y="3786"/>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32" name="Oval 165">
              <a:extLst>
                <a:ext uri="{FF2B5EF4-FFF2-40B4-BE49-F238E27FC236}">
                  <a16:creationId xmlns:a16="http://schemas.microsoft.com/office/drawing/2014/main" id="{D1F4C5EF-1014-4EC6-8211-F85927511C2C}"/>
                </a:ext>
              </a:extLst>
            </p:cNvPr>
            <p:cNvSpPr>
              <a:spLocks noChangeArrowheads="1"/>
            </p:cNvSpPr>
            <p:nvPr/>
          </p:nvSpPr>
          <p:spPr bwMode="auto">
            <a:xfrm>
              <a:off x="3940" y="3793"/>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33" name="Oval 166">
              <a:extLst>
                <a:ext uri="{FF2B5EF4-FFF2-40B4-BE49-F238E27FC236}">
                  <a16:creationId xmlns:a16="http://schemas.microsoft.com/office/drawing/2014/main" id="{7BC43D76-3908-479F-8CC1-32AA359E2D72}"/>
                </a:ext>
              </a:extLst>
            </p:cNvPr>
            <p:cNvSpPr>
              <a:spLocks noChangeArrowheads="1"/>
            </p:cNvSpPr>
            <p:nvPr/>
          </p:nvSpPr>
          <p:spPr bwMode="auto">
            <a:xfrm>
              <a:off x="3969" y="3614"/>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34" name="Oval 167">
              <a:extLst>
                <a:ext uri="{FF2B5EF4-FFF2-40B4-BE49-F238E27FC236}">
                  <a16:creationId xmlns:a16="http://schemas.microsoft.com/office/drawing/2014/main" id="{3994AD90-F984-4542-B1B8-51738388CDAC}"/>
                </a:ext>
              </a:extLst>
            </p:cNvPr>
            <p:cNvSpPr>
              <a:spLocks noChangeArrowheads="1"/>
            </p:cNvSpPr>
            <p:nvPr/>
          </p:nvSpPr>
          <p:spPr bwMode="auto">
            <a:xfrm>
              <a:off x="4104" y="3817"/>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35" name="Oval 168">
              <a:extLst>
                <a:ext uri="{FF2B5EF4-FFF2-40B4-BE49-F238E27FC236}">
                  <a16:creationId xmlns:a16="http://schemas.microsoft.com/office/drawing/2014/main" id="{0BE13157-7FE0-4BFC-8F7A-EB06E74A6027}"/>
                </a:ext>
              </a:extLst>
            </p:cNvPr>
            <p:cNvSpPr>
              <a:spLocks noChangeArrowheads="1"/>
            </p:cNvSpPr>
            <p:nvPr/>
          </p:nvSpPr>
          <p:spPr bwMode="auto">
            <a:xfrm>
              <a:off x="3807" y="3579"/>
              <a:ext cx="125" cy="13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36" name="Oval 169">
              <a:extLst>
                <a:ext uri="{FF2B5EF4-FFF2-40B4-BE49-F238E27FC236}">
                  <a16:creationId xmlns:a16="http://schemas.microsoft.com/office/drawing/2014/main" id="{441B3FD6-6C2A-40C4-BCB3-61373BC7B692}"/>
                </a:ext>
              </a:extLst>
            </p:cNvPr>
            <p:cNvSpPr>
              <a:spLocks noChangeArrowheads="1"/>
            </p:cNvSpPr>
            <p:nvPr/>
          </p:nvSpPr>
          <p:spPr bwMode="auto">
            <a:xfrm>
              <a:off x="3874" y="3924"/>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37" name="Oval 170">
              <a:extLst>
                <a:ext uri="{FF2B5EF4-FFF2-40B4-BE49-F238E27FC236}">
                  <a16:creationId xmlns:a16="http://schemas.microsoft.com/office/drawing/2014/main" id="{A9F76CF8-582C-4739-9A41-58C609C87F43}"/>
                </a:ext>
              </a:extLst>
            </p:cNvPr>
            <p:cNvSpPr>
              <a:spLocks noChangeArrowheads="1"/>
            </p:cNvSpPr>
            <p:nvPr/>
          </p:nvSpPr>
          <p:spPr bwMode="auto">
            <a:xfrm>
              <a:off x="3844" y="4032"/>
              <a:ext cx="124"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38" name="Oval 171">
              <a:extLst>
                <a:ext uri="{FF2B5EF4-FFF2-40B4-BE49-F238E27FC236}">
                  <a16:creationId xmlns:a16="http://schemas.microsoft.com/office/drawing/2014/main" id="{7D9A0726-705E-45D0-8E33-129B980B445C}"/>
                </a:ext>
              </a:extLst>
            </p:cNvPr>
            <p:cNvSpPr>
              <a:spLocks noChangeArrowheads="1"/>
            </p:cNvSpPr>
            <p:nvPr/>
          </p:nvSpPr>
          <p:spPr bwMode="auto">
            <a:xfrm>
              <a:off x="4071" y="3924"/>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39" name="Oval 172">
              <a:extLst>
                <a:ext uri="{FF2B5EF4-FFF2-40B4-BE49-F238E27FC236}">
                  <a16:creationId xmlns:a16="http://schemas.microsoft.com/office/drawing/2014/main" id="{1C1E518E-5681-4684-BB1C-53ACA20701C7}"/>
                </a:ext>
              </a:extLst>
            </p:cNvPr>
            <p:cNvSpPr>
              <a:spLocks noChangeArrowheads="1"/>
            </p:cNvSpPr>
            <p:nvPr/>
          </p:nvSpPr>
          <p:spPr bwMode="auto">
            <a:xfrm>
              <a:off x="4028" y="3504"/>
              <a:ext cx="107" cy="1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40" name="Oval 173">
              <a:extLst>
                <a:ext uri="{FF2B5EF4-FFF2-40B4-BE49-F238E27FC236}">
                  <a16:creationId xmlns:a16="http://schemas.microsoft.com/office/drawing/2014/main" id="{7FD10E2D-CB8D-4372-9C2C-BF242D0688CC}"/>
                </a:ext>
              </a:extLst>
            </p:cNvPr>
            <p:cNvSpPr>
              <a:spLocks noChangeArrowheads="1"/>
            </p:cNvSpPr>
            <p:nvPr/>
          </p:nvSpPr>
          <p:spPr bwMode="auto">
            <a:xfrm>
              <a:off x="3940" y="3994"/>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41" name="Oval 174">
              <a:extLst>
                <a:ext uri="{FF2B5EF4-FFF2-40B4-BE49-F238E27FC236}">
                  <a16:creationId xmlns:a16="http://schemas.microsoft.com/office/drawing/2014/main" id="{990138EF-EDE3-4B3E-B79A-8AB49F6D31B6}"/>
                </a:ext>
              </a:extLst>
            </p:cNvPr>
            <p:cNvSpPr>
              <a:spLocks noChangeArrowheads="1"/>
            </p:cNvSpPr>
            <p:nvPr/>
          </p:nvSpPr>
          <p:spPr bwMode="auto">
            <a:xfrm>
              <a:off x="3775" y="3683"/>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42" name="Oval 175">
              <a:extLst>
                <a:ext uri="{FF2B5EF4-FFF2-40B4-BE49-F238E27FC236}">
                  <a16:creationId xmlns:a16="http://schemas.microsoft.com/office/drawing/2014/main" id="{46BE0C77-AE89-4B02-BA64-E0BAAE0F4179}"/>
                </a:ext>
              </a:extLst>
            </p:cNvPr>
            <p:cNvSpPr>
              <a:spLocks noChangeArrowheads="1"/>
            </p:cNvSpPr>
            <p:nvPr/>
          </p:nvSpPr>
          <p:spPr bwMode="auto">
            <a:xfrm>
              <a:off x="3807" y="3856"/>
              <a:ext cx="125"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43" name="Oval 176">
              <a:extLst>
                <a:ext uri="{FF2B5EF4-FFF2-40B4-BE49-F238E27FC236}">
                  <a16:creationId xmlns:a16="http://schemas.microsoft.com/office/drawing/2014/main" id="{6E3796AE-8ADE-4005-B6CB-5CD584E3ECFD}"/>
                </a:ext>
              </a:extLst>
            </p:cNvPr>
            <p:cNvSpPr>
              <a:spLocks noChangeArrowheads="1"/>
            </p:cNvSpPr>
            <p:nvPr/>
          </p:nvSpPr>
          <p:spPr bwMode="auto">
            <a:xfrm>
              <a:off x="3874" y="3786"/>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44" name="Oval 177">
              <a:extLst>
                <a:ext uri="{FF2B5EF4-FFF2-40B4-BE49-F238E27FC236}">
                  <a16:creationId xmlns:a16="http://schemas.microsoft.com/office/drawing/2014/main" id="{D19135FF-EAE9-42F8-A2E5-42C9891D03FB}"/>
                </a:ext>
              </a:extLst>
            </p:cNvPr>
            <p:cNvSpPr>
              <a:spLocks noChangeArrowheads="1"/>
            </p:cNvSpPr>
            <p:nvPr/>
          </p:nvSpPr>
          <p:spPr bwMode="auto">
            <a:xfrm>
              <a:off x="3709" y="3924"/>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45" name="Oval 178">
              <a:extLst>
                <a:ext uri="{FF2B5EF4-FFF2-40B4-BE49-F238E27FC236}">
                  <a16:creationId xmlns:a16="http://schemas.microsoft.com/office/drawing/2014/main" id="{9D249CBF-C21E-4E27-85DA-04F9F04B7E7D}"/>
                </a:ext>
              </a:extLst>
            </p:cNvPr>
            <p:cNvSpPr>
              <a:spLocks noChangeArrowheads="1"/>
            </p:cNvSpPr>
            <p:nvPr/>
          </p:nvSpPr>
          <p:spPr bwMode="auto">
            <a:xfrm>
              <a:off x="3904" y="4110"/>
              <a:ext cx="123" cy="13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46" name="Oval 179">
              <a:extLst>
                <a:ext uri="{FF2B5EF4-FFF2-40B4-BE49-F238E27FC236}">
                  <a16:creationId xmlns:a16="http://schemas.microsoft.com/office/drawing/2014/main" id="{8BFA719E-850A-49B4-ADC3-52870452B5EB}"/>
                </a:ext>
              </a:extLst>
            </p:cNvPr>
            <p:cNvSpPr>
              <a:spLocks noChangeArrowheads="1"/>
            </p:cNvSpPr>
            <p:nvPr/>
          </p:nvSpPr>
          <p:spPr bwMode="auto">
            <a:xfrm>
              <a:off x="3868" y="3490"/>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47" name="Oval 180">
              <a:extLst>
                <a:ext uri="{FF2B5EF4-FFF2-40B4-BE49-F238E27FC236}">
                  <a16:creationId xmlns:a16="http://schemas.microsoft.com/office/drawing/2014/main" id="{C69931A9-15E3-4B23-B3C6-8C25D85A8301}"/>
                </a:ext>
              </a:extLst>
            </p:cNvPr>
            <p:cNvSpPr>
              <a:spLocks noChangeArrowheads="1"/>
            </p:cNvSpPr>
            <p:nvPr/>
          </p:nvSpPr>
          <p:spPr bwMode="auto">
            <a:xfrm>
              <a:off x="3687" y="3976"/>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48" name="Oval 181">
              <a:extLst>
                <a:ext uri="{FF2B5EF4-FFF2-40B4-BE49-F238E27FC236}">
                  <a16:creationId xmlns:a16="http://schemas.microsoft.com/office/drawing/2014/main" id="{580BCE4D-C470-452E-97AC-59F498E4232E}"/>
                </a:ext>
              </a:extLst>
            </p:cNvPr>
            <p:cNvSpPr>
              <a:spLocks noChangeArrowheads="1"/>
            </p:cNvSpPr>
            <p:nvPr/>
          </p:nvSpPr>
          <p:spPr bwMode="auto">
            <a:xfrm>
              <a:off x="3723" y="3537"/>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49" name="Oval 182">
              <a:extLst>
                <a:ext uri="{FF2B5EF4-FFF2-40B4-BE49-F238E27FC236}">
                  <a16:creationId xmlns:a16="http://schemas.microsoft.com/office/drawing/2014/main" id="{52BA898B-CB49-4FDC-931C-A34638600E1F}"/>
                </a:ext>
              </a:extLst>
            </p:cNvPr>
            <p:cNvSpPr>
              <a:spLocks noChangeArrowheads="1"/>
            </p:cNvSpPr>
            <p:nvPr/>
          </p:nvSpPr>
          <p:spPr bwMode="auto">
            <a:xfrm>
              <a:off x="3976" y="4053"/>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50" name="Oval 183">
              <a:extLst>
                <a:ext uri="{FF2B5EF4-FFF2-40B4-BE49-F238E27FC236}">
                  <a16:creationId xmlns:a16="http://schemas.microsoft.com/office/drawing/2014/main" id="{1D510E52-864E-4941-8DB0-790BBB081424}"/>
                </a:ext>
              </a:extLst>
            </p:cNvPr>
            <p:cNvSpPr>
              <a:spLocks noChangeArrowheads="1"/>
            </p:cNvSpPr>
            <p:nvPr/>
          </p:nvSpPr>
          <p:spPr bwMode="auto">
            <a:xfrm>
              <a:off x="4193" y="3584"/>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51" name="Oval 184">
              <a:extLst>
                <a:ext uri="{FF2B5EF4-FFF2-40B4-BE49-F238E27FC236}">
                  <a16:creationId xmlns:a16="http://schemas.microsoft.com/office/drawing/2014/main" id="{6703B30A-FDBD-4783-BC53-9101179C6B4F}"/>
                </a:ext>
              </a:extLst>
            </p:cNvPr>
            <p:cNvSpPr>
              <a:spLocks noChangeArrowheads="1"/>
            </p:cNvSpPr>
            <p:nvPr/>
          </p:nvSpPr>
          <p:spPr bwMode="auto">
            <a:xfrm>
              <a:off x="4097" y="3617"/>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52" name="Oval 185">
              <a:extLst>
                <a:ext uri="{FF2B5EF4-FFF2-40B4-BE49-F238E27FC236}">
                  <a16:creationId xmlns:a16="http://schemas.microsoft.com/office/drawing/2014/main" id="{3F0C743A-AC8F-4758-9E4F-91F048ACE254}"/>
                </a:ext>
              </a:extLst>
            </p:cNvPr>
            <p:cNvSpPr>
              <a:spLocks noChangeArrowheads="1"/>
            </p:cNvSpPr>
            <p:nvPr/>
          </p:nvSpPr>
          <p:spPr bwMode="auto">
            <a:xfrm>
              <a:off x="4241" y="3855"/>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53" name="Oval 186">
              <a:extLst>
                <a:ext uri="{FF2B5EF4-FFF2-40B4-BE49-F238E27FC236}">
                  <a16:creationId xmlns:a16="http://schemas.microsoft.com/office/drawing/2014/main" id="{39E09989-D51F-4B39-BCE3-584266CB5671}"/>
                </a:ext>
              </a:extLst>
            </p:cNvPr>
            <p:cNvSpPr>
              <a:spLocks noChangeArrowheads="1"/>
            </p:cNvSpPr>
            <p:nvPr/>
          </p:nvSpPr>
          <p:spPr bwMode="auto">
            <a:xfrm>
              <a:off x="3771" y="4072"/>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54" name="Oval 187">
              <a:extLst>
                <a:ext uri="{FF2B5EF4-FFF2-40B4-BE49-F238E27FC236}">
                  <a16:creationId xmlns:a16="http://schemas.microsoft.com/office/drawing/2014/main" id="{A3A5B864-DE21-4C2F-ADCB-3908775F1B0C}"/>
                </a:ext>
              </a:extLst>
            </p:cNvPr>
            <p:cNvSpPr>
              <a:spLocks noChangeArrowheads="1"/>
            </p:cNvSpPr>
            <p:nvPr/>
          </p:nvSpPr>
          <p:spPr bwMode="auto">
            <a:xfrm>
              <a:off x="4205" y="4034"/>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55" name="Oval 188">
              <a:extLst>
                <a:ext uri="{FF2B5EF4-FFF2-40B4-BE49-F238E27FC236}">
                  <a16:creationId xmlns:a16="http://schemas.microsoft.com/office/drawing/2014/main" id="{60C17B27-D4D0-4B3B-B8E5-274041B6B60C}"/>
                </a:ext>
              </a:extLst>
            </p:cNvPr>
            <p:cNvSpPr>
              <a:spLocks noChangeArrowheads="1"/>
            </p:cNvSpPr>
            <p:nvPr/>
          </p:nvSpPr>
          <p:spPr bwMode="auto">
            <a:xfrm>
              <a:off x="3952" y="3428"/>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56" name="Oval 189">
              <a:extLst>
                <a:ext uri="{FF2B5EF4-FFF2-40B4-BE49-F238E27FC236}">
                  <a16:creationId xmlns:a16="http://schemas.microsoft.com/office/drawing/2014/main" id="{52894C9A-85F2-444C-8ECD-F60469A27DC1}"/>
                </a:ext>
              </a:extLst>
            </p:cNvPr>
            <p:cNvSpPr>
              <a:spLocks noChangeArrowheads="1"/>
            </p:cNvSpPr>
            <p:nvPr/>
          </p:nvSpPr>
          <p:spPr bwMode="auto">
            <a:xfrm>
              <a:off x="4085" y="4020"/>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57" name="Oval 190">
              <a:extLst>
                <a:ext uri="{FF2B5EF4-FFF2-40B4-BE49-F238E27FC236}">
                  <a16:creationId xmlns:a16="http://schemas.microsoft.com/office/drawing/2014/main" id="{1ABF5DF9-D422-4B3B-8900-4296A4795DF0}"/>
                </a:ext>
              </a:extLst>
            </p:cNvPr>
            <p:cNvSpPr>
              <a:spLocks noChangeArrowheads="1"/>
            </p:cNvSpPr>
            <p:nvPr/>
          </p:nvSpPr>
          <p:spPr bwMode="auto">
            <a:xfrm>
              <a:off x="3615" y="3679"/>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58" name="Oval 191">
              <a:extLst>
                <a:ext uri="{FF2B5EF4-FFF2-40B4-BE49-F238E27FC236}">
                  <a16:creationId xmlns:a16="http://schemas.microsoft.com/office/drawing/2014/main" id="{76867963-26AA-40C2-953D-1A93609ED54C}"/>
                </a:ext>
              </a:extLst>
            </p:cNvPr>
            <p:cNvSpPr>
              <a:spLocks noChangeArrowheads="1"/>
            </p:cNvSpPr>
            <p:nvPr/>
          </p:nvSpPr>
          <p:spPr bwMode="auto">
            <a:xfrm>
              <a:off x="4193" y="3944"/>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59" name="Oval 192">
              <a:extLst>
                <a:ext uri="{FF2B5EF4-FFF2-40B4-BE49-F238E27FC236}">
                  <a16:creationId xmlns:a16="http://schemas.microsoft.com/office/drawing/2014/main" id="{DD64EC43-6FA8-4631-9B88-1EF8DEBD54E5}"/>
                </a:ext>
              </a:extLst>
            </p:cNvPr>
            <p:cNvSpPr>
              <a:spLocks noChangeArrowheads="1"/>
            </p:cNvSpPr>
            <p:nvPr/>
          </p:nvSpPr>
          <p:spPr bwMode="auto">
            <a:xfrm>
              <a:off x="4169" y="3693"/>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60" name="Oval 193">
              <a:extLst>
                <a:ext uri="{FF2B5EF4-FFF2-40B4-BE49-F238E27FC236}">
                  <a16:creationId xmlns:a16="http://schemas.microsoft.com/office/drawing/2014/main" id="{AC00D761-E291-4EB5-A3DF-76D0D3D46AE4}"/>
                </a:ext>
              </a:extLst>
            </p:cNvPr>
            <p:cNvSpPr>
              <a:spLocks noChangeArrowheads="1"/>
            </p:cNvSpPr>
            <p:nvPr/>
          </p:nvSpPr>
          <p:spPr bwMode="auto">
            <a:xfrm>
              <a:off x="3627" y="3817"/>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61" name="Oval 194">
              <a:extLst>
                <a:ext uri="{FF2B5EF4-FFF2-40B4-BE49-F238E27FC236}">
                  <a16:creationId xmlns:a16="http://schemas.microsoft.com/office/drawing/2014/main" id="{6C89F4B2-AD78-4AE1-9846-76CF19A4DCB8}"/>
                </a:ext>
              </a:extLst>
            </p:cNvPr>
            <p:cNvSpPr>
              <a:spLocks noChangeArrowheads="1"/>
            </p:cNvSpPr>
            <p:nvPr/>
          </p:nvSpPr>
          <p:spPr bwMode="auto">
            <a:xfrm>
              <a:off x="3627" y="3903"/>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62" name="Oval 195">
              <a:extLst>
                <a:ext uri="{FF2B5EF4-FFF2-40B4-BE49-F238E27FC236}">
                  <a16:creationId xmlns:a16="http://schemas.microsoft.com/office/drawing/2014/main" id="{F42B3484-4482-4637-BC4A-8C2F98CE3A08}"/>
                </a:ext>
              </a:extLst>
            </p:cNvPr>
            <p:cNvSpPr>
              <a:spLocks noChangeArrowheads="1"/>
            </p:cNvSpPr>
            <p:nvPr/>
          </p:nvSpPr>
          <p:spPr bwMode="auto">
            <a:xfrm>
              <a:off x="4097" y="3486"/>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63" name="Oval 196">
              <a:extLst>
                <a:ext uri="{FF2B5EF4-FFF2-40B4-BE49-F238E27FC236}">
                  <a16:creationId xmlns:a16="http://schemas.microsoft.com/office/drawing/2014/main" id="{69C46F93-9266-4881-B464-AB41977BDB1F}"/>
                </a:ext>
              </a:extLst>
            </p:cNvPr>
            <p:cNvSpPr>
              <a:spLocks noChangeArrowheads="1"/>
            </p:cNvSpPr>
            <p:nvPr/>
          </p:nvSpPr>
          <p:spPr bwMode="auto">
            <a:xfrm>
              <a:off x="4071" y="3680"/>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64" name="Oval 197">
              <a:extLst>
                <a:ext uri="{FF2B5EF4-FFF2-40B4-BE49-F238E27FC236}">
                  <a16:creationId xmlns:a16="http://schemas.microsoft.com/office/drawing/2014/main" id="{43DB63B3-54C6-45F6-86F1-5174B0DA7784}"/>
                </a:ext>
              </a:extLst>
            </p:cNvPr>
            <p:cNvSpPr>
              <a:spLocks noChangeArrowheads="1"/>
            </p:cNvSpPr>
            <p:nvPr/>
          </p:nvSpPr>
          <p:spPr bwMode="auto">
            <a:xfrm>
              <a:off x="4060" y="4130"/>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65" name="Oval 198">
              <a:extLst>
                <a:ext uri="{FF2B5EF4-FFF2-40B4-BE49-F238E27FC236}">
                  <a16:creationId xmlns:a16="http://schemas.microsoft.com/office/drawing/2014/main" id="{11CB95C5-3FEE-4366-8D89-3F03CE457E42}"/>
                </a:ext>
              </a:extLst>
            </p:cNvPr>
            <p:cNvSpPr>
              <a:spLocks noChangeArrowheads="1"/>
            </p:cNvSpPr>
            <p:nvPr/>
          </p:nvSpPr>
          <p:spPr bwMode="auto">
            <a:xfrm>
              <a:off x="4006" y="3786"/>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66" name="Oval 199">
              <a:extLst>
                <a:ext uri="{FF2B5EF4-FFF2-40B4-BE49-F238E27FC236}">
                  <a16:creationId xmlns:a16="http://schemas.microsoft.com/office/drawing/2014/main" id="{32C477F5-0B0F-4E7C-8A3C-9BB0DA9C6BF1}"/>
                </a:ext>
              </a:extLst>
            </p:cNvPr>
            <p:cNvSpPr>
              <a:spLocks noChangeArrowheads="1"/>
            </p:cNvSpPr>
            <p:nvPr/>
          </p:nvSpPr>
          <p:spPr bwMode="auto">
            <a:xfrm>
              <a:off x="4143" y="375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67" name="Oval 200">
              <a:extLst>
                <a:ext uri="{FF2B5EF4-FFF2-40B4-BE49-F238E27FC236}">
                  <a16:creationId xmlns:a16="http://schemas.microsoft.com/office/drawing/2014/main" id="{F41CB682-D10C-4BAA-BAC9-DB070C195C84}"/>
                </a:ext>
              </a:extLst>
            </p:cNvPr>
            <p:cNvSpPr>
              <a:spLocks noChangeArrowheads="1"/>
            </p:cNvSpPr>
            <p:nvPr/>
          </p:nvSpPr>
          <p:spPr bwMode="auto">
            <a:xfrm>
              <a:off x="4241" y="3769"/>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78869" name="Group 201">
            <a:extLst>
              <a:ext uri="{FF2B5EF4-FFF2-40B4-BE49-F238E27FC236}">
                <a16:creationId xmlns:a16="http://schemas.microsoft.com/office/drawing/2014/main" id="{1EF96312-FFED-4786-9CA4-6267A13FB0BE}"/>
              </a:ext>
            </a:extLst>
          </p:cNvPr>
          <p:cNvGrpSpPr>
            <a:grpSpLocks/>
          </p:cNvGrpSpPr>
          <p:nvPr/>
        </p:nvGrpSpPr>
        <p:grpSpPr bwMode="auto">
          <a:xfrm>
            <a:off x="6557963" y="4195763"/>
            <a:ext cx="1227137" cy="1320800"/>
            <a:chOff x="4131" y="2643"/>
            <a:chExt cx="773" cy="832"/>
          </a:xfrm>
        </p:grpSpPr>
        <p:sp>
          <p:nvSpPr>
            <p:cNvPr id="78978" name="Oval 202">
              <a:extLst>
                <a:ext uri="{FF2B5EF4-FFF2-40B4-BE49-F238E27FC236}">
                  <a16:creationId xmlns:a16="http://schemas.microsoft.com/office/drawing/2014/main" id="{3927A8EC-6CE7-4560-ADD0-3A290A112C4D}"/>
                </a:ext>
              </a:extLst>
            </p:cNvPr>
            <p:cNvSpPr>
              <a:spLocks noChangeArrowheads="1"/>
            </p:cNvSpPr>
            <p:nvPr/>
          </p:nvSpPr>
          <p:spPr bwMode="auto">
            <a:xfrm>
              <a:off x="4485" y="3136"/>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79" name="Oval 203">
              <a:extLst>
                <a:ext uri="{FF2B5EF4-FFF2-40B4-BE49-F238E27FC236}">
                  <a16:creationId xmlns:a16="http://schemas.microsoft.com/office/drawing/2014/main" id="{0770729C-A2A2-4135-BE7F-C62E69BF6BE1}"/>
                </a:ext>
              </a:extLst>
            </p:cNvPr>
            <p:cNvSpPr>
              <a:spLocks noChangeArrowheads="1"/>
            </p:cNvSpPr>
            <p:nvPr/>
          </p:nvSpPr>
          <p:spPr bwMode="auto">
            <a:xfrm>
              <a:off x="4456" y="2903"/>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80" name="Oval 204">
              <a:extLst>
                <a:ext uri="{FF2B5EF4-FFF2-40B4-BE49-F238E27FC236}">
                  <a16:creationId xmlns:a16="http://schemas.microsoft.com/office/drawing/2014/main" id="{C3415796-6D7A-4469-B03C-35B9644EEC9D}"/>
                </a:ext>
              </a:extLst>
            </p:cNvPr>
            <p:cNvSpPr>
              <a:spLocks noChangeArrowheads="1"/>
            </p:cNvSpPr>
            <p:nvPr/>
          </p:nvSpPr>
          <p:spPr bwMode="auto">
            <a:xfrm>
              <a:off x="4781" y="2925"/>
              <a:ext cx="123" cy="131"/>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81" name="Oval 205">
              <a:extLst>
                <a:ext uri="{FF2B5EF4-FFF2-40B4-BE49-F238E27FC236}">
                  <a16:creationId xmlns:a16="http://schemas.microsoft.com/office/drawing/2014/main" id="{50778AF5-76BF-4344-9B26-841D80738EF4}"/>
                </a:ext>
              </a:extLst>
            </p:cNvPr>
            <p:cNvSpPr>
              <a:spLocks noChangeArrowheads="1"/>
            </p:cNvSpPr>
            <p:nvPr/>
          </p:nvSpPr>
          <p:spPr bwMode="auto">
            <a:xfrm>
              <a:off x="4390" y="2863"/>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82" name="Oval 206">
              <a:extLst>
                <a:ext uri="{FF2B5EF4-FFF2-40B4-BE49-F238E27FC236}">
                  <a16:creationId xmlns:a16="http://schemas.microsoft.com/office/drawing/2014/main" id="{9B28598E-11E2-4E54-89A2-9E1A07F68DE9}"/>
                </a:ext>
              </a:extLst>
            </p:cNvPr>
            <p:cNvSpPr>
              <a:spLocks noChangeArrowheads="1"/>
            </p:cNvSpPr>
            <p:nvPr/>
          </p:nvSpPr>
          <p:spPr bwMode="auto">
            <a:xfrm>
              <a:off x="4390" y="3001"/>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83" name="Oval 207">
              <a:extLst>
                <a:ext uri="{FF2B5EF4-FFF2-40B4-BE49-F238E27FC236}">
                  <a16:creationId xmlns:a16="http://schemas.microsoft.com/office/drawing/2014/main" id="{7C557426-78DF-459A-8BFA-120A272FBB0F}"/>
                </a:ext>
              </a:extLst>
            </p:cNvPr>
            <p:cNvSpPr>
              <a:spLocks noChangeArrowheads="1"/>
            </p:cNvSpPr>
            <p:nvPr/>
          </p:nvSpPr>
          <p:spPr bwMode="auto">
            <a:xfrm>
              <a:off x="4225" y="2863"/>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84" name="Oval 208">
              <a:extLst>
                <a:ext uri="{FF2B5EF4-FFF2-40B4-BE49-F238E27FC236}">
                  <a16:creationId xmlns:a16="http://schemas.microsoft.com/office/drawing/2014/main" id="{B5C45838-5304-4178-B1CB-B11E93878383}"/>
                </a:ext>
              </a:extLst>
            </p:cNvPr>
            <p:cNvSpPr>
              <a:spLocks noChangeArrowheads="1"/>
            </p:cNvSpPr>
            <p:nvPr/>
          </p:nvSpPr>
          <p:spPr bwMode="auto">
            <a:xfrm>
              <a:off x="4192" y="300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85" name="Oval 209">
              <a:extLst>
                <a:ext uri="{FF2B5EF4-FFF2-40B4-BE49-F238E27FC236}">
                  <a16:creationId xmlns:a16="http://schemas.microsoft.com/office/drawing/2014/main" id="{BFA4AF9E-B466-4FC2-A697-946364E890FE}"/>
                </a:ext>
              </a:extLst>
            </p:cNvPr>
            <p:cNvSpPr>
              <a:spLocks noChangeArrowheads="1"/>
            </p:cNvSpPr>
            <p:nvPr/>
          </p:nvSpPr>
          <p:spPr bwMode="auto">
            <a:xfrm>
              <a:off x="4307" y="2692"/>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86" name="Oval 210">
              <a:extLst>
                <a:ext uri="{FF2B5EF4-FFF2-40B4-BE49-F238E27FC236}">
                  <a16:creationId xmlns:a16="http://schemas.microsoft.com/office/drawing/2014/main" id="{49C46E12-F509-4AAB-ADFB-D4E6655BF904}"/>
                </a:ext>
              </a:extLst>
            </p:cNvPr>
            <p:cNvSpPr>
              <a:spLocks noChangeArrowheads="1"/>
            </p:cNvSpPr>
            <p:nvPr/>
          </p:nvSpPr>
          <p:spPr bwMode="auto">
            <a:xfrm>
              <a:off x="4291" y="3001"/>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87" name="Oval 211">
              <a:extLst>
                <a:ext uri="{FF2B5EF4-FFF2-40B4-BE49-F238E27FC236}">
                  <a16:creationId xmlns:a16="http://schemas.microsoft.com/office/drawing/2014/main" id="{E822A892-374A-408E-9629-A6CECC4F6495}"/>
                </a:ext>
              </a:extLst>
            </p:cNvPr>
            <p:cNvSpPr>
              <a:spLocks noChangeArrowheads="1"/>
            </p:cNvSpPr>
            <p:nvPr/>
          </p:nvSpPr>
          <p:spPr bwMode="auto">
            <a:xfrm>
              <a:off x="4456" y="300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88" name="Oval 212">
              <a:extLst>
                <a:ext uri="{FF2B5EF4-FFF2-40B4-BE49-F238E27FC236}">
                  <a16:creationId xmlns:a16="http://schemas.microsoft.com/office/drawing/2014/main" id="{D8E2ABBC-FEED-43F3-93D1-26FD3D5CBD97}"/>
                </a:ext>
              </a:extLst>
            </p:cNvPr>
            <p:cNvSpPr>
              <a:spLocks noChangeArrowheads="1"/>
            </p:cNvSpPr>
            <p:nvPr/>
          </p:nvSpPr>
          <p:spPr bwMode="auto">
            <a:xfrm>
              <a:off x="4485" y="2829"/>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89" name="Oval 213">
              <a:extLst>
                <a:ext uri="{FF2B5EF4-FFF2-40B4-BE49-F238E27FC236}">
                  <a16:creationId xmlns:a16="http://schemas.microsoft.com/office/drawing/2014/main" id="{03E7385E-0B9E-45DA-BA04-4D0392F4113C}"/>
                </a:ext>
              </a:extLst>
            </p:cNvPr>
            <p:cNvSpPr>
              <a:spLocks noChangeArrowheads="1"/>
            </p:cNvSpPr>
            <p:nvPr/>
          </p:nvSpPr>
          <p:spPr bwMode="auto">
            <a:xfrm>
              <a:off x="4620" y="3032"/>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90" name="Oval 214">
              <a:extLst>
                <a:ext uri="{FF2B5EF4-FFF2-40B4-BE49-F238E27FC236}">
                  <a16:creationId xmlns:a16="http://schemas.microsoft.com/office/drawing/2014/main" id="{D37D2E1A-2985-478B-9930-88B86AB12AD3}"/>
                </a:ext>
              </a:extLst>
            </p:cNvPr>
            <p:cNvSpPr>
              <a:spLocks noChangeArrowheads="1"/>
            </p:cNvSpPr>
            <p:nvPr/>
          </p:nvSpPr>
          <p:spPr bwMode="auto">
            <a:xfrm>
              <a:off x="4323" y="2794"/>
              <a:ext cx="125" cy="13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91" name="Oval 215">
              <a:extLst>
                <a:ext uri="{FF2B5EF4-FFF2-40B4-BE49-F238E27FC236}">
                  <a16:creationId xmlns:a16="http://schemas.microsoft.com/office/drawing/2014/main" id="{3DFC8C9E-A9B7-4763-861E-4236CB809391}"/>
                </a:ext>
              </a:extLst>
            </p:cNvPr>
            <p:cNvSpPr>
              <a:spLocks noChangeArrowheads="1"/>
            </p:cNvSpPr>
            <p:nvPr/>
          </p:nvSpPr>
          <p:spPr bwMode="auto">
            <a:xfrm>
              <a:off x="4390" y="313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92" name="Oval 216">
              <a:extLst>
                <a:ext uri="{FF2B5EF4-FFF2-40B4-BE49-F238E27FC236}">
                  <a16:creationId xmlns:a16="http://schemas.microsoft.com/office/drawing/2014/main" id="{1C5624F7-8FF9-4E22-A27C-7D4C43D749B3}"/>
                </a:ext>
              </a:extLst>
            </p:cNvPr>
            <p:cNvSpPr>
              <a:spLocks noChangeArrowheads="1"/>
            </p:cNvSpPr>
            <p:nvPr/>
          </p:nvSpPr>
          <p:spPr bwMode="auto">
            <a:xfrm>
              <a:off x="4360" y="3247"/>
              <a:ext cx="124"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93" name="Oval 217">
              <a:extLst>
                <a:ext uri="{FF2B5EF4-FFF2-40B4-BE49-F238E27FC236}">
                  <a16:creationId xmlns:a16="http://schemas.microsoft.com/office/drawing/2014/main" id="{6FE7C6F5-E5AE-4AF1-99F2-D0FF25D1917B}"/>
                </a:ext>
              </a:extLst>
            </p:cNvPr>
            <p:cNvSpPr>
              <a:spLocks noChangeArrowheads="1"/>
            </p:cNvSpPr>
            <p:nvPr/>
          </p:nvSpPr>
          <p:spPr bwMode="auto">
            <a:xfrm>
              <a:off x="4587" y="3139"/>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94" name="Oval 218">
              <a:extLst>
                <a:ext uri="{FF2B5EF4-FFF2-40B4-BE49-F238E27FC236}">
                  <a16:creationId xmlns:a16="http://schemas.microsoft.com/office/drawing/2014/main" id="{2529B348-F3C1-4EFD-8F65-B12263D13305}"/>
                </a:ext>
              </a:extLst>
            </p:cNvPr>
            <p:cNvSpPr>
              <a:spLocks noChangeArrowheads="1"/>
            </p:cNvSpPr>
            <p:nvPr/>
          </p:nvSpPr>
          <p:spPr bwMode="auto">
            <a:xfrm>
              <a:off x="4544" y="2719"/>
              <a:ext cx="107" cy="1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95" name="Oval 219">
              <a:extLst>
                <a:ext uri="{FF2B5EF4-FFF2-40B4-BE49-F238E27FC236}">
                  <a16:creationId xmlns:a16="http://schemas.microsoft.com/office/drawing/2014/main" id="{3A2C6E61-4364-4C80-9E0A-0C056106F0B0}"/>
                </a:ext>
              </a:extLst>
            </p:cNvPr>
            <p:cNvSpPr>
              <a:spLocks noChangeArrowheads="1"/>
            </p:cNvSpPr>
            <p:nvPr/>
          </p:nvSpPr>
          <p:spPr bwMode="auto">
            <a:xfrm>
              <a:off x="4456" y="3209"/>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96" name="Oval 220">
              <a:extLst>
                <a:ext uri="{FF2B5EF4-FFF2-40B4-BE49-F238E27FC236}">
                  <a16:creationId xmlns:a16="http://schemas.microsoft.com/office/drawing/2014/main" id="{FAB68A44-3BB6-4FD2-BB6F-16E30A902FDB}"/>
                </a:ext>
              </a:extLst>
            </p:cNvPr>
            <p:cNvSpPr>
              <a:spLocks noChangeArrowheads="1"/>
            </p:cNvSpPr>
            <p:nvPr/>
          </p:nvSpPr>
          <p:spPr bwMode="auto">
            <a:xfrm>
              <a:off x="4291" y="2898"/>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97" name="Oval 221">
              <a:extLst>
                <a:ext uri="{FF2B5EF4-FFF2-40B4-BE49-F238E27FC236}">
                  <a16:creationId xmlns:a16="http://schemas.microsoft.com/office/drawing/2014/main" id="{03174EA6-59FD-459E-B94A-C7EC84873757}"/>
                </a:ext>
              </a:extLst>
            </p:cNvPr>
            <p:cNvSpPr>
              <a:spLocks noChangeArrowheads="1"/>
            </p:cNvSpPr>
            <p:nvPr/>
          </p:nvSpPr>
          <p:spPr bwMode="auto">
            <a:xfrm>
              <a:off x="4323" y="3071"/>
              <a:ext cx="125"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98" name="Oval 222">
              <a:extLst>
                <a:ext uri="{FF2B5EF4-FFF2-40B4-BE49-F238E27FC236}">
                  <a16:creationId xmlns:a16="http://schemas.microsoft.com/office/drawing/2014/main" id="{22D73D88-1D05-40E3-817E-414865D0110A}"/>
                </a:ext>
              </a:extLst>
            </p:cNvPr>
            <p:cNvSpPr>
              <a:spLocks noChangeArrowheads="1"/>
            </p:cNvSpPr>
            <p:nvPr/>
          </p:nvSpPr>
          <p:spPr bwMode="auto">
            <a:xfrm>
              <a:off x="4390" y="3001"/>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99" name="Oval 223">
              <a:extLst>
                <a:ext uri="{FF2B5EF4-FFF2-40B4-BE49-F238E27FC236}">
                  <a16:creationId xmlns:a16="http://schemas.microsoft.com/office/drawing/2014/main" id="{38CC797B-B3F3-44C3-927C-01977CF54EA8}"/>
                </a:ext>
              </a:extLst>
            </p:cNvPr>
            <p:cNvSpPr>
              <a:spLocks noChangeArrowheads="1"/>
            </p:cNvSpPr>
            <p:nvPr/>
          </p:nvSpPr>
          <p:spPr bwMode="auto">
            <a:xfrm>
              <a:off x="4225" y="313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00" name="Oval 224">
              <a:extLst>
                <a:ext uri="{FF2B5EF4-FFF2-40B4-BE49-F238E27FC236}">
                  <a16:creationId xmlns:a16="http://schemas.microsoft.com/office/drawing/2014/main" id="{7271570B-65EF-41D3-8371-FE4BC903E6F8}"/>
                </a:ext>
              </a:extLst>
            </p:cNvPr>
            <p:cNvSpPr>
              <a:spLocks noChangeArrowheads="1"/>
            </p:cNvSpPr>
            <p:nvPr/>
          </p:nvSpPr>
          <p:spPr bwMode="auto">
            <a:xfrm>
              <a:off x="4420" y="3325"/>
              <a:ext cx="123" cy="13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01" name="Oval 225">
              <a:extLst>
                <a:ext uri="{FF2B5EF4-FFF2-40B4-BE49-F238E27FC236}">
                  <a16:creationId xmlns:a16="http://schemas.microsoft.com/office/drawing/2014/main" id="{662CAA57-7725-4934-86DB-247E5D917AAD}"/>
                </a:ext>
              </a:extLst>
            </p:cNvPr>
            <p:cNvSpPr>
              <a:spLocks noChangeArrowheads="1"/>
            </p:cNvSpPr>
            <p:nvPr/>
          </p:nvSpPr>
          <p:spPr bwMode="auto">
            <a:xfrm>
              <a:off x="4384" y="270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02" name="Oval 226">
              <a:extLst>
                <a:ext uri="{FF2B5EF4-FFF2-40B4-BE49-F238E27FC236}">
                  <a16:creationId xmlns:a16="http://schemas.microsoft.com/office/drawing/2014/main" id="{6A64A8E2-E385-4258-9A16-CEC1BC01AB9C}"/>
                </a:ext>
              </a:extLst>
            </p:cNvPr>
            <p:cNvSpPr>
              <a:spLocks noChangeArrowheads="1"/>
            </p:cNvSpPr>
            <p:nvPr/>
          </p:nvSpPr>
          <p:spPr bwMode="auto">
            <a:xfrm>
              <a:off x="4203" y="319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03" name="Oval 227">
              <a:extLst>
                <a:ext uri="{FF2B5EF4-FFF2-40B4-BE49-F238E27FC236}">
                  <a16:creationId xmlns:a16="http://schemas.microsoft.com/office/drawing/2014/main" id="{CD1E0A87-CF34-4042-B205-3B44A0EC5CB9}"/>
                </a:ext>
              </a:extLst>
            </p:cNvPr>
            <p:cNvSpPr>
              <a:spLocks noChangeArrowheads="1"/>
            </p:cNvSpPr>
            <p:nvPr/>
          </p:nvSpPr>
          <p:spPr bwMode="auto">
            <a:xfrm>
              <a:off x="4239" y="2752"/>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04" name="Oval 228">
              <a:extLst>
                <a:ext uri="{FF2B5EF4-FFF2-40B4-BE49-F238E27FC236}">
                  <a16:creationId xmlns:a16="http://schemas.microsoft.com/office/drawing/2014/main" id="{7785B85E-BD29-4AE1-B82B-B6251BF6216D}"/>
                </a:ext>
              </a:extLst>
            </p:cNvPr>
            <p:cNvSpPr>
              <a:spLocks noChangeArrowheads="1"/>
            </p:cNvSpPr>
            <p:nvPr/>
          </p:nvSpPr>
          <p:spPr bwMode="auto">
            <a:xfrm>
              <a:off x="4492" y="326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05" name="Oval 229">
              <a:extLst>
                <a:ext uri="{FF2B5EF4-FFF2-40B4-BE49-F238E27FC236}">
                  <a16:creationId xmlns:a16="http://schemas.microsoft.com/office/drawing/2014/main" id="{132E415F-0F65-4396-AE8E-5A297D031B97}"/>
                </a:ext>
              </a:extLst>
            </p:cNvPr>
            <p:cNvSpPr>
              <a:spLocks noChangeArrowheads="1"/>
            </p:cNvSpPr>
            <p:nvPr/>
          </p:nvSpPr>
          <p:spPr bwMode="auto">
            <a:xfrm>
              <a:off x="4709" y="2799"/>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06" name="Oval 230">
              <a:extLst>
                <a:ext uri="{FF2B5EF4-FFF2-40B4-BE49-F238E27FC236}">
                  <a16:creationId xmlns:a16="http://schemas.microsoft.com/office/drawing/2014/main" id="{82E3355F-85CB-40B2-B15D-CA6A29C30DF3}"/>
                </a:ext>
              </a:extLst>
            </p:cNvPr>
            <p:cNvSpPr>
              <a:spLocks noChangeArrowheads="1"/>
            </p:cNvSpPr>
            <p:nvPr/>
          </p:nvSpPr>
          <p:spPr bwMode="auto">
            <a:xfrm>
              <a:off x="4613" y="2832"/>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07" name="Oval 231">
              <a:extLst>
                <a:ext uri="{FF2B5EF4-FFF2-40B4-BE49-F238E27FC236}">
                  <a16:creationId xmlns:a16="http://schemas.microsoft.com/office/drawing/2014/main" id="{782D68A5-8372-4BB1-B186-FD96FCAE7BC6}"/>
                </a:ext>
              </a:extLst>
            </p:cNvPr>
            <p:cNvSpPr>
              <a:spLocks noChangeArrowheads="1"/>
            </p:cNvSpPr>
            <p:nvPr/>
          </p:nvSpPr>
          <p:spPr bwMode="auto">
            <a:xfrm>
              <a:off x="4757" y="3070"/>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08" name="Oval 232">
              <a:extLst>
                <a:ext uri="{FF2B5EF4-FFF2-40B4-BE49-F238E27FC236}">
                  <a16:creationId xmlns:a16="http://schemas.microsoft.com/office/drawing/2014/main" id="{B6314BB4-EABA-4CF1-9159-FF837DE1DD4C}"/>
                </a:ext>
              </a:extLst>
            </p:cNvPr>
            <p:cNvSpPr>
              <a:spLocks noChangeArrowheads="1"/>
            </p:cNvSpPr>
            <p:nvPr/>
          </p:nvSpPr>
          <p:spPr bwMode="auto">
            <a:xfrm>
              <a:off x="4287" y="3287"/>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09" name="Oval 233">
              <a:extLst>
                <a:ext uri="{FF2B5EF4-FFF2-40B4-BE49-F238E27FC236}">
                  <a16:creationId xmlns:a16="http://schemas.microsoft.com/office/drawing/2014/main" id="{F4F258FE-6FDF-42E2-8DE6-C7F0E3F7E7DE}"/>
                </a:ext>
              </a:extLst>
            </p:cNvPr>
            <p:cNvSpPr>
              <a:spLocks noChangeArrowheads="1"/>
            </p:cNvSpPr>
            <p:nvPr/>
          </p:nvSpPr>
          <p:spPr bwMode="auto">
            <a:xfrm>
              <a:off x="4721" y="3249"/>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10" name="Oval 234">
              <a:extLst>
                <a:ext uri="{FF2B5EF4-FFF2-40B4-BE49-F238E27FC236}">
                  <a16:creationId xmlns:a16="http://schemas.microsoft.com/office/drawing/2014/main" id="{52A43A70-0680-431C-8DA6-48617BFCBBBB}"/>
                </a:ext>
              </a:extLst>
            </p:cNvPr>
            <p:cNvSpPr>
              <a:spLocks noChangeArrowheads="1"/>
            </p:cNvSpPr>
            <p:nvPr/>
          </p:nvSpPr>
          <p:spPr bwMode="auto">
            <a:xfrm>
              <a:off x="4468" y="2643"/>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11" name="Oval 235">
              <a:extLst>
                <a:ext uri="{FF2B5EF4-FFF2-40B4-BE49-F238E27FC236}">
                  <a16:creationId xmlns:a16="http://schemas.microsoft.com/office/drawing/2014/main" id="{8CCACC09-5414-40B9-94AF-560DF1B7D7B3}"/>
                </a:ext>
              </a:extLst>
            </p:cNvPr>
            <p:cNvSpPr>
              <a:spLocks noChangeArrowheads="1"/>
            </p:cNvSpPr>
            <p:nvPr/>
          </p:nvSpPr>
          <p:spPr bwMode="auto">
            <a:xfrm>
              <a:off x="4601" y="323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12" name="Oval 236">
              <a:extLst>
                <a:ext uri="{FF2B5EF4-FFF2-40B4-BE49-F238E27FC236}">
                  <a16:creationId xmlns:a16="http://schemas.microsoft.com/office/drawing/2014/main" id="{E18CFBFF-D8AD-478E-93C5-540EB40BF6FA}"/>
                </a:ext>
              </a:extLst>
            </p:cNvPr>
            <p:cNvSpPr>
              <a:spLocks noChangeArrowheads="1"/>
            </p:cNvSpPr>
            <p:nvPr/>
          </p:nvSpPr>
          <p:spPr bwMode="auto">
            <a:xfrm>
              <a:off x="4131" y="2894"/>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13" name="Oval 237">
              <a:extLst>
                <a:ext uri="{FF2B5EF4-FFF2-40B4-BE49-F238E27FC236}">
                  <a16:creationId xmlns:a16="http://schemas.microsoft.com/office/drawing/2014/main" id="{C17D221C-9E42-4E77-AF51-0D1BFD831182}"/>
                </a:ext>
              </a:extLst>
            </p:cNvPr>
            <p:cNvSpPr>
              <a:spLocks noChangeArrowheads="1"/>
            </p:cNvSpPr>
            <p:nvPr/>
          </p:nvSpPr>
          <p:spPr bwMode="auto">
            <a:xfrm>
              <a:off x="4709" y="3159"/>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14" name="Oval 238">
              <a:extLst>
                <a:ext uri="{FF2B5EF4-FFF2-40B4-BE49-F238E27FC236}">
                  <a16:creationId xmlns:a16="http://schemas.microsoft.com/office/drawing/2014/main" id="{CBE93CE2-22E2-438A-BBA9-E1098053323C}"/>
                </a:ext>
              </a:extLst>
            </p:cNvPr>
            <p:cNvSpPr>
              <a:spLocks noChangeArrowheads="1"/>
            </p:cNvSpPr>
            <p:nvPr/>
          </p:nvSpPr>
          <p:spPr bwMode="auto">
            <a:xfrm>
              <a:off x="4685" y="2908"/>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15" name="Oval 239">
              <a:extLst>
                <a:ext uri="{FF2B5EF4-FFF2-40B4-BE49-F238E27FC236}">
                  <a16:creationId xmlns:a16="http://schemas.microsoft.com/office/drawing/2014/main" id="{BD0E6E5A-3FAA-41AD-8D29-504AFA327984}"/>
                </a:ext>
              </a:extLst>
            </p:cNvPr>
            <p:cNvSpPr>
              <a:spLocks noChangeArrowheads="1"/>
            </p:cNvSpPr>
            <p:nvPr/>
          </p:nvSpPr>
          <p:spPr bwMode="auto">
            <a:xfrm>
              <a:off x="4143" y="3032"/>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16" name="Oval 240">
              <a:extLst>
                <a:ext uri="{FF2B5EF4-FFF2-40B4-BE49-F238E27FC236}">
                  <a16:creationId xmlns:a16="http://schemas.microsoft.com/office/drawing/2014/main" id="{50025A4A-A58A-4449-AB41-A93CFDBC47D5}"/>
                </a:ext>
              </a:extLst>
            </p:cNvPr>
            <p:cNvSpPr>
              <a:spLocks noChangeArrowheads="1"/>
            </p:cNvSpPr>
            <p:nvPr/>
          </p:nvSpPr>
          <p:spPr bwMode="auto">
            <a:xfrm>
              <a:off x="4143" y="3118"/>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17" name="Oval 241">
              <a:extLst>
                <a:ext uri="{FF2B5EF4-FFF2-40B4-BE49-F238E27FC236}">
                  <a16:creationId xmlns:a16="http://schemas.microsoft.com/office/drawing/2014/main" id="{1CB92DA4-3856-4014-B368-3F340149E4E3}"/>
                </a:ext>
              </a:extLst>
            </p:cNvPr>
            <p:cNvSpPr>
              <a:spLocks noChangeArrowheads="1"/>
            </p:cNvSpPr>
            <p:nvPr/>
          </p:nvSpPr>
          <p:spPr bwMode="auto">
            <a:xfrm>
              <a:off x="4613" y="2701"/>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18" name="Oval 242">
              <a:extLst>
                <a:ext uri="{FF2B5EF4-FFF2-40B4-BE49-F238E27FC236}">
                  <a16:creationId xmlns:a16="http://schemas.microsoft.com/office/drawing/2014/main" id="{A7C8492D-8B12-4724-9129-170798D6688F}"/>
                </a:ext>
              </a:extLst>
            </p:cNvPr>
            <p:cNvSpPr>
              <a:spLocks noChangeArrowheads="1"/>
            </p:cNvSpPr>
            <p:nvPr/>
          </p:nvSpPr>
          <p:spPr bwMode="auto">
            <a:xfrm>
              <a:off x="4587" y="289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19" name="Oval 243">
              <a:extLst>
                <a:ext uri="{FF2B5EF4-FFF2-40B4-BE49-F238E27FC236}">
                  <a16:creationId xmlns:a16="http://schemas.microsoft.com/office/drawing/2014/main" id="{2D343635-B478-42E5-8F07-A22A2B3F2ACA}"/>
                </a:ext>
              </a:extLst>
            </p:cNvPr>
            <p:cNvSpPr>
              <a:spLocks noChangeArrowheads="1"/>
            </p:cNvSpPr>
            <p:nvPr/>
          </p:nvSpPr>
          <p:spPr bwMode="auto">
            <a:xfrm>
              <a:off x="4576" y="3345"/>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20" name="Oval 244">
              <a:extLst>
                <a:ext uri="{FF2B5EF4-FFF2-40B4-BE49-F238E27FC236}">
                  <a16:creationId xmlns:a16="http://schemas.microsoft.com/office/drawing/2014/main" id="{1E7CD79E-FD68-4C2F-A857-4B78909761C2}"/>
                </a:ext>
              </a:extLst>
            </p:cNvPr>
            <p:cNvSpPr>
              <a:spLocks noChangeArrowheads="1"/>
            </p:cNvSpPr>
            <p:nvPr/>
          </p:nvSpPr>
          <p:spPr bwMode="auto">
            <a:xfrm>
              <a:off x="4522" y="3001"/>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21" name="Oval 245">
              <a:extLst>
                <a:ext uri="{FF2B5EF4-FFF2-40B4-BE49-F238E27FC236}">
                  <a16:creationId xmlns:a16="http://schemas.microsoft.com/office/drawing/2014/main" id="{D786A587-3D6D-4A7B-B6F9-4D99FEA1804E}"/>
                </a:ext>
              </a:extLst>
            </p:cNvPr>
            <p:cNvSpPr>
              <a:spLocks noChangeArrowheads="1"/>
            </p:cNvSpPr>
            <p:nvPr/>
          </p:nvSpPr>
          <p:spPr bwMode="auto">
            <a:xfrm>
              <a:off x="4659" y="2970"/>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022" name="Oval 246">
              <a:extLst>
                <a:ext uri="{FF2B5EF4-FFF2-40B4-BE49-F238E27FC236}">
                  <a16:creationId xmlns:a16="http://schemas.microsoft.com/office/drawing/2014/main" id="{98B1E927-E592-4404-9852-9C0B269B5ECA}"/>
                </a:ext>
              </a:extLst>
            </p:cNvPr>
            <p:cNvSpPr>
              <a:spLocks noChangeArrowheads="1"/>
            </p:cNvSpPr>
            <p:nvPr/>
          </p:nvSpPr>
          <p:spPr bwMode="auto">
            <a:xfrm>
              <a:off x="4757" y="2984"/>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78870" name="Group 247">
            <a:extLst>
              <a:ext uri="{FF2B5EF4-FFF2-40B4-BE49-F238E27FC236}">
                <a16:creationId xmlns:a16="http://schemas.microsoft.com/office/drawing/2014/main" id="{124D8F19-5010-4F82-B364-DC85C4D8861F}"/>
              </a:ext>
            </a:extLst>
          </p:cNvPr>
          <p:cNvGrpSpPr>
            <a:grpSpLocks/>
          </p:cNvGrpSpPr>
          <p:nvPr/>
        </p:nvGrpSpPr>
        <p:grpSpPr bwMode="auto">
          <a:xfrm>
            <a:off x="5795963" y="2767013"/>
            <a:ext cx="1227137" cy="1320800"/>
            <a:chOff x="3651" y="1743"/>
            <a:chExt cx="773" cy="832"/>
          </a:xfrm>
        </p:grpSpPr>
        <p:sp>
          <p:nvSpPr>
            <p:cNvPr id="78933" name="Oval 248">
              <a:extLst>
                <a:ext uri="{FF2B5EF4-FFF2-40B4-BE49-F238E27FC236}">
                  <a16:creationId xmlns:a16="http://schemas.microsoft.com/office/drawing/2014/main" id="{9DFBA2C1-F1E9-4DE6-A654-544C38EFD180}"/>
                </a:ext>
              </a:extLst>
            </p:cNvPr>
            <p:cNvSpPr>
              <a:spLocks noChangeArrowheads="1"/>
            </p:cNvSpPr>
            <p:nvPr/>
          </p:nvSpPr>
          <p:spPr bwMode="auto">
            <a:xfrm>
              <a:off x="4005" y="2236"/>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34" name="Oval 249">
              <a:extLst>
                <a:ext uri="{FF2B5EF4-FFF2-40B4-BE49-F238E27FC236}">
                  <a16:creationId xmlns:a16="http://schemas.microsoft.com/office/drawing/2014/main" id="{8453010C-5603-4BAC-9CDA-26BBBB3122D7}"/>
                </a:ext>
              </a:extLst>
            </p:cNvPr>
            <p:cNvSpPr>
              <a:spLocks noChangeArrowheads="1"/>
            </p:cNvSpPr>
            <p:nvPr/>
          </p:nvSpPr>
          <p:spPr bwMode="auto">
            <a:xfrm>
              <a:off x="3976" y="2003"/>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35" name="Oval 250">
              <a:extLst>
                <a:ext uri="{FF2B5EF4-FFF2-40B4-BE49-F238E27FC236}">
                  <a16:creationId xmlns:a16="http://schemas.microsoft.com/office/drawing/2014/main" id="{6F6FD70A-9C37-4DF9-AD5A-CCF33CBE96B3}"/>
                </a:ext>
              </a:extLst>
            </p:cNvPr>
            <p:cNvSpPr>
              <a:spLocks noChangeArrowheads="1"/>
            </p:cNvSpPr>
            <p:nvPr/>
          </p:nvSpPr>
          <p:spPr bwMode="auto">
            <a:xfrm>
              <a:off x="4301" y="2025"/>
              <a:ext cx="123" cy="131"/>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36" name="Oval 251">
              <a:extLst>
                <a:ext uri="{FF2B5EF4-FFF2-40B4-BE49-F238E27FC236}">
                  <a16:creationId xmlns:a16="http://schemas.microsoft.com/office/drawing/2014/main" id="{8460AD8F-4E7F-4BF6-B166-8868F4C88FF7}"/>
                </a:ext>
              </a:extLst>
            </p:cNvPr>
            <p:cNvSpPr>
              <a:spLocks noChangeArrowheads="1"/>
            </p:cNvSpPr>
            <p:nvPr/>
          </p:nvSpPr>
          <p:spPr bwMode="auto">
            <a:xfrm>
              <a:off x="3910" y="1963"/>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37" name="Oval 252">
              <a:extLst>
                <a:ext uri="{FF2B5EF4-FFF2-40B4-BE49-F238E27FC236}">
                  <a16:creationId xmlns:a16="http://schemas.microsoft.com/office/drawing/2014/main" id="{7F95A98C-1FB9-43DC-9500-20F8740568E5}"/>
                </a:ext>
              </a:extLst>
            </p:cNvPr>
            <p:cNvSpPr>
              <a:spLocks noChangeArrowheads="1"/>
            </p:cNvSpPr>
            <p:nvPr/>
          </p:nvSpPr>
          <p:spPr bwMode="auto">
            <a:xfrm>
              <a:off x="3910" y="2101"/>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38" name="Oval 253">
              <a:extLst>
                <a:ext uri="{FF2B5EF4-FFF2-40B4-BE49-F238E27FC236}">
                  <a16:creationId xmlns:a16="http://schemas.microsoft.com/office/drawing/2014/main" id="{F9B04B94-CCF0-426D-9AFE-43DDA6527FDE}"/>
                </a:ext>
              </a:extLst>
            </p:cNvPr>
            <p:cNvSpPr>
              <a:spLocks noChangeArrowheads="1"/>
            </p:cNvSpPr>
            <p:nvPr/>
          </p:nvSpPr>
          <p:spPr bwMode="auto">
            <a:xfrm>
              <a:off x="3745" y="1963"/>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39" name="Oval 254">
              <a:extLst>
                <a:ext uri="{FF2B5EF4-FFF2-40B4-BE49-F238E27FC236}">
                  <a16:creationId xmlns:a16="http://schemas.microsoft.com/office/drawing/2014/main" id="{A6F761B0-8526-4AE1-8018-B0598E52F6F0}"/>
                </a:ext>
              </a:extLst>
            </p:cNvPr>
            <p:cNvSpPr>
              <a:spLocks noChangeArrowheads="1"/>
            </p:cNvSpPr>
            <p:nvPr/>
          </p:nvSpPr>
          <p:spPr bwMode="auto">
            <a:xfrm>
              <a:off x="3712" y="210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40" name="Oval 255">
              <a:extLst>
                <a:ext uri="{FF2B5EF4-FFF2-40B4-BE49-F238E27FC236}">
                  <a16:creationId xmlns:a16="http://schemas.microsoft.com/office/drawing/2014/main" id="{6B055DC0-AF4F-4F73-B3B2-61AA8AF1814D}"/>
                </a:ext>
              </a:extLst>
            </p:cNvPr>
            <p:cNvSpPr>
              <a:spLocks noChangeArrowheads="1"/>
            </p:cNvSpPr>
            <p:nvPr/>
          </p:nvSpPr>
          <p:spPr bwMode="auto">
            <a:xfrm>
              <a:off x="3827" y="1792"/>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41" name="Oval 256">
              <a:extLst>
                <a:ext uri="{FF2B5EF4-FFF2-40B4-BE49-F238E27FC236}">
                  <a16:creationId xmlns:a16="http://schemas.microsoft.com/office/drawing/2014/main" id="{5C969912-BF2D-4B0D-BABB-471DB09A7B02}"/>
                </a:ext>
              </a:extLst>
            </p:cNvPr>
            <p:cNvSpPr>
              <a:spLocks noChangeArrowheads="1"/>
            </p:cNvSpPr>
            <p:nvPr/>
          </p:nvSpPr>
          <p:spPr bwMode="auto">
            <a:xfrm>
              <a:off x="3811" y="2101"/>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42" name="Oval 257">
              <a:extLst>
                <a:ext uri="{FF2B5EF4-FFF2-40B4-BE49-F238E27FC236}">
                  <a16:creationId xmlns:a16="http://schemas.microsoft.com/office/drawing/2014/main" id="{C8EA0B03-948B-4735-8430-2008098005C0}"/>
                </a:ext>
              </a:extLst>
            </p:cNvPr>
            <p:cNvSpPr>
              <a:spLocks noChangeArrowheads="1"/>
            </p:cNvSpPr>
            <p:nvPr/>
          </p:nvSpPr>
          <p:spPr bwMode="auto">
            <a:xfrm>
              <a:off x="3976" y="210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43" name="Oval 258">
              <a:extLst>
                <a:ext uri="{FF2B5EF4-FFF2-40B4-BE49-F238E27FC236}">
                  <a16:creationId xmlns:a16="http://schemas.microsoft.com/office/drawing/2014/main" id="{B0F451E6-726A-4C66-BD9F-6B45F8E616F5}"/>
                </a:ext>
              </a:extLst>
            </p:cNvPr>
            <p:cNvSpPr>
              <a:spLocks noChangeArrowheads="1"/>
            </p:cNvSpPr>
            <p:nvPr/>
          </p:nvSpPr>
          <p:spPr bwMode="auto">
            <a:xfrm>
              <a:off x="4005" y="1929"/>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44" name="Oval 259">
              <a:extLst>
                <a:ext uri="{FF2B5EF4-FFF2-40B4-BE49-F238E27FC236}">
                  <a16:creationId xmlns:a16="http://schemas.microsoft.com/office/drawing/2014/main" id="{E059A231-7F61-4B30-9C03-DF9719E4BC6E}"/>
                </a:ext>
              </a:extLst>
            </p:cNvPr>
            <p:cNvSpPr>
              <a:spLocks noChangeArrowheads="1"/>
            </p:cNvSpPr>
            <p:nvPr/>
          </p:nvSpPr>
          <p:spPr bwMode="auto">
            <a:xfrm>
              <a:off x="4140" y="2132"/>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45" name="Oval 260">
              <a:extLst>
                <a:ext uri="{FF2B5EF4-FFF2-40B4-BE49-F238E27FC236}">
                  <a16:creationId xmlns:a16="http://schemas.microsoft.com/office/drawing/2014/main" id="{EC1F6ADE-FB50-44D7-BF73-5E5707EA7776}"/>
                </a:ext>
              </a:extLst>
            </p:cNvPr>
            <p:cNvSpPr>
              <a:spLocks noChangeArrowheads="1"/>
            </p:cNvSpPr>
            <p:nvPr/>
          </p:nvSpPr>
          <p:spPr bwMode="auto">
            <a:xfrm>
              <a:off x="3843" y="1894"/>
              <a:ext cx="125" cy="13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46" name="Oval 261">
              <a:extLst>
                <a:ext uri="{FF2B5EF4-FFF2-40B4-BE49-F238E27FC236}">
                  <a16:creationId xmlns:a16="http://schemas.microsoft.com/office/drawing/2014/main" id="{6565C80E-B04D-412E-B3C0-20F3F4595D34}"/>
                </a:ext>
              </a:extLst>
            </p:cNvPr>
            <p:cNvSpPr>
              <a:spLocks noChangeArrowheads="1"/>
            </p:cNvSpPr>
            <p:nvPr/>
          </p:nvSpPr>
          <p:spPr bwMode="auto">
            <a:xfrm>
              <a:off x="3910" y="223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47" name="Oval 262">
              <a:extLst>
                <a:ext uri="{FF2B5EF4-FFF2-40B4-BE49-F238E27FC236}">
                  <a16:creationId xmlns:a16="http://schemas.microsoft.com/office/drawing/2014/main" id="{63927883-93F5-4C95-8431-F26B1F1779DC}"/>
                </a:ext>
              </a:extLst>
            </p:cNvPr>
            <p:cNvSpPr>
              <a:spLocks noChangeArrowheads="1"/>
            </p:cNvSpPr>
            <p:nvPr/>
          </p:nvSpPr>
          <p:spPr bwMode="auto">
            <a:xfrm>
              <a:off x="3880" y="2347"/>
              <a:ext cx="124"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48" name="Oval 263">
              <a:extLst>
                <a:ext uri="{FF2B5EF4-FFF2-40B4-BE49-F238E27FC236}">
                  <a16:creationId xmlns:a16="http://schemas.microsoft.com/office/drawing/2014/main" id="{61BC5821-83C1-444F-9553-21A38AF25EFB}"/>
                </a:ext>
              </a:extLst>
            </p:cNvPr>
            <p:cNvSpPr>
              <a:spLocks noChangeArrowheads="1"/>
            </p:cNvSpPr>
            <p:nvPr/>
          </p:nvSpPr>
          <p:spPr bwMode="auto">
            <a:xfrm>
              <a:off x="4107" y="2239"/>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49" name="Oval 264">
              <a:extLst>
                <a:ext uri="{FF2B5EF4-FFF2-40B4-BE49-F238E27FC236}">
                  <a16:creationId xmlns:a16="http://schemas.microsoft.com/office/drawing/2014/main" id="{3EB5CC26-577A-4D6D-B5E8-D3DFF053F4CE}"/>
                </a:ext>
              </a:extLst>
            </p:cNvPr>
            <p:cNvSpPr>
              <a:spLocks noChangeArrowheads="1"/>
            </p:cNvSpPr>
            <p:nvPr/>
          </p:nvSpPr>
          <p:spPr bwMode="auto">
            <a:xfrm>
              <a:off x="4064" y="1819"/>
              <a:ext cx="107" cy="1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50" name="Oval 265">
              <a:extLst>
                <a:ext uri="{FF2B5EF4-FFF2-40B4-BE49-F238E27FC236}">
                  <a16:creationId xmlns:a16="http://schemas.microsoft.com/office/drawing/2014/main" id="{C2ED0699-FE69-4332-87BA-4AC26ADC904F}"/>
                </a:ext>
              </a:extLst>
            </p:cNvPr>
            <p:cNvSpPr>
              <a:spLocks noChangeArrowheads="1"/>
            </p:cNvSpPr>
            <p:nvPr/>
          </p:nvSpPr>
          <p:spPr bwMode="auto">
            <a:xfrm>
              <a:off x="3976" y="2309"/>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51" name="Oval 266">
              <a:extLst>
                <a:ext uri="{FF2B5EF4-FFF2-40B4-BE49-F238E27FC236}">
                  <a16:creationId xmlns:a16="http://schemas.microsoft.com/office/drawing/2014/main" id="{E55AD0BE-AE32-4B6E-87B2-7F8F5E8DA317}"/>
                </a:ext>
              </a:extLst>
            </p:cNvPr>
            <p:cNvSpPr>
              <a:spLocks noChangeArrowheads="1"/>
            </p:cNvSpPr>
            <p:nvPr/>
          </p:nvSpPr>
          <p:spPr bwMode="auto">
            <a:xfrm>
              <a:off x="3811" y="1998"/>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52" name="Oval 267">
              <a:extLst>
                <a:ext uri="{FF2B5EF4-FFF2-40B4-BE49-F238E27FC236}">
                  <a16:creationId xmlns:a16="http://schemas.microsoft.com/office/drawing/2014/main" id="{0B3382B3-689B-490A-B771-3D42661DB4EB}"/>
                </a:ext>
              </a:extLst>
            </p:cNvPr>
            <p:cNvSpPr>
              <a:spLocks noChangeArrowheads="1"/>
            </p:cNvSpPr>
            <p:nvPr/>
          </p:nvSpPr>
          <p:spPr bwMode="auto">
            <a:xfrm>
              <a:off x="3843" y="2171"/>
              <a:ext cx="125"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53" name="Oval 268">
              <a:extLst>
                <a:ext uri="{FF2B5EF4-FFF2-40B4-BE49-F238E27FC236}">
                  <a16:creationId xmlns:a16="http://schemas.microsoft.com/office/drawing/2014/main" id="{54652267-6D4A-4E72-8C2A-BD1458FADFC2}"/>
                </a:ext>
              </a:extLst>
            </p:cNvPr>
            <p:cNvSpPr>
              <a:spLocks noChangeArrowheads="1"/>
            </p:cNvSpPr>
            <p:nvPr/>
          </p:nvSpPr>
          <p:spPr bwMode="auto">
            <a:xfrm>
              <a:off x="3910" y="2101"/>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54" name="Oval 269">
              <a:extLst>
                <a:ext uri="{FF2B5EF4-FFF2-40B4-BE49-F238E27FC236}">
                  <a16:creationId xmlns:a16="http://schemas.microsoft.com/office/drawing/2014/main" id="{0D3D8689-E1C4-42E8-962C-1DCC0647B951}"/>
                </a:ext>
              </a:extLst>
            </p:cNvPr>
            <p:cNvSpPr>
              <a:spLocks noChangeArrowheads="1"/>
            </p:cNvSpPr>
            <p:nvPr/>
          </p:nvSpPr>
          <p:spPr bwMode="auto">
            <a:xfrm>
              <a:off x="3745" y="223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55" name="Oval 270">
              <a:extLst>
                <a:ext uri="{FF2B5EF4-FFF2-40B4-BE49-F238E27FC236}">
                  <a16:creationId xmlns:a16="http://schemas.microsoft.com/office/drawing/2014/main" id="{530B543F-E3BF-4951-8415-AA8914AD4EA6}"/>
                </a:ext>
              </a:extLst>
            </p:cNvPr>
            <p:cNvSpPr>
              <a:spLocks noChangeArrowheads="1"/>
            </p:cNvSpPr>
            <p:nvPr/>
          </p:nvSpPr>
          <p:spPr bwMode="auto">
            <a:xfrm>
              <a:off x="3940" y="2425"/>
              <a:ext cx="123" cy="13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56" name="Oval 271">
              <a:extLst>
                <a:ext uri="{FF2B5EF4-FFF2-40B4-BE49-F238E27FC236}">
                  <a16:creationId xmlns:a16="http://schemas.microsoft.com/office/drawing/2014/main" id="{2D3D1ED4-1F07-46E2-BD1A-EE86E8D00EA6}"/>
                </a:ext>
              </a:extLst>
            </p:cNvPr>
            <p:cNvSpPr>
              <a:spLocks noChangeArrowheads="1"/>
            </p:cNvSpPr>
            <p:nvPr/>
          </p:nvSpPr>
          <p:spPr bwMode="auto">
            <a:xfrm>
              <a:off x="3904" y="180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57" name="Oval 272">
              <a:extLst>
                <a:ext uri="{FF2B5EF4-FFF2-40B4-BE49-F238E27FC236}">
                  <a16:creationId xmlns:a16="http://schemas.microsoft.com/office/drawing/2014/main" id="{DECBE0BE-72A3-416D-A345-6DB7B15CA818}"/>
                </a:ext>
              </a:extLst>
            </p:cNvPr>
            <p:cNvSpPr>
              <a:spLocks noChangeArrowheads="1"/>
            </p:cNvSpPr>
            <p:nvPr/>
          </p:nvSpPr>
          <p:spPr bwMode="auto">
            <a:xfrm>
              <a:off x="3723" y="229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58" name="Oval 273">
              <a:extLst>
                <a:ext uri="{FF2B5EF4-FFF2-40B4-BE49-F238E27FC236}">
                  <a16:creationId xmlns:a16="http://schemas.microsoft.com/office/drawing/2014/main" id="{6D9F8E72-DE2F-4AA0-ADF4-B52AAA8F28DF}"/>
                </a:ext>
              </a:extLst>
            </p:cNvPr>
            <p:cNvSpPr>
              <a:spLocks noChangeArrowheads="1"/>
            </p:cNvSpPr>
            <p:nvPr/>
          </p:nvSpPr>
          <p:spPr bwMode="auto">
            <a:xfrm>
              <a:off x="3759" y="1852"/>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59" name="Oval 274">
              <a:extLst>
                <a:ext uri="{FF2B5EF4-FFF2-40B4-BE49-F238E27FC236}">
                  <a16:creationId xmlns:a16="http://schemas.microsoft.com/office/drawing/2014/main" id="{11159D06-B4A6-4306-B012-20162DBBFDC2}"/>
                </a:ext>
              </a:extLst>
            </p:cNvPr>
            <p:cNvSpPr>
              <a:spLocks noChangeArrowheads="1"/>
            </p:cNvSpPr>
            <p:nvPr/>
          </p:nvSpPr>
          <p:spPr bwMode="auto">
            <a:xfrm>
              <a:off x="4012" y="236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60" name="Oval 275">
              <a:extLst>
                <a:ext uri="{FF2B5EF4-FFF2-40B4-BE49-F238E27FC236}">
                  <a16:creationId xmlns:a16="http://schemas.microsoft.com/office/drawing/2014/main" id="{A841321B-1495-49C4-B0CC-2F99C6ACFFBA}"/>
                </a:ext>
              </a:extLst>
            </p:cNvPr>
            <p:cNvSpPr>
              <a:spLocks noChangeArrowheads="1"/>
            </p:cNvSpPr>
            <p:nvPr/>
          </p:nvSpPr>
          <p:spPr bwMode="auto">
            <a:xfrm>
              <a:off x="4229" y="1899"/>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61" name="Oval 276">
              <a:extLst>
                <a:ext uri="{FF2B5EF4-FFF2-40B4-BE49-F238E27FC236}">
                  <a16:creationId xmlns:a16="http://schemas.microsoft.com/office/drawing/2014/main" id="{08C28F40-D5DB-4E20-86E2-D7374058F746}"/>
                </a:ext>
              </a:extLst>
            </p:cNvPr>
            <p:cNvSpPr>
              <a:spLocks noChangeArrowheads="1"/>
            </p:cNvSpPr>
            <p:nvPr/>
          </p:nvSpPr>
          <p:spPr bwMode="auto">
            <a:xfrm>
              <a:off x="4133" y="1932"/>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62" name="Oval 277">
              <a:extLst>
                <a:ext uri="{FF2B5EF4-FFF2-40B4-BE49-F238E27FC236}">
                  <a16:creationId xmlns:a16="http://schemas.microsoft.com/office/drawing/2014/main" id="{68038246-7AC3-4044-B963-E7D6C01E4A9C}"/>
                </a:ext>
              </a:extLst>
            </p:cNvPr>
            <p:cNvSpPr>
              <a:spLocks noChangeArrowheads="1"/>
            </p:cNvSpPr>
            <p:nvPr/>
          </p:nvSpPr>
          <p:spPr bwMode="auto">
            <a:xfrm>
              <a:off x="4277" y="2170"/>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63" name="Oval 278">
              <a:extLst>
                <a:ext uri="{FF2B5EF4-FFF2-40B4-BE49-F238E27FC236}">
                  <a16:creationId xmlns:a16="http://schemas.microsoft.com/office/drawing/2014/main" id="{D6B0D80E-EEB3-49D1-A58B-3D3FE4C152FC}"/>
                </a:ext>
              </a:extLst>
            </p:cNvPr>
            <p:cNvSpPr>
              <a:spLocks noChangeArrowheads="1"/>
            </p:cNvSpPr>
            <p:nvPr/>
          </p:nvSpPr>
          <p:spPr bwMode="auto">
            <a:xfrm>
              <a:off x="3807" y="2387"/>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64" name="Oval 279">
              <a:extLst>
                <a:ext uri="{FF2B5EF4-FFF2-40B4-BE49-F238E27FC236}">
                  <a16:creationId xmlns:a16="http://schemas.microsoft.com/office/drawing/2014/main" id="{B477BC7E-D4B6-4BC8-8742-41F96494B6EF}"/>
                </a:ext>
              </a:extLst>
            </p:cNvPr>
            <p:cNvSpPr>
              <a:spLocks noChangeArrowheads="1"/>
            </p:cNvSpPr>
            <p:nvPr/>
          </p:nvSpPr>
          <p:spPr bwMode="auto">
            <a:xfrm>
              <a:off x="4241" y="2349"/>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65" name="Oval 280">
              <a:extLst>
                <a:ext uri="{FF2B5EF4-FFF2-40B4-BE49-F238E27FC236}">
                  <a16:creationId xmlns:a16="http://schemas.microsoft.com/office/drawing/2014/main" id="{B07B2B51-3280-4392-A8D7-5B903C634C40}"/>
                </a:ext>
              </a:extLst>
            </p:cNvPr>
            <p:cNvSpPr>
              <a:spLocks noChangeArrowheads="1"/>
            </p:cNvSpPr>
            <p:nvPr/>
          </p:nvSpPr>
          <p:spPr bwMode="auto">
            <a:xfrm>
              <a:off x="3988" y="1743"/>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66" name="Oval 281">
              <a:extLst>
                <a:ext uri="{FF2B5EF4-FFF2-40B4-BE49-F238E27FC236}">
                  <a16:creationId xmlns:a16="http://schemas.microsoft.com/office/drawing/2014/main" id="{DDF8A0B3-5955-4386-BFB9-82599F5AD09C}"/>
                </a:ext>
              </a:extLst>
            </p:cNvPr>
            <p:cNvSpPr>
              <a:spLocks noChangeArrowheads="1"/>
            </p:cNvSpPr>
            <p:nvPr/>
          </p:nvSpPr>
          <p:spPr bwMode="auto">
            <a:xfrm>
              <a:off x="4121" y="233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67" name="Oval 282">
              <a:extLst>
                <a:ext uri="{FF2B5EF4-FFF2-40B4-BE49-F238E27FC236}">
                  <a16:creationId xmlns:a16="http://schemas.microsoft.com/office/drawing/2014/main" id="{337EB97F-7B91-4001-80B7-AAD4F79CAE67}"/>
                </a:ext>
              </a:extLst>
            </p:cNvPr>
            <p:cNvSpPr>
              <a:spLocks noChangeArrowheads="1"/>
            </p:cNvSpPr>
            <p:nvPr/>
          </p:nvSpPr>
          <p:spPr bwMode="auto">
            <a:xfrm>
              <a:off x="3651" y="1994"/>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68" name="Oval 283">
              <a:extLst>
                <a:ext uri="{FF2B5EF4-FFF2-40B4-BE49-F238E27FC236}">
                  <a16:creationId xmlns:a16="http://schemas.microsoft.com/office/drawing/2014/main" id="{C5BAC813-B075-44DC-9B90-5D84FB52E775}"/>
                </a:ext>
              </a:extLst>
            </p:cNvPr>
            <p:cNvSpPr>
              <a:spLocks noChangeArrowheads="1"/>
            </p:cNvSpPr>
            <p:nvPr/>
          </p:nvSpPr>
          <p:spPr bwMode="auto">
            <a:xfrm>
              <a:off x="4229" y="2259"/>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69" name="Oval 284">
              <a:extLst>
                <a:ext uri="{FF2B5EF4-FFF2-40B4-BE49-F238E27FC236}">
                  <a16:creationId xmlns:a16="http://schemas.microsoft.com/office/drawing/2014/main" id="{D8B8592A-43CA-437F-BAB3-6B520C63D479}"/>
                </a:ext>
              </a:extLst>
            </p:cNvPr>
            <p:cNvSpPr>
              <a:spLocks noChangeArrowheads="1"/>
            </p:cNvSpPr>
            <p:nvPr/>
          </p:nvSpPr>
          <p:spPr bwMode="auto">
            <a:xfrm>
              <a:off x="4205" y="2008"/>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70" name="Oval 285">
              <a:extLst>
                <a:ext uri="{FF2B5EF4-FFF2-40B4-BE49-F238E27FC236}">
                  <a16:creationId xmlns:a16="http://schemas.microsoft.com/office/drawing/2014/main" id="{1561B992-9959-41C0-AA0D-B45A90C2FA4C}"/>
                </a:ext>
              </a:extLst>
            </p:cNvPr>
            <p:cNvSpPr>
              <a:spLocks noChangeArrowheads="1"/>
            </p:cNvSpPr>
            <p:nvPr/>
          </p:nvSpPr>
          <p:spPr bwMode="auto">
            <a:xfrm>
              <a:off x="3663" y="2132"/>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71" name="Oval 286">
              <a:extLst>
                <a:ext uri="{FF2B5EF4-FFF2-40B4-BE49-F238E27FC236}">
                  <a16:creationId xmlns:a16="http://schemas.microsoft.com/office/drawing/2014/main" id="{F7983929-DB50-4A7B-9042-76B23C797650}"/>
                </a:ext>
              </a:extLst>
            </p:cNvPr>
            <p:cNvSpPr>
              <a:spLocks noChangeArrowheads="1"/>
            </p:cNvSpPr>
            <p:nvPr/>
          </p:nvSpPr>
          <p:spPr bwMode="auto">
            <a:xfrm>
              <a:off x="3663" y="2218"/>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72" name="Oval 287">
              <a:extLst>
                <a:ext uri="{FF2B5EF4-FFF2-40B4-BE49-F238E27FC236}">
                  <a16:creationId xmlns:a16="http://schemas.microsoft.com/office/drawing/2014/main" id="{8FCB9F90-A20D-482F-BC1B-71B523740375}"/>
                </a:ext>
              </a:extLst>
            </p:cNvPr>
            <p:cNvSpPr>
              <a:spLocks noChangeArrowheads="1"/>
            </p:cNvSpPr>
            <p:nvPr/>
          </p:nvSpPr>
          <p:spPr bwMode="auto">
            <a:xfrm>
              <a:off x="4133" y="1801"/>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73" name="Oval 288">
              <a:extLst>
                <a:ext uri="{FF2B5EF4-FFF2-40B4-BE49-F238E27FC236}">
                  <a16:creationId xmlns:a16="http://schemas.microsoft.com/office/drawing/2014/main" id="{B3837F8E-ED87-4D7B-9372-839459E2772F}"/>
                </a:ext>
              </a:extLst>
            </p:cNvPr>
            <p:cNvSpPr>
              <a:spLocks noChangeArrowheads="1"/>
            </p:cNvSpPr>
            <p:nvPr/>
          </p:nvSpPr>
          <p:spPr bwMode="auto">
            <a:xfrm>
              <a:off x="4107" y="199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74" name="Oval 289">
              <a:extLst>
                <a:ext uri="{FF2B5EF4-FFF2-40B4-BE49-F238E27FC236}">
                  <a16:creationId xmlns:a16="http://schemas.microsoft.com/office/drawing/2014/main" id="{A93195AF-BC1B-45A7-8F79-F6AD9C3C845D}"/>
                </a:ext>
              </a:extLst>
            </p:cNvPr>
            <p:cNvSpPr>
              <a:spLocks noChangeArrowheads="1"/>
            </p:cNvSpPr>
            <p:nvPr/>
          </p:nvSpPr>
          <p:spPr bwMode="auto">
            <a:xfrm>
              <a:off x="4096" y="2445"/>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75" name="Oval 290">
              <a:extLst>
                <a:ext uri="{FF2B5EF4-FFF2-40B4-BE49-F238E27FC236}">
                  <a16:creationId xmlns:a16="http://schemas.microsoft.com/office/drawing/2014/main" id="{B36AF612-81E3-4920-B0FB-2DA24FF00298}"/>
                </a:ext>
              </a:extLst>
            </p:cNvPr>
            <p:cNvSpPr>
              <a:spLocks noChangeArrowheads="1"/>
            </p:cNvSpPr>
            <p:nvPr/>
          </p:nvSpPr>
          <p:spPr bwMode="auto">
            <a:xfrm>
              <a:off x="4042" y="2101"/>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76" name="Oval 291">
              <a:extLst>
                <a:ext uri="{FF2B5EF4-FFF2-40B4-BE49-F238E27FC236}">
                  <a16:creationId xmlns:a16="http://schemas.microsoft.com/office/drawing/2014/main" id="{D6F9D5C6-9D47-400D-A467-BCDC0733EAB4}"/>
                </a:ext>
              </a:extLst>
            </p:cNvPr>
            <p:cNvSpPr>
              <a:spLocks noChangeArrowheads="1"/>
            </p:cNvSpPr>
            <p:nvPr/>
          </p:nvSpPr>
          <p:spPr bwMode="auto">
            <a:xfrm>
              <a:off x="4179" y="2070"/>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77" name="Oval 292">
              <a:extLst>
                <a:ext uri="{FF2B5EF4-FFF2-40B4-BE49-F238E27FC236}">
                  <a16:creationId xmlns:a16="http://schemas.microsoft.com/office/drawing/2014/main" id="{7F2F481E-A51C-4A77-8E7C-3C5313DC0802}"/>
                </a:ext>
              </a:extLst>
            </p:cNvPr>
            <p:cNvSpPr>
              <a:spLocks noChangeArrowheads="1"/>
            </p:cNvSpPr>
            <p:nvPr/>
          </p:nvSpPr>
          <p:spPr bwMode="auto">
            <a:xfrm>
              <a:off x="4277" y="2084"/>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78871" name="Group 293">
            <a:extLst>
              <a:ext uri="{FF2B5EF4-FFF2-40B4-BE49-F238E27FC236}">
                <a16:creationId xmlns:a16="http://schemas.microsoft.com/office/drawing/2014/main" id="{45780777-A8B1-416F-9E03-7B588A305A6C}"/>
              </a:ext>
            </a:extLst>
          </p:cNvPr>
          <p:cNvGrpSpPr>
            <a:grpSpLocks/>
          </p:cNvGrpSpPr>
          <p:nvPr/>
        </p:nvGrpSpPr>
        <p:grpSpPr bwMode="auto">
          <a:xfrm>
            <a:off x="6615113" y="1528763"/>
            <a:ext cx="1227137" cy="1320800"/>
            <a:chOff x="4167" y="963"/>
            <a:chExt cx="773" cy="832"/>
          </a:xfrm>
        </p:grpSpPr>
        <p:sp>
          <p:nvSpPr>
            <p:cNvPr id="78888" name="Oval 294">
              <a:extLst>
                <a:ext uri="{FF2B5EF4-FFF2-40B4-BE49-F238E27FC236}">
                  <a16:creationId xmlns:a16="http://schemas.microsoft.com/office/drawing/2014/main" id="{EAE67041-DBB3-4284-AD19-7DD73F7387CB}"/>
                </a:ext>
              </a:extLst>
            </p:cNvPr>
            <p:cNvSpPr>
              <a:spLocks noChangeArrowheads="1"/>
            </p:cNvSpPr>
            <p:nvPr/>
          </p:nvSpPr>
          <p:spPr bwMode="auto">
            <a:xfrm>
              <a:off x="4521" y="1456"/>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89" name="Oval 295">
              <a:extLst>
                <a:ext uri="{FF2B5EF4-FFF2-40B4-BE49-F238E27FC236}">
                  <a16:creationId xmlns:a16="http://schemas.microsoft.com/office/drawing/2014/main" id="{DDA55EFF-D8A7-4805-9C6B-8E4D49483244}"/>
                </a:ext>
              </a:extLst>
            </p:cNvPr>
            <p:cNvSpPr>
              <a:spLocks noChangeArrowheads="1"/>
            </p:cNvSpPr>
            <p:nvPr/>
          </p:nvSpPr>
          <p:spPr bwMode="auto">
            <a:xfrm>
              <a:off x="4492" y="1223"/>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90" name="Oval 296">
              <a:extLst>
                <a:ext uri="{FF2B5EF4-FFF2-40B4-BE49-F238E27FC236}">
                  <a16:creationId xmlns:a16="http://schemas.microsoft.com/office/drawing/2014/main" id="{AC23CCE2-A1C2-497E-A887-97E47C1929E8}"/>
                </a:ext>
              </a:extLst>
            </p:cNvPr>
            <p:cNvSpPr>
              <a:spLocks noChangeArrowheads="1"/>
            </p:cNvSpPr>
            <p:nvPr/>
          </p:nvSpPr>
          <p:spPr bwMode="auto">
            <a:xfrm>
              <a:off x="4817" y="1245"/>
              <a:ext cx="123" cy="131"/>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91" name="Oval 297">
              <a:extLst>
                <a:ext uri="{FF2B5EF4-FFF2-40B4-BE49-F238E27FC236}">
                  <a16:creationId xmlns:a16="http://schemas.microsoft.com/office/drawing/2014/main" id="{46860C9A-D0F4-4B69-A7D4-1038EF830173}"/>
                </a:ext>
              </a:extLst>
            </p:cNvPr>
            <p:cNvSpPr>
              <a:spLocks noChangeArrowheads="1"/>
            </p:cNvSpPr>
            <p:nvPr/>
          </p:nvSpPr>
          <p:spPr bwMode="auto">
            <a:xfrm>
              <a:off x="4426" y="1183"/>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92" name="Oval 298">
              <a:extLst>
                <a:ext uri="{FF2B5EF4-FFF2-40B4-BE49-F238E27FC236}">
                  <a16:creationId xmlns:a16="http://schemas.microsoft.com/office/drawing/2014/main" id="{77A94F8C-BCD3-4050-B5FD-BA9AE9FF219B}"/>
                </a:ext>
              </a:extLst>
            </p:cNvPr>
            <p:cNvSpPr>
              <a:spLocks noChangeArrowheads="1"/>
            </p:cNvSpPr>
            <p:nvPr/>
          </p:nvSpPr>
          <p:spPr bwMode="auto">
            <a:xfrm>
              <a:off x="4426" y="1321"/>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93" name="Oval 299">
              <a:extLst>
                <a:ext uri="{FF2B5EF4-FFF2-40B4-BE49-F238E27FC236}">
                  <a16:creationId xmlns:a16="http://schemas.microsoft.com/office/drawing/2014/main" id="{01152D3A-B25A-4EC5-9957-13DF8D23E67B}"/>
                </a:ext>
              </a:extLst>
            </p:cNvPr>
            <p:cNvSpPr>
              <a:spLocks noChangeArrowheads="1"/>
            </p:cNvSpPr>
            <p:nvPr/>
          </p:nvSpPr>
          <p:spPr bwMode="auto">
            <a:xfrm>
              <a:off x="4261" y="1183"/>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94" name="Oval 300">
              <a:extLst>
                <a:ext uri="{FF2B5EF4-FFF2-40B4-BE49-F238E27FC236}">
                  <a16:creationId xmlns:a16="http://schemas.microsoft.com/office/drawing/2014/main" id="{93BDB1A2-190B-4012-8F69-8C84E317D2B4}"/>
                </a:ext>
              </a:extLst>
            </p:cNvPr>
            <p:cNvSpPr>
              <a:spLocks noChangeArrowheads="1"/>
            </p:cNvSpPr>
            <p:nvPr/>
          </p:nvSpPr>
          <p:spPr bwMode="auto">
            <a:xfrm>
              <a:off x="4228" y="132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95" name="Oval 301">
              <a:extLst>
                <a:ext uri="{FF2B5EF4-FFF2-40B4-BE49-F238E27FC236}">
                  <a16:creationId xmlns:a16="http://schemas.microsoft.com/office/drawing/2014/main" id="{E745DB2E-16C4-4D1D-99E6-BFE8BCB9D87B}"/>
                </a:ext>
              </a:extLst>
            </p:cNvPr>
            <p:cNvSpPr>
              <a:spLocks noChangeArrowheads="1"/>
            </p:cNvSpPr>
            <p:nvPr/>
          </p:nvSpPr>
          <p:spPr bwMode="auto">
            <a:xfrm>
              <a:off x="4343" y="1012"/>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96" name="Oval 302">
              <a:extLst>
                <a:ext uri="{FF2B5EF4-FFF2-40B4-BE49-F238E27FC236}">
                  <a16:creationId xmlns:a16="http://schemas.microsoft.com/office/drawing/2014/main" id="{F1287ADF-5FD3-4C92-A9A2-6B18D72D0D5A}"/>
                </a:ext>
              </a:extLst>
            </p:cNvPr>
            <p:cNvSpPr>
              <a:spLocks noChangeArrowheads="1"/>
            </p:cNvSpPr>
            <p:nvPr/>
          </p:nvSpPr>
          <p:spPr bwMode="auto">
            <a:xfrm>
              <a:off x="4327" y="1321"/>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97" name="Oval 303">
              <a:extLst>
                <a:ext uri="{FF2B5EF4-FFF2-40B4-BE49-F238E27FC236}">
                  <a16:creationId xmlns:a16="http://schemas.microsoft.com/office/drawing/2014/main" id="{A4974B33-059C-41BF-A396-3F461E9B22A2}"/>
                </a:ext>
              </a:extLst>
            </p:cNvPr>
            <p:cNvSpPr>
              <a:spLocks noChangeArrowheads="1"/>
            </p:cNvSpPr>
            <p:nvPr/>
          </p:nvSpPr>
          <p:spPr bwMode="auto">
            <a:xfrm>
              <a:off x="4492" y="132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98" name="Oval 304">
              <a:extLst>
                <a:ext uri="{FF2B5EF4-FFF2-40B4-BE49-F238E27FC236}">
                  <a16:creationId xmlns:a16="http://schemas.microsoft.com/office/drawing/2014/main" id="{A9E6782E-AF16-4CB2-AE6A-6FFEBED2EBF1}"/>
                </a:ext>
              </a:extLst>
            </p:cNvPr>
            <p:cNvSpPr>
              <a:spLocks noChangeArrowheads="1"/>
            </p:cNvSpPr>
            <p:nvPr/>
          </p:nvSpPr>
          <p:spPr bwMode="auto">
            <a:xfrm>
              <a:off x="4521" y="1149"/>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99" name="Oval 305">
              <a:extLst>
                <a:ext uri="{FF2B5EF4-FFF2-40B4-BE49-F238E27FC236}">
                  <a16:creationId xmlns:a16="http://schemas.microsoft.com/office/drawing/2014/main" id="{C6D7203D-3F68-4131-8819-5A9A9366E7E4}"/>
                </a:ext>
              </a:extLst>
            </p:cNvPr>
            <p:cNvSpPr>
              <a:spLocks noChangeArrowheads="1"/>
            </p:cNvSpPr>
            <p:nvPr/>
          </p:nvSpPr>
          <p:spPr bwMode="auto">
            <a:xfrm>
              <a:off x="4656" y="1352"/>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0" name="Oval 306">
              <a:extLst>
                <a:ext uri="{FF2B5EF4-FFF2-40B4-BE49-F238E27FC236}">
                  <a16:creationId xmlns:a16="http://schemas.microsoft.com/office/drawing/2014/main" id="{E81DAE67-21B2-41B5-8FC2-80E74B939A82}"/>
                </a:ext>
              </a:extLst>
            </p:cNvPr>
            <p:cNvSpPr>
              <a:spLocks noChangeArrowheads="1"/>
            </p:cNvSpPr>
            <p:nvPr/>
          </p:nvSpPr>
          <p:spPr bwMode="auto">
            <a:xfrm>
              <a:off x="4359" y="1114"/>
              <a:ext cx="125" cy="13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1" name="Oval 307">
              <a:extLst>
                <a:ext uri="{FF2B5EF4-FFF2-40B4-BE49-F238E27FC236}">
                  <a16:creationId xmlns:a16="http://schemas.microsoft.com/office/drawing/2014/main" id="{BEF8BF9B-A138-422F-A229-F7E20FCDF5D9}"/>
                </a:ext>
              </a:extLst>
            </p:cNvPr>
            <p:cNvSpPr>
              <a:spLocks noChangeArrowheads="1"/>
            </p:cNvSpPr>
            <p:nvPr/>
          </p:nvSpPr>
          <p:spPr bwMode="auto">
            <a:xfrm>
              <a:off x="4426" y="145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2" name="Oval 308">
              <a:extLst>
                <a:ext uri="{FF2B5EF4-FFF2-40B4-BE49-F238E27FC236}">
                  <a16:creationId xmlns:a16="http://schemas.microsoft.com/office/drawing/2014/main" id="{E5946EFA-2E10-47F7-8F19-912BD3E43694}"/>
                </a:ext>
              </a:extLst>
            </p:cNvPr>
            <p:cNvSpPr>
              <a:spLocks noChangeArrowheads="1"/>
            </p:cNvSpPr>
            <p:nvPr/>
          </p:nvSpPr>
          <p:spPr bwMode="auto">
            <a:xfrm>
              <a:off x="4396" y="1567"/>
              <a:ext cx="124"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3" name="Oval 309">
              <a:extLst>
                <a:ext uri="{FF2B5EF4-FFF2-40B4-BE49-F238E27FC236}">
                  <a16:creationId xmlns:a16="http://schemas.microsoft.com/office/drawing/2014/main" id="{38EA1E3D-A451-450F-B26E-66CD6B2DF78A}"/>
                </a:ext>
              </a:extLst>
            </p:cNvPr>
            <p:cNvSpPr>
              <a:spLocks noChangeArrowheads="1"/>
            </p:cNvSpPr>
            <p:nvPr/>
          </p:nvSpPr>
          <p:spPr bwMode="auto">
            <a:xfrm>
              <a:off x="4623" y="1459"/>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4" name="Oval 310">
              <a:extLst>
                <a:ext uri="{FF2B5EF4-FFF2-40B4-BE49-F238E27FC236}">
                  <a16:creationId xmlns:a16="http://schemas.microsoft.com/office/drawing/2014/main" id="{A91A34A3-2488-4ABF-8831-6250147F3D3C}"/>
                </a:ext>
              </a:extLst>
            </p:cNvPr>
            <p:cNvSpPr>
              <a:spLocks noChangeArrowheads="1"/>
            </p:cNvSpPr>
            <p:nvPr/>
          </p:nvSpPr>
          <p:spPr bwMode="auto">
            <a:xfrm>
              <a:off x="4580" y="1039"/>
              <a:ext cx="107" cy="1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5" name="Oval 311">
              <a:extLst>
                <a:ext uri="{FF2B5EF4-FFF2-40B4-BE49-F238E27FC236}">
                  <a16:creationId xmlns:a16="http://schemas.microsoft.com/office/drawing/2014/main" id="{8D2229F5-AC63-49FC-97D9-BA87726F72C6}"/>
                </a:ext>
              </a:extLst>
            </p:cNvPr>
            <p:cNvSpPr>
              <a:spLocks noChangeArrowheads="1"/>
            </p:cNvSpPr>
            <p:nvPr/>
          </p:nvSpPr>
          <p:spPr bwMode="auto">
            <a:xfrm>
              <a:off x="4492" y="1529"/>
              <a:ext cx="123" cy="12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6" name="Oval 312">
              <a:extLst>
                <a:ext uri="{FF2B5EF4-FFF2-40B4-BE49-F238E27FC236}">
                  <a16:creationId xmlns:a16="http://schemas.microsoft.com/office/drawing/2014/main" id="{A013818F-7697-4EC2-940C-6D54BA2B31FE}"/>
                </a:ext>
              </a:extLst>
            </p:cNvPr>
            <p:cNvSpPr>
              <a:spLocks noChangeArrowheads="1"/>
            </p:cNvSpPr>
            <p:nvPr/>
          </p:nvSpPr>
          <p:spPr bwMode="auto">
            <a:xfrm>
              <a:off x="4327" y="1218"/>
              <a:ext cx="123" cy="12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7" name="Oval 313">
              <a:extLst>
                <a:ext uri="{FF2B5EF4-FFF2-40B4-BE49-F238E27FC236}">
                  <a16:creationId xmlns:a16="http://schemas.microsoft.com/office/drawing/2014/main" id="{9B72E19B-2F05-40DA-9F8E-7B9B9E0F9B58}"/>
                </a:ext>
              </a:extLst>
            </p:cNvPr>
            <p:cNvSpPr>
              <a:spLocks noChangeArrowheads="1"/>
            </p:cNvSpPr>
            <p:nvPr/>
          </p:nvSpPr>
          <p:spPr bwMode="auto">
            <a:xfrm>
              <a:off x="4359" y="1391"/>
              <a:ext cx="125"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8" name="Oval 314">
              <a:extLst>
                <a:ext uri="{FF2B5EF4-FFF2-40B4-BE49-F238E27FC236}">
                  <a16:creationId xmlns:a16="http://schemas.microsoft.com/office/drawing/2014/main" id="{D4CCE214-7EA6-4BF3-AF6C-1DFA3CCF4AA7}"/>
                </a:ext>
              </a:extLst>
            </p:cNvPr>
            <p:cNvSpPr>
              <a:spLocks noChangeArrowheads="1"/>
            </p:cNvSpPr>
            <p:nvPr/>
          </p:nvSpPr>
          <p:spPr bwMode="auto">
            <a:xfrm>
              <a:off x="4426" y="1321"/>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9" name="Oval 315">
              <a:extLst>
                <a:ext uri="{FF2B5EF4-FFF2-40B4-BE49-F238E27FC236}">
                  <a16:creationId xmlns:a16="http://schemas.microsoft.com/office/drawing/2014/main" id="{64C38259-A56F-40BA-823F-33924982B195}"/>
                </a:ext>
              </a:extLst>
            </p:cNvPr>
            <p:cNvSpPr>
              <a:spLocks noChangeArrowheads="1"/>
            </p:cNvSpPr>
            <p:nvPr/>
          </p:nvSpPr>
          <p:spPr bwMode="auto">
            <a:xfrm>
              <a:off x="4261" y="1459"/>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0" name="Oval 316">
              <a:extLst>
                <a:ext uri="{FF2B5EF4-FFF2-40B4-BE49-F238E27FC236}">
                  <a16:creationId xmlns:a16="http://schemas.microsoft.com/office/drawing/2014/main" id="{B831ED55-0638-41A2-8584-94F175932DD7}"/>
                </a:ext>
              </a:extLst>
            </p:cNvPr>
            <p:cNvSpPr>
              <a:spLocks noChangeArrowheads="1"/>
            </p:cNvSpPr>
            <p:nvPr/>
          </p:nvSpPr>
          <p:spPr bwMode="auto">
            <a:xfrm>
              <a:off x="4456" y="1645"/>
              <a:ext cx="123" cy="13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1" name="Oval 317">
              <a:extLst>
                <a:ext uri="{FF2B5EF4-FFF2-40B4-BE49-F238E27FC236}">
                  <a16:creationId xmlns:a16="http://schemas.microsoft.com/office/drawing/2014/main" id="{8E269681-545C-4B1E-866E-A03F7100E0D5}"/>
                </a:ext>
              </a:extLst>
            </p:cNvPr>
            <p:cNvSpPr>
              <a:spLocks noChangeArrowheads="1"/>
            </p:cNvSpPr>
            <p:nvPr/>
          </p:nvSpPr>
          <p:spPr bwMode="auto">
            <a:xfrm>
              <a:off x="4420" y="102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2" name="Oval 318">
              <a:extLst>
                <a:ext uri="{FF2B5EF4-FFF2-40B4-BE49-F238E27FC236}">
                  <a16:creationId xmlns:a16="http://schemas.microsoft.com/office/drawing/2014/main" id="{0FF6E395-CA88-4328-A8B9-DE4663D8A72A}"/>
                </a:ext>
              </a:extLst>
            </p:cNvPr>
            <p:cNvSpPr>
              <a:spLocks noChangeArrowheads="1"/>
            </p:cNvSpPr>
            <p:nvPr/>
          </p:nvSpPr>
          <p:spPr bwMode="auto">
            <a:xfrm>
              <a:off x="4239" y="1511"/>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3" name="Oval 319">
              <a:extLst>
                <a:ext uri="{FF2B5EF4-FFF2-40B4-BE49-F238E27FC236}">
                  <a16:creationId xmlns:a16="http://schemas.microsoft.com/office/drawing/2014/main" id="{5467BF97-B617-4262-A725-AE191F5728FB}"/>
                </a:ext>
              </a:extLst>
            </p:cNvPr>
            <p:cNvSpPr>
              <a:spLocks noChangeArrowheads="1"/>
            </p:cNvSpPr>
            <p:nvPr/>
          </p:nvSpPr>
          <p:spPr bwMode="auto">
            <a:xfrm>
              <a:off x="4275" y="1072"/>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4" name="Oval 320">
              <a:extLst>
                <a:ext uri="{FF2B5EF4-FFF2-40B4-BE49-F238E27FC236}">
                  <a16:creationId xmlns:a16="http://schemas.microsoft.com/office/drawing/2014/main" id="{61DA29AD-29B5-4F54-87A8-05EAD052DB6D}"/>
                </a:ext>
              </a:extLst>
            </p:cNvPr>
            <p:cNvSpPr>
              <a:spLocks noChangeArrowheads="1"/>
            </p:cNvSpPr>
            <p:nvPr/>
          </p:nvSpPr>
          <p:spPr bwMode="auto">
            <a:xfrm>
              <a:off x="4528" y="1588"/>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5" name="Oval 321">
              <a:extLst>
                <a:ext uri="{FF2B5EF4-FFF2-40B4-BE49-F238E27FC236}">
                  <a16:creationId xmlns:a16="http://schemas.microsoft.com/office/drawing/2014/main" id="{211EA1AA-8989-4DF4-A61B-5FE8E82427DE}"/>
                </a:ext>
              </a:extLst>
            </p:cNvPr>
            <p:cNvSpPr>
              <a:spLocks noChangeArrowheads="1"/>
            </p:cNvSpPr>
            <p:nvPr/>
          </p:nvSpPr>
          <p:spPr bwMode="auto">
            <a:xfrm>
              <a:off x="4745" y="1119"/>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6" name="Oval 322">
              <a:extLst>
                <a:ext uri="{FF2B5EF4-FFF2-40B4-BE49-F238E27FC236}">
                  <a16:creationId xmlns:a16="http://schemas.microsoft.com/office/drawing/2014/main" id="{90ECC664-A1E7-4A1A-BDCB-4D2C0BDFBB48}"/>
                </a:ext>
              </a:extLst>
            </p:cNvPr>
            <p:cNvSpPr>
              <a:spLocks noChangeArrowheads="1"/>
            </p:cNvSpPr>
            <p:nvPr/>
          </p:nvSpPr>
          <p:spPr bwMode="auto">
            <a:xfrm>
              <a:off x="4649" y="1152"/>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7" name="Oval 323">
              <a:extLst>
                <a:ext uri="{FF2B5EF4-FFF2-40B4-BE49-F238E27FC236}">
                  <a16:creationId xmlns:a16="http://schemas.microsoft.com/office/drawing/2014/main" id="{C1209A99-1E04-4922-BE6A-3560301B6421}"/>
                </a:ext>
              </a:extLst>
            </p:cNvPr>
            <p:cNvSpPr>
              <a:spLocks noChangeArrowheads="1"/>
            </p:cNvSpPr>
            <p:nvPr/>
          </p:nvSpPr>
          <p:spPr bwMode="auto">
            <a:xfrm>
              <a:off x="4793" y="1390"/>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8" name="Oval 324">
              <a:extLst>
                <a:ext uri="{FF2B5EF4-FFF2-40B4-BE49-F238E27FC236}">
                  <a16:creationId xmlns:a16="http://schemas.microsoft.com/office/drawing/2014/main" id="{30516FD7-426B-4094-9F50-F4B6D3B7D7FA}"/>
                </a:ext>
              </a:extLst>
            </p:cNvPr>
            <p:cNvSpPr>
              <a:spLocks noChangeArrowheads="1"/>
            </p:cNvSpPr>
            <p:nvPr/>
          </p:nvSpPr>
          <p:spPr bwMode="auto">
            <a:xfrm>
              <a:off x="4323" y="1607"/>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9" name="Oval 325">
              <a:extLst>
                <a:ext uri="{FF2B5EF4-FFF2-40B4-BE49-F238E27FC236}">
                  <a16:creationId xmlns:a16="http://schemas.microsoft.com/office/drawing/2014/main" id="{728B7E77-36EA-4212-ACD1-53E47341EABB}"/>
                </a:ext>
              </a:extLst>
            </p:cNvPr>
            <p:cNvSpPr>
              <a:spLocks noChangeArrowheads="1"/>
            </p:cNvSpPr>
            <p:nvPr/>
          </p:nvSpPr>
          <p:spPr bwMode="auto">
            <a:xfrm>
              <a:off x="4757" y="1569"/>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20" name="Oval 326">
              <a:extLst>
                <a:ext uri="{FF2B5EF4-FFF2-40B4-BE49-F238E27FC236}">
                  <a16:creationId xmlns:a16="http://schemas.microsoft.com/office/drawing/2014/main" id="{518A15D6-D797-4767-90B8-17BA739932AF}"/>
                </a:ext>
              </a:extLst>
            </p:cNvPr>
            <p:cNvSpPr>
              <a:spLocks noChangeArrowheads="1"/>
            </p:cNvSpPr>
            <p:nvPr/>
          </p:nvSpPr>
          <p:spPr bwMode="auto">
            <a:xfrm>
              <a:off x="4504" y="963"/>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21" name="Oval 327">
              <a:extLst>
                <a:ext uri="{FF2B5EF4-FFF2-40B4-BE49-F238E27FC236}">
                  <a16:creationId xmlns:a16="http://schemas.microsoft.com/office/drawing/2014/main" id="{4E15FE07-67E4-49B1-A1ED-916C637E7CB5}"/>
                </a:ext>
              </a:extLst>
            </p:cNvPr>
            <p:cNvSpPr>
              <a:spLocks noChangeArrowheads="1"/>
            </p:cNvSpPr>
            <p:nvPr/>
          </p:nvSpPr>
          <p:spPr bwMode="auto">
            <a:xfrm>
              <a:off x="4637" y="155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22" name="Oval 328">
              <a:extLst>
                <a:ext uri="{FF2B5EF4-FFF2-40B4-BE49-F238E27FC236}">
                  <a16:creationId xmlns:a16="http://schemas.microsoft.com/office/drawing/2014/main" id="{E55A6B5B-CF60-4AE6-9060-A9007692CF81}"/>
                </a:ext>
              </a:extLst>
            </p:cNvPr>
            <p:cNvSpPr>
              <a:spLocks noChangeArrowheads="1"/>
            </p:cNvSpPr>
            <p:nvPr/>
          </p:nvSpPr>
          <p:spPr bwMode="auto">
            <a:xfrm>
              <a:off x="4167" y="1214"/>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23" name="Oval 329">
              <a:extLst>
                <a:ext uri="{FF2B5EF4-FFF2-40B4-BE49-F238E27FC236}">
                  <a16:creationId xmlns:a16="http://schemas.microsoft.com/office/drawing/2014/main" id="{67861E34-48D1-4C9D-897A-16083734AD3E}"/>
                </a:ext>
              </a:extLst>
            </p:cNvPr>
            <p:cNvSpPr>
              <a:spLocks noChangeArrowheads="1"/>
            </p:cNvSpPr>
            <p:nvPr/>
          </p:nvSpPr>
          <p:spPr bwMode="auto">
            <a:xfrm>
              <a:off x="4745" y="1479"/>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24" name="Oval 330">
              <a:extLst>
                <a:ext uri="{FF2B5EF4-FFF2-40B4-BE49-F238E27FC236}">
                  <a16:creationId xmlns:a16="http://schemas.microsoft.com/office/drawing/2014/main" id="{5610E170-29C0-47CD-8FDD-D82588D3E2FD}"/>
                </a:ext>
              </a:extLst>
            </p:cNvPr>
            <p:cNvSpPr>
              <a:spLocks noChangeArrowheads="1"/>
            </p:cNvSpPr>
            <p:nvPr/>
          </p:nvSpPr>
          <p:spPr bwMode="auto">
            <a:xfrm>
              <a:off x="4721" y="1228"/>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25" name="Oval 331">
              <a:extLst>
                <a:ext uri="{FF2B5EF4-FFF2-40B4-BE49-F238E27FC236}">
                  <a16:creationId xmlns:a16="http://schemas.microsoft.com/office/drawing/2014/main" id="{570151F0-1519-4FF8-A23D-F8081E7308A5}"/>
                </a:ext>
              </a:extLst>
            </p:cNvPr>
            <p:cNvSpPr>
              <a:spLocks noChangeArrowheads="1"/>
            </p:cNvSpPr>
            <p:nvPr/>
          </p:nvSpPr>
          <p:spPr bwMode="auto">
            <a:xfrm>
              <a:off x="4179" y="1352"/>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26" name="Oval 332">
              <a:extLst>
                <a:ext uri="{FF2B5EF4-FFF2-40B4-BE49-F238E27FC236}">
                  <a16:creationId xmlns:a16="http://schemas.microsoft.com/office/drawing/2014/main" id="{6C193DAA-286B-4D28-8B82-08CE1396A70B}"/>
                </a:ext>
              </a:extLst>
            </p:cNvPr>
            <p:cNvSpPr>
              <a:spLocks noChangeArrowheads="1"/>
            </p:cNvSpPr>
            <p:nvPr/>
          </p:nvSpPr>
          <p:spPr bwMode="auto">
            <a:xfrm>
              <a:off x="4179" y="1438"/>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27" name="Oval 333">
              <a:extLst>
                <a:ext uri="{FF2B5EF4-FFF2-40B4-BE49-F238E27FC236}">
                  <a16:creationId xmlns:a16="http://schemas.microsoft.com/office/drawing/2014/main" id="{BD75835E-12C9-4592-ACEE-15AA9DA149E1}"/>
                </a:ext>
              </a:extLst>
            </p:cNvPr>
            <p:cNvSpPr>
              <a:spLocks noChangeArrowheads="1"/>
            </p:cNvSpPr>
            <p:nvPr/>
          </p:nvSpPr>
          <p:spPr bwMode="auto">
            <a:xfrm>
              <a:off x="4649" y="1021"/>
              <a:ext cx="124"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28" name="Oval 334">
              <a:extLst>
                <a:ext uri="{FF2B5EF4-FFF2-40B4-BE49-F238E27FC236}">
                  <a16:creationId xmlns:a16="http://schemas.microsoft.com/office/drawing/2014/main" id="{2708F14A-B3B9-416A-9649-B05D70180560}"/>
                </a:ext>
              </a:extLst>
            </p:cNvPr>
            <p:cNvSpPr>
              <a:spLocks noChangeArrowheads="1"/>
            </p:cNvSpPr>
            <p:nvPr/>
          </p:nvSpPr>
          <p:spPr bwMode="auto">
            <a:xfrm>
              <a:off x="4623" y="1215"/>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29" name="Oval 335">
              <a:extLst>
                <a:ext uri="{FF2B5EF4-FFF2-40B4-BE49-F238E27FC236}">
                  <a16:creationId xmlns:a16="http://schemas.microsoft.com/office/drawing/2014/main" id="{FF27CB21-1D38-4BF0-879A-EA14E094F954}"/>
                </a:ext>
              </a:extLst>
            </p:cNvPr>
            <p:cNvSpPr>
              <a:spLocks noChangeArrowheads="1"/>
            </p:cNvSpPr>
            <p:nvPr/>
          </p:nvSpPr>
          <p:spPr bwMode="auto">
            <a:xfrm>
              <a:off x="4612" y="1665"/>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30" name="Oval 336">
              <a:extLst>
                <a:ext uri="{FF2B5EF4-FFF2-40B4-BE49-F238E27FC236}">
                  <a16:creationId xmlns:a16="http://schemas.microsoft.com/office/drawing/2014/main" id="{95CF231D-94AD-4C8E-B122-E87E534D7C98}"/>
                </a:ext>
              </a:extLst>
            </p:cNvPr>
            <p:cNvSpPr>
              <a:spLocks noChangeArrowheads="1"/>
            </p:cNvSpPr>
            <p:nvPr/>
          </p:nvSpPr>
          <p:spPr bwMode="auto">
            <a:xfrm>
              <a:off x="4558" y="1321"/>
              <a:ext cx="123"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31" name="Oval 337">
              <a:extLst>
                <a:ext uri="{FF2B5EF4-FFF2-40B4-BE49-F238E27FC236}">
                  <a16:creationId xmlns:a16="http://schemas.microsoft.com/office/drawing/2014/main" id="{1C73B42E-EECC-4E9C-B6D5-5C2A673C4023}"/>
                </a:ext>
              </a:extLst>
            </p:cNvPr>
            <p:cNvSpPr>
              <a:spLocks noChangeArrowheads="1"/>
            </p:cNvSpPr>
            <p:nvPr/>
          </p:nvSpPr>
          <p:spPr bwMode="auto">
            <a:xfrm>
              <a:off x="4695" y="1290"/>
              <a:ext cx="123" cy="13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32" name="Oval 338">
              <a:extLst>
                <a:ext uri="{FF2B5EF4-FFF2-40B4-BE49-F238E27FC236}">
                  <a16:creationId xmlns:a16="http://schemas.microsoft.com/office/drawing/2014/main" id="{6E75685D-32EF-45C0-8AD5-26E1BB826424}"/>
                </a:ext>
              </a:extLst>
            </p:cNvPr>
            <p:cNvSpPr>
              <a:spLocks noChangeArrowheads="1"/>
            </p:cNvSpPr>
            <p:nvPr/>
          </p:nvSpPr>
          <p:spPr bwMode="auto">
            <a:xfrm>
              <a:off x="4793" y="1304"/>
              <a:ext cx="125" cy="13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78872" name="Oval 339">
            <a:extLst>
              <a:ext uri="{FF2B5EF4-FFF2-40B4-BE49-F238E27FC236}">
                <a16:creationId xmlns:a16="http://schemas.microsoft.com/office/drawing/2014/main" id="{A501CC9D-A542-46DD-BA1A-BCA057D4A039}"/>
              </a:ext>
            </a:extLst>
          </p:cNvPr>
          <p:cNvSpPr>
            <a:spLocks noChangeArrowheads="1"/>
          </p:cNvSpPr>
          <p:nvPr/>
        </p:nvSpPr>
        <p:spPr bwMode="auto">
          <a:xfrm>
            <a:off x="5278438" y="5654675"/>
            <a:ext cx="195262" cy="20796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73" name="Oval 340">
            <a:extLst>
              <a:ext uri="{FF2B5EF4-FFF2-40B4-BE49-F238E27FC236}">
                <a16:creationId xmlns:a16="http://schemas.microsoft.com/office/drawing/2014/main" id="{6B620C63-C5B7-44B3-9E42-19B4D81D68DF}"/>
              </a:ext>
            </a:extLst>
          </p:cNvPr>
          <p:cNvSpPr>
            <a:spLocks noChangeArrowheads="1"/>
          </p:cNvSpPr>
          <p:nvPr/>
        </p:nvSpPr>
        <p:spPr bwMode="auto">
          <a:xfrm>
            <a:off x="5678488" y="4759325"/>
            <a:ext cx="195262" cy="20796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74" name="Oval 341">
            <a:extLst>
              <a:ext uri="{FF2B5EF4-FFF2-40B4-BE49-F238E27FC236}">
                <a16:creationId xmlns:a16="http://schemas.microsoft.com/office/drawing/2014/main" id="{3F9F2A13-ADA6-4D25-A30E-2844298D4F81}"/>
              </a:ext>
            </a:extLst>
          </p:cNvPr>
          <p:cNvSpPr>
            <a:spLocks noChangeArrowheads="1"/>
          </p:cNvSpPr>
          <p:nvPr/>
        </p:nvSpPr>
        <p:spPr bwMode="auto">
          <a:xfrm>
            <a:off x="5392738" y="3216275"/>
            <a:ext cx="195262" cy="20796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75" name="Oval 342">
            <a:extLst>
              <a:ext uri="{FF2B5EF4-FFF2-40B4-BE49-F238E27FC236}">
                <a16:creationId xmlns:a16="http://schemas.microsoft.com/office/drawing/2014/main" id="{AF359085-CCF1-4389-AFC4-B8ADA0E26F0C}"/>
              </a:ext>
            </a:extLst>
          </p:cNvPr>
          <p:cNvSpPr>
            <a:spLocks noChangeArrowheads="1"/>
          </p:cNvSpPr>
          <p:nvPr/>
        </p:nvSpPr>
        <p:spPr bwMode="auto">
          <a:xfrm>
            <a:off x="5126038" y="1597025"/>
            <a:ext cx="195262" cy="20796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76" name="Line 343">
            <a:extLst>
              <a:ext uri="{FF2B5EF4-FFF2-40B4-BE49-F238E27FC236}">
                <a16:creationId xmlns:a16="http://schemas.microsoft.com/office/drawing/2014/main" id="{DF6ACF57-CC41-4B70-A721-CF7FD5A7E954}"/>
              </a:ext>
            </a:extLst>
          </p:cNvPr>
          <p:cNvSpPr>
            <a:spLocks noChangeShapeType="1"/>
          </p:cNvSpPr>
          <p:nvPr/>
        </p:nvSpPr>
        <p:spPr bwMode="auto">
          <a:xfrm flipV="1">
            <a:off x="2941638" y="3081338"/>
            <a:ext cx="290512" cy="1254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7" name="Line 344">
            <a:extLst>
              <a:ext uri="{FF2B5EF4-FFF2-40B4-BE49-F238E27FC236}">
                <a16:creationId xmlns:a16="http://schemas.microsoft.com/office/drawing/2014/main" id="{4B44D996-F26A-4C9E-86C4-4F72D80EA6DA}"/>
              </a:ext>
            </a:extLst>
          </p:cNvPr>
          <p:cNvSpPr>
            <a:spLocks noChangeShapeType="1"/>
          </p:cNvSpPr>
          <p:nvPr/>
        </p:nvSpPr>
        <p:spPr bwMode="auto">
          <a:xfrm>
            <a:off x="2770188" y="4275138"/>
            <a:ext cx="385762" cy="138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8" name="Line 345">
            <a:extLst>
              <a:ext uri="{FF2B5EF4-FFF2-40B4-BE49-F238E27FC236}">
                <a16:creationId xmlns:a16="http://schemas.microsoft.com/office/drawing/2014/main" id="{8AB5CB2B-C244-4FE5-90AE-3CB0AB3D8A92}"/>
              </a:ext>
            </a:extLst>
          </p:cNvPr>
          <p:cNvSpPr>
            <a:spLocks noChangeShapeType="1"/>
          </p:cNvSpPr>
          <p:nvPr/>
        </p:nvSpPr>
        <p:spPr bwMode="auto">
          <a:xfrm flipV="1">
            <a:off x="5094288" y="4891088"/>
            <a:ext cx="481012" cy="1063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9" name="Line 346">
            <a:extLst>
              <a:ext uri="{FF2B5EF4-FFF2-40B4-BE49-F238E27FC236}">
                <a16:creationId xmlns:a16="http://schemas.microsoft.com/office/drawing/2014/main" id="{FF3B8729-6F26-4EFE-B838-BAD6B46CF091}"/>
              </a:ext>
            </a:extLst>
          </p:cNvPr>
          <p:cNvSpPr>
            <a:spLocks noChangeShapeType="1"/>
          </p:cNvSpPr>
          <p:nvPr/>
        </p:nvSpPr>
        <p:spPr bwMode="auto">
          <a:xfrm flipV="1">
            <a:off x="5246688" y="2490788"/>
            <a:ext cx="442912" cy="1254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0" name="Line 347">
            <a:extLst>
              <a:ext uri="{FF2B5EF4-FFF2-40B4-BE49-F238E27FC236}">
                <a16:creationId xmlns:a16="http://schemas.microsoft.com/office/drawing/2014/main" id="{2EE38455-44E0-42A9-BE35-FDD28505DE3C}"/>
              </a:ext>
            </a:extLst>
          </p:cNvPr>
          <p:cNvSpPr>
            <a:spLocks noChangeShapeType="1"/>
          </p:cNvSpPr>
          <p:nvPr/>
        </p:nvSpPr>
        <p:spPr bwMode="auto">
          <a:xfrm>
            <a:off x="5113338" y="3189288"/>
            <a:ext cx="271462" cy="619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1" name="Line 348">
            <a:extLst>
              <a:ext uri="{FF2B5EF4-FFF2-40B4-BE49-F238E27FC236}">
                <a16:creationId xmlns:a16="http://schemas.microsoft.com/office/drawing/2014/main" id="{15134345-1E64-49A1-9602-541DA43AC616}"/>
              </a:ext>
            </a:extLst>
          </p:cNvPr>
          <p:cNvSpPr>
            <a:spLocks noChangeShapeType="1"/>
          </p:cNvSpPr>
          <p:nvPr/>
        </p:nvSpPr>
        <p:spPr bwMode="auto">
          <a:xfrm>
            <a:off x="4960938" y="5608638"/>
            <a:ext cx="271462" cy="809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2" name="Oval 349">
            <a:extLst>
              <a:ext uri="{FF2B5EF4-FFF2-40B4-BE49-F238E27FC236}">
                <a16:creationId xmlns:a16="http://schemas.microsoft.com/office/drawing/2014/main" id="{E28FFA53-019B-4A36-BDFB-353D12039F5A}"/>
              </a:ext>
            </a:extLst>
          </p:cNvPr>
          <p:cNvSpPr>
            <a:spLocks noChangeArrowheads="1"/>
          </p:cNvSpPr>
          <p:nvPr/>
        </p:nvSpPr>
        <p:spPr bwMode="auto">
          <a:xfrm>
            <a:off x="3716338" y="3711575"/>
            <a:ext cx="195262" cy="20796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83" name="Oval 350">
            <a:extLst>
              <a:ext uri="{FF2B5EF4-FFF2-40B4-BE49-F238E27FC236}">
                <a16:creationId xmlns:a16="http://schemas.microsoft.com/office/drawing/2014/main" id="{7BA048FA-AEF3-47B6-83D1-D108E504DEE8}"/>
              </a:ext>
            </a:extLst>
          </p:cNvPr>
          <p:cNvSpPr>
            <a:spLocks noChangeArrowheads="1"/>
          </p:cNvSpPr>
          <p:nvPr/>
        </p:nvSpPr>
        <p:spPr bwMode="auto">
          <a:xfrm>
            <a:off x="4878388" y="6302375"/>
            <a:ext cx="195262" cy="20796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84" name="Oval 351">
            <a:extLst>
              <a:ext uri="{FF2B5EF4-FFF2-40B4-BE49-F238E27FC236}">
                <a16:creationId xmlns:a16="http://schemas.microsoft.com/office/drawing/2014/main" id="{DF47FEDC-B0C7-437C-B043-C73EBAA181F8}"/>
              </a:ext>
            </a:extLst>
          </p:cNvPr>
          <p:cNvSpPr>
            <a:spLocks noChangeArrowheads="1"/>
          </p:cNvSpPr>
          <p:nvPr/>
        </p:nvSpPr>
        <p:spPr bwMode="auto">
          <a:xfrm>
            <a:off x="5792788" y="2378075"/>
            <a:ext cx="195262" cy="20796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85" name="Line 352">
            <a:extLst>
              <a:ext uri="{FF2B5EF4-FFF2-40B4-BE49-F238E27FC236}">
                <a16:creationId xmlns:a16="http://schemas.microsoft.com/office/drawing/2014/main" id="{EA284988-D4EC-4F88-85DA-EF64CE571BE0}"/>
              </a:ext>
            </a:extLst>
          </p:cNvPr>
          <p:cNvSpPr>
            <a:spLocks noChangeShapeType="1"/>
          </p:cNvSpPr>
          <p:nvPr/>
        </p:nvSpPr>
        <p:spPr bwMode="auto">
          <a:xfrm>
            <a:off x="3208338" y="3810000"/>
            <a:ext cx="38576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6" name="Line 353">
            <a:extLst>
              <a:ext uri="{FF2B5EF4-FFF2-40B4-BE49-F238E27FC236}">
                <a16:creationId xmlns:a16="http://schemas.microsoft.com/office/drawing/2014/main" id="{2ED36228-E84F-4AAC-9185-ECAF687AE321}"/>
              </a:ext>
            </a:extLst>
          </p:cNvPr>
          <p:cNvSpPr>
            <a:spLocks noChangeShapeType="1"/>
          </p:cNvSpPr>
          <p:nvPr/>
        </p:nvSpPr>
        <p:spPr bwMode="auto">
          <a:xfrm flipV="1">
            <a:off x="4770438" y="1862138"/>
            <a:ext cx="290512" cy="220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7" name="Line 354">
            <a:extLst>
              <a:ext uri="{FF2B5EF4-FFF2-40B4-BE49-F238E27FC236}">
                <a16:creationId xmlns:a16="http://schemas.microsoft.com/office/drawing/2014/main" id="{A90AE863-532E-4E10-A38F-2CF78B07A1B5}"/>
              </a:ext>
            </a:extLst>
          </p:cNvPr>
          <p:cNvSpPr>
            <a:spLocks noChangeShapeType="1"/>
          </p:cNvSpPr>
          <p:nvPr/>
        </p:nvSpPr>
        <p:spPr bwMode="auto">
          <a:xfrm>
            <a:off x="4637088" y="5951538"/>
            <a:ext cx="195262" cy="2714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advTm="6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1A97D7B-84AC-44A5-8139-B8ADEFB6D960}"/>
              </a:ext>
            </a:extLst>
          </p:cNvPr>
          <p:cNvSpPr>
            <a:spLocks noGrp="1" noChangeArrowheads="1"/>
          </p:cNvSpPr>
          <p:nvPr>
            <p:ph type="title"/>
          </p:nvPr>
        </p:nvSpPr>
        <p:spPr>
          <a:noFill/>
          <a:effectLst>
            <a:outerShdw dist="17961" dir="13500000" algn="ctr" rotWithShape="0">
              <a:schemeClr val="bg2"/>
            </a:outerShdw>
          </a:effectLst>
        </p:spPr>
        <p:txBody>
          <a:bodyPr lIns="90488" tIns="44450" rIns="90488" bIns="44450" anchor="b"/>
          <a:lstStyle/>
          <a:p>
            <a:pPr>
              <a:lnSpc>
                <a:spcPct val="90000"/>
              </a:lnSpc>
            </a:pPr>
            <a:r>
              <a:rPr lang="en-US" altLang="en-US"/>
              <a:t>Basic Design of a Reactor Core</a:t>
            </a:r>
          </a:p>
        </p:txBody>
      </p:sp>
    </p:spTree>
  </p:cSld>
  <p:clrMapOvr>
    <a:masterClrMapping/>
  </p:clrMapOvr>
  <p:transition advClick="0" advTm="6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101D57A-85B4-479D-BB16-5C17FD97FD10}"/>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Beta (Negatron) Decay</a:t>
            </a:r>
          </a:p>
        </p:txBody>
      </p:sp>
      <p:grpSp>
        <p:nvGrpSpPr>
          <p:cNvPr id="9219" name="Group 3">
            <a:extLst>
              <a:ext uri="{FF2B5EF4-FFF2-40B4-BE49-F238E27FC236}">
                <a16:creationId xmlns:a16="http://schemas.microsoft.com/office/drawing/2014/main" id="{180BACC5-F6C3-4A67-BB23-D073E2CA7EAC}"/>
              </a:ext>
            </a:extLst>
          </p:cNvPr>
          <p:cNvGrpSpPr>
            <a:grpSpLocks/>
          </p:cNvGrpSpPr>
          <p:nvPr/>
        </p:nvGrpSpPr>
        <p:grpSpPr bwMode="auto">
          <a:xfrm>
            <a:off x="1801813" y="2859088"/>
            <a:ext cx="1587500" cy="1554162"/>
            <a:chOff x="1135" y="1801"/>
            <a:chExt cx="1000" cy="979"/>
          </a:xfrm>
        </p:grpSpPr>
        <p:sp>
          <p:nvSpPr>
            <p:cNvPr id="9231" name="Oval 4">
              <a:extLst>
                <a:ext uri="{FF2B5EF4-FFF2-40B4-BE49-F238E27FC236}">
                  <a16:creationId xmlns:a16="http://schemas.microsoft.com/office/drawing/2014/main" id="{0B25C5A7-84A3-4659-A69E-0A1AA0E9719E}"/>
                </a:ext>
              </a:extLst>
            </p:cNvPr>
            <p:cNvSpPr>
              <a:spLocks noChangeArrowheads="1"/>
            </p:cNvSpPr>
            <p:nvPr/>
          </p:nvSpPr>
          <p:spPr bwMode="auto">
            <a:xfrm>
              <a:off x="1606" y="2396"/>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2" name="Oval 5">
              <a:extLst>
                <a:ext uri="{FF2B5EF4-FFF2-40B4-BE49-F238E27FC236}">
                  <a16:creationId xmlns:a16="http://schemas.microsoft.com/office/drawing/2014/main" id="{238995AC-BD27-4FBF-B20F-43C3BB50EC7E}"/>
                </a:ext>
              </a:extLst>
            </p:cNvPr>
            <p:cNvSpPr>
              <a:spLocks noChangeArrowheads="1"/>
            </p:cNvSpPr>
            <p:nvPr/>
          </p:nvSpPr>
          <p:spPr bwMode="auto">
            <a:xfrm>
              <a:off x="1567" y="210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3" name="Oval 6">
              <a:extLst>
                <a:ext uri="{FF2B5EF4-FFF2-40B4-BE49-F238E27FC236}">
                  <a16:creationId xmlns:a16="http://schemas.microsoft.com/office/drawing/2014/main" id="{2FD1B46B-4710-43F5-AC40-BC2852065781}"/>
                </a:ext>
              </a:extLst>
            </p:cNvPr>
            <p:cNvSpPr>
              <a:spLocks noChangeArrowheads="1"/>
            </p:cNvSpPr>
            <p:nvPr/>
          </p:nvSpPr>
          <p:spPr bwMode="auto">
            <a:xfrm>
              <a:off x="1951" y="217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4" name="Oval 7">
              <a:extLst>
                <a:ext uri="{FF2B5EF4-FFF2-40B4-BE49-F238E27FC236}">
                  <a16:creationId xmlns:a16="http://schemas.microsoft.com/office/drawing/2014/main" id="{F86F65B0-FA65-4EF5-9DAB-8461DC2C0B81}"/>
                </a:ext>
              </a:extLst>
            </p:cNvPr>
            <p:cNvSpPr>
              <a:spLocks noChangeArrowheads="1"/>
            </p:cNvSpPr>
            <p:nvPr/>
          </p:nvSpPr>
          <p:spPr bwMode="auto">
            <a:xfrm>
              <a:off x="1479" y="2050"/>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5" name="Oval 8">
              <a:extLst>
                <a:ext uri="{FF2B5EF4-FFF2-40B4-BE49-F238E27FC236}">
                  <a16:creationId xmlns:a16="http://schemas.microsoft.com/office/drawing/2014/main" id="{74A4EDC3-8E6A-4F78-9D9E-A925B3CFB2EC}"/>
                </a:ext>
              </a:extLst>
            </p:cNvPr>
            <p:cNvSpPr>
              <a:spLocks noChangeArrowheads="1"/>
            </p:cNvSpPr>
            <p:nvPr/>
          </p:nvSpPr>
          <p:spPr bwMode="auto">
            <a:xfrm>
              <a:off x="1479" y="2225"/>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6" name="Oval 9">
              <a:extLst>
                <a:ext uri="{FF2B5EF4-FFF2-40B4-BE49-F238E27FC236}">
                  <a16:creationId xmlns:a16="http://schemas.microsoft.com/office/drawing/2014/main" id="{1C70489A-2A27-4DBE-B830-C6357DF1B367}"/>
                </a:ext>
              </a:extLst>
            </p:cNvPr>
            <p:cNvSpPr>
              <a:spLocks noChangeArrowheads="1"/>
            </p:cNvSpPr>
            <p:nvPr/>
          </p:nvSpPr>
          <p:spPr bwMode="auto">
            <a:xfrm>
              <a:off x="1261" y="2050"/>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7" name="Oval 10">
              <a:extLst>
                <a:ext uri="{FF2B5EF4-FFF2-40B4-BE49-F238E27FC236}">
                  <a16:creationId xmlns:a16="http://schemas.microsoft.com/office/drawing/2014/main" id="{8955968E-39CD-4E67-BED6-6E2C6457F211}"/>
                </a:ext>
              </a:extLst>
            </p:cNvPr>
            <p:cNvSpPr>
              <a:spLocks noChangeArrowheads="1"/>
            </p:cNvSpPr>
            <p:nvPr/>
          </p:nvSpPr>
          <p:spPr bwMode="auto">
            <a:xfrm>
              <a:off x="1369" y="183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8" name="Oval 11">
              <a:extLst>
                <a:ext uri="{FF2B5EF4-FFF2-40B4-BE49-F238E27FC236}">
                  <a16:creationId xmlns:a16="http://schemas.microsoft.com/office/drawing/2014/main" id="{DB43546B-B29A-4FB2-8CEF-E41B399E9BD0}"/>
                </a:ext>
              </a:extLst>
            </p:cNvPr>
            <p:cNvSpPr>
              <a:spLocks noChangeArrowheads="1"/>
            </p:cNvSpPr>
            <p:nvPr/>
          </p:nvSpPr>
          <p:spPr bwMode="auto">
            <a:xfrm>
              <a:off x="1348" y="2225"/>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9" name="Oval 12">
              <a:extLst>
                <a:ext uri="{FF2B5EF4-FFF2-40B4-BE49-F238E27FC236}">
                  <a16:creationId xmlns:a16="http://schemas.microsoft.com/office/drawing/2014/main" id="{01001D8E-8023-4A42-9DFE-7BB541EAB979}"/>
                </a:ext>
              </a:extLst>
            </p:cNvPr>
            <p:cNvSpPr>
              <a:spLocks noChangeArrowheads="1"/>
            </p:cNvSpPr>
            <p:nvPr/>
          </p:nvSpPr>
          <p:spPr bwMode="auto">
            <a:xfrm>
              <a:off x="1183" y="2426"/>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0" name="Oval 13">
              <a:extLst>
                <a:ext uri="{FF2B5EF4-FFF2-40B4-BE49-F238E27FC236}">
                  <a16:creationId xmlns:a16="http://schemas.microsoft.com/office/drawing/2014/main" id="{9A8894B0-9E7C-49FE-A2D5-55C75B7D4E73}"/>
                </a:ext>
              </a:extLst>
            </p:cNvPr>
            <p:cNvSpPr>
              <a:spLocks noChangeArrowheads="1"/>
            </p:cNvSpPr>
            <p:nvPr/>
          </p:nvSpPr>
          <p:spPr bwMode="auto">
            <a:xfrm>
              <a:off x="1558" y="1959"/>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1" name="Oval 14">
              <a:extLst>
                <a:ext uri="{FF2B5EF4-FFF2-40B4-BE49-F238E27FC236}">
                  <a16:creationId xmlns:a16="http://schemas.microsoft.com/office/drawing/2014/main" id="{9800AACA-8C46-491A-97DF-97CD00E0F0E5}"/>
                </a:ext>
              </a:extLst>
            </p:cNvPr>
            <p:cNvSpPr>
              <a:spLocks noChangeArrowheads="1"/>
            </p:cNvSpPr>
            <p:nvPr/>
          </p:nvSpPr>
          <p:spPr bwMode="auto">
            <a:xfrm>
              <a:off x="1785" y="2264"/>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2" name="Oval 15">
              <a:extLst>
                <a:ext uri="{FF2B5EF4-FFF2-40B4-BE49-F238E27FC236}">
                  <a16:creationId xmlns:a16="http://schemas.microsoft.com/office/drawing/2014/main" id="{4D5DCBD6-41DE-4EF5-8C08-101668F4D439}"/>
                </a:ext>
              </a:extLst>
            </p:cNvPr>
            <p:cNvSpPr>
              <a:spLocks noChangeArrowheads="1"/>
            </p:cNvSpPr>
            <p:nvPr/>
          </p:nvSpPr>
          <p:spPr bwMode="auto">
            <a:xfrm>
              <a:off x="1391" y="196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3" name="Oval 16">
              <a:extLst>
                <a:ext uri="{FF2B5EF4-FFF2-40B4-BE49-F238E27FC236}">
                  <a16:creationId xmlns:a16="http://schemas.microsoft.com/office/drawing/2014/main" id="{0060BF14-543A-4AA9-B842-C73A5D8E02D3}"/>
                </a:ext>
              </a:extLst>
            </p:cNvPr>
            <p:cNvSpPr>
              <a:spLocks noChangeArrowheads="1"/>
            </p:cNvSpPr>
            <p:nvPr/>
          </p:nvSpPr>
          <p:spPr bwMode="auto">
            <a:xfrm>
              <a:off x="1479" y="2400"/>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4" name="Oval 17">
              <a:extLst>
                <a:ext uri="{FF2B5EF4-FFF2-40B4-BE49-F238E27FC236}">
                  <a16:creationId xmlns:a16="http://schemas.microsoft.com/office/drawing/2014/main" id="{F31BA1F1-4439-4987-ADB8-5EF2D399DBD3}"/>
                </a:ext>
              </a:extLst>
            </p:cNvPr>
            <p:cNvSpPr>
              <a:spLocks noChangeArrowheads="1"/>
            </p:cNvSpPr>
            <p:nvPr/>
          </p:nvSpPr>
          <p:spPr bwMode="auto">
            <a:xfrm>
              <a:off x="1439" y="2536"/>
              <a:ext cx="168"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5" name="Oval 18">
              <a:extLst>
                <a:ext uri="{FF2B5EF4-FFF2-40B4-BE49-F238E27FC236}">
                  <a16:creationId xmlns:a16="http://schemas.microsoft.com/office/drawing/2014/main" id="{DB268B92-4ACD-4485-841D-DBAD14EB0560}"/>
                </a:ext>
              </a:extLst>
            </p:cNvPr>
            <p:cNvSpPr>
              <a:spLocks noChangeArrowheads="1"/>
            </p:cNvSpPr>
            <p:nvPr/>
          </p:nvSpPr>
          <p:spPr bwMode="auto">
            <a:xfrm>
              <a:off x="1636" y="2308"/>
              <a:ext cx="175" cy="16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6" name="Oval 19">
              <a:extLst>
                <a:ext uri="{FF2B5EF4-FFF2-40B4-BE49-F238E27FC236}">
                  <a16:creationId xmlns:a16="http://schemas.microsoft.com/office/drawing/2014/main" id="{04C006E3-1D67-41CC-AE7E-4EB661614998}"/>
                </a:ext>
              </a:extLst>
            </p:cNvPr>
            <p:cNvSpPr>
              <a:spLocks noChangeArrowheads="1"/>
            </p:cNvSpPr>
            <p:nvPr/>
          </p:nvSpPr>
          <p:spPr bwMode="auto">
            <a:xfrm>
              <a:off x="1684" y="1915"/>
              <a:ext cx="145" cy="14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7" name="Oval 20">
              <a:extLst>
                <a:ext uri="{FF2B5EF4-FFF2-40B4-BE49-F238E27FC236}">
                  <a16:creationId xmlns:a16="http://schemas.microsoft.com/office/drawing/2014/main" id="{F7CAF74D-A4C6-49EB-8BF0-222B54E001DD}"/>
                </a:ext>
              </a:extLst>
            </p:cNvPr>
            <p:cNvSpPr>
              <a:spLocks noChangeArrowheads="1"/>
            </p:cNvSpPr>
            <p:nvPr/>
          </p:nvSpPr>
          <p:spPr bwMode="auto">
            <a:xfrm>
              <a:off x="1567" y="2488"/>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8" name="Oval 21">
              <a:extLst>
                <a:ext uri="{FF2B5EF4-FFF2-40B4-BE49-F238E27FC236}">
                  <a16:creationId xmlns:a16="http://schemas.microsoft.com/office/drawing/2014/main" id="{1D5C9C01-C42F-4BAD-B927-C76FDF31341A}"/>
                </a:ext>
              </a:extLst>
            </p:cNvPr>
            <p:cNvSpPr>
              <a:spLocks noChangeArrowheads="1"/>
            </p:cNvSpPr>
            <p:nvPr/>
          </p:nvSpPr>
          <p:spPr bwMode="auto">
            <a:xfrm>
              <a:off x="1348" y="2094"/>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9" name="Oval 22">
              <a:extLst>
                <a:ext uri="{FF2B5EF4-FFF2-40B4-BE49-F238E27FC236}">
                  <a16:creationId xmlns:a16="http://schemas.microsoft.com/office/drawing/2014/main" id="{01135F80-9E16-44E0-A1E4-900B8F0813B3}"/>
                </a:ext>
              </a:extLst>
            </p:cNvPr>
            <p:cNvSpPr>
              <a:spLocks noChangeArrowheads="1"/>
            </p:cNvSpPr>
            <p:nvPr/>
          </p:nvSpPr>
          <p:spPr bwMode="auto">
            <a:xfrm>
              <a:off x="1479" y="2225"/>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0" name="Oval 23">
              <a:extLst>
                <a:ext uri="{FF2B5EF4-FFF2-40B4-BE49-F238E27FC236}">
                  <a16:creationId xmlns:a16="http://schemas.microsoft.com/office/drawing/2014/main" id="{1A96B477-6378-41C7-B8F1-B6C5E1E2A235}"/>
                </a:ext>
              </a:extLst>
            </p:cNvPr>
            <p:cNvSpPr>
              <a:spLocks noChangeArrowheads="1"/>
            </p:cNvSpPr>
            <p:nvPr/>
          </p:nvSpPr>
          <p:spPr bwMode="auto">
            <a:xfrm>
              <a:off x="1261" y="2400"/>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1" name="Oval 24">
              <a:extLst>
                <a:ext uri="{FF2B5EF4-FFF2-40B4-BE49-F238E27FC236}">
                  <a16:creationId xmlns:a16="http://schemas.microsoft.com/office/drawing/2014/main" id="{1C26961D-848F-491A-9205-85A35E4528DA}"/>
                </a:ext>
              </a:extLst>
            </p:cNvPr>
            <p:cNvSpPr>
              <a:spLocks noChangeArrowheads="1"/>
            </p:cNvSpPr>
            <p:nvPr/>
          </p:nvSpPr>
          <p:spPr bwMode="auto">
            <a:xfrm>
              <a:off x="1759" y="2469"/>
              <a:ext cx="166" cy="16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2" name="Oval 25">
              <a:extLst>
                <a:ext uri="{FF2B5EF4-FFF2-40B4-BE49-F238E27FC236}">
                  <a16:creationId xmlns:a16="http://schemas.microsoft.com/office/drawing/2014/main" id="{6DB42D6E-6AB3-4CDA-A305-30E2E0CA3C5E}"/>
                </a:ext>
              </a:extLst>
            </p:cNvPr>
            <p:cNvSpPr>
              <a:spLocks noChangeArrowheads="1"/>
            </p:cNvSpPr>
            <p:nvPr/>
          </p:nvSpPr>
          <p:spPr bwMode="auto">
            <a:xfrm>
              <a:off x="1519" y="180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3" name="Oval 26">
              <a:extLst>
                <a:ext uri="{FF2B5EF4-FFF2-40B4-BE49-F238E27FC236}">
                  <a16:creationId xmlns:a16="http://schemas.microsoft.com/office/drawing/2014/main" id="{1927DDEB-D4F5-4E2E-B365-F46E1361507D}"/>
                </a:ext>
              </a:extLst>
            </p:cNvPr>
            <p:cNvSpPr>
              <a:spLocks noChangeArrowheads="1"/>
            </p:cNvSpPr>
            <p:nvPr/>
          </p:nvSpPr>
          <p:spPr bwMode="auto">
            <a:xfrm>
              <a:off x="1375" y="2452"/>
              <a:ext cx="157" cy="18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4" name="Oval 27">
              <a:extLst>
                <a:ext uri="{FF2B5EF4-FFF2-40B4-BE49-F238E27FC236}">
                  <a16:creationId xmlns:a16="http://schemas.microsoft.com/office/drawing/2014/main" id="{E11922CD-E166-4399-91A5-95C6644F5256}"/>
                </a:ext>
              </a:extLst>
            </p:cNvPr>
            <p:cNvSpPr>
              <a:spLocks noChangeArrowheads="1"/>
            </p:cNvSpPr>
            <p:nvPr/>
          </p:nvSpPr>
          <p:spPr bwMode="auto">
            <a:xfrm>
              <a:off x="1279" y="190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5" name="Oval 28">
              <a:extLst>
                <a:ext uri="{FF2B5EF4-FFF2-40B4-BE49-F238E27FC236}">
                  <a16:creationId xmlns:a16="http://schemas.microsoft.com/office/drawing/2014/main" id="{DEE27C86-C9C4-4B93-A719-C9737FD20DA0}"/>
                </a:ext>
              </a:extLst>
            </p:cNvPr>
            <p:cNvSpPr>
              <a:spLocks noChangeArrowheads="1"/>
            </p:cNvSpPr>
            <p:nvPr/>
          </p:nvSpPr>
          <p:spPr bwMode="auto">
            <a:xfrm>
              <a:off x="1519" y="261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6" name="Oval 29">
              <a:extLst>
                <a:ext uri="{FF2B5EF4-FFF2-40B4-BE49-F238E27FC236}">
                  <a16:creationId xmlns:a16="http://schemas.microsoft.com/office/drawing/2014/main" id="{6F631C78-D5F8-4FC6-A577-70CD732A4ADD}"/>
                </a:ext>
              </a:extLst>
            </p:cNvPr>
            <p:cNvSpPr>
              <a:spLocks noChangeArrowheads="1"/>
            </p:cNvSpPr>
            <p:nvPr/>
          </p:nvSpPr>
          <p:spPr bwMode="auto">
            <a:xfrm>
              <a:off x="1903" y="196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7" name="Oval 30">
              <a:extLst>
                <a:ext uri="{FF2B5EF4-FFF2-40B4-BE49-F238E27FC236}">
                  <a16:creationId xmlns:a16="http://schemas.microsoft.com/office/drawing/2014/main" id="{60C3BE13-DDD5-4CA4-8967-CDACE46D9B72}"/>
                </a:ext>
              </a:extLst>
            </p:cNvPr>
            <p:cNvSpPr>
              <a:spLocks noChangeArrowheads="1"/>
            </p:cNvSpPr>
            <p:nvPr/>
          </p:nvSpPr>
          <p:spPr bwMode="auto">
            <a:xfrm>
              <a:off x="1775" y="201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8" name="Oval 31">
              <a:extLst>
                <a:ext uri="{FF2B5EF4-FFF2-40B4-BE49-F238E27FC236}">
                  <a16:creationId xmlns:a16="http://schemas.microsoft.com/office/drawing/2014/main" id="{DB40D425-D017-416E-9E1A-9D0F6521F8F3}"/>
                </a:ext>
              </a:extLst>
            </p:cNvPr>
            <p:cNvSpPr>
              <a:spLocks noChangeArrowheads="1"/>
            </p:cNvSpPr>
            <p:nvPr/>
          </p:nvSpPr>
          <p:spPr bwMode="auto">
            <a:xfrm>
              <a:off x="1967" y="2312"/>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9" name="Oval 32">
              <a:extLst>
                <a:ext uri="{FF2B5EF4-FFF2-40B4-BE49-F238E27FC236}">
                  <a16:creationId xmlns:a16="http://schemas.microsoft.com/office/drawing/2014/main" id="{B5D59483-82AB-4D52-A3D3-A7ABC8177C5F}"/>
                </a:ext>
              </a:extLst>
            </p:cNvPr>
            <p:cNvSpPr>
              <a:spLocks noChangeArrowheads="1"/>
            </p:cNvSpPr>
            <p:nvPr/>
          </p:nvSpPr>
          <p:spPr bwMode="auto">
            <a:xfrm>
              <a:off x="1343" y="2500"/>
              <a:ext cx="189"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0" name="Oval 33">
              <a:extLst>
                <a:ext uri="{FF2B5EF4-FFF2-40B4-BE49-F238E27FC236}">
                  <a16:creationId xmlns:a16="http://schemas.microsoft.com/office/drawing/2014/main" id="{23111074-DA3F-42D5-A8D8-80A961760D80}"/>
                </a:ext>
              </a:extLst>
            </p:cNvPr>
            <p:cNvSpPr>
              <a:spLocks noChangeArrowheads="1"/>
            </p:cNvSpPr>
            <p:nvPr/>
          </p:nvSpPr>
          <p:spPr bwMode="auto">
            <a:xfrm>
              <a:off x="1679" y="2107"/>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1" name="Oval 34">
              <a:extLst>
                <a:ext uri="{FF2B5EF4-FFF2-40B4-BE49-F238E27FC236}">
                  <a16:creationId xmlns:a16="http://schemas.microsoft.com/office/drawing/2014/main" id="{03507E0F-717D-4A2D-9C5F-5FC178E0B4F0}"/>
                </a:ext>
              </a:extLst>
            </p:cNvPr>
            <p:cNvSpPr>
              <a:spLocks noChangeArrowheads="1"/>
            </p:cNvSpPr>
            <p:nvPr/>
          </p:nvSpPr>
          <p:spPr bwMode="auto">
            <a:xfrm>
              <a:off x="1711" y="256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2" name="Oval 35">
              <a:extLst>
                <a:ext uri="{FF2B5EF4-FFF2-40B4-BE49-F238E27FC236}">
                  <a16:creationId xmlns:a16="http://schemas.microsoft.com/office/drawing/2014/main" id="{B1CF85E0-AFF3-4C4B-8236-481FD5FD9468}"/>
                </a:ext>
              </a:extLst>
            </p:cNvPr>
            <p:cNvSpPr>
              <a:spLocks noChangeArrowheads="1"/>
            </p:cNvSpPr>
            <p:nvPr/>
          </p:nvSpPr>
          <p:spPr bwMode="auto">
            <a:xfrm>
              <a:off x="1135" y="208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3" name="Oval 36">
              <a:extLst>
                <a:ext uri="{FF2B5EF4-FFF2-40B4-BE49-F238E27FC236}">
                  <a16:creationId xmlns:a16="http://schemas.microsoft.com/office/drawing/2014/main" id="{AFDE6375-A457-4465-82D5-21EFB7184C0E}"/>
                </a:ext>
              </a:extLst>
            </p:cNvPr>
            <p:cNvSpPr>
              <a:spLocks noChangeArrowheads="1"/>
            </p:cNvSpPr>
            <p:nvPr/>
          </p:nvSpPr>
          <p:spPr bwMode="auto">
            <a:xfrm>
              <a:off x="1876" y="2425"/>
              <a:ext cx="193" cy="1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4" name="Oval 37">
              <a:extLst>
                <a:ext uri="{FF2B5EF4-FFF2-40B4-BE49-F238E27FC236}">
                  <a16:creationId xmlns:a16="http://schemas.microsoft.com/office/drawing/2014/main" id="{00B7963A-19EA-4546-971F-1FD0085139D0}"/>
                </a:ext>
              </a:extLst>
            </p:cNvPr>
            <p:cNvSpPr>
              <a:spLocks noChangeArrowheads="1"/>
            </p:cNvSpPr>
            <p:nvPr/>
          </p:nvSpPr>
          <p:spPr bwMode="auto">
            <a:xfrm>
              <a:off x="1871" y="2107"/>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5" name="Oval 38">
              <a:extLst>
                <a:ext uri="{FF2B5EF4-FFF2-40B4-BE49-F238E27FC236}">
                  <a16:creationId xmlns:a16="http://schemas.microsoft.com/office/drawing/2014/main" id="{C48F848F-6F3B-4CD1-94FC-9DD57F1A901B}"/>
                </a:ext>
              </a:extLst>
            </p:cNvPr>
            <p:cNvSpPr>
              <a:spLocks noChangeArrowheads="1"/>
            </p:cNvSpPr>
            <p:nvPr/>
          </p:nvSpPr>
          <p:spPr bwMode="auto">
            <a:xfrm>
              <a:off x="1151" y="2264"/>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6" name="Oval 39">
              <a:extLst>
                <a:ext uri="{FF2B5EF4-FFF2-40B4-BE49-F238E27FC236}">
                  <a16:creationId xmlns:a16="http://schemas.microsoft.com/office/drawing/2014/main" id="{22FFDE4C-46CD-43F5-B66E-B7F628B128FC}"/>
                </a:ext>
              </a:extLst>
            </p:cNvPr>
            <p:cNvSpPr>
              <a:spLocks noChangeArrowheads="1"/>
            </p:cNvSpPr>
            <p:nvPr/>
          </p:nvSpPr>
          <p:spPr bwMode="auto">
            <a:xfrm>
              <a:off x="1775" y="184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7" name="Oval 40">
              <a:extLst>
                <a:ext uri="{FF2B5EF4-FFF2-40B4-BE49-F238E27FC236}">
                  <a16:creationId xmlns:a16="http://schemas.microsoft.com/office/drawing/2014/main" id="{D57BDC3C-6395-4D5B-A8D9-57D60CDA1668}"/>
                </a:ext>
              </a:extLst>
            </p:cNvPr>
            <p:cNvSpPr>
              <a:spLocks noChangeArrowheads="1"/>
            </p:cNvSpPr>
            <p:nvPr/>
          </p:nvSpPr>
          <p:spPr bwMode="auto">
            <a:xfrm>
              <a:off x="1265" y="227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220" name="Oval 41">
            <a:extLst>
              <a:ext uri="{FF2B5EF4-FFF2-40B4-BE49-F238E27FC236}">
                <a16:creationId xmlns:a16="http://schemas.microsoft.com/office/drawing/2014/main" id="{AD25F223-1AFF-4535-8AD2-20CF3CE2BF0D}"/>
              </a:ext>
            </a:extLst>
          </p:cNvPr>
          <p:cNvSpPr>
            <a:spLocks noChangeArrowheads="1"/>
          </p:cNvSpPr>
          <p:nvPr/>
        </p:nvSpPr>
        <p:spPr bwMode="auto">
          <a:xfrm>
            <a:off x="6864350" y="54927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1" name="Line 42">
            <a:extLst>
              <a:ext uri="{FF2B5EF4-FFF2-40B4-BE49-F238E27FC236}">
                <a16:creationId xmlns:a16="http://schemas.microsoft.com/office/drawing/2014/main" id="{BF524600-65B0-4C46-B8E0-859C9ED50F85}"/>
              </a:ext>
            </a:extLst>
          </p:cNvPr>
          <p:cNvSpPr>
            <a:spLocks noChangeShapeType="1"/>
          </p:cNvSpPr>
          <p:nvPr/>
        </p:nvSpPr>
        <p:spPr bwMode="auto">
          <a:xfrm>
            <a:off x="3454400" y="3949700"/>
            <a:ext cx="3092450" cy="14541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Line 43">
            <a:extLst>
              <a:ext uri="{FF2B5EF4-FFF2-40B4-BE49-F238E27FC236}">
                <a16:creationId xmlns:a16="http://schemas.microsoft.com/office/drawing/2014/main" id="{3DB3E5DC-5D54-4FF2-A7E0-B5EE70082979}"/>
              </a:ext>
            </a:extLst>
          </p:cNvPr>
          <p:cNvSpPr>
            <a:spLocks noChangeShapeType="1"/>
          </p:cNvSpPr>
          <p:nvPr/>
        </p:nvSpPr>
        <p:spPr bwMode="auto">
          <a:xfrm flipV="1">
            <a:off x="3663950" y="2736850"/>
            <a:ext cx="1892300" cy="546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Oval 44">
            <a:extLst>
              <a:ext uri="{FF2B5EF4-FFF2-40B4-BE49-F238E27FC236}">
                <a16:creationId xmlns:a16="http://schemas.microsoft.com/office/drawing/2014/main" id="{146144F0-0062-483B-8C33-C19300385600}"/>
              </a:ext>
            </a:extLst>
          </p:cNvPr>
          <p:cNvSpPr>
            <a:spLocks noChangeArrowheads="1"/>
          </p:cNvSpPr>
          <p:nvPr/>
        </p:nvSpPr>
        <p:spPr bwMode="auto">
          <a:xfrm>
            <a:off x="6229350" y="2495550"/>
            <a:ext cx="38100" cy="381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4" name="Rectangle 45">
            <a:extLst>
              <a:ext uri="{FF2B5EF4-FFF2-40B4-BE49-F238E27FC236}">
                <a16:creationId xmlns:a16="http://schemas.microsoft.com/office/drawing/2014/main" id="{A2CAF42B-332D-4992-A630-BF2D69674EA4}"/>
              </a:ext>
            </a:extLst>
          </p:cNvPr>
          <p:cNvSpPr>
            <a:spLocks noChangeArrowheads="1"/>
          </p:cNvSpPr>
          <p:nvPr/>
        </p:nvSpPr>
        <p:spPr bwMode="auto">
          <a:xfrm>
            <a:off x="6424613" y="1901825"/>
            <a:ext cx="6080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baseline="30000">
                <a:solidFill>
                  <a:schemeClr val="bg2"/>
                </a:solidFill>
                <a:latin typeface="Symbol" panose="05050102010706020507" pitchFamily="18" charset="2"/>
              </a:rPr>
              <a:t></a:t>
            </a:r>
            <a:r>
              <a:rPr lang="en-US" altLang="en-US" sz="2800" b="1" baseline="-25000">
                <a:solidFill>
                  <a:schemeClr val="bg2"/>
                </a:solidFill>
                <a:latin typeface="Symbol" panose="05050102010706020507" pitchFamily="18" charset="2"/>
              </a:rPr>
              <a:t></a:t>
            </a:r>
            <a:r>
              <a:rPr lang="en-US" altLang="en-US" sz="2800" b="1">
                <a:solidFill>
                  <a:schemeClr val="bg2"/>
                </a:solidFill>
                <a:latin typeface="Symbol" panose="05050102010706020507" pitchFamily="18" charset="2"/>
              </a:rPr>
              <a:t></a:t>
            </a:r>
          </a:p>
        </p:txBody>
      </p:sp>
      <p:sp>
        <p:nvSpPr>
          <p:cNvPr id="9225" name="Rectangle 46">
            <a:extLst>
              <a:ext uri="{FF2B5EF4-FFF2-40B4-BE49-F238E27FC236}">
                <a16:creationId xmlns:a16="http://schemas.microsoft.com/office/drawing/2014/main" id="{CE830AD6-F493-43FC-89EB-D1C52A7DDF69}"/>
              </a:ext>
            </a:extLst>
          </p:cNvPr>
          <p:cNvSpPr>
            <a:spLocks noChangeArrowheads="1"/>
          </p:cNvSpPr>
          <p:nvPr/>
        </p:nvSpPr>
        <p:spPr bwMode="auto">
          <a:xfrm>
            <a:off x="6919913" y="5006975"/>
            <a:ext cx="8842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baseline="30000">
                <a:solidFill>
                  <a:schemeClr val="bg2"/>
                </a:solidFill>
                <a:latin typeface="Symbol" panose="05050102010706020507" pitchFamily="18" charset="2"/>
              </a:rPr>
              <a:t></a:t>
            </a:r>
            <a:r>
              <a:rPr lang="en-US" altLang="en-US" sz="2800" b="1" baseline="-25000">
                <a:solidFill>
                  <a:schemeClr val="bg2"/>
                </a:solidFill>
                <a:latin typeface="Symbol" panose="05050102010706020507" pitchFamily="18" charset="2"/>
              </a:rPr>
              <a:t></a:t>
            </a:r>
            <a:r>
              <a:rPr lang="en-US" altLang="en-US" sz="2800" b="1">
                <a:solidFill>
                  <a:schemeClr val="bg2"/>
                </a:solidFill>
                <a:latin typeface="Symbol" panose="05050102010706020507" pitchFamily="18" charset="2"/>
              </a:rPr>
              <a:t></a:t>
            </a:r>
            <a:r>
              <a:rPr lang="en-US" altLang="en-US" sz="2800" b="1" baseline="30000">
                <a:solidFill>
                  <a:schemeClr val="bg2"/>
                </a:solidFill>
                <a:latin typeface="Symbol" panose="05050102010706020507" pitchFamily="18" charset="2"/>
              </a:rPr>
              <a:t></a:t>
            </a:r>
          </a:p>
        </p:txBody>
      </p:sp>
      <p:sp>
        <p:nvSpPr>
          <p:cNvPr id="9226" name="Rectangle 47">
            <a:extLst>
              <a:ext uri="{FF2B5EF4-FFF2-40B4-BE49-F238E27FC236}">
                <a16:creationId xmlns:a16="http://schemas.microsoft.com/office/drawing/2014/main" id="{A93C904C-967C-4DE4-B34D-2BE8E850AD7D}"/>
              </a:ext>
            </a:extLst>
          </p:cNvPr>
          <p:cNvSpPr>
            <a:spLocks noChangeArrowheads="1"/>
          </p:cNvSpPr>
          <p:nvPr/>
        </p:nvSpPr>
        <p:spPr bwMode="auto">
          <a:xfrm>
            <a:off x="2081213" y="4652963"/>
            <a:ext cx="2170112" cy="1184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chemeClr val="accent2"/>
                </a:solidFill>
                <a:latin typeface="Univers (W1)" charset="0"/>
              </a:rPr>
              <a:t>Parent Nucleus</a:t>
            </a:r>
            <a:endParaRPr lang="en-US" altLang="en-US" b="1">
              <a:solidFill>
                <a:schemeClr val="accent2"/>
              </a:solidFill>
              <a:latin typeface="Univers (W1)" charset="0"/>
            </a:endParaRPr>
          </a:p>
          <a:p>
            <a:r>
              <a:rPr lang="en-US" altLang="en-US" b="1">
                <a:solidFill>
                  <a:schemeClr val="accent2"/>
                </a:solidFill>
                <a:latin typeface="Univers (W1)" charset="0"/>
              </a:rPr>
              <a:t>Rhenium-187</a:t>
            </a:r>
          </a:p>
          <a:p>
            <a:r>
              <a:rPr lang="en-US" altLang="en-US" b="1">
                <a:solidFill>
                  <a:schemeClr val="accent2"/>
                </a:solidFill>
                <a:latin typeface="Univers (W1)" charset="0"/>
              </a:rPr>
              <a:t>Potassium-40</a:t>
            </a:r>
          </a:p>
        </p:txBody>
      </p:sp>
      <p:sp>
        <p:nvSpPr>
          <p:cNvPr id="9227" name="Line 48">
            <a:extLst>
              <a:ext uri="{FF2B5EF4-FFF2-40B4-BE49-F238E27FC236}">
                <a16:creationId xmlns:a16="http://schemas.microsoft.com/office/drawing/2014/main" id="{4F4D7752-D622-4223-AA7A-9AEB26EE079E}"/>
              </a:ext>
            </a:extLst>
          </p:cNvPr>
          <p:cNvSpPr>
            <a:spLocks noChangeShapeType="1"/>
          </p:cNvSpPr>
          <p:nvPr/>
        </p:nvSpPr>
        <p:spPr bwMode="auto">
          <a:xfrm flipH="1" flipV="1">
            <a:off x="1155700" y="2889250"/>
            <a:ext cx="622300" cy="3365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Rectangle 49">
            <a:extLst>
              <a:ext uri="{FF2B5EF4-FFF2-40B4-BE49-F238E27FC236}">
                <a16:creationId xmlns:a16="http://schemas.microsoft.com/office/drawing/2014/main" id="{7AB3FFD8-FD75-489E-8A87-1851BAD4BDB0}"/>
              </a:ext>
            </a:extLst>
          </p:cNvPr>
          <p:cNvSpPr>
            <a:spLocks noChangeArrowheads="1"/>
          </p:cNvSpPr>
          <p:nvPr/>
        </p:nvSpPr>
        <p:spPr bwMode="auto">
          <a:xfrm>
            <a:off x="1588" y="1452563"/>
            <a:ext cx="1857375" cy="154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Daughter </a:t>
            </a:r>
          </a:p>
          <a:p>
            <a:r>
              <a:rPr lang="en-US" altLang="en-US" b="1" u="sng">
                <a:solidFill>
                  <a:schemeClr val="hlink"/>
                </a:solidFill>
                <a:latin typeface="Univers (W1)" charset="0"/>
              </a:rPr>
              <a:t>Nucleus</a:t>
            </a:r>
          </a:p>
          <a:p>
            <a:r>
              <a:rPr lang="en-US" altLang="en-US" b="1">
                <a:solidFill>
                  <a:schemeClr val="hlink"/>
                </a:solidFill>
                <a:latin typeface="Univers (W1)" charset="0"/>
              </a:rPr>
              <a:t>Osmium-187</a:t>
            </a:r>
          </a:p>
          <a:p>
            <a:r>
              <a:rPr lang="en-US" altLang="en-US" b="1">
                <a:solidFill>
                  <a:schemeClr val="hlink"/>
                </a:solidFill>
                <a:latin typeface="Univers (W1)" charset="0"/>
              </a:rPr>
              <a:t>Calcium-40</a:t>
            </a:r>
          </a:p>
        </p:txBody>
      </p:sp>
      <p:sp>
        <p:nvSpPr>
          <p:cNvPr id="9229" name="Rectangle 50">
            <a:extLst>
              <a:ext uri="{FF2B5EF4-FFF2-40B4-BE49-F238E27FC236}">
                <a16:creationId xmlns:a16="http://schemas.microsoft.com/office/drawing/2014/main" id="{3C2791A3-F131-4E72-8AB2-0043793CB041}"/>
              </a:ext>
            </a:extLst>
          </p:cNvPr>
          <p:cNvSpPr>
            <a:spLocks noChangeArrowheads="1"/>
          </p:cNvSpPr>
          <p:nvPr/>
        </p:nvSpPr>
        <p:spPr bwMode="auto">
          <a:xfrm>
            <a:off x="6081713" y="5891213"/>
            <a:ext cx="1862137"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Beta Particle</a:t>
            </a:r>
          </a:p>
          <a:p>
            <a:r>
              <a:rPr lang="en-US" altLang="en-US" b="1">
                <a:solidFill>
                  <a:schemeClr val="bg2"/>
                </a:solidFill>
                <a:latin typeface="Univers (W1)" charset="0"/>
              </a:rPr>
              <a:t>(electron)</a:t>
            </a:r>
          </a:p>
        </p:txBody>
      </p:sp>
      <p:sp>
        <p:nvSpPr>
          <p:cNvPr id="9230" name="Rectangle 51">
            <a:extLst>
              <a:ext uri="{FF2B5EF4-FFF2-40B4-BE49-F238E27FC236}">
                <a16:creationId xmlns:a16="http://schemas.microsoft.com/office/drawing/2014/main" id="{44F64EBE-F451-4B27-9B9E-6CECD01D2A58}"/>
              </a:ext>
            </a:extLst>
          </p:cNvPr>
          <p:cNvSpPr>
            <a:spLocks noChangeArrowheads="1"/>
          </p:cNvSpPr>
          <p:nvPr/>
        </p:nvSpPr>
        <p:spPr bwMode="auto">
          <a:xfrm>
            <a:off x="6043613" y="2747963"/>
            <a:ext cx="18748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Antineutrino</a:t>
            </a:r>
          </a:p>
        </p:txBody>
      </p:sp>
    </p:spTree>
  </p:cSld>
  <p:clrMapOvr>
    <a:masterClrMapping/>
  </p:clrMapOvr>
  <p:transition advClick="0" advTm="6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2946" name="Rectangle 2">
            <a:extLst>
              <a:ext uri="{FF2B5EF4-FFF2-40B4-BE49-F238E27FC236}">
                <a16:creationId xmlns:a16="http://schemas.microsoft.com/office/drawing/2014/main" id="{297F5435-1115-45D9-AF10-BBB992041C2A}"/>
              </a:ext>
            </a:extLst>
          </p:cNvPr>
          <p:cNvSpPr>
            <a:spLocks noChangeArrowheads="1"/>
          </p:cNvSpPr>
          <p:nvPr/>
        </p:nvSpPr>
        <p:spPr bwMode="auto">
          <a:xfrm>
            <a:off x="25400" y="1917700"/>
            <a:ext cx="5492750" cy="4902200"/>
          </a:xfrm>
          <a:prstGeom prst="rect">
            <a:avLst/>
          </a:prstGeom>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47" name="Rectangle 3">
            <a:extLst>
              <a:ext uri="{FF2B5EF4-FFF2-40B4-BE49-F238E27FC236}">
                <a16:creationId xmlns:a16="http://schemas.microsoft.com/office/drawing/2014/main" id="{C17D2166-B44C-469B-9618-AAB98A0D1CA5}"/>
              </a:ext>
            </a:extLst>
          </p:cNvPr>
          <p:cNvSpPr>
            <a:spLocks noChangeArrowheads="1"/>
          </p:cNvSpPr>
          <p:nvPr/>
        </p:nvSpPr>
        <p:spPr bwMode="auto">
          <a:xfrm>
            <a:off x="3400425" y="3062288"/>
            <a:ext cx="890588" cy="1323975"/>
          </a:xfrm>
          <a:prstGeom prst="rect">
            <a:avLst/>
          </a:prstGeom>
          <a:gradFill rotWithShape="0">
            <a:gsLst>
              <a:gs pos="0">
                <a:srgbClr val="114FFB"/>
              </a:gs>
              <a:gs pos="100000">
                <a:srgbClr val="2961FB"/>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48" name="Freeform 4">
            <a:extLst>
              <a:ext uri="{FF2B5EF4-FFF2-40B4-BE49-F238E27FC236}">
                <a16:creationId xmlns:a16="http://schemas.microsoft.com/office/drawing/2014/main" id="{149DB315-9415-4502-8E3A-9B0BDA7B5167}"/>
              </a:ext>
            </a:extLst>
          </p:cNvPr>
          <p:cNvSpPr>
            <a:spLocks/>
          </p:cNvSpPr>
          <p:nvPr/>
        </p:nvSpPr>
        <p:spPr bwMode="auto">
          <a:xfrm>
            <a:off x="1104900" y="3124200"/>
            <a:ext cx="1754188" cy="3201988"/>
          </a:xfrm>
          <a:custGeom>
            <a:avLst/>
            <a:gdLst>
              <a:gd name="T0" fmla="*/ 1752600 w 1105"/>
              <a:gd name="T1" fmla="*/ 431800 h 2017"/>
              <a:gd name="T2" fmla="*/ 1752600 w 1105"/>
              <a:gd name="T3" fmla="*/ 2768600 h 2017"/>
              <a:gd name="T4" fmla="*/ 1716088 w 1105"/>
              <a:gd name="T5" fmla="*/ 2870200 h 2017"/>
              <a:gd name="T6" fmla="*/ 1654175 w 1105"/>
              <a:gd name="T7" fmla="*/ 2944813 h 2017"/>
              <a:gd name="T8" fmla="*/ 1544638 w 1105"/>
              <a:gd name="T9" fmla="*/ 3032125 h 2017"/>
              <a:gd name="T10" fmla="*/ 1433513 w 1105"/>
              <a:gd name="T11" fmla="*/ 3092450 h 2017"/>
              <a:gd name="T12" fmla="*/ 1298575 w 1105"/>
              <a:gd name="T13" fmla="*/ 3140075 h 2017"/>
              <a:gd name="T14" fmla="*/ 1127125 w 1105"/>
              <a:gd name="T15" fmla="*/ 3179763 h 2017"/>
              <a:gd name="T16" fmla="*/ 931863 w 1105"/>
              <a:gd name="T17" fmla="*/ 3200400 h 2017"/>
              <a:gd name="T18" fmla="*/ 735013 w 1105"/>
              <a:gd name="T19" fmla="*/ 3200400 h 2017"/>
              <a:gd name="T20" fmla="*/ 539750 w 1105"/>
              <a:gd name="T21" fmla="*/ 3173413 h 2017"/>
              <a:gd name="T22" fmla="*/ 379413 w 1105"/>
              <a:gd name="T23" fmla="*/ 3125788 h 2017"/>
              <a:gd name="T24" fmla="*/ 244475 w 1105"/>
              <a:gd name="T25" fmla="*/ 3065463 h 2017"/>
              <a:gd name="T26" fmla="*/ 158750 w 1105"/>
              <a:gd name="T27" fmla="*/ 3005138 h 2017"/>
              <a:gd name="T28" fmla="*/ 98425 w 1105"/>
              <a:gd name="T29" fmla="*/ 2951163 h 2017"/>
              <a:gd name="T30" fmla="*/ 36513 w 1105"/>
              <a:gd name="T31" fmla="*/ 2863850 h 2017"/>
              <a:gd name="T32" fmla="*/ 0 w 1105"/>
              <a:gd name="T33" fmla="*/ 2768600 h 2017"/>
              <a:gd name="T34" fmla="*/ 0 w 1105"/>
              <a:gd name="T35" fmla="*/ 2660650 h 2017"/>
              <a:gd name="T36" fmla="*/ 0 w 1105"/>
              <a:gd name="T37" fmla="*/ 431800 h 2017"/>
              <a:gd name="T38" fmla="*/ 23813 w 1105"/>
              <a:gd name="T39" fmla="*/ 342900 h 2017"/>
              <a:gd name="T40" fmla="*/ 85725 w 1105"/>
              <a:gd name="T41" fmla="*/ 269875 h 2017"/>
              <a:gd name="T42" fmla="*/ 134938 w 1105"/>
              <a:gd name="T43" fmla="*/ 215900 h 2017"/>
              <a:gd name="T44" fmla="*/ 244475 w 1105"/>
              <a:gd name="T45" fmla="*/ 141288 h 2017"/>
              <a:gd name="T46" fmla="*/ 368300 w 1105"/>
              <a:gd name="T47" fmla="*/ 80963 h 2017"/>
              <a:gd name="T48" fmla="*/ 527050 w 1105"/>
              <a:gd name="T49" fmla="*/ 39688 h 2017"/>
              <a:gd name="T50" fmla="*/ 685800 w 1105"/>
              <a:gd name="T51" fmla="*/ 12700 h 2017"/>
              <a:gd name="T52" fmla="*/ 882650 w 1105"/>
              <a:gd name="T53" fmla="*/ 0 h 2017"/>
              <a:gd name="T54" fmla="*/ 1030288 w 1105"/>
              <a:gd name="T55" fmla="*/ 6350 h 2017"/>
              <a:gd name="T56" fmla="*/ 1238250 w 1105"/>
              <a:gd name="T57" fmla="*/ 39688 h 2017"/>
              <a:gd name="T58" fmla="*/ 1422400 w 1105"/>
              <a:gd name="T59" fmla="*/ 101600 h 2017"/>
              <a:gd name="T60" fmla="*/ 1531938 w 1105"/>
              <a:gd name="T61" fmla="*/ 161925 h 2017"/>
              <a:gd name="T62" fmla="*/ 1630363 w 1105"/>
              <a:gd name="T63" fmla="*/ 228600 h 2017"/>
              <a:gd name="T64" fmla="*/ 1679575 w 1105"/>
              <a:gd name="T65" fmla="*/ 276225 h 2017"/>
              <a:gd name="T66" fmla="*/ 1728788 w 1105"/>
              <a:gd name="T67" fmla="*/ 342900 h 2017"/>
              <a:gd name="T68" fmla="*/ 1752600 w 1105"/>
              <a:gd name="T69" fmla="*/ 431800 h 20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5" h="2017">
                <a:moveTo>
                  <a:pt x="1104" y="272"/>
                </a:moveTo>
                <a:lnTo>
                  <a:pt x="1104" y="1744"/>
                </a:lnTo>
                <a:lnTo>
                  <a:pt x="1081" y="1808"/>
                </a:lnTo>
                <a:lnTo>
                  <a:pt x="1042" y="1855"/>
                </a:lnTo>
                <a:lnTo>
                  <a:pt x="973" y="1910"/>
                </a:lnTo>
                <a:lnTo>
                  <a:pt x="903" y="1948"/>
                </a:lnTo>
                <a:lnTo>
                  <a:pt x="818" y="1978"/>
                </a:lnTo>
                <a:lnTo>
                  <a:pt x="710" y="2003"/>
                </a:lnTo>
                <a:lnTo>
                  <a:pt x="587" y="2016"/>
                </a:lnTo>
                <a:lnTo>
                  <a:pt x="463" y="2016"/>
                </a:lnTo>
                <a:lnTo>
                  <a:pt x="340" y="1999"/>
                </a:lnTo>
                <a:lnTo>
                  <a:pt x="239" y="1969"/>
                </a:lnTo>
                <a:lnTo>
                  <a:pt x="154" y="1931"/>
                </a:lnTo>
                <a:lnTo>
                  <a:pt x="100" y="1893"/>
                </a:lnTo>
                <a:lnTo>
                  <a:pt x="62" y="1859"/>
                </a:lnTo>
                <a:lnTo>
                  <a:pt x="23" y="1804"/>
                </a:lnTo>
                <a:lnTo>
                  <a:pt x="0" y="1744"/>
                </a:lnTo>
                <a:lnTo>
                  <a:pt x="0" y="1676"/>
                </a:lnTo>
                <a:lnTo>
                  <a:pt x="0" y="272"/>
                </a:lnTo>
                <a:lnTo>
                  <a:pt x="15" y="216"/>
                </a:lnTo>
                <a:lnTo>
                  <a:pt x="54" y="170"/>
                </a:lnTo>
                <a:lnTo>
                  <a:pt x="85" y="136"/>
                </a:lnTo>
                <a:lnTo>
                  <a:pt x="154" y="89"/>
                </a:lnTo>
                <a:lnTo>
                  <a:pt x="232" y="51"/>
                </a:lnTo>
                <a:lnTo>
                  <a:pt x="332" y="25"/>
                </a:lnTo>
                <a:lnTo>
                  <a:pt x="432" y="8"/>
                </a:lnTo>
                <a:lnTo>
                  <a:pt x="556" y="0"/>
                </a:lnTo>
                <a:lnTo>
                  <a:pt x="649" y="4"/>
                </a:lnTo>
                <a:lnTo>
                  <a:pt x="780" y="25"/>
                </a:lnTo>
                <a:lnTo>
                  <a:pt x="896" y="64"/>
                </a:lnTo>
                <a:lnTo>
                  <a:pt x="965" y="102"/>
                </a:lnTo>
                <a:lnTo>
                  <a:pt x="1027" y="144"/>
                </a:lnTo>
                <a:lnTo>
                  <a:pt x="1058" y="174"/>
                </a:lnTo>
                <a:lnTo>
                  <a:pt x="1089" y="216"/>
                </a:lnTo>
                <a:lnTo>
                  <a:pt x="1104" y="272"/>
                </a:lnTo>
              </a:path>
            </a:pathLst>
          </a:custGeom>
          <a:gradFill rotWithShape="0">
            <a:gsLst>
              <a:gs pos="0">
                <a:srgbClr val="063DE8"/>
              </a:gs>
              <a:gs pos="100000">
                <a:srgbClr val="1F51EA"/>
              </a:gs>
            </a:gsLst>
            <a:lin ang="5400000" scaled="1"/>
          </a:gradFill>
          <a:ln w="508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49" name="Rectangle 5">
            <a:extLst>
              <a:ext uri="{FF2B5EF4-FFF2-40B4-BE49-F238E27FC236}">
                <a16:creationId xmlns:a16="http://schemas.microsoft.com/office/drawing/2014/main" id="{21D03B31-294B-49E4-8440-245046994138}"/>
              </a:ext>
            </a:extLst>
          </p:cNvPr>
          <p:cNvSpPr>
            <a:spLocks noChangeArrowheads="1"/>
          </p:cNvSpPr>
          <p:nvPr/>
        </p:nvSpPr>
        <p:spPr bwMode="auto">
          <a:xfrm>
            <a:off x="1682750" y="4730750"/>
            <a:ext cx="596900" cy="749300"/>
          </a:xfrm>
          <a:prstGeom prst="rect">
            <a:avLst/>
          </a:prstGeom>
          <a:gradFill rotWithShape="0">
            <a:gsLst>
              <a:gs pos="0">
                <a:srgbClr val="FC0128"/>
              </a:gs>
              <a:gs pos="50000">
                <a:srgbClr val="E20124"/>
              </a:gs>
              <a:gs pos="100000">
                <a:srgbClr val="FC0128"/>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0" name="Freeform 6">
            <a:extLst>
              <a:ext uri="{FF2B5EF4-FFF2-40B4-BE49-F238E27FC236}">
                <a16:creationId xmlns:a16="http://schemas.microsoft.com/office/drawing/2014/main" id="{1E355D58-5F98-458A-AB83-EC4274729B39}"/>
              </a:ext>
            </a:extLst>
          </p:cNvPr>
          <p:cNvSpPr>
            <a:spLocks/>
          </p:cNvSpPr>
          <p:nvPr/>
        </p:nvSpPr>
        <p:spPr bwMode="auto">
          <a:xfrm>
            <a:off x="1095375" y="4724400"/>
            <a:ext cx="430213" cy="754063"/>
          </a:xfrm>
          <a:custGeom>
            <a:avLst/>
            <a:gdLst>
              <a:gd name="T0" fmla="*/ 0 w 271"/>
              <a:gd name="T1" fmla="*/ 0 h 475"/>
              <a:gd name="T2" fmla="*/ 428625 w 271"/>
              <a:gd name="T3" fmla="*/ 0 h 475"/>
              <a:gd name="T4" fmla="*/ 428625 w 271"/>
              <a:gd name="T5" fmla="*/ 752475 h 475"/>
              <a:gd name="T6" fmla="*/ 0 60000 65536"/>
              <a:gd name="T7" fmla="*/ 0 60000 65536"/>
              <a:gd name="T8" fmla="*/ 0 60000 65536"/>
            </a:gdLst>
            <a:ahLst/>
            <a:cxnLst>
              <a:cxn ang="T6">
                <a:pos x="T0" y="T1"/>
              </a:cxn>
              <a:cxn ang="T7">
                <a:pos x="T2" y="T3"/>
              </a:cxn>
              <a:cxn ang="T8">
                <a:pos x="T4" y="T5"/>
              </a:cxn>
            </a:cxnLst>
            <a:rect l="0" t="0" r="r" b="b"/>
            <a:pathLst>
              <a:path w="271" h="475">
                <a:moveTo>
                  <a:pt x="0" y="0"/>
                </a:moveTo>
                <a:lnTo>
                  <a:pt x="270" y="0"/>
                </a:lnTo>
                <a:lnTo>
                  <a:pt x="270" y="474"/>
                </a:lnTo>
              </a:path>
            </a:pathLst>
          </a:custGeom>
          <a:gradFill rotWithShape="0">
            <a:gsLst>
              <a:gs pos="0">
                <a:srgbClr val="063DE8"/>
              </a:gs>
              <a:gs pos="100000">
                <a:srgbClr val="1F51EA"/>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1" name="Freeform 7">
            <a:extLst>
              <a:ext uri="{FF2B5EF4-FFF2-40B4-BE49-F238E27FC236}">
                <a16:creationId xmlns:a16="http://schemas.microsoft.com/office/drawing/2014/main" id="{0C305617-8E9B-4EEE-9518-C28F177735E7}"/>
              </a:ext>
            </a:extLst>
          </p:cNvPr>
          <p:cNvSpPr>
            <a:spLocks/>
          </p:cNvSpPr>
          <p:nvPr/>
        </p:nvSpPr>
        <p:spPr bwMode="auto">
          <a:xfrm>
            <a:off x="2438400" y="4724400"/>
            <a:ext cx="382588" cy="763588"/>
          </a:xfrm>
          <a:custGeom>
            <a:avLst/>
            <a:gdLst>
              <a:gd name="T0" fmla="*/ 381000 w 241"/>
              <a:gd name="T1" fmla="*/ 0 h 481"/>
              <a:gd name="T2" fmla="*/ 0 w 241"/>
              <a:gd name="T3" fmla="*/ 0 h 481"/>
              <a:gd name="T4" fmla="*/ 0 w 241"/>
              <a:gd name="T5" fmla="*/ 762000 h 481"/>
              <a:gd name="T6" fmla="*/ 0 60000 65536"/>
              <a:gd name="T7" fmla="*/ 0 60000 65536"/>
              <a:gd name="T8" fmla="*/ 0 60000 65536"/>
            </a:gdLst>
            <a:ahLst/>
            <a:cxnLst>
              <a:cxn ang="T6">
                <a:pos x="T0" y="T1"/>
              </a:cxn>
              <a:cxn ang="T7">
                <a:pos x="T2" y="T3"/>
              </a:cxn>
              <a:cxn ang="T8">
                <a:pos x="T4" y="T5"/>
              </a:cxn>
            </a:cxnLst>
            <a:rect l="0" t="0" r="r" b="b"/>
            <a:pathLst>
              <a:path w="241" h="481">
                <a:moveTo>
                  <a:pt x="240" y="0"/>
                </a:moveTo>
                <a:lnTo>
                  <a:pt x="0" y="0"/>
                </a:lnTo>
                <a:lnTo>
                  <a:pt x="0" y="480"/>
                </a:lnTo>
              </a:path>
            </a:pathLst>
          </a:custGeom>
          <a:gradFill rotWithShape="0">
            <a:gsLst>
              <a:gs pos="0">
                <a:srgbClr val="063DE8"/>
              </a:gs>
              <a:gs pos="100000">
                <a:srgbClr val="1F51EA"/>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2" name="Line 8">
            <a:extLst>
              <a:ext uri="{FF2B5EF4-FFF2-40B4-BE49-F238E27FC236}">
                <a16:creationId xmlns:a16="http://schemas.microsoft.com/office/drawing/2014/main" id="{451BD2D8-9887-46C4-A555-C7500B2BC048}"/>
              </a:ext>
            </a:extLst>
          </p:cNvPr>
          <p:cNvSpPr>
            <a:spLocks noChangeShapeType="1"/>
          </p:cNvSpPr>
          <p:nvPr/>
        </p:nvSpPr>
        <p:spPr bwMode="auto">
          <a:xfrm>
            <a:off x="1981200" y="2909888"/>
            <a:ext cx="0" cy="2335212"/>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3" name="Line 9">
            <a:extLst>
              <a:ext uri="{FF2B5EF4-FFF2-40B4-BE49-F238E27FC236}">
                <a16:creationId xmlns:a16="http://schemas.microsoft.com/office/drawing/2014/main" id="{4ACD6B1E-A1C7-4E62-8783-B5C8CC74F622}"/>
              </a:ext>
            </a:extLst>
          </p:cNvPr>
          <p:cNvSpPr>
            <a:spLocks noChangeShapeType="1"/>
          </p:cNvSpPr>
          <p:nvPr/>
        </p:nvSpPr>
        <p:spPr bwMode="auto">
          <a:xfrm>
            <a:off x="1828800" y="2909888"/>
            <a:ext cx="0" cy="2335212"/>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4" name="Line 10">
            <a:extLst>
              <a:ext uri="{FF2B5EF4-FFF2-40B4-BE49-F238E27FC236}">
                <a16:creationId xmlns:a16="http://schemas.microsoft.com/office/drawing/2014/main" id="{306D2097-1B27-4D60-BEAF-F1FDA238D064}"/>
              </a:ext>
            </a:extLst>
          </p:cNvPr>
          <p:cNvSpPr>
            <a:spLocks noChangeShapeType="1"/>
          </p:cNvSpPr>
          <p:nvPr/>
        </p:nvSpPr>
        <p:spPr bwMode="auto">
          <a:xfrm>
            <a:off x="2133600" y="2909888"/>
            <a:ext cx="0" cy="2335212"/>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5" name="Line 11">
            <a:extLst>
              <a:ext uri="{FF2B5EF4-FFF2-40B4-BE49-F238E27FC236}">
                <a16:creationId xmlns:a16="http://schemas.microsoft.com/office/drawing/2014/main" id="{8E258959-471A-447D-9D01-20B800BAF3E9}"/>
              </a:ext>
            </a:extLst>
          </p:cNvPr>
          <p:cNvSpPr>
            <a:spLocks noChangeShapeType="1"/>
          </p:cNvSpPr>
          <p:nvPr/>
        </p:nvSpPr>
        <p:spPr bwMode="auto">
          <a:xfrm>
            <a:off x="6567488" y="4732338"/>
            <a:ext cx="0" cy="320675"/>
          </a:xfrm>
          <a:prstGeom prst="line">
            <a:avLst/>
          </a:prstGeom>
          <a:noFill/>
          <a:ln w="1270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6" name="Line 12">
            <a:extLst>
              <a:ext uri="{FF2B5EF4-FFF2-40B4-BE49-F238E27FC236}">
                <a16:creationId xmlns:a16="http://schemas.microsoft.com/office/drawing/2014/main" id="{B4EE68CC-4E3E-487E-9321-9DABE557EBF6}"/>
              </a:ext>
            </a:extLst>
          </p:cNvPr>
          <p:cNvSpPr>
            <a:spLocks noChangeShapeType="1"/>
          </p:cNvSpPr>
          <p:nvPr/>
        </p:nvSpPr>
        <p:spPr bwMode="auto">
          <a:xfrm flipH="1">
            <a:off x="5126038" y="5092700"/>
            <a:ext cx="1463675" cy="0"/>
          </a:xfrm>
          <a:prstGeom prst="line">
            <a:avLst/>
          </a:prstGeom>
          <a:noFill/>
          <a:ln w="1270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7" name="Line 13">
            <a:extLst>
              <a:ext uri="{FF2B5EF4-FFF2-40B4-BE49-F238E27FC236}">
                <a16:creationId xmlns:a16="http://schemas.microsoft.com/office/drawing/2014/main" id="{7132E9AD-25F1-4289-88C5-F367DA3F7266}"/>
              </a:ext>
            </a:extLst>
          </p:cNvPr>
          <p:cNvSpPr>
            <a:spLocks noChangeShapeType="1"/>
          </p:cNvSpPr>
          <p:nvPr/>
        </p:nvSpPr>
        <p:spPr bwMode="auto">
          <a:xfrm flipH="1">
            <a:off x="519113" y="6573838"/>
            <a:ext cx="3354387" cy="0"/>
          </a:xfrm>
          <a:prstGeom prst="line">
            <a:avLst/>
          </a:prstGeom>
          <a:noFill/>
          <a:ln w="1270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8" name="Freeform 14">
            <a:extLst>
              <a:ext uri="{FF2B5EF4-FFF2-40B4-BE49-F238E27FC236}">
                <a16:creationId xmlns:a16="http://schemas.microsoft.com/office/drawing/2014/main" id="{5FC86FBD-A460-4511-AFA0-80A7E57994CD}"/>
              </a:ext>
            </a:extLst>
          </p:cNvPr>
          <p:cNvSpPr>
            <a:spLocks/>
          </p:cNvSpPr>
          <p:nvPr/>
        </p:nvSpPr>
        <p:spPr bwMode="auto">
          <a:xfrm>
            <a:off x="6019800" y="2771775"/>
            <a:ext cx="2058988" cy="1449388"/>
          </a:xfrm>
          <a:custGeom>
            <a:avLst/>
            <a:gdLst>
              <a:gd name="T0" fmla="*/ 0 w 1297"/>
              <a:gd name="T1" fmla="*/ 1447800 h 913"/>
              <a:gd name="T2" fmla="*/ 2057400 w 1297"/>
              <a:gd name="T3" fmla="*/ 1447800 h 913"/>
              <a:gd name="T4" fmla="*/ 2057400 w 1297"/>
              <a:gd name="T5" fmla="*/ 457200 h 913"/>
              <a:gd name="T6" fmla="*/ 1143000 w 1297"/>
              <a:gd name="T7" fmla="*/ 457200 h 913"/>
              <a:gd name="T8" fmla="*/ 1143000 w 1297"/>
              <a:gd name="T9" fmla="*/ 0 h 913"/>
              <a:gd name="T10" fmla="*/ 0 w 1297"/>
              <a:gd name="T11" fmla="*/ 762000 h 913"/>
              <a:gd name="T12" fmla="*/ 0 w 1297"/>
              <a:gd name="T13" fmla="*/ 1447800 h 9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7" h="913">
                <a:moveTo>
                  <a:pt x="0" y="912"/>
                </a:moveTo>
                <a:lnTo>
                  <a:pt x="1296" y="912"/>
                </a:lnTo>
                <a:lnTo>
                  <a:pt x="1296" y="288"/>
                </a:lnTo>
                <a:lnTo>
                  <a:pt x="720" y="288"/>
                </a:lnTo>
                <a:lnTo>
                  <a:pt x="720" y="0"/>
                </a:lnTo>
                <a:lnTo>
                  <a:pt x="0" y="480"/>
                </a:lnTo>
                <a:lnTo>
                  <a:pt x="0" y="912"/>
                </a:lnTo>
              </a:path>
            </a:pathLst>
          </a:custGeom>
          <a:gradFill rotWithShape="0">
            <a:gsLst>
              <a:gs pos="0">
                <a:srgbClr val="114FFB"/>
              </a:gs>
              <a:gs pos="100000">
                <a:srgbClr val="4172FC"/>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9" name="Rectangle 15">
            <a:extLst>
              <a:ext uri="{FF2B5EF4-FFF2-40B4-BE49-F238E27FC236}">
                <a16:creationId xmlns:a16="http://schemas.microsoft.com/office/drawing/2014/main" id="{D88E3FA9-F957-49F6-8204-1E738E2E6129}"/>
              </a:ext>
            </a:extLst>
          </p:cNvPr>
          <p:cNvSpPr>
            <a:spLocks noGrp="1" noChangeArrowheads="1"/>
          </p:cNvSpPr>
          <p:nvPr>
            <p:ph type="title"/>
          </p:nvPr>
        </p:nvSpPr>
        <p:spPr>
          <a:noFill/>
          <a:effectLst>
            <a:outerShdw dist="17961" dir="13500000" algn="ctr" rotWithShape="0">
              <a:schemeClr val="bg2"/>
            </a:outerShdw>
          </a:effectLst>
        </p:spPr>
        <p:txBody>
          <a:bodyPr lIns="90488" tIns="44450" rIns="90488" bIns="44450" anchor="b"/>
          <a:lstStyle/>
          <a:p>
            <a:pPr>
              <a:lnSpc>
                <a:spcPct val="90000"/>
              </a:lnSpc>
            </a:pPr>
            <a:r>
              <a:rPr lang="en-US" altLang="en-US"/>
              <a:t>Pressurized Water Reactor</a:t>
            </a:r>
          </a:p>
        </p:txBody>
      </p:sp>
      <p:grpSp>
        <p:nvGrpSpPr>
          <p:cNvPr id="82960" name="Group 16">
            <a:extLst>
              <a:ext uri="{FF2B5EF4-FFF2-40B4-BE49-F238E27FC236}">
                <a16:creationId xmlns:a16="http://schemas.microsoft.com/office/drawing/2014/main" id="{392D671F-62A0-43C1-AB3C-46EAB784E215}"/>
              </a:ext>
            </a:extLst>
          </p:cNvPr>
          <p:cNvGrpSpPr>
            <a:grpSpLocks/>
          </p:cNvGrpSpPr>
          <p:nvPr/>
        </p:nvGrpSpPr>
        <p:grpSpPr bwMode="auto">
          <a:xfrm>
            <a:off x="3406775" y="4657725"/>
            <a:ext cx="892175" cy="454025"/>
            <a:chOff x="2146" y="2934"/>
            <a:chExt cx="562" cy="286"/>
          </a:xfrm>
        </p:grpSpPr>
        <p:sp useBgFill="1">
          <p:nvSpPr>
            <p:cNvPr id="83098" name="Arc 17">
              <a:extLst>
                <a:ext uri="{FF2B5EF4-FFF2-40B4-BE49-F238E27FC236}">
                  <a16:creationId xmlns:a16="http://schemas.microsoft.com/office/drawing/2014/main" id="{5C87FFB1-22A0-4C5A-8771-082E949AC845}"/>
                </a:ext>
              </a:extLst>
            </p:cNvPr>
            <p:cNvSpPr>
              <a:spLocks/>
            </p:cNvSpPr>
            <p:nvPr/>
          </p:nvSpPr>
          <p:spPr bwMode="auto">
            <a:xfrm>
              <a:off x="2146" y="2934"/>
              <a:ext cx="282" cy="286"/>
            </a:xfrm>
            <a:custGeom>
              <a:avLst/>
              <a:gdLst>
                <a:gd name="T0" fmla="*/ 280 w 21600"/>
                <a:gd name="T1" fmla="*/ 286 h 21599"/>
                <a:gd name="T2" fmla="*/ 0 w 21600"/>
                <a:gd name="T3" fmla="*/ 0 h 21599"/>
                <a:gd name="T4" fmla="*/ 282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21445" y="21599"/>
                  </a:moveTo>
                  <a:cubicBezTo>
                    <a:pt x="9577" y="21514"/>
                    <a:pt x="0" y="11869"/>
                    <a:pt x="0" y="0"/>
                  </a:cubicBezTo>
                </a:path>
                <a:path w="21600" h="21599" stroke="0" extrusionOk="0">
                  <a:moveTo>
                    <a:pt x="21445" y="21599"/>
                  </a:moveTo>
                  <a:cubicBezTo>
                    <a:pt x="9577" y="21514"/>
                    <a:pt x="0" y="11869"/>
                    <a:pt x="0" y="0"/>
                  </a:cubicBezTo>
                  <a:lnTo>
                    <a:pt x="21600" y="0"/>
                  </a:lnTo>
                  <a:lnTo>
                    <a:pt x="21445" y="21599"/>
                  </a:lnTo>
                  <a:close/>
                </a:path>
              </a:pathLst>
            </a:custGeom>
            <a:ln w="254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83099" name="Arc 18">
              <a:extLst>
                <a:ext uri="{FF2B5EF4-FFF2-40B4-BE49-F238E27FC236}">
                  <a16:creationId xmlns:a16="http://schemas.microsoft.com/office/drawing/2014/main" id="{DEA58A00-F427-4F42-9E79-7D30A4CBD3E4}"/>
                </a:ext>
              </a:extLst>
            </p:cNvPr>
            <p:cNvSpPr>
              <a:spLocks/>
            </p:cNvSpPr>
            <p:nvPr/>
          </p:nvSpPr>
          <p:spPr bwMode="auto">
            <a:xfrm>
              <a:off x="2424" y="2934"/>
              <a:ext cx="284" cy="286"/>
            </a:xfrm>
            <a:custGeom>
              <a:avLst/>
              <a:gdLst>
                <a:gd name="T0" fmla="*/ 284 w 21754"/>
                <a:gd name="T1" fmla="*/ 0 h 21600"/>
                <a:gd name="T2" fmla="*/ 0 w 21754"/>
                <a:gd name="T3" fmla="*/ 286 h 21600"/>
                <a:gd name="T4" fmla="*/ 2 w 21754"/>
                <a:gd name="T5" fmla="*/ 0 h 21600"/>
                <a:gd name="T6" fmla="*/ 0 60000 65536"/>
                <a:gd name="T7" fmla="*/ 0 60000 65536"/>
                <a:gd name="T8" fmla="*/ 0 60000 65536"/>
              </a:gdLst>
              <a:ahLst/>
              <a:cxnLst>
                <a:cxn ang="T6">
                  <a:pos x="T0" y="T1"/>
                </a:cxn>
                <a:cxn ang="T7">
                  <a:pos x="T2" y="T3"/>
                </a:cxn>
                <a:cxn ang="T8">
                  <a:pos x="T4" y="T5"/>
                </a:cxn>
              </a:cxnLst>
              <a:rect l="0" t="0" r="r" b="b"/>
              <a:pathLst>
                <a:path w="21754" h="21600" fill="none" extrusionOk="0">
                  <a:moveTo>
                    <a:pt x="21754" y="0"/>
                  </a:moveTo>
                  <a:cubicBezTo>
                    <a:pt x="21754" y="11929"/>
                    <a:pt x="12083" y="21600"/>
                    <a:pt x="154" y="21600"/>
                  </a:cubicBezTo>
                  <a:cubicBezTo>
                    <a:pt x="102" y="21600"/>
                    <a:pt x="51" y="21599"/>
                    <a:pt x="-1" y="21599"/>
                  </a:cubicBezTo>
                </a:path>
                <a:path w="21754" h="21600" stroke="0" extrusionOk="0">
                  <a:moveTo>
                    <a:pt x="21754" y="0"/>
                  </a:moveTo>
                  <a:cubicBezTo>
                    <a:pt x="21754" y="11929"/>
                    <a:pt x="12083" y="21600"/>
                    <a:pt x="154" y="21600"/>
                  </a:cubicBezTo>
                  <a:cubicBezTo>
                    <a:pt x="102" y="21600"/>
                    <a:pt x="51" y="21599"/>
                    <a:pt x="-1" y="21599"/>
                  </a:cubicBezTo>
                  <a:lnTo>
                    <a:pt x="154" y="0"/>
                  </a:lnTo>
                  <a:lnTo>
                    <a:pt x="21754" y="0"/>
                  </a:lnTo>
                  <a:close/>
                </a:path>
              </a:pathLst>
            </a:custGeom>
            <a:ln w="254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961" name="Line 19">
            <a:extLst>
              <a:ext uri="{FF2B5EF4-FFF2-40B4-BE49-F238E27FC236}">
                <a16:creationId xmlns:a16="http://schemas.microsoft.com/office/drawing/2014/main" id="{EDFC8503-4029-4BD0-97D0-EBFB3A7A0C23}"/>
              </a:ext>
            </a:extLst>
          </p:cNvPr>
          <p:cNvSpPr>
            <a:spLocks noChangeShapeType="1"/>
          </p:cNvSpPr>
          <p:nvPr/>
        </p:nvSpPr>
        <p:spPr bwMode="auto">
          <a:xfrm>
            <a:off x="3405188" y="4400550"/>
            <a:ext cx="8826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962" name="Group 20">
            <a:extLst>
              <a:ext uri="{FF2B5EF4-FFF2-40B4-BE49-F238E27FC236}">
                <a16:creationId xmlns:a16="http://schemas.microsoft.com/office/drawing/2014/main" id="{86C124B2-B38B-4891-AE73-26AE4C7A22D3}"/>
              </a:ext>
            </a:extLst>
          </p:cNvPr>
          <p:cNvGrpSpPr>
            <a:grpSpLocks/>
          </p:cNvGrpSpPr>
          <p:nvPr/>
        </p:nvGrpSpPr>
        <p:grpSpPr bwMode="auto">
          <a:xfrm>
            <a:off x="3397250" y="2625725"/>
            <a:ext cx="901700" cy="444500"/>
            <a:chOff x="2140" y="1654"/>
            <a:chExt cx="568" cy="280"/>
          </a:xfrm>
        </p:grpSpPr>
        <p:sp>
          <p:nvSpPr>
            <p:cNvPr id="83096" name="Arc 21">
              <a:extLst>
                <a:ext uri="{FF2B5EF4-FFF2-40B4-BE49-F238E27FC236}">
                  <a16:creationId xmlns:a16="http://schemas.microsoft.com/office/drawing/2014/main" id="{9E9D40D0-576A-47E5-A05F-40E9E01F6EF9}"/>
                </a:ext>
              </a:extLst>
            </p:cNvPr>
            <p:cNvSpPr>
              <a:spLocks/>
            </p:cNvSpPr>
            <p:nvPr/>
          </p:nvSpPr>
          <p:spPr bwMode="auto">
            <a:xfrm>
              <a:off x="2140" y="1654"/>
              <a:ext cx="285" cy="280"/>
            </a:xfrm>
            <a:custGeom>
              <a:avLst/>
              <a:gdLst>
                <a:gd name="T0" fmla="*/ 0 w 21600"/>
                <a:gd name="T1" fmla="*/ 279 h 21600"/>
                <a:gd name="T2" fmla="*/ 284 w 21600"/>
                <a:gd name="T3" fmla="*/ 0 h 21600"/>
                <a:gd name="T4" fmla="*/ 285 w 21600"/>
                <a:gd name="T5" fmla="*/ 2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23"/>
                  </a:moveTo>
                  <a:cubicBezTo>
                    <a:pt x="42" y="9653"/>
                    <a:pt x="9654" y="41"/>
                    <a:pt x="21524" y="0"/>
                  </a:cubicBezTo>
                </a:path>
                <a:path w="21600" h="21600" stroke="0" extrusionOk="0">
                  <a:moveTo>
                    <a:pt x="0" y="21523"/>
                  </a:moveTo>
                  <a:cubicBezTo>
                    <a:pt x="42" y="9653"/>
                    <a:pt x="9654" y="41"/>
                    <a:pt x="21524" y="0"/>
                  </a:cubicBezTo>
                  <a:lnTo>
                    <a:pt x="21600" y="21600"/>
                  </a:lnTo>
                  <a:lnTo>
                    <a:pt x="0" y="21523"/>
                  </a:lnTo>
                  <a:close/>
                </a:path>
              </a:pathLst>
            </a:custGeom>
            <a:solidFill>
              <a:schemeClr val="accent1"/>
            </a:solidFill>
            <a:ln w="254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97" name="Arc 22">
              <a:extLst>
                <a:ext uri="{FF2B5EF4-FFF2-40B4-BE49-F238E27FC236}">
                  <a16:creationId xmlns:a16="http://schemas.microsoft.com/office/drawing/2014/main" id="{231AE5C0-22C4-4E85-A6A1-1B273EB13D46}"/>
                </a:ext>
              </a:extLst>
            </p:cNvPr>
            <p:cNvSpPr>
              <a:spLocks/>
            </p:cNvSpPr>
            <p:nvPr/>
          </p:nvSpPr>
          <p:spPr bwMode="auto">
            <a:xfrm>
              <a:off x="2422" y="1654"/>
              <a:ext cx="286" cy="280"/>
            </a:xfrm>
            <a:custGeom>
              <a:avLst/>
              <a:gdLst>
                <a:gd name="T0" fmla="*/ 0 w 21676"/>
                <a:gd name="T1" fmla="*/ 0 h 21600"/>
                <a:gd name="T2" fmla="*/ 286 w 21676"/>
                <a:gd name="T3" fmla="*/ 280 h 21600"/>
                <a:gd name="T4" fmla="*/ 1 w 21676"/>
                <a:gd name="T5" fmla="*/ 280 h 21600"/>
                <a:gd name="T6" fmla="*/ 0 60000 65536"/>
                <a:gd name="T7" fmla="*/ 0 60000 65536"/>
                <a:gd name="T8" fmla="*/ 0 60000 65536"/>
              </a:gdLst>
              <a:ahLst/>
              <a:cxnLst>
                <a:cxn ang="T6">
                  <a:pos x="T0" y="T1"/>
                </a:cxn>
                <a:cxn ang="T7">
                  <a:pos x="T2" y="T3"/>
                </a:cxn>
                <a:cxn ang="T8">
                  <a:pos x="T4" y="T5"/>
                </a:cxn>
              </a:cxnLst>
              <a:rect l="0" t="0" r="r" b="b"/>
              <a:pathLst>
                <a:path w="21676" h="21600" fill="none" extrusionOk="0">
                  <a:moveTo>
                    <a:pt x="0" y="0"/>
                  </a:moveTo>
                  <a:cubicBezTo>
                    <a:pt x="25" y="0"/>
                    <a:pt x="50" y="0"/>
                    <a:pt x="76" y="0"/>
                  </a:cubicBezTo>
                  <a:cubicBezTo>
                    <a:pt x="12005" y="0"/>
                    <a:pt x="21676" y="9670"/>
                    <a:pt x="21676" y="21600"/>
                  </a:cubicBezTo>
                </a:path>
                <a:path w="21676" h="21600" stroke="0" extrusionOk="0">
                  <a:moveTo>
                    <a:pt x="0" y="0"/>
                  </a:moveTo>
                  <a:cubicBezTo>
                    <a:pt x="25" y="0"/>
                    <a:pt x="50" y="0"/>
                    <a:pt x="76" y="0"/>
                  </a:cubicBezTo>
                  <a:cubicBezTo>
                    <a:pt x="12005" y="0"/>
                    <a:pt x="21676" y="9670"/>
                    <a:pt x="21676" y="21600"/>
                  </a:cubicBezTo>
                  <a:lnTo>
                    <a:pt x="76" y="21600"/>
                  </a:lnTo>
                  <a:lnTo>
                    <a:pt x="0" y="0"/>
                  </a:lnTo>
                  <a:close/>
                </a:path>
              </a:pathLst>
            </a:custGeom>
            <a:solidFill>
              <a:schemeClr val="accent1"/>
            </a:solidFill>
            <a:ln w="254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963" name="Line 23">
            <a:extLst>
              <a:ext uri="{FF2B5EF4-FFF2-40B4-BE49-F238E27FC236}">
                <a16:creationId xmlns:a16="http://schemas.microsoft.com/office/drawing/2014/main" id="{C809D665-BDB7-4048-AD7E-974FE792D3A1}"/>
              </a:ext>
            </a:extLst>
          </p:cNvPr>
          <p:cNvSpPr>
            <a:spLocks noChangeShapeType="1"/>
          </p:cNvSpPr>
          <p:nvPr/>
        </p:nvSpPr>
        <p:spPr bwMode="auto">
          <a:xfrm>
            <a:off x="3390900" y="3081338"/>
            <a:ext cx="0" cy="157321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4" name="Line 24">
            <a:extLst>
              <a:ext uri="{FF2B5EF4-FFF2-40B4-BE49-F238E27FC236}">
                <a16:creationId xmlns:a16="http://schemas.microsoft.com/office/drawing/2014/main" id="{AEB7F743-DF64-4301-9F15-56232B6FC37F}"/>
              </a:ext>
            </a:extLst>
          </p:cNvPr>
          <p:cNvSpPr>
            <a:spLocks noChangeShapeType="1"/>
          </p:cNvSpPr>
          <p:nvPr/>
        </p:nvSpPr>
        <p:spPr bwMode="auto">
          <a:xfrm>
            <a:off x="4305300" y="3081338"/>
            <a:ext cx="0" cy="157321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965" name="Group 25">
            <a:extLst>
              <a:ext uri="{FF2B5EF4-FFF2-40B4-BE49-F238E27FC236}">
                <a16:creationId xmlns:a16="http://schemas.microsoft.com/office/drawing/2014/main" id="{AB34435E-FFA5-49EB-9348-C356E729CE93}"/>
              </a:ext>
            </a:extLst>
          </p:cNvPr>
          <p:cNvGrpSpPr>
            <a:grpSpLocks/>
          </p:cNvGrpSpPr>
          <p:nvPr/>
        </p:nvGrpSpPr>
        <p:grpSpPr bwMode="auto">
          <a:xfrm>
            <a:off x="6100763" y="3352800"/>
            <a:ext cx="915987" cy="839788"/>
            <a:chOff x="3843" y="2112"/>
            <a:chExt cx="577" cy="529"/>
          </a:xfrm>
        </p:grpSpPr>
        <p:sp>
          <p:nvSpPr>
            <p:cNvPr id="83093" name="Freeform 26" descr="Dark upward diagonal">
              <a:extLst>
                <a:ext uri="{FF2B5EF4-FFF2-40B4-BE49-F238E27FC236}">
                  <a16:creationId xmlns:a16="http://schemas.microsoft.com/office/drawing/2014/main" id="{6EC616B8-BBD7-4246-AE82-0599D9AD3736}"/>
                </a:ext>
              </a:extLst>
            </p:cNvPr>
            <p:cNvSpPr>
              <a:spLocks/>
            </p:cNvSpPr>
            <p:nvPr/>
          </p:nvSpPr>
          <p:spPr bwMode="auto">
            <a:xfrm>
              <a:off x="3994" y="2137"/>
              <a:ext cx="186" cy="479"/>
            </a:xfrm>
            <a:custGeom>
              <a:avLst/>
              <a:gdLst>
                <a:gd name="T0" fmla="*/ 185 w 186"/>
                <a:gd name="T1" fmla="*/ 0 h 479"/>
                <a:gd name="T2" fmla="*/ 185 w 186"/>
                <a:gd name="T3" fmla="*/ 478 h 479"/>
                <a:gd name="T4" fmla="*/ 0 w 186"/>
                <a:gd name="T5" fmla="*/ 393 h 479"/>
                <a:gd name="T6" fmla="*/ 0 w 186"/>
                <a:gd name="T7" fmla="*/ 82 h 479"/>
                <a:gd name="T8" fmla="*/ 185 w 186"/>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479">
                  <a:moveTo>
                    <a:pt x="185" y="0"/>
                  </a:moveTo>
                  <a:lnTo>
                    <a:pt x="185" y="478"/>
                  </a:lnTo>
                  <a:lnTo>
                    <a:pt x="0" y="393"/>
                  </a:lnTo>
                  <a:lnTo>
                    <a:pt x="0" y="82"/>
                  </a:lnTo>
                  <a:lnTo>
                    <a:pt x="185" y="0"/>
                  </a:lnTo>
                </a:path>
              </a:pathLst>
            </a:custGeom>
            <a:blipFill dpi="0" rotWithShape="0">
              <a:blip r:embed="rId3"/>
              <a:srcRect/>
              <a:tile tx="0" ty="0" sx="100000" sy="100000" flip="none" algn="tl"/>
            </a:blip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94" name="Freeform 27" descr="Dark upward diagonal">
              <a:extLst>
                <a:ext uri="{FF2B5EF4-FFF2-40B4-BE49-F238E27FC236}">
                  <a16:creationId xmlns:a16="http://schemas.microsoft.com/office/drawing/2014/main" id="{CB021C8F-5917-46E9-AA97-BB4E2EB823DA}"/>
                </a:ext>
              </a:extLst>
            </p:cNvPr>
            <p:cNvSpPr>
              <a:spLocks/>
            </p:cNvSpPr>
            <p:nvPr/>
          </p:nvSpPr>
          <p:spPr bwMode="auto">
            <a:xfrm>
              <a:off x="4186" y="2112"/>
              <a:ext cx="234" cy="529"/>
            </a:xfrm>
            <a:custGeom>
              <a:avLst/>
              <a:gdLst>
                <a:gd name="T0" fmla="*/ 233 w 234"/>
                <a:gd name="T1" fmla="*/ 0 h 529"/>
                <a:gd name="T2" fmla="*/ 233 w 234"/>
                <a:gd name="T3" fmla="*/ 528 h 529"/>
                <a:gd name="T4" fmla="*/ 0 w 234"/>
                <a:gd name="T5" fmla="*/ 435 h 529"/>
                <a:gd name="T6" fmla="*/ 0 w 234"/>
                <a:gd name="T7" fmla="*/ 91 h 529"/>
                <a:gd name="T8" fmla="*/ 233 w 234"/>
                <a:gd name="T9" fmla="*/ 0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529">
                  <a:moveTo>
                    <a:pt x="233" y="0"/>
                  </a:moveTo>
                  <a:lnTo>
                    <a:pt x="233" y="528"/>
                  </a:lnTo>
                  <a:lnTo>
                    <a:pt x="0" y="435"/>
                  </a:lnTo>
                  <a:lnTo>
                    <a:pt x="0" y="91"/>
                  </a:lnTo>
                  <a:lnTo>
                    <a:pt x="233" y="0"/>
                  </a:lnTo>
                </a:path>
              </a:pathLst>
            </a:custGeom>
            <a:blipFill dpi="0" rotWithShape="0">
              <a:blip r:embed="rId3"/>
              <a:srcRect/>
              <a:tile tx="0" ty="0" sx="100000" sy="100000" flip="none" algn="tl"/>
            </a:blip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95" name="Freeform 28" descr="Dark upward diagonal">
              <a:extLst>
                <a:ext uri="{FF2B5EF4-FFF2-40B4-BE49-F238E27FC236}">
                  <a16:creationId xmlns:a16="http://schemas.microsoft.com/office/drawing/2014/main" id="{896574CA-8B2F-40C6-B137-C3EF0AC57F5B}"/>
                </a:ext>
              </a:extLst>
            </p:cNvPr>
            <p:cNvSpPr>
              <a:spLocks/>
            </p:cNvSpPr>
            <p:nvPr/>
          </p:nvSpPr>
          <p:spPr bwMode="auto">
            <a:xfrm>
              <a:off x="3843" y="2136"/>
              <a:ext cx="145" cy="481"/>
            </a:xfrm>
            <a:custGeom>
              <a:avLst/>
              <a:gdLst>
                <a:gd name="T0" fmla="*/ 144 w 145"/>
                <a:gd name="T1" fmla="*/ 0 h 481"/>
                <a:gd name="T2" fmla="*/ 144 w 145"/>
                <a:gd name="T3" fmla="*/ 480 h 481"/>
                <a:gd name="T4" fmla="*/ 0 w 145"/>
                <a:gd name="T5" fmla="*/ 395 h 481"/>
                <a:gd name="T6" fmla="*/ 0 w 145"/>
                <a:gd name="T7" fmla="*/ 83 h 481"/>
                <a:gd name="T8" fmla="*/ 144 w 145"/>
                <a:gd name="T9" fmla="*/ 0 h 4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481">
                  <a:moveTo>
                    <a:pt x="144" y="0"/>
                  </a:moveTo>
                  <a:lnTo>
                    <a:pt x="144" y="480"/>
                  </a:lnTo>
                  <a:lnTo>
                    <a:pt x="0" y="395"/>
                  </a:lnTo>
                  <a:lnTo>
                    <a:pt x="0" y="83"/>
                  </a:lnTo>
                  <a:lnTo>
                    <a:pt x="144" y="0"/>
                  </a:lnTo>
                </a:path>
              </a:pathLst>
            </a:custGeom>
            <a:blipFill dpi="0" rotWithShape="0">
              <a:blip r:embed="rId3"/>
              <a:srcRect/>
              <a:tile tx="0" ty="0" sx="100000" sy="100000" flip="none" algn="tl"/>
            </a:blip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66" name="Rectangle 29" descr="Dark vertical">
            <a:extLst>
              <a:ext uri="{FF2B5EF4-FFF2-40B4-BE49-F238E27FC236}">
                <a16:creationId xmlns:a16="http://schemas.microsoft.com/office/drawing/2014/main" id="{F96055B6-19F0-4792-BA25-52CA774C63EC}"/>
              </a:ext>
            </a:extLst>
          </p:cNvPr>
          <p:cNvSpPr>
            <a:spLocks noChangeArrowheads="1"/>
          </p:cNvSpPr>
          <p:nvPr/>
        </p:nvSpPr>
        <p:spPr bwMode="auto">
          <a:xfrm>
            <a:off x="7327900" y="3594100"/>
            <a:ext cx="660400" cy="355600"/>
          </a:xfrm>
          <a:prstGeom prst="rect">
            <a:avLst/>
          </a:prstGeom>
          <a:blipFill dpi="0" rotWithShape="0">
            <a:blip r:embed="rId4"/>
            <a:srcRect/>
            <a:tile tx="0" ty="0" sx="100000" sy="100000" flip="none" algn="tl"/>
          </a:blip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67" name="Rectangle 30">
            <a:extLst>
              <a:ext uri="{FF2B5EF4-FFF2-40B4-BE49-F238E27FC236}">
                <a16:creationId xmlns:a16="http://schemas.microsoft.com/office/drawing/2014/main" id="{23423489-E9F3-4C31-A1ED-C762EB90B312}"/>
              </a:ext>
            </a:extLst>
          </p:cNvPr>
          <p:cNvSpPr>
            <a:spLocks noChangeArrowheads="1"/>
          </p:cNvSpPr>
          <p:nvPr/>
        </p:nvSpPr>
        <p:spPr bwMode="auto">
          <a:xfrm>
            <a:off x="7042150" y="3746500"/>
            <a:ext cx="260350" cy="508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68" name="Arc 31">
            <a:extLst>
              <a:ext uri="{FF2B5EF4-FFF2-40B4-BE49-F238E27FC236}">
                <a16:creationId xmlns:a16="http://schemas.microsoft.com/office/drawing/2014/main" id="{26BD616B-285E-4B6D-B3F1-532150B7D876}"/>
              </a:ext>
            </a:extLst>
          </p:cNvPr>
          <p:cNvSpPr>
            <a:spLocks/>
          </p:cNvSpPr>
          <p:nvPr/>
        </p:nvSpPr>
        <p:spPr bwMode="auto">
          <a:xfrm>
            <a:off x="8077200" y="2667000"/>
            <a:ext cx="679450" cy="527050"/>
          </a:xfrm>
          <a:custGeom>
            <a:avLst/>
            <a:gdLst>
              <a:gd name="T0" fmla="*/ 679450 w 21600"/>
              <a:gd name="T1" fmla="*/ 0 h 21600"/>
              <a:gd name="T2" fmla="*/ 0 w 21600"/>
              <a:gd name="T3" fmla="*/ 52705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lnTo>
                  <a:pt x="2160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9" name="Arc 32">
            <a:extLst>
              <a:ext uri="{FF2B5EF4-FFF2-40B4-BE49-F238E27FC236}">
                <a16:creationId xmlns:a16="http://schemas.microsoft.com/office/drawing/2014/main" id="{C106B729-FD4E-4EE8-88AE-6432D4AD726B}"/>
              </a:ext>
            </a:extLst>
          </p:cNvPr>
          <p:cNvSpPr>
            <a:spLocks/>
          </p:cNvSpPr>
          <p:nvPr/>
        </p:nvSpPr>
        <p:spPr bwMode="auto">
          <a:xfrm>
            <a:off x="3838575" y="2236788"/>
            <a:ext cx="425450" cy="396875"/>
          </a:xfrm>
          <a:custGeom>
            <a:avLst/>
            <a:gdLst>
              <a:gd name="T0" fmla="*/ 0 w 24621"/>
              <a:gd name="T1" fmla="*/ 395295 h 21600"/>
              <a:gd name="T2" fmla="*/ 425450 w 24621"/>
              <a:gd name="T3" fmla="*/ 3895 h 21600"/>
              <a:gd name="T4" fmla="*/ 373247 w 24621"/>
              <a:gd name="T5" fmla="*/ 396875 h 21600"/>
              <a:gd name="T6" fmla="*/ 0 60000 65536"/>
              <a:gd name="T7" fmla="*/ 0 60000 65536"/>
              <a:gd name="T8" fmla="*/ 0 60000 65536"/>
            </a:gdLst>
            <a:ahLst/>
            <a:cxnLst>
              <a:cxn ang="T6">
                <a:pos x="T0" y="T1"/>
              </a:cxn>
              <a:cxn ang="T7">
                <a:pos x="T2" y="T3"/>
              </a:cxn>
              <a:cxn ang="T8">
                <a:pos x="T4" y="T5"/>
              </a:cxn>
            </a:cxnLst>
            <a:rect l="0" t="0" r="r" b="b"/>
            <a:pathLst>
              <a:path w="24621" h="21600" fill="none" extrusionOk="0">
                <a:moveTo>
                  <a:pt x="0" y="21514"/>
                </a:moveTo>
                <a:cubicBezTo>
                  <a:pt x="47" y="9618"/>
                  <a:pt x="9704" y="0"/>
                  <a:pt x="21600" y="0"/>
                </a:cubicBezTo>
                <a:cubicBezTo>
                  <a:pt x="22610" y="0"/>
                  <a:pt x="23620" y="70"/>
                  <a:pt x="24620" y="212"/>
                </a:cubicBezTo>
              </a:path>
              <a:path w="24621" h="21600" stroke="0" extrusionOk="0">
                <a:moveTo>
                  <a:pt x="0" y="21514"/>
                </a:moveTo>
                <a:cubicBezTo>
                  <a:pt x="47" y="9618"/>
                  <a:pt x="9704" y="0"/>
                  <a:pt x="21600" y="0"/>
                </a:cubicBezTo>
                <a:cubicBezTo>
                  <a:pt x="22610" y="0"/>
                  <a:pt x="23620" y="70"/>
                  <a:pt x="24620" y="212"/>
                </a:cubicBezTo>
                <a:lnTo>
                  <a:pt x="21600" y="21600"/>
                </a:lnTo>
                <a:lnTo>
                  <a:pt x="0" y="21514"/>
                </a:lnTo>
                <a:close/>
              </a:path>
            </a:pathLst>
          </a:custGeom>
          <a:noFill/>
          <a:ln w="101600" cap="rnd">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0" name="Line 33">
            <a:extLst>
              <a:ext uri="{FF2B5EF4-FFF2-40B4-BE49-F238E27FC236}">
                <a16:creationId xmlns:a16="http://schemas.microsoft.com/office/drawing/2014/main" id="{DBA10C41-A5E6-4B1B-B2D3-2A50162CB196}"/>
              </a:ext>
            </a:extLst>
          </p:cNvPr>
          <p:cNvSpPr>
            <a:spLocks noChangeShapeType="1"/>
          </p:cNvSpPr>
          <p:nvPr/>
        </p:nvSpPr>
        <p:spPr bwMode="auto">
          <a:xfrm>
            <a:off x="4271963" y="2233613"/>
            <a:ext cx="2068512" cy="0"/>
          </a:xfrm>
          <a:prstGeom prst="line">
            <a:avLst/>
          </a:prstGeom>
          <a:noFill/>
          <a:ln w="1016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1" name="Arc 34">
            <a:extLst>
              <a:ext uri="{FF2B5EF4-FFF2-40B4-BE49-F238E27FC236}">
                <a16:creationId xmlns:a16="http://schemas.microsoft.com/office/drawing/2014/main" id="{DB724599-8B7E-4975-B6D2-020DE8BC3B0B}"/>
              </a:ext>
            </a:extLst>
          </p:cNvPr>
          <p:cNvSpPr>
            <a:spLocks/>
          </p:cNvSpPr>
          <p:nvPr/>
        </p:nvSpPr>
        <p:spPr bwMode="auto">
          <a:xfrm>
            <a:off x="6353175" y="2241550"/>
            <a:ext cx="412750" cy="381000"/>
          </a:xfrm>
          <a:custGeom>
            <a:avLst/>
            <a:gdLst>
              <a:gd name="T0" fmla="*/ 0 w 24504"/>
              <a:gd name="T1" fmla="*/ 3009 h 24818"/>
              <a:gd name="T2" fmla="*/ 408691 w 24504"/>
              <a:gd name="T3" fmla="*/ 381000 h 24818"/>
              <a:gd name="T4" fmla="*/ 48916 w 24504"/>
              <a:gd name="T5" fmla="*/ 331598 h 24818"/>
              <a:gd name="T6" fmla="*/ 0 60000 65536"/>
              <a:gd name="T7" fmla="*/ 0 60000 65536"/>
              <a:gd name="T8" fmla="*/ 0 60000 65536"/>
            </a:gdLst>
            <a:ahLst/>
            <a:cxnLst>
              <a:cxn ang="T6">
                <a:pos x="T0" y="T1"/>
              </a:cxn>
              <a:cxn ang="T7">
                <a:pos x="T2" y="T3"/>
              </a:cxn>
              <a:cxn ang="T8">
                <a:pos x="T4" y="T5"/>
              </a:cxn>
            </a:cxnLst>
            <a:rect l="0" t="0" r="r" b="b"/>
            <a:pathLst>
              <a:path w="24504" h="24818" fill="none" extrusionOk="0">
                <a:moveTo>
                  <a:pt x="0" y="196"/>
                </a:moveTo>
                <a:cubicBezTo>
                  <a:pt x="962" y="65"/>
                  <a:pt x="1932" y="0"/>
                  <a:pt x="2904" y="0"/>
                </a:cubicBezTo>
                <a:cubicBezTo>
                  <a:pt x="14833" y="0"/>
                  <a:pt x="24504" y="9670"/>
                  <a:pt x="24504" y="21600"/>
                </a:cubicBezTo>
                <a:cubicBezTo>
                  <a:pt x="24504" y="22677"/>
                  <a:pt x="24423" y="23752"/>
                  <a:pt x="24262" y="24817"/>
                </a:cubicBezTo>
              </a:path>
              <a:path w="24504" h="24818" stroke="0" extrusionOk="0">
                <a:moveTo>
                  <a:pt x="0" y="196"/>
                </a:moveTo>
                <a:cubicBezTo>
                  <a:pt x="962" y="65"/>
                  <a:pt x="1932" y="0"/>
                  <a:pt x="2904" y="0"/>
                </a:cubicBezTo>
                <a:cubicBezTo>
                  <a:pt x="14833" y="0"/>
                  <a:pt x="24504" y="9670"/>
                  <a:pt x="24504" y="21600"/>
                </a:cubicBezTo>
                <a:cubicBezTo>
                  <a:pt x="24504" y="22677"/>
                  <a:pt x="24423" y="23752"/>
                  <a:pt x="24262" y="24817"/>
                </a:cubicBezTo>
                <a:lnTo>
                  <a:pt x="2904" y="21600"/>
                </a:lnTo>
                <a:lnTo>
                  <a:pt x="0" y="196"/>
                </a:lnTo>
                <a:close/>
              </a:path>
            </a:pathLst>
          </a:custGeom>
          <a:noFill/>
          <a:ln w="101600" cap="rnd">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2" name="Line 35">
            <a:extLst>
              <a:ext uri="{FF2B5EF4-FFF2-40B4-BE49-F238E27FC236}">
                <a16:creationId xmlns:a16="http://schemas.microsoft.com/office/drawing/2014/main" id="{2C73A270-A514-4983-A448-B0CF2F60C13E}"/>
              </a:ext>
            </a:extLst>
          </p:cNvPr>
          <p:cNvSpPr>
            <a:spLocks noChangeShapeType="1"/>
          </p:cNvSpPr>
          <p:nvPr/>
        </p:nvSpPr>
        <p:spPr bwMode="auto">
          <a:xfrm>
            <a:off x="6772275" y="2638425"/>
            <a:ext cx="0" cy="425450"/>
          </a:xfrm>
          <a:prstGeom prst="line">
            <a:avLst/>
          </a:prstGeom>
          <a:noFill/>
          <a:ln w="1016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973" name="Group 36">
            <a:extLst>
              <a:ext uri="{FF2B5EF4-FFF2-40B4-BE49-F238E27FC236}">
                <a16:creationId xmlns:a16="http://schemas.microsoft.com/office/drawing/2014/main" id="{99430651-3F1D-47E9-BB44-34EF765B8E09}"/>
              </a:ext>
            </a:extLst>
          </p:cNvPr>
          <p:cNvGrpSpPr>
            <a:grpSpLocks/>
          </p:cNvGrpSpPr>
          <p:nvPr/>
        </p:nvGrpSpPr>
        <p:grpSpPr bwMode="auto">
          <a:xfrm>
            <a:off x="6127750" y="4295775"/>
            <a:ext cx="858838" cy="406400"/>
            <a:chOff x="3860" y="2706"/>
            <a:chExt cx="541" cy="256"/>
          </a:xfrm>
        </p:grpSpPr>
        <p:grpSp>
          <p:nvGrpSpPr>
            <p:cNvPr id="83089" name="Group 37">
              <a:extLst>
                <a:ext uri="{FF2B5EF4-FFF2-40B4-BE49-F238E27FC236}">
                  <a16:creationId xmlns:a16="http://schemas.microsoft.com/office/drawing/2014/main" id="{801276F4-05C6-46A6-872F-70771F313B34}"/>
                </a:ext>
              </a:extLst>
            </p:cNvPr>
            <p:cNvGrpSpPr>
              <a:grpSpLocks/>
            </p:cNvGrpSpPr>
            <p:nvPr/>
          </p:nvGrpSpPr>
          <p:grpSpPr bwMode="auto">
            <a:xfrm>
              <a:off x="3860" y="2706"/>
              <a:ext cx="541" cy="256"/>
              <a:chOff x="3860" y="2706"/>
              <a:chExt cx="541" cy="256"/>
            </a:xfrm>
          </p:grpSpPr>
          <p:sp>
            <p:nvSpPr>
              <p:cNvPr id="83091" name="Arc 38">
                <a:extLst>
                  <a:ext uri="{FF2B5EF4-FFF2-40B4-BE49-F238E27FC236}">
                    <a16:creationId xmlns:a16="http://schemas.microsoft.com/office/drawing/2014/main" id="{1DD0121F-D051-4618-BD35-9A11846C9A38}"/>
                  </a:ext>
                </a:extLst>
              </p:cNvPr>
              <p:cNvSpPr>
                <a:spLocks/>
              </p:cNvSpPr>
              <p:nvPr/>
            </p:nvSpPr>
            <p:spPr bwMode="auto">
              <a:xfrm>
                <a:off x="4125" y="2706"/>
                <a:ext cx="276" cy="256"/>
              </a:xfrm>
              <a:custGeom>
                <a:avLst/>
                <a:gdLst>
                  <a:gd name="T0" fmla="*/ 276 w 21758"/>
                  <a:gd name="T1" fmla="*/ 0 h 21600"/>
                  <a:gd name="T2" fmla="*/ 0 w 21758"/>
                  <a:gd name="T3" fmla="*/ 256 h 21600"/>
                  <a:gd name="T4" fmla="*/ 2 w 21758"/>
                  <a:gd name="T5" fmla="*/ 0 h 21600"/>
                  <a:gd name="T6" fmla="*/ 0 60000 65536"/>
                  <a:gd name="T7" fmla="*/ 0 60000 65536"/>
                  <a:gd name="T8" fmla="*/ 0 60000 65536"/>
                </a:gdLst>
                <a:ahLst/>
                <a:cxnLst>
                  <a:cxn ang="T6">
                    <a:pos x="T0" y="T1"/>
                  </a:cxn>
                  <a:cxn ang="T7">
                    <a:pos x="T2" y="T3"/>
                  </a:cxn>
                  <a:cxn ang="T8">
                    <a:pos x="T4" y="T5"/>
                  </a:cxn>
                </a:cxnLst>
                <a:rect l="0" t="0" r="r" b="b"/>
                <a:pathLst>
                  <a:path w="21758" h="21600" fill="none" extrusionOk="0">
                    <a:moveTo>
                      <a:pt x="21758" y="0"/>
                    </a:moveTo>
                    <a:cubicBezTo>
                      <a:pt x="21758" y="11929"/>
                      <a:pt x="12087" y="21600"/>
                      <a:pt x="158" y="21600"/>
                    </a:cubicBezTo>
                    <a:cubicBezTo>
                      <a:pt x="105" y="21600"/>
                      <a:pt x="52" y="21599"/>
                      <a:pt x="-1" y="21599"/>
                    </a:cubicBezTo>
                  </a:path>
                  <a:path w="21758" h="21600" stroke="0" extrusionOk="0">
                    <a:moveTo>
                      <a:pt x="21758" y="0"/>
                    </a:moveTo>
                    <a:cubicBezTo>
                      <a:pt x="21758" y="11929"/>
                      <a:pt x="12087" y="21600"/>
                      <a:pt x="158" y="21600"/>
                    </a:cubicBezTo>
                    <a:cubicBezTo>
                      <a:pt x="105" y="21600"/>
                      <a:pt x="52" y="21599"/>
                      <a:pt x="-1" y="21599"/>
                    </a:cubicBezTo>
                    <a:lnTo>
                      <a:pt x="158" y="0"/>
                    </a:lnTo>
                    <a:lnTo>
                      <a:pt x="21758" y="0"/>
                    </a:lnTo>
                    <a:close/>
                  </a:path>
                </a:pathLst>
              </a:custGeom>
              <a:solidFill>
                <a:srgbClr val="A2C1FE"/>
              </a:solidFill>
              <a:ln w="254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92" name="Arc 39">
                <a:extLst>
                  <a:ext uri="{FF2B5EF4-FFF2-40B4-BE49-F238E27FC236}">
                    <a16:creationId xmlns:a16="http://schemas.microsoft.com/office/drawing/2014/main" id="{0071A1B4-B0E2-481B-9099-959BF2B67DD8}"/>
                  </a:ext>
                </a:extLst>
              </p:cNvPr>
              <p:cNvSpPr>
                <a:spLocks/>
              </p:cNvSpPr>
              <p:nvPr/>
            </p:nvSpPr>
            <p:spPr bwMode="auto">
              <a:xfrm>
                <a:off x="3860" y="2706"/>
                <a:ext cx="274" cy="256"/>
              </a:xfrm>
              <a:custGeom>
                <a:avLst/>
                <a:gdLst>
                  <a:gd name="T0" fmla="*/ 272 w 21600"/>
                  <a:gd name="T1" fmla="*/ 256 h 21599"/>
                  <a:gd name="T2" fmla="*/ 0 w 21600"/>
                  <a:gd name="T3" fmla="*/ 0 h 21599"/>
                  <a:gd name="T4" fmla="*/ 274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21441" y="21599"/>
                    </a:moveTo>
                    <a:cubicBezTo>
                      <a:pt x="9574" y="21512"/>
                      <a:pt x="0" y="11867"/>
                      <a:pt x="0" y="0"/>
                    </a:cubicBezTo>
                  </a:path>
                  <a:path w="21600" h="21599" stroke="0" extrusionOk="0">
                    <a:moveTo>
                      <a:pt x="21441" y="21599"/>
                    </a:moveTo>
                    <a:cubicBezTo>
                      <a:pt x="9574" y="21512"/>
                      <a:pt x="0" y="11867"/>
                      <a:pt x="0" y="0"/>
                    </a:cubicBezTo>
                    <a:lnTo>
                      <a:pt x="21600" y="0"/>
                    </a:lnTo>
                    <a:lnTo>
                      <a:pt x="21441" y="21599"/>
                    </a:lnTo>
                    <a:close/>
                  </a:path>
                </a:pathLst>
              </a:custGeom>
              <a:solidFill>
                <a:srgbClr val="A2C1FE"/>
              </a:solidFill>
              <a:ln w="254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3090" name="Line 40">
              <a:extLst>
                <a:ext uri="{FF2B5EF4-FFF2-40B4-BE49-F238E27FC236}">
                  <a16:creationId xmlns:a16="http://schemas.microsoft.com/office/drawing/2014/main" id="{511A465D-E73D-477D-9162-823B3B9E7A29}"/>
                </a:ext>
              </a:extLst>
            </p:cNvPr>
            <p:cNvSpPr>
              <a:spLocks noChangeShapeType="1"/>
            </p:cNvSpPr>
            <p:nvPr/>
          </p:nvSpPr>
          <p:spPr bwMode="auto">
            <a:xfrm>
              <a:off x="3864" y="2706"/>
              <a:ext cx="52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974" name="Group 41">
            <a:extLst>
              <a:ext uri="{FF2B5EF4-FFF2-40B4-BE49-F238E27FC236}">
                <a16:creationId xmlns:a16="http://schemas.microsoft.com/office/drawing/2014/main" id="{5B92F721-A4DD-4E32-A25E-6FE259C4D73B}"/>
              </a:ext>
            </a:extLst>
          </p:cNvPr>
          <p:cNvGrpSpPr>
            <a:grpSpLocks/>
          </p:cNvGrpSpPr>
          <p:nvPr/>
        </p:nvGrpSpPr>
        <p:grpSpPr bwMode="auto">
          <a:xfrm>
            <a:off x="6270625" y="4995863"/>
            <a:ext cx="568325" cy="539750"/>
            <a:chOff x="3950" y="3147"/>
            <a:chExt cx="358" cy="340"/>
          </a:xfrm>
        </p:grpSpPr>
        <p:sp>
          <p:nvSpPr>
            <p:cNvPr id="83085" name="Freeform 42">
              <a:extLst>
                <a:ext uri="{FF2B5EF4-FFF2-40B4-BE49-F238E27FC236}">
                  <a16:creationId xmlns:a16="http://schemas.microsoft.com/office/drawing/2014/main" id="{77BE0607-D2B5-4734-A3C0-09E21AA3AD6C}"/>
                </a:ext>
              </a:extLst>
            </p:cNvPr>
            <p:cNvSpPr>
              <a:spLocks/>
            </p:cNvSpPr>
            <p:nvPr/>
          </p:nvSpPr>
          <p:spPr bwMode="auto">
            <a:xfrm>
              <a:off x="4071" y="3147"/>
              <a:ext cx="227" cy="267"/>
            </a:xfrm>
            <a:custGeom>
              <a:avLst/>
              <a:gdLst>
                <a:gd name="T0" fmla="*/ 90 w 227"/>
                <a:gd name="T1" fmla="*/ 35 h 267"/>
                <a:gd name="T2" fmla="*/ 98 w 227"/>
                <a:gd name="T3" fmla="*/ 36 h 267"/>
                <a:gd name="T4" fmla="*/ 104 w 227"/>
                <a:gd name="T5" fmla="*/ 39 h 267"/>
                <a:gd name="T6" fmla="*/ 111 w 227"/>
                <a:gd name="T7" fmla="*/ 40 h 267"/>
                <a:gd name="T8" fmla="*/ 118 w 227"/>
                <a:gd name="T9" fmla="*/ 42 h 267"/>
                <a:gd name="T10" fmla="*/ 125 w 227"/>
                <a:gd name="T11" fmla="*/ 45 h 267"/>
                <a:gd name="T12" fmla="*/ 133 w 227"/>
                <a:gd name="T13" fmla="*/ 48 h 267"/>
                <a:gd name="T14" fmla="*/ 140 w 227"/>
                <a:gd name="T15" fmla="*/ 51 h 267"/>
                <a:gd name="T16" fmla="*/ 146 w 227"/>
                <a:gd name="T17" fmla="*/ 55 h 267"/>
                <a:gd name="T18" fmla="*/ 153 w 227"/>
                <a:gd name="T19" fmla="*/ 59 h 267"/>
                <a:gd name="T20" fmla="*/ 158 w 227"/>
                <a:gd name="T21" fmla="*/ 64 h 267"/>
                <a:gd name="T22" fmla="*/ 165 w 227"/>
                <a:gd name="T23" fmla="*/ 68 h 267"/>
                <a:gd name="T24" fmla="*/ 175 w 227"/>
                <a:gd name="T25" fmla="*/ 76 h 267"/>
                <a:gd name="T26" fmla="*/ 183 w 227"/>
                <a:gd name="T27" fmla="*/ 84 h 267"/>
                <a:gd name="T28" fmla="*/ 189 w 227"/>
                <a:gd name="T29" fmla="*/ 91 h 267"/>
                <a:gd name="T30" fmla="*/ 196 w 227"/>
                <a:gd name="T31" fmla="*/ 100 h 267"/>
                <a:gd name="T32" fmla="*/ 203 w 227"/>
                <a:gd name="T33" fmla="*/ 109 h 267"/>
                <a:gd name="T34" fmla="*/ 209 w 227"/>
                <a:gd name="T35" fmla="*/ 117 h 267"/>
                <a:gd name="T36" fmla="*/ 213 w 227"/>
                <a:gd name="T37" fmla="*/ 127 h 267"/>
                <a:gd name="T38" fmla="*/ 217 w 227"/>
                <a:gd name="T39" fmla="*/ 139 h 267"/>
                <a:gd name="T40" fmla="*/ 221 w 227"/>
                <a:gd name="T41" fmla="*/ 152 h 267"/>
                <a:gd name="T42" fmla="*/ 224 w 227"/>
                <a:gd name="T43" fmla="*/ 165 h 267"/>
                <a:gd name="T44" fmla="*/ 226 w 227"/>
                <a:gd name="T45" fmla="*/ 182 h 267"/>
                <a:gd name="T46" fmla="*/ 226 w 227"/>
                <a:gd name="T47" fmla="*/ 197 h 267"/>
                <a:gd name="T48" fmla="*/ 225 w 227"/>
                <a:gd name="T49" fmla="*/ 210 h 267"/>
                <a:gd name="T50" fmla="*/ 223 w 227"/>
                <a:gd name="T51" fmla="*/ 224 h 267"/>
                <a:gd name="T52" fmla="*/ 218 w 227"/>
                <a:gd name="T53" fmla="*/ 239 h 267"/>
                <a:gd name="T54" fmla="*/ 212 w 227"/>
                <a:gd name="T55" fmla="*/ 252 h 267"/>
                <a:gd name="T56" fmla="*/ 204 w 227"/>
                <a:gd name="T57" fmla="*/ 266 h 267"/>
                <a:gd name="T58" fmla="*/ 140 w 227"/>
                <a:gd name="T59" fmla="*/ 224 h 267"/>
                <a:gd name="T60" fmla="*/ 144 w 227"/>
                <a:gd name="T61" fmla="*/ 213 h 267"/>
                <a:gd name="T62" fmla="*/ 147 w 227"/>
                <a:gd name="T63" fmla="*/ 202 h 267"/>
                <a:gd name="T64" fmla="*/ 148 w 227"/>
                <a:gd name="T65" fmla="*/ 192 h 267"/>
                <a:gd name="T66" fmla="*/ 148 w 227"/>
                <a:gd name="T67" fmla="*/ 181 h 267"/>
                <a:gd name="T68" fmla="*/ 146 w 227"/>
                <a:gd name="T69" fmla="*/ 169 h 267"/>
                <a:gd name="T70" fmla="*/ 141 w 227"/>
                <a:gd name="T71" fmla="*/ 158 h 267"/>
                <a:gd name="T72" fmla="*/ 136 w 227"/>
                <a:gd name="T73" fmla="*/ 148 h 267"/>
                <a:gd name="T74" fmla="*/ 132 w 227"/>
                <a:gd name="T75" fmla="*/ 141 h 267"/>
                <a:gd name="T76" fmla="*/ 127 w 227"/>
                <a:gd name="T77" fmla="*/ 135 h 267"/>
                <a:gd name="T78" fmla="*/ 121 w 227"/>
                <a:gd name="T79" fmla="*/ 130 h 267"/>
                <a:gd name="T80" fmla="*/ 115 w 227"/>
                <a:gd name="T81" fmla="*/ 125 h 267"/>
                <a:gd name="T82" fmla="*/ 107 w 227"/>
                <a:gd name="T83" fmla="*/ 119 h 267"/>
                <a:gd name="T84" fmla="*/ 101 w 227"/>
                <a:gd name="T85" fmla="*/ 116 h 267"/>
                <a:gd name="T86" fmla="*/ 93 w 227"/>
                <a:gd name="T87" fmla="*/ 113 h 267"/>
                <a:gd name="T88" fmla="*/ 86 w 227"/>
                <a:gd name="T89" fmla="*/ 110 h 267"/>
                <a:gd name="T90" fmla="*/ 76 w 227"/>
                <a:gd name="T91" fmla="*/ 108 h 267"/>
                <a:gd name="T92" fmla="*/ 66 w 227"/>
                <a:gd name="T93" fmla="*/ 107 h 267"/>
                <a:gd name="T94" fmla="*/ 64 w 227"/>
                <a:gd name="T95" fmla="*/ 147 h 267"/>
                <a:gd name="T96" fmla="*/ 63 w 227"/>
                <a:gd name="T97" fmla="*/ 0 h 267"/>
                <a:gd name="T98" fmla="*/ 66 w 227"/>
                <a:gd name="T99" fmla="*/ 33 h 267"/>
                <a:gd name="T100" fmla="*/ 77 w 227"/>
                <a:gd name="T101" fmla="*/ 34 h 267"/>
                <a:gd name="T102" fmla="*/ 86 w 227"/>
                <a:gd name="T103" fmla="*/ 35 h 2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7" h="267">
                  <a:moveTo>
                    <a:pt x="86" y="35"/>
                  </a:moveTo>
                  <a:lnTo>
                    <a:pt x="90" y="35"/>
                  </a:lnTo>
                  <a:lnTo>
                    <a:pt x="93" y="36"/>
                  </a:lnTo>
                  <a:lnTo>
                    <a:pt x="98" y="36"/>
                  </a:lnTo>
                  <a:lnTo>
                    <a:pt x="100" y="38"/>
                  </a:lnTo>
                  <a:lnTo>
                    <a:pt x="104" y="39"/>
                  </a:lnTo>
                  <a:lnTo>
                    <a:pt x="107" y="39"/>
                  </a:lnTo>
                  <a:lnTo>
                    <a:pt x="111" y="40"/>
                  </a:lnTo>
                  <a:lnTo>
                    <a:pt x="114" y="41"/>
                  </a:lnTo>
                  <a:lnTo>
                    <a:pt x="118" y="42"/>
                  </a:lnTo>
                  <a:lnTo>
                    <a:pt x="121" y="44"/>
                  </a:lnTo>
                  <a:lnTo>
                    <a:pt x="125" y="45"/>
                  </a:lnTo>
                  <a:lnTo>
                    <a:pt x="128" y="47"/>
                  </a:lnTo>
                  <a:lnTo>
                    <a:pt x="133" y="48"/>
                  </a:lnTo>
                  <a:lnTo>
                    <a:pt x="136" y="50"/>
                  </a:lnTo>
                  <a:lnTo>
                    <a:pt x="140" y="51"/>
                  </a:lnTo>
                  <a:lnTo>
                    <a:pt x="143" y="53"/>
                  </a:lnTo>
                  <a:lnTo>
                    <a:pt x="146" y="55"/>
                  </a:lnTo>
                  <a:lnTo>
                    <a:pt x="149" y="57"/>
                  </a:lnTo>
                  <a:lnTo>
                    <a:pt x="153" y="59"/>
                  </a:lnTo>
                  <a:lnTo>
                    <a:pt x="156" y="61"/>
                  </a:lnTo>
                  <a:lnTo>
                    <a:pt x="158" y="64"/>
                  </a:lnTo>
                  <a:lnTo>
                    <a:pt x="162" y="66"/>
                  </a:lnTo>
                  <a:lnTo>
                    <a:pt x="165" y="68"/>
                  </a:lnTo>
                  <a:lnTo>
                    <a:pt x="170" y="72"/>
                  </a:lnTo>
                  <a:lnTo>
                    <a:pt x="175" y="76"/>
                  </a:lnTo>
                  <a:lnTo>
                    <a:pt x="178" y="78"/>
                  </a:lnTo>
                  <a:lnTo>
                    <a:pt x="183" y="84"/>
                  </a:lnTo>
                  <a:lnTo>
                    <a:pt x="185" y="88"/>
                  </a:lnTo>
                  <a:lnTo>
                    <a:pt x="189" y="91"/>
                  </a:lnTo>
                  <a:lnTo>
                    <a:pt x="193" y="95"/>
                  </a:lnTo>
                  <a:lnTo>
                    <a:pt x="196" y="100"/>
                  </a:lnTo>
                  <a:lnTo>
                    <a:pt x="199" y="105"/>
                  </a:lnTo>
                  <a:lnTo>
                    <a:pt x="203" y="109"/>
                  </a:lnTo>
                  <a:lnTo>
                    <a:pt x="205" y="114"/>
                  </a:lnTo>
                  <a:lnTo>
                    <a:pt x="209" y="117"/>
                  </a:lnTo>
                  <a:lnTo>
                    <a:pt x="211" y="123"/>
                  </a:lnTo>
                  <a:lnTo>
                    <a:pt x="213" y="127"/>
                  </a:lnTo>
                  <a:lnTo>
                    <a:pt x="216" y="133"/>
                  </a:lnTo>
                  <a:lnTo>
                    <a:pt x="217" y="139"/>
                  </a:lnTo>
                  <a:lnTo>
                    <a:pt x="220" y="146"/>
                  </a:lnTo>
                  <a:lnTo>
                    <a:pt x="221" y="152"/>
                  </a:lnTo>
                  <a:lnTo>
                    <a:pt x="224" y="159"/>
                  </a:lnTo>
                  <a:lnTo>
                    <a:pt x="224" y="165"/>
                  </a:lnTo>
                  <a:lnTo>
                    <a:pt x="225" y="173"/>
                  </a:lnTo>
                  <a:lnTo>
                    <a:pt x="226" y="182"/>
                  </a:lnTo>
                  <a:lnTo>
                    <a:pt x="226" y="190"/>
                  </a:lnTo>
                  <a:lnTo>
                    <a:pt x="226" y="197"/>
                  </a:lnTo>
                  <a:lnTo>
                    <a:pt x="225" y="203"/>
                  </a:lnTo>
                  <a:lnTo>
                    <a:pt x="225" y="210"/>
                  </a:lnTo>
                  <a:lnTo>
                    <a:pt x="224" y="217"/>
                  </a:lnTo>
                  <a:lnTo>
                    <a:pt x="223" y="224"/>
                  </a:lnTo>
                  <a:lnTo>
                    <a:pt x="220" y="231"/>
                  </a:lnTo>
                  <a:lnTo>
                    <a:pt x="218" y="239"/>
                  </a:lnTo>
                  <a:lnTo>
                    <a:pt x="216" y="246"/>
                  </a:lnTo>
                  <a:lnTo>
                    <a:pt x="212" y="252"/>
                  </a:lnTo>
                  <a:lnTo>
                    <a:pt x="207" y="259"/>
                  </a:lnTo>
                  <a:lnTo>
                    <a:pt x="204" y="266"/>
                  </a:lnTo>
                  <a:lnTo>
                    <a:pt x="136" y="231"/>
                  </a:lnTo>
                  <a:lnTo>
                    <a:pt x="140" y="224"/>
                  </a:lnTo>
                  <a:lnTo>
                    <a:pt x="142" y="218"/>
                  </a:lnTo>
                  <a:lnTo>
                    <a:pt x="144" y="213"/>
                  </a:lnTo>
                  <a:lnTo>
                    <a:pt x="146" y="207"/>
                  </a:lnTo>
                  <a:lnTo>
                    <a:pt x="147" y="202"/>
                  </a:lnTo>
                  <a:lnTo>
                    <a:pt x="148" y="197"/>
                  </a:lnTo>
                  <a:lnTo>
                    <a:pt x="148" y="192"/>
                  </a:lnTo>
                  <a:lnTo>
                    <a:pt x="148" y="188"/>
                  </a:lnTo>
                  <a:lnTo>
                    <a:pt x="148" y="181"/>
                  </a:lnTo>
                  <a:lnTo>
                    <a:pt x="147" y="175"/>
                  </a:lnTo>
                  <a:lnTo>
                    <a:pt x="146" y="169"/>
                  </a:lnTo>
                  <a:lnTo>
                    <a:pt x="143" y="164"/>
                  </a:lnTo>
                  <a:lnTo>
                    <a:pt x="141" y="158"/>
                  </a:lnTo>
                  <a:lnTo>
                    <a:pt x="139" y="153"/>
                  </a:lnTo>
                  <a:lnTo>
                    <a:pt x="136" y="148"/>
                  </a:lnTo>
                  <a:lnTo>
                    <a:pt x="134" y="144"/>
                  </a:lnTo>
                  <a:lnTo>
                    <a:pt x="132" y="141"/>
                  </a:lnTo>
                  <a:lnTo>
                    <a:pt x="129" y="139"/>
                  </a:lnTo>
                  <a:lnTo>
                    <a:pt x="127" y="135"/>
                  </a:lnTo>
                  <a:lnTo>
                    <a:pt x="123" y="132"/>
                  </a:lnTo>
                  <a:lnTo>
                    <a:pt x="121" y="130"/>
                  </a:lnTo>
                  <a:lnTo>
                    <a:pt x="118" y="127"/>
                  </a:lnTo>
                  <a:lnTo>
                    <a:pt x="115" y="125"/>
                  </a:lnTo>
                  <a:lnTo>
                    <a:pt x="112" y="122"/>
                  </a:lnTo>
                  <a:lnTo>
                    <a:pt x="107" y="119"/>
                  </a:lnTo>
                  <a:lnTo>
                    <a:pt x="104" y="117"/>
                  </a:lnTo>
                  <a:lnTo>
                    <a:pt x="101" y="116"/>
                  </a:lnTo>
                  <a:lnTo>
                    <a:pt x="97" y="114"/>
                  </a:lnTo>
                  <a:lnTo>
                    <a:pt x="93" y="113"/>
                  </a:lnTo>
                  <a:lnTo>
                    <a:pt x="90" y="111"/>
                  </a:lnTo>
                  <a:lnTo>
                    <a:pt x="86" y="110"/>
                  </a:lnTo>
                  <a:lnTo>
                    <a:pt x="82" y="109"/>
                  </a:lnTo>
                  <a:lnTo>
                    <a:pt x="76" y="108"/>
                  </a:lnTo>
                  <a:lnTo>
                    <a:pt x="71" y="108"/>
                  </a:lnTo>
                  <a:lnTo>
                    <a:pt x="66" y="107"/>
                  </a:lnTo>
                  <a:lnTo>
                    <a:pt x="64" y="107"/>
                  </a:lnTo>
                  <a:lnTo>
                    <a:pt x="64" y="147"/>
                  </a:lnTo>
                  <a:lnTo>
                    <a:pt x="0" y="74"/>
                  </a:lnTo>
                  <a:lnTo>
                    <a:pt x="63" y="0"/>
                  </a:lnTo>
                  <a:lnTo>
                    <a:pt x="63" y="33"/>
                  </a:lnTo>
                  <a:lnTo>
                    <a:pt x="66" y="33"/>
                  </a:lnTo>
                  <a:lnTo>
                    <a:pt x="72" y="33"/>
                  </a:lnTo>
                  <a:lnTo>
                    <a:pt x="77" y="34"/>
                  </a:lnTo>
                  <a:lnTo>
                    <a:pt x="82" y="34"/>
                  </a:lnTo>
                  <a:lnTo>
                    <a:pt x="86" y="3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86" name="Freeform 43">
              <a:extLst>
                <a:ext uri="{FF2B5EF4-FFF2-40B4-BE49-F238E27FC236}">
                  <a16:creationId xmlns:a16="http://schemas.microsoft.com/office/drawing/2014/main" id="{BC50125D-10B4-4392-BBE8-1DB951DCA831}"/>
                </a:ext>
              </a:extLst>
            </p:cNvPr>
            <p:cNvSpPr>
              <a:spLocks/>
            </p:cNvSpPr>
            <p:nvPr/>
          </p:nvSpPr>
          <p:spPr bwMode="auto">
            <a:xfrm>
              <a:off x="4004" y="3340"/>
              <a:ext cx="304" cy="147"/>
            </a:xfrm>
            <a:custGeom>
              <a:avLst/>
              <a:gdLst>
                <a:gd name="T0" fmla="*/ 156 w 304"/>
                <a:gd name="T1" fmla="*/ 144 h 147"/>
                <a:gd name="T2" fmla="*/ 164 w 304"/>
                <a:gd name="T3" fmla="*/ 142 h 147"/>
                <a:gd name="T4" fmla="*/ 170 w 304"/>
                <a:gd name="T5" fmla="*/ 140 h 147"/>
                <a:gd name="T6" fmla="*/ 177 w 304"/>
                <a:gd name="T7" fmla="*/ 138 h 147"/>
                <a:gd name="T8" fmla="*/ 184 w 304"/>
                <a:gd name="T9" fmla="*/ 137 h 147"/>
                <a:gd name="T10" fmla="*/ 193 w 304"/>
                <a:gd name="T11" fmla="*/ 134 h 147"/>
                <a:gd name="T12" fmla="*/ 200 w 304"/>
                <a:gd name="T13" fmla="*/ 130 h 147"/>
                <a:gd name="T14" fmla="*/ 207 w 304"/>
                <a:gd name="T15" fmla="*/ 127 h 147"/>
                <a:gd name="T16" fmla="*/ 213 w 304"/>
                <a:gd name="T17" fmla="*/ 124 h 147"/>
                <a:gd name="T18" fmla="*/ 220 w 304"/>
                <a:gd name="T19" fmla="*/ 120 h 147"/>
                <a:gd name="T20" fmla="*/ 227 w 304"/>
                <a:gd name="T21" fmla="*/ 116 h 147"/>
                <a:gd name="T22" fmla="*/ 233 w 304"/>
                <a:gd name="T23" fmla="*/ 111 h 147"/>
                <a:gd name="T24" fmla="*/ 241 w 304"/>
                <a:gd name="T25" fmla="*/ 105 h 147"/>
                <a:gd name="T26" fmla="*/ 250 w 304"/>
                <a:gd name="T27" fmla="*/ 96 h 147"/>
                <a:gd name="T28" fmla="*/ 257 w 304"/>
                <a:gd name="T29" fmla="*/ 89 h 147"/>
                <a:gd name="T30" fmla="*/ 264 w 304"/>
                <a:gd name="T31" fmla="*/ 80 h 147"/>
                <a:gd name="T32" fmla="*/ 270 w 304"/>
                <a:gd name="T33" fmla="*/ 71 h 147"/>
                <a:gd name="T34" fmla="*/ 271 w 304"/>
                <a:gd name="T35" fmla="*/ 0 h 147"/>
                <a:gd name="T36" fmla="*/ 202 w 304"/>
                <a:gd name="T37" fmla="*/ 35 h 147"/>
                <a:gd name="T38" fmla="*/ 196 w 304"/>
                <a:gd name="T39" fmla="*/ 42 h 147"/>
                <a:gd name="T40" fmla="*/ 190 w 304"/>
                <a:gd name="T41" fmla="*/ 49 h 147"/>
                <a:gd name="T42" fmla="*/ 184 w 304"/>
                <a:gd name="T43" fmla="*/ 53 h 147"/>
                <a:gd name="T44" fmla="*/ 179 w 304"/>
                <a:gd name="T45" fmla="*/ 58 h 147"/>
                <a:gd name="T46" fmla="*/ 170 w 304"/>
                <a:gd name="T47" fmla="*/ 62 h 147"/>
                <a:gd name="T48" fmla="*/ 163 w 304"/>
                <a:gd name="T49" fmla="*/ 67 h 147"/>
                <a:gd name="T50" fmla="*/ 156 w 304"/>
                <a:gd name="T51" fmla="*/ 69 h 147"/>
                <a:gd name="T52" fmla="*/ 148 w 304"/>
                <a:gd name="T53" fmla="*/ 71 h 147"/>
                <a:gd name="T54" fmla="*/ 137 w 304"/>
                <a:gd name="T55" fmla="*/ 72 h 147"/>
                <a:gd name="T56" fmla="*/ 121 w 304"/>
                <a:gd name="T57" fmla="*/ 74 h 147"/>
                <a:gd name="T58" fmla="*/ 107 w 304"/>
                <a:gd name="T59" fmla="*/ 70 h 147"/>
                <a:gd name="T60" fmla="*/ 92 w 304"/>
                <a:gd name="T61" fmla="*/ 66 h 147"/>
                <a:gd name="T62" fmla="*/ 79 w 304"/>
                <a:gd name="T63" fmla="*/ 59 h 147"/>
                <a:gd name="T64" fmla="*/ 0 w 304"/>
                <a:gd name="T65" fmla="*/ 91 h 147"/>
                <a:gd name="T66" fmla="*/ 7 w 304"/>
                <a:gd name="T67" fmla="*/ 99 h 147"/>
                <a:gd name="T68" fmla="*/ 14 w 304"/>
                <a:gd name="T69" fmla="*/ 105 h 147"/>
                <a:gd name="T70" fmla="*/ 22 w 304"/>
                <a:gd name="T71" fmla="*/ 111 h 147"/>
                <a:gd name="T72" fmla="*/ 29 w 304"/>
                <a:gd name="T73" fmla="*/ 116 h 147"/>
                <a:gd name="T74" fmla="*/ 39 w 304"/>
                <a:gd name="T75" fmla="*/ 121 h 147"/>
                <a:gd name="T76" fmla="*/ 47 w 304"/>
                <a:gd name="T77" fmla="*/ 126 h 147"/>
                <a:gd name="T78" fmla="*/ 54 w 304"/>
                <a:gd name="T79" fmla="*/ 130 h 147"/>
                <a:gd name="T80" fmla="*/ 65 w 304"/>
                <a:gd name="T81" fmla="*/ 134 h 147"/>
                <a:gd name="T82" fmla="*/ 74 w 304"/>
                <a:gd name="T83" fmla="*/ 137 h 147"/>
                <a:gd name="T84" fmla="*/ 83 w 304"/>
                <a:gd name="T85" fmla="*/ 140 h 147"/>
                <a:gd name="T86" fmla="*/ 92 w 304"/>
                <a:gd name="T87" fmla="*/ 143 h 147"/>
                <a:gd name="T88" fmla="*/ 102 w 304"/>
                <a:gd name="T89" fmla="*/ 144 h 147"/>
                <a:gd name="T90" fmla="*/ 114 w 304"/>
                <a:gd name="T91" fmla="*/ 145 h 147"/>
                <a:gd name="T92" fmla="*/ 123 w 304"/>
                <a:gd name="T93" fmla="*/ 146 h 147"/>
                <a:gd name="T94" fmla="*/ 134 w 304"/>
                <a:gd name="T95" fmla="*/ 145 h 147"/>
                <a:gd name="T96" fmla="*/ 143 w 304"/>
                <a:gd name="T97" fmla="*/ 145 h 147"/>
                <a:gd name="T98" fmla="*/ 153 w 304"/>
                <a:gd name="T99" fmla="*/ 144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4" h="147">
                  <a:moveTo>
                    <a:pt x="153" y="144"/>
                  </a:moveTo>
                  <a:lnTo>
                    <a:pt x="156" y="144"/>
                  </a:lnTo>
                  <a:lnTo>
                    <a:pt x="160" y="143"/>
                  </a:lnTo>
                  <a:lnTo>
                    <a:pt x="164" y="142"/>
                  </a:lnTo>
                  <a:lnTo>
                    <a:pt x="167" y="142"/>
                  </a:lnTo>
                  <a:lnTo>
                    <a:pt x="170" y="140"/>
                  </a:lnTo>
                  <a:lnTo>
                    <a:pt x="174" y="139"/>
                  </a:lnTo>
                  <a:lnTo>
                    <a:pt x="177" y="138"/>
                  </a:lnTo>
                  <a:lnTo>
                    <a:pt x="181" y="138"/>
                  </a:lnTo>
                  <a:lnTo>
                    <a:pt x="184" y="137"/>
                  </a:lnTo>
                  <a:lnTo>
                    <a:pt x="188" y="135"/>
                  </a:lnTo>
                  <a:lnTo>
                    <a:pt x="193" y="134"/>
                  </a:lnTo>
                  <a:lnTo>
                    <a:pt x="195" y="133"/>
                  </a:lnTo>
                  <a:lnTo>
                    <a:pt x="200" y="130"/>
                  </a:lnTo>
                  <a:lnTo>
                    <a:pt x="203" y="129"/>
                  </a:lnTo>
                  <a:lnTo>
                    <a:pt x="207" y="127"/>
                  </a:lnTo>
                  <a:lnTo>
                    <a:pt x="210" y="126"/>
                  </a:lnTo>
                  <a:lnTo>
                    <a:pt x="213" y="124"/>
                  </a:lnTo>
                  <a:lnTo>
                    <a:pt x="216" y="121"/>
                  </a:lnTo>
                  <a:lnTo>
                    <a:pt x="220" y="120"/>
                  </a:lnTo>
                  <a:lnTo>
                    <a:pt x="223" y="118"/>
                  </a:lnTo>
                  <a:lnTo>
                    <a:pt x="227" y="116"/>
                  </a:lnTo>
                  <a:lnTo>
                    <a:pt x="229" y="114"/>
                  </a:lnTo>
                  <a:lnTo>
                    <a:pt x="233" y="111"/>
                  </a:lnTo>
                  <a:lnTo>
                    <a:pt x="237" y="108"/>
                  </a:lnTo>
                  <a:lnTo>
                    <a:pt x="241" y="105"/>
                  </a:lnTo>
                  <a:lnTo>
                    <a:pt x="245" y="100"/>
                  </a:lnTo>
                  <a:lnTo>
                    <a:pt x="250" y="96"/>
                  </a:lnTo>
                  <a:lnTo>
                    <a:pt x="254" y="93"/>
                  </a:lnTo>
                  <a:lnTo>
                    <a:pt x="257" y="89"/>
                  </a:lnTo>
                  <a:lnTo>
                    <a:pt x="261" y="85"/>
                  </a:lnTo>
                  <a:lnTo>
                    <a:pt x="264" y="80"/>
                  </a:lnTo>
                  <a:lnTo>
                    <a:pt x="267" y="76"/>
                  </a:lnTo>
                  <a:lnTo>
                    <a:pt x="270" y="71"/>
                  </a:lnTo>
                  <a:lnTo>
                    <a:pt x="303" y="89"/>
                  </a:lnTo>
                  <a:lnTo>
                    <a:pt x="271" y="0"/>
                  </a:lnTo>
                  <a:lnTo>
                    <a:pt x="168" y="17"/>
                  </a:lnTo>
                  <a:lnTo>
                    <a:pt x="202" y="35"/>
                  </a:lnTo>
                  <a:lnTo>
                    <a:pt x="200" y="39"/>
                  </a:lnTo>
                  <a:lnTo>
                    <a:pt x="196" y="42"/>
                  </a:lnTo>
                  <a:lnTo>
                    <a:pt x="194" y="46"/>
                  </a:lnTo>
                  <a:lnTo>
                    <a:pt x="190" y="49"/>
                  </a:lnTo>
                  <a:lnTo>
                    <a:pt x="188" y="51"/>
                  </a:lnTo>
                  <a:lnTo>
                    <a:pt x="184" y="53"/>
                  </a:lnTo>
                  <a:lnTo>
                    <a:pt x="182" y="56"/>
                  </a:lnTo>
                  <a:lnTo>
                    <a:pt x="179" y="58"/>
                  </a:lnTo>
                  <a:lnTo>
                    <a:pt x="174" y="61"/>
                  </a:lnTo>
                  <a:lnTo>
                    <a:pt x="170" y="62"/>
                  </a:lnTo>
                  <a:lnTo>
                    <a:pt x="168" y="65"/>
                  </a:lnTo>
                  <a:lnTo>
                    <a:pt x="163" y="67"/>
                  </a:lnTo>
                  <a:lnTo>
                    <a:pt x="160" y="68"/>
                  </a:lnTo>
                  <a:lnTo>
                    <a:pt x="156" y="69"/>
                  </a:lnTo>
                  <a:lnTo>
                    <a:pt x="153" y="70"/>
                  </a:lnTo>
                  <a:lnTo>
                    <a:pt x="148" y="71"/>
                  </a:lnTo>
                  <a:lnTo>
                    <a:pt x="143" y="72"/>
                  </a:lnTo>
                  <a:lnTo>
                    <a:pt x="137" y="72"/>
                  </a:lnTo>
                  <a:lnTo>
                    <a:pt x="130" y="72"/>
                  </a:lnTo>
                  <a:lnTo>
                    <a:pt x="121" y="74"/>
                  </a:lnTo>
                  <a:lnTo>
                    <a:pt x="113" y="72"/>
                  </a:lnTo>
                  <a:lnTo>
                    <a:pt x="107" y="70"/>
                  </a:lnTo>
                  <a:lnTo>
                    <a:pt x="99" y="69"/>
                  </a:lnTo>
                  <a:lnTo>
                    <a:pt x="92" y="66"/>
                  </a:lnTo>
                  <a:lnTo>
                    <a:pt x="85" y="62"/>
                  </a:lnTo>
                  <a:lnTo>
                    <a:pt x="79" y="59"/>
                  </a:lnTo>
                  <a:lnTo>
                    <a:pt x="73" y="55"/>
                  </a:lnTo>
                  <a:lnTo>
                    <a:pt x="0" y="91"/>
                  </a:lnTo>
                  <a:lnTo>
                    <a:pt x="4" y="95"/>
                  </a:lnTo>
                  <a:lnTo>
                    <a:pt x="7" y="99"/>
                  </a:lnTo>
                  <a:lnTo>
                    <a:pt x="11" y="101"/>
                  </a:lnTo>
                  <a:lnTo>
                    <a:pt x="14" y="105"/>
                  </a:lnTo>
                  <a:lnTo>
                    <a:pt x="18" y="108"/>
                  </a:lnTo>
                  <a:lnTo>
                    <a:pt x="22" y="111"/>
                  </a:lnTo>
                  <a:lnTo>
                    <a:pt x="26" y="114"/>
                  </a:lnTo>
                  <a:lnTo>
                    <a:pt x="29" y="116"/>
                  </a:lnTo>
                  <a:lnTo>
                    <a:pt x="34" y="119"/>
                  </a:lnTo>
                  <a:lnTo>
                    <a:pt x="39" y="121"/>
                  </a:lnTo>
                  <a:lnTo>
                    <a:pt x="42" y="124"/>
                  </a:lnTo>
                  <a:lnTo>
                    <a:pt x="47" y="126"/>
                  </a:lnTo>
                  <a:lnTo>
                    <a:pt x="51" y="128"/>
                  </a:lnTo>
                  <a:lnTo>
                    <a:pt x="54" y="130"/>
                  </a:lnTo>
                  <a:lnTo>
                    <a:pt x="60" y="133"/>
                  </a:lnTo>
                  <a:lnTo>
                    <a:pt x="65" y="134"/>
                  </a:lnTo>
                  <a:lnTo>
                    <a:pt x="70" y="136"/>
                  </a:lnTo>
                  <a:lnTo>
                    <a:pt x="74" y="137"/>
                  </a:lnTo>
                  <a:lnTo>
                    <a:pt x="79" y="139"/>
                  </a:lnTo>
                  <a:lnTo>
                    <a:pt x="83" y="140"/>
                  </a:lnTo>
                  <a:lnTo>
                    <a:pt x="87" y="142"/>
                  </a:lnTo>
                  <a:lnTo>
                    <a:pt x="92" y="143"/>
                  </a:lnTo>
                  <a:lnTo>
                    <a:pt x="97" y="143"/>
                  </a:lnTo>
                  <a:lnTo>
                    <a:pt x="102" y="144"/>
                  </a:lnTo>
                  <a:lnTo>
                    <a:pt x="108" y="145"/>
                  </a:lnTo>
                  <a:lnTo>
                    <a:pt x="114" y="145"/>
                  </a:lnTo>
                  <a:lnTo>
                    <a:pt x="117" y="145"/>
                  </a:lnTo>
                  <a:lnTo>
                    <a:pt x="123" y="146"/>
                  </a:lnTo>
                  <a:lnTo>
                    <a:pt x="129" y="146"/>
                  </a:lnTo>
                  <a:lnTo>
                    <a:pt x="134" y="145"/>
                  </a:lnTo>
                  <a:lnTo>
                    <a:pt x="139" y="145"/>
                  </a:lnTo>
                  <a:lnTo>
                    <a:pt x="143" y="145"/>
                  </a:lnTo>
                  <a:lnTo>
                    <a:pt x="148" y="144"/>
                  </a:lnTo>
                  <a:lnTo>
                    <a:pt x="153" y="144"/>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87" name="Freeform 44">
              <a:extLst>
                <a:ext uri="{FF2B5EF4-FFF2-40B4-BE49-F238E27FC236}">
                  <a16:creationId xmlns:a16="http://schemas.microsoft.com/office/drawing/2014/main" id="{3BC56F1E-D7B1-4752-B498-4C052EDC4A21}"/>
                </a:ext>
              </a:extLst>
            </p:cNvPr>
            <p:cNvSpPr>
              <a:spLocks/>
            </p:cNvSpPr>
            <p:nvPr/>
          </p:nvSpPr>
          <p:spPr bwMode="auto">
            <a:xfrm>
              <a:off x="3950" y="3183"/>
              <a:ext cx="151" cy="266"/>
            </a:xfrm>
            <a:custGeom>
              <a:avLst/>
              <a:gdLst>
                <a:gd name="T0" fmla="*/ 147 w 151"/>
                <a:gd name="T1" fmla="*/ 1 h 266"/>
                <a:gd name="T2" fmla="*/ 139 w 151"/>
                <a:gd name="T3" fmla="*/ 2 h 266"/>
                <a:gd name="T4" fmla="*/ 133 w 151"/>
                <a:gd name="T5" fmla="*/ 3 h 266"/>
                <a:gd name="T6" fmla="*/ 126 w 151"/>
                <a:gd name="T7" fmla="*/ 6 h 266"/>
                <a:gd name="T8" fmla="*/ 119 w 151"/>
                <a:gd name="T9" fmla="*/ 8 h 266"/>
                <a:gd name="T10" fmla="*/ 112 w 151"/>
                <a:gd name="T11" fmla="*/ 10 h 266"/>
                <a:gd name="T12" fmla="*/ 104 w 151"/>
                <a:gd name="T13" fmla="*/ 14 h 266"/>
                <a:gd name="T14" fmla="*/ 97 w 151"/>
                <a:gd name="T15" fmla="*/ 17 h 266"/>
                <a:gd name="T16" fmla="*/ 92 w 151"/>
                <a:gd name="T17" fmla="*/ 20 h 266"/>
                <a:gd name="T18" fmla="*/ 85 w 151"/>
                <a:gd name="T19" fmla="*/ 24 h 266"/>
                <a:gd name="T20" fmla="*/ 78 w 151"/>
                <a:gd name="T21" fmla="*/ 30 h 266"/>
                <a:gd name="T22" fmla="*/ 72 w 151"/>
                <a:gd name="T23" fmla="*/ 33 h 266"/>
                <a:gd name="T24" fmla="*/ 63 w 151"/>
                <a:gd name="T25" fmla="*/ 41 h 266"/>
                <a:gd name="T26" fmla="*/ 55 w 151"/>
                <a:gd name="T27" fmla="*/ 49 h 266"/>
                <a:gd name="T28" fmla="*/ 48 w 151"/>
                <a:gd name="T29" fmla="*/ 57 h 266"/>
                <a:gd name="T30" fmla="*/ 41 w 151"/>
                <a:gd name="T31" fmla="*/ 65 h 266"/>
                <a:gd name="T32" fmla="*/ 35 w 151"/>
                <a:gd name="T33" fmla="*/ 74 h 266"/>
                <a:gd name="T34" fmla="*/ 30 w 151"/>
                <a:gd name="T35" fmla="*/ 83 h 266"/>
                <a:gd name="T36" fmla="*/ 25 w 151"/>
                <a:gd name="T37" fmla="*/ 93 h 266"/>
                <a:gd name="T38" fmla="*/ 21 w 151"/>
                <a:gd name="T39" fmla="*/ 105 h 266"/>
                <a:gd name="T40" fmla="*/ 17 w 151"/>
                <a:gd name="T41" fmla="*/ 117 h 266"/>
                <a:gd name="T42" fmla="*/ 15 w 151"/>
                <a:gd name="T43" fmla="*/ 131 h 266"/>
                <a:gd name="T44" fmla="*/ 13 w 151"/>
                <a:gd name="T45" fmla="*/ 148 h 266"/>
                <a:gd name="T46" fmla="*/ 13 w 151"/>
                <a:gd name="T47" fmla="*/ 163 h 266"/>
                <a:gd name="T48" fmla="*/ 14 w 151"/>
                <a:gd name="T49" fmla="*/ 175 h 266"/>
                <a:gd name="T50" fmla="*/ 16 w 151"/>
                <a:gd name="T51" fmla="*/ 190 h 266"/>
                <a:gd name="T52" fmla="*/ 21 w 151"/>
                <a:gd name="T53" fmla="*/ 205 h 266"/>
                <a:gd name="T54" fmla="*/ 26 w 151"/>
                <a:gd name="T55" fmla="*/ 218 h 266"/>
                <a:gd name="T56" fmla="*/ 33 w 151"/>
                <a:gd name="T57" fmla="*/ 232 h 266"/>
                <a:gd name="T58" fmla="*/ 103 w 151"/>
                <a:gd name="T59" fmla="*/ 265 h 266"/>
                <a:gd name="T60" fmla="*/ 101 w 151"/>
                <a:gd name="T61" fmla="*/ 194 h 266"/>
                <a:gd name="T62" fmla="*/ 95 w 151"/>
                <a:gd name="T63" fmla="*/ 183 h 266"/>
                <a:gd name="T64" fmla="*/ 92 w 151"/>
                <a:gd name="T65" fmla="*/ 173 h 266"/>
                <a:gd name="T66" fmla="*/ 89 w 151"/>
                <a:gd name="T67" fmla="*/ 163 h 266"/>
                <a:gd name="T68" fmla="*/ 89 w 151"/>
                <a:gd name="T69" fmla="*/ 152 h 266"/>
                <a:gd name="T70" fmla="*/ 90 w 151"/>
                <a:gd name="T71" fmla="*/ 141 h 266"/>
                <a:gd name="T72" fmla="*/ 93 w 151"/>
                <a:gd name="T73" fmla="*/ 130 h 266"/>
                <a:gd name="T74" fmla="*/ 97 w 151"/>
                <a:gd name="T75" fmla="*/ 118 h 266"/>
                <a:gd name="T76" fmla="*/ 103 w 151"/>
                <a:gd name="T77" fmla="*/ 110 h 266"/>
                <a:gd name="T78" fmla="*/ 108 w 151"/>
                <a:gd name="T79" fmla="*/ 103 h 266"/>
                <a:gd name="T80" fmla="*/ 113 w 151"/>
                <a:gd name="T81" fmla="*/ 98 h 266"/>
                <a:gd name="T82" fmla="*/ 119 w 151"/>
                <a:gd name="T83" fmla="*/ 92 h 266"/>
                <a:gd name="T84" fmla="*/ 125 w 151"/>
                <a:gd name="T85" fmla="*/ 88 h 266"/>
                <a:gd name="T86" fmla="*/ 133 w 151"/>
                <a:gd name="T87" fmla="*/ 83 h 266"/>
                <a:gd name="T88" fmla="*/ 140 w 151"/>
                <a:gd name="T89" fmla="*/ 80 h 266"/>
                <a:gd name="T90" fmla="*/ 150 w 151"/>
                <a:gd name="T91" fmla="*/ 76 h 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 h="266">
                  <a:moveTo>
                    <a:pt x="150" y="0"/>
                  </a:moveTo>
                  <a:lnTo>
                    <a:pt x="147" y="1"/>
                  </a:lnTo>
                  <a:lnTo>
                    <a:pt x="143" y="1"/>
                  </a:lnTo>
                  <a:lnTo>
                    <a:pt x="139" y="2"/>
                  </a:lnTo>
                  <a:lnTo>
                    <a:pt x="136" y="3"/>
                  </a:lnTo>
                  <a:lnTo>
                    <a:pt x="133" y="3"/>
                  </a:lnTo>
                  <a:lnTo>
                    <a:pt x="129" y="5"/>
                  </a:lnTo>
                  <a:lnTo>
                    <a:pt x="126" y="6"/>
                  </a:lnTo>
                  <a:lnTo>
                    <a:pt x="123" y="7"/>
                  </a:lnTo>
                  <a:lnTo>
                    <a:pt x="119" y="8"/>
                  </a:lnTo>
                  <a:lnTo>
                    <a:pt x="116" y="9"/>
                  </a:lnTo>
                  <a:lnTo>
                    <a:pt x="112" y="10"/>
                  </a:lnTo>
                  <a:lnTo>
                    <a:pt x="108" y="13"/>
                  </a:lnTo>
                  <a:lnTo>
                    <a:pt x="104" y="14"/>
                  </a:lnTo>
                  <a:lnTo>
                    <a:pt x="101" y="16"/>
                  </a:lnTo>
                  <a:lnTo>
                    <a:pt x="97" y="17"/>
                  </a:lnTo>
                  <a:lnTo>
                    <a:pt x="94" y="19"/>
                  </a:lnTo>
                  <a:lnTo>
                    <a:pt x="92" y="20"/>
                  </a:lnTo>
                  <a:lnTo>
                    <a:pt x="88" y="23"/>
                  </a:lnTo>
                  <a:lnTo>
                    <a:pt x="85" y="24"/>
                  </a:lnTo>
                  <a:lnTo>
                    <a:pt x="81" y="26"/>
                  </a:lnTo>
                  <a:lnTo>
                    <a:pt x="78" y="30"/>
                  </a:lnTo>
                  <a:lnTo>
                    <a:pt x="76" y="32"/>
                  </a:lnTo>
                  <a:lnTo>
                    <a:pt x="72" y="33"/>
                  </a:lnTo>
                  <a:lnTo>
                    <a:pt x="68" y="36"/>
                  </a:lnTo>
                  <a:lnTo>
                    <a:pt x="63" y="41"/>
                  </a:lnTo>
                  <a:lnTo>
                    <a:pt x="60" y="44"/>
                  </a:lnTo>
                  <a:lnTo>
                    <a:pt x="55" y="49"/>
                  </a:lnTo>
                  <a:lnTo>
                    <a:pt x="52" y="52"/>
                  </a:lnTo>
                  <a:lnTo>
                    <a:pt x="48" y="57"/>
                  </a:lnTo>
                  <a:lnTo>
                    <a:pt x="45" y="61"/>
                  </a:lnTo>
                  <a:lnTo>
                    <a:pt x="41" y="65"/>
                  </a:lnTo>
                  <a:lnTo>
                    <a:pt x="39" y="69"/>
                  </a:lnTo>
                  <a:lnTo>
                    <a:pt x="35" y="74"/>
                  </a:lnTo>
                  <a:lnTo>
                    <a:pt x="32" y="80"/>
                  </a:lnTo>
                  <a:lnTo>
                    <a:pt x="30" y="83"/>
                  </a:lnTo>
                  <a:lnTo>
                    <a:pt x="27" y="89"/>
                  </a:lnTo>
                  <a:lnTo>
                    <a:pt x="25" y="93"/>
                  </a:lnTo>
                  <a:lnTo>
                    <a:pt x="23" y="99"/>
                  </a:lnTo>
                  <a:lnTo>
                    <a:pt x="21" y="105"/>
                  </a:lnTo>
                  <a:lnTo>
                    <a:pt x="18" y="111"/>
                  </a:lnTo>
                  <a:lnTo>
                    <a:pt x="17" y="117"/>
                  </a:lnTo>
                  <a:lnTo>
                    <a:pt x="15" y="124"/>
                  </a:lnTo>
                  <a:lnTo>
                    <a:pt x="15" y="131"/>
                  </a:lnTo>
                  <a:lnTo>
                    <a:pt x="13" y="139"/>
                  </a:lnTo>
                  <a:lnTo>
                    <a:pt x="13" y="148"/>
                  </a:lnTo>
                  <a:lnTo>
                    <a:pt x="13" y="155"/>
                  </a:lnTo>
                  <a:lnTo>
                    <a:pt x="13" y="163"/>
                  </a:lnTo>
                  <a:lnTo>
                    <a:pt x="13" y="169"/>
                  </a:lnTo>
                  <a:lnTo>
                    <a:pt x="14" y="175"/>
                  </a:lnTo>
                  <a:lnTo>
                    <a:pt x="15" y="182"/>
                  </a:lnTo>
                  <a:lnTo>
                    <a:pt x="16" y="190"/>
                  </a:lnTo>
                  <a:lnTo>
                    <a:pt x="18" y="197"/>
                  </a:lnTo>
                  <a:lnTo>
                    <a:pt x="21" y="205"/>
                  </a:lnTo>
                  <a:lnTo>
                    <a:pt x="23" y="212"/>
                  </a:lnTo>
                  <a:lnTo>
                    <a:pt x="26" y="218"/>
                  </a:lnTo>
                  <a:lnTo>
                    <a:pt x="30" y="225"/>
                  </a:lnTo>
                  <a:lnTo>
                    <a:pt x="33" y="232"/>
                  </a:lnTo>
                  <a:lnTo>
                    <a:pt x="0" y="250"/>
                  </a:lnTo>
                  <a:lnTo>
                    <a:pt x="103" y="265"/>
                  </a:lnTo>
                  <a:lnTo>
                    <a:pt x="141" y="174"/>
                  </a:lnTo>
                  <a:lnTo>
                    <a:pt x="101" y="194"/>
                  </a:lnTo>
                  <a:lnTo>
                    <a:pt x="97" y="189"/>
                  </a:lnTo>
                  <a:lnTo>
                    <a:pt x="95" y="183"/>
                  </a:lnTo>
                  <a:lnTo>
                    <a:pt x="93" y="179"/>
                  </a:lnTo>
                  <a:lnTo>
                    <a:pt x="92" y="173"/>
                  </a:lnTo>
                  <a:lnTo>
                    <a:pt x="90" y="168"/>
                  </a:lnTo>
                  <a:lnTo>
                    <a:pt x="89" y="163"/>
                  </a:lnTo>
                  <a:lnTo>
                    <a:pt x="89" y="158"/>
                  </a:lnTo>
                  <a:lnTo>
                    <a:pt x="89" y="152"/>
                  </a:lnTo>
                  <a:lnTo>
                    <a:pt x="89" y="147"/>
                  </a:lnTo>
                  <a:lnTo>
                    <a:pt x="90" y="141"/>
                  </a:lnTo>
                  <a:lnTo>
                    <a:pt x="92" y="134"/>
                  </a:lnTo>
                  <a:lnTo>
                    <a:pt x="93" y="130"/>
                  </a:lnTo>
                  <a:lnTo>
                    <a:pt x="95" y="124"/>
                  </a:lnTo>
                  <a:lnTo>
                    <a:pt x="97" y="118"/>
                  </a:lnTo>
                  <a:lnTo>
                    <a:pt x="101" y="114"/>
                  </a:lnTo>
                  <a:lnTo>
                    <a:pt x="103" y="110"/>
                  </a:lnTo>
                  <a:lnTo>
                    <a:pt x="105" y="107"/>
                  </a:lnTo>
                  <a:lnTo>
                    <a:pt x="108" y="103"/>
                  </a:lnTo>
                  <a:lnTo>
                    <a:pt x="110" y="101"/>
                  </a:lnTo>
                  <a:lnTo>
                    <a:pt x="113" y="98"/>
                  </a:lnTo>
                  <a:lnTo>
                    <a:pt x="116" y="96"/>
                  </a:lnTo>
                  <a:lnTo>
                    <a:pt x="119" y="92"/>
                  </a:lnTo>
                  <a:lnTo>
                    <a:pt x="121" y="90"/>
                  </a:lnTo>
                  <a:lnTo>
                    <a:pt x="125" y="88"/>
                  </a:lnTo>
                  <a:lnTo>
                    <a:pt x="129" y="85"/>
                  </a:lnTo>
                  <a:lnTo>
                    <a:pt x="133" y="83"/>
                  </a:lnTo>
                  <a:lnTo>
                    <a:pt x="135" y="82"/>
                  </a:lnTo>
                  <a:lnTo>
                    <a:pt x="140" y="80"/>
                  </a:lnTo>
                  <a:lnTo>
                    <a:pt x="143" y="77"/>
                  </a:lnTo>
                  <a:lnTo>
                    <a:pt x="150" y="76"/>
                  </a:lnTo>
                  <a:lnTo>
                    <a:pt x="150" y="0"/>
                  </a:lnTo>
                </a:path>
              </a:pathLst>
            </a:custGeom>
            <a:solidFill>
              <a:srgbClr val="A2C1FE"/>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88" name="Freeform 45">
              <a:extLst>
                <a:ext uri="{FF2B5EF4-FFF2-40B4-BE49-F238E27FC236}">
                  <a16:creationId xmlns:a16="http://schemas.microsoft.com/office/drawing/2014/main" id="{5AE86CA4-DFF8-4B8C-9BEC-D5EC19BBCAF5}"/>
                </a:ext>
              </a:extLst>
            </p:cNvPr>
            <p:cNvSpPr>
              <a:spLocks/>
            </p:cNvSpPr>
            <p:nvPr/>
          </p:nvSpPr>
          <p:spPr bwMode="auto">
            <a:xfrm>
              <a:off x="4071" y="3147"/>
              <a:ext cx="227" cy="239"/>
            </a:xfrm>
            <a:custGeom>
              <a:avLst/>
              <a:gdLst>
                <a:gd name="T0" fmla="*/ 90 w 227"/>
                <a:gd name="T1" fmla="*/ 35 h 239"/>
                <a:gd name="T2" fmla="*/ 98 w 227"/>
                <a:gd name="T3" fmla="*/ 36 h 239"/>
                <a:gd name="T4" fmla="*/ 104 w 227"/>
                <a:gd name="T5" fmla="*/ 39 h 239"/>
                <a:gd name="T6" fmla="*/ 111 w 227"/>
                <a:gd name="T7" fmla="*/ 40 h 239"/>
                <a:gd name="T8" fmla="*/ 118 w 227"/>
                <a:gd name="T9" fmla="*/ 42 h 239"/>
                <a:gd name="T10" fmla="*/ 125 w 227"/>
                <a:gd name="T11" fmla="*/ 45 h 239"/>
                <a:gd name="T12" fmla="*/ 133 w 227"/>
                <a:gd name="T13" fmla="*/ 48 h 239"/>
                <a:gd name="T14" fmla="*/ 140 w 227"/>
                <a:gd name="T15" fmla="*/ 51 h 239"/>
                <a:gd name="T16" fmla="*/ 146 w 227"/>
                <a:gd name="T17" fmla="*/ 54 h 239"/>
                <a:gd name="T18" fmla="*/ 153 w 227"/>
                <a:gd name="T19" fmla="*/ 59 h 239"/>
                <a:gd name="T20" fmla="*/ 158 w 227"/>
                <a:gd name="T21" fmla="*/ 63 h 239"/>
                <a:gd name="T22" fmla="*/ 165 w 227"/>
                <a:gd name="T23" fmla="*/ 68 h 239"/>
                <a:gd name="T24" fmla="*/ 175 w 227"/>
                <a:gd name="T25" fmla="*/ 76 h 239"/>
                <a:gd name="T26" fmla="*/ 183 w 227"/>
                <a:gd name="T27" fmla="*/ 84 h 239"/>
                <a:gd name="T28" fmla="*/ 189 w 227"/>
                <a:gd name="T29" fmla="*/ 91 h 239"/>
                <a:gd name="T30" fmla="*/ 196 w 227"/>
                <a:gd name="T31" fmla="*/ 100 h 239"/>
                <a:gd name="T32" fmla="*/ 203 w 227"/>
                <a:gd name="T33" fmla="*/ 109 h 239"/>
                <a:gd name="T34" fmla="*/ 209 w 227"/>
                <a:gd name="T35" fmla="*/ 117 h 239"/>
                <a:gd name="T36" fmla="*/ 213 w 227"/>
                <a:gd name="T37" fmla="*/ 127 h 239"/>
                <a:gd name="T38" fmla="*/ 217 w 227"/>
                <a:gd name="T39" fmla="*/ 138 h 239"/>
                <a:gd name="T40" fmla="*/ 221 w 227"/>
                <a:gd name="T41" fmla="*/ 152 h 239"/>
                <a:gd name="T42" fmla="*/ 224 w 227"/>
                <a:gd name="T43" fmla="*/ 164 h 239"/>
                <a:gd name="T44" fmla="*/ 226 w 227"/>
                <a:gd name="T45" fmla="*/ 181 h 239"/>
                <a:gd name="T46" fmla="*/ 226 w 227"/>
                <a:gd name="T47" fmla="*/ 196 h 239"/>
                <a:gd name="T48" fmla="*/ 225 w 227"/>
                <a:gd name="T49" fmla="*/ 210 h 239"/>
                <a:gd name="T50" fmla="*/ 223 w 227"/>
                <a:gd name="T51" fmla="*/ 223 h 239"/>
                <a:gd name="T52" fmla="*/ 218 w 227"/>
                <a:gd name="T53" fmla="*/ 238 h 239"/>
                <a:gd name="T54" fmla="*/ 146 w 227"/>
                <a:gd name="T55" fmla="*/ 204 h 239"/>
                <a:gd name="T56" fmla="*/ 148 w 227"/>
                <a:gd name="T57" fmla="*/ 192 h 239"/>
                <a:gd name="T58" fmla="*/ 148 w 227"/>
                <a:gd name="T59" fmla="*/ 180 h 239"/>
                <a:gd name="T60" fmla="*/ 146 w 227"/>
                <a:gd name="T61" fmla="*/ 169 h 239"/>
                <a:gd name="T62" fmla="*/ 141 w 227"/>
                <a:gd name="T63" fmla="*/ 158 h 239"/>
                <a:gd name="T64" fmla="*/ 136 w 227"/>
                <a:gd name="T65" fmla="*/ 147 h 239"/>
                <a:gd name="T66" fmla="*/ 132 w 227"/>
                <a:gd name="T67" fmla="*/ 141 h 239"/>
                <a:gd name="T68" fmla="*/ 127 w 227"/>
                <a:gd name="T69" fmla="*/ 135 h 239"/>
                <a:gd name="T70" fmla="*/ 121 w 227"/>
                <a:gd name="T71" fmla="*/ 129 h 239"/>
                <a:gd name="T72" fmla="*/ 115 w 227"/>
                <a:gd name="T73" fmla="*/ 125 h 239"/>
                <a:gd name="T74" fmla="*/ 107 w 227"/>
                <a:gd name="T75" fmla="*/ 119 h 239"/>
                <a:gd name="T76" fmla="*/ 101 w 227"/>
                <a:gd name="T77" fmla="*/ 116 h 239"/>
                <a:gd name="T78" fmla="*/ 93 w 227"/>
                <a:gd name="T79" fmla="*/ 112 h 239"/>
                <a:gd name="T80" fmla="*/ 86 w 227"/>
                <a:gd name="T81" fmla="*/ 110 h 239"/>
                <a:gd name="T82" fmla="*/ 76 w 227"/>
                <a:gd name="T83" fmla="*/ 108 h 239"/>
                <a:gd name="T84" fmla="*/ 66 w 227"/>
                <a:gd name="T85" fmla="*/ 107 h 239"/>
                <a:gd name="T86" fmla="*/ 64 w 227"/>
                <a:gd name="T87" fmla="*/ 146 h 239"/>
                <a:gd name="T88" fmla="*/ 63 w 227"/>
                <a:gd name="T89" fmla="*/ 0 h 239"/>
                <a:gd name="T90" fmla="*/ 66 w 227"/>
                <a:gd name="T91" fmla="*/ 33 h 239"/>
                <a:gd name="T92" fmla="*/ 77 w 227"/>
                <a:gd name="T93" fmla="*/ 34 h 239"/>
                <a:gd name="T94" fmla="*/ 86 w 227"/>
                <a:gd name="T95" fmla="*/ 35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7" h="239">
                  <a:moveTo>
                    <a:pt x="86" y="35"/>
                  </a:moveTo>
                  <a:lnTo>
                    <a:pt x="90" y="35"/>
                  </a:lnTo>
                  <a:lnTo>
                    <a:pt x="93" y="36"/>
                  </a:lnTo>
                  <a:lnTo>
                    <a:pt x="98" y="36"/>
                  </a:lnTo>
                  <a:lnTo>
                    <a:pt x="100" y="37"/>
                  </a:lnTo>
                  <a:lnTo>
                    <a:pt x="104" y="39"/>
                  </a:lnTo>
                  <a:lnTo>
                    <a:pt x="107" y="39"/>
                  </a:lnTo>
                  <a:lnTo>
                    <a:pt x="111" y="40"/>
                  </a:lnTo>
                  <a:lnTo>
                    <a:pt x="114" y="41"/>
                  </a:lnTo>
                  <a:lnTo>
                    <a:pt x="118" y="42"/>
                  </a:lnTo>
                  <a:lnTo>
                    <a:pt x="121" y="44"/>
                  </a:lnTo>
                  <a:lnTo>
                    <a:pt x="125" y="45"/>
                  </a:lnTo>
                  <a:lnTo>
                    <a:pt x="128" y="46"/>
                  </a:lnTo>
                  <a:lnTo>
                    <a:pt x="133" y="48"/>
                  </a:lnTo>
                  <a:lnTo>
                    <a:pt x="136" y="50"/>
                  </a:lnTo>
                  <a:lnTo>
                    <a:pt x="140" y="51"/>
                  </a:lnTo>
                  <a:lnTo>
                    <a:pt x="143" y="53"/>
                  </a:lnTo>
                  <a:lnTo>
                    <a:pt x="146" y="54"/>
                  </a:lnTo>
                  <a:lnTo>
                    <a:pt x="149" y="57"/>
                  </a:lnTo>
                  <a:lnTo>
                    <a:pt x="153" y="59"/>
                  </a:lnTo>
                  <a:lnTo>
                    <a:pt x="156" y="61"/>
                  </a:lnTo>
                  <a:lnTo>
                    <a:pt x="158" y="63"/>
                  </a:lnTo>
                  <a:lnTo>
                    <a:pt x="162" y="66"/>
                  </a:lnTo>
                  <a:lnTo>
                    <a:pt x="165" y="68"/>
                  </a:lnTo>
                  <a:lnTo>
                    <a:pt x="170" y="71"/>
                  </a:lnTo>
                  <a:lnTo>
                    <a:pt x="175" y="76"/>
                  </a:lnTo>
                  <a:lnTo>
                    <a:pt x="178" y="78"/>
                  </a:lnTo>
                  <a:lnTo>
                    <a:pt x="183" y="84"/>
                  </a:lnTo>
                  <a:lnTo>
                    <a:pt x="185" y="87"/>
                  </a:lnTo>
                  <a:lnTo>
                    <a:pt x="189" y="91"/>
                  </a:lnTo>
                  <a:lnTo>
                    <a:pt x="193" y="95"/>
                  </a:lnTo>
                  <a:lnTo>
                    <a:pt x="196" y="100"/>
                  </a:lnTo>
                  <a:lnTo>
                    <a:pt x="199" y="104"/>
                  </a:lnTo>
                  <a:lnTo>
                    <a:pt x="203" y="109"/>
                  </a:lnTo>
                  <a:lnTo>
                    <a:pt x="205" y="113"/>
                  </a:lnTo>
                  <a:lnTo>
                    <a:pt x="209" y="117"/>
                  </a:lnTo>
                  <a:lnTo>
                    <a:pt x="211" y="122"/>
                  </a:lnTo>
                  <a:lnTo>
                    <a:pt x="213" y="127"/>
                  </a:lnTo>
                  <a:lnTo>
                    <a:pt x="216" y="133"/>
                  </a:lnTo>
                  <a:lnTo>
                    <a:pt x="217" y="138"/>
                  </a:lnTo>
                  <a:lnTo>
                    <a:pt x="220" y="145"/>
                  </a:lnTo>
                  <a:lnTo>
                    <a:pt x="221" y="152"/>
                  </a:lnTo>
                  <a:lnTo>
                    <a:pt x="224" y="159"/>
                  </a:lnTo>
                  <a:lnTo>
                    <a:pt x="224" y="164"/>
                  </a:lnTo>
                  <a:lnTo>
                    <a:pt x="225" y="172"/>
                  </a:lnTo>
                  <a:lnTo>
                    <a:pt x="226" y="181"/>
                  </a:lnTo>
                  <a:lnTo>
                    <a:pt x="226" y="189"/>
                  </a:lnTo>
                  <a:lnTo>
                    <a:pt x="226" y="196"/>
                  </a:lnTo>
                  <a:lnTo>
                    <a:pt x="225" y="203"/>
                  </a:lnTo>
                  <a:lnTo>
                    <a:pt x="225" y="210"/>
                  </a:lnTo>
                  <a:lnTo>
                    <a:pt x="224" y="216"/>
                  </a:lnTo>
                  <a:lnTo>
                    <a:pt x="223" y="223"/>
                  </a:lnTo>
                  <a:lnTo>
                    <a:pt x="220" y="230"/>
                  </a:lnTo>
                  <a:lnTo>
                    <a:pt x="218" y="238"/>
                  </a:lnTo>
                  <a:lnTo>
                    <a:pt x="203" y="195"/>
                  </a:lnTo>
                  <a:lnTo>
                    <a:pt x="146" y="204"/>
                  </a:lnTo>
                  <a:lnTo>
                    <a:pt x="148" y="196"/>
                  </a:lnTo>
                  <a:lnTo>
                    <a:pt x="148" y="192"/>
                  </a:lnTo>
                  <a:lnTo>
                    <a:pt x="148" y="187"/>
                  </a:lnTo>
                  <a:lnTo>
                    <a:pt x="148" y="180"/>
                  </a:lnTo>
                  <a:lnTo>
                    <a:pt x="147" y="175"/>
                  </a:lnTo>
                  <a:lnTo>
                    <a:pt x="146" y="169"/>
                  </a:lnTo>
                  <a:lnTo>
                    <a:pt x="143" y="163"/>
                  </a:lnTo>
                  <a:lnTo>
                    <a:pt x="141" y="158"/>
                  </a:lnTo>
                  <a:lnTo>
                    <a:pt x="139" y="153"/>
                  </a:lnTo>
                  <a:lnTo>
                    <a:pt x="136" y="147"/>
                  </a:lnTo>
                  <a:lnTo>
                    <a:pt x="134" y="144"/>
                  </a:lnTo>
                  <a:lnTo>
                    <a:pt x="132" y="141"/>
                  </a:lnTo>
                  <a:lnTo>
                    <a:pt x="129" y="138"/>
                  </a:lnTo>
                  <a:lnTo>
                    <a:pt x="127" y="135"/>
                  </a:lnTo>
                  <a:lnTo>
                    <a:pt x="123" y="131"/>
                  </a:lnTo>
                  <a:lnTo>
                    <a:pt x="121" y="129"/>
                  </a:lnTo>
                  <a:lnTo>
                    <a:pt x="118" y="127"/>
                  </a:lnTo>
                  <a:lnTo>
                    <a:pt x="115" y="125"/>
                  </a:lnTo>
                  <a:lnTo>
                    <a:pt x="112" y="121"/>
                  </a:lnTo>
                  <a:lnTo>
                    <a:pt x="107" y="119"/>
                  </a:lnTo>
                  <a:lnTo>
                    <a:pt x="104" y="117"/>
                  </a:lnTo>
                  <a:lnTo>
                    <a:pt x="101" y="116"/>
                  </a:lnTo>
                  <a:lnTo>
                    <a:pt x="97" y="113"/>
                  </a:lnTo>
                  <a:lnTo>
                    <a:pt x="93" y="112"/>
                  </a:lnTo>
                  <a:lnTo>
                    <a:pt x="90" y="111"/>
                  </a:lnTo>
                  <a:lnTo>
                    <a:pt x="86" y="110"/>
                  </a:lnTo>
                  <a:lnTo>
                    <a:pt x="82" y="109"/>
                  </a:lnTo>
                  <a:lnTo>
                    <a:pt x="76" y="108"/>
                  </a:lnTo>
                  <a:lnTo>
                    <a:pt x="71" y="108"/>
                  </a:lnTo>
                  <a:lnTo>
                    <a:pt x="66" y="107"/>
                  </a:lnTo>
                  <a:lnTo>
                    <a:pt x="64" y="107"/>
                  </a:lnTo>
                  <a:lnTo>
                    <a:pt x="64" y="146"/>
                  </a:lnTo>
                  <a:lnTo>
                    <a:pt x="0" y="74"/>
                  </a:lnTo>
                  <a:lnTo>
                    <a:pt x="63" y="0"/>
                  </a:lnTo>
                  <a:lnTo>
                    <a:pt x="63" y="33"/>
                  </a:lnTo>
                  <a:lnTo>
                    <a:pt x="66" y="33"/>
                  </a:lnTo>
                  <a:lnTo>
                    <a:pt x="72" y="33"/>
                  </a:lnTo>
                  <a:lnTo>
                    <a:pt x="77" y="34"/>
                  </a:lnTo>
                  <a:lnTo>
                    <a:pt x="82" y="34"/>
                  </a:lnTo>
                  <a:lnTo>
                    <a:pt x="86" y="35"/>
                  </a:lnTo>
                </a:path>
              </a:pathLst>
            </a:custGeom>
            <a:solidFill>
              <a:schemeClr val="accent1"/>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75" name="Line 46">
            <a:extLst>
              <a:ext uri="{FF2B5EF4-FFF2-40B4-BE49-F238E27FC236}">
                <a16:creationId xmlns:a16="http://schemas.microsoft.com/office/drawing/2014/main" id="{7CBFF61E-180B-4792-97AB-E30EEF4EB700}"/>
              </a:ext>
            </a:extLst>
          </p:cNvPr>
          <p:cNvSpPr>
            <a:spLocks noChangeShapeType="1"/>
          </p:cNvSpPr>
          <p:nvPr/>
        </p:nvSpPr>
        <p:spPr bwMode="auto">
          <a:xfrm>
            <a:off x="2722563" y="4624388"/>
            <a:ext cx="614362" cy="0"/>
          </a:xfrm>
          <a:prstGeom prst="line">
            <a:avLst/>
          </a:prstGeom>
          <a:noFill/>
          <a:ln w="1270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6" name="Line 47">
            <a:extLst>
              <a:ext uri="{FF2B5EF4-FFF2-40B4-BE49-F238E27FC236}">
                <a16:creationId xmlns:a16="http://schemas.microsoft.com/office/drawing/2014/main" id="{060E7825-C830-422B-8E39-9335228CFADA}"/>
              </a:ext>
            </a:extLst>
          </p:cNvPr>
          <p:cNvSpPr>
            <a:spLocks noChangeShapeType="1"/>
          </p:cNvSpPr>
          <p:nvPr/>
        </p:nvSpPr>
        <p:spPr bwMode="auto">
          <a:xfrm>
            <a:off x="3630613" y="3284538"/>
            <a:ext cx="1587" cy="1138237"/>
          </a:xfrm>
          <a:prstGeom prst="line">
            <a:avLst/>
          </a:prstGeom>
          <a:noFill/>
          <a:ln w="1270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7" name="Line 48">
            <a:extLst>
              <a:ext uri="{FF2B5EF4-FFF2-40B4-BE49-F238E27FC236}">
                <a16:creationId xmlns:a16="http://schemas.microsoft.com/office/drawing/2014/main" id="{53A23DAE-A321-42A8-BAF0-974409750120}"/>
              </a:ext>
            </a:extLst>
          </p:cNvPr>
          <p:cNvSpPr>
            <a:spLocks noChangeShapeType="1"/>
          </p:cNvSpPr>
          <p:nvPr/>
        </p:nvSpPr>
        <p:spPr bwMode="auto">
          <a:xfrm>
            <a:off x="4046538" y="3298825"/>
            <a:ext cx="0" cy="3009900"/>
          </a:xfrm>
          <a:prstGeom prst="line">
            <a:avLst/>
          </a:prstGeom>
          <a:noFill/>
          <a:ln w="1270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8" name="Arc 49">
            <a:extLst>
              <a:ext uri="{FF2B5EF4-FFF2-40B4-BE49-F238E27FC236}">
                <a16:creationId xmlns:a16="http://schemas.microsoft.com/office/drawing/2014/main" id="{65C28305-F428-401A-A534-16BE6F442CD1}"/>
              </a:ext>
            </a:extLst>
          </p:cNvPr>
          <p:cNvSpPr>
            <a:spLocks/>
          </p:cNvSpPr>
          <p:nvPr/>
        </p:nvSpPr>
        <p:spPr bwMode="auto">
          <a:xfrm>
            <a:off x="3332163" y="4422775"/>
            <a:ext cx="290512" cy="195263"/>
          </a:xfrm>
          <a:custGeom>
            <a:avLst/>
            <a:gdLst>
              <a:gd name="T0" fmla="*/ 290512 w 28179"/>
              <a:gd name="T1" fmla="*/ 14355 h 21600"/>
              <a:gd name="T2" fmla="*/ 0 w 28179"/>
              <a:gd name="T3" fmla="*/ 185816 h 21600"/>
              <a:gd name="T4" fmla="*/ 68424 w 28179"/>
              <a:gd name="T5" fmla="*/ 0 h 21600"/>
              <a:gd name="T6" fmla="*/ 0 60000 65536"/>
              <a:gd name="T7" fmla="*/ 0 60000 65536"/>
              <a:gd name="T8" fmla="*/ 0 60000 65536"/>
            </a:gdLst>
            <a:ahLst/>
            <a:cxnLst>
              <a:cxn ang="T6">
                <a:pos x="T0" y="T1"/>
              </a:cxn>
              <a:cxn ang="T7">
                <a:pos x="T2" y="T3"/>
              </a:cxn>
              <a:cxn ang="T8">
                <a:pos x="T4" y="T5"/>
              </a:cxn>
            </a:cxnLst>
            <a:rect l="0" t="0" r="r" b="b"/>
            <a:pathLst>
              <a:path w="28179" h="21600" fill="none" extrusionOk="0">
                <a:moveTo>
                  <a:pt x="28178" y="1587"/>
                </a:moveTo>
                <a:cubicBezTo>
                  <a:pt x="27346" y="12870"/>
                  <a:pt x="17950" y="21600"/>
                  <a:pt x="6637" y="21600"/>
                </a:cubicBezTo>
                <a:cubicBezTo>
                  <a:pt x="4383" y="21600"/>
                  <a:pt x="2144" y="21247"/>
                  <a:pt x="-1" y="20555"/>
                </a:cubicBezTo>
              </a:path>
              <a:path w="28179" h="21600" stroke="0" extrusionOk="0">
                <a:moveTo>
                  <a:pt x="28178" y="1587"/>
                </a:moveTo>
                <a:cubicBezTo>
                  <a:pt x="27346" y="12870"/>
                  <a:pt x="17950" y="21600"/>
                  <a:pt x="6637" y="21600"/>
                </a:cubicBezTo>
                <a:cubicBezTo>
                  <a:pt x="4383" y="21600"/>
                  <a:pt x="2144" y="21247"/>
                  <a:pt x="-1" y="20555"/>
                </a:cubicBezTo>
                <a:lnTo>
                  <a:pt x="6637" y="0"/>
                </a:lnTo>
                <a:lnTo>
                  <a:pt x="28178" y="1587"/>
                </a:lnTo>
                <a:close/>
              </a:path>
            </a:pathLst>
          </a:custGeom>
          <a:noFill/>
          <a:ln w="127000" cap="rnd">
            <a:solidFill>
              <a:srgbClr val="063DE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9" name="Arc 50">
            <a:extLst>
              <a:ext uri="{FF2B5EF4-FFF2-40B4-BE49-F238E27FC236}">
                <a16:creationId xmlns:a16="http://schemas.microsoft.com/office/drawing/2014/main" id="{EB69843B-6DDA-4E8B-99F0-65995C6BA58F}"/>
              </a:ext>
            </a:extLst>
          </p:cNvPr>
          <p:cNvSpPr>
            <a:spLocks/>
          </p:cNvSpPr>
          <p:nvPr/>
        </p:nvSpPr>
        <p:spPr bwMode="auto">
          <a:xfrm>
            <a:off x="3633788" y="3019425"/>
            <a:ext cx="195262" cy="222250"/>
          </a:xfrm>
          <a:custGeom>
            <a:avLst/>
            <a:gdLst>
              <a:gd name="T0" fmla="*/ 0 w 21599"/>
              <a:gd name="T1" fmla="*/ 220665 h 21599"/>
              <a:gd name="T2" fmla="*/ 193671 w 21599"/>
              <a:gd name="T3" fmla="*/ 0 h 21599"/>
              <a:gd name="T4" fmla="*/ 195262 w 21599"/>
              <a:gd name="T5" fmla="*/ 222250 h 21599"/>
              <a:gd name="T6" fmla="*/ 0 60000 65536"/>
              <a:gd name="T7" fmla="*/ 0 60000 65536"/>
              <a:gd name="T8" fmla="*/ 0 60000 65536"/>
            </a:gdLst>
            <a:ahLst/>
            <a:cxnLst>
              <a:cxn ang="T6">
                <a:pos x="T0" y="T1"/>
              </a:cxn>
              <a:cxn ang="T7">
                <a:pos x="T2" y="T3"/>
              </a:cxn>
              <a:cxn ang="T8">
                <a:pos x="T4" y="T5"/>
              </a:cxn>
            </a:cxnLst>
            <a:rect l="0" t="0" r="r" b="b"/>
            <a:pathLst>
              <a:path w="21599" h="21599" fill="none" extrusionOk="0">
                <a:moveTo>
                  <a:pt x="-1" y="21444"/>
                </a:moveTo>
                <a:cubicBezTo>
                  <a:pt x="83" y="9644"/>
                  <a:pt x="9622" y="95"/>
                  <a:pt x="21422" y="-1"/>
                </a:cubicBezTo>
              </a:path>
              <a:path w="21599" h="21599" stroke="0" extrusionOk="0">
                <a:moveTo>
                  <a:pt x="-1" y="21444"/>
                </a:moveTo>
                <a:cubicBezTo>
                  <a:pt x="83" y="9644"/>
                  <a:pt x="9622" y="95"/>
                  <a:pt x="21422" y="-1"/>
                </a:cubicBezTo>
                <a:lnTo>
                  <a:pt x="21599" y="21599"/>
                </a:lnTo>
                <a:lnTo>
                  <a:pt x="-1" y="21444"/>
                </a:lnTo>
                <a:close/>
              </a:path>
            </a:pathLst>
          </a:custGeom>
          <a:noFill/>
          <a:ln w="127000" cap="rnd">
            <a:solidFill>
              <a:srgbClr val="063DE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0" name="Arc 51">
            <a:extLst>
              <a:ext uri="{FF2B5EF4-FFF2-40B4-BE49-F238E27FC236}">
                <a16:creationId xmlns:a16="http://schemas.microsoft.com/office/drawing/2014/main" id="{EAECFD55-8CCE-47DB-9B74-040515AF47AE}"/>
              </a:ext>
            </a:extLst>
          </p:cNvPr>
          <p:cNvSpPr>
            <a:spLocks/>
          </p:cNvSpPr>
          <p:nvPr/>
        </p:nvSpPr>
        <p:spPr bwMode="auto">
          <a:xfrm>
            <a:off x="3841750" y="3019425"/>
            <a:ext cx="204788" cy="222250"/>
          </a:xfrm>
          <a:custGeom>
            <a:avLst/>
            <a:gdLst>
              <a:gd name="T0" fmla="*/ 0 w 21600"/>
              <a:gd name="T1" fmla="*/ 0 h 21600"/>
              <a:gd name="T2" fmla="*/ 204788 w 21600"/>
              <a:gd name="T3" fmla="*/ 222250 h 21600"/>
              <a:gd name="T4" fmla="*/ 0 w 21600"/>
              <a:gd name="T5" fmla="*/ 22225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0" cap="rnd">
            <a:solidFill>
              <a:srgbClr val="063DE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981" name="Group 52">
            <a:extLst>
              <a:ext uri="{FF2B5EF4-FFF2-40B4-BE49-F238E27FC236}">
                <a16:creationId xmlns:a16="http://schemas.microsoft.com/office/drawing/2014/main" id="{2231F915-318D-4610-8270-0B2B4AACFD13}"/>
              </a:ext>
            </a:extLst>
          </p:cNvPr>
          <p:cNvGrpSpPr>
            <a:grpSpLocks/>
          </p:cNvGrpSpPr>
          <p:nvPr/>
        </p:nvGrpSpPr>
        <p:grpSpPr bwMode="auto">
          <a:xfrm>
            <a:off x="3622675" y="6094413"/>
            <a:ext cx="568325" cy="539750"/>
            <a:chOff x="2282" y="3839"/>
            <a:chExt cx="358" cy="340"/>
          </a:xfrm>
        </p:grpSpPr>
        <p:sp>
          <p:nvSpPr>
            <p:cNvPr id="83081" name="Freeform 53">
              <a:extLst>
                <a:ext uri="{FF2B5EF4-FFF2-40B4-BE49-F238E27FC236}">
                  <a16:creationId xmlns:a16="http://schemas.microsoft.com/office/drawing/2014/main" id="{E7110EEB-42EE-4D0C-86C6-919062693102}"/>
                </a:ext>
              </a:extLst>
            </p:cNvPr>
            <p:cNvSpPr>
              <a:spLocks/>
            </p:cNvSpPr>
            <p:nvPr/>
          </p:nvSpPr>
          <p:spPr bwMode="auto">
            <a:xfrm>
              <a:off x="2292" y="3839"/>
              <a:ext cx="227" cy="267"/>
            </a:xfrm>
            <a:custGeom>
              <a:avLst/>
              <a:gdLst>
                <a:gd name="T0" fmla="*/ 136 w 227"/>
                <a:gd name="T1" fmla="*/ 35 h 267"/>
                <a:gd name="T2" fmla="*/ 128 w 227"/>
                <a:gd name="T3" fmla="*/ 36 h 267"/>
                <a:gd name="T4" fmla="*/ 122 w 227"/>
                <a:gd name="T5" fmla="*/ 39 h 267"/>
                <a:gd name="T6" fmla="*/ 115 w 227"/>
                <a:gd name="T7" fmla="*/ 40 h 267"/>
                <a:gd name="T8" fmla="*/ 108 w 227"/>
                <a:gd name="T9" fmla="*/ 42 h 267"/>
                <a:gd name="T10" fmla="*/ 101 w 227"/>
                <a:gd name="T11" fmla="*/ 45 h 267"/>
                <a:gd name="T12" fmla="*/ 93 w 227"/>
                <a:gd name="T13" fmla="*/ 48 h 267"/>
                <a:gd name="T14" fmla="*/ 86 w 227"/>
                <a:gd name="T15" fmla="*/ 51 h 267"/>
                <a:gd name="T16" fmla="*/ 80 w 227"/>
                <a:gd name="T17" fmla="*/ 55 h 267"/>
                <a:gd name="T18" fmla="*/ 73 w 227"/>
                <a:gd name="T19" fmla="*/ 59 h 267"/>
                <a:gd name="T20" fmla="*/ 68 w 227"/>
                <a:gd name="T21" fmla="*/ 64 h 267"/>
                <a:gd name="T22" fmla="*/ 61 w 227"/>
                <a:gd name="T23" fmla="*/ 68 h 267"/>
                <a:gd name="T24" fmla="*/ 51 w 227"/>
                <a:gd name="T25" fmla="*/ 76 h 267"/>
                <a:gd name="T26" fmla="*/ 43 w 227"/>
                <a:gd name="T27" fmla="*/ 84 h 267"/>
                <a:gd name="T28" fmla="*/ 37 w 227"/>
                <a:gd name="T29" fmla="*/ 91 h 267"/>
                <a:gd name="T30" fmla="*/ 30 w 227"/>
                <a:gd name="T31" fmla="*/ 100 h 267"/>
                <a:gd name="T32" fmla="*/ 23 w 227"/>
                <a:gd name="T33" fmla="*/ 109 h 267"/>
                <a:gd name="T34" fmla="*/ 17 w 227"/>
                <a:gd name="T35" fmla="*/ 117 h 267"/>
                <a:gd name="T36" fmla="*/ 13 w 227"/>
                <a:gd name="T37" fmla="*/ 127 h 267"/>
                <a:gd name="T38" fmla="*/ 9 w 227"/>
                <a:gd name="T39" fmla="*/ 139 h 267"/>
                <a:gd name="T40" fmla="*/ 5 w 227"/>
                <a:gd name="T41" fmla="*/ 152 h 267"/>
                <a:gd name="T42" fmla="*/ 2 w 227"/>
                <a:gd name="T43" fmla="*/ 165 h 267"/>
                <a:gd name="T44" fmla="*/ 0 w 227"/>
                <a:gd name="T45" fmla="*/ 182 h 267"/>
                <a:gd name="T46" fmla="*/ 0 w 227"/>
                <a:gd name="T47" fmla="*/ 197 h 267"/>
                <a:gd name="T48" fmla="*/ 1 w 227"/>
                <a:gd name="T49" fmla="*/ 210 h 267"/>
                <a:gd name="T50" fmla="*/ 3 w 227"/>
                <a:gd name="T51" fmla="*/ 224 h 267"/>
                <a:gd name="T52" fmla="*/ 8 w 227"/>
                <a:gd name="T53" fmla="*/ 239 h 267"/>
                <a:gd name="T54" fmla="*/ 14 w 227"/>
                <a:gd name="T55" fmla="*/ 252 h 267"/>
                <a:gd name="T56" fmla="*/ 22 w 227"/>
                <a:gd name="T57" fmla="*/ 266 h 267"/>
                <a:gd name="T58" fmla="*/ 86 w 227"/>
                <a:gd name="T59" fmla="*/ 224 h 267"/>
                <a:gd name="T60" fmla="*/ 82 w 227"/>
                <a:gd name="T61" fmla="*/ 213 h 267"/>
                <a:gd name="T62" fmla="*/ 79 w 227"/>
                <a:gd name="T63" fmla="*/ 202 h 267"/>
                <a:gd name="T64" fmla="*/ 78 w 227"/>
                <a:gd name="T65" fmla="*/ 192 h 267"/>
                <a:gd name="T66" fmla="*/ 78 w 227"/>
                <a:gd name="T67" fmla="*/ 181 h 267"/>
                <a:gd name="T68" fmla="*/ 80 w 227"/>
                <a:gd name="T69" fmla="*/ 169 h 267"/>
                <a:gd name="T70" fmla="*/ 85 w 227"/>
                <a:gd name="T71" fmla="*/ 158 h 267"/>
                <a:gd name="T72" fmla="*/ 90 w 227"/>
                <a:gd name="T73" fmla="*/ 148 h 267"/>
                <a:gd name="T74" fmla="*/ 94 w 227"/>
                <a:gd name="T75" fmla="*/ 141 h 267"/>
                <a:gd name="T76" fmla="*/ 99 w 227"/>
                <a:gd name="T77" fmla="*/ 135 h 267"/>
                <a:gd name="T78" fmla="*/ 105 w 227"/>
                <a:gd name="T79" fmla="*/ 130 h 267"/>
                <a:gd name="T80" fmla="*/ 111 w 227"/>
                <a:gd name="T81" fmla="*/ 125 h 267"/>
                <a:gd name="T82" fmla="*/ 119 w 227"/>
                <a:gd name="T83" fmla="*/ 119 h 267"/>
                <a:gd name="T84" fmla="*/ 125 w 227"/>
                <a:gd name="T85" fmla="*/ 116 h 267"/>
                <a:gd name="T86" fmla="*/ 133 w 227"/>
                <a:gd name="T87" fmla="*/ 113 h 267"/>
                <a:gd name="T88" fmla="*/ 140 w 227"/>
                <a:gd name="T89" fmla="*/ 110 h 267"/>
                <a:gd name="T90" fmla="*/ 150 w 227"/>
                <a:gd name="T91" fmla="*/ 108 h 267"/>
                <a:gd name="T92" fmla="*/ 160 w 227"/>
                <a:gd name="T93" fmla="*/ 107 h 267"/>
                <a:gd name="T94" fmla="*/ 162 w 227"/>
                <a:gd name="T95" fmla="*/ 147 h 267"/>
                <a:gd name="T96" fmla="*/ 163 w 227"/>
                <a:gd name="T97" fmla="*/ 0 h 267"/>
                <a:gd name="T98" fmla="*/ 160 w 227"/>
                <a:gd name="T99" fmla="*/ 33 h 267"/>
                <a:gd name="T100" fmla="*/ 149 w 227"/>
                <a:gd name="T101" fmla="*/ 34 h 267"/>
                <a:gd name="T102" fmla="*/ 140 w 227"/>
                <a:gd name="T103" fmla="*/ 35 h 2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7" h="267">
                  <a:moveTo>
                    <a:pt x="140" y="35"/>
                  </a:moveTo>
                  <a:lnTo>
                    <a:pt x="136" y="35"/>
                  </a:lnTo>
                  <a:lnTo>
                    <a:pt x="133" y="36"/>
                  </a:lnTo>
                  <a:lnTo>
                    <a:pt x="128" y="36"/>
                  </a:lnTo>
                  <a:lnTo>
                    <a:pt x="126" y="38"/>
                  </a:lnTo>
                  <a:lnTo>
                    <a:pt x="122" y="39"/>
                  </a:lnTo>
                  <a:lnTo>
                    <a:pt x="119" y="39"/>
                  </a:lnTo>
                  <a:lnTo>
                    <a:pt x="115" y="40"/>
                  </a:lnTo>
                  <a:lnTo>
                    <a:pt x="112" y="41"/>
                  </a:lnTo>
                  <a:lnTo>
                    <a:pt x="108" y="42"/>
                  </a:lnTo>
                  <a:lnTo>
                    <a:pt x="105" y="44"/>
                  </a:lnTo>
                  <a:lnTo>
                    <a:pt x="101" y="45"/>
                  </a:lnTo>
                  <a:lnTo>
                    <a:pt x="98" y="47"/>
                  </a:lnTo>
                  <a:lnTo>
                    <a:pt x="93" y="48"/>
                  </a:lnTo>
                  <a:lnTo>
                    <a:pt x="90" y="50"/>
                  </a:lnTo>
                  <a:lnTo>
                    <a:pt x="86" y="51"/>
                  </a:lnTo>
                  <a:lnTo>
                    <a:pt x="83" y="53"/>
                  </a:lnTo>
                  <a:lnTo>
                    <a:pt x="80" y="55"/>
                  </a:lnTo>
                  <a:lnTo>
                    <a:pt x="77" y="57"/>
                  </a:lnTo>
                  <a:lnTo>
                    <a:pt x="73" y="59"/>
                  </a:lnTo>
                  <a:lnTo>
                    <a:pt x="70" y="61"/>
                  </a:lnTo>
                  <a:lnTo>
                    <a:pt x="68" y="64"/>
                  </a:lnTo>
                  <a:lnTo>
                    <a:pt x="64" y="66"/>
                  </a:lnTo>
                  <a:lnTo>
                    <a:pt x="61" y="68"/>
                  </a:lnTo>
                  <a:lnTo>
                    <a:pt x="56" y="72"/>
                  </a:lnTo>
                  <a:lnTo>
                    <a:pt x="51" y="76"/>
                  </a:lnTo>
                  <a:lnTo>
                    <a:pt x="48" y="78"/>
                  </a:lnTo>
                  <a:lnTo>
                    <a:pt x="43" y="84"/>
                  </a:lnTo>
                  <a:lnTo>
                    <a:pt x="41" y="88"/>
                  </a:lnTo>
                  <a:lnTo>
                    <a:pt x="37" y="91"/>
                  </a:lnTo>
                  <a:lnTo>
                    <a:pt x="33" y="95"/>
                  </a:lnTo>
                  <a:lnTo>
                    <a:pt x="30" y="100"/>
                  </a:lnTo>
                  <a:lnTo>
                    <a:pt x="27" y="105"/>
                  </a:lnTo>
                  <a:lnTo>
                    <a:pt x="23" y="109"/>
                  </a:lnTo>
                  <a:lnTo>
                    <a:pt x="21" y="114"/>
                  </a:lnTo>
                  <a:lnTo>
                    <a:pt x="17" y="117"/>
                  </a:lnTo>
                  <a:lnTo>
                    <a:pt x="15" y="123"/>
                  </a:lnTo>
                  <a:lnTo>
                    <a:pt x="13" y="127"/>
                  </a:lnTo>
                  <a:lnTo>
                    <a:pt x="10" y="133"/>
                  </a:lnTo>
                  <a:lnTo>
                    <a:pt x="9" y="139"/>
                  </a:lnTo>
                  <a:lnTo>
                    <a:pt x="6" y="146"/>
                  </a:lnTo>
                  <a:lnTo>
                    <a:pt x="5" y="152"/>
                  </a:lnTo>
                  <a:lnTo>
                    <a:pt x="2" y="159"/>
                  </a:lnTo>
                  <a:lnTo>
                    <a:pt x="2" y="165"/>
                  </a:lnTo>
                  <a:lnTo>
                    <a:pt x="1" y="173"/>
                  </a:lnTo>
                  <a:lnTo>
                    <a:pt x="0" y="182"/>
                  </a:lnTo>
                  <a:lnTo>
                    <a:pt x="0" y="190"/>
                  </a:lnTo>
                  <a:lnTo>
                    <a:pt x="0" y="197"/>
                  </a:lnTo>
                  <a:lnTo>
                    <a:pt x="1" y="203"/>
                  </a:lnTo>
                  <a:lnTo>
                    <a:pt x="1" y="210"/>
                  </a:lnTo>
                  <a:lnTo>
                    <a:pt x="2" y="217"/>
                  </a:lnTo>
                  <a:lnTo>
                    <a:pt x="3" y="224"/>
                  </a:lnTo>
                  <a:lnTo>
                    <a:pt x="6" y="231"/>
                  </a:lnTo>
                  <a:lnTo>
                    <a:pt x="8" y="239"/>
                  </a:lnTo>
                  <a:lnTo>
                    <a:pt x="10" y="246"/>
                  </a:lnTo>
                  <a:lnTo>
                    <a:pt x="14" y="252"/>
                  </a:lnTo>
                  <a:lnTo>
                    <a:pt x="19" y="259"/>
                  </a:lnTo>
                  <a:lnTo>
                    <a:pt x="22" y="266"/>
                  </a:lnTo>
                  <a:lnTo>
                    <a:pt x="90" y="231"/>
                  </a:lnTo>
                  <a:lnTo>
                    <a:pt x="86" y="224"/>
                  </a:lnTo>
                  <a:lnTo>
                    <a:pt x="84" y="218"/>
                  </a:lnTo>
                  <a:lnTo>
                    <a:pt x="82" y="213"/>
                  </a:lnTo>
                  <a:lnTo>
                    <a:pt x="80" y="207"/>
                  </a:lnTo>
                  <a:lnTo>
                    <a:pt x="79" y="202"/>
                  </a:lnTo>
                  <a:lnTo>
                    <a:pt x="78" y="197"/>
                  </a:lnTo>
                  <a:lnTo>
                    <a:pt x="78" y="192"/>
                  </a:lnTo>
                  <a:lnTo>
                    <a:pt x="78" y="188"/>
                  </a:lnTo>
                  <a:lnTo>
                    <a:pt x="78" y="181"/>
                  </a:lnTo>
                  <a:lnTo>
                    <a:pt x="79" y="175"/>
                  </a:lnTo>
                  <a:lnTo>
                    <a:pt x="80" y="169"/>
                  </a:lnTo>
                  <a:lnTo>
                    <a:pt x="83" y="164"/>
                  </a:lnTo>
                  <a:lnTo>
                    <a:pt x="85" y="158"/>
                  </a:lnTo>
                  <a:lnTo>
                    <a:pt x="87" y="153"/>
                  </a:lnTo>
                  <a:lnTo>
                    <a:pt x="90" y="148"/>
                  </a:lnTo>
                  <a:lnTo>
                    <a:pt x="92" y="144"/>
                  </a:lnTo>
                  <a:lnTo>
                    <a:pt x="94" y="141"/>
                  </a:lnTo>
                  <a:lnTo>
                    <a:pt x="97" y="139"/>
                  </a:lnTo>
                  <a:lnTo>
                    <a:pt x="99" y="135"/>
                  </a:lnTo>
                  <a:lnTo>
                    <a:pt x="103" y="132"/>
                  </a:lnTo>
                  <a:lnTo>
                    <a:pt x="105" y="130"/>
                  </a:lnTo>
                  <a:lnTo>
                    <a:pt x="108" y="127"/>
                  </a:lnTo>
                  <a:lnTo>
                    <a:pt x="111" y="125"/>
                  </a:lnTo>
                  <a:lnTo>
                    <a:pt x="114" y="122"/>
                  </a:lnTo>
                  <a:lnTo>
                    <a:pt x="119" y="119"/>
                  </a:lnTo>
                  <a:lnTo>
                    <a:pt x="122" y="117"/>
                  </a:lnTo>
                  <a:lnTo>
                    <a:pt x="125" y="116"/>
                  </a:lnTo>
                  <a:lnTo>
                    <a:pt x="129" y="114"/>
                  </a:lnTo>
                  <a:lnTo>
                    <a:pt x="133" y="113"/>
                  </a:lnTo>
                  <a:lnTo>
                    <a:pt x="136" y="111"/>
                  </a:lnTo>
                  <a:lnTo>
                    <a:pt x="140" y="110"/>
                  </a:lnTo>
                  <a:lnTo>
                    <a:pt x="144" y="109"/>
                  </a:lnTo>
                  <a:lnTo>
                    <a:pt x="150" y="108"/>
                  </a:lnTo>
                  <a:lnTo>
                    <a:pt x="155" y="108"/>
                  </a:lnTo>
                  <a:lnTo>
                    <a:pt x="160" y="107"/>
                  </a:lnTo>
                  <a:lnTo>
                    <a:pt x="162" y="107"/>
                  </a:lnTo>
                  <a:lnTo>
                    <a:pt x="162" y="147"/>
                  </a:lnTo>
                  <a:lnTo>
                    <a:pt x="226" y="74"/>
                  </a:lnTo>
                  <a:lnTo>
                    <a:pt x="163" y="0"/>
                  </a:lnTo>
                  <a:lnTo>
                    <a:pt x="163" y="33"/>
                  </a:lnTo>
                  <a:lnTo>
                    <a:pt x="160" y="33"/>
                  </a:lnTo>
                  <a:lnTo>
                    <a:pt x="154" y="33"/>
                  </a:lnTo>
                  <a:lnTo>
                    <a:pt x="149" y="34"/>
                  </a:lnTo>
                  <a:lnTo>
                    <a:pt x="144" y="34"/>
                  </a:lnTo>
                  <a:lnTo>
                    <a:pt x="140" y="3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82" name="Freeform 54">
              <a:extLst>
                <a:ext uri="{FF2B5EF4-FFF2-40B4-BE49-F238E27FC236}">
                  <a16:creationId xmlns:a16="http://schemas.microsoft.com/office/drawing/2014/main" id="{DCC15A6B-E9E2-4E94-929A-6E6BE361AC3F}"/>
                </a:ext>
              </a:extLst>
            </p:cNvPr>
            <p:cNvSpPr>
              <a:spLocks/>
            </p:cNvSpPr>
            <p:nvPr/>
          </p:nvSpPr>
          <p:spPr bwMode="auto">
            <a:xfrm>
              <a:off x="2282" y="4032"/>
              <a:ext cx="304" cy="147"/>
            </a:xfrm>
            <a:custGeom>
              <a:avLst/>
              <a:gdLst>
                <a:gd name="T0" fmla="*/ 147 w 304"/>
                <a:gd name="T1" fmla="*/ 144 h 147"/>
                <a:gd name="T2" fmla="*/ 139 w 304"/>
                <a:gd name="T3" fmla="*/ 142 h 147"/>
                <a:gd name="T4" fmla="*/ 133 w 304"/>
                <a:gd name="T5" fmla="*/ 140 h 147"/>
                <a:gd name="T6" fmla="*/ 126 w 304"/>
                <a:gd name="T7" fmla="*/ 138 h 147"/>
                <a:gd name="T8" fmla="*/ 119 w 304"/>
                <a:gd name="T9" fmla="*/ 137 h 147"/>
                <a:gd name="T10" fmla="*/ 110 w 304"/>
                <a:gd name="T11" fmla="*/ 134 h 147"/>
                <a:gd name="T12" fmla="*/ 103 w 304"/>
                <a:gd name="T13" fmla="*/ 130 h 147"/>
                <a:gd name="T14" fmla="*/ 96 w 304"/>
                <a:gd name="T15" fmla="*/ 127 h 147"/>
                <a:gd name="T16" fmla="*/ 90 w 304"/>
                <a:gd name="T17" fmla="*/ 124 h 147"/>
                <a:gd name="T18" fmla="*/ 83 w 304"/>
                <a:gd name="T19" fmla="*/ 120 h 147"/>
                <a:gd name="T20" fmla="*/ 76 w 304"/>
                <a:gd name="T21" fmla="*/ 116 h 147"/>
                <a:gd name="T22" fmla="*/ 70 w 304"/>
                <a:gd name="T23" fmla="*/ 111 h 147"/>
                <a:gd name="T24" fmla="*/ 62 w 304"/>
                <a:gd name="T25" fmla="*/ 105 h 147"/>
                <a:gd name="T26" fmla="*/ 53 w 304"/>
                <a:gd name="T27" fmla="*/ 96 h 147"/>
                <a:gd name="T28" fmla="*/ 46 w 304"/>
                <a:gd name="T29" fmla="*/ 89 h 147"/>
                <a:gd name="T30" fmla="*/ 39 w 304"/>
                <a:gd name="T31" fmla="*/ 80 h 147"/>
                <a:gd name="T32" fmla="*/ 33 w 304"/>
                <a:gd name="T33" fmla="*/ 71 h 147"/>
                <a:gd name="T34" fmla="*/ 32 w 304"/>
                <a:gd name="T35" fmla="*/ 0 h 147"/>
                <a:gd name="T36" fmla="*/ 101 w 304"/>
                <a:gd name="T37" fmla="*/ 35 h 147"/>
                <a:gd name="T38" fmla="*/ 107 w 304"/>
                <a:gd name="T39" fmla="*/ 42 h 147"/>
                <a:gd name="T40" fmla="*/ 113 w 304"/>
                <a:gd name="T41" fmla="*/ 49 h 147"/>
                <a:gd name="T42" fmla="*/ 119 w 304"/>
                <a:gd name="T43" fmla="*/ 53 h 147"/>
                <a:gd name="T44" fmla="*/ 124 w 304"/>
                <a:gd name="T45" fmla="*/ 58 h 147"/>
                <a:gd name="T46" fmla="*/ 133 w 304"/>
                <a:gd name="T47" fmla="*/ 62 h 147"/>
                <a:gd name="T48" fmla="*/ 140 w 304"/>
                <a:gd name="T49" fmla="*/ 67 h 147"/>
                <a:gd name="T50" fmla="*/ 147 w 304"/>
                <a:gd name="T51" fmla="*/ 69 h 147"/>
                <a:gd name="T52" fmla="*/ 155 w 304"/>
                <a:gd name="T53" fmla="*/ 71 h 147"/>
                <a:gd name="T54" fmla="*/ 166 w 304"/>
                <a:gd name="T55" fmla="*/ 72 h 147"/>
                <a:gd name="T56" fmla="*/ 182 w 304"/>
                <a:gd name="T57" fmla="*/ 74 h 147"/>
                <a:gd name="T58" fmla="*/ 196 w 304"/>
                <a:gd name="T59" fmla="*/ 70 h 147"/>
                <a:gd name="T60" fmla="*/ 211 w 304"/>
                <a:gd name="T61" fmla="*/ 66 h 147"/>
                <a:gd name="T62" fmla="*/ 224 w 304"/>
                <a:gd name="T63" fmla="*/ 59 h 147"/>
                <a:gd name="T64" fmla="*/ 303 w 304"/>
                <a:gd name="T65" fmla="*/ 91 h 147"/>
                <a:gd name="T66" fmla="*/ 296 w 304"/>
                <a:gd name="T67" fmla="*/ 99 h 147"/>
                <a:gd name="T68" fmla="*/ 289 w 304"/>
                <a:gd name="T69" fmla="*/ 105 h 147"/>
                <a:gd name="T70" fmla="*/ 281 w 304"/>
                <a:gd name="T71" fmla="*/ 111 h 147"/>
                <a:gd name="T72" fmla="*/ 274 w 304"/>
                <a:gd name="T73" fmla="*/ 116 h 147"/>
                <a:gd name="T74" fmla="*/ 264 w 304"/>
                <a:gd name="T75" fmla="*/ 121 h 147"/>
                <a:gd name="T76" fmla="*/ 256 w 304"/>
                <a:gd name="T77" fmla="*/ 126 h 147"/>
                <a:gd name="T78" fmla="*/ 249 w 304"/>
                <a:gd name="T79" fmla="*/ 130 h 147"/>
                <a:gd name="T80" fmla="*/ 238 w 304"/>
                <a:gd name="T81" fmla="*/ 134 h 147"/>
                <a:gd name="T82" fmla="*/ 229 w 304"/>
                <a:gd name="T83" fmla="*/ 137 h 147"/>
                <a:gd name="T84" fmla="*/ 220 w 304"/>
                <a:gd name="T85" fmla="*/ 140 h 147"/>
                <a:gd name="T86" fmla="*/ 211 w 304"/>
                <a:gd name="T87" fmla="*/ 143 h 147"/>
                <a:gd name="T88" fmla="*/ 201 w 304"/>
                <a:gd name="T89" fmla="*/ 144 h 147"/>
                <a:gd name="T90" fmla="*/ 189 w 304"/>
                <a:gd name="T91" fmla="*/ 145 h 147"/>
                <a:gd name="T92" fmla="*/ 180 w 304"/>
                <a:gd name="T93" fmla="*/ 146 h 147"/>
                <a:gd name="T94" fmla="*/ 169 w 304"/>
                <a:gd name="T95" fmla="*/ 145 h 147"/>
                <a:gd name="T96" fmla="*/ 160 w 304"/>
                <a:gd name="T97" fmla="*/ 145 h 147"/>
                <a:gd name="T98" fmla="*/ 150 w 304"/>
                <a:gd name="T99" fmla="*/ 144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4" h="147">
                  <a:moveTo>
                    <a:pt x="150" y="144"/>
                  </a:moveTo>
                  <a:lnTo>
                    <a:pt x="147" y="144"/>
                  </a:lnTo>
                  <a:lnTo>
                    <a:pt x="143" y="143"/>
                  </a:lnTo>
                  <a:lnTo>
                    <a:pt x="139" y="142"/>
                  </a:lnTo>
                  <a:lnTo>
                    <a:pt x="136" y="142"/>
                  </a:lnTo>
                  <a:lnTo>
                    <a:pt x="133" y="140"/>
                  </a:lnTo>
                  <a:lnTo>
                    <a:pt x="129" y="139"/>
                  </a:lnTo>
                  <a:lnTo>
                    <a:pt x="126" y="138"/>
                  </a:lnTo>
                  <a:lnTo>
                    <a:pt x="122" y="138"/>
                  </a:lnTo>
                  <a:lnTo>
                    <a:pt x="119" y="137"/>
                  </a:lnTo>
                  <a:lnTo>
                    <a:pt x="115" y="135"/>
                  </a:lnTo>
                  <a:lnTo>
                    <a:pt x="110" y="134"/>
                  </a:lnTo>
                  <a:lnTo>
                    <a:pt x="108" y="133"/>
                  </a:lnTo>
                  <a:lnTo>
                    <a:pt x="103" y="130"/>
                  </a:lnTo>
                  <a:lnTo>
                    <a:pt x="100" y="129"/>
                  </a:lnTo>
                  <a:lnTo>
                    <a:pt x="96" y="127"/>
                  </a:lnTo>
                  <a:lnTo>
                    <a:pt x="93" y="126"/>
                  </a:lnTo>
                  <a:lnTo>
                    <a:pt x="90" y="124"/>
                  </a:lnTo>
                  <a:lnTo>
                    <a:pt x="87" y="121"/>
                  </a:lnTo>
                  <a:lnTo>
                    <a:pt x="83" y="120"/>
                  </a:lnTo>
                  <a:lnTo>
                    <a:pt x="80" y="118"/>
                  </a:lnTo>
                  <a:lnTo>
                    <a:pt x="76" y="116"/>
                  </a:lnTo>
                  <a:lnTo>
                    <a:pt x="74" y="114"/>
                  </a:lnTo>
                  <a:lnTo>
                    <a:pt x="70" y="111"/>
                  </a:lnTo>
                  <a:lnTo>
                    <a:pt x="66" y="108"/>
                  </a:lnTo>
                  <a:lnTo>
                    <a:pt x="62" y="105"/>
                  </a:lnTo>
                  <a:lnTo>
                    <a:pt x="58" y="100"/>
                  </a:lnTo>
                  <a:lnTo>
                    <a:pt x="53" y="96"/>
                  </a:lnTo>
                  <a:lnTo>
                    <a:pt x="49" y="93"/>
                  </a:lnTo>
                  <a:lnTo>
                    <a:pt x="46" y="89"/>
                  </a:lnTo>
                  <a:lnTo>
                    <a:pt x="42" y="85"/>
                  </a:lnTo>
                  <a:lnTo>
                    <a:pt x="39" y="80"/>
                  </a:lnTo>
                  <a:lnTo>
                    <a:pt x="36" y="76"/>
                  </a:lnTo>
                  <a:lnTo>
                    <a:pt x="33" y="71"/>
                  </a:lnTo>
                  <a:lnTo>
                    <a:pt x="0" y="89"/>
                  </a:lnTo>
                  <a:lnTo>
                    <a:pt x="32" y="0"/>
                  </a:lnTo>
                  <a:lnTo>
                    <a:pt x="135" y="17"/>
                  </a:lnTo>
                  <a:lnTo>
                    <a:pt x="101" y="35"/>
                  </a:lnTo>
                  <a:lnTo>
                    <a:pt x="103" y="39"/>
                  </a:lnTo>
                  <a:lnTo>
                    <a:pt x="107" y="42"/>
                  </a:lnTo>
                  <a:lnTo>
                    <a:pt x="109" y="46"/>
                  </a:lnTo>
                  <a:lnTo>
                    <a:pt x="113" y="49"/>
                  </a:lnTo>
                  <a:lnTo>
                    <a:pt x="115" y="51"/>
                  </a:lnTo>
                  <a:lnTo>
                    <a:pt x="119" y="53"/>
                  </a:lnTo>
                  <a:lnTo>
                    <a:pt x="121" y="56"/>
                  </a:lnTo>
                  <a:lnTo>
                    <a:pt x="124" y="58"/>
                  </a:lnTo>
                  <a:lnTo>
                    <a:pt x="129" y="61"/>
                  </a:lnTo>
                  <a:lnTo>
                    <a:pt x="133" y="62"/>
                  </a:lnTo>
                  <a:lnTo>
                    <a:pt x="135" y="65"/>
                  </a:lnTo>
                  <a:lnTo>
                    <a:pt x="140" y="67"/>
                  </a:lnTo>
                  <a:lnTo>
                    <a:pt x="143" y="68"/>
                  </a:lnTo>
                  <a:lnTo>
                    <a:pt x="147" y="69"/>
                  </a:lnTo>
                  <a:lnTo>
                    <a:pt x="150" y="70"/>
                  </a:lnTo>
                  <a:lnTo>
                    <a:pt x="155" y="71"/>
                  </a:lnTo>
                  <a:lnTo>
                    <a:pt x="160" y="72"/>
                  </a:lnTo>
                  <a:lnTo>
                    <a:pt x="166" y="72"/>
                  </a:lnTo>
                  <a:lnTo>
                    <a:pt x="173" y="72"/>
                  </a:lnTo>
                  <a:lnTo>
                    <a:pt x="182" y="74"/>
                  </a:lnTo>
                  <a:lnTo>
                    <a:pt x="190" y="72"/>
                  </a:lnTo>
                  <a:lnTo>
                    <a:pt x="196" y="70"/>
                  </a:lnTo>
                  <a:lnTo>
                    <a:pt x="204" y="69"/>
                  </a:lnTo>
                  <a:lnTo>
                    <a:pt x="211" y="66"/>
                  </a:lnTo>
                  <a:lnTo>
                    <a:pt x="218" y="62"/>
                  </a:lnTo>
                  <a:lnTo>
                    <a:pt x="224" y="59"/>
                  </a:lnTo>
                  <a:lnTo>
                    <a:pt x="230" y="55"/>
                  </a:lnTo>
                  <a:lnTo>
                    <a:pt x="303" y="91"/>
                  </a:lnTo>
                  <a:lnTo>
                    <a:pt x="299" y="95"/>
                  </a:lnTo>
                  <a:lnTo>
                    <a:pt x="296" y="99"/>
                  </a:lnTo>
                  <a:lnTo>
                    <a:pt x="292" y="101"/>
                  </a:lnTo>
                  <a:lnTo>
                    <a:pt x="289" y="105"/>
                  </a:lnTo>
                  <a:lnTo>
                    <a:pt x="285" y="108"/>
                  </a:lnTo>
                  <a:lnTo>
                    <a:pt x="281" y="111"/>
                  </a:lnTo>
                  <a:lnTo>
                    <a:pt x="277" y="114"/>
                  </a:lnTo>
                  <a:lnTo>
                    <a:pt x="274" y="116"/>
                  </a:lnTo>
                  <a:lnTo>
                    <a:pt x="269" y="119"/>
                  </a:lnTo>
                  <a:lnTo>
                    <a:pt x="264" y="121"/>
                  </a:lnTo>
                  <a:lnTo>
                    <a:pt x="261" y="124"/>
                  </a:lnTo>
                  <a:lnTo>
                    <a:pt x="256" y="126"/>
                  </a:lnTo>
                  <a:lnTo>
                    <a:pt x="253" y="128"/>
                  </a:lnTo>
                  <a:lnTo>
                    <a:pt x="249" y="130"/>
                  </a:lnTo>
                  <a:lnTo>
                    <a:pt x="243" y="133"/>
                  </a:lnTo>
                  <a:lnTo>
                    <a:pt x="238" y="134"/>
                  </a:lnTo>
                  <a:lnTo>
                    <a:pt x="233" y="136"/>
                  </a:lnTo>
                  <a:lnTo>
                    <a:pt x="229" y="137"/>
                  </a:lnTo>
                  <a:lnTo>
                    <a:pt x="224" y="139"/>
                  </a:lnTo>
                  <a:lnTo>
                    <a:pt x="220" y="140"/>
                  </a:lnTo>
                  <a:lnTo>
                    <a:pt x="216" y="142"/>
                  </a:lnTo>
                  <a:lnTo>
                    <a:pt x="211" y="143"/>
                  </a:lnTo>
                  <a:lnTo>
                    <a:pt x="206" y="143"/>
                  </a:lnTo>
                  <a:lnTo>
                    <a:pt x="201" y="144"/>
                  </a:lnTo>
                  <a:lnTo>
                    <a:pt x="195" y="145"/>
                  </a:lnTo>
                  <a:lnTo>
                    <a:pt x="189" y="145"/>
                  </a:lnTo>
                  <a:lnTo>
                    <a:pt x="186" y="145"/>
                  </a:lnTo>
                  <a:lnTo>
                    <a:pt x="180" y="146"/>
                  </a:lnTo>
                  <a:lnTo>
                    <a:pt x="174" y="146"/>
                  </a:lnTo>
                  <a:lnTo>
                    <a:pt x="169" y="145"/>
                  </a:lnTo>
                  <a:lnTo>
                    <a:pt x="164" y="145"/>
                  </a:lnTo>
                  <a:lnTo>
                    <a:pt x="160" y="145"/>
                  </a:lnTo>
                  <a:lnTo>
                    <a:pt x="155" y="144"/>
                  </a:lnTo>
                  <a:lnTo>
                    <a:pt x="150" y="144"/>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83" name="Freeform 55">
              <a:extLst>
                <a:ext uri="{FF2B5EF4-FFF2-40B4-BE49-F238E27FC236}">
                  <a16:creationId xmlns:a16="http://schemas.microsoft.com/office/drawing/2014/main" id="{D56B70E8-C4C7-4844-9D1B-258F60F645A1}"/>
                </a:ext>
              </a:extLst>
            </p:cNvPr>
            <p:cNvSpPr>
              <a:spLocks/>
            </p:cNvSpPr>
            <p:nvPr/>
          </p:nvSpPr>
          <p:spPr bwMode="auto">
            <a:xfrm>
              <a:off x="2489" y="3875"/>
              <a:ext cx="151" cy="266"/>
            </a:xfrm>
            <a:custGeom>
              <a:avLst/>
              <a:gdLst>
                <a:gd name="T0" fmla="*/ 3 w 151"/>
                <a:gd name="T1" fmla="*/ 1 h 266"/>
                <a:gd name="T2" fmla="*/ 11 w 151"/>
                <a:gd name="T3" fmla="*/ 2 h 266"/>
                <a:gd name="T4" fmla="*/ 17 w 151"/>
                <a:gd name="T5" fmla="*/ 3 h 266"/>
                <a:gd name="T6" fmla="*/ 24 w 151"/>
                <a:gd name="T7" fmla="*/ 6 h 266"/>
                <a:gd name="T8" fmla="*/ 31 w 151"/>
                <a:gd name="T9" fmla="*/ 8 h 266"/>
                <a:gd name="T10" fmla="*/ 38 w 151"/>
                <a:gd name="T11" fmla="*/ 10 h 266"/>
                <a:gd name="T12" fmla="*/ 46 w 151"/>
                <a:gd name="T13" fmla="*/ 14 h 266"/>
                <a:gd name="T14" fmla="*/ 53 w 151"/>
                <a:gd name="T15" fmla="*/ 17 h 266"/>
                <a:gd name="T16" fmla="*/ 58 w 151"/>
                <a:gd name="T17" fmla="*/ 20 h 266"/>
                <a:gd name="T18" fmla="*/ 65 w 151"/>
                <a:gd name="T19" fmla="*/ 24 h 266"/>
                <a:gd name="T20" fmla="*/ 72 w 151"/>
                <a:gd name="T21" fmla="*/ 30 h 266"/>
                <a:gd name="T22" fmla="*/ 78 w 151"/>
                <a:gd name="T23" fmla="*/ 33 h 266"/>
                <a:gd name="T24" fmla="*/ 87 w 151"/>
                <a:gd name="T25" fmla="*/ 41 h 266"/>
                <a:gd name="T26" fmla="*/ 95 w 151"/>
                <a:gd name="T27" fmla="*/ 49 h 266"/>
                <a:gd name="T28" fmla="*/ 102 w 151"/>
                <a:gd name="T29" fmla="*/ 57 h 266"/>
                <a:gd name="T30" fmla="*/ 109 w 151"/>
                <a:gd name="T31" fmla="*/ 65 h 266"/>
                <a:gd name="T32" fmla="*/ 115 w 151"/>
                <a:gd name="T33" fmla="*/ 74 h 266"/>
                <a:gd name="T34" fmla="*/ 120 w 151"/>
                <a:gd name="T35" fmla="*/ 83 h 266"/>
                <a:gd name="T36" fmla="*/ 125 w 151"/>
                <a:gd name="T37" fmla="*/ 93 h 266"/>
                <a:gd name="T38" fmla="*/ 129 w 151"/>
                <a:gd name="T39" fmla="*/ 105 h 266"/>
                <a:gd name="T40" fmla="*/ 133 w 151"/>
                <a:gd name="T41" fmla="*/ 117 h 266"/>
                <a:gd name="T42" fmla="*/ 135 w 151"/>
                <a:gd name="T43" fmla="*/ 131 h 266"/>
                <a:gd name="T44" fmla="*/ 137 w 151"/>
                <a:gd name="T45" fmla="*/ 148 h 266"/>
                <a:gd name="T46" fmla="*/ 137 w 151"/>
                <a:gd name="T47" fmla="*/ 163 h 266"/>
                <a:gd name="T48" fmla="*/ 136 w 151"/>
                <a:gd name="T49" fmla="*/ 175 h 266"/>
                <a:gd name="T50" fmla="*/ 134 w 151"/>
                <a:gd name="T51" fmla="*/ 190 h 266"/>
                <a:gd name="T52" fmla="*/ 129 w 151"/>
                <a:gd name="T53" fmla="*/ 205 h 266"/>
                <a:gd name="T54" fmla="*/ 124 w 151"/>
                <a:gd name="T55" fmla="*/ 218 h 266"/>
                <a:gd name="T56" fmla="*/ 117 w 151"/>
                <a:gd name="T57" fmla="*/ 232 h 266"/>
                <a:gd name="T58" fmla="*/ 47 w 151"/>
                <a:gd name="T59" fmla="*/ 265 h 266"/>
                <a:gd name="T60" fmla="*/ 49 w 151"/>
                <a:gd name="T61" fmla="*/ 194 h 266"/>
                <a:gd name="T62" fmla="*/ 55 w 151"/>
                <a:gd name="T63" fmla="*/ 183 h 266"/>
                <a:gd name="T64" fmla="*/ 58 w 151"/>
                <a:gd name="T65" fmla="*/ 173 h 266"/>
                <a:gd name="T66" fmla="*/ 61 w 151"/>
                <a:gd name="T67" fmla="*/ 163 h 266"/>
                <a:gd name="T68" fmla="*/ 61 w 151"/>
                <a:gd name="T69" fmla="*/ 152 h 266"/>
                <a:gd name="T70" fmla="*/ 60 w 151"/>
                <a:gd name="T71" fmla="*/ 141 h 266"/>
                <a:gd name="T72" fmla="*/ 57 w 151"/>
                <a:gd name="T73" fmla="*/ 130 h 266"/>
                <a:gd name="T74" fmla="*/ 53 w 151"/>
                <a:gd name="T75" fmla="*/ 118 h 266"/>
                <a:gd name="T76" fmla="*/ 47 w 151"/>
                <a:gd name="T77" fmla="*/ 110 h 266"/>
                <a:gd name="T78" fmla="*/ 42 w 151"/>
                <a:gd name="T79" fmla="*/ 103 h 266"/>
                <a:gd name="T80" fmla="*/ 37 w 151"/>
                <a:gd name="T81" fmla="*/ 98 h 266"/>
                <a:gd name="T82" fmla="*/ 31 w 151"/>
                <a:gd name="T83" fmla="*/ 92 h 266"/>
                <a:gd name="T84" fmla="*/ 25 w 151"/>
                <a:gd name="T85" fmla="*/ 88 h 266"/>
                <a:gd name="T86" fmla="*/ 17 w 151"/>
                <a:gd name="T87" fmla="*/ 83 h 266"/>
                <a:gd name="T88" fmla="*/ 10 w 151"/>
                <a:gd name="T89" fmla="*/ 80 h 266"/>
                <a:gd name="T90" fmla="*/ 0 w 151"/>
                <a:gd name="T91" fmla="*/ 76 h 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 h="266">
                  <a:moveTo>
                    <a:pt x="0" y="0"/>
                  </a:moveTo>
                  <a:lnTo>
                    <a:pt x="3" y="1"/>
                  </a:lnTo>
                  <a:lnTo>
                    <a:pt x="7" y="1"/>
                  </a:lnTo>
                  <a:lnTo>
                    <a:pt x="11" y="2"/>
                  </a:lnTo>
                  <a:lnTo>
                    <a:pt x="14" y="3"/>
                  </a:lnTo>
                  <a:lnTo>
                    <a:pt x="17" y="3"/>
                  </a:lnTo>
                  <a:lnTo>
                    <a:pt x="21" y="5"/>
                  </a:lnTo>
                  <a:lnTo>
                    <a:pt x="24" y="6"/>
                  </a:lnTo>
                  <a:lnTo>
                    <a:pt x="27" y="7"/>
                  </a:lnTo>
                  <a:lnTo>
                    <a:pt x="31" y="8"/>
                  </a:lnTo>
                  <a:lnTo>
                    <a:pt x="34" y="9"/>
                  </a:lnTo>
                  <a:lnTo>
                    <a:pt x="38" y="10"/>
                  </a:lnTo>
                  <a:lnTo>
                    <a:pt x="42" y="13"/>
                  </a:lnTo>
                  <a:lnTo>
                    <a:pt x="46" y="14"/>
                  </a:lnTo>
                  <a:lnTo>
                    <a:pt x="49" y="16"/>
                  </a:lnTo>
                  <a:lnTo>
                    <a:pt x="53" y="17"/>
                  </a:lnTo>
                  <a:lnTo>
                    <a:pt x="56" y="19"/>
                  </a:lnTo>
                  <a:lnTo>
                    <a:pt x="58" y="20"/>
                  </a:lnTo>
                  <a:lnTo>
                    <a:pt x="62" y="23"/>
                  </a:lnTo>
                  <a:lnTo>
                    <a:pt x="65" y="24"/>
                  </a:lnTo>
                  <a:lnTo>
                    <a:pt x="69" y="26"/>
                  </a:lnTo>
                  <a:lnTo>
                    <a:pt x="72" y="30"/>
                  </a:lnTo>
                  <a:lnTo>
                    <a:pt x="74" y="32"/>
                  </a:lnTo>
                  <a:lnTo>
                    <a:pt x="78" y="33"/>
                  </a:lnTo>
                  <a:lnTo>
                    <a:pt x="82" y="36"/>
                  </a:lnTo>
                  <a:lnTo>
                    <a:pt x="87" y="41"/>
                  </a:lnTo>
                  <a:lnTo>
                    <a:pt x="90" y="44"/>
                  </a:lnTo>
                  <a:lnTo>
                    <a:pt x="95" y="49"/>
                  </a:lnTo>
                  <a:lnTo>
                    <a:pt x="98" y="52"/>
                  </a:lnTo>
                  <a:lnTo>
                    <a:pt x="102" y="57"/>
                  </a:lnTo>
                  <a:lnTo>
                    <a:pt x="105" y="61"/>
                  </a:lnTo>
                  <a:lnTo>
                    <a:pt x="109" y="65"/>
                  </a:lnTo>
                  <a:lnTo>
                    <a:pt x="111" y="69"/>
                  </a:lnTo>
                  <a:lnTo>
                    <a:pt x="115" y="74"/>
                  </a:lnTo>
                  <a:lnTo>
                    <a:pt x="118" y="80"/>
                  </a:lnTo>
                  <a:lnTo>
                    <a:pt x="120" y="83"/>
                  </a:lnTo>
                  <a:lnTo>
                    <a:pt x="123" y="89"/>
                  </a:lnTo>
                  <a:lnTo>
                    <a:pt x="125" y="93"/>
                  </a:lnTo>
                  <a:lnTo>
                    <a:pt x="127" y="99"/>
                  </a:lnTo>
                  <a:lnTo>
                    <a:pt x="129" y="105"/>
                  </a:lnTo>
                  <a:lnTo>
                    <a:pt x="132" y="111"/>
                  </a:lnTo>
                  <a:lnTo>
                    <a:pt x="133" y="117"/>
                  </a:lnTo>
                  <a:lnTo>
                    <a:pt x="135" y="124"/>
                  </a:lnTo>
                  <a:lnTo>
                    <a:pt x="135" y="131"/>
                  </a:lnTo>
                  <a:lnTo>
                    <a:pt x="137" y="139"/>
                  </a:lnTo>
                  <a:lnTo>
                    <a:pt x="137" y="148"/>
                  </a:lnTo>
                  <a:lnTo>
                    <a:pt x="137" y="155"/>
                  </a:lnTo>
                  <a:lnTo>
                    <a:pt x="137" y="163"/>
                  </a:lnTo>
                  <a:lnTo>
                    <a:pt x="137" y="169"/>
                  </a:lnTo>
                  <a:lnTo>
                    <a:pt x="136" y="175"/>
                  </a:lnTo>
                  <a:lnTo>
                    <a:pt x="135" y="182"/>
                  </a:lnTo>
                  <a:lnTo>
                    <a:pt x="134" y="190"/>
                  </a:lnTo>
                  <a:lnTo>
                    <a:pt x="132" y="197"/>
                  </a:lnTo>
                  <a:lnTo>
                    <a:pt x="129" y="205"/>
                  </a:lnTo>
                  <a:lnTo>
                    <a:pt x="127" y="212"/>
                  </a:lnTo>
                  <a:lnTo>
                    <a:pt x="124" y="218"/>
                  </a:lnTo>
                  <a:lnTo>
                    <a:pt x="120" y="225"/>
                  </a:lnTo>
                  <a:lnTo>
                    <a:pt x="117" y="232"/>
                  </a:lnTo>
                  <a:lnTo>
                    <a:pt x="150" y="250"/>
                  </a:lnTo>
                  <a:lnTo>
                    <a:pt x="47" y="265"/>
                  </a:lnTo>
                  <a:lnTo>
                    <a:pt x="9" y="174"/>
                  </a:lnTo>
                  <a:lnTo>
                    <a:pt x="49" y="194"/>
                  </a:lnTo>
                  <a:lnTo>
                    <a:pt x="53" y="189"/>
                  </a:lnTo>
                  <a:lnTo>
                    <a:pt x="55" y="183"/>
                  </a:lnTo>
                  <a:lnTo>
                    <a:pt x="57" y="179"/>
                  </a:lnTo>
                  <a:lnTo>
                    <a:pt x="58" y="173"/>
                  </a:lnTo>
                  <a:lnTo>
                    <a:pt x="60" y="168"/>
                  </a:lnTo>
                  <a:lnTo>
                    <a:pt x="61" y="163"/>
                  </a:lnTo>
                  <a:lnTo>
                    <a:pt x="61" y="158"/>
                  </a:lnTo>
                  <a:lnTo>
                    <a:pt x="61" y="152"/>
                  </a:lnTo>
                  <a:lnTo>
                    <a:pt x="61" y="147"/>
                  </a:lnTo>
                  <a:lnTo>
                    <a:pt x="60" y="141"/>
                  </a:lnTo>
                  <a:lnTo>
                    <a:pt x="58" y="134"/>
                  </a:lnTo>
                  <a:lnTo>
                    <a:pt x="57" y="130"/>
                  </a:lnTo>
                  <a:lnTo>
                    <a:pt x="55" y="124"/>
                  </a:lnTo>
                  <a:lnTo>
                    <a:pt x="53" y="118"/>
                  </a:lnTo>
                  <a:lnTo>
                    <a:pt x="49" y="114"/>
                  </a:lnTo>
                  <a:lnTo>
                    <a:pt x="47" y="110"/>
                  </a:lnTo>
                  <a:lnTo>
                    <a:pt x="45" y="107"/>
                  </a:lnTo>
                  <a:lnTo>
                    <a:pt x="42" y="103"/>
                  </a:lnTo>
                  <a:lnTo>
                    <a:pt x="40" y="101"/>
                  </a:lnTo>
                  <a:lnTo>
                    <a:pt x="37" y="98"/>
                  </a:lnTo>
                  <a:lnTo>
                    <a:pt x="34" y="96"/>
                  </a:lnTo>
                  <a:lnTo>
                    <a:pt x="31" y="92"/>
                  </a:lnTo>
                  <a:lnTo>
                    <a:pt x="29" y="90"/>
                  </a:lnTo>
                  <a:lnTo>
                    <a:pt x="25" y="88"/>
                  </a:lnTo>
                  <a:lnTo>
                    <a:pt x="21" y="85"/>
                  </a:lnTo>
                  <a:lnTo>
                    <a:pt x="17" y="83"/>
                  </a:lnTo>
                  <a:lnTo>
                    <a:pt x="15" y="82"/>
                  </a:lnTo>
                  <a:lnTo>
                    <a:pt x="10" y="80"/>
                  </a:lnTo>
                  <a:lnTo>
                    <a:pt x="7" y="77"/>
                  </a:lnTo>
                  <a:lnTo>
                    <a:pt x="0" y="76"/>
                  </a:lnTo>
                  <a:lnTo>
                    <a:pt x="0" y="0"/>
                  </a:lnTo>
                </a:path>
              </a:pathLst>
            </a:custGeom>
            <a:solidFill>
              <a:srgbClr val="A2C1FE"/>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84" name="Freeform 56">
              <a:extLst>
                <a:ext uri="{FF2B5EF4-FFF2-40B4-BE49-F238E27FC236}">
                  <a16:creationId xmlns:a16="http://schemas.microsoft.com/office/drawing/2014/main" id="{2B46706F-35B1-48B4-AA0A-F9009E4A6E38}"/>
                </a:ext>
              </a:extLst>
            </p:cNvPr>
            <p:cNvSpPr>
              <a:spLocks/>
            </p:cNvSpPr>
            <p:nvPr/>
          </p:nvSpPr>
          <p:spPr bwMode="auto">
            <a:xfrm>
              <a:off x="2292" y="3839"/>
              <a:ext cx="227" cy="239"/>
            </a:xfrm>
            <a:custGeom>
              <a:avLst/>
              <a:gdLst>
                <a:gd name="T0" fmla="*/ 136 w 227"/>
                <a:gd name="T1" fmla="*/ 35 h 239"/>
                <a:gd name="T2" fmla="*/ 128 w 227"/>
                <a:gd name="T3" fmla="*/ 36 h 239"/>
                <a:gd name="T4" fmla="*/ 122 w 227"/>
                <a:gd name="T5" fmla="*/ 39 h 239"/>
                <a:gd name="T6" fmla="*/ 115 w 227"/>
                <a:gd name="T7" fmla="*/ 40 h 239"/>
                <a:gd name="T8" fmla="*/ 108 w 227"/>
                <a:gd name="T9" fmla="*/ 42 h 239"/>
                <a:gd name="T10" fmla="*/ 101 w 227"/>
                <a:gd name="T11" fmla="*/ 45 h 239"/>
                <a:gd name="T12" fmla="*/ 93 w 227"/>
                <a:gd name="T13" fmla="*/ 48 h 239"/>
                <a:gd name="T14" fmla="*/ 86 w 227"/>
                <a:gd name="T15" fmla="*/ 51 h 239"/>
                <a:gd name="T16" fmla="*/ 80 w 227"/>
                <a:gd name="T17" fmla="*/ 54 h 239"/>
                <a:gd name="T18" fmla="*/ 73 w 227"/>
                <a:gd name="T19" fmla="*/ 59 h 239"/>
                <a:gd name="T20" fmla="*/ 68 w 227"/>
                <a:gd name="T21" fmla="*/ 63 h 239"/>
                <a:gd name="T22" fmla="*/ 61 w 227"/>
                <a:gd name="T23" fmla="*/ 68 h 239"/>
                <a:gd name="T24" fmla="*/ 51 w 227"/>
                <a:gd name="T25" fmla="*/ 76 h 239"/>
                <a:gd name="T26" fmla="*/ 43 w 227"/>
                <a:gd name="T27" fmla="*/ 84 h 239"/>
                <a:gd name="T28" fmla="*/ 37 w 227"/>
                <a:gd name="T29" fmla="*/ 91 h 239"/>
                <a:gd name="T30" fmla="*/ 30 w 227"/>
                <a:gd name="T31" fmla="*/ 100 h 239"/>
                <a:gd name="T32" fmla="*/ 23 w 227"/>
                <a:gd name="T33" fmla="*/ 109 h 239"/>
                <a:gd name="T34" fmla="*/ 17 w 227"/>
                <a:gd name="T35" fmla="*/ 117 h 239"/>
                <a:gd name="T36" fmla="*/ 13 w 227"/>
                <a:gd name="T37" fmla="*/ 127 h 239"/>
                <a:gd name="T38" fmla="*/ 9 w 227"/>
                <a:gd name="T39" fmla="*/ 138 h 239"/>
                <a:gd name="T40" fmla="*/ 5 w 227"/>
                <a:gd name="T41" fmla="*/ 152 h 239"/>
                <a:gd name="T42" fmla="*/ 2 w 227"/>
                <a:gd name="T43" fmla="*/ 164 h 239"/>
                <a:gd name="T44" fmla="*/ 0 w 227"/>
                <a:gd name="T45" fmla="*/ 181 h 239"/>
                <a:gd name="T46" fmla="*/ 0 w 227"/>
                <a:gd name="T47" fmla="*/ 196 h 239"/>
                <a:gd name="T48" fmla="*/ 1 w 227"/>
                <a:gd name="T49" fmla="*/ 210 h 239"/>
                <a:gd name="T50" fmla="*/ 3 w 227"/>
                <a:gd name="T51" fmla="*/ 223 h 239"/>
                <a:gd name="T52" fmla="*/ 8 w 227"/>
                <a:gd name="T53" fmla="*/ 238 h 239"/>
                <a:gd name="T54" fmla="*/ 80 w 227"/>
                <a:gd name="T55" fmla="*/ 204 h 239"/>
                <a:gd name="T56" fmla="*/ 78 w 227"/>
                <a:gd name="T57" fmla="*/ 192 h 239"/>
                <a:gd name="T58" fmla="*/ 78 w 227"/>
                <a:gd name="T59" fmla="*/ 180 h 239"/>
                <a:gd name="T60" fmla="*/ 80 w 227"/>
                <a:gd name="T61" fmla="*/ 169 h 239"/>
                <a:gd name="T62" fmla="*/ 85 w 227"/>
                <a:gd name="T63" fmla="*/ 158 h 239"/>
                <a:gd name="T64" fmla="*/ 90 w 227"/>
                <a:gd name="T65" fmla="*/ 147 h 239"/>
                <a:gd name="T66" fmla="*/ 94 w 227"/>
                <a:gd name="T67" fmla="*/ 141 h 239"/>
                <a:gd name="T68" fmla="*/ 99 w 227"/>
                <a:gd name="T69" fmla="*/ 135 h 239"/>
                <a:gd name="T70" fmla="*/ 105 w 227"/>
                <a:gd name="T71" fmla="*/ 129 h 239"/>
                <a:gd name="T72" fmla="*/ 111 w 227"/>
                <a:gd name="T73" fmla="*/ 125 h 239"/>
                <a:gd name="T74" fmla="*/ 119 w 227"/>
                <a:gd name="T75" fmla="*/ 119 h 239"/>
                <a:gd name="T76" fmla="*/ 125 w 227"/>
                <a:gd name="T77" fmla="*/ 116 h 239"/>
                <a:gd name="T78" fmla="*/ 133 w 227"/>
                <a:gd name="T79" fmla="*/ 112 h 239"/>
                <a:gd name="T80" fmla="*/ 140 w 227"/>
                <a:gd name="T81" fmla="*/ 110 h 239"/>
                <a:gd name="T82" fmla="*/ 150 w 227"/>
                <a:gd name="T83" fmla="*/ 108 h 239"/>
                <a:gd name="T84" fmla="*/ 160 w 227"/>
                <a:gd name="T85" fmla="*/ 107 h 239"/>
                <a:gd name="T86" fmla="*/ 162 w 227"/>
                <a:gd name="T87" fmla="*/ 146 h 239"/>
                <a:gd name="T88" fmla="*/ 163 w 227"/>
                <a:gd name="T89" fmla="*/ 0 h 239"/>
                <a:gd name="T90" fmla="*/ 160 w 227"/>
                <a:gd name="T91" fmla="*/ 33 h 239"/>
                <a:gd name="T92" fmla="*/ 149 w 227"/>
                <a:gd name="T93" fmla="*/ 34 h 239"/>
                <a:gd name="T94" fmla="*/ 140 w 227"/>
                <a:gd name="T95" fmla="*/ 35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7" h="239">
                  <a:moveTo>
                    <a:pt x="140" y="35"/>
                  </a:moveTo>
                  <a:lnTo>
                    <a:pt x="136" y="35"/>
                  </a:lnTo>
                  <a:lnTo>
                    <a:pt x="133" y="36"/>
                  </a:lnTo>
                  <a:lnTo>
                    <a:pt x="128" y="36"/>
                  </a:lnTo>
                  <a:lnTo>
                    <a:pt x="126" y="37"/>
                  </a:lnTo>
                  <a:lnTo>
                    <a:pt x="122" y="39"/>
                  </a:lnTo>
                  <a:lnTo>
                    <a:pt x="119" y="39"/>
                  </a:lnTo>
                  <a:lnTo>
                    <a:pt x="115" y="40"/>
                  </a:lnTo>
                  <a:lnTo>
                    <a:pt x="112" y="41"/>
                  </a:lnTo>
                  <a:lnTo>
                    <a:pt x="108" y="42"/>
                  </a:lnTo>
                  <a:lnTo>
                    <a:pt x="105" y="44"/>
                  </a:lnTo>
                  <a:lnTo>
                    <a:pt x="101" y="45"/>
                  </a:lnTo>
                  <a:lnTo>
                    <a:pt x="98" y="46"/>
                  </a:lnTo>
                  <a:lnTo>
                    <a:pt x="93" y="48"/>
                  </a:lnTo>
                  <a:lnTo>
                    <a:pt x="90" y="50"/>
                  </a:lnTo>
                  <a:lnTo>
                    <a:pt x="86" y="51"/>
                  </a:lnTo>
                  <a:lnTo>
                    <a:pt x="83" y="53"/>
                  </a:lnTo>
                  <a:lnTo>
                    <a:pt x="80" y="54"/>
                  </a:lnTo>
                  <a:lnTo>
                    <a:pt x="77" y="57"/>
                  </a:lnTo>
                  <a:lnTo>
                    <a:pt x="73" y="59"/>
                  </a:lnTo>
                  <a:lnTo>
                    <a:pt x="70" y="61"/>
                  </a:lnTo>
                  <a:lnTo>
                    <a:pt x="68" y="63"/>
                  </a:lnTo>
                  <a:lnTo>
                    <a:pt x="64" y="66"/>
                  </a:lnTo>
                  <a:lnTo>
                    <a:pt x="61" y="68"/>
                  </a:lnTo>
                  <a:lnTo>
                    <a:pt x="56" y="71"/>
                  </a:lnTo>
                  <a:lnTo>
                    <a:pt x="51" y="76"/>
                  </a:lnTo>
                  <a:lnTo>
                    <a:pt x="48" y="78"/>
                  </a:lnTo>
                  <a:lnTo>
                    <a:pt x="43" y="84"/>
                  </a:lnTo>
                  <a:lnTo>
                    <a:pt x="41" y="87"/>
                  </a:lnTo>
                  <a:lnTo>
                    <a:pt x="37" y="91"/>
                  </a:lnTo>
                  <a:lnTo>
                    <a:pt x="33" y="95"/>
                  </a:lnTo>
                  <a:lnTo>
                    <a:pt x="30" y="100"/>
                  </a:lnTo>
                  <a:lnTo>
                    <a:pt x="27" y="104"/>
                  </a:lnTo>
                  <a:lnTo>
                    <a:pt x="23" y="109"/>
                  </a:lnTo>
                  <a:lnTo>
                    <a:pt x="21" y="113"/>
                  </a:lnTo>
                  <a:lnTo>
                    <a:pt x="17" y="117"/>
                  </a:lnTo>
                  <a:lnTo>
                    <a:pt x="15" y="122"/>
                  </a:lnTo>
                  <a:lnTo>
                    <a:pt x="13" y="127"/>
                  </a:lnTo>
                  <a:lnTo>
                    <a:pt x="10" y="133"/>
                  </a:lnTo>
                  <a:lnTo>
                    <a:pt x="9" y="138"/>
                  </a:lnTo>
                  <a:lnTo>
                    <a:pt x="6" y="145"/>
                  </a:lnTo>
                  <a:lnTo>
                    <a:pt x="5" y="152"/>
                  </a:lnTo>
                  <a:lnTo>
                    <a:pt x="2" y="159"/>
                  </a:lnTo>
                  <a:lnTo>
                    <a:pt x="2" y="164"/>
                  </a:lnTo>
                  <a:lnTo>
                    <a:pt x="1" y="172"/>
                  </a:lnTo>
                  <a:lnTo>
                    <a:pt x="0" y="181"/>
                  </a:lnTo>
                  <a:lnTo>
                    <a:pt x="0" y="189"/>
                  </a:lnTo>
                  <a:lnTo>
                    <a:pt x="0" y="196"/>
                  </a:lnTo>
                  <a:lnTo>
                    <a:pt x="1" y="203"/>
                  </a:lnTo>
                  <a:lnTo>
                    <a:pt x="1" y="210"/>
                  </a:lnTo>
                  <a:lnTo>
                    <a:pt x="2" y="216"/>
                  </a:lnTo>
                  <a:lnTo>
                    <a:pt x="3" y="223"/>
                  </a:lnTo>
                  <a:lnTo>
                    <a:pt x="6" y="230"/>
                  </a:lnTo>
                  <a:lnTo>
                    <a:pt x="8" y="238"/>
                  </a:lnTo>
                  <a:lnTo>
                    <a:pt x="23" y="195"/>
                  </a:lnTo>
                  <a:lnTo>
                    <a:pt x="80" y="204"/>
                  </a:lnTo>
                  <a:lnTo>
                    <a:pt x="78" y="196"/>
                  </a:lnTo>
                  <a:lnTo>
                    <a:pt x="78" y="192"/>
                  </a:lnTo>
                  <a:lnTo>
                    <a:pt x="78" y="187"/>
                  </a:lnTo>
                  <a:lnTo>
                    <a:pt x="78" y="180"/>
                  </a:lnTo>
                  <a:lnTo>
                    <a:pt x="79" y="175"/>
                  </a:lnTo>
                  <a:lnTo>
                    <a:pt x="80" y="169"/>
                  </a:lnTo>
                  <a:lnTo>
                    <a:pt x="83" y="163"/>
                  </a:lnTo>
                  <a:lnTo>
                    <a:pt x="85" y="158"/>
                  </a:lnTo>
                  <a:lnTo>
                    <a:pt x="87" y="153"/>
                  </a:lnTo>
                  <a:lnTo>
                    <a:pt x="90" y="147"/>
                  </a:lnTo>
                  <a:lnTo>
                    <a:pt x="92" y="144"/>
                  </a:lnTo>
                  <a:lnTo>
                    <a:pt x="94" y="141"/>
                  </a:lnTo>
                  <a:lnTo>
                    <a:pt x="97" y="138"/>
                  </a:lnTo>
                  <a:lnTo>
                    <a:pt x="99" y="135"/>
                  </a:lnTo>
                  <a:lnTo>
                    <a:pt x="103" y="131"/>
                  </a:lnTo>
                  <a:lnTo>
                    <a:pt x="105" y="129"/>
                  </a:lnTo>
                  <a:lnTo>
                    <a:pt x="108" y="127"/>
                  </a:lnTo>
                  <a:lnTo>
                    <a:pt x="111" y="125"/>
                  </a:lnTo>
                  <a:lnTo>
                    <a:pt x="114" y="121"/>
                  </a:lnTo>
                  <a:lnTo>
                    <a:pt x="119" y="119"/>
                  </a:lnTo>
                  <a:lnTo>
                    <a:pt x="122" y="117"/>
                  </a:lnTo>
                  <a:lnTo>
                    <a:pt x="125" y="116"/>
                  </a:lnTo>
                  <a:lnTo>
                    <a:pt x="129" y="113"/>
                  </a:lnTo>
                  <a:lnTo>
                    <a:pt x="133" y="112"/>
                  </a:lnTo>
                  <a:lnTo>
                    <a:pt x="136" y="111"/>
                  </a:lnTo>
                  <a:lnTo>
                    <a:pt x="140" y="110"/>
                  </a:lnTo>
                  <a:lnTo>
                    <a:pt x="144" y="109"/>
                  </a:lnTo>
                  <a:lnTo>
                    <a:pt x="150" y="108"/>
                  </a:lnTo>
                  <a:lnTo>
                    <a:pt x="155" y="108"/>
                  </a:lnTo>
                  <a:lnTo>
                    <a:pt x="160" y="107"/>
                  </a:lnTo>
                  <a:lnTo>
                    <a:pt x="162" y="107"/>
                  </a:lnTo>
                  <a:lnTo>
                    <a:pt x="162" y="146"/>
                  </a:lnTo>
                  <a:lnTo>
                    <a:pt x="226" y="74"/>
                  </a:lnTo>
                  <a:lnTo>
                    <a:pt x="163" y="0"/>
                  </a:lnTo>
                  <a:lnTo>
                    <a:pt x="163" y="33"/>
                  </a:lnTo>
                  <a:lnTo>
                    <a:pt x="160" y="33"/>
                  </a:lnTo>
                  <a:lnTo>
                    <a:pt x="154" y="33"/>
                  </a:lnTo>
                  <a:lnTo>
                    <a:pt x="149" y="34"/>
                  </a:lnTo>
                  <a:lnTo>
                    <a:pt x="144" y="34"/>
                  </a:lnTo>
                  <a:lnTo>
                    <a:pt x="140" y="35"/>
                  </a:lnTo>
                </a:path>
              </a:pathLst>
            </a:custGeom>
            <a:solidFill>
              <a:schemeClr val="accent1"/>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2" name="Line 57">
            <a:extLst>
              <a:ext uri="{FF2B5EF4-FFF2-40B4-BE49-F238E27FC236}">
                <a16:creationId xmlns:a16="http://schemas.microsoft.com/office/drawing/2014/main" id="{461379A6-3CE5-4B7C-BE52-2A7B18A15C1A}"/>
              </a:ext>
            </a:extLst>
          </p:cNvPr>
          <p:cNvSpPr>
            <a:spLocks noChangeShapeType="1"/>
          </p:cNvSpPr>
          <p:nvPr/>
        </p:nvSpPr>
        <p:spPr bwMode="auto">
          <a:xfrm flipH="1">
            <a:off x="490538" y="4810125"/>
            <a:ext cx="787400" cy="0"/>
          </a:xfrm>
          <a:prstGeom prst="line">
            <a:avLst/>
          </a:prstGeom>
          <a:noFill/>
          <a:ln w="1270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3" name="Line 58">
            <a:extLst>
              <a:ext uri="{FF2B5EF4-FFF2-40B4-BE49-F238E27FC236}">
                <a16:creationId xmlns:a16="http://schemas.microsoft.com/office/drawing/2014/main" id="{9F3AD44A-B03D-44C8-AC6D-B9747BFA8667}"/>
              </a:ext>
            </a:extLst>
          </p:cNvPr>
          <p:cNvSpPr>
            <a:spLocks noChangeShapeType="1"/>
          </p:cNvSpPr>
          <p:nvPr/>
        </p:nvSpPr>
        <p:spPr bwMode="auto">
          <a:xfrm>
            <a:off x="303213" y="5103813"/>
            <a:ext cx="0" cy="1131887"/>
          </a:xfrm>
          <a:prstGeom prst="line">
            <a:avLst/>
          </a:prstGeom>
          <a:noFill/>
          <a:ln w="1270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4" name="Arc 59">
            <a:extLst>
              <a:ext uri="{FF2B5EF4-FFF2-40B4-BE49-F238E27FC236}">
                <a16:creationId xmlns:a16="http://schemas.microsoft.com/office/drawing/2014/main" id="{72F5FFBB-F7BF-4314-AC90-CEDB0D24DC52}"/>
              </a:ext>
            </a:extLst>
          </p:cNvPr>
          <p:cNvSpPr>
            <a:spLocks/>
          </p:cNvSpPr>
          <p:nvPr/>
        </p:nvSpPr>
        <p:spPr bwMode="auto">
          <a:xfrm>
            <a:off x="315913" y="6234113"/>
            <a:ext cx="284162" cy="339725"/>
          </a:xfrm>
          <a:custGeom>
            <a:avLst/>
            <a:gdLst>
              <a:gd name="T0" fmla="*/ 253878 w 21600"/>
              <a:gd name="T1" fmla="*/ 339725 h 22420"/>
              <a:gd name="T2" fmla="*/ 276 w 21600"/>
              <a:gd name="T3" fmla="*/ 0 h 22420"/>
              <a:gd name="T4" fmla="*/ 284162 w 21600"/>
              <a:gd name="T5" fmla="*/ 14289 h 22420"/>
              <a:gd name="T6" fmla="*/ 0 60000 65536"/>
              <a:gd name="T7" fmla="*/ 0 60000 65536"/>
              <a:gd name="T8" fmla="*/ 0 60000 65536"/>
            </a:gdLst>
            <a:ahLst/>
            <a:cxnLst>
              <a:cxn ang="T6">
                <a:pos x="T0" y="T1"/>
              </a:cxn>
              <a:cxn ang="T7">
                <a:pos x="T2" y="T3"/>
              </a:cxn>
              <a:cxn ang="T8">
                <a:pos x="T4" y="T5"/>
              </a:cxn>
            </a:cxnLst>
            <a:rect l="0" t="0" r="r" b="b"/>
            <a:pathLst>
              <a:path w="21600" h="22420" fill="none" extrusionOk="0">
                <a:moveTo>
                  <a:pt x="19298" y="22419"/>
                </a:moveTo>
                <a:cubicBezTo>
                  <a:pt x="8322" y="21243"/>
                  <a:pt x="0" y="11981"/>
                  <a:pt x="0" y="943"/>
                </a:cubicBezTo>
                <a:cubicBezTo>
                  <a:pt x="0" y="628"/>
                  <a:pt x="6" y="314"/>
                  <a:pt x="20" y="-1"/>
                </a:cubicBezTo>
              </a:path>
              <a:path w="21600" h="22420" stroke="0" extrusionOk="0">
                <a:moveTo>
                  <a:pt x="19298" y="22419"/>
                </a:moveTo>
                <a:cubicBezTo>
                  <a:pt x="8322" y="21243"/>
                  <a:pt x="0" y="11981"/>
                  <a:pt x="0" y="943"/>
                </a:cubicBezTo>
                <a:cubicBezTo>
                  <a:pt x="0" y="628"/>
                  <a:pt x="6" y="314"/>
                  <a:pt x="20" y="-1"/>
                </a:cubicBezTo>
                <a:lnTo>
                  <a:pt x="21600" y="943"/>
                </a:lnTo>
                <a:lnTo>
                  <a:pt x="19298" y="22419"/>
                </a:lnTo>
                <a:close/>
              </a:path>
            </a:pathLst>
          </a:custGeom>
          <a:noFill/>
          <a:ln w="127000" cap="rnd">
            <a:solidFill>
              <a:srgbClr val="063DE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5" name="Arc 60">
            <a:extLst>
              <a:ext uri="{FF2B5EF4-FFF2-40B4-BE49-F238E27FC236}">
                <a16:creationId xmlns:a16="http://schemas.microsoft.com/office/drawing/2014/main" id="{B7357E5E-600F-4D84-88C7-44CC21BC27B4}"/>
              </a:ext>
            </a:extLst>
          </p:cNvPr>
          <p:cNvSpPr>
            <a:spLocks/>
          </p:cNvSpPr>
          <p:nvPr/>
        </p:nvSpPr>
        <p:spPr bwMode="auto">
          <a:xfrm>
            <a:off x="304800" y="4814888"/>
            <a:ext cx="236538" cy="265112"/>
          </a:xfrm>
          <a:custGeom>
            <a:avLst/>
            <a:gdLst>
              <a:gd name="T0" fmla="*/ 0 w 21600"/>
              <a:gd name="T1" fmla="*/ 263529 h 21600"/>
              <a:gd name="T2" fmla="*/ 234950 w 21600"/>
              <a:gd name="T3" fmla="*/ 0 h 21600"/>
              <a:gd name="T4" fmla="*/ 236538 w 21600"/>
              <a:gd name="T5" fmla="*/ 2651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471"/>
                </a:moveTo>
                <a:cubicBezTo>
                  <a:pt x="70" y="9648"/>
                  <a:pt x="9632" y="79"/>
                  <a:pt x="21455" y="0"/>
                </a:cubicBezTo>
              </a:path>
              <a:path w="21600" h="21600" stroke="0" extrusionOk="0">
                <a:moveTo>
                  <a:pt x="0" y="21471"/>
                </a:moveTo>
                <a:cubicBezTo>
                  <a:pt x="70" y="9648"/>
                  <a:pt x="9632" y="79"/>
                  <a:pt x="21455" y="0"/>
                </a:cubicBezTo>
                <a:lnTo>
                  <a:pt x="21600" y="21600"/>
                </a:lnTo>
                <a:lnTo>
                  <a:pt x="0" y="21471"/>
                </a:lnTo>
                <a:close/>
              </a:path>
            </a:pathLst>
          </a:custGeom>
          <a:noFill/>
          <a:ln w="127000" cap="rnd">
            <a:solidFill>
              <a:srgbClr val="063DE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6" name="Line 61">
            <a:extLst>
              <a:ext uri="{FF2B5EF4-FFF2-40B4-BE49-F238E27FC236}">
                <a16:creationId xmlns:a16="http://schemas.microsoft.com/office/drawing/2014/main" id="{F729431D-E22F-4763-81F9-EDA31DAF7C69}"/>
              </a:ext>
            </a:extLst>
          </p:cNvPr>
          <p:cNvSpPr>
            <a:spLocks noChangeShapeType="1"/>
          </p:cNvSpPr>
          <p:nvPr/>
        </p:nvSpPr>
        <p:spPr bwMode="auto">
          <a:xfrm>
            <a:off x="4895850" y="4529138"/>
            <a:ext cx="1588" cy="284162"/>
          </a:xfrm>
          <a:prstGeom prst="line">
            <a:avLst/>
          </a:prstGeom>
          <a:noFill/>
          <a:ln w="1270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7" name="Line 62">
            <a:extLst>
              <a:ext uri="{FF2B5EF4-FFF2-40B4-BE49-F238E27FC236}">
                <a16:creationId xmlns:a16="http://schemas.microsoft.com/office/drawing/2014/main" id="{9DEFDC88-13B0-4525-B039-B968A0B288B2}"/>
              </a:ext>
            </a:extLst>
          </p:cNvPr>
          <p:cNvSpPr>
            <a:spLocks noChangeShapeType="1"/>
          </p:cNvSpPr>
          <p:nvPr/>
        </p:nvSpPr>
        <p:spPr bwMode="auto">
          <a:xfrm flipH="1">
            <a:off x="4238625" y="4233863"/>
            <a:ext cx="434975" cy="1587"/>
          </a:xfrm>
          <a:prstGeom prst="line">
            <a:avLst/>
          </a:prstGeom>
          <a:noFill/>
          <a:ln w="1270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988" name="Group 63">
            <a:extLst>
              <a:ext uri="{FF2B5EF4-FFF2-40B4-BE49-F238E27FC236}">
                <a16:creationId xmlns:a16="http://schemas.microsoft.com/office/drawing/2014/main" id="{924459D7-90CF-44B6-B72B-7B3F51748678}"/>
              </a:ext>
            </a:extLst>
          </p:cNvPr>
          <p:cNvGrpSpPr>
            <a:grpSpLocks/>
          </p:cNvGrpSpPr>
          <p:nvPr/>
        </p:nvGrpSpPr>
        <p:grpSpPr bwMode="auto">
          <a:xfrm>
            <a:off x="4403725" y="4103688"/>
            <a:ext cx="568325" cy="539750"/>
            <a:chOff x="2774" y="2585"/>
            <a:chExt cx="358" cy="340"/>
          </a:xfrm>
        </p:grpSpPr>
        <p:sp>
          <p:nvSpPr>
            <p:cNvPr id="83077" name="Freeform 64">
              <a:extLst>
                <a:ext uri="{FF2B5EF4-FFF2-40B4-BE49-F238E27FC236}">
                  <a16:creationId xmlns:a16="http://schemas.microsoft.com/office/drawing/2014/main" id="{A5BD6D84-1E45-4D08-91A4-84F7A4D0DE25}"/>
                </a:ext>
              </a:extLst>
            </p:cNvPr>
            <p:cNvSpPr>
              <a:spLocks/>
            </p:cNvSpPr>
            <p:nvPr/>
          </p:nvSpPr>
          <p:spPr bwMode="auto">
            <a:xfrm>
              <a:off x="2895" y="2585"/>
              <a:ext cx="227" cy="267"/>
            </a:xfrm>
            <a:custGeom>
              <a:avLst/>
              <a:gdLst>
                <a:gd name="T0" fmla="*/ 90 w 227"/>
                <a:gd name="T1" fmla="*/ 35 h 267"/>
                <a:gd name="T2" fmla="*/ 98 w 227"/>
                <a:gd name="T3" fmla="*/ 36 h 267"/>
                <a:gd name="T4" fmla="*/ 104 w 227"/>
                <a:gd name="T5" fmla="*/ 39 h 267"/>
                <a:gd name="T6" fmla="*/ 111 w 227"/>
                <a:gd name="T7" fmla="*/ 40 h 267"/>
                <a:gd name="T8" fmla="*/ 118 w 227"/>
                <a:gd name="T9" fmla="*/ 42 h 267"/>
                <a:gd name="T10" fmla="*/ 125 w 227"/>
                <a:gd name="T11" fmla="*/ 45 h 267"/>
                <a:gd name="T12" fmla="*/ 133 w 227"/>
                <a:gd name="T13" fmla="*/ 48 h 267"/>
                <a:gd name="T14" fmla="*/ 140 w 227"/>
                <a:gd name="T15" fmla="*/ 51 h 267"/>
                <a:gd name="T16" fmla="*/ 146 w 227"/>
                <a:gd name="T17" fmla="*/ 55 h 267"/>
                <a:gd name="T18" fmla="*/ 153 w 227"/>
                <a:gd name="T19" fmla="*/ 59 h 267"/>
                <a:gd name="T20" fmla="*/ 158 w 227"/>
                <a:gd name="T21" fmla="*/ 64 h 267"/>
                <a:gd name="T22" fmla="*/ 165 w 227"/>
                <a:gd name="T23" fmla="*/ 68 h 267"/>
                <a:gd name="T24" fmla="*/ 175 w 227"/>
                <a:gd name="T25" fmla="*/ 76 h 267"/>
                <a:gd name="T26" fmla="*/ 183 w 227"/>
                <a:gd name="T27" fmla="*/ 84 h 267"/>
                <a:gd name="T28" fmla="*/ 189 w 227"/>
                <a:gd name="T29" fmla="*/ 91 h 267"/>
                <a:gd name="T30" fmla="*/ 196 w 227"/>
                <a:gd name="T31" fmla="*/ 100 h 267"/>
                <a:gd name="T32" fmla="*/ 203 w 227"/>
                <a:gd name="T33" fmla="*/ 109 h 267"/>
                <a:gd name="T34" fmla="*/ 209 w 227"/>
                <a:gd name="T35" fmla="*/ 117 h 267"/>
                <a:gd name="T36" fmla="*/ 213 w 227"/>
                <a:gd name="T37" fmla="*/ 127 h 267"/>
                <a:gd name="T38" fmla="*/ 217 w 227"/>
                <a:gd name="T39" fmla="*/ 139 h 267"/>
                <a:gd name="T40" fmla="*/ 221 w 227"/>
                <a:gd name="T41" fmla="*/ 152 h 267"/>
                <a:gd name="T42" fmla="*/ 224 w 227"/>
                <a:gd name="T43" fmla="*/ 165 h 267"/>
                <a:gd name="T44" fmla="*/ 226 w 227"/>
                <a:gd name="T45" fmla="*/ 182 h 267"/>
                <a:gd name="T46" fmla="*/ 226 w 227"/>
                <a:gd name="T47" fmla="*/ 197 h 267"/>
                <a:gd name="T48" fmla="*/ 225 w 227"/>
                <a:gd name="T49" fmla="*/ 210 h 267"/>
                <a:gd name="T50" fmla="*/ 223 w 227"/>
                <a:gd name="T51" fmla="*/ 224 h 267"/>
                <a:gd name="T52" fmla="*/ 218 w 227"/>
                <a:gd name="T53" fmla="*/ 239 h 267"/>
                <a:gd name="T54" fmla="*/ 212 w 227"/>
                <a:gd name="T55" fmla="*/ 252 h 267"/>
                <a:gd name="T56" fmla="*/ 204 w 227"/>
                <a:gd name="T57" fmla="*/ 266 h 267"/>
                <a:gd name="T58" fmla="*/ 140 w 227"/>
                <a:gd name="T59" fmla="*/ 224 h 267"/>
                <a:gd name="T60" fmla="*/ 144 w 227"/>
                <a:gd name="T61" fmla="*/ 213 h 267"/>
                <a:gd name="T62" fmla="*/ 147 w 227"/>
                <a:gd name="T63" fmla="*/ 202 h 267"/>
                <a:gd name="T64" fmla="*/ 148 w 227"/>
                <a:gd name="T65" fmla="*/ 192 h 267"/>
                <a:gd name="T66" fmla="*/ 148 w 227"/>
                <a:gd name="T67" fmla="*/ 181 h 267"/>
                <a:gd name="T68" fmla="*/ 146 w 227"/>
                <a:gd name="T69" fmla="*/ 169 h 267"/>
                <a:gd name="T70" fmla="*/ 141 w 227"/>
                <a:gd name="T71" fmla="*/ 158 h 267"/>
                <a:gd name="T72" fmla="*/ 136 w 227"/>
                <a:gd name="T73" fmla="*/ 148 h 267"/>
                <a:gd name="T74" fmla="*/ 132 w 227"/>
                <a:gd name="T75" fmla="*/ 141 h 267"/>
                <a:gd name="T76" fmla="*/ 127 w 227"/>
                <a:gd name="T77" fmla="*/ 135 h 267"/>
                <a:gd name="T78" fmla="*/ 121 w 227"/>
                <a:gd name="T79" fmla="*/ 130 h 267"/>
                <a:gd name="T80" fmla="*/ 115 w 227"/>
                <a:gd name="T81" fmla="*/ 125 h 267"/>
                <a:gd name="T82" fmla="*/ 107 w 227"/>
                <a:gd name="T83" fmla="*/ 119 h 267"/>
                <a:gd name="T84" fmla="*/ 101 w 227"/>
                <a:gd name="T85" fmla="*/ 116 h 267"/>
                <a:gd name="T86" fmla="*/ 93 w 227"/>
                <a:gd name="T87" fmla="*/ 113 h 267"/>
                <a:gd name="T88" fmla="*/ 86 w 227"/>
                <a:gd name="T89" fmla="*/ 110 h 267"/>
                <a:gd name="T90" fmla="*/ 76 w 227"/>
                <a:gd name="T91" fmla="*/ 108 h 267"/>
                <a:gd name="T92" fmla="*/ 66 w 227"/>
                <a:gd name="T93" fmla="*/ 107 h 267"/>
                <a:gd name="T94" fmla="*/ 64 w 227"/>
                <a:gd name="T95" fmla="*/ 147 h 267"/>
                <a:gd name="T96" fmla="*/ 63 w 227"/>
                <a:gd name="T97" fmla="*/ 0 h 267"/>
                <a:gd name="T98" fmla="*/ 66 w 227"/>
                <a:gd name="T99" fmla="*/ 33 h 267"/>
                <a:gd name="T100" fmla="*/ 77 w 227"/>
                <a:gd name="T101" fmla="*/ 34 h 267"/>
                <a:gd name="T102" fmla="*/ 86 w 227"/>
                <a:gd name="T103" fmla="*/ 35 h 2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7" h="267">
                  <a:moveTo>
                    <a:pt x="86" y="35"/>
                  </a:moveTo>
                  <a:lnTo>
                    <a:pt x="90" y="35"/>
                  </a:lnTo>
                  <a:lnTo>
                    <a:pt x="93" y="36"/>
                  </a:lnTo>
                  <a:lnTo>
                    <a:pt x="98" y="36"/>
                  </a:lnTo>
                  <a:lnTo>
                    <a:pt x="100" y="38"/>
                  </a:lnTo>
                  <a:lnTo>
                    <a:pt x="104" y="39"/>
                  </a:lnTo>
                  <a:lnTo>
                    <a:pt x="107" y="39"/>
                  </a:lnTo>
                  <a:lnTo>
                    <a:pt x="111" y="40"/>
                  </a:lnTo>
                  <a:lnTo>
                    <a:pt x="114" y="41"/>
                  </a:lnTo>
                  <a:lnTo>
                    <a:pt x="118" y="42"/>
                  </a:lnTo>
                  <a:lnTo>
                    <a:pt x="121" y="44"/>
                  </a:lnTo>
                  <a:lnTo>
                    <a:pt x="125" y="45"/>
                  </a:lnTo>
                  <a:lnTo>
                    <a:pt x="128" y="47"/>
                  </a:lnTo>
                  <a:lnTo>
                    <a:pt x="133" y="48"/>
                  </a:lnTo>
                  <a:lnTo>
                    <a:pt x="136" y="50"/>
                  </a:lnTo>
                  <a:lnTo>
                    <a:pt x="140" y="51"/>
                  </a:lnTo>
                  <a:lnTo>
                    <a:pt x="143" y="53"/>
                  </a:lnTo>
                  <a:lnTo>
                    <a:pt x="146" y="55"/>
                  </a:lnTo>
                  <a:lnTo>
                    <a:pt x="149" y="57"/>
                  </a:lnTo>
                  <a:lnTo>
                    <a:pt x="153" y="59"/>
                  </a:lnTo>
                  <a:lnTo>
                    <a:pt x="156" y="61"/>
                  </a:lnTo>
                  <a:lnTo>
                    <a:pt x="158" y="64"/>
                  </a:lnTo>
                  <a:lnTo>
                    <a:pt x="162" y="66"/>
                  </a:lnTo>
                  <a:lnTo>
                    <a:pt x="165" y="68"/>
                  </a:lnTo>
                  <a:lnTo>
                    <a:pt x="170" y="72"/>
                  </a:lnTo>
                  <a:lnTo>
                    <a:pt x="175" y="76"/>
                  </a:lnTo>
                  <a:lnTo>
                    <a:pt x="178" y="78"/>
                  </a:lnTo>
                  <a:lnTo>
                    <a:pt x="183" y="84"/>
                  </a:lnTo>
                  <a:lnTo>
                    <a:pt x="185" y="88"/>
                  </a:lnTo>
                  <a:lnTo>
                    <a:pt x="189" y="91"/>
                  </a:lnTo>
                  <a:lnTo>
                    <a:pt x="193" y="95"/>
                  </a:lnTo>
                  <a:lnTo>
                    <a:pt x="196" y="100"/>
                  </a:lnTo>
                  <a:lnTo>
                    <a:pt x="199" y="105"/>
                  </a:lnTo>
                  <a:lnTo>
                    <a:pt x="203" y="109"/>
                  </a:lnTo>
                  <a:lnTo>
                    <a:pt x="205" y="114"/>
                  </a:lnTo>
                  <a:lnTo>
                    <a:pt x="209" y="117"/>
                  </a:lnTo>
                  <a:lnTo>
                    <a:pt x="211" y="123"/>
                  </a:lnTo>
                  <a:lnTo>
                    <a:pt x="213" y="127"/>
                  </a:lnTo>
                  <a:lnTo>
                    <a:pt x="216" y="133"/>
                  </a:lnTo>
                  <a:lnTo>
                    <a:pt x="217" y="139"/>
                  </a:lnTo>
                  <a:lnTo>
                    <a:pt x="220" y="146"/>
                  </a:lnTo>
                  <a:lnTo>
                    <a:pt x="221" y="152"/>
                  </a:lnTo>
                  <a:lnTo>
                    <a:pt x="224" y="159"/>
                  </a:lnTo>
                  <a:lnTo>
                    <a:pt x="224" y="165"/>
                  </a:lnTo>
                  <a:lnTo>
                    <a:pt x="225" y="173"/>
                  </a:lnTo>
                  <a:lnTo>
                    <a:pt x="226" y="182"/>
                  </a:lnTo>
                  <a:lnTo>
                    <a:pt x="226" y="190"/>
                  </a:lnTo>
                  <a:lnTo>
                    <a:pt x="226" y="197"/>
                  </a:lnTo>
                  <a:lnTo>
                    <a:pt x="225" y="203"/>
                  </a:lnTo>
                  <a:lnTo>
                    <a:pt x="225" y="210"/>
                  </a:lnTo>
                  <a:lnTo>
                    <a:pt x="224" y="217"/>
                  </a:lnTo>
                  <a:lnTo>
                    <a:pt x="223" y="224"/>
                  </a:lnTo>
                  <a:lnTo>
                    <a:pt x="220" y="231"/>
                  </a:lnTo>
                  <a:lnTo>
                    <a:pt x="218" y="239"/>
                  </a:lnTo>
                  <a:lnTo>
                    <a:pt x="216" y="246"/>
                  </a:lnTo>
                  <a:lnTo>
                    <a:pt x="212" y="252"/>
                  </a:lnTo>
                  <a:lnTo>
                    <a:pt x="207" y="259"/>
                  </a:lnTo>
                  <a:lnTo>
                    <a:pt x="204" y="266"/>
                  </a:lnTo>
                  <a:lnTo>
                    <a:pt x="136" y="231"/>
                  </a:lnTo>
                  <a:lnTo>
                    <a:pt x="140" y="224"/>
                  </a:lnTo>
                  <a:lnTo>
                    <a:pt x="142" y="218"/>
                  </a:lnTo>
                  <a:lnTo>
                    <a:pt x="144" y="213"/>
                  </a:lnTo>
                  <a:lnTo>
                    <a:pt x="146" y="207"/>
                  </a:lnTo>
                  <a:lnTo>
                    <a:pt x="147" y="202"/>
                  </a:lnTo>
                  <a:lnTo>
                    <a:pt x="148" y="197"/>
                  </a:lnTo>
                  <a:lnTo>
                    <a:pt x="148" y="192"/>
                  </a:lnTo>
                  <a:lnTo>
                    <a:pt x="148" y="188"/>
                  </a:lnTo>
                  <a:lnTo>
                    <a:pt x="148" y="181"/>
                  </a:lnTo>
                  <a:lnTo>
                    <a:pt x="147" y="175"/>
                  </a:lnTo>
                  <a:lnTo>
                    <a:pt x="146" y="169"/>
                  </a:lnTo>
                  <a:lnTo>
                    <a:pt x="143" y="164"/>
                  </a:lnTo>
                  <a:lnTo>
                    <a:pt x="141" y="158"/>
                  </a:lnTo>
                  <a:lnTo>
                    <a:pt x="139" y="153"/>
                  </a:lnTo>
                  <a:lnTo>
                    <a:pt x="136" y="148"/>
                  </a:lnTo>
                  <a:lnTo>
                    <a:pt x="134" y="144"/>
                  </a:lnTo>
                  <a:lnTo>
                    <a:pt x="132" y="141"/>
                  </a:lnTo>
                  <a:lnTo>
                    <a:pt x="129" y="139"/>
                  </a:lnTo>
                  <a:lnTo>
                    <a:pt x="127" y="135"/>
                  </a:lnTo>
                  <a:lnTo>
                    <a:pt x="123" y="132"/>
                  </a:lnTo>
                  <a:lnTo>
                    <a:pt x="121" y="130"/>
                  </a:lnTo>
                  <a:lnTo>
                    <a:pt x="118" y="127"/>
                  </a:lnTo>
                  <a:lnTo>
                    <a:pt x="115" y="125"/>
                  </a:lnTo>
                  <a:lnTo>
                    <a:pt x="112" y="122"/>
                  </a:lnTo>
                  <a:lnTo>
                    <a:pt x="107" y="119"/>
                  </a:lnTo>
                  <a:lnTo>
                    <a:pt x="104" y="117"/>
                  </a:lnTo>
                  <a:lnTo>
                    <a:pt x="101" y="116"/>
                  </a:lnTo>
                  <a:lnTo>
                    <a:pt x="97" y="114"/>
                  </a:lnTo>
                  <a:lnTo>
                    <a:pt x="93" y="113"/>
                  </a:lnTo>
                  <a:lnTo>
                    <a:pt x="90" y="111"/>
                  </a:lnTo>
                  <a:lnTo>
                    <a:pt x="86" y="110"/>
                  </a:lnTo>
                  <a:lnTo>
                    <a:pt x="82" y="109"/>
                  </a:lnTo>
                  <a:lnTo>
                    <a:pt x="76" y="108"/>
                  </a:lnTo>
                  <a:lnTo>
                    <a:pt x="71" y="108"/>
                  </a:lnTo>
                  <a:lnTo>
                    <a:pt x="66" y="107"/>
                  </a:lnTo>
                  <a:lnTo>
                    <a:pt x="64" y="107"/>
                  </a:lnTo>
                  <a:lnTo>
                    <a:pt x="64" y="147"/>
                  </a:lnTo>
                  <a:lnTo>
                    <a:pt x="0" y="74"/>
                  </a:lnTo>
                  <a:lnTo>
                    <a:pt x="63" y="0"/>
                  </a:lnTo>
                  <a:lnTo>
                    <a:pt x="63" y="33"/>
                  </a:lnTo>
                  <a:lnTo>
                    <a:pt x="66" y="33"/>
                  </a:lnTo>
                  <a:lnTo>
                    <a:pt x="72" y="33"/>
                  </a:lnTo>
                  <a:lnTo>
                    <a:pt x="77" y="34"/>
                  </a:lnTo>
                  <a:lnTo>
                    <a:pt x="82" y="34"/>
                  </a:lnTo>
                  <a:lnTo>
                    <a:pt x="86" y="3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78" name="Freeform 65">
              <a:extLst>
                <a:ext uri="{FF2B5EF4-FFF2-40B4-BE49-F238E27FC236}">
                  <a16:creationId xmlns:a16="http://schemas.microsoft.com/office/drawing/2014/main" id="{9AA15976-D7E0-43E5-8B0C-40CE432C0AF1}"/>
                </a:ext>
              </a:extLst>
            </p:cNvPr>
            <p:cNvSpPr>
              <a:spLocks/>
            </p:cNvSpPr>
            <p:nvPr/>
          </p:nvSpPr>
          <p:spPr bwMode="auto">
            <a:xfrm>
              <a:off x="2828" y="2778"/>
              <a:ext cx="304" cy="147"/>
            </a:xfrm>
            <a:custGeom>
              <a:avLst/>
              <a:gdLst>
                <a:gd name="T0" fmla="*/ 156 w 304"/>
                <a:gd name="T1" fmla="*/ 144 h 147"/>
                <a:gd name="T2" fmla="*/ 164 w 304"/>
                <a:gd name="T3" fmla="*/ 142 h 147"/>
                <a:gd name="T4" fmla="*/ 170 w 304"/>
                <a:gd name="T5" fmla="*/ 140 h 147"/>
                <a:gd name="T6" fmla="*/ 177 w 304"/>
                <a:gd name="T7" fmla="*/ 138 h 147"/>
                <a:gd name="T8" fmla="*/ 184 w 304"/>
                <a:gd name="T9" fmla="*/ 137 h 147"/>
                <a:gd name="T10" fmla="*/ 193 w 304"/>
                <a:gd name="T11" fmla="*/ 134 h 147"/>
                <a:gd name="T12" fmla="*/ 200 w 304"/>
                <a:gd name="T13" fmla="*/ 130 h 147"/>
                <a:gd name="T14" fmla="*/ 207 w 304"/>
                <a:gd name="T15" fmla="*/ 127 h 147"/>
                <a:gd name="T16" fmla="*/ 213 w 304"/>
                <a:gd name="T17" fmla="*/ 124 h 147"/>
                <a:gd name="T18" fmla="*/ 220 w 304"/>
                <a:gd name="T19" fmla="*/ 120 h 147"/>
                <a:gd name="T20" fmla="*/ 227 w 304"/>
                <a:gd name="T21" fmla="*/ 116 h 147"/>
                <a:gd name="T22" fmla="*/ 233 w 304"/>
                <a:gd name="T23" fmla="*/ 111 h 147"/>
                <a:gd name="T24" fmla="*/ 241 w 304"/>
                <a:gd name="T25" fmla="*/ 105 h 147"/>
                <a:gd name="T26" fmla="*/ 250 w 304"/>
                <a:gd name="T27" fmla="*/ 96 h 147"/>
                <a:gd name="T28" fmla="*/ 257 w 304"/>
                <a:gd name="T29" fmla="*/ 89 h 147"/>
                <a:gd name="T30" fmla="*/ 264 w 304"/>
                <a:gd name="T31" fmla="*/ 80 h 147"/>
                <a:gd name="T32" fmla="*/ 270 w 304"/>
                <a:gd name="T33" fmla="*/ 71 h 147"/>
                <a:gd name="T34" fmla="*/ 271 w 304"/>
                <a:gd name="T35" fmla="*/ 0 h 147"/>
                <a:gd name="T36" fmla="*/ 202 w 304"/>
                <a:gd name="T37" fmla="*/ 35 h 147"/>
                <a:gd name="T38" fmla="*/ 196 w 304"/>
                <a:gd name="T39" fmla="*/ 42 h 147"/>
                <a:gd name="T40" fmla="*/ 190 w 304"/>
                <a:gd name="T41" fmla="*/ 49 h 147"/>
                <a:gd name="T42" fmla="*/ 184 w 304"/>
                <a:gd name="T43" fmla="*/ 53 h 147"/>
                <a:gd name="T44" fmla="*/ 179 w 304"/>
                <a:gd name="T45" fmla="*/ 58 h 147"/>
                <a:gd name="T46" fmla="*/ 170 w 304"/>
                <a:gd name="T47" fmla="*/ 62 h 147"/>
                <a:gd name="T48" fmla="*/ 163 w 304"/>
                <a:gd name="T49" fmla="*/ 67 h 147"/>
                <a:gd name="T50" fmla="*/ 156 w 304"/>
                <a:gd name="T51" fmla="*/ 69 h 147"/>
                <a:gd name="T52" fmla="*/ 148 w 304"/>
                <a:gd name="T53" fmla="*/ 71 h 147"/>
                <a:gd name="T54" fmla="*/ 137 w 304"/>
                <a:gd name="T55" fmla="*/ 72 h 147"/>
                <a:gd name="T56" fmla="*/ 121 w 304"/>
                <a:gd name="T57" fmla="*/ 74 h 147"/>
                <a:gd name="T58" fmla="*/ 107 w 304"/>
                <a:gd name="T59" fmla="*/ 70 h 147"/>
                <a:gd name="T60" fmla="*/ 92 w 304"/>
                <a:gd name="T61" fmla="*/ 66 h 147"/>
                <a:gd name="T62" fmla="*/ 79 w 304"/>
                <a:gd name="T63" fmla="*/ 59 h 147"/>
                <a:gd name="T64" fmla="*/ 0 w 304"/>
                <a:gd name="T65" fmla="*/ 91 h 147"/>
                <a:gd name="T66" fmla="*/ 7 w 304"/>
                <a:gd name="T67" fmla="*/ 99 h 147"/>
                <a:gd name="T68" fmla="*/ 14 w 304"/>
                <a:gd name="T69" fmla="*/ 105 h 147"/>
                <a:gd name="T70" fmla="*/ 22 w 304"/>
                <a:gd name="T71" fmla="*/ 111 h 147"/>
                <a:gd name="T72" fmla="*/ 29 w 304"/>
                <a:gd name="T73" fmla="*/ 116 h 147"/>
                <a:gd name="T74" fmla="*/ 39 w 304"/>
                <a:gd name="T75" fmla="*/ 121 h 147"/>
                <a:gd name="T76" fmla="*/ 47 w 304"/>
                <a:gd name="T77" fmla="*/ 126 h 147"/>
                <a:gd name="T78" fmla="*/ 54 w 304"/>
                <a:gd name="T79" fmla="*/ 130 h 147"/>
                <a:gd name="T80" fmla="*/ 65 w 304"/>
                <a:gd name="T81" fmla="*/ 134 h 147"/>
                <a:gd name="T82" fmla="*/ 74 w 304"/>
                <a:gd name="T83" fmla="*/ 137 h 147"/>
                <a:gd name="T84" fmla="*/ 83 w 304"/>
                <a:gd name="T85" fmla="*/ 140 h 147"/>
                <a:gd name="T86" fmla="*/ 92 w 304"/>
                <a:gd name="T87" fmla="*/ 143 h 147"/>
                <a:gd name="T88" fmla="*/ 102 w 304"/>
                <a:gd name="T89" fmla="*/ 144 h 147"/>
                <a:gd name="T90" fmla="*/ 114 w 304"/>
                <a:gd name="T91" fmla="*/ 145 h 147"/>
                <a:gd name="T92" fmla="*/ 123 w 304"/>
                <a:gd name="T93" fmla="*/ 146 h 147"/>
                <a:gd name="T94" fmla="*/ 134 w 304"/>
                <a:gd name="T95" fmla="*/ 145 h 147"/>
                <a:gd name="T96" fmla="*/ 143 w 304"/>
                <a:gd name="T97" fmla="*/ 145 h 147"/>
                <a:gd name="T98" fmla="*/ 153 w 304"/>
                <a:gd name="T99" fmla="*/ 144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4" h="147">
                  <a:moveTo>
                    <a:pt x="153" y="144"/>
                  </a:moveTo>
                  <a:lnTo>
                    <a:pt x="156" y="144"/>
                  </a:lnTo>
                  <a:lnTo>
                    <a:pt x="160" y="143"/>
                  </a:lnTo>
                  <a:lnTo>
                    <a:pt x="164" y="142"/>
                  </a:lnTo>
                  <a:lnTo>
                    <a:pt x="167" y="142"/>
                  </a:lnTo>
                  <a:lnTo>
                    <a:pt x="170" y="140"/>
                  </a:lnTo>
                  <a:lnTo>
                    <a:pt x="174" y="139"/>
                  </a:lnTo>
                  <a:lnTo>
                    <a:pt x="177" y="138"/>
                  </a:lnTo>
                  <a:lnTo>
                    <a:pt x="181" y="138"/>
                  </a:lnTo>
                  <a:lnTo>
                    <a:pt x="184" y="137"/>
                  </a:lnTo>
                  <a:lnTo>
                    <a:pt x="188" y="135"/>
                  </a:lnTo>
                  <a:lnTo>
                    <a:pt x="193" y="134"/>
                  </a:lnTo>
                  <a:lnTo>
                    <a:pt x="195" y="133"/>
                  </a:lnTo>
                  <a:lnTo>
                    <a:pt x="200" y="130"/>
                  </a:lnTo>
                  <a:lnTo>
                    <a:pt x="203" y="129"/>
                  </a:lnTo>
                  <a:lnTo>
                    <a:pt x="207" y="127"/>
                  </a:lnTo>
                  <a:lnTo>
                    <a:pt x="210" y="126"/>
                  </a:lnTo>
                  <a:lnTo>
                    <a:pt x="213" y="124"/>
                  </a:lnTo>
                  <a:lnTo>
                    <a:pt x="216" y="121"/>
                  </a:lnTo>
                  <a:lnTo>
                    <a:pt x="220" y="120"/>
                  </a:lnTo>
                  <a:lnTo>
                    <a:pt x="223" y="118"/>
                  </a:lnTo>
                  <a:lnTo>
                    <a:pt x="227" y="116"/>
                  </a:lnTo>
                  <a:lnTo>
                    <a:pt x="229" y="114"/>
                  </a:lnTo>
                  <a:lnTo>
                    <a:pt x="233" y="111"/>
                  </a:lnTo>
                  <a:lnTo>
                    <a:pt x="237" y="108"/>
                  </a:lnTo>
                  <a:lnTo>
                    <a:pt x="241" y="105"/>
                  </a:lnTo>
                  <a:lnTo>
                    <a:pt x="245" y="100"/>
                  </a:lnTo>
                  <a:lnTo>
                    <a:pt x="250" y="96"/>
                  </a:lnTo>
                  <a:lnTo>
                    <a:pt x="254" y="93"/>
                  </a:lnTo>
                  <a:lnTo>
                    <a:pt x="257" y="89"/>
                  </a:lnTo>
                  <a:lnTo>
                    <a:pt x="261" y="85"/>
                  </a:lnTo>
                  <a:lnTo>
                    <a:pt x="264" y="80"/>
                  </a:lnTo>
                  <a:lnTo>
                    <a:pt x="267" y="76"/>
                  </a:lnTo>
                  <a:lnTo>
                    <a:pt x="270" y="71"/>
                  </a:lnTo>
                  <a:lnTo>
                    <a:pt x="303" y="89"/>
                  </a:lnTo>
                  <a:lnTo>
                    <a:pt x="271" y="0"/>
                  </a:lnTo>
                  <a:lnTo>
                    <a:pt x="168" y="17"/>
                  </a:lnTo>
                  <a:lnTo>
                    <a:pt x="202" y="35"/>
                  </a:lnTo>
                  <a:lnTo>
                    <a:pt x="200" y="39"/>
                  </a:lnTo>
                  <a:lnTo>
                    <a:pt x="196" y="42"/>
                  </a:lnTo>
                  <a:lnTo>
                    <a:pt x="194" y="46"/>
                  </a:lnTo>
                  <a:lnTo>
                    <a:pt x="190" y="49"/>
                  </a:lnTo>
                  <a:lnTo>
                    <a:pt x="188" y="51"/>
                  </a:lnTo>
                  <a:lnTo>
                    <a:pt x="184" y="53"/>
                  </a:lnTo>
                  <a:lnTo>
                    <a:pt x="182" y="56"/>
                  </a:lnTo>
                  <a:lnTo>
                    <a:pt x="179" y="58"/>
                  </a:lnTo>
                  <a:lnTo>
                    <a:pt x="174" y="61"/>
                  </a:lnTo>
                  <a:lnTo>
                    <a:pt x="170" y="62"/>
                  </a:lnTo>
                  <a:lnTo>
                    <a:pt x="168" y="65"/>
                  </a:lnTo>
                  <a:lnTo>
                    <a:pt x="163" y="67"/>
                  </a:lnTo>
                  <a:lnTo>
                    <a:pt x="160" y="68"/>
                  </a:lnTo>
                  <a:lnTo>
                    <a:pt x="156" y="69"/>
                  </a:lnTo>
                  <a:lnTo>
                    <a:pt x="153" y="70"/>
                  </a:lnTo>
                  <a:lnTo>
                    <a:pt x="148" y="71"/>
                  </a:lnTo>
                  <a:lnTo>
                    <a:pt x="143" y="72"/>
                  </a:lnTo>
                  <a:lnTo>
                    <a:pt x="137" y="72"/>
                  </a:lnTo>
                  <a:lnTo>
                    <a:pt x="130" y="72"/>
                  </a:lnTo>
                  <a:lnTo>
                    <a:pt x="121" y="74"/>
                  </a:lnTo>
                  <a:lnTo>
                    <a:pt x="113" y="72"/>
                  </a:lnTo>
                  <a:lnTo>
                    <a:pt x="107" y="70"/>
                  </a:lnTo>
                  <a:lnTo>
                    <a:pt x="99" y="69"/>
                  </a:lnTo>
                  <a:lnTo>
                    <a:pt x="92" y="66"/>
                  </a:lnTo>
                  <a:lnTo>
                    <a:pt x="85" y="62"/>
                  </a:lnTo>
                  <a:lnTo>
                    <a:pt x="79" y="59"/>
                  </a:lnTo>
                  <a:lnTo>
                    <a:pt x="73" y="55"/>
                  </a:lnTo>
                  <a:lnTo>
                    <a:pt x="0" y="91"/>
                  </a:lnTo>
                  <a:lnTo>
                    <a:pt x="4" y="95"/>
                  </a:lnTo>
                  <a:lnTo>
                    <a:pt x="7" y="99"/>
                  </a:lnTo>
                  <a:lnTo>
                    <a:pt x="11" y="101"/>
                  </a:lnTo>
                  <a:lnTo>
                    <a:pt x="14" y="105"/>
                  </a:lnTo>
                  <a:lnTo>
                    <a:pt x="18" y="108"/>
                  </a:lnTo>
                  <a:lnTo>
                    <a:pt x="22" y="111"/>
                  </a:lnTo>
                  <a:lnTo>
                    <a:pt x="26" y="114"/>
                  </a:lnTo>
                  <a:lnTo>
                    <a:pt x="29" y="116"/>
                  </a:lnTo>
                  <a:lnTo>
                    <a:pt x="34" y="119"/>
                  </a:lnTo>
                  <a:lnTo>
                    <a:pt x="39" y="121"/>
                  </a:lnTo>
                  <a:lnTo>
                    <a:pt x="42" y="124"/>
                  </a:lnTo>
                  <a:lnTo>
                    <a:pt x="47" y="126"/>
                  </a:lnTo>
                  <a:lnTo>
                    <a:pt x="51" y="128"/>
                  </a:lnTo>
                  <a:lnTo>
                    <a:pt x="54" y="130"/>
                  </a:lnTo>
                  <a:lnTo>
                    <a:pt x="60" y="133"/>
                  </a:lnTo>
                  <a:lnTo>
                    <a:pt x="65" y="134"/>
                  </a:lnTo>
                  <a:lnTo>
                    <a:pt x="70" y="136"/>
                  </a:lnTo>
                  <a:lnTo>
                    <a:pt x="74" y="137"/>
                  </a:lnTo>
                  <a:lnTo>
                    <a:pt x="79" y="139"/>
                  </a:lnTo>
                  <a:lnTo>
                    <a:pt x="83" y="140"/>
                  </a:lnTo>
                  <a:lnTo>
                    <a:pt x="87" y="142"/>
                  </a:lnTo>
                  <a:lnTo>
                    <a:pt x="92" y="143"/>
                  </a:lnTo>
                  <a:lnTo>
                    <a:pt x="97" y="143"/>
                  </a:lnTo>
                  <a:lnTo>
                    <a:pt x="102" y="144"/>
                  </a:lnTo>
                  <a:lnTo>
                    <a:pt x="108" y="145"/>
                  </a:lnTo>
                  <a:lnTo>
                    <a:pt x="114" y="145"/>
                  </a:lnTo>
                  <a:lnTo>
                    <a:pt x="117" y="145"/>
                  </a:lnTo>
                  <a:lnTo>
                    <a:pt x="123" y="146"/>
                  </a:lnTo>
                  <a:lnTo>
                    <a:pt x="129" y="146"/>
                  </a:lnTo>
                  <a:lnTo>
                    <a:pt x="134" y="145"/>
                  </a:lnTo>
                  <a:lnTo>
                    <a:pt x="139" y="145"/>
                  </a:lnTo>
                  <a:lnTo>
                    <a:pt x="143" y="145"/>
                  </a:lnTo>
                  <a:lnTo>
                    <a:pt x="148" y="144"/>
                  </a:lnTo>
                  <a:lnTo>
                    <a:pt x="153" y="144"/>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79" name="Freeform 66">
              <a:extLst>
                <a:ext uri="{FF2B5EF4-FFF2-40B4-BE49-F238E27FC236}">
                  <a16:creationId xmlns:a16="http://schemas.microsoft.com/office/drawing/2014/main" id="{736CC8AC-0264-4E9B-A40D-2C6D9BB1E705}"/>
                </a:ext>
              </a:extLst>
            </p:cNvPr>
            <p:cNvSpPr>
              <a:spLocks/>
            </p:cNvSpPr>
            <p:nvPr/>
          </p:nvSpPr>
          <p:spPr bwMode="auto">
            <a:xfrm>
              <a:off x="2774" y="2621"/>
              <a:ext cx="151" cy="266"/>
            </a:xfrm>
            <a:custGeom>
              <a:avLst/>
              <a:gdLst>
                <a:gd name="T0" fmla="*/ 147 w 151"/>
                <a:gd name="T1" fmla="*/ 1 h 266"/>
                <a:gd name="T2" fmla="*/ 139 w 151"/>
                <a:gd name="T3" fmla="*/ 2 h 266"/>
                <a:gd name="T4" fmla="*/ 133 w 151"/>
                <a:gd name="T5" fmla="*/ 3 h 266"/>
                <a:gd name="T6" fmla="*/ 126 w 151"/>
                <a:gd name="T7" fmla="*/ 6 h 266"/>
                <a:gd name="T8" fmla="*/ 119 w 151"/>
                <a:gd name="T9" fmla="*/ 8 h 266"/>
                <a:gd name="T10" fmla="*/ 112 w 151"/>
                <a:gd name="T11" fmla="*/ 10 h 266"/>
                <a:gd name="T12" fmla="*/ 104 w 151"/>
                <a:gd name="T13" fmla="*/ 14 h 266"/>
                <a:gd name="T14" fmla="*/ 97 w 151"/>
                <a:gd name="T15" fmla="*/ 17 h 266"/>
                <a:gd name="T16" fmla="*/ 92 w 151"/>
                <a:gd name="T17" fmla="*/ 20 h 266"/>
                <a:gd name="T18" fmla="*/ 85 w 151"/>
                <a:gd name="T19" fmla="*/ 24 h 266"/>
                <a:gd name="T20" fmla="*/ 78 w 151"/>
                <a:gd name="T21" fmla="*/ 30 h 266"/>
                <a:gd name="T22" fmla="*/ 72 w 151"/>
                <a:gd name="T23" fmla="*/ 33 h 266"/>
                <a:gd name="T24" fmla="*/ 63 w 151"/>
                <a:gd name="T25" fmla="*/ 41 h 266"/>
                <a:gd name="T26" fmla="*/ 55 w 151"/>
                <a:gd name="T27" fmla="*/ 49 h 266"/>
                <a:gd name="T28" fmla="*/ 48 w 151"/>
                <a:gd name="T29" fmla="*/ 57 h 266"/>
                <a:gd name="T30" fmla="*/ 41 w 151"/>
                <a:gd name="T31" fmla="*/ 65 h 266"/>
                <a:gd name="T32" fmla="*/ 35 w 151"/>
                <a:gd name="T33" fmla="*/ 74 h 266"/>
                <a:gd name="T34" fmla="*/ 30 w 151"/>
                <a:gd name="T35" fmla="*/ 83 h 266"/>
                <a:gd name="T36" fmla="*/ 25 w 151"/>
                <a:gd name="T37" fmla="*/ 93 h 266"/>
                <a:gd name="T38" fmla="*/ 21 w 151"/>
                <a:gd name="T39" fmla="*/ 105 h 266"/>
                <a:gd name="T40" fmla="*/ 17 w 151"/>
                <a:gd name="T41" fmla="*/ 117 h 266"/>
                <a:gd name="T42" fmla="*/ 15 w 151"/>
                <a:gd name="T43" fmla="*/ 131 h 266"/>
                <a:gd name="T44" fmla="*/ 13 w 151"/>
                <a:gd name="T45" fmla="*/ 148 h 266"/>
                <a:gd name="T46" fmla="*/ 13 w 151"/>
                <a:gd name="T47" fmla="*/ 163 h 266"/>
                <a:gd name="T48" fmla="*/ 14 w 151"/>
                <a:gd name="T49" fmla="*/ 175 h 266"/>
                <a:gd name="T50" fmla="*/ 16 w 151"/>
                <a:gd name="T51" fmla="*/ 190 h 266"/>
                <a:gd name="T52" fmla="*/ 21 w 151"/>
                <a:gd name="T53" fmla="*/ 205 h 266"/>
                <a:gd name="T54" fmla="*/ 26 w 151"/>
                <a:gd name="T55" fmla="*/ 218 h 266"/>
                <a:gd name="T56" fmla="*/ 33 w 151"/>
                <a:gd name="T57" fmla="*/ 232 h 266"/>
                <a:gd name="T58" fmla="*/ 103 w 151"/>
                <a:gd name="T59" fmla="*/ 265 h 266"/>
                <a:gd name="T60" fmla="*/ 101 w 151"/>
                <a:gd name="T61" fmla="*/ 194 h 266"/>
                <a:gd name="T62" fmla="*/ 95 w 151"/>
                <a:gd name="T63" fmla="*/ 183 h 266"/>
                <a:gd name="T64" fmla="*/ 92 w 151"/>
                <a:gd name="T65" fmla="*/ 173 h 266"/>
                <a:gd name="T66" fmla="*/ 89 w 151"/>
                <a:gd name="T67" fmla="*/ 163 h 266"/>
                <a:gd name="T68" fmla="*/ 89 w 151"/>
                <a:gd name="T69" fmla="*/ 152 h 266"/>
                <a:gd name="T70" fmla="*/ 90 w 151"/>
                <a:gd name="T71" fmla="*/ 141 h 266"/>
                <a:gd name="T72" fmla="*/ 93 w 151"/>
                <a:gd name="T73" fmla="*/ 130 h 266"/>
                <a:gd name="T74" fmla="*/ 97 w 151"/>
                <a:gd name="T75" fmla="*/ 118 h 266"/>
                <a:gd name="T76" fmla="*/ 103 w 151"/>
                <a:gd name="T77" fmla="*/ 110 h 266"/>
                <a:gd name="T78" fmla="*/ 108 w 151"/>
                <a:gd name="T79" fmla="*/ 103 h 266"/>
                <a:gd name="T80" fmla="*/ 113 w 151"/>
                <a:gd name="T81" fmla="*/ 98 h 266"/>
                <a:gd name="T82" fmla="*/ 119 w 151"/>
                <a:gd name="T83" fmla="*/ 92 h 266"/>
                <a:gd name="T84" fmla="*/ 125 w 151"/>
                <a:gd name="T85" fmla="*/ 88 h 266"/>
                <a:gd name="T86" fmla="*/ 133 w 151"/>
                <a:gd name="T87" fmla="*/ 83 h 266"/>
                <a:gd name="T88" fmla="*/ 140 w 151"/>
                <a:gd name="T89" fmla="*/ 80 h 266"/>
                <a:gd name="T90" fmla="*/ 150 w 151"/>
                <a:gd name="T91" fmla="*/ 76 h 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 h="266">
                  <a:moveTo>
                    <a:pt x="150" y="0"/>
                  </a:moveTo>
                  <a:lnTo>
                    <a:pt x="147" y="1"/>
                  </a:lnTo>
                  <a:lnTo>
                    <a:pt x="143" y="1"/>
                  </a:lnTo>
                  <a:lnTo>
                    <a:pt x="139" y="2"/>
                  </a:lnTo>
                  <a:lnTo>
                    <a:pt x="136" y="3"/>
                  </a:lnTo>
                  <a:lnTo>
                    <a:pt x="133" y="3"/>
                  </a:lnTo>
                  <a:lnTo>
                    <a:pt x="129" y="5"/>
                  </a:lnTo>
                  <a:lnTo>
                    <a:pt x="126" y="6"/>
                  </a:lnTo>
                  <a:lnTo>
                    <a:pt x="123" y="7"/>
                  </a:lnTo>
                  <a:lnTo>
                    <a:pt x="119" y="8"/>
                  </a:lnTo>
                  <a:lnTo>
                    <a:pt x="116" y="9"/>
                  </a:lnTo>
                  <a:lnTo>
                    <a:pt x="112" y="10"/>
                  </a:lnTo>
                  <a:lnTo>
                    <a:pt x="108" y="13"/>
                  </a:lnTo>
                  <a:lnTo>
                    <a:pt x="104" y="14"/>
                  </a:lnTo>
                  <a:lnTo>
                    <a:pt x="101" y="16"/>
                  </a:lnTo>
                  <a:lnTo>
                    <a:pt x="97" y="17"/>
                  </a:lnTo>
                  <a:lnTo>
                    <a:pt x="94" y="19"/>
                  </a:lnTo>
                  <a:lnTo>
                    <a:pt x="92" y="20"/>
                  </a:lnTo>
                  <a:lnTo>
                    <a:pt x="88" y="23"/>
                  </a:lnTo>
                  <a:lnTo>
                    <a:pt x="85" y="24"/>
                  </a:lnTo>
                  <a:lnTo>
                    <a:pt x="81" y="26"/>
                  </a:lnTo>
                  <a:lnTo>
                    <a:pt x="78" y="30"/>
                  </a:lnTo>
                  <a:lnTo>
                    <a:pt x="76" y="32"/>
                  </a:lnTo>
                  <a:lnTo>
                    <a:pt x="72" y="33"/>
                  </a:lnTo>
                  <a:lnTo>
                    <a:pt x="68" y="36"/>
                  </a:lnTo>
                  <a:lnTo>
                    <a:pt x="63" y="41"/>
                  </a:lnTo>
                  <a:lnTo>
                    <a:pt x="60" y="44"/>
                  </a:lnTo>
                  <a:lnTo>
                    <a:pt x="55" y="49"/>
                  </a:lnTo>
                  <a:lnTo>
                    <a:pt x="52" y="52"/>
                  </a:lnTo>
                  <a:lnTo>
                    <a:pt x="48" y="57"/>
                  </a:lnTo>
                  <a:lnTo>
                    <a:pt x="45" y="61"/>
                  </a:lnTo>
                  <a:lnTo>
                    <a:pt x="41" y="65"/>
                  </a:lnTo>
                  <a:lnTo>
                    <a:pt x="39" y="69"/>
                  </a:lnTo>
                  <a:lnTo>
                    <a:pt x="35" y="74"/>
                  </a:lnTo>
                  <a:lnTo>
                    <a:pt x="32" y="80"/>
                  </a:lnTo>
                  <a:lnTo>
                    <a:pt x="30" y="83"/>
                  </a:lnTo>
                  <a:lnTo>
                    <a:pt x="27" y="89"/>
                  </a:lnTo>
                  <a:lnTo>
                    <a:pt x="25" y="93"/>
                  </a:lnTo>
                  <a:lnTo>
                    <a:pt x="23" y="99"/>
                  </a:lnTo>
                  <a:lnTo>
                    <a:pt x="21" y="105"/>
                  </a:lnTo>
                  <a:lnTo>
                    <a:pt x="18" y="111"/>
                  </a:lnTo>
                  <a:lnTo>
                    <a:pt x="17" y="117"/>
                  </a:lnTo>
                  <a:lnTo>
                    <a:pt x="15" y="124"/>
                  </a:lnTo>
                  <a:lnTo>
                    <a:pt x="15" y="131"/>
                  </a:lnTo>
                  <a:lnTo>
                    <a:pt x="13" y="139"/>
                  </a:lnTo>
                  <a:lnTo>
                    <a:pt x="13" y="148"/>
                  </a:lnTo>
                  <a:lnTo>
                    <a:pt x="13" y="155"/>
                  </a:lnTo>
                  <a:lnTo>
                    <a:pt x="13" y="163"/>
                  </a:lnTo>
                  <a:lnTo>
                    <a:pt x="13" y="169"/>
                  </a:lnTo>
                  <a:lnTo>
                    <a:pt x="14" y="175"/>
                  </a:lnTo>
                  <a:lnTo>
                    <a:pt x="15" y="182"/>
                  </a:lnTo>
                  <a:lnTo>
                    <a:pt x="16" y="190"/>
                  </a:lnTo>
                  <a:lnTo>
                    <a:pt x="18" y="197"/>
                  </a:lnTo>
                  <a:lnTo>
                    <a:pt x="21" y="205"/>
                  </a:lnTo>
                  <a:lnTo>
                    <a:pt x="23" y="212"/>
                  </a:lnTo>
                  <a:lnTo>
                    <a:pt x="26" y="218"/>
                  </a:lnTo>
                  <a:lnTo>
                    <a:pt x="30" y="225"/>
                  </a:lnTo>
                  <a:lnTo>
                    <a:pt x="33" y="232"/>
                  </a:lnTo>
                  <a:lnTo>
                    <a:pt x="0" y="250"/>
                  </a:lnTo>
                  <a:lnTo>
                    <a:pt x="103" y="265"/>
                  </a:lnTo>
                  <a:lnTo>
                    <a:pt x="141" y="174"/>
                  </a:lnTo>
                  <a:lnTo>
                    <a:pt x="101" y="194"/>
                  </a:lnTo>
                  <a:lnTo>
                    <a:pt x="97" y="189"/>
                  </a:lnTo>
                  <a:lnTo>
                    <a:pt x="95" y="183"/>
                  </a:lnTo>
                  <a:lnTo>
                    <a:pt x="93" y="179"/>
                  </a:lnTo>
                  <a:lnTo>
                    <a:pt x="92" y="173"/>
                  </a:lnTo>
                  <a:lnTo>
                    <a:pt x="90" y="168"/>
                  </a:lnTo>
                  <a:lnTo>
                    <a:pt x="89" y="163"/>
                  </a:lnTo>
                  <a:lnTo>
                    <a:pt x="89" y="158"/>
                  </a:lnTo>
                  <a:lnTo>
                    <a:pt x="89" y="152"/>
                  </a:lnTo>
                  <a:lnTo>
                    <a:pt x="89" y="147"/>
                  </a:lnTo>
                  <a:lnTo>
                    <a:pt x="90" y="141"/>
                  </a:lnTo>
                  <a:lnTo>
                    <a:pt x="92" y="134"/>
                  </a:lnTo>
                  <a:lnTo>
                    <a:pt x="93" y="130"/>
                  </a:lnTo>
                  <a:lnTo>
                    <a:pt x="95" y="124"/>
                  </a:lnTo>
                  <a:lnTo>
                    <a:pt x="97" y="118"/>
                  </a:lnTo>
                  <a:lnTo>
                    <a:pt x="101" y="114"/>
                  </a:lnTo>
                  <a:lnTo>
                    <a:pt x="103" y="110"/>
                  </a:lnTo>
                  <a:lnTo>
                    <a:pt x="105" y="107"/>
                  </a:lnTo>
                  <a:lnTo>
                    <a:pt x="108" y="103"/>
                  </a:lnTo>
                  <a:lnTo>
                    <a:pt x="110" y="101"/>
                  </a:lnTo>
                  <a:lnTo>
                    <a:pt x="113" y="98"/>
                  </a:lnTo>
                  <a:lnTo>
                    <a:pt x="116" y="96"/>
                  </a:lnTo>
                  <a:lnTo>
                    <a:pt x="119" y="92"/>
                  </a:lnTo>
                  <a:lnTo>
                    <a:pt x="121" y="90"/>
                  </a:lnTo>
                  <a:lnTo>
                    <a:pt x="125" y="88"/>
                  </a:lnTo>
                  <a:lnTo>
                    <a:pt x="129" y="85"/>
                  </a:lnTo>
                  <a:lnTo>
                    <a:pt x="133" y="83"/>
                  </a:lnTo>
                  <a:lnTo>
                    <a:pt x="135" y="82"/>
                  </a:lnTo>
                  <a:lnTo>
                    <a:pt x="140" y="80"/>
                  </a:lnTo>
                  <a:lnTo>
                    <a:pt x="143" y="77"/>
                  </a:lnTo>
                  <a:lnTo>
                    <a:pt x="150" y="76"/>
                  </a:lnTo>
                  <a:lnTo>
                    <a:pt x="150" y="0"/>
                  </a:lnTo>
                </a:path>
              </a:pathLst>
            </a:custGeom>
            <a:solidFill>
              <a:srgbClr val="A2C1FE"/>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80" name="Freeform 67">
              <a:extLst>
                <a:ext uri="{FF2B5EF4-FFF2-40B4-BE49-F238E27FC236}">
                  <a16:creationId xmlns:a16="http://schemas.microsoft.com/office/drawing/2014/main" id="{C2239F5F-B1F7-4B7E-A54F-5E41E887744E}"/>
                </a:ext>
              </a:extLst>
            </p:cNvPr>
            <p:cNvSpPr>
              <a:spLocks/>
            </p:cNvSpPr>
            <p:nvPr/>
          </p:nvSpPr>
          <p:spPr bwMode="auto">
            <a:xfrm>
              <a:off x="2895" y="2585"/>
              <a:ext cx="227" cy="239"/>
            </a:xfrm>
            <a:custGeom>
              <a:avLst/>
              <a:gdLst>
                <a:gd name="T0" fmla="*/ 90 w 227"/>
                <a:gd name="T1" fmla="*/ 35 h 239"/>
                <a:gd name="T2" fmla="*/ 98 w 227"/>
                <a:gd name="T3" fmla="*/ 36 h 239"/>
                <a:gd name="T4" fmla="*/ 104 w 227"/>
                <a:gd name="T5" fmla="*/ 39 h 239"/>
                <a:gd name="T6" fmla="*/ 111 w 227"/>
                <a:gd name="T7" fmla="*/ 40 h 239"/>
                <a:gd name="T8" fmla="*/ 118 w 227"/>
                <a:gd name="T9" fmla="*/ 42 h 239"/>
                <a:gd name="T10" fmla="*/ 125 w 227"/>
                <a:gd name="T11" fmla="*/ 45 h 239"/>
                <a:gd name="T12" fmla="*/ 133 w 227"/>
                <a:gd name="T13" fmla="*/ 48 h 239"/>
                <a:gd name="T14" fmla="*/ 140 w 227"/>
                <a:gd name="T15" fmla="*/ 51 h 239"/>
                <a:gd name="T16" fmla="*/ 146 w 227"/>
                <a:gd name="T17" fmla="*/ 54 h 239"/>
                <a:gd name="T18" fmla="*/ 153 w 227"/>
                <a:gd name="T19" fmla="*/ 59 h 239"/>
                <a:gd name="T20" fmla="*/ 158 w 227"/>
                <a:gd name="T21" fmla="*/ 63 h 239"/>
                <a:gd name="T22" fmla="*/ 165 w 227"/>
                <a:gd name="T23" fmla="*/ 68 h 239"/>
                <a:gd name="T24" fmla="*/ 175 w 227"/>
                <a:gd name="T25" fmla="*/ 76 h 239"/>
                <a:gd name="T26" fmla="*/ 183 w 227"/>
                <a:gd name="T27" fmla="*/ 84 h 239"/>
                <a:gd name="T28" fmla="*/ 189 w 227"/>
                <a:gd name="T29" fmla="*/ 91 h 239"/>
                <a:gd name="T30" fmla="*/ 196 w 227"/>
                <a:gd name="T31" fmla="*/ 100 h 239"/>
                <a:gd name="T32" fmla="*/ 203 w 227"/>
                <a:gd name="T33" fmla="*/ 109 h 239"/>
                <a:gd name="T34" fmla="*/ 209 w 227"/>
                <a:gd name="T35" fmla="*/ 117 h 239"/>
                <a:gd name="T36" fmla="*/ 213 w 227"/>
                <a:gd name="T37" fmla="*/ 127 h 239"/>
                <a:gd name="T38" fmla="*/ 217 w 227"/>
                <a:gd name="T39" fmla="*/ 138 h 239"/>
                <a:gd name="T40" fmla="*/ 221 w 227"/>
                <a:gd name="T41" fmla="*/ 152 h 239"/>
                <a:gd name="T42" fmla="*/ 224 w 227"/>
                <a:gd name="T43" fmla="*/ 164 h 239"/>
                <a:gd name="T44" fmla="*/ 226 w 227"/>
                <a:gd name="T45" fmla="*/ 181 h 239"/>
                <a:gd name="T46" fmla="*/ 226 w 227"/>
                <a:gd name="T47" fmla="*/ 196 h 239"/>
                <a:gd name="T48" fmla="*/ 225 w 227"/>
                <a:gd name="T49" fmla="*/ 210 h 239"/>
                <a:gd name="T50" fmla="*/ 223 w 227"/>
                <a:gd name="T51" fmla="*/ 223 h 239"/>
                <a:gd name="T52" fmla="*/ 218 w 227"/>
                <a:gd name="T53" fmla="*/ 238 h 239"/>
                <a:gd name="T54" fmla="*/ 146 w 227"/>
                <a:gd name="T55" fmla="*/ 204 h 239"/>
                <a:gd name="T56" fmla="*/ 148 w 227"/>
                <a:gd name="T57" fmla="*/ 192 h 239"/>
                <a:gd name="T58" fmla="*/ 148 w 227"/>
                <a:gd name="T59" fmla="*/ 180 h 239"/>
                <a:gd name="T60" fmla="*/ 146 w 227"/>
                <a:gd name="T61" fmla="*/ 169 h 239"/>
                <a:gd name="T62" fmla="*/ 141 w 227"/>
                <a:gd name="T63" fmla="*/ 158 h 239"/>
                <a:gd name="T64" fmla="*/ 136 w 227"/>
                <a:gd name="T65" fmla="*/ 147 h 239"/>
                <a:gd name="T66" fmla="*/ 132 w 227"/>
                <a:gd name="T67" fmla="*/ 141 h 239"/>
                <a:gd name="T68" fmla="*/ 127 w 227"/>
                <a:gd name="T69" fmla="*/ 135 h 239"/>
                <a:gd name="T70" fmla="*/ 121 w 227"/>
                <a:gd name="T71" fmla="*/ 129 h 239"/>
                <a:gd name="T72" fmla="*/ 115 w 227"/>
                <a:gd name="T73" fmla="*/ 125 h 239"/>
                <a:gd name="T74" fmla="*/ 107 w 227"/>
                <a:gd name="T75" fmla="*/ 119 h 239"/>
                <a:gd name="T76" fmla="*/ 101 w 227"/>
                <a:gd name="T77" fmla="*/ 116 h 239"/>
                <a:gd name="T78" fmla="*/ 93 w 227"/>
                <a:gd name="T79" fmla="*/ 112 h 239"/>
                <a:gd name="T80" fmla="*/ 86 w 227"/>
                <a:gd name="T81" fmla="*/ 110 h 239"/>
                <a:gd name="T82" fmla="*/ 76 w 227"/>
                <a:gd name="T83" fmla="*/ 108 h 239"/>
                <a:gd name="T84" fmla="*/ 66 w 227"/>
                <a:gd name="T85" fmla="*/ 107 h 239"/>
                <a:gd name="T86" fmla="*/ 64 w 227"/>
                <a:gd name="T87" fmla="*/ 146 h 239"/>
                <a:gd name="T88" fmla="*/ 63 w 227"/>
                <a:gd name="T89" fmla="*/ 0 h 239"/>
                <a:gd name="T90" fmla="*/ 66 w 227"/>
                <a:gd name="T91" fmla="*/ 33 h 239"/>
                <a:gd name="T92" fmla="*/ 77 w 227"/>
                <a:gd name="T93" fmla="*/ 34 h 239"/>
                <a:gd name="T94" fmla="*/ 86 w 227"/>
                <a:gd name="T95" fmla="*/ 35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7" h="239">
                  <a:moveTo>
                    <a:pt x="86" y="35"/>
                  </a:moveTo>
                  <a:lnTo>
                    <a:pt x="90" y="35"/>
                  </a:lnTo>
                  <a:lnTo>
                    <a:pt x="93" y="36"/>
                  </a:lnTo>
                  <a:lnTo>
                    <a:pt x="98" y="36"/>
                  </a:lnTo>
                  <a:lnTo>
                    <a:pt x="100" y="37"/>
                  </a:lnTo>
                  <a:lnTo>
                    <a:pt x="104" y="39"/>
                  </a:lnTo>
                  <a:lnTo>
                    <a:pt x="107" y="39"/>
                  </a:lnTo>
                  <a:lnTo>
                    <a:pt x="111" y="40"/>
                  </a:lnTo>
                  <a:lnTo>
                    <a:pt x="114" y="41"/>
                  </a:lnTo>
                  <a:lnTo>
                    <a:pt x="118" y="42"/>
                  </a:lnTo>
                  <a:lnTo>
                    <a:pt x="121" y="44"/>
                  </a:lnTo>
                  <a:lnTo>
                    <a:pt x="125" y="45"/>
                  </a:lnTo>
                  <a:lnTo>
                    <a:pt x="128" y="46"/>
                  </a:lnTo>
                  <a:lnTo>
                    <a:pt x="133" y="48"/>
                  </a:lnTo>
                  <a:lnTo>
                    <a:pt x="136" y="50"/>
                  </a:lnTo>
                  <a:lnTo>
                    <a:pt x="140" y="51"/>
                  </a:lnTo>
                  <a:lnTo>
                    <a:pt x="143" y="53"/>
                  </a:lnTo>
                  <a:lnTo>
                    <a:pt x="146" y="54"/>
                  </a:lnTo>
                  <a:lnTo>
                    <a:pt x="149" y="57"/>
                  </a:lnTo>
                  <a:lnTo>
                    <a:pt x="153" y="59"/>
                  </a:lnTo>
                  <a:lnTo>
                    <a:pt x="156" y="61"/>
                  </a:lnTo>
                  <a:lnTo>
                    <a:pt x="158" y="63"/>
                  </a:lnTo>
                  <a:lnTo>
                    <a:pt x="162" y="66"/>
                  </a:lnTo>
                  <a:lnTo>
                    <a:pt x="165" y="68"/>
                  </a:lnTo>
                  <a:lnTo>
                    <a:pt x="170" y="71"/>
                  </a:lnTo>
                  <a:lnTo>
                    <a:pt x="175" y="76"/>
                  </a:lnTo>
                  <a:lnTo>
                    <a:pt x="178" y="78"/>
                  </a:lnTo>
                  <a:lnTo>
                    <a:pt x="183" y="84"/>
                  </a:lnTo>
                  <a:lnTo>
                    <a:pt x="185" y="87"/>
                  </a:lnTo>
                  <a:lnTo>
                    <a:pt x="189" y="91"/>
                  </a:lnTo>
                  <a:lnTo>
                    <a:pt x="193" y="95"/>
                  </a:lnTo>
                  <a:lnTo>
                    <a:pt x="196" y="100"/>
                  </a:lnTo>
                  <a:lnTo>
                    <a:pt x="199" y="104"/>
                  </a:lnTo>
                  <a:lnTo>
                    <a:pt x="203" y="109"/>
                  </a:lnTo>
                  <a:lnTo>
                    <a:pt x="205" y="113"/>
                  </a:lnTo>
                  <a:lnTo>
                    <a:pt x="209" y="117"/>
                  </a:lnTo>
                  <a:lnTo>
                    <a:pt x="211" y="122"/>
                  </a:lnTo>
                  <a:lnTo>
                    <a:pt x="213" y="127"/>
                  </a:lnTo>
                  <a:lnTo>
                    <a:pt x="216" y="133"/>
                  </a:lnTo>
                  <a:lnTo>
                    <a:pt x="217" y="138"/>
                  </a:lnTo>
                  <a:lnTo>
                    <a:pt x="220" y="145"/>
                  </a:lnTo>
                  <a:lnTo>
                    <a:pt x="221" y="152"/>
                  </a:lnTo>
                  <a:lnTo>
                    <a:pt x="224" y="159"/>
                  </a:lnTo>
                  <a:lnTo>
                    <a:pt x="224" y="164"/>
                  </a:lnTo>
                  <a:lnTo>
                    <a:pt x="225" y="172"/>
                  </a:lnTo>
                  <a:lnTo>
                    <a:pt x="226" y="181"/>
                  </a:lnTo>
                  <a:lnTo>
                    <a:pt x="226" y="189"/>
                  </a:lnTo>
                  <a:lnTo>
                    <a:pt x="226" y="196"/>
                  </a:lnTo>
                  <a:lnTo>
                    <a:pt x="225" y="203"/>
                  </a:lnTo>
                  <a:lnTo>
                    <a:pt x="225" y="210"/>
                  </a:lnTo>
                  <a:lnTo>
                    <a:pt x="224" y="216"/>
                  </a:lnTo>
                  <a:lnTo>
                    <a:pt x="223" y="223"/>
                  </a:lnTo>
                  <a:lnTo>
                    <a:pt x="220" y="230"/>
                  </a:lnTo>
                  <a:lnTo>
                    <a:pt x="218" y="238"/>
                  </a:lnTo>
                  <a:lnTo>
                    <a:pt x="203" y="195"/>
                  </a:lnTo>
                  <a:lnTo>
                    <a:pt x="146" y="204"/>
                  </a:lnTo>
                  <a:lnTo>
                    <a:pt x="148" y="196"/>
                  </a:lnTo>
                  <a:lnTo>
                    <a:pt x="148" y="192"/>
                  </a:lnTo>
                  <a:lnTo>
                    <a:pt x="148" y="187"/>
                  </a:lnTo>
                  <a:lnTo>
                    <a:pt x="148" y="180"/>
                  </a:lnTo>
                  <a:lnTo>
                    <a:pt x="147" y="175"/>
                  </a:lnTo>
                  <a:lnTo>
                    <a:pt x="146" y="169"/>
                  </a:lnTo>
                  <a:lnTo>
                    <a:pt x="143" y="163"/>
                  </a:lnTo>
                  <a:lnTo>
                    <a:pt x="141" y="158"/>
                  </a:lnTo>
                  <a:lnTo>
                    <a:pt x="139" y="153"/>
                  </a:lnTo>
                  <a:lnTo>
                    <a:pt x="136" y="147"/>
                  </a:lnTo>
                  <a:lnTo>
                    <a:pt x="134" y="144"/>
                  </a:lnTo>
                  <a:lnTo>
                    <a:pt x="132" y="141"/>
                  </a:lnTo>
                  <a:lnTo>
                    <a:pt x="129" y="138"/>
                  </a:lnTo>
                  <a:lnTo>
                    <a:pt x="127" y="135"/>
                  </a:lnTo>
                  <a:lnTo>
                    <a:pt x="123" y="131"/>
                  </a:lnTo>
                  <a:lnTo>
                    <a:pt x="121" y="129"/>
                  </a:lnTo>
                  <a:lnTo>
                    <a:pt x="118" y="127"/>
                  </a:lnTo>
                  <a:lnTo>
                    <a:pt x="115" y="125"/>
                  </a:lnTo>
                  <a:lnTo>
                    <a:pt x="112" y="121"/>
                  </a:lnTo>
                  <a:lnTo>
                    <a:pt x="107" y="119"/>
                  </a:lnTo>
                  <a:lnTo>
                    <a:pt x="104" y="117"/>
                  </a:lnTo>
                  <a:lnTo>
                    <a:pt x="101" y="116"/>
                  </a:lnTo>
                  <a:lnTo>
                    <a:pt x="97" y="113"/>
                  </a:lnTo>
                  <a:lnTo>
                    <a:pt x="93" y="112"/>
                  </a:lnTo>
                  <a:lnTo>
                    <a:pt x="90" y="111"/>
                  </a:lnTo>
                  <a:lnTo>
                    <a:pt x="86" y="110"/>
                  </a:lnTo>
                  <a:lnTo>
                    <a:pt x="82" y="109"/>
                  </a:lnTo>
                  <a:lnTo>
                    <a:pt x="76" y="108"/>
                  </a:lnTo>
                  <a:lnTo>
                    <a:pt x="71" y="108"/>
                  </a:lnTo>
                  <a:lnTo>
                    <a:pt x="66" y="107"/>
                  </a:lnTo>
                  <a:lnTo>
                    <a:pt x="64" y="107"/>
                  </a:lnTo>
                  <a:lnTo>
                    <a:pt x="64" y="146"/>
                  </a:lnTo>
                  <a:lnTo>
                    <a:pt x="0" y="74"/>
                  </a:lnTo>
                  <a:lnTo>
                    <a:pt x="63" y="0"/>
                  </a:lnTo>
                  <a:lnTo>
                    <a:pt x="63" y="33"/>
                  </a:lnTo>
                  <a:lnTo>
                    <a:pt x="66" y="33"/>
                  </a:lnTo>
                  <a:lnTo>
                    <a:pt x="72" y="33"/>
                  </a:lnTo>
                  <a:lnTo>
                    <a:pt x="77" y="34"/>
                  </a:lnTo>
                  <a:lnTo>
                    <a:pt x="82" y="34"/>
                  </a:lnTo>
                  <a:lnTo>
                    <a:pt x="86" y="35"/>
                  </a:lnTo>
                </a:path>
              </a:pathLst>
            </a:custGeom>
            <a:solidFill>
              <a:schemeClr val="accent1"/>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9" name="Arc 68">
            <a:extLst>
              <a:ext uri="{FF2B5EF4-FFF2-40B4-BE49-F238E27FC236}">
                <a16:creationId xmlns:a16="http://schemas.microsoft.com/office/drawing/2014/main" id="{E10DC8A4-CBB4-44A3-AA7C-24CC1707425E}"/>
              </a:ext>
            </a:extLst>
          </p:cNvPr>
          <p:cNvSpPr>
            <a:spLocks/>
          </p:cNvSpPr>
          <p:nvPr/>
        </p:nvSpPr>
        <p:spPr bwMode="auto">
          <a:xfrm>
            <a:off x="4900613" y="4814888"/>
            <a:ext cx="225425" cy="279400"/>
          </a:xfrm>
          <a:custGeom>
            <a:avLst/>
            <a:gdLst>
              <a:gd name="T0" fmla="*/ 206337 w 21600"/>
              <a:gd name="T1" fmla="*/ 279400 h 22150"/>
              <a:gd name="T2" fmla="*/ 94 w 21600"/>
              <a:gd name="T3" fmla="*/ 0 h 22150"/>
              <a:gd name="T4" fmla="*/ 225425 w 21600"/>
              <a:gd name="T5" fmla="*/ 7922 h 22150"/>
              <a:gd name="T6" fmla="*/ 0 60000 65536"/>
              <a:gd name="T7" fmla="*/ 0 60000 65536"/>
              <a:gd name="T8" fmla="*/ 0 60000 65536"/>
            </a:gdLst>
            <a:ahLst/>
            <a:cxnLst>
              <a:cxn ang="T6">
                <a:pos x="T0" y="T1"/>
              </a:cxn>
              <a:cxn ang="T7">
                <a:pos x="T2" y="T3"/>
              </a:cxn>
              <a:cxn ang="T8">
                <a:pos x="T4" y="T5"/>
              </a:cxn>
            </a:cxnLst>
            <a:rect l="0" t="0" r="r" b="b"/>
            <a:pathLst>
              <a:path w="21600" h="22150" fill="none" extrusionOk="0">
                <a:moveTo>
                  <a:pt x="19770" y="22150"/>
                </a:moveTo>
                <a:cubicBezTo>
                  <a:pt x="8590" y="21200"/>
                  <a:pt x="0" y="11848"/>
                  <a:pt x="0" y="628"/>
                </a:cubicBezTo>
                <a:cubicBezTo>
                  <a:pt x="0" y="418"/>
                  <a:pt x="3" y="209"/>
                  <a:pt x="9" y="0"/>
                </a:cubicBezTo>
              </a:path>
              <a:path w="21600" h="22150" stroke="0" extrusionOk="0">
                <a:moveTo>
                  <a:pt x="19770" y="22150"/>
                </a:moveTo>
                <a:cubicBezTo>
                  <a:pt x="8590" y="21200"/>
                  <a:pt x="0" y="11848"/>
                  <a:pt x="0" y="628"/>
                </a:cubicBezTo>
                <a:cubicBezTo>
                  <a:pt x="0" y="418"/>
                  <a:pt x="3" y="209"/>
                  <a:pt x="9" y="0"/>
                </a:cubicBezTo>
                <a:lnTo>
                  <a:pt x="21600" y="628"/>
                </a:lnTo>
                <a:lnTo>
                  <a:pt x="19770" y="22150"/>
                </a:lnTo>
                <a:close/>
              </a:path>
            </a:pathLst>
          </a:custGeom>
          <a:noFill/>
          <a:ln w="127000" cap="rnd">
            <a:solidFill>
              <a:srgbClr val="A2C1FE"/>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990" name="Group 69">
            <a:extLst>
              <a:ext uri="{FF2B5EF4-FFF2-40B4-BE49-F238E27FC236}">
                <a16:creationId xmlns:a16="http://schemas.microsoft.com/office/drawing/2014/main" id="{94ED0AA9-23A1-4BC5-9DCA-F7577DFD2A31}"/>
              </a:ext>
            </a:extLst>
          </p:cNvPr>
          <p:cNvGrpSpPr>
            <a:grpSpLocks/>
          </p:cNvGrpSpPr>
          <p:nvPr/>
        </p:nvGrpSpPr>
        <p:grpSpPr bwMode="auto">
          <a:xfrm>
            <a:off x="8331200" y="1876425"/>
            <a:ext cx="644525" cy="958850"/>
            <a:chOff x="5248" y="1182"/>
            <a:chExt cx="406" cy="604"/>
          </a:xfrm>
        </p:grpSpPr>
        <p:grpSp>
          <p:nvGrpSpPr>
            <p:cNvPr id="83011" name="Group 70">
              <a:extLst>
                <a:ext uri="{FF2B5EF4-FFF2-40B4-BE49-F238E27FC236}">
                  <a16:creationId xmlns:a16="http://schemas.microsoft.com/office/drawing/2014/main" id="{F67E6D40-71D3-4268-ABEE-F3B57C3C2E57}"/>
                </a:ext>
              </a:extLst>
            </p:cNvPr>
            <p:cNvGrpSpPr>
              <a:grpSpLocks/>
            </p:cNvGrpSpPr>
            <p:nvPr/>
          </p:nvGrpSpPr>
          <p:grpSpPr bwMode="auto">
            <a:xfrm>
              <a:off x="5248" y="1182"/>
              <a:ext cx="406" cy="604"/>
              <a:chOff x="5248" y="1182"/>
              <a:chExt cx="406" cy="604"/>
            </a:xfrm>
          </p:grpSpPr>
          <p:sp>
            <p:nvSpPr>
              <p:cNvPr id="83075" name="Rectangle 71">
                <a:extLst>
                  <a:ext uri="{FF2B5EF4-FFF2-40B4-BE49-F238E27FC236}">
                    <a16:creationId xmlns:a16="http://schemas.microsoft.com/office/drawing/2014/main" id="{6A1EAA81-5210-4433-B2B4-E10D8ABD0A66}"/>
                  </a:ext>
                </a:extLst>
              </p:cNvPr>
              <p:cNvSpPr>
                <a:spLocks noChangeArrowheads="1"/>
              </p:cNvSpPr>
              <p:nvPr/>
            </p:nvSpPr>
            <p:spPr bwMode="auto">
              <a:xfrm>
                <a:off x="5248" y="1182"/>
                <a:ext cx="406" cy="60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76" name="Rectangle 72">
                <a:extLst>
                  <a:ext uri="{FF2B5EF4-FFF2-40B4-BE49-F238E27FC236}">
                    <a16:creationId xmlns:a16="http://schemas.microsoft.com/office/drawing/2014/main" id="{56A309F7-1F40-43A5-9877-B5D1217B60D7}"/>
                  </a:ext>
                </a:extLst>
              </p:cNvPr>
              <p:cNvSpPr>
                <a:spLocks noChangeArrowheads="1"/>
              </p:cNvSpPr>
              <p:nvPr/>
            </p:nvSpPr>
            <p:spPr bwMode="auto">
              <a:xfrm>
                <a:off x="5264" y="1197"/>
                <a:ext cx="374" cy="572"/>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3012" name="Group 73">
              <a:extLst>
                <a:ext uri="{FF2B5EF4-FFF2-40B4-BE49-F238E27FC236}">
                  <a16:creationId xmlns:a16="http://schemas.microsoft.com/office/drawing/2014/main" id="{9893458D-621A-4561-B25A-1A88140B3A4B}"/>
                </a:ext>
              </a:extLst>
            </p:cNvPr>
            <p:cNvGrpSpPr>
              <a:grpSpLocks/>
            </p:cNvGrpSpPr>
            <p:nvPr/>
          </p:nvGrpSpPr>
          <p:grpSpPr bwMode="auto">
            <a:xfrm>
              <a:off x="5350" y="1252"/>
              <a:ext cx="202" cy="455"/>
              <a:chOff x="5350" y="1252"/>
              <a:chExt cx="202" cy="455"/>
            </a:xfrm>
          </p:grpSpPr>
          <p:grpSp>
            <p:nvGrpSpPr>
              <p:cNvPr id="83013" name="Group 74">
                <a:extLst>
                  <a:ext uri="{FF2B5EF4-FFF2-40B4-BE49-F238E27FC236}">
                    <a16:creationId xmlns:a16="http://schemas.microsoft.com/office/drawing/2014/main" id="{CF2BF742-FB1C-44A1-9E71-7CCFC85234EB}"/>
                  </a:ext>
                </a:extLst>
              </p:cNvPr>
              <p:cNvGrpSpPr>
                <a:grpSpLocks/>
              </p:cNvGrpSpPr>
              <p:nvPr/>
            </p:nvGrpSpPr>
            <p:grpSpPr bwMode="auto">
              <a:xfrm>
                <a:off x="5437" y="1471"/>
                <a:ext cx="29" cy="28"/>
                <a:chOff x="5437" y="1471"/>
                <a:chExt cx="29" cy="28"/>
              </a:xfrm>
            </p:grpSpPr>
            <p:sp>
              <p:nvSpPr>
                <p:cNvPr id="83073" name="Oval 75">
                  <a:extLst>
                    <a:ext uri="{FF2B5EF4-FFF2-40B4-BE49-F238E27FC236}">
                      <a16:creationId xmlns:a16="http://schemas.microsoft.com/office/drawing/2014/main" id="{06E91F9D-04A3-41A1-8641-15C6BD464DBE}"/>
                    </a:ext>
                  </a:extLst>
                </p:cNvPr>
                <p:cNvSpPr>
                  <a:spLocks noChangeArrowheads="1"/>
                </p:cNvSpPr>
                <p:nvPr/>
              </p:nvSpPr>
              <p:spPr bwMode="auto">
                <a:xfrm>
                  <a:off x="5437" y="1471"/>
                  <a:ext cx="29" cy="2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74" name="Line 76">
                  <a:extLst>
                    <a:ext uri="{FF2B5EF4-FFF2-40B4-BE49-F238E27FC236}">
                      <a16:creationId xmlns:a16="http://schemas.microsoft.com/office/drawing/2014/main" id="{3F3FA854-0646-4493-A6E0-D5014F443102}"/>
                    </a:ext>
                  </a:extLst>
                </p:cNvPr>
                <p:cNvSpPr>
                  <a:spLocks noChangeShapeType="1"/>
                </p:cNvSpPr>
                <p:nvPr/>
              </p:nvSpPr>
              <p:spPr bwMode="auto">
                <a:xfrm flipV="1">
                  <a:off x="5443" y="1472"/>
                  <a:ext cx="23" cy="2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014" name="Group 77">
                <a:extLst>
                  <a:ext uri="{FF2B5EF4-FFF2-40B4-BE49-F238E27FC236}">
                    <a16:creationId xmlns:a16="http://schemas.microsoft.com/office/drawing/2014/main" id="{E39D23B2-1C00-46CB-80BE-B91214E69132}"/>
                  </a:ext>
                </a:extLst>
              </p:cNvPr>
              <p:cNvGrpSpPr>
                <a:grpSpLocks/>
              </p:cNvGrpSpPr>
              <p:nvPr/>
            </p:nvGrpSpPr>
            <p:grpSpPr bwMode="auto">
              <a:xfrm>
                <a:off x="5350" y="1252"/>
                <a:ext cx="202" cy="455"/>
                <a:chOff x="5350" y="1252"/>
                <a:chExt cx="202" cy="455"/>
              </a:xfrm>
            </p:grpSpPr>
            <p:grpSp>
              <p:nvGrpSpPr>
                <p:cNvPr id="83015" name="Group 78">
                  <a:extLst>
                    <a:ext uri="{FF2B5EF4-FFF2-40B4-BE49-F238E27FC236}">
                      <a16:creationId xmlns:a16="http://schemas.microsoft.com/office/drawing/2014/main" id="{3C0C0665-2333-4189-9F14-ADD811D9F3B3}"/>
                    </a:ext>
                  </a:extLst>
                </p:cNvPr>
                <p:cNvGrpSpPr>
                  <a:grpSpLocks/>
                </p:cNvGrpSpPr>
                <p:nvPr/>
              </p:nvGrpSpPr>
              <p:grpSpPr bwMode="auto">
                <a:xfrm>
                  <a:off x="5350" y="1252"/>
                  <a:ext cx="202" cy="176"/>
                  <a:chOff x="5350" y="1252"/>
                  <a:chExt cx="202" cy="176"/>
                </a:xfrm>
              </p:grpSpPr>
              <p:grpSp>
                <p:nvGrpSpPr>
                  <p:cNvPr id="83045" name="Group 79">
                    <a:extLst>
                      <a:ext uri="{FF2B5EF4-FFF2-40B4-BE49-F238E27FC236}">
                        <a16:creationId xmlns:a16="http://schemas.microsoft.com/office/drawing/2014/main" id="{8EDD7BC0-975E-43C7-A6BF-1C91C5486874}"/>
                      </a:ext>
                    </a:extLst>
                  </p:cNvPr>
                  <p:cNvGrpSpPr>
                    <a:grpSpLocks/>
                  </p:cNvGrpSpPr>
                  <p:nvPr/>
                </p:nvGrpSpPr>
                <p:grpSpPr bwMode="auto">
                  <a:xfrm>
                    <a:off x="5350" y="1252"/>
                    <a:ext cx="202" cy="176"/>
                    <a:chOff x="5350" y="1252"/>
                    <a:chExt cx="202" cy="176"/>
                  </a:xfrm>
                </p:grpSpPr>
                <p:grpSp>
                  <p:nvGrpSpPr>
                    <p:cNvPr id="83059" name="Group 80">
                      <a:extLst>
                        <a:ext uri="{FF2B5EF4-FFF2-40B4-BE49-F238E27FC236}">
                          <a16:creationId xmlns:a16="http://schemas.microsoft.com/office/drawing/2014/main" id="{13761ECD-055B-44CF-9710-450F08241E54}"/>
                        </a:ext>
                      </a:extLst>
                    </p:cNvPr>
                    <p:cNvGrpSpPr>
                      <a:grpSpLocks/>
                    </p:cNvGrpSpPr>
                    <p:nvPr/>
                  </p:nvGrpSpPr>
                  <p:grpSpPr bwMode="auto">
                    <a:xfrm>
                      <a:off x="5350" y="1252"/>
                      <a:ext cx="202" cy="176"/>
                      <a:chOff x="5350" y="1252"/>
                      <a:chExt cx="202" cy="176"/>
                    </a:xfrm>
                  </p:grpSpPr>
                  <p:grpSp>
                    <p:nvGrpSpPr>
                      <p:cNvPr id="83067" name="Group 81">
                        <a:extLst>
                          <a:ext uri="{FF2B5EF4-FFF2-40B4-BE49-F238E27FC236}">
                            <a16:creationId xmlns:a16="http://schemas.microsoft.com/office/drawing/2014/main" id="{CAC5327D-12EA-4B05-AA96-FF411C4D2C64}"/>
                          </a:ext>
                        </a:extLst>
                      </p:cNvPr>
                      <p:cNvGrpSpPr>
                        <a:grpSpLocks/>
                      </p:cNvGrpSpPr>
                      <p:nvPr/>
                    </p:nvGrpSpPr>
                    <p:grpSpPr bwMode="auto">
                      <a:xfrm>
                        <a:off x="5350" y="1253"/>
                        <a:ext cx="202" cy="174"/>
                        <a:chOff x="5350" y="1253"/>
                        <a:chExt cx="202" cy="174"/>
                      </a:xfrm>
                    </p:grpSpPr>
                    <p:sp>
                      <p:nvSpPr>
                        <p:cNvPr id="83070" name="Rectangle 82">
                          <a:extLst>
                            <a:ext uri="{FF2B5EF4-FFF2-40B4-BE49-F238E27FC236}">
                              <a16:creationId xmlns:a16="http://schemas.microsoft.com/office/drawing/2014/main" id="{B9B0BC23-DF5C-428C-8DF1-E869D4981E86}"/>
                            </a:ext>
                          </a:extLst>
                        </p:cNvPr>
                        <p:cNvSpPr>
                          <a:spLocks noChangeArrowheads="1"/>
                        </p:cNvSpPr>
                        <p:nvPr/>
                      </p:nvSpPr>
                      <p:spPr bwMode="auto">
                        <a:xfrm>
                          <a:off x="5365" y="1253"/>
                          <a:ext cx="172" cy="17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71" name="Oval 83">
                          <a:extLst>
                            <a:ext uri="{FF2B5EF4-FFF2-40B4-BE49-F238E27FC236}">
                              <a16:creationId xmlns:a16="http://schemas.microsoft.com/office/drawing/2014/main" id="{A42A0FF1-B177-40E6-8149-0DCBC72CDC82}"/>
                            </a:ext>
                          </a:extLst>
                        </p:cNvPr>
                        <p:cNvSpPr>
                          <a:spLocks noChangeArrowheads="1"/>
                        </p:cNvSpPr>
                        <p:nvPr/>
                      </p:nvSpPr>
                      <p:spPr bwMode="auto">
                        <a:xfrm>
                          <a:off x="5350" y="1253"/>
                          <a:ext cx="19" cy="17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72" name="Oval 84">
                          <a:extLst>
                            <a:ext uri="{FF2B5EF4-FFF2-40B4-BE49-F238E27FC236}">
                              <a16:creationId xmlns:a16="http://schemas.microsoft.com/office/drawing/2014/main" id="{C5847C32-ED15-4A30-9E39-AC4321433D6F}"/>
                            </a:ext>
                          </a:extLst>
                        </p:cNvPr>
                        <p:cNvSpPr>
                          <a:spLocks noChangeArrowheads="1"/>
                        </p:cNvSpPr>
                        <p:nvPr/>
                      </p:nvSpPr>
                      <p:spPr bwMode="auto">
                        <a:xfrm>
                          <a:off x="5532" y="1253"/>
                          <a:ext cx="20" cy="17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3068" name="Rectangle 85">
                        <a:extLst>
                          <a:ext uri="{FF2B5EF4-FFF2-40B4-BE49-F238E27FC236}">
                            <a16:creationId xmlns:a16="http://schemas.microsoft.com/office/drawing/2014/main" id="{1B151937-428D-4D96-A24F-369BBA86D4D8}"/>
                          </a:ext>
                        </a:extLst>
                      </p:cNvPr>
                      <p:cNvSpPr>
                        <a:spLocks noChangeArrowheads="1"/>
                      </p:cNvSpPr>
                      <p:nvPr/>
                    </p:nvSpPr>
                    <p:spPr bwMode="auto">
                      <a:xfrm>
                        <a:off x="5362" y="1252"/>
                        <a:ext cx="17" cy="1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69" name="Rectangle 86">
                        <a:extLst>
                          <a:ext uri="{FF2B5EF4-FFF2-40B4-BE49-F238E27FC236}">
                            <a16:creationId xmlns:a16="http://schemas.microsoft.com/office/drawing/2014/main" id="{DB83A743-6E8F-4C23-9CFA-C9769525D232}"/>
                          </a:ext>
                        </a:extLst>
                      </p:cNvPr>
                      <p:cNvSpPr>
                        <a:spLocks noChangeArrowheads="1"/>
                      </p:cNvSpPr>
                      <p:nvPr/>
                    </p:nvSpPr>
                    <p:spPr bwMode="auto">
                      <a:xfrm>
                        <a:off x="5521" y="1252"/>
                        <a:ext cx="18" cy="1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3060" name="Group 87">
                      <a:extLst>
                        <a:ext uri="{FF2B5EF4-FFF2-40B4-BE49-F238E27FC236}">
                          <a16:creationId xmlns:a16="http://schemas.microsoft.com/office/drawing/2014/main" id="{A19039F1-78E1-4656-BA57-550A6F4BD31D}"/>
                        </a:ext>
                      </a:extLst>
                    </p:cNvPr>
                    <p:cNvGrpSpPr>
                      <a:grpSpLocks/>
                    </p:cNvGrpSpPr>
                    <p:nvPr/>
                  </p:nvGrpSpPr>
                  <p:grpSpPr bwMode="auto">
                    <a:xfrm>
                      <a:off x="5379" y="1272"/>
                      <a:ext cx="144" cy="96"/>
                      <a:chOff x="5379" y="1272"/>
                      <a:chExt cx="144" cy="96"/>
                    </a:xfrm>
                  </p:grpSpPr>
                  <p:grpSp>
                    <p:nvGrpSpPr>
                      <p:cNvPr id="83061" name="Group 88">
                        <a:extLst>
                          <a:ext uri="{FF2B5EF4-FFF2-40B4-BE49-F238E27FC236}">
                            <a16:creationId xmlns:a16="http://schemas.microsoft.com/office/drawing/2014/main" id="{7B69B366-89F2-4A24-92D8-5C9E90617E88}"/>
                          </a:ext>
                        </a:extLst>
                      </p:cNvPr>
                      <p:cNvGrpSpPr>
                        <a:grpSpLocks/>
                      </p:cNvGrpSpPr>
                      <p:nvPr/>
                    </p:nvGrpSpPr>
                    <p:grpSpPr bwMode="auto">
                      <a:xfrm>
                        <a:off x="5379" y="1274"/>
                        <a:ext cx="144" cy="92"/>
                        <a:chOff x="5379" y="1274"/>
                        <a:chExt cx="144" cy="92"/>
                      </a:xfrm>
                    </p:grpSpPr>
                    <p:sp>
                      <p:nvSpPr>
                        <p:cNvPr id="83064" name="Rectangle 89">
                          <a:extLst>
                            <a:ext uri="{FF2B5EF4-FFF2-40B4-BE49-F238E27FC236}">
                              <a16:creationId xmlns:a16="http://schemas.microsoft.com/office/drawing/2014/main" id="{444B6D0E-B4C2-4295-9B14-D48FA1EC6F37}"/>
                            </a:ext>
                          </a:extLst>
                        </p:cNvPr>
                        <p:cNvSpPr>
                          <a:spLocks noChangeArrowheads="1"/>
                        </p:cNvSpPr>
                        <p:nvPr/>
                      </p:nvSpPr>
                      <p:spPr bwMode="auto">
                        <a:xfrm>
                          <a:off x="5390" y="1274"/>
                          <a:ext cx="122" cy="92"/>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65" name="Oval 90">
                          <a:extLst>
                            <a:ext uri="{FF2B5EF4-FFF2-40B4-BE49-F238E27FC236}">
                              <a16:creationId xmlns:a16="http://schemas.microsoft.com/office/drawing/2014/main" id="{A549CE3C-BB62-4EFB-A672-96ED4142F11B}"/>
                            </a:ext>
                          </a:extLst>
                        </p:cNvPr>
                        <p:cNvSpPr>
                          <a:spLocks noChangeArrowheads="1"/>
                        </p:cNvSpPr>
                        <p:nvPr/>
                      </p:nvSpPr>
                      <p:spPr bwMode="auto">
                        <a:xfrm>
                          <a:off x="5379" y="1274"/>
                          <a:ext cx="11" cy="92"/>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66" name="Oval 91">
                          <a:extLst>
                            <a:ext uri="{FF2B5EF4-FFF2-40B4-BE49-F238E27FC236}">
                              <a16:creationId xmlns:a16="http://schemas.microsoft.com/office/drawing/2014/main" id="{E95F5A94-AB35-4B58-AFD4-610CDA03C8BB}"/>
                            </a:ext>
                          </a:extLst>
                        </p:cNvPr>
                        <p:cNvSpPr>
                          <a:spLocks noChangeArrowheads="1"/>
                        </p:cNvSpPr>
                        <p:nvPr/>
                      </p:nvSpPr>
                      <p:spPr bwMode="auto">
                        <a:xfrm>
                          <a:off x="5511" y="1274"/>
                          <a:ext cx="12" cy="92"/>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3062" name="Rectangle 92">
                        <a:extLst>
                          <a:ext uri="{FF2B5EF4-FFF2-40B4-BE49-F238E27FC236}">
                            <a16:creationId xmlns:a16="http://schemas.microsoft.com/office/drawing/2014/main" id="{1F05C7C9-3011-46AE-8E14-B4BEE9392DCD}"/>
                          </a:ext>
                        </a:extLst>
                      </p:cNvPr>
                      <p:cNvSpPr>
                        <a:spLocks noChangeArrowheads="1"/>
                      </p:cNvSpPr>
                      <p:nvPr/>
                    </p:nvSpPr>
                    <p:spPr bwMode="auto">
                      <a:xfrm>
                        <a:off x="5387" y="1272"/>
                        <a:ext cx="11" cy="9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63" name="Rectangle 93">
                        <a:extLst>
                          <a:ext uri="{FF2B5EF4-FFF2-40B4-BE49-F238E27FC236}">
                            <a16:creationId xmlns:a16="http://schemas.microsoft.com/office/drawing/2014/main" id="{AC082B7E-A811-4A74-B687-9AA7B035EB93}"/>
                          </a:ext>
                        </a:extLst>
                      </p:cNvPr>
                      <p:cNvSpPr>
                        <a:spLocks noChangeArrowheads="1"/>
                      </p:cNvSpPr>
                      <p:nvPr/>
                    </p:nvSpPr>
                    <p:spPr bwMode="auto">
                      <a:xfrm>
                        <a:off x="5503" y="1272"/>
                        <a:ext cx="11" cy="9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83046" name="Group 94">
                    <a:extLst>
                      <a:ext uri="{FF2B5EF4-FFF2-40B4-BE49-F238E27FC236}">
                        <a16:creationId xmlns:a16="http://schemas.microsoft.com/office/drawing/2014/main" id="{D023D3AC-E97D-40F4-9D72-EDACA656A8E8}"/>
                      </a:ext>
                    </a:extLst>
                  </p:cNvPr>
                  <p:cNvGrpSpPr>
                    <a:grpSpLocks/>
                  </p:cNvGrpSpPr>
                  <p:nvPr/>
                </p:nvGrpSpPr>
                <p:grpSpPr bwMode="auto">
                  <a:xfrm>
                    <a:off x="5396" y="1285"/>
                    <a:ext cx="110" cy="126"/>
                    <a:chOff x="5396" y="1285"/>
                    <a:chExt cx="110" cy="126"/>
                  </a:xfrm>
                </p:grpSpPr>
                <p:grpSp>
                  <p:nvGrpSpPr>
                    <p:cNvPr id="83047" name="Group 95">
                      <a:extLst>
                        <a:ext uri="{FF2B5EF4-FFF2-40B4-BE49-F238E27FC236}">
                          <a16:creationId xmlns:a16="http://schemas.microsoft.com/office/drawing/2014/main" id="{075AD097-9A76-48D2-80C0-46218CA23DE3}"/>
                        </a:ext>
                      </a:extLst>
                    </p:cNvPr>
                    <p:cNvGrpSpPr>
                      <a:grpSpLocks/>
                    </p:cNvGrpSpPr>
                    <p:nvPr/>
                  </p:nvGrpSpPr>
                  <p:grpSpPr bwMode="auto">
                    <a:xfrm>
                      <a:off x="5396" y="1285"/>
                      <a:ext cx="110" cy="69"/>
                      <a:chOff x="5396" y="1285"/>
                      <a:chExt cx="110" cy="69"/>
                    </a:xfrm>
                  </p:grpSpPr>
                  <p:grpSp>
                    <p:nvGrpSpPr>
                      <p:cNvPr id="83053" name="Group 96">
                        <a:extLst>
                          <a:ext uri="{FF2B5EF4-FFF2-40B4-BE49-F238E27FC236}">
                            <a16:creationId xmlns:a16="http://schemas.microsoft.com/office/drawing/2014/main" id="{075CBC14-5EEA-4AC9-80B3-DF6D998E404E}"/>
                          </a:ext>
                        </a:extLst>
                      </p:cNvPr>
                      <p:cNvGrpSpPr>
                        <a:grpSpLocks/>
                      </p:cNvGrpSpPr>
                      <p:nvPr/>
                    </p:nvGrpSpPr>
                    <p:grpSpPr bwMode="auto">
                      <a:xfrm>
                        <a:off x="5489" y="1285"/>
                        <a:ext cx="17" cy="69"/>
                        <a:chOff x="5489" y="1285"/>
                        <a:chExt cx="17" cy="69"/>
                      </a:xfrm>
                    </p:grpSpPr>
                    <p:sp>
                      <p:nvSpPr>
                        <p:cNvPr id="83057" name="Rectangle 97">
                          <a:extLst>
                            <a:ext uri="{FF2B5EF4-FFF2-40B4-BE49-F238E27FC236}">
                              <a16:creationId xmlns:a16="http://schemas.microsoft.com/office/drawing/2014/main" id="{E7E22F46-D6FB-47D2-B823-DD7E89C351AE}"/>
                            </a:ext>
                          </a:extLst>
                        </p:cNvPr>
                        <p:cNvSpPr>
                          <a:spLocks noChangeArrowheads="1"/>
                        </p:cNvSpPr>
                        <p:nvPr/>
                      </p:nvSpPr>
                      <p:spPr bwMode="auto">
                        <a:xfrm>
                          <a:off x="5489" y="1285"/>
                          <a:ext cx="17" cy="69"/>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58" name="Rectangle 98">
                          <a:extLst>
                            <a:ext uri="{FF2B5EF4-FFF2-40B4-BE49-F238E27FC236}">
                              <a16:creationId xmlns:a16="http://schemas.microsoft.com/office/drawing/2014/main" id="{FB41D626-7635-4282-882B-F1BC8D83A111}"/>
                            </a:ext>
                          </a:extLst>
                        </p:cNvPr>
                        <p:cNvSpPr>
                          <a:spLocks noChangeArrowheads="1"/>
                        </p:cNvSpPr>
                        <p:nvPr/>
                      </p:nvSpPr>
                      <p:spPr bwMode="auto">
                        <a:xfrm>
                          <a:off x="5495" y="1293"/>
                          <a:ext cx="4" cy="5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3054" name="Group 99">
                        <a:extLst>
                          <a:ext uri="{FF2B5EF4-FFF2-40B4-BE49-F238E27FC236}">
                            <a16:creationId xmlns:a16="http://schemas.microsoft.com/office/drawing/2014/main" id="{0AAC80F8-438B-4F9B-8AAB-6D094BB592DA}"/>
                          </a:ext>
                        </a:extLst>
                      </p:cNvPr>
                      <p:cNvGrpSpPr>
                        <a:grpSpLocks/>
                      </p:cNvGrpSpPr>
                      <p:nvPr/>
                    </p:nvGrpSpPr>
                    <p:grpSpPr bwMode="auto">
                      <a:xfrm>
                        <a:off x="5396" y="1285"/>
                        <a:ext cx="16" cy="69"/>
                        <a:chOff x="5396" y="1285"/>
                        <a:chExt cx="16" cy="69"/>
                      </a:xfrm>
                    </p:grpSpPr>
                    <p:sp>
                      <p:nvSpPr>
                        <p:cNvPr id="83055" name="Rectangle 100">
                          <a:extLst>
                            <a:ext uri="{FF2B5EF4-FFF2-40B4-BE49-F238E27FC236}">
                              <a16:creationId xmlns:a16="http://schemas.microsoft.com/office/drawing/2014/main" id="{CE4E9C04-3C90-43D7-82A9-3C5956F73499}"/>
                            </a:ext>
                          </a:extLst>
                        </p:cNvPr>
                        <p:cNvSpPr>
                          <a:spLocks noChangeArrowheads="1"/>
                        </p:cNvSpPr>
                        <p:nvPr/>
                      </p:nvSpPr>
                      <p:spPr bwMode="auto">
                        <a:xfrm>
                          <a:off x="5396" y="1285"/>
                          <a:ext cx="16" cy="69"/>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56" name="Rectangle 101">
                          <a:extLst>
                            <a:ext uri="{FF2B5EF4-FFF2-40B4-BE49-F238E27FC236}">
                              <a16:creationId xmlns:a16="http://schemas.microsoft.com/office/drawing/2014/main" id="{87ED3D2C-7C83-48B1-9B94-1D00C82424A2}"/>
                            </a:ext>
                          </a:extLst>
                        </p:cNvPr>
                        <p:cNvSpPr>
                          <a:spLocks noChangeArrowheads="1"/>
                        </p:cNvSpPr>
                        <p:nvPr/>
                      </p:nvSpPr>
                      <p:spPr bwMode="auto">
                        <a:xfrm>
                          <a:off x="5402" y="1293"/>
                          <a:ext cx="3" cy="5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83048" name="Group 102">
                      <a:extLst>
                        <a:ext uri="{FF2B5EF4-FFF2-40B4-BE49-F238E27FC236}">
                          <a16:creationId xmlns:a16="http://schemas.microsoft.com/office/drawing/2014/main" id="{8C9BE93F-9CB6-495F-89CD-A41FF49FA4ED}"/>
                        </a:ext>
                      </a:extLst>
                    </p:cNvPr>
                    <p:cNvGrpSpPr>
                      <a:grpSpLocks/>
                    </p:cNvGrpSpPr>
                    <p:nvPr/>
                  </p:nvGrpSpPr>
                  <p:grpSpPr bwMode="auto">
                    <a:xfrm>
                      <a:off x="5441" y="1385"/>
                      <a:ext cx="19" cy="26"/>
                      <a:chOff x="5441" y="1385"/>
                      <a:chExt cx="19" cy="26"/>
                    </a:xfrm>
                  </p:grpSpPr>
                  <p:sp>
                    <p:nvSpPr>
                      <p:cNvPr id="83049" name="Rectangle 103">
                        <a:extLst>
                          <a:ext uri="{FF2B5EF4-FFF2-40B4-BE49-F238E27FC236}">
                            <a16:creationId xmlns:a16="http://schemas.microsoft.com/office/drawing/2014/main" id="{B8C12CA5-FD01-4A6E-A12B-3097A93FA7A0}"/>
                          </a:ext>
                        </a:extLst>
                      </p:cNvPr>
                      <p:cNvSpPr>
                        <a:spLocks noChangeArrowheads="1"/>
                      </p:cNvSpPr>
                      <p:nvPr/>
                    </p:nvSpPr>
                    <p:spPr bwMode="auto">
                      <a:xfrm>
                        <a:off x="5441" y="1394"/>
                        <a:ext cx="19" cy="14"/>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83050" name="Group 104">
                        <a:extLst>
                          <a:ext uri="{FF2B5EF4-FFF2-40B4-BE49-F238E27FC236}">
                            <a16:creationId xmlns:a16="http://schemas.microsoft.com/office/drawing/2014/main" id="{4E7580F3-0F3A-4F51-9816-923783BF4529}"/>
                          </a:ext>
                        </a:extLst>
                      </p:cNvPr>
                      <p:cNvGrpSpPr>
                        <a:grpSpLocks/>
                      </p:cNvGrpSpPr>
                      <p:nvPr/>
                    </p:nvGrpSpPr>
                    <p:grpSpPr bwMode="auto">
                      <a:xfrm>
                        <a:off x="5443" y="1385"/>
                        <a:ext cx="16" cy="26"/>
                        <a:chOff x="5443" y="1385"/>
                        <a:chExt cx="16" cy="26"/>
                      </a:xfrm>
                    </p:grpSpPr>
                    <p:sp>
                      <p:nvSpPr>
                        <p:cNvPr id="83051" name="Oval 105">
                          <a:extLst>
                            <a:ext uri="{FF2B5EF4-FFF2-40B4-BE49-F238E27FC236}">
                              <a16:creationId xmlns:a16="http://schemas.microsoft.com/office/drawing/2014/main" id="{884EE0A4-C0CB-409D-AB0D-7B715E235A36}"/>
                            </a:ext>
                          </a:extLst>
                        </p:cNvPr>
                        <p:cNvSpPr>
                          <a:spLocks noChangeArrowheads="1"/>
                        </p:cNvSpPr>
                        <p:nvPr/>
                      </p:nvSpPr>
                      <p:spPr bwMode="auto">
                        <a:xfrm>
                          <a:off x="5443" y="1385"/>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52" name="Rectangle 106">
                          <a:extLst>
                            <a:ext uri="{FF2B5EF4-FFF2-40B4-BE49-F238E27FC236}">
                              <a16:creationId xmlns:a16="http://schemas.microsoft.com/office/drawing/2014/main" id="{ED70A355-FDB8-4F26-B2D3-C6B3CA8F8B4E}"/>
                            </a:ext>
                          </a:extLst>
                        </p:cNvPr>
                        <p:cNvSpPr>
                          <a:spLocks noChangeArrowheads="1"/>
                        </p:cNvSpPr>
                        <p:nvPr/>
                      </p:nvSpPr>
                      <p:spPr bwMode="auto">
                        <a:xfrm>
                          <a:off x="5443" y="1396"/>
                          <a:ext cx="16" cy="1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grpSp>
            <p:grpSp>
              <p:nvGrpSpPr>
                <p:cNvPr id="83016" name="Group 107">
                  <a:extLst>
                    <a:ext uri="{FF2B5EF4-FFF2-40B4-BE49-F238E27FC236}">
                      <a16:creationId xmlns:a16="http://schemas.microsoft.com/office/drawing/2014/main" id="{5CC60086-B60D-4B9F-B8A9-9147E9FBABFC}"/>
                    </a:ext>
                  </a:extLst>
                </p:cNvPr>
                <p:cNvGrpSpPr>
                  <a:grpSpLocks/>
                </p:cNvGrpSpPr>
                <p:nvPr/>
              </p:nvGrpSpPr>
              <p:grpSpPr bwMode="auto">
                <a:xfrm>
                  <a:off x="5350" y="1530"/>
                  <a:ext cx="202" cy="177"/>
                  <a:chOff x="5350" y="1530"/>
                  <a:chExt cx="202" cy="177"/>
                </a:xfrm>
              </p:grpSpPr>
              <p:grpSp>
                <p:nvGrpSpPr>
                  <p:cNvPr id="83017" name="Group 108">
                    <a:extLst>
                      <a:ext uri="{FF2B5EF4-FFF2-40B4-BE49-F238E27FC236}">
                        <a16:creationId xmlns:a16="http://schemas.microsoft.com/office/drawing/2014/main" id="{2A4692A4-89F7-4257-AD10-B3DB8C159FA7}"/>
                      </a:ext>
                    </a:extLst>
                  </p:cNvPr>
                  <p:cNvGrpSpPr>
                    <a:grpSpLocks/>
                  </p:cNvGrpSpPr>
                  <p:nvPr/>
                </p:nvGrpSpPr>
                <p:grpSpPr bwMode="auto">
                  <a:xfrm>
                    <a:off x="5350" y="1530"/>
                    <a:ext cx="202" cy="177"/>
                    <a:chOff x="5350" y="1530"/>
                    <a:chExt cx="202" cy="177"/>
                  </a:xfrm>
                </p:grpSpPr>
                <p:grpSp>
                  <p:nvGrpSpPr>
                    <p:cNvPr id="83031" name="Group 109">
                      <a:extLst>
                        <a:ext uri="{FF2B5EF4-FFF2-40B4-BE49-F238E27FC236}">
                          <a16:creationId xmlns:a16="http://schemas.microsoft.com/office/drawing/2014/main" id="{AD95883A-DB56-48C1-91F3-DE8069B41DA8}"/>
                        </a:ext>
                      </a:extLst>
                    </p:cNvPr>
                    <p:cNvGrpSpPr>
                      <a:grpSpLocks/>
                    </p:cNvGrpSpPr>
                    <p:nvPr/>
                  </p:nvGrpSpPr>
                  <p:grpSpPr bwMode="auto">
                    <a:xfrm>
                      <a:off x="5350" y="1530"/>
                      <a:ext cx="202" cy="177"/>
                      <a:chOff x="5350" y="1530"/>
                      <a:chExt cx="202" cy="177"/>
                    </a:xfrm>
                  </p:grpSpPr>
                  <p:grpSp>
                    <p:nvGrpSpPr>
                      <p:cNvPr id="83039" name="Group 110">
                        <a:extLst>
                          <a:ext uri="{FF2B5EF4-FFF2-40B4-BE49-F238E27FC236}">
                            <a16:creationId xmlns:a16="http://schemas.microsoft.com/office/drawing/2014/main" id="{8520776B-CE3B-4328-9F7F-C6B71A075087}"/>
                          </a:ext>
                        </a:extLst>
                      </p:cNvPr>
                      <p:cNvGrpSpPr>
                        <a:grpSpLocks/>
                      </p:cNvGrpSpPr>
                      <p:nvPr/>
                    </p:nvGrpSpPr>
                    <p:grpSpPr bwMode="auto">
                      <a:xfrm>
                        <a:off x="5350" y="1532"/>
                        <a:ext cx="202" cy="174"/>
                        <a:chOff x="5350" y="1532"/>
                        <a:chExt cx="202" cy="174"/>
                      </a:xfrm>
                    </p:grpSpPr>
                    <p:sp>
                      <p:nvSpPr>
                        <p:cNvPr id="83042" name="Rectangle 111">
                          <a:extLst>
                            <a:ext uri="{FF2B5EF4-FFF2-40B4-BE49-F238E27FC236}">
                              <a16:creationId xmlns:a16="http://schemas.microsoft.com/office/drawing/2014/main" id="{01FE2A1B-7BD2-4637-940B-EE121DECD259}"/>
                            </a:ext>
                          </a:extLst>
                        </p:cNvPr>
                        <p:cNvSpPr>
                          <a:spLocks noChangeArrowheads="1"/>
                        </p:cNvSpPr>
                        <p:nvPr/>
                      </p:nvSpPr>
                      <p:spPr bwMode="auto">
                        <a:xfrm>
                          <a:off x="5365" y="1532"/>
                          <a:ext cx="172" cy="17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43" name="Oval 112">
                          <a:extLst>
                            <a:ext uri="{FF2B5EF4-FFF2-40B4-BE49-F238E27FC236}">
                              <a16:creationId xmlns:a16="http://schemas.microsoft.com/office/drawing/2014/main" id="{42719908-0988-4768-BDA6-FC03992A487D}"/>
                            </a:ext>
                          </a:extLst>
                        </p:cNvPr>
                        <p:cNvSpPr>
                          <a:spLocks noChangeArrowheads="1"/>
                        </p:cNvSpPr>
                        <p:nvPr/>
                      </p:nvSpPr>
                      <p:spPr bwMode="auto">
                        <a:xfrm>
                          <a:off x="5350" y="1532"/>
                          <a:ext cx="19" cy="17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44" name="Oval 113">
                          <a:extLst>
                            <a:ext uri="{FF2B5EF4-FFF2-40B4-BE49-F238E27FC236}">
                              <a16:creationId xmlns:a16="http://schemas.microsoft.com/office/drawing/2014/main" id="{533FDEEC-A3EB-4F2F-A21D-8DF42BE569A7}"/>
                            </a:ext>
                          </a:extLst>
                        </p:cNvPr>
                        <p:cNvSpPr>
                          <a:spLocks noChangeArrowheads="1"/>
                        </p:cNvSpPr>
                        <p:nvPr/>
                      </p:nvSpPr>
                      <p:spPr bwMode="auto">
                        <a:xfrm>
                          <a:off x="5532" y="1532"/>
                          <a:ext cx="20" cy="17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3040" name="Rectangle 114">
                        <a:extLst>
                          <a:ext uri="{FF2B5EF4-FFF2-40B4-BE49-F238E27FC236}">
                            <a16:creationId xmlns:a16="http://schemas.microsoft.com/office/drawing/2014/main" id="{04B02BF0-EC56-471F-810B-193A62AD5EB6}"/>
                          </a:ext>
                        </a:extLst>
                      </p:cNvPr>
                      <p:cNvSpPr>
                        <a:spLocks noChangeArrowheads="1"/>
                      </p:cNvSpPr>
                      <p:nvPr/>
                    </p:nvSpPr>
                    <p:spPr bwMode="auto">
                      <a:xfrm>
                        <a:off x="5362" y="1530"/>
                        <a:ext cx="17" cy="1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41" name="Rectangle 115">
                        <a:extLst>
                          <a:ext uri="{FF2B5EF4-FFF2-40B4-BE49-F238E27FC236}">
                            <a16:creationId xmlns:a16="http://schemas.microsoft.com/office/drawing/2014/main" id="{9C587F36-4EBA-4B34-8CB1-5388E70280C5}"/>
                          </a:ext>
                        </a:extLst>
                      </p:cNvPr>
                      <p:cNvSpPr>
                        <a:spLocks noChangeArrowheads="1"/>
                      </p:cNvSpPr>
                      <p:nvPr/>
                    </p:nvSpPr>
                    <p:spPr bwMode="auto">
                      <a:xfrm>
                        <a:off x="5521" y="1530"/>
                        <a:ext cx="18" cy="1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3032" name="Group 116">
                      <a:extLst>
                        <a:ext uri="{FF2B5EF4-FFF2-40B4-BE49-F238E27FC236}">
                          <a16:creationId xmlns:a16="http://schemas.microsoft.com/office/drawing/2014/main" id="{4C5E1F80-663A-477E-B062-9F9CD8B88DD8}"/>
                        </a:ext>
                      </a:extLst>
                    </p:cNvPr>
                    <p:cNvGrpSpPr>
                      <a:grpSpLocks/>
                    </p:cNvGrpSpPr>
                    <p:nvPr/>
                  </p:nvGrpSpPr>
                  <p:grpSpPr bwMode="auto">
                    <a:xfrm>
                      <a:off x="5379" y="1550"/>
                      <a:ext cx="144" cy="97"/>
                      <a:chOff x="5379" y="1550"/>
                      <a:chExt cx="144" cy="97"/>
                    </a:xfrm>
                  </p:grpSpPr>
                  <p:grpSp>
                    <p:nvGrpSpPr>
                      <p:cNvPr id="83033" name="Group 117">
                        <a:extLst>
                          <a:ext uri="{FF2B5EF4-FFF2-40B4-BE49-F238E27FC236}">
                            <a16:creationId xmlns:a16="http://schemas.microsoft.com/office/drawing/2014/main" id="{2DC8D125-A81B-476E-8EFD-F743CE3CBB33}"/>
                          </a:ext>
                        </a:extLst>
                      </p:cNvPr>
                      <p:cNvGrpSpPr>
                        <a:grpSpLocks/>
                      </p:cNvGrpSpPr>
                      <p:nvPr/>
                    </p:nvGrpSpPr>
                    <p:grpSpPr bwMode="auto">
                      <a:xfrm>
                        <a:off x="5379" y="1553"/>
                        <a:ext cx="144" cy="92"/>
                        <a:chOff x="5379" y="1553"/>
                        <a:chExt cx="144" cy="92"/>
                      </a:xfrm>
                    </p:grpSpPr>
                    <p:sp>
                      <p:nvSpPr>
                        <p:cNvPr id="83036" name="Rectangle 118">
                          <a:extLst>
                            <a:ext uri="{FF2B5EF4-FFF2-40B4-BE49-F238E27FC236}">
                              <a16:creationId xmlns:a16="http://schemas.microsoft.com/office/drawing/2014/main" id="{3AC08459-9F1C-4BCC-AE3F-3F14D999D643}"/>
                            </a:ext>
                          </a:extLst>
                        </p:cNvPr>
                        <p:cNvSpPr>
                          <a:spLocks noChangeArrowheads="1"/>
                        </p:cNvSpPr>
                        <p:nvPr/>
                      </p:nvSpPr>
                      <p:spPr bwMode="auto">
                        <a:xfrm>
                          <a:off x="5390" y="1553"/>
                          <a:ext cx="122" cy="92"/>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37" name="Oval 119">
                          <a:extLst>
                            <a:ext uri="{FF2B5EF4-FFF2-40B4-BE49-F238E27FC236}">
                              <a16:creationId xmlns:a16="http://schemas.microsoft.com/office/drawing/2014/main" id="{884602D9-E2AD-456E-994A-B600C7CE7536}"/>
                            </a:ext>
                          </a:extLst>
                        </p:cNvPr>
                        <p:cNvSpPr>
                          <a:spLocks noChangeArrowheads="1"/>
                        </p:cNvSpPr>
                        <p:nvPr/>
                      </p:nvSpPr>
                      <p:spPr bwMode="auto">
                        <a:xfrm>
                          <a:off x="5379" y="1553"/>
                          <a:ext cx="11" cy="92"/>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38" name="Oval 120">
                          <a:extLst>
                            <a:ext uri="{FF2B5EF4-FFF2-40B4-BE49-F238E27FC236}">
                              <a16:creationId xmlns:a16="http://schemas.microsoft.com/office/drawing/2014/main" id="{EE1C7DDA-D628-4180-A6D4-E0FD307CDD61}"/>
                            </a:ext>
                          </a:extLst>
                        </p:cNvPr>
                        <p:cNvSpPr>
                          <a:spLocks noChangeArrowheads="1"/>
                        </p:cNvSpPr>
                        <p:nvPr/>
                      </p:nvSpPr>
                      <p:spPr bwMode="auto">
                        <a:xfrm>
                          <a:off x="5511" y="1553"/>
                          <a:ext cx="12" cy="92"/>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3034" name="Rectangle 121">
                        <a:extLst>
                          <a:ext uri="{FF2B5EF4-FFF2-40B4-BE49-F238E27FC236}">
                            <a16:creationId xmlns:a16="http://schemas.microsoft.com/office/drawing/2014/main" id="{7EEB6E0A-4580-475B-AED1-D83A36830303}"/>
                          </a:ext>
                        </a:extLst>
                      </p:cNvPr>
                      <p:cNvSpPr>
                        <a:spLocks noChangeArrowheads="1"/>
                      </p:cNvSpPr>
                      <p:nvPr/>
                    </p:nvSpPr>
                    <p:spPr bwMode="auto">
                      <a:xfrm>
                        <a:off x="5387" y="1550"/>
                        <a:ext cx="11" cy="97"/>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35" name="Rectangle 122">
                        <a:extLst>
                          <a:ext uri="{FF2B5EF4-FFF2-40B4-BE49-F238E27FC236}">
                            <a16:creationId xmlns:a16="http://schemas.microsoft.com/office/drawing/2014/main" id="{3AFA7688-686D-45B3-84B7-48F18891B387}"/>
                          </a:ext>
                        </a:extLst>
                      </p:cNvPr>
                      <p:cNvSpPr>
                        <a:spLocks noChangeArrowheads="1"/>
                      </p:cNvSpPr>
                      <p:nvPr/>
                    </p:nvSpPr>
                    <p:spPr bwMode="auto">
                      <a:xfrm>
                        <a:off x="5503" y="1550"/>
                        <a:ext cx="11" cy="97"/>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83018" name="Group 123">
                    <a:extLst>
                      <a:ext uri="{FF2B5EF4-FFF2-40B4-BE49-F238E27FC236}">
                        <a16:creationId xmlns:a16="http://schemas.microsoft.com/office/drawing/2014/main" id="{560AC69E-16E9-49A1-A55E-CD169CAED584}"/>
                      </a:ext>
                    </a:extLst>
                  </p:cNvPr>
                  <p:cNvGrpSpPr>
                    <a:grpSpLocks/>
                  </p:cNvGrpSpPr>
                  <p:nvPr/>
                </p:nvGrpSpPr>
                <p:grpSpPr bwMode="auto">
                  <a:xfrm>
                    <a:off x="5396" y="1564"/>
                    <a:ext cx="110" cy="126"/>
                    <a:chOff x="5396" y="1564"/>
                    <a:chExt cx="110" cy="126"/>
                  </a:xfrm>
                </p:grpSpPr>
                <p:grpSp>
                  <p:nvGrpSpPr>
                    <p:cNvPr id="83019" name="Group 124">
                      <a:extLst>
                        <a:ext uri="{FF2B5EF4-FFF2-40B4-BE49-F238E27FC236}">
                          <a16:creationId xmlns:a16="http://schemas.microsoft.com/office/drawing/2014/main" id="{DA9C564B-B1B9-4F3D-BC25-320AB1F61235}"/>
                        </a:ext>
                      </a:extLst>
                    </p:cNvPr>
                    <p:cNvGrpSpPr>
                      <a:grpSpLocks/>
                    </p:cNvGrpSpPr>
                    <p:nvPr/>
                  </p:nvGrpSpPr>
                  <p:grpSpPr bwMode="auto">
                    <a:xfrm>
                      <a:off x="5396" y="1564"/>
                      <a:ext cx="110" cy="68"/>
                      <a:chOff x="5396" y="1564"/>
                      <a:chExt cx="110" cy="68"/>
                    </a:xfrm>
                  </p:grpSpPr>
                  <p:grpSp>
                    <p:nvGrpSpPr>
                      <p:cNvPr id="83025" name="Group 125">
                        <a:extLst>
                          <a:ext uri="{FF2B5EF4-FFF2-40B4-BE49-F238E27FC236}">
                            <a16:creationId xmlns:a16="http://schemas.microsoft.com/office/drawing/2014/main" id="{58321829-9EBB-4156-89FF-714F89BAC1FD}"/>
                          </a:ext>
                        </a:extLst>
                      </p:cNvPr>
                      <p:cNvGrpSpPr>
                        <a:grpSpLocks/>
                      </p:cNvGrpSpPr>
                      <p:nvPr/>
                    </p:nvGrpSpPr>
                    <p:grpSpPr bwMode="auto">
                      <a:xfrm>
                        <a:off x="5489" y="1564"/>
                        <a:ext cx="17" cy="68"/>
                        <a:chOff x="5489" y="1564"/>
                        <a:chExt cx="17" cy="68"/>
                      </a:xfrm>
                    </p:grpSpPr>
                    <p:sp>
                      <p:nvSpPr>
                        <p:cNvPr id="83029" name="Rectangle 126">
                          <a:extLst>
                            <a:ext uri="{FF2B5EF4-FFF2-40B4-BE49-F238E27FC236}">
                              <a16:creationId xmlns:a16="http://schemas.microsoft.com/office/drawing/2014/main" id="{64310D36-DA1B-4F43-935A-5B25BFFBB425}"/>
                            </a:ext>
                          </a:extLst>
                        </p:cNvPr>
                        <p:cNvSpPr>
                          <a:spLocks noChangeArrowheads="1"/>
                        </p:cNvSpPr>
                        <p:nvPr/>
                      </p:nvSpPr>
                      <p:spPr bwMode="auto">
                        <a:xfrm>
                          <a:off x="5489" y="1564"/>
                          <a:ext cx="17" cy="68"/>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30" name="Rectangle 127">
                          <a:extLst>
                            <a:ext uri="{FF2B5EF4-FFF2-40B4-BE49-F238E27FC236}">
                              <a16:creationId xmlns:a16="http://schemas.microsoft.com/office/drawing/2014/main" id="{EAE8CCF3-AA60-4932-A840-6683507D2ABA}"/>
                            </a:ext>
                          </a:extLst>
                        </p:cNvPr>
                        <p:cNvSpPr>
                          <a:spLocks noChangeArrowheads="1"/>
                        </p:cNvSpPr>
                        <p:nvPr/>
                      </p:nvSpPr>
                      <p:spPr bwMode="auto">
                        <a:xfrm>
                          <a:off x="5495" y="1571"/>
                          <a:ext cx="4" cy="54"/>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3026" name="Group 128">
                        <a:extLst>
                          <a:ext uri="{FF2B5EF4-FFF2-40B4-BE49-F238E27FC236}">
                            <a16:creationId xmlns:a16="http://schemas.microsoft.com/office/drawing/2014/main" id="{043BA3B6-76FD-401C-8623-347A613FFCB8}"/>
                          </a:ext>
                        </a:extLst>
                      </p:cNvPr>
                      <p:cNvGrpSpPr>
                        <a:grpSpLocks/>
                      </p:cNvGrpSpPr>
                      <p:nvPr/>
                    </p:nvGrpSpPr>
                    <p:grpSpPr bwMode="auto">
                      <a:xfrm>
                        <a:off x="5396" y="1564"/>
                        <a:ext cx="16" cy="68"/>
                        <a:chOff x="5396" y="1564"/>
                        <a:chExt cx="16" cy="68"/>
                      </a:xfrm>
                    </p:grpSpPr>
                    <p:sp>
                      <p:nvSpPr>
                        <p:cNvPr id="83027" name="Rectangle 129">
                          <a:extLst>
                            <a:ext uri="{FF2B5EF4-FFF2-40B4-BE49-F238E27FC236}">
                              <a16:creationId xmlns:a16="http://schemas.microsoft.com/office/drawing/2014/main" id="{DE4C6B35-1C23-4136-A85F-1624AA31DCE6}"/>
                            </a:ext>
                          </a:extLst>
                        </p:cNvPr>
                        <p:cNvSpPr>
                          <a:spLocks noChangeArrowheads="1"/>
                        </p:cNvSpPr>
                        <p:nvPr/>
                      </p:nvSpPr>
                      <p:spPr bwMode="auto">
                        <a:xfrm>
                          <a:off x="5396" y="1564"/>
                          <a:ext cx="16" cy="68"/>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28" name="Rectangle 130">
                          <a:extLst>
                            <a:ext uri="{FF2B5EF4-FFF2-40B4-BE49-F238E27FC236}">
                              <a16:creationId xmlns:a16="http://schemas.microsoft.com/office/drawing/2014/main" id="{40101730-427F-42F5-8E7E-F21AC15DD276}"/>
                            </a:ext>
                          </a:extLst>
                        </p:cNvPr>
                        <p:cNvSpPr>
                          <a:spLocks noChangeArrowheads="1"/>
                        </p:cNvSpPr>
                        <p:nvPr/>
                      </p:nvSpPr>
                      <p:spPr bwMode="auto">
                        <a:xfrm>
                          <a:off x="5402" y="1571"/>
                          <a:ext cx="3" cy="54"/>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83020" name="Group 131">
                      <a:extLst>
                        <a:ext uri="{FF2B5EF4-FFF2-40B4-BE49-F238E27FC236}">
                          <a16:creationId xmlns:a16="http://schemas.microsoft.com/office/drawing/2014/main" id="{348BA43D-6C3C-4AC5-9D35-BB694CA6608C}"/>
                        </a:ext>
                      </a:extLst>
                    </p:cNvPr>
                    <p:cNvGrpSpPr>
                      <a:grpSpLocks/>
                    </p:cNvGrpSpPr>
                    <p:nvPr/>
                  </p:nvGrpSpPr>
                  <p:grpSpPr bwMode="auto">
                    <a:xfrm>
                      <a:off x="5441" y="1664"/>
                      <a:ext cx="19" cy="26"/>
                      <a:chOff x="5441" y="1664"/>
                      <a:chExt cx="19" cy="26"/>
                    </a:xfrm>
                  </p:grpSpPr>
                  <p:sp>
                    <p:nvSpPr>
                      <p:cNvPr id="83021" name="Rectangle 132">
                        <a:extLst>
                          <a:ext uri="{FF2B5EF4-FFF2-40B4-BE49-F238E27FC236}">
                            <a16:creationId xmlns:a16="http://schemas.microsoft.com/office/drawing/2014/main" id="{A093ADFB-59CB-4C55-88EF-A832C98251D7}"/>
                          </a:ext>
                        </a:extLst>
                      </p:cNvPr>
                      <p:cNvSpPr>
                        <a:spLocks noChangeArrowheads="1"/>
                      </p:cNvSpPr>
                      <p:nvPr/>
                    </p:nvSpPr>
                    <p:spPr bwMode="auto">
                      <a:xfrm>
                        <a:off x="5441" y="1673"/>
                        <a:ext cx="19" cy="14"/>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83022" name="Group 133">
                        <a:extLst>
                          <a:ext uri="{FF2B5EF4-FFF2-40B4-BE49-F238E27FC236}">
                            <a16:creationId xmlns:a16="http://schemas.microsoft.com/office/drawing/2014/main" id="{5CBAF7BF-2CFB-4B87-ADDE-76B3FE50C48A}"/>
                          </a:ext>
                        </a:extLst>
                      </p:cNvPr>
                      <p:cNvGrpSpPr>
                        <a:grpSpLocks/>
                      </p:cNvGrpSpPr>
                      <p:nvPr/>
                    </p:nvGrpSpPr>
                    <p:grpSpPr bwMode="auto">
                      <a:xfrm>
                        <a:off x="5443" y="1664"/>
                        <a:ext cx="16" cy="26"/>
                        <a:chOff x="5443" y="1664"/>
                        <a:chExt cx="16" cy="26"/>
                      </a:xfrm>
                    </p:grpSpPr>
                    <p:sp>
                      <p:nvSpPr>
                        <p:cNvPr id="83023" name="Oval 134">
                          <a:extLst>
                            <a:ext uri="{FF2B5EF4-FFF2-40B4-BE49-F238E27FC236}">
                              <a16:creationId xmlns:a16="http://schemas.microsoft.com/office/drawing/2014/main" id="{2B4FD91B-0EA5-45F9-9EAA-61A4E9D41D71}"/>
                            </a:ext>
                          </a:extLst>
                        </p:cNvPr>
                        <p:cNvSpPr>
                          <a:spLocks noChangeArrowheads="1"/>
                        </p:cNvSpPr>
                        <p:nvPr/>
                      </p:nvSpPr>
                      <p:spPr bwMode="auto">
                        <a:xfrm>
                          <a:off x="5443" y="1664"/>
                          <a:ext cx="16" cy="15"/>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024" name="Rectangle 135">
                          <a:extLst>
                            <a:ext uri="{FF2B5EF4-FFF2-40B4-BE49-F238E27FC236}">
                              <a16:creationId xmlns:a16="http://schemas.microsoft.com/office/drawing/2014/main" id="{2DBC94A5-ADEE-4F2C-9AEF-DB5F3EF71F4B}"/>
                            </a:ext>
                          </a:extLst>
                        </p:cNvPr>
                        <p:cNvSpPr>
                          <a:spLocks noChangeArrowheads="1"/>
                        </p:cNvSpPr>
                        <p:nvPr/>
                      </p:nvSpPr>
                      <p:spPr bwMode="auto">
                        <a:xfrm>
                          <a:off x="5443" y="1674"/>
                          <a:ext cx="16" cy="1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grpSp>
          </p:grpSp>
        </p:grpSp>
      </p:grpSp>
      <p:sp>
        <p:nvSpPr>
          <p:cNvPr id="82991" name="Rectangle 136">
            <a:extLst>
              <a:ext uri="{FF2B5EF4-FFF2-40B4-BE49-F238E27FC236}">
                <a16:creationId xmlns:a16="http://schemas.microsoft.com/office/drawing/2014/main" id="{293BD724-5196-4E92-ACB9-D8CD436B9C25}"/>
              </a:ext>
            </a:extLst>
          </p:cNvPr>
          <p:cNvSpPr>
            <a:spLocks noChangeArrowheads="1"/>
          </p:cNvSpPr>
          <p:nvPr/>
        </p:nvSpPr>
        <p:spPr bwMode="auto">
          <a:xfrm>
            <a:off x="1485900" y="2671763"/>
            <a:ext cx="957263" cy="228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92" name="Rectangle 137">
            <a:extLst>
              <a:ext uri="{FF2B5EF4-FFF2-40B4-BE49-F238E27FC236}">
                <a16:creationId xmlns:a16="http://schemas.microsoft.com/office/drawing/2014/main" id="{BE931275-F067-47B7-BD19-5B8271E8DE1F}"/>
              </a:ext>
            </a:extLst>
          </p:cNvPr>
          <p:cNvSpPr>
            <a:spLocks noChangeArrowheads="1"/>
          </p:cNvSpPr>
          <p:nvPr/>
        </p:nvSpPr>
        <p:spPr bwMode="auto">
          <a:xfrm>
            <a:off x="1352550" y="2106613"/>
            <a:ext cx="9937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Control</a:t>
            </a:r>
          </a:p>
          <a:p>
            <a:r>
              <a:rPr lang="en-US" altLang="en-US" sz="1800" b="1">
                <a:latin typeface="Arial" panose="020B0604020202020204" pitchFamily="34" charset="0"/>
              </a:rPr>
              <a:t>Rods</a:t>
            </a:r>
          </a:p>
        </p:txBody>
      </p:sp>
      <p:sp>
        <p:nvSpPr>
          <p:cNvPr id="82993" name="Rectangle 138">
            <a:extLst>
              <a:ext uri="{FF2B5EF4-FFF2-40B4-BE49-F238E27FC236}">
                <a16:creationId xmlns:a16="http://schemas.microsoft.com/office/drawing/2014/main" id="{674A228E-6F66-497D-8B51-55ABEE0E43CB}"/>
              </a:ext>
            </a:extLst>
          </p:cNvPr>
          <p:cNvSpPr>
            <a:spLocks noChangeArrowheads="1"/>
          </p:cNvSpPr>
          <p:nvPr/>
        </p:nvSpPr>
        <p:spPr bwMode="auto">
          <a:xfrm>
            <a:off x="4224338" y="2406650"/>
            <a:ext cx="12731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Steam</a:t>
            </a:r>
          </a:p>
          <a:p>
            <a:r>
              <a:rPr lang="en-US" altLang="en-US" sz="1800" b="1">
                <a:latin typeface="Arial" panose="020B0604020202020204" pitchFamily="34" charset="0"/>
              </a:rPr>
              <a:t>Generator</a:t>
            </a:r>
          </a:p>
        </p:txBody>
      </p:sp>
      <p:sp>
        <p:nvSpPr>
          <p:cNvPr id="82994" name="Rectangle 139">
            <a:extLst>
              <a:ext uri="{FF2B5EF4-FFF2-40B4-BE49-F238E27FC236}">
                <a16:creationId xmlns:a16="http://schemas.microsoft.com/office/drawing/2014/main" id="{6E38CF33-B714-4F7F-A8F2-66DC23BE0EEC}"/>
              </a:ext>
            </a:extLst>
          </p:cNvPr>
          <p:cNvSpPr>
            <a:spLocks noChangeArrowheads="1"/>
          </p:cNvSpPr>
          <p:nvPr/>
        </p:nvSpPr>
        <p:spPr bwMode="auto">
          <a:xfrm>
            <a:off x="6810375" y="2135188"/>
            <a:ext cx="12731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Turbine</a:t>
            </a:r>
          </a:p>
          <a:p>
            <a:r>
              <a:rPr lang="en-US" altLang="en-US" sz="1800" b="1">
                <a:latin typeface="Arial" panose="020B0604020202020204" pitchFamily="34" charset="0"/>
              </a:rPr>
              <a:t>Generator</a:t>
            </a:r>
          </a:p>
        </p:txBody>
      </p:sp>
      <p:sp>
        <p:nvSpPr>
          <p:cNvPr id="82995" name="Rectangle 140">
            <a:extLst>
              <a:ext uri="{FF2B5EF4-FFF2-40B4-BE49-F238E27FC236}">
                <a16:creationId xmlns:a16="http://schemas.microsoft.com/office/drawing/2014/main" id="{00A69411-BBF8-4C77-B72C-D1693BCF4094}"/>
              </a:ext>
            </a:extLst>
          </p:cNvPr>
          <p:cNvSpPr>
            <a:spLocks noChangeArrowheads="1"/>
          </p:cNvSpPr>
          <p:nvPr/>
        </p:nvSpPr>
        <p:spPr bwMode="auto">
          <a:xfrm>
            <a:off x="6181725" y="5492750"/>
            <a:ext cx="815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Pump</a:t>
            </a:r>
          </a:p>
        </p:txBody>
      </p:sp>
      <p:sp>
        <p:nvSpPr>
          <p:cNvPr id="82996" name="Rectangle 141">
            <a:extLst>
              <a:ext uri="{FF2B5EF4-FFF2-40B4-BE49-F238E27FC236}">
                <a16:creationId xmlns:a16="http://schemas.microsoft.com/office/drawing/2014/main" id="{0C8A5531-B127-4C14-A644-AF9BA56EFFD1}"/>
              </a:ext>
            </a:extLst>
          </p:cNvPr>
          <p:cNvSpPr>
            <a:spLocks noChangeArrowheads="1"/>
          </p:cNvSpPr>
          <p:nvPr/>
        </p:nvSpPr>
        <p:spPr bwMode="auto">
          <a:xfrm>
            <a:off x="4576763" y="3740150"/>
            <a:ext cx="815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Pump</a:t>
            </a:r>
          </a:p>
        </p:txBody>
      </p:sp>
      <p:sp>
        <p:nvSpPr>
          <p:cNvPr id="82997" name="Rectangle 142">
            <a:extLst>
              <a:ext uri="{FF2B5EF4-FFF2-40B4-BE49-F238E27FC236}">
                <a16:creationId xmlns:a16="http://schemas.microsoft.com/office/drawing/2014/main" id="{EDB5BA21-C061-449C-B62C-35126A6489E8}"/>
              </a:ext>
            </a:extLst>
          </p:cNvPr>
          <p:cNvSpPr>
            <a:spLocks noChangeArrowheads="1"/>
          </p:cNvSpPr>
          <p:nvPr/>
        </p:nvSpPr>
        <p:spPr bwMode="auto">
          <a:xfrm>
            <a:off x="4243388" y="6426200"/>
            <a:ext cx="815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Pump</a:t>
            </a:r>
          </a:p>
        </p:txBody>
      </p:sp>
      <p:sp>
        <p:nvSpPr>
          <p:cNvPr id="82998" name="Rectangle 143">
            <a:extLst>
              <a:ext uri="{FF2B5EF4-FFF2-40B4-BE49-F238E27FC236}">
                <a16:creationId xmlns:a16="http://schemas.microsoft.com/office/drawing/2014/main" id="{44CDA2EA-E3F6-47F2-AD1D-52702A5AFFE1}"/>
              </a:ext>
            </a:extLst>
          </p:cNvPr>
          <p:cNvSpPr>
            <a:spLocks noChangeArrowheads="1"/>
          </p:cNvSpPr>
          <p:nvPr/>
        </p:nvSpPr>
        <p:spPr bwMode="auto">
          <a:xfrm>
            <a:off x="66675" y="3106738"/>
            <a:ext cx="10318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Reactor</a:t>
            </a:r>
          </a:p>
          <a:p>
            <a:r>
              <a:rPr lang="en-US" altLang="en-US" sz="1800" b="1">
                <a:latin typeface="Arial" panose="020B0604020202020204" pitchFamily="34" charset="0"/>
              </a:rPr>
              <a:t>Vessel</a:t>
            </a:r>
          </a:p>
        </p:txBody>
      </p:sp>
      <p:sp>
        <p:nvSpPr>
          <p:cNvPr id="82999" name="Rectangle 144">
            <a:extLst>
              <a:ext uri="{FF2B5EF4-FFF2-40B4-BE49-F238E27FC236}">
                <a16:creationId xmlns:a16="http://schemas.microsoft.com/office/drawing/2014/main" id="{ED08625A-9526-4E59-A684-600F3FFD0AC8}"/>
              </a:ext>
            </a:extLst>
          </p:cNvPr>
          <p:cNvSpPr>
            <a:spLocks noChangeArrowheads="1"/>
          </p:cNvSpPr>
          <p:nvPr/>
        </p:nvSpPr>
        <p:spPr bwMode="auto">
          <a:xfrm>
            <a:off x="1581150" y="5535613"/>
            <a:ext cx="7016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Core</a:t>
            </a:r>
          </a:p>
        </p:txBody>
      </p:sp>
      <p:sp>
        <p:nvSpPr>
          <p:cNvPr id="83000" name="Line 145">
            <a:extLst>
              <a:ext uri="{FF2B5EF4-FFF2-40B4-BE49-F238E27FC236}">
                <a16:creationId xmlns:a16="http://schemas.microsoft.com/office/drawing/2014/main" id="{4BB34C7B-2080-4531-88FF-64AA47C3A1F4}"/>
              </a:ext>
            </a:extLst>
          </p:cNvPr>
          <p:cNvSpPr>
            <a:spLocks noChangeShapeType="1"/>
          </p:cNvSpPr>
          <p:nvPr/>
        </p:nvSpPr>
        <p:spPr bwMode="auto">
          <a:xfrm flipH="1">
            <a:off x="6910388" y="4386263"/>
            <a:ext cx="1587500" cy="0"/>
          </a:xfrm>
          <a:prstGeom prst="line">
            <a:avLst/>
          </a:prstGeom>
          <a:noFill/>
          <a:ln w="50800">
            <a:solidFill>
              <a:srgbClr val="C1CE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1" name="Line 146">
            <a:extLst>
              <a:ext uri="{FF2B5EF4-FFF2-40B4-BE49-F238E27FC236}">
                <a16:creationId xmlns:a16="http://schemas.microsoft.com/office/drawing/2014/main" id="{5FAB6182-3907-4CDB-BF94-8196F1C4FF42}"/>
              </a:ext>
            </a:extLst>
          </p:cNvPr>
          <p:cNvSpPr>
            <a:spLocks noChangeShapeType="1"/>
          </p:cNvSpPr>
          <p:nvPr/>
        </p:nvSpPr>
        <p:spPr bwMode="auto">
          <a:xfrm>
            <a:off x="6827838" y="4572000"/>
            <a:ext cx="1619250" cy="0"/>
          </a:xfrm>
          <a:prstGeom prst="line">
            <a:avLst/>
          </a:prstGeom>
          <a:noFill/>
          <a:ln w="50800">
            <a:solidFill>
              <a:srgbClr val="C1CE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2" name="Rectangle 147">
            <a:extLst>
              <a:ext uri="{FF2B5EF4-FFF2-40B4-BE49-F238E27FC236}">
                <a16:creationId xmlns:a16="http://schemas.microsoft.com/office/drawing/2014/main" id="{941826A6-1964-4FEE-8DB8-9A86C47123F7}"/>
              </a:ext>
            </a:extLst>
          </p:cNvPr>
          <p:cNvSpPr>
            <a:spLocks noChangeArrowheads="1"/>
          </p:cNvSpPr>
          <p:nvPr/>
        </p:nvSpPr>
        <p:spPr bwMode="auto">
          <a:xfrm>
            <a:off x="7234238" y="4552950"/>
            <a:ext cx="15589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Condensor</a:t>
            </a:r>
          </a:p>
          <a:p>
            <a:r>
              <a:rPr lang="en-US" altLang="en-US" sz="1600" b="1">
                <a:latin typeface="Arial" panose="020B0604020202020204" pitchFamily="34" charset="0"/>
              </a:rPr>
              <a:t>Cooling Water</a:t>
            </a:r>
          </a:p>
        </p:txBody>
      </p:sp>
      <p:sp>
        <p:nvSpPr>
          <p:cNvPr id="83003" name="Line 148">
            <a:extLst>
              <a:ext uri="{FF2B5EF4-FFF2-40B4-BE49-F238E27FC236}">
                <a16:creationId xmlns:a16="http://schemas.microsoft.com/office/drawing/2014/main" id="{47989F8C-3B30-4320-9E22-031DECE6A732}"/>
              </a:ext>
            </a:extLst>
          </p:cNvPr>
          <p:cNvSpPr>
            <a:spLocks noChangeShapeType="1"/>
          </p:cNvSpPr>
          <p:nvPr/>
        </p:nvSpPr>
        <p:spPr bwMode="auto">
          <a:xfrm>
            <a:off x="7808913" y="4514850"/>
            <a:ext cx="4429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4" name="Line 149">
            <a:extLst>
              <a:ext uri="{FF2B5EF4-FFF2-40B4-BE49-F238E27FC236}">
                <a16:creationId xmlns:a16="http://schemas.microsoft.com/office/drawing/2014/main" id="{3CB14480-FD54-495C-9D3B-8CC9DD98BF5B}"/>
              </a:ext>
            </a:extLst>
          </p:cNvPr>
          <p:cNvSpPr>
            <a:spLocks noChangeShapeType="1"/>
          </p:cNvSpPr>
          <p:nvPr/>
        </p:nvSpPr>
        <p:spPr bwMode="auto">
          <a:xfrm>
            <a:off x="4646613" y="2085975"/>
            <a:ext cx="80486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5" name="Line 150">
            <a:extLst>
              <a:ext uri="{FF2B5EF4-FFF2-40B4-BE49-F238E27FC236}">
                <a16:creationId xmlns:a16="http://schemas.microsoft.com/office/drawing/2014/main" id="{B686FBC3-13DD-43C8-9D53-040BE8306D58}"/>
              </a:ext>
            </a:extLst>
          </p:cNvPr>
          <p:cNvSpPr>
            <a:spLocks noChangeShapeType="1"/>
          </p:cNvSpPr>
          <p:nvPr/>
        </p:nvSpPr>
        <p:spPr bwMode="auto">
          <a:xfrm flipH="1">
            <a:off x="7805738" y="4286250"/>
            <a:ext cx="4302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6" name="Line 151">
            <a:extLst>
              <a:ext uri="{FF2B5EF4-FFF2-40B4-BE49-F238E27FC236}">
                <a16:creationId xmlns:a16="http://schemas.microsoft.com/office/drawing/2014/main" id="{B6486264-9639-4D58-A594-1A544EC1C463}"/>
              </a:ext>
            </a:extLst>
          </p:cNvPr>
          <p:cNvSpPr>
            <a:spLocks noChangeShapeType="1"/>
          </p:cNvSpPr>
          <p:nvPr/>
        </p:nvSpPr>
        <p:spPr bwMode="auto">
          <a:xfrm flipH="1">
            <a:off x="5786438" y="4914900"/>
            <a:ext cx="649287"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7" name="Line 152">
            <a:extLst>
              <a:ext uri="{FF2B5EF4-FFF2-40B4-BE49-F238E27FC236}">
                <a16:creationId xmlns:a16="http://schemas.microsoft.com/office/drawing/2014/main" id="{ED26693B-20A3-4D31-98D1-26793A4965D7}"/>
              </a:ext>
            </a:extLst>
          </p:cNvPr>
          <p:cNvSpPr>
            <a:spLocks noChangeShapeType="1"/>
          </p:cNvSpPr>
          <p:nvPr/>
        </p:nvSpPr>
        <p:spPr bwMode="auto">
          <a:xfrm flipH="1">
            <a:off x="2786063" y="6457950"/>
            <a:ext cx="611187"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8" name="Line 153">
            <a:extLst>
              <a:ext uri="{FF2B5EF4-FFF2-40B4-BE49-F238E27FC236}">
                <a16:creationId xmlns:a16="http://schemas.microsoft.com/office/drawing/2014/main" id="{AA82B295-973C-49AA-B09A-C88655376010}"/>
              </a:ext>
            </a:extLst>
          </p:cNvPr>
          <p:cNvSpPr>
            <a:spLocks noChangeShapeType="1"/>
          </p:cNvSpPr>
          <p:nvPr/>
        </p:nvSpPr>
        <p:spPr bwMode="auto">
          <a:xfrm>
            <a:off x="2970213" y="4495800"/>
            <a:ext cx="3286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9" name="Rectangle 154">
            <a:extLst>
              <a:ext uri="{FF2B5EF4-FFF2-40B4-BE49-F238E27FC236}">
                <a16:creationId xmlns:a16="http://schemas.microsoft.com/office/drawing/2014/main" id="{E719BB6D-D6A9-45CD-8CA8-96A6A0E988AA}"/>
              </a:ext>
            </a:extLst>
          </p:cNvPr>
          <p:cNvSpPr>
            <a:spLocks noChangeArrowheads="1"/>
          </p:cNvSpPr>
          <p:nvPr/>
        </p:nvSpPr>
        <p:spPr bwMode="auto">
          <a:xfrm>
            <a:off x="5681663" y="6416675"/>
            <a:ext cx="24923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Primary Containment</a:t>
            </a:r>
          </a:p>
        </p:txBody>
      </p:sp>
      <p:sp>
        <p:nvSpPr>
          <p:cNvPr id="83010" name="Line 155">
            <a:extLst>
              <a:ext uri="{FF2B5EF4-FFF2-40B4-BE49-F238E27FC236}">
                <a16:creationId xmlns:a16="http://schemas.microsoft.com/office/drawing/2014/main" id="{F48A5F9D-A474-46C3-94A3-FD471C4E64C7}"/>
              </a:ext>
            </a:extLst>
          </p:cNvPr>
          <p:cNvSpPr>
            <a:spLocks noChangeShapeType="1"/>
          </p:cNvSpPr>
          <p:nvPr/>
        </p:nvSpPr>
        <p:spPr bwMode="auto">
          <a:xfrm>
            <a:off x="3848100" y="4424363"/>
            <a:ext cx="0" cy="67786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advTm="6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a:extLst>
              <a:ext uri="{FF2B5EF4-FFF2-40B4-BE49-F238E27FC236}">
                <a16:creationId xmlns:a16="http://schemas.microsoft.com/office/drawing/2014/main" id="{3508FA36-B5D6-432C-950D-1EFDF83BA3C0}"/>
              </a:ext>
            </a:extLst>
          </p:cNvPr>
          <p:cNvSpPr>
            <a:spLocks noChangeShapeType="1"/>
          </p:cNvSpPr>
          <p:nvPr/>
        </p:nvSpPr>
        <p:spPr bwMode="auto">
          <a:xfrm>
            <a:off x="1379538" y="5087938"/>
            <a:ext cx="0" cy="1060450"/>
          </a:xfrm>
          <a:prstGeom prst="line">
            <a:avLst/>
          </a:prstGeom>
          <a:noFill/>
          <a:ln w="762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84995" name="Rectangle 3">
            <a:extLst>
              <a:ext uri="{FF2B5EF4-FFF2-40B4-BE49-F238E27FC236}">
                <a16:creationId xmlns:a16="http://schemas.microsoft.com/office/drawing/2014/main" id="{E513DF01-84D5-481E-A422-B0D5DCE61F0D}"/>
              </a:ext>
            </a:extLst>
          </p:cNvPr>
          <p:cNvSpPr>
            <a:spLocks noChangeArrowheads="1"/>
          </p:cNvSpPr>
          <p:nvPr/>
        </p:nvSpPr>
        <p:spPr bwMode="auto">
          <a:xfrm>
            <a:off x="53975" y="1917700"/>
            <a:ext cx="5492750" cy="4902200"/>
          </a:xfrm>
          <a:prstGeom prst="rect">
            <a:avLst/>
          </a:prstGeom>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4996" name="Rectangle 4">
            <a:extLst>
              <a:ext uri="{FF2B5EF4-FFF2-40B4-BE49-F238E27FC236}">
                <a16:creationId xmlns:a16="http://schemas.microsoft.com/office/drawing/2014/main" id="{25AB0478-D149-4090-8406-000633488C0B}"/>
              </a:ext>
            </a:extLst>
          </p:cNvPr>
          <p:cNvSpPr>
            <a:spLocks noGrp="1" noChangeArrowheads="1"/>
          </p:cNvSpPr>
          <p:nvPr>
            <p:ph type="title"/>
          </p:nvPr>
        </p:nvSpPr>
        <p:spPr>
          <a:noFill/>
          <a:effectLst>
            <a:outerShdw dist="17961" dir="13500000" algn="ctr" rotWithShape="0">
              <a:schemeClr val="bg2"/>
            </a:outerShdw>
          </a:effectLst>
        </p:spPr>
        <p:txBody>
          <a:bodyPr lIns="90488" tIns="44450" rIns="90488" bIns="44450" anchor="b"/>
          <a:lstStyle/>
          <a:p>
            <a:pPr>
              <a:lnSpc>
                <a:spcPct val="90000"/>
              </a:lnSpc>
            </a:pPr>
            <a:r>
              <a:rPr lang="en-US" altLang="en-US"/>
              <a:t>Boiling Water Reactor</a:t>
            </a:r>
          </a:p>
        </p:txBody>
      </p:sp>
      <p:grpSp>
        <p:nvGrpSpPr>
          <p:cNvPr id="84997" name="Group 5">
            <a:extLst>
              <a:ext uri="{FF2B5EF4-FFF2-40B4-BE49-F238E27FC236}">
                <a16:creationId xmlns:a16="http://schemas.microsoft.com/office/drawing/2014/main" id="{56DE7E11-7B7E-4628-87AF-2AF365E81F11}"/>
              </a:ext>
            </a:extLst>
          </p:cNvPr>
          <p:cNvGrpSpPr>
            <a:grpSpLocks/>
          </p:cNvGrpSpPr>
          <p:nvPr/>
        </p:nvGrpSpPr>
        <p:grpSpPr bwMode="auto">
          <a:xfrm>
            <a:off x="6019800" y="2771775"/>
            <a:ext cx="2058988" cy="1449388"/>
            <a:chOff x="3792" y="1746"/>
            <a:chExt cx="1297" cy="913"/>
          </a:xfrm>
        </p:grpSpPr>
        <p:sp>
          <p:nvSpPr>
            <p:cNvPr id="85146" name="Freeform 6">
              <a:extLst>
                <a:ext uri="{FF2B5EF4-FFF2-40B4-BE49-F238E27FC236}">
                  <a16:creationId xmlns:a16="http://schemas.microsoft.com/office/drawing/2014/main" id="{B337F5FD-04D1-4DC7-B924-706BE73DC80D}"/>
                </a:ext>
              </a:extLst>
            </p:cNvPr>
            <p:cNvSpPr>
              <a:spLocks/>
            </p:cNvSpPr>
            <p:nvPr/>
          </p:nvSpPr>
          <p:spPr bwMode="auto">
            <a:xfrm>
              <a:off x="3792" y="1746"/>
              <a:ext cx="1297" cy="913"/>
            </a:xfrm>
            <a:custGeom>
              <a:avLst/>
              <a:gdLst>
                <a:gd name="T0" fmla="*/ 0 w 1297"/>
                <a:gd name="T1" fmla="*/ 912 h 913"/>
                <a:gd name="T2" fmla="*/ 1296 w 1297"/>
                <a:gd name="T3" fmla="*/ 912 h 913"/>
                <a:gd name="T4" fmla="*/ 1296 w 1297"/>
                <a:gd name="T5" fmla="*/ 288 h 913"/>
                <a:gd name="T6" fmla="*/ 720 w 1297"/>
                <a:gd name="T7" fmla="*/ 288 h 913"/>
                <a:gd name="T8" fmla="*/ 720 w 1297"/>
                <a:gd name="T9" fmla="*/ 0 h 913"/>
                <a:gd name="T10" fmla="*/ 0 w 1297"/>
                <a:gd name="T11" fmla="*/ 480 h 913"/>
                <a:gd name="T12" fmla="*/ 0 w 1297"/>
                <a:gd name="T13" fmla="*/ 912 h 9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7" h="913">
                  <a:moveTo>
                    <a:pt x="0" y="912"/>
                  </a:moveTo>
                  <a:lnTo>
                    <a:pt x="1296" y="912"/>
                  </a:lnTo>
                  <a:lnTo>
                    <a:pt x="1296" y="288"/>
                  </a:lnTo>
                  <a:lnTo>
                    <a:pt x="720" y="288"/>
                  </a:lnTo>
                  <a:lnTo>
                    <a:pt x="720" y="0"/>
                  </a:lnTo>
                  <a:lnTo>
                    <a:pt x="0" y="480"/>
                  </a:lnTo>
                  <a:lnTo>
                    <a:pt x="0" y="912"/>
                  </a:lnTo>
                </a:path>
              </a:pathLst>
            </a:custGeom>
            <a:gradFill rotWithShape="0">
              <a:gsLst>
                <a:gs pos="0">
                  <a:srgbClr val="114FFB"/>
                </a:gs>
                <a:gs pos="100000">
                  <a:srgbClr val="4172FC"/>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147" name="Group 7">
              <a:extLst>
                <a:ext uri="{FF2B5EF4-FFF2-40B4-BE49-F238E27FC236}">
                  <a16:creationId xmlns:a16="http://schemas.microsoft.com/office/drawing/2014/main" id="{07ED1E2E-64D4-4B97-8062-DBDAF1856B73}"/>
                </a:ext>
              </a:extLst>
            </p:cNvPr>
            <p:cNvGrpSpPr>
              <a:grpSpLocks/>
            </p:cNvGrpSpPr>
            <p:nvPr/>
          </p:nvGrpSpPr>
          <p:grpSpPr bwMode="auto">
            <a:xfrm>
              <a:off x="3843" y="2112"/>
              <a:ext cx="577" cy="529"/>
              <a:chOff x="3843" y="2112"/>
              <a:chExt cx="577" cy="529"/>
            </a:xfrm>
          </p:grpSpPr>
          <p:sp>
            <p:nvSpPr>
              <p:cNvPr id="85150" name="Freeform 8" descr="Dark upward diagonal">
                <a:extLst>
                  <a:ext uri="{FF2B5EF4-FFF2-40B4-BE49-F238E27FC236}">
                    <a16:creationId xmlns:a16="http://schemas.microsoft.com/office/drawing/2014/main" id="{24318A76-4067-4356-8CDE-3206D73B4AA0}"/>
                  </a:ext>
                </a:extLst>
              </p:cNvPr>
              <p:cNvSpPr>
                <a:spLocks/>
              </p:cNvSpPr>
              <p:nvPr/>
            </p:nvSpPr>
            <p:spPr bwMode="auto">
              <a:xfrm>
                <a:off x="3994" y="2137"/>
                <a:ext cx="186" cy="479"/>
              </a:xfrm>
              <a:custGeom>
                <a:avLst/>
                <a:gdLst>
                  <a:gd name="T0" fmla="*/ 185 w 186"/>
                  <a:gd name="T1" fmla="*/ 0 h 479"/>
                  <a:gd name="T2" fmla="*/ 185 w 186"/>
                  <a:gd name="T3" fmla="*/ 478 h 479"/>
                  <a:gd name="T4" fmla="*/ 0 w 186"/>
                  <a:gd name="T5" fmla="*/ 393 h 479"/>
                  <a:gd name="T6" fmla="*/ 0 w 186"/>
                  <a:gd name="T7" fmla="*/ 82 h 479"/>
                  <a:gd name="T8" fmla="*/ 185 w 186"/>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479">
                    <a:moveTo>
                      <a:pt x="185" y="0"/>
                    </a:moveTo>
                    <a:lnTo>
                      <a:pt x="185" y="478"/>
                    </a:lnTo>
                    <a:lnTo>
                      <a:pt x="0" y="393"/>
                    </a:lnTo>
                    <a:lnTo>
                      <a:pt x="0" y="82"/>
                    </a:lnTo>
                    <a:lnTo>
                      <a:pt x="185" y="0"/>
                    </a:lnTo>
                  </a:path>
                </a:pathLst>
              </a:custGeom>
              <a:blipFill dpi="0" rotWithShape="0">
                <a:blip r:embed="rId3"/>
                <a:srcRect/>
                <a:tile tx="0" ty="0" sx="100000" sy="100000" flip="none" algn="tl"/>
              </a:blip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51" name="Freeform 9" descr="Dark upward diagonal">
                <a:extLst>
                  <a:ext uri="{FF2B5EF4-FFF2-40B4-BE49-F238E27FC236}">
                    <a16:creationId xmlns:a16="http://schemas.microsoft.com/office/drawing/2014/main" id="{F205DB59-12A1-43D0-B167-1528F4613FE7}"/>
                  </a:ext>
                </a:extLst>
              </p:cNvPr>
              <p:cNvSpPr>
                <a:spLocks/>
              </p:cNvSpPr>
              <p:nvPr/>
            </p:nvSpPr>
            <p:spPr bwMode="auto">
              <a:xfrm>
                <a:off x="4186" y="2112"/>
                <a:ext cx="234" cy="529"/>
              </a:xfrm>
              <a:custGeom>
                <a:avLst/>
                <a:gdLst>
                  <a:gd name="T0" fmla="*/ 233 w 234"/>
                  <a:gd name="T1" fmla="*/ 0 h 529"/>
                  <a:gd name="T2" fmla="*/ 233 w 234"/>
                  <a:gd name="T3" fmla="*/ 528 h 529"/>
                  <a:gd name="T4" fmla="*/ 0 w 234"/>
                  <a:gd name="T5" fmla="*/ 435 h 529"/>
                  <a:gd name="T6" fmla="*/ 0 w 234"/>
                  <a:gd name="T7" fmla="*/ 91 h 529"/>
                  <a:gd name="T8" fmla="*/ 233 w 234"/>
                  <a:gd name="T9" fmla="*/ 0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529">
                    <a:moveTo>
                      <a:pt x="233" y="0"/>
                    </a:moveTo>
                    <a:lnTo>
                      <a:pt x="233" y="528"/>
                    </a:lnTo>
                    <a:lnTo>
                      <a:pt x="0" y="435"/>
                    </a:lnTo>
                    <a:lnTo>
                      <a:pt x="0" y="91"/>
                    </a:lnTo>
                    <a:lnTo>
                      <a:pt x="233" y="0"/>
                    </a:lnTo>
                  </a:path>
                </a:pathLst>
              </a:custGeom>
              <a:blipFill dpi="0" rotWithShape="0">
                <a:blip r:embed="rId3"/>
                <a:srcRect/>
                <a:tile tx="0" ty="0" sx="100000" sy="100000" flip="none" algn="tl"/>
              </a:blip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52" name="Freeform 10" descr="Dark upward diagonal">
                <a:extLst>
                  <a:ext uri="{FF2B5EF4-FFF2-40B4-BE49-F238E27FC236}">
                    <a16:creationId xmlns:a16="http://schemas.microsoft.com/office/drawing/2014/main" id="{EAA78EED-94BC-4B4D-BFFA-F38C8FE316C3}"/>
                  </a:ext>
                </a:extLst>
              </p:cNvPr>
              <p:cNvSpPr>
                <a:spLocks/>
              </p:cNvSpPr>
              <p:nvPr/>
            </p:nvSpPr>
            <p:spPr bwMode="auto">
              <a:xfrm>
                <a:off x="3843" y="2136"/>
                <a:ext cx="145" cy="481"/>
              </a:xfrm>
              <a:custGeom>
                <a:avLst/>
                <a:gdLst>
                  <a:gd name="T0" fmla="*/ 144 w 145"/>
                  <a:gd name="T1" fmla="*/ 0 h 481"/>
                  <a:gd name="T2" fmla="*/ 144 w 145"/>
                  <a:gd name="T3" fmla="*/ 480 h 481"/>
                  <a:gd name="T4" fmla="*/ 0 w 145"/>
                  <a:gd name="T5" fmla="*/ 395 h 481"/>
                  <a:gd name="T6" fmla="*/ 0 w 145"/>
                  <a:gd name="T7" fmla="*/ 83 h 481"/>
                  <a:gd name="T8" fmla="*/ 144 w 145"/>
                  <a:gd name="T9" fmla="*/ 0 h 4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481">
                    <a:moveTo>
                      <a:pt x="144" y="0"/>
                    </a:moveTo>
                    <a:lnTo>
                      <a:pt x="144" y="480"/>
                    </a:lnTo>
                    <a:lnTo>
                      <a:pt x="0" y="395"/>
                    </a:lnTo>
                    <a:lnTo>
                      <a:pt x="0" y="83"/>
                    </a:lnTo>
                    <a:lnTo>
                      <a:pt x="144" y="0"/>
                    </a:lnTo>
                  </a:path>
                </a:pathLst>
              </a:custGeom>
              <a:blipFill dpi="0" rotWithShape="0">
                <a:blip r:embed="rId3"/>
                <a:srcRect/>
                <a:tile tx="0" ty="0" sx="100000" sy="100000" flip="none" algn="tl"/>
              </a:blip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5148" name="Rectangle 11" descr="Dark vertical">
              <a:extLst>
                <a:ext uri="{FF2B5EF4-FFF2-40B4-BE49-F238E27FC236}">
                  <a16:creationId xmlns:a16="http://schemas.microsoft.com/office/drawing/2014/main" id="{E6DA1F1B-8442-4D8E-BF4C-81B1B5232D7E}"/>
                </a:ext>
              </a:extLst>
            </p:cNvPr>
            <p:cNvSpPr>
              <a:spLocks noChangeArrowheads="1"/>
            </p:cNvSpPr>
            <p:nvPr/>
          </p:nvSpPr>
          <p:spPr bwMode="auto">
            <a:xfrm>
              <a:off x="4616" y="2264"/>
              <a:ext cx="416" cy="224"/>
            </a:xfrm>
            <a:prstGeom prst="rect">
              <a:avLst/>
            </a:prstGeom>
            <a:blipFill dpi="0" rotWithShape="0">
              <a:blip r:embed="rId4"/>
              <a:srcRect/>
              <a:tile tx="0" ty="0" sx="100000" sy="100000" flip="none" algn="tl"/>
            </a:blip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49" name="Rectangle 12">
              <a:extLst>
                <a:ext uri="{FF2B5EF4-FFF2-40B4-BE49-F238E27FC236}">
                  <a16:creationId xmlns:a16="http://schemas.microsoft.com/office/drawing/2014/main" id="{A7C48677-C879-4B7B-8827-15CB32112BFE}"/>
                </a:ext>
              </a:extLst>
            </p:cNvPr>
            <p:cNvSpPr>
              <a:spLocks noChangeArrowheads="1"/>
            </p:cNvSpPr>
            <p:nvPr/>
          </p:nvSpPr>
          <p:spPr bwMode="auto">
            <a:xfrm>
              <a:off x="4436" y="2360"/>
              <a:ext cx="164" cy="3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4998" name="Arc 13">
            <a:extLst>
              <a:ext uri="{FF2B5EF4-FFF2-40B4-BE49-F238E27FC236}">
                <a16:creationId xmlns:a16="http://schemas.microsoft.com/office/drawing/2014/main" id="{C5C147F0-9136-4F64-A336-5A4D73337A11}"/>
              </a:ext>
            </a:extLst>
          </p:cNvPr>
          <p:cNvSpPr>
            <a:spLocks/>
          </p:cNvSpPr>
          <p:nvPr/>
        </p:nvSpPr>
        <p:spPr bwMode="auto">
          <a:xfrm>
            <a:off x="8077200" y="2667000"/>
            <a:ext cx="679450" cy="609600"/>
          </a:xfrm>
          <a:custGeom>
            <a:avLst/>
            <a:gdLst>
              <a:gd name="T0" fmla="*/ 679450 w 21600"/>
              <a:gd name="T1" fmla="*/ 0 h 21600"/>
              <a:gd name="T2" fmla="*/ 0 w 21600"/>
              <a:gd name="T3" fmla="*/ 60960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lnTo>
                  <a:pt x="2160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9" name="Line 14">
            <a:extLst>
              <a:ext uri="{FF2B5EF4-FFF2-40B4-BE49-F238E27FC236}">
                <a16:creationId xmlns:a16="http://schemas.microsoft.com/office/drawing/2014/main" id="{53CD4AE3-4946-4D3B-B21A-77F1DE7DB991}"/>
              </a:ext>
            </a:extLst>
          </p:cNvPr>
          <p:cNvSpPr>
            <a:spLocks noChangeShapeType="1"/>
          </p:cNvSpPr>
          <p:nvPr/>
        </p:nvSpPr>
        <p:spPr bwMode="auto">
          <a:xfrm>
            <a:off x="4895850" y="4529138"/>
            <a:ext cx="0" cy="284162"/>
          </a:xfrm>
          <a:prstGeom prst="line">
            <a:avLst/>
          </a:prstGeom>
          <a:noFill/>
          <a:ln w="1270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0" name="Line 15">
            <a:extLst>
              <a:ext uri="{FF2B5EF4-FFF2-40B4-BE49-F238E27FC236}">
                <a16:creationId xmlns:a16="http://schemas.microsoft.com/office/drawing/2014/main" id="{01B14EB5-17CE-44F8-9693-6C20451D3153}"/>
              </a:ext>
            </a:extLst>
          </p:cNvPr>
          <p:cNvSpPr>
            <a:spLocks noChangeShapeType="1"/>
          </p:cNvSpPr>
          <p:nvPr/>
        </p:nvSpPr>
        <p:spPr bwMode="auto">
          <a:xfrm flipH="1">
            <a:off x="3457575" y="4233863"/>
            <a:ext cx="1235075" cy="0"/>
          </a:xfrm>
          <a:prstGeom prst="line">
            <a:avLst/>
          </a:prstGeom>
          <a:noFill/>
          <a:ln w="1270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1" name="Line 16">
            <a:extLst>
              <a:ext uri="{FF2B5EF4-FFF2-40B4-BE49-F238E27FC236}">
                <a16:creationId xmlns:a16="http://schemas.microsoft.com/office/drawing/2014/main" id="{9B191D23-C79C-4D55-AE39-D20134B0F386}"/>
              </a:ext>
            </a:extLst>
          </p:cNvPr>
          <p:cNvSpPr>
            <a:spLocks noChangeShapeType="1"/>
          </p:cNvSpPr>
          <p:nvPr/>
        </p:nvSpPr>
        <p:spPr bwMode="auto">
          <a:xfrm>
            <a:off x="6586538" y="4719638"/>
            <a:ext cx="0" cy="344487"/>
          </a:xfrm>
          <a:prstGeom prst="line">
            <a:avLst/>
          </a:prstGeom>
          <a:noFill/>
          <a:ln w="1270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2" name="Line 17">
            <a:extLst>
              <a:ext uri="{FF2B5EF4-FFF2-40B4-BE49-F238E27FC236}">
                <a16:creationId xmlns:a16="http://schemas.microsoft.com/office/drawing/2014/main" id="{5DA2F20F-CA2D-4765-9A0D-4F874D1A4F22}"/>
              </a:ext>
            </a:extLst>
          </p:cNvPr>
          <p:cNvSpPr>
            <a:spLocks noChangeShapeType="1"/>
          </p:cNvSpPr>
          <p:nvPr/>
        </p:nvSpPr>
        <p:spPr bwMode="auto">
          <a:xfrm flipH="1">
            <a:off x="5024438" y="5081588"/>
            <a:ext cx="1582737" cy="0"/>
          </a:xfrm>
          <a:prstGeom prst="line">
            <a:avLst/>
          </a:prstGeom>
          <a:noFill/>
          <a:ln w="1270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5003" name="Group 18">
            <a:extLst>
              <a:ext uri="{FF2B5EF4-FFF2-40B4-BE49-F238E27FC236}">
                <a16:creationId xmlns:a16="http://schemas.microsoft.com/office/drawing/2014/main" id="{7097CEBB-E372-440D-9DA2-83F0785A2DC9}"/>
              </a:ext>
            </a:extLst>
          </p:cNvPr>
          <p:cNvGrpSpPr>
            <a:grpSpLocks/>
          </p:cNvGrpSpPr>
          <p:nvPr/>
        </p:nvGrpSpPr>
        <p:grpSpPr bwMode="auto">
          <a:xfrm>
            <a:off x="6146800" y="4295775"/>
            <a:ext cx="858838" cy="406400"/>
            <a:chOff x="3872" y="2706"/>
            <a:chExt cx="541" cy="256"/>
          </a:xfrm>
        </p:grpSpPr>
        <p:grpSp>
          <p:nvGrpSpPr>
            <p:cNvPr id="85142" name="Group 19">
              <a:extLst>
                <a:ext uri="{FF2B5EF4-FFF2-40B4-BE49-F238E27FC236}">
                  <a16:creationId xmlns:a16="http://schemas.microsoft.com/office/drawing/2014/main" id="{218B2B8F-D24D-45E9-A43B-FBA2647F152D}"/>
                </a:ext>
              </a:extLst>
            </p:cNvPr>
            <p:cNvGrpSpPr>
              <a:grpSpLocks/>
            </p:cNvGrpSpPr>
            <p:nvPr/>
          </p:nvGrpSpPr>
          <p:grpSpPr bwMode="auto">
            <a:xfrm>
              <a:off x="3872" y="2706"/>
              <a:ext cx="541" cy="256"/>
              <a:chOff x="3872" y="2706"/>
              <a:chExt cx="541" cy="256"/>
            </a:xfrm>
          </p:grpSpPr>
          <p:sp>
            <p:nvSpPr>
              <p:cNvPr id="85144" name="Arc 20">
                <a:extLst>
                  <a:ext uri="{FF2B5EF4-FFF2-40B4-BE49-F238E27FC236}">
                    <a16:creationId xmlns:a16="http://schemas.microsoft.com/office/drawing/2014/main" id="{9D42B28E-6797-4FE8-8B30-C7CE27B3EDD6}"/>
                  </a:ext>
                </a:extLst>
              </p:cNvPr>
              <p:cNvSpPr>
                <a:spLocks/>
              </p:cNvSpPr>
              <p:nvPr/>
            </p:nvSpPr>
            <p:spPr bwMode="auto">
              <a:xfrm>
                <a:off x="4137" y="2706"/>
                <a:ext cx="276" cy="256"/>
              </a:xfrm>
              <a:custGeom>
                <a:avLst/>
                <a:gdLst>
                  <a:gd name="T0" fmla="*/ 276 w 21758"/>
                  <a:gd name="T1" fmla="*/ 0 h 21600"/>
                  <a:gd name="T2" fmla="*/ 0 w 21758"/>
                  <a:gd name="T3" fmla="*/ 256 h 21600"/>
                  <a:gd name="T4" fmla="*/ 2 w 21758"/>
                  <a:gd name="T5" fmla="*/ 0 h 21600"/>
                  <a:gd name="T6" fmla="*/ 0 60000 65536"/>
                  <a:gd name="T7" fmla="*/ 0 60000 65536"/>
                  <a:gd name="T8" fmla="*/ 0 60000 65536"/>
                </a:gdLst>
                <a:ahLst/>
                <a:cxnLst>
                  <a:cxn ang="T6">
                    <a:pos x="T0" y="T1"/>
                  </a:cxn>
                  <a:cxn ang="T7">
                    <a:pos x="T2" y="T3"/>
                  </a:cxn>
                  <a:cxn ang="T8">
                    <a:pos x="T4" y="T5"/>
                  </a:cxn>
                </a:cxnLst>
                <a:rect l="0" t="0" r="r" b="b"/>
                <a:pathLst>
                  <a:path w="21758" h="21600" fill="none" extrusionOk="0">
                    <a:moveTo>
                      <a:pt x="21758" y="0"/>
                    </a:moveTo>
                    <a:cubicBezTo>
                      <a:pt x="21758" y="11929"/>
                      <a:pt x="12087" y="21600"/>
                      <a:pt x="158" y="21600"/>
                    </a:cubicBezTo>
                    <a:cubicBezTo>
                      <a:pt x="105" y="21600"/>
                      <a:pt x="52" y="21599"/>
                      <a:pt x="-1" y="21599"/>
                    </a:cubicBezTo>
                  </a:path>
                  <a:path w="21758" h="21600" stroke="0" extrusionOk="0">
                    <a:moveTo>
                      <a:pt x="21758" y="0"/>
                    </a:moveTo>
                    <a:cubicBezTo>
                      <a:pt x="21758" y="11929"/>
                      <a:pt x="12087" y="21600"/>
                      <a:pt x="158" y="21600"/>
                    </a:cubicBezTo>
                    <a:cubicBezTo>
                      <a:pt x="105" y="21600"/>
                      <a:pt x="52" y="21599"/>
                      <a:pt x="-1" y="21599"/>
                    </a:cubicBezTo>
                    <a:lnTo>
                      <a:pt x="158" y="0"/>
                    </a:lnTo>
                    <a:lnTo>
                      <a:pt x="21758" y="0"/>
                    </a:lnTo>
                    <a:close/>
                  </a:path>
                </a:pathLst>
              </a:custGeom>
              <a:solidFill>
                <a:srgbClr val="A2C1FE"/>
              </a:solidFill>
              <a:ln w="254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145" name="Arc 21">
                <a:extLst>
                  <a:ext uri="{FF2B5EF4-FFF2-40B4-BE49-F238E27FC236}">
                    <a16:creationId xmlns:a16="http://schemas.microsoft.com/office/drawing/2014/main" id="{590E602B-2CC2-4854-97F6-728C4474767E}"/>
                  </a:ext>
                </a:extLst>
              </p:cNvPr>
              <p:cNvSpPr>
                <a:spLocks/>
              </p:cNvSpPr>
              <p:nvPr/>
            </p:nvSpPr>
            <p:spPr bwMode="auto">
              <a:xfrm>
                <a:off x="3872" y="2706"/>
                <a:ext cx="274" cy="256"/>
              </a:xfrm>
              <a:custGeom>
                <a:avLst/>
                <a:gdLst>
                  <a:gd name="T0" fmla="*/ 272 w 21600"/>
                  <a:gd name="T1" fmla="*/ 256 h 21599"/>
                  <a:gd name="T2" fmla="*/ 0 w 21600"/>
                  <a:gd name="T3" fmla="*/ 0 h 21599"/>
                  <a:gd name="T4" fmla="*/ 274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21441" y="21599"/>
                    </a:moveTo>
                    <a:cubicBezTo>
                      <a:pt x="9574" y="21512"/>
                      <a:pt x="0" y="11867"/>
                      <a:pt x="0" y="0"/>
                    </a:cubicBezTo>
                  </a:path>
                  <a:path w="21600" h="21599" stroke="0" extrusionOk="0">
                    <a:moveTo>
                      <a:pt x="21441" y="21599"/>
                    </a:moveTo>
                    <a:cubicBezTo>
                      <a:pt x="9574" y="21512"/>
                      <a:pt x="0" y="11867"/>
                      <a:pt x="0" y="0"/>
                    </a:cubicBezTo>
                    <a:lnTo>
                      <a:pt x="21600" y="0"/>
                    </a:lnTo>
                    <a:lnTo>
                      <a:pt x="21441" y="21599"/>
                    </a:lnTo>
                    <a:close/>
                  </a:path>
                </a:pathLst>
              </a:custGeom>
              <a:solidFill>
                <a:srgbClr val="A2C1FE"/>
              </a:solidFill>
              <a:ln w="254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5143" name="Line 22">
              <a:extLst>
                <a:ext uri="{FF2B5EF4-FFF2-40B4-BE49-F238E27FC236}">
                  <a16:creationId xmlns:a16="http://schemas.microsoft.com/office/drawing/2014/main" id="{8BD07E02-4C73-41B4-99FF-450CF98F44CB}"/>
                </a:ext>
              </a:extLst>
            </p:cNvPr>
            <p:cNvSpPr>
              <a:spLocks noChangeShapeType="1"/>
            </p:cNvSpPr>
            <p:nvPr/>
          </p:nvSpPr>
          <p:spPr bwMode="auto">
            <a:xfrm>
              <a:off x="3876" y="2706"/>
              <a:ext cx="52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004" name="Group 23">
            <a:extLst>
              <a:ext uri="{FF2B5EF4-FFF2-40B4-BE49-F238E27FC236}">
                <a16:creationId xmlns:a16="http://schemas.microsoft.com/office/drawing/2014/main" id="{574EE298-FB3C-4F66-9C75-9EF4C9449A5A}"/>
              </a:ext>
            </a:extLst>
          </p:cNvPr>
          <p:cNvGrpSpPr>
            <a:grpSpLocks/>
          </p:cNvGrpSpPr>
          <p:nvPr/>
        </p:nvGrpSpPr>
        <p:grpSpPr bwMode="auto">
          <a:xfrm>
            <a:off x="6289675" y="4960938"/>
            <a:ext cx="568325" cy="539750"/>
            <a:chOff x="3962" y="3125"/>
            <a:chExt cx="358" cy="340"/>
          </a:xfrm>
        </p:grpSpPr>
        <p:sp>
          <p:nvSpPr>
            <p:cNvPr id="85138" name="Freeform 24">
              <a:extLst>
                <a:ext uri="{FF2B5EF4-FFF2-40B4-BE49-F238E27FC236}">
                  <a16:creationId xmlns:a16="http://schemas.microsoft.com/office/drawing/2014/main" id="{796161D1-C487-4190-AEE1-51B12ADC3DF6}"/>
                </a:ext>
              </a:extLst>
            </p:cNvPr>
            <p:cNvSpPr>
              <a:spLocks/>
            </p:cNvSpPr>
            <p:nvPr/>
          </p:nvSpPr>
          <p:spPr bwMode="auto">
            <a:xfrm>
              <a:off x="4083" y="3125"/>
              <a:ext cx="227" cy="267"/>
            </a:xfrm>
            <a:custGeom>
              <a:avLst/>
              <a:gdLst>
                <a:gd name="T0" fmla="*/ 90 w 227"/>
                <a:gd name="T1" fmla="*/ 35 h 267"/>
                <a:gd name="T2" fmla="*/ 98 w 227"/>
                <a:gd name="T3" fmla="*/ 36 h 267"/>
                <a:gd name="T4" fmla="*/ 104 w 227"/>
                <a:gd name="T5" fmla="*/ 39 h 267"/>
                <a:gd name="T6" fmla="*/ 111 w 227"/>
                <a:gd name="T7" fmla="*/ 40 h 267"/>
                <a:gd name="T8" fmla="*/ 118 w 227"/>
                <a:gd name="T9" fmla="*/ 42 h 267"/>
                <a:gd name="T10" fmla="*/ 125 w 227"/>
                <a:gd name="T11" fmla="*/ 45 h 267"/>
                <a:gd name="T12" fmla="*/ 133 w 227"/>
                <a:gd name="T13" fmla="*/ 48 h 267"/>
                <a:gd name="T14" fmla="*/ 140 w 227"/>
                <a:gd name="T15" fmla="*/ 51 h 267"/>
                <a:gd name="T16" fmla="*/ 146 w 227"/>
                <a:gd name="T17" fmla="*/ 55 h 267"/>
                <a:gd name="T18" fmla="*/ 153 w 227"/>
                <a:gd name="T19" fmla="*/ 59 h 267"/>
                <a:gd name="T20" fmla="*/ 158 w 227"/>
                <a:gd name="T21" fmla="*/ 64 h 267"/>
                <a:gd name="T22" fmla="*/ 165 w 227"/>
                <a:gd name="T23" fmla="*/ 68 h 267"/>
                <a:gd name="T24" fmla="*/ 175 w 227"/>
                <a:gd name="T25" fmla="*/ 76 h 267"/>
                <a:gd name="T26" fmla="*/ 183 w 227"/>
                <a:gd name="T27" fmla="*/ 84 h 267"/>
                <a:gd name="T28" fmla="*/ 189 w 227"/>
                <a:gd name="T29" fmla="*/ 91 h 267"/>
                <a:gd name="T30" fmla="*/ 196 w 227"/>
                <a:gd name="T31" fmla="*/ 100 h 267"/>
                <a:gd name="T32" fmla="*/ 203 w 227"/>
                <a:gd name="T33" fmla="*/ 109 h 267"/>
                <a:gd name="T34" fmla="*/ 209 w 227"/>
                <a:gd name="T35" fmla="*/ 117 h 267"/>
                <a:gd name="T36" fmla="*/ 213 w 227"/>
                <a:gd name="T37" fmla="*/ 127 h 267"/>
                <a:gd name="T38" fmla="*/ 217 w 227"/>
                <a:gd name="T39" fmla="*/ 139 h 267"/>
                <a:gd name="T40" fmla="*/ 221 w 227"/>
                <a:gd name="T41" fmla="*/ 152 h 267"/>
                <a:gd name="T42" fmla="*/ 224 w 227"/>
                <a:gd name="T43" fmla="*/ 165 h 267"/>
                <a:gd name="T44" fmla="*/ 226 w 227"/>
                <a:gd name="T45" fmla="*/ 182 h 267"/>
                <a:gd name="T46" fmla="*/ 226 w 227"/>
                <a:gd name="T47" fmla="*/ 197 h 267"/>
                <a:gd name="T48" fmla="*/ 225 w 227"/>
                <a:gd name="T49" fmla="*/ 210 h 267"/>
                <a:gd name="T50" fmla="*/ 223 w 227"/>
                <a:gd name="T51" fmla="*/ 224 h 267"/>
                <a:gd name="T52" fmla="*/ 218 w 227"/>
                <a:gd name="T53" fmla="*/ 239 h 267"/>
                <a:gd name="T54" fmla="*/ 212 w 227"/>
                <a:gd name="T55" fmla="*/ 252 h 267"/>
                <a:gd name="T56" fmla="*/ 204 w 227"/>
                <a:gd name="T57" fmla="*/ 266 h 267"/>
                <a:gd name="T58" fmla="*/ 140 w 227"/>
                <a:gd name="T59" fmla="*/ 224 h 267"/>
                <a:gd name="T60" fmla="*/ 144 w 227"/>
                <a:gd name="T61" fmla="*/ 213 h 267"/>
                <a:gd name="T62" fmla="*/ 147 w 227"/>
                <a:gd name="T63" fmla="*/ 202 h 267"/>
                <a:gd name="T64" fmla="*/ 148 w 227"/>
                <a:gd name="T65" fmla="*/ 192 h 267"/>
                <a:gd name="T66" fmla="*/ 148 w 227"/>
                <a:gd name="T67" fmla="*/ 181 h 267"/>
                <a:gd name="T68" fmla="*/ 146 w 227"/>
                <a:gd name="T69" fmla="*/ 169 h 267"/>
                <a:gd name="T70" fmla="*/ 141 w 227"/>
                <a:gd name="T71" fmla="*/ 158 h 267"/>
                <a:gd name="T72" fmla="*/ 136 w 227"/>
                <a:gd name="T73" fmla="*/ 148 h 267"/>
                <a:gd name="T74" fmla="*/ 132 w 227"/>
                <a:gd name="T75" fmla="*/ 141 h 267"/>
                <a:gd name="T76" fmla="*/ 127 w 227"/>
                <a:gd name="T77" fmla="*/ 135 h 267"/>
                <a:gd name="T78" fmla="*/ 121 w 227"/>
                <a:gd name="T79" fmla="*/ 130 h 267"/>
                <a:gd name="T80" fmla="*/ 115 w 227"/>
                <a:gd name="T81" fmla="*/ 125 h 267"/>
                <a:gd name="T82" fmla="*/ 107 w 227"/>
                <a:gd name="T83" fmla="*/ 119 h 267"/>
                <a:gd name="T84" fmla="*/ 101 w 227"/>
                <a:gd name="T85" fmla="*/ 116 h 267"/>
                <a:gd name="T86" fmla="*/ 93 w 227"/>
                <a:gd name="T87" fmla="*/ 113 h 267"/>
                <a:gd name="T88" fmla="*/ 86 w 227"/>
                <a:gd name="T89" fmla="*/ 110 h 267"/>
                <a:gd name="T90" fmla="*/ 76 w 227"/>
                <a:gd name="T91" fmla="*/ 108 h 267"/>
                <a:gd name="T92" fmla="*/ 66 w 227"/>
                <a:gd name="T93" fmla="*/ 107 h 267"/>
                <a:gd name="T94" fmla="*/ 64 w 227"/>
                <a:gd name="T95" fmla="*/ 147 h 267"/>
                <a:gd name="T96" fmla="*/ 63 w 227"/>
                <a:gd name="T97" fmla="*/ 0 h 267"/>
                <a:gd name="T98" fmla="*/ 66 w 227"/>
                <a:gd name="T99" fmla="*/ 33 h 267"/>
                <a:gd name="T100" fmla="*/ 77 w 227"/>
                <a:gd name="T101" fmla="*/ 34 h 267"/>
                <a:gd name="T102" fmla="*/ 86 w 227"/>
                <a:gd name="T103" fmla="*/ 35 h 2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7" h="267">
                  <a:moveTo>
                    <a:pt x="86" y="35"/>
                  </a:moveTo>
                  <a:lnTo>
                    <a:pt x="90" y="35"/>
                  </a:lnTo>
                  <a:lnTo>
                    <a:pt x="93" y="36"/>
                  </a:lnTo>
                  <a:lnTo>
                    <a:pt x="98" y="36"/>
                  </a:lnTo>
                  <a:lnTo>
                    <a:pt x="100" y="38"/>
                  </a:lnTo>
                  <a:lnTo>
                    <a:pt x="104" y="39"/>
                  </a:lnTo>
                  <a:lnTo>
                    <a:pt x="107" y="39"/>
                  </a:lnTo>
                  <a:lnTo>
                    <a:pt x="111" y="40"/>
                  </a:lnTo>
                  <a:lnTo>
                    <a:pt x="114" y="41"/>
                  </a:lnTo>
                  <a:lnTo>
                    <a:pt x="118" y="42"/>
                  </a:lnTo>
                  <a:lnTo>
                    <a:pt x="121" y="44"/>
                  </a:lnTo>
                  <a:lnTo>
                    <a:pt x="125" y="45"/>
                  </a:lnTo>
                  <a:lnTo>
                    <a:pt x="128" y="47"/>
                  </a:lnTo>
                  <a:lnTo>
                    <a:pt x="133" y="48"/>
                  </a:lnTo>
                  <a:lnTo>
                    <a:pt x="136" y="50"/>
                  </a:lnTo>
                  <a:lnTo>
                    <a:pt x="140" y="51"/>
                  </a:lnTo>
                  <a:lnTo>
                    <a:pt x="143" y="53"/>
                  </a:lnTo>
                  <a:lnTo>
                    <a:pt x="146" y="55"/>
                  </a:lnTo>
                  <a:lnTo>
                    <a:pt x="149" y="57"/>
                  </a:lnTo>
                  <a:lnTo>
                    <a:pt x="153" y="59"/>
                  </a:lnTo>
                  <a:lnTo>
                    <a:pt x="156" y="61"/>
                  </a:lnTo>
                  <a:lnTo>
                    <a:pt x="158" y="64"/>
                  </a:lnTo>
                  <a:lnTo>
                    <a:pt x="162" y="66"/>
                  </a:lnTo>
                  <a:lnTo>
                    <a:pt x="165" y="68"/>
                  </a:lnTo>
                  <a:lnTo>
                    <a:pt x="170" y="72"/>
                  </a:lnTo>
                  <a:lnTo>
                    <a:pt x="175" y="76"/>
                  </a:lnTo>
                  <a:lnTo>
                    <a:pt x="178" y="78"/>
                  </a:lnTo>
                  <a:lnTo>
                    <a:pt x="183" y="84"/>
                  </a:lnTo>
                  <a:lnTo>
                    <a:pt x="185" y="88"/>
                  </a:lnTo>
                  <a:lnTo>
                    <a:pt x="189" y="91"/>
                  </a:lnTo>
                  <a:lnTo>
                    <a:pt x="193" y="95"/>
                  </a:lnTo>
                  <a:lnTo>
                    <a:pt x="196" y="100"/>
                  </a:lnTo>
                  <a:lnTo>
                    <a:pt x="199" y="105"/>
                  </a:lnTo>
                  <a:lnTo>
                    <a:pt x="203" y="109"/>
                  </a:lnTo>
                  <a:lnTo>
                    <a:pt x="205" y="114"/>
                  </a:lnTo>
                  <a:lnTo>
                    <a:pt x="209" y="117"/>
                  </a:lnTo>
                  <a:lnTo>
                    <a:pt x="211" y="123"/>
                  </a:lnTo>
                  <a:lnTo>
                    <a:pt x="213" y="127"/>
                  </a:lnTo>
                  <a:lnTo>
                    <a:pt x="216" y="133"/>
                  </a:lnTo>
                  <a:lnTo>
                    <a:pt x="217" y="139"/>
                  </a:lnTo>
                  <a:lnTo>
                    <a:pt x="220" y="146"/>
                  </a:lnTo>
                  <a:lnTo>
                    <a:pt x="221" y="152"/>
                  </a:lnTo>
                  <a:lnTo>
                    <a:pt x="224" y="159"/>
                  </a:lnTo>
                  <a:lnTo>
                    <a:pt x="224" y="165"/>
                  </a:lnTo>
                  <a:lnTo>
                    <a:pt x="225" y="173"/>
                  </a:lnTo>
                  <a:lnTo>
                    <a:pt x="226" y="182"/>
                  </a:lnTo>
                  <a:lnTo>
                    <a:pt x="226" y="190"/>
                  </a:lnTo>
                  <a:lnTo>
                    <a:pt x="226" y="197"/>
                  </a:lnTo>
                  <a:lnTo>
                    <a:pt x="225" y="203"/>
                  </a:lnTo>
                  <a:lnTo>
                    <a:pt x="225" y="210"/>
                  </a:lnTo>
                  <a:lnTo>
                    <a:pt x="224" y="217"/>
                  </a:lnTo>
                  <a:lnTo>
                    <a:pt x="223" y="224"/>
                  </a:lnTo>
                  <a:lnTo>
                    <a:pt x="220" y="231"/>
                  </a:lnTo>
                  <a:lnTo>
                    <a:pt x="218" y="239"/>
                  </a:lnTo>
                  <a:lnTo>
                    <a:pt x="216" y="246"/>
                  </a:lnTo>
                  <a:lnTo>
                    <a:pt x="212" y="252"/>
                  </a:lnTo>
                  <a:lnTo>
                    <a:pt x="207" y="259"/>
                  </a:lnTo>
                  <a:lnTo>
                    <a:pt x="204" y="266"/>
                  </a:lnTo>
                  <a:lnTo>
                    <a:pt x="136" y="231"/>
                  </a:lnTo>
                  <a:lnTo>
                    <a:pt x="140" y="224"/>
                  </a:lnTo>
                  <a:lnTo>
                    <a:pt x="142" y="218"/>
                  </a:lnTo>
                  <a:lnTo>
                    <a:pt x="144" y="213"/>
                  </a:lnTo>
                  <a:lnTo>
                    <a:pt x="146" y="207"/>
                  </a:lnTo>
                  <a:lnTo>
                    <a:pt x="147" y="202"/>
                  </a:lnTo>
                  <a:lnTo>
                    <a:pt x="148" y="197"/>
                  </a:lnTo>
                  <a:lnTo>
                    <a:pt x="148" y="192"/>
                  </a:lnTo>
                  <a:lnTo>
                    <a:pt x="148" y="188"/>
                  </a:lnTo>
                  <a:lnTo>
                    <a:pt x="148" y="181"/>
                  </a:lnTo>
                  <a:lnTo>
                    <a:pt x="147" y="175"/>
                  </a:lnTo>
                  <a:lnTo>
                    <a:pt x="146" y="169"/>
                  </a:lnTo>
                  <a:lnTo>
                    <a:pt x="143" y="164"/>
                  </a:lnTo>
                  <a:lnTo>
                    <a:pt x="141" y="158"/>
                  </a:lnTo>
                  <a:lnTo>
                    <a:pt x="139" y="153"/>
                  </a:lnTo>
                  <a:lnTo>
                    <a:pt x="136" y="148"/>
                  </a:lnTo>
                  <a:lnTo>
                    <a:pt x="134" y="144"/>
                  </a:lnTo>
                  <a:lnTo>
                    <a:pt x="132" y="141"/>
                  </a:lnTo>
                  <a:lnTo>
                    <a:pt x="129" y="139"/>
                  </a:lnTo>
                  <a:lnTo>
                    <a:pt x="127" y="135"/>
                  </a:lnTo>
                  <a:lnTo>
                    <a:pt x="123" y="132"/>
                  </a:lnTo>
                  <a:lnTo>
                    <a:pt x="121" y="130"/>
                  </a:lnTo>
                  <a:lnTo>
                    <a:pt x="118" y="127"/>
                  </a:lnTo>
                  <a:lnTo>
                    <a:pt x="115" y="125"/>
                  </a:lnTo>
                  <a:lnTo>
                    <a:pt x="112" y="122"/>
                  </a:lnTo>
                  <a:lnTo>
                    <a:pt x="107" y="119"/>
                  </a:lnTo>
                  <a:lnTo>
                    <a:pt x="104" y="117"/>
                  </a:lnTo>
                  <a:lnTo>
                    <a:pt x="101" y="116"/>
                  </a:lnTo>
                  <a:lnTo>
                    <a:pt x="97" y="114"/>
                  </a:lnTo>
                  <a:lnTo>
                    <a:pt x="93" y="113"/>
                  </a:lnTo>
                  <a:lnTo>
                    <a:pt x="90" y="111"/>
                  </a:lnTo>
                  <a:lnTo>
                    <a:pt x="86" y="110"/>
                  </a:lnTo>
                  <a:lnTo>
                    <a:pt x="82" y="109"/>
                  </a:lnTo>
                  <a:lnTo>
                    <a:pt x="76" y="108"/>
                  </a:lnTo>
                  <a:lnTo>
                    <a:pt x="71" y="108"/>
                  </a:lnTo>
                  <a:lnTo>
                    <a:pt x="66" y="107"/>
                  </a:lnTo>
                  <a:lnTo>
                    <a:pt x="64" y="107"/>
                  </a:lnTo>
                  <a:lnTo>
                    <a:pt x="64" y="147"/>
                  </a:lnTo>
                  <a:lnTo>
                    <a:pt x="0" y="74"/>
                  </a:lnTo>
                  <a:lnTo>
                    <a:pt x="63" y="0"/>
                  </a:lnTo>
                  <a:lnTo>
                    <a:pt x="63" y="33"/>
                  </a:lnTo>
                  <a:lnTo>
                    <a:pt x="66" y="33"/>
                  </a:lnTo>
                  <a:lnTo>
                    <a:pt x="72" y="33"/>
                  </a:lnTo>
                  <a:lnTo>
                    <a:pt x="77" y="34"/>
                  </a:lnTo>
                  <a:lnTo>
                    <a:pt x="82" y="34"/>
                  </a:lnTo>
                  <a:lnTo>
                    <a:pt x="86" y="3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39" name="Freeform 25">
              <a:extLst>
                <a:ext uri="{FF2B5EF4-FFF2-40B4-BE49-F238E27FC236}">
                  <a16:creationId xmlns:a16="http://schemas.microsoft.com/office/drawing/2014/main" id="{AB0E6718-AA2B-40A1-AB94-B4258FBC4793}"/>
                </a:ext>
              </a:extLst>
            </p:cNvPr>
            <p:cNvSpPr>
              <a:spLocks/>
            </p:cNvSpPr>
            <p:nvPr/>
          </p:nvSpPr>
          <p:spPr bwMode="auto">
            <a:xfrm>
              <a:off x="4016" y="3318"/>
              <a:ext cx="304" cy="147"/>
            </a:xfrm>
            <a:custGeom>
              <a:avLst/>
              <a:gdLst>
                <a:gd name="T0" fmla="*/ 156 w 304"/>
                <a:gd name="T1" fmla="*/ 144 h 147"/>
                <a:gd name="T2" fmla="*/ 164 w 304"/>
                <a:gd name="T3" fmla="*/ 142 h 147"/>
                <a:gd name="T4" fmla="*/ 170 w 304"/>
                <a:gd name="T5" fmla="*/ 140 h 147"/>
                <a:gd name="T6" fmla="*/ 177 w 304"/>
                <a:gd name="T7" fmla="*/ 138 h 147"/>
                <a:gd name="T8" fmla="*/ 184 w 304"/>
                <a:gd name="T9" fmla="*/ 137 h 147"/>
                <a:gd name="T10" fmla="*/ 193 w 304"/>
                <a:gd name="T11" fmla="*/ 134 h 147"/>
                <a:gd name="T12" fmla="*/ 200 w 304"/>
                <a:gd name="T13" fmla="*/ 130 h 147"/>
                <a:gd name="T14" fmla="*/ 207 w 304"/>
                <a:gd name="T15" fmla="*/ 127 h 147"/>
                <a:gd name="T16" fmla="*/ 213 w 304"/>
                <a:gd name="T17" fmla="*/ 124 h 147"/>
                <a:gd name="T18" fmla="*/ 220 w 304"/>
                <a:gd name="T19" fmla="*/ 120 h 147"/>
                <a:gd name="T20" fmla="*/ 227 w 304"/>
                <a:gd name="T21" fmla="*/ 116 h 147"/>
                <a:gd name="T22" fmla="*/ 233 w 304"/>
                <a:gd name="T23" fmla="*/ 111 h 147"/>
                <a:gd name="T24" fmla="*/ 241 w 304"/>
                <a:gd name="T25" fmla="*/ 105 h 147"/>
                <a:gd name="T26" fmla="*/ 250 w 304"/>
                <a:gd name="T27" fmla="*/ 96 h 147"/>
                <a:gd name="T28" fmla="*/ 257 w 304"/>
                <a:gd name="T29" fmla="*/ 89 h 147"/>
                <a:gd name="T30" fmla="*/ 264 w 304"/>
                <a:gd name="T31" fmla="*/ 80 h 147"/>
                <a:gd name="T32" fmla="*/ 270 w 304"/>
                <a:gd name="T33" fmla="*/ 71 h 147"/>
                <a:gd name="T34" fmla="*/ 271 w 304"/>
                <a:gd name="T35" fmla="*/ 0 h 147"/>
                <a:gd name="T36" fmla="*/ 202 w 304"/>
                <a:gd name="T37" fmla="*/ 35 h 147"/>
                <a:gd name="T38" fmla="*/ 196 w 304"/>
                <a:gd name="T39" fmla="*/ 42 h 147"/>
                <a:gd name="T40" fmla="*/ 190 w 304"/>
                <a:gd name="T41" fmla="*/ 49 h 147"/>
                <a:gd name="T42" fmla="*/ 184 w 304"/>
                <a:gd name="T43" fmla="*/ 53 h 147"/>
                <a:gd name="T44" fmla="*/ 179 w 304"/>
                <a:gd name="T45" fmla="*/ 58 h 147"/>
                <a:gd name="T46" fmla="*/ 170 w 304"/>
                <a:gd name="T47" fmla="*/ 62 h 147"/>
                <a:gd name="T48" fmla="*/ 163 w 304"/>
                <a:gd name="T49" fmla="*/ 67 h 147"/>
                <a:gd name="T50" fmla="*/ 156 w 304"/>
                <a:gd name="T51" fmla="*/ 69 h 147"/>
                <a:gd name="T52" fmla="*/ 148 w 304"/>
                <a:gd name="T53" fmla="*/ 71 h 147"/>
                <a:gd name="T54" fmla="*/ 137 w 304"/>
                <a:gd name="T55" fmla="*/ 72 h 147"/>
                <a:gd name="T56" fmla="*/ 121 w 304"/>
                <a:gd name="T57" fmla="*/ 74 h 147"/>
                <a:gd name="T58" fmla="*/ 107 w 304"/>
                <a:gd name="T59" fmla="*/ 70 h 147"/>
                <a:gd name="T60" fmla="*/ 92 w 304"/>
                <a:gd name="T61" fmla="*/ 66 h 147"/>
                <a:gd name="T62" fmla="*/ 79 w 304"/>
                <a:gd name="T63" fmla="*/ 59 h 147"/>
                <a:gd name="T64" fmla="*/ 0 w 304"/>
                <a:gd name="T65" fmla="*/ 91 h 147"/>
                <a:gd name="T66" fmla="*/ 7 w 304"/>
                <a:gd name="T67" fmla="*/ 99 h 147"/>
                <a:gd name="T68" fmla="*/ 14 w 304"/>
                <a:gd name="T69" fmla="*/ 105 h 147"/>
                <a:gd name="T70" fmla="*/ 22 w 304"/>
                <a:gd name="T71" fmla="*/ 111 h 147"/>
                <a:gd name="T72" fmla="*/ 29 w 304"/>
                <a:gd name="T73" fmla="*/ 116 h 147"/>
                <a:gd name="T74" fmla="*/ 39 w 304"/>
                <a:gd name="T75" fmla="*/ 121 h 147"/>
                <a:gd name="T76" fmla="*/ 47 w 304"/>
                <a:gd name="T77" fmla="*/ 126 h 147"/>
                <a:gd name="T78" fmla="*/ 54 w 304"/>
                <a:gd name="T79" fmla="*/ 130 h 147"/>
                <a:gd name="T80" fmla="*/ 65 w 304"/>
                <a:gd name="T81" fmla="*/ 134 h 147"/>
                <a:gd name="T82" fmla="*/ 74 w 304"/>
                <a:gd name="T83" fmla="*/ 137 h 147"/>
                <a:gd name="T84" fmla="*/ 83 w 304"/>
                <a:gd name="T85" fmla="*/ 140 h 147"/>
                <a:gd name="T86" fmla="*/ 92 w 304"/>
                <a:gd name="T87" fmla="*/ 143 h 147"/>
                <a:gd name="T88" fmla="*/ 102 w 304"/>
                <a:gd name="T89" fmla="*/ 144 h 147"/>
                <a:gd name="T90" fmla="*/ 114 w 304"/>
                <a:gd name="T91" fmla="*/ 145 h 147"/>
                <a:gd name="T92" fmla="*/ 123 w 304"/>
                <a:gd name="T93" fmla="*/ 146 h 147"/>
                <a:gd name="T94" fmla="*/ 134 w 304"/>
                <a:gd name="T95" fmla="*/ 145 h 147"/>
                <a:gd name="T96" fmla="*/ 143 w 304"/>
                <a:gd name="T97" fmla="*/ 145 h 147"/>
                <a:gd name="T98" fmla="*/ 153 w 304"/>
                <a:gd name="T99" fmla="*/ 144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4" h="147">
                  <a:moveTo>
                    <a:pt x="153" y="144"/>
                  </a:moveTo>
                  <a:lnTo>
                    <a:pt x="156" y="144"/>
                  </a:lnTo>
                  <a:lnTo>
                    <a:pt x="160" y="143"/>
                  </a:lnTo>
                  <a:lnTo>
                    <a:pt x="164" y="142"/>
                  </a:lnTo>
                  <a:lnTo>
                    <a:pt x="167" y="142"/>
                  </a:lnTo>
                  <a:lnTo>
                    <a:pt x="170" y="140"/>
                  </a:lnTo>
                  <a:lnTo>
                    <a:pt x="174" y="139"/>
                  </a:lnTo>
                  <a:lnTo>
                    <a:pt x="177" y="138"/>
                  </a:lnTo>
                  <a:lnTo>
                    <a:pt x="181" y="138"/>
                  </a:lnTo>
                  <a:lnTo>
                    <a:pt x="184" y="137"/>
                  </a:lnTo>
                  <a:lnTo>
                    <a:pt x="188" y="135"/>
                  </a:lnTo>
                  <a:lnTo>
                    <a:pt x="193" y="134"/>
                  </a:lnTo>
                  <a:lnTo>
                    <a:pt x="195" y="133"/>
                  </a:lnTo>
                  <a:lnTo>
                    <a:pt x="200" y="130"/>
                  </a:lnTo>
                  <a:lnTo>
                    <a:pt x="203" y="129"/>
                  </a:lnTo>
                  <a:lnTo>
                    <a:pt x="207" y="127"/>
                  </a:lnTo>
                  <a:lnTo>
                    <a:pt x="210" y="126"/>
                  </a:lnTo>
                  <a:lnTo>
                    <a:pt x="213" y="124"/>
                  </a:lnTo>
                  <a:lnTo>
                    <a:pt x="216" y="121"/>
                  </a:lnTo>
                  <a:lnTo>
                    <a:pt x="220" y="120"/>
                  </a:lnTo>
                  <a:lnTo>
                    <a:pt x="223" y="118"/>
                  </a:lnTo>
                  <a:lnTo>
                    <a:pt x="227" y="116"/>
                  </a:lnTo>
                  <a:lnTo>
                    <a:pt x="229" y="114"/>
                  </a:lnTo>
                  <a:lnTo>
                    <a:pt x="233" y="111"/>
                  </a:lnTo>
                  <a:lnTo>
                    <a:pt x="237" y="108"/>
                  </a:lnTo>
                  <a:lnTo>
                    <a:pt x="241" y="105"/>
                  </a:lnTo>
                  <a:lnTo>
                    <a:pt x="245" y="100"/>
                  </a:lnTo>
                  <a:lnTo>
                    <a:pt x="250" y="96"/>
                  </a:lnTo>
                  <a:lnTo>
                    <a:pt x="254" y="93"/>
                  </a:lnTo>
                  <a:lnTo>
                    <a:pt x="257" y="89"/>
                  </a:lnTo>
                  <a:lnTo>
                    <a:pt x="261" y="85"/>
                  </a:lnTo>
                  <a:lnTo>
                    <a:pt x="264" y="80"/>
                  </a:lnTo>
                  <a:lnTo>
                    <a:pt x="267" y="76"/>
                  </a:lnTo>
                  <a:lnTo>
                    <a:pt x="270" y="71"/>
                  </a:lnTo>
                  <a:lnTo>
                    <a:pt x="303" y="89"/>
                  </a:lnTo>
                  <a:lnTo>
                    <a:pt x="271" y="0"/>
                  </a:lnTo>
                  <a:lnTo>
                    <a:pt x="168" y="17"/>
                  </a:lnTo>
                  <a:lnTo>
                    <a:pt x="202" y="35"/>
                  </a:lnTo>
                  <a:lnTo>
                    <a:pt x="200" y="39"/>
                  </a:lnTo>
                  <a:lnTo>
                    <a:pt x="196" y="42"/>
                  </a:lnTo>
                  <a:lnTo>
                    <a:pt x="194" y="46"/>
                  </a:lnTo>
                  <a:lnTo>
                    <a:pt x="190" y="49"/>
                  </a:lnTo>
                  <a:lnTo>
                    <a:pt x="188" y="51"/>
                  </a:lnTo>
                  <a:lnTo>
                    <a:pt x="184" y="53"/>
                  </a:lnTo>
                  <a:lnTo>
                    <a:pt x="182" y="56"/>
                  </a:lnTo>
                  <a:lnTo>
                    <a:pt x="179" y="58"/>
                  </a:lnTo>
                  <a:lnTo>
                    <a:pt x="174" y="61"/>
                  </a:lnTo>
                  <a:lnTo>
                    <a:pt x="170" y="62"/>
                  </a:lnTo>
                  <a:lnTo>
                    <a:pt x="168" y="65"/>
                  </a:lnTo>
                  <a:lnTo>
                    <a:pt x="163" y="67"/>
                  </a:lnTo>
                  <a:lnTo>
                    <a:pt x="160" y="68"/>
                  </a:lnTo>
                  <a:lnTo>
                    <a:pt x="156" y="69"/>
                  </a:lnTo>
                  <a:lnTo>
                    <a:pt x="153" y="70"/>
                  </a:lnTo>
                  <a:lnTo>
                    <a:pt x="148" y="71"/>
                  </a:lnTo>
                  <a:lnTo>
                    <a:pt x="143" y="72"/>
                  </a:lnTo>
                  <a:lnTo>
                    <a:pt x="137" y="72"/>
                  </a:lnTo>
                  <a:lnTo>
                    <a:pt x="130" y="72"/>
                  </a:lnTo>
                  <a:lnTo>
                    <a:pt x="121" y="74"/>
                  </a:lnTo>
                  <a:lnTo>
                    <a:pt x="113" y="72"/>
                  </a:lnTo>
                  <a:lnTo>
                    <a:pt x="107" y="70"/>
                  </a:lnTo>
                  <a:lnTo>
                    <a:pt x="99" y="69"/>
                  </a:lnTo>
                  <a:lnTo>
                    <a:pt x="92" y="66"/>
                  </a:lnTo>
                  <a:lnTo>
                    <a:pt x="85" y="62"/>
                  </a:lnTo>
                  <a:lnTo>
                    <a:pt x="79" y="59"/>
                  </a:lnTo>
                  <a:lnTo>
                    <a:pt x="73" y="55"/>
                  </a:lnTo>
                  <a:lnTo>
                    <a:pt x="0" y="91"/>
                  </a:lnTo>
                  <a:lnTo>
                    <a:pt x="4" y="95"/>
                  </a:lnTo>
                  <a:lnTo>
                    <a:pt x="7" y="99"/>
                  </a:lnTo>
                  <a:lnTo>
                    <a:pt x="11" y="101"/>
                  </a:lnTo>
                  <a:lnTo>
                    <a:pt x="14" y="105"/>
                  </a:lnTo>
                  <a:lnTo>
                    <a:pt x="18" y="108"/>
                  </a:lnTo>
                  <a:lnTo>
                    <a:pt x="22" y="111"/>
                  </a:lnTo>
                  <a:lnTo>
                    <a:pt x="26" y="114"/>
                  </a:lnTo>
                  <a:lnTo>
                    <a:pt x="29" y="116"/>
                  </a:lnTo>
                  <a:lnTo>
                    <a:pt x="34" y="119"/>
                  </a:lnTo>
                  <a:lnTo>
                    <a:pt x="39" y="121"/>
                  </a:lnTo>
                  <a:lnTo>
                    <a:pt x="42" y="124"/>
                  </a:lnTo>
                  <a:lnTo>
                    <a:pt x="47" y="126"/>
                  </a:lnTo>
                  <a:lnTo>
                    <a:pt x="51" y="128"/>
                  </a:lnTo>
                  <a:lnTo>
                    <a:pt x="54" y="130"/>
                  </a:lnTo>
                  <a:lnTo>
                    <a:pt x="60" y="133"/>
                  </a:lnTo>
                  <a:lnTo>
                    <a:pt x="65" y="134"/>
                  </a:lnTo>
                  <a:lnTo>
                    <a:pt x="70" y="136"/>
                  </a:lnTo>
                  <a:lnTo>
                    <a:pt x="74" y="137"/>
                  </a:lnTo>
                  <a:lnTo>
                    <a:pt x="79" y="139"/>
                  </a:lnTo>
                  <a:lnTo>
                    <a:pt x="83" y="140"/>
                  </a:lnTo>
                  <a:lnTo>
                    <a:pt x="87" y="142"/>
                  </a:lnTo>
                  <a:lnTo>
                    <a:pt x="92" y="143"/>
                  </a:lnTo>
                  <a:lnTo>
                    <a:pt x="97" y="143"/>
                  </a:lnTo>
                  <a:lnTo>
                    <a:pt x="102" y="144"/>
                  </a:lnTo>
                  <a:lnTo>
                    <a:pt x="108" y="145"/>
                  </a:lnTo>
                  <a:lnTo>
                    <a:pt x="114" y="145"/>
                  </a:lnTo>
                  <a:lnTo>
                    <a:pt x="117" y="145"/>
                  </a:lnTo>
                  <a:lnTo>
                    <a:pt x="123" y="146"/>
                  </a:lnTo>
                  <a:lnTo>
                    <a:pt x="129" y="146"/>
                  </a:lnTo>
                  <a:lnTo>
                    <a:pt x="134" y="145"/>
                  </a:lnTo>
                  <a:lnTo>
                    <a:pt x="139" y="145"/>
                  </a:lnTo>
                  <a:lnTo>
                    <a:pt x="143" y="145"/>
                  </a:lnTo>
                  <a:lnTo>
                    <a:pt x="148" y="144"/>
                  </a:lnTo>
                  <a:lnTo>
                    <a:pt x="153" y="144"/>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40" name="Freeform 26">
              <a:extLst>
                <a:ext uri="{FF2B5EF4-FFF2-40B4-BE49-F238E27FC236}">
                  <a16:creationId xmlns:a16="http://schemas.microsoft.com/office/drawing/2014/main" id="{95C21476-4292-4DEE-BE5E-65A84BBDBA00}"/>
                </a:ext>
              </a:extLst>
            </p:cNvPr>
            <p:cNvSpPr>
              <a:spLocks/>
            </p:cNvSpPr>
            <p:nvPr/>
          </p:nvSpPr>
          <p:spPr bwMode="auto">
            <a:xfrm>
              <a:off x="3962" y="3161"/>
              <a:ext cx="151" cy="266"/>
            </a:xfrm>
            <a:custGeom>
              <a:avLst/>
              <a:gdLst>
                <a:gd name="T0" fmla="*/ 147 w 151"/>
                <a:gd name="T1" fmla="*/ 1 h 266"/>
                <a:gd name="T2" fmla="*/ 139 w 151"/>
                <a:gd name="T3" fmla="*/ 2 h 266"/>
                <a:gd name="T4" fmla="*/ 133 w 151"/>
                <a:gd name="T5" fmla="*/ 3 h 266"/>
                <a:gd name="T6" fmla="*/ 126 w 151"/>
                <a:gd name="T7" fmla="*/ 6 h 266"/>
                <a:gd name="T8" fmla="*/ 119 w 151"/>
                <a:gd name="T9" fmla="*/ 8 h 266"/>
                <a:gd name="T10" fmla="*/ 112 w 151"/>
                <a:gd name="T11" fmla="*/ 10 h 266"/>
                <a:gd name="T12" fmla="*/ 104 w 151"/>
                <a:gd name="T13" fmla="*/ 14 h 266"/>
                <a:gd name="T14" fmla="*/ 97 w 151"/>
                <a:gd name="T15" fmla="*/ 17 h 266"/>
                <a:gd name="T16" fmla="*/ 92 w 151"/>
                <a:gd name="T17" fmla="*/ 20 h 266"/>
                <a:gd name="T18" fmla="*/ 85 w 151"/>
                <a:gd name="T19" fmla="*/ 24 h 266"/>
                <a:gd name="T20" fmla="*/ 78 w 151"/>
                <a:gd name="T21" fmla="*/ 30 h 266"/>
                <a:gd name="T22" fmla="*/ 72 w 151"/>
                <a:gd name="T23" fmla="*/ 33 h 266"/>
                <a:gd name="T24" fmla="*/ 63 w 151"/>
                <a:gd name="T25" fmla="*/ 41 h 266"/>
                <a:gd name="T26" fmla="*/ 55 w 151"/>
                <a:gd name="T27" fmla="*/ 49 h 266"/>
                <a:gd name="T28" fmla="*/ 48 w 151"/>
                <a:gd name="T29" fmla="*/ 57 h 266"/>
                <a:gd name="T30" fmla="*/ 41 w 151"/>
                <a:gd name="T31" fmla="*/ 65 h 266"/>
                <a:gd name="T32" fmla="*/ 35 w 151"/>
                <a:gd name="T33" fmla="*/ 74 h 266"/>
                <a:gd name="T34" fmla="*/ 30 w 151"/>
                <a:gd name="T35" fmla="*/ 83 h 266"/>
                <a:gd name="T36" fmla="*/ 25 w 151"/>
                <a:gd name="T37" fmla="*/ 93 h 266"/>
                <a:gd name="T38" fmla="*/ 21 w 151"/>
                <a:gd name="T39" fmla="*/ 105 h 266"/>
                <a:gd name="T40" fmla="*/ 17 w 151"/>
                <a:gd name="T41" fmla="*/ 117 h 266"/>
                <a:gd name="T42" fmla="*/ 15 w 151"/>
                <a:gd name="T43" fmla="*/ 131 h 266"/>
                <a:gd name="T44" fmla="*/ 13 w 151"/>
                <a:gd name="T45" fmla="*/ 148 h 266"/>
                <a:gd name="T46" fmla="*/ 13 w 151"/>
                <a:gd name="T47" fmla="*/ 163 h 266"/>
                <a:gd name="T48" fmla="*/ 14 w 151"/>
                <a:gd name="T49" fmla="*/ 175 h 266"/>
                <a:gd name="T50" fmla="*/ 16 w 151"/>
                <a:gd name="T51" fmla="*/ 190 h 266"/>
                <a:gd name="T52" fmla="*/ 21 w 151"/>
                <a:gd name="T53" fmla="*/ 205 h 266"/>
                <a:gd name="T54" fmla="*/ 26 w 151"/>
                <a:gd name="T55" fmla="*/ 218 h 266"/>
                <a:gd name="T56" fmla="*/ 33 w 151"/>
                <a:gd name="T57" fmla="*/ 232 h 266"/>
                <a:gd name="T58" fmla="*/ 103 w 151"/>
                <a:gd name="T59" fmla="*/ 265 h 266"/>
                <a:gd name="T60" fmla="*/ 101 w 151"/>
                <a:gd name="T61" fmla="*/ 194 h 266"/>
                <a:gd name="T62" fmla="*/ 95 w 151"/>
                <a:gd name="T63" fmla="*/ 183 h 266"/>
                <a:gd name="T64" fmla="*/ 92 w 151"/>
                <a:gd name="T65" fmla="*/ 173 h 266"/>
                <a:gd name="T66" fmla="*/ 89 w 151"/>
                <a:gd name="T67" fmla="*/ 163 h 266"/>
                <a:gd name="T68" fmla="*/ 89 w 151"/>
                <a:gd name="T69" fmla="*/ 152 h 266"/>
                <a:gd name="T70" fmla="*/ 90 w 151"/>
                <a:gd name="T71" fmla="*/ 141 h 266"/>
                <a:gd name="T72" fmla="*/ 93 w 151"/>
                <a:gd name="T73" fmla="*/ 130 h 266"/>
                <a:gd name="T74" fmla="*/ 97 w 151"/>
                <a:gd name="T75" fmla="*/ 118 h 266"/>
                <a:gd name="T76" fmla="*/ 103 w 151"/>
                <a:gd name="T77" fmla="*/ 110 h 266"/>
                <a:gd name="T78" fmla="*/ 108 w 151"/>
                <a:gd name="T79" fmla="*/ 103 h 266"/>
                <a:gd name="T80" fmla="*/ 113 w 151"/>
                <a:gd name="T81" fmla="*/ 98 h 266"/>
                <a:gd name="T82" fmla="*/ 119 w 151"/>
                <a:gd name="T83" fmla="*/ 92 h 266"/>
                <a:gd name="T84" fmla="*/ 125 w 151"/>
                <a:gd name="T85" fmla="*/ 88 h 266"/>
                <a:gd name="T86" fmla="*/ 133 w 151"/>
                <a:gd name="T87" fmla="*/ 83 h 266"/>
                <a:gd name="T88" fmla="*/ 140 w 151"/>
                <a:gd name="T89" fmla="*/ 80 h 266"/>
                <a:gd name="T90" fmla="*/ 150 w 151"/>
                <a:gd name="T91" fmla="*/ 76 h 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 h="266">
                  <a:moveTo>
                    <a:pt x="150" y="0"/>
                  </a:moveTo>
                  <a:lnTo>
                    <a:pt x="147" y="1"/>
                  </a:lnTo>
                  <a:lnTo>
                    <a:pt x="143" y="1"/>
                  </a:lnTo>
                  <a:lnTo>
                    <a:pt x="139" y="2"/>
                  </a:lnTo>
                  <a:lnTo>
                    <a:pt x="136" y="3"/>
                  </a:lnTo>
                  <a:lnTo>
                    <a:pt x="133" y="3"/>
                  </a:lnTo>
                  <a:lnTo>
                    <a:pt x="129" y="5"/>
                  </a:lnTo>
                  <a:lnTo>
                    <a:pt x="126" y="6"/>
                  </a:lnTo>
                  <a:lnTo>
                    <a:pt x="123" y="7"/>
                  </a:lnTo>
                  <a:lnTo>
                    <a:pt x="119" y="8"/>
                  </a:lnTo>
                  <a:lnTo>
                    <a:pt x="116" y="9"/>
                  </a:lnTo>
                  <a:lnTo>
                    <a:pt x="112" y="10"/>
                  </a:lnTo>
                  <a:lnTo>
                    <a:pt x="108" y="13"/>
                  </a:lnTo>
                  <a:lnTo>
                    <a:pt x="104" y="14"/>
                  </a:lnTo>
                  <a:lnTo>
                    <a:pt x="101" y="16"/>
                  </a:lnTo>
                  <a:lnTo>
                    <a:pt x="97" y="17"/>
                  </a:lnTo>
                  <a:lnTo>
                    <a:pt x="94" y="19"/>
                  </a:lnTo>
                  <a:lnTo>
                    <a:pt x="92" y="20"/>
                  </a:lnTo>
                  <a:lnTo>
                    <a:pt x="88" y="23"/>
                  </a:lnTo>
                  <a:lnTo>
                    <a:pt x="85" y="24"/>
                  </a:lnTo>
                  <a:lnTo>
                    <a:pt x="81" y="26"/>
                  </a:lnTo>
                  <a:lnTo>
                    <a:pt x="78" y="30"/>
                  </a:lnTo>
                  <a:lnTo>
                    <a:pt x="76" y="32"/>
                  </a:lnTo>
                  <a:lnTo>
                    <a:pt x="72" y="33"/>
                  </a:lnTo>
                  <a:lnTo>
                    <a:pt x="68" y="36"/>
                  </a:lnTo>
                  <a:lnTo>
                    <a:pt x="63" y="41"/>
                  </a:lnTo>
                  <a:lnTo>
                    <a:pt x="60" y="44"/>
                  </a:lnTo>
                  <a:lnTo>
                    <a:pt x="55" y="49"/>
                  </a:lnTo>
                  <a:lnTo>
                    <a:pt x="52" y="52"/>
                  </a:lnTo>
                  <a:lnTo>
                    <a:pt x="48" y="57"/>
                  </a:lnTo>
                  <a:lnTo>
                    <a:pt x="45" y="61"/>
                  </a:lnTo>
                  <a:lnTo>
                    <a:pt x="41" y="65"/>
                  </a:lnTo>
                  <a:lnTo>
                    <a:pt x="39" y="69"/>
                  </a:lnTo>
                  <a:lnTo>
                    <a:pt x="35" y="74"/>
                  </a:lnTo>
                  <a:lnTo>
                    <a:pt x="32" y="80"/>
                  </a:lnTo>
                  <a:lnTo>
                    <a:pt x="30" y="83"/>
                  </a:lnTo>
                  <a:lnTo>
                    <a:pt x="27" y="89"/>
                  </a:lnTo>
                  <a:lnTo>
                    <a:pt x="25" y="93"/>
                  </a:lnTo>
                  <a:lnTo>
                    <a:pt x="23" y="99"/>
                  </a:lnTo>
                  <a:lnTo>
                    <a:pt x="21" y="105"/>
                  </a:lnTo>
                  <a:lnTo>
                    <a:pt x="18" y="111"/>
                  </a:lnTo>
                  <a:lnTo>
                    <a:pt x="17" y="117"/>
                  </a:lnTo>
                  <a:lnTo>
                    <a:pt x="15" y="124"/>
                  </a:lnTo>
                  <a:lnTo>
                    <a:pt x="15" y="131"/>
                  </a:lnTo>
                  <a:lnTo>
                    <a:pt x="13" y="139"/>
                  </a:lnTo>
                  <a:lnTo>
                    <a:pt x="13" y="148"/>
                  </a:lnTo>
                  <a:lnTo>
                    <a:pt x="13" y="155"/>
                  </a:lnTo>
                  <a:lnTo>
                    <a:pt x="13" y="163"/>
                  </a:lnTo>
                  <a:lnTo>
                    <a:pt x="13" y="169"/>
                  </a:lnTo>
                  <a:lnTo>
                    <a:pt x="14" y="175"/>
                  </a:lnTo>
                  <a:lnTo>
                    <a:pt x="15" y="182"/>
                  </a:lnTo>
                  <a:lnTo>
                    <a:pt x="16" y="190"/>
                  </a:lnTo>
                  <a:lnTo>
                    <a:pt x="18" y="197"/>
                  </a:lnTo>
                  <a:lnTo>
                    <a:pt x="21" y="205"/>
                  </a:lnTo>
                  <a:lnTo>
                    <a:pt x="23" y="212"/>
                  </a:lnTo>
                  <a:lnTo>
                    <a:pt x="26" y="218"/>
                  </a:lnTo>
                  <a:lnTo>
                    <a:pt x="30" y="225"/>
                  </a:lnTo>
                  <a:lnTo>
                    <a:pt x="33" y="232"/>
                  </a:lnTo>
                  <a:lnTo>
                    <a:pt x="0" y="250"/>
                  </a:lnTo>
                  <a:lnTo>
                    <a:pt x="103" y="265"/>
                  </a:lnTo>
                  <a:lnTo>
                    <a:pt x="141" y="174"/>
                  </a:lnTo>
                  <a:lnTo>
                    <a:pt x="101" y="194"/>
                  </a:lnTo>
                  <a:lnTo>
                    <a:pt x="97" y="189"/>
                  </a:lnTo>
                  <a:lnTo>
                    <a:pt x="95" y="183"/>
                  </a:lnTo>
                  <a:lnTo>
                    <a:pt x="93" y="179"/>
                  </a:lnTo>
                  <a:lnTo>
                    <a:pt x="92" y="173"/>
                  </a:lnTo>
                  <a:lnTo>
                    <a:pt x="90" y="168"/>
                  </a:lnTo>
                  <a:lnTo>
                    <a:pt x="89" y="163"/>
                  </a:lnTo>
                  <a:lnTo>
                    <a:pt x="89" y="158"/>
                  </a:lnTo>
                  <a:lnTo>
                    <a:pt x="89" y="152"/>
                  </a:lnTo>
                  <a:lnTo>
                    <a:pt x="89" y="147"/>
                  </a:lnTo>
                  <a:lnTo>
                    <a:pt x="90" y="141"/>
                  </a:lnTo>
                  <a:lnTo>
                    <a:pt x="92" y="134"/>
                  </a:lnTo>
                  <a:lnTo>
                    <a:pt x="93" y="130"/>
                  </a:lnTo>
                  <a:lnTo>
                    <a:pt x="95" y="124"/>
                  </a:lnTo>
                  <a:lnTo>
                    <a:pt x="97" y="118"/>
                  </a:lnTo>
                  <a:lnTo>
                    <a:pt x="101" y="114"/>
                  </a:lnTo>
                  <a:lnTo>
                    <a:pt x="103" y="110"/>
                  </a:lnTo>
                  <a:lnTo>
                    <a:pt x="105" y="107"/>
                  </a:lnTo>
                  <a:lnTo>
                    <a:pt x="108" y="103"/>
                  </a:lnTo>
                  <a:lnTo>
                    <a:pt x="110" y="101"/>
                  </a:lnTo>
                  <a:lnTo>
                    <a:pt x="113" y="98"/>
                  </a:lnTo>
                  <a:lnTo>
                    <a:pt x="116" y="96"/>
                  </a:lnTo>
                  <a:lnTo>
                    <a:pt x="119" y="92"/>
                  </a:lnTo>
                  <a:lnTo>
                    <a:pt x="121" y="90"/>
                  </a:lnTo>
                  <a:lnTo>
                    <a:pt x="125" y="88"/>
                  </a:lnTo>
                  <a:lnTo>
                    <a:pt x="129" y="85"/>
                  </a:lnTo>
                  <a:lnTo>
                    <a:pt x="133" y="83"/>
                  </a:lnTo>
                  <a:lnTo>
                    <a:pt x="135" y="82"/>
                  </a:lnTo>
                  <a:lnTo>
                    <a:pt x="140" y="80"/>
                  </a:lnTo>
                  <a:lnTo>
                    <a:pt x="143" y="77"/>
                  </a:lnTo>
                  <a:lnTo>
                    <a:pt x="150" y="76"/>
                  </a:lnTo>
                  <a:lnTo>
                    <a:pt x="150" y="0"/>
                  </a:lnTo>
                </a:path>
              </a:pathLst>
            </a:custGeom>
            <a:solidFill>
              <a:srgbClr val="A2C1FE"/>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41" name="Freeform 27">
              <a:extLst>
                <a:ext uri="{FF2B5EF4-FFF2-40B4-BE49-F238E27FC236}">
                  <a16:creationId xmlns:a16="http://schemas.microsoft.com/office/drawing/2014/main" id="{2887D947-78B7-40FF-BFF6-AA6B3C3DE5B5}"/>
                </a:ext>
              </a:extLst>
            </p:cNvPr>
            <p:cNvSpPr>
              <a:spLocks/>
            </p:cNvSpPr>
            <p:nvPr/>
          </p:nvSpPr>
          <p:spPr bwMode="auto">
            <a:xfrm>
              <a:off x="4083" y="3125"/>
              <a:ext cx="227" cy="239"/>
            </a:xfrm>
            <a:custGeom>
              <a:avLst/>
              <a:gdLst>
                <a:gd name="T0" fmla="*/ 90 w 227"/>
                <a:gd name="T1" fmla="*/ 35 h 239"/>
                <a:gd name="T2" fmla="*/ 98 w 227"/>
                <a:gd name="T3" fmla="*/ 36 h 239"/>
                <a:gd name="T4" fmla="*/ 104 w 227"/>
                <a:gd name="T5" fmla="*/ 39 h 239"/>
                <a:gd name="T6" fmla="*/ 111 w 227"/>
                <a:gd name="T7" fmla="*/ 40 h 239"/>
                <a:gd name="T8" fmla="*/ 118 w 227"/>
                <a:gd name="T9" fmla="*/ 42 h 239"/>
                <a:gd name="T10" fmla="*/ 125 w 227"/>
                <a:gd name="T11" fmla="*/ 45 h 239"/>
                <a:gd name="T12" fmla="*/ 133 w 227"/>
                <a:gd name="T13" fmla="*/ 48 h 239"/>
                <a:gd name="T14" fmla="*/ 140 w 227"/>
                <a:gd name="T15" fmla="*/ 51 h 239"/>
                <a:gd name="T16" fmla="*/ 146 w 227"/>
                <a:gd name="T17" fmla="*/ 54 h 239"/>
                <a:gd name="T18" fmla="*/ 153 w 227"/>
                <a:gd name="T19" fmla="*/ 59 h 239"/>
                <a:gd name="T20" fmla="*/ 158 w 227"/>
                <a:gd name="T21" fmla="*/ 63 h 239"/>
                <a:gd name="T22" fmla="*/ 165 w 227"/>
                <a:gd name="T23" fmla="*/ 68 h 239"/>
                <a:gd name="T24" fmla="*/ 175 w 227"/>
                <a:gd name="T25" fmla="*/ 76 h 239"/>
                <a:gd name="T26" fmla="*/ 183 w 227"/>
                <a:gd name="T27" fmla="*/ 84 h 239"/>
                <a:gd name="T28" fmla="*/ 189 w 227"/>
                <a:gd name="T29" fmla="*/ 91 h 239"/>
                <a:gd name="T30" fmla="*/ 196 w 227"/>
                <a:gd name="T31" fmla="*/ 100 h 239"/>
                <a:gd name="T32" fmla="*/ 203 w 227"/>
                <a:gd name="T33" fmla="*/ 109 h 239"/>
                <a:gd name="T34" fmla="*/ 209 w 227"/>
                <a:gd name="T35" fmla="*/ 117 h 239"/>
                <a:gd name="T36" fmla="*/ 213 w 227"/>
                <a:gd name="T37" fmla="*/ 127 h 239"/>
                <a:gd name="T38" fmla="*/ 217 w 227"/>
                <a:gd name="T39" fmla="*/ 138 h 239"/>
                <a:gd name="T40" fmla="*/ 221 w 227"/>
                <a:gd name="T41" fmla="*/ 152 h 239"/>
                <a:gd name="T42" fmla="*/ 224 w 227"/>
                <a:gd name="T43" fmla="*/ 164 h 239"/>
                <a:gd name="T44" fmla="*/ 226 w 227"/>
                <a:gd name="T45" fmla="*/ 181 h 239"/>
                <a:gd name="T46" fmla="*/ 226 w 227"/>
                <a:gd name="T47" fmla="*/ 196 h 239"/>
                <a:gd name="T48" fmla="*/ 225 w 227"/>
                <a:gd name="T49" fmla="*/ 210 h 239"/>
                <a:gd name="T50" fmla="*/ 223 w 227"/>
                <a:gd name="T51" fmla="*/ 223 h 239"/>
                <a:gd name="T52" fmla="*/ 218 w 227"/>
                <a:gd name="T53" fmla="*/ 238 h 239"/>
                <a:gd name="T54" fmla="*/ 146 w 227"/>
                <a:gd name="T55" fmla="*/ 204 h 239"/>
                <a:gd name="T56" fmla="*/ 148 w 227"/>
                <a:gd name="T57" fmla="*/ 192 h 239"/>
                <a:gd name="T58" fmla="*/ 148 w 227"/>
                <a:gd name="T59" fmla="*/ 180 h 239"/>
                <a:gd name="T60" fmla="*/ 146 w 227"/>
                <a:gd name="T61" fmla="*/ 169 h 239"/>
                <a:gd name="T62" fmla="*/ 141 w 227"/>
                <a:gd name="T63" fmla="*/ 158 h 239"/>
                <a:gd name="T64" fmla="*/ 136 w 227"/>
                <a:gd name="T65" fmla="*/ 147 h 239"/>
                <a:gd name="T66" fmla="*/ 132 w 227"/>
                <a:gd name="T67" fmla="*/ 141 h 239"/>
                <a:gd name="T68" fmla="*/ 127 w 227"/>
                <a:gd name="T69" fmla="*/ 135 h 239"/>
                <a:gd name="T70" fmla="*/ 121 w 227"/>
                <a:gd name="T71" fmla="*/ 129 h 239"/>
                <a:gd name="T72" fmla="*/ 115 w 227"/>
                <a:gd name="T73" fmla="*/ 125 h 239"/>
                <a:gd name="T74" fmla="*/ 107 w 227"/>
                <a:gd name="T75" fmla="*/ 119 h 239"/>
                <a:gd name="T76" fmla="*/ 101 w 227"/>
                <a:gd name="T77" fmla="*/ 116 h 239"/>
                <a:gd name="T78" fmla="*/ 93 w 227"/>
                <a:gd name="T79" fmla="*/ 112 h 239"/>
                <a:gd name="T80" fmla="*/ 86 w 227"/>
                <a:gd name="T81" fmla="*/ 110 h 239"/>
                <a:gd name="T82" fmla="*/ 76 w 227"/>
                <a:gd name="T83" fmla="*/ 108 h 239"/>
                <a:gd name="T84" fmla="*/ 66 w 227"/>
                <a:gd name="T85" fmla="*/ 107 h 239"/>
                <a:gd name="T86" fmla="*/ 64 w 227"/>
                <a:gd name="T87" fmla="*/ 146 h 239"/>
                <a:gd name="T88" fmla="*/ 63 w 227"/>
                <a:gd name="T89" fmla="*/ 0 h 239"/>
                <a:gd name="T90" fmla="*/ 66 w 227"/>
                <a:gd name="T91" fmla="*/ 33 h 239"/>
                <a:gd name="T92" fmla="*/ 77 w 227"/>
                <a:gd name="T93" fmla="*/ 34 h 239"/>
                <a:gd name="T94" fmla="*/ 86 w 227"/>
                <a:gd name="T95" fmla="*/ 35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7" h="239">
                  <a:moveTo>
                    <a:pt x="86" y="35"/>
                  </a:moveTo>
                  <a:lnTo>
                    <a:pt x="90" y="35"/>
                  </a:lnTo>
                  <a:lnTo>
                    <a:pt x="93" y="36"/>
                  </a:lnTo>
                  <a:lnTo>
                    <a:pt x="98" y="36"/>
                  </a:lnTo>
                  <a:lnTo>
                    <a:pt x="100" y="37"/>
                  </a:lnTo>
                  <a:lnTo>
                    <a:pt x="104" y="39"/>
                  </a:lnTo>
                  <a:lnTo>
                    <a:pt x="107" y="39"/>
                  </a:lnTo>
                  <a:lnTo>
                    <a:pt x="111" y="40"/>
                  </a:lnTo>
                  <a:lnTo>
                    <a:pt x="114" y="41"/>
                  </a:lnTo>
                  <a:lnTo>
                    <a:pt x="118" y="42"/>
                  </a:lnTo>
                  <a:lnTo>
                    <a:pt x="121" y="44"/>
                  </a:lnTo>
                  <a:lnTo>
                    <a:pt x="125" y="45"/>
                  </a:lnTo>
                  <a:lnTo>
                    <a:pt x="128" y="46"/>
                  </a:lnTo>
                  <a:lnTo>
                    <a:pt x="133" y="48"/>
                  </a:lnTo>
                  <a:lnTo>
                    <a:pt x="136" y="50"/>
                  </a:lnTo>
                  <a:lnTo>
                    <a:pt x="140" y="51"/>
                  </a:lnTo>
                  <a:lnTo>
                    <a:pt x="143" y="53"/>
                  </a:lnTo>
                  <a:lnTo>
                    <a:pt x="146" y="54"/>
                  </a:lnTo>
                  <a:lnTo>
                    <a:pt x="149" y="57"/>
                  </a:lnTo>
                  <a:lnTo>
                    <a:pt x="153" y="59"/>
                  </a:lnTo>
                  <a:lnTo>
                    <a:pt x="156" y="61"/>
                  </a:lnTo>
                  <a:lnTo>
                    <a:pt x="158" y="63"/>
                  </a:lnTo>
                  <a:lnTo>
                    <a:pt x="162" y="66"/>
                  </a:lnTo>
                  <a:lnTo>
                    <a:pt x="165" y="68"/>
                  </a:lnTo>
                  <a:lnTo>
                    <a:pt x="170" y="71"/>
                  </a:lnTo>
                  <a:lnTo>
                    <a:pt x="175" y="76"/>
                  </a:lnTo>
                  <a:lnTo>
                    <a:pt x="178" y="78"/>
                  </a:lnTo>
                  <a:lnTo>
                    <a:pt x="183" y="84"/>
                  </a:lnTo>
                  <a:lnTo>
                    <a:pt x="185" y="87"/>
                  </a:lnTo>
                  <a:lnTo>
                    <a:pt x="189" y="91"/>
                  </a:lnTo>
                  <a:lnTo>
                    <a:pt x="193" y="95"/>
                  </a:lnTo>
                  <a:lnTo>
                    <a:pt x="196" y="100"/>
                  </a:lnTo>
                  <a:lnTo>
                    <a:pt x="199" y="104"/>
                  </a:lnTo>
                  <a:lnTo>
                    <a:pt x="203" y="109"/>
                  </a:lnTo>
                  <a:lnTo>
                    <a:pt x="205" y="113"/>
                  </a:lnTo>
                  <a:lnTo>
                    <a:pt x="209" y="117"/>
                  </a:lnTo>
                  <a:lnTo>
                    <a:pt x="211" y="122"/>
                  </a:lnTo>
                  <a:lnTo>
                    <a:pt x="213" y="127"/>
                  </a:lnTo>
                  <a:lnTo>
                    <a:pt x="216" y="133"/>
                  </a:lnTo>
                  <a:lnTo>
                    <a:pt x="217" y="138"/>
                  </a:lnTo>
                  <a:lnTo>
                    <a:pt x="220" y="145"/>
                  </a:lnTo>
                  <a:lnTo>
                    <a:pt x="221" y="152"/>
                  </a:lnTo>
                  <a:lnTo>
                    <a:pt x="224" y="159"/>
                  </a:lnTo>
                  <a:lnTo>
                    <a:pt x="224" y="164"/>
                  </a:lnTo>
                  <a:lnTo>
                    <a:pt x="225" y="172"/>
                  </a:lnTo>
                  <a:lnTo>
                    <a:pt x="226" y="181"/>
                  </a:lnTo>
                  <a:lnTo>
                    <a:pt x="226" y="189"/>
                  </a:lnTo>
                  <a:lnTo>
                    <a:pt x="226" y="196"/>
                  </a:lnTo>
                  <a:lnTo>
                    <a:pt x="225" y="203"/>
                  </a:lnTo>
                  <a:lnTo>
                    <a:pt x="225" y="210"/>
                  </a:lnTo>
                  <a:lnTo>
                    <a:pt x="224" y="216"/>
                  </a:lnTo>
                  <a:lnTo>
                    <a:pt x="223" y="223"/>
                  </a:lnTo>
                  <a:lnTo>
                    <a:pt x="220" y="230"/>
                  </a:lnTo>
                  <a:lnTo>
                    <a:pt x="218" y="238"/>
                  </a:lnTo>
                  <a:lnTo>
                    <a:pt x="203" y="195"/>
                  </a:lnTo>
                  <a:lnTo>
                    <a:pt x="146" y="204"/>
                  </a:lnTo>
                  <a:lnTo>
                    <a:pt x="148" y="196"/>
                  </a:lnTo>
                  <a:lnTo>
                    <a:pt x="148" y="192"/>
                  </a:lnTo>
                  <a:lnTo>
                    <a:pt x="148" y="187"/>
                  </a:lnTo>
                  <a:lnTo>
                    <a:pt x="148" y="180"/>
                  </a:lnTo>
                  <a:lnTo>
                    <a:pt x="147" y="175"/>
                  </a:lnTo>
                  <a:lnTo>
                    <a:pt x="146" y="169"/>
                  </a:lnTo>
                  <a:lnTo>
                    <a:pt x="143" y="163"/>
                  </a:lnTo>
                  <a:lnTo>
                    <a:pt x="141" y="158"/>
                  </a:lnTo>
                  <a:lnTo>
                    <a:pt x="139" y="153"/>
                  </a:lnTo>
                  <a:lnTo>
                    <a:pt x="136" y="147"/>
                  </a:lnTo>
                  <a:lnTo>
                    <a:pt x="134" y="144"/>
                  </a:lnTo>
                  <a:lnTo>
                    <a:pt x="132" y="141"/>
                  </a:lnTo>
                  <a:lnTo>
                    <a:pt x="129" y="138"/>
                  </a:lnTo>
                  <a:lnTo>
                    <a:pt x="127" y="135"/>
                  </a:lnTo>
                  <a:lnTo>
                    <a:pt x="123" y="131"/>
                  </a:lnTo>
                  <a:lnTo>
                    <a:pt x="121" y="129"/>
                  </a:lnTo>
                  <a:lnTo>
                    <a:pt x="118" y="127"/>
                  </a:lnTo>
                  <a:lnTo>
                    <a:pt x="115" y="125"/>
                  </a:lnTo>
                  <a:lnTo>
                    <a:pt x="112" y="121"/>
                  </a:lnTo>
                  <a:lnTo>
                    <a:pt x="107" y="119"/>
                  </a:lnTo>
                  <a:lnTo>
                    <a:pt x="104" y="117"/>
                  </a:lnTo>
                  <a:lnTo>
                    <a:pt x="101" y="116"/>
                  </a:lnTo>
                  <a:lnTo>
                    <a:pt x="97" y="113"/>
                  </a:lnTo>
                  <a:lnTo>
                    <a:pt x="93" y="112"/>
                  </a:lnTo>
                  <a:lnTo>
                    <a:pt x="90" y="111"/>
                  </a:lnTo>
                  <a:lnTo>
                    <a:pt x="86" y="110"/>
                  </a:lnTo>
                  <a:lnTo>
                    <a:pt x="82" y="109"/>
                  </a:lnTo>
                  <a:lnTo>
                    <a:pt x="76" y="108"/>
                  </a:lnTo>
                  <a:lnTo>
                    <a:pt x="71" y="108"/>
                  </a:lnTo>
                  <a:lnTo>
                    <a:pt x="66" y="107"/>
                  </a:lnTo>
                  <a:lnTo>
                    <a:pt x="64" y="107"/>
                  </a:lnTo>
                  <a:lnTo>
                    <a:pt x="64" y="146"/>
                  </a:lnTo>
                  <a:lnTo>
                    <a:pt x="0" y="74"/>
                  </a:lnTo>
                  <a:lnTo>
                    <a:pt x="63" y="0"/>
                  </a:lnTo>
                  <a:lnTo>
                    <a:pt x="63" y="33"/>
                  </a:lnTo>
                  <a:lnTo>
                    <a:pt x="66" y="33"/>
                  </a:lnTo>
                  <a:lnTo>
                    <a:pt x="72" y="33"/>
                  </a:lnTo>
                  <a:lnTo>
                    <a:pt x="77" y="34"/>
                  </a:lnTo>
                  <a:lnTo>
                    <a:pt x="82" y="34"/>
                  </a:lnTo>
                  <a:lnTo>
                    <a:pt x="86" y="35"/>
                  </a:lnTo>
                </a:path>
              </a:pathLst>
            </a:custGeom>
            <a:solidFill>
              <a:schemeClr val="accent1"/>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5005" name="Group 28">
            <a:extLst>
              <a:ext uri="{FF2B5EF4-FFF2-40B4-BE49-F238E27FC236}">
                <a16:creationId xmlns:a16="http://schemas.microsoft.com/office/drawing/2014/main" id="{E213EFE5-31F2-42D0-A749-FB0F07005DDE}"/>
              </a:ext>
            </a:extLst>
          </p:cNvPr>
          <p:cNvGrpSpPr>
            <a:grpSpLocks/>
          </p:cNvGrpSpPr>
          <p:nvPr/>
        </p:nvGrpSpPr>
        <p:grpSpPr bwMode="auto">
          <a:xfrm>
            <a:off x="4422775" y="4103688"/>
            <a:ext cx="568325" cy="539750"/>
            <a:chOff x="2786" y="2585"/>
            <a:chExt cx="358" cy="340"/>
          </a:xfrm>
        </p:grpSpPr>
        <p:sp>
          <p:nvSpPr>
            <p:cNvPr id="85134" name="Freeform 29">
              <a:extLst>
                <a:ext uri="{FF2B5EF4-FFF2-40B4-BE49-F238E27FC236}">
                  <a16:creationId xmlns:a16="http://schemas.microsoft.com/office/drawing/2014/main" id="{BF5443EF-9DBA-40B3-8784-6BC3B880F0EF}"/>
                </a:ext>
              </a:extLst>
            </p:cNvPr>
            <p:cNvSpPr>
              <a:spLocks/>
            </p:cNvSpPr>
            <p:nvPr/>
          </p:nvSpPr>
          <p:spPr bwMode="auto">
            <a:xfrm>
              <a:off x="2907" y="2585"/>
              <a:ext cx="227" cy="267"/>
            </a:xfrm>
            <a:custGeom>
              <a:avLst/>
              <a:gdLst>
                <a:gd name="T0" fmla="*/ 90 w 227"/>
                <a:gd name="T1" fmla="*/ 35 h 267"/>
                <a:gd name="T2" fmla="*/ 98 w 227"/>
                <a:gd name="T3" fmla="*/ 36 h 267"/>
                <a:gd name="T4" fmla="*/ 104 w 227"/>
                <a:gd name="T5" fmla="*/ 39 h 267"/>
                <a:gd name="T6" fmla="*/ 111 w 227"/>
                <a:gd name="T7" fmla="*/ 40 h 267"/>
                <a:gd name="T8" fmla="*/ 118 w 227"/>
                <a:gd name="T9" fmla="*/ 42 h 267"/>
                <a:gd name="T10" fmla="*/ 125 w 227"/>
                <a:gd name="T11" fmla="*/ 45 h 267"/>
                <a:gd name="T12" fmla="*/ 133 w 227"/>
                <a:gd name="T13" fmla="*/ 48 h 267"/>
                <a:gd name="T14" fmla="*/ 140 w 227"/>
                <a:gd name="T15" fmla="*/ 51 h 267"/>
                <a:gd name="T16" fmla="*/ 146 w 227"/>
                <a:gd name="T17" fmla="*/ 55 h 267"/>
                <a:gd name="T18" fmla="*/ 153 w 227"/>
                <a:gd name="T19" fmla="*/ 59 h 267"/>
                <a:gd name="T20" fmla="*/ 158 w 227"/>
                <a:gd name="T21" fmla="*/ 64 h 267"/>
                <a:gd name="T22" fmla="*/ 165 w 227"/>
                <a:gd name="T23" fmla="*/ 68 h 267"/>
                <a:gd name="T24" fmla="*/ 175 w 227"/>
                <a:gd name="T25" fmla="*/ 76 h 267"/>
                <a:gd name="T26" fmla="*/ 183 w 227"/>
                <a:gd name="T27" fmla="*/ 84 h 267"/>
                <a:gd name="T28" fmla="*/ 189 w 227"/>
                <a:gd name="T29" fmla="*/ 91 h 267"/>
                <a:gd name="T30" fmla="*/ 196 w 227"/>
                <a:gd name="T31" fmla="*/ 100 h 267"/>
                <a:gd name="T32" fmla="*/ 203 w 227"/>
                <a:gd name="T33" fmla="*/ 109 h 267"/>
                <a:gd name="T34" fmla="*/ 209 w 227"/>
                <a:gd name="T35" fmla="*/ 117 h 267"/>
                <a:gd name="T36" fmla="*/ 213 w 227"/>
                <a:gd name="T37" fmla="*/ 127 h 267"/>
                <a:gd name="T38" fmla="*/ 217 w 227"/>
                <a:gd name="T39" fmla="*/ 139 h 267"/>
                <a:gd name="T40" fmla="*/ 221 w 227"/>
                <a:gd name="T41" fmla="*/ 152 h 267"/>
                <a:gd name="T42" fmla="*/ 224 w 227"/>
                <a:gd name="T43" fmla="*/ 165 h 267"/>
                <a:gd name="T44" fmla="*/ 226 w 227"/>
                <a:gd name="T45" fmla="*/ 182 h 267"/>
                <a:gd name="T46" fmla="*/ 226 w 227"/>
                <a:gd name="T47" fmla="*/ 197 h 267"/>
                <a:gd name="T48" fmla="*/ 225 w 227"/>
                <a:gd name="T49" fmla="*/ 210 h 267"/>
                <a:gd name="T50" fmla="*/ 223 w 227"/>
                <a:gd name="T51" fmla="*/ 224 h 267"/>
                <a:gd name="T52" fmla="*/ 218 w 227"/>
                <a:gd name="T53" fmla="*/ 239 h 267"/>
                <a:gd name="T54" fmla="*/ 212 w 227"/>
                <a:gd name="T55" fmla="*/ 252 h 267"/>
                <a:gd name="T56" fmla="*/ 204 w 227"/>
                <a:gd name="T57" fmla="*/ 266 h 267"/>
                <a:gd name="T58" fmla="*/ 140 w 227"/>
                <a:gd name="T59" fmla="*/ 224 h 267"/>
                <a:gd name="T60" fmla="*/ 144 w 227"/>
                <a:gd name="T61" fmla="*/ 213 h 267"/>
                <a:gd name="T62" fmla="*/ 147 w 227"/>
                <a:gd name="T63" fmla="*/ 202 h 267"/>
                <a:gd name="T64" fmla="*/ 148 w 227"/>
                <a:gd name="T65" fmla="*/ 192 h 267"/>
                <a:gd name="T66" fmla="*/ 148 w 227"/>
                <a:gd name="T67" fmla="*/ 181 h 267"/>
                <a:gd name="T68" fmla="*/ 146 w 227"/>
                <a:gd name="T69" fmla="*/ 169 h 267"/>
                <a:gd name="T70" fmla="*/ 141 w 227"/>
                <a:gd name="T71" fmla="*/ 158 h 267"/>
                <a:gd name="T72" fmla="*/ 136 w 227"/>
                <a:gd name="T73" fmla="*/ 148 h 267"/>
                <a:gd name="T74" fmla="*/ 132 w 227"/>
                <a:gd name="T75" fmla="*/ 141 h 267"/>
                <a:gd name="T76" fmla="*/ 127 w 227"/>
                <a:gd name="T77" fmla="*/ 135 h 267"/>
                <a:gd name="T78" fmla="*/ 121 w 227"/>
                <a:gd name="T79" fmla="*/ 130 h 267"/>
                <a:gd name="T80" fmla="*/ 115 w 227"/>
                <a:gd name="T81" fmla="*/ 125 h 267"/>
                <a:gd name="T82" fmla="*/ 107 w 227"/>
                <a:gd name="T83" fmla="*/ 119 h 267"/>
                <a:gd name="T84" fmla="*/ 101 w 227"/>
                <a:gd name="T85" fmla="*/ 116 h 267"/>
                <a:gd name="T86" fmla="*/ 93 w 227"/>
                <a:gd name="T87" fmla="*/ 113 h 267"/>
                <a:gd name="T88" fmla="*/ 86 w 227"/>
                <a:gd name="T89" fmla="*/ 110 h 267"/>
                <a:gd name="T90" fmla="*/ 76 w 227"/>
                <a:gd name="T91" fmla="*/ 108 h 267"/>
                <a:gd name="T92" fmla="*/ 66 w 227"/>
                <a:gd name="T93" fmla="*/ 107 h 267"/>
                <a:gd name="T94" fmla="*/ 64 w 227"/>
                <a:gd name="T95" fmla="*/ 147 h 267"/>
                <a:gd name="T96" fmla="*/ 63 w 227"/>
                <a:gd name="T97" fmla="*/ 0 h 267"/>
                <a:gd name="T98" fmla="*/ 66 w 227"/>
                <a:gd name="T99" fmla="*/ 33 h 267"/>
                <a:gd name="T100" fmla="*/ 77 w 227"/>
                <a:gd name="T101" fmla="*/ 34 h 267"/>
                <a:gd name="T102" fmla="*/ 86 w 227"/>
                <a:gd name="T103" fmla="*/ 35 h 2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7" h="267">
                  <a:moveTo>
                    <a:pt x="86" y="35"/>
                  </a:moveTo>
                  <a:lnTo>
                    <a:pt x="90" y="35"/>
                  </a:lnTo>
                  <a:lnTo>
                    <a:pt x="93" y="36"/>
                  </a:lnTo>
                  <a:lnTo>
                    <a:pt x="98" y="36"/>
                  </a:lnTo>
                  <a:lnTo>
                    <a:pt x="100" y="38"/>
                  </a:lnTo>
                  <a:lnTo>
                    <a:pt x="104" y="39"/>
                  </a:lnTo>
                  <a:lnTo>
                    <a:pt x="107" y="39"/>
                  </a:lnTo>
                  <a:lnTo>
                    <a:pt x="111" y="40"/>
                  </a:lnTo>
                  <a:lnTo>
                    <a:pt x="114" y="41"/>
                  </a:lnTo>
                  <a:lnTo>
                    <a:pt x="118" y="42"/>
                  </a:lnTo>
                  <a:lnTo>
                    <a:pt x="121" y="44"/>
                  </a:lnTo>
                  <a:lnTo>
                    <a:pt x="125" y="45"/>
                  </a:lnTo>
                  <a:lnTo>
                    <a:pt x="128" y="47"/>
                  </a:lnTo>
                  <a:lnTo>
                    <a:pt x="133" y="48"/>
                  </a:lnTo>
                  <a:lnTo>
                    <a:pt x="136" y="50"/>
                  </a:lnTo>
                  <a:lnTo>
                    <a:pt x="140" y="51"/>
                  </a:lnTo>
                  <a:lnTo>
                    <a:pt x="143" y="53"/>
                  </a:lnTo>
                  <a:lnTo>
                    <a:pt x="146" y="55"/>
                  </a:lnTo>
                  <a:lnTo>
                    <a:pt x="149" y="57"/>
                  </a:lnTo>
                  <a:lnTo>
                    <a:pt x="153" y="59"/>
                  </a:lnTo>
                  <a:lnTo>
                    <a:pt x="156" y="61"/>
                  </a:lnTo>
                  <a:lnTo>
                    <a:pt x="158" y="64"/>
                  </a:lnTo>
                  <a:lnTo>
                    <a:pt x="162" y="66"/>
                  </a:lnTo>
                  <a:lnTo>
                    <a:pt x="165" y="68"/>
                  </a:lnTo>
                  <a:lnTo>
                    <a:pt x="170" y="72"/>
                  </a:lnTo>
                  <a:lnTo>
                    <a:pt x="175" y="76"/>
                  </a:lnTo>
                  <a:lnTo>
                    <a:pt x="178" y="78"/>
                  </a:lnTo>
                  <a:lnTo>
                    <a:pt x="183" y="84"/>
                  </a:lnTo>
                  <a:lnTo>
                    <a:pt x="185" y="88"/>
                  </a:lnTo>
                  <a:lnTo>
                    <a:pt x="189" y="91"/>
                  </a:lnTo>
                  <a:lnTo>
                    <a:pt x="193" y="95"/>
                  </a:lnTo>
                  <a:lnTo>
                    <a:pt x="196" y="100"/>
                  </a:lnTo>
                  <a:lnTo>
                    <a:pt x="199" y="105"/>
                  </a:lnTo>
                  <a:lnTo>
                    <a:pt x="203" y="109"/>
                  </a:lnTo>
                  <a:lnTo>
                    <a:pt x="205" y="114"/>
                  </a:lnTo>
                  <a:lnTo>
                    <a:pt x="209" y="117"/>
                  </a:lnTo>
                  <a:lnTo>
                    <a:pt x="211" y="123"/>
                  </a:lnTo>
                  <a:lnTo>
                    <a:pt x="213" y="127"/>
                  </a:lnTo>
                  <a:lnTo>
                    <a:pt x="216" y="133"/>
                  </a:lnTo>
                  <a:lnTo>
                    <a:pt x="217" y="139"/>
                  </a:lnTo>
                  <a:lnTo>
                    <a:pt x="220" y="146"/>
                  </a:lnTo>
                  <a:lnTo>
                    <a:pt x="221" y="152"/>
                  </a:lnTo>
                  <a:lnTo>
                    <a:pt x="224" y="159"/>
                  </a:lnTo>
                  <a:lnTo>
                    <a:pt x="224" y="165"/>
                  </a:lnTo>
                  <a:lnTo>
                    <a:pt x="225" y="173"/>
                  </a:lnTo>
                  <a:lnTo>
                    <a:pt x="226" y="182"/>
                  </a:lnTo>
                  <a:lnTo>
                    <a:pt x="226" y="190"/>
                  </a:lnTo>
                  <a:lnTo>
                    <a:pt x="226" y="197"/>
                  </a:lnTo>
                  <a:lnTo>
                    <a:pt x="225" y="203"/>
                  </a:lnTo>
                  <a:lnTo>
                    <a:pt x="225" y="210"/>
                  </a:lnTo>
                  <a:lnTo>
                    <a:pt x="224" y="217"/>
                  </a:lnTo>
                  <a:lnTo>
                    <a:pt x="223" y="224"/>
                  </a:lnTo>
                  <a:lnTo>
                    <a:pt x="220" y="231"/>
                  </a:lnTo>
                  <a:lnTo>
                    <a:pt x="218" y="239"/>
                  </a:lnTo>
                  <a:lnTo>
                    <a:pt x="216" y="246"/>
                  </a:lnTo>
                  <a:lnTo>
                    <a:pt x="212" y="252"/>
                  </a:lnTo>
                  <a:lnTo>
                    <a:pt x="207" y="259"/>
                  </a:lnTo>
                  <a:lnTo>
                    <a:pt x="204" y="266"/>
                  </a:lnTo>
                  <a:lnTo>
                    <a:pt x="136" y="231"/>
                  </a:lnTo>
                  <a:lnTo>
                    <a:pt x="140" y="224"/>
                  </a:lnTo>
                  <a:lnTo>
                    <a:pt x="142" y="218"/>
                  </a:lnTo>
                  <a:lnTo>
                    <a:pt x="144" y="213"/>
                  </a:lnTo>
                  <a:lnTo>
                    <a:pt x="146" y="207"/>
                  </a:lnTo>
                  <a:lnTo>
                    <a:pt x="147" y="202"/>
                  </a:lnTo>
                  <a:lnTo>
                    <a:pt x="148" y="197"/>
                  </a:lnTo>
                  <a:lnTo>
                    <a:pt x="148" y="192"/>
                  </a:lnTo>
                  <a:lnTo>
                    <a:pt x="148" y="188"/>
                  </a:lnTo>
                  <a:lnTo>
                    <a:pt x="148" y="181"/>
                  </a:lnTo>
                  <a:lnTo>
                    <a:pt x="147" y="175"/>
                  </a:lnTo>
                  <a:lnTo>
                    <a:pt x="146" y="169"/>
                  </a:lnTo>
                  <a:lnTo>
                    <a:pt x="143" y="164"/>
                  </a:lnTo>
                  <a:lnTo>
                    <a:pt x="141" y="158"/>
                  </a:lnTo>
                  <a:lnTo>
                    <a:pt x="139" y="153"/>
                  </a:lnTo>
                  <a:lnTo>
                    <a:pt x="136" y="148"/>
                  </a:lnTo>
                  <a:lnTo>
                    <a:pt x="134" y="144"/>
                  </a:lnTo>
                  <a:lnTo>
                    <a:pt x="132" y="141"/>
                  </a:lnTo>
                  <a:lnTo>
                    <a:pt x="129" y="139"/>
                  </a:lnTo>
                  <a:lnTo>
                    <a:pt x="127" y="135"/>
                  </a:lnTo>
                  <a:lnTo>
                    <a:pt x="123" y="132"/>
                  </a:lnTo>
                  <a:lnTo>
                    <a:pt x="121" y="130"/>
                  </a:lnTo>
                  <a:lnTo>
                    <a:pt x="118" y="127"/>
                  </a:lnTo>
                  <a:lnTo>
                    <a:pt x="115" y="125"/>
                  </a:lnTo>
                  <a:lnTo>
                    <a:pt x="112" y="122"/>
                  </a:lnTo>
                  <a:lnTo>
                    <a:pt x="107" y="119"/>
                  </a:lnTo>
                  <a:lnTo>
                    <a:pt x="104" y="117"/>
                  </a:lnTo>
                  <a:lnTo>
                    <a:pt x="101" y="116"/>
                  </a:lnTo>
                  <a:lnTo>
                    <a:pt x="97" y="114"/>
                  </a:lnTo>
                  <a:lnTo>
                    <a:pt x="93" y="113"/>
                  </a:lnTo>
                  <a:lnTo>
                    <a:pt x="90" y="111"/>
                  </a:lnTo>
                  <a:lnTo>
                    <a:pt x="86" y="110"/>
                  </a:lnTo>
                  <a:lnTo>
                    <a:pt x="82" y="109"/>
                  </a:lnTo>
                  <a:lnTo>
                    <a:pt x="76" y="108"/>
                  </a:lnTo>
                  <a:lnTo>
                    <a:pt x="71" y="108"/>
                  </a:lnTo>
                  <a:lnTo>
                    <a:pt x="66" y="107"/>
                  </a:lnTo>
                  <a:lnTo>
                    <a:pt x="64" y="107"/>
                  </a:lnTo>
                  <a:lnTo>
                    <a:pt x="64" y="147"/>
                  </a:lnTo>
                  <a:lnTo>
                    <a:pt x="0" y="74"/>
                  </a:lnTo>
                  <a:lnTo>
                    <a:pt x="63" y="0"/>
                  </a:lnTo>
                  <a:lnTo>
                    <a:pt x="63" y="33"/>
                  </a:lnTo>
                  <a:lnTo>
                    <a:pt x="66" y="33"/>
                  </a:lnTo>
                  <a:lnTo>
                    <a:pt x="72" y="33"/>
                  </a:lnTo>
                  <a:lnTo>
                    <a:pt x="77" y="34"/>
                  </a:lnTo>
                  <a:lnTo>
                    <a:pt x="82" y="34"/>
                  </a:lnTo>
                  <a:lnTo>
                    <a:pt x="86" y="3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35" name="Freeform 30">
              <a:extLst>
                <a:ext uri="{FF2B5EF4-FFF2-40B4-BE49-F238E27FC236}">
                  <a16:creationId xmlns:a16="http://schemas.microsoft.com/office/drawing/2014/main" id="{16C28272-4804-4785-896F-A8756839DDA6}"/>
                </a:ext>
              </a:extLst>
            </p:cNvPr>
            <p:cNvSpPr>
              <a:spLocks/>
            </p:cNvSpPr>
            <p:nvPr/>
          </p:nvSpPr>
          <p:spPr bwMode="auto">
            <a:xfrm>
              <a:off x="2840" y="2778"/>
              <a:ext cx="304" cy="147"/>
            </a:xfrm>
            <a:custGeom>
              <a:avLst/>
              <a:gdLst>
                <a:gd name="T0" fmla="*/ 156 w 304"/>
                <a:gd name="T1" fmla="*/ 144 h 147"/>
                <a:gd name="T2" fmla="*/ 164 w 304"/>
                <a:gd name="T3" fmla="*/ 142 h 147"/>
                <a:gd name="T4" fmla="*/ 170 w 304"/>
                <a:gd name="T5" fmla="*/ 140 h 147"/>
                <a:gd name="T6" fmla="*/ 177 w 304"/>
                <a:gd name="T7" fmla="*/ 138 h 147"/>
                <a:gd name="T8" fmla="*/ 184 w 304"/>
                <a:gd name="T9" fmla="*/ 137 h 147"/>
                <a:gd name="T10" fmla="*/ 193 w 304"/>
                <a:gd name="T11" fmla="*/ 134 h 147"/>
                <a:gd name="T12" fmla="*/ 200 w 304"/>
                <a:gd name="T13" fmla="*/ 130 h 147"/>
                <a:gd name="T14" fmla="*/ 207 w 304"/>
                <a:gd name="T15" fmla="*/ 127 h 147"/>
                <a:gd name="T16" fmla="*/ 213 w 304"/>
                <a:gd name="T17" fmla="*/ 124 h 147"/>
                <a:gd name="T18" fmla="*/ 220 w 304"/>
                <a:gd name="T19" fmla="*/ 120 h 147"/>
                <a:gd name="T20" fmla="*/ 227 w 304"/>
                <a:gd name="T21" fmla="*/ 116 h 147"/>
                <a:gd name="T22" fmla="*/ 233 w 304"/>
                <a:gd name="T23" fmla="*/ 111 h 147"/>
                <a:gd name="T24" fmla="*/ 241 w 304"/>
                <a:gd name="T25" fmla="*/ 105 h 147"/>
                <a:gd name="T26" fmla="*/ 250 w 304"/>
                <a:gd name="T27" fmla="*/ 96 h 147"/>
                <a:gd name="T28" fmla="*/ 257 w 304"/>
                <a:gd name="T29" fmla="*/ 89 h 147"/>
                <a:gd name="T30" fmla="*/ 264 w 304"/>
                <a:gd name="T31" fmla="*/ 80 h 147"/>
                <a:gd name="T32" fmla="*/ 270 w 304"/>
                <a:gd name="T33" fmla="*/ 71 h 147"/>
                <a:gd name="T34" fmla="*/ 271 w 304"/>
                <a:gd name="T35" fmla="*/ 0 h 147"/>
                <a:gd name="T36" fmla="*/ 202 w 304"/>
                <a:gd name="T37" fmla="*/ 35 h 147"/>
                <a:gd name="T38" fmla="*/ 196 w 304"/>
                <a:gd name="T39" fmla="*/ 42 h 147"/>
                <a:gd name="T40" fmla="*/ 190 w 304"/>
                <a:gd name="T41" fmla="*/ 49 h 147"/>
                <a:gd name="T42" fmla="*/ 184 w 304"/>
                <a:gd name="T43" fmla="*/ 53 h 147"/>
                <a:gd name="T44" fmla="*/ 179 w 304"/>
                <a:gd name="T45" fmla="*/ 58 h 147"/>
                <a:gd name="T46" fmla="*/ 170 w 304"/>
                <a:gd name="T47" fmla="*/ 62 h 147"/>
                <a:gd name="T48" fmla="*/ 163 w 304"/>
                <a:gd name="T49" fmla="*/ 67 h 147"/>
                <a:gd name="T50" fmla="*/ 156 w 304"/>
                <a:gd name="T51" fmla="*/ 69 h 147"/>
                <a:gd name="T52" fmla="*/ 148 w 304"/>
                <a:gd name="T53" fmla="*/ 71 h 147"/>
                <a:gd name="T54" fmla="*/ 137 w 304"/>
                <a:gd name="T55" fmla="*/ 72 h 147"/>
                <a:gd name="T56" fmla="*/ 121 w 304"/>
                <a:gd name="T57" fmla="*/ 74 h 147"/>
                <a:gd name="T58" fmla="*/ 107 w 304"/>
                <a:gd name="T59" fmla="*/ 70 h 147"/>
                <a:gd name="T60" fmla="*/ 92 w 304"/>
                <a:gd name="T61" fmla="*/ 66 h 147"/>
                <a:gd name="T62" fmla="*/ 79 w 304"/>
                <a:gd name="T63" fmla="*/ 59 h 147"/>
                <a:gd name="T64" fmla="*/ 0 w 304"/>
                <a:gd name="T65" fmla="*/ 91 h 147"/>
                <a:gd name="T66" fmla="*/ 7 w 304"/>
                <a:gd name="T67" fmla="*/ 99 h 147"/>
                <a:gd name="T68" fmla="*/ 14 w 304"/>
                <a:gd name="T69" fmla="*/ 105 h 147"/>
                <a:gd name="T70" fmla="*/ 22 w 304"/>
                <a:gd name="T71" fmla="*/ 111 h 147"/>
                <a:gd name="T72" fmla="*/ 29 w 304"/>
                <a:gd name="T73" fmla="*/ 116 h 147"/>
                <a:gd name="T74" fmla="*/ 39 w 304"/>
                <a:gd name="T75" fmla="*/ 121 h 147"/>
                <a:gd name="T76" fmla="*/ 47 w 304"/>
                <a:gd name="T77" fmla="*/ 126 h 147"/>
                <a:gd name="T78" fmla="*/ 54 w 304"/>
                <a:gd name="T79" fmla="*/ 130 h 147"/>
                <a:gd name="T80" fmla="*/ 65 w 304"/>
                <a:gd name="T81" fmla="*/ 134 h 147"/>
                <a:gd name="T82" fmla="*/ 74 w 304"/>
                <a:gd name="T83" fmla="*/ 137 h 147"/>
                <a:gd name="T84" fmla="*/ 83 w 304"/>
                <a:gd name="T85" fmla="*/ 140 h 147"/>
                <a:gd name="T86" fmla="*/ 92 w 304"/>
                <a:gd name="T87" fmla="*/ 143 h 147"/>
                <a:gd name="T88" fmla="*/ 102 w 304"/>
                <a:gd name="T89" fmla="*/ 144 h 147"/>
                <a:gd name="T90" fmla="*/ 114 w 304"/>
                <a:gd name="T91" fmla="*/ 145 h 147"/>
                <a:gd name="T92" fmla="*/ 123 w 304"/>
                <a:gd name="T93" fmla="*/ 146 h 147"/>
                <a:gd name="T94" fmla="*/ 134 w 304"/>
                <a:gd name="T95" fmla="*/ 145 h 147"/>
                <a:gd name="T96" fmla="*/ 143 w 304"/>
                <a:gd name="T97" fmla="*/ 145 h 147"/>
                <a:gd name="T98" fmla="*/ 153 w 304"/>
                <a:gd name="T99" fmla="*/ 144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4" h="147">
                  <a:moveTo>
                    <a:pt x="153" y="144"/>
                  </a:moveTo>
                  <a:lnTo>
                    <a:pt x="156" y="144"/>
                  </a:lnTo>
                  <a:lnTo>
                    <a:pt x="160" y="143"/>
                  </a:lnTo>
                  <a:lnTo>
                    <a:pt x="164" y="142"/>
                  </a:lnTo>
                  <a:lnTo>
                    <a:pt x="167" y="142"/>
                  </a:lnTo>
                  <a:lnTo>
                    <a:pt x="170" y="140"/>
                  </a:lnTo>
                  <a:lnTo>
                    <a:pt x="174" y="139"/>
                  </a:lnTo>
                  <a:lnTo>
                    <a:pt x="177" y="138"/>
                  </a:lnTo>
                  <a:lnTo>
                    <a:pt x="181" y="138"/>
                  </a:lnTo>
                  <a:lnTo>
                    <a:pt x="184" y="137"/>
                  </a:lnTo>
                  <a:lnTo>
                    <a:pt x="188" y="135"/>
                  </a:lnTo>
                  <a:lnTo>
                    <a:pt x="193" y="134"/>
                  </a:lnTo>
                  <a:lnTo>
                    <a:pt x="195" y="133"/>
                  </a:lnTo>
                  <a:lnTo>
                    <a:pt x="200" y="130"/>
                  </a:lnTo>
                  <a:lnTo>
                    <a:pt x="203" y="129"/>
                  </a:lnTo>
                  <a:lnTo>
                    <a:pt x="207" y="127"/>
                  </a:lnTo>
                  <a:lnTo>
                    <a:pt x="210" y="126"/>
                  </a:lnTo>
                  <a:lnTo>
                    <a:pt x="213" y="124"/>
                  </a:lnTo>
                  <a:lnTo>
                    <a:pt x="216" y="121"/>
                  </a:lnTo>
                  <a:lnTo>
                    <a:pt x="220" y="120"/>
                  </a:lnTo>
                  <a:lnTo>
                    <a:pt x="223" y="118"/>
                  </a:lnTo>
                  <a:lnTo>
                    <a:pt x="227" y="116"/>
                  </a:lnTo>
                  <a:lnTo>
                    <a:pt x="229" y="114"/>
                  </a:lnTo>
                  <a:lnTo>
                    <a:pt x="233" y="111"/>
                  </a:lnTo>
                  <a:lnTo>
                    <a:pt x="237" y="108"/>
                  </a:lnTo>
                  <a:lnTo>
                    <a:pt x="241" y="105"/>
                  </a:lnTo>
                  <a:lnTo>
                    <a:pt x="245" y="100"/>
                  </a:lnTo>
                  <a:lnTo>
                    <a:pt x="250" y="96"/>
                  </a:lnTo>
                  <a:lnTo>
                    <a:pt x="254" y="93"/>
                  </a:lnTo>
                  <a:lnTo>
                    <a:pt x="257" y="89"/>
                  </a:lnTo>
                  <a:lnTo>
                    <a:pt x="261" y="85"/>
                  </a:lnTo>
                  <a:lnTo>
                    <a:pt x="264" y="80"/>
                  </a:lnTo>
                  <a:lnTo>
                    <a:pt x="267" y="76"/>
                  </a:lnTo>
                  <a:lnTo>
                    <a:pt x="270" y="71"/>
                  </a:lnTo>
                  <a:lnTo>
                    <a:pt x="303" y="89"/>
                  </a:lnTo>
                  <a:lnTo>
                    <a:pt x="271" y="0"/>
                  </a:lnTo>
                  <a:lnTo>
                    <a:pt x="168" y="17"/>
                  </a:lnTo>
                  <a:lnTo>
                    <a:pt x="202" y="35"/>
                  </a:lnTo>
                  <a:lnTo>
                    <a:pt x="200" y="39"/>
                  </a:lnTo>
                  <a:lnTo>
                    <a:pt x="196" y="42"/>
                  </a:lnTo>
                  <a:lnTo>
                    <a:pt x="194" y="46"/>
                  </a:lnTo>
                  <a:lnTo>
                    <a:pt x="190" y="49"/>
                  </a:lnTo>
                  <a:lnTo>
                    <a:pt x="188" y="51"/>
                  </a:lnTo>
                  <a:lnTo>
                    <a:pt x="184" y="53"/>
                  </a:lnTo>
                  <a:lnTo>
                    <a:pt x="182" y="56"/>
                  </a:lnTo>
                  <a:lnTo>
                    <a:pt x="179" y="58"/>
                  </a:lnTo>
                  <a:lnTo>
                    <a:pt x="174" y="61"/>
                  </a:lnTo>
                  <a:lnTo>
                    <a:pt x="170" y="62"/>
                  </a:lnTo>
                  <a:lnTo>
                    <a:pt x="168" y="65"/>
                  </a:lnTo>
                  <a:lnTo>
                    <a:pt x="163" y="67"/>
                  </a:lnTo>
                  <a:lnTo>
                    <a:pt x="160" y="68"/>
                  </a:lnTo>
                  <a:lnTo>
                    <a:pt x="156" y="69"/>
                  </a:lnTo>
                  <a:lnTo>
                    <a:pt x="153" y="70"/>
                  </a:lnTo>
                  <a:lnTo>
                    <a:pt x="148" y="71"/>
                  </a:lnTo>
                  <a:lnTo>
                    <a:pt x="143" y="72"/>
                  </a:lnTo>
                  <a:lnTo>
                    <a:pt x="137" y="72"/>
                  </a:lnTo>
                  <a:lnTo>
                    <a:pt x="130" y="72"/>
                  </a:lnTo>
                  <a:lnTo>
                    <a:pt x="121" y="74"/>
                  </a:lnTo>
                  <a:lnTo>
                    <a:pt x="113" y="72"/>
                  </a:lnTo>
                  <a:lnTo>
                    <a:pt x="107" y="70"/>
                  </a:lnTo>
                  <a:lnTo>
                    <a:pt x="99" y="69"/>
                  </a:lnTo>
                  <a:lnTo>
                    <a:pt x="92" y="66"/>
                  </a:lnTo>
                  <a:lnTo>
                    <a:pt x="85" y="62"/>
                  </a:lnTo>
                  <a:lnTo>
                    <a:pt x="79" y="59"/>
                  </a:lnTo>
                  <a:lnTo>
                    <a:pt x="73" y="55"/>
                  </a:lnTo>
                  <a:lnTo>
                    <a:pt x="0" y="91"/>
                  </a:lnTo>
                  <a:lnTo>
                    <a:pt x="4" y="95"/>
                  </a:lnTo>
                  <a:lnTo>
                    <a:pt x="7" y="99"/>
                  </a:lnTo>
                  <a:lnTo>
                    <a:pt x="11" y="101"/>
                  </a:lnTo>
                  <a:lnTo>
                    <a:pt x="14" y="105"/>
                  </a:lnTo>
                  <a:lnTo>
                    <a:pt x="18" y="108"/>
                  </a:lnTo>
                  <a:lnTo>
                    <a:pt x="22" y="111"/>
                  </a:lnTo>
                  <a:lnTo>
                    <a:pt x="26" y="114"/>
                  </a:lnTo>
                  <a:lnTo>
                    <a:pt x="29" y="116"/>
                  </a:lnTo>
                  <a:lnTo>
                    <a:pt x="34" y="119"/>
                  </a:lnTo>
                  <a:lnTo>
                    <a:pt x="39" y="121"/>
                  </a:lnTo>
                  <a:lnTo>
                    <a:pt x="42" y="124"/>
                  </a:lnTo>
                  <a:lnTo>
                    <a:pt x="47" y="126"/>
                  </a:lnTo>
                  <a:lnTo>
                    <a:pt x="51" y="128"/>
                  </a:lnTo>
                  <a:lnTo>
                    <a:pt x="54" y="130"/>
                  </a:lnTo>
                  <a:lnTo>
                    <a:pt x="60" y="133"/>
                  </a:lnTo>
                  <a:lnTo>
                    <a:pt x="65" y="134"/>
                  </a:lnTo>
                  <a:lnTo>
                    <a:pt x="70" y="136"/>
                  </a:lnTo>
                  <a:lnTo>
                    <a:pt x="74" y="137"/>
                  </a:lnTo>
                  <a:lnTo>
                    <a:pt x="79" y="139"/>
                  </a:lnTo>
                  <a:lnTo>
                    <a:pt x="83" y="140"/>
                  </a:lnTo>
                  <a:lnTo>
                    <a:pt x="87" y="142"/>
                  </a:lnTo>
                  <a:lnTo>
                    <a:pt x="92" y="143"/>
                  </a:lnTo>
                  <a:lnTo>
                    <a:pt x="97" y="143"/>
                  </a:lnTo>
                  <a:lnTo>
                    <a:pt x="102" y="144"/>
                  </a:lnTo>
                  <a:lnTo>
                    <a:pt x="108" y="145"/>
                  </a:lnTo>
                  <a:lnTo>
                    <a:pt x="114" y="145"/>
                  </a:lnTo>
                  <a:lnTo>
                    <a:pt x="117" y="145"/>
                  </a:lnTo>
                  <a:lnTo>
                    <a:pt x="123" y="146"/>
                  </a:lnTo>
                  <a:lnTo>
                    <a:pt x="129" y="146"/>
                  </a:lnTo>
                  <a:lnTo>
                    <a:pt x="134" y="145"/>
                  </a:lnTo>
                  <a:lnTo>
                    <a:pt x="139" y="145"/>
                  </a:lnTo>
                  <a:lnTo>
                    <a:pt x="143" y="145"/>
                  </a:lnTo>
                  <a:lnTo>
                    <a:pt x="148" y="144"/>
                  </a:lnTo>
                  <a:lnTo>
                    <a:pt x="153" y="144"/>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36" name="Freeform 31">
              <a:extLst>
                <a:ext uri="{FF2B5EF4-FFF2-40B4-BE49-F238E27FC236}">
                  <a16:creationId xmlns:a16="http://schemas.microsoft.com/office/drawing/2014/main" id="{2A31BEC5-2E61-4B7C-BB7F-309BECF20738}"/>
                </a:ext>
              </a:extLst>
            </p:cNvPr>
            <p:cNvSpPr>
              <a:spLocks/>
            </p:cNvSpPr>
            <p:nvPr/>
          </p:nvSpPr>
          <p:spPr bwMode="auto">
            <a:xfrm>
              <a:off x="2786" y="2621"/>
              <a:ext cx="151" cy="266"/>
            </a:xfrm>
            <a:custGeom>
              <a:avLst/>
              <a:gdLst>
                <a:gd name="T0" fmla="*/ 147 w 151"/>
                <a:gd name="T1" fmla="*/ 1 h 266"/>
                <a:gd name="T2" fmla="*/ 139 w 151"/>
                <a:gd name="T3" fmla="*/ 2 h 266"/>
                <a:gd name="T4" fmla="*/ 133 w 151"/>
                <a:gd name="T5" fmla="*/ 3 h 266"/>
                <a:gd name="T6" fmla="*/ 126 w 151"/>
                <a:gd name="T7" fmla="*/ 6 h 266"/>
                <a:gd name="T8" fmla="*/ 119 w 151"/>
                <a:gd name="T9" fmla="*/ 8 h 266"/>
                <a:gd name="T10" fmla="*/ 112 w 151"/>
                <a:gd name="T11" fmla="*/ 10 h 266"/>
                <a:gd name="T12" fmla="*/ 104 w 151"/>
                <a:gd name="T13" fmla="*/ 14 h 266"/>
                <a:gd name="T14" fmla="*/ 97 w 151"/>
                <a:gd name="T15" fmla="*/ 17 h 266"/>
                <a:gd name="T16" fmla="*/ 92 w 151"/>
                <a:gd name="T17" fmla="*/ 20 h 266"/>
                <a:gd name="T18" fmla="*/ 85 w 151"/>
                <a:gd name="T19" fmla="*/ 24 h 266"/>
                <a:gd name="T20" fmla="*/ 78 w 151"/>
                <a:gd name="T21" fmla="*/ 30 h 266"/>
                <a:gd name="T22" fmla="*/ 72 w 151"/>
                <a:gd name="T23" fmla="*/ 33 h 266"/>
                <a:gd name="T24" fmla="*/ 63 w 151"/>
                <a:gd name="T25" fmla="*/ 41 h 266"/>
                <a:gd name="T26" fmla="*/ 55 w 151"/>
                <a:gd name="T27" fmla="*/ 49 h 266"/>
                <a:gd name="T28" fmla="*/ 48 w 151"/>
                <a:gd name="T29" fmla="*/ 57 h 266"/>
                <a:gd name="T30" fmla="*/ 41 w 151"/>
                <a:gd name="T31" fmla="*/ 65 h 266"/>
                <a:gd name="T32" fmla="*/ 35 w 151"/>
                <a:gd name="T33" fmla="*/ 74 h 266"/>
                <a:gd name="T34" fmla="*/ 30 w 151"/>
                <a:gd name="T35" fmla="*/ 83 h 266"/>
                <a:gd name="T36" fmla="*/ 25 w 151"/>
                <a:gd name="T37" fmla="*/ 93 h 266"/>
                <a:gd name="T38" fmla="*/ 21 w 151"/>
                <a:gd name="T39" fmla="*/ 105 h 266"/>
                <a:gd name="T40" fmla="*/ 17 w 151"/>
                <a:gd name="T41" fmla="*/ 117 h 266"/>
                <a:gd name="T42" fmla="*/ 15 w 151"/>
                <a:gd name="T43" fmla="*/ 131 h 266"/>
                <a:gd name="T44" fmla="*/ 13 w 151"/>
                <a:gd name="T45" fmla="*/ 148 h 266"/>
                <a:gd name="T46" fmla="*/ 13 w 151"/>
                <a:gd name="T47" fmla="*/ 163 h 266"/>
                <a:gd name="T48" fmla="*/ 14 w 151"/>
                <a:gd name="T49" fmla="*/ 175 h 266"/>
                <a:gd name="T50" fmla="*/ 16 w 151"/>
                <a:gd name="T51" fmla="*/ 190 h 266"/>
                <a:gd name="T52" fmla="*/ 21 w 151"/>
                <a:gd name="T53" fmla="*/ 205 h 266"/>
                <a:gd name="T54" fmla="*/ 26 w 151"/>
                <a:gd name="T55" fmla="*/ 218 h 266"/>
                <a:gd name="T56" fmla="*/ 33 w 151"/>
                <a:gd name="T57" fmla="*/ 232 h 266"/>
                <a:gd name="T58" fmla="*/ 103 w 151"/>
                <a:gd name="T59" fmla="*/ 265 h 266"/>
                <a:gd name="T60" fmla="*/ 101 w 151"/>
                <a:gd name="T61" fmla="*/ 194 h 266"/>
                <a:gd name="T62" fmla="*/ 95 w 151"/>
                <a:gd name="T63" fmla="*/ 183 h 266"/>
                <a:gd name="T64" fmla="*/ 92 w 151"/>
                <a:gd name="T65" fmla="*/ 173 h 266"/>
                <a:gd name="T66" fmla="*/ 89 w 151"/>
                <a:gd name="T67" fmla="*/ 163 h 266"/>
                <a:gd name="T68" fmla="*/ 89 w 151"/>
                <a:gd name="T69" fmla="*/ 152 h 266"/>
                <a:gd name="T70" fmla="*/ 90 w 151"/>
                <a:gd name="T71" fmla="*/ 141 h 266"/>
                <a:gd name="T72" fmla="*/ 93 w 151"/>
                <a:gd name="T73" fmla="*/ 130 h 266"/>
                <a:gd name="T74" fmla="*/ 97 w 151"/>
                <a:gd name="T75" fmla="*/ 118 h 266"/>
                <a:gd name="T76" fmla="*/ 103 w 151"/>
                <a:gd name="T77" fmla="*/ 110 h 266"/>
                <a:gd name="T78" fmla="*/ 108 w 151"/>
                <a:gd name="T79" fmla="*/ 103 h 266"/>
                <a:gd name="T80" fmla="*/ 113 w 151"/>
                <a:gd name="T81" fmla="*/ 98 h 266"/>
                <a:gd name="T82" fmla="*/ 119 w 151"/>
                <a:gd name="T83" fmla="*/ 92 h 266"/>
                <a:gd name="T84" fmla="*/ 125 w 151"/>
                <a:gd name="T85" fmla="*/ 88 h 266"/>
                <a:gd name="T86" fmla="*/ 133 w 151"/>
                <a:gd name="T87" fmla="*/ 83 h 266"/>
                <a:gd name="T88" fmla="*/ 140 w 151"/>
                <a:gd name="T89" fmla="*/ 80 h 266"/>
                <a:gd name="T90" fmla="*/ 150 w 151"/>
                <a:gd name="T91" fmla="*/ 76 h 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 h="266">
                  <a:moveTo>
                    <a:pt x="150" y="0"/>
                  </a:moveTo>
                  <a:lnTo>
                    <a:pt x="147" y="1"/>
                  </a:lnTo>
                  <a:lnTo>
                    <a:pt x="143" y="1"/>
                  </a:lnTo>
                  <a:lnTo>
                    <a:pt x="139" y="2"/>
                  </a:lnTo>
                  <a:lnTo>
                    <a:pt x="136" y="3"/>
                  </a:lnTo>
                  <a:lnTo>
                    <a:pt x="133" y="3"/>
                  </a:lnTo>
                  <a:lnTo>
                    <a:pt x="129" y="5"/>
                  </a:lnTo>
                  <a:lnTo>
                    <a:pt x="126" y="6"/>
                  </a:lnTo>
                  <a:lnTo>
                    <a:pt x="123" y="7"/>
                  </a:lnTo>
                  <a:lnTo>
                    <a:pt x="119" y="8"/>
                  </a:lnTo>
                  <a:lnTo>
                    <a:pt x="116" y="9"/>
                  </a:lnTo>
                  <a:lnTo>
                    <a:pt x="112" y="10"/>
                  </a:lnTo>
                  <a:lnTo>
                    <a:pt x="108" y="13"/>
                  </a:lnTo>
                  <a:lnTo>
                    <a:pt x="104" y="14"/>
                  </a:lnTo>
                  <a:lnTo>
                    <a:pt x="101" y="16"/>
                  </a:lnTo>
                  <a:lnTo>
                    <a:pt x="97" y="17"/>
                  </a:lnTo>
                  <a:lnTo>
                    <a:pt x="94" y="19"/>
                  </a:lnTo>
                  <a:lnTo>
                    <a:pt x="92" y="20"/>
                  </a:lnTo>
                  <a:lnTo>
                    <a:pt x="88" y="23"/>
                  </a:lnTo>
                  <a:lnTo>
                    <a:pt x="85" y="24"/>
                  </a:lnTo>
                  <a:lnTo>
                    <a:pt x="81" y="26"/>
                  </a:lnTo>
                  <a:lnTo>
                    <a:pt x="78" y="30"/>
                  </a:lnTo>
                  <a:lnTo>
                    <a:pt x="76" y="32"/>
                  </a:lnTo>
                  <a:lnTo>
                    <a:pt x="72" y="33"/>
                  </a:lnTo>
                  <a:lnTo>
                    <a:pt x="68" y="36"/>
                  </a:lnTo>
                  <a:lnTo>
                    <a:pt x="63" y="41"/>
                  </a:lnTo>
                  <a:lnTo>
                    <a:pt x="60" y="44"/>
                  </a:lnTo>
                  <a:lnTo>
                    <a:pt x="55" y="49"/>
                  </a:lnTo>
                  <a:lnTo>
                    <a:pt x="52" y="52"/>
                  </a:lnTo>
                  <a:lnTo>
                    <a:pt x="48" y="57"/>
                  </a:lnTo>
                  <a:lnTo>
                    <a:pt x="45" y="61"/>
                  </a:lnTo>
                  <a:lnTo>
                    <a:pt x="41" y="65"/>
                  </a:lnTo>
                  <a:lnTo>
                    <a:pt x="39" y="69"/>
                  </a:lnTo>
                  <a:lnTo>
                    <a:pt x="35" y="74"/>
                  </a:lnTo>
                  <a:lnTo>
                    <a:pt x="32" y="80"/>
                  </a:lnTo>
                  <a:lnTo>
                    <a:pt x="30" y="83"/>
                  </a:lnTo>
                  <a:lnTo>
                    <a:pt x="27" y="89"/>
                  </a:lnTo>
                  <a:lnTo>
                    <a:pt x="25" y="93"/>
                  </a:lnTo>
                  <a:lnTo>
                    <a:pt x="23" y="99"/>
                  </a:lnTo>
                  <a:lnTo>
                    <a:pt x="21" y="105"/>
                  </a:lnTo>
                  <a:lnTo>
                    <a:pt x="18" y="111"/>
                  </a:lnTo>
                  <a:lnTo>
                    <a:pt x="17" y="117"/>
                  </a:lnTo>
                  <a:lnTo>
                    <a:pt x="15" y="124"/>
                  </a:lnTo>
                  <a:lnTo>
                    <a:pt x="15" y="131"/>
                  </a:lnTo>
                  <a:lnTo>
                    <a:pt x="13" y="139"/>
                  </a:lnTo>
                  <a:lnTo>
                    <a:pt x="13" y="148"/>
                  </a:lnTo>
                  <a:lnTo>
                    <a:pt x="13" y="155"/>
                  </a:lnTo>
                  <a:lnTo>
                    <a:pt x="13" y="163"/>
                  </a:lnTo>
                  <a:lnTo>
                    <a:pt x="13" y="169"/>
                  </a:lnTo>
                  <a:lnTo>
                    <a:pt x="14" y="175"/>
                  </a:lnTo>
                  <a:lnTo>
                    <a:pt x="15" y="182"/>
                  </a:lnTo>
                  <a:lnTo>
                    <a:pt x="16" y="190"/>
                  </a:lnTo>
                  <a:lnTo>
                    <a:pt x="18" y="197"/>
                  </a:lnTo>
                  <a:lnTo>
                    <a:pt x="21" y="205"/>
                  </a:lnTo>
                  <a:lnTo>
                    <a:pt x="23" y="212"/>
                  </a:lnTo>
                  <a:lnTo>
                    <a:pt x="26" y="218"/>
                  </a:lnTo>
                  <a:lnTo>
                    <a:pt x="30" y="225"/>
                  </a:lnTo>
                  <a:lnTo>
                    <a:pt x="33" y="232"/>
                  </a:lnTo>
                  <a:lnTo>
                    <a:pt x="0" y="250"/>
                  </a:lnTo>
                  <a:lnTo>
                    <a:pt x="103" y="265"/>
                  </a:lnTo>
                  <a:lnTo>
                    <a:pt x="141" y="174"/>
                  </a:lnTo>
                  <a:lnTo>
                    <a:pt x="101" y="194"/>
                  </a:lnTo>
                  <a:lnTo>
                    <a:pt x="97" y="189"/>
                  </a:lnTo>
                  <a:lnTo>
                    <a:pt x="95" y="183"/>
                  </a:lnTo>
                  <a:lnTo>
                    <a:pt x="93" y="179"/>
                  </a:lnTo>
                  <a:lnTo>
                    <a:pt x="92" y="173"/>
                  </a:lnTo>
                  <a:lnTo>
                    <a:pt x="90" y="168"/>
                  </a:lnTo>
                  <a:lnTo>
                    <a:pt x="89" y="163"/>
                  </a:lnTo>
                  <a:lnTo>
                    <a:pt x="89" y="158"/>
                  </a:lnTo>
                  <a:lnTo>
                    <a:pt x="89" y="152"/>
                  </a:lnTo>
                  <a:lnTo>
                    <a:pt x="89" y="147"/>
                  </a:lnTo>
                  <a:lnTo>
                    <a:pt x="90" y="141"/>
                  </a:lnTo>
                  <a:lnTo>
                    <a:pt x="92" y="134"/>
                  </a:lnTo>
                  <a:lnTo>
                    <a:pt x="93" y="130"/>
                  </a:lnTo>
                  <a:lnTo>
                    <a:pt x="95" y="124"/>
                  </a:lnTo>
                  <a:lnTo>
                    <a:pt x="97" y="118"/>
                  </a:lnTo>
                  <a:lnTo>
                    <a:pt x="101" y="114"/>
                  </a:lnTo>
                  <a:lnTo>
                    <a:pt x="103" y="110"/>
                  </a:lnTo>
                  <a:lnTo>
                    <a:pt x="105" y="107"/>
                  </a:lnTo>
                  <a:lnTo>
                    <a:pt x="108" y="103"/>
                  </a:lnTo>
                  <a:lnTo>
                    <a:pt x="110" y="101"/>
                  </a:lnTo>
                  <a:lnTo>
                    <a:pt x="113" y="98"/>
                  </a:lnTo>
                  <a:lnTo>
                    <a:pt x="116" y="96"/>
                  </a:lnTo>
                  <a:lnTo>
                    <a:pt x="119" y="92"/>
                  </a:lnTo>
                  <a:lnTo>
                    <a:pt x="121" y="90"/>
                  </a:lnTo>
                  <a:lnTo>
                    <a:pt x="125" y="88"/>
                  </a:lnTo>
                  <a:lnTo>
                    <a:pt x="129" y="85"/>
                  </a:lnTo>
                  <a:lnTo>
                    <a:pt x="133" y="83"/>
                  </a:lnTo>
                  <a:lnTo>
                    <a:pt x="135" y="82"/>
                  </a:lnTo>
                  <a:lnTo>
                    <a:pt x="140" y="80"/>
                  </a:lnTo>
                  <a:lnTo>
                    <a:pt x="143" y="77"/>
                  </a:lnTo>
                  <a:lnTo>
                    <a:pt x="150" y="76"/>
                  </a:lnTo>
                  <a:lnTo>
                    <a:pt x="150" y="0"/>
                  </a:lnTo>
                </a:path>
              </a:pathLst>
            </a:custGeom>
            <a:solidFill>
              <a:srgbClr val="A2C1FE"/>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37" name="Freeform 32">
              <a:extLst>
                <a:ext uri="{FF2B5EF4-FFF2-40B4-BE49-F238E27FC236}">
                  <a16:creationId xmlns:a16="http://schemas.microsoft.com/office/drawing/2014/main" id="{14425EC8-F909-47E3-B4E8-759724E8CDBA}"/>
                </a:ext>
              </a:extLst>
            </p:cNvPr>
            <p:cNvSpPr>
              <a:spLocks/>
            </p:cNvSpPr>
            <p:nvPr/>
          </p:nvSpPr>
          <p:spPr bwMode="auto">
            <a:xfrm>
              <a:off x="2907" y="2585"/>
              <a:ext cx="227" cy="239"/>
            </a:xfrm>
            <a:custGeom>
              <a:avLst/>
              <a:gdLst>
                <a:gd name="T0" fmla="*/ 90 w 227"/>
                <a:gd name="T1" fmla="*/ 35 h 239"/>
                <a:gd name="T2" fmla="*/ 98 w 227"/>
                <a:gd name="T3" fmla="*/ 36 h 239"/>
                <a:gd name="T4" fmla="*/ 104 w 227"/>
                <a:gd name="T5" fmla="*/ 39 h 239"/>
                <a:gd name="T6" fmla="*/ 111 w 227"/>
                <a:gd name="T7" fmla="*/ 40 h 239"/>
                <a:gd name="T8" fmla="*/ 118 w 227"/>
                <a:gd name="T9" fmla="*/ 42 h 239"/>
                <a:gd name="T10" fmla="*/ 125 w 227"/>
                <a:gd name="T11" fmla="*/ 45 h 239"/>
                <a:gd name="T12" fmla="*/ 133 w 227"/>
                <a:gd name="T13" fmla="*/ 48 h 239"/>
                <a:gd name="T14" fmla="*/ 140 w 227"/>
                <a:gd name="T15" fmla="*/ 51 h 239"/>
                <a:gd name="T16" fmla="*/ 146 w 227"/>
                <a:gd name="T17" fmla="*/ 54 h 239"/>
                <a:gd name="T18" fmla="*/ 153 w 227"/>
                <a:gd name="T19" fmla="*/ 59 h 239"/>
                <a:gd name="T20" fmla="*/ 158 w 227"/>
                <a:gd name="T21" fmla="*/ 63 h 239"/>
                <a:gd name="T22" fmla="*/ 165 w 227"/>
                <a:gd name="T23" fmla="*/ 68 h 239"/>
                <a:gd name="T24" fmla="*/ 175 w 227"/>
                <a:gd name="T25" fmla="*/ 76 h 239"/>
                <a:gd name="T26" fmla="*/ 183 w 227"/>
                <a:gd name="T27" fmla="*/ 84 h 239"/>
                <a:gd name="T28" fmla="*/ 189 w 227"/>
                <a:gd name="T29" fmla="*/ 91 h 239"/>
                <a:gd name="T30" fmla="*/ 196 w 227"/>
                <a:gd name="T31" fmla="*/ 100 h 239"/>
                <a:gd name="T32" fmla="*/ 203 w 227"/>
                <a:gd name="T33" fmla="*/ 109 h 239"/>
                <a:gd name="T34" fmla="*/ 209 w 227"/>
                <a:gd name="T35" fmla="*/ 117 h 239"/>
                <a:gd name="T36" fmla="*/ 213 w 227"/>
                <a:gd name="T37" fmla="*/ 127 h 239"/>
                <a:gd name="T38" fmla="*/ 217 w 227"/>
                <a:gd name="T39" fmla="*/ 138 h 239"/>
                <a:gd name="T40" fmla="*/ 221 w 227"/>
                <a:gd name="T41" fmla="*/ 152 h 239"/>
                <a:gd name="T42" fmla="*/ 224 w 227"/>
                <a:gd name="T43" fmla="*/ 164 h 239"/>
                <a:gd name="T44" fmla="*/ 226 w 227"/>
                <a:gd name="T45" fmla="*/ 181 h 239"/>
                <a:gd name="T46" fmla="*/ 226 w 227"/>
                <a:gd name="T47" fmla="*/ 196 h 239"/>
                <a:gd name="T48" fmla="*/ 225 w 227"/>
                <a:gd name="T49" fmla="*/ 210 h 239"/>
                <a:gd name="T50" fmla="*/ 223 w 227"/>
                <a:gd name="T51" fmla="*/ 223 h 239"/>
                <a:gd name="T52" fmla="*/ 218 w 227"/>
                <a:gd name="T53" fmla="*/ 238 h 239"/>
                <a:gd name="T54" fmla="*/ 146 w 227"/>
                <a:gd name="T55" fmla="*/ 204 h 239"/>
                <a:gd name="T56" fmla="*/ 148 w 227"/>
                <a:gd name="T57" fmla="*/ 192 h 239"/>
                <a:gd name="T58" fmla="*/ 148 w 227"/>
                <a:gd name="T59" fmla="*/ 180 h 239"/>
                <a:gd name="T60" fmla="*/ 146 w 227"/>
                <a:gd name="T61" fmla="*/ 169 h 239"/>
                <a:gd name="T62" fmla="*/ 141 w 227"/>
                <a:gd name="T63" fmla="*/ 158 h 239"/>
                <a:gd name="T64" fmla="*/ 136 w 227"/>
                <a:gd name="T65" fmla="*/ 147 h 239"/>
                <a:gd name="T66" fmla="*/ 132 w 227"/>
                <a:gd name="T67" fmla="*/ 141 h 239"/>
                <a:gd name="T68" fmla="*/ 127 w 227"/>
                <a:gd name="T69" fmla="*/ 135 h 239"/>
                <a:gd name="T70" fmla="*/ 121 w 227"/>
                <a:gd name="T71" fmla="*/ 129 h 239"/>
                <a:gd name="T72" fmla="*/ 115 w 227"/>
                <a:gd name="T73" fmla="*/ 125 h 239"/>
                <a:gd name="T74" fmla="*/ 107 w 227"/>
                <a:gd name="T75" fmla="*/ 119 h 239"/>
                <a:gd name="T76" fmla="*/ 101 w 227"/>
                <a:gd name="T77" fmla="*/ 116 h 239"/>
                <a:gd name="T78" fmla="*/ 93 w 227"/>
                <a:gd name="T79" fmla="*/ 112 h 239"/>
                <a:gd name="T80" fmla="*/ 86 w 227"/>
                <a:gd name="T81" fmla="*/ 110 h 239"/>
                <a:gd name="T82" fmla="*/ 76 w 227"/>
                <a:gd name="T83" fmla="*/ 108 h 239"/>
                <a:gd name="T84" fmla="*/ 66 w 227"/>
                <a:gd name="T85" fmla="*/ 107 h 239"/>
                <a:gd name="T86" fmla="*/ 64 w 227"/>
                <a:gd name="T87" fmla="*/ 146 h 239"/>
                <a:gd name="T88" fmla="*/ 63 w 227"/>
                <a:gd name="T89" fmla="*/ 0 h 239"/>
                <a:gd name="T90" fmla="*/ 66 w 227"/>
                <a:gd name="T91" fmla="*/ 33 h 239"/>
                <a:gd name="T92" fmla="*/ 77 w 227"/>
                <a:gd name="T93" fmla="*/ 34 h 239"/>
                <a:gd name="T94" fmla="*/ 86 w 227"/>
                <a:gd name="T95" fmla="*/ 35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7" h="239">
                  <a:moveTo>
                    <a:pt x="86" y="35"/>
                  </a:moveTo>
                  <a:lnTo>
                    <a:pt x="90" y="35"/>
                  </a:lnTo>
                  <a:lnTo>
                    <a:pt x="93" y="36"/>
                  </a:lnTo>
                  <a:lnTo>
                    <a:pt x="98" y="36"/>
                  </a:lnTo>
                  <a:lnTo>
                    <a:pt x="100" y="37"/>
                  </a:lnTo>
                  <a:lnTo>
                    <a:pt x="104" y="39"/>
                  </a:lnTo>
                  <a:lnTo>
                    <a:pt x="107" y="39"/>
                  </a:lnTo>
                  <a:lnTo>
                    <a:pt x="111" y="40"/>
                  </a:lnTo>
                  <a:lnTo>
                    <a:pt x="114" y="41"/>
                  </a:lnTo>
                  <a:lnTo>
                    <a:pt x="118" y="42"/>
                  </a:lnTo>
                  <a:lnTo>
                    <a:pt x="121" y="44"/>
                  </a:lnTo>
                  <a:lnTo>
                    <a:pt x="125" y="45"/>
                  </a:lnTo>
                  <a:lnTo>
                    <a:pt x="128" y="46"/>
                  </a:lnTo>
                  <a:lnTo>
                    <a:pt x="133" y="48"/>
                  </a:lnTo>
                  <a:lnTo>
                    <a:pt x="136" y="50"/>
                  </a:lnTo>
                  <a:lnTo>
                    <a:pt x="140" y="51"/>
                  </a:lnTo>
                  <a:lnTo>
                    <a:pt x="143" y="53"/>
                  </a:lnTo>
                  <a:lnTo>
                    <a:pt x="146" y="54"/>
                  </a:lnTo>
                  <a:lnTo>
                    <a:pt x="149" y="57"/>
                  </a:lnTo>
                  <a:lnTo>
                    <a:pt x="153" y="59"/>
                  </a:lnTo>
                  <a:lnTo>
                    <a:pt x="156" y="61"/>
                  </a:lnTo>
                  <a:lnTo>
                    <a:pt x="158" y="63"/>
                  </a:lnTo>
                  <a:lnTo>
                    <a:pt x="162" y="66"/>
                  </a:lnTo>
                  <a:lnTo>
                    <a:pt x="165" y="68"/>
                  </a:lnTo>
                  <a:lnTo>
                    <a:pt x="170" y="71"/>
                  </a:lnTo>
                  <a:lnTo>
                    <a:pt x="175" y="76"/>
                  </a:lnTo>
                  <a:lnTo>
                    <a:pt x="178" y="78"/>
                  </a:lnTo>
                  <a:lnTo>
                    <a:pt x="183" y="84"/>
                  </a:lnTo>
                  <a:lnTo>
                    <a:pt x="185" y="87"/>
                  </a:lnTo>
                  <a:lnTo>
                    <a:pt x="189" y="91"/>
                  </a:lnTo>
                  <a:lnTo>
                    <a:pt x="193" y="95"/>
                  </a:lnTo>
                  <a:lnTo>
                    <a:pt x="196" y="100"/>
                  </a:lnTo>
                  <a:lnTo>
                    <a:pt x="199" y="104"/>
                  </a:lnTo>
                  <a:lnTo>
                    <a:pt x="203" y="109"/>
                  </a:lnTo>
                  <a:lnTo>
                    <a:pt x="205" y="113"/>
                  </a:lnTo>
                  <a:lnTo>
                    <a:pt x="209" y="117"/>
                  </a:lnTo>
                  <a:lnTo>
                    <a:pt x="211" y="122"/>
                  </a:lnTo>
                  <a:lnTo>
                    <a:pt x="213" y="127"/>
                  </a:lnTo>
                  <a:lnTo>
                    <a:pt x="216" y="133"/>
                  </a:lnTo>
                  <a:lnTo>
                    <a:pt x="217" y="138"/>
                  </a:lnTo>
                  <a:lnTo>
                    <a:pt x="220" y="145"/>
                  </a:lnTo>
                  <a:lnTo>
                    <a:pt x="221" y="152"/>
                  </a:lnTo>
                  <a:lnTo>
                    <a:pt x="224" y="159"/>
                  </a:lnTo>
                  <a:lnTo>
                    <a:pt x="224" y="164"/>
                  </a:lnTo>
                  <a:lnTo>
                    <a:pt x="225" y="172"/>
                  </a:lnTo>
                  <a:lnTo>
                    <a:pt x="226" y="181"/>
                  </a:lnTo>
                  <a:lnTo>
                    <a:pt x="226" y="189"/>
                  </a:lnTo>
                  <a:lnTo>
                    <a:pt x="226" y="196"/>
                  </a:lnTo>
                  <a:lnTo>
                    <a:pt x="225" y="203"/>
                  </a:lnTo>
                  <a:lnTo>
                    <a:pt x="225" y="210"/>
                  </a:lnTo>
                  <a:lnTo>
                    <a:pt x="224" y="216"/>
                  </a:lnTo>
                  <a:lnTo>
                    <a:pt x="223" y="223"/>
                  </a:lnTo>
                  <a:lnTo>
                    <a:pt x="220" y="230"/>
                  </a:lnTo>
                  <a:lnTo>
                    <a:pt x="218" y="238"/>
                  </a:lnTo>
                  <a:lnTo>
                    <a:pt x="203" y="195"/>
                  </a:lnTo>
                  <a:lnTo>
                    <a:pt x="146" y="204"/>
                  </a:lnTo>
                  <a:lnTo>
                    <a:pt x="148" y="196"/>
                  </a:lnTo>
                  <a:lnTo>
                    <a:pt x="148" y="192"/>
                  </a:lnTo>
                  <a:lnTo>
                    <a:pt x="148" y="187"/>
                  </a:lnTo>
                  <a:lnTo>
                    <a:pt x="148" y="180"/>
                  </a:lnTo>
                  <a:lnTo>
                    <a:pt x="147" y="175"/>
                  </a:lnTo>
                  <a:lnTo>
                    <a:pt x="146" y="169"/>
                  </a:lnTo>
                  <a:lnTo>
                    <a:pt x="143" y="163"/>
                  </a:lnTo>
                  <a:lnTo>
                    <a:pt x="141" y="158"/>
                  </a:lnTo>
                  <a:lnTo>
                    <a:pt x="139" y="153"/>
                  </a:lnTo>
                  <a:lnTo>
                    <a:pt x="136" y="147"/>
                  </a:lnTo>
                  <a:lnTo>
                    <a:pt x="134" y="144"/>
                  </a:lnTo>
                  <a:lnTo>
                    <a:pt x="132" y="141"/>
                  </a:lnTo>
                  <a:lnTo>
                    <a:pt x="129" y="138"/>
                  </a:lnTo>
                  <a:lnTo>
                    <a:pt x="127" y="135"/>
                  </a:lnTo>
                  <a:lnTo>
                    <a:pt x="123" y="131"/>
                  </a:lnTo>
                  <a:lnTo>
                    <a:pt x="121" y="129"/>
                  </a:lnTo>
                  <a:lnTo>
                    <a:pt x="118" y="127"/>
                  </a:lnTo>
                  <a:lnTo>
                    <a:pt x="115" y="125"/>
                  </a:lnTo>
                  <a:lnTo>
                    <a:pt x="112" y="121"/>
                  </a:lnTo>
                  <a:lnTo>
                    <a:pt x="107" y="119"/>
                  </a:lnTo>
                  <a:lnTo>
                    <a:pt x="104" y="117"/>
                  </a:lnTo>
                  <a:lnTo>
                    <a:pt x="101" y="116"/>
                  </a:lnTo>
                  <a:lnTo>
                    <a:pt x="97" y="113"/>
                  </a:lnTo>
                  <a:lnTo>
                    <a:pt x="93" y="112"/>
                  </a:lnTo>
                  <a:lnTo>
                    <a:pt x="90" y="111"/>
                  </a:lnTo>
                  <a:lnTo>
                    <a:pt x="86" y="110"/>
                  </a:lnTo>
                  <a:lnTo>
                    <a:pt x="82" y="109"/>
                  </a:lnTo>
                  <a:lnTo>
                    <a:pt x="76" y="108"/>
                  </a:lnTo>
                  <a:lnTo>
                    <a:pt x="71" y="108"/>
                  </a:lnTo>
                  <a:lnTo>
                    <a:pt x="66" y="107"/>
                  </a:lnTo>
                  <a:lnTo>
                    <a:pt x="64" y="107"/>
                  </a:lnTo>
                  <a:lnTo>
                    <a:pt x="64" y="146"/>
                  </a:lnTo>
                  <a:lnTo>
                    <a:pt x="0" y="74"/>
                  </a:lnTo>
                  <a:lnTo>
                    <a:pt x="63" y="0"/>
                  </a:lnTo>
                  <a:lnTo>
                    <a:pt x="63" y="33"/>
                  </a:lnTo>
                  <a:lnTo>
                    <a:pt x="66" y="33"/>
                  </a:lnTo>
                  <a:lnTo>
                    <a:pt x="72" y="33"/>
                  </a:lnTo>
                  <a:lnTo>
                    <a:pt x="77" y="34"/>
                  </a:lnTo>
                  <a:lnTo>
                    <a:pt x="82" y="34"/>
                  </a:lnTo>
                  <a:lnTo>
                    <a:pt x="86" y="35"/>
                  </a:lnTo>
                </a:path>
              </a:pathLst>
            </a:custGeom>
            <a:solidFill>
              <a:schemeClr val="accent1"/>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5006" name="Arc 33">
            <a:extLst>
              <a:ext uri="{FF2B5EF4-FFF2-40B4-BE49-F238E27FC236}">
                <a16:creationId xmlns:a16="http://schemas.microsoft.com/office/drawing/2014/main" id="{A549FDC9-5611-4654-81E2-A39E33B811D2}"/>
              </a:ext>
            </a:extLst>
          </p:cNvPr>
          <p:cNvSpPr>
            <a:spLocks/>
          </p:cNvSpPr>
          <p:nvPr/>
        </p:nvSpPr>
        <p:spPr bwMode="auto">
          <a:xfrm>
            <a:off x="4900613" y="4819650"/>
            <a:ext cx="204787" cy="271463"/>
          </a:xfrm>
          <a:custGeom>
            <a:avLst/>
            <a:gdLst>
              <a:gd name="T0" fmla="*/ 204787 w 25594"/>
              <a:gd name="T1" fmla="*/ 267618 h 26337"/>
              <a:gd name="T2" fmla="*/ 4209 w 25594"/>
              <a:gd name="T3" fmla="*/ 0 h 26337"/>
              <a:gd name="T4" fmla="*/ 172830 w 25594"/>
              <a:gd name="T5" fmla="*/ 48826 h 26337"/>
              <a:gd name="T6" fmla="*/ 0 60000 65536"/>
              <a:gd name="T7" fmla="*/ 0 60000 65536"/>
              <a:gd name="T8" fmla="*/ 0 60000 65536"/>
            </a:gdLst>
            <a:ahLst/>
            <a:cxnLst>
              <a:cxn ang="T6">
                <a:pos x="T0" y="T1"/>
              </a:cxn>
              <a:cxn ang="T7">
                <a:pos x="T2" y="T3"/>
              </a:cxn>
              <a:cxn ang="T8">
                <a:pos x="T4" y="T5"/>
              </a:cxn>
            </a:cxnLst>
            <a:rect l="0" t="0" r="r" b="b"/>
            <a:pathLst>
              <a:path w="25594" h="26337" fill="none" extrusionOk="0">
                <a:moveTo>
                  <a:pt x="25594" y="25964"/>
                </a:moveTo>
                <a:cubicBezTo>
                  <a:pt x="24277" y="26212"/>
                  <a:pt x="22940" y="26337"/>
                  <a:pt x="21600" y="26337"/>
                </a:cubicBezTo>
                <a:cubicBezTo>
                  <a:pt x="9670" y="26337"/>
                  <a:pt x="0" y="16666"/>
                  <a:pt x="0" y="4737"/>
                </a:cubicBezTo>
                <a:cubicBezTo>
                  <a:pt x="0" y="3143"/>
                  <a:pt x="176" y="1554"/>
                  <a:pt x="525" y="-1"/>
                </a:cubicBezTo>
              </a:path>
              <a:path w="25594" h="26337" stroke="0" extrusionOk="0">
                <a:moveTo>
                  <a:pt x="25594" y="25964"/>
                </a:moveTo>
                <a:cubicBezTo>
                  <a:pt x="24277" y="26212"/>
                  <a:pt x="22940" y="26337"/>
                  <a:pt x="21600" y="26337"/>
                </a:cubicBezTo>
                <a:cubicBezTo>
                  <a:pt x="9670" y="26337"/>
                  <a:pt x="0" y="16666"/>
                  <a:pt x="0" y="4737"/>
                </a:cubicBezTo>
                <a:cubicBezTo>
                  <a:pt x="0" y="3143"/>
                  <a:pt x="176" y="1554"/>
                  <a:pt x="525" y="-1"/>
                </a:cubicBezTo>
                <a:lnTo>
                  <a:pt x="21600" y="4737"/>
                </a:lnTo>
                <a:lnTo>
                  <a:pt x="25594" y="25964"/>
                </a:lnTo>
                <a:close/>
              </a:path>
            </a:pathLst>
          </a:custGeom>
          <a:noFill/>
          <a:ln w="127000" cap="rnd">
            <a:solidFill>
              <a:srgbClr val="A2C1FE"/>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5007" name="Group 34">
            <a:extLst>
              <a:ext uri="{FF2B5EF4-FFF2-40B4-BE49-F238E27FC236}">
                <a16:creationId xmlns:a16="http://schemas.microsoft.com/office/drawing/2014/main" id="{53BC92A6-E4C1-4F41-83A5-FFA1732FF475}"/>
              </a:ext>
            </a:extLst>
          </p:cNvPr>
          <p:cNvGrpSpPr>
            <a:grpSpLocks/>
          </p:cNvGrpSpPr>
          <p:nvPr/>
        </p:nvGrpSpPr>
        <p:grpSpPr bwMode="auto">
          <a:xfrm>
            <a:off x="8331200" y="1876425"/>
            <a:ext cx="644525" cy="958850"/>
            <a:chOff x="5248" y="1182"/>
            <a:chExt cx="406" cy="604"/>
          </a:xfrm>
        </p:grpSpPr>
        <p:grpSp>
          <p:nvGrpSpPr>
            <p:cNvPr id="85068" name="Group 35">
              <a:extLst>
                <a:ext uri="{FF2B5EF4-FFF2-40B4-BE49-F238E27FC236}">
                  <a16:creationId xmlns:a16="http://schemas.microsoft.com/office/drawing/2014/main" id="{6707A35C-B048-4118-A0EC-6B7973B12552}"/>
                </a:ext>
              </a:extLst>
            </p:cNvPr>
            <p:cNvGrpSpPr>
              <a:grpSpLocks/>
            </p:cNvGrpSpPr>
            <p:nvPr/>
          </p:nvGrpSpPr>
          <p:grpSpPr bwMode="auto">
            <a:xfrm>
              <a:off x="5248" y="1182"/>
              <a:ext cx="406" cy="604"/>
              <a:chOff x="5248" y="1182"/>
              <a:chExt cx="406" cy="604"/>
            </a:xfrm>
          </p:grpSpPr>
          <p:sp>
            <p:nvSpPr>
              <p:cNvPr id="85132" name="Rectangle 36">
                <a:extLst>
                  <a:ext uri="{FF2B5EF4-FFF2-40B4-BE49-F238E27FC236}">
                    <a16:creationId xmlns:a16="http://schemas.microsoft.com/office/drawing/2014/main" id="{5F35CB0A-E06A-4F38-8FE0-98383DE0412B}"/>
                  </a:ext>
                </a:extLst>
              </p:cNvPr>
              <p:cNvSpPr>
                <a:spLocks noChangeArrowheads="1"/>
              </p:cNvSpPr>
              <p:nvPr/>
            </p:nvSpPr>
            <p:spPr bwMode="auto">
              <a:xfrm>
                <a:off x="5248" y="1182"/>
                <a:ext cx="406" cy="60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33" name="Rectangle 37">
                <a:extLst>
                  <a:ext uri="{FF2B5EF4-FFF2-40B4-BE49-F238E27FC236}">
                    <a16:creationId xmlns:a16="http://schemas.microsoft.com/office/drawing/2014/main" id="{1D8DFC43-05E9-4523-8F9C-98A2F823923B}"/>
                  </a:ext>
                </a:extLst>
              </p:cNvPr>
              <p:cNvSpPr>
                <a:spLocks noChangeArrowheads="1"/>
              </p:cNvSpPr>
              <p:nvPr/>
            </p:nvSpPr>
            <p:spPr bwMode="auto">
              <a:xfrm>
                <a:off x="5264" y="1197"/>
                <a:ext cx="374" cy="572"/>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5069" name="Group 38">
              <a:extLst>
                <a:ext uri="{FF2B5EF4-FFF2-40B4-BE49-F238E27FC236}">
                  <a16:creationId xmlns:a16="http://schemas.microsoft.com/office/drawing/2014/main" id="{DE56AFEE-9401-42DB-A650-32D6DCD7D167}"/>
                </a:ext>
              </a:extLst>
            </p:cNvPr>
            <p:cNvGrpSpPr>
              <a:grpSpLocks/>
            </p:cNvGrpSpPr>
            <p:nvPr/>
          </p:nvGrpSpPr>
          <p:grpSpPr bwMode="auto">
            <a:xfrm>
              <a:off x="5350" y="1252"/>
              <a:ext cx="202" cy="455"/>
              <a:chOff x="5350" y="1252"/>
              <a:chExt cx="202" cy="455"/>
            </a:xfrm>
          </p:grpSpPr>
          <p:grpSp>
            <p:nvGrpSpPr>
              <p:cNvPr id="85070" name="Group 39">
                <a:extLst>
                  <a:ext uri="{FF2B5EF4-FFF2-40B4-BE49-F238E27FC236}">
                    <a16:creationId xmlns:a16="http://schemas.microsoft.com/office/drawing/2014/main" id="{B6B775F1-5BBF-45B2-A14A-78EAA3A0D684}"/>
                  </a:ext>
                </a:extLst>
              </p:cNvPr>
              <p:cNvGrpSpPr>
                <a:grpSpLocks/>
              </p:cNvGrpSpPr>
              <p:nvPr/>
            </p:nvGrpSpPr>
            <p:grpSpPr bwMode="auto">
              <a:xfrm>
                <a:off x="5437" y="1471"/>
                <a:ext cx="29" cy="28"/>
                <a:chOff x="5437" y="1471"/>
                <a:chExt cx="29" cy="28"/>
              </a:xfrm>
            </p:grpSpPr>
            <p:sp>
              <p:nvSpPr>
                <p:cNvPr id="85130" name="Oval 40">
                  <a:extLst>
                    <a:ext uri="{FF2B5EF4-FFF2-40B4-BE49-F238E27FC236}">
                      <a16:creationId xmlns:a16="http://schemas.microsoft.com/office/drawing/2014/main" id="{87DD9259-9DE7-4C17-916F-B963E958D055}"/>
                    </a:ext>
                  </a:extLst>
                </p:cNvPr>
                <p:cNvSpPr>
                  <a:spLocks noChangeArrowheads="1"/>
                </p:cNvSpPr>
                <p:nvPr/>
              </p:nvSpPr>
              <p:spPr bwMode="auto">
                <a:xfrm>
                  <a:off x="5437" y="1471"/>
                  <a:ext cx="29" cy="2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31" name="Line 41">
                  <a:extLst>
                    <a:ext uri="{FF2B5EF4-FFF2-40B4-BE49-F238E27FC236}">
                      <a16:creationId xmlns:a16="http://schemas.microsoft.com/office/drawing/2014/main" id="{DD99FB53-D9B9-4D33-8966-39BB46A63411}"/>
                    </a:ext>
                  </a:extLst>
                </p:cNvPr>
                <p:cNvSpPr>
                  <a:spLocks noChangeShapeType="1"/>
                </p:cNvSpPr>
                <p:nvPr/>
              </p:nvSpPr>
              <p:spPr bwMode="auto">
                <a:xfrm flipV="1">
                  <a:off x="5443" y="1472"/>
                  <a:ext cx="23" cy="2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071" name="Group 42">
                <a:extLst>
                  <a:ext uri="{FF2B5EF4-FFF2-40B4-BE49-F238E27FC236}">
                    <a16:creationId xmlns:a16="http://schemas.microsoft.com/office/drawing/2014/main" id="{8CBDCE86-5430-413A-87CA-B8425B54DC24}"/>
                  </a:ext>
                </a:extLst>
              </p:cNvPr>
              <p:cNvGrpSpPr>
                <a:grpSpLocks/>
              </p:cNvGrpSpPr>
              <p:nvPr/>
            </p:nvGrpSpPr>
            <p:grpSpPr bwMode="auto">
              <a:xfrm>
                <a:off x="5350" y="1252"/>
                <a:ext cx="202" cy="455"/>
                <a:chOff x="5350" y="1252"/>
                <a:chExt cx="202" cy="455"/>
              </a:xfrm>
            </p:grpSpPr>
            <p:grpSp>
              <p:nvGrpSpPr>
                <p:cNvPr id="85072" name="Group 43">
                  <a:extLst>
                    <a:ext uri="{FF2B5EF4-FFF2-40B4-BE49-F238E27FC236}">
                      <a16:creationId xmlns:a16="http://schemas.microsoft.com/office/drawing/2014/main" id="{58A700AC-DE20-4E6A-9B5A-C4440304A5A6}"/>
                    </a:ext>
                  </a:extLst>
                </p:cNvPr>
                <p:cNvGrpSpPr>
                  <a:grpSpLocks/>
                </p:cNvGrpSpPr>
                <p:nvPr/>
              </p:nvGrpSpPr>
              <p:grpSpPr bwMode="auto">
                <a:xfrm>
                  <a:off x="5350" y="1252"/>
                  <a:ext cx="202" cy="176"/>
                  <a:chOff x="5350" y="1252"/>
                  <a:chExt cx="202" cy="176"/>
                </a:xfrm>
              </p:grpSpPr>
              <p:grpSp>
                <p:nvGrpSpPr>
                  <p:cNvPr id="85102" name="Group 44">
                    <a:extLst>
                      <a:ext uri="{FF2B5EF4-FFF2-40B4-BE49-F238E27FC236}">
                        <a16:creationId xmlns:a16="http://schemas.microsoft.com/office/drawing/2014/main" id="{F92403AB-5F6D-448B-8FA4-434DF9B02994}"/>
                      </a:ext>
                    </a:extLst>
                  </p:cNvPr>
                  <p:cNvGrpSpPr>
                    <a:grpSpLocks/>
                  </p:cNvGrpSpPr>
                  <p:nvPr/>
                </p:nvGrpSpPr>
                <p:grpSpPr bwMode="auto">
                  <a:xfrm>
                    <a:off x="5350" y="1252"/>
                    <a:ext cx="202" cy="176"/>
                    <a:chOff x="5350" y="1252"/>
                    <a:chExt cx="202" cy="176"/>
                  </a:xfrm>
                </p:grpSpPr>
                <p:grpSp>
                  <p:nvGrpSpPr>
                    <p:cNvPr id="85116" name="Group 45">
                      <a:extLst>
                        <a:ext uri="{FF2B5EF4-FFF2-40B4-BE49-F238E27FC236}">
                          <a16:creationId xmlns:a16="http://schemas.microsoft.com/office/drawing/2014/main" id="{AE5D44D1-BBE8-4CC1-ADED-3967BF6F05DD}"/>
                        </a:ext>
                      </a:extLst>
                    </p:cNvPr>
                    <p:cNvGrpSpPr>
                      <a:grpSpLocks/>
                    </p:cNvGrpSpPr>
                    <p:nvPr/>
                  </p:nvGrpSpPr>
                  <p:grpSpPr bwMode="auto">
                    <a:xfrm>
                      <a:off x="5350" y="1252"/>
                      <a:ext cx="202" cy="176"/>
                      <a:chOff x="5350" y="1252"/>
                      <a:chExt cx="202" cy="176"/>
                    </a:xfrm>
                  </p:grpSpPr>
                  <p:grpSp>
                    <p:nvGrpSpPr>
                      <p:cNvPr id="85124" name="Group 46">
                        <a:extLst>
                          <a:ext uri="{FF2B5EF4-FFF2-40B4-BE49-F238E27FC236}">
                            <a16:creationId xmlns:a16="http://schemas.microsoft.com/office/drawing/2014/main" id="{9A6474CB-9AB3-4BE1-AEA1-8F9035BA4B89}"/>
                          </a:ext>
                        </a:extLst>
                      </p:cNvPr>
                      <p:cNvGrpSpPr>
                        <a:grpSpLocks/>
                      </p:cNvGrpSpPr>
                      <p:nvPr/>
                    </p:nvGrpSpPr>
                    <p:grpSpPr bwMode="auto">
                      <a:xfrm>
                        <a:off x="5350" y="1253"/>
                        <a:ext cx="202" cy="174"/>
                        <a:chOff x="5350" y="1253"/>
                        <a:chExt cx="202" cy="174"/>
                      </a:xfrm>
                    </p:grpSpPr>
                    <p:sp>
                      <p:nvSpPr>
                        <p:cNvPr id="85127" name="Rectangle 47">
                          <a:extLst>
                            <a:ext uri="{FF2B5EF4-FFF2-40B4-BE49-F238E27FC236}">
                              <a16:creationId xmlns:a16="http://schemas.microsoft.com/office/drawing/2014/main" id="{B5388A9B-6398-467A-83F6-35E29AAA4050}"/>
                            </a:ext>
                          </a:extLst>
                        </p:cNvPr>
                        <p:cNvSpPr>
                          <a:spLocks noChangeArrowheads="1"/>
                        </p:cNvSpPr>
                        <p:nvPr/>
                      </p:nvSpPr>
                      <p:spPr bwMode="auto">
                        <a:xfrm>
                          <a:off x="5365" y="1253"/>
                          <a:ext cx="172" cy="17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28" name="Oval 48">
                          <a:extLst>
                            <a:ext uri="{FF2B5EF4-FFF2-40B4-BE49-F238E27FC236}">
                              <a16:creationId xmlns:a16="http://schemas.microsoft.com/office/drawing/2014/main" id="{46FEC1BA-7FE1-41F2-B9CC-E75DE91994EE}"/>
                            </a:ext>
                          </a:extLst>
                        </p:cNvPr>
                        <p:cNvSpPr>
                          <a:spLocks noChangeArrowheads="1"/>
                        </p:cNvSpPr>
                        <p:nvPr/>
                      </p:nvSpPr>
                      <p:spPr bwMode="auto">
                        <a:xfrm>
                          <a:off x="5350" y="1253"/>
                          <a:ext cx="19" cy="17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29" name="Oval 49">
                          <a:extLst>
                            <a:ext uri="{FF2B5EF4-FFF2-40B4-BE49-F238E27FC236}">
                              <a16:creationId xmlns:a16="http://schemas.microsoft.com/office/drawing/2014/main" id="{9A095156-78D1-471D-9BF2-8F5ACA2067A8}"/>
                            </a:ext>
                          </a:extLst>
                        </p:cNvPr>
                        <p:cNvSpPr>
                          <a:spLocks noChangeArrowheads="1"/>
                        </p:cNvSpPr>
                        <p:nvPr/>
                      </p:nvSpPr>
                      <p:spPr bwMode="auto">
                        <a:xfrm>
                          <a:off x="5532" y="1253"/>
                          <a:ext cx="20" cy="17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5125" name="Rectangle 50">
                        <a:extLst>
                          <a:ext uri="{FF2B5EF4-FFF2-40B4-BE49-F238E27FC236}">
                            <a16:creationId xmlns:a16="http://schemas.microsoft.com/office/drawing/2014/main" id="{A393A846-5631-4FB3-910E-D504BB1709FB}"/>
                          </a:ext>
                        </a:extLst>
                      </p:cNvPr>
                      <p:cNvSpPr>
                        <a:spLocks noChangeArrowheads="1"/>
                      </p:cNvSpPr>
                      <p:nvPr/>
                    </p:nvSpPr>
                    <p:spPr bwMode="auto">
                      <a:xfrm>
                        <a:off x="5362" y="1252"/>
                        <a:ext cx="17" cy="1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26" name="Rectangle 51">
                        <a:extLst>
                          <a:ext uri="{FF2B5EF4-FFF2-40B4-BE49-F238E27FC236}">
                            <a16:creationId xmlns:a16="http://schemas.microsoft.com/office/drawing/2014/main" id="{235A6C29-E4FF-4075-B8F4-EB9D69F9571E}"/>
                          </a:ext>
                        </a:extLst>
                      </p:cNvPr>
                      <p:cNvSpPr>
                        <a:spLocks noChangeArrowheads="1"/>
                      </p:cNvSpPr>
                      <p:nvPr/>
                    </p:nvSpPr>
                    <p:spPr bwMode="auto">
                      <a:xfrm>
                        <a:off x="5521" y="1252"/>
                        <a:ext cx="18" cy="1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5117" name="Group 52">
                      <a:extLst>
                        <a:ext uri="{FF2B5EF4-FFF2-40B4-BE49-F238E27FC236}">
                          <a16:creationId xmlns:a16="http://schemas.microsoft.com/office/drawing/2014/main" id="{8B546D13-337E-46B0-80D9-4CF900CEE516}"/>
                        </a:ext>
                      </a:extLst>
                    </p:cNvPr>
                    <p:cNvGrpSpPr>
                      <a:grpSpLocks/>
                    </p:cNvGrpSpPr>
                    <p:nvPr/>
                  </p:nvGrpSpPr>
                  <p:grpSpPr bwMode="auto">
                    <a:xfrm>
                      <a:off x="5379" y="1272"/>
                      <a:ext cx="144" cy="96"/>
                      <a:chOff x="5379" y="1272"/>
                      <a:chExt cx="144" cy="96"/>
                    </a:xfrm>
                  </p:grpSpPr>
                  <p:grpSp>
                    <p:nvGrpSpPr>
                      <p:cNvPr id="85118" name="Group 53">
                        <a:extLst>
                          <a:ext uri="{FF2B5EF4-FFF2-40B4-BE49-F238E27FC236}">
                            <a16:creationId xmlns:a16="http://schemas.microsoft.com/office/drawing/2014/main" id="{A6AC4BF2-2CE6-4C57-B785-CDE501A479C1}"/>
                          </a:ext>
                        </a:extLst>
                      </p:cNvPr>
                      <p:cNvGrpSpPr>
                        <a:grpSpLocks/>
                      </p:cNvGrpSpPr>
                      <p:nvPr/>
                    </p:nvGrpSpPr>
                    <p:grpSpPr bwMode="auto">
                      <a:xfrm>
                        <a:off x="5379" y="1274"/>
                        <a:ext cx="144" cy="92"/>
                        <a:chOff x="5379" y="1274"/>
                        <a:chExt cx="144" cy="92"/>
                      </a:xfrm>
                    </p:grpSpPr>
                    <p:sp>
                      <p:nvSpPr>
                        <p:cNvPr id="85121" name="Rectangle 54">
                          <a:extLst>
                            <a:ext uri="{FF2B5EF4-FFF2-40B4-BE49-F238E27FC236}">
                              <a16:creationId xmlns:a16="http://schemas.microsoft.com/office/drawing/2014/main" id="{DF44AC50-8155-4294-BEAB-E8A4422D19A4}"/>
                            </a:ext>
                          </a:extLst>
                        </p:cNvPr>
                        <p:cNvSpPr>
                          <a:spLocks noChangeArrowheads="1"/>
                        </p:cNvSpPr>
                        <p:nvPr/>
                      </p:nvSpPr>
                      <p:spPr bwMode="auto">
                        <a:xfrm>
                          <a:off x="5390" y="1274"/>
                          <a:ext cx="122" cy="92"/>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22" name="Oval 55">
                          <a:extLst>
                            <a:ext uri="{FF2B5EF4-FFF2-40B4-BE49-F238E27FC236}">
                              <a16:creationId xmlns:a16="http://schemas.microsoft.com/office/drawing/2014/main" id="{8FE8ABE8-89B5-4AB8-B75A-7F8493857D5F}"/>
                            </a:ext>
                          </a:extLst>
                        </p:cNvPr>
                        <p:cNvSpPr>
                          <a:spLocks noChangeArrowheads="1"/>
                        </p:cNvSpPr>
                        <p:nvPr/>
                      </p:nvSpPr>
                      <p:spPr bwMode="auto">
                        <a:xfrm>
                          <a:off x="5379" y="1274"/>
                          <a:ext cx="11" cy="92"/>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23" name="Oval 56">
                          <a:extLst>
                            <a:ext uri="{FF2B5EF4-FFF2-40B4-BE49-F238E27FC236}">
                              <a16:creationId xmlns:a16="http://schemas.microsoft.com/office/drawing/2014/main" id="{CE9F7FD2-9D0B-4F51-B201-74A6767A1A6C}"/>
                            </a:ext>
                          </a:extLst>
                        </p:cNvPr>
                        <p:cNvSpPr>
                          <a:spLocks noChangeArrowheads="1"/>
                        </p:cNvSpPr>
                        <p:nvPr/>
                      </p:nvSpPr>
                      <p:spPr bwMode="auto">
                        <a:xfrm>
                          <a:off x="5511" y="1274"/>
                          <a:ext cx="12" cy="92"/>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5119" name="Rectangle 57">
                        <a:extLst>
                          <a:ext uri="{FF2B5EF4-FFF2-40B4-BE49-F238E27FC236}">
                            <a16:creationId xmlns:a16="http://schemas.microsoft.com/office/drawing/2014/main" id="{8E871203-E66B-48F7-B3C8-E40C4DD0474C}"/>
                          </a:ext>
                        </a:extLst>
                      </p:cNvPr>
                      <p:cNvSpPr>
                        <a:spLocks noChangeArrowheads="1"/>
                      </p:cNvSpPr>
                      <p:nvPr/>
                    </p:nvSpPr>
                    <p:spPr bwMode="auto">
                      <a:xfrm>
                        <a:off x="5387" y="1272"/>
                        <a:ext cx="11" cy="9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20" name="Rectangle 58">
                        <a:extLst>
                          <a:ext uri="{FF2B5EF4-FFF2-40B4-BE49-F238E27FC236}">
                            <a16:creationId xmlns:a16="http://schemas.microsoft.com/office/drawing/2014/main" id="{4B476DB2-B401-4EA2-8DDB-1164A0D1F0BD}"/>
                          </a:ext>
                        </a:extLst>
                      </p:cNvPr>
                      <p:cNvSpPr>
                        <a:spLocks noChangeArrowheads="1"/>
                      </p:cNvSpPr>
                      <p:nvPr/>
                    </p:nvSpPr>
                    <p:spPr bwMode="auto">
                      <a:xfrm>
                        <a:off x="5503" y="1272"/>
                        <a:ext cx="11" cy="9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85103" name="Group 59">
                    <a:extLst>
                      <a:ext uri="{FF2B5EF4-FFF2-40B4-BE49-F238E27FC236}">
                        <a16:creationId xmlns:a16="http://schemas.microsoft.com/office/drawing/2014/main" id="{B1A65873-6125-472C-8F7C-BD7BCC4859D4}"/>
                      </a:ext>
                    </a:extLst>
                  </p:cNvPr>
                  <p:cNvGrpSpPr>
                    <a:grpSpLocks/>
                  </p:cNvGrpSpPr>
                  <p:nvPr/>
                </p:nvGrpSpPr>
                <p:grpSpPr bwMode="auto">
                  <a:xfrm>
                    <a:off x="5396" y="1285"/>
                    <a:ext cx="110" cy="126"/>
                    <a:chOff x="5396" y="1285"/>
                    <a:chExt cx="110" cy="126"/>
                  </a:xfrm>
                </p:grpSpPr>
                <p:grpSp>
                  <p:nvGrpSpPr>
                    <p:cNvPr id="85104" name="Group 60">
                      <a:extLst>
                        <a:ext uri="{FF2B5EF4-FFF2-40B4-BE49-F238E27FC236}">
                          <a16:creationId xmlns:a16="http://schemas.microsoft.com/office/drawing/2014/main" id="{D14C93A4-647A-4949-879B-E744E2865C23}"/>
                        </a:ext>
                      </a:extLst>
                    </p:cNvPr>
                    <p:cNvGrpSpPr>
                      <a:grpSpLocks/>
                    </p:cNvGrpSpPr>
                    <p:nvPr/>
                  </p:nvGrpSpPr>
                  <p:grpSpPr bwMode="auto">
                    <a:xfrm>
                      <a:off x="5396" y="1285"/>
                      <a:ext cx="110" cy="69"/>
                      <a:chOff x="5396" y="1285"/>
                      <a:chExt cx="110" cy="69"/>
                    </a:xfrm>
                  </p:grpSpPr>
                  <p:grpSp>
                    <p:nvGrpSpPr>
                      <p:cNvPr id="85110" name="Group 61">
                        <a:extLst>
                          <a:ext uri="{FF2B5EF4-FFF2-40B4-BE49-F238E27FC236}">
                            <a16:creationId xmlns:a16="http://schemas.microsoft.com/office/drawing/2014/main" id="{2AD8AD0D-FFCF-40D3-8E6D-1ED03669CC6C}"/>
                          </a:ext>
                        </a:extLst>
                      </p:cNvPr>
                      <p:cNvGrpSpPr>
                        <a:grpSpLocks/>
                      </p:cNvGrpSpPr>
                      <p:nvPr/>
                    </p:nvGrpSpPr>
                    <p:grpSpPr bwMode="auto">
                      <a:xfrm>
                        <a:off x="5489" y="1285"/>
                        <a:ext cx="17" cy="69"/>
                        <a:chOff x="5489" y="1285"/>
                        <a:chExt cx="17" cy="69"/>
                      </a:xfrm>
                    </p:grpSpPr>
                    <p:sp>
                      <p:nvSpPr>
                        <p:cNvPr id="85114" name="Rectangle 62">
                          <a:extLst>
                            <a:ext uri="{FF2B5EF4-FFF2-40B4-BE49-F238E27FC236}">
                              <a16:creationId xmlns:a16="http://schemas.microsoft.com/office/drawing/2014/main" id="{5BA856DE-1442-4C44-9C67-A46720FC8136}"/>
                            </a:ext>
                          </a:extLst>
                        </p:cNvPr>
                        <p:cNvSpPr>
                          <a:spLocks noChangeArrowheads="1"/>
                        </p:cNvSpPr>
                        <p:nvPr/>
                      </p:nvSpPr>
                      <p:spPr bwMode="auto">
                        <a:xfrm>
                          <a:off x="5489" y="1285"/>
                          <a:ext cx="17" cy="69"/>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15" name="Rectangle 63">
                          <a:extLst>
                            <a:ext uri="{FF2B5EF4-FFF2-40B4-BE49-F238E27FC236}">
                              <a16:creationId xmlns:a16="http://schemas.microsoft.com/office/drawing/2014/main" id="{D385C940-8F04-4758-AC58-DDB79A2F9655}"/>
                            </a:ext>
                          </a:extLst>
                        </p:cNvPr>
                        <p:cNvSpPr>
                          <a:spLocks noChangeArrowheads="1"/>
                        </p:cNvSpPr>
                        <p:nvPr/>
                      </p:nvSpPr>
                      <p:spPr bwMode="auto">
                        <a:xfrm>
                          <a:off x="5495" y="1293"/>
                          <a:ext cx="4" cy="5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5111" name="Group 64">
                        <a:extLst>
                          <a:ext uri="{FF2B5EF4-FFF2-40B4-BE49-F238E27FC236}">
                            <a16:creationId xmlns:a16="http://schemas.microsoft.com/office/drawing/2014/main" id="{1C8A994F-679D-4922-BEBD-7EA879820A6F}"/>
                          </a:ext>
                        </a:extLst>
                      </p:cNvPr>
                      <p:cNvGrpSpPr>
                        <a:grpSpLocks/>
                      </p:cNvGrpSpPr>
                      <p:nvPr/>
                    </p:nvGrpSpPr>
                    <p:grpSpPr bwMode="auto">
                      <a:xfrm>
                        <a:off x="5396" y="1285"/>
                        <a:ext cx="16" cy="69"/>
                        <a:chOff x="5396" y="1285"/>
                        <a:chExt cx="16" cy="69"/>
                      </a:xfrm>
                    </p:grpSpPr>
                    <p:sp>
                      <p:nvSpPr>
                        <p:cNvPr id="85112" name="Rectangle 65">
                          <a:extLst>
                            <a:ext uri="{FF2B5EF4-FFF2-40B4-BE49-F238E27FC236}">
                              <a16:creationId xmlns:a16="http://schemas.microsoft.com/office/drawing/2014/main" id="{AA9F4982-E37B-4ED5-88D7-AF77FC3D3EE2}"/>
                            </a:ext>
                          </a:extLst>
                        </p:cNvPr>
                        <p:cNvSpPr>
                          <a:spLocks noChangeArrowheads="1"/>
                        </p:cNvSpPr>
                        <p:nvPr/>
                      </p:nvSpPr>
                      <p:spPr bwMode="auto">
                        <a:xfrm>
                          <a:off x="5396" y="1285"/>
                          <a:ext cx="16" cy="69"/>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13" name="Rectangle 66">
                          <a:extLst>
                            <a:ext uri="{FF2B5EF4-FFF2-40B4-BE49-F238E27FC236}">
                              <a16:creationId xmlns:a16="http://schemas.microsoft.com/office/drawing/2014/main" id="{1D8A4A2D-9C82-465C-B727-AC6534262836}"/>
                            </a:ext>
                          </a:extLst>
                        </p:cNvPr>
                        <p:cNvSpPr>
                          <a:spLocks noChangeArrowheads="1"/>
                        </p:cNvSpPr>
                        <p:nvPr/>
                      </p:nvSpPr>
                      <p:spPr bwMode="auto">
                        <a:xfrm>
                          <a:off x="5402" y="1293"/>
                          <a:ext cx="3" cy="53"/>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85105" name="Group 67">
                      <a:extLst>
                        <a:ext uri="{FF2B5EF4-FFF2-40B4-BE49-F238E27FC236}">
                          <a16:creationId xmlns:a16="http://schemas.microsoft.com/office/drawing/2014/main" id="{C3985EE7-E162-4F13-8688-15C02ED02B9E}"/>
                        </a:ext>
                      </a:extLst>
                    </p:cNvPr>
                    <p:cNvGrpSpPr>
                      <a:grpSpLocks/>
                    </p:cNvGrpSpPr>
                    <p:nvPr/>
                  </p:nvGrpSpPr>
                  <p:grpSpPr bwMode="auto">
                    <a:xfrm>
                      <a:off x="5441" y="1385"/>
                      <a:ext cx="19" cy="26"/>
                      <a:chOff x="5441" y="1385"/>
                      <a:chExt cx="19" cy="26"/>
                    </a:xfrm>
                  </p:grpSpPr>
                  <p:sp>
                    <p:nvSpPr>
                      <p:cNvPr id="85106" name="Rectangle 68">
                        <a:extLst>
                          <a:ext uri="{FF2B5EF4-FFF2-40B4-BE49-F238E27FC236}">
                            <a16:creationId xmlns:a16="http://schemas.microsoft.com/office/drawing/2014/main" id="{6FE1A85B-B958-4739-8B7D-397EDF853631}"/>
                          </a:ext>
                        </a:extLst>
                      </p:cNvPr>
                      <p:cNvSpPr>
                        <a:spLocks noChangeArrowheads="1"/>
                      </p:cNvSpPr>
                      <p:nvPr/>
                    </p:nvSpPr>
                    <p:spPr bwMode="auto">
                      <a:xfrm>
                        <a:off x="5441" y="1394"/>
                        <a:ext cx="19" cy="14"/>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85107" name="Group 69">
                        <a:extLst>
                          <a:ext uri="{FF2B5EF4-FFF2-40B4-BE49-F238E27FC236}">
                            <a16:creationId xmlns:a16="http://schemas.microsoft.com/office/drawing/2014/main" id="{45380C82-66F1-4AC0-A207-50DD153DAF0A}"/>
                          </a:ext>
                        </a:extLst>
                      </p:cNvPr>
                      <p:cNvGrpSpPr>
                        <a:grpSpLocks/>
                      </p:cNvGrpSpPr>
                      <p:nvPr/>
                    </p:nvGrpSpPr>
                    <p:grpSpPr bwMode="auto">
                      <a:xfrm>
                        <a:off x="5443" y="1385"/>
                        <a:ext cx="16" cy="26"/>
                        <a:chOff x="5443" y="1385"/>
                        <a:chExt cx="16" cy="26"/>
                      </a:xfrm>
                    </p:grpSpPr>
                    <p:sp>
                      <p:nvSpPr>
                        <p:cNvPr id="85108" name="Oval 70">
                          <a:extLst>
                            <a:ext uri="{FF2B5EF4-FFF2-40B4-BE49-F238E27FC236}">
                              <a16:creationId xmlns:a16="http://schemas.microsoft.com/office/drawing/2014/main" id="{5CF49DB2-BBC9-4987-BCF4-E79986A28833}"/>
                            </a:ext>
                          </a:extLst>
                        </p:cNvPr>
                        <p:cNvSpPr>
                          <a:spLocks noChangeArrowheads="1"/>
                        </p:cNvSpPr>
                        <p:nvPr/>
                      </p:nvSpPr>
                      <p:spPr bwMode="auto">
                        <a:xfrm>
                          <a:off x="5443" y="1385"/>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09" name="Rectangle 71">
                          <a:extLst>
                            <a:ext uri="{FF2B5EF4-FFF2-40B4-BE49-F238E27FC236}">
                              <a16:creationId xmlns:a16="http://schemas.microsoft.com/office/drawing/2014/main" id="{CD47E2D6-F9C8-4837-B097-E88E09E07606}"/>
                            </a:ext>
                          </a:extLst>
                        </p:cNvPr>
                        <p:cNvSpPr>
                          <a:spLocks noChangeArrowheads="1"/>
                        </p:cNvSpPr>
                        <p:nvPr/>
                      </p:nvSpPr>
                      <p:spPr bwMode="auto">
                        <a:xfrm>
                          <a:off x="5443" y="1396"/>
                          <a:ext cx="16" cy="1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grpSp>
            <p:grpSp>
              <p:nvGrpSpPr>
                <p:cNvPr id="85073" name="Group 72">
                  <a:extLst>
                    <a:ext uri="{FF2B5EF4-FFF2-40B4-BE49-F238E27FC236}">
                      <a16:creationId xmlns:a16="http://schemas.microsoft.com/office/drawing/2014/main" id="{FF82A582-DF46-4739-B2F4-45FCF63090B8}"/>
                    </a:ext>
                  </a:extLst>
                </p:cNvPr>
                <p:cNvGrpSpPr>
                  <a:grpSpLocks/>
                </p:cNvGrpSpPr>
                <p:nvPr/>
              </p:nvGrpSpPr>
              <p:grpSpPr bwMode="auto">
                <a:xfrm>
                  <a:off x="5350" y="1530"/>
                  <a:ext cx="202" cy="177"/>
                  <a:chOff x="5350" y="1530"/>
                  <a:chExt cx="202" cy="177"/>
                </a:xfrm>
              </p:grpSpPr>
              <p:grpSp>
                <p:nvGrpSpPr>
                  <p:cNvPr id="85074" name="Group 73">
                    <a:extLst>
                      <a:ext uri="{FF2B5EF4-FFF2-40B4-BE49-F238E27FC236}">
                        <a16:creationId xmlns:a16="http://schemas.microsoft.com/office/drawing/2014/main" id="{BCA32AAD-3906-4B8D-8919-9C35F5096A2F}"/>
                      </a:ext>
                    </a:extLst>
                  </p:cNvPr>
                  <p:cNvGrpSpPr>
                    <a:grpSpLocks/>
                  </p:cNvGrpSpPr>
                  <p:nvPr/>
                </p:nvGrpSpPr>
                <p:grpSpPr bwMode="auto">
                  <a:xfrm>
                    <a:off x="5350" y="1530"/>
                    <a:ext cx="202" cy="177"/>
                    <a:chOff x="5350" y="1530"/>
                    <a:chExt cx="202" cy="177"/>
                  </a:xfrm>
                </p:grpSpPr>
                <p:grpSp>
                  <p:nvGrpSpPr>
                    <p:cNvPr id="85088" name="Group 74">
                      <a:extLst>
                        <a:ext uri="{FF2B5EF4-FFF2-40B4-BE49-F238E27FC236}">
                          <a16:creationId xmlns:a16="http://schemas.microsoft.com/office/drawing/2014/main" id="{05945062-1162-4702-9DE9-187849AA0ACD}"/>
                        </a:ext>
                      </a:extLst>
                    </p:cNvPr>
                    <p:cNvGrpSpPr>
                      <a:grpSpLocks/>
                    </p:cNvGrpSpPr>
                    <p:nvPr/>
                  </p:nvGrpSpPr>
                  <p:grpSpPr bwMode="auto">
                    <a:xfrm>
                      <a:off x="5350" y="1530"/>
                      <a:ext cx="202" cy="177"/>
                      <a:chOff x="5350" y="1530"/>
                      <a:chExt cx="202" cy="177"/>
                    </a:xfrm>
                  </p:grpSpPr>
                  <p:grpSp>
                    <p:nvGrpSpPr>
                      <p:cNvPr id="85096" name="Group 75">
                        <a:extLst>
                          <a:ext uri="{FF2B5EF4-FFF2-40B4-BE49-F238E27FC236}">
                            <a16:creationId xmlns:a16="http://schemas.microsoft.com/office/drawing/2014/main" id="{2917D5C0-66DE-4CC1-95C8-41F81793BFB1}"/>
                          </a:ext>
                        </a:extLst>
                      </p:cNvPr>
                      <p:cNvGrpSpPr>
                        <a:grpSpLocks/>
                      </p:cNvGrpSpPr>
                      <p:nvPr/>
                    </p:nvGrpSpPr>
                    <p:grpSpPr bwMode="auto">
                      <a:xfrm>
                        <a:off x="5350" y="1532"/>
                        <a:ext cx="202" cy="174"/>
                        <a:chOff x="5350" y="1532"/>
                        <a:chExt cx="202" cy="174"/>
                      </a:xfrm>
                    </p:grpSpPr>
                    <p:sp>
                      <p:nvSpPr>
                        <p:cNvPr id="85099" name="Rectangle 76">
                          <a:extLst>
                            <a:ext uri="{FF2B5EF4-FFF2-40B4-BE49-F238E27FC236}">
                              <a16:creationId xmlns:a16="http://schemas.microsoft.com/office/drawing/2014/main" id="{15C11194-261E-45D8-A28B-735F4EA91A6E}"/>
                            </a:ext>
                          </a:extLst>
                        </p:cNvPr>
                        <p:cNvSpPr>
                          <a:spLocks noChangeArrowheads="1"/>
                        </p:cNvSpPr>
                        <p:nvPr/>
                      </p:nvSpPr>
                      <p:spPr bwMode="auto">
                        <a:xfrm>
                          <a:off x="5365" y="1532"/>
                          <a:ext cx="172" cy="17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00" name="Oval 77">
                          <a:extLst>
                            <a:ext uri="{FF2B5EF4-FFF2-40B4-BE49-F238E27FC236}">
                              <a16:creationId xmlns:a16="http://schemas.microsoft.com/office/drawing/2014/main" id="{62DF4AA1-1052-4087-A7EC-50F66464A086}"/>
                            </a:ext>
                          </a:extLst>
                        </p:cNvPr>
                        <p:cNvSpPr>
                          <a:spLocks noChangeArrowheads="1"/>
                        </p:cNvSpPr>
                        <p:nvPr/>
                      </p:nvSpPr>
                      <p:spPr bwMode="auto">
                        <a:xfrm>
                          <a:off x="5350" y="1532"/>
                          <a:ext cx="19" cy="17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101" name="Oval 78">
                          <a:extLst>
                            <a:ext uri="{FF2B5EF4-FFF2-40B4-BE49-F238E27FC236}">
                              <a16:creationId xmlns:a16="http://schemas.microsoft.com/office/drawing/2014/main" id="{9D915C29-D21F-4F9F-A4EF-C2A4E744F649}"/>
                            </a:ext>
                          </a:extLst>
                        </p:cNvPr>
                        <p:cNvSpPr>
                          <a:spLocks noChangeArrowheads="1"/>
                        </p:cNvSpPr>
                        <p:nvPr/>
                      </p:nvSpPr>
                      <p:spPr bwMode="auto">
                        <a:xfrm>
                          <a:off x="5532" y="1532"/>
                          <a:ext cx="20" cy="17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5097" name="Rectangle 79">
                        <a:extLst>
                          <a:ext uri="{FF2B5EF4-FFF2-40B4-BE49-F238E27FC236}">
                            <a16:creationId xmlns:a16="http://schemas.microsoft.com/office/drawing/2014/main" id="{0F5AD89B-181F-4CF6-810B-8BC23B9EB119}"/>
                          </a:ext>
                        </a:extLst>
                      </p:cNvPr>
                      <p:cNvSpPr>
                        <a:spLocks noChangeArrowheads="1"/>
                      </p:cNvSpPr>
                      <p:nvPr/>
                    </p:nvSpPr>
                    <p:spPr bwMode="auto">
                      <a:xfrm>
                        <a:off x="5362" y="1530"/>
                        <a:ext cx="17" cy="1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098" name="Rectangle 80">
                        <a:extLst>
                          <a:ext uri="{FF2B5EF4-FFF2-40B4-BE49-F238E27FC236}">
                            <a16:creationId xmlns:a16="http://schemas.microsoft.com/office/drawing/2014/main" id="{515BA580-615C-4ADD-8F29-9E1EAD8CE868}"/>
                          </a:ext>
                        </a:extLst>
                      </p:cNvPr>
                      <p:cNvSpPr>
                        <a:spLocks noChangeArrowheads="1"/>
                      </p:cNvSpPr>
                      <p:nvPr/>
                    </p:nvSpPr>
                    <p:spPr bwMode="auto">
                      <a:xfrm>
                        <a:off x="5521" y="1530"/>
                        <a:ext cx="18" cy="1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5089" name="Group 81">
                      <a:extLst>
                        <a:ext uri="{FF2B5EF4-FFF2-40B4-BE49-F238E27FC236}">
                          <a16:creationId xmlns:a16="http://schemas.microsoft.com/office/drawing/2014/main" id="{F75EB441-29FF-4064-BB00-B88A1BC6049D}"/>
                        </a:ext>
                      </a:extLst>
                    </p:cNvPr>
                    <p:cNvGrpSpPr>
                      <a:grpSpLocks/>
                    </p:cNvGrpSpPr>
                    <p:nvPr/>
                  </p:nvGrpSpPr>
                  <p:grpSpPr bwMode="auto">
                    <a:xfrm>
                      <a:off x="5379" y="1550"/>
                      <a:ext cx="144" cy="97"/>
                      <a:chOff x="5379" y="1550"/>
                      <a:chExt cx="144" cy="97"/>
                    </a:xfrm>
                  </p:grpSpPr>
                  <p:grpSp>
                    <p:nvGrpSpPr>
                      <p:cNvPr id="85090" name="Group 82">
                        <a:extLst>
                          <a:ext uri="{FF2B5EF4-FFF2-40B4-BE49-F238E27FC236}">
                            <a16:creationId xmlns:a16="http://schemas.microsoft.com/office/drawing/2014/main" id="{C7D6D469-9746-43CF-8C42-B9BFD698D978}"/>
                          </a:ext>
                        </a:extLst>
                      </p:cNvPr>
                      <p:cNvGrpSpPr>
                        <a:grpSpLocks/>
                      </p:cNvGrpSpPr>
                      <p:nvPr/>
                    </p:nvGrpSpPr>
                    <p:grpSpPr bwMode="auto">
                      <a:xfrm>
                        <a:off x="5379" y="1553"/>
                        <a:ext cx="144" cy="92"/>
                        <a:chOff x="5379" y="1553"/>
                        <a:chExt cx="144" cy="92"/>
                      </a:xfrm>
                    </p:grpSpPr>
                    <p:sp>
                      <p:nvSpPr>
                        <p:cNvPr id="85093" name="Rectangle 83">
                          <a:extLst>
                            <a:ext uri="{FF2B5EF4-FFF2-40B4-BE49-F238E27FC236}">
                              <a16:creationId xmlns:a16="http://schemas.microsoft.com/office/drawing/2014/main" id="{43BF648B-E76F-4D68-B89B-CB24B1E63F38}"/>
                            </a:ext>
                          </a:extLst>
                        </p:cNvPr>
                        <p:cNvSpPr>
                          <a:spLocks noChangeArrowheads="1"/>
                        </p:cNvSpPr>
                        <p:nvPr/>
                      </p:nvSpPr>
                      <p:spPr bwMode="auto">
                        <a:xfrm>
                          <a:off x="5390" y="1553"/>
                          <a:ext cx="122" cy="92"/>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094" name="Oval 84">
                          <a:extLst>
                            <a:ext uri="{FF2B5EF4-FFF2-40B4-BE49-F238E27FC236}">
                              <a16:creationId xmlns:a16="http://schemas.microsoft.com/office/drawing/2014/main" id="{6DE19CA3-DA12-4551-8BE1-8DCAE772F356}"/>
                            </a:ext>
                          </a:extLst>
                        </p:cNvPr>
                        <p:cNvSpPr>
                          <a:spLocks noChangeArrowheads="1"/>
                        </p:cNvSpPr>
                        <p:nvPr/>
                      </p:nvSpPr>
                      <p:spPr bwMode="auto">
                        <a:xfrm>
                          <a:off x="5379" y="1553"/>
                          <a:ext cx="11" cy="92"/>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095" name="Oval 85">
                          <a:extLst>
                            <a:ext uri="{FF2B5EF4-FFF2-40B4-BE49-F238E27FC236}">
                              <a16:creationId xmlns:a16="http://schemas.microsoft.com/office/drawing/2014/main" id="{299E2968-4338-4AAD-A135-47B8DB310722}"/>
                            </a:ext>
                          </a:extLst>
                        </p:cNvPr>
                        <p:cNvSpPr>
                          <a:spLocks noChangeArrowheads="1"/>
                        </p:cNvSpPr>
                        <p:nvPr/>
                      </p:nvSpPr>
                      <p:spPr bwMode="auto">
                        <a:xfrm>
                          <a:off x="5511" y="1553"/>
                          <a:ext cx="12" cy="92"/>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5091" name="Rectangle 86">
                        <a:extLst>
                          <a:ext uri="{FF2B5EF4-FFF2-40B4-BE49-F238E27FC236}">
                            <a16:creationId xmlns:a16="http://schemas.microsoft.com/office/drawing/2014/main" id="{93358CBE-F734-443B-A566-4D0E0FA816AD}"/>
                          </a:ext>
                        </a:extLst>
                      </p:cNvPr>
                      <p:cNvSpPr>
                        <a:spLocks noChangeArrowheads="1"/>
                      </p:cNvSpPr>
                      <p:nvPr/>
                    </p:nvSpPr>
                    <p:spPr bwMode="auto">
                      <a:xfrm>
                        <a:off x="5387" y="1550"/>
                        <a:ext cx="11" cy="97"/>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092" name="Rectangle 87">
                        <a:extLst>
                          <a:ext uri="{FF2B5EF4-FFF2-40B4-BE49-F238E27FC236}">
                            <a16:creationId xmlns:a16="http://schemas.microsoft.com/office/drawing/2014/main" id="{2ADF9D26-B9C6-47F2-BF27-A1A75598838D}"/>
                          </a:ext>
                        </a:extLst>
                      </p:cNvPr>
                      <p:cNvSpPr>
                        <a:spLocks noChangeArrowheads="1"/>
                      </p:cNvSpPr>
                      <p:nvPr/>
                    </p:nvSpPr>
                    <p:spPr bwMode="auto">
                      <a:xfrm>
                        <a:off x="5503" y="1550"/>
                        <a:ext cx="11" cy="97"/>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85075" name="Group 88">
                    <a:extLst>
                      <a:ext uri="{FF2B5EF4-FFF2-40B4-BE49-F238E27FC236}">
                        <a16:creationId xmlns:a16="http://schemas.microsoft.com/office/drawing/2014/main" id="{67DDD5A9-ACEB-4728-97AF-6E0C741857FC}"/>
                      </a:ext>
                    </a:extLst>
                  </p:cNvPr>
                  <p:cNvGrpSpPr>
                    <a:grpSpLocks/>
                  </p:cNvGrpSpPr>
                  <p:nvPr/>
                </p:nvGrpSpPr>
                <p:grpSpPr bwMode="auto">
                  <a:xfrm>
                    <a:off x="5396" y="1564"/>
                    <a:ext cx="110" cy="126"/>
                    <a:chOff x="5396" y="1564"/>
                    <a:chExt cx="110" cy="126"/>
                  </a:xfrm>
                </p:grpSpPr>
                <p:grpSp>
                  <p:nvGrpSpPr>
                    <p:cNvPr id="85076" name="Group 89">
                      <a:extLst>
                        <a:ext uri="{FF2B5EF4-FFF2-40B4-BE49-F238E27FC236}">
                          <a16:creationId xmlns:a16="http://schemas.microsoft.com/office/drawing/2014/main" id="{67E9C461-9E25-488A-9117-CF7A876363DE}"/>
                        </a:ext>
                      </a:extLst>
                    </p:cNvPr>
                    <p:cNvGrpSpPr>
                      <a:grpSpLocks/>
                    </p:cNvGrpSpPr>
                    <p:nvPr/>
                  </p:nvGrpSpPr>
                  <p:grpSpPr bwMode="auto">
                    <a:xfrm>
                      <a:off x="5396" y="1564"/>
                      <a:ext cx="110" cy="68"/>
                      <a:chOff x="5396" y="1564"/>
                      <a:chExt cx="110" cy="68"/>
                    </a:xfrm>
                  </p:grpSpPr>
                  <p:grpSp>
                    <p:nvGrpSpPr>
                      <p:cNvPr id="85082" name="Group 90">
                        <a:extLst>
                          <a:ext uri="{FF2B5EF4-FFF2-40B4-BE49-F238E27FC236}">
                            <a16:creationId xmlns:a16="http://schemas.microsoft.com/office/drawing/2014/main" id="{D45143C5-AB09-417E-920B-C088C0C7AC13}"/>
                          </a:ext>
                        </a:extLst>
                      </p:cNvPr>
                      <p:cNvGrpSpPr>
                        <a:grpSpLocks/>
                      </p:cNvGrpSpPr>
                      <p:nvPr/>
                    </p:nvGrpSpPr>
                    <p:grpSpPr bwMode="auto">
                      <a:xfrm>
                        <a:off x="5489" y="1564"/>
                        <a:ext cx="17" cy="68"/>
                        <a:chOff x="5489" y="1564"/>
                        <a:chExt cx="17" cy="68"/>
                      </a:xfrm>
                    </p:grpSpPr>
                    <p:sp>
                      <p:nvSpPr>
                        <p:cNvPr id="85086" name="Rectangle 91">
                          <a:extLst>
                            <a:ext uri="{FF2B5EF4-FFF2-40B4-BE49-F238E27FC236}">
                              <a16:creationId xmlns:a16="http://schemas.microsoft.com/office/drawing/2014/main" id="{DC42F519-09B1-4C7D-B6E7-73F8AF0A064E}"/>
                            </a:ext>
                          </a:extLst>
                        </p:cNvPr>
                        <p:cNvSpPr>
                          <a:spLocks noChangeArrowheads="1"/>
                        </p:cNvSpPr>
                        <p:nvPr/>
                      </p:nvSpPr>
                      <p:spPr bwMode="auto">
                        <a:xfrm>
                          <a:off x="5489" y="1564"/>
                          <a:ext cx="17" cy="68"/>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087" name="Rectangle 92">
                          <a:extLst>
                            <a:ext uri="{FF2B5EF4-FFF2-40B4-BE49-F238E27FC236}">
                              <a16:creationId xmlns:a16="http://schemas.microsoft.com/office/drawing/2014/main" id="{63F31BED-CDBC-47E2-9DB8-6B94CA770AD9}"/>
                            </a:ext>
                          </a:extLst>
                        </p:cNvPr>
                        <p:cNvSpPr>
                          <a:spLocks noChangeArrowheads="1"/>
                        </p:cNvSpPr>
                        <p:nvPr/>
                      </p:nvSpPr>
                      <p:spPr bwMode="auto">
                        <a:xfrm>
                          <a:off x="5495" y="1571"/>
                          <a:ext cx="4" cy="54"/>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5083" name="Group 93">
                        <a:extLst>
                          <a:ext uri="{FF2B5EF4-FFF2-40B4-BE49-F238E27FC236}">
                            <a16:creationId xmlns:a16="http://schemas.microsoft.com/office/drawing/2014/main" id="{B1A62A3D-4952-4B2A-A6C9-B90122C48B63}"/>
                          </a:ext>
                        </a:extLst>
                      </p:cNvPr>
                      <p:cNvGrpSpPr>
                        <a:grpSpLocks/>
                      </p:cNvGrpSpPr>
                      <p:nvPr/>
                    </p:nvGrpSpPr>
                    <p:grpSpPr bwMode="auto">
                      <a:xfrm>
                        <a:off x="5396" y="1564"/>
                        <a:ext cx="16" cy="68"/>
                        <a:chOff x="5396" y="1564"/>
                        <a:chExt cx="16" cy="68"/>
                      </a:xfrm>
                    </p:grpSpPr>
                    <p:sp>
                      <p:nvSpPr>
                        <p:cNvPr id="85084" name="Rectangle 94">
                          <a:extLst>
                            <a:ext uri="{FF2B5EF4-FFF2-40B4-BE49-F238E27FC236}">
                              <a16:creationId xmlns:a16="http://schemas.microsoft.com/office/drawing/2014/main" id="{781600E5-7DDA-4294-ACC6-E77AC0689AF1}"/>
                            </a:ext>
                          </a:extLst>
                        </p:cNvPr>
                        <p:cNvSpPr>
                          <a:spLocks noChangeArrowheads="1"/>
                        </p:cNvSpPr>
                        <p:nvPr/>
                      </p:nvSpPr>
                      <p:spPr bwMode="auto">
                        <a:xfrm>
                          <a:off x="5396" y="1564"/>
                          <a:ext cx="16" cy="68"/>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085" name="Rectangle 95">
                          <a:extLst>
                            <a:ext uri="{FF2B5EF4-FFF2-40B4-BE49-F238E27FC236}">
                              <a16:creationId xmlns:a16="http://schemas.microsoft.com/office/drawing/2014/main" id="{62CF414A-3A3B-496D-A71D-34467F15054F}"/>
                            </a:ext>
                          </a:extLst>
                        </p:cNvPr>
                        <p:cNvSpPr>
                          <a:spLocks noChangeArrowheads="1"/>
                        </p:cNvSpPr>
                        <p:nvPr/>
                      </p:nvSpPr>
                      <p:spPr bwMode="auto">
                        <a:xfrm>
                          <a:off x="5402" y="1571"/>
                          <a:ext cx="3" cy="54"/>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85077" name="Group 96">
                      <a:extLst>
                        <a:ext uri="{FF2B5EF4-FFF2-40B4-BE49-F238E27FC236}">
                          <a16:creationId xmlns:a16="http://schemas.microsoft.com/office/drawing/2014/main" id="{AAD663F7-F9DC-4215-8DA0-739DF78316D2}"/>
                        </a:ext>
                      </a:extLst>
                    </p:cNvPr>
                    <p:cNvGrpSpPr>
                      <a:grpSpLocks/>
                    </p:cNvGrpSpPr>
                    <p:nvPr/>
                  </p:nvGrpSpPr>
                  <p:grpSpPr bwMode="auto">
                    <a:xfrm>
                      <a:off x="5441" y="1664"/>
                      <a:ext cx="19" cy="26"/>
                      <a:chOff x="5441" y="1664"/>
                      <a:chExt cx="19" cy="26"/>
                    </a:xfrm>
                  </p:grpSpPr>
                  <p:sp>
                    <p:nvSpPr>
                      <p:cNvPr id="85078" name="Rectangle 97">
                        <a:extLst>
                          <a:ext uri="{FF2B5EF4-FFF2-40B4-BE49-F238E27FC236}">
                            <a16:creationId xmlns:a16="http://schemas.microsoft.com/office/drawing/2014/main" id="{917C5DA4-9531-460D-8474-B88DF465FEC5}"/>
                          </a:ext>
                        </a:extLst>
                      </p:cNvPr>
                      <p:cNvSpPr>
                        <a:spLocks noChangeArrowheads="1"/>
                      </p:cNvSpPr>
                      <p:nvPr/>
                    </p:nvSpPr>
                    <p:spPr bwMode="auto">
                      <a:xfrm>
                        <a:off x="5441" y="1673"/>
                        <a:ext cx="19" cy="14"/>
                      </a:xfrm>
                      <a:prstGeom prst="rect">
                        <a:avLst/>
                      </a:prstGeom>
                      <a:solidFill>
                        <a:srgbClr val="5F5F5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85079" name="Group 98">
                        <a:extLst>
                          <a:ext uri="{FF2B5EF4-FFF2-40B4-BE49-F238E27FC236}">
                            <a16:creationId xmlns:a16="http://schemas.microsoft.com/office/drawing/2014/main" id="{A2E5BEC6-1166-4BD3-860B-120E682C6343}"/>
                          </a:ext>
                        </a:extLst>
                      </p:cNvPr>
                      <p:cNvGrpSpPr>
                        <a:grpSpLocks/>
                      </p:cNvGrpSpPr>
                      <p:nvPr/>
                    </p:nvGrpSpPr>
                    <p:grpSpPr bwMode="auto">
                      <a:xfrm>
                        <a:off x="5443" y="1664"/>
                        <a:ext cx="16" cy="26"/>
                        <a:chOff x="5443" y="1664"/>
                        <a:chExt cx="16" cy="26"/>
                      </a:xfrm>
                    </p:grpSpPr>
                    <p:sp>
                      <p:nvSpPr>
                        <p:cNvPr id="85080" name="Oval 99">
                          <a:extLst>
                            <a:ext uri="{FF2B5EF4-FFF2-40B4-BE49-F238E27FC236}">
                              <a16:creationId xmlns:a16="http://schemas.microsoft.com/office/drawing/2014/main" id="{6B2BC018-28C8-40E9-BB57-CC38687C8866}"/>
                            </a:ext>
                          </a:extLst>
                        </p:cNvPr>
                        <p:cNvSpPr>
                          <a:spLocks noChangeArrowheads="1"/>
                        </p:cNvSpPr>
                        <p:nvPr/>
                      </p:nvSpPr>
                      <p:spPr bwMode="auto">
                        <a:xfrm>
                          <a:off x="5443" y="1664"/>
                          <a:ext cx="16" cy="15"/>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5081" name="Rectangle 100">
                          <a:extLst>
                            <a:ext uri="{FF2B5EF4-FFF2-40B4-BE49-F238E27FC236}">
                              <a16:creationId xmlns:a16="http://schemas.microsoft.com/office/drawing/2014/main" id="{BA83A1E4-D592-4414-901C-82B4317CB235}"/>
                            </a:ext>
                          </a:extLst>
                        </p:cNvPr>
                        <p:cNvSpPr>
                          <a:spLocks noChangeArrowheads="1"/>
                        </p:cNvSpPr>
                        <p:nvPr/>
                      </p:nvSpPr>
                      <p:spPr bwMode="auto">
                        <a:xfrm>
                          <a:off x="5443" y="1674"/>
                          <a:ext cx="16" cy="1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grpSp>
          </p:grpSp>
        </p:grpSp>
      </p:grpSp>
      <p:sp>
        <p:nvSpPr>
          <p:cNvPr id="85008" name="Rectangle 101">
            <a:extLst>
              <a:ext uri="{FF2B5EF4-FFF2-40B4-BE49-F238E27FC236}">
                <a16:creationId xmlns:a16="http://schemas.microsoft.com/office/drawing/2014/main" id="{28F5F9AA-3A91-45B2-A840-5487A439164A}"/>
              </a:ext>
            </a:extLst>
          </p:cNvPr>
          <p:cNvSpPr>
            <a:spLocks noChangeArrowheads="1"/>
          </p:cNvSpPr>
          <p:nvPr/>
        </p:nvSpPr>
        <p:spPr bwMode="auto">
          <a:xfrm>
            <a:off x="6810375" y="2135188"/>
            <a:ext cx="12731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Turbine</a:t>
            </a:r>
          </a:p>
          <a:p>
            <a:r>
              <a:rPr lang="en-US" altLang="en-US" sz="1800" b="1">
                <a:latin typeface="Arial" panose="020B0604020202020204" pitchFamily="34" charset="0"/>
              </a:rPr>
              <a:t>Generator</a:t>
            </a:r>
          </a:p>
        </p:txBody>
      </p:sp>
      <p:sp>
        <p:nvSpPr>
          <p:cNvPr id="85009" name="Rectangle 102">
            <a:extLst>
              <a:ext uri="{FF2B5EF4-FFF2-40B4-BE49-F238E27FC236}">
                <a16:creationId xmlns:a16="http://schemas.microsoft.com/office/drawing/2014/main" id="{A55A5463-5EDD-4ADE-8744-2EAAC4C42BE8}"/>
              </a:ext>
            </a:extLst>
          </p:cNvPr>
          <p:cNvSpPr>
            <a:spLocks noChangeArrowheads="1"/>
          </p:cNvSpPr>
          <p:nvPr/>
        </p:nvSpPr>
        <p:spPr bwMode="auto">
          <a:xfrm>
            <a:off x="6181725" y="5492750"/>
            <a:ext cx="815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Pump</a:t>
            </a:r>
          </a:p>
        </p:txBody>
      </p:sp>
      <p:sp>
        <p:nvSpPr>
          <p:cNvPr id="85010" name="Rectangle 103">
            <a:extLst>
              <a:ext uri="{FF2B5EF4-FFF2-40B4-BE49-F238E27FC236}">
                <a16:creationId xmlns:a16="http://schemas.microsoft.com/office/drawing/2014/main" id="{2DA5A403-6049-41CD-BE49-C1D86245C123}"/>
              </a:ext>
            </a:extLst>
          </p:cNvPr>
          <p:cNvSpPr>
            <a:spLocks noChangeArrowheads="1"/>
          </p:cNvSpPr>
          <p:nvPr/>
        </p:nvSpPr>
        <p:spPr bwMode="auto">
          <a:xfrm>
            <a:off x="4576763" y="3740150"/>
            <a:ext cx="815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Pump</a:t>
            </a:r>
          </a:p>
        </p:txBody>
      </p:sp>
      <p:sp>
        <p:nvSpPr>
          <p:cNvPr id="85011" name="Rectangle 104">
            <a:extLst>
              <a:ext uri="{FF2B5EF4-FFF2-40B4-BE49-F238E27FC236}">
                <a16:creationId xmlns:a16="http://schemas.microsoft.com/office/drawing/2014/main" id="{F2FB58C8-8750-4B3B-AA6C-6A80EEAD9902}"/>
              </a:ext>
            </a:extLst>
          </p:cNvPr>
          <p:cNvSpPr>
            <a:spLocks noChangeArrowheads="1"/>
          </p:cNvSpPr>
          <p:nvPr/>
        </p:nvSpPr>
        <p:spPr bwMode="auto">
          <a:xfrm>
            <a:off x="581025" y="2935288"/>
            <a:ext cx="10318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Reactor</a:t>
            </a:r>
          </a:p>
          <a:p>
            <a:r>
              <a:rPr lang="en-US" altLang="en-US" sz="1800" b="1">
                <a:latin typeface="Arial" panose="020B0604020202020204" pitchFamily="34" charset="0"/>
              </a:rPr>
              <a:t>Vessel</a:t>
            </a:r>
          </a:p>
        </p:txBody>
      </p:sp>
      <p:sp>
        <p:nvSpPr>
          <p:cNvPr id="85012" name="Line 105">
            <a:extLst>
              <a:ext uri="{FF2B5EF4-FFF2-40B4-BE49-F238E27FC236}">
                <a16:creationId xmlns:a16="http://schemas.microsoft.com/office/drawing/2014/main" id="{274107A4-7ECC-4C30-9DFE-9D42F1D2E85B}"/>
              </a:ext>
            </a:extLst>
          </p:cNvPr>
          <p:cNvSpPr>
            <a:spLocks noChangeShapeType="1"/>
          </p:cNvSpPr>
          <p:nvPr/>
        </p:nvSpPr>
        <p:spPr bwMode="auto">
          <a:xfrm flipH="1">
            <a:off x="6910388" y="4386263"/>
            <a:ext cx="1587500" cy="0"/>
          </a:xfrm>
          <a:prstGeom prst="line">
            <a:avLst/>
          </a:prstGeom>
          <a:noFill/>
          <a:ln w="50800">
            <a:solidFill>
              <a:srgbClr val="C1CE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3" name="Line 106">
            <a:extLst>
              <a:ext uri="{FF2B5EF4-FFF2-40B4-BE49-F238E27FC236}">
                <a16:creationId xmlns:a16="http://schemas.microsoft.com/office/drawing/2014/main" id="{3AF2325F-41F0-4575-803C-7E5427DD5A89}"/>
              </a:ext>
            </a:extLst>
          </p:cNvPr>
          <p:cNvSpPr>
            <a:spLocks noChangeShapeType="1"/>
          </p:cNvSpPr>
          <p:nvPr/>
        </p:nvSpPr>
        <p:spPr bwMode="auto">
          <a:xfrm>
            <a:off x="6827838" y="4572000"/>
            <a:ext cx="1619250" cy="0"/>
          </a:xfrm>
          <a:prstGeom prst="line">
            <a:avLst/>
          </a:prstGeom>
          <a:noFill/>
          <a:ln w="50800">
            <a:solidFill>
              <a:srgbClr val="C1CE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4" name="Rectangle 107">
            <a:extLst>
              <a:ext uri="{FF2B5EF4-FFF2-40B4-BE49-F238E27FC236}">
                <a16:creationId xmlns:a16="http://schemas.microsoft.com/office/drawing/2014/main" id="{1C52E095-A9C6-4A11-9173-123F2DEE0109}"/>
              </a:ext>
            </a:extLst>
          </p:cNvPr>
          <p:cNvSpPr>
            <a:spLocks noChangeArrowheads="1"/>
          </p:cNvSpPr>
          <p:nvPr/>
        </p:nvSpPr>
        <p:spPr bwMode="auto">
          <a:xfrm>
            <a:off x="7234238" y="4552950"/>
            <a:ext cx="15589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Condensor</a:t>
            </a:r>
          </a:p>
          <a:p>
            <a:r>
              <a:rPr lang="en-US" altLang="en-US" sz="1600" b="1">
                <a:latin typeface="Arial" panose="020B0604020202020204" pitchFamily="34" charset="0"/>
              </a:rPr>
              <a:t>Cooling Water</a:t>
            </a:r>
          </a:p>
        </p:txBody>
      </p:sp>
      <p:sp>
        <p:nvSpPr>
          <p:cNvPr id="85015" name="Line 108">
            <a:extLst>
              <a:ext uri="{FF2B5EF4-FFF2-40B4-BE49-F238E27FC236}">
                <a16:creationId xmlns:a16="http://schemas.microsoft.com/office/drawing/2014/main" id="{2D4DAFC5-5108-43B8-9D2A-8649F1EC08A5}"/>
              </a:ext>
            </a:extLst>
          </p:cNvPr>
          <p:cNvSpPr>
            <a:spLocks noChangeShapeType="1"/>
          </p:cNvSpPr>
          <p:nvPr/>
        </p:nvSpPr>
        <p:spPr bwMode="auto">
          <a:xfrm>
            <a:off x="7808913" y="4514850"/>
            <a:ext cx="4429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6" name="Line 109">
            <a:extLst>
              <a:ext uri="{FF2B5EF4-FFF2-40B4-BE49-F238E27FC236}">
                <a16:creationId xmlns:a16="http://schemas.microsoft.com/office/drawing/2014/main" id="{C2ABEB59-2DD8-427F-8387-E44424193244}"/>
              </a:ext>
            </a:extLst>
          </p:cNvPr>
          <p:cNvSpPr>
            <a:spLocks noChangeShapeType="1"/>
          </p:cNvSpPr>
          <p:nvPr/>
        </p:nvSpPr>
        <p:spPr bwMode="auto">
          <a:xfrm>
            <a:off x="4646613" y="2085975"/>
            <a:ext cx="80486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7" name="Line 110">
            <a:extLst>
              <a:ext uri="{FF2B5EF4-FFF2-40B4-BE49-F238E27FC236}">
                <a16:creationId xmlns:a16="http://schemas.microsoft.com/office/drawing/2014/main" id="{CB8BC4AD-098F-4D82-84C0-7FBF7D93F134}"/>
              </a:ext>
            </a:extLst>
          </p:cNvPr>
          <p:cNvSpPr>
            <a:spLocks noChangeShapeType="1"/>
          </p:cNvSpPr>
          <p:nvPr/>
        </p:nvSpPr>
        <p:spPr bwMode="auto">
          <a:xfrm flipH="1">
            <a:off x="7805738" y="4286250"/>
            <a:ext cx="4302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8" name="Line 111">
            <a:extLst>
              <a:ext uri="{FF2B5EF4-FFF2-40B4-BE49-F238E27FC236}">
                <a16:creationId xmlns:a16="http://schemas.microsoft.com/office/drawing/2014/main" id="{1FAC1739-8948-4A03-B950-570EEE6EB686}"/>
              </a:ext>
            </a:extLst>
          </p:cNvPr>
          <p:cNvSpPr>
            <a:spLocks noChangeShapeType="1"/>
          </p:cNvSpPr>
          <p:nvPr/>
        </p:nvSpPr>
        <p:spPr bwMode="auto">
          <a:xfrm flipH="1">
            <a:off x="5786438" y="4914900"/>
            <a:ext cx="649287"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9" name="Rectangle 112">
            <a:extLst>
              <a:ext uri="{FF2B5EF4-FFF2-40B4-BE49-F238E27FC236}">
                <a16:creationId xmlns:a16="http://schemas.microsoft.com/office/drawing/2014/main" id="{68A2D578-CEFC-4420-ACC0-99579CEC4AE8}"/>
              </a:ext>
            </a:extLst>
          </p:cNvPr>
          <p:cNvSpPr>
            <a:spLocks noChangeArrowheads="1"/>
          </p:cNvSpPr>
          <p:nvPr/>
        </p:nvSpPr>
        <p:spPr bwMode="auto">
          <a:xfrm>
            <a:off x="5681663" y="6416675"/>
            <a:ext cx="24923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Primary Containment</a:t>
            </a:r>
          </a:p>
        </p:txBody>
      </p:sp>
      <p:sp>
        <p:nvSpPr>
          <p:cNvPr id="85020" name="Rectangle 113">
            <a:extLst>
              <a:ext uri="{FF2B5EF4-FFF2-40B4-BE49-F238E27FC236}">
                <a16:creationId xmlns:a16="http://schemas.microsoft.com/office/drawing/2014/main" id="{6A1B9A0F-7B6A-46DB-9E7E-FCF3C431B5E6}"/>
              </a:ext>
            </a:extLst>
          </p:cNvPr>
          <p:cNvSpPr>
            <a:spLocks noChangeArrowheads="1"/>
          </p:cNvSpPr>
          <p:nvPr/>
        </p:nvSpPr>
        <p:spPr bwMode="auto">
          <a:xfrm>
            <a:off x="3214688" y="5805488"/>
            <a:ext cx="9937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Control</a:t>
            </a:r>
          </a:p>
          <a:p>
            <a:r>
              <a:rPr lang="en-US" altLang="en-US" sz="1800" b="1">
                <a:latin typeface="Arial" panose="020B0604020202020204" pitchFamily="34" charset="0"/>
              </a:rPr>
              <a:t>Rods</a:t>
            </a:r>
          </a:p>
        </p:txBody>
      </p:sp>
      <p:sp>
        <p:nvSpPr>
          <p:cNvPr id="85021" name="Freeform 114">
            <a:extLst>
              <a:ext uri="{FF2B5EF4-FFF2-40B4-BE49-F238E27FC236}">
                <a16:creationId xmlns:a16="http://schemas.microsoft.com/office/drawing/2014/main" id="{6B996B4F-6FF9-412C-8166-35E50A899BDB}"/>
              </a:ext>
            </a:extLst>
          </p:cNvPr>
          <p:cNvSpPr>
            <a:spLocks/>
          </p:cNvSpPr>
          <p:nvPr/>
        </p:nvSpPr>
        <p:spPr bwMode="auto">
          <a:xfrm>
            <a:off x="1781175" y="2695575"/>
            <a:ext cx="1754188" cy="3201988"/>
          </a:xfrm>
          <a:custGeom>
            <a:avLst/>
            <a:gdLst>
              <a:gd name="T0" fmla="*/ 1752600 w 1105"/>
              <a:gd name="T1" fmla="*/ 431800 h 2017"/>
              <a:gd name="T2" fmla="*/ 1752600 w 1105"/>
              <a:gd name="T3" fmla="*/ 2768600 h 2017"/>
              <a:gd name="T4" fmla="*/ 1716088 w 1105"/>
              <a:gd name="T5" fmla="*/ 2870200 h 2017"/>
              <a:gd name="T6" fmla="*/ 1654175 w 1105"/>
              <a:gd name="T7" fmla="*/ 2944813 h 2017"/>
              <a:gd name="T8" fmla="*/ 1544638 w 1105"/>
              <a:gd name="T9" fmla="*/ 3032125 h 2017"/>
              <a:gd name="T10" fmla="*/ 1433513 w 1105"/>
              <a:gd name="T11" fmla="*/ 3092450 h 2017"/>
              <a:gd name="T12" fmla="*/ 1298575 w 1105"/>
              <a:gd name="T13" fmla="*/ 3140075 h 2017"/>
              <a:gd name="T14" fmla="*/ 1127125 w 1105"/>
              <a:gd name="T15" fmla="*/ 3179763 h 2017"/>
              <a:gd name="T16" fmla="*/ 931863 w 1105"/>
              <a:gd name="T17" fmla="*/ 3200400 h 2017"/>
              <a:gd name="T18" fmla="*/ 735013 w 1105"/>
              <a:gd name="T19" fmla="*/ 3200400 h 2017"/>
              <a:gd name="T20" fmla="*/ 539750 w 1105"/>
              <a:gd name="T21" fmla="*/ 3173413 h 2017"/>
              <a:gd name="T22" fmla="*/ 379413 w 1105"/>
              <a:gd name="T23" fmla="*/ 3125788 h 2017"/>
              <a:gd name="T24" fmla="*/ 244475 w 1105"/>
              <a:gd name="T25" fmla="*/ 3065463 h 2017"/>
              <a:gd name="T26" fmla="*/ 158750 w 1105"/>
              <a:gd name="T27" fmla="*/ 3005138 h 2017"/>
              <a:gd name="T28" fmla="*/ 98425 w 1105"/>
              <a:gd name="T29" fmla="*/ 2951163 h 2017"/>
              <a:gd name="T30" fmla="*/ 36513 w 1105"/>
              <a:gd name="T31" fmla="*/ 2863850 h 2017"/>
              <a:gd name="T32" fmla="*/ 0 w 1105"/>
              <a:gd name="T33" fmla="*/ 2768600 h 2017"/>
              <a:gd name="T34" fmla="*/ 0 w 1105"/>
              <a:gd name="T35" fmla="*/ 2660650 h 2017"/>
              <a:gd name="T36" fmla="*/ 0 w 1105"/>
              <a:gd name="T37" fmla="*/ 431800 h 2017"/>
              <a:gd name="T38" fmla="*/ 23813 w 1105"/>
              <a:gd name="T39" fmla="*/ 342900 h 2017"/>
              <a:gd name="T40" fmla="*/ 85725 w 1105"/>
              <a:gd name="T41" fmla="*/ 269875 h 2017"/>
              <a:gd name="T42" fmla="*/ 134938 w 1105"/>
              <a:gd name="T43" fmla="*/ 215900 h 2017"/>
              <a:gd name="T44" fmla="*/ 244475 w 1105"/>
              <a:gd name="T45" fmla="*/ 141288 h 2017"/>
              <a:gd name="T46" fmla="*/ 368300 w 1105"/>
              <a:gd name="T47" fmla="*/ 80963 h 2017"/>
              <a:gd name="T48" fmla="*/ 527050 w 1105"/>
              <a:gd name="T49" fmla="*/ 39688 h 2017"/>
              <a:gd name="T50" fmla="*/ 685800 w 1105"/>
              <a:gd name="T51" fmla="*/ 12700 h 2017"/>
              <a:gd name="T52" fmla="*/ 882650 w 1105"/>
              <a:gd name="T53" fmla="*/ 0 h 2017"/>
              <a:gd name="T54" fmla="*/ 1030288 w 1105"/>
              <a:gd name="T55" fmla="*/ 6350 h 2017"/>
              <a:gd name="T56" fmla="*/ 1238250 w 1105"/>
              <a:gd name="T57" fmla="*/ 39688 h 2017"/>
              <a:gd name="T58" fmla="*/ 1422400 w 1105"/>
              <a:gd name="T59" fmla="*/ 101600 h 2017"/>
              <a:gd name="T60" fmla="*/ 1531938 w 1105"/>
              <a:gd name="T61" fmla="*/ 161925 h 2017"/>
              <a:gd name="T62" fmla="*/ 1630363 w 1105"/>
              <a:gd name="T63" fmla="*/ 228600 h 2017"/>
              <a:gd name="T64" fmla="*/ 1679575 w 1105"/>
              <a:gd name="T65" fmla="*/ 276225 h 2017"/>
              <a:gd name="T66" fmla="*/ 1728788 w 1105"/>
              <a:gd name="T67" fmla="*/ 342900 h 2017"/>
              <a:gd name="T68" fmla="*/ 1752600 w 1105"/>
              <a:gd name="T69" fmla="*/ 431800 h 20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5" h="2017">
                <a:moveTo>
                  <a:pt x="1104" y="272"/>
                </a:moveTo>
                <a:lnTo>
                  <a:pt x="1104" y="1744"/>
                </a:lnTo>
                <a:lnTo>
                  <a:pt x="1081" y="1808"/>
                </a:lnTo>
                <a:lnTo>
                  <a:pt x="1042" y="1855"/>
                </a:lnTo>
                <a:lnTo>
                  <a:pt x="973" y="1910"/>
                </a:lnTo>
                <a:lnTo>
                  <a:pt x="903" y="1948"/>
                </a:lnTo>
                <a:lnTo>
                  <a:pt x="818" y="1978"/>
                </a:lnTo>
                <a:lnTo>
                  <a:pt x="710" y="2003"/>
                </a:lnTo>
                <a:lnTo>
                  <a:pt x="587" y="2016"/>
                </a:lnTo>
                <a:lnTo>
                  <a:pt x="463" y="2016"/>
                </a:lnTo>
                <a:lnTo>
                  <a:pt x="340" y="1999"/>
                </a:lnTo>
                <a:lnTo>
                  <a:pt x="239" y="1969"/>
                </a:lnTo>
                <a:lnTo>
                  <a:pt x="154" y="1931"/>
                </a:lnTo>
                <a:lnTo>
                  <a:pt x="100" y="1893"/>
                </a:lnTo>
                <a:lnTo>
                  <a:pt x="62" y="1859"/>
                </a:lnTo>
                <a:lnTo>
                  <a:pt x="23" y="1804"/>
                </a:lnTo>
                <a:lnTo>
                  <a:pt x="0" y="1744"/>
                </a:lnTo>
                <a:lnTo>
                  <a:pt x="0" y="1676"/>
                </a:lnTo>
                <a:lnTo>
                  <a:pt x="0" y="272"/>
                </a:lnTo>
                <a:lnTo>
                  <a:pt x="15" y="216"/>
                </a:lnTo>
                <a:lnTo>
                  <a:pt x="54" y="170"/>
                </a:lnTo>
                <a:lnTo>
                  <a:pt x="85" y="136"/>
                </a:lnTo>
                <a:lnTo>
                  <a:pt x="154" y="89"/>
                </a:lnTo>
                <a:lnTo>
                  <a:pt x="232" y="51"/>
                </a:lnTo>
                <a:lnTo>
                  <a:pt x="332" y="25"/>
                </a:lnTo>
                <a:lnTo>
                  <a:pt x="432" y="8"/>
                </a:lnTo>
                <a:lnTo>
                  <a:pt x="556" y="0"/>
                </a:lnTo>
                <a:lnTo>
                  <a:pt x="649" y="4"/>
                </a:lnTo>
                <a:lnTo>
                  <a:pt x="780" y="25"/>
                </a:lnTo>
                <a:lnTo>
                  <a:pt x="896" y="64"/>
                </a:lnTo>
                <a:lnTo>
                  <a:pt x="965" y="102"/>
                </a:lnTo>
                <a:lnTo>
                  <a:pt x="1027" y="144"/>
                </a:lnTo>
                <a:lnTo>
                  <a:pt x="1058" y="174"/>
                </a:lnTo>
                <a:lnTo>
                  <a:pt x="1089" y="216"/>
                </a:lnTo>
                <a:lnTo>
                  <a:pt x="1104" y="272"/>
                </a:lnTo>
              </a:path>
            </a:pathLst>
          </a:custGeom>
          <a:gradFill rotWithShape="0">
            <a:gsLst>
              <a:gs pos="0">
                <a:srgbClr val="063DE8"/>
              </a:gs>
              <a:gs pos="100000">
                <a:srgbClr val="1F51EA"/>
              </a:gs>
            </a:gsLst>
            <a:lin ang="5400000" scaled="1"/>
          </a:gradFill>
          <a:ln w="508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2" name="Rectangle 115">
            <a:extLst>
              <a:ext uri="{FF2B5EF4-FFF2-40B4-BE49-F238E27FC236}">
                <a16:creationId xmlns:a16="http://schemas.microsoft.com/office/drawing/2014/main" id="{52B87305-4C6D-4512-8840-15624918FAE8}"/>
              </a:ext>
            </a:extLst>
          </p:cNvPr>
          <p:cNvSpPr>
            <a:spLocks noChangeArrowheads="1"/>
          </p:cNvSpPr>
          <p:nvPr/>
        </p:nvSpPr>
        <p:spPr bwMode="auto">
          <a:xfrm>
            <a:off x="2359025" y="4302125"/>
            <a:ext cx="596900" cy="749300"/>
          </a:xfrm>
          <a:prstGeom prst="rect">
            <a:avLst/>
          </a:prstGeom>
          <a:gradFill rotWithShape="0">
            <a:gsLst>
              <a:gs pos="0">
                <a:srgbClr val="FC0128"/>
              </a:gs>
              <a:gs pos="50000">
                <a:srgbClr val="E20124"/>
              </a:gs>
              <a:gs pos="100000">
                <a:srgbClr val="FC0128"/>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85023" name="Group 116">
            <a:extLst>
              <a:ext uri="{FF2B5EF4-FFF2-40B4-BE49-F238E27FC236}">
                <a16:creationId xmlns:a16="http://schemas.microsoft.com/office/drawing/2014/main" id="{D6DE7E4F-E5F2-43B7-9376-0DA724C81A88}"/>
              </a:ext>
            </a:extLst>
          </p:cNvPr>
          <p:cNvGrpSpPr>
            <a:grpSpLocks/>
          </p:cNvGrpSpPr>
          <p:nvPr/>
        </p:nvGrpSpPr>
        <p:grpSpPr bwMode="auto">
          <a:xfrm>
            <a:off x="2179638" y="4368800"/>
            <a:ext cx="955675" cy="1884363"/>
            <a:chOff x="1373" y="2752"/>
            <a:chExt cx="602" cy="1187"/>
          </a:xfrm>
        </p:grpSpPr>
        <p:sp>
          <p:nvSpPr>
            <p:cNvPr id="85064" name="Line 117">
              <a:extLst>
                <a:ext uri="{FF2B5EF4-FFF2-40B4-BE49-F238E27FC236}">
                  <a16:creationId xmlns:a16="http://schemas.microsoft.com/office/drawing/2014/main" id="{6E3193A9-D064-45B5-AEF4-E81BA03C762F}"/>
                </a:ext>
              </a:extLst>
            </p:cNvPr>
            <p:cNvSpPr>
              <a:spLocks noChangeShapeType="1"/>
            </p:cNvSpPr>
            <p:nvPr/>
          </p:nvSpPr>
          <p:spPr bwMode="auto">
            <a:xfrm flipV="1">
              <a:off x="1684" y="2752"/>
              <a:ext cx="0" cy="1092"/>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65" name="Line 118">
              <a:extLst>
                <a:ext uri="{FF2B5EF4-FFF2-40B4-BE49-F238E27FC236}">
                  <a16:creationId xmlns:a16="http://schemas.microsoft.com/office/drawing/2014/main" id="{0AEB4A92-90DA-4D2D-A01C-4D8AE5924139}"/>
                </a:ext>
              </a:extLst>
            </p:cNvPr>
            <p:cNvSpPr>
              <a:spLocks noChangeShapeType="1"/>
            </p:cNvSpPr>
            <p:nvPr/>
          </p:nvSpPr>
          <p:spPr bwMode="auto">
            <a:xfrm flipV="1">
              <a:off x="1589" y="2752"/>
              <a:ext cx="0" cy="1092"/>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66" name="Line 119">
              <a:extLst>
                <a:ext uri="{FF2B5EF4-FFF2-40B4-BE49-F238E27FC236}">
                  <a16:creationId xmlns:a16="http://schemas.microsoft.com/office/drawing/2014/main" id="{48E81362-E29A-4AE6-841C-7A1AD256E592}"/>
                </a:ext>
              </a:extLst>
            </p:cNvPr>
            <p:cNvSpPr>
              <a:spLocks noChangeShapeType="1"/>
            </p:cNvSpPr>
            <p:nvPr/>
          </p:nvSpPr>
          <p:spPr bwMode="auto">
            <a:xfrm flipV="1">
              <a:off x="1780" y="2752"/>
              <a:ext cx="0" cy="1092"/>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67" name="Rectangle 120">
              <a:extLst>
                <a:ext uri="{FF2B5EF4-FFF2-40B4-BE49-F238E27FC236}">
                  <a16:creationId xmlns:a16="http://schemas.microsoft.com/office/drawing/2014/main" id="{8967DDAB-4F26-4104-BBD0-39E83157523F}"/>
                </a:ext>
              </a:extLst>
            </p:cNvPr>
            <p:cNvSpPr>
              <a:spLocks noChangeArrowheads="1"/>
            </p:cNvSpPr>
            <p:nvPr/>
          </p:nvSpPr>
          <p:spPr bwMode="auto">
            <a:xfrm>
              <a:off x="1373" y="3835"/>
              <a:ext cx="602" cy="10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5024" name="Rectangle 121">
            <a:extLst>
              <a:ext uri="{FF2B5EF4-FFF2-40B4-BE49-F238E27FC236}">
                <a16:creationId xmlns:a16="http://schemas.microsoft.com/office/drawing/2014/main" id="{414FFA5F-704B-4152-8884-2D70FAC8AEBB}"/>
              </a:ext>
            </a:extLst>
          </p:cNvPr>
          <p:cNvSpPr>
            <a:spLocks noChangeArrowheads="1"/>
          </p:cNvSpPr>
          <p:nvPr/>
        </p:nvSpPr>
        <p:spPr bwMode="auto">
          <a:xfrm>
            <a:off x="2306638" y="3892550"/>
            <a:ext cx="701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Core</a:t>
            </a:r>
          </a:p>
        </p:txBody>
      </p:sp>
      <p:sp>
        <p:nvSpPr>
          <p:cNvPr id="85025" name="Arc 122">
            <a:extLst>
              <a:ext uri="{FF2B5EF4-FFF2-40B4-BE49-F238E27FC236}">
                <a16:creationId xmlns:a16="http://schemas.microsoft.com/office/drawing/2014/main" id="{097F4C8C-8A22-47AF-9132-343001891FE6}"/>
              </a:ext>
            </a:extLst>
          </p:cNvPr>
          <p:cNvSpPr>
            <a:spLocks/>
          </p:cNvSpPr>
          <p:nvPr/>
        </p:nvSpPr>
        <p:spPr bwMode="auto">
          <a:xfrm>
            <a:off x="2206625" y="3854450"/>
            <a:ext cx="377825" cy="434975"/>
          </a:xfrm>
          <a:custGeom>
            <a:avLst/>
            <a:gdLst>
              <a:gd name="T0" fmla="*/ 0 w 21600"/>
              <a:gd name="T1" fmla="*/ 433384 h 21600"/>
              <a:gd name="T2" fmla="*/ 376233 w 21600"/>
              <a:gd name="T3" fmla="*/ 0 h 21600"/>
              <a:gd name="T4" fmla="*/ 377825 w 21600"/>
              <a:gd name="T5" fmla="*/ 4349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21"/>
                </a:moveTo>
                <a:cubicBezTo>
                  <a:pt x="43" y="9658"/>
                  <a:pt x="9646" y="50"/>
                  <a:pt x="21509" y="0"/>
                </a:cubicBezTo>
              </a:path>
              <a:path w="21600" h="21600" stroke="0" extrusionOk="0">
                <a:moveTo>
                  <a:pt x="0" y="21521"/>
                </a:moveTo>
                <a:cubicBezTo>
                  <a:pt x="43" y="9658"/>
                  <a:pt x="9646" y="50"/>
                  <a:pt x="21509" y="0"/>
                </a:cubicBezTo>
                <a:lnTo>
                  <a:pt x="21600" y="21600"/>
                </a:lnTo>
                <a:lnTo>
                  <a:pt x="0" y="21521"/>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26" name="Arc 123">
            <a:extLst>
              <a:ext uri="{FF2B5EF4-FFF2-40B4-BE49-F238E27FC236}">
                <a16:creationId xmlns:a16="http://schemas.microsoft.com/office/drawing/2014/main" id="{FDE0E97B-8E7C-4721-B148-DD168F0EB04F}"/>
              </a:ext>
            </a:extLst>
          </p:cNvPr>
          <p:cNvSpPr>
            <a:spLocks/>
          </p:cNvSpPr>
          <p:nvPr/>
        </p:nvSpPr>
        <p:spPr bwMode="auto">
          <a:xfrm>
            <a:off x="2770188" y="3854450"/>
            <a:ext cx="341312" cy="444500"/>
          </a:xfrm>
          <a:custGeom>
            <a:avLst/>
            <a:gdLst>
              <a:gd name="T0" fmla="*/ 0 w 21701"/>
              <a:gd name="T1" fmla="*/ 0 h 21600"/>
              <a:gd name="T2" fmla="*/ 341312 w 21701"/>
              <a:gd name="T3" fmla="*/ 444500 h 21600"/>
              <a:gd name="T4" fmla="*/ 1589 w 21701"/>
              <a:gd name="T5" fmla="*/ 444500 h 21600"/>
              <a:gd name="T6" fmla="*/ 0 60000 65536"/>
              <a:gd name="T7" fmla="*/ 0 60000 65536"/>
              <a:gd name="T8" fmla="*/ 0 60000 65536"/>
            </a:gdLst>
            <a:ahLst/>
            <a:cxnLst>
              <a:cxn ang="T6">
                <a:pos x="T0" y="T1"/>
              </a:cxn>
              <a:cxn ang="T7">
                <a:pos x="T2" y="T3"/>
              </a:cxn>
              <a:cxn ang="T8">
                <a:pos x="T4" y="T5"/>
              </a:cxn>
            </a:cxnLst>
            <a:rect l="0" t="0" r="r" b="b"/>
            <a:pathLst>
              <a:path w="21701" h="21600" fill="none" extrusionOk="0">
                <a:moveTo>
                  <a:pt x="0" y="0"/>
                </a:moveTo>
                <a:cubicBezTo>
                  <a:pt x="33" y="0"/>
                  <a:pt x="67" y="0"/>
                  <a:pt x="101" y="0"/>
                </a:cubicBezTo>
                <a:cubicBezTo>
                  <a:pt x="12030" y="0"/>
                  <a:pt x="21701" y="9670"/>
                  <a:pt x="21701" y="21600"/>
                </a:cubicBezTo>
              </a:path>
              <a:path w="21701" h="21600" stroke="0" extrusionOk="0">
                <a:moveTo>
                  <a:pt x="0" y="0"/>
                </a:moveTo>
                <a:cubicBezTo>
                  <a:pt x="33" y="0"/>
                  <a:pt x="67" y="0"/>
                  <a:pt x="101" y="0"/>
                </a:cubicBezTo>
                <a:cubicBezTo>
                  <a:pt x="12030" y="0"/>
                  <a:pt x="21701" y="9670"/>
                  <a:pt x="21701" y="21600"/>
                </a:cubicBezTo>
                <a:lnTo>
                  <a:pt x="101" y="21600"/>
                </a:lnTo>
                <a:lnTo>
                  <a:pt x="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27" name="Line 124">
            <a:extLst>
              <a:ext uri="{FF2B5EF4-FFF2-40B4-BE49-F238E27FC236}">
                <a16:creationId xmlns:a16="http://schemas.microsoft.com/office/drawing/2014/main" id="{DF644F3A-B3B7-4855-9039-A66187B565AD}"/>
              </a:ext>
            </a:extLst>
          </p:cNvPr>
          <p:cNvSpPr>
            <a:spLocks noChangeShapeType="1"/>
          </p:cNvSpPr>
          <p:nvPr/>
        </p:nvSpPr>
        <p:spPr bwMode="auto">
          <a:xfrm>
            <a:off x="3084513" y="2295525"/>
            <a:ext cx="3252787" cy="1588"/>
          </a:xfrm>
          <a:prstGeom prst="line">
            <a:avLst/>
          </a:prstGeom>
          <a:noFill/>
          <a:ln w="1270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28" name="Arc 125">
            <a:extLst>
              <a:ext uri="{FF2B5EF4-FFF2-40B4-BE49-F238E27FC236}">
                <a16:creationId xmlns:a16="http://schemas.microsoft.com/office/drawing/2014/main" id="{62F6CC92-84F4-4853-BAC2-559A4CCCD69C}"/>
              </a:ext>
            </a:extLst>
          </p:cNvPr>
          <p:cNvSpPr>
            <a:spLocks/>
          </p:cNvSpPr>
          <p:nvPr/>
        </p:nvSpPr>
        <p:spPr bwMode="auto">
          <a:xfrm>
            <a:off x="6365875" y="2298700"/>
            <a:ext cx="409575" cy="385763"/>
          </a:xfrm>
          <a:custGeom>
            <a:avLst/>
            <a:gdLst>
              <a:gd name="T0" fmla="*/ 0 w 24017"/>
              <a:gd name="T1" fmla="*/ 2088 h 25128"/>
              <a:gd name="T2" fmla="*/ 404629 w 24017"/>
              <a:gd name="T3" fmla="*/ 385763 h 25128"/>
              <a:gd name="T4" fmla="*/ 41218 w 24017"/>
              <a:gd name="T5" fmla="*/ 331601 h 25128"/>
              <a:gd name="T6" fmla="*/ 0 60000 65536"/>
              <a:gd name="T7" fmla="*/ 0 60000 65536"/>
              <a:gd name="T8" fmla="*/ 0 60000 65536"/>
            </a:gdLst>
            <a:ahLst/>
            <a:cxnLst>
              <a:cxn ang="T6">
                <a:pos x="T0" y="T1"/>
              </a:cxn>
              <a:cxn ang="T7">
                <a:pos x="T2" y="T3"/>
              </a:cxn>
              <a:cxn ang="T8">
                <a:pos x="T4" y="T5"/>
              </a:cxn>
            </a:cxnLst>
            <a:rect l="0" t="0" r="r" b="b"/>
            <a:pathLst>
              <a:path w="24017" h="25128" fill="none" extrusionOk="0">
                <a:moveTo>
                  <a:pt x="-1" y="135"/>
                </a:moveTo>
                <a:cubicBezTo>
                  <a:pt x="802" y="45"/>
                  <a:pt x="1609" y="0"/>
                  <a:pt x="2417" y="0"/>
                </a:cubicBezTo>
                <a:cubicBezTo>
                  <a:pt x="14346" y="0"/>
                  <a:pt x="24017" y="9670"/>
                  <a:pt x="24017" y="21600"/>
                </a:cubicBezTo>
                <a:cubicBezTo>
                  <a:pt x="24017" y="22781"/>
                  <a:pt x="23919" y="23961"/>
                  <a:pt x="23726" y="25127"/>
                </a:cubicBezTo>
              </a:path>
              <a:path w="24017" h="25128" stroke="0" extrusionOk="0">
                <a:moveTo>
                  <a:pt x="-1" y="135"/>
                </a:moveTo>
                <a:cubicBezTo>
                  <a:pt x="802" y="45"/>
                  <a:pt x="1609" y="0"/>
                  <a:pt x="2417" y="0"/>
                </a:cubicBezTo>
                <a:cubicBezTo>
                  <a:pt x="14346" y="0"/>
                  <a:pt x="24017" y="9670"/>
                  <a:pt x="24017" y="21600"/>
                </a:cubicBezTo>
                <a:cubicBezTo>
                  <a:pt x="24017" y="22781"/>
                  <a:pt x="23919" y="23961"/>
                  <a:pt x="23726" y="25127"/>
                </a:cubicBezTo>
                <a:lnTo>
                  <a:pt x="2417" y="21600"/>
                </a:lnTo>
                <a:lnTo>
                  <a:pt x="-1" y="135"/>
                </a:lnTo>
                <a:close/>
              </a:path>
            </a:pathLst>
          </a:custGeom>
          <a:noFill/>
          <a:ln w="127000" cap="rnd">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29" name="Line 126">
            <a:extLst>
              <a:ext uri="{FF2B5EF4-FFF2-40B4-BE49-F238E27FC236}">
                <a16:creationId xmlns:a16="http://schemas.microsoft.com/office/drawing/2014/main" id="{6E8D7CC3-332B-46C2-9E8B-D23707F78902}"/>
              </a:ext>
            </a:extLst>
          </p:cNvPr>
          <p:cNvSpPr>
            <a:spLocks noChangeShapeType="1"/>
          </p:cNvSpPr>
          <p:nvPr/>
        </p:nvSpPr>
        <p:spPr bwMode="auto">
          <a:xfrm>
            <a:off x="6772275" y="2717800"/>
            <a:ext cx="1588" cy="400050"/>
          </a:xfrm>
          <a:prstGeom prst="line">
            <a:avLst/>
          </a:prstGeom>
          <a:noFill/>
          <a:ln w="1270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30" name="Arc 127">
            <a:extLst>
              <a:ext uri="{FF2B5EF4-FFF2-40B4-BE49-F238E27FC236}">
                <a16:creationId xmlns:a16="http://schemas.microsoft.com/office/drawing/2014/main" id="{E5AD8E68-B123-47D1-80BB-4A37B49F5915}"/>
              </a:ext>
            </a:extLst>
          </p:cNvPr>
          <p:cNvSpPr>
            <a:spLocks/>
          </p:cNvSpPr>
          <p:nvPr/>
        </p:nvSpPr>
        <p:spPr bwMode="auto">
          <a:xfrm>
            <a:off x="2674938" y="2298700"/>
            <a:ext cx="447675" cy="422275"/>
          </a:xfrm>
          <a:custGeom>
            <a:avLst/>
            <a:gdLst>
              <a:gd name="T0" fmla="*/ 0 w 22474"/>
              <a:gd name="T1" fmla="*/ 420691 h 21600"/>
              <a:gd name="T2" fmla="*/ 447675 w 22474"/>
              <a:gd name="T3" fmla="*/ 352 h 21600"/>
              <a:gd name="T4" fmla="*/ 430265 w 22474"/>
              <a:gd name="T5" fmla="*/ 422275 h 21600"/>
              <a:gd name="T6" fmla="*/ 0 60000 65536"/>
              <a:gd name="T7" fmla="*/ 0 60000 65536"/>
              <a:gd name="T8" fmla="*/ 0 60000 65536"/>
            </a:gdLst>
            <a:ahLst/>
            <a:cxnLst>
              <a:cxn ang="T6">
                <a:pos x="T0" y="T1"/>
              </a:cxn>
              <a:cxn ang="T7">
                <a:pos x="T2" y="T3"/>
              </a:cxn>
              <a:cxn ang="T8">
                <a:pos x="T4" y="T5"/>
              </a:cxn>
            </a:cxnLst>
            <a:rect l="0" t="0" r="r" b="b"/>
            <a:pathLst>
              <a:path w="22474" h="21600" fill="none" extrusionOk="0">
                <a:moveTo>
                  <a:pt x="0" y="21519"/>
                </a:moveTo>
                <a:cubicBezTo>
                  <a:pt x="44" y="9621"/>
                  <a:pt x="9702" y="0"/>
                  <a:pt x="21600" y="0"/>
                </a:cubicBezTo>
                <a:cubicBezTo>
                  <a:pt x="21891" y="0"/>
                  <a:pt x="22182" y="5"/>
                  <a:pt x="22474" y="17"/>
                </a:cubicBezTo>
              </a:path>
              <a:path w="22474" h="21600" stroke="0" extrusionOk="0">
                <a:moveTo>
                  <a:pt x="0" y="21519"/>
                </a:moveTo>
                <a:cubicBezTo>
                  <a:pt x="44" y="9621"/>
                  <a:pt x="9702" y="0"/>
                  <a:pt x="21600" y="0"/>
                </a:cubicBezTo>
                <a:cubicBezTo>
                  <a:pt x="21891" y="0"/>
                  <a:pt x="22182" y="5"/>
                  <a:pt x="22474" y="17"/>
                </a:cubicBezTo>
                <a:lnTo>
                  <a:pt x="21600" y="21600"/>
                </a:lnTo>
                <a:lnTo>
                  <a:pt x="0" y="21519"/>
                </a:lnTo>
                <a:close/>
              </a:path>
            </a:pathLst>
          </a:custGeom>
          <a:noFill/>
          <a:ln w="127000" cap="rnd">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31" name="Freeform 128">
            <a:extLst>
              <a:ext uri="{FF2B5EF4-FFF2-40B4-BE49-F238E27FC236}">
                <a16:creationId xmlns:a16="http://schemas.microsoft.com/office/drawing/2014/main" id="{9A37BA27-E777-4CBC-8F6E-BE466878844F}"/>
              </a:ext>
            </a:extLst>
          </p:cNvPr>
          <p:cNvSpPr>
            <a:spLocks/>
          </p:cNvSpPr>
          <p:nvPr/>
        </p:nvSpPr>
        <p:spPr bwMode="auto">
          <a:xfrm>
            <a:off x="1795463" y="4281488"/>
            <a:ext cx="401637" cy="763587"/>
          </a:xfrm>
          <a:custGeom>
            <a:avLst/>
            <a:gdLst>
              <a:gd name="T0" fmla="*/ 0 w 253"/>
              <a:gd name="T1" fmla="*/ 762000 h 481"/>
              <a:gd name="T2" fmla="*/ 400050 w 253"/>
              <a:gd name="T3" fmla="*/ 762000 h 481"/>
              <a:gd name="T4" fmla="*/ 400050 w 253"/>
              <a:gd name="T5" fmla="*/ 0 h 481"/>
              <a:gd name="T6" fmla="*/ 0 60000 65536"/>
              <a:gd name="T7" fmla="*/ 0 60000 65536"/>
              <a:gd name="T8" fmla="*/ 0 60000 65536"/>
            </a:gdLst>
            <a:ahLst/>
            <a:cxnLst>
              <a:cxn ang="T6">
                <a:pos x="T0" y="T1"/>
              </a:cxn>
              <a:cxn ang="T7">
                <a:pos x="T2" y="T3"/>
              </a:cxn>
              <a:cxn ang="T8">
                <a:pos x="T4" y="T5"/>
              </a:cxn>
            </a:cxnLst>
            <a:rect l="0" t="0" r="r" b="b"/>
            <a:pathLst>
              <a:path w="253" h="481">
                <a:moveTo>
                  <a:pt x="0" y="480"/>
                </a:moveTo>
                <a:lnTo>
                  <a:pt x="252" y="480"/>
                </a:lnTo>
                <a:lnTo>
                  <a:pt x="252" y="0"/>
                </a:lnTo>
              </a:path>
            </a:pathLst>
          </a:custGeom>
          <a:gradFill rotWithShape="0">
            <a:gsLst>
              <a:gs pos="0">
                <a:srgbClr val="063DE8"/>
              </a:gs>
              <a:gs pos="100000">
                <a:srgbClr val="1F51EA"/>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2" name="Line 129">
            <a:extLst>
              <a:ext uri="{FF2B5EF4-FFF2-40B4-BE49-F238E27FC236}">
                <a16:creationId xmlns:a16="http://schemas.microsoft.com/office/drawing/2014/main" id="{4749F26C-5F7F-4812-871A-733F29378014}"/>
              </a:ext>
            </a:extLst>
          </p:cNvPr>
          <p:cNvSpPr>
            <a:spLocks noChangeShapeType="1"/>
          </p:cNvSpPr>
          <p:nvPr/>
        </p:nvSpPr>
        <p:spPr bwMode="auto">
          <a:xfrm>
            <a:off x="1941513" y="4419600"/>
            <a:ext cx="0" cy="4381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33" name="Line 130">
            <a:extLst>
              <a:ext uri="{FF2B5EF4-FFF2-40B4-BE49-F238E27FC236}">
                <a16:creationId xmlns:a16="http://schemas.microsoft.com/office/drawing/2014/main" id="{970CABAB-2A90-4877-AF4C-A32A860EA269}"/>
              </a:ext>
            </a:extLst>
          </p:cNvPr>
          <p:cNvSpPr>
            <a:spLocks noChangeShapeType="1"/>
          </p:cNvSpPr>
          <p:nvPr/>
        </p:nvSpPr>
        <p:spPr bwMode="auto">
          <a:xfrm>
            <a:off x="2019300" y="4414838"/>
            <a:ext cx="0" cy="4445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34" name="AutoShape 131">
            <a:extLst>
              <a:ext uri="{FF2B5EF4-FFF2-40B4-BE49-F238E27FC236}">
                <a16:creationId xmlns:a16="http://schemas.microsoft.com/office/drawing/2014/main" id="{1BAB425A-72C6-4D39-A945-6AEEEE73ED72}"/>
              </a:ext>
            </a:extLst>
          </p:cNvPr>
          <p:cNvSpPr>
            <a:spLocks noChangeArrowheads="1"/>
          </p:cNvSpPr>
          <p:nvPr/>
        </p:nvSpPr>
        <p:spPr bwMode="auto">
          <a:xfrm flipV="1">
            <a:off x="1889125" y="4879975"/>
            <a:ext cx="179388" cy="136525"/>
          </a:xfrm>
          <a:custGeom>
            <a:avLst/>
            <a:gdLst>
              <a:gd name="T0" fmla="*/ 156973 w 21600"/>
              <a:gd name="T1" fmla="*/ 68263 h 21600"/>
              <a:gd name="T2" fmla="*/ 89694 w 21600"/>
              <a:gd name="T3" fmla="*/ 136525 h 21600"/>
              <a:gd name="T4" fmla="*/ 22415 w 21600"/>
              <a:gd name="T5" fmla="*/ 68263 h 21600"/>
              <a:gd name="T6" fmla="*/ 89694 w 21600"/>
              <a:gd name="T7" fmla="*/ 0 h 21600"/>
              <a:gd name="T8" fmla="*/ 0 60000 65536"/>
              <a:gd name="T9" fmla="*/ 0 60000 65536"/>
              <a:gd name="T10" fmla="*/ 0 60000 65536"/>
              <a:gd name="T11" fmla="*/ 0 60000 65536"/>
              <a:gd name="T12" fmla="*/ 4499 w 21600"/>
              <a:gd name="T13" fmla="*/ 4499 h 21600"/>
              <a:gd name="T14" fmla="*/ 17101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397" y="21600"/>
                </a:lnTo>
                <a:lnTo>
                  <a:pt x="16203" y="21600"/>
                </a:lnTo>
                <a:lnTo>
                  <a:pt x="21600" y="0"/>
                </a:lnTo>
                <a:lnTo>
                  <a:pt x="0" y="0"/>
                </a:lnTo>
                <a:close/>
              </a:path>
            </a:pathLst>
          </a:cu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35" name="Line 132">
            <a:extLst>
              <a:ext uri="{FF2B5EF4-FFF2-40B4-BE49-F238E27FC236}">
                <a16:creationId xmlns:a16="http://schemas.microsoft.com/office/drawing/2014/main" id="{760895C1-DA7E-40FB-A9D0-8BDBF1A899F6}"/>
              </a:ext>
            </a:extLst>
          </p:cNvPr>
          <p:cNvSpPr>
            <a:spLocks noChangeShapeType="1"/>
          </p:cNvSpPr>
          <p:nvPr/>
        </p:nvSpPr>
        <p:spPr bwMode="auto">
          <a:xfrm flipV="1">
            <a:off x="2027238" y="4256088"/>
            <a:ext cx="133350" cy="16192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36" name="Line 133">
            <a:extLst>
              <a:ext uri="{FF2B5EF4-FFF2-40B4-BE49-F238E27FC236}">
                <a16:creationId xmlns:a16="http://schemas.microsoft.com/office/drawing/2014/main" id="{BFBB978F-30E1-4CA5-AF34-5506279F2206}"/>
              </a:ext>
            </a:extLst>
          </p:cNvPr>
          <p:cNvSpPr>
            <a:spLocks noChangeShapeType="1"/>
          </p:cNvSpPr>
          <p:nvPr/>
        </p:nvSpPr>
        <p:spPr bwMode="auto">
          <a:xfrm flipH="1" flipV="1">
            <a:off x="1828800" y="4268788"/>
            <a:ext cx="111125" cy="15081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37" name="Line 134">
            <a:extLst>
              <a:ext uri="{FF2B5EF4-FFF2-40B4-BE49-F238E27FC236}">
                <a16:creationId xmlns:a16="http://schemas.microsoft.com/office/drawing/2014/main" id="{14D1B5B8-D234-4FDF-AD1E-3BE29E3AE2FC}"/>
              </a:ext>
            </a:extLst>
          </p:cNvPr>
          <p:cNvSpPr>
            <a:spLocks noChangeShapeType="1"/>
          </p:cNvSpPr>
          <p:nvPr/>
        </p:nvSpPr>
        <p:spPr bwMode="auto">
          <a:xfrm flipH="1">
            <a:off x="1373188" y="4718050"/>
            <a:ext cx="33337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38" name="Freeform 135">
            <a:extLst>
              <a:ext uri="{FF2B5EF4-FFF2-40B4-BE49-F238E27FC236}">
                <a16:creationId xmlns:a16="http://schemas.microsoft.com/office/drawing/2014/main" id="{98C0304B-BEB6-4C18-9220-0F2AFC8931F8}"/>
              </a:ext>
            </a:extLst>
          </p:cNvPr>
          <p:cNvSpPr>
            <a:spLocks/>
          </p:cNvSpPr>
          <p:nvPr/>
        </p:nvSpPr>
        <p:spPr bwMode="auto">
          <a:xfrm>
            <a:off x="3114675" y="4310063"/>
            <a:ext cx="401638" cy="754062"/>
          </a:xfrm>
          <a:custGeom>
            <a:avLst/>
            <a:gdLst>
              <a:gd name="T0" fmla="*/ 400050 w 253"/>
              <a:gd name="T1" fmla="*/ 752475 h 475"/>
              <a:gd name="T2" fmla="*/ 0 w 253"/>
              <a:gd name="T3" fmla="*/ 752475 h 475"/>
              <a:gd name="T4" fmla="*/ 0 w 253"/>
              <a:gd name="T5" fmla="*/ 0 h 475"/>
              <a:gd name="T6" fmla="*/ 0 60000 65536"/>
              <a:gd name="T7" fmla="*/ 0 60000 65536"/>
              <a:gd name="T8" fmla="*/ 0 60000 65536"/>
            </a:gdLst>
            <a:ahLst/>
            <a:cxnLst>
              <a:cxn ang="T6">
                <a:pos x="T0" y="T1"/>
              </a:cxn>
              <a:cxn ang="T7">
                <a:pos x="T2" y="T3"/>
              </a:cxn>
              <a:cxn ang="T8">
                <a:pos x="T4" y="T5"/>
              </a:cxn>
            </a:cxnLst>
            <a:rect l="0" t="0" r="r" b="b"/>
            <a:pathLst>
              <a:path w="253" h="475">
                <a:moveTo>
                  <a:pt x="252" y="474"/>
                </a:moveTo>
                <a:lnTo>
                  <a:pt x="0" y="474"/>
                </a:lnTo>
                <a:lnTo>
                  <a:pt x="0" y="0"/>
                </a:lnTo>
              </a:path>
            </a:pathLst>
          </a:custGeom>
          <a:gradFill rotWithShape="0">
            <a:gsLst>
              <a:gs pos="0">
                <a:srgbClr val="063DE8"/>
              </a:gs>
              <a:gs pos="100000">
                <a:srgbClr val="1F51EA"/>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9" name="Line 136">
            <a:extLst>
              <a:ext uri="{FF2B5EF4-FFF2-40B4-BE49-F238E27FC236}">
                <a16:creationId xmlns:a16="http://schemas.microsoft.com/office/drawing/2014/main" id="{32141F61-6562-4245-84B8-AB20F15ED4E8}"/>
              </a:ext>
            </a:extLst>
          </p:cNvPr>
          <p:cNvSpPr>
            <a:spLocks noChangeShapeType="1"/>
          </p:cNvSpPr>
          <p:nvPr/>
        </p:nvSpPr>
        <p:spPr bwMode="auto">
          <a:xfrm>
            <a:off x="3276600" y="4421188"/>
            <a:ext cx="0" cy="4889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0" name="Line 137">
            <a:extLst>
              <a:ext uri="{FF2B5EF4-FFF2-40B4-BE49-F238E27FC236}">
                <a16:creationId xmlns:a16="http://schemas.microsoft.com/office/drawing/2014/main" id="{60740B09-BD22-433B-98C7-D62DEF2F1805}"/>
              </a:ext>
            </a:extLst>
          </p:cNvPr>
          <p:cNvSpPr>
            <a:spLocks noChangeShapeType="1"/>
          </p:cNvSpPr>
          <p:nvPr/>
        </p:nvSpPr>
        <p:spPr bwMode="auto">
          <a:xfrm>
            <a:off x="3352800" y="4421188"/>
            <a:ext cx="0" cy="49371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1" name="AutoShape 138">
            <a:extLst>
              <a:ext uri="{FF2B5EF4-FFF2-40B4-BE49-F238E27FC236}">
                <a16:creationId xmlns:a16="http://schemas.microsoft.com/office/drawing/2014/main" id="{10C934A6-705A-4E77-A721-19E2BCA41931}"/>
              </a:ext>
            </a:extLst>
          </p:cNvPr>
          <p:cNvSpPr>
            <a:spLocks noChangeArrowheads="1"/>
          </p:cNvSpPr>
          <p:nvPr/>
        </p:nvSpPr>
        <p:spPr bwMode="auto">
          <a:xfrm flipV="1">
            <a:off x="3228975" y="4910138"/>
            <a:ext cx="179388" cy="134937"/>
          </a:xfrm>
          <a:custGeom>
            <a:avLst/>
            <a:gdLst>
              <a:gd name="T0" fmla="*/ 156973 w 21600"/>
              <a:gd name="T1" fmla="*/ 67469 h 21600"/>
              <a:gd name="T2" fmla="*/ 89694 w 21600"/>
              <a:gd name="T3" fmla="*/ 134937 h 21600"/>
              <a:gd name="T4" fmla="*/ 22415 w 21600"/>
              <a:gd name="T5" fmla="*/ 67469 h 21600"/>
              <a:gd name="T6" fmla="*/ 89694 w 21600"/>
              <a:gd name="T7" fmla="*/ 0 h 21600"/>
              <a:gd name="T8" fmla="*/ 0 60000 65536"/>
              <a:gd name="T9" fmla="*/ 0 60000 65536"/>
              <a:gd name="T10" fmla="*/ 0 60000 65536"/>
              <a:gd name="T11" fmla="*/ 0 60000 65536"/>
              <a:gd name="T12" fmla="*/ 4499 w 21600"/>
              <a:gd name="T13" fmla="*/ 4499 h 21600"/>
              <a:gd name="T14" fmla="*/ 17101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397" y="21600"/>
                </a:lnTo>
                <a:lnTo>
                  <a:pt x="16203" y="21600"/>
                </a:lnTo>
                <a:lnTo>
                  <a:pt x="21600" y="0"/>
                </a:lnTo>
                <a:lnTo>
                  <a:pt x="0" y="0"/>
                </a:lnTo>
                <a:close/>
              </a:path>
            </a:pathLst>
          </a:cu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2" name="Line 139">
            <a:extLst>
              <a:ext uri="{FF2B5EF4-FFF2-40B4-BE49-F238E27FC236}">
                <a16:creationId xmlns:a16="http://schemas.microsoft.com/office/drawing/2014/main" id="{48F9A977-DA26-4755-8A58-B7C71D6669CC}"/>
              </a:ext>
            </a:extLst>
          </p:cNvPr>
          <p:cNvSpPr>
            <a:spLocks noChangeShapeType="1"/>
          </p:cNvSpPr>
          <p:nvPr/>
        </p:nvSpPr>
        <p:spPr bwMode="auto">
          <a:xfrm flipV="1">
            <a:off x="3343275" y="4297363"/>
            <a:ext cx="111125" cy="15557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3" name="Line 140">
            <a:extLst>
              <a:ext uri="{FF2B5EF4-FFF2-40B4-BE49-F238E27FC236}">
                <a16:creationId xmlns:a16="http://schemas.microsoft.com/office/drawing/2014/main" id="{3C1228B2-4E6C-435B-9F48-46A0D1CE1FA2}"/>
              </a:ext>
            </a:extLst>
          </p:cNvPr>
          <p:cNvSpPr>
            <a:spLocks noChangeShapeType="1"/>
          </p:cNvSpPr>
          <p:nvPr/>
        </p:nvSpPr>
        <p:spPr bwMode="auto">
          <a:xfrm flipH="1" flipV="1">
            <a:off x="3167063" y="4316413"/>
            <a:ext cx="114300" cy="13176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4" name="Line 141">
            <a:extLst>
              <a:ext uri="{FF2B5EF4-FFF2-40B4-BE49-F238E27FC236}">
                <a16:creationId xmlns:a16="http://schemas.microsoft.com/office/drawing/2014/main" id="{CE287E0E-173C-4D04-9D29-6D242974C505}"/>
              </a:ext>
            </a:extLst>
          </p:cNvPr>
          <p:cNvSpPr>
            <a:spLocks noChangeShapeType="1"/>
          </p:cNvSpPr>
          <p:nvPr/>
        </p:nvSpPr>
        <p:spPr bwMode="auto">
          <a:xfrm>
            <a:off x="655638" y="3867150"/>
            <a:ext cx="9763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5" name="Line 142">
            <a:extLst>
              <a:ext uri="{FF2B5EF4-FFF2-40B4-BE49-F238E27FC236}">
                <a16:creationId xmlns:a16="http://schemas.microsoft.com/office/drawing/2014/main" id="{468EADE5-4E42-4BBB-8A84-80CC80A1CC93}"/>
              </a:ext>
            </a:extLst>
          </p:cNvPr>
          <p:cNvSpPr>
            <a:spLocks noChangeShapeType="1"/>
          </p:cNvSpPr>
          <p:nvPr/>
        </p:nvSpPr>
        <p:spPr bwMode="auto">
          <a:xfrm>
            <a:off x="1371600" y="5083175"/>
            <a:ext cx="0" cy="1093788"/>
          </a:xfrm>
          <a:prstGeom prst="line">
            <a:avLst/>
          </a:prstGeom>
          <a:noFill/>
          <a:ln w="762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6" name="Line 143">
            <a:extLst>
              <a:ext uri="{FF2B5EF4-FFF2-40B4-BE49-F238E27FC236}">
                <a16:creationId xmlns:a16="http://schemas.microsoft.com/office/drawing/2014/main" id="{B6D2A1F1-5656-4FF6-8552-759FF5881F07}"/>
              </a:ext>
            </a:extLst>
          </p:cNvPr>
          <p:cNvSpPr>
            <a:spLocks noChangeShapeType="1"/>
          </p:cNvSpPr>
          <p:nvPr/>
        </p:nvSpPr>
        <p:spPr bwMode="auto">
          <a:xfrm>
            <a:off x="236538" y="4364038"/>
            <a:ext cx="1587" cy="1819275"/>
          </a:xfrm>
          <a:prstGeom prst="line">
            <a:avLst/>
          </a:prstGeom>
          <a:noFill/>
          <a:ln w="762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7" name="Arc 144">
            <a:extLst>
              <a:ext uri="{FF2B5EF4-FFF2-40B4-BE49-F238E27FC236}">
                <a16:creationId xmlns:a16="http://schemas.microsoft.com/office/drawing/2014/main" id="{2249E5F7-2C02-495C-A4C8-1268F87DA483}"/>
              </a:ext>
            </a:extLst>
          </p:cNvPr>
          <p:cNvSpPr>
            <a:spLocks/>
          </p:cNvSpPr>
          <p:nvPr/>
        </p:nvSpPr>
        <p:spPr bwMode="auto">
          <a:xfrm>
            <a:off x="238125" y="4081463"/>
            <a:ext cx="258763" cy="271462"/>
          </a:xfrm>
          <a:custGeom>
            <a:avLst/>
            <a:gdLst>
              <a:gd name="T0" fmla="*/ 503 w 26252"/>
              <a:gd name="T1" fmla="*/ 271462 h 23082"/>
              <a:gd name="T2" fmla="*/ 258763 w 26252"/>
              <a:gd name="T3" fmla="*/ 5963 h 23082"/>
              <a:gd name="T4" fmla="*/ 212909 w 26252"/>
              <a:gd name="T5" fmla="*/ 254033 h 23082"/>
              <a:gd name="T6" fmla="*/ 0 60000 65536"/>
              <a:gd name="T7" fmla="*/ 0 60000 65536"/>
              <a:gd name="T8" fmla="*/ 0 60000 65536"/>
            </a:gdLst>
            <a:ahLst/>
            <a:cxnLst>
              <a:cxn ang="T6">
                <a:pos x="T0" y="T1"/>
              </a:cxn>
              <a:cxn ang="T7">
                <a:pos x="T2" y="T3"/>
              </a:cxn>
              <a:cxn ang="T8">
                <a:pos x="T4" y="T5"/>
              </a:cxn>
            </a:cxnLst>
            <a:rect l="0" t="0" r="r" b="b"/>
            <a:pathLst>
              <a:path w="26252" h="23082" fill="none" extrusionOk="0">
                <a:moveTo>
                  <a:pt x="50" y="23082"/>
                </a:moveTo>
                <a:cubicBezTo>
                  <a:pt x="16" y="22588"/>
                  <a:pt x="0" y="22094"/>
                  <a:pt x="0" y="21600"/>
                </a:cubicBezTo>
                <a:cubicBezTo>
                  <a:pt x="0" y="9670"/>
                  <a:pt x="9670" y="0"/>
                  <a:pt x="21600" y="0"/>
                </a:cubicBezTo>
                <a:cubicBezTo>
                  <a:pt x="23164" y="0"/>
                  <a:pt x="24724" y="169"/>
                  <a:pt x="26252" y="506"/>
                </a:cubicBezTo>
              </a:path>
              <a:path w="26252" h="23082" stroke="0" extrusionOk="0">
                <a:moveTo>
                  <a:pt x="50" y="23082"/>
                </a:moveTo>
                <a:cubicBezTo>
                  <a:pt x="16" y="22588"/>
                  <a:pt x="0" y="22094"/>
                  <a:pt x="0" y="21600"/>
                </a:cubicBezTo>
                <a:cubicBezTo>
                  <a:pt x="0" y="9670"/>
                  <a:pt x="9670" y="0"/>
                  <a:pt x="21600" y="0"/>
                </a:cubicBezTo>
                <a:cubicBezTo>
                  <a:pt x="23164" y="0"/>
                  <a:pt x="24724" y="169"/>
                  <a:pt x="26252" y="506"/>
                </a:cubicBezTo>
                <a:lnTo>
                  <a:pt x="21600" y="21600"/>
                </a:lnTo>
                <a:lnTo>
                  <a:pt x="50" y="23082"/>
                </a:lnTo>
                <a:close/>
              </a:path>
            </a:pathLst>
          </a:custGeom>
          <a:noFill/>
          <a:ln w="76200" cap="rnd">
            <a:solidFill>
              <a:srgbClr val="063DE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8" name="Arc 145">
            <a:extLst>
              <a:ext uri="{FF2B5EF4-FFF2-40B4-BE49-F238E27FC236}">
                <a16:creationId xmlns:a16="http://schemas.microsoft.com/office/drawing/2014/main" id="{5C672754-A447-4BB5-BAD8-9AA52D84D100}"/>
              </a:ext>
            </a:extLst>
          </p:cNvPr>
          <p:cNvSpPr>
            <a:spLocks/>
          </p:cNvSpPr>
          <p:nvPr/>
        </p:nvSpPr>
        <p:spPr bwMode="auto">
          <a:xfrm>
            <a:off x="1714500" y="4084638"/>
            <a:ext cx="277813" cy="258762"/>
          </a:xfrm>
          <a:custGeom>
            <a:avLst/>
            <a:gdLst>
              <a:gd name="T0" fmla="*/ 0 w 25346"/>
              <a:gd name="T1" fmla="*/ 3917 h 21600"/>
              <a:gd name="T2" fmla="*/ 277813 w 25346"/>
              <a:gd name="T3" fmla="*/ 258762 h 21600"/>
              <a:gd name="T4" fmla="*/ 41059 w 25346"/>
              <a:gd name="T5" fmla="*/ 258762 h 21600"/>
              <a:gd name="T6" fmla="*/ 0 60000 65536"/>
              <a:gd name="T7" fmla="*/ 0 60000 65536"/>
              <a:gd name="T8" fmla="*/ 0 60000 65536"/>
            </a:gdLst>
            <a:ahLst/>
            <a:cxnLst>
              <a:cxn ang="T6">
                <a:pos x="T0" y="T1"/>
              </a:cxn>
              <a:cxn ang="T7">
                <a:pos x="T2" y="T3"/>
              </a:cxn>
              <a:cxn ang="T8">
                <a:pos x="T4" y="T5"/>
              </a:cxn>
            </a:cxnLst>
            <a:rect l="0" t="0" r="r" b="b"/>
            <a:pathLst>
              <a:path w="25346" h="21600" fill="none" extrusionOk="0">
                <a:moveTo>
                  <a:pt x="0" y="327"/>
                </a:moveTo>
                <a:cubicBezTo>
                  <a:pt x="1236" y="109"/>
                  <a:pt x="2490" y="0"/>
                  <a:pt x="3746" y="0"/>
                </a:cubicBezTo>
                <a:cubicBezTo>
                  <a:pt x="15675" y="0"/>
                  <a:pt x="25346" y="9670"/>
                  <a:pt x="25346" y="21600"/>
                </a:cubicBezTo>
              </a:path>
              <a:path w="25346" h="21600" stroke="0" extrusionOk="0">
                <a:moveTo>
                  <a:pt x="0" y="327"/>
                </a:moveTo>
                <a:cubicBezTo>
                  <a:pt x="1236" y="109"/>
                  <a:pt x="2490" y="0"/>
                  <a:pt x="3746" y="0"/>
                </a:cubicBezTo>
                <a:cubicBezTo>
                  <a:pt x="15675" y="0"/>
                  <a:pt x="25346" y="9670"/>
                  <a:pt x="25346" y="21600"/>
                </a:cubicBezTo>
                <a:lnTo>
                  <a:pt x="3746" y="21600"/>
                </a:lnTo>
                <a:lnTo>
                  <a:pt x="0" y="327"/>
                </a:lnTo>
                <a:close/>
              </a:path>
            </a:pathLst>
          </a:custGeom>
          <a:noFill/>
          <a:ln w="76200" cap="rnd">
            <a:solidFill>
              <a:srgbClr val="063DE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49" name="Line 146">
            <a:extLst>
              <a:ext uri="{FF2B5EF4-FFF2-40B4-BE49-F238E27FC236}">
                <a16:creationId xmlns:a16="http://schemas.microsoft.com/office/drawing/2014/main" id="{15822291-6377-4B2D-8F59-AE16E3FF14CB}"/>
              </a:ext>
            </a:extLst>
          </p:cNvPr>
          <p:cNvSpPr>
            <a:spLocks noChangeShapeType="1"/>
          </p:cNvSpPr>
          <p:nvPr/>
        </p:nvSpPr>
        <p:spPr bwMode="auto">
          <a:xfrm>
            <a:off x="492125" y="4078288"/>
            <a:ext cx="1227138" cy="1587"/>
          </a:xfrm>
          <a:prstGeom prst="line">
            <a:avLst/>
          </a:prstGeom>
          <a:noFill/>
          <a:ln w="762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0" name="Arc 147">
            <a:extLst>
              <a:ext uri="{FF2B5EF4-FFF2-40B4-BE49-F238E27FC236}">
                <a16:creationId xmlns:a16="http://schemas.microsoft.com/office/drawing/2014/main" id="{3222BC45-C566-4B77-A996-58D0387CECDF}"/>
              </a:ext>
            </a:extLst>
          </p:cNvPr>
          <p:cNvSpPr>
            <a:spLocks/>
          </p:cNvSpPr>
          <p:nvPr/>
        </p:nvSpPr>
        <p:spPr bwMode="auto">
          <a:xfrm>
            <a:off x="1373188" y="4841875"/>
            <a:ext cx="303212" cy="242888"/>
          </a:xfrm>
          <a:custGeom>
            <a:avLst/>
            <a:gdLst>
              <a:gd name="T0" fmla="*/ 0 w 24637"/>
              <a:gd name="T1" fmla="*/ 227089 h 21600"/>
              <a:gd name="T2" fmla="*/ 303212 w 24637"/>
              <a:gd name="T3" fmla="*/ 2485 h 21600"/>
              <a:gd name="T4" fmla="*/ 265269 w 24637"/>
              <a:gd name="T5" fmla="*/ 242888 h 21600"/>
              <a:gd name="T6" fmla="*/ 0 60000 65536"/>
              <a:gd name="T7" fmla="*/ 0 60000 65536"/>
              <a:gd name="T8" fmla="*/ 0 60000 65536"/>
            </a:gdLst>
            <a:ahLst/>
            <a:cxnLst>
              <a:cxn ang="T6">
                <a:pos x="T0" y="T1"/>
              </a:cxn>
              <a:cxn ang="T7">
                <a:pos x="T2" y="T3"/>
              </a:cxn>
              <a:cxn ang="T8">
                <a:pos x="T4" y="T5"/>
              </a:cxn>
            </a:cxnLst>
            <a:rect l="0" t="0" r="r" b="b"/>
            <a:pathLst>
              <a:path w="24637" h="21600" fill="none" extrusionOk="0">
                <a:moveTo>
                  <a:pt x="-1" y="20194"/>
                </a:moveTo>
                <a:cubicBezTo>
                  <a:pt x="740" y="8835"/>
                  <a:pt x="10170" y="0"/>
                  <a:pt x="21554" y="0"/>
                </a:cubicBezTo>
                <a:cubicBezTo>
                  <a:pt x="22585" y="0"/>
                  <a:pt x="23615" y="73"/>
                  <a:pt x="24636" y="221"/>
                </a:cubicBezTo>
              </a:path>
              <a:path w="24637" h="21600" stroke="0" extrusionOk="0">
                <a:moveTo>
                  <a:pt x="-1" y="20194"/>
                </a:moveTo>
                <a:cubicBezTo>
                  <a:pt x="740" y="8835"/>
                  <a:pt x="10170" y="0"/>
                  <a:pt x="21554" y="0"/>
                </a:cubicBezTo>
                <a:cubicBezTo>
                  <a:pt x="22585" y="0"/>
                  <a:pt x="23615" y="73"/>
                  <a:pt x="24636" y="221"/>
                </a:cubicBezTo>
                <a:lnTo>
                  <a:pt x="21554" y="21600"/>
                </a:lnTo>
                <a:lnTo>
                  <a:pt x="-1" y="20194"/>
                </a:lnTo>
                <a:close/>
              </a:path>
            </a:pathLst>
          </a:custGeom>
          <a:noFill/>
          <a:ln w="76200" cap="rnd">
            <a:solidFill>
              <a:srgbClr val="063DE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1" name="Arc 148">
            <a:extLst>
              <a:ext uri="{FF2B5EF4-FFF2-40B4-BE49-F238E27FC236}">
                <a16:creationId xmlns:a16="http://schemas.microsoft.com/office/drawing/2014/main" id="{DA175DCD-9AD9-4C4C-9977-3340D4014416}"/>
              </a:ext>
            </a:extLst>
          </p:cNvPr>
          <p:cNvSpPr>
            <a:spLocks/>
          </p:cNvSpPr>
          <p:nvPr/>
        </p:nvSpPr>
        <p:spPr bwMode="auto">
          <a:xfrm>
            <a:off x="238125" y="6181725"/>
            <a:ext cx="166688" cy="219075"/>
          </a:xfrm>
          <a:custGeom>
            <a:avLst/>
            <a:gdLst>
              <a:gd name="T0" fmla="*/ 165083 w 21600"/>
              <a:gd name="T1" fmla="*/ 219075 h 26798"/>
              <a:gd name="T2" fmla="*/ 4900 w 21600"/>
              <a:gd name="T3" fmla="*/ 0 h 26798"/>
              <a:gd name="T4" fmla="*/ 166688 w 21600"/>
              <a:gd name="T5" fmla="*/ 42502 h 26798"/>
              <a:gd name="T6" fmla="*/ 0 60000 65536"/>
              <a:gd name="T7" fmla="*/ 0 60000 65536"/>
              <a:gd name="T8" fmla="*/ 0 60000 65536"/>
            </a:gdLst>
            <a:ahLst/>
            <a:cxnLst>
              <a:cxn ang="T6">
                <a:pos x="T0" y="T1"/>
              </a:cxn>
              <a:cxn ang="T7">
                <a:pos x="T2" y="T3"/>
              </a:cxn>
              <a:cxn ang="T8">
                <a:pos x="T4" y="T5"/>
              </a:cxn>
            </a:cxnLst>
            <a:rect l="0" t="0" r="r" b="b"/>
            <a:pathLst>
              <a:path w="21600" h="26798" fill="none" extrusionOk="0">
                <a:moveTo>
                  <a:pt x="21392" y="26797"/>
                </a:moveTo>
                <a:cubicBezTo>
                  <a:pt x="9544" y="26683"/>
                  <a:pt x="0" y="17047"/>
                  <a:pt x="0" y="5199"/>
                </a:cubicBezTo>
                <a:cubicBezTo>
                  <a:pt x="0" y="3446"/>
                  <a:pt x="213" y="1700"/>
                  <a:pt x="635" y="0"/>
                </a:cubicBezTo>
              </a:path>
              <a:path w="21600" h="26798" stroke="0" extrusionOk="0">
                <a:moveTo>
                  <a:pt x="21392" y="26797"/>
                </a:moveTo>
                <a:cubicBezTo>
                  <a:pt x="9544" y="26683"/>
                  <a:pt x="0" y="17047"/>
                  <a:pt x="0" y="5199"/>
                </a:cubicBezTo>
                <a:cubicBezTo>
                  <a:pt x="0" y="3446"/>
                  <a:pt x="213" y="1700"/>
                  <a:pt x="635" y="0"/>
                </a:cubicBezTo>
                <a:lnTo>
                  <a:pt x="21600" y="5199"/>
                </a:lnTo>
                <a:lnTo>
                  <a:pt x="21392" y="26797"/>
                </a:lnTo>
                <a:close/>
              </a:path>
            </a:pathLst>
          </a:custGeom>
          <a:noFill/>
          <a:ln w="76200" cap="rnd">
            <a:solidFill>
              <a:srgbClr val="063DE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2" name="Line 149">
            <a:extLst>
              <a:ext uri="{FF2B5EF4-FFF2-40B4-BE49-F238E27FC236}">
                <a16:creationId xmlns:a16="http://schemas.microsoft.com/office/drawing/2014/main" id="{4BC3A043-60AB-44F4-81CE-04014A019712}"/>
              </a:ext>
            </a:extLst>
          </p:cNvPr>
          <p:cNvSpPr>
            <a:spLocks noChangeShapeType="1"/>
          </p:cNvSpPr>
          <p:nvPr/>
        </p:nvSpPr>
        <p:spPr bwMode="auto">
          <a:xfrm>
            <a:off x="1670050" y="4833938"/>
            <a:ext cx="122238" cy="0"/>
          </a:xfrm>
          <a:prstGeom prst="line">
            <a:avLst/>
          </a:prstGeom>
          <a:noFill/>
          <a:ln w="762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3" name="Line 150">
            <a:extLst>
              <a:ext uri="{FF2B5EF4-FFF2-40B4-BE49-F238E27FC236}">
                <a16:creationId xmlns:a16="http://schemas.microsoft.com/office/drawing/2014/main" id="{4810C11C-239F-4E03-BE94-428F6815A6A7}"/>
              </a:ext>
            </a:extLst>
          </p:cNvPr>
          <p:cNvSpPr>
            <a:spLocks noChangeShapeType="1"/>
          </p:cNvSpPr>
          <p:nvPr/>
        </p:nvSpPr>
        <p:spPr bwMode="auto">
          <a:xfrm>
            <a:off x="415925" y="6400800"/>
            <a:ext cx="665163" cy="0"/>
          </a:xfrm>
          <a:prstGeom prst="line">
            <a:avLst/>
          </a:prstGeom>
          <a:noFill/>
          <a:ln w="762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5054" name="Group 151">
            <a:extLst>
              <a:ext uri="{FF2B5EF4-FFF2-40B4-BE49-F238E27FC236}">
                <a16:creationId xmlns:a16="http://schemas.microsoft.com/office/drawing/2014/main" id="{C15B9AC2-5AA3-4F17-BC6B-DE8BAB185495}"/>
              </a:ext>
            </a:extLst>
          </p:cNvPr>
          <p:cNvGrpSpPr>
            <a:grpSpLocks/>
          </p:cNvGrpSpPr>
          <p:nvPr/>
        </p:nvGrpSpPr>
        <p:grpSpPr bwMode="auto">
          <a:xfrm>
            <a:off x="911225" y="5908675"/>
            <a:ext cx="568325" cy="539750"/>
            <a:chOff x="574" y="3722"/>
            <a:chExt cx="358" cy="340"/>
          </a:xfrm>
        </p:grpSpPr>
        <p:sp>
          <p:nvSpPr>
            <p:cNvPr id="85060" name="Freeform 152">
              <a:extLst>
                <a:ext uri="{FF2B5EF4-FFF2-40B4-BE49-F238E27FC236}">
                  <a16:creationId xmlns:a16="http://schemas.microsoft.com/office/drawing/2014/main" id="{15D53AF1-3759-4534-8D99-5C08AE7A6750}"/>
                </a:ext>
              </a:extLst>
            </p:cNvPr>
            <p:cNvSpPr>
              <a:spLocks/>
            </p:cNvSpPr>
            <p:nvPr/>
          </p:nvSpPr>
          <p:spPr bwMode="auto">
            <a:xfrm>
              <a:off x="584" y="3722"/>
              <a:ext cx="227" cy="267"/>
            </a:xfrm>
            <a:custGeom>
              <a:avLst/>
              <a:gdLst>
                <a:gd name="T0" fmla="*/ 136 w 227"/>
                <a:gd name="T1" fmla="*/ 35 h 267"/>
                <a:gd name="T2" fmla="*/ 128 w 227"/>
                <a:gd name="T3" fmla="*/ 36 h 267"/>
                <a:gd name="T4" fmla="*/ 122 w 227"/>
                <a:gd name="T5" fmla="*/ 39 h 267"/>
                <a:gd name="T6" fmla="*/ 115 w 227"/>
                <a:gd name="T7" fmla="*/ 40 h 267"/>
                <a:gd name="T8" fmla="*/ 108 w 227"/>
                <a:gd name="T9" fmla="*/ 42 h 267"/>
                <a:gd name="T10" fmla="*/ 101 w 227"/>
                <a:gd name="T11" fmla="*/ 45 h 267"/>
                <a:gd name="T12" fmla="*/ 93 w 227"/>
                <a:gd name="T13" fmla="*/ 48 h 267"/>
                <a:gd name="T14" fmla="*/ 86 w 227"/>
                <a:gd name="T15" fmla="*/ 51 h 267"/>
                <a:gd name="T16" fmla="*/ 80 w 227"/>
                <a:gd name="T17" fmla="*/ 55 h 267"/>
                <a:gd name="T18" fmla="*/ 73 w 227"/>
                <a:gd name="T19" fmla="*/ 59 h 267"/>
                <a:gd name="T20" fmla="*/ 68 w 227"/>
                <a:gd name="T21" fmla="*/ 64 h 267"/>
                <a:gd name="T22" fmla="*/ 61 w 227"/>
                <a:gd name="T23" fmla="*/ 68 h 267"/>
                <a:gd name="T24" fmla="*/ 51 w 227"/>
                <a:gd name="T25" fmla="*/ 76 h 267"/>
                <a:gd name="T26" fmla="*/ 43 w 227"/>
                <a:gd name="T27" fmla="*/ 84 h 267"/>
                <a:gd name="T28" fmla="*/ 37 w 227"/>
                <a:gd name="T29" fmla="*/ 91 h 267"/>
                <a:gd name="T30" fmla="*/ 30 w 227"/>
                <a:gd name="T31" fmla="*/ 100 h 267"/>
                <a:gd name="T32" fmla="*/ 23 w 227"/>
                <a:gd name="T33" fmla="*/ 109 h 267"/>
                <a:gd name="T34" fmla="*/ 17 w 227"/>
                <a:gd name="T35" fmla="*/ 117 h 267"/>
                <a:gd name="T36" fmla="*/ 13 w 227"/>
                <a:gd name="T37" fmla="*/ 127 h 267"/>
                <a:gd name="T38" fmla="*/ 9 w 227"/>
                <a:gd name="T39" fmla="*/ 139 h 267"/>
                <a:gd name="T40" fmla="*/ 5 w 227"/>
                <a:gd name="T41" fmla="*/ 152 h 267"/>
                <a:gd name="T42" fmla="*/ 2 w 227"/>
                <a:gd name="T43" fmla="*/ 165 h 267"/>
                <a:gd name="T44" fmla="*/ 0 w 227"/>
                <a:gd name="T45" fmla="*/ 182 h 267"/>
                <a:gd name="T46" fmla="*/ 0 w 227"/>
                <a:gd name="T47" fmla="*/ 197 h 267"/>
                <a:gd name="T48" fmla="*/ 1 w 227"/>
                <a:gd name="T49" fmla="*/ 210 h 267"/>
                <a:gd name="T50" fmla="*/ 3 w 227"/>
                <a:gd name="T51" fmla="*/ 224 h 267"/>
                <a:gd name="T52" fmla="*/ 8 w 227"/>
                <a:gd name="T53" fmla="*/ 239 h 267"/>
                <a:gd name="T54" fmla="*/ 14 w 227"/>
                <a:gd name="T55" fmla="*/ 252 h 267"/>
                <a:gd name="T56" fmla="*/ 22 w 227"/>
                <a:gd name="T57" fmla="*/ 266 h 267"/>
                <a:gd name="T58" fmla="*/ 86 w 227"/>
                <a:gd name="T59" fmla="*/ 224 h 267"/>
                <a:gd name="T60" fmla="*/ 82 w 227"/>
                <a:gd name="T61" fmla="*/ 213 h 267"/>
                <a:gd name="T62" fmla="*/ 79 w 227"/>
                <a:gd name="T63" fmla="*/ 202 h 267"/>
                <a:gd name="T64" fmla="*/ 78 w 227"/>
                <a:gd name="T65" fmla="*/ 192 h 267"/>
                <a:gd name="T66" fmla="*/ 78 w 227"/>
                <a:gd name="T67" fmla="*/ 181 h 267"/>
                <a:gd name="T68" fmla="*/ 80 w 227"/>
                <a:gd name="T69" fmla="*/ 169 h 267"/>
                <a:gd name="T70" fmla="*/ 85 w 227"/>
                <a:gd name="T71" fmla="*/ 158 h 267"/>
                <a:gd name="T72" fmla="*/ 90 w 227"/>
                <a:gd name="T73" fmla="*/ 148 h 267"/>
                <a:gd name="T74" fmla="*/ 94 w 227"/>
                <a:gd name="T75" fmla="*/ 141 h 267"/>
                <a:gd name="T76" fmla="*/ 99 w 227"/>
                <a:gd name="T77" fmla="*/ 135 h 267"/>
                <a:gd name="T78" fmla="*/ 105 w 227"/>
                <a:gd name="T79" fmla="*/ 130 h 267"/>
                <a:gd name="T80" fmla="*/ 111 w 227"/>
                <a:gd name="T81" fmla="*/ 125 h 267"/>
                <a:gd name="T82" fmla="*/ 119 w 227"/>
                <a:gd name="T83" fmla="*/ 119 h 267"/>
                <a:gd name="T84" fmla="*/ 125 w 227"/>
                <a:gd name="T85" fmla="*/ 116 h 267"/>
                <a:gd name="T86" fmla="*/ 133 w 227"/>
                <a:gd name="T87" fmla="*/ 113 h 267"/>
                <a:gd name="T88" fmla="*/ 140 w 227"/>
                <a:gd name="T89" fmla="*/ 110 h 267"/>
                <a:gd name="T90" fmla="*/ 150 w 227"/>
                <a:gd name="T91" fmla="*/ 108 h 267"/>
                <a:gd name="T92" fmla="*/ 160 w 227"/>
                <a:gd name="T93" fmla="*/ 107 h 267"/>
                <a:gd name="T94" fmla="*/ 162 w 227"/>
                <a:gd name="T95" fmla="*/ 147 h 267"/>
                <a:gd name="T96" fmla="*/ 163 w 227"/>
                <a:gd name="T97" fmla="*/ 0 h 267"/>
                <a:gd name="T98" fmla="*/ 160 w 227"/>
                <a:gd name="T99" fmla="*/ 33 h 267"/>
                <a:gd name="T100" fmla="*/ 149 w 227"/>
                <a:gd name="T101" fmla="*/ 34 h 267"/>
                <a:gd name="T102" fmla="*/ 140 w 227"/>
                <a:gd name="T103" fmla="*/ 35 h 2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7" h="267">
                  <a:moveTo>
                    <a:pt x="140" y="35"/>
                  </a:moveTo>
                  <a:lnTo>
                    <a:pt x="136" y="35"/>
                  </a:lnTo>
                  <a:lnTo>
                    <a:pt x="133" y="36"/>
                  </a:lnTo>
                  <a:lnTo>
                    <a:pt x="128" y="36"/>
                  </a:lnTo>
                  <a:lnTo>
                    <a:pt x="126" y="38"/>
                  </a:lnTo>
                  <a:lnTo>
                    <a:pt x="122" y="39"/>
                  </a:lnTo>
                  <a:lnTo>
                    <a:pt x="119" y="39"/>
                  </a:lnTo>
                  <a:lnTo>
                    <a:pt x="115" y="40"/>
                  </a:lnTo>
                  <a:lnTo>
                    <a:pt x="112" y="41"/>
                  </a:lnTo>
                  <a:lnTo>
                    <a:pt x="108" y="42"/>
                  </a:lnTo>
                  <a:lnTo>
                    <a:pt x="105" y="44"/>
                  </a:lnTo>
                  <a:lnTo>
                    <a:pt x="101" y="45"/>
                  </a:lnTo>
                  <a:lnTo>
                    <a:pt x="98" y="47"/>
                  </a:lnTo>
                  <a:lnTo>
                    <a:pt x="93" y="48"/>
                  </a:lnTo>
                  <a:lnTo>
                    <a:pt x="90" y="50"/>
                  </a:lnTo>
                  <a:lnTo>
                    <a:pt x="86" y="51"/>
                  </a:lnTo>
                  <a:lnTo>
                    <a:pt x="83" y="53"/>
                  </a:lnTo>
                  <a:lnTo>
                    <a:pt x="80" y="55"/>
                  </a:lnTo>
                  <a:lnTo>
                    <a:pt x="77" y="57"/>
                  </a:lnTo>
                  <a:lnTo>
                    <a:pt x="73" y="59"/>
                  </a:lnTo>
                  <a:lnTo>
                    <a:pt x="70" y="61"/>
                  </a:lnTo>
                  <a:lnTo>
                    <a:pt x="68" y="64"/>
                  </a:lnTo>
                  <a:lnTo>
                    <a:pt x="64" y="66"/>
                  </a:lnTo>
                  <a:lnTo>
                    <a:pt x="61" y="68"/>
                  </a:lnTo>
                  <a:lnTo>
                    <a:pt x="56" y="72"/>
                  </a:lnTo>
                  <a:lnTo>
                    <a:pt x="51" y="76"/>
                  </a:lnTo>
                  <a:lnTo>
                    <a:pt x="48" y="78"/>
                  </a:lnTo>
                  <a:lnTo>
                    <a:pt x="43" y="84"/>
                  </a:lnTo>
                  <a:lnTo>
                    <a:pt x="41" y="88"/>
                  </a:lnTo>
                  <a:lnTo>
                    <a:pt x="37" y="91"/>
                  </a:lnTo>
                  <a:lnTo>
                    <a:pt x="33" y="95"/>
                  </a:lnTo>
                  <a:lnTo>
                    <a:pt x="30" y="100"/>
                  </a:lnTo>
                  <a:lnTo>
                    <a:pt x="27" y="105"/>
                  </a:lnTo>
                  <a:lnTo>
                    <a:pt x="23" y="109"/>
                  </a:lnTo>
                  <a:lnTo>
                    <a:pt x="21" y="114"/>
                  </a:lnTo>
                  <a:lnTo>
                    <a:pt x="17" y="117"/>
                  </a:lnTo>
                  <a:lnTo>
                    <a:pt x="15" y="123"/>
                  </a:lnTo>
                  <a:lnTo>
                    <a:pt x="13" y="127"/>
                  </a:lnTo>
                  <a:lnTo>
                    <a:pt x="10" y="133"/>
                  </a:lnTo>
                  <a:lnTo>
                    <a:pt x="9" y="139"/>
                  </a:lnTo>
                  <a:lnTo>
                    <a:pt x="6" y="146"/>
                  </a:lnTo>
                  <a:lnTo>
                    <a:pt x="5" y="152"/>
                  </a:lnTo>
                  <a:lnTo>
                    <a:pt x="2" y="159"/>
                  </a:lnTo>
                  <a:lnTo>
                    <a:pt x="2" y="165"/>
                  </a:lnTo>
                  <a:lnTo>
                    <a:pt x="1" y="173"/>
                  </a:lnTo>
                  <a:lnTo>
                    <a:pt x="0" y="182"/>
                  </a:lnTo>
                  <a:lnTo>
                    <a:pt x="0" y="190"/>
                  </a:lnTo>
                  <a:lnTo>
                    <a:pt x="0" y="197"/>
                  </a:lnTo>
                  <a:lnTo>
                    <a:pt x="1" y="203"/>
                  </a:lnTo>
                  <a:lnTo>
                    <a:pt x="1" y="210"/>
                  </a:lnTo>
                  <a:lnTo>
                    <a:pt x="2" y="217"/>
                  </a:lnTo>
                  <a:lnTo>
                    <a:pt x="3" y="224"/>
                  </a:lnTo>
                  <a:lnTo>
                    <a:pt x="6" y="231"/>
                  </a:lnTo>
                  <a:lnTo>
                    <a:pt x="8" y="239"/>
                  </a:lnTo>
                  <a:lnTo>
                    <a:pt x="10" y="246"/>
                  </a:lnTo>
                  <a:lnTo>
                    <a:pt x="14" y="252"/>
                  </a:lnTo>
                  <a:lnTo>
                    <a:pt x="19" y="259"/>
                  </a:lnTo>
                  <a:lnTo>
                    <a:pt x="22" y="266"/>
                  </a:lnTo>
                  <a:lnTo>
                    <a:pt x="90" y="231"/>
                  </a:lnTo>
                  <a:lnTo>
                    <a:pt x="86" y="224"/>
                  </a:lnTo>
                  <a:lnTo>
                    <a:pt x="84" y="218"/>
                  </a:lnTo>
                  <a:lnTo>
                    <a:pt x="82" y="213"/>
                  </a:lnTo>
                  <a:lnTo>
                    <a:pt x="80" y="207"/>
                  </a:lnTo>
                  <a:lnTo>
                    <a:pt x="79" y="202"/>
                  </a:lnTo>
                  <a:lnTo>
                    <a:pt x="78" y="197"/>
                  </a:lnTo>
                  <a:lnTo>
                    <a:pt x="78" y="192"/>
                  </a:lnTo>
                  <a:lnTo>
                    <a:pt x="78" y="188"/>
                  </a:lnTo>
                  <a:lnTo>
                    <a:pt x="78" y="181"/>
                  </a:lnTo>
                  <a:lnTo>
                    <a:pt x="79" y="175"/>
                  </a:lnTo>
                  <a:lnTo>
                    <a:pt x="80" y="169"/>
                  </a:lnTo>
                  <a:lnTo>
                    <a:pt x="83" y="164"/>
                  </a:lnTo>
                  <a:lnTo>
                    <a:pt x="85" y="158"/>
                  </a:lnTo>
                  <a:lnTo>
                    <a:pt x="87" y="153"/>
                  </a:lnTo>
                  <a:lnTo>
                    <a:pt x="90" y="148"/>
                  </a:lnTo>
                  <a:lnTo>
                    <a:pt x="92" y="144"/>
                  </a:lnTo>
                  <a:lnTo>
                    <a:pt x="94" y="141"/>
                  </a:lnTo>
                  <a:lnTo>
                    <a:pt x="97" y="139"/>
                  </a:lnTo>
                  <a:lnTo>
                    <a:pt x="99" y="135"/>
                  </a:lnTo>
                  <a:lnTo>
                    <a:pt x="103" y="132"/>
                  </a:lnTo>
                  <a:lnTo>
                    <a:pt x="105" y="130"/>
                  </a:lnTo>
                  <a:lnTo>
                    <a:pt x="108" y="127"/>
                  </a:lnTo>
                  <a:lnTo>
                    <a:pt x="111" y="125"/>
                  </a:lnTo>
                  <a:lnTo>
                    <a:pt x="114" y="122"/>
                  </a:lnTo>
                  <a:lnTo>
                    <a:pt x="119" y="119"/>
                  </a:lnTo>
                  <a:lnTo>
                    <a:pt x="122" y="117"/>
                  </a:lnTo>
                  <a:lnTo>
                    <a:pt x="125" y="116"/>
                  </a:lnTo>
                  <a:lnTo>
                    <a:pt x="129" y="114"/>
                  </a:lnTo>
                  <a:lnTo>
                    <a:pt x="133" y="113"/>
                  </a:lnTo>
                  <a:lnTo>
                    <a:pt x="136" y="111"/>
                  </a:lnTo>
                  <a:lnTo>
                    <a:pt x="140" y="110"/>
                  </a:lnTo>
                  <a:lnTo>
                    <a:pt x="144" y="109"/>
                  </a:lnTo>
                  <a:lnTo>
                    <a:pt x="150" y="108"/>
                  </a:lnTo>
                  <a:lnTo>
                    <a:pt x="155" y="108"/>
                  </a:lnTo>
                  <a:lnTo>
                    <a:pt x="160" y="107"/>
                  </a:lnTo>
                  <a:lnTo>
                    <a:pt x="162" y="107"/>
                  </a:lnTo>
                  <a:lnTo>
                    <a:pt x="162" y="147"/>
                  </a:lnTo>
                  <a:lnTo>
                    <a:pt x="226" y="74"/>
                  </a:lnTo>
                  <a:lnTo>
                    <a:pt x="163" y="0"/>
                  </a:lnTo>
                  <a:lnTo>
                    <a:pt x="163" y="33"/>
                  </a:lnTo>
                  <a:lnTo>
                    <a:pt x="160" y="33"/>
                  </a:lnTo>
                  <a:lnTo>
                    <a:pt x="154" y="33"/>
                  </a:lnTo>
                  <a:lnTo>
                    <a:pt x="149" y="34"/>
                  </a:lnTo>
                  <a:lnTo>
                    <a:pt x="144" y="34"/>
                  </a:lnTo>
                  <a:lnTo>
                    <a:pt x="140" y="35"/>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61" name="Freeform 153">
              <a:extLst>
                <a:ext uri="{FF2B5EF4-FFF2-40B4-BE49-F238E27FC236}">
                  <a16:creationId xmlns:a16="http://schemas.microsoft.com/office/drawing/2014/main" id="{EB4FE704-C93D-40A0-81A7-E7BEB2297552}"/>
                </a:ext>
              </a:extLst>
            </p:cNvPr>
            <p:cNvSpPr>
              <a:spLocks/>
            </p:cNvSpPr>
            <p:nvPr/>
          </p:nvSpPr>
          <p:spPr bwMode="auto">
            <a:xfrm>
              <a:off x="574" y="3915"/>
              <a:ext cx="304" cy="147"/>
            </a:xfrm>
            <a:custGeom>
              <a:avLst/>
              <a:gdLst>
                <a:gd name="T0" fmla="*/ 147 w 304"/>
                <a:gd name="T1" fmla="*/ 144 h 147"/>
                <a:gd name="T2" fmla="*/ 139 w 304"/>
                <a:gd name="T3" fmla="*/ 142 h 147"/>
                <a:gd name="T4" fmla="*/ 133 w 304"/>
                <a:gd name="T5" fmla="*/ 140 h 147"/>
                <a:gd name="T6" fmla="*/ 126 w 304"/>
                <a:gd name="T7" fmla="*/ 138 h 147"/>
                <a:gd name="T8" fmla="*/ 119 w 304"/>
                <a:gd name="T9" fmla="*/ 137 h 147"/>
                <a:gd name="T10" fmla="*/ 110 w 304"/>
                <a:gd name="T11" fmla="*/ 134 h 147"/>
                <a:gd name="T12" fmla="*/ 103 w 304"/>
                <a:gd name="T13" fmla="*/ 130 h 147"/>
                <a:gd name="T14" fmla="*/ 96 w 304"/>
                <a:gd name="T15" fmla="*/ 127 h 147"/>
                <a:gd name="T16" fmla="*/ 90 w 304"/>
                <a:gd name="T17" fmla="*/ 124 h 147"/>
                <a:gd name="T18" fmla="*/ 83 w 304"/>
                <a:gd name="T19" fmla="*/ 120 h 147"/>
                <a:gd name="T20" fmla="*/ 76 w 304"/>
                <a:gd name="T21" fmla="*/ 116 h 147"/>
                <a:gd name="T22" fmla="*/ 70 w 304"/>
                <a:gd name="T23" fmla="*/ 111 h 147"/>
                <a:gd name="T24" fmla="*/ 62 w 304"/>
                <a:gd name="T25" fmla="*/ 105 h 147"/>
                <a:gd name="T26" fmla="*/ 53 w 304"/>
                <a:gd name="T27" fmla="*/ 96 h 147"/>
                <a:gd name="T28" fmla="*/ 46 w 304"/>
                <a:gd name="T29" fmla="*/ 89 h 147"/>
                <a:gd name="T30" fmla="*/ 39 w 304"/>
                <a:gd name="T31" fmla="*/ 80 h 147"/>
                <a:gd name="T32" fmla="*/ 33 w 304"/>
                <a:gd name="T33" fmla="*/ 71 h 147"/>
                <a:gd name="T34" fmla="*/ 32 w 304"/>
                <a:gd name="T35" fmla="*/ 0 h 147"/>
                <a:gd name="T36" fmla="*/ 101 w 304"/>
                <a:gd name="T37" fmla="*/ 35 h 147"/>
                <a:gd name="T38" fmla="*/ 107 w 304"/>
                <a:gd name="T39" fmla="*/ 42 h 147"/>
                <a:gd name="T40" fmla="*/ 113 w 304"/>
                <a:gd name="T41" fmla="*/ 49 h 147"/>
                <a:gd name="T42" fmla="*/ 119 w 304"/>
                <a:gd name="T43" fmla="*/ 53 h 147"/>
                <a:gd name="T44" fmla="*/ 124 w 304"/>
                <a:gd name="T45" fmla="*/ 58 h 147"/>
                <a:gd name="T46" fmla="*/ 133 w 304"/>
                <a:gd name="T47" fmla="*/ 62 h 147"/>
                <a:gd name="T48" fmla="*/ 140 w 304"/>
                <a:gd name="T49" fmla="*/ 67 h 147"/>
                <a:gd name="T50" fmla="*/ 147 w 304"/>
                <a:gd name="T51" fmla="*/ 69 h 147"/>
                <a:gd name="T52" fmla="*/ 155 w 304"/>
                <a:gd name="T53" fmla="*/ 71 h 147"/>
                <a:gd name="T54" fmla="*/ 166 w 304"/>
                <a:gd name="T55" fmla="*/ 72 h 147"/>
                <a:gd name="T56" fmla="*/ 182 w 304"/>
                <a:gd name="T57" fmla="*/ 74 h 147"/>
                <a:gd name="T58" fmla="*/ 196 w 304"/>
                <a:gd name="T59" fmla="*/ 70 h 147"/>
                <a:gd name="T60" fmla="*/ 211 w 304"/>
                <a:gd name="T61" fmla="*/ 66 h 147"/>
                <a:gd name="T62" fmla="*/ 224 w 304"/>
                <a:gd name="T63" fmla="*/ 59 h 147"/>
                <a:gd name="T64" fmla="*/ 303 w 304"/>
                <a:gd name="T65" fmla="*/ 91 h 147"/>
                <a:gd name="T66" fmla="*/ 296 w 304"/>
                <a:gd name="T67" fmla="*/ 99 h 147"/>
                <a:gd name="T68" fmla="*/ 289 w 304"/>
                <a:gd name="T69" fmla="*/ 105 h 147"/>
                <a:gd name="T70" fmla="*/ 281 w 304"/>
                <a:gd name="T71" fmla="*/ 111 h 147"/>
                <a:gd name="T72" fmla="*/ 274 w 304"/>
                <a:gd name="T73" fmla="*/ 116 h 147"/>
                <a:gd name="T74" fmla="*/ 264 w 304"/>
                <a:gd name="T75" fmla="*/ 121 h 147"/>
                <a:gd name="T76" fmla="*/ 256 w 304"/>
                <a:gd name="T77" fmla="*/ 126 h 147"/>
                <a:gd name="T78" fmla="*/ 249 w 304"/>
                <a:gd name="T79" fmla="*/ 130 h 147"/>
                <a:gd name="T80" fmla="*/ 238 w 304"/>
                <a:gd name="T81" fmla="*/ 134 h 147"/>
                <a:gd name="T82" fmla="*/ 229 w 304"/>
                <a:gd name="T83" fmla="*/ 137 h 147"/>
                <a:gd name="T84" fmla="*/ 220 w 304"/>
                <a:gd name="T85" fmla="*/ 140 h 147"/>
                <a:gd name="T86" fmla="*/ 211 w 304"/>
                <a:gd name="T87" fmla="*/ 143 h 147"/>
                <a:gd name="T88" fmla="*/ 201 w 304"/>
                <a:gd name="T89" fmla="*/ 144 h 147"/>
                <a:gd name="T90" fmla="*/ 189 w 304"/>
                <a:gd name="T91" fmla="*/ 145 h 147"/>
                <a:gd name="T92" fmla="*/ 180 w 304"/>
                <a:gd name="T93" fmla="*/ 146 h 147"/>
                <a:gd name="T94" fmla="*/ 169 w 304"/>
                <a:gd name="T95" fmla="*/ 145 h 147"/>
                <a:gd name="T96" fmla="*/ 160 w 304"/>
                <a:gd name="T97" fmla="*/ 145 h 147"/>
                <a:gd name="T98" fmla="*/ 150 w 304"/>
                <a:gd name="T99" fmla="*/ 144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4" h="147">
                  <a:moveTo>
                    <a:pt x="150" y="144"/>
                  </a:moveTo>
                  <a:lnTo>
                    <a:pt x="147" y="144"/>
                  </a:lnTo>
                  <a:lnTo>
                    <a:pt x="143" y="143"/>
                  </a:lnTo>
                  <a:lnTo>
                    <a:pt x="139" y="142"/>
                  </a:lnTo>
                  <a:lnTo>
                    <a:pt x="136" y="142"/>
                  </a:lnTo>
                  <a:lnTo>
                    <a:pt x="133" y="140"/>
                  </a:lnTo>
                  <a:lnTo>
                    <a:pt x="129" y="139"/>
                  </a:lnTo>
                  <a:lnTo>
                    <a:pt x="126" y="138"/>
                  </a:lnTo>
                  <a:lnTo>
                    <a:pt x="122" y="138"/>
                  </a:lnTo>
                  <a:lnTo>
                    <a:pt x="119" y="137"/>
                  </a:lnTo>
                  <a:lnTo>
                    <a:pt x="115" y="135"/>
                  </a:lnTo>
                  <a:lnTo>
                    <a:pt x="110" y="134"/>
                  </a:lnTo>
                  <a:lnTo>
                    <a:pt x="108" y="133"/>
                  </a:lnTo>
                  <a:lnTo>
                    <a:pt x="103" y="130"/>
                  </a:lnTo>
                  <a:lnTo>
                    <a:pt x="100" y="129"/>
                  </a:lnTo>
                  <a:lnTo>
                    <a:pt x="96" y="127"/>
                  </a:lnTo>
                  <a:lnTo>
                    <a:pt x="93" y="126"/>
                  </a:lnTo>
                  <a:lnTo>
                    <a:pt x="90" y="124"/>
                  </a:lnTo>
                  <a:lnTo>
                    <a:pt x="87" y="121"/>
                  </a:lnTo>
                  <a:lnTo>
                    <a:pt x="83" y="120"/>
                  </a:lnTo>
                  <a:lnTo>
                    <a:pt x="80" y="118"/>
                  </a:lnTo>
                  <a:lnTo>
                    <a:pt x="76" y="116"/>
                  </a:lnTo>
                  <a:lnTo>
                    <a:pt x="74" y="114"/>
                  </a:lnTo>
                  <a:lnTo>
                    <a:pt x="70" y="111"/>
                  </a:lnTo>
                  <a:lnTo>
                    <a:pt x="66" y="108"/>
                  </a:lnTo>
                  <a:lnTo>
                    <a:pt x="62" y="105"/>
                  </a:lnTo>
                  <a:lnTo>
                    <a:pt x="58" y="100"/>
                  </a:lnTo>
                  <a:lnTo>
                    <a:pt x="53" y="96"/>
                  </a:lnTo>
                  <a:lnTo>
                    <a:pt x="49" y="93"/>
                  </a:lnTo>
                  <a:lnTo>
                    <a:pt x="46" y="89"/>
                  </a:lnTo>
                  <a:lnTo>
                    <a:pt x="42" y="85"/>
                  </a:lnTo>
                  <a:lnTo>
                    <a:pt x="39" y="80"/>
                  </a:lnTo>
                  <a:lnTo>
                    <a:pt x="36" y="76"/>
                  </a:lnTo>
                  <a:lnTo>
                    <a:pt x="33" y="71"/>
                  </a:lnTo>
                  <a:lnTo>
                    <a:pt x="0" y="89"/>
                  </a:lnTo>
                  <a:lnTo>
                    <a:pt x="32" y="0"/>
                  </a:lnTo>
                  <a:lnTo>
                    <a:pt x="135" y="17"/>
                  </a:lnTo>
                  <a:lnTo>
                    <a:pt x="101" y="35"/>
                  </a:lnTo>
                  <a:lnTo>
                    <a:pt x="103" y="39"/>
                  </a:lnTo>
                  <a:lnTo>
                    <a:pt x="107" y="42"/>
                  </a:lnTo>
                  <a:lnTo>
                    <a:pt x="109" y="46"/>
                  </a:lnTo>
                  <a:lnTo>
                    <a:pt x="113" y="49"/>
                  </a:lnTo>
                  <a:lnTo>
                    <a:pt x="115" y="51"/>
                  </a:lnTo>
                  <a:lnTo>
                    <a:pt x="119" y="53"/>
                  </a:lnTo>
                  <a:lnTo>
                    <a:pt x="121" y="56"/>
                  </a:lnTo>
                  <a:lnTo>
                    <a:pt x="124" y="58"/>
                  </a:lnTo>
                  <a:lnTo>
                    <a:pt x="129" y="61"/>
                  </a:lnTo>
                  <a:lnTo>
                    <a:pt x="133" y="62"/>
                  </a:lnTo>
                  <a:lnTo>
                    <a:pt x="135" y="65"/>
                  </a:lnTo>
                  <a:lnTo>
                    <a:pt x="140" y="67"/>
                  </a:lnTo>
                  <a:lnTo>
                    <a:pt x="143" y="68"/>
                  </a:lnTo>
                  <a:lnTo>
                    <a:pt x="147" y="69"/>
                  </a:lnTo>
                  <a:lnTo>
                    <a:pt x="150" y="70"/>
                  </a:lnTo>
                  <a:lnTo>
                    <a:pt x="155" y="71"/>
                  </a:lnTo>
                  <a:lnTo>
                    <a:pt x="160" y="72"/>
                  </a:lnTo>
                  <a:lnTo>
                    <a:pt x="166" y="72"/>
                  </a:lnTo>
                  <a:lnTo>
                    <a:pt x="173" y="72"/>
                  </a:lnTo>
                  <a:lnTo>
                    <a:pt x="182" y="74"/>
                  </a:lnTo>
                  <a:lnTo>
                    <a:pt x="190" y="72"/>
                  </a:lnTo>
                  <a:lnTo>
                    <a:pt x="196" y="70"/>
                  </a:lnTo>
                  <a:lnTo>
                    <a:pt x="204" y="69"/>
                  </a:lnTo>
                  <a:lnTo>
                    <a:pt x="211" y="66"/>
                  </a:lnTo>
                  <a:lnTo>
                    <a:pt x="218" y="62"/>
                  </a:lnTo>
                  <a:lnTo>
                    <a:pt x="224" y="59"/>
                  </a:lnTo>
                  <a:lnTo>
                    <a:pt x="230" y="55"/>
                  </a:lnTo>
                  <a:lnTo>
                    <a:pt x="303" y="91"/>
                  </a:lnTo>
                  <a:lnTo>
                    <a:pt x="299" y="95"/>
                  </a:lnTo>
                  <a:lnTo>
                    <a:pt x="296" y="99"/>
                  </a:lnTo>
                  <a:lnTo>
                    <a:pt x="292" y="101"/>
                  </a:lnTo>
                  <a:lnTo>
                    <a:pt x="289" y="105"/>
                  </a:lnTo>
                  <a:lnTo>
                    <a:pt x="285" y="108"/>
                  </a:lnTo>
                  <a:lnTo>
                    <a:pt x="281" y="111"/>
                  </a:lnTo>
                  <a:lnTo>
                    <a:pt x="277" y="114"/>
                  </a:lnTo>
                  <a:lnTo>
                    <a:pt x="274" y="116"/>
                  </a:lnTo>
                  <a:lnTo>
                    <a:pt x="269" y="119"/>
                  </a:lnTo>
                  <a:lnTo>
                    <a:pt x="264" y="121"/>
                  </a:lnTo>
                  <a:lnTo>
                    <a:pt x="261" y="124"/>
                  </a:lnTo>
                  <a:lnTo>
                    <a:pt x="256" y="126"/>
                  </a:lnTo>
                  <a:lnTo>
                    <a:pt x="253" y="128"/>
                  </a:lnTo>
                  <a:lnTo>
                    <a:pt x="249" y="130"/>
                  </a:lnTo>
                  <a:lnTo>
                    <a:pt x="243" y="133"/>
                  </a:lnTo>
                  <a:lnTo>
                    <a:pt x="238" y="134"/>
                  </a:lnTo>
                  <a:lnTo>
                    <a:pt x="233" y="136"/>
                  </a:lnTo>
                  <a:lnTo>
                    <a:pt x="229" y="137"/>
                  </a:lnTo>
                  <a:lnTo>
                    <a:pt x="224" y="139"/>
                  </a:lnTo>
                  <a:lnTo>
                    <a:pt x="220" y="140"/>
                  </a:lnTo>
                  <a:lnTo>
                    <a:pt x="216" y="142"/>
                  </a:lnTo>
                  <a:lnTo>
                    <a:pt x="211" y="143"/>
                  </a:lnTo>
                  <a:lnTo>
                    <a:pt x="206" y="143"/>
                  </a:lnTo>
                  <a:lnTo>
                    <a:pt x="201" y="144"/>
                  </a:lnTo>
                  <a:lnTo>
                    <a:pt x="195" y="145"/>
                  </a:lnTo>
                  <a:lnTo>
                    <a:pt x="189" y="145"/>
                  </a:lnTo>
                  <a:lnTo>
                    <a:pt x="186" y="145"/>
                  </a:lnTo>
                  <a:lnTo>
                    <a:pt x="180" y="146"/>
                  </a:lnTo>
                  <a:lnTo>
                    <a:pt x="174" y="146"/>
                  </a:lnTo>
                  <a:lnTo>
                    <a:pt x="169" y="145"/>
                  </a:lnTo>
                  <a:lnTo>
                    <a:pt x="164" y="145"/>
                  </a:lnTo>
                  <a:lnTo>
                    <a:pt x="160" y="145"/>
                  </a:lnTo>
                  <a:lnTo>
                    <a:pt x="155" y="144"/>
                  </a:lnTo>
                  <a:lnTo>
                    <a:pt x="150" y="144"/>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62" name="Freeform 154">
              <a:extLst>
                <a:ext uri="{FF2B5EF4-FFF2-40B4-BE49-F238E27FC236}">
                  <a16:creationId xmlns:a16="http://schemas.microsoft.com/office/drawing/2014/main" id="{FA41AE0C-3127-4137-ACEC-394B63E405B1}"/>
                </a:ext>
              </a:extLst>
            </p:cNvPr>
            <p:cNvSpPr>
              <a:spLocks/>
            </p:cNvSpPr>
            <p:nvPr/>
          </p:nvSpPr>
          <p:spPr bwMode="auto">
            <a:xfrm>
              <a:off x="781" y="3758"/>
              <a:ext cx="151" cy="266"/>
            </a:xfrm>
            <a:custGeom>
              <a:avLst/>
              <a:gdLst>
                <a:gd name="T0" fmla="*/ 3 w 151"/>
                <a:gd name="T1" fmla="*/ 1 h 266"/>
                <a:gd name="T2" fmla="*/ 11 w 151"/>
                <a:gd name="T3" fmla="*/ 2 h 266"/>
                <a:gd name="T4" fmla="*/ 17 w 151"/>
                <a:gd name="T5" fmla="*/ 3 h 266"/>
                <a:gd name="T6" fmla="*/ 24 w 151"/>
                <a:gd name="T7" fmla="*/ 6 h 266"/>
                <a:gd name="T8" fmla="*/ 31 w 151"/>
                <a:gd name="T9" fmla="*/ 8 h 266"/>
                <a:gd name="T10" fmla="*/ 38 w 151"/>
                <a:gd name="T11" fmla="*/ 10 h 266"/>
                <a:gd name="T12" fmla="*/ 46 w 151"/>
                <a:gd name="T13" fmla="*/ 14 h 266"/>
                <a:gd name="T14" fmla="*/ 53 w 151"/>
                <a:gd name="T15" fmla="*/ 17 h 266"/>
                <a:gd name="T16" fmla="*/ 58 w 151"/>
                <a:gd name="T17" fmla="*/ 20 h 266"/>
                <a:gd name="T18" fmla="*/ 65 w 151"/>
                <a:gd name="T19" fmla="*/ 24 h 266"/>
                <a:gd name="T20" fmla="*/ 72 w 151"/>
                <a:gd name="T21" fmla="*/ 30 h 266"/>
                <a:gd name="T22" fmla="*/ 78 w 151"/>
                <a:gd name="T23" fmla="*/ 33 h 266"/>
                <a:gd name="T24" fmla="*/ 87 w 151"/>
                <a:gd name="T25" fmla="*/ 41 h 266"/>
                <a:gd name="T26" fmla="*/ 95 w 151"/>
                <a:gd name="T27" fmla="*/ 49 h 266"/>
                <a:gd name="T28" fmla="*/ 102 w 151"/>
                <a:gd name="T29" fmla="*/ 57 h 266"/>
                <a:gd name="T30" fmla="*/ 109 w 151"/>
                <a:gd name="T31" fmla="*/ 65 h 266"/>
                <a:gd name="T32" fmla="*/ 115 w 151"/>
                <a:gd name="T33" fmla="*/ 74 h 266"/>
                <a:gd name="T34" fmla="*/ 120 w 151"/>
                <a:gd name="T35" fmla="*/ 83 h 266"/>
                <a:gd name="T36" fmla="*/ 125 w 151"/>
                <a:gd name="T37" fmla="*/ 93 h 266"/>
                <a:gd name="T38" fmla="*/ 129 w 151"/>
                <a:gd name="T39" fmla="*/ 105 h 266"/>
                <a:gd name="T40" fmla="*/ 133 w 151"/>
                <a:gd name="T41" fmla="*/ 117 h 266"/>
                <a:gd name="T42" fmla="*/ 135 w 151"/>
                <a:gd name="T43" fmla="*/ 131 h 266"/>
                <a:gd name="T44" fmla="*/ 137 w 151"/>
                <a:gd name="T45" fmla="*/ 148 h 266"/>
                <a:gd name="T46" fmla="*/ 137 w 151"/>
                <a:gd name="T47" fmla="*/ 163 h 266"/>
                <a:gd name="T48" fmla="*/ 136 w 151"/>
                <a:gd name="T49" fmla="*/ 175 h 266"/>
                <a:gd name="T50" fmla="*/ 134 w 151"/>
                <a:gd name="T51" fmla="*/ 190 h 266"/>
                <a:gd name="T52" fmla="*/ 129 w 151"/>
                <a:gd name="T53" fmla="*/ 205 h 266"/>
                <a:gd name="T54" fmla="*/ 124 w 151"/>
                <a:gd name="T55" fmla="*/ 218 h 266"/>
                <a:gd name="T56" fmla="*/ 117 w 151"/>
                <a:gd name="T57" fmla="*/ 232 h 266"/>
                <a:gd name="T58" fmla="*/ 47 w 151"/>
                <a:gd name="T59" fmla="*/ 265 h 266"/>
                <a:gd name="T60" fmla="*/ 49 w 151"/>
                <a:gd name="T61" fmla="*/ 194 h 266"/>
                <a:gd name="T62" fmla="*/ 55 w 151"/>
                <a:gd name="T63" fmla="*/ 183 h 266"/>
                <a:gd name="T64" fmla="*/ 58 w 151"/>
                <a:gd name="T65" fmla="*/ 173 h 266"/>
                <a:gd name="T66" fmla="*/ 61 w 151"/>
                <a:gd name="T67" fmla="*/ 163 h 266"/>
                <a:gd name="T68" fmla="*/ 61 w 151"/>
                <a:gd name="T69" fmla="*/ 152 h 266"/>
                <a:gd name="T70" fmla="*/ 60 w 151"/>
                <a:gd name="T71" fmla="*/ 141 h 266"/>
                <a:gd name="T72" fmla="*/ 57 w 151"/>
                <a:gd name="T73" fmla="*/ 130 h 266"/>
                <a:gd name="T74" fmla="*/ 53 w 151"/>
                <a:gd name="T75" fmla="*/ 118 h 266"/>
                <a:gd name="T76" fmla="*/ 47 w 151"/>
                <a:gd name="T77" fmla="*/ 110 h 266"/>
                <a:gd name="T78" fmla="*/ 42 w 151"/>
                <a:gd name="T79" fmla="*/ 103 h 266"/>
                <a:gd name="T80" fmla="*/ 37 w 151"/>
                <a:gd name="T81" fmla="*/ 98 h 266"/>
                <a:gd name="T82" fmla="*/ 31 w 151"/>
                <a:gd name="T83" fmla="*/ 92 h 266"/>
                <a:gd name="T84" fmla="*/ 25 w 151"/>
                <a:gd name="T85" fmla="*/ 88 h 266"/>
                <a:gd name="T86" fmla="*/ 17 w 151"/>
                <a:gd name="T87" fmla="*/ 83 h 266"/>
                <a:gd name="T88" fmla="*/ 10 w 151"/>
                <a:gd name="T89" fmla="*/ 80 h 266"/>
                <a:gd name="T90" fmla="*/ 0 w 151"/>
                <a:gd name="T91" fmla="*/ 76 h 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 h="266">
                  <a:moveTo>
                    <a:pt x="0" y="0"/>
                  </a:moveTo>
                  <a:lnTo>
                    <a:pt x="3" y="1"/>
                  </a:lnTo>
                  <a:lnTo>
                    <a:pt x="7" y="1"/>
                  </a:lnTo>
                  <a:lnTo>
                    <a:pt x="11" y="2"/>
                  </a:lnTo>
                  <a:lnTo>
                    <a:pt x="14" y="3"/>
                  </a:lnTo>
                  <a:lnTo>
                    <a:pt x="17" y="3"/>
                  </a:lnTo>
                  <a:lnTo>
                    <a:pt x="21" y="5"/>
                  </a:lnTo>
                  <a:lnTo>
                    <a:pt x="24" y="6"/>
                  </a:lnTo>
                  <a:lnTo>
                    <a:pt x="27" y="7"/>
                  </a:lnTo>
                  <a:lnTo>
                    <a:pt x="31" y="8"/>
                  </a:lnTo>
                  <a:lnTo>
                    <a:pt x="34" y="9"/>
                  </a:lnTo>
                  <a:lnTo>
                    <a:pt x="38" y="10"/>
                  </a:lnTo>
                  <a:lnTo>
                    <a:pt x="42" y="13"/>
                  </a:lnTo>
                  <a:lnTo>
                    <a:pt x="46" y="14"/>
                  </a:lnTo>
                  <a:lnTo>
                    <a:pt x="49" y="16"/>
                  </a:lnTo>
                  <a:lnTo>
                    <a:pt x="53" y="17"/>
                  </a:lnTo>
                  <a:lnTo>
                    <a:pt x="56" y="19"/>
                  </a:lnTo>
                  <a:lnTo>
                    <a:pt x="58" y="20"/>
                  </a:lnTo>
                  <a:lnTo>
                    <a:pt x="62" y="23"/>
                  </a:lnTo>
                  <a:lnTo>
                    <a:pt x="65" y="24"/>
                  </a:lnTo>
                  <a:lnTo>
                    <a:pt x="69" y="26"/>
                  </a:lnTo>
                  <a:lnTo>
                    <a:pt x="72" y="30"/>
                  </a:lnTo>
                  <a:lnTo>
                    <a:pt x="74" y="32"/>
                  </a:lnTo>
                  <a:lnTo>
                    <a:pt x="78" y="33"/>
                  </a:lnTo>
                  <a:lnTo>
                    <a:pt x="82" y="36"/>
                  </a:lnTo>
                  <a:lnTo>
                    <a:pt x="87" y="41"/>
                  </a:lnTo>
                  <a:lnTo>
                    <a:pt x="90" y="44"/>
                  </a:lnTo>
                  <a:lnTo>
                    <a:pt x="95" y="49"/>
                  </a:lnTo>
                  <a:lnTo>
                    <a:pt x="98" y="52"/>
                  </a:lnTo>
                  <a:lnTo>
                    <a:pt x="102" y="57"/>
                  </a:lnTo>
                  <a:lnTo>
                    <a:pt x="105" y="61"/>
                  </a:lnTo>
                  <a:lnTo>
                    <a:pt x="109" y="65"/>
                  </a:lnTo>
                  <a:lnTo>
                    <a:pt x="111" y="69"/>
                  </a:lnTo>
                  <a:lnTo>
                    <a:pt x="115" y="74"/>
                  </a:lnTo>
                  <a:lnTo>
                    <a:pt x="118" y="80"/>
                  </a:lnTo>
                  <a:lnTo>
                    <a:pt x="120" y="83"/>
                  </a:lnTo>
                  <a:lnTo>
                    <a:pt x="123" y="89"/>
                  </a:lnTo>
                  <a:lnTo>
                    <a:pt x="125" y="93"/>
                  </a:lnTo>
                  <a:lnTo>
                    <a:pt x="127" y="99"/>
                  </a:lnTo>
                  <a:lnTo>
                    <a:pt x="129" y="105"/>
                  </a:lnTo>
                  <a:lnTo>
                    <a:pt x="132" y="111"/>
                  </a:lnTo>
                  <a:lnTo>
                    <a:pt x="133" y="117"/>
                  </a:lnTo>
                  <a:lnTo>
                    <a:pt x="135" y="124"/>
                  </a:lnTo>
                  <a:lnTo>
                    <a:pt x="135" y="131"/>
                  </a:lnTo>
                  <a:lnTo>
                    <a:pt x="137" y="139"/>
                  </a:lnTo>
                  <a:lnTo>
                    <a:pt x="137" y="148"/>
                  </a:lnTo>
                  <a:lnTo>
                    <a:pt x="137" y="155"/>
                  </a:lnTo>
                  <a:lnTo>
                    <a:pt x="137" y="163"/>
                  </a:lnTo>
                  <a:lnTo>
                    <a:pt x="137" y="169"/>
                  </a:lnTo>
                  <a:lnTo>
                    <a:pt x="136" y="175"/>
                  </a:lnTo>
                  <a:lnTo>
                    <a:pt x="135" y="182"/>
                  </a:lnTo>
                  <a:lnTo>
                    <a:pt x="134" y="190"/>
                  </a:lnTo>
                  <a:lnTo>
                    <a:pt x="132" y="197"/>
                  </a:lnTo>
                  <a:lnTo>
                    <a:pt x="129" y="205"/>
                  </a:lnTo>
                  <a:lnTo>
                    <a:pt x="127" y="212"/>
                  </a:lnTo>
                  <a:lnTo>
                    <a:pt x="124" y="218"/>
                  </a:lnTo>
                  <a:lnTo>
                    <a:pt x="120" y="225"/>
                  </a:lnTo>
                  <a:lnTo>
                    <a:pt x="117" y="232"/>
                  </a:lnTo>
                  <a:lnTo>
                    <a:pt x="150" y="250"/>
                  </a:lnTo>
                  <a:lnTo>
                    <a:pt x="47" y="265"/>
                  </a:lnTo>
                  <a:lnTo>
                    <a:pt x="9" y="174"/>
                  </a:lnTo>
                  <a:lnTo>
                    <a:pt x="49" y="194"/>
                  </a:lnTo>
                  <a:lnTo>
                    <a:pt x="53" y="189"/>
                  </a:lnTo>
                  <a:lnTo>
                    <a:pt x="55" y="183"/>
                  </a:lnTo>
                  <a:lnTo>
                    <a:pt x="57" y="179"/>
                  </a:lnTo>
                  <a:lnTo>
                    <a:pt x="58" y="173"/>
                  </a:lnTo>
                  <a:lnTo>
                    <a:pt x="60" y="168"/>
                  </a:lnTo>
                  <a:lnTo>
                    <a:pt x="61" y="163"/>
                  </a:lnTo>
                  <a:lnTo>
                    <a:pt x="61" y="158"/>
                  </a:lnTo>
                  <a:lnTo>
                    <a:pt x="61" y="152"/>
                  </a:lnTo>
                  <a:lnTo>
                    <a:pt x="61" y="147"/>
                  </a:lnTo>
                  <a:lnTo>
                    <a:pt x="60" y="141"/>
                  </a:lnTo>
                  <a:lnTo>
                    <a:pt x="58" y="134"/>
                  </a:lnTo>
                  <a:lnTo>
                    <a:pt x="57" y="130"/>
                  </a:lnTo>
                  <a:lnTo>
                    <a:pt x="55" y="124"/>
                  </a:lnTo>
                  <a:lnTo>
                    <a:pt x="53" y="118"/>
                  </a:lnTo>
                  <a:lnTo>
                    <a:pt x="49" y="114"/>
                  </a:lnTo>
                  <a:lnTo>
                    <a:pt x="47" y="110"/>
                  </a:lnTo>
                  <a:lnTo>
                    <a:pt x="45" y="107"/>
                  </a:lnTo>
                  <a:lnTo>
                    <a:pt x="42" y="103"/>
                  </a:lnTo>
                  <a:lnTo>
                    <a:pt x="40" y="101"/>
                  </a:lnTo>
                  <a:lnTo>
                    <a:pt x="37" y="98"/>
                  </a:lnTo>
                  <a:lnTo>
                    <a:pt x="34" y="96"/>
                  </a:lnTo>
                  <a:lnTo>
                    <a:pt x="31" y="92"/>
                  </a:lnTo>
                  <a:lnTo>
                    <a:pt x="29" y="90"/>
                  </a:lnTo>
                  <a:lnTo>
                    <a:pt x="25" y="88"/>
                  </a:lnTo>
                  <a:lnTo>
                    <a:pt x="21" y="85"/>
                  </a:lnTo>
                  <a:lnTo>
                    <a:pt x="17" y="83"/>
                  </a:lnTo>
                  <a:lnTo>
                    <a:pt x="15" y="82"/>
                  </a:lnTo>
                  <a:lnTo>
                    <a:pt x="10" y="80"/>
                  </a:lnTo>
                  <a:lnTo>
                    <a:pt x="7" y="77"/>
                  </a:lnTo>
                  <a:lnTo>
                    <a:pt x="0" y="76"/>
                  </a:lnTo>
                  <a:lnTo>
                    <a:pt x="0" y="0"/>
                  </a:lnTo>
                </a:path>
              </a:pathLst>
            </a:custGeom>
            <a:solidFill>
              <a:srgbClr val="A2C1FE"/>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63" name="Freeform 155">
              <a:extLst>
                <a:ext uri="{FF2B5EF4-FFF2-40B4-BE49-F238E27FC236}">
                  <a16:creationId xmlns:a16="http://schemas.microsoft.com/office/drawing/2014/main" id="{3FD98D18-D8A2-4468-84B0-E29F2C7B931E}"/>
                </a:ext>
              </a:extLst>
            </p:cNvPr>
            <p:cNvSpPr>
              <a:spLocks/>
            </p:cNvSpPr>
            <p:nvPr/>
          </p:nvSpPr>
          <p:spPr bwMode="auto">
            <a:xfrm>
              <a:off x="584" y="3722"/>
              <a:ext cx="227" cy="239"/>
            </a:xfrm>
            <a:custGeom>
              <a:avLst/>
              <a:gdLst>
                <a:gd name="T0" fmla="*/ 136 w 227"/>
                <a:gd name="T1" fmla="*/ 35 h 239"/>
                <a:gd name="T2" fmla="*/ 128 w 227"/>
                <a:gd name="T3" fmla="*/ 36 h 239"/>
                <a:gd name="T4" fmla="*/ 122 w 227"/>
                <a:gd name="T5" fmla="*/ 39 h 239"/>
                <a:gd name="T6" fmla="*/ 115 w 227"/>
                <a:gd name="T7" fmla="*/ 40 h 239"/>
                <a:gd name="T8" fmla="*/ 108 w 227"/>
                <a:gd name="T9" fmla="*/ 42 h 239"/>
                <a:gd name="T10" fmla="*/ 101 w 227"/>
                <a:gd name="T11" fmla="*/ 45 h 239"/>
                <a:gd name="T12" fmla="*/ 93 w 227"/>
                <a:gd name="T13" fmla="*/ 48 h 239"/>
                <a:gd name="T14" fmla="*/ 86 w 227"/>
                <a:gd name="T15" fmla="*/ 51 h 239"/>
                <a:gd name="T16" fmla="*/ 80 w 227"/>
                <a:gd name="T17" fmla="*/ 54 h 239"/>
                <a:gd name="T18" fmla="*/ 73 w 227"/>
                <a:gd name="T19" fmla="*/ 59 h 239"/>
                <a:gd name="T20" fmla="*/ 68 w 227"/>
                <a:gd name="T21" fmla="*/ 63 h 239"/>
                <a:gd name="T22" fmla="*/ 61 w 227"/>
                <a:gd name="T23" fmla="*/ 68 h 239"/>
                <a:gd name="T24" fmla="*/ 51 w 227"/>
                <a:gd name="T25" fmla="*/ 76 h 239"/>
                <a:gd name="T26" fmla="*/ 43 w 227"/>
                <a:gd name="T27" fmla="*/ 84 h 239"/>
                <a:gd name="T28" fmla="*/ 37 w 227"/>
                <a:gd name="T29" fmla="*/ 91 h 239"/>
                <a:gd name="T30" fmla="*/ 30 w 227"/>
                <a:gd name="T31" fmla="*/ 100 h 239"/>
                <a:gd name="T32" fmla="*/ 23 w 227"/>
                <a:gd name="T33" fmla="*/ 109 h 239"/>
                <a:gd name="T34" fmla="*/ 17 w 227"/>
                <a:gd name="T35" fmla="*/ 117 h 239"/>
                <a:gd name="T36" fmla="*/ 13 w 227"/>
                <a:gd name="T37" fmla="*/ 127 h 239"/>
                <a:gd name="T38" fmla="*/ 9 w 227"/>
                <a:gd name="T39" fmla="*/ 138 h 239"/>
                <a:gd name="T40" fmla="*/ 5 w 227"/>
                <a:gd name="T41" fmla="*/ 152 h 239"/>
                <a:gd name="T42" fmla="*/ 2 w 227"/>
                <a:gd name="T43" fmla="*/ 164 h 239"/>
                <a:gd name="T44" fmla="*/ 0 w 227"/>
                <a:gd name="T45" fmla="*/ 181 h 239"/>
                <a:gd name="T46" fmla="*/ 0 w 227"/>
                <a:gd name="T47" fmla="*/ 196 h 239"/>
                <a:gd name="T48" fmla="*/ 1 w 227"/>
                <a:gd name="T49" fmla="*/ 210 h 239"/>
                <a:gd name="T50" fmla="*/ 3 w 227"/>
                <a:gd name="T51" fmla="*/ 223 h 239"/>
                <a:gd name="T52" fmla="*/ 8 w 227"/>
                <a:gd name="T53" fmla="*/ 238 h 239"/>
                <a:gd name="T54" fmla="*/ 80 w 227"/>
                <a:gd name="T55" fmla="*/ 204 h 239"/>
                <a:gd name="T56" fmla="*/ 78 w 227"/>
                <a:gd name="T57" fmla="*/ 192 h 239"/>
                <a:gd name="T58" fmla="*/ 78 w 227"/>
                <a:gd name="T59" fmla="*/ 180 h 239"/>
                <a:gd name="T60" fmla="*/ 80 w 227"/>
                <a:gd name="T61" fmla="*/ 169 h 239"/>
                <a:gd name="T62" fmla="*/ 85 w 227"/>
                <a:gd name="T63" fmla="*/ 158 h 239"/>
                <a:gd name="T64" fmla="*/ 90 w 227"/>
                <a:gd name="T65" fmla="*/ 147 h 239"/>
                <a:gd name="T66" fmla="*/ 94 w 227"/>
                <a:gd name="T67" fmla="*/ 141 h 239"/>
                <a:gd name="T68" fmla="*/ 99 w 227"/>
                <a:gd name="T69" fmla="*/ 135 h 239"/>
                <a:gd name="T70" fmla="*/ 105 w 227"/>
                <a:gd name="T71" fmla="*/ 129 h 239"/>
                <a:gd name="T72" fmla="*/ 111 w 227"/>
                <a:gd name="T73" fmla="*/ 125 h 239"/>
                <a:gd name="T74" fmla="*/ 119 w 227"/>
                <a:gd name="T75" fmla="*/ 119 h 239"/>
                <a:gd name="T76" fmla="*/ 125 w 227"/>
                <a:gd name="T77" fmla="*/ 116 h 239"/>
                <a:gd name="T78" fmla="*/ 133 w 227"/>
                <a:gd name="T79" fmla="*/ 112 h 239"/>
                <a:gd name="T80" fmla="*/ 140 w 227"/>
                <a:gd name="T81" fmla="*/ 110 h 239"/>
                <a:gd name="T82" fmla="*/ 150 w 227"/>
                <a:gd name="T83" fmla="*/ 108 h 239"/>
                <a:gd name="T84" fmla="*/ 160 w 227"/>
                <a:gd name="T85" fmla="*/ 107 h 239"/>
                <a:gd name="T86" fmla="*/ 162 w 227"/>
                <a:gd name="T87" fmla="*/ 146 h 239"/>
                <a:gd name="T88" fmla="*/ 163 w 227"/>
                <a:gd name="T89" fmla="*/ 0 h 239"/>
                <a:gd name="T90" fmla="*/ 160 w 227"/>
                <a:gd name="T91" fmla="*/ 33 h 239"/>
                <a:gd name="T92" fmla="*/ 149 w 227"/>
                <a:gd name="T93" fmla="*/ 34 h 239"/>
                <a:gd name="T94" fmla="*/ 140 w 227"/>
                <a:gd name="T95" fmla="*/ 35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7" h="239">
                  <a:moveTo>
                    <a:pt x="140" y="35"/>
                  </a:moveTo>
                  <a:lnTo>
                    <a:pt x="136" y="35"/>
                  </a:lnTo>
                  <a:lnTo>
                    <a:pt x="133" y="36"/>
                  </a:lnTo>
                  <a:lnTo>
                    <a:pt x="128" y="36"/>
                  </a:lnTo>
                  <a:lnTo>
                    <a:pt x="126" y="37"/>
                  </a:lnTo>
                  <a:lnTo>
                    <a:pt x="122" y="39"/>
                  </a:lnTo>
                  <a:lnTo>
                    <a:pt x="119" y="39"/>
                  </a:lnTo>
                  <a:lnTo>
                    <a:pt x="115" y="40"/>
                  </a:lnTo>
                  <a:lnTo>
                    <a:pt x="112" y="41"/>
                  </a:lnTo>
                  <a:lnTo>
                    <a:pt x="108" y="42"/>
                  </a:lnTo>
                  <a:lnTo>
                    <a:pt x="105" y="44"/>
                  </a:lnTo>
                  <a:lnTo>
                    <a:pt x="101" y="45"/>
                  </a:lnTo>
                  <a:lnTo>
                    <a:pt x="98" y="46"/>
                  </a:lnTo>
                  <a:lnTo>
                    <a:pt x="93" y="48"/>
                  </a:lnTo>
                  <a:lnTo>
                    <a:pt x="90" y="50"/>
                  </a:lnTo>
                  <a:lnTo>
                    <a:pt x="86" y="51"/>
                  </a:lnTo>
                  <a:lnTo>
                    <a:pt x="83" y="53"/>
                  </a:lnTo>
                  <a:lnTo>
                    <a:pt x="80" y="54"/>
                  </a:lnTo>
                  <a:lnTo>
                    <a:pt x="77" y="57"/>
                  </a:lnTo>
                  <a:lnTo>
                    <a:pt x="73" y="59"/>
                  </a:lnTo>
                  <a:lnTo>
                    <a:pt x="70" y="61"/>
                  </a:lnTo>
                  <a:lnTo>
                    <a:pt x="68" y="63"/>
                  </a:lnTo>
                  <a:lnTo>
                    <a:pt x="64" y="66"/>
                  </a:lnTo>
                  <a:lnTo>
                    <a:pt x="61" y="68"/>
                  </a:lnTo>
                  <a:lnTo>
                    <a:pt x="56" y="71"/>
                  </a:lnTo>
                  <a:lnTo>
                    <a:pt x="51" y="76"/>
                  </a:lnTo>
                  <a:lnTo>
                    <a:pt x="48" y="78"/>
                  </a:lnTo>
                  <a:lnTo>
                    <a:pt x="43" y="84"/>
                  </a:lnTo>
                  <a:lnTo>
                    <a:pt x="41" y="87"/>
                  </a:lnTo>
                  <a:lnTo>
                    <a:pt x="37" y="91"/>
                  </a:lnTo>
                  <a:lnTo>
                    <a:pt x="33" y="95"/>
                  </a:lnTo>
                  <a:lnTo>
                    <a:pt x="30" y="100"/>
                  </a:lnTo>
                  <a:lnTo>
                    <a:pt x="27" y="104"/>
                  </a:lnTo>
                  <a:lnTo>
                    <a:pt x="23" y="109"/>
                  </a:lnTo>
                  <a:lnTo>
                    <a:pt x="21" y="113"/>
                  </a:lnTo>
                  <a:lnTo>
                    <a:pt x="17" y="117"/>
                  </a:lnTo>
                  <a:lnTo>
                    <a:pt x="15" y="122"/>
                  </a:lnTo>
                  <a:lnTo>
                    <a:pt x="13" y="127"/>
                  </a:lnTo>
                  <a:lnTo>
                    <a:pt x="10" y="133"/>
                  </a:lnTo>
                  <a:lnTo>
                    <a:pt x="9" y="138"/>
                  </a:lnTo>
                  <a:lnTo>
                    <a:pt x="6" y="145"/>
                  </a:lnTo>
                  <a:lnTo>
                    <a:pt x="5" y="152"/>
                  </a:lnTo>
                  <a:lnTo>
                    <a:pt x="2" y="159"/>
                  </a:lnTo>
                  <a:lnTo>
                    <a:pt x="2" y="164"/>
                  </a:lnTo>
                  <a:lnTo>
                    <a:pt x="1" y="172"/>
                  </a:lnTo>
                  <a:lnTo>
                    <a:pt x="0" y="181"/>
                  </a:lnTo>
                  <a:lnTo>
                    <a:pt x="0" y="189"/>
                  </a:lnTo>
                  <a:lnTo>
                    <a:pt x="0" y="196"/>
                  </a:lnTo>
                  <a:lnTo>
                    <a:pt x="1" y="203"/>
                  </a:lnTo>
                  <a:lnTo>
                    <a:pt x="1" y="210"/>
                  </a:lnTo>
                  <a:lnTo>
                    <a:pt x="2" y="216"/>
                  </a:lnTo>
                  <a:lnTo>
                    <a:pt x="3" y="223"/>
                  </a:lnTo>
                  <a:lnTo>
                    <a:pt x="6" y="230"/>
                  </a:lnTo>
                  <a:lnTo>
                    <a:pt x="8" y="238"/>
                  </a:lnTo>
                  <a:lnTo>
                    <a:pt x="23" y="195"/>
                  </a:lnTo>
                  <a:lnTo>
                    <a:pt x="80" y="204"/>
                  </a:lnTo>
                  <a:lnTo>
                    <a:pt x="78" y="196"/>
                  </a:lnTo>
                  <a:lnTo>
                    <a:pt x="78" y="192"/>
                  </a:lnTo>
                  <a:lnTo>
                    <a:pt x="78" y="187"/>
                  </a:lnTo>
                  <a:lnTo>
                    <a:pt x="78" y="180"/>
                  </a:lnTo>
                  <a:lnTo>
                    <a:pt x="79" y="175"/>
                  </a:lnTo>
                  <a:lnTo>
                    <a:pt x="80" y="169"/>
                  </a:lnTo>
                  <a:lnTo>
                    <a:pt x="83" y="163"/>
                  </a:lnTo>
                  <a:lnTo>
                    <a:pt x="85" y="158"/>
                  </a:lnTo>
                  <a:lnTo>
                    <a:pt x="87" y="153"/>
                  </a:lnTo>
                  <a:lnTo>
                    <a:pt x="90" y="147"/>
                  </a:lnTo>
                  <a:lnTo>
                    <a:pt x="92" y="144"/>
                  </a:lnTo>
                  <a:lnTo>
                    <a:pt x="94" y="141"/>
                  </a:lnTo>
                  <a:lnTo>
                    <a:pt x="97" y="138"/>
                  </a:lnTo>
                  <a:lnTo>
                    <a:pt x="99" y="135"/>
                  </a:lnTo>
                  <a:lnTo>
                    <a:pt x="103" y="131"/>
                  </a:lnTo>
                  <a:lnTo>
                    <a:pt x="105" y="129"/>
                  </a:lnTo>
                  <a:lnTo>
                    <a:pt x="108" y="127"/>
                  </a:lnTo>
                  <a:lnTo>
                    <a:pt x="111" y="125"/>
                  </a:lnTo>
                  <a:lnTo>
                    <a:pt x="114" y="121"/>
                  </a:lnTo>
                  <a:lnTo>
                    <a:pt x="119" y="119"/>
                  </a:lnTo>
                  <a:lnTo>
                    <a:pt x="122" y="117"/>
                  </a:lnTo>
                  <a:lnTo>
                    <a:pt x="125" y="116"/>
                  </a:lnTo>
                  <a:lnTo>
                    <a:pt x="129" y="113"/>
                  </a:lnTo>
                  <a:lnTo>
                    <a:pt x="133" y="112"/>
                  </a:lnTo>
                  <a:lnTo>
                    <a:pt x="136" y="111"/>
                  </a:lnTo>
                  <a:lnTo>
                    <a:pt x="140" y="110"/>
                  </a:lnTo>
                  <a:lnTo>
                    <a:pt x="144" y="109"/>
                  </a:lnTo>
                  <a:lnTo>
                    <a:pt x="150" y="108"/>
                  </a:lnTo>
                  <a:lnTo>
                    <a:pt x="155" y="108"/>
                  </a:lnTo>
                  <a:lnTo>
                    <a:pt x="160" y="107"/>
                  </a:lnTo>
                  <a:lnTo>
                    <a:pt x="162" y="107"/>
                  </a:lnTo>
                  <a:lnTo>
                    <a:pt x="162" y="146"/>
                  </a:lnTo>
                  <a:lnTo>
                    <a:pt x="226" y="74"/>
                  </a:lnTo>
                  <a:lnTo>
                    <a:pt x="163" y="0"/>
                  </a:lnTo>
                  <a:lnTo>
                    <a:pt x="163" y="33"/>
                  </a:lnTo>
                  <a:lnTo>
                    <a:pt x="160" y="33"/>
                  </a:lnTo>
                  <a:lnTo>
                    <a:pt x="154" y="33"/>
                  </a:lnTo>
                  <a:lnTo>
                    <a:pt x="149" y="34"/>
                  </a:lnTo>
                  <a:lnTo>
                    <a:pt x="144" y="34"/>
                  </a:lnTo>
                  <a:lnTo>
                    <a:pt x="140" y="35"/>
                  </a:lnTo>
                </a:path>
              </a:pathLst>
            </a:custGeom>
            <a:solidFill>
              <a:schemeClr val="accent1"/>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5055" name="Rectangle 156">
            <a:extLst>
              <a:ext uri="{FF2B5EF4-FFF2-40B4-BE49-F238E27FC236}">
                <a16:creationId xmlns:a16="http://schemas.microsoft.com/office/drawing/2014/main" id="{E5367910-3E14-44A0-BE89-9F65C6CEAE3F}"/>
              </a:ext>
            </a:extLst>
          </p:cNvPr>
          <p:cNvSpPr>
            <a:spLocks noChangeArrowheads="1"/>
          </p:cNvSpPr>
          <p:nvPr/>
        </p:nvSpPr>
        <p:spPr bwMode="auto">
          <a:xfrm>
            <a:off x="1452563" y="6340475"/>
            <a:ext cx="815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Pump</a:t>
            </a:r>
          </a:p>
        </p:txBody>
      </p:sp>
      <p:sp>
        <p:nvSpPr>
          <p:cNvPr id="85056" name="Arc 157">
            <a:extLst>
              <a:ext uri="{FF2B5EF4-FFF2-40B4-BE49-F238E27FC236}">
                <a16:creationId xmlns:a16="http://schemas.microsoft.com/office/drawing/2014/main" id="{C2634B79-8525-4293-A28F-DF172EC4EE54}"/>
              </a:ext>
            </a:extLst>
          </p:cNvPr>
          <p:cNvSpPr>
            <a:spLocks/>
          </p:cNvSpPr>
          <p:nvPr/>
        </p:nvSpPr>
        <p:spPr bwMode="auto">
          <a:xfrm>
            <a:off x="2028825" y="5276850"/>
            <a:ext cx="374650" cy="355600"/>
          </a:xfrm>
          <a:custGeom>
            <a:avLst/>
            <a:gdLst>
              <a:gd name="T0" fmla="*/ 374650 w 21600"/>
              <a:gd name="T1" fmla="*/ 355600 h 21600"/>
              <a:gd name="T2" fmla="*/ 0 w 21600"/>
              <a:gd name="T3" fmla="*/ 0 h 21600"/>
              <a:gd name="T4" fmla="*/ 37465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7" name="Arc 158">
            <a:extLst>
              <a:ext uri="{FF2B5EF4-FFF2-40B4-BE49-F238E27FC236}">
                <a16:creationId xmlns:a16="http://schemas.microsoft.com/office/drawing/2014/main" id="{937FF1F8-65F6-4253-8C9B-DA9094DBFB45}"/>
              </a:ext>
            </a:extLst>
          </p:cNvPr>
          <p:cNvSpPr>
            <a:spLocks/>
          </p:cNvSpPr>
          <p:nvPr/>
        </p:nvSpPr>
        <p:spPr bwMode="auto">
          <a:xfrm>
            <a:off x="2924175" y="5286375"/>
            <a:ext cx="355600" cy="298450"/>
          </a:xfrm>
          <a:custGeom>
            <a:avLst/>
            <a:gdLst>
              <a:gd name="T0" fmla="*/ 355600 w 21600"/>
              <a:gd name="T1" fmla="*/ 0 h 21600"/>
              <a:gd name="T2" fmla="*/ 0 w 21600"/>
              <a:gd name="T3" fmla="*/ 29845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lnTo>
                  <a:pt x="21600" y="0"/>
                </a:lnTo>
                <a:close/>
              </a:path>
            </a:pathLst>
          </a:custGeom>
          <a:noFill/>
          <a:ln w="127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8" name="Line 159">
            <a:extLst>
              <a:ext uri="{FF2B5EF4-FFF2-40B4-BE49-F238E27FC236}">
                <a16:creationId xmlns:a16="http://schemas.microsoft.com/office/drawing/2014/main" id="{B442C9A2-1EB7-47E8-B750-1E506F5CCE64}"/>
              </a:ext>
            </a:extLst>
          </p:cNvPr>
          <p:cNvSpPr>
            <a:spLocks noChangeShapeType="1"/>
          </p:cNvSpPr>
          <p:nvPr/>
        </p:nvSpPr>
        <p:spPr bwMode="auto">
          <a:xfrm flipV="1">
            <a:off x="2686050" y="2947988"/>
            <a:ext cx="0" cy="6778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59" name="Rectangle 160">
            <a:extLst>
              <a:ext uri="{FF2B5EF4-FFF2-40B4-BE49-F238E27FC236}">
                <a16:creationId xmlns:a16="http://schemas.microsoft.com/office/drawing/2014/main" id="{CD10D9BF-47A2-4510-A8D2-4D3D5433C726}"/>
              </a:ext>
            </a:extLst>
          </p:cNvPr>
          <p:cNvSpPr>
            <a:spLocks noChangeArrowheads="1"/>
          </p:cNvSpPr>
          <p:nvPr/>
        </p:nvSpPr>
        <p:spPr bwMode="auto">
          <a:xfrm>
            <a:off x="3552825" y="4564063"/>
            <a:ext cx="8159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Jet</a:t>
            </a:r>
          </a:p>
          <a:p>
            <a:r>
              <a:rPr lang="en-US" altLang="en-US" sz="1800" b="1">
                <a:latin typeface="Arial" panose="020B0604020202020204" pitchFamily="34" charset="0"/>
              </a:rPr>
              <a:t>Pump</a:t>
            </a:r>
          </a:p>
        </p:txBody>
      </p:sp>
    </p:spTree>
  </p:cSld>
  <p:clrMapOvr>
    <a:masterClrMapping/>
  </p:clrMapOvr>
  <p:transition advClick="0" advTm="6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056A00F2-A5FF-4760-8534-C874226D9DE8}"/>
              </a:ext>
            </a:extLst>
          </p:cNvPr>
          <p:cNvSpPr>
            <a:spLocks noGrp="1" noChangeArrowheads="1"/>
          </p:cNvSpPr>
          <p:nvPr>
            <p:ph type="title"/>
          </p:nvPr>
        </p:nvSpPr>
        <p:spPr>
          <a:noFill/>
          <a:effectLst>
            <a:outerShdw dist="17961" dir="13500000" algn="ctr" rotWithShape="0">
              <a:schemeClr val="bg2"/>
            </a:outerShdw>
          </a:effectLst>
        </p:spPr>
        <p:txBody>
          <a:bodyPr lIns="90488" tIns="44450" rIns="90488" bIns="44450" anchor="b"/>
          <a:lstStyle/>
          <a:p>
            <a:pPr>
              <a:lnSpc>
                <a:spcPct val="90000"/>
              </a:lnSpc>
            </a:pPr>
            <a:r>
              <a:rPr lang="en-US" altLang="en-US"/>
              <a:t>Barriers Against Release of Radiation</a:t>
            </a:r>
          </a:p>
        </p:txBody>
      </p:sp>
      <p:grpSp>
        <p:nvGrpSpPr>
          <p:cNvPr id="87043" name="Group 3">
            <a:extLst>
              <a:ext uri="{FF2B5EF4-FFF2-40B4-BE49-F238E27FC236}">
                <a16:creationId xmlns:a16="http://schemas.microsoft.com/office/drawing/2014/main" id="{5997A790-6BBC-45F8-8A26-064869A1E86D}"/>
              </a:ext>
            </a:extLst>
          </p:cNvPr>
          <p:cNvGrpSpPr>
            <a:grpSpLocks/>
          </p:cNvGrpSpPr>
          <p:nvPr/>
        </p:nvGrpSpPr>
        <p:grpSpPr bwMode="auto">
          <a:xfrm>
            <a:off x="3900488" y="2976563"/>
            <a:ext cx="1344612" cy="2663825"/>
            <a:chOff x="2457" y="1875"/>
            <a:chExt cx="847" cy="1678"/>
          </a:xfrm>
        </p:grpSpPr>
        <p:sp>
          <p:nvSpPr>
            <p:cNvPr id="87065" name="Freeform 4">
              <a:extLst>
                <a:ext uri="{FF2B5EF4-FFF2-40B4-BE49-F238E27FC236}">
                  <a16:creationId xmlns:a16="http://schemas.microsoft.com/office/drawing/2014/main" id="{7046E362-F550-40FF-90C0-4ACE5A93BCA6}"/>
                </a:ext>
              </a:extLst>
            </p:cNvPr>
            <p:cNvSpPr>
              <a:spLocks/>
            </p:cNvSpPr>
            <p:nvPr/>
          </p:nvSpPr>
          <p:spPr bwMode="auto">
            <a:xfrm>
              <a:off x="2462" y="2083"/>
              <a:ext cx="842" cy="1470"/>
            </a:xfrm>
            <a:custGeom>
              <a:avLst/>
              <a:gdLst>
                <a:gd name="T0" fmla="*/ 841 w 842"/>
                <a:gd name="T1" fmla="*/ 198 h 1470"/>
                <a:gd name="T2" fmla="*/ 841 w 842"/>
                <a:gd name="T3" fmla="*/ 1271 h 1470"/>
                <a:gd name="T4" fmla="*/ 823 w 842"/>
                <a:gd name="T5" fmla="*/ 1317 h 1470"/>
                <a:gd name="T6" fmla="*/ 794 w 842"/>
                <a:gd name="T7" fmla="*/ 1351 h 1470"/>
                <a:gd name="T8" fmla="*/ 741 w 842"/>
                <a:gd name="T9" fmla="*/ 1392 h 1470"/>
                <a:gd name="T10" fmla="*/ 688 w 842"/>
                <a:gd name="T11" fmla="*/ 1420 h 1470"/>
                <a:gd name="T12" fmla="*/ 623 w 842"/>
                <a:gd name="T13" fmla="*/ 1441 h 1470"/>
                <a:gd name="T14" fmla="*/ 541 w 842"/>
                <a:gd name="T15" fmla="*/ 1460 h 1470"/>
                <a:gd name="T16" fmla="*/ 447 w 842"/>
                <a:gd name="T17" fmla="*/ 1469 h 1470"/>
                <a:gd name="T18" fmla="*/ 353 w 842"/>
                <a:gd name="T19" fmla="*/ 1469 h 1470"/>
                <a:gd name="T20" fmla="*/ 259 w 842"/>
                <a:gd name="T21" fmla="*/ 1457 h 1470"/>
                <a:gd name="T22" fmla="*/ 182 w 842"/>
                <a:gd name="T23" fmla="*/ 1435 h 1470"/>
                <a:gd name="T24" fmla="*/ 118 w 842"/>
                <a:gd name="T25" fmla="*/ 1407 h 1470"/>
                <a:gd name="T26" fmla="*/ 76 w 842"/>
                <a:gd name="T27" fmla="*/ 1379 h 1470"/>
                <a:gd name="T28" fmla="*/ 47 w 842"/>
                <a:gd name="T29" fmla="*/ 1355 h 1470"/>
                <a:gd name="T30" fmla="*/ 18 w 842"/>
                <a:gd name="T31" fmla="*/ 1314 h 1470"/>
                <a:gd name="T32" fmla="*/ 0 w 842"/>
                <a:gd name="T33" fmla="*/ 1271 h 1470"/>
                <a:gd name="T34" fmla="*/ 0 w 842"/>
                <a:gd name="T35" fmla="*/ 1222 h 1470"/>
                <a:gd name="T36" fmla="*/ 0 w 842"/>
                <a:gd name="T37" fmla="*/ 198 h 1470"/>
                <a:gd name="T38" fmla="*/ 12 w 842"/>
                <a:gd name="T39" fmla="*/ 158 h 1470"/>
                <a:gd name="T40" fmla="*/ 41 w 842"/>
                <a:gd name="T41" fmla="*/ 124 h 1470"/>
                <a:gd name="T42" fmla="*/ 65 w 842"/>
                <a:gd name="T43" fmla="*/ 99 h 1470"/>
                <a:gd name="T44" fmla="*/ 118 w 842"/>
                <a:gd name="T45" fmla="*/ 65 h 1470"/>
                <a:gd name="T46" fmla="*/ 176 w 842"/>
                <a:gd name="T47" fmla="*/ 37 h 1470"/>
                <a:gd name="T48" fmla="*/ 253 w 842"/>
                <a:gd name="T49" fmla="*/ 19 h 1470"/>
                <a:gd name="T50" fmla="*/ 329 w 842"/>
                <a:gd name="T51" fmla="*/ 6 h 1470"/>
                <a:gd name="T52" fmla="*/ 423 w 842"/>
                <a:gd name="T53" fmla="*/ 0 h 1470"/>
                <a:gd name="T54" fmla="*/ 494 w 842"/>
                <a:gd name="T55" fmla="*/ 3 h 1470"/>
                <a:gd name="T56" fmla="*/ 594 w 842"/>
                <a:gd name="T57" fmla="*/ 19 h 1470"/>
                <a:gd name="T58" fmla="*/ 682 w 842"/>
                <a:gd name="T59" fmla="*/ 46 h 1470"/>
                <a:gd name="T60" fmla="*/ 735 w 842"/>
                <a:gd name="T61" fmla="*/ 74 h 1470"/>
                <a:gd name="T62" fmla="*/ 782 w 842"/>
                <a:gd name="T63" fmla="*/ 105 h 1470"/>
                <a:gd name="T64" fmla="*/ 806 w 842"/>
                <a:gd name="T65" fmla="*/ 127 h 1470"/>
                <a:gd name="T66" fmla="*/ 829 w 842"/>
                <a:gd name="T67" fmla="*/ 158 h 1470"/>
                <a:gd name="T68" fmla="*/ 841 w 842"/>
                <a:gd name="T69" fmla="*/ 198 h 14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42" h="1470">
                  <a:moveTo>
                    <a:pt x="841" y="198"/>
                  </a:moveTo>
                  <a:lnTo>
                    <a:pt x="841" y="1271"/>
                  </a:lnTo>
                  <a:lnTo>
                    <a:pt x="823" y="1317"/>
                  </a:lnTo>
                  <a:lnTo>
                    <a:pt x="794" y="1351"/>
                  </a:lnTo>
                  <a:lnTo>
                    <a:pt x="741" y="1392"/>
                  </a:lnTo>
                  <a:lnTo>
                    <a:pt x="688" y="1420"/>
                  </a:lnTo>
                  <a:lnTo>
                    <a:pt x="623" y="1441"/>
                  </a:lnTo>
                  <a:lnTo>
                    <a:pt x="541" y="1460"/>
                  </a:lnTo>
                  <a:lnTo>
                    <a:pt x="447" y="1469"/>
                  </a:lnTo>
                  <a:lnTo>
                    <a:pt x="353" y="1469"/>
                  </a:lnTo>
                  <a:lnTo>
                    <a:pt x="259" y="1457"/>
                  </a:lnTo>
                  <a:lnTo>
                    <a:pt x="182" y="1435"/>
                  </a:lnTo>
                  <a:lnTo>
                    <a:pt x="118" y="1407"/>
                  </a:lnTo>
                  <a:lnTo>
                    <a:pt x="76" y="1379"/>
                  </a:lnTo>
                  <a:lnTo>
                    <a:pt x="47" y="1355"/>
                  </a:lnTo>
                  <a:lnTo>
                    <a:pt x="18" y="1314"/>
                  </a:lnTo>
                  <a:lnTo>
                    <a:pt x="0" y="1271"/>
                  </a:lnTo>
                  <a:lnTo>
                    <a:pt x="0" y="1222"/>
                  </a:lnTo>
                  <a:lnTo>
                    <a:pt x="0" y="198"/>
                  </a:lnTo>
                  <a:lnTo>
                    <a:pt x="12" y="158"/>
                  </a:lnTo>
                  <a:lnTo>
                    <a:pt x="41" y="124"/>
                  </a:lnTo>
                  <a:lnTo>
                    <a:pt x="65" y="99"/>
                  </a:lnTo>
                  <a:lnTo>
                    <a:pt x="118" y="65"/>
                  </a:lnTo>
                  <a:lnTo>
                    <a:pt x="176" y="37"/>
                  </a:lnTo>
                  <a:lnTo>
                    <a:pt x="253" y="19"/>
                  </a:lnTo>
                  <a:lnTo>
                    <a:pt x="329" y="6"/>
                  </a:lnTo>
                  <a:lnTo>
                    <a:pt x="423" y="0"/>
                  </a:lnTo>
                  <a:lnTo>
                    <a:pt x="494" y="3"/>
                  </a:lnTo>
                  <a:lnTo>
                    <a:pt x="594" y="19"/>
                  </a:lnTo>
                  <a:lnTo>
                    <a:pt x="682" y="46"/>
                  </a:lnTo>
                  <a:lnTo>
                    <a:pt x="735" y="74"/>
                  </a:lnTo>
                  <a:lnTo>
                    <a:pt x="782" y="105"/>
                  </a:lnTo>
                  <a:lnTo>
                    <a:pt x="806" y="127"/>
                  </a:lnTo>
                  <a:lnTo>
                    <a:pt x="829" y="158"/>
                  </a:lnTo>
                  <a:lnTo>
                    <a:pt x="841" y="198"/>
                  </a:lnTo>
                </a:path>
              </a:pathLst>
            </a:custGeom>
            <a:gradFill rotWithShape="0">
              <a:gsLst>
                <a:gs pos="0">
                  <a:srgbClr val="063DE8"/>
                </a:gs>
                <a:gs pos="100000">
                  <a:srgbClr val="1F51EA"/>
                </a:gs>
              </a:gsLst>
              <a:lin ang="5400000" scaled="1"/>
            </a:gradFill>
            <a:ln w="508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6" name="Rectangle 5">
              <a:extLst>
                <a:ext uri="{FF2B5EF4-FFF2-40B4-BE49-F238E27FC236}">
                  <a16:creationId xmlns:a16="http://schemas.microsoft.com/office/drawing/2014/main" id="{0E1201FA-4F87-4845-954A-A6A896946A34}"/>
                </a:ext>
              </a:extLst>
            </p:cNvPr>
            <p:cNvSpPr>
              <a:spLocks noChangeArrowheads="1"/>
            </p:cNvSpPr>
            <p:nvPr/>
          </p:nvSpPr>
          <p:spPr bwMode="auto">
            <a:xfrm>
              <a:off x="2740" y="2821"/>
              <a:ext cx="285" cy="342"/>
            </a:xfrm>
            <a:prstGeom prst="rect">
              <a:avLst/>
            </a:prstGeom>
            <a:gradFill rotWithShape="0">
              <a:gsLst>
                <a:gs pos="0">
                  <a:srgbClr val="FC0128"/>
                </a:gs>
                <a:gs pos="50000">
                  <a:srgbClr val="E20124"/>
                </a:gs>
                <a:gs pos="100000">
                  <a:srgbClr val="FC0128"/>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67" name="Freeform 6">
              <a:extLst>
                <a:ext uri="{FF2B5EF4-FFF2-40B4-BE49-F238E27FC236}">
                  <a16:creationId xmlns:a16="http://schemas.microsoft.com/office/drawing/2014/main" id="{1504F4A5-616B-48F4-9502-D630E6165BDF}"/>
                </a:ext>
              </a:extLst>
            </p:cNvPr>
            <p:cNvSpPr>
              <a:spLocks/>
            </p:cNvSpPr>
            <p:nvPr/>
          </p:nvSpPr>
          <p:spPr bwMode="auto">
            <a:xfrm>
              <a:off x="2457" y="2817"/>
              <a:ext cx="207" cy="347"/>
            </a:xfrm>
            <a:custGeom>
              <a:avLst/>
              <a:gdLst>
                <a:gd name="T0" fmla="*/ 0 w 207"/>
                <a:gd name="T1" fmla="*/ 0 h 347"/>
                <a:gd name="T2" fmla="*/ 206 w 207"/>
                <a:gd name="T3" fmla="*/ 0 h 347"/>
                <a:gd name="T4" fmla="*/ 206 w 207"/>
                <a:gd name="T5" fmla="*/ 346 h 347"/>
                <a:gd name="T6" fmla="*/ 0 60000 65536"/>
                <a:gd name="T7" fmla="*/ 0 60000 65536"/>
                <a:gd name="T8" fmla="*/ 0 60000 65536"/>
              </a:gdLst>
              <a:ahLst/>
              <a:cxnLst>
                <a:cxn ang="T6">
                  <a:pos x="T0" y="T1"/>
                </a:cxn>
                <a:cxn ang="T7">
                  <a:pos x="T2" y="T3"/>
                </a:cxn>
                <a:cxn ang="T8">
                  <a:pos x="T4" y="T5"/>
                </a:cxn>
              </a:cxnLst>
              <a:rect l="0" t="0" r="r" b="b"/>
              <a:pathLst>
                <a:path w="207" h="347">
                  <a:moveTo>
                    <a:pt x="0" y="0"/>
                  </a:moveTo>
                  <a:lnTo>
                    <a:pt x="206" y="0"/>
                  </a:lnTo>
                  <a:lnTo>
                    <a:pt x="206" y="346"/>
                  </a:lnTo>
                </a:path>
              </a:pathLst>
            </a:custGeom>
            <a:gradFill rotWithShape="0">
              <a:gsLst>
                <a:gs pos="0">
                  <a:srgbClr val="063DE8"/>
                </a:gs>
                <a:gs pos="100000">
                  <a:srgbClr val="1F51EA"/>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8" name="Freeform 7">
              <a:extLst>
                <a:ext uri="{FF2B5EF4-FFF2-40B4-BE49-F238E27FC236}">
                  <a16:creationId xmlns:a16="http://schemas.microsoft.com/office/drawing/2014/main" id="{93612006-E017-451F-81B1-A6618BB353BB}"/>
                </a:ext>
              </a:extLst>
            </p:cNvPr>
            <p:cNvSpPr>
              <a:spLocks/>
            </p:cNvSpPr>
            <p:nvPr/>
          </p:nvSpPr>
          <p:spPr bwMode="auto">
            <a:xfrm>
              <a:off x="3102" y="2817"/>
              <a:ext cx="184" cy="351"/>
            </a:xfrm>
            <a:custGeom>
              <a:avLst/>
              <a:gdLst>
                <a:gd name="T0" fmla="*/ 183 w 184"/>
                <a:gd name="T1" fmla="*/ 0 h 351"/>
                <a:gd name="T2" fmla="*/ 0 w 184"/>
                <a:gd name="T3" fmla="*/ 0 h 351"/>
                <a:gd name="T4" fmla="*/ 0 w 184"/>
                <a:gd name="T5" fmla="*/ 350 h 351"/>
                <a:gd name="T6" fmla="*/ 0 60000 65536"/>
                <a:gd name="T7" fmla="*/ 0 60000 65536"/>
                <a:gd name="T8" fmla="*/ 0 60000 65536"/>
              </a:gdLst>
              <a:ahLst/>
              <a:cxnLst>
                <a:cxn ang="T6">
                  <a:pos x="T0" y="T1"/>
                </a:cxn>
                <a:cxn ang="T7">
                  <a:pos x="T2" y="T3"/>
                </a:cxn>
                <a:cxn ang="T8">
                  <a:pos x="T4" y="T5"/>
                </a:cxn>
              </a:cxnLst>
              <a:rect l="0" t="0" r="r" b="b"/>
              <a:pathLst>
                <a:path w="184" h="351">
                  <a:moveTo>
                    <a:pt x="183" y="0"/>
                  </a:moveTo>
                  <a:lnTo>
                    <a:pt x="0" y="0"/>
                  </a:lnTo>
                  <a:lnTo>
                    <a:pt x="0" y="350"/>
                  </a:lnTo>
                </a:path>
              </a:pathLst>
            </a:custGeom>
            <a:gradFill rotWithShape="0">
              <a:gsLst>
                <a:gs pos="0">
                  <a:srgbClr val="063DE8"/>
                </a:gs>
                <a:gs pos="100000">
                  <a:srgbClr val="1F51EA"/>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9" name="Line 8">
              <a:extLst>
                <a:ext uri="{FF2B5EF4-FFF2-40B4-BE49-F238E27FC236}">
                  <a16:creationId xmlns:a16="http://schemas.microsoft.com/office/drawing/2014/main" id="{46BC83ED-9526-4485-8CF4-E8E2FE1187AF}"/>
                </a:ext>
              </a:extLst>
            </p:cNvPr>
            <p:cNvSpPr>
              <a:spLocks noChangeShapeType="1"/>
            </p:cNvSpPr>
            <p:nvPr/>
          </p:nvSpPr>
          <p:spPr bwMode="auto">
            <a:xfrm>
              <a:off x="2882" y="1987"/>
              <a:ext cx="0" cy="1067"/>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0" name="Line 9">
              <a:extLst>
                <a:ext uri="{FF2B5EF4-FFF2-40B4-BE49-F238E27FC236}">
                  <a16:creationId xmlns:a16="http://schemas.microsoft.com/office/drawing/2014/main" id="{24DA50E6-CB76-4F1F-A05C-5C62ACEE218B}"/>
                </a:ext>
              </a:extLst>
            </p:cNvPr>
            <p:cNvSpPr>
              <a:spLocks noChangeShapeType="1"/>
            </p:cNvSpPr>
            <p:nvPr/>
          </p:nvSpPr>
          <p:spPr bwMode="auto">
            <a:xfrm>
              <a:off x="2809" y="1987"/>
              <a:ext cx="0" cy="1067"/>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1" name="Line 10">
              <a:extLst>
                <a:ext uri="{FF2B5EF4-FFF2-40B4-BE49-F238E27FC236}">
                  <a16:creationId xmlns:a16="http://schemas.microsoft.com/office/drawing/2014/main" id="{13822604-4D11-4C17-9890-0AA51F24F85F}"/>
                </a:ext>
              </a:extLst>
            </p:cNvPr>
            <p:cNvSpPr>
              <a:spLocks noChangeShapeType="1"/>
            </p:cNvSpPr>
            <p:nvPr/>
          </p:nvSpPr>
          <p:spPr bwMode="auto">
            <a:xfrm>
              <a:off x="2955" y="1987"/>
              <a:ext cx="0" cy="1067"/>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2" name="Rectangle 11">
              <a:extLst>
                <a:ext uri="{FF2B5EF4-FFF2-40B4-BE49-F238E27FC236}">
                  <a16:creationId xmlns:a16="http://schemas.microsoft.com/office/drawing/2014/main" id="{A34E0926-E1FF-4727-BCA3-8C748EFC737E}"/>
                </a:ext>
              </a:extLst>
            </p:cNvPr>
            <p:cNvSpPr>
              <a:spLocks noChangeArrowheads="1"/>
            </p:cNvSpPr>
            <p:nvPr/>
          </p:nvSpPr>
          <p:spPr bwMode="auto">
            <a:xfrm>
              <a:off x="2644" y="1875"/>
              <a:ext cx="460" cy="10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73" name="Rectangle 12">
              <a:extLst>
                <a:ext uri="{FF2B5EF4-FFF2-40B4-BE49-F238E27FC236}">
                  <a16:creationId xmlns:a16="http://schemas.microsoft.com/office/drawing/2014/main" id="{C00F862C-C828-447B-A52B-A76FB0B3A863}"/>
                </a:ext>
              </a:extLst>
            </p:cNvPr>
            <p:cNvSpPr>
              <a:spLocks noChangeArrowheads="1"/>
            </p:cNvSpPr>
            <p:nvPr/>
          </p:nvSpPr>
          <p:spPr bwMode="auto">
            <a:xfrm>
              <a:off x="2677" y="3182"/>
              <a:ext cx="44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Core</a:t>
              </a:r>
            </a:p>
          </p:txBody>
        </p:sp>
      </p:grpSp>
      <p:sp>
        <p:nvSpPr>
          <p:cNvPr id="87044" name="Line 13">
            <a:extLst>
              <a:ext uri="{FF2B5EF4-FFF2-40B4-BE49-F238E27FC236}">
                <a16:creationId xmlns:a16="http://schemas.microsoft.com/office/drawing/2014/main" id="{4D329F23-56F5-422D-ACFE-9A2E4A61E551}"/>
              </a:ext>
            </a:extLst>
          </p:cNvPr>
          <p:cNvSpPr>
            <a:spLocks noChangeShapeType="1"/>
          </p:cNvSpPr>
          <p:nvPr/>
        </p:nvSpPr>
        <p:spPr bwMode="auto">
          <a:xfrm>
            <a:off x="3227388" y="6172200"/>
            <a:ext cx="2671762"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5" name="Line 14">
            <a:extLst>
              <a:ext uri="{FF2B5EF4-FFF2-40B4-BE49-F238E27FC236}">
                <a16:creationId xmlns:a16="http://schemas.microsoft.com/office/drawing/2014/main" id="{32667719-BAD3-4752-A92E-5967B5F09917}"/>
              </a:ext>
            </a:extLst>
          </p:cNvPr>
          <p:cNvSpPr>
            <a:spLocks noChangeShapeType="1"/>
          </p:cNvSpPr>
          <p:nvPr/>
        </p:nvSpPr>
        <p:spPr bwMode="auto">
          <a:xfrm flipV="1">
            <a:off x="5943600" y="6053138"/>
            <a:ext cx="0" cy="10636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6" name="Line 15">
            <a:extLst>
              <a:ext uri="{FF2B5EF4-FFF2-40B4-BE49-F238E27FC236}">
                <a16:creationId xmlns:a16="http://schemas.microsoft.com/office/drawing/2014/main" id="{4CBCDF1E-CF9A-4959-9257-68FD0DA4A13D}"/>
              </a:ext>
            </a:extLst>
          </p:cNvPr>
          <p:cNvSpPr>
            <a:spLocks noChangeShapeType="1"/>
          </p:cNvSpPr>
          <p:nvPr/>
        </p:nvSpPr>
        <p:spPr bwMode="auto">
          <a:xfrm flipV="1">
            <a:off x="5943600" y="2490788"/>
            <a:ext cx="0" cy="372586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7" name="Line 16">
            <a:extLst>
              <a:ext uri="{FF2B5EF4-FFF2-40B4-BE49-F238E27FC236}">
                <a16:creationId xmlns:a16="http://schemas.microsoft.com/office/drawing/2014/main" id="{4DA13B40-14C7-4639-8CDE-C32054656B7C}"/>
              </a:ext>
            </a:extLst>
          </p:cNvPr>
          <p:cNvSpPr>
            <a:spLocks noChangeShapeType="1"/>
          </p:cNvSpPr>
          <p:nvPr/>
        </p:nvSpPr>
        <p:spPr bwMode="auto">
          <a:xfrm flipV="1">
            <a:off x="3200400" y="2490788"/>
            <a:ext cx="0" cy="372586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8" name="Arc 17">
            <a:extLst>
              <a:ext uri="{FF2B5EF4-FFF2-40B4-BE49-F238E27FC236}">
                <a16:creationId xmlns:a16="http://schemas.microsoft.com/office/drawing/2014/main" id="{F1972F8C-1C87-4E2A-B47B-436A6EE1A9F9}"/>
              </a:ext>
            </a:extLst>
          </p:cNvPr>
          <p:cNvSpPr>
            <a:spLocks/>
          </p:cNvSpPr>
          <p:nvPr/>
        </p:nvSpPr>
        <p:spPr bwMode="auto">
          <a:xfrm>
            <a:off x="4572000" y="1800225"/>
            <a:ext cx="1365250" cy="736600"/>
          </a:xfrm>
          <a:custGeom>
            <a:avLst/>
            <a:gdLst>
              <a:gd name="T0" fmla="*/ 0 w 21600"/>
              <a:gd name="T1" fmla="*/ 0 h 21600"/>
              <a:gd name="T2" fmla="*/ 1365250 w 21600"/>
              <a:gd name="T3" fmla="*/ 736600 h 21600"/>
              <a:gd name="T4" fmla="*/ 0 w 21600"/>
              <a:gd name="T5" fmla="*/ 7366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9" name="Arc 18">
            <a:extLst>
              <a:ext uri="{FF2B5EF4-FFF2-40B4-BE49-F238E27FC236}">
                <a16:creationId xmlns:a16="http://schemas.microsoft.com/office/drawing/2014/main" id="{911F8310-4C23-4BAC-9C97-630C39E8827D}"/>
              </a:ext>
            </a:extLst>
          </p:cNvPr>
          <p:cNvSpPr>
            <a:spLocks/>
          </p:cNvSpPr>
          <p:nvPr/>
        </p:nvSpPr>
        <p:spPr bwMode="auto">
          <a:xfrm>
            <a:off x="3209925" y="1800225"/>
            <a:ext cx="1365250" cy="736600"/>
          </a:xfrm>
          <a:custGeom>
            <a:avLst/>
            <a:gdLst>
              <a:gd name="T0" fmla="*/ 0 w 21600"/>
              <a:gd name="T1" fmla="*/ 734997 h 21600"/>
              <a:gd name="T2" fmla="*/ 1363670 w 21600"/>
              <a:gd name="T3" fmla="*/ 0 h 21600"/>
              <a:gd name="T4" fmla="*/ 1365250 w 21600"/>
              <a:gd name="T5" fmla="*/ 7366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53"/>
                </a:moveTo>
                <a:cubicBezTo>
                  <a:pt x="25" y="9651"/>
                  <a:pt x="9673" y="13"/>
                  <a:pt x="21575" y="0"/>
                </a:cubicBezTo>
              </a:path>
              <a:path w="21600" h="21600" stroke="0" extrusionOk="0">
                <a:moveTo>
                  <a:pt x="0" y="21553"/>
                </a:moveTo>
                <a:cubicBezTo>
                  <a:pt x="25" y="9651"/>
                  <a:pt x="9673" y="13"/>
                  <a:pt x="21575" y="0"/>
                </a:cubicBezTo>
                <a:lnTo>
                  <a:pt x="21600" y="21600"/>
                </a:lnTo>
                <a:lnTo>
                  <a:pt x="0" y="21553"/>
                </a:lnTo>
                <a:close/>
              </a:path>
            </a:pathLst>
          </a:custGeom>
          <a:noFill/>
          <a:ln w="508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0" name="Line 19">
            <a:extLst>
              <a:ext uri="{FF2B5EF4-FFF2-40B4-BE49-F238E27FC236}">
                <a16:creationId xmlns:a16="http://schemas.microsoft.com/office/drawing/2014/main" id="{F796AB37-F709-423E-A997-3361DA34C60C}"/>
              </a:ext>
            </a:extLst>
          </p:cNvPr>
          <p:cNvSpPr>
            <a:spLocks noChangeShapeType="1"/>
          </p:cNvSpPr>
          <p:nvPr/>
        </p:nvSpPr>
        <p:spPr bwMode="auto">
          <a:xfrm>
            <a:off x="2744788" y="6553200"/>
            <a:ext cx="3656012" cy="0"/>
          </a:xfrm>
          <a:prstGeom prst="line">
            <a:avLst/>
          </a:prstGeom>
          <a:noFill/>
          <a:ln w="1270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1" name="Line 20">
            <a:extLst>
              <a:ext uri="{FF2B5EF4-FFF2-40B4-BE49-F238E27FC236}">
                <a16:creationId xmlns:a16="http://schemas.microsoft.com/office/drawing/2014/main" id="{788826FE-7999-434B-93AC-A4004F41F847}"/>
              </a:ext>
            </a:extLst>
          </p:cNvPr>
          <p:cNvSpPr>
            <a:spLocks noChangeShapeType="1"/>
          </p:cNvSpPr>
          <p:nvPr/>
        </p:nvSpPr>
        <p:spPr bwMode="auto">
          <a:xfrm flipV="1">
            <a:off x="6400800" y="2514600"/>
            <a:ext cx="0" cy="4076700"/>
          </a:xfrm>
          <a:prstGeom prst="line">
            <a:avLst/>
          </a:prstGeom>
          <a:noFill/>
          <a:ln w="1270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2" name="Line 21">
            <a:extLst>
              <a:ext uri="{FF2B5EF4-FFF2-40B4-BE49-F238E27FC236}">
                <a16:creationId xmlns:a16="http://schemas.microsoft.com/office/drawing/2014/main" id="{FCCC98DF-F566-4959-B60C-D06FED4750AC}"/>
              </a:ext>
            </a:extLst>
          </p:cNvPr>
          <p:cNvSpPr>
            <a:spLocks noChangeShapeType="1"/>
          </p:cNvSpPr>
          <p:nvPr/>
        </p:nvSpPr>
        <p:spPr bwMode="auto">
          <a:xfrm flipV="1">
            <a:off x="2743200" y="2514600"/>
            <a:ext cx="0" cy="4076700"/>
          </a:xfrm>
          <a:prstGeom prst="line">
            <a:avLst/>
          </a:prstGeom>
          <a:noFill/>
          <a:ln w="1270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3" name="Arc 22">
            <a:extLst>
              <a:ext uri="{FF2B5EF4-FFF2-40B4-BE49-F238E27FC236}">
                <a16:creationId xmlns:a16="http://schemas.microsoft.com/office/drawing/2014/main" id="{BE3AA390-B8E2-46EB-A9C7-FD645E86BF95}"/>
              </a:ext>
            </a:extLst>
          </p:cNvPr>
          <p:cNvSpPr>
            <a:spLocks/>
          </p:cNvSpPr>
          <p:nvPr/>
        </p:nvSpPr>
        <p:spPr bwMode="auto">
          <a:xfrm>
            <a:off x="4557713" y="1633538"/>
            <a:ext cx="1827212" cy="912812"/>
          </a:xfrm>
          <a:custGeom>
            <a:avLst/>
            <a:gdLst>
              <a:gd name="T0" fmla="*/ 1607 w 21600"/>
              <a:gd name="T1" fmla="*/ 0 h 21600"/>
              <a:gd name="T2" fmla="*/ 1827212 w 21600"/>
              <a:gd name="T3" fmla="*/ 912812 h 21600"/>
              <a:gd name="T4" fmla="*/ 0 w 21600"/>
              <a:gd name="T5" fmla="*/ 9128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8" y="0"/>
                </a:moveTo>
                <a:cubicBezTo>
                  <a:pt x="11940" y="10"/>
                  <a:pt x="21600" y="9678"/>
                  <a:pt x="21600" y="21600"/>
                </a:cubicBezTo>
              </a:path>
              <a:path w="21600" h="21600" stroke="0" extrusionOk="0">
                <a:moveTo>
                  <a:pt x="18" y="0"/>
                </a:moveTo>
                <a:cubicBezTo>
                  <a:pt x="11940" y="10"/>
                  <a:pt x="21600" y="9678"/>
                  <a:pt x="21600" y="21600"/>
                </a:cubicBezTo>
                <a:lnTo>
                  <a:pt x="0" y="21600"/>
                </a:lnTo>
                <a:lnTo>
                  <a:pt x="18" y="0"/>
                </a:lnTo>
                <a:close/>
              </a:path>
            </a:pathLst>
          </a:custGeom>
          <a:noFill/>
          <a:ln w="1270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4" name="Arc 23">
            <a:extLst>
              <a:ext uri="{FF2B5EF4-FFF2-40B4-BE49-F238E27FC236}">
                <a16:creationId xmlns:a16="http://schemas.microsoft.com/office/drawing/2014/main" id="{469D47A3-29CC-494F-ACE8-1E78E3E1DD99}"/>
              </a:ext>
            </a:extLst>
          </p:cNvPr>
          <p:cNvSpPr>
            <a:spLocks/>
          </p:cNvSpPr>
          <p:nvPr/>
        </p:nvSpPr>
        <p:spPr bwMode="auto">
          <a:xfrm>
            <a:off x="2757488" y="1633538"/>
            <a:ext cx="1812925" cy="855662"/>
          </a:xfrm>
          <a:custGeom>
            <a:avLst/>
            <a:gdLst>
              <a:gd name="T0" fmla="*/ 0 w 21600"/>
              <a:gd name="T1" fmla="*/ 854077 h 21600"/>
              <a:gd name="T2" fmla="*/ 1811330 w 21600"/>
              <a:gd name="T3" fmla="*/ 0 h 21600"/>
              <a:gd name="T4" fmla="*/ 1812925 w 21600"/>
              <a:gd name="T5" fmla="*/ 85566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60"/>
                </a:moveTo>
                <a:cubicBezTo>
                  <a:pt x="22" y="9653"/>
                  <a:pt x="9674" y="10"/>
                  <a:pt x="21581" y="0"/>
                </a:cubicBezTo>
              </a:path>
              <a:path w="21600" h="21600" stroke="0" extrusionOk="0">
                <a:moveTo>
                  <a:pt x="0" y="21560"/>
                </a:moveTo>
                <a:cubicBezTo>
                  <a:pt x="22" y="9653"/>
                  <a:pt x="9674" y="10"/>
                  <a:pt x="21581" y="0"/>
                </a:cubicBezTo>
                <a:lnTo>
                  <a:pt x="21600" y="21600"/>
                </a:lnTo>
                <a:lnTo>
                  <a:pt x="0" y="21560"/>
                </a:lnTo>
                <a:close/>
              </a:path>
            </a:pathLst>
          </a:custGeom>
          <a:noFill/>
          <a:ln w="1270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5" name="Rectangle 24">
            <a:extLst>
              <a:ext uri="{FF2B5EF4-FFF2-40B4-BE49-F238E27FC236}">
                <a16:creationId xmlns:a16="http://schemas.microsoft.com/office/drawing/2014/main" id="{2A31D57D-E30A-495A-8996-BDA810D8C257}"/>
              </a:ext>
            </a:extLst>
          </p:cNvPr>
          <p:cNvSpPr>
            <a:spLocks noChangeArrowheads="1"/>
          </p:cNvSpPr>
          <p:nvPr/>
        </p:nvSpPr>
        <p:spPr bwMode="auto">
          <a:xfrm>
            <a:off x="442913" y="2816225"/>
            <a:ext cx="15779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Steel</a:t>
            </a:r>
          </a:p>
          <a:p>
            <a:r>
              <a:rPr lang="en-US" altLang="en-US" sz="1800" b="1">
                <a:latin typeface="Arial" panose="020B0604020202020204" pitchFamily="34" charset="0"/>
              </a:rPr>
              <a:t>Containment</a:t>
            </a:r>
          </a:p>
        </p:txBody>
      </p:sp>
      <p:sp>
        <p:nvSpPr>
          <p:cNvPr id="87056" name="Rectangle 25">
            <a:extLst>
              <a:ext uri="{FF2B5EF4-FFF2-40B4-BE49-F238E27FC236}">
                <a16:creationId xmlns:a16="http://schemas.microsoft.com/office/drawing/2014/main" id="{97313588-21D4-4C6F-8861-8F3EF394C864}"/>
              </a:ext>
            </a:extLst>
          </p:cNvPr>
          <p:cNvSpPr>
            <a:spLocks noChangeArrowheads="1"/>
          </p:cNvSpPr>
          <p:nvPr/>
        </p:nvSpPr>
        <p:spPr bwMode="auto">
          <a:xfrm>
            <a:off x="461963" y="4397375"/>
            <a:ext cx="11715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Concrete</a:t>
            </a:r>
          </a:p>
          <a:p>
            <a:r>
              <a:rPr lang="en-US" altLang="en-US" sz="1800" b="1">
                <a:latin typeface="Arial" panose="020B0604020202020204" pitchFamily="34" charset="0"/>
              </a:rPr>
              <a:t>Shield </a:t>
            </a:r>
          </a:p>
          <a:p>
            <a:r>
              <a:rPr lang="en-US" altLang="en-US" sz="1800" b="1">
                <a:latin typeface="Arial" panose="020B0604020202020204" pitchFamily="34" charset="0"/>
              </a:rPr>
              <a:t>Building</a:t>
            </a:r>
          </a:p>
        </p:txBody>
      </p:sp>
      <p:sp>
        <p:nvSpPr>
          <p:cNvPr id="87057" name="Rectangle 26">
            <a:extLst>
              <a:ext uri="{FF2B5EF4-FFF2-40B4-BE49-F238E27FC236}">
                <a16:creationId xmlns:a16="http://schemas.microsoft.com/office/drawing/2014/main" id="{B073CC85-8CBE-4D0F-A26F-DEB3D2556E89}"/>
              </a:ext>
            </a:extLst>
          </p:cNvPr>
          <p:cNvSpPr>
            <a:spLocks noChangeArrowheads="1"/>
          </p:cNvSpPr>
          <p:nvPr/>
        </p:nvSpPr>
        <p:spPr bwMode="auto">
          <a:xfrm>
            <a:off x="6767513" y="4244975"/>
            <a:ext cx="1450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Fuel Pellets</a:t>
            </a:r>
          </a:p>
        </p:txBody>
      </p:sp>
      <p:sp>
        <p:nvSpPr>
          <p:cNvPr id="87058" name="Rectangle 27">
            <a:extLst>
              <a:ext uri="{FF2B5EF4-FFF2-40B4-BE49-F238E27FC236}">
                <a16:creationId xmlns:a16="http://schemas.microsoft.com/office/drawing/2014/main" id="{15E404FE-56AC-428C-9E74-50CE27A5D315}"/>
              </a:ext>
            </a:extLst>
          </p:cNvPr>
          <p:cNvSpPr>
            <a:spLocks noChangeArrowheads="1"/>
          </p:cNvSpPr>
          <p:nvPr/>
        </p:nvSpPr>
        <p:spPr bwMode="auto">
          <a:xfrm>
            <a:off x="6767513" y="4911725"/>
            <a:ext cx="12858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Fuel Rods</a:t>
            </a:r>
          </a:p>
        </p:txBody>
      </p:sp>
      <p:sp>
        <p:nvSpPr>
          <p:cNvPr id="87059" name="Rectangle 28">
            <a:extLst>
              <a:ext uri="{FF2B5EF4-FFF2-40B4-BE49-F238E27FC236}">
                <a16:creationId xmlns:a16="http://schemas.microsoft.com/office/drawing/2014/main" id="{F532CC05-9AEA-4A68-BEAE-7C78C0B9AF86}"/>
              </a:ext>
            </a:extLst>
          </p:cNvPr>
          <p:cNvSpPr>
            <a:spLocks noChangeArrowheads="1"/>
          </p:cNvSpPr>
          <p:nvPr/>
        </p:nvSpPr>
        <p:spPr bwMode="auto">
          <a:xfrm>
            <a:off x="6748463" y="5502275"/>
            <a:ext cx="1946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Steel</a:t>
            </a:r>
          </a:p>
          <a:p>
            <a:r>
              <a:rPr lang="en-US" altLang="en-US" sz="1800" b="1">
                <a:latin typeface="Arial" panose="020B0604020202020204" pitchFamily="34" charset="0"/>
              </a:rPr>
              <a:t>Pressure Vessel</a:t>
            </a:r>
          </a:p>
        </p:txBody>
      </p:sp>
      <p:sp>
        <p:nvSpPr>
          <p:cNvPr id="87060" name="Line 29">
            <a:extLst>
              <a:ext uri="{FF2B5EF4-FFF2-40B4-BE49-F238E27FC236}">
                <a16:creationId xmlns:a16="http://schemas.microsoft.com/office/drawing/2014/main" id="{443555EB-33B3-4563-9D9E-F2B3AC830BBF}"/>
              </a:ext>
            </a:extLst>
          </p:cNvPr>
          <p:cNvSpPr>
            <a:spLocks noChangeShapeType="1"/>
          </p:cNvSpPr>
          <p:nvPr/>
        </p:nvSpPr>
        <p:spPr bwMode="auto">
          <a:xfrm>
            <a:off x="2122488" y="3151188"/>
            <a:ext cx="995362" cy="2905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1" name="Line 30">
            <a:extLst>
              <a:ext uri="{FF2B5EF4-FFF2-40B4-BE49-F238E27FC236}">
                <a16:creationId xmlns:a16="http://schemas.microsoft.com/office/drawing/2014/main" id="{4F99A6B7-3717-4AFA-A32D-EFF38923EDA0}"/>
              </a:ext>
            </a:extLst>
          </p:cNvPr>
          <p:cNvSpPr>
            <a:spLocks noChangeShapeType="1"/>
          </p:cNvSpPr>
          <p:nvPr/>
        </p:nvSpPr>
        <p:spPr bwMode="auto">
          <a:xfrm flipV="1">
            <a:off x="1550988" y="4814888"/>
            <a:ext cx="1014412" cy="2397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2" name="Line 31">
            <a:extLst>
              <a:ext uri="{FF2B5EF4-FFF2-40B4-BE49-F238E27FC236}">
                <a16:creationId xmlns:a16="http://schemas.microsoft.com/office/drawing/2014/main" id="{52F95660-BD92-47C1-93F7-7D85CB3CA248}"/>
              </a:ext>
            </a:extLst>
          </p:cNvPr>
          <p:cNvSpPr>
            <a:spLocks noChangeShapeType="1"/>
          </p:cNvSpPr>
          <p:nvPr/>
        </p:nvSpPr>
        <p:spPr bwMode="auto">
          <a:xfrm flipH="1">
            <a:off x="4738688" y="4427538"/>
            <a:ext cx="2030412" cy="2143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3" name="Line 32">
            <a:extLst>
              <a:ext uri="{FF2B5EF4-FFF2-40B4-BE49-F238E27FC236}">
                <a16:creationId xmlns:a16="http://schemas.microsoft.com/office/drawing/2014/main" id="{50395561-8325-48C3-AF42-AA7BC8368E12}"/>
              </a:ext>
            </a:extLst>
          </p:cNvPr>
          <p:cNvSpPr>
            <a:spLocks noChangeShapeType="1"/>
          </p:cNvSpPr>
          <p:nvPr/>
        </p:nvSpPr>
        <p:spPr bwMode="auto">
          <a:xfrm flipH="1" flipV="1">
            <a:off x="4738688" y="4738688"/>
            <a:ext cx="2011362" cy="3349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4" name="Line 33">
            <a:extLst>
              <a:ext uri="{FF2B5EF4-FFF2-40B4-BE49-F238E27FC236}">
                <a16:creationId xmlns:a16="http://schemas.microsoft.com/office/drawing/2014/main" id="{C34E83CC-27F0-4978-917E-428047D2193A}"/>
              </a:ext>
            </a:extLst>
          </p:cNvPr>
          <p:cNvSpPr>
            <a:spLocks noChangeShapeType="1"/>
          </p:cNvSpPr>
          <p:nvPr/>
        </p:nvSpPr>
        <p:spPr bwMode="auto">
          <a:xfrm flipH="1" flipV="1">
            <a:off x="5310188" y="5367338"/>
            <a:ext cx="1401762" cy="3159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advTm="6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3B4266E-9E48-4C32-BDF7-2877B1253060}"/>
              </a:ext>
            </a:extLst>
          </p:cNvPr>
          <p:cNvSpPr>
            <a:spLocks noGrp="1" noChangeArrowheads="1"/>
          </p:cNvSpPr>
          <p:nvPr>
            <p:ph type="ctrTitle"/>
          </p:nvPr>
        </p:nvSpPr>
        <p:spPr>
          <a:xfrm>
            <a:off x="1924050" y="446088"/>
            <a:ext cx="41910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z="2800" b="1"/>
              <a:t>Source Energy Equivalents</a:t>
            </a:r>
          </a:p>
        </p:txBody>
      </p:sp>
      <p:graphicFrame>
        <p:nvGraphicFramePr>
          <p:cNvPr id="89091" name="Object 3">
            <a:hlinkClick r:id="" action="ppaction://ole?verb=0"/>
            <a:extLst>
              <a:ext uri="{FF2B5EF4-FFF2-40B4-BE49-F238E27FC236}">
                <a16:creationId xmlns:a16="http://schemas.microsoft.com/office/drawing/2014/main" id="{1AE037C6-EDB7-4E65-AD76-44E1FE656E01}"/>
              </a:ext>
            </a:extLst>
          </p:cNvPr>
          <p:cNvGraphicFramePr>
            <a:graphicFrameLocks/>
          </p:cNvGraphicFramePr>
          <p:nvPr/>
        </p:nvGraphicFramePr>
        <p:xfrm>
          <a:off x="6408738" y="2411413"/>
          <a:ext cx="1049337" cy="892175"/>
        </p:xfrm>
        <a:graphic>
          <a:graphicData uri="http://schemas.openxmlformats.org/presentationml/2006/ole">
            <mc:AlternateContent xmlns:mc="http://schemas.openxmlformats.org/markup-compatibility/2006">
              <mc:Choice xmlns:v="urn:schemas-microsoft-com:vml" Requires="v">
                <p:oleObj spid="_x0000_s89115" name="Clip" r:id="rId3" imgW="4062413" imgH="3452813" progId="MS_ClipArt_Gallery.2">
                  <p:embed/>
                </p:oleObj>
              </mc:Choice>
              <mc:Fallback>
                <p:oleObj name="Clip" r:id="rId3" imgW="4062413" imgH="3452813" progId="MS_ClipArt_Gallery.2">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738" y="2411413"/>
                        <a:ext cx="1049337"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2" name="Object 4">
            <a:hlinkClick r:id="" action="ppaction://ole?verb=0"/>
            <a:extLst>
              <a:ext uri="{FF2B5EF4-FFF2-40B4-BE49-F238E27FC236}">
                <a16:creationId xmlns:a16="http://schemas.microsoft.com/office/drawing/2014/main" id="{6D2EAC10-F078-4B06-B0E5-D31A8F79C5C3}"/>
              </a:ext>
            </a:extLst>
          </p:cNvPr>
          <p:cNvGraphicFramePr>
            <a:graphicFrameLocks/>
          </p:cNvGraphicFramePr>
          <p:nvPr/>
        </p:nvGraphicFramePr>
        <p:xfrm>
          <a:off x="6664325" y="774700"/>
          <a:ext cx="731838" cy="1333500"/>
        </p:xfrm>
        <a:graphic>
          <a:graphicData uri="http://schemas.openxmlformats.org/presentationml/2006/ole">
            <mc:AlternateContent xmlns:mc="http://schemas.openxmlformats.org/markup-compatibility/2006">
              <mc:Choice xmlns:v="urn:schemas-microsoft-com:vml" Requires="v">
                <p:oleObj spid="_x0000_s89116" name="Clip" r:id="rId5" imgW="3003550" imgH="5470525" progId="MS_ClipArt_Gallery.2">
                  <p:embed/>
                </p:oleObj>
              </mc:Choice>
              <mc:Fallback>
                <p:oleObj name="Clip" r:id="rId5" imgW="3003550" imgH="5470525" progId="MS_ClipArt_Gallery.2">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4325" y="774700"/>
                        <a:ext cx="731838"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3" name="Object 5">
            <a:hlinkClick r:id="" action="ppaction://ole?verb=0"/>
            <a:extLst>
              <a:ext uri="{FF2B5EF4-FFF2-40B4-BE49-F238E27FC236}">
                <a16:creationId xmlns:a16="http://schemas.microsoft.com/office/drawing/2014/main" id="{B658D333-C9F8-4DFD-9C27-119ECA97F8A2}"/>
              </a:ext>
            </a:extLst>
          </p:cNvPr>
          <p:cNvGraphicFramePr>
            <a:graphicFrameLocks/>
          </p:cNvGraphicFramePr>
          <p:nvPr/>
        </p:nvGraphicFramePr>
        <p:xfrm>
          <a:off x="2628900" y="2784475"/>
          <a:ext cx="1211263" cy="1181100"/>
        </p:xfrm>
        <a:graphic>
          <a:graphicData uri="http://schemas.openxmlformats.org/presentationml/2006/ole">
            <mc:AlternateContent xmlns:mc="http://schemas.openxmlformats.org/markup-compatibility/2006">
              <mc:Choice xmlns:v="urn:schemas-microsoft-com:vml" Requires="v">
                <p:oleObj spid="_x0000_s89117" name="Clip" r:id="rId7" imgW="4435475" imgH="4327525" progId="MS_ClipArt_Gallery.2">
                  <p:embed/>
                </p:oleObj>
              </mc:Choice>
              <mc:Fallback>
                <p:oleObj name="Clip" r:id="rId7" imgW="4435475" imgH="4327525" progId="MS_ClipArt_Gallery.2">
                  <p:embed/>
                  <p:pic>
                    <p:nvPicPr>
                      <p:cNvPr id="0" name="Object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900" y="2784475"/>
                        <a:ext cx="1211263"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094" name="Freeform 6">
            <a:extLst>
              <a:ext uri="{FF2B5EF4-FFF2-40B4-BE49-F238E27FC236}">
                <a16:creationId xmlns:a16="http://schemas.microsoft.com/office/drawing/2014/main" id="{8DE7CE25-B7C5-4026-A3AF-DCBEF829709F}"/>
              </a:ext>
            </a:extLst>
          </p:cNvPr>
          <p:cNvSpPr>
            <a:spLocks/>
          </p:cNvSpPr>
          <p:nvPr/>
        </p:nvSpPr>
        <p:spPr bwMode="auto">
          <a:xfrm>
            <a:off x="2794000" y="1360488"/>
            <a:ext cx="3071813" cy="508000"/>
          </a:xfrm>
          <a:custGeom>
            <a:avLst/>
            <a:gdLst>
              <a:gd name="T0" fmla="*/ 2299096 w 1451"/>
              <a:gd name="T1" fmla="*/ 0 h 427"/>
              <a:gd name="T2" fmla="*/ 3069696 w 1451"/>
              <a:gd name="T3" fmla="*/ 202248 h 427"/>
              <a:gd name="T4" fmla="*/ 2299096 w 1451"/>
              <a:gd name="T5" fmla="*/ 405686 h 427"/>
              <a:gd name="T6" fmla="*/ 2299096 w 1451"/>
              <a:gd name="T7" fmla="*/ 303372 h 427"/>
              <a:gd name="T8" fmla="*/ 764248 w 1451"/>
              <a:gd name="T9" fmla="*/ 303372 h 427"/>
              <a:gd name="T10" fmla="*/ 654163 w 1451"/>
              <a:gd name="T11" fmla="*/ 317649 h 427"/>
              <a:gd name="T12" fmla="*/ 571599 w 1451"/>
              <a:gd name="T13" fmla="*/ 346201 h 427"/>
              <a:gd name="T14" fmla="*/ 527141 w 1451"/>
              <a:gd name="T15" fmla="*/ 385461 h 427"/>
              <a:gd name="T16" fmla="*/ 512322 w 1451"/>
              <a:gd name="T17" fmla="*/ 443756 h 427"/>
              <a:gd name="T18" fmla="*/ 512322 w 1451"/>
              <a:gd name="T19" fmla="*/ 506810 h 427"/>
              <a:gd name="T20" fmla="*/ 0 w 1451"/>
              <a:gd name="T21" fmla="*/ 506810 h 427"/>
              <a:gd name="T22" fmla="*/ 2117 w 1451"/>
              <a:gd name="T23" fmla="*/ 409255 h 427"/>
              <a:gd name="T24" fmla="*/ 21170 w 1451"/>
              <a:gd name="T25" fmla="*/ 365237 h 427"/>
              <a:gd name="T26" fmla="*/ 42341 w 1451"/>
              <a:gd name="T27" fmla="*/ 317649 h 427"/>
              <a:gd name="T28" fmla="*/ 71979 w 1451"/>
              <a:gd name="T29" fmla="*/ 284337 h 427"/>
              <a:gd name="T30" fmla="*/ 116437 w 1451"/>
              <a:gd name="T31" fmla="*/ 248646 h 427"/>
              <a:gd name="T32" fmla="*/ 165128 w 1451"/>
              <a:gd name="T33" fmla="*/ 218904 h 427"/>
              <a:gd name="T34" fmla="*/ 243459 w 1451"/>
              <a:gd name="T35" fmla="*/ 185593 h 427"/>
              <a:gd name="T36" fmla="*/ 330257 w 1451"/>
              <a:gd name="T37" fmla="*/ 155850 h 427"/>
              <a:gd name="T38" fmla="*/ 419172 w 1451"/>
              <a:gd name="T39" fmla="*/ 135625 h 427"/>
              <a:gd name="T40" fmla="*/ 520790 w 1451"/>
              <a:gd name="T41" fmla="*/ 115400 h 427"/>
              <a:gd name="T42" fmla="*/ 647812 w 1451"/>
              <a:gd name="T43" fmla="*/ 103504 h 427"/>
              <a:gd name="T44" fmla="*/ 764248 w 1451"/>
              <a:gd name="T45" fmla="*/ 101124 h 427"/>
              <a:gd name="T46" fmla="*/ 2299096 w 1451"/>
              <a:gd name="T47" fmla="*/ 101124 h 427"/>
              <a:gd name="T48" fmla="*/ 2299096 w 1451"/>
              <a:gd name="T49" fmla="*/ 0 h 4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51" h="427">
                <a:moveTo>
                  <a:pt x="1086" y="0"/>
                </a:moveTo>
                <a:lnTo>
                  <a:pt x="1450" y="170"/>
                </a:lnTo>
                <a:lnTo>
                  <a:pt x="1086" y="341"/>
                </a:lnTo>
                <a:lnTo>
                  <a:pt x="1086" y="255"/>
                </a:lnTo>
                <a:lnTo>
                  <a:pt x="361" y="255"/>
                </a:lnTo>
                <a:lnTo>
                  <a:pt x="309" y="267"/>
                </a:lnTo>
                <a:lnTo>
                  <a:pt x="270" y="291"/>
                </a:lnTo>
                <a:lnTo>
                  <a:pt x="249" y="324"/>
                </a:lnTo>
                <a:lnTo>
                  <a:pt x="242" y="373"/>
                </a:lnTo>
                <a:lnTo>
                  <a:pt x="242" y="426"/>
                </a:lnTo>
                <a:lnTo>
                  <a:pt x="0" y="426"/>
                </a:lnTo>
                <a:lnTo>
                  <a:pt x="1" y="344"/>
                </a:lnTo>
                <a:lnTo>
                  <a:pt x="10" y="307"/>
                </a:lnTo>
                <a:lnTo>
                  <a:pt x="20" y="267"/>
                </a:lnTo>
                <a:lnTo>
                  <a:pt x="34" y="239"/>
                </a:lnTo>
                <a:lnTo>
                  <a:pt x="55" y="209"/>
                </a:lnTo>
                <a:lnTo>
                  <a:pt x="78" y="184"/>
                </a:lnTo>
                <a:lnTo>
                  <a:pt x="115" y="156"/>
                </a:lnTo>
                <a:lnTo>
                  <a:pt x="156" y="131"/>
                </a:lnTo>
                <a:lnTo>
                  <a:pt x="198" y="114"/>
                </a:lnTo>
                <a:lnTo>
                  <a:pt x="246" y="97"/>
                </a:lnTo>
                <a:lnTo>
                  <a:pt x="306" y="87"/>
                </a:lnTo>
                <a:lnTo>
                  <a:pt x="361" y="85"/>
                </a:lnTo>
                <a:lnTo>
                  <a:pt x="1086" y="85"/>
                </a:lnTo>
                <a:lnTo>
                  <a:pt x="1086"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5" name="Freeform 7">
            <a:extLst>
              <a:ext uri="{FF2B5EF4-FFF2-40B4-BE49-F238E27FC236}">
                <a16:creationId xmlns:a16="http://schemas.microsoft.com/office/drawing/2014/main" id="{8ED7064F-16A2-4FD0-BB17-DDD3923CC072}"/>
              </a:ext>
            </a:extLst>
          </p:cNvPr>
          <p:cNvSpPr>
            <a:spLocks/>
          </p:cNvSpPr>
          <p:nvPr/>
        </p:nvSpPr>
        <p:spPr bwMode="auto">
          <a:xfrm>
            <a:off x="3587750" y="2503488"/>
            <a:ext cx="1833563" cy="409575"/>
          </a:xfrm>
          <a:custGeom>
            <a:avLst/>
            <a:gdLst>
              <a:gd name="T0" fmla="*/ 1371996 w 866"/>
              <a:gd name="T1" fmla="*/ 0 h 344"/>
              <a:gd name="T2" fmla="*/ 1831446 w 866"/>
              <a:gd name="T3" fmla="*/ 164306 h 344"/>
              <a:gd name="T4" fmla="*/ 1371996 w 866"/>
              <a:gd name="T5" fmla="*/ 327422 h 344"/>
              <a:gd name="T6" fmla="*/ 1371996 w 866"/>
              <a:gd name="T7" fmla="*/ 245269 h 344"/>
              <a:gd name="T8" fmla="*/ 457332 w 866"/>
              <a:gd name="T9" fmla="*/ 245269 h 344"/>
              <a:gd name="T10" fmla="*/ 391696 w 866"/>
              <a:gd name="T11" fmla="*/ 257175 h 344"/>
              <a:gd name="T12" fmla="*/ 342999 w 866"/>
              <a:gd name="T13" fmla="*/ 279797 h 344"/>
              <a:gd name="T14" fmla="*/ 315474 w 866"/>
              <a:gd name="T15" fmla="*/ 310753 h 344"/>
              <a:gd name="T16" fmla="*/ 307005 w 866"/>
              <a:gd name="T17" fmla="*/ 357188 h 344"/>
              <a:gd name="T18" fmla="*/ 307005 w 866"/>
              <a:gd name="T19" fmla="*/ 408384 h 344"/>
              <a:gd name="T20" fmla="*/ 0 w 866"/>
              <a:gd name="T21" fmla="*/ 408384 h 344"/>
              <a:gd name="T22" fmla="*/ 2117 w 866"/>
              <a:gd name="T23" fmla="*/ 329803 h 344"/>
              <a:gd name="T24" fmla="*/ 12704 w 866"/>
              <a:gd name="T25" fmla="*/ 294084 h 344"/>
              <a:gd name="T26" fmla="*/ 25407 w 866"/>
              <a:gd name="T27" fmla="*/ 257175 h 344"/>
              <a:gd name="T28" fmla="*/ 42346 w 866"/>
              <a:gd name="T29" fmla="*/ 229791 h 344"/>
              <a:gd name="T30" fmla="*/ 69870 w 866"/>
              <a:gd name="T31" fmla="*/ 201216 h 344"/>
              <a:gd name="T32" fmla="*/ 99512 w 866"/>
              <a:gd name="T33" fmla="*/ 177403 h 344"/>
              <a:gd name="T34" fmla="*/ 146092 w 866"/>
              <a:gd name="T35" fmla="*/ 150019 h 344"/>
              <a:gd name="T36" fmla="*/ 196907 w 866"/>
              <a:gd name="T37" fmla="*/ 125016 h 344"/>
              <a:gd name="T38" fmla="*/ 249839 w 866"/>
              <a:gd name="T39" fmla="*/ 109538 h 344"/>
              <a:gd name="T40" fmla="*/ 311240 w 866"/>
              <a:gd name="T41" fmla="*/ 92869 h 344"/>
              <a:gd name="T42" fmla="*/ 387462 w 866"/>
              <a:gd name="T43" fmla="*/ 83344 h 344"/>
              <a:gd name="T44" fmla="*/ 457332 w 866"/>
              <a:gd name="T45" fmla="*/ 80963 h 344"/>
              <a:gd name="T46" fmla="*/ 1371996 w 866"/>
              <a:gd name="T47" fmla="*/ 80963 h 344"/>
              <a:gd name="T48" fmla="*/ 1371996 w 866"/>
              <a:gd name="T49" fmla="*/ 0 h 3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6" h="344">
                <a:moveTo>
                  <a:pt x="648" y="0"/>
                </a:moveTo>
                <a:lnTo>
                  <a:pt x="865" y="138"/>
                </a:lnTo>
                <a:lnTo>
                  <a:pt x="648" y="275"/>
                </a:lnTo>
                <a:lnTo>
                  <a:pt x="648" y="206"/>
                </a:lnTo>
                <a:lnTo>
                  <a:pt x="216" y="206"/>
                </a:lnTo>
                <a:lnTo>
                  <a:pt x="185" y="216"/>
                </a:lnTo>
                <a:lnTo>
                  <a:pt x="162" y="235"/>
                </a:lnTo>
                <a:lnTo>
                  <a:pt x="149" y="261"/>
                </a:lnTo>
                <a:lnTo>
                  <a:pt x="145" y="300"/>
                </a:lnTo>
                <a:lnTo>
                  <a:pt x="145" y="343"/>
                </a:lnTo>
                <a:lnTo>
                  <a:pt x="0" y="343"/>
                </a:lnTo>
                <a:lnTo>
                  <a:pt x="1" y="277"/>
                </a:lnTo>
                <a:lnTo>
                  <a:pt x="6" y="247"/>
                </a:lnTo>
                <a:lnTo>
                  <a:pt x="12" y="216"/>
                </a:lnTo>
                <a:lnTo>
                  <a:pt x="20" y="193"/>
                </a:lnTo>
                <a:lnTo>
                  <a:pt x="33" y="169"/>
                </a:lnTo>
                <a:lnTo>
                  <a:pt x="47" y="149"/>
                </a:lnTo>
                <a:lnTo>
                  <a:pt x="69" y="126"/>
                </a:lnTo>
                <a:lnTo>
                  <a:pt x="93" y="105"/>
                </a:lnTo>
                <a:lnTo>
                  <a:pt x="118" y="92"/>
                </a:lnTo>
                <a:lnTo>
                  <a:pt x="147" y="78"/>
                </a:lnTo>
                <a:lnTo>
                  <a:pt x="183" y="70"/>
                </a:lnTo>
                <a:lnTo>
                  <a:pt x="216" y="68"/>
                </a:lnTo>
                <a:lnTo>
                  <a:pt x="648" y="68"/>
                </a:lnTo>
                <a:lnTo>
                  <a:pt x="648"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Freeform 8">
            <a:extLst>
              <a:ext uri="{FF2B5EF4-FFF2-40B4-BE49-F238E27FC236}">
                <a16:creationId xmlns:a16="http://schemas.microsoft.com/office/drawing/2014/main" id="{E03C418D-AFEC-4236-B5F3-ADF0FD1F2110}"/>
              </a:ext>
            </a:extLst>
          </p:cNvPr>
          <p:cNvSpPr>
            <a:spLocks/>
          </p:cNvSpPr>
          <p:nvPr/>
        </p:nvSpPr>
        <p:spPr bwMode="auto">
          <a:xfrm>
            <a:off x="3556000" y="4071938"/>
            <a:ext cx="1773238" cy="350837"/>
          </a:xfrm>
          <a:custGeom>
            <a:avLst/>
            <a:gdLst>
              <a:gd name="T0" fmla="*/ 1326754 w 838"/>
              <a:gd name="T1" fmla="*/ 349644 h 294"/>
              <a:gd name="T2" fmla="*/ 1771122 w 838"/>
              <a:gd name="T3" fmla="*/ 208832 h 294"/>
              <a:gd name="T4" fmla="*/ 1326754 w 838"/>
              <a:gd name="T5" fmla="*/ 69213 h 294"/>
              <a:gd name="T6" fmla="*/ 1326754 w 838"/>
              <a:gd name="T7" fmla="*/ 139619 h 294"/>
              <a:gd name="T8" fmla="*/ 442251 w 838"/>
              <a:gd name="T9" fmla="*/ 139619 h 294"/>
              <a:gd name="T10" fmla="*/ 378770 w 838"/>
              <a:gd name="T11" fmla="*/ 130072 h 294"/>
              <a:gd name="T12" fmla="*/ 330102 w 838"/>
              <a:gd name="T13" fmla="*/ 110979 h 294"/>
              <a:gd name="T14" fmla="*/ 304709 w 838"/>
              <a:gd name="T15" fmla="*/ 83533 h 294"/>
              <a:gd name="T16" fmla="*/ 296245 w 838"/>
              <a:gd name="T17" fmla="*/ 42960 h 294"/>
              <a:gd name="T18" fmla="*/ 296245 w 838"/>
              <a:gd name="T19" fmla="*/ 0 h 294"/>
              <a:gd name="T20" fmla="*/ 0 w 838"/>
              <a:gd name="T21" fmla="*/ 0 h 294"/>
              <a:gd name="T22" fmla="*/ 2116 w 838"/>
              <a:gd name="T23" fmla="*/ 66826 h 294"/>
              <a:gd name="T24" fmla="*/ 12696 w 838"/>
              <a:gd name="T25" fmla="*/ 97852 h 294"/>
              <a:gd name="T26" fmla="*/ 23276 w 838"/>
              <a:gd name="T27" fmla="*/ 130072 h 294"/>
              <a:gd name="T28" fmla="*/ 42321 w 838"/>
              <a:gd name="T29" fmla="*/ 152745 h 294"/>
              <a:gd name="T30" fmla="*/ 67713 w 838"/>
              <a:gd name="T31" fmla="*/ 177805 h 294"/>
              <a:gd name="T32" fmla="*/ 95222 w 838"/>
              <a:gd name="T33" fmla="*/ 198092 h 294"/>
              <a:gd name="T34" fmla="*/ 139658 w 838"/>
              <a:gd name="T35" fmla="*/ 221958 h 294"/>
              <a:gd name="T36" fmla="*/ 190443 w 838"/>
              <a:gd name="T37" fmla="*/ 242245 h 294"/>
              <a:gd name="T38" fmla="*/ 243344 w 838"/>
              <a:gd name="T39" fmla="*/ 256564 h 294"/>
              <a:gd name="T40" fmla="*/ 302593 w 838"/>
              <a:gd name="T41" fmla="*/ 269691 h 294"/>
              <a:gd name="T42" fmla="*/ 374538 w 838"/>
              <a:gd name="T43" fmla="*/ 278044 h 294"/>
              <a:gd name="T44" fmla="*/ 442251 w 838"/>
              <a:gd name="T45" fmla="*/ 280431 h 294"/>
              <a:gd name="T46" fmla="*/ 1326754 w 838"/>
              <a:gd name="T47" fmla="*/ 280431 h 294"/>
              <a:gd name="T48" fmla="*/ 1326754 w 838"/>
              <a:gd name="T49" fmla="*/ 349644 h 2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8" h="294">
                <a:moveTo>
                  <a:pt x="627" y="293"/>
                </a:moveTo>
                <a:lnTo>
                  <a:pt x="837" y="175"/>
                </a:lnTo>
                <a:lnTo>
                  <a:pt x="627" y="58"/>
                </a:lnTo>
                <a:lnTo>
                  <a:pt x="627" y="117"/>
                </a:lnTo>
                <a:lnTo>
                  <a:pt x="209" y="117"/>
                </a:lnTo>
                <a:lnTo>
                  <a:pt x="179" y="109"/>
                </a:lnTo>
                <a:lnTo>
                  <a:pt x="156" y="93"/>
                </a:lnTo>
                <a:lnTo>
                  <a:pt x="144" y="70"/>
                </a:lnTo>
                <a:lnTo>
                  <a:pt x="140" y="36"/>
                </a:lnTo>
                <a:lnTo>
                  <a:pt x="140" y="0"/>
                </a:lnTo>
                <a:lnTo>
                  <a:pt x="0" y="0"/>
                </a:lnTo>
                <a:lnTo>
                  <a:pt x="1" y="56"/>
                </a:lnTo>
                <a:lnTo>
                  <a:pt x="6" y="82"/>
                </a:lnTo>
                <a:lnTo>
                  <a:pt x="11" y="109"/>
                </a:lnTo>
                <a:lnTo>
                  <a:pt x="20" y="128"/>
                </a:lnTo>
                <a:lnTo>
                  <a:pt x="32" y="149"/>
                </a:lnTo>
                <a:lnTo>
                  <a:pt x="45" y="166"/>
                </a:lnTo>
                <a:lnTo>
                  <a:pt x="66" y="186"/>
                </a:lnTo>
                <a:lnTo>
                  <a:pt x="90" y="203"/>
                </a:lnTo>
                <a:lnTo>
                  <a:pt x="115" y="215"/>
                </a:lnTo>
                <a:lnTo>
                  <a:pt x="143" y="226"/>
                </a:lnTo>
                <a:lnTo>
                  <a:pt x="177" y="233"/>
                </a:lnTo>
                <a:lnTo>
                  <a:pt x="209" y="235"/>
                </a:lnTo>
                <a:lnTo>
                  <a:pt x="627" y="235"/>
                </a:lnTo>
                <a:lnTo>
                  <a:pt x="627" y="293"/>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7" name="Freeform 9">
            <a:extLst>
              <a:ext uri="{FF2B5EF4-FFF2-40B4-BE49-F238E27FC236}">
                <a16:creationId xmlns:a16="http://schemas.microsoft.com/office/drawing/2014/main" id="{C38C7E2E-013F-429A-A498-C094050A75B0}"/>
              </a:ext>
            </a:extLst>
          </p:cNvPr>
          <p:cNvSpPr>
            <a:spLocks/>
          </p:cNvSpPr>
          <p:nvPr/>
        </p:nvSpPr>
        <p:spPr bwMode="auto">
          <a:xfrm>
            <a:off x="2825750" y="5340350"/>
            <a:ext cx="2763838" cy="501650"/>
          </a:xfrm>
          <a:custGeom>
            <a:avLst/>
            <a:gdLst>
              <a:gd name="T0" fmla="*/ 2069704 w 1306"/>
              <a:gd name="T1" fmla="*/ 500458 h 421"/>
              <a:gd name="T2" fmla="*/ 2761722 w 1306"/>
              <a:gd name="T3" fmla="*/ 299083 h 421"/>
              <a:gd name="T4" fmla="*/ 2069704 w 1306"/>
              <a:gd name="T5" fmla="*/ 100092 h 421"/>
              <a:gd name="T6" fmla="*/ 2069704 w 1306"/>
              <a:gd name="T7" fmla="*/ 200183 h 421"/>
              <a:gd name="T8" fmla="*/ 689901 w 1306"/>
              <a:gd name="T9" fmla="*/ 200183 h 421"/>
              <a:gd name="T10" fmla="*/ 588321 w 1306"/>
              <a:gd name="T11" fmla="*/ 185885 h 421"/>
              <a:gd name="T12" fmla="*/ 516368 w 1306"/>
              <a:gd name="T13" fmla="*/ 158479 h 421"/>
              <a:gd name="T14" fmla="*/ 476159 w 1306"/>
              <a:gd name="T15" fmla="*/ 120348 h 421"/>
              <a:gd name="T16" fmla="*/ 461345 w 1306"/>
              <a:gd name="T17" fmla="*/ 61962 h 421"/>
              <a:gd name="T18" fmla="*/ 461345 w 1306"/>
              <a:gd name="T19" fmla="*/ 0 h 421"/>
              <a:gd name="T20" fmla="*/ 0 w 1306"/>
              <a:gd name="T21" fmla="*/ 0 h 421"/>
              <a:gd name="T22" fmla="*/ 2116 w 1306"/>
              <a:gd name="T23" fmla="*/ 96517 h 421"/>
              <a:gd name="T24" fmla="*/ 19046 w 1306"/>
              <a:gd name="T25" fmla="*/ 139413 h 421"/>
              <a:gd name="T26" fmla="*/ 38093 w 1306"/>
              <a:gd name="T27" fmla="*/ 185885 h 421"/>
              <a:gd name="T28" fmla="*/ 65604 w 1306"/>
              <a:gd name="T29" fmla="*/ 218057 h 421"/>
              <a:gd name="T30" fmla="*/ 105813 w 1306"/>
              <a:gd name="T31" fmla="*/ 253804 h 421"/>
              <a:gd name="T32" fmla="*/ 148138 w 1306"/>
              <a:gd name="T33" fmla="*/ 283593 h 421"/>
              <a:gd name="T34" fmla="*/ 217975 w 1306"/>
              <a:gd name="T35" fmla="*/ 316957 h 421"/>
              <a:gd name="T36" fmla="*/ 296277 w 1306"/>
              <a:gd name="T37" fmla="*/ 346746 h 421"/>
              <a:gd name="T38" fmla="*/ 378811 w 1306"/>
              <a:gd name="T39" fmla="*/ 367003 h 421"/>
              <a:gd name="T40" fmla="*/ 469810 w 1306"/>
              <a:gd name="T41" fmla="*/ 386068 h 421"/>
              <a:gd name="T42" fmla="*/ 584088 w 1306"/>
              <a:gd name="T43" fmla="*/ 397984 h 421"/>
              <a:gd name="T44" fmla="*/ 689901 w 1306"/>
              <a:gd name="T45" fmla="*/ 400367 h 421"/>
              <a:gd name="T46" fmla="*/ 2069704 w 1306"/>
              <a:gd name="T47" fmla="*/ 400367 h 421"/>
              <a:gd name="T48" fmla="*/ 2069704 w 1306"/>
              <a:gd name="T49" fmla="*/ 500458 h 4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6" h="421">
                <a:moveTo>
                  <a:pt x="978" y="420"/>
                </a:moveTo>
                <a:lnTo>
                  <a:pt x="1305" y="251"/>
                </a:lnTo>
                <a:lnTo>
                  <a:pt x="978" y="84"/>
                </a:lnTo>
                <a:lnTo>
                  <a:pt x="978" y="168"/>
                </a:lnTo>
                <a:lnTo>
                  <a:pt x="326" y="168"/>
                </a:lnTo>
                <a:lnTo>
                  <a:pt x="278" y="156"/>
                </a:lnTo>
                <a:lnTo>
                  <a:pt x="244" y="133"/>
                </a:lnTo>
                <a:lnTo>
                  <a:pt x="225" y="101"/>
                </a:lnTo>
                <a:lnTo>
                  <a:pt x="218" y="52"/>
                </a:lnTo>
                <a:lnTo>
                  <a:pt x="218" y="0"/>
                </a:lnTo>
                <a:lnTo>
                  <a:pt x="0" y="0"/>
                </a:lnTo>
                <a:lnTo>
                  <a:pt x="1" y="81"/>
                </a:lnTo>
                <a:lnTo>
                  <a:pt x="9" y="117"/>
                </a:lnTo>
                <a:lnTo>
                  <a:pt x="18" y="156"/>
                </a:lnTo>
                <a:lnTo>
                  <a:pt x="31" y="183"/>
                </a:lnTo>
                <a:lnTo>
                  <a:pt x="50" y="213"/>
                </a:lnTo>
                <a:lnTo>
                  <a:pt x="70" y="238"/>
                </a:lnTo>
                <a:lnTo>
                  <a:pt x="103" y="266"/>
                </a:lnTo>
                <a:lnTo>
                  <a:pt x="140" y="291"/>
                </a:lnTo>
                <a:lnTo>
                  <a:pt x="179" y="308"/>
                </a:lnTo>
                <a:lnTo>
                  <a:pt x="222" y="324"/>
                </a:lnTo>
                <a:lnTo>
                  <a:pt x="276" y="334"/>
                </a:lnTo>
                <a:lnTo>
                  <a:pt x="326" y="336"/>
                </a:lnTo>
                <a:lnTo>
                  <a:pt x="978" y="336"/>
                </a:lnTo>
                <a:lnTo>
                  <a:pt x="978" y="42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89098" name="Object 10">
            <a:hlinkClick r:id="" action="ppaction://ole?verb=0"/>
            <a:extLst>
              <a:ext uri="{FF2B5EF4-FFF2-40B4-BE49-F238E27FC236}">
                <a16:creationId xmlns:a16="http://schemas.microsoft.com/office/drawing/2014/main" id="{985BE818-BE6A-44EA-BEBE-B79087D9546F}"/>
              </a:ext>
            </a:extLst>
          </p:cNvPr>
          <p:cNvGraphicFramePr>
            <a:graphicFrameLocks/>
          </p:cNvGraphicFramePr>
          <p:nvPr/>
        </p:nvGraphicFramePr>
        <p:xfrm>
          <a:off x="6835775" y="3708400"/>
          <a:ext cx="1008063" cy="917575"/>
        </p:xfrm>
        <a:graphic>
          <a:graphicData uri="http://schemas.openxmlformats.org/presentationml/2006/ole">
            <mc:AlternateContent xmlns:mc="http://schemas.openxmlformats.org/markup-compatibility/2006">
              <mc:Choice xmlns:v="urn:schemas-microsoft-com:vml" Requires="v">
                <p:oleObj spid="_x0000_s89118" name="Clip" r:id="rId9" imgW="6240463" imgH="5684838" progId="MS_ClipArt_Gallery.2">
                  <p:embed/>
                </p:oleObj>
              </mc:Choice>
              <mc:Fallback>
                <p:oleObj name="Clip" r:id="rId9" imgW="6240463" imgH="5684838" progId="MS_ClipArt_Gallery.2">
                  <p:embed/>
                  <p:pic>
                    <p:nvPicPr>
                      <p:cNvPr id="0" name="Object 1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775" y="3708400"/>
                        <a:ext cx="1008063"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9" name="Object 11">
            <a:hlinkClick r:id="" action="ppaction://ole?verb=0"/>
            <a:extLst>
              <a:ext uri="{FF2B5EF4-FFF2-40B4-BE49-F238E27FC236}">
                <a16:creationId xmlns:a16="http://schemas.microsoft.com/office/drawing/2014/main" id="{18FD575B-58DB-4412-82A9-46E408B774C3}"/>
              </a:ext>
            </a:extLst>
          </p:cNvPr>
          <p:cNvGraphicFramePr>
            <a:graphicFrameLocks/>
          </p:cNvGraphicFramePr>
          <p:nvPr/>
        </p:nvGraphicFramePr>
        <p:xfrm>
          <a:off x="6032500" y="5106988"/>
          <a:ext cx="1998663" cy="911225"/>
        </p:xfrm>
        <a:graphic>
          <a:graphicData uri="http://schemas.openxmlformats.org/presentationml/2006/ole">
            <mc:AlternateContent xmlns:mc="http://schemas.openxmlformats.org/markup-compatibility/2006">
              <mc:Choice xmlns:v="urn:schemas-microsoft-com:vml" Requires="v">
                <p:oleObj spid="_x0000_s89119" name="Clip" r:id="rId11" imgW="4303713" imgH="4132263" progId="MS_ClipArt_Gallery.2">
                  <p:embed/>
                </p:oleObj>
              </mc:Choice>
              <mc:Fallback>
                <p:oleObj name="Clip" r:id="rId11" imgW="4303713" imgH="4132263" progId="MS_ClipArt_Gallery.2">
                  <p:embed/>
                  <p:pic>
                    <p:nvPicPr>
                      <p:cNvPr id="0" name="Object 1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2500" y="5106988"/>
                        <a:ext cx="1998663"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100" name="Rectangle 12">
            <a:extLst>
              <a:ext uri="{FF2B5EF4-FFF2-40B4-BE49-F238E27FC236}">
                <a16:creationId xmlns:a16="http://schemas.microsoft.com/office/drawing/2014/main" id="{4DE30DD5-E833-46BB-95E7-399B8B90DAB9}"/>
              </a:ext>
            </a:extLst>
          </p:cNvPr>
          <p:cNvSpPr>
            <a:spLocks noChangeArrowheads="1"/>
          </p:cNvSpPr>
          <p:nvPr/>
        </p:nvSpPr>
        <p:spPr bwMode="auto">
          <a:xfrm>
            <a:off x="5554663" y="2078038"/>
            <a:ext cx="29083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15 Barrels of oil</a:t>
            </a:r>
          </a:p>
        </p:txBody>
      </p:sp>
      <p:sp>
        <p:nvSpPr>
          <p:cNvPr id="89101" name="Rectangle 13">
            <a:extLst>
              <a:ext uri="{FF2B5EF4-FFF2-40B4-BE49-F238E27FC236}">
                <a16:creationId xmlns:a16="http://schemas.microsoft.com/office/drawing/2014/main" id="{C4304B91-2A8C-40AB-B552-14483A39E4CF}"/>
              </a:ext>
            </a:extLst>
          </p:cNvPr>
          <p:cNvSpPr>
            <a:spLocks noChangeArrowheads="1"/>
          </p:cNvSpPr>
          <p:nvPr/>
        </p:nvSpPr>
        <p:spPr bwMode="auto">
          <a:xfrm>
            <a:off x="5776913" y="4684713"/>
            <a:ext cx="25923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5 Tons of coal</a:t>
            </a:r>
          </a:p>
        </p:txBody>
      </p:sp>
      <p:sp>
        <p:nvSpPr>
          <p:cNvPr id="89102" name="Rectangle 14">
            <a:extLst>
              <a:ext uri="{FF2B5EF4-FFF2-40B4-BE49-F238E27FC236}">
                <a16:creationId xmlns:a16="http://schemas.microsoft.com/office/drawing/2014/main" id="{724DE685-AE6F-4431-A453-EB15CF66A30F}"/>
              </a:ext>
            </a:extLst>
          </p:cNvPr>
          <p:cNvSpPr>
            <a:spLocks noChangeArrowheads="1"/>
          </p:cNvSpPr>
          <p:nvPr/>
        </p:nvSpPr>
        <p:spPr bwMode="auto">
          <a:xfrm>
            <a:off x="5141913" y="3327400"/>
            <a:ext cx="36449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12 1/2 Tons of wood</a:t>
            </a:r>
          </a:p>
        </p:txBody>
      </p:sp>
      <p:sp>
        <p:nvSpPr>
          <p:cNvPr id="89103" name="Rectangle 15">
            <a:extLst>
              <a:ext uri="{FF2B5EF4-FFF2-40B4-BE49-F238E27FC236}">
                <a16:creationId xmlns:a16="http://schemas.microsoft.com/office/drawing/2014/main" id="{9E2CE2D3-7E9B-4A0B-866A-0A141CD8B471}"/>
              </a:ext>
            </a:extLst>
          </p:cNvPr>
          <p:cNvSpPr>
            <a:spLocks noChangeArrowheads="1"/>
          </p:cNvSpPr>
          <p:nvPr/>
        </p:nvSpPr>
        <p:spPr bwMode="auto">
          <a:xfrm>
            <a:off x="4094163" y="6042025"/>
            <a:ext cx="45212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85,000 cu ft of natural gas</a:t>
            </a:r>
          </a:p>
          <a:p>
            <a:pPr latinLnBrk="1"/>
            <a:endParaRPr lang="en-US" altLang="en-US"/>
          </a:p>
        </p:txBody>
      </p:sp>
      <p:sp>
        <p:nvSpPr>
          <p:cNvPr id="89104" name="Rectangle 16">
            <a:extLst>
              <a:ext uri="{FF2B5EF4-FFF2-40B4-BE49-F238E27FC236}">
                <a16:creationId xmlns:a16="http://schemas.microsoft.com/office/drawing/2014/main" id="{2189A1ED-D409-463E-AC3F-1E11BF0986A2}"/>
              </a:ext>
            </a:extLst>
          </p:cNvPr>
          <p:cNvSpPr>
            <a:spLocks noChangeArrowheads="1"/>
          </p:cNvSpPr>
          <p:nvPr/>
        </p:nvSpPr>
        <p:spPr bwMode="auto">
          <a:xfrm>
            <a:off x="-6350" y="60325"/>
            <a:ext cx="207645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A crayon* (without the tip) is about the size of five</a:t>
            </a:r>
          </a:p>
          <a:p>
            <a:r>
              <a:rPr lang="en-US" altLang="en-US" sz="1800"/>
              <a:t>uranium fuel</a:t>
            </a:r>
          </a:p>
          <a:p>
            <a:r>
              <a:rPr lang="en-US" altLang="en-US" sz="1800"/>
              <a:t>pellets stacked together</a:t>
            </a:r>
          </a:p>
        </p:txBody>
      </p:sp>
      <p:sp>
        <p:nvSpPr>
          <p:cNvPr id="89105" name="Rectangle 17">
            <a:extLst>
              <a:ext uri="{FF2B5EF4-FFF2-40B4-BE49-F238E27FC236}">
                <a16:creationId xmlns:a16="http://schemas.microsoft.com/office/drawing/2014/main" id="{23761B56-FBF6-4ECD-A3F5-A8E1B5DE59EC}"/>
              </a:ext>
            </a:extLst>
          </p:cNvPr>
          <p:cNvSpPr>
            <a:spLocks noChangeArrowheads="1"/>
          </p:cNvSpPr>
          <p:nvPr/>
        </p:nvSpPr>
        <p:spPr bwMode="auto">
          <a:xfrm>
            <a:off x="2093913" y="2112963"/>
            <a:ext cx="21542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Five uranium </a:t>
            </a:r>
          </a:p>
          <a:p>
            <a:r>
              <a:rPr lang="en-US" altLang="en-US" sz="2000"/>
              <a:t>fuel pellets ..</a:t>
            </a:r>
          </a:p>
        </p:txBody>
      </p:sp>
      <p:sp>
        <p:nvSpPr>
          <p:cNvPr id="89106" name="Rectangle 18">
            <a:extLst>
              <a:ext uri="{FF2B5EF4-FFF2-40B4-BE49-F238E27FC236}">
                <a16:creationId xmlns:a16="http://schemas.microsoft.com/office/drawing/2014/main" id="{3376773A-D992-461D-B543-333250C9E42C}"/>
              </a:ext>
            </a:extLst>
          </p:cNvPr>
          <p:cNvSpPr>
            <a:spLocks noChangeArrowheads="1"/>
          </p:cNvSpPr>
          <p:nvPr/>
        </p:nvSpPr>
        <p:spPr bwMode="auto">
          <a:xfrm>
            <a:off x="2195513" y="4405313"/>
            <a:ext cx="381793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have as much energy </a:t>
            </a:r>
          </a:p>
          <a:p>
            <a:r>
              <a:rPr lang="en-US" altLang="en-US" sz="2000"/>
              <a:t>available in todays nuclear power plants as...</a:t>
            </a:r>
          </a:p>
        </p:txBody>
      </p:sp>
      <p:sp>
        <p:nvSpPr>
          <p:cNvPr id="89107" name="Rectangle 19">
            <a:extLst>
              <a:ext uri="{FF2B5EF4-FFF2-40B4-BE49-F238E27FC236}">
                <a16:creationId xmlns:a16="http://schemas.microsoft.com/office/drawing/2014/main" id="{D2D6B0E6-E7BD-4276-8F04-F5B96D4F7CCF}"/>
              </a:ext>
            </a:extLst>
          </p:cNvPr>
          <p:cNvSpPr>
            <a:spLocks noChangeArrowheads="1"/>
          </p:cNvSpPr>
          <p:nvPr/>
        </p:nvSpPr>
        <p:spPr bwMode="auto">
          <a:xfrm>
            <a:off x="1274763" y="1509713"/>
            <a:ext cx="4476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9108" name="Rectangle 20">
            <a:extLst>
              <a:ext uri="{FF2B5EF4-FFF2-40B4-BE49-F238E27FC236}">
                <a16:creationId xmlns:a16="http://schemas.microsoft.com/office/drawing/2014/main" id="{FB596EF1-E7D4-4A96-BCA0-3690C7224672}"/>
              </a:ext>
            </a:extLst>
          </p:cNvPr>
          <p:cNvSpPr>
            <a:spLocks noChangeArrowheads="1"/>
          </p:cNvSpPr>
          <p:nvPr/>
        </p:nvSpPr>
        <p:spPr bwMode="auto">
          <a:xfrm>
            <a:off x="404813" y="6618288"/>
            <a:ext cx="7869237"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 Crayons are not radioactive nor are they used as nuclear fuel</a:t>
            </a:r>
          </a:p>
        </p:txBody>
      </p:sp>
      <p:sp>
        <p:nvSpPr>
          <p:cNvPr id="89109" name="Rectangle 21">
            <a:extLst>
              <a:ext uri="{FF2B5EF4-FFF2-40B4-BE49-F238E27FC236}">
                <a16:creationId xmlns:a16="http://schemas.microsoft.com/office/drawing/2014/main" id="{FE878E72-CB64-41EA-AB06-F4AF79960E30}"/>
              </a:ext>
            </a:extLst>
          </p:cNvPr>
          <p:cNvSpPr>
            <a:spLocks noChangeArrowheads="1"/>
          </p:cNvSpPr>
          <p:nvPr/>
        </p:nvSpPr>
        <p:spPr bwMode="auto">
          <a:xfrm>
            <a:off x="369888" y="1898650"/>
            <a:ext cx="714375" cy="41830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9110" name="Rectangle 22">
            <a:extLst>
              <a:ext uri="{FF2B5EF4-FFF2-40B4-BE49-F238E27FC236}">
                <a16:creationId xmlns:a16="http://schemas.microsoft.com/office/drawing/2014/main" id="{A33A5037-4237-4F92-A0B9-DC70B18FCB87}"/>
              </a:ext>
            </a:extLst>
          </p:cNvPr>
          <p:cNvSpPr>
            <a:spLocks noChangeArrowheads="1"/>
          </p:cNvSpPr>
          <p:nvPr/>
        </p:nvSpPr>
        <p:spPr bwMode="auto">
          <a:xfrm>
            <a:off x="407988" y="1919288"/>
            <a:ext cx="638175" cy="804862"/>
          </a:xfrm>
          <a:prstGeom prst="rect">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9111" name="Rectangle 23">
            <a:extLst>
              <a:ext uri="{FF2B5EF4-FFF2-40B4-BE49-F238E27FC236}">
                <a16:creationId xmlns:a16="http://schemas.microsoft.com/office/drawing/2014/main" id="{2D7F0D92-A1F1-4A74-8824-ED2352818B26}"/>
              </a:ext>
            </a:extLst>
          </p:cNvPr>
          <p:cNvSpPr>
            <a:spLocks noChangeArrowheads="1"/>
          </p:cNvSpPr>
          <p:nvPr/>
        </p:nvSpPr>
        <p:spPr bwMode="auto">
          <a:xfrm>
            <a:off x="407988" y="2755900"/>
            <a:ext cx="638175" cy="804863"/>
          </a:xfrm>
          <a:prstGeom prst="rect">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9112" name="Rectangle 24">
            <a:extLst>
              <a:ext uri="{FF2B5EF4-FFF2-40B4-BE49-F238E27FC236}">
                <a16:creationId xmlns:a16="http://schemas.microsoft.com/office/drawing/2014/main" id="{AA649AAB-7DF3-435B-8418-3426F45DDFF5}"/>
              </a:ext>
            </a:extLst>
          </p:cNvPr>
          <p:cNvSpPr>
            <a:spLocks noChangeArrowheads="1"/>
          </p:cNvSpPr>
          <p:nvPr/>
        </p:nvSpPr>
        <p:spPr bwMode="auto">
          <a:xfrm>
            <a:off x="407988" y="3590925"/>
            <a:ext cx="638175" cy="804863"/>
          </a:xfrm>
          <a:prstGeom prst="rect">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9113" name="Rectangle 25">
            <a:extLst>
              <a:ext uri="{FF2B5EF4-FFF2-40B4-BE49-F238E27FC236}">
                <a16:creationId xmlns:a16="http://schemas.microsoft.com/office/drawing/2014/main" id="{87DA96A0-52C3-420D-80E9-D33CA6191FF9}"/>
              </a:ext>
            </a:extLst>
          </p:cNvPr>
          <p:cNvSpPr>
            <a:spLocks noChangeArrowheads="1"/>
          </p:cNvSpPr>
          <p:nvPr/>
        </p:nvSpPr>
        <p:spPr bwMode="auto">
          <a:xfrm>
            <a:off x="407988" y="5262563"/>
            <a:ext cx="638175" cy="798512"/>
          </a:xfrm>
          <a:prstGeom prst="rect">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9114" name="Rectangle 26">
            <a:extLst>
              <a:ext uri="{FF2B5EF4-FFF2-40B4-BE49-F238E27FC236}">
                <a16:creationId xmlns:a16="http://schemas.microsoft.com/office/drawing/2014/main" id="{FE2C9DFB-59AA-4AFE-8788-4CDA05D719A6}"/>
              </a:ext>
            </a:extLst>
          </p:cNvPr>
          <p:cNvSpPr>
            <a:spLocks noChangeArrowheads="1"/>
          </p:cNvSpPr>
          <p:nvPr/>
        </p:nvSpPr>
        <p:spPr bwMode="auto">
          <a:xfrm>
            <a:off x="407988" y="4427538"/>
            <a:ext cx="638175" cy="804862"/>
          </a:xfrm>
          <a:prstGeom prst="rect">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transition advClick="0" advTm="6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E1DE025-3255-4D23-BFE9-7274C9D9C366}"/>
              </a:ext>
            </a:extLst>
          </p:cNvPr>
          <p:cNvSpPr>
            <a:spLocks noGrp="1" noChangeArrowheads="1"/>
          </p:cNvSpPr>
          <p:nvPr>
            <p:ph type="subTitle" idx="1"/>
          </p:nvPr>
        </p:nvSpPr>
        <p:spPr>
          <a:xfrm>
            <a:off x="1371600" y="3886200"/>
            <a:ext cx="6400800" cy="1752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endParaRPr lang="en-US" altLang="en-US" sz="3200"/>
          </a:p>
          <a:p>
            <a:pPr marL="342900" indent="-342900"/>
            <a:endParaRPr lang="en-US" altLang="en-US" sz="3200"/>
          </a:p>
        </p:txBody>
      </p:sp>
      <p:sp>
        <p:nvSpPr>
          <p:cNvPr id="90115" name="Rectangle 3">
            <a:extLst>
              <a:ext uri="{FF2B5EF4-FFF2-40B4-BE49-F238E27FC236}">
                <a16:creationId xmlns:a16="http://schemas.microsoft.com/office/drawing/2014/main" id="{48C621CC-6B4A-4C8E-9130-71E66B653E67}"/>
              </a:ext>
            </a:extLst>
          </p:cNvPr>
          <p:cNvSpPr>
            <a:spLocks noGrp="1" noChangeArrowheads="1"/>
          </p:cNvSpPr>
          <p:nvPr>
            <p:ph type="ctrTitle"/>
          </p:nvPr>
        </p:nvSpPr>
        <p:spPr>
          <a:xfrm>
            <a:off x="685800" y="76200"/>
            <a:ext cx="7772400" cy="1600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z="4000">
                <a:solidFill>
                  <a:schemeClr val="accent2"/>
                </a:solidFill>
                <a:latin typeface="Arial" panose="020B0604020202020204" pitchFamily="34" charset="0"/>
              </a:rPr>
              <a:t>IONIZING   RADIATION</a:t>
            </a:r>
          </a:p>
        </p:txBody>
      </p:sp>
      <p:graphicFrame>
        <p:nvGraphicFramePr>
          <p:cNvPr id="90116" name="Object 4">
            <a:hlinkClick r:id="" action="ppaction://ole?verb=0"/>
            <a:extLst>
              <a:ext uri="{FF2B5EF4-FFF2-40B4-BE49-F238E27FC236}">
                <a16:creationId xmlns:a16="http://schemas.microsoft.com/office/drawing/2014/main" id="{B2B3EFA0-E35A-4CFB-8280-941B33D04100}"/>
              </a:ext>
            </a:extLst>
          </p:cNvPr>
          <p:cNvGraphicFramePr>
            <a:graphicFrameLocks/>
          </p:cNvGraphicFramePr>
          <p:nvPr/>
        </p:nvGraphicFramePr>
        <p:xfrm>
          <a:off x="7346950" y="2592388"/>
          <a:ext cx="1436688" cy="3600450"/>
        </p:xfrm>
        <a:graphic>
          <a:graphicData uri="http://schemas.openxmlformats.org/presentationml/2006/ole">
            <mc:AlternateContent xmlns:mc="http://schemas.openxmlformats.org/markup-compatibility/2006">
              <mc:Choice xmlns:v="urn:schemas-microsoft-com:vml" Requires="v">
                <p:oleObj spid="_x0000_s90125" name="Microsoft ClipArt Gallery" r:id="rId4" imgW="1438275" imgH="3590925" progId="MS_ClipArt_Gallery">
                  <p:embed/>
                </p:oleObj>
              </mc:Choice>
              <mc:Fallback>
                <p:oleObj name="Microsoft ClipArt Gallery" r:id="rId4" imgW="1438275" imgH="3590925"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6950" y="2592388"/>
                        <a:ext cx="1436688"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7" name="Object 5">
            <a:hlinkClick r:id="" action="ppaction://ole?verb=0"/>
            <a:extLst>
              <a:ext uri="{FF2B5EF4-FFF2-40B4-BE49-F238E27FC236}">
                <a16:creationId xmlns:a16="http://schemas.microsoft.com/office/drawing/2014/main" id="{88D722D6-6B44-414B-90DD-DC271C93C688}"/>
              </a:ext>
            </a:extLst>
          </p:cNvPr>
          <p:cNvGraphicFramePr>
            <a:graphicFrameLocks/>
          </p:cNvGraphicFramePr>
          <p:nvPr/>
        </p:nvGraphicFramePr>
        <p:xfrm>
          <a:off x="381000" y="304800"/>
          <a:ext cx="838200" cy="838200"/>
        </p:xfrm>
        <a:graphic>
          <a:graphicData uri="http://schemas.openxmlformats.org/presentationml/2006/ole">
            <mc:AlternateContent xmlns:mc="http://schemas.openxmlformats.org/markup-compatibility/2006">
              <mc:Choice xmlns:v="urn:schemas-microsoft-com:vml" Requires="v">
                <p:oleObj spid="_x0000_s90126" name="Microsoft ClipArt Gallery" r:id="rId6" imgW="2419350" imgH="2419350" progId="MS_ClipArt_Gallery">
                  <p:embed/>
                </p:oleObj>
              </mc:Choice>
              <mc:Fallback>
                <p:oleObj name="Microsoft ClipArt Gallery" r:id="rId6" imgW="2419350" imgH="2419350" progId="MS_ClipArt_Gallery">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048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8" name="Object 6">
            <a:hlinkClick r:id="" action="ppaction://ole?verb=0"/>
            <a:extLst>
              <a:ext uri="{FF2B5EF4-FFF2-40B4-BE49-F238E27FC236}">
                <a16:creationId xmlns:a16="http://schemas.microsoft.com/office/drawing/2014/main" id="{86AC8AE9-A2C5-4A33-9ABA-684237E00E60}"/>
              </a:ext>
            </a:extLst>
          </p:cNvPr>
          <p:cNvGraphicFramePr>
            <a:graphicFrameLocks/>
          </p:cNvGraphicFramePr>
          <p:nvPr/>
        </p:nvGraphicFramePr>
        <p:xfrm>
          <a:off x="8001000" y="381000"/>
          <a:ext cx="762000" cy="762000"/>
        </p:xfrm>
        <a:graphic>
          <a:graphicData uri="http://schemas.openxmlformats.org/presentationml/2006/ole">
            <mc:AlternateContent xmlns:mc="http://schemas.openxmlformats.org/markup-compatibility/2006">
              <mc:Choice xmlns:v="urn:schemas-microsoft-com:vml" Requires="v">
                <p:oleObj spid="_x0000_s90127" name="Microsoft ClipArt Gallery" r:id="rId8" imgW="2419350" imgH="2419350" progId="MS_ClipArt_Gallery">
                  <p:embed/>
                </p:oleObj>
              </mc:Choice>
              <mc:Fallback>
                <p:oleObj name="Microsoft ClipArt Gallery" r:id="rId8" imgW="2419350" imgH="2419350" progId="MS_ClipArt_Gallery">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3810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0119" name="Picture 7">
            <a:extLst>
              <a:ext uri="{FF2B5EF4-FFF2-40B4-BE49-F238E27FC236}">
                <a16:creationId xmlns:a16="http://schemas.microsoft.com/office/drawing/2014/main" id="{DE3A05C4-8A88-4A38-B10A-120C71D71BF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3081338"/>
            <a:ext cx="175260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0120" name="Object 8">
            <a:hlinkClick r:id="" action="ppaction://ole?verb=0"/>
            <a:extLst>
              <a:ext uri="{FF2B5EF4-FFF2-40B4-BE49-F238E27FC236}">
                <a16:creationId xmlns:a16="http://schemas.microsoft.com/office/drawing/2014/main" id="{1BCF899A-12A0-422D-9870-7AC1373D6BB7}"/>
              </a:ext>
            </a:extLst>
          </p:cNvPr>
          <p:cNvGraphicFramePr>
            <a:graphicFrameLocks/>
          </p:cNvGraphicFramePr>
          <p:nvPr/>
        </p:nvGraphicFramePr>
        <p:xfrm>
          <a:off x="3182938" y="2362200"/>
          <a:ext cx="3295650" cy="3213100"/>
        </p:xfrm>
        <a:graphic>
          <a:graphicData uri="http://schemas.openxmlformats.org/presentationml/2006/ole">
            <mc:AlternateContent xmlns:mc="http://schemas.openxmlformats.org/markup-compatibility/2006">
              <mc:Choice xmlns:v="urn:schemas-microsoft-com:vml" Requires="v">
                <p:oleObj spid="_x0000_s90128" name="Microsoft ClipArt Gallery" r:id="rId10" imgW="3324225" imgH="3238500" progId="MS_ClipArt_Gallery">
                  <p:embed/>
                </p:oleObj>
              </mc:Choice>
              <mc:Fallback>
                <p:oleObj name="Microsoft ClipArt Gallery" r:id="rId10" imgW="3324225" imgH="3238500" progId="MS_ClipArt_Gallery">
                  <p:embed/>
                  <p:pic>
                    <p:nvPicPr>
                      <p:cNvPr id="0" name="Object 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2938" y="2362200"/>
                        <a:ext cx="329565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21" name="Line 9">
            <a:extLst>
              <a:ext uri="{FF2B5EF4-FFF2-40B4-BE49-F238E27FC236}">
                <a16:creationId xmlns:a16="http://schemas.microsoft.com/office/drawing/2014/main" id="{75A3727A-7220-439E-8940-30E921AAD44F}"/>
              </a:ext>
            </a:extLst>
          </p:cNvPr>
          <p:cNvSpPr>
            <a:spLocks noChangeShapeType="1"/>
          </p:cNvSpPr>
          <p:nvPr/>
        </p:nvSpPr>
        <p:spPr bwMode="auto">
          <a:xfrm>
            <a:off x="6102350" y="3962400"/>
            <a:ext cx="1206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2" name="Line 10">
            <a:extLst>
              <a:ext uri="{FF2B5EF4-FFF2-40B4-BE49-F238E27FC236}">
                <a16:creationId xmlns:a16="http://schemas.microsoft.com/office/drawing/2014/main" id="{BA47C658-61EC-4355-9ACB-BDE375A7C4F8}"/>
              </a:ext>
            </a:extLst>
          </p:cNvPr>
          <p:cNvSpPr>
            <a:spLocks noChangeShapeType="1"/>
          </p:cNvSpPr>
          <p:nvPr/>
        </p:nvSpPr>
        <p:spPr bwMode="auto">
          <a:xfrm>
            <a:off x="7245350" y="3816350"/>
            <a:ext cx="63500" cy="13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3" name="Line 11">
            <a:extLst>
              <a:ext uri="{FF2B5EF4-FFF2-40B4-BE49-F238E27FC236}">
                <a16:creationId xmlns:a16="http://schemas.microsoft.com/office/drawing/2014/main" id="{6D584B19-33C2-4CB3-BF6D-2792BEBD09BA}"/>
              </a:ext>
            </a:extLst>
          </p:cNvPr>
          <p:cNvSpPr>
            <a:spLocks noChangeShapeType="1"/>
          </p:cNvSpPr>
          <p:nvPr/>
        </p:nvSpPr>
        <p:spPr bwMode="auto">
          <a:xfrm flipH="1">
            <a:off x="7232650" y="3968750"/>
            <a:ext cx="88900" cy="13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4" name="Rectangle 12">
            <a:extLst>
              <a:ext uri="{FF2B5EF4-FFF2-40B4-BE49-F238E27FC236}">
                <a16:creationId xmlns:a16="http://schemas.microsoft.com/office/drawing/2014/main" id="{F06D431D-4FE0-4EE9-A571-DA97017621F5}"/>
              </a:ext>
            </a:extLst>
          </p:cNvPr>
          <p:cNvSpPr>
            <a:spLocks noChangeArrowheads="1"/>
          </p:cNvSpPr>
          <p:nvPr/>
        </p:nvSpPr>
        <p:spPr bwMode="auto">
          <a:xfrm>
            <a:off x="3059113" y="1655763"/>
            <a:ext cx="29241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School Presentation</a:t>
            </a:r>
          </a:p>
        </p:txBody>
      </p:sp>
    </p:spTree>
  </p:cSld>
  <p:clrMapOvr>
    <a:masterClrMapping/>
  </p:clrMapOvr>
  <p:transition advClick="0" advTm="6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CC977DA-0032-426E-89B6-EBDE83092E79}"/>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What Will You Learn Today?</a:t>
            </a:r>
          </a:p>
        </p:txBody>
      </p:sp>
      <p:sp>
        <p:nvSpPr>
          <p:cNvPr id="92163" name="Rectangle 3">
            <a:extLst>
              <a:ext uri="{FF2B5EF4-FFF2-40B4-BE49-F238E27FC236}">
                <a16:creationId xmlns:a16="http://schemas.microsoft.com/office/drawing/2014/main" id="{E498681C-E309-4D80-800D-F25DB113815D}"/>
              </a:ext>
            </a:extLst>
          </p:cNvPr>
          <p:cNvSpPr>
            <a:spLocks noGrp="1" noChangeArrowheads="1"/>
          </p:cNvSpPr>
          <p:nvPr>
            <p:ph type="body" idx="1"/>
          </p:nvPr>
        </p:nvSpPr>
        <p:spPr>
          <a:xfrm>
            <a:off x="457200" y="1752600"/>
            <a:ext cx="78486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Monotype Sorts" pitchFamily="2" charset="2"/>
              <a:buChar char="4"/>
            </a:pPr>
            <a:r>
              <a:rPr lang="en-US" altLang="en-US">
                <a:solidFill>
                  <a:schemeClr val="accent2"/>
                </a:solidFill>
              </a:rPr>
              <a:t>Identify natural background and manufactured sources of radiation.</a:t>
            </a:r>
          </a:p>
          <a:p>
            <a:pPr>
              <a:buFontTx/>
              <a:buNone/>
            </a:pPr>
            <a:endParaRPr lang="en-US" altLang="en-US">
              <a:solidFill>
                <a:schemeClr val="accent2"/>
              </a:solidFill>
            </a:endParaRPr>
          </a:p>
          <a:p>
            <a:pPr>
              <a:buFont typeface="Monotype Sorts" pitchFamily="2" charset="2"/>
              <a:buChar char="4"/>
            </a:pPr>
            <a:r>
              <a:rPr lang="en-US" altLang="en-US">
                <a:solidFill>
                  <a:schemeClr val="accent2"/>
                </a:solidFill>
              </a:rPr>
              <a:t>Learn how radiation affects living things.</a:t>
            </a:r>
          </a:p>
          <a:p>
            <a:pPr>
              <a:buFontTx/>
              <a:buNone/>
            </a:pPr>
            <a:endParaRPr lang="en-US" altLang="en-US">
              <a:solidFill>
                <a:schemeClr val="accent2"/>
              </a:solidFill>
            </a:endParaRPr>
          </a:p>
          <a:p>
            <a:pPr>
              <a:buFont typeface="Monotype Sorts" pitchFamily="2" charset="2"/>
              <a:buChar char="4"/>
            </a:pPr>
            <a:r>
              <a:rPr lang="en-US" altLang="en-US">
                <a:solidFill>
                  <a:schemeClr val="accent2"/>
                </a:solidFill>
              </a:rPr>
              <a:t>Learn how radiation is detected using radiation survey meters</a:t>
            </a:r>
          </a:p>
          <a:p>
            <a:pPr>
              <a:buFontTx/>
              <a:buNone/>
            </a:pPr>
            <a:endParaRPr lang="en-US" altLang="en-US">
              <a:solidFill>
                <a:schemeClr val="accent2"/>
              </a:solidFill>
            </a:endParaRPr>
          </a:p>
        </p:txBody>
      </p:sp>
    </p:spTree>
  </p:cSld>
  <p:clrMapOvr>
    <a:masterClrMapping/>
  </p:clrMapOvr>
  <p:transition advClick="0" advTm="6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a:extLst>
              <a:ext uri="{FF2B5EF4-FFF2-40B4-BE49-F238E27FC236}">
                <a16:creationId xmlns:a16="http://schemas.microsoft.com/office/drawing/2014/main" id="{00CA6FDA-E749-4893-9229-740C107E814F}"/>
              </a:ext>
            </a:extLst>
          </p:cNvPr>
          <p:cNvGrpSpPr>
            <a:grpSpLocks/>
          </p:cNvGrpSpPr>
          <p:nvPr/>
        </p:nvGrpSpPr>
        <p:grpSpPr bwMode="auto">
          <a:xfrm>
            <a:off x="558800" y="1993900"/>
            <a:ext cx="8001000" cy="4000500"/>
            <a:chOff x="352" y="1256"/>
            <a:chExt cx="5040" cy="2520"/>
          </a:xfrm>
        </p:grpSpPr>
        <p:pic>
          <p:nvPicPr>
            <p:cNvPr id="94213" name="Picture 3">
              <a:extLst>
                <a:ext uri="{FF2B5EF4-FFF2-40B4-BE49-F238E27FC236}">
                  <a16:creationId xmlns:a16="http://schemas.microsoft.com/office/drawing/2014/main" id="{D7108F85-5477-4D5B-8E9B-2EF51CCFB7D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 y="1256"/>
              <a:ext cx="5040" cy="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4" name="Line 4">
              <a:extLst>
                <a:ext uri="{FF2B5EF4-FFF2-40B4-BE49-F238E27FC236}">
                  <a16:creationId xmlns:a16="http://schemas.microsoft.com/office/drawing/2014/main" id="{E107FC05-6E9A-4010-85EE-9C57E7B9B846}"/>
                </a:ext>
              </a:extLst>
            </p:cNvPr>
            <p:cNvSpPr>
              <a:spLocks noChangeShapeType="1"/>
            </p:cNvSpPr>
            <p:nvPr/>
          </p:nvSpPr>
          <p:spPr bwMode="auto">
            <a:xfrm flipV="1">
              <a:off x="3512" y="1672"/>
              <a:ext cx="512" cy="1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5" name="Freeform 5">
              <a:extLst>
                <a:ext uri="{FF2B5EF4-FFF2-40B4-BE49-F238E27FC236}">
                  <a16:creationId xmlns:a16="http://schemas.microsoft.com/office/drawing/2014/main" id="{EEFC1579-F40A-4D22-9CC5-F4AEEE47B20C}"/>
                </a:ext>
              </a:extLst>
            </p:cNvPr>
            <p:cNvSpPr>
              <a:spLocks/>
            </p:cNvSpPr>
            <p:nvPr/>
          </p:nvSpPr>
          <p:spPr bwMode="auto">
            <a:xfrm>
              <a:off x="4032" y="1584"/>
              <a:ext cx="124" cy="118"/>
            </a:xfrm>
            <a:custGeom>
              <a:avLst/>
              <a:gdLst>
                <a:gd name="T0" fmla="*/ 77 w 124"/>
                <a:gd name="T1" fmla="*/ 90 h 118"/>
                <a:gd name="T2" fmla="*/ 123 w 124"/>
                <a:gd name="T3" fmla="*/ 61 h 118"/>
                <a:gd name="T4" fmla="*/ 0 w 124"/>
                <a:gd name="T5" fmla="*/ 0 h 118"/>
                <a:gd name="T6" fmla="*/ 31 w 124"/>
                <a:gd name="T7" fmla="*/ 117 h 118"/>
                <a:gd name="T8" fmla="*/ 77 w 124"/>
                <a:gd name="T9" fmla="*/ 9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118">
                  <a:moveTo>
                    <a:pt x="77" y="90"/>
                  </a:moveTo>
                  <a:lnTo>
                    <a:pt x="123" y="61"/>
                  </a:lnTo>
                  <a:lnTo>
                    <a:pt x="0" y="0"/>
                  </a:lnTo>
                  <a:lnTo>
                    <a:pt x="31" y="117"/>
                  </a:lnTo>
                  <a:lnTo>
                    <a:pt x="77" y="90"/>
                  </a:lnTo>
                </a:path>
              </a:pathLst>
            </a:custGeom>
            <a:solidFill>
              <a:srgbClr val="000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4211" name="Rectangle 6">
            <a:extLst>
              <a:ext uri="{FF2B5EF4-FFF2-40B4-BE49-F238E27FC236}">
                <a16:creationId xmlns:a16="http://schemas.microsoft.com/office/drawing/2014/main" id="{A56B2236-4E23-4CB5-B8C3-72E4A3020C89}"/>
              </a:ext>
            </a:extLst>
          </p:cNvPr>
          <p:cNvSpPr>
            <a:spLocks noChangeArrowheads="1"/>
          </p:cNvSpPr>
          <p:nvPr/>
        </p:nvSpPr>
        <p:spPr bwMode="auto">
          <a:xfrm>
            <a:off x="55563" y="146050"/>
            <a:ext cx="9018587"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latin typeface="Arial" panose="020B0604020202020204" pitchFamily="34" charset="0"/>
              </a:rPr>
              <a:t>The three basic particles of the atom are PROTONS, NEUTRONS AND ELECTRONS</a:t>
            </a:r>
          </a:p>
        </p:txBody>
      </p:sp>
      <p:sp>
        <p:nvSpPr>
          <p:cNvPr id="94212" name="Rectangle 7">
            <a:extLst>
              <a:ext uri="{FF2B5EF4-FFF2-40B4-BE49-F238E27FC236}">
                <a16:creationId xmlns:a16="http://schemas.microsoft.com/office/drawing/2014/main" id="{71052316-F63B-40F6-9AFF-55D77BC7D908}"/>
              </a:ext>
            </a:extLst>
          </p:cNvPr>
          <p:cNvSpPr>
            <a:spLocks noChangeArrowheads="1"/>
          </p:cNvSpPr>
          <p:nvPr/>
        </p:nvSpPr>
        <p:spPr bwMode="auto">
          <a:xfrm>
            <a:off x="1198563" y="5375275"/>
            <a:ext cx="6799262"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olidFill>
                  <a:schemeClr val="bg1"/>
                </a:solidFill>
                <a:latin typeface="Arial" panose="020B0604020202020204" pitchFamily="34" charset="0"/>
              </a:rPr>
              <a:t>There are stable and unstable atoms</a:t>
            </a:r>
          </a:p>
        </p:txBody>
      </p:sp>
    </p:spTree>
  </p:cSld>
  <p:clrMapOvr>
    <a:masterClrMapping/>
  </p:clrMapOvr>
  <p:transition advClick="0" advTm="6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0577CC2-5983-4DCA-A8B5-B863C30C1045}"/>
              </a:ext>
            </a:extLst>
          </p:cNvPr>
          <p:cNvSpPr>
            <a:spLocks noChangeArrowheads="1"/>
          </p:cNvSpPr>
          <p:nvPr/>
        </p:nvSpPr>
        <p:spPr bwMode="auto">
          <a:xfrm>
            <a:off x="817563" y="450850"/>
            <a:ext cx="7875587"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a:latin typeface="Arial" panose="020B0604020202020204" pitchFamily="34" charset="0"/>
              </a:rPr>
              <a:t>UNSTABLE  atoms emit energy </a:t>
            </a:r>
          </a:p>
        </p:txBody>
      </p:sp>
      <p:pic>
        <p:nvPicPr>
          <p:cNvPr id="95235" name="Picture 3">
            <a:extLst>
              <a:ext uri="{FF2B5EF4-FFF2-40B4-BE49-F238E27FC236}">
                <a16:creationId xmlns:a16="http://schemas.microsoft.com/office/drawing/2014/main" id="{CB7F0965-9508-4884-A8D3-89F0E1B3F1F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2133600"/>
            <a:ext cx="88011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6" name="Picture 4">
            <a:extLst>
              <a:ext uri="{FF2B5EF4-FFF2-40B4-BE49-F238E27FC236}">
                <a16:creationId xmlns:a16="http://schemas.microsoft.com/office/drawing/2014/main" id="{59A7A9DD-0B92-4D5B-A2BD-3FD82B36ADC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300" y="3492500"/>
            <a:ext cx="30099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7" name="Picture 5">
            <a:extLst>
              <a:ext uri="{FF2B5EF4-FFF2-40B4-BE49-F238E27FC236}">
                <a16:creationId xmlns:a16="http://schemas.microsoft.com/office/drawing/2014/main" id="{645882EF-C734-4882-9B1F-D81744BB0AF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03700"/>
            <a:ext cx="37973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8" name="Picture 6">
            <a:extLst>
              <a:ext uri="{FF2B5EF4-FFF2-40B4-BE49-F238E27FC236}">
                <a16:creationId xmlns:a16="http://schemas.microsoft.com/office/drawing/2014/main" id="{9B86EBF2-4841-4419-B194-C4B9E8651D8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203700"/>
            <a:ext cx="45466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6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1AD6914-1D5E-4D01-9753-36688BB9A5A2}"/>
              </a:ext>
            </a:extLst>
          </p:cNvPr>
          <p:cNvSpPr>
            <a:spLocks noGrp="1" noChangeArrowheads="1"/>
          </p:cNvSpPr>
          <p:nvPr>
            <p:ph type="ctrTitle"/>
          </p:nvPr>
        </p:nvSpPr>
        <p:spPr>
          <a:xfrm>
            <a:off x="457200" y="1524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z="3600"/>
              <a:t>Non-Ionizing  Radiation</a:t>
            </a:r>
            <a:br>
              <a:rPr lang="en-US" altLang="en-US" sz="3200"/>
            </a:br>
            <a:r>
              <a:rPr lang="en-US" altLang="en-US" sz="3200">
                <a:solidFill>
                  <a:schemeClr val="accent2"/>
                </a:solidFill>
              </a:rPr>
              <a:t>Does not have enough energy to remove electrons from surrounding atoms</a:t>
            </a:r>
          </a:p>
        </p:txBody>
      </p:sp>
      <p:sp>
        <p:nvSpPr>
          <p:cNvPr id="96259" name="Rectangle 3">
            <a:extLst>
              <a:ext uri="{FF2B5EF4-FFF2-40B4-BE49-F238E27FC236}">
                <a16:creationId xmlns:a16="http://schemas.microsoft.com/office/drawing/2014/main" id="{61DE787F-D792-4A4F-ACFC-9708E62D8B47}"/>
              </a:ext>
            </a:extLst>
          </p:cNvPr>
          <p:cNvSpPr>
            <a:spLocks noGrp="1" noChangeArrowheads="1"/>
          </p:cNvSpPr>
          <p:nvPr>
            <p:ph type="subTitle" idx="1"/>
          </p:nvPr>
        </p:nvSpPr>
        <p:spPr>
          <a:xfrm>
            <a:off x="914400" y="1524000"/>
            <a:ext cx="6400800" cy="464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lgn="l"/>
            <a:r>
              <a:rPr lang="en-US" altLang="en-US" sz="3200">
                <a:solidFill>
                  <a:schemeClr val="accent2"/>
                </a:solidFill>
              </a:rPr>
              <a:t>  </a:t>
            </a:r>
            <a:endParaRPr lang="en-US" altLang="en-US" sz="3200" b="1">
              <a:solidFill>
                <a:schemeClr val="accent2"/>
              </a:solidFill>
            </a:endParaRPr>
          </a:p>
          <a:p>
            <a:pPr marL="342900" indent="-342900" algn="l"/>
            <a:endParaRPr lang="en-US" altLang="en-US" sz="3200" b="1">
              <a:solidFill>
                <a:schemeClr val="accent2"/>
              </a:solidFill>
            </a:endParaRPr>
          </a:p>
        </p:txBody>
      </p:sp>
      <p:graphicFrame>
        <p:nvGraphicFramePr>
          <p:cNvPr id="96260" name="Object 4">
            <a:hlinkClick r:id="" action="ppaction://ole?verb=0"/>
            <a:extLst>
              <a:ext uri="{FF2B5EF4-FFF2-40B4-BE49-F238E27FC236}">
                <a16:creationId xmlns:a16="http://schemas.microsoft.com/office/drawing/2014/main" id="{5F42BC0C-8902-43FA-B085-B4FC648D1554}"/>
              </a:ext>
            </a:extLst>
          </p:cNvPr>
          <p:cNvGraphicFramePr>
            <a:graphicFrameLocks/>
          </p:cNvGraphicFramePr>
          <p:nvPr/>
        </p:nvGraphicFramePr>
        <p:xfrm>
          <a:off x="6705600" y="3429000"/>
          <a:ext cx="2133600" cy="1524000"/>
        </p:xfrm>
        <a:graphic>
          <a:graphicData uri="http://schemas.openxmlformats.org/presentationml/2006/ole">
            <mc:AlternateContent xmlns:mc="http://schemas.openxmlformats.org/markup-compatibility/2006">
              <mc:Choice xmlns:v="urn:schemas-microsoft-com:vml" Requires="v">
                <p:oleObj spid="_x0000_s96264" name="Clip" r:id="rId4" imgW="3541713" imgH="3395663" progId="MS_ClipArt_Gallery.2">
                  <p:embed/>
                </p:oleObj>
              </mc:Choice>
              <mc:Fallback>
                <p:oleObj name="Clip" r:id="rId4" imgW="3541713" imgH="3395663"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429000"/>
                        <a:ext cx="2133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1" name="Object 5">
            <a:hlinkClick r:id="" action="ppaction://ole?verb=0"/>
            <a:extLst>
              <a:ext uri="{FF2B5EF4-FFF2-40B4-BE49-F238E27FC236}">
                <a16:creationId xmlns:a16="http://schemas.microsoft.com/office/drawing/2014/main" id="{94A29F56-BA65-49A3-B972-D1259FD58199}"/>
              </a:ext>
            </a:extLst>
          </p:cNvPr>
          <p:cNvGraphicFramePr>
            <a:graphicFrameLocks/>
          </p:cNvGraphicFramePr>
          <p:nvPr/>
        </p:nvGraphicFramePr>
        <p:xfrm>
          <a:off x="5410200" y="5257800"/>
          <a:ext cx="1600200" cy="1066800"/>
        </p:xfrm>
        <a:graphic>
          <a:graphicData uri="http://schemas.openxmlformats.org/presentationml/2006/ole">
            <mc:AlternateContent xmlns:mc="http://schemas.openxmlformats.org/markup-compatibility/2006">
              <mc:Choice xmlns:v="urn:schemas-microsoft-com:vml" Requires="v">
                <p:oleObj spid="_x0000_s96265" name="Clip" r:id="rId6" imgW="4608513" imgH="3367088" progId="MS_ClipArt_Gallery.2">
                  <p:embed/>
                </p:oleObj>
              </mc:Choice>
              <mc:Fallback>
                <p:oleObj name="Clip" r:id="rId6" imgW="4608513" imgH="3367088" progId="MS_ClipArt_Gallery.2">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5257800"/>
                        <a:ext cx="1600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2" name="Object 6">
            <a:hlinkClick r:id="" action="ppaction://ole?verb=0"/>
            <a:extLst>
              <a:ext uri="{FF2B5EF4-FFF2-40B4-BE49-F238E27FC236}">
                <a16:creationId xmlns:a16="http://schemas.microsoft.com/office/drawing/2014/main" id="{ED3FC2E2-382A-4AEC-8DEB-D258EF58FE29}"/>
              </a:ext>
            </a:extLst>
          </p:cNvPr>
          <p:cNvGraphicFramePr>
            <a:graphicFrameLocks/>
          </p:cNvGraphicFramePr>
          <p:nvPr/>
        </p:nvGraphicFramePr>
        <p:xfrm>
          <a:off x="3505200" y="2286000"/>
          <a:ext cx="1600200" cy="2590800"/>
        </p:xfrm>
        <a:graphic>
          <a:graphicData uri="http://schemas.openxmlformats.org/presentationml/2006/ole">
            <mc:AlternateContent xmlns:mc="http://schemas.openxmlformats.org/markup-compatibility/2006">
              <mc:Choice xmlns:v="urn:schemas-microsoft-com:vml" Requires="v">
                <p:oleObj spid="_x0000_s96266" name="Clip" r:id="rId8" imgW="2476500" imgH="4459288" progId="MS_ClipArt_Gallery.2">
                  <p:embed/>
                </p:oleObj>
              </mc:Choice>
              <mc:Fallback>
                <p:oleObj name="Clip" r:id="rId8" imgW="2476500" imgH="4459288" progId="MS_ClipArt_Gallery.2">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2286000"/>
                        <a:ext cx="1600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3" name="Object 7">
            <a:hlinkClick r:id="" action="ppaction://ole?verb=0"/>
            <a:extLst>
              <a:ext uri="{FF2B5EF4-FFF2-40B4-BE49-F238E27FC236}">
                <a16:creationId xmlns:a16="http://schemas.microsoft.com/office/drawing/2014/main" id="{3D79CE08-E7B8-4693-9018-A6677210D033}"/>
              </a:ext>
            </a:extLst>
          </p:cNvPr>
          <p:cNvGraphicFramePr>
            <a:graphicFrameLocks/>
          </p:cNvGraphicFramePr>
          <p:nvPr/>
        </p:nvGraphicFramePr>
        <p:xfrm>
          <a:off x="609600" y="2895600"/>
          <a:ext cx="2133600" cy="2743200"/>
        </p:xfrm>
        <a:graphic>
          <a:graphicData uri="http://schemas.openxmlformats.org/presentationml/2006/ole">
            <mc:AlternateContent xmlns:mc="http://schemas.openxmlformats.org/markup-compatibility/2006">
              <mc:Choice xmlns:v="urn:schemas-microsoft-com:vml" Requires="v">
                <p:oleObj spid="_x0000_s96267" name="Clip" r:id="rId10" imgW="2170113" imgH="3084513" progId="MS_ClipArt_Gallery.2">
                  <p:embed/>
                </p:oleObj>
              </mc:Choice>
              <mc:Fallback>
                <p:oleObj name="Clip" r:id="rId10" imgW="2170113" imgH="3084513" progId="MS_ClipArt_Gallery.2">
                  <p:embed/>
                  <p:pic>
                    <p:nvPicPr>
                      <p:cNvPr id="0" name="Object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2895600"/>
                        <a:ext cx="2133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advTm="6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0781330-19ED-45B8-91BF-8DB7135A8840}"/>
              </a:ext>
            </a:extLst>
          </p:cNvPr>
          <p:cNvSpPr>
            <a:spLocks noGrp="1" noChangeArrowheads="1"/>
          </p:cNvSpPr>
          <p:nvPr>
            <p:ph type="ctrTitle"/>
          </p:nvPr>
        </p:nvSpPr>
        <p:spPr>
          <a:xfrm>
            <a:off x="533400" y="76200"/>
            <a:ext cx="7772400" cy="1219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z="3600"/>
              <a:t>Ionizing  Radiation - </a:t>
            </a:r>
            <a:br>
              <a:rPr lang="en-US" altLang="en-US" sz="4400"/>
            </a:br>
            <a:r>
              <a:rPr lang="en-US" altLang="en-US" sz="3200">
                <a:solidFill>
                  <a:schemeClr val="accent2"/>
                </a:solidFill>
              </a:rPr>
              <a:t>can deposit energy in neighboring atoms resulting in the removal of electrons.</a:t>
            </a:r>
          </a:p>
        </p:txBody>
      </p:sp>
      <p:pic>
        <p:nvPicPr>
          <p:cNvPr id="98307" name="Picture 3">
            <a:extLst>
              <a:ext uri="{FF2B5EF4-FFF2-40B4-BE49-F238E27FC236}">
                <a16:creationId xmlns:a16="http://schemas.microsoft.com/office/drawing/2014/main" id="{6AA151B1-1F70-4A8D-A7CC-AE657EC46E1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1638300"/>
            <a:ext cx="71247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6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E883895-A649-4666-ABEA-746A1368C084}"/>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Gamma-Ray Emission</a:t>
            </a:r>
          </a:p>
        </p:txBody>
      </p:sp>
      <p:grpSp>
        <p:nvGrpSpPr>
          <p:cNvPr id="11267" name="Group 3">
            <a:extLst>
              <a:ext uri="{FF2B5EF4-FFF2-40B4-BE49-F238E27FC236}">
                <a16:creationId xmlns:a16="http://schemas.microsoft.com/office/drawing/2014/main" id="{15C13600-6D49-43FD-8200-B491E0A7D42C}"/>
              </a:ext>
            </a:extLst>
          </p:cNvPr>
          <p:cNvGrpSpPr>
            <a:grpSpLocks/>
          </p:cNvGrpSpPr>
          <p:nvPr/>
        </p:nvGrpSpPr>
        <p:grpSpPr bwMode="auto">
          <a:xfrm>
            <a:off x="6357938" y="3562350"/>
            <a:ext cx="1958975" cy="158750"/>
            <a:chOff x="4005" y="2244"/>
            <a:chExt cx="1234" cy="100"/>
          </a:xfrm>
        </p:grpSpPr>
        <p:sp>
          <p:nvSpPr>
            <p:cNvPr id="11335" name="Arc 4">
              <a:extLst>
                <a:ext uri="{FF2B5EF4-FFF2-40B4-BE49-F238E27FC236}">
                  <a16:creationId xmlns:a16="http://schemas.microsoft.com/office/drawing/2014/main" id="{1933AA11-A030-498C-B5FC-A38611CCD2AB}"/>
                </a:ext>
              </a:extLst>
            </p:cNvPr>
            <p:cNvSpPr>
              <a:spLocks/>
            </p:cNvSpPr>
            <p:nvPr/>
          </p:nvSpPr>
          <p:spPr bwMode="auto">
            <a:xfrm>
              <a:off x="4490" y="2274"/>
              <a:ext cx="96" cy="67"/>
            </a:xfrm>
            <a:custGeom>
              <a:avLst/>
              <a:gdLst>
                <a:gd name="T0" fmla="*/ 96 w 42144"/>
                <a:gd name="T1" fmla="*/ 17 h 21600"/>
                <a:gd name="T2" fmla="*/ 0 w 42144"/>
                <a:gd name="T3" fmla="*/ 12 h 21600"/>
                <a:gd name="T4" fmla="*/ 48 w 42144"/>
                <a:gd name="T5" fmla="*/ 0 h 21600"/>
                <a:gd name="T6" fmla="*/ 0 60000 65536"/>
                <a:gd name="T7" fmla="*/ 0 60000 65536"/>
                <a:gd name="T8" fmla="*/ 0 60000 65536"/>
              </a:gdLst>
              <a:ahLst/>
              <a:cxnLst>
                <a:cxn ang="T6">
                  <a:pos x="T0" y="T1"/>
                </a:cxn>
                <a:cxn ang="T7">
                  <a:pos x="T2" y="T3"/>
                </a:cxn>
                <a:cxn ang="T8">
                  <a:pos x="T4" y="T5"/>
                </a:cxn>
              </a:cxnLst>
              <a:rect l="0" t="0" r="r" b="b"/>
              <a:pathLst>
                <a:path w="42144" h="21600" fill="none" extrusionOk="0">
                  <a:moveTo>
                    <a:pt x="42143" y="5523"/>
                  </a:moveTo>
                  <a:cubicBezTo>
                    <a:pt x="39637" y="14999"/>
                    <a:pt x="31063" y="21600"/>
                    <a:pt x="21262" y="21600"/>
                  </a:cubicBezTo>
                  <a:cubicBezTo>
                    <a:pt x="10801" y="21600"/>
                    <a:pt x="1844" y="14104"/>
                    <a:pt x="0" y="3807"/>
                  </a:cubicBezTo>
                </a:path>
                <a:path w="42144" h="21600" stroke="0" extrusionOk="0">
                  <a:moveTo>
                    <a:pt x="42143" y="5523"/>
                  </a:moveTo>
                  <a:cubicBezTo>
                    <a:pt x="39637" y="14999"/>
                    <a:pt x="31063" y="21600"/>
                    <a:pt x="21262" y="21600"/>
                  </a:cubicBezTo>
                  <a:cubicBezTo>
                    <a:pt x="10801" y="21600"/>
                    <a:pt x="1844" y="14104"/>
                    <a:pt x="0" y="3807"/>
                  </a:cubicBezTo>
                  <a:lnTo>
                    <a:pt x="21262" y="0"/>
                  </a:lnTo>
                  <a:lnTo>
                    <a:pt x="42143" y="5523"/>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6" name="Arc 5">
              <a:extLst>
                <a:ext uri="{FF2B5EF4-FFF2-40B4-BE49-F238E27FC236}">
                  <a16:creationId xmlns:a16="http://schemas.microsoft.com/office/drawing/2014/main" id="{37E9E281-1993-44E5-B244-594754962CFF}"/>
                </a:ext>
              </a:extLst>
            </p:cNvPr>
            <p:cNvSpPr>
              <a:spLocks/>
            </p:cNvSpPr>
            <p:nvPr/>
          </p:nvSpPr>
          <p:spPr bwMode="auto">
            <a:xfrm>
              <a:off x="4382" y="2246"/>
              <a:ext cx="96" cy="67"/>
            </a:xfrm>
            <a:custGeom>
              <a:avLst/>
              <a:gdLst>
                <a:gd name="T0" fmla="*/ 0 w 41979"/>
                <a:gd name="T1" fmla="*/ 54 h 21600"/>
                <a:gd name="T2" fmla="*/ 96 w 41979"/>
                <a:gd name="T3" fmla="*/ 49 h 21600"/>
                <a:gd name="T4" fmla="*/ 48 w 41979"/>
                <a:gd name="T5" fmla="*/ 67 h 21600"/>
                <a:gd name="T6" fmla="*/ 0 60000 65536"/>
                <a:gd name="T7" fmla="*/ 0 60000 65536"/>
                <a:gd name="T8" fmla="*/ 0 60000 65536"/>
              </a:gdLst>
              <a:ahLst/>
              <a:cxnLst>
                <a:cxn ang="T6">
                  <a:pos x="T0" y="T1"/>
                </a:cxn>
                <a:cxn ang="T7">
                  <a:pos x="T2" y="T3"/>
                </a:cxn>
                <a:cxn ang="T8">
                  <a:pos x="T4" y="T5"/>
                </a:cxn>
              </a:cxnLst>
              <a:rect l="0" t="0" r="r" b="b"/>
              <a:pathLst>
                <a:path w="41979" h="21600" fill="none" extrusionOk="0">
                  <a:moveTo>
                    <a:pt x="0" y="17496"/>
                  </a:moveTo>
                  <a:cubicBezTo>
                    <a:pt x="1966" y="7337"/>
                    <a:pt x="10860" y="0"/>
                    <a:pt x="21207" y="0"/>
                  </a:cubicBezTo>
                  <a:cubicBezTo>
                    <a:pt x="30855" y="0"/>
                    <a:pt x="39333" y="6399"/>
                    <a:pt x="41979" y="15677"/>
                  </a:cubicBezTo>
                </a:path>
                <a:path w="41979" h="21600" stroke="0" extrusionOk="0">
                  <a:moveTo>
                    <a:pt x="0" y="17496"/>
                  </a:moveTo>
                  <a:cubicBezTo>
                    <a:pt x="1966" y="7337"/>
                    <a:pt x="10860" y="0"/>
                    <a:pt x="21207" y="0"/>
                  </a:cubicBezTo>
                  <a:cubicBezTo>
                    <a:pt x="30855" y="0"/>
                    <a:pt x="39333" y="6399"/>
                    <a:pt x="41979" y="15677"/>
                  </a:cubicBezTo>
                  <a:lnTo>
                    <a:pt x="21207" y="21600"/>
                  </a:lnTo>
                  <a:lnTo>
                    <a:pt x="0" y="17496"/>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7" name="Arc 6">
              <a:extLst>
                <a:ext uri="{FF2B5EF4-FFF2-40B4-BE49-F238E27FC236}">
                  <a16:creationId xmlns:a16="http://schemas.microsoft.com/office/drawing/2014/main" id="{55963F79-677A-4C91-856C-47CC7B751294}"/>
                </a:ext>
              </a:extLst>
            </p:cNvPr>
            <p:cNvSpPr>
              <a:spLocks/>
            </p:cNvSpPr>
            <p:nvPr/>
          </p:nvSpPr>
          <p:spPr bwMode="auto">
            <a:xfrm>
              <a:off x="4597" y="2249"/>
              <a:ext cx="96" cy="67"/>
            </a:xfrm>
            <a:custGeom>
              <a:avLst/>
              <a:gdLst>
                <a:gd name="T0" fmla="*/ 0 w 41979"/>
                <a:gd name="T1" fmla="*/ 54 h 21600"/>
                <a:gd name="T2" fmla="*/ 96 w 41979"/>
                <a:gd name="T3" fmla="*/ 49 h 21600"/>
                <a:gd name="T4" fmla="*/ 48 w 41979"/>
                <a:gd name="T5" fmla="*/ 67 h 21600"/>
                <a:gd name="T6" fmla="*/ 0 60000 65536"/>
                <a:gd name="T7" fmla="*/ 0 60000 65536"/>
                <a:gd name="T8" fmla="*/ 0 60000 65536"/>
              </a:gdLst>
              <a:ahLst/>
              <a:cxnLst>
                <a:cxn ang="T6">
                  <a:pos x="T0" y="T1"/>
                </a:cxn>
                <a:cxn ang="T7">
                  <a:pos x="T2" y="T3"/>
                </a:cxn>
                <a:cxn ang="T8">
                  <a:pos x="T4" y="T5"/>
                </a:cxn>
              </a:cxnLst>
              <a:rect l="0" t="0" r="r" b="b"/>
              <a:pathLst>
                <a:path w="41979" h="21600" fill="none" extrusionOk="0">
                  <a:moveTo>
                    <a:pt x="0" y="17496"/>
                  </a:moveTo>
                  <a:cubicBezTo>
                    <a:pt x="1966" y="7337"/>
                    <a:pt x="10860" y="0"/>
                    <a:pt x="21207" y="0"/>
                  </a:cubicBezTo>
                  <a:cubicBezTo>
                    <a:pt x="30855" y="0"/>
                    <a:pt x="39333" y="6399"/>
                    <a:pt x="41979" y="15677"/>
                  </a:cubicBezTo>
                </a:path>
                <a:path w="41979" h="21600" stroke="0" extrusionOk="0">
                  <a:moveTo>
                    <a:pt x="0" y="17496"/>
                  </a:moveTo>
                  <a:cubicBezTo>
                    <a:pt x="1966" y="7337"/>
                    <a:pt x="10860" y="0"/>
                    <a:pt x="21207" y="0"/>
                  </a:cubicBezTo>
                  <a:cubicBezTo>
                    <a:pt x="30855" y="0"/>
                    <a:pt x="39333" y="6399"/>
                    <a:pt x="41979" y="15677"/>
                  </a:cubicBezTo>
                  <a:lnTo>
                    <a:pt x="21207" y="21600"/>
                  </a:lnTo>
                  <a:lnTo>
                    <a:pt x="0" y="17496"/>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8" name="Arc 7">
              <a:extLst>
                <a:ext uri="{FF2B5EF4-FFF2-40B4-BE49-F238E27FC236}">
                  <a16:creationId xmlns:a16="http://schemas.microsoft.com/office/drawing/2014/main" id="{A0051DB2-B18A-44FE-8EEA-C2C9E1699B3C}"/>
                </a:ext>
              </a:extLst>
            </p:cNvPr>
            <p:cNvSpPr>
              <a:spLocks/>
            </p:cNvSpPr>
            <p:nvPr/>
          </p:nvSpPr>
          <p:spPr bwMode="auto">
            <a:xfrm>
              <a:off x="4706" y="2274"/>
              <a:ext cx="97" cy="67"/>
            </a:xfrm>
            <a:custGeom>
              <a:avLst/>
              <a:gdLst>
                <a:gd name="T0" fmla="*/ 97 w 42136"/>
                <a:gd name="T1" fmla="*/ 17 h 21600"/>
                <a:gd name="T2" fmla="*/ 0 w 42136"/>
                <a:gd name="T3" fmla="*/ 12 h 21600"/>
                <a:gd name="T4" fmla="*/ 49 w 42136"/>
                <a:gd name="T5" fmla="*/ 0 h 21600"/>
                <a:gd name="T6" fmla="*/ 0 60000 65536"/>
                <a:gd name="T7" fmla="*/ 0 60000 65536"/>
                <a:gd name="T8" fmla="*/ 0 60000 65536"/>
              </a:gdLst>
              <a:ahLst/>
              <a:cxnLst>
                <a:cxn ang="T6">
                  <a:pos x="T0" y="T1"/>
                </a:cxn>
                <a:cxn ang="T7">
                  <a:pos x="T2" y="T3"/>
                </a:cxn>
                <a:cxn ang="T8">
                  <a:pos x="T4" y="T5"/>
                </a:cxn>
              </a:cxnLst>
              <a:rect l="0" t="0" r="r" b="b"/>
              <a:pathLst>
                <a:path w="42136" h="21600" fill="none" extrusionOk="0">
                  <a:moveTo>
                    <a:pt x="42135" y="5575"/>
                  </a:moveTo>
                  <a:cubicBezTo>
                    <a:pt x="39610" y="15026"/>
                    <a:pt x="31049" y="21600"/>
                    <a:pt x="21268" y="21600"/>
                  </a:cubicBezTo>
                  <a:cubicBezTo>
                    <a:pt x="10793" y="21600"/>
                    <a:pt x="1828" y="14084"/>
                    <a:pt x="-1" y="3771"/>
                  </a:cubicBezTo>
                </a:path>
                <a:path w="42136" h="21600" stroke="0" extrusionOk="0">
                  <a:moveTo>
                    <a:pt x="42135" y="5575"/>
                  </a:moveTo>
                  <a:cubicBezTo>
                    <a:pt x="39610" y="15026"/>
                    <a:pt x="31049" y="21600"/>
                    <a:pt x="21268" y="21600"/>
                  </a:cubicBezTo>
                  <a:cubicBezTo>
                    <a:pt x="10793" y="21600"/>
                    <a:pt x="1828" y="14084"/>
                    <a:pt x="-1" y="3771"/>
                  </a:cubicBezTo>
                  <a:lnTo>
                    <a:pt x="21268" y="0"/>
                  </a:lnTo>
                  <a:lnTo>
                    <a:pt x="42135" y="5575"/>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9" name="Arc 8">
              <a:extLst>
                <a:ext uri="{FF2B5EF4-FFF2-40B4-BE49-F238E27FC236}">
                  <a16:creationId xmlns:a16="http://schemas.microsoft.com/office/drawing/2014/main" id="{7B8E9F3F-66BD-4F58-8642-90149AC53CD9}"/>
                </a:ext>
              </a:extLst>
            </p:cNvPr>
            <p:cNvSpPr>
              <a:spLocks/>
            </p:cNvSpPr>
            <p:nvPr/>
          </p:nvSpPr>
          <p:spPr bwMode="auto">
            <a:xfrm>
              <a:off x="4925" y="2277"/>
              <a:ext cx="97" cy="67"/>
            </a:xfrm>
            <a:custGeom>
              <a:avLst/>
              <a:gdLst>
                <a:gd name="T0" fmla="*/ 97 w 42136"/>
                <a:gd name="T1" fmla="*/ 17 h 21600"/>
                <a:gd name="T2" fmla="*/ 0 w 42136"/>
                <a:gd name="T3" fmla="*/ 12 h 21600"/>
                <a:gd name="T4" fmla="*/ 49 w 42136"/>
                <a:gd name="T5" fmla="*/ 0 h 21600"/>
                <a:gd name="T6" fmla="*/ 0 60000 65536"/>
                <a:gd name="T7" fmla="*/ 0 60000 65536"/>
                <a:gd name="T8" fmla="*/ 0 60000 65536"/>
              </a:gdLst>
              <a:ahLst/>
              <a:cxnLst>
                <a:cxn ang="T6">
                  <a:pos x="T0" y="T1"/>
                </a:cxn>
                <a:cxn ang="T7">
                  <a:pos x="T2" y="T3"/>
                </a:cxn>
                <a:cxn ang="T8">
                  <a:pos x="T4" y="T5"/>
                </a:cxn>
              </a:cxnLst>
              <a:rect l="0" t="0" r="r" b="b"/>
              <a:pathLst>
                <a:path w="42136" h="21600" fill="none" extrusionOk="0">
                  <a:moveTo>
                    <a:pt x="42135" y="5575"/>
                  </a:moveTo>
                  <a:cubicBezTo>
                    <a:pt x="39610" y="15026"/>
                    <a:pt x="31049" y="21600"/>
                    <a:pt x="21268" y="21600"/>
                  </a:cubicBezTo>
                  <a:cubicBezTo>
                    <a:pt x="10793" y="21600"/>
                    <a:pt x="1828" y="14084"/>
                    <a:pt x="-1" y="3771"/>
                  </a:cubicBezTo>
                </a:path>
                <a:path w="42136" h="21600" stroke="0" extrusionOk="0">
                  <a:moveTo>
                    <a:pt x="42135" y="5575"/>
                  </a:moveTo>
                  <a:cubicBezTo>
                    <a:pt x="39610" y="15026"/>
                    <a:pt x="31049" y="21600"/>
                    <a:pt x="21268" y="21600"/>
                  </a:cubicBezTo>
                  <a:cubicBezTo>
                    <a:pt x="10793" y="21600"/>
                    <a:pt x="1828" y="14084"/>
                    <a:pt x="-1" y="3771"/>
                  </a:cubicBezTo>
                  <a:lnTo>
                    <a:pt x="21268" y="0"/>
                  </a:lnTo>
                  <a:lnTo>
                    <a:pt x="42135" y="5575"/>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0" name="Arc 9">
              <a:extLst>
                <a:ext uri="{FF2B5EF4-FFF2-40B4-BE49-F238E27FC236}">
                  <a16:creationId xmlns:a16="http://schemas.microsoft.com/office/drawing/2014/main" id="{98CC582F-8402-452A-AE91-42DD9A9A0C40}"/>
                </a:ext>
              </a:extLst>
            </p:cNvPr>
            <p:cNvSpPr>
              <a:spLocks/>
            </p:cNvSpPr>
            <p:nvPr/>
          </p:nvSpPr>
          <p:spPr bwMode="auto">
            <a:xfrm>
              <a:off x="4814" y="2244"/>
              <a:ext cx="96" cy="67"/>
            </a:xfrm>
            <a:custGeom>
              <a:avLst/>
              <a:gdLst>
                <a:gd name="T0" fmla="*/ 0 w 41996"/>
                <a:gd name="T1" fmla="*/ 54 h 21600"/>
                <a:gd name="T2" fmla="*/ 96 w 41996"/>
                <a:gd name="T3" fmla="*/ 49 h 21600"/>
                <a:gd name="T4" fmla="*/ 48 w 41996"/>
                <a:gd name="T5" fmla="*/ 67 h 21600"/>
                <a:gd name="T6" fmla="*/ 0 60000 65536"/>
                <a:gd name="T7" fmla="*/ 0 60000 65536"/>
                <a:gd name="T8" fmla="*/ 0 60000 65536"/>
              </a:gdLst>
              <a:ahLst/>
              <a:cxnLst>
                <a:cxn ang="T6">
                  <a:pos x="T0" y="T1"/>
                </a:cxn>
                <a:cxn ang="T7">
                  <a:pos x="T2" y="T3"/>
                </a:cxn>
                <a:cxn ang="T8">
                  <a:pos x="T4" y="T5"/>
                </a:cxn>
              </a:cxnLst>
              <a:rect l="0" t="0" r="r" b="b"/>
              <a:pathLst>
                <a:path w="41996" h="21600" fill="none" extrusionOk="0">
                  <a:moveTo>
                    <a:pt x="-1" y="17524"/>
                  </a:moveTo>
                  <a:cubicBezTo>
                    <a:pt x="1954" y="7352"/>
                    <a:pt x="10853" y="0"/>
                    <a:pt x="21212" y="0"/>
                  </a:cubicBezTo>
                  <a:cubicBezTo>
                    <a:pt x="30876" y="0"/>
                    <a:pt x="39364" y="6419"/>
                    <a:pt x="41995" y="15719"/>
                  </a:cubicBezTo>
                </a:path>
                <a:path w="41996" h="21600" stroke="0" extrusionOk="0">
                  <a:moveTo>
                    <a:pt x="-1" y="17524"/>
                  </a:moveTo>
                  <a:cubicBezTo>
                    <a:pt x="1954" y="7352"/>
                    <a:pt x="10853" y="0"/>
                    <a:pt x="21212" y="0"/>
                  </a:cubicBezTo>
                  <a:cubicBezTo>
                    <a:pt x="30876" y="0"/>
                    <a:pt x="39364" y="6419"/>
                    <a:pt x="41995" y="15719"/>
                  </a:cubicBezTo>
                  <a:lnTo>
                    <a:pt x="21212" y="21600"/>
                  </a:lnTo>
                  <a:lnTo>
                    <a:pt x="-1" y="17524"/>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1" name="Arc 10">
              <a:extLst>
                <a:ext uri="{FF2B5EF4-FFF2-40B4-BE49-F238E27FC236}">
                  <a16:creationId xmlns:a16="http://schemas.microsoft.com/office/drawing/2014/main" id="{3DB4B92E-9CCE-4722-9714-6A1C18DFBB1B}"/>
                </a:ext>
              </a:extLst>
            </p:cNvPr>
            <p:cNvSpPr>
              <a:spLocks/>
            </p:cNvSpPr>
            <p:nvPr/>
          </p:nvSpPr>
          <p:spPr bwMode="auto">
            <a:xfrm>
              <a:off x="5035" y="2275"/>
              <a:ext cx="204" cy="22"/>
            </a:xfrm>
            <a:custGeom>
              <a:avLst/>
              <a:gdLst>
                <a:gd name="T0" fmla="*/ 0 w 21577"/>
                <a:gd name="T1" fmla="*/ 21 h 21600"/>
                <a:gd name="T2" fmla="*/ 203 w 21577"/>
                <a:gd name="T3" fmla="*/ 0 h 21600"/>
                <a:gd name="T4" fmla="*/ 204 w 21577"/>
                <a:gd name="T5" fmla="*/ 22 h 21600"/>
                <a:gd name="T6" fmla="*/ 0 60000 65536"/>
                <a:gd name="T7" fmla="*/ 0 60000 65536"/>
                <a:gd name="T8" fmla="*/ 0 60000 65536"/>
              </a:gdLst>
              <a:ahLst/>
              <a:cxnLst>
                <a:cxn ang="T6">
                  <a:pos x="T0" y="T1"/>
                </a:cxn>
                <a:cxn ang="T7">
                  <a:pos x="T2" y="T3"/>
                </a:cxn>
                <a:cxn ang="T8">
                  <a:pos x="T4" y="T5"/>
                </a:cxn>
              </a:cxnLst>
              <a:rect l="0" t="0" r="r" b="b"/>
              <a:pathLst>
                <a:path w="21577" h="21600" fill="none" extrusionOk="0">
                  <a:moveTo>
                    <a:pt x="0" y="20596"/>
                  </a:moveTo>
                  <a:cubicBezTo>
                    <a:pt x="534" y="9109"/>
                    <a:pt x="9974" y="55"/>
                    <a:pt x="21474" y="0"/>
                  </a:cubicBezTo>
                </a:path>
                <a:path w="21577" h="21600" stroke="0" extrusionOk="0">
                  <a:moveTo>
                    <a:pt x="0" y="20596"/>
                  </a:moveTo>
                  <a:cubicBezTo>
                    <a:pt x="534" y="9109"/>
                    <a:pt x="9974" y="55"/>
                    <a:pt x="21474" y="0"/>
                  </a:cubicBezTo>
                  <a:lnTo>
                    <a:pt x="21577" y="21600"/>
                  </a:lnTo>
                  <a:lnTo>
                    <a:pt x="0" y="20596"/>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2" name="Arc 11">
              <a:extLst>
                <a:ext uri="{FF2B5EF4-FFF2-40B4-BE49-F238E27FC236}">
                  <a16:creationId xmlns:a16="http://schemas.microsoft.com/office/drawing/2014/main" id="{09675D5F-5EC0-4D63-B688-C5C4894C9343}"/>
                </a:ext>
              </a:extLst>
            </p:cNvPr>
            <p:cNvSpPr>
              <a:spLocks/>
            </p:cNvSpPr>
            <p:nvPr/>
          </p:nvSpPr>
          <p:spPr bwMode="auto">
            <a:xfrm>
              <a:off x="4276" y="2271"/>
              <a:ext cx="97" cy="67"/>
            </a:xfrm>
            <a:custGeom>
              <a:avLst/>
              <a:gdLst>
                <a:gd name="T0" fmla="*/ 97 w 42136"/>
                <a:gd name="T1" fmla="*/ 17 h 21600"/>
                <a:gd name="T2" fmla="*/ 0 w 42136"/>
                <a:gd name="T3" fmla="*/ 12 h 21600"/>
                <a:gd name="T4" fmla="*/ 49 w 42136"/>
                <a:gd name="T5" fmla="*/ 0 h 21600"/>
                <a:gd name="T6" fmla="*/ 0 60000 65536"/>
                <a:gd name="T7" fmla="*/ 0 60000 65536"/>
                <a:gd name="T8" fmla="*/ 0 60000 65536"/>
              </a:gdLst>
              <a:ahLst/>
              <a:cxnLst>
                <a:cxn ang="T6">
                  <a:pos x="T0" y="T1"/>
                </a:cxn>
                <a:cxn ang="T7">
                  <a:pos x="T2" y="T3"/>
                </a:cxn>
                <a:cxn ang="T8">
                  <a:pos x="T4" y="T5"/>
                </a:cxn>
              </a:cxnLst>
              <a:rect l="0" t="0" r="r" b="b"/>
              <a:pathLst>
                <a:path w="42136" h="21600" fill="none" extrusionOk="0">
                  <a:moveTo>
                    <a:pt x="42135" y="5575"/>
                  </a:moveTo>
                  <a:cubicBezTo>
                    <a:pt x="39610" y="15026"/>
                    <a:pt x="31049" y="21600"/>
                    <a:pt x="21268" y="21600"/>
                  </a:cubicBezTo>
                  <a:cubicBezTo>
                    <a:pt x="10793" y="21600"/>
                    <a:pt x="1828" y="14084"/>
                    <a:pt x="-1" y="3771"/>
                  </a:cubicBezTo>
                </a:path>
                <a:path w="42136" h="21600" stroke="0" extrusionOk="0">
                  <a:moveTo>
                    <a:pt x="42135" y="5575"/>
                  </a:moveTo>
                  <a:cubicBezTo>
                    <a:pt x="39610" y="15026"/>
                    <a:pt x="31049" y="21600"/>
                    <a:pt x="21268" y="21600"/>
                  </a:cubicBezTo>
                  <a:cubicBezTo>
                    <a:pt x="10793" y="21600"/>
                    <a:pt x="1828" y="14084"/>
                    <a:pt x="-1" y="3771"/>
                  </a:cubicBezTo>
                  <a:lnTo>
                    <a:pt x="21268" y="0"/>
                  </a:lnTo>
                  <a:lnTo>
                    <a:pt x="42135" y="5575"/>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3" name="Arc 12">
              <a:extLst>
                <a:ext uri="{FF2B5EF4-FFF2-40B4-BE49-F238E27FC236}">
                  <a16:creationId xmlns:a16="http://schemas.microsoft.com/office/drawing/2014/main" id="{20796DC7-37A1-4A14-B14B-45702B1D8580}"/>
                </a:ext>
              </a:extLst>
            </p:cNvPr>
            <p:cNvSpPr>
              <a:spLocks/>
            </p:cNvSpPr>
            <p:nvPr/>
          </p:nvSpPr>
          <p:spPr bwMode="auto">
            <a:xfrm>
              <a:off x="4135" y="2253"/>
              <a:ext cx="130" cy="55"/>
            </a:xfrm>
            <a:custGeom>
              <a:avLst/>
              <a:gdLst>
                <a:gd name="T0" fmla="*/ 0 w 41916"/>
                <a:gd name="T1" fmla="*/ 44 h 21600"/>
                <a:gd name="T2" fmla="*/ 130 w 41916"/>
                <a:gd name="T3" fmla="*/ 40 h 21600"/>
                <a:gd name="T4" fmla="*/ 66 w 41916"/>
                <a:gd name="T5" fmla="*/ 55 h 21600"/>
                <a:gd name="T6" fmla="*/ 0 60000 65536"/>
                <a:gd name="T7" fmla="*/ 0 60000 65536"/>
                <a:gd name="T8" fmla="*/ 0 60000 65536"/>
              </a:gdLst>
              <a:ahLst/>
              <a:cxnLst>
                <a:cxn ang="T6">
                  <a:pos x="T0" y="T1"/>
                </a:cxn>
                <a:cxn ang="T7">
                  <a:pos x="T2" y="T3"/>
                </a:cxn>
                <a:cxn ang="T8">
                  <a:pos x="T4" y="T5"/>
                </a:cxn>
              </a:cxnLst>
              <a:rect l="0" t="0" r="r" b="b"/>
              <a:pathLst>
                <a:path w="41916" h="21600" fill="none" extrusionOk="0">
                  <a:moveTo>
                    <a:pt x="-1" y="17263"/>
                  </a:moveTo>
                  <a:cubicBezTo>
                    <a:pt x="2058" y="7214"/>
                    <a:pt x="10902" y="0"/>
                    <a:pt x="21160" y="0"/>
                  </a:cubicBezTo>
                  <a:cubicBezTo>
                    <a:pt x="30786" y="0"/>
                    <a:pt x="39250" y="6370"/>
                    <a:pt x="41915" y="15620"/>
                  </a:cubicBezTo>
                </a:path>
                <a:path w="41916" h="21600" stroke="0" extrusionOk="0">
                  <a:moveTo>
                    <a:pt x="-1" y="17263"/>
                  </a:moveTo>
                  <a:cubicBezTo>
                    <a:pt x="2058" y="7214"/>
                    <a:pt x="10902" y="0"/>
                    <a:pt x="21160" y="0"/>
                  </a:cubicBezTo>
                  <a:cubicBezTo>
                    <a:pt x="30786" y="0"/>
                    <a:pt x="39250" y="6370"/>
                    <a:pt x="41915" y="15620"/>
                  </a:cubicBezTo>
                  <a:lnTo>
                    <a:pt x="21160" y="21600"/>
                  </a:lnTo>
                  <a:lnTo>
                    <a:pt x="-1" y="17263"/>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4" name="Arc 13">
              <a:extLst>
                <a:ext uri="{FF2B5EF4-FFF2-40B4-BE49-F238E27FC236}">
                  <a16:creationId xmlns:a16="http://schemas.microsoft.com/office/drawing/2014/main" id="{1BDF250C-7524-48C0-ABB9-36123B3095F7}"/>
                </a:ext>
              </a:extLst>
            </p:cNvPr>
            <p:cNvSpPr>
              <a:spLocks/>
            </p:cNvSpPr>
            <p:nvPr/>
          </p:nvSpPr>
          <p:spPr bwMode="auto">
            <a:xfrm>
              <a:off x="4005" y="2292"/>
              <a:ext cx="118" cy="19"/>
            </a:xfrm>
            <a:custGeom>
              <a:avLst/>
              <a:gdLst>
                <a:gd name="T0" fmla="*/ 118 w 21600"/>
                <a:gd name="T1" fmla="*/ 0 h 22766"/>
                <a:gd name="T2" fmla="*/ 0 w 21600"/>
                <a:gd name="T3" fmla="*/ 19 h 22766"/>
                <a:gd name="T4" fmla="*/ 0 w 21600"/>
                <a:gd name="T5" fmla="*/ 1 h 22766"/>
                <a:gd name="T6" fmla="*/ 0 60000 65536"/>
                <a:gd name="T7" fmla="*/ 0 60000 65536"/>
                <a:gd name="T8" fmla="*/ 0 60000 65536"/>
              </a:gdLst>
              <a:ahLst/>
              <a:cxnLst>
                <a:cxn ang="T6">
                  <a:pos x="T0" y="T1"/>
                </a:cxn>
                <a:cxn ang="T7">
                  <a:pos x="T2" y="T3"/>
                </a:cxn>
                <a:cxn ang="T8">
                  <a:pos x="T4" y="T5"/>
                </a:cxn>
              </a:cxnLst>
              <a:rect l="0" t="0" r="r" b="b"/>
              <a:pathLst>
                <a:path w="21600" h="22766" fill="none" extrusionOk="0">
                  <a:moveTo>
                    <a:pt x="21568" y="0"/>
                  </a:moveTo>
                  <a:cubicBezTo>
                    <a:pt x="21589" y="388"/>
                    <a:pt x="21600" y="777"/>
                    <a:pt x="21600" y="1166"/>
                  </a:cubicBezTo>
                  <a:cubicBezTo>
                    <a:pt x="21600" y="13095"/>
                    <a:pt x="11929" y="22766"/>
                    <a:pt x="0" y="22766"/>
                  </a:cubicBezTo>
                </a:path>
                <a:path w="21600" h="22766" stroke="0" extrusionOk="0">
                  <a:moveTo>
                    <a:pt x="21568" y="0"/>
                  </a:moveTo>
                  <a:cubicBezTo>
                    <a:pt x="21589" y="388"/>
                    <a:pt x="21600" y="777"/>
                    <a:pt x="21600" y="1166"/>
                  </a:cubicBezTo>
                  <a:cubicBezTo>
                    <a:pt x="21600" y="13095"/>
                    <a:pt x="11929" y="22766"/>
                    <a:pt x="0" y="22766"/>
                  </a:cubicBezTo>
                  <a:lnTo>
                    <a:pt x="0" y="1166"/>
                  </a:lnTo>
                  <a:lnTo>
                    <a:pt x="21568" y="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68" name="Group 14">
            <a:extLst>
              <a:ext uri="{FF2B5EF4-FFF2-40B4-BE49-F238E27FC236}">
                <a16:creationId xmlns:a16="http://schemas.microsoft.com/office/drawing/2014/main" id="{E9DF2BFF-E8CF-42D6-9CD2-77F23F7F6FEB}"/>
              </a:ext>
            </a:extLst>
          </p:cNvPr>
          <p:cNvGrpSpPr>
            <a:grpSpLocks/>
          </p:cNvGrpSpPr>
          <p:nvPr/>
        </p:nvGrpSpPr>
        <p:grpSpPr bwMode="auto">
          <a:xfrm>
            <a:off x="430213" y="2782888"/>
            <a:ext cx="1406525" cy="1430337"/>
            <a:chOff x="271" y="1753"/>
            <a:chExt cx="886" cy="901"/>
          </a:xfrm>
        </p:grpSpPr>
        <p:sp>
          <p:nvSpPr>
            <p:cNvPr id="11306" name="Oval 15">
              <a:extLst>
                <a:ext uri="{FF2B5EF4-FFF2-40B4-BE49-F238E27FC236}">
                  <a16:creationId xmlns:a16="http://schemas.microsoft.com/office/drawing/2014/main" id="{8303A944-E412-4937-89DC-BBEFCF5FCED3}"/>
                </a:ext>
              </a:extLst>
            </p:cNvPr>
            <p:cNvSpPr>
              <a:spLocks noChangeArrowheads="1"/>
            </p:cNvSpPr>
            <p:nvPr/>
          </p:nvSpPr>
          <p:spPr bwMode="auto">
            <a:xfrm>
              <a:off x="742" y="2348"/>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07" name="Oval 16">
              <a:extLst>
                <a:ext uri="{FF2B5EF4-FFF2-40B4-BE49-F238E27FC236}">
                  <a16:creationId xmlns:a16="http://schemas.microsoft.com/office/drawing/2014/main" id="{C4133671-78E7-4E05-8B78-D48F5765D5B7}"/>
                </a:ext>
              </a:extLst>
            </p:cNvPr>
            <p:cNvSpPr>
              <a:spLocks noChangeArrowheads="1"/>
            </p:cNvSpPr>
            <p:nvPr/>
          </p:nvSpPr>
          <p:spPr bwMode="auto">
            <a:xfrm>
              <a:off x="703" y="205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08" name="Oval 17">
              <a:extLst>
                <a:ext uri="{FF2B5EF4-FFF2-40B4-BE49-F238E27FC236}">
                  <a16:creationId xmlns:a16="http://schemas.microsoft.com/office/drawing/2014/main" id="{2819D41F-CA0F-4DE1-AB65-5A12C5104CA1}"/>
                </a:ext>
              </a:extLst>
            </p:cNvPr>
            <p:cNvSpPr>
              <a:spLocks noChangeArrowheads="1"/>
            </p:cNvSpPr>
            <p:nvPr/>
          </p:nvSpPr>
          <p:spPr bwMode="auto">
            <a:xfrm>
              <a:off x="903" y="2386"/>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09" name="Oval 18">
              <a:extLst>
                <a:ext uri="{FF2B5EF4-FFF2-40B4-BE49-F238E27FC236}">
                  <a16:creationId xmlns:a16="http://schemas.microsoft.com/office/drawing/2014/main" id="{0398CEBF-BC08-4E08-BCDA-234D6614D5DA}"/>
                </a:ext>
              </a:extLst>
            </p:cNvPr>
            <p:cNvSpPr>
              <a:spLocks noChangeArrowheads="1"/>
            </p:cNvSpPr>
            <p:nvPr/>
          </p:nvSpPr>
          <p:spPr bwMode="auto">
            <a:xfrm>
              <a:off x="711" y="2177"/>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10" name="Oval 19">
              <a:extLst>
                <a:ext uri="{FF2B5EF4-FFF2-40B4-BE49-F238E27FC236}">
                  <a16:creationId xmlns:a16="http://schemas.microsoft.com/office/drawing/2014/main" id="{9C653F21-6F63-4A9F-8218-A44BAA057B9C}"/>
                </a:ext>
              </a:extLst>
            </p:cNvPr>
            <p:cNvSpPr>
              <a:spLocks noChangeArrowheads="1"/>
            </p:cNvSpPr>
            <p:nvPr/>
          </p:nvSpPr>
          <p:spPr bwMode="auto">
            <a:xfrm>
              <a:off x="397" y="2002"/>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11" name="Oval 20">
              <a:extLst>
                <a:ext uri="{FF2B5EF4-FFF2-40B4-BE49-F238E27FC236}">
                  <a16:creationId xmlns:a16="http://schemas.microsoft.com/office/drawing/2014/main" id="{E6CC75D4-31EE-4F0E-81CC-CFFF166FF17D}"/>
                </a:ext>
              </a:extLst>
            </p:cNvPr>
            <p:cNvSpPr>
              <a:spLocks noChangeArrowheads="1"/>
            </p:cNvSpPr>
            <p:nvPr/>
          </p:nvSpPr>
          <p:spPr bwMode="auto">
            <a:xfrm>
              <a:off x="505" y="178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12" name="Oval 21">
              <a:extLst>
                <a:ext uri="{FF2B5EF4-FFF2-40B4-BE49-F238E27FC236}">
                  <a16:creationId xmlns:a16="http://schemas.microsoft.com/office/drawing/2014/main" id="{CD6512BC-999C-4F14-82D6-B14BB60F0B61}"/>
                </a:ext>
              </a:extLst>
            </p:cNvPr>
            <p:cNvSpPr>
              <a:spLocks noChangeArrowheads="1"/>
            </p:cNvSpPr>
            <p:nvPr/>
          </p:nvSpPr>
          <p:spPr bwMode="auto">
            <a:xfrm>
              <a:off x="484" y="2177"/>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13" name="Oval 22">
              <a:extLst>
                <a:ext uri="{FF2B5EF4-FFF2-40B4-BE49-F238E27FC236}">
                  <a16:creationId xmlns:a16="http://schemas.microsoft.com/office/drawing/2014/main" id="{8603DE7D-B4D0-41BB-95F1-A647998185F3}"/>
                </a:ext>
              </a:extLst>
            </p:cNvPr>
            <p:cNvSpPr>
              <a:spLocks noChangeArrowheads="1"/>
            </p:cNvSpPr>
            <p:nvPr/>
          </p:nvSpPr>
          <p:spPr bwMode="auto">
            <a:xfrm>
              <a:off x="319" y="2378"/>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14" name="Oval 23">
              <a:extLst>
                <a:ext uri="{FF2B5EF4-FFF2-40B4-BE49-F238E27FC236}">
                  <a16:creationId xmlns:a16="http://schemas.microsoft.com/office/drawing/2014/main" id="{CFE5AD87-DB47-4BB4-87BC-27438DC124E4}"/>
                </a:ext>
              </a:extLst>
            </p:cNvPr>
            <p:cNvSpPr>
              <a:spLocks noChangeArrowheads="1"/>
            </p:cNvSpPr>
            <p:nvPr/>
          </p:nvSpPr>
          <p:spPr bwMode="auto">
            <a:xfrm>
              <a:off x="694" y="1911"/>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15" name="Oval 24">
              <a:extLst>
                <a:ext uri="{FF2B5EF4-FFF2-40B4-BE49-F238E27FC236}">
                  <a16:creationId xmlns:a16="http://schemas.microsoft.com/office/drawing/2014/main" id="{8669E308-B0D3-4FB8-A3F7-9BAA4F00808A}"/>
                </a:ext>
              </a:extLst>
            </p:cNvPr>
            <p:cNvSpPr>
              <a:spLocks noChangeArrowheads="1"/>
            </p:cNvSpPr>
            <p:nvPr/>
          </p:nvSpPr>
          <p:spPr bwMode="auto">
            <a:xfrm>
              <a:off x="393" y="2216"/>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16" name="Oval 25">
              <a:extLst>
                <a:ext uri="{FF2B5EF4-FFF2-40B4-BE49-F238E27FC236}">
                  <a16:creationId xmlns:a16="http://schemas.microsoft.com/office/drawing/2014/main" id="{D4D7661E-3904-4240-B76B-B268383B20D3}"/>
                </a:ext>
              </a:extLst>
            </p:cNvPr>
            <p:cNvSpPr>
              <a:spLocks noChangeArrowheads="1"/>
            </p:cNvSpPr>
            <p:nvPr/>
          </p:nvSpPr>
          <p:spPr bwMode="auto">
            <a:xfrm>
              <a:off x="527" y="191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17" name="Oval 26">
              <a:extLst>
                <a:ext uri="{FF2B5EF4-FFF2-40B4-BE49-F238E27FC236}">
                  <a16:creationId xmlns:a16="http://schemas.microsoft.com/office/drawing/2014/main" id="{42F683CA-1ACC-45DF-9166-9CF7A82F578C}"/>
                </a:ext>
              </a:extLst>
            </p:cNvPr>
            <p:cNvSpPr>
              <a:spLocks noChangeArrowheads="1"/>
            </p:cNvSpPr>
            <p:nvPr/>
          </p:nvSpPr>
          <p:spPr bwMode="auto">
            <a:xfrm>
              <a:off x="615" y="2352"/>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18" name="Oval 27">
              <a:extLst>
                <a:ext uri="{FF2B5EF4-FFF2-40B4-BE49-F238E27FC236}">
                  <a16:creationId xmlns:a16="http://schemas.microsoft.com/office/drawing/2014/main" id="{57383EC9-613A-4799-83E4-8CC2A8F87365}"/>
                </a:ext>
              </a:extLst>
            </p:cNvPr>
            <p:cNvSpPr>
              <a:spLocks noChangeArrowheads="1"/>
            </p:cNvSpPr>
            <p:nvPr/>
          </p:nvSpPr>
          <p:spPr bwMode="auto">
            <a:xfrm>
              <a:off x="575" y="2488"/>
              <a:ext cx="168"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19" name="Oval 28">
              <a:extLst>
                <a:ext uri="{FF2B5EF4-FFF2-40B4-BE49-F238E27FC236}">
                  <a16:creationId xmlns:a16="http://schemas.microsoft.com/office/drawing/2014/main" id="{A4A67111-3841-437B-8AE6-D4BB66039B80}"/>
                </a:ext>
              </a:extLst>
            </p:cNvPr>
            <p:cNvSpPr>
              <a:spLocks noChangeArrowheads="1"/>
            </p:cNvSpPr>
            <p:nvPr/>
          </p:nvSpPr>
          <p:spPr bwMode="auto">
            <a:xfrm>
              <a:off x="772" y="2260"/>
              <a:ext cx="175" cy="16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20" name="Oval 29">
              <a:extLst>
                <a:ext uri="{FF2B5EF4-FFF2-40B4-BE49-F238E27FC236}">
                  <a16:creationId xmlns:a16="http://schemas.microsoft.com/office/drawing/2014/main" id="{84719C30-86BB-4C54-980D-9048B82A561E}"/>
                </a:ext>
              </a:extLst>
            </p:cNvPr>
            <p:cNvSpPr>
              <a:spLocks noChangeArrowheads="1"/>
            </p:cNvSpPr>
            <p:nvPr/>
          </p:nvSpPr>
          <p:spPr bwMode="auto">
            <a:xfrm>
              <a:off x="820" y="1867"/>
              <a:ext cx="145" cy="14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21" name="Oval 30">
              <a:extLst>
                <a:ext uri="{FF2B5EF4-FFF2-40B4-BE49-F238E27FC236}">
                  <a16:creationId xmlns:a16="http://schemas.microsoft.com/office/drawing/2014/main" id="{64027AD7-4508-44E6-A2B4-A6D2C3037AFA}"/>
                </a:ext>
              </a:extLst>
            </p:cNvPr>
            <p:cNvSpPr>
              <a:spLocks noChangeArrowheads="1"/>
            </p:cNvSpPr>
            <p:nvPr/>
          </p:nvSpPr>
          <p:spPr bwMode="auto">
            <a:xfrm>
              <a:off x="703" y="2440"/>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22" name="Oval 31">
              <a:extLst>
                <a:ext uri="{FF2B5EF4-FFF2-40B4-BE49-F238E27FC236}">
                  <a16:creationId xmlns:a16="http://schemas.microsoft.com/office/drawing/2014/main" id="{C283C30A-ED9E-45A1-9F50-C48847658B0E}"/>
                </a:ext>
              </a:extLst>
            </p:cNvPr>
            <p:cNvSpPr>
              <a:spLocks noChangeArrowheads="1"/>
            </p:cNvSpPr>
            <p:nvPr/>
          </p:nvSpPr>
          <p:spPr bwMode="auto">
            <a:xfrm>
              <a:off x="484" y="2046"/>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23" name="Oval 32">
              <a:extLst>
                <a:ext uri="{FF2B5EF4-FFF2-40B4-BE49-F238E27FC236}">
                  <a16:creationId xmlns:a16="http://schemas.microsoft.com/office/drawing/2014/main" id="{EE7E6857-7EBC-469F-B7D5-AEB5FE8500E4}"/>
                </a:ext>
              </a:extLst>
            </p:cNvPr>
            <p:cNvSpPr>
              <a:spLocks noChangeArrowheads="1"/>
            </p:cNvSpPr>
            <p:nvPr/>
          </p:nvSpPr>
          <p:spPr bwMode="auto">
            <a:xfrm>
              <a:off x="397" y="2352"/>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24" name="Oval 33">
              <a:extLst>
                <a:ext uri="{FF2B5EF4-FFF2-40B4-BE49-F238E27FC236}">
                  <a16:creationId xmlns:a16="http://schemas.microsoft.com/office/drawing/2014/main" id="{5111EE4D-195E-4CA0-A84D-000607658589}"/>
                </a:ext>
              </a:extLst>
            </p:cNvPr>
            <p:cNvSpPr>
              <a:spLocks noChangeArrowheads="1"/>
            </p:cNvSpPr>
            <p:nvPr/>
          </p:nvSpPr>
          <p:spPr bwMode="auto">
            <a:xfrm>
              <a:off x="655" y="175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25" name="Oval 34">
              <a:extLst>
                <a:ext uri="{FF2B5EF4-FFF2-40B4-BE49-F238E27FC236}">
                  <a16:creationId xmlns:a16="http://schemas.microsoft.com/office/drawing/2014/main" id="{1F01825F-C361-41EE-BB34-B0041488602F}"/>
                </a:ext>
              </a:extLst>
            </p:cNvPr>
            <p:cNvSpPr>
              <a:spLocks noChangeArrowheads="1"/>
            </p:cNvSpPr>
            <p:nvPr/>
          </p:nvSpPr>
          <p:spPr bwMode="auto">
            <a:xfrm>
              <a:off x="511" y="2404"/>
              <a:ext cx="157" cy="18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26" name="Oval 35">
              <a:extLst>
                <a:ext uri="{FF2B5EF4-FFF2-40B4-BE49-F238E27FC236}">
                  <a16:creationId xmlns:a16="http://schemas.microsoft.com/office/drawing/2014/main" id="{92C27100-176F-4642-A731-7B7DE3BA87CE}"/>
                </a:ext>
              </a:extLst>
            </p:cNvPr>
            <p:cNvSpPr>
              <a:spLocks noChangeArrowheads="1"/>
            </p:cNvSpPr>
            <p:nvPr/>
          </p:nvSpPr>
          <p:spPr bwMode="auto">
            <a:xfrm>
              <a:off x="415" y="186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27" name="Oval 36">
              <a:extLst>
                <a:ext uri="{FF2B5EF4-FFF2-40B4-BE49-F238E27FC236}">
                  <a16:creationId xmlns:a16="http://schemas.microsoft.com/office/drawing/2014/main" id="{A521BED7-04FD-4E6B-A751-0AAB5AC59268}"/>
                </a:ext>
              </a:extLst>
            </p:cNvPr>
            <p:cNvSpPr>
              <a:spLocks noChangeArrowheads="1"/>
            </p:cNvSpPr>
            <p:nvPr/>
          </p:nvSpPr>
          <p:spPr bwMode="auto">
            <a:xfrm>
              <a:off x="991" y="208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28" name="Oval 37">
              <a:extLst>
                <a:ext uri="{FF2B5EF4-FFF2-40B4-BE49-F238E27FC236}">
                  <a16:creationId xmlns:a16="http://schemas.microsoft.com/office/drawing/2014/main" id="{9DFAA54F-3809-4987-A584-F7C51ADB62E4}"/>
                </a:ext>
              </a:extLst>
            </p:cNvPr>
            <p:cNvSpPr>
              <a:spLocks noChangeArrowheads="1"/>
            </p:cNvSpPr>
            <p:nvPr/>
          </p:nvSpPr>
          <p:spPr bwMode="auto">
            <a:xfrm>
              <a:off x="911" y="196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29" name="Oval 38">
              <a:extLst>
                <a:ext uri="{FF2B5EF4-FFF2-40B4-BE49-F238E27FC236}">
                  <a16:creationId xmlns:a16="http://schemas.microsoft.com/office/drawing/2014/main" id="{7E6ACB6D-261B-46BE-AE23-312476D4B452}"/>
                </a:ext>
              </a:extLst>
            </p:cNvPr>
            <p:cNvSpPr>
              <a:spLocks noChangeArrowheads="1"/>
            </p:cNvSpPr>
            <p:nvPr/>
          </p:nvSpPr>
          <p:spPr bwMode="auto">
            <a:xfrm>
              <a:off x="479" y="2452"/>
              <a:ext cx="189"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30" name="Oval 39">
              <a:extLst>
                <a:ext uri="{FF2B5EF4-FFF2-40B4-BE49-F238E27FC236}">
                  <a16:creationId xmlns:a16="http://schemas.microsoft.com/office/drawing/2014/main" id="{C84773A0-F11A-4715-9001-B10B3AD9BA16}"/>
                </a:ext>
              </a:extLst>
            </p:cNvPr>
            <p:cNvSpPr>
              <a:spLocks noChangeArrowheads="1"/>
            </p:cNvSpPr>
            <p:nvPr/>
          </p:nvSpPr>
          <p:spPr bwMode="auto">
            <a:xfrm>
              <a:off x="815" y="2059"/>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31" name="Oval 40">
              <a:extLst>
                <a:ext uri="{FF2B5EF4-FFF2-40B4-BE49-F238E27FC236}">
                  <a16:creationId xmlns:a16="http://schemas.microsoft.com/office/drawing/2014/main" id="{044E82DE-35A1-4164-9B1B-9C9904A22D9A}"/>
                </a:ext>
              </a:extLst>
            </p:cNvPr>
            <p:cNvSpPr>
              <a:spLocks noChangeArrowheads="1"/>
            </p:cNvSpPr>
            <p:nvPr/>
          </p:nvSpPr>
          <p:spPr bwMode="auto">
            <a:xfrm>
              <a:off x="271" y="204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32" name="Oval 41">
              <a:extLst>
                <a:ext uri="{FF2B5EF4-FFF2-40B4-BE49-F238E27FC236}">
                  <a16:creationId xmlns:a16="http://schemas.microsoft.com/office/drawing/2014/main" id="{B4BE7F43-9588-44F3-901D-A4ACA9857093}"/>
                </a:ext>
              </a:extLst>
            </p:cNvPr>
            <p:cNvSpPr>
              <a:spLocks noChangeArrowheads="1"/>
            </p:cNvSpPr>
            <p:nvPr/>
          </p:nvSpPr>
          <p:spPr bwMode="auto">
            <a:xfrm>
              <a:off x="287" y="2216"/>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33" name="Oval 42">
              <a:extLst>
                <a:ext uri="{FF2B5EF4-FFF2-40B4-BE49-F238E27FC236}">
                  <a16:creationId xmlns:a16="http://schemas.microsoft.com/office/drawing/2014/main" id="{95E7C4C7-8B2A-4075-A2AB-2EE58D29D4EB}"/>
                </a:ext>
              </a:extLst>
            </p:cNvPr>
            <p:cNvSpPr>
              <a:spLocks noChangeArrowheads="1"/>
            </p:cNvSpPr>
            <p:nvPr/>
          </p:nvSpPr>
          <p:spPr bwMode="auto">
            <a:xfrm>
              <a:off x="593" y="222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34" name="Oval 43">
              <a:extLst>
                <a:ext uri="{FF2B5EF4-FFF2-40B4-BE49-F238E27FC236}">
                  <a16:creationId xmlns:a16="http://schemas.microsoft.com/office/drawing/2014/main" id="{F1025120-4E69-4D03-ACA5-7827EA958B92}"/>
                </a:ext>
              </a:extLst>
            </p:cNvPr>
            <p:cNvSpPr>
              <a:spLocks noChangeArrowheads="1"/>
            </p:cNvSpPr>
            <p:nvPr/>
          </p:nvSpPr>
          <p:spPr bwMode="auto">
            <a:xfrm>
              <a:off x="943" y="222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1269" name="Rectangle 44">
            <a:extLst>
              <a:ext uri="{FF2B5EF4-FFF2-40B4-BE49-F238E27FC236}">
                <a16:creationId xmlns:a16="http://schemas.microsoft.com/office/drawing/2014/main" id="{C4D10A7A-971E-49A4-BB79-5329796B259B}"/>
              </a:ext>
            </a:extLst>
          </p:cNvPr>
          <p:cNvSpPr>
            <a:spLocks noChangeArrowheads="1"/>
          </p:cNvSpPr>
          <p:nvPr/>
        </p:nvSpPr>
        <p:spPr bwMode="auto">
          <a:xfrm>
            <a:off x="6691313" y="3871913"/>
            <a:ext cx="1831975"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Gamma Ray</a:t>
            </a:r>
          </a:p>
          <a:p>
            <a:pPr latinLnBrk="1"/>
            <a:endParaRPr lang="en-US" altLang="en-US" b="1">
              <a:solidFill>
                <a:schemeClr val="bg2"/>
              </a:solidFill>
              <a:latin typeface="Univers (W1)" charset="0"/>
            </a:endParaRPr>
          </a:p>
        </p:txBody>
      </p:sp>
      <p:sp>
        <p:nvSpPr>
          <p:cNvPr id="11270" name="Rectangle 45">
            <a:extLst>
              <a:ext uri="{FF2B5EF4-FFF2-40B4-BE49-F238E27FC236}">
                <a16:creationId xmlns:a16="http://schemas.microsoft.com/office/drawing/2014/main" id="{746326B3-5847-4C12-AA9E-99D43C030FCB}"/>
              </a:ext>
            </a:extLst>
          </p:cNvPr>
          <p:cNvSpPr>
            <a:spLocks noChangeArrowheads="1"/>
          </p:cNvSpPr>
          <p:nvPr/>
        </p:nvSpPr>
        <p:spPr bwMode="auto">
          <a:xfrm>
            <a:off x="290513" y="4710113"/>
            <a:ext cx="2332037" cy="1184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chemeClr val="hlink"/>
                </a:solidFill>
                <a:latin typeface="Univers (W1)" charset="0"/>
              </a:rPr>
              <a:t>Parent Nucleus</a:t>
            </a:r>
            <a:endParaRPr lang="en-US" altLang="en-US" b="1">
              <a:solidFill>
                <a:schemeClr val="hlink"/>
              </a:solidFill>
              <a:latin typeface="Univers (W1)" charset="0"/>
            </a:endParaRPr>
          </a:p>
          <a:p>
            <a:r>
              <a:rPr lang="en-US" altLang="en-US" b="1">
                <a:solidFill>
                  <a:schemeClr val="hlink"/>
                </a:solidFill>
                <a:latin typeface="Univers (W1)" charset="0"/>
              </a:rPr>
              <a:t>Cesium-137</a:t>
            </a:r>
          </a:p>
          <a:p>
            <a:r>
              <a:rPr lang="en-US" altLang="en-US" b="1">
                <a:solidFill>
                  <a:schemeClr val="hlink"/>
                </a:solidFill>
                <a:latin typeface="Univers (W1)" charset="0"/>
              </a:rPr>
              <a:t>Molybdenum-99</a:t>
            </a:r>
          </a:p>
        </p:txBody>
      </p:sp>
      <p:grpSp>
        <p:nvGrpSpPr>
          <p:cNvPr id="11271" name="Group 46">
            <a:extLst>
              <a:ext uri="{FF2B5EF4-FFF2-40B4-BE49-F238E27FC236}">
                <a16:creationId xmlns:a16="http://schemas.microsoft.com/office/drawing/2014/main" id="{61E3CD49-3695-4B49-913C-826E610030D2}"/>
              </a:ext>
            </a:extLst>
          </p:cNvPr>
          <p:cNvGrpSpPr>
            <a:grpSpLocks/>
          </p:cNvGrpSpPr>
          <p:nvPr/>
        </p:nvGrpSpPr>
        <p:grpSpPr bwMode="auto">
          <a:xfrm>
            <a:off x="3935413" y="2782888"/>
            <a:ext cx="1406525" cy="1430337"/>
            <a:chOff x="2479" y="1753"/>
            <a:chExt cx="886" cy="901"/>
          </a:xfrm>
        </p:grpSpPr>
        <p:sp>
          <p:nvSpPr>
            <p:cNvPr id="11277" name="Oval 47">
              <a:extLst>
                <a:ext uri="{FF2B5EF4-FFF2-40B4-BE49-F238E27FC236}">
                  <a16:creationId xmlns:a16="http://schemas.microsoft.com/office/drawing/2014/main" id="{372CD334-69A6-491E-8F62-34B00F8A7976}"/>
                </a:ext>
              </a:extLst>
            </p:cNvPr>
            <p:cNvSpPr>
              <a:spLocks noChangeArrowheads="1"/>
            </p:cNvSpPr>
            <p:nvPr/>
          </p:nvSpPr>
          <p:spPr bwMode="auto">
            <a:xfrm>
              <a:off x="2950" y="2348"/>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78" name="Oval 48">
              <a:extLst>
                <a:ext uri="{FF2B5EF4-FFF2-40B4-BE49-F238E27FC236}">
                  <a16:creationId xmlns:a16="http://schemas.microsoft.com/office/drawing/2014/main" id="{9B2863BF-4659-4B3D-BED0-7934DD2991F9}"/>
                </a:ext>
              </a:extLst>
            </p:cNvPr>
            <p:cNvSpPr>
              <a:spLocks noChangeArrowheads="1"/>
            </p:cNvSpPr>
            <p:nvPr/>
          </p:nvSpPr>
          <p:spPr bwMode="auto">
            <a:xfrm>
              <a:off x="2911" y="205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79" name="Oval 49">
              <a:extLst>
                <a:ext uri="{FF2B5EF4-FFF2-40B4-BE49-F238E27FC236}">
                  <a16:creationId xmlns:a16="http://schemas.microsoft.com/office/drawing/2014/main" id="{A03EA7D8-3F9C-4C86-A5BB-DA06B454D728}"/>
                </a:ext>
              </a:extLst>
            </p:cNvPr>
            <p:cNvSpPr>
              <a:spLocks noChangeArrowheads="1"/>
            </p:cNvSpPr>
            <p:nvPr/>
          </p:nvSpPr>
          <p:spPr bwMode="auto">
            <a:xfrm>
              <a:off x="3111" y="2386"/>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80" name="Oval 50">
              <a:extLst>
                <a:ext uri="{FF2B5EF4-FFF2-40B4-BE49-F238E27FC236}">
                  <a16:creationId xmlns:a16="http://schemas.microsoft.com/office/drawing/2014/main" id="{7786A9A3-C2C8-420C-80B8-9E601D837F0E}"/>
                </a:ext>
              </a:extLst>
            </p:cNvPr>
            <p:cNvSpPr>
              <a:spLocks noChangeArrowheads="1"/>
            </p:cNvSpPr>
            <p:nvPr/>
          </p:nvSpPr>
          <p:spPr bwMode="auto">
            <a:xfrm>
              <a:off x="2919" y="2177"/>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81" name="Oval 51">
              <a:extLst>
                <a:ext uri="{FF2B5EF4-FFF2-40B4-BE49-F238E27FC236}">
                  <a16:creationId xmlns:a16="http://schemas.microsoft.com/office/drawing/2014/main" id="{444AB61D-7D82-4D15-B7B1-625E38956940}"/>
                </a:ext>
              </a:extLst>
            </p:cNvPr>
            <p:cNvSpPr>
              <a:spLocks noChangeArrowheads="1"/>
            </p:cNvSpPr>
            <p:nvPr/>
          </p:nvSpPr>
          <p:spPr bwMode="auto">
            <a:xfrm>
              <a:off x="2605" y="2002"/>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82" name="Oval 52">
              <a:extLst>
                <a:ext uri="{FF2B5EF4-FFF2-40B4-BE49-F238E27FC236}">
                  <a16:creationId xmlns:a16="http://schemas.microsoft.com/office/drawing/2014/main" id="{AB032916-39B4-4071-8D09-7220DF206166}"/>
                </a:ext>
              </a:extLst>
            </p:cNvPr>
            <p:cNvSpPr>
              <a:spLocks noChangeArrowheads="1"/>
            </p:cNvSpPr>
            <p:nvPr/>
          </p:nvSpPr>
          <p:spPr bwMode="auto">
            <a:xfrm>
              <a:off x="2713" y="178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83" name="Oval 53">
              <a:extLst>
                <a:ext uri="{FF2B5EF4-FFF2-40B4-BE49-F238E27FC236}">
                  <a16:creationId xmlns:a16="http://schemas.microsoft.com/office/drawing/2014/main" id="{5225DC17-06C7-4102-B2E0-918AC73BAAEB}"/>
                </a:ext>
              </a:extLst>
            </p:cNvPr>
            <p:cNvSpPr>
              <a:spLocks noChangeArrowheads="1"/>
            </p:cNvSpPr>
            <p:nvPr/>
          </p:nvSpPr>
          <p:spPr bwMode="auto">
            <a:xfrm>
              <a:off x="2692" y="2177"/>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84" name="Oval 54">
              <a:extLst>
                <a:ext uri="{FF2B5EF4-FFF2-40B4-BE49-F238E27FC236}">
                  <a16:creationId xmlns:a16="http://schemas.microsoft.com/office/drawing/2014/main" id="{B084950D-0B6C-4ACD-97ED-44DE1B83F375}"/>
                </a:ext>
              </a:extLst>
            </p:cNvPr>
            <p:cNvSpPr>
              <a:spLocks noChangeArrowheads="1"/>
            </p:cNvSpPr>
            <p:nvPr/>
          </p:nvSpPr>
          <p:spPr bwMode="auto">
            <a:xfrm>
              <a:off x="2527" y="2378"/>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85" name="Oval 55">
              <a:extLst>
                <a:ext uri="{FF2B5EF4-FFF2-40B4-BE49-F238E27FC236}">
                  <a16:creationId xmlns:a16="http://schemas.microsoft.com/office/drawing/2014/main" id="{6D15FEE7-1D9B-4EC3-845F-9AB9FB13D406}"/>
                </a:ext>
              </a:extLst>
            </p:cNvPr>
            <p:cNvSpPr>
              <a:spLocks noChangeArrowheads="1"/>
            </p:cNvSpPr>
            <p:nvPr/>
          </p:nvSpPr>
          <p:spPr bwMode="auto">
            <a:xfrm>
              <a:off x="2902" y="1911"/>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86" name="Oval 56">
              <a:extLst>
                <a:ext uri="{FF2B5EF4-FFF2-40B4-BE49-F238E27FC236}">
                  <a16:creationId xmlns:a16="http://schemas.microsoft.com/office/drawing/2014/main" id="{8B4D4CFA-D85B-41EF-BACD-0C2130E28F82}"/>
                </a:ext>
              </a:extLst>
            </p:cNvPr>
            <p:cNvSpPr>
              <a:spLocks noChangeArrowheads="1"/>
            </p:cNvSpPr>
            <p:nvPr/>
          </p:nvSpPr>
          <p:spPr bwMode="auto">
            <a:xfrm>
              <a:off x="2601" y="2216"/>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87" name="Oval 57">
              <a:extLst>
                <a:ext uri="{FF2B5EF4-FFF2-40B4-BE49-F238E27FC236}">
                  <a16:creationId xmlns:a16="http://schemas.microsoft.com/office/drawing/2014/main" id="{511E02CC-3FAB-4F26-9CA0-9B316D78C855}"/>
                </a:ext>
              </a:extLst>
            </p:cNvPr>
            <p:cNvSpPr>
              <a:spLocks noChangeArrowheads="1"/>
            </p:cNvSpPr>
            <p:nvPr/>
          </p:nvSpPr>
          <p:spPr bwMode="auto">
            <a:xfrm>
              <a:off x="2735" y="191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88" name="Oval 58">
              <a:extLst>
                <a:ext uri="{FF2B5EF4-FFF2-40B4-BE49-F238E27FC236}">
                  <a16:creationId xmlns:a16="http://schemas.microsoft.com/office/drawing/2014/main" id="{83E8E319-908E-40EB-8078-93EC50C56124}"/>
                </a:ext>
              </a:extLst>
            </p:cNvPr>
            <p:cNvSpPr>
              <a:spLocks noChangeArrowheads="1"/>
            </p:cNvSpPr>
            <p:nvPr/>
          </p:nvSpPr>
          <p:spPr bwMode="auto">
            <a:xfrm>
              <a:off x="2823" y="2352"/>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89" name="Oval 59">
              <a:extLst>
                <a:ext uri="{FF2B5EF4-FFF2-40B4-BE49-F238E27FC236}">
                  <a16:creationId xmlns:a16="http://schemas.microsoft.com/office/drawing/2014/main" id="{401DE621-F72D-408F-89B8-27C3339A3A99}"/>
                </a:ext>
              </a:extLst>
            </p:cNvPr>
            <p:cNvSpPr>
              <a:spLocks noChangeArrowheads="1"/>
            </p:cNvSpPr>
            <p:nvPr/>
          </p:nvSpPr>
          <p:spPr bwMode="auto">
            <a:xfrm>
              <a:off x="2783" y="2488"/>
              <a:ext cx="168"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90" name="Oval 60">
              <a:extLst>
                <a:ext uri="{FF2B5EF4-FFF2-40B4-BE49-F238E27FC236}">
                  <a16:creationId xmlns:a16="http://schemas.microsoft.com/office/drawing/2014/main" id="{AC7A5680-E3D3-4D7E-BBFF-63D6F3B9924A}"/>
                </a:ext>
              </a:extLst>
            </p:cNvPr>
            <p:cNvSpPr>
              <a:spLocks noChangeArrowheads="1"/>
            </p:cNvSpPr>
            <p:nvPr/>
          </p:nvSpPr>
          <p:spPr bwMode="auto">
            <a:xfrm>
              <a:off x="2980" y="2260"/>
              <a:ext cx="175" cy="16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91" name="Oval 61">
              <a:extLst>
                <a:ext uri="{FF2B5EF4-FFF2-40B4-BE49-F238E27FC236}">
                  <a16:creationId xmlns:a16="http://schemas.microsoft.com/office/drawing/2014/main" id="{DAA37D00-4F28-4FAB-9FBF-08310D8C2CC9}"/>
                </a:ext>
              </a:extLst>
            </p:cNvPr>
            <p:cNvSpPr>
              <a:spLocks noChangeArrowheads="1"/>
            </p:cNvSpPr>
            <p:nvPr/>
          </p:nvSpPr>
          <p:spPr bwMode="auto">
            <a:xfrm>
              <a:off x="3028" y="1867"/>
              <a:ext cx="145" cy="14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92" name="Oval 62">
              <a:extLst>
                <a:ext uri="{FF2B5EF4-FFF2-40B4-BE49-F238E27FC236}">
                  <a16:creationId xmlns:a16="http://schemas.microsoft.com/office/drawing/2014/main" id="{1257931F-D3A0-44F3-A015-C4939696FD80}"/>
                </a:ext>
              </a:extLst>
            </p:cNvPr>
            <p:cNvSpPr>
              <a:spLocks noChangeArrowheads="1"/>
            </p:cNvSpPr>
            <p:nvPr/>
          </p:nvSpPr>
          <p:spPr bwMode="auto">
            <a:xfrm>
              <a:off x="2911" y="2440"/>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93" name="Oval 63">
              <a:extLst>
                <a:ext uri="{FF2B5EF4-FFF2-40B4-BE49-F238E27FC236}">
                  <a16:creationId xmlns:a16="http://schemas.microsoft.com/office/drawing/2014/main" id="{82C0C164-85E7-4F60-B784-F5BC2727A4E4}"/>
                </a:ext>
              </a:extLst>
            </p:cNvPr>
            <p:cNvSpPr>
              <a:spLocks noChangeArrowheads="1"/>
            </p:cNvSpPr>
            <p:nvPr/>
          </p:nvSpPr>
          <p:spPr bwMode="auto">
            <a:xfrm>
              <a:off x="2692" y="2046"/>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94" name="Oval 64">
              <a:extLst>
                <a:ext uri="{FF2B5EF4-FFF2-40B4-BE49-F238E27FC236}">
                  <a16:creationId xmlns:a16="http://schemas.microsoft.com/office/drawing/2014/main" id="{24885FE1-0326-4774-B6B7-3A9F11A5EEFD}"/>
                </a:ext>
              </a:extLst>
            </p:cNvPr>
            <p:cNvSpPr>
              <a:spLocks noChangeArrowheads="1"/>
            </p:cNvSpPr>
            <p:nvPr/>
          </p:nvSpPr>
          <p:spPr bwMode="auto">
            <a:xfrm>
              <a:off x="2605" y="2352"/>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95" name="Oval 65">
              <a:extLst>
                <a:ext uri="{FF2B5EF4-FFF2-40B4-BE49-F238E27FC236}">
                  <a16:creationId xmlns:a16="http://schemas.microsoft.com/office/drawing/2014/main" id="{4A9AC97E-4C35-4589-BF36-E677478C051F}"/>
                </a:ext>
              </a:extLst>
            </p:cNvPr>
            <p:cNvSpPr>
              <a:spLocks noChangeArrowheads="1"/>
            </p:cNvSpPr>
            <p:nvPr/>
          </p:nvSpPr>
          <p:spPr bwMode="auto">
            <a:xfrm>
              <a:off x="2863" y="175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96" name="Oval 66">
              <a:extLst>
                <a:ext uri="{FF2B5EF4-FFF2-40B4-BE49-F238E27FC236}">
                  <a16:creationId xmlns:a16="http://schemas.microsoft.com/office/drawing/2014/main" id="{21D9A24A-12A7-497E-8994-C2BB71F4C9D7}"/>
                </a:ext>
              </a:extLst>
            </p:cNvPr>
            <p:cNvSpPr>
              <a:spLocks noChangeArrowheads="1"/>
            </p:cNvSpPr>
            <p:nvPr/>
          </p:nvSpPr>
          <p:spPr bwMode="auto">
            <a:xfrm>
              <a:off x="2719" y="2404"/>
              <a:ext cx="157" cy="18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97" name="Oval 67">
              <a:extLst>
                <a:ext uri="{FF2B5EF4-FFF2-40B4-BE49-F238E27FC236}">
                  <a16:creationId xmlns:a16="http://schemas.microsoft.com/office/drawing/2014/main" id="{6289C078-9740-436C-BC77-46111718F35C}"/>
                </a:ext>
              </a:extLst>
            </p:cNvPr>
            <p:cNvSpPr>
              <a:spLocks noChangeArrowheads="1"/>
            </p:cNvSpPr>
            <p:nvPr/>
          </p:nvSpPr>
          <p:spPr bwMode="auto">
            <a:xfrm>
              <a:off x="2623" y="186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98" name="Oval 68">
              <a:extLst>
                <a:ext uri="{FF2B5EF4-FFF2-40B4-BE49-F238E27FC236}">
                  <a16:creationId xmlns:a16="http://schemas.microsoft.com/office/drawing/2014/main" id="{21D286FB-A981-4E10-8CC8-2CFE9ACB383B}"/>
                </a:ext>
              </a:extLst>
            </p:cNvPr>
            <p:cNvSpPr>
              <a:spLocks noChangeArrowheads="1"/>
            </p:cNvSpPr>
            <p:nvPr/>
          </p:nvSpPr>
          <p:spPr bwMode="auto">
            <a:xfrm>
              <a:off x="3199" y="208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99" name="Oval 69">
              <a:extLst>
                <a:ext uri="{FF2B5EF4-FFF2-40B4-BE49-F238E27FC236}">
                  <a16:creationId xmlns:a16="http://schemas.microsoft.com/office/drawing/2014/main" id="{8C618BB8-2B04-4C3D-B366-CB753C9A74CB}"/>
                </a:ext>
              </a:extLst>
            </p:cNvPr>
            <p:cNvSpPr>
              <a:spLocks noChangeArrowheads="1"/>
            </p:cNvSpPr>
            <p:nvPr/>
          </p:nvSpPr>
          <p:spPr bwMode="auto">
            <a:xfrm>
              <a:off x="3119" y="196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00" name="Oval 70">
              <a:extLst>
                <a:ext uri="{FF2B5EF4-FFF2-40B4-BE49-F238E27FC236}">
                  <a16:creationId xmlns:a16="http://schemas.microsoft.com/office/drawing/2014/main" id="{5A95D7A8-F24B-4370-8EC0-FFAF93373EC4}"/>
                </a:ext>
              </a:extLst>
            </p:cNvPr>
            <p:cNvSpPr>
              <a:spLocks noChangeArrowheads="1"/>
            </p:cNvSpPr>
            <p:nvPr/>
          </p:nvSpPr>
          <p:spPr bwMode="auto">
            <a:xfrm>
              <a:off x="2687" y="2452"/>
              <a:ext cx="189"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01" name="Oval 71">
              <a:extLst>
                <a:ext uri="{FF2B5EF4-FFF2-40B4-BE49-F238E27FC236}">
                  <a16:creationId xmlns:a16="http://schemas.microsoft.com/office/drawing/2014/main" id="{E149CA71-A46B-49F8-BC2F-A4EACB599BBA}"/>
                </a:ext>
              </a:extLst>
            </p:cNvPr>
            <p:cNvSpPr>
              <a:spLocks noChangeArrowheads="1"/>
            </p:cNvSpPr>
            <p:nvPr/>
          </p:nvSpPr>
          <p:spPr bwMode="auto">
            <a:xfrm>
              <a:off x="3023" y="2059"/>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02" name="Oval 72">
              <a:extLst>
                <a:ext uri="{FF2B5EF4-FFF2-40B4-BE49-F238E27FC236}">
                  <a16:creationId xmlns:a16="http://schemas.microsoft.com/office/drawing/2014/main" id="{661F9DBC-DAF5-40DC-AA2E-EE6B6C6D6A4C}"/>
                </a:ext>
              </a:extLst>
            </p:cNvPr>
            <p:cNvSpPr>
              <a:spLocks noChangeArrowheads="1"/>
            </p:cNvSpPr>
            <p:nvPr/>
          </p:nvSpPr>
          <p:spPr bwMode="auto">
            <a:xfrm>
              <a:off x="2479" y="204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03" name="Oval 73">
              <a:extLst>
                <a:ext uri="{FF2B5EF4-FFF2-40B4-BE49-F238E27FC236}">
                  <a16:creationId xmlns:a16="http://schemas.microsoft.com/office/drawing/2014/main" id="{C45F5CEA-8686-492D-8F67-318B33A28CA2}"/>
                </a:ext>
              </a:extLst>
            </p:cNvPr>
            <p:cNvSpPr>
              <a:spLocks noChangeArrowheads="1"/>
            </p:cNvSpPr>
            <p:nvPr/>
          </p:nvSpPr>
          <p:spPr bwMode="auto">
            <a:xfrm>
              <a:off x="2495" y="2216"/>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04" name="Oval 74">
              <a:extLst>
                <a:ext uri="{FF2B5EF4-FFF2-40B4-BE49-F238E27FC236}">
                  <a16:creationId xmlns:a16="http://schemas.microsoft.com/office/drawing/2014/main" id="{4CF37265-CBD5-4472-8B34-F2EE091291B6}"/>
                </a:ext>
              </a:extLst>
            </p:cNvPr>
            <p:cNvSpPr>
              <a:spLocks noChangeArrowheads="1"/>
            </p:cNvSpPr>
            <p:nvPr/>
          </p:nvSpPr>
          <p:spPr bwMode="auto">
            <a:xfrm>
              <a:off x="2801" y="222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05" name="Oval 75">
              <a:extLst>
                <a:ext uri="{FF2B5EF4-FFF2-40B4-BE49-F238E27FC236}">
                  <a16:creationId xmlns:a16="http://schemas.microsoft.com/office/drawing/2014/main" id="{3BD49255-C23D-4DF4-88D3-FCCD7BF52649}"/>
                </a:ext>
              </a:extLst>
            </p:cNvPr>
            <p:cNvSpPr>
              <a:spLocks noChangeArrowheads="1"/>
            </p:cNvSpPr>
            <p:nvPr/>
          </p:nvSpPr>
          <p:spPr bwMode="auto">
            <a:xfrm>
              <a:off x="3151" y="222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1272" name="Line 76">
            <a:extLst>
              <a:ext uri="{FF2B5EF4-FFF2-40B4-BE49-F238E27FC236}">
                <a16:creationId xmlns:a16="http://schemas.microsoft.com/office/drawing/2014/main" id="{53ADD34C-C345-42C1-B7E1-88AA015A8365}"/>
              </a:ext>
            </a:extLst>
          </p:cNvPr>
          <p:cNvSpPr>
            <a:spLocks noChangeShapeType="1"/>
          </p:cNvSpPr>
          <p:nvPr/>
        </p:nvSpPr>
        <p:spPr bwMode="auto">
          <a:xfrm>
            <a:off x="2216150" y="3505200"/>
            <a:ext cx="1435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Rectangle 77">
            <a:extLst>
              <a:ext uri="{FF2B5EF4-FFF2-40B4-BE49-F238E27FC236}">
                <a16:creationId xmlns:a16="http://schemas.microsoft.com/office/drawing/2014/main" id="{D447A17D-E092-4D41-8A6C-B0508659EA33}"/>
              </a:ext>
            </a:extLst>
          </p:cNvPr>
          <p:cNvSpPr>
            <a:spLocks noChangeArrowheads="1"/>
          </p:cNvSpPr>
          <p:nvPr/>
        </p:nvSpPr>
        <p:spPr bwMode="auto">
          <a:xfrm>
            <a:off x="3719513" y="4710113"/>
            <a:ext cx="2527300" cy="1184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chemeClr val="accent2"/>
                </a:solidFill>
                <a:latin typeface="Univers (W1)" charset="0"/>
              </a:rPr>
              <a:t>Daughter Nucleus</a:t>
            </a:r>
            <a:endParaRPr lang="en-US" altLang="en-US" b="1">
              <a:solidFill>
                <a:schemeClr val="accent2"/>
              </a:solidFill>
              <a:latin typeface="Univers (W1)" charset="0"/>
            </a:endParaRPr>
          </a:p>
          <a:p>
            <a:r>
              <a:rPr lang="en-US" altLang="en-US" b="1">
                <a:solidFill>
                  <a:schemeClr val="accent2"/>
                </a:solidFill>
                <a:latin typeface="Univers (W1)" charset="0"/>
              </a:rPr>
              <a:t>Barium-137m</a:t>
            </a:r>
          </a:p>
          <a:p>
            <a:r>
              <a:rPr lang="en-US" altLang="en-US" b="1">
                <a:solidFill>
                  <a:schemeClr val="accent2"/>
                </a:solidFill>
                <a:latin typeface="Univers (W1)" charset="0"/>
              </a:rPr>
              <a:t>Technetium-99m</a:t>
            </a:r>
          </a:p>
        </p:txBody>
      </p:sp>
      <p:sp>
        <p:nvSpPr>
          <p:cNvPr id="11274" name="Oval 78">
            <a:extLst>
              <a:ext uri="{FF2B5EF4-FFF2-40B4-BE49-F238E27FC236}">
                <a16:creationId xmlns:a16="http://schemas.microsoft.com/office/drawing/2014/main" id="{46531643-296F-4036-B679-7C500E37CE8F}"/>
              </a:ext>
            </a:extLst>
          </p:cNvPr>
          <p:cNvSpPr>
            <a:spLocks noChangeArrowheads="1"/>
          </p:cNvSpPr>
          <p:nvPr/>
        </p:nvSpPr>
        <p:spPr bwMode="auto">
          <a:xfrm>
            <a:off x="2749550" y="19875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75" name="Rectangle 79">
            <a:extLst>
              <a:ext uri="{FF2B5EF4-FFF2-40B4-BE49-F238E27FC236}">
                <a16:creationId xmlns:a16="http://schemas.microsoft.com/office/drawing/2014/main" id="{7E6DBDA8-027B-44EF-B24E-38C5BA852A6F}"/>
              </a:ext>
            </a:extLst>
          </p:cNvPr>
          <p:cNvSpPr>
            <a:spLocks noChangeArrowheads="1"/>
          </p:cNvSpPr>
          <p:nvPr/>
        </p:nvSpPr>
        <p:spPr bwMode="auto">
          <a:xfrm>
            <a:off x="3109913" y="1958975"/>
            <a:ext cx="8842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baseline="30000">
                <a:solidFill>
                  <a:schemeClr val="bg2"/>
                </a:solidFill>
                <a:latin typeface="Symbol" panose="05050102010706020507" pitchFamily="18" charset="2"/>
              </a:rPr>
              <a:t></a:t>
            </a:r>
            <a:r>
              <a:rPr lang="en-US" altLang="en-US" sz="2800" b="1" baseline="-25000">
                <a:solidFill>
                  <a:schemeClr val="bg2"/>
                </a:solidFill>
                <a:latin typeface="Symbol" panose="05050102010706020507" pitchFamily="18" charset="2"/>
              </a:rPr>
              <a:t></a:t>
            </a:r>
            <a:r>
              <a:rPr lang="en-US" altLang="en-US" sz="2800" b="1">
                <a:solidFill>
                  <a:schemeClr val="bg2"/>
                </a:solidFill>
                <a:latin typeface="Symbol" panose="05050102010706020507" pitchFamily="18" charset="2"/>
              </a:rPr>
              <a:t></a:t>
            </a:r>
            <a:r>
              <a:rPr lang="en-US" altLang="en-US" sz="2800" b="1" baseline="30000">
                <a:solidFill>
                  <a:schemeClr val="bg2"/>
                </a:solidFill>
                <a:latin typeface="Symbol" panose="05050102010706020507" pitchFamily="18" charset="2"/>
              </a:rPr>
              <a:t></a:t>
            </a:r>
          </a:p>
        </p:txBody>
      </p:sp>
      <p:sp>
        <p:nvSpPr>
          <p:cNvPr id="11276" name="Line 80">
            <a:extLst>
              <a:ext uri="{FF2B5EF4-FFF2-40B4-BE49-F238E27FC236}">
                <a16:creationId xmlns:a16="http://schemas.microsoft.com/office/drawing/2014/main" id="{AC5725CB-4CF8-4F53-A589-9DE494DA786E}"/>
              </a:ext>
            </a:extLst>
          </p:cNvPr>
          <p:cNvSpPr>
            <a:spLocks noChangeShapeType="1"/>
          </p:cNvSpPr>
          <p:nvPr/>
        </p:nvSpPr>
        <p:spPr bwMode="auto">
          <a:xfrm flipV="1">
            <a:off x="1682750" y="2203450"/>
            <a:ext cx="901700" cy="622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advTm="6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a:extLst>
              <a:ext uri="{FF2B5EF4-FFF2-40B4-BE49-F238E27FC236}">
                <a16:creationId xmlns:a16="http://schemas.microsoft.com/office/drawing/2014/main" id="{2F929834-2555-445A-B609-9F46153A8F4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95425"/>
            <a:ext cx="6532563"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5" name="Rectangle 3">
            <a:extLst>
              <a:ext uri="{FF2B5EF4-FFF2-40B4-BE49-F238E27FC236}">
                <a16:creationId xmlns:a16="http://schemas.microsoft.com/office/drawing/2014/main" id="{8F783459-747E-4C22-B885-1BDD8500C268}"/>
              </a:ext>
            </a:extLst>
          </p:cNvPr>
          <p:cNvSpPr>
            <a:spLocks noChangeArrowheads="1"/>
          </p:cNvSpPr>
          <p:nvPr/>
        </p:nvSpPr>
        <p:spPr bwMode="auto">
          <a:xfrm>
            <a:off x="-3175" y="193675"/>
            <a:ext cx="89249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latin typeface="Arial" panose="020B0604020202020204" pitchFamily="34" charset="0"/>
              </a:rPr>
              <a:t>Alpha Radiation is only a hazard when inside your body (internal hazard)</a:t>
            </a:r>
          </a:p>
        </p:txBody>
      </p:sp>
      <p:sp>
        <p:nvSpPr>
          <p:cNvPr id="100356" name="Rectangle 4">
            <a:extLst>
              <a:ext uri="{FF2B5EF4-FFF2-40B4-BE49-F238E27FC236}">
                <a16:creationId xmlns:a16="http://schemas.microsoft.com/office/drawing/2014/main" id="{DEBB6567-31BD-4200-812F-B7E64BAFD80C}"/>
              </a:ext>
            </a:extLst>
          </p:cNvPr>
          <p:cNvSpPr>
            <a:spLocks noChangeArrowheads="1"/>
          </p:cNvSpPr>
          <p:nvPr/>
        </p:nvSpPr>
        <p:spPr bwMode="auto">
          <a:xfrm>
            <a:off x="2493963" y="2646363"/>
            <a:ext cx="28717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Your skin will stop it</a:t>
            </a:r>
          </a:p>
        </p:txBody>
      </p:sp>
      <p:sp>
        <p:nvSpPr>
          <p:cNvPr id="100357" name="Rectangle 5">
            <a:extLst>
              <a:ext uri="{FF2B5EF4-FFF2-40B4-BE49-F238E27FC236}">
                <a16:creationId xmlns:a16="http://schemas.microsoft.com/office/drawing/2014/main" id="{B2BE5419-E02D-44A3-8FC6-22831481858D}"/>
              </a:ext>
            </a:extLst>
          </p:cNvPr>
          <p:cNvSpPr>
            <a:spLocks noChangeArrowheads="1"/>
          </p:cNvSpPr>
          <p:nvPr/>
        </p:nvSpPr>
        <p:spPr bwMode="auto">
          <a:xfrm>
            <a:off x="1808163" y="2798763"/>
            <a:ext cx="29987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Arial" panose="020B0604020202020204" pitchFamily="34" charset="0"/>
              </a:rPr>
              <a:t>can’t penetrate skin</a:t>
            </a:r>
          </a:p>
        </p:txBody>
      </p:sp>
      <p:sp>
        <p:nvSpPr>
          <p:cNvPr id="100358" name="Rectangle 6">
            <a:extLst>
              <a:ext uri="{FF2B5EF4-FFF2-40B4-BE49-F238E27FC236}">
                <a16:creationId xmlns:a16="http://schemas.microsoft.com/office/drawing/2014/main" id="{E031FE27-FDF6-4011-8D94-540DEC8DAA87}"/>
              </a:ext>
            </a:extLst>
          </p:cNvPr>
          <p:cNvSpPr>
            <a:spLocks noChangeArrowheads="1"/>
          </p:cNvSpPr>
          <p:nvPr/>
        </p:nvSpPr>
        <p:spPr bwMode="auto">
          <a:xfrm>
            <a:off x="5618163" y="3027363"/>
            <a:ext cx="22129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Arial" panose="020B0604020202020204" pitchFamily="34" charset="0"/>
              </a:rPr>
              <a:t>internal hazard</a:t>
            </a:r>
          </a:p>
        </p:txBody>
      </p:sp>
      <p:sp>
        <p:nvSpPr>
          <p:cNvPr id="100359" name="Rectangle 7">
            <a:extLst>
              <a:ext uri="{FF2B5EF4-FFF2-40B4-BE49-F238E27FC236}">
                <a16:creationId xmlns:a16="http://schemas.microsoft.com/office/drawing/2014/main" id="{659DB71F-A559-4CFC-826C-4B46E7A895F5}"/>
              </a:ext>
            </a:extLst>
          </p:cNvPr>
          <p:cNvSpPr>
            <a:spLocks noChangeArrowheads="1"/>
          </p:cNvSpPr>
          <p:nvPr/>
        </p:nvSpPr>
        <p:spPr bwMode="auto">
          <a:xfrm>
            <a:off x="5465763" y="3865563"/>
            <a:ext cx="255111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Arial" panose="020B0604020202020204" pitchFamily="34" charset="0"/>
              </a:rPr>
              <a:t>stopped by paper</a:t>
            </a:r>
          </a:p>
        </p:txBody>
      </p:sp>
      <p:sp>
        <p:nvSpPr>
          <p:cNvPr id="100360" name="Rectangle 8">
            <a:extLst>
              <a:ext uri="{FF2B5EF4-FFF2-40B4-BE49-F238E27FC236}">
                <a16:creationId xmlns:a16="http://schemas.microsoft.com/office/drawing/2014/main" id="{6AFBF640-3C6B-4D2F-9DE6-3DF663491FBA}"/>
              </a:ext>
            </a:extLst>
          </p:cNvPr>
          <p:cNvSpPr>
            <a:spLocks noChangeArrowheads="1"/>
          </p:cNvSpPr>
          <p:nvPr/>
        </p:nvSpPr>
        <p:spPr bwMode="auto">
          <a:xfrm>
            <a:off x="4568825" y="4932363"/>
            <a:ext cx="24066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Arial" panose="020B0604020202020204" pitchFamily="34" charset="0"/>
              </a:rPr>
              <a:t>found in soil, radon and other radioactive materials</a:t>
            </a:r>
          </a:p>
        </p:txBody>
      </p:sp>
    </p:spTree>
  </p:cSld>
  <p:clrMapOvr>
    <a:masterClrMapping/>
  </p:clrMapOvr>
  <p:transition advClick="0" advTm="6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a:extLst>
              <a:ext uri="{FF2B5EF4-FFF2-40B4-BE49-F238E27FC236}">
                <a16:creationId xmlns:a16="http://schemas.microsoft.com/office/drawing/2014/main" id="{86B5FC6B-27CE-4ED3-8DEF-32DD1143198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3" y="1676400"/>
            <a:ext cx="8174037"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Rectangle 3">
            <a:extLst>
              <a:ext uri="{FF2B5EF4-FFF2-40B4-BE49-F238E27FC236}">
                <a16:creationId xmlns:a16="http://schemas.microsoft.com/office/drawing/2014/main" id="{1378090C-05FB-4FF1-80B0-C0C03379B1F5}"/>
              </a:ext>
            </a:extLst>
          </p:cNvPr>
          <p:cNvSpPr>
            <a:spLocks noChangeArrowheads="1"/>
          </p:cNvSpPr>
          <p:nvPr/>
        </p:nvSpPr>
        <p:spPr bwMode="auto">
          <a:xfrm>
            <a:off x="454025" y="193675"/>
            <a:ext cx="81629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latin typeface="Arial" panose="020B0604020202020204" pitchFamily="34" charset="0"/>
              </a:rPr>
              <a:t>Beta Radiation is a Skin, Eye and Internal Hazard</a:t>
            </a:r>
          </a:p>
        </p:txBody>
      </p:sp>
      <p:sp>
        <p:nvSpPr>
          <p:cNvPr id="101380" name="Rectangle 4">
            <a:extLst>
              <a:ext uri="{FF2B5EF4-FFF2-40B4-BE49-F238E27FC236}">
                <a16:creationId xmlns:a16="http://schemas.microsoft.com/office/drawing/2014/main" id="{14747527-9196-4F75-A070-FE62DCA9EE6B}"/>
              </a:ext>
            </a:extLst>
          </p:cNvPr>
          <p:cNvSpPr>
            <a:spLocks noChangeArrowheads="1"/>
          </p:cNvSpPr>
          <p:nvPr/>
        </p:nvSpPr>
        <p:spPr bwMode="auto">
          <a:xfrm>
            <a:off x="2798763" y="3027363"/>
            <a:ext cx="409416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Arial" panose="020B0604020202020204" pitchFamily="34" charset="0"/>
              </a:rPr>
              <a:t>skin, eye and internal hazard</a:t>
            </a:r>
          </a:p>
        </p:txBody>
      </p:sp>
      <p:sp>
        <p:nvSpPr>
          <p:cNvPr id="101381" name="Rectangle 5">
            <a:extLst>
              <a:ext uri="{FF2B5EF4-FFF2-40B4-BE49-F238E27FC236}">
                <a16:creationId xmlns:a16="http://schemas.microsoft.com/office/drawing/2014/main" id="{AC45B661-8256-48CA-8DB1-B9471BDDED24}"/>
              </a:ext>
            </a:extLst>
          </p:cNvPr>
          <p:cNvSpPr>
            <a:spLocks noChangeArrowheads="1"/>
          </p:cNvSpPr>
          <p:nvPr/>
        </p:nvSpPr>
        <p:spPr bwMode="auto">
          <a:xfrm>
            <a:off x="2570163" y="4398963"/>
            <a:ext cx="26352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Arial" panose="020B0604020202020204" pitchFamily="34" charset="0"/>
              </a:rPr>
              <a:t>stopped by plastic</a:t>
            </a:r>
          </a:p>
        </p:txBody>
      </p:sp>
      <p:sp>
        <p:nvSpPr>
          <p:cNvPr id="101382" name="Rectangle 6">
            <a:extLst>
              <a:ext uri="{FF2B5EF4-FFF2-40B4-BE49-F238E27FC236}">
                <a16:creationId xmlns:a16="http://schemas.microsoft.com/office/drawing/2014/main" id="{491B4E58-E63A-45BB-B773-2E794D5A92E3}"/>
              </a:ext>
            </a:extLst>
          </p:cNvPr>
          <p:cNvSpPr>
            <a:spLocks noChangeArrowheads="1"/>
          </p:cNvSpPr>
          <p:nvPr/>
        </p:nvSpPr>
        <p:spPr bwMode="auto">
          <a:xfrm>
            <a:off x="5264150" y="4883150"/>
            <a:ext cx="2044700" cy="11303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1383" name="Rectangle 7">
            <a:extLst>
              <a:ext uri="{FF2B5EF4-FFF2-40B4-BE49-F238E27FC236}">
                <a16:creationId xmlns:a16="http://schemas.microsoft.com/office/drawing/2014/main" id="{610E6E1B-1985-4712-B7C9-D29210C17149}"/>
              </a:ext>
            </a:extLst>
          </p:cNvPr>
          <p:cNvSpPr>
            <a:spLocks noChangeArrowheads="1"/>
          </p:cNvSpPr>
          <p:nvPr/>
        </p:nvSpPr>
        <p:spPr bwMode="auto">
          <a:xfrm>
            <a:off x="4094163" y="5237163"/>
            <a:ext cx="490696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Arial" panose="020B0604020202020204" pitchFamily="34" charset="0"/>
              </a:rPr>
              <a:t>found in natural food, air and water</a:t>
            </a:r>
          </a:p>
        </p:txBody>
      </p:sp>
    </p:spTree>
  </p:cSld>
  <p:clrMapOvr>
    <a:masterClrMapping/>
  </p:clrMapOvr>
  <p:transition advClick="0" advTm="6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a:extLst>
              <a:ext uri="{FF2B5EF4-FFF2-40B4-BE49-F238E27FC236}">
                <a16:creationId xmlns:a16="http://schemas.microsoft.com/office/drawing/2014/main" id="{78CA1970-5392-4E20-B0C4-032862898E2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27200"/>
            <a:ext cx="600710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Rectangle 3">
            <a:extLst>
              <a:ext uri="{FF2B5EF4-FFF2-40B4-BE49-F238E27FC236}">
                <a16:creationId xmlns:a16="http://schemas.microsoft.com/office/drawing/2014/main" id="{EC65D980-0CBE-4BB4-BD0D-0DBB4FFB411A}"/>
              </a:ext>
            </a:extLst>
          </p:cNvPr>
          <p:cNvSpPr>
            <a:spLocks noChangeArrowheads="1"/>
          </p:cNvSpPr>
          <p:nvPr/>
        </p:nvSpPr>
        <p:spPr bwMode="auto">
          <a:xfrm>
            <a:off x="1731963" y="2951163"/>
            <a:ext cx="234791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Arial" panose="020B0604020202020204" pitchFamily="34" charset="0"/>
              </a:rPr>
              <a:t>stopped by lead</a:t>
            </a:r>
          </a:p>
        </p:txBody>
      </p:sp>
      <p:sp>
        <p:nvSpPr>
          <p:cNvPr id="102404" name="Rectangle 4">
            <a:extLst>
              <a:ext uri="{FF2B5EF4-FFF2-40B4-BE49-F238E27FC236}">
                <a16:creationId xmlns:a16="http://schemas.microsoft.com/office/drawing/2014/main" id="{AC6B64BC-3355-4CF0-BEA7-84676E8EE7A1}"/>
              </a:ext>
            </a:extLst>
          </p:cNvPr>
          <p:cNvSpPr>
            <a:spLocks noChangeArrowheads="1"/>
          </p:cNvSpPr>
          <p:nvPr/>
        </p:nvSpPr>
        <p:spPr bwMode="auto">
          <a:xfrm>
            <a:off x="1579563" y="5465763"/>
            <a:ext cx="353218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Arial" panose="020B0604020202020204" pitchFamily="34" charset="0"/>
              </a:rPr>
              <a:t>naturally present in soil and cosmic radiation</a:t>
            </a:r>
          </a:p>
        </p:txBody>
      </p:sp>
      <p:sp>
        <p:nvSpPr>
          <p:cNvPr id="102405" name="Rectangle 5">
            <a:extLst>
              <a:ext uri="{FF2B5EF4-FFF2-40B4-BE49-F238E27FC236}">
                <a16:creationId xmlns:a16="http://schemas.microsoft.com/office/drawing/2014/main" id="{994EBCFC-44CF-4766-8A9E-324DC1DCF1AC}"/>
              </a:ext>
            </a:extLst>
          </p:cNvPr>
          <p:cNvSpPr>
            <a:spLocks noChangeArrowheads="1"/>
          </p:cNvSpPr>
          <p:nvPr/>
        </p:nvSpPr>
        <p:spPr bwMode="auto">
          <a:xfrm>
            <a:off x="5102225" y="2874963"/>
            <a:ext cx="206851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Arial" panose="020B0604020202020204" pitchFamily="34" charset="0"/>
              </a:rPr>
              <a:t>found in medical uses</a:t>
            </a:r>
          </a:p>
        </p:txBody>
      </p:sp>
      <p:sp>
        <p:nvSpPr>
          <p:cNvPr id="102406" name="Rectangle 6">
            <a:extLst>
              <a:ext uri="{FF2B5EF4-FFF2-40B4-BE49-F238E27FC236}">
                <a16:creationId xmlns:a16="http://schemas.microsoft.com/office/drawing/2014/main" id="{E64CCF24-9A15-4A39-A2D2-6F4575AA5A8F}"/>
              </a:ext>
            </a:extLst>
          </p:cNvPr>
          <p:cNvSpPr>
            <a:spLocks noChangeArrowheads="1"/>
          </p:cNvSpPr>
          <p:nvPr/>
        </p:nvSpPr>
        <p:spPr bwMode="auto">
          <a:xfrm>
            <a:off x="933450" y="200025"/>
            <a:ext cx="7702550"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rgbClr val="FFFFFF"/>
                </a:solidFill>
                <a:latin typeface="Arial" panose="020B0604020202020204" pitchFamily="34" charset="0"/>
              </a:rPr>
              <a:t>X and gamma radiation are penetrating</a:t>
            </a:r>
          </a:p>
        </p:txBody>
      </p:sp>
      <p:sp>
        <p:nvSpPr>
          <p:cNvPr id="102407" name="Rectangle 7">
            <a:extLst>
              <a:ext uri="{FF2B5EF4-FFF2-40B4-BE49-F238E27FC236}">
                <a16:creationId xmlns:a16="http://schemas.microsoft.com/office/drawing/2014/main" id="{19CEF97D-1F99-4562-BB88-D067BD201B82}"/>
              </a:ext>
            </a:extLst>
          </p:cNvPr>
          <p:cNvSpPr>
            <a:spLocks noChangeArrowheads="1"/>
          </p:cNvSpPr>
          <p:nvPr/>
        </p:nvSpPr>
        <p:spPr bwMode="auto">
          <a:xfrm>
            <a:off x="8582025" y="200025"/>
            <a:ext cx="306388"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rgbClr val="FFFFFF"/>
                </a:solidFill>
                <a:latin typeface="Arial" panose="020B0604020202020204" pitchFamily="34" charset="0"/>
              </a:rPr>
              <a:t> </a:t>
            </a:r>
          </a:p>
        </p:txBody>
      </p:sp>
      <p:sp>
        <p:nvSpPr>
          <p:cNvPr id="102408" name="Rectangle 8">
            <a:extLst>
              <a:ext uri="{FF2B5EF4-FFF2-40B4-BE49-F238E27FC236}">
                <a16:creationId xmlns:a16="http://schemas.microsoft.com/office/drawing/2014/main" id="{96DE1FA4-D5B7-4CC9-A14D-23CD72C4F52F}"/>
              </a:ext>
            </a:extLst>
          </p:cNvPr>
          <p:cNvSpPr>
            <a:spLocks noChangeArrowheads="1"/>
          </p:cNvSpPr>
          <p:nvPr/>
        </p:nvSpPr>
        <p:spPr bwMode="auto">
          <a:xfrm>
            <a:off x="1003300" y="681038"/>
            <a:ext cx="7570788"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rgbClr val="FFFFFF"/>
                </a:solidFill>
                <a:latin typeface="Arial" panose="020B0604020202020204" pitchFamily="34" charset="0"/>
              </a:rPr>
              <a:t>radiation and an EXTERNAL HAZARD.</a:t>
            </a:r>
          </a:p>
        </p:txBody>
      </p:sp>
    </p:spTree>
  </p:cSld>
  <p:clrMapOvr>
    <a:masterClrMapping/>
  </p:clrMapOvr>
  <p:transition advClick="0" advTm="6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a:extLst>
              <a:ext uri="{FF2B5EF4-FFF2-40B4-BE49-F238E27FC236}">
                <a16:creationId xmlns:a16="http://schemas.microsoft.com/office/drawing/2014/main" id="{D2677574-0909-48B7-B6DF-9E17E1B2027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2324100"/>
            <a:ext cx="23622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3427" name="Object 3">
            <a:hlinkClick r:id="" action="ppaction://ole?verb=0"/>
            <a:extLst>
              <a:ext uri="{FF2B5EF4-FFF2-40B4-BE49-F238E27FC236}">
                <a16:creationId xmlns:a16="http://schemas.microsoft.com/office/drawing/2014/main" id="{07A01C86-1725-4953-8C41-73393E3A6BF3}"/>
              </a:ext>
            </a:extLst>
          </p:cNvPr>
          <p:cNvGraphicFramePr>
            <a:graphicFrameLocks/>
          </p:cNvGraphicFramePr>
          <p:nvPr/>
        </p:nvGraphicFramePr>
        <p:xfrm>
          <a:off x="5300663" y="1828800"/>
          <a:ext cx="1557337" cy="4959350"/>
        </p:xfrm>
        <a:graphic>
          <a:graphicData uri="http://schemas.openxmlformats.org/presentationml/2006/ole">
            <mc:AlternateContent xmlns:mc="http://schemas.openxmlformats.org/markup-compatibility/2006">
              <mc:Choice xmlns:v="urn:schemas-microsoft-com:vml" Requires="v">
                <p:oleObj spid="_x0000_s103440" name="Microsoft ClipArt Gallery" r:id="rId4" imgW="923925" imgH="2924175" progId="MS_ClipArt_Gallery">
                  <p:embed/>
                </p:oleObj>
              </mc:Choice>
              <mc:Fallback>
                <p:oleObj name="Microsoft ClipArt Gallery" r:id="rId4" imgW="923925" imgH="2924175"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663" y="1828800"/>
                        <a:ext cx="1557337"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8" name="Line 4">
            <a:extLst>
              <a:ext uri="{FF2B5EF4-FFF2-40B4-BE49-F238E27FC236}">
                <a16:creationId xmlns:a16="http://schemas.microsoft.com/office/drawing/2014/main" id="{DB2A71BD-E3F6-4849-AE98-6CA9F3E7C0C3}"/>
              </a:ext>
            </a:extLst>
          </p:cNvPr>
          <p:cNvSpPr>
            <a:spLocks noChangeShapeType="1"/>
          </p:cNvSpPr>
          <p:nvPr/>
        </p:nvSpPr>
        <p:spPr bwMode="auto">
          <a:xfrm flipV="1">
            <a:off x="2768600" y="1651000"/>
            <a:ext cx="2006600" cy="134620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9" name="Line 5">
            <a:extLst>
              <a:ext uri="{FF2B5EF4-FFF2-40B4-BE49-F238E27FC236}">
                <a16:creationId xmlns:a16="http://schemas.microsoft.com/office/drawing/2014/main" id="{3FA6816C-D85C-4A85-9654-D25223E80FD7}"/>
              </a:ext>
            </a:extLst>
          </p:cNvPr>
          <p:cNvSpPr>
            <a:spLocks noChangeShapeType="1"/>
          </p:cNvSpPr>
          <p:nvPr/>
        </p:nvSpPr>
        <p:spPr bwMode="auto">
          <a:xfrm flipV="1">
            <a:off x="2692400" y="1574800"/>
            <a:ext cx="711200" cy="104140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0" name="Line 6">
            <a:extLst>
              <a:ext uri="{FF2B5EF4-FFF2-40B4-BE49-F238E27FC236}">
                <a16:creationId xmlns:a16="http://schemas.microsoft.com/office/drawing/2014/main" id="{6BF899F8-3D70-4814-B939-C04455F889B6}"/>
              </a:ext>
            </a:extLst>
          </p:cNvPr>
          <p:cNvSpPr>
            <a:spLocks noChangeShapeType="1"/>
          </p:cNvSpPr>
          <p:nvPr/>
        </p:nvSpPr>
        <p:spPr bwMode="auto">
          <a:xfrm flipV="1">
            <a:off x="2844800" y="2184400"/>
            <a:ext cx="2921000" cy="104140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1" name="Line 7">
            <a:extLst>
              <a:ext uri="{FF2B5EF4-FFF2-40B4-BE49-F238E27FC236}">
                <a16:creationId xmlns:a16="http://schemas.microsoft.com/office/drawing/2014/main" id="{50EE613A-69E0-4C40-8EE8-0D7E9292ECE9}"/>
              </a:ext>
            </a:extLst>
          </p:cNvPr>
          <p:cNvSpPr>
            <a:spLocks noChangeShapeType="1"/>
          </p:cNvSpPr>
          <p:nvPr/>
        </p:nvSpPr>
        <p:spPr bwMode="auto">
          <a:xfrm flipV="1">
            <a:off x="2768600" y="3403600"/>
            <a:ext cx="3149600" cy="12700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2" name="Line 8">
            <a:extLst>
              <a:ext uri="{FF2B5EF4-FFF2-40B4-BE49-F238E27FC236}">
                <a16:creationId xmlns:a16="http://schemas.microsoft.com/office/drawing/2014/main" id="{80494B42-6EE5-4F67-8CDE-0EE34063B5D4}"/>
              </a:ext>
            </a:extLst>
          </p:cNvPr>
          <p:cNvSpPr>
            <a:spLocks noChangeShapeType="1"/>
          </p:cNvSpPr>
          <p:nvPr/>
        </p:nvSpPr>
        <p:spPr bwMode="auto">
          <a:xfrm>
            <a:off x="2692400" y="3683000"/>
            <a:ext cx="3073400" cy="132080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3" name="Line 9">
            <a:extLst>
              <a:ext uri="{FF2B5EF4-FFF2-40B4-BE49-F238E27FC236}">
                <a16:creationId xmlns:a16="http://schemas.microsoft.com/office/drawing/2014/main" id="{749C5069-9446-4AF7-A30E-5E358B615FB9}"/>
              </a:ext>
            </a:extLst>
          </p:cNvPr>
          <p:cNvSpPr>
            <a:spLocks noChangeShapeType="1"/>
          </p:cNvSpPr>
          <p:nvPr/>
        </p:nvSpPr>
        <p:spPr bwMode="auto">
          <a:xfrm>
            <a:off x="2540000" y="3835400"/>
            <a:ext cx="2006600" cy="284480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4" name="Line 10">
            <a:extLst>
              <a:ext uri="{FF2B5EF4-FFF2-40B4-BE49-F238E27FC236}">
                <a16:creationId xmlns:a16="http://schemas.microsoft.com/office/drawing/2014/main" id="{2B18EBEC-64E6-4DA4-B4C1-6EA9787AC128}"/>
              </a:ext>
            </a:extLst>
          </p:cNvPr>
          <p:cNvSpPr>
            <a:spLocks noChangeShapeType="1"/>
          </p:cNvSpPr>
          <p:nvPr/>
        </p:nvSpPr>
        <p:spPr bwMode="auto">
          <a:xfrm flipV="1">
            <a:off x="25400" y="3556000"/>
            <a:ext cx="1320800" cy="12700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5" name="Line 11">
            <a:extLst>
              <a:ext uri="{FF2B5EF4-FFF2-40B4-BE49-F238E27FC236}">
                <a16:creationId xmlns:a16="http://schemas.microsoft.com/office/drawing/2014/main" id="{9A054DC0-AB76-41D8-AD65-861C04C4DE4A}"/>
              </a:ext>
            </a:extLst>
          </p:cNvPr>
          <p:cNvSpPr>
            <a:spLocks noChangeShapeType="1"/>
          </p:cNvSpPr>
          <p:nvPr/>
        </p:nvSpPr>
        <p:spPr bwMode="auto">
          <a:xfrm flipV="1">
            <a:off x="2209800" y="1574800"/>
            <a:ext cx="0" cy="119380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6" name="Line 12">
            <a:extLst>
              <a:ext uri="{FF2B5EF4-FFF2-40B4-BE49-F238E27FC236}">
                <a16:creationId xmlns:a16="http://schemas.microsoft.com/office/drawing/2014/main" id="{B9C57A74-3E5E-4693-9108-C698EC63944B}"/>
              </a:ext>
            </a:extLst>
          </p:cNvPr>
          <p:cNvSpPr>
            <a:spLocks noChangeShapeType="1"/>
          </p:cNvSpPr>
          <p:nvPr/>
        </p:nvSpPr>
        <p:spPr bwMode="auto">
          <a:xfrm flipV="1">
            <a:off x="406400" y="3784600"/>
            <a:ext cx="1397000" cy="256540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7" name="Line 13">
            <a:extLst>
              <a:ext uri="{FF2B5EF4-FFF2-40B4-BE49-F238E27FC236}">
                <a16:creationId xmlns:a16="http://schemas.microsoft.com/office/drawing/2014/main" id="{8536B453-01A9-4359-AB00-E49A0E1771FC}"/>
              </a:ext>
            </a:extLst>
          </p:cNvPr>
          <p:cNvSpPr>
            <a:spLocks noChangeShapeType="1"/>
          </p:cNvSpPr>
          <p:nvPr/>
        </p:nvSpPr>
        <p:spPr bwMode="auto">
          <a:xfrm>
            <a:off x="2082800" y="3911600"/>
            <a:ext cx="177800" cy="261620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8" name="Line 14">
            <a:extLst>
              <a:ext uri="{FF2B5EF4-FFF2-40B4-BE49-F238E27FC236}">
                <a16:creationId xmlns:a16="http://schemas.microsoft.com/office/drawing/2014/main" id="{BA2CBFDD-67B6-4542-8FFB-C8A5D5B19ECC}"/>
              </a:ext>
            </a:extLst>
          </p:cNvPr>
          <p:cNvSpPr>
            <a:spLocks noChangeShapeType="1"/>
          </p:cNvSpPr>
          <p:nvPr/>
        </p:nvSpPr>
        <p:spPr bwMode="auto">
          <a:xfrm flipH="1" flipV="1">
            <a:off x="127000" y="1574800"/>
            <a:ext cx="1651000" cy="157480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9" name="Rectangle 15">
            <a:extLst>
              <a:ext uri="{FF2B5EF4-FFF2-40B4-BE49-F238E27FC236}">
                <a16:creationId xmlns:a16="http://schemas.microsoft.com/office/drawing/2014/main" id="{92829C2E-C472-49A8-AFCD-79EB2A586AE3}"/>
              </a:ext>
            </a:extLst>
          </p:cNvPr>
          <p:cNvSpPr>
            <a:spLocks noChangeArrowheads="1"/>
          </p:cNvSpPr>
          <p:nvPr/>
        </p:nvSpPr>
        <p:spPr bwMode="auto">
          <a:xfrm>
            <a:off x="207963" y="374650"/>
            <a:ext cx="8713787"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latin typeface="Arial" panose="020B0604020202020204" pitchFamily="34" charset="0"/>
              </a:rPr>
              <a:t>Neutron particles have no charge and can penetrate deep into the body</a:t>
            </a:r>
          </a:p>
        </p:txBody>
      </p:sp>
    </p:spTree>
  </p:cSld>
  <p:clrMapOvr>
    <a:masterClrMapping/>
  </p:clrMapOvr>
  <p:transition advClick="0" advTm="6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E40E837-5C61-44C3-B00B-08A57B992D72}"/>
              </a:ext>
            </a:extLst>
          </p:cNvPr>
          <p:cNvSpPr>
            <a:spLocks noGrp="1" noChangeArrowheads="1"/>
          </p:cNvSpPr>
          <p:nvPr>
            <p:ph type="title"/>
          </p:nvPr>
        </p:nvSpPr>
        <p:spPr>
          <a:xfrm>
            <a:off x="533400" y="228600"/>
            <a:ext cx="78486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br>
              <a:rPr lang="en-US" altLang="en-US"/>
            </a:br>
            <a:r>
              <a:rPr lang="en-US" altLang="en-US" sz="3200"/>
              <a:t> Radiation Versus Radioactive Contamination</a:t>
            </a:r>
          </a:p>
        </p:txBody>
      </p:sp>
      <p:sp>
        <p:nvSpPr>
          <p:cNvPr id="104451" name="Rectangle 3">
            <a:extLst>
              <a:ext uri="{FF2B5EF4-FFF2-40B4-BE49-F238E27FC236}">
                <a16:creationId xmlns:a16="http://schemas.microsoft.com/office/drawing/2014/main" id="{ED433A93-4325-4D62-BD96-AEA93E816B02}"/>
              </a:ext>
            </a:extLst>
          </p:cNvPr>
          <p:cNvSpPr>
            <a:spLocks noGrp="1" noChangeArrowheads="1"/>
          </p:cNvSpPr>
          <p:nvPr>
            <p:ph type="body" idx="1"/>
          </p:nvPr>
        </p:nvSpPr>
        <p:spPr>
          <a:xfrm>
            <a:off x="0" y="1828800"/>
            <a:ext cx="8763000" cy="3276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solidFill>
                  <a:schemeClr val="accent2"/>
                </a:solidFill>
              </a:rPr>
              <a:t>Radiation</a:t>
            </a:r>
            <a:r>
              <a:rPr lang="en-US" altLang="en-US"/>
              <a:t> is particles or waves of energy emitted from unstable atoms.</a:t>
            </a:r>
          </a:p>
          <a:p>
            <a:pPr>
              <a:buFontTx/>
              <a:buNone/>
            </a:pPr>
            <a:endParaRPr lang="en-US" altLang="en-US"/>
          </a:p>
          <a:p>
            <a:pPr>
              <a:buFontTx/>
              <a:buNone/>
            </a:pPr>
            <a:endParaRPr lang="en-US" altLang="en-US"/>
          </a:p>
          <a:p>
            <a:r>
              <a:rPr lang="en-US" altLang="en-US">
                <a:solidFill>
                  <a:schemeClr val="accent2"/>
                </a:solidFill>
              </a:rPr>
              <a:t>Radioactive Contamination </a:t>
            </a:r>
            <a:r>
              <a:rPr lang="en-US" altLang="en-US"/>
              <a:t>is radioactive material usually in any location you do not want it.</a:t>
            </a:r>
          </a:p>
        </p:txBody>
      </p:sp>
      <p:graphicFrame>
        <p:nvGraphicFramePr>
          <p:cNvPr id="104452" name="Object 4">
            <a:hlinkClick r:id="" action="ppaction://ole?verb=0"/>
            <a:extLst>
              <a:ext uri="{FF2B5EF4-FFF2-40B4-BE49-F238E27FC236}">
                <a16:creationId xmlns:a16="http://schemas.microsoft.com/office/drawing/2014/main" id="{B385B5BB-5ACE-4227-8BF7-781ACEC4C23C}"/>
              </a:ext>
            </a:extLst>
          </p:cNvPr>
          <p:cNvGraphicFramePr>
            <a:graphicFrameLocks/>
          </p:cNvGraphicFramePr>
          <p:nvPr/>
        </p:nvGraphicFramePr>
        <p:xfrm>
          <a:off x="6629400" y="5043488"/>
          <a:ext cx="2286000" cy="1484312"/>
        </p:xfrm>
        <a:graphic>
          <a:graphicData uri="http://schemas.openxmlformats.org/presentationml/2006/ole">
            <mc:AlternateContent xmlns:mc="http://schemas.openxmlformats.org/markup-compatibility/2006">
              <mc:Choice xmlns:v="urn:schemas-microsoft-com:vml" Requires="v">
                <p:oleObj spid="_x0000_s104454" name="Clip" r:id="rId4" imgW="5895975" imgH="4997450" progId="MS_ClipArt_Gallery.2">
                  <p:embed/>
                </p:oleObj>
              </mc:Choice>
              <mc:Fallback>
                <p:oleObj name="Clip" r:id="rId4" imgW="5895975" imgH="4997450"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043488"/>
                        <a:ext cx="2286000" cy="148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3" name="Object 5">
            <a:hlinkClick r:id="" action="ppaction://ole?verb=0"/>
            <a:extLst>
              <a:ext uri="{FF2B5EF4-FFF2-40B4-BE49-F238E27FC236}">
                <a16:creationId xmlns:a16="http://schemas.microsoft.com/office/drawing/2014/main" id="{688174AF-EC89-44FB-85E4-15F0FE1BC2B7}"/>
              </a:ext>
            </a:extLst>
          </p:cNvPr>
          <p:cNvGraphicFramePr>
            <a:graphicFrameLocks/>
          </p:cNvGraphicFramePr>
          <p:nvPr/>
        </p:nvGraphicFramePr>
        <p:xfrm>
          <a:off x="5943600" y="2362200"/>
          <a:ext cx="2360613" cy="1755775"/>
        </p:xfrm>
        <a:graphic>
          <a:graphicData uri="http://schemas.openxmlformats.org/presentationml/2006/ole">
            <mc:AlternateContent xmlns:mc="http://schemas.openxmlformats.org/markup-compatibility/2006">
              <mc:Choice xmlns:v="urn:schemas-microsoft-com:vml" Requires="v">
                <p:oleObj spid="_x0000_s104455" name="Clip" r:id="rId6" imgW="1360488" imgH="1397000" progId="MS_ClipArt_Gallery.2">
                  <p:embed/>
                </p:oleObj>
              </mc:Choice>
              <mc:Fallback>
                <p:oleObj name="Clip" r:id="rId6" imgW="1360488" imgH="1397000" progId="MS_ClipArt_Gallery.2">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362200"/>
                        <a:ext cx="23606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advTm="6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9A24B584-323D-4DCB-A1D8-F620E131FC8C}"/>
              </a:ext>
            </a:extLst>
          </p:cNvPr>
          <p:cNvSpPr>
            <a:spLocks noGrp="1" noChangeArrowheads="1"/>
          </p:cNvSpPr>
          <p:nvPr>
            <p:ph type="title"/>
          </p:nvPr>
        </p:nvSpPr>
        <p:spPr>
          <a:xfrm>
            <a:off x="457200" y="685800"/>
            <a:ext cx="79248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3200"/>
              <a:t>Background and Manufactured Radiation In  the  U.S.  Contributes  </a:t>
            </a:r>
            <a:br>
              <a:rPr lang="en-US" altLang="en-US" sz="3200"/>
            </a:br>
            <a:r>
              <a:rPr lang="en-US" altLang="en-US" sz="3200"/>
              <a:t>360 mrem  per  Year</a:t>
            </a:r>
          </a:p>
        </p:txBody>
      </p:sp>
      <p:sp>
        <p:nvSpPr>
          <p:cNvPr id="106499" name="Rectangle 3">
            <a:extLst>
              <a:ext uri="{FF2B5EF4-FFF2-40B4-BE49-F238E27FC236}">
                <a16:creationId xmlns:a16="http://schemas.microsoft.com/office/drawing/2014/main" id="{84D3B527-3335-457C-8705-4F3FD80B8BB7}"/>
              </a:ext>
            </a:extLst>
          </p:cNvPr>
          <p:cNvSpPr>
            <a:spLocks noChangeArrowheads="1"/>
          </p:cNvSpPr>
          <p:nvPr/>
        </p:nvSpPr>
        <p:spPr bwMode="auto">
          <a:xfrm>
            <a:off x="234950" y="1606550"/>
            <a:ext cx="8826500" cy="50927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06500" name="Picture 4">
            <a:extLst>
              <a:ext uri="{FF2B5EF4-FFF2-40B4-BE49-F238E27FC236}">
                <a16:creationId xmlns:a16="http://schemas.microsoft.com/office/drawing/2014/main" id="{FE39DD94-BAE5-4F47-9A96-DB10063480F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113" y="1627188"/>
            <a:ext cx="3379787" cy="389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1" name="Freeform 5">
            <a:extLst>
              <a:ext uri="{FF2B5EF4-FFF2-40B4-BE49-F238E27FC236}">
                <a16:creationId xmlns:a16="http://schemas.microsoft.com/office/drawing/2014/main" id="{182723F6-038F-4207-9642-7FAFCE577AA5}"/>
              </a:ext>
            </a:extLst>
          </p:cNvPr>
          <p:cNvSpPr>
            <a:spLocks/>
          </p:cNvSpPr>
          <p:nvPr/>
        </p:nvSpPr>
        <p:spPr bwMode="auto">
          <a:xfrm>
            <a:off x="7262813" y="1995488"/>
            <a:ext cx="206375" cy="203200"/>
          </a:xfrm>
          <a:custGeom>
            <a:avLst/>
            <a:gdLst>
              <a:gd name="T0" fmla="*/ 204788 w 130"/>
              <a:gd name="T1" fmla="*/ 201613 h 128"/>
              <a:gd name="T2" fmla="*/ 141288 w 130"/>
              <a:gd name="T3" fmla="*/ 125413 h 128"/>
              <a:gd name="T4" fmla="*/ 141288 w 130"/>
              <a:gd name="T5" fmla="*/ 112713 h 128"/>
              <a:gd name="T6" fmla="*/ 115888 w 130"/>
              <a:gd name="T7" fmla="*/ 112713 h 128"/>
              <a:gd name="T8" fmla="*/ 115888 w 130"/>
              <a:gd name="T9" fmla="*/ 100013 h 128"/>
              <a:gd name="T10" fmla="*/ 104775 w 130"/>
              <a:gd name="T11" fmla="*/ 100013 h 128"/>
              <a:gd name="T12" fmla="*/ 104775 w 130"/>
              <a:gd name="T13" fmla="*/ 76200 h 128"/>
              <a:gd name="T14" fmla="*/ 88900 w 130"/>
              <a:gd name="T15" fmla="*/ 76200 h 128"/>
              <a:gd name="T16" fmla="*/ 88900 w 130"/>
              <a:gd name="T17" fmla="*/ 63500 h 128"/>
              <a:gd name="T18" fmla="*/ 65088 w 130"/>
              <a:gd name="T19" fmla="*/ 63500 h 128"/>
              <a:gd name="T20" fmla="*/ 65088 w 130"/>
              <a:gd name="T21" fmla="*/ 49213 h 128"/>
              <a:gd name="T22" fmla="*/ 52388 w 130"/>
              <a:gd name="T23" fmla="*/ 36513 h 128"/>
              <a:gd name="T24" fmla="*/ 39688 w 130"/>
              <a:gd name="T25" fmla="*/ 12700 h 128"/>
              <a:gd name="T26" fmla="*/ 12700 w 130"/>
              <a:gd name="T27" fmla="*/ 12700 h 128"/>
              <a:gd name="T28" fmla="*/ 0 w 130"/>
              <a:gd name="T29" fmla="*/ 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0" h="128">
                <a:moveTo>
                  <a:pt x="129" y="127"/>
                </a:moveTo>
                <a:lnTo>
                  <a:pt x="89" y="79"/>
                </a:lnTo>
                <a:lnTo>
                  <a:pt x="89" y="71"/>
                </a:lnTo>
                <a:lnTo>
                  <a:pt x="73" y="71"/>
                </a:lnTo>
                <a:lnTo>
                  <a:pt x="73" y="63"/>
                </a:lnTo>
                <a:lnTo>
                  <a:pt x="66" y="63"/>
                </a:lnTo>
                <a:lnTo>
                  <a:pt x="66" y="48"/>
                </a:lnTo>
                <a:lnTo>
                  <a:pt x="56" y="48"/>
                </a:lnTo>
                <a:lnTo>
                  <a:pt x="56" y="40"/>
                </a:lnTo>
                <a:lnTo>
                  <a:pt x="41" y="40"/>
                </a:lnTo>
                <a:lnTo>
                  <a:pt x="41" y="31"/>
                </a:lnTo>
                <a:lnTo>
                  <a:pt x="33" y="23"/>
                </a:lnTo>
                <a:lnTo>
                  <a:pt x="25" y="8"/>
                </a:lnTo>
                <a:lnTo>
                  <a:pt x="8" y="8"/>
                </a:lnTo>
                <a:lnTo>
                  <a:pt x="0" y="0"/>
                </a:lnTo>
              </a:path>
            </a:pathLst>
          </a:custGeom>
          <a:noFill/>
          <a:ln w="12700" cap="rnd" cmpd="sng">
            <a:pattFill prst="pct20">
              <a:fgClr>
                <a:srgbClr val="000000"/>
              </a:fgClr>
              <a:bgClr>
                <a:srgbClr val="FFFFFF"/>
              </a:bgClr>
            </a:patt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2" name="Freeform 6">
            <a:extLst>
              <a:ext uri="{FF2B5EF4-FFF2-40B4-BE49-F238E27FC236}">
                <a16:creationId xmlns:a16="http://schemas.microsoft.com/office/drawing/2014/main" id="{A697ED93-AFD5-4955-A1D8-D12B4CA38512}"/>
              </a:ext>
            </a:extLst>
          </p:cNvPr>
          <p:cNvSpPr>
            <a:spLocks/>
          </p:cNvSpPr>
          <p:nvPr/>
        </p:nvSpPr>
        <p:spPr bwMode="auto">
          <a:xfrm>
            <a:off x="4978400" y="1754188"/>
            <a:ext cx="2286000" cy="1257300"/>
          </a:xfrm>
          <a:custGeom>
            <a:avLst/>
            <a:gdLst>
              <a:gd name="T0" fmla="*/ 2236788 w 1440"/>
              <a:gd name="T1" fmla="*/ 188913 h 792"/>
              <a:gd name="T2" fmla="*/ 2184400 w 1440"/>
              <a:gd name="T3" fmla="*/ 138113 h 792"/>
              <a:gd name="T4" fmla="*/ 2108200 w 1440"/>
              <a:gd name="T5" fmla="*/ 88900 h 792"/>
              <a:gd name="T6" fmla="*/ 2019300 w 1440"/>
              <a:gd name="T7" fmla="*/ 36513 h 792"/>
              <a:gd name="T8" fmla="*/ 1981200 w 1440"/>
              <a:gd name="T9" fmla="*/ 25400 h 792"/>
              <a:gd name="T10" fmla="*/ 1905000 w 1440"/>
              <a:gd name="T11" fmla="*/ 12700 h 792"/>
              <a:gd name="T12" fmla="*/ 1839913 w 1440"/>
              <a:gd name="T13" fmla="*/ 0 h 792"/>
              <a:gd name="T14" fmla="*/ 1779588 w 1440"/>
              <a:gd name="T15" fmla="*/ 0 h 792"/>
              <a:gd name="T16" fmla="*/ 1714500 w 1440"/>
              <a:gd name="T17" fmla="*/ 12700 h 792"/>
              <a:gd name="T18" fmla="*/ 1627188 w 1440"/>
              <a:gd name="T19" fmla="*/ 12700 h 792"/>
              <a:gd name="T20" fmla="*/ 1550988 w 1440"/>
              <a:gd name="T21" fmla="*/ 36513 h 792"/>
              <a:gd name="T22" fmla="*/ 1485900 w 1440"/>
              <a:gd name="T23" fmla="*/ 61913 h 792"/>
              <a:gd name="T24" fmla="*/ 1411288 w 1440"/>
              <a:gd name="T25" fmla="*/ 88900 h 792"/>
              <a:gd name="T26" fmla="*/ 1346200 w 1440"/>
              <a:gd name="T27" fmla="*/ 138113 h 792"/>
              <a:gd name="T28" fmla="*/ 1322388 w 1440"/>
              <a:gd name="T29" fmla="*/ 177800 h 792"/>
              <a:gd name="T30" fmla="*/ 1270000 w 1440"/>
              <a:gd name="T31" fmla="*/ 241300 h 792"/>
              <a:gd name="T32" fmla="*/ 1230313 w 1440"/>
              <a:gd name="T33" fmla="*/ 290513 h 792"/>
              <a:gd name="T34" fmla="*/ 1182688 w 1440"/>
              <a:gd name="T35" fmla="*/ 317500 h 792"/>
              <a:gd name="T36" fmla="*/ 1130300 w 1440"/>
              <a:gd name="T37" fmla="*/ 354013 h 792"/>
              <a:gd name="T38" fmla="*/ 1066800 w 1440"/>
              <a:gd name="T39" fmla="*/ 354013 h 792"/>
              <a:gd name="T40" fmla="*/ 1001713 w 1440"/>
              <a:gd name="T41" fmla="*/ 354013 h 792"/>
              <a:gd name="T42" fmla="*/ 941388 w 1440"/>
              <a:gd name="T43" fmla="*/ 354013 h 792"/>
              <a:gd name="T44" fmla="*/ 877888 w 1440"/>
              <a:gd name="T45" fmla="*/ 341313 h 792"/>
              <a:gd name="T46" fmla="*/ 788988 w 1440"/>
              <a:gd name="T47" fmla="*/ 304800 h 792"/>
              <a:gd name="T48" fmla="*/ 725488 w 1440"/>
              <a:gd name="T49" fmla="*/ 277813 h 792"/>
              <a:gd name="T50" fmla="*/ 660400 w 1440"/>
              <a:gd name="T51" fmla="*/ 277813 h 792"/>
              <a:gd name="T52" fmla="*/ 560388 w 1440"/>
              <a:gd name="T53" fmla="*/ 254000 h 792"/>
              <a:gd name="T54" fmla="*/ 457200 w 1440"/>
              <a:gd name="T55" fmla="*/ 277813 h 792"/>
              <a:gd name="T56" fmla="*/ 407988 w 1440"/>
              <a:gd name="T57" fmla="*/ 317500 h 792"/>
              <a:gd name="T58" fmla="*/ 344488 w 1440"/>
              <a:gd name="T59" fmla="*/ 366713 h 792"/>
              <a:gd name="T60" fmla="*/ 292100 w 1440"/>
              <a:gd name="T61" fmla="*/ 417513 h 792"/>
              <a:gd name="T62" fmla="*/ 268288 w 1440"/>
              <a:gd name="T63" fmla="*/ 469900 h 792"/>
              <a:gd name="T64" fmla="*/ 228600 w 1440"/>
              <a:gd name="T65" fmla="*/ 519113 h 792"/>
              <a:gd name="T66" fmla="*/ 192088 w 1440"/>
              <a:gd name="T67" fmla="*/ 569913 h 792"/>
              <a:gd name="T68" fmla="*/ 152400 w 1440"/>
              <a:gd name="T69" fmla="*/ 595313 h 792"/>
              <a:gd name="T70" fmla="*/ 76200 w 1440"/>
              <a:gd name="T71" fmla="*/ 635000 h 792"/>
              <a:gd name="T72" fmla="*/ 11113 w 1440"/>
              <a:gd name="T73" fmla="*/ 635000 h 792"/>
              <a:gd name="T74" fmla="*/ 39688 w 1440"/>
              <a:gd name="T75" fmla="*/ 646113 h 792"/>
              <a:gd name="T76" fmla="*/ 76200 w 1440"/>
              <a:gd name="T77" fmla="*/ 671513 h 792"/>
              <a:gd name="T78" fmla="*/ 127000 w 1440"/>
              <a:gd name="T79" fmla="*/ 685800 h 792"/>
              <a:gd name="T80" fmla="*/ 192088 w 1440"/>
              <a:gd name="T81" fmla="*/ 685800 h 792"/>
              <a:gd name="T82" fmla="*/ 268288 w 1440"/>
              <a:gd name="T83" fmla="*/ 685800 h 792"/>
              <a:gd name="T84" fmla="*/ 292100 w 1440"/>
              <a:gd name="T85" fmla="*/ 646113 h 792"/>
              <a:gd name="T86" fmla="*/ 344488 w 1440"/>
              <a:gd name="T87" fmla="*/ 595313 h 792"/>
              <a:gd name="T88" fmla="*/ 392113 w 1440"/>
              <a:gd name="T89" fmla="*/ 558800 h 792"/>
              <a:gd name="T90" fmla="*/ 431800 w 1440"/>
              <a:gd name="T91" fmla="*/ 558800 h 792"/>
              <a:gd name="T92" fmla="*/ 457200 w 1440"/>
              <a:gd name="T93" fmla="*/ 582613 h 792"/>
              <a:gd name="T94" fmla="*/ 484188 w 1440"/>
              <a:gd name="T95" fmla="*/ 635000 h 792"/>
              <a:gd name="T96" fmla="*/ 508000 w 1440"/>
              <a:gd name="T97" fmla="*/ 685800 h 792"/>
              <a:gd name="T98" fmla="*/ 544513 w 1440"/>
              <a:gd name="T99" fmla="*/ 735013 h 792"/>
              <a:gd name="T100" fmla="*/ 573088 w 1440"/>
              <a:gd name="T101" fmla="*/ 787400 h 792"/>
              <a:gd name="T102" fmla="*/ 596900 w 1440"/>
              <a:gd name="T103" fmla="*/ 838200 h 792"/>
              <a:gd name="T104" fmla="*/ 620713 w 1440"/>
              <a:gd name="T105" fmla="*/ 887413 h 792"/>
              <a:gd name="T106" fmla="*/ 660400 w 1440"/>
              <a:gd name="T107" fmla="*/ 927100 h 792"/>
              <a:gd name="T108" fmla="*/ 712788 w 1440"/>
              <a:gd name="T109" fmla="*/ 976313 h 792"/>
              <a:gd name="T110" fmla="*/ 736600 w 1440"/>
              <a:gd name="T111" fmla="*/ 1027113 h 792"/>
              <a:gd name="T112" fmla="*/ 788988 w 1440"/>
              <a:gd name="T113" fmla="*/ 1079500 h 792"/>
              <a:gd name="T114" fmla="*/ 838200 w 1440"/>
              <a:gd name="T115" fmla="*/ 1116013 h 792"/>
              <a:gd name="T116" fmla="*/ 889000 w 1440"/>
              <a:gd name="T117" fmla="*/ 1131888 h 792"/>
              <a:gd name="T118" fmla="*/ 954088 w 1440"/>
              <a:gd name="T119" fmla="*/ 1179513 h 792"/>
              <a:gd name="T120" fmla="*/ 1041400 w 1440"/>
              <a:gd name="T121" fmla="*/ 1208088 h 792"/>
              <a:gd name="T122" fmla="*/ 1106488 w 1440"/>
              <a:gd name="T123" fmla="*/ 1244600 h 792"/>
              <a:gd name="T124" fmla="*/ 1130300 w 1440"/>
              <a:gd name="T125" fmla="*/ 1244600 h 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792">
                <a:moveTo>
                  <a:pt x="1439" y="152"/>
                </a:moveTo>
                <a:lnTo>
                  <a:pt x="1432" y="144"/>
                </a:lnTo>
                <a:lnTo>
                  <a:pt x="1432" y="127"/>
                </a:lnTo>
                <a:lnTo>
                  <a:pt x="1409" y="119"/>
                </a:lnTo>
                <a:lnTo>
                  <a:pt x="1409" y="96"/>
                </a:lnTo>
                <a:lnTo>
                  <a:pt x="1399" y="96"/>
                </a:lnTo>
                <a:lnTo>
                  <a:pt x="1391" y="96"/>
                </a:lnTo>
                <a:lnTo>
                  <a:pt x="1376" y="87"/>
                </a:lnTo>
                <a:lnTo>
                  <a:pt x="1368" y="79"/>
                </a:lnTo>
                <a:lnTo>
                  <a:pt x="1361" y="79"/>
                </a:lnTo>
                <a:lnTo>
                  <a:pt x="1343" y="71"/>
                </a:lnTo>
                <a:lnTo>
                  <a:pt x="1328" y="56"/>
                </a:lnTo>
                <a:lnTo>
                  <a:pt x="1303" y="39"/>
                </a:lnTo>
                <a:lnTo>
                  <a:pt x="1295" y="39"/>
                </a:lnTo>
                <a:lnTo>
                  <a:pt x="1288" y="23"/>
                </a:lnTo>
                <a:lnTo>
                  <a:pt x="1272" y="23"/>
                </a:lnTo>
                <a:lnTo>
                  <a:pt x="1272" y="16"/>
                </a:lnTo>
                <a:lnTo>
                  <a:pt x="1265" y="16"/>
                </a:lnTo>
                <a:lnTo>
                  <a:pt x="1255" y="16"/>
                </a:lnTo>
                <a:lnTo>
                  <a:pt x="1248" y="16"/>
                </a:lnTo>
                <a:lnTo>
                  <a:pt x="1232" y="16"/>
                </a:lnTo>
                <a:lnTo>
                  <a:pt x="1224" y="8"/>
                </a:lnTo>
                <a:lnTo>
                  <a:pt x="1217" y="8"/>
                </a:lnTo>
                <a:lnTo>
                  <a:pt x="1200" y="8"/>
                </a:lnTo>
                <a:lnTo>
                  <a:pt x="1192" y="8"/>
                </a:lnTo>
                <a:lnTo>
                  <a:pt x="1184" y="0"/>
                </a:lnTo>
                <a:lnTo>
                  <a:pt x="1169" y="0"/>
                </a:lnTo>
                <a:lnTo>
                  <a:pt x="1159" y="0"/>
                </a:lnTo>
                <a:lnTo>
                  <a:pt x="1152" y="0"/>
                </a:lnTo>
                <a:lnTo>
                  <a:pt x="1144" y="0"/>
                </a:lnTo>
                <a:lnTo>
                  <a:pt x="1128" y="0"/>
                </a:lnTo>
                <a:lnTo>
                  <a:pt x="1121" y="0"/>
                </a:lnTo>
                <a:lnTo>
                  <a:pt x="1111" y="0"/>
                </a:lnTo>
                <a:lnTo>
                  <a:pt x="1096" y="8"/>
                </a:lnTo>
                <a:lnTo>
                  <a:pt x="1088" y="8"/>
                </a:lnTo>
                <a:lnTo>
                  <a:pt x="1080" y="8"/>
                </a:lnTo>
                <a:lnTo>
                  <a:pt x="1063" y="8"/>
                </a:lnTo>
                <a:lnTo>
                  <a:pt x="1056" y="8"/>
                </a:lnTo>
                <a:lnTo>
                  <a:pt x="1048" y="8"/>
                </a:lnTo>
                <a:lnTo>
                  <a:pt x="1025" y="8"/>
                </a:lnTo>
                <a:lnTo>
                  <a:pt x="1015" y="16"/>
                </a:lnTo>
                <a:lnTo>
                  <a:pt x="992" y="16"/>
                </a:lnTo>
                <a:lnTo>
                  <a:pt x="984" y="16"/>
                </a:lnTo>
                <a:lnTo>
                  <a:pt x="977" y="23"/>
                </a:lnTo>
                <a:lnTo>
                  <a:pt x="967" y="23"/>
                </a:lnTo>
                <a:lnTo>
                  <a:pt x="952" y="39"/>
                </a:lnTo>
                <a:lnTo>
                  <a:pt x="944" y="39"/>
                </a:lnTo>
                <a:lnTo>
                  <a:pt x="936" y="39"/>
                </a:lnTo>
                <a:lnTo>
                  <a:pt x="919" y="48"/>
                </a:lnTo>
                <a:lnTo>
                  <a:pt x="912" y="48"/>
                </a:lnTo>
                <a:lnTo>
                  <a:pt x="904" y="56"/>
                </a:lnTo>
                <a:lnTo>
                  <a:pt x="889" y="56"/>
                </a:lnTo>
                <a:lnTo>
                  <a:pt x="881" y="71"/>
                </a:lnTo>
                <a:lnTo>
                  <a:pt x="871" y="79"/>
                </a:lnTo>
                <a:lnTo>
                  <a:pt x="864" y="79"/>
                </a:lnTo>
                <a:lnTo>
                  <a:pt x="848" y="87"/>
                </a:lnTo>
                <a:lnTo>
                  <a:pt x="848" y="96"/>
                </a:lnTo>
                <a:lnTo>
                  <a:pt x="841" y="96"/>
                </a:lnTo>
                <a:lnTo>
                  <a:pt x="841" y="112"/>
                </a:lnTo>
                <a:lnTo>
                  <a:pt x="833" y="112"/>
                </a:lnTo>
                <a:lnTo>
                  <a:pt x="833" y="119"/>
                </a:lnTo>
                <a:lnTo>
                  <a:pt x="816" y="127"/>
                </a:lnTo>
                <a:lnTo>
                  <a:pt x="808" y="144"/>
                </a:lnTo>
                <a:lnTo>
                  <a:pt x="800" y="152"/>
                </a:lnTo>
                <a:lnTo>
                  <a:pt x="800" y="160"/>
                </a:lnTo>
                <a:lnTo>
                  <a:pt x="785" y="175"/>
                </a:lnTo>
                <a:lnTo>
                  <a:pt x="775" y="175"/>
                </a:lnTo>
                <a:lnTo>
                  <a:pt x="775" y="183"/>
                </a:lnTo>
                <a:lnTo>
                  <a:pt x="768" y="183"/>
                </a:lnTo>
                <a:lnTo>
                  <a:pt x="768" y="192"/>
                </a:lnTo>
                <a:lnTo>
                  <a:pt x="760" y="200"/>
                </a:lnTo>
                <a:lnTo>
                  <a:pt x="745" y="200"/>
                </a:lnTo>
                <a:lnTo>
                  <a:pt x="737" y="215"/>
                </a:lnTo>
                <a:lnTo>
                  <a:pt x="727" y="215"/>
                </a:lnTo>
                <a:lnTo>
                  <a:pt x="727" y="223"/>
                </a:lnTo>
                <a:lnTo>
                  <a:pt x="712" y="223"/>
                </a:lnTo>
                <a:lnTo>
                  <a:pt x="704" y="223"/>
                </a:lnTo>
                <a:lnTo>
                  <a:pt x="697" y="223"/>
                </a:lnTo>
                <a:lnTo>
                  <a:pt x="689" y="223"/>
                </a:lnTo>
                <a:lnTo>
                  <a:pt x="672" y="223"/>
                </a:lnTo>
                <a:lnTo>
                  <a:pt x="664" y="223"/>
                </a:lnTo>
                <a:lnTo>
                  <a:pt x="656" y="223"/>
                </a:lnTo>
                <a:lnTo>
                  <a:pt x="641" y="223"/>
                </a:lnTo>
                <a:lnTo>
                  <a:pt x="631" y="223"/>
                </a:lnTo>
                <a:lnTo>
                  <a:pt x="624" y="223"/>
                </a:lnTo>
                <a:lnTo>
                  <a:pt x="608" y="223"/>
                </a:lnTo>
                <a:lnTo>
                  <a:pt x="601" y="223"/>
                </a:lnTo>
                <a:lnTo>
                  <a:pt x="593" y="223"/>
                </a:lnTo>
                <a:lnTo>
                  <a:pt x="583" y="223"/>
                </a:lnTo>
                <a:lnTo>
                  <a:pt x="568" y="223"/>
                </a:lnTo>
                <a:lnTo>
                  <a:pt x="560" y="215"/>
                </a:lnTo>
                <a:lnTo>
                  <a:pt x="553" y="215"/>
                </a:lnTo>
                <a:lnTo>
                  <a:pt x="528" y="200"/>
                </a:lnTo>
                <a:lnTo>
                  <a:pt x="520" y="200"/>
                </a:lnTo>
                <a:lnTo>
                  <a:pt x="505" y="200"/>
                </a:lnTo>
                <a:lnTo>
                  <a:pt x="497" y="192"/>
                </a:lnTo>
                <a:lnTo>
                  <a:pt x="487" y="183"/>
                </a:lnTo>
                <a:lnTo>
                  <a:pt x="480" y="183"/>
                </a:lnTo>
                <a:lnTo>
                  <a:pt x="464" y="183"/>
                </a:lnTo>
                <a:lnTo>
                  <a:pt x="457" y="175"/>
                </a:lnTo>
                <a:lnTo>
                  <a:pt x="449" y="175"/>
                </a:lnTo>
                <a:lnTo>
                  <a:pt x="432" y="175"/>
                </a:lnTo>
                <a:lnTo>
                  <a:pt x="424" y="175"/>
                </a:lnTo>
                <a:lnTo>
                  <a:pt x="416" y="175"/>
                </a:lnTo>
                <a:lnTo>
                  <a:pt x="401" y="175"/>
                </a:lnTo>
                <a:lnTo>
                  <a:pt x="391" y="175"/>
                </a:lnTo>
                <a:lnTo>
                  <a:pt x="376" y="160"/>
                </a:lnTo>
                <a:lnTo>
                  <a:pt x="353" y="160"/>
                </a:lnTo>
                <a:lnTo>
                  <a:pt x="328" y="160"/>
                </a:lnTo>
                <a:lnTo>
                  <a:pt x="313" y="160"/>
                </a:lnTo>
                <a:lnTo>
                  <a:pt x="305" y="175"/>
                </a:lnTo>
                <a:lnTo>
                  <a:pt x="288" y="175"/>
                </a:lnTo>
                <a:lnTo>
                  <a:pt x="280" y="183"/>
                </a:lnTo>
                <a:lnTo>
                  <a:pt x="272" y="183"/>
                </a:lnTo>
                <a:lnTo>
                  <a:pt x="272" y="192"/>
                </a:lnTo>
                <a:lnTo>
                  <a:pt x="257" y="200"/>
                </a:lnTo>
                <a:lnTo>
                  <a:pt x="247" y="215"/>
                </a:lnTo>
                <a:lnTo>
                  <a:pt x="240" y="215"/>
                </a:lnTo>
                <a:lnTo>
                  <a:pt x="224" y="223"/>
                </a:lnTo>
                <a:lnTo>
                  <a:pt x="217" y="231"/>
                </a:lnTo>
                <a:lnTo>
                  <a:pt x="209" y="248"/>
                </a:lnTo>
                <a:lnTo>
                  <a:pt x="199" y="256"/>
                </a:lnTo>
                <a:lnTo>
                  <a:pt x="199" y="263"/>
                </a:lnTo>
                <a:lnTo>
                  <a:pt x="184" y="263"/>
                </a:lnTo>
                <a:lnTo>
                  <a:pt x="184" y="279"/>
                </a:lnTo>
                <a:lnTo>
                  <a:pt x="176" y="279"/>
                </a:lnTo>
                <a:lnTo>
                  <a:pt x="176" y="288"/>
                </a:lnTo>
                <a:lnTo>
                  <a:pt x="169" y="296"/>
                </a:lnTo>
                <a:lnTo>
                  <a:pt x="169" y="304"/>
                </a:lnTo>
                <a:lnTo>
                  <a:pt x="151" y="304"/>
                </a:lnTo>
                <a:lnTo>
                  <a:pt x="151" y="319"/>
                </a:lnTo>
                <a:lnTo>
                  <a:pt x="144" y="327"/>
                </a:lnTo>
                <a:lnTo>
                  <a:pt x="144" y="336"/>
                </a:lnTo>
                <a:lnTo>
                  <a:pt x="136" y="336"/>
                </a:lnTo>
                <a:lnTo>
                  <a:pt x="136" y="352"/>
                </a:lnTo>
                <a:lnTo>
                  <a:pt x="121" y="359"/>
                </a:lnTo>
                <a:lnTo>
                  <a:pt x="113" y="367"/>
                </a:lnTo>
                <a:lnTo>
                  <a:pt x="103" y="367"/>
                </a:lnTo>
                <a:lnTo>
                  <a:pt x="103" y="375"/>
                </a:lnTo>
                <a:lnTo>
                  <a:pt x="96" y="375"/>
                </a:lnTo>
                <a:lnTo>
                  <a:pt x="80" y="375"/>
                </a:lnTo>
                <a:lnTo>
                  <a:pt x="73" y="392"/>
                </a:lnTo>
                <a:lnTo>
                  <a:pt x="65" y="392"/>
                </a:lnTo>
                <a:lnTo>
                  <a:pt x="48" y="400"/>
                </a:lnTo>
                <a:lnTo>
                  <a:pt x="40" y="400"/>
                </a:lnTo>
                <a:lnTo>
                  <a:pt x="32" y="400"/>
                </a:lnTo>
                <a:lnTo>
                  <a:pt x="25" y="400"/>
                </a:lnTo>
                <a:lnTo>
                  <a:pt x="7" y="400"/>
                </a:lnTo>
                <a:lnTo>
                  <a:pt x="0" y="400"/>
                </a:lnTo>
                <a:lnTo>
                  <a:pt x="7" y="400"/>
                </a:lnTo>
                <a:lnTo>
                  <a:pt x="25" y="400"/>
                </a:lnTo>
                <a:lnTo>
                  <a:pt x="25" y="407"/>
                </a:lnTo>
                <a:lnTo>
                  <a:pt x="32" y="407"/>
                </a:lnTo>
                <a:lnTo>
                  <a:pt x="32" y="423"/>
                </a:lnTo>
                <a:lnTo>
                  <a:pt x="40" y="423"/>
                </a:lnTo>
                <a:lnTo>
                  <a:pt x="48" y="423"/>
                </a:lnTo>
                <a:lnTo>
                  <a:pt x="65" y="423"/>
                </a:lnTo>
                <a:lnTo>
                  <a:pt x="65" y="432"/>
                </a:lnTo>
                <a:lnTo>
                  <a:pt x="73" y="432"/>
                </a:lnTo>
                <a:lnTo>
                  <a:pt x="80" y="432"/>
                </a:lnTo>
                <a:lnTo>
                  <a:pt x="96" y="432"/>
                </a:lnTo>
                <a:lnTo>
                  <a:pt x="103" y="432"/>
                </a:lnTo>
                <a:lnTo>
                  <a:pt x="113" y="432"/>
                </a:lnTo>
                <a:lnTo>
                  <a:pt x="121" y="432"/>
                </a:lnTo>
                <a:lnTo>
                  <a:pt x="136" y="432"/>
                </a:lnTo>
                <a:lnTo>
                  <a:pt x="144" y="432"/>
                </a:lnTo>
                <a:lnTo>
                  <a:pt x="151" y="432"/>
                </a:lnTo>
                <a:lnTo>
                  <a:pt x="169" y="432"/>
                </a:lnTo>
                <a:lnTo>
                  <a:pt x="169" y="423"/>
                </a:lnTo>
                <a:lnTo>
                  <a:pt x="176" y="423"/>
                </a:lnTo>
                <a:lnTo>
                  <a:pt x="176" y="407"/>
                </a:lnTo>
                <a:lnTo>
                  <a:pt x="184" y="407"/>
                </a:lnTo>
                <a:lnTo>
                  <a:pt x="184" y="400"/>
                </a:lnTo>
                <a:lnTo>
                  <a:pt x="199" y="400"/>
                </a:lnTo>
                <a:lnTo>
                  <a:pt x="209" y="392"/>
                </a:lnTo>
                <a:lnTo>
                  <a:pt x="217" y="375"/>
                </a:lnTo>
                <a:lnTo>
                  <a:pt x="224" y="367"/>
                </a:lnTo>
                <a:lnTo>
                  <a:pt x="240" y="359"/>
                </a:lnTo>
                <a:lnTo>
                  <a:pt x="247" y="359"/>
                </a:lnTo>
                <a:lnTo>
                  <a:pt x="247" y="352"/>
                </a:lnTo>
                <a:lnTo>
                  <a:pt x="257" y="352"/>
                </a:lnTo>
                <a:lnTo>
                  <a:pt x="257" y="336"/>
                </a:lnTo>
                <a:lnTo>
                  <a:pt x="272" y="336"/>
                </a:lnTo>
                <a:lnTo>
                  <a:pt x="272" y="352"/>
                </a:lnTo>
                <a:lnTo>
                  <a:pt x="280" y="352"/>
                </a:lnTo>
                <a:lnTo>
                  <a:pt x="280" y="359"/>
                </a:lnTo>
                <a:lnTo>
                  <a:pt x="280" y="367"/>
                </a:lnTo>
                <a:lnTo>
                  <a:pt x="288" y="367"/>
                </a:lnTo>
                <a:lnTo>
                  <a:pt x="288" y="375"/>
                </a:lnTo>
                <a:lnTo>
                  <a:pt x="288" y="392"/>
                </a:lnTo>
                <a:lnTo>
                  <a:pt x="305" y="392"/>
                </a:lnTo>
                <a:lnTo>
                  <a:pt x="305" y="400"/>
                </a:lnTo>
                <a:lnTo>
                  <a:pt x="305" y="407"/>
                </a:lnTo>
                <a:lnTo>
                  <a:pt x="313" y="407"/>
                </a:lnTo>
                <a:lnTo>
                  <a:pt x="313" y="423"/>
                </a:lnTo>
                <a:lnTo>
                  <a:pt x="320" y="432"/>
                </a:lnTo>
                <a:lnTo>
                  <a:pt x="320" y="440"/>
                </a:lnTo>
                <a:lnTo>
                  <a:pt x="328" y="455"/>
                </a:lnTo>
                <a:lnTo>
                  <a:pt x="328" y="463"/>
                </a:lnTo>
                <a:lnTo>
                  <a:pt x="343" y="463"/>
                </a:lnTo>
                <a:lnTo>
                  <a:pt x="343" y="471"/>
                </a:lnTo>
                <a:lnTo>
                  <a:pt x="353" y="480"/>
                </a:lnTo>
                <a:lnTo>
                  <a:pt x="353" y="496"/>
                </a:lnTo>
                <a:lnTo>
                  <a:pt x="361" y="496"/>
                </a:lnTo>
                <a:lnTo>
                  <a:pt x="361" y="503"/>
                </a:lnTo>
                <a:lnTo>
                  <a:pt x="361" y="511"/>
                </a:lnTo>
                <a:lnTo>
                  <a:pt x="376" y="511"/>
                </a:lnTo>
                <a:lnTo>
                  <a:pt x="376" y="528"/>
                </a:lnTo>
                <a:lnTo>
                  <a:pt x="384" y="536"/>
                </a:lnTo>
                <a:lnTo>
                  <a:pt x="384" y="544"/>
                </a:lnTo>
                <a:lnTo>
                  <a:pt x="391" y="544"/>
                </a:lnTo>
                <a:lnTo>
                  <a:pt x="391" y="559"/>
                </a:lnTo>
                <a:lnTo>
                  <a:pt x="391" y="567"/>
                </a:lnTo>
                <a:lnTo>
                  <a:pt x="401" y="567"/>
                </a:lnTo>
                <a:lnTo>
                  <a:pt x="401" y="576"/>
                </a:lnTo>
                <a:lnTo>
                  <a:pt x="416" y="584"/>
                </a:lnTo>
                <a:lnTo>
                  <a:pt x="424" y="599"/>
                </a:lnTo>
                <a:lnTo>
                  <a:pt x="424" y="607"/>
                </a:lnTo>
                <a:lnTo>
                  <a:pt x="432" y="607"/>
                </a:lnTo>
                <a:lnTo>
                  <a:pt x="449" y="615"/>
                </a:lnTo>
                <a:lnTo>
                  <a:pt x="449" y="632"/>
                </a:lnTo>
                <a:lnTo>
                  <a:pt x="457" y="640"/>
                </a:lnTo>
                <a:lnTo>
                  <a:pt x="464" y="640"/>
                </a:lnTo>
                <a:lnTo>
                  <a:pt x="464" y="647"/>
                </a:lnTo>
                <a:lnTo>
                  <a:pt x="480" y="655"/>
                </a:lnTo>
                <a:lnTo>
                  <a:pt x="487" y="655"/>
                </a:lnTo>
                <a:lnTo>
                  <a:pt x="497" y="672"/>
                </a:lnTo>
                <a:lnTo>
                  <a:pt x="497" y="680"/>
                </a:lnTo>
                <a:lnTo>
                  <a:pt x="505" y="680"/>
                </a:lnTo>
                <a:lnTo>
                  <a:pt x="505" y="688"/>
                </a:lnTo>
                <a:lnTo>
                  <a:pt x="520" y="688"/>
                </a:lnTo>
                <a:lnTo>
                  <a:pt x="528" y="703"/>
                </a:lnTo>
                <a:lnTo>
                  <a:pt x="535" y="703"/>
                </a:lnTo>
                <a:lnTo>
                  <a:pt x="535" y="713"/>
                </a:lnTo>
                <a:lnTo>
                  <a:pt x="553" y="713"/>
                </a:lnTo>
                <a:lnTo>
                  <a:pt x="560" y="713"/>
                </a:lnTo>
                <a:lnTo>
                  <a:pt x="568" y="720"/>
                </a:lnTo>
                <a:lnTo>
                  <a:pt x="583" y="720"/>
                </a:lnTo>
                <a:lnTo>
                  <a:pt x="593" y="736"/>
                </a:lnTo>
                <a:lnTo>
                  <a:pt x="601" y="743"/>
                </a:lnTo>
                <a:lnTo>
                  <a:pt x="608" y="743"/>
                </a:lnTo>
                <a:lnTo>
                  <a:pt x="631" y="751"/>
                </a:lnTo>
                <a:lnTo>
                  <a:pt x="641" y="761"/>
                </a:lnTo>
                <a:lnTo>
                  <a:pt x="656" y="761"/>
                </a:lnTo>
                <a:lnTo>
                  <a:pt x="664" y="776"/>
                </a:lnTo>
                <a:lnTo>
                  <a:pt x="672" y="776"/>
                </a:lnTo>
                <a:lnTo>
                  <a:pt x="689" y="784"/>
                </a:lnTo>
                <a:lnTo>
                  <a:pt x="697" y="784"/>
                </a:lnTo>
                <a:lnTo>
                  <a:pt x="697" y="791"/>
                </a:lnTo>
                <a:lnTo>
                  <a:pt x="704" y="791"/>
                </a:lnTo>
                <a:lnTo>
                  <a:pt x="704" y="784"/>
                </a:lnTo>
                <a:lnTo>
                  <a:pt x="712" y="784"/>
                </a:lnTo>
              </a:path>
            </a:pathLst>
          </a:custGeom>
          <a:noFill/>
          <a:ln w="12700" cap="rnd" cmpd="sng">
            <a:pattFill prst="pct20">
              <a:fgClr>
                <a:srgbClr val="000000"/>
              </a:fgClr>
              <a:bgClr>
                <a:srgbClr val="FFFFFF"/>
              </a:bgClr>
            </a:patt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3" name="Freeform 7">
            <a:extLst>
              <a:ext uri="{FF2B5EF4-FFF2-40B4-BE49-F238E27FC236}">
                <a16:creationId xmlns:a16="http://schemas.microsoft.com/office/drawing/2014/main" id="{91D47F01-0D24-4DC4-8B7E-F6C3DB4942DA}"/>
              </a:ext>
            </a:extLst>
          </p:cNvPr>
          <p:cNvSpPr>
            <a:spLocks/>
          </p:cNvSpPr>
          <p:nvPr/>
        </p:nvSpPr>
        <p:spPr bwMode="auto">
          <a:xfrm>
            <a:off x="6108700" y="2197100"/>
            <a:ext cx="1384300" cy="803275"/>
          </a:xfrm>
          <a:custGeom>
            <a:avLst/>
            <a:gdLst>
              <a:gd name="T0" fmla="*/ 39688 w 872"/>
              <a:gd name="T1" fmla="*/ 801688 h 506"/>
              <a:gd name="T2" fmla="*/ 88900 w 872"/>
              <a:gd name="T3" fmla="*/ 801688 h 506"/>
              <a:gd name="T4" fmla="*/ 139700 w 872"/>
              <a:gd name="T5" fmla="*/ 788988 h 506"/>
              <a:gd name="T6" fmla="*/ 192088 w 872"/>
              <a:gd name="T7" fmla="*/ 788988 h 506"/>
              <a:gd name="T8" fmla="*/ 241300 w 872"/>
              <a:gd name="T9" fmla="*/ 765175 h 506"/>
              <a:gd name="T10" fmla="*/ 268288 w 872"/>
              <a:gd name="T11" fmla="*/ 736600 h 506"/>
              <a:gd name="T12" fmla="*/ 304800 w 872"/>
              <a:gd name="T13" fmla="*/ 725488 h 506"/>
              <a:gd name="T14" fmla="*/ 328613 w 872"/>
              <a:gd name="T15" fmla="*/ 673100 h 506"/>
              <a:gd name="T16" fmla="*/ 355600 w 872"/>
              <a:gd name="T17" fmla="*/ 636588 h 506"/>
              <a:gd name="T18" fmla="*/ 381000 w 872"/>
              <a:gd name="T19" fmla="*/ 596900 h 506"/>
              <a:gd name="T20" fmla="*/ 420688 w 872"/>
              <a:gd name="T21" fmla="*/ 584200 h 506"/>
              <a:gd name="T22" fmla="*/ 469900 w 872"/>
              <a:gd name="T23" fmla="*/ 584200 h 506"/>
              <a:gd name="T24" fmla="*/ 520700 w 872"/>
              <a:gd name="T25" fmla="*/ 584200 h 506"/>
              <a:gd name="T26" fmla="*/ 557213 w 872"/>
              <a:gd name="T27" fmla="*/ 584200 h 506"/>
              <a:gd name="T28" fmla="*/ 596900 w 872"/>
              <a:gd name="T29" fmla="*/ 596900 h 506"/>
              <a:gd name="T30" fmla="*/ 609600 w 872"/>
              <a:gd name="T31" fmla="*/ 636588 h 506"/>
              <a:gd name="T32" fmla="*/ 649288 w 872"/>
              <a:gd name="T33" fmla="*/ 649288 h 506"/>
              <a:gd name="T34" fmla="*/ 685800 w 872"/>
              <a:gd name="T35" fmla="*/ 688975 h 506"/>
              <a:gd name="T36" fmla="*/ 709613 w 872"/>
              <a:gd name="T37" fmla="*/ 700088 h 506"/>
              <a:gd name="T38" fmla="*/ 762000 w 872"/>
              <a:gd name="T39" fmla="*/ 700088 h 506"/>
              <a:gd name="T40" fmla="*/ 812800 w 872"/>
              <a:gd name="T41" fmla="*/ 725488 h 506"/>
              <a:gd name="T42" fmla="*/ 862013 w 872"/>
              <a:gd name="T43" fmla="*/ 725488 h 506"/>
              <a:gd name="T44" fmla="*/ 914400 w 872"/>
              <a:gd name="T45" fmla="*/ 725488 h 506"/>
              <a:gd name="T46" fmla="*/ 965200 w 872"/>
              <a:gd name="T47" fmla="*/ 725488 h 506"/>
              <a:gd name="T48" fmla="*/ 1001713 w 872"/>
              <a:gd name="T49" fmla="*/ 725488 h 506"/>
              <a:gd name="T50" fmla="*/ 1054100 w 872"/>
              <a:gd name="T51" fmla="*/ 725488 h 506"/>
              <a:gd name="T52" fmla="*/ 1106488 w 872"/>
              <a:gd name="T53" fmla="*/ 700088 h 506"/>
              <a:gd name="T54" fmla="*/ 1154113 w 872"/>
              <a:gd name="T55" fmla="*/ 688975 h 506"/>
              <a:gd name="T56" fmla="*/ 1206500 w 872"/>
              <a:gd name="T57" fmla="*/ 673100 h 506"/>
              <a:gd name="T58" fmla="*/ 1219200 w 872"/>
              <a:gd name="T59" fmla="*/ 636588 h 506"/>
              <a:gd name="T60" fmla="*/ 1258888 w 872"/>
              <a:gd name="T61" fmla="*/ 623888 h 506"/>
              <a:gd name="T62" fmla="*/ 1270000 w 872"/>
              <a:gd name="T63" fmla="*/ 584200 h 506"/>
              <a:gd name="T64" fmla="*/ 1306513 w 872"/>
              <a:gd name="T65" fmla="*/ 533400 h 506"/>
              <a:gd name="T66" fmla="*/ 1335088 w 872"/>
              <a:gd name="T67" fmla="*/ 508000 h 506"/>
              <a:gd name="T68" fmla="*/ 1358900 w 872"/>
              <a:gd name="T69" fmla="*/ 471488 h 506"/>
              <a:gd name="T70" fmla="*/ 1371600 w 872"/>
              <a:gd name="T71" fmla="*/ 444500 h 506"/>
              <a:gd name="T72" fmla="*/ 1371600 w 872"/>
              <a:gd name="T73" fmla="*/ 395288 h 506"/>
              <a:gd name="T74" fmla="*/ 1382713 w 872"/>
              <a:gd name="T75" fmla="*/ 355600 h 506"/>
              <a:gd name="T76" fmla="*/ 1382713 w 872"/>
              <a:gd name="T77" fmla="*/ 304800 h 506"/>
              <a:gd name="T78" fmla="*/ 1382713 w 872"/>
              <a:gd name="T79" fmla="*/ 255588 h 506"/>
              <a:gd name="T80" fmla="*/ 1382713 w 872"/>
              <a:gd name="T81" fmla="*/ 203200 h 506"/>
              <a:gd name="T82" fmla="*/ 1382713 w 872"/>
              <a:gd name="T83" fmla="*/ 152400 h 506"/>
              <a:gd name="T84" fmla="*/ 1382713 w 872"/>
              <a:gd name="T85" fmla="*/ 115888 h 506"/>
              <a:gd name="T86" fmla="*/ 1382713 w 872"/>
              <a:gd name="T87" fmla="*/ 63500 h 506"/>
              <a:gd name="T88" fmla="*/ 1382713 w 872"/>
              <a:gd name="T89" fmla="*/ 14288 h 506"/>
              <a:gd name="T90" fmla="*/ 1358900 w 872"/>
              <a:gd name="T91" fmla="*/ 0 h 5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72" h="506">
                <a:moveTo>
                  <a:pt x="0" y="505"/>
                </a:moveTo>
                <a:lnTo>
                  <a:pt x="15" y="505"/>
                </a:lnTo>
                <a:lnTo>
                  <a:pt x="25" y="505"/>
                </a:lnTo>
                <a:lnTo>
                  <a:pt x="33" y="505"/>
                </a:lnTo>
                <a:lnTo>
                  <a:pt x="48" y="505"/>
                </a:lnTo>
                <a:lnTo>
                  <a:pt x="56" y="505"/>
                </a:lnTo>
                <a:lnTo>
                  <a:pt x="63" y="497"/>
                </a:lnTo>
                <a:lnTo>
                  <a:pt x="73" y="497"/>
                </a:lnTo>
                <a:lnTo>
                  <a:pt x="88" y="497"/>
                </a:lnTo>
                <a:lnTo>
                  <a:pt x="96" y="497"/>
                </a:lnTo>
                <a:lnTo>
                  <a:pt x="104" y="497"/>
                </a:lnTo>
                <a:lnTo>
                  <a:pt x="121" y="497"/>
                </a:lnTo>
                <a:lnTo>
                  <a:pt x="129" y="482"/>
                </a:lnTo>
                <a:lnTo>
                  <a:pt x="136" y="482"/>
                </a:lnTo>
                <a:lnTo>
                  <a:pt x="152" y="482"/>
                </a:lnTo>
                <a:lnTo>
                  <a:pt x="159" y="472"/>
                </a:lnTo>
                <a:lnTo>
                  <a:pt x="169" y="472"/>
                </a:lnTo>
                <a:lnTo>
                  <a:pt x="169" y="464"/>
                </a:lnTo>
                <a:lnTo>
                  <a:pt x="177" y="464"/>
                </a:lnTo>
                <a:lnTo>
                  <a:pt x="177" y="457"/>
                </a:lnTo>
                <a:lnTo>
                  <a:pt x="192" y="457"/>
                </a:lnTo>
                <a:lnTo>
                  <a:pt x="192" y="441"/>
                </a:lnTo>
                <a:lnTo>
                  <a:pt x="200" y="434"/>
                </a:lnTo>
                <a:lnTo>
                  <a:pt x="207" y="424"/>
                </a:lnTo>
                <a:lnTo>
                  <a:pt x="207" y="409"/>
                </a:lnTo>
                <a:lnTo>
                  <a:pt x="224" y="409"/>
                </a:lnTo>
                <a:lnTo>
                  <a:pt x="224" y="401"/>
                </a:lnTo>
                <a:lnTo>
                  <a:pt x="232" y="393"/>
                </a:lnTo>
                <a:lnTo>
                  <a:pt x="232" y="376"/>
                </a:lnTo>
                <a:lnTo>
                  <a:pt x="240" y="376"/>
                </a:lnTo>
                <a:lnTo>
                  <a:pt x="255" y="376"/>
                </a:lnTo>
                <a:lnTo>
                  <a:pt x="255" y="368"/>
                </a:lnTo>
                <a:lnTo>
                  <a:pt x="265" y="368"/>
                </a:lnTo>
                <a:lnTo>
                  <a:pt x="272" y="368"/>
                </a:lnTo>
                <a:lnTo>
                  <a:pt x="280" y="368"/>
                </a:lnTo>
                <a:lnTo>
                  <a:pt x="296" y="368"/>
                </a:lnTo>
                <a:lnTo>
                  <a:pt x="303" y="368"/>
                </a:lnTo>
                <a:lnTo>
                  <a:pt x="313" y="368"/>
                </a:lnTo>
                <a:lnTo>
                  <a:pt x="328" y="368"/>
                </a:lnTo>
                <a:lnTo>
                  <a:pt x="336" y="368"/>
                </a:lnTo>
                <a:lnTo>
                  <a:pt x="344" y="368"/>
                </a:lnTo>
                <a:lnTo>
                  <a:pt x="351" y="368"/>
                </a:lnTo>
                <a:lnTo>
                  <a:pt x="351" y="376"/>
                </a:lnTo>
                <a:lnTo>
                  <a:pt x="368" y="376"/>
                </a:lnTo>
                <a:lnTo>
                  <a:pt x="376" y="376"/>
                </a:lnTo>
                <a:lnTo>
                  <a:pt x="376" y="393"/>
                </a:lnTo>
                <a:lnTo>
                  <a:pt x="384" y="393"/>
                </a:lnTo>
                <a:lnTo>
                  <a:pt x="384" y="401"/>
                </a:lnTo>
                <a:lnTo>
                  <a:pt x="399" y="401"/>
                </a:lnTo>
                <a:lnTo>
                  <a:pt x="399" y="409"/>
                </a:lnTo>
                <a:lnTo>
                  <a:pt x="409" y="409"/>
                </a:lnTo>
                <a:lnTo>
                  <a:pt x="416" y="424"/>
                </a:lnTo>
                <a:lnTo>
                  <a:pt x="432" y="424"/>
                </a:lnTo>
                <a:lnTo>
                  <a:pt x="432" y="434"/>
                </a:lnTo>
                <a:lnTo>
                  <a:pt x="440" y="434"/>
                </a:lnTo>
                <a:lnTo>
                  <a:pt x="447" y="434"/>
                </a:lnTo>
                <a:lnTo>
                  <a:pt x="447" y="441"/>
                </a:lnTo>
                <a:lnTo>
                  <a:pt x="457" y="441"/>
                </a:lnTo>
                <a:lnTo>
                  <a:pt x="472" y="441"/>
                </a:lnTo>
                <a:lnTo>
                  <a:pt x="480" y="441"/>
                </a:lnTo>
                <a:lnTo>
                  <a:pt x="488" y="457"/>
                </a:lnTo>
                <a:lnTo>
                  <a:pt x="505" y="457"/>
                </a:lnTo>
                <a:lnTo>
                  <a:pt x="512" y="457"/>
                </a:lnTo>
                <a:lnTo>
                  <a:pt x="520" y="457"/>
                </a:lnTo>
                <a:lnTo>
                  <a:pt x="536" y="457"/>
                </a:lnTo>
                <a:lnTo>
                  <a:pt x="543" y="457"/>
                </a:lnTo>
                <a:lnTo>
                  <a:pt x="553" y="457"/>
                </a:lnTo>
                <a:lnTo>
                  <a:pt x="560" y="457"/>
                </a:lnTo>
                <a:lnTo>
                  <a:pt x="576" y="457"/>
                </a:lnTo>
                <a:lnTo>
                  <a:pt x="583" y="457"/>
                </a:lnTo>
                <a:lnTo>
                  <a:pt x="591" y="457"/>
                </a:lnTo>
                <a:lnTo>
                  <a:pt x="608" y="457"/>
                </a:lnTo>
                <a:lnTo>
                  <a:pt x="616" y="457"/>
                </a:lnTo>
                <a:lnTo>
                  <a:pt x="624" y="457"/>
                </a:lnTo>
                <a:lnTo>
                  <a:pt x="631" y="457"/>
                </a:lnTo>
                <a:lnTo>
                  <a:pt x="649" y="457"/>
                </a:lnTo>
                <a:lnTo>
                  <a:pt x="656" y="457"/>
                </a:lnTo>
                <a:lnTo>
                  <a:pt x="664" y="457"/>
                </a:lnTo>
                <a:lnTo>
                  <a:pt x="679" y="441"/>
                </a:lnTo>
                <a:lnTo>
                  <a:pt x="687" y="441"/>
                </a:lnTo>
                <a:lnTo>
                  <a:pt x="697" y="441"/>
                </a:lnTo>
                <a:lnTo>
                  <a:pt x="712" y="441"/>
                </a:lnTo>
                <a:lnTo>
                  <a:pt x="720" y="441"/>
                </a:lnTo>
                <a:lnTo>
                  <a:pt x="727" y="434"/>
                </a:lnTo>
                <a:lnTo>
                  <a:pt x="735" y="434"/>
                </a:lnTo>
                <a:lnTo>
                  <a:pt x="752" y="424"/>
                </a:lnTo>
                <a:lnTo>
                  <a:pt x="760" y="424"/>
                </a:lnTo>
                <a:lnTo>
                  <a:pt x="760" y="409"/>
                </a:lnTo>
                <a:lnTo>
                  <a:pt x="768" y="409"/>
                </a:lnTo>
                <a:lnTo>
                  <a:pt x="768" y="401"/>
                </a:lnTo>
                <a:lnTo>
                  <a:pt x="783" y="401"/>
                </a:lnTo>
                <a:lnTo>
                  <a:pt x="783" y="393"/>
                </a:lnTo>
                <a:lnTo>
                  <a:pt x="793" y="393"/>
                </a:lnTo>
                <a:lnTo>
                  <a:pt x="793" y="376"/>
                </a:lnTo>
                <a:lnTo>
                  <a:pt x="800" y="376"/>
                </a:lnTo>
                <a:lnTo>
                  <a:pt x="800" y="368"/>
                </a:lnTo>
                <a:lnTo>
                  <a:pt x="816" y="361"/>
                </a:lnTo>
                <a:lnTo>
                  <a:pt x="823" y="353"/>
                </a:lnTo>
                <a:lnTo>
                  <a:pt x="823" y="336"/>
                </a:lnTo>
                <a:lnTo>
                  <a:pt x="831" y="328"/>
                </a:lnTo>
                <a:lnTo>
                  <a:pt x="831" y="320"/>
                </a:lnTo>
                <a:lnTo>
                  <a:pt x="841" y="320"/>
                </a:lnTo>
                <a:lnTo>
                  <a:pt x="841" y="305"/>
                </a:lnTo>
                <a:lnTo>
                  <a:pt x="856" y="305"/>
                </a:lnTo>
                <a:lnTo>
                  <a:pt x="856" y="297"/>
                </a:lnTo>
                <a:lnTo>
                  <a:pt x="856" y="288"/>
                </a:lnTo>
                <a:lnTo>
                  <a:pt x="864" y="288"/>
                </a:lnTo>
                <a:lnTo>
                  <a:pt x="864" y="280"/>
                </a:lnTo>
                <a:lnTo>
                  <a:pt x="864" y="265"/>
                </a:lnTo>
                <a:lnTo>
                  <a:pt x="864" y="257"/>
                </a:lnTo>
                <a:lnTo>
                  <a:pt x="864" y="249"/>
                </a:lnTo>
                <a:lnTo>
                  <a:pt x="871" y="249"/>
                </a:lnTo>
                <a:lnTo>
                  <a:pt x="871" y="232"/>
                </a:lnTo>
                <a:lnTo>
                  <a:pt x="871" y="224"/>
                </a:lnTo>
                <a:lnTo>
                  <a:pt x="871" y="217"/>
                </a:lnTo>
                <a:lnTo>
                  <a:pt x="871" y="201"/>
                </a:lnTo>
                <a:lnTo>
                  <a:pt x="871" y="192"/>
                </a:lnTo>
                <a:lnTo>
                  <a:pt x="871" y="184"/>
                </a:lnTo>
                <a:lnTo>
                  <a:pt x="871" y="176"/>
                </a:lnTo>
                <a:lnTo>
                  <a:pt x="871" y="161"/>
                </a:lnTo>
                <a:lnTo>
                  <a:pt x="871" y="153"/>
                </a:lnTo>
                <a:lnTo>
                  <a:pt x="871" y="144"/>
                </a:lnTo>
                <a:lnTo>
                  <a:pt x="871" y="128"/>
                </a:lnTo>
                <a:lnTo>
                  <a:pt x="871" y="121"/>
                </a:lnTo>
                <a:lnTo>
                  <a:pt x="871" y="113"/>
                </a:lnTo>
                <a:lnTo>
                  <a:pt x="871" y="96"/>
                </a:lnTo>
                <a:lnTo>
                  <a:pt x="871" y="88"/>
                </a:lnTo>
                <a:lnTo>
                  <a:pt x="871" y="80"/>
                </a:lnTo>
                <a:lnTo>
                  <a:pt x="871" y="73"/>
                </a:lnTo>
                <a:lnTo>
                  <a:pt x="871" y="57"/>
                </a:lnTo>
                <a:lnTo>
                  <a:pt x="871" y="48"/>
                </a:lnTo>
                <a:lnTo>
                  <a:pt x="871" y="40"/>
                </a:lnTo>
                <a:lnTo>
                  <a:pt x="871" y="25"/>
                </a:lnTo>
                <a:lnTo>
                  <a:pt x="871" y="17"/>
                </a:lnTo>
                <a:lnTo>
                  <a:pt x="871" y="9"/>
                </a:lnTo>
                <a:lnTo>
                  <a:pt x="864" y="9"/>
                </a:lnTo>
                <a:lnTo>
                  <a:pt x="856" y="9"/>
                </a:lnTo>
                <a:lnTo>
                  <a:pt x="856" y="0"/>
                </a:lnTo>
                <a:lnTo>
                  <a:pt x="841" y="0"/>
                </a:lnTo>
              </a:path>
            </a:pathLst>
          </a:custGeom>
          <a:noFill/>
          <a:ln w="12700" cap="rnd" cmpd="sng">
            <a:pattFill prst="pct20">
              <a:fgClr>
                <a:srgbClr val="000000"/>
              </a:fgClr>
              <a:bgClr>
                <a:srgbClr val="FFFFFF"/>
              </a:bgClr>
            </a:patt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4" name="Freeform 8" descr="20%">
            <a:extLst>
              <a:ext uri="{FF2B5EF4-FFF2-40B4-BE49-F238E27FC236}">
                <a16:creationId xmlns:a16="http://schemas.microsoft.com/office/drawing/2014/main" id="{07E770FD-B95E-4C94-B2A4-59961A6B6ACE}"/>
              </a:ext>
            </a:extLst>
          </p:cNvPr>
          <p:cNvSpPr>
            <a:spLocks/>
          </p:cNvSpPr>
          <p:nvPr/>
        </p:nvSpPr>
        <p:spPr bwMode="auto">
          <a:xfrm>
            <a:off x="4978400" y="1754188"/>
            <a:ext cx="2501900" cy="1244600"/>
          </a:xfrm>
          <a:custGeom>
            <a:avLst/>
            <a:gdLst>
              <a:gd name="T0" fmla="*/ 2376488 w 1576"/>
              <a:gd name="T1" fmla="*/ 314325 h 784"/>
              <a:gd name="T2" fmla="*/ 2286000 w 1576"/>
              <a:gd name="T3" fmla="*/ 250825 h 784"/>
              <a:gd name="T4" fmla="*/ 2197100 w 1576"/>
              <a:gd name="T5" fmla="*/ 150813 h 784"/>
              <a:gd name="T6" fmla="*/ 2044700 w 1576"/>
              <a:gd name="T7" fmla="*/ 61913 h 784"/>
              <a:gd name="T8" fmla="*/ 1946275 w 1576"/>
              <a:gd name="T9" fmla="*/ 25400 h 784"/>
              <a:gd name="T10" fmla="*/ 1830388 w 1576"/>
              <a:gd name="T11" fmla="*/ 0 h 784"/>
              <a:gd name="T12" fmla="*/ 1719263 w 1576"/>
              <a:gd name="T13" fmla="*/ 12700 h 784"/>
              <a:gd name="T14" fmla="*/ 1566863 w 1576"/>
              <a:gd name="T15" fmla="*/ 25400 h 784"/>
              <a:gd name="T16" fmla="*/ 1450975 w 1576"/>
              <a:gd name="T17" fmla="*/ 76200 h 784"/>
              <a:gd name="T18" fmla="*/ 1339850 w 1576"/>
              <a:gd name="T19" fmla="*/ 136525 h 784"/>
              <a:gd name="T20" fmla="*/ 1276350 w 1576"/>
              <a:gd name="T21" fmla="*/ 227013 h 784"/>
              <a:gd name="T22" fmla="*/ 1212850 w 1576"/>
              <a:gd name="T23" fmla="*/ 301625 h 784"/>
              <a:gd name="T24" fmla="*/ 1111250 w 1576"/>
              <a:gd name="T25" fmla="*/ 350838 h 784"/>
              <a:gd name="T26" fmla="*/ 996950 w 1576"/>
              <a:gd name="T27" fmla="*/ 350838 h 784"/>
              <a:gd name="T28" fmla="*/ 884238 w 1576"/>
              <a:gd name="T29" fmla="*/ 338138 h 784"/>
              <a:gd name="T30" fmla="*/ 758825 w 1576"/>
              <a:gd name="T31" fmla="*/ 287338 h 784"/>
              <a:gd name="T32" fmla="*/ 633413 w 1576"/>
              <a:gd name="T33" fmla="*/ 274638 h 784"/>
              <a:gd name="T34" fmla="*/ 455613 w 1576"/>
              <a:gd name="T35" fmla="*/ 274638 h 784"/>
              <a:gd name="T36" fmla="*/ 354013 w 1576"/>
              <a:gd name="T37" fmla="*/ 350838 h 784"/>
              <a:gd name="T38" fmla="*/ 277813 w 1576"/>
              <a:gd name="T39" fmla="*/ 438150 h 784"/>
              <a:gd name="T40" fmla="*/ 227013 w 1576"/>
              <a:gd name="T41" fmla="*/ 528638 h 784"/>
              <a:gd name="T42" fmla="*/ 152400 w 1576"/>
              <a:gd name="T43" fmla="*/ 588963 h 784"/>
              <a:gd name="T44" fmla="*/ 39688 w 1576"/>
              <a:gd name="T45" fmla="*/ 628650 h 784"/>
              <a:gd name="T46" fmla="*/ 50800 w 1576"/>
              <a:gd name="T47" fmla="*/ 665163 h 784"/>
              <a:gd name="T48" fmla="*/ 152400 w 1576"/>
              <a:gd name="T49" fmla="*/ 679450 h 784"/>
              <a:gd name="T50" fmla="*/ 266700 w 1576"/>
              <a:gd name="T51" fmla="*/ 679450 h 784"/>
              <a:gd name="T52" fmla="*/ 330200 w 1576"/>
              <a:gd name="T53" fmla="*/ 615950 h 784"/>
              <a:gd name="T54" fmla="*/ 406400 w 1576"/>
              <a:gd name="T55" fmla="*/ 528638 h 784"/>
              <a:gd name="T56" fmla="*/ 455613 w 1576"/>
              <a:gd name="T57" fmla="*/ 588963 h 784"/>
              <a:gd name="T58" fmla="*/ 504825 w 1576"/>
              <a:gd name="T59" fmla="*/ 679450 h 784"/>
              <a:gd name="T60" fmla="*/ 557213 w 1576"/>
              <a:gd name="T61" fmla="*/ 779463 h 784"/>
              <a:gd name="T62" fmla="*/ 606425 w 1576"/>
              <a:gd name="T63" fmla="*/ 854075 h 784"/>
              <a:gd name="T64" fmla="*/ 669925 w 1576"/>
              <a:gd name="T65" fmla="*/ 941388 h 784"/>
              <a:gd name="T66" fmla="*/ 733425 w 1576"/>
              <a:gd name="T67" fmla="*/ 1016000 h 784"/>
              <a:gd name="T68" fmla="*/ 820738 w 1576"/>
              <a:gd name="T69" fmla="*/ 1081088 h 784"/>
              <a:gd name="T70" fmla="*/ 920750 w 1576"/>
              <a:gd name="T71" fmla="*/ 1131888 h 784"/>
              <a:gd name="T72" fmla="*/ 1049338 w 1576"/>
              <a:gd name="T73" fmla="*/ 1219200 h 784"/>
              <a:gd name="T74" fmla="*/ 1123950 w 1576"/>
              <a:gd name="T75" fmla="*/ 1231900 h 784"/>
              <a:gd name="T76" fmla="*/ 1239838 w 1576"/>
              <a:gd name="T77" fmla="*/ 1219200 h 784"/>
              <a:gd name="T78" fmla="*/ 1365250 w 1576"/>
              <a:gd name="T79" fmla="*/ 1195388 h 784"/>
              <a:gd name="T80" fmla="*/ 1427163 w 1576"/>
              <a:gd name="T81" fmla="*/ 1131888 h 784"/>
              <a:gd name="T82" fmla="*/ 1490663 w 1576"/>
              <a:gd name="T83" fmla="*/ 1028700 h 784"/>
              <a:gd name="T84" fmla="*/ 1592263 w 1576"/>
              <a:gd name="T85" fmla="*/ 1016000 h 784"/>
              <a:gd name="T86" fmla="*/ 1679575 w 1576"/>
              <a:gd name="T87" fmla="*/ 1028700 h 784"/>
              <a:gd name="T88" fmla="*/ 1754188 w 1576"/>
              <a:gd name="T89" fmla="*/ 1081088 h 784"/>
              <a:gd name="T90" fmla="*/ 1830388 w 1576"/>
              <a:gd name="T91" fmla="*/ 1131888 h 784"/>
              <a:gd name="T92" fmla="*/ 1946275 w 1576"/>
              <a:gd name="T93" fmla="*/ 1157288 h 784"/>
              <a:gd name="T94" fmla="*/ 2057400 w 1576"/>
              <a:gd name="T95" fmla="*/ 1157288 h 784"/>
              <a:gd name="T96" fmla="*/ 2173288 w 1576"/>
              <a:gd name="T97" fmla="*/ 1157288 h 784"/>
              <a:gd name="T98" fmla="*/ 2286000 w 1576"/>
              <a:gd name="T99" fmla="*/ 1120775 h 784"/>
              <a:gd name="T100" fmla="*/ 2360613 w 1576"/>
              <a:gd name="T101" fmla="*/ 1055688 h 784"/>
              <a:gd name="T102" fmla="*/ 2424113 w 1576"/>
              <a:gd name="T103" fmla="*/ 966788 h 784"/>
              <a:gd name="T104" fmla="*/ 2476500 w 1576"/>
              <a:gd name="T105" fmla="*/ 890588 h 784"/>
              <a:gd name="T106" fmla="*/ 2500313 w 1576"/>
              <a:gd name="T107" fmla="*/ 803275 h 784"/>
              <a:gd name="T108" fmla="*/ 2500313 w 1576"/>
              <a:gd name="T109" fmla="*/ 692150 h 784"/>
              <a:gd name="T110" fmla="*/ 2500313 w 1576"/>
              <a:gd name="T111" fmla="*/ 576263 h 784"/>
              <a:gd name="T112" fmla="*/ 2500313 w 1576"/>
              <a:gd name="T113" fmla="*/ 465138 h 7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6" h="784">
                <a:moveTo>
                  <a:pt x="1560" y="276"/>
                </a:moveTo>
                <a:lnTo>
                  <a:pt x="1520" y="229"/>
                </a:lnTo>
                <a:lnTo>
                  <a:pt x="1520" y="221"/>
                </a:lnTo>
                <a:lnTo>
                  <a:pt x="1504" y="221"/>
                </a:lnTo>
                <a:lnTo>
                  <a:pt x="1504" y="213"/>
                </a:lnTo>
                <a:lnTo>
                  <a:pt x="1497" y="213"/>
                </a:lnTo>
                <a:lnTo>
                  <a:pt x="1497" y="198"/>
                </a:lnTo>
                <a:lnTo>
                  <a:pt x="1487" y="198"/>
                </a:lnTo>
                <a:lnTo>
                  <a:pt x="1487" y="190"/>
                </a:lnTo>
                <a:lnTo>
                  <a:pt x="1473" y="190"/>
                </a:lnTo>
                <a:lnTo>
                  <a:pt x="1473" y="181"/>
                </a:lnTo>
                <a:lnTo>
                  <a:pt x="1465" y="173"/>
                </a:lnTo>
                <a:lnTo>
                  <a:pt x="1457" y="158"/>
                </a:lnTo>
                <a:lnTo>
                  <a:pt x="1440" y="158"/>
                </a:lnTo>
                <a:lnTo>
                  <a:pt x="1432" y="150"/>
                </a:lnTo>
                <a:lnTo>
                  <a:pt x="1425" y="143"/>
                </a:lnTo>
                <a:lnTo>
                  <a:pt x="1425" y="126"/>
                </a:lnTo>
                <a:lnTo>
                  <a:pt x="1402" y="118"/>
                </a:lnTo>
                <a:lnTo>
                  <a:pt x="1402" y="95"/>
                </a:lnTo>
                <a:lnTo>
                  <a:pt x="1392" y="95"/>
                </a:lnTo>
                <a:lnTo>
                  <a:pt x="1384" y="95"/>
                </a:lnTo>
                <a:lnTo>
                  <a:pt x="1369" y="86"/>
                </a:lnTo>
                <a:lnTo>
                  <a:pt x="1361" y="78"/>
                </a:lnTo>
                <a:lnTo>
                  <a:pt x="1354" y="78"/>
                </a:lnTo>
                <a:lnTo>
                  <a:pt x="1336" y="70"/>
                </a:lnTo>
                <a:lnTo>
                  <a:pt x="1321" y="55"/>
                </a:lnTo>
                <a:lnTo>
                  <a:pt x="1296" y="39"/>
                </a:lnTo>
                <a:lnTo>
                  <a:pt x="1288" y="39"/>
                </a:lnTo>
                <a:lnTo>
                  <a:pt x="1281" y="23"/>
                </a:lnTo>
                <a:lnTo>
                  <a:pt x="1266" y="23"/>
                </a:lnTo>
                <a:lnTo>
                  <a:pt x="1266" y="16"/>
                </a:lnTo>
                <a:lnTo>
                  <a:pt x="1259" y="16"/>
                </a:lnTo>
                <a:lnTo>
                  <a:pt x="1249" y="16"/>
                </a:lnTo>
                <a:lnTo>
                  <a:pt x="1242" y="16"/>
                </a:lnTo>
                <a:lnTo>
                  <a:pt x="1226" y="16"/>
                </a:lnTo>
                <a:lnTo>
                  <a:pt x="1218" y="8"/>
                </a:lnTo>
                <a:lnTo>
                  <a:pt x="1211" y="8"/>
                </a:lnTo>
                <a:lnTo>
                  <a:pt x="1194" y="8"/>
                </a:lnTo>
                <a:lnTo>
                  <a:pt x="1186" y="8"/>
                </a:lnTo>
                <a:lnTo>
                  <a:pt x="1178" y="0"/>
                </a:lnTo>
                <a:lnTo>
                  <a:pt x="1163" y="0"/>
                </a:lnTo>
                <a:lnTo>
                  <a:pt x="1153" y="0"/>
                </a:lnTo>
                <a:lnTo>
                  <a:pt x="1146" y="0"/>
                </a:lnTo>
                <a:lnTo>
                  <a:pt x="1138" y="0"/>
                </a:lnTo>
                <a:lnTo>
                  <a:pt x="1122" y="0"/>
                </a:lnTo>
                <a:lnTo>
                  <a:pt x="1115" y="0"/>
                </a:lnTo>
                <a:lnTo>
                  <a:pt x="1105" y="0"/>
                </a:lnTo>
                <a:lnTo>
                  <a:pt x="1090" y="8"/>
                </a:lnTo>
                <a:lnTo>
                  <a:pt x="1083" y="8"/>
                </a:lnTo>
                <a:lnTo>
                  <a:pt x="1075" y="8"/>
                </a:lnTo>
                <a:lnTo>
                  <a:pt x="1058" y="8"/>
                </a:lnTo>
                <a:lnTo>
                  <a:pt x="1051" y="8"/>
                </a:lnTo>
                <a:lnTo>
                  <a:pt x="1043" y="8"/>
                </a:lnTo>
                <a:lnTo>
                  <a:pt x="1020" y="8"/>
                </a:lnTo>
                <a:lnTo>
                  <a:pt x="1010" y="16"/>
                </a:lnTo>
                <a:lnTo>
                  <a:pt x="987" y="16"/>
                </a:lnTo>
                <a:lnTo>
                  <a:pt x="979" y="16"/>
                </a:lnTo>
                <a:lnTo>
                  <a:pt x="972" y="23"/>
                </a:lnTo>
                <a:lnTo>
                  <a:pt x="962" y="23"/>
                </a:lnTo>
                <a:lnTo>
                  <a:pt x="947" y="39"/>
                </a:lnTo>
                <a:lnTo>
                  <a:pt x="939" y="39"/>
                </a:lnTo>
                <a:lnTo>
                  <a:pt x="931" y="39"/>
                </a:lnTo>
                <a:lnTo>
                  <a:pt x="914" y="48"/>
                </a:lnTo>
                <a:lnTo>
                  <a:pt x="907" y="48"/>
                </a:lnTo>
                <a:lnTo>
                  <a:pt x="899" y="55"/>
                </a:lnTo>
                <a:lnTo>
                  <a:pt x="885" y="55"/>
                </a:lnTo>
                <a:lnTo>
                  <a:pt x="877" y="70"/>
                </a:lnTo>
                <a:lnTo>
                  <a:pt x="867" y="78"/>
                </a:lnTo>
                <a:lnTo>
                  <a:pt x="860" y="78"/>
                </a:lnTo>
                <a:lnTo>
                  <a:pt x="844" y="86"/>
                </a:lnTo>
                <a:lnTo>
                  <a:pt x="844" y="95"/>
                </a:lnTo>
                <a:lnTo>
                  <a:pt x="837" y="95"/>
                </a:lnTo>
                <a:lnTo>
                  <a:pt x="837" y="111"/>
                </a:lnTo>
                <a:lnTo>
                  <a:pt x="829" y="111"/>
                </a:lnTo>
                <a:lnTo>
                  <a:pt x="829" y="118"/>
                </a:lnTo>
                <a:lnTo>
                  <a:pt x="812" y="126"/>
                </a:lnTo>
                <a:lnTo>
                  <a:pt x="804" y="143"/>
                </a:lnTo>
                <a:lnTo>
                  <a:pt x="796" y="150"/>
                </a:lnTo>
                <a:lnTo>
                  <a:pt x="796" y="158"/>
                </a:lnTo>
                <a:lnTo>
                  <a:pt x="781" y="173"/>
                </a:lnTo>
                <a:lnTo>
                  <a:pt x="771" y="173"/>
                </a:lnTo>
                <a:lnTo>
                  <a:pt x="771" y="181"/>
                </a:lnTo>
                <a:lnTo>
                  <a:pt x="764" y="181"/>
                </a:lnTo>
                <a:lnTo>
                  <a:pt x="764" y="190"/>
                </a:lnTo>
                <a:lnTo>
                  <a:pt x="756" y="198"/>
                </a:lnTo>
                <a:lnTo>
                  <a:pt x="741" y="198"/>
                </a:lnTo>
                <a:lnTo>
                  <a:pt x="733" y="213"/>
                </a:lnTo>
                <a:lnTo>
                  <a:pt x="723" y="213"/>
                </a:lnTo>
                <a:lnTo>
                  <a:pt x="723" y="221"/>
                </a:lnTo>
                <a:lnTo>
                  <a:pt x="708" y="221"/>
                </a:lnTo>
                <a:lnTo>
                  <a:pt x="700" y="221"/>
                </a:lnTo>
                <a:lnTo>
                  <a:pt x="693" y="221"/>
                </a:lnTo>
                <a:lnTo>
                  <a:pt x="686" y="221"/>
                </a:lnTo>
                <a:lnTo>
                  <a:pt x="669" y="221"/>
                </a:lnTo>
                <a:lnTo>
                  <a:pt x="661" y="221"/>
                </a:lnTo>
                <a:lnTo>
                  <a:pt x="653" y="221"/>
                </a:lnTo>
                <a:lnTo>
                  <a:pt x="638" y="221"/>
                </a:lnTo>
                <a:lnTo>
                  <a:pt x="628" y="221"/>
                </a:lnTo>
                <a:lnTo>
                  <a:pt x="621" y="221"/>
                </a:lnTo>
                <a:lnTo>
                  <a:pt x="605" y="221"/>
                </a:lnTo>
                <a:lnTo>
                  <a:pt x="598" y="221"/>
                </a:lnTo>
                <a:lnTo>
                  <a:pt x="590" y="221"/>
                </a:lnTo>
                <a:lnTo>
                  <a:pt x="580" y="221"/>
                </a:lnTo>
                <a:lnTo>
                  <a:pt x="565" y="221"/>
                </a:lnTo>
                <a:lnTo>
                  <a:pt x="557" y="213"/>
                </a:lnTo>
                <a:lnTo>
                  <a:pt x="550" y="213"/>
                </a:lnTo>
                <a:lnTo>
                  <a:pt x="525" y="198"/>
                </a:lnTo>
                <a:lnTo>
                  <a:pt x="517" y="198"/>
                </a:lnTo>
                <a:lnTo>
                  <a:pt x="502" y="198"/>
                </a:lnTo>
                <a:lnTo>
                  <a:pt x="494" y="190"/>
                </a:lnTo>
                <a:lnTo>
                  <a:pt x="485" y="181"/>
                </a:lnTo>
                <a:lnTo>
                  <a:pt x="478" y="181"/>
                </a:lnTo>
                <a:lnTo>
                  <a:pt x="462" y="181"/>
                </a:lnTo>
                <a:lnTo>
                  <a:pt x="455" y="173"/>
                </a:lnTo>
                <a:lnTo>
                  <a:pt x="447" y="173"/>
                </a:lnTo>
                <a:lnTo>
                  <a:pt x="430" y="173"/>
                </a:lnTo>
                <a:lnTo>
                  <a:pt x="422" y="173"/>
                </a:lnTo>
                <a:lnTo>
                  <a:pt x="414" y="173"/>
                </a:lnTo>
                <a:lnTo>
                  <a:pt x="399" y="173"/>
                </a:lnTo>
                <a:lnTo>
                  <a:pt x="389" y="173"/>
                </a:lnTo>
                <a:lnTo>
                  <a:pt x="374" y="158"/>
                </a:lnTo>
                <a:lnTo>
                  <a:pt x="351" y="158"/>
                </a:lnTo>
                <a:lnTo>
                  <a:pt x="326" y="158"/>
                </a:lnTo>
                <a:lnTo>
                  <a:pt x="311" y="158"/>
                </a:lnTo>
                <a:lnTo>
                  <a:pt x="303" y="173"/>
                </a:lnTo>
                <a:lnTo>
                  <a:pt x="287" y="173"/>
                </a:lnTo>
                <a:lnTo>
                  <a:pt x="279" y="181"/>
                </a:lnTo>
                <a:lnTo>
                  <a:pt x="271" y="181"/>
                </a:lnTo>
                <a:lnTo>
                  <a:pt x="271" y="190"/>
                </a:lnTo>
                <a:lnTo>
                  <a:pt x="256" y="198"/>
                </a:lnTo>
                <a:lnTo>
                  <a:pt x="246" y="213"/>
                </a:lnTo>
                <a:lnTo>
                  <a:pt x="239" y="213"/>
                </a:lnTo>
                <a:lnTo>
                  <a:pt x="223" y="221"/>
                </a:lnTo>
                <a:lnTo>
                  <a:pt x="216" y="229"/>
                </a:lnTo>
                <a:lnTo>
                  <a:pt x="208" y="245"/>
                </a:lnTo>
                <a:lnTo>
                  <a:pt x="198" y="253"/>
                </a:lnTo>
                <a:lnTo>
                  <a:pt x="198" y="260"/>
                </a:lnTo>
                <a:lnTo>
                  <a:pt x="183" y="260"/>
                </a:lnTo>
                <a:lnTo>
                  <a:pt x="183" y="276"/>
                </a:lnTo>
                <a:lnTo>
                  <a:pt x="175" y="276"/>
                </a:lnTo>
                <a:lnTo>
                  <a:pt x="175" y="285"/>
                </a:lnTo>
                <a:lnTo>
                  <a:pt x="168" y="293"/>
                </a:lnTo>
                <a:lnTo>
                  <a:pt x="168" y="301"/>
                </a:lnTo>
                <a:lnTo>
                  <a:pt x="150" y="301"/>
                </a:lnTo>
                <a:lnTo>
                  <a:pt x="150" y="316"/>
                </a:lnTo>
                <a:lnTo>
                  <a:pt x="143" y="324"/>
                </a:lnTo>
                <a:lnTo>
                  <a:pt x="143" y="333"/>
                </a:lnTo>
                <a:lnTo>
                  <a:pt x="135" y="333"/>
                </a:lnTo>
                <a:lnTo>
                  <a:pt x="135" y="348"/>
                </a:lnTo>
                <a:lnTo>
                  <a:pt x="120" y="355"/>
                </a:lnTo>
                <a:lnTo>
                  <a:pt x="112" y="363"/>
                </a:lnTo>
                <a:lnTo>
                  <a:pt x="102" y="363"/>
                </a:lnTo>
                <a:lnTo>
                  <a:pt x="102" y="371"/>
                </a:lnTo>
                <a:lnTo>
                  <a:pt x="96" y="371"/>
                </a:lnTo>
                <a:lnTo>
                  <a:pt x="80" y="371"/>
                </a:lnTo>
                <a:lnTo>
                  <a:pt x="73" y="388"/>
                </a:lnTo>
                <a:lnTo>
                  <a:pt x="65" y="388"/>
                </a:lnTo>
                <a:lnTo>
                  <a:pt x="48" y="396"/>
                </a:lnTo>
                <a:lnTo>
                  <a:pt x="40" y="396"/>
                </a:lnTo>
                <a:lnTo>
                  <a:pt x="32" y="396"/>
                </a:lnTo>
                <a:lnTo>
                  <a:pt x="25" y="396"/>
                </a:lnTo>
                <a:lnTo>
                  <a:pt x="7" y="396"/>
                </a:lnTo>
                <a:lnTo>
                  <a:pt x="0" y="396"/>
                </a:lnTo>
                <a:lnTo>
                  <a:pt x="7" y="396"/>
                </a:lnTo>
                <a:lnTo>
                  <a:pt x="25" y="396"/>
                </a:lnTo>
                <a:lnTo>
                  <a:pt x="25" y="403"/>
                </a:lnTo>
                <a:lnTo>
                  <a:pt x="32" y="403"/>
                </a:lnTo>
                <a:lnTo>
                  <a:pt x="32" y="419"/>
                </a:lnTo>
                <a:lnTo>
                  <a:pt x="40" y="419"/>
                </a:lnTo>
                <a:lnTo>
                  <a:pt x="48" y="419"/>
                </a:lnTo>
                <a:lnTo>
                  <a:pt x="65" y="419"/>
                </a:lnTo>
                <a:lnTo>
                  <a:pt x="65" y="428"/>
                </a:lnTo>
                <a:lnTo>
                  <a:pt x="73" y="428"/>
                </a:lnTo>
                <a:lnTo>
                  <a:pt x="80" y="428"/>
                </a:lnTo>
                <a:lnTo>
                  <a:pt x="96" y="428"/>
                </a:lnTo>
                <a:lnTo>
                  <a:pt x="102" y="428"/>
                </a:lnTo>
                <a:lnTo>
                  <a:pt x="112" y="428"/>
                </a:lnTo>
                <a:lnTo>
                  <a:pt x="120" y="428"/>
                </a:lnTo>
                <a:lnTo>
                  <a:pt x="135" y="428"/>
                </a:lnTo>
                <a:lnTo>
                  <a:pt x="143" y="428"/>
                </a:lnTo>
                <a:lnTo>
                  <a:pt x="150" y="428"/>
                </a:lnTo>
                <a:lnTo>
                  <a:pt x="168" y="428"/>
                </a:lnTo>
                <a:lnTo>
                  <a:pt x="168" y="419"/>
                </a:lnTo>
                <a:lnTo>
                  <a:pt x="175" y="419"/>
                </a:lnTo>
                <a:lnTo>
                  <a:pt x="175" y="403"/>
                </a:lnTo>
                <a:lnTo>
                  <a:pt x="183" y="403"/>
                </a:lnTo>
                <a:lnTo>
                  <a:pt x="183" y="396"/>
                </a:lnTo>
                <a:lnTo>
                  <a:pt x="198" y="396"/>
                </a:lnTo>
                <a:lnTo>
                  <a:pt x="208" y="388"/>
                </a:lnTo>
                <a:lnTo>
                  <a:pt x="216" y="371"/>
                </a:lnTo>
                <a:lnTo>
                  <a:pt x="223" y="363"/>
                </a:lnTo>
                <a:lnTo>
                  <a:pt x="239" y="355"/>
                </a:lnTo>
                <a:lnTo>
                  <a:pt x="246" y="355"/>
                </a:lnTo>
                <a:lnTo>
                  <a:pt x="246" y="348"/>
                </a:lnTo>
                <a:lnTo>
                  <a:pt x="256" y="348"/>
                </a:lnTo>
                <a:lnTo>
                  <a:pt x="256" y="333"/>
                </a:lnTo>
                <a:lnTo>
                  <a:pt x="271" y="333"/>
                </a:lnTo>
                <a:lnTo>
                  <a:pt x="271" y="348"/>
                </a:lnTo>
                <a:lnTo>
                  <a:pt x="279" y="348"/>
                </a:lnTo>
                <a:lnTo>
                  <a:pt x="279" y="355"/>
                </a:lnTo>
                <a:lnTo>
                  <a:pt x="279" y="363"/>
                </a:lnTo>
                <a:lnTo>
                  <a:pt x="287" y="363"/>
                </a:lnTo>
                <a:lnTo>
                  <a:pt x="287" y="371"/>
                </a:lnTo>
                <a:lnTo>
                  <a:pt x="287" y="388"/>
                </a:lnTo>
                <a:lnTo>
                  <a:pt x="303" y="388"/>
                </a:lnTo>
                <a:lnTo>
                  <a:pt x="303" y="396"/>
                </a:lnTo>
                <a:lnTo>
                  <a:pt x="303" y="403"/>
                </a:lnTo>
                <a:lnTo>
                  <a:pt x="311" y="403"/>
                </a:lnTo>
                <a:lnTo>
                  <a:pt x="311" y="419"/>
                </a:lnTo>
                <a:lnTo>
                  <a:pt x="318" y="428"/>
                </a:lnTo>
                <a:lnTo>
                  <a:pt x="318" y="436"/>
                </a:lnTo>
                <a:lnTo>
                  <a:pt x="326" y="450"/>
                </a:lnTo>
                <a:lnTo>
                  <a:pt x="326" y="458"/>
                </a:lnTo>
                <a:lnTo>
                  <a:pt x="341" y="458"/>
                </a:lnTo>
                <a:lnTo>
                  <a:pt x="341" y="466"/>
                </a:lnTo>
                <a:lnTo>
                  <a:pt x="351" y="475"/>
                </a:lnTo>
                <a:lnTo>
                  <a:pt x="351" y="491"/>
                </a:lnTo>
                <a:lnTo>
                  <a:pt x="359" y="491"/>
                </a:lnTo>
                <a:lnTo>
                  <a:pt x="359" y="498"/>
                </a:lnTo>
                <a:lnTo>
                  <a:pt x="359" y="506"/>
                </a:lnTo>
                <a:lnTo>
                  <a:pt x="374" y="506"/>
                </a:lnTo>
                <a:lnTo>
                  <a:pt x="374" y="523"/>
                </a:lnTo>
                <a:lnTo>
                  <a:pt x="382" y="531"/>
                </a:lnTo>
                <a:lnTo>
                  <a:pt x="382" y="538"/>
                </a:lnTo>
                <a:lnTo>
                  <a:pt x="389" y="538"/>
                </a:lnTo>
                <a:lnTo>
                  <a:pt x="389" y="553"/>
                </a:lnTo>
                <a:lnTo>
                  <a:pt x="389" y="561"/>
                </a:lnTo>
                <a:lnTo>
                  <a:pt x="399" y="561"/>
                </a:lnTo>
                <a:lnTo>
                  <a:pt x="399" y="570"/>
                </a:lnTo>
                <a:lnTo>
                  <a:pt x="414" y="578"/>
                </a:lnTo>
                <a:lnTo>
                  <a:pt x="422" y="593"/>
                </a:lnTo>
                <a:lnTo>
                  <a:pt x="422" y="601"/>
                </a:lnTo>
                <a:lnTo>
                  <a:pt x="430" y="601"/>
                </a:lnTo>
                <a:lnTo>
                  <a:pt x="447" y="609"/>
                </a:lnTo>
                <a:lnTo>
                  <a:pt x="447" y="626"/>
                </a:lnTo>
                <a:lnTo>
                  <a:pt x="455" y="634"/>
                </a:lnTo>
                <a:lnTo>
                  <a:pt x="462" y="634"/>
                </a:lnTo>
                <a:lnTo>
                  <a:pt x="462" y="640"/>
                </a:lnTo>
                <a:lnTo>
                  <a:pt x="478" y="648"/>
                </a:lnTo>
                <a:lnTo>
                  <a:pt x="485" y="648"/>
                </a:lnTo>
                <a:lnTo>
                  <a:pt x="494" y="665"/>
                </a:lnTo>
                <a:lnTo>
                  <a:pt x="494" y="673"/>
                </a:lnTo>
                <a:lnTo>
                  <a:pt x="502" y="673"/>
                </a:lnTo>
                <a:lnTo>
                  <a:pt x="502" y="681"/>
                </a:lnTo>
                <a:lnTo>
                  <a:pt x="517" y="681"/>
                </a:lnTo>
                <a:lnTo>
                  <a:pt x="525" y="696"/>
                </a:lnTo>
                <a:lnTo>
                  <a:pt x="532" y="696"/>
                </a:lnTo>
                <a:lnTo>
                  <a:pt x="532" y="706"/>
                </a:lnTo>
                <a:lnTo>
                  <a:pt x="550" y="706"/>
                </a:lnTo>
                <a:lnTo>
                  <a:pt x="557" y="706"/>
                </a:lnTo>
                <a:lnTo>
                  <a:pt x="565" y="713"/>
                </a:lnTo>
                <a:lnTo>
                  <a:pt x="580" y="713"/>
                </a:lnTo>
                <a:lnTo>
                  <a:pt x="590" y="729"/>
                </a:lnTo>
                <a:lnTo>
                  <a:pt x="598" y="735"/>
                </a:lnTo>
                <a:lnTo>
                  <a:pt x="605" y="735"/>
                </a:lnTo>
                <a:lnTo>
                  <a:pt x="628" y="743"/>
                </a:lnTo>
                <a:lnTo>
                  <a:pt x="638" y="753"/>
                </a:lnTo>
                <a:lnTo>
                  <a:pt x="653" y="753"/>
                </a:lnTo>
                <a:lnTo>
                  <a:pt x="661" y="768"/>
                </a:lnTo>
                <a:lnTo>
                  <a:pt x="669" y="768"/>
                </a:lnTo>
                <a:lnTo>
                  <a:pt x="686" y="776"/>
                </a:lnTo>
                <a:lnTo>
                  <a:pt x="693" y="776"/>
                </a:lnTo>
                <a:lnTo>
                  <a:pt x="693" y="783"/>
                </a:lnTo>
                <a:lnTo>
                  <a:pt x="700" y="783"/>
                </a:lnTo>
                <a:lnTo>
                  <a:pt x="700" y="776"/>
                </a:lnTo>
                <a:lnTo>
                  <a:pt x="708" y="776"/>
                </a:lnTo>
                <a:lnTo>
                  <a:pt x="723" y="776"/>
                </a:lnTo>
                <a:lnTo>
                  <a:pt x="733" y="776"/>
                </a:lnTo>
                <a:lnTo>
                  <a:pt x="741" y="776"/>
                </a:lnTo>
                <a:lnTo>
                  <a:pt x="756" y="776"/>
                </a:lnTo>
                <a:lnTo>
                  <a:pt x="764" y="776"/>
                </a:lnTo>
                <a:lnTo>
                  <a:pt x="771" y="768"/>
                </a:lnTo>
                <a:lnTo>
                  <a:pt x="781" y="768"/>
                </a:lnTo>
                <a:lnTo>
                  <a:pt x="796" y="768"/>
                </a:lnTo>
                <a:lnTo>
                  <a:pt x="804" y="768"/>
                </a:lnTo>
                <a:lnTo>
                  <a:pt x="812" y="768"/>
                </a:lnTo>
                <a:lnTo>
                  <a:pt x="829" y="768"/>
                </a:lnTo>
                <a:lnTo>
                  <a:pt x="837" y="753"/>
                </a:lnTo>
                <a:lnTo>
                  <a:pt x="844" y="753"/>
                </a:lnTo>
                <a:lnTo>
                  <a:pt x="860" y="753"/>
                </a:lnTo>
                <a:lnTo>
                  <a:pt x="867" y="743"/>
                </a:lnTo>
                <a:lnTo>
                  <a:pt x="877" y="743"/>
                </a:lnTo>
                <a:lnTo>
                  <a:pt x="877" y="735"/>
                </a:lnTo>
                <a:lnTo>
                  <a:pt x="885" y="735"/>
                </a:lnTo>
                <a:lnTo>
                  <a:pt x="885" y="729"/>
                </a:lnTo>
                <a:lnTo>
                  <a:pt x="899" y="729"/>
                </a:lnTo>
                <a:lnTo>
                  <a:pt x="899" y="713"/>
                </a:lnTo>
                <a:lnTo>
                  <a:pt x="907" y="706"/>
                </a:lnTo>
                <a:lnTo>
                  <a:pt x="914" y="696"/>
                </a:lnTo>
                <a:lnTo>
                  <a:pt x="914" y="681"/>
                </a:lnTo>
                <a:lnTo>
                  <a:pt x="931" y="681"/>
                </a:lnTo>
                <a:lnTo>
                  <a:pt x="931" y="673"/>
                </a:lnTo>
                <a:lnTo>
                  <a:pt x="939" y="665"/>
                </a:lnTo>
                <a:lnTo>
                  <a:pt x="939" y="648"/>
                </a:lnTo>
                <a:lnTo>
                  <a:pt x="947" y="648"/>
                </a:lnTo>
                <a:lnTo>
                  <a:pt x="962" y="648"/>
                </a:lnTo>
                <a:lnTo>
                  <a:pt x="962" y="640"/>
                </a:lnTo>
                <a:lnTo>
                  <a:pt x="972" y="640"/>
                </a:lnTo>
                <a:lnTo>
                  <a:pt x="979" y="640"/>
                </a:lnTo>
                <a:lnTo>
                  <a:pt x="987" y="640"/>
                </a:lnTo>
                <a:lnTo>
                  <a:pt x="1003" y="640"/>
                </a:lnTo>
                <a:lnTo>
                  <a:pt x="1010" y="640"/>
                </a:lnTo>
                <a:lnTo>
                  <a:pt x="1020" y="640"/>
                </a:lnTo>
                <a:lnTo>
                  <a:pt x="1035" y="640"/>
                </a:lnTo>
                <a:lnTo>
                  <a:pt x="1043" y="640"/>
                </a:lnTo>
                <a:lnTo>
                  <a:pt x="1051" y="640"/>
                </a:lnTo>
                <a:lnTo>
                  <a:pt x="1058" y="640"/>
                </a:lnTo>
                <a:lnTo>
                  <a:pt x="1058" y="648"/>
                </a:lnTo>
                <a:lnTo>
                  <a:pt x="1075" y="648"/>
                </a:lnTo>
                <a:lnTo>
                  <a:pt x="1083" y="648"/>
                </a:lnTo>
                <a:lnTo>
                  <a:pt x="1083" y="665"/>
                </a:lnTo>
                <a:lnTo>
                  <a:pt x="1090" y="665"/>
                </a:lnTo>
                <a:lnTo>
                  <a:pt x="1090" y="673"/>
                </a:lnTo>
                <a:lnTo>
                  <a:pt x="1105" y="673"/>
                </a:lnTo>
                <a:lnTo>
                  <a:pt x="1105" y="681"/>
                </a:lnTo>
                <a:lnTo>
                  <a:pt x="1115" y="681"/>
                </a:lnTo>
                <a:lnTo>
                  <a:pt x="1122" y="696"/>
                </a:lnTo>
                <a:lnTo>
                  <a:pt x="1138" y="696"/>
                </a:lnTo>
                <a:lnTo>
                  <a:pt x="1138" y="706"/>
                </a:lnTo>
                <a:lnTo>
                  <a:pt x="1146" y="706"/>
                </a:lnTo>
                <a:lnTo>
                  <a:pt x="1153" y="706"/>
                </a:lnTo>
                <a:lnTo>
                  <a:pt x="1153" y="713"/>
                </a:lnTo>
                <a:lnTo>
                  <a:pt x="1163" y="713"/>
                </a:lnTo>
                <a:lnTo>
                  <a:pt x="1178" y="713"/>
                </a:lnTo>
                <a:lnTo>
                  <a:pt x="1186" y="713"/>
                </a:lnTo>
                <a:lnTo>
                  <a:pt x="1194" y="729"/>
                </a:lnTo>
                <a:lnTo>
                  <a:pt x="1211" y="729"/>
                </a:lnTo>
                <a:lnTo>
                  <a:pt x="1218" y="729"/>
                </a:lnTo>
                <a:lnTo>
                  <a:pt x="1226" y="729"/>
                </a:lnTo>
                <a:lnTo>
                  <a:pt x="1242" y="729"/>
                </a:lnTo>
                <a:lnTo>
                  <a:pt x="1249" y="729"/>
                </a:lnTo>
                <a:lnTo>
                  <a:pt x="1259" y="729"/>
                </a:lnTo>
                <a:lnTo>
                  <a:pt x="1266" y="729"/>
                </a:lnTo>
                <a:lnTo>
                  <a:pt x="1281" y="729"/>
                </a:lnTo>
                <a:lnTo>
                  <a:pt x="1288" y="729"/>
                </a:lnTo>
                <a:lnTo>
                  <a:pt x="1296" y="729"/>
                </a:lnTo>
                <a:lnTo>
                  <a:pt x="1313" y="729"/>
                </a:lnTo>
                <a:lnTo>
                  <a:pt x="1321" y="729"/>
                </a:lnTo>
                <a:lnTo>
                  <a:pt x="1329" y="729"/>
                </a:lnTo>
                <a:lnTo>
                  <a:pt x="1336" y="729"/>
                </a:lnTo>
                <a:lnTo>
                  <a:pt x="1354" y="729"/>
                </a:lnTo>
                <a:lnTo>
                  <a:pt x="1361" y="729"/>
                </a:lnTo>
                <a:lnTo>
                  <a:pt x="1369" y="729"/>
                </a:lnTo>
                <a:lnTo>
                  <a:pt x="1384" y="713"/>
                </a:lnTo>
                <a:lnTo>
                  <a:pt x="1392" y="713"/>
                </a:lnTo>
                <a:lnTo>
                  <a:pt x="1402" y="713"/>
                </a:lnTo>
                <a:lnTo>
                  <a:pt x="1417" y="713"/>
                </a:lnTo>
                <a:lnTo>
                  <a:pt x="1425" y="713"/>
                </a:lnTo>
                <a:lnTo>
                  <a:pt x="1432" y="706"/>
                </a:lnTo>
                <a:lnTo>
                  <a:pt x="1440" y="706"/>
                </a:lnTo>
                <a:lnTo>
                  <a:pt x="1457" y="696"/>
                </a:lnTo>
                <a:lnTo>
                  <a:pt x="1465" y="696"/>
                </a:lnTo>
                <a:lnTo>
                  <a:pt x="1465" y="681"/>
                </a:lnTo>
                <a:lnTo>
                  <a:pt x="1473" y="681"/>
                </a:lnTo>
                <a:lnTo>
                  <a:pt x="1473" y="673"/>
                </a:lnTo>
                <a:lnTo>
                  <a:pt x="1487" y="673"/>
                </a:lnTo>
                <a:lnTo>
                  <a:pt x="1487" y="665"/>
                </a:lnTo>
                <a:lnTo>
                  <a:pt x="1497" y="665"/>
                </a:lnTo>
                <a:lnTo>
                  <a:pt x="1497" y="648"/>
                </a:lnTo>
                <a:lnTo>
                  <a:pt x="1504" y="648"/>
                </a:lnTo>
                <a:lnTo>
                  <a:pt x="1504" y="640"/>
                </a:lnTo>
                <a:lnTo>
                  <a:pt x="1520" y="634"/>
                </a:lnTo>
                <a:lnTo>
                  <a:pt x="1527" y="626"/>
                </a:lnTo>
                <a:lnTo>
                  <a:pt x="1527" y="609"/>
                </a:lnTo>
                <a:lnTo>
                  <a:pt x="1535" y="601"/>
                </a:lnTo>
                <a:lnTo>
                  <a:pt x="1535" y="593"/>
                </a:lnTo>
                <a:lnTo>
                  <a:pt x="1545" y="593"/>
                </a:lnTo>
                <a:lnTo>
                  <a:pt x="1545" y="578"/>
                </a:lnTo>
                <a:lnTo>
                  <a:pt x="1560" y="578"/>
                </a:lnTo>
                <a:lnTo>
                  <a:pt x="1560" y="570"/>
                </a:lnTo>
                <a:lnTo>
                  <a:pt x="1560" y="561"/>
                </a:lnTo>
                <a:lnTo>
                  <a:pt x="1568" y="561"/>
                </a:lnTo>
                <a:lnTo>
                  <a:pt x="1568" y="553"/>
                </a:lnTo>
                <a:lnTo>
                  <a:pt x="1568" y="538"/>
                </a:lnTo>
                <a:lnTo>
                  <a:pt x="1568" y="531"/>
                </a:lnTo>
                <a:lnTo>
                  <a:pt x="1568" y="523"/>
                </a:lnTo>
                <a:lnTo>
                  <a:pt x="1575" y="523"/>
                </a:lnTo>
                <a:lnTo>
                  <a:pt x="1575" y="506"/>
                </a:lnTo>
                <a:lnTo>
                  <a:pt x="1575" y="498"/>
                </a:lnTo>
                <a:lnTo>
                  <a:pt x="1575" y="491"/>
                </a:lnTo>
                <a:lnTo>
                  <a:pt x="1575" y="475"/>
                </a:lnTo>
                <a:lnTo>
                  <a:pt x="1575" y="466"/>
                </a:lnTo>
                <a:lnTo>
                  <a:pt x="1575" y="458"/>
                </a:lnTo>
                <a:lnTo>
                  <a:pt x="1575" y="450"/>
                </a:lnTo>
                <a:lnTo>
                  <a:pt x="1575" y="436"/>
                </a:lnTo>
                <a:lnTo>
                  <a:pt x="1575" y="428"/>
                </a:lnTo>
                <a:lnTo>
                  <a:pt x="1575" y="419"/>
                </a:lnTo>
                <a:lnTo>
                  <a:pt x="1575" y="403"/>
                </a:lnTo>
                <a:lnTo>
                  <a:pt x="1575" y="396"/>
                </a:lnTo>
                <a:lnTo>
                  <a:pt x="1575" y="388"/>
                </a:lnTo>
                <a:lnTo>
                  <a:pt x="1575" y="371"/>
                </a:lnTo>
                <a:lnTo>
                  <a:pt x="1575" y="363"/>
                </a:lnTo>
                <a:lnTo>
                  <a:pt x="1575" y="355"/>
                </a:lnTo>
                <a:lnTo>
                  <a:pt x="1575" y="348"/>
                </a:lnTo>
                <a:lnTo>
                  <a:pt x="1575" y="333"/>
                </a:lnTo>
                <a:lnTo>
                  <a:pt x="1575" y="324"/>
                </a:lnTo>
                <a:lnTo>
                  <a:pt x="1575" y="316"/>
                </a:lnTo>
                <a:lnTo>
                  <a:pt x="1575" y="301"/>
                </a:lnTo>
                <a:lnTo>
                  <a:pt x="1575" y="293"/>
                </a:lnTo>
                <a:lnTo>
                  <a:pt x="1575" y="285"/>
                </a:lnTo>
                <a:lnTo>
                  <a:pt x="1568" y="285"/>
                </a:lnTo>
                <a:lnTo>
                  <a:pt x="1560" y="285"/>
                </a:lnTo>
                <a:lnTo>
                  <a:pt x="1560" y="276"/>
                </a:lnTo>
                <a:lnTo>
                  <a:pt x="1545" y="276"/>
                </a:lnTo>
                <a:lnTo>
                  <a:pt x="1560" y="276"/>
                </a:ln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5" name="Freeform 9">
            <a:extLst>
              <a:ext uri="{FF2B5EF4-FFF2-40B4-BE49-F238E27FC236}">
                <a16:creationId xmlns:a16="http://schemas.microsoft.com/office/drawing/2014/main" id="{C0692A81-2EC8-4C92-BFC2-3FBD78541772}"/>
              </a:ext>
            </a:extLst>
          </p:cNvPr>
          <p:cNvSpPr>
            <a:spLocks/>
          </p:cNvSpPr>
          <p:nvPr/>
        </p:nvSpPr>
        <p:spPr bwMode="auto">
          <a:xfrm>
            <a:off x="6934200" y="1779588"/>
            <a:ext cx="534988" cy="419100"/>
          </a:xfrm>
          <a:custGeom>
            <a:avLst/>
            <a:gdLst>
              <a:gd name="T0" fmla="*/ 533400 w 337"/>
              <a:gd name="T1" fmla="*/ 417513 h 264"/>
              <a:gd name="T2" fmla="*/ 469900 w 337"/>
              <a:gd name="T3" fmla="*/ 341313 h 264"/>
              <a:gd name="T4" fmla="*/ 469900 w 337"/>
              <a:gd name="T5" fmla="*/ 328613 h 264"/>
              <a:gd name="T6" fmla="*/ 444500 w 337"/>
              <a:gd name="T7" fmla="*/ 328613 h 264"/>
              <a:gd name="T8" fmla="*/ 444500 w 337"/>
              <a:gd name="T9" fmla="*/ 315913 h 264"/>
              <a:gd name="T10" fmla="*/ 433388 w 337"/>
              <a:gd name="T11" fmla="*/ 315913 h 264"/>
              <a:gd name="T12" fmla="*/ 433388 w 337"/>
              <a:gd name="T13" fmla="*/ 292100 h 264"/>
              <a:gd name="T14" fmla="*/ 417513 w 337"/>
              <a:gd name="T15" fmla="*/ 292100 h 264"/>
              <a:gd name="T16" fmla="*/ 417513 w 337"/>
              <a:gd name="T17" fmla="*/ 279400 h 264"/>
              <a:gd name="T18" fmla="*/ 393700 w 337"/>
              <a:gd name="T19" fmla="*/ 279400 h 264"/>
              <a:gd name="T20" fmla="*/ 393700 w 337"/>
              <a:gd name="T21" fmla="*/ 265113 h 264"/>
              <a:gd name="T22" fmla="*/ 381000 w 337"/>
              <a:gd name="T23" fmla="*/ 252413 h 264"/>
              <a:gd name="T24" fmla="*/ 368300 w 337"/>
              <a:gd name="T25" fmla="*/ 228600 h 264"/>
              <a:gd name="T26" fmla="*/ 341313 w 337"/>
              <a:gd name="T27" fmla="*/ 228600 h 264"/>
              <a:gd name="T28" fmla="*/ 328613 w 337"/>
              <a:gd name="T29" fmla="*/ 215900 h 264"/>
              <a:gd name="T30" fmla="*/ 317500 w 337"/>
              <a:gd name="T31" fmla="*/ 203200 h 264"/>
              <a:gd name="T32" fmla="*/ 317500 w 337"/>
              <a:gd name="T33" fmla="*/ 176213 h 264"/>
              <a:gd name="T34" fmla="*/ 280988 w 337"/>
              <a:gd name="T35" fmla="*/ 163513 h 264"/>
              <a:gd name="T36" fmla="*/ 280988 w 337"/>
              <a:gd name="T37" fmla="*/ 127000 h 264"/>
              <a:gd name="T38" fmla="*/ 265113 w 337"/>
              <a:gd name="T39" fmla="*/ 127000 h 264"/>
              <a:gd name="T40" fmla="*/ 252413 w 337"/>
              <a:gd name="T41" fmla="*/ 127000 h 264"/>
              <a:gd name="T42" fmla="*/ 228600 w 337"/>
              <a:gd name="T43" fmla="*/ 112713 h 264"/>
              <a:gd name="T44" fmla="*/ 215900 w 337"/>
              <a:gd name="T45" fmla="*/ 100013 h 264"/>
              <a:gd name="T46" fmla="*/ 204788 w 337"/>
              <a:gd name="T47" fmla="*/ 100013 h 264"/>
              <a:gd name="T48" fmla="*/ 176213 w 337"/>
              <a:gd name="T49" fmla="*/ 87313 h 264"/>
              <a:gd name="T50" fmla="*/ 152400 w 337"/>
              <a:gd name="T51" fmla="*/ 63500 h 264"/>
              <a:gd name="T52" fmla="*/ 112713 w 337"/>
              <a:gd name="T53" fmla="*/ 36513 h 264"/>
              <a:gd name="T54" fmla="*/ 100013 w 337"/>
              <a:gd name="T55" fmla="*/ 36513 h 264"/>
              <a:gd name="T56" fmla="*/ 88900 w 337"/>
              <a:gd name="T57" fmla="*/ 11113 h 264"/>
              <a:gd name="T58" fmla="*/ 63500 w 337"/>
              <a:gd name="T59" fmla="*/ 11113 h 264"/>
              <a:gd name="T60" fmla="*/ 63500 w 337"/>
              <a:gd name="T61" fmla="*/ 0 h 264"/>
              <a:gd name="T62" fmla="*/ 52388 w 337"/>
              <a:gd name="T63" fmla="*/ 0 h 264"/>
              <a:gd name="T64" fmla="*/ 36513 w 337"/>
              <a:gd name="T65" fmla="*/ 0 h 264"/>
              <a:gd name="T66" fmla="*/ 25400 w 337"/>
              <a:gd name="T67" fmla="*/ 0 h 264"/>
              <a:gd name="T68" fmla="*/ 0 w 337"/>
              <a:gd name="T69" fmla="*/ 0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7" h="264">
                <a:moveTo>
                  <a:pt x="336" y="263"/>
                </a:moveTo>
                <a:lnTo>
                  <a:pt x="296" y="215"/>
                </a:lnTo>
                <a:lnTo>
                  <a:pt x="296" y="207"/>
                </a:lnTo>
                <a:lnTo>
                  <a:pt x="280" y="207"/>
                </a:lnTo>
                <a:lnTo>
                  <a:pt x="280" y="199"/>
                </a:lnTo>
                <a:lnTo>
                  <a:pt x="273" y="199"/>
                </a:lnTo>
                <a:lnTo>
                  <a:pt x="273" y="184"/>
                </a:lnTo>
                <a:lnTo>
                  <a:pt x="263" y="184"/>
                </a:lnTo>
                <a:lnTo>
                  <a:pt x="263" y="176"/>
                </a:lnTo>
                <a:lnTo>
                  <a:pt x="248" y="176"/>
                </a:lnTo>
                <a:lnTo>
                  <a:pt x="248" y="167"/>
                </a:lnTo>
                <a:lnTo>
                  <a:pt x="240" y="159"/>
                </a:lnTo>
                <a:lnTo>
                  <a:pt x="232" y="144"/>
                </a:lnTo>
                <a:lnTo>
                  <a:pt x="215" y="144"/>
                </a:lnTo>
                <a:lnTo>
                  <a:pt x="207" y="136"/>
                </a:lnTo>
                <a:lnTo>
                  <a:pt x="200" y="128"/>
                </a:lnTo>
                <a:lnTo>
                  <a:pt x="200" y="111"/>
                </a:lnTo>
                <a:lnTo>
                  <a:pt x="177" y="103"/>
                </a:lnTo>
                <a:lnTo>
                  <a:pt x="177" y="80"/>
                </a:lnTo>
                <a:lnTo>
                  <a:pt x="167" y="80"/>
                </a:lnTo>
                <a:lnTo>
                  <a:pt x="159" y="80"/>
                </a:lnTo>
                <a:lnTo>
                  <a:pt x="144" y="71"/>
                </a:lnTo>
                <a:lnTo>
                  <a:pt x="136" y="63"/>
                </a:lnTo>
                <a:lnTo>
                  <a:pt x="129" y="63"/>
                </a:lnTo>
                <a:lnTo>
                  <a:pt x="111" y="55"/>
                </a:lnTo>
                <a:lnTo>
                  <a:pt x="96" y="40"/>
                </a:lnTo>
                <a:lnTo>
                  <a:pt x="71" y="23"/>
                </a:lnTo>
                <a:lnTo>
                  <a:pt x="63" y="23"/>
                </a:lnTo>
                <a:lnTo>
                  <a:pt x="56" y="7"/>
                </a:lnTo>
                <a:lnTo>
                  <a:pt x="40" y="7"/>
                </a:lnTo>
                <a:lnTo>
                  <a:pt x="40" y="0"/>
                </a:lnTo>
                <a:lnTo>
                  <a:pt x="33" y="0"/>
                </a:lnTo>
                <a:lnTo>
                  <a:pt x="23" y="0"/>
                </a:lnTo>
                <a:lnTo>
                  <a:pt x="1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6" name="Freeform 10">
            <a:extLst>
              <a:ext uri="{FF2B5EF4-FFF2-40B4-BE49-F238E27FC236}">
                <a16:creationId xmlns:a16="http://schemas.microsoft.com/office/drawing/2014/main" id="{3B1D4E36-481C-4971-AD1D-884FCC6EBCB4}"/>
              </a:ext>
            </a:extLst>
          </p:cNvPr>
          <p:cNvSpPr>
            <a:spLocks/>
          </p:cNvSpPr>
          <p:nvPr/>
        </p:nvSpPr>
        <p:spPr bwMode="auto">
          <a:xfrm>
            <a:off x="6376988" y="1754188"/>
            <a:ext cx="558800" cy="114300"/>
          </a:xfrm>
          <a:custGeom>
            <a:avLst/>
            <a:gdLst>
              <a:gd name="T0" fmla="*/ 557213 w 352"/>
              <a:gd name="T1" fmla="*/ 25400 h 72"/>
              <a:gd name="T2" fmla="*/ 544513 w 352"/>
              <a:gd name="T3" fmla="*/ 12700 h 72"/>
              <a:gd name="T4" fmla="*/ 533400 w 352"/>
              <a:gd name="T5" fmla="*/ 12700 h 72"/>
              <a:gd name="T6" fmla="*/ 506413 w 352"/>
              <a:gd name="T7" fmla="*/ 12700 h 72"/>
              <a:gd name="T8" fmla="*/ 493713 w 352"/>
              <a:gd name="T9" fmla="*/ 12700 h 72"/>
              <a:gd name="T10" fmla="*/ 481013 w 352"/>
              <a:gd name="T11" fmla="*/ 0 h 72"/>
              <a:gd name="T12" fmla="*/ 457200 w 352"/>
              <a:gd name="T13" fmla="*/ 0 h 72"/>
              <a:gd name="T14" fmla="*/ 441325 w 352"/>
              <a:gd name="T15" fmla="*/ 0 h 72"/>
              <a:gd name="T16" fmla="*/ 430213 w 352"/>
              <a:gd name="T17" fmla="*/ 0 h 72"/>
              <a:gd name="T18" fmla="*/ 417513 w 352"/>
              <a:gd name="T19" fmla="*/ 0 h 72"/>
              <a:gd name="T20" fmla="*/ 392113 w 352"/>
              <a:gd name="T21" fmla="*/ 0 h 72"/>
              <a:gd name="T22" fmla="*/ 381000 w 352"/>
              <a:gd name="T23" fmla="*/ 0 h 72"/>
              <a:gd name="T24" fmla="*/ 365125 w 352"/>
              <a:gd name="T25" fmla="*/ 0 h 72"/>
              <a:gd name="T26" fmla="*/ 341313 w 352"/>
              <a:gd name="T27" fmla="*/ 12700 h 72"/>
              <a:gd name="T28" fmla="*/ 328613 w 352"/>
              <a:gd name="T29" fmla="*/ 12700 h 72"/>
              <a:gd name="T30" fmla="*/ 315913 w 352"/>
              <a:gd name="T31" fmla="*/ 12700 h 72"/>
              <a:gd name="T32" fmla="*/ 288925 w 352"/>
              <a:gd name="T33" fmla="*/ 12700 h 72"/>
              <a:gd name="T34" fmla="*/ 277813 w 352"/>
              <a:gd name="T35" fmla="*/ 12700 h 72"/>
              <a:gd name="T36" fmla="*/ 265113 w 352"/>
              <a:gd name="T37" fmla="*/ 12700 h 72"/>
              <a:gd name="T38" fmla="*/ 228600 w 352"/>
              <a:gd name="T39" fmla="*/ 12700 h 72"/>
              <a:gd name="T40" fmla="*/ 212725 w 352"/>
              <a:gd name="T41" fmla="*/ 25400 h 72"/>
              <a:gd name="T42" fmla="*/ 176213 w 352"/>
              <a:gd name="T43" fmla="*/ 25400 h 72"/>
              <a:gd name="T44" fmla="*/ 163513 w 352"/>
              <a:gd name="T45" fmla="*/ 25400 h 72"/>
              <a:gd name="T46" fmla="*/ 152400 w 352"/>
              <a:gd name="T47" fmla="*/ 36513 h 72"/>
              <a:gd name="T48" fmla="*/ 136525 w 352"/>
              <a:gd name="T49" fmla="*/ 36513 h 72"/>
              <a:gd name="T50" fmla="*/ 112713 w 352"/>
              <a:gd name="T51" fmla="*/ 61913 h 72"/>
              <a:gd name="T52" fmla="*/ 100013 w 352"/>
              <a:gd name="T53" fmla="*/ 61913 h 72"/>
              <a:gd name="T54" fmla="*/ 87313 w 352"/>
              <a:gd name="T55" fmla="*/ 61913 h 72"/>
              <a:gd name="T56" fmla="*/ 60325 w 352"/>
              <a:gd name="T57" fmla="*/ 76200 h 72"/>
              <a:gd name="T58" fmla="*/ 49213 w 352"/>
              <a:gd name="T59" fmla="*/ 76200 h 72"/>
              <a:gd name="T60" fmla="*/ 36513 w 352"/>
              <a:gd name="T61" fmla="*/ 88900 h 72"/>
              <a:gd name="T62" fmla="*/ 12700 w 352"/>
              <a:gd name="T63" fmla="*/ 88900 h 72"/>
              <a:gd name="T64" fmla="*/ 0 w 352"/>
              <a:gd name="T65" fmla="*/ 112713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2" h="72">
                <a:moveTo>
                  <a:pt x="351" y="16"/>
                </a:moveTo>
                <a:lnTo>
                  <a:pt x="343" y="8"/>
                </a:lnTo>
                <a:lnTo>
                  <a:pt x="336" y="8"/>
                </a:lnTo>
                <a:lnTo>
                  <a:pt x="319" y="8"/>
                </a:lnTo>
                <a:lnTo>
                  <a:pt x="311" y="8"/>
                </a:lnTo>
                <a:lnTo>
                  <a:pt x="303" y="0"/>
                </a:lnTo>
                <a:lnTo>
                  <a:pt x="288" y="0"/>
                </a:lnTo>
                <a:lnTo>
                  <a:pt x="278" y="0"/>
                </a:lnTo>
                <a:lnTo>
                  <a:pt x="271" y="0"/>
                </a:lnTo>
                <a:lnTo>
                  <a:pt x="263" y="0"/>
                </a:lnTo>
                <a:lnTo>
                  <a:pt x="247" y="0"/>
                </a:lnTo>
                <a:lnTo>
                  <a:pt x="240" y="0"/>
                </a:lnTo>
                <a:lnTo>
                  <a:pt x="230" y="0"/>
                </a:lnTo>
                <a:lnTo>
                  <a:pt x="215" y="8"/>
                </a:lnTo>
                <a:lnTo>
                  <a:pt x="207" y="8"/>
                </a:lnTo>
                <a:lnTo>
                  <a:pt x="199" y="8"/>
                </a:lnTo>
                <a:lnTo>
                  <a:pt x="182" y="8"/>
                </a:lnTo>
                <a:lnTo>
                  <a:pt x="175" y="8"/>
                </a:lnTo>
                <a:lnTo>
                  <a:pt x="167" y="8"/>
                </a:lnTo>
                <a:lnTo>
                  <a:pt x="144" y="8"/>
                </a:lnTo>
                <a:lnTo>
                  <a:pt x="134" y="16"/>
                </a:lnTo>
                <a:lnTo>
                  <a:pt x="111" y="16"/>
                </a:lnTo>
                <a:lnTo>
                  <a:pt x="103" y="16"/>
                </a:lnTo>
                <a:lnTo>
                  <a:pt x="96" y="23"/>
                </a:lnTo>
                <a:lnTo>
                  <a:pt x="86" y="23"/>
                </a:lnTo>
                <a:lnTo>
                  <a:pt x="71" y="39"/>
                </a:lnTo>
                <a:lnTo>
                  <a:pt x="63" y="39"/>
                </a:lnTo>
                <a:lnTo>
                  <a:pt x="55" y="39"/>
                </a:lnTo>
                <a:lnTo>
                  <a:pt x="38" y="48"/>
                </a:lnTo>
                <a:lnTo>
                  <a:pt x="31" y="48"/>
                </a:lnTo>
                <a:lnTo>
                  <a:pt x="23" y="56"/>
                </a:lnTo>
                <a:lnTo>
                  <a:pt x="8" y="56"/>
                </a:lnTo>
                <a:lnTo>
                  <a:pt x="0" y="7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7" name="Freeform 11">
            <a:extLst>
              <a:ext uri="{FF2B5EF4-FFF2-40B4-BE49-F238E27FC236}">
                <a16:creationId xmlns:a16="http://schemas.microsoft.com/office/drawing/2014/main" id="{6729CEB3-BD42-47C2-8B12-F8C57D5475A5}"/>
              </a:ext>
            </a:extLst>
          </p:cNvPr>
          <p:cNvSpPr>
            <a:spLocks/>
          </p:cNvSpPr>
          <p:nvPr/>
        </p:nvSpPr>
        <p:spPr bwMode="auto">
          <a:xfrm>
            <a:off x="6096000" y="1866900"/>
            <a:ext cx="282575" cy="242888"/>
          </a:xfrm>
          <a:custGeom>
            <a:avLst/>
            <a:gdLst>
              <a:gd name="T0" fmla="*/ 280988 w 178"/>
              <a:gd name="T1" fmla="*/ 0 h 153"/>
              <a:gd name="T2" fmla="*/ 265113 w 178"/>
              <a:gd name="T3" fmla="*/ 12700 h 153"/>
              <a:gd name="T4" fmla="*/ 254000 w 178"/>
              <a:gd name="T5" fmla="*/ 12700 h 153"/>
              <a:gd name="T6" fmla="*/ 228600 w 178"/>
              <a:gd name="T7" fmla="*/ 25400 h 153"/>
              <a:gd name="T8" fmla="*/ 228600 w 178"/>
              <a:gd name="T9" fmla="*/ 39688 h 153"/>
              <a:gd name="T10" fmla="*/ 217488 w 178"/>
              <a:gd name="T11" fmla="*/ 39688 h 153"/>
              <a:gd name="T12" fmla="*/ 217488 w 178"/>
              <a:gd name="T13" fmla="*/ 65088 h 153"/>
              <a:gd name="T14" fmla="*/ 204788 w 178"/>
              <a:gd name="T15" fmla="*/ 65088 h 153"/>
              <a:gd name="T16" fmla="*/ 204788 w 178"/>
              <a:gd name="T17" fmla="*/ 76200 h 153"/>
              <a:gd name="T18" fmla="*/ 177800 w 178"/>
              <a:gd name="T19" fmla="*/ 88900 h 153"/>
              <a:gd name="T20" fmla="*/ 165100 w 178"/>
              <a:gd name="T21" fmla="*/ 115888 h 153"/>
              <a:gd name="T22" fmla="*/ 152400 w 178"/>
              <a:gd name="T23" fmla="*/ 128588 h 153"/>
              <a:gd name="T24" fmla="*/ 152400 w 178"/>
              <a:gd name="T25" fmla="*/ 141288 h 153"/>
              <a:gd name="T26" fmla="*/ 128588 w 178"/>
              <a:gd name="T27" fmla="*/ 165100 h 153"/>
              <a:gd name="T28" fmla="*/ 112713 w 178"/>
              <a:gd name="T29" fmla="*/ 165100 h 153"/>
              <a:gd name="T30" fmla="*/ 112713 w 178"/>
              <a:gd name="T31" fmla="*/ 177800 h 153"/>
              <a:gd name="T32" fmla="*/ 101600 w 178"/>
              <a:gd name="T33" fmla="*/ 177800 h 153"/>
              <a:gd name="T34" fmla="*/ 101600 w 178"/>
              <a:gd name="T35" fmla="*/ 192088 h 153"/>
              <a:gd name="T36" fmla="*/ 88900 w 178"/>
              <a:gd name="T37" fmla="*/ 204788 h 153"/>
              <a:gd name="T38" fmla="*/ 65088 w 178"/>
              <a:gd name="T39" fmla="*/ 204788 h 153"/>
              <a:gd name="T40" fmla="*/ 52388 w 178"/>
              <a:gd name="T41" fmla="*/ 228600 h 153"/>
              <a:gd name="T42" fmla="*/ 36513 w 178"/>
              <a:gd name="T43" fmla="*/ 228600 h 153"/>
              <a:gd name="T44" fmla="*/ 36513 w 178"/>
              <a:gd name="T45" fmla="*/ 241300 h 153"/>
              <a:gd name="T46" fmla="*/ 12700 w 178"/>
              <a:gd name="T47" fmla="*/ 241300 h 153"/>
              <a:gd name="T48" fmla="*/ 0 w 178"/>
              <a:gd name="T49" fmla="*/ 241300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8" h="153">
                <a:moveTo>
                  <a:pt x="177" y="0"/>
                </a:moveTo>
                <a:lnTo>
                  <a:pt x="167" y="8"/>
                </a:lnTo>
                <a:lnTo>
                  <a:pt x="160" y="8"/>
                </a:lnTo>
                <a:lnTo>
                  <a:pt x="144" y="16"/>
                </a:lnTo>
                <a:lnTo>
                  <a:pt x="144" y="25"/>
                </a:lnTo>
                <a:lnTo>
                  <a:pt x="137" y="25"/>
                </a:lnTo>
                <a:lnTo>
                  <a:pt x="137" y="41"/>
                </a:lnTo>
                <a:lnTo>
                  <a:pt x="129" y="41"/>
                </a:lnTo>
                <a:lnTo>
                  <a:pt x="129" y="48"/>
                </a:lnTo>
                <a:lnTo>
                  <a:pt x="112" y="56"/>
                </a:lnTo>
                <a:lnTo>
                  <a:pt x="104" y="73"/>
                </a:lnTo>
                <a:lnTo>
                  <a:pt x="96" y="81"/>
                </a:lnTo>
                <a:lnTo>
                  <a:pt x="96" y="89"/>
                </a:lnTo>
                <a:lnTo>
                  <a:pt x="81" y="104"/>
                </a:lnTo>
                <a:lnTo>
                  <a:pt x="71" y="104"/>
                </a:lnTo>
                <a:lnTo>
                  <a:pt x="71" y="112"/>
                </a:lnTo>
                <a:lnTo>
                  <a:pt x="64" y="112"/>
                </a:lnTo>
                <a:lnTo>
                  <a:pt x="64" y="121"/>
                </a:lnTo>
                <a:lnTo>
                  <a:pt x="56" y="129"/>
                </a:lnTo>
                <a:lnTo>
                  <a:pt x="41" y="129"/>
                </a:lnTo>
                <a:lnTo>
                  <a:pt x="33" y="144"/>
                </a:lnTo>
                <a:lnTo>
                  <a:pt x="23" y="144"/>
                </a:lnTo>
                <a:lnTo>
                  <a:pt x="23" y="152"/>
                </a:lnTo>
                <a:lnTo>
                  <a:pt x="8" y="152"/>
                </a:lnTo>
                <a:lnTo>
                  <a:pt x="0" y="15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8" name="Freeform 12">
            <a:extLst>
              <a:ext uri="{FF2B5EF4-FFF2-40B4-BE49-F238E27FC236}">
                <a16:creationId xmlns:a16="http://schemas.microsoft.com/office/drawing/2014/main" id="{E0068CA7-A8F9-4038-BEA3-DD673B90811B}"/>
              </a:ext>
            </a:extLst>
          </p:cNvPr>
          <p:cNvSpPr>
            <a:spLocks/>
          </p:cNvSpPr>
          <p:nvPr/>
        </p:nvSpPr>
        <p:spPr bwMode="auto">
          <a:xfrm>
            <a:off x="4978400" y="2008188"/>
            <a:ext cx="2514600" cy="1003300"/>
          </a:xfrm>
          <a:custGeom>
            <a:avLst/>
            <a:gdLst>
              <a:gd name="T0" fmla="*/ 1054100 w 1584"/>
              <a:gd name="T1" fmla="*/ 100013 h 632"/>
              <a:gd name="T2" fmla="*/ 965200 w 1584"/>
              <a:gd name="T3" fmla="*/ 100013 h 632"/>
              <a:gd name="T4" fmla="*/ 889000 w 1584"/>
              <a:gd name="T5" fmla="*/ 87313 h 632"/>
              <a:gd name="T6" fmla="*/ 788988 w 1584"/>
              <a:gd name="T7" fmla="*/ 50800 h 632"/>
              <a:gd name="T8" fmla="*/ 712788 w 1584"/>
              <a:gd name="T9" fmla="*/ 23813 h 632"/>
              <a:gd name="T10" fmla="*/ 620713 w 1584"/>
              <a:gd name="T11" fmla="*/ 23813 h 632"/>
              <a:gd name="T12" fmla="*/ 484188 w 1584"/>
              <a:gd name="T13" fmla="*/ 23813 h 632"/>
              <a:gd name="T14" fmla="*/ 407988 w 1584"/>
              <a:gd name="T15" fmla="*/ 63500 h 632"/>
              <a:gd name="T16" fmla="*/ 331788 w 1584"/>
              <a:gd name="T17" fmla="*/ 139700 h 632"/>
              <a:gd name="T18" fmla="*/ 279400 w 1584"/>
              <a:gd name="T19" fmla="*/ 188913 h 632"/>
              <a:gd name="T20" fmla="*/ 239713 w 1584"/>
              <a:gd name="T21" fmla="*/ 252413 h 632"/>
              <a:gd name="T22" fmla="*/ 192088 w 1584"/>
              <a:gd name="T23" fmla="*/ 315913 h 632"/>
              <a:gd name="T24" fmla="*/ 127000 w 1584"/>
              <a:gd name="T25" fmla="*/ 341313 h 632"/>
              <a:gd name="T26" fmla="*/ 50800 w 1584"/>
              <a:gd name="T27" fmla="*/ 381000 h 632"/>
              <a:gd name="T28" fmla="*/ 39688 w 1584"/>
              <a:gd name="T29" fmla="*/ 381000 h 632"/>
              <a:gd name="T30" fmla="*/ 76200 w 1584"/>
              <a:gd name="T31" fmla="*/ 417513 h 632"/>
              <a:gd name="T32" fmla="*/ 152400 w 1584"/>
              <a:gd name="T33" fmla="*/ 431800 h 632"/>
              <a:gd name="T34" fmla="*/ 228600 w 1584"/>
              <a:gd name="T35" fmla="*/ 431800 h 632"/>
              <a:gd name="T36" fmla="*/ 279400 w 1584"/>
              <a:gd name="T37" fmla="*/ 392113 h 632"/>
              <a:gd name="T38" fmla="*/ 344488 w 1584"/>
              <a:gd name="T39" fmla="*/ 341313 h 632"/>
              <a:gd name="T40" fmla="*/ 407988 w 1584"/>
              <a:gd name="T41" fmla="*/ 304800 h 632"/>
              <a:gd name="T42" fmla="*/ 444500 w 1584"/>
              <a:gd name="T43" fmla="*/ 315913 h 632"/>
              <a:gd name="T44" fmla="*/ 484188 w 1584"/>
              <a:gd name="T45" fmla="*/ 368300 h 632"/>
              <a:gd name="T46" fmla="*/ 508000 w 1584"/>
              <a:gd name="T47" fmla="*/ 431800 h 632"/>
              <a:gd name="T48" fmla="*/ 544513 w 1584"/>
              <a:gd name="T49" fmla="*/ 493713 h 632"/>
              <a:gd name="T50" fmla="*/ 573088 w 1584"/>
              <a:gd name="T51" fmla="*/ 557213 h 632"/>
              <a:gd name="T52" fmla="*/ 620713 w 1584"/>
              <a:gd name="T53" fmla="*/ 609600 h 632"/>
              <a:gd name="T54" fmla="*/ 660400 w 1584"/>
              <a:gd name="T55" fmla="*/ 673100 h 632"/>
              <a:gd name="T56" fmla="*/ 712788 w 1584"/>
              <a:gd name="T57" fmla="*/ 749300 h 632"/>
              <a:gd name="T58" fmla="*/ 773113 w 1584"/>
              <a:gd name="T59" fmla="*/ 785813 h 632"/>
              <a:gd name="T60" fmla="*/ 825500 w 1584"/>
              <a:gd name="T61" fmla="*/ 838200 h 632"/>
              <a:gd name="T62" fmla="*/ 889000 w 1584"/>
              <a:gd name="T63" fmla="*/ 877888 h 632"/>
              <a:gd name="T64" fmla="*/ 965200 w 1584"/>
              <a:gd name="T65" fmla="*/ 925513 h 632"/>
              <a:gd name="T66" fmla="*/ 1066800 w 1584"/>
              <a:gd name="T67" fmla="*/ 977900 h 632"/>
              <a:gd name="T68" fmla="*/ 1117600 w 1584"/>
              <a:gd name="T69" fmla="*/ 990600 h 632"/>
              <a:gd name="T70" fmla="*/ 1206500 w 1584"/>
              <a:gd name="T71" fmla="*/ 990600 h 632"/>
              <a:gd name="T72" fmla="*/ 1282700 w 1584"/>
              <a:gd name="T73" fmla="*/ 977900 h 632"/>
              <a:gd name="T74" fmla="*/ 1371600 w 1584"/>
              <a:gd name="T75" fmla="*/ 954088 h 632"/>
              <a:gd name="T76" fmla="*/ 1411288 w 1584"/>
              <a:gd name="T77" fmla="*/ 914400 h 632"/>
              <a:gd name="T78" fmla="*/ 1458913 w 1584"/>
              <a:gd name="T79" fmla="*/ 838200 h 632"/>
              <a:gd name="T80" fmla="*/ 1511300 w 1584"/>
              <a:gd name="T81" fmla="*/ 785813 h 632"/>
              <a:gd name="T82" fmla="*/ 1574800 w 1584"/>
              <a:gd name="T83" fmla="*/ 773113 h 632"/>
              <a:gd name="T84" fmla="*/ 1663700 w 1584"/>
              <a:gd name="T85" fmla="*/ 773113 h 632"/>
              <a:gd name="T86" fmla="*/ 1727200 w 1584"/>
              <a:gd name="T87" fmla="*/ 785813 h 632"/>
              <a:gd name="T88" fmla="*/ 1763713 w 1584"/>
              <a:gd name="T89" fmla="*/ 838200 h 632"/>
              <a:gd name="T90" fmla="*/ 1828800 w 1584"/>
              <a:gd name="T91" fmla="*/ 877888 h 632"/>
              <a:gd name="T92" fmla="*/ 1892300 w 1584"/>
              <a:gd name="T93" fmla="*/ 889000 h 632"/>
              <a:gd name="T94" fmla="*/ 1981200 w 1584"/>
              <a:gd name="T95" fmla="*/ 914400 h 632"/>
              <a:gd name="T96" fmla="*/ 2055813 w 1584"/>
              <a:gd name="T97" fmla="*/ 914400 h 632"/>
              <a:gd name="T98" fmla="*/ 2132013 w 1584"/>
              <a:gd name="T99" fmla="*/ 914400 h 632"/>
              <a:gd name="T100" fmla="*/ 2220913 w 1584"/>
              <a:gd name="T101" fmla="*/ 889000 h 632"/>
              <a:gd name="T102" fmla="*/ 2297113 w 1584"/>
              <a:gd name="T103" fmla="*/ 877888 h 632"/>
              <a:gd name="T104" fmla="*/ 2349500 w 1584"/>
              <a:gd name="T105" fmla="*/ 825500 h 632"/>
              <a:gd name="T106" fmla="*/ 2400300 w 1584"/>
              <a:gd name="T107" fmla="*/ 785813 h 632"/>
              <a:gd name="T108" fmla="*/ 2449513 w 1584"/>
              <a:gd name="T109" fmla="*/ 709613 h 632"/>
              <a:gd name="T110" fmla="*/ 2489200 w 1584"/>
              <a:gd name="T111" fmla="*/ 660400 h 632"/>
              <a:gd name="T112" fmla="*/ 2501900 w 1584"/>
              <a:gd name="T113" fmla="*/ 596900 h 632"/>
              <a:gd name="T114" fmla="*/ 2513013 w 1584"/>
              <a:gd name="T115" fmla="*/ 533400 h 632"/>
              <a:gd name="T116" fmla="*/ 2513013 w 1584"/>
              <a:gd name="T117" fmla="*/ 444500 h 632"/>
              <a:gd name="T118" fmla="*/ 2513013 w 1584"/>
              <a:gd name="T119" fmla="*/ 368300 h 632"/>
              <a:gd name="T120" fmla="*/ 2513013 w 1584"/>
              <a:gd name="T121" fmla="*/ 279400 h 632"/>
              <a:gd name="T122" fmla="*/ 2513013 w 1584"/>
              <a:gd name="T123" fmla="*/ 203200 h 6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4" h="632">
                <a:moveTo>
                  <a:pt x="704" y="63"/>
                </a:moveTo>
                <a:lnTo>
                  <a:pt x="697" y="63"/>
                </a:lnTo>
                <a:lnTo>
                  <a:pt x="689" y="63"/>
                </a:lnTo>
                <a:lnTo>
                  <a:pt x="672" y="63"/>
                </a:lnTo>
                <a:lnTo>
                  <a:pt x="664" y="63"/>
                </a:lnTo>
                <a:lnTo>
                  <a:pt x="656" y="63"/>
                </a:lnTo>
                <a:lnTo>
                  <a:pt x="641" y="63"/>
                </a:lnTo>
                <a:lnTo>
                  <a:pt x="631" y="63"/>
                </a:lnTo>
                <a:lnTo>
                  <a:pt x="624" y="63"/>
                </a:lnTo>
                <a:lnTo>
                  <a:pt x="608" y="63"/>
                </a:lnTo>
                <a:lnTo>
                  <a:pt x="601" y="63"/>
                </a:lnTo>
                <a:lnTo>
                  <a:pt x="593" y="63"/>
                </a:lnTo>
                <a:lnTo>
                  <a:pt x="583" y="63"/>
                </a:lnTo>
                <a:lnTo>
                  <a:pt x="568" y="63"/>
                </a:lnTo>
                <a:lnTo>
                  <a:pt x="560" y="55"/>
                </a:lnTo>
                <a:lnTo>
                  <a:pt x="553" y="55"/>
                </a:lnTo>
                <a:lnTo>
                  <a:pt x="528" y="40"/>
                </a:lnTo>
                <a:lnTo>
                  <a:pt x="520" y="40"/>
                </a:lnTo>
                <a:lnTo>
                  <a:pt x="505" y="40"/>
                </a:lnTo>
                <a:lnTo>
                  <a:pt x="497" y="32"/>
                </a:lnTo>
                <a:lnTo>
                  <a:pt x="487" y="23"/>
                </a:lnTo>
                <a:lnTo>
                  <a:pt x="480" y="23"/>
                </a:lnTo>
                <a:lnTo>
                  <a:pt x="464" y="23"/>
                </a:lnTo>
                <a:lnTo>
                  <a:pt x="457" y="15"/>
                </a:lnTo>
                <a:lnTo>
                  <a:pt x="449" y="15"/>
                </a:lnTo>
                <a:lnTo>
                  <a:pt x="432" y="15"/>
                </a:lnTo>
                <a:lnTo>
                  <a:pt x="424" y="15"/>
                </a:lnTo>
                <a:lnTo>
                  <a:pt x="416" y="15"/>
                </a:lnTo>
                <a:lnTo>
                  <a:pt x="401" y="15"/>
                </a:lnTo>
                <a:lnTo>
                  <a:pt x="391" y="15"/>
                </a:lnTo>
                <a:lnTo>
                  <a:pt x="376" y="0"/>
                </a:lnTo>
                <a:lnTo>
                  <a:pt x="353" y="0"/>
                </a:lnTo>
                <a:lnTo>
                  <a:pt x="328" y="0"/>
                </a:lnTo>
                <a:lnTo>
                  <a:pt x="313" y="0"/>
                </a:lnTo>
                <a:lnTo>
                  <a:pt x="305" y="15"/>
                </a:lnTo>
                <a:lnTo>
                  <a:pt x="288" y="15"/>
                </a:lnTo>
                <a:lnTo>
                  <a:pt x="280" y="23"/>
                </a:lnTo>
                <a:lnTo>
                  <a:pt x="272" y="23"/>
                </a:lnTo>
                <a:lnTo>
                  <a:pt x="272" y="32"/>
                </a:lnTo>
                <a:lnTo>
                  <a:pt x="257" y="40"/>
                </a:lnTo>
                <a:lnTo>
                  <a:pt x="247" y="55"/>
                </a:lnTo>
                <a:lnTo>
                  <a:pt x="240" y="55"/>
                </a:lnTo>
                <a:lnTo>
                  <a:pt x="224" y="63"/>
                </a:lnTo>
                <a:lnTo>
                  <a:pt x="217" y="71"/>
                </a:lnTo>
                <a:lnTo>
                  <a:pt x="209" y="88"/>
                </a:lnTo>
                <a:lnTo>
                  <a:pt x="199" y="96"/>
                </a:lnTo>
                <a:lnTo>
                  <a:pt x="199" y="103"/>
                </a:lnTo>
                <a:lnTo>
                  <a:pt x="184" y="103"/>
                </a:lnTo>
                <a:lnTo>
                  <a:pt x="184" y="119"/>
                </a:lnTo>
                <a:lnTo>
                  <a:pt x="176" y="119"/>
                </a:lnTo>
                <a:lnTo>
                  <a:pt x="176" y="128"/>
                </a:lnTo>
                <a:lnTo>
                  <a:pt x="169" y="136"/>
                </a:lnTo>
                <a:lnTo>
                  <a:pt x="169" y="144"/>
                </a:lnTo>
                <a:lnTo>
                  <a:pt x="151" y="144"/>
                </a:lnTo>
                <a:lnTo>
                  <a:pt x="151" y="159"/>
                </a:lnTo>
                <a:lnTo>
                  <a:pt x="144" y="167"/>
                </a:lnTo>
                <a:lnTo>
                  <a:pt x="144" y="176"/>
                </a:lnTo>
                <a:lnTo>
                  <a:pt x="136" y="176"/>
                </a:lnTo>
                <a:lnTo>
                  <a:pt x="136" y="192"/>
                </a:lnTo>
                <a:lnTo>
                  <a:pt x="121" y="199"/>
                </a:lnTo>
                <a:lnTo>
                  <a:pt x="113" y="207"/>
                </a:lnTo>
                <a:lnTo>
                  <a:pt x="103" y="207"/>
                </a:lnTo>
                <a:lnTo>
                  <a:pt x="103" y="215"/>
                </a:lnTo>
                <a:lnTo>
                  <a:pt x="96" y="215"/>
                </a:lnTo>
                <a:lnTo>
                  <a:pt x="80" y="215"/>
                </a:lnTo>
                <a:lnTo>
                  <a:pt x="73" y="232"/>
                </a:lnTo>
                <a:lnTo>
                  <a:pt x="65" y="232"/>
                </a:lnTo>
                <a:lnTo>
                  <a:pt x="48" y="240"/>
                </a:lnTo>
                <a:lnTo>
                  <a:pt x="40" y="240"/>
                </a:lnTo>
                <a:lnTo>
                  <a:pt x="32" y="240"/>
                </a:lnTo>
                <a:lnTo>
                  <a:pt x="25" y="240"/>
                </a:lnTo>
                <a:lnTo>
                  <a:pt x="7" y="240"/>
                </a:lnTo>
                <a:lnTo>
                  <a:pt x="0" y="240"/>
                </a:lnTo>
                <a:lnTo>
                  <a:pt x="7" y="240"/>
                </a:lnTo>
                <a:lnTo>
                  <a:pt x="25" y="240"/>
                </a:lnTo>
                <a:lnTo>
                  <a:pt x="25" y="247"/>
                </a:lnTo>
                <a:lnTo>
                  <a:pt x="32" y="247"/>
                </a:lnTo>
                <a:lnTo>
                  <a:pt x="32" y="263"/>
                </a:lnTo>
                <a:lnTo>
                  <a:pt x="40" y="263"/>
                </a:lnTo>
                <a:lnTo>
                  <a:pt x="48" y="263"/>
                </a:lnTo>
                <a:lnTo>
                  <a:pt x="65" y="263"/>
                </a:lnTo>
                <a:lnTo>
                  <a:pt x="65" y="272"/>
                </a:lnTo>
                <a:lnTo>
                  <a:pt x="73" y="272"/>
                </a:lnTo>
                <a:lnTo>
                  <a:pt x="80" y="272"/>
                </a:lnTo>
                <a:lnTo>
                  <a:pt x="96" y="272"/>
                </a:lnTo>
                <a:lnTo>
                  <a:pt x="103" y="272"/>
                </a:lnTo>
                <a:lnTo>
                  <a:pt x="113" y="272"/>
                </a:lnTo>
                <a:lnTo>
                  <a:pt x="121" y="272"/>
                </a:lnTo>
                <a:lnTo>
                  <a:pt x="136" y="272"/>
                </a:lnTo>
                <a:lnTo>
                  <a:pt x="144" y="272"/>
                </a:lnTo>
                <a:lnTo>
                  <a:pt x="151" y="272"/>
                </a:lnTo>
                <a:lnTo>
                  <a:pt x="169" y="272"/>
                </a:lnTo>
                <a:lnTo>
                  <a:pt x="169" y="263"/>
                </a:lnTo>
                <a:lnTo>
                  <a:pt x="176" y="263"/>
                </a:lnTo>
                <a:lnTo>
                  <a:pt x="176" y="247"/>
                </a:lnTo>
                <a:lnTo>
                  <a:pt x="184" y="247"/>
                </a:lnTo>
                <a:lnTo>
                  <a:pt x="184" y="240"/>
                </a:lnTo>
                <a:lnTo>
                  <a:pt x="199" y="240"/>
                </a:lnTo>
                <a:lnTo>
                  <a:pt x="209" y="232"/>
                </a:lnTo>
                <a:lnTo>
                  <a:pt x="217" y="215"/>
                </a:lnTo>
                <a:lnTo>
                  <a:pt x="224" y="207"/>
                </a:lnTo>
                <a:lnTo>
                  <a:pt x="240" y="199"/>
                </a:lnTo>
                <a:lnTo>
                  <a:pt x="247" y="199"/>
                </a:lnTo>
                <a:lnTo>
                  <a:pt x="247" y="192"/>
                </a:lnTo>
                <a:lnTo>
                  <a:pt x="257" y="192"/>
                </a:lnTo>
                <a:lnTo>
                  <a:pt x="257" y="176"/>
                </a:lnTo>
                <a:lnTo>
                  <a:pt x="272" y="176"/>
                </a:lnTo>
                <a:lnTo>
                  <a:pt x="272" y="192"/>
                </a:lnTo>
                <a:lnTo>
                  <a:pt x="280" y="192"/>
                </a:lnTo>
                <a:lnTo>
                  <a:pt x="280" y="199"/>
                </a:lnTo>
                <a:lnTo>
                  <a:pt x="280" y="207"/>
                </a:lnTo>
                <a:lnTo>
                  <a:pt x="288" y="207"/>
                </a:lnTo>
                <a:lnTo>
                  <a:pt x="288" y="215"/>
                </a:lnTo>
                <a:lnTo>
                  <a:pt x="288" y="232"/>
                </a:lnTo>
                <a:lnTo>
                  <a:pt x="305" y="232"/>
                </a:lnTo>
                <a:lnTo>
                  <a:pt x="305" y="240"/>
                </a:lnTo>
                <a:lnTo>
                  <a:pt x="305" y="247"/>
                </a:lnTo>
                <a:lnTo>
                  <a:pt x="313" y="247"/>
                </a:lnTo>
                <a:lnTo>
                  <a:pt x="313" y="263"/>
                </a:lnTo>
                <a:lnTo>
                  <a:pt x="320" y="272"/>
                </a:lnTo>
                <a:lnTo>
                  <a:pt x="320" y="280"/>
                </a:lnTo>
                <a:lnTo>
                  <a:pt x="328" y="295"/>
                </a:lnTo>
                <a:lnTo>
                  <a:pt x="328" y="303"/>
                </a:lnTo>
                <a:lnTo>
                  <a:pt x="343" y="303"/>
                </a:lnTo>
                <a:lnTo>
                  <a:pt x="343" y="311"/>
                </a:lnTo>
                <a:lnTo>
                  <a:pt x="353" y="320"/>
                </a:lnTo>
                <a:lnTo>
                  <a:pt x="353" y="336"/>
                </a:lnTo>
                <a:lnTo>
                  <a:pt x="361" y="336"/>
                </a:lnTo>
                <a:lnTo>
                  <a:pt x="361" y="343"/>
                </a:lnTo>
                <a:lnTo>
                  <a:pt x="361" y="351"/>
                </a:lnTo>
                <a:lnTo>
                  <a:pt x="376" y="351"/>
                </a:lnTo>
                <a:lnTo>
                  <a:pt x="376" y="368"/>
                </a:lnTo>
                <a:lnTo>
                  <a:pt x="384" y="376"/>
                </a:lnTo>
                <a:lnTo>
                  <a:pt x="384" y="384"/>
                </a:lnTo>
                <a:lnTo>
                  <a:pt x="391" y="384"/>
                </a:lnTo>
                <a:lnTo>
                  <a:pt x="391" y="399"/>
                </a:lnTo>
                <a:lnTo>
                  <a:pt x="391" y="407"/>
                </a:lnTo>
                <a:lnTo>
                  <a:pt x="401" y="407"/>
                </a:lnTo>
                <a:lnTo>
                  <a:pt x="401" y="416"/>
                </a:lnTo>
                <a:lnTo>
                  <a:pt x="416" y="424"/>
                </a:lnTo>
                <a:lnTo>
                  <a:pt x="424" y="439"/>
                </a:lnTo>
                <a:lnTo>
                  <a:pt x="424" y="447"/>
                </a:lnTo>
                <a:lnTo>
                  <a:pt x="432" y="447"/>
                </a:lnTo>
                <a:lnTo>
                  <a:pt x="449" y="455"/>
                </a:lnTo>
                <a:lnTo>
                  <a:pt x="449" y="472"/>
                </a:lnTo>
                <a:lnTo>
                  <a:pt x="457" y="480"/>
                </a:lnTo>
                <a:lnTo>
                  <a:pt x="464" y="480"/>
                </a:lnTo>
                <a:lnTo>
                  <a:pt x="464" y="487"/>
                </a:lnTo>
                <a:lnTo>
                  <a:pt x="480" y="495"/>
                </a:lnTo>
                <a:lnTo>
                  <a:pt x="487" y="495"/>
                </a:lnTo>
                <a:lnTo>
                  <a:pt x="497" y="512"/>
                </a:lnTo>
                <a:lnTo>
                  <a:pt x="497" y="520"/>
                </a:lnTo>
                <a:lnTo>
                  <a:pt x="505" y="520"/>
                </a:lnTo>
                <a:lnTo>
                  <a:pt x="505" y="528"/>
                </a:lnTo>
                <a:lnTo>
                  <a:pt x="520" y="528"/>
                </a:lnTo>
                <a:lnTo>
                  <a:pt x="528" y="543"/>
                </a:lnTo>
                <a:lnTo>
                  <a:pt x="535" y="543"/>
                </a:lnTo>
                <a:lnTo>
                  <a:pt x="535" y="553"/>
                </a:lnTo>
                <a:lnTo>
                  <a:pt x="553" y="553"/>
                </a:lnTo>
                <a:lnTo>
                  <a:pt x="560" y="553"/>
                </a:lnTo>
                <a:lnTo>
                  <a:pt x="568" y="560"/>
                </a:lnTo>
                <a:lnTo>
                  <a:pt x="583" y="560"/>
                </a:lnTo>
                <a:lnTo>
                  <a:pt x="593" y="576"/>
                </a:lnTo>
                <a:lnTo>
                  <a:pt x="601" y="583"/>
                </a:lnTo>
                <a:lnTo>
                  <a:pt x="608" y="583"/>
                </a:lnTo>
                <a:lnTo>
                  <a:pt x="631" y="591"/>
                </a:lnTo>
                <a:lnTo>
                  <a:pt x="641" y="601"/>
                </a:lnTo>
                <a:lnTo>
                  <a:pt x="656" y="601"/>
                </a:lnTo>
                <a:lnTo>
                  <a:pt x="664" y="616"/>
                </a:lnTo>
                <a:lnTo>
                  <a:pt x="672" y="616"/>
                </a:lnTo>
                <a:lnTo>
                  <a:pt x="689" y="624"/>
                </a:lnTo>
                <a:lnTo>
                  <a:pt x="697" y="624"/>
                </a:lnTo>
                <a:lnTo>
                  <a:pt x="697" y="631"/>
                </a:lnTo>
                <a:lnTo>
                  <a:pt x="704" y="631"/>
                </a:lnTo>
                <a:lnTo>
                  <a:pt x="704" y="624"/>
                </a:lnTo>
                <a:lnTo>
                  <a:pt x="712" y="624"/>
                </a:lnTo>
                <a:lnTo>
                  <a:pt x="727" y="624"/>
                </a:lnTo>
                <a:lnTo>
                  <a:pt x="737" y="624"/>
                </a:lnTo>
                <a:lnTo>
                  <a:pt x="745" y="624"/>
                </a:lnTo>
                <a:lnTo>
                  <a:pt x="760" y="624"/>
                </a:lnTo>
                <a:lnTo>
                  <a:pt x="768" y="624"/>
                </a:lnTo>
                <a:lnTo>
                  <a:pt x="775" y="616"/>
                </a:lnTo>
                <a:lnTo>
                  <a:pt x="785" y="616"/>
                </a:lnTo>
                <a:lnTo>
                  <a:pt x="800" y="616"/>
                </a:lnTo>
                <a:lnTo>
                  <a:pt x="808" y="616"/>
                </a:lnTo>
                <a:lnTo>
                  <a:pt x="816" y="616"/>
                </a:lnTo>
                <a:lnTo>
                  <a:pt x="833" y="616"/>
                </a:lnTo>
                <a:lnTo>
                  <a:pt x="841" y="601"/>
                </a:lnTo>
                <a:lnTo>
                  <a:pt x="848" y="601"/>
                </a:lnTo>
                <a:lnTo>
                  <a:pt x="864" y="601"/>
                </a:lnTo>
                <a:lnTo>
                  <a:pt x="871" y="591"/>
                </a:lnTo>
                <a:lnTo>
                  <a:pt x="881" y="591"/>
                </a:lnTo>
                <a:lnTo>
                  <a:pt x="881" y="583"/>
                </a:lnTo>
                <a:lnTo>
                  <a:pt x="889" y="583"/>
                </a:lnTo>
                <a:lnTo>
                  <a:pt x="889" y="576"/>
                </a:lnTo>
                <a:lnTo>
                  <a:pt x="904" y="576"/>
                </a:lnTo>
                <a:lnTo>
                  <a:pt x="904" y="560"/>
                </a:lnTo>
                <a:lnTo>
                  <a:pt x="912" y="553"/>
                </a:lnTo>
                <a:lnTo>
                  <a:pt x="919" y="543"/>
                </a:lnTo>
                <a:lnTo>
                  <a:pt x="919" y="528"/>
                </a:lnTo>
                <a:lnTo>
                  <a:pt x="936" y="528"/>
                </a:lnTo>
                <a:lnTo>
                  <a:pt x="936" y="520"/>
                </a:lnTo>
                <a:lnTo>
                  <a:pt x="944" y="512"/>
                </a:lnTo>
                <a:lnTo>
                  <a:pt x="944" y="495"/>
                </a:lnTo>
                <a:lnTo>
                  <a:pt x="952" y="495"/>
                </a:lnTo>
                <a:lnTo>
                  <a:pt x="967" y="495"/>
                </a:lnTo>
                <a:lnTo>
                  <a:pt x="967" y="487"/>
                </a:lnTo>
                <a:lnTo>
                  <a:pt x="977" y="487"/>
                </a:lnTo>
                <a:lnTo>
                  <a:pt x="984" y="487"/>
                </a:lnTo>
                <a:lnTo>
                  <a:pt x="992" y="487"/>
                </a:lnTo>
                <a:lnTo>
                  <a:pt x="1008" y="487"/>
                </a:lnTo>
                <a:lnTo>
                  <a:pt x="1015" y="487"/>
                </a:lnTo>
                <a:lnTo>
                  <a:pt x="1025" y="487"/>
                </a:lnTo>
                <a:lnTo>
                  <a:pt x="1040" y="487"/>
                </a:lnTo>
                <a:lnTo>
                  <a:pt x="1048" y="487"/>
                </a:lnTo>
                <a:lnTo>
                  <a:pt x="1056" y="487"/>
                </a:lnTo>
                <a:lnTo>
                  <a:pt x="1063" y="487"/>
                </a:lnTo>
                <a:lnTo>
                  <a:pt x="1063" y="495"/>
                </a:lnTo>
                <a:lnTo>
                  <a:pt x="1080" y="495"/>
                </a:lnTo>
                <a:lnTo>
                  <a:pt x="1088" y="495"/>
                </a:lnTo>
                <a:lnTo>
                  <a:pt x="1088" y="512"/>
                </a:lnTo>
                <a:lnTo>
                  <a:pt x="1096" y="512"/>
                </a:lnTo>
                <a:lnTo>
                  <a:pt x="1096" y="520"/>
                </a:lnTo>
                <a:lnTo>
                  <a:pt x="1111" y="520"/>
                </a:lnTo>
                <a:lnTo>
                  <a:pt x="1111" y="528"/>
                </a:lnTo>
                <a:lnTo>
                  <a:pt x="1121" y="528"/>
                </a:lnTo>
                <a:lnTo>
                  <a:pt x="1128" y="543"/>
                </a:lnTo>
                <a:lnTo>
                  <a:pt x="1144" y="543"/>
                </a:lnTo>
                <a:lnTo>
                  <a:pt x="1144" y="553"/>
                </a:lnTo>
                <a:lnTo>
                  <a:pt x="1152" y="553"/>
                </a:lnTo>
                <a:lnTo>
                  <a:pt x="1159" y="553"/>
                </a:lnTo>
                <a:lnTo>
                  <a:pt x="1159" y="560"/>
                </a:lnTo>
                <a:lnTo>
                  <a:pt x="1169" y="560"/>
                </a:lnTo>
                <a:lnTo>
                  <a:pt x="1184" y="560"/>
                </a:lnTo>
                <a:lnTo>
                  <a:pt x="1192" y="560"/>
                </a:lnTo>
                <a:lnTo>
                  <a:pt x="1200" y="576"/>
                </a:lnTo>
                <a:lnTo>
                  <a:pt x="1217" y="576"/>
                </a:lnTo>
                <a:lnTo>
                  <a:pt x="1224" y="576"/>
                </a:lnTo>
                <a:lnTo>
                  <a:pt x="1232" y="576"/>
                </a:lnTo>
                <a:lnTo>
                  <a:pt x="1248" y="576"/>
                </a:lnTo>
                <a:lnTo>
                  <a:pt x="1255" y="576"/>
                </a:lnTo>
                <a:lnTo>
                  <a:pt x="1265" y="576"/>
                </a:lnTo>
                <a:lnTo>
                  <a:pt x="1272" y="576"/>
                </a:lnTo>
                <a:lnTo>
                  <a:pt x="1288" y="576"/>
                </a:lnTo>
                <a:lnTo>
                  <a:pt x="1295" y="576"/>
                </a:lnTo>
                <a:lnTo>
                  <a:pt x="1303" y="576"/>
                </a:lnTo>
                <a:lnTo>
                  <a:pt x="1320" y="576"/>
                </a:lnTo>
                <a:lnTo>
                  <a:pt x="1328" y="576"/>
                </a:lnTo>
                <a:lnTo>
                  <a:pt x="1336" y="576"/>
                </a:lnTo>
                <a:lnTo>
                  <a:pt x="1343" y="576"/>
                </a:lnTo>
                <a:lnTo>
                  <a:pt x="1361" y="576"/>
                </a:lnTo>
                <a:lnTo>
                  <a:pt x="1368" y="576"/>
                </a:lnTo>
                <a:lnTo>
                  <a:pt x="1376" y="576"/>
                </a:lnTo>
                <a:lnTo>
                  <a:pt x="1391" y="560"/>
                </a:lnTo>
                <a:lnTo>
                  <a:pt x="1399" y="560"/>
                </a:lnTo>
                <a:lnTo>
                  <a:pt x="1409" y="560"/>
                </a:lnTo>
                <a:lnTo>
                  <a:pt x="1424" y="560"/>
                </a:lnTo>
                <a:lnTo>
                  <a:pt x="1432" y="560"/>
                </a:lnTo>
                <a:lnTo>
                  <a:pt x="1439" y="553"/>
                </a:lnTo>
                <a:lnTo>
                  <a:pt x="1447" y="553"/>
                </a:lnTo>
                <a:lnTo>
                  <a:pt x="1464" y="543"/>
                </a:lnTo>
                <a:lnTo>
                  <a:pt x="1472" y="543"/>
                </a:lnTo>
                <a:lnTo>
                  <a:pt x="1472" y="528"/>
                </a:lnTo>
                <a:lnTo>
                  <a:pt x="1480" y="528"/>
                </a:lnTo>
                <a:lnTo>
                  <a:pt x="1480" y="520"/>
                </a:lnTo>
                <a:lnTo>
                  <a:pt x="1495" y="520"/>
                </a:lnTo>
                <a:lnTo>
                  <a:pt x="1495" y="512"/>
                </a:lnTo>
                <a:lnTo>
                  <a:pt x="1505" y="512"/>
                </a:lnTo>
                <a:lnTo>
                  <a:pt x="1505" y="495"/>
                </a:lnTo>
                <a:lnTo>
                  <a:pt x="1512" y="495"/>
                </a:lnTo>
                <a:lnTo>
                  <a:pt x="1512" y="487"/>
                </a:lnTo>
                <a:lnTo>
                  <a:pt x="1528" y="480"/>
                </a:lnTo>
                <a:lnTo>
                  <a:pt x="1535" y="472"/>
                </a:lnTo>
                <a:lnTo>
                  <a:pt x="1535" y="455"/>
                </a:lnTo>
                <a:lnTo>
                  <a:pt x="1543" y="447"/>
                </a:lnTo>
                <a:lnTo>
                  <a:pt x="1543" y="439"/>
                </a:lnTo>
                <a:lnTo>
                  <a:pt x="1553" y="439"/>
                </a:lnTo>
                <a:lnTo>
                  <a:pt x="1553" y="424"/>
                </a:lnTo>
                <a:lnTo>
                  <a:pt x="1568" y="424"/>
                </a:lnTo>
                <a:lnTo>
                  <a:pt x="1568" y="416"/>
                </a:lnTo>
                <a:lnTo>
                  <a:pt x="1568" y="407"/>
                </a:lnTo>
                <a:lnTo>
                  <a:pt x="1576" y="407"/>
                </a:lnTo>
                <a:lnTo>
                  <a:pt x="1576" y="399"/>
                </a:lnTo>
                <a:lnTo>
                  <a:pt x="1576" y="384"/>
                </a:lnTo>
                <a:lnTo>
                  <a:pt x="1576" y="376"/>
                </a:lnTo>
                <a:lnTo>
                  <a:pt x="1576" y="368"/>
                </a:lnTo>
                <a:lnTo>
                  <a:pt x="1583" y="368"/>
                </a:lnTo>
                <a:lnTo>
                  <a:pt x="1583" y="351"/>
                </a:lnTo>
                <a:lnTo>
                  <a:pt x="1583" y="343"/>
                </a:lnTo>
                <a:lnTo>
                  <a:pt x="1583" y="336"/>
                </a:lnTo>
                <a:lnTo>
                  <a:pt x="1583" y="320"/>
                </a:lnTo>
                <a:lnTo>
                  <a:pt x="1583" y="311"/>
                </a:lnTo>
                <a:lnTo>
                  <a:pt x="1583" y="303"/>
                </a:lnTo>
                <a:lnTo>
                  <a:pt x="1583" y="295"/>
                </a:lnTo>
                <a:lnTo>
                  <a:pt x="1583" y="280"/>
                </a:lnTo>
                <a:lnTo>
                  <a:pt x="1583" y="272"/>
                </a:lnTo>
                <a:lnTo>
                  <a:pt x="1583" y="263"/>
                </a:lnTo>
                <a:lnTo>
                  <a:pt x="1583" y="247"/>
                </a:lnTo>
                <a:lnTo>
                  <a:pt x="1583" y="240"/>
                </a:lnTo>
                <a:lnTo>
                  <a:pt x="1583" y="232"/>
                </a:lnTo>
                <a:lnTo>
                  <a:pt x="1583" y="215"/>
                </a:lnTo>
                <a:lnTo>
                  <a:pt x="1583" y="207"/>
                </a:lnTo>
                <a:lnTo>
                  <a:pt x="1583" y="199"/>
                </a:lnTo>
                <a:lnTo>
                  <a:pt x="1583" y="192"/>
                </a:lnTo>
                <a:lnTo>
                  <a:pt x="1583" y="176"/>
                </a:lnTo>
                <a:lnTo>
                  <a:pt x="1583" y="167"/>
                </a:lnTo>
                <a:lnTo>
                  <a:pt x="1583" y="159"/>
                </a:lnTo>
                <a:lnTo>
                  <a:pt x="1583" y="144"/>
                </a:lnTo>
                <a:lnTo>
                  <a:pt x="1583" y="136"/>
                </a:lnTo>
                <a:lnTo>
                  <a:pt x="1583" y="128"/>
                </a:lnTo>
                <a:lnTo>
                  <a:pt x="1576" y="128"/>
                </a:lnTo>
                <a:lnTo>
                  <a:pt x="1568" y="128"/>
                </a:lnTo>
                <a:lnTo>
                  <a:pt x="1568" y="119"/>
                </a:lnTo>
                <a:lnTo>
                  <a:pt x="1553" y="11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9" name="Freeform 13">
            <a:extLst>
              <a:ext uri="{FF2B5EF4-FFF2-40B4-BE49-F238E27FC236}">
                <a16:creationId xmlns:a16="http://schemas.microsoft.com/office/drawing/2014/main" id="{CE754072-6B16-4B46-9382-7FCB3190D83F}"/>
              </a:ext>
            </a:extLst>
          </p:cNvPr>
          <p:cNvSpPr>
            <a:spLocks/>
          </p:cNvSpPr>
          <p:nvPr/>
        </p:nvSpPr>
        <p:spPr bwMode="auto">
          <a:xfrm>
            <a:off x="4978400" y="1754188"/>
            <a:ext cx="2490788" cy="687387"/>
          </a:xfrm>
          <a:custGeom>
            <a:avLst/>
            <a:gdLst>
              <a:gd name="T0" fmla="*/ 2400300 w 1569"/>
              <a:gd name="T1" fmla="*/ 354012 h 433"/>
              <a:gd name="T2" fmla="*/ 2373313 w 1569"/>
              <a:gd name="T3" fmla="*/ 317500 h 433"/>
              <a:gd name="T4" fmla="*/ 2336800 w 1569"/>
              <a:gd name="T5" fmla="*/ 277812 h 433"/>
              <a:gd name="T6" fmla="*/ 2273300 w 1569"/>
              <a:gd name="T7" fmla="*/ 228600 h 433"/>
              <a:gd name="T8" fmla="*/ 2220913 w 1569"/>
              <a:gd name="T9" fmla="*/ 152400 h 433"/>
              <a:gd name="T10" fmla="*/ 2160588 w 1569"/>
              <a:gd name="T11" fmla="*/ 125412 h 433"/>
              <a:gd name="T12" fmla="*/ 2055813 w 1569"/>
              <a:gd name="T13" fmla="*/ 61912 h 433"/>
              <a:gd name="T14" fmla="*/ 2008188 w 1569"/>
              <a:gd name="T15" fmla="*/ 25400 h 433"/>
              <a:gd name="T16" fmla="*/ 1943100 w 1569"/>
              <a:gd name="T17" fmla="*/ 12700 h 433"/>
              <a:gd name="T18" fmla="*/ 1879600 w 1569"/>
              <a:gd name="T19" fmla="*/ 0 h 433"/>
              <a:gd name="T20" fmla="*/ 1816100 w 1569"/>
              <a:gd name="T21" fmla="*/ 0 h 433"/>
              <a:gd name="T22" fmla="*/ 1739900 w 1569"/>
              <a:gd name="T23" fmla="*/ 12700 h 433"/>
              <a:gd name="T24" fmla="*/ 1676400 w 1569"/>
              <a:gd name="T25" fmla="*/ 12700 h 433"/>
              <a:gd name="T26" fmla="*/ 1574800 w 1569"/>
              <a:gd name="T27" fmla="*/ 25400 h 433"/>
              <a:gd name="T28" fmla="*/ 1511300 w 1569"/>
              <a:gd name="T29" fmla="*/ 61912 h 433"/>
              <a:gd name="T30" fmla="*/ 1447800 w 1569"/>
              <a:gd name="T31" fmla="*/ 76200 h 433"/>
              <a:gd name="T32" fmla="*/ 1382713 w 1569"/>
              <a:gd name="T33" fmla="*/ 125412 h 433"/>
              <a:gd name="T34" fmla="*/ 1335088 w 1569"/>
              <a:gd name="T35" fmla="*/ 152400 h 433"/>
              <a:gd name="T36" fmla="*/ 1295400 w 1569"/>
              <a:gd name="T37" fmla="*/ 201612 h 433"/>
              <a:gd name="T38" fmla="*/ 1246188 w 1569"/>
              <a:gd name="T39" fmla="*/ 277812 h 433"/>
              <a:gd name="T40" fmla="*/ 1219200 w 1569"/>
              <a:gd name="T41" fmla="*/ 304800 h 433"/>
              <a:gd name="T42" fmla="*/ 1154113 w 1569"/>
              <a:gd name="T43" fmla="*/ 341312 h 433"/>
              <a:gd name="T44" fmla="*/ 1106488 w 1569"/>
              <a:gd name="T45" fmla="*/ 354012 h 433"/>
              <a:gd name="T46" fmla="*/ 1041400 w 1569"/>
              <a:gd name="T47" fmla="*/ 354012 h 433"/>
              <a:gd name="T48" fmla="*/ 965200 w 1569"/>
              <a:gd name="T49" fmla="*/ 354012 h 433"/>
              <a:gd name="T50" fmla="*/ 901700 w 1569"/>
              <a:gd name="T51" fmla="*/ 354012 h 433"/>
              <a:gd name="T52" fmla="*/ 825500 w 1569"/>
              <a:gd name="T53" fmla="*/ 317500 h 433"/>
              <a:gd name="T54" fmla="*/ 762000 w 1569"/>
              <a:gd name="T55" fmla="*/ 290512 h 433"/>
              <a:gd name="T56" fmla="*/ 685800 w 1569"/>
              <a:gd name="T57" fmla="*/ 277812 h 433"/>
              <a:gd name="T58" fmla="*/ 620713 w 1569"/>
              <a:gd name="T59" fmla="*/ 277812 h 433"/>
              <a:gd name="T60" fmla="*/ 496888 w 1569"/>
              <a:gd name="T61" fmla="*/ 254000 h 433"/>
              <a:gd name="T62" fmla="*/ 431800 w 1569"/>
              <a:gd name="T63" fmla="*/ 290512 h 433"/>
              <a:gd name="T64" fmla="*/ 381000 w 1569"/>
              <a:gd name="T65" fmla="*/ 341312 h 433"/>
              <a:gd name="T66" fmla="*/ 315913 w 1569"/>
              <a:gd name="T67" fmla="*/ 406400 h 433"/>
              <a:gd name="T68" fmla="*/ 279400 w 1569"/>
              <a:gd name="T69" fmla="*/ 442912 h 433"/>
              <a:gd name="T70" fmla="*/ 239713 w 1569"/>
              <a:gd name="T71" fmla="*/ 482600 h 433"/>
              <a:gd name="T72" fmla="*/ 215900 w 1569"/>
              <a:gd name="T73" fmla="*/ 533400 h 433"/>
              <a:gd name="T74" fmla="*/ 163513 w 1569"/>
              <a:gd name="T75" fmla="*/ 582612 h 433"/>
              <a:gd name="T76" fmla="*/ 115888 w 1569"/>
              <a:gd name="T77" fmla="*/ 622300 h 433"/>
              <a:gd name="T78" fmla="*/ 50800 w 1569"/>
              <a:gd name="T79" fmla="*/ 635000 h 433"/>
              <a:gd name="T80" fmla="*/ 11113 w 1569"/>
              <a:gd name="T81" fmla="*/ 635000 h 433"/>
              <a:gd name="T82" fmla="*/ 50800 w 1569"/>
              <a:gd name="T83" fmla="*/ 671512 h 433"/>
              <a:gd name="T84" fmla="*/ 103188 w 1569"/>
              <a:gd name="T85" fmla="*/ 685800 h 433"/>
              <a:gd name="T86" fmla="*/ 163513 w 1569"/>
              <a:gd name="T87" fmla="*/ 685800 h 433"/>
              <a:gd name="T88" fmla="*/ 228600 w 1569"/>
              <a:gd name="T89" fmla="*/ 685800 h 433"/>
              <a:gd name="T90" fmla="*/ 279400 w 1569"/>
              <a:gd name="T91" fmla="*/ 671512 h 433"/>
              <a:gd name="T92" fmla="*/ 315913 w 1569"/>
              <a:gd name="T93" fmla="*/ 635000 h 433"/>
              <a:gd name="T94" fmla="*/ 381000 w 1569"/>
              <a:gd name="T95" fmla="*/ 569912 h 433"/>
              <a:gd name="T96" fmla="*/ 407988 w 1569"/>
              <a:gd name="T97" fmla="*/ 533400 h 433"/>
              <a:gd name="T98" fmla="*/ 444500 w 1569"/>
              <a:gd name="T99" fmla="*/ 569912 h 433"/>
              <a:gd name="T100" fmla="*/ 457200 w 1569"/>
              <a:gd name="T101" fmla="*/ 622300 h 433"/>
              <a:gd name="T102" fmla="*/ 496888 w 1569"/>
              <a:gd name="T103" fmla="*/ 646112 h 4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69" h="433">
                <a:moveTo>
                  <a:pt x="1568" y="279"/>
                </a:moveTo>
                <a:lnTo>
                  <a:pt x="1528" y="231"/>
                </a:lnTo>
                <a:lnTo>
                  <a:pt x="1528" y="223"/>
                </a:lnTo>
                <a:lnTo>
                  <a:pt x="1512" y="223"/>
                </a:lnTo>
                <a:lnTo>
                  <a:pt x="1512" y="215"/>
                </a:lnTo>
                <a:lnTo>
                  <a:pt x="1505" y="215"/>
                </a:lnTo>
                <a:lnTo>
                  <a:pt x="1505" y="200"/>
                </a:lnTo>
                <a:lnTo>
                  <a:pt x="1495" y="200"/>
                </a:lnTo>
                <a:lnTo>
                  <a:pt x="1495" y="192"/>
                </a:lnTo>
                <a:lnTo>
                  <a:pt x="1480" y="192"/>
                </a:lnTo>
                <a:lnTo>
                  <a:pt x="1480" y="183"/>
                </a:lnTo>
                <a:lnTo>
                  <a:pt x="1472" y="175"/>
                </a:lnTo>
                <a:lnTo>
                  <a:pt x="1464" y="160"/>
                </a:lnTo>
                <a:lnTo>
                  <a:pt x="1447" y="160"/>
                </a:lnTo>
                <a:lnTo>
                  <a:pt x="1439" y="152"/>
                </a:lnTo>
                <a:lnTo>
                  <a:pt x="1432" y="144"/>
                </a:lnTo>
                <a:lnTo>
                  <a:pt x="1432" y="127"/>
                </a:lnTo>
                <a:lnTo>
                  <a:pt x="1409" y="119"/>
                </a:lnTo>
                <a:lnTo>
                  <a:pt x="1409" y="96"/>
                </a:lnTo>
                <a:lnTo>
                  <a:pt x="1399" y="96"/>
                </a:lnTo>
                <a:lnTo>
                  <a:pt x="1391" y="96"/>
                </a:lnTo>
                <a:lnTo>
                  <a:pt x="1376" y="87"/>
                </a:lnTo>
                <a:lnTo>
                  <a:pt x="1368" y="79"/>
                </a:lnTo>
                <a:lnTo>
                  <a:pt x="1361" y="79"/>
                </a:lnTo>
                <a:lnTo>
                  <a:pt x="1343" y="71"/>
                </a:lnTo>
                <a:lnTo>
                  <a:pt x="1328" y="56"/>
                </a:lnTo>
                <a:lnTo>
                  <a:pt x="1303" y="39"/>
                </a:lnTo>
                <a:lnTo>
                  <a:pt x="1295" y="39"/>
                </a:lnTo>
                <a:lnTo>
                  <a:pt x="1288" y="23"/>
                </a:lnTo>
                <a:lnTo>
                  <a:pt x="1272" y="23"/>
                </a:lnTo>
                <a:lnTo>
                  <a:pt x="1272" y="16"/>
                </a:lnTo>
                <a:lnTo>
                  <a:pt x="1265" y="16"/>
                </a:lnTo>
                <a:lnTo>
                  <a:pt x="1255" y="16"/>
                </a:lnTo>
                <a:lnTo>
                  <a:pt x="1248" y="16"/>
                </a:lnTo>
                <a:lnTo>
                  <a:pt x="1232" y="16"/>
                </a:lnTo>
                <a:lnTo>
                  <a:pt x="1224" y="8"/>
                </a:lnTo>
                <a:lnTo>
                  <a:pt x="1217" y="8"/>
                </a:lnTo>
                <a:lnTo>
                  <a:pt x="1200" y="8"/>
                </a:lnTo>
                <a:lnTo>
                  <a:pt x="1192" y="8"/>
                </a:lnTo>
                <a:lnTo>
                  <a:pt x="1184" y="0"/>
                </a:lnTo>
                <a:lnTo>
                  <a:pt x="1169" y="0"/>
                </a:lnTo>
                <a:lnTo>
                  <a:pt x="1159" y="0"/>
                </a:lnTo>
                <a:lnTo>
                  <a:pt x="1152" y="0"/>
                </a:lnTo>
                <a:lnTo>
                  <a:pt x="1144" y="0"/>
                </a:lnTo>
                <a:lnTo>
                  <a:pt x="1128" y="0"/>
                </a:lnTo>
                <a:lnTo>
                  <a:pt x="1121" y="0"/>
                </a:lnTo>
                <a:lnTo>
                  <a:pt x="1111" y="0"/>
                </a:lnTo>
                <a:lnTo>
                  <a:pt x="1096" y="8"/>
                </a:lnTo>
                <a:lnTo>
                  <a:pt x="1088" y="8"/>
                </a:lnTo>
                <a:lnTo>
                  <a:pt x="1080" y="8"/>
                </a:lnTo>
                <a:lnTo>
                  <a:pt x="1063" y="8"/>
                </a:lnTo>
                <a:lnTo>
                  <a:pt x="1056" y="8"/>
                </a:lnTo>
                <a:lnTo>
                  <a:pt x="1048" y="8"/>
                </a:lnTo>
                <a:lnTo>
                  <a:pt x="1025" y="8"/>
                </a:lnTo>
                <a:lnTo>
                  <a:pt x="1015" y="16"/>
                </a:lnTo>
                <a:lnTo>
                  <a:pt x="992" y="16"/>
                </a:lnTo>
                <a:lnTo>
                  <a:pt x="984" y="16"/>
                </a:lnTo>
                <a:lnTo>
                  <a:pt x="977" y="23"/>
                </a:lnTo>
                <a:lnTo>
                  <a:pt x="967" y="23"/>
                </a:lnTo>
                <a:lnTo>
                  <a:pt x="952" y="39"/>
                </a:lnTo>
                <a:lnTo>
                  <a:pt x="944" y="39"/>
                </a:lnTo>
                <a:lnTo>
                  <a:pt x="936" y="39"/>
                </a:lnTo>
                <a:lnTo>
                  <a:pt x="919" y="48"/>
                </a:lnTo>
                <a:lnTo>
                  <a:pt x="912" y="48"/>
                </a:lnTo>
                <a:lnTo>
                  <a:pt x="904" y="56"/>
                </a:lnTo>
                <a:lnTo>
                  <a:pt x="889" y="56"/>
                </a:lnTo>
                <a:lnTo>
                  <a:pt x="881" y="71"/>
                </a:lnTo>
                <a:lnTo>
                  <a:pt x="871" y="79"/>
                </a:lnTo>
                <a:lnTo>
                  <a:pt x="864" y="79"/>
                </a:lnTo>
                <a:lnTo>
                  <a:pt x="848" y="87"/>
                </a:lnTo>
                <a:lnTo>
                  <a:pt x="848" y="96"/>
                </a:lnTo>
                <a:lnTo>
                  <a:pt x="841" y="96"/>
                </a:lnTo>
                <a:lnTo>
                  <a:pt x="841" y="112"/>
                </a:lnTo>
                <a:lnTo>
                  <a:pt x="833" y="112"/>
                </a:lnTo>
                <a:lnTo>
                  <a:pt x="833" y="119"/>
                </a:lnTo>
                <a:lnTo>
                  <a:pt x="816" y="127"/>
                </a:lnTo>
                <a:lnTo>
                  <a:pt x="808" y="144"/>
                </a:lnTo>
                <a:lnTo>
                  <a:pt x="800" y="152"/>
                </a:lnTo>
                <a:lnTo>
                  <a:pt x="800" y="160"/>
                </a:lnTo>
                <a:lnTo>
                  <a:pt x="785" y="175"/>
                </a:lnTo>
                <a:lnTo>
                  <a:pt x="775" y="175"/>
                </a:lnTo>
                <a:lnTo>
                  <a:pt x="775" y="183"/>
                </a:lnTo>
                <a:lnTo>
                  <a:pt x="768" y="183"/>
                </a:lnTo>
                <a:lnTo>
                  <a:pt x="768" y="192"/>
                </a:lnTo>
                <a:lnTo>
                  <a:pt x="760" y="200"/>
                </a:lnTo>
                <a:lnTo>
                  <a:pt x="745" y="200"/>
                </a:lnTo>
                <a:lnTo>
                  <a:pt x="737" y="215"/>
                </a:lnTo>
                <a:lnTo>
                  <a:pt x="727" y="215"/>
                </a:lnTo>
                <a:lnTo>
                  <a:pt x="727" y="223"/>
                </a:lnTo>
                <a:lnTo>
                  <a:pt x="712" y="223"/>
                </a:lnTo>
                <a:lnTo>
                  <a:pt x="704" y="223"/>
                </a:lnTo>
                <a:lnTo>
                  <a:pt x="697" y="223"/>
                </a:lnTo>
                <a:lnTo>
                  <a:pt x="689" y="223"/>
                </a:lnTo>
                <a:lnTo>
                  <a:pt x="672" y="223"/>
                </a:lnTo>
                <a:lnTo>
                  <a:pt x="664" y="223"/>
                </a:lnTo>
                <a:lnTo>
                  <a:pt x="656" y="223"/>
                </a:lnTo>
                <a:lnTo>
                  <a:pt x="641" y="223"/>
                </a:lnTo>
                <a:lnTo>
                  <a:pt x="631" y="223"/>
                </a:lnTo>
                <a:lnTo>
                  <a:pt x="624" y="223"/>
                </a:lnTo>
                <a:lnTo>
                  <a:pt x="608" y="223"/>
                </a:lnTo>
                <a:lnTo>
                  <a:pt x="601" y="223"/>
                </a:lnTo>
                <a:lnTo>
                  <a:pt x="593" y="223"/>
                </a:lnTo>
                <a:lnTo>
                  <a:pt x="583" y="223"/>
                </a:lnTo>
                <a:lnTo>
                  <a:pt x="568" y="223"/>
                </a:lnTo>
                <a:lnTo>
                  <a:pt x="560" y="215"/>
                </a:lnTo>
                <a:lnTo>
                  <a:pt x="553" y="215"/>
                </a:lnTo>
                <a:lnTo>
                  <a:pt x="528" y="200"/>
                </a:lnTo>
                <a:lnTo>
                  <a:pt x="520" y="200"/>
                </a:lnTo>
                <a:lnTo>
                  <a:pt x="505" y="200"/>
                </a:lnTo>
                <a:lnTo>
                  <a:pt x="497" y="192"/>
                </a:lnTo>
                <a:lnTo>
                  <a:pt x="487" y="183"/>
                </a:lnTo>
                <a:lnTo>
                  <a:pt x="480" y="183"/>
                </a:lnTo>
                <a:lnTo>
                  <a:pt x="464" y="183"/>
                </a:lnTo>
                <a:lnTo>
                  <a:pt x="457" y="175"/>
                </a:lnTo>
                <a:lnTo>
                  <a:pt x="449" y="175"/>
                </a:lnTo>
                <a:lnTo>
                  <a:pt x="432" y="175"/>
                </a:lnTo>
                <a:lnTo>
                  <a:pt x="424" y="175"/>
                </a:lnTo>
                <a:lnTo>
                  <a:pt x="416" y="175"/>
                </a:lnTo>
                <a:lnTo>
                  <a:pt x="401" y="175"/>
                </a:lnTo>
                <a:lnTo>
                  <a:pt x="391" y="175"/>
                </a:lnTo>
                <a:lnTo>
                  <a:pt x="376" y="160"/>
                </a:lnTo>
                <a:lnTo>
                  <a:pt x="353" y="160"/>
                </a:lnTo>
                <a:lnTo>
                  <a:pt x="328" y="160"/>
                </a:lnTo>
                <a:lnTo>
                  <a:pt x="313" y="160"/>
                </a:lnTo>
                <a:lnTo>
                  <a:pt x="305" y="175"/>
                </a:lnTo>
                <a:lnTo>
                  <a:pt x="288" y="175"/>
                </a:lnTo>
                <a:lnTo>
                  <a:pt x="280" y="183"/>
                </a:lnTo>
                <a:lnTo>
                  <a:pt x="272" y="183"/>
                </a:lnTo>
                <a:lnTo>
                  <a:pt x="272" y="192"/>
                </a:lnTo>
                <a:lnTo>
                  <a:pt x="257" y="200"/>
                </a:lnTo>
                <a:lnTo>
                  <a:pt x="247" y="215"/>
                </a:lnTo>
                <a:lnTo>
                  <a:pt x="240" y="215"/>
                </a:lnTo>
                <a:lnTo>
                  <a:pt x="224" y="223"/>
                </a:lnTo>
                <a:lnTo>
                  <a:pt x="217" y="231"/>
                </a:lnTo>
                <a:lnTo>
                  <a:pt x="209" y="248"/>
                </a:lnTo>
                <a:lnTo>
                  <a:pt x="199" y="256"/>
                </a:lnTo>
                <a:lnTo>
                  <a:pt x="199" y="263"/>
                </a:lnTo>
                <a:lnTo>
                  <a:pt x="184" y="263"/>
                </a:lnTo>
                <a:lnTo>
                  <a:pt x="184" y="279"/>
                </a:lnTo>
                <a:lnTo>
                  <a:pt x="176" y="279"/>
                </a:lnTo>
                <a:lnTo>
                  <a:pt x="176" y="288"/>
                </a:lnTo>
                <a:lnTo>
                  <a:pt x="169" y="296"/>
                </a:lnTo>
                <a:lnTo>
                  <a:pt x="169" y="304"/>
                </a:lnTo>
                <a:lnTo>
                  <a:pt x="151" y="304"/>
                </a:lnTo>
                <a:lnTo>
                  <a:pt x="151" y="319"/>
                </a:lnTo>
                <a:lnTo>
                  <a:pt x="144" y="327"/>
                </a:lnTo>
                <a:lnTo>
                  <a:pt x="144" y="336"/>
                </a:lnTo>
                <a:lnTo>
                  <a:pt x="136" y="336"/>
                </a:lnTo>
                <a:lnTo>
                  <a:pt x="136" y="352"/>
                </a:lnTo>
                <a:lnTo>
                  <a:pt x="121" y="359"/>
                </a:lnTo>
                <a:lnTo>
                  <a:pt x="113" y="367"/>
                </a:lnTo>
                <a:lnTo>
                  <a:pt x="103" y="367"/>
                </a:lnTo>
                <a:lnTo>
                  <a:pt x="103" y="375"/>
                </a:lnTo>
                <a:lnTo>
                  <a:pt x="96" y="375"/>
                </a:lnTo>
                <a:lnTo>
                  <a:pt x="80" y="375"/>
                </a:lnTo>
                <a:lnTo>
                  <a:pt x="73" y="392"/>
                </a:lnTo>
                <a:lnTo>
                  <a:pt x="65" y="392"/>
                </a:lnTo>
                <a:lnTo>
                  <a:pt x="48" y="400"/>
                </a:lnTo>
                <a:lnTo>
                  <a:pt x="40" y="400"/>
                </a:lnTo>
                <a:lnTo>
                  <a:pt x="32" y="400"/>
                </a:lnTo>
                <a:lnTo>
                  <a:pt x="25" y="400"/>
                </a:lnTo>
                <a:lnTo>
                  <a:pt x="7" y="400"/>
                </a:lnTo>
                <a:lnTo>
                  <a:pt x="0" y="400"/>
                </a:lnTo>
                <a:lnTo>
                  <a:pt x="7" y="400"/>
                </a:lnTo>
                <a:lnTo>
                  <a:pt x="25" y="400"/>
                </a:lnTo>
                <a:lnTo>
                  <a:pt x="25" y="407"/>
                </a:lnTo>
                <a:lnTo>
                  <a:pt x="32" y="407"/>
                </a:lnTo>
                <a:lnTo>
                  <a:pt x="32" y="423"/>
                </a:lnTo>
                <a:lnTo>
                  <a:pt x="40" y="423"/>
                </a:lnTo>
                <a:lnTo>
                  <a:pt x="48" y="423"/>
                </a:lnTo>
                <a:lnTo>
                  <a:pt x="65" y="423"/>
                </a:lnTo>
                <a:lnTo>
                  <a:pt x="65" y="432"/>
                </a:lnTo>
                <a:lnTo>
                  <a:pt x="73" y="432"/>
                </a:lnTo>
                <a:lnTo>
                  <a:pt x="80" y="432"/>
                </a:lnTo>
                <a:lnTo>
                  <a:pt x="96" y="432"/>
                </a:lnTo>
                <a:lnTo>
                  <a:pt x="103" y="432"/>
                </a:lnTo>
                <a:lnTo>
                  <a:pt x="113" y="432"/>
                </a:lnTo>
                <a:lnTo>
                  <a:pt x="121" y="432"/>
                </a:lnTo>
                <a:lnTo>
                  <a:pt x="136" y="432"/>
                </a:lnTo>
                <a:lnTo>
                  <a:pt x="144" y="432"/>
                </a:lnTo>
                <a:lnTo>
                  <a:pt x="151" y="432"/>
                </a:lnTo>
                <a:lnTo>
                  <a:pt x="169" y="432"/>
                </a:lnTo>
                <a:lnTo>
                  <a:pt x="169" y="423"/>
                </a:lnTo>
                <a:lnTo>
                  <a:pt x="176" y="423"/>
                </a:lnTo>
                <a:lnTo>
                  <a:pt x="176" y="407"/>
                </a:lnTo>
                <a:lnTo>
                  <a:pt x="184" y="407"/>
                </a:lnTo>
                <a:lnTo>
                  <a:pt x="184" y="400"/>
                </a:lnTo>
                <a:lnTo>
                  <a:pt x="199" y="400"/>
                </a:lnTo>
                <a:lnTo>
                  <a:pt x="209" y="392"/>
                </a:lnTo>
                <a:lnTo>
                  <a:pt x="217" y="375"/>
                </a:lnTo>
                <a:lnTo>
                  <a:pt x="224" y="367"/>
                </a:lnTo>
                <a:lnTo>
                  <a:pt x="240" y="359"/>
                </a:lnTo>
                <a:lnTo>
                  <a:pt x="247" y="359"/>
                </a:lnTo>
                <a:lnTo>
                  <a:pt x="247" y="352"/>
                </a:lnTo>
                <a:lnTo>
                  <a:pt x="257" y="352"/>
                </a:lnTo>
                <a:lnTo>
                  <a:pt x="257" y="336"/>
                </a:lnTo>
                <a:lnTo>
                  <a:pt x="272" y="336"/>
                </a:lnTo>
                <a:lnTo>
                  <a:pt x="272" y="352"/>
                </a:lnTo>
                <a:lnTo>
                  <a:pt x="280" y="352"/>
                </a:lnTo>
                <a:lnTo>
                  <a:pt x="280" y="359"/>
                </a:lnTo>
                <a:lnTo>
                  <a:pt x="280" y="367"/>
                </a:lnTo>
                <a:lnTo>
                  <a:pt x="288" y="367"/>
                </a:lnTo>
                <a:lnTo>
                  <a:pt x="288" y="375"/>
                </a:lnTo>
                <a:lnTo>
                  <a:pt x="288" y="392"/>
                </a:lnTo>
                <a:lnTo>
                  <a:pt x="305" y="392"/>
                </a:lnTo>
                <a:lnTo>
                  <a:pt x="305" y="400"/>
                </a:lnTo>
                <a:lnTo>
                  <a:pt x="305" y="407"/>
                </a:lnTo>
                <a:lnTo>
                  <a:pt x="313" y="407"/>
                </a:lnTo>
                <a:lnTo>
                  <a:pt x="313" y="4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0" name="Freeform 14">
            <a:extLst>
              <a:ext uri="{FF2B5EF4-FFF2-40B4-BE49-F238E27FC236}">
                <a16:creationId xmlns:a16="http://schemas.microsoft.com/office/drawing/2014/main" id="{069FC732-58E6-4FD4-BC51-CDB8AF29BD8B}"/>
              </a:ext>
            </a:extLst>
          </p:cNvPr>
          <p:cNvSpPr>
            <a:spLocks/>
          </p:cNvSpPr>
          <p:nvPr/>
        </p:nvSpPr>
        <p:spPr bwMode="auto">
          <a:xfrm>
            <a:off x="5475288" y="2425700"/>
            <a:ext cx="1003300" cy="585788"/>
          </a:xfrm>
          <a:custGeom>
            <a:avLst/>
            <a:gdLst>
              <a:gd name="T0" fmla="*/ 11113 w 632"/>
              <a:gd name="T1" fmla="*/ 14288 h 369"/>
              <a:gd name="T2" fmla="*/ 23813 w 632"/>
              <a:gd name="T3" fmla="*/ 50800 h 369"/>
              <a:gd name="T4" fmla="*/ 47625 w 632"/>
              <a:gd name="T5" fmla="*/ 63500 h 369"/>
              <a:gd name="T6" fmla="*/ 63500 w 632"/>
              <a:gd name="T7" fmla="*/ 90488 h 369"/>
              <a:gd name="T8" fmla="*/ 76200 w 632"/>
              <a:gd name="T9" fmla="*/ 115888 h 369"/>
              <a:gd name="T10" fmla="*/ 76200 w 632"/>
              <a:gd name="T11" fmla="*/ 139700 h 369"/>
              <a:gd name="T12" fmla="*/ 100013 w 632"/>
              <a:gd name="T13" fmla="*/ 166688 h 369"/>
              <a:gd name="T14" fmla="*/ 112713 w 632"/>
              <a:gd name="T15" fmla="*/ 192088 h 369"/>
              <a:gd name="T16" fmla="*/ 123825 w 632"/>
              <a:gd name="T17" fmla="*/ 215900 h 369"/>
              <a:gd name="T18" fmla="*/ 139700 w 632"/>
              <a:gd name="T19" fmla="*/ 228600 h 369"/>
              <a:gd name="T20" fmla="*/ 163513 w 632"/>
              <a:gd name="T21" fmla="*/ 255588 h 369"/>
              <a:gd name="T22" fmla="*/ 176213 w 632"/>
              <a:gd name="T23" fmla="*/ 292100 h 369"/>
              <a:gd name="T24" fmla="*/ 215900 w 632"/>
              <a:gd name="T25" fmla="*/ 304800 h 369"/>
              <a:gd name="T26" fmla="*/ 228600 w 632"/>
              <a:gd name="T27" fmla="*/ 344488 h 369"/>
              <a:gd name="T28" fmla="*/ 239713 w 632"/>
              <a:gd name="T29" fmla="*/ 355600 h 369"/>
              <a:gd name="T30" fmla="*/ 276225 w 632"/>
              <a:gd name="T31" fmla="*/ 368300 h 369"/>
              <a:gd name="T32" fmla="*/ 292100 w 632"/>
              <a:gd name="T33" fmla="*/ 407988 h 369"/>
              <a:gd name="T34" fmla="*/ 304800 w 632"/>
              <a:gd name="T35" fmla="*/ 420688 h 369"/>
              <a:gd name="T36" fmla="*/ 341313 w 632"/>
              <a:gd name="T37" fmla="*/ 444500 h 369"/>
              <a:gd name="T38" fmla="*/ 352425 w 632"/>
              <a:gd name="T39" fmla="*/ 460375 h 369"/>
              <a:gd name="T40" fmla="*/ 392113 w 632"/>
              <a:gd name="T41" fmla="*/ 460375 h 369"/>
              <a:gd name="T42" fmla="*/ 428625 w 632"/>
              <a:gd name="T43" fmla="*/ 471488 h 369"/>
              <a:gd name="T44" fmla="*/ 457200 w 632"/>
              <a:gd name="T45" fmla="*/ 508000 h 369"/>
              <a:gd name="T46" fmla="*/ 504825 w 632"/>
              <a:gd name="T47" fmla="*/ 520700 h 369"/>
              <a:gd name="T48" fmla="*/ 544513 w 632"/>
              <a:gd name="T49" fmla="*/ 536575 h 369"/>
              <a:gd name="T50" fmla="*/ 569913 w 632"/>
              <a:gd name="T51" fmla="*/ 560388 h 369"/>
              <a:gd name="T52" fmla="*/ 609600 w 632"/>
              <a:gd name="T53" fmla="*/ 573088 h 369"/>
              <a:gd name="T54" fmla="*/ 620713 w 632"/>
              <a:gd name="T55" fmla="*/ 584200 h 369"/>
              <a:gd name="T56" fmla="*/ 633413 w 632"/>
              <a:gd name="T57" fmla="*/ 573088 h 369"/>
              <a:gd name="T58" fmla="*/ 673100 w 632"/>
              <a:gd name="T59" fmla="*/ 573088 h 369"/>
              <a:gd name="T60" fmla="*/ 709613 w 632"/>
              <a:gd name="T61" fmla="*/ 573088 h 369"/>
              <a:gd name="T62" fmla="*/ 733425 w 632"/>
              <a:gd name="T63" fmla="*/ 560388 h 369"/>
              <a:gd name="T64" fmla="*/ 773113 w 632"/>
              <a:gd name="T65" fmla="*/ 560388 h 369"/>
              <a:gd name="T66" fmla="*/ 798513 w 632"/>
              <a:gd name="T67" fmla="*/ 560388 h 369"/>
              <a:gd name="T68" fmla="*/ 838200 w 632"/>
              <a:gd name="T69" fmla="*/ 536575 h 369"/>
              <a:gd name="T70" fmla="*/ 874713 w 632"/>
              <a:gd name="T71" fmla="*/ 536575 h 369"/>
              <a:gd name="T72" fmla="*/ 901700 w 632"/>
              <a:gd name="T73" fmla="*/ 520700 h 369"/>
              <a:gd name="T74" fmla="*/ 914400 w 632"/>
              <a:gd name="T75" fmla="*/ 508000 h 369"/>
              <a:gd name="T76" fmla="*/ 938213 w 632"/>
              <a:gd name="T77" fmla="*/ 496888 h 369"/>
              <a:gd name="T78" fmla="*/ 950913 w 632"/>
              <a:gd name="T79" fmla="*/ 460375 h 369"/>
              <a:gd name="T80" fmla="*/ 962025 w 632"/>
              <a:gd name="T81" fmla="*/ 420688 h 369"/>
              <a:gd name="T82" fmla="*/ 989013 w 632"/>
              <a:gd name="T83" fmla="*/ 407988 h 3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2" h="369">
                <a:moveTo>
                  <a:pt x="0" y="0"/>
                </a:moveTo>
                <a:lnTo>
                  <a:pt x="7" y="9"/>
                </a:lnTo>
                <a:lnTo>
                  <a:pt x="7" y="17"/>
                </a:lnTo>
                <a:lnTo>
                  <a:pt x="15" y="32"/>
                </a:lnTo>
                <a:lnTo>
                  <a:pt x="15" y="40"/>
                </a:lnTo>
                <a:lnTo>
                  <a:pt x="30" y="40"/>
                </a:lnTo>
                <a:lnTo>
                  <a:pt x="30" y="48"/>
                </a:lnTo>
                <a:lnTo>
                  <a:pt x="40" y="57"/>
                </a:lnTo>
                <a:lnTo>
                  <a:pt x="40" y="73"/>
                </a:lnTo>
                <a:lnTo>
                  <a:pt x="48" y="73"/>
                </a:lnTo>
                <a:lnTo>
                  <a:pt x="48" y="80"/>
                </a:lnTo>
                <a:lnTo>
                  <a:pt x="48" y="88"/>
                </a:lnTo>
                <a:lnTo>
                  <a:pt x="63" y="88"/>
                </a:lnTo>
                <a:lnTo>
                  <a:pt x="63" y="105"/>
                </a:lnTo>
                <a:lnTo>
                  <a:pt x="71" y="113"/>
                </a:lnTo>
                <a:lnTo>
                  <a:pt x="71" y="121"/>
                </a:lnTo>
                <a:lnTo>
                  <a:pt x="78" y="121"/>
                </a:lnTo>
                <a:lnTo>
                  <a:pt x="78" y="136"/>
                </a:lnTo>
                <a:lnTo>
                  <a:pt x="78" y="144"/>
                </a:lnTo>
                <a:lnTo>
                  <a:pt x="88" y="144"/>
                </a:lnTo>
                <a:lnTo>
                  <a:pt x="88" y="153"/>
                </a:lnTo>
                <a:lnTo>
                  <a:pt x="103" y="161"/>
                </a:lnTo>
                <a:lnTo>
                  <a:pt x="111" y="176"/>
                </a:lnTo>
                <a:lnTo>
                  <a:pt x="111" y="184"/>
                </a:lnTo>
                <a:lnTo>
                  <a:pt x="119" y="184"/>
                </a:lnTo>
                <a:lnTo>
                  <a:pt x="136" y="192"/>
                </a:lnTo>
                <a:lnTo>
                  <a:pt x="136" y="209"/>
                </a:lnTo>
                <a:lnTo>
                  <a:pt x="144" y="217"/>
                </a:lnTo>
                <a:lnTo>
                  <a:pt x="151" y="217"/>
                </a:lnTo>
                <a:lnTo>
                  <a:pt x="151" y="224"/>
                </a:lnTo>
                <a:lnTo>
                  <a:pt x="167" y="232"/>
                </a:lnTo>
                <a:lnTo>
                  <a:pt x="174" y="232"/>
                </a:lnTo>
                <a:lnTo>
                  <a:pt x="184" y="249"/>
                </a:lnTo>
                <a:lnTo>
                  <a:pt x="184" y="257"/>
                </a:lnTo>
                <a:lnTo>
                  <a:pt x="192" y="257"/>
                </a:lnTo>
                <a:lnTo>
                  <a:pt x="192" y="265"/>
                </a:lnTo>
                <a:lnTo>
                  <a:pt x="207" y="265"/>
                </a:lnTo>
                <a:lnTo>
                  <a:pt x="215" y="280"/>
                </a:lnTo>
                <a:lnTo>
                  <a:pt x="222" y="280"/>
                </a:lnTo>
                <a:lnTo>
                  <a:pt x="222" y="290"/>
                </a:lnTo>
                <a:lnTo>
                  <a:pt x="240" y="290"/>
                </a:lnTo>
                <a:lnTo>
                  <a:pt x="247" y="290"/>
                </a:lnTo>
                <a:lnTo>
                  <a:pt x="255" y="297"/>
                </a:lnTo>
                <a:lnTo>
                  <a:pt x="270" y="297"/>
                </a:lnTo>
                <a:lnTo>
                  <a:pt x="280" y="313"/>
                </a:lnTo>
                <a:lnTo>
                  <a:pt x="288" y="320"/>
                </a:lnTo>
                <a:lnTo>
                  <a:pt x="295" y="320"/>
                </a:lnTo>
                <a:lnTo>
                  <a:pt x="318" y="328"/>
                </a:lnTo>
                <a:lnTo>
                  <a:pt x="328" y="338"/>
                </a:lnTo>
                <a:lnTo>
                  <a:pt x="343" y="338"/>
                </a:lnTo>
                <a:lnTo>
                  <a:pt x="351" y="353"/>
                </a:lnTo>
                <a:lnTo>
                  <a:pt x="359" y="353"/>
                </a:lnTo>
                <a:lnTo>
                  <a:pt x="376" y="361"/>
                </a:lnTo>
                <a:lnTo>
                  <a:pt x="384" y="361"/>
                </a:lnTo>
                <a:lnTo>
                  <a:pt x="384" y="368"/>
                </a:lnTo>
                <a:lnTo>
                  <a:pt x="391" y="368"/>
                </a:lnTo>
                <a:lnTo>
                  <a:pt x="391" y="361"/>
                </a:lnTo>
                <a:lnTo>
                  <a:pt x="399" y="361"/>
                </a:lnTo>
                <a:lnTo>
                  <a:pt x="414" y="361"/>
                </a:lnTo>
                <a:lnTo>
                  <a:pt x="424" y="361"/>
                </a:lnTo>
                <a:lnTo>
                  <a:pt x="432" y="361"/>
                </a:lnTo>
                <a:lnTo>
                  <a:pt x="447" y="361"/>
                </a:lnTo>
                <a:lnTo>
                  <a:pt x="455" y="361"/>
                </a:lnTo>
                <a:lnTo>
                  <a:pt x="462" y="353"/>
                </a:lnTo>
                <a:lnTo>
                  <a:pt x="472" y="353"/>
                </a:lnTo>
                <a:lnTo>
                  <a:pt x="487" y="353"/>
                </a:lnTo>
                <a:lnTo>
                  <a:pt x="495" y="353"/>
                </a:lnTo>
                <a:lnTo>
                  <a:pt x="503" y="353"/>
                </a:lnTo>
                <a:lnTo>
                  <a:pt x="520" y="353"/>
                </a:lnTo>
                <a:lnTo>
                  <a:pt x="528" y="338"/>
                </a:lnTo>
                <a:lnTo>
                  <a:pt x="535" y="338"/>
                </a:lnTo>
                <a:lnTo>
                  <a:pt x="551" y="338"/>
                </a:lnTo>
                <a:lnTo>
                  <a:pt x="558" y="328"/>
                </a:lnTo>
                <a:lnTo>
                  <a:pt x="568" y="328"/>
                </a:lnTo>
                <a:lnTo>
                  <a:pt x="568" y="320"/>
                </a:lnTo>
                <a:lnTo>
                  <a:pt x="576" y="320"/>
                </a:lnTo>
                <a:lnTo>
                  <a:pt x="576" y="313"/>
                </a:lnTo>
                <a:lnTo>
                  <a:pt x="591" y="313"/>
                </a:lnTo>
                <a:lnTo>
                  <a:pt x="591" y="297"/>
                </a:lnTo>
                <a:lnTo>
                  <a:pt x="599" y="290"/>
                </a:lnTo>
                <a:lnTo>
                  <a:pt x="606" y="280"/>
                </a:lnTo>
                <a:lnTo>
                  <a:pt x="606" y="265"/>
                </a:lnTo>
                <a:lnTo>
                  <a:pt x="623" y="265"/>
                </a:lnTo>
                <a:lnTo>
                  <a:pt x="623" y="257"/>
                </a:lnTo>
                <a:lnTo>
                  <a:pt x="631" y="24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1" name="Freeform 15">
            <a:extLst>
              <a:ext uri="{FF2B5EF4-FFF2-40B4-BE49-F238E27FC236}">
                <a16:creationId xmlns:a16="http://schemas.microsoft.com/office/drawing/2014/main" id="{B338509D-719D-4950-9AE5-DBA28BA1985B}"/>
              </a:ext>
            </a:extLst>
          </p:cNvPr>
          <p:cNvSpPr>
            <a:spLocks/>
          </p:cNvSpPr>
          <p:nvPr/>
        </p:nvSpPr>
        <p:spPr bwMode="auto">
          <a:xfrm>
            <a:off x="6477000" y="2197100"/>
            <a:ext cx="1016000" cy="727075"/>
          </a:xfrm>
          <a:custGeom>
            <a:avLst/>
            <a:gdLst>
              <a:gd name="T0" fmla="*/ 0 w 640"/>
              <a:gd name="T1" fmla="*/ 596900 h 458"/>
              <a:gd name="T2" fmla="*/ 36513 w 640"/>
              <a:gd name="T3" fmla="*/ 596900 h 458"/>
              <a:gd name="T4" fmla="*/ 52388 w 640"/>
              <a:gd name="T5" fmla="*/ 584200 h 458"/>
              <a:gd name="T6" fmla="*/ 76200 w 640"/>
              <a:gd name="T7" fmla="*/ 584200 h 458"/>
              <a:gd name="T8" fmla="*/ 112713 w 640"/>
              <a:gd name="T9" fmla="*/ 584200 h 458"/>
              <a:gd name="T10" fmla="*/ 152400 w 640"/>
              <a:gd name="T11" fmla="*/ 584200 h 458"/>
              <a:gd name="T12" fmla="*/ 177800 w 640"/>
              <a:gd name="T13" fmla="*/ 584200 h 458"/>
              <a:gd name="T14" fmla="*/ 188913 w 640"/>
              <a:gd name="T15" fmla="*/ 596900 h 458"/>
              <a:gd name="T16" fmla="*/ 228600 w 640"/>
              <a:gd name="T17" fmla="*/ 596900 h 458"/>
              <a:gd name="T18" fmla="*/ 241300 w 640"/>
              <a:gd name="T19" fmla="*/ 623888 h 458"/>
              <a:gd name="T20" fmla="*/ 265113 w 640"/>
              <a:gd name="T21" fmla="*/ 636588 h 458"/>
              <a:gd name="T22" fmla="*/ 280988 w 640"/>
              <a:gd name="T23" fmla="*/ 649288 h 458"/>
              <a:gd name="T24" fmla="*/ 317500 w 640"/>
              <a:gd name="T25" fmla="*/ 673100 h 458"/>
              <a:gd name="T26" fmla="*/ 330200 w 640"/>
              <a:gd name="T27" fmla="*/ 688975 h 458"/>
              <a:gd name="T28" fmla="*/ 341313 w 640"/>
              <a:gd name="T29" fmla="*/ 700088 h 458"/>
              <a:gd name="T30" fmla="*/ 381000 w 640"/>
              <a:gd name="T31" fmla="*/ 700088 h 458"/>
              <a:gd name="T32" fmla="*/ 406400 w 640"/>
              <a:gd name="T33" fmla="*/ 725488 h 458"/>
              <a:gd name="T34" fmla="*/ 444500 w 640"/>
              <a:gd name="T35" fmla="*/ 725488 h 458"/>
              <a:gd name="T36" fmla="*/ 482600 w 640"/>
              <a:gd name="T37" fmla="*/ 725488 h 458"/>
              <a:gd name="T38" fmla="*/ 509588 w 640"/>
              <a:gd name="T39" fmla="*/ 725488 h 458"/>
              <a:gd name="T40" fmla="*/ 546100 w 640"/>
              <a:gd name="T41" fmla="*/ 725488 h 458"/>
              <a:gd name="T42" fmla="*/ 569913 w 640"/>
              <a:gd name="T43" fmla="*/ 725488 h 458"/>
              <a:gd name="T44" fmla="*/ 609600 w 640"/>
              <a:gd name="T45" fmla="*/ 725488 h 458"/>
              <a:gd name="T46" fmla="*/ 633413 w 640"/>
              <a:gd name="T47" fmla="*/ 725488 h 458"/>
              <a:gd name="T48" fmla="*/ 673100 w 640"/>
              <a:gd name="T49" fmla="*/ 725488 h 458"/>
              <a:gd name="T50" fmla="*/ 709613 w 640"/>
              <a:gd name="T51" fmla="*/ 700088 h 458"/>
              <a:gd name="T52" fmla="*/ 738188 w 640"/>
              <a:gd name="T53" fmla="*/ 700088 h 458"/>
              <a:gd name="T54" fmla="*/ 774700 w 640"/>
              <a:gd name="T55" fmla="*/ 700088 h 458"/>
              <a:gd name="T56" fmla="*/ 798513 w 640"/>
              <a:gd name="T57" fmla="*/ 688975 h 458"/>
              <a:gd name="T58" fmla="*/ 838200 w 640"/>
              <a:gd name="T59" fmla="*/ 673100 h 458"/>
              <a:gd name="T60" fmla="*/ 850900 w 640"/>
              <a:gd name="T61" fmla="*/ 649288 h 458"/>
              <a:gd name="T62" fmla="*/ 874713 w 640"/>
              <a:gd name="T63" fmla="*/ 636588 h 458"/>
              <a:gd name="T64" fmla="*/ 890588 w 640"/>
              <a:gd name="T65" fmla="*/ 623888 h 458"/>
              <a:gd name="T66" fmla="*/ 901700 w 640"/>
              <a:gd name="T67" fmla="*/ 596900 h 458"/>
              <a:gd name="T68" fmla="*/ 927100 w 640"/>
              <a:gd name="T69" fmla="*/ 573088 h 458"/>
              <a:gd name="T70" fmla="*/ 938213 w 640"/>
              <a:gd name="T71" fmla="*/ 533400 h 458"/>
              <a:gd name="T72" fmla="*/ 950913 w 640"/>
              <a:gd name="T73" fmla="*/ 508000 h 458"/>
              <a:gd name="T74" fmla="*/ 966788 w 640"/>
              <a:gd name="T75" fmla="*/ 484188 h 458"/>
              <a:gd name="T76" fmla="*/ 990600 w 640"/>
              <a:gd name="T77" fmla="*/ 471488 h 458"/>
              <a:gd name="T78" fmla="*/ 1003300 w 640"/>
              <a:gd name="T79" fmla="*/ 457200 h 458"/>
              <a:gd name="T80" fmla="*/ 1003300 w 640"/>
              <a:gd name="T81" fmla="*/ 420688 h 458"/>
              <a:gd name="T82" fmla="*/ 1003300 w 640"/>
              <a:gd name="T83" fmla="*/ 395288 h 458"/>
              <a:gd name="T84" fmla="*/ 1014413 w 640"/>
              <a:gd name="T85" fmla="*/ 368300 h 458"/>
              <a:gd name="T86" fmla="*/ 1014413 w 640"/>
              <a:gd name="T87" fmla="*/ 344488 h 458"/>
              <a:gd name="T88" fmla="*/ 1014413 w 640"/>
              <a:gd name="T89" fmla="*/ 304800 h 458"/>
              <a:gd name="T90" fmla="*/ 1014413 w 640"/>
              <a:gd name="T91" fmla="*/ 279400 h 458"/>
              <a:gd name="T92" fmla="*/ 1014413 w 640"/>
              <a:gd name="T93" fmla="*/ 242888 h 458"/>
              <a:gd name="T94" fmla="*/ 1014413 w 640"/>
              <a:gd name="T95" fmla="*/ 203200 h 458"/>
              <a:gd name="T96" fmla="*/ 1014413 w 640"/>
              <a:gd name="T97" fmla="*/ 179388 h 458"/>
              <a:gd name="T98" fmla="*/ 1014413 w 640"/>
              <a:gd name="T99" fmla="*/ 139700 h 458"/>
              <a:gd name="T100" fmla="*/ 1014413 w 640"/>
              <a:gd name="T101" fmla="*/ 115888 h 458"/>
              <a:gd name="T102" fmla="*/ 1014413 w 640"/>
              <a:gd name="T103" fmla="*/ 76200 h 458"/>
              <a:gd name="T104" fmla="*/ 1014413 w 640"/>
              <a:gd name="T105" fmla="*/ 39688 h 458"/>
              <a:gd name="T106" fmla="*/ 1014413 w 640"/>
              <a:gd name="T107" fmla="*/ 14288 h 458"/>
              <a:gd name="T108" fmla="*/ 990600 w 640"/>
              <a:gd name="T109" fmla="*/ 14288 h 458"/>
              <a:gd name="T110" fmla="*/ 966788 w 640"/>
              <a:gd name="T111" fmla="*/ 0 h 4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0" h="458">
                <a:moveTo>
                  <a:pt x="0" y="393"/>
                </a:moveTo>
                <a:lnTo>
                  <a:pt x="0" y="376"/>
                </a:lnTo>
                <a:lnTo>
                  <a:pt x="8" y="376"/>
                </a:lnTo>
                <a:lnTo>
                  <a:pt x="23" y="376"/>
                </a:lnTo>
                <a:lnTo>
                  <a:pt x="23" y="368"/>
                </a:lnTo>
                <a:lnTo>
                  <a:pt x="33" y="368"/>
                </a:lnTo>
                <a:lnTo>
                  <a:pt x="40" y="368"/>
                </a:lnTo>
                <a:lnTo>
                  <a:pt x="48" y="368"/>
                </a:lnTo>
                <a:lnTo>
                  <a:pt x="64" y="368"/>
                </a:lnTo>
                <a:lnTo>
                  <a:pt x="71" y="368"/>
                </a:lnTo>
                <a:lnTo>
                  <a:pt x="81" y="368"/>
                </a:lnTo>
                <a:lnTo>
                  <a:pt x="96" y="368"/>
                </a:lnTo>
                <a:lnTo>
                  <a:pt x="104" y="368"/>
                </a:lnTo>
                <a:lnTo>
                  <a:pt x="112" y="368"/>
                </a:lnTo>
                <a:lnTo>
                  <a:pt x="119" y="368"/>
                </a:lnTo>
                <a:lnTo>
                  <a:pt x="119" y="376"/>
                </a:lnTo>
                <a:lnTo>
                  <a:pt x="136" y="376"/>
                </a:lnTo>
                <a:lnTo>
                  <a:pt x="144" y="376"/>
                </a:lnTo>
                <a:lnTo>
                  <a:pt x="144" y="393"/>
                </a:lnTo>
                <a:lnTo>
                  <a:pt x="152" y="393"/>
                </a:lnTo>
                <a:lnTo>
                  <a:pt x="152" y="401"/>
                </a:lnTo>
                <a:lnTo>
                  <a:pt x="167" y="401"/>
                </a:lnTo>
                <a:lnTo>
                  <a:pt x="167" y="409"/>
                </a:lnTo>
                <a:lnTo>
                  <a:pt x="177" y="409"/>
                </a:lnTo>
                <a:lnTo>
                  <a:pt x="184" y="424"/>
                </a:lnTo>
                <a:lnTo>
                  <a:pt x="200" y="424"/>
                </a:lnTo>
                <a:lnTo>
                  <a:pt x="200" y="434"/>
                </a:lnTo>
                <a:lnTo>
                  <a:pt x="208" y="434"/>
                </a:lnTo>
                <a:lnTo>
                  <a:pt x="215" y="434"/>
                </a:lnTo>
                <a:lnTo>
                  <a:pt x="215" y="441"/>
                </a:lnTo>
                <a:lnTo>
                  <a:pt x="225" y="441"/>
                </a:lnTo>
                <a:lnTo>
                  <a:pt x="240" y="441"/>
                </a:lnTo>
                <a:lnTo>
                  <a:pt x="248" y="441"/>
                </a:lnTo>
                <a:lnTo>
                  <a:pt x="256" y="457"/>
                </a:lnTo>
                <a:lnTo>
                  <a:pt x="273" y="457"/>
                </a:lnTo>
                <a:lnTo>
                  <a:pt x="280" y="457"/>
                </a:lnTo>
                <a:lnTo>
                  <a:pt x="288" y="457"/>
                </a:lnTo>
                <a:lnTo>
                  <a:pt x="304" y="457"/>
                </a:lnTo>
                <a:lnTo>
                  <a:pt x="311" y="457"/>
                </a:lnTo>
                <a:lnTo>
                  <a:pt x="321" y="457"/>
                </a:lnTo>
                <a:lnTo>
                  <a:pt x="328" y="457"/>
                </a:lnTo>
                <a:lnTo>
                  <a:pt x="344" y="457"/>
                </a:lnTo>
                <a:lnTo>
                  <a:pt x="351" y="457"/>
                </a:lnTo>
                <a:lnTo>
                  <a:pt x="359" y="457"/>
                </a:lnTo>
                <a:lnTo>
                  <a:pt x="376" y="457"/>
                </a:lnTo>
                <a:lnTo>
                  <a:pt x="384" y="457"/>
                </a:lnTo>
                <a:lnTo>
                  <a:pt x="392" y="457"/>
                </a:lnTo>
                <a:lnTo>
                  <a:pt x="399" y="457"/>
                </a:lnTo>
                <a:lnTo>
                  <a:pt x="417" y="457"/>
                </a:lnTo>
                <a:lnTo>
                  <a:pt x="424" y="457"/>
                </a:lnTo>
                <a:lnTo>
                  <a:pt x="432" y="457"/>
                </a:lnTo>
                <a:lnTo>
                  <a:pt x="447" y="441"/>
                </a:lnTo>
                <a:lnTo>
                  <a:pt x="455" y="441"/>
                </a:lnTo>
                <a:lnTo>
                  <a:pt x="465" y="441"/>
                </a:lnTo>
                <a:lnTo>
                  <a:pt x="480" y="441"/>
                </a:lnTo>
                <a:lnTo>
                  <a:pt x="488" y="441"/>
                </a:lnTo>
                <a:lnTo>
                  <a:pt x="495" y="434"/>
                </a:lnTo>
                <a:lnTo>
                  <a:pt x="503" y="434"/>
                </a:lnTo>
                <a:lnTo>
                  <a:pt x="520" y="424"/>
                </a:lnTo>
                <a:lnTo>
                  <a:pt x="528" y="424"/>
                </a:lnTo>
                <a:lnTo>
                  <a:pt x="528" y="409"/>
                </a:lnTo>
                <a:lnTo>
                  <a:pt x="536" y="409"/>
                </a:lnTo>
                <a:lnTo>
                  <a:pt x="536" y="401"/>
                </a:lnTo>
                <a:lnTo>
                  <a:pt x="551" y="401"/>
                </a:lnTo>
                <a:lnTo>
                  <a:pt x="551" y="393"/>
                </a:lnTo>
                <a:lnTo>
                  <a:pt x="561" y="393"/>
                </a:lnTo>
                <a:lnTo>
                  <a:pt x="561" y="376"/>
                </a:lnTo>
                <a:lnTo>
                  <a:pt x="568" y="376"/>
                </a:lnTo>
                <a:lnTo>
                  <a:pt x="568" y="368"/>
                </a:lnTo>
                <a:lnTo>
                  <a:pt x="584" y="361"/>
                </a:lnTo>
                <a:lnTo>
                  <a:pt x="591" y="353"/>
                </a:lnTo>
                <a:lnTo>
                  <a:pt x="591" y="336"/>
                </a:lnTo>
                <a:lnTo>
                  <a:pt x="599" y="328"/>
                </a:lnTo>
                <a:lnTo>
                  <a:pt x="599" y="320"/>
                </a:lnTo>
                <a:lnTo>
                  <a:pt x="609" y="320"/>
                </a:lnTo>
                <a:lnTo>
                  <a:pt x="609" y="305"/>
                </a:lnTo>
                <a:lnTo>
                  <a:pt x="624" y="305"/>
                </a:lnTo>
                <a:lnTo>
                  <a:pt x="624" y="297"/>
                </a:lnTo>
                <a:lnTo>
                  <a:pt x="624" y="288"/>
                </a:lnTo>
                <a:lnTo>
                  <a:pt x="632" y="288"/>
                </a:lnTo>
                <a:lnTo>
                  <a:pt x="632" y="280"/>
                </a:lnTo>
                <a:lnTo>
                  <a:pt x="632" y="265"/>
                </a:lnTo>
                <a:lnTo>
                  <a:pt x="632" y="257"/>
                </a:lnTo>
                <a:lnTo>
                  <a:pt x="632" y="249"/>
                </a:lnTo>
                <a:lnTo>
                  <a:pt x="639" y="249"/>
                </a:lnTo>
                <a:lnTo>
                  <a:pt x="639" y="232"/>
                </a:lnTo>
                <a:lnTo>
                  <a:pt x="639" y="224"/>
                </a:lnTo>
                <a:lnTo>
                  <a:pt x="639" y="217"/>
                </a:lnTo>
                <a:lnTo>
                  <a:pt x="639" y="201"/>
                </a:lnTo>
                <a:lnTo>
                  <a:pt x="639" y="192"/>
                </a:lnTo>
                <a:lnTo>
                  <a:pt x="639" y="184"/>
                </a:lnTo>
                <a:lnTo>
                  <a:pt x="639" y="176"/>
                </a:lnTo>
                <a:lnTo>
                  <a:pt x="639" y="161"/>
                </a:lnTo>
                <a:lnTo>
                  <a:pt x="639" y="153"/>
                </a:lnTo>
                <a:lnTo>
                  <a:pt x="639" y="144"/>
                </a:lnTo>
                <a:lnTo>
                  <a:pt x="639" y="128"/>
                </a:lnTo>
                <a:lnTo>
                  <a:pt x="639" y="121"/>
                </a:lnTo>
                <a:lnTo>
                  <a:pt x="639" y="113"/>
                </a:lnTo>
                <a:lnTo>
                  <a:pt x="639" y="96"/>
                </a:lnTo>
                <a:lnTo>
                  <a:pt x="639" y="88"/>
                </a:lnTo>
                <a:lnTo>
                  <a:pt x="639" y="80"/>
                </a:lnTo>
                <a:lnTo>
                  <a:pt x="639" y="73"/>
                </a:lnTo>
                <a:lnTo>
                  <a:pt x="639" y="57"/>
                </a:lnTo>
                <a:lnTo>
                  <a:pt x="639" y="48"/>
                </a:lnTo>
                <a:lnTo>
                  <a:pt x="639" y="40"/>
                </a:lnTo>
                <a:lnTo>
                  <a:pt x="639" y="25"/>
                </a:lnTo>
                <a:lnTo>
                  <a:pt x="639" y="17"/>
                </a:lnTo>
                <a:lnTo>
                  <a:pt x="639" y="9"/>
                </a:lnTo>
                <a:lnTo>
                  <a:pt x="632" y="9"/>
                </a:lnTo>
                <a:lnTo>
                  <a:pt x="624" y="9"/>
                </a:lnTo>
                <a:lnTo>
                  <a:pt x="624" y="0"/>
                </a:lnTo>
                <a:lnTo>
                  <a:pt x="60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2" name="Rectangle 16">
            <a:extLst>
              <a:ext uri="{FF2B5EF4-FFF2-40B4-BE49-F238E27FC236}">
                <a16:creationId xmlns:a16="http://schemas.microsoft.com/office/drawing/2014/main" id="{85D2501B-5CCC-489F-AB13-0CA019E9EFCB}"/>
              </a:ext>
            </a:extLst>
          </p:cNvPr>
          <p:cNvSpPr>
            <a:spLocks noChangeArrowheads="1"/>
          </p:cNvSpPr>
          <p:nvPr/>
        </p:nvSpPr>
        <p:spPr bwMode="auto">
          <a:xfrm>
            <a:off x="755650" y="3155950"/>
            <a:ext cx="18542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00"/>
                </a:solidFill>
                <a:latin typeface="Arial" panose="020B0604020202020204" pitchFamily="34" charset="0"/>
              </a:rPr>
              <a:t>cosmic - 28</a:t>
            </a:r>
          </a:p>
        </p:txBody>
      </p:sp>
      <p:sp>
        <p:nvSpPr>
          <p:cNvPr id="106513" name="Rectangle 17">
            <a:extLst>
              <a:ext uri="{FF2B5EF4-FFF2-40B4-BE49-F238E27FC236}">
                <a16:creationId xmlns:a16="http://schemas.microsoft.com/office/drawing/2014/main" id="{AF680606-1C3B-4A42-ADF7-4696197C2A44}"/>
              </a:ext>
            </a:extLst>
          </p:cNvPr>
          <p:cNvSpPr>
            <a:spLocks noChangeArrowheads="1"/>
          </p:cNvSpPr>
          <p:nvPr/>
        </p:nvSpPr>
        <p:spPr bwMode="auto">
          <a:xfrm>
            <a:off x="995363" y="4987925"/>
            <a:ext cx="134461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00"/>
                </a:solidFill>
                <a:latin typeface="Arial" panose="020B0604020202020204" pitchFamily="34" charset="0"/>
              </a:rPr>
              <a:t>diet - 40</a:t>
            </a:r>
          </a:p>
        </p:txBody>
      </p:sp>
      <p:sp>
        <p:nvSpPr>
          <p:cNvPr id="106514" name="Rectangle 18">
            <a:extLst>
              <a:ext uri="{FF2B5EF4-FFF2-40B4-BE49-F238E27FC236}">
                <a16:creationId xmlns:a16="http://schemas.microsoft.com/office/drawing/2014/main" id="{AFD40101-54B4-4112-8728-A6BCE110F3FB}"/>
              </a:ext>
            </a:extLst>
          </p:cNvPr>
          <p:cNvSpPr>
            <a:spLocks noChangeArrowheads="1"/>
          </p:cNvSpPr>
          <p:nvPr/>
        </p:nvSpPr>
        <p:spPr bwMode="auto">
          <a:xfrm>
            <a:off x="6329363" y="6130925"/>
            <a:ext cx="22113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00"/>
                </a:solidFill>
                <a:latin typeface="Arial" panose="020B0604020202020204" pitchFamily="34" charset="0"/>
              </a:rPr>
              <a:t>terrestrial - 28</a:t>
            </a:r>
          </a:p>
        </p:txBody>
      </p:sp>
      <p:sp>
        <p:nvSpPr>
          <p:cNvPr id="106515" name="Rectangle 19">
            <a:extLst>
              <a:ext uri="{FF2B5EF4-FFF2-40B4-BE49-F238E27FC236}">
                <a16:creationId xmlns:a16="http://schemas.microsoft.com/office/drawing/2014/main" id="{093336F9-4D68-4E69-8C3F-CC370A3351D8}"/>
              </a:ext>
            </a:extLst>
          </p:cNvPr>
          <p:cNvSpPr>
            <a:spLocks noChangeArrowheads="1"/>
          </p:cNvSpPr>
          <p:nvPr/>
        </p:nvSpPr>
        <p:spPr bwMode="auto">
          <a:xfrm>
            <a:off x="5656263" y="2152650"/>
            <a:ext cx="18192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00"/>
                </a:solidFill>
                <a:latin typeface="Arial" panose="020B0604020202020204" pitchFamily="34" charset="0"/>
              </a:rPr>
              <a:t>radon - 200</a:t>
            </a:r>
          </a:p>
        </p:txBody>
      </p:sp>
      <p:grpSp>
        <p:nvGrpSpPr>
          <p:cNvPr id="106516" name="Group 20">
            <a:extLst>
              <a:ext uri="{FF2B5EF4-FFF2-40B4-BE49-F238E27FC236}">
                <a16:creationId xmlns:a16="http://schemas.microsoft.com/office/drawing/2014/main" id="{B31AE780-92E7-4082-8184-9AC76072FBE7}"/>
              </a:ext>
            </a:extLst>
          </p:cNvPr>
          <p:cNvGrpSpPr>
            <a:grpSpLocks/>
          </p:cNvGrpSpPr>
          <p:nvPr/>
        </p:nvGrpSpPr>
        <p:grpSpPr bwMode="auto">
          <a:xfrm>
            <a:off x="6400800" y="3740150"/>
            <a:ext cx="1846263" cy="1946275"/>
            <a:chOff x="4032" y="2356"/>
            <a:chExt cx="1163" cy="1226"/>
          </a:xfrm>
        </p:grpSpPr>
        <p:sp>
          <p:nvSpPr>
            <p:cNvPr id="106617" name="Rectangle 21">
              <a:extLst>
                <a:ext uri="{FF2B5EF4-FFF2-40B4-BE49-F238E27FC236}">
                  <a16:creationId xmlns:a16="http://schemas.microsoft.com/office/drawing/2014/main" id="{21A9A7E9-9B81-4E78-AB01-0EF303D1CFC0}"/>
                </a:ext>
              </a:extLst>
            </p:cNvPr>
            <p:cNvSpPr>
              <a:spLocks noChangeArrowheads="1"/>
            </p:cNvSpPr>
            <p:nvPr/>
          </p:nvSpPr>
          <p:spPr bwMode="auto">
            <a:xfrm>
              <a:off x="4035" y="2360"/>
              <a:ext cx="1160" cy="1222"/>
            </a:xfrm>
            <a:prstGeom prst="rect">
              <a:avLst/>
            </a:prstGeom>
            <a:solidFill>
              <a:srgbClr val="4040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06618" name="Group 22">
              <a:extLst>
                <a:ext uri="{FF2B5EF4-FFF2-40B4-BE49-F238E27FC236}">
                  <a16:creationId xmlns:a16="http://schemas.microsoft.com/office/drawing/2014/main" id="{6F4F525C-802C-46AE-A125-CC5ECA288B88}"/>
                </a:ext>
              </a:extLst>
            </p:cNvPr>
            <p:cNvGrpSpPr>
              <a:grpSpLocks/>
            </p:cNvGrpSpPr>
            <p:nvPr/>
          </p:nvGrpSpPr>
          <p:grpSpPr bwMode="auto">
            <a:xfrm>
              <a:off x="4045" y="3006"/>
              <a:ext cx="279" cy="333"/>
              <a:chOff x="4045" y="3006"/>
              <a:chExt cx="279" cy="333"/>
            </a:xfrm>
          </p:grpSpPr>
          <p:sp>
            <p:nvSpPr>
              <p:cNvPr id="106655" name="Freeform 23">
                <a:extLst>
                  <a:ext uri="{FF2B5EF4-FFF2-40B4-BE49-F238E27FC236}">
                    <a16:creationId xmlns:a16="http://schemas.microsoft.com/office/drawing/2014/main" id="{DBC3BE4C-E822-45A3-B023-2659A4ECBEE4}"/>
                  </a:ext>
                </a:extLst>
              </p:cNvPr>
              <p:cNvSpPr>
                <a:spLocks/>
              </p:cNvSpPr>
              <p:nvPr/>
            </p:nvSpPr>
            <p:spPr bwMode="auto">
              <a:xfrm>
                <a:off x="4045" y="3006"/>
                <a:ext cx="279" cy="175"/>
              </a:xfrm>
              <a:custGeom>
                <a:avLst/>
                <a:gdLst>
                  <a:gd name="T0" fmla="*/ 273 w 279"/>
                  <a:gd name="T1" fmla="*/ 142 h 175"/>
                  <a:gd name="T2" fmla="*/ 278 w 279"/>
                  <a:gd name="T3" fmla="*/ 109 h 175"/>
                  <a:gd name="T4" fmla="*/ 273 w 279"/>
                  <a:gd name="T5" fmla="*/ 96 h 175"/>
                  <a:gd name="T6" fmla="*/ 271 w 279"/>
                  <a:gd name="T7" fmla="*/ 85 h 175"/>
                  <a:gd name="T8" fmla="*/ 268 w 279"/>
                  <a:gd name="T9" fmla="*/ 82 h 175"/>
                  <a:gd name="T10" fmla="*/ 256 w 279"/>
                  <a:gd name="T11" fmla="*/ 72 h 175"/>
                  <a:gd name="T12" fmla="*/ 247 w 279"/>
                  <a:gd name="T13" fmla="*/ 80 h 175"/>
                  <a:gd name="T14" fmla="*/ 236 w 279"/>
                  <a:gd name="T15" fmla="*/ 88 h 175"/>
                  <a:gd name="T16" fmla="*/ 233 w 279"/>
                  <a:gd name="T17" fmla="*/ 72 h 175"/>
                  <a:gd name="T18" fmla="*/ 231 w 279"/>
                  <a:gd name="T19" fmla="*/ 60 h 175"/>
                  <a:gd name="T20" fmla="*/ 224 w 279"/>
                  <a:gd name="T21" fmla="*/ 56 h 175"/>
                  <a:gd name="T22" fmla="*/ 216 w 279"/>
                  <a:gd name="T23" fmla="*/ 52 h 175"/>
                  <a:gd name="T24" fmla="*/ 206 w 279"/>
                  <a:gd name="T25" fmla="*/ 56 h 175"/>
                  <a:gd name="T26" fmla="*/ 203 w 279"/>
                  <a:gd name="T27" fmla="*/ 40 h 175"/>
                  <a:gd name="T28" fmla="*/ 195 w 279"/>
                  <a:gd name="T29" fmla="*/ 36 h 175"/>
                  <a:gd name="T30" fmla="*/ 200 w 279"/>
                  <a:gd name="T31" fmla="*/ 14 h 175"/>
                  <a:gd name="T32" fmla="*/ 195 w 279"/>
                  <a:gd name="T33" fmla="*/ 4 h 175"/>
                  <a:gd name="T34" fmla="*/ 186 w 279"/>
                  <a:gd name="T35" fmla="*/ 4 h 175"/>
                  <a:gd name="T36" fmla="*/ 182 w 279"/>
                  <a:gd name="T37" fmla="*/ 12 h 175"/>
                  <a:gd name="T38" fmla="*/ 167 w 279"/>
                  <a:gd name="T39" fmla="*/ 0 h 175"/>
                  <a:gd name="T40" fmla="*/ 160 w 279"/>
                  <a:gd name="T41" fmla="*/ 0 h 175"/>
                  <a:gd name="T42" fmla="*/ 155 w 279"/>
                  <a:gd name="T43" fmla="*/ 4 h 175"/>
                  <a:gd name="T44" fmla="*/ 150 w 279"/>
                  <a:gd name="T45" fmla="*/ 12 h 175"/>
                  <a:gd name="T46" fmla="*/ 144 w 279"/>
                  <a:gd name="T47" fmla="*/ 32 h 175"/>
                  <a:gd name="T48" fmla="*/ 142 w 279"/>
                  <a:gd name="T49" fmla="*/ 48 h 175"/>
                  <a:gd name="T50" fmla="*/ 142 w 279"/>
                  <a:gd name="T51" fmla="*/ 60 h 175"/>
                  <a:gd name="T52" fmla="*/ 137 w 279"/>
                  <a:gd name="T53" fmla="*/ 64 h 175"/>
                  <a:gd name="T54" fmla="*/ 129 w 279"/>
                  <a:gd name="T55" fmla="*/ 52 h 175"/>
                  <a:gd name="T56" fmla="*/ 125 w 279"/>
                  <a:gd name="T57" fmla="*/ 40 h 175"/>
                  <a:gd name="T58" fmla="*/ 118 w 279"/>
                  <a:gd name="T59" fmla="*/ 20 h 175"/>
                  <a:gd name="T60" fmla="*/ 112 w 279"/>
                  <a:gd name="T61" fmla="*/ 18 h 175"/>
                  <a:gd name="T62" fmla="*/ 107 w 279"/>
                  <a:gd name="T63" fmla="*/ 28 h 175"/>
                  <a:gd name="T64" fmla="*/ 99 w 279"/>
                  <a:gd name="T65" fmla="*/ 32 h 175"/>
                  <a:gd name="T66" fmla="*/ 92 w 279"/>
                  <a:gd name="T67" fmla="*/ 32 h 175"/>
                  <a:gd name="T68" fmla="*/ 85 w 279"/>
                  <a:gd name="T69" fmla="*/ 32 h 175"/>
                  <a:gd name="T70" fmla="*/ 78 w 279"/>
                  <a:gd name="T71" fmla="*/ 28 h 175"/>
                  <a:gd name="T72" fmla="*/ 72 w 279"/>
                  <a:gd name="T73" fmla="*/ 28 h 175"/>
                  <a:gd name="T74" fmla="*/ 68 w 279"/>
                  <a:gd name="T75" fmla="*/ 32 h 175"/>
                  <a:gd name="T76" fmla="*/ 64 w 279"/>
                  <a:gd name="T77" fmla="*/ 40 h 175"/>
                  <a:gd name="T78" fmla="*/ 64 w 279"/>
                  <a:gd name="T79" fmla="*/ 60 h 175"/>
                  <a:gd name="T80" fmla="*/ 66 w 279"/>
                  <a:gd name="T81" fmla="*/ 68 h 175"/>
                  <a:gd name="T82" fmla="*/ 66 w 279"/>
                  <a:gd name="T83" fmla="*/ 72 h 175"/>
                  <a:gd name="T84" fmla="*/ 52 w 279"/>
                  <a:gd name="T85" fmla="*/ 64 h 175"/>
                  <a:gd name="T86" fmla="*/ 42 w 279"/>
                  <a:gd name="T87" fmla="*/ 52 h 175"/>
                  <a:gd name="T88" fmla="*/ 35 w 279"/>
                  <a:gd name="T89" fmla="*/ 72 h 175"/>
                  <a:gd name="T90" fmla="*/ 19 w 279"/>
                  <a:gd name="T91" fmla="*/ 68 h 175"/>
                  <a:gd name="T92" fmla="*/ 22 w 279"/>
                  <a:gd name="T93" fmla="*/ 96 h 175"/>
                  <a:gd name="T94" fmla="*/ 5 w 279"/>
                  <a:gd name="T95" fmla="*/ 106 h 175"/>
                  <a:gd name="T96" fmla="*/ 0 w 279"/>
                  <a:gd name="T97" fmla="*/ 120 h 175"/>
                  <a:gd name="T98" fmla="*/ 7 w 279"/>
                  <a:gd name="T99" fmla="*/ 133 h 175"/>
                  <a:gd name="T100" fmla="*/ 7 w 279"/>
                  <a:gd name="T101" fmla="*/ 140 h 175"/>
                  <a:gd name="T102" fmla="*/ 5 w 279"/>
                  <a:gd name="T103" fmla="*/ 153 h 175"/>
                  <a:gd name="T104" fmla="*/ 7 w 279"/>
                  <a:gd name="T105" fmla="*/ 162 h 175"/>
                  <a:gd name="T106" fmla="*/ 16 w 279"/>
                  <a:gd name="T107" fmla="*/ 170 h 175"/>
                  <a:gd name="T108" fmla="*/ 28 w 279"/>
                  <a:gd name="T109" fmla="*/ 174 h 1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9" h="175">
                    <a:moveTo>
                      <a:pt x="262" y="153"/>
                    </a:moveTo>
                    <a:lnTo>
                      <a:pt x="273" y="142"/>
                    </a:lnTo>
                    <a:lnTo>
                      <a:pt x="278" y="122"/>
                    </a:lnTo>
                    <a:lnTo>
                      <a:pt x="278" y="109"/>
                    </a:lnTo>
                    <a:lnTo>
                      <a:pt x="275" y="102"/>
                    </a:lnTo>
                    <a:lnTo>
                      <a:pt x="273" y="96"/>
                    </a:lnTo>
                    <a:lnTo>
                      <a:pt x="273" y="88"/>
                    </a:lnTo>
                    <a:lnTo>
                      <a:pt x="271" y="85"/>
                    </a:lnTo>
                    <a:lnTo>
                      <a:pt x="266" y="80"/>
                    </a:lnTo>
                    <a:lnTo>
                      <a:pt x="268" y="82"/>
                    </a:lnTo>
                    <a:lnTo>
                      <a:pt x="257" y="76"/>
                    </a:lnTo>
                    <a:lnTo>
                      <a:pt x="256" y="72"/>
                    </a:lnTo>
                    <a:lnTo>
                      <a:pt x="251" y="76"/>
                    </a:lnTo>
                    <a:lnTo>
                      <a:pt x="247" y="80"/>
                    </a:lnTo>
                    <a:lnTo>
                      <a:pt x="238" y="85"/>
                    </a:lnTo>
                    <a:lnTo>
                      <a:pt x="236" y="88"/>
                    </a:lnTo>
                    <a:lnTo>
                      <a:pt x="231" y="82"/>
                    </a:lnTo>
                    <a:lnTo>
                      <a:pt x="233" y="72"/>
                    </a:lnTo>
                    <a:lnTo>
                      <a:pt x="233" y="64"/>
                    </a:lnTo>
                    <a:lnTo>
                      <a:pt x="231" y="60"/>
                    </a:lnTo>
                    <a:lnTo>
                      <a:pt x="227" y="56"/>
                    </a:lnTo>
                    <a:lnTo>
                      <a:pt x="224" y="56"/>
                    </a:lnTo>
                    <a:lnTo>
                      <a:pt x="221" y="52"/>
                    </a:lnTo>
                    <a:lnTo>
                      <a:pt x="216" y="52"/>
                    </a:lnTo>
                    <a:lnTo>
                      <a:pt x="209" y="52"/>
                    </a:lnTo>
                    <a:lnTo>
                      <a:pt x="206" y="56"/>
                    </a:lnTo>
                    <a:lnTo>
                      <a:pt x="203" y="44"/>
                    </a:lnTo>
                    <a:lnTo>
                      <a:pt x="203" y="40"/>
                    </a:lnTo>
                    <a:lnTo>
                      <a:pt x="200" y="36"/>
                    </a:lnTo>
                    <a:lnTo>
                      <a:pt x="195" y="36"/>
                    </a:lnTo>
                    <a:lnTo>
                      <a:pt x="196" y="24"/>
                    </a:lnTo>
                    <a:lnTo>
                      <a:pt x="200" y="14"/>
                    </a:lnTo>
                    <a:lnTo>
                      <a:pt x="196" y="8"/>
                    </a:lnTo>
                    <a:lnTo>
                      <a:pt x="195" y="4"/>
                    </a:lnTo>
                    <a:lnTo>
                      <a:pt x="190" y="4"/>
                    </a:lnTo>
                    <a:lnTo>
                      <a:pt x="186" y="4"/>
                    </a:lnTo>
                    <a:lnTo>
                      <a:pt x="184" y="8"/>
                    </a:lnTo>
                    <a:lnTo>
                      <a:pt x="182" y="12"/>
                    </a:lnTo>
                    <a:lnTo>
                      <a:pt x="176" y="4"/>
                    </a:lnTo>
                    <a:lnTo>
                      <a:pt x="167" y="0"/>
                    </a:lnTo>
                    <a:lnTo>
                      <a:pt x="165" y="0"/>
                    </a:lnTo>
                    <a:lnTo>
                      <a:pt x="160" y="0"/>
                    </a:lnTo>
                    <a:lnTo>
                      <a:pt x="158" y="0"/>
                    </a:lnTo>
                    <a:lnTo>
                      <a:pt x="155" y="4"/>
                    </a:lnTo>
                    <a:lnTo>
                      <a:pt x="153" y="8"/>
                    </a:lnTo>
                    <a:lnTo>
                      <a:pt x="150" y="12"/>
                    </a:lnTo>
                    <a:lnTo>
                      <a:pt x="148" y="18"/>
                    </a:lnTo>
                    <a:lnTo>
                      <a:pt x="144" y="32"/>
                    </a:lnTo>
                    <a:lnTo>
                      <a:pt x="142" y="38"/>
                    </a:lnTo>
                    <a:lnTo>
                      <a:pt x="142" y="48"/>
                    </a:lnTo>
                    <a:lnTo>
                      <a:pt x="142" y="56"/>
                    </a:lnTo>
                    <a:lnTo>
                      <a:pt x="142" y="60"/>
                    </a:lnTo>
                    <a:lnTo>
                      <a:pt x="141" y="64"/>
                    </a:lnTo>
                    <a:lnTo>
                      <a:pt x="137" y="64"/>
                    </a:lnTo>
                    <a:lnTo>
                      <a:pt x="134" y="61"/>
                    </a:lnTo>
                    <a:lnTo>
                      <a:pt x="129" y="52"/>
                    </a:lnTo>
                    <a:lnTo>
                      <a:pt x="127" y="44"/>
                    </a:lnTo>
                    <a:lnTo>
                      <a:pt x="125" y="40"/>
                    </a:lnTo>
                    <a:lnTo>
                      <a:pt x="118" y="36"/>
                    </a:lnTo>
                    <a:lnTo>
                      <a:pt x="118" y="20"/>
                    </a:lnTo>
                    <a:lnTo>
                      <a:pt x="117" y="18"/>
                    </a:lnTo>
                    <a:lnTo>
                      <a:pt x="112" y="18"/>
                    </a:lnTo>
                    <a:lnTo>
                      <a:pt x="110" y="20"/>
                    </a:lnTo>
                    <a:lnTo>
                      <a:pt x="107" y="28"/>
                    </a:lnTo>
                    <a:lnTo>
                      <a:pt x="106" y="32"/>
                    </a:lnTo>
                    <a:lnTo>
                      <a:pt x="99" y="32"/>
                    </a:lnTo>
                    <a:lnTo>
                      <a:pt x="94" y="32"/>
                    </a:lnTo>
                    <a:lnTo>
                      <a:pt x="92" y="32"/>
                    </a:lnTo>
                    <a:lnTo>
                      <a:pt x="87" y="32"/>
                    </a:lnTo>
                    <a:lnTo>
                      <a:pt x="85" y="32"/>
                    </a:lnTo>
                    <a:lnTo>
                      <a:pt x="83" y="38"/>
                    </a:lnTo>
                    <a:lnTo>
                      <a:pt x="78" y="28"/>
                    </a:lnTo>
                    <a:lnTo>
                      <a:pt x="77" y="28"/>
                    </a:lnTo>
                    <a:lnTo>
                      <a:pt x="72" y="28"/>
                    </a:lnTo>
                    <a:lnTo>
                      <a:pt x="70" y="32"/>
                    </a:lnTo>
                    <a:lnTo>
                      <a:pt x="68" y="32"/>
                    </a:lnTo>
                    <a:lnTo>
                      <a:pt x="64" y="38"/>
                    </a:lnTo>
                    <a:lnTo>
                      <a:pt x="64" y="40"/>
                    </a:lnTo>
                    <a:lnTo>
                      <a:pt x="64" y="48"/>
                    </a:lnTo>
                    <a:lnTo>
                      <a:pt x="64" y="60"/>
                    </a:lnTo>
                    <a:lnTo>
                      <a:pt x="64" y="61"/>
                    </a:lnTo>
                    <a:lnTo>
                      <a:pt x="66" y="68"/>
                    </a:lnTo>
                    <a:lnTo>
                      <a:pt x="70" y="68"/>
                    </a:lnTo>
                    <a:lnTo>
                      <a:pt x="66" y="72"/>
                    </a:lnTo>
                    <a:lnTo>
                      <a:pt x="59" y="76"/>
                    </a:lnTo>
                    <a:lnTo>
                      <a:pt x="52" y="64"/>
                    </a:lnTo>
                    <a:lnTo>
                      <a:pt x="45" y="52"/>
                    </a:lnTo>
                    <a:lnTo>
                      <a:pt x="42" y="52"/>
                    </a:lnTo>
                    <a:lnTo>
                      <a:pt x="40" y="56"/>
                    </a:lnTo>
                    <a:lnTo>
                      <a:pt x="35" y="72"/>
                    </a:lnTo>
                    <a:lnTo>
                      <a:pt x="24" y="64"/>
                    </a:lnTo>
                    <a:lnTo>
                      <a:pt x="19" y="68"/>
                    </a:lnTo>
                    <a:lnTo>
                      <a:pt x="19" y="72"/>
                    </a:lnTo>
                    <a:lnTo>
                      <a:pt x="22" y="96"/>
                    </a:lnTo>
                    <a:lnTo>
                      <a:pt x="12" y="100"/>
                    </a:lnTo>
                    <a:lnTo>
                      <a:pt x="5" y="106"/>
                    </a:lnTo>
                    <a:lnTo>
                      <a:pt x="3" y="109"/>
                    </a:lnTo>
                    <a:lnTo>
                      <a:pt x="0" y="120"/>
                    </a:lnTo>
                    <a:lnTo>
                      <a:pt x="0" y="126"/>
                    </a:lnTo>
                    <a:lnTo>
                      <a:pt x="7" y="133"/>
                    </a:lnTo>
                    <a:lnTo>
                      <a:pt x="9" y="137"/>
                    </a:lnTo>
                    <a:lnTo>
                      <a:pt x="7" y="140"/>
                    </a:lnTo>
                    <a:lnTo>
                      <a:pt x="5" y="146"/>
                    </a:lnTo>
                    <a:lnTo>
                      <a:pt x="5" y="153"/>
                    </a:lnTo>
                    <a:lnTo>
                      <a:pt x="5" y="157"/>
                    </a:lnTo>
                    <a:lnTo>
                      <a:pt x="7" y="162"/>
                    </a:lnTo>
                    <a:lnTo>
                      <a:pt x="11" y="170"/>
                    </a:lnTo>
                    <a:lnTo>
                      <a:pt x="16" y="170"/>
                    </a:lnTo>
                    <a:lnTo>
                      <a:pt x="19" y="174"/>
                    </a:lnTo>
                    <a:lnTo>
                      <a:pt x="28" y="174"/>
                    </a:lnTo>
                    <a:lnTo>
                      <a:pt x="262" y="153"/>
                    </a:lnTo>
                  </a:path>
                </a:pathLst>
              </a:custGeom>
              <a:solidFill>
                <a:srgbClr val="00E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56" name="Freeform 24">
                <a:extLst>
                  <a:ext uri="{FF2B5EF4-FFF2-40B4-BE49-F238E27FC236}">
                    <a16:creationId xmlns:a16="http://schemas.microsoft.com/office/drawing/2014/main" id="{FD2CB6E9-B759-43EE-800F-23F0955F41F9}"/>
                  </a:ext>
                </a:extLst>
              </p:cNvPr>
              <p:cNvSpPr>
                <a:spLocks/>
              </p:cNvSpPr>
              <p:nvPr/>
            </p:nvSpPr>
            <p:spPr bwMode="auto">
              <a:xfrm>
                <a:off x="4073" y="3077"/>
                <a:ext cx="235" cy="65"/>
              </a:xfrm>
              <a:custGeom>
                <a:avLst/>
                <a:gdLst>
                  <a:gd name="T0" fmla="*/ 234 w 235"/>
                  <a:gd name="T1" fmla="*/ 41 h 65"/>
                  <a:gd name="T2" fmla="*/ 232 w 235"/>
                  <a:gd name="T3" fmla="*/ 35 h 65"/>
                  <a:gd name="T4" fmla="*/ 229 w 235"/>
                  <a:gd name="T5" fmla="*/ 26 h 65"/>
                  <a:gd name="T6" fmla="*/ 227 w 235"/>
                  <a:gd name="T7" fmla="*/ 23 h 65"/>
                  <a:gd name="T8" fmla="*/ 222 w 235"/>
                  <a:gd name="T9" fmla="*/ 23 h 65"/>
                  <a:gd name="T10" fmla="*/ 219 w 235"/>
                  <a:gd name="T11" fmla="*/ 30 h 65"/>
                  <a:gd name="T12" fmla="*/ 217 w 235"/>
                  <a:gd name="T13" fmla="*/ 35 h 65"/>
                  <a:gd name="T14" fmla="*/ 205 w 235"/>
                  <a:gd name="T15" fmla="*/ 38 h 65"/>
                  <a:gd name="T16" fmla="*/ 196 w 235"/>
                  <a:gd name="T17" fmla="*/ 19 h 65"/>
                  <a:gd name="T18" fmla="*/ 192 w 235"/>
                  <a:gd name="T19" fmla="*/ 15 h 65"/>
                  <a:gd name="T20" fmla="*/ 187 w 235"/>
                  <a:gd name="T21" fmla="*/ 15 h 65"/>
                  <a:gd name="T22" fmla="*/ 186 w 235"/>
                  <a:gd name="T23" fmla="*/ 15 h 65"/>
                  <a:gd name="T24" fmla="*/ 181 w 235"/>
                  <a:gd name="T25" fmla="*/ 26 h 65"/>
                  <a:gd name="T26" fmla="*/ 173 w 235"/>
                  <a:gd name="T27" fmla="*/ 15 h 65"/>
                  <a:gd name="T28" fmla="*/ 168 w 235"/>
                  <a:gd name="T29" fmla="*/ 13 h 65"/>
                  <a:gd name="T30" fmla="*/ 163 w 235"/>
                  <a:gd name="T31" fmla="*/ 15 h 65"/>
                  <a:gd name="T32" fmla="*/ 163 w 235"/>
                  <a:gd name="T33" fmla="*/ 19 h 65"/>
                  <a:gd name="T34" fmla="*/ 173 w 235"/>
                  <a:gd name="T35" fmla="*/ 45 h 65"/>
                  <a:gd name="T36" fmla="*/ 163 w 235"/>
                  <a:gd name="T37" fmla="*/ 54 h 65"/>
                  <a:gd name="T38" fmla="*/ 127 w 235"/>
                  <a:gd name="T39" fmla="*/ 32 h 65"/>
                  <a:gd name="T40" fmla="*/ 139 w 235"/>
                  <a:gd name="T41" fmla="*/ 15 h 65"/>
                  <a:gd name="T42" fmla="*/ 142 w 235"/>
                  <a:gd name="T43" fmla="*/ 11 h 65"/>
                  <a:gd name="T44" fmla="*/ 142 w 235"/>
                  <a:gd name="T45" fmla="*/ 4 h 65"/>
                  <a:gd name="T46" fmla="*/ 138 w 235"/>
                  <a:gd name="T47" fmla="*/ 0 h 65"/>
                  <a:gd name="T48" fmla="*/ 133 w 235"/>
                  <a:gd name="T49" fmla="*/ 0 h 65"/>
                  <a:gd name="T50" fmla="*/ 114 w 235"/>
                  <a:gd name="T51" fmla="*/ 15 h 65"/>
                  <a:gd name="T52" fmla="*/ 90 w 235"/>
                  <a:gd name="T53" fmla="*/ 15 h 65"/>
                  <a:gd name="T54" fmla="*/ 95 w 235"/>
                  <a:gd name="T55" fmla="*/ 4 h 65"/>
                  <a:gd name="T56" fmla="*/ 92 w 235"/>
                  <a:gd name="T57" fmla="*/ 0 h 65"/>
                  <a:gd name="T58" fmla="*/ 88 w 235"/>
                  <a:gd name="T59" fmla="*/ 0 h 65"/>
                  <a:gd name="T60" fmla="*/ 83 w 235"/>
                  <a:gd name="T61" fmla="*/ 4 h 65"/>
                  <a:gd name="T62" fmla="*/ 82 w 235"/>
                  <a:gd name="T63" fmla="*/ 7 h 65"/>
                  <a:gd name="T64" fmla="*/ 74 w 235"/>
                  <a:gd name="T65" fmla="*/ 7 h 65"/>
                  <a:gd name="T66" fmla="*/ 71 w 235"/>
                  <a:gd name="T67" fmla="*/ 4 h 65"/>
                  <a:gd name="T68" fmla="*/ 66 w 235"/>
                  <a:gd name="T69" fmla="*/ 7 h 65"/>
                  <a:gd name="T70" fmla="*/ 59 w 235"/>
                  <a:gd name="T71" fmla="*/ 11 h 65"/>
                  <a:gd name="T72" fmla="*/ 55 w 235"/>
                  <a:gd name="T73" fmla="*/ 11 h 65"/>
                  <a:gd name="T74" fmla="*/ 50 w 235"/>
                  <a:gd name="T75" fmla="*/ 11 h 65"/>
                  <a:gd name="T76" fmla="*/ 47 w 235"/>
                  <a:gd name="T77" fmla="*/ 13 h 65"/>
                  <a:gd name="T78" fmla="*/ 42 w 235"/>
                  <a:gd name="T79" fmla="*/ 30 h 65"/>
                  <a:gd name="T80" fmla="*/ 32 w 235"/>
                  <a:gd name="T81" fmla="*/ 19 h 65"/>
                  <a:gd name="T82" fmla="*/ 29 w 235"/>
                  <a:gd name="T83" fmla="*/ 19 h 65"/>
                  <a:gd name="T84" fmla="*/ 26 w 235"/>
                  <a:gd name="T85" fmla="*/ 19 h 65"/>
                  <a:gd name="T86" fmla="*/ 22 w 235"/>
                  <a:gd name="T87" fmla="*/ 26 h 65"/>
                  <a:gd name="T88" fmla="*/ 17 w 235"/>
                  <a:gd name="T89" fmla="*/ 23 h 65"/>
                  <a:gd name="T90" fmla="*/ 13 w 235"/>
                  <a:gd name="T91" fmla="*/ 19 h 65"/>
                  <a:gd name="T92" fmla="*/ 8 w 235"/>
                  <a:gd name="T93" fmla="*/ 15 h 65"/>
                  <a:gd name="T94" fmla="*/ 7 w 235"/>
                  <a:gd name="T95" fmla="*/ 13 h 65"/>
                  <a:gd name="T96" fmla="*/ 2 w 235"/>
                  <a:gd name="T97" fmla="*/ 15 h 65"/>
                  <a:gd name="T98" fmla="*/ 0 w 235"/>
                  <a:gd name="T99" fmla="*/ 23 h 65"/>
                  <a:gd name="T100" fmla="*/ 0 w 235"/>
                  <a:gd name="T101" fmla="*/ 26 h 65"/>
                  <a:gd name="T102" fmla="*/ 2 w 235"/>
                  <a:gd name="T103" fmla="*/ 32 h 65"/>
                  <a:gd name="T104" fmla="*/ 12 w 235"/>
                  <a:gd name="T105" fmla="*/ 32 h 65"/>
                  <a:gd name="T106" fmla="*/ 26 w 235"/>
                  <a:gd name="T107" fmla="*/ 35 h 65"/>
                  <a:gd name="T108" fmla="*/ 40 w 235"/>
                  <a:gd name="T109" fmla="*/ 64 h 65"/>
                  <a:gd name="T110" fmla="*/ 226 w 235"/>
                  <a:gd name="T111" fmla="*/ 50 h 65"/>
                  <a:gd name="T112" fmla="*/ 234 w 235"/>
                  <a:gd name="T113" fmla="*/ 41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5" h="65">
                    <a:moveTo>
                      <a:pt x="234" y="41"/>
                    </a:moveTo>
                    <a:lnTo>
                      <a:pt x="232" y="35"/>
                    </a:lnTo>
                    <a:lnTo>
                      <a:pt x="229" y="26"/>
                    </a:lnTo>
                    <a:lnTo>
                      <a:pt x="227" y="23"/>
                    </a:lnTo>
                    <a:lnTo>
                      <a:pt x="222" y="23"/>
                    </a:lnTo>
                    <a:lnTo>
                      <a:pt x="219" y="30"/>
                    </a:lnTo>
                    <a:lnTo>
                      <a:pt x="217" y="35"/>
                    </a:lnTo>
                    <a:lnTo>
                      <a:pt x="205" y="38"/>
                    </a:lnTo>
                    <a:lnTo>
                      <a:pt x="196" y="19"/>
                    </a:lnTo>
                    <a:lnTo>
                      <a:pt x="192" y="15"/>
                    </a:lnTo>
                    <a:lnTo>
                      <a:pt x="187" y="15"/>
                    </a:lnTo>
                    <a:lnTo>
                      <a:pt x="186" y="15"/>
                    </a:lnTo>
                    <a:lnTo>
                      <a:pt x="181" y="26"/>
                    </a:lnTo>
                    <a:lnTo>
                      <a:pt x="173" y="15"/>
                    </a:lnTo>
                    <a:lnTo>
                      <a:pt x="168" y="13"/>
                    </a:lnTo>
                    <a:lnTo>
                      <a:pt x="163" y="15"/>
                    </a:lnTo>
                    <a:lnTo>
                      <a:pt x="163" y="19"/>
                    </a:lnTo>
                    <a:lnTo>
                      <a:pt x="173" y="45"/>
                    </a:lnTo>
                    <a:lnTo>
                      <a:pt x="163" y="54"/>
                    </a:lnTo>
                    <a:lnTo>
                      <a:pt x="127" y="32"/>
                    </a:lnTo>
                    <a:lnTo>
                      <a:pt x="139" y="15"/>
                    </a:lnTo>
                    <a:lnTo>
                      <a:pt x="142" y="11"/>
                    </a:lnTo>
                    <a:lnTo>
                      <a:pt x="142" y="4"/>
                    </a:lnTo>
                    <a:lnTo>
                      <a:pt x="138" y="0"/>
                    </a:lnTo>
                    <a:lnTo>
                      <a:pt x="133" y="0"/>
                    </a:lnTo>
                    <a:lnTo>
                      <a:pt x="114" y="15"/>
                    </a:lnTo>
                    <a:lnTo>
                      <a:pt x="90" y="15"/>
                    </a:lnTo>
                    <a:lnTo>
                      <a:pt x="95" y="4"/>
                    </a:lnTo>
                    <a:lnTo>
                      <a:pt x="92" y="0"/>
                    </a:lnTo>
                    <a:lnTo>
                      <a:pt x="88" y="0"/>
                    </a:lnTo>
                    <a:lnTo>
                      <a:pt x="83" y="4"/>
                    </a:lnTo>
                    <a:lnTo>
                      <a:pt x="82" y="7"/>
                    </a:lnTo>
                    <a:lnTo>
                      <a:pt x="74" y="7"/>
                    </a:lnTo>
                    <a:lnTo>
                      <a:pt x="71" y="4"/>
                    </a:lnTo>
                    <a:lnTo>
                      <a:pt x="66" y="7"/>
                    </a:lnTo>
                    <a:lnTo>
                      <a:pt x="59" y="11"/>
                    </a:lnTo>
                    <a:lnTo>
                      <a:pt x="55" y="11"/>
                    </a:lnTo>
                    <a:lnTo>
                      <a:pt x="50" y="11"/>
                    </a:lnTo>
                    <a:lnTo>
                      <a:pt x="47" y="13"/>
                    </a:lnTo>
                    <a:lnTo>
                      <a:pt x="42" y="30"/>
                    </a:lnTo>
                    <a:lnTo>
                      <a:pt x="32" y="19"/>
                    </a:lnTo>
                    <a:lnTo>
                      <a:pt x="29" y="19"/>
                    </a:lnTo>
                    <a:lnTo>
                      <a:pt x="26" y="19"/>
                    </a:lnTo>
                    <a:lnTo>
                      <a:pt x="22" y="26"/>
                    </a:lnTo>
                    <a:lnTo>
                      <a:pt x="17" y="23"/>
                    </a:lnTo>
                    <a:lnTo>
                      <a:pt x="13" y="19"/>
                    </a:lnTo>
                    <a:lnTo>
                      <a:pt x="8" y="15"/>
                    </a:lnTo>
                    <a:lnTo>
                      <a:pt x="7" y="13"/>
                    </a:lnTo>
                    <a:lnTo>
                      <a:pt x="2" y="15"/>
                    </a:lnTo>
                    <a:lnTo>
                      <a:pt x="0" y="23"/>
                    </a:lnTo>
                    <a:lnTo>
                      <a:pt x="0" y="26"/>
                    </a:lnTo>
                    <a:lnTo>
                      <a:pt x="2" y="32"/>
                    </a:lnTo>
                    <a:lnTo>
                      <a:pt x="12" y="32"/>
                    </a:lnTo>
                    <a:lnTo>
                      <a:pt x="26" y="35"/>
                    </a:lnTo>
                    <a:lnTo>
                      <a:pt x="40" y="64"/>
                    </a:lnTo>
                    <a:lnTo>
                      <a:pt x="226" y="50"/>
                    </a:lnTo>
                    <a:lnTo>
                      <a:pt x="234" y="41"/>
                    </a:lnTo>
                  </a:path>
                </a:pathLst>
              </a:custGeom>
              <a:solidFill>
                <a:srgbClr val="008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57" name="Freeform 25">
                <a:extLst>
                  <a:ext uri="{FF2B5EF4-FFF2-40B4-BE49-F238E27FC236}">
                    <a16:creationId xmlns:a16="http://schemas.microsoft.com/office/drawing/2014/main" id="{57A03F0B-1581-4649-92D9-BC40700D5B12}"/>
                  </a:ext>
                </a:extLst>
              </p:cNvPr>
              <p:cNvSpPr>
                <a:spLocks/>
              </p:cNvSpPr>
              <p:nvPr/>
            </p:nvSpPr>
            <p:spPr bwMode="auto">
              <a:xfrm>
                <a:off x="4061" y="3134"/>
                <a:ext cx="251" cy="111"/>
              </a:xfrm>
              <a:custGeom>
                <a:avLst/>
                <a:gdLst>
                  <a:gd name="T0" fmla="*/ 250 w 251"/>
                  <a:gd name="T1" fmla="*/ 18 h 111"/>
                  <a:gd name="T2" fmla="*/ 245 w 251"/>
                  <a:gd name="T3" fmla="*/ 24 h 111"/>
                  <a:gd name="T4" fmla="*/ 247 w 251"/>
                  <a:gd name="T5" fmla="*/ 38 h 111"/>
                  <a:gd name="T6" fmla="*/ 245 w 251"/>
                  <a:gd name="T7" fmla="*/ 51 h 111"/>
                  <a:gd name="T8" fmla="*/ 240 w 251"/>
                  <a:gd name="T9" fmla="*/ 57 h 111"/>
                  <a:gd name="T10" fmla="*/ 228 w 251"/>
                  <a:gd name="T11" fmla="*/ 63 h 111"/>
                  <a:gd name="T12" fmla="*/ 218 w 251"/>
                  <a:gd name="T13" fmla="*/ 67 h 111"/>
                  <a:gd name="T14" fmla="*/ 212 w 251"/>
                  <a:gd name="T15" fmla="*/ 77 h 111"/>
                  <a:gd name="T16" fmla="*/ 205 w 251"/>
                  <a:gd name="T17" fmla="*/ 74 h 111"/>
                  <a:gd name="T18" fmla="*/ 200 w 251"/>
                  <a:gd name="T19" fmla="*/ 63 h 111"/>
                  <a:gd name="T20" fmla="*/ 193 w 251"/>
                  <a:gd name="T21" fmla="*/ 67 h 111"/>
                  <a:gd name="T22" fmla="*/ 192 w 251"/>
                  <a:gd name="T23" fmla="*/ 77 h 111"/>
                  <a:gd name="T24" fmla="*/ 184 w 251"/>
                  <a:gd name="T25" fmla="*/ 83 h 111"/>
                  <a:gd name="T26" fmla="*/ 176 w 251"/>
                  <a:gd name="T27" fmla="*/ 79 h 111"/>
                  <a:gd name="T28" fmla="*/ 173 w 251"/>
                  <a:gd name="T29" fmla="*/ 79 h 111"/>
                  <a:gd name="T30" fmla="*/ 167 w 251"/>
                  <a:gd name="T31" fmla="*/ 86 h 111"/>
                  <a:gd name="T32" fmla="*/ 162 w 251"/>
                  <a:gd name="T33" fmla="*/ 83 h 111"/>
                  <a:gd name="T34" fmla="*/ 160 w 251"/>
                  <a:gd name="T35" fmla="*/ 77 h 111"/>
                  <a:gd name="T36" fmla="*/ 152 w 251"/>
                  <a:gd name="T37" fmla="*/ 77 h 111"/>
                  <a:gd name="T38" fmla="*/ 143 w 251"/>
                  <a:gd name="T39" fmla="*/ 77 h 111"/>
                  <a:gd name="T40" fmla="*/ 120 w 251"/>
                  <a:gd name="T41" fmla="*/ 63 h 111"/>
                  <a:gd name="T42" fmla="*/ 115 w 251"/>
                  <a:gd name="T43" fmla="*/ 57 h 111"/>
                  <a:gd name="T44" fmla="*/ 111 w 251"/>
                  <a:gd name="T45" fmla="*/ 54 h 111"/>
                  <a:gd name="T46" fmla="*/ 108 w 251"/>
                  <a:gd name="T47" fmla="*/ 63 h 111"/>
                  <a:gd name="T48" fmla="*/ 101 w 251"/>
                  <a:gd name="T49" fmla="*/ 83 h 111"/>
                  <a:gd name="T50" fmla="*/ 94 w 251"/>
                  <a:gd name="T51" fmla="*/ 90 h 111"/>
                  <a:gd name="T52" fmla="*/ 94 w 251"/>
                  <a:gd name="T53" fmla="*/ 99 h 111"/>
                  <a:gd name="T54" fmla="*/ 85 w 251"/>
                  <a:gd name="T55" fmla="*/ 99 h 111"/>
                  <a:gd name="T56" fmla="*/ 83 w 251"/>
                  <a:gd name="T57" fmla="*/ 106 h 111"/>
                  <a:gd name="T58" fmla="*/ 77 w 251"/>
                  <a:gd name="T59" fmla="*/ 102 h 111"/>
                  <a:gd name="T60" fmla="*/ 68 w 251"/>
                  <a:gd name="T61" fmla="*/ 106 h 111"/>
                  <a:gd name="T62" fmla="*/ 56 w 251"/>
                  <a:gd name="T63" fmla="*/ 106 h 111"/>
                  <a:gd name="T64" fmla="*/ 50 w 251"/>
                  <a:gd name="T65" fmla="*/ 97 h 111"/>
                  <a:gd name="T66" fmla="*/ 42 w 251"/>
                  <a:gd name="T67" fmla="*/ 97 h 111"/>
                  <a:gd name="T68" fmla="*/ 35 w 251"/>
                  <a:gd name="T69" fmla="*/ 86 h 111"/>
                  <a:gd name="T70" fmla="*/ 32 w 251"/>
                  <a:gd name="T71" fmla="*/ 74 h 111"/>
                  <a:gd name="T72" fmla="*/ 29 w 251"/>
                  <a:gd name="T73" fmla="*/ 67 h 111"/>
                  <a:gd name="T74" fmla="*/ 32 w 251"/>
                  <a:gd name="T75" fmla="*/ 59 h 111"/>
                  <a:gd name="T76" fmla="*/ 26 w 251"/>
                  <a:gd name="T77" fmla="*/ 59 h 111"/>
                  <a:gd name="T78" fmla="*/ 19 w 251"/>
                  <a:gd name="T79" fmla="*/ 57 h 111"/>
                  <a:gd name="T80" fmla="*/ 14 w 251"/>
                  <a:gd name="T81" fmla="*/ 57 h 111"/>
                  <a:gd name="T82" fmla="*/ 12 w 251"/>
                  <a:gd name="T83" fmla="*/ 51 h 111"/>
                  <a:gd name="T84" fmla="*/ 13 w 251"/>
                  <a:gd name="T85" fmla="*/ 39 h 111"/>
                  <a:gd name="T86" fmla="*/ 2 w 251"/>
                  <a:gd name="T87" fmla="*/ 30 h 111"/>
                  <a:gd name="T88" fmla="*/ 0 w 251"/>
                  <a:gd name="T89" fmla="*/ 18 h 111"/>
                  <a:gd name="T90" fmla="*/ 7 w 251"/>
                  <a:gd name="T91" fmla="*/ 4 h 111"/>
                  <a:gd name="T92" fmla="*/ 235 w 251"/>
                  <a:gd name="T93" fmla="*/ 0 h 1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1" h="111">
                    <a:moveTo>
                      <a:pt x="247" y="0"/>
                    </a:moveTo>
                    <a:lnTo>
                      <a:pt x="250" y="18"/>
                    </a:lnTo>
                    <a:lnTo>
                      <a:pt x="247" y="20"/>
                    </a:lnTo>
                    <a:lnTo>
                      <a:pt x="245" y="24"/>
                    </a:lnTo>
                    <a:lnTo>
                      <a:pt x="247" y="30"/>
                    </a:lnTo>
                    <a:lnTo>
                      <a:pt x="247" y="38"/>
                    </a:lnTo>
                    <a:lnTo>
                      <a:pt x="247" y="43"/>
                    </a:lnTo>
                    <a:lnTo>
                      <a:pt x="245" y="51"/>
                    </a:lnTo>
                    <a:lnTo>
                      <a:pt x="245" y="54"/>
                    </a:lnTo>
                    <a:lnTo>
                      <a:pt x="240" y="57"/>
                    </a:lnTo>
                    <a:lnTo>
                      <a:pt x="235" y="63"/>
                    </a:lnTo>
                    <a:lnTo>
                      <a:pt x="228" y="63"/>
                    </a:lnTo>
                    <a:lnTo>
                      <a:pt x="223" y="63"/>
                    </a:lnTo>
                    <a:lnTo>
                      <a:pt x="218" y="67"/>
                    </a:lnTo>
                    <a:lnTo>
                      <a:pt x="218" y="71"/>
                    </a:lnTo>
                    <a:lnTo>
                      <a:pt x="212" y="77"/>
                    </a:lnTo>
                    <a:lnTo>
                      <a:pt x="210" y="77"/>
                    </a:lnTo>
                    <a:lnTo>
                      <a:pt x="205" y="74"/>
                    </a:lnTo>
                    <a:lnTo>
                      <a:pt x="203" y="71"/>
                    </a:lnTo>
                    <a:lnTo>
                      <a:pt x="200" y="63"/>
                    </a:lnTo>
                    <a:lnTo>
                      <a:pt x="197" y="63"/>
                    </a:lnTo>
                    <a:lnTo>
                      <a:pt x="193" y="67"/>
                    </a:lnTo>
                    <a:lnTo>
                      <a:pt x="193" y="74"/>
                    </a:lnTo>
                    <a:lnTo>
                      <a:pt x="192" y="77"/>
                    </a:lnTo>
                    <a:lnTo>
                      <a:pt x="188" y="79"/>
                    </a:lnTo>
                    <a:lnTo>
                      <a:pt x="184" y="83"/>
                    </a:lnTo>
                    <a:lnTo>
                      <a:pt x="179" y="83"/>
                    </a:lnTo>
                    <a:lnTo>
                      <a:pt x="176" y="79"/>
                    </a:lnTo>
                    <a:lnTo>
                      <a:pt x="174" y="77"/>
                    </a:lnTo>
                    <a:lnTo>
                      <a:pt x="173" y="79"/>
                    </a:lnTo>
                    <a:lnTo>
                      <a:pt x="168" y="86"/>
                    </a:lnTo>
                    <a:lnTo>
                      <a:pt x="167" y="86"/>
                    </a:lnTo>
                    <a:lnTo>
                      <a:pt x="163" y="86"/>
                    </a:lnTo>
                    <a:lnTo>
                      <a:pt x="162" y="83"/>
                    </a:lnTo>
                    <a:lnTo>
                      <a:pt x="162" y="79"/>
                    </a:lnTo>
                    <a:lnTo>
                      <a:pt x="160" y="77"/>
                    </a:lnTo>
                    <a:lnTo>
                      <a:pt x="155" y="77"/>
                    </a:lnTo>
                    <a:lnTo>
                      <a:pt x="152" y="77"/>
                    </a:lnTo>
                    <a:lnTo>
                      <a:pt x="149" y="77"/>
                    </a:lnTo>
                    <a:lnTo>
                      <a:pt x="143" y="77"/>
                    </a:lnTo>
                    <a:lnTo>
                      <a:pt x="139" y="77"/>
                    </a:lnTo>
                    <a:lnTo>
                      <a:pt x="120" y="63"/>
                    </a:lnTo>
                    <a:lnTo>
                      <a:pt x="118" y="57"/>
                    </a:lnTo>
                    <a:lnTo>
                      <a:pt x="115" y="57"/>
                    </a:lnTo>
                    <a:lnTo>
                      <a:pt x="113" y="54"/>
                    </a:lnTo>
                    <a:lnTo>
                      <a:pt x="111" y="54"/>
                    </a:lnTo>
                    <a:lnTo>
                      <a:pt x="109" y="59"/>
                    </a:lnTo>
                    <a:lnTo>
                      <a:pt x="108" y="63"/>
                    </a:lnTo>
                    <a:lnTo>
                      <a:pt x="104" y="77"/>
                    </a:lnTo>
                    <a:lnTo>
                      <a:pt x="101" y="83"/>
                    </a:lnTo>
                    <a:lnTo>
                      <a:pt x="98" y="86"/>
                    </a:lnTo>
                    <a:lnTo>
                      <a:pt x="94" y="90"/>
                    </a:lnTo>
                    <a:lnTo>
                      <a:pt x="94" y="94"/>
                    </a:lnTo>
                    <a:lnTo>
                      <a:pt x="94" y="99"/>
                    </a:lnTo>
                    <a:lnTo>
                      <a:pt x="90" y="99"/>
                    </a:lnTo>
                    <a:lnTo>
                      <a:pt x="85" y="99"/>
                    </a:lnTo>
                    <a:lnTo>
                      <a:pt x="85" y="102"/>
                    </a:lnTo>
                    <a:lnTo>
                      <a:pt x="83" y="106"/>
                    </a:lnTo>
                    <a:lnTo>
                      <a:pt x="78" y="106"/>
                    </a:lnTo>
                    <a:lnTo>
                      <a:pt x="77" y="102"/>
                    </a:lnTo>
                    <a:lnTo>
                      <a:pt x="69" y="102"/>
                    </a:lnTo>
                    <a:lnTo>
                      <a:pt x="68" y="106"/>
                    </a:lnTo>
                    <a:lnTo>
                      <a:pt x="63" y="110"/>
                    </a:lnTo>
                    <a:lnTo>
                      <a:pt x="56" y="106"/>
                    </a:lnTo>
                    <a:lnTo>
                      <a:pt x="54" y="102"/>
                    </a:lnTo>
                    <a:lnTo>
                      <a:pt x="50" y="97"/>
                    </a:lnTo>
                    <a:lnTo>
                      <a:pt x="45" y="97"/>
                    </a:lnTo>
                    <a:lnTo>
                      <a:pt x="42" y="97"/>
                    </a:lnTo>
                    <a:lnTo>
                      <a:pt x="38" y="94"/>
                    </a:lnTo>
                    <a:lnTo>
                      <a:pt x="35" y="86"/>
                    </a:lnTo>
                    <a:lnTo>
                      <a:pt x="35" y="77"/>
                    </a:lnTo>
                    <a:lnTo>
                      <a:pt x="32" y="74"/>
                    </a:lnTo>
                    <a:lnTo>
                      <a:pt x="31" y="74"/>
                    </a:lnTo>
                    <a:lnTo>
                      <a:pt x="29" y="67"/>
                    </a:lnTo>
                    <a:lnTo>
                      <a:pt x="31" y="63"/>
                    </a:lnTo>
                    <a:lnTo>
                      <a:pt x="32" y="59"/>
                    </a:lnTo>
                    <a:lnTo>
                      <a:pt x="29" y="57"/>
                    </a:lnTo>
                    <a:lnTo>
                      <a:pt x="26" y="59"/>
                    </a:lnTo>
                    <a:lnTo>
                      <a:pt x="21" y="59"/>
                    </a:lnTo>
                    <a:lnTo>
                      <a:pt x="19" y="57"/>
                    </a:lnTo>
                    <a:lnTo>
                      <a:pt x="19" y="54"/>
                    </a:lnTo>
                    <a:lnTo>
                      <a:pt x="14" y="57"/>
                    </a:lnTo>
                    <a:lnTo>
                      <a:pt x="13" y="54"/>
                    </a:lnTo>
                    <a:lnTo>
                      <a:pt x="12" y="51"/>
                    </a:lnTo>
                    <a:lnTo>
                      <a:pt x="12" y="47"/>
                    </a:lnTo>
                    <a:lnTo>
                      <a:pt x="13" y="39"/>
                    </a:lnTo>
                    <a:lnTo>
                      <a:pt x="7" y="39"/>
                    </a:lnTo>
                    <a:lnTo>
                      <a:pt x="2" y="30"/>
                    </a:lnTo>
                    <a:lnTo>
                      <a:pt x="0" y="24"/>
                    </a:lnTo>
                    <a:lnTo>
                      <a:pt x="0" y="18"/>
                    </a:lnTo>
                    <a:lnTo>
                      <a:pt x="2" y="7"/>
                    </a:lnTo>
                    <a:lnTo>
                      <a:pt x="7" y="4"/>
                    </a:lnTo>
                    <a:lnTo>
                      <a:pt x="247" y="0"/>
                    </a:lnTo>
                    <a:lnTo>
                      <a:pt x="235" y="0"/>
                    </a:lnTo>
                    <a:lnTo>
                      <a:pt x="247" y="0"/>
                    </a:lnTo>
                  </a:path>
                </a:pathLst>
              </a:custGeom>
              <a:solidFill>
                <a:srgbClr val="004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58" name="Freeform 26">
                <a:extLst>
                  <a:ext uri="{FF2B5EF4-FFF2-40B4-BE49-F238E27FC236}">
                    <a16:creationId xmlns:a16="http://schemas.microsoft.com/office/drawing/2014/main" id="{2512BFA5-68DB-4544-85DF-75694AD8AA4B}"/>
                  </a:ext>
                </a:extLst>
              </p:cNvPr>
              <p:cNvSpPr>
                <a:spLocks/>
              </p:cNvSpPr>
              <p:nvPr/>
            </p:nvSpPr>
            <p:spPr bwMode="auto">
              <a:xfrm>
                <a:off x="4128" y="3146"/>
                <a:ext cx="136" cy="193"/>
              </a:xfrm>
              <a:custGeom>
                <a:avLst/>
                <a:gdLst>
                  <a:gd name="T0" fmla="*/ 0 w 136"/>
                  <a:gd name="T1" fmla="*/ 20 h 193"/>
                  <a:gd name="T2" fmla="*/ 12 w 136"/>
                  <a:gd name="T3" fmla="*/ 28 h 193"/>
                  <a:gd name="T4" fmla="*/ 20 w 136"/>
                  <a:gd name="T5" fmla="*/ 45 h 193"/>
                  <a:gd name="T6" fmla="*/ 29 w 136"/>
                  <a:gd name="T7" fmla="*/ 62 h 193"/>
                  <a:gd name="T8" fmla="*/ 36 w 136"/>
                  <a:gd name="T9" fmla="*/ 79 h 193"/>
                  <a:gd name="T10" fmla="*/ 38 w 136"/>
                  <a:gd name="T11" fmla="*/ 95 h 193"/>
                  <a:gd name="T12" fmla="*/ 43 w 136"/>
                  <a:gd name="T13" fmla="*/ 111 h 193"/>
                  <a:gd name="T14" fmla="*/ 44 w 136"/>
                  <a:gd name="T15" fmla="*/ 133 h 193"/>
                  <a:gd name="T16" fmla="*/ 48 w 136"/>
                  <a:gd name="T17" fmla="*/ 157 h 193"/>
                  <a:gd name="T18" fmla="*/ 52 w 136"/>
                  <a:gd name="T19" fmla="*/ 164 h 193"/>
                  <a:gd name="T20" fmla="*/ 52 w 136"/>
                  <a:gd name="T21" fmla="*/ 172 h 193"/>
                  <a:gd name="T22" fmla="*/ 52 w 136"/>
                  <a:gd name="T23" fmla="*/ 181 h 193"/>
                  <a:gd name="T24" fmla="*/ 67 w 136"/>
                  <a:gd name="T25" fmla="*/ 192 h 193"/>
                  <a:gd name="T26" fmla="*/ 135 w 136"/>
                  <a:gd name="T27" fmla="*/ 188 h 193"/>
                  <a:gd name="T28" fmla="*/ 118 w 136"/>
                  <a:gd name="T29" fmla="*/ 177 h 193"/>
                  <a:gd name="T30" fmla="*/ 108 w 136"/>
                  <a:gd name="T31" fmla="*/ 177 h 193"/>
                  <a:gd name="T32" fmla="*/ 89 w 136"/>
                  <a:gd name="T33" fmla="*/ 157 h 193"/>
                  <a:gd name="T34" fmla="*/ 79 w 136"/>
                  <a:gd name="T35" fmla="*/ 140 h 193"/>
                  <a:gd name="T36" fmla="*/ 70 w 136"/>
                  <a:gd name="T37" fmla="*/ 119 h 193"/>
                  <a:gd name="T38" fmla="*/ 67 w 136"/>
                  <a:gd name="T39" fmla="*/ 99 h 193"/>
                  <a:gd name="T40" fmla="*/ 65 w 136"/>
                  <a:gd name="T41" fmla="*/ 89 h 193"/>
                  <a:gd name="T42" fmla="*/ 72 w 136"/>
                  <a:gd name="T43" fmla="*/ 66 h 193"/>
                  <a:gd name="T44" fmla="*/ 82 w 136"/>
                  <a:gd name="T45" fmla="*/ 58 h 193"/>
                  <a:gd name="T46" fmla="*/ 102 w 136"/>
                  <a:gd name="T47" fmla="*/ 48 h 193"/>
                  <a:gd name="T48" fmla="*/ 118 w 136"/>
                  <a:gd name="T49" fmla="*/ 45 h 193"/>
                  <a:gd name="T50" fmla="*/ 130 w 136"/>
                  <a:gd name="T51" fmla="*/ 28 h 193"/>
                  <a:gd name="T52" fmla="*/ 125 w 136"/>
                  <a:gd name="T53" fmla="*/ 24 h 193"/>
                  <a:gd name="T54" fmla="*/ 118 w 136"/>
                  <a:gd name="T55" fmla="*/ 38 h 193"/>
                  <a:gd name="T56" fmla="*/ 108 w 136"/>
                  <a:gd name="T57" fmla="*/ 42 h 193"/>
                  <a:gd name="T58" fmla="*/ 102 w 136"/>
                  <a:gd name="T59" fmla="*/ 45 h 193"/>
                  <a:gd name="T60" fmla="*/ 88 w 136"/>
                  <a:gd name="T61" fmla="*/ 48 h 193"/>
                  <a:gd name="T62" fmla="*/ 88 w 136"/>
                  <a:gd name="T63" fmla="*/ 42 h 193"/>
                  <a:gd name="T64" fmla="*/ 99 w 136"/>
                  <a:gd name="T65" fmla="*/ 28 h 193"/>
                  <a:gd name="T66" fmla="*/ 94 w 136"/>
                  <a:gd name="T67" fmla="*/ 28 h 193"/>
                  <a:gd name="T68" fmla="*/ 79 w 136"/>
                  <a:gd name="T69" fmla="*/ 45 h 193"/>
                  <a:gd name="T70" fmla="*/ 61 w 136"/>
                  <a:gd name="T71" fmla="*/ 48 h 193"/>
                  <a:gd name="T72" fmla="*/ 72 w 136"/>
                  <a:gd name="T73" fmla="*/ 20 h 193"/>
                  <a:gd name="T74" fmla="*/ 67 w 136"/>
                  <a:gd name="T75" fmla="*/ 20 h 193"/>
                  <a:gd name="T76" fmla="*/ 65 w 136"/>
                  <a:gd name="T77" fmla="*/ 28 h 193"/>
                  <a:gd name="T78" fmla="*/ 58 w 136"/>
                  <a:gd name="T79" fmla="*/ 20 h 193"/>
                  <a:gd name="T80" fmla="*/ 53 w 136"/>
                  <a:gd name="T81" fmla="*/ 24 h 193"/>
                  <a:gd name="T82" fmla="*/ 60 w 136"/>
                  <a:gd name="T83" fmla="*/ 30 h 193"/>
                  <a:gd name="T84" fmla="*/ 55 w 136"/>
                  <a:gd name="T85" fmla="*/ 45 h 193"/>
                  <a:gd name="T86" fmla="*/ 55 w 136"/>
                  <a:gd name="T87" fmla="*/ 48 h 193"/>
                  <a:gd name="T88" fmla="*/ 55 w 136"/>
                  <a:gd name="T89" fmla="*/ 50 h 193"/>
                  <a:gd name="T90" fmla="*/ 48 w 136"/>
                  <a:gd name="T91" fmla="*/ 62 h 193"/>
                  <a:gd name="T92" fmla="*/ 44 w 136"/>
                  <a:gd name="T93" fmla="*/ 58 h 193"/>
                  <a:gd name="T94" fmla="*/ 41 w 136"/>
                  <a:gd name="T95" fmla="*/ 58 h 193"/>
                  <a:gd name="T96" fmla="*/ 31 w 136"/>
                  <a:gd name="T97" fmla="*/ 45 h 193"/>
                  <a:gd name="T98" fmla="*/ 25 w 136"/>
                  <a:gd name="T99" fmla="*/ 30 h 193"/>
                  <a:gd name="T100" fmla="*/ 25 w 136"/>
                  <a:gd name="T101" fmla="*/ 28 h 193"/>
                  <a:gd name="T102" fmla="*/ 24 w 136"/>
                  <a:gd name="T103" fmla="*/ 24 h 193"/>
                  <a:gd name="T104" fmla="*/ 19 w 136"/>
                  <a:gd name="T105" fmla="*/ 14 h 193"/>
                  <a:gd name="T106" fmla="*/ 28 w 136"/>
                  <a:gd name="T107" fmla="*/ 4 h 193"/>
                  <a:gd name="T108" fmla="*/ 24 w 136"/>
                  <a:gd name="T109" fmla="*/ 0 h 193"/>
                  <a:gd name="T110" fmla="*/ 17 w 136"/>
                  <a:gd name="T111" fmla="*/ 8 h 193"/>
                  <a:gd name="T112" fmla="*/ 14 w 136"/>
                  <a:gd name="T113" fmla="*/ 0 h 193"/>
                  <a:gd name="T114" fmla="*/ 7 w 136"/>
                  <a:gd name="T115" fmla="*/ 4 h 193"/>
                  <a:gd name="T116" fmla="*/ 12 w 136"/>
                  <a:gd name="T117" fmla="*/ 20 h 193"/>
                  <a:gd name="T118" fmla="*/ 0 w 136"/>
                  <a:gd name="T119" fmla="*/ 17 h 193"/>
                  <a:gd name="T120" fmla="*/ 0 w 136"/>
                  <a:gd name="T121" fmla="*/ 20 h 1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6" h="193">
                    <a:moveTo>
                      <a:pt x="0" y="20"/>
                    </a:moveTo>
                    <a:lnTo>
                      <a:pt x="12" y="28"/>
                    </a:lnTo>
                    <a:lnTo>
                      <a:pt x="20" y="45"/>
                    </a:lnTo>
                    <a:lnTo>
                      <a:pt x="29" y="62"/>
                    </a:lnTo>
                    <a:lnTo>
                      <a:pt x="36" y="79"/>
                    </a:lnTo>
                    <a:lnTo>
                      <a:pt x="38" y="95"/>
                    </a:lnTo>
                    <a:lnTo>
                      <a:pt x="43" y="111"/>
                    </a:lnTo>
                    <a:lnTo>
                      <a:pt x="44" y="133"/>
                    </a:lnTo>
                    <a:lnTo>
                      <a:pt x="48" y="157"/>
                    </a:lnTo>
                    <a:lnTo>
                      <a:pt x="52" y="164"/>
                    </a:lnTo>
                    <a:lnTo>
                      <a:pt x="52" y="172"/>
                    </a:lnTo>
                    <a:lnTo>
                      <a:pt x="52" y="181"/>
                    </a:lnTo>
                    <a:lnTo>
                      <a:pt x="67" y="192"/>
                    </a:lnTo>
                    <a:lnTo>
                      <a:pt x="135" y="188"/>
                    </a:lnTo>
                    <a:lnTo>
                      <a:pt x="118" y="177"/>
                    </a:lnTo>
                    <a:lnTo>
                      <a:pt x="108" y="177"/>
                    </a:lnTo>
                    <a:lnTo>
                      <a:pt x="89" y="157"/>
                    </a:lnTo>
                    <a:lnTo>
                      <a:pt x="79" y="140"/>
                    </a:lnTo>
                    <a:lnTo>
                      <a:pt x="70" y="119"/>
                    </a:lnTo>
                    <a:lnTo>
                      <a:pt x="67" y="99"/>
                    </a:lnTo>
                    <a:lnTo>
                      <a:pt x="65" y="89"/>
                    </a:lnTo>
                    <a:lnTo>
                      <a:pt x="72" y="66"/>
                    </a:lnTo>
                    <a:lnTo>
                      <a:pt x="82" y="58"/>
                    </a:lnTo>
                    <a:lnTo>
                      <a:pt x="102" y="48"/>
                    </a:lnTo>
                    <a:lnTo>
                      <a:pt x="118" y="45"/>
                    </a:lnTo>
                    <a:lnTo>
                      <a:pt x="130" y="28"/>
                    </a:lnTo>
                    <a:lnTo>
                      <a:pt x="125" y="24"/>
                    </a:lnTo>
                    <a:lnTo>
                      <a:pt x="118" y="38"/>
                    </a:lnTo>
                    <a:lnTo>
                      <a:pt x="108" y="42"/>
                    </a:lnTo>
                    <a:lnTo>
                      <a:pt x="102" y="45"/>
                    </a:lnTo>
                    <a:lnTo>
                      <a:pt x="88" y="48"/>
                    </a:lnTo>
                    <a:lnTo>
                      <a:pt x="88" y="42"/>
                    </a:lnTo>
                    <a:lnTo>
                      <a:pt x="99" y="28"/>
                    </a:lnTo>
                    <a:lnTo>
                      <a:pt x="94" y="28"/>
                    </a:lnTo>
                    <a:lnTo>
                      <a:pt x="79" y="45"/>
                    </a:lnTo>
                    <a:lnTo>
                      <a:pt x="61" y="48"/>
                    </a:lnTo>
                    <a:lnTo>
                      <a:pt x="72" y="20"/>
                    </a:lnTo>
                    <a:lnTo>
                      <a:pt x="67" y="20"/>
                    </a:lnTo>
                    <a:lnTo>
                      <a:pt x="65" y="28"/>
                    </a:lnTo>
                    <a:lnTo>
                      <a:pt x="58" y="20"/>
                    </a:lnTo>
                    <a:lnTo>
                      <a:pt x="53" y="24"/>
                    </a:lnTo>
                    <a:lnTo>
                      <a:pt x="60" y="30"/>
                    </a:lnTo>
                    <a:lnTo>
                      <a:pt x="55" y="45"/>
                    </a:lnTo>
                    <a:lnTo>
                      <a:pt x="55" y="48"/>
                    </a:lnTo>
                    <a:lnTo>
                      <a:pt x="55" y="50"/>
                    </a:lnTo>
                    <a:lnTo>
                      <a:pt x="48" y="62"/>
                    </a:lnTo>
                    <a:lnTo>
                      <a:pt x="44" y="58"/>
                    </a:lnTo>
                    <a:lnTo>
                      <a:pt x="41" y="58"/>
                    </a:lnTo>
                    <a:lnTo>
                      <a:pt x="31" y="45"/>
                    </a:lnTo>
                    <a:lnTo>
                      <a:pt x="25" y="30"/>
                    </a:lnTo>
                    <a:lnTo>
                      <a:pt x="25" y="28"/>
                    </a:lnTo>
                    <a:lnTo>
                      <a:pt x="24" y="24"/>
                    </a:lnTo>
                    <a:lnTo>
                      <a:pt x="19" y="14"/>
                    </a:lnTo>
                    <a:lnTo>
                      <a:pt x="28" y="4"/>
                    </a:lnTo>
                    <a:lnTo>
                      <a:pt x="24" y="0"/>
                    </a:lnTo>
                    <a:lnTo>
                      <a:pt x="17" y="8"/>
                    </a:lnTo>
                    <a:lnTo>
                      <a:pt x="14" y="0"/>
                    </a:lnTo>
                    <a:lnTo>
                      <a:pt x="7" y="4"/>
                    </a:lnTo>
                    <a:lnTo>
                      <a:pt x="12" y="20"/>
                    </a:lnTo>
                    <a:lnTo>
                      <a:pt x="0" y="17"/>
                    </a:lnTo>
                    <a:lnTo>
                      <a:pt x="0" y="20"/>
                    </a:lnTo>
                  </a:path>
                </a:pathLst>
              </a:custGeom>
              <a:solidFill>
                <a:srgbClr val="402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59" name="Freeform 27">
                <a:extLst>
                  <a:ext uri="{FF2B5EF4-FFF2-40B4-BE49-F238E27FC236}">
                    <a16:creationId xmlns:a16="http://schemas.microsoft.com/office/drawing/2014/main" id="{0021FE6B-8C66-46E8-8FD8-B8142CCD4AC5}"/>
                  </a:ext>
                </a:extLst>
              </p:cNvPr>
              <p:cNvSpPr>
                <a:spLocks/>
              </p:cNvSpPr>
              <p:nvPr/>
            </p:nvSpPr>
            <p:spPr bwMode="auto">
              <a:xfrm>
                <a:off x="4167" y="3218"/>
                <a:ext cx="46" cy="116"/>
              </a:xfrm>
              <a:custGeom>
                <a:avLst/>
                <a:gdLst>
                  <a:gd name="T0" fmla="*/ 37 w 46"/>
                  <a:gd name="T1" fmla="*/ 115 h 116"/>
                  <a:gd name="T2" fmla="*/ 45 w 46"/>
                  <a:gd name="T3" fmla="*/ 99 h 116"/>
                  <a:gd name="T4" fmla="*/ 42 w 46"/>
                  <a:gd name="T5" fmla="*/ 95 h 116"/>
                  <a:gd name="T6" fmla="*/ 30 w 46"/>
                  <a:gd name="T7" fmla="*/ 62 h 116"/>
                  <a:gd name="T8" fmla="*/ 27 w 46"/>
                  <a:gd name="T9" fmla="*/ 60 h 116"/>
                  <a:gd name="T10" fmla="*/ 24 w 46"/>
                  <a:gd name="T11" fmla="*/ 62 h 116"/>
                  <a:gd name="T12" fmla="*/ 21 w 46"/>
                  <a:gd name="T13" fmla="*/ 40 h 116"/>
                  <a:gd name="T14" fmla="*/ 20 w 46"/>
                  <a:gd name="T15" fmla="*/ 40 h 116"/>
                  <a:gd name="T16" fmla="*/ 18 w 46"/>
                  <a:gd name="T17" fmla="*/ 36 h 116"/>
                  <a:gd name="T18" fmla="*/ 15 w 46"/>
                  <a:gd name="T19" fmla="*/ 29 h 116"/>
                  <a:gd name="T20" fmla="*/ 10 w 46"/>
                  <a:gd name="T21" fmla="*/ 29 h 116"/>
                  <a:gd name="T22" fmla="*/ 8 w 46"/>
                  <a:gd name="T23" fmla="*/ 25 h 116"/>
                  <a:gd name="T24" fmla="*/ 13 w 46"/>
                  <a:gd name="T25" fmla="*/ 20 h 116"/>
                  <a:gd name="T26" fmla="*/ 8 w 46"/>
                  <a:gd name="T27" fmla="*/ 17 h 116"/>
                  <a:gd name="T28" fmla="*/ 10 w 46"/>
                  <a:gd name="T29" fmla="*/ 17 h 116"/>
                  <a:gd name="T30" fmla="*/ 13 w 46"/>
                  <a:gd name="T31" fmla="*/ 2 h 116"/>
                  <a:gd name="T32" fmla="*/ 6 w 46"/>
                  <a:gd name="T33" fmla="*/ 6 h 116"/>
                  <a:gd name="T34" fmla="*/ 6 w 46"/>
                  <a:gd name="T35" fmla="*/ 0 h 116"/>
                  <a:gd name="T36" fmla="*/ 3 w 46"/>
                  <a:gd name="T37" fmla="*/ 0 h 116"/>
                  <a:gd name="T38" fmla="*/ 0 w 46"/>
                  <a:gd name="T39" fmla="*/ 6 h 116"/>
                  <a:gd name="T40" fmla="*/ 4 w 46"/>
                  <a:gd name="T41" fmla="*/ 9 h 116"/>
                  <a:gd name="T42" fmla="*/ 8 w 46"/>
                  <a:gd name="T43" fmla="*/ 13 h 116"/>
                  <a:gd name="T44" fmla="*/ 0 w 46"/>
                  <a:gd name="T45" fmla="*/ 13 h 116"/>
                  <a:gd name="T46" fmla="*/ 0 w 46"/>
                  <a:gd name="T47" fmla="*/ 17 h 116"/>
                  <a:gd name="T48" fmla="*/ 8 w 46"/>
                  <a:gd name="T49" fmla="*/ 17 h 116"/>
                  <a:gd name="T50" fmla="*/ 3 w 46"/>
                  <a:gd name="T51" fmla="*/ 22 h 116"/>
                  <a:gd name="T52" fmla="*/ 4 w 46"/>
                  <a:gd name="T53" fmla="*/ 25 h 116"/>
                  <a:gd name="T54" fmla="*/ 3 w 46"/>
                  <a:gd name="T55" fmla="*/ 25 h 116"/>
                  <a:gd name="T56" fmla="*/ 6 w 46"/>
                  <a:gd name="T57" fmla="*/ 36 h 116"/>
                  <a:gd name="T58" fmla="*/ 10 w 46"/>
                  <a:gd name="T59" fmla="*/ 49 h 116"/>
                  <a:gd name="T60" fmla="*/ 8 w 46"/>
                  <a:gd name="T61" fmla="*/ 49 h 116"/>
                  <a:gd name="T62" fmla="*/ 10 w 46"/>
                  <a:gd name="T63" fmla="*/ 60 h 116"/>
                  <a:gd name="T64" fmla="*/ 10 w 46"/>
                  <a:gd name="T65" fmla="*/ 65 h 116"/>
                  <a:gd name="T66" fmla="*/ 10 w 46"/>
                  <a:gd name="T67" fmla="*/ 72 h 116"/>
                  <a:gd name="T68" fmla="*/ 13 w 46"/>
                  <a:gd name="T69" fmla="*/ 92 h 116"/>
                  <a:gd name="T70" fmla="*/ 14 w 46"/>
                  <a:gd name="T71" fmla="*/ 101 h 116"/>
                  <a:gd name="T72" fmla="*/ 14 w 46"/>
                  <a:gd name="T73" fmla="*/ 111 h 116"/>
                  <a:gd name="T74" fmla="*/ 37 w 46"/>
                  <a:gd name="T75" fmla="*/ 115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6" h="116">
                    <a:moveTo>
                      <a:pt x="37" y="115"/>
                    </a:moveTo>
                    <a:lnTo>
                      <a:pt x="45" y="99"/>
                    </a:lnTo>
                    <a:lnTo>
                      <a:pt x="42" y="95"/>
                    </a:lnTo>
                    <a:lnTo>
                      <a:pt x="30" y="62"/>
                    </a:lnTo>
                    <a:lnTo>
                      <a:pt x="27" y="60"/>
                    </a:lnTo>
                    <a:lnTo>
                      <a:pt x="24" y="62"/>
                    </a:lnTo>
                    <a:lnTo>
                      <a:pt x="21" y="40"/>
                    </a:lnTo>
                    <a:lnTo>
                      <a:pt x="20" y="40"/>
                    </a:lnTo>
                    <a:lnTo>
                      <a:pt x="18" y="36"/>
                    </a:lnTo>
                    <a:lnTo>
                      <a:pt x="15" y="29"/>
                    </a:lnTo>
                    <a:lnTo>
                      <a:pt x="10" y="29"/>
                    </a:lnTo>
                    <a:lnTo>
                      <a:pt x="8" y="25"/>
                    </a:lnTo>
                    <a:lnTo>
                      <a:pt x="13" y="20"/>
                    </a:lnTo>
                    <a:lnTo>
                      <a:pt x="8" y="17"/>
                    </a:lnTo>
                    <a:lnTo>
                      <a:pt x="10" y="17"/>
                    </a:lnTo>
                    <a:lnTo>
                      <a:pt x="13" y="2"/>
                    </a:lnTo>
                    <a:lnTo>
                      <a:pt x="6" y="6"/>
                    </a:lnTo>
                    <a:lnTo>
                      <a:pt x="6" y="0"/>
                    </a:lnTo>
                    <a:lnTo>
                      <a:pt x="3" y="0"/>
                    </a:lnTo>
                    <a:lnTo>
                      <a:pt x="0" y="6"/>
                    </a:lnTo>
                    <a:lnTo>
                      <a:pt x="4" y="9"/>
                    </a:lnTo>
                    <a:lnTo>
                      <a:pt x="8" y="13"/>
                    </a:lnTo>
                    <a:lnTo>
                      <a:pt x="0" y="13"/>
                    </a:lnTo>
                    <a:lnTo>
                      <a:pt x="0" y="17"/>
                    </a:lnTo>
                    <a:lnTo>
                      <a:pt x="8" y="17"/>
                    </a:lnTo>
                    <a:lnTo>
                      <a:pt x="3" y="22"/>
                    </a:lnTo>
                    <a:lnTo>
                      <a:pt x="4" y="25"/>
                    </a:lnTo>
                    <a:lnTo>
                      <a:pt x="3" y="25"/>
                    </a:lnTo>
                    <a:lnTo>
                      <a:pt x="6" y="36"/>
                    </a:lnTo>
                    <a:lnTo>
                      <a:pt x="10" y="49"/>
                    </a:lnTo>
                    <a:lnTo>
                      <a:pt x="8" y="49"/>
                    </a:lnTo>
                    <a:lnTo>
                      <a:pt x="10" y="60"/>
                    </a:lnTo>
                    <a:lnTo>
                      <a:pt x="10" y="65"/>
                    </a:lnTo>
                    <a:lnTo>
                      <a:pt x="10" y="72"/>
                    </a:lnTo>
                    <a:lnTo>
                      <a:pt x="13" y="92"/>
                    </a:lnTo>
                    <a:lnTo>
                      <a:pt x="14" y="101"/>
                    </a:lnTo>
                    <a:lnTo>
                      <a:pt x="14" y="111"/>
                    </a:lnTo>
                    <a:lnTo>
                      <a:pt x="37" y="115"/>
                    </a:lnTo>
                  </a:path>
                </a:pathLst>
              </a:custGeom>
              <a:solidFill>
                <a:srgbClr val="603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60" name="Freeform 28">
                <a:extLst>
                  <a:ext uri="{FF2B5EF4-FFF2-40B4-BE49-F238E27FC236}">
                    <a16:creationId xmlns:a16="http://schemas.microsoft.com/office/drawing/2014/main" id="{F18693CD-3058-459D-8135-5D2616D37DBB}"/>
                  </a:ext>
                </a:extLst>
              </p:cNvPr>
              <p:cNvSpPr>
                <a:spLocks/>
              </p:cNvSpPr>
              <p:nvPr/>
            </p:nvSpPr>
            <p:spPr bwMode="auto">
              <a:xfrm>
                <a:off x="4063" y="3077"/>
                <a:ext cx="245" cy="108"/>
              </a:xfrm>
              <a:custGeom>
                <a:avLst/>
                <a:gdLst>
                  <a:gd name="T0" fmla="*/ 231 w 245"/>
                  <a:gd name="T1" fmla="*/ 37 h 108"/>
                  <a:gd name="T2" fmla="*/ 213 w 245"/>
                  <a:gd name="T3" fmla="*/ 40 h 108"/>
                  <a:gd name="T4" fmla="*/ 207 w 245"/>
                  <a:gd name="T5" fmla="*/ 44 h 108"/>
                  <a:gd name="T6" fmla="*/ 194 w 245"/>
                  <a:gd name="T7" fmla="*/ 37 h 108"/>
                  <a:gd name="T8" fmla="*/ 185 w 245"/>
                  <a:gd name="T9" fmla="*/ 37 h 108"/>
                  <a:gd name="T10" fmla="*/ 177 w 245"/>
                  <a:gd name="T11" fmla="*/ 40 h 108"/>
                  <a:gd name="T12" fmla="*/ 158 w 245"/>
                  <a:gd name="T13" fmla="*/ 24 h 108"/>
                  <a:gd name="T14" fmla="*/ 149 w 245"/>
                  <a:gd name="T15" fmla="*/ 16 h 108"/>
                  <a:gd name="T16" fmla="*/ 126 w 245"/>
                  <a:gd name="T17" fmla="*/ 13 h 108"/>
                  <a:gd name="T18" fmla="*/ 113 w 245"/>
                  <a:gd name="T19" fmla="*/ 4 h 108"/>
                  <a:gd name="T20" fmla="*/ 105 w 245"/>
                  <a:gd name="T21" fmla="*/ 4 h 108"/>
                  <a:gd name="T22" fmla="*/ 90 w 245"/>
                  <a:gd name="T23" fmla="*/ 16 h 108"/>
                  <a:gd name="T24" fmla="*/ 75 w 245"/>
                  <a:gd name="T25" fmla="*/ 20 h 108"/>
                  <a:gd name="T26" fmla="*/ 54 w 245"/>
                  <a:gd name="T27" fmla="*/ 16 h 108"/>
                  <a:gd name="T28" fmla="*/ 46 w 245"/>
                  <a:gd name="T29" fmla="*/ 31 h 108"/>
                  <a:gd name="T30" fmla="*/ 19 w 245"/>
                  <a:gd name="T31" fmla="*/ 27 h 108"/>
                  <a:gd name="T32" fmla="*/ 12 w 245"/>
                  <a:gd name="T33" fmla="*/ 33 h 108"/>
                  <a:gd name="T34" fmla="*/ 17 w 245"/>
                  <a:gd name="T35" fmla="*/ 40 h 108"/>
                  <a:gd name="T36" fmla="*/ 30 w 245"/>
                  <a:gd name="T37" fmla="*/ 47 h 108"/>
                  <a:gd name="T38" fmla="*/ 22 w 245"/>
                  <a:gd name="T39" fmla="*/ 51 h 108"/>
                  <a:gd name="T40" fmla="*/ 7 w 245"/>
                  <a:gd name="T41" fmla="*/ 40 h 108"/>
                  <a:gd name="T42" fmla="*/ 0 w 245"/>
                  <a:gd name="T43" fmla="*/ 47 h 108"/>
                  <a:gd name="T44" fmla="*/ 5 w 245"/>
                  <a:gd name="T45" fmla="*/ 60 h 108"/>
                  <a:gd name="T46" fmla="*/ 0 w 245"/>
                  <a:gd name="T47" fmla="*/ 73 h 108"/>
                  <a:gd name="T48" fmla="*/ 7 w 245"/>
                  <a:gd name="T49" fmla="*/ 80 h 108"/>
                  <a:gd name="T50" fmla="*/ 27 w 245"/>
                  <a:gd name="T51" fmla="*/ 93 h 108"/>
                  <a:gd name="T52" fmla="*/ 37 w 245"/>
                  <a:gd name="T53" fmla="*/ 93 h 108"/>
                  <a:gd name="T54" fmla="*/ 48 w 245"/>
                  <a:gd name="T55" fmla="*/ 107 h 108"/>
                  <a:gd name="T56" fmla="*/ 57 w 245"/>
                  <a:gd name="T57" fmla="*/ 97 h 108"/>
                  <a:gd name="T58" fmla="*/ 66 w 245"/>
                  <a:gd name="T59" fmla="*/ 63 h 108"/>
                  <a:gd name="T60" fmla="*/ 124 w 245"/>
                  <a:gd name="T61" fmla="*/ 83 h 108"/>
                  <a:gd name="T62" fmla="*/ 237 w 245"/>
                  <a:gd name="T63" fmla="*/ 53 h 108"/>
                  <a:gd name="T64" fmla="*/ 244 w 245"/>
                  <a:gd name="T65" fmla="*/ 47 h 108"/>
                  <a:gd name="T66" fmla="*/ 239 w 245"/>
                  <a:gd name="T67" fmla="*/ 37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5" h="108">
                    <a:moveTo>
                      <a:pt x="236" y="37"/>
                    </a:moveTo>
                    <a:lnTo>
                      <a:pt x="231" y="37"/>
                    </a:lnTo>
                    <a:lnTo>
                      <a:pt x="215" y="51"/>
                    </a:lnTo>
                    <a:lnTo>
                      <a:pt x="213" y="40"/>
                    </a:lnTo>
                    <a:lnTo>
                      <a:pt x="212" y="40"/>
                    </a:lnTo>
                    <a:lnTo>
                      <a:pt x="207" y="44"/>
                    </a:lnTo>
                    <a:lnTo>
                      <a:pt x="201" y="47"/>
                    </a:lnTo>
                    <a:lnTo>
                      <a:pt x="194" y="37"/>
                    </a:lnTo>
                    <a:lnTo>
                      <a:pt x="189" y="33"/>
                    </a:lnTo>
                    <a:lnTo>
                      <a:pt x="185" y="37"/>
                    </a:lnTo>
                    <a:lnTo>
                      <a:pt x="178" y="37"/>
                    </a:lnTo>
                    <a:lnTo>
                      <a:pt x="177" y="40"/>
                    </a:lnTo>
                    <a:lnTo>
                      <a:pt x="173" y="51"/>
                    </a:lnTo>
                    <a:lnTo>
                      <a:pt x="158" y="24"/>
                    </a:lnTo>
                    <a:lnTo>
                      <a:pt x="154" y="20"/>
                    </a:lnTo>
                    <a:lnTo>
                      <a:pt x="149" y="16"/>
                    </a:lnTo>
                    <a:lnTo>
                      <a:pt x="137" y="24"/>
                    </a:lnTo>
                    <a:lnTo>
                      <a:pt x="126" y="13"/>
                    </a:lnTo>
                    <a:lnTo>
                      <a:pt x="116" y="13"/>
                    </a:lnTo>
                    <a:lnTo>
                      <a:pt x="113" y="4"/>
                    </a:lnTo>
                    <a:lnTo>
                      <a:pt x="109" y="0"/>
                    </a:lnTo>
                    <a:lnTo>
                      <a:pt x="105" y="4"/>
                    </a:lnTo>
                    <a:lnTo>
                      <a:pt x="95" y="13"/>
                    </a:lnTo>
                    <a:lnTo>
                      <a:pt x="90" y="16"/>
                    </a:lnTo>
                    <a:lnTo>
                      <a:pt x="78" y="11"/>
                    </a:lnTo>
                    <a:lnTo>
                      <a:pt x="75" y="20"/>
                    </a:lnTo>
                    <a:lnTo>
                      <a:pt x="57" y="16"/>
                    </a:lnTo>
                    <a:lnTo>
                      <a:pt x="54" y="16"/>
                    </a:lnTo>
                    <a:lnTo>
                      <a:pt x="51" y="20"/>
                    </a:lnTo>
                    <a:lnTo>
                      <a:pt x="46" y="31"/>
                    </a:lnTo>
                    <a:lnTo>
                      <a:pt x="24" y="31"/>
                    </a:lnTo>
                    <a:lnTo>
                      <a:pt x="19" y="27"/>
                    </a:lnTo>
                    <a:lnTo>
                      <a:pt x="17" y="27"/>
                    </a:lnTo>
                    <a:lnTo>
                      <a:pt x="12" y="33"/>
                    </a:lnTo>
                    <a:lnTo>
                      <a:pt x="16" y="37"/>
                    </a:lnTo>
                    <a:lnTo>
                      <a:pt x="17" y="40"/>
                    </a:lnTo>
                    <a:lnTo>
                      <a:pt x="27" y="44"/>
                    </a:lnTo>
                    <a:lnTo>
                      <a:pt x="30" y="47"/>
                    </a:lnTo>
                    <a:lnTo>
                      <a:pt x="33" y="51"/>
                    </a:lnTo>
                    <a:lnTo>
                      <a:pt x="22" y="51"/>
                    </a:lnTo>
                    <a:lnTo>
                      <a:pt x="12" y="44"/>
                    </a:lnTo>
                    <a:lnTo>
                      <a:pt x="7" y="40"/>
                    </a:lnTo>
                    <a:lnTo>
                      <a:pt x="2" y="44"/>
                    </a:lnTo>
                    <a:lnTo>
                      <a:pt x="0" y="47"/>
                    </a:lnTo>
                    <a:lnTo>
                      <a:pt x="2" y="53"/>
                    </a:lnTo>
                    <a:lnTo>
                      <a:pt x="5" y="60"/>
                    </a:lnTo>
                    <a:lnTo>
                      <a:pt x="0" y="63"/>
                    </a:lnTo>
                    <a:lnTo>
                      <a:pt x="0" y="73"/>
                    </a:lnTo>
                    <a:lnTo>
                      <a:pt x="2" y="80"/>
                    </a:lnTo>
                    <a:lnTo>
                      <a:pt x="7" y="80"/>
                    </a:lnTo>
                    <a:lnTo>
                      <a:pt x="16" y="83"/>
                    </a:lnTo>
                    <a:lnTo>
                      <a:pt x="27" y="93"/>
                    </a:lnTo>
                    <a:lnTo>
                      <a:pt x="30" y="97"/>
                    </a:lnTo>
                    <a:lnTo>
                      <a:pt x="37" y="93"/>
                    </a:lnTo>
                    <a:lnTo>
                      <a:pt x="41" y="107"/>
                    </a:lnTo>
                    <a:lnTo>
                      <a:pt x="48" y="107"/>
                    </a:lnTo>
                    <a:lnTo>
                      <a:pt x="54" y="104"/>
                    </a:lnTo>
                    <a:lnTo>
                      <a:pt x="57" y="97"/>
                    </a:lnTo>
                    <a:lnTo>
                      <a:pt x="61" y="87"/>
                    </a:lnTo>
                    <a:lnTo>
                      <a:pt x="66" y="63"/>
                    </a:lnTo>
                    <a:lnTo>
                      <a:pt x="124" y="63"/>
                    </a:lnTo>
                    <a:lnTo>
                      <a:pt x="124" y="83"/>
                    </a:lnTo>
                    <a:lnTo>
                      <a:pt x="236" y="71"/>
                    </a:lnTo>
                    <a:lnTo>
                      <a:pt x="237" y="53"/>
                    </a:lnTo>
                    <a:lnTo>
                      <a:pt x="242" y="51"/>
                    </a:lnTo>
                    <a:lnTo>
                      <a:pt x="244" y="47"/>
                    </a:lnTo>
                    <a:lnTo>
                      <a:pt x="242" y="40"/>
                    </a:lnTo>
                    <a:lnTo>
                      <a:pt x="239" y="37"/>
                    </a:lnTo>
                    <a:lnTo>
                      <a:pt x="236" y="37"/>
                    </a:lnTo>
                  </a:path>
                </a:pathLst>
              </a:custGeom>
              <a:solidFill>
                <a:srgbClr val="00A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61" name="Freeform 29">
                <a:extLst>
                  <a:ext uri="{FF2B5EF4-FFF2-40B4-BE49-F238E27FC236}">
                    <a16:creationId xmlns:a16="http://schemas.microsoft.com/office/drawing/2014/main" id="{817FFCC9-40DE-4261-975A-9B7DE4250A67}"/>
                  </a:ext>
                </a:extLst>
              </p:cNvPr>
              <p:cNvSpPr>
                <a:spLocks/>
              </p:cNvSpPr>
              <p:nvPr/>
            </p:nvSpPr>
            <p:spPr bwMode="auto">
              <a:xfrm>
                <a:off x="4081" y="3103"/>
                <a:ext cx="231" cy="78"/>
              </a:xfrm>
              <a:custGeom>
                <a:avLst/>
                <a:gdLst>
                  <a:gd name="T0" fmla="*/ 230 w 231"/>
                  <a:gd name="T1" fmla="*/ 32 h 78"/>
                  <a:gd name="T2" fmla="*/ 230 w 231"/>
                  <a:gd name="T3" fmla="*/ 45 h 78"/>
                  <a:gd name="T4" fmla="*/ 218 w 231"/>
                  <a:gd name="T5" fmla="*/ 51 h 78"/>
                  <a:gd name="T6" fmla="*/ 213 w 231"/>
                  <a:gd name="T7" fmla="*/ 57 h 78"/>
                  <a:gd name="T8" fmla="*/ 202 w 231"/>
                  <a:gd name="T9" fmla="*/ 54 h 78"/>
                  <a:gd name="T10" fmla="*/ 190 w 231"/>
                  <a:gd name="T11" fmla="*/ 57 h 78"/>
                  <a:gd name="T12" fmla="*/ 171 w 231"/>
                  <a:gd name="T13" fmla="*/ 66 h 78"/>
                  <a:gd name="T14" fmla="*/ 159 w 231"/>
                  <a:gd name="T15" fmla="*/ 73 h 78"/>
                  <a:gd name="T16" fmla="*/ 146 w 231"/>
                  <a:gd name="T17" fmla="*/ 70 h 78"/>
                  <a:gd name="T18" fmla="*/ 117 w 231"/>
                  <a:gd name="T19" fmla="*/ 61 h 78"/>
                  <a:gd name="T20" fmla="*/ 95 w 231"/>
                  <a:gd name="T21" fmla="*/ 64 h 78"/>
                  <a:gd name="T22" fmla="*/ 87 w 231"/>
                  <a:gd name="T23" fmla="*/ 66 h 78"/>
                  <a:gd name="T24" fmla="*/ 80 w 231"/>
                  <a:gd name="T25" fmla="*/ 64 h 78"/>
                  <a:gd name="T26" fmla="*/ 71 w 231"/>
                  <a:gd name="T27" fmla="*/ 45 h 78"/>
                  <a:gd name="T28" fmla="*/ 47 w 231"/>
                  <a:gd name="T29" fmla="*/ 51 h 78"/>
                  <a:gd name="T30" fmla="*/ 35 w 231"/>
                  <a:gd name="T31" fmla="*/ 64 h 78"/>
                  <a:gd name="T32" fmla="*/ 28 w 231"/>
                  <a:gd name="T33" fmla="*/ 77 h 78"/>
                  <a:gd name="T34" fmla="*/ 18 w 231"/>
                  <a:gd name="T35" fmla="*/ 70 h 78"/>
                  <a:gd name="T36" fmla="*/ 21 w 231"/>
                  <a:gd name="T37" fmla="*/ 54 h 78"/>
                  <a:gd name="T38" fmla="*/ 29 w 231"/>
                  <a:gd name="T39" fmla="*/ 57 h 78"/>
                  <a:gd name="T40" fmla="*/ 32 w 231"/>
                  <a:gd name="T41" fmla="*/ 47 h 78"/>
                  <a:gd name="T42" fmla="*/ 42 w 231"/>
                  <a:gd name="T43" fmla="*/ 42 h 78"/>
                  <a:gd name="T44" fmla="*/ 38 w 231"/>
                  <a:gd name="T45" fmla="*/ 32 h 78"/>
                  <a:gd name="T46" fmla="*/ 21 w 231"/>
                  <a:gd name="T47" fmla="*/ 32 h 78"/>
                  <a:gd name="T48" fmla="*/ 14 w 231"/>
                  <a:gd name="T49" fmla="*/ 38 h 78"/>
                  <a:gd name="T50" fmla="*/ 0 w 231"/>
                  <a:gd name="T51" fmla="*/ 32 h 78"/>
                  <a:gd name="T52" fmla="*/ 0 w 231"/>
                  <a:gd name="T53" fmla="*/ 23 h 78"/>
                  <a:gd name="T54" fmla="*/ 14 w 231"/>
                  <a:gd name="T55" fmla="*/ 23 h 78"/>
                  <a:gd name="T56" fmla="*/ 16 w 231"/>
                  <a:gd name="T57" fmla="*/ 13 h 78"/>
                  <a:gd name="T58" fmla="*/ 28 w 231"/>
                  <a:gd name="T59" fmla="*/ 19 h 78"/>
                  <a:gd name="T60" fmla="*/ 45 w 231"/>
                  <a:gd name="T61" fmla="*/ 15 h 78"/>
                  <a:gd name="T62" fmla="*/ 56 w 231"/>
                  <a:gd name="T63" fmla="*/ 15 h 78"/>
                  <a:gd name="T64" fmla="*/ 58 w 231"/>
                  <a:gd name="T65" fmla="*/ 4 h 78"/>
                  <a:gd name="T66" fmla="*/ 66 w 231"/>
                  <a:gd name="T67" fmla="*/ 4 h 78"/>
                  <a:gd name="T68" fmla="*/ 66 w 231"/>
                  <a:gd name="T69" fmla="*/ 15 h 78"/>
                  <a:gd name="T70" fmla="*/ 63 w 231"/>
                  <a:gd name="T71" fmla="*/ 28 h 78"/>
                  <a:gd name="T72" fmla="*/ 71 w 231"/>
                  <a:gd name="T73" fmla="*/ 32 h 78"/>
                  <a:gd name="T74" fmla="*/ 84 w 231"/>
                  <a:gd name="T75" fmla="*/ 38 h 78"/>
                  <a:gd name="T76" fmla="*/ 106 w 231"/>
                  <a:gd name="T77" fmla="*/ 38 h 78"/>
                  <a:gd name="T78" fmla="*/ 108 w 231"/>
                  <a:gd name="T79" fmla="*/ 26 h 78"/>
                  <a:gd name="T80" fmla="*/ 112 w 231"/>
                  <a:gd name="T81" fmla="*/ 13 h 78"/>
                  <a:gd name="T82" fmla="*/ 98 w 231"/>
                  <a:gd name="T83" fmla="*/ 13 h 78"/>
                  <a:gd name="T84" fmla="*/ 93 w 231"/>
                  <a:gd name="T85" fmla="*/ 4 h 78"/>
                  <a:gd name="T86" fmla="*/ 98 w 231"/>
                  <a:gd name="T87" fmla="*/ 0 h 78"/>
                  <a:gd name="T88" fmla="*/ 105 w 231"/>
                  <a:gd name="T89" fmla="*/ 7 h 78"/>
                  <a:gd name="T90" fmla="*/ 122 w 231"/>
                  <a:gd name="T91" fmla="*/ 19 h 78"/>
                  <a:gd name="T92" fmla="*/ 131 w 231"/>
                  <a:gd name="T93" fmla="*/ 13 h 78"/>
                  <a:gd name="T94" fmla="*/ 136 w 231"/>
                  <a:gd name="T95" fmla="*/ 19 h 78"/>
                  <a:gd name="T96" fmla="*/ 130 w 231"/>
                  <a:gd name="T97" fmla="*/ 23 h 78"/>
                  <a:gd name="T98" fmla="*/ 112 w 231"/>
                  <a:gd name="T99" fmla="*/ 38 h 78"/>
                  <a:gd name="T100" fmla="*/ 117 w 231"/>
                  <a:gd name="T101" fmla="*/ 51 h 78"/>
                  <a:gd name="T102" fmla="*/ 136 w 231"/>
                  <a:gd name="T103" fmla="*/ 42 h 78"/>
                  <a:gd name="T104" fmla="*/ 143 w 231"/>
                  <a:gd name="T105" fmla="*/ 42 h 78"/>
                  <a:gd name="T106" fmla="*/ 152 w 231"/>
                  <a:gd name="T107" fmla="*/ 51 h 78"/>
                  <a:gd name="T108" fmla="*/ 159 w 231"/>
                  <a:gd name="T109" fmla="*/ 34 h 78"/>
                  <a:gd name="T110" fmla="*/ 161 w 231"/>
                  <a:gd name="T111" fmla="*/ 26 h 78"/>
                  <a:gd name="T112" fmla="*/ 167 w 231"/>
                  <a:gd name="T113" fmla="*/ 28 h 78"/>
                  <a:gd name="T114" fmla="*/ 192 w 231"/>
                  <a:gd name="T115" fmla="*/ 42 h 78"/>
                  <a:gd name="T116" fmla="*/ 197 w 231"/>
                  <a:gd name="T117" fmla="*/ 34 h 78"/>
                  <a:gd name="T118" fmla="*/ 209 w 231"/>
                  <a:gd name="T119" fmla="*/ 42 h 78"/>
                  <a:gd name="T120" fmla="*/ 215 w 231"/>
                  <a:gd name="T121" fmla="*/ 34 h 78"/>
                  <a:gd name="T122" fmla="*/ 227 w 231"/>
                  <a:gd name="T123" fmla="*/ 28 h 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1" h="78">
                    <a:moveTo>
                      <a:pt x="227" y="28"/>
                    </a:moveTo>
                    <a:lnTo>
                      <a:pt x="230" y="32"/>
                    </a:lnTo>
                    <a:lnTo>
                      <a:pt x="230" y="38"/>
                    </a:lnTo>
                    <a:lnTo>
                      <a:pt x="230" y="45"/>
                    </a:lnTo>
                    <a:lnTo>
                      <a:pt x="222" y="51"/>
                    </a:lnTo>
                    <a:lnTo>
                      <a:pt x="218" y="51"/>
                    </a:lnTo>
                    <a:lnTo>
                      <a:pt x="218" y="57"/>
                    </a:lnTo>
                    <a:lnTo>
                      <a:pt x="213" y="57"/>
                    </a:lnTo>
                    <a:lnTo>
                      <a:pt x="209" y="57"/>
                    </a:lnTo>
                    <a:lnTo>
                      <a:pt x="202" y="54"/>
                    </a:lnTo>
                    <a:lnTo>
                      <a:pt x="196" y="57"/>
                    </a:lnTo>
                    <a:lnTo>
                      <a:pt x="190" y="57"/>
                    </a:lnTo>
                    <a:lnTo>
                      <a:pt x="183" y="66"/>
                    </a:lnTo>
                    <a:lnTo>
                      <a:pt x="171" y="66"/>
                    </a:lnTo>
                    <a:lnTo>
                      <a:pt x="166" y="70"/>
                    </a:lnTo>
                    <a:lnTo>
                      <a:pt x="159" y="73"/>
                    </a:lnTo>
                    <a:lnTo>
                      <a:pt x="152" y="70"/>
                    </a:lnTo>
                    <a:lnTo>
                      <a:pt x="146" y="70"/>
                    </a:lnTo>
                    <a:lnTo>
                      <a:pt x="124" y="57"/>
                    </a:lnTo>
                    <a:lnTo>
                      <a:pt x="117" y="61"/>
                    </a:lnTo>
                    <a:lnTo>
                      <a:pt x="101" y="61"/>
                    </a:lnTo>
                    <a:lnTo>
                      <a:pt x="95" y="64"/>
                    </a:lnTo>
                    <a:lnTo>
                      <a:pt x="90" y="66"/>
                    </a:lnTo>
                    <a:lnTo>
                      <a:pt x="87" y="66"/>
                    </a:lnTo>
                    <a:lnTo>
                      <a:pt x="84" y="66"/>
                    </a:lnTo>
                    <a:lnTo>
                      <a:pt x="80" y="64"/>
                    </a:lnTo>
                    <a:lnTo>
                      <a:pt x="77" y="57"/>
                    </a:lnTo>
                    <a:lnTo>
                      <a:pt x="71" y="45"/>
                    </a:lnTo>
                    <a:lnTo>
                      <a:pt x="58" y="42"/>
                    </a:lnTo>
                    <a:lnTo>
                      <a:pt x="47" y="51"/>
                    </a:lnTo>
                    <a:lnTo>
                      <a:pt x="42" y="64"/>
                    </a:lnTo>
                    <a:lnTo>
                      <a:pt x="35" y="64"/>
                    </a:lnTo>
                    <a:lnTo>
                      <a:pt x="32" y="73"/>
                    </a:lnTo>
                    <a:lnTo>
                      <a:pt x="28" y="77"/>
                    </a:lnTo>
                    <a:lnTo>
                      <a:pt x="23" y="77"/>
                    </a:lnTo>
                    <a:lnTo>
                      <a:pt x="18" y="70"/>
                    </a:lnTo>
                    <a:lnTo>
                      <a:pt x="18" y="61"/>
                    </a:lnTo>
                    <a:lnTo>
                      <a:pt x="21" y="54"/>
                    </a:lnTo>
                    <a:lnTo>
                      <a:pt x="24" y="54"/>
                    </a:lnTo>
                    <a:lnTo>
                      <a:pt x="29" y="57"/>
                    </a:lnTo>
                    <a:lnTo>
                      <a:pt x="29" y="54"/>
                    </a:lnTo>
                    <a:lnTo>
                      <a:pt x="32" y="47"/>
                    </a:lnTo>
                    <a:lnTo>
                      <a:pt x="40" y="45"/>
                    </a:lnTo>
                    <a:lnTo>
                      <a:pt x="42" y="42"/>
                    </a:lnTo>
                    <a:lnTo>
                      <a:pt x="45" y="28"/>
                    </a:lnTo>
                    <a:lnTo>
                      <a:pt x="38" y="32"/>
                    </a:lnTo>
                    <a:lnTo>
                      <a:pt x="29" y="32"/>
                    </a:lnTo>
                    <a:lnTo>
                      <a:pt x="21" y="32"/>
                    </a:lnTo>
                    <a:lnTo>
                      <a:pt x="18" y="34"/>
                    </a:lnTo>
                    <a:lnTo>
                      <a:pt x="14" y="38"/>
                    </a:lnTo>
                    <a:lnTo>
                      <a:pt x="8" y="38"/>
                    </a:lnTo>
                    <a:lnTo>
                      <a:pt x="0" y="32"/>
                    </a:lnTo>
                    <a:lnTo>
                      <a:pt x="0" y="26"/>
                    </a:lnTo>
                    <a:lnTo>
                      <a:pt x="0" y="23"/>
                    </a:lnTo>
                    <a:lnTo>
                      <a:pt x="5" y="23"/>
                    </a:lnTo>
                    <a:lnTo>
                      <a:pt x="14" y="23"/>
                    </a:lnTo>
                    <a:lnTo>
                      <a:pt x="14" y="15"/>
                    </a:lnTo>
                    <a:lnTo>
                      <a:pt x="16" y="13"/>
                    </a:lnTo>
                    <a:lnTo>
                      <a:pt x="21" y="13"/>
                    </a:lnTo>
                    <a:lnTo>
                      <a:pt x="28" y="19"/>
                    </a:lnTo>
                    <a:lnTo>
                      <a:pt x="38" y="26"/>
                    </a:lnTo>
                    <a:lnTo>
                      <a:pt x="45" y="15"/>
                    </a:lnTo>
                    <a:lnTo>
                      <a:pt x="49" y="15"/>
                    </a:lnTo>
                    <a:lnTo>
                      <a:pt x="56" y="15"/>
                    </a:lnTo>
                    <a:lnTo>
                      <a:pt x="56" y="7"/>
                    </a:lnTo>
                    <a:lnTo>
                      <a:pt x="58" y="4"/>
                    </a:lnTo>
                    <a:lnTo>
                      <a:pt x="63" y="4"/>
                    </a:lnTo>
                    <a:lnTo>
                      <a:pt x="66" y="4"/>
                    </a:lnTo>
                    <a:lnTo>
                      <a:pt x="71" y="9"/>
                    </a:lnTo>
                    <a:lnTo>
                      <a:pt x="66" y="15"/>
                    </a:lnTo>
                    <a:lnTo>
                      <a:pt x="64" y="23"/>
                    </a:lnTo>
                    <a:lnTo>
                      <a:pt x="63" y="28"/>
                    </a:lnTo>
                    <a:lnTo>
                      <a:pt x="66" y="28"/>
                    </a:lnTo>
                    <a:lnTo>
                      <a:pt x="71" y="32"/>
                    </a:lnTo>
                    <a:lnTo>
                      <a:pt x="74" y="38"/>
                    </a:lnTo>
                    <a:lnTo>
                      <a:pt x="84" y="38"/>
                    </a:lnTo>
                    <a:lnTo>
                      <a:pt x="98" y="38"/>
                    </a:lnTo>
                    <a:lnTo>
                      <a:pt x="106" y="38"/>
                    </a:lnTo>
                    <a:lnTo>
                      <a:pt x="106" y="32"/>
                    </a:lnTo>
                    <a:lnTo>
                      <a:pt x="108" y="26"/>
                    </a:lnTo>
                    <a:lnTo>
                      <a:pt x="108" y="23"/>
                    </a:lnTo>
                    <a:lnTo>
                      <a:pt x="112" y="13"/>
                    </a:lnTo>
                    <a:lnTo>
                      <a:pt x="100" y="13"/>
                    </a:lnTo>
                    <a:lnTo>
                      <a:pt x="98" y="13"/>
                    </a:lnTo>
                    <a:lnTo>
                      <a:pt x="95" y="7"/>
                    </a:lnTo>
                    <a:lnTo>
                      <a:pt x="93" y="4"/>
                    </a:lnTo>
                    <a:lnTo>
                      <a:pt x="93" y="0"/>
                    </a:lnTo>
                    <a:lnTo>
                      <a:pt x="98" y="0"/>
                    </a:lnTo>
                    <a:lnTo>
                      <a:pt x="100" y="0"/>
                    </a:lnTo>
                    <a:lnTo>
                      <a:pt x="105" y="7"/>
                    </a:lnTo>
                    <a:lnTo>
                      <a:pt x="112" y="7"/>
                    </a:lnTo>
                    <a:lnTo>
                      <a:pt x="122" y="19"/>
                    </a:lnTo>
                    <a:lnTo>
                      <a:pt x="130" y="13"/>
                    </a:lnTo>
                    <a:lnTo>
                      <a:pt x="131" y="13"/>
                    </a:lnTo>
                    <a:lnTo>
                      <a:pt x="136" y="13"/>
                    </a:lnTo>
                    <a:lnTo>
                      <a:pt x="136" y="19"/>
                    </a:lnTo>
                    <a:lnTo>
                      <a:pt x="135" y="23"/>
                    </a:lnTo>
                    <a:lnTo>
                      <a:pt x="130" y="23"/>
                    </a:lnTo>
                    <a:lnTo>
                      <a:pt x="119" y="23"/>
                    </a:lnTo>
                    <a:lnTo>
                      <a:pt x="112" y="38"/>
                    </a:lnTo>
                    <a:lnTo>
                      <a:pt x="112" y="51"/>
                    </a:lnTo>
                    <a:lnTo>
                      <a:pt x="117" y="51"/>
                    </a:lnTo>
                    <a:lnTo>
                      <a:pt x="129" y="54"/>
                    </a:lnTo>
                    <a:lnTo>
                      <a:pt x="136" y="42"/>
                    </a:lnTo>
                    <a:lnTo>
                      <a:pt x="140" y="42"/>
                    </a:lnTo>
                    <a:lnTo>
                      <a:pt x="143" y="42"/>
                    </a:lnTo>
                    <a:lnTo>
                      <a:pt x="148" y="42"/>
                    </a:lnTo>
                    <a:lnTo>
                      <a:pt x="152" y="51"/>
                    </a:lnTo>
                    <a:lnTo>
                      <a:pt x="164" y="45"/>
                    </a:lnTo>
                    <a:lnTo>
                      <a:pt x="159" y="34"/>
                    </a:lnTo>
                    <a:lnTo>
                      <a:pt x="159" y="32"/>
                    </a:lnTo>
                    <a:lnTo>
                      <a:pt x="161" y="26"/>
                    </a:lnTo>
                    <a:lnTo>
                      <a:pt x="166" y="26"/>
                    </a:lnTo>
                    <a:lnTo>
                      <a:pt x="167" y="28"/>
                    </a:lnTo>
                    <a:lnTo>
                      <a:pt x="178" y="42"/>
                    </a:lnTo>
                    <a:lnTo>
                      <a:pt x="192" y="42"/>
                    </a:lnTo>
                    <a:lnTo>
                      <a:pt x="194" y="34"/>
                    </a:lnTo>
                    <a:lnTo>
                      <a:pt x="197" y="34"/>
                    </a:lnTo>
                    <a:lnTo>
                      <a:pt x="194" y="34"/>
                    </a:lnTo>
                    <a:lnTo>
                      <a:pt x="209" y="42"/>
                    </a:lnTo>
                    <a:lnTo>
                      <a:pt x="212" y="34"/>
                    </a:lnTo>
                    <a:lnTo>
                      <a:pt x="215" y="34"/>
                    </a:lnTo>
                    <a:lnTo>
                      <a:pt x="222" y="26"/>
                    </a:lnTo>
                    <a:lnTo>
                      <a:pt x="227" y="28"/>
                    </a:lnTo>
                  </a:path>
                </a:pathLst>
              </a:custGeom>
              <a:solidFill>
                <a:srgbClr val="006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62" name="Freeform 30">
                <a:extLst>
                  <a:ext uri="{FF2B5EF4-FFF2-40B4-BE49-F238E27FC236}">
                    <a16:creationId xmlns:a16="http://schemas.microsoft.com/office/drawing/2014/main" id="{3C3936EF-42DD-478A-B9F6-764D55C29DEF}"/>
                  </a:ext>
                </a:extLst>
              </p:cNvPr>
              <p:cNvSpPr>
                <a:spLocks/>
              </p:cNvSpPr>
              <p:nvPr/>
            </p:nvSpPr>
            <p:spPr bwMode="auto">
              <a:xfrm>
                <a:off x="4148" y="3125"/>
                <a:ext cx="29" cy="22"/>
              </a:xfrm>
              <a:custGeom>
                <a:avLst/>
                <a:gdLst>
                  <a:gd name="T0" fmla="*/ 24 w 29"/>
                  <a:gd name="T1" fmla="*/ 0 h 22"/>
                  <a:gd name="T2" fmla="*/ 13 w 29"/>
                  <a:gd name="T3" fmla="*/ 0 h 22"/>
                  <a:gd name="T4" fmla="*/ 8 w 29"/>
                  <a:gd name="T5" fmla="*/ 3 h 22"/>
                  <a:gd name="T6" fmla="*/ 4 w 29"/>
                  <a:gd name="T7" fmla="*/ 3 h 22"/>
                  <a:gd name="T8" fmla="*/ 0 w 29"/>
                  <a:gd name="T9" fmla="*/ 7 h 22"/>
                  <a:gd name="T10" fmla="*/ 0 w 29"/>
                  <a:gd name="T11" fmla="*/ 12 h 22"/>
                  <a:gd name="T12" fmla="*/ 3 w 29"/>
                  <a:gd name="T13" fmla="*/ 15 h 22"/>
                  <a:gd name="T14" fmla="*/ 7 w 29"/>
                  <a:gd name="T15" fmla="*/ 18 h 22"/>
                  <a:gd name="T16" fmla="*/ 10 w 29"/>
                  <a:gd name="T17" fmla="*/ 15 h 22"/>
                  <a:gd name="T18" fmla="*/ 13 w 29"/>
                  <a:gd name="T19" fmla="*/ 15 h 22"/>
                  <a:gd name="T20" fmla="*/ 15 w 29"/>
                  <a:gd name="T21" fmla="*/ 15 h 22"/>
                  <a:gd name="T22" fmla="*/ 18 w 29"/>
                  <a:gd name="T23" fmla="*/ 21 h 22"/>
                  <a:gd name="T24" fmla="*/ 21 w 29"/>
                  <a:gd name="T25" fmla="*/ 21 h 22"/>
                  <a:gd name="T26" fmla="*/ 24 w 29"/>
                  <a:gd name="T27" fmla="*/ 18 h 22"/>
                  <a:gd name="T28" fmla="*/ 28 w 29"/>
                  <a:gd name="T29" fmla="*/ 15 h 22"/>
                  <a:gd name="T30" fmla="*/ 28 w 29"/>
                  <a:gd name="T31" fmla="*/ 10 h 22"/>
                  <a:gd name="T32" fmla="*/ 24 w 29"/>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2">
                    <a:moveTo>
                      <a:pt x="24" y="0"/>
                    </a:moveTo>
                    <a:lnTo>
                      <a:pt x="13" y="0"/>
                    </a:lnTo>
                    <a:lnTo>
                      <a:pt x="8" y="3"/>
                    </a:lnTo>
                    <a:lnTo>
                      <a:pt x="4" y="3"/>
                    </a:lnTo>
                    <a:lnTo>
                      <a:pt x="0" y="7"/>
                    </a:lnTo>
                    <a:lnTo>
                      <a:pt x="0" y="12"/>
                    </a:lnTo>
                    <a:lnTo>
                      <a:pt x="3" y="15"/>
                    </a:lnTo>
                    <a:lnTo>
                      <a:pt x="7" y="18"/>
                    </a:lnTo>
                    <a:lnTo>
                      <a:pt x="10" y="15"/>
                    </a:lnTo>
                    <a:lnTo>
                      <a:pt x="13" y="15"/>
                    </a:lnTo>
                    <a:lnTo>
                      <a:pt x="15" y="15"/>
                    </a:lnTo>
                    <a:lnTo>
                      <a:pt x="18" y="21"/>
                    </a:lnTo>
                    <a:lnTo>
                      <a:pt x="21" y="21"/>
                    </a:lnTo>
                    <a:lnTo>
                      <a:pt x="24" y="18"/>
                    </a:lnTo>
                    <a:lnTo>
                      <a:pt x="28" y="15"/>
                    </a:lnTo>
                    <a:lnTo>
                      <a:pt x="28" y="10"/>
                    </a:lnTo>
                    <a:lnTo>
                      <a:pt x="24" y="0"/>
                    </a:lnTo>
                  </a:path>
                </a:pathLst>
              </a:custGeom>
              <a:solidFill>
                <a:srgbClr val="008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619" name="Group 31">
              <a:extLst>
                <a:ext uri="{FF2B5EF4-FFF2-40B4-BE49-F238E27FC236}">
                  <a16:creationId xmlns:a16="http://schemas.microsoft.com/office/drawing/2014/main" id="{75B5FC8D-A3CD-4133-AABE-8C3336193F5D}"/>
                </a:ext>
              </a:extLst>
            </p:cNvPr>
            <p:cNvGrpSpPr>
              <a:grpSpLocks/>
            </p:cNvGrpSpPr>
            <p:nvPr/>
          </p:nvGrpSpPr>
          <p:grpSpPr bwMode="auto">
            <a:xfrm>
              <a:off x="4477" y="3006"/>
              <a:ext cx="308" cy="333"/>
              <a:chOff x="4477" y="3006"/>
              <a:chExt cx="308" cy="333"/>
            </a:xfrm>
          </p:grpSpPr>
          <p:sp>
            <p:nvSpPr>
              <p:cNvPr id="106645" name="Freeform 32">
                <a:extLst>
                  <a:ext uri="{FF2B5EF4-FFF2-40B4-BE49-F238E27FC236}">
                    <a16:creationId xmlns:a16="http://schemas.microsoft.com/office/drawing/2014/main" id="{A83B9848-C045-42BC-8A78-DC1567995880}"/>
                  </a:ext>
                </a:extLst>
              </p:cNvPr>
              <p:cNvSpPr>
                <a:spLocks/>
              </p:cNvSpPr>
              <p:nvPr/>
            </p:nvSpPr>
            <p:spPr bwMode="auto">
              <a:xfrm>
                <a:off x="4477" y="3006"/>
                <a:ext cx="308" cy="179"/>
              </a:xfrm>
              <a:custGeom>
                <a:avLst/>
                <a:gdLst>
                  <a:gd name="T0" fmla="*/ 303 w 308"/>
                  <a:gd name="T1" fmla="*/ 147 h 179"/>
                  <a:gd name="T2" fmla="*/ 307 w 308"/>
                  <a:gd name="T3" fmla="*/ 113 h 179"/>
                  <a:gd name="T4" fmla="*/ 305 w 308"/>
                  <a:gd name="T5" fmla="*/ 97 h 179"/>
                  <a:gd name="T6" fmla="*/ 303 w 308"/>
                  <a:gd name="T7" fmla="*/ 85 h 179"/>
                  <a:gd name="T8" fmla="*/ 301 w 308"/>
                  <a:gd name="T9" fmla="*/ 85 h 179"/>
                  <a:gd name="T10" fmla="*/ 286 w 308"/>
                  <a:gd name="T11" fmla="*/ 76 h 179"/>
                  <a:gd name="T12" fmla="*/ 277 w 308"/>
                  <a:gd name="T13" fmla="*/ 82 h 179"/>
                  <a:gd name="T14" fmla="*/ 264 w 308"/>
                  <a:gd name="T15" fmla="*/ 89 h 179"/>
                  <a:gd name="T16" fmla="*/ 263 w 308"/>
                  <a:gd name="T17" fmla="*/ 76 h 179"/>
                  <a:gd name="T18" fmla="*/ 259 w 308"/>
                  <a:gd name="T19" fmla="*/ 60 h 179"/>
                  <a:gd name="T20" fmla="*/ 247 w 308"/>
                  <a:gd name="T21" fmla="*/ 60 h 179"/>
                  <a:gd name="T22" fmla="*/ 240 w 308"/>
                  <a:gd name="T23" fmla="*/ 52 h 179"/>
                  <a:gd name="T24" fmla="*/ 228 w 308"/>
                  <a:gd name="T25" fmla="*/ 56 h 179"/>
                  <a:gd name="T26" fmla="*/ 226 w 308"/>
                  <a:gd name="T27" fmla="*/ 41 h 179"/>
                  <a:gd name="T28" fmla="*/ 217 w 308"/>
                  <a:gd name="T29" fmla="*/ 36 h 179"/>
                  <a:gd name="T30" fmla="*/ 222 w 308"/>
                  <a:gd name="T31" fmla="*/ 15 h 179"/>
                  <a:gd name="T32" fmla="*/ 217 w 308"/>
                  <a:gd name="T33" fmla="*/ 4 h 179"/>
                  <a:gd name="T34" fmla="*/ 209 w 308"/>
                  <a:gd name="T35" fmla="*/ 4 h 179"/>
                  <a:gd name="T36" fmla="*/ 203 w 308"/>
                  <a:gd name="T37" fmla="*/ 12 h 179"/>
                  <a:gd name="T38" fmla="*/ 188 w 308"/>
                  <a:gd name="T39" fmla="*/ 0 h 179"/>
                  <a:gd name="T40" fmla="*/ 179 w 308"/>
                  <a:gd name="T41" fmla="*/ 0 h 179"/>
                  <a:gd name="T42" fmla="*/ 170 w 308"/>
                  <a:gd name="T43" fmla="*/ 4 h 179"/>
                  <a:gd name="T44" fmla="*/ 167 w 308"/>
                  <a:gd name="T45" fmla="*/ 12 h 179"/>
                  <a:gd name="T46" fmla="*/ 163 w 308"/>
                  <a:gd name="T47" fmla="*/ 36 h 179"/>
                  <a:gd name="T48" fmla="*/ 158 w 308"/>
                  <a:gd name="T49" fmla="*/ 48 h 179"/>
                  <a:gd name="T50" fmla="*/ 158 w 308"/>
                  <a:gd name="T51" fmla="*/ 61 h 179"/>
                  <a:gd name="T52" fmla="*/ 151 w 308"/>
                  <a:gd name="T53" fmla="*/ 65 h 179"/>
                  <a:gd name="T54" fmla="*/ 145 w 308"/>
                  <a:gd name="T55" fmla="*/ 52 h 179"/>
                  <a:gd name="T56" fmla="*/ 138 w 308"/>
                  <a:gd name="T57" fmla="*/ 41 h 179"/>
                  <a:gd name="T58" fmla="*/ 132 w 308"/>
                  <a:gd name="T59" fmla="*/ 24 h 179"/>
                  <a:gd name="T60" fmla="*/ 125 w 308"/>
                  <a:gd name="T61" fmla="*/ 18 h 179"/>
                  <a:gd name="T62" fmla="*/ 121 w 308"/>
                  <a:gd name="T63" fmla="*/ 28 h 179"/>
                  <a:gd name="T64" fmla="*/ 109 w 308"/>
                  <a:gd name="T65" fmla="*/ 32 h 179"/>
                  <a:gd name="T66" fmla="*/ 101 w 308"/>
                  <a:gd name="T67" fmla="*/ 32 h 179"/>
                  <a:gd name="T68" fmla="*/ 96 w 308"/>
                  <a:gd name="T69" fmla="*/ 36 h 179"/>
                  <a:gd name="T70" fmla="*/ 88 w 308"/>
                  <a:gd name="T71" fmla="*/ 28 h 179"/>
                  <a:gd name="T72" fmla="*/ 81 w 308"/>
                  <a:gd name="T73" fmla="*/ 28 h 179"/>
                  <a:gd name="T74" fmla="*/ 74 w 308"/>
                  <a:gd name="T75" fmla="*/ 32 h 179"/>
                  <a:gd name="T76" fmla="*/ 70 w 308"/>
                  <a:gd name="T77" fmla="*/ 45 h 179"/>
                  <a:gd name="T78" fmla="*/ 70 w 308"/>
                  <a:gd name="T79" fmla="*/ 60 h 179"/>
                  <a:gd name="T80" fmla="*/ 74 w 308"/>
                  <a:gd name="T81" fmla="*/ 69 h 179"/>
                  <a:gd name="T82" fmla="*/ 74 w 308"/>
                  <a:gd name="T83" fmla="*/ 76 h 179"/>
                  <a:gd name="T84" fmla="*/ 60 w 308"/>
                  <a:gd name="T85" fmla="*/ 69 h 179"/>
                  <a:gd name="T86" fmla="*/ 46 w 308"/>
                  <a:gd name="T87" fmla="*/ 52 h 179"/>
                  <a:gd name="T88" fmla="*/ 40 w 308"/>
                  <a:gd name="T89" fmla="*/ 73 h 179"/>
                  <a:gd name="T90" fmla="*/ 23 w 308"/>
                  <a:gd name="T91" fmla="*/ 69 h 179"/>
                  <a:gd name="T92" fmla="*/ 24 w 308"/>
                  <a:gd name="T93" fmla="*/ 101 h 179"/>
                  <a:gd name="T94" fmla="*/ 4 w 308"/>
                  <a:gd name="T95" fmla="*/ 109 h 179"/>
                  <a:gd name="T96" fmla="*/ 0 w 308"/>
                  <a:gd name="T97" fmla="*/ 123 h 179"/>
                  <a:gd name="T98" fmla="*/ 6 w 308"/>
                  <a:gd name="T99" fmla="*/ 137 h 179"/>
                  <a:gd name="T100" fmla="*/ 6 w 308"/>
                  <a:gd name="T101" fmla="*/ 143 h 179"/>
                  <a:gd name="T102" fmla="*/ 4 w 308"/>
                  <a:gd name="T103" fmla="*/ 154 h 179"/>
                  <a:gd name="T104" fmla="*/ 6 w 308"/>
                  <a:gd name="T105" fmla="*/ 167 h 179"/>
                  <a:gd name="T106" fmla="*/ 18 w 308"/>
                  <a:gd name="T107" fmla="*/ 175 h 179"/>
                  <a:gd name="T108" fmla="*/ 30 w 308"/>
                  <a:gd name="T109" fmla="*/ 178 h 1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8" h="179">
                    <a:moveTo>
                      <a:pt x="293" y="158"/>
                    </a:moveTo>
                    <a:lnTo>
                      <a:pt x="303" y="147"/>
                    </a:lnTo>
                    <a:lnTo>
                      <a:pt x="307" y="127"/>
                    </a:lnTo>
                    <a:lnTo>
                      <a:pt x="307" y="113"/>
                    </a:lnTo>
                    <a:lnTo>
                      <a:pt x="307" y="106"/>
                    </a:lnTo>
                    <a:lnTo>
                      <a:pt x="305" y="97"/>
                    </a:lnTo>
                    <a:lnTo>
                      <a:pt x="303" y="89"/>
                    </a:lnTo>
                    <a:lnTo>
                      <a:pt x="303" y="85"/>
                    </a:lnTo>
                    <a:lnTo>
                      <a:pt x="296" y="82"/>
                    </a:lnTo>
                    <a:lnTo>
                      <a:pt x="301" y="85"/>
                    </a:lnTo>
                    <a:lnTo>
                      <a:pt x="288" y="76"/>
                    </a:lnTo>
                    <a:lnTo>
                      <a:pt x="286" y="76"/>
                    </a:lnTo>
                    <a:lnTo>
                      <a:pt x="278" y="76"/>
                    </a:lnTo>
                    <a:lnTo>
                      <a:pt x="277" y="82"/>
                    </a:lnTo>
                    <a:lnTo>
                      <a:pt x="265" y="85"/>
                    </a:lnTo>
                    <a:lnTo>
                      <a:pt x="264" y="89"/>
                    </a:lnTo>
                    <a:lnTo>
                      <a:pt x="259" y="85"/>
                    </a:lnTo>
                    <a:lnTo>
                      <a:pt x="263" y="76"/>
                    </a:lnTo>
                    <a:lnTo>
                      <a:pt x="263" y="65"/>
                    </a:lnTo>
                    <a:lnTo>
                      <a:pt x="259" y="60"/>
                    </a:lnTo>
                    <a:lnTo>
                      <a:pt x="254" y="56"/>
                    </a:lnTo>
                    <a:lnTo>
                      <a:pt x="247" y="60"/>
                    </a:lnTo>
                    <a:lnTo>
                      <a:pt x="245" y="56"/>
                    </a:lnTo>
                    <a:lnTo>
                      <a:pt x="240" y="52"/>
                    </a:lnTo>
                    <a:lnTo>
                      <a:pt x="235" y="52"/>
                    </a:lnTo>
                    <a:lnTo>
                      <a:pt x="228" y="56"/>
                    </a:lnTo>
                    <a:lnTo>
                      <a:pt x="226" y="45"/>
                    </a:lnTo>
                    <a:lnTo>
                      <a:pt x="226" y="41"/>
                    </a:lnTo>
                    <a:lnTo>
                      <a:pt x="221" y="39"/>
                    </a:lnTo>
                    <a:lnTo>
                      <a:pt x="217" y="36"/>
                    </a:lnTo>
                    <a:lnTo>
                      <a:pt x="221" y="24"/>
                    </a:lnTo>
                    <a:lnTo>
                      <a:pt x="222" y="15"/>
                    </a:lnTo>
                    <a:lnTo>
                      <a:pt x="221" y="8"/>
                    </a:lnTo>
                    <a:lnTo>
                      <a:pt x="217" y="4"/>
                    </a:lnTo>
                    <a:lnTo>
                      <a:pt x="212" y="4"/>
                    </a:lnTo>
                    <a:lnTo>
                      <a:pt x="209" y="4"/>
                    </a:lnTo>
                    <a:lnTo>
                      <a:pt x="205" y="8"/>
                    </a:lnTo>
                    <a:lnTo>
                      <a:pt x="203" y="12"/>
                    </a:lnTo>
                    <a:lnTo>
                      <a:pt x="193" y="4"/>
                    </a:lnTo>
                    <a:lnTo>
                      <a:pt x="188" y="0"/>
                    </a:lnTo>
                    <a:lnTo>
                      <a:pt x="182" y="0"/>
                    </a:lnTo>
                    <a:lnTo>
                      <a:pt x="179" y="0"/>
                    </a:lnTo>
                    <a:lnTo>
                      <a:pt x="175" y="0"/>
                    </a:lnTo>
                    <a:lnTo>
                      <a:pt x="170" y="4"/>
                    </a:lnTo>
                    <a:lnTo>
                      <a:pt x="169" y="8"/>
                    </a:lnTo>
                    <a:lnTo>
                      <a:pt x="167" y="12"/>
                    </a:lnTo>
                    <a:lnTo>
                      <a:pt x="167" y="18"/>
                    </a:lnTo>
                    <a:lnTo>
                      <a:pt x="163" y="36"/>
                    </a:lnTo>
                    <a:lnTo>
                      <a:pt x="161" y="41"/>
                    </a:lnTo>
                    <a:lnTo>
                      <a:pt x="158" y="48"/>
                    </a:lnTo>
                    <a:lnTo>
                      <a:pt x="158" y="56"/>
                    </a:lnTo>
                    <a:lnTo>
                      <a:pt x="158" y="61"/>
                    </a:lnTo>
                    <a:lnTo>
                      <a:pt x="156" y="65"/>
                    </a:lnTo>
                    <a:lnTo>
                      <a:pt x="151" y="65"/>
                    </a:lnTo>
                    <a:lnTo>
                      <a:pt x="149" y="61"/>
                    </a:lnTo>
                    <a:lnTo>
                      <a:pt x="145" y="52"/>
                    </a:lnTo>
                    <a:lnTo>
                      <a:pt x="143" y="45"/>
                    </a:lnTo>
                    <a:lnTo>
                      <a:pt x="138" y="41"/>
                    </a:lnTo>
                    <a:lnTo>
                      <a:pt x="132" y="36"/>
                    </a:lnTo>
                    <a:lnTo>
                      <a:pt x="132" y="24"/>
                    </a:lnTo>
                    <a:lnTo>
                      <a:pt x="130" y="18"/>
                    </a:lnTo>
                    <a:lnTo>
                      <a:pt x="125" y="18"/>
                    </a:lnTo>
                    <a:lnTo>
                      <a:pt x="122" y="20"/>
                    </a:lnTo>
                    <a:lnTo>
                      <a:pt x="121" y="28"/>
                    </a:lnTo>
                    <a:lnTo>
                      <a:pt x="119" y="32"/>
                    </a:lnTo>
                    <a:lnTo>
                      <a:pt x="109" y="32"/>
                    </a:lnTo>
                    <a:lnTo>
                      <a:pt x="106" y="32"/>
                    </a:lnTo>
                    <a:lnTo>
                      <a:pt x="101" y="32"/>
                    </a:lnTo>
                    <a:lnTo>
                      <a:pt x="98" y="32"/>
                    </a:lnTo>
                    <a:lnTo>
                      <a:pt x="96" y="36"/>
                    </a:lnTo>
                    <a:lnTo>
                      <a:pt x="91" y="39"/>
                    </a:lnTo>
                    <a:lnTo>
                      <a:pt x="88" y="28"/>
                    </a:lnTo>
                    <a:lnTo>
                      <a:pt x="85" y="28"/>
                    </a:lnTo>
                    <a:lnTo>
                      <a:pt x="81" y="28"/>
                    </a:lnTo>
                    <a:lnTo>
                      <a:pt x="79" y="32"/>
                    </a:lnTo>
                    <a:lnTo>
                      <a:pt x="74" y="32"/>
                    </a:lnTo>
                    <a:lnTo>
                      <a:pt x="70" y="39"/>
                    </a:lnTo>
                    <a:lnTo>
                      <a:pt x="70" y="45"/>
                    </a:lnTo>
                    <a:lnTo>
                      <a:pt x="70" y="48"/>
                    </a:lnTo>
                    <a:lnTo>
                      <a:pt x="70" y="60"/>
                    </a:lnTo>
                    <a:lnTo>
                      <a:pt x="70" y="65"/>
                    </a:lnTo>
                    <a:lnTo>
                      <a:pt x="74" y="69"/>
                    </a:lnTo>
                    <a:lnTo>
                      <a:pt x="77" y="69"/>
                    </a:lnTo>
                    <a:lnTo>
                      <a:pt x="74" y="76"/>
                    </a:lnTo>
                    <a:lnTo>
                      <a:pt x="65" y="76"/>
                    </a:lnTo>
                    <a:lnTo>
                      <a:pt x="60" y="69"/>
                    </a:lnTo>
                    <a:lnTo>
                      <a:pt x="49" y="56"/>
                    </a:lnTo>
                    <a:lnTo>
                      <a:pt x="46" y="52"/>
                    </a:lnTo>
                    <a:lnTo>
                      <a:pt x="44" y="56"/>
                    </a:lnTo>
                    <a:lnTo>
                      <a:pt x="40" y="73"/>
                    </a:lnTo>
                    <a:lnTo>
                      <a:pt x="25" y="69"/>
                    </a:lnTo>
                    <a:lnTo>
                      <a:pt x="23" y="69"/>
                    </a:lnTo>
                    <a:lnTo>
                      <a:pt x="23" y="76"/>
                    </a:lnTo>
                    <a:lnTo>
                      <a:pt x="24" y="101"/>
                    </a:lnTo>
                    <a:lnTo>
                      <a:pt x="13" y="103"/>
                    </a:lnTo>
                    <a:lnTo>
                      <a:pt x="4" y="109"/>
                    </a:lnTo>
                    <a:lnTo>
                      <a:pt x="2" y="113"/>
                    </a:lnTo>
                    <a:lnTo>
                      <a:pt x="0" y="123"/>
                    </a:lnTo>
                    <a:lnTo>
                      <a:pt x="0" y="130"/>
                    </a:lnTo>
                    <a:lnTo>
                      <a:pt x="6" y="137"/>
                    </a:lnTo>
                    <a:lnTo>
                      <a:pt x="8" y="141"/>
                    </a:lnTo>
                    <a:lnTo>
                      <a:pt x="6" y="143"/>
                    </a:lnTo>
                    <a:lnTo>
                      <a:pt x="4" y="151"/>
                    </a:lnTo>
                    <a:lnTo>
                      <a:pt x="4" y="154"/>
                    </a:lnTo>
                    <a:lnTo>
                      <a:pt x="4" y="162"/>
                    </a:lnTo>
                    <a:lnTo>
                      <a:pt x="6" y="167"/>
                    </a:lnTo>
                    <a:lnTo>
                      <a:pt x="13" y="175"/>
                    </a:lnTo>
                    <a:lnTo>
                      <a:pt x="18" y="175"/>
                    </a:lnTo>
                    <a:lnTo>
                      <a:pt x="23" y="178"/>
                    </a:lnTo>
                    <a:lnTo>
                      <a:pt x="30" y="178"/>
                    </a:lnTo>
                    <a:lnTo>
                      <a:pt x="293" y="158"/>
                    </a:lnTo>
                  </a:path>
                </a:pathLst>
              </a:custGeom>
              <a:solidFill>
                <a:srgbClr val="00E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6646" name="Group 33">
                <a:extLst>
                  <a:ext uri="{FF2B5EF4-FFF2-40B4-BE49-F238E27FC236}">
                    <a16:creationId xmlns:a16="http://schemas.microsoft.com/office/drawing/2014/main" id="{58664A47-EBF4-4F75-9F7D-9D87A934C0E0}"/>
                  </a:ext>
                </a:extLst>
              </p:cNvPr>
              <p:cNvGrpSpPr>
                <a:grpSpLocks/>
              </p:cNvGrpSpPr>
              <p:nvPr/>
            </p:nvGrpSpPr>
            <p:grpSpPr bwMode="auto">
              <a:xfrm>
                <a:off x="4492" y="3077"/>
                <a:ext cx="282" cy="262"/>
                <a:chOff x="4492" y="3077"/>
                <a:chExt cx="282" cy="262"/>
              </a:xfrm>
            </p:grpSpPr>
            <p:sp>
              <p:nvSpPr>
                <p:cNvPr id="106647" name="Freeform 34">
                  <a:extLst>
                    <a:ext uri="{FF2B5EF4-FFF2-40B4-BE49-F238E27FC236}">
                      <a16:creationId xmlns:a16="http://schemas.microsoft.com/office/drawing/2014/main" id="{8FDDBE6A-D5B9-45CC-A0C8-E0BD690F0D91}"/>
                    </a:ext>
                  </a:extLst>
                </p:cNvPr>
                <p:cNvSpPr>
                  <a:spLocks/>
                </p:cNvSpPr>
                <p:nvPr/>
              </p:nvSpPr>
              <p:spPr bwMode="auto">
                <a:xfrm>
                  <a:off x="4492" y="3138"/>
                  <a:ext cx="280" cy="116"/>
                </a:xfrm>
                <a:custGeom>
                  <a:avLst/>
                  <a:gdLst>
                    <a:gd name="T0" fmla="*/ 279 w 280"/>
                    <a:gd name="T1" fmla="*/ 16 h 116"/>
                    <a:gd name="T2" fmla="*/ 274 w 280"/>
                    <a:gd name="T3" fmla="*/ 24 h 116"/>
                    <a:gd name="T4" fmla="*/ 277 w 280"/>
                    <a:gd name="T5" fmla="*/ 36 h 116"/>
                    <a:gd name="T6" fmla="*/ 274 w 280"/>
                    <a:gd name="T7" fmla="*/ 50 h 116"/>
                    <a:gd name="T8" fmla="*/ 271 w 280"/>
                    <a:gd name="T9" fmla="*/ 56 h 116"/>
                    <a:gd name="T10" fmla="*/ 255 w 280"/>
                    <a:gd name="T11" fmla="*/ 67 h 116"/>
                    <a:gd name="T12" fmla="*/ 247 w 280"/>
                    <a:gd name="T13" fmla="*/ 71 h 116"/>
                    <a:gd name="T14" fmla="*/ 237 w 280"/>
                    <a:gd name="T15" fmla="*/ 76 h 116"/>
                    <a:gd name="T16" fmla="*/ 231 w 280"/>
                    <a:gd name="T17" fmla="*/ 74 h 116"/>
                    <a:gd name="T18" fmla="*/ 225 w 280"/>
                    <a:gd name="T19" fmla="*/ 67 h 116"/>
                    <a:gd name="T20" fmla="*/ 220 w 280"/>
                    <a:gd name="T21" fmla="*/ 71 h 116"/>
                    <a:gd name="T22" fmla="*/ 218 w 280"/>
                    <a:gd name="T23" fmla="*/ 76 h 116"/>
                    <a:gd name="T24" fmla="*/ 207 w 280"/>
                    <a:gd name="T25" fmla="*/ 84 h 116"/>
                    <a:gd name="T26" fmla="*/ 197 w 280"/>
                    <a:gd name="T27" fmla="*/ 80 h 116"/>
                    <a:gd name="T28" fmla="*/ 194 w 280"/>
                    <a:gd name="T29" fmla="*/ 80 h 116"/>
                    <a:gd name="T30" fmla="*/ 188 w 280"/>
                    <a:gd name="T31" fmla="*/ 87 h 116"/>
                    <a:gd name="T32" fmla="*/ 183 w 280"/>
                    <a:gd name="T33" fmla="*/ 84 h 116"/>
                    <a:gd name="T34" fmla="*/ 178 w 280"/>
                    <a:gd name="T35" fmla="*/ 76 h 116"/>
                    <a:gd name="T36" fmla="*/ 171 w 280"/>
                    <a:gd name="T37" fmla="*/ 76 h 116"/>
                    <a:gd name="T38" fmla="*/ 160 w 280"/>
                    <a:gd name="T39" fmla="*/ 76 h 116"/>
                    <a:gd name="T40" fmla="*/ 136 w 280"/>
                    <a:gd name="T41" fmla="*/ 64 h 116"/>
                    <a:gd name="T42" fmla="*/ 130 w 280"/>
                    <a:gd name="T43" fmla="*/ 56 h 116"/>
                    <a:gd name="T44" fmla="*/ 124 w 280"/>
                    <a:gd name="T45" fmla="*/ 60 h 116"/>
                    <a:gd name="T46" fmla="*/ 119 w 280"/>
                    <a:gd name="T47" fmla="*/ 76 h 116"/>
                    <a:gd name="T48" fmla="*/ 112 w 280"/>
                    <a:gd name="T49" fmla="*/ 87 h 116"/>
                    <a:gd name="T50" fmla="*/ 108 w 280"/>
                    <a:gd name="T51" fmla="*/ 96 h 116"/>
                    <a:gd name="T52" fmla="*/ 101 w 280"/>
                    <a:gd name="T53" fmla="*/ 104 h 116"/>
                    <a:gd name="T54" fmla="*/ 99 w 280"/>
                    <a:gd name="T55" fmla="*/ 104 h 116"/>
                    <a:gd name="T56" fmla="*/ 91 w 280"/>
                    <a:gd name="T57" fmla="*/ 107 h 116"/>
                    <a:gd name="T58" fmla="*/ 80 w 280"/>
                    <a:gd name="T59" fmla="*/ 104 h 116"/>
                    <a:gd name="T60" fmla="*/ 74 w 280"/>
                    <a:gd name="T61" fmla="*/ 115 h 116"/>
                    <a:gd name="T62" fmla="*/ 63 w 280"/>
                    <a:gd name="T63" fmla="*/ 104 h 116"/>
                    <a:gd name="T64" fmla="*/ 53 w 280"/>
                    <a:gd name="T65" fmla="*/ 100 h 116"/>
                    <a:gd name="T66" fmla="*/ 45 w 280"/>
                    <a:gd name="T67" fmla="*/ 94 h 116"/>
                    <a:gd name="T68" fmla="*/ 42 w 280"/>
                    <a:gd name="T69" fmla="*/ 76 h 116"/>
                    <a:gd name="T70" fmla="*/ 35 w 280"/>
                    <a:gd name="T71" fmla="*/ 74 h 116"/>
                    <a:gd name="T72" fmla="*/ 38 w 280"/>
                    <a:gd name="T73" fmla="*/ 64 h 116"/>
                    <a:gd name="T74" fmla="*/ 33 w 280"/>
                    <a:gd name="T75" fmla="*/ 56 h 116"/>
                    <a:gd name="T76" fmla="*/ 28 w 280"/>
                    <a:gd name="T77" fmla="*/ 60 h 116"/>
                    <a:gd name="T78" fmla="*/ 26 w 280"/>
                    <a:gd name="T79" fmla="*/ 54 h 116"/>
                    <a:gd name="T80" fmla="*/ 18 w 280"/>
                    <a:gd name="T81" fmla="*/ 56 h 116"/>
                    <a:gd name="T82" fmla="*/ 14 w 280"/>
                    <a:gd name="T83" fmla="*/ 48 h 116"/>
                    <a:gd name="T84" fmla="*/ 10 w 280"/>
                    <a:gd name="T85" fmla="*/ 40 h 116"/>
                    <a:gd name="T86" fmla="*/ 0 w 280"/>
                    <a:gd name="T87" fmla="*/ 24 h 116"/>
                    <a:gd name="T88" fmla="*/ 5 w 280"/>
                    <a:gd name="T89" fmla="*/ 7 h 116"/>
                    <a:gd name="T90" fmla="*/ 277 w 280"/>
                    <a:gd name="T91" fmla="*/ 0 h 116"/>
                    <a:gd name="T92" fmla="*/ 277 w 280"/>
                    <a:gd name="T93" fmla="*/ 0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0" h="116">
                      <a:moveTo>
                        <a:pt x="277" y="0"/>
                      </a:moveTo>
                      <a:lnTo>
                        <a:pt x="279" y="16"/>
                      </a:lnTo>
                      <a:lnTo>
                        <a:pt x="277" y="20"/>
                      </a:lnTo>
                      <a:lnTo>
                        <a:pt x="274" y="24"/>
                      </a:lnTo>
                      <a:lnTo>
                        <a:pt x="277" y="30"/>
                      </a:lnTo>
                      <a:lnTo>
                        <a:pt x="277" y="36"/>
                      </a:lnTo>
                      <a:lnTo>
                        <a:pt x="277" y="44"/>
                      </a:lnTo>
                      <a:lnTo>
                        <a:pt x="274" y="50"/>
                      </a:lnTo>
                      <a:lnTo>
                        <a:pt x="272" y="54"/>
                      </a:lnTo>
                      <a:lnTo>
                        <a:pt x="271" y="56"/>
                      </a:lnTo>
                      <a:lnTo>
                        <a:pt x="266" y="64"/>
                      </a:lnTo>
                      <a:lnTo>
                        <a:pt x="255" y="67"/>
                      </a:lnTo>
                      <a:lnTo>
                        <a:pt x="250" y="67"/>
                      </a:lnTo>
                      <a:lnTo>
                        <a:pt x="247" y="71"/>
                      </a:lnTo>
                      <a:lnTo>
                        <a:pt x="244" y="71"/>
                      </a:lnTo>
                      <a:lnTo>
                        <a:pt x="237" y="76"/>
                      </a:lnTo>
                      <a:lnTo>
                        <a:pt x="236" y="76"/>
                      </a:lnTo>
                      <a:lnTo>
                        <a:pt x="231" y="74"/>
                      </a:lnTo>
                      <a:lnTo>
                        <a:pt x="230" y="71"/>
                      </a:lnTo>
                      <a:lnTo>
                        <a:pt x="225" y="67"/>
                      </a:lnTo>
                      <a:lnTo>
                        <a:pt x="221" y="67"/>
                      </a:lnTo>
                      <a:lnTo>
                        <a:pt x="220" y="71"/>
                      </a:lnTo>
                      <a:lnTo>
                        <a:pt x="218" y="74"/>
                      </a:lnTo>
                      <a:lnTo>
                        <a:pt x="218" y="76"/>
                      </a:lnTo>
                      <a:lnTo>
                        <a:pt x="211" y="84"/>
                      </a:lnTo>
                      <a:lnTo>
                        <a:pt x="207" y="84"/>
                      </a:lnTo>
                      <a:lnTo>
                        <a:pt x="202" y="84"/>
                      </a:lnTo>
                      <a:lnTo>
                        <a:pt x="197" y="80"/>
                      </a:lnTo>
                      <a:lnTo>
                        <a:pt x="195" y="76"/>
                      </a:lnTo>
                      <a:lnTo>
                        <a:pt x="194" y="80"/>
                      </a:lnTo>
                      <a:lnTo>
                        <a:pt x="190" y="87"/>
                      </a:lnTo>
                      <a:lnTo>
                        <a:pt x="188" y="87"/>
                      </a:lnTo>
                      <a:lnTo>
                        <a:pt x="185" y="87"/>
                      </a:lnTo>
                      <a:lnTo>
                        <a:pt x="183" y="84"/>
                      </a:lnTo>
                      <a:lnTo>
                        <a:pt x="181" y="80"/>
                      </a:lnTo>
                      <a:lnTo>
                        <a:pt x="178" y="76"/>
                      </a:lnTo>
                      <a:lnTo>
                        <a:pt x="176" y="76"/>
                      </a:lnTo>
                      <a:lnTo>
                        <a:pt x="171" y="76"/>
                      </a:lnTo>
                      <a:lnTo>
                        <a:pt x="167" y="76"/>
                      </a:lnTo>
                      <a:lnTo>
                        <a:pt x="160" y="76"/>
                      </a:lnTo>
                      <a:lnTo>
                        <a:pt x="159" y="76"/>
                      </a:lnTo>
                      <a:lnTo>
                        <a:pt x="136" y="64"/>
                      </a:lnTo>
                      <a:lnTo>
                        <a:pt x="131" y="56"/>
                      </a:lnTo>
                      <a:lnTo>
                        <a:pt x="130" y="56"/>
                      </a:lnTo>
                      <a:lnTo>
                        <a:pt x="125" y="56"/>
                      </a:lnTo>
                      <a:lnTo>
                        <a:pt x="124" y="60"/>
                      </a:lnTo>
                      <a:lnTo>
                        <a:pt x="122" y="64"/>
                      </a:lnTo>
                      <a:lnTo>
                        <a:pt x="119" y="76"/>
                      </a:lnTo>
                      <a:lnTo>
                        <a:pt x="115" y="87"/>
                      </a:lnTo>
                      <a:lnTo>
                        <a:pt x="112" y="87"/>
                      </a:lnTo>
                      <a:lnTo>
                        <a:pt x="108" y="91"/>
                      </a:lnTo>
                      <a:lnTo>
                        <a:pt x="108" y="96"/>
                      </a:lnTo>
                      <a:lnTo>
                        <a:pt x="108" y="100"/>
                      </a:lnTo>
                      <a:lnTo>
                        <a:pt x="101" y="104"/>
                      </a:lnTo>
                      <a:lnTo>
                        <a:pt x="98" y="100"/>
                      </a:lnTo>
                      <a:lnTo>
                        <a:pt x="99" y="104"/>
                      </a:lnTo>
                      <a:lnTo>
                        <a:pt x="94" y="111"/>
                      </a:lnTo>
                      <a:lnTo>
                        <a:pt x="91" y="107"/>
                      </a:lnTo>
                      <a:lnTo>
                        <a:pt x="89" y="104"/>
                      </a:lnTo>
                      <a:lnTo>
                        <a:pt x="80" y="104"/>
                      </a:lnTo>
                      <a:lnTo>
                        <a:pt x="80" y="111"/>
                      </a:lnTo>
                      <a:lnTo>
                        <a:pt x="74" y="115"/>
                      </a:lnTo>
                      <a:lnTo>
                        <a:pt x="66" y="111"/>
                      </a:lnTo>
                      <a:lnTo>
                        <a:pt x="63" y="104"/>
                      </a:lnTo>
                      <a:lnTo>
                        <a:pt x="59" y="96"/>
                      </a:lnTo>
                      <a:lnTo>
                        <a:pt x="53" y="100"/>
                      </a:lnTo>
                      <a:lnTo>
                        <a:pt x="50" y="96"/>
                      </a:lnTo>
                      <a:lnTo>
                        <a:pt x="45" y="94"/>
                      </a:lnTo>
                      <a:lnTo>
                        <a:pt x="40" y="87"/>
                      </a:lnTo>
                      <a:lnTo>
                        <a:pt x="42" y="76"/>
                      </a:lnTo>
                      <a:lnTo>
                        <a:pt x="40" y="76"/>
                      </a:lnTo>
                      <a:lnTo>
                        <a:pt x="35" y="74"/>
                      </a:lnTo>
                      <a:lnTo>
                        <a:pt x="35" y="67"/>
                      </a:lnTo>
                      <a:lnTo>
                        <a:pt x="38" y="64"/>
                      </a:lnTo>
                      <a:lnTo>
                        <a:pt x="40" y="60"/>
                      </a:lnTo>
                      <a:lnTo>
                        <a:pt x="33" y="56"/>
                      </a:lnTo>
                      <a:lnTo>
                        <a:pt x="32" y="60"/>
                      </a:lnTo>
                      <a:lnTo>
                        <a:pt x="28" y="60"/>
                      </a:lnTo>
                      <a:lnTo>
                        <a:pt x="26" y="56"/>
                      </a:lnTo>
                      <a:lnTo>
                        <a:pt x="26" y="54"/>
                      </a:lnTo>
                      <a:lnTo>
                        <a:pt x="21" y="56"/>
                      </a:lnTo>
                      <a:lnTo>
                        <a:pt x="18" y="56"/>
                      </a:lnTo>
                      <a:lnTo>
                        <a:pt x="14" y="50"/>
                      </a:lnTo>
                      <a:lnTo>
                        <a:pt x="14" y="48"/>
                      </a:lnTo>
                      <a:lnTo>
                        <a:pt x="16" y="40"/>
                      </a:lnTo>
                      <a:lnTo>
                        <a:pt x="10" y="40"/>
                      </a:lnTo>
                      <a:lnTo>
                        <a:pt x="3" y="30"/>
                      </a:lnTo>
                      <a:lnTo>
                        <a:pt x="0" y="24"/>
                      </a:lnTo>
                      <a:lnTo>
                        <a:pt x="3" y="16"/>
                      </a:lnTo>
                      <a:lnTo>
                        <a:pt x="5" y="7"/>
                      </a:lnTo>
                      <a:lnTo>
                        <a:pt x="10" y="3"/>
                      </a:lnTo>
                      <a:lnTo>
                        <a:pt x="277" y="0"/>
                      </a:lnTo>
                      <a:lnTo>
                        <a:pt x="266" y="0"/>
                      </a:lnTo>
                      <a:lnTo>
                        <a:pt x="277" y="0"/>
                      </a:lnTo>
                    </a:path>
                  </a:pathLst>
                </a:custGeom>
                <a:solidFill>
                  <a:srgbClr val="004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6648" name="Group 35">
                  <a:extLst>
                    <a:ext uri="{FF2B5EF4-FFF2-40B4-BE49-F238E27FC236}">
                      <a16:creationId xmlns:a16="http://schemas.microsoft.com/office/drawing/2014/main" id="{008D32E3-21D3-425C-8373-7B81446CB36D}"/>
                    </a:ext>
                  </a:extLst>
                </p:cNvPr>
                <p:cNvGrpSpPr>
                  <a:grpSpLocks/>
                </p:cNvGrpSpPr>
                <p:nvPr/>
              </p:nvGrpSpPr>
              <p:grpSpPr bwMode="auto">
                <a:xfrm>
                  <a:off x="4568" y="3146"/>
                  <a:ext cx="136" cy="193"/>
                  <a:chOff x="4568" y="3146"/>
                  <a:chExt cx="136" cy="193"/>
                </a:xfrm>
              </p:grpSpPr>
              <p:sp>
                <p:nvSpPr>
                  <p:cNvPr id="106653" name="Freeform 36">
                    <a:extLst>
                      <a:ext uri="{FF2B5EF4-FFF2-40B4-BE49-F238E27FC236}">
                        <a16:creationId xmlns:a16="http://schemas.microsoft.com/office/drawing/2014/main" id="{8F2B4098-C220-4D53-BBAB-F7D3D30A1439}"/>
                      </a:ext>
                    </a:extLst>
                  </p:cNvPr>
                  <p:cNvSpPr>
                    <a:spLocks/>
                  </p:cNvSpPr>
                  <p:nvPr/>
                </p:nvSpPr>
                <p:spPr bwMode="auto">
                  <a:xfrm>
                    <a:off x="4568" y="3146"/>
                    <a:ext cx="136" cy="193"/>
                  </a:xfrm>
                  <a:custGeom>
                    <a:avLst/>
                    <a:gdLst>
                      <a:gd name="T0" fmla="*/ 0 w 136"/>
                      <a:gd name="T1" fmla="*/ 20 h 193"/>
                      <a:gd name="T2" fmla="*/ 16 w 136"/>
                      <a:gd name="T3" fmla="*/ 28 h 193"/>
                      <a:gd name="T4" fmla="*/ 24 w 136"/>
                      <a:gd name="T5" fmla="*/ 45 h 193"/>
                      <a:gd name="T6" fmla="*/ 32 w 136"/>
                      <a:gd name="T7" fmla="*/ 62 h 193"/>
                      <a:gd name="T8" fmla="*/ 39 w 136"/>
                      <a:gd name="T9" fmla="*/ 79 h 193"/>
                      <a:gd name="T10" fmla="*/ 41 w 136"/>
                      <a:gd name="T11" fmla="*/ 95 h 193"/>
                      <a:gd name="T12" fmla="*/ 46 w 136"/>
                      <a:gd name="T13" fmla="*/ 111 h 193"/>
                      <a:gd name="T14" fmla="*/ 47 w 136"/>
                      <a:gd name="T15" fmla="*/ 133 h 193"/>
                      <a:gd name="T16" fmla="*/ 49 w 136"/>
                      <a:gd name="T17" fmla="*/ 157 h 193"/>
                      <a:gd name="T18" fmla="*/ 52 w 136"/>
                      <a:gd name="T19" fmla="*/ 164 h 193"/>
                      <a:gd name="T20" fmla="*/ 54 w 136"/>
                      <a:gd name="T21" fmla="*/ 172 h 193"/>
                      <a:gd name="T22" fmla="*/ 54 w 136"/>
                      <a:gd name="T23" fmla="*/ 181 h 193"/>
                      <a:gd name="T24" fmla="*/ 71 w 136"/>
                      <a:gd name="T25" fmla="*/ 192 h 193"/>
                      <a:gd name="T26" fmla="*/ 135 w 136"/>
                      <a:gd name="T27" fmla="*/ 188 h 193"/>
                      <a:gd name="T28" fmla="*/ 118 w 136"/>
                      <a:gd name="T29" fmla="*/ 177 h 193"/>
                      <a:gd name="T30" fmla="*/ 112 w 136"/>
                      <a:gd name="T31" fmla="*/ 177 h 193"/>
                      <a:gd name="T32" fmla="*/ 93 w 136"/>
                      <a:gd name="T33" fmla="*/ 157 h 193"/>
                      <a:gd name="T34" fmla="*/ 82 w 136"/>
                      <a:gd name="T35" fmla="*/ 140 h 193"/>
                      <a:gd name="T36" fmla="*/ 71 w 136"/>
                      <a:gd name="T37" fmla="*/ 119 h 193"/>
                      <a:gd name="T38" fmla="*/ 70 w 136"/>
                      <a:gd name="T39" fmla="*/ 99 h 193"/>
                      <a:gd name="T40" fmla="*/ 66 w 136"/>
                      <a:gd name="T41" fmla="*/ 89 h 193"/>
                      <a:gd name="T42" fmla="*/ 75 w 136"/>
                      <a:gd name="T43" fmla="*/ 66 h 193"/>
                      <a:gd name="T44" fmla="*/ 83 w 136"/>
                      <a:gd name="T45" fmla="*/ 58 h 193"/>
                      <a:gd name="T46" fmla="*/ 106 w 136"/>
                      <a:gd name="T47" fmla="*/ 48 h 193"/>
                      <a:gd name="T48" fmla="*/ 118 w 136"/>
                      <a:gd name="T49" fmla="*/ 45 h 193"/>
                      <a:gd name="T50" fmla="*/ 133 w 136"/>
                      <a:gd name="T51" fmla="*/ 28 h 193"/>
                      <a:gd name="T52" fmla="*/ 129 w 136"/>
                      <a:gd name="T53" fmla="*/ 24 h 193"/>
                      <a:gd name="T54" fmla="*/ 119 w 136"/>
                      <a:gd name="T55" fmla="*/ 38 h 193"/>
                      <a:gd name="T56" fmla="*/ 112 w 136"/>
                      <a:gd name="T57" fmla="*/ 42 h 193"/>
                      <a:gd name="T58" fmla="*/ 104 w 136"/>
                      <a:gd name="T59" fmla="*/ 45 h 193"/>
                      <a:gd name="T60" fmla="*/ 88 w 136"/>
                      <a:gd name="T61" fmla="*/ 48 h 193"/>
                      <a:gd name="T62" fmla="*/ 90 w 136"/>
                      <a:gd name="T63" fmla="*/ 42 h 193"/>
                      <a:gd name="T64" fmla="*/ 99 w 136"/>
                      <a:gd name="T65" fmla="*/ 28 h 193"/>
                      <a:gd name="T66" fmla="*/ 94 w 136"/>
                      <a:gd name="T67" fmla="*/ 28 h 193"/>
                      <a:gd name="T68" fmla="*/ 82 w 136"/>
                      <a:gd name="T69" fmla="*/ 45 h 193"/>
                      <a:gd name="T70" fmla="*/ 65 w 136"/>
                      <a:gd name="T71" fmla="*/ 48 h 193"/>
                      <a:gd name="T72" fmla="*/ 75 w 136"/>
                      <a:gd name="T73" fmla="*/ 20 h 193"/>
                      <a:gd name="T74" fmla="*/ 71 w 136"/>
                      <a:gd name="T75" fmla="*/ 20 h 193"/>
                      <a:gd name="T76" fmla="*/ 66 w 136"/>
                      <a:gd name="T77" fmla="*/ 28 h 193"/>
                      <a:gd name="T78" fmla="*/ 58 w 136"/>
                      <a:gd name="T79" fmla="*/ 20 h 193"/>
                      <a:gd name="T80" fmla="*/ 55 w 136"/>
                      <a:gd name="T81" fmla="*/ 24 h 193"/>
                      <a:gd name="T82" fmla="*/ 63 w 136"/>
                      <a:gd name="T83" fmla="*/ 30 h 193"/>
                      <a:gd name="T84" fmla="*/ 58 w 136"/>
                      <a:gd name="T85" fmla="*/ 45 h 193"/>
                      <a:gd name="T86" fmla="*/ 58 w 136"/>
                      <a:gd name="T87" fmla="*/ 48 h 193"/>
                      <a:gd name="T88" fmla="*/ 55 w 136"/>
                      <a:gd name="T89" fmla="*/ 50 h 193"/>
                      <a:gd name="T90" fmla="*/ 52 w 136"/>
                      <a:gd name="T91" fmla="*/ 62 h 193"/>
                      <a:gd name="T92" fmla="*/ 46 w 136"/>
                      <a:gd name="T93" fmla="*/ 58 h 193"/>
                      <a:gd name="T94" fmla="*/ 43 w 136"/>
                      <a:gd name="T95" fmla="*/ 58 h 193"/>
                      <a:gd name="T96" fmla="*/ 34 w 136"/>
                      <a:gd name="T97" fmla="*/ 45 h 193"/>
                      <a:gd name="T98" fmla="*/ 29 w 136"/>
                      <a:gd name="T99" fmla="*/ 30 h 193"/>
                      <a:gd name="T100" fmla="*/ 25 w 136"/>
                      <a:gd name="T101" fmla="*/ 28 h 193"/>
                      <a:gd name="T102" fmla="*/ 25 w 136"/>
                      <a:gd name="T103" fmla="*/ 24 h 193"/>
                      <a:gd name="T104" fmla="*/ 22 w 136"/>
                      <a:gd name="T105" fmla="*/ 14 h 193"/>
                      <a:gd name="T106" fmla="*/ 30 w 136"/>
                      <a:gd name="T107" fmla="*/ 4 h 193"/>
                      <a:gd name="T108" fmla="*/ 25 w 136"/>
                      <a:gd name="T109" fmla="*/ 0 h 193"/>
                      <a:gd name="T110" fmla="*/ 19 w 136"/>
                      <a:gd name="T111" fmla="*/ 8 h 193"/>
                      <a:gd name="T112" fmla="*/ 17 w 136"/>
                      <a:gd name="T113" fmla="*/ 0 h 193"/>
                      <a:gd name="T114" fmla="*/ 11 w 136"/>
                      <a:gd name="T115" fmla="*/ 4 h 193"/>
                      <a:gd name="T116" fmla="*/ 16 w 136"/>
                      <a:gd name="T117" fmla="*/ 20 h 193"/>
                      <a:gd name="T118" fmla="*/ 0 w 136"/>
                      <a:gd name="T119" fmla="*/ 17 h 193"/>
                      <a:gd name="T120" fmla="*/ 0 w 136"/>
                      <a:gd name="T121" fmla="*/ 20 h 1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6" h="193">
                        <a:moveTo>
                          <a:pt x="0" y="20"/>
                        </a:moveTo>
                        <a:lnTo>
                          <a:pt x="16" y="28"/>
                        </a:lnTo>
                        <a:lnTo>
                          <a:pt x="24" y="45"/>
                        </a:lnTo>
                        <a:lnTo>
                          <a:pt x="32" y="62"/>
                        </a:lnTo>
                        <a:lnTo>
                          <a:pt x="39" y="79"/>
                        </a:lnTo>
                        <a:lnTo>
                          <a:pt x="41" y="95"/>
                        </a:lnTo>
                        <a:lnTo>
                          <a:pt x="46" y="111"/>
                        </a:lnTo>
                        <a:lnTo>
                          <a:pt x="47" y="133"/>
                        </a:lnTo>
                        <a:lnTo>
                          <a:pt x="49" y="157"/>
                        </a:lnTo>
                        <a:lnTo>
                          <a:pt x="52" y="164"/>
                        </a:lnTo>
                        <a:lnTo>
                          <a:pt x="54" y="172"/>
                        </a:lnTo>
                        <a:lnTo>
                          <a:pt x="54" y="181"/>
                        </a:lnTo>
                        <a:lnTo>
                          <a:pt x="71" y="192"/>
                        </a:lnTo>
                        <a:lnTo>
                          <a:pt x="135" y="188"/>
                        </a:lnTo>
                        <a:lnTo>
                          <a:pt x="118" y="177"/>
                        </a:lnTo>
                        <a:lnTo>
                          <a:pt x="112" y="177"/>
                        </a:lnTo>
                        <a:lnTo>
                          <a:pt x="93" y="157"/>
                        </a:lnTo>
                        <a:lnTo>
                          <a:pt x="82" y="140"/>
                        </a:lnTo>
                        <a:lnTo>
                          <a:pt x="71" y="119"/>
                        </a:lnTo>
                        <a:lnTo>
                          <a:pt x="70" y="99"/>
                        </a:lnTo>
                        <a:lnTo>
                          <a:pt x="66" y="89"/>
                        </a:lnTo>
                        <a:lnTo>
                          <a:pt x="75" y="66"/>
                        </a:lnTo>
                        <a:lnTo>
                          <a:pt x="83" y="58"/>
                        </a:lnTo>
                        <a:lnTo>
                          <a:pt x="106" y="48"/>
                        </a:lnTo>
                        <a:lnTo>
                          <a:pt x="118" y="45"/>
                        </a:lnTo>
                        <a:lnTo>
                          <a:pt x="133" y="28"/>
                        </a:lnTo>
                        <a:lnTo>
                          <a:pt x="129" y="24"/>
                        </a:lnTo>
                        <a:lnTo>
                          <a:pt x="119" y="38"/>
                        </a:lnTo>
                        <a:lnTo>
                          <a:pt x="112" y="42"/>
                        </a:lnTo>
                        <a:lnTo>
                          <a:pt x="104" y="45"/>
                        </a:lnTo>
                        <a:lnTo>
                          <a:pt x="88" y="48"/>
                        </a:lnTo>
                        <a:lnTo>
                          <a:pt x="90" y="42"/>
                        </a:lnTo>
                        <a:lnTo>
                          <a:pt x="99" y="28"/>
                        </a:lnTo>
                        <a:lnTo>
                          <a:pt x="94" y="28"/>
                        </a:lnTo>
                        <a:lnTo>
                          <a:pt x="82" y="45"/>
                        </a:lnTo>
                        <a:lnTo>
                          <a:pt x="65" y="48"/>
                        </a:lnTo>
                        <a:lnTo>
                          <a:pt x="75" y="20"/>
                        </a:lnTo>
                        <a:lnTo>
                          <a:pt x="71" y="20"/>
                        </a:lnTo>
                        <a:lnTo>
                          <a:pt x="66" y="28"/>
                        </a:lnTo>
                        <a:lnTo>
                          <a:pt x="58" y="20"/>
                        </a:lnTo>
                        <a:lnTo>
                          <a:pt x="55" y="24"/>
                        </a:lnTo>
                        <a:lnTo>
                          <a:pt x="63" y="30"/>
                        </a:lnTo>
                        <a:lnTo>
                          <a:pt x="58" y="45"/>
                        </a:lnTo>
                        <a:lnTo>
                          <a:pt x="58" y="48"/>
                        </a:lnTo>
                        <a:lnTo>
                          <a:pt x="55" y="50"/>
                        </a:lnTo>
                        <a:lnTo>
                          <a:pt x="52" y="62"/>
                        </a:lnTo>
                        <a:lnTo>
                          <a:pt x="46" y="58"/>
                        </a:lnTo>
                        <a:lnTo>
                          <a:pt x="43" y="58"/>
                        </a:lnTo>
                        <a:lnTo>
                          <a:pt x="34" y="45"/>
                        </a:lnTo>
                        <a:lnTo>
                          <a:pt x="29" y="30"/>
                        </a:lnTo>
                        <a:lnTo>
                          <a:pt x="25" y="28"/>
                        </a:lnTo>
                        <a:lnTo>
                          <a:pt x="25" y="24"/>
                        </a:lnTo>
                        <a:lnTo>
                          <a:pt x="22" y="14"/>
                        </a:lnTo>
                        <a:lnTo>
                          <a:pt x="30" y="4"/>
                        </a:lnTo>
                        <a:lnTo>
                          <a:pt x="25" y="0"/>
                        </a:lnTo>
                        <a:lnTo>
                          <a:pt x="19" y="8"/>
                        </a:lnTo>
                        <a:lnTo>
                          <a:pt x="17" y="0"/>
                        </a:lnTo>
                        <a:lnTo>
                          <a:pt x="11" y="4"/>
                        </a:lnTo>
                        <a:lnTo>
                          <a:pt x="16" y="20"/>
                        </a:lnTo>
                        <a:lnTo>
                          <a:pt x="0" y="17"/>
                        </a:lnTo>
                        <a:lnTo>
                          <a:pt x="0" y="20"/>
                        </a:lnTo>
                      </a:path>
                    </a:pathLst>
                  </a:custGeom>
                  <a:solidFill>
                    <a:srgbClr val="402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54" name="Freeform 37">
                    <a:extLst>
                      <a:ext uri="{FF2B5EF4-FFF2-40B4-BE49-F238E27FC236}">
                        <a16:creationId xmlns:a16="http://schemas.microsoft.com/office/drawing/2014/main" id="{7DFAE34B-D728-49E4-B97E-754E7455BA93}"/>
                      </a:ext>
                    </a:extLst>
                  </p:cNvPr>
                  <p:cNvSpPr>
                    <a:spLocks/>
                  </p:cNvSpPr>
                  <p:nvPr/>
                </p:nvSpPr>
                <p:spPr bwMode="auto">
                  <a:xfrm>
                    <a:off x="4611" y="3218"/>
                    <a:ext cx="46" cy="116"/>
                  </a:xfrm>
                  <a:custGeom>
                    <a:avLst/>
                    <a:gdLst>
                      <a:gd name="T0" fmla="*/ 38 w 46"/>
                      <a:gd name="T1" fmla="*/ 115 h 116"/>
                      <a:gd name="T2" fmla="*/ 45 w 46"/>
                      <a:gd name="T3" fmla="*/ 99 h 116"/>
                      <a:gd name="T4" fmla="*/ 44 w 46"/>
                      <a:gd name="T5" fmla="*/ 95 h 116"/>
                      <a:gd name="T6" fmla="*/ 28 w 46"/>
                      <a:gd name="T7" fmla="*/ 62 h 116"/>
                      <a:gd name="T8" fmla="*/ 26 w 46"/>
                      <a:gd name="T9" fmla="*/ 60 h 116"/>
                      <a:gd name="T10" fmla="*/ 23 w 46"/>
                      <a:gd name="T11" fmla="*/ 62 h 116"/>
                      <a:gd name="T12" fmla="*/ 22 w 46"/>
                      <a:gd name="T13" fmla="*/ 40 h 116"/>
                      <a:gd name="T14" fmla="*/ 20 w 46"/>
                      <a:gd name="T15" fmla="*/ 40 h 116"/>
                      <a:gd name="T16" fmla="*/ 17 w 46"/>
                      <a:gd name="T17" fmla="*/ 40 h 116"/>
                      <a:gd name="T18" fmla="*/ 16 w 46"/>
                      <a:gd name="T19" fmla="*/ 36 h 116"/>
                      <a:gd name="T20" fmla="*/ 16 w 46"/>
                      <a:gd name="T21" fmla="*/ 29 h 116"/>
                      <a:gd name="T22" fmla="*/ 8 w 46"/>
                      <a:gd name="T23" fmla="*/ 29 h 116"/>
                      <a:gd name="T24" fmla="*/ 8 w 46"/>
                      <a:gd name="T25" fmla="*/ 25 h 116"/>
                      <a:gd name="T26" fmla="*/ 12 w 46"/>
                      <a:gd name="T27" fmla="*/ 20 h 116"/>
                      <a:gd name="T28" fmla="*/ 8 w 46"/>
                      <a:gd name="T29" fmla="*/ 17 h 116"/>
                      <a:gd name="T30" fmla="*/ 11 w 46"/>
                      <a:gd name="T31" fmla="*/ 17 h 116"/>
                      <a:gd name="T32" fmla="*/ 12 w 46"/>
                      <a:gd name="T33" fmla="*/ 2 h 116"/>
                      <a:gd name="T34" fmla="*/ 6 w 46"/>
                      <a:gd name="T35" fmla="*/ 6 h 116"/>
                      <a:gd name="T36" fmla="*/ 6 w 46"/>
                      <a:gd name="T37" fmla="*/ 0 h 116"/>
                      <a:gd name="T38" fmla="*/ 2 w 46"/>
                      <a:gd name="T39" fmla="*/ 0 h 116"/>
                      <a:gd name="T40" fmla="*/ 0 w 46"/>
                      <a:gd name="T41" fmla="*/ 6 h 116"/>
                      <a:gd name="T42" fmla="*/ 5 w 46"/>
                      <a:gd name="T43" fmla="*/ 9 h 116"/>
                      <a:gd name="T44" fmla="*/ 8 w 46"/>
                      <a:gd name="T45" fmla="*/ 13 h 116"/>
                      <a:gd name="T46" fmla="*/ 0 w 46"/>
                      <a:gd name="T47" fmla="*/ 13 h 116"/>
                      <a:gd name="T48" fmla="*/ 0 w 46"/>
                      <a:gd name="T49" fmla="*/ 17 h 116"/>
                      <a:gd name="T50" fmla="*/ 6 w 46"/>
                      <a:gd name="T51" fmla="*/ 17 h 116"/>
                      <a:gd name="T52" fmla="*/ 0 w 46"/>
                      <a:gd name="T53" fmla="*/ 22 h 116"/>
                      <a:gd name="T54" fmla="*/ 5 w 46"/>
                      <a:gd name="T55" fmla="*/ 25 h 116"/>
                      <a:gd name="T56" fmla="*/ 2 w 46"/>
                      <a:gd name="T57" fmla="*/ 25 h 116"/>
                      <a:gd name="T58" fmla="*/ 6 w 46"/>
                      <a:gd name="T59" fmla="*/ 36 h 116"/>
                      <a:gd name="T60" fmla="*/ 11 w 46"/>
                      <a:gd name="T61" fmla="*/ 49 h 116"/>
                      <a:gd name="T62" fmla="*/ 8 w 46"/>
                      <a:gd name="T63" fmla="*/ 49 h 116"/>
                      <a:gd name="T64" fmla="*/ 8 w 46"/>
                      <a:gd name="T65" fmla="*/ 60 h 116"/>
                      <a:gd name="T66" fmla="*/ 11 w 46"/>
                      <a:gd name="T67" fmla="*/ 65 h 116"/>
                      <a:gd name="T68" fmla="*/ 8 w 46"/>
                      <a:gd name="T69" fmla="*/ 72 h 116"/>
                      <a:gd name="T70" fmla="*/ 12 w 46"/>
                      <a:gd name="T71" fmla="*/ 92 h 116"/>
                      <a:gd name="T72" fmla="*/ 12 w 46"/>
                      <a:gd name="T73" fmla="*/ 101 h 116"/>
                      <a:gd name="T74" fmla="*/ 12 w 46"/>
                      <a:gd name="T75" fmla="*/ 111 h 116"/>
                      <a:gd name="T76" fmla="*/ 38 w 46"/>
                      <a:gd name="T77" fmla="*/ 115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 h="116">
                        <a:moveTo>
                          <a:pt x="38" y="115"/>
                        </a:moveTo>
                        <a:lnTo>
                          <a:pt x="45" y="99"/>
                        </a:lnTo>
                        <a:lnTo>
                          <a:pt x="44" y="95"/>
                        </a:lnTo>
                        <a:lnTo>
                          <a:pt x="28" y="62"/>
                        </a:lnTo>
                        <a:lnTo>
                          <a:pt x="26" y="60"/>
                        </a:lnTo>
                        <a:lnTo>
                          <a:pt x="23" y="62"/>
                        </a:lnTo>
                        <a:lnTo>
                          <a:pt x="22" y="40"/>
                        </a:lnTo>
                        <a:lnTo>
                          <a:pt x="20" y="40"/>
                        </a:lnTo>
                        <a:lnTo>
                          <a:pt x="17" y="40"/>
                        </a:lnTo>
                        <a:lnTo>
                          <a:pt x="16" y="36"/>
                        </a:lnTo>
                        <a:lnTo>
                          <a:pt x="16" y="29"/>
                        </a:lnTo>
                        <a:lnTo>
                          <a:pt x="8" y="29"/>
                        </a:lnTo>
                        <a:lnTo>
                          <a:pt x="8" y="25"/>
                        </a:lnTo>
                        <a:lnTo>
                          <a:pt x="12" y="20"/>
                        </a:lnTo>
                        <a:lnTo>
                          <a:pt x="8" y="17"/>
                        </a:lnTo>
                        <a:lnTo>
                          <a:pt x="11" y="17"/>
                        </a:lnTo>
                        <a:lnTo>
                          <a:pt x="12" y="2"/>
                        </a:lnTo>
                        <a:lnTo>
                          <a:pt x="6" y="6"/>
                        </a:lnTo>
                        <a:lnTo>
                          <a:pt x="6" y="0"/>
                        </a:lnTo>
                        <a:lnTo>
                          <a:pt x="2" y="0"/>
                        </a:lnTo>
                        <a:lnTo>
                          <a:pt x="0" y="6"/>
                        </a:lnTo>
                        <a:lnTo>
                          <a:pt x="5" y="9"/>
                        </a:lnTo>
                        <a:lnTo>
                          <a:pt x="8" y="13"/>
                        </a:lnTo>
                        <a:lnTo>
                          <a:pt x="0" y="13"/>
                        </a:lnTo>
                        <a:lnTo>
                          <a:pt x="0" y="17"/>
                        </a:lnTo>
                        <a:lnTo>
                          <a:pt x="6" y="17"/>
                        </a:lnTo>
                        <a:lnTo>
                          <a:pt x="0" y="22"/>
                        </a:lnTo>
                        <a:lnTo>
                          <a:pt x="5" y="25"/>
                        </a:lnTo>
                        <a:lnTo>
                          <a:pt x="2" y="25"/>
                        </a:lnTo>
                        <a:lnTo>
                          <a:pt x="6" y="36"/>
                        </a:lnTo>
                        <a:lnTo>
                          <a:pt x="11" y="49"/>
                        </a:lnTo>
                        <a:lnTo>
                          <a:pt x="8" y="49"/>
                        </a:lnTo>
                        <a:lnTo>
                          <a:pt x="8" y="60"/>
                        </a:lnTo>
                        <a:lnTo>
                          <a:pt x="11" y="65"/>
                        </a:lnTo>
                        <a:lnTo>
                          <a:pt x="8" y="72"/>
                        </a:lnTo>
                        <a:lnTo>
                          <a:pt x="12" y="92"/>
                        </a:lnTo>
                        <a:lnTo>
                          <a:pt x="12" y="101"/>
                        </a:lnTo>
                        <a:lnTo>
                          <a:pt x="12" y="111"/>
                        </a:lnTo>
                        <a:lnTo>
                          <a:pt x="38" y="115"/>
                        </a:lnTo>
                      </a:path>
                    </a:pathLst>
                  </a:custGeom>
                  <a:solidFill>
                    <a:srgbClr val="603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6649" name="Freeform 38">
                  <a:extLst>
                    <a:ext uri="{FF2B5EF4-FFF2-40B4-BE49-F238E27FC236}">
                      <a16:creationId xmlns:a16="http://schemas.microsoft.com/office/drawing/2014/main" id="{7658F91C-E1C6-406D-A935-FAE929B1B647}"/>
                    </a:ext>
                  </a:extLst>
                </p:cNvPr>
                <p:cNvSpPr>
                  <a:spLocks/>
                </p:cNvSpPr>
                <p:nvPr/>
              </p:nvSpPr>
              <p:spPr bwMode="auto">
                <a:xfrm>
                  <a:off x="4511" y="3077"/>
                  <a:ext cx="258" cy="70"/>
                </a:xfrm>
                <a:custGeom>
                  <a:avLst/>
                  <a:gdLst>
                    <a:gd name="T0" fmla="*/ 257 w 258"/>
                    <a:gd name="T1" fmla="*/ 46 h 70"/>
                    <a:gd name="T2" fmla="*/ 254 w 258"/>
                    <a:gd name="T3" fmla="*/ 36 h 70"/>
                    <a:gd name="T4" fmla="*/ 252 w 258"/>
                    <a:gd name="T5" fmla="*/ 30 h 70"/>
                    <a:gd name="T6" fmla="*/ 248 w 258"/>
                    <a:gd name="T7" fmla="*/ 27 h 70"/>
                    <a:gd name="T8" fmla="*/ 243 w 258"/>
                    <a:gd name="T9" fmla="*/ 27 h 70"/>
                    <a:gd name="T10" fmla="*/ 240 w 258"/>
                    <a:gd name="T11" fmla="*/ 32 h 70"/>
                    <a:gd name="T12" fmla="*/ 236 w 258"/>
                    <a:gd name="T13" fmla="*/ 39 h 70"/>
                    <a:gd name="T14" fmla="*/ 224 w 258"/>
                    <a:gd name="T15" fmla="*/ 39 h 70"/>
                    <a:gd name="T16" fmla="*/ 216 w 258"/>
                    <a:gd name="T17" fmla="*/ 19 h 70"/>
                    <a:gd name="T18" fmla="*/ 211 w 258"/>
                    <a:gd name="T19" fmla="*/ 16 h 70"/>
                    <a:gd name="T20" fmla="*/ 207 w 258"/>
                    <a:gd name="T21" fmla="*/ 16 h 70"/>
                    <a:gd name="T22" fmla="*/ 205 w 258"/>
                    <a:gd name="T23" fmla="*/ 19 h 70"/>
                    <a:gd name="T24" fmla="*/ 200 w 258"/>
                    <a:gd name="T25" fmla="*/ 30 h 70"/>
                    <a:gd name="T26" fmla="*/ 189 w 258"/>
                    <a:gd name="T27" fmla="*/ 16 h 70"/>
                    <a:gd name="T28" fmla="*/ 186 w 258"/>
                    <a:gd name="T29" fmla="*/ 16 h 70"/>
                    <a:gd name="T30" fmla="*/ 181 w 258"/>
                    <a:gd name="T31" fmla="*/ 16 h 70"/>
                    <a:gd name="T32" fmla="*/ 181 w 258"/>
                    <a:gd name="T33" fmla="*/ 23 h 70"/>
                    <a:gd name="T34" fmla="*/ 189 w 258"/>
                    <a:gd name="T35" fmla="*/ 46 h 70"/>
                    <a:gd name="T36" fmla="*/ 178 w 258"/>
                    <a:gd name="T37" fmla="*/ 55 h 70"/>
                    <a:gd name="T38" fmla="*/ 140 w 258"/>
                    <a:gd name="T39" fmla="*/ 32 h 70"/>
                    <a:gd name="T40" fmla="*/ 152 w 258"/>
                    <a:gd name="T41" fmla="*/ 19 h 70"/>
                    <a:gd name="T42" fmla="*/ 157 w 258"/>
                    <a:gd name="T43" fmla="*/ 13 h 70"/>
                    <a:gd name="T44" fmla="*/ 154 w 258"/>
                    <a:gd name="T45" fmla="*/ 4 h 70"/>
                    <a:gd name="T46" fmla="*/ 151 w 258"/>
                    <a:gd name="T47" fmla="*/ 0 h 70"/>
                    <a:gd name="T48" fmla="*/ 146 w 258"/>
                    <a:gd name="T49" fmla="*/ 0 h 70"/>
                    <a:gd name="T50" fmla="*/ 124 w 258"/>
                    <a:gd name="T51" fmla="*/ 19 h 70"/>
                    <a:gd name="T52" fmla="*/ 98 w 258"/>
                    <a:gd name="T53" fmla="*/ 16 h 70"/>
                    <a:gd name="T54" fmla="*/ 103 w 258"/>
                    <a:gd name="T55" fmla="*/ 4 h 70"/>
                    <a:gd name="T56" fmla="*/ 100 w 258"/>
                    <a:gd name="T57" fmla="*/ 0 h 70"/>
                    <a:gd name="T58" fmla="*/ 97 w 258"/>
                    <a:gd name="T59" fmla="*/ 4 h 70"/>
                    <a:gd name="T60" fmla="*/ 92 w 258"/>
                    <a:gd name="T61" fmla="*/ 4 h 70"/>
                    <a:gd name="T62" fmla="*/ 89 w 258"/>
                    <a:gd name="T63" fmla="*/ 7 h 70"/>
                    <a:gd name="T64" fmla="*/ 81 w 258"/>
                    <a:gd name="T65" fmla="*/ 7 h 70"/>
                    <a:gd name="T66" fmla="*/ 76 w 258"/>
                    <a:gd name="T67" fmla="*/ 4 h 70"/>
                    <a:gd name="T68" fmla="*/ 73 w 258"/>
                    <a:gd name="T69" fmla="*/ 7 h 70"/>
                    <a:gd name="T70" fmla="*/ 64 w 258"/>
                    <a:gd name="T71" fmla="*/ 13 h 70"/>
                    <a:gd name="T72" fmla="*/ 59 w 258"/>
                    <a:gd name="T73" fmla="*/ 11 h 70"/>
                    <a:gd name="T74" fmla="*/ 52 w 258"/>
                    <a:gd name="T75" fmla="*/ 11 h 70"/>
                    <a:gd name="T76" fmla="*/ 51 w 258"/>
                    <a:gd name="T77" fmla="*/ 13 h 70"/>
                    <a:gd name="T78" fmla="*/ 45 w 258"/>
                    <a:gd name="T79" fmla="*/ 32 h 70"/>
                    <a:gd name="T80" fmla="*/ 35 w 258"/>
                    <a:gd name="T81" fmla="*/ 23 h 70"/>
                    <a:gd name="T82" fmla="*/ 32 w 258"/>
                    <a:gd name="T83" fmla="*/ 23 h 70"/>
                    <a:gd name="T84" fmla="*/ 29 w 258"/>
                    <a:gd name="T85" fmla="*/ 23 h 70"/>
                    <a:gd name="T86" fmla="*/ 24 w 258"/>
                    <a:gd name="T87" fmla="*/ 27 h 70"/>
                    <a:gd name="T88" fmla="*/ 16 w 258"/>
                    <a:gd name="T89" fmla="*/ 23 h 70"/>
                    <a:gd name="T90" fmla="*/ 14 w 258"/>
                    <a:gd name="T91" fmla="*/ 19 h 70"/>
                    <a:gd name="T92" fmla="*/ 10 w 258"/>
                    <a:gd name="T93" fmla="*/ 16 h 70"/>
                    <a:gd name="T94" fmla="*/ 5 w 258"/>
                    <a:gd name="T95" fmla="*/ 16 h 70"/>
                    <a:gd name="T96" fmla="*/ 3 w 258"/>
                    <a:gd name="T97" fmla="*/ 19 h 70"/>
                    <a:gd name="T98" fmla="*/ 0 w 258"/>
                    <a:gd name="T99" fmla="*/ 23 h 70"/>
                    <a:gd name="T100" fmla="*/ 0 w 258"/>
                    <a:gd name="T101" fmla="*/ 30 h 70"/>
                    <a:gd name="T102" fmla="*/ 0 w 258"/>
                    <a:gd name="T103" fmla="*/ 32 h 70"/>
                    <a:gd name="T104" fmla="*/ 12 w 258"/>
                    <a:gd name="T105" fmla="*/ 32 h 70"/>
                    <a:gd name="T106" fmla="*/ 29 w 258"/>
                    <a:gd name="T107" fmla="*/ 39 h 70"/>
                    <a:gd name="T108" fmla="*/ 41 w 258"/>
                    <a:gd name="T109" fmla="*/ 69 h 70"/>
                    <a:gd name="T110" fmla="*/ 246 w 258"/>
                    <a:gd name="T111" fmla="*/ 55 h 70"/>
                    <a:gd name="T112" fmla="*/ 257 w 258"/>
                    <a:gd name="T113" fmla="*/ 46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8" h="70">
                      <a:moveTo>
                        <a:pt x="257" y="46"/>
                      </a:moveTo>
                      <a:lnTo>
                        <a:pt x="254" y="36"/>
                      </a:lnTo>
                      <a:lnTo>
                        <a:pt x="252" y="30"/>
                      </a:lnTo>
                      <a:lnTo>
                        <a:pt x="248" y="27"/>
                      </a:lnTo>
                      <a:lnTo>
                        <a:pt x="243" y="27"/>
                      </a:lnTo>
                      <a:lnTo>
                        <a:pt x="240" y="32"/>
                      </a:lnTo>
                      <a:lnTo>
                        <a:pt x="236" y="39"/>
                      </a:lnTo>
                      <a:lnTo>
                        <a:pt x="224" y="39"/>
                      </a:lnTo>
                      <a:lnTo>
                        <a:pt x="216" y="19"/>
                      </a:lnTo>
                      <a:lnTo>
                        <a:pt x="211" y="16"/>
                      </a:lnTo>
                      <a:lnTo>
                        <a:pt x="207" y="16"/>
                      </a:lnTo>
                      <a:lnTo>
                        <a:pt x="205" y="19"/>
                      </a:lnTo>
                      <a:lnTo>
                        <a:pt x="200" y="30"/>
                      </a:lnTo>
                      <a:lnTo>
                        <a:pt x="189" y="16"/>
                      </a:lnTo>
                      <a:lnTo>
                        <a:pt x="186" y="16"/>
                      </a:lnTo>
                      <a:lnTo>
                        <a:pt x="181" y="16"/>
                      </a:lnTo>
                      <a:lnTo>
                        <a:pt x="181" y="23"/>
                      </a:lnTo>
                      <a:lnTo>
                        <a:pt x="189" y="46"/>
                      </a:lnTo>
                      <a:lnTo>
                        <a:pt x="178" y="55"/>
                      </a:lnTo>
                      <a:lnTo>
                        <a:pt x="140" y="32"/>
                      </a:lnTo>
                      <a:lnTo>
                        <a:pt x="152" y="19"/>
                      </a:lnTo>
                      <a:lnTo>
                        <a:pt x="157" y="13"/>
                      </a:lnTo>
                      <a:lnTo>
                        <a:pt x="154" y="4"/>
                      </a:lnTo>
                      <a:lnTo>
                        <a:pt x="151" y="0"/>
                      </a:lnTo>
                      <a:lnTo>
                        <a:pt x="146" y="0"/>
                      </a:lnTo>
                      <a:lnTo>
                        <a:pt x="124" y="19"/>
                      </a:lnTo>
                      <a:lnTo>
                        <a:pt x="98" y="16"/>
                      </a:lnTo>
                      <a:lnTo>
                        <a:pt x="103" y="4"/>
                      </a:lnTo>
                      <a:lnTo>
                        <a:pt x="100" y="0"/>
                      </a:lnTo>
                      <a:lnTo>
                        <a:pt x="97" y="4"/>
                      </a:lnTo>
                      <a:lnTo>
                        <a:pt x="92" y="4"/>
                      </a:lnTo>
                      <a:lnTo>
                        <a:pt x="89" y="7"/>
                      </a:lnTo>
                      <a:lnTo>
                        <a:pt x="81" y="7"/>
                      </a:lnTo>
                      <a:lnTo>
                        <a:pt x="76" y="4"/>
                      </a:lnTo>
                      <a:lnTo>
                        <a:pt x="73" y="7"/>
                      </a:lnTo>
                      <a:lnTo>
                        <a:pt x="64" y="13"/>
                      </a:lnTo>
                      <a:lnTo>
                        <a:pt x="59" y="11"/>
                      </a:lnTo>
                      <a:lnTo>
                        <a:pt x="52" y="11"/>
                      </a:lnTo>
                      <a:lnTo>
                        <a:pt x="51" y="13"/>
                      </a:lnTo>
                      <a:lnTo>
                        <a:pt x="45" y="32"/>
                      </a:lnTo>
                      <a:lnTo>
                        <a:pt x="35" y="23"/>
                      </a:lnTo>
                      <a:lnTo>
                        <a:pt x="32" y="23"/>
                      </a:lnTo>
                      <a:lnTo>
                        <a:pt x="29" y="23"/>
                      </a:lnTo>
                      <a:lnTo>
                        <a:pt x="24" y="27"/>
                      </a:lnTo>
                      <a:lnTo>
                        <a:pt x="16" y="23"/>
                      </a:lnTo>
                      <a:lnTo>
                        <a:pt x="14" y="19"/>
                      </a:lnTo>
                      <a:lnTo>
                        <a:pt x="10" y="16"/>
                      </a:lnTo>
                      <a:lnTo>
                        <a:pt x="5" y="16"/>
                      </a:lnTo>
                      <a:lnTo>
                        <a:pt x="3" y="19"/>
                      </a:lnTo>
                      <a:lnTo>
                        <a:pt x="0" y="23"/>
                      </a:lnTo>
                      <a:lnTo>
                        <a:pt x="0" y="30"/>
                      </a:lnTo>
                      <a:lnTo>
                        <a:pt x="0" y="32"/>
                      </a:lnTo>
                      <a:lnTo>
                        <a:pt x="12" y="32"/>
                      </a:lnTo>
                      <a:lnTo>
                        <a:pt x="29" y="39"/>
                      </a:lnTo>
                      <a:lnTo>
                        <a:pt x="41" y="69"/>
                      </a:lnTo>
                      <a:lnTo>
                        <a:pt x="246" y="55"/>
                      </a:lnTo>
                      <a:lnTo>
                        <a:pt x="257" y="46"/>
                      </a:lnTo>
                    </a:path>
                  </a:pathLst>
                </a:custGeom>
                <a:solidFill>
                  <a:srgbClr val="008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50" name="Freeform 39">
                  <a:extLst>
                    <a:ext uri="{FF2B5EF4-FFF2-40B4-BE49-F238E27FC236}">
                      <a16:creationId xmlns:a16="http://schemas.microsoft.com/office/drawing/2014/main" id="{DCE1D17C-BDD3-4868-B867-254B539AE121}"/>
                    </a:ext>
                  </a:extLst>
                </p:cNvPr>
                <p:cNvSpPr>
                  <a:spLocks/>
                </p:cNvSpPr>
                <p:nvPr/>
              </p:nvSpPr>
              <p:spPr bwMode="auto">
                <a:xfrm>
                  <a:off x="4499" y="3082"/>
                  <a:ext cx="270" cy="108"/>
                </a:xfrm>
                <a:custGeom>
                  <a:avLst/>
                  <a:gdLst>
                    <a:gd name="T0" fmla="*/ 253 w 270"/>
                    <a:gd name="T1" fmla="*/ 36 h 108"/>
                    <a:gd name="T2" fmla="*/ 234 w 270"/>
                    <a:gd name="T3" fmla="*/ 40 h 108"/>
                    <a:gd name="T4" fmla="*/ 228 w 270"/>
                    <a:gd name="T5" fmla="*/ 40 h 108"/>
                    <a:gd name="T6" fmla="*/ 212 w 270"/>
                    <a:gd name="T7" fmla="*/ 36 h 108"/>
                    <a:gd name="T8" fmla="*/ 204 w 270"/>
                    <a:gd name="T9" fmla="*/ 36 h 108"/>
                    <a:gd name="T10" fmla="*/ 193 w 270"/>
                    <a:gd name="T11" fmla="*/ 40 h 108"/>
                    <a:gd name="T12" fmla="*/ 174 w 270"/>
                    <a:gd name="T13" fmla="*/ 20 h 108"/>
                    <a:gd name="T14" fmla="*/ 164 w 270"/>
                    <a:gd name="T15" fmla="*/ 16 h 108"/>
                    <a:gd name="T16" fmla="*/ 141 w 270"/>
                    <a:gd name="T17" fmla="*/ 12 h 108"/>
                    <a:gd name="T18" fmla="*/ 124 w 270"/>
                    <a:gd name="T19" fmla="*/ 4 h 108"/>
                    <a:gd name="T20" fmla="*/ 117 w 270"/>
                    <a:gd name="T21" fmla="*/ 0 h 108"/>
                    <a:gd name="T22" fmla="*/ 98 w 270"/>
                    <a:gd name="T23" fmla="*/ 16 h 108"/>
                    <a:gd name="T24" fmla="*/ 83 w 270"/>
                    <a:gd name="T25" fmla="*/ 16 h 108"/>
                    <a:gd name="T26" fmla="*/ 60 w 270"/>
                    <a:gd name="T27" fmla="*/ 12 h 108"/>
                    <a:gd name="T28" fmla="*/ 50 w 270"/>
                    <a:gd name="T29" fmla="*/ 27 h 108"/>
                    <a:gd name="T30" fmla="*/ 22 w 270"/>
                    <a:gd name="T31" fmla="*/ 27 h 108"/>
                    <a:gd name="T32" fmla="*/ 16 w 270"/>
                    <a:gd name="T33" fmla="*/ 29 h 108"/>
                    <a:gd name="T34" fmla="*/ 21 w 270"/>
                    <a:gd name="T35" fmla="*/ 36 h 108"/>
                    <a:gd name="T36" fmla="*/ 33 w 270"/>
                    <a:gd name="T37" fmla="*/ 44 h 108"/>
                    <a:gd name="T38" fmla="*/ 24 w 270"/>
                    <a:gd name="T39" fmla="*/ 47 h 108"/>
                    <a:gd name="T40" fmla="*/ 9 w 270"/>
                    <a:gd name="T41" fmla="*/ 40 h 108"/>
                    <a:gd name="T42" fmla="*/ 0 w 270"/>
                    <a:gd name="T43" fmla="*/ 47 h 108"/>
                    <a:gd name="T44" fmla="*/ 5 w 270"/>
                    <a:gd name="T45" fmla="*/ 60 h 108"/>
                    <a:gd name="T46" fmla="*/ 0 w 270"/>
                    <a:gd name="T47" fmla="*/ 73 h 108"/>
                    <a:gd name="T48" fmla="*/ 9 w 270"/>
                    <a:gd name="T49" fmla="*/ 80 h 108"/>
                    <a:gd name="T50" fmla="*/ 28 w 270"/>
                    <a:gd name="T51" fmla="*/ 93 h 108"/>
                    <a:gd name="T52" fmla="*/ 41 w 270"/>
                    <a:gd name="T53" fmla="*/ 93 h 108"/>
                    <a:gd name="T54" fmla="*/ 52 w 270"/>
                    <a:gd name="T55" fmla="*/ 107 h 108"/>
                    <a:gd name="T56" fmla="*/ 64 w 270"/>
                    <a:gd name="T57" fmla="*/ 97 h 108"/>
                    <a:gd name="T58" fmla="*/ 71 w 270"/>
                    <a:gd name="T59" fmla="*/ 63 h 108"/>
                    <a:gd name="T60" fmla="*/ 136 w 270"/>
                    <a:gd name="T61" fmla="*/ 83 h 108"/>
                    <a:gd name="T62" fmla="*/ 262 w 270"/>
                    <a:gd name="T63" fmla="*/ 53 h 108"/>
                    <a:gd name="T64" fmla="*/ 269 w 270"/>
                    <a:gd name="T65" fmla="*/ 44 h 108"/>
                    <a:gd name="T66" fmla="*/ 264 w 270"/>
                    <a:gd name="T67" fmla="*/ 36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0" h="108">
                      <a:moveTo>
                        <a:pt x="258" y="36"/>
                      </a:moveTo>
                      <a:lnTo>
                        <a:pt x="253" y="36"/>
                      </a:lnTo>
                      <a:lnTo>
                        <a:pt x="239" y="47"/>
                      </a:lnTo>
                      <a:lnTo>
                        <a:pt x="234" y="40"/>
                      </a:lnTo>
                      <a:lnTo>
                        <a:pt x="231" y="40"/>
                      </a:lnTo>
                      <a:lnTo>
                        <a:pt x="228" y="40"/>
                      </a:lnTo>
                      <a:lnTo>
                        <a:pt x="222" y="47"/>
                      </a:lnTo>
                      <a:lnTo>
                        <a:pt x="212" y="36"/>
                      </a:lnTo>
                      <a:lnTo>
                        <a:pt x="207" y="33"/>
                      </a:lnTo>
                      <a:lnTo>
                        <a:pt x="204" y="36"/>
                      </a:lnTo>
                      <a:lnTo>
                        <a:pt x="198" y="36"/>
                      </a:lnTo>
                      <a:lnTo>
                        <a:pt x="193" y="40"/>
                      </a:lnTo>
                      <a:lnTo>
                        <a:pt x="190" y="49"/>
                      </a:lnTo>
                      <a:lnTo>
                        <a:pt x="174" y="20"/>
                      </a:lnTo>
                      <a:lnTo>
                        <a:pt x="169" y="16"/>
                      </a:lnTo>
                      <a:lnTo>
                        <a:pt x="164" y="16"/>
                      </a:lnTo>
                      <a:lnTo>
                        <a:pt x="152" y="24"/>
                      </a:lnTo>
                      <a:lnTo>
                        <a:pt x="141" y="12"/>
                      </a:lnTo>
                      <a:lnTo>
                        <a:pt x="125" y="12"/>
                      </a:lnTo>
                      <a:lnTo>
                        <a:pt x="124" y="4"/>
                      </a:lnTo>
                      <a:lnTo>
                        <a:pt x="122" y="0"/>
                      </a:lnTo>
                      <a:lnTo>
                        <a:pt x="117" y="0"/>
                      </a:lnTo>
                      <a:lnTo>
                        <a:pt x="106" y="12"/>
                      </a:lnTo>
                      <a:lnTo>
                        <a:pt x="98" y="16"/>
                      </a:lnTo>
                      <a:lnTo>
                        <a:pt x="87" y="8"/>
                      </a:lnTo>
                      <a:lnTo>
                        <a:pt x="83" y="16"/>
                      </a:lnTo>
                      <a:lnTo>
                        <a:pt x="64" y="16"/>
                      </a:lnTo>
                      <a:lnTo>
                        <a:pt x="60" y="12"/>
                      </a:lnTo>
                      <a:lnTo>
                        <a:pt x="57" y="16"/>
                      </a:lnTo>
                      <a:lnTo>
                        <a:pt x="50" y="27"/>
                      </a:lnTo>
                      <a:lnTo>
                        <a:pt x="26" y="29"/>
                      </a:lnTo>
                      <a:lnTo>
                        <a:pt x="22" y="27"/>
                      </a:lnTo>
                      <a:lnTo>
                        <a:pt x="17" y="27"/>
                      </a:lnTo>
                      <a:lnTo>
                        <a:pt x="16" y="29"/>
                      </a:lnTo>
                      <a:lnTo>
                        <a:pt x="16" y="36"/>
                      </a:lnTo>
                      <a:lnTo>
                        <a:pt x="21" y="36"/>
                      </a:lnTo>
                      <a:lnTo>
                        <a:pt x="28" y="40"/>
                      </a:lnTo>
                      <a:lnTo>
                        <a:pt x="33" y="44"/>
                      </a:lnTo>
                      <a:lnTo>
                        <a:pt x="36" y="47"/>
                      </a:lnTo>
                      <a:lnTo>
                        <a:pt x="24" y="47"/>
                      </a:lnTo>
                      <a:lnTo>
                        <a:pt x="12" y="44"/>
                      </a:lnTo>
                      <a:lnTo>
                        <a:pt x="9" y="40"/>
                      </a:lnTo>
                      <a:lnTo>
                        <a:pt x="3" y="40"/>
                      </a:lnTo>
                      <a:lnTo>
                        <a:pt x="0" y="47"/>
                      </a:lnTo>
                      <a:lnTo>
                        <a:pt x="3" y="53"/>
                      </a:lnTo>
                      <a:lnTo>
                        <a:pt x="5" y="60"/>
                      </a:lnTo>
                      <a:lnTo>
                        <a:pt x="0" y="63"/>
                      </a:lnTo>
                      <a:lnTo>
                        <a:pt x="0" y="73"/>
                      </a:lnTo>
                      <a:lnTo>
                        <a:pt x="3" y="80"/>
                      </a:lnTo>
                      <a:lnTo>
                        <a:pt x="9" y="80"/>
                      </a:lnTo>
                      <a:lnTo>
                        <a:pt x="16" y="80"/>
                      </a:lnTo>
                      <a:lnTo>
                        <a:pt x="28" y="93"/>
                      </a:lnTo>
                      <a:lnTo>
                        <a:pt x="33" y="97"/>
                      </a:lnTo>
                      <a:lnTo>
                        <a:pt x="41" y="93"/>
                      </a:lnTo>
                      <a:lnTo>
                        <a:pt x="45" y="107"/>
                      </a:lnTo>
                      <a:lnTo>
                        <a:pt x="52" y="107"/>
                      </a:lnTo>
                      <a:lnTo>
                        <a:pt x="60" y="103"/>
                      </a:lnTo>
                      <a:lnTo>
                        <a:pt x="64" y="97"/>
                      </a:lnTo>
                      <a:lnTo>
                        <a:pt x="68" y="87"/>
                      </a:lnTo>
                      <a:lnTo>
                        <a:pt x="71" y="63"/>
                      </a:lnTo>
                      <a:lnTo>
                        <a:pt x="136" y="63"/>
                      </a:lnTo>
                      <a:lnTo>
                        <a:pt x="136" y="83"/>
                      </a:lnTo>
                      <a:lnTo>
                        <a:pt x="260" y="69"/>
                      </a:lnTo>
                      <a:lnTo>
                        <a:pt x="262" y="53"/>
                      </a:lnTo>
                      <a:lnTo>
                        <a:pt x="266" y="49"/>
                      </a:lnTo>
                      <a:lnTo>
                        <a:pt x="269" y="44"/>
                      </a:lnTo>
                      <a:lnTo>
                        <a:pt x="266" y="40"/>
                      </a:lnTo>
                      <a:lnTo>
                        <a:pt x="264" y="36"/>
                      </a:lnTo>
                      <a:lnTo>
                        <a:pt x="258" y="36"/>
                      </a:lnTo>
                    </a:path>
                  </a:pathLst>
                </a:custGeom>
                <a:solidFill>
                  <a:srgbClr val="00A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51" name="Freeform 40">
                  <a:extLst>
                    <a:ext uri="{FF2B5EF4-FFF2-40B4-BE49-F238E27FC236}">
                      <a16:creationId xmlns:a16="http://schemas.microsoft.com/office/drawing/2014/main" id="{91F21F7B-A1AD-4D8D-AD9E-9653E3152C48}"/>
                    </a:ext>
                  </a:extLst>
                </p:cNvPr>
                <p:cNvSpPr>
                  <a:spLocks/>
                </p:cNvSpPr>
                <p:nvPr/>
              </p:nvSpPr>
              <p:spPr bwMode="auto">
                <a:xfrm>
                  <a:off x="4519" y="3103"/>
                  <a:ext cx="255" cy="82"/>
                </a:xfrm>
                <a:custGeom>
                  <a:avLst/>
                  <a:gdLst>
                    <a:gd name="T0" fmla="*/ 252 w 255"/>
                    <a:gd name="T1" fmla="*/ 35 h 82"/>
                    <a:gd name="T2" fmla="*/ 252 w 255"/>
                    <a:gd name="T3" fmla="*/ 48 h 82"/>
                    <a:gd name="T4" fmla="*/ 241 w 255"/>
                    <a:gd name="T5" fmla="*/ 52 h 82"/>
                    <a:gd name="T6" fmla="*/ 236 w 255"/>
                    <a:gd name="T7" fmla="*/ 62 h 82"/>
                    <a:gd name="T8" fmla="*/ 223 w 255"/>
                    <a:gd name="T9" fmla="*/ 58 h 82"/>
                    <a:gd name="T10" fmla="*/ 209 w 255"/>
                    <a:gd name="T11" fmla="*/ 62 h 82"/>
                    <a:gd name="T12" fmla="*/ 188 w 255"/>
                    <a:gd name="T13" fmla="*/ 71 h 82"/>
                    <a:gd name="T14" fmla="*/ 174 w 255"/>
                    <a:gd name="T15" fmla="*/ 78 h 82"/>
                    <a:gd name="T16" fmla="*/ 161 w 255"/>
                    <a:gd name="T17" fmla="*/ 75 h 82"/>
                    <a:gd name="T18" fmla="*/ 127 w 255"/>
                    <a:gd name="T19" fmla="*/ 65 h 82"/>
                    <a:gd name="T20" fmla="*/ 104 w 255"/>
                    <a:gd name="T21" fmla="*/ 67 h 82"/>
                    <a:gd name="T22" fmla="*/ 96 w 255"/>
                    <a:gd name="T23" fmla="*/ 71 h 82"/>
                    <a:gd name="T24" fmla="*/ 88 w 255"/>
                    <a:gd name="T25" fmla="*/ 67 h 82"/>
                    <a:gd name="T26" fmla="*/ 79 w 255"/>
                    <a:gd name="T27" fmla="*/ 48 h 82"/>
                    <a:gd name="T28" fmla="*/ 49 w 255"/>
                    <a:gd name="T29" fmla="*/ 52 h 82"/>
                    <a:gd name="T30" fmla="*/ 39 w 255"/>
                    <a:gd name="T31" fmla="*/ 67 h 82"/>
                    <a:gd name="T32" fmla="*/ 29 w 255"/>
                    <a:gd name="T33" fmla="*/ 81 h 82"/>
                    <a:gd name="T34" fmla="*/ 19 w 255"/>
                    <a:gd name="T35" fmla="*/ 75 h 82"/>
                    <a:gd name="T36" fmla="*/ 23 w 255"/>
                    <a:gd name="T37" fmla="*/ 58 h 82"/>
                    <a:gd name="T38" fmla="*/ 30 w 255"/>
                    <a:gd name="T39" fmla="*/ 62 h 82"/>
                    <a:gd name="T40" fmla="*/ 32 w 255"/>
                    <a:gd name="T41" fmla="*/ 52 h 82"/>
                    <a:gd name="T42" fmla="*/ 43 w 255"/>
                    <a:gd name="T43" fmla="*/ 42 h 82"/>
                    <a:gd name="T44" fmla="*/ 42 w 255"/>
                    <a:gd name="T45" fmla="*/ 35 h 82"/>
                    <a:gd name="T46" fmla="*/ 23 w 255"/>
                    <a:gd name="T47" fmla="*/ 35 h 82"/>
                    <a:gd name="T48" fmla="*/ 13 w 255"/>
                    <a:gd name="T49" fmla="*/ 39 h 82"/>
                    <a:gd name="T50" fmla="*/ 0 w 255"/>
                    <a:gd name="T51" fmla="*/ 35 h 82"/>
                    <a:gd name="T52" fmla="*/ 0 w 255"/>
                    <a:gd name="T53" fmla="*/ 23 h 82"/>
                    <a:gd name="T54" fmla="*/ 13 w 255"/>
                    <a:gd name="T55" fmla="*/ 27 h 82"/>
                    <a:gd name="T56" fmla="*/ 14 w 255"/>
                    <a:gd name="T57" fmla="*/ 16 h 82"/>
                    <a:gd name="T58" fmla="*/ 30 w 255"/>
                    <a:gd name="T59" fmla="*/ 19 h 82"/>
                    <a:gd name="T60" fmla="*/ 48 w 255"/>
                    <a:gd name="T61" fmla="*/ 19 h 82"/>
                    <a:gd name="T62" fmla="*/ 61 w 255"/>
                    <a:gd name="T63" fmla="*/ 16 h 82"/>
                    <a:gd name="T64" fmla="*/ 64 w 255"/>
                    <a:gd name="T65" fmla="*/ 4 h 82"/>
                    <a:gd name="T66" fmla="*/ 72 w 255"/>
                    <a:gd name="T67" fmla="*/ 7 h 82"/>
                    <a:gd name="T68" fmla="*/ 72 w 255"/>
                    <a:gd name="T69" fmla="*/ 19 h 82"/>
                    <a:gd name="T70" fmla="*/ 67 w 255"/>
                    <a:gd name="T71" fmla="*/ 32 h 82"/>
                    <a:gd name="T72" fmla="*/ 77 w 255"/>
                    <a:gd name="T73" fmla="*/ 35 h 82"/>
                    <a:gd name="T74" fmla="*/ 91 w 255"/>
                    <a:gd name="T75" fmla="*/ 42 h 82"/>
                    <a:gd name="T76" fmla="*/ 119 w 255"/>
                    <a:gd name="T77" fmla="*/ 42 h 82"/>
                    <a:gd name="T78" fmla="*/ 119 w 255"/>
                    <a:gd name="T79" fmla="*/ 29 h 82"/>
                    <a:gd name="T80" fmla="*/ 122 w 255"/>
                    <a:gd name="T81" fmla="*/ 16 h 82"/>
                    <a:gd name="T82" fmla="*/ 107 w 255"/>
                    <a:gd name="T83" fmla="*/ 13 h 82"/>
                    <a:gd name="T84" fmla="*/ 101 w 255"/>
                    <a:gd name="T85" fmla="*/ 4 h 82"/>
                    <a:gd name="T86" fmla="*/ 104 w 255"/>
                    <a:gd name="T87" fmla="*/ 0 h 82"/>
                    <a:gd name="T88" fmla="*/ 114 w 255"/>
                    <a:gd name="T89" fmla="*/ 9 h 82"/>
                    <a:gd name="T90" fmla="*/ 133 w 255"/>
                    <a:gd name="T91" fmla="*/ 19 h 82"/>
                    <a:gd name="T92" fmla="*/ 144 w 255"/>
                    <a:gd name="T93" fmla="*/ 13 h 82"/>
                    <a:gd name="T94" fmla="*/ 149 w 255"/>
                    <a:gd name="T95" fmla="*/ 19 h 82"/>
                    <a:gd name="T96" fmla="*/ 143 w 255"/>
                    <a:gd name="T97" fmla="*/ 23 h 82"/>
                    <a:gd name="T98" fmla="*/ 122 w 255"/>
                    <a:gd name="T99" fmla="*/ 42 h 82"/>
                    <a:gd name="T100" fmla="*/ 128 w 255"/>
                    <a:gd name="T101" fmla="*/ 55 h 82"/>
                    <a:gd name="T102" fmla="*/ 149 w 255"/>
                    <a:gd name="T103" fmla="*/ 46 h 82"/>
                    <a:gd name="T104" fmla="*/ 158 w 255"/>
                    <a:gd name="T105" fmla="*/ 46 h 82"/>
                    <a:gd name="T106" fmla="*/ 167 w 255"/>
                    <a:gd name="T107" fmla="*/ 55 h 82"/>
                    <a:gd name="T108" fmla="*/ 174 w 255"/>
                    <a:gd name="T109" fmla="*/ 39 h 82"/>
                    <a:gd name="T110" fmla="*/ 179 w 255"/>
                    <a:gd name="T111" fmla="*/ 29 h 82"/>
                    <a:gd name="T112" fmla="*/ 184 w 255"/>
                    <a:gd name="T113" fmla="*/ 29 h 82"/>
                    <a:gd name="T114" fmla="*/ 210 w 255"/>
                    <a:gd name="T115" fmla="*/ 46 h 82"/>
                    <a:gd name="T116" fmla="*/ 217 w 255"/>
                    <a:gd name="T117" fmla="*/ 39 h 82"/>
                    <a:gd name="T118" fmla="*/ 230 w 255"/>
                    <a:gd name="T119" fmla="*/ 42 h 82"/>
                    <a:gd name="T120" fmla="*/ 236 w 255"/>
                    <a:gd name="T121" fmla="*/ 39 h 82"/>
                    <a:gd name="T122" fmla="*/ 251 w 255"/>
                    <a:gd name="T123" fmla="*/ 29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5" h="82">
                      <a:moveTo>
                        <a:pt x="251" y="29"/>
                      </a:moveTo>
                      <a:lnTo>
                        <a:pt x="252" y="35"/>
                      </a:lnTo>
                      <a:lnTo>
                        <a:pt x="254" y="42"/>
                      </a:lnTo>
                      <a:lnTo>
                        <a:pt x="252" y="48"/>
                      </a:lnTo>
                      <a:lnTo>
                        <a:pt x="244" y="55"/>
                      </a:lnTo>
                      <a:lnTo>
                        <a:pt x="241" y="52"/>
                      </a:lnTo>
                      <a:lnTo>
                        <a:pt x="241" y="58"/>
                      </a:lnTo>
                      <a:lnTo>
                        <a:pt x="236" y="62"/>
                      </a:lnTo>
                      <a:lnTo>
                        <a:pt x="230" y="62"/>
                      </a:lnTo>
                      <a:lnTo>
                        <a:pt x="223" y="58"/>
                      </a:lnTo>
                      <a:lnTo>
                        <a:pt x="215" y="62"/>
                      </a:lnTo>
                      <a:lnTo>
                        <a:pt x="209" y="62"/>
                      </a:lnTo>
                      <a:lnTo>
                        <a:pt x="203" y="71"/>
                      </a:lnTo>
                      <a:lnTo>
                        <a:pt x="188" y="71"/>
                      </a:lnTo>
                      <a:lnTo>
                        <a:pt x="182" y="75"/>
                      </a:lnTo>
                      <a:lnTo>
                        <a:pt x="174" y="78"/>
                      </a:lnTo>
                      <a:lnTo>
                        <a:pt x="167" y="75"/>
                      </a:lnTo>
                      <a:lnTo>
                        <a:pt x="161" y="75"/>
                      </a:lnTo>
                      <a:lnTo>
                        <a:pt x="137" y="62"/>
                      </a:lnTo>
                      <a:lnTo>
                        <a:pt x="127" y="65"/>
                      </a:lnTo>
                      <a:lnTo>
                        <a:pt x="112" y="65"/>
                      </a:lnTo>
                      <a:lnTo>
                        <a:pt x="104" y="67"/>
                      </a:lnTo>
                      <a:lnTo>
                        <a:pt x="101" y="71"/>
                      </a:lnTo>
                      <a:lnTo>
                        <a:pt x="96" y="71"/>
                      </a:lnTo>
                      <a:lnTo>
                        <a:pt x="91" y="71"/>
                      </a:lnTo>
                      <a:lnTo>
                        <a:pt x="88" y="67"/>
                      </a:lnTo>
                      <a:lnTo>
                        <a:pt x="83" y="62"/>
                      </a:lnTo>
                      <a:lnTo>
                        <a:pt x="79" y="48"/>
                      </a:lnTo>
                      <a:lnTo>
                        <a:pt x="64" y="46"/>
                      </a:lnTo>
                      <a:lnTo>
                        <a:pt x="49" y="52"/>
                      </a:lnTo>
                      <a:lnTo>
                        <a:pt x="46" y="67"/>
                      </a:lnTo>
                      <a:lnTo>
                        <a:pt x="39" y="67"/>
                      </a:lnTo>
                      <a:lnTo>
                        <a:pt x="35" y="78"/>
                      </a:lnTo>
                      <a:lnTo>
                        <a:pt x="29" y="81"/>
                      </a:lnTo>
                      <a:lnTo>
                        <a:pt x="23" y="81"/>
                      </a:lnTo>
                      <a:lnTo>
                        <a:pt x="19" y="75"/>
                      </a:lnTo>
                      <a:lnTo>
                        <a:pt x="18" y="65"/>
                      </a:lnTo>
                      <a:lnTo>
                        <a:pt x="23" y="58"/>
                      </a:lnTo>
                      <a:lnTo>
                        <a:pt x="25" y="58"/>
                      </a:lnTo>
                      <a:lnTo>
                        <a:pt x="30" y="62"/>
                      </a:lnTo>
                      <a:lnTo>
                        <a:pt x="32" y="58"/>
                      </a:lnTo>
                      <a:lnTo>
                        <a:pt x="32" y="52"/>
                      </a:lnTo>
                      <a:lnTo>
                        <a:pt x="42" y="48"/>
                      </a:lnTo>
                      <a:lnTo>
                        <a:pt x="43" y="42"/>
                      </a:lnTo>
                      <a:lnTo>
                        <a:pt x="48" y="32"/>
                      </a:lnTo>
                      <a:lnTo>
                        <a:pt x="42" y="35"/>
                      </a:lnTo>
                      <a:lnTo>
                        <a:pt x="32" y="32"/>
                      </a:lnTo>
                      <a:lnTo>
                        <a:pt x="23" y="35"/>
                      </a:lnTo>
                      <a:lnTo>
                        <a:pt x="18" y="35"/>
                      </a:lnTo>
                      <a:lnTo>
                        <a:pt x="13" y="39"/>
                      </a:lnTo>
                      <a:lnTo>
                        <a:pt x="6" y="42"/>
                      </a:lnTo>
                      <a:lnTo>
                        <a:pt x="0" y="35"/>
                      </a:lnTo>
                      <a:lnTo>
                        <a:pt x="0" y="29"/>
                      </a:lnTo>
                      <a:lnTo>
                        <a:pt x="0" y="23"/>
                      </a:lnTo>
                      <a:lnTo>
                        <a:pt x="4" y="23"/>
                      </a:lnTo>
                      <a:lnTo>
                        <a:pt x="13" y="27"/>
                      </a:lnTo>
                      <a:lnTo>
                        <a:pt x="13" y="19"/>
                      </a:lnTo>
                      <a:lnTo>
                        <a:pt x="14" y="16"/>
                      </a:lnTo>
                      <a:lnTo>
                        <a:pt x="23" y="16"/>
                      </a:lnTo>
                      <a:lnTo>
                        <a:pt x="30" y="19"/>
                      </a:lnTo>
                      <a:lnTo>
                        <a:pt x="42" y="29"/>
                      </a:lnTo>
                      <a:lnTo>
                        <a:pt x="48" y="19"/>
                      </a:lnTo>
                      <a:lnTo>
                        <a:pt x="53" y="19"/>
                      </a:lnTo>
                      <a:lnTo>
                        <a:pt x="61" y="16"/>
                      </a:lnTo>
                      <a:lnTo>
                        <a:pt x="60" y="7"/>
                      </a:lnTo>
                      <a:lnTo>
                        <a:pt x="64" y="4"/>
                      </a:lnTo>
                      <a:lnTo>
                        <a:pt x="67" y="4"/>
                      </a:lnTo>
                      <a:lnTo>
                        <a:pt x="72" y="7"/>
                      </a:lnTo>
                      <a:lnTo>
                        <a:pt x="77" y="9"/>
                      </a:lnTo>
                      <a:lnTo>
                        <a:pt x="72" y="19"/>
                      </a:lnTo>
                      <a:lnTo>
                        <a:pt x="72" y="27"/>
                      </a:lnTo>
                      <a:lnTo>
                        <a:pt x="67" y="32"/>
                      </a:lnTo>
                      <a:lnTo>
                        <a:pt x="72" y="32"/>
                      </a:lnTo>
                      <a:lnTo>
                        <a:pt x="77" y="35"/>
                      </a:lnTo>
                      <a:lnTo>
                        <a:pt x="80" y="39"/>
                      </a:lnTo>
                      <a:lnTo>
                        <a:pt x="91" y="42"/>
                      </a:lnTo>
                      <a:lnTo>
                        <a:pt x="107" y="42"/>
                      </a:lnTo>
                      <a:lnTo>
                        <a:pt x="119" y="42"/>
                      </a:lnTo>
                      <a:lnTo>
                        <a:pt x="119" y="35"/>
                      </a:lnTo>
                      <a:lnTo>
                        <a:pt x="119" y="29"/>
                      </a:lnTo>
                      <a:lnTo>
                        <a:pt x="121" y="23"/>
                      </a:lnTo>
                      <a:lnTo>
                        <a:pt x="122" y="16"/>
                      </a:lnTo>
                      <a:lnTo>
                        <a:pt x="109" y="16"/>
                      </a:lnTo>
                      <a:lnTo>
                        <a:pt x="107" y="13"/>
                      </a:lnTo>
                      <a:lnTo>
                        <a:pt x="103" y="9"/>
                      </a:lnTo>
                      <a:lnTo>
                        <a:pt x="101" y="4"/>
                      </a:lnTo>
                      <a:lnTo>
                        <a:pt x="101" y="0"/>
                      </a:lnTo>
                      <a:lnTo>
                        <a:pt x="104" y="0"/>
                      </a:lnTo>
                      <a:lnTo>
                        <a:pt x="109" y="4"/>
                      </a:lnTo>
                      <a:lnTo>
                        <a:pt x="114" y="9"/>
                      </a:lnTo>
                      <a:lnTo>
                        <a:pt x="125" y="9"/>
                      </a:lnTo>
                      <a:lnTo>
                        <a:pt x="133" y="19"/>
                      </a:lnTo>
                      <a:lnTo>
                        <a:pt x="143" y="13"/>
                      </a:lnTo>
                      <a:lnTo>
                        <a:pt x="144" y="13"/>
                      </a:lnTo>
                      <a:lnTo>
                        <a:pt x="149" y="16"/>
                      </a:lnTo>
                      <a:lnTo>
                        <a:pt x="149" y="19"/>
                      </a:lnTo>
                      <a:lnTo>
                        <a:pt x="146" y="23"/>
                      </a:lnTo>
                      <a:lnTo>
                        <a:pt x="143" y="23"/>
                      </a:lnTo>
                      <a:lnTo>
                        <a:pt x="132" y="27"/>
                      </a:lnTo>
                      <a:lnTo>
                        <a:pt x="122" y="42"/>
                      </a:lnTo>
                      <a:lnTo>
                        <a:pt x="125" y="55"/>
                      </a:lnTo>
                      <a:lnTo>
                        <a:pt x="128" y="55"/>
                      </a:lnTo>
                      <a:lnTo>
                        <a:pt x="140" y="55"/>
                      </a:lnTo>
                      <a:lnTo>
                        <a:pt x="149" y="46"/>
                      </a:lnTo>
                      <a:lnTo>
                        <a:pt x="154" y="42"/>
                      </a:lnTo>
                      <a:lnTo>
                        <a:pt x="158" y="46"/>
                      </a:lnTo>
                      <a:lnTo>
                        <a:pt x="163" y="46"/>
                      </a:lnTo>
                      <a:lnTo>
                        <a:pt x="167" y="55"/>
                      </a:lnTo>
                      <a:lnTo>
                        <a:pt x="180" y="48"/>
                      </a:lnTo>
                      <a:lnTo>
                        <a:pt x="174" y="39"/>
                      </a:lnTo>
                      <a:lnTo>
                        <a:pt x="174" y="32"/>
                      </a:lnTo>
                      <a:lnTo>
                        <a:pt x="179" y="29"/>
                      </a:lnTo>
                      <a:lnTo>
                        <a:pt x="182" y="29"/>
                      </a:lnTo>
                      <a:lnTo>
                        <a:pt x="184" y="29"/>
                      </a:lnTo>
                      <a:lnTo>
                        <a:pt x="198" y="42"/>
                      </a:lnTo>
                      <a:lnTo>
                        <a:pt x="210" y="46"/>
                      </a:lnTo>
                      <a:lnTo>
                        <a:pt x="212" y="39"/>
                      </a:lnTo>
                      <a:lnTo>
                        <a:pt x="217" y="39"/>
                      </a:lnTo>
                      <a:lnTo>
                        <a:pt x="215" y="39"/>
                      </a:lnTo>
                      <a:lnTo>
                        <a:pt x="230" y="42"/>
                      </a:lnTo>
                      <a:lnTo>
                        <a:pt x="235" y="39"/>
                      </a:lnTo>
                      <a:lnTo>
                        <a:pt x="236" y="39"/>
                      </a:lnTo>
                      <a:lnTo>
                        <a:pt x="246" y="29"/>
                      </a:lnTo>
                      <a:lnTo>
                        <a:pt x="251" y="29"/>
                      </a:lnTo>
                    </a:path>
                  </a:pathLst>
                </a:custGeom>
                <a:solidFill>
                  <a:srgbClr val="006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52" name="Freeform 41">
                  <a:extLst>
                    <a:ext uri="{FF2B5EF4-FFF2-40B4-BE49-F238E27FC236}">
                      <a16:creationId xmlns:a16="http://schemas.microsoft.com/office/drawing/2014/main" id="{F4F3083F-E97D-4C92-B973-424A443D4EEF}"/>
                    </a:ext>
                  </a:extLst>
                </p:cNvPr>
                <p:cNvSpPr>
                  <a:spLocks/>
                </p:cNvSpPr>
                <p:nvPr/>
              </p:nvSpPr>
              <p:spPr bwMode="auto">
                <a:xfrm>
                  <a:off x="4595" y="3125"/>
                  <a:ext cx="26" cy="23"/>
                </a:xfrm>
                <a:custGeom>
                  <a:avLst/>
                  <a:gdLst>
                    <a:gd name="T0" fmla="*/ 23 w 26"/>
                    <a:gd name="T1" fmla="*/ 0 h 23"/>
                    <a:gd name="T2" fmla="*/ 13 w 26"/>
                    <a:gd name="T3" fmla="*/ 3 h 23"/>
                    <a:gd name="T4" fmla="*/ 9 w 26"/>
                    <a:gd name="T5" fmla="*/ 3 h 23"/>
                    <a:gd name="T6" fmla="*/ 5 w 26"/>
                    <a:gd name="T7" fmla="*/ 3 h 23"/>
                    <a:gd name="T8" fmla="*/ 0 w 26"/>
                    <a:gd name="T9" fmla="*/ 10 h 23"/>
                    <a:gd name="T10" fmla="*/ 0 w 26"/>
                    <a:gd name="T11" fmla="*/ 15 h 23"/>
                    <a:gd name="T12" fmla="*/ 1 w 26"/>
                    <a:gd name="T13" fmla="*/ 18 h 23"/>
                    <a:gd name="T14" fmla="*/ 5 w 26"/>
                    <a:gd name="T15" fmla="*/ 18 h 23"/>
                    <a:gd name="T16" fmla="*/ 9 w 26"/>
                    <a:gd name="T17" fmla="*/ 18 h 23"/>
                    <a:gd name="T18" fmla="*/ 13 w 26"/>
                    <a:gd name="T19" fmla="*/ 15 h 23"/>
                    <a:gd name="T20" fmla="*/ 15 w 26"/>
                    <a:gd name="T21" fmla="*/ 18 h 23"/>
                    <a:gd name="T22" fmla="*/ 18 w 26"/>
                    <a:gd name="T23" fmla="*/ 22 h 23"/>
                    <a:gd name="T24" fmla="*/ 20 w 26"/>
                    <a:gd name="T25" fmla="*/ 21 h 23"/>
                    <a:gd name="T26" fmla="*/ 24 w 26"/>
                    <a:gd name="T27" fmla="*/ 21 h 23"/>
                    <a:gd name="T28" fmla="*/ 25 w 26"/>
                    <a:gd name="T29" fmla="*/ 18 h 23"/>
                    <a:gd name="T30" fmla="*/ 25 w 26"/>
                    <a:gd name="T31" fmla="*/ 12 h 23"/>
                    <a:gd name="T32" fmla="*/ 23 w 2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3">
                      <a:moveTo>
                        <a:pt x="23" y="0"/>
                      </a:moveTo>
                      <a:lnTo>
                        <a:pt x="13" y="3"/>
                      </a:lnTo>
                      <a:lnTo>
                        <a:pt x="9" y="3"/>
                      </a:lnTo>
                      <a:lnTo>
                        <a:pt x="5" y="3"/>
                      </a:lnTo>
                      <a:lnTo>
                        <a:pt x="0" y="10"/>
                      </a:lnTo>
                      <a:lnTo>
                        <a:pt x="0" y="15"/>
                      </a:lnTo>
                      <a:lnTo>
                        <a:pt x="1" y="18"/>
                      </a:lnTo>
                      <a:lnTo>
                        <a:pt x="5" y="18"/>
                      </a:lnTo>
                      <a:lnTo>
                        <a:pt x="9" y="18"/>
                      </a:lnTo>
                      <a:lnTo>
                        <a:pt x="13" y="15"/>
                      </a:lnTo>
                      <a:lnTo>
                        <a:pt x="15" y="18"/>
                      </a:lnTo>
                      <a:lnTo>
                        <a:pt x="18" y="22"/>
                      </a:lnTo>
                      <a:lnTo>
                        <a:pt x="20" y="21"/>
                      </a:lnTo>
                      <a:lnTo>
                        <a:pt x="24" y="21"/>
                      </a:lnTo>
                      <a:lnTo>
                        <a:pt x="25" y="18"/>
                      </a:lnTo>
                      <a:lnTo>
                        <a:pt x="25" y="12"/>
                      </a:lnTo>
                      <a:lnTo>
                        <a:pt x="23" y="0"/>
                      </a:lnTo>
                    </a:path>
                  </a:pathLst>
                </a:custGeom>
                <a:solidFill>
                  <a:srgbClr val="008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6620" name="Group 42">
              <a:extLst>
                <a:ext uri="{FF2B5EF4-FFF2-40B4-BE49-F238E27FC236}">
                  <a16:creationId xmlns:a16="http://schemas.microsoft.com/office/drawing/2014/main" id="{693B7AFF-AA83-49B0-BFA5-1EA3F1BC4146}"/>
                </a:ext>
              </a:extLst>
            </p:cNvPr>
            <p:cNvGrpSpPr>
              <a:grpSpLocks/>
            </p:cNvGrpSpPr>
            <p:nvPr/>
          </p:nvGrpSpPr>
          <p:grpSpPr bwMode="auto">
            <a:xfrm>
              <a:off x="4832" y="3070"/>
              <a:ext cx="148" cy="278"/>
              <a:chOff x="4832" y="3070"/>
              <a:chExt cx="148" cy="278"/>
            </a:xfrm>
          </p:grpSpPr>
          <p:sp>
            <p:nvSpPr>
              <p:cNvPr id="106637" name="Freeform 43">
                <a:extLst>
                  <a:ext uri="{FF2B5EF4-FFF2-40B4-BE49-F238E27FC236}">
                    <a16:creationId xmlns:a16="http://schemas.microsoft.com/office/drawing/2014/main" id="{C49E4A18-A9A3-482F-A9F8-CD21FE020D2A}"/>
                  </a:ext>
                </a:extLst>
              </p:cNvPr>
              <p:cNvSpPr>
                <a:spLocks/>
              </p:cNvSpPr>
              <p:nvPr/>
            </p:nvSpPr>
            <p:spPr bwMode="auto">
              <a:xfrm>
                <a:off x="4832" y="3070"/>
                <a:ext cx="148" cy="146"/>
              </a:xfrm>
              <a:custGeom>
                <a:avLst/>
                <a:gdLst>
                  <a:gd name="T0" fmla="*/ 145 w 148"/>
                  <a:gd name="T1" fmla="*/ 119 h 146"/>
                  <a:gd name="T2" fmla="*/ 147 w 148"/>
                  <a:gd name="T3" fmla="*/ 92 h 146"/>
                  <a:gd name="T4" fmla="*/ 147 w 148"/>
                  <a:gd name="T5" fmla="*/ 81 h 146"/>
                  <a:gd name="T6" fmla="*/ 145 w 148"/>
                  <a:gd name="T7" fmla="*/ 72 h 146"/>
                  <a:gd name="T8" fmla="*/ 142 w 148"/>
                  <a:gd name="T9" fmla="*/ 72 h 146"/>
                  <a:gd name="T10" fmla="*/ 136 w 148"/>
                  <a:gd name="T11" fmla="*/ 61 h 146"/>
                  <a:gd name="T12" fmla="*/ 133 w 148"/>
                  <a:gd name="T13" fmla="*/ 68 h 146"/>
                  <a:gd name="T14" fmla="*/ 125 w 148"/>
                  <a:gd name="T15" fmla="*/ 75 h 146"/>
                  <a:gd name="T16" fmla="*/ 125 w 148"/>
                  <a:gd name="T17" fmla="*/ 61 h 146"/>
                  <a:gd name="T18" fmla="*/ 123 w 148"/>
                  <a:gd name="T19" fmla="*/ 52 h 146"/>
                  <a:gd name="T20" fmla="*/ 119 w 148"/>
                  <a:gd name="T21" fmla="*/ 48 h 146"/>
                  <a:gd name="T22" fmla="*/ 115 w 148"/>
                  <a:gd name="T23" fmla="*/ 45 h 146"/>
                  <a:gd name="T24" fmla="*/ 111 w 148"/>
                  <a:gd name="T25" fmla="*/ 48 h 146"/>
                  <a:gd name="T26" fmla="*/ 108 w 148"/>
                  <a:gd name="T27" fmla="*/ 35 h 146"/>
                  <a:gd name="T28" fmla="*/ 105 w 148"/>
                  <a:gd name="T29" fmla="*/ 31 h 146"/>
                  <a:gd name="T30" fmla="*/ 106 w 148"/>
                  <a:gd name="T31" fmla="*/ 15 h 146"/>
                  <a:gd name="T32" fmla="*/ 105 w 148"/>
                  <a:gd name="T33" fmla="*/ 4 h 146"/>
                  <a:gd name="T34" fmla="*/ 100 w 148"/>
                  <a:gd name="T35" fmla="*/ 4 h 146"/>
                  <a:gd name="T36" fmla="*/ 96 w 148"/>
                  <a:gd name="T37" fmla="*/ 11 h 146"/>
                  <a:gd name="T38" fmla="*/ 89 w 148"/>
                  <a:gd name="T39" fmla="*/ 4 h 146"/>
                  <a:gd name="T40" fmla="*/ 84 w 148"/>
                  <a:gd name="T41" fmla="*/ 0 h 146"/>
                  <a:gd name="T42" fmla="*/ 83 w 148"/>
                  <a:gd name="T43" fmla="*/ 8 h 146"/>
                  <a:gd name="T44" fmla="*/ 81 w 148"/>
                  <a:gd name="T45" fmla="*/ 11 h 146"/>
                  <a:gd name="T46" fmla="*/ 76 w 148"/>
                  <a:gd name="T47" fmla="*/ 31 h 146"/>
                  <a:gd name="T48" fmla="*/ 76 w 148"/>
                  <a:gd name="T49" fmla="*/ 41 h 146"/>
                  <a:gd name="T50" fmla="*/ 76 w 148"/>
                  <a:gd name="T51" fmla="*/ 52 h 146"/>
                  <a:gd name="T52" fmla="*/ 72 w 148"/>
                  <a:gd name="T53" fmla="*/ 55 h 146"/>
                  <a:gd name="T54" fmla="*/ 69 w 148"/>
                  <a:gd name="T55" fmla="*/ 45 h 146"/>
                  <a:gd name="T56" fmla="*/ 66 w 148"/>
                  <a:gd name="T57" fmla="*/ 35 h 146"/>
                  <a:gd name="T58" fmla="*/ 61 w 148"/>
                  <a:gd name="T59" fmla="*/ 21 h 146"/>
                  <a:gd name="T60" fmla="*/ 59 w 148"/>
                  <a:gd name="T61" fmla="*/ 19 h 146"/>
                  <a:gd name="T62" fmla="*/ 58 w 148"/>
                  <a:gd name="T63" fmla="*/ 24 h 146"/>
                  <a:gd name="T64" fmla="*/ 54 w 148"/>
                  <a:gd name="T65" fmla="*/ 28 h 146"/>
                  <a:gd name="T66" fmla="*/ 49 w 148"/>
                  <a:gd name="T67" fmla="*/ 28 h 146"/>
                  <a:gd name="T68" fmla="*/ 45 w 148"/>
                  <a:gd name="T69" fmla="*/ 31 h 146"/>
                  <a:gd name="T70" fmla="*/ 41 w 148"/>
                  <a:gd name="T71" fmla="*/ 24 h 146"/>
                  <a:gd name="T72" fmla="*/ 37 w 148"/>
                  <a:gd name="T73" fmla="*/ 28 h 146"/>
                  <a:gd name="T74" fmla="*/ 35 w 148"/>
                  <a:gd name="T75" fmla="*/ 39 h 146"/>
                  <a:gd name="T76" fmla="*/ 35 w 148"/>
                  <a:gd name="T77" fmla="*/ 52 h 146"/>
                  <a:gd name="T78" fmla="*/ 35 w 148"/>
                  <a:gd name="T79" fmla="*/ 59 h 146"/>
                  <a:gd name="T80" fmla="*/ 35 w 148"/>
                  <a:gd name="T81" fmla="*/ 61 h 146"/>
                  <a:gd name="T82" fmla="*/ 28 w 148"/>
                  <a:gd name="T83" fmla="*/ 59 h 146"/>
                  <a:gd name="T84" fmla="*/ 20 w 148"/>
                  <a:gd name="T85" fmla="*/ 45 h 146"/>
                  <a:gd name="T86" fmla="*/ 19 w 148"/>
                  <a:gd name="T87" fmla="*/ 61 h 146"/>
                  <a:gd name="T88" fmla="*/ 11 w 148"/>
                  <a:gd name="T89" fmla="*/ 59 h 146"/>
                  <a:gd name="T90" fmla="*/ 11 w 148"/>
                  <a:gd name="T91" fmla="*/ 81 h 146"/>
                  <a:gd name="T92" fmla="*/ 2 w 148"/>
                  <a:gd name="T93" fmla="*/ 89 h 146"/>
                  <a:gd name="T94" fmla="*/ 0 w 148"/>
                  <a:gd name="T95" fmla="*/ 101 h 146"/>
                  <a:gd name="T96" fmla="*/ 2 w 148"/>
                  <a:gd name="T97" fmla="*/ 113 h 146"/>
                  <a:gd name="T98" fmla="*/ 2 w 148"/>
                  <a:gd name="T99" fmla="*/ 119 h 146"/>
                  <a:gd name="T100" fmla="*/ 2 w 148"/>
                  <a:gd name="T101" fmla="*/ 129 h 146"/>
                  <a:gd name="T102" fmla="*/ 2 w 148"/>
                  <a:gd name="T103" fmla="*/ 139 h 146"/>
                  <a:gd name="T104" fmla="*/ 8 w 148"/>
                  <a:gd name="T105" fmla="*/ 145 h 146"/>
                  <a:gd name="T106" fmla="*/ 15 w 148"/>
                  <a:gd name="T107" fmla="*/ 145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8" h="146">
                    <a:moveTo>
                      <a:pt x="141" y="133"/>
                    </a:moveTo>
                    <a:lnTo>
                      <a:pt x="145" y="119"/>
                    </a:lnTo>
                    <a:lnTo>
                      <a:pt x="147" y="105"/>
                    </a:lnTo>
                    <a:lnTo>
                      <a:pt x="147" y="92"/>
                    </a:lnTo>
                    <a:lnTo>
                      <a:pt x="147" y="89"/>
                    </a:lnTo>
                    <a:lnTo>
                      <a:pt x="147" y="81"/>
                    </a:lnTo>
                    <a:lnTo>
                      <a:pt x="145" y="75"/>
                    </a:lnTo>
                    <a:lnTo>
                      <a:pt x="145" y="72"/>
                    </a:lnTo>
                    <a:lnTo>
                      <a:pt x="141" y="68"/>
                    </a:lnTo>
                    <a:lnTo>
                      <a:pt x="142" y="72"/>
                    </a:lnTo>
                    <a:lnTo>
                      <a:pt x="139" y="65"/>
                    </a:lnTo>
                    <a:lnTo>
                      <a:pt x="136" y="61"/>
                    </a:lnTo>
                    <a:lnTo>
                      <a:pt x="134" y="65"/>
                    </a:lnTo>
                    <a:lnTo>
                      <a:pt x="133" y="68"/>
                    </a:lnTo>
                    <a:lnTo>
                      <a:pt x="128" y="72"/>
                    </a:lnTo>
                    <a:lnTo>
                      <a:pt x="125" y="75"/>
                    </a:lnTo>
                    <a:lnTo>
                      <a:pt x="123" y="72"/>
                    </a:lnTo>
                    <a:lnTo>
                      <a:pt x="125" y="61"/>
                    </a:lnTo>
                    <a:lnTo>
                      <a:pt x="125" y="55"/>
                    </a:lnTo>
                    <a:lnTo>
                      <a:pt x="123" y="52"/>
                    </a:lnTo>
                    <a:lnTo>
                      <a:pt x="122" y="48"/>
                    </a:lnTo>
                    <a:lnTo>
                      <a:pt x="119" y="48"/>
                    </a:lnTo>
                    <a:lnTo>
                      <a:pt x="117" y="45"/>
                    </a:lnTo>
                    <a:lnTo>
                      <a:pt x="115" y="45"/>
                    </a:lnTo>
                    <a:lnTo>
                      <a:pt x="113" y="45"/>
                    </a:lnTo>
                    <a:lnTo>
                      <a:pt x="111" y="48"/>
                    </a:lnTo>
                    <a:lnTo>
                      <a:pt x="108" y="41"/>
                    </a:lnTo>
                    <a:lnTo>
                      <a:pt x="108" y="35"/>
                    </a:lnTo>
                    <a:lnTo>
                      <a:pt x="106" y="31"/>
                    </a:lnTo>
                    <a:lnTo>
                      <a:pt x="105" y="31"/>
                    </a:lnTo>
                    <a:lnTo>
                      <a:pt x="106" y="24"/>
                    </a:lnTo>
                    <a:lnTo>
                      <a:pt x="106" y="15"/>
                    </a:lnTo>
                    <a:lnTo>
                      <a:pt x="106" y="8"/>
                    </a:lnTo>
                    <a:lnTo>
                      <a:pt x="105" y="4"/>
                    </a:lnTo>
                    <a:lnTo>
                      <a:pt x="102" y="4"/>
                    </a:lnTo>
                    <a:lnTo>
                      <a:pt x="100" y="4"/>
                    </a:lnTo>
                    <a:lnTo>
                      <a:pt x="98" y="8"/>
                    </a:lnTo>
                    <a:lnTo>
                      <a:pt x="96" y="11"/>
                    </a:lnTo>
                    <a:lnTo>
                      <a:pt x="94" y="4"/>
                    </a:lnTo>
                    <a:lnTo>
                      <a:pt x="89" y="4"/>
                    </a:lnTo>
                    <a:lnTo>
                      <a:pt x="88" y="0"/>
                    </a:lnTo>
                    <a:lnTo>
                      <a:pt x="84" y="0"/>
                    </a:lnTo>
                    <a:lnTo>
                      <a:pt x="83" y="0"/>
                    </a:lnTo>
                    <a:lnTo>
                      <a:pt x="83" y="8"/>
                    </a:lnTo>
                    <a:lnTo>
                      <a:pt x="81" y="8"/>
                    </a:lnTo>
                    <a:lnTo>
                      <a:pt x="81" y="11"/>
                    </a:lnTo>
                    <a:lnTo>
                      <a:pt x="78" y="15"/>
                    </a:lnTo>
                    <a:lnTo>
                      <a:pt x="76" y="31"/>
                    </a:lnTo>
                    <a:lnTo>
                      <a:pt x="76" y="35"/>
                    </a:lnTo>
                    <a:lnTo>
                      <a:pt x="76" y="41"/>
                    </a:lnTo>
                    <a:lnTo>
                      <a:pt x="76" y="48"/>
                    </a:lnTo>
                    <a:lnTo>
                      <a:pt x="76" y="52"/>
                    </a:lnTo>
                    <a:lnTo>
                      <a:pt x="76" y="55"/>
                    </a:lnTo>
                    <a:lnTo>
                      <a:pt x="72" y="55"/>
                    </a:lnTo>
                    <a:lnTo>
                      <a:pt x="71" y="55"/>
                    </a:lnTo>
                    <a:lnTo>
                      <a:pt x="69" y="45"/>
                    </a:lnTo>
                    <a:lnTo>
                      <a:pt x="69" y="41"/>
                    </a:lnTo>
                    <a:lnTo>
                      <a:pt x="66" y="35"/>
                    </a:lnTo>
                    <a:lnTo>
                      <a:pt x="61" y="31"/>
                    </a:lnTo>
                    <a:lnTo>
                      <a:pt x="61" y="21"/>
                    </a:lnTo>
                    <a:lnTo>
                      <a:pt x="61" y="19"/>
                    </a:lnTo>
                    <a:lnTo>
                      <a:pt x="59" y="19"/>
                    </a:lnTo>
                    <a:lnTo>
                      <a:pt x="58" y="21"/>
                    </a:lnTo>
                    <a:lnTo>
                      <a:pt x="58" y="24"/>
                    </a:lnTo>
                    <a:lnTo>
                      <a:pt x="55" y="28"/>
                    </a:lnTo>
                    <a:lnTo>
                      <a:pt x="54" y="28"/>
                    </a:lnTo>
                    <a:lnTo>
                      <a:pt x="52" y="28"/>
                    </a:lnTo>
                    <a:lnTo>
                      <a:pt x="49" y="28"/>
                    </a:lnTo>
                    <a:lnTo>
                      <a:pt x="47" y="28"/>
                    </a:lnTo>
                    <a:lnTo>
                      <a:pt x="45" y="31"/>
                    </a:lnTo>
                    <a:lnTo>
                      <a:pt x="42" y="35"/>
                    </a:lnTo>
                    <a:lnTo>
                      <a:pt x="41" y="24"/>
                    </a:lnTo>
                    <a:lnTo>
                      <a:pt x="37" y="24"/>
                    </a:lnTo>
                    <a:lnTo>
                      <a:pt x="37" y="28"/>
                    </a:lnTo>
                    <a:lnTo>
                      <a:pt x="35" y="35"/>
                    </a:lnTo>
                    <a:lnTo>
                      <a:pt x="35" y="39"/>
                    </a:lnTo>
                    <a:lnTo>
                      <a:pt x="35" y="41"/>
                    </a:lnTo>
                    <a:lnTo>
                      <a:pt x="35" y="52"/>
                    </a:lnTo>
                    <a:lnTo>
                      <a:pt x="35" y="55"/>
                    </a:lnTo>
                    <a:lnTo>
                      <a:pt x="35" y="59"/>
                    </a:lnTo>
                    <a:lnTo>
                      <a:pt x="37" y="59"/>
                    </a:lnTo>
                    <a:lnTo>
                      <a:pt x="35" y="61"/>
                    </a:lnTo>
                    <a:lnTo>
                      <a:pt x="32" y="65"/>
                    </a:lnTo>
                    <a:lnTo>
                      <a:pt x="28" y="59"/>
                    </a:lnTo>
                    <a:lnTo>
                      <a:pt x="24" y="45"/>
                    </a:lnTo>
                    <a:lnTo>
                      <a:pt x="20" y="45"/>
                    </a:lnTo>
                    <a:lnTo>
                      <a:pt x="20" y="48"/>
                    </a:lnTo>
                    <a:lnTo>
                      <a:pt x="19" y="61"/>
                    </a:lnTo>
                    <a:lnTo>
                      <a:pt x="13" y="59"/>
                    </a:lnTo>
                    <a:lnTo>
                      <a:pt x="11" y="59"/>
                    </a:lnTo>
                    <a:lnTo>
                      <a:pt x="8" y="61"/>
                    </a:lnTo>
                    <a:lnTo>
                      <a:pt x="11" y="81"/>
                    </a:lnTo>
                    <a:lnTo>
                      <a:pt x="6" y="85"/>
                    </a:lnTo>
                    <a:lnTo>
                      <a:pt x="2" y="89"/>
                    </a:lnTo>
                    <a:lnTo>
                      <a:pt x="0" y="95"/>
                    </a:lnTo>
                    <a:lnTo>
                      <a:pt x="0" y="101"/>
                    </a:lnTo>
                    <a:lnTo>
                      <a:pt x="0" y="105"/>
                    </a:lnTo>
                    <a:lnTo>
                      <a:pt x="2" y="113"/>
                    </a:lnTo>
                    <a:lnTo>
                      <a:pt x="5" y="115"/>
                    </a:lnTo>
                    <a:lnTo>
                      <a:pt x="2" y="119"/>
                    </a:lnTo>
                    <a:lnTo>
                      <a:pt x="2" y="125"/>
                    </a:lnTo>
                    <a:lnTo>
                      <a:pt x="2" y="129"/>
                    </a:lnTo>
                    <a:lnTo>
                      <a:pt x="2" y="133"/>
                    </a:lnTo>
                    <a:lnTo>
                      <a:pt x="2" y="139"/>
                    </a:lnTo>
                    <a:lnTo>
                      <a:pt x="6" y="141"/>
                    </a:lnTo>
                    <a:lnTo>
                      <a:pt x="8" y="145"/>
                    </a:lnTo>
                    <a:lnTo>
                      <a:pt x="11" y="145"/>
                    </a:lnTo>
                    <a:lnTo>
                      <a:pt x="15" y="145"/>
                    </a:lnTo>
                    <a:lnTo>
                      <a:pt x="141" y="133"/>
                    </a:lnTo>
                  </a:path>
                </a:pathLst>
              </a:custGeom>
              <a:solidFill>
                <a:srgbClr val="00E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38" name="Freeform 44">
                <a:extLst>
                  <a:ext uri="{FF2B5EF4-FFF2-40B4-BE49-F238E27FC236}">
                    <a16:creationId xmlns:a16="http://schemas.microsoft.com/office/drawing/2014/main" id="{0436281E-6D78-4A89-9AB5-518C8673333B}"/>
                  </a:ext>
                </a:extLst>
              </p:cNvPr>
              <p:cNvSpPr>
                <a:spLocks/>
              </p:cNvSpPr>
              <p:nvPr/>
            </p:nvSpPr>
            <p:spPr bwMode="auto">
              <a:xfrm>
                <a:off x="4847" y="3133"/>
                <a:ext cx="126" cy="52"/>
              </a:xfrm>
              <a:custGeom>
                <a:avLst/>
                <a:gdLst>
                  <a:gd name="T0" fmla="*/ 125 w 126"/>
                  <a:gd name="T1" fmla="*/ 33 h 52"/>
                  <a:gd name="T2" fmla="*/ 123 w 126"/>
                  <a:gd name="T3" fmla="*/ 27 h 52"/>
                  <a:gd name="T4" fmla="*/ 123 w 126"/>
                  <a:gd name="T5" fmla="*/ 20 h 52"/>
                  <a:gd name="T6" fmla="*/ 120 w 126"/>
                  <a:gd name="T7" fmla="*/ 20 h 52"/>
                  <a:gd name="T8" fmla="*/ 119 w 126"/>
                  <a:gd name="T9" fmla="*/ 20 h 52"/>
                  <a:gd name="T10" fmla="*/ 118 w 126"/>
                  <a:gd name="T11" fmla="*/ 23 h 52"/>
                  <a:gd name="T12" fmla="*/ 115 w 126"/>
                  <a:gd name="T13" fmla="*/ 27 h 52"/>
                  <a:gd name="T14" fmla="*/ 108 w 126"/>
                  <a:gd name="T15" fmla="*/ 29 h 52"/>
                  <a:gd name="T16" fmla="*/ 103 w 126"/>
                  <a:gd name="T17" fmla="*/ 15 h 52"/>
                  <a:gd name="T18" fmla="*/ 102 w 126"/>
                  <a:gd name="T19" fmla="*/ 11 h 52"/>
                  <a:gd name="T20" fmla="*/ 100 w 126"/>
                  <a:gd name="T21" fmla="*/ 11 h 52"/>
                  <a:gd name="T22" fmla="*/ 100 w 126"/>
                  <a:gd name="T23" fmla="*/ 15 h 52"/>
                  <a:gd name="T24" fmla="*/ 98 w 126"/>
                  <a:gd name="T25" fmla="*/ 20 h 52"/>
                  <a:gd name="T26" fmla="*/ 91 w 126"/>
                  <a:gd name="T27" fmla="*/ 11 h 52"/>
                  <a:gd name="T28" fmla="*/ 90 w 126"/>
                  <a:gd name="T29" fmla="*/ 11 h 52"/>
                  <a:gd name="T30" fmla="*/ 86 w 126"/>
                  <a:gd name="T31" fmla="*/ 11 h 52"/>
                  <a:gd name="T32" fmla="*/ 86 w 126"/>
                  <a:gd name="T33" fmla="*/ 18 h 52"/>
                  <a:gd name="T34" fmla="*/ 91 w 126"/>
                  <a:gd name="T35" fmla="*/ 36 h 52"/>
                  <a:gd name="T36" fmla="*/ 86 w 126"/>
                  <a:gd name="T37" fmla="*/ 41 h 52"/>
                  <a:gd name="T38" fmla="*/ 68 w 126"/>
                  <a:gd name="T39" fmla="*/ 23 h 52"/>
                  <a:gd name="T40" fmla="*/ 74 w 126"/>
                  <a:gd name="T41" fmla="*/ 15 h 52"/>
                  <a:gd name="T42" fmla="*/ 77 w 126"/>
                  <a:gd name="T43" fmla="*/ 8 h 52"/>
                  <a:gd name="T44" fmla="*/ 74 w 126"/>
                  <a:gd name="T45" fmla="*/ 2 h 52"/>
                  <a:gd name="T46" fmla="*/ 74 w 126"/>
                  <a:gd name="T47" fmla="*/ 0 h 52"/>
                  <a:gd name="T48" fmla="*/ 73 w 126"/>
                  <a:gd name="T49" fmla="*/ 0 h 52"/>
                  <a:gd name="T50" fmla="*/ 61 w 126"/>
                  <a:gd name="T51" fmla="*/ 15 h 52"/>
                  <a:gd name="T52" fmla="*/ 46 w 126"/>
                  <a:gd name="T53" fmla="*/ 11 h 52"/>
                  <a:gd name="T54" fmla="*/ 49 w 126"/>
                  <a:gd name="T55" fmla="*/ 2 h 52"/>
                  <a:gd name="T56" fmla="*/ 49 w 126"/>
                  <a:gd name="T57" fmla="*/ 0 h 52"/>
                  <a:gd name="T58" fmla="*/ 46 w 126"/>
                  <a:gd name="T59" fmla="*/ 0 h 52"/>
                  <a:gd name="T60" fmla="*/ 44 w 126"/>
                  <a:gd name="T61" fmla="*/ 2 h 52"/>
                  <a:gd name="T62" fmla="*/ 43 w 126"/>
                  <a:gd name="T63" fmla="*/ 5 h 52"/>
                  <a:gd name="T64" fmla="*/ 40 w 126"/>
                  <a:gd name="T65" fmla="*/ 5 h 52"/>
                  <a:gd name="T66" fmla="*/ 39 w 126"/>
                  <a:gd name="T67" fmla="*/ 2 h 52"/>
                  <a:gd name="T68" fmla="*/ 37 w 126"/>
                  <a:gd name="T69" fmla="*/ 5 h 52"/>
                  <a:gd name="T70" fmla="*/ 32 w 126"/>
                  <a:gd name="T71" fmla="*/ 8 h 52"/>
                  <a:gd name="T72" fmla="*/ 27 w 126"/>
                  <a:gd name="T73" fmla="*/ 5 h 52"/>
                  <a:gd name="T74" fmla="*/ 26 w 126"/>
                  <a:gd name="T75" fmla="*/ 8 h 52"/>
                  <a:gd name="T76" fmla="*/ 23 w 126"/>
                  <a:gd name="T77" fmla="*/ 8 h 52"/>
                  <a:gd name="T78" fmla="*/ 22 w 126"/>
                  <a:gd name="T79" fmla="*/ 23 h 52"/>
                  <a:gd name="T80" fmla="*/ 17 w 126"/>
                  <a:gd name="T81" fmla="*/ 18 h 52"/>
                  <a:gd name="T82" fmla="*/ 15 w 126"/>
                  <a:gd name="T83" fmla="*/ 18 h 52"/>
                  <a:gd name="T84" fmla="*/ 14 w 126"/>
                  <a:gd name="T85" fmla="*/ 18 h 52"/>
                  <a:gd name="T86" fmla="*/ 14 w 126"/>
                  <a:gd name="T87" fmla="*/ 20 h 52"/>
                  <a:gd name="T88" fmla="*/ 9 w 126"/>
                  <a:gd name="T89" fmla="*/ 18 h 52"/>
                  <a:gd name="T90" fmla="*/ 6 w 126"/>
                  <a:gd name="T91" fmla="*/ 15 h 52"/>
                  <a:gd name="T92" fmla="*/ 4 w 126"/>
                  <a:gd name="T93" fmla="*/ 11 h 52"/>
                  <a:gd name="T94" fmla="*/ 3 w 126"/>
                  <a:gd name="T95" fmla="*/ 11 h 52"/>
                  <a:gd name="T96" fmla="*/ 0 w 126"/>
                  <a:gd name="T97" fmla="*/ 15 h 52"/>
                  <a:gd name="T98" fmla="*/ 0 w 126"/>
                  <a:gd name="T99" fmla="*/ 18 h 52"/>
                  <a:gd name="T100" fmla="*/ 0 w 126"/>
                  <a:gd name="T101" fmla="*/ 20 h 52"/>
                  <a:gd name="T102" fmla="*/ 0 w 126"/>
                  <a:gd name="T103" fmla="*/ 27 h 52"/>
                  <a:gd name="T104" fmla="*/ 6 w 126"/>
                  <a:gd name="T105" fmla="*/ 23 h 52"/>
                  <a:gd name="T106" fmla="*/ 14 w 126"/>
                  <a:gd name="T107" fmla="*/ 27 h 52"/>
                  <a:gd name="T108" fmla="*/ 22 w 126"/>
                  <a:gd name="T109" fmla="*/ 51 h 52"/>
                  <a:gd name="T110" fmla="*/ 119 w 126"/>
                  <a:gd name="T111" fmla="*/ 41 h 52"/>
                  <a:gd name="T112" fmla="*/ 125 w 126"/>
                  <a:gd name="T113" fmla="*/ 33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6" h="52">
                    <a:moveTo>
                      <a:pt x="125" y="33"/>
                    </a:moveTo>
                    <a:lnTo>
                      <a:pt x="123" y="27"/>
                    </a:lnTo>
                    <a:lnTo>
                      <a:pt x="123" y="20"/>
                    </a:lnTo>
                    <a:lnTo>
                      <a:pt x="120" y="20"/>
                    </a:lnTo>
                    <a:lnTo>
                      <a:pt x="119" y="20"/>
                    </a:lnTo>
                    <a:lnTo>
                      <a:pt x="118" y="23"/>
                    </a:lnTo>
                    <a:lnTo>
                      <a:pt x="115" y="27"/>
                    </a:lnTo>
                    <a:lnTo>
                      <a:pt x="108" y="29"/>
                    </a:lnTo>
                    <a:lnTo>
                      <a:pt x="103" y="15"/>
                    </a:lnTo>
                    <a:lnTo>
                      <a:pt x="102" y="11"/>
                    </a:lnTo>
                    <a:lnTo>
                      <a:pt x="100" y="11"/>
                    </a:lnTo>
                    <a:lnTo>
                      <a:pt x="100" y="15"/>
                    </a:lnTo>
                    <a:lnTo>
                      <a:pt x="98" y="20"/>
                    </a:lnTo>
                    <a:lnTo>
                      <a:pt x="91" y="11"/>
                    </a:lnTo>
                    <a:lnTo>
                      <a:pt x="90" y="11"/>
                    </a:lnTo>
                    <a:lnTo>
                      <a:pt x="86" y="11"/>
                    </a:lnTo>
                    <a:lnTo>
                      <a:pt x="86" y="18"/>
                    </a:lnTo>
                    <a:lnTo>
                      <a:pt x="91" y="36"/>
                    </a:lnTo>
                    <a:lnTo>
                      <a:pt x="86" y="41"/>
                    </a:lnTo>
                    <a:lnTo>
                      <a:pt x="68" y="23"/>
                    </a:lnTo>
                    <a:lnTo>
                      <a:pt x="74" y="15"/>
                    </a:lnTo>
                    <a:lnTo>
                      <a:pt x="77" y="8"/>
                    </a:lnTo>
                    <a:lnTo>
                      <a:pt x="74" y="2"/>
                    </a:lnTo>
                    <a:lnTo>
                      <a:pt x="74" y="0"/>
                    </a:lnTo>
                    <a:lnTo>
                      <a:pt x="73" y="0"/>
                    </a:lnTo>
                    <a:lnTo>
                      <a:pt x="61" y="15"/>
                    </a:lnTo>
                    <a:lnTo>
                      <a:pt x="46" y="11"/>
                    </a:lnTo>
                    <a:lnTo>
                      <a:pt x="49" y="2"/>
                    </a:lnTo>
                    <a:lnTo>
                      <a:pt x="49" y="0"/>
                    </a:lnTo>
                    <a:lnTo>
                      <a:pt x="46" y="0"/>
                    </a:lnTo>
                    <a:lnTo>
                      <a:pt x="44" y="2"/>
                    </a:lnTo>
                    <a:lnTo>
                      <a:pt x="43" y="5"/>
                    </a:lnTo>
                    <a:lnTo>
                      <a:pt x="40" y="5"/>
                    </a:lnTo>
                    <a:lnTo>
                      <a:pt x="39" y="2"/>
                    </a:lnTo>
                    <a:lnTo>
                      <a:pt x="37" y="5"/>
                    </a:lnTo>
                    <a:lnTo>
                      <a:pt x="32" y="8"/>
                    </a:lnTo>
                    <a:lnTo>
                      <a:pt x="27" y="5"/>
                    </a:lnTo>
                    <a:lnTo>
                      <a:pt x="26" y="8"/>
                    </a:lnTo>
                    <a:lnTo>
                      <a:pt x="23" y="8"/>
                    </a:lnTo>
                    <a:lnTo>
                      <a:pt x="22" y="23"/>
                    </a:lnTo>
                    <a:lnTo>
                      <a:pt x="17" y="18"/>
                    </a:lnTo>
                    <a:lnTo>
                      <a:pt x="15" y="18"/>
                    </a:lnTo>
                    <a:lnTo>
                      <a:pt x="14" y="18"/>
                    </a:lnTo>
                    <a:lnTo>
                      <a:pt x="14" y="20"/>
                    </a:lnTo>
                    <a:lnTo>
                      <a:pt x="9" y="18"/>
                    </a:lnTo>
                    <a:lnTo>
                      <a:pt x="6" y="15"/>
                    </a:lnTo>
                    <a:lnTo>
                      <a:pt x="4" y="11"/>
                    </a:lnTo>
                    <a:lnTo>
                      <a:pt x="3" y="11"/>
                    </a:lnTo>
                    <a:lnTo>
                      <a:pt x="0" y="15"/>
                    </a:lnTo>
                    <a:lnTo>
                      <a:pt x="0" y="18"/>
                    </a:lnTo>
                    <a:lnTo>
                      <a:pt x="0" y="20"/>
                    </a:lnTo>
                    <a:lnTo>
                      <a:pt x="0" y="27"/>
                    </a:lnTo>
                    <a:lnTo>
                      <a:pt x="6" y="23"/>
                    </a:lnTo>
                    <a:lnTo>
                      <a:pt x="14" y="27"/>
                    </a:lnTo>
                    <a:lnTo>
                      <a:pt x="22" y="51"/>
                    </a:lnTo>
                    <a:lnTo>
                      <a:pt x="119" y="41"/>
                    </a:lnTo>
                    <a:lnTo>
                      <a:pt x="125" y="33"/>
                    </a:lnTo>
                  </a:path>
                </a:pathLst>
              </a:custGeom>
              <a:solidFill>
                <a:srgbClr val="008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39" name="Freeform 45">
                <a:extLst>
                  <a:ext uri="{FF2B5EF4-FFF2-40B4-BE49-F238E27FC236}">
                    <a16:creationId xmlns:a16="http://schemas.microsoft.com/office/drawing/2014/main" id="{1FF300A8-9A30-4C15-923F-F476F4EB7B61}"/>
                  </a:ext>
                </a:extLst>
              </p:cNvPr>
              <p:cNvSpPr>
                <a:spLocks/>
              </p:cNvSpPr>
              <p:nvPr/>
            </p:nvSpPr>
            <p:spPr bwMode="auto">
              <a:xfrm>
                <a:off x="4839" y="3180"/>
                <a:ext cx="134" cy="91"/>
              </a:xfrm>
              <a:custGeom>
                <a:avLst/>
                <a:gdLst>
                  <a:gd name="T0" fmla="*/ 133 w 134"/>
                  <a:gd name="T1" fmla="*/ 14 h 91"/>
                  <a:gd name="T2" fmla="*/ 131 w 134"/>
                  <a:gd name="T3" fmla="*/ 16 h 91"/>
                  <a:gd name="T4" fmla="*/ 133 w 134"/>
                  <a:gd name="T5" fmla="*/ 31 h 91"/>
                  <a:gd name="T6" fmla="*/ 131 w 134"/>
                  <a:gd name="T7" fmla="*/ 39 h 91"/>
                  <a:gd name="T8" fmla="*/ 128 w 134"/>
                  <a:gd name="T9" fmla="*/ 47 h 91"/>
                  <a:gd name="T10" fmla="*/ 123 w 134"/>
                  <a:gd name="T11" fmla="*/ 53 h 91"/>
                  <a:gd name="T12" fmla="*/ 118 w 134"/>
                  <a:gd name="T13" fmla="*/ 55 h 91"/>
                  <a:gd name="T14" fmla="*/ 114 w 134"/>
                  <a:gd name="T15" fmla="*/ 59 h 91"/>
                  <a:gd name="T16" fmla="*/ 110 w 134"/>
                  <a:gd name="T17" fmla="*/ 59 h 91"/>
                  <a:gd name="T18" fmla="*/ 108 w 134"/>
                  <a:gd name="T19" fmla="*/ 53 h 91"/>
                  <a:gd name="T20" fmla="*/ 106 w 134"/>
                  <a:gd name="T21" fmla="*/ 55 h 91"/>
                  <a:gd name="T22" fmla="*/ 104 w 134"/>
                  <a:gd name="T23" fmla="*/ 63 h 91"/>
                  <a:gd name="T24" fmla="*/ 99 w 134"/>
                  <a:gd name="T25" fmla="*/ 67 h 91"/>
                  <a:gd name="T26" fmla="*/ 94 w 134"/>
                  <a:gd name="T27" fmla="*/ 67 h 91"/>
                  <a:gd name="T28" fmla="*/ 93 w 134"/>
                  <a:gd name="T29" fmla="*/ 67 h 91"/>
                  <a:gd name="T30" fmla="*/ 89 w 134"/>
                  <a:gd name="T31" fmla="*/ 70 h 91"/>
                  <a:gd name="T32" fmla="*/ 87 w 134"/>
                  <a:gd name="T33" fmla="*/ 63 h 91"/>
                  <a:gd name="T34" fmla="*/ 82 w 134"/>
                  <a:gd name="T35" fmla="*/ 63 h 91"/>
                  <a:gd name="T36" fmla="*/ 76 w 134"/>
                  <a:gd name="T37" fmla="*/ 63 h 91"/>
                  <a:gd name="T38" fmla="*/ 64 w 134"/>
                  <a:gd name="T39" fmla="*/ 47 h 91"/>
                  <a:gd name="T40" fmla="*/ 59 w 134"/>
                  <a:gd name="T41" fmla="*/ 51 h 91"/>
                  <a:gd name="T42" fmla="*/ 57 w 134"/>
                  <a:gd name="T43" fmla="*/ 63 h 91"/>
                  <a:gd name="T44" fmla="*/ 52 w 134"/>
                  <a:gd name="T45" fmla="*/ 74 h 91"/>
                  <a:gd name="T46" fmla="*/ 51 w 134"/>
                  <a:gd name="T47" fmla="*/ 76 h 91"/>
                  <a:gd name="T48" fmla="*/ 48 w 134"/>
                  <a:gd name="T49" fmla="*/ 83 h 91"/>
                  <a:gd name="T50" fmla="*/ 47 w 134"/>
                  <a:gd name="T51" fmla="*/ 86 h 91"/>
                  <a:gd name="T52" fmla="*/ 42 w 134"/>
                  <a:gd name="T53" fmla="*/ 86 h 91"/>
                  <a:gd name="T54" fmla="*/ 39 w 134"/>
                  <a:gd name="T55" fmla="*/ 83 h 91"/>
                  <a:gd name="T56" fmla="*/ 35 w 134"/>
                  <a:gd name="T57" fmla="*/ 90 h 91"/>
                  <a:gd name="T58" fmla="*/ 30 w 134"/>
                  <a:gd name="T59" fmla="*/ 83 h 91"/>
                  <a:gd name="T60" fmla="*/ 25 w 134"/>
                  <a:gd name="T61" fmla="*/ 79 h 91"/>
                  <a:gd name="T62" fmla="*/ 22 w 134"/>
                  <a:gd name="T63" fmla="*/ 76 h 91"/>
                  <a:gd name="T64" fmla="*/ 22 w 134"/>
                  <a:gd name="T65" fmla="*/ 63 h 91"/>
                  <a:gd name="T66" fmla="*/ 17 w 134"/>
                  <a:gd name="T67" fmla="*/ 59 h 91"/>
                  <a:gd name="T68" fmla="*/ 17 w 134"/>
                  <a:gd name="T69" fmla="*/ 51 h 91"/>
                  <a:gd name="T70" fmla="*/ 17 w 134"/>
                  <a:gd name="T71" fmla="*/ 47 h 91"/>
                  <a:gd name="T72" fmla="*/ 12 w 134"/>
                  <a:gd name="T73" fmla="*/ 51 h 91"/>
                  <a:gd name="T74" fmla="*/ 11 w 134"/>
                  <a:gd name="T75" fmla="*/ 43 h 91"/>
                  <a:gd name="T76" fmla="*/ 8 w 134"/>
                  <a:gd name="T77" fmla="*/ 43 h 91"/>
                  <a:gd name="T78" fmla="*/ 6 w 134"/>
                  <a:gd name="T79" fmla="*/ 36 h 91"/>
                  <a:gd name="T80" fmla="*/ 5 w 134"/>
                  <a:gd name="T81" fmla="*/ 34 h 91"/>
                  <a:gd name="T82" fmla="*/ 0 w 134"/>
                  <a:gd name="T83" fmla="*/ 20 h 91"/>
                  <a:gd name="T84" fmla="*/ 2 w 134"/>
                  <a:gd name="T85" fmla="*/ 8 h 91"/>
                  <a:gd name="T86" fmla="*/ 131 w 134"/>
                  <a:gd name="T87" fmla="*/ 0 h 91"/>
                  <a:gd name="T88" fmla="*/ 133 w 134"/>
                  <a:gd name="T89" fmla="*/ 0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4" h="91">
                    <a:moveTo>
                      <a:pt x="133" y="0"/>
                    </a:moveTo>
                    <a:lnTo>
                      <a:pt x="133" y="14"/>
                    </a:lnTo>
                    <a:lnTo>
                      <a:pt x="133" y="16"/>
                    </a:lnTo>
                    <a:lnTo>
                      <a:pt x="131" y="16"/>
                    </a:lnTo>
                    <a:lnTo>
                      <a:pt x="133" y="27"/>
                    </a:lnTo>
                    <a:lnTo>
                      <a:pt x="133" y="31"/>
                    </a:lnTo>
                    <a:lnTo>
                      <a:pt x="133" y="36"/>
                    </a:lnTo>
                    <a:lnTo>
                      <a:pt x="131" y="39"/>
                    </a:lnTo>
                    <a:lnTo>
                      <a:pt x="131" y="43"/>
                    </a:lnTo>
                    <a:lnTo>
                      <a:pt x="128" y="47"/>
                    </a:lnTo>
                    <a:lnTo>
                      <a:pt x="127" y="51"/>
                    </a:lnTo>
                    <a:lnTo>
                      <a:pt x="123" y="53"/>
                    </a:lnTo>
                    <a:lnTo>
                      <a:pt x="121" y="53"/>
                    </a:lnTo>
                    <a:lnTo>
                      <a:pt x="118" y="55"/>
                    </a:lnTo>
                    <a:lnTo>
                      <a:pt x="116" y="55"/>
                    </a:lnTo>
                    <a:lnTo>
                      <a:pt x="114" y="59"/>
                    </a:lnTo>
                    <a:lnTo>
                      <a:pt x="111" y="59"/>
                    </a:lnTo>
                    <a:lnTo>
                      <a:pt x="110" y="59"/>
                    </a:lnTo>
                    <a:lnTo>
                      <a:pt x="110" y="55"/>
                    </a:lnTo>
                    <a:lnTo>
                      <a:pt x="108" y="53"/>
                    </a:lnTo>
                    <a:lnTo>
                      <a:pt x="106" y="53"/>
                    </a:lnTo>
                    <a:lnTo>
                      <a:pt x="106" y="55"/>
                    </a:lnTo>
                    <a:lnTo>
                      <a:pt x="106" y="59"/>
                    </a:lnTo>
                    <a:lnTo>
                      <a:pt x="104" y="63"/>
                    </a:lnTo>
                    <a:lnTo>
                      <a:pt x="101" y="67"/>
                    </a:lnTo>
                    <a:lnTo>
                      <a:pt x="99" y="67"/>
                    </a:lnTo>
                    <a:lnTo>
                      <a:pt x="98" y="67"/>
                    </a:lnTo>
                    <a:lnTo>
                      <a:pt x="94" y="67"/>
                    </a:lnTo>
                    <a:lnTo>
                      <a:pt x="94" y="63"/>
                    </a:lnTo>
                    <a:lnTo>
                      <a:pt x="93" y="67"/>
                    </a:lnTo>
                    <a:lnTo>
                      <a:pt x="91" y="70"/>
                    </a:lnTo>
                    <a:lnTo>
                      <a:pt x="89" y="70"/>
                    </a:lnTo>
                    <a:lnTo>
                      <a:pt x="87" y="67"/>
                    </a:lnTo>
                    <a:lnTo>
                      <a:pt x="87" y="63"/>
                    </a:lnTo>
                    <a:lnTo>
                      <a:pt x="85" y="59"/>
                    </a:lnTo>
                    <a:lnTo>
                      <a:pt x="82" y="63"/>
                    </a:lnTo>
                    <a:lnTo>
                      <a:pt x="81" y="63"/>
                    </a:lnTo>
                    <a:lnTo>
                      <a:pt x="76" y="63"/>
                    </a:lnTo>
                    <a:lnTo>
                      <a:pt x="65" y="53"/>
                    </a:lnTo>
                    <a:lnTo>
                      <a:pt x="64" y="47"/>
                    </a:lnTo>
                    <a:lnTo>
                      <a:pt x="62" y="43"/>
                    </a:lnTo>
                    <a:lnTo>
                      <a:pt x="59" y="51"/>
                    </a:lnTo>
                    <a:lnTo>
                      <a:pt x="59" y="53"/>
                    </a:lnTo>
                    <a:lnTo>
                      <a:pt x="57" y="63"/>
                    </a:lnTo>
                    <a:lnTo>
                      <a:pt x="54" y="70"/>
                    </a:lnTo>
                    <a:lnTo>
                      <a:pt x="52" y="74"/>
                    </a:lnTo>
                    <a:lnTo>
                      <a:pt x="51" y="74"/>
                    </a:lnTo>
                    <a:lnTo>
                      <a:pt x="51" y="76"/>
                    </a:lnTo>
                    <a:lnTo>
                      <a:pt x="51" y="83"/>
                    </a:lnTo>
                    <a:lnTo>
                      <a:pt x="48" y="83"/>
                    </a:lnTo>
                    <a:lnTo>
                      <a:pt x="47" y="83"/>
                    </a:lnTo>
                    <a:lnTo>
                      <a:pt x="47" y="86"/>
                    </a:lnTo>
                    <a:lnTo>
                      <a:pt x="45" y="90"/>
                    </a:lnTo>
                    <a:lnTo>
                      <a:pt x="42" y="86"/>
                    </a:lnTo>
                    <a:lnTo>
                      <a:pt x="42" y="83"/>
                    </a:lnTo>
                    <a:lnTo>
                      <a:pt x="39" y="83"/>
                    </a:lnTo>
                    <a:lnTo>
                      <a:pt x="39" y="90"/>
                    </a:lnTo>
                    <a:lnTo>
                      <a:pt x="35" y="90"/>
                    </a:lnTo>
                    <a:lnTo>
                      <a:pt x="31" y="90"/>
                    </a:lnTo>
                    <a:lnTo>
                      <a:pt x="30" y="83"/>
                    </a:lnTo>
                    <a:lnTo>
                      <a:pt x="28" y="79"/>
                    </a:lnTo>
                    <a:lnTo>
                      <a:pt x="25" y="79"/>
                    </a:lnTo>
                    <a:lnTo>
                      <a:pt x="23" y="79"/>
                    </a:lnTo>
                    <a:lnTo>
                      <a:pt x="22" y="76"/>
                    </a:lnTo>
                    <a:lnTo>
                      <a:pt x="19" y="70"/>
                    </a:lnTo>
                    <a:lnTo>
                      <a:pt x="22" y="63"/>
                    </a:lnTo>
                    <a:lnTo>
                      <a:pt x="19" y="59"/>
                    </a:lnTo>
                    <a:lnTo>
                      <a:pt x="17" y="59"/>
                    </a:lnTo>
                    <a:lnTo>
                      <a:pt x="17" y="53"/>
                    </a:lnTo>
                    <a:lnTo>
                      <a:pt x="17" y="51"/>
                    </a:lnTo>
                    <a:lnTo>
                      <a:pt x="19" y="47"/>
                    </a:lnTo>
                    <a:lnTo>
                      <a:pt x="17" y="47"/>
                    </a:lnTo>
                    <a:lnTo>
                      <a:pt x="14" y="51"/>
                    </a:lnTo>
                    <a:lnTo>
                      <a:pt x="12" y="51"/>
                    </a:lnTo>
                    <a:lnTo>
                      <a:pt x="11" y="47"/>
                    </a:lnTo>
                    <a:lnTo>
                      <a:pt x="11" y="43"/>
                    </a:lnTo>
                    <a:lnTo>
                      <a:pt x="11" y="47"/>
                    </a:lnTo>
                    <a:lnTo>
                      <a:pt x="8" y="43"/>
                    </a:lnTo>
                    <a:lnTo>
                      <a:pt x="6" y="39"/>
                    </a:lnTo>
                    <a:lnTo>
                      <a:pt x="6" y="36"/>
                    </a:lnTo>
                    <a:lnTo>
                      <a:pt x="8" y="34"/>
                    </a:lnTo>
                    <a:lnTo>
                      <a:pt x="5" y="34"/>
                    </a:lnTo>
                    <a:lnTo>
                      <a:pt x="2" y="27"/>
                    </a:lnTo>
                    <a:lnTo>
                      <a:pt x="0" y="20"/>
                    </a:lnTo>
                    <a:lnTo>
                      <a:pt x="2" y="14"/>
                    </a:lnTo>
                    <a:lnTo>
                      <a:pt x="2" y="8"/>
                    </a:lnTo>
                    <a:lnTo>
                      <a:pt x="5" y="4"/>
                    </a:lnTo>
                    <a:lnTo>
                      <a:pt x="131" y="0"/>
                    </a:lnTo>
                    <a:lnTo>
                      <a:pt x="127" y="0"/>
                    </a:lnTo>
                    <a:lnTo>
                      <a:pt x="133" y="0"/>
                    </a:lnTo>
                  </a:path>
                </a:pathLst>
              </a:custGeom>
              <a:solidFill>
                <a:srgbClr val="004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40" name="Freeform 46">
                <a:extLst>
                  <a:ext uri="{FF2B5EF4-FFF2-40B4-BE49-F238E27FC236}">
                    <a16:creationId xmlns:a16="http://schemas.microsoft.com/office/drawing/2014/main" id="{47C68EE2-646E-43DE-8129-5EE60FC56C20}"/>
                  </a:ext>
                </a:extLst>
              </p:cNvPr>
              <p:cNvSpPr>
                <a:spLocks/>
              </p:cNvSpPr>
              <p:nvPr/>
            </p:nvSpPr>
            <p:spPr bwMode="auto">
              <a:xfrm>
                <a:off x="4875" y="3189"/>
                <a:ext cx="73" cy="159"/>
              </a:xfrm>
              <a:custGeom>
                <a:avLst/>
                <a:gdLst>
                  <a:gd name="T0" fmla="*/ 0 w 73"/>
                  <a:gd name="T1" fmla="*/ 16 h 159"/>
                  <a:gd name="T2" fmla="*/ 6 w 73"/>
                  <a:gd name="T3" fmla="*/ 24 h 159"/>
                  <a:gd name="T4" fmla="*/ 13 w 73"/>
                  <a:gd name="T5" fmla="*/ 36 h 159"/>
                  <a:gd name="T6" fmla="*/ 16 w 73"/>
                  <a:gd name="T7" fmla="*/ 49 h 159"/>
                  <a:gd name="T8" fmla="*/ 18 w 73"/>
                  <a:gd name="T9" fmla="*/ 64 h 159"/>
                  <a:gd name="T10" fmla="*/ 21 w 73"/>
                  <a:gd name="T11" fmla="*/ 80 h 159"/>
                  <a:gd name="T12" fmla="*/ 23 w 73"/>
                  <a:gd name="T13" fmla="*/ 90 h 159"/>
                  <a:gd name="T14" fmla="*/ 26 w 73"/>
                  <a:gd name="T15" fmla="*/ 110 h 159"/>
                  <a:gd name="T16" fmla="*/ 27 w 73"/>
                  <a:gd name="T17" fmla="*/ 128 h 159"/>
                  <a:gd name="T18" fmla="*/ 27 w 73"/>
                  <a:gd name="T19" fmla="*/ 138 h 159"/>
                  <a:gd name="T20" fmla="*/ 29 w 73"/>
                  <a:gd name="T21" fmla="*/ 141 h 159"/>
                  <a:gd name="T22" fmla="*/ 27 w 73"/>
                  <a:gd name="T23" fmla="*/ 148 h 159"/>
                  <a:gd name="T24" fmla="*/ 38 w 73"/>
                  <a:gd name="T25" fmla="*/ 158 h 159"/>
                  <a:gd name="T26" fmla="*/ 72 w 73"/>
                  <a:gd name="T27" fmla="*/ 154 h 159"/>
                  <a:gd name="T28" fmla="*/ 62 w 73"/>
                  <a:gd name="T29" fmla="*/ 148 h 159"/>
                  <a:gd name="T30" fmla="*/ 57 w 73"/>
                  <a:gd name="T31" fmla="*/ 145 h 159"/>
                  <a:gd name="T32" fmla="*/ 49 w 73"/>
                  <a:gd name="T33" fmla="*/ 130 h 159"/>
                  <a:gd name="T34" fmla="*/ 44 w 73"/>
                  <a:gd name="T35" fmla="*/ 114 h 159"/>
                  <a:gd name="T36" fmla="*/ 38 w 73"/>
                  <a:gd name="T37" fmla="*/ 101 h 159"/>
                  <a:gd name="T38" fmla="*/ 38 w 73"/>
                  <a:gd name="T39" fmla="*/ 84 h 159"/>
                  <a:gd name="T40" fmla="*/ 34 w 73"/>
                  <a:gd name="T41" fmla="*/ 73 h 159"/>
                  <a:gd name="T42" fmla="*/ 39 w 73"/>
                  <a:gd name="T43" fmla="*/ 53 h 159"/>
                  <a:gd name="T44" fmla="*/ 44 w 73"/>
                  <a:gd name="T45" fmla="*/ 47 h 159"/>
                  <a:gd name="T46" fmla="*/ 56 w 73"/>
                  <a:gd name="T47" fmla="*/ 40 h 159"/>
                  <a:gd name="T48" fmla="*/ 62 w 73"/>
                  <a:gd name="T49" fmla="*/ 36 h 159"/>
                  <a:gd name="T50" fmla="*/ 70 w 73"/>
                  <a:gd name="T51" fmla="*/ 24 h 159"/>
                  <a:gd name="T52" fmla="*/ 68 w 73"/>
                  <a:gd name="T53" fmla="*/ 20 h 159"/>
                  <a:gd name="T54" fmla="*/ 63 w 73"/>
                  <a:gd name="T55" fmla="*/ 33 h 159"/>
                  <a:gd name="T56" fmla="*/ 57 w 73"/>
                  <a:gd name="T57" fmla="*/ 33 h 159"/>
                  <a:gd name="T58" fmla="*/ 54 w 73"/>
                  <a:gd name="T59" fmla="*/ 36 h 159"/>
                  <a:gd name="T60" fmla="*/ 49 w 73"/>
                  <a:gd name="T61" fmla="*/ 40 h 159"/>
                  <a:gd name="T62" fmla="*/ 49 w 73"/>
                  <a:gd name="T63" fmla="*/ 36 h 159"/>
                  <a:gd name="T64" fmla="*/ 52 w 73"/>
                  <a:gd name="T65" fmla="*/ 24 h 159"/>
                  <a:gd name="T66" fmla="*/ 50 w 73"/>
                  <a:gd name="T67" fmla="*/ 24 h 159"/>
                  <a:gd name="T68" fmla="*/ 44 w 73"/>
                  <a:gd name="T69" fmla="*/ 36 h 159"/>
                  <a:gd name="T70" fmla="*/ 33 w 73"/>
                  <a:gd name="T71" fmla="*/ 40 h 159"/>
                  <a:gd name="T72" fmla="*/ 39 w 73"/>
                  <a:gd name="T73" fmla="*/ 16 h 159"/>
                  <a:gd name="T74" fmla="*/ 38 w 73"/>
                  <a:gd name="T75" fmla="*/ 20 h 159"/>
                  <a:gd name="T76" fmla="*/ 34 w 73"/>
                  <a:gd name="T77" fmla="*/ 24 h 159"/>
                  <a:gd name="T78" fmla="*/ 32 w 73"/>
                  <a:gd name="T79" fmla="*/ 20 h 159"/>
                  <a:gd name="T80" fmla="*/ 29 w 73"/>
                  <a:gd name="T81" fmla="*/ 20 h 159"/>
                  <a:gd name="T82" fmla="*/ 33 w 73"/>
                  <a:gd name="T83" fmla="*/ 27 h 159"/>
                  <a:gd name="T84" fmla="*/ 32 w 73"/>
                  <a:gd name="T85" fmla="*/ 36 h 159"/>
                  <a:gd name="T86" fmla="*/ 29 w 73"/>
                  <a:gd name="T87" fmla="*/ 40 h 159"/>
                  <a:gd name="T88" fmla="*/ 29 w 73"/>
                  <a:gd name="T89" fmla="*/ 44 h 159"/>
                  <a:gd name="T90" fmla="*/ 27 w 73"/>
                  <a:gd name="T91" fmla="*/ 49 h 159"/>
                  <a:gd name="T92" fmla="*/ 23 w 73"/>
                  <a:gd name="T93" fmla="*/ 49 h 159"/>
                  <a:gd name="T94" fmla="*/ 23 w 73"/>
                  <a:gd name="T95" fmla="*/ 47 h 159"/>
                  <a:gd name="T96" fmla="*/ 18 w 73"/>
                  <a:gd name="T97" fmla="*/ 36 h 159"/>
                  <a:gd name="T98" fmla="*/ 15 w 73"/>
                  <a:gd name="T99" fmla="*/ 27 h 159"/>
                  <a:gd name="T100" fmla="*/ 15 w 73"/>
                  <a:gd name="T101" fmla="*/ 24 h 159"/>
                  <a:gd name="T102" fmla="*/ 13 w 73"/>
                  <a:gd name="T103" fmla="*/ 20 h 159"/>
                  <a:gd name="T104" fmla="*/ 11 w 73"/>
                  <a:gd name="T105" fmla="*/ 12 h 159"/>
                  <a:gd name="T106" fmla="*/ 15 w 73"/>
                  <a:gd name="T107" fmla="*/ 3 h 159"/>
                  <a:gd name="T108" fmla="*/ 13 w 73"/>
                  <a:gd name="T109" fmla="*/ 0 h 159"/>
                  <a:gd name="T110" fmla="*/ 11 w 73"/>
                  <a:gd name="T111" fmla="*/ 7 h 159"/>
                  <a:gd name="T112" fmla="*/ 9 w 73"/>
                  <a:gd name="T113" fmla="*/ 0 h 159"/>
                  <a:gd name="T114" fmla="*/ 5 w 73"/>
                  <a:gd name="T115" fmla="*/ 3 h 159"/>
                  <a:gd name="T116" fmla="*/ 6 w 73"/>
                  <a:gd name="T117" fmla="*/ 16 h 159"/>
                  <a:gd name="T118" fmla="*/ 0 w 73"/>
                  <a:gd name="T119" fmla="*/ 12 h 159"/>
                  <a:gd name="T120" fmla="*/ 0 w 73"/>
                  <a:gd name="T121" fmla="*/ 16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3" h="159">
                    <a:moveTo>
                      <a:pt x="0" y="16"/>
                    </a:moveTo>
                    <a:lnTo>
                      <a:pt x="6" y="24"/>
                    </a:lnTo>
                    <a:lnTo>
                      <a:pt x="13" y="36"/>
                    </a:lnTo>
                    <a:lnTo>
                      <a:pt x="16" y="49"/>
                    </a:lnTo>
                    <a:lnTo>
                      <a:pt x="18" y="64"/>
                    </a:lnTo>
                    <a:lnTo>
                      <a:pt x="21" y="80"/>
                    </a:lnTo>
                    <a:lnTo>
                      <a:pt x="23" y="90"/>
                    </a:lnTo>
                    <a:lnTo>
                      <a:pt x="26" y="110"/>
                    </a:lnTo>
                    <a:lnTo>
                      <a:pt x="27" y="128"/>
                    </a:lnTo>
                    <a:lnTo>
                      <a:pt x="27" y="138"/>
                    </a:lnTo>
                    <a:lnTo>
                      <a:pt x="29" y="141"/>
                    </a:lnTo>
                    <a:lnTo>
                      <a:pt x="27" y="148"/>
                    </a:lnTo>
                    <a:lnTo>
                      <a:pt x="38" y="158"/>
                    </a:lnTo>
                    <a:lnTo>
                      <a:pt x="72" y="154"/>
                    </a:lnTo>
                    <a:lnTo>
                      <a:pt x="62" y="148"/>
                    </a:lnTo>
                    <a:lnTo>
                      <a:pt x="57" y="145"/>
                    </a:lnTo>
                    <a:lnTo>
                      <a:pt x="49" y="130"/>
                    </a:lnTo>
                    <a:lnTo>
                      <a:pt x="44" y="114"/>
                    </a:lnTo>
                    <a:lnTo>
                      <a:pt x="38" y="101"/>
                    </a:lnTo>
                    <a:lnTo>
                      <a:pt x="38" y="84"/>
                    </a:lnTo>
                    <a:lnTo>
                      <a:pt x="34" y="73"/>
                    </a:lnTo>
                    <a:lnTo>
                      <a:pt x="39" y="53"/>
                    </a:lnTo>
                    <a:lnTo>
                      <a:pt x="44" y="47"/>
                    </a:lnTo>
                    <a:lnTo>
                      <a:pt x="56" y="40"/>
                    </a:lnTo>
                    <a:lnTo>
                      <a:pt x="62" y="36"/>
                    </a:lnTo>
                    <a:lnTo>
                      <a:pt x="70" y="24"/>
                    </a:lnTo>
                    <a:lnTo>
                      <a:pt x="68" y="20"/>
                    </a:lnTo>
                    <a:lnTo>
                      <a:pt x="63" y="33"/>
                    </a:lnTo>
                    <a:lnTo>
                      <a:pt x="57" y="33"/>
                    </a:lnTo>
                    <a:lnTo>
                      <a:pt x="54" y="36"/>
                    </a:lnTo>
                    <a:lnTo>
                      <a:pt x="49" y="40"/>
                    </a:lnTo>
                    <a:lnTo>
                      <a:pt x="49" y="36"/>
                    </a:lnTo>
                    <a:lnTo>
                      <a:pt x="52" y="24"/>
                    </a:lnTo>
                    <a:lnTo>
                      <a:pt x="50" y="24"/>
                    </a:lnTo>
                    <a:lnTo>
                      <a:pt x="44" y="36"/>
                    </a:lnTo>
                    <a:lnTo>
                      <a:pt x="33" y="40"/>
                    </a:lnTo>
                    <a:lnTo>
                      <a:pt x="39" y="16"/>
                    </a:lnTo>
                    <a:lnTo>
                      <a:pt x="38" y="20"/>
                    </a:lnTo>
                    <a:lnTo>
                      <a:pt x="34" y="24"/>
                    </a:lnTo>
                    <a:lnTo>
                      <a:pt x="32" y="20"/>
                    </a:lnTo>
                    <a:lnTo>
                      <a:pt x="29" y="20"/>
                    </a:lnTo>
                    <a:lnTo>
                      <a:pt x="33" y="27"/>
                    </a:lnTo>
                    <a:lnTo>
                      <a:pt x="32" y="36"/>
                    </a:lnTo>
                    <a:lnTo>
                      <a:pt x="29" y="40"/>
                    </a:lnTo>
                    <a:lnTo>
                      <a:pt x="29" y="44"/>
                    </a:lnTo>
                    <a:lnTo>
                      <a:pt x="27" y="49"/>
                    </a:lnTo>
                    <a:lnTo>
                      <a:pt x="23" y="49"/>
                    </a:lnTo>
                    <a:lnTo>
                      <a:pt x="23" y="47"/>
                    </a:lnTo>
                    <a:lnTo>
                      <a:pt x="18" y="36"/>
                    </a:lnTo>
                    <a:lnTo>
                      <a:pt x="15" y="27"/>
                    </a:lnTo>
                    <a:lnTo>
                      <a:pt x="15" y="24"/>
                    </a:lnTo>
                    <a:lnTo>
                      <a:pt x="13" y="20"/>
                    </a:lnTo>
                    <a:lnTo>
                      <a:pt x="11" y="12"/>
                    </a:lnTo>
                    <a:lnTo>
                      <a:pt x="15" y="3"/>
                    </a:lnTo>
                    <a:lnTo>
                      <a:pt x="13" y="0"/>
                    </a:lnTo>
                    <a:lnTo>
                      <a:pt x="11" y="7"/>
                    </a:lnTo>
                    <a:lnTo>
                      <a:pt x="9" y="0"/>
                    </a:lnTo>
                    <a:lnTo>
                      <a:pt x="5" y="3"/>
                    </a:lnTo>
                    <a:lnTo>
                      <a:pt x="6" y="16"/>
                    </a:lnTo>
                    <a:lnTo>
                      <a:pt x="0" y="12"/>
                    </a:lnTo>
                    <a:lnTo>
                      <a:pt x="0" y="16"/>
                    </a:lnTo>
                  </a:path>
                </a:pathLst>
              </a:custGeom>
              <a:solidFill>
                <a:srgbClr val="402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41" name="Freeform 47">
                <a:extLst>
                  <a:ext uri="{FF2B5EF4-FFF2-40B4-BE49-F238E27FC236}">
                    <a16:creationId xmlns:a16="http://schemas.microsoft.com/office/drawing/2014/main" id="{48C265CD-0DC1-4FFB-A908-8F4AAE50E867}"/>
                  </a:ext>
                </a:extLst>
              </p:cNvPr>
              <p:cNvSpPr>
                <a:spLocks/>
              </p:cNvSpPr>
              <p:nvPr/>
            </p:nvSpPr>
            <p:spPr bwMode="auto">
              <a:xfrm>
                <a:off x="4899" y="3249"/>
                <a:ext cx="25" cy="99"/>
              </a:xfrm>
              <a:custGeom>
                <a:avLst/>
                <a:gdLst>
                  <a:gd name="T0" fmla="*/ 20 w 25"/>
                  <a:gd name="T1" fmla="*/ 98 h 99"/>
                  <a:gd name="T2" fmla="*/ 24 w 25"/>
                  <a:gd name="T3" fmla="*/ 81 h 99"/>
                  <a:gd name="T4" fmla="*/ 21 w 25"/>
                  <a:gd name="T5" fmla="*/ 79 h 99"/>
                  <a:gd name="T6" fmla="*/ 14 w 25"/>
                  <a:gd name="T7" fmla="*/ 50 h 99"/>
                  <a:gd name="T8" fmla="*/ 12 w 25"/>
                  <a:gd name="T9" fmla="*/ 52 h 99"/>
                  <a:gd name="T10" fmla="*/ 10 w 25"/>
                  <a:gd name="T11" fmla="*/ 32 h 99"/>
                  <a:gd name="T12" fmla="*/ 10 w 25"/>
                  <a:gd name="T13" fmla="*/ 32 h 99"/>
                  <a:gd name="T14" fmla="*/ 10 w 25"/>
                  <a:gd name="T15" fmla="*/ 31 h 99"/>
                  <a:gd name="T16" fmla="*/ 10 w 25"/>
                  <a:gd name="T17" fmla="*/ 23 h 99"/>
                  <a:gd name="T18" fmla="*/ 5 w 25"/>
                  <a:gd name="T19" fmla="*/ 23 h 99"/>
                  <a:gd name="T20" fmla="*/ 4 w 25"/>
                  <a:gd name="T21" fmla="*/ 19 h 99"/>
                  <a:gd name="T22" fmla="*/ 7 w 25"/>
                  <a:gd name="T23" fmla="*/ 16 h 99"/>
                  <a:gd name="T24" fmla="*/ 4 w 25"/>
                  <a:gd name="T25" fmla="*/ 13 h 99"/>
                  <a:gd name="T26" fmla="*/ 5 w 25"/>
                  <a:gd name="T27" fmla="*/ 13 h 99"/>
                  <a:gd name="T28" fmla="*/ 5 w 25"/>
                  <a:gd name="T29" fmla="*/ 4 h 99"/>
                  <a:gd name="T30" fmla="*/ 4 w 25"/>
                  <a:gd name="T31" fmla="*/ 4 h 99"/>
                  <a:gd name="T32" fmla="*/ 4 w 25"/>
                  <a:gd name="T33" fmla="*/ 0 h 99"/>
                  <a:gd name="T34" fmla="*/ 1 w 25"/>
                  <a:gd name="T35" fmla="*/ 0 h 99"/>
                  <a:gd name="T36" fmla="*/ 0 w 25"/>
                  <a:gd name="T37" fmla="*/ 7 h 99"/>
                  <a:gd name="T38" fmla="*/ 1 w 25"/>
                  <a:gd name="T39" fmla="*/ 7 h 99"/>
                  <a:gd name="T40" fmla="*/ 4 w 25"/>
                  <a:gd name="T41" fmla="*/ 13 h 99"/>
                  <a:gd name="T42" fmla="*/ 0 w 25"/>
                  <a:gd name="T43" fmla="*/ 11 h 99"/>
                  <a:gd name="T44" fmla="*/ 0 w 25"/>
                  <a:gd name="T45" fmla="*/ 13 h 99"/>
                  <a:gd name="T46" fmla="*/ 4 w 25"/>
                  <a:gd name="T47" fmla="*/ 13 h 99"/>
                  <a:gd name="T48" fmla="*/ 0 w 25"/>
                  <a:gd name="T49" fmla="*/ 19 h 99"/>
                  <a:gd name="T50" fmla="*/ 1 w 25"/>
                  <a:gd name="T51" fmla="*/ 19 h 99"/>
                  <a:gd name="T52" fmla="*/ 1 w 25"/>
                  <a:gd name="T53" fmla="*/ 23 h 99"/>
                  <a:gd name="T54" fmla="*/ 4 w 25"/>
                  <a:gd name="T55" fmla="*/ 31 h 99"/>
                  <a:gd name="T56" fmla="*/ 5 w 25"/>
                  <a:gd name="T57" fmla="*/ 39 h 99"/>
                  <a:gd name="T58" fmla="*/ 4 w 25"/>
                  <a:gd name="T59" fmla="*/ 43 h 99"/>
                  <a:gd name="T60" fmla="*/ 5 w 25"/>
                  <a:gd name="T61" fmla="*/ 50 h 99"/>
                  <a:gd name="T62" fmla="*/ 5 w 25"/>
                  <a:gd name="T63" fmla="*/ 55 h 99"/>
                  <a:gd name="T64" fmla="*/ 5 w 25"/>
                  <a:gd name="T65" fmla="*/ 62 h 99"/>
                  <a:gd name="T66" fmla="*/ 5 w 25"/>
                  <a:gd name="T67" fmla="*/ 75 h 99"/>
                  <a:gd name="T68" fmla="*/ 7 w 25"/>
                  <a:gd name="T69" fmla="*/ 85 h 99"/>
                  <a:gd name="T70" fmla="*/ 7 w 25"/>
                  <a:gd name="T71" fmla="*/ 91 h 99"/>
                  <a:gd name="T72" fmla="*/ 20 w 25"/>
                  <a:gd name="T73" fmla="*/ 98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 h="99">
                    <a:moveTo>
                      <a:pt x="20" y="98"/>
                    </a:moveTo>
                    <a:lnTo>
                      <a:pt x="24" y="81"/>
                    </a:lnTo>
                    <a:lnTo>
                      <a:pt x="21" y="79"/>
                    </a:lnTo>
                    <a:lnTo>
                      <a:pt x="14" y="50"/>
                    </a:lnTo>
                    <a:lnTo>
                      <a:pt x="12" y="52"/>
                    </a:lnTo>
                    <a:lnTo>
                      <a:pt x="10" y="32"/>
                    </a:lnTo>
                    <a:lnTo>
                      <a:pt x="10" y="31"/>
                    </a:lnTo>
                    <a:lnTo>
                      <a:pt x="10" y="23"/>
                    </a:lnTo>
                    <a:lnTo>
                      <a:pt x="5" y="23"/>
                    </a:lnTo>
                    <a:lnTo>
                      <a:pt x="4" y="19"/>
                    </a:lnTo>
                    <a:lnTo>
                      <a:pt x="7" y="16"/>
                    </a:lnTo>
                    <a:lnTo>
                      <a:pt x="4" y="13"/>
                    </a:lnTo>
                    <a:lnTo>
                      <a:pt x="5" y="13"/>
                    </a:lnTo>
                    <a:lnTo>
                      <a:pt x="5" y="4"/>
                    </a:lnTo>
                    <a:lnTo>
                      <a:pt x="4" y="4"/>
                    </a:lnTo>
                    <a:lnTo>
                      <a:pt x="4" y="0"/>
                    </a:lnTo>
                    <a:lnTo>
                      <a:pt x="1" y="0"/>
                    </a:lnTo>
                    <a:lnTo>
                      <a:pt x="0" y="7"/>
                    </a:lnTo>
                    <a:lnTo>
                      <a:pt x="1" y="7"/>
                    </a:lnTo>
                    <a:lnTo>
                      <a:pt x="4" y="13"/>
                    </a:lnTo>
                    <a:lnTo>
                      <a:pt x="0" y="11"/>
                    </a:lnTo>
                    <a:lnTo>
                      <a:pt x="0" y="13"/>
                    </a:lnTo>
                    <a:lnTo>
                      <a:pt x="4" y="13"/>
                    </a:lnTo>
                    <a:lnTo>
                      <a:pt x="0" y="19"/>
                    </a:lnTo>
                    <a:lnTo>
                      <a:pt x="1" y="19"/>
                    </a:lnTo>
                    <a:lnTo>
                      <a:pt x="1" y="23"/>
                    </a:lnTo>
                    <a:lnTo>
                      <a:pt x="4" y="31"/>
                    </a:lnTo>
                    <a:lnTo>
                      <a:pt x="5" y="39"/>
                    </a:lnTo>
                    <a:lnTo>
                      <a:pt x="4" y="43"/>
                    </a:lnTo>
                    <a:lnTo>
                      <a:pt x="5" y="50"/>
                    </a:lnTo>
                    <a:lnTo>
                      <a:pt x="5" y="55"/>
                    </a:lnTo>
                    <a:lnTo>
                      <a:pt x="5" y="62"/>
                    </a:lnTo>
                    <a:lnTo>
                      <a:pt x="5" y="75"/>
                    </a:lnTo>
                    <a:lnTo>
                      <a:pt x="7" y="85"/>
                    </a:lnTo>
                    <a:lnTo>
                      <a:pt x="7" y="91"/>
                    </a:lnTo>
                    <a:lnTo>
                      <a:pt x="20" y="98"/>
                    </a:lnTo>
                  </a:path>
                </a:pathLst>
              </a:custGeom>
              <a:solidFill>
                <a:srgbClr val="603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42" name="Freeform 48">
                <a:extLst>
                  <a:ext uri="{FF2B5EF4-FFF2-40B4-BE49-F238E27FC236}">
                    <a16:creationId xmlns:a16="http://schemas.microsoft.com/office/drawing/2014/main" id="{122E98D2-4DB7-4178-8884-F1C150287823}"/>
                  </a:ext>
                </a:extLst>
              </p:cNvPr>
              <p:cNvSpPr>
                <a:spLocks/>
              </p:cNvSpPr>
              <p:nvPr/>
            </p:nvSpPr>
            <p:spPr bwMode="auto">
              <a:xfrm>
                <a:off x="4840" y="3133"/>
                <a:ext cx="133" cy="87"/>
              </a:xfrm>
              <a:custGeom>
                <a:avLst/>
                <a:gdLst>
                  <a:gd name="T0" fmla="*/ 125 w 133"/>
                  <a:gd name="T1" fmla="*/ 31 h 87"/>
                  <a:gd name="T2" fmla="*/ 115 w 133"/>
                  <a:gd name="T3" fmla="*/ 35 h 87"/>
                  <a:gd name="T4" fmla="*/ 110 w 133"/>
                  <a:gd name="T5" fmla="*/ 35 h 87"/>
                  <a:gd name="T6" fmla="*/ 104 w 133"/>
                  <a:gd name="T7" fmla="*/ 28 h 87"/>
                  <a:gd name="T8" fmla="*/ 100 w 133"/>
                  <a:gd name="T9" fmla="*/ 31 h 87"/>
                  <a:gd name="T10" fmla="*/ 96 w 133"/>
                  <a:gd name="T11" fmla="*/ 35 h 87"/>
                  <a:gd name="T12" fmla="*/ 86 w 133"/>
                  <a:gd name="T13" fmla="*/ 19 h 87"/>
                  <a:gd name="T14" fmla="*/ 81 w 133"/>
                  <a:gd name="T15" fmla="*/ 16 h 87"/>
                  <a:gd name="T16" fmla="*/ 68 w 133"/>
                  <a:gd name="T17" fmla="*/ 12 h 87"/>
                  <a:gd name="T18" fmla="*/ 62 w 133"/>
                  <a:gd name="T19" fmla="*/ 2 h 87"/>
                  <a:gd name="T20" fmla="*/ 57 w 133"/>
                  <a:gd name="T21" fmla="*/ 2 h 87"/>
                  <a:gd name="T22" fmla="*/ 49 w 133"/>
                  <a:gd name="T23" fmla="*/ 16 h 87"/>
                  <a:gd name="T24" fmla="*/ 40 w 133"/>
                  <a:gd name="T25" fmla="*/ 16 h 87"/>
                  <a:gd name="T26" fmla="*/ 29 w 133"/>
                  <a:gd name="T27" fmla="*/ 12 h 87"/>
                  <a:gd name="T28" fmla="*/ 23 w 133"/>
                  <a:gd name="T29" fmla="*/ 25 h 87"/>
                  <a:gd name="T30" fmla="*/ 11 w 133"/>
                  <a:gd name="T31" fmla="*/ 21 h 87"/>
                  <a:gd name="T32" fmla="*/ 6 w 133"/>
                  <a:gd name="T33" fmla="*/ 25 h 87"/>
                  <a:gd name="T34" fmla="*/ 11 w 133"/>
                  <a:gd name="T35" fmla="*/ 31 h 87"/>
                  <a:gd name="T36" fmla="*/ 17 w 133"/>
                  <a:gd name="T37" fmla="*/ 38 h 87"/>
                  <a:gd name="T38" fmla="*/ 12 w 133"/>
                  <a:gd name="T39" fmla="*/ 40 h 87"/>
                  <a:gd name="T40" fmla="*/ 5 w 133"/>
                  <a:gd name="T41" fmla="*/ 35 h 87"/>
                  <a:gd name="T42" fmla="*/ 0 w 133"/>
                  <a:gd name="T43" fmla="*/ 38 h 87"/>
                  <a:gd name="T44" fmla="*/ 3 w 133"/>
                  <a:gd name="T45" fmla="*/ 51 h 87"/>
                  <a:gd name="T46" fmla="*/ 0 w 133"/>
                  <a:gd name="T47" fmla="*/ 59 h 87"/>
                  <a:gd name="T48" fmla="*/ 5 w 133"/>
                  <a:gd name="T49" fmla="*/ 67 h 87"/>
                  <a:gd name="T50" fmla="*/ 12 w 133"/>
                  <a:gd name="T51" fmla="*/ 77 h 87"/>
                  <a:gd name="T52" fmla="*/ 20 w 133"/>
                  <a:gd name="T53" fmla="*/ 77 h 87"/>
                  <a:gd name="T54" fmla="*/ 27 w 133"/>
                  <a:gd name="T55" fmla="*/ 86 h 87"/>
                  <a:gd name="T56" fmla="*/ 29 w 133"/>
                  <a:gd name="T57" fmla="*/ 77 h 87"/>
                  <a:gd name="T58" fmla="*/ 37 w 133"/>
                  <a:gd name="T59" fmla="*/ 51 h 87"/>
                  <a:gd name="T60" fmla="*/ 68 w 133"/>
                  <a:gd name="T61" fmla="*/ 67 h 87"/>
                  <a:gd name="T62" fmla="*/ 127 w 133"/>
                  <a:gd name="T63" fmla="*/ 44 h 87"/>
                  <a:gd name="T64" fmla="*/ 132 w 133"/>
                  <a:gd name="T65" fmla="*/ 38 h 87"/>
                  <a:gd name="T66" fmla="*/ 130 w 133"/>
                  <a:gd name="T67" fmla="*/ 31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3" h="87">
                    <a:moveTo>
                      <a:pt x="126" y="28"/>
                    </a:moveTo>
                    <a:lnTo>
                      <a:pt x="125" y="31"/>
                    </a:lnTo>
                    <a:lnTo>
                      <a:pt x="117" y="40"/>
                    </a:lnTo>
                    <a:lnTo>
                      <a:pt x="115" y="35"/>
                    </a:lnTo>
                    <a:lnTo>
                      <a:pt x="113" y="31"/>
                    </a:lnTo>
                    <a:lnTo>
                      <a:pt x="110" y="35"/>
                    </a:lnTo>
                    <a:lnTo>
                      <a:pt x="109" y="38"/>
                    </a:lnTo>
                    <a:lnTo>
                      <a:pt x="104" y="28"/>
                    </a:lnTo>
                    <a:lnTo>
                      <a:pt x="103" y="28"/>
                    </a:lnTo>
                    <a:lnTo>
                      <a:pt x="100" y="31"/>
                    </a:lnTo>
                    <a:lnTo>
                      <a:pt x="96" y="28"/>
                    </a:lnTo>
                    <a:lnTo>
                      <a:pt x="96" y="35"/>
                    </a:lnTo>
                    <a:lnTo>
                      <a:pt x="93" y="40"/>
                    </a:lnTo>
                    <a:lnTo>
                      <a:pt x="86" y="19"/>
                    </a:lnTo>
                    <a:lnTo>
                      <a:pt x="84" y="16"/>
                    </a:lnTo>
                    <a:lnTo>
                      <a:pt x="81" y="16"/>
                    </a:lnTo>
                    <a:lnTo>
                      <a:pt x="75" y="21"/>
                    </a:lnTo>
                    <a:lnTo>
                      <a:pt x="68" y="12"/>
                    </a:lnTo>
                    <a:lnTo>
                      <a:pt x="62" y="12"/>
                    </a:lnTo>
                    <a:lnTo>
                      <a:pt x="62" y="2"/>
                    </a:lnTo>
                    <a:lnTo>
                      <a:pt x="61" y="0"/>
                    </a:lnTo>
                    <a:lnTo>
                      <a:pt x="57" y="2"/>
                    </a:lnTo>
                    <a:lnTo>
                      <a:pt x="51" y="12"/>
                    </a:lnTo>
                    <a:lnTo>
                      <a:pt x="49" y="16"/>
                    </a:lnTo>
                    <a:lnTo>
                      <a:pt x="44" y="8"/>
                    </a:lnTo>
                    <a:lnTo>
                      <a:pt x="40" y="16"/>
                    </a:lnTo>
                    <a:lnTo>
                      <a:pt x="29" y="16"/>
                    </a:lnTo>
                    <a:lnTo>
                      <a:pt x="29" y="12"/>
                    </a:lnTo>
                    <a:lnTo>
                      <a:pt x="28" y="16"/>
                    </a:lnTo>
                    <a:lnTo>
                      <a:pt x="23" y="25"/>
                    </a:lnTo>
                    <a:lnTo>
                      <a:pt x="12" y="25"/>
                    </a:lnTo>
                    <a:lnTo>
                      <a:pt x="11" y="21"/>
                    </a:lnTo>
                    <a:lnTo>
                      <a:pt x="10" y="21"/>
                    </a:lnTo>
                    <a:lnTo>
                      <a:pt x="6" y="25"/>
                    </a:lnTo>
                    <a:lnTo>
                      <a:pt x="10" y="31"/>
                    </a:lnTo>
                    <a:lnTo>
                      <a:pt x="11" y="31"/>
                    </a:lnTo>
                    <a:lnTo>
                      <a:pt x="12" y="35"/>
                    </a:lnTo>
                    <a:lnTo>
                      <a:pt x="17" y="38"/>
                    </a:lnTo>
                    <a:lnTo>
                      <a:pt x="17" y="40"/>
                    </a:lnTo>
                    <a:lnTo>
                      <a:pt x="12" y="40"/>
                    </a:lnTo>
                    <a:lnTo>
                      <a:pt x="6" y="35"/>
                    </a:lnTo>
                    <a:lnTo>
                      <a:pt x="5" y="35"/>
                    </a:lnTo>
                    <a:lnTo>
                      <a:pt x="3" y="35"/>
                    </a:lnTo>
                    <a:lnTo>
                      <a:pt x="0" y="38"/>
                    </a:lnTo>
                    <a:lnTo>
                      <a:pt x="0" y="44"/>
                    </a:lnTo>
                    <a:lnTo>
                      <a:pt x="3" y="51"/>
                    </a:lnTo>
                    <a:lnTo>
                      <a:pt x="0" y="54"/>
                    </a:lnTo>
                    <a:lnTo>
                      <a:pt x="0" y="59"/>
                    </a:lnTo>
                    <a:lnTo>
                      <a:pt x="3" y="63"/>
                    </a:lnTo>
                    <a:lnTo>
                      <a:pt x="5" y="67"/>
                    </a:lnTo>
                    <a:lnTo>
                      <a:pt x="10" y="67"/>
                    </a:lnTo>
                    <a:lnTo>
                      <a:pt x="12" y="77"/>
                    </a:lnTo>
                    <a:lnTo>
                      <a:pt x="17" y="79"/>
                    </a:lnTo>
                    <a:lnTo>
                      <a:pt x="20" y="77"/>
                    </a:lnTo>
                    <a:lnTo>
                      <a:pt x="23" y="86"/>
                    </a:lnTo>
                    <a:lnTo>
                      <a:pt x="27" y="86"/>
                    </a:lnTo>
                    <a:lnTo>
                      <a:pt x="29" y="82"/>
                    </a:lnTo>
                    <a:lnTo>
                      <a:pt x="29" y="77"/>
                    </a:lnTo>
                    <a:lnTo>
                      <a:pt x="32" y="70"/>
                    </a:lnTo>
                    <a:lnTo>
                      <a:pt x="37" y="51"/>
                    </a:lnTo>
                    <a:lnTo>
                      <a:pt x="67" y="54"/>
                    </a:lnTo>
                    <a:lnTo>
                      <a:pt x="68" y="67"/>
                    </a:lnTo>
                    <a:lnTo>
                      <a:pt x="127" y="58"/>
                    </a:lnTo>
                    <a:lnTo>
                      <a:pt x="127" y="44"/>
                    </a:lnTo>
                    <a:lnTo>
                      <a:pt x="130" y="40"/>
                    </a:lnTo>
                    <a:lnTo>
                      <a:pt x="132" y="38"/>
                    </a:lnTo>
                    <a:lnTo>
                      <a:pt x="130" y="35"/>
                    </a:lnTo>
                    <a:lnTo>
                      <a:pt x="130" y="31"/>
                    </a:lnTo>
                    <a:lnTo>
                      <a:pt x="126" y="28"/>
                    </a:lnTo>
                  </a:path>
                </a:pathLst>
              </a:custGeom>
              <a:solidFill>
                <a:srgbClr val="00A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43" name="Freeform 49">
                <a:extLst>
                  <a:ext uri="{FF2B5EF4-FFF2-40B4-BE49-F238E27FC236}">
                    <a16:creationId xmlns:a16="http://schemas.microsoft.com/office/drawing/2014/main" id="{BB1265DF-DE8A-4B71-80B8-37367345BDE7}"/>
                  </a:ext>
                </a:extLst>
              </p:cNvPr>
              <p:cNvSpPr>
                <a:spLocks/>
              </p:cNvSpPr>
              <p:nvPr/>
            </p:nvSpPr>
            <p:spPr bwMode="auto">
              <a:xfrm>
                <a:off x="4851" y="3154"/>
                <a:ext cx="122" cy="62"/>
              </a:xfrm>
              <a:custGeom>
                <a:avLst/>
                <a:gdLst>
                  <a:gd name="T0" fmla="*/ 121 w 122"/>
                  <a:gd name="T1" fmla="*/ 27 h 62"/>
                  <a:gd name="T2" fmla="*/ 121 w 122"/>
                  <a:gd name="T3" fmla="*/ 37 h 62"/>
                  <a:gd name="T4" fmla="*/ 116 w 122"/>
                  <a:gd name="T5" fmla="*/ 46 h 62"/>
                  <a:gd name="T6" fmla="*/ 111 w 122"/>
                  <a:gd name="T7" fmla="*/ 46 h 62"/>
                  <a:gd name="T8" fmla="*/ 104 w 122"/>
                  <a:gd name="T9" fmla="*/ 46 h 62"/>
                  <a:gd name="T10" fmla="*/ 98 w 122"/>
                  <a:gd name="T11" fmla="*/ 56 h 62"/>
                  <a:gd name="T12" fmla="*/ 87 w 122"/>
                  <a:gd name="T13" fmla="*/ 57 h 62"/>
                  <a:gd name="T14" fmla="*/ 81 w 122"/>
                  <a:gd name="T15" fmla="*/ 57 h 62"/>
                  <a:gd name="T16" fmla="*/ 65 w 122"/>
                  <a:gd name="T17" fmla="*/ 46 h 62"/>
                  <a:gd name="T18" fmla="*/ 53 w 122"/>
                  <a:gd name="T19" fmla="*/ 50 h 62"/>
                  <a:gd name="T20" fmla="*/ 50 w 122"/>
                  <a:gd name="T21" fmla="*/ 56 h 62"/>
                  <a:gd name="T22" fmla="*/ 45 w 122"/>
                  <a:gd name="T23" fmla="*/ 56 h 62"/>
                  <a:gd name="T24" fmla="*/ 40 w 122"/>
                  <a:gd name="T25" fmla="*/ 50 h 62"/>
                  <a:gd name="T26" fmla="*/ 30 w 122"/>
                  <a:gd name="T27" fmla="*/ 34 h 62"/>
                  <a:gd name="T28" fmla="*/ 23 w 122"/>
                  <a:gd name="T29" fmla="*/ 53 h 62"/>
                  <a:gd name="T30" fmla="*/ 18 w 122"/>
                  <a:gd name="T31" fmla="*/ 57 h 62"/>
                  <a:gd name="T32" fmla="*/ 11 w 122"/>
                  <a:gd name="T33" fmla="*/ 61 h 62"/>
                  <a:gd name="T34" fmla="*/ 10 w 122"/>
                  <a:gd name="T35" fmla="*/ 50 h 62"/>
                  <a:gd name="T36" fmla="*/ 13 w 122"/>
                  <a:gd name="T37" fmla="*/ 46 h 62"/>
                  <a:gd name="T38" fmla="*/ 16 w 122"/>
                  <a:gd name="T39" fmla="*/ 42 h 62"/>
                  <a:gd name="T40" fmla="*/ 22 w 122"/>
                  <a:gd name="T41" fmla="*/ 37 h 62"/>
                  <a:gd name="T42" fmla="*/ 23 w 122"/>
                  <a:gd name="T43" fmla="*/ 24 h 62"/>
                  <a:gd name="T44" fmla="*/ 16 w 122"/>
                  <a:gd name="T45" fmla="*/ 24 h 62"/>
                  <a:gd name="T46" fmla="*/ 10 w 122"/>
                  <a:gd name="T47" fmla="*/ 27 h 62"/>
                  <a:gd name="T48" fmla="*/ 5 w 122"/>
                  <a:gd name="T49" fmla="*/ 31 h 62"/>
                  <a:gd name="T50" fmla="*/ 0 w 122"/>
                  <a:gd name="T51" fmla="*/ 20 h 62"/>
                  <a:gd name="T52" fmla="*/ 2 w 122"/>
                  <a:gd name="T53" fmla="*/ 19 h 62"/>
                  <a:gd name="T54" fmla="*/ 6 w 122"/>
                  <a:gd name="T55" fmla="*/ 15 h 62"/>
                  <a:gd name="T56" fmla="*/ 11 w 122"/>
                  <a:gd name="T57" fmla="*/ 11 h 62"/>
                  <a:gd name="T58" fmla="*/ 22 w 122"/>
                  <a:gd name="T59" fmla="*/ 20 h 62"/>
                  <a:gd name="T60" fmla="*/ 27 w 122"/>
                  <a:gd name="T61" fmla="*/ 11 h 62"/>
                  <a:gd name="T62" fmla="*/ 30 w 122"/>
                  <a:gd name="T63" fmla="*/ 2 h 62"/>
                  <a:gd name="T64" fmla="*/ 35 w 122"/>
                  <a:gd name="T65" fmla="*/ 2 h 62"/>
                  <a:gd name="T66" fmla="*/ 39 w 122"/>
                  <a:gd name="T67" fmla="*/ 5 h 62"/>
                  <a:gd name="T68" fmla="*/ 35 w 122"/>
                  <a:gd name="T69" fmla="*/ 19 h 62"/>
                  <a:gd name="T70" fmla="*/ 36 w 122"/>
                  <a:gd name="T71" fmla="*/ 24 h 62"/>
                  <a:gd name="T72" fmla="*/ 39 w 122"/>
                  <a:gd name="T73" fmla="*/ 31 h 62"/>
                  <a:gd name="T74" fmla="*/ 52 w 122"/>
                  <a:gd name="T75" fmla="*/ 34 h 62"/>
                  <a:gd name="T76" fmla="*/ 57 w 122"/>
                  <a:gd name="T77" fmla="*/ 27 h 62"/>
                  <a:gd name="T78" fmla="*/ 57 w 122"/>
                  <a:gd name="T79" fmla="*/ 19 h 62"/>
                  <a:gd name="T80" fmla="*/ 53 w 122"/>
                  <a:gd name="T81" fmla="*/ 9 h 62"/>
                  <a:gd name="T82" fmla="*/ 52 w 122"/>
                  <a:gd name="T83" fmla="*/ 5 h 62"/>
                  <a:gd name="T84" fmla="*/ 50 w 122"/>
                  <a:gd name="T85" fmla="*/ 0 h 62"/>
                  <a:gd name="T86" fmla="*/ 53 w 122"/>
                  <a:gd name="T87" fmla="*/ 0 h 62"/>
                  <a:gd name="T88" fmla="*/ 59 w 122"/>
                  <a:gd name="T89" fmla="*/ 5 h 62"/>
                  <a:gd name="T90" fmla="*/ 69 w 122"/>
                  <a:gd name="T91" fmla="*/ 9 h 62"/>
                  <a:gd name="T92" fmla="*/ 73 w 122"/>
                  <a:gd name="T93" fmla="*/ 11 h 62"/>
                  <a:gd name="T94" fmla="*/ 73 w 122"/>
                  <a:gd name="T95" fmla="*/ 19 h 62"/>
                  <a:gd name="T96" fmla="*/ 64 w 122"/>
                  <a:gd name="T97" fmla="*/ 19 h 62"/>
                  <a:gd name="T98" fmla="*/ 59 w 122"/>
                  <a:gd name="T99" fmla="*/ 42 h 62"/>
                  <a:gd name="T100" fmla="*/ 69 w 122"/>
                  <a:gd name="T101" fmla="*/ 42 h 62"/>
                  <a:gd name="T102" fmla="*/ 75 w 122"/>
                  <a:gd name="T103" fmla="*/ 34 h 62"/>
                  <a:gd name="T104" fmla="*/ 79 w 122"/>
                  <a:gd name="T105" fmla="*/ 34 h 62"/>
                  <a:gd name="T106" fmla="*/ 87 w 122"/>
                  <a:gd name="T107" fmla="*/ 37 h 62"/>
                  <a:gd name="T108" fmla="*/ 86 w 122"/>
                  <a:gd name="T109" fmla="*/ 24 h 62"/>
                  <a:gd name="T110" fmla="*/ 87 w 122"/>
                  <a:gd name="T111" fmla="*/ 20 h 62"/>
                  <a:gd name="T112" fmla="*/ 96 w 122"/>
                  <a:gd name="T113" fmla="*/ 34 h 62"/>
                  <a:gd name="T114" fmla="*/ 102 w 122"/>
                  <a:gd name="T115" fmla="*/ 31 h 62"/>
                  <a:gd name="T116" fmla="*/ 104 w 122"/>
                  <a:gd name="T117" fmla="*/ 27 h 62"/>
                  <a:gd name="T118" fmla="*/ 114 w 122"/>
                  <a:gd name="T119" fmla="*/ 31 h 62"/>
                  <a:gd name="T120" fmla="*/ 119 w 122"/>
                  <a:gd name="T121" fmla="*/ 20 h 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2" h="62">
                    <a:moveTo>
                      <a:pt x="121" y="20"/>
                    </a:moveTo>
                    <a:lnTo>
                      <a:pt x="121" y="27"/>
                    </a:lnTo>
                    <a:lnTo>
                      <a:pt x="121" y="31"/>
                    </a:lnTo>
                    <a:lnTo>
                      <a:pt x="121" y="37"/>
                    </a:lnTo>
                    <a:lnTo>
                      <a:pt x="116" y="39"/>
                    </a:lnTo>
                    <a:lnTo>
                      <a:pt x="116" y="46"/>
                    </a:lnTo>
                    <a:lnTo>
                      <a:pt x="114" y="50"/>
                    </a:lnTo>
                    <a:lnTo>
                      <a:pt x="111" y="46"/>
                    </a:lnTo>
                    <a:lnTo>
                      <a:pt x="109" y="42"/>
                    </a:lnTo>
                    <a:lnTo>
                      <a:pt x="104" y="46"/>
                    </a:lnTo>
                    <a:lnTo>
                      <a:pt x="99" y="46"/>
                    </a:lnTo>
                    <a:lnTo>
                      <a:pt x="98" y="56"/>
                    </a:lnTo>
                    <a:lnTo>
                      <a:pt x="92" y="53"/>
                    </a:lnTo>
                    <a:lnTo>
                      <a:pt x="87" y="57"/>
                    </a:lnTo>
                    <a:lnTo>
                      <a:pt x="86" y="57"/>
                    </a:lnTo>
                    <a:lnTo>
                      <a:pt x="81" y="57"/>
                    </a:lnTo>
                    <a:lnTo>
                      <a:pt x="77" y="56"/>
                    </a:lnTo>
                    <a:lnTo>
                      <a:pt x="65" y="46"/>
                    </a:lnTo>
                    <a:lnTo>
                      <a:pt x="62" y="50"/>
                    </a:lnTo>
                    <a:lnTo>
                      <a:pt x="53" y="50"/>
                    </a:lnTo>
                    <a:lnTo>
                      <a:pt x="52" y="53"/>
                    </a:lnTo>
                    <a:lnTo>
                      <a:pt x="50" y="56"/>
                    </a:lnTo>
                    <a:lnTo>
                      <a:pt x="47" y="56"/>
                    </a:lnTo>
                    <a:lnTo>
                      <a:pt x="45" y="56"/>
                    </a:lnTo>
                    <a:lnTo>
                      <a:pt x="42" y="53"/>
                    </a:lnTo>
                    <a:lnTo>
                      <a:pt x="40" y="50"/>
                    </a:lnTo>
                    <a:lnTo>
                      <a:pt x="39" y="37"/>
                    </a:lnTo>
                    <a:lnTo>
                      <a:pt x="30" y="34"/>
                    </a:lnTo>
                    <a:lnTo>
                      <a:pt x="23" y="39"/>
                    </a:lnTo>
                    <a:lnTo>
                      <a:pt x="23" y="53"/>
                    </a:lnTo>
                    <a:lnTo>
                      <a:pt x="19" y="53"/>
                    </a:lnTo>
                    <a:lnTo>
                      <a:pt x="18" y="57"/>
                    </a:lnTo>
                    <a:lnTo>
                      <a:pt x="13" y="61"/>
                    </a:lnTo>
                    <a:lnTo>
                      <a:pt x="11" y="61"/>
                    </a:lnTo>
                    <a:lnTo>
                      <a:pt x="11" y="57"/>
                    </a:lnTo>
                    <a:lnTo>
                      <a:pt x="10" y="50"/>
                    </a:lnTo>
                    <a:lnTo>
                      <a:pt x="11" y="46"/>
                    </a:lnTo>
                    <a:lnTo>
                      <a:pt x="13" y="46"/>
                    </a:lnTo>
                    <a:lnTo>
                      <a:pt x="16" y="46"/>
                    </a:lnTo>
                    <a:lnTo>
                      <a:pt x="16" y="42"/>
                    </a:lnTo>
                    <a:lnTo>
                      <a:pt x="18" y="39"/>
                    </a:lnTo>
                    <a:lnTo>
                      <a:pt x="22" y="37"/>
                    </a:lnTo>
                    <a:lnTo>
                      <a:pt x="22" y="34"/>
                    </a:lnTo>
                    <a:lnTo>
                      <a:pt x="23" y="24"/>
                    </a:lnTo>
                    <a:lnTo>
                      <a:pt x="22" y="27"/>
                    </a:lnTo>
                    <a:lnTo>
                      <a:pt x="16" y="24"/>
                    </a:lnTo>
                    <a:lnTo>
                      <a:pt x="11" y="27"/>
                    </a:lnTo>
                    <a:lnTo>
                      <a:pt x="10" y="27"/>
                    </a:lnTo>
                    <a:lnTo>
                      <a:pt x="6" y="31"/>
                    </a:lnTo>
                    <a:lnTo>
                      <a:pt x="5" y="31"/>
                    </a:lnTo>
                    <a:lnTo>
                      <a:pt x="0" y="27"/>
                    </a:lnTo>
                    <a:lnTo>
                      <a:pt x="0" y="20"/>
                    </a:lnTo>
                    <a:lnTo>
                      <a:pt x="0" y="19"/>
                    </a:lnTo>
                    <a:lnTo>
                      <a:pt x="2" y="19"/>
                    </a:lnTo>
                    <a:lnTo>
                      <a:pt x="6" y="19"/>
                    </a:lnTo>
                    <a:lnTo>
                      <a:pt x="6" y="15"/>
                    </a:lnTo>
                    <a:lnTo>
                      <a:pt x="10" y="11"/>
                    </a:lnTo>
                    <a:lnTo>
                      <a:pt x="11" y="11"/>
                    </a:lnTo>
                    <a:lnTo>
                      <a:pt x="16" y="15"/>
                    </a:lnTo>
                    <a:lnTo>
                      <a:pt x="22" y="20"/>
                    </a:lnTo>
                    <a:lnTo>
                      <a:pt x="23" y="15"/>
                    </a:lnTo>
                    <a:lnTo>
                      <a:pt x="27" y="11"/>
                    </a:lnTo>
                    <a:lnTo>
                      <a:pt x="30" y="11"/>
                    </a:lnTo>
                    <a:lnTo>
                      <a:pt x="30" y="2"/>
                    </a:lnTo>
                    <a:lnTo>
                      <a:pt x="33" y="2"/>
                    </a:lnTo>
                    <a:lnTo>
                      <a:pt x="35" y="2"/>
                    </a:lnTo>
                    <a:lnTo>
                      <a:pt x="36" y="2"/>
                    </a:lnTo>
                    <a:lnTo>
                      <a:pt x="39" y="5"/>
                    </a:lnTo>
                    <a:lnTo>
                      <a:pt x="35" y="15"/>
                    </a:lnTo>
                    <a:lnTo>
                      <a:pt x="35" y="19"/>
                    </a:lnTo>
                    <a:lnTo>
                      <a:pt x="33" y="24"/>
                    </a:lnTo>
                    <a:lnTo>
                      <a:pt x="36" y="24"/>
                    </a:lnTo>
                    <a:lnTo>
                      <a:pt x="39" y="27"/>
                    </a:lnTo>
                    <a:lnTo>
                      <a:pt x="39" y="31"/>
                    </a:lnTo>
                    <a:lnTo>
                      <a:pt x="45" y="31"/>
                    </a:lnTo>
                    <a:lnTo>
                      <a:pt x="52" y="34"/>
                    </a:lnTo>
                    <a:lnTo>
                      <a:pt x="57" y="31"/>
                    </a:lnTo>
                    <a:lnTo>
                      <a:pt x="57" y="27"/>
                    </a:lnTo>
                    <a:lnTo>
                      <a:pt x="57" y="20"/>
                    </a:lnTo>
                    <a:lnTo>
                      <a:pt x="57" y="19"/>
                    </a:lnTo>
                    <a:lnTo>
                      <a:pt x="59" y="9"/>
                    </a:lnTo>
                    <a:lnTo>
                      <a:pt x="53" y="9"/>
                    </a:lnTo>
                    <a:lnTo>
                      <a:pt x="52" y="9"/>
                    </a:lnTo>
                    <a:lnTo>
                      <a:pt x="52" y="5"/>
                    </a:lnTo>
                    <a:lnTo>
                      <a:pt x="50" y="2"/>
                    </a:lnTo>
                    <a:lnTo>
                      <a:pt x="50" y="0"/>
                    </a:lnTo>
                    <a:lnTo>
                      <a:pt x="52" y="0"/>
                    </a:lnTo>
                    <a:lnTo>
                      <a:pt x="53" y="0"/>
                    </a:lnTo>
                    <a:lnTo>
                      <a:pt x="56" y="5"/>
                    </a:lnTo>
                    <a:lnTo>
                      <a:pt x="59" y="5"/>
                    </a:lnTo>
                    <a:lnTo>
                      <a:pt x="64" y="15"/>
                    </a:lnTo>
                    <a:lnTo>
                      <a:pt x="69" y="9"/>
                    </a:lnTo>
                    <a:lnTo>
                      <a:pt x="70" y="9"/>
                    </a:lnTo>
                    <a:lnTo>
                      <a:pt x="73" y="11"/>
                    </a:lnTo>
                    <a:lnTo>
                      <a:pt x="73" y="15"/>
                    </a:lnTo>
                    <a:lnTo>
                      <a:pt x="73" y="19"/>
                    </a:lnTo>
                    <a:lnTo>
                      <a:pt x="69" y="19"/>
                    </a:lnTo>
                    <a:lnTo>
                      <a:pt x="64" y="19"/>
                    </a:lnTo>
                    <a:lnTo>
                      <a:pt x="59" y="31"/>
                    </a:lnTo>
                    <a:lnTo>
                      <a:pt x="59" y="42"/>
                    </a:lnTo>
                    <a:lnTo>
                      <a:pt x="62" y="42"/>
                    </a:lnTo>
                    <a:lnTo>
                      <a:pt x="69" y="42"/>
                    </a:lnTo>
                    <a:lnTo>
                      <a:pt x="73" y="34"/>
                    </a:lnTo>
                    <a:lnTo>
                      <a:pt x="75" y="34"/>
                    </a:lnTo>
                    <a:lnTo>
                      <a:pt x="77" y="34"/>
                    </a:lnTo>
                    <a:lnTo>
                      <a:pt x="79" y="34"/>
                    </a:lnTo>
                    <a:lnTo>
                      <a:pt x="81" y="42"/>
                    </a:lnTo>
                    <a:lnTo>
                      <a:pt x="87" y="37"/>
                    </a:lnTo>
                    <a:lnTo>
                      <a:pt x="82" y="31"/>
                    </a:lnTo>
                    <a:lnTo>
                      <a:pt x="86" y="24"/>
                    </a:lnTo>
                    <a:lnTo>
                      <a:pt x="86" y="20"/>
                    </a:lnTo>
                    <a:lnTo>
                      <a:pt x="87" y="20"/>
                    </a:lnTo>
                    <a:lnTo>
                      <a:pt x="89" y="20"/>
                    </a:lnTo>
                    <a:lnTo>
                      <a:pt x="96" y="34"/>
                    </a:lnTo>
                    <a:lnTo>
                      <a:pt x="102" y="34"/>
                    </a:lnTo>
                    <a:lnTo>
                      <a:pt x="102" y="31"/>
                    </a:lnTo>
                    <a:lnTo>
                      <a:pt x="104" y="31"/>
                    </a:lnTo>
                    <a:lnTo>
                      <a:pt x="104" y="27"/>
                    </a:lnTo>
                    <a:lnTo>
                      <a:pt x="111" y="34"/>
                    </a:lnTo>
                    <a:lnTo>
                      <a:pt x="114" y="31"/>
                    </a:lnTo>
                    <a:lnTo>
                      <a:pt x="115" y="27"/>
                    </a:lnTo>
                    <a:lnTo>
                      <a:pt x="119" y="20"/>
                    </a:lnTo>
                    <a:lnTo>
                      <a:pt x="121" y="20"/>
                    </a:lnTo>
                  </a:path>
                </a:pathLst>
              </a:custGeom>
              <a:solidFill>
                <a:srgbClr val="006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44" name="Freeform 50">
                <a:extLst>
                  <a:ext uri="{FF2B5EF4-FFF2-40B4-BE49-F238E27FC236}">
                    <a16:creationId xmlns:a16="http://schemas.microsoft.com/office/drawing/2014/main" id="{D94FCBBA-4C1A-47AD-8A48-DD7C0A97BF02}"/>
                  </a:ext>
                </a:extLst>
              </p:cNvPr>
              <p:cNvSpPr>
                <a:spLocks/>
              </p:cNvSpPr>
              <p:nvPr/>
            </p:nvSpPr>
            <p:spPr bwMode="auto">
              <a:xfrm>
                <a:off x="4889" y="3171"/>
                <a:ext cx="11" cy="19"/>
              </a:xfrm>
              <a:custGeom>
                <a:avLst/>
                <a:gdLst>
                  <a:gd name="T0" fmla="*/ 9 w 11"/>
                  <a:gd name="T1" fmla="*/ 0 h 19"/>
                  <a:gd name="T2" fmla="*/ 4 w 11"/>
                  <a:gd name="T3" fmla="*/ 0 h 19"/>
                  <a:gd name="T4" fmla="*/ 3 w 11"/>
                  <a:gd name="T5" fmla="*/ 3 h 19"/>
                  <a:gd name="T6" fmla="*/ 2 w 11"/>
                  <a:gd name="T7" fmla="*/ 3 h 19"/>
                  <a:gd name="T8" fmla="*/ 0 w 11"/>
                  <a:gd name="T9" fmla="*/ 7 h 19"/>
                  <a:gd name="T10" fmla="*/ 0 w 11"/>
                  <a:gd name="T11" fmla="*/ 13 h 19"/>
                  <a:gd name="T12" fmla="*/ 0 w 11"/>
                  <a:gd name="T13" fmla="*/ 15 h 19"/>
                  <a:gd name="T14" fmla="*/ 2 w 11"/>
                  <a:gd name="T15" fmla="*/ 15 h 19"/>
                  <a:gd name="T16" fmla="*/ 3 w 11"/>
                  <a:gd name="T17" fmla="*/ 13 h 19"/>
                  <a:gd name="T18" fmla="*/ 4 w 11"/>
                  <a:gd name="T19" fmla="*/ 13 h 19"/>
                  <a:gd name="T20" fmla="*/ 6 w 11"/>
                  <a:gd name="T21" fmla="*/ 15 h 19"/>
                  <a:gd name="T22" fmla="*/ 6 w 11"/>
                  <a:gd name="T23" fmla="*/ 18 h 19"/>
                  <a:gd name="T24" fmla="*/ 9 w 11"/>
                  <a:gd name="T25" fmla="*/ 18 h 19"/>
                  <a:gd name="T26" fmla="*/ 9 w 11"/>
                  <a:gd name="T27" fmla="*/ 15 h 19"/>
                  <a:gd name="T28" fmla="*/ 10 w 11"/>
                  <a:gd name="T29" fmla="*/ 13 h 19"/>
                  <a:gd name="T30" fmla="*/ 10 w 11"/>
                  <a:gd name="T31" fmla="*/ 10 h 19"/>
                  <a:gd name="T32" fmla="*/ 9 w 11"/>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 h="19">
                    <a:moveTo>
                      <a:pt x="9" y="0"/>
                    </a:moveTo>
                    <a:lnTo>
                      <a:pt x="4" y="0"/>
                    </a:lnTo>
                    <a:lnTo>
                      <a:pt x="3" y="3"/>
                    </a:lnTo>
                    <a:lnTo>
                      <a:pt x="2" y="3"/>
                    </a:lnTo>
                    <a:lnTo>
                      <a:pt x="0" y="7"/>
                    </a:lnTo>
                    <a:lnTo>
                      <a:pt x="0" y="13"/>
                    </a:lnTo>
                    <a:lnTo>
                      <a:pt x="0" y="15"/>
                    </a:lnTo>
                    <a:lnTo>
                      <a:pt x="2" y="15"/>
                    </a:lnTo>
                    <a:lnTo>
                      <a:pt x="3" y="13"/>
                    </a:lnTo>
                    <a:lnTo>
                      <a:pt x="4" y="13"/>
                    </a:lnTo>
                    <a:lnTo>
                      <a:pt x="6" y="15"/>
                    </a:lnTo>
                    <a:lnTo>
                      <a:pt x="6" y="18"/>
                    </a:lnTo>
                    <a:lnTo>
                      <a:pt x="9" y="18"/>
                    </a:lnTo>
                    <a:lnTo>
                      <a:pt x="9" y="15"/>
                    </a:lnTo>
                    <a:lnTo>
                      <a:pt x="10" y="13"/>
                    </a:lnTo>
                    <a:lnTo>
                      <a:pt x="10" y="10"/>
                    </a:lnTo>
                    <a:lnTo>
                      <a:pt x="9" y="0"/>
                    </a:lnTo>
                  </a:path>
                </a:pathLst>
              </a:custGeom>
              <a:solidFill>
                <a:srgbClr val="008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621" name="Group 51">
              <a:extLst>
                <a:ext uri="{FF2B5EF4-FFF2-40B4-BE49-F238E27FC236}">
                  <a16:creationId xmlns:a16="http://schemas.microsoft.com/office/drawing/2014/main" id="{721A72C0-2E87-4F39-8599-CB2BFA2D7551}"/>
                </a:ext>
              </a:extLst>
            </p:cNvPr>
            <p:cNvGrpSpPr>
              <a:grpSpLocks/>
            </p:cNvGrpSpPr>
            <p:nvPr/>
          </p:nvGrpSpPr>
          <p:grpSpPr bwMode="auto">
            <a:xfrm>
              <a:off x="4219" y="2869"/>
              <a:ext cx="393" cy="470"/>
              <a:chOff x="4219" y="2869"/>
              <a:chExt cx="393" cy="470"/>
            </a:xfrm>
          </p:grpSpPr>
          <p:sp>
            <p:nvSpPr>
              <p:cNvPr id="106629" name="Freeform 52">
                <a:extLst>
                  <a:ext uri="{FF2B5EF4-FFF2-40B4-BE49-F238E27FC236}">
                    <a16:creationId xmlns:a16="http://schemas.microsoft.com/office/drawing/2014/main" id="{ED469A51-A393-4B3E-B8F3-DE06D6EB9CF2}"/>
                  </a:ext>
                </a:extLst>
              </p:cNvPr>
              <p:cNvSpPr>
                <a:spLocks/>
              </p:cNvSpPr>
              <p:nvPr/>
            </p:nvSpPr>
            <p:spPr bwMode="auto">
              <a:xfrm>
                <a:off x="4219" y="2869"/>
                <a:ext cx="393" cy="248"/>
              </a:xfrm>
              <a:custGeom>
                <a:avLst/>
                <a:gdLst>
                  <a:gd name="T0" fmla="*/ 5 w 393"/>
                  <a:gd name="T1" fmla="*/ 202 h 248"/>
                  <a:gd name="T2" fmla="*/ 0 w 393"/>
                  <a:gd name="T3" fmla="*/ 153 h 248"/>
                  <a:gd name="T4" fmla="*/ 5 w 393"/>
                  <a:gd name="T5" fmla="*/ 137 h 248"/>
                  <a:gd name="T6" fmla="*/ 8 w 393"/>
                  <a:gd name="T7" fmla="*/ 120 h 248"/>
                  <a:gd name="T8" fmla="*/ 12 w 393"/>
                  <a:gd name="T9" fmla="*/ 116 h 248"/>
                  <a:gd name="T10" fmla="*/ 31 w 393"/>
                  <a:gd name="T11" fmla="*/ 103 h 248"/>
                  <a:gd name="T12" fmla="*/ 42 w 393"/>
                  <a:gd name="T13" fmla="*/ 112 h 248"/>
                  <a:gd name="T14" fmla="*/ 57 w 393"/>
                  <a:gd name="T15" fmla="*/ 127 h 248"/>
                  <a:gd name="T16" fmla="*/ 61 w 393"/>
                  <a:gd name="T17" fmla="*/ 103 h 248"/>
                  <a:gd name="T18" fmla="*/ 63 w 393"/>
                  <a:gd name="T19" fmla="*/ 82 h 248"/>
                  <a:gd name="T20" fmla="*/ 77 w 393"/>
                  <a:gd name="T21" fmla="*/ 82 h 248"/>
                  <a:gd name="T22" fmla="*/ 86 w 393"/>
                  <a:gd name="T23" fmla="*/ 71 h 248"/>
                  <a:gd name="T24" fmla="*/ 102 w 393"/>
                  <a:gd name="T25" fmla="*/ 78 h 248"/>
                  <a:gd name="T26" fmla="*/ 105 w 393"/>
                  <a:gd name="T27" fmla="*/ 58 h 248"/>
                  <a:gd name="T28" fmla="*/ 117 w 393"/>
                  <a:gd name="T29" fmla="*/ 47 h 248"/>
                  <a:gd name="T30" fmla="*/ 110 w 393"/>
                  <a:gd name="T31" fmla="*/ 21 h 248"/>
                  <a:gd name="T32" fmla="*/ 117 w 393"/>
                  <a:gd name="T33" fmla="*/ 5 h 248"/>
                  <a:gd name="T34" fmla="*/ 128 w 393"/>
                  <a:gd name="T35" fmla="*/ 5 h 248"/>
                  <a:gd name="T36" fmla="*/ 136 w 393"/>
                  <a:gd name="T37" fmla="*/ 13 h 248"/>
                  <a:gd name="T38" fmla="*/ 152 w 393"/>
                  <a:gd name="T39" fmla="*/ 4 h 248"/>
                  <a:gd name="T40" fmla="*/ 165 w 393"/>
                  <a:gd name="T41" fmla="*/ 0 h 248"/>
                  <a:gd name="T42" fmla="*/ 175 w 393"/>
                  <a:gd name="T43" fmla="*/ 5 h 248"/>
                  <a:gd name="T44" fmla="*/ 177 w 393"/>
                  <a:gd name="T45" fmla="*/ 17 h 248"/>
                  <a:gd name="T46" fmla="*/ 187 w 393"/>
                  <a:gd name="T47" fmla="*/ 47 h 248"/>
                  <a:gd name="T48" fmla="*/ 192 w 393"/>
                  <a:gd name="T49" fmla="*/ 67 h 248"/>
                  <a:gd name="T50" fmla="*/ 192 w 393"/>
                  <a:gd name="T51" fmla="*/ 86 h 248"/>
                  <a:gd name="T52" fmla="*/ 198 w 393"/>
                  <a:gd name="T53" fmla="*/ 92 h 248"/>
                  <a:gd name="T54" fmla="*/ 206 w 393"/>
                  <a:gd name="T55" fmla="*/ 71 h 248"/>
                  <a:gd name="T56" fmla="*/ 217 w 393"/>
                  <a:gd name="T57" fmla="*/ 58 h 248"/>
                  <a:gd name="T58" fmla="*/ 224 w 393"/>
                  <a:gd name="T59" fmla="*/ 33 h 248"/>
                  <a:gd name="T60" fmla="*/ 234 w 393"/>
                  <a:gd name="T61" fmla="*/ 26 h 248"/>
                  <a:gd name="T62" fmla="*/ 238 w 393"/>
                  <a:gd name="T63" fmla="*/ 37 h 248"/>
                  <a:gd name="T64" fmla="*/ 253 w 393"/>
                  <a:gd name="T65" fmla="*/ 45 h 248"/>
                  <a:gd name="T66" fmla="*/ 261 w 393"/>
                  <a:gd name="T67" fmla="*/ 45 h 248"/>
                  <a:gd name="T68" fmla="*/ 268 w 393"/>
                  <a:gd name="T69" fmla="*/ 47 h 248"/>
                  <a:gd name="T70" fmla="*/ 279 w 393"/>
                  <a:gd name="T71" fmla="*/ 41 h 248"/>
                  <a:gd name="T72" fmla="*/ 289 w 393"/>
                  <a:gd name="T73" fmla="*/ 37 h 248"/>
                  <a:gd name="T74" fmla="*/ 295 w 393"/>
                  <a:gd name="T75" fmla="*/ 47 h 248"/>
                  <a:gd name="T76" fmla="*/ 301 w 393"/>
                  <a:gd name="T77" fmla="*/ 62 h 248"/>
                  <a:gd name="T78" fmla="*/ 301 w 393"/>
                  <a:gd name="T79" fmla="*/ 82 h 248"/>
                  <a:gd name="T80" fmla="*/ 297 w 393"/>
                  <a:gd name="T81" fmla="*/ 96 h 248"/>
                  <a:gd name="T82" fmla="*/ 297 w 393"/>
                  <a:gd name="T83" fmla="*/ 106 h 248"/>
                  <a:gd name="T84" fmla="*/ 318 w 393"/>
                  <a:gd name="T85" fmla="*/ 96 h 248"/>
                  <a:gd name="T86" fmla="*/ 332 w 393"/>
                  <a:gd name="T87" fmla="*/ 75 h 248"/>
                  <a:gd name="T88" fmla="*/ 342 w 393"/>
                  <a:gd name="T89" fmla="*/ 100 h 248"/>
                  <a:gd name="T90" fmla="*/ 363 w 393"/>
                  <a:gd name="T91" fmla="*/ 100 h 248"/>
                  <a:gd name="T92" fmla="*/ 361 w 393"/>
                  <a:gd name="T93" fmla="*/ 137 h 248"/>
                  <a:gd name="T94" fmla="*/ 385 w 393"/>
                  <a:gd name="T95" fmla="*/ 151 h 248"/>
                  <a:gd name="T96" fmla="*/ 392 w 393"/>
                  <a:gd name="T97" fmla="*/ 169 h 248"/>
                  <a:gd name="T98" fmla="*/ 384 w 393"/>
                  <a:gd name="T99" fmla="*/ 193 h 248"/>
                  <a:gd name="T100" fmla="*/ 384 w 393"/>
                  <a:gd name="T101" fmla="*/ 198 h 248"/>
                  <a:gd name="T102" fmla="*/ 385 w 393"/>
                  <a:gd name="T103" fmla="*/ 216 h 248"/>
                  <a:gd name="T104" fmla="*/ 384 w 393"/>
                  <a:gd name="T105" fmla="*/ 234 h 248"/>
                  <a:gd name="T106" fmla="*/ 368 w 393"/>
                  <a:gd name="T107" fmla="*/ 243 h 248"/>
                  <a:gd name="T108" fmla="*/ 352 w 393"/>
                  <a:gd name="T109" fmla="*/ 2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3" h="248">
                    <a:moveTo>
                      <a:pt x="19" y="219"/>
                    </a:moveTo>
                    <a:lnTo>
                      <a:pt x="5" y="202"/>
                    </a:lnTo>
                    <a:lnTo>
                      <a:pt x="0" y="174"/>
                    </a:lnTo>
                    <a:lnTo>
                      <a:pt x="0" y="153"/>
                    </a:lnTo>
                    <a:lnTo>
                      <a:pt x="2" y="147"/>
                    </a:lnTo>
                    <a:lnTo>
                      <a:pt x="5" y="137"/>
                    </a:lnTo>
                    <a:lnTo>
                      <a:pt x="7" y="127"/>
                    </a:lnTo>
                    <a:lnTo>
                      <a:pt x="8" y="120"/>
                    </a:lnTo>
                    <a:lnTo>
                      <a:pt x="18" y="112"/>
                    </a:lnTo>
                    <a:lnTo>
                      <a:pt x="12" y="116"/>
                    </a:lnTo>
                    <a:lnTo>
                      <a:pt x="26" y="106"/>
                    </a:lnTo>
                    <a:lnTo>
                      <a:pt x="31" y="103"/>
                    </a:lnTo>
                    <a:lnTo>
                      <a:pt x="37" y="106"/>
                    </a:lnTo>
                    <a:lnTo>
                      <a:pt x="42" y="112"/>
                    </a:lnTo>
                    <a:lnTo>
                      <a:pt x="55" y="120"/>
                    </a:lnTo>
                    <a:lnTo>
                      <a:pt x="57" y="127"/>
                    </a:lnTo>
                    <a:lnTo>
                      <a:pt x="63" y="120"/>
                    </a:lnTo>
                    <a:lnTo>
                      <a:pt x="61" y="103"/>
                    </a:lnTo>
                    <a:lnTo>
                      <a:pt x="61" y="92"/>
                    </a:lnTo>
                    <a:lnTo>
                      <a:pt x="63" y="82"/>
                    </a:lnTo>
                    <a:lnTo>
                      <a:pt x="71" y="78"/>
                    </a:lnTo>
                    <a:lnTo>
                      <a:pt x="77" y="82"/>
                    </a:lnTo>
                    <a:lnTo>
                      <a:pt x="81" y="75"/>
                    </a:lnTo>
                    <a:lnTo>
                      <a:pt x="86" y="71"/>
                    </a:lnTo>
                    <a:lnTo>
                      <a:pt x="96" y="75"/>
                    </a:lnTo>
                    <a:lnTo>
                      <a:pt x="102" y="78"/>
                    </a:lnTo>
                    <a:lnTo>
                      <a:pt x="103" y="65"/>
                    </a:lnTo>
                    <a:lnTo>
                      <a:pt x="105" y="58"/>
                    </a:lnTo>
                    <a:lnTo>
                      <a:pt x="112" y="51"/>
                    </a:lnTo>
                    <a:lnTo>
                      <a:pt x="117" y="47"/>
                    </a:lnTo>
                    <a:lnTo>
                      <a:pt x="112" y="37"/>
                    </a:lnTo>
                    <a:lnTo>
                      <a:pt x="110" y="21"/>
                    </a:lnTo>
                    <a:lnTo>
                      <a:pt x="112" y="13"/>
                    </a:lnTo>
                    <a:lnTo>
                      <a:pt x="117" y="5"/>
                    </a:lnTo>
                    <a:lnTo>
                      <a:pt x="121" y="5"/>
                    </a:lnTo>
                    <a:lnTo>
                      <a:pt x="128" y="5"/>
                    </a:lnTo>
                    <a:lnTo>
                      <a:pt x="133" y="9"/>
                    </a:lnTo>
                    <a:lnTo>
                      <a:pt x="136" y="13"/>
                    </a:lnTo>
                    <a:lnTo>
                      <a:pt x="145" y="5"/>
                    </a:lnTo>
                    <a:lnTo>
                      <a:pt x="152" y="4"/>
                    </a:lnTo>
                    <a:lnTo>
                      <a:pt x="161" y="0"/>
                    </a:lnTo>
                    <a:lnTo>
                      <a:pt x="165" y="0"/>
                    </a:lnTo>
                    <a:lnTo>
                      <a:pt x="168" y="0"/>
                    </a:lnTo>
                    <a:lnTo>
                      <a:pt x="175" y="5"/>
                    </a:lnTo>
                    <a:lnTo>
                      <a:pt x="176" y="9"/>
                    </a:lnTo>
                    <a:lnTo>
                      <a:pt x="177" y="17"/>
                    </a:lnTo>
                    <a:lnTo>
                      <a:pt x="180" y="24"/>
                    </a:lnTo>
                    <a:lnTo>
                      <a:pt x="187" y="47"/>
                    </a:lnTo>
                    <a:lnTo>
                      <a:pt x="189" y="58"/>
                    </a:lnTo>
                    <a:lnTo>
                      <a:pt x="192" y="67"/>
                    </a:lnTo>
                    <a:lnTo>
                      <a:pt x="192" y="78"/>
                    </a:lnTo>
                    <a:lnTo>
                      <a:pt x="192" y="86"/>
                    </a:lnTo>
                    <a:lnTo>
                      <a:pt x="194" y="92"/>
                    </a:lnTo>
                    <a:lnTo>
                      <a:pt x="198" y="92"/>
                    </a:lnTo>
                    <a:lnTo>
                      <a:pt x="201" y="88"/>
                    </a:lnTo>
                    <a:lnTo>
                      <a:pt x="206" y="71"/>
                    </a:lnTo>
                    <a:lnTo>
                      <a:pt x="212" y="65"/>
                    </a:lnTo>
                    <a:lnTo>
                      <a:pt x="217" y="58"/>
                    </a:lnTo>
                    <a:lnTo>
                      <a:pt x="224" y="47"/>
                    </a:lnTo>
                    <a:lnTo>
                      <a:pt x="224" y="33"/>
                    </a:lnTo>
                    <a:lnTo>
                      <a:pt x="229" y="26"/>
                    </a:lnTo>
                    <a:lnTo>
                      <a:pt x="234" y="26"/>
                    </a:lnTo>
                    <a:lnTo>
                      <a:pt x="236" y="29"/>
                    </a:lnTo>
                    <a:lnTo>
                      <a:pt x="238" y="37"/>
                    </a:lnTo>
                    <a:lnTo>
                      <a:pt x="242" y="47"/>
                    </a:lnTo>
                    <a:lnTo>
                      <a:pt x="253" y="45"/>
                    </a:lnTo>
                    <a:lnTo>
                      <a:pt x="258" y="45"/>
                    </a:lnTo>
                    <a:lnTo>
                      <a:pt x="261" y="45"/>
                    </a:lnTo>
                    <a:lnTo>
                      <a:pt x="266" y="47"/>
                    </a:lnTo>
                    <a:lnTo>
                      <a:pt x="268" y="47"/>
                    </a:lnTo>
                    <a:lnTo>
                      <a:pt x="276" y="54"/>
                    </a:lnTo>
                    <a:lnTo>
                      <a:pt x="279" y="41"/>
                    </a:lnTo>
                    <a:lnTo>
                      <a:pt x="284" y="37"/>
                    </a:lnTo>
                    <a:lnTo>
                      <a:pt x="289" y="37"/>
                    </a:lnTo>
                    <a:lnTo>
                      <a:pt x="294" y="45"/>
                    </a:lnTo>
                    <a:lnTo>
                      <a:pt x="295" y="47"/>
                    </a:lnTo>
                    <a:lnTo>
                      <a:pt x="301" y="54"/>
                    </a:lnTo>
                    <a:lnTo>
                      <a:pt x="301" y="62"/>
                    </a:lnTo>
                    <a:lnTo>
                      <a:pt x="301" y="67"/>
                    </a:lnTo>
                    <a:lnTo>
                      <a:pt x="301" y="82"/>
                    </a:lnTo>
                    <a:lnTo>
                      <a:pt x="301" y="88"/>
                    </a:lnTo>
                    <a:lnTo>
                      <a:pt x="297" y="96"/>
                    </a:lnTo>
                    <a:lnTo>
                      <a:pt x="294" y="100"/>
                    </a:lnTo>
                    <a:lnTo>
                      <a:pt x="297" y="106"/>
                    </a:lnTo>
                    <a:lnTo>
                      <a:pt x="306" y="106"/>
                    </a:lnTo>
                    <a:lnTo>
                      <a:pt x="318" y="96"/>
                    </a:lnTo>
                    <a:lnTo>
                      <a:pt x="327" y="75"/>
                    </a:lnTo>
                    <a:lnTo>
                      <a:pt x="332" y="75"/>
                    </a:lnTo>
                    <a:lnTo>
                      <a:pt x="334" y="78"/>
                    </a:lnTo>
                    <a:lnTo>
                      <a:pt x="342" y="100"/>
                    </a:lnTo>
                    <a:lnTo>
                      <a:pt x="359" y="96"/>
                    </a:lnTo>
                    <a:lnTo>
                      <a:pt x="363" y="100"/>
                    </a:lnTo>
                    <a:lnTo>
                      <a:pt x="366" y="103"/>
                    </a:lnTo>
                    <a:lnTo>
                      <a:pt x="361" y="137"/>
                    </a:lnTo>
                    <a:lnTo>
                      <a:pt x="374" y="144"/>
                    </a:lnTo>
                    <a:lnTo>
                      <a:pt x="385" y="151"/>
                    </a:lnTo>
                    <a:lnTo>
                      <a:pt x="390" y="157"/>
                    </a:lnTo>
                    <a:lnTo>
                      <a:pt x="392" y="169"/>
                    </a:lnTo>
                    <a:lnTo>
                      <a:pt x="390" y="178"/>
                    </a:lnTo>
                    <a:lnTo>
                      <a:pt x="384" y="193"/>
                    </a:lnTo>
                    <a:lnTo>
                      <a:pt x="379" y="193"/>
                    </a:lnTo>
                    <a:lnTo>
                      <a:pt x="384" y="198"/>
                    </a:lnTo>
                    <a:lnTo>
                      <a:pt x="385" y="210"/>
                    </a:lnTo>
                    <a:lnTo>
                      <a:pt x="385" y="216"/>
                    </a:lnTo>
                    <a:lnTo>
                      <a:pt x="385" y="223"/>
                    </a:lnTo>
                    <a:lnTo>
                      <a:pt x="384" y="234"/>
                    </a:lnTo>
                    <a:lnTo>
                      <a:pt x="374" y="240"/>
                    </a:lnTo>
                    <a:lnTo>
                      <a:pt x="368" y="243"/>
                    </a:lnTo>
                    <a:lnTo>
                      <a:pt x="363" y="247"/>
                    </a:lnTo>
                    <a:lnTo>
                      <a:pt x="352" y="247"/>
                    </a:lnTo>
                    <a:lnTo>
                      <a:pt x="19" y="219"/>
                    </a:lnTo>
                  </a:path>
                </a:pathLst>
              </a:custGeom>
              <a:solidFill>
                <a:srgbClr val="00E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30" name="Freeform 53">
                <a:extLst>
                  <a:ext uri="{FF2B5EF4-FFF2-40B4-BE49-F238E27FC236}">
                    <a16:creationId xmlns:a16="http://schemas.microsoft.com/office/drawing/2014/main" id="{677DFE1F-D836-4522-8F30-91E3A5C821CD}"/>
                  </a:ext>
                </a:extLst>
              </p:cNvPr>
              <p:cNvSpPr>
                <a:spLocks/>
              </p:cNvSpPr>
              <p:nvPr/>
            </p:nvSpPr>
            <p:spPr bwMode="auto">
              <a:xfrm>
                <a:off x="4239" y="2972"/>
                <a:ext cx="330" cy="91"/>
              </a:xfrm>
              <a:custGeom>
                <a:avLst/>
                <a:gdLst>
                  <a:gd name="T0" fmla="*/ 0 w 330"/>
                  <a:gd name="T1" fmla="*/ 58 h 91"/>
                  <a:gd name="T2" fmla="*/ 2 w 330"/>
                  <a:gd name="T3" fmla="*/ 49 h 91"/>
                  <a:gd name="T4" fmla="*/ 7 w 330"/>
                  <a:gd name="T5" fmla="*/ 39 h 91"/>
                  <a:gd name="T6" fmla="*/ 12 w 330"/>
                  <a:gd name="T7" fmla="*/ 32 h 91"/>
                  <a:gd name="T8" fmla="*/ 18 w 330"/>
                  <a:gd name="T9" fmla="*/ 32 h 91"/>
                  <a:gd name="T10" fmla="*/ 23 w 330"/>
                  <a:gd name="T11" fmla="*/ 39 h 91"/>
                  <a:gd name="T12" fmla="*/ 24 w 330"/>
                  <a:gd name="T13" fmla="*/ 49 h 91"/>
                  <a:gd name="T14" fmla="*/ 42 w 330"/>
                  <a:gd name="T15" fmla="*/ 51 h 91"/>
                  <a:gd name="T16" fmla="*/ 55 w 330"/>
                  <a:gd name="T17" fmla="*/ 26 h 91"/>
                  <a:gd name="T18" fmla="*/ 59 w 330"/>
                  <a:gd name="T19" fmla="*/ 19 h 91"/>
                  <a:gd name="T20" fmla="*/ 66 w 330"/>
                  <a:gd name="T21" fmla="*/ 19 h 91"/>
                  <a:gd name="T22" fmla="*/ 68 w 330"/>
                  <a:gd name="T23" fmla="*/ 22 h 91"/>
                  <a:gd name="T24" fmla="*/ 76 w 330"/>
                  <a:gd name="T25" fmla="*/ 35 h 91"/>
                  <a:gd name="T26" fmla="*/ 89 w 330"/>
                  <a:gd name="T27" fmla="*/ 22 h 91"/>
                  <a:gd name="T28" fmla="*/ 95 w 330"/>
                  <a:gd name="T29" fmla="*/ 19 h 91"/>
                  <a:gd name="T30" fmla="*/ 99 w 330"/>
                  <a:gd name="T31" fmla="*/ 19 h 91"/>
                  <a:gd name="T32" fmla="*/ 99 w 330"/>
                  <a:gd name="T33" fmla="*/ 30 h 91"/>
                  <a:gd name="T34" fmla="*/ 89 w 330"/>
                  <a:gd name="T35" fmla="*/ 62 h 91"/>
                  <a:gd name="T36" fmla="*/ 101 w 330"/>
                  <a:gd name="T37" fmla="*/ 74 h 91"/>
                  <a:gd name="T38" fmla="*/ 151 w 330"/>
                  <a:gd name="T39" fmla="*/ 43 h 91"/>
                  <a:gd name="T40" fmla="*/ 134 w 330"/>
                  <a:gd name="T41" fmla="*/ 22 h 91"/>
                  <a:gd name="T42" fmla="*/ 130 w 330"/>
                  <a:gd name="T43" fmla="*/ 12 h 91"/>
                  <a:gd name="T44" fmla="*/ 132 w 330"/>
                  <a:gd name="T45" fmla="*/ 3 h 91"/>
                  <a:gd name="T46" fmla="*/ 137 w 330"/>
                  <a:gd name="T47" fmla="*/ 0 h 91"/>
                  <a:gd name="T48" fmla="*/ 143 w 330"/>
                  <a:gd name="T49" fmla="*/ 0 h 91"/>
                  <a:gd name="T50" fmla="*/ 169 w 330"/>
                  <a:gd name="T51" fmla="*/ 22 h 91"/>
                  <a:gd name="T52" fmla="*/ 204 w 330"/>
                  <a:gd name="T53" fmla="*/ 19 h 91"/>
                  <a:gd name="T54" fmla="*/ 199 w 330"/>
                  <a:gd name="T55" fmla="*/ 3 h 91"/>
                  <a:gd name="T56" fmla="*/ 202 w 330"/>
                  <a:gd name="T57" fmla="*/ 0 h 91"/>
                  <a:gd name="T58" fmla="*/ 207 w 330"/>
                  <a:gd name="T59" fmla="*/ 0 h 91"/>
                  <a:gd name="T60" fmla="*/ 214 w 330"/>
                  <a:gd name="T61" fmla="*/ 3 h 91"/>
                  <a:gd name="T62" fmla="*/ 217 w 330"/>
                  <a:gd name="T63" fmla="*/ 10 h 91"/>
                  <a:gd name="T64" fmla="*/ 226 w 330"/>
                  <a:gd name="T65" fmla="*/ 6 h 91"/>
                  <a:gd name="T66" fmla="*/ 231 w 330"/>
                  <a:gd name="T67" fmla="*/ 3 h 91"/>
                  <a:gd name="T68" fmla="*/ 237 w 330"/>
                  <a:gd name="T69" fmla="*/ 10 h 91"/>
                  <a:gd name="T70" fmla="*/ 247 w 330"/>
                  <a:gd name="T71" fmla="*/ 16 h 91"/>
                  <a:gd name="T72" fmla="*/ 256 w 330"/>
                  <a:gd name="T73" fmla="*/ 10 h 91"/>
                  <a:gd name="T74" fmla="*/ 261 w 330"/>
                  <a:gd name="T75" fmla="*/ 12 h 91"/>
                  <a:gd name="T76" fmla="*/ 265 w 330"/>
                  <a:gd name="T77" fmla="*/ 16 h 91"/>
                  <a:gd name="T78" fmla="*/ 273 w 330"/>
                  <a:gd name="T79" fmla="*/ 43 h 91"/>
                  <a:gd name="T80" fmla="*/ 286 w 330"/>
                  <a:gd name="T81" fmla="*/ 30 h 91"/>
                  <a:gd name="T82" fmla="*/ 289 w 330"/>
                  <a:gd name="T83" fmla="*/ 26 h 91"/>
                  <a:gd name="T84" fmla="*/ 294 w 330"/>
                  <a:gd name="T85" fmla="*/ 30 h 91"/>
                  <a:gd name="T86" fmla="*/ 298 w 330"/>
                  <a:gd name="T87" fmla="*/ 35 h 91"/>
                  <a:gd name="T88" fmla="*/ 310 w 330"/>
                  <a:gd name="T89" fmla="*/ 30 h 91"/>
                  <a:gd name="T90" fmla="*/ 311 w 330"/>
                  <a:gd name="T91" fmla="*/ 26 h 91"/>
                  <a:gd name="T92" fmla="*/ 317 w 330"/>
                  <a:gd name="T93" fmla="*/ 22 h 91"/>
                  <a:gd name="T94" fmla="*/ 322 w 330"/>
                  <a:gd name="T95" fmla="*/ 19 h 91"/>
                  <a:gd name="T96" fmla="*/ 327 w 330"/>
                  <a:gd name="T97" fmla="*/ 22 h 91"/>
                  <a:gd name="T98" fmla="*/ 329 w 330"/>
                  <a:gd name="T99" fmla="*/ 30 h 91"/>
                  <a:gd name="T100" fmla="*/ 329 w 330"/>
                  <a:gd name="T101" fmla="*/ 39 h 91"/>
                  <a:gd name="T102" fmla="*/ 327 w 330"/>
                  <a:gd name="T103" fmla="*/ 43 h 91"/>
                  <a:gd name="T104" fmla="*/ 313 w 330"/>
                  <a:gd name="T105" fmla="*/ 43 h 91"/>
                  <a:gd name="T106" fmla="*/ 294 w 330"/>
                  <a:gd name="T107" fmla="*/ 49 h 91"/>
                  <a:gd name="T108" fmla="*/ 276 w 330"/>
                  <a:gd name="T109" fmla="*/ 90 h 91"/>
                  <a:gd name="T110" fmla="*/ 17 w 330"/>
                  <a:gd name="T111" fmla="*/ 71 h 91"/>
                  <a:gd name="T112" fmla="*/ 0 w 330"/>
                  <a:gd name="T113" fmla="*/ 58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0" h="91">
                    <a:moveTo>
                      <a:pt x="0" y="58"/>
                    </a:moveTo>
                    <a:lnTo>
                      <a:pt x="2" y="49"/>
                    </a:lnTo>
                    <a:lnTo>
                      <a:pt x="7" y="39"/>
                    </a:lnTo>
                    <a:lnTo>
                      <a:pt x="12" y="32"/>
                    </a:lnTo>
                    <a:lnTo>
                      <a:pt x="18" y="32"/>
                    </a:lnTo>
                    <a:lnTo>
                      <a:pt x="23" y="39"/>
                    </a:lnTo>
                    <a:lnTo>
                      <a:pt x="24" y="49"/>
                    </a:lnTo>
                    <a:lnTo>
                      <a:pt x="42" y="51"/>
                    </a:lnTo>
                    <a:lnTo>
                      <a:pt x="55" y="26"/>
                    </a:lnTo>
                    <a:lnTo>
                      <a:pt x="59" y="19"/>
                    </a:lnTo>
                    <a:lnTo>
                      <a:pt x="66" y="19"/>
                    </a:lnTo>
                    <a:lnTo>
                      <a:pt x="68" y="22"/>
                    </a:lnTo>
                    <a:lnTo>
                      <a:pt x="76" y="35"/>
                    </a:lnTo>
                    <a:lnTo>
                      <a:pt x="89" y="22"/>
                    </a:lnTo>
                    <a:lnTo>
                      <a:pt x="95" y="19"/>
                    </a:lnTo>
                    <a:lnTo>
                      <a:pt x="99" y="19"/>
                    </a:lnTo>
                    <a:lnTo>
                      <a:pt x="99" y="30"/>
                    </a:lnTo>
                    <a:lnTo>
                      <a:pt x="89" y="62"/>
                    </a:lnTo>
                    <a:lnTo>
                      <a:pt x="101" y="74"/>
                    </a:lnTo>
                    <a:lnTo>
                      <a:pt x="151" y="43"/>
                    </a:lnTo>
                    <a:lnTo>
                      <a:pt x="134" y="22"/>
                    </a:lnTo>
                    <a:lnTo>
                      <a:pt x="130" y="12"/>
                    </a:lnTo>
                    <a:lnTo>
                      <a:pt x="132" y="3"/>
                    </a:lnTo>
                    <a:lnTo>
                      <a:pt x="137" y="0"/>
                    </a:lnTo>
                    <a:lnTo>
                      <a:pt x="143" y="0"/>
                    </a:lnTo>
                    <a:lnTo>
                      <a:pt x="169" y="22"/>
                    </a:lnTo>
                    <a:lnTo>
                      <a:pt x="204" y="19"/>
                    </a:lnTo>
                    <a:lnTo>
                      <a:pt x="199" y="3"/>
                    </a:lnTo>
                    <a:lnTo>
                      <a:pt x="202" y="0"/>
                    </a:lnTo>
                    <a:lnTo>
                      <a:pt x="207" y="0"/>
                    </a:lnTo>
                    <a:lnTo>
                      <a:pt x="214" y="3"/>
                    </a:lnTo>
                    <a:lnTo>
                      <a:pt x="217" y="10"/>
                    </a:lnTo>
                    <a:lnTo>
                      <a:pt x="226" y="6"/>
                    </a:lnTo>
                    <a:lnTo>
                      <a:pt x="231" y="3"/>
                    </a:lnTo>
                    <a:lnTo>
                      <a:pt x="237" y="10"/>
                    </a:lnTo>
                    <a:lnTo>
                      <a:pt x="247" y="16"/>
                    </a:lnTo>
                    <a:lnTo>
                      <a:pt x="256" y="10"/>
                    </a:lnTo>
                    <a:lnTo>
                      <a:pt x="261" y="12"/>
                    </a:lnTo>
                    <a:lnTo>
                      <a:pt x="265" y="16"/>
                    </a:lnTo>
                    <a:lnTo>
                      <a:pt x="273" y="43"/>
                    </a:lnTo>
                    <a:lnTo>
                      <a:pt x="286" y="30"/>
                    </a:lnTo>
                    <a:lnTo>
                      <a:pt x="289" y="26"/>
                    </a:lnTo>
                    <a:lnTo>
                      <a:pt x="294" y="30"/>
                    </a:lnTo>
                    <a:lnTo>
                      <a:pt x="298" y="35"/>
                    </a:lnTo>
                    <a:lnTo>
                      <a:pt x="310" y="30"/>
                    </a:lnTo>
                    <a:lnTo>
                      <a:pt x="311" y="26"/>
                    </a:lnTo>
                    <a:lnTo>
                      <a:pt x="317" y="22"/>
                    </a:lnTo>
                    <a:lnTo>
                      <a:pt x="322" y="19"/>
                    </a:lnTo>
                    <a:lnTo>
                      <a:pt x="327" y="22"/>
                    </a:lnTo>
                    <a:lnTo>
                      <a:pt x="329" y="30"/>
                    </a:lnTo>
                    <a:lnTo>
                      <a:pt x="329" y="39"/>
                    </a:lnTo>
                    <a:lnTo>
                      <a:pt x="327" y="43"/>
                    </a:lnTo>
                    <a:lnTo>
                      <a:pt x="313" y="43"/>
                    </a:lnTo>
                    <a:lnTo>
                      <a:pt x="294" y="49"/>
                    </a:lnTo>
                    <a:lnTo>
                      <a:pt x="276" y="90"/>
                    </a:lnTo>
                    <a:lnTo>
                      <a:pt x="17" y="71"/>
                    </a:lnTo>
                    <a:lnTo>
                      <a:pt x="0" y="58"/>
                    </a:lnTo>
                  </a:path>
                </a:pathLst>
              </a:custGeom>
              <a:solidFill>
                <a:srgbClr val="008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31" name="Freeform 54">
                <a:extLst>
                  <a:ext uri="{FF2B5EF4-FFF2-40B4-BE49-F238E27FC236}">
                    <a16:creationId xmlns:a16="http://schemas.microsoft.com/office/drawing/2014/main" id="{25019196-FD1B-478E-BAB0-41E81A78DA3F}"/>
                  </a:ext>
                </a:extLst>
              </p:cNvPr>
              <p:cNvSpPr>
                <a:spLocks/>
              </p:cNvSpPr>
              <p:nvPr/>
            </p:nvSpPr>
            <p:spPr bwMode="auto">
              <a:xfrm>
                <a:off x="4237" y="3049"/>
                <a:ext cx="353" cy="162"/>
              </a:xfrm>
              <a:custGeom>
                <a:avLst/>
                <a:gdLst>
                  <a:gd name="T0" fmla="*/ 0 w 353"/>
                  <a:gd name="T1" fmla="*/ 24 h 162"/>
                  <a:gd name="T2" fmla="*/ 7 w 353"/>
                  <a:gd name="T3" fmla="*/ 32 h 162"/>
                  <a:gd name="T4" fmla="*/ 3 w 353"/>
                  <a:gd name="T5" fmla="*/ 52 h 162"/>
                  <a:gd name="T6" fmla="*/ 3 w 353"/>
                  <a:gd name="T7" fmla="*/ 72 h 162"/>
                  <a:gd name="T8" fmla="*/ 12 w 353"/>
                  <a:gd name="T9" fmla="*/ 82 h 162"/>
                  <a:gd name="T10" fmla="*/ 33 w 353"/>
                  <a:gd name="T11" fmla="*/ 93 h 162"/>
                  <a:gd name="T12" fmla="*/ 42 w 353"/>
                  <a:gd name="T13" fmla="*/ 100 h 162"/>
                  <a:gd name="T14" fmla="*/ 54 w 353"/>
                  <a:gd name="T15" fmla="*/ 110 h 162"/>
                  <a:gd name="T16" fmla="*/ 61 w 353"/>
                  <a:gd name="T17" fmla="*/ 102 h 162"/>
                  <a:gd name="T18" fmla="*/ 68 w 353"/>
                  <a:gd name="T19" fmla="*/ 93 h 162"/>
                  <a:gd name="T20" fmla="*/ 75 w 353"/>
                  <a:gd name="T21" fmla="*/ 100 h 162"/>
                  <a:gd name="T22" fmla="*/ 80 w 353"/>
                  <a:gd name="T23" fmla="*/ 110 h 162"/>
                  <a:gd name="T24" fmla="*/ 92 w 353"/>
                  <a:gd name="T25" fmla="*/ 121 h 162"/>
                  <a:gd name="T26" fmla="*/ 103 w 353"/>
                  <a:gd name="T27" fmla="*/ 117 h 162"/>
                  <a:gd name="T28" fmla="*/ 108 w 353"/>
                  <a:gd name="T29" fmla="*/ 117 h 162"/>
                  <a:gd name="T30" fmla="*/ 118 w 353"/>
                  <a:gd name="T31" fmla="*/ 122 h 162"/>
                  <a:gd name="T32" fmla="*/ 123 w 353"/>
                  <a:gd name="T33" fmla="*/ 121 h 162"/>
                  <a:gd name="T34" fmla="*/ 128 w 353"/>
                  <a:gd name="T35" fmla="*/ 110 h 162"/>
                  <a:gd name="T36" fmla="*/ 136 w 353"/>
                  <a:gd name="T37" fmla="*/ 110 h 162"/>
                  <a:gd name="T38" fmla="*/ 152 w 353"/>
                  <a:gd name="T39" fmla="*/ 110 h 162"/>
                  <a:gd name="T40" fmla="*/ 182 w 353"/>
                  <a:gd name="T41" fmla="*/ 93 h 162"/>
                  <a:gd name="T42" fmla="*/ 189 w 353"/>
                  <a:gd name="T43" fmla="*/ 82 h 162"/>
                  <a:gd name="T44" fmla="*/ 196 w 353"/>
                  <a:gd name="T45" fmla="*/ 80 h 162"/>
                  <a:gd name="T46" fmla="*/ 200 w 353"/>
                  <a:gd name="T47" fmla="*/ 93 h 162"/>
                  <a:gd name="T48" fmla="*/ 210 w 353"/>
                  <a:gd name="T49" fmla="*/ 121 h 162"/>
                  <a:gd name="T50" fmla="*/ 218 w 353"/>
                  <a:gd name="T51" fmla="*/ 130 h 162"/>
                  <a:gd name="T52" fmla="*/ 220 w 353"/>
                  <a:gd name="T53" fmla="*/ 143 h 162"/>
                  <a:gd name="T54" fmla="*/ 231 w 353"/>
                  <a:gd name="T55" fmla="*/ 143 h 162"/>
                  <a:gd name="T56" fmla="*/ 236 w 353"/>
                  <a:gd name="T57" fmla="*/ 154 h 162"/>
                  <a:gd name="T58" fmla="*/ 242 w 353"/>
                  <a:gd name="T59" fmla="*/ 147 h 162"/>
                  <a:gd name="T60" fmla="*/ 255 w 353"/>
                  <a:gd name="T61" fmla="*/ 154 h 162"/>
                  <a:gd name="T62" fmla="*/ 271 w 353"/>
                  <a:gd name="T63" fmla="*/ 154 h 162"/>
                  <a:gd name="T64" fmla="*/ 280 w 353"/>
                  <a:gd name="T65" fmla="*/ 141 h 162"/>
                  <a:gd name="T66" fmla="*/ 292 w 353"/>
                  <a:gd name="T67" fmla="*/ 137 h 162"/>
                  <a:gd name="T68" fmla="*/ 303 w 353"/>
                  <a:gd name="T69" fmla="*/ 122 h 162"/>
                  <a:gd name="T70" fmla="*/ 303 w 353"/>
                  <a:gd name="T71" fmla="*/ 106 h 162"/>
                  <a:gd name="T72" fmla="*/ 310 w 353"/>
                  <a:gd name="T73" fmla="*/ 96 h 162"/>
                  <a:gd name="T74" fmla="*/ 303 w 353"/>
                  <a:gd name="T75" fmla="*/ 86 h 162"/>
                  <a:gd name="T76" fmla="*/ 315 w 353"/>
                  <a:gd name="T77" fmla="*/ 86 h 162"/>
                  <a:gd name="T78" fmla="*/ 324 w 353"/>
                  <a:gd name="T79" fmla="*/ 82 h 162"/>
                  <a:gd name="T80" fmla="*/ 328 w 353"/>
                  <a:gd name="T81" fmla="*/ 82 h 162"/>
                  <a:gd name="T82" fmla="*/ 338 w 353"/>
                  <a:gd name="T83" fmla="*/ 72 h 162"/>
                  <a:gd name="T84" fmla="*/ 334 w 353"/>
                  <a:gd name="T85" fmla="*/ 60 h 162"/>
                  <a:gd name="T86" fmla="*/ 350 w 353"/>
                  <a:gd name="T87" fmla="*/ 44 h 162"/>
                  <a:gd name="T88" fmla="*/ 352 w 353"/>
                  <a:gd name="T89" fmla="*/ 24 h 162"/>
                  <a:gd name="T90" fmla="*/ 342 w 353"/>
                  <a:gd name="T91" fmla="*/ 8 h 162"/>
                  <a:gd name="T92" fmla="*/ 18 w 353"/>
                  <a:gd name="T93" fmla="*/ 0 h 1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3" h="162">
                    <a:moveTo>
                      <a:pt x="3" y="0"/>
                    </a:moveTo>
                    <a:lnTo>
                      <a:pt x="0" y="24"/>
                    </a:lnTo>
                    <a:lnTo>
                      <a:pt x="3" y="28"/>
                    </a:lnTo>
                    <a:lnTo>
                      <a:pt x="7" y="32"/>
                    </a:lnTo>
                    <a:lnTo>
                      <a:pt x="3" y="44"/>
                    </a:lnTo>
                    <a:lnTo>
                      <a:pt x="3" y="52"/>
                    </a:lnTo>
                    <a:lnTo>
                      <a:pt x="3" y="62"/>
                    </a:lnTo>
                    <a:lnTo>
                      <a:pt x="3" y="72"/>
                    </a:lnTo>
                    <a:lnTo>
                      <a:pt x="7" y="76"/>
                    </a:lnTo>
                    <a:lnTo>
                      <a:pt x="12" y="82"/>
                    </a:lnTo>
                    <a:lnTo>
                      <a:pt x="18" y="89"/>
                    </a:lnTo>
                    <a:lnTo>
                      <a:pt x="33" y="93"/>
                    </a:lnTo>
                    <a:lnTo>
                      <a:pt x="38" y="93"/>
                    </a:lnTo>
                    <a:lnTo>
                      <a:pt x="42" y="100"/>
                    </a:lnTo>
                    <a:lnTo>
                      <a:pt x="44" y="100"/>
                    </a:lnTo>
                    <a:lnTo>
                      <a:pt x="54" y="110"/>
                    </a:lnTo>
                    <a:lnTo>
                      <a:pt x="57" y="110"/>
                    </a:lnTo>
                    <a:lnTo>
                      <a:pt x="61" y="102"/>
                    </a:lnTo>
                    <a:lnTo>
                      <a:pt x="63" y="100"/>
                    </a:lnTo>
                    <a:lnTo>
                      <a:pt x="68" y="93"/>
                    </a:lnTo>
                    <a:lnTo>
                      <a:pt x="73" y="93"/>
                    </a:lnTo>
                    <a:lnTo>
                      <a:pt x="75" y="100"/>
                    </a:lnTo>
                    <a:lnTo>
                      <a:pt x="78" y="102"/>
                    </a:lnTo>
                    <a:lnTo>
                      <a:pt x="80" y="110"/>
                    </a:lnTo>
                    <a:lnTo>
                      <a:pt x="86" y="117"/>
                    </a:lnTo>
                    <a:lnTo>
                      <a:pt x="92" y="121"/>
                    </a:lnTo>
                    <a:lnTo>
                      <a:pt x="99" y="121"/>
                    </a:lnTo>
                    <a:lnTo>
                      <a:pt x="103" y="117"/>
                    </a:lnTo>
                    <a:lnTo>
                      <a:pt x="105" y="110"/>
                    </a:lnTo>
                    <a:lnTo>
                      <a:pt x="108" y="117"/>
                    </a:lnTo>
                    <a:lnTo>
                      <a:pt x="112" y="122"/>
                    </a:lnTo>
                    <a:lnTo>
                      <a:pt x="118" y="122"/>
                    </a:lnTo>
                    <a:lnTo>
                      <a:pt x="121" y="122"/>
                    </a:lnTo>
                    <a:lnTo>
                      <a:pt x="123" y="121"/>
                    </a:lnTo>
                    <a:lnTo>
                      <a:pt x="126" y="117"/>
                    </a:lnTo>
                    <a:lnTo>
                      <a:pt x="128" y="110"/>
                    </a:lnTo>
                    <a:lnTo>
                      <a:pt x="133" y="110"/>
                    </a:lnTo>
                    <a:lnTo>
                      <a:pt x="136" y="110"/>
                    </a:lnTo>
                    <a:lnTo>
                      <a:pt x="144" y="110"/>
                    </a:lnTo>
                    <a:lnTo>
                      <a:pt x="152" y="110"/>
                    </a:lnTo>
                    <a:lnTo>
                      <a:pt x="154" y="110"/>
                    </a:lnTo>
                    <a:lnTo>
                      <a:pt x="182" y="93"/>
                    </a:lnTo>
                    <a:lnTo>
                      <a:pt x="184" y="82"/>
                    </a:lnTo>
                    <a:lnTo>
                      <a:pt x="189" y="82"/>
                    </a:lnTo>
                    <a:lnTo>
                      <a:pt x="192" y="80"/>
                    </a:lnTo>
                    <a:lnTo>
                      <a:pt x="196" y="80"/>
                    </a:lnTo>
                    <a:lnTo>
                      <a:pt x="199" y="86"/>
                    </a:lnTo>
                    <a:lnTo>
                      <a:pt x="200" y="93"/>
                    </a:lnTo>
                    <a:lnTo>
                      <a:pt x="205" y="110"/>
                    </a:lnTo>
                    <a:lnTo>
                      <a:pt x="210" y="121"/>
                    </a:lnTo>
                    <a:lnTo>
                      <a:pt x="213" y="126"/>
                    </a:lnTo>
                    <a:lnTo>
                      <a:pt x="218" y="130"/>
                    </a:lnTo>
                    <a:lnTo>
                      <a:pt x="218" y="137"/>
                    </a:lnTo>
                    <a:lnTo>
                      <a:pt x="220" y="143"/>
                    </a:lnTo>
                    <a:lnTo>
                      <a:pt x="224" y="143"/>
                    </a:lnTo>
                    <a:lnTo>
                      <a:pt x="231" y="143"/>
                    </a:lnTo>
                    <a:lnTo>
                      <a:pt x="229" y="150"/>
                    </a:lnTo>
                    <a:lnTo>
                      <a:pt x="236" y="154"/>
                    </a:lnTo>
                    <a:lnTo>
                      <a:pt x="240" y="150"/>
                    </a:lnTo>
                    <a:lnTo>
                      <a:pt x="242" y="147"/>
                    </a:lnTo>
                    <a:lnTo>
                      <a:pt x="254" y="147"/>
                    </a:lnTo>
                    <a:lnTo>
                      <a:pt x="255" y="154"/>
                    </a:lnTo>
                    <a:lnTo>
                      <a:pt x="261" y="161"/>
                    </a:lnTo>
                    <a:lnTo>
                      <a:pt x="271" y="154"/>
                    </a:lnTo>
                    <a:lnTo>
                      <a:pt x="276" y="147"/>
                    </a:lnTo>
                    <a:lnTo>
                      <a:pt x="280" y="141"/>
                    </a:lnTo>
                    <a:lnTo>
                      <a:pt x="286" y="141"/>
                    </a:lnTo>
                    <a:lnTo>
                      <a:pt x="292" y="137"/>
                    </a:lnTo>
                    <a:lnTo>
                      <a:pt x="297" y="134"/>
                    </a:lnTo>
                    <a:lnTo>
                      <a:pt x="303" y="122"/>
                    </a:lnTo>
                    <a:lnTo>
                      <a:pt x="302" y="110"/>
                    </a:lnTo>
                    <a:lnTo>
                      <a:pt x="303" y="106"/>
                    </a:lnTo>
                    <a:lnTo>
                      <a:pt x="308" y="102"/>
                    </a:lnTo>
                    <a:lnTo>
                      <a:pt x="310" y="96"/>
                    </a:lnTo>
                    <a:lnTo>
                      <a:pt x="308" y="89"/>
                    </a:lnTo>
                    <a:lnTo>
                      <a:pt x="303" y="86"/>
                    </a:lnTo>
                    <a:lnTo>
                      <a:pt x="313" y="82"/>
                    </a:lnTo>
                    <a:lnTo>
                      <a:pt x="315" y="86"/>
                    </a:lnTo>
                    <a:lnTo>
                      <a:pt x="321" y="86"/>
                    </a:lnTo>
                    <a:lnTo>
                      <a:pt x="324" y="82"/>
                    </a:lnTo>
                    <a:lnTo>
                      <a:pt x="324" y="80"/>
                    </a:lnTo>
                    <a:lnTo>
                      <a:pt x="328" y="82"/>
                    </a:lnTo>
                    <a:lnTo>
                      <a:pt x="333" y="80"/>
                    </a:lnTo>
                    <a:lnTo>
                      <a:pt x="338" y="72"/>
                    </a:lnTo>
                    <a:lnTo>
                      <a:pt x="338" y="66"/>
                    </a:lnTo>
                    <a:lnTo>
                      <a:pt x="334" y="60"/>
                    </a:lnTo>
                    <a:lnTo>
                      <a:pt x="342" y="60"/>
                    </a:lnTo>
                    <a:lnTo>
                      <a:pt x="350" y="44"/>
                    </a:lnTo>
                    <a:lnTo>
                      <a:pt x="352" y="36"/>
                    </a:lnTo>
                    <a:lnTo>
                      <a:pt x="352" y="24"/>
                    </a:lnTo>
                    <a:lnTo>
                      <a:pt x="349" y="12"/>
                    </a:lnTo>
                    <a:lnTo>
                      <a:pt x="342" y="8"/>
                    </a:lnTo>
                    <a:lnTo>
                      <a:pt x="3" y="0"/>
                    </a:lnTo>
                    <a:lnTo>
                      <a:pt x="18" y="0"/>
                    </a:lnTo>
                    <a:lnTo>
                      <a:pt x="3" y="0"/>
                    </a:lnTo>
                  </a:path>
                </a:pathLst>
              </a:custGeom>
              <a:solidFill>
                <a:srgbClr val="004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32" name="Freeform 55">
                <a:extLst>
                  <a:ext uri="{FF2B5EF4-FFF2-40B4-BE49-F238E27FC236}">
                    <a16:creationId xmlns:a16="http://schemas.microsoft.com/office/drawing/2014/main" id="{B399B006-096A-4A2F-A0B5-C57ED4673518}"/>
                  </a:ext>
                </a:extLst>
              </p:cNvPr>
              <p:cNvSpPr>
                <a:spLocks/>
              </p:cNvSpPr>
              <p:nvPr/>
            </p:nvSpPr>
            <p:spPr bwMode="auto">
              <a:xfrm>
                <a:off x="4305" y="3064"/>
                <a:ext cx="191" cy="275"/>
              </a:xfrm>
              <a:custGeom>
                <a:avLst/>
                <a:gdLst>
                  <a:gd name="T0" fmla="*/ 190 w 191"/>
                  <a:gd name="T1" fmla="*/ 27 h 275"/>
                  <a:gd name="T2" fmla="*/ 170 w 191"/>
                  <a:gd name="T3" fmla="*/ 37 h 275"/>
                  <a:gd name="T4" fmla="*/ 156 w 191"/>
                  <a:gd name="T5" fmla="*/ 62 h 275"/>
                  <a:gd name="T6" fmla="*/ 147 w 191"/>
                  <a:gd name="T7" fmla="*/ 87 h 275"/>
                  <a:gd name="T8" fmla="*/ 137 w 191"/>
                  <a:gd name="T9" fmla="*/ 109 h 275"/>
                  <a:gd name="T10" fmla="*/ 132 w 191"/>
                  <a:gd name="T11" fmla="*/ 138 h 275"/>
                  <a:gd name="T12" fmla="*/ 127 w 191"/>
                  <a:gd name="T13" fmla="*/ 159 h 275"/>
                  <a:gd name="T14" fmla="*/ 125 w 191"/>
                  <a:gd name="T15" fmla="*/ 191 h 275"/>
                  <a:gd name="T16" fmla="*/ 120 w 191"/>
                  <a:gd name="T17" fmla="*/ 221 h 275"/>
                  <a:gd name="T18" fmla="*/ 115 w 191"/>
                  <a:gd name="T19" fmla="*/ 235 h 275"/>
                  <a:gd name="T20" fmla="*/ 115 w 191"/>
                  <a:gd name="T21" fmla="*/ 245 h 275"/>
                  <a:gd name="T22" fmla="*/ 115 w 191"/>
                  <a:gd name="T23" fmla="*/ 255 h 275"/>
                  <a:gd name="T24" fmla="*/ 90 w 191"/>
                  <a:gd name="T25" fmla="*/ 274 h 275"/>
                  <a:gd name="T26" fmla="*/ 0 w 191"/>
                  <a:gd name="T27" fmla="*/ 266 h 275"/>
                  <a:gd name="T28" fmla="*/ 24 w 191"/>
                  <a:gd name="T29" fmla="*/ 255 h 275"/>
                  <a:gd name="T30" fmla="*/ 35 w 191"/>
                  <a:gd name="T31" fmla="*/ 249 h 275"/>
                  <a:gd name="T32" fmla="*/ 62 w 191"/>
                  <a:gd name="T33" fmla="*/ 225 h 275"/>
                  <a:gd name="T34" fmla="*/ 77 w 191"/>
                  <a:gd name="T35" fmla="*/ 196 h 275"/>
                  <a:gd name="T36" fmla="*/ 90 w 191"/>
                  <a:gd name="T37" fmla="*/ 171 h 275"/>
                  <a:gd name="T38" fmla="*/ 91 w 191"/>
                  <a:gd name="T39" fmla="*/ 142 h 275"/>
                  <a:gd name="T40" fmla="*/ 96 w 191"/>
                  <a:gd name="T41" fmla="*/ 124 h 275"/>
                  <a:gd name="T42" fmla="*/ 84 w 191"/>
                  <a:gd name="T43" fmla="*/ 89 h 275"/>
                  <a:gd name="T44" fmla="*/ 76 w 191"/>
                  <a:gd name="T45" fmla="*/ 83 h 275"/>
                  <a:gd name="T46" fmla="*/ 43 w 191"/>
                  <a:gd name="T47" fmla="*/ 68 h 275"/>
                  <a:gd name="T48" fmla="*/ 24 w 191"/>
                  <a:gd name="T49" fmla="*/ 66 h 275"/>
                  <a:gd name="T50" fmla="*/ 3 w 191"/>
                  <a:gd name="T51" fmla="*/ 37 h 275"/>
                  <a:gd name="T52" fmla="*/ 12 w 191"/>
                  <a:gd name="T53" fmla="*/ 37 h 275"/>
                  <a:gd name="T54" fmla="*/ 21 w 191"/>
                  <a:gd name="T55" fmla="*/ 54 h 275"/>
                  <a:gd name="T56" fmla="*/ 35 w 191"/>
                  <a:gd name="T57" fmla="*/ 58 h 275"/>
                  <a:gd name="T58" fmla="*/ 44 w 191"/>
                  <a:gd name="T59" fmla="*/ 62 h 275"/>
                  <a:gd name="T60" fmla="*/ 67 w 191"/>
                  <a:gd name="T61" fmla="*/ 68 h 275"/>
                  <a:gd name="T62" fmla="*/ 65 w 191"/>
                  <a:gd name="T63" fmla="*/ 58 h 275"/>
                  <a:gd name="T64" fmla="*/ 51 w 191"/>
                  <a:gd name="T65" fmla="*/ 41 h 275"/>
                  <a:gd name="T66" fmla="*/ 55 w 191"/>
                  <a:gd name="T67" fmla="*/ 37 h 275"/>
                  <a:gd name="T68" fmla="*/ 76 w 191"/>
                  <a:gd name="T69" fmla="*/ 62 h 275"/>
                  <a:gd name="T70" fmla="*/ 101 w 191"/>
                  <a:gd name="T71" fmla="*/ 68 h 275"/>
                  <a:gd name="T72" fmla="*/ 86 w 191"/>
                  <a:gd name="T73" fmla="*/ 30 h 275"/>
                  <a:gd name="T74" fmla="*/ 91 w 191"/>
                  <a:gd name="T75" fmla="*/ 30 h 275"/>
                  <a:gd name="T76" fmla="*/ 100 w 191"/>
                  <a:gd name="T77" fmla="*/ 37 h 275"/>
                  <a:gd name="T78" fmla="*/ 108 w 191"/>
                  <a:gd name="T79" fmla="*/ 30 h 275"/>
                  <a:gd name="T80" fmla="*/ 112 w 191"/>
                  <a:gd name="T81" fmla="*/ 34 h 275"/>
                  <a:gd name="T82" fmla="*/ 103 w 191"/>
                  <a:gd name="T83" fmla="*/ 45 h 275"/>
                  <a:gd name="T84" fmla="*/ 109 w 191"/>
                  <a:gd name="T85" fmla="*/ 62 h 275"/>
                  <a:gd name="T86" fmla="*/ 109 w 191"/>
                  <a:gd name="T87" fmla="*/ 66 h 275"/>
                  <a:gd name="T88" fmla="*/ 112 w 191"/>
                  <a:gd name="T89" fmla="*/ 75 h 275"/>
                  <a:gd name="T90" fmla="*/ 120 w 191"/>
                  <a:gd name="T91" fmla="*/ 87 h 275"/>
                  <a:gd name="T92" fmla="*/ 127 w 191"/>
                  <a:gd name="T93" fmla="*/ 83 h 275"/>
                  <a:gd name="T94" fmla="*/ 131 w 191"/>
                  <a:gd name="T95" fmla="*/ 79 h 275"/>
                  <a:gd name="T96" fmla="*/ 142 w 191"/>
                  <a:gd name="T97" fmla="*/ 62 h 275"/>
                  <a:gd name="T98" fmla="*/ 153 w 191"/>
                  <a:gd name="T99" fmla="*/ 45 h 275"/>
                  <a:gd name="T100" fmla="*/ 153 w 191"/>
                  <a:gd name="T101" fmla="*/ 41 h 275"/>
                  <a:gd name="T102" fmla="*/ 155 w 191"/>
                  <a:gd name="T103" fmla="*/ 37 h 275"/>
                  <a:gd name="T104" fmla="*/ 161 w 191"/>
                  <a:gd name="T105" fmla="*/ 21 h 275"/>
                  <a:gd name="T106" fmla="*/ 149 w 191"/>
                  <a:gd name="T107" fmla="*/ 5 h 275"/>
                  <a:gd name="T108" fmla="*/ 155 w 191"/>
                  <a:gd name="T109" fmla="*/ 0 h 275"/>
                  <a:gd name="T110" fmla="*/ 165 w 191"/>
                  <a:gd name="T111" fmla="*/ 13 h 275"/>
                  <a:gd name="T112" fmla="*/ 168 w 191"/>
                  <a:gd name="T113" fmla="*/ 4 h 275"/>
                  <a:gd name="T114" fmla="*/ 177 w 191"/>
                  <a:gd name="T115" fmla="*/ 5 h 275"/>
                  <a:gd name="T116" fmla="*/ 170 w 191"/>
                  <a:gd name="T117" fmla="*/ 27 h 275"/>
                  <a:gd name="T118" fmla="*/ 190 w 191"/>
                  <a:gd name="T119" fmla="*/ 25 h 275"/>
                  <a:gd name="T120" fmla="*/ 190 w 191"/>
                  <a:gd name="T121" fmla="*/ 27 h 2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1" h="275">
                    <a:moveTo>
                      <a:pt x="190" y="27"/>
                    </a:moveTo>
                    <a:lnTo>
                      <a:pt x="170" y="37"/>
                    </a:lnTo>
                    <a:lnTo>
                      <a:pt x="156" y="62"/>
                    </a:lnTo>
                    <a:lnTo>
                      <a:pt x="147" y="87"/>
                    </a:lnTo>
                    <a:lnTo>
                      <a:pt x="137" y="109"/>
                    </a:lnTo>
                    <a:lnTo>
                      <a:pt x="132" y="138"/>
                    </a:lnTo>
                    <a:lnTo>
                      <a:pt x="127" y="159"/>
                    </a:lnTo>
                    <a:lnTo>
                      <a:pt x="125" y="191"/>
                    </a:lnTo>
                    <a:lnTo>
                      <a:pt x="120" y="221"/>
                    </a:lnTo>
                    <a:lnTo>
                      <a:pt x="115" y="235"/>
                    </a:lnTo>
                    <a:lnTo>
                      <a:pt x="115" y="245"/>
                    </a:lnTo>
                    <a:lnTo>
                      <a:pt x="115" y="255"/>
                    </a:lnTo>
                    <a:lnTo>
                      <a:pt x="90" y="274"/>
                    </a:lnTo>
                    <a:lnTo>
                      <a:pt x="0" y="266"/>
                    </a:lnTo>
                    <a:lnTo>
                      <a:pt x="24" y="255"/>
                    </a:lnTo>
                    <a:lnTo>
                      <a:pt x="35" y="249"/>
                    </a:lnTo>
                    <a:lnTo>
                      <a:pt x="62" y="225"/>
                    </a:lnTo>
                    <a:lnTo>
                      <a:pt x="77" y="196"/>
                    </a:lnTo>
                    <a:lnTo>
                      <a:pt x="90" y="171"/>
                    </a:lnTo>
                    <a:lnTo>
                      <a:pt x="91" y="142"/>
                    </a:lnTo>
                    <a:lnTo>
                      <a:pt x="96" y="124"/>
                    </a:lnTo>
                    <a:lnTo>
                      <a:pt x="84" y="89"/>
                    </a:lnTo>
                    <a:lnTo>
                      <a:pt x="76" y="83"/>
                    </a:lnTo>
                    <a:lnTo>
                      <a:pt x="43" y="68"/>
                    </a:lnTo>
                    <a:lnTo>
                      <a:pt x="24" y="66"/>
                    </a:lnTo>
                    <a:lnTo>
                      <a:pt x="3" y="37"/>
                    </a:lnTo>
                    <a:lnTo>
                      <a:pt x="12" y="37"/>
                    </a:lnTo>
                    <a:lnTo>
                      <a:pt x="21" y="54"/>
                    </a:lnTo>
                    <a:lnTo>
                      <a:pt x="35" y="58"/>
                    </a:lnTo>
                    <a:lnTo>
                      <a:pt x="44" y="62"/>
                    </a:lnTo>
                    <a:lnTo>
                      <a:pt x="67" y="68"/>
                    </a:lnTo>
                    <a:lnTo>
                      <a:pt x="65" y="58"/>
                    </a:lnTo>
                    <a:lnTo>
                      <a:pt x="51" y="41"/>
                    </a:lnTo>
                    <a:lnTo>
                      <a:pt x="55" y="37"/>
                    </a:lnTo>
                    <a:lnTo>
                      <a:pt x="76" y="62"/>
                    </a:lnTo>
                    <a:lnTo>
                      <a:pt x="101" y="68"/>
                    </a:lnTo>
                    <a:lnTo>
                      <a:pt x="86" y="30"/>
                    </a:lnTo>
                    <a:lnTo>
                      <a:pt x="91" y="30"/>
                    </a:lnTo>
                    <a:lnTo>
                      <a:pt x="100" y="37"/>
                    </a:lnTo>
                    <a:lnTo>
                      <a:pt x="108" y="30"/>
                    </a:lnTo>
                    <a:lnTo>
                      <a:pt x="112" y="34"/>
                    </a:lnTo>
                    <a:lnTo>
                      <a:pt x="103" y="45"/>
                    </a:lnTo>
                    <a:lnTo>
                      <a:pt x="109" y="62"/>
                    </a:lnTo>
                    <a:lnTo>
                      <a:pt x="109" y="66"/>
                    </a:lnTo>
                    <a:lnTo>
                      <a:pt x="112" y="75"/>
                    </a:lnTo>
                    <a:lnTo>
                      <a:pt x="120" y="87"/>
                    </a:lnTo>
                    <a:lnTo>
                      <a:pt x="127" y="83"/>
                    </a:lnTo>
                    <a:lnTo>
                      <a:pt x="131" y="79"/>
                    </a:lnTo>
                    <a:lnTo>
                      <a:pt x="142" y="62"/>
                    </a:lnTo>
                    <a:lnTo>
                      <a:pt x="153" y="45"/>
                    </a:lnTo>
                    <a:lnTo>
                      <a:pt x="153" y="41"/>
                    </a:lnTo>
                    <a:lnTo>
                      <a:pt x="155" y="37"/>
                    </a:lnTo>
                    <a:lnTo>
                      <a:pt x="161" y="21"/>
                    </a:lnTo>
                    <a:lnTo>
                      <a:pt x="149" y="5"/>
                    </a:lnTo>
                    <a:lnTo>
                      <a:pt x="155" y="0"/>
                    </a:lnTo>
                    <a:lnTo>
                      <a:pt x="165" y="13"/>
                    </a:lnTo>
                    <a:lnTo>
                      <a:pt x="168" y="4"/>
                    </a:lnTo>
                    <a:lnTo>
                      <a:pt x="177" y="5"/>
                    </a:lnTo>
                    <a:lnTo>
                      <a:pt x="170" y="27"/>
                    </a:lnTo>
                    <a:lnTo>
                      <a:pt x="190" y="25"/>
                    </a:lnTo>
                    <a:lnTo>
                      <a:pt x="190" y="27"/>
                    </a:lnTo>
                  </a:path>
                </a:pathLst>
              </a:custGeom>
              <a:solidFill>
                <a:srgbClr val="402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33" name="Freeform 56">
                <a:extLst>
                  <a:ext uri="{FF2B5EF4-FFF2-40B4-BE49-F238E27FC236}">
                    <a16:creationId xmlns:a16="http://schemas.microsoft.com/office/drawing/2014/main" id="{F34A8BDD-1367-416C-B6EE-EE710DA4E301}"/>
                  </a:ext>
                </a:extLst>
              </p:cNvPr>
              <p:cNvSpPr>
                <a:spLocks/>
              </p:cNvSpPr>
              <p:nvPr/>
            </p:nvSpPr>
            <p:spPr bwMode="auto">
              <a:xfrm>
                <a:off x="4372" y="3167"/>
                <a:ext cx="64" cy="167"/>
              </a:xfrm>
              <a:custGeom>
                <a:avLst/>
                <a:gdLst>
                  <a:gd name="T0" fmla="*/ 10 w 64"/>
                  <a:gd name="T1" fmla="*/ 166 h 167"/>
                  <a:gd name="T2" fmla="*/ 0 w 64"/>
                  <a:gd name="T3" fmla="*/ 142 h 167"/>
                  <a:gd name="T4" fmla="*/ 2 w 64"/>
                  <a:gd name="T5" fmla="*/ 131 h 167"/>
                  <a:gd name="T6" fmla="*/ 24 w 64"/>
                  <a:gd name="T7" fmla="*/ 85 h 167"/>
                  <a:gd name="T8" fmla="*/ 25 w 64"/>
                  <a:gd name="T9" fmla="*/ 85 h 167"/>
                  <a:gd name="T10" fmla="*/ 29 w 64"/>
                  <a:gd name="T11" fmla="*/ 89 h 167"/>
                  <a:gd name="T12" fmla="*/ 34 w 64"/>
                  <a:gd name="T13" fmla="*/ 54 h 167"/>
                  <a:gd name="T14" fmla="*/ 35 w 64"/>
                  <a:gd name="T15" fmla="*/ 54 h 167"/>
                  <a:gd name="T16" fmla="*/ 38 w 64"/>
                  <a:gd name="T17" fmla="*/ 54 h 167"/>
                  <a:gd name="T18" fmla="*/ 40 w 64"/>
                  <a:gd name="T19" fmla="*/ 50 h 167"/>
                  <a:gd name="T20" fmla="*/ 41 w 64"/>
                  <a:gd name="T21" fmla="*/ 41 h 167"/>
                  <a:gd name="T22" fmla="*/ 51 w 64"/>
                  <a:gd name="T23" fmla="*/ 37 h 167"/>
                  <a:gd name="T24" fmla="*/ 55 w 64"/>
                  <a:gd name="T25" fmla="*/ 34 h 167"/>
                  <a:gd name="T26" fmla="*/ 47 w 64"/>
                  <a:gd name="T27" fmla="*/ 24 h 167"/>
                  <a:gd name="T28" fmla="*/ 51 w 64"/>
                  <a:gd name="T29" fmla="*/ 24 h 167"/>
                  <a:gd name="T30" fmla="*/ 50 w 64"/>
                  <a:gd name="T31" fmla="*/ 21 h 167"/>
                  <a:gd name="T32" fmla="*/ 47 w 64"/>
                  <a:gd name="T33" fmla="*/ 4 h 167"/>
                  <a:gd name="T34" fmla="*/ 58 w 64"/>
                  <a:gd name="T35" fmla="*/ 8 h 167"/>
                  <a:gd name="T36" fmla="*/ 56 w 64"/>
                  <a:gd name="T37" fmla="*/ 0 h 167"/>
                  <a:gd name="T38" fmla="*/ 61 w 64"/>
                  <a:gd name="T39" fmla="*/ 0 h 167"/>
                  <a:gd name="T40" fmla="*/ 63 w 64"/>
                  <a:gd name="T41" fmla="*/ 8 h 167"/>
                  <a:gd name="T42" fmla="*/ 61 w 64"/>
                  <a:gd name="T43" fmla="*/ 10 h 167"/>
                  <a:gd name="T44" fmla="*/ 55 w 64"/>
                  <a:gd name="T45" fmla="*/ 17 h 167"/>
                  <a:gd name="T46" fmla="*/ 63 w 64"/>
                  <a:gd name="T47" fmla="*/ 17 h 167"/>
                  <a:gd name="T48" fmla="*/ 63 w 64"/>
                  <a:gd name="T49" fmla="*/ 21 h 167"/>
                  <a:gd name="T50" fmla="*/ 56 w 64"/>
                  <a:gd name="T51" fmla="*/ 24 h 167"/>
                  <a:gd name="T52" fmla="*/ 63 w 64"/>
                  <a:gd name="T53" fmla="*/ 30 h 167"/>
                  <a:gd name="T54" fmla="*/ 61 w 64"/>
                  <a:gd name="T55" fmla="*/ 34 h 167"/>
                  <a:gd name="T56" fmla="*/ 61 w 64"/>
                  <a:gd name="T57" fmla="*/ 37 h 167"/>
                  <a:gd name="T58" fmla="*/ 56 w 64"/>
                  <a:gd name="T59" fmla="*/ 50 h 167"/>
                  <a:gd name="T60" fmla="*/ 50 w 64"/>
                  <a:gd name="T61" fmla="*/ 68 h 167"/>
                  <a:gd name="T62" fmla="*/ 55 w 64"/>
                  <a:gd name="T63" fmla="*/ 68 h 167"/>
                  <a:gd name="T64" fmla="*/ 51 w 64"/>
                  <a:gd name="T65" fmla="*/ 82 h 167"/>
                  <a:gd name="T66" fmla="*/ 51 w 64"/>
                  <a:gd name="T67" fmla="*/ 91 h 167"/>
                  <a:gd name="T68" fmla="*/ 51 w 64"/>
                  <a:gd name="T69" fmla="*/ 102 h 167"/>
                  <a:gd name="T70" fmla="*/ 47 w 64"/>
                  <a:gd name="T71" fmla="*/ 130 h 167"/>
                  <a:gd name="T72" fmla="*/ 45 w 64"/>
                  <a:gd name="T73" fmla="*/ 146 h 167"/>
                  <a:gd name="T74" fmla="*/ 45 w 64"/>
                  <a:gd name="T75" fmla="*/ 155 h 167"/>
                  <a:gd name="T76" fmla="*/ 10 w 64"/>
                  <a:gd name="T77" fmla="*/ 166 h 1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167">
                    <a:moveTo>
                      <a:pt x="10" y="166"/>
                    </a:moveTo>
                    <a:lnTo>
                      <a:pt x="0" y="142"/>
                    </a:lnTo>
                    <a:lnTo>
                      <a:pt x="2" y="131"/>
                    </a:lnTo>
                    <a:lnTo>
                      <a:pt x="24" y="85"/>
                    </a:lnTo>
                    <a:lnTo>
                      <a:pt x="25" y="85"/>
                    </a:lnTo>
                    <a:lnTo>
                      <a:pt x="29" y="89"/>
                    </a:lnTo>
                    <a:lnTo>
                      <a:pt x="34" y="54"/>
                    </a:lnTo>
                    <a:lnTo>
                      <a:pt x="35" y="54"/>
                    </a:lnTo>
                    <a:lnTo>
                      <a:pt x="38" y="54"/>
                    </a:lnTo>
                    <a:lnTo>
                      <a:pt x="40" y="50"/>
                    </a:lnTo>
                    <a:lnTo>
                      <a:pt x="41" y="41"/>
                    </a:lnTo>
                    <a:lnTo>
                      <a:pt x="51" y="37"/>
                    </a:lnTo>
                    <a:lnTo>
                      <a:pt x="55" y="34"/>
                    </a:lnTo>
                    <a:lnTo>
                      <a:pt x="47" y="24"/>
                    </a:lnTo>
                    <a:lnTo>
                      <a:pt x="51" y="24"/>
                    </a:lnTo>
                    <a:lnTo>
                      <a:pt x="50" y="21"/>
                    </a:lnTo>
                    <a:lnTo>
                      <a:pt x="47" y="4"/>
                    </a:lnTo>
                    <a:lnTo>
                      <a:pt x="58" y="8"/>
                    </a:lnTo>
                    <a:lnTo>
                      <a:pt x="56" y="0"/>
                    </a:lnTo>
                    <a:lnTo>
                      <a:pt x="61" y="0"/>
                    </a:lnTo>
                    <a:lnTo>
                      <a:pt x="63" y="8"/>
                    </a:lnTo>
                    <a:lnTo>
                      <a:pt x="61" y="10"/>
                    </a:lnTo>
                    <a:lnTo>
                      <a:pt x="55" y="17"/>
                    </a:lnTo>
                    <a:lnTo>
                      <a:pt x="63" y="17"/>
                    </a:lnTo>
                    <a:lnTo>
                      <a:pt x="63" y="21"/>
                    </a:lnTo>
                    <a:lnTo>
                      <a:pt x="56" y="24"/>
                    </a:lnTo>
                    <a:lnTo>
                      <a:pt x="63" y="30"/>
                    </a:lnTo>
                    <a:lnTo>
                      <a:pt x="61" y="34"/>
                    </a:lnTo>
                    <a:lnTo>
                      <a:pt x="61" y="37"/>
                    </a:lnTo>
                    <a:lnTo>
                      <a:pt x="56" y="50"/>
                    </a:lnTo>
                    <a:lnTo>
                      <a:pt x="50" y="68"/>
                    </a:lnTo>
                    <a:lnTo>
                      <a:pt x="55" y="68"/>
                    </a:lnTo>
                    <a:lnTo>
                      <a:pt x="51" y="82"/>
                    </a:lnTo>
                    <a:lnTo>
                      <a:pt x="51" y="91"/>
                    </a:lnTo>
                    <a:lnTo>
                      <a:pt x="51" y="102"/>
                    </a:lnTo>
                    <a:lnTo>
                      <a:pt x="47" y="130"/>
                    </a:lnTo>
                    <a:lnTo>
                      <a:pt x="45" y="146"/>
                    </a:lnTo>
                    <a:lnTo>
                      <a:pt x="45" y="155"/>
                    </a:lnTo>
                    <a:lnTo>
                      <a:pt x="10" y="166"/>
                    </a:lnTo>
                  </a:path>
                </a:pathLst>
              </a:custGeom>
              <a:solidFill>
                <a:srgbClr val="603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34" name="Freeform 57">
                <a:extLst>
                  <a:ext uri="{FF2B5EF4-FFF2-40B4-BE49-F238E27FC236}">
                    <a16:creationId xmlns:a16="http://schemas.microsoft.com/office/drawing/2014/main" id="{A8A0F6D7-A4E9-4749-AC6B-ADF11E27F4A9}"/>
                  </a:ext>
                </a:extLst>
              </p:cNvPr>
              <p:cNvSpPr>
                <a:spLocks/>
              </p:cNvSpPr>
              <p:nvPr/>
            </p:nvSpPr>
            <p:spPr bwMode="auto">
              <a:xfrm>
                <a:off x="4239" y="2972"/>
                <a:ext cx="347" cy="149"/>
              </a:xfrm>
              <a:custGeom>
                <a:avLst/>
                <a:gdLst>
                  <a:gd name="T0" fmla="*/ 19 w 347"/>
                  <a:gd name="T1" fmla="*/ 53 h 149"/>
                  <a:gd name="T2" fmla="*/ 44 w 347"/>
                  <a:gd name="T3" fmla="*/ 56 h 149"/>
                  <a:gd name="T4" fmla="*/ 54 w 347"/>
                  <a:gd name="T5" fmla="*/ 56 h 149"/>
                  <a:gd name="T6" fmla="*/ 73 w 347"/>
                  <a:gd name="T7" fmla="*/ 51 h 149"/>
                  <a:gd name="T8" fmla="*/ 84 w 347"/>
                  <a:gd name="T9" fmla="*/ 53 h 149"/>
                  <a:gd name="T10" fmla="*/ 97 w 347"/>
                  <a:gd name="T11" fmla="*/ 56 h 149"/>
                  <a:gd name="T12" fmla="*/ 126 w 347"/>
                  <a:gd name="T13" fmla="*/ 31 h 149"/>
                  <a:gd name="T14" fmla="*/ 134 w 347"/>
                  <a:gd name="T15" fmla="*/ 23 h 149"/>
                  <a:gd name="T16" fmla="*/ 166 w 347"/>
                  <a:gd name="T17" fmla="*/ 20 h 149"/>
                  <a:gd name="T18" fmla="*/ 187 w 347"/>
                  <a:gd name="T19" fmla="*/ 3 h 149"/>
                  <a:gd name="T20" fmla="*/ 198 w 347"/>
                  <a:gd name="T21" fmla="*/ 3 h 149"/>
                  <a:gd name="T22" fmla="*/ 220 w 347"/>
                  <a:gd name="T23" fmla="*/ 23 h 149"/>
                  <a:gd name="T24" fmla="*/ 240 w 347"/>
                  <a:gd name="T25" fmla="*/ 27 h 149"/>
                  <a:gd name="T26" fmla="*/ 269 w 347"/>
                  <a:gd name="T27" fmla="*/ 23 h 149"/>
                  <a:gd name="T28" fmla="*/ 283 w 347"/>
                  <a:gd name="T29" fmla="*/ 40 h 149"/>
                  <a:gd name="T30" fmla="*/ 318 w 347"/>
                  <a:gd name="T31" fmla="*/ 36 h 149"/>
                  <a:gd name="T32" fmla="*/ 328 w 347"/>
                  <a:gd name="T33" fmla="*/ 44 h 149"/>
                  <a:gd name="T34" fmla="*/ 322 w 347"/>
                  <a:gd name="T35" fmla="*/ 53 h 149"/>
                  <a:gd name="T36" fmla="*/ 304 w 347"/>
                  <a:gd name="T37" fmla="*/ 64 h 149"/>
                  <a:gd name="T38" fmla="*/ 318 w 347"/>
                  <a:gd name="T39" fmla="*/ 68 h 149"/>
                  <a:gd name="T40" fmla="*/ 337 w 347"/>
                  <a:gd name="T41" fmla="*/ 56 h 149"/>
                  <a:gd name="T42" fmla="*/ 346 w 347"/>
                  <a:gd name="T43" fmla="*/ 68 h 149"/>
                  <a:gd name="T44" fmla="*/ 339 w 347"/>
                  <a:gd name="T45" fmla="*/ 84 h 149"/>
                  <a:gd name="T46" fmla="*/ 346 w 347"/>
                  <a:gd name="T47" fmla="*/ 104 h 149"/>
                  <a:gd name="T48" fmla="*/ 337 w 347"/>
                  <a:gd name="T49" fmla="*/ 114 h 149"/>
                  <a:gd name="T50" fmla="*/ 311 w 347"/>
                  <a:gd name="T51" fmla="*/ 128 h 149"/>
                  <a:gd name="T52" fmla="*/ 295 w 347"/>
                  <a:gd name="T53" fmla="*/ 132 h 149"/>
                  <a:gd name="T54" fmla="*/ 280 w 347"/>
                  <a:gd name="T55" fmla="*/ 148 h 149"/>
                  <a:gd name="T56" fmla="*/ 266 w 347"/>
                  <a:gd name="T57" fmla="*/ 134 h 149"/>
                  <a:gd name="T58" fmla="*/ 253 w 347"/>
                  <a:gd name="T59" fmla="*/ 88 h 149"/>
                  <a:gd name="T60" fmla="*/ 169 w 347"/>
                  <a:gd name="T61" fmla="*/ 116 h 149"/>
                  <a:gd name="T62" fmla="*/ 10 w 347"/>
                  <a:gd name="T63" fmla="*/ 73 h 149"/>
                  <a:gd name="T64" fmla="*/ 0 w 347"/>
                  <a:gd name="T65" fmla="*/ 64 h 149"/>
                  <a:gd name="T66" fmla="*/ 7 w 347"/>
                  <a:gd name="T67" fmla="*/ 51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7" h="149">
                    <a:moveTo>
                      <a:pt x="17" y="51"/>
                    </a:moveTo>
                    <a:lnTo>
                      <a:pt x="19" y="53"/>
                    </a:lnTo>
                    <a:lnTo>
                      <a:pt x="40" y="68"/>
                    </a:lnTo>
                    <a:lnTo>
                      <a:pt x="44" y="56"/>
                    </a:lnTo>
                    <a:lnTo>
                      <a:pt x="49" y="53"/>
                    </a:lnTo>
                    <a:lnTo>
                      <a:pt x="54" y="56"/>
                    </a:lnTo>
                    <a:lnTo>
                      <a:pt x="61" y="68"/>
                    </a:lnTo>
                    <a:lnTo>
                      <a:pt x="73" y="51"/>
                    </a:lnTo>
                    <a:lnTo>
                      <a:pt x="79" y="47"/>
                    </a:lnTo>
                    <a:lnTo>
                      <a:pt x="84" y="53"/>
                    </a:lnTo>
                    <a:lnTo>
                      <a:pt x="92" y="51"/>
                    </a:lnTo>
                    <a:lnTo>
                      <a:pt x="97" y="56"/>
                    </a:lnTo>
                    <a:lnTo>
                      <a:pt x="100" y="71"/>
                    </a:lnTo>
                    <a:lnTo>
                      <a:pt x="126" y="31"/>
                    </a:lnTo>
                    <a:lnTo>
                      <a:pt x="127" y="23"/>
                    </a:lnTo>
                    <a:lnTo>
                      <a:pt x="134" y="23"/>
                    </a:lnTo>
                    <a:lnTo>
                      <a:pt x="152" y="32"/>
                    </a:lnTo>
                    <a:lnTo>
                      <a:pt x="166" y="20"/>
                    </a:lnTo>
                    <a:lnTo>
                      <a:pt x="185" y="20"/>
                    </a:lnTo>
                    <a:lnTo>
                      <a:pt x="187" y="3"/>
                    </a:lnTo>
                    <a:lnTo>
                      <a:pt x="192" y="0"/>
                    </a:lnTo>
                    <a:lnTo>
                      <a:pt x="198" y="3"/>
                    </a:lnTo>
                    <a:lnTo>
                      <a:pt x="211" y="16"/>
                    </a:lnTo>
                    <a:lnTo>
                      <a:pt x="220" y="23"/>
                    </a:lnTo>
                    <a:lnTo>
                      <a:pt x="235" y="11"/>
                    </a:lnTo>
                    <a:lnTo>
                      <a:pt x="240" y="27"/>
                    </a:lnTo>
                    <a:lnTo>
                      <a:pt x="266" y="23"/>
                    </a:lnTo>
                    <a:lnTo>
                      <a:pt x="269" y="23"/>
                    </a:lnTo>
                    <a:lnTo>
                      <a:pt x="276" y="23"/>
                    </a:lnTo>
                    <a:lnTo>
                      <a:pt x="283" y="40"/>
                    </a:lnTo>
                    <a:lnTo>
                      <a:pt x="312" y="40"/>
                    </a:lnTo>
                    <a:lnTo>
                      <a:pt x="318" y="36"/>
                    </a:lnTo>
                    <a:lnTo>
                      <a:pt x="323" y="36"/>
                    </a:lnTo>
                    <a:lnTo>
                      <a:pt x="328" y="44"/>
                    </a:lnTo>
                    <a:lnTo>
                      <a:pt x="325" y="51"/>
                    </a:lnTo>
                    <a:lnTo>
                      <a:pt x="322" y="53"/>
                    </a:lnTo>
                    <a:lnTo>
                      <a:pt x="311" y="56"/>
                    </a:lnTo>
                    <a:lnTo>
                      <a:pt x="304" y="64"/>
                    </a:lnTo>
                    <a:lnTo>
                      <a:pt x="299" y="68"/>
                    </a:lnTo>
                    <a:lnTo>
                      <a:pt x="318" y="68"/>
                    </a:lnTo>
                    <a:lnTo>
                      <a:pt x="328" y="60"/>
                    </a:lnTo>
                    <a:lnTo>
                      <a:pt x="337" y="56"/>
                    </a:lnTo>
                    <a:lnTo>
                      <a:pt x="343" y="60"/>
                    </a:lnTo>
                    <a:lnTo>
                      <a:pt x="346" y="68"/>
                    </a:lnTo>
                    <a:lnTo>
                      <a:pt x="346" y="73"/>
                    </a:lnTo>
                    <a:lnTo>
                      <a:pt x="339" y="84"/>
                    </a:lnTo>
                    <a:lnTo>
                      <a:pt x="346" y="92"/>
                    </a:lnTo>
                    <a:lnTo>
                      <a:pt x="346" y="104"/>
                    </a:lnTo>
                    <a:lnTo>
                      <a:pt x="343" y="112"/>
                    </a:lnTo>
                    <a:lnTo>
                      <a:pt x="337" y="114"/>
                    </a:lnTo>
                    <a:lnTo>
                      <a:pt x="325" y="114"/>
                    </a:lnTo>
                    <a:lnTo>
                      <a:pt x="311" y="128"/>
                    </a:lnTo>
                    <a:lnTo>
                      <a:pt x="304" y="134"/>
                    </a:lnTo>
                    <a:lnTo>
                      <a:pt x="295" y="132"/>
                    </a:lnTo>
                    <a:lnTo>
                      <a:pt x="287" y="148"/>
                    </a:lnTo>
                    <a:lnTo>
                      <a:pt x="280" y="148"/>
                    </a:lnTo>
                    <a:lnTo>
                      <a:pt x="269" y="144"/>
                    </a:lnTo>
                    <a:lnTo>
                      <a:pt x="266" y="134"/>
                    </a:lnTo>
                    <a:lnTo>
                      <a:pt x="262" y="124"/>
                    </a:lnTo>
                    <a:lnTo>
                      <a:pt x="253" y="88"/>
                    </a:lnTo>
                    <a:lnTo>
                      <a:pt x="173" y="92"/>
                    </a:lnTo>
                    <a:lnTo>
                      <a:pt x="169" y="116"/>
                    </a:lnTo>
                    <a:lnTo>
                      <a:pt x="12" y="100"/>
                    </a:lnTo>
                    <a:lnTo>
                      <a:pt x="10" y="73"/>
                    </a:lnTo>
                    <a:lnTo>
                      <a:pt x="5" y="71"/>
                    </a:lnTo>
                    <a:lnTo>
                      <a:pt x="0" y="64"/>
                    </a:lnTo>
                    <a:lnTo>
                      <a:pt x="2" y="56"/>
                    </a:lnTo>
                    <a:lnTo>
                      <a:pt x="7" y="51"/>
                    </a:lnTo>
                    <a:lnTo>
                      <a:pt x="17" y="51"/>
                    </a:lnTo>
                  </a:path>
                </a:pathLst>
              </a:custGeom>
              <a:solidFill>
                <a:srgbClr val="00A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35" name="Freeform 58">
                <a:extLst>
                  <a:ext uri="{FF2B5EF4-FFF2-40B4-BE49-F238E27FC236}">
                    <a16:creationId xmlns:a16="http://schemas.microsoft.com/office/drawing/2014/main" id="{518E61BB-CBD2-493E-A347-29356C2518B0}"/>
                  </a:ext>
                </a:extLst>
              </p:cNvPr>
              <p:cNvSpPr>
                <a:spLocks/>
              </p:cNvSpPr>
              <p:nvPr/>
            </p:nvSpPr>
            <p:spPr bwMode="auto">
              <a:xfrm>
                <a:off x="4237" y="3004"/>
                <a:ext cx="320" cy="113"/>
              </a:xfrm>
              <a:custGeom>
                <a:avLst/>
                <a:gdLst>
                  <a:gd name="T0" fmla="*/ 0 w 320"/>
                  <a:gd name="T1" fmla="*/ 45 h 113"/>
                  <a:gd name="T2" fmla="*/ 0 w 320"/>
                  <a:gd name="T3" fmla="*/ 65 h 113"/>
                  <a:gd name="T4" fmla="*/ 15 w 320"/>
                  <a:gd name="T5" fmla="*/ 72 h 113"/>
                  <a:gd name="T6" fmla="*/ 21 w 320"/>
                  <a:gd name="T7" fmla="*/ 85 h 113"/>
                  <a:gd name="T8" fmla="*/ 36 w 320"/>
                  <a:gd name="T9" fmla="*/ 80 h 113"/>
                  <a:gd name="T10" fmla="*/ 55 w 320"/>
                  <a:gd name="T11" fmla="*/ 82 h 113"/>
                  <a:gd name="T12" fmla="*/ 79 w 320"/>
                  <a:gd name="T13" fmla="*/ 96 h 113"/>
                  <a:gd name="T14" fmla="*/ 99 w 320"/>
                  <a:gd name="T15" fmla="*/ 105 h 113"/>
                  <a:gd name="T16" fmla="*/ 118 w 320"/>
                  <a:gd name="T17" fmla="*/ 102 h 113"/>
                  <a:gd name="T18" fmla="*/ 158 w 320"/>
                  <a:gd name="T19" fmla="*/ 88 h 113"/>
                  <a:gd name="T20" fmla="*/ 186 w 320"/>
                  <a:gd name="T21" fmla="*/ 96 h 113"/>
                  <a:gd name="T22" fmla="*/ 199 w 320"/>
                  <a:gd name="T23" fmla="*/ 100 h 113"/>
                  <a:gd name="T24" fmla="*/ 209 w 320"/>
                  <a:gd name="T25" fmla="*/ 96 h 113"/>
                  <a:gd name="T26" fmla="*/ 219 w 320"/>
                  <a:gd name="T27" fmla="*/ 65 h 113"/>
                  <a:gd name="T28" fmla="*/ 257 w 320"/>
                  <a:gd name="T29" fmla="*/ 72 h 113"/>
                  <a:gd name="T30" fmla="*/ 270 w 320"/>
                  <a:gd name="T31" fmla="*/ 92 h 113"/>
                  <a:gd name="T32" fmla="*/ 284 w 320"/>
                  <a:gd name="T33" fmla="*/ 112 h 113"/>
                  <a:gd name="T34" fmla="*/ 294 w 320"/>
                  <a:gd name="T35" fmla="*/ 105 h 113"/>
                  <a:gd name="T36" fmla="*/ 291 w 320"/>
                  <a:gd name="T37" fmla="*/ 82 h 113"/>
                  <a:gd name="T38" fmla="*/ 281 w 320"/>
                  <a:gd name="T39" fmla="*/ 82 h 113"/>
                  <a:gd name="T40" fmla="*/ 276 w 320"/>
                  <a:gd name="T41" fmla="*/ 69 h 113"/>
                  <a:gd name="T42" fmla="*/ 263 w 320"/>
                  <a:gd name="T43" fmla="*/ 60 h 113"/>
                  <a:gd name="T44" fmla="*/ 266 w 320"/>
                  <a:gd name="T45" fmla="*/ 49 h 113"/>
                  <a:gd name="T46" fmla="*/ 291 w 320"/>
                  <a:gd name="T47" fmla="*/ 49 h 113"/>
                  <a:gd name="T48" fmla="*/ 301 w 320"/>
                  <a:gd name="T49" fmla="*/ 56 h 113"/>
                  <a:gd name="T50" fmla="*/ 318 w 320"/>
                  <a:gd name="T51" fmla="*/ 49 h 113"/>
                  <a:gd name="T52" fmla="*/ 319 w 320"/>
                  <a:gd name="T53" fmla="*/ 33 h 113"/>
                  <a:gd name="T54" fmla="*/ 301 w 320"/>
                  <a:gd name="T55" fmla="*/ 33 h 113"/>
                  <a:gd name="T56" fmla="*/ 299 w 320"/>
                  <a:gd name="T57" fmla="*/ 20 h 113"/>
                  <a:gd name="T58" fmla="*/ 281 w 320"/>
                  <a:gd name="T59" fmla="*/ 25 h 113"/>
                  <a:gd name="T60" fmla="*/ 259 w 320"/>
                  <a:gd name="T61" fmla="*/ 25 h 113"/>
                  <a:gd name="T62" fmla="*/ 241 w 320"/>
                  <a:gd name="T63" fmla="*/ 22 h 113"/>
                  <a:gd name="T64" fmla="*/ 239 w 320"/>
                  <a:gd name="T65" fmla="*/ 6 h 113"/>
                  <a:gd name="T66" fmla="*/ 228 w 320"/>
                  <a:gd name="T67" fmla="*/ 9 h 113"/>
                  <a:gd name="T68" fmla="*/ 228 w 320"/>
                  <a:gd name="T69" fmla="*/ 25 h 113"/>
                  <a:gd name="T70" fmla="*/ 235 w 320"/>
                  <a:gd name="T71" fmla="*/ 41 h 113"/>
                  <a:gd name="T72" fmla="*/ 221 w 320"/>
                  <a:gd name="T73" fmla="*/ 45 h 113"/>
                  <a:gd name="T74" fmla="*/ 200 w 320"/>
                  <a:gd name="T75" fmla="*/ 56 h 113"/>
                  <a:gd name="T76" fmla="*/ 170 w 320"/>
                  <a:gd name="T77" fmla="*/ 56 h 113"/>
                  <a:gd name="T78" fmla="*/ 169 w 320"/>
                  <a:gd name="T79" fmla="*/ 40 h 113"/>
                  <a:gd name="T80" fmla="*/ 162 w 320"/>
                  <a:gd name="T81" fmla="*/ 20 h 113"/>
                  <a:gd name="T82" fmla="*/ 183 w 320"/>
                  <a:gd name="T83" fmla="*/ 20 h 113"/>
                  <a:gd name="T84" fmla="*/ 193 w 320"/>
                  <a:gd name="T85" fmla="*/ 2 h 113"/>
                  <a:gd name="T86" fmla="*/ 186 w 320"/>
                  <a:gd name="T87" fmla="*/ 0 h 113"/>
                  <a:gd name="T88" fmla="*/ 175 w 320"/>
                  <a:gd name="T89" fmla="*/ 13 h 113"/>
                  <a:gd name="T90" fmla="*/ 151 w 320"/>
                  <a:gd name="T91" fmla="*/ 25 h 113"/>
                  <a:gd name="T92" fmla="*/ 135 w 320"/>
                  <a:gd name="T93" fmla="*/ 20 h 113"/>
                  <a:gd name="T94" fmla="*/ 129 w 320"/>
                  <a:gd name="T95" fmla="*/ 25 h 113"/>
                  <a:gd name="T96" fmla="*/ 139 w 320"/>
                  <a:gd name="T97" fmla="*/ 33 h 113"/>
                  <a:gd name="T98" fmla="*/ 162 w 320"/>
                  <a:gd name="T99" fmla="*/ 60 h 113"/>
                  <a:gd name="T100" fmla="*/ 156 w 320"/>
                  <a:gd name="T101" fmla="*/ 76 h 113"/>
                  <a:gd name="T102" fmla="*/ 129 w 320"/>
                  <a:gd name="T103" fmla="*/ 61 h 113"/>
                  <a:gd name="T104" fmla="*/ 120 w 320"/>
                  <a:gd name="T105" fmla="*/ 60 h 113"/>
                  <a:gd name="T106" fmla="*/ 108 w 320"/>
                  <a:gd name="T107" fmla="*/ 76 h 113"/>
                  <a:gd name="T108" fmla="*/ 101 w 320"/>
                  <a:gd name="T109" fmla="*/ 53 h 113"/>
                  <a:gd name="T110" fmla="*/ 97 w 320"/>
                  <a:gd name="T111" fmla="*/ 40 h 113"/>
                  <a:gd name="T112" fmla="*/ 85 w 320"/>
                  <a:gd name="T113" fmla="*/ 41 h 113"/>
                  <a:gd name="T114" fmla="*/ 53 w 320"/>
                  <a:gd name="T115" fmla="*/ 60 h 113"/>
                  <a:gd name="T116" fmla="*/ 43 w 320"/>
                  <a:gd name="T117" fmla="*/ 53 h 113"/>
                  <a:gd name="T118" fmla="*/ 26 w 320"/>
                  <a:gd name="T119" fmla="*/ 60 h 113"/>
                  <a:gd name="T120" fmla="*/ 19 w 320"/>
                  <a:gd name="T121" fmla="*/ 53 h 113"/>
                  <a:gd name="T122" fmla="*/ 3 w 320"/>
                  <a:gd name="T123" fmla="*/ 40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20" h="113">
                    <a:moveTo>
                      <a:pt x="3" y="40"/>
                    </a:moveTo>
                    <a:lnTo>
                      <a:pt x="0" y="45"/>
                    </a:lnTo>
                    <a:lnTo>
                      <a:pt x="0" y="56"/>
                    </a:lnTo>
                    <a:lnTo>
                      <a:pt x="0" y="65"/>
                    </a:lnTo>
                    <a:lnTo>
                      <a:pt x="12" y="72"/>
                    </a:lnTo>
                    <a:lnTo>
                      <a:pt x="15" y="72"/>
                    </a:lnTo>
                    <a:lnTo>
                      <a:pt x="15" y="82"/>
                    </a:lnTo>
                    <a:lnTo>
                      <a:pt x="21" y="85"/>
                    </a:lnTo>
                    <a:lnTo>
                      <a:pt x="28" y="82"/>
                    </a:lnTo>
                    <a:lnTo>
                      <a:pt x="36" y="80"/>
                    </a:lnTo>
                    <a:lnTo>
                      <a:pt x="45" y="82"/>
                    </a:lnTo>
                    <a:lnTo>
                      <a:pt x="55" y="82"/>
                    </a:lnTo>
                    <a:lnTo>
                      <a:pt x="63" y="100"/>
                    </a:lnTo>
                    <a:lnTo>
                      <a:pt x="79" y="96"/>
                    </a:lnTo>
                    <a:lnTo>
                      <a:pt x="90" y="105"/>
                    </a:lnTo>
                    <a:lnTo>
                      <a:pt x="99" y="105"/>
                    </a:lnTo>
                    <a:lnTo>
                      <a:pt x="109" y="105"/>
                    </a:lnTo>
                    <a:lnTo>
                      <a:pt x="118" y="102"/>
                    </a:lnTo>
                    <a:lnTo>
                      <a:pt x="146" y="85"/>
                    </a:lnTo>
                    <a:lnTo>
                      <a:pt x="158" y="88"/>
                    </a:lnTo>
                    <a:lnTo>
                      <a:pt x="177" y="88"/>
                    </a:lnTo>
                    <a:lnTo>
                      <a:pt x="186" y="96"/>
                    </a:lnTo>
                    <a:lnTo>
                      <a:pt x="193" y="100"/>
                    </a:lnTo>
                    <a:lnTo>
                      <a:pt x="199" y="100"/>
                    </a:lnTo>
                    <a:lnTo>
                      <a:pt x="204" y="100"/>
                    </a:lnTo>
                    <a:lnTo>
                      <a:pt x="209" y="96"/>
                    </a:lnTo>
                    <a:lnTo>
                      <a:pt x="212" y="85"/>
                    </a:lnTo>
                    <a:lnTo>
                      <a:pt x="219" y="65"/>
                    </a:lnTo>
                    <a:lnTo>
                      <a:pt x="239" y="61"/>
                    </a:lnTo>
                    <a:lnTo>
                      <a:pt x="257" y="72"/>
                    </a:lnTo>
                    <a:lnTo>
                      <a:pt x="260" y="92"/>
                    </a:lnTo>
                    <a:lnTo>
                      <a:pt x="270" y="92"/>
                    </a:lnTo>
                    <a:lnTo>
                      <a:pt x="276" y="105"/>
                    </a:lnTo>
                    <a:lnTo>
                      <a:pt x="284" y="112"/>
                    </a:lnTo>
                    <a:lnTo>
                      <a:pt x="289" y="112"/>
                    </a:lnTo>
                    <a:lnTo>
                      <a:pt x="294" y="105"/>
                    </a:lnTo>
                    <a:lnTo>
                      <a:pt x="296" y="88"/>
                    </a:lnTo>
                    <a:lnTo>
                      <a:pt x="291" y="82"/>
                    </a:lnTo>
                    <a:lnTo>
                      <a:pt x="284" y="82"/>
                    </a:lnTo>
                    <a:lnTo>
                      <a:pt x="281" y="82"/>
                    </a:lnTo>
                    <a:lnTo>
                      <a:pt x="278" y="80"/>
                    </a:lnTo>
                    <a:lnTo>
                      <a:pt x="276" y="69"/>
                    </a:lnTo>
                    <a:lnTo>
                      <a:pt x="265" y="65"/>
                    </a:lnTo>
                    <a:lnTo>
                      <a:pt x="263" y="60"/>
                    </a:lnTo>
                    <a:lnTo>
                      <a:pt x="259" y="41"/>
                    </a:lnTo>
                    <a:lnTo>
                      <a:pt x="266" y="49"/>
                    </a:lnTo>
                    <a:lnTo>
                      <a:pt x="278" y="45"/>
                    </a:lnTo>
                    <a:lnTo>
                      <a:pt x="291" y="49"/>
                    </a:lnTo>
                    <a:lnTo>
                      <a:pt x="296" y="49"/>
                    </a:lnTo>
                    <a:lnTo>
                      <a:pt x="301" y="56"/>
                    </a:lnTo>
                    <a:lnTo>
                      <a:pt x="311" y="56"/>
                    </a:lnTo>
                    <a:lnTo>
                      <a:pt x="318" y="49"/>
                    </a:lnTo>
                    <a:lnTo>
                      <a:pt x="319" y="40"/>
                    </a:lnTo>
                    <a:lnTo>
                      <a:pt x="319" y="33"/>
                    </a:lnTo>
                    <a:lnTo>
                      <a:pt x="313" y="33"/>
                    </a:lnTo>
                    <a:lnTo>
                      <a:pt x="301" y="33"/>
                    </a:lnTo>
                    <a:lnTo>
                      <a:pt x="301" y="25"/>
                    </a:lnTo>
                    <a:lnTo>
                      <a:pt x="299" y="20"/>
                    </a:lnTo>
                    <a:lnTo>
                      <a:pt x="294" y="20"/>
                    </a:lnTo>
                    <a:lnTo>
                      <a:pt x="281" y="25"/>
                    </a:lnTo>
                    <a:lnTo>
                      <a:pt x="265" y="40"/>
                    </a:lnTo>
                    <a:lnTo>
                      <a:pt x="259" y="25"/>
                    </a:lnTo>
                    <a:lnTo>
                      <a:pt x="252" y="22"/>
                    </a:lnTo>
                    <a:lnTo>
                      <a:pt x="241" y="22"/>
                    </a:lnTo>
                    <a:lnTo>
                      <a:pt x="242" y="9"/>
                    </a:lnTo>
                    <a:lnTo>
                      <a:pt x="239" y="6"/>
                    </a:lnTo>
                    <a:lnTo>
                      <a:pt x="233" y="2"/>
                    </a:lnTo>
                    <a:lnTo>
                      <a:pt x="228" y="9"/>
                    </a:lnTo>
                    <a:lnTo>
                      <a:pt x="221" y="13"/>
                    </a:lnTo>
                    <a:lnTo>
                      <a:pt x="228" y="25"/>
                    </a:lnTo>
                    <a:lnTo>
                      <a:pt x="228" y="37"/>
                    </a:lnTo>
                    <a:lnTo>
                      <a:pt x="235" y="41"/>
                    </a:lnTo>
                    <a:lnTo>
                      <a:pt x="225" y="41"/>
                    </a:lnTo>
                    <a:lnTo>
                      <a:pt x="221" y="45"/>
                    </a:lnTo>
                    <a:lnTo>
                      <a:pt x="217" y="56"/>
                    </a:lnTo>
                    <a:lnTo>
                      <a:pt x="200" y="56"/>
                    </a:lnTo>
                    <a:lnTo>
                      <a:pt x="183" y="60"/>
                    </a:lnTo>
                    <a:lnTo>
                      <a:pt x="170" y="56"/>
                    </a:lnTo>
                    <a:lnTo>
                      <a:pt x="170" y="45"/>
                    </a:lnTo>
                    <a:lnTo>
                      <a:pt x="169" y="40"/>
                    </a:lnTo>
                    <a:lnTo>
                      <a:pt x="169" y="33"/>
                    </a:lnTo>
                    <a:lnTo>
                      <a:pt x="162" y="20"/>
                    </a:lnTo>
                    <a:lnTo>
                      <a:pt x="180" y="20"/>
                    </a:lnTo>
                    <a:lnTo>
                      <a:pt x="183" y="20"/>
                    </a:lnTo>
                    <a:lnTo>
                      <a:pt x="188" y="13"/>
                    </a:lnTo>
                    <a:lnTo>
                      <a:pt x="193" y="2"/>
                    </a:lnTo>
                    <a:lnTo>
                      <a:pt x="191" y="0"/>
                    </a:lnTo>
                    <a:lnTo>
                      <a:pt x="186" y="0"/>
                    </a:lnTo>
                    <a:lnTo>
                      <a:pt x="180" y="2"/>
                    </a:lnTo>
                    <a:lnTo>
                      <a:pt x="175" y="13"/>
                    </a:lnTo>
                    <a:lnTo>
                      <a:pt x="162" y="9"/>
                    </a:lnTo>
                    <a:lnTo>
                      <a:pt x="151" y="25"/>
                    </a:lnTo>
                    <a:lnTo>
                      <a:pt x="139" y="20"/>
                    </a:lnTo>
                    <a:lnTo>
                      <a:pt x="135" y="20"/>
                    </a:lnTo>
                    <a:lnTo>
                      <a:pt x="129" y="20"/>
                    </a:lnTo>
                    <a:lnTo>
                      <a:pt x="129" y="25"/>
                    </a:lnTo>
                    <a:lnTo>
                      <a:pt x="134" y="33"/>
                    </a:lnTo>
                    <a:lnTo>
                      <a:pt x="139" y="33"/>
                    </a:lnTo>
                    <a:lnTo>
                      <a:pt x="153" y="37"/>
                    </a:lnTo>
                    <a:lnTo>
                      <a:pt x="162" y="60"/>
                    </a:lnTo>
                    <a:lnTo>
                      <a:pt x="162" y="76"/>
                    </a:lnTo>
                    <a:lnTo>
                      <a:pt x="156" y="76"/>
                    </a:lnTo>
                    <a:lnTo>
                      <a:pt x="143" y="80"/>
                    </a:lnTo>
                    <a:lnTo>
                      <a:pt x="129" y="61"/>
                    </a:lnTo>
                    <a:lnTo>
                      <a:pt x="125" y="60"/>
                    </a:lnTo>
                    <a:lnTo>
                      <a:pt x="120" y="60"/>
                    </a:lnTo>
                    <a:lnTo>
                      <a:pt x="114" y="61"/>
                    </a:lnTo>
                    <a:lnTo>
                      <a:pt x="108" y="76"/>
                    </a:lnTo>
                    <a:lnTo>
                      <a:pt x="92" y="61"/>
                    </a:lnTo>
                    <a:lnTo>
                      <a:pt x="101" y="53"/>
                    </a:lnTo>
                    <a:lnTo>
                      <a:pt x="99" y="45"/>
                    </a:lnTo>
                    <a:lnTo>
                      <a:pt x="97" y="40"/>
                    </a:lnTo>
                    <a:lnTo>
                      <a:pt x="90" y="40"/>
                    </a:lnTo>
                    <a:lnTo>
                      <a:pt x="85" y="41"/>
                    </a:lnTo>
                    <a:lnTo>
                      <a:pt x="69" y="60"/>
                    </a:lnTo>
                    <a:lnTo>
                      <a:pt x="53" y="60"/>
                    </a:lnTo>
                    <a:lnTo>
                      <a:pt x="50" y="53"/>
                    </a:lnTo>
                    <a:lnTo>
                      <a:pt x="43" y="53"/>
                    </a:lnTo>
                    <a:lnTo>
                      <a:pt x="48" y="53"/>
                    </a:lnTo>
                    <a:lnTo>
                      <a:pt x="26" y="60"/>
                    </a:lnTo>
                    <a:lnTo>
                      <a:pt x="24" y="53"/>
                    </a:lnTo>
                    <a:lnTo>
                      <a:pt x="19" y="53"/>
                    </a:lnTo>
                    <a:lnTo>
                      <a:pt x="8" y="37"/>
                    </a:lnTo>
                    <a:lnTo>
                      <a:pt x="3" y="40"/>
                    </a:lnTo>
                  </a:path>
                </a:pathLst>
              </a:custGeom>
              <a:solidFill>
                <a:srgbClr val="006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36" name="Freeform 59">
                <a:extLst>
                  <a:ext uri="{FF2B5EF4-FFF2-40B4-BE49-F238E27FC236}">
                    <a16:creationId xmlns:a16="http://schemas.microsoft.com/office/drawing/2014/main" id="{03BAFFAA-7749-4B5F-857F-E87C48CBB150}"/>
                  </a:ext>
                </a:extLst>
              </p:cNvPr>
              <p:cNvSpPr>
                <a:spLocks/>
              </p:cNvSpPr>
              <p:nvPr/>
            </p:nvSpPr>
            <p:spPr bwMode="auto">
              <a:xfrm>
                <a:off x="4425" y="3031"/>
                <a:ext cx="39" cy="35"/>
              </a:xfrm>
              <a:custGeom>
                <a:avLst/>
                <a:gdLst>
                  <a:gd name="T0" fmla="*/ 7 w 39"/>
                  <a:gd name="T1" fmla="*/ 0 h 35"/>
                  <a:gd name="T2" fmla="*/ 22 w 39"/>
                  <a:gd name="T3" fmla="*/ 3 h 35"/>
                  <a:gd name="T4" fmla="*/ 27 w 39"/>
                  <a:gd name="T5" fmla="*/ 6 h 35"/>
                  <a:gd name="T6" fmla="*/ 32 w 39"/>
                  <a:gd name="T7" fmla="*/ 6 h 35"/>
                  <a:gd name="T8" fmla="*/ 38 w 39"/>
                  <a:gd name="T9" fmla="*/ 14 h 35"/>
                  <a:gd name="T10" fmla="*/ 38 w 39"/>
                  <a:gd name="T11" fmla="*/ 23 h 35"/>
                  <a:gd name="T12" fmla="*/ 34 w 39"/>
                  <a:gd name="T13" fmla="*/ 30 h 35"/>
                  <a:gd name="T14" fmla="*/ 30 w 39"/>
                  <a:gd name="T15" fmla="*/ 30 h 35"/>
                  <a:gd name="T16" fmla="*/ 25 w 39"/>
                  <a:gd name="T17" fmla="*/ 27 h 35"/>
                  <a:gd name="T18" fmla="*/ 22 w 39"/>
                  <a:gd name="T19" fmla="*/ 27 h 35"/>
                  <a:gd name="T20" fmla="*/ 18 w 39"/>
                  <a:gd name="T21" fmla="*/ 30 h 35"/>
                  <a:gd name="T22" fmla="*/ 13 w 39"/>
                  <a:gd name="T23" fmla="*/ 34 h 35"/>
                  <a:gd name="T24" fmla="*/ 10 w 39"/>
                  <a:gd name="T25" fmla="*/ 31 h 35"/>
                  <a:gd name="T26" fmla="*/ 4 w 39"/>
                  <a:gd name="T27" fmla="*/ 31 h 35"/>
                  <a:gd name="T28" fmla="*/ 3 w 39"/>
                  <a:gd name="T29" fmla="*/ 27 h 35"/>
                  <a:gd name="T30" fmla="*/ 0 w 39"/>
                  <a:gd name="T31" fmla="*/ 20 h 35"/>
                  <a:gd name="T32" fmla="*/ 7 w 39"/>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5">
                    <a:moveTo>
                      <a:pt x="7" y="0"/>
                    </a:moveTo>
                    <a:lnTo>
                      <a:pt x="22" y="3"/>
                    </a:lnTo>
                    <a:lnTo>
                      <a:pt x="27" y="6"/>
                    </a:lnTo>
                    <a:lnTo>
                      <a:pt x="32" y="6"/>
                    </a:lnTo>
                    <a:lnTo>
                      <a:pt x="38" y="14"/>
                    </a:lnTo>
                    <a:lnTo>
                      <a:pt x="38" y="23"/>
                    </a:lnTo>
                    <a:lnTo>
                      <a:pt x="34" y="30"/>
                    </a:lnTo>
                    <a:lnTo>
                      <a:pt x="30" y="30"/>
                    </a:lnTo>
                    <a:lnTo>
                      <a:pt x="25" y="27"/>
                    </a:lnTo>
                    <a:lnTo>
                      <a:pt x="22" y="27"/>
                    </a:lnTo>
                    <a:lnTo>
                      <a:pt x="18" y="30"/>
                    </a:lnTo>
                    <a:lnTo>
                      <a:pt x="13" y="34"/>
                    </a:lnTo>
                    <a:lnTo>
                      <a:pt x="10" y="31"/>
                    </a:lnTo>
                    <a:lnTo>
                      <a:pt x="4" y="31"/>
                    </a:lnTo>
                    <a:lnTo>
                      <a:pt x="3" y="27"/>
                    </a:lnTo>
                    <a:lnTo>
                      <a:pt x="0" y="20"/>
                    </a:lnTo>
                    <a:lnTo>
                      <a:pt x="7" y="0"/>
                    </a:lnTo>
                  </a:path>
                </a:pathLst>
              </a:custGeom>
              <a:solidFill>
                <a:srgbClr val="008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622" name="Group 60">
              <a:extLst>
                <a:ext uri="{FF2B5EF4-FFF2-40B4-BE49-F238E27FC236}">
                  <a16:creationId xmlns:a16="http://schemas.microsoft.com/office/drawing/2014/main" id="{BC29ADA6-08DD-4C98-948F-E5ADF195BFB8}"/>
                </a:ext>
              </a:extLst>
            </p:cNvPr>
            <p:cNvGrpSpPr>
              <a:grpSpLocks/>
            </p:cNvGrpSpPr>
            <p:nvPr/>
          </p:nvGrpSpPr>
          <p:grpSpPr bwMode="auto">
            <a:xfrm>
              <a:off x="4032" y="3320"/>
              <a:ext cx="1160" cy="259"/>
              <a:chOff x="4032" y="3320"/>
              <a:chExt cx="1160" cy="259"/>
            </a:xfrm>
          </p:grpSpPr>
          <p:sp>
            <p:nvSpPr>
              <p:cNvPr id="106624" name="Freeform 61">
                <a:extLst>
                  <a:ext uri="{FF2B5EF4-FFF2-40B4-BE49-F238E27FC236}">
                    <a16:creationId xmlns:a16="http://schemas.microsoft.com/office/drawing/2014/main" id="{7ED076E4-B3C0-4AB7-B596-41E8D262E88C}"/>
                  </a:ext>
                </a:extLst>
              </p:cNvPr>
              <p:cNvSpPr>
                <a:spLocks/>
              </p:cNvSpPr>
              <p:nvPr/>
            </p:nvSpPr>
            <p:spPr bwMode="auto">
              <a:xfrm>
                <a:off x="4032" y="3326"/>
                <a:ext cx="1160" cy="253"/>
              </a:xfrm>
              <a:custGeom>
                <a:avLst/>
                <a:gdLst>
                  <a:gd name="T0" fmla="*/ 0 w 1160"/>
                  <a:gd name="T1" fmla="*/ 28 h 253"/>
                  <a:gd name="T2" fmla="*/ 0 w 1160"/>
                  <a:gd name="T3" fmla="*/ 252 h 253"/>
                  <a:gd name="T4" fmla="*/ 1159 w 1160"/>
                  <a:gd name="T5" fmla="*/ 248 h 253"/>
                  <a:gd name="T6" fmla="*/ 1159 w 1160"/>
                  <a:gd name="T7" fmla="*/ 86 h 253"/>
                  <a:gd name="T8" fmla="*/ 1088 w 1160"/>
                  <a:gd name="T9" fmla="*/ 86 h 253"/>
                  <a:gd name="T10" fmla="*/ 1024 w 1160"/>
                  <a:gd name="T11" fmla="*/ 39 h 253"/>
                  <a:gd name="T12" fmla="*/ 1006 w 1160"/>
                  <a:gd name="T13" fmla="*/ 21 h 253"/>
                  <a:gd name="T14" fmla="*/ 992 w 1160"/>
                  <a:gd name="T15" fmla="*/ 15 h 253"/>
                  <a:gd name="T16" fmla="*/ 978 w 1160"/>
                  <a:gd name="T17" fmla="*/ 11 h 253"/>
                  <a:gd name="T18" fmla="*/ 972 w 1160"/>
                  <a:gd name="T19" fmla="*/ 8 h 253"/>
                  <a:gd name="T20" fmla="*/ 960 w 1160"/>
                  <a:gd name="T21" fmla="*/ 8 h 253"/>
                  <a:gd name="T22" fmla="*/ 954 w 1160"/>
                  <a:gd name="T23" fmla="*/ 8 h 253"/>
                  <a:gd name="T24" fmla="*/ 948 w 1160"/>
                  <a:gd name="T25" fmla="*/ 8 h 253"/>
                  <a:gd name="T26" fmla="*/ 939 w 1160"/>
                  <a:gd name="T27" fmla="*/ 8 h 253"/>
                  <a:gd name="T28" fmla="*/ 912 w 1160"/>
                  <a:gd name="T29" fmla="*/ 15 h 253"/>
                  <a:gd name="T30" fmla="*/ 813 w 1160"/>
                  <a:gd name="T31" fmla="*/ 41 h 253"/>
                  <a:gd name="T32" fmla="*/ 781 w 1160"/>
                  <a:gd name="T33" fmla="*/ 25 h 253"/>
                  <a:gd name="T34" fmla="*/ 723 w 1160"/>
                  <a:gd name="T35" fmla="*/ 25 h 253"/>
                  <a:gd name="T36" fmla="*/ 696 w 1160"/>
                  <a:gd name="T37" fmla="*/ 15 h 253"/>
                  <a:gd name="T38" fmla="*/ 682 w 1160"/>
                  <a:gd name="T39" fmla="*/ 8 h 253"/>
                  <a:gd name="T40" fmla="*/ 666 w 1160"/>
                  <a:gd name="T41" fmla="*/ 8 h 253"/>
                  <a:gd name="T42" fmla="*/ 648 w 1160"/>
                  <a:gd name="T43" fmla="*/ 11 h 253"/>
                  <a:gd name="T44" fmla="*/ 633 w 1160"/>
                  <a:gd name="T45" fmla="*/ 15 h 253"/>
                  <a:gd name="T46" fmla="*/ 577 w 1160"/>
                  <a:gd name="T47" fmla="*/ 15 h 253"/>
                  <a:gd name="T48" fmla="*/ 553 w 1160"/>
                  <a:gd name="T49" fmla="*/ 28 h 253"/>
                  <a:gd name="T50" fmla="*/ 545 w 1160"/>
                  <a:gd name="T51" fmla="*/ 21 h 253"/>
                  <a:gd name="T52" fmla="*/ 496 w 1160"/>
                  <a:gd name="T53" fmla="*/ 39 h 253"/>
                  <a:gd name="T54" fmla="*/ 447 w 1160"/>
                  <a:gd name="T55" fmla="*/ 4 h 253"/>
                  <a:gd name="T56" fmla="*/ 411 w 1160"/>
                  <a:gd name="T57" fmla="*/ 0 h 253"/>
                  <a:gd name="T58" fmla="*/ 398 w 1160"/>
                  <a:gd name="T59" fmla="*/ 0 h 253"/>
                  <a:gd name="T60" fmla="*/ 382 w 1160"/>
                  <a:gd name="T61" fmla="*/ 8 h 253"/>
                  <a:gd name="T62" fmla="*/ 365 w 1160"/>
                  <a:gd name="T63" fmla="*/ 15 h 253"/>
                  <a:gd name="T64" fmla="*/ 248 w 1160"/>
                  <a:gd name="T65" fmla="*/ 11 h 253"/>
                  <a:gd name="T66" fmla="*/ 173 w 1160"/>
                  <a:gd name="T67" fmla="*/ 19 h 253"/>
                  <a:gd name="T68" fmla="*/ 138 w 1160"/>
                  <a:gd name="T69" fmla="*/ 8 h 253"/>
                  <a:gd name="T70" fmla="*/ 127 w 1160"/>
                  <a:gd name="T71" fmla="*/ 11 h 253"/>
                  <a:gd name="T72" fmla="*/ 106 w 1160"/>
                  <a:gd name="T73" fmla="*/ 8 h 253"/>
                  <a:gd name="T74" fmla="*/ 64 w 1160"/>
                  <a:gd name="T75" fmla="*/ 11 h 253"/>
                  <a:gd name="T76" fmla="*/ 54 w 1160"/>
                  <a:gd name="T77" fmla="*/ 11 h 253"/>
                  <a:gd name="T78" fmla="*/ 48 w 1160"/>
                  <a:gd name="T79" fmla="*/ 15 h 253"/>
                  <a:gd name="T80" fmla="*/ 37 w 1160"/>
                  <a:gd name="T81" fmla="*/ 21 h 253"/>
                  <a:gd name="T82" fmla="*/ 25 w 1160"/>
                  <a:gd name="T83" fmla="*/ 21 h 253"/>
                  <a:gd name="T84" fmla="*/ 0 w 1160"/>
                  <a:gd name="T85" fmla="*/ 28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60" h="253">
                    <a:moveTo>
                      <a:pt x="0" y="28"/>
                    </a:moveTo>
                    <a:lnTo>
                      <a:pt x="0" y="252"/>
                    </a:lnTo>
                    <a:lnTo>
                      <a:pt x="1159" y="248"/>
                    </a:lnTo>
                    <a:lnTo>
                      <a:pt x="1159" y="86"/>
                    </a:lnTo>
                    <a:lnTo>
                      <a:pt x="1088" y="86"/>
                    </a:lnTo>
                    <a:lnTo>
                      <a:pt x="1024" y="39"/>
                    </a:lnTo>
                    <a:lnTo>
                      <a:pt x="1006" y="21"/>
                    </a:lnTo>
                    <a:lnTo>
                      <a:pt x="992" y="15"/>
                    </a:lnTo>
                    <a:lnTo>
                      <a:pt x="978" y="11"/>
                    </a:lnTo>
                    <a:lnTo>
                      <a:pt x="972" y="8"/>
                    </a:lnTo>
                    <a:lnTo>
                      <a:pt x="960" y="8"/>
                    </a:lnTo>
                    <a:lnTo>
                      <a:pt x="954" y="8"/>
                    </a:lnTo>
                    <a:lnTo>
                      <a:pt x="948" y="8"/>
                    </a:lnTo>
                    <a:lnTo>
                      <a:pt x="939" y="8"/>
                    </a:lnTo>
                    <a:lnTo>
                      <a:pt x="912" y="15"/>
                    </a:lnTo>
                    <a:lnTo>
                      <a:pt x="813" y="41"/>
                    </a:lnTo>
                    <a:lnTo>
                      <a:pt x="781" y="25"/>
                    </a:lnTo>
                    <a:lnTo>
                      <a:pt x="723" y="25"/>
                    </a:lnTo>
                    <a:lnTo>
                      <a:pt x="696" y="15"/>
                    </a:lnTo>
                    <a:lnTo>
                      <a:pt x="682" y="8"/>
                    </a:lnTo>
                    <a:lnTo>
                      <a:pt x="666" y="8"/>
                    </a:lnTo>
                    <a:lnTo>
                      <a:pt x="648" y="11"/>
                    </a:lnTo>
                    <a:lnTo>
                      <a:pt x="633" y="15"/>
                    </a:lnTo>
                    <a:lnTo>
                      <a:pt x="577" y="15"/>
                    </a:lnTo>
                    <a:lnTo>
                      <a:pt x="553" y="28"/>
                    </a:lnTo>
                    <a:lnTo>
                      <a:pt x="545" y="21"/>
                    </a:lnTo>
                    <a:lnTo>
                      <a:pt x="496" y="39"/>
                    </a:lnTo>
                    <a:lnTo>
                      <a:pt x="447" y="4"/>
                    </a:lnTo>
                    <a:lnTo>
                      <a:pt x="411" y="0"/>
                    </a:lnTo>
                    <a:lnTo>
                      <a:pt x="398" y="0"/>
                    </a:lnTo>
                    <a:lnTo>
                      <a:pt x="382" y="8"/>
                    </a:lnTo>
                    <a:lnTo>
                      <a:pt x="365" y="15"/>
                    </a:lnTo>
                    <a:lnTo>
                      <a:pt x="248" y="11"/>
                    </a:lnTo>
                    <a:lnTo>
                      <a:pt x="173" y="19"/>
                    </a:lnTo>
                    <a:lnTo>
                      <a:pt x="138" y="8"/>
                    </a:lnTo>
                    <a:lnTo>
                      <a:pt x="127" y="11"/>
                    </a:lnTo>
                    <a:lnTo>
                      <a:pt x="106" y="8"/>
                    </a:lnTo>
                    <a:lnTo>
                      <a:pt x="64" y="11"/>
                    </a:lnTo>
                    <a:lnTo>
                      <a:pt x="54" y="11"/>
                    </a:lnTo>
                    <a:lnTo>
                      <a:pt x="48" y="15"/>
                    </a:lnTo>
                    <a:lnTo>
                      <a:pt x="37" y="21"/>
                    </a:lnTo>
                    <a:lnTo>
                      <a:pt x="25" y="21"/>
                    </a:lnTo>
                    <a:lnTo>
                      <a:pt x="0" y="28"/>
                    </a:lnTo>
                  </a:path>
                </a:pathLst>
              </a:custGeom>
              <a:solidFill>
                <a:srgbClr val="00A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25" name="Freeform 62">
                <a:extLst>
                  <a:ext uri="{FF2B5EF4-FFF2-40B4-BE49-F238E27FC236}">
                    <a16:creationId xmlns:a16="http://schemas.microsoft.com/office/drawing/2014/main" id="{6F0C058D-C3B3-40B5-9F2E-948982F9A6CA}"/>
                  </a:ext>
                </a:extLst>
              </p:cNvPr>
              <p:cNvSpPr>
                <a:spLocks/>
              </p:cNvSpPr>
              <p:nvPr/>
            </p:nvSpPr>
            <p:spPr bwMode="auto">
              <a:xfrm>
                <a:off x="4103" y="3385"/>
                <a:ext cx="1089" cy="190"/>
              </a:xfrm>
              <a:custGeom>
                <a:avLst/>
                <a:gdLst>
                  <a:gd name="T0" fmla="*/ 1088 w 1089"/>
                  <a:gd name="T1" fmla="*/ 189 h 190"/>
                  <a:gd name="T2" fmla="*/ 21 w 1089"/>
                  <a:gd name="T3" fmla="*/ 142 h 190"/>
                  <a:gd name="T4" fmla="*/ 36 w 1089"/>
                  <a:gd name="T5" fmla="*/ 132 h 190"/>
                  <a:gd name="T6" fmla="*/ 49 w 1089"/>
                  <a:gd name="T7" fmla="*/ 132 h 190"/>
                  <a:gd name="T8" fmla="*/ 62 w 1089"/>
                  <a:gd name="T9" fmla="*/ 122 h 190"/>
                  <a:gd name="T10" fmla="*/ 85 w 1089"/>
                  <a:gd name="T11" fmla="*/ 136 h 190"/>
                  <a:gd name="T12" fmla="*/ 112 w 1089"/>
                  <a:gd name="T13" fmla="*/ 111 h 190"/>
                  <a:gd name="T14" fmla="*/ 124 w 1089"/>
                  <a:gd name="T15" fmla="*/ 111 h 190"/>
                  <a:gd name="T16" fmla="*/ 215 w 1089"/>
                  <a:gd name="T17" fmla="*/ 102 h 190"/>
                  <a:gd name="T18" fmla="*/ 207 w 1089"/>
                  <a:gd name="T19" fmla="*/ 74 h 190"/>
                  <a:gd name="T20" fmla="*/ 204 w 1089"/>
                  <a:gd name="T21" fmla="*/ 65 h 190"/>
                  <a:gd name="T22" fmla="*/ 212 w 1089"/>
                  <a:gd name="T23" fmla="*/ 47 h 190"/>
                  <a:gd name="T24" fmla="*/ 225 w 1089"/>
                  <a:gd name="T25" fmla="*/ 53 h 190"/>
                  <a:gd name="T26" fmla="*/ 257 w 1089"/>
                  <a:gd name="T27" fmla="*/ 49 h 190"/>
                  <a:gd name="T28" fmla="*/ 294 w 1089"/>
                  <a:gd name="T29" fmla="*/ 47 h 190"/>
                  <a:gd name="T30" fmla="*/ 317 w 1089"/>
                  <a:gd name="T31" fmla="*/ 41 h 190"/>
                  <a:gd name="T32" fmla="*/ 328 w 1089"/>
                  <a:gd name="T33" fmla="*/ 33 h 190"/>
                  <a:gd name="T34" fmla="*/ 335 w 1089"/>
                  <a:gd name="T35" fmla="*/ 47 h 190"/>
                  <a:gd name="T36" fmla="*/ 409 w 1089"/>
                  <a:gd name="T37" fmla="*/ 49 h 190"/>
                  <a:gd name="T38" fmla="*/ 427 w 1089"/>
                  <a:gd name="T39" fmla="*/ 67 h 190"/>
                  <a:gd name="T40" fmla="*/ 438 w 1089"/>
                  <a:gd name="T41" fmla="*/ 53 h 190"/>
                  <a:gd name="T42" fmla="*/ 451 w 1089"/>
                  <a:gd name="T43" fmla="*/ 57 h 190"/>
                  <a:gd name="T44" fmla="*/ 480 w 1089"/>
                  <a:gd name="T45" fmla="*/ 61 h 190"/>
                  <a:gd name="T46" fmla="*/ 510 w 1089"/>
                  <a:gd name="T47" fmla="*/ 33 h 190"/>
                  <a:gd name="T48" fmla="*/ 519 w 1089"/>
                  <a:gd name="T49" fmla="*/ 23 h 190"/>
                  <a:gd name="T50" fmla="*/ 535 w 1089"/>
                  <a:gd name="T51" fmla="*/ 13 h 190"/>
                  <a:gd name="T52" fmla="*/ 544 w 1089"/>
                  <a:gd name="T53" fmla="*/ 13 h 190"/>
                  <a:gd name="T54" fmla="*/ 552 w 1089"/>
                  <a:gd name="T55" fmla="*/ 25 h 190"/>
                  <a:gd name="T56" fmla="*/ 580 w 1089"/>
                  <a:gd name="T57" fmla="*/ 47 h 190"/>
                  <a:gd name="T58" fmla="*/ 609 w 1089"/>
                  <a:gd name="T59" fmla="*/ 45 h 190"/>
                  <a:gd name="T60" fmla="*/ 625 w 1089"/>
                  <a:gd name="T61" fmla="*/ 37 h 190"/>
                  <a:gd name="T62" fmla="*/ 652 w 1089"/>
                  <a:gd name="T63" fmla="*/ 41 h 190"/>
                  <a:gd name="T64" fmla="*/ 686 w 1089"/>
                  <a:gd name="T65" fmla="*/ 67 h 190"/>
                  <a:gd name="T66" fmla="*/ 728 w 1089"/>
                  <a:gd name="T67" fmla="*/ 53 h 190"/>
                  <a:gd name="T68" fmla="*/ 785 w 1089"/>
                  <a:gd name="T69" fmla="*/ 33 h 190"/>
                  <a:gd name="T70" fmla="*/ 799 w 1089"/>
                  <a:gd name="T71" fmla="*/ 33 h 190"/>
                  <a:gd name="T72" fmla="*/ 844 w 1089"/>
                  <a:gd name="T73" fmla="*/ 33 h 190"/>
                  <a:gd name="T74" fmla="*/ 845 w 1089"/>
                  <a:gd name="T75" fmla="*/ 13 h 190"/>
                  <a:gd name="T76" fmla="*/ 859 w 1089"/>
                  <a:gd name="T77" fmla="*/ 0 h 190"/>
                  <a:gd name="T78" fmla="*/ 878 w 1089"/>
                  <a:gd name="T79" fmla="*/ 3 h 190"/>
                  <a:gd name="T80" fmla="*/ 937 w 1089"/>
                  <a:gd name="T81" fmla="*/ 37 h 190"/>
                  <a:gd name="T82" fmla="*/ 944 w 1089"/>
                  <a:gd name="T83" fmla="*/ 53 h 190"/>
                  <a:gd name="T84" fmla="*/ 967 w 1089"/>
                  <a:gd name="T85" fmla="*/ 61 h 190"/>
                  <a:gd name="T86" fmla="*/ 987 w 1089"/>
                  <a:gd name="T87" fmla="*/ 57 h 190"/>
                  <a:gd name="T88" fmla="*/ 1052 w 1089"/>
                  <a:gd name="T89" fmla="*/ 70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89" h="190">
                    <a:moveTo>
                      <a:pt x="1088" y="65"/>
                    </a:moveTo>
                    <a:lnTo>
                      <a:pt x="1088" y="189"/>
                    </a:lnTo>
                    <a:lnTo>
                      <a:pt x="0" y="189"/>
                    </a:lnTo>
                    <a:lnTo>
                      <a:pt x="21" y="142"/>
                    </a:lnTo>
                    <a:lnTo>
                      <a:pt x="28" y="136"/>
                    </a:lnTo>
                    <a:lnTo>
                      <a:pt x="36" y="132"/>
                    </a:lnTo>
                    <a:lnTo>
                      <a:pt x="42" y="132"/>
                    </a:lnTo>
                    <a:lnTo>
                      <a:pt x="49" y="132"/>
                    </a:lnTo>
                    <a:lnTo>
                      <a:pt x="57" y="122"/>
                    </a:lnTo>
                    <a:lnTo>
                      <a:pt x="62" y="122"/>
                    </a:lnTo>
                    <a:lnTo>
                      <a:pt x="69" y="132"/>
                    </a:lnTo>
                    <a:lnTo>
                      <a:pt x="85" y="136"/>
                    </a:lnTo>
                    <a:lnTo>
                      <a:pt x="109" y="118"/>
                    </a:lnTo>
                    <a:lnTo>
                      <a:pt x="112" y="111"/>
                    </a:lnTo>
                    <a:lnTo>
                      <a:pt x="117" y="111"/>
                    </a:lnTo>
                    <a:lnTo>
                      <a:pt x="124" y="111"/>
                    </a:lnTo>
                    <a:lnTo>
                      <a:pt x="212" y="106"/>
                    </a:lnTo>
                    <a:lnTo>
                      <a:pt x="215" y="102"/>
                    </a:lnTo>
                    <a:lnTo>
                      <a:pt x="215" y="78"/>
                    </a:lnTo>
                    <a:lnTo>
                      <a:pt x="207" y="74"/>
                    </a:lnTo>
                    <a:lnTo>
                      <a:pt x="212" y="74"/>
                    </a:lnTo>
                    <a:lnTo>
                      <a:pt x="204" y="65"/>
                    </a:lnTo>
                    <a:lnTo>
                      <a:pt x="207" y="53"/>
                    </a:lnTo>
                    <a:lnTo>
                      <a:pt x="212" y="47"/>
                    </a:lnTo>
                    <a:lnTo>
                      <a:pt x="220" y="47"/>
                    </a:lnTo>
                    <a:lnTo>
                      <a:pt x="225" y="53"/>
                    </a:lnTo>
                    <a:lnTo>
                      <a:pt x="233" y="57"/>
                    </a:lnTo>
                    <a:lnTo>
                      <a:pt x="257" y="49"/>
                    </a:lnTo>
                    <a:lnTo>
                      <a:pt x="282" y="47"/>
                    </a:lnTo>
                    <a:lnTo>
                      <a:pt x="294" y="47"/>
                    </a:lnTo>
                    <a:lnTo>
                      <a:pt x="311" y="49"/>
                    </a:lnTo>
                    <a:lnTo>
                      <a:pt x="317" y="41"/>
                    </a:lnTo>
                    <a:lnTo>
                      <a:pt x="322" y="33"/>
                    </a:lnTo>
                    <a:lnTo>
                      <a:pt x="328" y="33"/>
                    </a:lnTo>
                    <a:lnTo>
                      <a:pt x="331" y="41"/>
                    </a:lnTo>
                    <a:lnTo>
                      <a:pt x="335" y="47"/>
                    </a:lnTo>
                    <a:lnTo>
                      <a:pt x="356" y="47"/>
                    </a:lnTo>
                    <a:lnTo>
                      <a:pt x="409" y="49"/>
                    </a:lnTo>
                    <a:lnTo>
                      <a:pt x="418" y="57"/>
                    </a:lnTo>
                    <a:lnTo>
                      <a:pt x="427" y="67"/>
                    </a:lnTo>
                    <a:lnTo>
                      <a:pt x="434" y="57"/>
                    </a:lnTo>
                    <a:lnTo>
                      <a:pt x="438" y="53"/>
                    </a:lnTo>
                    <a:lnTo>
                      <a:pt x="445" y="53"/>
                    </a:lnTo>
                    <a:lnTo>
                      <a:pt x="451" y="57"/>
                    </a:lnTo>
                    <a:lnTo>
                      <a:pt x="461" y="61"/>
                    </a:lnTo>
                    <a:lnTo>
                      <a:pt x="480" y="61"/>
                    </a:lnTo>
                    <a:lnTo>
                      <a:pt x="500" y="61"/>
                    </a:lnTo>
                    <a:lnTo>
                      <a:pt x="510" y="33"/>
                    </a:lnTo>
                    <a:lnTo>
                      <a:pt x="513" y="29"/>
                    </a:lnTo>
                    <a:lnTo>
                      <a:pt x="519" y="23"/>
                    </a:lnTo>
                    <a:lnTo>
                      <a:pt x="528" y="25"/>
                    </a:lnTo>
                    <a:lnTo>
                      <a:pt x="535" y="13"/>
                    </a:lnTo>
                    <a:lnTo>
                      <a:pt x="538" y="13"/>
                    </a:lnTo>
                    <a:lnTo>
                      <a:pt x="544" y="13"/>
                    </a:lnTo>
                    <a:lnTo>
                      <a:pt x="549" y="16"/>
                    </a:lnTo>
                    <a:lnTo>
                      <a:pt x="552" y="25"/>
                    </a:lnTo>
                    <a:lnTo>
                      <a:pt x="552" y="53"/>
                    </a:lnTo>
                    <a:lnTo>
                      <a:pt x="580" y="47"/>
                    </a:lnTo>
                    <a:lnTo>
                      <a:pt x="601" y="47"/>
                    </a:lnTo>
                    <a:lnTo>
                      <a:pt x="609" y="45"/>
                    </a:lnTo>
                    <a:lnTo>
                      <a:pt x="616" y="37"/>
                    </a:lnTo>
                    <a:lnTo>
                      <a:pt x="625" y="37"/>
                    </a:lnTo>
                    <a:lnTo>
                      <a:pt x="637" y="45"/>
                    </a:lnTo>
                    <a:lnTo>
                      <a:pt x="652" y="41"/>
                    </a:lnTo>
                    <a:lnTo>
                      <a:pt x="659" y="45"/>
                    </a:lnTo>
                    <a:lnTo>
                      <a:pt x="686" y="67"/>
                    </a:lnTo>
                    <a:lnTo>
                      <a:pt x="696" y="65"/>
                    </a:lnTo>
                    <a:lnTo>
                      <a:pt x="728" y="53"/>
                    </a:lnTo>
                    <a:lnTo>
                      <a:pt x="762" y="49"/>
                    </a:lnTo>
                    <a:lnTo>
                      <a:pt x="785" y="33"/>
                    </a:lnTo>
                    <a:lnTo>
                      <a:pt x="792" y="33"/>
                    </a:lnTo>
                    <a:lnTo>
                      <a:pt x="799" y="33"/>
                    </a:lnTo>
                    <a:lnTo>
                      <a:pt x="820" y="37"/>
                    </a:lnTo>
                    <a:lnTo>
                      <a:pt x="844" y="33"/>
                    </a:lnTo>
                    <a:lnTo>
                      <a:pt x="844" y="23"/>
                    </a:lnTo>
                    <a:lnTo>
                      <a:pt x="845" y="13"/>
                    </a:lnTo>
                    <a:lnTo>
                      <a:pt x="850" y="3"/>
                    </a:lnTo>
                    <a:lnTo>
                      <a:pt x="859" y="0"/>
                    </a:lnTo>
                    <a:lnTo>
                      <a:pt x="865" y="0"/>
                    </a:lnTo>
                    <a:lnTo>
                      <a:pt x="878" y="3"/>
                    </a:lnTo>
                    <a:lnTo>
                      <a:pt x="906" y="29"/>
                    </a:lnTo>
                    <a:lnTo>
                      <a:pt x="937" y="37"/>
                    </a:lnTo>
                    <a:lnTo>
                      <a:pt x="944" y="45"/>
                    </a:lnTo>
                    <a:lnTo>
                      <a:pt x="944" y="53"/>
                    </a:lnTo>
                    <a:lnTo>
                      <a:pt x="939" y="65"/>
                    </a:lnTo>
                    <a:lnTo>
                      <a:pt x="967" y="61"/>
                    </a:lnTo>
                    <a:lnTo>
                      <a:pt x="978" y="57"/>
                    </a:lnTo>
                    <a:lnTo>
                      <a:pt x="987" y="57"/>
                    </a:lnTo>
                    <a:lnTo>
                      <a:pt x="999" y="67"/>
                    </a:lnTo>
                    <a:lnTo>
                      <a:pt x="1052" y="70"/>
                    </a:lnTo>
                    <a:lnTo>
                      <a:pt x="1088" y="65"/>
                    </a:lnTo>
                  </a:path>
                </a:pathLst>
              </a:custGeom>
              <a:solidFill>
                <a:srgbClr val="804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26" name="Freeform 63">
                <a:extLst>
                  <a:ext uri="{FF2B5EF4-FFF2-40B4-BE49-F238E27FC236}">
                    <a16:creationId xmlns:a16="http://schemas.microsoft.com/office/drawing/2014/main" id="{FEEC5297-895E-4739-A584-2A5D8A1A0DC3}"/>
                  </a:ext>
                </a:extLst>
              </p:cNvPr>
              <p:cNvSpPr>
                <a:spLocks/>
              </p:cNvSpPr>
              <p:nvPr/>
            </p:nvSpPr>
            <p:spPr bwMode="auto">
              <a:xfrm>
                <a:off x="4173" y="3420"/>
                <a:ext cx="1019" cy="150"/>
              </a:xfrm>
              <a:custGeom>
                <a:avLst/>
                <a:gdLst>
                  <a:gd name="T0" fmla="*/ 956 w 1019"/>
                  <a:gd name="T1" fmla="*/ 64 h 150"/>
                  <a:gd name="T2" fmla="*/ 940 w 1019"/>
                  <a:gd name="T3" fmla="*/ 68 h 150"/>
                  <a:gd name="T4" fmla="*/ 925 w 1019"/>
                  <a:gd name="T5" fmla="*/ 101 h 150"/>
                  <a:gd name="T6" fmla="*/ 890 w 1019"/>
                  <a:gd name="T7" fmla="*/ 53 h 150"/>
                  <a:gd name="T8" fmla="*/ 883 w 1019"/>
                  <a:gd name="T9" fmla="*/ 105 h 150"/>
                  <a:gd name="T10" fmla="*/ 824 w 1019"/>
                  <a:gd name="T11" fmla="*/ 13 h 150"/>
                  <a:gd name="T12" fmla="*/ 813 w 1019"/>
                  <a:gd name="T13" fmla="*/ 24 h 150"/>
                  <a:gd name="T14" fmla="*/ 784 w 1019"/>
                  <a:gd name="T15" fmla="*/ 44 h 150"/>
                  <a:gd name="T16" fmla="*/ 746 w 1019"/>
                  <a:gd name="T17" fmla="*/ 24 h 150"/>
                  <a:gd name="T18" fmla="*/ 738 w 1019"/>
                  <a:gd name="T19" fmla="*/ 24 h 150"/>
                  <a:gd name="T20" fmla="*/ 713 w 1019"/>
                  <a:gd name="T21" fmla="*/ 40 h 150"/>
                  <a:gd name="T22" fmla="*/ 697 w 1019"/>
                  <a:gd name="T23" fmla="*/ 32 h 150"/>
                  <a:gd name="T24" fmla="*/ 683 w 1019"/>
                  <a:gd name="T25" fmla="*/ 48 h 150"/>
                  <a:gd name="T26" fmla="*/ 622 w 1019"/>
                  <a:gd name="T27" fmla="*/ 64 h 150"/>
                  <a:gd name="T28" fmla="*/ 616 w 1019"/>
                  <a:gd name="T29" fmla="*/ 53 h 150"/>
                  <a:gd name="T30" fmla="*/ 606 w 1019"/>
                  <a:gd name="T31" fmla="*/ 60 h 150"/>
                  <a:gd name="T32" fmla="*/ 546 w 1019"/>
                  <a:gd name="T33" fmla="*/ 36 h 150"/>
                  <a:gd name="T34" fmla="*/ 532 w 1019"/>
                  <a:gd name="T35" fmla="*/ 36 h 150"/>
                  <a:gd name="T36" fmla="*/ 541 w 1019"/>
                  <a:gd name="T37" fmla="*/ 84 h 150"/>
                  <a:gd name="T38" fmla="*/ 516 w 1019"/>
                  <a:gd name="T39" fmla="*/ 57 h 150"/>
                  <a:gd name="T40" fmla="*/ 509 w 1019"/>
                  <a:gd name="T41" fmla="*/ 72 h 150"/>
                  <a:gd name="T42" fmla="*/ 484 w 1019"/>
                  <a:gd name="T43" fmla="*/ 44 h 150"/>
                  <a:gd name="T44" fmla="*/ 470 w 1019"/>
                  <a:gd name="T45" fmla="*/ 8 h 150"/>
                  <a:gd name="T46" fmla="*/ 458 w 1019"/>
                  <a:gd name="T47" fmla="*/ 4 h 150"/>
                  <a:gd name="T48" fmla="*/ 448 w 1019"/>
                  <a:gd name="T49" fmla="*/ 24 h 150"/>
                  <a:gd name="T50" fmla="*/ 440 w 1019"/>
                  <a:gd name="T51" fmla="*/ 117 h 150"/>
                  <a:gd name="T52" fmla="*/ 428 w 1019"/>
                  <a:gd name="T53" fmla="*/ 108 h 150"/>
                  <a:gd name="T54" fmla="*/ 412 w 1019"/>
                  <a:gd name="T55" fmla="*/ 84 h 150"/>
                  <a:gd name="T56" fmla="*/ 419 w 1019"/>
                  <a:gd name="T57" fmla="*/ 64 h 150"/>
                  <a:gd name="T58" fmla="*/ 415 w 1019"/>
                  <a:gd name="T59" fmla="*/ 44 h 150"/>
                  <a:gd name="T60" fmla="*/ 404 w 1019"/>
                  <a:gd name="T61" fmla="*/ 44 h 150"/>
                  <a:gd name="T62" fmla="*/ 391 w 1019"/>
                  <a:gd name="T63" fmla="*/ 60 h 150"/>
                  <a:gd name="T64" fmla="*/ 362 w 1019"/>
                  <a:gd name="T65" fmla="*/ 44 h 150"/>
                  <a:gd name="T66" fmla="*/ 348 w 1019"/>
                  <a:gd name="T67" fmla="*/ 44 h 150"/>
                  <a:gd name="T68" fmla="*/ 327 w 1019"/>
                  <a:gd name="T69" fmla="*/ 24 h 150"/>
                  <a:gd name="T70" fmla="*/ 319 w 1019"/>
                  <a:gd name="T71" fmla="*/ 24 h 150"/>
                  <a:gd name="T72" fmla="*/ 334 w 1019"/>
                  <a:gd name="T73" fmla="*/ 112 h 150"/>
                  <a:gd name="T74" fmla="*/ 223 w 1019"/>
                  <a:gd name="T75" fmla="*/ 64 h 150"/>
                  <a:gd name="T76" fmla="*/ 197 w 1019"/>
                  <a:gd name="T77" fmla="*/ 97 h 150"/>
                  <a:gd name="T78" fmla="*/ 158 w 1019"/>
                  <a:gd name="T79" fmla="*/ 53 h 150"/>
                  <a:gd name="T80" fmla="*/ 148 w 1019"/>
                  <a:gd name="T81" fmla="*/ 53 h 150"/>
                  <a:gd name="T82" fmla="*/ 151 w 1019"/>
                  <a:gd name="T83" fmla="*/ 74 h 150"/>
                  <a:gd name="T84" fmla="*/ 166 w 1019"/>
                  <a:gd name="T85" fmla="*/ 121 h 150"/>
                  <a:gd name="T86" fmla="*/ 142 w 1019"/>
                  <a:gd name="T87" fmla="*/ 117 h 150"/>
                  <a:gd name="T88" fmla="*/ 132 w 1019"/>
                  <a:gd name="T89" fmla="*/ 128 h 150"/>
                  <a:gd name="T90" fmla="*/ 101 w 1019"/>
                  <a:gd name="T91" fmla="*/ 97 h 150"/>
                  <a:gd name="T92" fmla="*/ 94 w 1019"/>
                  <a:gd name="T93" fmla="*/ 94 h 150"/>
                  <a:gd name="T94" fmla="*/ 91 w 1019"/>
                  <a:gd name="T95" fmla="*/ 128 h 150"/>
                  <a:gd name="T96" fmla="*/ 50 w 1019"/>
                  <a:gd name="T97" fmla="*/ 105 h 150"/>
                  <a:gd name="T98" fmla="*/ 29 w 1019"/>
                  <a:gd name="T99" fmla="*/ 101 h 150"/>
                  <a:gd name="T100" fmla="*/ 0 w 1019"/>
                  <a:gd name="T101" fmla="*/ 125 h 150"/>
                  <a:gd name="T102" fmla="*/ 14 w 1019"/>
                  <a:gd name="T103" fmla="*/ 149 h 150"/>
                  <a:gd name="T104" fmla="*/ 82 w 1019"/>
                  <a:gd name="T105" fmla="*/ 138 h 150"/>
                  <a:gd name="T106" fmla="*/ 1018 w 1019"/>
                  <a:gd name="T107" fmla="*/ 64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19" h="150">
                    <a:moveTo>
                      <a:pt x="1018" y="64"/>
                    </a:moveTo>
                    <a:lnTo>
                      <a:pt x="956" y="64"/>
                    </a:lnTo>
                    <a:lnTo>
                      <a:pt x="950" y="60"/>
                    </a:lnTo>
                    <a:lnTo>
                      <a:pt x="940" y="68"/>
                    </a:lnTo>
                    <a:lnTo>
                      <a:pt x="932" y="94"/>
                    </a:lnTo>
                    <a:lnTo>
                      <a:pt x="925" y="101"/>
                    </a:lnTo>
                    <a:lnTo>
                      <a:pt x="893" y="53"/>
                    </a:lnTo>
                    <a:lnTo>
                      <a:pt x="890" y="53"/>
                    </a:lnTo>
                    <a:lnTo>
                      <a:pt x="885" y="57"/>
                    </a:lnTo>
                    <a:lnTo>
                      <a:pt x="883" y="105"/>
                    </a:lnTo>
                    <a:lnTo>
                      <a:pt x="831" y="20"/>
                    </a:lnTo>
                    <a:lnTo>
                      <a:pt x="824" y="13"/>
                    </a:lnTo>
                    <a:lnTo>
                      <a:pt x="818" y="16"/>
                    </a:lnTo>
                    <a:lnTo>
                      <a:pt x="813" y="24"/>
                    </a:lnTo>
                    <a:lnTo>
                      <a:pt x="826" y="117"/>
                    </a:lnTo>
                    <a:lnTo>
                      <a:pt x="784" y="44"/>
                    </a:lnTo>
                    <a:lnTo>
                      <a:pt x="756" y="40"/>
                    </a:lnTo>
                    <a:lnTo>
                      <a:pt x="746" y="24"/>
                    </a:lnTo>
                    <a:lnTo>
                      <a:pt x="741" y="24"/>
                    </a:lnTo>
                    <a:lnTo>
                      <a:pt x="738" y="24"/>
                    </a:lnTo>
                    <a:lnTo>
                      <a:pt x="732" y="64"/>
                    </a:lnTo>
                    <a:lnTo>
                      <a:pt x="713" y="40"/>
                    </a:lnTo>
                    <a:lnTo>
                      <a:pt x="707" y="33"/>
                    </a:lnTo>
                    <a:lnTo>
                      <a:pt x="697" y="32"/>
                    </a:lnTo>
                    <a:lnTo>
                      <a:pt x="689" y="36"/>
                    </a:lnTo>
                    <a:lnTo>
                      <a:pt x="683" y="48"/>
                    </a:lnTo>
                    <a:lnTo>
                      <a:pt x="633" y="53"/>
                    </a:lnTo>
                    <a:lnTo>
                      <a:pt x="622" y="64"/>
                    </a:lnTo>
                    <a:lnTo>
                      <a:pt x="619" y="57"/>
                    </a:lnTo>
                    <a:lnTo>
                      <a:pt x="616" y="53"/>
                    </a:lnTo>
                    <a:lnTo>
                      <a:pt x="608" y="53"/>
                    </a:lnTo>
                    <a:lnTo>
                      <a:pt x="606" y="60"/>
                    </a:lnTo>
                    <a:lnTo>
                      <a:pt x="601" y="101"/>
                    </a:lnTo>
                    <a:lnTo>
                      <a:pt x="546" y="36"/>
                    </a:lnTo>
                    <a:lnTo>
                      <a:pt x="537" y="33"/>
                    </a:lnTo>
                    <a:lnTo>
                      <a:pt x="532" y="36"/>
                    </a:lnTo>
                    <a:lnTo>
                      <a:pt x="531" y="44"/>
                    </a:lnTo>
                    <a:lnTo>
                      <a:pt x="541" y="84"/>
                    </a:lnTo>
                    <a:lnTo>
                      <a:pt x="521" y="60"/>
                    </a:lnTo>
                    <a:lnTo>
                      <a:pt x="516" y="57"/>
                    </a:lnTo>
                    <a:lnTo>
                      <a:pt x="509" y="60"/>
                    </a:lnTo>
                    <a:lnTo>
                      <a:pt x="509" y="72"/>
                    </a:lnTo>
                    <a:lnTo>
                      <a:pt x="503" y="92"/>
                    </a:lnTo>
                    <a:lnTo>
                      <a:pt x="484" y="44"/>
                    </a:lnTo>
                    <a:lnTo>
                      <a:pt x="472" y="16"/>
                    </a:lnTo>
                    <a:lnTo>
                      <a:pt x="470" y="8"/>
                    </a:lnTo>
                    <a:lnTo>
                      <a:pt x="466" y="0"/>
                    </a:lnTo>
                    <a:lnTo>
                      <a:pt x="458" y="4"/>
                    </a:lnTo>
                    <a:lnTo>
                      <a:pt x="453" y="11"/>
                    </a:lnTo>
                    <a:lnTo>
                      <a:pt x="448" y="24"/>
                    </a:lnTo>
                    <a:lnTo>
                      <a:pt x="443" y="112"/>
                    </a:lnTo>
                    <a:lnTo>
                      <a:pt x="440" y="117"/>
                    </a:lnTo>
                    <a:lnTo>
                      <a:pt x="433" y="114"/>
                    </a:lnTo>
                    <a:lnTo>
                      <a:pt x="428" y="108"/>
                    </a:lnTo>
                    <a:lnTo>
                      <a:pt x="419" y="101"/>
                    </a:lnTo>
                    <a:lnTo>
                      <a:pt x="412" y="84"/>
                    </a:lnTo>
                    <a:lnTo>
                      <a:pt x="417" y="74"/>
                    </a:lnTo>
                    <a:lnTo>
                      <a:pt x="419" y="64"/>
                    </a:lnTo>
                    <a:lnTo>
                      <a:pt x="419" y="52"/>
                    </a:lnTo>
                    <a:lnTo>
                      <a:pt x="415" y="44"/>
                    </a:lnTo>
                    <a:lnTo>
                      <a:pt x="408" y="44"/>
                    </a:lnTo>
                    <a:lnTo>
                      <a:pt x="404" y="44"/>
                    </a:lnTo>
                    <a:lnTo>
                      <a:pt x="397" y="52"/>
                    </a:lnTo>
                    <a:lnTo>
                      <a:pt x="391" y="60"/>
                    </a:lnTo>
                    <a:lnTo>
                      <a:pt x="368" y="48"/>
                    </a:lnTo>
                    <a:lnTo>
                      <a:pt x="362" y="44"/>
                    </a:lnTo>
                    <a:lnTo>
                      <a:pt x="355" y="40"/>
                    </a:lnTo>
                    <a:lnTo>
                      <a:pt x="348" y="44"/>
                    </a:lnTo>
                    <a:lnTo>
                      <a:pt x="334" y="28"/>
                    </a:lnTo>
                    <a:lnTo>
                      <a:pt x="327" y="24"/>
                    </a:lnTo>
                    <a:lnTo>
                      <a:pt x="324" y="20"/>
                    </a:lnTo>
                    <a:lnTo>
                      <a:pt x="319" y="24"/>
                    </a:lnTo>
                    <a:lnTo>
                      <a:pt x="316" y="32"/>
                    </a:lnTo>
                    <a:lnTo>
                      <a:pt x="334" y="112"/>
                    </a:lnTo>
                    <a:lnTo>
                      <a:pt x="252" y="114"/>
                    </a:lnTo>
                    <a:lnTo>
                      <a:pt x="223" y="64"/>
                    </a:lnTo>
                    <a:lnTo>
                      <a:pt x="208" y="94"/>
                    </a:lnTo>
                    <a:lnTo>
                      <a:pt x="197" y="97"/>
                    </a:lnTo>
                    <a:lnTo>
                      <a:pt x="172" y="74"/>
                    </a:lnTo>
                    <a:lnTo>
                      <a:pt x="158" y="53"/>
                    </a:lnTo>
                    <a:lnTo>
                      <a:pt x="155" y="52"/>
                    </a:lnTo>
                    <a:lnTo>
                      <a:pt x="148" y="53"/>
                    </a:lnTo>
                    <a:lnTo>
                      <a:pt x="148" y="64"/>
                    </a:lnTo>
                    <a:lnTo>
                      <a:pt x="151" y="74"/>
                    </a:lnTo>
                    <a:lnTo>
                      <a:pt x="156" y="101"/>
                    </a:lnTo>
                    <a:lnTo>
                      <a:pt x="166" y="121"/>
                    </a:lnTo>
                    <a:lnTo>
                      <a:pt x="148" y="117"/>
                    </a:lnTo>
                    <a:lnTo>
                      <a:pt x="142" y="117"/>
                    </a:lnTo>
                    <a:lnTo>
                      <a:pt x="137" y="125"/>
                    </a:lnTo>
                    <a:lnTo>
                      <a:pt x="132" y="128"/>
                    </a:lnTo>
                    <a:lnTo>
                      <a:pt x="114" y="132"/>
                    </a:lnTo>
                    <a:lnTo>
                      <a:pt x="101" y="97"/>
                    </a:lnTo>
                    <a:lnTo>
                      <a:pt x="99" y="94"/>
                    </a:lnTo>
                    <a:lnTo>
                      <a:pt x="94" y="94"/>
                    </a:lnTo>
                    <a:lnTo>
                      <a:pt x="89" y="97"/>
                    </a:lnTo>
                    <a:lnTo>
                      <a:pt x="91" y="128"/>
                    </a:lnTo>
                    <a:lnTo>
                      <a:pt x="75" y="132"/>
                    </a:lnTo>
                    <a:lnTo>
                      <a:pt x="50" y="105"/>
                    </a:lnTo>
                    <a:lnTo>
                      <a:pt x="39" y="101"/>
                    </a:lnTo>
                    <a:lnTo>
                      <a:pt x="29" y="101"/>
                    </a:lnTo>
                    <a:lnTo>
                      <a:pt x="3" y="114"/>
                    </a:lnTo>
                    <a:lnTo>
                      <a:pt x="0" y="125"/>
                    </a:lnTo>
                    <a:lnTo>
                      <a:pt x="3" y="138"/>
                    </a:lnTo>
                    <a:lnTo>
                      <a:pt x="14" y="149"/>
                    </a:lnTo>
                    <a:lnTo>
                      <a:pt x="78" y="145"/>
                    </a:lnTo>
                    <a:lnTo>
                      <a:pt x="82" y="138"/>
                    </a:lnTo>
                    <a:lnTo>
                      <a:pt x="1018" y="138"/>
                    </a:lnTo>
                    <a:lnTo>
                      <a:pt x="1018" y="64"/>
                    </a:lnTo>
                  </a:path>
                </a:pathLst>
              </a:custGeom>
              <a:solidFill>
                <a:srgbClr val="C06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27" name="Freeform 64">
                <a:extLst>
                  <a:ext uri="{FF2B5EF4-FFF2-40B4-BE49-F238E27FC236}">
                    <a16:creationId xmlns:a16="http://schemas.microsoft.com/office/drawing/2014/main" id="{560B74F4-B447-4D68-8CD5-9F09775EDAFF}"/>
                  </a:ext>
                </a:extLst>
              </p:cNvPr>
              <p:cNvSpPr>
                <a:spLocks/>
              </p:cNvSpPr>
              <p:nvPr/>
            </p:nvSpPr>
            <p:spPr bwMode="auto">
              <a:xfrm>
                <a:off x="4032" y="3372"/>
                <a:ext cx="756" cy="96"/>
              </a:xfrm>
              <a:custGeom>
                <a:avLst/>
                <a:gdLst>
                  <a:gd name="T0" fmla="*/ 41 w 756"/>
                  <a:gd name="T1" fmla="*/ 78 h 96"/>
                  <a:gd name="T2" fmla="*/ 97 w 756"/>
                  <a:gd name="T3" fmla="*/ 74 h 96"/>
                  <a:gd name="T4" fmla="*/ 116 w 756"/>
                  <a:gd name="T5" fmla="*/ 86 h 96"/>
                  <a:gd name="T6" fmla="*/ 130 w 756"/>
                  <a:gd name="T7" fmla="*/ 95 h 96"/>
                  <a:gd name="T8" fmla="*/ 150 w 756"/>
                  <a:gd name="T9" fmla="*/ 95 h 96"/>
                  <a:gd name="T10" fmla="*/ 164 w 756"/>
                  <a:gd name="T11" fmla="*/ 93 h 96"/>
                  <a:gd name="T12" fmla="*/ 222 w 756"/>
                  <a:gd name="T13" fmla="*/ 82 h 96"/>
                  <a:gd name="T14" fmla="*/ 236 w 756"/>
                  <a:gd name="T15" fmla="*/ 82 h 96"/>
                  <a:gd name="T16" fmla="*/ 235 w 756"/>
                  <a:gd name="T17" fmla="*/ 66 h 96"/>
                  <a:gd name="T18" fmla="*/ 254 w 756"/>
                  <a:gd name="T19" fmla="*/ 54 h 96"/>
                  <a:gd name="T20" fmla="*/ 350 w 756"/>
                  <a:gd name="T21" fmla="*/ 43 h 96"/>
                  <a:gd name="T22" fmla="*/ 394 w 756"/>
                  <a:gd name="T23" fmla="*/ 35 h 96"/>
                  <a:gd name="T24" fmla="*/ 446 w 756"/>
                  <a:gd name="T25" fmla="*/ 34 h 96"/>
                  <a:gd name="T26" fmla="*/ 454 w 756"/>
                  <a:gd name="T27" fmla="*/ 47 h 96"/>
                  <a:gd name="T28" fmla="*/ 467 w 756"/>
                  <a:gd name="T29" fmla="*/ 43 h 96"/>
                  <a:gd name="T30" fmla="*/ 526 w 756"/>
                  <a:gd name="T31" fmla="*/ 54 h 96"/>
                  <a:gd name="T32" fmla="*/ 537 w 756"/>
                  <a:gd name="T33" fmla="*/ 56 h 96"/>
                  <a:gd name="T34" fmla="*/ 562 w 756"/>
                  <a:gd name="T35" fmla="*/ 54 h 96"/>
                  <a:gd name="T36" fmla="*/ 563 w 756"/>
                  <a:gd name="T37" fmla="*/ 35 h 96"/>
                  <a:gd name="T38" fmla="*/ 573 w 756"/>
                  <a:gd name="T39" fmla="*/ 23 h 96"/>
                  <a:gd name="T40" fmla="*/ 647 w 756"/>
                  <a:gd name="T41" fmla="*/ 20 h 96"/>
                  <a:gd name="T42" fmla="*/ 744 w 756"/>
                  <a:gd name="T43" fmla="*/ 20 h 96"/>
                  <a:gd name="T44" fmla="*/ 755 w 756"/>
                  <a:gd name="T45" fmla="*/ 14 h 96"/>
                  <a:gd name="T46" fmla="*/ 714 w 756"/>
                  <a:gd name="T47" fmla="*/ 11 h 96"/>
                  <a:gd name="T48" fmla="*/ 647 w 756"/>
                  <a:gd name="T49" fmla="*/ 4 h 96"/>
                  <a:gd name="T50" fmla="*/ 573 w 756"/>
                  <a:gd name="T51" fmla="*/ 7 h 96"/>
                  <a:gd name="T52" fmla="*/ 550 w 756"/>
                  <a:gd name="T53" fmla="*/ 23 h 96"/>
                  <a:gd name="T54" fmla="*/ 509 w 756"/>
                  <a:gd name="T55" fmla="*/ 27 h 96"/>
                  <a:gd name="T56" fmla="*/ 452 w 756"/>
                  <a:gd name="T57" fmla="*/ 16 h 96"/>
                  <a:gd name="T58" fmla="*/ 435 w 756"/>
                  <a:gd name="T59" fmla="*/ 16 h 96"/>
                  <a:gd name="T60" fmla="*/ 369 w 756"/>
                  <a:gd name="T61" fmla="*/ 16 h 96"/>
                  <a:gd name="T62" fmla="*/ 357 w 756"/>
                  <a:gd name="T63" fmla="*/ 16 h 96"/>
                  <a:gd name="T64" fmla="*/ 270 w 756"/>
                  <a:gd name="T65" fmla="*/ 27 h 96"/>
                  <a:gd name="T66" fmla="*/ 217 w 756"/>
                  <a:gd name="T67" fmla="*/ 34 h 96"/>
                  <a:gd name="T68" fmla="*/ 169 w 756"/>
                  <a:gd name="T69" fmla="*/ 43 h 96"/>
                  <a:gd name="T70" fmla="*/ 125 w 756"/>
                  <a:gd name="T71" fmla="*/ 27 h 96"/>
                  <a:gd name="T72" fmla="*/ 79 w 756"/>
                  <a:gd name="T73" fmla="*/ 20 h 96"/>
                  <a:gd name="T74" fmla="*/ 30 w 756"/>
                  <a:gd name="T75" fmla="*/ 4 h 96"/>
                  <a:gd name="T76" fmla="*/ 0 w 756"/>
                  <a:gd name="T77" fmla="*/ 23 h 96"/>
                  <a:gd name="T78" fmla="*/ 54 w 756"/>
                  <a:gd name="T79" fmla="*/ 31 h 96"/>
                  <a:gd name="T80" fmla="*/ 98 w 756"/>
                  <a:gd name="T81" fmla="*/ 39 h 96"/>
                  <a:gd name="T82" fmla="*/ 103 w 756"/>
                  <a:gd name="T83" fmla="*/ 50 h 96"/>
                  <a:gd name="T84" fmla="*/ 58 w 756"/>
                  <a:gd name="T85" fmla="*/ 50 h 96"/>
                  <a:gd name="T86" fmla="*/ 0 w 756"/>
                  <a:gd name="T87" fmla="*/ 4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56" h="96">
                    <a:moveTo>
                      <a:pt x="0" y="78"/>
                    </a:moveTo>
                    <a:lnTo>
                      <a:pt x="41" y="78"/>
                    </a:lnTo>
                    <a:lnTo>
                      <a:pt x="72" y="75"/>
                    </a:lnTo>
                    <a:lnTo>
                      <a:pt x="97" y="74"/>
                    </a:lnTo>
                    <a:lnTo>
                      <a:pt x="113" y="74"/>
                    </a:lnTo>
                    <a:lnTo>
                      <a:pt x="116" y="86"/>
                    </a:lnTo>
                    <a:lnTo>
                      <a:pt x="121" y="93"/>
                    </a:lnTo>
                    <a:lnTo>
                      <a:pt x="130" y="95"/>
                    </a:lnTo>
                    <a:lnTo>
                      <a:pt x="139" y="95"/>
                    </a:lnTo>
                    <a:lnTo>
                      <a:pt x="150" y="95"/>
                    </a:lnTo>
                    <a:lnTo>
                      <a:pt x="158" y="95"/>
                    </a:lnTo>
                    <a:lnTo>
                      <a:pt x="164" y="93"/>
                    </a:lnTo>
                    <a:lnTo>
                      <a:pt x="168" y="82"/>
                    </a:lnTo>
                    <a:lnTo>
                      <a:pt x="222" y="82"/>
                    </a:lnTo>
                    <a:lnTo>
                      <a:pt x="230" y="86"/>
                    </a:lnTo>
                    <a:lnTo>
                      <a:pt x="236" y="82"/>
                    </a:lnTo>
                    <a:lnTo>
                      <a:pt x="240" y="74"/>
                    </a:lnTo>
                    <a:lnTo>
                      <a:pt x="235" y="66"/>
                    </a:lnTo>
                    <a:lnTo>
                      <a:pt x="223" y="62"/>
                    </a:lnTo>
                    <a:lnTo>
                      <a:pt x="254" y="54"/>
                    </a:lnTo>
                    <a:lnTo>
                      <a:pt x="295" y="50"/>
                    </a:lnTo>
                    <a:lnTo>
                      <a:pt x="350" y="43"/>
                    </a:lnTo>
                    <a:lnTo>
                      <a:pt x="375" y="43"/>
                    </a:lnTo>
                    <a:lnTo>
                      <a:pt x="394" y="35"/>
                    </a:lnTo>
                    <a:lnTo>
                      <a:pt x="424" y="34"/>
                    </a:lnTo>
                    <a:lnTo>
                      <a:pt x="446" y="34"/>
                    </a:lnTo>
                    <a:lnTo>
                      <a:pt x="449" y="35"/>
                    </a:lnTo>
                    <a:lnTo>
                      <a:pt x="454" y="47"/>
                    </a:lnTo>
                    <a:lnTo>
                      <a:pt x="459" y="50"/>
                    </a:lnTo>
                    <a:lnTo>
                      <a:pt x="467" y="43"/>
                    </a:lnTo>
                    <a:lnTo>
                      <a:pt x="523" y="47"/>
                    </a:lnTo>
                    <a:lnTo>
                      <a:pt x="526" y="54"/>
                    </a:lnTo>
                    <a:lnTo>
                      <a:pt x="530" y="56"/>
                    </a:lnTo>
                    <a:lnTo>
                      <a:pt x="537" y="56"/>
                    </a:lnTo>
                    <a:lnTo>
                      <a:pt x="557" y="56"/>
                    </a:lnTo>
                    <a:lnTo>
                      <a:pt x="562" y="54"/>
                    </a:lnTo>
                    <a:lnTo>
                      <a:pt x="563" y="50"/>
                    </a:lnTo>
                    <a:lnTo>
                      <a:pt x="563" y="35"/>
                    </a:lnTo>
                    <a:lnTo>
                      <a:pt x="568" y="27"/>
                    </a:lnTo>
                    <a:lnTo>
                      <a:pt x="573" y="23"/>
                    </a:lnTo>
                    <a:lnTo>
                      <a:pt x="594" y="20"/>
                    </a:lnTo>
                    <a:lnTo>
                      <a:pt x="647" y="20"/>
                    </a:lnTo>
                    <a:lnTo>
                      <a:pt x="732" y="20"/>
                    </a:lnTo>
                    <a:lnTo>
                      <a:pt x="744" y="20"/>
                    </a:lnTo>
                    <a:lnTo>
                      <a:pt x="752" y="20"/>
                    </a:lnTo>
                    <a:lnTo>
                      <a:pt x="755" y="14"/>
                    </a:lnTo>
                    <a:lnTo>
                      <a:pt x="747" y="11"/>
                    </a:lnTo>
                    <a:lnTo>
                      <a:pt x="714" y="11"/>
                    </a:lnTo>
                    <a:lnTo>
                      <a:pt x="670" y="4"/>
                    </a:lnTo>
                    <a:lnTo>
                      <a:pt x="647" y="4"/>
                    </a:lnTo>
                    <a:lnTo>
                      <a:pt x="656" y="4"/>
                    </a:lnTo>
                    <a:lnTo>
                      <a:pt x="573" y="7"/>
                    </a:lnTo>
                    <a:lnTo>
                      <a:pt x="568" y="7"/>
                    </a:lnTo>
                    <a:lnTo>
                      <a:pt x="550" y="23"/>
                    </a:lnTo>
                    <a:lnTo>
                      <a:pt x="530" y="27"/>
                    </a:lnTo>
                    <a:lnTo>
                      <a:pt x="509" y="27"/>
                    </a:lnTo>
                    <a:lnTo>
                      <a:pt x="464" y="20"/>
                    </a:lnTo>
                    <a:lnTo>
                      <a:pt x="452" y="16"/>
                    </a:lnTo>
                    <a:lnTo>
                      <a:pt x="443" y="14"/>
                    </a:lnTo>
                    <a:lnTo>
                      <a:pt x="435" y="16"/>
                    </a:lnTo>
                    <a:lnTo>
                      <a:pt x="422" y="20"/>
                    </a:lnTo>
                    <a:lnTo>
                      <a:pt x="369" y="16"/>
                    </a:lnTo>
                    <a:lnTo>
                      <a:pt x="362" y="16"/>
                    </a:lnTo>
                    <a:lnTo>
                      <a:pt x="357" y="16"/>
                    </a:lnTo>
                    <a:lnTo>
                      <a:pt x="350" y="23"/>
                    </a:lnTo>
                    <a:lnTo>
                      <a:pt x="270" y="27"/>
                    </a:lnTo>
                    <a:lnTo>
                      <a:pt x="240" y="27"/>
                    </a:lnTo>
                    <a:lnTo>
                      <a:pt x="217" y="34"/>
                    </a:lnTo>
                    <a:lnTo>
                      <a:pt x="191" y="39"/>
                    </a:lnTo>
                    <a:lnTo>
                      <a:pt x="169" y="43"/>
                    </a:lnTo>
                    <a:lnTo>
                      <a:pt x="150" y="35"/>
                    </a:lnTo>
                    <a:lnTo>
                      <a:pt x="125" y="27"/>
                    </a:lnTo>
                    <a:lnTo>
                      <a:pt x="98" y="23"/>
                    </a:lnTo>
                    <a:lnTo>
                      <a:pt x="79" y="20"/>
                    </a:lnTo>
                    <a:lnTo>
                      <a:pt x="58" y="11"/>
                    </a:lnTo>
                    <a:lnTo>
                      <a:pt x="30" y="4"/>
                    </a:lnTo>
                    <a:lnTo>
                      <a:pt x="0" y="0"/>
                    </a:lnTo>
                    <a:lnTo>
                      <a:pt x="0" y="23"/>
                    </a:lnTo>
                    <a:lnTo>
                      <a:pt x="23" y="23"/>
                    </a:lnTo>
                    <a:lnTo>
                      <a:pt x="54" y="31"/>
                    </a:lnTo>
                    <a:lnTo>
                      <a:pt x="90" y="35"/>
                    </a:lnTo>
                    <a:lnTo>
                      <a:pt x="98" y="39"/>
                    </a:lnTo>
                    <a:lnTo>
                      <a:pt x="106" y="43"/>
                    </a:lnTo>
                    <a:lnTo>
                      <a:pt x="103" y="50"/>
                    </a:lnTo>
                    <a:lnTo>
                      <a:pt x="98" y="50"/>
                    </a:lnTo>
                    <a:lnTo>
                      <a:pt x="58" y="50"/>
                    </a:lnTo>
                    <a:lnTo>
                      <a:pt x="31" y="50"/>
                    </a:lnTo>
                    <a:lnTo>
                      <a:pt x="0" y="43"/>
                    </a:lnTo>
                    <a:lnTo>
                      <a:pt x="0" y="78"/>
                    </a:lnTo>
                  </a:path>
                </a:pathLst>
              </a:custGeom>
              <a:solidFill>
                <a:srgbClr val="00FF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28" name="Freeform 65">
                <a:extLst>
                  <a:ext uri="{FF2B5EF4-FFF2-40B4-BE49-F238E27FC236}">
                    <a16:creationId xmlns:a16="http://schemas.microsoft.com/office/drawing/2014/main" id="{1D789758-B842-445A-B38D-C884865FCA0B}"/>
                  </a:ext>
                </a:extLst>
              </p:cNvPr>
              <p:cNvSpPr>
                <a:spLocks/>
              </p:cNvSpPr>
              <p:nvPr/>
            </p:nvSpPr>
            <p:spPr bwMode="auto">
              <a:xfrm>
                <a:off x="4081" y="3320"/>
                <a:ext cx="867" cy="83"/>
              </a:xfrm>
              <a:custGeom>
                <a:avLst/>
                <a:gdLst>
                  <a:gd name="T0" fmla="*/ 25 w 867"/>
                  <a:gd name="T1" fmla="*/ 33 h 83"/>
                  <a:gd name="T2" fmla="*/ 0 w 867"/>
                  <a:gd name="T3" fmla="*/ 45 h 83"/>
                  <a:gd name="T4" fmla="*/ 21 w 867"/>
                  <a:gd name="T5" fmla="*/ 45 h 83"/>
                  <a:gd name="T6" fmla="*/ 53 w 867"/>
                  <a:gd name="T7" fmla="*/ 48 h 83"/>
                  <a:gd name="T8" fmla="*/ 88 w 867"/>
                  <a:gd name="T9" fmla="*/ 48 h 83"/>
                  <a:gd name="T10" fmla="*/ 114 w 867"/>
                  <a:gd name="T11" fmla="*/ 79 h 83"/>
                  <a:gd name="T12" fmla="*/ 148 w 867"/>
                  <a:gd name="T13" fmla="*/ 79 h 83"/>
                  <a:gd name="T14" fmla="*/ 197 w 867"/>
                  <a:gd name="T15" fmla="*/ 64 h 83"/>
                  <a:gd name="T16" fmla="*/ 187 w 867"/>
                  <a:gd name="T17" fmla="*/ 39 h 83"/>
                  <a:gd name="T18" fmla="*/ 218 w 867"/>
                  <a:gd name="T19" fmla="*/ 25 h 83"/>
                  <a:gd name="T20" fmla="*/ 223 w 867"/>
                  <a:gd name="T21" fmla="*/ 39 h 83"/>
                  <a:gd name="T22" fmla="*/ 260 w 867"/>
                  <a:gd name="T23" fmla="*/ 45 h 83"/>
                  <a:gd name="T24" fmla="*/ 310 w 867"/>
                  <a:gd name="T25" fmla="*/ 48 h 83"/>
                  <a:gd name="T26" fmla="*/ 394 w 867"/>
                  <a:gd name="T27" fmla="*/ 48 h 83"/>
                  <a:gd name="T28" fmla="*/ 394 w 867"/>
                  <a:gd name="T29" fmla="*/ 36 h 83"/>
                  <a:gd name="T30" fmla="*/ 368 w 867"/>
                  <a:gd name="T31" fmla="*/ 45 h 83"/>
                  <a:gd name="T32" fmla="*/ 338 w 867"/>
                  <a:gd name="T33" fmla="*/ 23 h 83"/>
                  <a:gd name="T34" fmla="*/ 349 w 867"/>
                  <a:gd name="T35" fmla="*/ 9 h 83"/>
                  <a:gd name="T36" fmla="*/ 439 w 867"/>
                  <a:gd name="T37" fmla="*/ 60 h 83"/>
                  <a:gd name="T38" fmla="*/ 461 w 867"/>
                  <a:gd name="T39" fmla="*/ 45 h 83"/>
                  <a:gd name="T40" fmla="*/ 489 w 867"/>
                  <a:gd name="T41" fmla="*/ 56 h 83"/>
                  <a:gd name="T42" fmla="*/ 510 w 867"/>
                  <a:gd name="T43" fmla="*/ 36 h 83"/>
                  <a:gd name="T44" fmla="*/ 577 w 867"/>
                  <a:gd name="T45" fmla="*/ 25 h 83"/>
                  <a:gd name="T46" fmla="*/ 598 w 867"/>
                  <a:gd name="T47" fmla="*/ 45 h 83"/>
                  <a:gd name="T48" fmla="*/ 679 w 867"/>
                  <a:gd name="T49" fmla="*/ 36 h 83"/>
                  <a:gd name="T50" fmla="*/ 710 w 867"/>
                  <a:gd name="T51" fmla="*/ 62 h 83"/>
                  <a:gd name="T52" fmla="*/ 731 w 867"/>
                  <a:gd name="T53" fmla="*/ 64 h 83"/>
                  <a:gd name="T54" fmla="*/ 813 w 867"/>
                  <a:gd name="T55" fmla="*/ 45 h 83"/>
                  <a:gd name="T56" fmla="*/ 844 w 867"/>
                  <a:gd name="T57" fmla="*/ 29 h 83"/>
                  <a:gd name="T58" fmla="*/ 846 w 867"/>
                  <a:gd name="T59" fmla="*/ 20 h 83"/>
                  <a:gd name="T60" fmla="*/ 800 w 867"/>
                  <a:gd name="T61" fmla="*/ 23 h 83"/>
                  <a:gd name="T62" fmla="*/ 759 w 867"/>
                  <a:gd name="T63" fmla="*/ 29 h 83"/>
                  <a:gd name="T64" fmla="*/ 735 w 867"/>
                  <a:gd name="T65" fmla="*/ 16 h 83"/>
                  <a:gd name="T66" fmla="*/ 685 w 867"/>
                  <a:gd name="T67" fmla="*/ 29 h 83"/>
                  <a:gd name="T68" fmla="*/ 648 w 867"/>
                  <a:gd name="T69" fmla="*/ 13 h 83"/>
                  <a:gd name="T70" fmla="*/ 622 w 867"/>
                  <a:gd name="T71" fmla="*/ 20 h 83"/>
                  <a:gd name="T72" fmla="*/ 586 w 867"/>
                  <a:gd name="T73" fmla="*/ 13 h 83"/>
                  <a:gd name="T74" fmla="*/ 495 w 867"/>
                  <a:gd name="T75" fmla="*/ 13 h 83"/>
                  <a:gd name="T76" fmla="*/ 459 w 867"/>
                  <a:gd name="T77" fmla="*/ 29 h 83"/>
                  <a:gd name="T78" fmla="*/ 397 w 867"/>
                  <a:gd name="T79" fmla="*/ 4 h 83"/>
                  <a:gd name="T80" fmla="*/ 373 w 867"/>
                  <a:gd name="T81" fmla="*/ 0 h 83"/>
                  <a:gd name="T82" fmla="*/ 352 w 867"/>
                  <a:gd name="T83" fmla="*/ 0 h 83"/>
                  <a:gd name="T84" fmla="*/ 296 w 867"/>
                  <a:gd name="T85" fmla="*/ 9 h 83"/>
                  <a:gd name="T86" fmla="*/ 271 w 867"/>
                  <a:gd name="T87" fmla="*/ 16 h 83"/>
                  <a:gd name="T88" fmla="*/ 249 w 867"/>
                  <a:gd name="T89" fmla="*/ 6 h 83"/>
                  <a:gd name="T90" fmla="*/ 210 w 867"/>
                  <a:gd name="T91" fmla="*/ 6 h 83"/>
                  <a:gd name="T92" fmla="*/ 176 w 867"/>
                  <a:gd name="T93" fmla="*/ 9 h 83"/>
                  <a:gd name="T94" fmla="*/ 103 w 867"/>
                  <a:gd name="T95" fmla="*/ 13 h 83"/>
                  <a:gd name="T96" fmla="*/ 88 w 867"/>
                  <a:gd name="T97" fmla="*/ 20 h 83"/>
                  <a:gd name="T98" fmla="*/ 39 w 867"/>
                  <a:gd name="T99" fmla="*/ 13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67" h="83">
                    <a:moveTo>
                      <a:pt x="11" y="16"/>
                    </a:moveTo>
                    <a:lnTo>
                      <a:pt x="32" y="23"/>
                    </a:lnTo>
                    <a:lnTo>
                      <a:pt x="25" y="33"/>
                    </a:lnTo>
                    <a:lnTo>
                      <a:pt x="14" y="33"/>
                    </a:lnTo>
                    <a:lnTo>
                      <a:pt x="3" y="39"/>
                    </a:lnTo>
                    <a:lnTo>
                      <a:pt x="0" y="45"/>
                    </a:lnTo>
                    <a:lnTo>
                      <a:pt x="5" y="48"/>
                    </a:lnTo>
                    <a:lnTo>
                      <a:pt x="14" y="48"/>
                    </a:lnTo>
                    <a:lnTo>
                      <a:pt x="21" y="45"/>
                    </a:lnTo>
                    <a:lnTo>
                      <a:pt x="36" y="39"/>
                    </a:lnTo>
                    <a:lnTo>
                      <a:pt x="49" y="39"/>
                    </a:lnTo>
                    <a:lnTo>
                      <a:pt x="53" y="48"/>
                    </a:lnTo>
                    <a:lnTo>
                      <a:pt x="60" y="52"/>
                    </a:lnTo>
                    <a:lnTo>
                      <a:pt x="70" y="52"/>
                    </a:lnTo>
                    <a:lnTo>
                      <a:pt x="88" y="48"/>
                    </a:lnTo>
                    <a:lnTo>
                      <a:pt x="94" y="48"/>
                    </a:lnTo>
                    <a:lnTo>
                      <a:pt x="101" y="64"/>
                    </a:lnTo>
                    <a:lnTo>
                      <a:pt x="114" y="79"/>
                    </a:lnTo>
                    <a:lnTo>
                      <a:pt x="127" y="82"/>
                    </a:lnTo>
                    <a:lnTo>
                      <a:pt x="137" y="82"/>
                    </a:lnTo>
                    <a:lnTo>
                      <a:pt x="148" y="79"/>
                    </a:lnTo>
                    <a:lnTo>
                      <a:pt x="174" y="68"/>
                    </a:lnTo>
                    <a:lnTo>
                      <a:pt x="187" y="64"/>
                    </a:lnTo>
                    <a:lnTo>
                      <a:pt x="197" y="64"/>
                    </a:lnTo>
                    <a:lnTo>
                      <a:pt x="200" y="56"/>
                    </a:lnTo>
                    <a:lnTo>
                      <a:pt x="198" y="45"/>
                    </a:lnTo>
                    <a:lnTo>
                      <a:pt x="187" y="39"/>
                    </a:lnTo>
                    <a:lnTo>
                      <a:pt x="191" y="33"/>
                    </a:lnTo>
                    <a:lnTo>
                      <a:pt x="194" y="29"/>
                    </a:lnTo>
                    <a:lnTo>
                      <a:pt x="218" y="25"/>
                    </a:lnTo>
                    <a:lnTo>
                      <a:pt x="225" y="25"/>
                    </a:lnTo>
                    <a:lnTo>
                      <a:pt x="225" y="33"/>
                    </a:lnTo>
                    <a:lnTo>
                      <a:pt x="223" y="39"/>
                    </a:lnTo>
                    <a:lnTo>
                      <a:pt x="221" y="43"/>
                    </a:lnTo>
                    <a:lnTo>
                      <a:pt x="254" y="43"/>
                    </a:lnTo>
                    <a:lnTo>
                      <a:pt x="260" y="45"/>
                    </a:lnTo>
                    <a:lnTo>
                      <a:pt x="267" y="52"/>
                    </a:lnTo>
                    <a:lnTo>
                      <a:pt x="292" y="48"/>
                    </a:lnTo>
                    <a:lnTo>
                      <a:pt x="310" y="48"/>
                    </a:lnTo>
                    <a:lnTo>
                      <a:pt x="334" y="48"/>
                    </a:lnTo>
                    <a:lnTo>
                      <a:pt x="375" y="48"/>
                    </a:lnTo>
                    <a:lnTo>
                      <a:pt x="394" y="48"/>
                    </a:lnTo>
                    <a:lnTo>
                      <a:pt x="400" y="45"/>
                    </a:lnTo>
                    <a:lnTo>
                      <a:pt x="400" y="39"/>
                    </a:lnTo>
                    <a:lnTo>
                      <a:pt x="394" y="36"/>
                    </a:lnTo>
                    <a:lnTo>
                      <a:pt x="391" y="36"/>
                    </a:lnTo>
                    <a:lnTo>
                      <a:pt x="383" y="39"/>
                    </a:lnTo>
                    <a:lnTo>
                      <a:pt x="368" y="45"/>
                    </a:lnTo>
                    <a:lnTo>
                      <a:pt x="319" y="36"/>
                    </a:lnTo>
                    <a:lnTo>
                      <a:pt x="352" y="33"/>
                    </a:lnTo>
                    <a:lnTo>
                      <a:pt x="338" y="23"/>
                    </a:lnTo>
                    <a:lnTo>
                      <a:pt x="338" y="20"/>
                    </a:lnTo>
                    <a:lnTo>
                      <a:pt x="340" y="13"/>
                    </a:lnTo>
                    <a:lnTo>
                      <a:pt x="349" y="9"/>
                    </a:lnTo>
                    <a:lnTo>
                      <a:pt x="356" y="13"/>
                    </a:lnTo>
                    <a:lnTo>
                      <a:pt x="411" y="29"/>
                    </a:lnTo>
                    <a:lnTo>
                      <a:pt x="439" y="60"/>
                    </a:lnTo>
                    <a:lnTo>
                      <a:pt x="446" y="62"/>
                    </a:lnTo>
                    <a:lnTo>
                      <a:pt x="453" y="60"/>
                    </a:lnTo>
                    <a:lnTo>
                      <a:pt x="461" y="45"/>
                    </a:lnTo>
                    <a:lnTo>
                      <a:pt x="474" y="60"/>
                    </a:lnTo>
                    <a:lnTo>
                      <a:pt x="482" y="62"/>
                    </a:lnTo>
                    <a:lnTo>
                      <a:pt x="489" y="56"/>
                    </a:lnTo>
                    <a:lnTo>
                      <a:pt x="485" y="33"/>
                    </a:lnTo>
                    <a:lnTo>
                      <a:pt x="503" y="36"/>
                    </a:lnTo>
                    <a:lnTo>
                      <a:pt x="510" y="36"/>
                    </a:lnTo>
                    <a:lnTo>
                      <a:pt x="519" y="33"/>
                    </a:lnTo>
                    <a:lnTo>
                      <a:pt x="528" y="25"/>
                    </a:lnTo>
                    <a:lnTo>
                      <a:pt x="577" y="25"/>
                    </a:lnTo>
                    <a:lnTo>
                      <a:pt x="588" y="43"/>
                    </a:lnTo>
                    <a:lnTo>
                      <a:pt x="593" y="45"/>
                    </a:lnTo>
                    <a:lnTo>
                      <a:pt x="598" y="45"/>
                    </a:lnTo>
                    <a:lnTo>
                      <a:pt x="611" y="33"/>
                    </a:lnTo>
                    <a:lnTo>
                      <a:pt x="643" y="33"/>
                    </a:lnTo>
                    <a:lnTo>
                      <a:pt x="679" y="36"/>
                    </a:lnTo>
                    <a:lnTo>
                      <a:pt x="715" y="36"/>
                    </a:lnTo>
                    <a:lnTo>
                      <a:pt x="710" y="52"/>
                    </a:lnTo>
                    <a:lnTo>
                      <a:pt x="710" y="62"/>
                    </a:lnTo>
                    <a:lnTo>
                      <a:pt x="717" y="64"/>
                    </a:lnTo>
                    <a:lnTo>
                      <a:pt x="722" y="68"/>
                    </a:lnTo>
                    <a:lnTo>
                      <a:pt x="731" y="64"/>
                    </a:lnTo>
                    <a:lnTo>
                      <a:pt x="777" y="60"/>
                    </a:lnTo>
                    <a:lnTo>
                      <a:pt x="824" y="52"/>
                    </a:lnTo>
                    <a:lnTo>
                      <a:pt x="813" y="45"/>
                    </a:lnTo>
                    <a:lnTo>
                      <a:pt x="818" y="36"/>
                    </a:lnTo>
                    <a:lnTo>
                      <a:pt x="829" y="33"/>
                    </a:lnTo>
                    <a:lnTo>
                      <a:pt x="844" y="29"/>
                    </a:lnTo>
                    <a:lnTo>
                      <a:pt x="866" y="20"/>
                    </a:lnTo>
                    <a:lnTo>
                      <a:pt x="857" y="20"/>
                    </a:lnTo>
                    <a:lnTo>
                      <a:pt x="846" y="20"/>
                    </a:lnTo>
                    <a:lnTo>
                      <a:pt x="832" y="20"/>
                    </a:lnTo>
                    <a:lnTo>
                      <a:pt x="816" y="25"/>
                    </a:lnTo>
                    <a:lnTo>
                      <a:pt x="800" y="23"/>
                    </a:lnTo>
                    <a:lnTo>
                      <a:pt x="788" y="23"/>
                    </a:lnTo>
                    <a:lnTo>
                      <a:pt x="775" y="29"/>
                    </a:lnTo>
                    <a:lnTo>
                      <a:pt x="759" y="29"/>
                    </a:lnTo>
                    <a:lnTo>
                      <a:pt x="749" y="20"/>
                    </a:lnTo>
                    <a:lnTo>
                      <a:pt x="744" y="16"/>
                    </a:lnTo>
                    <a:lnTo>
                      <a:pt x="735" y="16"/>
                    </a:lnTo>
                    <a:lnTo>
                      <a:pt x="726" y="23"/>
                    </a:lnTo>
                    <a:lnTo>
                      <a:pt x="710" y="25"/>
                    </a:lnTo>
                    <a:lnTo>
                      <a:pt x="685" y="29"/>
                    </a:lnTo>
                    <a:lnTo>
                      <a:pt x="671" y="20"/>
                    </a:lnTo>
                    <a:lnTo>
                      <a:pt x="660" y="16"/>
                    </a:lnTo>
                    <a:lnTo>
                      <a:pt x="648" y="13"/>
                    </a:lnTo>
                    <a:lnTo>
                      <a:pt x="640" y="13"/>
                    </a:lnTo>
                    <a:lnTo>
                      <a:pt x="630" y="13"/>
                    </a:lnTo>
                    <a:lnTo>
                      <a:pt x="622" y="20"/>
                    </a:lnTo>
                    <a:lnTo>
                      <a:pt x="600" y="23"/>
                    </a:lnTo>
                    <a:lnTo>
                      <a:pt x="591" y="13"/>
                    </a:lnTo>
                    <a:lnTo>
                      <a:pt x="586" y="13"/>
                    </a:lnTo>
                    <a:lnTo>
                      <a:pt x="528" y="16"/>
                    </a:lnTo>
                    <a:lnTo>
                      <a:pt x="506" y="23"/>
                    </a:lnTo>
                    <a:lnTo>
                      <a:pt x="495" y="13"/>
                    </a:lnTo>
                    <a:lnTo>
                      <a:pt x="490" y="13"/>
                    </a:lnTo>
                    <a:lnTo>
                      <a:pt x="483" y="13"/>
                    </a:lnTo>
                    <a:lnTo>
                      <a:pt x="459" y="29"/>
                    </a:lnTo>
                    <a:lnTo>
                      <a:pt x="450" y="29"/>
                    </a:lnTo>
                    <a:lnTo>
                      <a:pt x="439" y="25"/>
                    </a:lnTo>
                    <a:lnTo>
                      <a:pt x="397" y="4"/>
                    </a:lnTo>
                    <a:lnTo>
                      <a:pt x="388" y="0"/>
                    </a:lnTo>
                    <a:lnTo>
                      <a:pt x="379" y="0"/>
                    </a:lnTo>
                    <a:lnTo>
                      <a:pt x="373" y="0"/>
                    </a:lnTo>
                    <a:lnTo>
                      <a:pt x="368" y="0"/>
                    </a:lnTo>
                    <a:lnTo>
                      <a:pt x="356" y="0"/>
                    </a:lnTo>
                    <a:lnTo>
                      <a:pt x="352" y="0"/>
                    </a:lnTo>
                    <a:lnTo>
                      <a:pt x="319" y="13"/>
                    </a:lnTo>
                    <a:lnTo>
                      <a:pt x="310" y="9"/>
                    </a:lnTo>
                    <a:lnTo>
                      <a:pt x="296" y="9"/>
                    </a:lnTo>
                    <a:lnTo>
                      <a:pt x="288" y="9"/>
                    </a:lnTo>
                    <a:lnTo>
                      <a:pt x="277" y="13"/>
                    </a:lnTo>
                    <a:lnTo>
                      <a:pt x="271" y="16"/>
                    </a:lnTo>
                    <a:lnTo>
                      <a:pt x="259" y="9"/>
                    </a:lnTo>
                    <a:lnTo>
                      <a:pt x="254" y="6"/>
                    </a:lnTo>
                    <a:lnTo>
                      <a:pt x="249" y="6"/>
                    </a:lnTo>
                    <a:lnTo>
                      <a:pt x="243" y="9"/>
                    </a:lnTo>
                    <a:lnTo>
                      <a:pt x="230" y="9"/>
                    </a:lnTo>
                    <a:lnTo>
                      <a:pt x="210" y="6"/>
                    </a:lnTo>
                    <a:lnTo>
                      <a:pt x="198" y="6"/>
                    </a:lnTo>
                    <a:lnTo>
                      <a:pt x="187" y="6"/>
                    </a:lnTo>
                    <a:lnTo>
                      <a:pt x="176" y="9"/>
                    </a:lnTo>
                    <a:lnTo>
                      <a:pt x="173" y="13"/>
                    </a:lnTo>
                    <a:lnTo>
                      <a:pt x="109" y="20"/>
                    </a:lnTo>
                    <a:lnTo>
                      <a:pt x="103" y="13"/>
                    </a:lnTo>
                    <a:lnTo>
                      <a:pt x="94" y="9"/>
                    </a:lnTo>
                    <a:lnTo>
                      <a:pt x="90" y="13"/>
                    </a:lnTo>
                    <a:lnTo>
                      <a:pt x="88" y="20"/>
                    </a:lnTo>
                    <a:lnTo>
                      <a:pt x="57" y="23"/>
                    </a:lnTo>
                    <a:lnTo>
                      <a:pt x="47" y="13"/>
                    </a:lnTo>
                    <a:lnTo>
                      <a:pt x="39" y="13"/>
                    </a:lnTo>
                    <a:lnTo>
                      <a:pt x="30" y="13"/>
                    </a:lnTo>
                    <a:lnTo>
                      <a:pt x="11" y="16"/>
                    </a:lnTo>
                  </a:path>
                </a:pathLst>
              </a:custGeom>
              <a:solidFill>
                <a:srgbClr val="006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6623" name="Rectangle 66">
              <a:extLst>
                <a:ext uri="{FF2B5EF4-FFF2-40B4-BE49-F238E27FC236}">
                  <a16:creationId xmlns:a16="http://schemas.microsoft.com/office/drawing/2014/main" id="{64B4B3EA-FBEA-4967-95BD-11DCF917B9CF}"/>
                </a:ext>
              </a:extLst>
            </p:cNvPr>
            <p:cNvSpPr>
              <a:spLocks noChangeArrowheads="1"/>
            </p:cNvSpPr>
            <p:nvPr/>
          </p:nvSpPr>
          <p:spPr bwMode="auto">
            <a:xfrm>
              <a:off x="4036" y="2356"/>
              <a:ext cx="1157" cy="122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6517" name="Group 67">
            <a:extLst>
              <a:ext uri="{FF2B5EF4-FFF2-40B4-BE49-F238E27FC236}">
                <a16:creationId xmlns:a16="http://schemas.microsoft.com/office/drawing/2014/main" id="{6884CD9B-2687-4A6A-8C0C-259BD0F94405}"/>
              </a:ext>
            </a:extLst>
          </p:cNvPr>
          <p:cNvGrpSpPr>
            <a:grpSpLocks/>
          </p:cNvGrpSpPr>
          <p:nvPr/>
        </p:nvGrpSpPr>
        <p:grpSpPr bwMode="auto">
          <a:xfrm>
            <a:off x="635000" y="1690688"/>
            <a:ext cx="1944688" cy="1492250"/>
            <a:chOff x="400" y="1065"/>
            <a:chExt cx="1225" cy="940"/>
          </a:xfrm>
        </p:grpSpPr>
        <p:grpSp>
          <p:nvGrpSpPr>
            <p:cNvPr id="106576" name="Group 68">
              <a:extLst>
                <a:ext uri="{FF2B5EF4-FFF2-40B4-BE49-F238E27FC236}">
                  <a16:creationId xmlns:a16="http://schemas.microsoft.com/office/drawing/2014/main" id="{42DE2077-0759-43B5-86D6-9487920C0CE8}"/>
                </a:ext>
              </a:extLst>
            </p:cNvPr>
            <p:cNvGrpSpPr>
              <a:grpSpLocks/>
            </p:cNvGrpSpPr>
            <p:nvPr/>
          </p:nvGrpSpPr>
          <p:grpSpPr bwMode="auto">
            <a:xfrm>
              <a:off x="400" y="1065"/>
              <a:ext cx="1225" cy="940"/>
              <a:chOff x="400" y="1065"/>
              <a:chExt cx="1225" cy="940"/>
            </a:xfrm>
          </p:grpSpPr>
          <p:grpSp>
            <p:nvGrpSpPr>
              <p:cNvPr id="106584" name="Group 69">
                <a:extLst>
                  <a:ext uri="{FF2B5EF4-FFF2-40B4-BE49-F238E27FC236}">
                    <a16:creationId xmlns:a16="http://schemas.microsoft.com/office/drawing/2014/main" id="{7D059E74-012B-495E-BD82-2657AC43F924}"/>
                  </a:ext>
                </a:extLst>
              </p:cNvPr>
              <p:cNvGrpSpPr>
                <a:grpSpLocks/>
              </p:cNvGrpSpPr>
              <p:nvPr/>
            </p:nvGrpSpPr>
            <p:grpSpPr bwMode="auto">
              <a:xfrm>
                <a:off x="400" y="1065"/>
                <a:ext cx="1224" cy="894"/>
                <a:chOff x="400" y="1065"/>
                <a:chExt cx="1224" cy="894"/>
              </a:xfrm>
            </p:grpSpPr>
            <p:grpSp>
              <p:nvGrpSpPr>
                <p:cNvPr id="106588" name="Group 70">
                  <a:extLst>
                    <a:ext uri="{FF2B5EF4-FFF2-40B4-BE49-F238E27FC236}">
                      <a16:creationId xmlns:a16="http://schemas.microsoft.com/office/drawing/2014/main" id="{25CFEC94-158B-41E0-90C1-EF1A34007311}"/>
                    </a:ext>
                  </a:extLst>
                </p:cNvPr>
                <p:cNvGrpSpPr>
                  <a:grpSpLocks/>
                </p:cNvGrpSpPr>
                <p:nvPr/>
              </p:nvGrpSpPr>
              <p:grpSpPr bwMode="auto">
                <a:xfrm>
                  <a:off x="400" y="1065"/>
                  <a:ext cx="1224" cy="593"/>
                  <a:chOff x="400" y="1065"/>
                  <a:chExt cx="1224" cy="593"/>
                </a:xfrm>
              </p:grpSpPr>
              <p:sp>
                <p:nvSpPr>
                  <p:cNvPr id="106598" name="Rectangle 71">
                    <a:extLst>
                      <a:ext uri="{FF2B5EF4-FFF2-40B4-BE49-F238E27FC236}">
                        <a16:creationId xmlns:a16="http://schemas.microsoft.com/office/drawing/2014/main" id="{BB140DA5-72ED-42E6-8830-C53B653096D2}"/>
                      </a:ext>
                    </a:extLst>
                  </p:cNvPr>
                  <p:cNvSpPr>
                    <a:spLocks noChangeArrowheads="1"/>
                  </p:cNvSpPr>
                  <p:nvPr/>
                </p:nvSpPr>
                <p:spPr bwMode="auto">
                  <a:xfrm>
                    <a:off x="400" y="1495"/>
                    <a:ext cx="1224" cy="163"/>
                  </a:xfrm>
                  <a:prstGeom prst="rect">
                    <a:avLst/>
                  </a:prstGeom>
                  <a:solidFill>
                    <a:srgbClr val="BFD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99" name="Rectangle 72">
                    <a:extLst>
                      <a:ext uri="{FF2B5EF4-FFF2-40B4-BE49-F238E27FC236}">
                        <a16:creationId xmlns:a16="http://schemas.microsoft.com/office/drawing/2014/main" id="{0F01BDED-D453-4B61-A614-CA2C870F0F96}"/>
                      </a:ext>
                    </a:extLst>
                  </p:cNvPr>
                  <p:cNvSpPr>
                    <a:spLocks noChangeArrowheads="1"/>
                  </p:cNvSpPr>
                  <p:nvPr/>
                </p:nvSpPr>
                <p:spPr bwMode="auto">
                  <a:xfrm>
                    <a:off x="400" y="1451"/>
                    <a:ext cx="1224" cy="86"/>
                  </a:xfrm>
                  <a:prstGeom prst="rect">
                    <a:avLst/>
                  </a:prstGeom>
                  <a:solidFill>
                    <a:srgbClr val="9FB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00" name="Rectangle 73">
                    <a:extLst>
                      <a:ext uri="{FF2B5EF4-FFF2-40B4-BE49-F238E27FC236}">
                        <a16:creationId xmlns:a16="http://schemas.microsoft.com/office/drawing/2014/main" id="{A5F7930D-D000-4C4A-917C-27D29F8012C9}"/>
                      </a:ext>
                    </a:extLst>
                  </p:cNvPr>
                  <p:cNvSpPr>
                    <a:spLocks noChangeArrowheads="1"/>
                  </p:cNvSpPr>
                  <p:nvPr/>
                </p:nvSpPr>
                <p:spPr bwMode="auto">
                  <a:xfrm>
                    <a:off x="400" y="1426"/>
                    <a:ext cx="1224" cy="88"/>
                  </a:xfrm>
                  <a:prstGeom prst="rect">
                    <a:avLst/>
                  </a:prstGeom>
                  <a:solidFill>
                    <a:srgbClr val="9FB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01" name="Rectangle 74">
                    <a:extLst>
                      <a:ext uri="{FF2B5EF4-FFF2-40B4-BE49-F238E27FC236}">
                        <a16:creationId xmlns:a16="http://schemas.microsoft.com/office/drawing/2014/main" id="{E2E26113-B7BB-45C1-B60D-39EE06D3C323}"/>
                      </a:ext>
                    </a:extLst>
                  </p:cNvPr>
                  <p:cNvSpPr>
                    <a:spLocks noChangeArrowheads="1"/>
                  </p:cNvSpPr>
                  <p:nvPr/>
                </p:nvSpPr>
                <p:spPr bwMode="auto">
                  <a:xfrm>
                    <a:off x="400" y="1407"/>
                    <a:ext cx="1224" cy="86"/>
                  </a:xfrm>
                  <a:prstGeom prst="rect">
                    <a:avLst/>
                  </a:prstGeom>
                  <a:solidFill>
                    <a:srgbClr val="9FB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02" name="Rectangle 75">
                    <a:extLst>
                      <a:ext uri="{FF2B5EF4-FFF2-40B4-BE49-F238E27FC236}">
                        <a16:creationId xmlns:a16="http://schemas.microsoft.com/office/drawing/2014/main" id="{086CE758-2FCE-437F-8DF8-065355F10C0C}"/>
                      </a:ext>
                    </a:extLst>
                  </p:cNvPr>
                  <p:cNvSpPr>
                    <a:spLocks noChangeArrowheads="1"/>
                  </p:cNvSpPr>
                  <p:nvPr/>
                </p:nvSpPr>
                <p:spPr bwMode="auto">
                  <a:xfrm>
                    <a:off x="400" y="1386"/>
                    <a:ext cx="1224" cy="86"/>
                  </a:xfrm>
                  <a:prstGeom prst="rect">
                    <a:avLst/>
                  </a:prstGeom>
                  <a:solidFill>
                    <a:srgbClr val="9FB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03" name="Rectangle 76">
                    <a:extLst>
                      <a:ext uri="{FF2B5EF4-FFF2-40B4-BE49-F238E27FC236}">
                        <a16:creationId xmlns:a16="http://schemas.microsoft.com/office/drawing/2014/main" id="{5CF3A8D0-D8BF-4F0D-BED4-CA01E62C4956}"/>
                      </a:ext>
                    </a:extLst>
                  </p:cNvPr>
                  <p:cNvSpPr>
                    <a:spLocks noChangeArrowheads="1"/>
                  </p:cNvSpPr>
                  <p:nvPr/>
                </p:nvSpPr>
                <p:spPr bwMode="auto">
                  <a:xfrm>
                    <a:off x="400" y="1366"/>
                    <a:ext cx="1224" cy="83"/>
                  </a:xfrm>
                  <a:prstGeom prst="rect">
                    <a:avLst/>
                  </a:prstGeom>
                  <a:solidFill>
                    <a:srgbClr val="9FB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04" name="Rectangle 77">
                    <a:extLst>
                      <a:ext uri="{FF2B5EF4-FFF2-40B4-BE49-F238E27FC236}">
                        <a16:creationId xmlns:a16="http://schemas.microsoft.com/office/drawing/2014/main" id="{5E73F838-7557-4579-B513-AC1EFC0B7D7B}"/>
                      </a:ext>
                    </a:extLst>
                  </p:cNvPr>
                  <p:cNvSpPr>
                    <a:spLocks noChangeArrowheads="1"/>
                  </p:cNvSpPr>
                  <p:nvPr/>
                </p:nvSpPr>
                <p:spPr bwMode="auto">
                  <a:xfrm>
                    <a:off x="400" y="1341"/>
                    <a:ext cx="1224" cy="85"/>
                  </a:xfrm>
                  <a:prstGeom prst="rect">
                    <a:avLst/>
                  </a:prstGeom>
                  <a:solidFill>
                    <a:srgbClr val="9FB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05" name="Rectangle 78">
                    <a:extLst>
                      <a:ext uri="{FF2B5EF4-FFF2-40B4-BE49-F238E27FC236}">
                        <a16:creationId xmlns:a16="http://schemas.microsoft.com/office/drawing/2014/main" id="{102B764F-2D91-45F3-ADC0-8F9118F26918}"/>
                      </a:ext>
                    </a:extLst>
                  </p:cNvPr>
                  <p:cNvSpPr>
                    <a:spLocks noChangeArrowheads="1"/>
                  </p:cNvSpPr>
                  <p:nvPr/>
                </p:nvSpPr>
                <p:spPr bwMode="auto">
                  <a:xfrm>
                    <a:off x="400" y="1318"/>
                    <a:ext cx="1224" cy="85"/>
                  </a:xfrm>
                  <a:prstGeom prst="rect">
                    <a:avLst/>
                  </a:prstGeom>
                  <a:solidFill>
                    <a:srgbClr val="5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06" name="Rectangle 79">
                    <a:extLst>
                      <a:ext uri="{FF2B5EF4-FFF2-40B4-BE49-F238E27FC236}">
                        <a16:creationId xmlns:a16="http://schemas.microsoft.com/office/drawing/2014/main" id="{C973A126-AF75-4332-97F8-17DD8635D63C}"/>
                      </a:ext>
                    </a:extLst>
                  </p:cNvPr>
                  <p:cNvSpPr>
                    <a:spLocks noChangeArrowheads="1"/>
                  </p:cNvSpPr>
                  <p:nvPr/>
                </p:nvSpPr>
                <p:spPr bwMode="auto">
                  <a:xfrm>
                    <a:off x="400" y="1295"/>
                    <a:ext cx="1224" cy="86"/>
                  </a:xfrm>
                  <a:prstGeom prst="rect">
                    <a:avLst/>
                  </a:prstGeom>
                  <a:solidFill>
                    <a:srgbClr val="5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07" name="Rectangle 80">
                    <a:extLst>
                      <a:ext uri="{FF2B5EF4-FFF2-40B4-BE49-F238E27FC236}">
                        <a16:creationId xmlns:a16="http://schemas.microsoft.com/office/drawing/2014/main" id="{CCC136D2-3427-447A-9DB1-8116DAF63047}"/>
                      </a:ext>
                    </a:extLst>
                  </p:cNvPr>
                  <p:cNvSpPr>
                    <a:spLocks noChangeArrowheads="1"/>
                  </p:cNvSpPr>
                  <p:nvPr/>
                </p:nvSpPr>
                <p:spPr bwMode="auto">
                  <a:xfrm>
                    <a:off x="400" y="1270"/>
                    <a:ext cx="1224" cy="88"/>
                  </a:xfrm>
                  <a:prstGeom prst="rect">
                    <a:avLst/>
                  </a:prstGeom>
                  <a:solidFill>
                    <a:srgbClr val="5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08" name="Rectangle 81">
                    <a:extLst>
                      <a:ext uri="{FF2B5EF4-FFF2-40B4-BE49-F238E27FC236}">
                        <a16:creationId xmlns:a16="http://schemas.microsoft.com/office/drawing/2014/main" id="{89585160-CF22-45B0-ACD8-9BABE0AB1C26}"/>
                      </a:ext>
                    </a:extLst>
                  </p:cNvPr>
                  <p:cNvSpPr>
                    <a:spLocks noChangeArrowheads="1"/>
                  </p:cNvSpPr>
                  <p:nvPr/>
                </p:nvSpPr>
                <p:spPr bwMode="auto">
                  <a:xfrm>
                    <a:off x="400" y="1251"/>
                    <a:ext cx="1224" cy="86"/>
                  </a:xfrm>
                  <a:prstGeom prst="rect">
                    <a:avLst/>
                  </a:prstGeom>
                  <a:solidFill>
                    <a:srgbClr val="5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09" name="Rectangle 82">
                    <a:extLst>
                      <a:ext uri="{FF2B5EF4-FFF2-40B4-BE49-F238E27FC236}">
                        <a16:creationId xmlns:a16="http://schemas.microsoft.com/office/drawing/2014/main" id="{F4AF3AC2-67FD-4500-AF67-25D53A541167}"/>
                      </a:ext>
                    </a:extLst>
                  </p:cNvPr>
                  <p:cNvSpPr>
                    <a:spLocks noChangeArrowheads="1"/>
                  </p:cNvSpPr>
                  <p:nvPr/>
                </p:nvSpPr>
                <p:spPr bwMode="auto">
                  <a:xfrm>
                    <a:off x="400" y="1226"/>
                    <a:ext cx="1224" cy="88"/>
                  </a:xfrm>
                  <a:prstGeom prst="rect">
                    <a:avLst/>
                  </a:prstGeom>
                  <a:solidFill>
                    <a:srgbClr val="5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10" name="Rectangle 83">
                    <a:extLst>
                      <a:ext uri="{FF2B5EF4-FFF2-40B4-BE49-F238E27FC236}">
                        <a16:creationId xmlns:a16="http://schemas.microsoft.com/office/drawing/2014/main" id="{A6A7688A-6500-4881-A4F5-194435715336}"/>
                      </a:ext>
                    </a:extLst>
                  </p:cNvPr>
                  <p:cNvSpPr>
                    <a:spLocks noChangeArrowheads="1"/>
                  </p:cNvSpPr>
                  <p:nvPr/>
                </p:nvSpPr>
                <p:spPr bwMode="auto">
                  <a:xfrm>
                    <a:off x="400" y="1203"/>
                    <a:ext cx="1224" cy="86"/>
                  </a:xfrm>
                  <a:prstGeom prst="rect">
                    <a:avLst/>
                  </a:prstGeom>
                  <a:solidFill>
                    <a:srgbClr val="5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11" name="Rectangle 84">
                    <a:extLst>
                      <a:ext uri="{FF2B5EF4-FFF2-40B4-BE49-F238E27FC236}">
                        <a16:creationId xmlns:a16="http://schemas.microsoft.com/office/drawing/2014/main" id="{F6019342-000F-406F-8436-975EB951A336}"/>
                      </a:ext>
                    </a:extLst>
                  </p:cNvPr>
                  <p:cNvSpPr>
                    <a:spLocks noChangeArrowheads="1"/>
                  </p:cNvSpPr>
                  <p:nvPr/>
                </p:nvSpPr>
                <p:spPr bwMode="auto">
                  <a:xfrm>
                    <a:off x="400" y="1180"/>
                    <a:ext cx="1224" cy="86"/>
                  </a:xfrm>
                  <a:prstGeom prst="rect">
                    <a:avLst/>
                  </a:prstGeom>
                  <a:solidFill>
                    <a:srgbClr val="3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12" name="Rectangle 85">
                    <a:extLst>
                      <a:ext uri="{FF2B5EF4-FFF2-40B4-BE49-F238E27FC236}">
                        <a16:creationId xmlns:a16="http://schemas.microsoft.com/office/drawing/2014/main" id="{D00BBCEE-F139-4604-A713-FAC216CE2899}"/>
                      </a:ext>
                    </a:extLst>
                  </p:cNvPr>
                  <p:cNvSpPr>
                    <a:spLocks noChangeArrowheads="1"/>
                  </p:cNvSpPr>
                  <p:nvPr/>
                </p:nvSpPr>
                <p:spPr bwMode="auto">
                  <a:xfrm>
                    <a:off x="400" y="1159"/>
                    <a:ext cx="1224" cy="88"/>
                  </a:xfrm>
                  <a:prstGeom prst="rect">
                    <a:avLst/>
                  </a:prstGeom>
                  <a:solidFill>
                    <a:srgbClr val="3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13" name="Rectangle 86">
                    <a:extLst>
                      <a:ext uri="{FF2B5EF4-FFF2-40B4-BE49-F238E27FC236}">
                        <a16:creationId xmlns:a16="http://schemas.microsoft.com/office/drawing/2014/main" id="{1635A681-58A5-4E72-9DDC-E7EEF6DC5535}"/>
                      </a:ext>
                    </a:extLst>
                  </p:cNvPr>
                  <p:cNvSpPr>
                    <a:spLocks noChangeArrowheads="1"/>
                  </p:cNvSpPr>
                  <p:nvPr/>
                </p:nvSpPr>
                <p:spPr bwMode="auto">
                  <a:xfrm>
                    <a:off x="400" y="1136"/>
                    <a:ext cx="1224" cy="86"/>
                  </a:xfrm>
                  <a:prstGeom prst="rect">
                    <a:avLst/>
                  </a:prstGeom>
                  <a:solidFill>
                    <a:srgbClr val="3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14" name="Rectangle 87">
                    <a:extLst>
                      <a:ext uri="{FF2B5EF4-FFF2-40B4-BE49-F238E27FC236}">
                        <a16:creationId xmlns:a16="http://schemas.microsoft.com/office/drawing/2014/main" id="{C8B58CC8-D5DC-4232-8B05-EB2FD9F1518C}"/>
                      </a:ext>
                    </a:extLst>
                  </p:cNvPr>
                  <p:cNvSpPr>
                    <a:spLocks noChangeArrowheads="1"/>
                  </p:cNvSpPr>
                  <p:nvPr/>
                </p:nvSpPr>
                <p:spPr bwMode="auto">
                  <a:xfrm>
                    <a:off x="400" y="1113"/>
                    <a:ext cx="1224" cy="86"/>
                  </a:xfrm>
                  <a:prstGeom prst="rect">
                    <a:avLst/>
                  </a:prstGeom>
                  <a:solidFill>
                    <a:srgbClr val="3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15" name="Rectangle 88">
                    <a:extLst>
                      <a:ext uri="{FF2B5EF4-FFF2-40B4-BE49-F238E27FC236}">
                        <a16:creationId xmlns:a16="http://schemas.microsoft.com/office/drawing/2014/main" id="{B4F88794-5D1C-45C2-9E96-86D505AFF296}"/>
                      </a:ext>
                    </a:extLst>
                  </p:cNvPr>
                  <p:cNvSpPr>
                    <a:spLocks noChangeArrowheads="1"/>
                  </p:cNvSpPr>
                  <p:nvPr/>
                </p:nvSpPr>
                <p:spPr bwMode="auto">
                  <a:xfrm>
                    <a:off x="400" y="1088"/>
                    <a:ext cx="1224" cy="88"/>
                  </a:xfrm>
                  <a:prstGeom prst="rect">
                    <a:avLst/>
                  </a:prstGeom>
                  <a:solidFill>
                    <a:srgbClr val="3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616" name="Rectangle 89">
                    <a:extLst>
                      <a:ext uri="{FF2B5EF4-FFF2-40B4-BE49-F238E27FC236}">
                        <a16:creationId xmlns:a16="http://schemas.microsoft.com/office/drawing/2014/main" id="{1AE405A9-CFAA-461F-ADB6-CDE7F937FA59}"/>
                      </a:ext>
                    </a:extLst>
                  </p:cNvPr>
                  <p:cNvSpPr>
                    <a:spLocks noChangeArrowheads="1"/>
                  </p:cNvSpPr>
                  <p:nvPr/>
                </p:nvSpPr>
                <p:spPr bwMode="auto">
                  <a:xfrm>
                    <a:off x="400" y="1065"/>
                    <a:ext cx="1224" cy="86"/>
                  </a:xfrm>
                  <a:prstGeom prst="rect">
                    <a:avLst/>
                  </a:prstGeom>
                  <a:solidFill>
                    <a:srgbClr val="3F7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6589" name="Group 90">
                  <a:extLst>
                    <a:ext uri="{FF2B5EF4-FFF2-40B4-BE49-F238E27FC236}">
                      <a16:creationId xmlns:a16="http://schemas.microsoft.com/office/drawing/2014/main" id="{9B6D642F-27D4-4638-9007-05750F11A3D7}"/>
                    </a:ext>
                  </a:extLst>
                </p:cNvPr>
                <p:cNvGrpSpPr>
                  <a:grpSpLocks/>
                </p:cNvGrpSpPr>
                <p:nvPr/>
              </p:nvGrpSpPr>
              <p:grpSpPr bwMode="auto">
                <a:xfrm>
                  <a:off x="400" y="1653"/>
                  <a:ext cx="1224" cy="306"/>
                  <a:chOff x="400" y="1653"/>
                  <a:chExt cx="1224" cy="306"/>
                </a:xfrm>
              </p:grpSpPr>
              <p:sp>
                <p:nvSpPr>
                  <p:cNvPr id="106590" name="Rectangle 91">
                    <a:extLst>
                      <a:ext uri="{FF2B5EF4-FFF2-40B4-BE49-F238E27FC236}">
                        <a16:creationId xmlns:a16="http://schemas.microsoft.com/office/drawing/2014/main" id="{50BF3DB6-21C3-450F-A7E7-9CC8468CA9C4}"/>
                      </a:ext>
                    </a:extLst>
                  </p:cNvPr>
                  <p:cNvSpPr>
                    <a:spLocks noChangeArrowheads="1"/>
                  </p:cNvSpPr>
                  <p:nvPr/>
                </p:nvSpPr>
                <p:spPr bwMode="auto">
                  <a:xfrm>
                    <a:off x="400" y="1653"/>
                    <a:ext cx="1224" cy="84"/>
                  </a:xfrm>
                  <a:prstGeom prst="rect">
                    <a:avLst/>
                  </a:prstGeom>
                  <a:solidFill>
                    <a:srgbClr val="005F5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91" name="Rectangle 92">
                    <a:extLst>
                      <a:ext uri="{FF2B5EF4-FFF2-40B4-BE49-F238E27FC236}">
                        <a16:creationId xmlns:a16="http://schemas.microsoft.com/office/drawing/2014/main" id="{827AC344-1A51-4E91-A654-88B8F8534DA0}"/>
                      </a:ext>
                    </a:extLst>
                  </p:cNvPr>
                  <p:cNvSpPr>
                    <a:spLocks noChangeArrowheads="1"/>
                  </p:cNvSpPr>
                  <p:nvPr/>
                </p:nvSpPr>
                <p:spPr bwMode="auto">
                  <a:xfrm>
                    <a:off x="400" y="1674"/>
                    <a:ext cx="1224" cy="82"/>
                  </a:xfrm>
                  <a:prstGeom prst="rect">
                    <a:avLst/>
                  </a:prstGeom>
                  <a:solidFill>
                    <a:srgbClr val="008080"/>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92" name="Rectangle 93">
                    <a:extLst>
                      <a:ext uri="{FF2B5EF4-FFF2-40B4-BE49-F238E27FC236}">
                        <a16:creationId xmlns:a16="http://schemas.microsoft.com/office/drawing/2014/main" id="{5862608C-0B70-4302-B12A-A1A8C15814BC}"/>
                      </a:ext>
                    </a:extLst>
                  </p:cNvPr>
                  <p:cNvSpPr>
                    <a:spLocks noChangeArrowheads="1"/>
                  </p:cNvSpPr>
                  <p:nvPr/>
                </p:nvSpPr>
                <p:spPr bwMode="auto">
                  <a:xfrm>
                    <a:off x="400" y="1693"/>
                    <a:ext cx="1224" cy="88"/>
                  </a:xfrm>
                  <a:prstGeom prst="rect">
                    <a:avLst/>
                  </a:prstGeom>
                  <a:solidFill>
                    <a:srgbClr val="009F9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93" name="Rectangle 94">
                    <a:extLst>
                      <a:ext uri="{FF2B5EF4-FFF2-40B4-BE49-F238E27FC236}">
                        <a16:creationId xmlns:a16="http://schemas.microsoft.com/office/drawing/2014/main" id="{95492497-141D-4AF9-BFFB-930226A8FC06}"/>
                      </a:ext>
                    </a:extLst>
                  </p:cNvPr>
                  <p:cNvSpPr>
                    <a:spLocks noChangeArrowheads="1"/>
                  </p:cNvSpPr>
                  <p:nvPr/>
                </p:nvSpPr>
                <p:spPr bwMode="auto">
                  <a:xfrm>
                    <a:off x="400" y="1714"/>
                    <a:ext cx="1224" cy="86"/>
                  </a:xfrm>
                  <a:prstGeom prst="rect">
                    <a:avLst/>
                  </a:prstGeom>
                  <a:solidFill>
                    <a:srgbClr val="00BF9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94" name="Rectangle 95">
                    <a:extLst>
                      <a:ext uri="{FF2B5EF4-FFF2-40B4-BE49-F238E27FC236}">
                        <a16:creationId xmlns:a16="http://schemas.microsoft.com/office/drawing/2014/main" id="{429BFE40-8ADD-4B48-A00C-2468EDE9521F}"/>
                      </a:ext>
                    </a:extLst>
                  </p:cNvPr>
                  <p:cNvSpPr>
                    <a:spLocks noChangeArrowheads="1"/>
                  </p:cNvSpPr>
                  <p:nvPr/>
                </p:nvSpPr>
                <p:spPr bwMode="auto">
                  <a:xfrm>
                    <a:off x="400" y="1733"/>
                    <a:ext cx="1224" cy="88"/>
                  </a:xfrm>
                  <a:prstGeom prst="rect">
                    <a:avLst/>
                  </a:prstGeom>
                  <a:solidFill>
                    <a:srgbClr val="00DFB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95" name="Rectangle 96">
                    <a:extLst>
                      <a:ext uri="{FF2B5EF4-FFF2-40B4-BE49-F238E27FC236}">
                        <a16:creationId xmlns:a16="http://schemas.microsoft.com/office/drawing/2014/main" id="{05F971E6-EF75-4DDC-95B4-4846310584EF}"/>
                      </a:ext>
                    </a:extLst>
                  </p:cNvPr>
                  <p:cNvSpPr>
                    <a:spLocks noChangeArrowheads="1"/>
                  </p:cNvSpPr>
                  <p:nvPr/>
                </p:nvSpPr>
                <p:spPr bwMode="auto">
                  <a:xfrm>
                    <a:off x="400" y="1754"/>
                    <a:ext cx="1224" cy="86"/>
                  </a:xfrm>
                  <a:prstGeom prst="rect">
                    <a:avLst/>
                  </a:prstGeom>
                  <a:solidFill>
                    <a:srgbClr val="7FFFD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96" name="Rectangle 97">
                    <a:extLst>
                      <a:ext uri="{FF2B5EF4-FFF2-40B4-BE49-F238E27FC236}">
                        <a16:creationId xmlns:a16="http://schemas.microsoft.com/office/drawing/2014/main" id="{A6715EA7-CDDA-4BAE-BDEB-F8D9D8BAD1A7}"/>
                      </a:ext>
                    </a:extLst>
                  </p:cNvPr>
                  <p:cNvSpPr>
                    <a:spLocks noChangeArrowheads="1"/>
                  </p:cNvSpPr>
                  <p:nvPr/>
                </p:nvSpPr>
                <p:spPr bwMode="auto">
                  <a:xfrm>
                    <a:off x="400" y="1775"/>
                    <a:ext cx="1224" cy="87"/>
                  </a:xfrm>
                  <a:prstGeom prst="rect">
                    <a:avLst/>
                  </a:prstGeom>
                  <a:solidFill>
                    <a:srgbClr val="BFF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97" name="Rectangle 98">
                    <a:extLst>
                      <a:ext uri="{FF2B5EF4-FFF2-40B4-BE49-F238E27FC236}">
                        <a16:creationId xmlns:a16="http://schemas.microsoft.com/office/drawing/2014/main" id="{7B1819E7-C863-4368-A1BB-D3E537957A6E}"/>
                      </a:ext>
                    </a:extLst>
                  </p:cNvPr>
                  <p:cNvSpPr>
                    <a:spLocks noChangeArrowheads="1"/>
                  </p:cNvSpPr>
                  <p:nvPr/>
                </p:nvSpPr>
                <p:spPr bwMode="auto">
                  <a:xfrm>
                    <a:off x="400" y="1795"/>
                    <a:ext cx="1224" cy="164"/>
                  </a:xfrm>
                  <a:prstGeom prst="rect">
                    <a:avLst/>
                  </a:prstGeom>
                  <a:solidFill>
                    <a:srgbClr val="DFFFFF"/>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106585" name="Group 99">
                <a:extLst>
                  <a:ext uri="{FF2B5EF4-FFF2-40B4-BE49-F238E27FC236}">
                    <a16:creationId xmlns:a16="http://schemas.microsoft.com/office/drawing/2014/main" id="{6747532A-A423-4212-B941-E783E90B17D7}"/>
                  </a:ext>
                </a:extLst>
              </p:cNvPr>
              <p:cNvGrpSpPr>
                <a:grpSpLocks/>
              </p:cNvGrpSpPr>
              <p:nvPr/>
            </p:nvGrpSpPr>
            <p:grpSpPr bwMode="auto">
              <a:xfrm>
                <a:off x="400" y="1927"/>
                <a:ext cx="1225" cy="78"/>
                <a:chOff x="400" y="1927"/>
                <a:chExt cx="1225" cy="78"/>
              </a:xfrm>
            </p:grpSpPr>
            <p:sp>
              <p:nvSpPr>
                <p:cNvPr id="106586" name="Freeform 100">
                  <a:extLst>
                    <a:ext uri="{FF2B5EF4-FFF2-40B4-BE49-F238E27FC236}">
                      <a16:creationId xmlns:a16="http://schemas.microsoft.com/office/drawing/2014/main" id="{E40A5109-F0B6-4539-95A8-AE686EE2F651}"/>
                    </a:ext>
                  </a:extLst>
                </p:cNvPr>
                <p:cNvSpPr>
                  <a:spLocks/>
                </p:cNvSpPr>
                <p:nvPr/>
              </p:nvSpPr>
              <p:spPr bwMode="auto">
                <a:xfrm>
                  <a:off x="400" y="1927"/>
                  <a:ext cx="1225" cy="78"/>
                </a:xfrm>
                <a:custGeom>
                  <a:avLst/>
                  <a:gdLst>
                    <a:gd name="T0" fmla="*/ 0 w 1225"/>
                    <a:gd name="T1" fmla="*/ 0 h 78"/>
                    <a:gd name="T2" fmla="*/ 0 w 1225"/>
                    <a:gd name="T3" fmla="*/ 77 h 78"/>
                    <a:gd name="T4" fmla="*/ 1224 w 1225"/>
                    <a:gd name="T5" fmla="*/ 77 h 78"/>
                    <a:gd name="T6" fmla="*/ 1224 w 1225"/>
                    <a:gd name="T7" fmla="*/ 30 h 78"/>
                    <a:gd name="T8" fmla="*/ 1205 w 1225"/>
                    <a:gd name="T9" fmla="*/ 28 h 78"/>
                    <a:gd name="T10" fmla="*/ 1184 w 1225"/>
                    <a:gd name="T11" fmla="*/ 21 h 78"/>
                    <a:gd name="T12" fmla="*/ 1159 w 1225"/>
                    <a:gd name="T13" fmla="*/ 15 h 78"/>
                    <a:gd name="T14" fmla="*/ 1129 w 1225"/>
                    <a:gd name="T15" fmla="*/ 9 h 78"/>
                    <a:gd name="T16" fmla="*/ 1108 w 1225"/>
                    <a:gd name="T17" fmla="*/ 5 h 78"/>
                    <a:gd name="T18" fmla="*/ 1093 w 1225"/>
                    <a:gd name="T19" fmla="*/ 4 h 78"/>
                    <a:gd name="T20" fmla="*/ 1072 w 1225"/>
                    <a:gd name="T21" fmla="*/ 5 h 78"/>
                    <a:gd name="T22" fmla="*/ 1051 w 1225"/>
                    <a:gd name="T23" fmla="*/ 4 h 78"/>
                    <a:gd name="T24" fmla="*/ 1032 w 1225"/>
                    <a:gd name="T25" fmla="*/ 4 h 78"/>
                    <a:gd name="T26" fmla="*/ 1026 w 1225"/>
                    <a:gd name="T27" fmla="*/ 5 h 78"/>
                    <a:gd name="T28" fmla="*/ 1022 w 1225"/>
                    <a:gd name="T29" fmla="*/ 9 h 78"/>
                    <a:gd name="T30" fmla="*/ 1020 w 1225"/>
                    <a:gd name="T31" fmla="*/ 17 h 78"/>
                    <a:gd name="T32" fmla="*/ 1016 w 1225"/>
                    <a:gd name="T33" fmla="*/ 24 h 78"/>
                    <a:gd name="T34" fmla="*/ 1014 w 1225"/>
                    <a:gd name="T35" fmla="*/ 28 h 78"/>
                    <a:gd name="T36" fmla="*/ 999 w 1225"/>
                    <a:gd name="T37" fmla="*/ 28 h 78"/>
                    <a:gd name="T38" fmla="*/ 971 w 1225"/>
                    <a:gd name="T39" fmla="*/ 30 h 78"/>
                    <a:gd name="T40" fmla="*/ 929 w 1225"/>
                    <a:gd name="T41" fmla="*/ 28 h 78"/>
                    <a:gd name="T42" fmla="*/ 900 w 1225"/>
                    <a:gd name="T43" fmla="*/ 24 h 78"/>
                    <a:gd name="T44" fmla="*/ 873 w 1225"/>
                    <a:gd name="T45" fmla="*/ 21 h 78"/>
                    <a:gd name="T46" fmla="*/ 852 w 1225"/>
                    <a:gd name="T47" fmla="*/ 17 h 78"/>
                    <a:gd name="T48" fmla="*/ 828 w 1225"/>
                    <a:gd name="T49" fmla="*/ 15 h 78"/>
                    <a:gd name="T50" fmla="*/ 807 w 1225"/>
                    <a:gd name="T51" fmla="*/ 9 h 78"/>
                    <a:gd name="T52" fmla="*/ 788 w 1225"/>
                    <a:gd name="T53" fmla="*/ 5 h 78"/>
                    <a:gd name="T54" fmla="*/ 769 w 1225"/>
                    <a:gd name="T55" fmla="*/ 4 h 78"/>
                    <a:gd name="T56" fmla="*/ 748 w 1225"/>
                    <a:gd name="T57" fmla="*/ 4 h 78"/>
                    <a:gd name="T58" fmla="*/ 736 w 1225"/>
                    <a:gd name="T59" fmla="*/ 0 h 78"/>
                    <a:gd name="T60" fmla="*/ 726 w 1225"/>
                    <a:gd name="T61" fmla="*/ 4 h 78"/>
                    <a:gd name="T62" fmla="*/ 723 w 1225"/>
                    <a:gd name="T63" fmla="*/ 5 h 78"/>
                    <a:gd name="T64" fmla="*/ 721 w 1225"/>
                    <a:gd name="T65" fmla="*/ 15 h 78"/>
                    <a:gd name="T66" fmla="*/ 711 w 1225"/>
                    <a:gd name="T67" fmla="*/ 17 h 78"/>
                    <a:gd name="T68" fmla="*/ 696 w 1225"/>
                    <a:gd name="T69" fmla="*/ 21 h 78"/>
                    <a:gd name="T70" fmla="*/ 666 w 1225"/>
                    <a:gd name="T71" fmla="*/ 24 h 78"/>
                    <a:gd name="T72" fmla="*/ 641 w 1225"/>
                    <a:gd name="T73" fmla="*/ 21 h 78"/>
                    <a:gd name="T74" fmla="*/ 610 w 1225"/>
                    <a:gd name="T75" fmla="*/ 17 h 78"/>
                    <a:gd name="T76" fmla="*/ 585 w 1225"/>
                    <a:gd name="T77" fmla="*/ 15 h 78"/>
                    <a:gd name="T78" fmla="*/ 562 w 1225"/>
                    <a:gd name="T79" fmla="*/ 13 h 78"/>
                    <a:gd name="T80" fmla="*/ 533 w 1225"/>
                    <a:gd name="T81" fmla="*/ 5 h 78"/>
                    <a:gd name="T82" fmla="*/ 502 w 1225"/>
                    <a:gd name="T83" fmla="*/ 5 h 78"/>
                    <a:gd name="T84" fmla="*/ 473 w 1225"/>
                    <a:gd name="T85" fmla="*/ 4 h 78"/>
                    <a:gd name="T86" fmla="*/ 452 w 1225"/>
                    <a:gd name="T87" fmla="*/ 0 h 78"/>
                    <a:gd name="T88" fmla="*/ 0 w 1225"/>
                    <a:gd name="T89" fmla="*/ 0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25" h="78">
                      <a:moveTo>
                        <a:pt x="0" y="0"/>
                      </a:moveTo>
                      <a:lnTo>
                        <a:pt x="0" y="77"/>
                      </a:lnTo>
                      <a:lnTo>
                        <a:pt x="1224" y="77"/>
                      </a:lnTo>
                      <a:lnTo>
                        <a:pt x="1224" y="30"/>
                      </a:lnTo>
                      <a:lnTo>
                        <a:pt x="1205" y="28"/>
                      </a:lnTo>
                      <a:lnTo>
                        <a:pt x="1184" y="21"/>
                      </a:lnTo>
                      <a:lnTo>
                        <a:pt x="1159" y="15"/>
                      </a:lnTo>
                      <a:lnTo>
                        <a:pt x="1129" y="9"/>
                      </a:lnTo>
                      <a:lnTo>
                        <a:pt x="1108" y="5"/>
                      </a:lnTo>
                      <a:lnTo>
                        <a:pt x="1093" y="4"/>
                      </a:lnTo>
                      <a:lnTo>
                        <a:pt x="1072" y="5"/>
                      </a:lnTo>
                      <a:lnTo>
                        <a:pt x="1051" y="4"/>
                      </a:lnTo>
                      <a:lnTo>
                        <a:pt x="1032" y="4"/>
                      </a:lnTo>
                      <a:lnTo>
                        <a:pt x="1026" y="5"/>
                      </a:lnTo>
                      <a:lnTo>
                        <a:pt x="1022" y="9"/>
                      </a:lnTo>
                      <a:lnTo>
                        <a:pt x="1020" y="17"/>
                      </a:lnTo>
                      <a:lnTo>
                        <a:pt x="1016" y="24"/>
                      </a:lnTo>
                      <a:lnTo>
                        <a:pt x="1014" y="28"/>
                      </a:lnTo>
                      <a:lnTo>
                        <a:pt x="999" y="28"/>
                      </a:lnTo>
                      <a:lnTo>
                        <a:pt x="971" y="30"/>
                      </a:lnTo>
                      <a:lnTo>
                        <a:pt x="929" y="28"/>
                      </a:lnTo>
                      <a:lnTo>
                        <a:pt x="900" y="24"/>
                      </a:lnTo>
                      <a:lnTo>
                        <a:pt x="873" y="21"/>
                      </a:lnTo>
                      <a:lnTo>
                        <a:pt x="852" y="17"/>
                      </a:lnTo>
                      <a:lnTo>
                        <a:pt x="828" y="15"/>
                      </a:lnTo>
                      <a:lnTo>
                        <a:pt x="807" y="9"/>
                      </a:lnTo>
                      <a:lnTo>
                        <a:pt x="788" y="5"/>
                      </a:lnTo>
                      <a:lnTo>
                        <a:pt x="769" y="4"/>
                      </a:lnTo>
                      <a:lnTo>
                        <a:pt x="748" y="4"/>
                      </a:lnTo>
                      <a:lnTo>
                        <a:pt x="736" y="0"/>
                      </a:lnTo>
                      <a:lnTo>
                        <a:pt x="726" y="4"/>
                      </a:lnTo>
                      <a:lnTo>
                        <a:pt x="723" y="5"/>
                      </a:lnTo>
                      <a:lnTo>
                        <a:pt x="721" y="15"/>
                      </a:lnTo>
                      <a:lnTo>
                        <a:pt x="711" y="17"/>
                      </a:lnTo>
                      <a:lnTo>
                        <a:pt x="696" y="21"/>
                      </a:lnTo>
                      <a:lnTo>
                        <a:pt x="666" y="24"/>
                      </a:lnTo>
                      <a:lnTo>
                        <a:pt x="641" y="21"/>
                      </a:lnTo>
                      <a:lnTo>
                        <a:pt x="610" y="17"/>
                      </a:lnTo>
                      <a:lnTo>
                        <a:pt x="585" y="15"/>
                      </a:lnTo>
                      <a:lnTo>
                        <a:pt x="562" y="13"/>
                      </a:lnTo>
                      <a:lnTo>
                        <a:pt x="533" y="5"/>
                      </a:lnTo>
                      <a:lnTo>
                        <a:pt x="502" y="5"/>
                      </a:lnTo>
                      <a:lnTo>
                        <a:pt x="473" y="4"/>
                      </a:lnTo>
                      <a:lnTo>
                        <a:pt x="452" y="0"/>
                      </a:lnTo>
                      <a:lnTo>
                        <a:pt x="0" y="0"/>
                      </a:lnTo>
                    </a:path>
                  </a:pathLst>
                </a:custGeom>
                <a:solidFill>
                  <a:srgbClr val="FFBF7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87" name="Freeform 101">
                  <a:extLst>
                    <a:ext uri="{FF2B5EF4-FFF2-40B4-BE49-F238E27FC236}">
                      <a16:creationId xmlns:a16="http://schemas.microsoft.com/office/drawing/2014/main" id="{F61C2E5B-8BB3-4396-8056-005E627DDCB0}"/>
                    </a:ext>
                  </a:extLst>
                </p:cNvPr>
                <p:cNvSpPr>
                  <a:spLocks/>
                </p:cNvSpPr>
                <p:nvPr/>
              </p:nvSpPr>
              <p:spPr bwMode="auto">
                <a:xfrm>
                  <a:off x="400" y="1927"/>
                  <a:ext cx="458" cy="78"/>
                </a:xfrm>
                <a:custGeom>
                  <a:avLst/>
                  <a:gdLst>
                    <a:gd name="T0" fmla="*/ 0 w 458"/>
                    <a:gd name="T1" fmla="*/ 77 h 78"/>
                    <a:gd name="T2" fmla="*/ 0 w 458"/>
                    <a:gd name="T3" fmla="*/ 0 h 78"/>
                    <a:gd name="T4" fmla="*/ 443 w 458"/>
                    <a:gd name="T5" fmla="*/ 0 h 78"/>
                    <a:gd name="T6" fmla="*/ 457 w 458"/>
                    <a:gd name="T7" fmla="*/ 21 h 78"/>
                    <a:gd name="T8" fmla="*/ 247 w 458"/>
                    <a:gd name="T9" fmla="*/ 21 h 78"/>
                    <a:gd name="T10" fmla="*/ 246 w 458"/>
                    <a:gd name="T11" fmla="*/ 24 h 78"/>
                    <a:gd name="T12" fmla="*/ 246 w 458"/>
                    <a:gd name="T13" fmla="*/ 30 h 78"/>
                    <a:gd name="T14" fmla="*/ 246 w 458"/>
                    <a:gd name="T15" fmla="*/ 34 h 78"/>
                    <a:gd name="T16" fmla="*/ 246 w 458"/>
                    <a:gd name="T17" fmla="*/ 36 h 78"/>
                    <a:gd name="T18" fmla="*/ 247 w 458"/>
                    <a:gd name="T19" fmla="*/ 42 h 78"/>
                    <a:gd name="T20" fmla="*/ 251 w 458"/>
                    <a:gd name="T21" fmla="*/ 45 h 78"/>
                    <a:gd name="T22" fmla="*/ 253 w 458"/>
                    <a:gd name="T23" fmla="*/ 49 h 78"/>
                    <a:gd name="T24" fmla="*/ 246 w 458"/>
                    <a:gd name="T25" fmla="*/ 49 h 78"/>
                    <a:gd name="T26" fmla="*/ 238 w 458"/>
                    <a:gd name="T27" fmla="*/ 49 h 78"/>
                    <a:gd name="T28" fmla="*/ 232 w 458"/>
                    <a:gd name="T29" fmla="*/ 53 h 78"/>
                    <a:gd name="T30" fmla="*/ 226 w 458"/>
                    <a:gd name="T31" fmla="*/ 53 h 78"/>
                    <a:gd name="T32" fmla="*/ 223 w 458"/>
                    <a:gd name="T33" fmla="*/ 54 h 78"/>
                    <a:gd name="T34" fmla="*/ 217 w 458"/>
                    <a:gd name="T35" fmla="*/ 61 h 78"/>
                    <a:gd name="T36" fmla="*/ 211 w 458"/>
                    <a:gd name="T37" fmla="*/ 66 h 78"/>
                    <a:gd name="T38" fmla="*/ 205 w 458"/>
                    <a:gd name="T39" fmla="*/ 77 h 78"/>
                    <a:gd name="T40" fmla="*/ 0 w 458"/>
                    <a:gd name="T41" fmla="*/ 77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8" h="78">
                      <a:moveTo>
                        <a:pt x="0" y="77"/>
                      </a:moveTo>
                      <a:lnTo>
                        <a:pt x="0" y="0"/>
                      </a:lnTo>
                      <a:lnTo>
                        <a:pt x="443" y="0"/>
                      </a:lnTo>
                      <a:lnTo>
                        <a:pt x="457" y="21"/>
                      </a:lnTo>
                      <a:lnTo>
                        <a:pt x="247" y="21"/>
                      </a:lnTo>
                      <a:lnTo>
                        <a:pt x="246" y="24"/>
                      </a:lnTo>
                      <a:lnTo>
                        <a:pt x="246" y="30"/>
                      </a:lnTo>
                      <a:lnTo>
                        <a:pt x="246" y="34"/>
                      </a:lnTo>
                      <a:lnTo>
                        <a:pt x="246" y="36"/>
                      </a:lnTo>
                      <a:lnTo>
                        <a:pt x="247" y="42"/>
                      </a:lnTo>
                      <a:lnTo>
                        <a:pt x="251" y="45"/>
                      </a:lnTo>
                      <a:lnTo>
                        <a:pt x="253" y="49"/>
                      </a:lnTo>
                      <a:lnTo>
                        <a:pt x="246" y="49"/>
                      </a:lnTo>
                      <a:lnTo>
                        <a:pt x="238" y="49"/>
                      </a:lnTo>
                      <a:lnTo>
                        <a:pt x="232" y="53"/>
                      </a:lnTo>
                      <a:lnTo>
                        <a:pt x="226" y="53"/>
                      </a:lnTo>
                      <a:lnTo>
                        <a:pt x="223" y="54"/>
                      </a:lnTo>
                      <a:lnTo>
                        <a:pt x="217" y="61"/>
                      </a:lnTo>
                      <a:lnTo>
                        <a:pt x="211" y="66"/>
                      </a:lnTo>
                      <a:lnTo>
                        <a:pt x="205" y="77"/>
                      </a:lnTo>
                      <a:lnTo>
                        <a:pt x="0" y="77"/>
                      </a:lnTo>
                    </a:path>
                  </a:pathLst>
                </a:custGeom>
                <a:solidFill>
                  <a:srgbClr val="FF9F1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6577" name="Group 102">
              <a:extLst>
                <a:ext uri="{FF2B5EF4-FFF2-40B4-BE49-F238E27FC236}">
                  <a16:creationId xmlns:a16="http://schemas.microsoft.com/office/drawing/2014/main" id="{273498AE-ACAC-4096-98B3-E198A9B29FF0}"/>
                </a:ext>
              </a:extLst>
            </p:cNvPr>
            <p:cNvGrpSpPr>
              <a:grpSpLocks/>
            </p:cNvGrpSpPr>
            <p:nvPr/>
          </p:nvGrpSpPr>
          <p:grpSpPr bwMode="auto">
            <a:xfrm>
              <a:off x="496" y="1426"/>
              <a:ext cx="557" cy="521"/>
              <a:chOff x="496" y="1426"/>
              <a:chExt cx="557" cy="521"/>
            </a:xfrm>
          </p:grpSpPr>
          <p:grpSp>
            <p:nvGrpSpPr>
              <p:cNvPr id="106578" name="Group 103">
                <a:extLst>
                  <a:ext uri="{FF2B5EF4-FFF2-40B4-BE49-F238E27FC236}">
                    <a16:creationId xmlns:a16="http://schemas.microsoft.com/office/drawing/2014/main" id="{09196000-6442-4D01-B1ED-64FC45FC694A}"/>
                  </a:ext>
                </a:extLst>
              </p:cNvPr>
              <p:cNvGrpSpPr>
                <a:grpSpLocks/>
              </p:cNvGrpSpPr>
              <p:nvPr/>
            </p:nvGrpSpPr>
            <p:grpSpPr bwMode="auto">
              <a:xfrm>
                <a:off x="687" y="1426"/>
                <a:ext cx="181" cy="521"/>
                <a:chOff x="687" y="1426"/>
                <a:chExt cx="181" cy="521"/>
              </a:xfrm>
            </p:grpSpPr>
            <p:sp>
              <p:nvSpPr>
                <p:cNvPr id="106582" name="Freeform 104">
                  <a:extLst>
                    <a:ext uri="{FF2B5EF4-FFF2-40B4-BE49-F238E27FC236}">
                      <a16:creationId xmlns:a16="http://schemas.microsoft.com/office/drawing/2014/main" id="{69A5E6B8-81D9-4111-BA53-DC6CDAE5FDA5}"/>
                    </a:ext>
                  </a:extLst>
                </p:cNvPr>
                <p:cNvSpPr>
                  <a:spLocks/>
                </p:cNvSpPr>
                <p:nvPr/>
              </p:nvSpPr>
              <p:spPr bwMode="auto">
                <a:xfrm>
                  <a:off x="688" y="1426"/>
                  <a:ext cx="180" cy="521"/>
                </a:xfrm>
                <a:custGeom>
                  <a:avLst/>
                  <a:gdLst>
                    <a:gd name="T0" fmla="*/ 61 w 180"/>
                    <a:gd name="T1" fmla="*/ 206 h 521"/>
                    <a:gd name="T2" fmla="*/ 165 w 180"/>
                    <a:gd name="T3" fmla="*/ 516 h 521"/>
                    <a:gd name="T4" fmla="*/ 166 w 180"/>
                    <a:gd name="T5" fmla="*/ 520 h 521"/>
                    <a:gd name="T6" fmla="*/ 171 w 180"/>
                    <a:gd name="T7" fmla="*/ 520 h 521"/>
                    <a:gd name="T8" fmla="*/ 175 w 180"/>
                    <a:gd name="T9" fmla="*/ 520 h 521"/>
                    <a:gd name="T10" fmla="*/ 179 w 180"/>
                    <a:gd name="T11" fmla="*/ 516 h 521"/>
                    <a:gd name="T12" fmla="*/ 179 w 180"/>
                    <a:gd name="T13" fmla="*/ 510 h 521"/>
                    <a:gd name="T14" fmla="*/ 179 w 180"/>
                    <a:gd name="T15" fmla="*/ 507 h 521"/>
                    <a:gd name="T16" fmla="*/ 179 w 180"/>
                    <a:gd name="T17" fmla="*/ 497 h 521"/>
                    <a:gd name="T18" fmla="*/ 76 w 180"/>
                    <a:gd name="T19" fmla="*/ 193 h 521"/>
                    <a:gd name="T20" fmla="*/ 13 w 180"/>
                    <a:gd name="T21" fmla="*/ 8 h 521"/>
                    <a:gd name="T22" fmla="*/ 8 w 180"/>
                    <a:gd name="T23" fmla="*/ 4 h 521"/>
                    <a:gd name="T24" fmla="*/ 4 w 180"/>
                    <a:gd name="T25" fmla="*/ 4 h 521"/>
                    <a:gd name="T26" fmla="*/ 0 w 180"/>
                    <a:gd name="T27" fmla="*/ 0 h 521"/>
                    <a:gd name="T28" fmla="*/ 0 w 180"/>
                    <a:gd name="T29" fmla="*/ 4 h 521"/>
                    <a:gd name="T30" fmla="*/ 0 w 180"/>
                    <a:gd name="T31" fmla="*/ 8 h 521"/>
                    <a:gd name="T32" fmla="*/ 0 w 180"/>
                    <a:gd name="T33" fmla="*/ 13 h 521"/>
                    <a:gd name="T34" fmla="*/ 61 w 180"/>
                    <a:gd name="T35" fmla="*/ 206 h 5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0" h="521">
                      <a:moveTo>
                        <a:pt x="61" y="206"/>
                      </a:moveTo>
                      <a:lnTo>
                        <a:pt x="165" y="516"/>
                      </a:lnTo>
                      <a:lnTo>
                        <a:pt x="166" y="520"/>
                      </a:lnTo>
                      <a:lnTo>
                        <a:pt x="171" y="520"/>
                      </a:lnTo>
                      <a:lnTo>
                        <a:pt x="175" y="520"/>
                      </a:lnTo>
                      <a:lnTo>
                        <a:pt x="179" y="516"/>
                      </a:lnTo>
                      <a:lnTo>
                        <a:pt x="179" y="510"/>
                      </a:lnTo>
                      <a:lnTo>
                        <a:pt x="179" y="507"/>
                      </a:lnTo>
                      <a:lnTo>
                        <a:pt x="179" y="497"/>
                      </a:lnTo>
                      <a:lnTo>
                        <a:pt x="76" y="193"/>
                      </a:lnTo>
                      <a:lnTo>
                        <a:pt x="13" y="8"/>
                      </a:lnTo>
                      <a:lnTo>
                        <a:pt x="8" y="4"/>
                      </a:lnTo>
                      <a:lnTo>
                        <a:pt x="4" y="4"/>
                      </a:lnTo>
                      <a:lnTo>
                        <a:pt x="0" y="0"/>
                      </a:lnTo>
                      <a:lnTo>
                        <a:pt x="0" y="4"/>
                      </a:lnTo>
                      <a:lnTo>
                        <a:pt x="0" y="8"/>
                      </a:lnTo>
                      <a:lnTo>
                        <a:pt x="0" y="13"/>
                      </a:lnTo>
                      <a:lnTo>
                        <a:pt x="61" y="206"/>
                      </a:lnTo>
                    </a:path>
                  </a:pathLst>
                </a:custGeom>
                <a:solidFill>
                  <a:srgbClr val="C0C0C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83" name="Freeform 105">
                  <a:extLst>
                    <a:ext uri="{FF2B5EF4-FFF2-40B4-BE49-F238E27FC236}">
                      <a16:creationId xmlns:a16="http://schemas.microsoft.com/office/drawing/2014/main" id="{BE2A5EF2-3487-4593-9DB5-9078E94F265C}"/>
                    </a:ext>
                  </a:extLst>
                </p:cNvPr>
                <p:cNvSpPr>
                  <a:spLocks/>
                </p:cNvSpPr>
                <p:nvPr/>
              </p:nvSpPr>
              <p:spPr bwMode="auto">
                <a:xfrm>
                  <a:off x="687" y="1430"/>
                  <a:ext cx="181" cy="517"/>
                </a:xfrm>
                <a:custGeom>
                  <a:avLst/>
                  <a:gdLst>
                    <a:gd name="T0" fmla="*/ 62 w 181"/>
                    <a:gd name="T1" fmla="*/ 202 h 517"/>
                    <a:gd name="T2" fmla="*/ 162 w 181"/>
                    <a:gd name="T3" fmla="*/ 512 h 517"/>
                    <a:gd name="T4" fmla="*/ 166 w 181"/>
                    <a:gd name="T5" fmla="*/ 516 h 517"/>
                    <a:gd name="T6" fmla="*/ 171 w 181"/>
                    <a:gd name="T7" fmla="*/ 516 h 517"/>
                    <a:gd name="T8" fmla="*/ 172 w 181"/>
                    <a:gd name="T9" fmla="*/ 516 h 517"/>
                    <a:gd name="T10" fmla="*/ 176 w 181"/>
                    <a:gd name="T11" fmla="*/ 512 h 517"/>
                    <a:gd name="T12" fmla="*/ 180 w 181"/>
                    <a:gd name="T13" fmla="*/ 508 h 517"/>
                    <a:gd name="T14" fmla="*/ 180 w 181"/>
                    <a:gd name="T15" fmla="*/ 503 h 517"/>
                    <a:gd name="T16" fmla="*/ 176 w 181"/>
                    <a:gd name="T17" fmla="*/ 493 h 517"/>
                    <a:gd name="T18" fmla="*/ 78 w 181"/>
                    <a:gd name="T19" fmla="*/ 189 h 517"/>
                    <a:gd name="T20" fmla="*/ 11 w 181"/>
                    <a:gd name="T21" fmla="*/ 4 h 517"/>
                    <a:gd name="T22" fmla="*/ 10 w 181"/>
                    <a:gd name="T23" fmla="*/ 0 h 517"/>
                    <a:gd name="T24" fmla="*/ 6 w 181"/>
                    <a:gd name="T25" fmla="*/ 0 h 517"/>
                    <a:gd name="T26" fmla="*/ 2 w 181"/>
                    <a:gd name="T27" fmla="*/ 0 h 517"/>
                    <a:gd name="T28" fmla="*/ 0 w 181"/>
                    <a:gd name="T29" fmla="*/ 0 h 517"/>
                    <a:gd name="T30" fmla="*/ 0 w 181"/>
                    <a:gd name="T31" fmla="*/ 7 h 517"/>
                    <a:gd name="T32" fmla="*/ 0 w 181"/>
                    <a:gd name="T33" fmla="*/ 9 h 517"/>
                    <a:gd name="T34" fmla="*/ 62 w 181"/>
                    <a:gd name="T35" fmla="*/ 202 h 5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517">
                      <a:moveTo>
                        <a:pt x="62" y="202"/>
                      </a:moveTo>
                      <a:lnTo>
                        <a:pt x="162" y="512"/>
                      </a:lnTo>
                      <a:lnTo>
                        <a:pt x="166" y="516"/>
                      </a:lnTo>
                      <a:lnTo>
                        <a:pt x="171" y="516"/>
                      </a:lnTo>
                      <a:lnTo>
                        <a:pt x="172" y="516"/>
                      </a:lnTo>
                      <a:lnTo>
                        <a:pt x="176" y="512"/>
                      </a:lnTo>
                      <a:lnTo>
                        <a:pt x="180" y="508"/>
                      </a:lnTo>
                      <a:lnTo>
                        <a:pt x="180" y="503"/>
                      </a:lnTo>
                      <a:lnTo>
                        <a:pt x="176" y="493"/>
                      </a:lnTo>
                      <a:lnTo>
                        <a:pt x="78" y="189"/>
                      </a:lnTo>
                      <a:lnTo>
                        <a:pt x="11" y="4"/>
                      </a:lnTo>
                      <a:lnTo>
                        <a:pt x="10" y="0"/>
                      </a:lnTo>
                      <a:lnTo>
                        <a:pt x="6" y="0"/>
                      </a:lnTo>
                      <a:lnTo>
                        <a:pt x="2" y="0"/>
                      </a:lnTo>
                      <a:lnTo>
                        <a:pt x="0" y="0"/>
                      </a:lnTo>
                      <a:lnTo>
                        <a:pt x="0" y="7"/>
                      </a:lnTo>
                      <a:lnTo>
                        <a:pt x="0" y="9"/>
                      </a:lnTo>
                      <a:lnTo>
                        <a:pt x="62" y="202"/>
                      </a:lnTo>
                    </a:path>
                  </a:pathLst>
                </a:custGeom>
                <a:solidFill>
                  <a:srgbClr val="9F9F9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579" name="Group 106">
                <a:extLst>
                  <a:ext uri="{FF2B5EF4-FFF2-40B4-BE49-F238E27FC236}">
                    <a16:creationId xmlns:a16="http://schemas.microsoft.com/office/drawing/2014/main" id="{6AB58893-65CD-4946-9373-0DBF70FECAE6}"/>
                  </a:ext>
                </a:extLst>
              </p:cNvPr>
              <p:cNvGrpSpPr>
                <a:grpSpLocks/>
              </p:cNvGrpSpPr>
              <p:nvPr/>
            </p:nvGrpSpPr>
            <p:grpSpPr bwMode="auto">
              <a:xfrm>
                <a:off x="496" y="1434"/>
                <a:ext cx="557" cy="348"/>
                <a:chOff x="496" y="1434"/>
                <a:chExt cx="557" cy="348"/>
              </a:xfrm>
            </p:grpSpPr>
            <p:sp>
              <p:nvSpPr>
                <p:cNvPr id="106580" name="Freeform 107">
                  <a:extLst>
                    <a:ext uri="{FF2B5EF4-FFF2-40B4-BE49-F238E27FC236}">
                      <a16:creationId xmlns:a16="http://schemas.microsoft.com/office/drawing/2014/main" id="{316579E7-E536-48EC-A45F-1AA9BDBBB591}"/>
                    </a:ext>
                  </a:extLst>
                </p:cNvPr>
                <p:cNvSpPr>
                  <a:spLocks/>
                </p:cNvSpPr>
                <p:nvPr/>
              </p:nvSpPr>
              <p:spPr bwMode="auto">
                <a:xfrm>
                  <a:off x="600" y="1447"/>
                  <a:ext cx="340" cy="293"/>
                </a:xfrm>
                <a:custGeom>
                  <a:avLst/>
                  <a:gdLst>
                    <a:gd name="T0" fmla="*/ 54 w 340"/>
                    <a:gd name="T1" fmla="*/ 32 h 293"/>
                    <a:gd name="T2" fmla="*/ 86 w 340"/>
                    <a:gd name="T3" fmla="*/ 14 h 293"/>
                    <a:gd name="T4" fmla="*/ 114 w 340"/>
                    <a:gd name="T5" fmla="*/ 4 h 293"/>
                    <a:gd name="T6" fmla="*/ 153 w 340"/>
                    <a:gd name="T7" fmla="*/ 0 h 293"/>
                    <a:gd name="T8" fmla="*/ 192 w 340"/>
                    <a:gd name="T9" fmla="*/ 10 h 293"/>
                    <a:gd name="T10" fmla="*/ 243 w 340"/>
                    <a:gd name="T11" fmla="*/ 36 h 293"/>
                    <a:gd name="T12" fmla="*/ 290 w 340"/>
                    <a:gd name="T13" fmla="*/ 79 h 293"/>
                    <a:gd name="T14" fmla="*/ 333 w 340"/>
                    <a:gd name="T15" fmla="*/ 134 h 293"/>
                    <a:gd name="T16" fmla="*/ 335 w 340"/>
                    <a:gd name="T17" fmla="*/ 168 h 293"/>
                    <a:gd name="T18" fmla="*/ 328 w 340"/>
                    <a:gd name="T19" fmla="*/ 155 h 293"/>
                    <a:gd name="T20" fmla="*/ 315 w 340"/>
                    <a:gd name="T21" fmla="*/ 148 h 293"/>
                    <a:gd name="T22" fmla="*/ 304 w 340"/>
                    <a:gd name="T23" fmla="*/ 142 h 293"/>
                    <a:gd name="T24" fmla="*/ 290 w 340"/>
                    <a:gd name="T25" fmla="*/ 138 h 293"/>
                    <a:gd name="T26" fmla="*/ 275 w 340"/>
                    <a:gd name="T27" fmla="*/ 142 h 293"/>
                    <a:gd name="T28" fmla="*/ 260 w 340"/>
                    <a:gd name="T29" fmla="*/ 144 h 293"/>
                    <a:gd name="T30" fmla="*/ 253 w 340"/>
                    <a:gd name="T31" fmla="*/ 155 h 293"/>
                    <a:gd name="T32" fmla="*/ 239 w 340"/>
                    <a:gd name="T33" fmla="*/ 164 h 293"/>
                    <a:gd name="T34" fmla="*/ 234 w 340"/>
                    <a:gd name="T35" fmla="*/ 177 h 293"/>
                    <a:gd name="T36" fmla="*/ 231 w 340"/>
                    <a:gd name="T37" fmla="*/ 195 h 293"/>
                    <a:gd name="T38" fmla="*/ 234 w 340"/>
                    <a:gd name="T39" fmla="*/ 209 h 293"/>
                    <a:gd name="T40" fmla="*/ 208 w 340"/>
                    <a:gd name="T41" fmla="*/ 161 h 293"/>
                    <a:gd name="T42" fmla="*/ 123 w 340"/>
                    <a:gd name="T43" fmla="*/ 239 h 293"/>
                    <a:gd name="T44" fmla="*/ 123 w 340"/>
                    <a:gd name="T45" fmla="*/ 247 h 293"/>
                    <a:gd name="T46" fmla="*/ 114 w 340"/>
                    <a:gd name="T47" fmla="*/ 237 h 293"/>
                    <a:gd name="T48" fmla="*/ 105 w 340"/>
                    <a:gd name="T49" fmla="*/ 226 h 293"/>
                    <a:gd name="T50" fmla="*/ 90 w 340"/>
                    <a:gd name="T51" fmla="*/ 221 h 293"/>
                    <a:gd name="T52" fmla="*/ 78 w 340"/>
                    <a:gd name="T53" fmla="*/ 217 h 293"/>
                    <a:gd name="T54" fmla="*/ 65 w 340"/>
                    <a:gd name="T55" fmla="*/ 221 h 293"/>
                    <a:gd name="T56" fmla="*/ 54 w 340"/>
                    <a:gd name="T57" fmla="*/ 221 h 293"/>
                    <a:gd name="T58" fmla="*/ 41 w 340"/>
                    <a:gd name="T59" fmla="*/ 230 h 293"/>
                    <a:gd name="T60" fmla="*/ 29 w 340"/>
                    <a:gd name="T61" fmla="*/ 237 h 293"/>
                    <a:gd name="T62" fmla="*/ 24 w 340"/>
                    <a:gd name="T63" fmla="*/ 247 h 293"/>
                    <a:gd name="T64" fmla="*/ 19 w 340"/>
                    <a:gd name="T65" fmla="*/ 260 h 293"/>
                    <a:gd name="T66" fmla="*/ 19 w 340"/>
                    <a:gd name="T67" fmla="*/ 276 h 293"/>
                    <a:gd name="T68" fmla="*/ 21 w 340"/>
                    <a:gd name="T69" fmla="*/ 292 h 293"/>
                    <a:gd name="T70" fmla="*/ 3 w 340"/>
                    <a:gd name="T71" fmla="*/ 243 h 293"/>
                    <a:gd name="T72" fmla="*/ 0 w 340"/>
                    <a:gd name="T73" fmla="*/ 183 h 293"/>
                    <a:gd name="T74" fmla="*/ 5 w 340"/>
                    <a:gd name="T75" fmla="*/ 126 h 293"/>
                    <a:gd name="T76" fmla="*/ 39 w 340"/>
                    <a:gd name="T77" fmla="*/ 49 h 2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293">
                      <a:moveTo>
                        <a:pt x="39" y="49"/>
                      </a:moveTo>
                      <a:lnTo>
                        <a:pt x="54" y="32"/>
                      </a:lnTo>
                      <a:lnTo>
                        <a:pt x="69" y="18"/>
                      </a:lnTo>
                      <a:lnTo>
                        <a:pt x="86" y="14"/>
                      </a:lnTo>
                      <a:lnTo>
                        <a:pt x="99" y="6"/>
                      </a:lnTo>
                      <a:lnTo>
                        <a:pt x="114" y="4"/>
                      </a:lnTo>
                      <a:lnTo>
                        <a:pt x="135" y="0"/>
                      </a:lnTo>
                      <a:lnTo>
                        <a:pt x="153" y="0"/>
                      </a:lnTo>
                      <a:lnTo>
                        <a:pt x="180" y="4"/>
                      </a:lnTo>
                      <a:lnTo>
                        <a:pt x="192" y="10"/>
                      </a:lnTo>
                      <a:lnTo>
                        <a:pt x="215" y="18"/>
                      </a:lnTo>
                      <a:lnTo>
                        <a:pt x="243" y="36"/>
                      </a:lnTo>
                      <a:lnTo>
                        <a:pt x="268" y="56"/>
                      </a:lnTo>
                      <a:lnTo>
                        <a:pt x="290" y="79"/>
                      </a:lnTo>
                      <a:lnTo>
                        <a:pt x="309" y="112"/>
                      </a:lnTo>
                      <a:lnTo>
                        <a:pt x="333" y="134"/>
                      </a:lnTo>
                      <a:lnTo>
                        <a:pt x="339" y="174"/>
                      </a:lnTo>
                      <a:lnTo>
                        <a:pt x="335" y="168"/>
                      </a:lnTo>
                      <a:lnTo>
                        <a:pt x="330" y="161"/>
                      </a:lnTo>
                      <a:lnTo>
                        <a:pt x="328" y="155"/>
                      </a:lnTo>
                      <a:lnTo>
                        <a:pt x="320" y="152"/>
                      </a:lnTo>
                      <a:lnTo>
                        <a:pt x="315" y="148"/>
                      </a:lnTo>
                      <a:lnTo>
                        <a:pt x="309" y="144"/>
                      </a:lnTo>
                      <a:lnTo>
                        <a:pt x="304" y="142"/>
                      </a:lnTo>
                      <a:lnTo>
                        <a:pt x="298" y="142"/>
                      </a:lnTo>
                      <a:lnTo>
                        <a:pt x="290" y="138"/>
                      </a:lnTo>
                      <a:lnTo>
                        <a:pt x="283" y="142"/>
                      </a:lnTo>
                      <a:lnTo>
                        <a:pt x="275" y="142"/>
                      </a:lnTo>
                      <a:lnTo>
                        <a:pt x="270" y="144"/>
                      </a:lnTo>
                      <a:lnTo>
                        <a:pt x="260" y="144"/>
                      </a:lnTo>
                      <a:lnTo>
                        <a:pt x="259" y="148"/>
                      </a:lnTo>
                      <a:lnTo>
                        <a:pt x="253" y="155"/>
                      </a:lnTo>
                      <a:lnTo>
                        <a:pt x="245" y="157"/>
                      </a:lnTo>
                      <a:lnTo>
                        <a:pt x="239" y="164"/>
                      </a:lnTo>
                      <a:lnTo>
                        <a:pt x="237" y="170"/>
                      </a:lnTo>
                      <a:lnTo>
                        <a:pt x="234" y="177"/>
                      </a:lnTo>
                      <a:lnTo>
                        <a:pt x="231" y="187"/>
                      </a:lnTo>
                      <a:lnTo>
                        <a:pt x="231" y="195"/>
                      </a:lnTo>
                      <a:lnTo>
                        <a:pt x="231" y="201"/>
                      </a:lnTo>
                      <a:lnTo>
                        <a:pt x="234" y="209"/>
                      </a:lnTo>
                      <a:lnTo>
                        <a:pt x="234" y="217"/>
                      </a:lnTo>
                      <a:lnTo>
                        <a:pt x="208" y="161"/>
                      </a:lnTo>
                      <a:lnTo>
                        <a:pt x="123" y="187"/>
                      </a:lnTo>
                      <a:lnTo>
                        <a:pt x="123" y="239"/>
                      </a:lnTo>
                      <a:lnTo>
                        <a:pt x="125" y="252"/>
                      </a:lnTo>
                      <a:lnTo>
                        <a:pt x="123" y="247"/>
                      </a:lnTo>
                      <a:lnTo>
                        <a:pt x="119" y="239"/>
                      </a:lnTo>
                      <a:lnTo>
                        <a:pt x="114" y="237"/>
                      </a:lnTo>
                      <a:lnTo>
                        <a:pt x="110" y="230"/>
                      </a:lnTo>
                      <a:lnTo>
                        <a:pt x="105" y="226"/>
                      </a:lnTo>
                      <a:lnTo>
                        <a:pt x="96" y="225"/>
                      </a:lnTo>
                      <a:lnTo>
                        <a:pt x="90" y="221"/>
                      </a:lnTo>
                      <a:lnTo>
                        <a:pt x="84" y="221"/>
                      </a:lnTo>
                      <a:lnTo>
                        <a:pt x="78" y="217"/>
                      </a:lnTo>
                      <a:lnTo>
                        <a:pt x="71" y="217"/>
                      </a:lnTo>
                      <a:lnTo>
                        <a:pt x="65" y="221"/>
                      </a:lnTo>
                      <a:lnTo>
                        <a:pt x="60" y="221"/>
                      </a:lnTo>
                      <a:lnTo>
                        <a:pt x="54" y="221"/>
                      </a:lnTo>
                      <a:lnTo>
                        <a:pt x="49" y="225"/>
                      </a:lnTo>
                      <a:lnTo>
                        <a:pt x="41" y="230"/>
                      </a:lnTo>
                      <a:lnTo>
                        <a:pt x="35" y="234"/>
                      </a:lnTo>
                      <a:lnTo>
                        <a:pt x="29" y="237"/>
                      </a:lnTo>
                      <a:lnTo>
                        <a:pt x="26" y="239"/>
                      </a:lnTo>
                      <a:lnTo>
                        <a:pt x="24" y="247"/>
                      </a:lnTo>
                      <a:lnTo>
                        <a:pt x="21" y="252"/>
                      </a:lnTo>
                      <a:lnTo>
                        <a:pt x="19" y="260"/>
                      </a:lnTo>
                      <a:lnTo>
                        <a:pt x="19" y="266"/>
                      </a:lnTo>
                      <a:lnTo>
                        <a:pt x="19" y="276"/>
                      </a:lnTo>
                      <a:lnTo>
                        <a:pt x="19" y="282"/>
                      </a:lnTo>
                      <a:lnTo>
                        <a:pt x="21" y="292"/>
                      </a:lnTo>
                      <a:lnTo>
                        <a:pt x="15" y="278"/>
                      </a:lnTo>
                      <a:lnTo>
                        <a:pt x="3" y="243"/>
                      </a:lnTo>
                      <a:lnTo>
                        <a:pt x="3" y="221"/>
                      </a:lnTo>
                      <a:lnTo>
                        <a:pt x="0" y="183"/>
                      </a:lnTo>
                      <a:lnTo>
                        <a:pt x="0" y="155"/>
                      </a:lnTo>
                      <a:lnTo>
                        <a:pt x="5" y="126"/>
                      </a:lnTo>
                      <a:lnTo>
                        <a:pt x="15" y="88"/>
                      </a:lnTo>
                      <a:lnTo>
                        <a:pt x="39" y="49"/>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81" name="Freeform 108">
                  <a:extLst>
                    <a:ext uri="{FF2B5EF4-FFF2-40B4-BE49-F238E27FC236}">
                      <a16:creationId xmlns:a16="http://schemas.microsoft.com/office/drawing/2014/main" id="{DD6B0A21-B3BC-4229-97BF-AAC64AD8380E}"/>
                    </a:ext>
                  </a:extLst>
                </p:cNvPr>
                <p:cNvSpPr>
                  <a:spLocks/>
                </p:cNvSpPr>
                <p:nvPr/>
              </p:nvSpPr>
              <p:spPr bwMode="auto">
                <a:xfrm>
                  <a:off x="496" y="1434"/>
                  <a:ext cx="557" cy="348"/>
                </a:xfrm>
                <a:custGeom>
                  <a:avLst/>
                  <a:gdLst>
                    <a:gd name="T0" fmla="*/ 187 w 557"/>
                    <a:gd name="T1" fmla="*/ 26 h 348"/>
                    <a:gd name="T2" fmla="*/ 144 w 557"/>
                    <a:gd name="T3" fmla="*/ 45 h 348"/>
                    <a:gd name="T4" fmla="*/ 105 w 557"/>
                    <a:gd name="T5" fmla="*/ 74 h 348"/>
                    <a:gd name="T6" fmla="*/ 72 w 557"/>
                    <a:gd name="T7" fmla="*/ 105 h 348"/>
                    <a:gd name="T8" fmla="*/ 41 w 557"/>
                    <a:gd name="T9" fmla="*/ 144 h 348"/>
                    <a:gd name="T10" fmla="*/ 17 w 557"/>
                    <a:gd name="T11" fmla="*/ 195 h 348"/>
                    <a:gd name="T12" fmla="*/ 2 w 557"/>
                    <a:gd name="T13" fmla="*/ 247 h 348"/>
                    <a:gd name="T14" fmla="*/ 2 w 557"/>
                    <a:gd name="T15" fmla="*/ 300 h 348"/>
                    <a:gd name="T16" fmla="*/ 11 w 557"/>
                    <a:gd name="T17" fmla="*/ 347 h 348"/>
                    <a:gd name="T18" fmla="*/ 15 w 557"/>
                    <a:gd name="T19" fmla="*/ 306 h 348"/>
                    <a:gd name="T20" fmla="*/ 37 w 557"/>
                    <a:gd name="T21" fmla="*/ 280 h 348"/>
                    <a:gd name="T22" fmla="*/ 72 w 557"/>
                    <a:gd name="T23" fmla="*/ 270 h 348"/>
                    <a:gd name="T24" fmla="*/ 103 w 557"/>
                    <a:gd name="T25" fmla="*/ 283 h 348"/>
                    <a:gd name="T26" fmla="*/ 121 w 557"/>
                    <a:gd name="T27" fmla="*/ 300 h 348"/>
                    <a:gd name="T28" fmla="*/ 107 w 557"/>
                    <a:gd name="T29" fmla="*/ 247 h 348"/>
                    <a:gd name="T30" fmla="*/ 103 w 557"/>
                    <a:gd name="T31" fmla="*/ 195 h 348"/>
                    <a:gd name="T32" fmla="*/ 107 w 557"/>
                    <a:gd name="T33" fmla="*/ 141 h 348"/>
                    <a:gd name="T34" fmla="*/ 123 w 557"/>
                    <a:gd name="T35" fmla="*/ 99 h 348"/>
                    <a:gd name="T36" fmla="*/ 144 w 557"/>
                    <a:gd name="T37" fmla="*/ 62 h 348"/>
                    <a:gd name="T38" fmla="*/ 174 w 557"/>
                    <a:gd name="T39" fmla="*/ 31 h 348"/>
                    <a:gd name="T40" fmla="*/ 189 w 557"/>
                    <a:gd name="T41" fmla="*/ 35 h 348"/>
                    <a:gd name="T42" fmla="*/ 187 w 557"/>
                    <a:gd name="T43" fmla="*/ 78 h 348"/>
                    <a:gd name="T44" fmla="*/ 189 w 557"/>
                    <a:gd name="T45" fmla="*/ 127 h 348"/>
                    <a:gd name="T46" fmla="*/ 204 w 557"/>
                    <a:gd name="T47" fmla="*/ 188 h 348"/>
                    <a:gd name="T48" fmla="*/ 222 w 557"/>
                    <a:gd name="T49" fmla="*/ 239 h 348"/>
                    <a:gd name="T50" fmla="*/ 227 w 557"/>
                    <a:gd name="T51" fmla="*/ 251 h 348"/>
                    <a:gd name="T52" fmla="*/ 243 w 557"/>
                    <a:gd name="T53" fmla="*/ 214 h 348"/>
                    <a:gd name="T54" fmla="*/ 278 w 557"/>
                    <a:gd name="T55" fmla="*/ 195 h 348"/>
                    <a:gd name="T56" fmla="*/ 314 w 557"/>
                    <a:gd name="T57" fmla="*/ 200 h 348"/>
                    <a:gd name="T58" fmla="*/ 333 w 557"/>
                    <a:gd name="T59" fmla="*/ 217 h 348"/>
                    <a:gd name="T60" fmla="*/ 314 w 557"/>
                    <a:gd name="T61" fmla="*/ 170 h 348"/>
                    <a:gd name="T62" fmla="*/ 294 w 557"/>
                    <a:gd name="T63" fmla="*/ 125 h 348"/>
                    <a:gd name="T64" fmla="*/ 269 w 557"/>
                    <a:gd name="T65" fmla="*/ 82 h 348"/>
                    <a:gd name="T66" fmla="*/ 244 w 557"/>
                    <a:gd name="T67" fmla="*/ 49 h 348"/>
                    <a:gd name="T68" fmla="*/ 218 w 557"/>
                    <a:gd name="T69" fmla="*/ 22 h 348"/>
                    <a:gd name="T70" fmla="*/ 233 w 557"/>
                    <a:gd name="T71" fmla="*/ 17 h 348"/>
                    <a:gd name="T72" fmla="*/ 278 w 557"/>
                    <a:gd name="T73" fmla="*/ 17 h 348"/>
                    <a:gd name="T74" fmla="*/ 319 w 557"/>
                    <a:gd name="T75" fmla="*/ 31 h 348"/>
                    <a:gd name="T76" fmla="*/ 354 w 557"/>
                    <a:gd name="T77" fmla="*/ 56 h 348"/>
                    <a:gd name="T78" fmla="*/ 388 w 557"/>
                    <a:gd name="T79" fmla="*/ 88 h 348"/>
                    <a:gd name="T80" fmla="*/ 411 w 557"/>
                    <a:gd name="T81" fmla="*/ 121 h 348"/>
                    <a:gd name="T82" fmla="*/ 434 w 557"/>
                    <a:gd name="T83" fmla="*/ 161 h 348"/>
                    <a:gd name="T84" fmla="*/ 445 w 557"/>
                    <a:gd name="T85" fmla="*/ 170 h 348"/>
                    <a:gd name="T86" fmla="*/ 456 w 557"/>
                    <a:gd name="T87" fmla="*/ 135 h 348"/>
                    <a:gd name="T88" fmla="*/ 486 w 557"/>
                    <a:gd name="T89" fmla="*/ 114 h 348"/>
                    <a:gd name="T90" fmla="*/ 517 w 557"/>
                    <a:gd name="T91" fmla="*/ 114 h 348"/>
                    <a:gd name="T92" fmla="*/ 547 w 557"/>
                    <a:gd name="T93" fmla="*/ 135 h 348"/>
                    <a:gd name="T94" fmla="*/ 547 w 557"/>
                    <a:gd name="T95" fmla="*/ 127 h 348"/>
                    <a:gd name="T96" fmla="*/ 524 w 557"/>
                    <a:gd name="T97" fmla="*/ 92 h 348"/>
                    <a:gd name="T98" fmla="*/ 490 w 557"/>
                    <a:gd name="T99" fmla="*/ 60 h 348"/>
                    <a:gd name="T100" fmla="*/ 451 w 557"/>
                    <a:gd name="T101" fmla="*/ 31 h 348"/>
                    <a:gd name="T102" fmla="*/ 411 w 557"/>
                    <a:gd name="T103" fmla="*/ 17 h 348"/>
                    <a:gd name="T104" fmla="*/ 373 w 557"/>
                    <a:gd name="T105" fmla="*/ 5 h 348"/>
                    <a:gd name="T106" fmla="*/ 327 w 557"/>
                    <a:gd name="T107" fmla="*/ 0 h 348"/>
                    <a:gd name="T108" fmla="*/ 278 w 557"/>
                    <a:gd name="T109" fmla="*/ 3 h 348"/>
                    <a:gd name="T110" fmla="*/ 229 w 557"/>
                    <a:gd name="T111" fmla="*/ 13 h 3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7" h="348">
                      <a:moveTo>
                        <a:pt x="222" y="17"/>
                      </a:moveTo>
                      <a:lnTo>
                        <a:pt x="208" y="19"/>
                      </a:lnTo>
                      <a:lnTo>
                        <a:pt x="199" y="19"/>
                      </a:lnTo>
                      <a:lnTo>
                        <a:pt x="193" y="22"/>
                      </a:lnTo>
                      <a:lnTo>
                        <a:pt x="187" y="26"/>
                      </a:lnTo>
                      <a:lnTo>
                        <a:pt x="177" y="29"/>
                      </a:lnTo>
                      <a:lnTo>
                        <a:pt x="169" y="31"/>
                      </a:lnTo>
                      <a:lnTo>
                        <a:pt x="159" y="39"/>
                      </a:lnTo>
                      <a:lnTo>
                        <a:pt x="152" y="43"/>
                      </a:lnTo>
                      <a:lnTo>
                        <a:pt x="144" y="45"/>
                      </a:lnTo>
                      <a:lnTo>
                        <a:pt x="136" y="52"/>
                      </a:lnTo>
                      <a:lnTo>
                        <a:pt x="129" y="56"/>
                      </a:lnTo>
                      <a:lnTo>
                        <a:pt x="121" y="62"/>
                      </a:lnTo>
                      <a:lnTo>
                        <a:pt x="113" y="69"/>
                      </a:lnTo>
                      <a:lnTo>
                        <a:pt x="105" y="74"/>
                      </a:lnTo>
                      <a:lnTo>
                        <a:pt x="99" y="78"/>
                      </a:lnTo>
                      <a:lnTo>
                        <a:pt x="93" y="86"/>
                      </a:lnTo>
                      <a:lnTo>
                        <a:pt x="83" y="92"/>
                      </a:lnTo>
                      <a:lnTo>
                        <a:pt x="78" y="99"/>
                      </a:lnTo>
                      <a:lnTo>
                        <a:pt x="72" y="105"/>
                      </a:lnTo>
                      <a:lnTo>
                        <a:pt x="66" y="112"/>
                      </a:lnTo>
                      <a:lnTo>
                        <a:pt x="60" y="118"/>
                      </a:lnTo>
                      <a:lnTo>
                        <a:pt x="53" y="127"/>
                      </a:lnTo>
                      <a:lnTo>
                        <a:pt x="47" y="139"/>
                      </a:lnTo>
                      <a:lnTo>
                        <a:pt x="41" y="144"/>
                      </a:lnTo>
                      <a:lnTo>
                        <a:pt x="35" y="155"/>
                      </a:lnTo>
                      <a:lnTo>
                        <a:pt x="31" y="165"/>
                      </a:lnTo>
                      <a:lnTo>
                        <a:pt x="23" y="174"/>
                      </a:lnTo>
                      <a:lnTo>
                        <a:pt x="21" y="184"/>
                      </a:lnTo>
                      <a:lnTo>
                        <a:pt x="17" y="195"/>
                      </a:lnTo>
                      <a:lnTo>
                        <a:pt x="11" y="200"/>
                      </a:lnTo>
                      <a:lnTo>
                        <a:pt x="8" y="214"/>
                      </a:lnTo>
                      <a:lnTo>
                        <a:pt x="6" y="223"/>
                      </a:lnTo>
                      <a:lnTo>
                        <a:pt x="6" y="235"/>
                      </a:lnTo>
                      <a:lnTo>
                        <a:pt x="2" y="247"/>
                      </a:lnTo>
                      <a:lnTo>
                        <a:pt x="2" y="261"/>
                      </a:lnTo>
                      <a:lnTo>
                        <a:pt x="2" y="270"/>
                      </a:lnTo>
                      <a:lnTo>
                        <a:pt x="0" y="280"/>
                      </a:lnTo>
                      <a:lnTo>
                        <a:pt x="2" y="292"/>
                      </a:lnTo>
                      <a:lnTo>
                        <a:pt x="2" y="300"/>
                      </a:lnTo>
                      <a:lnTo>
                        <a:pt x="2" y="309"/>
                      </a:lnTo>
                      <a:lnTo>
                        <a:pt x="6" y="321"/>
                      </a:lnTo>
                      <a:lnTo>
                        <a:pt x="6" y="326"/>
                      </a:lnTo>
                      <a:lnTo>
                        <a:pt x="8" y="335"/>
                      </a:lnTo>
                      <a:lnTo>
                        <a:pt x="11" y="347"/>
                      </a:lnTo>
                      <a:lnTo>
                        <a:pt x="11" y="335"/>
                      </a:lnTo>
                      <a:lnTo>
                        <a:pt x="11" y="326"/>
                      </a:lnTo>
                      <a:lnTo>
                        <a:pt x="11" y="321"/>
                      </a:lnTo>
                      <a:lnTo>
                        <a:pt x="11" y="313"/>
                      </a:lnTo>
                      <a:lnTo>
                        <a:pt x="15" y="306"/>
                      </a:lnTo>
                      <a:lnTo>
                        <a:pt x="17" y="300"/>
                      </a:lnTo>
                      <a:lnTo>
                        <a:pt x="23" y="292"/>
                      </a:lnTo>
                      <a:lnTo>
                        <a:pt x="31" y="286"/>
                      </a:lnTo>
                      <a:lnTo>
                        <a:pt x="33" y="283"/>
                      </a:lnTo>
                      <a:lnTo>
                        <a:pt x="37" y="280"/>
                      </a:lnTo>
                      <a:lnTo>
                        <a:pt x="45" y="278"/>
                      </a:lnTo>
                      <a:lnTo>
                        <a:pt x="51" y="274"/>
                      </a:lnTo>
                      <a:lnTo>
                        <a:pt x="57" y="270"/>
                      </a:lnTo>
                      <a:lnTo>
                        <a:pt x="66" y="270"/>
                      </a:lnTo>
                      <a:lnTo>
                        <a:pt x="72" y="270"/>
                      </a:lnTo>
                      <a:lnTo>
                        <a:pt x="78" y="270"/>
                      </a:lnTo>
                      <a:lnTo>
                        <a:pt x="83" y="274"/>
                      </a:lnTo>
                      <a:lnTo>
                        <a:pt x="93" y="278"/>
                      </a:lnTo>
                      <a:lnTo>
                        <a:pt x="97" y="280"/>
                      </a:lnTo>
                      <a:lnTo>
                        <a:pt x="103" y="283"/>
                      </a:lnTo>
                      <a:lnTo>
                        <a:pt x="107" y="286"/>
                      </a:lnTo>
                      <a:lnTo>
                        <a:pt x="113" y="292"/>
                      </a:lnTo>
                      <a:lnTo>
                        <a:pt x="121" y="300"/>
                      </a:lnTo>
                      <a:lnTo>
                        <a:pt x="123" y="306"/>
                      </a:lnTo>
                      <a:lnTo>
                        <a:pt x="121" y="300"/>
                      </a:lnTo>
                      <a:lnTo>
                        <a:pt x="117" y="290"/>
                      </a:lnTo>
                      <a:lnTo>
                        <a:pt x="113" y="280"/>
                      </a:lnTo>
                      <a:lnTo>
                        <a:pt x="111" y="270"/>
                      </a:lnTo>
                      <a:lnTo>
                        <a:pt x="111" y="261"/>
                      </a:lnTo>
                      <a:lnTo>
                        <a:pt x="107" y="247"/>
                      </a:lnTo>
                      <a:lnTo>
                        <a:pt x="105" y="239"/>
                      </a:lnTo>
                      <a:lnTo>
                        <a:pt x="105" y="227"/>
                      </a:lnTo>
                      <a:lnTo>
                        <a:pt x="105" y="217"/>
                      </a:lnTo>
                      <a:lnTo>
                        <a:pt x="105" y="208"/>
                      </a:lnTo>
                      <a:lnTo>
                        <a:pt x="103" y="195"/>
                      </a:lnTo>
                      <a:lnTo>
                        <a:pt x="105" y="182"/>
                      </a:lnTo>
                      <a:lnTo>
                        <a:pt x="105" y="168"/>
                      </a:lnTo>
                      <a:lnTo>
                        <a:pt x="105" y="161"/>
                      </a:lnTo>
                      <a:lnTo>
                        <a:pt x="107" y="152"/>
                      </a:lnTo>
                      <a:lnTo>
                        <a:pt x="107" y="141"/>
                      </a:lnTo>
                      <a:lnTo>
                        <a:pt x="111" y="131"/>
                      </a:lnTo>
                      <a:lnTo>
                        <a:pt x="113" y="121"/>
                      </a:lnTo>
                      <a:lnTo>
                        <a:pt x="117" y="112"/>
                      </a:lnTo>
                      <a:lnTo>
                        <a:pt x="121" y="105"/>
                      </a:lnTo>
                      <a:lnTo>
                        <a:pt x="123" y="99"/>
                      </a:lnTo>
                      <a:lnTo>
                        <a:pt x="127" y="92"/>
                      </a:lnTo>
                      <a:lnTo>
                        <a:pt x="129" y="86"/>
                      </a:lnTo>
                      <a:lnTo>
                        <a:pt x="136" y="74"/>
                      </a:lnTo>
                      <a:lnTo>
                        <a:pt x="138" y="69"/>
                      </a:lnTo>
                      <a:lnTo>
                        <a:pt x="144" y="62"/>
                      </a:lnTo>
                      <a:lnTo>
                        <a:pt x="152" y="56"/>
                      </a:lnTo>
                      <a:lnTo>
                        <a:pt x="157" y="49"/>
                      </a:lnTo>
                      <a:lnTo>
                        <a:pt x="163" y="45"/>
                      </a:lnTo>
                      <a:lnTo>
                        <a:pt x="169" y="39"/>
                      </a:lnTo>
                      <a:lnTo>
                        <a:pt x="174" y="31"/>
                      </a:lnTo>
                      <a:lnTo>
                        <a:pt x="183" y="29"/>
                      </a:lnTo>
                      <a:lnTo>
                        <a:pt x="189" y="26"/>
                      </a:lnTo>
                      <a:lnTo>
                        <a:pt x="197" y="22"/>
                      </a:lnTo>
                      <a:lnTo>
                        <a:pt x="193" y="29"/>
                      </a:lnTo>
                      <a:lnTo>
                        <a:pt x="189" y="35"/>
                      </a:lnTo>
                      <a:lnTo>
                        <a:pt x="187" y="43"/>
                      </a:lnTo>
                      <a:lnTo>
                        <a:pt x="187" y="52"/>
                      </a:lnTo>
                      <a:lnTo>
                        <a:pt x="187" y="60"/>
                      </a:lnTo>
                      <a:lnTo>
                        <a:pt x="187" y="69"/>
                      </a:lnTo>
                      <a:lnTo>
                        <a:pt x="187" y="78"/>
                      </a:lnTo>
                      <a:lnTo>
                        <a:pt x="187" y="86"/>
                      </a:lnTo>
                      <a:lnTo>
                        <a:pt x="187" y="96"/>
                      </a:lnTo>
                      <a:lnTo>
                        <a:pt x="187" y="105"/>
                      </a:lnTo>
                      <a:lnTo>
                        <a:pt x="189" y="114"/>
                      </a:lnTo>
                      <a:lnTo>
                        <a:pt x="189" y="127"/>
                      </a:lnTo>
                      <a:lnTo>
                        <a:pt x="193" y="139"/>
                      </a:lnTo>
                      <a:lnTo>
                        <a:pt x="197" y="152"/>
                      </a:lnTo>
                      <a:lnTo>
                        <a:pt x="199" y="165"/>
                      </a:lnTo>
                      <a:lnTo>
                        <a:pt x="202" y="178"/>
                      </a:lnTo>
                      <a:lnTo>
                        <a:pt x="204" y="188"/>
                      </a:lnTo>
                      <a:lnTo>
                        <a:pt x="208" y="196"/>
                      </a:lnTo>
                      <a:lnTo>
                        <a:pt x="212" y="208"/>
                      </a:lnTo>
                      <a:lnTo>
                        <a:pt x="214" y="217"/>
                      </a:lnTo>
                      <a:lnTo>
                        <a:pt x="218" y="227"/>
                      </a:lnTo>
                      <a:lnTo>
                        <a:pt x="222" y="239"/>
                      </a:lnTo>
                      <a:lnTo>
                        <a:pt x="223" y="251"/>
                      </a:lnTo>
                      <a:lnTo>
                        <a:pt x="227" y="257"/>
                      </a:lnTo>
                      <a:lnTo>
                        <a:pt x="233" y="270"/>
                      </a:lnTo>
                      <a:lnTo>
                        <a:pt x="229" y="261"/>
                      </a:lnTo>
                      <a:lnTo>
                        <a:pt x="227" y="251"/>
                      </a:lnTo>
                      <a:lnTo>
                        <a:pt x="229" y="239"/>
                      </a:lnTo>
                      <a:lnTo>
                        <a:pt x="229" y="235"/>
                      </a:lnTo>
                      <a:lnTo>
                        <a:pt x="233" y="227"/>
                      </a:lnTo>
                      <a:lnTo>
                        <a:pt x="237" y="221"/>
                      </a:lnTo>
                      <a:lnTo>
                        <a:pt x="243" y="214"/>
                      </a:lnTo>
                      <a:lnTo>
                        <a:pt x="247" y="208"/>
                      </a:lnTo>
                      <a:lnTo>
                        <a:pt x="253" y="200"/>
                      </a:lnTo>
                      <a:lnTo>
                        <a:pt x="259" y="196"/>
                      </a:lnTo>
                      <a:lnTo>
                        <a:pt x="269" y="195"/>
                      </a:lnTo>
                      <a:lnTo>
                        <a:pt x="278" y="195"/>
                      </a:lnTo>
                      <a:lnTo>
                        <a:pt x="284" y="191"/>
                      </a:lnTo>
                      <a:lnTo>
                        <a:pt x="294" y="195"/>
                      </a:lnTo>
                      <a:lnTo>
                        <a:pt x="299" y="195"/>
                      </a:lnTo>
                      <a:lnTo>
                        <a:pt x="309" y="196"/>
                      </a:lnTo>
                      <a:lnTo>
                        <a:pt x="314" y="200"/>
                      </a:lnTo>
                      <a:lnTo>
                        <a:pt x="319" y="204"/>
                      </a:lnTo>
                      <a:lnTo>
                        <a:pt x="327" y="210"/>
                      </a:lnTo>
                      <a:lnTo>
                        <a:pt x="333" y="217"/>
                      </a:lnTo>
                      <a:lnTo>
                        <a:pt x="339" y="231"/>
                      </a:lnTo>
                      <a:lnTo>
                        <a:pt x="333" y="217"/>
                      </a:lnTo>
                      <a:lnTo>
                        <a:pt x="329" y="208"/>
                      </a:lnTo>
                      <a:lnTo>
                        <a:pt x="327" y="200"/>
                      </a:lnTo>
                      <a:lnTo>
                        <a:pt x="323" y="191"/>
                      </a:lnTo>
                      <a:lnTo>
                        <a:pt x="319" y="182"/>
                      </a:lnTo>
                      <a:lnTo>
                        <a:pt x="314" y="170"/>
                      </a:lnTo>
                      <a:lnTo>
                        <a:pt x="313" y="161"/>
                      </a:lnTo>
                      <a:lnTo>
                        <a:pt x="305" y="152"/>
                      </a:lnTo>
                      <a:lnTo>
                        <a:pt x="303" y="144"/>
                      </a:lnTo>
                      <a:lnTo>
                        <a:pt x="299" y="135"/>
                      </a:lnTo>
                      <a:lnTo>
                        <a:pt x="294" y="125"/>
                      </a:lnTo>
                      <a:lnTo>
                        <a:pt x="288" y="114"/>
                      </a:lnTo>
                      <a:lnTo>
                        <a:pt x="284" y="105"/>
                      </a:lnTo>
                      <a:lnTo>
                        <a:pt x="278" y="99"/>
                      </a:lnTo>
                      <a:lnTo>
                        <a:pt x="274" y="88"/>
                      </a:lnTo>
                      <a:lnTo>
                        <a:pt x="269" y="82"/>
                      </a:lnTo>
                      <a:lnTo>
                        <a:pt x="263" y="74"/>
                      </a:lnTo>
                      <a:lnTo>
                        <a:pt x="259" y="69"/>
                      </a:lnTo>
                      <a:lnTo>
                        <a:pt x="253" y="62"/>
                      </a:lnTo>
                      <a:lnTo>
                        <a:pt x="251" y="56"/>
                      </a:lnTo>
                      <a:lnTo>
                        <a:pt x="244" y="49"/>
                      </a:lnTo>
                      <a:lnTo>
                        <a:pt x="239" y="43"/>
                      </a:lnTo>
                      <a:lnTo>
                        <a:pt x="237" y="35"/>
                      </a:lnTo>
                      <a:lnTo>
                        <a:pt x="229" y="31"/>
                      </a:lnTo>
                      <a:lnTo>
                        <a:pt x="223" y="26"/>
                      </a:lnTo>
                      <a:lnTo>
                        <a:pt x="218" y="22"/>
                      </a:lnTo>
                      <a:lnTo>
                        <a:pt x="212" y="22"/>
                      </a:lnTo>
                      <a:lnTo>
                        <a:pt x="204" y="19"/>
                      </a:lnTo>
                      <a:lnTo>
                        <a:pt x="214" y="17"/>
                      </a:lnTo>
                      <a:lnTo>
                        <a:pt x="223" y="17"/>
                      </a:lnTo>
                      <a:lnTo>
                        <a:pt x="233" y="17"/>
                      </a:lnTo>
                      <a:lnTo>
                        <a:pt x="243" y="13"/>
                      </a:lnTo>
                      <a:lnTo>
                        <a:pt x="253" y="13"/>
                      </a:lnTo>
                      <a:lnTo>
                        <a:pt x="263" y="17"/>
                      </a:lnTo>
                      <a:lnTo>
                        <a:pt x="269" y="17"/>
                      </a:lnTo>
                      <a:lnTo>
                        <a:pt x="278" y="17"/>
                      </a:lnTo>
                      <a:lnTo>
                        <a:pt x="284" y="19"/>
                      </a:lnTo>
                      <a:lnTo>
                        <a:pt x="294" y="22"/>
                      </a:lnTo>
                      <a:lnTo>
                        <a:pt x="303" y="26"/>
                      </a:lnTo>
                      <a:lnTo>
                        <a:pt x="313" y="29"/>
                      </a:lnTo>
                      <a:lnTo>
                        <a:pt x="319" y="31"/>
                      </a:lnTo>
                      <a:lnTo>
                        <a:pt x="327" y="35"/>
                      </a:lnTo>
                      <a:lnTo>
                        <a:pt x="333" y="43"/>
                      </a:lnTo>
                      <a:lnTo>
                        <a:pt x="342" y="45"/>
                      </a:lnTo>
                      <a:lnTo>
                        <a:pt x="348" y="52"/>
                      </a:lnTo>
                      <a:lnTo>
                        <a:pt x="354" y="56"/>
                      </a:lnTo>
                      <a:lnTo>
                        <a:pt x="360" y="62"/>
                      </a:lnTo>
                      <a:lnTo>
                        <a:pt x="369" y="69"/>
                      </a:lnTo>
                      <a:lnTo>
                        <a:pt x="373" y="74"/>
                      </a:lnTo>
                      <a:lnTo>
                        <a:pt x="381" y="82"/>
                      </a:lnTo>
                      <a:lnTo>
                        <a:pt x="388" y="88"/>
                      </a:lnTo>
                      <a:lnTo>
                        <a:pt x="393" y="96"/>
                      </a:lnTo>
                      <a:lnTo>
                        <a:pt x="395" y="101"/>
                      </a:lnTo>
                      <a:lnTo>
                        <a:pt x="403" y="108"/>
                      </a:lnTo>
                      <a:lnTo>
                        <a:pt x="409" y="114"/>
                      </a:lnTo>
                      <a:lnTo>
                        <a:pt x="411" y="121"/>
                      </a:lnTo>
                      <a:lnTo>
                        <a:pt x="418" y="131"/>
                      </a:lnTo>
                      <a:lnTo>
                        <a:pt x="420" y="139"/>
                      </a:lnTo>
                      <a:lnTo>
                        <a:pt x="426" y="144"/>
                      </a:lnTo>
                      <a:lnTo>
                        <a:pt x="430" y="155"/>
                      </a:lnTo>
                      <a:lnTo>
                        <a:pt x="434" y="161"/>
                      </a:lnTo>
                      <a:lnTo>
                        <a:pt x="439" y="170"/>
                      </a:lnTo>
                      <a:lnTo>
                        <a:pt x="441" y="182"/>
                      </a:lnTo>
                      <a:lnTo>
                        <a:pt x="449" y="191"/>
                      </a:lnTo>
                      <a:lnTo>
                        <a:pt x="445" y="178"/>
                      </a:lnTo>
                      <a:lnTo>
                        <a:pt x="445" y="170"/>
                      </a:lnTo>
                      <a:lnTo>
                        <a:pt x="445" y="161"/>
                      </a:lnTo>
                      <a:lnTo>
                        <a:pt x="449" y="155"/>
                      </a:lnTo>
                      <a:lnTo>
                        <a:pt x="451" y="148"/>
                      </a:lnTo>
                      <a:lnTo>
                        <a:pt x="454" y="141"/>
                      </a:lnTo>
                      <a:lnTo>
                        <a:pt x="456" y="135"/>
                      </a:lnTo>
                      <a:lnTo>
                        <a:pt x="463" y="127"/>
                      </a:lnTo>
                      <a:lnTo>
                        <a:pt x="469" y="125"/>
                      </a:lnTo>
                      <a:lnTo>
                        <a:pt x="475" y="121"/>
                      </a:lnTo>
                      <a:lnTo>
                        <a:pt x="481" y="118"/>
                      </a:lnTo>
                      <a:lnTo>
                        <a:pt x="486" y="114"/>
                      </a:lnTo>
                      <a:lnTo>
                        <a:pt x="494" y="114"/>
                      </a:lnTo>
                      <a:lnTo>
                        <a:pt x="500" y="112"/>
                      </a:lnTo>
                      <a:lnTo>
                        <a:pt x="506" y="112"/>
                      </a:lnTo>
                      <a:lnTo>
                        <a:pt x="511" y="114"/>
                      </a:lnTo>
                      <a:lnTo>
                        <a:pt x="517" y="114"/>
                      </a:lnTo>
                      <a:lnTo>
                        <a:pt x="524" y="118"/>
                      </a:lnTo>
                      <a:lnTo>
                        <a:pt x="530" y="121"/>
                      </a:lnTo>
                      <a:lnTo>
                        <a:pt x="535" y="125"/>
                      </a:lnTo>
                      <a:lnTo>
                        <a:pt x="541" y="127"/>
                      </a:lnTo>
                      <a:lnTo>
                        <a:pt x="547" y="135"/>
                      </a:lnTo>
                      <a:lnTo>
                        <a:pt x="551" y="141"/>
                      </a:lnTo>
                      <a:lnTo>
                        <a:pt x="556" y="148"/>
                      </a:lnTo>
                      <a:lnTo>
                        <a:pt x="554" y="141"/>
                      </a:lnTo>
                      <a:lnTo>
                        <a:pt x="551" y="135"/>
                      </a:lnTo>
                      <a:lnTo>
                        <a:pt x="547" y="127"/>
                      </a:lnTo>
                      <a:lnTo>
                        <a:pt x="541" y="118"/>
                      </a:lnTo>
                      <a:lnTo>
                        <a:pt x="539" y="112"/>
                      </a:lnTo>
                      <a:lnTo>
                        <a:pt x="531" y="105"/>
                      </a:lnTo>
                      <a:lnTo>
                        <a:pt x="526" y="99"/>
                      </a:lnTo>
                      <a:lnTo>
                        <a:pt x="524" y="92"/>
                      </a:lnTo>
                      <a:lnTo>
                        <a:pt x="517" y="86"/>
                      </a:lnTo>
                      <a:lnTo>
                        <a:pt x="511" y="74"/>
                      </a:lnTo>
                      <a:lnTo>
                        <a:pt x="506" y="73"/>
                      </a:lnTo>
                      <a:lnTo>
                        <a:pt x="500" y="65"/>
                      </a:lnTo>
                      <a:lnTo>
                        <a:pt x="490" y="60"/>
                      </a:lnTo>
                      <a:lnTo>
                        <a:pt x="484" y="52"/>
                      </a:lnTo>
                      <a:lnTo>
                        <a:pt x="479" y="49"/>
                      </a:lnTo>
                      <a:lnTo>
                        <a:pt x="469" y="43"/>
                      </a:lnTo>
                      <a:lnTo>
                        <a:pt x="459" y="35"/>
                      </a:lnTo>
                      <a:lnTo>
                        <a:pt x="451" y="31"/>
                      </a:lnTo>
                      <a:lnTo>
                        <a:pt x="445" y="29"/>
                      </a:lnTo>
                      <a:lnTo>
                        <a:pt x="436" y="26"/>
                      </a:lnTo>
                      <a:lnTo>
                        <a:pt x="430" y="22"/>
                      </a:lnTo>
                      <a:lnTo>
                        <a:pt x="420" y="19"/>
                      </a:lnTo>
                      <a:lnTo>
                        <a:pt x="411" y="17"/>
                      </a:lnTo>
                      <a:lnTo>
                        <a:pt x="403" y="13"/>
                      </a:lnTo>
                      <a:lnTo>
                        <a:pt x="395" y="9"/>
                      </a:lnTo>
                      <a:lnTo>
                        <a:pt x="388" y="9"/>
                      </a:lnTo>
                      <a:lnTo>
                        <a:pt x="379" y="5"/>
                      </a:lnTo>
                      <a:lnTo>
                        <a:pt x="373" y="5"/>
                      </a:lnTo>
                      <a:lnTo>
                        <a:pt x="364" y="3"/>
                      </a:lnTo>
                      <a:lnTo>
                        <a:pt x="354" y="3"/>
                      </a:lnTo>
                      <a:lnTo>
                        <a:pt x="344" y="3"/>
                      </a:lnTo>
                      <a:lnTo>
                        <a:pt x="335" y="0"/>
                      </a:lnTo>
                      <a:lnTo>
                        <a:pt x="327" y="0"/>
                      </a:lnTo>
                      <a:lnTo>
                        <a:pt x="317" y="0"/>
                      </a:lnTo>
                      <a:lnTo>
                        <a:pt x="305" y="0"/>
                      </a:lnTo>
                      <a:lnTo>
                        <a:pt x="297" y="0"/>
                      </a:lnTo>
                      <a:lnTo>
                        <a:pt x="288" y="3"/>
                      </a:lnTo>
                      <a:lnTo>
                        <a:pt x="278" y="3"/>
                      </a:lnTo>
                      <a:lnTo>
                        <a:pt x="267" y="3"/>
                      </a:lnTo>
                      <a:lnTo>
                        <a:pt x="257" y="5"/>
                      </a:lnTo>
                      <a:lnTo>
                        <a:pt x="251" y="5"/>
                      </a:lnTo>
                      <a:lnTo>
                        <a:pt x="243" y="9"/>
                      </a:lnTo>
                      <a:lnTo>
                        <a:pt x="229" y="13"/>
                      </a:lnTo>
                      <a:lnTo>
                        <a:pt x="222" y="17"/>
                      </a:lnTo>
                    </a:path>
                  </a:pathLst>
                </a:custGeom>
                <a:solidFill>
                  <a:srgbClr val="FF0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06518" name="Group 109">
            <a:extLst>
              <a:ext uri="{FF2B5EF4-FFF2-40B4-BE49-F238E27FC236}">
                <a16:creationId xmlns:a16="http://schemas.microsoft.com/office/drawing/2014/main" id="{A04F0011-7111-47B3-8B0E-23791661A424}"/>
              </a:ext>
            </a:extLst>
          </p:cNvPr>
          <p:cNvGrpSpPr>
            <a:grpSpLocks/>
          </p:cNvGrpSpPr>
          <p:nvPr/>
        </p:nvGrpSpPr>
        <p:grpSpPr bwMode="auto">
          <a:xfrm>
            <a:off x="533400" y="3657600"/>
            <a:ext cx="2058988" cy="1228725"/>
            <a:chOff x="336" y="2304"/>
            <a:chExt cx="1297" cy="774"/>
          </a:xfrm>
        </p:grpSpPr>
        <p:grpSp>
          <p:nvGrpSpPr>
            <p:cNvPr id="106540" name="Group 110">
              <a:extLst>
                <a:ext uri="{FF2B5EF4-FFF2-40B4-BE49-F238E27FC236}">
                  <a16:creationId xmlns:a16="http://schemas.microsoft.com/office/drawing/2014/main" id="{AFDE3F1D-FD38-4F8C-B381-4357E783EA06}"/>
                </a:ext>
              </a:extLst>
            </p:cNvPr>
            <p:cNvGrpSpPr>
              <a:grpSpLocks/>
            </p:cNvGrpSpPr>
            <p:nvPr/>
          </p:nvGrpSpPr>
          <p:grpSpPr bwMode="auto">
            <a:xfrm>
              <a:off x="508" y="2304"/>
              <a:ext cx="532" cy="545"/>
              <a:chOff x="508" y="2304"/>
              <a:chExt cx="532" cy="545"/>
            </a:xfrm>
          </p:grpSpPr>
          <p:grpSp>
            <p:nvGrpSpPr>
              <p:cNvPr id="106570" name="Group 111">
                <a:extLst>
                  <a:ext uri="{FF2B5EF4-FFF2-40B4-BE49-F238E27FC236}">
                    <a16:creationId xmlns:a16="http://schemas.microsoft.com/office/drawing/2014/main" id="{295E7DF7-1CF5-40B2-9319-D0971EACB674}"/>
                  </a:ext>
                </a:extLst>
              </p:cNvPr>
              <p:cNvGrpSpPr>
                <a:grpSpLocks/>
              </p:cNvGrpSpPr>
              <p:nvPr/>
            </p:nvGrpSpPr>
            <p:grpSpPr bwMode="auto">
              <a:xfrm>
                <a:off x="508" y="2304"/>
                <a:ext cx="532" cy="545"/>
                <a:chOff x="508" y="2304"/>
                <a:chExt cx="532" cy="545"/>
              </a:xfrm>
            </p:grpSpPr>
            <p:sp>
              <p:nvSpPr>
                <p:cNvPr id="106574" name="Freeform 112">
                  <a:extLst>
                    <a:ext uri="{FF2B5EF4-FFF2-40B4-BE49-F238E27FC236}">
                      <a16:creationId xmlns:a16="http://schemas.microsoft.com/office/drawing/2014/main" id="{9A819DBB-0D7C-415B-8EB8-654EAC8A34D7}"/>
                    </a:ext>
                  </a:extLst>
                </p:cNvPr>
                <p:cNvSpPr>
                  <a:spLocks/>
                </p:cNvSpPr>
                <p:nvPr/>
              </p:nvSpPr>
              <p:spPr bwMode="auto">
                <a:xfrm>
                  <a:off x="508" y="2304"/>
                  <a:ext cx="532" cy="545"/>
                </a:xfrm>
                <a:custGeom>
                  <a:avLst/>
                  <a:gdLst>
                    <a:gd name="T0" fmla="*/ 0 w 532"/>
                    <a:gd name="T1" fmla="*/ 544 h 545"/>
                    <a:gd name="T2" fmla="*/ 272 w 532"/>
                    <a:gd name="T3" fmla="*/ 544 h 545"/>
                    <a:gd name="T4" fmla="*/ 284 w 532"/>
                    <a:gd name="T5" fmla="*/ 544 h 545"/>
                    <a:gd name="T6" fmla="*/ 294 w 532"/>
                    <a:gd name="T7" fmla="*/ 539 h 545"/>
                    <a:gd name="T8" fmla="*/ 524 w 532"/>
                    <a:gd name="T9" fmla="*/ 456 h 545"/>
                    <a:gd name="T10" fmla="*/ 531 w 532"/>
                    <a:gd name="T11" fmla="*/ 452 h 545"/>
                    <a:gd name="T12" fmla="*/ 531 w 532"/>
                    <a:gd name="T13" fmla="*/ 447 h 545"/>
                    <a:gd name="T14" fmla="*/ 531 w 532"/>
                    <a:gd name="T15" fmla="*/ 20 h 545"/>
                    <a:gd name="T16" fmla="*/ 524 w 532"/>
                    <a:gd name="T17" fmla="*/ 7 h 545"/>
                    <a:gd name="T18" fmla="*/ 512 w 532"/>
                    <a:gd name="T19" fmla="*/ 2 h 545"/>
                    <a:gd name="T20" fmla="*/ 502 w 532"/>
                    <a:gd name="T21" fmla="*/ 0 h 545"/>
                    <a:gd name="T22" fmla="*/ 119 w 532"/>
                    <a:gd name="T23" fmla="*/ 0 h 545"/>
                    <a:gd name="T24" fmla="*/ 119 w 532"/>
                    <a:gd name="T25" fmla="*/ 24 h 545"/>
                    <a:gd name="T26" fmla="*/ 134 w 532"/>
                    <a:gd name="T27" fmla="*/ 29 h 545"/>
                    <a:gd name="T28" fmla="*/ 137 w 532"/>
                    <a:gd name="T29" fmla="*/ 37 h 545"/>
                    <a:gd name="T30" fmla="*/ 122 w 532"/>
                    <a:gd name="T31" fmla="*/ 46 h 545"/>
                    <a:gd name="T32" fmla="*/ 128 w 532"/>
                    <a:gd name="T33" fmla="*/ 55 h 545"/>
                    <a:gd name="T34" fmla="*/ 131 w 532"/>
                    <a:gd name="T35" fmla="*/ 77 h 545"/>
                    <a:gd name="T36" fmla="*/ 128 w 532"/>
                    <a:gd name="T37" fmla="*/ 103 h 545"/>
                    <a:gd name="T38" fmla="*/ 112 w 532"/>
                    <a:gd name="T39" fmla="*/ 130 h 545"/>
                    <a:gd name="T40" fmla="*/ 122 w 532"/>
                    <a:gd name="T41" fmla="*/ 148 h 545"/>
                    <a:gd name="T42" fmla="*/ 128 w 532"/>
                    <a:gd name="T43" fmla="*/ 172 h 545"/>
                    <a:gd name="T44" fmla="*/ 131 w 532"/>
                    <a:gd name="T45" fmla="*/ 192 h 545"/>
                    <a:gd name="T46" fmla="*/ 119 w 532"/>
                    <a:gd name="T47" fmla="*/ 192 h 545"/>
                    <a:gd name="T48" fmla="*/ 102 w 532"/>
                    <a:gd name="T49" fmla="*/ 200 h 545"/>
                    <a:gd name="T50" fmla="*/ 83 w 532"/>
                    <a:gd name="T51" fmla="*/ 205 h 545"/>
                    <a:gd name="T52" fmla="*/ 61 w 532"/>
                    <a:gd name="T53" fmla="*/ 207 h 545"/>
                    <a:gd name="T54" fmla="*/ 51 w 532"/>
                    <a:gd name="T55" fmla="*/ 224 h 545"/>
                    <a:gd name="T56" fmla="*/ 28 w 532"/>
                    <a:gd name="T57" fmla="*/ 227 h 545"/>
                    <a:gd name="T58" fmla="*/ 0 w 532"/>
                    <a:gd name="T59" fmla="*/ 224 h 545"/>
                    <a:gd name="T60" fmla="*/ 0 w 532"/>
                    <a:gd name="T61" fmla="*/ 544 h 5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2" h="545">
                      <a:moveTo>
                        <a:pt x="0" y="544"/>
                      </a:moveTo>
                      <a:lnTo>
                        <a:pt x="272" y="544"/>
                      </a:lnTo>
                      <a:lnTo>
                        <a:pt x="284" y="544"/>
                      </a:lnTo>
                      <a:lnTo>
                        <a:pt x="294" y="539"/>
                      </a:lnTo>
                      <a:lnTo>
                        <a:pt x="524" y="456"/>
                      </a:lnTo>
                      <a:lnTo>
                        <a:pt x="531" y="452"/>
                      </a:lnTo>
                      <a:lnTo>
                        <a:pt x="531" y="447"/>
                      </a:lnTo>
                      <a:lnTo>
                        <a:pt x="531" y="20"/>
                      </a:lnTo>
                      <a:lnTo>
                        <a:pt x="524" y="7"/>
                      </a:lnTo>
                      <a:lnTo>
                        <a:pt x="512" y="2"/>
                      </a:lnTo>
                      <a:lnTo>
                        <a:pt x="502" y="0"/>
                      </a:lnTo>
                      <a:lnTo>
                        <a:pt x="119" y="0"/>
                      </a:lnTo>
                      <a:lnTo>
                        <a:pt x="119" y="24"/>
                      </a:lnTo>
                      <a:lnTo>
                        <a:pt x="134" y="29"/>
                      </a:lnTo>
                      <a:lnTo>
                        <a:pt x="137" y="37"/>
                      </a:lnTo>
                      <a:lnTo>
                        <a:pt x="122" y="46"/>
                      </a:lnTo>
                      <a:lnTo>
                        <a:pt x="128" y="55"/>
                      </a:lnTo>
                      <a:lnTo>
                        <a:pt x="131" y="77"/>
                      </a:lnTo>
                      <a:lnTo>
                        <a:pt x="128" y="103"/>
                      </a:lnTo>
                      <a:lnTo>
                        <a:pt x="112" y="130"/>
                      </a:lnTo>
                      <a:lnTo>
                        <a:pt x="122" y="148"/>
                      </a:lnTo>
                      <a:lnTo>
                        <a:pt x="128" y="172"/>
                      </a:lnTo>
                      <a:lnTo>
                        <a:pt x="131" y="192"/>
                      </a:lnTo>
                      <a:lnTo>
                        <a:pt x="119" y="192"/>
                      </a:lnTo>
                      <a:lnTo>
                        <a:pt x="102" y="200"/>
                      </a:lnTo>
                      <a:lnTo>
                        <a:pt x="83" y="205"/>
                      </a:lnTo>
                      <a:lnTo>
                        <a:pt x="61" y="207"/>
                      </a:lnTo>
                      <a:lnTo>
                        <a:pt x="51" y="224"/>
                      </a:lnTo>
                      <a:lnTo>
                        <a:pt x="28" y="227"/>
                      </a:lnTo>
                      <a:lnTo>
                        <a:pt x="0" y="224"/>
                      </a:lnTo>
                      <a:lnTo>
                        <a:pt x="0" y="544"/>
                      </a:lnTo>
                    </a:path>
                  </a:pathLst>
                </a:custGeom>
                <a:solidFill>
                  <a:srgbClr val="FF9F1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75" name="Freeform 113">
                  <a:extLst>
                    <a:ext uri="{FF2B5EF4-FFF2-40B4-BE49-F238E27FC236}">
                      <a16:creationId xmlns:a16="http://schemas.microsoft.com/office/drawing/2014/main" id="{AAD1D4F1-0371-43B9-B29B-45A726C45A45}"/>
                    </a:ext>
                  </a:extLst>
                </p:cNvPr>
                <p:cNvSpPr>
                  <a:spLocks/>
                </p:cNvSpPr>
                <p:nvPr/>
              </p:nvSpPr>
              <p:spPr bwMode="auto">
                <a:xfrm>
                  <a:off x="508" y="2304"/>
                  <a:ext cx="138" cy="228"/>
                </a:xfrm>
                <a:custGeom>
                  <a:avLst/>
                  <a:gdLst>
                    <a:gd name="T0" fmla="*/ 118 w 138"/>
                    <a:gd name="T1" fmla="*/ 0 h 228"/>
                    <a:gd name="T2" fmla="*/ 93 w 138"/>
                    <a:gd name="T3" fmla="*/ 15 h 228"/>
                    <a:gd name="T4" fmla="*/ 80 w 138"/>
                    <a:gd name="T5" fmla="*/ 29 h 228"/>
                    <a:gd name="T6" fmla="*/ 65 w 138"/>
                    <a:gd name="T7" fmla="*/ 42 h 228"/>
                    <a:gd name="T8" fmla="*/ 61 w 138"/>
                    <a:gd name="T9" fmla="*/ 55 h 228"/>
                    <a:gd name="T10" fmla="*/ 57 w 138"/>
                    <a:gd name="T11" fmla="*/ 73 h 228"/>
                    <a:gd name="T12" fmla="*/ 57 w 138"/>
                    <a:gd name="T13" fmla="*/ 86 h 228"/>
                    <a:gd name="T14" fmla="*/ 57 w 138"/>
                    <a:gd name="T15" fmla="*/ 96 h 228"/>
                    <a:gd name="T16" fmla="*/ 57 w 138"/>
                    <a:gd name="T17" fmla="*/ 108 h 228"/>
                    <a:gd name="T18" fmla="*/ 54 w 138"/>
                    <a:gd name="T19" fmla="*/ 113 h 228"/>
                    <a:gd name="T20" fmla="*/ 47 w 138"/>
                    <a:gd name="T21" fmla="*/ 124 h 228"/>
                    <a:gd name="T22" fmla="*/ 39 w 138"/>
                    <a:gd name="T23" fmla="*/ 131 h 228"/>
                    <a:gd name="T24" fmla="*/ 35 w 138"/>
                    <a:gd name="T25" fmla="*/ 139 h 228"/>
                    <a:gd name="T26" fmla="*/ 35 w 138"/>
                    <a:gd name="T27" fmla="*/ 145 h 228"/>
                    <a:gd name="T28" fmla="*/ 32 w 138"/>
                    <a:gd name="T29" fmla="*/ 158 h 228"/>
                    <a:gd name="T30" fmla="*/ 32 w 138"/>
                    <a:gd name="T31" fmla="*/ 167 h 228"/>
                    <a:gd name="T32" fmla="*/ 28 w 138"/>
                    <a:gd name="T33" fmla="*/ 172 h 228"/>
                    <a:gd name="T34" fmla="*/ 17 w 138"/>
                    <a:gd name="T35" fmla="*/ 180 h 228"/>
                    <a:gd name="T36" fmla="*/ 10 w 138"/>
                    <a:gd name="T37" fmla="*/ 192 h 228"/>
                    <a:gd name="T38" fmla="*/ 6 w 138"/>
                    <a:gd name="T39" fmla="*/ 202 h 228"/>
                    <a:gd name="T40" fmla="*/ 4 w 138"/>
                    <a:gd name="T41" fmla="*/ 210 h 228"/>
                    <a:gd name="T42" fmla="*/ 4 w 138"/>
                    <a:gd name="T43" fmla="*/ 219 h 228"/>
                    <a:gd name="T44" fmla="*/ 0 w 138"/>
                    <a:gd name="T45" fmla="*/ 221 h 228"/>
                    <a:gd name="T46" fmla="*/ 25 w 138"/>
                    <a:gd name="T47" fmla="*/ 227 h 228"/>
                    <a:gd name="T48" fmla="*/ 50 w 138"/>
                    <a:gd name="T49" fmla="*/ 223 h 228"/>
                    <a:gd name="T50" fmla="*/ 57 w 138"/>
                    <a:gd name="T51" fmla="*/ 210 h 228"/>
                    <a:gd name="T52" fmla="*/ 83 w 138"/>
                    <a:gd name="T53" fmla="*/ 205 h 228"/>
                    <a:gd name="T54" fmla="*/ 102 w 138"/>
                    <a:gd name="T55" fmla="*/ 200 h 228"/>
                    <a:gd name="T56" fmla="*/ 118 w 138"/>
                    <a:gd name="T57" fmla="*/ 192 h 228"/>
                    <a:gd name="T58" fmla="*/ 131 w 138"/>
                    <a:gd name="T59" fmla="*/ 192 h 228"/>
                    <a:gd name="T60" fmla="*/ 122 w 138"/>
                    <a:gd name="T61" fmla="*/ 152 h 228"/>
                    <a:gd name="T62" fmla="*/ 111 w 138"/>
                    <a:gd name="T63" fmla="*/ 131 h 228"/>
                    <a:gd name="T64" fmla="*/ 127 w 138"/>
                    <a:gd name="T65" fmla="*/ 104 h 228"/>
                    <a:gd name="T66" fmla="*/ 131 w 138"/>
                    <a:gd name="T67" fmla="*/ 77 h 228"/>
                    <a:gd name="T68" fmla="*/ 127 w 138"/>
                    <a:gd name="T69" fmla="*/ 59 h 228"/>
                    <a:gd name="T70" fmla="*/ 122 w 138"/>
                    <a:gd name="T71" fmla="*/ 46 h 228"/>
                    <a:gd name="T72" fmla="*/ 137 w 138"/>
                    <a:gd name="T73" fmla="*/ 37 h 228"/>
                    <a:gd name="T74" fmla="*/ 133 w 138"/>
                    <a:gd name="T75" fmla="*/ 29 h 228"/>
                    <a:gd name="T76" fmla="*/ 118 w 138"/>
                    <a:gd name="T77" fmla="*/ 24 h 228"/>
                    <a:gd name="T78" fmla="*/ 118 w 138"/>
                    <a:gd name="T79" fmla="*/ 0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8" h="228">
                      <a:moveTo>
                        <a:pt x="118" y="0"/>
                      </a:moveTo>
                      <a:lnTo>
                        <a:pt x="93" y="15"/>
                      </a:lnTo>
                      <a:lnTo>
                        <a:pt x="80" y="29"/>
                      </a:lnTo>
                      <a:lnTo>
                        <a:pt x="65" y="42"/>
                      </a:lnTo>
                      <a:lnTo>
                        <a:pt x="61" y="55"/>
                      </a:lnTo>
                      <a:lnTo>
                        <a:pt x="57" y="73"/>
                      </a:lnTo>
                      <a:lnTo>
                        <a:pt x="57" y="86"/>
                      </a:lnTo>
                      <a:lnTo>
                        <a:pt x="57" y="96"/>
                      </a:lnTo>
                      <a:lnTo>
                        <a:pt x="57" y="108"/>
                      </a:lnTo>
                      <a:lnTo>
                        <a:pt x="54" y="113"/>
                      </a:lnTo>
                      <a:lnTo>
                        <a:pt x="47" y="124"/>
                      </a:lnTo>
                      <a:lnTo>
                        <a:pt x="39" y="131"/>
                      </a:lnTo>
                      <a:lnTo>
                        <a:pt x="35" y="139"/>
                      </a:lnTo>
                      <a:lnTo>
                        <a:pt x="35" y="145"/>
                      </a:lnTo>
                      <a:lnTo>
                        <a:pt x="32" y="158"/>
                      </a:lnTo>
                      <a:lnTo>
                        <a:pt x="32" y="167"/>
                      </a:lnTo>
                      <a:lnTo>
                        <a:pt x="28" y="172"/>
                      </a:lnTo>
                      <a:lnTo>
                        <a:pt x="17" y="180"/>
                      </a:lnTo>
                      <a:lnTo>
                        <a:pt x="10" y="192"/>
                      </a:lnTo>
                      <a:lnTo>
                        <a:pt x="6" y="202"/>
                      </a:lnTo>
                      <a:lnTo>
                        <a:pt x="4" y="210"/>
                      </a:lnTo>
                      <a:lnTo>
                        <a:pt x="4" y="219"/>
                      </a:lnTo>
                      <a:lnTo>
                        <a:pt x="0" y="221"/>
                      </a:lnTo>
                      <a:lnTo>
                        <a:pt x="25" y="227"/>
                      </a:lnTo>
                      <a:lnTo>
                        <a:pt x="50" y="223"/>
                      </a:lnTo>
                      <a:lnTo>
                        <a:pt x="57" y="210"/>
                      </a:lnTo>
                      <a:lnTo>
                        <a:pt x="83" y="205"/>
                      </a:lnTo>
                      <a:lnTo>
                        <a:pt x="102" y="200"/>
                      </a:lnTo>
                      <a:lnTo>
                        <a:pt x="118" y="192"/>
                      </a:lnTo>
                      <a:lnTo>
                        <a:pt x="131" y="192"/>
                      </a:lnTo>
                      <a:lnTo>
                        <a:pt x="122" y="152"/>
                      </a:lnTo>
                      <a:lnTo>
                        <a:pt x="111" y="131"/>
                      </a:lnTo>
                      <a:lnTo>
                        <a:pt x="127" y="104"/>
                      </a:lnTo>
                      <a:lnTo>
                        <a:pt x="131" y="77"/>
                      </a:lnTo>
                      <a:lnTo>
                        <a:pt x="127" y="59"/>
                      </a:lnTo>
                      <a:lnTo>
                        <a:pt x="122" y="46"/>
                      </a:lnTo>
                      <a:lnTo>
                        <a:pt x="137" y="37"/>
                      </a:lnTo>
                      <a:lnTo>
                        <a:pt x="133" y="29"/>
                      </a:lnTo>
                      <a:lnTo>
                        <a:pt x="118" y="24"/>
                      </a:lnTo>
                      <a:lnTo>
                        <a:pt x="118" y="0"/>
                      </a:lnTo>
                    </a:path>
                  </a:pathLst>
                </a:custGeom>
                <a:solidFill>
                  <a:srgbClr val="FFB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571" name="Group 114">
                <a:extLst>
                  <a:ext uri="{FF2B5EF4-FFF2-40B4-BE49-F238E27FC236}">
                    <a16:creationId xmlns:a16="http://schemas.microsoft.com/office/drawing/2014/main" id="{2EE8FF41-C444-44EF-822C-B324FFBF3DBD}"/>
                  </a:ext>
                </a:extLst>
              </p:cNvPr>
              <p:cNvGrpSpPr>
                <a:grpSpLocks/>
              </p:cNvGrpSpPr>
              <p:nvPr/>
            </p:nvGrpSpPr>
            <p:grpSpPr bwMode="auto">
              <a:xfrm>
                <a:off x="639" y="2304"/>
                <a:ext cx="365" cy="537"/>
                <a:chOff x="639" y="2304"/>
                <a:chExt cx="365" cy="537"/>
              </a:xfrm>
            </p:grpSpPr>
            <p:sp>
              <p:nvSpPr>
                <p:cNvPr id="106572" name="Freeform 115">
                  <a:extLst>
                    <a:ext uri="{FF2B5EF4-FFF2-40B4-BE49-F238E27FC236}">
                      <a16:creationId xmlns:a16="http://schemas.microsoft.com/office/drawing/2014/main" id="{BD0581B8-95E7-4803-AA76-ED5F77F3C636}"/>
                    </a:ext>
                  </a:extLst>
                </p:cNvPr>
                <p:cNvSpPr>
                  <a:spLocks/>
                </p:cNvSpPr>
                <p:nvPr/>
              </p:nvSpPr>
              <p:spPr bwMode="auto">
                <a:xfrm>
                  <a:off x="639" y="2304"/>
                  <a:ext cx="365" cy="60"/>
                </a:xfrm>
                <a:custGeom>
                  <a:avLst/>
                  <a:gdLst>
                    <a:gd name="T0" fmla="*/ 0 w 365"/>
                    <a:gd name="T1" fmla="*/ 59 h 60"/>
                    <a:gd name="T2" fmla="*/ 141 w 365"/>
                    <a:gd name="T3" fmla="*/ 59 h 60"/>
                    <a:gd name="T4" fmla="*/ 364 w 365"/>
                    <a:gd name="T5" fmla="*/ 0 h 60"/>
                    <a:gd name="T6" fmla="*/ 0 60000 65536"/>
                    <a:gd name="T7" fmla="*/ 0 60000 65536"/>
                    <a:gd name="T8" fmla="*/ 0 60000 65536"/>
                  </a:gdLst>
                  <a:ahLst/>
                  <a:cxnLst>
                    <a:cxn ang="T6">
                      <a:pos x="T0" y="T1"/>
                    </a:cxn>
                    <a:cxn ang="T7">
                      <a:pos x="T2" y="T3"/>
                    </a:cxn>
                    <a:cxn ang="T8">
                      <a:pos x="T4" y="T5"/>
                    </a:cxn>
                  </a:cxnLst>
                  <a:rect l="0" t="0" r="r" b="b"/>
                  <a:pathLst>
                    <a:path w="365" h="60">
                      <a:moveTo>
                        <a:pt x="0" y="59"/>
                      </a:moveTo>
                      <a:lnTo>
                        <a:pt x="141" y="59"/>
                      </a:lnTo>
                      <a:lnTo>
                        <a:pt x="364"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73" name="Freeform 116">
                  <a:extLst>
                    <a:ext uri="{FF2B5EF4-FFF2-40B4-BE49-F238E27FC236}">
                      <a16:creationId xmlns:a16="http://schemas.microsoft.com/office/drawing/2014/main" id="{370BE538-D158-4703-AC78-9936D74510C3}"/>
                    </a:ext>
                  </a:extLst>
                </p:cNvPr>
                <p:cNvSpPr>
                  <a:spLocks/>
                </p:cNvSpPr>
                <p:nvPr/>
              </p:nvSpPr>
              <p:spPr bwMode="auto">
                <a:xfrm>
                  <a:off x="783" y="2363"/>
                  <a:ext cx="1" cy="478"/>
                </a:xfrm>
                <a:custGeom>
                  <a:avLst/>
                  <a:gdLst>
                    <a:gd name="T0" fmla="*/ 0 w 1"/>
                    <a:gd name="T1" fmla="*/ 0 h 478"/>
                    <a:gd name="T2" fmla="*/ 0 w 1"/>
                    <a:gd name="T3" fmla="*/ 477 h 478"/>
                    <a:gd name="T4" fmla="*/ 0 60000 65536"/>
                    <a:gd name="T5" fmla="*/ 0 60000 65536"/>
                  </a:gdLst>
                  <a:ahLst/>
                  <a:cxnLst>
                    <a:cxn ang="T4">
                      <a:pos x="T0" y="T1"/>
                    </a:cxn>
                    <a:cxn ang="T5">
                      <a:pos x="T2" y="T3"/>
                    </a:cxn>
                  </a:cxnLst>
                  <a:rect l="0" t="0" r="r" b="b"/>
                  <a:pathLst>
                    <a:path w="1" h="478">
                      <a:moveTo>
                        <a:pt x="0" y="0"/>
                      </a:moveTo>
                      <a:lnTo>
                        <a:pt x="0" y="477"/>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6541" name="Group 117">
              <a:extLst>
                <a:ext uri="{FF2B5EF4-FFF2-40B4-BE49-F238E27FC236}">
                  <a16:creationId xmlns:a16="http://schemas.microsoft.com/office/drawing/2014/main" id="{B273A399-D1C1-417C-A6E6-0699C0A936F7}"/>
                </a:ext>
              </a:extLst>
            </p:cNvPr>
            <p:cNvGrpSpPr>
              <a:grpSpLocks/>
            </p:cNvGrpSpPr>
            <p:nvPr/>
          </p:nvGrpSpPr>
          <p:grpSpPr bwMode="auto">
            <a:xfrm>
              <a:off x="723" y="2501"/>
              <a:ext cx="910" cy="429"/>
              <a:chOff x="723" y="2501"/>
              <a:chExt cx="910" cy="429"/>
            </a:xfrm>
          </p:grpSpPr>
          <p:grpSp>
            <p:nvGrpSpPr>
              <p:cNvPr id="106551" name="Group 118">
                <a:extLst>
                  <a:ext uri="{FF2B5EF4-FFF2-40B4-BE49-F238E27FC236}">
                    <a16:creationId xmlns:a16="http://schemas.microsoft.com/office/drawing/2014/main" id="{50239E83-B10D-4098-B8B3-74CA22B8B467}"/>
                  </a:ext>
                </a:extLst>
              </p:cNvPr>
              <p:cNvGrpSpPr>
                <a:grpSpLocks/>
              </p:cNvGrpSpPr>
              <p:nvPr/>
            </p:nvGrpSpPr>
            <p:grpSpPr bwMode="auto">
              <a:xfrm>
                <a:off x="723" y="2501"/>
                <a:ext cx="910" cy="429"/>
                <a:chOff x="723" y="2501"/>
                <a:chExt cx="910" cy="429"/>
              </a:xfrm>
            </p:grpSpPr>
            <p:sp>
              <p:nvSpPr>
                <p:cNvPr id="106568" name="Freeform 119">
                  <a:extLst>
                    <a:ext uri="{FF2B5EF4-FFF2-40B4-BE49-F238E27FC236}">
                      <a16:creationId xmlns:a16="http://schemas.microsoft.com/office/drawing/2014/main" id="{D81064A3-B70A-422F-84E3-37F78BBA597C}"/>
                    </a:ext>
                  </a:extLst>
                </p:cNvPr>
                <p:cNvSpPr>
                  <a:spLocks/>
                </p:cNvSpPr>
                <p:nvPr/>
              </p:nvSpPr>
              <p:spPr bwMode="auto">
                <a:xfrm>
                  <a:off x="723" y="2501"/>
                  <a:ext cx="907" cy="158"/>
                </a:xfrm>
                <a:custGeom>
                  <a:avLst/>
                  <a:gdLst>
                    <a:gd name="T0" fmla="*/ 0 w 907"/>
                    <a:gd name="T1" fmla="*/ 89 h 158"/>
                    <a:gd name="T2" fmla="*/ 22 w 907"/>
                    <a:gd name="T3" fmla="*/ 85 h 158"/>
                    <a:gd name="T4" fmla="*/ 61 w 907"/>
                    <a:gd name="T5" fmla="*/ 72 h 158"/>
                    <a:gd name="T6" fmla="*/ 86 w 907"/>
                    <a:gd name="T7" fmla="*/ 67 h 158"/>
                    <a:gd name="T8" fmla="*/ 115 w 907"/>
                    <a:gd name="T9" fmla="*/ 59 h 158"/>
                    <a:gd name="T10" fmla="*/ 150 w 907"/>
                    <a:gd name="T11" fmla="*/ 54 h 158"/>
                    <a:gd name="T12" fmla="*/ 178 w 907"/>
                    <a:gd name="T13" fmla="*/ 49 h 158"/>
                    <a:gd name="T14" fmla="*/ 211 w 907"/>
                    <a:gd name="T15" fmla="*/ 44 h 158"/>
                    <a:gd name="T16" fmla="*/ 239 w 907"/>
                    <a:gd name="T17" fmla="*/ 37 h 158"/>
                    <a:gd name="T18" fmla="*/ 277 w 907"/>
                    <a:gd name="T19" fmla="*/ 32 h 158"/>
                    <a:gd name="T20" fmla="*/ 302 w 907"/>
                    <a:gd name="T21" fmla="*/ 26 h 158"/>
                    <a:gd name="T22" fmla="*/ 331 w 907"/>
                    <a:gd name="T23" fmla="*/ 24 h 158"/>
                    <a:gd name="T24" fmla="*/ 363 w 907"/>
                    <a:gd name="T25" fmla="*/ 22 h 158"/>
                    <a:gd name="T26" fmla="*/ 418 w 907"/>
                    <a:gd name="T27" fmla="*/ 13 h 158"/>
                    <a:gd name="T28" fmla="*/ 462 w 907"/>
                    <a:gd name="T29" fmla="*/ 10 h 158"/>
                    <a:gd name="T30" fmla="*/ 494 w 907"/>
                    <a:gd name="T31" fmla="*/ 8 h 158"/>
                    <a:gd name="T32" fmla="*/ 523 w 907"/>
                    <a:gd name="T33" fmla="*/ 4 h 158"/>
                    <a:gd name="T34" fmla="*/ 555 w 907"/>
                    <a:gd name="T35" fmla="*/ 4 h 158"/>
                    <a:gd name="T36" fmla="*/ 629 w 907"/>
                    <a:gd name="T37" fmla="*/ 0 h 158"/>
                    <a:gd name="T38" fmla="*/ 673 w 907"/>
                    <a:gd name="T39" fmla="*/ 0 h 158"/>
                    <a:gd name="T40" fmla="*/ 709 w 907"/>
                    <a:gd name="T41" fmla="*/ 0 h 158"/>
                    <a:gd name="T42" fmla="*/ 906 w 907"/>
                    <a:gd name="T43" fmla="*/ 157 h 158"/>
                    <a:gd name="T44" fmla="*/ 0 w 907"/>
                    <a:gd name="T45" fmla="*/ 89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07" h="158">
                      <a:moveTo>
                        <a:pt x="0" y="89"/>
                      </a:moveTo>
                      <a:lnTo>
                        <a:pt x="22" y="85"/>
                      </a:lnTo>
                      <a:lnTo>
                        <a:pt x="61" y="72"/>
                      </a:lnTo>
                      <a:lnTo>
                        <a:pt x="86" y="67"/>
                      </a:lnTo>
                      <a:lnTo>
                        <a:pt x="115" y="59"/>
                      </a:lnTo>
                      <a:lnTo>
                        <a:pt x="150" y="54"/>
                      </a:lnTo>
                      <a:lnTo>
                        <a:pt x="178" y="49"/>
                      </a:lnTo>
                      <a:lnTo>
                        <a:pt x="211" y="44"/>
                      </a:lnTo>
                      <a:lnTo>
                        <a:pt x="239" y="37"/>
                      </a:lnTo>
                      <a:lnTo>
                        <a:pt x="277" y="32"/>
                      </a:lnTo>
                      <a:lnTo>
                        <a:pt x="302" y="26"/>
                      </a:lnTo>
                      <a:lnTo>
                        <a:pt x="331" y="24"/>
                      </a:lnTo>
                      <a:lnTo>
                        <a:pt x="363" y="22"/>
                      </a:lnTo>
                      <a:lnTo>
                        <a:pt x="418" y="13"/>
                      </a:lnTo>
                      <a:lnTo>
                        <a:pt x="462" y="10"/>
                      </a:lnTo>
                      <a:lnTo>
                        <a:pt x="494" y="8"/>
                      </a:lnTo>
                      <a:lnTo>
                        <a:pt x="523" y="4"/>
                      </a:lnTo>
                      <a:lnTo>
                        <a:pt x="555" y="4"/>
                      </a:lnTo>
                      <a:lnTo>
                        <a:pt x="629" y="0"/>
                      </a:lnTo>
                      <a:lnTo>
                        <a:pt x="673" y="0"/>
                      </a:lnTo>
                      <a:lnTo>
                        <a:pt x="709" y="0"/>
                      </a:lnTo>
                      <a:lnTo>
                        <a:pt x="906" y="157"/>
                      </a:lnTo>
                      <a:lnTo>
                        <a:pt x="0" y="89"/>
                      </a:lnTo>
                    </a:path>
                  </a:pathLst>
                </a:custGeom>
                <a:solidFill>
                  <a:srgbClr val="FFBF1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69" name="Freeform 120">
                  <a:extLst>
                    <a:ext uri="{FF2B5EF4-FFF2-40B4-BE49-F238E27FC236}">
                      <a16:creationId xmlns:a16="http://schemas.microsoft.com/office/drawing/2014/main" id="{74187508-5FAD-4E29-8082-8711222AF5CB}"/>
                    </a:ext>
                  </a:extLst>
                </p:cNvPr>
                <p:cNvSpPr>
                  <a:spLocks/>
                </p:cNvSpPr>
                <p:nvPr/>
              </p:nvSpPr>
              <p:spPr bwMode="auto">
                <a:xfrm>
                  <a:off x="723" y="2590"/>
                  <a:ext cx="910" cy="340"/>
                </a:xfrm>
                <a:custGeom>
                  <a:avLst/>
                  <a:gdLst>
                    <a:gd name="T0" fmla="*/ 0 w 910"/>
                    <a:gd name="T1" fmla="*/ 0 h 340"/>
                    <a:gd name="T2" fmla="*/ 909 w 910"/>
                    <a:gd name="T3" fmla="*/ 68 h 340"/>
                    <a:gd name="T4" fmla="*/ 909 w 910"/>
                    <a:gd name="T5" fmla="*/ 339 h 340"/>
                    <a:gd name="T6" fmla="*/ 0 w 910"/>
                    <a:gd name="T7" fmla="*/ 294 h 340"/>
                    <a:gd name="T8" fmla="*/ 0 w 910"/>
                    <a:gd name="T9" fmla="*/ 0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0" h="340">
                      <a:moveTo>
                        <a:pt x="0" y="0"/>
                      </a:moveTo>
                      <a:lnTo>
                        <a:pt x="909" y="68"/>
                      </a:lnTo>
                      <a:lnTo>
                        <a:pt x="909" y="339"/>
                      </a:lnTo>
                      <a:lnTo>
                        <a:pt x="0" y="294"/>
                      </a:lnTo>
                      <a:lnTo>
                        <a:pt x="0" y="0"/>
                      </a:lnTo>
                    </a:path>
                  </a:pathLst>
                </a:custGeom>
                <a:solidFill>
                  <a:srgbClr val="F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552" name="Group 121">
                <a:extLst>
                  <a:ext uri="{FF2B5EF4-FFF2-40B4-BE49-F238E27FC236}">
                    <a16:creationId xmlns:a16="http://schemas.microsoft.com/office/drawing/2014/main" id="{97275603-2DBB-4030-BD17-47D50F38EADD}"/>
                  </a:ext>
                </a:extLst>
              </p:cNvPr>
              <p:cNvGrpSpPr>
                <a:grpSpLocks/>
              </p:cNvGrpSpPr>
              <p:nvPr/>
            </p:nvGrpSpPr>
            <p:grpSpPr bwMode="auto">
              <a:xfrm>
                <a:off x="968" y="2643"/>
                <a:ext cx="651" cy="209"/>
                <a:chOff x="968" y="2643"/>
                <a:chExt cx="651" cy="209"/>
              </a:xfrm>
            </p:grpSpPr>
            <p:grpSp>
              <p:nvGrpSpPr>
                <p:cNvPr id="106553" name="Group 122">
                  <a:extLst>
                    <a:ext uri="{FF2B5EF4-FFF2-40B4-BE49-F238E27FC236}">
                      <a16:creationId xmlns:a16="http://schemas.microsoft.com/office/drawing/2014/main" id="{C275C610-2EF7-44D9-A990-7FEB135E230F}"/>
                    </a:ext>
                  </a:extLst>
                </p:cNvPr>
                <p:cNvGrpSpPr>
                  <a:grpSpLocks/>
                </p:cNvGrpSpPr>
                <p:nvPr/>
              </p:nvGrpSpPr>
              <p:grpSpPr bwMode="auto">
                <a:xfrm>
                  <a:off x="968" y="2643"/>
                  <a:ext cx="143" cy="102"/>
                  <a:chOff x="968" y="2643"/>
                  <a:chExt cx="143" cy="102"/>
                </a:xfrm>
              </p:grpSpPr>
              <p:sp>
                <p:nvSpPr>
                  <p:cNvPr id="106566" name="Oval 123">
                    <a:extLst>
                      <a:ext uri="{FF2B5EF4-FFF2-40B4-BE49-F238E27FC236}">
                        <a16:creationId xmlns:a16="http://schemas.microsoft.com/office/drawing/2014/main" id="{9A5E9FE6-1D33-4CDD-87E1-43D265149AD7}"/>
                      </a:ext>
                    </a:extLst>
                  </p:cNvPr>
                  <p:cNvSpPr>
                    <a:spLocks noChangeArrowheads="1"/>
                  </p:cNvSpPr>
                  <p:nvPr/>
                </p:nvSpPr>
                <p:spPr bwMode="auto">
                  <a:xfrm>
                    <a:off x="968" y="2643"/>
                    <a:ext cx="143" cy="102"/>
                  </a:xfrm>
                  <a:prstGeom prst="ellipse">
                    <a:avLst/>
                  </a:prstGeom>
                  <a:solidFill>
                    <a:srgbClr val="FFBF1F"/>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67" name="Oval 124">
                    <a:extLst>
                      <a:ext uri="{FF2B5EF4-FFF2-40B4-BE49-F238E27FC236}">
                        <a16:creationId xmlns:a16="http://schemas.microsoft.com/office/drawing/2014/main" id="{990CD8F1-D07A-4095-83A6-B7F2FD8ADF00}"/>
                      </a:ext>
                    </a:extLst>
                  </p:cNvPr>
                  <p:cNvSpPr>
                    <a:spLocks noChangeArrowheads="1"/>
                  </p:cNvSpPr>
                  <p:nvPr/>
                </p:nvSpPr>
                <p:spPr bwMode="auto">
                  <a:xfrm>
                    <a:off x="1005" y="2656"/>
                    <a:ext cx="106" cy="75"/>
                  </a:xfrm>
                  <a:prstGeom prst="ellipse">
                    <a:avLst/>
                  </a:prstGeom>
                  <a:solidFill>
                    <a:srgbClr val="BF7F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6554" name="Group 125">
                  <a:extLst>
                    <a:ext uri="{FF2B5EF4-FFF2-40B4-BE49-F238E27FC236}">
                      <a16:creationId xmlns:a16="http://schemas.microsoft.com/office/drawing/2014/main" id="{6F2E6B68-601D-4B0F-9771-5CF5E08CD59B}"/>
                    </a:ext>
                  </a:extLst>
                </p:cNvPr>
                <p:cNvGrpSpPr>
                  <a:grpSpLocks/>
                </p:cNvGrpSpPr>
                <p:nvPr/>
              </p:nvGrpSpPr>
              <p:grpSpPr bwMode="auto">
                <a:xfrm>
                  <a:off x="1191" y="2778"/>
                  <a:ext cx="102" cy="74"/>
                  <a:chOff x="1191" y="2778"/>
                  <a:chExt cx="102" cy="74"/>
                </a:xfrm>
              </p:grpSpPr>
              <p:sp>
                <p:nvSpPr>
                  <p:cNvPr id="106564" name="Oval 126">
                    <a:extLst>
                      <a:ext uri="{FF2B5EF4-FFF2-40B4-BE49-F238E27FC236}">
                        <a16:creationId xmlns:a16="http://schemas.microsoft.com/office/drawing/2014/main" id="{4EA51EBF-DED4-4A68-8826-5917B18CA3B3}"/>
                      </a:ext>
                    </a:extLst>
                  </p:cNvPr>
                  <p:cNvSpPr>
                    <a:spLocks noChangeArrowheads="1"/>
                  </p:cNvSpPr>
                  <p:nvPr/>
                </p:nvSpPr>
                <p:spPr bwMode="auto">
                  <a:xfrm>
                    <a:off x="1191" y="2778"/>
                    <a:ext cx="102" cy="74"/>
                  </a:xfrm>
                  <a:prstGeom prst="ellipse">
                    <a:avLst/>
                  </a:prstGeom>
                  <a:solidFill>
                    <a:srgbClr val="FFBF1F"/>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65" name="Oval 127">
                    <a:extLst>
                      <a:ext uri="{FF2B5EF4-FFF2-40B4-BE49-F238E27FC236}">
                        <a16:creationId xmlns:a16="http://schemas.microsoft.com/office/drawing/2014/main" id="{922BC24C-728B-49A7-983F-57DD81710BF8}"/>
                      </a:ext>
                    </a:extLst>
                  </p:cNvPr>
                  <p:cNvSpPr>
                    <a:spLocks noChangeArrowheads="1"/>
                  </p:cNvSpPr>
                  <p:nvPr/>
                </p:nvSpPr>
                <p:spPr bwMode="auto">
                  <a:xfrm>
                    <a:off x="1217" y="2787"/>
                    <a:ext cx="76" cy="54"/>
                  </a:xfrm>
                  <a:prstGeom prst="ellipse">
                    <a:avLst/>
                  </a:prstGeom>
                  <a:solidFill>
                    <a:srgbClr val="BF7F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6555" name="Group 128">
                  <a:extLst>
                    <a:ext uri="{FF2B5EF4-FFF2-40B4-BE49-F238E27FC236}">
                      <a16:creationId xmlns:a16="http://schemas.microsoft.com/office/drawing/2014/main" id="{D3DD7EDB-9F65-47C8-A312-B2C07BEB8A35}"/>
                    </a:ext>
                  </a:extLst>
                </p:cNvPr>
                <p:cNvGrpSpPr>
                  <a:grpSpLocks/>
                </p:cNvGrpSpPr>
                <p:nvPr/>
              </p:nvGrpSpPr>
              <p:grpSpPr bwMode="auto">
                <a:xfrm>
                  <a:off x="1529" y="2752"/>
                  <a:ext cx="90" cy="67"/>
                  <a:chOff x="1529" y="2752"/>
                  <a:chExt cx="90" cy="67"/>
                </a:xfrm>
              </p:grpSpPr>
              <p:sp>
                <p:nvSpPr>
                  <p:cNvPr id="106562" name="Oval 129">
                    <a:extLst>
                      <a:ext uri="{FF2B5EF4-FFF2-40B4-BE49-F238E27FC236}">
                        <a16:creationId xmlns:a16="http://schemas.microsoft.com/office/drawing/2014/main" id="{A12C44B7-A4F5-4061-8022-68AE80452C9A}"/>
                      </a:ext>
                    </a:extLst>
                  </p:cNvPr>
                  <p:cNvSpPr>
                    <a:spLocks noChangeArrowheads="1"/>
                  </p:cNvSpPr>
                  <p:nvPr/>
                </p:nvSpPr>
                <p:spPr bwMode="auto">
                  <a:xfrm>
                    <a:off x="1529" y="2752"/>
                    <a:ext cx="90" cy="67"/>
                  </a:xfrm>
                  <a:prstGeom prst="ellipse">
                    <a:avLst/>
                  </a:prstGeom>
                  <a:solidFill>
                    <a:srgbClr val="FFBF1F"/>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63" name="Oval 130">
                    <a:extLst>
                      <a:ext uri="{FF2B5EF4-FFF2-40B4-BE49-F238E27FC236}">
                        <a16:creationId xmlns:a16="http://schemas.microsoft.com/office/drawing/2014/main" id="{5917A8D1-4D49-4A81-B2F0-58D40536B1C3}"/>
                      </a:ext>
                    </a:extLst>
                  </p:cNvPr>
                  <p:cNvSpPr>
                    <a:spLocks noChangeArrowheads="1"/>
                  </p:cNvSpPr>
                  <p:nvPr/>
                </p:nvSpPr>
                <p:spPr bwMode="auto">
                  <a:xfrm>
                    <a:off x="1551" y="2764"/>
                    <a:ext cx="68" cy="44"/>
                  </a:xfrm>
                  <a:prstGeom prst="ellipse">
                    <a:avLst/>
                  </a:prstGeom>
                  <a:solidFill>
                    <a:srgbClr val="BF7F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6556" name="Group 131">
                  <a:extLst>
                    <a:ext uri="{FF2B5EF4-FFF2-40B4-BE49-F238E27FC236}">
                      <a16:creationId xmlns:a16="http://schemas.microsoft.com/office/drawing/2014/main" id="{3432E004-71CD-4217-A5C3-89A3DEFFFF91}"/>
                    </a:ext>
                  </a:extLst>
                </p:cNvPr>
                <p:cNvGrpSpPr>
                  <a:grpSpLocks/>
                </p:cNvGrpSpPr>
                <p:nvPr/>
              </p:nvGrpSpPr>
              <p:grpSpPr bwMode="auto">
                <a:xfrm>
                  <a:off x="1468" y="2672"/>
                  <a:ext cx="59" cy="41"/>
                  <a:chOff x="1468" y="2672"/>
                  <a:chExt cx="59" cy="41"/>
                </a:xfrm>
              </p:grpSpPr>
              <p:sp>
                <p:nvSpPr>
                  <p:cNvPr id="106560" name="Oval 132">
                    <a:extLst>
                      <a:ext uri="{FF2B5EF4-FFF2-40B4-BE49-F238E27FC236}">
                        <a16:creationId xmlns:a16="http://schemas.microsoft.com/office/drawing/2014/main" id="{4915ABCE-5A4A-40EF-BEAD-7EE65C615F31}"/>
                      </a:ext>
                    </a:extLst>
                  </p:cNvPr>
                  <p:cNvSpPr>
                    <a:spLocks noChangeArrowheads="1"/>
                  </p:cNvSpPr>
                  <p:nvPr/>
                </p:nvSpPr>
                <p:spPr bwMode="auto">
                  <a:xfrm>
                    <a:off x="1468" y="2672"/>
                    <a:ext cx="59" cy="41"/>
                  </a:xfrm>
                  <a:prstGeom prst="ellipse">
                    <a:avLst/>
                  </a:prstGeom>
                  <a:solidFill>
                    <a:srgbClr val="FFBF1F"/>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61" name="Oval 133">
                    <a:extLst>
                      <a:ext uri="{FF2B5EF4-FFF2-40B4-BE49-F238E27FC236}">
                        <a16:creationId xmlns:a16="http://schemas.microsoft.com/office/drawing/2014/main" id="{9F1BA4CA-01B3-4C7F-AA76-9263BDFC079C}"/>
                      </a:ext>
                    </a:extLst>
                  </p:cNvPr>
                  <p:cNvSpPr>
                    <a:spLocks noChangeArrowheads="1"/>
                  </p:cNvSpPr>
                  <p:nvPr/>
                </p:nvSpPr>
                <p:spPr bwMode="auto">
                  <a:xfrm>
                    <a:off x="1483" y="2676"/>
                    <a:ext cx="44" cy="32"/>
                  </a:xfrm>
                  <a:prstGeom prst="ellipse">
                    <a:avLst/>
                  </a:prstGeom>
                  <a:solidFill>
                    <a:srgbClr val="BF7F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6557" name="Group 134">
                  <a:extLst>
                    <a:ext uri="{FF2B5EF4-FFF2-40B4-BE49-F238E27FC236}">
                      <a16:creationId xmlns:a16="http://schemas.microsoft.com/office/drawing/2014/main" id="{EB29E092-9146-400B-A456-BD188767AC01}"/>
                    </a:ext>
                  </a:extLst>
                </p:cNvPr>
                <p:cNvGrpSpPr>
                  <a:grpSpLocks/>
                </p:cNvGrpSpPr>
                <p:nvPr/>
              </p:nvGrpSpPr>
              <p:grpSpPr bwMode="auto">
                <a:xfrm>
                  <a:off x="1231" y="2712"/>
                  <a:ext cx="58" cy="41"/>
                  <a:chOff x="1231" y="2712"/>
                  <a:chExt cx="58" cy="41"/>
                </a:xfrm>
              </p:grpSpPr>
              <p:sp>
                <p:nvSpPr>
                  <p:cNvPr id="106558" name="Oval 135">
                    <a:extLst>
                      <a:ext uri="{FF2B5EF4-FFF2-40B4-BE49-F238E27FC236}">
                        <a16:creationId xmlns:a16="http://schemas.microsoft.com/office/drawing/2014/main" id="{A1337B99-B307-451B-B0DA-0BD9DAF9C540}"/>
                      </a:ext>
                    </a:extLst>
                  </p:cNvPr>
                  <p:cNvSpPr>
                    <a:spLocks noChangeArrowheads="1"/>
                  </p:cNvSpPr>
                  <p:nvPr/>
                </p:nvSpPr>
                <p:spPr bwMode="auto">
                  <a:xfrm>
                    <a:off x="1231" y="2712"/>
                    <a:ext cx="58" cy="41"/>
                  </a:xfrm>
                  <a:prstGeom prst="ellipse">
                    <a:avLst/>
                  </a:prstGeom>
                  <a:solidFill>
                    <a:srgbClr val="FFBF1F"/>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59" name="Oval 136">
                    <a:extLst>
                      <a:ext uri="{FF2B5EF4-FFF2-40B4-BE49-F238E27FC236}">
                        <a16:creationId xmlns:a16="http://schemas.microsoft.com/office/drawing/2014/main" id="{40E200D8-D927-4EC5-BBBC-473EA4A4C67B}"/>
                      </a:ext>
                    </a:extLst>
                  </p:cNvPr>
                  <p:cNvSpPr>
                    <a:spLocks noChangeArrowheads="1"/>
                  </p:cNvSpPr>
                  <p:nvPr/>
                </p:nvSpPr>
                <p:spPr bwMode="auto">
                  <a:xfrm>
                    <a:off x="1245" y="2720"/>
                    <a:ext cx="44" cy="29"/>
                  </a:xfrm>
                  <a:prstGeom prst="ellipse">
                    <a:avLst/>
                  </a:prstGeom>
                  <a:solidFill>
                    <a:srgbClr val="BF7F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grpSp>
          <p:nvGrpSpPr>
            <p:cNvPr id="106542" name="Group 137">
              <a:extLst>
                <a:ext uri="{FF2B5EF4-FFF2-40B4-BE49-F238E27FC236}">
                  <a16:creationId xmlns:a16="http://schemas.microsoft.com/office/drawing/2014/main" id="{F4C84A0A-BE2A-4895-98FF-D7C6AE9BB280}"/>
                </a:ext>
              </a:extLst>
            </p:cNvPr>
            <p:cNvGrpSpPr>
              <a:grpSpLocks/>
            </p:cNvGrpSpPr>
            <p:nvPr/>
          </p:nvGrpSpPr>
          <p:grpSpPr bwMode="auto">
            <a:xfrm>
              <a:off x="336" y="2696"/>
              <a:ext cx="670" cy="382"/>
              <a:chOff x="336" y="2696"/>
              <a:chExt cx="670" cy="382"/>
            </a:xfrm>
          </p:grpSpPr>
          <p:grpSp>
            <p:nvGrpSpPr>
              <p:cNvPr id="106543" name="Group 138">
                <a:extLst>
                  <a:ext uri="{FF2B5EF4-FFF2-40B4-BE49-F238E27FC236}">
                    <a16:creationId xmlns:a16="http://schemas.microsoft.com/office/drawing/2014/main" id="{A21E3471-34C2-4EC3-A51E-3748C40982D9}"/>
                  </a:ext>
                </a:extLst>
              </p:cNvPr>
              <p:cNvGrpSpPr>
                <a:grpSpLocks/>
              </p:cNvGrpSpPr>
              <p:nvPr/>
            </p:nvGrpSpPr>
            <p:grpSpPr bwMode="auto">
              <a:xfrm>
                <a:off x="336" y="2696"/>
                <a:ext cx="670" cy="162"/>
                <a:chOff x="336" y="2696"/>
                <a:chExt cx="670" cy="162"/>
              </a:xfrm>
            </p:grpSpPr>
            <p:sp>
              <p:nvSpPr>
                <p:cNvPr id="106546" name="Freeform 139">
                  <a:extLst>
                    <a:ext uri="{FF2B5EF4-FFF2-40B4-BE49-F238E27FC236}">
                      <a16:creationId xmlns:a16="http://schemas.microsoft.com/office/drawing/2014/main" id="{4970260D-0883-43BF-A762-3DBD675123D5}"/>
                    </a:ext>
                  </a:extLst>
                </p:cNvPr>
                <p:cNvSpPr>
                  <a:spLocks/>
                </p:cNvSpPr>
                <p:nvPr/>
              </p:nvSpPr>
              <p:spPr bwMode="auto">
                <a:xfrm>
                  <a:off x="336" y="2745"/>
                  <a:ext cx="670" cy="91"/>
                </a:xfrm>
                <a:custGeom>
                  <a:avLst/>
                  <a:gdLst>
                    <a:gd name="T0" fmla="*/ 0 w 670"/>
                    <a:gd name="T1" fmla="*/ 41 h 91"/>
                    <a:gd name="T2" fmla="*/ 4 w 670"/>
                    <a:gd name="T3" fmla="*/ 42 h 91"/>
                    <a:gd name="T4" fmla="*/ 6 w 670"/>
                    <a:gd name="T5" fmla="*/ 49 h 91"/>
                    <a:gd name="T6" fmla="*/ 19 w 670"/>
                    <a:gd name="T7" fmla="*/ 54 h 91"/>
                    <a:gd name="T8" fmla="*/ 32 w 670"/>
                    <a:gd name="T9" fmla="*/ 59 h 91"/>
                    <a:gd name="T10" fmla="*/ 50 w 670"/>
                    <a:gd name="T11" fmla="*/ 64 h 91"/>
                    <a:gd name="T12" fmla="*/ 76 w 670"/>
                    <a:gd name="T13" fmla="*/ 70 h 91"/>
                    <a:gd name="T14" fmla="*/ 105 w 670"/>
                    <a:gd name="T15" fmla="*/ 76 h 91"/>
                    <a:gd name="T16" fmla="*/ 142 w 670"/>
                    <a:gd name="T17" fmla="*/ 81 h 91"/>
                    <a:gd name="T18" fmla="*/ 172 w 670"/>
                    <a:gd name="T19" fmla="*/ 83 h 91"/>
                    <a:gd name="T20" fmla="*/ 222 w 670"/>
                    <a:gd name="T21" fmla="*/ 86 h 91"/>
                    <a:gd name="T22" fmla="*/ 303 w 670"/>
                    <a:gd name="T23" fmla="*/ 90 h 91"/>
                    <a:gd name="T24" fmla="*/ 396 w 670"/>
                    <a:gd name="T25" fmla="*/ 86 h 91"/>
                    <a:gd name="T26" fmla="*/ 443 w 670"/>
                    <a:gd name="T27" fmla="*/ 83 h 91"/>
                    <a:gd name="T28" fmla="*/ 484 w 670"/>
                    <a:gd name="T29" fmla="*/ 81 h 91"/>
                    <a:gd name="T30" fmla="*/ 523 w 670"/>
                    <a:gd name="T31" fmla="*/ 78 h 91"/>
                    <a:gd name="T32" fmla="*/ 557 w 670"/>
                    <a:gd name="T33" fmla="*/ 76 h 91"/>
                    <a:gd name="T34" fmla="*/ 586 w 670"/>
                    <a:gd name="T35" fmla="*/ 73 h 91"/>
                    <a:gd name="T36" fmla="*/ 606 w 670"/>
                    <a:gd name="T37" fmla="*/ 68 h 91"/>
                    <a:gd name="T38" fmla="*/ 637 w 670"/>
                    <a:gd name="T39" fmla="*/ 59 h 91"/>
                    <a:gd name="T40" fmla="*/ 647 w 670"/>
                    <a:gd name="T41" fmla="*/ 54 h 91"/>
                    <a:gd name="T42" fmla="*/ 663 w 670"/>
                    <a:gd name="T43" fmla="*/ 46 h 91"/>
                    <a:gd name="T44" fmla="*/ 669 w 670"/>
                    <a:gd name="T45" fmla="*/ 41 h 91"/>
                    <a:gd name="T46" fmla="*/ 669 w 670"/>
                    <a:gd name="T47" fmla="*/ 37 h 91"/>
                    <a:gd name="T48" fmla="*/ 665 w 670"/>
                    <a:gd name="T49" fmla="*/ 35 h 91"/>
                    <a:gd name="T50" fmla="*/ 663 w 670"/>
                    <a:gd name="T51" fmla="*/ 33 h 91"/>
                    <a:gd name="T52" fmla="*/ 650 w 670"/>
                    <a:gd name="T53" fmla="*/ 27 h 91"/>
                    <a:gd name="T54" fmla="*/ 641 w 670"/>
                    <a:gd name="T55" fmla="*/ 22 h 91"/>
                    <a:gd name="T56" fmla="*/ 621 w 670"/>
                    <a:gd name="T57" fmla="*/ 19 h 91"/>
                    <a:gd name="T58" fmla="*/ 603 w 670"/>
                    <a:gd name="T59" fmla="*/ 13 h 91"/>
                    <a:gd name="T60" fmla="*/ 586 w 670"/>
                    <a:gd name="T61" fmla="*/ 11 h 91"/>
                    <a:gd name="T62" fmla="*/ 560 w 670"/>
                    <a:gd name="T63" fmla="*/ 7 h 91"/>
                    <a:gd name="T64" fmla="*/ 532 w 670"/>
                    <a:gd name="T65" fmla="*/ 5 h 91"/>
                    <a:gd name="T66" fmla="*/ 497 w 670"/>
                    <a:gd name="T67" fmla="*/ 2 h 91"/>
                    <a:gd name="T68" fmla="*/ 462 w 670"/>
                    <a:gd name="T69" fmla="*/ 2 h 91"/>
                    <a:gd name="T70" fmla="*/ 386 w 670"/>
                    <a:gd name="T71" fmla="*/ 0 h 91"/>
                    <a:gd name="T72" fmla="*/ 335 w 670"/>
                    <a:gd name="T73" fmla="*/ 0 h 91"/>
                    <a:gd name="T74" fmla="*/ 294 w 670"/>
                    <a:gd name="T75" fmla="*/ 0 h 91"/>
                    <a:gd name="T76" fmla="*/ 258 w 670"/>
                    <a:gd name="T77" fmla="*/ 0 h 91"/>
                    <a:gd name="T78" fmla="*/ 204 w 670"/>
                    <a:gd name="T79" fmla="*/ 2 h 91"/>
                    <a:gd name="T80" fmla="*/ 156 w 670"/>
                    <a:gd name="T81" fmla="*/ 2 h 91"/>
                    <a:gd name="T82" fmla="*/ 131 w 670"/>
                    <a:gd name="T83" fmla="*/ 5 h 91"/>
                    <a:gd name="T84" fmla="*/ 91 w 670"/>
                    <a:gd name="T85" fmla="*/ 11 h 91"/>
                    <a:gd name="T86" fmla="*/ 63 w 670"/>
                    <a:gd name="T87" fmla="*/ 13 h 91"/>
                    <a:gd name="T88" fmla="*/ 48 w 670"/>
                    <a:gd name="T89" fmla="*/ 19 h 91"/>
                    <a:gd name="T90" fmla="*/ 28 w 670"/>
                    <a:gd name="T91" fmla="*/ 24 h 91"/>
                    <a:gd name="T92" fmla="*/ 15 w 670"/>
                    <a:gd name="T93" fmla="*/ 29 h 91"/>
                    <a:gd name="T94" fmla="*/ 6 w 670"/>
                    <a:gd name="T95" fmla="*/ 33 h 91"/>
                    <a:gd name="T96" fmla="*/ 4 w 670"/>
                    <a:gd name="T97" fmla="*/ 37 h 91"/>
                    <a:gd name="T98" fmla="*/ 0 w 670"/>
                    <a:gd name="T99" fmla="*/ 41 h 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70" h="91">
                      <a:moveTo>
                        <a:pt x="0" y="41"/>
                      </a:moveTo>
                      <a:lnTo>
                        <a:pt x="4" y="42"/>
                      </a:lnTo>
                      <a:lnTo>
                        <a:pt x="6" y="49"/>
                      </a:lnTo>
                      <a:lnTo>
                        <a:pt x="19" y="54"/>
                      </a:lnTo>
                      <a:lnTo>
                        <a:pt x="32" y="59"/>
                      </a:lnTo>
                      <a:lnTo>
                        <a:pt x="50" y="64"/>
                      </a:lnTo>
                      <a:lnTo>
                        <a:pt x="76" y="70"/>
                      </a:lnTo>
                      <a:lnTo>
                        <a:pt x="105" y="76"/>
                      </a:lnTo>
                      <a:lnTo>
                        <a:pt x="142" y="81"/>
                      </a:lnTo>
                      <a:lnTo>
                        <a:pt x="172" y="83"/>
                      </a:lnTo>
                      <a:lnTo>
                        <a:pt x="222" y="86"/>
                      </a:lnTo>
                      <a:lnTo>
                        <a:pt x="303" y="90"/>
                      </a:lnTo>
                      <a:lnTo>
                        <a:pt x="396" y="86"/>
                      </a:lnTo>
                      <a:lnTo>
                        <a:pt x="443" y="83"/>
                      </a:lnTo>
                      <a:lnTo>
                        <a:pt x="484" y="81"/>
                      </a:lnTo>
                      <a:lnTo>
                        <a:pt x="523" y="78"/>
                      </a:lnTo>
                      <a:lnTo>
                        <a:pt x="557" y="76"/>
                      </a:lnTo>
                      <a:lnTo>
                        <a:pt x="586" y="73"/>
                      </a:lnTo>
                      <a:lnTo>
                        <a:pt x="606" y="68"/>
                      </a:lnTo>
                      <a:lnTo>
                        <a:pt x="637" y="59"/>
                      </a:lnTo>
                      <a:lnTo>
                        <a:pt x="647" y="54"/>
                      </a:lnTo>
                      <a:lnTo>
                        <a:pt x="663" y="46"/>
                      </a:lnTo>
                      <a:lnTo>
                        <a:pt x="669" y="41"/>
                      </a:lnTo>
                      <a:lnTo>
                        <a:pt x="669" y="37"/>
                      </a:lnTo>
                      <a:lnTo>
                        <a:pt x="665" y="35"/>
                      </a:lnTo>
                      <a:lnTo>
                        <a:pt x="663" y="33"/>
                      </a:lnTo>
                      <a:lnTo>
                        <a:pt x="650" y="27"/>
                      </a:lnTo>
                      <a:lnTo>
                        <a:pt x="641" y="22"/>
                      </a:lnTo>
                      <a:lnTo>
                        <a:pt x="621" y="19"/>
                      </a:lnTo>
                      <a:lnTo>
                        <a:pt x="603" y="13"/>
                      </a:lnTo>
                      <a:lnTo>
                        <a:pt x="586" y="11"/>
                      </a:lnTo>
                      <a:lnTo>
                        <a:pt x="560" y="7"/>
                      </a:lnTo>
                      <a:lnTo>
                        <a:pt x="532" y="5"/>
                      </a:lnTo>
                      <a:lnTo>
                        <a:pt x="497" y="2"/>
                      </a:lnTo>
                      <a:lnTo>
                        <a:pt x="462" y="2"/>
                      </a:lnTo>
                      <a:lnTo>
                        <a:pt x="386" y="0"/>
                      </a:lnTo>
                      <a:lnTo>
                        <a:pt x="335" y="0"/>
                      </a:lnTo>
                      <a:lnTo>
                        <a:pt x="294" y="0"/>
                      </a:lnTo>
                      <a:lnTo>
                        <a:pt x="258" y="0"/>
                      </a:lnTo>
                      <a:lnTo>
                        <a:pt x="204" y="2"/>
                      </a:lnTo>
                      <a:lnTo>
                        <a:pt x="156" y="2"/>
                      </a:lnTo>
                      <a:lnTo>
                        <a:pt x="131" y="5"/>
                      </a:lnTo>
                      <a:lnTo>
                        <a:pt x="91" y="11"/>
                      </a:lnTo>
                      <a:lnTo>
                        <a:pt x="63" y="13"/>
                      </a:lnTo>
                      <a:lnTo>
                        <a:pt x="48" y="19"/>
                      </a:lnTo>
                      <a:lnTo>
                        <a:pt x="28" y="24"/>
                      </a:lnTo>
                      <a:lnTo>
                        <a:pt x="15" y="29"/>
                      </a:lnTo>
                      <a:lnTo>
                        <a:pt x="6" y="33"/>
                      </a:lnTo>
                      <a:lnTo>
                        <a:pt x="4" y="37"/>
                      </a:lnTo>
                      <a:lnTo>
                        <a:pt x="0" y="41"/>
                      </a:lnTo>
                    </a:path>
                  </a:pathLst>
                </a:custGeom>
                <a:solidFill>
                  <a:srgbClr val="3F7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6547" name="Group 140">
                  <a:extLst>
                    <a:ext uri="{FF2B5EF4-FFF2-40B4-BE49-F238E27FC236}">
                      <a16:creationId xmlns:a16="http://schemas.microsoft.com/office/drawing/2014/main" id="{7D0596BB-9411-42D9-9178-36C478FAFEAF}"/>
                    </a:ext>
                  </a:extLst>
                </p:cNvPr>
                <p:cNvGrpSpPr>
                  <a:grpSpLocks/>
                </p:cNvGrpSpPr>
                <p:nvPr/>
              </p:nvGrpSpPr>
              <p:grpSpPr bwMode="auto">
                <a:xfrm>
                  <a:off x="359" y="2696"/>
                  <a:ext cx="610" cy="162"/>
                  <a:chOff x="359" y="2696"/>
                  <a:chExt cx="610" cy="162"/>
                </a:xfrm>
              </p:grpSpPr>
              <p:sp>
                <p:nvSpPr>
                  <p:cNvPr id="106548" name="Freeform 141">
                    <a:extLst>
                      <a:ext uri="{FF2B5EF4-FFF2-40B4-BE49-F238E27FC236}">
                        <a16:creationId xmlns:a16="http://schemas.microsoft.com/office/drawing/2014/main" id="{9BEE8C5F-2B1F-4B83-AA6C-0CD617C254FB}"/>
                      </a:ext>
                    </a:extLst>
                  </p:cNvPr>
                  <p:cNvSpPr>
                    <a:spLocks/>
                  </p:cNvSpPr>
                  <p:nvPr/>
                </p:nvSpPr>
                <p:spPr bwMode="auto">
                  <a:xfrm>
                    <a:off x="359" y="2696"/>
                    <a:ext cx="610" cy="162"/>
                  </a:xfrm>
                  <a:custGeom>
                    <a:avLst/>
                    <a:gdLst>
                      <a:gd name="T0" fmla="*/ 0 w 610"/>
                      <a:gd name="T1" fmla="*/ 105 h 162"/>
                      <a:gd name="T2" fmla="*/ 32 w 610"/>
                      <a:gd name="T3" fmla="*/ 90 h 162"/>
                      <a:gd name="T4" fmla="*/ 76 w 610"/>
                      <a:gd name="T5" fmla="*/ 77 h 162"/>
                      <a:gd name="T6" fmla="*/ 83 w 610"/>
                      <a:gd name="T7" fmla="*/ 64 h 162"/>
                      <a:gd name="T8" fmla="*/ 98 w 610"/>
                      <a:gd name="T9" fmla="*/ 51 h 162"/>
                      <a:gd name="T10" fmla="*/ 131 w 610"/>
                      <a:gd name="T11" fmla="*/ 42 h 162"/>
                      <a:gd name="T12" fmla="*/ 149 w 610"/>
                      <a:gd name="T13" fmla="*/ 42 h 162"/>
                      <a:gd name="T14" fmla="*/ 174 w 610"/>
                      <a:gd name="T15" fmla="*/ 49 h 162"/>
                      <a:gd name="T16" fmla="*/ 196 w 610"/>
                      <a:gd name="T17" fmla="*/ 36 h 162"/>
                      <a:gd name="T18" fmla="*/ 210 w 610"/>
                      <a:gd name="T19" fmla="*/ 36 h 162"/>
                      <a:gd name="T20" fmla="*/ 229 w 610"/>
                      <a:gd name="T21" fmla="*/ 27 h 162"/>
                      <a:gd name="T22" fmla="*/ 242 w 610"/>
                      <a:gd name="T23" fmla="*/ 22 h 162"/>
                      <a:gd name="T24" fmla="*/ 268 w 610"/>
                      <a:gd name="T25" fmla="*/ 22 h 162"/>
                      <a:gd name="T26" fmla="*/ 297 w 610"/>
                      <a:gd name="T27" fmla="*/ 9 h 162"/>
                      <a:gd name="T28" fmla="*/ 319 w 610"/>
                      <a:gd name="T29" fmla="*/ 5 h 162"/>
                      <a:gd name="T30" fmla="*/ 334 w 610"/>
                      <a:gd name="T31" fmla="*/ 0 h 162"/>
                      <a:gd name="T32" fmla="*/ 363 w 610"/>
                      <a:gd name="T33" fmla="*/ 11 h 162"/>
                      <a:gd name="T34" fmla="*/ 382 w 610"/>
                      <a:gd name="T35" fmla="*/ 22 h 162"/>
                      <a:gd name="T36" fmla="*/ 428 w 610"/>
                      <a:gd name="T37" fmla="*/ 22 h 162"/>
                      <a:gd name="T38" fmla="*/ 468 w 610"/>
                      <a:gd name="T39" fmla="*/ 22 h 162"/>
                      <a:gd name="T40" fmla="*/ 487 w 610"/>
                      <a:gd name="T41" fmla="*/ 33 h 162"/>
                      <a:gd name="T42" fmla="*/ 500 w 610"/>
                      <a:gd name="T43" fmla="*/ 38 h 162"/>
                      <a:gd name="T44" fmla="*/ 504 w 610"/>
                      <a:gd name="T45" fmla="*/ 42 h 162"/>
                      <a:gd name="T46" fmla="*/ 526 w 610"/>
                      <a:gd name="T47" fmla="*/ 49 h 162"/>
                      <a:gd name="T48" fmla="*/ 534 w 610"/>
                      <a:gd name="T49" fmla="*/ 68 h 162"/>
                      <a:gd name="T50" fmla="*/ 570 w 610"/>
                      <a:gd name="T51" fmla="*/ 73 h 162"/>
                      <a:gd name="T52" fmla="*/ 583 w 610"/>
                      <a:gd name="T53" fmla="*/ 78 h 162"/>
                      <a:gd name="T54" fmla="*/ 598 w 610"/>
                      <a:gd name="T55" fmla="*/ 95 h 162"/>
                      <a:gd name="T56" fmla="*/ 609 w 610"/>
                      <a:gd name="T57" fmla="*/ 113 h 162"/>
                      <a:gd name="T58" fmla="*/ 598 w 610"/>
                      <a:gd name="T59" fmla="*/ 141 h 162"/>
                      <a:gd name="T60" fmla="*/ 544 w 610"/>
                      <a:gd name="T61" fmla="*/ 149 h 162"/>
                      <a:gd name="T62" fmla="*/ 461 w 610"/>
                      <a:gd name="T63" fmla="*/ 161 h 162"/>
                      <a:gd name="T64" fmla="*/ 378 w 610"/>
                      <a:gd name="T65" fmla="*/ 161 h 162"/>
                      <a:gd name="T66" fmla="*/ 297 w 610"/>
                      <a:gd name="T67" fmla="*/ 161 h 162"/>
                      <a:gd name="T68" fmla="*/ 200 w 610"/>
                      <a:gd name="T69" fmla="*/ 161 h 162"/>
                      <a:gd name="T70" fmla="*/ 105 w 610"/>
                      <a:gd name="T71" fmla="*/ 154 h 162"/>
                      <a:gd name="T72" fmla="*/ 28 w 610"/>
                      <a:gd name="T73" fmla="*/ 139 h 162"/>
                      <a:gd name="T74" fmla="*/ 4 w 610"/>
                      <a:gd name="T75" fmla="*/ 125 h 162"/>
                      <a:gd name="T76" fmla="*/ 0 w 610"/>
                      <a:gd name="T77" fmla="*/ 105 h 1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10" h="162">
                        <a:moveTo>
                          <a:pt x="0" y="105"/>
                        </a:moveTo>
                        <a:lnTo>
                          <a:pt x="32" y="90"/>
                        </a:lnTo>
                        <a:lnTo>
                          <a:pt x="76" y="77"/>
                        </a:lnTo>
                        <a:lnTo>
                          <a:pt x="83" y="64"/>
                        </a:lnTo>
                        <a:lnTo>
                          <a:pt x="98" y="51"/>
                        </a:lnTo>
                        <a:lnTo>
                          <a:pt x="131" y="42"/>
                        </a:lnTo>
                        <a:lnTo>
                          <a:pt x="149" y="42"/>
                        </a:lnTo>
                        <a:lnTo>
                          <a:pt x="174" y="49"/>
                        </a:lnTo>
                        <a:lnTo>
                          <a:pt x="196" y="36"/>
                        </a:lnTo>
                        <a:lnTo>
                          <a:pt x="210" y="36"/>
                        </a:lnTo>
                        <a:lnTo>
                          <a:pt x="229" y="27"/>
                        </a:lnTo>
                        <a:lnTo>
                          <a:pt x="242" y="22"/>
                        </a:lnTo>
                        <a:lnTo>
                          <a:pt x="268" y="22"/>
                        </a:lnTo>
                        <a:lnTo>
                          <a:pt x="297" y="9"/>
                        </a:lnTo>
                        <a:lnTo>
                          <a:pt x="319" y="5"/>
                        </a:lnTo>
                        <a:lnTo>
                          <a:pt x="334" y="0"/>
                        </a:lnTo>
                        <a:lnTo>
                          <a:pt x="363" y="11"/>
                        </a:lnTo>
                        <a:lnTo>
                          <a:pt x="382" y="22"/>
                        </a:lnTo>
                        <a:lnTo>
                          <a:pt x="428" y="22"/>
                        </a:lnTo>
                        <a:lnTo>
                          <a:pt x="468" y="22"/>
                        </a:lnTo>
                        <a:lnTo>
                          <a:pt x="487" y="33"/>
                        </a:lnTo>
                        <a:lnTo>
                          <a:pt x="500" y="38"/>
                        </a:lnTo>
                        <a:lnTo>
                          <a:pt x="504" y="42"/>
                        </a:lnTo>
                        <a:lnTo>
                          <a:pt x="526" y="49"/>
                        </a:lnTo>
                        <a:lnTo>
                          <a:pt x="534" y="68"/>
                        </a:lnTo>
                        <a:lnTo>
                          <a:pt x="570" y="73"/>
                        </a:lnTo>
                        <a:lnTo>
                          <a:pt x="583" y="78"/>
                        </a:lnTo>
                        <a:lnTo>
                          <a:pt x="598" y="95"/>
                        </a:lnTo>
                        <a:lnTo>
                          <a:pt x="609" y="113"/>
                        </a:lnTo>
                        <a:lnTo>
                          <a:pt x="598" y="141"/>
                        </a:lnTo>
                        <a:lnTo>
                          <a:pt x="544" y="149"/>
                        </a:lnTo>
                        <a:lnTo>
                          <a:pt x="461" y="161"/>
                        </a:lnTo>
                        <a:lnTo>
                          <a:pt x="378" y="161"/>
                        </a:lnTo>
                        <a:lnTo>
                          <a:pt x="297" y="161"/>
                        </a:lnTo>
                        <a:lnTo>
                          <a:pt x="200" y="161"/>
                        </a:lnTo>
                        <a:lnTo>
                          <a:pt x="105" y="154"/>
                        </a:lnTo>
                        <a:lnTo>
                          <a:pt x="28" y="139"/>
                        </a:lnTo>
                        <a:lnTo>
                          <a:pt x="4" y="125"/>
                        </a:lnTo>
                        <a:lnTo>
                          <a:pt x="0" y="105"/>
                        </a:lnTo>
                      </a:path>
                    </a:pathLst>
                  </a:custGeom>
                  <a:solidFill>
                    <a:srgbClr val="FFBF1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49" name="Freeform 142">
                    <a:extLst>
                      <a:ext uri="{FF2B5EF4-FFF2-40B4-BE49-F238E27FC236}">
                        <a16:creationId xmlns:a16="http://schemas.microsoft.com/office/drawing/2014/main" id="{B4A61FE5-36D1-4510-AD18-D0E7BB69FC7C}"/>
                      </a:ext>
                    </a:extLst>
                  </p:cNvPr>
                  <p:cNvSpPr>
                    <a:spLocks/>
                  </p:cNvSpPr>
                  <p:nvPr/>
                </p:nvSpPr>
                <p:spPr bwMode="auto">
                  <a:xfrm>
                    <a:off x="519" y="2738"/>
                    <a:ext cx="153" cy="62"/>
                  </a:xfrm>
                  <a:custGeom>
                    <a:avLst/>
                    <a:gdLst>
                      <a:gd name="T0" fmla="*/ 0 w 153"/>
                      <a:gd name="T1" fmla="*/ 53 h 62"/>
                      <a:gd name="T2" fmla="*/ 22 w 153"/>
                      <a:gd name="T3" fmla="*/ 40 h 62"/>
                      <a:gd name="T4" fmla="*/ 37 w 153"/>
                      <a:gd name="T5" fmla="*/ 31 h 62"/>
                      <a:gd name="T6" fmla="*/ 66 w 153"/>
                      <a:gd name="T7" fmla="*/ 36 h 62"/>
                      <a:gd name="T8" fmla="*/ 91 w 153"/>
                      <a:gd name="T9" fmla="*/ 48 h 62"/>
                      <a:gd name="T10" fmla="*/ 108 w 153"/>
                      <a:gd name="T11" fmla="*/ 61 h 62"/>
                      <a:gd name="T12" fmla="*/ 130 w 153"/>
                      <a:gd name="T13" fmla="*/ 42 h 62"/>
                      <a:gd name="T14" fmla="*/ 152 w 153"/>
                      <a:gd name="T15" fmla="*/ 31 h 62"/>
                      <a:gd name="T16" fmla="*/ 148 w 153"/>
                      <a:gd name="T17" fmla="*/ 14 h 62"/>
                      <a:gd name="T18" fmla="*/ 134 w 153"/>
                      <a:gd name="T19" fmla="*/ 7 h 62"/>
                      <a:gd name="T20" fmla="*/ 127 w 153"/>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62">
                        <a:moveTo>
                          <a:pt x="0" y="53"/>
                        </a:moveTo>
                        <a:lnTo>
                          <a:pt x="22" y="40"/>
                        </a:lnTo>
                        <a:lnTo>
                          <a:pt x="37" y="31"/>
                        </a:lnTo>
                        <a:lnTo>
                          <a:pt x="66" y="36"/>
                        </a:lnTo>
                        <a:lnTo>
                          <a:pt x="91" y="48"/>
                        </a:lnTo>
                        <a:lnTo>
                          <a:pt x="108" y="61"/>
                        </a:lnTo>
                        <a:lnTo>
                          <a:pt x="130" y="42"/>
                        </a:lnTo>
                        <a:lnTo>
                          <a:pt x="152" y="31"/>
                        </a:lnTo>
                        <a:lnTo>
                          <a:pt x="148" y="14"/>
                        </a:lnTo>
                        <a:lnTo>
                          <a:pt x="134" y="7"/>
                        </a:lnTo>
                        <a:lnTo>
                          <a:pt x="127"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50" name="Freeform 143">
                    <a:extLst>
                      <a:ext uri="{FF2B5EF4-FFF2-40B4-BE49-F238E27FC236}">
                        <a16:creationId xmlns:a16="http://schemas.microsoft.com/office/drawing/2014/main" id="{C0E0EF74-786A-4023-B1F0-CB7F47CC1A11}"/>
                      </a:ext>
                    </a:extLst>
                  </p:cNvPr>
                  <p:cNvSpPr>
                    <a:spLocks/>
                  </p:cNvSpPr>
                  <p:nvPr/>
                </p:nvSpPr>
                <p:spPr bwMode="auto">
                  <a:xfrm>
                    <a:off x="755" y="2760"/>
                    <a:ext cx="121" cy="37"/>
                  </a:xfrm>
                  <a:custGeom>
                    <a:avLst/>
                    <a:gdLst>
                      <a:gd name="T0" fmla="*/ 0 w 121"/>
                      <a:gd name="T1" fmla="*/ 0 h 37"/>
                      <a:gd name="T2" fmla="*/ 7 w 121"/>
                      <a:gd name="T3" fmla="*/ 7 h 37"/>
                      <a:gd name="T4" fmla="*/ 4 w 121"/>
                      <a:gd name="T5" fmla="*/ 20 h 37"/>
                      <a:gd name="T6" fmla="*/ 29 w 121"/>
                      <a:gd name="T7" fmla="*/ 36 h 37"/>
                      <a:gd name="T8" fmla="*/ 57 w 121"/>
                      <a:gd name="T9" fmla="*/ 20 h 37"/>
                      <a:gd name="T10" fmla="*/ 79 w 121"/>
                      <a:gd name="T11" fmla="*/ 7 h 37"/>
                      <a:gd name="T12" fmla="*/ 101 w 121"/>
                      <a:gd name="T13" fmla="*/ 14 h 37"/>
                      <a:gd name="T14" fmla="*/ 120 w 121"/>
                      <a:gd name="T15" fmla="*/ 2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37">
                        <a:moveTo>
                          <a:pt x="0" y="0"/>
                        </a:moveTo>
                        <a:lnTo>
                          <a:pt x="7" y="7"/>
                        </a:lnTo>
                        <a:lnTo>
                          <a:pt x="4" y="20"/>
                        </a:lnTo>
                        <a:lnTo>
                          <a:pt x="29" y="36"/>
                        </a:lnTo>
                        <a:lnTo>
                          <a:pt x="57" y="20"/>
                        </a:lnTo>
                        <a:lnTo>
                          <a:pt x="79" y="7"/>
                        </a:lnTo>
                        <a:lnTo>
                          <a:pt x="101" y="14"/>
                        </a:lnTo>
                        <a:lnTo>
                          <a:pt x="120" y="27"/>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6544" name="Freeform 144">
                <a:extLst>
                  <a:ext uri="{FF2B5EF4-FFF2-40B4-BE49-F238E27FC236}">
                    <a16:creationId xmlns:a16="http://schemas.microsoft.com/office/drawing/2014/main" id="{91F367E9-C4A6-4847-8FE9-8DBD63987DF5}"/>
                  </a:ext>
                </a:extLst>
              </p:cNvPr>
              <p:cNvSpPr>
                <a:spLocks/>
              </p:cNvSpPr>
              <p:nvPr/>
            </p:nvSpPr>
            <p:spPr bwMode="auto">
              <a:xfrm>
                <a:off x="381" y="2840"/>
                <a:ext cx="583" cy="238"/>
              </a:xfrm>
              <a:custGeom>
                <a:avLst/>
                <a:gdLst>
                  <a:gd name="T0" fmla="*/ 0 w 583"/>
                  <a:gd name="T1" fmla="*/ 0 h 238"/>
                  <a:gd name="T2" fmla="*/ 61 w 583"/>
                  <a:gd name="T3" fmla="*/ 202 h 238"/>
                  <a:gd name="T4" fmla="*/ 76 w 583"/>
                  <a:gd name="T5" fmla="*/ 211 h 238"/>
                  <a:gd name="T6" fmla="*/ 109 w 583"/>
                  <a:gd name="T7" fmla="*/ 219 h 238"/>
                  <a:gd name="T8" fmla="*/ 150 w 583"/>
                  <a:gd name="T9" fmla="*/ 227 h 238"/>
                  <a:gd name="T10" fmla="*/ 189 w 583"/>
                  <a:gd name="T11" fmla="*/ 233 h 238"/>
                  <a:gd name="T12" fmla="*/ 233 w 583"/>
                  <a:gd name="T13" fmla="*/ 235 h 238"/>
                  <a:gd name="T14" fmla="*/ 284 w 583"/>
                  <a:gd name="T15" fmla="*/ 237 h 238"/>
                  <a:gd name="T16" fmla="*/ 320 w 583"/>
                  <a:gd name="T17" fmla="*/ 235 h 238"/>
                  <a:gd name="T18" fmla="*/ 365 w 583"/>
                  <a:gd name="T19" fmla="*/ 235 h 238"/>
                  <a:gd name="T20" fmla="*/ 397 w 583"/>
                  <a:gd name="T21" fmla="*/ 233 h 238"/>
                  <a:gd name="T22" fmla="*/ 429 w 583"/>
                  <a:gd name="T23" fmla="*/ 227 h 238"/>
                  <a:gd name="T24" fmla="*/ 458 w 583"/>
                  <a:gd name="T25" fmla="*/ 224 h 238"/>
                  <a:gd name="T26" fmla="*/ 489 w 583"/>
                  <a:gd name="T27" fmla="*/ 217 h 238"/>
                  <a:gd name="T28" fmla="*/ 509 w 583"/>
                  <a:gd name="T29" fmla="*/ 211 h 238"/>
                  <a:gd name="T30" fmla="*/ 517 w 583"/>
                  <a:gd name="T31" fmla="*/ 205 h 238"/>
                  <a:gd name="T32" fmla="*/ 524 w 583"/>
                  <a:gd name="T33" fmla="*/ 200 h 238"/>
                  <a:gd name="T34" fmla="*/ 582 w 583"/>
                  <a:gd name="T35" fmla="*/ 0 h 238"/>
                  <a:gd name="T36" fmla="*/ 0 w 583"/>
                  <a:gd name="T37" fmla="*/ 0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3" h="238">
                    <a:moveTo>
                      <a:pt x="0" y="0"/>
                    </a:moveTo>
                    <a:lnTo>
                      <a:pt x="61" y="202"/>
                    </a:lnTo>
                    <a:lnTo>
                      <a:pt x="76" y="211"/>
                    </a:lnTo>
                    <a:lnTo>
                      <a:pt x="109" y="219"/>
                    </a:lnTo>
                    <a:lnTo>
                      <a:pt x="150" y="227"/>
                    </a:lnTo>
                    <a:lnTo>
                      <a:pt x="189" y="233"/>
                    </a:lnTo>
                    <a:lnTo>
                      <a:pt x="233" y="235"/>
                    </a:lnTo>
                    <a:lnTo>
                      <a:pt x="284" y="237"/>
                    </a:lnTo>
                    <a:lnTo>
                      <a:pt x="320" y="235"/>
                    </a:lnTo>
                    <a:lnTo>
                      <a:pt x="365" y="235"/>
                    </a:lnTo>
                    <a:lnTo>
                      <a:pt x="397" y="233"/>
                    </a:lnTo>
                    <a:lnTo>
                      <a:pt x="429" y="227"/>
                    </a:lnTo>
                    <a:lnTo>
                      <a:pt x="458" y="224"/>
                    </a:lnTo>
                    <a:lnTo>
                      <a:pt x="489" y="217"/>
                    </a:lnTo>
                    <a:lnTo>
                      <a:pt x="509" y="211"/>
                    </a:lnTo>
                    <a:lnTo>
                      <a:pt x="517" y="205"/>
                    </a:lnTo>
                    <a:lnTo>
                      <a:pt x="524" y="200"/>
                    </a:lnTo>
                    <a:lnTo>
                      <a:pt x="582" y="0"/>
                    </a:lnTo>
                    <a:lnTo>
                      <a:pt x="0" y="0"/>
                    </a:lnTo>
                  </a:path>
                </a:pathLst>
              </a:custGeom>
              <a:solidFill>
                <a:srgbClr val="3F7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45" name="Freeform 145">
                <a:extLst>
                  <a:ext uri="{FF2B5EF4-FFF2-40B4-BE49-F238E27FC236}">
                    <a16:creationId xmlns:a16="http://schemas.microsoft.com/office/drawing/2014/main" id="{E775DA32-DCEC-400E-9BB4-F451829F3E44}"/>
                  </a:ext>
                </a:extLst>
              </p:cNvPr>
              <p:cNvSpPr>
                <a:spLocks/>
              </p:cNvSpPr>
              <p:nvPr/>
            </p:nvSpPr>
            <p:spPr bwMode="auto">
              <a:xfrm>
                <a:off x="336" y="2782"/>
                <a:ext cx="670" cy="94"/>
              </a:xfrm>
              <a:custGeom>
                <a:avLst/>
                <a:gdLst>
                  <a:gd name="T0" fmla="*/ 0 w 670"/>
                  <a:gd name="T1" fmla="*/ 4 h 94"/>
                  <a:gd name="T2" fmla="*/ 0 w 670"/>
                  <a:gd name="T3" fmla="*/ 46 h 94"/>
                  <a:gd name="T4" fmla="*/ 6 w 670"/>
                  <a:gd name="T5" fmla="*/ 53 h 94"/>
                  <a:gd name="T6" fmla="*/ 12 w 670"/>
                  <a:gd name="T7" fmla="*/ 58 h 94"/>
                  <a:gd name="T8" fmla="*/ 22 w 670"/>
                  <a:gd name="T9" fmla="*/ 62 h 94"/>
                  <a:gd name="T10" fmla="*/ 32 w 670"/>
                  <a:gd name="T11" fmla="*/ 66 h 94"/>
                  <a:gd name="T12" fmla="*/ 50 w 670"/>
                  <a:gd name="T13" fmla="*/ 71 h 94"/>
                  <a:gd name="T14" fmla="*/ 73 w 670"/>
                  <a:gd name="T15" fmla="*/ 76 h 94"/>
                  <a:gd name="T16" fmla="*/ 91 w 670"/>
                  <a:gd name="T17" fmla="*/ 80 h 94"/>
                  <a:gd name="T18" fmla="*/ 117 w 670"/>
                  <a:gd name="T19" fmla="*/ 81 h 94"/>
                  <a:gd name="T20" fmla="*/ 142 w 670"/>
                  <a:gd name="T21" fmla="*/ 84 h 94"/>
                  <a:gd name="T22" fmla="*/ 168 w 670"/>
                  <a:gd name="T23" fmla="*/ 88 h 94"/>
                  <a:gd name="T24" fmla="*/ 188 w 670"/>
                  <a:gd name="T25" fmla="*/ 89 h 94"/>
                  <a:gd name="T26" fmla="*/ 214 w 670"/>
                  <a:gd name="T27" fmla="*/ 89 h 94"/>
                  <a:gd name="T28" fmla="*/ 265 w 670"/>
                  <a:gd name="T29" fmla="*/ 93 h 94"/>
                  <a:gd name="T30" fmla="*/ 319 w 670"/>
                  <a:gd name="T31" fmla="*/ 93 h 94"/>
                  <a:gd name="T32" fmla="*/ 386 w 670"/>
                  <a:gd name="T33" fmla="*/ 93 h 94"/>
                  <a:gd name="T34" fmla="*/ 433 w 670"/>
                  <a:gd name="T35" fmla="*/ 93 h 94"/>
                  <a:gd name="T36" fmla="*/ 481 w 670"/>
                  <a:gd name="T37" fmla="*/ 89 h 94"/>
                  <a:gd name="T38" fmla="*/ 516 w 670"/>
                  <a:gd name="T39" fmla="*/ 88 h 94"/>
                  <a:gd name="T40" fmla="*/ 545 w 670"/>
                  <a:gd name="T41" fmla="*/ 84 h 94"/>
                  <a:gd name="T42" fmla="*/ 581 w 670"/>
                  <a:gd name="T43" fmla="*/ 80 h 94"/>
                  <a:gd name="T44" fmla="*/ 615 w 670"/>
                  <a:gd name="T45" fmla="*/ 75 h 94"/>
                  <a:gd name="T46" fmla="*/ 643 w 670"/>
                  <a:gd name="T47" fmla="*/ 68 h 94"/>
                  <a:gd name="T48" fmla="*/ 663 w 670"/>
                  <a:gd name="T49" fmla="*/ 58 h 94"/>
                  <a:gd name="T50" fmla="*/ 669 w 670"/>
                  <a:gd name="T51" fmla="*/ 49 h 94"/>
                  <a:gd name="T52" fmla="*/ 669 w 670"/>
                  <a:gd name="T53" fmla="*/ 0 h 94"/>
                  <a:gd name="T54" fmla="*/ 663 w 670"/>
                  <a:gd name="T55" fmla="*/ 9 h 94"/>
                  <a:gd name="T56" fmla="*/ 647 w 670"/>
                  <a:gd name="T57" fmla="*/ 18 h 94"/>
                  <a:gd name="T58" fmla="*/ 628 w 670"/>
                  <a:gd name="T59" fmla="*/ 25 h 94"/>
                  <a:gd name="T60" fmla="*/ 606 w 670"/>
                  <a:gd name="T61" fmla="*/ 31 h 94"/>
                  <a:gd name="T62" fmla="*/ 586 w 670"/>
                  <a:gd name="T63" fmla="*/ 36 h 94"/>
                  <a:gd name="T64" fmla="*/ 560 w 670"/>
                  <a:gd name="T65" fmla="*/ 39 h 94"/>
                  <a:gd name="T66" fmla="*/ 535 w 670"/>
                  <a:gd name="T67" fmla="*/ 40 h 94"/>
                  <a:gd name="T68" fmla="*/ 510 w 670"/>
                  <a:gd name="T69" fmla="*/ 44 h 94"/>
                  <a:gd name="T70" fmla="*/ 481 w 670"/>
                  <a:gd name="T71" fmla="*/ 46 h 94"/>
                  <a:gd name="T72" fmla="*/ 447 w 670"/>
                  <a:gd name="T73" fmla="*/ 46 h 94"/>
                  <a:gd name="T74" fmla="*/ 418 w 670"/>
                  <a:gd name="T75" fmla="*/ 49 h 94"/>
                  <a:gd name="T76" fmla="*/ 388 w 670"/>
                  <a:gd name="T77" fmla="*/ 49 h 94"/>
                  <a:gd name="T78" fmla="*/ 345 w 670"/>
                  <a:gd name="T79" fmla="*/ 49 h 94"/>
                  <a:gd name="T80" fmla="*/ 303 w 670"/>
                  <a:gd name="T81" fmla="*/ 49 h 94"/>
                  <a:gd name="T82" fmla="*/ 261 w 670"/>
                  <a:gd name="T83" fmla="*/ 49 h 94"/>
                  <a:gd name="T84" fmla="*/ 229 w 670"/>
                  <a:gd name="T85" fmla="*/ 49 h 94"/>
                  <a:gd name="T86" fmla="*/ 204 w 670"/>
                  <a:gd name="T87" fmla="*/ 46 h 94"/>
                  <a:gd name="T88" fmla="*/ 172 w 670"/>
                  <a:gd name="T89" fmla="*/ 46 h 94"/>
                  <a:gd name="T90" fmla="*/ 150 w 670"/>
                  <a:gd name="T91" fmla="*/ 44 h 94"/>
                  <a:gd name="T92" fmla="*/ 120 w 670"/>
                  <a:gd name="T93" fmla="*/ 40 h 94"/>
                  <a:gd name="T94" fmla="*/ 95 w 670"/>
                  <a:gd name="T95" fmla="*/ 39 h 94"/>
                  <a:gd name="T96" fmla="*/ 70 w 670"/>
                  <a:gd name="T97" fmla="*/ 32 h 94"/>
                  <a:gd name="T98" fmla="*/ 50 w 670"/>
                  <a:gd name="T99" fmla="*/ 27 h 94"/>
                  <a:gd name="T100" fmla="*/ 32 w 670"/>
                  <a:gd name="T101" fmla="*/ 22 h 94"/>
                  <a:gd name="T102" fmla="*/ 22 w 670"/>
                  <a:gd name="T103" fmla="*/ 18 h 94"/>
                  <a:gd name="T104" fmla="*/ 15 w 670"/>
                  <a:gd name="T105" fmla="*/ 14 h 94"/>
                  <a:gd name="T106" fmla="*/ 6 w 670"/>
                  <a:gd name="T107" fmla="*/ 12 h 94"/>
                  <a:gd name="T108" fmla="*/ 0 w 670"/>
                  <a:gd name="T109" fmla="*/ 4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0" h="94">
                    <a:moveTo>
                      <a:pt x="0" y="4"/>
                    </a:moveTo>
                    <a:lnTo>
                      <a:pt x="0" y="46"/>
                    </a:lnTo>
                    <a:lnTo>
                      <a:pt x="6" y="53"/>
                    </a:lnTo>
                    <a:lnTo>
                      <a:pt x="12" y="58"/>
                    </a:lnTo>
                    <a:lnTo>
                      <a:pt x="22" y="62"/>
                    </a:lnTo>
                    <a:lnTo>
                      <a:pt x="32" y="66"/>
                    </a:lnTo>
                    <a:lnTo>
                      <a:pt x="50" y="71"/>
                    </a:lnTo>
                    <a:lnTo>
                      <a:pt x="73" y="76"/>
                    </a:lnTo>
                    <a:lnTo>
                      <a:pt x="91" y="80"/>
                    </a:lnTo>
                    <a:lnTo>
                      <a:pt x="117" y="81"/>
                    </a:lnTo>
                    <a:lnTo>
                      <a:pt x="142" y="84"/>
                    </a:lnTo>
                    <a:lnTo>
                      <a:pt x="168" y="88"/>
                    </a:lnTo>
                    <a:lnTo>
                      <a:pt x="188" y="89"/>
                    </a:lnTo>
                    <a:lnTo>
                      <a:pt x="214" y="89"/>
                    </a:lnTo>
                    <a:lnTo>
                      <a:pt x="265" y="93"/>
                    </a:lnTo>
                    <a:lnTo>
                      <a:pt x="319" y="93"/>
                    </a:lnTo>
                    <a:lnTo>
                      <a:pt x="386" y="93"/>
                    </a:lnTo>
                    <a:lnTo>
                      <a:pt x="433" y="93"/>
                    </a:lnTo>
                    <a:lnTo>
                      <a:pt x="481" y="89"/>
                    </a:lnTo>
                    <a:lnTo>
                      <a:pt x="516" y="88"/>
                    </a:lnTo>
                    <a:lnTo>
                      <a:pt x="545" y="84"/>
                    </a:lnTo>
                    <a:lnTo>
                      <a:pt x="581" y="80"/>
                    </a:lnTo>
                    <a:lnTo>
                      <a:pt x="615" y="75"/>
                    </a:lnTo>
                    <a:lnTo>
                      <a:pt x="643" y="68"/>
                    </a:lnTo>
                    <a:lnTo>
                      <a:pt x="663" y="58"/>
                    </a:lnTo>
                    <a:lnTo>
                      <a:pt x="669" y="49"/>
                    </a:lnTo>
                    <a:lnTo>
                      <a:pt x="669" y="0"/>
                    </a:lnTo>
                    <a:lnTo>
                      <a:pt x="663" y="9"/>
                    </a:lnTo>
                    <a:lnTo>
                      <a:pt x="647" y="18"/>
                    </a:lnTo>
                    <a:lnTo>
                      <a:pt x="628" y="25"/>
                    </a:lnTo>
                    <a:lnTo>
                      <a:pt x="606" y="31"/>
                    </a:lnTo>
                    <a:lnTo>
                      <a:pt x="586" y="36"/>
                    </a:lnTo>
                    <a:lnTo>
                      <a:pt x="560" y="39"/>
                    </a:lnTo>
                    <a:lnTo>
                      <a:pt x="535" y="40"/>
                    </a:lnTo>
                    <a:lnTo>
                      <a:pt x="510" y="44"/>
                    </a:lnTo>
                    <a:lnTo>
                      <a:pt x="481" y="46"/>
                    </a:lnTo>
                    <a:lnTo>
                      <a:pt x="447" y="46"/>
                    </a:lnTo>
                    <a:lnTo>
                      <a:pt x="418" y="49"/>
                    </a:lnTo>
                    <a:lnTo>
                      <a:pt x="388" y="49"/>
                    </a:lnTo>
                    <a:lnTo>
                      <a:pt x="345" y="49"/>
                    </a:lnTo>
                    <a:lnTo>
                      <a:pt x="303" y="49"/>
                    </a:lnTo>
                    <a:lnTo>
                      <a:pt x="261" y="49"/>
                    </a:lnTo>
                    <a:lnTo>
                      <a:pt x="229" y="49"/>
                    </a:lnTo>
                    <a:lnTo>
                      <a:pt x="204" y="46"/>
                    </a:lnTo>
                    <a:lnTo>
                      <a:pt x="172" y="46"/>
                    </a:lnTo>
                    <a:lnTo>
                      <a:pt x="150" y="44"/>
                    </a:lnTo>
                    <a:lnTo>
                      <a:pt x="120" y="40"/>
                    </a:lnTo>
                    <a:lnTo>
                      <a:pt x="95" y="39"/>
                    </a:lnTo>
                    <a:lnTo>
                      <a:pt x="70" y="32"/>
                    </a:lnTo>
                    <a:lnTo>
                      <a:pt x="50" y="27"/>
                    </a:lnTo>
                    <a:lnTo>
                      <a:pt x="32" y="22"/>
                    </a:lnTo>
                    <a:lnTo>
                      <a:pt x="22" y="18"/>
                    </a:lnTo>
                    <a:lnTo>
                      <a:pt x="15" y="14"/>
                    </a:lnTo>
                    <a:lnTo>
                      <a:pt x="6" y="12"/>
                    </a:lnTo>
                    <a:lnTo>
                      <a:pt x="0" y="4"/>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6519" name="Group 146">
            <a:extLst>
              <a:ext uri="{FF2B5EF4-FFF2-40B4-BE49-F238E27FC236}">
                <a16:creationId xmlns:a16="http://schemas.microsoft.com/office/drawing/2014/main" id="{6612D291-FA1D-413E-9419-35A8AF50250C}"/>
              </a:ext>
            </a:extLst>
          </p:cNvPr>
          <p:cNvGrpSpPr>
            <a:grpSpLocks/>
          </p:cNvGrpSpPr>
          <p:nvPr/>
        </p:nvGrpSpPr>
        <p:grpSpPr bwMode="auto">
          <a:xfrm>
            <a:off x="641350" y="5464175"/>
            <a:ext cx="895350" cy="1249363"/>
            <a:chOff x="404" y="3442"/>
            <a:chExt cx="564" cy="787"/>
          </a:xfrm>
        </p:grpSpPr>
        <p:grpSp>
          <p:nvGrpSpPr>
            <p:cNvPr id="106521" name="Group 147">
              <a:extLst>
                <a:ext uri="{FF2B5EF4-FFF2-40B4-BE49-F238E27FC236}">
                  <a16:creationId xmlns:a16="http://schemas.microsoft.com/office/drawing/2014/main" id="{A2B1CEFA-23C5-4C3E-A6CA-67390119F3BF}"/>
                </a:ext>
              </a:extLst>
            </p:cNvPr>
            <p:cNvGrpSpPr>
              <a:grpSpLocks/>
            </p:cNvGrpSpPr>
            <p:nvPr/>
          </p:nvGrpSpPr>
          <p:grpSpPr bwMode="auto">
            <a:xfrm>
              <a:off x="507" y="3442"/>
              <a:ext cx="221" cy="151"/>
              <a:chOff x="507" y="3442"/>
              <a:chExt cx="221" cy="151"/>
            </a:xfrm>
          </p:grpSpPr>
          <p:sp>
            <p:nvSpPr>
              <p:cNvPr id="106538" name="Freeform 148">
                <a:extLst>
                  <a:ext uri="{FF2B5EF4-FFF2-40B4-BE49-F238E27FC236}">
                    <a16:creationId xmlns:a16="http://schemas.microsoft.com/office/drawing/2014/main" id="{2359F426-F261-4787-9A6E-7F6578327D6A}"/>
                  </a:ext>
                </a:extLst>
              </p:cNvPr>
              <p:cNvSpPr>
                <a:spLocks/>
              </p:cNvSpPr>
              <p:nvPr/>
            </p:nvSpPr>
            <p:spPr bwMode="auto">
              <a:xfrm>
                <a:off x="507" y="3459"/>
                <a:ext cx="113" cy="24"/>
              </a:xfrm>
              <a:custGeom>
                <a:avLst/>
                <a:gdLst>
                  <a:gd name="T0" fmla="*/ 105 w 113"/>
                  <a:gd name="T1" fmla="*/ 23 h 24"/>
                  <a:gd name="T2" fmla="*/ 98 w 113"/>
                  <a:gd name="T3" fmla="*/ 20 h 24"/>
                  <a:gd name="T4" fmla="*/ 94 w 113"/>
                  <a:gd name="T5" fmla="*/ 16 h 24"/>
                  <a:gd name="T6" fmla="*/ 86 w 113"/>
                  <a:gd name="T7" fmla="*/ 15 h 24"/>
                  <a:gd name="T8" fmla="*/ 71 w 113"/>
                  <a:gd name="T9" fmla="*/ 7 h 24"/>
                  <a:gd name="T10" fmla="*/ 67 w 113"/>
                  <a:gd name="T11" fmla="*/ 7 h 24"/>
                  <a:gd name="T12" fmla="*/ 60 w 113"/>
                  <a:gd name="T13" fmla="*/ 4 h 24"/>
                  <a:gd name="T14" fmla="*/ 53 w 113"/>
                  <a:gd name="T15" fmla="*/ 4 h 24"/>
                  <a:gd name="T16" fmla="*/ 39 w 113"/>
                  <a:gd name="T17" fmla="*/ 4 h 24"/>
                  <a:gd name="T18" fmla="*/ 25 w 113"/>
                  <a:gd name="T19" fmla="*/ 4 h 24"/>
                  <a:gd name="T20" fmla="*/ 0 w 113"/>
                  <a:gd name="T21" fmla="*/ 12 h 24"/>
                  <a:gd name="T22" fmla="*/ 23 w 113"/>
                  <a:gd name="T23" fmla="*/ 3 h 24"/>
                  <a:gd name="T24" fmla="*/ 39 w 113"/>
                  <a:gd name="T25" fmla="*/ 0 h 24"/>
                  <a:gd name="T26" fmla="*/ 56 w 113"/>
                  <a:gd name="T27" fmla="*/ 0 h 24"/>
                  <a:gd name="T28" fmla="*/ 67 w 113"/>
                  <a:gd name="T29" fmla="*/ 3 h 24"/>
                  <a:gd name="T30" fmla="*/ 74 w 113"/>
                  <a:gd name="T31" fmla="*/ 3 h 24"/>
                  <a:gd name="T32" fmla="*/ 82 w 113"/>
                  <a:gd name="T33" fmla="*/ 7 h 24"/>
                  <a:gd name="T34" fmla="*/ 90 w 113"/>
                  <a:gd name="T35" fmla="*/ 10 h 24"/>
                  <a:gd name="T36" fmla="*/ 102 w 113"/>
                  <a:gd name="T37" fmla="*/ 16 h 24"/>
                  <a:gd name="T38" fmla="*/ 109 w 113"/>
                  <a:gd name="T39" fmla="*/ 19 h 24"/>
                  <a:gd name="T40" fmla="*/ 112 w 113"/>
                  <a:gd name="T41" fmla="*/ 20 h 24"/>
                  <a:gd name="T42" fmla="*/ 105 w 113"/>
                  <a:gd name="T43" fmla="*/ 2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24">
                    <a:moveTo>
                      <a:pt x="105" y="23"/>
                    </a:moveTo>
                    <a:lnTo>
                      <a:pt x="98" y="20"/>
                    </a:lnTo>
                    <a:lnTo>
                      <a:pt x="94" y="16"/>
                    </a:lnTo>
                    <a:lnTo>
                      <a:pt x="86" y="15"/>
                    </a:lnTo>
                    <a:lnTo>
                      <a:pt x="71" y="7"/>
                    </a:lnTo>
                    <a:lnTo>
                      <a:pt x="67" y="7"/>
                    </a:lnTo>
                    <a:lnTo>
                      <a:pt x="60" y="4"/>
                    </a:lnTo>
                    <a:lnTo>
                      <a:pt x="53" y="4"/>
                    </a:lnTo>
                    <a:lnTo>
                      <a:pt x="39" y="4"/>
                    </a:lnTo>
                    <a:lnTo>
                      <a:pt x="25" y="4"/>
                    </a:lnTo>
                    <a:lnTo>
                      <a:pt x="0" y="12"/>
                    </a:lnTo>
                    <a:lnTo>
                      <a:pt x="23" y="3"/>
                    </a:lnTo>
                    <a:lnTo>
                      <a:pt x="39" y="0"/>
                    </a:lnTo>
                    <a:lnTo>
                      <a:pt x="56" y="0"/>
                    </a:lnTo>
                    <a:lnTo>
                      <a:pt x="67" y="3"/>
                    </a:lnTo>
                    <a:lnTo>
                      <a:pt x="74" y="3"/>
                    </a:lnTo>
                    <a:lnTo>
                      <a:pt x="82" y="7"/>
                    </a:lnTo>
                    <a:lnTo>
                      <a:pt x="90" y="10"/>
                    </a:lnTo>
                    <a:lnTo>
                      <a:pt x="102" y="16"/>
                    </a:lnTo>
                    <a:lnTo>
                      <a:pt x="109" y="19"/>
                    </a:lnTo>
                    <a:lnTo>
                      <a:pt x="112" y="20"/>
                    </a:lnTo>
                    <a:lnTo>
                      <a:pt x="105" y="23"/>
                    </a:lnTo>
                  </a:path>
                </a:pathLst>
              </a:custGeom>
              <a:solidFill>
                <a:srgbClr val="7F5F3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39" name="Freeform 149">
                <a:extLst>
                  <a:ext uri="{FF2B5EF4-FFF2-40B4-BE49-F238E27FC236}">
                    <a16:creationId xmlns:a16="http://schemas.microsoft.com/office/drawing/2014/main" id="{D9039844-338E-4442-9E76-BB9ECF12B02D}"/>
                  </a:ext>
                </a:extLst>
              </p:cNvPr>
              <p:cNvSpPr>
                <a:spLocks/>
              </p:cNvSpPr>
              <p:nvPr/>
            </p:nvSpPr>
            <p:spPr bwMode="auto">
              <a:xfrm>
                <a:off x="579" y="3442"/>
                <a:ext cx="149" cy="151"/>
              </a:xfrm>
              <a:custGeom>
                <a:avLst/>
                <a:gdLst>
                  <a:gd name="T0" fmla="*/ 148 w 149"/>
                  <a:gd name="T1" fmla="*/ 0 h 151"/>
                  <a:gd name="T2" fmla="*/ 132 w 149"/>
                  <a:gd name="T3" fmla="*/ 97 h 151"/>
                  <a:gd name="T4" fmla="*/ 128 w 149"/>
                  <a:gd name="T5" fmla="*/ 71 h 151"/>
                  <a:gd name="T6" fmla="*/ 120 w 149"/>
                  <a:gd name="T7" fmla="*/ 62 h 151"/>
                  <a:gd name="T8" fmla="*/ 106 w 149"/>
                  <a:gd name="T9" fmla="*/ 53 h 151"/>
                  <a:gd name="T10" fmla="*/ 91 w 149"/>
                  <a:gd name="T11" fmla="*/ 46 h 151"/>
                  <a:gd name="T12" fmla="*/ 71 w 149"/>
                  <a:gd name="T13" fmla="*/ 42 h 151"/>
                  <a:gd name="T14" fmla="*/ 57 w 149"/>
                  <a:gd name="T15" fmla="*/ 46 h 151"/>
                  <a:gd name="T16" fmla="*/ 31 w 149"/>
                  <a:gd name="T17" fmla="*/ 53 h 151"/>
                  <a:gd name="T18" fmla="*/ 19 w 149"/>
                  <a:gd name="T19" fmla="*/ 62 h 151"/>
                  <a:gd name="T20" fmla="*/ 11 w 149"/>
                  <a:gd name="T21" fmla="*/ 71 h 151"/>
                  <a:gd name="T22" fmla="*/ 8 w 149"/>
                  <a:gd name="T23" fmla="*/ 79 h 151"/>
                  <a:gd name="T24" fmla="*/ 11 w 149"/>
                  <a:gd name="T25" fmla="*/ 87 h 151"/>
                  <a:gd name="T26" fmla="*/ 23 w 149"/>
                  <a:gd name="T27" fmla="*/ 93 h 151"/>
                  <a:gd name="T28" fmla="*/ 35 w 149"/>
                  <a:gd name="T29" fmla="*/ 97 h 151"/>
                  <a:gd name="T30" fmla="*/ 46 w 149"/>
                  <a:gd name="T31" fmla="*/ 93 h 151"/>
                  <a:gd name="T32" fmla="*/ 57 w 149"/>
                  <a:gd name="T33" fmla="*/ 87 h 151"/>
                  <a:gd name="T34" fmla="*/ 57 w 149"/>
                  <a:gd name="T35" fmla="*/ 77 h 151"/>
                  <a:gd name="T36" fmla="*/ 57 w 149"/>
                  <a:gd name="T37" fmla="*/ 67 h 151"/>
                  <a:gd name="T38" fmla="*/ 53 w 149"/>
                  <a:gd name="T39" fmla="*/ 61 h 151"/>
                  <a:gd name="T40" fmla="*/ 43 w 149"/>
                  <a:gd name="T41" fmla="*/ 47 h 151"/>
                  <a:gd name="T42" fmla="*/ 53 w 149"/>
                  <a:gd name="T43" fmla="*/ 51 h 151"/>
                  <a:gd name="T44" fmla="*/ 65 w 149"/>
                  <a:gd name="T45" fmla="*/ 61 h 151"/>
                  <a:gd name="T46" fmla="*/ 65 w 149"/>
                  <a:gd name="T47" fmla="*/ 67 h 151"/>
                  <a:gd name="T48" fmla="*/ 68 w 149"/>
                  <a:gd name="T49" fmla="*/ 77 h 151"/>
                  <a:gd name="T50" fmla="*/ 65 w 149"/>
                  <a:gd name="T51" fmla="*/ 87 h 151"/>
                  <a:gd name="T52" fmla="*/ 57 w 149"/>
                  <a:gd name="T53" fmla="*/ 97 h 151"/>
                  <a:gd name="T54" fmla="*/ 46 w 149"/>
                  <a:gd name="T55" fmla="*/ 99 h 151"/>
                  <a:gd name="T56" fmla="*/ 35 w 149"/>
                  <a:gd name="T57" fmla="*/ 103 h 151"/>
                  <a:gd name="T58" fmla="*/ 23 w 149"/>
                  <a:gd name="T59" fmla="*/ 103 h 151"/>
                  <a:gd name="T60" fmla="*/ 11 w 149"/>
                  <a:gd name="T61" fmla="*/ 97 h 151"/>
                  <a:gd name="T62" fmla="*/ 0 w 149"/>
                  <a:gd name="T63" fmla="*/ 87 h 151"/>
                  <a:gd name="T64" fmla="*/ 0 w 149"/>
                  <a:gd name="T65" fmla="*/ 79 h 151"/>
                  <a:gd name="T66" fmla="*/ 4 w 149"/>
                  <a:gd name="T67" fmla="*/ 67 h 151"/>
                  <a:gd name="T68" fmla="*/ 11 w 149"/>
                  <a:gd name="T69" fmla="*/ 61 h 151"/>
                  <a:gd name="T70" fmla="*/ 28 w 149"/>
                  <a:gd name="T71" fmla="*/ 47 h 151"/>
                  <a:gd name="T72" fmla="*/ 65 w 149"/>
                  <a:gd name="T73" fmla="*/ 37 h 151"/>
                  <a:gd name="T74" fmla="*/ 84 w 149"/>
                  <a:gd name="T75" fmla="*/ 37 h 151"/>
                  <a:gd name="T76" fmla="*/ 106 w 149"/>
                  <a:gd name="T77" fmla="*/ 40 h 151"/>
                  <a:gd name="T78" fmla="*/ 120 w 149"/>
                  <a:gd name="T79" fmla="*/ 0 h 1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9" h="151">
                    <a:moveTo>
                      <a:pt x="120" y="0"/>
                    </a:moveTo>
                    <a:lnTo>
                      <a:pt x="148" y="0"/>
                    </a:lnTo>
                    <a:lnTo>
                      <a:pt x="137" y="150"/>
                    </a:lnTo>
                    <a:lnTo>
                      <a:pt x="132" y="97"/>
                    </a:lnTo>
                    <a:lnTo>
                      <a:pt x="132" y="79"/>
                    </a:lnTo>
                    <a:lnTo>
                      <a:pt x="128" y="71"/>
                    </a:lnTo>
                    <a:lnTo>
                      <a:pt x="124" y="67"/>
                    </a:lnTo>
                    <a:lnTo>
                      <a:pt x="120" y="62"/>
                    </a:lnTo>
                    <a:lnTo>
                      <a:pt x="114" y="57"/>
                    </a:lnTo>
                    <a:lnTo>
                      <a:pt x="106" y="53"/>
                    </a:lnTo>
                    <a:lnTo>
                      <a:pt x="99" y="47"/>
                    </a:lnTo>
                    <a:lnTo>
                      <a:pt x="91" y="46"/>
                    </a:lnTo>
                    <a:lnTo>
                      <a:pt x="79" y="46"/>
                    </a:lnTo>
                    <a:lnTo>
                      <a:pt x="71" y="42"/>
                    </a:lnTo>
                    <a:lnTo>
                      <a:pt x="65" y="42"/>
                    </a:lnTo>
                    <a:lnTo>
                      <a:pt x="57" y="46"/>
                    </a:lnTo>
                    <a:lnTo>
                      <a:pt x="39" y="51"/>
                    </a:lnTo>
                    <a:lnTo>
                      <a:pt x="31" y="53"/>
                    </a:lnTo>
                    <a:lnTo>
                      <a:pt x="24" y="57"/>
                    </a:lnTo>
                    <a:lnTo>
                      <a:pt x="19" y="62"/>
                    </a:lnTo>
                    <a:lnTo>
                      <a:pt x="15" y="66"/>
                    </a:lnTo>
                    <a:lnTo>
                      <a:pt x="11" y="71"/>
                    </a:lnTo>
                    <a:lnTo>
                      <a:pt x="8" y="73"/>
                    </a:lnTo>
                    <a:lnTo>
                      <a:pt x="8" y="79"/>
                    </a:lnTo>
                    <a:lnTo>
                      <a:pt x="11" y="85"/>
                    </a:lnTo>
                    <a:lnTo>
                      <a:pt x="11" y="87"/>
                    </a:lnTo>
                    <a:lnTo>
                      <a:pt x="15" y="91"/>
                    </a:lnTo>
                    <a:lnTo>
                      <a:pt x="23" y="93"/>
                    </a:lnTo>
                    <a:lnTo>
                      <a:pt x="28" y="97"/>
                    </a:lnTo>
                    <a:lnTo>
                      <a:pt x="35" y="97"/>
                    </a:lnTo>
                    <a:lnTo>
                      <a:pt x="43" y="97"/>
                    </a:lnTo>
                    <a:lnTo>
                      <a:pt x="46" y="93"/>
                    </a:lnTo>
                    <a:lnTo>
                      <a:pt x="53" y="91"/>
                    </a:lnTo>
                    <a:lnTo>
                      <a:pt x="57" y="87"/>
                    </a:lnTo>
                    <a:lnTo>
                      <a:pt x="57" y="83"/>
                    </a:lnTo>
                    <a:lnTo>
                      <a:pt x="57" y="77"/>
                    </a:lnTo>
                    <a:lnTo>
                      <a:pt x="57" y="73"/>
                    </a:lnTo>
                    <a:lnTo>
                      <a:pt x="57" y="67"/>
                    </a:lnTo>
                    <a:lnTo>
                      <a:pt x="57" y="66"/>
                    </a:lnTo>
                    <a:lnTo>
                      <a:pt x="53" y="61"/>
                    </a:lnTo>
                    <a:lnTo>
                      <a:pt x="49" y="53"/>
                    </a:lnTo>
                    <a:lnTo>
                      <a:pt x="43" y="47"/>
                    </a:lnTo>
                    <a:lnTo>
                      <a:pt x="49" y="46"/>
                    </a:lnTo>
                    <a:lnTo>
                      <a:pt x="53" y="51"/>
                    </a:lnTo>
                    <a:lnTo>
                      <a:pt x="57" y="53"/>
                    </a:lnTo>
                    <a:lnTo>
                      <a:pt x="65" y="61"/>
                    </a:lnTo>
                    <a:lnTo>
                      <a:pt x="65" y="62"/>
                    </a:lnTo>
                    <a:lnTo>
                      <a:pt x="65" y="67"/>
                    </a:lnTo>
                    <a:lnTo>
                      <a:pt x="68" y="73"/>
                    </a:lnTo>
                    <a:lnTo>
                      <a:pt x="68" y="77"/>
                    </a:lnTo>
                    <a:lnTo>
                      <a:pt x="65" y="85"/>
                    </a:lnTo>
                    <a:lnTo>
                      <a:pt x="65" y="87"/>
                    </a:lnTo>
                    <a:lnTo>
                      <a:pt x="61" y="91"/>
                    </a:lnTo>
                    <a:lnTo>
                      <a:pt x="57" y="97"/>
                    </a:lnTo>
                    <a:lnTo>
                      <a:pt x="53" y="97"/>
                    </a:lnTo>
                    <a:lnTo>
                      <a:pt x="46" y="99"/>
                    </a:lnTo>
                    <a:lnTo>
                      <a:pt x="43" y="103"/>
                    </a:lnTo>
                    <a:lnTo>
                      <a:pt x="35" y="103"/>
                    </a:lnTo>
                    <a:lnTo>
                      <a:pt x="28" y="103"/>
                    </a:lnTo>
                    <a:lnTo>
                      <a:pt x="23" y="103"/>
                    </a:lnTo>
                    <a:lnTo>
                      <a:pt x="19" y="99"/>
                    </a:lnTo>
                    <a:lnTo>
                      <a:pt x="11" y="97"/>
                    </a:lnTo>
                    <a:lnTo>
                      <a:pt x="8" y="93"/>
                    </a:lnTo>
                    <a:lnTo>
                      <a:pt x="0" y="87"/>
                    </a:lnTo>
                    <a:lnTo>
                      <a:pt x="0" y="83"/>
                    </a:lnTo>
                    <a:lnTo>
                      <a:pt x="0" y="79"/>
                    </a:lnTo>
                    <a:lnTo>
                      <a:pt x="0" y="73"/>
                    </a:lnTo>
                    <a:lnTo>
                      <a:pt x="4" y="67"/>
                    </a:lnTo>
                    <a:lnTo>
                      <a:pt x="8" y="62"/>
                    </a:lnTo>
                    <a:lnTo>
                      <a:pt x="11" y="61"/>
                    </a:lnTo>
                    <a:lnTo>
                      <a:pt x="23" y="53"/>
                    </a:lnTo>
                    <a:lnTo>
                      <a:pt x="28" y="47"/>
                    </a:lnTo>
                    <a:lnTo>
                      <a:pt x="57" y="40"/>
                    </a:lnTo>
                    <a:lnTo>
                      <a:pt x="65" y="37"/>
                    </a:lnTo>
                    <a:lnTo>
                      <a:pt x="75" y="37"/>
                    </a:lnTo>
                    <a:lnTo>
                      <a:pt x="84" y="37"/>
                    </a:lnTo>
                    <a:lnTo>
                      <a:pt x="99" y="40"/>
                    </a:lnTo>
                    <a:lnTo>
                      <a:pt x="106" y="40"/>
                    </a:lnTo>
                    <a:lnTo>
                      <a:pt x="124" y="47"/>
                    </a:lnTo>
                    <a:lnTo>
                      <a:pt x="120" y="0"/>
                    </a:lnTo>
                  </a:path>
                </a:pathLst>
              </a:custGeom>
              <a:solidFill>
                <a:srgbClr val="7F5F3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522" name="Group 150">
              <a:extLst>
                <a:ext uri="{FF2B5EF4-FFF2-40B4-BE49-F238E27FC236}">
                  <a16:creationId xmlns:a16="http://schemas.microsoft.com/office/drawing/2014/main" id="{8284AF64-BD70-41B2-9427-E66194C46F71}"/>
                </a:ext>
              </a:extLst>
            </p:cNvPr>
            <p:cNvGrpSpPr>
              <a:grpSpLocks/>
            </p:cNvGrpSpPr>
            <p:nvPr/>
          </p:nvGrpSpPr>
          <p:grpSpPr bwMode="auto">
            <a:xfrm>
              <a:off x="404" y="3556"/>
              <a:ext cx="564" cy="673"/>
              <a:chOff x="404" y="3556"/>
              <a:chExt cx="564" cy="673"/>
            </a:xfrm>
          </p:grpSpPr>
          <p:sp>
            <p:nvSpPr>
              <p:cNvPr id="106523" name="Oval 151">
                <a:extLst>
                  <a:ext uri="{FF2B5EF4-FFF2-40B4-BE49-F238E27FC236}">
                    <a16:creationId xmlns:a16="http://schemas.microsoft.com/office/drawing/2014/main" id="{BAA0BE01-C77C-4A6A-B021-C006D8BD0D23}"/>
                  </a:ext>
                </a:extLst>
              </p:cNvPr>
              <p:cNvSpPr>
                <a:spLocks noChangeArrowheads="1"/>
              </p:cNvSpPr>
              <p:nvPr/>
            </p:nvSpPr>
            <p:spPr bwMode="auto">
              <a:xfrm>
                <a:off x="452" y="3625"/>
                <a:ext cx="123" cy="97"/>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24" name="Oval 152">
                <a:extLst>
                  <a:ext uri="{FF2B5EF4-FFF2-40B4-BE49-F238E27FC236}">
                    <a16:creationId xmlns:a16="http://schemas.microsoft.com/office/drawing/2014/main" id="{BD8CC9A3-89BB-4833-B7E7-460662E79E2E}"/>
                  </a:ext>
                </a:extLst>
              </p:cNvPr>
              <p:cNvSpPr>
                <a:spLocks noChangeArrowheads="1"/>
              </p:cNvSpPr>
              <p:nvPr/>
            </p:nvSpPr>
            <p:spPr bwMode="auto">
              <a:xfrm>
                <a:off x="603" y="3602"/>
                <a:ext cx="120" cy="93"/>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25" name="Oval 153">
                <a:extLst>
                  <a:ext uri="{FF2B5EF4-FFF2-40B4-BE49-F238E27FC236}">
                    <a16:creationId xmlns:a16="http://schemas.microsoft.com/office/drawing/2014/main" id="{6092FD99-E336-48C7-926E-4FB56E964356}"/>
                  </a:ext>
                </a:extLst>
              </p:cNvPr>
              <p:cNvSpPr>
                <a:spLocks noChangeArrowheads="1"/>
              </p:cNvSpPr>
              <p:nvPr/>
            </p:nvSpPr>
            <p:spPr bwMode="auto">
              <a:xfrm>
                <a:off x="743" y="3556"/>
                <a:ext cx="121" cy="95"/>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26" name="Oval 154">
                <a:extLst>
                  <a:ext uri="{FF2B5EF4-FFF2-40B4-BE49-F238E27FC236}">
                    <a16:creationId xmlns:a16="http://schemas.microsoft.com/office/drawing/2014/main" id="{DA9D0144-031C-45B7-87D4-0A472CB39001}"/>
                  </a:ext>
                </a:extLst>
              </p:cNvPr>
              <p:cNvSpPr>
                <a:spLocks noChangeArrowheads="1"/>
              </p:cNvSpPr>
              <p:nvPr/>
            </p:nvSpPr>
            <p:spPr bwMode="auto">
              <a:xfrm>
                <a:off x="847" y="3640"/>
                <a:ext cx="121" cy="94"/>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27" name="Oval 155">
                <a:extLst>
                  <a:ext uri="{FF2B5EF4-FFF2-40B4-BE49-F238E27FC236}">
                    <a16:creationId xmlns:a16="http://schemas.microsoft.com/office/drawing/2014/main" id="{D06B2644-CC76-4F5E-B8F6-5B9406F8D2A4}"/>
                  </a:ext>
                </a:extLst>
              </p:cNvPr>
              <p:cNvSpPr>
                <a:spLocks noChangeArrowheads="1"/>
              </p:cNvSpPr>
              <p:nvPr/>
            </p:nvSpPr>
            <p:spPr bwMode="auto">
              <a:xfrm>
                <a:off x="709" y="3684"/>
                <a:ext cx="122" cy="96"/>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28" name="Oval 156">
                <a:extLst>
                  <a:ext uri="{FF2B5EF4-FFF2-40B4-BE49-F238E27FC236}">
                    <a16:creationId xmlns:a16="http://schemas.microsoft.com/office/drawing/2014/main" id="{ECF642CA-6A6F-4100-9E6C-4A466ACE8C96}"/>
                  </a:ext>
                </a:extLst>
              </p:cNvPr>
              <p:cNvSpPr>
                <a:spLocks noChangeArrowheads="1"/>
              </p:cNvSpPr>
              <p:nvPr/>
            </p:nvSpPr>
            <p:spPr bwMode="auto">
              <a:xfrm>
                <a:off x="556" y="3717"/>
                <a:ext cx="123" cy="97"/>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29" name="Oval 157">
                <a:extLst>
                  <a:ext uri="{FF2B5EF4-FFF2-40B4-BE49-F238E27FC236}">
                    <a16:creationId xmlns:a16="http://schemas.microsoft.com/office/drawing/2014/main" id="{A3C1C914-EC39-4ACD-9F8E-E1C9CE4D1147}"/>
                  </a:ext>
                </a:extLst>
              </p:cNvPr>
              <p:cNvSpPr>
                <a:spLocks noChangeArrowheads="1"/>
              </p:cNvSpPr>
              <p:nvPr/>
            </p:nvSpPr>
            <p:spPr bwMode="auto">
              <a:xfrm>
                <a:off x="404" y="3750"/>
                <a:ext cx="123" cy="95"/>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30" name="Oval 158">
                <a:extLst>
                  <a:ext uri="{FF2B5EF4-FFF2-40B4-BE49-F238E27FC236}">
                    <a16:creationId xmlns:a16="http://schemas.microsoft.com/office/drawing/2014/main" id="{B5AD38EE-01FC-4CDC-8093-6170429AEA37}"/>
                  </a:ext>
                </a:extLst>
              </p:cNvPr>
              <p:cNvSpPr>
                <a:spLocks noChangeArrowheads="1"/>
              </p:cNvSpPr>
              <p:nvPr/>
            </p:nvSpPr>
            <p:spPr bwMode="auto">
              <a:xfrm>
                <a:off x="523" y="3840"/>
                <a:ext cx="122" cy="93"/>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31" name="Oval 159">
                <a:extLst>
                  <a:ext uri="{FF2B5EF4-FFF2-40B4-BE49-F238E27FC236}">
                    <a16:creationId xmlns:a16="http://schemas.microsoft.com/office/drawing/2014/main" id="{EBCB1822-6A7C-481D-83A3-1E25E3DD1CD2}"/>
                  </a:ext>
                </a:extLst>
              </p:cNvPr>
              <p:cNvSpPr>
                <a:spLocks noChangeArrowheads="1"/>
              </p:cNvSpPr>
              <p:nvPr/>
            </p:nvSpPr>
            <p:spPr bwMode="auto">
              <a:xfrm>
                <a:off x="691" y="3807"/>
                <a:ext cx="121" cy="94"/>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32" name="Oval 160">
                <a:extLst>
                  <a:ext uri="{FF2B5EF4-FFF2-40B4-BE49-F238E27FC236}">
                    <a16:creationId xmlns:a16="http://schemas.microsoft.com/office/drawing/2014/main" id="{BA21458B-432C-4AF1-ADB4-AD98FAFF0E5C}"/>
                  </a:ext>
                </a:extLst>
              </p:cNvPr>
              <p:cNvSpPr>
                <a:spLocks noChangeArrowheads="1"/>
              </p:cNvSpPr>
              <p:nvPr/>
            </p:nvSpPr>
            <p:spPr bwMode="auto">
              <a:xfrm>
                <a:off x="828" y="3759"/>
                <a:ext cx="121" cy="94"/>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33" name="Oval 161">
                <a:extLst>
                  <a:ext uri="{FF2B5EF4-FFF2-40B4-BE49-F238E27FC236}">
                    <a16:creationId xmlns:a16="http://schemas.microsoft.com/office/drawing/2014/main" id="{899ABEEA-65D2-438C-97C7-C87189FC6F39}"/>
                  </a:ext>
                </a:extLst>
              </p:cNvPr>
              <p:cNvSpPr>
                <a:spLocks noChangeArrowheads="1"/>
              </p:cNvSpPr>
              <p:nvPr/>
            </p:nvSpPr>
            <p:spPr bwMode="auto">
              <a:xfrm>
                <a:off x="635" y="3920"/>
                <a:ext cx="125" cy="94"/>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34" name="Oval 162">
                <a:extLst>
                  <a:ext uri="{FF2B5EF4-FFF2-40B4-BE49-F238E27FC236}">
                    <a16:creationId xmlns:a16="http://schemas.microsoft.com/office/drawing/2014/main" id="{1399F3BC-62C6-4A9C-9626-4857F03C69B6}"/>
                  </a:ext>
                </a:extLst>
              </p:cNvPr>
              <p:cNvSpPr>
                <a:spLocks noChangeArrowheads="1"/>
              </p:cNvSpPr>
              <p:nvPr/>
            </p:nvSpPr>
            <p:spPr bwMode="auto">
              <a:xfrm>
                <a:off x="799" y="3888"/>
                <a:ext cx="125" cy="93"/>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35" name="Oval 163">
                <a:extLst>
                  <a:ext uri="{FF2B5EF4-FFF2-40B4-BE49-F238E27FC236}">
                    <a16:creationId xmlns:a16="http://schemas.microsoft.com/office/drawing/2014/main" id="{9ED8A243-1858-415F-BE15-A8982DFB299C}"/>
                  </a:ext>
                </a:extLst>
              </p:cNvPr>
              <p:cNvSpPr>
                <a:spLocks noChangeArrowheads="1"/>
              </p:cNvSpPr>
              <p:nvPr/>
            </p:nvSpPr>
            <p:spPr bwMode="auto">
              <a:xfrm>
                <a:off x="751" y="4001"/>
                <a:ext cx="125" cy="97"/>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36" name="Oval 164">
                <a:extLst>
                  <a:ext uri="{FF2B5EF4-FFF2-40B4-BE49-F238E27FC236}">
                    <a16:creationId xmlns:a16="http://schemas.microsoft.com/office/drawing/2014/main" id="{CAB6CD79-0758-4C7E-8F3E-B5DA114EB67D}"/>
                  </a:ext>
                </a:extLst>
              </p:cNvPr>
              <p:cNvSpPr>
                <a:spLocks noChangeArrowheads="1"/>
              </p:cNvSpPr>
              <p:nvPr/>
            </p:nvSpPr>
            <p:spPr bwMode="auto">
              <a:xfrm>
                <a:off x="615" y="4057"/>
                <a:ext cx="122" cy="95"/>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37" name="Oval 165">
                <a:extLst>
                  <a:ext uri="{FF2B5EF4-FFF2-40B4-BE49-F238E27FC236}">
                    <a16:creationId xmlns:a16="http://schemas.microsoft.com/office/drawing/2014/main" id="{763D8772-3BF1-429F-A049-F1FFD186296F}"/>
                  </a:ext>
                </a:extLst>
              </p:cNvPr>
              <p:cNvSpPr>
                <a:spLocks noChangeArrowheads="1"/>
              </p:cNvSpPr>
              <p:nvPr/>
            </p:nvSpPr>
            <p:spPr bwMode="auto">
              <a:xfrm>
                <a:off x="743" y="4136"/>
                <a:ext cx="121" cy="93"/>
              </a:xfrm>
              <a:prstGeom prst="ellipse">
                <a:avLst/>
              </a:prstGeom>
              <a:solidFill>
                <a:srgbClr val="8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aphicFrame>
        <p:nvGraphicFramePr>
          <p:cNvPr id="106520" name="Object 166">
            <a:hlinkClick r:id="" action="ppaction://ole?verb=0"/>
            <a:extLst>
              <a:ext uri="{FF2B5EF4-FFF2-40B4-BE49-F238E27FC236}">
                <a16:creationId xmlns:a16="http://schemas.microsoft.com/office/drawing/2014/main" id="{D05B55C0-21C8-44D5-8B69-474157FF4CF9}"/>
              </a:ext>
            </a:extLst>
          </p:cNvPr>
          <p:cNvGraphicFramePr>
            <a:graphicFrameLocks/>
          </p:cNvGraphicFramePr>
          <p:nvPr/>
        </p:nvGraphicFramePr>
        <p:xfrm>
          <a:off x="4181475" y="2895600"/>
          <a:ext cx="1127125" cy="838200"/>
        </p:xfrm>
        <a:graphic>
          <a:graphicData uri="http://schemas.openxmlformats.org/presentationml/2006/ole">
            <mc:AlternateContent xmlns:mc="http://schemas.openxmlformats.org/markup-compatibility/2006">
              <mc:Choice xmlns:v="urn:schemas-microsoft-com:vml" Requires="v">
                <p:oleObj spid="_x0000_s106663" name="Microsoft ClipArt Gallery" r:id="rId6" imgW="3362325" imgH="2505075" progId="MS_ClipArt_Gallery">
                  <p:embed/>
                </p:oleObj>
              </mc:Choice>
              <mc:Fallback>
                <p:oleObj name="Microsoft ClipArt Gallery" r:id="rId6" imgW="3362325" imgH="2505075" progId="MS_ClipArt_Gallery">
                  <p:embed/>
                  <p:pic>
                    <p:nvPicPr>
                      <p:cNvPr id="0" name="Object 16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1475" y="2895600"/>
                        <a:ext cx="11271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advTm="6000"/>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480D30"/>
            </a:gs>
            <a:gs pos="100000">
              <a:schemeClr val="bg1"/>
            </a:gs>
          </a:gsLst>
          <a:lin ang="5400000" scaled="1"/>
        </a:gra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8EB5FBF4-D27E-4DD2-BBCD-BB46CD50E115}"/>
              </a:ext>
            </a:extLst>
          </p:cNvPr>
          <p:cNvSpPr>
            <a:spLocks noChangeArrowheads="1"/>
          </p:cNvSpPr>
          <p:nvPr/>
        </p:nvSpPr>
        <p:spPr bwMode="auto">
          <a:xfrm>
            <a:off x="6350" y="158750"/>
            <a:ext cx="9055100" cy="65405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547" name="Rectangle 3">
            <a:extLst>
              <a:ext uri="{FF2B5EF4-FFF2-40B4-BE49-F238E27FC236}">
                <a16:creationId xmlns:a16="http://schemas.microsoft.com/office/drawing/2014/main" id="{5AEDAEB9-E49B-43AB-A54D-34863EB066E7}"/>
              </a:ext>
            </a:extLst>
          </p:cNvPr>
          <p:cNvSpPr>
            <a:spLocks noGrp="1" noChangeArrowheads="1"/>
          </p:cNvSpPr>
          <p:nvPr>
            <p:ph type="body" idx="1"/>
          </p:nvPr>
        </p:nvSpPr>
        <p:spPr>
          <a:xfrm>
            <a:off x="4746625" y="4375150"/>
            <a:ext cx="1036638" cy="469900"/>
          </a:xfrm>
          <a:noFill/>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marL="0" indent="0">
              <a:spcBef>
                <a:spcPct val="0"/>
              </a:spcBef>
              <a:buFontTx/>
              <a:buNone/>
            </a:pPr>
            <a:r>
              <a:rPr lang="en-US" altLang="en-US" sz="2500" b="1">
                <a:solidFill>
                  <a:srgbClr val="000000"/>
                </a:solidFill>
              </a:rPr>
              <a:t>mrem</a:t>
            </a:r>
          </a:p>
        </p:txBody>
      </p:sp>
      <p:graphicFrame>
        <p:nvGraphicFramePr>
          <p:cNvPr id="108548" name="Object 4">
            <a:hlinkClick r:id="" action="ppaction://ole?verb=0"/>
            <a:extLst>
              <a:ext uri="{FF2B5EF4-FFF2-40B4-BE49-F238E27FC236}">
                <a16:creationId xmlns:a16="http://schemas.microsoft.com/office/drawing/2014/main" id="{745C494B-D360-4DD8-B6E6-918986D6D257}"/>
              </a:ext>
            </a:extLst>
          </p:cNvPr>
          <p:cNvGraphicFramePr>
            <a:graphicFrameLocks/>
          </p:cNvGraphicFramePr>
          <p:nvPr/>
        </p:nvGraphicFramePr>
        <p:xfrm>
          <a:off x="152400" y="2268538"/>
          <a:ext cx="1905000" cy="1466850"/>
        </p:xfrm>
        <a:graphic>
          <a:graphicData uri="http://schemas.openxmlformats.org/presentationml/2006/ole">
            <mc:AlternateContent xmlns:mc="http://schemas.openxmlformats.org/markup-compatibility/2006">
              <mc:Choice xmlns:v="urn:schemas-microsoft-com:vml" Requires="v">
                <p:oleObj spid="_x0000_s108871" name="Clip" r:id="rId5" imgW="4075113" imgH="3375025" progId="MS_ClipArt_Gallery.2">
                  <p:embed/>
                </p:oleObj>
              </mc:Choice>
              <mc:Fallback>
                <p:oleObj name="Clip" r:id="rId5" imgW="4075113" imgH="3375025" progId="MS_ClipArt_Gallery.2">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68538"/>
                        <a:ext cx="1905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49" name="Rectangle 5">
            <a:extLst>
              <a:ext uri="{FF2B5EF4-FFF2-40B4-BE49-F238E27FC236}">
                <a16:creationId xmlns:a16="http://schemas.microsoft.com/office/drawing/2014/main" id="{F00940EC-340F-4DD3-B958-F9FD1B60CAE3}"/>
              </a:ext>
            </a:extLst>
          </p:cNvPr>
          <p:cNvSpPr>
            <a:spLocks noChangeArrowheads="1"/>
          </p:cNvSpPr>
          <p:nvPr/>
        </p:nvSpPr>
        <p:spPr bwMode="auto">
          <a:xfrm>
            <a:off x="301625" y="246063"/>
            <a:ext cx="88296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chemeClr val="bg1"/>
                </a:solidFill>
                <a:latin typeface="Arial" panose="020B0604020202020204" pitchFamily="34" charset="0"/>
              </a:rPr>
              <a:t>Manufactured sources of radiation contribute an average of 60 mrem/year</a:t>
            </a:r>
          </a:p>
        </p:txBody>
      </p:sp>
      <p:sp>
        <p:nvSpPr>
          <p:cNvPr id="108550" name="Rectangle 6">
            <a:extLst>
              <a:ext uri="{FF2B5EF4-FFF2-40B4-BE49-F238E27FC236}">
                <a16:creationId xmlns:a16="http://schemas.microsoft.com/office/drawing/2014/main" id="{AC844871-B9B4-4D53-A2A4-D4AA14692465}"/>
              </a:ext>
            </a:extLst>
          </p:cNvPr>
          <p:cNvSpPr>
            <a:spLocks noChangeArrowheads="1"/>
          </p:cNvSpPr>
          <p:nvPr/>
        </p:nvSpPr>
        <p:spPr bwMode="auto">
          <a:xfrm>
            <a:off x="7023100" y="401638"/>
            <a:ext cx="2825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 </a:t>
            </a:r>
          </a:p>
        </p:txBody>
      </p:sp>
      <p:sp>
        <p:nvSpPr>
          <p:cNvPr id="108551" name="Rectangle 7">
            <a:extLst>
              <a:ext uri="{FF2B5EF4-FFF2-40B4-BE49-F238E27FC236}">
                <a16:creationId xmlns:a16="http://schemas.microsoft.com/office/drawing/2014/main" id="{3B0FFDD2-FD5C-48D1-A679-1D0B06909375}"/>
              </a:ext>
            </a:extLst>
          </p:cNvPr>
          <p:cNvSpPr>
            <a:spLocks noChangeArrowheads="1"/>
          </p:cNvSpPr>
          <p:nvPr/>
        </p:nvSpPr>
        <p:spPr bwMode="auto">
          <a:xfrm>
            <a:off x="6657975" y="768350"/>
            <a:ext cx="2825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 </a:t>
            </a:r>
          </a:p>
        </p:txBody>
      </p:sp>
      <p:sp>
        <p:nvSpPr>
          <p:cNvPr id="108552" name="Rectangle 8">
            <a:extLst>
              <a:ext uri="{FF2B5EF4-FFF2-40B4-BE49-F238E27FC236}">
                <a16:creationId xmlns:a16="http://schemas.microsoft.com/office/drawing/2014/main" id="{B5819483-D9E3-4203-BA46-BBF2F8570D0F}"/>
              </a:ext>
            </a:extLst>
          </p:cNvPr>
          <p:cNvSpPr>
            <a:spLocks noChangeArrowheads="1"/>
          </p:cNvSpPr>
          <p:nvPr/>
        </p:nvSpPr>
        <p:spPr bwMode="auto">
          <a:xfrm>
            <a:off x="4784725" y="1138238"/>
            <a:ext cx="2825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 </a:t>
            </a:r>
          </a:p>
        </p:txBody>
      </p:sp>
      <p:sp>
        <p:nvSpPr>
          <p:cNvPr id="108553" name="Rectangle 9">
            <a:extLst>
              <a:ext uri="{FF2B5EF4-FFF2-40B4-BE49-F238E27FC236}">
                <a16:creationId xmlns:a16="http://schemas.microsoft.com/office/drawing/2014/main" id="{1AA3D805-6A60-48F1-A8F9-66751E3BE555}"/>
              </a:ext>
            </a:extLst>
          </p:cNvPr>
          <p:cNvSpPr>
            <a:spLocks noChangeArrowheads="1"/>
          </p:cNvSpPr>
          <p:nvPr/>
        </p:nvSpPr>
        <p:spPr bwMode="auto">
          <a:xfrm>
            <a:off x="-3175" y="1666875"/>
            <a:ext cx="48545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cigarette smoking - 1300 mrem</a:t>
            </a:r>
          </a:p>
        </p:txBody>
      </p:sp>
      <p:sp>
        <p:nvSpPr>
          <p:cNvPr id="108554" name="Rectangle 10">
            <a:extLst>
              <a:ext uri="{FF2B5EF4-FFF2-40B4-BE49-F238E27FC236}">
                <a16:creationId xmlns:a16="http://schemas.microsoft.com/office/drawing/2014/main" id="{4D9C1F43-720F-4E10-AA92-4EF5B11AFBFD}"/>
              </a:ext>
            </a:extLst>
          </p:cNvPr>
          <p:cNvSpPr>
            <a:spLocks noChangeArrowheads="1"/>
          </p:cNvSpPr>
          <p:nvPr/>
        </p:nvSpPr>
        <p:spPr bwMode="auto">
          <a:xfrm>
            <a:off x="5940425" y="2617788"/>
            <a:ext cx="31591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round trip US by air</a:t>
            </a:r>
          </a:p>
        </p:txBody>
      </p:sp>
      <p:sp>
        <p:nvSpPr>
          <p:cNvPr id="108555" name="Rectangle 11">
            <a:extLst>
              <a:ext uri="{FF2B5EF4-FFF2-40B4-BE49-F238E27FC236}">
                <a16:creationId xmlns:a16="http://schemas.microsoft.com/office/drawing/2014/main" id="{FF3334EB-A15C-47AA-8B56-61110FE42FDD}"/>
              </a:ext>
            </a:extLst>
          </p:cNvPr>
          <p:cNvSpPr>
            <a:spLocks noChangeArrowheads="1"/>
          </p:cNvSpPr>
          <p:nvPr/>
        </p:nvSpPr>
        <p:spPr bwMode="auto">
          <a:xfrm>
            <a:off x="6956425" y="2693988"/>
            <a:ext cx="1936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500" b="1">
              <a:solidFill>
                <a:srgbClr val="000000"/>
              </a:solidFill>
              <a:latin typeface="Arial" panose="020B0604020202020204" pitchFamily="34" charset="0"/>
            </a:endParaRPr>
          </a:p>
          <a:p>
            <a:pPr eaLnBrk="1" hangingPunct="1"/>
            <a:endParaRPr lang="en-US" altLang="en-US" sz="2500" b="1">
              <a:solidFill>
                <a:srgbClr val="000000"/>
              </a:solidFill>
              <a:latin typeface="Arial" panose="020B0604020202020204" pitchFamily="34" charset="0"/>
            </a:endParaRPr>
          </a:p>
        </p:txBody>
      </p:sp>
      <p:sp>
        <p:nvSpPr>
          <p:cNvPr id="108556" name="Rectangle 12">
            <a:extLst>
              <a:ext uri="{FF2B5EF4-FFF2-40B4-BE49-F238E27FC236}">
                <a16:creationId xmlns:a16="http://schemas.microsoft.com/office/drawing/2014/main" id="{7FAE1C5F-02E3-45F2-9950-42ED7794C2D3}"/>
              </a:ext>
            </a:extLst>
          </p:cNvPr>
          <p:cNvSpPr>
            <a:spLocks noChangeArrowheads="1"/>
          </p:cNvSpPr>
          <p:nvPr/>
        </p:nvSpPr>
        <p:spPr bwMode="auto">
          <a:xfrm>
            <a:off x="6245225" y="3063875"/>
            <a:ext cx="27749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   5 mrem per trip</a:t>
            </a:r>
          </a:p>
        </p:txBody>
      </p:sp>
      <p:sp>
        <p:nvSpPr>
          <p:cNvPr id="108557" name="Rectangle 13">
            <a:extLst>
              <a:ext uri="{FF2B5EF4-FFF2-40B4-BE49-F238E27FC236}">
                <a16:creationId xmlns:a16="http://schemas.microsoft.com/office/drawing/2014/main" id="{807FF1B3-E4DD-49CA-96E7-BC36F17171CA}"/>
              </a:ext>
            </a:extLst>
          </p:cNvPr>
          <p:cNvSpPr>
            <a:spLocks noChangeArrowheads="1"/>
          </p:cNvSpPr>
          <p:nvPr/>
        </p:nvSpPr>
        <p:spPr bwMode="auto">
          <a:xfrm>
            <a:off x="6581775" y="3063875"/>
            <a:ext cx="2825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 </a:t>
            </a:r>
          </a:p>
        </p:txBody>
      </p:sp>
      <p:sp>
        <p:nvSpPr>
          <p:cNvPr id="108558" name="Rectangle 14">
            <a:extLst>
              <a:ext uri="{FF2B5EF4-FFF2-40B4-BE49-F238E27FC236}">
                <a16:creationId xmlns:a16="http://schemas.microsoft.com/office/drawing/2014/main" id="{406291D1-5913-40A5-A03B-E5B69F2F37E1}"/>
              </a:ext>
            </a:extLst>
          </p:cNvPr>
          <p:cNvSpPr>
            <a:spLocks noChangeArrowheads="1"/>
          </p:cNvSpPr>
          <p:nvPr/>
        </p:nvSpPr>
        <p:spPr bwMode="auto">
          <a:xfrm>
            <a:off x="1111250" y="4406900"/>
            <a:ext cx="36385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building materials - 3.6</a:t>
            </a:r>
          </a:p>
        </p:txBody>
      </p:sp>
      <p:sp>
        <p:nvSpPr>
          <p:cNvPr id="108559" name="Rectangle 15">
            <a:extLst>
              <a:ext uri="{FF2B5EF4-FFF2-40B4-BE49-F238E27FC236}">
                <a16:creationId xmlns:a16="http://schemas.microsoft.com/office/drawing/2014/main" id="{4F5A4803-596D-44F6-956A-927621DCA43B}"/>
              </a:ext>
            </a:extLst>
          </p:cNvPr>
          <p:cNvSpPr>
            <a:spLocks noChangeArrowheads="1"/>
          </p:cNvSpPr>
          <p:nvPr/>
        </p:nvSpPr>
        <p:spPr bwMode="auto">
          <a:xfrm>
            <a:off x="4416425" y="4406900"/>
            <a:ext cx="2825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 </a:t>
            </a:r>
          </a:p>
        </p:txBody>
      </p:sp>
      <p:sp>
        <p:nvSpPr>
          <p:cNvPr id="108560" name="Rectangle 16">
            <a:extLst>
              <a:ext uri="{FF2B5EF4-FFF2-40B4-BE49-F238E27FC236}">
                <a16:creationId xmlns:a16="http://schemas.microsoft.com/office/drawing/2014/main" id="{3215466E-8DDE-49D7-A973-6DAB56FF2B6D}"/>
              </a:ext>
            </a:extLst>
          </p:cNvPr>
          <p:cNvSpPr>
            <a:spLocks noChangeArrowheads="1"/>
          </p:cNvSpPr>
          <p:nvPr/>
        </p:nvSpPr>
        <p:spPr bwMode="auto">
          <a:xfrm>
            <a:off x="1022350" y="5983288"/>
            <a:ext cx="16875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fallout &lt; 1</a:t>
            </a:r>
          </a:p>
        </p:txBody>
      </p:sp>
      <p:sp>
        <p:nvSpPr>
          <p:cNvPr id="108561" name="Rectangle 17">
            <a:extLst>
              <a:ext uri="{FF2B5EF4-FFF2-40B4-BE49-F238E27FC236}">
                <a16:creationId xmlns:a16="http://schemas.microsoft.com/office/drawing/2014/main" id="{498015FB-EDC0-4948-8E21-B6F66FD8A5F0}"/>
              </a:ext>
            </a:extLst>
          </p:cNvPr>
          <p:cNvSpPr>
            <a:spLocks noChangeArrowheads="1"/>
          </p:cNvSpPr>
          <p:nvPr/>
        </p:nvSpPr>
        <p:spPr bwMode="auto">
          <a:xfrm>
            <a:off x="911225" y="5341938"/>
            <a:ext cx="39703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smoke detectors - 0.0001</a:t>
            </a:r>
          </a:p>
        </p:txBody>
      </p:sp>
      <p:sp>
        <p:nvSpPr>
          <p:cNvPr id="108562" name="Rectangle 18">
            <a:extLst>
              <a:ext uri="{FF2B5EF4-FFF2-40B4-BE49-F238E27FC236}">
                <a16:creationId xmlns:a16="http://schemas.microsoft.com/office/drawing/2014/main" id="{BB39C01E-1CFF-4C54-91F5-BDD5D3D071ED}"/>
              </a:ext>
            </a:extLst>
          </p:cNvPr>
          <p:cNvSpPr>
            <a:spLocks noChangeArrowheads="1"/>
          </p:cNvSpPr>
          <p:nvPr/>
        </p:nvSpPr>
        <p:spPr bwMode="auto">
          <a:xfrm>
            <a:off x="4533900" y="5341938"/>
            <a:ext cx="2825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 </a:t>
            </a:r>
          </a:p>
        </p:txBody>
      </p:sp>
      <p:sp>
        <p:nvSpPr>
          <p:cNvPr id="108563" name="Rectangle 19">
            <a:extLst>
              <a:ext uri="{FF2B5EF4-FFF2-40B4-BE49-F238E27FC236}">
                <a16:creationId xmlns:a16="http://schemas.microsoft.com/office/drawing/2014/main" id="{CE746831-6694-4565-99D7-04053550AB75}"/>
              </a:ext>
            </a:extLst>
          </p:cNvPr>
          <p:cNvSpPr>
            <a:spLocks noChangeArrowheads="1"/>
          </p:cNvSpPr>
          <p:nvPr/>
        </p:nvSpPr>
        <p:spPr bwMode="auto">
          <a:xfrm>
            <a:off x="1914525" y="3005138"/>
            <a:ext cx="20129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medical - 53</a:t>
            </a:r>
          </a:p>
        </p:txBody>
      </p:sp>
      <p:sp>
        <p:nvSpPr>
          <p:cNvPr id="108564" name="Rectangle 20">
            <a:extLst>
              <a:ext uri="{FF2B5EF4-FFF2-40B4-BE49-F238E27FC236}">
                <a16:creationId xmlns:a16="http://schemas.microsoft.com/office/drawing/2014/main" id="{D335701D-1FCB-4493-9E30-160BB82C8ED5}"/>
              </a:ext>
            </a:extLst>
          </p:cNvPr>
          <p:cNvSpPr>
            <a:spLocks noChangeArrowheads="1"/>
          </p:cNvSpPr>
          <p:nvPr/>
        </p:nvSpPr>
        <p:spPr bwMode="auto">
          <a:xfrm>
            <a:off x="3203575" y="2547938"/>
            <a:ext cx="2825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 </a:t>
            </a:r>
          </a:p>
        </p:txBody>
      </p:sp>
      <p:sp>
        <p:nvSpPr>
          <p:cNvPr id="108565" name="Rectangle 21">
            <a:extLst>
              <a:ext uri="{FF2B5EF4-FFF2-40B4-BE49-F238E27FC236}">
                <a16:creationId xmlns:a16="http://schemas.microsoft.com/office/drawing/2014/main" id="{324C5566-6ABE-4C11-AFF8-5037CC5C30DD}"/>
              </a:ext>
            </a:extLst>
          </p:cNvPr>
          <p:cNvSpPr>
            <a:spLocks noChangeArrowheads="1"/>
          </p:cNvSpPr>
          <p:nvPr/>
        </p:nvSpPr>
        <p:spPr bwMode="auto">
          <a:xfrm>
            <a:off x="3895725" y="2994025"/>
            <a:ext cx="105886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mrem</a:t>
            </a:r>
          </a:p>
        </p:txBody>
      </p:sp>
      <p:pic>
        <p:nvPicPr>
          <p:cNvPr id="108566" name="Picture 22">
            <a:extLst>
              <a:ext uri="{FF2B5EF4-FFF2-40B4-BE49-F238E27FC236}">
                <a16:creationId xmlns:a16="http://schemas.microsoft.com/office/drawing/2014/main" id="{49F19AF0-88B0-4C05-8E1A-675C7EFDDB5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5" y="4132263"/>
            <a:ext cx="1154113"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8567" name="Group 23">
            <a:extLst>
              <a:ext uri="{FF2B5EF4-FFF2-40B4-BE49-F238E27FC236}">
                <a16:creationId xmlns:a16="http://schemas.microsoft.com/office/drawing/2014/main" id="{62FE6155-168E-4453-A00B-49A95477F134}"/>
              </a:ext>
            </a:extLst>
          </p:cNvPr>
          <p:cNvGrpSpPr>
            <a:grpSpLocks/>
          </p:cNvGrpSpPr>
          <p:nvPr/>
        </p:nvGrpSpPr>
        <p:grpSpPr bwMode="auto">
          <a:xfrm>
            <a:off x="6900863" y="3605213"/>
            <a:ext cx="2078037" cy="1230312"/>
            <a:chOff x="4347" y="2271"/>
            <a:chExt cx="1309" cy="775"/>
          </a:xfrm>
        </p:grpSpPr>
        <p:grpSp>
          <p:nvGrpSpPr>
            <p:cNvPr id="108685" name="Group 24">
              <a:extLst>
                <a:ext uri="{FF2B5EF4-FFF2-40B4-BE49-F238E27FC236}">
                  <a16:creationId xmlns:a16="http://schemas.microsoft.com/office/drawing/2014/main" id="{7551686D-513F-4D1F-B4E4-BD997FBDD644}"/>
                </a:ext>
              </a:extLst>
            </p:cNvPr>
            <p:cNvGrpSpPr>
              <a:grpSpLocks/>
            </p:cNvGrpSpPr>
            <p:nvPr/>
          </p:nvGrpSpPr>
          <p:grpSpPr bwMode="auto">
            <a:xfrm>
              <a:off x="4521" y="2271"/>
              <a:ext cx="1135" cy="658"/>
              <a:chOff x="4521" y="2271"/>
              <a:chExt cx="1135" cy="658"/>
            </a:xfrm>
          </p:grpSpPr>
          <p:grpSp>
            <p:nvGrpSpPr>
              <p:cNvPr id="108753" name="Group 25">
                <a:extLst>
                  <a:ext uri="{FF2B5EF4-FFF2-40B4-BE49-F238E27FC236}">
                    <a16:creationId xmlns:a16="http://schemas.microsoft.com/office/drawing/2014/main" id="{EA7F3FFD-6BFF-428A-9212-78D79E239EEF}"/>
                  </a:ext>
                </a:extLst>
              </p:cNvPr>
              <p:cNvGrpSpPr>
                <a:grpSpLocks/>
              </p:cNvGrpSpPr>
              <p:nvPr/>
            </p:nvGrpSpPr>
            <p:grpSpPr bwMode="auto">
              <a:xfrm>
                <a:off x="4521" y="2291"/>
                <a:ext cx="1135" cy="638"/>
                <a:chOff x="4521" y="2291"/>
                <a:chExt cx="1135" cy="638"/>
              </a:xfrm>
            </p:grpSpPr>
            <p:grpSp>
              <p:nvGrpSpPr>
                <p:cNvPr id="108808" name="Group 26">
                  <a:extLst>
                    <a:ext uri="{FF2B5EF4-FFF2-40B4-BE49-F238E27FC236}">
                      <a16:creationId xmlns:a16="http://schemas.microsoft.com/office/drawing/2014/main" id="{00942871-F664-47A9-ABD7-147034D3847E}"/>
                    </a:ext>
                  </a:extLst>
                </p:cNvPr>
                <p:cNvGrpSpPr>
                  <a:grpSpLocks/>
                </p:cNvGrpSpPr>
                <p:nvPr/>
              </p:nvGrpSpPr>
              <p:grpSpPr bwMode="auto">
                <a:xfrm>
                  <a:off x="5577" y="2369"/>
                  <a:ext cx="79" cy="108"/>
                  <a:chOff x="5577" y="2369"/>
                  <a:chExt cx="79" cy="108"/>
                </a:xfrm>
              </p:grpSpPr>
              <p:sp>
                <p:nvSpPr>
                  <p:cNvPr id="108867" name="Freeform 27">
                    <a:extLst>
                      <a:ext uri="{FF2B5EF4-FFF2-40B4-BE49-F238E27FC236}">
                        <a16:creationId xmlns:a16="http://schemas.microsoft.com/office/drawing/2014/main" id="{51FF8648-E0D2-4FAB-A089-F0195BD9D04D}"/>
                      </a:ext>
                    </a:extLst>
                  </p:cNvPr>
                  <p:cNvSpPr>
                    <a:spLocks/>
                  </p:cNvSpPr>
                  <p:nvPr/>
                </p:nvSpPr>
                <p:spPr bwMode="auto">
                  <a:xfrm>
                    <a:off x="5603" y="2369"/>
                    <a:ext cx="53" cy="88"/>
                  </a:xfrm>
                  <a:custGeom>
                    <a:avLst/>
                    <a:gdLst>
                      <a:gd name="T0" fmla="*/ 52 w 53"/>
                      <a:gd name="T1" fmla="*/ 0 h 88"/>
                      <a:gd name="T2" fmla="*/ 0 w 53"/>
                      <a:gd name="T3" fmla="*/ 41 h 88"/>
                      <a:gd name="T4" fmla="*/ 0 w 53"/>
                      <a:gd name="T5" fmla="*/ 87 h 88"/>
                      <a:gd name="T6" fmla="*/ 52 w 53"/>
                      <a:gd name="T7" fmla="*/ 47 h 88"/>
                      <a:gd name="T8" fmla="*/ 52 w 53"/>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88">
                        <a:moveTo>
                          <a:pt x="52" y="0"/>
                        </a:moveTo>
                        <a:lnTo>
                          <a:pt x="0" y="41"/>
                        </a:lnTo>
                        <a:lnTo>
                          <a:pt x="0" y="87"/>
                        </a:lnTo>
                        <a:lnTo>
                          <a:pt x="52" y="47"/>
                        </a:lnTo>
                        <a:lnTo>
                          <a:pt x="52"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68" name="Freeform 28">
                    <a:extLst>
                      <a:ext uri="{FF2B5EF4-FFF2-40B4-BE49-F238E27FC236}">
                        <a16:creationId xmlns:a16="http://schemas.microsoft.com/office/drawing/2014/main" id="{C5118028-52FD-4FE9-9572-557FA77674FD}"/>
                      </a:ext>
                    </a:extLst>
                  </p:cNvPr>
                  <p:cNvSpPr>
                    <a:spLocks/>
                  </p:cNvSpPr>
                  <p:nvPr/>
                </p:nvSpPr>
                <p:spPr bwMode="auto">
                  <a:xfrm>
                    <a:off x="5583" y="2410"/>
                    <a:ext cx="21" cy="67"/>
                  </a:xfrm>
                  <a:custGeom>
                    <a:avLst/>
                    <a:gdLst>
                      <a:gd name="T0" fmla="*/ 0 w 21"/>
                      <a:gd name="T1" fmla="*/ 18 h 67"/>
                      <a:gd name="T2" fmla="*/ 16 w 21"/>
                      <a:gd name="T3" fmla="*/ 8 h 67"/>
                      <a:gd name="T4" fmla="*/ 20 w 21"/>
                      <a:gd name="T5" fmla="*/ 0 h 67"/>
                      <a:gd name="T6" fmla="*/ 20 w 21"/>
                      <a:gd name="T7" fmla="*/ 46 h 67"/>
                      <a:gd name="T8" fmla="*/ 16 w 21"/>
                      <a:gd name="T9" fmla="*/ 56 h 67"/>
                      <a:gd name="T10" fmla="*/ 0 w 21"/>
                      <a:gd name="T11" fmla="*/ 66 h 67"/>
                      <a:gd name="T12" fmla="*/ 0 w 21"/>
                      <a:gd name="T13" fmla="*/ 18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67">
                        <a:moveTo>
                          <a:pt x="0" y="18"/>
                        </a:moveTo>
                        <a:lnTo>
                          <a:pt x="16" y="8"/>
                        </a:lnTo>
                        <a:lnTo>
                          <a:pt x="20" y="0"/>
                        </a:lnTo>
                        <a:lnTo>
                          <a:pt x="20" y="46"/>
                        </a:lnTo>
                        <a:lnTo>
                          <a:pt x="16" y="56"/>
                        </a:lnTo>
                        <a:lnTo>
                          <a:pt x="0" y="66"/>
                        </a:lnTo>
                        <a:lnTo>
                          <a:pt x="0" y="18"/>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69" name="Freeform 29">
                    <a:extLst>
                      <a:ext uri="{FF2B5EF4-FFF2-40B4-BE49-F238E27FC236}">
                        <a16:creationId xmlns:a16="http://schemas.microsoft.com/office/drawing/2014/main" id="{8E2D660D-F7B5-4C4E-ADD2-D2D861892792}"/>
                      </a:ext>
                    </a:extLst>
                  </p:cNvPr>
                  <p:cNvSpPr>
                    <a:spLocks/>
                  </p:cNvSpPr>
                  <p:nvPr/>
                </p:nvSpPr>
                <p:spPr bwMode="auto">
                  <a:xfrm>
                    <a:off x="5577" y="2442"/>
                    <a:ext cx="9" cy="17"/>
                  </a:xfrm>
                  <a:custGeom>
                    <a:avLst/>
                    <a:gdLst>
                      <a:gd name="T0" fmla="*/ 8 w 9"/>
                      <a:gd name="T1" fmla="*/ 0 h 17"/>
                      <a:gd name="T2" fmla="*/ 0 w 9"/>
                      <a:gd name="T3" fmla="*/ 8 h 17"/>
                      <a:gd name="T4" fmla="*/ 8 w 9"/>
                      <a:gd name="T5" fmla="*/ 16 h 17"/>
                      <a:gd name="T6" fmla="*/ 8 w 9"/>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7">
                        <a:moveTo>
                          <a:pt x="8" y="0"/>
                        </a:moveTo>
                        <a:lnTo>
                          <a:pt x="0" y="8"/>
                        </a:lnTo>
                        <a:lnTo>
                          <a:pt x="8" y="16"/>
                        </a:lnTo>
                        <a:lnTo>
                          <a:pt x="8"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70" name="Freeform 30">
                    <a:extLst>
                      <a:ext uri="{FF2B5EF4-FFF2-40B4-BE49-F238E27FC236}">
                        <a16:creationId xmlns:a16="http://schemas.microsoft.com/office/drawing/2014/main" id="{9CE34D30-DB18-4EF1-8658-A24B3F4F5D26}"/>
                      </a:ext>
                    </a:extLst>
                  </p:cNvPr>
                  <p:cNvSpPr>
                    <a:spLocks/>
                  </p:cNvSpPr>
                  <p:nvPr/>
                </p:nvSpPr>
                <p:spPr bwMode="auto">
                  <a:xfrm>
                    <a:off x="5599" y="2410"/>
                    <a:ext cx="5" cy="57"/>
                  </a:xfrm>
                  <a:custGeom>
                    <a:avLst/>
                    <a:gdLst>
                      <a:gd name="T0" fmla="*/ 4 w 5"/>
                      <a:gd name="T1" fmla="*/ 0 h 57"/>
                      <a:gd name="T2" fmla="*/ 0 w 5"/>
                      <a:gd name="T3" fmla="*/ 8 h 57"/>
                      <a:gd name="T4" fmla="*/ 0 w 5"/>
                      <a:gd name="T5" fmla="*/ 56 h 57"/>
                      <a:gd name="T6" fmla="*/ 4 w 5"/>
                      <a:gd name="T7" fmla="*/ 46 h 57"/>
                      <a:gd name="T8" fmla="*/ 4 w 5"/>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7">
                        <a:moveTo>
                          <a:pt x="4" y="0"/>
                        </a:moveTo>
                        <a:lnTo>
                          <a:pt x="0" y="8"/>
                        </a:lnTo>
                        <a:lnTo>
                          <a:pt x="0" y="56"/>
                        </a:lnTo>
                        <a:lnTo>
                          <a:pt x="4" y="46"/>
                        </a:lnTo>
                        <a:lnTo>
                          <a:pt x="4"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809" name="Group 31">
                  <a:extLst>
                    <a:ext uri="{FF2B5EF4-FFF2-40B4-BE49-F238E27FC236}">
                      <a16:creationId xmlns:a16="http://schemas.microsoft.com/office/drawing/2014/main" id="{9807441A-0D88-4E5B-912A-977FA4159AF7}"/>
                    </a:ext>
                  </a:extLst>
                </p:cNvPr>
                <p:cNvGrpSpPr>
                  <a:grpSpLocks/>
                </p:cNvGrpSpPr>
                <p:nvPr/>
              </p:nvGrpSpPr>
              <p:grpSpPr bwMode="auto">
                <a:xfrm>
                  <a:off x="5053" y="2755"/>
                  <a:ext cx="352" cy="174"/>
                  <a:chOff x="5053" y="2755"/>
                  <a:chExt cx="352" cy="174"/>
                </a:xfrm>
              </p:grpSpPr>
              <p:sp>
                <p:nvSpPr>
                  <p:cNvPr id="108853" name="Freeform 32">
                    <a:extLst>
                      <a:ext uri="{FF2B5EF4-FFF2-40B4-BE49-F238E27FC236}">
                        <a16:creationId xmlns:a16="http://schemas.microsoft.com/office/drawing/2014/main" id="{7FE97FC2-0878-48B6-A06F-28095876DC37}"/>
                      </a:ext>
                    </a:extLst>
                  </p:cNvPr>
                  <p:cNvSpPr>
                    <a:spLocks/>
                  </p:cNvSpPr>
                  <p:nvPr/>
                </p:nvSpPr>
                <p:spPr bwMode="auto">
                  <a:xfrm>
                    <a:off x="5209" y="2757"/>
                    <a:ext cx="16" cy="51"/>
                  </a:xfrm>
                  <a:custGeom>
                    <a:avLst/>
                    <a:gdLst>
                      <a:gd name="T0" fmla="*/ 0 w 16"/>
                      <a:gd name="T1" fmla="*/ 8 h 51"/>
                      <a:gd name="T2" fmla="*/ 7 w 16"/>
                      <a:gd name="T3" fmla="*/ 30 h 51"/>
                      <a:gd name="T4" fmla="*/ 7 w 16"/>
                      <a:gd name="T5" fmla="*/ 50 h 51"/>
                      <a:gd name="T6" fmla="*/ 15 w 16"/>
                      <a:gd name="T7" fmla="*/ 46 h 51"/>
                      <a:gd name="T8" fmla="*/ 15 w 16"/>
                      <a:gd name="T9" fmla="*/ 0 h 51"/>
                      <a:gd name="T10" fmla="*/ 0 w 16"/>
                      <a:gd name="T11" fmla="*/ 8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51">
                        <a:moveTo>
                          <a:pt x="0" y="8"/>
                        </a:moveTo>
                        <a:lnTo>
                          <a:pt x="7" y="30"/>
                        </a:lnTo>
                        <a:lnTo>
                          <a:pt x="7" y="50"/>
                        </a:lnTo>
                        <a:lnTo>
                          <a:pt x="15" y="46"/>
                        </a:lnTo>
                        <a:lnTo>
                          <a:pt x="15" y="0"/>
                        </a:lnTo>
                        <a:lnTo>
                          <a:pt x="0" y="8"/>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4" name="Freeform 33">
                    <a:extLst>
                      <a:ext uri="{FF2B5EF4-FFF2-40B4-BE49-F238E27FC236}">
                        <a16:creationId xmlns:a16="http://schemas.microsoft.com/office/drawing/2014/main" id="{E22FB590-5D04-4837-BA9F-E9F7986C24D2}"/>
                      </a:ext>
                    </a:extLst>
                  </p:cNvPr>
                  <p:cNvSpPr>
                    <a:spLocks/>
                  </p:cNvSpPr>
                  <p:nvPr/>
                </p:nvSpPr>
                <p:spPr bwMode="auto">
                  <a:xfrm>
                    <a:off x="5224" y="2755"/>
                    <a:ext cx="45" cy="49"/>
                  </a:xfrm>
                  <a:custGeom>
                    <a:avLst/>
                    <a:gdLst>
                      <a:gd name="T0" fmla="*/ 0 w 45"/>
                      <a:gd name="T1" fmla="*/ 2 h 49"/>
                      <a:gd name="T2" fmla="*/ 19 w 45"/>
                      <a:gd name="T3" fmla="*/ 0 h 49"/>
                      <a:gd name="T4" fmla="*/ 44 w 45"/>
                      <a:gd name="T5" fmla="*/ 0 h 49"/>
                      <a:gd name="T6" fmla="*/ 44 w 45"/>
                      <a:gd name="T7" fmla="*/ 46 h 49"/>
                      <a:gd name="T8" fmla="*/ 19 w 45"/>
                      <a:gd name="T9" fmla="*/ 46 h 49"/>
                      <a:gd name="T10" fmla="*/ 0 w 45"/>
                      <a:gd name="T11" fmla="*/ 48 h 49"/>
                      <a:gd name="T12" fmla="*/ 0 w 45"/>
                      <a:gd name="T13" fmla="*/ 2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9">
                        <a:moveTo>
                          <a:pt x="0" y="2"/>
                        </a:moveTo>
                        <a:lnTo>
                          <a:pt x="19" y="0"/>
                        </a:lnTo>
                        <a:lnTo>
                          <a:pt x="44" y="0"/>
                        </a:lnTo>
                        <a:lnTo>
                          <a:pt x="44" y="46"/>
                        </a:lnTo>
                        <a:lnTo>
                          <a:pt x="19" y="46"/>
                        </a:lnTo>
                        <a:lnTo>
                          <a:pt x="0" y="48"/>
                        </a:lnTo>
                        <a:lnTo>
                          <a:pt x="0" y="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5" name="Freeform 34">
                    <a:extLst>
                      <a:ext uri="{FF2B5EF4-FFF2-40B4-BE49-F238E27FC236}">
                        <a16:creationId xmlns:a16="http://schemas.microsoft.com/office/drawing/2014/main" id="{EFB55FB4-0CBB-4ADE-A393-026BD7957E93}"/>
                      </a:ext>
                    </a:extLst>
                  </p:cNvPr>
                  <p:cNvSpPr>
                    <a:spLocks/>
                  </p:cNvSpPr>
                  <p:nvPr/>
                </p:nvSpPr>
                <p:spPr bwMode="auto">
                  <a:xfrm>
                    <a:off x="5268" y="2755"/>
                    <a:ext cx="22" cy="65"/>
                  </a:xfrm>
                  <a:custGeom>
                    <a:avLst/>
                    <a:gdLst>
                      <a:gd name="T0" fmla="*/ 0 w 22"/>
                      <a:gd name="T1" fmla="*/ 0 h 65"/>
                      <a:gd name="T2" fmla="*/ 0 w 22"/>
                      <a:gd name="T3" fmla="*/ 46 h 65"/>
                      <a:gd name="T4" fmla="*/ 21 w 22"/>
                      <a:gd name="T5" fmla="*/ 64 h 65"/>
                      <a:gd name="T6" fmla="*/ 21 w 22"/>
                      <a:gd name="T7" fmla="*/ 18 h 65"/>
                      <a:gd name="T8" fmla="*/ 0 w 22"/>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5">
                        <a:moveTo>
                          <a:pt x="0" y="0"/>
                        </a:moveTo>
                        <a:lnTo>
                          <a:pt x="0" y="46"/>
                        </a:lnTo>
                        <a:lnTo>
                          <a:pt x="21" y="64"/>
                        </a:lnTo>
                        <a:lnTo>
                          <a:pt x="21" y="18"/>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6" name="Freeform 35">
                    <a:extLst>
                      <a:ext uri="{FF2B5EF4-FFF2-40B4-BE49-F238E27FC236}">
                        <a16:creationId xmlns:a16="http://schemas.microsoft.com/office/drawing/2014/main" id="{336C916F-7DEC-41BC-AA2B-D832829329B9}"/>
                      </a:ext>
                    </a:extLst>
                  </p:cNvPr>
                  <p:cNvSpPr>
                    <a:spLocks/>
                  </p:cNvSpPr>
                  <p:nvPr/>
                </p:nvSpPr>
                <p:spPr bwMode="auto">
                  <a:xfrm>
                    <a:off x="5289" y="2767"/>
                    <a:ext cx="28" cy="53"/>
                  </a:xfrm>
                  <a:custGeom>
                    <a:avLst/>
                    <a:gdLst>
                      <a:gd name="T0" fmla="*/ 0 w 28"/>
                      <a:gd name="T1" fmla="*/ 6 h 53"/>
                      <a:gd name="T2" fmla="*/ 27 w 28"/>
                      <a:gd name="T3" fmla="*/ 0 h 53"/>
                      <a:gd name="T4" fmla="*/ 27 w 28"/>
                      <a:gd name="T5" fmla="*/ 46 h 53"/>
                      <a:gd name="T6" fmla="*/ 0 w 28"/>
                      <a:gd name="T7" fmla="*/ 52 h 53"/>
                      <a:gd name="T8" fmla="*/ 0 w 28"/>
                      <a:gd name="T9" fmla="*/ 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53">
                        <a:moveTo>
                          <a:pt x="0" y="6"/>
                        </a:moveTo>
                        <a:lnTo>
                          <a:pt x="27" y="0"/>
                        </a:lnTo>
                        <a:lnTo>
                          <a:pt x="27" y="46"/>
                        </a:lnTo>
                        <a:lnTo>
                          <a:pt x="0" y="52"/>
                        </a:lnTo>
                        <a:lnTo>
                          <a:pt x="0" y="6"/>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7" name="Freeform 36">
                    <a:extLst>
                      <a:ext uri="{FF2B5EF4-FFF2-40B4-BE49-F238E27FC236}">
                        <a16:creationId xmlns:a16="http://schemas.microsoft.com/office/drawing/2014/main" id="{504C2C32-159E-42D8-97CF-E9506CA9633D}"/>
                      </a:ext>
                    </a:extLst>
                  </p:cNvPr>
                  <p:cNvSpPr>
                    <a:spLocks/>
                  </p:cNvSpPr>
                  <p:nvPr/>
                </p:nvSpPr>
                <p:spPr bwMode="auto">
                  <a:xfrm>
                    <a:off x="5333" y="2813"/>
                    <a:ext cx="17" cy="72"/>
                  </a:xfrm>
                  <a:custGeom>
                    <a:avLst/>
                    <a:gdLst>
                      <a:gd name="T0" fmla="*/ 0 w 17"/>
                      <a:gd name="T1" fmla="*/ 0 h 72"/>
                      <a:gd name="T2" fmla="*/ 16 w 17"/>
                      <a:gd name="T3" fmla="*/ 25 h 72"/>
                      <a:gd name="T4" fmla="*/ 16 w 17"/>
                      <a:gd name="T5" fmla="*/ 71 h 72"/>
                      <a:gd name="T6" fmla="*/ 0 w 17"/>
                      <a:gd name="T7" fmla="*/ 45 h 72"/>
                      <a:gd name="T8" fmla="*/ 0 w 17"/>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72">
                        <a:moveTo>
                          <a:pt x="0" y="0"/>
                        </a:moveTo>
                        <a:lnTo>
                          <a:pt x="16" y="25"/>
                        </a:lnTo>
                        <a:lnTo>
                          <a:pt x="16" y="71"/>
                        </a:lnTo>
                        <a:lnTo>
                          <a:pt x="0" y="45"/>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8" name="Freeform 37">
                    <a:extLst>
                      <a:ext uri="{FF2B5EF4-FFF2-40B4-BE49-F238E27FC236}">
                        <a16:creationId xmlns:a16="http://schemas.microsoft.com/office/drawing/2014/main" id="{B6DDE097-57C1-44DC-88F9-E19A126857C6}"/>
                      </a:ext>
                    </a:extLst>
                  </p:cNvPr>
                  <p:cNvSpPr>
                    <a:spLocks/>
                  </p:cNvSpPr>
                  <p:nvPr/>
                </p:nvSpPr>
                <p:spPr bwMode="auto">
                  <a:xfrm>
                    <a:off x="5316" y="2767"/>
                    <a:ext cx="22" cy="68"/>
                  </a:xfrm>
                  <a:custGeom>
                    <a:avLst/>
                    <a:gdLst>
                      <a:gd name="T0" fmla="*/ 0 w 22"/>
                      <a:gd name="T1" fmla="*/ 0 h 68"/>
                      <a:gd name="T2" fmla="*/ 21 w 22"/>
                      <a:gd name="T3" fmla="*/ 24 h 68"/>
                      <a:gd name="T4" fmla="*/ 17 w 22"/>
                      <a:gd name="T5" fmla="*/ 46 h 68"/>
                      <a:gd name="T6" fmla="*/ 17 w 22"/>
                      <a:gd name="T7" fmla="*/ 67 h 68"/>
                      <a:gd name="T8" fmla="*/ 0 w 22"/>
                      <a:gd name="T9" fmla="*/ 46 h 68"/>
                      <a:gd name="T10" fmla="*/ 0 w 22"/>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68">
                        <a:moveTo>
                          <a:pt x="0" y="0"/>
                        </a:moveTo>
                        <a:lnTo>
                          <a:pt x="21" y="24"/>
                        </a:lnTo>
                        <a:lnTo>
                          <a:pt x="17" y="46"/>
                        </a:lnTo>
                        <a:lnTo>
                          <a:pt x="17" y="67"/>
                        </a:lnTo>
                        <a:lnTo>
                          <a:pt x="0" y="46"/>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9" name="Freeform 38">
                    <a:extLst>
                      <a:ext uri="{FF2B5EF4-FFF2-40B4-BE49-F238E27FC236}">
                        <a16:creationId xmlns:a16="http://schemas.microsoft.com/office/drawing/2014/main" id="{5CAC89CB-ACCB-432C-B8DA-54C61D978ED8}"/>
                      </a:ext>
                    </a:extLst>
                  </p:cNvPr>
                  <p:cNvSpPr>
                    <a:spLocks/>
                  </p:cNvSpPr>
                  <p:nvPr/>
                </p:nvSpPr>
                <p:spPr bwMode="auto">
                  <a:xfrm>
                    <a:off x="5053" y="2773"/>
                    <a:ext cx="45" cy="84"/>
                  </a:xfrm>
                  <a:custGeom>
                    <a:avLst/>
                    <a:gdLst>
                      <a:gd name="T0" fmla="*/ 4 w 45"/>
                      <a:gd name="T1" fmla="*/ 83 h 84"/>
                      <a:gd name="T2" fmla="*/ 0 w 45"/>
                      <a:gd name="T3" fmla="*/ 55 h 84"/>
                      <a:gd name="T4" fmla="*/ 10 w 45"/>
                      <a:gd name="T5" fmla="*/ 30 h 84"/>
                      <a:gd name="T6" fmla="*/ 44 w 45"/>
                      <a:gd name="T7" fmla="*/ 0 h 84"/>
                      <a:gd name="T8" fmla="*/ 44 w 45"/>
                      <a:gd name="T9" fmla="*/ 46 h 84"/>
                      <a:gd name="T10" fmla="*/ 10 w 45"/>
                      <a:gd name="T11" fmla="*/ 75 h 84"/>
                      <a:gd name="T12" fmla="*/ 4 w 45"/>
                      <a:gd name="T13" fmla="*/ 83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84">
                        <a:moveTo>
                          <a:pt x="4" y="83"/>
                        </a:moveTo>
                        <a:lnTo>
                          <a:pt x="0" y="55"/>
                        </a:lnTo>
                        <a:lnTo>
                          <a:pt x="10" y="30"/>
                        </a:lnTo>
                        <a:lnTo>
                          <a:pt x="44" y="0"/>
                        </a:lnTo>
                        <a:lnTo>
                          <a:pt x="44" y="46"/>
                        </a:lnTo>
                        <a:lnTo>
                          <a:pt x="10" y="75"/>
                        </a:lnTo>
                        <a:lnTo>
                          <a:pt x="4" y="83"/>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60" name="Freeform 39">
                    <a:extLst>
                      <a:ext uri="{FF2B5EF4-FFF2-40B4-BE49-F238E27FC236}">
                        <a16:creationId xmlns:a16="http://schemas.microsoft.com/office/drawing/2014/main" id="{D2190424-D576-492B-B74B-BC0D12FD4894}"/>
                      </a:ext>
                    </a:extLst>
                  </p:cNvPr>
                  <p:cNvSpPr>
                    <a:spLocks/>
                  </p:cNvSpPr>
                  <p:nvPr/>
                </p:nvSpPr>
                <p:spPr bwMode="auto">
                  <a:xfrm>
                    <a:off x="5097" y="2767"/>
                    <a:ext cx="28" cy="53"/>
                  </a:xfrm>
                  <a:custGeom>
                    <a:avLst/>
                    <a:gdLst>
                      <a:gd name="T0" fmla="*/ 0 w 28"/>
                      <a:gd name="T1" fmla="*/ 6 h 53"/>
                      <a:gd name="T2" fmla="*/ 0 w 28"/>
                      <a:gd name="T3" fmla="*/ 52 h 53"/>
                      <a:gd name="T4" fmla="*/ 27 w 28"/>
                      <a:gd name="T5" fmla="*/ 46 h 53"/>
                      <a:gd name="T6" fmla="*/ 27 w 28"/>
                      <a:gd name="T7" fmla="*/ 0 h 53"/>
                      <a:gd name="T8" fmla="*/ 0 w 28"/>
                      <a:gd name="T9" fmla="*/ 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53">
                        <a:moveTo>
                          <a:pt x="0" y="6"/>
                        </a:moveTo>
                        <a:lnTo>
                          <a:pt x="0" y="52"/>
                        </a:lnTo>
                        <a:lnTo>
                          <a:pt x="27" y="46"/>
                        </a:lnTo>
                        <a:lnTo>
                          <a:pt x="27" y="0"/>
                        </a:lnTo>
                        <a:lnTo>
                          <a:pt x="0" y="6"/>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61" name="Freeform 40">
                    <a:extLst>
                      <a:ext uri="{FF2B5EF4-FFF2-40B4-BE49-F238E27FC236}">
                        <a16:creationId xmlns:a16="http://schemas.microsoft.com/office/drawing/2014/main" id="{B345728F-FE52-4F81-B423-83432444D716}"/>
                      </a:ext>
                    </a:extLst>
                  </p:cNvPr>
                  <p:cNvSpPr>
                    <a:spLocks/>
                  </p:cNvSpPr>
                  <p:nvPr/>
                </p:nvSpPr>
                <p:spPr bwMode="auto">
                  <a:xfrm>
                    <a:off x="5124" y="2767"/>
                    <a:ext cx="53" cy="64"/>
                  </a:xfrm>
                  <a:custGeom>
                    <a:avLst/>
                    <a:gdLst>
                      <a:gd name="T0" fmla="*/ 0 w 53"/>
                      <a:gd name="T1" fmla="*/ 0 h 64"/>
                      <a:gd name="T2" fmla="*/ 52 w 53"/>
                      <a:gd name="T3" fmla="*/ 16 h 64"/>
                      <a:gd name="T4" fmla="*/ 52 w 53"/>
                      <a:gd name="T5" fmla="*/ 63 h 64"/>
                      <a:gd name="T6" fmla="*/ 0 w 53"/>
                      <a:gd name="T7" fmla="*/ 46 h 64"/>
                      <a:gd name="T8" fmla="*/ 0 w 53"/>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4">
                        <a:moveTo>
                          <a:pt x="0" y="0"/>
                        </a:moveTo>
                        <a:lnTo>
                          <a:pt x="52" y="16"/>
                        </a:lnTo>
                        <a:lnTo>
                          <a:pt x="52" y="63"/>
                        </a:lnTo>
                        <a:lnTo>
                          <a:pt x="0" y="46"/>
                        </a:lnTo>
                        <a:lnTo>
                          <a:pt x="0"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62" name="Freeform 41">
                    <a:extLst>
                      <a:ext uri="{FF2B5EF4-FFF2-40B4-BE49-F238E27FC236}">
                        <a16:creationId xmlns:a16="http://schemas.microsoft.com/office/drawing/2014/main" id="{CCC05B13-CC90-4261-85DA-AD86752B58EF}"/>
                      </a:ext>
                    </a:extLst>
                  </p:cNvPr>
                  <p:cNvSpPr>
                    <a:spLocks/>
                  </p:cNvSpPr>
                  <p:nvPr/>
                </p:nvSpPr>
                <p:spPr bwMode="auto">
                  <a:xfrm>
                    <a:off x="5176" y="2783"/>
                    <a:ext cx="41" cy="48"/>
                  </a:xfrm>
                  <a:custGeom>
                    <a:avLst/>
                    <a:gdLst>
                      <a:gd name="T0" fmla="*/ 0 w 41"/>
                      <a:gd name="T1" fmla="*/ 0 h 48"/>
                      <a:gd name="T2" fmla="*/ 0 w 41"/>
                      <a:gd name="T3" fmla="*/ 47 h 48"/>
                      <a:gd name="T4" fmla="*/ 40 w 41"/>
                      <a:gd name="T5" fmla="*/ 47 h 48"/>
                      <a:gd name="T6" fmla="*/ 40 w 41"/>
                      <a:gd name="T7" fmla="*/ 4 h 48"/>
                      <a:gd name="T8" fmla="*/ 0 w 41"/>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0"/>
                        </a:moveTo>
                        <a:lnTo>
                          <a:pt x="0" y="47"/>
                        </a:lnTo>
                        <a:lnTo>
                          <a:pt x="40" y="47"/>
                        </a:lnTo>
                        <a:lnTo>
                          <a:pt x="40" y="4"/>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63" name="Freeform 42">
                    <a:extLst>
                      <a:ext uri="{FF2B5EF4-FFF2-40B4-BE49-F238E27FC236}">
                        <a16:creationId xmlns:a16="http://schemas.microsoft.com/office/drawing/2014/main" id="{3FCA947A-2A0C-43DF-B125-C882E315A004}"/>
                      </a:ext>
                    </a:extLst>
                  </p:cNvPr>
                  <p:cNvSpPr>
                    <a:spLocks/>
                  </p:cNvSpPr>
                  <p:nvPr/>
                </p:nvSpPr>
                <p:spPr bwMode="auto">
                  <a:xfrm>
                    <a:off x="5379" y="2858"/>
                    <a:ext cx="26" cy="71"/>
                  </a:xfrm>
                  <a:custGeom>
                    <a:avLst/>
                    <a:gdLst>
                      <a:gd name="T0" fmla="*/ 0 w 26"/>
                      <a:gd name="T1" fmla="*/ 24 h 71"/>
                      <a:gd name="T2" fmla="*/ 25 w 26"/>
                      <a:gd name="T3" fmla="*/ 0 h 71"/>
                      <a:gd name="T4" fmla="*/ 25 w 26"/>
                      <a:gd name="T5" fmla="*/ 46 h 71"/>
                      <a:gd name="T6" fmla="*/ 0 w 26"/>
                      <a:gd name="T7" fmla="*/ 70 h 71"/>
                      <a:gd name="T8" fmla="*/ 0 w 26"/>
                      <a:gd name="T9" fmla="*/ 24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71">
                        <a:moveTo>
                          <a:pt x="0" y="24"/>
                        </a:moveTo>
                        <a:lnTo>
                          <a:pt x="25" y="0"/>
                        </a:lnTo>
                        <a:lnTo>
                          <a:pt x="25" y="46"/>
                        </a:lnTo>
                        <a:lnTo>
                          <a:pt x="0" y="70"/>
                        </a:lnTo>
                        <a:lnTo>
                          <a:pt x="0" y="24"/>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64" name="Freeform 43">
                    <a:extLst>
                      <a:ext uri="{FF2B5EF4-FFF2-40B4-BE49-F238E27FC236}">
                        <a16:creationId xmlns:a16="http://schemas.microsoft.com/office/drawing/2014/main" id="{7F5D7EFB-4542-4831-97E3-C6B674D02052}"/>
                      </a:ext>
                    </a:extLst>
                  </p:cNvPr>
                  <p:cNvSpPr>
                    <a:spLocks/>
                  </p:cNvSpPr>
                  <p:nvPr/>
                </p:nvSpPr>
                <p:spPr bwMode="auto">
                  <a:xfrm>
                    <a:off x="5349" y="2838"/>
                    <a:ext cx="8" cy="47"/>
                  </a:xfrm>
                  <a:custGeom>
                    <a:avLst/>
                    <a:gdLst>
                      <a:gd name="T0" fmla="*/ 0 w 8"/>
                      <a:gd name="T1" fmla="*/ 0 h 47"/>
                      <a:gd name="T2" fmla="*/ 0 w 8"/>
                      <a:gd name="T3" fmla="*/ 46 h 47"/>
                      <a:gd name="T4" fmla="*/ 7 w 8"/>
                      <a:gd name="T5" fmla="*/ 46 h 47"/>
                      <a:gd name="T6" fmla="*/ 7 w 8"/>
                      <a:gd name="T7" fmla="*/ 0 h 47"/>
                      <a:gd name="T8" fmla="*/ 0 w 8"/>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7">
                        <a:moveTo>
                          <a:pt x="0" y="0"/>
                        </a:moveTo>
                        <a:lnTo>
                          <a:pt x="0" y="46"/>
                        </a:lnTo>
                        <a:lnTo>
                          <a:pt x="7" y="46"/>
                        </a:lnTo>
                        <a:lnTo>
                          <a:pt x="7" y="0"/>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65" name="Freeform 44">
                    <a:extLst>
                      <a:ext uri="{FF2B5EF4-FFF2-40B4-BE49-F238E27FC236}">
                        <a16:creationId xmlns:a16="http://schemas.microsoft.com/office/drawing/2014/main" id="{973A8397-7D10-43CA-B9C4-38F1A67DA6A4}"/>
                      </a:ext>
                    </a:extLst>
                  </p:cNvPr>
                  <p:cNvSpPr>
                    <a:spLocks/>
                  </p:cNvSpPr>
                  <p:nvPr/>
                </p:nvSpPr>
                <p:spPr bwMode="auto">
                  <a:xfrm>
                    <a:off x="5364" y="2882"/>
                    <a:ext cx="16" cy="47"/>
                  </a:xfrm>
                  <a:custGeom>
                    <a:avLst/>
                    <a:gdLst>
                      <a:gd name="T0" fmla="*/ 0 w 16"/>
                      <a:gd name="T1" fmla="*/ 0 h 47"/>
                      <a:gd name="T2" fmla="*/ 15 w 16"/>
                      <a:gd name="T3" fmla="*/ 0 h 47"/>
                      <a:gd name="T4" fmla="*/ 15 w 16"/>
                      <a:gd name="T5" fmla="*/ 42 h 47"/>
                      <a:gd name="T6" fmla="*/ 0 w 16"/>
                      <a:gd name="T7" fmla="*/ 46 h 47"/>
                      <a:gd name="T8" fmla="*/ 0 w 16"/>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47">
                        <a:moveTo>
                          <a:pt x="0" y="0"/>
                        </a:moveTo>
                        <a:lnTo>
                          <a:pt x="15" y="0"/>
                        </a:lnTo>
                        <a:lnTo>
                          <a:pt x="15" y="42"/>
                        </a:lnTo>
                        <a:lnTo>
                          <a:pt x="0" y="46"/>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66" name="Freeform 45">
                    <a:extLst>
                      <a:ext uri="{FF2B5EF4-FFF2-40B4-BE49-F238E27FC236}">
                        <a16:creationId xmlns:a16="http://schemas.microsoft.com/office/drawing/2014/main" id="{6A9B009D-AD95-40C8-813B-5E99BA07EAD3}"/>
                      </a:ext>
                    </a:extLst>
                  </p:cNvPr>
                  <p:cNvSpPr>
                    <a:spLocks/>
                  </p:cNvSpPr>
                  <p:nvPr/>
                </p:nvSpPr>
                <p:spPr bwMode="auto">
                  <a:xfrm>
                    <a:off x="5356" y="2838"/>
                    <a:ext cx="9" cy="91"/>
                  </a:xfrm>
                  <a:custGeom>
                    <a:avLst/>
                    <a:gdLst>
                      <a:gd name="T0" fmla="*/ 0 w 9"/>
                      <a:gd name="T1" fmla="*/ 0 h 91"/>
                      <a:gd name="T2" fmla="*/ 8 w 9"/>
                      <a:gd name="T3" fmla="*/ 46 h 91"/>
                      <a:gd name="T4" fmla="*/ 8 w 9"/>
                      <a:gd name="T5" fmla="*/ 90 h 91"/>
                      <a:gd name="T6" fmla="*/ 0 w 9"/>
                      <a:gd name="T7" fmla="*/ 46 h 91"/>
                      <a:gd name="T8" fmla="*/ 0 w 9"/>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1">
                        <a:moveTo>
                          <a:pt x="0" y="0"/>
                        </a:moveTo>
                        <a:lnTo>
                          <a:pt x="8" y="46"/>
                        </a:lnTo>
                        <a:lnTo>
                          <a:pt x="8" y="90"/>
                        </a:lnTo>
                        <a:lnTo>
                          <a:pt x="0" y="46"/>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810" name="Group 46">
                  <a:extLst>
                    <a:ext uri="{FF2B5EF4-FFF2-40B4-BE49-F238E27FC236}">
                      <a16:creationId xmlns:a16="http://schemas.microsoft.com/office/drawing/2014/main" id="{4E2D4B6A-7957-438E-BFCF-7A9152BDAB68}"/>
                    </a:ext>
                  </a:extLst>
                </p:cNvPr>
                <p:cNvGrpSpPr>
                  <a:grpSpLocks/>
                </p:cNvGrpSpPr>
                <p:nvPr/>
              </p:nvGrpSpPr>
              <p:grpSpPr bwMode="auto">
                <a:xfrm>
                  <a:off x="5367" y="2623"/>
                  <a:ext cx="119" cy="151"/>
                  <a:chOff x="5367" y="2623"/>
                  <a:chExt cx="119" cy="151"/>
                </a:xfrm>
              </p:grpSpPr>
              <p:sp>
                <p:nvSpPr>
                  <p:cNvPr id="108847" name="Freeform 47">
                    <a:extLst>
                      <a:ext uri="{FF2B5EF4-FFF2-40B4-BE49-F238E27FC236}">
                        <a16:creationId xmlns:a16="http://schemas.microsoft.com/office/drawing/2014/main" id="{D24EE9A3-3BDD-4AB4-814C-BAB230CF510D}"/>
                      </a:ext>
                    </a:extLst>
                  </p:cNvPr>
                  <p:cNvSpPr>
                    <a:spLocks/>
                  </p:cNvSpPr>
                  <p:nvPr/>
                </p:nvSpPr>
                <p:spPr bwMode="auto">
                  <a:xfrm>
                    <a:off x="5379" y="2697"/>
                    <a:ext cx="21" cy="57"/>
                  </a:xfrm>
                  <a:custGeom>
                    <a:avLst/>
                    <a:gdLst>
                      <a:gd name="T0" fmla="*/ 0 w 21"/>
                      <a:gd name="T1" fmla="*/ 8 h 57"/>
                      <a:gd name="T2" fmla="*/ 20 w 21"/>
                      <a:gd name="T3" fmla="*/ 0 h 57"/>
                      <a:gd name="T4" fmla="*/ 20 w 21"/>
                      <a:gd name="T5" fmla="*/ 48 h 57"/>
                      <a:gd name="T6" fmla="*/ 0 w 21"/>
                      <a:gd name="T7" fmla="*/ 56 h 57"/>
                      <a:gd name="T8" fmla="*/ 0 w 21"/>
                      <a:gd name="T9" fmla="*/ 8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8"/>
                        </a:moveTo>
                        <a:lnTo>
                          <a:pt x="20" y="0"/>
                        </a:lnTo>
                        <a:lnTo>
                          <a:pt x="20" y="48"/>
                        </a:lnTo>
                        <a:lnTo>
                          <a:pt x="0" y="56"/>
                        </a:lnTo>
                        <a:lnTo>
                          <a:pt x="0" y="8"/>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48" name="Freeform 48">
                    <a:extLst>
                      <a:ext uri="{FF2B5EF4-FFF2-40B4-BE49-F238E27FC236}">
                        <a16:creationId xmlns:a16="http://schemas.microsoft.com/office/drawing/2014/main" id="{46FAA750-5FA9-48BD-A85A-6AC2D72E77D9}"/>
                      </a:ext>
                    </a:extLst>
                  </p:cNvPr>
                  <p:cNvSpPr>
                    <a:spLocks/>
                  </p:cNvSpPr>
                  <p:nvPr/>
                </p:nvSpPr>
                <p:spPr bwMode="auto">
                  <a:xfrm>
                    <a:off x="5399" y="2671"/>
                    <a:ext cx="29" cy="75"/>
                  </a:xfrm>
                  <a:custGeom>
                    <a:avLst/>
                    <a:gdLst>
                      <a:gd name="T0" fmla="*/ 0 w 29"/>
                      <a:gd name="T1" fmla="*/ 26 h 75"/>
                      <a:gd name="T2" fmla="*/ 28 w 29"/>
                      <a:gd name="T3" fmla="*/ 0 h 75"/>
                      <a:gd name="T4" fmla="*/ 28 w 29"/>
                      <a:gd name="T5" fmla="*/ 48 h 75"/>
                      <a:gd name="T6" fmla="*/ 0 w 29"/>
                      <a:gd name="T7" fmla="*/ 74 h 75"/>
                      <a:gd name="T8" fmla="*/ 0 w 29"/>
                      <a:gd name="T9" fmla="*/ 26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75">
                        <a:moveTo>
                          <a:pt x="0" y="26"/>
                        </a:moveTo>
                        <a:lnTo>
                          <a:pt x="28" y="0"/>
                        </a:lnTo>
                        <a:lnTo>
                          <a:pt x="28" y="48"/>
                        </a:lnTo>
                        <a:lnTo>
                          <a:pt x="0" y="74"/>
                        </a:lnTo>
                        <a:lnTo>
                          <a:pt x="0" y="26"/>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49" name="Freeform 49">
                    <a:extLst>
                      <a:ext uri="{FF2B5EF4-FFF2-40B4-BE49-F238E27FC236}">
                        <a16:creationId xmlns:a16="http://schemas.microsoft.com/office/drawing/2014/main" id="{39D518D1-DDA6-497F-8E3B-9032CE31E91D}"/>
                      </a:ext>
                    </a:extLst>
                  </p:cNvPr>
                  <p:cNvSpPr>
                    <a:spLocks/>
                  </p:cNvSpPr>
                  <p:nvPr/>
                </p:nvSpPr>
                <p:spPr bwMode="auto">
                  <a:xfrm>
                    <a:off x="5427" y="2653"/>
                    <a:ext cx="11" cy="67"/>
                  </a:xfrm>
                  <a:custGeom>
                    <a:avLst/>
                    <a:gdLst>
                      <a:gd name="T0" fmla="*/ 0 w 11"/>
                      <a:gd name="T1" fmla="*/ 20 h 67"/>
                      <a:gd name="T2" fmla="*/ 0 w 11"/>
                      <a:gd name="T3" fmla="*/ 66 h 67"/>
                      <a:gd name="T4" fmla="*/ 10 w 11"/>
                      <a:gd name="T5" fmla="*/ 46 h 67"/>
                      <a:gd name="T6" fmla="*/ 10 w 11"/>
                      <a:gd name="T7" fmla="*/ 0 h 67"/>
                      <a:gd name="T8" fmla="*/ 0 w 11"/>
                      <a:gd name="T9" fmla="*/ 2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7">
                        <a:moveTo>
                          <a:pt x="0" y="20"/>
                        </a:moveTo>
                        <a:lnTo>
                          <a:pt x="0" y="66"/>
                        </a:lnTo>
                        <a:lnTo>
                          <a:pt x="10" y="46"/>
                        </a:lnTo>
                        <a:lnTo>
                          <a:pt x="10" y="0"/>
                        </a:lnTo>
                        <a:lnTo>
                          <a:pt x="0" y="2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0" name="Freeform 50">
                    <a:extLst>
                      <a:ext uri="{FF2B5EF4-FFF2-40B4-BE49-F238E27FC236}">
                        <a16:creationId xmlns:a16="http://schemas.microsoft.com/office/drawing/2014/main" id="{39CB0338-01C6-4B5F-8792-1EFCACE7121E}"/>
                      </a:ext>
                    </a:extLst>
                  </p:cNvPr>
                  <p:cNvSpPr>
                    <a:spLocks/>
                  </p:cNvSpPr>
                  <p:nvPr/>
                </p:nvSpPr>
                <p:spPr bwMode="auto">
                  <a:xfrm>
                    <a:off x="5367" y="2705"/>
                    <a:ext cx="13" cy="69"/>
                  </a:xfrm>
                  <a:custGeom>
                    <a:avLst/>
                    <a:gdLst>
                      <a:gd name="T0" fmla="*/ 12 w 13"/>
                      <a:gd name="T1" fmla="*/ 0 h 69"/>
                      <a:gd name="T2" fmla="*/ 12 w 13"/>
                      <a:gd name="T3" fmla="*/ 48 h 69"/>
                      <a:gd name="T4" fmla="*/ 11 w 13"/>
                      <a:gd name="T5" fmla="*/ 62 h 69"/>
                      <a:gd name="T6" fmla="*/ 9 w 13"/>
                      <a:gd name="T7" fmla="*/ 68 h 69"/>
                      <a:gd name="T8" fmla="*/ 6 w 13"/>
                      <a:gd name="T9" fmla="*/ 62 h 69"/>
                      <a:gd name="T10" fmla="*/ 0 w 13"/>
                      <a:gd name="T11" fmla="*/ 44 h 69"/>
                      <a:gd name="T12" fmla="*/ 11 w 13"/>
                      <a:gd name="T13" fmla="*/ 16 h 69"/>
                      <a:gd name="T14" fmla="*/ 12 w 13"/>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69">
                        <a:moveTo>
                          <a:pt x="12" y="0"/>
                        </a:moveTo>
                        <a:lnTo>
                          <a:pt x="12" y="48"/>
                        </a:lnTo>
                        <a:lnTo>
                          <a:pt x="11" y="62"/>
                        </a:lnTo>
                        <a:lnTo>
                          <a:pt x="9" y="68"/>
                        </a:lnTo>
                        <a:lnTo>
                          <a:pt x="6" y="62"/>
                        </a:lnTo>
                        <a:lnTo>
                          <a:pt x="0" y="44"/>
                        </a:lnTo>
                        <a:lnTo>
                          <a:pt x="11" y="16"/>
                        </a:lnTo>
                        <a:lnTo>
                          <a:pt x="12"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1" name="Freeform 51">
                    <a:extLst>
                      <a:ext uri="{FF2B5EF4-FFF2-40B4-BE49-F238E27FC236}">
                        <a16:creationId xmlns:a16="http://schemas.microsoft.com/office/drawing/2014/main" id="{E629A5D8-C76B-4919-ABA6-4891C496B649}"/>
                      </a:ext>
                    </a:extLst>
                  </p:cNvPr>
                  <p:cNvSpPr>
                    <a:spLocks/>
                  </p:cNvSpPr>
                  <p:nvPr/>
                </p:nvSpPr>
                <p:spPr bwMode="auto">
                  <a:xfrm>
                    <a:off x="5437" y="2643"/>
                    <a:ext cx="31" cy="57"/>
                  </a:xfrm>
                  <a:custGeom>
                    <a:avLst/>
                    <a:gdLst>
                      <a:gd name="T0" fmla="*/ 0 w 31"/>
                      <a:gd name="T1" fmla="*/ 10 h 57"/>
                      <a:gd name="T2" fmla="*/ 30 w 31"/>
                      <a:gd name="T3" fmla="*/ 0 h 57"/>
                      <a:gd name="T4" fmla="*/ 30 w 31"/>
                      <a:gd name="T5" fmla="*/ 46 h 57"/>
                      <a:gd name="T6" fmla="*/ 0 w 31"/>
                      <a:gd name="T7" fmla="*/ 56 h 57"/>
                      <a:gd name="T8" fmla="*/ 0 w 31"/>
                      <a:gd name="T9" fmla="*/ 1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57">
                        <a:moveTo>
                          <a:pt x="0" y="10"/>
                        </a:moveTo>
                        <a:lnTo>
                          <a:pt x="30" y="0"/>
                        </a:lnTo>
                        <a:lnTo>
                          <a:pt x="30" y="46"/>
                        </a:lnTo>
                        <a:lnTo>
                          <a:pt x="0" y="56"/>
                        </a:lnTo>
                        <a:lnTo>
                          <a:pt x="0" y="1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2" name="Freeform 52">
                    <a:extLst>
                      <a:ext uri="{FF2B5EF4-FFF2-40B4-BE49-F238E27FC236}">
                        <a16:creationId xmlns:a16="http://schemas.microsoft.com/office/drawing/2014/main" id="{F5E9FD6D-2176-431E-96B0-465A6FA86E3C}"/>
                      </a:ext>
                    </a:extLst>
                  </p:cNvPr>
                  <p:cNvSpPr>
                    <a:spLocks/>
                  </p:cNvSpPr>
                  <p:nvPr/>
                </p:nvSpPr>
                <p:spPr bwMode="auto">
                  <a:xfrm>
                    <a:off x="5467" y="2623"/>
                    <a:ext cx="19" cy="69"/>
                  </a:xfrm>
                  <a:custGeom>
                    <a:avLst/>
                    <a:gdLst>
                      <a:gd name="T0" fmla="*/ 0 w 19"/>
                      <a:gd name="T1" fmla="*/ 20 h 69"/>
                      <a:gd name="T2" fmla="*/ 0 w 19"/>
                      <a:gd name="T3" fmla="*/ 68 h 69"/>
                      <a:gd name="T4" fmla="*/ 18 w 19"/>
                      <a:gd name="T5" fmla="*/ 48 h 69"/>
                      <a:gd name="T6" fmla="*/ 18 w 19"/>
                      <a:gd name="T7" fmla="*/ 0 h 69"/>
                      <a:gd name="T8" fmla="*/ 0 w 19"/>
                      <a:gd name="T9" fmla="*/ 2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69">
                        <a:moveTo>
                          <a:pt x="0" y="20"/>
                        </a:moveTo>
                        <a:lnTo>
                          <a:pt x="0" y="68"/>
                        </a:lnTo>
                        <a:lnTo>
                          <a:pt x="18" y="48"/>
                        </a:lnTo>
                        <a:lnTo>
                          <a:pt x="18" y="0"/>
                        </a:lnTo>
                        <a:lnTo>
                          <a:pt x="0" y="2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811" name="Group 53">
                  <a:extLst>
                    <a:ext uri="{FF2B5EF4-FFF2-40B4-BE49-F238E27FC236}">
                      <a16:creationId xmlns:a16="http://schemas.microsoft.com/office/drawing/2014/main" id="{8DF04806-0902-4565-A007-A99B4F7681F9}"/>
                    </a:ext>
                  </a:extLst>
                </p:cNvPr>
                <p:cNvGrpSpPr>
                  <a:grpSpLocks/>
                </p:cNvGrpSpPr>
                <p:nvPr/>
              </p:nvGrpSpPr>
              <p:grpSpPr bwMode="auto">
                <a:xfrm>
                  <a:off x="5471" y="2464"/>
                  <a:ext cx="129" cy="156"/>
                  <a:chOff x="5471" y="2464"/>
                  <a:chExt cx="129" cy="156"/>
                </a:xfrm>
              </p:grpSpPr>
              <p:sp>
                <p:nvSpPr>
                  <p:cNvPr id="108838" name="Freeform 54">
                    <a:extLst>
                      <a:ext uri="{FF2B5EF4-FFF2-40B4-BE49-F238E27FC236}">
                        <a16:creationId xmlns:a16="http://schemas.microsoft.com/office/drawing/2014/main" id="{84AB04D6-795C-49E7-901C-8501D68CCD0C}"/>
                      </a:ext>
                    </a:extLst>
                  </p:cNvPr>
                  <p:cNvSpPr>
                    <a:spLocks/>
                  </p:cNvSpPr>
                  <p:nvPr/>
                </p:nvSpPr>
                <p:spPr bwMode="auto">
                  <a:xfrm>
                    <a:off x="5497" y="2520"/>
                    <a:ext cx="16" cy="65"/>
                  </a:xfrm>
                  <a:custGeom>
                    <a:avLst/>
                    <a:gdLst>
                      <a:gd name="T0" fmla="*/ 0 w 16"/>
                      <a:gd name="T1" fmla="*/ 18 h 65"/>
                      <a:gd name="T2" fmla="*/ 15 w 16"/>
                      <a:gd name="T3" fmla="*/ 0 h 65"/>
                      <a:gd name="T4" fmla="*/ 15 w 16"/>
                      <a:gd name="T5" fmla="*/ 46 h 65"/>
                      <a:gd name="T6" fmla="*/ 0 w 16"/>
                      <a:gd name="T7" fmla="*/ 64 h 65"/>
                      <a:gd name="T8" fmla="*/ 0 w 16"/>
                      <a:gd name="T9" fmla="*/ 18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65">
                        <a:moveTo>
                          <a:pt x="0" y="18"/>
                        </a:moveTo>
                        <a:lnTo>
                          <a:pt x="15" y="0"/>
                        </a:lnTo>
                        <a:lnTo>
                          <a:pt x="15" y="46"/>
                        </a:lnTo>
                        <a:lnTo>
                          <a:pt x="0" y="64"/>
                        </a:lnTo>
                        <a:lnTo>
                          <a:pt x="0" y="18"/>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39" name="Freeform 55">
                    <a:extLst>
                      <a:ext uri="{FF2B5EF4-FFF2-40B4-BE49-F238E27FC236}">
                        <a16:creationId xmlns:a16="http://schemas.microsoft.com/office/drawing/2014/main" id="{59AF5D66-084B-4BF8-85E4-023B3F9E8E6B}"/>
                      </a:ext>
                    </a:extLst>
                  </p:cNvPr>
                  <p:cNvSpPr>
                    <a:spLocks/>
                  </p:cNvSpPr>
                  <p:nvPr/>
                </p:nvSpPr>
                <p:spPr bwMode="auto">
                  <a:xfrm>
                    <a:off x="5485" y="2522"/>
                    <a:ext cx="13" cy="65"/>
                  </a:xfrm>
                  <a:custGeom>
                    <a:avLst/>
                    <a:gdLst>
                      <a:gd name="T0" fmla="*/ 0 w 13"/>
                      <a:gd name="T1" fmla="*/ 0 h 65"/>
                      <a:gd name="T2" fmla="*/ 12 w 13"/>
                      <a:gd name="T3" fmla="*/ 16 h 65"/>
                      <a:gd name="T4" fmla="*/ 12 w 13"/>
                      <a:gd name="T5" fmla="*/ 64 h 65"/>
                      <a:gd name="T6" fmla="*/ 0 w 13"/>
                      <a:gd name="T7" fmla="*/ 48 h 65"/>
                      <a:gd name="T8" fmla="*/ 0 w 13"/>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65">
                        <a:moveTo>
                          <a:pt x="0" y="0"/>
                        </a:moveTo>
                        <a:lnTo>
                          <a:pt x="12" y="16"/>
                        </a:lnTo>
                        <a:lnTo>
                          <a:pt x="12" y="64"/>
                        </a:lnTo>
                        <a:lnTo>
                          <a:pt x="0" y="48"/>
                        </a:lnTo>
                        <a:lnTo>
                          <a:pt x="0"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40" name="Freeform 56">
                    <a:extLst>
                      <a:ext uri="{FF2B5EF4-FFF2-40B4-BE49-F238E27FC236}">
                        <a16:creationId xmlns:a16="http://schemas.microsoft.com/office/drawing/2014/main" id="{B9D34BCE-6E74-489A-A368-1E4E375F9282}"/>
                      </a:ext>
                    </a:extLst>
                  </p:cNvPr>
                  <p:cNvSpPr>
                    <a:spLocks/>
                  </p:cNvSpPr>
                  <p:nvPr/>
                </p:nvSpPr>
                <p:spPr bwMode="auto">
                  <a:xfrm>
                    <a:off x="5479" y="2546"/>
                    <a:ext cx="17" cy="74"/>
                  </a:xfrm>
                  <a:custGeom>
                    <a:avLst/>
                    <a:gdLst>
                      <a:gd name="T0" fmla="*/ 16 w 17"/>
                      <a:gd name="T1" fmla="*/ 0 h 74"/>
                      <a:gd name="T2" fmla="*/ 0 w 17"/>
                      <a:gd name="T3" fmla="*/ 28 h 74"/>
                      <a:gd name="T4" fmla="*/ 0 w 17"/>
                      <a:gd name="T5" fmla="*/ 73 h 74"/>
                      <a:gd name="T6" fmla="*/ 16 w 17"/>
                      <a:gd name="T7" fmla="*/ 46 h 74"/>
                      <a:gd name="T8" fmla="*/ 16 w 17"/>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74">
                        <a:moveTo>
                          <a:pt x="16" y="0"/>
                        </a:moveTo>
                        <a:lnTo>
                          <a:pt x="0" y="28"/>
                        </a:lnTo>
                        <a:lnTo>
                          <a:pt x="0" y="73"/>
                        </a:lnTo>
                        <a:lnTo>
                          <a:pt x="16" y="46"/>
                        </a:lnTo>
                        <a:lnTo>
                          <a:pt x="16"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41" name="Freeform 57">
                    <a:extLst>
                      <a:ext uri="{FF2B5EF4-FFF2-40B4-BE49-F238E27FC236}">
                        <a16:creationId xmlns:a16="http://schemas.microsoft.com/office/drawing/2014/main" id="{63A65C17-CFD3-4A56-B5A8-3D27E3DA8DD8}"/>
                      </a:ext>
                    </a:extLst>
                  </p:cNvPr>
                  <p:cNvSpPr>
                    <a:spLocks/>
                  </p:cNvSpPr>
                  <p:nvPr/>
                </p:nvSpPr>
                <p:spPr bwMode="auto">
                  <a:xfrm>
                    <a:off x="5471" y="2574"/>
                    <a:ext cx="9" cy="35"/>
                  </a:xfrm>
                  <a:custGeom>
                    <a:avLst/>
                    <a:gdLst>
                      <a:gd name="T0" fmla="*/ 8 w 9"/>
                      <a:gd name="T1" fmla="*/ 0 h 35"/>
                      <a:gd name="T2" fmla="*/ 0 w 9"/>
                      <a:gd name="T3" fmla="*/ 10 h 35"/>
                      <a:gd name="T4" fmla="*/ 8 w 9"/>
                      <a:gd name="T5" fmla="*/ 34 h 35"/>
                      <a:gd name="T6" fmla="*/ 8 w 9"/>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5">
                        <a:moveTo>
                          <a:pt x="8" y="0"/>
                        </a:moveTo>
                        <a:lnTo>
                          <a:pt x="0" y="10"/>
                        </a:lnTo>
                        <a:lnTo>
                          <a:pt x="8" y="34"/>
                        </a:lnTo>
                        <a:lnTo>
                          <a:pt x="8"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42" name="Freeform 58">
                    <a:extLst>
                      <a:ext uri="{FF2B5EF4-FFF2-40B4-BE49-F238E27FC236}">
                        <a16:creationId xmlns:a16="http://schemas.microsoft.com/office/drawing/2014/main" id="{FA4A1E09-EB3A-49DE-857A-2EEB8FCE0F2D}"/>
                      </a:ext>
                    </a:extLst>
                  </p:cNvPr>
                  <p:cNvSpPr>
                    <a:spLocks/>
                  </p:cNvSpPr>
                  <p:nvPr/>
                </p:nvSpPr>
                <p:spPr bwMode="auto">
                  <a:xfrm>
                    <a:off x="5583" y="2466"/>
                    <a:ext cx="17" cy="55"/>
                  </a:xfrm>
                  <a:custGeom>
                    <a:avLst/>
                    <a:gdLst>
                      <a:gd name="T0" fmla="*/ 0 w 17"/>
                      <a:gd name="T1" fmla="*/ 6 h 55"/>
                      <a:gd name="T2" fmla="*/ 16 w 17"/>
                      <a:gd name="T3" fmla="*/ 0 h 55"/>
                      <a:gd name="T4" fmla="*/ 16 w 17"/>
                      <a:gd name="T5" fmla="*/ 46 h 55"/>
                      <a:gd name="T6" fmla="*/ 0 w 17"/>
                      <a:gd name="T7" fmla="*/ 54 h 55"/>
                      <a:gd name="T8" fmla="*/ 0 w 17"/>
                      <a:gd name="T9" fmla="*/ 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55">
                        <a:moveTo>
                          <a:pt x="0" y="6"/>
                        </a:moveTo>
                        <a:lnTo>
                          <a:pt x="16" y="0"/>
                        </a:lnTo>
                        <a:lnTo>
                          <a:pt x="16" y="46"/>
                        </a:lnTo>
                        <a:lnTo>
                          <a:pt x="0" y="54"/>
                        </a:lnTo>
                        <a:lnTo>
                          <a:pt x="0" y="6"/>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43" name="Freeform 59">
                    <a:extLst>
                      <a:ext uri="{FF2B5EF4-FFF2-40B4-BE49-F238E27FC236}">
                        <a16:creationId xmlns:a16="http://schemas.microsoft.com/office/drawing/2014/main" id="{E1CCF186-A495-4E30-A367-D6E8BBE4CEF5}"/>
                      </a:ext>
                    </a:extLst>
                  </p:cNvPr>
                  <p:cNvSpPr>
                    <a:spLocks/>
                  </p:cNvSpPr>
                  <p:nvPr/>
                </p:nvSpPr>
                <p:spPr bwMode="auto">
                  <a:xfrm>
                    <a:off x="5573" y="2464"/>
                    <a:ext cx="11" cy="53"/>
                  </a:xfrm>
                  <a:custGeom>
                    <a:avLst/>
                    <a:gdLst>
                      <a:gd name="T0" fmla="*/ 0 w 11"/>
                      <a:gd name="T1" fmla="*/ 0 h 53"/>
                      <a:gd name="T2" fmla="*/ 10 w 11"/>
                      <a:gd name="T3" fmla="*/ 10 h 53"/>
                      <a:gd name="T4" fmla="*/ 10 w 11"/>
                      <a:gd name="T5" fmla="*/ 52 h 53"/>
                      <a:gd name="T6" fmla="*/ 0 w 11"/>
                      <a:gd name="T7" fmla="*/ 46 h 53"/>
                      <a:gd name="T8" fmla="*/ 0 w 11"/>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3">
                        <a:moveTo>
                          <a:pt x="0" y="0"/>
                        </a:moveTo>
                        <a:lnTo>
                          <a:pt x="10" y="10"/>
                        </a:lnTo>
                        <a:lnTo>
                          <a:pt x="10" y="52"/>
                        </a:lnTo>
                        <a:lnTo>
                          <a:pt x="0" y="46"/>
                        </a:lnTo>
                        <a:lnTo>
                          <a:pt x="0"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44" name="Freeform 60">
                    <a:extLst>
                      <a:ext uri="{FF2B5EF4-FFF2-40B4-BE49-F238E27FC236}">
                        <a16:creationId xmlns:a16="http://schemas.microsoft.com/office/drawing/2014/main" id="{F6F69189-1EF4-4F4B-91F7-89087C1234ED}"/>
                      </a:ext>
                    </a:extLst>
                  </p:cNvPr>
                  <p:cNvSpPr>
                    <a:spLocks/>
                  </p:cNvSpPr>
                  <p:nvPr/>
                </p:nvSpPr>
                <p:spPr bwMode="auto">
                  <a:xfrm>
                    <a:off x="5568" y="2466"/>
                    <a:ext cx="6" cy="57"/>
                  </a:xfrm>
                  <a:custGeom>
                    <a:avLst/>
                    <a:gdLst>
                      <a:gd name="T0" fmla="*/ 5 w 6"/>
                      <a:gd name="T1" fmla="*/ 0 h 57"/>
                      <a:gd name="T2" fmla="*/ 5 w 6"/>
                      <a:gd name="T3" fmla="*/ 44 h 57"/>
                      <a:gd name="T4" fmla="*/ 0 w 6"/>
                      <a:gd name="T5" fmla="*/ 56 h 57"/>
                      <a:gd name="T6" fmla="*/ 0 w 6"/>
                      <a:gd name="T7" fmla="*/ 8 h 57"/>
                      <a:gd name="T8" fmla="*/ 5 w 6"/>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7">
                        <a:moveTo>
                          <a:pt x="5" y="0"/>
                        </a:moveTo>
                        <a:lnTo>
                          <a:pt x="5" y="44"/>
                        </a:lnTo>
                        <a:lnTo>
                          <a:pt x="0" y="56"/>
                        </a:lnTo>
                        <a:lnTo>
                          <a:pt x="0" y="8"/>
                        </a:lnTo>
                        <a:lnTo>
                          <a:pt x="5"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45" name="Freeform 61">
                    <a:extLst>
                      <a:ext uri="{FF2B5EF4-FFF2-40B4-BE49-F238E27FC236}">
                        <a16:creationId xmlns:a16="http://schemas.microsoft.com/office/drawing/2014/main" id="{18B3229F-D20D-4C85-A19C-C5811770AB78}"/>
                      </a:ext>
                    </a:extLst>
                  </p:cNvPr>
                  <p:cNvSpPr>
                    <a:spLocks/>
                  </p:cNvSpPr>
                  <p:nvPr/>
                </p:nvSpPr>
                <p:spPr bwMode="auto">
                  <a:xfrm>
                    <a:off x="5525" y="2476"/>
                    <a:ext cx="44" cy="51"/>
                  </a:xfrm>
                  <a:custGeom>
                    <a:avLst/>
                    <a:gdLst>
                      <a:gd name="T0" fmla="*/ 43 w 44"/>
                      <a:gd name="T1" fmla="*/ 0 h 51"/>
                      <a:gd name="T2" fmla="*/ 33 w 44"/>
                      <a:gd name="T3" fmla="*/ 0 h 51"/>
                      <a:gd name="T4" fmla="*/ 0 w 44"/>
                      <a:gd name="T5" fmla="*/ 4 h 51"/>
                      <a:gd name="T6" fmla="*/ 0 w 44"/>
                      <a:gd name="T7" fmla="*/ 50 h 51"/>
                      <a:gd name="T8" fmla="*/ 33 w 44"/>
                      <a:gd name="T9" fmla="*/ 48 h 51"/>
                      <a:gd name="T10" fmla="*/ 43 w 44"/>
                      <a:gd name="T11" fmla="*/ 46 h 51"/>
                      <a:gd name="T12" fmla="*/ 43 w 44"/>
                      <a:gd name="T13" fmla="*/ 0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43" y="0"/>
                        </a:moveTo>
                        <a:lnTo>
                          <a:pt x="33" y="0"/>
                        </a:lnTo>
                        <a:lnTo>
                          <a:pt x="0" y="4"/>
                        </a:lnTo>
                        <a:lnTo>
                          <a:pt x="0" y="50"/>
                        </a:lnTo>
                        <a:lnTo>
                          <a:pt x="33" y="48"/>
                        </a:lnTo>
                        <a:lnTo>
                          <a:pt x="43" y="46"/>
                        </a:lnTo>
                        <a:lnTo>
                          <a:pt x="43"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46" name="Freeform 62">
                    <a:extLst>
                      <a:ext uri="{FF2B5EF4-FFF2-40B4-BE49-F238E27FC236}">
                        <a16:creationId xmlns:a16="http://schemas.microsoft.com/office/drawing/2014/main" id="{7F35D7EB-5896-44E7-B981-CF0BA6980735}"/>
                      </a:ext>
                    </a:extLst>
                  </p:cNvPr>
                  <p:cNvSpPr>
                    <a:spLocks/>
                  </p:cNvSpPr>
                  <p:nvPr/>
                </p:nvSpPr>
                <p:spPr bwMode="auto">
                  <a:xfrm>
                    <a:off x="5512" y="2484"/>
                    <a:ext cx="14" cy="61"/>
                  </a:xfrm>
                  <a:custGeom>
                    <a:avLst/>
                    <a:gdLst>
                      <a:gd name="T0" fmla="*/ 13 w 14"/>
                      <a:gd name="T1" fmla="*/ 0 h 61"/>
                      <a:gd name="T2" fmla="*/ 13 w 14"/>
                      <a:gd name="T3" fmla="*/ 44 h 61"/>
                      <a:gd name="T4" fmla="*/ 4 w 14"/>
                      <a:gd name="T5" fmla="*/ 50 h 61"/>
                      <a:gd name="T6" fmla="*/ 0 w 14"/>
                      <a:gd name="T7" fmla="*/ 60 h 61"/>
                      <a:gd name="T8" fmla="*/ 0 w 14"/>
                      <a:gd name="T9" fmla="*/ 36 h 61"/>
                      <a:gd name="T10" fmla="*/ 2 w 14"/>
                      <a:gd name="T11" fmla="*/ 18 h 61"/>
                      <a:gd name="T12" fmla="*/ 0 w 14"/>
                      <a:gd name="T13" fmla="*/ 16 h 61"/>
                      <a:gd name="T14" fmla="*/ 4 w 14"/>
                      <a:gd name="T15" fmla="*/ 4 h 61"/>
                      <a:gd name="T16" fmla="*/ 13 w 14"/>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1">
                        <a:moveTo>
                          <a:pt x="13" y="0"/>
                        </a:moveTo>
                        <a:lnTo>
                          <a:pt x="13" y="44"/>
                        </a:lnTo>
                        <a:lnTo>
                          <a:pt x="4" y="50"/>
                        </a:lnTo>
                        <a:lnTo>
                          <a:pt x="0" y="60"/>
                        </a:lnTo>
                        <a:lnTo>
                          <a:pt x="0" y="36"/>
                        </a:lnTo>
                        <a:lnTo>
                          <a:pt x="2" y="18"/>
                        </a:lnTo>
                        <a:lnTo>
                          <a:pt x="0" y="16"/>
                        </a:lnTo>
                        <a:lnTo>
                          <a:pt x="4" y="4"/>
                        </a:lnTo>
                        <a:lnTo>
                          <a:pt x="13"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812" name="Group 63">
                  <a:extLst>
                    <a:ext uri="{FF2B5EF4-FFF2-40B4-BE49-F238E27FC236}">
                      <a16:creationId xmlns:a16="http://schemas.microsoft.com/office/drawing/2014/main" id="{B240327A-1247-4B03-B5EA-E7173C73642D}"/>
                    </a:ext>
                  </a:extLst>
                </p:cNvPr>
                <p:cNvGrpSpPr>
                  <a:grpSpLocks/>
                </p:cNvGrpSpPr>
                <p:nvPr/>
              </p:nvGrpSpPr>
              <p:grpSpPr bwMode="auto">
                <a:xfrm>
                  <a:off x="4521" y="2299"/>
                  <a:ext cx="537" cy="602"/>
                  <a:chOff x="4521" y="2299"/>
                  <a:chExt cx="537" cy="602"/>
                </a:xfrm>
              </p:grpSpPr>
              <p:sp>
                <p:nvSpPr>
                  <p:cNvPr id="108822" name="Freeform 64">
                    <a:extLst>
                      <a:ext uri="{FF2B5EF4-FFF2-40B4-BE49-F238E27FC236}">
                        <a16:creationId xmlns:a16="http://schemas.microsoft.com/office/drawing/2014/main" id="{3D24B48C-D002-46B4-B050-7A620C51086E}"/>
                      </a:ext>
                    </a:extLst>
                  </p:cNvPr>
                  <p:cNvSpPr>
                    <a:spLocks/>
                  </p:cNvSpPr>
                  <p:nvPr/>
                </p:nvSpPr>
                <p:spPr bwMode="auto">
                  <a:xfrm>
                    <a:off x="4533" y="2536"/>
                    <a:ext cx="71" cy="164"/>
                  </a:xfrm>
                  <a:custGeom>
                    <a:avLst/>
                    <a:gdLst>
                      <a:gd name="T0" fmla="*/ 0 w 71"/>
                      <a:gd name="T1" fmla="*/ 0 h 164"/>
                      <a:gd name="T2" fmla="*/ 0 w 71"/>
                      <a:gd name="T3" fmla="*/ 46 h 164"/>
                      <a:gd name="T4" fmla="*/ 25 w 71"/>
                      <a:gd name="T5" fmla="*/ 83 h 164"/>
                      <a:gd name="T6" fmla="*/ 70 w 71"/>
                      <a:gd name="T7" fmla="*/ 163 h 164"/>
                      <a:gd name="T8" fmla="*/ 70 w 71"/>
                      <a:gd name="T9" fmla="*/ 117 h 164"/>
                      <a:gd name="T10" fmla="*/ 29 w 71"/>
                      <a:gd name="T11" fmla="*/ 44 h 164"/>
                      <a:gd name="T12" fmla="*/ 0 w 71"/>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164">
                        <a:moveTo>
                          <a:pt x="0" y="0"/>
                        </a:moveTo>
                        <a:lnTo>
                          <a:pt x="0" y="46"/>
                        </a:lnTo>
                        <a:lnTo>
                          <a:pt x="25" y="83"/>
                        </a:lnTo>
                        <a:lnTo>
                          <a:pt x="70" y="163"/>
                        </a:lnTo>
                        <a:lnTo>
                          <a:pt x="70" y="117"/>
                        </a:lnTo>
                        <a:lnTo>
                          <a:pt x="29" y="44"/>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23" name="Freeform 65">
                    <a:extLst>
                      <a:ext uri="{FF2B5EF4-FFF2-40B4-BE49-F238E27FC236}">
                        <a16:creationId xmlns:a16="http://schemas.microsoft.com/office/drawing/2014/main" id="{A96D00D3-8F4F-4CE8-B388-C9BD79A16C74}"/>
                      </a:ext>
                    </a:extLst>
                  </p:cNvPr>
                  <p:cNvSpPr>
                    <a:spLocks/>
                  </p:cNvSpPr>
                  <p:nvPr/>
                </p:nvSpPr>
                <p:spPr bwMode="auto">
                  <a:xfrm>
                    <a:off x="4603" y="2653"/>
                    <a:ext cx="15" cy="47"/>
                  </a:xfrm>
                  <a:custGeom>
                    <a:avLst/>
                    <a:gdLst>
                      <a:gd name="T0" fmla="*/ 0 w 15"/>
                      <a:gd name="T1" fmla="*/ 0 h 47"/>
                      <a:gd name="T2" fmla="*/ 14 w 15"/>
                      <a:gd name="T3" fmla="*/ 0 h 47"/>
                      <a:gd name="T4" fmla="*/ 14 w 15"/>
                      <a:gd name="T5" fmla="*/ 46 h 47"/>
                      <a:gd name="T6" fmla="*/ 0 w 15"/>
                      <a:gd name="T7" fmla="*/ 46 h 47"/>
                      <a:gd name="T8" fmla="*/ 0 w 15"/>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47">
                        <a:moveTo>
                          <a:pt x="0" y="0"/>
                        </a:moveTo>
                        <a:lnTo>
                          <a:pt x="14" y="0"/>
                        </a:lnTo>
                        <a:lnTo>
                          <a:pt x="14" y="46"/>
                        </a:lnTo>
                        <a:lnTo>
                          <a:pt x="0" y="46"/>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24" name="Freeform 66">
                    <a:extLst>
                      <a:ext uri="{FF2B5EF4-FFF2-40B4-BE49-F238E27FC236}">
                        <a16:creationId xmlns:a16="http://schemas.microsoft.com/office/drawing/2014/main" id="{AFDF9473-4957-407B-A9FC-8F0859761304}"/>
                      </a:ext>
                    </a:extLst>
                  </p:cNvPr>
                  <p:cNvSpPr>
                    <a:spLocks/>
                  </p:cNvSpPr>
                  <p:nvPr/>
                </p:nvSpPr>
                <p:spPr bwMode="auto">
                  <a:xfrm>
                    <a:off x="4617" y="2653"/>
                    <a:ext cx="51" cy="85"/>
                  </a:xfrm>
                  <a:custGeom>
                    <a:avLst/>
                    <a:gdLst>
                      <a:gd name="T0" fmla="*/ 0 w 51"/>
                      <a:gd name="T1" fmla="*/ 0 h 85"/>
                      <a:gd name="T2" fmla="*/ 0 w 51"/>
                      <a:gd name="T3" fmla="*/ 46 h 85"/>
                      <a:gd name="T4" fmla="*/ 50 w 51"/>
                      <a:gd name="T5" fmla="*/ 84 h 85"/>
                      <a:gd name="T6" fmla="*/ 50 w 51"/>
                      <a:gd name="T7" fmla="*/ 38 h 85"/>
                      <a:gd name="T8" fmla="*/ 0 w 51"/>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85">
                        <a:moveTo>
                          <a:pt x="0" y="0"/>
                        </a:moveTo>
                        <a:lnTo>
                          <a:pt x="0" y="46"/>
                        </a:lnTo>
                        <a:lnTo>
                          <a:pt x="50" y="84"/>
                        </a:lnTo>
                        <a:lnTo>
                          <a:pt x="50" y="38"/>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25" name="Freeform 67">
                    <a:extLst>
                      <a:ext uri="{FF2B5EF4-FFF2-40B4-BE49-F238E27FC236}">
                        <a16:creationId xmlns:a16="http://schemas.microsoft.com/office/drawing/2014/main" id="{6FBA6A86-DEA6-48A1-BEF3-B0EDB7548757}"/>
                      </a:ext>
                    </a:extLst>
                  </p:cNvPr>
                  <p:cNvSpPr>
                    <a:spLocks/>
                  </p:cNvSpPr>
                  <p:nvPr/>
                </p:nvSpPr>
                <p:spPr bwMode="auto">
                  <a:xfrm>
                    <a:off x="4667" y="2691"/>
                    <a:ext cx="57" cy="47"/>
                  </a:xfrm>
                  <a:custGeom>
                    <a:avLst/>
                    <a:gdLst>
                      <a:gd name="T0" fmla="*/ 0 w 57"/>
                      <a:gd name="T1" fmla="*/ 0 h 47"/>
                      <a:gd name="T2" fmla="*/ 0 w 57"/>
                      <a:gd name="T3" fmla="*/ 46 h 47"/>
                      <a:gd name="T4" fmla="*/ 56 w 57"/>
                      <a:gd name="T5" fmla="*/ 46 h 47"/>
                      <a:gd name="T6" fmla="*/ 56 w 57"/>
                      <a:gd name="T7" fmla="*/ 0 h 47"/>
                      <a:gd name="T8" fmla="*/ 0 w 5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7">
                        <a:moveTo>
                          <a:pt x="0" y="0"/>
                        </a:moveTo>
                        <a:lnTo>
                          <a:pt x="0" y="46"/>
                        </a:lnTo>
                        <a:lnTo>
                          <a:pt x="56" y="46"/>
                        </a:lnTo>
                        <a:lnTo>
                          <a:pt x="56" y="0"/>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26" name="Freeform 68">
                    <a:extLst>
                      <a:ext uri="{FF2B5EF4-FFF2-40B4-BE49-F238E27FC236}">
                        <a16:creationId xmlns:a16="http://schemas.microsoft.com/office/drawing/2014/main" id="{951D8AA4-0A40-4DA3-9DF0-9E90067BB899}"/>
                      </a:ext>
                    </a:extLst>
                  </p:cNvPr>
                  <p:cNvSpPr>
                    <a:spLocks/>
                  </p:cNvSpPr>
                  <p:nvPr/>
                </p:nvSpPr>
                <p:spPr bwMode="auto">
                  <a:xfrm>
                    <a:off x="4723" y="2701"/>
                    <a:ext cx="66" cy="79"/>
                  </a:xfrm>
                  <a:custGeom>
                    <a:avLst/>
                    <a:gdLst>
                      <a:gd name="T0" fmla="*/ 0 w 66"/>
                      <a:gd name="T1" fmla="*/ 0 h 79"/>
                      <a:gd name="T2" fmla="*/ 65 w 66"/>
                      <a:gd name="T3" fmla="*/ 32 h 79"/>
                      <a:gd name="T4" fmla="*/ 65 w 66"/>
                      <a:gd name="T5" fmla="*/ 78 h 79"/>
                      <a:gd name="T6" fmla="*/ 0 w 66"/>
                      <a:gd name="T7" fmla="*/ 46 h 79"/>
                      <a:gd name="T8" fmla="*/ 0 w 66"/>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9">
                        <a:moveTo>
                          <a:pt x="0" y="0"/>
                        </a:moveTo>
                        <a:lnTo>
                          <a:pt x="65" y="32"/>
                        </a:lnTo>
                        <a:lnTo>
                          <a:pt x="65" y="78"/>
                        </a:lnTo>
                        <a:lnTo>
                          <a:pt x="0" y="46"/>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27" name="Freeform 69">
                    <a:extLst>
                      <a:ext uri="{FF2B5EF4-FFF2-40B4-BE49-F238E27FC236}">
                        <a16:creationId xmlns:a16="http://schemas.microsoft.com/office/drawing/2014/main" id="{457CDAE8-432E-4E63-BBDF-E47F40B6574F}"/>
                      </a:ext>
                    </a:extLst>
                  </p:cNvPr>
                  <p:cNvSpPr>
                    <a:spLocks/>
                  </p:cNvSpPr>
                  <p:nvPr/>
                </p:nvSpPr>
                <p:spPr bwMode="auto">
                  <a:xfrm>
                    <a:off x="4788" y="2733"/>
                    <a:ext cx="56" cy="47"/>
                  </a:xfrm>
                  <a:custGeom>
                    <a:avLst/>
                    <a:gdLst>
                      <a:gd name="T0" fmla="*/ 0 w 56"/>
                      <a:gd name="T1" fmla="*/ 0 h 47"/>
                      <a:gd name="T2" fmla="*/ 55 w 56"/>
                      <a:gd name="T3" fmla="*/ 0 h 47"/>
                      <a:gd name="T4" fmla="*/ 55 w 56"/>
                      <a:gd name="T5" fmla="*/ 46 h 47"/>
                      <a:gd name="T6" fmla="*/ 0 w 56"/>
                      <a:gd name="T7" fmla="*/ 46 h 47"/>
                      <a:gd name="T8" fmla="*/ 0 w 56"/>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47">
                        <a:moveTo>
                          <a:pt x="0" y="0"/>
                        </a:moveTo>
                        <a:lnTo>
                          <a:pt x="55" y="0"/>
                        </a:lnTo>
                        <a:lnTo>
                          <a:pt x="55" y="46"/>
                        </a:lnTo>
                        <a:lnTo>
                          <a:pt x="0" y="46"/>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28" name="Freeform 70">
                    <a:extLst>
                      <a:ext uri="{FF2B5EF4-FFF2-40B4-BE49-F238E27FC236}">
                        <a16:creationId xmlns:a16="http://schemas.microsoft.com/office/drawing/2014/main" id="{EA514AAF-2F82-4FB4-8685-6221237BAB81}"/>
                      </a:ext>
                    </a:extLst>
                  </p:cNvPr>
                  <p:cNvSpPr>
                    <a:spLocks/>
                  </p:cNvSpPr>
                  <p:nvPr/>
                </p:nvSpPr>
                <p:spPr bwMode="auto">
                  <a:xfrm>
                    <a:off x="4843" y="2713"/>
                    <a:ext cx="23" cy="47"/>
                  </a:xfrm>
                  <a:custGeom>
                    <a:avLst/>
                    <a:gdLst>
                      <a:gd name="T0" fmla="*/ 0 w 23"/>
                      <a:gd name="T1" fmla="*/ 0 h 47"/>
                      <a:gd name="T2" fmla="*/ 0 w 23"/>
                      <a:gd name="T3" fmla="*/ 46 h 47"/>
                      <a:gd name="T4" fmla="*/ 22 w 23"/>
                      <a:gd name="T5" fmla="*/ 46 h 47"/>
                      <a:gd name="T6" fmla="*/ 22 w 23"/>
                      <a:gd name="T7" fmla="*/ 0 h 47"/>
                      <a:gd name="T8" fmla="*/ 0 w 23"/>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47">
                        <a:moveTo>
                          <a:pt x="0" y="0"/>
                        </a:moveTo>
                        <a:lnTo>
                          <a:pt x="0" y="46"/>
                        </a:lnTo>
                        <a:lnTo>
                          <a:pt x="22" y="46"/>
                        </a:lnTo>
                        <a:lnTo>
                          <a:pt x="22" y="0"/>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29" name="Freeform 71">
                    <a:extLst>
                      <a:ext uri="{FF2B5EF4-FFF2-40B4-BE49-F238E27FC236}">
                        <a16:creationId xmlns:a16="http://schemas.microsoft.com/office/drawing/2014/main" id="{3555D1F9-E351-4652-8D66-8EA0801EB668}"/>
                      </a:ext>
                    </a:extLst>
                  </p:cNvPr>
                  <p:cNvSpPr>
                    <a:spLocks/>
                  </p:cNvSpPr>
                  <p:nvPr/>
                </p:nvSpPr>
                <p:spPr bwMode="auto">
                  <a:xfrm>
                    <a:off x="4865" y="2713"/>
                    <a:ext cx="39" cy="81"/>
                  </a:xfrm>
                  <a:custGeom>
                    <a:avLst/>
                    <a:gdLst>
                      <a:gd name="T0" fmla="*/ 0 w 39"/>
                      <a:gd name="T1" fmla="*/ 0 h 81"/>
                      <a:gd name="T2" fmla="*/ 38 w 39"/>
                      <a:gd name="T3" fmla="*/ 34 h 81"/>
                      <a:gd name="T4" fmla="*/ 38 w 39"/>
                      <a:gd name="T5" fmla="*/ 80 h 81"/>
                      <a:gd name="T6" fmla="*/ 0 w 39"/>
                      <a:gd name="T7" fmla="*/ 46 h 81"/>
                      <a:gd name="T8" fmla="*/ 0 w 39"/>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81">
                        <a:moveTo>
                          <a:pt x="0" y="0"/>
                        </a:moveTo>
                        <a:lnTo>
                          <a:pt x="38" y="34"/>
                        </a:lnTo>
                        <a:lnTo>
                          <a:pt x="38" y="80"/>
                        </a:lnTo>
                        <a:lnTo>
                          <a:pt x="0" y="46"/>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30" name="Freeform 72">
                    <a:extLst>
                      <a:ext uri="{FF2B5EF4-FFF2-40B4-BE49-F238E27FC236}">
                        <a16:creationId xmlns:a16="http://schemas.microsoft.com/office/drawing/2014/main" id="{8C7CD5D9-32F0-4E90-A5AE-41F2B5AEAFE6}"/>
                      </a:ext>
                    </a:extLst>
                  </p:cNvPr>
                  <p:cNvSpPr>
                    <a:spLocks/>
                  </p:cNvSpPr>
                  <p:nvPr/>
                </p:nvSpPr>
                <p:spPr bwMode="auto">
                  <a:xfrm>
                    <a:off x="4903" y="2747"/>
                    <a:ext cx="17" cy="80"/>
                  </a:xfrm>
                  <a:custGeom>
                    <a:avLst/>
                    <a:gdLst>
                      <a:gd name="T0" fmla="*/ 0 w 17"/>
                      <a:gd name="T1" fmla="*/ 0 h 80"/>
                      <a:gd name="T2" fmla="*/ 16 w 17"/>
                      <a:gd name="T3" fmla="*/ 32 h 80"/>
                      <a:gd name="T4" fmla="*/ 16 w 17"/>
                      <a:gd name="T5" fmla="*/ 79 h 80"/>
                      <a:gd name="T6" fmla="*/ 0 w 17"/>
                      <a:gd name="T7" fmla="*/ 46 h 80"/>
                      <a:gd name="T8" fmla="*/ 0 w 17"/>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0">
                        <a:moveTo>
                          <a:pt x="0" y="0"/>
                        </a:moveTo>
                        <a:lnTo>
                          <a:pt x="16" y="32"/>
                        </a:lnTo>
                        <a:lnTo>
                          <a:pt x="16" y="79"/>
                        </a:lnTo>
                        <a:lnTo>
                          <a:pt x="0" y="46"/>
                        </a:lnTo>
                        <a:lnTo>
                          <a:pt x="0"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31" name="Freeform 73">
                    <a:extLst>
                      <a:ext uri="{FF2B5EF4-FFF2-40B4-BE49-F238E27FC236}">
                        <a16:creationId xmlns:a16="http://schemas.microsoft.com/office/drawing/2014/main" id="{003D41F1-83C8-45B1-AD9F-D3E2B95DF907}"/>
                      </a:ext>
                    </a:extLst>
                  </p:cNvPr>
                  <p:cNvSpPr>
                    <a:spLocks/>
                  </p:cNvSpPr>
                  <p:nvPr/>
                </p:nvSpPr>
                <p:spPr bwMode="auto">
                  <a:xfrm>
                    <a:off x="4919" y="2779"/>
                    <a:ext cx="25" cy="58"/>
                  </a:xfrm>
                  <a:custGeom>
                    <a:avLst/>
                    <a:gdLst>
                      <a:gd name="T0" fmla="*/ 0 w 25"/>
                      <a:gd name="T1" fmla="*/ 0 h 58"/>
                      <a:gd name="T2" fmla="*/ 24 w 25"/>
                      <a:gd name="T3" fmla="*/ 12 h 58"/>
                      <a:gd name="T4" fmla="*/ 24 w 25"/>
                      <a:gd name="T5" fmla="*/ 57 h 58"/>
                      <a:gd name="T6" fmla="*/ 0 w 25"/>
                      <a:gd name="T7" fmla="*/ 46 h 58"/>
                      <a:gd name="T8" fmla="*/ 0 w 2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58">
                        <a:moveTo>
                          <a:pt x="0" y="0"/>
                        </a:moveTo>
                        <a:lnTo>
                          <a:pt x="24" y="12"/>
                        </a:lnTo>
                        <a:lnTo>
                          <a:pt x="24" y="57"/>
                        </a:lnTo>
                        <a:lnTo>
                          <a:pt x="0" y="46"/>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32" name="Freeform 74">
                    <a:extLst>
                      <a:ext uri="{FF2B5EF4-FFF2-40B4-BE49-F238E27FC236}">
                        <a16:creationId xmlns:a16="http://schemas.microsoft.com/office/drawing/2014/main" id="{85E1A659-A6EB-4C25-95C4-2568C6DF764B}"/>
                      </a:ext>
                    </a:extLst>
                  </p:cNvPr>
                  <p:cNvSpPr>
                    <a:spLocks/>
                  </p:cNvSpPr>
                  <p:nvPr/>
                </p:nvSpPr>
                <p:spPr bwMode="auto">
                  <a:xfrm>
                    <a:off x="4943" y="2777"/>
                    <a:ext cx="11" cy="60"/>
                  </a:xfrm>
                  <a:custGeom>
                    <a:avLst/>
                    <a:gdLst>
                      <a:gd name="T0" fmla="*/ 10 w 11"/>
                      <a:gd name="T1" fmla="*/ 0 h 60"/>
                      <a:gd name="T2" fmla="*/ 0 w 11"/>
                      <a:gd name="T3" fmla="*/ 14 h 60"/>
                      <a:gd name="T4" fmla="*/ 0 w 11"/>
                      <a:gd name="T5" fmla="*/ 59 h 60"/>
                      <a:gd name="T6" fmla="*/ 10 w 11"/>
                      <a:gd name="T7" fmla="*/ 46 h 60"/>
                      <a:gd name="T8" fmla="*/ 10 w 1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0">
                        <a:moveTo>
                          <a:pt x="10" y="0"/>
                        </a:moveTo>
                        <a:lnTo>
                          <a:pt x="0" y="14"/>
                        </a:lnTo>
                        <a:lnTo>
                          <a:pt x="0" y="59"/>
                        </a:lnTo>
                        <a:lnTo>
                          <a:pt x="10" y="46"/>
                        </a:lnTo>
                        <a:lnTo>
                          <a:pt x="1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33" name="Freeform 75">
                    <a:extLst>
                      <a:ext uri="{FF2B5EF4-FFF2-40B4-BE49-F238E27FC236}">
                        <a16:creationId xmlns:a16="http://schemas.microsoft.com/office/drawing/2014/main" id="{A3F4057F-08F2-46AF-BA87-195614BDEEF8}"/>
                      </a:ext>
                    </a:extLst>
                  </p:cNvPr>
                  <p:cNvSpPr>
                    <a:spLocks/>
                  </p:cNvSpPr>
                  <p:nvPr/>
                </p:nvSpPr>
                <p:spPr bwMode="auto">
                  <a:xfrm>
                    <a:off x="4953" y="2777"/>
                    <a:ext cx="27" cy="52"/>
                  </a:xfrm>
                  <a:custGeom>
                    <a:avLst/>
                    <a:gdLst>
                      <a:gd name="T0" fmla="*/ 0 w 27"/>
                      <a:gd name="T1" fmla="*/ 0 h 52"/>
                      <a:gd name="T2" fmla="*/ 26 w 27"/>
                      <a:gd name="T3" fmla="*/ 6 h 52"/>
                      <a:gd name="T4" fmla="*/ 26 w 27"/>
                      <a:gd name="T5" fmla="*/ 51 h 52"/>
                      <a:gd name="T6" fmla="*/ 0 w 27"/>
                      <a:gd name="T7" fmla="*/ 46 h 52"/>
                      <a:gd name="T8" fmla="*/ 0 w 27"/>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2">
                        <a:moveTo>
                          <a:pt x="0" y="0"/>
                        </a:moveTo>
                        <a:lnTo>
                          <a:pt x="26" y="6"/>
                        </a:lnTo>
                        <a:lnTo>
                          <a:pt x="26" y="51"/>
                        </a:lnTo>
                        <a:lnTo>
                          <a:pt x="0" y="46"/>
                        </a:lnTo>
                        <a:lnTo>
                          <a:pt x="0"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34" name="Freeform 76">
                    <a:extLst>
                      <a:ext uri="{FF2B5EF4-FFF2-40B4-BE49-F238E27FC236}">
                        <a16:creationId xmlns:a16="http://schemas.microsoft.com/office/drawing/2014/main" id="{037F291A-BC87-4689-810A-42DE698A10AC}"/>
                      </a:ext>
                    </a:extLst>
                  </p:cNvPr>
                  <p:cNvSpPr>
                    <a:spLocks/>
                  </p:cNvSpPr>
                  <p:nvPr/>
                </p:nvSpPr>
                <p:spPr bwMode="auto">
                  <a:xfrm>
                    <a:off x="5009" y="2836"/>
                    <a:ext cx="49" cy="65"/>
                  </a:xfrm>
                  <a:custGeom>
                    <a:avLst/>
                    <a:gdLst>
                      <a:gd name="T0" fmla="*/ 0 w 49"/>
                      <a:gd name="T1" fmla="*/ 0 h 65"/>
                      <a:gd name="T2" fmla="*/ 48 w 49"/>
                      <a:gd name="T3" fmla="*/ 16 h 65"/>
                      <a:gd name="T4" fmla="*/ 48 w 49"/>
                      <a:gd name="T5" fmla="*/ 64 h 65"/>
                      <a:gd name="T6" fmla="*/ 0 w 49"/>
                      <a:gd name="T7" fmla="*/ 48 h 65"/>
                      <a:gd name="T8" fmla="*/ 0 w 49"/>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65">
                        <a:moveTo>
                          <a:pt x="0" y="0"/>
                        </a:moveTo>
                        <a:lnTo>
                          <a:pt x="48" y="16"/>
                        </a:lnTo>
                        <a:lnTo>
                          <a:pt x="48" y="64"/>
                        </a:lnTo>
                        <a:lnTo>
                          <a:pt x="0" y="48"/>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35" name="Freeform 77">
                    <a:extLst>
                      <a:ext uri="{FF2B5EF4-FFF2-40B4-BE49-F238E27FC236}">
                        <a16:creationId xmlns:a16="http://schemas.microsoft.com/office/drawing/2014/main" id="{24C2DA81-08F5-4CFE-A3B7-036747BE0A73}"/>
                      </a:ext>
                    </a:extLst>
                  </p:cNvPr>
                  <p:cNvSpPr>
                    <a:spLocks/>
                  </p:cNvSpPr>
                  <p:nvPr/>
                </p:nvSpPr>
                <p:spPr bwMode="auto">
                  <a:xfrm>
                    <a:off x="4979" y="2783"/>
                    <a:ext cx="31" cy="102"/>
                  </a:xfrm>
                  <a:custGeom>
                    <a:avLst/>
                    <a:gdLst>
                      <a:gd name="T0" fmla="*/ 0 w 31"/>
                      <a:gd name="T1" fmla="*/ 0 h 102"/>
                      <a:gd name="T2" fmla="*/ 30 w 31"/>
                      <a:gd name="T3" fmla="*/ 55 h 102"/>
                      <a:gd name="T4" fmla="*/ 30 w 31"/>
                      <a:gd name="T5" fmla="*/ 101 h 102"/>
                      <a:gd name="T6" fmla="*/ 0 w 31"/>
                      <a:gd name="T7" fmla="*/ 47 h 102"/>
                      <a:gd name="T8" fmla="*/ 0 w 31"/>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02">
                        <a:moveTo>
                          <a:pt x="0" y="0"/>
                        </a:moveTo>
                        <a:lnTo>
                          <a:pt x="30" y="55"/>
                        </a:lnTo>
                        <a:lnTo>
                          <a:pt x="30" y="101"/>
                        </a:lnTo>
                        <a:lnTo>
                          <a:pt x="0" y="47"/>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36" name="Freeform 78">
                    <a:extLst>
                      <a:ext uri="{FF2B5EF4-FFF2-40B4-BE49-F238E27FC236}">
                        <a16:creationId xmlns:a16="http://schemas.microsoft.com/office/drawing/2014/main" id="{FEAE1088-5D1D-4589-942B-689C3CA114B1}"/>
                      </a:ext>
                    </a:extLst>
                  </p:cNvPr>
                  <p:cNvSpPr>
                    <a:spLocks/>
                  </p:cNvSpPr>
                  <p:nvPr/>
                </p:nvSpPr>
                <p:spPr bwMode="auto">
                  <a:xfrm>
                    <a:off x="4521" y="2299"/>
                    <a:ext cx="13" cy="77"/>
                  </a:xfrm>
                  <a:custGeom>
                    <a:avLst/>
                    <a:gdLst>
                      <a:gd name="T0" fmla="*/ 0 w 13"/>
                      <a:gd name="T1" fmla="*/ 0 h 77"/>
                      <a:gd name="T2" fmla="*/ 12 w 13"/>
                      <a:gd name="T3" fmla="*/ 48 h 77"/>
                      <a:gd name="T4" fmla="*/ 6 w 13"/>
                      <a:gd name="T5" fmla="*/ 76 h 77"/>
                      <a:gd name="T6" fmla="*/ 0 w 13"/>
                      <a:gd name="T7" fmla="*/ 48 h 77"/>
                      <a:gd name="T8" fmla="*/ 0 w 1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7">
                        <a:moveTo>
                          <a:pt x="0" y="0"/>
                        </a:moveTo>
                        <a:lnTo>
                          <a:pt x="12" y="48"/>
                        </a:lnTo>
                        <a:lnTo>
                          <a:pt x="6" y="76"/>
                        </a:lnTo>
                        <a:lnTo>
                          <a:pt x="0" y="48"/>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37" name="Freeform 79">
                    <a:extLst>
                      <a:ext uri="{FF2B5EF4-FFF2-40B4-BE49-F238E27FC236}">
                        <a16:creationId xmlns:a16="http://schemas.microsoft.com/office/drawing/2014/main" id="{54E38976-4F7E-4EF8-ACF5-FA1E3ADF7D4B}"/>
                      </a:ext>
                    </a:extLst>
                  </p:cNvPr>
                  <p:cNvSpPr>
                    <a:spLocks/>
                  </p:cNvSpPr>
                  <p:nvPr/>
                </p:nvSpPr>
                <p:spPr bwMode="auto">
                  <a:xfrm>
                    <a:off x="4521" y="2496"/>
                    <a:ext cx="17" cy="65"/>
                  </a:xfrm>
                  <a:custGeom>
                    <a:avLst/>
                    <a:gdLst>
                      <a:gd name="T0" fmla="*/ 0 w 17"/>
                      <a:gd name="T1" fmla="*/ 0 h 65"/>
                      <a:gd name="T2" fmla="*/ 16 w 17"/>
                      <a:gd name="T3" fmla="*/ 24 h 65"/>
                      <a:gd name="T4" fmla="*/ 12 w 17"/>
                      <a:gd name="T5" fmla="*/ 40 h 65"/>
                      <a:gd name="T6" fmla="*/ 12 w 17"/>
                      <a:gd name="T7" fmla="*/ 64 h 65"/>
                      <a:gd name="T8" fmla="*/ 0 w 17"/>
                      <a:gd name="T9" fmla="*/ 46 h 65"/>
                      <a:gd name="T10" fmla="*/ 0 w 17"/>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65">
                        <a:moveTo>
                          <a:pt x="0" y="0"/>
                        </a:moveTo>
                        <a:lnTo>
                          <a:pt x="16" y="24"/>
                        </a:lnTo>
                        <a:lnTo>
                          <a:pt x="12" y="40"/>
                        </a:lnTo>
                        <a:lnTo>
                          <a:pt x="12" y="64"/>
                        </a:lnTo>
                        <a:lnTo>
                          <a:pt x="0" y="46"/>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813" name="Group 80">
                  <a:extLst>
                    <a:ext uri="{FF2B5EF4-FFF2-40B4-BE49-F238E27FC236}">
                      <a16:creationId xmlns:a16="http://schemas.microsoft.com/office/drawing/2014/main" id="{6CEBBA7C-3675-4740-B40F-7D69D90120A8}"/>
                    </a:ext>
                  </a:extLst>
                </p:cNvPr>
                <p:cNvGrpSpPr>
                  <a:grpSpLocks/>
                </p:cNvGrpSpPr>
                <p:nvPr/>
              </p:nvGrpSpPr>
              <p:grpSpPr bwMode="auto">
                <a:xfrm>
                  <a:off x="5149" y="2291"/>
                  <a:ext cx="201" cy="184"/>
                  <a:chOff x="5149" y="2291"/>
                  <a:chExt cx="201" cy="184"/>
                </a:xfrm>
              </p:grpSpPr>
              <p:sp>
                <p:nvSpPr>
                  <p:cNvPr id="108814" name="Freeform 81">
                    <a:extLst>
                      <a:ext uri="{FF2B5EF4-FFF2-40B4-BE49-F238E27FC236}">
                        <a16:creationId xmlns:a16="http://schemas.microsoft.com/office/drawing/2014/main" id="{3120FE0D-452F-495F-B196-A0C76C3D4E82}"/>
                      </a:ext>
                    </a:extLst>
                  </p:cNvPr>
                  <p:cNvSpPr>
                    <a:spLocks/>
                  </p:cNvSpPr>
                  <p:nvPr/>
                </p:nvSpPr>
                <p:spPr bwMode="auto">
                  <a:xfrm>
                    <a:off x="5257" y="2349"/>
                    <a:ext cx="67" cy="56"/>
                  </a:xfrm>
                  <a:custGeom>
                    <a:avLst/>
                    <a:gdLst>
                      <a:gd name="T0" fmla="*/ 0 w 67"/>
                      <a:gd name="T1" fmla="*/ 8 h 56"/>
                      <a:gd name="T2" fmla="*/ 66 w 67"/>
                      <a:gd name="T3" fmla="*/ 0 h 56"/>
                      <a:gd name="T4" fmla="*/ 66 w 67"/>
                      <a:gd name="T5" fmla="*/ 46 h 56"/>
                      <a:gd name="T6" fmla="*/ 0 w 67"/>
                      <a:gd name="T7" fmla="*/ 55 h 56"/>
                      <a:gd name="T8" fmla="*/ 0 w 67"/>
                      <a:gd name="T9" fmla="*/ 8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56">
                        <a:moveTo>
                          <a:pt x="0" y="8"/>
                        </a:moveTo>
                        <a:lnTo>
                          <a:pt x="66" y="0"/>
                        </a:lnTo>
                        <a:lnTo>
                          <a:pt x="66" y="46"/>
                        </a:lnTo>
                        <a:lnTo>
                          <a:pt x="0" y="55"/>
                        </a:lnTo>
                        <a:lnTo>
                          <a:pt x="0" y="8"/>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15" name="Freeform 82">
                    <a:extLst>
                      <a:ext uri="{FF2B5EF4-FFF2-40B4-BE49-F238E27FC236}">
                        <a16:creationId xmlns:a16="http://schemas.microsoft.com/office/drawing/2014/main" id="{C3E37EF3-A059-49F5-96CD-72B86E1FA169}"/>
                      </a:ext>
                    </a:extLst>
                  </p:cNvPr>
                  <p:cNvSpPr>
                    <a:spLocks/>
                  </p:cNvSpPr>
                  <p:nvPr/>
                </p:nvSpPr>
                <p:spPr bwMode="auto">
                  <a:xfrm>
                    <a:off x="5237" y="2357"/>
                    <a:ext cx="27" cy="70"/>
                  </a:xfrm>
                  <a:custGeom>
                    <a:avLst/>
                    <a:gdLst>
                      <a:gd name="T0" fmla="*/ 26 w 27"/>
                      <a:gd name="T1" fmla="*/ 0 h 70"/>
                      <a:gd name="T2" fmla="*/ 26 w 27"/>
                      <a:gd name="T3" fmla="*/ 45 h 70"/>
                      <a:gd name="T4" fmla="*/ 0 w 27"/>
                      <a:gd name="T5" fmla="*/ 69 h 70"/>
                      <a:gd name="T6" fmla="*/ 0 w 27"/>
                      <a:gd name="T7" fmla="*/ 24 h 70"/>
                      <a:gd name="T8" fmla="*/ 26 w 27"/>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70">
                        <a:moveTo>
                          <a:pt x="26" y="0"/>
                        </a:moveTo>
                        <a:lnTo>
                          <a:pt x="26" y="45"/>
                        </a:lnTo>
                        <a:lnTo>
                          <a:pt x="0" y="69"/>
                        </a:lnTo>
                        <a:lnTo>
                          <a:pt x="0" y="24"/>
                        </a:lnTo>
                        <a:lnTo>
                          <a:pt x="26"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16" name="Freeform 83">
                    <a:extLst>
                      <a:ext uri="{FF2B5EF4-FFF2-40B4-BE49-F238E27FC236}">
                        <a16:creationId xmlns:a16="http://schemas.microsoft.com/office/drawing/2014/main" id="{FB36BA13-8F0D-46CD-8E38-888C1F3A4399}"/>
                      </a:ext>
                    </a:extLst>
                  </p:cNvPr>
                  <p:cNvSpPr>
                    <a:spLocks/>
                  </p:cNvSpPr>
                  <p:nvPr/>
                </p:nvSpPr>
                <p:spPr bwMode="auto">
                  <a:xfrm>
                    <a:off x="5149" y="2291"/>
                    <a:ext cx="39" cy="49"/>
                  </a:xfrm>
                  <a:custGeom>
                    <a:avLst/>
                    <a:gdLst>
                      <a:gd name="T0" fmla="*/ 38 w 39"/>
                      <a:gd name="T1" fmla="*/ 0 h 49"/>
                      <a:gd name="T2" fmla="*/ 6 w 39"/>
                      <a:gd name="T3" fmla="*/ 30 h 49"/>
                      <a:gd name="T4" fmla="*/ 0 w 39"/>
                      <a:gd name="T5" fmla="*/ 46 h 49"/>
                      <a:gd name="T6" fmla="*/ 30 w 39"/>
                      <a:gd name="T7" fmla="*/ 36 h 49"/>
                      <a:gd name="T8" fmla="*/ 38 w 39"/>
                      <a:gd name="T9" fmla="*/ 48 h 49"/>
                      <a:gd name="T10" fmla="*/ 38 w 39"/>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49">
                        <a:moveTo>
                          <a:pt x="38" y="0"/>
                        </a:moveTo>
                        <a:lnTo>
                          <a:pt x="6" y="30"/>
                        </a:lnTo>
                        <a:lnTo>
                          <a:pt x="0" y="46"/>
                        </a:lnTo>
                        <a:lnTo>
                          <a:pt x="30" y="36"/>
                        </a:lnTo>
                        <a:lnTo>
                          <a:pt x="38" y="48"/>
                        </a:lnTo>
                        <a:lnTo>
                          <a:pt x="38"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17" name="Freeform 84">
                    <a:extLst>
                      <a:ext uri="{FF2B5EF4-FFF2-40B4-BE49-F238E27FC236}">
                        <a16:creationId xmlns:a16="http://schemas.microsoft.com/office/drawing/2014/main" id="{108799C6-4192-46EE-B509-58A3B0A805FC}"/>
                      </a:ext>
                    </a:extLst>
                  </p:cNvPr>
                  <p:cNvSpPr>
                    <a:spLocks/>
                  </p:cNvSpPr>
                  <p:nvPr/>
                </p:nvSpPr>
                <p:spPr bwMode="auto">
                  <a:xfrm>
                    <a:off x="5227" y="2317"/>
                    <a:ext cx="19" cy="25"/>
                  </a:xfrm>
                  <a:custGeom>
                    <a:avLst/>
                    <a:gdLst>
                      <a:gd name="T0" fmla="*/ 18 w 19"/>
                      <a:gd name="T1" fmla="*/ 0 h 25"/>
                      <a:gd name="T2" fmla="*/ 0 w 19"/>
                      <a:gd name="T3" fmla="*/ 18 h 25"/>
                      <a:gd name="T4" fmla="*/ 18 w 19"/>
                      <a:gd name="T5" fmla="*/ 24 h 25"/>
                      <a:gd name="T6" fmla="*/ 18 w 19"/>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5">
                        <a:moveTo>
                          <a:pt x="18" y="0"/>
                        </a:moveTo>
                        <a:lnTo>
                          <a:pt x="0" y="18"/>
                        </a:lnTo>
                        <a:lnTo>
                          <a:pt x="18" y="24"/>
                        </a:lnTo>
                        <a:lnTo>
                          <a:pt x="18"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18" name="Freeform 85">
                    <a:extLst>
                      <a:ext uri="{FF2B5EF4-FFF2-40B4-BE49-F238E27FC236}">
                        <a16:creationId xmlns:a16="http://schemas.microsoft.com/office/drawing/2014/main" id="{F6A4291A-0596-4EA8-9286-27E46A08D681}"/>
                      </a:ext>
                    </a:extLst>
                  </p:cNvPr>
                  <p:cNvSpPr>
                    <a:spLocks/>
                  </p:cNvSpPr>
                  <p:nvPr/>
                </p:nvSpPr>
                <p:spPr bwMode="auto">
                  <a:xfrm>
                    <a:off x="5245" y="2383"/>
                    <a:ext cx="15" cy="68"/>
                  </a:xfrm>
                  <a:custGeom>
                    <a:avLst/>
                    <a:gdLst>
                      <a:gd name="T0" fmla="*/ 14 w 15"/>
                      <a:gd name="T1" fmla="*/ 0 h 68"/>
                      <a:gd name="T2" fmla="*/ 0 w 15"/>
                      <a:gd name="T3" fmla="*/ 19 h 68"/>
                      <a:gd name="T4" fmla="*/ 0 w 15"/>
                      <a:gd name="T5" fmla="*/ 67 h 68"/>
                      <a:gd name="T6" fmla="*/ 14 w 15"/>
                      <a:gd name="T7" fmla="*/ 47 h 68"/>
                      <a:gd name="T8" fmla="*/ 14 w 1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68">
                        <a:moveTo>
                          <a:pt x="14" y="0"/>
                        </a:moveTo>
                        <a:lnTo>
                          <a:pt x="0" y="19"/>
                        </a:lnTo>
                        <a:lnTo>
                          <a:pt x="0" y="67"/>
                        </a:lnTo>
                        <a:lnTo>
                          <a:pt x="14" y="47"/>
                        </a:lnTo>
                        <a:lnTo>
                          <a:pt x="14"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19" name="Freeform 86">
                    <a:extLst>
                      <a:ext uri="{FF2B5EF4-FFF2-40B4-BE49-F238E27FC236}">
                        <a16:creationId xmlns:a16="http://schemas.microsoft.com/office/drawing/2014/main" id="{A719B321-F28F-432C-879C-70E14E710DD9}"/>
                      </a:ext>
                    </a:extLst>
                  </p:cNvPr>
                  <p:cNvSpPr>
                    <a:spLocks/>
                  </p:cNvSpPr>
                  <p:nvPr/>
                </p:nvSpPr>
                <p:spPr bwMode="auto">
                  <a:xfrm>
                    <a:off x="5239" y="2404"/>
                    <a:ext cx="7" cy="55"/>
                  </a:xfrm>
                  <a:custGeom>
                    <a:avLst/>
                    <a:gdLst>
                      <a:gd name="T0" fmla="*/ 6 w 7"/>
                      <a:gd name="T1" fmla="*/ 0 h 55"/>
                      <a:gd name="T2" fmla="*/ 6 w 7"/>
                      <a:gd name="T3" fmla="*/ 42 h 55"/>
                      <a:gd name="T4" fmla="*/ 4 w 7"/>
                      <a:gd name="T5" fmla="*/ 54 h 55"/>
                      <a:gd name="T6" fmla="*/ 0 w 7"/>
                      <a:gd name="T7" fmla="*/ 42 h 55"/>
                      <a:gd name="T8" fmla="*/ 6 w 7"/>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5">
                        <a:moveTo>
                          <a:pt x="6" y="0"/>
                        </a:moveTo>
                        <a:lnTo>
                          <a:pt x="6" y="42"/>
                        </a:lnTo>
                        <a:lnTo>
                          <a:pt x="4" y="54"/>
                        </a:lnTo>
                        <a:lnTo>
                          <a:pt x="0" y="42"/>
                        </a:lnTo>
                        <a:lnTo>
                          <a:pt x="6"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20" name="Freeform 87">
                    <a:extLst>
                      <a:ext uri="{FF2B5EF4-FFF2-40B4-BE49-F238E27FC236}">
                        <a16:creationId xmlns:a16="http://schemas.microsoft.com/office/drawing/2014/main" id="{0A7D1816-5FB1-463F-A030-C256AB1D10F7}"/>
                      </a:ext>
                    </a:extLst>
                  </p:cNvPr>
                  <p:cNvSpPr>
                    <a:spLocks/>
                  </p:cNvSpPr>
                  <p:nvPr/>
                </p:nvSpPr>
                <p:spPr bwMode="auto">
                  <a:xfrm>
                    <a:off x="5323" y="2395"/>
                    <a:ext cx="15" cy="24"/>
                  </a:xfrm>
                  <a:custGeom>
                    <a:avLst/>
                    <a:gdLst>
                      <a:gd name="T0" fmla="*/ 14 w 15"/>
                      <a:gd name="T1" fmla="*/ 0 h 24"/>
                      <a:gd name="T2" fmla="*/ 0 w 15"/>
                      <a:gd name="T3" fmla="*/ 15 h 24"/>
                      <a:gd name="T4" fmla="*/ 4 w 15"/>
                      <a:gd name="T5" fmla="*/ 23 h 24"/>
                      <a:gd name="T6" fmla="*/ 14 w 15"/>
                      <a:gd name="T7" fmla="*/ 15 h 24"/>
                      <a:gd name="T8" fmla="*/ 14 w 1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4">
                        <a:moveTo>
                          <a:pt x="14" y="0"/>
                        </a:moveTo>
                        <a:lnTo>
                          <a:pt x="0" y="15"/>
                        </a:lnTo>
                        <a:lnTo>
                          <a:pt x="4" y="23"/>
                        </a:lnTo>
                        <a:lnTo>
                          <a:pt x="14" y="15"/>
                        </a:lnTo>
                        <a:lnTo>
                          <a:pt x="14" y="0"/>
                        </a:lnTo>
                      </a:path>
                    </a:pathLst>
                  </a:custGeom>
                  <a:solidFill>
                    <a:srgbClr val="3F5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21" name="Freeform 88">
                    <a:extLst>
                      <a:ext uri="{FF2B5EF4-FFF2-40B4-BE49-F238E27FC236}">
                        <a16:creationId xmlns:a16="http://schemas.microsoft.com/office/drawing/2014/main" id="{4B29320A-8E48-442C-99AE-0A0463B8FCEA}"/>
                      </a:ext>
                    </a:extLst>
                  </p:cNvPr>
                  <p:cNvSpPr>
                    <a:spLocks/>
                  </p:cNvSpPr>
                  <p:nvPr/>
                </p:nvSpPr>
                <p:spPr bwMode="auto">
                  <a:xfrm>
                    <a:off x="5331" y="2438"/>
                    <a:ext cx="19" cy="37"/>
                  </a:xfrm>
                  <a:custGeom>
                    <a:avLst/>
                    <a:gdLst>
                      <a:gd name="T0" fmla="*/ 18 w 19"/>
                      <a:gd name="T1" fmla="*/ 0 h 37"/>
                      <a:gd name="T2" fmla="*/ 0 w 19"/>
                      <a:gd name="T3" fmla="*/ 24 h 37"/>
                      <a:gd name="T4" fmla="*/ 0 w 19"/>
                      <a:gd name="T5" fmla="*/ 28 h 37"/>
                      <a:gd name="T6" fmla="*/ 14 w 19"/>
                      <a:gd name="T7" fmla="*/ 36 h 37"/>
                      <a:gd name="T8" fmla="*/ 18 w 19"/>
                      <a:gd name="T9" fmla="*/ 36 h 37"/>
                      <a:gd name="T10" fmla="*/ 18 w 19"/>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37">
                        <a:moveTo>
                          <a:pt x="18" y="0"/>
                        </a:moveTo>
                        <a:lnTo>
                          <a:pt x="0" y="24"/>
                        </a:lnTo>
                        <a:lnTo>
                          <a:pt x="0" y="28"/>
                        </a:lnTo>
                        <a:lnTo>
                          <a:pt x="14" y="36"/>
                        </a:lnTo>
                        <a:lnTo>
                          <a:pt x="18" y="36"/>
                        </a:lnTo>
                        <a:lnTo>
                          <a:pt x="18"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754" name="Group 89">
                <a:extLst>
                  <a:ext uri="{FF2B5EF4-FFF2-40B4-BE49-F238E27FC236}">
                    <a16:creationId xmlns:a16="http://schemas.microsoft.com/office/drawing/2014/main" id="{60AAA768-E332-48C3-8C84-C6E87C5F7A29}"/>
                  </a:ext>
                </a:extLst>
              </p:cNvPr>
              <p:cNvGrpSpPr>
                <a:grpSpLocks/>
              </p:cNvGrpSpPr>
              <p:nvPr/>
            </p:nvGrpSpPr>
            <p:grpSpPr bwMode="auto">
              <a:xfrm>
                <a:off x="4521" y="2271"/>
                <a:ext cx="1135" cy="612"/>
                <a:chOff x="4521" y="2271"/>
                <a:chExt cx="1135" cy="612"/>
              </a:xfrm>
            </p:grpSpPr>
            <p:grpSp>
              <p:nvGrpSpPr>
                <p:cNvPr id="108755" name="Group 90">
                  <a:extLst>
                    <a:ext uri="{FF2B5EF4-FFF2-40B4-BE49-F238E27FC236}">
                      <a16:creationId xmlns:a16="http://schemas.microsoft.com/office/drawing/2014/main" id="{D96ED939-1471-4971-AD5F-7C841A31253E}"/>
                    </a:ext>
                  </a:extLst>
                </p:cNvPr>
                <p:cNvGrpSpPr>
                  <a:grpSpLocks/>
                </p:cNvGrpSpPr>
                <p:nvPr/>
              </p:nvGrpSpPr>
              <p:grpSpPr bwMode="auto">
                <a:xfrm>
                  <a:off x="5387" y="2317"/>
                  <a:ext cx="269" cy="256"/>
                  <a:chOff x="5387" y="2317"/>
                  <a:chExt cx="269" cy="256"/>
                </a:xfrm>
              </p:grpSpPr>
              <p:sp>
                <p:nvSpPr>
                  <p:cNvPr id="108797" name="Freeform 91">
                    <a:extLst>
                      <a:ext uri="{FF2B5EF4-FFF2-40B4-BE49-F238E27FC236}">
                        <a16:creationId xmlns:a16="http://schemas.microsoft.com/office/drawing/2014/main" id="{A4E774BC-3D7D-411A-8B44-C1D75C28374E}"/>
                      </a:ext>
                    </a:extLst>
                  </p:cNvPr>
                  <p:cNvSpPr>
                    <a:spLocks/>
                  </p:cNvSpPr>
                  <p:nvPr/>
                </p:nvSpPr>
                <p:spPr bwMode="auto">
                  <a:xfrm>
                    <a:off x="5387" y="2450"/>
                    <a:ext cx="113" cy="67"/>
                  </a:xfrm>
                  <a:custGeom>
                    <a:avLst/>
                    <a:gdLst>
                      <a:gd name="T0" fmla="*/ 0 w 113"/>
                      <a:gd name="T1" fmla="*/ 12 h 67"/>
                      <a:gd name="T2" fmla="*/ 17 w 113"/>
                      <a:gd name="T3" fmla="*/ 0 h 67"/>
                      <a:gd name="T4" fmla="*/ 17 w 113"/>
                      <a:gd name="T5" fmla="*/ 12 h 67"/>
                      <a:gd name="T6" fmla="*/ 101 w 113"/>
                      <a:gd name="T7" fmla="*/ 12 h 67"/>
                      <a:gd name="T8" fmla="*/ 112 w 113"/>
                      <a:gd name="T9" fmla="*/ 30 h 67"/>
                      <a:gd name="T10" fmla="*/ 107 w 113"/>
                      <a:gd name="T11" fmla="*/ 38 h 67"/>
                      <a:gd name="T12" fmla="*/ 111 w 113"/>
                      <a:gd name="T13" fmla="*/ 54 h 67"/>
                      <a:gd name="T14" fmla="*/ 107 w 113"/>
                      <a:gd name="T15" fmla="*/ 62 h 67"/>
                      <a:gd name="T16" fmla="*/ 88 w 113"/>
                      <a:gd name="T17" fmla="*/ 62 h 67"/>
                      <a:gd name="T18" fmla="*/ 88 w 113"/>
                      <a:gd name="T19" fmla="*/ 66 h 67"/>
                      <a:gd name="T20" fmla="*/ 0 w 113"/>
                      <a:gd name="T21" fmla="*/ 66 h 67"/>
                      <a:gd name="T22" fmla="*/ 0 w 113"/>
                      <a:gd name="T23" fmla="*/ 12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 h="67">
                        <a:moveTo>
                          <a:pt x="0" y="12"/>
                        </a:moveTo>
                        <a:lnTo>
                          <a:pt x="17" y="0"/>
                        </a:lnTo>
                        <a:lnTo>
                          <a:pt x="17" y="12"/>
                        </a:lnTo>
                        <a:lnTo>
                          <a:pt x="101" y="12"/>
                        </a:lnTo>
                        <a:lnTo>
                          <a:pt x="112" y="30"/>
                        </a:lnTo>
                        <a:lnTo>
                          <a:pt x="107" y="38"/>
                        </a:lnTo>
                        <a:lnTo>
                          <a:pt x="111" y="54"/>
                        </a:lnTo>
                        <a:lnTo>
                          <a:pt x="107" y="62"/>
                        </a:lnTo>
                        <a:lnTo>
                          <a:pt x="88" y="62"/>
                        </a:lnTo>
                        <a:lnTo>
                          <a:pt x="88" y="66"/>
                        </a:lnTo>
                        <a:lnTo>
                          <a:pt x="0" y="66"/>
                        </a:lnTo>
                        <a:lnTo>
                          <a:pt x="0" y="12"/>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98" name="Freeform 92">
                    <a:extLst>
                      <a:ext uri="{FF2B5EF4-FFF2-40B4-BE49-F238E27FC236}">
                        <a16:creationId xmlns:a16="http://schemas.microsoft.com/office/drawing/2014/main" id="{8FAE0098-4A42-4566-9A90-7D039535DB2A}"/>
                      </a:ext>
                    </a:extLst>
                  </p:cNvPr>
                  <p:cNvSpPr>
                    <a:spLocks/>
                  </p:cNvSpPr>
                  <p:nvPr/>
                </p:nvSpPr>
                <p:spPr bwMode="auto">
                  <a:xfrm>
                    <a:off x="5404" y="2377"/>
                    <a:ext cx="124" cy="114"/>
                  </a:xfrm>
                  <a:custGeom>
                    <a:avLst/>
                    <a:gdLst>
                      <a:gd name="T0" fmla="*/ 0 w 124"/>
                      <a:gd name="T1" fmla="*/ 73 h 114"/>
                      <a:gd name="T2" fmla="*/ 0 w 124"/>
                      <a:gd name="T3" fmla="*/ 85 h 114"/>
                      <a:gd name="T4" fmla="*/ 81 w 124"/>
                      <a:gd name="T5" fmla="*/ 85 h 114"/>
                      <a:gd name="T6" fmla="*/ 94 w 124"/>
                      <a:gd name="T7" fmla="*/ 103 h 114"/>
                      <a:gd name="T8" fmla="*/ 110 w 124"/>
                      <a:gd name="T9" fmla="*/ 107 h 114"/>
                      <a:gd name="T10" fmla="*/ 110 w 124"/>
                      <a:gd name="T11" fmla="*/ 113 h 114"/>
                      <a:gd name="T12" fmla="*/ 121 w 124"/>
                      <a:gd name="T13" fmla="*/ 103 h 114"/>
                      <a:gd name="T14" fmla="*/ 123 w 124"/>
                      <a:gd name="T15" fmla="*/ 67 h 114"/>
                      <a:gd name="T16" fmla="*/ 123 w 124"/>
                      <a:gd name="T17" fmla="*/ 41 h 114"/>
                      <a:gd name="T18" fmla="*/ 119 w 124"/>
                      <a:gd name="T19" fmla="*/ 37 h 114"/>
                      <a:gd name="T20" fmla="*/ 121 w 124"/>
                      <a:gd name="T21" fmla="*/ 0 h 114"/>
                      <a:gd name="T22" fmla="*/ 94 w 124"/>
                      <a:gd name="T23" fmla="*/ 0 h 114"/>
                      <a:gd name="T24" fmla="*/ 66 w 124"/>
                      <a:gd name="T25" fmla="*/ 29 h 114"/>
                      <a:gd name="T26" fmla="*/ 71 w 124"/>
                      <a:gd name="T27" fmla="*/ 39 h 114"/>
                      <a:gd name="T28" fmla="*/ 54 w 124"/>
                      <a:gd name="T29" fmla="*/ 53 h 114"/>
                      <a:gd name="T30" fmla="*/ 31 w 124"/>
                      <a:gd name="T31" fmla="*/ 49 h 114"/>
                      <a:gd name="T32" fmla="*/ 12 w 124"/>
                      <a:gd name="T33" fmla="*/ 49 h 114"/>
                      <a:gd name="T34" fmla="*/ 8 w 124"/>
                      <a:gd name="T35" fmla="*/ 63 h 114"/>
                      <a:gd name="T36" fmla="*/ 0 w 124"/>
                      <a:gd name="T37" fmla="*/ 73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4" h="114">
                        <a:moveTo>
                          <a:pt x="0" y="73"/>
                        </a:moveTo>
                        <a:lnTo>
                          <a:pt x="0" y="85"/>
                        </a:lnTo>
                        <a:lnTo>
                          <a:pt x="81" y="85"/>
                        </a:lnTo>
                        <a:lnTo>
                          <a:pt x="94" y="103"/>
                        </a:lnTo>
                        <a:lnTo>
                          <a:pt x="110" y="107"/>
                        </a:lnTo>
                        <a:lnTo>
                          <a:pt x="110" y="113"/>
                        </a:lnTo>
                        <a:lnTo>
                          <a:pt x="121" y="103"/>
                        </a:lnTo>
                        <a:lnTo>
                          <a:pt x="123" y="67"/>
                        </a:lnTo>
                        <a:lnTo>
                          <a:pt x="123" y="41"/>
                        </a:lnTo>
                        <a:lnTo>
                          <a:pt x="119" y="37"/>
                        </a:lnTo>
                        <a:lnTo>
                          <a:pt x="121" y="0"/>
                        </a:lnTo>
                        <a:lnTo>
                          <a:pt x="94" y="0"/>
                        </a:lnTo>
                        <a:lnTo>
                          <a:pt x="66" y="29"/>
                        </a:lnTo>
                        <a:lnTo>
                          <a:pt x="71" y="39"/>
                        </a:lnTo>
                        <a:lnTo>
                          <a:pt x="54" y="53"/>
                        </a:lnTo>
                        <a:lnTo>
                          <a:pt x="31" y="49"/>
                        </a:lnTo>
                        <a:lnTo>
                          <a:pt x="12" y="49"/>
                        </a:lnTo>
                        <a:lnTo>
                          <a:pt x="8" y="63"/>
                        </a:lnTo>
                        <a:lnTo>
                          <a:pt x="0" y="73"/>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99" name="Freeform 93">
                    <a:extLst>
                      <a:ext uri="{FF2B5EF4-FFF2-40B4-BE49-F238E27FC236}">
                        <a16:creationId xmlns:a16="http://schemas.microsoft.com/office/drawing/2014/main" id="{488ACD09-6D6C-4EB6-9800-8F1289B46C43}"/>
                      </a:ext>
                    </a:extLst>
                  </p:cNvPr>
                  <p:cNvSpPr>
                    <a:spLocks/>
                  </p:cNvSpPr>
                  <p:nvPr/>
                </p:nvSpPr>
                <p:spPr bwMode="auto">
                  <a:xfrm>
                    <a:off x="5523" y="2381"/>
                    <a:ext cx="46" cy="54"/>
                  </a:xfrm>
                  <a:custGeom>
                    <a:avLst/>
                    <a:gdLst>
                      <a:gd name="T0" fmla="*/ 2 w 46"/>
                      <a:gd name="T1" fmla="*/ 0 h 54"/>
                      <a:gd name="T2" fmla="*/ 45 w 46"/>
                      <a:gd name="T3" fmla="*/ 0 h 54"/>
                      <a:gd name="T4" fmla="*/ 43 w 46"/>
                      <a:gd name="T5" fmla="*/ 14 h 54"/>
                      <a:gd name="T6" fmla="*/ 35 w 46"/>
                      <a:gd name="T7" fmla="*/ 16 h 54"/>
                      <a:gd name="T8" fmla="*/ 23 w 46"/>
                      <a:gd name="T9" fmla="*/ 53 h 54"/>
                      <a:gd name="T10" fmla="*/ 4 w 46"/>
                      <a:gd name="T11" fmla="*/ 53 h 54"/>
                      <a:gd name="T12" fmla="*/ 4 w 46"/>
                      <a:gd name="T13" fmla="*/ 37 h 54"/>
                      <a:gd name="T14" fmla="*/ 0 w 46"/>
                      <a:gd name="T15" fmla="*/ 33 h 54"/>
                      <a:gd name="T16" fmla="*/ 2 w 46"/>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54">
                        <a:moveTo>
                          <a:pt x="2" y="0"/>
                        </a:moveTo>
                        <a:lnTo>
                          <a:pt x="45" y="0"/>
                        </a:lnTo>
                        <a:lnTo>
                          <a:pt x="43" y="14"/>
                        </a:lnTo>
                        <a:lnTo>
                          <a:pt x="35" y="16"/>
                        </a:lnTo>
                        <a:lnTo>
                          <a:pt x="23" y="53"/>
                        </a:lnTo>
                        <a:lnTo>
                          <a:pt x="4" y="53"/>
                        </a:lnTo>
                        <a:lnTo>
                          <a:pt x="4" y="37"/>
                        </a:lnTo>
                        <a:lnTo>
                          <a:pt x="0" y="33"/>
                        </a:lnTo>
                        <a:lnTo>
                          <a:pt x="2"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00" name="Freeform 94">
                    <a:extLst>
                      <a:ext uri="{FF2B5EF4-FFF2-40B4-BE49-F238E27FC236}">
                        <a16:creationId xmlns:a16="http://schemas.microsoft.com/office/drawing/2014/main" id="{3A3B6724-930C-4F78-B0ED-D79321B09AFC}"/>
                      </a:ext>
                    </a:extLst>
                  </p:cNvPr>
                  <p:cNvSpPr>
                    <a:spLocks/>
                  </p:cNvSpPr>
                  <p:nvPr/>
                </p:nvSpPr>
                <p:spPr bwMode="auto">
                  <a:xfrm>
                    <a:off x="5547" y="2359"/>
                    <a:ext cx="37" cy="76"/>
                  </a:xfrm>
                  <a:custGeom>
                    <a:avLst/>
                    <a:gdLst>
                      <a:gd name="T0" fmla="*/ 21 w 37"/>
                      <a:gd name="T1" fmla="*/ 22 h 76"/>
                      <a:gd name="T2" fmla="*/ 36 w 37"/>
                      <a:gd name="T3" fmla="*/ 0 h 76"/>
                      <a:gd name="T4" fmla="*/ 36 w 37"/>
                      <a:gd name="T5" fmla="*/ 71 h 76"/>
                      <a:gd name="T6" fmla="*/ 21 w 37"/>
                      <a:gd name="T7" fmla="*/ 75 h 76"/>
                      <a:gd name="T8" fmla="*/ 0 w 37"/>
                      <a:gd name="T9" fmla="*/ 75 h 76"/>
                      <a:gd name="T10" fmla="*/ 12 w 37"/>
                      <a:gd name="T11" fmla="*/ 38 h 76"/>
                      <a:gd name="T12" fmla="*/ 21 w 37"/>
                      <a:gd name="T13" fmla="*/ 36 h 76"/>
                      <a:gd name="T14" fmla="*/ 21 w 37"/>
                      <a:gd name="T15" fmla="*/ 22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76">
                        <a:moveTo>
                          <a:pt x="21" y="22"/>
                        </a:moveTo>
                        <a:lnTo>
                          <a:pt x="36" y="0"/>
                        </a:lnTo>
                        <a:lnTo>
                          <a:pt x="36" y="71"/>
                        </a:lnTo>
                        <a:lnTo>
                          <a:pt x="21" y="75"/>
                        </a:lnTo>
                        <a:lnTo>
                          <a:pt x="0" y="75"/>
                        </a:lnTo>
                        <a:lnTo>
                          <a:pt x="12" y="38"/>
                        </a:lnTo>
                        <a:lnTo>
                          <a:pt x="21" y="36"/>
                        </a:lnTo>
                        <a:lnTo>
                          <a:pt x="21" y="22"/>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01" name="Freeform 95">
                    <a:extLst>
                      <a:ext uri="{FF2B5EF4-FFF2-40B4-BE49-F238E27FC236}">
                        <a16:creationId xmlns:a16="http://schemas.microsoft.com/office/drawing/2014/main" id="{B1CD9BF8-AF52-4477-B206-90B42BE5E939}"/>
                      </a:ext>
                    </a:extLst>
                  </p:cNvPr>
                  <p:cNvSpPr>
                    <a:spLocks/>
                  </p:cNvSpPr>
                  <p:nvPr/>
                </p:nvSpPr>
                <p:spPr bwMode="auto">
                  <a:xfrm>
                    <a:off x="5583" y="2317"/>
                    <a:ext cx="73" cy="112"/>
                  </a:xfrm>
                  <a:custGeom>
                    <a:avLst/>
                    <a:gdLst>
                      <a:gd name="T0" fmla="*/ 0 w 73"/>
                      <a:gd name="T1" fmla="*/ 44 h 112"/>
                      <a:gd name="T2" fmla="*/ 0 w 73"/>
                      <a:gd name="T3" fmla="*/ 111 h 112"/>
                      <a:gd name="T4" fmla="*/ 15 w 73"/>
                      <a:gd name="T5" fmla="*/ 101 h 112"/>
                      <a:gd name="T6" fmla="*/ 15 w 73"/>
                      <a:gd name="T7" fmla="*/ 93 h 112"/>
                      <a:gd name="T8" fmla="*/ 72 w 73"/>
                      <a:gd name="T9" fmla="*/ 54 h 112"/>
                      <a:gd name="T10" fmla="*/ 70 w 73"/>
                      <a:gd name="T11" fmla="*/ 40 h 112"/>
                      <a:gd name="T12" fmla="*/ 60 w 73"/>
                      <a:gd name="T13" fmla="*/ 34 h 112"/>
                      <a:gd name="T14" fmla="*/ 53 w 73"/>
                      <a:gd name="T15" fmla="*/ 4 h 112"/>
                      <a:gd name="T16" fmla="*/ 37 w 73"/>
                      <a:gd name="T17" fmla="*/ 6 h 112"/>
                      <a:gd name="T18" fmla="*/ 31 w 73"/>
                      <a:gd name="T19" fmla="*/ 0 h 112"/>
                      <a:gd name="T20" fmla="*/ 15 w 73"/>
                      <a:gd name="T21" fmla="*/ 12 h 112"/>
                      <a:gd name="T22" fmla="*/ 0 w 73"/>
                      <a:gd name="T23" fmla="*/ 44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112">
                        <a:moveTo>
                          <a:pt x="0" y="44"/>
                        </a:moveTo>
                        <a:lnTo>
                          <a:pt x="0" y="111"/>
                        </a:lnTo>
                        <a:lnTo>
                          <a:pt x="15" y="101"/>
                        </a:lnTo>
                        <a:lnTo>
                          <a:pt x="15" y="93"/>
                        </a:lnTo>
                        <a:lnTo>
                          <a:pt x="72" y="54"/>
                        </a:lnTo>
                        <a:lnTo>
                          <a:pt x="70" y="40"/>
                        </a:lnTo>
                        <a:lnTo>
                          <a:pt x="60" y="34"/>
                        </a:lnTo>
                        <a:lnTo>
                          <a:pt x="53" y="4"/>
                        </a:lnTo>
                        <a:lnTo>
                          <a:pt x="37" y="6"/>
                        </a:lnTo>
                        <a:lnTo>
                          <a:pt x="31" y="0"/>
                        </a:lnTo>
                        <a:lnTo>
                          <a:pt x="15" y="12"/>
                        </a:lnTo>
                        <a:lnTo>
                          <a:pt x="0" y="44"/>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02" name="Freeform 96">
                    <a:extLst>
                      <a:ext uri="{FF2B5EF4-FFF2-40B4-BE49-F238E27FC236}">
                        <a16:creationId xmlns:a16="http://schemas.microsoft.com/office/drawing/2014/main" id="{5361ECA3-D66B-40BD-9DC4-EB4A2589FFFD}"/>
                      </a:ext>
                    </a:extLst>
                  </p:cNvPr>
                  <p:cNvSpPr>
                    <a:spLocks/>
                  </p:cNvSpPr>
                  <p:nvPr/>
                </p:nvSpPr>
                <p:spPr bwMode="auto">
                  <a:xfrm>
                    <a:off x="5525" y="2430"/>
                    <a:ext cx="72" cy="43"/>
                  </a:xfrm>
                  <a:custGeom>
                    <a:avLst/>
                    <a:gdLst>
                      <a:gd name="T0" fmla="*/ 2 w 72"/>
                      <a:gd name="T1" fmla="*/ 4 h 43"/>
                      <a:gd name="T2" fmla="*/ 43 w 72"/>
                      <a:gd name="T3" fmla="*/ 4 h 43"/>
                      <a:gd name="T4" fmla="*/ 54 w 72"/>
                      <a:gd name="T5" fmla="*/ 0 h 43"/>
                      <a:gd name="T6" fmla="*/ 60 w 72"/>
                      <a:gd name="T7" fmla="*/ 12 h 43"/>
                      <a:gd name="T8" fmla="*/ 52 w 72"/>
                      <a:gd name="T9" fmla="*/ 20 h 43"/>
                      <a:gd name="T10" fmla="*/ 62 w 72"/>
                      <a:gd name="T11" fmla="*/ 36 h 43"/>
                      <a:gd name="T12" fmla="*/ 71 w 72"/>
                      <a:gd name="T13" fmla="*/ 36 h 43"/>
                      <a:gd name="T14" fmla="*/ 58 w 72"/>
                      <a:gd name="T15" fmla="*/ 42 h 43"/>
                      <a:gd name="T16" fmla="*/ 43 w 72"/>
                      <a:gd name="T17" fmla="*/ 28 h 43"/>
                      <a:gd name="T18" fmla="*/ 0 w 72"/>
                      <a:gd name="T19" fmla="*/ 28 h 43"/>
                      <a:gd name="T20" fmla="*/ 2 w 72"/>
                      <a:gd name="T21" fmla="*/ 4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43">
                        <a:moveTo>
                          <a:pt x="2" y="4"/>
                        </a:moveTo>
                        <a:lnTo>
                          <a:pt x="43" y="4"/>
                        </a:lnTo>
                        <a:lnTo>
                          <a:pt x="54" y="0"/>
                        </a:lnTo>
                        <a:lnTo>
                          <a:pt x="60" y="12"/>
                        </a:lnTo>
                        <a:lnTo>
                          <a:pt x="52" y="20"/>
                        </a:lnTo>
                        <a:lnTo>
                          <a:pt x="62" y="36"/>
                        </a:lnTo>
                        <a:lnTo>
                          <a:pt x="71" y="36"/>
                        </a:lnTo>
                        <a:lnTo>
                          <a:pt x="58" y="42"/>
                        </a:lnTo>
                        <a:lnTo>
                          <a:pt x="43" y="28"/>
                        </a:lnTo>
                        <a:lnTo>
                          <a:pt x="0" y="28"/>
                        </a:lnTo>
                        <a:lnTo>
                          <a:pt x="2" y="4"/>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03" name="Freeform 97">
                    <a:extLst>
                      <a:ext uri="{FF2B5EF4-FFF2-40B4-BE49-F238E27FC236}">
                        <a16:creationId xmlns:a16="http://schemas.microsoft.com/office/drawing/2014/main" id="{65430BB3-2A9E-445B-8EBC-195F64A2B9EC}"/>
                      </a:ext>
                    </a:extLst>
                  </p:cNvPr>
                  <p:cNvSpPr>
                    <a:spLocks/>
                  </p:cNvSpPr>
                  <p:nvPr/>
                </p:nvSpPr>
                <p:spPr bwMode="auto">
                  <a:xfrm>
                    <a:off x="5559" y="2458"/>
                    <a:ext cx="15" cy="19"/>
                  </a:xfrm>
                  <a:custGeom>
                    <a:avLst/>
                    <a:gdLst>
                      <a:gd name="T0" fmla="*/ 0 w 15"/>
                      <a:gd name="T1" fmla="*/ 0 h 19"/>
                      <a:gd name="T2" fmla="*/ 9 w 15"/>
                      <a:gd name="T3" fmla="*/ 0 h 19"/>
                      <a:gd name="T4" fmla="*/ 14 w 15"/>
                      <a:gd name="T5" fmla="*/ 6 h 19"/>
                      <a:gd name="T6" fmla="*/ 9 w 15"/>
                      <a:gd name="T7" fmla="*/ 18 h 19"/>
                      <a:gd name="T8" fmla="*/ 0 w 15"/>
                      <a:gd name="T9" fmla="*/ 18 h 19"/>
                      <a:gd name="T10" fmla="*/ 0 w 15"/>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9">
                        <a:moveTo>
                          <a:pt x="0" y="0"/>
                        </a:moveTo>
                        <a:lnTo>
                          <a:pt x="9" y="0"/>
                        </a:lnTo>
                        <a:lnTo>
                          <a:pt x="14" y="6"/>
                        </a:lnTo>
                        <a:lnTo>
                          <a:pt x="9" y="18"/>
                        </a:lnTo>
                        <a:lnTo>
                          <a:pt x="0" y="18"/>
                        </a:lnTo>
                        <a:lnTo>
                          <a:pt x="0"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04" name="Freeform 98">
                    <a:extLst>
                      <a:ext uri="{FF2B5EF4-FFF2-40B4-BE49-F238E27FC236}">
                        <a16:creationId xmlns:a16="http://schemas.microsoft.com/office/drawing/2014/main" id="{38368B6D-A592-463F-A4D7-D0CEC3565C1B}"/>
                      </a:ext>
                    </a:extLst>
                  </p:cNvPr>
                  <p:cNvSpPr>
                    <a:spLocks/>
                  </p:cNvSpPr>
                  <p:nvPr/>
                </p:nvSpPr>
                <p:spPr bwMode="auto">
                  <a:xfrm>
                    <a:off x="5525" y="2458"/>
                    <a:ext cx="35" cy="23"/>
                  </a:xfrm>
                  <a:custGeom>
                    <a:avLst/>
                    <a:gdLst>
                      <a:gd name="T0" fmla="*/ 0 w 35"/>
                      <a:gd name="T1" fmla="*/ 0 h 23"/>
                      <a:gd name="T2" fmla="*/ 34 w 35"/>
                      <a:gd name="T3" fmla="*/ 0 h 23"/>
                      <a:gd name="T4" fmla="*/ 34 w 35"/>
                      <a:gd name="T5" fmla="*/ 18 h 23"/>
                      <a:gd name="T6" fmla="*/ 0 w 35"/>
                      <a:gd name="T7" fmla="*/ 22 h 23"/>
                      <a:gd name="T8" fmla="*/ 0 w 35"/>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3">
                        <a:moveTo>
                          <a:pt x="0" y="0"/>
                        </a:moveTo>
                        <a:lnTo>
                          <a:pt x="34" y="0"/>
                        </a:lnTo>
                        <a:lnTo>
                          <a:pt x="34" y="18"/>
                        </a:lnTo>
                        <a:lnTo>
                          <a:pt x="0" y="22"/>
                        </a:lnTo>
                        <a:lnTo>
                          <a:pt x="0"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05" name="Freeform 99">
                    <a:extLst>
                      <a:ext uri="{FF2B5EF4-FFF2-40B4-BE49-F238E27FC236}">
                        <a16:creationId xmlns:a16="http://schemas.microsoft.com/office/drawing/2014/main" id="{11D663DB-C591-4126-B2E1-4CEDF5E28047}"/>
                      </a:ext>
                    </a:extLst>
                  </p:cNvPr>
                  <p:cNvSpPr>
                    <a:spLocks/>
                  </p:cNvSpPr>
                  <p:nvPr/>
                </p:nvSpPr>
                <p:spPr bwMode="auto">
                  <a:xfrm>
                    <a:off x="5485" y="2480"/>
                    <a:ext cx="31" cy="59"/>
                  </a:xfrm>
                  <a:custGeom>
                    <a:avLst/>
                    <a:gdLst>
                      <a:gd name="T0" fmla="*/ 13 w 31"/>
                      <a:gd name="T1" fmla="*/ 0 h 59"/>
                      <a:gd name="T2" fmla="*/ 8 w 31"/>
                      <a:gd name="T3" fmla="*/ 8 h 59"/>
                      <a:gd name="T4" fmla="*/ 12 w 31"/>
                      <a:gd name="T5" fmla="*/ 24 h 59"/>
                      <a:gd name="T6" fmla="*/ 8 w 31"/>
                      <a:gd name="T7" fmla="*/ 32 h 59"/>
                      <a:gd name="T8" fmla="*/ 0 w 31"/>
                      <a:gd name="T9" fmla="*/ 42 h 59"/>
                      <a:gd name="T10" fmla="*/ 12 w 31"/>
                      <a:gd name="T11" fmla="*/ 58 h 59"/>
                      <a:gd name="T12" fmla="*/ 28 w 31"/>
                      <a:gd name="T13" fmla="*/ 42 h 59"/>
                      <a:gd name="T14" fmla="*/ 30 w 31"/>
                      <a:gd name="T15" fmla="*/ 20 h 59"/>
                      <a:gd name="T16" fmla="*/ 24 w 31"/>
                      <a:gd name="T17" fmla="*/ 20 h 59"/>
                      <a:gd name="T18" fmla="*/ 30 w 31"/>
                      <a:gd name="T19" fmla="*/ 10 h 59"/>
                      <a:gd name="T20" fmla="*/ 30 w 31"/>
                      <a:gd name="T21" fmla="*/ 4 h 59"/>
                      <a:gd name="T22" fmla="*/ 13 w 31"/>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59">
                        <a:moveTo>
                          <a:pt x="13" y="0"/>
                        </a:moveTo>
                        <a:lnTo>
                          <a:pt x="8" y="8"/>
                        </a:lnTo>
                        <a:lnTo>
                          <a:pt x="12" y="24"/>
                        </a:lnTo>
                        <a:lnTo>
                          <a:pt x="8" y="32"/>
                        </a:lnTo>
                        <a:lnTo>
                          <a:pt x="0" y="42"/>
                        </a:lnTo>
                        <a:lnTo>
                          <a:pt x="12" y="58"/>
                        </a:lnTo>
                        <a:lnTo>
                          <a:pt x="28" y="42"/>
                        </a:lnTo>
                        <a:lnTo>
                          <a:pt x="30" y="20"/>
                        </a:lnTo>
                        <a:lnTo>
                          <a:pt x="24" y="20"/>
                        </a:lnTo>
                        <a:lnTo>
                          <a:pt x="30" y="10"/>
                        </a:lnTo>
                        <a:lnTo>
                          <a:pt x="30" y="4"/>
                        </a:lnTo>
                        <a:lnTo>
                          <a:pt x="13"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06" name="Freeform 100">
                    <a:extLst>
                      <a:ext uri="{FF2B5EF4-FFF2-40B4-BE49-F238E27FC236}">
                        <a16:creationId xmlns:a16="http://schemas.microsoft.com/office/drawing/2014/main" id="{E8D55214-9A8B-49ED-B3C1-51B88B00BD32}"/>
                      </a:ext>
                    </a:extLst>
                  </p:cNvPr>
                  <p:cNvSpPr>
                    <a:spLocks/>
                  </p:cNvSpPr>
                  <p:nvPr/>
                </p:nvSpPr>
                <p:spPr bwMode="auto">
                  <a:xfrm>
                    <a:off x="5475" y="2512"/>
                    <a:ext cx="21" cy="39"/>
                  </a:xfrm>
                  <a:custGeom>
                    <a:avLst/>
                    <a:gdLst>
                      <a:gd name="T0" fmla="*/ 18 w 21"/>
                      <a:gd name="T1" fmla="*/ 0 h 39"/>
                      <a:gd name="T2" fmla="*/ 0 w 21"/>
                      <a:gd name="T3" fmla="*/ 0 h 39"/>
                      <a:gd name="T4" fmla="*/ 0 w 21"/>
                      <a:gd name="T5" fmla="*/ 38 h 39"/>
                      <a:gd name="T6" fmla="*/ 18 w 21"/>
                      <a:gd name="T7" fmla="*/ 38 h 39"/>
                      <a:gd name="T8" fmla="*/ 20 w 21"/>
                      <a:gd name="T9" fmla="*/ 34 h 39"/>
                      <a:gd name="T10" fmla="*/ 10 w 21"/>
                      <a:gd name="T11" fmla="*/ 22 h 39"/>
                      <a:gd name="T12" fmla="*/ 10 w 21"/>
                      <a:gd name="T13" fmla="*/ 10 h 39"/>
                      <a:gd name="T14" fmla="*/ 18 w 21"/>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39">
                        <a:moveTo>
                          <a:pt x="18" y="0"/>
                        </a:moveTo>
                        <a:lnTo>
                          <a:pt x="0" y="0"/>
                        </a:lnTo>
                        <a:lnTo>
                          <a:pt x="0" y="38"/>
                        </a:lnTo>
                        <a:lnTo>
                          <a:pt x="18" y="38"/>
                        </a:lnTo>
                        <a:lnTo>
                          <a:pt x="20" y="34"/>
                        </a:lnTo>
                        <a:lnTo>
                          <a:pt x="10" y="22"/>
                        </a:lnTo>
                        <a:lnTo>
                          <a:pt x="10" y="10"/>
                        </a:lnTo>
                        <a:lnTo>
                          <a:pt x="18"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07" name="Freeform 101">
                    <a:extLst>
                      <a:ext uri="{FF2B5EF4-FFF2-40B4-BE49-F238E27FC236}">
                        <a16:creationId xmlns:a16="http://schemas.microsoft.com/office/drawing/2014/main" id="{8A00E5FE-FA80-461E-9BB0-3A79CB9369D4}"/>
                      </a:ext>
                    </a:extLst>
                  </p:cNvPr>
                  <p:cNvSpPr>
                    <a:spLocks/>
                  </p:cNvSpPr>
                  <p:nvPr/>
                </p:nvSpPr>
                <p:spPr bwMode="auto">
                  <a:xfrm>
                    <a:off x="5407" y="2516"/>
                    <a:ext cx="87" cy="57"/>
                  </a:xfrm>
                  <a:custGeom>
                    <a:avLst/>
                    <a:gdLst>
                      <a:gd name="T0" fmla="*/ 0 w 87"/>
                      <a:gd name="T1" fmla="*/ 0 h 57"/>
                      <a:gd name="T2" fmla="*/ 67 w 87"/>
                      <a:gd name="T3" fmla="*/ 0 h 57"/>
                      <a:gd name="T4" fmla="*/ 67 w 87"/>
                      <a:gd name="T5" fmla="*/ 38 h 57"/>
                      <a:gd name="T6" fmla="*/ 86 w 87"/>
                      <a:gd name="T7" fmla="*/ 38 h 57"/>
                      <a:gd name="T8" fmla="*/ 72 w 87"/>
                      <a:gd name="T9" fmla="*/ 56 h 57"/>
                      <a:gd name="T10" fmla="*/ 51 w 87"/>
                      <a:gd name="T11" fmla="*/ 52 h 57"/>
                      <a:gd name="T12" fmla="*/ 45 w 87"/>
                      <a:gd name="T13" fmla="*/ 22 h 57"/>
                      <a:gd name="T14" fmla="*/ 43 w 87"/>
                      <a:gd name="T15" fmla="*/ 18 h 57"/>
                      <a:gd name="T16" fmla="*/ 27 w 87"/>
                      <a:gd name="T17" fmla="*/ 10 h 57"/>
                      <a:gd name="T18" fmla="*/ 0 w 87"/>
                      <a:gd name="T19" fmla="*/ 26 h 57"/>
                      <a:gd name="T20" fmla="*/ 0 w 87"/>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57">
                        <a:moveTo>
                          <a:pt x="0" y="0"/>
                        </a:moveTo>
                        <a:lnTo>
                          <a:pt x="67" y="0"/>
                        </a:lnTo>
                        <a:lnTo>
                          <a:pt x="67" y="38"/>
                        </a:lnTo>
                        <a:lnTo>
                          <a:pt x="86" y="38"/>
                        </a:lnTo>
                        <a:lnTo>
                          <a:pt x="72" y="56"/>
                        </a:lnTo>
                        <a:lnTo>
                          <a:pt x="51" y="52"/>
                        </a:lnTo>
                        <a:lnTo>
                          <a:pt x="45" y="22"/>
                        </a:lnTo>
                        <a:lnTo>
                          <a:pt x="43" y="18"/>
                        </a:lnTo>
                        <a:lnTo>
                          <a:pt x="27" y="10"/>
                        </a:lnTo>
                        <a:lnTo>
                          <a:pt x="0" y="26"/>
                        </a:lnTo>
                        <a:lnTo>
                          <a:pt x="0"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756" name="Group 102">
                  <a:extLst>
                    <a:ext uri="{FF2B5EF4-FFF2-40B4-BE49-F238E27FC236}">
                      <a16:creationId xmlns:a16="http://schemas.microsoft.com/office/drawing/2014/main" id="{92A520F0-E5D4-4C1C-8EF0-86B069F2C899}"/>
                    </a:ext>
                  </a:extLst>
                </p:cNvPr>
                <p:cNvGrpSpPr>
                  <a:grpSpLocks/>
                </p:cNvGrpSpPr>
                <p:nvPr/>
              </p:nvGrpSpPr>
              <p:grpSpPr bwMode="auto">
                <a:xfrm>
                  <a:off x="4685" y="2271"/>
                  <a:ext cx="703" cy="343"/>
                  <a:chOff x="4685" y="2271"/>
                  <a:chExt cx="703" cy="343"/>
                </a:xfrm>
              </p:grpSpPr>
              <p:sp>
                <p:nvSpPr>
                  <p:cNvPr id="108781" name="Freeform 103">
                    <a:extLst>
                      <a:ext uri="{FF2B5EF4-FFF2-40B4-BE49-F238E27FC236}">
                        <a16:creationId xmlns:a16="http://schemas.microsoft.com/office/drawing/2014/main" id="{6E3C0EB6-2368-4408-9FE8-61ED687298E6}"/>
                      </a:ext>
                    </a:extLst>
                  </p:cNvPr>
                  <p:cNvSpPr>
                    <a:spLocks/>
                  </p:cNvSpPr>
                  <p:nvPr/>
                </p:nvSpPr>
                <p:spPr bwMode="auto">
                  <a:xfrm>
                    <a:off x="4957" y="2512"/>
                    <a:ext cx="143" cy="79"/>
                  </a:xfrm>
                  <a:custGeom>
                    <a:avLst/>
                    <a:gdLst>
                      <a:gd name="T0" fmla="*/ 0 w 143"/>
                      <a:gd name="T1" fmla="*/ 0 h 79"/>
                      <a:gd name="T2" fmla="*/ 136 w 143"/>
                      <a:gd name="T3" fmla="*/ 0 h 79"/>
                      <a:gd name="T4" fmla="*/ 140 w 143"/>
                      <a:gd name="T5" fmla="*/ 4 h 79"/>
                      <a:gd name="T6" fmla="*/ 135 w 143"/>
                      <a:gd name="T7" fmla="*/ 12 h 79"/>
                      <a:gd name="T8" fmla="*/ 142 w 143"/>
                      <a:gd name="T9" fmla="*/ 22 h 79"/>
                      <a:gd name="T10" fmla="*/ 142 w 143"/>
                      <a:gd name="T11" fmla="*/ 78 h 79"/>
                      <a:gd name="T12" fmla="*/ 0 w 143"/>
                      <a:gd name="T13" fmla="*/ 78 h 79"/>
                      <a:gd name="T14" fmla="*/ 0 w 143"/>
                      <a:gd name="T15" fmla="*/ 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 h="79">
                        <a:moveTo>
                          <a:pt x="0" y="0"/>
                        </a:moveTo>
                        <a:lnTo>
                          <a:pt x="136" y="0"/>
                        </a:lnTo>
                        <a:lnTo>
                          <a:pt x="140" y="4"/>
                        </a:lnTo>
                        <a:lnTo>
                          <a:pt x="135" y="12"/>
                        </a:lnTo>
                        <a:lnTo>
                          <a:pt x="142" y="22"/>
                        </a:lnTo>
                        <a:lnTo>
                          <a:pt x="142" y="78"/>
                        </a:lnTo>
                        <a:lnTo>
                          <a:pt x="0" y="78"/>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82" name="Freeform 104">
                    <a:extLst>
                      <a:ext uri="{FF2B5EF4-FFF2-40B4-BE49-F238E27FC236}">
                        <a16:creationId xmlns:a16="http://schemas.microsoft.com/office/drawing/2014/main" id="{3624F97A-BD34-487E-AD1A-D225B865BE9F}"/>
                      </a:ext>
                    </a:extLst>
                  </p:cNvPr>
                  <p:cNvSpPr>
                    <a:spLocks/>
                  </p:cNvSpPr>
                  <p:nvPr/>
                </p:nvSpPr>
                <p:spPr bwMode="auto">
                  <a:xfrm>
                    <a:off x="4919" y="2351"/>
                    <a:ext cx="150" cy="96"/>
                  </a:xfrm>
                  <a:custGeom>
                    <a:avLst/>
                    <a:gdLst>
                      <a:gd name="T0" fmla="*/ 0 w 150"/>
                      <a:gd name="T1" fmla="*/ 0 h 96"/>
                      <a:gd name="T2" fmla="*/ 148 w 150"/>
                      <a:gd name="T3" fmla="*/ 0 h 96"/>
                      <a:gd name="T4" fmla="*/ 148 w 150"/>
                      <a:gd name="T5" fmla="*/ 8 h 96"/>
                      <a:gd name="T6" fmla="*/ 140 w 150"/>
                      <a:gd name="T7" fmla="*/ 18 h 96"/>
                      <a:gd name="T8" fmla="*/ 149 w 150"/>
                      <a:gd name="T9" fmla="*/ 26 h 96"/>
                      <a:gd name="T10" fmla="*/ 149 w 150"/>
                      <a:gd name="T11" fmla="*/ 69 h 96"/>
                      <a:gd name="T12" fmla="*/ 146 w 150"/>
                      <a:gd name="T13" fmla="*/ 69 h 96"/>
                      <a:gd name="T14" fmla="*/ 146 w 150"/>
                      <a:gd name="T15" fmla="*/ 95 h 96"/>
                      <a:gd name="T16" fmla="*/ 119 w 150"/>
                      <a:gd name="T17" fmla="*/ 89 h 96"/>
                      <a:gd name="T18" fmla="*/ 109 w 150"/>
                      <a:gd name="T19" fmla="*/ 81 h 96"/>
                      <a:gd name="T20" fmla="*/ 0 w 150"/>
                      <a:gd name="T21" fmla="*/ 81 h 96"/>
                      <a:gd name="T22" fmla="*/ 0 w 150"/>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6">
                        <a:moveTo>
                          <a:pt x="0" y="0"/>
                        </a:moveTo>
                        <a:lnTo>
                          <a:pt x="148" y="0"/>
                        </a:lnTo>
                        <a:lnTo>
                          <a:pt x="148" y="8"/>
                        </a:lnTo>
                        <a:lnTo>
                          <a:pt x="140" y="18"/>
                        </a:lnTo>
                        <a:lnTo>
                          <a:pt x="149" y="26"/>
                        </a:lnTo>
                        <a:lnTo>
                          <a:pt x="149" y="69"/>
                        </a:lnTo>
                        <a:lnTo>
                          <a:pt x="146" y="69"/>
                        </a:lnTo>
                        <a:lnTo>
                          <a:pt x="146" y="95"/>
                        </a:lnTo>
                        <a:lnTo>
                          <a:pt x="119" y="89"/>
                        </a:lnTo>
                        <a:lnTo>
                          <a:pt x="109" y="81"/>
                        </a:lnTo>
                        <a:lnTo>
                          <a:pt x="0" y="81"/>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83" name="Freeform 105">
                    <a:extLst>
                      <a:ext uri="{FF2B5EF4-FFF2-40B4-BE49-F238E27FC236}">
                        <a16:creationId xmlns:a16="http://schemas.microsoft.com/office/drawing/2014/main" id="{3BF8127E-9EF6-4D20-82C1-70D41BD2537F}"/>
                      </a:ext>
                    </a:extLst>
                  </p:cNvPr>
                  <p:cNvSpPr>
                    <a:spLocks/>
                  </p:cNvSpPr>
                  <p:nvPr/>
                </p:nvSpPr>
                <p:spPr bwMode="auto">
                  <a:xfrm>
                    <a:off x="5065" y="2420"/>
                    <a:ext cx="131" cy="77"/>
                  </a:xfrm>
                  <a:custGeom>
                    <a:avLst/>
                    <a:gdLst>
                      <a:gd name="T0" fmla="*/ 0 w 131"/>
                      <a:gd name="T1" fmla="*/ 0 h 77"/>
                      <a:gd name="T2" fmla="*/ 109 w 131"/>
                      <a:gd name="T3" fmla="*/ 0 h 77"/>
                      <a:gd name="T4" fmla="*/ 113 w 131"/>
                      <a:gd name="T5" fmla="*/ 8 h 77"/>
                      <a:gd name="T6" fmla="*/ 113 w 131"/>
                      <a:gd name="T7" fmla="*/ 18 h 77"/>
                      <a:gd name="T8" fmla="*/ 122 w 131"/>
                      <a:gd name="T9" fmla="*/ 30 h 77"/>
                      <a:gd name="T10" fmla="*/ 130 w 131"/>
                      <a:gd name="T11" fmla="*/ 42 h 77"/>
                      <a:gd name="T12" fmla="*/ 113 w 131"/>
                      <a:gd name="T13" fmla="*/ 54 h 77"/>
                      <a:gd name="T14" fmla="*/ 117 w 131"/>
                      <a:gd name="T15" fmla="*/ 60 h 77"/>
                      <a:gd name="T16" fmla="*/ 103 w 131"/>
                      <a:gd name="T17" fmla="*/ 76 h 77"/>
                      <a:gd name="T18" fmla="*/ 13 w 131"/>
                      <a:gd name="T19" fmla="*/ 76 h 77"/>
                      <a:gd name="T20" fmla="*/ 0 w 131"/>
                      <a:gd name="T21" fmla="*/ 26 h 77"/>
                      <a:gd name="T22" fmla="*/ 0 w 131"/>
                      <a:gd name="T23" fmla="*/ 0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 h="77">
                        <a:moveTo>
                          <a:pt x="0" y="0"/>
                        </a:moveTo>
                        <a:lnTo>
                          <a:pt x="109" y="0"/>
                        </a:lnTo>
                        <a:lnTo>
                          <a:pt x="113" y="8"/>
                        </a:lnTo>
                        <a:lnTo>
                          <a:pt x="113" y="18"/>
                        </a:lnTo>
                        <a:lnTo>
                          <a:pt x="122" y="30"/>
                        </a:lnTo>
                        <a:lnTo>
                          <a:pt x="130" y="42"/>
                        </a:lnTo>
                        <a:lnTo>
                          <a:pt x="113" y="54"/>
                        </a:lnTo>
                        <a:lnTo>
                          <a:pt x="117" y="60"/>
                        </a:lnTo>
                        <a:lnTo>
                          <a:pt x="103" y="76"/>
                        </a:lnTo>
                        <a:lnTo>
                          <a:pt x="13" y="76"/>
                        </a:lnTo>
                        <a:lnTo>
                          <a:pt x="0" y="26"/>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84" name="Freeform 106">
                    <a:extLst>
                      <a:ext uri="{FF2B5EF4-FFF2-40B4-BE49-F238E27FC236}">
                        <a16:creationId xmlns:a16="http://schemas.microsoft.com/office/drawing/2014/main" id="{0C957492-FF8F-4125-AF44-9A5C6FF38117}"/>
                      </a:ext>
                    </a:extLst>
                  </p:cNvPr>
                  <p:cNvSpPr>
                    <a:spLocks/>
                  </p:cNvSpPr>
                  <p:nvPr/>
                </p:nvSpPr>
                <p:spPr bwMode="auto">
                  <a:xfrm>
                    <a:off x="5053" y="2271"/>
                    <a:ext cx="135" cy="150"/>
                  </a:xfrm>
                  <a:custGeom>
                    <a:avLst/>
                    <a:gdLst>
                      <a:gd name="T0" fmla="*/ 0 w 135"/>
                      <a:gd name="T1" fmla="*/ 0 h 150"/>
                      <a:gd name="T2" fmla="*/ 44 w 135"/>
                      <a:gd name="T3" fmla="*/ 0 h 150"/>
                      <a:gd name="T4" fmla="*/ 134 w 135"/>
                      <a:gd name="T5" fmla="*/ 20 h 150"/>
                      <a:gd name="T6" fmla="*/ 103 w 135"/>
                      <a:gd name="T7" fmla="*/ 50 h 150"/>
                      <a:gd name="T8" fmla="*/ 91 w 135"/>
                      <a:gd name="T9" fmla="*/ 92 h 150"/>
                      <a:gd name="T10" fmla="*/ 91 w 135"/>
                      <a:gd name="T11" fmla="*/ 116 h 150"/>
                      <a:gd name="T12" fmla="*/ 122 w 135"/>
                      <a:gd name="T13" fmla="*/ 137 h 150"/>
                      <a:gd name="T14" fmla="*/ 124 w 135"/>
                      <a:gd name="T15" fmla="*/ 149 h 150"/>
                      <a:gd name="T16" fmla="*/ 15 w 135"/>
                      <a:gd name="T17" fmla="*/ 149 h 150"/>
                      <a:gd name="T18" fmla="*/ 15 w 135"/>
                      <a:gd name="T19" fmla="*/ 106 h 150"/>
                      <a:gd name="T20" fmla="*/ 10 w 135"/>
                      <a:gd name="T21" fmla="*/ 98 h 150"/>
                      <a:gd name="T22" fmla="*/ 14 w 135"/>
                      <a:gd name="T23" fmla="*/ 90 h 150"/>
                      <a:gd name="T24" fmla="*/ 14 w 135"/>
                      <a:gd name="T25" fmla="*/ 80 h 150"/>
                      <a:gd name="T26" fmla="*/ 12 w 135"/>
                      <a:gd name="T27" fmla="*/ 54 h 150"/>
                      <a:gd name="T28" fmla="*/ 0 w 135"/>
                      <a:gd name="T29" fmla="*/ 0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 h="150">
                        <a:moveTo>
                          <a:pt x="0" y="0"/>
                        </a:moveTo>
                        <a:lnTo>
                          <a:pt x="44" y="0"/>
                        </a:lnTo>
                        <a:lnTo>
                          <a:pt x="134" y="20"/>
                        </a:lnTo>
                        <a:lnTo>
                          <a:pt x="103" y="50"/>
                        </a:lnTo>
                        <a:lnTo>
                          <a:pt x="91" y="92"/>
                        </a:lnTo>
                        <a:lnTo>
                          <a:pt x="91" y="116"/>
                        </a:lnTo>
                        <a:lnTo>
                          <a:pt x="122" y="137"/>
                        </a:lnTo>
                        <a:lnTo>
                          <a:pt x="124" y="149"/>
                        </a:lnTo>
                        <a:lnTo>
                          <a:pt x="15" y="149"/>
                        </a:lnTo>
                        <a:lnTo>
                          <a:pt x="15" y="106"/>
                        </a:lnTo>
                        <a:lnTo>
                          <a:pt x="10" y="98"/>
                        </a:lnTo>
                        <a:lnTo>
                          <a:pt x="14" y="90"/>
                        </a:lnTo>
                        <a:lnTo>
                          <a:pt x="14" y="80"/>
                        </a:lnTo>
                        <a:lnTo>
                          <a:pt x="12" y="54"/>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85" name="Freeform 107">
                    <a:extLst>
                      <a:ext uri="{FF2B5EF4-FFF2-40B4-BE49-F238E27FC236}">
                        <a16:creationId xmlns:a16="http://schemas.microsoft.com/office/drawing/2014/main" id="{60A8192D-82A5-4467-B677-33DF52104D38}"/>
                      </a:ext>
                    </a:extLst>
                  </p:cNvPr>
                  <p:cNvSpPr>
                    <a:spLocks/>
                  </p:cNvSpPr>
                  <p:nvPr/>
                </p:nvSpPr>
                <p:spPr bwMode="auto">
                  <a:xfrm>
                    <a:off x="5143" y="2327"/>
                    <a:ext cx="117" cy="120"/>
                  </a:xfrm>
                  <a:custGeom>
                    <a:avLst/>
                    <a:gdLst>
                      <a:gd name="T0" fmla="*/ 6 w 117"/>
                      <a:gd name="T1" fmla="*/ 10 h 120"/>
                      <a:gd name="T2" fmla="*/ 35 w 117"/>
                      <a:gd name="T3" fmla="*/ 0 h 120"/>
                      <a:gd name="T4" fmla="*/ 43 w 117"/>
                      <a:gd name="T5" fmla="*/ 12 h 120"/>
                      <a:gd name="T6" fmla="*/ 83 w 117"/>
                      <a:gd name="T7" fmla="*/ 32 h 120"/>
                      <a:gd name="T8" fmla="*/ 92 w 117"/>
                      <a:gd name="T9" fmla="*/ 44 h 120"/>
                      <a:gd name="T10" fmla="*/ 94 w 117"/>
                      <a:gd name="T11" fmla="*/ 56 h 120"/>
                      <a:gd name="T12" fmla="*/ 110 w 117"/>
                      <a:gd name="T13" fmla="*/ 50 h 120"/>
                      <a:gd name="T14" fmla="*/ 116 w 117"/>
                      <a:gd name="T15" fmla="*/ 58 h 120"/>
                      <a:gd name="T16" fmla="*/ 102 w 117"/>
                      <a:gd name="T17" fmla="*/ 77 h 120"/>
                      <a:gd name="T18" fmla="*/ 96 w 117"/>
                      <a:gd name="T19" fmla="*/ 119 h 120"/>
                      <a:gd name="T20" fmla="*/ 44 w 117"/>
                      <a:gd name="T21" fmla="*/ 119 h 120"/>
                      <a:gd name="T22" fmla="*/ 35 w 117"/>
                      <a:gd name="T23" fmla="*/ 113 h 120"/>
                      <a:gd name="T24" fmla="*/ 35 w 117"/>
                      <a:gd name="T25" fmla="*/ 101 h 120"/>
                      <a:gd name="T26" fmla="*/ 31 w 117"/>
                      <a:gd name="T27" fmla="*/ 91 h 120"/>
                      <a:gd name="T28" fmla="*/ 31 w 117"/>
                      <a:gd name="T29" fmla="*/ 81 h 120"/>
                      <a:gd name="T30" fmla="*/ 0 w 117"/>
                      <a:gd name="T31" fmla="*/ 60 h 120"/>
                      <a:gd name="T32" fmla="*/ 0 w 117"/>
                      <a:gd name="T33" fmla="*/ 36 h 120"/>
                      <a:gd name="T34" fmla="*/ 6 w 117"/>
                      <a:gd name="T35" fmla="*/ 10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7" h="120">
                        <a:moveTo>
                          <a:pt x="6" y="10"/>
                        </a:moveTo>
                        <a:lnTo>
                          <a:pt x="35" y="0"/>
                        </a:lnTo>
                        <a:lnTo>
                          <a:pt x="43" y="12"/>
                        </a:lnTo>
                        <a:lnTo>
                          <a:pt x="83" y="32"/>
                        </a:lnTo>
                        <a:lnTo>
                          <a:pt x="92" y="44"/>
                        </a:lnTo>
                        <a:lnTo>
                          <a:pt x="94" y="56"/>
                        </a:lnTo>
                        <a:lnTo>
                          <a:pt x="110" y="50"/>
                        </a:lnTo>
                        <a:lnTo>
                          <a:pt x="116" y="58"/>
                        </a:lnTo>
                        <a:lnTo>
                          <a:pt x="102" y="77"/>
                        </a:lnTo>
                        <a:lnTo>
                          <a:pt x="96" y="119"/>
                        </a:lnTo>
                        <a:lnTo>
                          <a:pt x="44" y="119"/>
                        </a:lnTo>
                        <a:lnTo>
                          <a:pt x="35" y="113"/>
                        </a:lnTo>
                        <a:lnTo>
                          <a:pt x="35" y="101"/>
                        </a:lnTo>
                        <a:lnTo>
                          <a:pt x="31" y="91"/>
                        </a:lnTo>
                        <a:lnTo>
                          <a:pt x="31" y="81"/>
                        </a:lnTo>
                        <a:lnTo>
                          <a:pt x="0" y="60"/>
                        </a:lnTo>
                        <a:lnTo>
                          <a:pt x="0" y="36"/>
                        </a:lnTo>
                        <a:lnTo>
                          <a:pt x="6" y="1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86" name="Freeform 108">
                    <a:extLst>
                      <a:ext uri="{FF2B5EF4-FFF2-40B4-BE49-F238E27FC236}">
                        <a16:creationId xmlns:a16="http://schemas.microsoft.com/office/drawing/2014/main" id="{36E1C2E2-B35E-46D7-AE81-736A425CC502}"/>
                      </a:ext>
                    </a:extLst>
                  </p:cNvPr>
                  <p:cNvSpPr>
                    <a:spLocks/>
                  </p:cNvSpPr>
                  <p:nvPr/>
                </p:nvSpPr>
                <p:spPr bwMode="auto">
                  <a:xfrm>
                    <a:off x="5187" y="2315"/>
                    <a:ext cx="133" cy="67"/>
                  </a:xfrm>
                  <a:custGeom>
                    <a:avLst/>
                    <a:gdLst>
                      <a:gd name="T0" fmla="*/ 0 w 133"/>
                      <a:gd name="T1" fmla="*/ 22 h 67"/>
                      <a:gd name="T2" fmla="*/ 40 w 133"/>
                      <a:gd name="T3" fmla="*/ 46 h 67"/>
                      <a:gd name="T4" fmla="*/ 49 w 133"/>
                      <a:gd name="T5" fmla="*/ 56 h 67"/>
                      <a:gd name="T6" fmla="*/ 51 w 133"/>
                      <a:gd name="T7" fmla="*/ 66 h 67"/>
                      <a:gd name="T8" fmla="*/ 76 w 133"/>
                      <a:gd name="T9" fmla="*/ 44 h 67"/>
                      <a:gd name="T10" fmla="*/ 132 w 133"/>
                      <a:gd name="T11" fmla="*/ 34 h 67"/>
                      <a:gd name="T12" fmla="*/ 107 w 133"/>
                      <a:gd name="T13" fmla="*/ 18 h 67"/>
                      <a:gd name="T14" fmla="*/ 73 w 133"/>
                      <a:gd name="T15" fmla="*/ 32 h 67"/>
                      <a:gd name="T16" fmla="*/ 40 w 133"/>
                      <a:gd name="T17" fmla="*/ 20 h 67"/>
                      <a:gd name="T18" fmla="*/ 59 w 133"/>
                      <a:gd name="T19" fmla="*/ 2 h 67"/>
                      <a:gd name="T20" fmla="*/ 42 w 133"/>
                      <a:gd name="T21" fmla="*/ 0 h 67"/>
                      <a:gd name="T22" fmla="*/ 0 w 133"/>
                      <a:gd name="T23" fmla="*/ 22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3" h="67">
                        <a:moveTo>
                          <a:pt x="0" y="22"/>
                        </a:moveTo>
                        <a:lnTo>
                          <a:pt x="40" y="46"/>
                        </a:lnTo>
                        <a:lnTo>
                          <a:pt x="49" y="56"/>
                        </a:lnTo>
                        <a:lnTo>
                          <a:pt x="51" y="66"/>
                        </a:lnTo>
                        <a:lnTo>
                          <a:pt x="76" y="44"/>
                        </a:lnTo>
                        <a:lnTo>
                          <a:pt x="132" y="34"/>
                        </a:lnTo>
                        <a:lnTo>
                          <a:pt x="107" y="18"/>
                        </a:lnTo>
                        <a:lnTo>
                          <a:pt x="73" y="32"/>
                        </a:lnTo>
                        <a:lnTo>
                          <a:pt x="40" y="20"/>
                        </a:lnTo>
                        <a:lnTo>
                          <a:pt x="59" y="2"/>
                        </a:lnTo>
                        <a:lnTo>
                          <a:pt x="42" y="0"/>
                        </a:lnTo>
                        <a:lnTo>
                          <a:pt x="0" y="22"/>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87" name="Freeform 109">
                    <a:extLst>
                      <a:ext uri="{FF2B5EF4-FFF2-40B4-BE49-F238E27FC236}">
                        <a16:creationId xmlns:a16="http://schemas.microsoft.com/office/drawing/2014/main" id="{2A49FF1F-74AF-49F3-9C6A-4FC866D74876}"/>
                      </a:ext>
                    </a:extLst>
                  </p:cNvPr>
                  <p:cNvSpPr>
                    <a:spLocks/>
                  </p:cNvSpPr>
                  <p:nvPr/>
                </p:nvSpPr>
                <p:spPr bwMode="auto">
                  <a:xfrm>
                    <a:off x="5263" y="2365"/>
                    <a:ext cx="87" cy="102"/>
                  </a:xfrm>
                  <a:custGeom>
                    <a:avLst/>
                    <a:gdLst>
                      <a:gd name="T0" fmla="*/ 43 w 87"/>
                      <a:gd name="T1" fmla="*/ 0 h 102"/>
                      <a:gd name="T2" fmla="*/ 67 w 87"/>
                      <a:gd name="T3" fmla="*/ 8 h 102"/>
                      <a:gd name="T4" fmla="*/ 74 w 87"/>
                      <a:gd name="T5" fmla="*/ 30 h 102"/>
                      <a:gd name="T6" fmla="*/ 59 w 87"/>
                      <a:gd name="T7" fmla="*/ 45 h 102"/>
                      <a:gd name="T8" fmla="*/ 63 w 87"/>
                      <a:gd name="T9" fmla="*/ 53 h 102"/>
                      <a:gd name="T10" fmla="*/ 76 w 87"/>
                      <a:gd name="T11" fmla="*/ 43 h 102"/>
                      <a:gd name="T12" fmla="*/ 84 w 87"/>
                      <a:gd name="T13" fmla="*/ 45 h 102"/>
                      <a:gd name="T14" fmla="*/ 86 w 87"/>
                      <a:gd name="T15" fmla="*/ 73 h 102"/>
                      <a:gd name="T16" fmla="*/ 70 w 87"/>
                      <a:gd name="T17" fmla="*/ 97 h 102"/>
                      <a:gd name="T18" fmla="*/ 70 w 87"/>
                      <a:gd name="T19" fmla="*/ 101 h 102"/>
                      <a:gd name="T20" fmla="*/ 0 w 87"/>
                      <a:gd name="T21" fmla="*/ 101 h 102"/>
                      <a:gd name="T22" fmla="*/ 10 w 87"/>
                      <a:gd name="T23" fmla="*/ 73 h 102"/>
                      <a:gd name="T24" fmla="*/ 4 w 87"/>
                      <a:gd name="T25" fmla="*/ 51 h 102"/>
                      <a:gd name="T26" fmla="*/ 14 w 87"/>
                      <a:gd name="T27" fmla="*/ 28 h 102"/>
                      <a:gd name="T28" fmla="*/ 43 w 87"/>
                      <a:gd name="T29" fmla="*/ 0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2">
                        <a:moveTo>
                          <a:pt x="43" y="0"/>
                        </a:moveTo>
                        <a:lnTo>
                          <a:pt x="67" y="8"/>
                        </a:lnTo>
                        <a:lnTo>
                          <a:pt x="74" y="30"/>
                        </a:lnTo>
                        <a:lnTo>
                          <a:pt x="59" y="45"/>
                        </a:lnTo>
                        <a:lnTo>
                          <a:pt x="63" y="53"/>
                        </a:lnTo>
                        <a:lnTo>
                          <a:pt x="76" y="43"/>
                        </a:lnTo>
                        <a:lnTo>
                          <a:pt x="84" y="45"/>
                        </a:lnTo>
                        <a:lnTo>
                          <a:pt x="86" y="73"/>
                        </a:lnTo>
                        <a:lnTo>
                          <a:pt x="70" y="97"/>
                        </a:lnTo>
                        <a:lnTo>
                          <a:pt x="70" y="101"/>
                        </a:lnTo>
                        <a:lnTo>
                          <a:pt x="0" y="101"/>
                        </a:lnTo>
                        <a:lnTo>
                          <a:pt x="10" y="73"/>
                        </a:lnTo>
                        <a:lnTo>
                          <a:pt x="4" y="51"/>
                        </a:lnTo>
                        <a:lnTo>
                          <a:pt x="14" y="28"/>
                        </a:lnTo>
                        <a:lnTo>
                          <a:pt x="43"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88" name="Freeform 110">
                    <a:extLst>
                      <a:ext uri="{FF2B5EF4-FFF2-40B4-BE49-F238E27FC236}">
                        <a16:creationId xmlns:a16="http://schemas.microsoft.com/office/drawing/2014/main" id="{F31009C2-2BFB-4FDE-8D64-4C30ECD57E07}"/>
                      </a:ext>
                    </a:extLst>
                  </p:cNvPr>
                  <p:cNvSpPr>
                    <a:spLocks/>
                  </p:cNvSpPr>
                  <p:nvPr/>
                </p:nvSpPr>
                <p:spPr bwMode="auto">
                  <a:xfrm>
                    <a:off x="5168" y="2446"/>
                    <a:ext cx="80" cy="141"/>
                  </a:xfrm>
                  <a:custGeom>
                    <a:avLst/>
                    <a:gdLst>
                      <a:gd name="T0" fmla="*/ 19 w 80"/>
                      <a:gd name="T1" fmla="*/ 0 h 141"/>
                      <a:gd name="T2" fmla="*/ 71 w 80"/>
                      <a:gd name="T3" fmla="*/ 0 h 141"/>
                      <a:gd name="T4" fmla="*/ 79 w 80"/>
                      <a:gd name="T5" fmla="*/ 22 h 141"/>
                      <a:gd name="T6" fmla="*/ 79 w 80"/>
                      <a:gd name="T7" fmla="*/ 92 h 141"/>
                      <a:gd name="T8" fmla="*/ 79 w 80"/>
                      <a:gd name="T9" fmla="*/ 100 h 141"/>
                      <a:gd name="T10" fmla="*/ 69 w 80"/>
                      <a:gd name="T11" fmla="*/ 112 h 141"/>
                      <a:gd name="T12" fmla="*/ 67 w 80"/>
                      <a:gd name="T13" fmla="*/ 126 h 141"/>
                      <a:gd name="T14" fmla="*/ 48 w 80"/>
                      <a:gd name="T15" fmla="*/ 140 h 141"/>
                      <a:gd name="T16" fmla="*/ 39 w 80"/>
                      <a:gd name="T17" fmla="*/ 136 h 141"/>
                      <a:gd name="T18" fmla="*/ 19 w 80"/>
                      <a:gd name="T19" fmla="*/ 108 h 141"/>
                      <a:gd name="T20" fmla="*/ 25 w 80"/>
                      <a:gd name="T21" fmla="*/ 98 h 141"/>
                      <a:gd name="T22" fmla="*/ 18 w 80"/>
                      <a:gd name="T23" fmla="*/ 92 h 141"/>
                      <a:gd name="T24" fmla="*/ 0 w 80"/>
                      <a:gd name="T25" fmla="*/ 66 h 141"/>
                      <a:gd name="T26" fmla="*/ 0 w 80"/>
                      <a:gd name="T27" fmla="*/ 46 h 141"/>
                      <a:gd name="T28" fmla="*/ 14 w 80"/>
                      <a:gd name="T29" fmla="*/ 34 h 141"/>
                      <a:gd name="T30" fmla="*/ 10 w 80"/>
                      <a:gd name="T31" fmla="*/ 26 h 141"/>
                      <a:gd name="T32" fmla="*/ 25 w 80"/>
                      <a:gd name="T33" fmla="*/ 16 h 141"/>
                      <a:gd name="T34" fmla="*/ 19 w 80"/>
                      <a:gd name="T35" fmla="*/ 0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 h="141">
                        <a:moveTo>
                          <a:pt x="19" y="0"/>
                        </a:moveTo>
                        <a:lnTo>
                          <a:pt x="71" y="0"/>
                        </a:lnTo>
                        <a:lnTo>
                          <a:pt x="79" y="22"/>
                        </a:lnTo>
                        <a:lnTo>
                          <a:pt x="79" y="92"/>
                        </a:lnTo>
                        <a:lnTo>
                          <a:pt x="79" y="100"/>
                        </a:lnTo>
                        <a:lnTo>
                          <a:pt x="69" y="112"/>
                        </a:lnTo>
                        <a:lnTo>
                          <a:pt x="67" y="126"/>
                        </a:lnTo>
                        <a:lnTo>
                          <a:pt x="48" y="140"/>
                        </a:lnTo>
                        <a:lnTo>
                          <a:pt x="39" y="136"/>
                        </a:lnTo>
                        <a:lnTo>
                          <a:pt x="19" y="108"/>
                        </a:lnTo>
                        <a:lnTo>
                          <a:pt x="25" y="98"/>
                        </a:lnTo>
                        <a:lnTo>
                          <a:pt x="18" y="92"/>
                        </a:lnTo>
                        <a:lnTo>
                          <a:pt x="0" y="66"/>
                        </a:lnTo>
                        <a:lnTo>
                          <a:pt x="0" y="46"/>
                        </a:lnTo>
                        <a:lnTo>
                          <a:pt x="14" y="34"/>
                        </a:lnTo>
                        <a:lnTo>
                          <a:pt x="10" y="26"/>
                        </a:lnTo>
                        <a:lnTo>
                          <a:pt x="25" y="16"/>
                        </a:lnTo>
                        <a:lnTo>
                          <a:pt x="19"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89" name="Freeform 111">
                    <a:extLst>
                      <a:ext uri="{FF2B5EF4-FFF2-40B4-BE49-F238E27FC236}">
                        <a16:creationId xmlns:a16="http://schemas.microsoft.com/office/drawing/2014/main" id="{C2E8C860-3FEB-4990-9C10-E9D6A47B4FA7}"/>
                      </a:ext>
                    </a:extLst>
                  </p:cNvPr>
                  <p:cNvSpPr>
                    <a:spLocks/>
                  </p:cNvSpPr>
                  <p:nvPr/>
                </p:nvSpPr>
                <p:spPr bwMode="auto">
                  <a:xfrm>
                    <a:off x="5079" y="2496"/>
                    <a:ext cx="138" cy="118"/>
                  </a:xfrm>
                  <a:custGeom>
                    <a:avLst/>
                    <a:gdLst>
                      <a:gd name="T0" fmla="*/ 0 w 138"/>
                      <a:gd name="T1" fmla="*/ 0 h 118"/>
                      <a:gd name="T2" fmla="*/ 89 w 138"/>
                      <a:gd name="T3" fmla="*/ 0 h 118"/>
                      <a:gd name="T4" fmla="*/ 89 w 138"/>
                      <a:gd name="T5" fmla="*/ 14 h 118"/>
                      <a:gd name="T6" fmla="*/ 107 w 138"/>
                      <a:gd name="T7" fmla="*/ 42 h 118"/>
                      <a:gd name="T8" fmla="*/ 114 w 138"/>
                      <a:gd name="T9" fmla="*/ 48 h 118"/>
                      <a:gd name="T10" fmla="*/ 108 w 138"/>
                      <a:gd name="T11" fmla="*/ 58 h 118"/>
                      <a:gd name="T12" fmla="*/ 128 w 138"/>
                      <a:gd name="T13" fmla="*/ 86 h 118"/>
                      <a:gd name="T14" fmla="*/ 137 w 138"/>
                      <a:gd name="T15" fmla="*/ 90 h 118"/>
                      <a:gd name="T16" fmla="*/ 126 w 138"/>
                      <a:gd name="T17" fmla="*/ 117 h 118"/>
                      <a:gd name="T18" fmla="*/ 114 w 138"/>
                      <a:gd name="T19" fmla="*/ 117 h 118"/>
                      <a:gd name="T20" fmla="*/ 116 w 138"/>
                      <a:gd name="T21" fmla="*/ 106 h 118"/>
                      <a:gd name="T22" fmla="*/ 27 w 138"/>
                      <a:gd name="T23" fmla="*/ 106 h 118"/>
                      <a:gd name="T24" fmla="*/ 21 w 138"/>
                      <a:gd name="T25" fmla="*/ 94 h 118"/>
                      <a:gd name="T26" fmla="*/ 21 w 138"/>
                      <a:gd name="T27" fmla="*/ 38 h 118"/>
                      <a:gd name="T28" fmla="*/ 14 w 138"/>
                      <a:gd name="T29" fmla="*/ 28 h 118"/>
                      <a:gd name="T30" fmla="*/ 19 w 138"/>
                      <a:gd name="T31" fmla="*/ 20 h 118"/>
                      <a:gd name="T32" fmla="*/ 0 w 138"/>
                      <a:gd name="T33" fmla="*/ 0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8" h="118">
                        <a:moveTo>
                          <a:pt x="0" y="0"/>
                        </a:moveTo>
                        <a:lnTo>
                          <a:pt x="89" y="0"/>
                        </a:lnTo>
                        <a:lnTo>
                          <a:pt x="89" y="14"/>
                        </a:lnTo>
                        <a:lnTo>
                          <a:pt x="107" y="42"/>
                        </a:lnTo>
                        <a:lnTo>
                          <a:pt x="114" y="48"/>
                        </a:lnTo>
                        <a:lnTo>
                          <a:pt x="108" y="58"/>
                        </a:lnTo>
                        <a:lnTo>
                          <a:pt x="128" y="86"/>
                        </a:lnTo>
                        <a:lnTo>
                          <a:pt x="137" y="90"/>
                        </a:lnTo>
                        <a:lnTo>
                          <a:pt x="126" y="117"/>
                        </a:lnTo>
                        <a:lnTo>
                          <a:pt x="114" y="117"/>
                        </a:lnTo>
                        <a:lnTo>
                          <a:pt x="116" y="106"/>
                        </a:lnTo>
                        <a:lnTo>
                          <a:pt x="27" y="106"/>
                        </a:lnTo>
                        <a:lnTo>
                          <a:pt x="21" y="94"/>
                        </a:lnTo>
                        <a:lnTo>
                          <a:pt x="21" y="38"/>
                        </a:lnTo>
                        <a:lnTo>
                          <a:pt x="14" y="28"/>
                        </a:lnTo>
                        <a:lnTo>
                          <a:pt x="19" y="20"/>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90" name="Freeform 112">
                    <a:extLst>
                      <a:ext uri="{FF2B5EF4-FFF2-40B4-BE49-F238E27FC236}">
                        <a16:creationId xmlns:a16="http://schemas.microsoft.com/office/drawing/2014/main" id="{F7E0196E-DBDA-4B04-88A5-331D85B504C8}"/>
                      </a:ext>
                    </a:extLst>
                  </p:cNvPr>
                  <p:cNvSpPr>
                    <a:spLocks/>
                  </p:cNvSpPr>
                  <p:nvPr/>
                </p:nvSpPr>
                <p:spPr bwMode="auto">
                  <a:xfrm>
                    <a:off x="5235" y="2466"/>
                    <a:ext cx="65" cy="107"/>
                  </a:xfrm>
                  <a:custGeom>
                    <a:avLst/>
                    <a:gdLst>
                      <a:gd name="T0" fmla="*/ 12 w 65"/>
                      <a:gd name="T1" fmla="*/ 0 h 107"/>
                      <a:gd name="T2" fmla="*/ 18 w 65"/>
                      <a:gd name="T3" fmla="*/ 6 h 107"/>
                      <a:gd name="T4" fmla="*/ 27 w 65"/>
                      <a:gd name="T5" fmla="*/ 0 h 107"/>
                      <a:gd name="T6" fmla="*/ 64 w 65"/>
                      <a:gd name="T7" fmla="*/ 0 h 107"/>
                      <a:gd name="T8" fmla="*/ 64 w 65"/>
                      <a:gd name="T9" fmla="*/ 66 h 107"/>
                      <a:gd name="T10" fmla="*/ 41 w 65"/>
                      <a:gd name="T11" fmla="*/ 96 h 107"/>
                      <a:gd name="T12" fmla="*/ 0 w 65"/>
                      <a:gd name="T13" fmla="*/ 106 h 107"/>
                      <a:gd name="T14" fmla="*/ 2 w 65"/>
                      <a:gd name="T15" fmla="*/ 92 h 107"/>
                      <a:gd name="T16" fmla="*/ 12 w 65"/>
                      <a:gd name="T17" fmla="*/ 80 h 107"/>
                      <a:gd name="T18" fmla="*/ 12 w 65"/>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107">
                        <a:moveTo>
                          <a:pt x="12" y="0"/>
                        </a:moveTo>
                        <a:lnTo>
                          <a:pt x="18" y="6"/>
                        </a:lnTo>
                        <a:lnTo>
                          <a:pt x="27" y="0"/>
                        </a:lnTo>
                        <a:lnTo>
                          <a:pt x="64" y="0"/>
                        </a:lnTo>
                        <a:lnTo>
                          <a:pt x="64" y="66"/>
                        </a:lnTo>
                        <a:lnTo>
                          <a:pt x="41" y="96"/>
                        </a:lnTo>
                        <a:lnTo>
                          <a:pt x="0" y="106"/>
                        </a:lnTo>
                        <a:lnTo>
                          <a:pt x="2" y="92"/>
                        </a:lnTo>
                        <a:lnTo>
                          <a:pt x="12" y="80"/>
                        </a:lnTo>
                        <a:lnTo>
                          <a:pt x="12"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91" name="Freeform 113">
                    <a:extLst>
                      <a:ext uri="{FF2B5EF4-FFF2-40B4-BE49-F238E27FC236}">
                        <a16:creationId xmlns:a16="http://schemas.microsoft.com/office/drawing/2014/main" id="{E03973AB-DE48-429F-A717-C0EAEDD50F45}"/>
                      </a:ext>
                    </a:extLst>
                  </p:cNvPr>
                  <p:cNvSpPr>
                    <a:spLocks/>
                  </p:cNvSpPr>
                  <p:nvPr/>
                </p:nvSpPr>
                <p:spPr bwMode="auto">
                  <a:xfrm>
                    <a:off x="5299" y="2462"/>
                    <a:ext cx="89" cy="93"/>
                  </a:xfrm>
                  <a:custGeom>
                    <a:avLst/>
                    <a:gdLst>
                      <a:gd name="T0" fmla="*/ 0 w 89"/>
                      <a:gd name="T1" fmla="*/ 4 h 93"/>
                      <a:gd name="T2" fmla="*/ 34 w 89"/>
                      <a:gd name="T3" fmla="*/ 4 h 93"/>
                      <a:gd name="T4" fmla="*/ 46 w 89"/>
                      <a:gd name="T5" fmla="*/ 12 h 93"/>
                      <a:gd name="T6" fmla="*/ 65 w 89"/>
                      <a:gd name="T7" fmla="*/ 12 h 93"/>
                      <a:gd name="T8" fmla="*/ 88 w 89"/>
                      <a:gd name="T9" fmla="*/ 0 h 93"/>
                      <a:gd name="T10" fmla="*/ 88 w 89"/>
                      <a:gd name="T11" fmla="*/ 38 h 93"/>
                      <a:gd name="T12" fmla="*/ 86 w 89"/>
                      <a:gd name="T13" fmla="*/ 40 h 93"/>
                      <a:gd name="T14" fmla="*/ 75 w 89"/>
                      <a:gd name="T15" fmla="*/ 64 h 93"/>
                      <a:gd name="T16" fmla="*/ 67 w 89"/>
                      <a:gd name="T17" fmla="*/ 64 h 93"/>
                      <a:gd name="T18" fmla="*/ 46 w 89"/>
                      <a:gd name="T19" fmla="*/ 92 h 93"/>
                      <a:gd name="T20" fmla="*/ 38 w 89"/>
                      <a:gd name="T21" fmla="*/ 84 h 93"/>
                      <a:gd name="T22" fmla="*/ 27 w 89"/>
                      <a:gd name="T23" fmla="*/ 86 h 93"/>
                      <a:gd name="T24" fmla="*/ 0 w 89"/>
                      <a:gd name="T25" fmla="*/ 64 h 93"/>
                      <a:gd name="T26" fmla="*/ 0 w 89"/>
                      <a:gd name="T27" fmla="*/ 4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93">
                        <a:moveTo>
                          <a:pt x="0" y="4"/>
                        </a:moveTo>
                        <a:lnTo>
                          <a:pt x="34" y="4"/>
                        </a:lnTo>
                        <a:lnTo>
                          <a:pt x="46" y="12"/>
                        </a:lnTo>
                        <a:lnTo>
                          <a:pt x="65" y="12"/>
                        </a:lnTo>
                        <a:lnTo>
                          <a:pt x="88" y="0"/>
                        </a:lnTo>
                        <a:lnTo>
                          <a:pt x="88" y="38"/>
                        </a:lnTo>
                        <a:lnTo>
                          <a:pt x="86" y="40"/>
                        </a:lnTo>
                        <a:lnTo>
                          <a:pt x="75" y="64"/>
                        </a:lnTo>
                        <a:lnTo>
                          <a:pt x="67" y="64"/>
                        </a:lnTo>
                        <a:lnTo>
                          <a:pt x="46" y="92"/>
                        </a:lnTo>
                        <a:lnTo>
                          <a:pt x="38" y="84"/>
                        </a:lnTo>
                        <a:lnTo>
                          <a:pt x="27" y="86"/>
                        </a:lnTo>
                        <a:lnTo>
                          <a:pt x="0" y="64"/>
                        </a:lnTo>
                        <a:lnTo>
                          <a:pt x="0" y="4"/>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92" name="Freeform 114">
                    <a:extLst>
                      <a:ext uri="{FF2B5EF4-FFF2-40B4-BE49-F238E27FC236}">
                        <a16:creationId xmlns:a16="http://schemas.microsoft.com/office/drawing/2014/main" id="{1A223B5B-CA79-48FB-836F-BACA3C640C7A}"/>
                      </a:ext>
                    </a:extLst>
                  </p:cNvPr>
                  <p:cNvSpPr>
                    <a:spLocks/>
                  </p:cNvSpPr>
                  <p:nvPr/>
                </p:nvSpPr>
                <p:spPr bwMode="auto">
                  <a:xfrm>
                    <a:off x="4685" y="2271"/>
                    <a:ext cx="235" cy="127"/>
                  </a:xfrm>
                  <a:custGeom>
                    <a:avLst/>
                    <a:gdLst>
                      <a:gd name="T0" fmla="*/ 0 w 235"/>
                      <a:gd name="T1" fmla="*/ 0 h 127"/>
                      <a:gd name="T2" fmla="*/ 234 w 235"/>
                      <a:gd name="T3" fmla="*/ 0 h 127"/>
                      <a:gd name="T4" fmla="*/ 234 w 235"/>
                      <a:gd name="T5" fmla="*/ 110 h 127"/>
                      <a:gd name="T6" fmla="*/ 97 w 235"/>
                      <a:gd name="T7" fmla="*/ 110 h 127"/>
                      <a:gd name="T8" fmla="*/ 97 w 235"/>
                      <a:gd name="T9" fmla="*/ 116 h 127"/>
                      <a:gd name="T10" fmla="*/ 63 w 235"/>
                      <a:gd name="T11" fmla="*/ 126 h 127"/>
                      <a:gd name="T12" fmla="*/ 42 w 235"/>
                      <a:gd name="T13" fmla="*/ 90 h 127"/>
                      <a:gd name="T14" fmla="*/ 30 w 235"/>
                      <a:gd name="T15" fmla="*/ 94 h 127"/>
                      <a:gd name="T16" fmla="*/ 28 w 235"/>
                      <a:gd name="T17" fmla="*/ 90 h 127"/>
                      <a:gd name="T18" fmla="*/ 34 w 235"/>
                      <a:gd name="T19" fmla="*/ 70 h 127"/>
                      <a:gd name="T20" fmla="*/ 0 w 235"/>
                      <a:gd name="T21" fmla="*/ 32 h 127"/>
                      <a:gd name="T22" fmla="*/ 0 w 235"/>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5" h="127">
                        <a:moveTo>
                          <a:pt x="0" y="0"/>
                        </a:moveTo>
                        <a:lnTo>
                          <a:pt x="234" y="0"/>
                        </a:lnTo>
                        <a:lnTo>
                          <a:pt x="234" y="110"/>
                        </a:lnTo>
                        <a:lnTo>
                          <a:pt x="97" y="110"/>
                        </a:lnTo>
                        <a:lnTo>
                          <a:pt x="97" y="116"/>
                        </a:lnTo>
                        <a:lnTo>
                          <a:pt x="63" y="126"/>
                        </a:lnTo>
                        <a:lnTo>
                          <a:pt x="42" y="90"/>
                        </a:lnTo>
                        <a:lnTo>
                          <a:pt x="30" y="94"/>
                        </a:lnTo>
                        <a:lnTo>
                          <a:pt x="28" y="90"/>
                        </a:lnTo>
                        <a:lnTo>
                          <a:pt x="34" y="70"/>
                        </a:lnTo>
                        <a:lnTo>
                          <a:pt x="0" y="32"/>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93" name="Freeform 115">
                    <a:extLst>
                      <a:ext uri="{FF2B5EF4-FFF2-40B4-BE49-F238E27FC236}">
                        <a16:creationId xmlns:a16="http://schemas.microsoft.com/office/drawing/2014/main" id="{3C90FEA3-05D8-4FA7-86D4-0764E5A653FE}"/>
                      </a:ext>
                    </a:extLst>
                  </p:cNvPr>
                  <p:cNvSpPr>
                    <a:spLocks/>
                  </p:cNvSpPr>
                  <p:nvPr/>
                </p:nvSpPr>
                <p:spPr bwMode="auto">
                  <a:xfrm>
                    <a:off x="4783" y="2381"/>
                    <a:ext cx="137" cy="106"/>
                  </a:xfrm>
                  <a:custGeom>
                    <a:avLst/>
                    <a:gdLst>
                      <a:gd name="T0" fmla="*/ 0 w 137"/>
                      <a:gd name="T1" fmla="*/ 0 h 106"/>
                      <a:gd name="T2" fmla="*/ 136 w 137"/>
                      <a:gd name="T3" fmla="*/ 0 h 106"/>
                      <a:gd name="T4" fmla="*/ 136 w 137"/>
                      <a:gd name="T5" fmla="*/ 105 h 106"/>
                      <a:gd name="T6" fmla="*/ 0 w 137"/>
                      <a:gd name="T7" fmla="*/ 105 h 106"/>
                      <a:gd name="T8" fmla="*/ 0 w 137"/>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06">
                        <a:moveTo>
                          <a:pt x="0" y="0"/>
                        </a:moveTo>
                        <a:lnTo>
                          <a:pt x="136" y="0"/>
                        </a:lnTo>
                        <a:lnTo>
                          <a:pt x="136" y="105"/>
                        </a:lnTo>
                        <a:lnTo>
                          <a:pt x="0" y="105"/>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94" name="Freeform 116">
                    <a:extLst>
                      <a:ext uri="{FF2B5EF4-FFF2-40B4-BE49-F238E27FC236}">
                        <a16:creationId xmlns:a16="http://schemas.microsoft.com/office/drawing/2014/main" id="{E721D68C-F30C-485D-9DD0-1E53E3D43469}"/>
                      </a:ext>
                    </a:extLst>
                  </p:cNvPr>
                  <p:cNvSpPr>
                    <a:spLocks/>
                  </p:cNvSpPr>
                  <p:nvPr/>
                </p:nvSpPr>
                <p:spPr bwMode="auto">
                  <a:xfrm>
                    <a:off x="4919" y="2271"/>
                    <a:ext cx="149" cy="81"/>
                  </a:xfrm>
                  <a:custGeom>
                    <a:avLst/>
                    <a:gdLst>
                      <a:gd name="T0" fmla="*/ 0 w 149"/>
                      <a:gd name="T1" fmla="*/ 0 h 81"/>
                      <a:gd name="T2" fmla="*/ 134 w 149"/>
                      <a:gd name="T3" fmla="*/ 0 h 81"/>
                      <a:gd name="T4" fmla="*/ 146 w 149"/>
                      <a:gd name="T5" fmla="*/ 62 h 81"/>
                      <a:gd name="T6" fmla="*/ 148 w 149"/>
                      <a:gd name="T7" fmla="*/ 80 h 81"/>
                      <a:gd name="T8" fmla="*/ 0 w 149"/>
                      <a:gd name="T9" fmla="*/ 80 h 81"/>
                      <a:gd name="T10" fmla="*/ 0 w 149"/>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81">
                        <a:moveTo>
                          <a:pt x="0" y="0"/>
                        </a:moveTo>
                        <a:lnTo>
                          <a:pt x="134" y="0"/>
                        </a:lnTo>
                        <a:lnTo>
                          <a:pt x="146" y="62"/>
                        </a:lnTo>
                        <a:lnTo>
                          <a:pt x="148" y="80"/>
                        </a:lnTo>
                        <a:lnTo>
                          <a:pt x="0" y="80"/>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95" name="Freeform 117">
                    <a:extLst>
                      <a:ext uri="{FF2B5EF4-FFF2-40B4-BE49-F238E27FC236}">
                        <a16:creationId xmlns:a16="http://schemas.microsoft.com/office/drawing/2014/main" id="{F24424B3-970E-4465-8BC3-C5BDFFE817AB}"/>
                      </a:ext>
                    </a:extLst>
                  </p:cNvPr>
                  <p:cNvSpPr>
                    <a:spLocks/>
                  </p:cNvSpPr>
                  <p:nvPr/>
                </p:nvSpPr>
                <p:spPr bwMode="auto">
                  <a:xfrm>
                    <a:off x="4919" y="2432"/>
                    <a:ext cx="175" cy="81"/>
                  </a:xfrm>
                  <a:custGeom>
                    <a:avLst/>
                    <a:gdLst>
                      <a:gd name="T0" fmla="*/ 0 w 175"/>
                      <a:gd name="T1" fmla="*/ 0 h 81"/>
                      <a:gd name="T2" fmla="*/ 109 w 175"/>
                      <a:gd name="T3" fmla="*/ 0 h 81"/>
                      <a:gd name="T4" fmla="*/ 119 w 175"/>
                      <a:gd name="T5" fmla="*/ 8 h 81"/>
                      <a:gd name="T6" fmla="*/ 146 w 175"/>
                      <a:gd name="T7" fmla="*/ 14 h 81"/>
                      <a:gd name="T8" fmla="*/ 159 w 175"/>
                      <a:gd name="T9" fmla="*/ 64 h 81"/>
                      <a:gd name="T10" fmla="*/ 174 w 175"/>
                      <a:gd name="T11" fmla="*/ 80 h 81"/>
                      <a:gd name="T12" fmla="*/ 38 w 175"/>
                      <a:gd name="T13" fmla="*/ 80 h 81"/>
                      <a:gd name="T14" fmla="*/ 38 w 175"/>
                      <a:gd name="T15" fmla="*/ 54 h 81"/>
                      <a:gd name="T16" fmla="*/ 0 w 175"/>
                      <a:gd name="T17" fmla="*/ 54 h 81"/>
                      <a:gd name="T18" fmla="*/ 0 w 175"/>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 h="81">
                        <a:moveTo>
                          <a:pt x="0" y="0"/>
                        </a:moveTo>
                        <a:lnTo>
                          <a:pt x="109" y="0"/>
                        </a:lnTo>
                        <a:lnTo>
                          <a:pt x="119" y="8"/>
                        </a:lnTo>
                        <a:lnTo>
                          <a:pt x="146" y="14"/>
                        </a:lnTo>
                        <a:lnTo>
                          <a:pt x="159" y="64"/>
                        </a:lnTo>
                        <a:lnTo>
                          <a:pt x="174" y="80"/>
                        </a:lnTo>
                        <a:lnTo>
                          <a:pt x="38" y="80"/>
                        </a:lnTo>
                        <a:lnTo>
                          <a:pt x="38" y="54"/>
                        </a:lnTo>
                        <a:lnTo>
                          <a:pt x="0" y="54"/>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96" name="Freeform 118">
                    <a:extLst>
                      <a:ext uri="{FF2B5EF4-FFF2-40B4-BE49-F238E27FC236}">
                        <a16:creationId xmlns:a16="http://schemas.microsoft.com/office/drawing/2014/main" id="{9C384D8F-B28E-472A-9313-0E526F72B874}"/>
                      </a:ext>
                    </a:extLst>
                  </p:cNvPr>
                  <p:cNvSpPr>
                    <a:spLocks/>
                  </p:cNvSpPr>
                  <p:nvPr/>
                </p:nvSpPr>
                <p:spPr bwMode="auto">
                  <a:xfrm>
                    <a:off x="4823" y="2486"/>
                    <a:ext cx="135" cy="101"/>
                  </a:xfrm>
                  <a:custGeom>
                    <a:avLst/>
                    <a:gdLst>
                      <a:gd name="T0" fmla="*/ 0 w 135"/>
                      <a:gd name="T1" fmla="*/ 0 h 101"/>
                      <a:gd name="T2" fmla="*/ 134 w 135"/>
                      <a:gd name="T3" fmla="*/ 0 h 101"/>
                      <a:gd name="T4" fmla="*/ 134 w 135"/>
                      <a:gd name="T5" fmla="*/ 100 h 101"/>
                      <a:gd name="T6" fmla="*/ 0 w 135"/>
                      <a:gd name="T7" fmla="*/ 100 h 101"/>
                      <a:gd name="T8" fmla="*/ 0 w 135"/>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101">
                        <a:moveTo>
                          <a:pt x="0" y="0"/>
                        </a:moveTo>
                        <a:lnTo>
                          <a:pt x="134" y="0"/>
                        </a:lnTo>
                        <a:lnTo>
                          <a:pt x="134" y="100"/>
                        </a:lnTo>
                        <a:lnTo>
                          <a:pt x="0" y="100"/>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757" name="Group 119">
                  <a:extLst>
                    <a:ext uri="{FF2B5EF4-FFF2-40B4-BE49-F238E27FC236}">
                      <a16:creationId xmlns:a16="http://schemas.microsoft.com/office/drawing/2014/main" id="{5160B17C-6410-42F4-BB09-F6D8A33ECA2D}"/>
                    </a:ext>
                  </a:extLst>
                </p:cNvPr>
                <p:cNvGrpSpPr>
                  <a:grpSpLocks/>
                </p:cNvGrpSpPr>
                <p:nvPr/>
              </p:nvGrpSpPr>
              <p:grpSpPr bwMode="auto">
                <a:xfrm>
                  <a:off x="4823" y="2502"/>
                  <a:ext cx="663" cy="381"/>
                  <a:chOff x="4823" y="2502"/>
                  <a:chExt cx="663" cy="381"/>
                </a:xfrm>
              </p:grpSpPr>
              <p:sp>
                <p:nvSpPr>
                  <p:cNvPr id="108766" name="Freeform 120">
                    <a:extLst>
                      <a:ext uri="{FF2B5EF4-FFF2-40B4-BE49-F238E27FC236}">
                        <a16:creationId xmlns:a16="http://schemas.microsoft.com/office/drawing/2014/main" id="{DE28115E-5C64-47E4-A4C6-B2C15D456EC0}"/>
                      </a:ext>
                    </a:extLst>
                  </p:cNvPr>
                  <p:cNvSpPr>
                    <a:spLocks/>
                  </p:cNvSpPr>
                  <p:nvPr/>
                </p:nvSpPr>
                <p:spPr bwMode="auto">
                  <a:xfrm>
                    <a:off x="5345" y="2502"/>
                    <a:ext cx="108" cy="81"/>
                  </a:xfrm>
                  <a:custGeom>
                    <a:avLst/>
                    <a:gdLst>
                      <a:gd name="T0" fmla="*/ 42 w 108"/>
                      <a:gd name="T1" fmla="*/ 0 h 81"/>
                      <a:gd name="T2" fmla="*/ 40 w 108"/>
                      <a:gd name="T3" fmla="*/ 0 h 81"/>
                      <a:gd name="T4" fmla="*/ 29 w 108"/>
                      <a:gd name="T5" fmla="*/ 24 h 81"/>
                      <a:gd name="T6" fmla="*/ 21 w 108"/>
                      <a:gd name="T7" fmla="*/ 24 h 81"/>
                      <a:gd name="T8" fmla="*/ 0 w 108"/>
                      <a:gd name="T9" fmla="*/ 48 h 81"/>
                      <a:gd name="T10" fmla="*/ 10 w 108"/>
                      <a:gd name="T11" fmla="*/ 76 h 81"/>
                      <a:gd name="T12" fmla="*/ 42 w 108"/>
                      <a:gd name="T13" fmla="*/ 80 h 81"/>
                      <a:gd name="T14" fmla="*/ 50 w 108"/>
                      <a:gd name="T15" fmla="*/ 76 h 81"/>
                      <a:gd name="T16" fmla="*/ 59 w 108"/>
                      <a:gd name="T17" fmla="*/ 56 h 81"/>
                      <a:gd name="T18" fmla="*/ 61 w 108"/>
                      <a:gd name="T19" fmla="*/ 54 h 81"/>
                      <a:gd name="T20" fmla="*/ 107 w 108"/>
                      <a:gd name="T21" fmla="*/ 40 h 81"/>
                      <a:gd name="T22" fmla="*/ 102 w 108"/>
                      <a:gd name="T23" fmla="*/ 32 h 81"/>
                      <a:gd name="T24" fmla="*/ 84 w 108"/>
                      <a:gd name="T25" fmla="*/ 24 h 81"/>
                      <a:gd name="T26" fmla="*/ 61 w 108"/>
                      <a:gd name="T27" fmla="*/ 40 h 81"/>
                      <a:gd name="T28" fmla="*/ 61 w 108"/>
                      <a:gd name="T29" fmla="*/ 14 h 81"/>
                      <a:gd name="T30" fmla="*/ 42 w 108"/>
                      <a:gd name="T31" fmla="*/ 14 h 81"/>
                      <a:gd name="T32" fmla="*/ 42 w 108"/>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81">
                        <a:moveTo>
                          <a:pt x="42" y="0"/>
                        </a:moveTo>
                        <a:lnTo>
                          <a:pt x="40" y="0"/>
                        </a:lnTo>
                        <a:lnTo>
                          <a:pt x="29" y="24"/>
                        </a:lnTo>
                        <a:lnTo>
                          <a:pt x="21" y="24"/>
                        </a:lnTo>
                        <a:lnTo>
                          <a:pt x="0" y="48"/>
                        </a:lnTo>
                        <a:lnTo>
                          <a:pt x="10" y="76"/>
                        </a:lnTo>
                        <a:lnTo>
                          <a:pt x="42" y="80"/>
                        </a:lnTo>
                        <a:lnTo>
                          <a:pt x="50" y="76"/>
                        </a:lnTo>
                        <a:lnTo>
                          <a:pt x="59" y="56"/>
                        </a:lnTo>
                        <a:lnTo>
                          <a:pt x="61" y="54"/>
                        </a:lnTo>
                        <a:lnTo>
                          <a:pt x="107" y="40"/>
                        </a:lnTo>
                        <a:lnTo>
                          <a:pt x="102" y="32"/>
                        </a:lnTo>
                        <a:lnTo>
                          <a:pt x="84" y="24"/>
                        </a:lnTo>
                        <a:lnTo>
                          <a:pt x="61" y="40"/>
                        </a:lnTo>
                        <a:lnTo>
                          <a:pt x="61" y="14"/>
                        </a:lnTo>
                        <a:lnTo>
                          <a:pt x="42" y="14"/>
                        </a:lnTo>
                        <a:lnTo>
                          <a:pt x="42" y="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67" name="Freeform 121">
                    <a:extLst>
                      <a:ext uri="{FF2B5EF4-FFF2-40B4-BE49-F238E27FC236}">
                        <a16:creationId xmlns:a16="http://schemas.microsoft.com/office/drawing/2014/main" id="{31D7F1C7-27A7-49C0-9958-9E8C89C5DC75}"/>
                      </a:ext>
                    </a:extLst>
                  </p:cNvPr>
                  <p:cNvSpPr>
                    <a:spLocks/>
                  </p:cNvSpPr>
                  <p:nvPr/>
                </p:nvSpPr>
                <p:spPr bwMode="auto">
                  <a:xfrm>
                    <a:off x="5312" y="2542"/>
                    <a:ext cx="168" cy="61"/>
                  </a:xfrm>
                  <a:custGeom>
                    <a:avLst/>
                    <a:gdLst>
                      <a:gd name="T0" fmla="*/ 0 w 168"/>
                      <a:gd name="T1" fmla="*/ 60 h 61"/>
                      <a:gd name="T2" fmla="*/ 4 w 168"/>
                      <a:gd name="T3" fmla="*/ 54 h 61"/>
                      <a:gd name="T4" fmla="*/ 43 w 168"/>
                      <a:gd name="T5" fmla="*/ 36 h 61"/>
                      <a:gd name="T6" fmla="*/ 75 w 168"/>
                      <a:gd name="T7" fmla="*/ 40 h 61"/>
                      <a:gd name="T8" fmla="*/ 85 w 168"/>
                      <a:gd name="T9" fmla="*/ 36 h 61"/>
                      <a:gd name="T10" fmla="*/ 94 w 168"/>
                      <a:gd name="T11" fmla="*/ 14 h 61"/>
                      <a:gd name="T12" fmla="*/ 140 w 168"/>
                      <a:gd name="T13" fmla="*/ 0 h 61"/>
                      <a:gd name="T14" fmla="*/ 146 w 168"/>
                      <a:gd name="T15" fmla="*/ 26 h 61"/>
                      <a:gd name="T16" fmla="*/ 167 w 168"/>
                      <a:gd name="T17" fmla="*/ 30 h 61"/>
                      <a:gd name="T18" fmla="*/ 158 w 168"/>
                      <a:gd name="T19" fmla="*/ 44 h 61"/>
                      <a:gd name="T20" fmla="*/ 165 w 168"/>
                      <a:gd name="T21" fmla="*/ 60 h 61"/>
                      <a:gd name="T22" fmla="*/ 0 w 168"/>
                      <a:gd name="T23" fmla="*/ 6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 h="61">
                        <a:moveTo>
                          <a:pt x="0" y="60"/>
                        </a:moveTo>
                        <a:lnTo>
                          <a:pt x="4" y="54"/>
                        </a:lnTo>
                        <a:lnTo>
                          <a:pt x="43" y="36"/>
                        </a:lnTo>
                        <a:lnTo>
                          <a:pt x="75" y="40"/>
                        </a:lnTo>
                        <a:lnTo>
                          <a:pt x="85" y="36"/>
                        </a:lnTo>
                        <a:lnTo>
                          <a:pt x="94" y="14"/>
                        </a:lnTo>
                        <a:lnTo>
                          <a:pt x="140" y="0"/>
                        </a:lnTo>
                        <a:lnTo>
                          <a:pt x="146" y="26"/>
                        </a:lnTo>
                        <a:lnTo>
                          <a:pt x="167" y="30"/>
                        </a:lnTo>
                        <a:lnTo>
                          <a:pt x="158" y="44"/>
                        </a:lnTo>
                        <a:lnTo>
                          <a:pt x="165" y="60"/>
                        </a:lnTo>
                        <a:lnTo>
                          <a:pt x="0" y="6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68" name="Freeform 122">
                    <a:extLst>
                      <a:ext uri="{FF2B5EF4-FFF2-40B4-BE49-F238E27FC236}">
                        <a16:creationId xmlns:a16="http://schemas.microsoft.com/office/drawing/2014/main" id="{07FA5418-6C4E-4487-8769-37189147D932}"/>
                      </a:ext>
                    </a:extLst>
                  </p:cNvPr>
                  <p:cNvSpPr>
                    <a:spLocks/>
                  </p:cNvSpPr>
                  <p:nvPr/>
                </p:nvSpPr>
                <p:spPr bwMode="auto">
                  <a:xfrm>
                    <a:off x="5207" y="2526"/>
                    <a:ext cx="149" cy="81"/>
                  </a:xfrm>
                  <a:custGeom>
                    <a:avLst/>
                    <a:gdLst>
                      <a:gd name="T0" fmla="*/ 0 w 149"/>
                      <a:gd name="T1" fmla="*/ 80 h 81"/>
                      <a:gd name="T2" fmla="*/ 9 w 149"/>
                      <a:gd name="T3" fmla="*/ 60 h 81"/>
                      <a:gd name="T4" fmla="*/ 28 w 149"/>
                      <a:gd name="T5" fmla="*/ 46 h 81"/>
                      <a:gd name="T6" fmla="*/ 69 w 149"/>
                      <a:gd name="T7" fmla="*/ 40 h 81"/>
                      <a:gd name="T8" fmla="*/ 92 w 149"/>
                      <a:gd name="T9" fmla="*/ 6 h 81"/>
                      <a:gd name="T10" fmla="*/ 92 w 149"/>
                      <a:gd name="T11" fmla="*/ 0 h 81"/>
                      <a:gd name="T12" fmla="*/ 119 w 149"/>
                      <a:gd name="T13" fmla="*/ 22 h 81"/>
                      <a:gd name="T14" fmla="*/ 130 w 149"/>
                      <a:gd name="T15" fmla="*/ 20 h 81"/>
                      <a:gd name="T16" fmla="*/ 138 w 149"/>
                      <a:gd name="T17" fmla="*/ 24 h 81"/>
                      <a:gd name="T18" fmla="*/ 148 w 149"/>
                      <a:gd name="T19" fmla="*/ 52 h 81"/>
                      <a:gd name="T20" fmla="*/ 109 w 149"/>
                      <a:gd name="T21" fmla="*/ 70 h 81"/>
                      <a:gd name="T22" fmla="*/ 105 w 149"/>
                      <a:gd name="T23" fmla="*/ 76 h 81"/>
                      <a:gd name="T24" fmla="*/ 30 w 149"/>
                      <a:gd name="T25" fmla="*/ 76 h 81"/>
                      <a:gd name="T26" fmla="*/ 30 w 149"/>
                      <a:gd name="T27" fmla="*/ 80 h 81"/>
                      <a:gd name="T28" fmla="*/ 0 w 149"/>
                      <a:gd name="T29" fmla="*/ 8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9" h="81">
                        <a:moveTo>
                          <a:pt x="0" y="80"/>
                        </a:moveTo>
                        <a:lnTo>
                          <a:pt x="9" y="60"/>
                        </a:lnTo>
                        <a:lnTo>
                          <a:pt x="28" y="46"/>
                        </a:lnTo>
                        <a:lnTo>
                          <a:pt x="69" y="40"/>
                        </a:lnTo>
                        <a:lnTo>
                          <a:pt x="92" y="6"/>
                        </a:lnTo>
                        <a:lnTo>
                          <a:pt x="92" y="0"/>
                        </a:lnTo>
                        <a:lnTo>
                          <a:pt x="119" y="22"/>
                        </a:lnTo>
                        <a:lnTo>
                          <a:pt x="130" y="20"/>
                        </a:lnTo>
                        <a:lnTo>
                          <a:pt x="138" y="24"/>
                        </a:lnTo>
                        <a:lnTo>
                          <a:pt x="148" y="52"/>
                        </a:lnTo>
                        <a:lnTo>
                          <a:pt x="109" y="70"/>
                        </a:lnTo>
                        <a:lnTo>
                          <a:pt x="105" y="76"/>
                        </a:lnTo>
                        <a:lnTo>
                          <a:pt x="30" y="76"/>
                        </a:lnTo>
                        <a:lnTo>
                          <a:pt x="30" y="80"/>
                        </a:lnTo>
                        <a:lnTo>
                          <a:pt x="0" y="8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69" name="Freeform 123">
                    <a:extLst>
                      <a:ext uri="{FF2B5EF4-FFF2-40B4-BE49-F238E27FC236}">
                        <a16:creationId xmlns:a16="http://schemas.microsoft.com/office/drawing/2014/main" id="{3FBAEF44-8E5F-4CFE-9B62-FFAC0CF74285}"/>
                      </a:ext>
                    </a:extLst>
                  </p:cNvPr>
                  <p:cNvSpPr>
                    <a:spLocks/>
                  </p:cNvSpPr>
                  <p:nvPr/>
                </p:nvSpPr>
                <p:spPr bwMode="auto">
                  <a:xfrm>
                    <a:off x="5105" y="2602"/>
                    <a:ext cx="101" cy="90"/>
                  </a:xfrm>
                  <a:custGeom>
                    <a:avLst/>
                    <a:gdLst>
                      <a:gd name="T0" fmla="*/ 0 w 101"/>
                      <a:gd name="T1" fmla="*/ 0 h 90"/>
                      <a:gd name="T2" fmla="*/ 90 w 101"/>
                      <a:gd name="T3" fmla="*/ 0 h 90"/>
                      <a:gd name="T4" fmla="*/ 88 w 101"/>
                      <a:gd name="T5" fmla="*/ 11 h 90"/>
                      <a:gd name="T6" fmla="*/ 100 w 101"/>
                      <a:gd name="T7" fmla="*/ 11 h 90"/>
                      <a:gd name="T8" fmla="*/ 88 w 101"/>
                      <a:gd name="T9" fmla="*/ 45 h 90"/>
                      <a:gd name="T10" fmla="*/ 77 w 101"/>
                      <a:gd name="T11" fmla="*/ 61 h 90"/>
                      <a:gd name="T12" fmla="*/ 67 w 101"/>
                      <a:gd name="T13" fmla="*/ 89 h 90"/>
                      <a:gd name="T14" fmla="*/ 13 w 101"/>
                      <a:gd name="T15" fmla="*/ 89 h 90"/>
                      <a:gd name="T16" fmla="*/ 13 w 101"/>
                      <a:gd name="T17" fmla="*/ 75 h 90"/>
                      <a:gd name="T18" fmla="*/ 4 w 101"/>
                      <a:gd name="T19" fmla="*/ 73 h 90"/>
                      <a:gd name="T20" fmla="*/ 4 w 101"/>
                      <a:gd name="T21" fmla="*/ 17 h 90"/>
                      <a:gd name="T22" fmla="*/ 0 w 101"/>
                      <a:gd name="T23" fmla="*/ 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90">
                        <a:moveTo>
                          <a:pt x="0" y="0"/>
                        </a:moveTo>
                        <a:lnTo>
                          <a:pt x="90" y="0"/>
                        </a:lnTo>
                        <a:lnTo>
                          <a:pt x="88" y="11"/>
                        </a:lnTo>
                        <a:lnTo>
                          <a:pt x="100" y="11"/>
                        </a:lnTo>
                        <a:lnTo>
                          <a:pt x="88" y="45"/>
                        </a:lnTo>
                        <a:lnTo>
                          <a:pt x="77" y="61"/>
                        </a:lnTo>
                        <a:lnTo>
                          <a:pt x="67" y="89"/>
                        </a:lnTo>
                        <a:lnTo>
                          <a:pt x="13" y="89"/>
                        </a:lnTo>
                        <a:lnTo>
                          <a:pt x="13" y="75"/>
                        </a:lnTo>
                        <a:lnTo>
                          <a:pt x="4" y="73"/>
                        </a:lnTo>
                        <a:lnTo>
                          <a:pt x="4" y="17"/>
                        </a:lnTo>
                        <a:lnTo>
                          <a:pt x="0" y="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70" name="Freeform 124">
                    <a:extLst>
                      <a:ext uri="{FF2B5EF4-FFF2-40B4-BE49-F238E27FC236}">
                        <a16:creationId xmlns:a16="http://schemas.microsoft.com/office/drawing/2014/main" id="{2AB954D1-4DCD-4876-934F-86A59769968B}"/>
                      </a:ext>
                    </a:extLst>
                  </p:cNvPr>
                  <p:cNvSpPr>
                    <a:spLocks/>
                  </p:cNvSpPr>
                  <p:nvPr/>
                </p:nvSpPr>
                <p:spPr bwMode="auto">
                  <a:xfrm>
                    <a:off x="5193" y="2602"/>
                    <a:ext cx="172" cy="42"/>
                  </a:xfrm>
                  <a:custGeom>
                    <a:avLst/>
                    <a:gdLst>
                      <a:gd name="T0" fmla="*/ 16 w 172"/>
                      <a:gd name="T1" fmla="*/ 4 h 42"/>
                      <a:gd name="T2" fmla="*/ 44 w 172"/>
                      <a:gd name="T3" fmla="*/ 4 h 42"/>
                      <a:gd name="T4" fmla="*/ 44 w 172"/>
                      <a:gd name="T5" fmla="*/ 0 h 42"/>
                      <a:gd name="T6" fmla="*/ 171 w 172"/>
                      <a:gd name="T7" fmla="*/ 0 h 42"/>
                      <a:gd name="T8" fmla="*/ 169 w 172"/>
                      <a:gd name="T9" fmla="*/ 8 h 42"/>
                      <a:gd name="T10" fmla="*/ 119 w 172"/>
                      <a:gd name="T11" fmla="*/ 29 h 42"/>
                      <a:gd name="T12" fmla="*/ 114 w 172"/>
                      <a:gd name="T13" fmla="*/ 41 h 42"/>
                      <a:gd name="T14" fmla="*/ 0 w 172"/>
                      <a:gd name="T15" fmla="*/ 41 h 42"/>
                      <a:gd name="T16" fmla="*/ 16 w 172"/>
                      <a:gd name="T17" fmla="*/ 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42">
                        <a:moveTo>
                          <a:pt x="16" y="4"/>
                        </a:moveTo>
                        <a:lnTo>
                          <a:pt x="44" y="4"/>
                        </a:lnTo>
                        <a:lnTo>
                          <a:pt x="44" y="0"/>
                        </a:lnTo>
                        <a:lnTo>
                          <a:pt x="171" y="0"/>
                        </a:lnTo>
                        <a:lnTo>
                          <a:pt x="169" y="8"/>
                        </a:lnTo>
                        <a:lnTo>
                          <a:pt x="119" y="29"/>
                        </a:lnTo>
                        <a:lnTo>
                          <a:pt x="114" y="41"/>
                        </a:lnTo>
                        <a:lnTo>
                          <a:pt x="0" y="41"/>
                        </a:lnTo>
                        <a:lnTo>
                          <a:pt x="16" y="4"/>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71" name="Freeform 125">
                    <a:extLst>
                      <a:ext uri="{FF2B5EF4-FFF2-40B4-BE49-F238E27FC236}">
                        <a16:creationId xmlns:a16="http://schemas.microsoft.com/office/drawing/2014/main" id="{90A11D9F-8886-420B-8ACB-EAF58BE1F5E1}"/>
                      </a:ext>
                    </a:extLst>
                  </p:cNvPr>
                  <p:cNvSpPr>
                    <a:spLocks/>
                  </p:cNvSpPr>
                  <p:nvPr/>
                </p:nvSpPr>
                <p:spPr bwMode="auto">
                  <a:xfrm>
                    <a:off x="5307" y="2602"/>
                    <a:ext cx="179" cy="70"/>
                  </a:xfrm>
                  <a:custGeom>
                    <a:avLst/>
                    <a:gdLst>
                      <a:gd name="T0" fmla="*/ 57 w 179"/>
                      <a:gd name="T1" fmla="*/ 0 h 70"/>
                      <a:gd name="T2" fmla="*/ 170 w 179"/>
                      <a:gd name="T3" fmla="*/ 0 h 70"/>
                      <a:gd name="T4" fmla="*/ 178 w 179"/>
                      <a:gd name="T5" fmla="*/ 21 h 70"/>
                      <a:gd name="T6" fmla="*/ 159 w 179"/>
                      <a:gd name="T7" fmla="*/ 41 h 70"/>
                      <a:gd name="T8" fmla="*/ 130 w 179"/>
                      <a:gd name="T9" fmla="*/ 51 h 70"/>
                      <a:gd name="T10" fmla="*/ 119 w 179"/>
                      <a:gd name="T11" fmla="*/ 69 h 70"/>
                      <a:gd name="T12" fmla="*/ 90 w 179"/>
                      <a:gd name="T13" fmla="*/ 39 h 70"/>
                      <a:gd name="T14" fmla="*/ 69 w 179"/>
                      <a:gd name="T15" fmla="*/ 39 h 70"/>
                      <a:gd name="T16" fmla="*/ 67 w 179"/>
                      <a:gd name="T17" fmla="*/ 33 h 70"/>
                      <a:gd name="T18" fmla="*/ 36 w 179"/>
                      <a:gd name="T19" fmla="*/ 33 h 70"/>
                      <a:gd name="T20" fmla="*/ 23 w 179"/>
                      <a:gd name="T21" fmla="*/ 41 h 70"/>
                      <a:gd name="T22" fmla="*/ 0 w 179"/>
                      <a:gd name="T23" fmla="*/ 41 h 70"/>
                      <a:gd name="T24" fmla="*/ 5 w 179"/>
                      <a:gd name="T25" fmla="*/ 29 h 70"/>
                      <a:gd name="T26" fmla="*/ 55 w 179"/>
                      <a:gd name="T27" fmla="*/ 8 h 70"/>
                      <a:gd name="T28" fmla="*/ 57 w 179"/>
                      <a:gd name="T29" fmla="*/ 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9" h="70">
                        <a:moveTo>
                          <a:pt x="57" y="0"/>
                        </a:moveTo>
                        <a:lnTo>
                          <a:pt x="170" y="0"/>
                        </a:lnTo>
                        <a:lnTo>
                          <a:pt x="178" y="21"/>
                        </a:lnTo>
                        <a:lnTo>
                          <a:pt x="159" y="41"/>
                        </a:lnTo>
                        <a:lnTo>
                          <a:pt x="130" y="51"/>
                        </a:lnTo>
                        <a:lnTo>
                          <a:pt x="119" y="69"/>
                        </a:lnTo>
                        <a:lnTo>
                          <a:pt x="90" y="39"/>
                        </a:lnTo>
                        <a:lnTo>
                          <a:pt x="69" y="39"/>
                        </a:lnTo>
                        <a:lnTo>
                          <a:pt x="67" y="33"/>
                        </a:lnTo>
                        <a:lnTo>
                          <a:pt x="36" y="33"/>
                        </a:lnTo>
                        <a:lnTo>
                          <a:pt x="23" y="41"/>
                        </a:lnTo>
                        <a:lnTo>
                          <a:pt x="0" y="41"/>
                        </a:lnTo>
                        <a:lnTo>
                          <a:pt x="5" y="29"/>
                        </a:lnTo>
                        <a:lnTo>
                          <a:pt x="55" y="8"/>
                        </a:lnTo>
                        <a:lnTo>
                          <a:pt x="57" y="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72" name="Freeform 126">
                    <a:extLst>
                      <a:ext uri="{FF2B5EF4-FFF2-40B4-BE49-F238E27FC236}">
                        <a16:creationId xmlns:a16="http://schemas.microsoft.com/office/drawing/2014/main" id="{696141BC-6654-463B-A5F4-270571AA68EC}"/>
                      </a:ext>
                    </a:extLst>
                  </p:cNvPr>
                  <p:cNvSpPr>
                    <a:spLocks/>
                  </p:cNvSpPr>
                  <p:nvPr/>
                </p:nvSpPr>
                <p:spPr bwMode="auto">
                  <a:xfrm>
                    <a:off x="5328" y="2635"/>
                    <a:ext cx="100" cy="87"/>
                  </a:xfrm>
                  <a:custGeom>
                    <a:avLst/>
                    <a:gdLst>
                      <a:gd name="T0" fmla="*/ 5 w 100"/>
                      <a:gd name="T1" fmla="*/ 8 h 87"/>
                      <a:gd name="T2" fmla="*/ 15 w 100"/>
                      <a:gd name="T3" fmla="*/ 0 h 87"/>
                      <a:gd name="T4" fmla="*/ 46 w 100"/>
                      <a:gd name="T5" fmla="*/ 0 h 87"/>
                      <a:gd name="T6" fmla="*/ 48 w 100"/>
                      <a:gd name="T7" fmla="*/ 6 h 87"/>
                      <a:gd name="T8" fmla="*/ 70 w 100"/>
                      <a:gd name="T9" fmla="*/ 6 h 87"/>
                      <a:gd name="T10" fmla="*/ 99 w 100"/>
                      <a:gd name="T11" fmla="*/ 36 h 87"/>
                      <a:gd name="T12" fmla="*/ 72 w 100"/>
                      <a:gd name="T13" fmla="*/ 62 h 87"/>
                      <a:gd name="T14" fmla="*/ 52 w 100"/>
                      <a:gd name="T15" fmla="*/ 70 h 87"/>
                      <a:gd name="T16" fmla="*/ 51 w 100"/>
                      <a:gd name="T17" fmla="*/ 86 h 87"/>
                      <a:gd name="T18" fmla="*/ 40 w 100"/>
                      <a:gd name="T19" fmla="*/ 66 h 87"/>
                      <a:gd name="T20" fmla="*/ 0 w 100"/>
                      <a:gd name="T21" fmla="*/ 18 h 87"/>
                      <a:gd name="T22" fmla="*/ 5 w 100"/>
                      <a:gd name="T23" fmla="*/ 8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87">
                        <a:moveTo>
                          <a:pt x="5" y="8"/>
                        </a:moveTo>
                        <a:lnTo>
                          <a:pt x="15" y="0"/>
                        </a:lnTo>
                        <a:lnTo>
                          <a:pt x="46" y="0"/>
                        </a:lnTo>
                        <a:lnTo>
                          <a:pt x="48" y="6"/>
                        </a:lnTo>
                        <a:lnTo>
                          <a:pt x="70" y="6"/>
                        </a:lnTo>
                        <a:lnTo>
                          <a:pt x="99" y="36"/>
                        </a:lnTo>
                        <a:lnTo>
                          <a:pt x="72" y="62"/>
                        </a:lnTo>
                        <a:lnTo>
                          <a:pt x="52" y="70"/>
                        </a:lnTo>
                        <a:lnTo>
                          <a:pt x="51" y="86"/>
                        </a:lnTo>
                        <a:lnTo>
                          <a:pt x="40" y="66"/>
                        </a:lnTo>
                        <a:lnTo>
                          <a:pt x="0" y="18"/>
                        </a:lnTo>
                        <a:lnTo>
                          <a:pt x="5" y="8"/>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73" name="Freeform 127">
                    <a:extLst>
                      <a:ext uri="{FF2B5EF4-FFF2-40B4-BE49-F238E27FC236}">
                        <a16:creationId xmlns:a16="http://schemas.microsoft.com/office/drawing/2014/main" id="{D0886F3A-F6E0-4A74-8170-3CA590675A69}"/>
                      </a:ext>
                    </a:extLst>
                  </p:cNvPr>
                  <p:cNvSpPr>
                    <a:spLocks/>
                  </p:cNvSpPr>
                  <p:nvPr/>
                </p:nvSpPr>
                <p:spPr bwMode="auto">
                  <a:xfrm>
                    <a:off x="5285" y="2643"/>
                    <a:ext cx="95" cy="111"/>
                  </a:xfrm>
                  <a:custGeom>
                    <a:avLst/>
                    <a:gdLst>
                      <a:gd name="T0" fmla="*/ 0 w 95"/>
                      <a:gd name="T1" fmla="*/ 0 h 111"/>
                      <a:gd name="T2" fmla="*/ 49 w 95"/>
                      <a:gd name="T3" fmla="*/ 0 h 111"/>
                      <a:gd name="T4" fmla="*/ 43 w 95"/>
                      <a:gd name="T5" fmla="*/ 10 h 111"/>
                      <a:gd name="T6" fmla="*/ 84 w 95"/>
                      <a:gd name="T7" fmla="*/ 58 h 111"/>
                      <a:gd name="T8" fmla="*/ 94 w 95"/>
                      <a:gd name="T9" fmla="*/ 78 h 111"/>
                      <a:gd name="T10" fmla="*/ 82 w 95"/>
                      <a:gd name="T11" fmla="*/ 110 h 111"/>
                      <a:gd name="T12" fmla="*/ 18 w 95"/>
                      <a:gd name="T13" fmla="*/ 110 h 111"/>
                      <a:gd name="T14" fmla="*/ 10 w 95"/>
                      <a:gd name="T15" fmla="*/ 94 h 111"/>
                      <a:gd name="T16" fmla="*/ 8 w 95"/>
                      <a:gd name="T17" fmla="*/ 78 h 111"/>
                      <a:gd name="T18" fmla="*/ 14 w 95"/>
                      <a:gd name="T19" fmla="*/ 68 h 111"/>
                      <a:gd name="T20" fmla="*/ 0 w 95"/>
                      <a:gd name="T21" fmla="*/ 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11">
                        <a:moveTo>
                          <a:pt x="0" y="0"/>
                        </a:moveTo>
                        <a:lnTo>
                          <a:pt x="49" y="0"/>
                        </a:lnTo>
                        <a:lnTo>
                          <a:pt x="43" y="10"/>
                        </a:lnTo>
                        <a:lnTo>
                          <a:pt x="84" y="58"/>
                        </a:lnTo>
                        <a:lnTo>
                          <a:pt x="94" y="78"/>
                        </a:lnTo>
                        <a:lnTo>
                          <a:pt x="82" y="110"/>
                        </a:lnTo>
                        <a:lnTo>
                          <a:pt x="18" y="110"/>
                        </a:lnTo>
                        <a:lnTo>
                          <a:pt x="10" y="94"/>
                        </a:lnTo>
                        <a:lnTo>
                          <a:pt x="8" y="78"/>
                        </a:lnTo>
                        <a:lnTo>
                          <a:pt x="14" y="68"/>
                        </a:lnTo>
                        <a:lnTo>
                          <a:pt x="0" y="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74" name="Freeform 128">
                    <a:extLst>
                      <a:ext uri="{FF2B5EF4-FFF2-40B4-BE49-F238E27FC236}">
                        <a16:creationId xmlns:a16="http://schemas.microsoft.com/office/drawing/2014/main" id="{FE06AADC-05F9-4D5C-9EE2-E8DBBA0C9463}"/>
                      </a:ext>
                    </a:extLst>
                  </p:cNvPr>
                  <p:cNvSpPr>
                    <a:spLocks/>
                  </p:cNvSpPr>
                  <p:nvPr/>
                </p:nvSpPr>
                <p:spPr bwMode="auto">
                  <a:xfrm>
                    <a:off x="5224" y="2643"/>
                    <a:ext cx="76" cy="115"/>
                  </a:xfrm>
                  <a:custGeom>
                    <a:avLst/>
                    <a:gdLst>
                      <a:gd name="T0" fmla="*/ 13 w 76"/>
                      <a:gd name="T1" fmla="*/ 0 h 115"/>
                      <a:gd name="T2" fmla="*/ 61 w 76"/>
                      <a:gd name="T3" fmla="*/ 0 h 115"/>
                      <a:gd name="T4" fmla="*/ 75 w 76"/>
                      <a:gd name="T5" fmla="*/ 70 h 115"/>
                      <a:gd name="T6" fmla="*/ 69 w 76"/>
                      <a:gd name="T7" fmla="*/ 78 h 115"/>
                      <a:gd name="T8" fmla="*/ 71 w 76"/>
                      <a:gd name="T9" fmla="*/ 94 h 115"/>
                      <a:gd name="T10" fmla="*/ 19 w 76"/>
                      <a:gd name="T11" fmla="*/ 94 h 115"/>
                      <a:gd name="T12" fmla="*/ 19 w 76"/>
                      <a:gd name="T13" fmla="*/ 112 h 115"/>
                      <a:gd name="T14" fmla="*/ 0 w 76"/>
                      <a:gd name="T15" fmla="*/ 114 h 115"/>
                      <a:gd name="T16" fmla="*/ 0 w 76"/>
                      <a:gd name="T17" fmla="*/ 82 h 115"/>
                      <a:gd name="T18" fmla="*/ 13 w 76"/>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15">
                        <a:moveTo>
                          <a:pt x="13" y="0"/>
                        </a:moveTo>
                        <a:lnTo>
                          <a:pt x="61" y="0"/>
                        </a:lnTo>
                        <a:lnTo>
                          <a:pt x="75" y="70"/>
                        </a:lnTo>
                        <a:lnTo>
                          <a:pt x="69" y="78"/>
                        </a:lnTo>
                        <a:lnTo>
                          <a:pt x="71" y="94"/>
                        </a:lnTo>
                        <a:lnTo>
                          <a:pt x="19" y="94"/>
                        </a:lnTo>
                        <a:lnTo>
                          <a:pt x="19" y="112"/>
                        </a:lnTo>
                        <a:lnTo>
                          <a:pt x="0" y="114"/>
                        </a:lnTo>
                        <a:lnTo>
                          <a:pt x="0" y="82"/>
                        </a:lnTo>
                        <a:lnTo>
                          <a:pt x="13" y="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75" name="Freeform 129">
                    <a:extLst>
                      <a:ext uri="{FF2B5EF4-FFF2-40B4-BE49-F238E27FC236}">
                        <a16:creationId xmlns:a16="http://schemas.microsoft.com/office/drawing/2014/main" id="{4E7B5555-0266-40D6-A063-FDA583A46DA2}"/>
                      </a:ext>
                    </a:extLst>
                  </p:cNvPr>
                  <p:cNvSpPr>
                    <a:spLocks/>
                  </p:cNvSpPr>
                  <p:nvPr/>
                </p:nvSpPr>
                <p:spPr bwMode="auto">
                  <a:xfrm>
                    <a:off x="5172" y="2643"/>
                    <a:ext cx="66" cy="123"/>
                  </a:xfrm>
                  <a:custGeom>
                    <a:avLst/>
                    <a:gdLst>
                      <a:gd name="T0" fmla="*/ 21 w 66"/>
                      <a:gd name="T1" fmla="*/ 0 h 123"/>
                      <a:gd name="T2" fmla="*/ 65 w 66"/>
                      <a:gd name="T3" fmla="*/ 0 h 123"/>
                      <a:gd name="T4" fmla="*/ 52 w 66"/>
                      <a:gd name="T5" fmla="*/ 82 h 123"/>
                      <a:gd name="T6" fmla="*/ 52 w 66"/>
                      <a:gd name="T7" fmla="*/ 114 h 123"/>
                      <a:gd name="T8" fmla="*/ 37 w 66"/>
                      <a:gd name="T9" fmla="*/ 122 h 123"/>
                      <a:gd name="T10" fmla="*/ 31 w 66"/>
                      <a:gd name="T11" fmla="*/ 102 h 123"/>
                      <a:gd name="T12" fmla="*/ 0 w 66"/>
                      <a:gd name="T13" fmla="*/ 102 h 123"/>
                      <a:gd name="T14" fmla="*/ 10 w 66"/>
                      <a:gd name="T15" fmla="*/ 66 h 123"/>
                      <a:gd name="T16" fmla="*/ 0 w 66"/>
                      <a:gd name="T17" fmla="*/ 48 h 123"/>
                      <a:gd name="T18" fmla="*/ 10 w 66"/>
                      <a:gd name="T19" fmla="*/ 20 h 123"/>
                      <a:gd name="T20" fmla="*/ 21 w 66"/>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123">
                        <a:moveTo>
                          <a:pt x="21" y="0"/>
                        </a:moveTo>
                        <a:lnTo>
                          <a:pt x="65" y="0"/>
                        </a:lnTo>
                        <a:lnTo>
                          <a:pt x="52" y="82"/>
                        </a:lnTo>
                        <a:lnTo>
                          <a:pt x="52" y="114"/>
                        </a:lnTo>
                        <a:lnTo>
                          <a:pt x="37" y="122"/>
                        </a:lnTo>
                        <a:lnTo>
                          <a:pt x="31" y="102"/>
                        </a:lnTo>
                        <a:lnTo>
                          <a:pt x="0" y="102"/>
                        </a:lnTo>
                        <a:lnTo>
                          <a:pt x="10" y="66"/>
                        </a:lnTo>
                        <a:lnTo>
                          <a:pt x="0" y="48"/>
                        </a:lnTo>
                        <a:lnTo>
                          <a:pt x="10" y="20"/>
                        </a:lnTo>
                        <a:lnTo>
                          <a:pt x="21" y="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76" name="Freeform 130">
                    <a:extLst>
                      <a:ext uri="{FF2B5EF4-FFF2-40B4-BE49-F238E27FC236}">
                        <a16:creationId xmlns:a16="http://schemas.microsoft.com/office/drawing/2014/main" id="{779CBA01-8873-445D-8DD3-5AF8A37556DF}"/>
                      </a:ext>
                    </a:extLst>
                  </p:cNvPr>
                  <p:cNvSpPr>
                    <a:spLocks/>
                  </p:cNvSpPr>
                  <p:nvPr/>
                </p:nvSpPr>
                <p:spPr bwMode="auto">
                  <a:xfrm>
                    <a:off x="5243" y="2737"/>
                    <a:ext cx="162" cy="146"/>
                  </a:xfrm>
                  <a:custGeom>
                    <a:avLst/>
                    <a:gdLst>
                      <a:gd name="T0" fmla="*/ 0 w 162"/>
                      <a:gd name="T1" fmla="*/ 0 h 146"/>
                      <a:gd name="T2" fmla="*/ 52 w 162"/>
                      <a:gd name="T3" fmla="*/ 0 h 146"/>
                      <a:gd name="T4" fmla="*/ 60 w 162"/>
                      <a:gd name="T5" fmla="*/ 16 h 146"/>
                      <a:gd name="T6" fmla="*/ 125 w 162"/>
                      <a:gd name="T7" fmla="*/ 16 h 146"/>
                      <a:gd name="T8" fmla="*/ 125 w 162"/>
                      <a:gd name="T9" fmla="*/ 28 h 146"/>
                      <a:gd name="T10" fmla="*/ 150 w 162"/>
                      <a:gd name="T11" fmla="*/ 70 h 146"/>
                      <a:gd name="T12" fmla="*/ 160 w 162"/>
                      <a:gd name="T13" fmla="*/ 99 h 146"/>
                      <a:gd name="T14" fmla="*/ 161 w 162"/>
                      <a:gd name="T15" fmla="*/ 121 h 146"/>
                      <a:gd name="T16" fmla="*/ 136 w 162"/>
                      <a:gd name="T17" fmla="*/ 143 h 146"/>
                      <a:gd name="T18" fmla="*/ 121 w 162"/>
                      <a:gd name="T19" fmla="*/ 145 h 146"/>
                      <a:gd name="T20" fmla="*/ 113 w 162"/>
                      <a:gd name="T21" fmla="*/ 101 h 146"/>
                      <a:gd name="T22" fmla="*/ 110 w 162"/>
                      <a:gd name="T23" fmla="*/ 101 h 146"/>
                      <a:gd name="T24" fmla="*/ 90 w 162"/>
                      <a:gd name="T25" fmla="*/ 76 h 146"/>
                      <a:gd name="T26" fmla="*/ 94 w 162"/>
                      <a:gd name="T27" fmla="*/ 54 h 146"/>
                      <a:gd name="T28" fmla="*/ 73 w 162"/>
                      <a:gd name="T29" fmla="*/ 30 h 146"/>
                      <a:gd name="T30" fmla="*/ 46 w 162"/>
                      <a:gd name="T31" fmla="*/ 36 h 146"/>
                      <a:gd name="T32" fmla="*/ 25 w 162"/>
                      <a:gd name="T33" fmla="*/ 18 h 146"/>
                      <a:gd name="T34" fmla="*/ 0 w 162"/>
                      <a:gd name="T35" fmla="*/ 18 h 146"/>
                      <a:gd name="T36" fmla="*/ 0 w 162"/>
                      <a:gd name="T37" fmla="*/ 0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 h="146">
                        <a:moveTo>
                          <a:pt x="0" y="0"/>
                        </a:moveTo>
                        <a:lnTo>
                          <a:pt x="52" y="0"/>
                        </a:lnTo>
                        <a:lnTo>
                          <a:pt x="60" y="16"/>
                        </a:lnTo>
                        <a:lnTo>
                          <a:pt x="125" y="16"/>
                        </a:lnTo>
                        <a:lnTo>
                          <a:pt x="125" y="28"/>
                        </a:lnTo>
                        <a:lnTo>
                          <a:pt x="150" y="70"/>
                        </a:lnTo>
                        <a:lnTo>
                          <a:pt x="160" y="99"/>
                        </a:lnTo>
                        <a:lnTo>
                          <a:pt x="161" y="121"/>
                        </a:lnTo>
                        <a:lnTo>
                          <a:pt x="136" y="143"/>
                        </a:lnTo>
                        <a:lnTo>
                          <a:pt x="121" y="145"/>
                        </a:lnTo>
                        <a:lnTo>
                          <a:pt x="113" y="101"/>
                        </a:lnTo>
                        <a:lnTo>
                          <a:pt x="110" y="101"/>
                        </a:lnTo>
                        <a:lnTo>
                          <a:pt x="90" y="76"/>
                        </a:lnTo>
                        <a:lnTo>
                          <a:pt x="94" y="54"/>
                        </a:lnTo>
                        <a:lnTo>
                          <a:pt x="73" y="30"/>
                        </a:lnTo>
                        <a:lnTo>
                          <a:pt x="46" y="36"/>
                        </a:lnTo>
                        <a:lnTo>
                          <a:pt x="25" y="18"/>
                        </a:lnTo>
                        <a:lnTo>
                          <a:pt x="0" y="18"/>
                        </a:lnTo>
                        <a:lnTo>
                          <a:pt x="0" y="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77" name="Freeform 131">
                    <a:extLst>
                      <a:ext uri="{FF2B5EF4-FFF2-40B4-BE49-F238E27FC236}">
                        <a16:creationId xmlns:a16="http://schemas.microsoft.com/office/drawing/2014/main" id="{0F070F6A-E32A-4DD5-9002-E3CC1AD747BA}"/>
                      </a:ext>
                    </a:extLst>
                  </p:cNvPr>
                  <p:cNvSpPr>
                    <a:spLocks/>
                  </p:cNvSpPr>
                  <p:nvPr/>
                </p:nvSpPr>
                <p:spPr bwMode="auto">
                  <a:xfrm>
                    <a:off x="5116" y="2689"/>
                    <a:ext cx="101" cy="99"/>
                  </a:xfrm>
                  <a:custGeom>
                    <a:avLst/>
                    <a:gdLst>
                      <a:gd name="T0" fmla="*/ 2 w 101"/>
                      <a:gd name="T1" fmla="*/ 0 h 99"/>
                      <a:gd name="T2" fmla="*/ 56 w 101"/>
                      <a:gd name="T3" fmla="*/ 0 h 99"/>
                      <a:gd name="T4" fmla="*/ 66 w 101"/>
                      <a:gd name="T5" fmla="*/ 20 h 99"/>
                      <a:gd name="T6" fmla="*/ 56 w 101"/>
                      <a:gd name="T7" fmla="*/ 54 h 99"/>
                      <a:gd name="T8" fmla="*/ 87 w 101"/>
                      <a:gd name="T9" fmla="*/ 54 h 99"/>
                      <a:gd name="T10" fmla="*/ 93 w 101"/>
                      <a:gd name="T11" fmla="*/ 76 h 99"/>
                      <a:gd name="T12" fmla="*/ 100 w 101"/>
                      <a:gd name="T13" fmla="*/ 98 h 99"/>
                      <a:gd name="T14" fmla="*/ 58 w 101"/>
                      <a:gd name="T15" fmla="*/ 94 h 99"/>
                      <a:gd name="T16" fmla="*/ 8 w 101"/>
                      <a:gd name="T17" fmla="*/ 76 h 99"/>
                      <a:gd name="T18" fmla="*/ 16 w 101"/>
                      <a:gd name="T19" fmla="*/ 60 h 99"/>
                      <a:gd name="T20" fmla="*/ 0 w 101"/>
                      <a:gd name="T21" fmla="*/ 30 h 99"/>
                      <a:gd name="T22" fmla="*/ 2 w 101"/>
                      <a:gd name="T23" fmla="*/ 0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99">
                        <a:moveTo>
                          <a:pt x="2" y="0"/>
                        </a:moveTo>
                        <a:lnTo>
                          <a:pt x="56" y="0"/>
                        </a:lnTo>
                        <a:lnTo>
                          <a:pt x="66" y="20"/>
                        </a:lnTo>
                        <a:lnTo>
                          <a:pt x="56" y="54"/>
                        </a:lnTo>
                        <a:lnTo>
                          <a:pt x="87" y="54"/>
                        </a:lnTo>
                        <a:lnTo>
                          <a:pt x="93" y="76"/>
                        </a:lnTo>
                        <a:lnTo>
                          <a:pt x="100" y="98"/>
                        </a:lnTo>
                        <a:lnTo>
                          <a:pt x="58" y="94"/>
                        </a:lnTo>
                        <a:lnTo>
                          <a:pt x="8" y="76"/>
                        </a:lnTo>
                        <a:lnTo>
                          <a:pt x="16" y="60"/>
                        </a:lnTo>
                        <a:lnTo>
                          <a:pt x="0" y="30"/>
                        </a:lnTo>
                        <a:lnTo>
                          <a:pt x="2" y="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78" name="Freeform 132">
                    <a:extLst>
                      <a:ext uri="{FF2B5EF4-FFF2-40B4-BE49-F238E27FC236}">
                        <a16:creationId xmlns:a16="http://schemas.microsoft.com/office/drawing/2014/main" id="{B0BAB255-87F6-436B-9F66-DA90AA02EE74}"/>
                      </a:ext>
                    </a:extLst>
                  </p:cNvPr>
                  <p:cNvSpPr>
                    <a:spLocks/>
                  </p:cNvSpPr>
                  <p:nvPr/>
                </p:nvSpPr>
                <p:spPr bwMode="auto">
                  <a:xfrm>
                    <a:off x="4936" y="2590"/>
                    <a:ext cx="172" cy="88"/>
                  </a:xfrm>
                  <a:custGeom>
                    <a:avLst/>
                    <a:gdLst>
                      <a:gd name="T0" fmla="*/ 0 w 172"/>
                      <a:gd name="T1" fmla="*/ 0 h 88"/>
                      <a:gd name="T2" fmla="*/ 163 w 172"/>
                      <a:gd name="T3" fmla="*/ 0 h 88"/>
                      <a:gd name="T4" fmla="*/ 169 w 172"/>
                      <a:gd name="T5" fmla="*/ 14 h 88"/>
                      <a:gd name="T6" fmla="*/ 171 w 172"/>
                      <a:gd name="T7" fmla="*/ 33 h 88"/>
                      <a:gd name="T8" fmla="*/ 171 w 172"/>
                      <a:gd name="T9" fmla="*/ 87 h 88"/>
                      <a:gd name="T10" fmla="*/ 142 w 172"/>
                      <a:gd name="T11" fmla="*/ 81 h 88"/>
                      <a:gd name="T12" fmla="*/ 131 w 172"/>
                      <a:gd name="T13" fmla="*/ 83 h 88"/>
                      <a:gd name="T14" fmla="*/ 60 w 172"/>
                      <a:gd name="T15" fmla="*/ 65 h 88"/>
                      <a:gd name="T16" fmla="*/ 60 w 172"/>
                      <a:gd name="T17" fmla="*/ 23 h 88"/>
                      <a:gd name="T18" fmla="*/ 0 w 172"/>
                      <a:gd name="T19" fmla="*/ 23 h 88"/>
                      <a:gd name="T20" fmla="*/ 0 w 172"/>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2" h="88">
                        <a:moveTo>
                          <a:pt x="0" y="0"/>
                        </a:moveTo>
                        <a:lnTo>
                          <a:pt x="163" y="0"/>
                        </a:lnTo>
                        <a:lnTo>
                          <a:pt x="169" y="14"/>
                        </a:lnTo>
                        <a:lnTo>
                          <a:pt x="171" y="33"/>
                        </a:lnTo>
                        <a:lnTo>
                          <a:pt x="171" y="87"/>
                        </a:lnTo>
                        <a:lnTo>
                          <a:pt x="142" y="81"/>
                        </a:lnTo>
                        <a:lnTo>
                          <a:pt x="131" y="83"/>
                        </a:lnTo>
                        <a:lnTo>
                          <a:pt x="60" y="65"/>
                        </a:lnTo>
                        <a:lnTo>
                          <a:pt x="60" y="23"/>
                        </a:lnTo>
                        <a:lnTo>
                          <a:pt x="0" y="23"/>
                        </a:lnTo>
                        <a:lnTo>
                          <a:pt x="0" y="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79" name="Freeform 133">
                    <a:extLst>
                      <a:ext uri="{FF2B5EF4-FFF2-40B4-BE49-F238E27FC236}">
                        <a16:creationId xmlns:a16="http://schemas.microsoft.com/office/drawing/2014/main" id="{AE504349-1983-470F-8489-10CC99164E36}"/>
                      </a:ext>
                    </a:extLst>
                  </p:cNvPr>
                  <p:cNvSpPr>
                    <a:spLocks/>
                  </p:cNvSpPr>
                  <p:nvPr/>
                </p:nvSpPr>
                <p:spPr bwMode="auto">
                  <a:xfrm>
                    <a:off x="4863" y="2613"/>
                    <a:ext cx="270" cy="244"/>
                  </a:xfrm>
                  <a:custGeom>
                    <a:avLst/>
                    <a:gdLst>
                      <a:gd name="T0" fmla="*/ 73 w 270"/>
                      <a:gd name="T1" fmla="*/ 0 h 244"/>
                      <a:gd name="T2" fmla="*/ 133 w 270"/>
                      <a:gd name="T3" fmla="*/ 0 h 244"/>
                      <a:gd name="T4" fmla="*/ 133 w 270"/>
                      <a:gd name="T5" fmla="*/ 42 h 244"/>
                      <a:gd name="T6" fmla="*/ 204 w 270"/>
                      <a:gd name="T7" fmla="*/ 60 h 244"/>
                      <a:gd name="T8" fmla="*/ 215 w 270"/>
                      <a:gd name="T9" fmla="*/ 58 h 244"/>
                      <a:gd name="T10" fmla="*/ 244 w 270"/>
                      <a:gd name="T11" fmla="*/ 64 h 244"/>
                      <a:gd name="T12" fmla="*/ 255 w 270"/>
                      <a:gd name="T13" fmla="*/ 64 h 244"/>
                      <a:gd name="T14" fmla="*/ 253 w 270"/>
                      <a:gd name="T15" fmla="*/ 108 h 244"/>
                      <a:gd name="T16" fmla="*/ 269 w 270"/>
                      <a:gd name="T17" fmla="*/ 140 h 244"/>
                      <a:gd name="T18" fmla="*/ 261 w 270"/>
                      <a:gd name="T19" fmla="*/ 154 h 244"/>
                      <a:gd name="T20" fmla="*/ 234 w 270"/>
                      <a:gd name="T21" fmla="*/ 158 h 244"/>
                      <a:gd name="T22" fmla="*/ 200 w 270"/>
                      <a:gd name="T23" fmla="*/ 190 h 244"/>
                      <a:gd name="T24" fmla="*/ 190 w 270"/>
                      <a:gd name="T25" fmla="*/ 215 h 244"/>
                      <a:gd name="T26" fmla="*/ 194 w 270"/>
                      <a:gd name="T27" fmla="*/ 243 h 244"/>
                      <a:gd name="T28" fmla="*/ 146 w 270"/>
                      <a:gd name="T29" fmla="*/ 223 h 244"/>
                      <a:gd name="T30" fmla="*/ 115 w 270"/>
                      <a:gd name="T31" fmla="*/ 170 h 244"/>
                      <a:gd name="T32" fmla="*/ 90 w 270"/>
                      <a:gd name="T33" fmla="*/ 164 h 244"/>
                      <a:gd name="T34" fmla="*/ 75 w 270"/>
                      <a:gd name="T35" fmla="*/ 178 h 244"/>
                      <a:gd name="T36" fmla="*/ 56 w 270"/>
                      <a:gd name="T37" fmla="*/ 166 h 244"/>
                      <a:gd name="T38" fmla="*/ 40 w 270"/>
                      <a:gd name="T39" fmla="*/ 134 h 244"/>
                      <a:gd name="T40" fmla="*/ 0 w 270"/>
                      <a:gd name="T41" fmla="*/ 98 h 244"/>
                      <a:gd name="T42" fmla="*/ 73 w 270"/>
                      <a:gd name="T43" fmla="*/ 98 h 244"/>
                      <a:gd name="T44" fmla="*/ 73 w 270"/>
                      <a:gd name="T45" fmla="*/ 0 h 2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0" h="244">
                        <a:moveTo>
                          <a:pt x="73" y="0"/>
                        </a:moveTo>
                        <a:lnTo>
                          <a:pt x="133" y="0"/>
                        </a:lnTo>
                        <a:lnTo>
                          <a:pt x="133" y="42"/>
                        </a:lnTo>
                        <a:lnTo>
                          <a:pt x="204" y="60"/>
                        </a:lnTo>
                        <a:lnTo>
                          <a:pt x="215" y="58"/>
                        </a:lnTo>
                        <a:lnTo>
                          <a:pt x="244" y="64"/>
                        </a:lnTo>
                        <a:lnTo>
                          <a:pt x="255" y="64"/>
                        </a:lnTo>
                        <a:lnTo>
                          <a:pt x="253" y="108"/>
                        </a:lnTo>
                        <a:lnTo>
                          <a:pt x="269" y="140"/>
                        </a:lnTo>
                        <a:lnTo>
                          <a:pt x="261" y="154"/>
                        </a:lnTo>
                        <a:lnTo>
                          <a:pt x="234" y="158"/>
                        </a:lnTo>
                        <a:lnTo>
                          <a:pt x="200" y="190"/>
                        </a:lnTo>
                        <a:lnTo>
                          <a:pt x="190" y="215"/>
                        </a:lnTo>
                        <a:lnTo>
                          <a:pt x="194" y="243"/>
                        </a:lnTo>
                        <a:lnTo>
                          <a:pt x="146" y="223"/>
                        </a:lnTo>
                        <a:lnTo>
                          <a:pt x="115" y="170"/>
                        </a:lnTo>
                        <a:lnTo>
                          <a:pt x="90" y="164"/>
                        </a:lnTo>
                        <a:lnTo>
                          <a:pt x="75" y="178"/>
                        </a:lnTo>
                        <a:lnTo>
                          <a:pt x="56" y="166"/>
                        </a:lnTo>
                        <a:lnTo>
                          <a:pt x="40" y="134"/>
                        </a:lnTo>
                        <a:lnTo>
                          <a:pt x="0" y="98"/>
                        </a:lnTo>
                        <a:lnTo>
                          <a:pt x="73" y="98"/>
                        </a:lnTo>
                        <a:lnTo>
                          <a:pt x="73" y="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80" name="Freeform 134">
                    <a:extLst>
                      <a:ext uri="{FF2B5EF4-FFF2-40B4-BE49-F238E27FC236}">
                        <a16:creationId xmlns:a16="http://schemas.microsoft.com/office/drawing/2014/main" id="{4E15E41B-5E73-455C-A1E8-B57A03A75367}"/>
                      </a:ext>
                    </a:extLst>
                  </p:cNvPr>
                  <p:cNvSpPr>
                    <a:spLocks/>
                  </p:cNvSpPr>
                  <p:nvPr/>
                </p:nvSpPr>
                <p:spPr bwMode="auto">
                  <a:xfrm>
                    <a:off x="4823" y="2586"/>
                    <a:ext cx="114" cy="148"/>
                  </a:xfrm>
                  <a:custGeom>
                    <a:avLst/>
                    <a:gdLst>
                      <a:gd name="T0" fmla="*/ 0 w 114"/>
                      <a:gd name="T1" fmla="*/ 0 h 148"/>
                      <a:gd name="T2" fmla="*/ 113 w 114"/>
                      <a:gd name="T3" fmla="*/ 0 h 148"/>
                      <a:gd name="T4" fmla="*/ 113 w 114"/>
                      <a:gd name="T5" fmla="*/ 127 h 148"/>
                      <a:gd name="T6" fmla="*/ 40 w 114"/>
                      <a:gd name="T7" fmla="*/ 127 h 148"/>
                      <a:gd name="T8" fmla="*/ 19 w 114"/>
                      <a:gd name="T9" fmla="*/ 127 h 148"/>
                      <a:gd name="T10" fmla="*/ 19 w 114"/>
                      <a:gd name="T11" fmla="*/ 147 h 148"/>
                      <a:gd name="T12" fmla="*/ 0 w 114"/>
                      <a:gd name="T13" fmla="*/ 147 h 148"/>
                      <a:gd name="T14" fmla="*/ 0 w 114"/>
                      <a:gd name="T15" fmla="*/ 0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148">
                        <a:moveTo>
                          <a:pt x="0" y="0"/>
                        </a:moveTo>
                        <a:lnTo>
                          <a:pt x="113" y="0"/>
                        </a:lnTo>
                        <a:lnTo>
                          <a:pt x="113" y="127"/>
                        </a:lnTo>
                        <a:lnTo>
                          <a:pt x="40" y="127"/>
                        </a:lnTo>
                        <a:lnTo>
                          <a:pt x="19" y="127"/>
                        </a:lnTo>
                        <a:lnTo>
                          <a:pt x="19" y="147"/>
                        </a:lnTo>
                        <a:lnTo>
                          <a:pt x="0" y="147"/>
                        </a:lnTo>
                        <a:lnTo>
                          <a:pt x="0" y="0"/>
                        </a:lnTo>
                      </a:path>
                    </a:pathLst>
                  </a:custGeom>
                  <a:solidFill>
                    <a:srgbClr val="7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758" name="Group 135">
                  <a:extLst>
                    <a:ext uri="{FF2B5EF4-FFF2-40B4-BE49-F238E27FC236}">
                      <a16:creationId xmlns:a16="http://schemas.microsoft.com/office/drawing/2014/main" id="{35268081-459E-4BED-B2DB-EEFBF830C054}"/>
                    </a:ext>
                  </a:extLst>
                </p:cNvPr>
                <p:cNvGrpSpPr>
                  <a:grpSpLocks/>
                </p:cNvGrpSpPr>
                <p:nvPr/>
              </p:nvGrpSpPr>
              <p:grpSpPr bwMode="auto">
                <a:xfrm>
                  <a:off x="4521" y="2271"/>
                  <a:ext cx="303" cy="463"/>
                  <a:chOff x="4521" y="2271"/>
                  <a:chExt cx="303" cy="463"/>
                </a:xfrm>
              </p:grpSpPr>
              <p:sp>
                <p:nvSpPr>
                  <p:cNvPr id="108759" name="Freeform 136">
                    <a:extLst>
                      <a:ext uri="{FF2B5EF4-FFF2-40B4-BE49-F238E27FC236}">
                        <a16:creationId xmlns:a16="http://schemas.microsoft.com/office/drawing/2014/main" id="{7B5F5BAB-87FB-4D24-969D-92C82A36A079}"/>
                      </a:ext>
                    </a:extLst>
                  </p:cNvPr>
                  <p:cNvSpPr>
                    <a:spLocks/>
                  </p:cNvSpPr>
                  <p:nvPr/>
                </p:nvSpPr>
                <p:spPr bwMode="auto">
                  <a:xfrm>
                    <a:off x="4723" y="2462"/>
                    <a:ext cx="101" cy="129"/>
                  </a:xfrm>
                  <a:custGeom>
                    <a:avLst/>
                    <a:gdLst>
                      <a:gd name="T0" fmla="*/ 59 w 101"/>
                      <a:gd name="T1" fmla="*/ 24 h 129"/>
                      <a:gd name="T2" fmla="*/ 100 w 101"/>
                      <a:gd name="T3" fmla="*/ 24 h 129"/>
                      <a:gd name="T4" fmla="*/ 100 w 101"/>
                      <a:gd name="T5" fmla="*/ 128 h 129"/>
                      <a:gd name="T6" fmla="*/ 0 w 101"/>
                      <a:gd name="T7" fmla="*/ 128 h 129"/>
                      <a:gd name="T8" fmla="*/ 0 w 101"/>
                      <a:gd name="T9" fmla="*/ 0 h 129"/>
                      <a:gd name="T10" fmla="*/ 59 w 101"/>
                      <a:gd name="T11" fmla="*/ 0 h 129"/>
                      <a:gd name="T12" fmla="*/ 59 w 101"/>
                      <a:gd name="T13" fmla="*/ 24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 h="129">
                        <a:moveTo>
                          <a:pt x="59" y="24"/>
                        </a:moveTo>
                        <a:lnTo>
                          <a:pt x="100" y="24"/>
                        </a:lnTo>
                        <a:lnTo>
                          <a:pt x="100" y="128"/>
                        </a:lnTo>
                        <a:lnTo>
                          <a:pt x="0" y="128"/>
                        </a:lnTo>
                        <a:lnTo>
                          <a:pt x="0" y="0"/>
                        </a:lnTo>
                        <a:lnTo>
                          <a:pt x="59" y="0"/>
                        </a:lnTo>
                        <a:lnTo>
                          <a:pt x="59" y="24"/>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60" name="Freeform 137">
                    <a:extLst>
                      <a:ext uri="{FF2B5EF4-FFF2-40B4-BE49-F238E27FC236}">
                        <a16:creationId xmlns:a16="http://schemas.microsoft.com/office/drawing/2014/main" id="{398365B9-A5B7-4CEC-860C-9CD8FC0A971D}"/>
                      </a:ext>
                    </a:extLst>
                  </p:cNvPr>
                  <p:cNvSpPr>
                    <a:spLocks/>
                  </p:cNvSpPr>
                  <p:nvPr/>
                </p:nvSpPr>
                <p:spPr bwMode="auto">
                  <a:xfrm>
                    <a:off x="4521" y="2271"/>
                    <a:ext cx="143" cy="91"/>
                  </a:xfrm>
                  <a:custGeom>
                    <a:avLst/>
                    <a:gdLst>
                      <a:gd name="T0" fmla="*/ 31 w 143"/>
                      <a:gd name="T1" fmla="*/ 0 h 91"/>
                      <a:gd name="T2" fmla="*/ 37 w 143"/>
                      <a:gd name="T3" fmla="*/ 28 h 91"/>
                      <a:gd name="T4" fmla="*/ 33 w 143"/>
                      <a:gd name="T5" fmla="*/ 34 h 91"/>
                      <a:gd name="T6" fmla="*/ 0 w 143"/>
                      <a:gd name="T7" fmla="*/ 28 h 91"/>
                      <a:gd name="T8" fmla="*/ 10 w 143"/>
                      <a:gd name="T9" fmla="*/ 76 h 91"/>
                      <a:gd name="T10" fmla="*/ 25 w 143"/>
                      <a:gd name="T11" fmla="*/ 76 h 91"/>
                      <a:gd name="T12" fmla="*/ 31 w 143"/>
                      <a:gd name="T13" fmla="*/ 90 h 91"/>
                      <a:gd name="T14" fmla="*/ 94 w 143"/>
                      <a:gd name="T15" fmla="*/ 78 h 91"/>
                      <a:gd name="T16" fmla="*/ 142 w 143"/>
                      <a:gd name="T17" fmla="*/ 78 h 91"/>
                      <a:gd name="T18" fmla="*/ 142 w 143"/>
                      <a:gd name="T19" fmla="*/ 0 h 91"/>
                      <a:gd name="T20" fmla="*/ 31 w 143"/>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 h="91">
                        <a:moveTo>
                          <a:pt x="31" y="0"/>
                        </a:moveTo>
                        <a:lnTo>
                          <a:pt x="37" y="28"/>
                        </a:lnTo>
                        <a:lnTo>
                          <a:pt x="33" y="34"/>
                        </a:lnTo>
                        <a:lnTo>
                          <a:pt x="0" y="28"/>
                        </a:lnTo>
                        <a:lnTo>
                          <a:pt x="10" y="76"/>
                        </a:lnTo>
                        <a:lnTo>
                          <a:pt x="25" y="76"/>
                        </a:lnTo>
                        <a:lnTo>
                          <a:pt x="31" y="90"/>
                        </a:lnTo>
                        <a:lnTo>
                          <a:pt x="94" y="78"/>
                        </a:lnTo>
                        <a:lnTo>
                          <a:pt x="142" y="78"/>
                        </a:lnTo>
                        <a:lnTo>
                          <a:pt x="142" y="0"/>
                        </a:lnTo>
                        <a:lnTo>
                          <a:pt x="31"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61" name="Freeform 138">
                    <a:extLst>
                      <a:ext uri="{FF2B5EF4-FFF2-40B4-BE49-F238E27FC236}">
                        <a16:creationId xmlns:a16="http://schemas.microsoft.com/office/drawing/2014/main" id="{D8B2E506-66DE-4020-AE71-B60A05B18931}"/>
                      </a:ext>
                    </a:extLst>
                  </p:cNvPr>
                  <p:cNvSpPr>
                    <a:spLocks/>
                  </p:cNvSpPr>
                  <p:nvPr/>
                </p:nvSpPr>
                <p:spPr bwMode="auto">
                  <a:xfrm>
                    <a:off x="4521" y="2347"/>
                    <a:ext cx="151" cy="116"/>
                  </a:xfrm>
                  <a:custGeom>
                    <a:avLst/>
                    <a:gdLst>
                      <a:gd name="T0" fmla="*/ 10 w 151"/>
                      <a:gd name="T1" fmla="*/ 0 h 116"/>
                      <a:gd name="T2" fmla="*/ 25 w 151"/>
                      <a:gd name="T3" fmla="*/ 0 h 116"/>
                      <a:gd name="T4" fmla="*/ 31 w 151"/>
                      <a:gd name="T5" fmla="*/ 14 h 116"/>
                      <a:gd name="T6" fmla="*/ 93 w 151"/>
                      <a:gd name="T7" fmla="*/ 2 h 116"/>
                      <a:gd name="T8" fmla="*/ 142 w 151"/>
                      <a:gd name="T9" fmla="*/ 2 h 116"/>
                      <a:gd name="T10" fmla="*/ 150 w 151"/>
                      <a:gd name="T11" fmla="*/ 14 h 116"/>
                      <a:gd name="T12" fmla="*/ 141 w 151"/>
                      <a:gd name="T13" fmla="*/ 57 h 116"/>
                      <a:gd name="T14" fmla="*/ 144 w 151"/>
                      <a:gd name="T15" fmla="*/ 57 h 116"/>
                      <a:gd name="T16" fmla="*/ 144 w 151"/>
                      <a:gd name="T17" fmla="*/ 115 h 116"/>
                      <a:gd name="T18" fmla="*/ 4 w 151"/>
                      <a:gd name="T19" fmla="*/ 115 h 116"/>
                      <a:gd name="T20" fmla="*/ 0 w 151"/>
                      <a:gd name="T21" fmla="*/ 87 h 116"/>
                      <a:gd name="T22" fmla="*/ 10 w 151"/>
                      <a:gd name="T23" fmla="*/ 0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16">
                        <a:moveTo>
                          <a:pt x="10" y="0"/>
                        </a:moveTo>
                        <a:lnTo>
                          <a:pt x="25" y="0"/>
                        </a:lnTo>
                        <a:lnTo>
                          <a:pt x="31" y="14"/>
                        </a:lnTo>
                        <a:lnTo>
                          <a:pt x="93" y="2"/>
                        </a:lnTo>
                        <a:lnTo>
                          <a:pt x="142" y="2"/>
                        </a:lnTo>
                        <a:lnTo>
                          <a:pt x="150" y="14"/>
                        </a:lnTo>
                        <a:lnTo>
                          <a:pt x="141" y="57"/>
                        </a:lnTo>
                        <a:lnTo>
                          <a:pt x="144" y="57"/>
                        </a:lnTo>
                        <a:lnTo>
                          <a:pt x="144" y="115"/>
                        </a:lnTo>
                        <a:lnTo>
                          <a:pt x="4" y="115"/>
                        </a:lnTo>
                        <a:lnTo>
                          <a:pt x="0" y="87"/>
                        </a:lnTo>
                        <a:lnTo>
                          <a:pt x="10"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62" name="Freeform 139">
                    <a:extLst>
                      <a:ext uri="{FF2B5EF4-FFF2-40B4-BE49-F238E27FC236}">
                        <a16:creationId xmlns:a16="http://schemas.microsoft.com/office/drawing/2014/main" id="{AEA3CE9A-D673-4940-9EC6-C21BAE24B44F}"/>
                      </a:ext>
                    </a:extLst>
                  </p:cNvPr>
                  <p:cNvSpPr>
                    <a:spLocks/>
                  </p:cNvSpPr>
                  <p:nvPr/>
                </p:nvSpPr>
                <p:spPr bwMode="auto">
                  <a:xfrm>
                    <a:off x="4659" y="2271"/>
                    <a:ext cx="121" cy="192"/>
                  </a:xfrm>
                  <a:custGeom>
                    <a:avLst/>
                    <a:gdLst>
                      <a:gd name="T0" fmla="*/ 5 w 121"/>
                      <a:gd name="T1" fmla="*/ 0 h 192"/>
                      <a:gd name="T2" fmla="*/ 27 w 121"/>
                      <a:gd name="T3" fmla="*/ 0 h 192"/>
                      <a:gd name="T4" fmla="*/ 27 w 121"/>
                      <a:gd name="T5" fmla="*/ 32 h 192"/>
                      <a:gd name="T6" fmla="*/ 60 w 121"/>
                      <a:gd name="T7" fmla="*/ 70 h 192"/>
                      <a:gd name="T8" fmla="*/ 55 w 121"/>
                      <a:gd name="T9" fmla="*/ 88 h 192"/>
                      <a:gd name="T10" fmla="*/ 57 w 121"/>
                      <a:gd name="T11" fmla="*/ 98 h 192"/>
                      <a:gd name="T12" fmla="*/ 70 w 121"/>
                      <a:gd name="T13" fmla="*/ 92 h 192"/>
                      <a:gd name="T14" fmla="*/ 89 w 121"/>
                      <a:gd name="T15" fmla="*/ 126 h 192"/>
                      <a:gd name="T16" fmla="*/ 120 w 121"/>
                      <a:gd name="T17" fmla="*/ 116 h 192"/>
                      <a:gd name="T18" fmla="*/ 120 w 121"/>
                      <a:gd name="T19" fmla="*/ 191 h 192"/>
                      <a:gd name="T20" fmla="*/ 64 w 121"/>
                      <a:gd name="T21" fmla="*/ 191 h 192"/>
                      <a:gd name="T22" fmla="*/ 7 w 121"/>
                      <a:gd name="T23" fmla="*/ 191 h 192"/>
                      <a:gd name="T24" fmla="*/ 7 w 121"/>
                      <a:gd name="T25" fmla="*/ 133 h 192"/>
                      <a:gd name="T26" fmla="*/ 0 w 121"/>
                      <a:gd name="T27" fmla="*/ 133 h 192"/>
                      <a:gd name="T28" fmla="*/ 13 w 121"/>
                      <a:gd name="T29" fmla="*/ 90 h 192"/>
                      <a:gd name="T30" fmla="*/ 5 w 121"/>
                      <a:gd name="T31" fmla="*/ 78 h 192"/>
                      <a:gd name="T32" fmla="*/ 5 w 121"/>
                      <a:gd name="T33" fmla="*/ 0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192">
                        <a:moveTo>
                          <a:pt x="5" y="0"/>
                        </a:moveTo>
                        <a:lnTo>
                          <a:pt x="27" y="0"/>
                        </a:lnTo>
                        <a:lnTo>
                          <a:pt x="27" y="32"/>
                        </a:lnTo>
                        <a:lnTo>
                          <a:pt x="60" y="70"/>
                        </a:lnTo>
                        <a:lnTo>
                          <a:pt x="55" y="88"/>
                        </a:lnTo>
                        <a:lnTo>
                          <a:pt x="57" y="98"/>
                        </a:lnTo>
                        <a:lnTo>
                          <a:pt x="70" y="92"/>
                        </a:lnTo>
                        <a:lnTo>
                          <a:pt x="89" y="126"/>
                        </a:lnTo>
                        <a:lnTo>
                          <a:pt x="120" y="116"/>
                        </a:lnTo>
                        <a:lnTo>
                          <a:pt x="120" y="191"/>
                        </a:lnTo>
                        <a:lnTo>
                          <a:pt x="64" y="191"/>
                        </a:lnTo>
                        <a:lnTo>
                          <a:pt x="7" y="191"/>
                        </a:lnTo>
                        <a:lnTo>
                          <a:pt x="7" y="133"/>
                        </a:lnTo>
                        <a:lnTo>
                          <a:pt x="0" y="133"/>
                        </a:lnTo>
                        <a:lnTo>
                          <a:pt x="13" y="90"/>
                        </a:lnTo>
                        <a:lnTo>
                          <a:pt x="5" y="78"/>
                        </a:lnTo>
                        <a:lnTo>
                          <a:pt x="5"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63" name="Freeform 140">
                    <a:extLst>
                      <a:ext uri="{FF2B5EF4-FFF2-40B4-BE49-F238E27FC236}">
                        <a16:creationId xmlns:a16="http://schemas.microsoft.com/office/drawing/2014/main" id="{7C7D0844-45FB-4B1E-8361-8DF647AB4A34}"/>
                      </a:ext>
                    </a:extLst>
                  </p:cNvPr>
                  <p:cNvSpPr>
                    <a:spLocks/>
                  </p:cNvSpPr>
                  <p:nvPr/>
                </p:nvSpPr>
                <p:spPr bwMode="auto">
                  <a:xfrm>
                    <a:off x="4608" y="2462"/>
                    <a:ext cx="116" cy="186"/>
                  </a:xfrm>
                  <a:custGeom>
                    <a:avLst/>
                    <a:gdLst>
                      <a:gd name="T0" fmla="*/ 0 w 116"/>
                      <a:gd name="T1" fmla="*/ 0 h 186"/>
                      <a:gd name="T2" fmla="*/ 115 w 116"/>
                      <a:gd name="T3" fmla="*/ 0 h 186"/>
                      <a:gd name="T4" fmla="*/ 115 w 116"/>
                      <a:gd name="T5" fmla="*/ 128 h 186"/>
                      <a:gd name="T6" fmla="*/ 115 w 116"/>
                      <a:gd name="T7" fmla="*/ 153 h 186"/>
                      <a:gd name="T8" fmla="*/ 103 w 116"/>
                      <a:gd name="T9" fmla="*/ 151 h 186"/>
                      <a:gd name="T10" fmla="*/ 107 w 116"/>
                      <a:gd name="T11" fmla="*/ 185 h 186"/>
                      <a:gd name="T12" fmla="*/ 0 w 116"/>
                      <a:gd name="T13" fmla="*/ 80 h 186"/>
                      <a:gd name="T14" fmla="*/ 0 w 116"/>
                      <a:gd name="T15" fmla="*/ 0 h 1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186">
                        <a:moveTo>
                          <a:pt x="0" y="0"/>
                        </a:moveTo>
                        <a:lnTo>
                          <a:pt x="115" y="0"/>
                        </a:lnTo>
                        <a:lnTo>
                          <a:pt x="115" y="128"/>
                        </a:lnTo>
                        <a:lnTo>
                          <a:pt x="115" y="153"/>
                        </a:lnTo>
                        <a:lnTo>
                          <a:pt x="103" y="151"/>
                        </a:lnTo>
                        <a:lnTo>
                          <a:pt x="107" y="185"/>
                        </a:lnTo>
                        <a:lnTo>
                          <a:pt x="0" y="80"/>
                        </a:lnTo>
                        <a:lnTo>
                          <a:pt x="0"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64" name="Freeform 141">
                    <a:extLst>
                      <a:ext uri="{FF2B5EF4-FFF2-40B4-BE49-F238E27FC236}">
                        <a16:creationId xmlns:a16="http://schemas.microsoft.com/office/drawing/2014/main" id="{CBEED44F-D680-4A0D-AE0B-D5507C2334D6}"/>
                      </a:ext>
                    </a:extLst>
                  </p:cNvPr>
                  <p:cNvSpPr>
                    <a:spLocks/>
                  </p:cNvSpPr>
                  <p:nvPr/>
                </p:nvSpPr>
                <p:spPr bwMode="auto">
                  <a:xfrm>
                    <a:off x="4711" y="2590"/>
                    <a:ext cx="113" cy="144"/>
                  </a:xfrm>
                  <a:custGeom>
                    <a:avLst/>
                    <a:gdLst>
                      <a:gd name="T0" fmla="*/ 12 w 113"/>
                      <a:gd name="T1" fmla="*/ 0 h 144"/>
                      <a:gd name="T2" fmla="*/ 112 w 113"/>
                      <a:gd name="T3" fmla="*/ 0 h 144"/>
                      <a:gd name="T4" fmla="*/ 112 w 113"/>
                      <a:gd name="T5" fmla="*/ 143 h 144"/>
                      <a:gd name="T6" fmla="*/ 75 w 113"/>
                      <a:gd name="T7" fmla="*/ 143 h 144"/>
                      <a:gd name="T8" fmla="*/ 12 w 113"/>
                      <a:gd name="T9" fmla="*/ 111 h 144"/>
                      <a:gd name="T10" fmla="*/ 12 w 113"/>
                      <a:gd name="T11" fmla="*/ 101 h 144"/>
                      <a:gd name="T12" fmla="*/ 14 w 113"/>
                      <a:gd name="T13" fmla="*/ 71 h 144"/>
                      <a:gd name="T14" fmla="*/ 4 w 113"/>
                      <a:gd name="T15" fmla="*/ 57 h 144"/>
                      <a:gd name="T16" fmla="*/ 0 w 113"/>
                      <a:gd name="T17" fmla="*/ 23 h 144"/>
                      <a:gd name="T18" fmla="*/ 12 w 113"/>
                      <a:gd name="T19" fmla="*/ 25 h 144"/>
                      <a:gd name="T20" fmla="*/ 12 w 113"/>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144">
                        <a:moveTo>
                          <a:pt x="12" y="0"/>
                        </a:moveTo>
                        <a:lnTo>
                          <a:pt x="112" y="0"/>
                        </a:lnTo>
                        <a:lnTo>
                          <a:pt x="112" y="143"/>
                        </a:lnTo>
                        <a:lnTo>
                          <a:pt x="75" y="143"/>
                        </a:lnTo>
                        <a:lnTo>
                          <a:pt x="12" y="111"/>
                        </a:lnTo>
                        <a:lnTo>
                          <a:pt x="12" y="101"/>
                        </a:lnTo>
                        <a:lnTo>
                          <a:pt x="14" y="71"/>
                        </a:lnTo>
                        <a:lnTo>
                          <a:pt x="4" y="57"/>
                        </a:lnTo>
                        <a:lnTo>
                          <a:pt x="0" y="23"/>
                        </a:lnTo>
                        <a:lnTo>
                          <a:pt x="12" y="25"/>
                        </a:lnTo>
                        <a:lnTo>
                          <a:pt x="12"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65" name="Freeform 142">
                    <a:extLst>
                      <a:ext uri="{FF2B5EF4-FFF2-40B4-BE49-F238E27FC236}">
                        <a16:creationId xmlns:a16="http://schemas.microsoft.com/office/drawing/2014/main" id="{2D526D9C-0734-4707-8F03-7D84D4FA71C3}"/>
                      </a:ext>
                    </a:extLst>
                  </p:cNvPr>
                  <p:cNvSpPr>
                    <a:spLocks/>
                  </p:cNvSpPr>
                  <p:nvPr/>
                </p:nvSpPr>
                <p:spPr bwMode="auto">
                  <a:xfrm>
                    <a:off x="4521" y="2458"/>
                    <a:ext cx="205" cy="234"/>
                  </a:xfrm>
                  <a:custGeom>
                    <a:avLst/>
                    <a:gdLst>
                      <a:gd name="T0" fmla="*/ 4 w 205"/>
                      <a:gd name="T1" fmla="*/ 0 h 234"/>
                      <a:gd name="T2" fmla="*/ 87 w 205"/>
                      <a:gd name="T3" fmla="*/ 0 h 234"/>
                      <a:gd name="T4" fmla="*/ 87 w 205"/>
                      <a:gd name="T5" fmla="*/ 80 h 234"/>
                      <a:gd name="T6" fmla="*/ 194 w 205"/>
                      <a:gd name="T7" fmla="*/ 189 h 234"/>
                      <a:gd name="T8" fmla="*/ 204 w 205"/>
                      <a:gd name="T9" fmla="*/ 203 h 234"/>
                      <a:gd name="T10" fmla="*/ 198 w 205"/>
                      <a:gd name="T11" fmla="*/ 233 h 234"/>
                      <a:gd name="T12" fmla="*/ 146 w 205"/>
                      <a:gd name="T13" fmla="*/ 233 h 234"/>
                      <a:gd name="T14" fmla="*/ 100 w 205"/>
                      <a:gd name="T15" fmla="*/ 195 h 234"/>
                      <a:gd name="T16" fmla="*/ 81 w 205"/>
                      <a:gd name="T17" fmla="*/ 195 h 234"/>
                      <a:gd name="T18" fmla="*/ 41 w 205"/>
                      <a:gd name="T19" fmla="*/ 122 h 234"/>
                      <a:gd name="T20" fmla="*/ 12 w 205"/>
                      <a:gd name="T21" fmla="*/ 78 h 234"/>
                      <a:gd name="T22" fmla="*/ 16 w 205"/>
                      <a:gd name="T23" fmla="*/ 62 h 234"/>
                      <a:gd name="T24" fmla="*/ 0 w 205"/>
                      <a:gd name="T25" fmla="*/ 38 h 234"/>
                      <a:gd name="T26" fmla="*/ 4 w 205"/>
                      <a:gd name="T27" fmla="*/ 0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234">
                        <a:moveTo>
                          <a:pt x="4" y="0"/>
                        </a:moveTo>
                        <a:lnTo>
                          <a:pt x="87" y="0"/>
                        </a:lnTo>
                        <a:lnTo>
                          <a:pt x="87" y="80"/>
                        </a:lnTo>
                        <a:lnTo>
                          <a:pt x="194" y="189"/>
                        </a:lnTo>
                        <a:lnTo>
                          <a:pt x="204" y="203"/>
                        </a:lnTo>
                        <a:lnTo>
                          <a:pt x="198" y="233"/>
                        </a:lnTo>
                        <a:lnTo>
                          <a:pt x="146" y="233"/>
                        </a:lnTo>
                        <a:lnTo>
                          <a:pt x="100" y="195"/>
                        </a:lnTo>
                        <a:lnTo>
                          <a:pt x="81" y="195"/>
                        </a:lnTo>
                        <a:lnTo>
                          <a:pt x="41" y="122"/>
                        </a:lnTo>
                        <a:lnTo>
                          <a:pt x="12" y="78"/>
                        </a:lnTo>
                        <a:lnTo>
                          <a:pt x="16" y="62"/>
                        </a:lnTo>
                        <a:lnTo>
                          <a:pt x="0" y="38"/>
                        </a:lnTo>
                        <a:lnTo>
                          <a:pt x="4"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08686" name="Group 143">
              <a:extLst>
                <a:ext uri="{FF2B5EF4-FFF2-40B4-BE49-F238E27FC236}">
                  <a16:creationId xmlns:a16="http://schemas.microsoft.com/office/drawing/2014/main" id="{10F88E8B-4B4A-4504-888C-93AD72EA080A}"/>
                </a:ext>
              </a:extLst>
            </p:cNvPr>
            <p:cNvGrpSpPr>
              <a:grpSpLocks/>
            </p:cNvGrpSpPr>
            <p:nvPr/>
          </p:nvGrpSpPr>
          <p:grpSpPr bwMode="auto">
            <a:xfrm>
              <a:off x="4761" y="2886"/>
              <a:ext cx="163" cy="160"/>
              <a:chOff x="4761" y="2886"/>
              <a:chExt cx="163" cy="160"/>
            </a:xfrm>
          </p:grpSpPr>
          <p:grpSp>
            <p:nvGrpSpPr>
              <p:cNvPr id="108710" name="Group 144">
                <a:extLst>
                  <a:ext uri="{FF2B5EF4-FFF2-40B4-BE49-F238E27FC236}">
                    <a16:creationId xmlns:a16="http://schemas.microsoft.com/office/drawing/2014/main" id="{CCBE85D7-E172-4E63-B72F-AE7FD0B6ACAD}"/>
                  </a:ext>
                </a:extLst>
              </p:cNvPr>
              <p:cNvGrpSpPr>
                <a:grpSpLocks/>
              </p:cNvGrpSpPr>
              <p:nvPr/>
            </p:nvGrpSpPr>
            <p:grpSpPr bwMode="auto">
              <a:xfrm>
                <a:off x="4761" y="2898"/>
                <a:ext cx="163" cy="148"/>
                <a:chOff x="4761" y="2898"/>
                <a:chExt cx="163" cy="148"/>
              </a:xfrm>
            </p:grpSpPr>
            <p:grpSp>
              <p:nvGrpSpPr>
                <p:cNvPr id="108721" name="Group 145">
                  <a:extLst>
                    <a:ext uri="{FF2B5EF4-FFF2-40B4-BE49-F238E27FC236}">
                      <a16:creationId xmlns:a16="http://schemas.microsoft.com/office/drawing/2014/main" id="{773D0B74-35A1-4F88-95B0-42277044F8CD}"/>
                    </a:ext>
                  </a:extLst>
                </p:cNvPr>
                <p:cNvGrpSpPr>
                  <a:grpSpLocks/>
                </p:cNvGrpSpPr>
                <p:nvPr/>
              </p:nvGrpSpPr>
              <p:grpSpPr bwMode="auto">
                <a:xfrm>
                  <a:off x="4761" y="2906"/>
                  <a:ext cx="13" cy="49"/>
                  <a:chOff x="4761" y="2906"/>
                  <a:chExt cx="13" cy="49"/>
                </a:xfrm>
              </p:grpSpPr>
              <p:sp>
                <p:nvSpPr>
                  <p:cNvPr id="108751" name="Freeform 146">
                    <a:extLst>
                      <a:ext uri="{FF2B5EF4-FFF2-40B4-BE49-F238E27FC236}">
                        <a16:creationId xmlns:a16="http://schemas.microsoft.com/office/drawing/2014/main" id="{F8721FD9-67FD-4D50-A194-2475D363710D}"/>
                      </a:ext>
                    </a:extLst>
                  </p:cNvPr>
                  <p:cNvSpPr>
                    <a:spLocks/>
                  </p:cNvSpPr>
                  <p:nvPr/>
                </p:nvSpPr>
                <p:spPr bwMode="auto">
                  <a:xfrm>
                    <a:off x="4761" y="2920"/>
                    <a:ext cx="7" cy="35"/>
                  </a:xfrm>
                  <a:custGeom>
                    <a:avLst/>
                    <a:gdLst>
                      <a:gd name="T0" fmla="*/ 0 w 7"/>
                      <a:gd name="T1" fmla="*/ 0 h 35"/>
                      <a:gd name="T2" fmla="*/ 6 w 7"/>
                      <a:gd name="T3" fmla="*/ 0 h 35"/>
                      <a:gd name="T4" fmla="*/ 6 w 7"/>
                      <a:gd name="T5" fmla="*/ 34 h 35"/>
                      <a:gd name="T6" fmla="*/ 0 w 7"/>
                      <a:gd name="T7" fmla="*/ 34 h 35"/>
                      <a:gd name="T8" fmla="*/ 0 w 7"/>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5">
                        <a:moveTo>
                          <a:pt x="0" y="0"/>
                        </a:moveTo>
                        <a:lnTo>
                          <a:pt x="6" y="0"/>
                        </a:lnTo>
                        <a:lnTo>
                          <a:pt x="6" y="34"/>
                        </a:lnTo>
                        <a:lnTo>
                          <a:pt x="0" y="34"/>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52" name="Freeform 147">
                    <a:extLst>
                      <a:ext uri="{FF2B5EF4-FFF2-40B4-BE49-F238E27FC236}">
                        <a16:creationId xmlns:a16="http://schemas.microsoft.com/office/drawing/2014/main" id="{50125D52-6B94-4388-9DBA-EDA452C0A0F4}"/>
                      </a:ext>
                    </a:extLst>
                  </p:cNvPr>
                  <p:cNvSpPr>
                    <a:spLocks/>
                  </p:cNvSpPr>
                  <p:nvPr/>
                </p:nvSpPr>
                <p:spPr bwMode="auto">
                  <a:xfrm>
                    <a:off x="4767" y="2906"/>
                    <a:ext cx="7" cy="49"/>
                  </a:xfrm>
                  <a:custGeom>
                    <a:avLst/>
                    <a:gdLst>
                      <a:gd name="T0" fmla="*/ 6 w 7"/>
                      <a:gd name="T1" fmla="*/ 0 h 49"/>
                      <a:gd name="T2" fmla="*/ 0 w 7"/>
                      <a:gd name="T3" fmla="*/ 14 h 49"/>
                      <a:gd name="T4" fmla="*/ 0 w 7"/>
                      <a:gd name="T5" fmla="*/ 48 h 49"/>
                      <a:gd name="T6" fmla="*/ 6 w 7"/>
                      <a:gd name="T7" fmla="*/ 34 h 49"/>
                      <a:gd name="T8" fmla="*/ 6 w 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9">
                        <a:moveTo>
                          <a:pt x="6" y="0"/>
                        </a:moveTo>
                        <a:lnTo>
                          <a:pt x="0" y="14"/>
                        </a:lnTo>
                        <a:lnTo>
                          <a:pt x="0" y="48"/>
                        </a:lnTo>
                        <a:lnTo>
                          <a:pt x="6" y="34"/>
                        </a:lnTo>
                        <a:lnTo>
                          <a:pt x="6"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722" name="Group 148">
                  <a:extLst>
                    <a:ext uri="{FF2B5EF4-FFF2-40B4-BE49-F238E27FC236}">
                      <a16:creationId xmlns:a16="http://schemas.microsoft.com/office/drawing/2014/main" id="{8B4B3034-9467-4F8A-BD89-16D622FC7E65}"/>
                    </a:ext>
                  </a:extLst>
                </p:cNvPr>
                <p:cNvGrpSpPr>
                  <a:grpSpLocks/>
                </p:cNvGrpSpPr>
                <p:nvPr/>
              </p:nvGrpSpPr>
              <p:grpSpPr bwMode="auto">
                <a:xfrm>
                  <a:off x="4777" y="2898"/>
                  <a:ext cx="27" cy="45"/>
                  <a:chOff x="4777" y="2898"/>
                  <a:chExt cx="27" cy="45"/>
                </a:xfrm>
              </p:grpSpPr>
              <p:sp>
                <p:nvSpPr>
                  <p:cNvPr id="108748" name="Freeform 149">
                    <a:extLst>
                      <a:ext uri="{FF2B5EF4-FFF2-40B4-BE49-F238E27FC236}">
                        <a16:creationId xmlns:a16="http://schemas.microsoft.com/office/drawing/2014/main" id="{8EB2020F-C8CA-4155-A51D-4E33C9C37343}"/>
                      </a:ext>
                    </a:extLst>
                  </p:cNvPr>
                  <p:cNvSpPr>
                    <a:spLocks/>
                  </p:cNvSpPr>
                  <p:nvPr/>
                </p:nvSpPr>
                <p:spPr bwMode="auto">
                  <a:xfrm>
                    <a:off x="4777" y="2898"/>
                    <a:ext cx="11" cy="45"/>
                  </a:xfrm>
                  <a:custGeom>
                    <a:avLst/>
                    <a:gdLst>
                      <a:gd name="T0" fmla="*/ 0 w 11"/>
                      <a:gd name="T1" fmla="*/ 0 h 45"/>
                      <a:gd name="T2" fmla="*/ 10 w 11"/>
                      <a:gd name="T3" fmla="*/ 8 h 45"/>
                      <a:gd name="T4" fmla="*/ 10 w 11"/>
                      <a:gd name="T5" fmla="*/ 44 h 45"/>
                      <a:gd name="T6" fmla="*/ 0 w 11"/>
                      <a:gd name="T7" fmla="*/ 36 h 45"/>
                      <a:gd name="T8" fmla="*/ 0 w 11"/>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45">
                        <a:moveTo>
                          <a:pt x="0" y="0"/>
                        </a:moveTo>
                        <a:lnTo>
                          <a:pt x="10" y="8"/>
                        </a:lnTo>
                        <a:lnTo>
                          <a:pt x="10" y="44"/>
                        </a:lnTo>
                        <a:lnTo>
                          <a:pt x="0" y="36"/>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 name="Freeform 150">
                    <a:extLst>
                      <a:ext uri="{FF2B5EF4-FFF2-40B4-BE49-F238E27FC236}">
                        <a16:creationId xmlns:a16="http://schemas.microsoft.com/office/drawing/2014/main" id="{5ACC490B-B02D-4F4B-AF64-ACF3670AD1D0}"/>
                      </a:ext>
                    </a:extLst>
                  </p:cNvPr>
                  <p:cNvSpPr>
                    <a:spLocks/>
                  </p:cNvSpPr>
                  <p:nvPr/>
                </p:nvSpPr>
                <p:spPr bwMode="auto">
                  <a:xfrm>
                    <a:off x="4787" y="2906"/>
                    <a:ext cx="10" cy="37"/>
                  </a:xfrm>
                  <a:custGeom>
                    <a:avLst/>
                    <a:gdLst>
                      <a:gd name="T0" fmla="*/ 0 w 10"/>
                      <a:gd name="T1" fmla="*/ 0 h 37"/>
                      <a:gd name="T2" fmla="*/ 9 w 10"/>
                      <a:gd name="T3" fmla="*/ 2 h 37"/>
                      <a:gd name="T4" fmla="*/ 9 w 10"/>
                      <a:gd name="T5" fmla="*/ 36 h 37"/>
                      <a:gd name="T6" fmla="*/ 0 w 10"/>
                      <a:gd name="T7" fmla="*/ 34 h 37"/>
                      <a:gd name="T8" fmla="*/ 0 w 10"/>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37">
                        <a:moveTo>
                          <a:pt x="0" y="0"/>
                        </a:moveTo>
                        <a:lnTo>
                          <a:pt x="9" y="2"/>
                        </a:lnTo>
                        <a:lnTo>
                          <a:pt x="9" y="36"/>
                        </a:lnTo>
                        <a:lnTo>
                          <a:pt x="0" y="34"/>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50" name="Freeform 151">
                    <a:extLst>
                      <a:ext uri="{FF2B5EF4-FFF2-40B4-BE49-F238E27FC236}">
                        <a16:creationId xmlns:a16="http://schemas.microsoft.com/office/drawing/2014/main" id="{61E6839F-CF1C-4C47-8AE2-0F15AC244E90}"/>
                      </a:ext>
                    </a:extLst>
                  </p:cNvPr>
                  <p:cNvSpPr>
                    <a:spLocks/>
                  </p:cNvSpPr>
                  <p:nvPr/>
                </p:nvSpPr>
                <p:spPr bwMode="auto">
                  <a:xfrm>
                    <a:off x="4799" y="2900"/>
                    <a:ext cx="5" cy="43"/>
                  </a:xfrm>
                  <a:custGeom>
                    <a:avLst/>
                    <a:gdLst>
                      <a:gd name="T0" fmla="*/ 4 w 5"/>
                      <a:gd name="T1" fmla="*/ 0 h 43"/>
                      <a:gd name="T2" fmla="*/ 0 w 5"/>
                      <a:gd name="T3" fmla="*/ 8 h 43"/>
                      <a:gd name="T4" fmla="*/ 0 w 5"/>
                      <a:gd name="T5" fmla="*/ 42 h 43"/>
                      <a:gd name="T6" fmla="*/ 4 w 5"/>
                      <a:gd name="T7" fmla="*/ 34 h 43"/>
                      <a:gd name="T8" fmla="*/ 4 w 5"/>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3">
                        <a:moveTo>
                          <a:pt x="4" y="0"/>
                        </a:moveTo>
                        <a:lnTo>
                          <a:pt x="0" y="8"/>
                        </a:lnTo>
                        <a:lnTo>
                          <a:pt x="0" y="42"/>
                        </a:lnTo>
                        <a:lnTo>
                          <a:pt x="4" y="34"/>
                        </a:lnTo>
                        <a:lnTo>
                          <a:pt x="4"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723" name="Group 152">
                  <a:extLst>
                    <a:ext uri="{FF2B5EF4-FFF2-40B4-BE49-F238E27FC236}">
                      <a16:creationId xmlns:a16="http://schemas.microsoft.com/office/drawing/2014/main" id="{B733FFBE-BDE0-4BCE-B66A-977485E41227}"/>
                    </a:ext>
                  </a:extLst>
                </p:cNvPr>
                <p:cNvGrpSpPr>
                  <a:grpSpLocks/>
                </p:cNvGrpSpPr>
                <p:nvPr/>
              </p:nvGrpSpPr>
              <p:grpSpPr bwMode="auto">
                <a:xfrm>
                  <a:off x="4803" y="2910"/>
                  <a:ext cx="33" cy="53"/>
                  <a:chOff x="4803" y="2910"/>
                  <a:chExt cx="33" cy="53"/>
                </a:xfrm>
              </p:grpSpPr>
              <p:sp>
                <p:nvSpPr>
                  <p:cNvPr id="108746" name="Freeform 153">
                    <a:extLst>
                      <a:ext uri="{FF2B5EF4-FFF2-40B4-BE49-F238E27FC236}">
                        <a16:creationId xmlns:a16="http://schemas.microsoft.com/office/drawing/2014/main" id="{D1AEF702-4F2B-4EE3-9D4B-54891626B7C4}"/>
                      </a:ext>
                    </a:extLst>
                  </p:cNvPr>
                  <p:cNvSpPr>
                    <a:spLocks/>
                  </p:cNvSpPr>
                  <p:nvPr/>
                </p:nvSpPr>
                <p:spPr bwMode="auto">
                  <a:xfrm>
                    <a:off x="4803" y="2910"/>
                    <a:ext cx="11" cy="53"/>
                  </a:xfrm>
                  <a:custGeom>
                    <a:avLst/>
                    <a:gdLst>
                      <a:gd name="T0" fmla="*/ 0 w 11"/>
                      <a:gd name="T1" fmla="*/ 0 h 53"/>
                      <a:gd name="T2" fmla="*/ 10 w 11"/>
                      <a:gd name="T3" fmla="*/ 18 h 53"/>
                      <a:gd name="T4" fmla="*/ 10 w 11"/>
                      <a:gd name="T5" fmla="*/ 52 h 53"/>
                      <a:gd name="T6" fmla="*/ 0 w 11"/>
                      <a:gd name="T7" fmla="*/ 34 h 53"/>
                      <a:gd name="T8" fmla="*/ 0 w 11"/>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3">
                        <a:moveTo>
                          <a:pt x="0" y="0"/>
                        </a:moveTo>
                        <a:lnTo>
                          <a:pt x="10" y="18"/>
                        </a:lnTo>
                        <a:lnTo>
                          <a:pt x="10" y="52"/>
                        </a:lnTo>
                        <a:lnTo>
                          <a:pt x="0" y="34"/>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7" name="Freeform 154">
                    <a:extLst>
                      <a:ext uri="{FF2B5EF4-FFF2-40B4-BE49-F238E27FC236}">
                        <a16:creationId xmlns:a16="http://schemas.microsoft.com/office/drawing/2014/main" id="{4C7D81C3-9679-4DB1-A768-FAA2592E5CE4}"/>
                      </a:ext>
                    </a:extLst>
                  </p:cNvPr>
                  <p:cNvSpPr>
                    <a:spLocks/>
                  </p:cNvSpPr>
                  <p:nvPr/>
                </p:nvSpPr>
                <p:spPr bwMode="auto">
                  <a:xfrm>
                    <a:off x="4813" y="2924"/>
                    <a:ext cx="23" cy="39"/>
                  </a:xfrm>
                  <a:custGeom>
                    <a:avLst/>
                    <a:gdLst>
                      <a:gd name="T0" fmla="*/ 0 w 23"/>
                      <a:gd name="T1" fmla="*/ 4 h 39"/>
                      <a:gd name="T2" fmla="*/ 0 w 23"/>
                      <a:gd name="T3" fmla="*/ 38 h 39"/>
                      <a:gd name="T4" fmla="*/ 13 w 23"/>
                      <a:gd name="T5" fmla="*/ 34 h 39"/>
                      <a:gd name="T6" fmla="*/ 22 w 23"/>
                      <a:gd name="T7" fmla="*/ 34 h 39"/>
                      <a:gd name="T8" fmla="*/ 22 w 23"/>
                      <a:gd name="T9" fmla="*/ 0 h 39"/>
                      <a:gd name="T10" fmla="*/ 13 w 23"/>
                      <a:gd name="T11" fmla="*/ 0 h 39"/>
                      <a:gd name="T12" fmla="*/ 0 w 23"/>
                      <a:gd name="T13" fmla="*/ 4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9">
                        <a:moveTo>
                          <a:pt x="0" y="4"/>
                        </a:moveTo>
                        <a:lnTo>
                          <a:pt x="0" y="38"/>
                        </a:lnTo>
                        <a:lnTo>
                          <a:pt x="13" y="34"/>
                        </a:lnTo>
                        <a:lnTo>
                          <a:pt x="22" y="34"/>
                        </a:lnTo>
                        <a:lnTo>
                          <a:pt x="22" y="0"/>
                        </a:lnTo>
                        <a:lnTo>
                          <a:pt x="13" y="0"/>
                        </a:lnTo>
                        <a:lnTo>
                          <a:pt x="0" y="4"/>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724" name="Group 155">
                  <a:extLst>
                    <a:ext uri="{FF2B5EF4-FFF2-40B4-BE49-F238E27FC236}">
                      <a16:creationId xmlns:a16="http://schemas.microsoft.com/office/drawing/2014/main" id="{860B2A47-6511-46AE-AEA4-37FDE953F573}"/>
                    </a:ext>
                  </a:extLst>
                </p:cNvPr>
                <p:cNvGrpSpPr>
                  <a:grpSpLocks/>
                </p:cNvGrpSpPr>
                <p:nvPr/>
              </p:nvGrpSpPr>
              <p:grpSpPr bwMode="auto">
                <a:xfrm>
                  <a:off x="4836" y="2928"/>
                  <a:ext cx="28" cy="41"/>
                  <a:chOff x="4836" y="2928"/>
                  <a:chExt cx="28" cy="41"/>
                </a:xfrm>
              </p:grpSpPr>
              <p:sp>
                <p:nvSpPr>
                  <p:cNvPr id="108742" name="Freeform 156">
                    <a:extLst>
                      <a:ext uri="{FF2B5EF4-FFF2-40B4-BE49-F238E27FC236}">
                        <a16:creationId xmlns:a16="http://schemas.microsoft.com/office/drawing/2014/main" id="{68B0505C-882A-474C-952D-FE4F36B53AA7}"/>
                      </a:ext>
                    </a:extLst>
                  </p:cNvPr>
                  <p:cNvSpPr>
                    <a:spLocks/>
                  </p:cNvSpPr>
                  <p:nvPr/>
                </p:nvSpPr>
                <p:spPr bwMode="auto">
                  <a:xfrm>
                    <a:off x="4836" y="2934"/>
                    <a:ext cx="9" cy="35"/>
                  </a:xfrm>
                  <a:custGeom>
                    <a:avLst/>
                    <a:gdLst>
                      <a:gd name="T0" fmla="*/ 0 w 9"/>
                      <a:gd name="T1" fmla="*/ 0 h 35"/>
                      <a:gd name="T2" fmla="*/ 8 w 9"/>
                      <a:gd name="T3" fmla="*/ 0 h 35"/>
                      <a:gd name="T4" fmla="*/ 8 w 9"/>
                      <a:gd name="T5" fmla="*/ 34 h 35"/>
                      <a:gd name="T6" fmla="*/ 0 w 9"/>
                      <a:gd name="T7" fmla="*/ 34 h 35"/>
                      <a:gd name="T8" fmla="*/ 0 w 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5">
                        <a:moveTo>
                          <a:pt x="0" y="0"/>
                        </a:moveTo>
                        <a:lnTo>
                          <a:pt x="8" y="0"/>
                        </a:lnTo>
                        <a:lnTo>
                          <a:pt x="8" y="34"/>
                        </a:lnTo>
                        <a:lnTo>
                          <a:pt x="0" y="34"/>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3" name="Freeform 157">
                    <a:extLst>
                      <a:ext uri="{FF2B5EF4-FFF2-40B4-BE49-F238E27FC236}">
                        <a16:creationId xmlns:a16="http://schemas.microsoft.com/office/drawing/2014/main" id="{51214422-9667-441E-9240-8F93122D6CE1}"/>
                      </a:ext>
                    </a:extLst>
                  </p:cNvPr>
                  <p:cNvSpPr>
                    <a:spLocks/>
                  </p:cNvSpPr>
                  <p:nvPr/>
                </p:nvSpPr>
                <p:spPr bwMode="auto">
                  <a:xfrm>
                    <a:off x="4844" y="2932"/>
                    <a:ext cx="4" cy="37"/>
                  </a:xfrm>
                  <a:custGeom>
                    <a:avLst/>
                    <a:gdLst>
                      <a:gd name="T0" fmla="*/ 0 w 4"/>
                      <a:gd name="T1" fmla="*/ 2 h 37"/>
                      <a:gd name="T2" fmla="*/ 3 w 4"/>
                      <a:gd name="T3" fmla="*/ 0 h 37"/>
                      <a:gd name="T4" fmla="*/ 3 w 4"/>
                      <a:gd name="T5" fmla="*/ 34 h 37"/>
                      <a:gd name="T6" fmla="*/ 0 w 4"/>
                      <a:gd name="T7" fmla="*/ 36 h 37"/>
                      <a:gd name="T8" fmla="*/ 0 w 4"/>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7">
                        <a:moveTo>
                          <a:pt x="0" y="2"/>
                        </a:moveTo>
                        <a:lnTo>
                          <a:pt x="3" y="0"/>
                        </a:lnTo>
                        <a:lnTo>
                          <a:pt x="3" y="34"/>
                        </a:lnTo>
                        <a:lnTo>
                          <a:pt x="0" y="36"/>
                        </a:lnTo>
                        <a:lnTo>
                          <a:pt x="0" y="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4" name="Freeform 158">
                    <a:extLst>
                      <a:ext uri="{FF2B5EF4-FFF2-40B4-BE49-F238E27FC236}">
                        <a16:creationId xmlns:a16="http://schemas.microsoft.com/office/drawing/2014/main" id="{4FB7591E-F24A-4CD5-B289-688CD78C912F}"/>
                      </a:ext>
                    </a:extLst>
                  </p:cNvPr>
                  <p:cNvSpPr>
                    <a:spLocks/>
                  </p:cNvSpPr>
                  <p:nvPr/>
                </p:nvSpPr>
                <p:spPr bwMode="auto">
                  <a:xfrm>
                    <a:off x="4847" y="2932"/>
                    <a:ext cx="9" cy="35"/>
                  </a:xfrm>
                  <a:custGeom>
                    <a:avLst/>
                    <a:gdLst>
                      <a:gd name="T0" fmla="*/ 0 w 9"/>
                      <a:gd name="T1" fmla="*/ 0 h 35"/>
                      <a:gd name="T2" fmla="*/ 8 w 9"/>
                      <a:gd name="T3" fmla="*/ 0 h 35"/>
                      <a:gd name="T4" fmla="*/ 8 w 9"/>
                      <a:gd name="T5" fmla="*/ 34 h 35"/>
                      <a:gd name="T6" fmla="*/ 0 w 9"/>
                      <a:gd name="T7" fmla="*/ 34 h 35"/>
                      <a:gd name="T8" fmla="*/ 0 w 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5">
                        <a:moveTo>
                          <a:pt x="0" y="0"/>
                        </a:moveTo>
                        <a:lnTo>
                          <a:pt x="8" y="0"/>
                        </a:lnTo>
                        <a:lnTo>
                          <a:pt x="8" y="34"/>
                        </a:lnTo>
                        <a:lnTo>
                          <a:pt x="0" y="34"/>
                        </a:lnTo>
                        <a:lnTo>
                          <a:pt x="0"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5" name="Freeform 159">
                    <a:extLst>
                      <a:ext uri="{FF2B5EF4-FFF2-40B4-BE49-F238E27FC236}">
                        <a16:creationId xmlns:a16="http://schemas.microsoft.com/office/drawing/2014/main" id="{02746648-7286-49F8-969D-A14DC5D3E1E8}"/>
                      </a:ext>
                    </a:extLst>
                  </p:cNvPr>
                  <p:cNvSpPr>
                    <a:spLocks/>
                  </p:cNvSpPr>
                  <p:nvPr/>
                </p:nvSpPr>
                <p:spPr bwMode="auto">
                  <a:xfrm>
                    <a:off x="4855" y="2928"/>
                    <a:ext cx="9" cy="39"/>
                  </a:xfrm>
                  <a:custGeom>
                    <a:avLst/>
                    <a:gdLst>
                      <a:gd name="T0" fmla="*/ 0 w 9"/>
                      <a:gd name="T1" fmla="*/ 4 h 39"/>
                      <a:gd name="T2" fmla="*/ 8 w 9"/>
                      <a:gd name="T3" fmla="*/ 0 h 39"/>
                      <a:gd name="T4" fmla="*/ 8 w 9"/>
                      <a:gd name="T5" fmla="*/ 34 h 39"/>
                      <a:gd name="T6" fmla="*/ 0 w 9"/>
                      <a:gd name="T7" fmla="*/ 38 h 39"/>
                      <a:gd name="T8" fmla="*/ 0 w 9"/>
                      <a:gd name="T9" fmla="*/ 4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9">
                        <a:moveTo>
                          <a:pt x="0" y="4"/>
                        </a:moveTo>
                        <a:lnTo>
                          <a:pt x="8" y="0"/>
                        </a:lnTo>
                        <a:lnTo>
                          <a:pt x="8" y="34"/>
                        </a:lnTo>
                        <a:lnTo>
                          <a:pt x="0" y="38"/>
                        </a:lnTo>
                        <a:lnTo>
                          <a:pt x="0" y="4"/>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725" name="Group 160">
                  <a:extLst>
                    <a:ext uri="{FF2B5EF4-FFF2-40B4-BE49-F238E27FC236}">
                      <a16:creationId xmlns:a16="http://schemas.microsoft.com/office/drawing/2014/main" id="{CD75AEBA-EF52-4766-9025-1B18FF6D31ED}"/>
                    </a:ext>
                  </a:extLst>
                </p:cNvPr>
                <p:cNvGrpSpPr>
                  <a:grpSpLocks/>
                </p:cNvGrpSpPr>
                <p:nvPr/>
              </p:nvGrpSpPr>
              <p:grpSpPr bwMode="auto">
                <a:xfrm>
                  <a:off x="4857" y="2938"/>
                  <a:ext cx="28" cy="49"/>
                  <a:chOff x="4857" y="2938"/>
                  <a:chExt cx="28" cy="49"/>
                </a:xfrm>
              </p:grpSpPr>
              <p:sp>
                <p:nvSpPr>
                  <p:cNvPr id="108738" name="Freeform 161">
                    <a:extLst>
                      <a:ext uri="{FF2B5EF4-FFF2-40B4-BE49-F238E27FC236}">
                        <a16:creationId xmlns:a16="http://schemas.microsoft.com/office/drawing/2014/main" id="{E6F82418-5363-4E2C-8B90-7E131DEBAA24}"/>
                      </a:ext>
                    </a:extLst>
                  </p:cNvPr>
                  <p:cNvSpPr>
                    <a:spLocks/>
                  </p:cNvSpPr>
                  <p:nvPr/>
                </p:nvSpPr>
                <p:spPr bwMode="auto">
                  <a:xfrm>
                    <a:off x="4857" y="2938"/>
                    <a:ext cx="3" cy="39"/>
                  </a:xfrm>
                  <a:custGeom>
                    <a:avLst/>
                    <a:gdLst>
                      <a:gd name="T0" fmla="*/ 0 w 3"/>
                      <a:gd name="T1" fmla="*/ 0 h 39"/>
                      <a:gd name="T2" fmla="*/ 2 w 3"/>
                      <a:gd name="T3" fmla="*/ 4 h 39"/>
                      <a:gd name="T4" fmla="*/ 2 w 3"/>
                      <a:gd name="T5" fmla="*/ 38 h 39"/>
                      <a:gd name="T6" fmla="*/ 0 w 3"/>
                      <a:gd name="T7" fmla="*/ 32 h 39"/>
                      <a:gd name="T8" fmla="*/ 0 w 3"/>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9">
                        <a:moveTo>
                          <a:pt x="0" y="0"/>
                        </a:moveTo>
                        <a:lnTo>
                          <a:pt x="2" y="4"/>
                        </a:lnTo>
                        <a:lnTo>
                          <a:pt x="2" y="38"/>
                        </a:lnTo>
                        <a:lnTo>
                          <a:pt x="0" y="32"/>
                        </a:lnTo>
                        <a:lnTo>
                          <a:pt x="0"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39" name="Freeform 162">
                    <a:extLst>
                      <a:ext uri="{FF2B5EF4-FFF2-40B4-BE49-F238E27FC236}">
                        <a16:creationId xmlns:a16="http://schemas.microsoft.com/office/drawing/2014/main" id="{BA83AB4F-32F2-4C70-BE3E-6F33BA8876F9}"/>
                      </a:ext>
                    </a:extLst>
                  </p:cNvPr>
                  <p:cNvSpPr>
                    <a:spLocks/>
                  </p:cNvSpPr>
                  <p:nvPr/>
                </p:nvSpPr>
                <p:spPr bwMode="auto">
                  <a:xfrm>
                    <a:off x="4859" y="2942"/>
                    <a:ext cx="7" cy="37"/>
                  </a:xfrm>
                  <a:custGeom>
                    <a:avLst/>
                    <a:gdLst>
                      <a:gd name="T0" fmla="*/ 0 w 7"/>
                      <a:gd name="T1" fmla="*/ 0 h 37"/>
                      <a:gd name="T2" fmla="*/ 6 w 7"/>
                      <a:gd name="T3" fmla="*/ 2 h 37"/>
                      <a:gd name="T4" fmla="*/ 6 w 7"/>
                      <a:gd name="T5" fmla="*/ 36 h 37"/>
                      <a:gd name="T6" fmla="*/ 0 w 7"/>
                      <a:gd name="T7" fmla="*/ 34 h 37"/>
                      <a:gd name="T8" fmla="*/ 0 w 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7">
                        <a:moveTo>
                          <a:pt x="0" y="0"/>
                        </a:moveTo>
                        <a:lnTo>
                          <a:pt x="6" y="2"/>
                        </a:lnTo>
                        <a:lnTo>
                          <a:pt x="6" y="36"/>
                        </a:lnTo>
                        <a:lnTo>
                          <a:pt x="0" y="34"/>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0" name="Freeform 163">
                    <a:extLst>
                      <a:ext uri="{FF2B5EF4-FFF2-40B4-BE49-F238E27FC236}">
                        <a16:creationId xmlns:a16="http://schemas.microsoft.com/office/drawing/2014/main" id="{59F49219-2863-4E20-B49B-D989E1EF39B5}"/>
                      </a:ext>
                    </a:extLst>
                  </p:cNvPr>
                  <p:cNvSpPr>
                    <a:spLocks/>
                  </p:cNvSpPr>
                  <p:nvPr/>
                </p:nvSpPr>
                <p:spPr bwMode="auto">
                  <a:xfrm>
                    <a:off x="4865" y="2942"/>
                    <a:ext cx="5" cy="45"/>
                  </a:xfrm>
                  <a:custGeom>
                    <a:avLst/>
                    <a:gdLst>
                      <a:gd name="T0" fmla="*/ 0 w 5"/>
                      <a:gd name="T1" fmla="*/ 0 h 45"/>
                      <a:gd name="T2" fmla="*/ 4 w 5"/>
                      <a:gd name="T3" fmla="*/ 10 h 45"/>
                      <a:gd name="T4" fmla="*/ 4 w 5"/>
                      <a:gd name="T5" fmla="*/ 44 h 45"/>
                      <a:gd name="T6" fmla="*/ 0 w 5"/>
                      <a:gd name="T7" fmla="*/ 34 h 45"/>
                      <a:gd name="T8" fmla="*/ 0 w 5"/>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5">
                        <a:moveTo>
                          <a:pt x="0" y="0"/>
                        </a:moveTo>
                        <a:lnTo>
                          <a:pt x="4" y="10"/>
                        </a:lnTo>
                        <a:lnTo>
                          <a:pt x="4" y="44"/>
                        </a:lnTo>
                        <a:lnTo>
                          <a:pt x="0" y="34"/>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1" name="Freeform 164">
                    <a:extLst>
                      <a:ext uri="{FF2B5EF4-FFF2-40B4-BE49-F238E27FC236}">
                        <a16:creationId xmlns:a16="http://schemas.microsoft.com/office/drawing/2014/main" id="{196DB173-B55A-43FA-9AF8-6B984A0F082C}"/>
                      </a:ext>
                    </a:extLst>
                  </p:cNvPr>
                  <p:cNvSpPr>
                    <a:spLocks/>
                  </p:cNvSpPr>
                  <p:nvPr/>
                </p:nvSpPr>
                <p:spPr bwMode="auto">
                  <a:xfrm>
                    <a:off x="4869" y="2950"/>
                    <a:ext cx="16" cy="37"/>
                  </a:xfrm>
                  <a:custGeom>
                    <a:avLst/>
                    <a:gdLst>
                      <a:gd name="T0" fmla="*/ 0 w 16"/>
                      <a:gd name="T1" fmla="*/ 2 h 37"/>
                      <a:gd name="T2" fmla="*/ 15 w 16"/>
                      <a:gd name="T3" fmla="*/ 0 h 37"/>
                      <a:gd name="T4" fmla="*/ 15 w 16"/>
                      <a:gd name="T5" fmla="*/ 32 h 37"/>
                      <a:gd name="T6" fmla="*/ 0 w 16"/>
                      <a:gd name="T7" fmla="*/ 36 h 37"/>
                      <a:gd name="T8" fmla="*/ 0 w 16"/>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7">
                        <a:moveTo>
                          <a:pt x="0" y="2"/>
                        </a:moveTo>
                        <a:lnTo>
                          <a:pt x="15" y="0"/>
                        </a:lnTo>
                        <a:lnTo>
                          <a:pt x="15" y="32"/>
                        </a:lnTo>
                        <a:lnTo>
                          <a:pt x="0" y="36"/>
                        </a:lnTo>
                        <a:lnTo>
                          <a:pt x="0" y="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726" name="Group 165">
                  <a:extLst>
                    <a:ext uri="{FF2B5EF4-FFF2-40B4-BE49-F238E27FC236}">
                      <a16:creationId xmlns:a16="http://schemas.microsoft.com/office/drawing/2014/main" id="{29267EE1-F704-4C44-BD93-3A912AD7D75A}"/>
                    </a:ext>
                  </a:extLst>
                </p:cNvPr>
                <p:cNvGrpSpPr>
                  <a:grpSpLocks/>
                </p:cNvGrpSpPr>
                <p:nvPr/>
              </p:nvGrpSpPr>
              <p:grpSpPr bwMode="auto">
                <a:xfrm>
                  <a:off x="4844" y="2942"/>
                  <a:ext cx="12" cy="45"/>
                  <a:chOff x="4844" y="2942"/>
                  <a:chExt cx="12" cy="45"/>
                </a:xfrm>
              </p:grpSpPr>
              <p:sp>
                <p:nvSpPr>
                  <p:cNvPr id="108736" name="Freeform 166">
                    <a:extLst>
                      <a:ext uri="{FF2B5EF4-FFF2-40B4-BE49-F238E27FC236}">
                        <a16:creationId xmlns:a16="http://schemas.microsoft.com/office/drawing/2014/main" id="{F8AA331A-277D-4E4E-A1AF-176984E37593}"/>
                      </a:ext>
                    </a:extLst>
                  </p:cNvPr>
                  <p:cNvSpPr>
                    <a:spLocks/>
                  </p:cNvSpPr>
                  <p:nvPr/>
                </p:nvSpPr>
                <p:spPr bwMode="auto">
                  <a:xfrm>
                    <a:off x="4847" y="2950"/>
                    <a:ext cx="9" cy="37"/>
                  </a:xfrm>
                  <a:custGeom>
                    <a:avLst/>
                    <a:gdLst>
                      <a:gd name="T0" fmla="*/ 0 w 9"/>
                      <a:gd name="T1" fmla="*/ 2 h 37"/>
                      <a:gd name="T2" fmla="*/ 8 w 9"/>
                      <a:gd name="T3" fmla="*/ 0 h 37"/>
                      <a:gd name="T4" fmla="*/ 8 w 9"/>
                      <a:gd name="T5" fmla="*/ 32 h 37"/>
                      <a:gd name="T6" fmla="*/ 0 w 9"/>
                      <a:gd name="T7" fmla="*/ 36 h 37"/>
                      <a:gd name="T8" fmla="*/ 0 w 9"/>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7">
                        <a:moveTo>
                          <a:pt x="0" y="2"/>
                        </a:moveTo>
                        <a:lnTo>
                          <a:pt x="8" y="0"/>
                        </a:lnTo>
                        <a:lnTo>
                          <a:pt x="8" y="32"/>
                        </a:lnTo>
                        <a:lnTo>
                          <a:pt x="0" y="36"/>
                        </a:lnTo>
                        <a:lnTo>
                          <a:pt x="0" y="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37" name="Freeform 167">
                    <a:extLst>
                      <a:ext uri="{FF2B5EF4-FFF2-40B4-BE49-F238E27FC236}">
                        <a16:creationId xmlns:a16="http://schemas.microsoft.com/office/drawing/2014/main" id="{1295917B-51B0-4E39-BBE3-A697111618C2}"/>
                      </a:ext>
                    </a:extLst>
                  </p:cNvPr>
                  <p:cNvSpPr>
                    <a:spLocks/>
                  </p:cNvSpPr>
                  <p:nvPr/>
                </p:nvSpPr>
                <p:spPr bwMode="auto">
                  <a:xfrm>
                    <a:off x="4844" y="2942"/>
                    <a:ext cx="4" cy="41"/>
                  </a:xfrm>
                  <a:custGeom>
                    <a:avLst/>
                    <a:gdLst>
                      <a:gd name="T0" fmla="*/ 0 w 4"/>
                      <a:gd name="T1" fmla="*/ 0 h 41"/>
                      <a:gd name="T2" fmla="*/ 3 w 4"/>
                      <a:gd name="T3" fmla="*/ 10 h 41"/>
                      <a:gd name="T4" fmla="*/ 3 w 4"/>
                      <a:gd name="T5" fmla="*/ 40 h 41"/>
                      <a:gd name="T6" fmla="*/ 0 w 4"/>
                      <a:gd name="T7" fmla="*/ 34 h 41"/>
                      <a:gd name="T8" fmla="*/ 0 w 4"/>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1">
                        <a:moveTo>
                          <a:pt x="0" y="0"/>
                        </a:moveTo>
                        <a:lnTo>
                          <a:pt x="3" y="10"/>
                        </a:lnTo>
                        <a:lnTo>
                          <a:pt x="3" y="40"/>
                        </a:lnTo>
                        <a:lnTo>
                          <a:pt x="0" y="34"/>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727" name="Group 168">
                  <a:extLst>
                    <a:ext uri="{FF2B5EF4-FFF2-40B4-BE49-F238E27FC236}">
                      <a16:creationId xmlns:a16="http://schemas.microsoft.com/office/drawing/2014/main" id="{B095A090-2FAA-4164-8C00-FC958E3A5D61}"/>
                    </a:ext>
                  </a:extLst>
                </p:cNvPr>
                <p:cNvGrpSpPr>
                  <a:grpSpLocks/>
                </p:cNvGrpSpPr>
                <p:nvPr/>
              </p:nvGrpSpPr>
              <p:grpSpPr bwMode="auto">
                <a:xfrm>
                  <a:off x="4855" y="2956"/>
                  <a:ext cx="9" cy="39"/>
                  <a:chOff x="4855" y="2956"/>
                  <a:chExt cx="9" cy="39"/>
                </a:xfrm>
              </p:grpSpPr>
              <p:sp>
                <p:nvSpPr>
                  <p:cNvPr id="108734" name="Freeform 169">
                    <a:extLst>
                      <a:ext uri="{FF2B5EF4-FFF2-40B4-BE49-F238E27FC236}">
                        <a16:creationId xmlns:a16="http://schemas.microsoft.com/office/drawing/2014/main" id="{6398D1B9-ADFB-4AAE-A8D0-7C053A691F9E}"/>
                      </a:ext>
                    </a:extLst>
                  </p:cNvPr>
                  <p:cNvSpPr>
                    <a:spLocks/>
                  </p:cNvSpPr>
                  <p:nvPr/>
                </p:nvSpPr>
                <p:spPr bwMode="auto">
                  <a:xfrm>
                    <a:off x="4855" y="2956"/>
                    <a:ext cx="3" cy="39"/>
                  </a:xfrm>
                  <a:custGeom>
                    <a:avLst/>
                    <a:gdLst>
                      <a:gd name="T0" fmla="*/ 0 w 3"/>
                      <a:gd name="T1" fmla="*/ 0 h 39"/>
                      <a:gd name="T2" fmla="*/ 2 w 3"/>
                      <a:gd name="T3" fmla="*/ 6 h 39"/>
                      <a:gd name="T4" fmla="*/ 2 w 3"/>
                      <a:gd name="T5" fmla="*/ 38 h 39"/>
                      <a:gd name="T6" fmla="*/ 0 w 3"/>
                      <a:gd name="T7" fmla="*/ 34 h 39"/>
                      <a:gd name="T8" fmla="*/ 0 w 3"/>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9">
                        <a:moveTo>
                          <a:pt x="0" y="0"/>
                        </a:moveTo>
                        <a:lnTo>
                          <a:pt x="2" y="6"/>
                        </a:lnTo>
                        <a:lnTo>
                          <a:pt x="2" y="38"/>
                        </a:lnTo>
                        <a:lnTo>
                          <a:pt x="0" y="34"/>
                        </a:lnTo>
                        <a:lnTo>
                          <a:pt x="0" y="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35" name="Freeform 170">
                    <a:extLst>
                      <a:ext uri="{FF2B5EF4-FFF2-40B4-BE49-F238E27FC236}">
                        <a16:creationId xmlns:a16="http://schemas.microsoft.com/office/drawing/2014/main" id="{13C7DA9B-453D-4749-83EF-EEB02F2C86C7}"/>
                      </a:ext>
                    </a:extLst>
                  </p:cNvPr>
                  <p:cNvSpPr>
                    <a:spLocks/>
                  </p:cNvSpPr>
                  <p:nvPr/>
                </p:nvSpPr>
                <p:spPr bwMode="auto">
                  <a:xfrm>
                    <a:off x="4857" y="2958"/>
                    <a:ext cx="7" cy="37"/>
                  </a:xfrm>
                  <a:custGeom>
                    <a:avLst/>
                    <a:gdLst>
                      <a:gd name="T0" fmla="*/ 0 w 7"/>
                      <a:gd name="T1" fmla="*/ 4 h 37"/>
                      <a:gd name="T2" fmla="*/ 6 w 7"/>
                      <a:gd name="T3" fmla="*/ 0 h 37"/>
                      <a:gd name="T4" fmla="*/ 6 w 7"/>
                      <a:gd name="T5" fmla="*/ 36 h 37"/>
                      <a:gd name="T6" fmla="*/ 0 w 7"/>
                      <a:gd name="T7" fmla="*/ 36 h 37"/>
                      <a:gd name="T8" fmla="*/ 0 w 7"/>
                      <a:gd name="T9" fmla="*/ 4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7">
                        <a:moveTo>
                          <a:pt x="0" y="4"/>
                        </a:moveTo>
                        <a:lnTo>
                          <a:pt x="6" y="0"/>
                        </a:lnTo>
                        <a:lnTo>
                          <a:pt x="6" y="36"/>
                        </a:lnTo>
                        <a:lnTo>
                          <a:pt x="0" y="36"/>
                        </a:lnTo>
                        <a:lnTo>
                          <a:pt x="0" y="4"/>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728" name="Group 171">
                  <a:extLst>
                    <a:ext uri="{FF2B5EF4-FFF2-40B4-BE49-F238E27FC236}">
                      <a16:creationId xmlns:a16="http://schemas.microsoft.com/office/drawing/2014/main" id="{02709CB8-1E4B-4ECC-8F72-BBF0261AC4CD}"/>
                    </a:ext>
                  </a:extLst>
                </p:cNvPr>
                <p:cNvGrpSpPr>
                  <a:grpSpLocks/>
                </p:cNvGrpSpPr>
                <p:nvPr/>
              </p:nvGrpSpPr>
              <p:grpSpPr bwMode="auto">
                <a:xfrm>
                  <a:off x="4875" y="2978"/>
                  <a:ext cx="49" cy="68"/>
                  <a:chOff x="4875" y="2978"/>
                  <a:chExt cx="49" cy="68"/>
                </a:xfrm>
              </p:grpSpPr>
              <p:sp>
                <p:nvSpPr>
                  <p:cNvPr id="108729" name="Freeform 172">
                    <a:extLst>
                      <a:ext uri="{FF2B5EF4-FFF2-40B4-BE49-F238E27FC236}">
                        <a16:creationId xmlns:a16="http://schemas.microsoft.com/office/drawing/2014/main" id="{DA204415-EE31-49BC-969C-28E9AC068C80}"/>
                      </a:ext>
                    </a:extLst>
                  </p:cNvPr>
                  <p:cNvSpPr>
                    <a:spLocks/>
                  </p:cNvSpPr>
                  <p:nvPr/>
                </p:nvSpPr>
                <p:spPr bwMode="auto">
                  <a:xfrm>
                    <a:off x="4875" y="2978"/>
                    <a:ext cx="9" cy="62"/>
                  </a:xfrm>
                  <a:custGeom>
                    <a:avLst/>
                    <a:gdLst>
                      <a:gd name="T0" fmla="*/ 0 w 9"/>
                      <a:gd name="T1" fmla="*/ 0 h 62"/>
                      <a:gd name="T2" fmla="*/ 8 w 9"/>
                      <a:gd name="T3" fmla="*/ 10 h 62"/>
                      <a:gd name="T4" fmla="*/ 8 w 9"/>
                      <a:gd name="T5" fmla="*/ 28 h 62"/>
                      <a:gd name="T6" fmla="*/ 8 w 9"/>
                      <a:gd name="T7" fmla="*/ 61 h 62"/>
                      <a:gd name="T8" fmla="*/ 3 w 9"/>
                      <a:gd name="T9" fmla="*/ 44 h 62"/>
                      <a:gd name="T10" fmla="*/ 0 w 9"/>
                      <a:gd name="T11" fmla="*/ 34 h 62"/>
                      <a:gd name="T12" fmla="*/ 0 w 9"/>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62">
                        <a:moveTo>
                          <a:pt x="0" y="0"/>
                        </a:moveTo>
                        <a:lnTo>
                          <a:pt x="8" y="10"/>
                        </a:lnTo>
                        <a:lnTo>
                          <a:pt x="8" y="28"/>
                        </a:lnTo>
                        <a:lnTo>
                          <a:pt x="8" y="61"/>
                        </a:lnTo>
                        <a:lnTo>
                          <a:pt x="3" y="44"/>
                        </a:lnTo>
                        <a:lnTo>
                          <a:pt x="0" y="34"/>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30" name="Freeform 173">
                    <a:extLst>
                      <a:ext uri="{FF2B5EF4-FFF2-40B4-BE49-F238E27FC236}">
                        <a16:creationId xmlns:a16="http://schemas.microsoft.com/office/drawing/2014/main" id="{91D1A9AE-1809-4ECC-B72D-FAC37B186287}"/>
                      </a:ext>
                    </a:extLst>
                  </p:cNvPr>
                  <p:cNvSpPr>
                    <a:spLocks/>
                  </p:cNvSpPr>
                  <p:nvPr/>
                </p:nvSpPr>
                <p:spPr bwMode="auto">
                  <a:xfrm>
                    <a:off x="4883" y="3006"/>
                    <a:ext cx="10" cy="40"/>
                  </a:xfrm>
                  <a:custGeom>
                    <a:avLst/>
                    <a:gdLst>
                      <a:gd name="T0" fmla="*/ 0 w 10"/>
                      <a:gd name="T1" fmla="*/ 0 h 40"/>
                      <a:gd name="T2" fmla="*/ 9 w 10"/>
                      <a:gd name="T3" fmla="*/ 6 h 40"/>
                      <a:gd name="T4" fmla="*/ 9 w 10"/>
                      <a:gd name="T5" fmla="*/ 39 h 40"/>
                      <a:gd name="T6" fmla="*/ 0 w 10"/>
                      <a:gd name="T7" fmla="*/ 33 h 40"/>
                      <a:gd name="T8" fmla="*/ 0 w 1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40">
                        <a:moveTo>
                          <a:pt x="0" y="0"/>
                        </a:moveTo>
                        <a:lnTo>
                          <a:pt x="9" y="6"/>
                        </a:lnTo>
                        <a:lnTo>
                          <a:pt x="9" y="39"/>
                        </a:lnTo>
                        <a:lnTo>
                          <a:pt x="0" y="33"/>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31" name="Freeform 174">
                    <a:extLst>
                      <a:ext uri="{FF2B5EF4-FFF2-40B4-BE49-F238E27FC236}">
                        <a16:creationId xmlns:a16="http://schemas.microsoft.com/office/drawing/2014/main" id="{3CA3E684-BE34-40F8-AD36-83C442A0271F}"/>
                      </a:ext>
                    </a:extLst>
                  </p:cNvPr>
                  <p:cNvSpPr>
                    <a:spLocks/>
                  </p:cNvSpPr>
                  <p:nvPr/>
                </p:nvSpPr>
                <p:spPr bwMode="auto">
                  <a:xfrm>
                    <a:off x="4892" y="3000"/>
                    <a:ext cx="8" cy="46"/>
                  </a:xfrm>
                  <a:custGeom>
                    <a:avLst/>
                    <a:gdLst>
                      <a:gd name="T0" fmla="*/ 0 w 8"/>
                      <a:gd name="T1" fmla="*/ 12 h 46"/>
                      <a:gd name="T2" fmla="*/ 0 w 8"/>
                      <a:gd name="T3" fmla="*/ 45 h 46"/>
                      <a:gd name="T4" fmla="*/ 7 w 8"/>
                      <a:gd name="T5" fmla="*/ 36 h 46"/>
                      <a:gd name="T6" fmla="*/ 7 w 8"/>
                      <a:gd name="T7" fmla="*/ 0 h 46"/>
                      <a:gd name="T8" fmla="*/ 0 w 8"/>
                      <a:gd name="T9" fmla="*/ 12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6">
                        <a:moveTo>
                          <a:pt x="0" y="12"/>
                        </a:moveTo>
                        <a:lnTo>
                          <a:pt x="0" y="45"/>
                        </a:lnTo>
                        <a:lnTo>
                          <a:pt x="7" y="36"/>
                        </a:lnTo>
                        <a:lnTo>
                          <a:pt x="7" y="0"/>
                        </a:lnTo>
                        <a:lnTo>
                          <a:pt x="0" y="1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32" name="Freeform 175">
                    <a:extLst>
                      <a:ext uri="{FF2B5EF4-FFF2-40B4-BE49-F238E27FC236}">
                        <a16:creationId xmlns:a16="http://schemas.microsoft.com/office/drawing/2014/main" id="{4833B6EB-8FE9-4B81-9BE6-836883B1855D}"/>
                      </a:ext>
                    </a:extLst>
                  </p:cNvPr>
                  <p:cNvSpPr>
                    <a:spLocks/>
                  </p:cNvSpPr>
                  <p:nvPr/>
                </p:nvSpPr>
                <p:spPr bwMode="auto">
                  <a:xfrm>
                    <a:off x="4899" y="2998"/>
                    <a:ext cx="11" cy="39"/>
                  </a:xfrm>
                  <a:custGeom>
                    <a:avLst/>
                    <a:gdLst>
                      <a:gd name="T0" fmla="*/ 0 w 11"/>
                      <a:gd name="T1" fmla="*/ 2 h 39"/>
                      <a:gd name="T2" fmla="*/ 10 w 11"/>
                      <a:gd name="T3" fmla="*/ 0 h 39"/>
                      <a:gd name="T4" fmla="*/ 10 w 11"/>
                      <a:gd name="T5" fmla="*/ 36 h 39"/>
                      <a:gd name="T6" fmla="*/ 0 w 11"/>
                      <a:gd name="T7" fmla="*/ 38 h 39"/>
                      <a:gd name="T8" fmla="*/ 0 w 11"/>
                      <a:gd name="T9" fmla="*/ 2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39">
                        <a:moveTo>
                          <a:pt x="0" y="2"/>
                        </a:moveTo>
                        <a:lnTo>
                          <a:pt x="10" y="0"/>
                        </a:lnTo>
                        <a:lnTo>
                          <a:pt x="10" y="36"/>
                        </a:lnTo>
                        <a:lnTo>
                          <a:pt x="0" y="38"/>
                        </a:lnTo>
                        <a:lnTo>
                          <a:pt x="0" y="2"/>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33" name="Freeform 176">
                    <a:extLst>
                      <a:ext uri="{FF2B5EF4-FFF2-40B4-BE49-F238E27FC236}">
                        <a16:creationId xmlns:a16="http://schemas.microsoft.com/office/drawing/2014/main" id="{4527C755-4B3D-491C-8104-D4C3DD147B27}"/>
                      </a:ext>
                    </a:extLst>
                  </p:cNvPr>
                  <p:cNvSpPr>
                    <a:spLocks/>
                  </p:cNvSpPr>
                  <p:nvPr/>
                </p:nvSpPr>
                <p:spPr bwMode="auto">
                  <a:xfrm>
                    <a:off x="4909" y="2986"/>
                    <a:ext cx="15" cy="49"/>
                  </a:xfrm>
                  <a:custGeom>
                    <a:avLst/>
                    <a:gdLst>
                      <a:gd name="T0" fmla="*/ 14 w 15"/>
                      <a:gd name="T1" fmla="*/ 0 h 49"/>
                      <a:gd name="T2" fmla="*/ 0 w 15"/>
                      <a:gd name="T3" fmla="*/ 12 h 49"/>
                      <a:gd name="T4" fmla="*/ 0 w 15"/>
                      <a:gd name="T5" fmla="*/ 48 h 49"/>
                      <a:gd name="T6" fmla="*/ 14 w 15"/>
                      <a:gd name="T7" fmla="*/ 34 h 49"/>
                      <a:gd name="T8" fmla="*/ 14 w 15"/>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49">
                        <a:moveTo>
                          <a:pt x="14" y="0"/>
                        </a:moveTo>
                        <a:lnTo>
                          <a:pt x="0" y="12"/>
                        </a:lnTo>
                        <a:lnTo>
                          <a:pt x="0" y="48"/>
                        </a:lnTo>
                        <a:lnTo>
                          <a:pt x="14" y="34"/>
                        </a:lnTo>
                        <a:lnTo>
                          <a:pt x="14"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711" name="Group 177">
                <a:extLst>
                  <a:ext uri="{FF2B5EF4-FFF2-40B4-BE49-F238E27FC236}">
                    <a16:creationId xmlns:a16="http://schemas.microsoft.com/office/drawing/2014/main" id="{0A830A70-0E2B-49E9-B253-CCD566C71326}"/>
                  </a:ext>
                </a:extLst>
              </p:cNvPr>
              <p:cNvGrpSpPr>
                <a:grpSpLocks/>
              </p:cNvGrpSpPr>
              <p:nvPr/>
            </p:nvGrpSpPr>
            <p:grpSpPr bwMode="auto">
              <a:xfrm>
                <a:off x="4761" y="2886"/>
                <a:ext cx="163" cy="127"/>
                <a:chOff x="4761" y="2886"/>
                <a:chExt cx="163" cy="127"/>
              </a:xfrm>
            </p:grpSpPr>
            <p:grpSp>
              <p:nvGrpSpPr>
                <p:cNvPr id="108712" name="Group 178">
                  <a:extLst>
                    <a:ext uri="{FF2B5EF4-FFF2-40B4-BE49-F238E27FC236}">
                      <a16:creationId xmlns:a16="http://schemas.microsoft.com/office/drawing/2014/main" id="{17B35594-A303-495C-92BD-FF2FF2F63555}"/>
                    </a:ext>
                  </a:extLst>
                </p:cNvPr>
                <p:cNvGrpSpPr>
                  <a:grpSpLocks/>
                </p:cNvGrpSpPr>
                <p:nvPr/>
              </p:nvGrpSpPr>
              <p:grpSpPr bwMode="auto">
                <a:xfrm>
                  <a:off x="4761" y="2886"/>
                  <a:ext cx="163" cy="127"/>
                  <a:chOff x="4761" y="2886"/>
                  <a:chExt cx="163" cy="127"/>
                </a:xfrm>
              </p:grpSpPr>
              <p:sp>
                <p:nvSpPr>
                  <p:cNvPr id="108714" name="Freeform 179">
                    <a:extLst>
                      <a:ext uri="{FF2B5EF4-FFF2-40B4-BE49-F238E27FC236}">
                        <a16:creationId xmlns:a16="http://schemas.microsoft.com/office/drawing/2014/main" id="{4E3DEB85-831D-4E70-8B3C-0CA51F04E5A8}"/>
                      </a:ext>
                    </a:extLst>
                  </p:cNvPr>
                  <p:cNvSpPr>
                    <a:spLocks/>
                  </p:cNvSpPr>
                  <p:nvPr/>
                </p:nvSpPr>
                <p:spPr bwMode="auto">
                  <a:xfrm>
                    <a:off x="4761" y="2900"/>
                    <a:ext cx="13" cy="21"/>
                  </a:xfrm>
                  <a:custGeom>
                    <a:avLst/>
                    <a:gdLst>
                      <a:gd name="T0" fmla="*/ 0 w 13"/>
                      <a:gd name="T1" fmla="*/ 20 h 21"/>
                      <a:gd name="T2" fmla="*/ 0 w 13"/>
                      <a:gd name="T3" fmla="*/ 16 h 21"/>
                      <a:gd name="T4" fmla="*/ 6 w 13"/>
                      <a:gd name="T5" fmla="*/ 0 h 21"/>
                      <a:gd name="T6" fmla="*/ 12 w 13"/>
                      <a:gd name="T7" fmla="*/ 6 h 21"/>
                      <a:gd name="T8" fmla="*/ 6 w 13"/>
                      <a:gd name="T9" fmla="*/ 20 h 21"/>
                      <a:gd name="T10" fmla="*/ 0 w 13"/>
                      <a:gd name="T11" fmla="*/ 2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21">
                        <a:moveTo>
                          <a:pt x="0" y="20"/>
                        </a:moveTo>
                        <a:lnTo>
                          <a:pt x="0" y="16"/>
                        </a:lnTo>
                        <a:lnTo>
                          <a:pt x="6" y="0"/>
                        </a:lnTo>
                        <a:lnTo>
                          <a:pt x="12" y="6"/>
                        </a:lnTo>
                        <a:lnTo>
                          <a:pt x="6" y="20"/>
                        </a:lnTo>
                        <a:lnTo>
                          <a:pt x="0" y="2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15" name="Freeform 180">
                    <a:extLst>
                      <a:ext uri="{FF2B5EF4-FFF2-40B4-BE49-F238E27FC236}">
                        <a16:creationId xmlns:a16="http://schemas.microsoft.com/office/drawing/2014/main" id="{296BE857-562B-48E7-AB2D-CD95B87A44D1}"/>
                      </a:ext>
                    </a:extLst>
                  </p:cNvPr>
                  <p:cNvSpPr>
                    <a:spLocks/>
                  </p:cNvSpPr>
                  <p:nvPr/>
                </p:nvSpPr>
                <p:spPr bwMode="auto">
                  <a:xfrm>
                    <a:off x="4779" y="2886"/>
                    <a:ext cx="25" cy="23"/>
                  </a:xfrm>
                  <a:custGeom>
                    <a:avLst/>
                    <a:gdLst>
                      <a:gd name="T0" fmla="*/ 5 w 25"/>
                      <a:gd name="T1" fmla="*/ 2 h 23"/>
                      <a:gd name="T2" fmla="*/ 0 w 25"/>
                      <a:gd name="T3" fmla="*/ 14 h 23"/>
                      <a:gd name="T4" fmla="*/ 7 w 25"/>
                      <a:gd name="T5" fmla="*/ 22 h 23"/>
                      <a:gd name="T6" fmla="*/ 20 w 25"/>
                      <a:gd name="T7" fmla="*/ 22 h 23"/>
                      <a:gd name="T8" fmla="*/ 24 w 25"/>
                      <a:gd name="T9" fmla="*/ 14 h 23"/>
                      <a:gd name="T10" fmla="*/ 20 w 25"/>
                      <a:gd name="T11" fmla="*/ 0 h 23"/>
                      <a:gd name="T12" fmla="*/ 5 w 25"/>
                      <a:gd name="T13" fmla="*/ 2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3">
                        <a:moveTo>
                          <a:pt x="5" y="2"/>
                        </a:moveTo>
                        <a:lnTo>
                          <a:pt x="0" y="14"/>
                        </a:lnTo>
                        <a:lnTo>
                          <a:pt x="7" y="22"/>
                        </a:lnTo>
                        <a:lnTo>
                          <a:pt x="20" y="22"/>
                        </a:lnTo>
                        <a:lnTo>
                          <a:pt x="24" y="14"/>
                        </a:lnTo>
                        <a:lnTo>
                          <a:pt x="20" y="0"/>
                        </a:lnTo>
                        <a:lnTo>
                          <a:pt x="5" y="2"/>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16" name="Freeform 181">
                    <a:extLst>
                      <a:ext uri="{FF2B5EF4-FFF2-40B4-BE49-F238E27FC236}">
                        <a16:creationId xmlns:a16="http://schemas.microsoft.com/office/drawing/2014/main" id="{2AD311A3-6CE4-4959-A46D-DBB2B2E1E67F}"/>
                      </a:ext>
                    </a:extLst>
                  </p:cNvPr>
                  <p:cNvSpPr>
                    <a:spLocks/>
                  </p:cNvSpPr>
                  <p:nvPr/>
                </p:nvSpPr>
                <p:spPr bwMode="auto">
                  <a:xfrm>
                    <a:off x="4803" y="2900"/>
                    <a:ext cx="33" cy="29"/>
                  </a:xfrm>
                  <a:custGeom>
                    <a:avLst/>
                    <a:gdLst>
                      <a:gd name="T0" fmla="*/ 0 w 33"/>
                      <a:gd name="T1" fmla="*/ 10 h 29"/>
                      <a:gd name="T2" fmla="*/ 23 w 33"/>
                      <a:gd name="T3" fmla="*/ 0 h 29"/>
                      <a:gd name="T4" fmla="*/ 25 w 33"/>
                      <a:gd name="T5" fmla="*/ 12 h 29"/>
                      <a:gd name="T6" fmla="*/ 30 w 33"/>
                      <a:gd name="T7" fmla="*/ 16 h 29"/>
                      <a:gd name="T8" fmla="*/ 32 w 33"/>
                      <a:gd name="T9" fmla="*/ 24 h 29"/>
                      <a:gd name="T10" fmla="*/ 21 w 33"/>
                      <a:gd name="T11" fmla="*/ 24 h 29"/>
                      <a:gd name="T12" fmla="*/ 13 w 33"/>
                      <a:gd name="T13" fmla="*/ 28 h 29"/>
                      <a:gd name="T14" fmla="*/ 0 w 33"/>
                      <a:gd name="T15" fmla="*/ 1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9">
                        <a:moveTo>
                          <a:pt x="0" y="10"/>
                        </a:moveTo>
                        <a:lnTo>
                          <a:pt x="23" y="0"/>
                        </a:lnTo>
                        <a:lnTo>
                          <a:pt x="25" y="12"/>
                        </a:lnTo>
                        <a:lnTo>
                          <a:pt x="30" y="16"/>
                        </a:lnTo>
                        <a:lnTo>
                          <a:pt x="32" y="24"/>
                        </a:lnTo>
                        <a:lnTo>
                          <a:pt x="21" y="24"/>
                        </a:lnTo>
                        <a:lnTo>
                          <a:pt x="13" y="28"/>
                        </a:lnTo>
                        <a:lnTo>
                          <a:pt x="0" y="1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17" name="Freeform 182">
                    <a:extLst>
                      <a:ext uri="{FF2B5EF4-FFF2-40B4-BE49-F238E27FC236}">
                        <a16:creationId xmlns:a16="http://schemas.microsoft.com/office/drawing/2014/main" id="{90EAA2A7-FB72-47A0-BA83-00712E1DE0F5}"/>
                      </a:ext>
                    </a:extLst>
                  </p:cNvPr>
                  <p:cNvSpPr>
                    <a:spLocks/>
                  </p:cNvSpPr>
                  <p:nvPr/>
                </p:nvSpPr>
                <p:spPr bwMode="auto">
                  <a:xfrm>
                    <a:off x="4836" y="2922"/>
                    <a:ext cx="28" cy="13"/>
                  </a:xfrm>
                  <a:custGeom>
                    <a:avLst/>
                    <a:gdLst>
                      <a:gd name="T0" fmla="*/ 2 w 28"/>
                      <a:gd name="T1" fmla="*/ 0 h 13"/>
                      <a:gd name="T2" fmla="*/ 0 w 28"/>
                      <a:gd name="T3" fmla="*/ 12 h 13"/>
                      <a:gd name="T4" fmla="*/ 8 w 28"/>
                      <a:gd name="T5" fmla="*/ 12 h 13"/>
                      <a:gd name="T6" fmla="*/ 12 w 28"/>
                      <a:gd name="T7" fmla="*/ 10 h 13"/>
                      <a:gd name="T8" fmla="*/ 19 w 28"/>
                      <a:gd name="T9" fmla="*/ 10 h 13"/>
                      <a:gd name="T10" fmla="*/ 27 w 28"/>
                      <a:gd name="T11" fmla="*/ 6 h 13"/>
                      <a:gd name="T12" fmla="*/ 21 w 28"/>
                      <a:gd name="T13" fmla="*/ 2 h 13"/>
                      <a:gd name="T14" fmla="*/ 19 w 28"/>
                      <a:gd name="T15" fmla="*/ 0 h 13"/>
                      <a:gd name="T16" fmla="*/ 2 w 28"/>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3">
                        <a:moveTo>
                          <a:pt x="2" y="0"/>
                        </a:moveTo>
                        <a:lnTo>
                          <a:pt x="0" y="12"/>
                        </a:lnTo>
                        <a:lnTo>
                          <a:pt x="8" y="12"/>
                        </a:lnTo>
                        <a:lnTo>
                          <a:pt x="12" y="10"/>
                        </a:lnTo>
                        <a:lnTo>
                          <a:pt x="19" y="10"/>
                        </a:lnTo>
                        <a:lnTo>
                          <a:pt x="27" y="6"/>
                        </a:lnTo>
                        <a:lnTo>
                          <a:pt x="21" y="2"/>
                        </a:lnTo>
                        <a:lnTo>
                          <a:pt x="19" y="0"/>
                        </a:lnTo>
                        <a:lnTo>
                          <a:pt x="2"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18" name="Freeform 183">
                    <a:extLst>
                      <a:ext uri="{FF2B5EF4-FFF2-40B4-BE49-F238E27FC236}">
                        <a16:creationId xmlns:a16="http://schemas.microsoft.com/office/drawing/2014/main" id="{08C1647C-8662-4F7F-B582-99A8A338A4C1}"/>
                      </a:ext>
                    </a:extLst>
                  </p:cNvPr>
                  <p:cNvSpPr>
                    <a:spLocks/>
                  </p:cNvSpPr>
                  <p:nvPr/>
                </p:nvSpPr>
                <p:spPr bwMode="auto">
                  <a:xfrm>
                    <a:off x="4844" y="2942"/>
                    <a:ext cx="12" cy="11"/>
                  </a:xfrm>
                  <a:custGeom>
                    <a:avLst/>
                    <a:gdLst>
                      <a:gd name="T0" fmla="*/ 9 w 12"/>
                      <a:gd name="T1" fmla="*/ 0 h 11"/>
                      <a:gd name="T2" fmla="*/ 0 w 12"/>
                      <a:gd name="T3" fmla="*/ 0 h 11"/>
                      <a:gd name="T4" fmla="*/ 2 w 12"/>
                      <a:gd name="T5" fmla="*/ 10 h 11"/>
                      <a:gd name="T6" fmla="*/ 11 w 12"/>
                      <a:gd name="T7" fmla="*/ 8 h 11"/>
                      <a:gd name="T8" fmla="*/ 9 w 12"/>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9" y="0"/>
                        </a:moveTo>
                        <a:lnTo>
                          <a:pt x="0" y="0"/>
                        </a:lnTo>
                        <a:lnTo>
                          <a:pt x="2" y="10"/>
                        </a:lnTo>
                        <a:lnTo>
                          <a:pt x="11" y="8"/>
                        </a:lnTo>
                        <a:lnTo>
                          <a:pt x="9"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19" name="Freeform 184">
                    <a:extLst>
                      <a:ext uri="{FF2B5EF4-FFF2-40B4-BE49-F238E27FC236}">
                        <a16:creationId xmlns:a16="http://schemas.microsoft.com/office/drawing/2014/main" id="{A36A3F3F-E5A8-4F7E-B381-3DA67127EA9F}"/>
                      </a:ext>
                    </a:extLst>
                  </p:cNvPr>
                  <p:cNvSpPr>
                    <a:spLocks/>
                  </p:cNvSpPr>
                  <p:nvPr/>
                </p:nvSpPr>
                <p:spPr bwMode="auto">
                  <a:xfrm>
                    <a:off x="4855" y="2952"/>
                    <a:ext cx="9" cy="11"/>
                  </a:xfrm>
                  <a:custGeom>
                    <a:avLst/>
                    <a:gdLst>
                      <a:gd name="T0" fmla="*/ 0 w 9"/>
                      <a:gd name="T1" fmla="*/ 2 h 11"/>
                      <a:gd name="T2" fmla="*/ 8 w 9"/>
                      <a:gd name="T3" fmla="*/ 0 h 11"/>
                      <a:gd name="T4" fmla="*/ 8 w 9"/>
                      <a:gd name="T5" fmla="*/ 6 h 11"/>
                      <a:gd name="T6" fmla="*/ 2 w 9"/>
                      <a:gd name="T7" fmla="*/ 10 h 11"/>
                      <a:gd name="T8" fmla="*/ 0 w 9"/>
                      <a:gd name="T9" fmla="*/ 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0" y="2"/>
                        </a:moveTo>
                        <a:lnTo>
                          <a:pt x="8" y="0"/>
                        </a:lnTo>
                        <a:lnTo>
                          <a:pt x="8" y="6"/>
                        </a:lnTo>
                        <a:lnTo>
                          <a:pt x="2" y="10"/>
                        </a:lnTo>
                        <a:lnTo>
                          <a:pt x="0" y="2"/>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20" name="Freeform 185">
                    <a:extLst>
                      <a:ext uri="{FF2B5EF4-FFF2-40B4-BE49-F238E27FC236}">
                        <a16:creationId xmlns:a16="http://schemas.microsoft.com/office/drawing/2014/main" id="{82FD4A22-5A6E-4791-BACF-44A363AA463E}"/>
                      </a:ext>
                    </a:extLst>
                  </p:cNvPr>
                  <p:cNvSpPr>
                    <a:spLocks/>
                  </p:cNvSpPr>
                  <p:nvPr/>
                </p:nvSpPr>
                <p:spPr bwMode="auto">
                  <a:xfrm>
                    <a:off x="4875" y="2956"/>
                    <a:ext cx="49" cy="57"/>
                  </a:xfrm>
                  <a:custGeom>
                    <a:avLst/>
                    <a:gdLst>
                      <a:gd name="T0" fmla="*/ 9 w 49"/>
                      <a:gd name="T1" fmla="*/ 0 h 57"/>
                      <a:gd name="T2" fmla="*/ 0 w 49"/>
                      <a:gd name="T3" fmla="*/ 22 h 57"/>
                      <a:gd name="T4" fmla="*/ 7 w 49"/>
                      <a:gd name="T5" fmla="*/ 32 h 57"/>
                      <a:gd name="T6" fmla="*/ 7 w 49"/>
                      <a:gd name="T7" fmla="*/ 50 h 57"/>
                      <a:gd name="T8" fmla="*/ 17 w 49"/>
                      <a:gd name="T9" fmla="*/ 56 h 57"/>
                      <a:gd name="T10" fmla="*/ 23 w 49"/>
                      <a:gd name="T11" fmla="*/ 44 h 57"/>
                      <a:gd name="T12" fmla="*/ 38 w 49"/>
                      <a:gd name="T13" fmla="*/ 42 h 57"/>
                      <a:gd name="T14" fmla="*/ 48 w 49"/>
                      <a:gd name="T15" fmla="*/ 30 h 57"/>
                      <a:gd name="T16" fmla="*/ 34 w 49"/>
                      <a:gd name="T17" fmla="*/ 10 h 57"/>
                      <a:gd name="T18" fmla="*/ 9 w 49"/>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7">
                        <a:moveTo>
                          <a:pt x="9" y="0"/>
                        </a:moveTo>
                        <a:lnTo>
                          <a:pt x="0" y="22"/>
                        </a:lnTo>
                        <a:lnTo>
                          <a:pt x="7" y="32"/>
                        </a:lnTo>
                        <a:lnTo>
                          <a:pt x="7" y="50"/>
                        </a:lnTo>
                        <a:lnTo>
                          <a:pt x="17" y="56"/>
                        </a:lnTo>
                        <a:lnTo>
                          <a:pt x="23" y="44"/>
                        </a:lnTo>
                        <a:lnTo>
                          <a:pt x="38" y="42"/>
                        </a:lnTo>
                        <a:lnTo>
                          <a:pt x="48" y="30"/>
                        </a:lnTo>
                        <a:lnTo>
                          <a:pt x="34" y="10"/>
                        </a:lnTo>
                        <a:lnTo>
                          <a:pt x="9"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8713" name="Freeform 186">
                  <a:extLst>
                    <a:ext uri="{FF2B5EF4-FFF2-40B4-BE49-F238E27FC236}">
                      <a16:creationId xmlns:a16="http://schemas.microsoft.com/office/drawing/2014/main" id="{0B29E459-3E2A-4425-A616-DF871012F9C1}"/>
                    </a:ext>
                  </a:extLst>
                </p:cNvPr>
                <p:cNvSpPr>
                  <a:spLocks/>
                </p:cNvSpPr>
                <p:nvPr/>
              </p:nvSpPr>
              <p:spPr bwMode="auto">
                <a:xfrm>
                  <a:off x="4857" y="2930"/>
                  <a:ext cx="28" cy="23"/>
                </a:xfrm>
                <a:custGeom>
                  <a:avLst/>
                  <a:gdLst>
                    <a:gd name="T0" fmla="*/ 8 w 28"/>
                    <a:gd name="T1" fmla="*/ 0 h 23"/>
                    <a:gd name="T2" fmla="*/ 0 w 28"/>
                    <a:gd name="T3" fmla="*/ 8 h 23"/>
                    <a:gd name="T4" fmla="*/ 2 w 28"/>
                    <a:gd name="T5" fmla="*/ 12 h 23"/>
                    <a:gd name="T6" fmla="*/ 8 w 28"/>
                    <a:gd name="T7" fmla="*/ 14 h 23"/>
                    <a:gd name="T8" fmla="*/ 12 w 28"/>
                    <a:gd name="T9" fmla="*/ 22 h 23"/>
                    <a:gd name="T10" fmla="*/ 27 w 28"/>
                    <a:gd name="T11" fmla="*/ 20 h 23"/>
                    <a:gd name="T12" fmla="*/ 27 w 28"/>
                    <a:gd name="T13" fmla="*/ 10 h 23"/>
                    <a:gd name="T14" fmla="*/ 18 w 28"/>
                    <a:gd name="T15" fmla="*/ 2 h 23"/>
                    <a:gd name="T16" fmla="*/ 8 w 28"/>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3">
                      <a:moveTo>
                        <a:pt x="8" y="0"/>
                      </a:moveTo>
                      <a:lnTo>
                        <a:pt x="0" y="8"/>
                      </a:lnTo>
                      <a:lnTo>
                        <a:pt x="2" y="12"/>
                      </a:lnTo>
                      <a:lnTo>
                        <a:pt x="8" y="14"/>
                      </a:lnTo>
                      <a:lnTo>
                        <a:pt x="12" y="22"/>
                      </a:lnTo>
                      <a:lnTo>
                        <a:pt x="27" y="20"/>
                      </a:lnTo>
                      <a:lnTo>
                        <a:pt x="27" y="10"/>
                      </a:lnTo>
                      <a:lnTo>
                        <a:pt x="18" y="2"/>
                      </a:lnTo>
                      <a:lnTo>
                        <a:pt x="8" y="0"/>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687" name="Group 187">
              <a:extLst>
                <a:ext uri="{FF2B5EF4-FFF2-40B4-BE49-F238E27FC236}">
                  <a16:creationId xmlns:a16="http://schemas.microsoft.com/office/drawing/2014/main" id="{B3BA4C6C-1474-4D52-824F-F6BA8B4E94EE}"/>
                </a:ext>
              </a:extLst>
            </p:cNvPr>
            <p:cNvGrpSpPr>
              <a:grpSpLocks/>
            </p:cNvGrpSpPr>
            <p:nvPr/>
          </p:nvGrpSpPr>
          <p:grpSpPr bwMode="auto">
            <a:xfrm>
              <a:off x="4347" y="2719"/>
              <a:ext cx="297" cy="327"/>
              <a:chOff x="4347" y="2719"/>
              <a:chExt cx="297" cy="327"/>
            </a:xfrm>
          </p:grpSpPr>
          <p:grpSp>
            <p:nvGrpSpPr>
              <p:cNvPr id="108688" name="Group 188">
                <a:extLst>
                  <a:ext uri="{FF2B5EF4-FFF2-40B4-BE49-F238E27FC236}">
                    <a16:creationId xmlns:a16="http://schemas.microsoft.com/office/drawing/2014/main" id="{8862307A-FF46-4D94-90EE-F4D8F9870D96}"/>
                  </a:ext>
                </a:extLst>
              </p:cNvPr>
              <p:cNvGrpSpPr>
                <a:grpSpLocks/>
              </p:cNvGrpSpPr>
              <p:nvPr/>
            </p:nvGrpSpPr>
            <p:grpSpPr bwMode="auto">
              <a:xfrm>
                <a:off x="4349" y="2773"/>
                <a:ext cx="295" cy="273"/>
                <a:chOff x="4349" y="2773"/>
                <a:chExt cx="295" cy="273"/>
              </a:xfrm>
            </p:grpSpPr>
            <p:grpSp>
              <p:nvGrpSpPr>
                <p:cNvPr id="108690" name="Group 189">
                  <a:extLst>
                    <a:ext uri="{FF2B5EF4-FFF2-40B4-BE49-F238E27FC236}">
                      <a16:creationId xmlns:a16="http://schemas.microsoft.com/office/drawing/2014/main" id="{BF1D95A5-FF98-456B-B037-7C54CF2A7267}"/>
                    </a:ext>
                  </a:extLst>
                </p:cNvPr>
                <p:cNvGrpSpPr>
                  <a:grpSpLocks/>
                </p:cNvGrpSpPr>
                <p:nvPr/>
              </p:nvGrpSpPr>
              <p:grpSpPr bwMode="auto">
                <a:xfrm>
                  <a:off x="4391" y="2773"/>
                  <a:ext cx="69" cy="184"/>
                  <a:chOff x="4391" y="2773"/>
                  <a:chExt cx="69" cy="184"/>
                </a:xfrm>
              </p:grpSpPr>
              <p:sp>
                <p:nvSpPr>
                  <p:cNvPr id="108704" name="Freeform 190">
                    <a:extLst>
                      <a:ext uri="{FF2B5EF4-FFF2-40B4-BE49-F238E27FC236}">
                        <a16:creationId xmlns:a16="http://schemas.microsoft.com/office/drawing/2014/main" id="{57D59236-E67E-43BB-BD01-9EDB15EFEA2A}"/>
                      </a:ext>
                    </a:extLst>
                  </p:cNvPr>
                  <p:cNvSpPr>
                    <a:spLocks/>
                  </p:cNvSpPr>
                  <p:nvPr/>
                </p:nvSpPr>
                <p:spPr bwMode="auto">
                  <a:xfrm>
                    <a:off x="4423" y="2918"/>
                    <a:ext cx="37" cy="39"/>
                  </a:xfrm>
                  <a:custGeom>
                    <a:avLst/>
                    <a:gdLst>
                      <a:gd name="T0" fmla="*/ 0 w 37"/>
                      <a:gd name="T1" fmla="*/ 2 h 39"/>
                      <a:gd name="T2" fmla="*/ 32 w 37"/>
                      <a:gd name="T3" fmla="*/ 0 h 39"/>
                      <a:gd name="T4" fmla="*/ 36 w 37"/>
                      <a:gd name="T5" fmla="*/ 10 h 39"/>
                      <a:gd name="T6" fmla="*/ 23 w 37"/>
                      <a:gd name="T7" fmla="*/ 28 h 39"/>
                      <a:gd name="T8" fmla="*/ 12 w 37"/>
                      <a:gd name="T9" fmla="*/ 28 h 39"/>
                      <a:gd name="T10" fmla="*/ 4 w 37"/>
                      <a:gd name="T11" fmla="*/ 36 h 39"/>
                      <a:gd name="T12" fmla="*/ 0 w 37"/>
                      <a:gd name="T13" fmla="*/ 38 h 39"/>
                      <a:gd name="T14" fmla="*/ 0 w 37"/>
                      <a:gd name="T15" fmla="*/ 2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9">
                        <a:moveTo>
                          <a:pt x="0" y="2"/>
                        </a:moveTo>
                        <a:lnTo>
                          <a:pt x="32" y="0"/>
                        </a:lnTo>
                        <a:lnTo>
                          <a:pt x="36" y="10"/>
                        </a:lnTo>
                        <a:lnTo>
                          <a:pt x="23" y="28"/>
                        </a:lnTo>
                        <a:lnTo>
                          <a:pt x="12" y="28"/>
                        </a:lnTo>
                        <a:lnTo>
                          <a:pt x="4" y="36"/>
                        </a:lnTo>
                        <a:lnTo>
                          <a:pt x="0" y="38"/>
                        </a:lnTo>
                        <a:lnTo>
                          <a:pt x="0" y="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8705" name="Group 191">
                    <a:extLst>
                      <a:ext uri="{FF2B5EF4-FFF2-40B4-BE49-F238E27FC236}">
                        <a16:creationId xmlns:a16="http://schemas.microsoft.com/office/drawing/2014/main" id="{162BE037-7C69-42AA-A20B-827DEC1CCD80}"/>
                      </a:ext>
                    </a:extLst>
                  </p:cNvPr>
                  <p:cNvGrpSpPr>
                    <a:grpSpLocks/>
                  </p:cNvGrpSpPr>
                  <p:nvPr/>
                </p:nvGrpSpPr>
                <p:grpSpPr bwMode="auto">
                  <a:xfrm>
                    <a:off x="4391" y="2773"/>
                    <a:ext cx="43" cy="96"/>
                    <a:chOff x="4391" y="2773"/>
                    <a:chExt cx="43" cy="96"/>
                  </a:xfrm>
                </p:grpSpPr>
                <p:sp>
                  <p:nvSpPr>
                    <p:cNvPr id="108707" name="Freeform 192">
                      <a:extLst>
                        <a:ext uri="{FF2B5EF4-FFF2-40B4-BE49-F238E27FC236}">
                          <a16:creationId xmlns:a16="http://schemas.microsoft.com/office/drawing/2014/main" id="{7BC14FD6-E4BC-4E92-A9EA-D6CA458488F2}"/>
                        </a:ext>
                      </a:extLst>
                    </p:cNvPr>
                    <p:cNvSpPr>
                      <a:spLocks/>
                    </p:cNvSpPr>
                    <p:nvPr/>
                  </p:nvSpPr>
                  <p:spPr bwMode="auto">
                    <a:xfrm>
                      <a:off x="4395" y="2773"/>
                      <a:ext cx="37" cy="31"/>
                    </a:xfrm>
                    <a:custGeom>
                      <a:avLst/>
                      <a:gdLst>
                        <a:gd name="T0" fmla="*/ 0 w 37"/>
                        <a:gd name="T1" fmla="*/ 0 h 31"/>
                        <a:gd name="T2" fmla="*/ 21 w 37"/>
                        <a:gd name="T3" fmla="*/ 0 h 31"/>
                        <a:gd name="T4" fmla="*/ 36 w 37"/>
                        <a:gd name="T5" fmla="*/ 28 h 31"/>
                        <a:gd name="T6" fmla="*/ 28 w 37"/>
                        <a:gd name="T7" fmla="*/ 30 h 31"/>
                        <a:gd name="T8" fmla="*/ 11 w 37"/>
                        <a:gd name="T9" fmla="*/ 22 h 31"/>
                        <a:gd name="T10" fmla="*/ 0 w 37"/>
                        <a:gd name="T11" fmla="*/ 28 h 31"/>
                        <a:gd name="T12" fmla="*/ 0 w 37"/>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1">
                          <a:moveTo>
                            <a:pt x="0" y="0"/>
                          </a:moveTo>
                          <a:lnTo>
                            <a:pt x="21" y="0"/>
                          </a:lnTo>
                          <a:lnTo>
                            <a:pt x="36" y="28"/>
                          </a:lnTo>
                          <a:lnTo>
                            <a:pt x="28" y="30"/>
                          </a:lnTo>
                          <a:lnTo>
                            <a:pt x="11" y="22"/>
                          </a:lnTo>
                          <a:lnTo>
                            <a:pt x="0" y="28"/>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08" name="Freeform 193">
                      <a:extLst>
                        <a:ext uri="{FF2B5EF4-FFF2-40B4-BE49-F238E27FC236}">
                          <a16:creationId xmlns:a16="http://schemas.microsoft.com/office/drawing/2014/main" id="{7DD0335A-CAEC-497D-A1C4-A6B97B7AC363}"/>
                        </a:ext>
                      </a:extLst>
                    </p:cNvPr>
                    <p:cNvSpPr>
                      <a:spLocks/>
                    </p:cNvSpPr>
                    <p:nvPr/>
                  </p:nvSpPr>
                  <p:spPr bwMode="auto">
                    <a:xfrm>
                      <a:off x="4391" y="2803"/>
                      <a:ext cx="14" cy="66"/>
                    </a:xfrm>
                    <a:custGeom>
                      <a:avLst/>
                      <a:gdLst>
                        <a:gd name="T0" fmla="*/ 0 w 14"/>
                        <a:gd name="T1" fmla="*/ 0 h 66"/>
                        <a:gd name="T2" fmla="*/ 13 w 14"/>
                        <a:gd name="T3" fmla="*/ 27 h 66"/>
                        <a:gd name="T4" fmla="*/ 13 w 14"/>
                        <a:gd name="T5" fmla="*/ 65 h 66"/>
                        <a:gd name="T6" fmla="*/ 0 w 14"/>
                        <a:gd name="T7" fmla="*/ 35 h 66"/>
                        <a:gd name="T8" fmla="*/ 0 w 14"/>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6">
                          <a:moveTo>
                            <a:pt x="0" y="0"/>
                          </a:moveTo>
                          <a:lnTo>
                            <a:pt x="13" y="27"/>
                          </a:lnTo>
                          <a:lnTo>
                            <a:pt x="13" y="65"/>
                          </a:lnTo>
                          <a:lnTo>
                            <a:pt x="0" y="35"/>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09" name="Freeform 194">
                      <a:extLst>
                        <a:ext uri="{FF2B5EF4-FFF2-40B4-BE49-F238E27FC236}">
                          <a16:creationId xmlns:a16="http://schemas.microsoft.com/office/drawing/2014/main" id="{8024C011-D4FA-404D-9B6E-54021422AAC8}"/>
                        </a:ext>
                      </a:extLst>
                    </p:cNvPr>
                    <p:cNvSpPr>
                      <a:spLocks/>
                    </p:cNvSpPr>
                    <p:nvPr/>
                  </p:nvSpPr>
                  <p:spPr bwMode="auto">
                    <a:xfrm>
                      <a:off x="4404" y="2823"/>
                      <a:ext cx="30" cy="46"/>
                    </a:xfrm>
                    <a:custGeom>
                      <a:avLst/>
                      <a:gdLst>
                        <a:gd name="T0" fmla="*/ 0 w 30"/>
                        <a:gd name="T1" fmla="*/ 7 h 46"/>
                        <a:gd name="T2" fmla="*/ 21 w 30"/>
                        <a:gd name="T3" fmla="*/ 0 h 46"/>
                        <a:gd name="T4" fmla="*/ 29 w 30"/>
                        <a:gd name="T5" fmla="*/ 19 h 46"/>
                        <a:gd name="T6" fmla="*/ 10 w 30"/>
                        <a:gd name="T7" fmla="*/ 25 h 46"/>
                        <a:gd name="T8" fmla="*/ 0 w 30"/>
                        <a:gd name="T9" fmla="*/ 45 h 46"/>
                        <a:gd name="T10" fmla="*/ 0 w 30"/>
                        <a:gd name="T11" fmla="*/ 7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46">
                          <a:moveTo>
                            <a:pt x="0" y="7"/>
                          </a:moveTo>
                          <a:lnTo>
                            <a:pt x="21" y="0"/>
                          </a:lnTo>
                          <a:lnTo>
                            <a:pt x="29" y="19"/>
                          </a:lnTo>
                          <a:lnTo>
                            <a:pt x="10" y="25"/>
                          </a:lnTo>
                          <a:lnTo>
                            <a:pt x="0" y="45"/>
                          </a:lnTo>
                          <a:lnTo>
                            <a:pt x="0" y="7"/>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8706" name="Freeform 195">
                    <a:extLst>
                      <a:ext uri="{FF2B5EF4-FFF2-40B4-BE49-F238E27FC236}">
                        <a16:creationId xmlns:a16="http://schemas.microsoft.com/office/drawing/2014/main" id="{DCA9E796-B584-489E-A1F7-41B248956DAD}"/>
                      </a:ext>
                    </a:extLst>
                  </p:cNvPr>
                  <p:cNvSpPr>
                    <a:spLocks/>
                  </p:cNvSpPr>
                  <p:nvPr/>
                </p:nvSpPr>
                <p:spPr bwMode="auto">
                  <a:xfrm>
                    <a:off x="4403" y="2872"/>
                    <a:ext cx="21" cy="85"/>
                  </a:xfrm>
                  <a:custGeom>
                    <a:avLst/>
                    <a:gdLst>
                      <a:gd name="T0" fmla="*/ 0 w 21"/>
                      <a:gd name="T1" fmla="*/ 0 h 85"/>
                      <a:gd name="T2" fmla="*/ 20 w 21"/>
                      <a:gd name="T3" fmla="*/ 48 h 85"/>
                      <a:gd name="T4" fmla="*/ 20 w 21"/>
                      <a:gd name="T5" fmla="*/ 84 h 85"/>
                      <a:gd name="T6" fmla="*/ 0 w 21"/>
                      <a:gd name="T7" fmla="*/ 36 h 85"/>
                      <a:gd name="T8" fmla="*/ 0 w 21"/>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85">
                        <a:moveTo>
                          <a:pt x="0" y="0"/>
                        </a:moveTo>
                        <a:lnTo>
                          <a:pt x="20" y="48"/>
                        </a:lnTo>
                        <a:lnTo>
                          <a:pt x="20" y="84"/>
                        </a:lnTo>
                        <a:lnTo>
                          <a:pt x="0" y="36"/>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691" name="Group 196">
                  <a:extLst>
                    <a:ext uri="{FF2B5EF4-FFF2-40B4-BE49-F238E27FC236}">
                      <a16:creationId xmlns:a16="http://schemas.microsoft.com/office/drawing/2014/main" id="{7183604D-0F29-4ECB-BD89-0B6DE6F5DD47}"/>
                    </a:ext>
                  </a:extLst>
                </p:cNvPr>
                <p:cNvGrpSpPr>
                  <a:grpSpLocks/>
                </p:cNvGrpSpPr>
                <p:nvPr/>
              </p:nvGrpSpPr>
              <p:grpSpPr bwMode="auto">
                <a:xfrm>
                  <a:off x="4349" y="2898"/>
                  <a:ext cx="164" cy="148"/>
                  <a:chOff x="4349" y="2898"/>
                  <a:chExt cx="164" cy="148"/>
                </a:xfrm>
              </p:grpSpPr>
              <p:sp>
                <p:nvSpPr>
                  <p:cNvPr id="108697" name="Freeform 197">
                    <a:extLst>
                      <a:ext uri="{FF2B5EF4-FFF2-40B4-BE49-F238E27FC236}">
                        <a16:creationId xmlns:a16="http://schemas.microsoft.com/office/drawing/2014/main" id="{4C35988C-7687-45CD-A638-B65122FAEE60}"/>
                      </a:ext>
                    </a:extLst>
                  </p:cNvPr>
                  <p:cNvSpPr>
                    <a:spLocks/>
                  </p:cNvSpPr>
                  <p:nvPr/>
                </p:nvSpPr>
                <p:spPr bwMode="auto">
                  <a:xfrm>
                    <a:off x="4487" y="2910"/>
                    <a:ext cx="3" cy="45"/>
                  </a:xfrm>
                  <a:custGeom>
                    <a:avLst/>
                    <a:gdLst>
                      <a:gd name="T0" fmla="*/ 0 w 3"/>
                      <a:gd name="T1" fmla="*/ 0 h 45"/>
                      <a:gd name="T2" fmla="*/ 0 w 3"/>
                      <a:gd name="T3" fmla="*/ 36 h 45"/>
                      <a:gd name="T4" fmla="*/ 2 w 3"/>
                      <a:gd name="T5" fmla="*/ 44 h 45"/>
                      <a:gd name="T6" fmla="*/ 2 w 3"/>
                      <a:gd name="T7" fmla="*/ 8 h 45"/>
                      <a:gd name="T8" fmla="*/ 0 w 3"/>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5">
                        <a:moveTo>
                          <a:pt x="0" y="0"/>
                        </a:moveTo>
                        <a:lnTo>
                          <a:pt x="0" y="36"/>
                        </a:lnTo>
                        <a:lnTo>
                          <a:pt x="2" y="44"/>
                        </a:lnTo>
                        <a:lnTo>
                          <a:pt x="2" y="8"/>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98" name="Freeform 198">
                    <a:extLst>
                      <a:ext uri="{FF2B5EF4-FFF2-40B4-BE49-F238E27FC236}">
                        <a16:creationId xmlns:a16="http://schemas.microsoft.com/office/drawing/2014/main" id="{A81A1E22-D5FC-452D-A7DD-D3F6DDAB830A}"/>
                      </a:ext>
                    </a:extLst>
                  </p:cNvPr>
                  <p:cNvSpPr>
                    <a:spLocks/>
                  </p:cNvSpPr>
                  <p:nvPr/>
                </p:nvSpPr>
                <p:spPr bwMode="auto">
                  <a:xfrm>
                    <a:off x="4349" y="3006"/>
                    <a:ext cx="15" cy="40"/>
                  </a:xfrm>
                  <a:custGeom>
                    <a:avLst/>
                    <a:gdLst>
                      <a:gd name="T0" fmla="*/ 0 w 15"/>
                      <a:gd name="T1" fmla="*/ 0 h 40"/>
                      <a:gd name="T2" fmla="*/ 14 w 15"/>
                      <a:gd name="T3" fmla="*/ 4 h 40"/>
                      <a:gd name="T4" fmla="*/ 14 w 15"/>
                      <a:gd name="T5" fmla="*/ 39 h 40"/>
                      <a:gd name="T6" fmla="*/ 0 w 15"/>
                      <a:gd name="T7" fmla="*/ 33 h 40"/>
                      <a:gd name="T8" fmla="*/ 0 w 15"/>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40">
                        <a:moveTo>
                          <a:pt x="0" y="0"/>
                        </a:moveTo>
                        <a:lnTo>
                          <a:pt x="14" y="4"/>
                        </a:lnTo>
                        <a:lnTo>
                          <a:pt x="14" y="39"/>
                        </a:lnTo>
                        <a:lnTo>
                          <a:pt x="0" y="33"/>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99" name="Freeform 199">
                    <a:extLst>
                      <a:ext uri="{FF2B5EF4-FFF2-40B4-BE49-F238E27FC236}">
                        <a16:creationId xmlns:a16="http://schemas.microsoft.com/office/drawing/2014/main" id="{BF491A7A-F3D6-45CC-8E5E-FD0C49002138}"/>
                      </a:ext>
                    </a:extLst>
                  </p:cNvPr>
                  <p:cNvSpPr>
                    <a:spLocks/>
                  </p:cNvSpPr>
                  <p:nvPr/>
                </p:nvSpPr>
                <p:spPr bwMode="auto">
                  <a:xfrm>
                    <a:off x="4363" y="2990"/>
                    <a:ext cx="53" cy="56"/>
                  </a:xfrm>
                  <a:custGeom>
                    <a:avLst/>
                    <a:gdLst>
                      <a:gd name="T0" fmla="*/ 0 w 53"/>
                      <a:gd name="T1" fmla="*/ 20 h 56"/>
                      <a:gd name="T2" fmla="*/ 0 w 53"/>
                      <a:gd name="T3" fmla="*/ 55 h 56"/>
                      <a:gd name="T4" fmla="*/ 52 w 53"/>
                      <a:gd name="T5" fmla="*/ 36 h 56"/>
                      <a:gd name="T6" fmla="*/ 52 w 53"/>
                      <a:gd name="T7" fmla="*/ 0 h 56"/>
                      <a:gd name="T8" fmla="*/ 0 w 53"/>
                      <a:gd name="T9" fmla="*/ 2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6">
                        <a:moveTo>
                          <a:pt x="0" y="20"/>
                        </a:moveTo>
                        <a:lnTo>
                          <a:pt x="0" y="55"/>
                        </a:lnTo>
                        <a:lnTo>
                          <a:pt x="52" y="36"/>
                        </a:lnTo>
                        <a:lnTo>
                          <a:pt x="52" y="0"/>
                        </a:lnTo>
                        <a:lnTo>
                          <a:pt x="0" y="2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00" name="Freeform 200">
                    <a:extLst>
                      <a:ext uri="{FF2B5EF4-FFF2-40B4-BE49-F238E27FC236}">
                        <a16:creationId xmlns:a16="http://schemas.microsoft.com/office/drawing/2014/main" id="{B26F5DFE-67D8-4378-BF2F-F833B3B02D53}"/>
                      </a:ext>
                    </a:extLst>
                  </p:cNvPr>
                  <p:cNvSpPr>
                    <a:spLocks/>
                  </p:cNvSpPr>
                  <p:nvPr/>
                </p:nvSpPr>
                <p:spPr bwMode="auto">
                  <a:xfrm>
                    <a:off x="4415" y="2952"/>
                    <a:ext cx="50" cy="75"/>
                  </a:xfrm>
                  <a:custGeom>
                    <a:avLst/>
                    <a:gdLst>
                      <a:gd name="T0" fmla="*/ 0 w 50"/>
                      <a:gd name="T1" fmla="*/ 38 h 75"/>
                      <a:gd name="T2" fmla="*/ 0 w 50"/>
                      <a:gd name="T3" fmla="*/ 74 h 75"/>
                      <a:gd name="T4" fmla="*/ 49 w 50"/>
                      <a:gd name="T5" fmla="*/ 36 h 75"/>
                      <a:gd name="T6" fmla="*/ 49 w 50"/>
                      <a:gd name="T7" fmla="*/ 0 h 75"/>
                      <a:gd name="T8" fmla="*/ 0 w 50"/>
                      <a:gd name="T9" fmla="*/ 38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75">
                        <a:moveTo>
                          <a:pt x="0" y="38"/>
                        </a:moveTo>
                        <a:lnTo>
                          <a:pt x="0" y="74"/>
                        </a:lnTo>
                        <a:lnTo>
                          <a:pt x="49" y="36"/>
                        </a:lnTo>
                        <a:lnTo>
                          <a:pt x="49" y="0"/>
                        </a:lnTo>
                        <a:lnTo>
                          <a:pt x="0" y="38"/>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01" name="Freeform 201">
                    <a:extLst>
                      <a:ext uri="{FF2B5EF4-FFF2-40B4-BE49-F238E27FC236}">
                        <a16:creationId xmlns:a16="http://schemas.microsoft.com/office/drawing/2014/main" id="{F42E8A44-0579-41E8-AD36-E03575EDD5A3}"/>
                      </a:ext>
                    </a:extLst>
                  </p:cNvPr>
                  <p:cNvSpPr>
                    <a:spLocks/>
                  </p:cNvSpPr>
                  <p:nvPr/>
                </p:nvSpPr>
                <p:spPr bwMode="auto">
                  <a:xfrm>
                    <a:off x="4464" y="2910"/>
                    <a:ext cx="18" cy="79"/>
                  </a:xfrm>
                  <a:custGeom>
                    <a:avLst/>
                    <a:gdLst>
                      <a:gd name="T0" fmla="*/ 17 w 18"/>
                      <a:gd name="T1" fmla="*/ 0 h 79"/>
                      <a:gd name="T2" fmla="*/ 0 w 18"/>
                      <a:gd name="T3" fmla="*/ 42 h 79"/>
                      <a:gd name="T4" fmla="*/ 0 w 18"/>
                      <a:gd name="T5" fmla="*/ 78 h 79"/>
                      <a:gd name="T6" fmla="*/ 17 w 18"/>
                      <a:gd name="T7" fmla="*/ 36 h 79"/>
                      <a:gd name="T8" fmla="*/ 17 w 18"/>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79">
                        <a:moveTo>
                          <a:pt x="17" y="0"/>
                        </a:moveTo>
                        <a:lnTo>
                          <a:pt x="0" y="42"/>
                        </a:lnTo>
                        <a:lnTo>
                          <a:pt x="0" y="78"/>
                        </a:lnTo>
                        <a:lnTo>
                          <a:pt x="17" y="36"/>
                        </a:lnTo>
                        <a:lnTo>
                          <a:pt x="17"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02" name="Freeform 202">
                    <a:extLst>
                      <a:ext uri="{FF2B5EF4-FFF2-40B4-BE49-F238E27FC236}">
                        <a16:creationId xmlns:a16="http://schemas.microsoft.com/office/drawing/2014/main" id="{94094F74-5755-44FB-8B76-E9765705D688}"/>
                      </a:ext>
                    </a:extLst>
                  </p:cNvPr>
                  <p:cNvSpPr>
                    <a:spLocks/>
                  </p:cNvSpPr>
                  <p:nvPr/>
                </p:nvSpPr>
                <p:spPr bwMode="auto">
                  <a:xfrm>
                    <a:off x="4481" y="2910"/>
                    <a:ext cx="7" cy="37"/>
                  </a:xfrm>
                  <a:custGeom>
                    <a:avLst/>
                    <a:gdLst>
                      <a:gd name="T0" fmla="*/ 0 w 7"/>
                      <a:gd name="T1" fmla="*/ 0 h 37"/>
                      <a:gd name="T2" fmla="*/ 6 w 7"/>
                      <a:gd name="T3" fmla="*/ 0 h 37"/>
                      <a:gd name="T4" fmla="*/ 6 w 7"/>
                      <a:gd name="T5" fmla="*/ 36 h 37"/>
                      <a:gd name="T6" fmla="*/ 0 w 7"/>
                      <a:gd name="T7" fmla="*/ 36 h 37"/>
                      <a:gd name="T8" fmla="*/ 0 w 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7">
                        <a:moveTo>
                          <a:pt x="0" y="0"/>
                        </a:moveTo>
                        <a:lnTo>
                          <a:pt x="6" y="0"/>
                        </a:lnTo>
                        <a:lnTo>
                          <a:pt x="6" y="36"/>
                        </a:lnTo>
                        <a:lnTo>
                          <a:pt x="0" y="36"/>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03" name="Freeform 203">
                    <a:extLst>
                      <a:ext uri="{FF2B5EF4-FFF2-40B4-BE49-F238E27FC236}">
                        <a16:creationId xmlns:a16="http://schemas.microsoft.com/office/drawing/2014/main" id="{7ADF9818-CAD2-4641-8B10-A351CDE3651D}"/>
                      </a:ext>
                    </a:extLst>
                  </p:cNvPr>
                  <p:cNvSpPr>
                    <a:spLocks/>
                  </p:cNvSpPr>
                  <p:nvPr/>
                </p:nvSpPr>
                <p:spPr bwMode="auto">
                  <a:xfrm>
                    <a:off x="4489" y="2898"/>
                    <a:ext cx="24" cy="57"/>
                  </a:xfrm>
                  <a:custGeom>
                    <a:avLst/>
                    <a:gdLst>
                      <a:gd name="T0" fmla="*/ 0 w 24"/>
                      <a:gd name="T1" fmla="*/ 20 h 57"/>
                      <a:gd name="T2" fmla="*/ 0 w 24"/>
                      <a:gd name="T3" fmla="*/ 56 h 57"/>
                      <a:gd name="T4" fmla="*/ 23 w 24"/>
                      <a:gd name="T5" fmla="*/ 36 h 57"/>
                      <a:gd name="T6" fmla="*/ 23 w 24"/>
                      <a:gd name="T7" fmla="*/ 0 h 57"/>
                      <a:gd name="T8" fmla="*/ 0 w 24"/>
                      <a:gd name="T9" fmla="*/ 2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57">
                        <a:moveTo>
                          <a:pt x="0" y="20"/>
                        </a:moveTo>
                        <a:lnTo>
                          <a:pt x="0" y="56"/>
                        </a:lnTo>
                        <a:lnTo>
                          <a:pt x="23" y="36"/>
                        </a:lnTo>
                        <a:lnTo>
                          <a:pt x="23" y="0"/>
                        </a:lnTo>
                        <a:lnTo>
                          <a:pt x="0" y="20"/>
                        </a:lnTo>
                      </a:path>
                    </a:pathLst>
                  </a:custGeom>
                  <a:solidFill>
                    <a:srgbClr val="5FC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692" name="Group 204">
                  <a:extLst>
                    <a:ext uri="{FF2B5EF4-FFF2-40B4-BE49-F238E27FC236}">
                      <a16:creationId xmlns:a16="http://schemas.microsoft.com/office/drawing/2014/main" id="{8368BE4F-4642-45A9-8204-19719E864AE9}"/>
                    </a:ext>
                  </a:extLst>
                </p:cNvPr>
                <p:cNvGrpSpPr>
                  <a:grpSpLocks/>
                </p:cNvGrpSpPr>
                <p:nvPr/>
              </p:nvGrpSpPr>
              <p:grpSpPr bwMode="auto">
                <a:xfrm>
                  <a:off x="4508" y="2884"/>
                  <a:ext cx="136" cy="131"/>
                  <a:chOff x="4508" y="2884"/>
                  <a:chExt cx="136" cy="131"/>
                </a:xfrm>
              </p:grpSpPr>
              <p:sp>
                <p:nvSpPr>
                  <p:cNvPr id="108693" name="Freeform 205">
                    <a:extLst>
                      <a:ext uri="{FF2B5EF4-FFF2-40B4-BE49-F238E27FC236}">
                        <a16:creationId xmlns:a16="http://schemas.microsoft.com/office/drawing/2014/main" id="{9EDF63BF-43B4-4A44-AFB8-A837038AB8E6}"/>
                      </a:ext>
                    </a:extLst>
                  </p:cNvPr>
                  <p:cNvSpPr>
                    <a:spLocks/>
                  </p:cNvSpPr>
                  <p:nvPr/>
                </p:nvSpPr>
                <p:spPr bwMode="auto">
                  <a:xfrm>
                    <a:off x="4508" y="2884"/>
                    <a:ext cx="92" cy="83"/>
                  </a:xfrm>
                  <a:custGeom>
                    <a:avLst/>
                    <a:gdLst>
                      <a:gd name="T0" fmla="*/ 0 w 92"/>
                      <a:gd name="T1" fmla="*/ 0 h 83"/>
                      <a:gd name="T2" fmla="*/ 4 w 92"/>
                      <a:gd name="T3" fmla="*/ 14 h 83"/>
                      <a:gd name="T4" fmla="*/ 4 w 92"/>
                      <a:gd name="T5" fmla="*/ 36 h 83"/>
                      <a:gd name="T6" fmla="*/ 91 w 92"/>
                      <a:gd name="T7" fmla="*/ 82 h 83"/>
                      <a:gd name="T8" fmla="*/ 91 w 92"/>
                      <a:gd name="T9" fmla="*/ 46 h 83"/>
                      <a:gd name="T10" fmla="*/ 0 w 92"/>
                      <a:gd name="T11" fmla="*/ 0 h 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83">
                        <a:moveTo>
                          <a:pt x="0" y="0"/>
                        </a:moveTo>
                        <a:lnTo>
                          <a:pt x="4" y="14"/>
                        </a:lnTo>
                        <a:lnTo>
                          <a:pt x="4" y="36"/>
                        </a:lnTo>
                        <a:lnTo>
                          <a:pt x="91" y="82"/>
                        </a:lnTo>
                        <a:lnTo>
                          <a:pt x="91" y="46"/>
                        </a:lnTo>
                        <a:lnTo>
                          <a:pt x="0" y="0"/>
                        </a:lnTo>
                      </a:path>
                    </a:pathLst>
                  </a:custGeom>
                  <a:solidFill>
                    <a:srgbClr val="9FF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94" name="Freeform 206">
                    <a:extLst>
                      <a:ext uri="{FF2B5EF4-FFF2-40B4-BE49-F238E27FC236}">
                        <a16:creationId xmlns:a16="http://schemas.microsoft.com/office/drawing/2014/main" id="{8E823D50-0B6D-4422-A154-E914C67A0FB0}"/>
                      </a:ext>
                    </a:extLst>
                  </p:cNvPr>
                  <p:cNvSpPr>
                    <a:spLocks/>
                  </p:cNvSpPr>
                  <p:nvPr/>
                </p:nvSpPr>
                <p:spPr bwMode="auto">
                  <a:xfrm>
                    <a:off x="4599" y="2932"/>
                    <a:ext cx="17" cy="83"/>
                  </a:xfrm>
                  <a:custGeom>
                    <a:avLst/>
                    <a:gdLst>
                      <a:gd name="T0" fmla="*/ 0 w 17"/>
                      <a:gd name="T1" fmla="*/ 0 h 83"/>
                      <a:gd name="T2" fmla="*/ 16 w 17"/>
                      <a:gd name="T3" fmla="*/ 46 h 83"/>
                      <a:gd name="T4" fmla="*/ 16 w 17"/>
                      <a:gd name="T5" fmla="*/ 82 h 83"/>
                      <a:gd name="T6" fmla="*/ 0 w 17"/>
                      <a:gd name="T7" fmla="*/ 34 h 83"/>
                      <a:gd name="T8" fmla="*/ 0 w 17"/>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3">
                        <a:moveTo>
                          <a:pt x="0" y="0"/>
                        </a:moveTo>
                        <a:lnTo>
                          <a:pt x="16" y="46"/>
                        </a:lnTo>
                        <a:lnTo>
                          <a:pt x="16" y="82"/>
                        </a:lnTo>
                        <a:lnTo>
                          <a:pt x="0" y="34"/>
                        </a:lnTo>
                        <a:lnTo>
                          <a:pt x="0" y="0"/>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95" name="Freeform 207">
                    <a:extLst>
                      <a:ext uri="{FF2B5EF4-FFF2-40B4-BE49-F238E27FC236}">
                        <a16:creationId xmlns:a16="http://schemas.microsoft.com/office/drawing/2014/main" id="{703E961B-85E2-49B8-9114-088A7075A0DA}"/>
                      </a:ext>
                    </a:extLst>
                  </p:cNvPr>
                  <p:cNvSpPr>
                    <a:spLocks/>
                  </p:cNvSpPr>
                  <p:nvPr/>
                </p:nvSpPr>
                <p:spPr bwMode="auto">
                  <a:xfrm>
                    <a:off x="4615" y="2976"/>
                    <a:ext cx="29" cy="39"/>
                  </a:xfrm>
                  <a:custGeom>
                    <a:avLst/>
                    <a:gdLst>
                      <a:gd name="T0" fmla="*/ 0 w 29"/>
                      <a:gd name="T1" fmla="*/ 2 h 39"/>
                      <a:gd name="T2" fmla="*/ 28 w 29"/>
                      <a:gd name="T3" fmla="*/ 0 h 39"/>
                      <a:gd name="T4" fmla="*/ 28 w 29"/>
                      <a:gd name="T5" fmla="*/ 38 h 39"/>
                      <a:gd name="T6" fmla="*/ 0 w 29"/>
                      <a:gd name="T7" fmla="*/ 38 h 39"/>
                      <a:gd name="T8" fmla="*/ 0 w 29"/>
                      <a:gd name="T9" fmla="*/ 2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9">
                        <a:moveTo>
                          <a:pt x="0" y="2"/>
                        </a:moveTo>
                        <a:lnTo>
                          <a:pt x="28" y="0"/>
                        </a:lnTo>
                        <a:lnTo>
                          <a:pt x="28" y="38"/>
                        </a:lnTo>
                        <a:lnTo>
                          <a:pt x="0" y="38"/>
                        </a:lnTo>
                        <a:lnTo>
                          <a:pt x="0" y="2"/>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96" name="Freeform 208">
                    <a:extLst>
                      <a:ext uri="{FF2B5EF4-FFF2-40B4-BE49-F238E27FC236}">
                        <a16:creationId xmlns:a16="http://schemas.microsoft.com/office/drawing/2014/main" id="{BEE2FFFD-2589-4CA6-A413-97695BE17832}"/>
                      </a:ext>
                    </a:extLst>
                  </p:cNvPr>
                  <p:cNvSpPr>
                    <a:spLocks/>
                  </p:cNvSpPr>
                  <p:nvPr/>
                </p:nvSpPr>
                <p:spPr bwMode="auto">
                  <a:xfrm>
                    <a:off x="4643" y="2962"/>
                    <a:ext cx="1" cy="51"/>
                  </a:xfrm>
                  <a:custGeom>
                    <a:avLst/>
                    <a:gdLst>
                      <a:gd name="T0" fmla="*/ 0 w 1"/>
                      <a:gd name="T1" fmla="*/ 0 h 51"/>
                      <a:gd name="T2" fmla="*/ 0 w 1"/>
                      <a:gd name="T3" fmla="*/ 14 h 51"/>
                      <a:gd name="T4" fmla="*/ 0 w 1"/>
                      <a:gd name="T5" fmla="*/ 50 h 51"/>
                      <a:gd name="T6" fmla="*/ 0 w 1"/>
                      <a:gd name="T7" fmla="*/ 36 h 51"/>
                      <a:gd name="T8" fmla="*/ 0 w 1"/>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51">
                        <a:moveTo>
                          <a:pt x="0" y="0"/>
                        </a:moveTo>
                        <a:lnTo>
                          <a:pt x="0" y="14"/>
                        </a:lnTo>
                        <a:lnTo>
                          <a:pt x="0" y="50"/>
                        </a:lnTo>
                        <a:lnTo>
                          <a:pt x="0" y="36"/>
                        </a:lnTo>
                        <a:lnTo>
                          <a:pt x="0" y="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8689" name="Freeform 209">
                <a:extLst>
                  <a:ext uri="{FF2B5EF4-FFF2-40B4-BE49-F238E27FC236}">
                    <a16:creationId xmlns:a16="http://schemas.microsoft.com/office/drawing/2014/main" id="{2FD8D868-51D5-43B3-929D-12910E7CBB42}"/>
                  </a:ext>
                </a:extLst>
              </p:cNvPr>
              <p:cNvSpPr>
                <a:spLocks/>
              </p:cNvSpPr>
              <p:nvPr/>
            </p:nvSpPr>
            <p:spPr bwMode="auto">
              <a:xfrm>
                <a:off x="4347" y="2719"/>
                <a:ext cx="297" cy="292"/>
              </a:xfrm>
              <a:custGeom>
                <a:avLst/>
                <a:gdLst>
                  <a:gd name="T0" fmla="*/ 48 w 297"/>
                  <a:gd name="T1" fmla="*/ 42 h 292"/>
                  <a:gd name="T2" fmla="*/ 107 w 297"/>
                  <a:gd name="T3" fmla="*/ 0 h 292"/>
                  <a:gd name="T4" fmla="*/ 136 w 297"/>
                  <a:gd name="T5" fmla="*/ 6 h 292"/>
                  <a:gd name="T6" fmla="*/ 150 w 297"/>
                  <a:gd name="T7" fmla="*/ 22 h 292"/>
                  <a:gd name="T8" fmla="*/ 206 w 297"/>
                  <a:gd name="T9" fmla="*/ 26 h 292"/>
                  <a:gd name="T10" fmla="*/ 208 w 297"/>
                  <a:gd name="T11" fmla="*/ 169 h 292"/>
                  <a:gd name="T12" fmla="*/ 225 w 297"/>
                  <a:gd name="T13" fmla="*/ 175 h 292"/>
                  <a:gd name="T14" fmla="*/ 233 w 297"/>
                  <a:gd name="T15" fmla="*/ 191 h 292"/>
                  <a:gd name="T16" fmla="*/ 246 w 297"/>
                  <a:gd name="T17" fmla="*/ 185 h 292"/>
                  <a:gd name="T18" fmla="*/ 271 w 297"/>
                  <a:gd name="T19" fmla="*/ 225 h 292"/>
                  <a:gd name="T20" fmla="*/ 296 w 297"/>
                  <a:gd name="T21" fmla="*/ 243 h 292"/>
                  <a:gd name="T22" fmla="*/ 296 w 297"/>
                  <a:gd name="T23" fmla="*/ 257 h 292"/>
                  <a:gd name="T24" fmla="*/ 268 w 297"/>
                  <a:gd name="T25" fmla="*/ 259 h 292"/>
                  <a:gd name="T26" fmla="*/ 252 w 297"/>
                  <a:gd name="T27" fmla="*/ 211 h 292"/>
                  <a:gd name="T28" fmla="*/ 162 w 297"/>
                  <a:gd name="T29" fmla="*/ 165 h 292"/>
                  <a:gd name="T30" fmla="*/ 166 w 297"/>
                  <a:gd name="T31" fmla="*/ 179 h 292"/>
                  <a:gd name="T32" fmla="*/ 142 w 297"/>
                  <a:gd name="T33" fmla="*/ 199 h 292"/>
                  <a:gd name="T34" fmla="*/ 140 w 297"/>
                  <a:gd name="T35" fmla="*/ 191 h 292"/>
                  <a:gd name="T36" fmla="*/ 134 w 297"/>
                  <a:gd name="T37" fmla="*/ 191 h 292"/>
                  <a:gd name="T38" fmla="*/ 117 w 297"/>
                  <a:gd name="T39" fmla="*/ 233 h 292"/>
                  <a:gd name="T40" fmla="*/ 67 w 297"/>
                  <a:gd name="T41" fmla="*/ 271 h 292"/>
                  <a:gd name="T42" fmla="*/ 15 w 297"/>
                  <a:gd name="T43" fmla="*/ 291 h 292"/>
                  <a:gd name="T44" fmla="*/ 0 w 297"/>
                  <a:gd name="T45" fmla="*/ 287 h 292"/>
                  <a:gd name="T46" fmla="*/ 59 w 297"/>
                  <a:gd name="T47" fmla="*/ 255 h 292"/>
                  <a:gd name="T48" fmla="*/ 67 w 297"/>
                  <a:gd name="T49" fmla="*/ 255 h 292"/>
                  <a:gd name="T50" fmla="*/ 88 w 297"/>
                  <a:gd name="T51" fmla="*/ 227 h 292"/>
                  <a:gd name="T52" fmla="*/ 98 w 297"/>
                  <a:gd name="T53" fmla="*/ 227 h 292"/>
                  <a:gd name="T54" fmla="*/ 111 w 297"/>
                  <a:gd name="T55" fmla="*/ 205 h 292"/>
                  <a:gd name="T56" fmla="*/ 107 w 297"/>
                  <a:gd name="T57" fmla="*/ 199 h 292"/>
                  <a:gd name="T58" fmla="*/ 76 w 297"/>
                  <a:gd name="T59" fmla="*/ 201 h 292"/>
                  <a:gd name="T60" fmla="*/ 55 w 297"/>
                  <a:gd name="T61" fmla="*/ 153 h 292"/>
                  <a:gd name="T62" fmla="*/ 67 w 297"/>
                  <a:gd name="T63" fmla="*/ 129 h 292"/>
                  <a:gd name="T64" fmla="*/ 86 w 297"/>
                  <a:gd name="T65" fmla="*/ 121 h 292"/>
                  <a:gd name="T66" fmla="*/ 78 w 297"/>
                  <a:gd name="T67" fmla="*/ 104 h 292"/>
                  <a:gd name="T68" fmla="*/ 57 w 297"/>
                  <a:gd name="T69" fmla="*/ 111 h 292"/>
                  <a:gd name="T70" fmla="*/ 44 w 297"/>
                  <a:gd name="T71" fmla="*/ 84 h 292"/>
                  <a:gd name="T72" fmla="*/ 59 w 297"/>
                  <a:gd name="T73" fmla="*/ 76 h 292"/>
                  <a:gd name="T74" fmla="*/ 76 w 297"/>
                  <a:gd name="T75" fmla="*/ 84 h 292"/>
                  <a:gd name="T76" fmla="*/ 84 w 297"/>
                  <a:gd name="T77" fmla="*/ 82 h 292"/>
                  <a:gd name="T78" fmla="*/ 69 w 297"/>
                  <a:gd name="T79" fmla="*/ 54 h 292"/>
                  <a:gd name="T80" fmla="*/ 48 w 297"/>
                  <a:gd name="T81" fmla="*/ 54 h 292"/>
                  <a:gd name="T82" fmla="*/ 48 w 297"/>
                  <a:gd name="T83" fmla="*/ 42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7" h="292">
                    <a:moveTo>
                      <a:pt x="48" y="42"/>
                    </a:moveTo>
                    <a:lnTo>
                      <a:pt x="107" y="0"/>
                    </a:lnTo>
                    <a:lnTo>
                      <a:pt x="136" y="6"/>
                    </a:lnTo>
                    <a:lnTo>
                      <a:pt x="150" y="22"/>
                    </a:lnTo>
                    <a:lnTo>
                      <a:pt x="206" y="26"/>
                    </a:lnTo>
                    <a:lnTo>
                      <a:pt x="208" y="169"/>
                    </a:lnTo>
                    <a:lnTo>
                      <a:pt x="225" y="175"/>
                    </a:lnTo>
                    <a:lnTo>
                      <a:pt x="233" y="191"/>
                    </a:lnTo>
                    <a:lnTo>
                      <a:pt x="246" y="185"/>
                    </a:lnTo>
                    <a:lnTo>
                      <a:pt x="271" y="225"/>
                    </a:lnTo>
                    <a:lnTo>
                      <a:pt x="296" y="243"/>
                    </a:lnTo>
                    <a:lnTo>
                      <a:pt x="296" y="257"/>
                    </a:lnTo>
                    <a:lnTo>
                      <a:pt x="268" y="259"/>
                    </a:lnTo>
                    <a:lnTo>
                      <a:pt x="252" y="211"/>
                    </a:lnTo>
                    <a:lnTo>
                      <a:pt x="162" y="165"/>
                    </a:lnTo>
                    <a:lnTo>
                      <a:pt x="166" y="179"/>
                    </a:lnTo>
                    <a:lnTo>
                      <a:pt x="142" y="199"/>
                    </a:lnTo>
                    <a:lnTo>
                      <a:pt x="140" y="191"/>
                    </a:lnTo>
                    <a:lnTo>
                      <a:pt x="134" y="191"/>
                    </a:lnTo>
                    <a:lnTo>
                      <a:pt x="117" y="233"/>
                    </a:lnTo>
                    <a:lnTo>
                      <a:pt x="67" y="271"/>
                    </a:lnTo>
                    <a:lnTo>
                      <a:pt x="15" y="291"/>
                    </a:lnTo>
                    <a:lnTo>
                      <a:pt x="0" y="287"/>
                    </a:lnTo>
                    <a:lnTo>
                      <a:pt x="59" y="255"/>
                    </a:lnTo>
                    <a:lnTo>
                      <a:pt x="67" y="255"/>
                    </a:lnTo>
                    <a:lnTo>
                      <a:pt x="88" y="227"/>
                    </a:lnTo>
                    <a:lnTo>
                      <a:pt x="98" y="227"/>
                    </a:lnTo>
                    <a:lnTo>
                      <a:pt x="111" y="205"/>
                    </a:lnTo>
                    <a:lnTo>
                      <a:pt x="107" y="199"/>
                    </a:lnTo>
                    <a:lnTo>
                      <a:pt x="76" y="201"/>
                    </a:lnTo>
                    <a:lnTo>
                      <a:pt x="55" y="153"/>
                    </a:lnTo>
                    <a:lnTo>
                      <a:pt x="67" y="129"/>
                    </a:lnTo>
                    <a:lnTo>
                      <a:pt x="86" y="121"/>
                    </a:lnTo>
                    <a:lnTo>
                      <a:pt x="78" y="104"/>
                    </a:lnTo>
                    <a:lnTo>
                      <a:pt x="57" y="111"/>
                    </a:lnTo>
                    <a:lnTo>
                      <a:pt x="44" y="84"/>
                    </a:lnTo>
                    <a:lnTo>
                      <a:pt x="59" y="76"/>
                    </a:lnTo>
                    <a:lnTo>
                      <a:pt x="76" y="84"/>
                    </a:lnTo>
                    <a:lnTo>
                      <a:pt x="84" y="82"/>
                    </a:lnTo>
                    <a:lnTo>
                      <a:pt x="69" y="54"/>
                    </a:lnTo>
                    <a:lnTo>
                      <a:pt x="48" y="54"/>
                    </a:lnTo>
                    <a:lnTo>
                      <a:pt x="48" y="42"/>
                    </a:lnTo>
                  </a:path>
                </a:pathLst>
              </a:custGeom>
              <a:solidFill>
                <a:srgbClr val="5FD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568" name="Group 210">
            <a:extLst>
              <a:ext uri="{FF2B5EF4-FFF2-40B4-BE49-F238E27FC236}">
                <a16:creationId xmlns:a16="http://schemas.microsoft.com/office/drawing/2014/main" id="{014947E9-A7CA-41E8-A5C1-129AD0B92DA0}"/>
              </a:ext>
            </a:extLst>
          </p:cNvPr>
          <p:cNvGrpSpPr>
            <a:grpSpLocks/>
          </p:cNvGrpSpPr>
          <p:nvPr/>
        </p:nvGrpSpPr>
        <p:grpSpPr bwMode="auto">
          <a:xfrm>
            <a:off x="4652963" y="3462338"/>
            <a:ext cx="2373312" cy="788987"/>
            <a:chOff x="2931" y="2181"/>
            <a:chExt cx="1495" cy="497"/>
          </a:xfrm>
        </p:grpSpPr>
        <p:grpSp>
          <p:nvGrpSpPr>
            <p:cNvPr id="108585" name="Group 211">
              <a:extLst>
                <a:ext uri="{FF2B5EF4-FFF2-40B4-BE49-F238E27FC236}">
                  <a16:creationId xmlns:a16="http://schemas.microsoft.com/office/drawing/2014/main" id="{70C493AF-D936-4F3D-8BE8-A8DACE1AF892}"/>
                </a:ext>
              </a:extLst>
            </p:cNvPr>
            <p:cNvGrpSpPr>
              <a:grpSpLocks/>
            </p:cNvGrpSpPr>
            <p:nvPr/>
          </p:nvGrpSpPr>
          <p:grpSpPr bwMode="auto">
            <a:xfrm>
              <a:off x="2971" y="2181"/>
              <a:ext cx="1455" cy="431"/>
              <a:chOff x="2971" y="2181"/>
              <a:chExt cx="1455" cy="431"/>
            </a:xfrm>
          </p:grpSpPr>
          <p:sp>
            <p:nvSpPr>
              <p:cNvPr id="108632" name="Freeform 212">
                <a:extLst>
                  <a:ext uri="{FF2B5EF4-FFF2-40B4-BE49-F238E27FC236}">
                    <a16:creationId xmlns:a16="http://schemas.microsoft.com/office/drawing/2014/main" id="{998D4E3F-CB83-48D1-BC14-95C33B979BEC}"/>
                  </a:ext>
                </a:extLst>
              </p:cNvPr>
              <p:cNvSpPr>
                <a:spLocks/>
              </p:cNvSpPr>
              <p:nvPr/>
            </p:nvSpPr>
            <p:spPr bwMode="auto">
              <a:xfrm>
                <a:off x="2971" y="2181"/>
                <a:ext cx="1455" cy="431"/>
              </a:xfrm>
              <a:custGeom>
                <a:avLst/>
                <a:gdLst>
                  <a:gd name="T0" fmla="*/ 71 w 1455"/>
                  <a:gd name="T1" fmla="*/ 0 h 431"/>
                  <a:gd name="T2" fmla="*/ 267 w 1455"/>
                  <a:gd name="T3" fmla="*/ 254 h 431"/>
                  <a:gd name="T4" fmla="*/ 284 w 1455"/>
                  <a:gd name="T5" fmla="*/ 262 h 431"/>
                  <a:gd name="T6" fmla="*/ 893 w 1455"/>
                  <a:gd name="T7" fmla="*/ 262 h 431"/>
                  <a:gd name="T8" fmla="*/ 1313 w 1455"/>
                  <a:gd name="T9" fmla="*/ 254 h 431"/>
                  <a:gd name="T10" fmla="*/ 1332 w 1455"/>
                  <a:gd name="T11" fmla="*/ 258 h 431"/>
                  <a:gd name="T12" fmla="*/ 1353 w 1455"/>
                  <a:gd name="T13" fmla="*/ 262 h 431"/>
                  <a:gd name="T14" fmla="*/ 1369 w 1455"/>
                  <a:gd name="T15" fmla="*/ 270 h 431"/>
                  <a:gd name="T16" fmla="*/ 1385 w 1455"/>
                  <a:gd name="T17" fmla="*/ 284 h 431"/>
                  <a:gd name="T18" fmla="*/ 1398 w 1455"/>
                  <a:gd name="T19" fmla="*/ 291 h 431"/>
                  <a:gd name="T20" fmla="*/ 1412 w 1455"/>
                  <a:gd name="T21" fmla="*/ 312 h 431"/>
                  <a:gd name="T22" fmla="*/ 1425 w 1455"/>
                  <a:gd name="T23" fmla="*/ 322 h 431"/>
                  <a:gd name="T24" fmla="*/ 1435 w 1455"/>
                  <a:gd name="T25" fmla="*/ 330 h 431"/>
                  <a:gd name="T26" fmla="*/ 1444 w 1455"/>
                  <a:gd name="T27" fmla="*/ 340 h 431"/>
                  <a:gd name="T28" fmla="*/ 1450 w 1455"/>
                  <a:gd name="T29" fmla="*/ 351 h 431"/>
                  <a:gd name="T30" fmla="*/ 1454 w 1455"/>
                  <a:gd name="T31" fmla="*/ 361 h 431"/>
                  <a:gd name="T32" fmla="*/ 1450 w 1455"/>
                  <a:gd name="T33" fmla="*/ 373 h 431"/>
                  <a:gd name="T34" fmla="*/ 1441 w 1455"/>
                  <a:gd name="T35" fmla="*/ 383 h 431"/>
                  <a:gd name="T36" fmla="*/ 1425 w 1455"/>
                  <a:gd name="T37" fmla="*/ 391 h 431"/>
                  <a:gd name="T38" fmla="*/ 1404 w 1455"/>
                  <a:gd name="T39" fmla="*/ 399 h 431"/>
                  <a:gd name="T40" fmla="*/ 1379 w 1455"/>
                  <a:gd name="T41" fmla="*/ 404 h 431"/>
                  <a:gd name="T42" fmla="*/ 1344 w 1455"/>
                  <a:gd name="T43" fmla="*/ 408 h 431"/>
                  <a:gd name="T44" fmla="*/ 1290 w 1455"/>
                  <a:gd name="T45" fmla="*/ 412 h 431"/>
                  <a:gd name="T46" fmla="*/ 985 w 1455"/>
                  <a:gd name="T47" fmla="*/ 416 h 431"/>
                  <a:gd name="T48" fmla="*/ 533 w 1455"/>
                  <a:gd name="T49" fmla="*/ 430 h 431"/>
                  <a:gd name="T50" fmla="*/ 353 w 1455"/>
                  <a:gd name="T51" fmla="*/ 426 h 431"/>
                  <a:gd name="T52" fmla="*/ 265 w 1455"/>
                  <a:gd name="T53" fmla="*/ 416 h 431"/>
                  <a:gd name="T54" fmla="*/ 226 w 1455"/>
                  <a:gd name="T55" fmla="*/ 408 h 431"/>
                  <a:gd name="T56" fmla="*/ 183 w 1455"/>
                  <a:gd name="T57" fmla="*/ 395 h 431"/>
                  <a:gd name="T58" fmla="*/ 52 w 1455"/>
                  <a:gd name="T59" fmla="*/ 351 h 431"/>
                  <a:gd name="T60" fmla="*/ 10 w 1455"/>
                  <a:gd name="T61" fmla="*/ 322 h 431"/>
                  <a:gd name="T62" fmla="*/ 82 w 1455"/>
                  <a:gd name="T63" fmla="*/ 288 h 431"/>
                  <a:gd name="T64" fmla="*/ 35 w 1455"/>
                  <a:gd name="T65" fmla="*/ 125 h 4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5" h="431">
                    <a:moveTo>
                      <a:pt x="0" y="0"/>
                    </a:moveTo>
                    <a:lnTo>
                      <a:pt x="71" y="0"/>
                    </a:lnTo>
                    <a:lnTo>
                      <a:pt x="265" y="244"/>
                    </a:lnTo>
                    <a:lnTo>
                      <a:pt x="267" y="254"/>
                    </a:lnTo>
                    <a:lnTo>
                      <a:pt x="275" y="258"/>
                    </a:lnTo>
                    <a:lnTo>
                      <a:pt x="284" y="262"/>
                    </a:lnTo>
                    <a:lnTo>
                      <a:pt x="655" y="266"/>
                    </a:lnTo>
                    <a:lnTo>
                      <a:pt x="893" y="262"/>
                    </a:lnTo>
                    <a:lnTo>
                      <a:pt x="1303" y="254"/>
                    </a:lnTo>
                    <a:lnTo>
                      <a:pt x="1313" y="254"/>
                    </a:lnTo>
                    <a:lnTo>
                      <a:pt x="1323" y="254"/>
                    </a:lnTo>
                    <a:lnTo>
                      <a:pt x="1332" y="258"/>
                    </a:lnTo>
                    <a:lnTo>
                      <a:pt x="1344" y="258"/>
                    </a:lnTo>
                    <a:lnTo>
                      <a:pt x="1353" y="262"/>
                    </a:lnTo>
                    <a:lnTo>
                      <a:pt x="1363" y="266"/>
                    </a:lnTo>
                    <a:lnTo>
                      <a:pt x="1369" y="270"/>
                    </a:lnTo>
                    <a:lnTo>
                      <a:pt x="1375" y="276"/>
                    </a:lnTo>
                    <a:lnTo>
                      <a:pt x="1385" y="284"/>
                    </a:lnTo>
                    <a:lnTo>
                      <a:pt x="1391" y="288"/>
                    </a:lnTo>
                    <a:lnTo>
                      <a:pt x="1398" y="291"/>
                    </a:lnTo>
                    <a:lnTo>
                      <a:pt x="1404" y="304"/>
                    </a:lnTo>
                    <a:lnTo>
                      <a:pt x="1412" y="312"/>
                    </a:lnTo>
                    <a:lnTo>
                      <a:pt x="1414" y="318"/>
                    </a:lnTo>
                    <a:lnTo>
                      <a:pt x="1425" y="322"/>
                    </a:lnTo>
                    <a:lnTo>
                      <a:pt x="1431" y="330"/>
                    </a:lnTo>
                    <a:lnTo>
                      <a:pt x="1435" y="330"/>
                    </a:lnTo>
                    <a:lnTo>
                      <a:pt x="1441" y="334"/>
                    </a:lnTo>
                    <a:lnTo>
                      <a:pt x="1444" y="340"/>
                    </a:lnTo>
                    <a:lnTo>
                      <a:pt x="1448" y="344"/>
                    </a:lnTo>
                    <a:lnTo>
                      <a:pt x="1450" y="351"/>
                    </a:lnTo>
                    <a:lnTo>
                      <a:pt x="1454" y="355"/>
                    </a:lnTo>
                    <a:lnTo>
                      <a:pt x="1454" y="361"/>
                    </a:lnTo>
                    <a:lnTo>
                      <a:pt x="1450" y="365"/>
                    </a:lnTo>
                    <a:lnTo>
                      <a:pt x="1450" y="373"/>
                    </a:lnTo>
                    <a:lnTo>
                      <a:pt x="1448" y="377"/>
                    </a:lnTo>
                    <a:lnTo>
                      <a:pt x="1441" y="383"/>
                    </a:lnTo>
                    <a:lnTo>
                      <a:pt x="1435" y="387"/>
                    </a:lnTo>
                    <a:lnTo>
                      <a:pt x="1425" y="391"/>
                    </a:lnTo>
                    <a:lnTo>
                      <a:pt x="1414" y="395"/>
                    </a:lnTo>
                    <a:lnTo>
                      <a:pt x="1404" y="399"/>
                    </a:lnTo>
                    <a:lnTo>
                      <a:pt x="1391" y="399"/>
                    </a:lnTo>
                    <a:lnTo>
                      <a:pt x="1379" y="404"/>
                    </a:lnTo>
                    <a:lnTo>
                      <a:pt x="1363" y="408"/>
                    </a:lnTo>
                    <a:lnTo>
                      <a:pt x="1344" y="408"/>
                    </a:lnTo>
                    <a:lnTo>
                      <a:pt x="1326" y="408"/>
                    </a:lnTo>
                    <a:lnTo>
                      <a:pt x="1290" y="412"/>
                    </a:lnTo>
                    <a:lnTo>
                      <a:pt x="1195" y="412"/>
                    </a:lnTo>
                    <a:lnTo>
                      <a:pt x="985" y="416"/>
                    </a:lnTo>
                    <a:lnTo>
                      <a:pt x="554" y="430"/>
                    </a:lnTo>
                    <a:lnTo>
                      <a:pt x="533" y="430"/>
                    </a:lnTo>
                    <a:lnTo>
                      <a:pt x="390" y="430"/>
                    </a:lnTo>
                    <a:lnTo>
                      <a:pt x="353" y="426"/>
                    </a:lnTo>
                    <a:lnTo>
                      <a:pt x="298" y="420"/>
                    </a:lnTo>
                    <a:lnTo>
                      <a:pt x="265" y="416"/>
                    </a:lnTo>
                    <a:lnTo>
                      <a:pt x="244" y="412"/>
                    </a:lnTo>
                    <a:lnTo>
                      <a:pt x="226" y="408"/>
                    </a:lnTo>
                    <a:lnTo>
                      <a:pt x="207" y="404"/>
                    </a:lnTo>
                    <a:lnTo>
                      <a:pt x="183" y="395"/>
                    </a:lnTo>
                    <a:lnTo>
                      <a:pt x="75" y="361"/>
                    </a:lnTo>
                    <a:lnTo>
                      <a:pt x="52" y="351"/>
                    </a:lnTo>
                    <a:lnTo>
                      <a:pt x="10" y="334"/>
                    </a:lnTo>
                    <a:lnTo>
                      <a:pt x="10" y="322"/>
                    </a:lnTo>
                    <a:lnTo>
                      <a:pt x="42" y="312"/>
                    </a:lnTo>
                    <a:lnTo>
                      <a:pt x="82" y="288"/>
                    </a:lnTo>
                    <a:lnTo>
                      <a:pt x="60" y="201"/>
                    </a:lnTo>
                    <a:lnTo>
                      <a:pt x="35" y="125"/>
                    </a:lnTo>
                    <a:lnTo>
                      <a:pt x="0" y="0"/>
                    </a:lnTo>
                  </a:path>
                </a:pathLst>
              </a:custGeom>
              <a:solidFill>
                <a:srgbClr val="BFBFB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8633" name="Group 213">
                <a:extLst>
                  <a:ext uri="{FF2B5EF4-FFF2-40B4-BE49-F238E27FC236}">
                    <a16:creationId xmlns:a16="http://schemas.microsoft.com/office/drawing/2014/main" id="{1913907A-A1D0-4CA0-A614-ED93FB3ABC0E}"/>
                  </a:ext>
                </a:extLst>
              </p:cNvPr>
              <p:cNvGrpSpPr>
                <a:grpSpLocks/>
              </p:cNvGrpSpPr>
              <p:nvPr/>
            </p:nvGrpSpPr>
            <p:grpSpPr bwMode="auto">
              <a:xfrm>
                <a:off x="3224" y="2462"/>
                <a:ext cx="1076" cy="70"/>
                <a:chOff x="3224" y="2462"/>
                <a:chExt cx="1076" cy="70"/>
              </a:xfrm>
            </p:grpSpPr>
            <p:sp>
              <p:nvSpPr>
                <p:cNvPr id="108681" name="Freeform 214">
                  <a:extLst>
                    <a:ext uri="{FF2B5EF4-FFF2-40B4-BE49-F238E27FC236}">
                      <a16:creationId xmlns:a16="http://schemas.microsoft.com/office/drawing/2014/main" id="{FCFB8632-DB74-41B6-B7DE-6DDBB2E9A3C7}"/>
                    </a:ext>
                  </a:extLst>
                </p:cNvPr>
                <p:cNvSpPr>
                  <a:spLocks/>
                </p:cNvSpPr>
                <p:nvPr/>
              </p:nvSpPr>
              <p:spPr bwMode="auto">
                <a:xfrm>
                  <a:off x="4272" y="2462"/>
                  <a:ext cx="28" cy="66"/>
                </a:xfrm>
                <a:custGeom>
                  <a:avLst/>
                  <a:gdLst>
                    <a:gd name="T0" fmla="*/ 0 w 28"/>
                    <a:gd name="T1" fmla="*/ 0 h 66"/>
                    <a:gd name="T2" fmla="*/ 23 w 28"/>
                    <a:gd name="T3" fmla="*/ 0 h 66"/>
                    <a:gd name="T4" fmla="*/ 27 w 28"/>
                    <a:gd name="T5" fmla="*/ 4 h 66"/>
                    <a:gd name="T6" fmla="*/ 27 w 28"/>
                    <a:gd name="T7" fmla="*/ 8 h 66"/>
                    <a:gd name="T8" fmla="*/ 27 w 28"/>
                    <a:gd name="T9" fmla="*/ 15 h 66"/>
                    <a:gd name="T10" fmla="*/ 27 w 28"/>
                    <a:gd name="T11" fmla="*/ 51 h 66"/>
                    <a:gd name="T12" fmla="*/ 27 w 28"/>
                    <a:gd name="T13" fmla="*/ 55 h 66"/>
                    <a:gd name="T14" fmla="*/ 23 w 28"/>
                    <a:gd name="T15" fmla="*/ 65 h 66"/>
                    <a:gd name="T16" fmla="*/ 0 w 28"/>
                    <a:gd name="T17" fmla="*/ 65 h 66"/>
                    <a:gd name="T18" fmla="*/ 4 w 28"/>
                    <a:gd name="T19" fmla="*/ 59 h 66"/>
                    <a:gd name="T20" fmla="*/ 4 w 28"/>
                    <a:gd name="T21" fmla="*/ 51 h 66"/>
                    <a:gd name="T22" fmla="*/ 4 w 28"/>
                    <a:gd name="T23" fmla="*/ 15 h 66"/>
                    <a:gd name="T24" fmla="*/ 4 w 28"/>
                    <a:gd name="T25" fmla="*/ 8 h 66"/>
                    <a:gd name="T26" fmla="*/ 4 w 28"/>
                    <a:gd name="T27" fmla="*/ 4 h 66"/>
                    <a:gd name="T28" fmla="*/ 0 w 28"/>
                    <a:gd name="T29" fmla="*/ 0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66">
                      <a:moveTo>
                        <a:pt x="0" y="0"/>
                      </a:moveTo>
                      <a:lnTo>
                        <a:pt x="23" y="0"/>
                      </a:lnTo>
                      <a:lnTo>
                        <a:pt x="27" y="4"/>
                      </a:lnTo>
                      <a:lnTo>
                        <a:pt x="27" y="8"/>
                      </a:lnTo>
                      <a:lnTo>
                        <a:pt x="27" y="15"/>
                      </a:lnTo>
                      <a:lnTo>
                        <a:pt x="27" y="51"/>
                      </a:lnTo>
                      <a:lnTo>
                        <a:pt x="27" y="55"/>
                      </a:lnTo>
                      <a:lnTo>
                        <a:pt x="23" y="65"/>
                      </a:lnTo>
                      <a:lnTo>
                        <a:pt x="0" y="65"/>
                      </a:lnTo>
                      <a:lnTo>
                        <a:pt x="4" y="59"/>
                      </a:lnTo>
                      <a:lnTo>
                        <a:pt x="4" y="51"/>
                      </a:lnTo>
                      <a:lnTo>
                        <a:pt x="4" y="15"/>
                      </a:lnTo>
                      <a:lnTo>
                        <a:pt x="4" y="8"/>
                      </a:lnTo>
                      <a:lnTo>
                        <a:pt x="4" y="4"/>
                      </a:lnTo>
                      <a:lnTo>
                        <a:pt x="0" y="0"/>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82" name="Freeform 215">
                  <a:extLst>
                    <a:ext uri="{FF2B5EF4-FFF2-40B4-BE49-F238E27FC236}">
                      <a16:creationId xmlns:a16="http://schemas.microsoft.com/office/drawing/2014/main" id="{24446B6E-58B8-47C3-9C9C-3B5C67486ECF}"/>
                    </a:ext>
                  </a:extLst>
                </p:cNvPr>
                <p:cNvSpPr>
                  <a:spLocks/>
                </p:cNvSpPr>
                <p:nvPr/>
              </p:nvSpPr>
              <p:spPr bwMode="auto">
                <a:xfrm>
                  <a:off x="3983" y="2462"/>
                  <a:ext cx="25" cy="70"/>
                </a:xfrm>
                <a:custGeom>
                  <a:avLst/>
                  <a:gdLst>
                    <a:gd name="T0" fmla="*/ 0 w 25"/>
                    <a:gd name="T1" fmla="*/ 0 h 70"/>
                    <a:gd name="T2" fmla="*/ 22 w 25"/>
                    <a:gd name="T3" fmla="*/ 0 h 70"/>
                    <a:gd name="T4" fmla="*/ 22 w 25"/>
                    <a:gd name="T5" fmla="*/ 4 h 70"/>
                    <a:gd name="T6" fmla="*/ 22 w 25"/>
                    <a:gd name="T7" fmla="*/ 8 h 70"/>
                    <a:gd name="T8" fmla="*/ 22 w 25"/>
                    <a:gd name="T9" fmla="*/ 12 h 70"/>
                    <a:gd name="T10" fmla="*/ 24 w 25"/>
                    <a:gd name="T11" fmla="*/ 15 h 70"/>
                    <a:gd name="T12" fmla="*/ 22 w 25"/>
                    <a:gd name="T13" fmla="*/ 51 h 70"/>
                    <a:gd name="T14" fmla="*/ 22 w 25"/>
                    <a:gd name="T15" fmla="*/ 59 h 70"/>
                    <a:gd name="T16" fmla="*/ 22 w 25"/>
                    <a:gd name="T17" fmla="*/ 69 h 70"/>
                    <a:gd name="T18" fmla="*/ 0 w 25"/>
                    <a:gd name="T19" fmla="*/ 69 h 70"/>
                    <a:gd name="T20" fmla="*/ 0 w 25"/>
                    <a:gd name="T21" fmla="*/ 59 h 70"/>
                    <a:gd name="T22" fmla="*/ 0 w 25"/>
                    <a:gd name="T23" fmla="*/ 51 h 70"/>
                    <a:gd name="T24" fmla="*/ 0 w 25"/>
                    <a:gd name="T25" fmla="*/ 21 h 70"/>
                    <a:gd name="T26" fmla="*/ 0 w 25"/>
                    <a:gd name="T27" fmla="*/ 12 h 70"/>
                    <a:gd name="T28" fmla="*/ 0 w 25"/>
                    <a:gd name="T29" fmla="*/ 8 h 70"/>
                    <a:gd name="T30" fmla="*/ 0 w 25"/>
                    <a:gd name="T31" fmla="*/ 4 h 70"/>
                    <a:gd name="T32" fmla="*/ 0 w 25"/>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70">
                      <a:moveTo>
                        <a:pt x="0" y="0"/>
                      </a:moveTo>
                      <a:lnTo>
                        <a:pt x="22" y="0"/>
                      </a:lnTo>
                      <a:lnTo>
                        <a:pt x="22" y="4"/>
                      </a:lnTo>
                      <a:lnTo>
                        <a:pt x="22" y="8"/>
                      </a:lnTo>
                      <a:lnTo>
                        <a:pt x="22" y="12"/>
                      </a:lnTo>
                      <a:lnTo>
                        <a:pt x="24" y="15"/>
                      </a:lnTo>
                      <a:lnTo>
                        <a:pt x="22" y="51"/>
                      </a:lnTo>
                      <a:lnTo>
                        <a:pt x="22" y="59"/>
                      </a:lnTo>
                      <a:lnTo>
                        <a:pt x="22" y="69"/>
                      </a:lnTo>
                      <a:lnTo>
                        <a:pt x="0" y="69"/>
                      </a:lnTo>
                      <a:lnTo>
                        <a:pt x="0" y="59"/>
                      </a:lnTo>
                      <a:lnTo>
                        <a:pt x="0" y="51"/>
                      </a:lnTo>
                      <a:lnTo>
                        <a:pt x="0" y="21"/>
                      </a:lnTo>
                      <a:lnTo>
                        <a:pt x="0" y="12"/>
                      </a:lnTo>
                      <a:lnTo>
                        <a:pt x="0" y="8"/>
                      </a:lnTo>
                      <a:lnTo>
                        <a:pt x="0" y="4"/>
                      </a:lnTo>
                      <a:lnTo>
                        <a:pt x="0" y="0"/>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83" name="Freeform 216">
                  <a:extLst>
                    <a:ext uri="{FF2B5EF4-FFF2-40B4-BE49-F238E27FC236}">
                      <a16:creationId xmlns:a16="http://schemas.microsoft.com/office/drawing/2014/main" id="{56D0EEAE-A004-43D6-A809-B70D91D023AC}"/>
                    </a:ext>
                  </a:extLst>
                </p:cNvPr>
                <p:cNvSpPr>
                  <a:spLocks/>
                </p:cNvSpPr>
                <p:nvPr/>
              </p:nvSpPr>
              <p:spPr bwMode="auto">
                <a:xfrm>
                  <a:off x="3483" y="2466"/>
                  <a:ext cx="29" cy="62"/>
                </a:xfrm>
                <a:custGeom>
                  <a:avLst/>
                  <a:gdLst>
                    <a:gd name="T0" fmla="*/ 0 w 29"/>
                    <a:gd name="T1" fmla="*/ 0 h 62"/>
                    <a:gd name="T2" fmla="*/ 24 w 29"/>
                    <a:gd name="T3" fmla="*/ 0 h 62"/>
                    <a:gd name="T4" fmla="*/ 24 w 29"/>
                    <a:gd name="T5" fmla="*/ 4 h 62"/>
                    <a:gd name="T6" fmla="*/ 28 w 29"/>
                    <a:gd name="T7" fmla="*/ 8 h 62"/>
                    <a:gd name="T8" fmla="*/ 28 w 29"/>
                    <a:gd name="T9" fmla="*/ 11 h 62"/>
                    <a:gd name="T10" fmla="*/ 28 w 29"/>
                    <a:gd name="T11" fmla="*/ 17 h 62"/>
                    <a:gd name="T12" fmla="*/ 28 w 29"/>
                    <a:gd name="T13" fmla="*/ 51 h 62"/>
                    <a:gd name="T14" fmla="*/ 28 w 29"/>
                    <a:gd name="T15" fmla="*/ 61 h 62"/>
                    <a:gd name="T16" fmla="*/ 4 w 29"/>
                    <a:gd name="T17" fmla="*/ 61 h 62"/>
                    <a:gd name="T18" fmla="*/ 4 w 29"/>
                    <a:gd name="T19" fmla="*/ 51 h 62"/>
                    <a:gd name="T20" fmla="*/ 4 w 29"/>
                    <a:gd name="T21" fmla="*/ 17 h 62"/>
                    <a:gd name="T22" fmla="*/ 4 w 29"/>
                    <a:gd name="T23" fmla="*/ 11 h 62"/>
                    <a:gd name="T24" fmla="*/ 4 w 29"/>
                    <a:gd name="T25" fmla="*/ 8 h 62"/>
                    <a:gd name="T26" fmla="*/ 0 w 29"/>
                    <a:gd name="T27" fmla="*/ 4 h 62"/>
                    <a:gd name="T28" fmla="*/ 0 w 29"/>
                    <a:gd name="T29" fmla="*/ 0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62">
                      <a:moveTo>
                        <a:pt x="0" y="0"/>
                      </a:moveTo>
                      <a:lnTo>
                        <a:pt x="24" y="0"/>
                      </a:lnTo>
                      <a:lnTo>
                        <a:pt x="24" y="4"/>
                      </a:lnTo>
                      <a:lnTo>
                        <a:pt x="28" y="8"/>
                      </a:lnTo>
                      <a:lnTo>
                        <a:pt x="28" y="11"/>
                      </a:lnTo>
                      <a:lnTo>
                        <a:pt x="28" y="17"/>
                      </a:lnTo>
                      <a:lnTo>
                        <a:pt x="28" y="51"/>
                      </a:lnTo>
                      <a:lnTo>
                        <a:pt x="28" y="61"/>
                      </a:lnTo>
                      <a:lnTo>
                        <a:pt x="4" y="61"/>
                      </a:lnTo>
                      <a:lnTo>
                        <a:pt x="4" y="51"/>
                      </a:lnTo>
                      <a:lnTo>
                        <a:pt x="4" y="17"/>
                      </a:lnTo>
                      <a:lnTo>
                        <a:pt x="4" y="11"/>
                      </a:lnTo>
                      <a:lnTo>
                        <a:pt x="4" y="8"/>
                      </a:lnTo>
                      <a:lnTo>
                        <a:pt x="0" y="4"/>
                      </a:lnTo>
                      <a:lnTo>
                        <a:pt x="0" y="0"/>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84" name="Freeform 217">
                  <a:extLst>
                    <a:ext uri="{FF2B5EF4-FFF2-40B4-BE49-F238E27FC236}">
                      <a16:creationId xmlns:a16="http://schemas.microsoft.com/office/drawing/2014/main" id="{9741C538-389F-42A5-BCEC-8445117F502A}"/>
                    </a:ext>
                  </a:extLst>
                </p:cNvPr>
                <p:cNvSpPr>
                  <a:spLocks/>
                </p:cNvSpPr>
                <p:nvPr/>
              </p:nvSpPr>
              <p:spPr bwMode="auto">
                <a:xfrm>
                  <a:off x="3224" y="2470"/>
                  <a:ext cx="28" cy="62"/>
                </a:xfrm>
                <a:custGeom>
                  <a:avLst/>
                  <a:gdLst>
                    <a:gd name="T0" fmla="*/ 27 w 28"/>
                    <a:gd name="T1" fmla="*/ 0 h 62"/>
                    <a:gd name="T2" fmla="*/ 3 w 28"/>
                    <a:gd name="T3" fmla="*/ 0 h 62"/>
                    <a:gd name="T4" fmla="*/ 3 w 28"/>
                    <a:gd name="T5" fmla="*/ 4 h 62"/>
                    <a:gd name="T6" fmla="*/ 3 w 28"/>
                    <a:gd name="T7" fmla="*/ 7 h 62"/>
                    <a:gd name="T8" fmla="*/ 0 w 28"/>
                    <a:gd name="T9" fmla="*/ 13 h 62"/>
                    <a:gd name="T10" fmla="*/ 0 w 28"/>
                    <a:gd name="T11" fmla="*/ 17 h 62"/>
                    <a:gd name="T12" fmla="*/ 3 w 28"/>
                    <a:gd name="T13" fmla="*/ 51 h 62"/>
                    <a:gd name="T14" fmla="*/ 3 w 28"/>
                    <a:gd name="T15" fmla="*/ 61 h 62"/>
                    <a:gd name="T16" fmla="*/ 27 w 28"/>
                    <a:gd name="T17" fmla="*/ 61 h 62"/>
                    <a:gd name="T18" fmla="*/ 24 w 28"/>
                    <a:gd name="T19" fmla="*/ 51 h 62"/>
                    <a:gd name="T20" fmla="*/ 24 w 28"/>
                    <a:gd name="T21" fmla="*/ 17 h 62"/>
                    <a:gd name="T22" fmla="*/ 24 w 28"/>
                    <a:gd name="T23" fmla="*/ 13 h 62"/>
                    <a:gd name="T24" fmla="*/ 27 w 28"/>
                    <a:gd name="T25" fmla="*/ 7 h 62"/>
                    <a:gd name="T26" fmla="*/ 27 w 28"/>
                    <a:gd name="T27" fmla="*/ 4 h 62"/>
                    <a:gd name="T28" fmla="*/ 27 w 28"/>
                    <a:gd name="T29" fmla="*/ 0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62">
                      <a:moveTo>
                        <a:pt x="27" y="0"/>
                      </a:moveTo>
                      <a:lnTo>
                        <a:pt x="3" y="0"/>
                      </a:lnTo>
                      <a:lnTo>
                        <a:pt x="3" y="4"/>
                      </a:lnTo>
                      <a:lnTo>
                        <a:pt x="3" y="7"/>
                      </a:lnTo>
                      <a:lnTo>
                        <a:pt x="0" y="13"/>
                      </a:lnTo>
                      <a:lnTo>
                        <a:pt x="0" y="17"/>
                      </a:lnTo>
                      <a:lnTo>
                        <a:pt x="3" y="51"/>
                      </a:lnTo>
                      <a:lnTo>
                        <a:pt x="3" y="61"/>
                      </a:lnTo>
                      <a:lnTo>
                        <a:pt x="27" y="61"/>
                      </a:lnTo>
                      <a:lnTo>
                        <a:pt x="24" y="51"/>
                      </a:lnTo>
                      <a:lnTo>
                        <a:pt x="24" y="17"/>
                      </a:lnTo>
                      <a:lnTo>
                        <a:pt x="24" y="13"/>
                      </a:lnTo>
                      <a:lnTo>
                        <a:pt x="27" y="7"/>
                      </a:lnTo>
                      <a:lnTo>
                        <a:pt x="27" y="4"/>
                      </a:lnTo>
                      <a:lnTo>
                        <a:pt x="27" y="0"/>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634" name="Group 218">
                <a:extLst>
                  <a:ext uri="{FF2B5EF4-FFF2-40B4-BE49-F238E27FC236}">
                    <a16:creationId xmlns:a16="http://schemas.microsoft.com/office/drawing/2014/main" id="{C56D3CCA-8033-424C-A6CB-BD8348E68ABD}"/>
                  </a:ext>
                </a:extLst>
              </p:cNvPr>
              <p:cNvGrpSpPr>
                <a:grpSpLocks/>
              </p:cNvGrpSpPr>
              <p:nvPr/>
            </p:nvGrpSpPr>
            <p:grpSpPr bwMode="auto">
              <a:xfrm>
                <a:off x="3271" y="2477"/>
                <a:ext cx="970" cy="32"/>
                <a:chOff x="3271" y="2477"/>
                <a:chExt cx="970" cy="32"/>
              </a:xfrm>
            </p:grpSpPr>
            <p:grpSp>
              <p:nvGrpSpPr>
                <p:cNvPr id="108635" name="Group 219">
                  <a:extLst>
                    <a:ext uri="{FF2B5EF4-FFF2-40B4-BE49-F238E27FC236}">
                      <a16:creationId xmlns:a16="http://schemas.microsoft.com/office/drawing/2014/main" id="{2E0FCA45-348C-47EA-BA9F-C1797526E3EA}"/>
                    </a:ext>
                  </a:extLst>
                </p:cNvPr>
                <p:cNvGrpSpPr>
                  <a:grpSpLocks/>
                </p:cNvGrpSpPr>
                <p:nvPr/>
              </p:nvGrpSpPr>
              <p:grpSpPr bwMode="auto">
                <a:xfrm>
                  <a:off x="3367" y="2495"/>
                  <a:ext cx="96" cy="14"/>
                  <a:chOff x="3367" y="2495"/>
                  <a:chExt cx="96" cy="14"/>
                </a:xfrm>
              </p:grpSpPr>
              <p:sp>
                <p:nvSpPr>
                  <p:cNvPr id="108674" name="Oval 220">
                    <a:extLst>
                      <a:ext uri="{FF2B5EF4-FFF2-40B4-BE49-F238E27FC236}">
                        <a16:creationId xmlns:a16="http://schemas.microsoft.com/office/drawing/2014/main" id="{B1099A72-7719-4C01-880A-5BE287F08B61}"/>
                      </a:ext>
                    </a:extLst>
                  </p:cNvPr>
                  <p:cNvSpPr>
                    <a:spLocks noChangeArrowheads="1"/>
                  </p:cNvSpPr>
                  <p:nvPr/>
                </p:nvSpPr>
                <p:spPr bwMode="auto">
                  <a:xfrm>
                    <a:off x="3460" y="2495"/>
                    <a:ext cx="3" cy="10"/>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75" name="Oval 221">
                    <a:extLst>
                      <a:ext uri="{FF2B5EF4-FFF2-40B4-BE49-F238E27FC236}">
                        <a16:creationId xmlns:a16="http://schemas.microsoft.com/office/drawing/2014/main" id="{C240C6D7-516D-4694-BA26-5FBEA6CD1810}"/>
                      </a:ext>
                    </a:extLst>
                  </p:cNvPr>
                  <p:cNvSpPr>
                    <a:spLocks noChangeArrowheads="1"/>
                  </p:cNvSpPr>
                  <p:nvPr/>
                </p:nvSpPr>
                <p:spPr bwMode="auto">
                  <a:xfrm flipH="1">
                    <a:off x="3447" y="2495"/>
                    <a:ext cx="1" cy="10"/>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76" name="Oval 222">
                    <a:extLst>
                      <a:ext uri="{FF2B5EF4-FFF2-40B4-BE49-F238E27FC236}">
                        <a16:creationId xmlns:a16="http://schemas.microsoft.com/office/drawing/2014/main" id="{2340CACD-2522-428E-ABF0-D2423C87DCE1}"/>
                      </a:ext>
                    </a:extLst>
                  </p:cNvPr>
                  <p:cNvSpPr>
                    <a:spLocks noChangeArrowheads="1"/>
                  </p:cNvSpPr>
                  <p:nvPr/>
                </p:nvSpPr>
                <p:spPr bwMode="auto">
                  <a:xfrm>
                    <a:off x="3431" y="2495"/>
                    <a:ext cx="2" cy="10"/>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77" name="Oval 223">
                    <a:extLst>
                      <a:ext uri="{FF2B5EF4-FFF2-40B4-BE49-F238E27FC236}">
                        <a16:creationId xmlns:a16="http://schemas.microsoft.com/office/drawing/2014/main" id="{418FE09E-8A13-4081-A272-888C8065ABF0}"/>
                      </a:ext>
                    </a:extLst>
                  </p:cNvPr>
                  <p:cNvSpPr>
                    <a:spLocks noChangeArrowheads="1"/>
                  </p:cNvSpPr>
                  <p:nvPr/>
                </p:nvSpPr>
                <p:spPr bwMode="auto">
                  <a:xfrm>
                    <a:off x="3415" y="2495"/>
                    <a:ext cx="2" cy="10"/>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78" name="Oval 224">
                    <a:extLst>
                      <a:ext uri="{FF2B5EF4-FFF2-40B4-BE49-F238E27FC236}">
                        <a16:creationId xmlns:a16="http://schemas.microsoft.com/office/drawing/2014/main" id="{067E4656-9854-4B85-AF8C-A7B5CC313B0E}"/>
                      </a:ext>
                    </a:extLst>
                  </p:cNvPr>
                  <p:cNvSpPr>
                    <a:spLocks noChangeArrowheads="1"/>
                  </p:cNvSpPr>
                  <p:nvPr/>
                </p:nvSpPr>
                <p:spPr bwMode="auto">
                  <a:xfrm>
                    <a:off x="3399" y="2495"/>
                    <a:ext cx="1" cy="10"/>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79" name="Oval 225">
                    <a:extLst>
                      <a:ext uri="{FF2B5EF4-FFF2-40B4-BE49-F238E27FC236}">
                        <a16:creationId xmlns:a16="http://schemas.microsoft.com/office/drawing/2014/main" id="{93540993-C09D-429D-B073-2F24FC6924B5}"/>
                      </a:ext>
                    </a:extLst>
                  </p:cNvPr>
                  <p:cNvSpPr>
                    <a:spLocks noChangeArrowheads="1"/>
                  </p:cNvSpPr>
                  <p:nvPr/>
                </p:nvSpPr>
                <p:spPr bwMode="auto">
                  <a:xfrm>
                    <a:off x="3381" y="2495"/>
                    <a:ext cx="2"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80" name="Oval 226">
                    <a:extLst>
                      <a:ext uri="{FF2B5EF4-FFF2-40B4-BE49-F238E27FC236}">
                        <a16:creationId xmlns:a16="http://schemas.microsoft.com/office/drawing/2014/main" id="{CE1125C2-8B7D-4396-AD57-DE16966E35D2}"/>
                      </a:ext>
                    </a:extLst>
                  </p:cNvPr>
                  <p:cNvSpPr>
                    <a:spLocks noChangeArrowheads="1"/>
                  </p:cNvSpPr>
                  <p:nvPr/>
                </p:nvSpPr>
                <p:spPr bwMode="auto">
                  <a:xfrm>
                    <a:off x="3367" y="2495"/>
                    <a:ext cx="1"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8636" name="Group 227">
                  <a:extLst>
                    <a:ext uri="{FF2B5EF4-FFF2-40B4-BE49-F238E27FC236}">
                      <a16:creationId xmlns:a16="http://schemas.microsoft.com/office/drawing/2014/main" id="{15DF9A9A-E354-41E9-A0B7-4B6324187144}"/>
                    </a:ext>
                  </a:extLst>
                </p:cNvPr>
                <p:cNvGrpSpPr>
                  <a:grpSpLocks/>
                </p:cNvGrpSpPr>
                <p:nvPr/>
              </p:nvGrpSpPr>
              <p:grpSpPr bwMode="auto">
                <a:xfrm>
                  <a:off x="3857" y="2477"/>
                  <a:ext cx="384" cy="20"/>
                  <a:chOff x="3857" y="2477"/>
                  <a:chExt cx="384" cy="20"/>
                </a:xfrm>
              </p:grpSpPr>
              <p:grpSp>
                <p:nvGrpSpPr>
                  <p:cNvPr id="108651" name="Group 228">
                    <a:extLst>
                      <a:ext uri="{FF2B5EF4-FFF2-40B4-BE49-F238E27FC236}">
                        <a16:creationId xmlns:a16="http://schemas.microsoft.com/office/drawing/2014/main" id="{2EE7B6D4-3F73-4A57-904D-AAA557275543}"/>
                      </a:ext>
                    </a:extLst>
                  </p:cNvPr>
                  <p:cNvGrpSpPr>
                    <a:grpSpLocks/>
                  </p:cNvGrpSpPr>
                  <p:nvPr/>
                </p:nvGrpSpPr>
                <p:grpSpPr bwMode="auto">
                  <a:xfrm>
                    <a:off x="4139" y="2477"/>
                    <a:ext cx="102" cy="14"/>
                    <a:chOff x="4139" y="2477"/>
                    <a:chExt cx="102" cy="14"/>
                  </a:xfrm>
                </p:grpSpPr>
                <p:sp>
                  <p:nvSpPr>
                    <p:cNvPr id="108667" name="Oval 229">
                      <a:extLst>
                        <a:ext uri="{FF2B5EF4-FFF2-40B4-BE49-F238E27FC236}">
                          <a16:creationId xmlns:a16="http://schemas.microsoft.com/office/drawing/2014/main" id="{B761C93A-883C-4FC5-8B39-DEBFCAAFADA4}"/>
                        </a:ext>
                      </a:extLst>
                    </p:cNvPr>
                    <p:cNvSpPr>
                      <a:spLocks noChangeArrowheads="1"/>
                    </p:cNvSpPr>
                    <p:nvPr/>
                  </p:nvSpPr>
                  <p:spPr bwMode="auto">
                    <a:xfrm>
                      <a:off x="4239" y="2477"/>
                      <a:ext cx="2" cy="10"/>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68" name="Oval 230">
                      <a:extLst>
                        <a:ext uri="{FF2B5EF4-FFF2-40B4-BE49-F238E27FC236}">
                          <a16:creationId xmlns:a16="http://schemas.microsoft.com/office/drawing/2014/main" id="{1539EC8A-517C-4FB1-B4D0-D988CDFCDF80}"/>
                        </a:ext>
                      </a:extLst>
                    </p:cNvPr>
                    <p:cNvSpPr>
                      <a:spLocks noChangeArrowheads="1"/>
                    </p:cNvSpPr>
                    <p:nvPr/>
                  </p:nvSpPr>
                  <p:spPr bwMode="auto">
                    <a:xfrm>
                      <a:off x="4223" y="2477"/>
                      <a:ext cx="1" cy="10"/>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69" name="Oval 231">
                      <a:extLst>
                        <a:ext uri="{FF2B5EF4-FFF2-40B4-BE49-F238E27FC236}">
                          <a16:creationId xmlns:a16="http://schemas.microsoft.com/office/drawing/2014/main" id="{0C4E032C-AFF0-4007-BACB-A7A78751E300}"/>
                        </a:ext>
                      </a:extLst>
                    </p:cNvPr>
                    <p:cNvSpPr>
                      <a:spLocks noChangeArrowheads="1"/>
                    </p:cNvSpPr>
                    <p:nvPr/>
                  </p:nvSpPr>
                  <p:spPr bwMode="auto">
                    <a:xfrm>
                      <a:off x="4207" y="2477"/>
                      <a:ext cx="1"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70" name="Oval 232">
                      <a:extLst>
                        <a:ext uri="{FF2B5EF4-FFF2-40B4-BE49-F238E27FC236}">
                          <a16:creationId xmlns:a16="http://schemas.microsoft.com/office/drawing/2014/main" id="{1D082D82-63AD-4C93-84F7-FDE0A635F14D}"/>
                        </a:ext>
                      </a:extLst>
                    </p:cNvPr>
                    <p:cNvSpPr>
                      <a:spLocks noChangeArrowheads="1"/>
                    </p:cNvSpPr>
                    <p:nvPr/>
                  </p:nvSpPr>
                  <p:spPr bwMode="auto">
                    <a:xfrm>
                      <a:off x="4189" y="2477"/>
                      <a:ext cx="2"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71" name="Oval 233">
                      <a:extLst>
                        <a:ext uri="{FF2B5EF4-FFF2-40B4-BE49-F238E27FC236}">
                          <a16:creationId xmlns:a16="http://schemas.microsoft.com/office/drawing/2014/main" id="{4F411A08-54F4-4BD8-89E0-82D6765332DD}"/>
                        </a:ext>
                      </a:extLst>
                    </p:cNvPr>
                    <p:cNvSpPr>
                      <a:spLocks noChangeArrowheads="1"/>
                    </p:cNvSpPr>
                    <p:nvPr/>
                  </p:nvSpPr>
                  <p:spPr bwMode="auto">
                    <a:xfrm>
                      <a:off x="4172" y="2477"/>
                      <a:ext cx="3"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72" name="Oval 234">
                      <a:extLst>
                        <a:ext uri="{FF2B5EF4-FFF2-40B4-BE49-F238E27FC236}">
                          <a16:creationId xmlns:a16="http://schemas.microsoft.com/office/drawing/2014/main" id="{96F13B7D-0871-4F90-A99B-3055723964EB}"/>
                        </a:ext>
                      </a:extLst>
                    </p:cNvPr>
                    <p:cNvSpPr>
                      <a:spLocks noChangeArrowheads="1"/>
                    </p:cNvSpPr>
                    <p:nvPr/>
                  </p:nvSpPr>
                  <p:spPr bwMode="auto">
                    <a:xfrm>
                      <a:off x="4157" y="2477"/>
                      <a:ext cx="2"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73" name="Oval 235">
                      <a:extLst>
                        <a:ext uri="{FF2B5EF4-FFF2-40B4-BE49-F238E27FC236}">
                          <a16:creationId xmlns:a16="http://schemas.microsoft.com/office/drawing/2014/main" id="{20907D66-27C0-4F08-B90C-D40D03784D2E}"/>
                        </a:ext>
                      </a:extLst>
                    </p:cNvPr>
                    <p:cNvSpPr>
                      <a:spLocks noChangeArrowheads="1"/>
                    </p:cNvSpPr>
                    <p:nvPr/>
                  </p:nvSpPr>
                  <p:spPr bwMode="auto">
                    <a:xfrm>
                      <a:off x="4139" y="2477"/>
                      <a:ext cx="2"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8652" name="Group 236">
                    <a:extLst>
                      <a:ext uri="{FF2B5EF4-FFF2-40B4-BE49-F238E27FC236}">
                        <a16:creationId xmlns:a16="http://schemas.microsoft.com/office/drawing/2014/main" id="{1D6D0D61-72A0-4B79-A6B9-C6FC50940A7D}"/>
                      </a:ext>
                    </a:extLst>
                  </p:cNvPr>
                  <p:cNvGrpSpPr>
                    <a:grpSpLocks/>
                  </p:cNvGrpSpPr>
                  <p:nvPr/>
                </p:nvGrpSpPr>
                <p:grpSpPr bwMode="auto">
                  <a:xfrm>
                    <a:off x="4020" y="2477"/>
                    <a:ext cx="107" cy="14"/>
                    <a:chOff x="4020" y="2477"/>
                    <a:chExt cx="107" cy="14"/>
                  </a:xfrm>
                </p:grpSpPr>
                <p:sp>
                  <p:nvSpPr>
                    <p:cNvPr id="108660" name="Oval 237">
                      <a:extLst>
                        <a:ext uri="{FF2B5EF4-FFF2-40B4-BE49-F238E27FC236}">
                          <a16:creationId xmlns:a16="http://schemas.microsoft.com/office/drawing/2014/main" id="{6D2C75EE-3897-4101-B84F-DF1CACDD123D}"/>
                        </a:ext>
                      </a:extLst>
                    </p:cNvPr>
                    <p:cNvSpPr>
                      <a:spLocks noChangeArrowheads="1"/>
                    </p:cNvSpPr>
                    <p:nvPr/>
                  </p:nvSpPr>
                  <p:spPr bwMode="auto">
                    <a:xfrm>
                      <a:off x="4124" y="2477"/>
                      <a:ext cx="3"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61" name="Oval 238">
                      <a:extLst>
                        <a:ext uri="{FF2B5EF4-FFF2-40B4-BE49-F238E27FC236}">
                          <a16:creationId xmlns:a16="http://schemas.microsoft.com/office/drawing/2014/main" id="{BF91A95C-AB37-4F14-9FD5-BD48A48E5CE2}"/>
                        </a:ext>
                      </a:extLst>
                    </p:cNvPr>
                    <p:cNvSpPr>
                      <a:spLocks noChangeArrowheads="1"/>
                    </p:cNvSpPr>
                    <p:nvPr/>
                  </p:nvSpPr>
                  <p:spPr bwMode="auto">
                    <a:xfrm>
                      <a:off x="4107" y="2477"/>
                      <a:ext cx="1"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62" name="Oval 239">
                      <a:extLst>
                        <a:ext uri="{FF2B5EF4-FFF2-40B4-BE49-F238E27FC236}">
                          <a16:creationId xmlns:a16="http://schemas.microsoft.com/office/drawing/2014/main" id="{F62B4E70-965F-4407-BCF4-6A4A901925A0}"/>
                        </a:ext>
                      </a:extLst>
                    </p:cNvPr>
                    <p:cNvSpPr>
                      <a:spLocks noChangeArrowheads="1"/>
                    </p:cNvSpPr>
                    <p:nvPr/>
                  </p:nvSpPr>
                  <p:spPr bwMode="auto">
                    <a:xfrm>
                      <a:off x="4089" y="2483"/>
                      <a:ext cx="4" cy="8"/>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63" name="Oval 240">
                      <a:extLst>
                        <a:ext uri="{FF2B5EF4-FFF2-40B4-BE49-F238E27FC236}">
                          <a16:creationId xmlns:a16="http://schemas.microsoft.com/office/drawing/2014/main" id="{0D83B568-B287-4224-9543-0F18AB65CBCA}"/>
                        </a:ext>
                      </a:extLst>
                    </p:cNvPr>
                    <p:cNvSpPr>
                      <a:spLocks noChangeArrowheads="1"/>
                    </p:cNvSpPr>
                    <p:nvPr/>
                  </p:nvSpPr>
                  <p:spPr bwMode="auto">
                    <a:xfrm>
                      <a:off x="4071" y="2483"/>
                      <a:ext cx="1" cy="8"/>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64" name="Oval 241">
                      <a:extLst>
                        <a:ext uri="{FF2B5EF4-FFF2-40B4-BE49-F238E27FC236}">
                          <a16:creationId xmlns:a16="http://schemas.microsoft.com/office/drawing/2014/main" id="{8DC4B0FA-E08E-4F55-BFAE-30C9C68CC7AB}"/>
                        </a:ext>
                      </a:extLst>
                    </p:cNvPr>
                    <p:cNvSpPr>
                      <a:spLocks noChangeArrowheads="1"/>
                    </p:cNvSpPr>
                    <p:nvPr/>
                  </p:nvSpPr>
                  <p:spPr bwMode="auto">
                    <a:xfrm>
                      <a:off x="4055" y="2483"/>
                      <a:ext cx="1" cy="8"/>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65" name="Oval 242">
                      <a:extLst>
                        <a:ext uri="{FF2B5EF4-FFF2-40B4-BE49-F238E27FC236}">
                          <a16:creationId xmlns:a16="http://schemas.microsoft.com/office/drawing/2014/main" id="{4DC60BDD-5A30-4ABB-8320-42A5D1C25663}"/>
                        </a:ext>
                      </a:extLst>
                    </p:cNvPr>
                    <p:cNvSpPr>
                      <a:spLocks noChangeArrowheads="1"/>
                    </p:cNvSpPr>
                    <p:nvPr/>
                  </p:nvSpPr>
                  <p:spPr bwMode="auto">
                    <a:xfrm>
                      <a:off x="4039" y="2483"/>
                      <a:ext cx="1" cy="8"/>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66" name="Oval 243">
                      <a:extLst>
                        <a:ext uri="{FF2B5EF4-FFF2-40B4-BE49-F238E27FC236}">
                          <a16:creationId xmlns:a16="http://schemas.microsoft.com/office/drawing/2014/main" id="{B88874B1-25C7-46F8-A4D0-EC873E05FFBF}"/>
                        </a:ext>
                      </a:extLst>
                    </p:cNvPr>
                    <p:cNvSpPr>
                      <a:spLocks noChangeArrowheads="1"/>
                    </p:cNvSpPr>
                    <p:nvPr/>
                  </p:nvSpPr>
                  <p:spPr bwMode="auto">
                    <a:xfrm>
                      <a:off x="4020" y="2483"/>
                      <a:ext cx="4" cy="8"/>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8653" name="Group 244">
                    <a:extLst>
                      <a:ext uri="{FF2B5EF4-FFF2-40B4-BE49-F238E27FC236}">
                        <a16:creationId xmlns:a16="http://schemas.microsoft.com/office/drawing/2014/main" id="{D03A73F7-D07D-4B25-9799-6EE98073463F}"/>
                      </a:ext>
                    </a:extLst>
                  </p:cNvPr>
                  <p:cNvGrpSpPr>
                    <a:grpSpLocks/>
                  </p:cNvGrpSpPr>
                  <p:nvPr/>
                </p:nvGrpSpPr>
                <p:grpSpPr bwMode="auto">
                  <a:xfrm>
                    <a:off x="3857" y="2483"/>
                    <a:ext cx="102" cy="14"/>
                    <a:chOff x="3857" y="2483"/>
                    <a:chExt cx="102" cy="14"/>
                  </a:xfrm>
                </p:grpSpPr>
                <p:sp>
                  <p:nvSpPr>
                    <p:cNvPr id="108654" name="Oval 245">
                      <a:extLst>
                        <a:ext uri="{FF2B5EF4-FFF2-40B4-BE49-F238E27FC236}">
                          <a16:creationId xmlns:a16="http://schemas.microsoft.com/office/drawing/2014/main" id="{E4E8691F-3550-4B47-9D7E-4612B1E993AA}"/>
                        </a:ext>
                      </a:extLst>
                    </p:cNvPr>
                    <p:cNvSpPr>
                      <a:spLocks noChangeArrowheads="1"/>
                    </p:cNvSpPr>
                    <p:nvPr/>
                  </p:nvSpPr>
                  <p:spPr bwMode="auto">
                    <a:xfrm flipH="1">
                      <a:off x="3957" y="2483"/>
                      <a:ext cx="2"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55" name="Oval 246">
                      <a:extLst>
                        <a:ext uri="{FF2B5EF4-FFF2-40B4-BE49-F238E27FC236}">
                          <a16:creationId xmlns:a16="http://schemas.microsoft.com/office/drawing/2014/main" id="{D67B1904-586C-4EC2-AE81-D414BE3E7EE9}"/>
                        </a:ext>
                      </a:extLst>
                    </p:cNvPr>
                    <p:cNvSpPr>
                      <a:spLocks noChangeArrowheads="1"/>
                    </p:cNvSpPr>
                    <p:nvPr/>
                  </p:nvSpPr>
                  <p:spPr bwMode="auto">
                    <a:xfrm>
                      <a:off x="3943" y="2483"/>
                      <a:ext cx="1"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56" name="Oval 247">
                      <a:extLst>
                        <a:ext uri="{FF2B5EF4-FFF2-40B4-BE49-F238E27FC236}">
                          <a16:creationId xmlns:a16="http://schemas.microsoft.com/office/drawing/2014/main" id="{CF96F05B-B334-4640-8C9D-067003DF9484}"/>
                        </a:ext>
                      </a:extLst>
                    </p:cNvPr>
                    <p:cNvSpPr>
                      <a:spLocks noChangeArrowheads="1"/>
                    </p:cNvSpPr>
                    <p:nvPr/>
                  </p:nvSpPr>
                  <p:spPr bwMode="auto">
                    <a:xfrm flipH="1">
                      <a:off x="3924" y="2483"/>
                      <a:ext cx="3" cy="14"/>
                    </a:xfrm>
                    <a:prstGeom prst="ellipse">
                      <a:avLst/>
                    </a:prstGeom>
                    <a:solidFill>
                      <a:srgbClr val="000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57" name="Oval 248">
                      <a:extLst>
                        <a:ext uri="{FF2B5EF4-FFF2-40B4-BE49-F238E27FC236}">
                          <a16:creationId xmlns:a16="http://schemas.microsoft.com/office/drawing/2014/main" id="{35F79E6E-2B18-45F6-8BC1-8E5595D4F618}"/>
                        </a:ext>
                      </a:extLst>
                    </p:cNvPr>
                    <p:cNvSpPr>
                      <a:spLocks noChangeArrowheads="1"/>
                    </p:cNvSpPr>
                    <p:nvPr/>
                  </p:nvSpPr>
                  <p:spPr bwMode="auto">
                    <a:xfrm>
                      <a:off x="3905" y="2483"/>
                      <a:ext cx="2" cy="14"/>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58" name="Oval 249">
                      <a:extLst>
                        <a:ext uri="{FF2B5EF4-FFF2-40B4-BE49-F238E27FC236}">
                          <a16:creationId xmlns:a16="http://schemas.microsoft.com/office/drawing/2014/main" id="{921EC376-3152-4946-BD85-66D0159CB6A0}"/>
                        </a:ext>
                      </a:extLst>
                    </p:cNvPr>
                    <p:cNvSpPr>
                      <a:spLocks noChangeArrowheads="1"/>
                    </p:cNvSpPr>
                    <p:nvPr/>
                  </p:nvSpPr>
                  <p:spPr bwMode="auto">
                    <a:xfrm>
                      <a:off x="3892" y="2487"/>
                      <a:ext cx="3" cy="10"/>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59" name="Oval 250">
                      <a:extLst>
                        <a:ext uri="{FF2B5EF4-FFF2-40B4-BE49-F238E27FC236}">
                          <a16:creationId xmlns:a16="http://schemas.microsoft.com/office/drawing/2014/main" id="{25443959-28F3-4803-AC85-8E76F65F1A65}"/>
                        </a:ext>
                      </a:extLst>
                    </p:cNvPr>
                    <p:cNvSpPr>
                      <a:spLocks noChangeArrowheads="1"/>
                    </p:cNvSpPr>
                    <p:nvPr/>
                  </p:nvSpPr>
                  <p:spPr bwMode="auto">
                    <a:xfrm>
                      <a:off x="3857" y="2487"/>
                      <a:ext cx="2" cy="10"/>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108637" name="Group 251">
                  <a:extLst>
                    <a:ext uri="{FF2B5EF4-FFF2-40B4-BE49-F238E27FC236}">
                      <a16:creationId xmlns:a16="http://schemas.microsoft.com/office/drawing/2014/main" id="{84771621-F66D-4DCD-BCBC-D30F314F3614}"/>
                    </a:ext>
                  </a:extLst>
                </p:cNvPr>
                <p:cNvGrpSpPr>
                  <a:grpSpLocks/>
                </p:cNvGrpSpPr>
                <p:nvPr/>
              </p:nvGrpSpPr>
              <p:grpSpPr bwMode="auto">
                <a:xfrm>
                  <a:off x="3748" y="2487"/>
                  <a:ext cx="80" cy="10"/>
                  <a:chOff x="3748" y="2487"/>
                  <a:chExt cx="80" cy="10"/>
                </a:xfrm>
              </p:grpSpPr>
              <p:sp>
                <p:nvSpPr>
                  <p:cNvPr id="108645" name="Oval 252">
                    <a:extLst>
                      <a:ext uri="{FF2B5EF4-FFF2-40B4-BE49-F238E27FC236}">
                        <a16:creationId xmlns:a16="http://schemas.microsoft.com/office/drawing/2014/main" id="{7CCDBF3E-58EE-49EC-A235-381896AD6896}"/>
                      </a:ext>
                    </a:extLst>
                  </p:cNvPr>
                  <p:cNvSpPr>
                    <a:spLocks noChangeArrowheads="1"/>
                  </p:cNvSpPr>
                  <p:nvPr/>
                </p:nvSpPr>
                <p:spPr bwMode="auto">
                  <a:xfrm>
                    <a:off x="3827" y="2487"/>
                    <a:ext cx="1" cy="10"/>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46" name="Oval 253">
                    <a:extLst>
                      <a:ext uri="{FF2B5EF4-FFF2-40B4-BE49-F238E27FC236}">
                        <a16:creationId xmlns:a16="http://schemas.microsoft.com/office/drawing/2014/main" id="{D35EEA4D-8AFE-463A-96AA-4EAD7BD23E8A}"/>
                      </a:ext>
                    </a:extLst>
                  </p:cNvPr>
                  <p:cNvSpPr>
                    <a:spLocks noChangeArrowheads="1"/>
                  </p:cNvSpPr>
                  <p:nvPr/>
                </p:nvSpPr>
                <p:spPr bwMode="auto">
                  <a:xfrm>
                    <a:off x="3809" y="2487"/>
                    <a:ext cx="4" cy="10"/>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47" name="Oval 254">
                    <a:extLst>
                      <a:ext uri="{FF2B5EF4-FFF2-40B4-BE49-F238E27FC236}">
                        <a16:creationId xmlns:a16="http://schemas.microsoft.com/office/drawing/2014/main" id="{C2400C85-8782-43F4-A48A-F7CD60B00F17}"/>
                      </a:ext>
                    </a:extLst>
                  </p:cNvPr>
                  <p:cNvSpPr>
                    <a:spLocks noChangeArrowheads="1"/>
                  </p:cNvSpPr>
                  <p:nvPr/>
                </p:nvSpPr>
                <p:spPr bwMode="auto">
                  <a:xfrm flipH="1">
                    <a:off x="3795" y="2487"/>
                    <a:ext cx="4" cy="10"/>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48" name="Oval 255">
                    <a:extLst>
                      <a:ext uri="{FF2B5EF4-FFF2-40B4-BE49-F238E27FC236}">
                        <a16:creationId xmlns:a16="http://schemas.microsoft.com/office/drawing/2014/main" id="{BBE0A57A-8095-4118-8BC1-9925F261865F}"/>
                      </a:ext>
                    </a:extLst>
                  </p:cNvPr>
                  <p:cNvSpPr>
                    <a:spLocks noChangeArrowheads="1"/>
                  </p:cNvSpPr>
                  <p:nvPr/>
                </p:nvSpPr>
                <p:spPr bwMode="auto">
                  <a:xfrm>
                    <a:off x="3780" y="2487"/>
                    <a:ext cx="3" cy="10"/>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49" name="Oval 256">
                    <a:extLst>
                      <a:ext uri="{FF2B5EF4-FFF2-40B4-BE49-F238E27FC236}">
                        <a16:creationId xmlns:a16="http://schemas.microsoft.com/office/drawing/2014/main" id="{63583F0D-CE98-4261-812F-53C34072B815}"/>
                      </a:ext>
                    </a:extLst>
                  </p:cNvPr>
                  <p:cNvSpPr>
                    <a:spLocks noChangeArrowheads="1"/>
                  </p:cNvSpPr>
                  <p:nvPr/>
                </p:nvSpPr>
                <p:spPr bwMode="auto">
                  <a:xfrm>
                    <a:off x="3763" y="2487"/>
                    <a:ext cx="4" cy="10"/>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50" name="Oval 257">
                    <a:extLst>
                      <a:ext uri="{FF2B5EF4-FFF2-40B4-BE49-F238E27FC236}">
                        <a16:creationId xmlns:a16="http://schemas.microsoft.com/office/drawing/2014/main" id="{7CE8B01C-3A64-4FF8-AADE-FB09C50E963C}"/>
                      </a:ext>
                    </a:extLst>
                  </p:cNvPr>
                  <p:cNvSpPr>
                    <a:spLocks noChangeArrowheads="1"/>
                  </p:cNvSpPr>
                  <p:nvPr/>
                </p:nvSpPr>
                <p:spPr bwMode="auto">
                  <a:xfrm>
                    <a:off x="3748" y="2487"/>
                    <a:ext cx="1" cy="10"/>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8638" name="Group 258">
                  <a:extLst>
                    <a:ext uri="{FF2B5EF4-FFF2-40B4-BE49-F238E27FC236}">
                      <a16:creationId xmlns:a16="http://schemas.microsoft.com/office/drawing/2014/main" id="{A66C180C-956C-475B-BE69-A9923C2C4C53}"/>
                    </a:ext>
                  </a:extLst>
                </p:cNvPr>
                <p:cNvGrpSpPr>
                  <a:grpSpLocks/>
                </p:cNvGrpSpPr>
                <p:nvPr/>
              </p:nvGrpSpPr>
              <p:grpSpPr bwMode="auto">
                <a:xfrm>
                  <a:off x="3271" y="2495"/>
                  <a:ext cx="80" cy="14"/>
                  <a:chOff x="3271" y="2495"/>
                  <a:chExt cx="80" cy="14"/>
                </a:xfrm>
              </p:grpSpPr>
              <p:sp>
                <p:nvSpPr>
                  <p:cNvPr id="108639" name="Oval 259">
                    <a:extLst>
                      <a:ext uri="{FF2B5EF4-FFF2-40B4-BE49-F238E27FC236}">
                        <a16:creationId xmlns:a16="http://schemas.microsoft.com/office/drawing/2014/main" id="{872D80CD-88AB-4F8F-A334-5970BEC18AD8}"/>
                      </a:ext>
                    </a:extLst>
                  </p:cNvPr>
                  <p:cNvSpPr>
                    <a:spLocks noChangeArrowheads="1"/>
                  </p:cNvSpPr>
                  <p:nvPr/>
                </p:nvSpPr>
                <p:spPr bwMode="auto">
                  <a:xfrm>
                    <a:off x="3348" y="2495"/>
                    <a:ext cx="3" cy="14"/>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40" name="Oval 260">
                    <a:extLst>
                      <a:ext uri="{FF2B5EF4-FFF2-40B4-BE49-F238E27FC236}">
                        <a16:creationId xmlns:a16="http://schemas.microsoft.com/office/drawing/2014/main" id="{DC9DCF46-9D9A-41EA-8015-A6E1705315B6}"/>
                      </a:ext>
                    </a:extLst>
                  </p:cNvPr>
                  <p:cNvSpPr>
                    <a:spLocks noChangeArrowheads="1"/>
                  </p:cNvSpPr>
                  <p:nvPr/>
                </p:nvSpPr>
                <p:spPr bwMode="auto">
                  <a:xfrm>
                    <a:off x="3335" y="2495"/>
                    <a:ext cx="2" cy="14"/>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41" name="Oval 261">
                    <a:extLst>
                      <a:ext uri="{FF2B5EF4-FFF2-40B4-BE49-F238E27FC236}">
                        <a16:creationId xmlns:a16="http://schemas.microsoft.com/office/drawing/2014/main" id="{88373B1D-D907-4ADA-B95A-278CF041D241}"/>
                      </a:ext>
                    </a:extLst>
                  </p:cNvPr>
                  <p:cNvSpPr>
                    <a:spLocks noChangeArrowheads="1"/>
                  </p:cNvSpPr>
                  <p:nvPr/>
                </p:nvSpPr>
                <p:spPr bwMode="auto">
                  <a:xfrm>
                    <a:off x="3320" y="2495"/>
                    <a:ext cx="1" cy="14"/>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42" name="Oval 262">
                    <a:extLst>
                      <a:ext uri="{FF2B5EF4-FFF2-40B4-BE49-F238E27FC236}">
                        <a16:creationId xmlns:a16="http://schemas.microsoft.com/office/drawing/2014/main" id="{BF37387E-6BEE-43CB-BFDE-060F196CC2B7}"/>
                      </a:ext>
                    </a:extLst>
                  </p:cNvPr>
                  <p:cNvSpPr>
                    <a:spLocks noChangeArrowheads="1"/>
                  </p:cNvSpPr>
                  <p:nvPr/>
                </p:nvSpPr>
                <p:spPr bwMode="auto">
                  <a:xfrm>
                    <a:off x="3303" y="2495"/>
                    <a:ext cx="1" cy="14"/>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43" name="Oval 263">
                    <a:extLst>
                      <a:ext uri="{FF2B5EF4-FFF2-40B4-BE49-F238E27FC236}">
                        <a16:creationId xmlns:a16="http://schemas.microsoft.com/office/drawing/2014/main" id="{A089912D-0D2B-4300-A83A-F1C8F8F2598F}"/>
                      </a:ext>
                    </a:extLst>
                  </p:cNvPr>
                  <p:cNvSpPr>
                    <a:spLocks noChangeArrowheads="1"/>
                  </p:cNvSpPr>
                  <p:nvPr/>
                </p:nvSpPr>
                <p:spPr bwMode="auto">
                  <a:xfrm>
                    <a:off x="3285" y="2495"/>
                    <a:ext cx="4" cy="14"/>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644" name="Oval 264">
                    <a:extLst>
                      <a:ext uri="{FF2B5EF4-FFF2-40B4-BE49-F238E27FC236}">
                        <a16:creationId xmlns:a16="http://schemas.microsoft.com/office/drawing/2014/main" id="{B8DC0635-8E58-4866-85AA-C6F40B05FF9D}"/>
                      </a:ext>
                    </a:extLst>
                  </p:cNvPr>
                  <p:cNvSpPr>
                    <a:spLocks noChangeArrowheads="1"/>
                  </p:cNvSpPr>
                  <p:nvPr/>
                </p:nvSpPr>
                <p:spPr bwMode="auto">
                  <a:xfrm>
                    <a:off x="3271" y="2499"/>
                    <a:ext cx="1" cy="10"/>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sp>
          <p:nvSpPr>
            <p:cNvPr id="108586" name="Freeform 265">
              <a:extLst>
                <a:ext uri="{FF2B5EF4-FFF2-40B4-BE49-F238E27FC236}">
                  <a16:creationId xmlns:a16="http://schemas.microsoft.com/office/drawing/2014/main" id="{25B6FBEA-3F7F-43A1-8DF7-D48D570477B9}"/>
                </a:ext>
              </a:extLst>
            </p:cNvPr>
            <p:cNvSpPr>
              <a:spLocks/>
            </p:cNvSpPr>
            <p:nvPr/>
          </p:nvSpPr>
          <p:spPr bwMode="auto">
            <a:xfrm>
              <a:off x="3012" y="2334"/>
              <a:ext cx="1414" cy="242"/>
            </a:xfrm>
            <a:custGeom>
              <a:avLst/>
              <a:gdLst>
                <a:gd name="T0" fmla="*/ 0 w 1414"/>
                <a:gd name="T1" fmla="*/ 0 h 242"/>
                <a:gd name="T2" fmla="*/ 118 w 1414"/>
                <a:gd name="T3" fmla="*/ 144 h 242"/>
                <a:gd name="T4" fmla="*/ 128 w 1414"/>
                <a:gd name="T5" fmla="*/ 156 h 242"/>
                <a:gd name="T6" fmla="*/ 132 w 1414"/>
                <a:gd name="T7" fmla="*/ 160 h 242"/>
                <a:gd name="T8" fmla="*/ 134 w 1414"/>
                <a:gd name="T9" fmla="*/ 166 h 242"/>
                <a:gd name="T10" fmla="*/ 141 w 1414"/>
                <a:gd name="T11" fmla="*/ 169 h 242"/>
                <a:gd name="T12" fmla="*/ 143 w 1414"/>
                <a:gd name="T13" fmla="*/ 169 h 242"/>
                <a:gd name="T14" fmla="*/ 151 w 1414"/>
                <a:gd name="T15" fmla="*/ 173 h 242"/>
                <a:gd name="T16" fmla="*/ 157 w 1414"/>
                <a:gd name="T17" fmla="*/ 177 h 242"/>
                <a:gd name="T18" fmla="*/ 165 w 1414"/>
                <a:gd name="T19" fmla="*/ 177 h 242"/>
                <a:gd name="T20" fmla="*/ 170 w 1414"/>
                <a:gd name="T21" fmla="*/ 181 h 242"/>
                <a:gd name="T22" fmla="*/ 178 w 1414"/>
                <a:gd name="T23" fmla="*/ 181 h 242"/>
                <a:gd name="T24" fmla="*/ 191 w 1414"/>
                <a:gd name="T25" fmla="*/ 181 h 242"/>
                <a:gd name="T26" fmla="*/ 1285 w 1414"/>
                <a:gd name="T27" fmla="*/ 173 h 242"/>
                <a:gd name="T28" fmla="*/ 1308 w 1414"/>
                <a:gd name="T29" fmla="*/ 173 h 242"/>
                <a:gd name="T30" fmla="*/ 1338 w 1414"/>
                <a:gd name="T31" fmla="*/ 169 h 242"/>
                <a:gd name="T32" fmla="*/ 1377 w 1414"/>
                <a:gd name="T33" fmla="*/ 169 h 242"/>
                <a:gd name="T34" fmla="*/ 1384 w 1414"/>
                <a:gd name="T35" fmla="*/ 173 h 242"/>
                <a:gd name="T36" fmla="*/ 1386 w 1414"/>
                <a:gd name="T37" fmla="*/ 173 h 242"/>
                <a:gd name="T38" fmla="*/ 1394 w 1414"/>
                <a:gd name="T39" fmla="*/ 177 h 242"/>
                <a:gd name="T40" fmla="*/ 1400 w 1414"/>
                <a:gd name="T41" fmla="*/ 181 h 242"/>
                <a:gd name="T42" fmla="*/ 1403 w 1414"/>
                <a:gd name="T43" fmla="*/ 187 h 242"/>
                <a:gd name="T44" fmla="*/ 1407 w 1414"/>
                <a:gd name="T45" fmla="*/ 195 h 242"/>
                <a:gd name="T46" fmla="*/ 1409 w 1414"/>
                <a:gd name="T47" fmla="*/ 198 h 242"/>
                <a:gd name="T48" fmla="*/ 1409 w 1414"/>
                <a:gd name="T49" fmla="*/ 202 h 242"/>
                <a:gd name="T50" fmla="*/ 1413 w 1414"/>
                <a:gd name="T51" fmla="*/ 208 h 242"/>
                <a:gd name="T52" fmla="*/ 1409 w 1414"/>
                <a:gd name="T53" fmla="*/ 216 h 242"/>
                <a:gd name="T54" fmla="*/ 1409 w 1414"/>
                <a:gd name="T55" fmla="*/ 220 h 242"/>
                <a:gd name="T56" fmla="*/ 1407 w 1414"/>
                <a:gd name="T57" fmla="*/ 224 h 242"/>
                <a:gd name="T58" fmla="*/ 1400 w 1414"/>
                <a:gd name="T59" fmla="*/ 229 h 242"/>
                <a:gd name="T60" fmla="*/ 1394 w 1414"/>
                <a:gd name="T61" fmla="*/ 233 h 242"/>
                <a:gd name="T62" fmla="*/ 1386 w 1414"/>
                <a:gd name="T63" fmla="*/ 237 h 242"/>
                <a:gd name="T64" fmla="*/ 1380 w 1414"/>
                <a:gd name="T65" fmla="*/ 241 h 242"/>
                <a:gd name="T66" fmla="*/ 1377 w 1414"/>
                <a:gd name="T67" fmla="*/ 233 h 242"/>
                <a:gd name="T68" fmla="*/ 1377 w 1414"/>
                <a:gd name="T69" fmla="*/ 224 h 242"/>
                <a:gd name="T70" fmla="*/ 1371 w 1414"/>
                <a:gd name="T71" fmla="*/ 220 h 242"/>
                <a:gd name="T72" fmla="*/ 1367 w 1414"/>
                <a:gd name="T73" fmla="*/ 216 h 242"/>
                <a:gd name="T74" fmla="*/ 1363 w 1414"/>
                <a:gd name="T75" fmla="*/ 212 h 242"/>
                <a:gd name="T76" fmla="*/ 1361 w 1414"/>
                <a:gd name="T77" fmla="*/ 208 h 242"/>
                <a:gd name="T78" fmla="*/ 1353 w 1414"/>
                <a:gd name="T79" fmla="*/ 202 h 242"/>
                <a:gd name="T80" fmla="*/ 1350 w 1414"/>
                <a:gd name="T81" fmla="*/ 198 h 242"/>
                <a:gd name="T82" fmla="*/ 1340 w 1414"/>
                <a:gd name="T83" fmla="*/ 195 h 242"/>
                <a:gd name="T84" fmla="*/ 1334 w 1414"/>
                <a:gd name="T85" fmla="*/ 191 h 242"/>
                <a:gd name="T86" fmla="*/ 1327 w 1414"/>
                <a:gd name="T87" fmla="*/ 187 h 242"/>
                <a:gd name="T88" fmla="*/ 1318 w 1414"/>
                <a:gd name="T89" fmla="*/ 187 h 242"/>
                <a:gd name="T90" fmla="*/ 1299 w 1414"/>
                <a:gd name="T91" fmla="*/ 187 h 242"/>
                <a:gd name="T92" fmla="*/ 1285 w 1414"/>
                <a:gd name="T93" fmla="*/ 191 h 242"/>
                <a:gd name="T94" fmla="*/ 1272 w 1414"/>
                <a:gd name="T95" fmla="*/ 191 h 242"/>
                <a:gd name="T96" fmla="*/ 191 w 1414"/>
                <a:gd name="T97" fmla="*/ 198 h 242"/>
                <a:gd name="T98" fmla="*/ 178 w 1414"/>
                <a:gd name="T99" fmla="*/ 198 h 242"/>
                <a:gd name="T100" fmla="*/ 168 w 1414"/>
                <a:gd name="T101" fmla="*/ 198 h 242"/>
                <a:gd name="T102" fmla="*/ 157 w 1414"/>
                <a:gd name="T103" fmla="*/ 198 h 242"/>
                <a:gd name="T104" fmla="*/ 151 w 1414"/>
                <a:gd name="T105" fmla="*/ 195 h 242"/>
                <a:gd name="T106" fmla="*/ 143 w 1414"/>
                <a:gd name="T107" fmla="*/ 195 h 242"/>
                <a:gd name="T108" fmla="*/ 134 w 1414"/>
                <a:gd name="T109" fmla="*/ 195 h 242"/>
                <a:gd name="T110" fmla="*/ 128 w 1414"/>
                <a:gd name="T111" fmla="*/ 191 h 242"/>
                <a:gd name="T112" fmla="*/ 120 w 1414"/>
                <a:gd name="T113" fmla="*/ 191 h 242"/>
                <a:gd name="T114" fmla="*/ 18 w 1414"/>
                <a:gd name="T115" fmla="*/ 60 h 242"/>
                <a:gd name="T116" fmla="*/ 0 w 1414"/>
                <a:gd name="T117" fmla="*/ 0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4" h="242">
                  <a:moveTo>
                    <a:pt x="0" y="0"/>
                  </a:moveTo>
                  <a:lnTo>
                    <a:pt x="118" y="144"/>
                  </a:lnTo>
                  <a:lnTo>
                    <a:pt x="128" y="156"/>
                  </a:lnTo>
                  <a:lnTo>
                    <a:pt x="132" y="160"/>
                  </a:lnTo>
                  <a:lnTo>
                    <a:pt x="134" y="166"/>
                  </a:lnTo>
                  <a:lnTo>
                    <a:pt x="141" y="169"/>
                  </a:lnTo>
                  <a:lnTo>
                    <a:pt x="143" y="169"/>
                  </a:lnTo>
                  <a:lnTo>
                    <a:pt x="151" y="173"/>
                  </a:lnTo>
                  <a:lnTo>
                    <a:pt x="157" y="177"/>
                  </a:lnTo>
                  <a:lnTo>
                    <a:pt x="165" y="177"/>
                  </a:lnTo>
                  <a:lnTo>
                    <a:pt x="170" y="181"/>
                  </a:lnTo>
                  <a:lnTo>
                    <a:pt x="178" y="181"/>
                  </a:lnTo>
                  <a:lnTo>
                    <a:pt x="191" y="181"/>
                  </a:lnTo>
                  <a:lnTo>
                    <a:pt x="1285" y="173"/>
                  </a:lnTo>
                  <a:lnTo>
                    <a:pt x="1308" y="173"/>
                  </a:lnTo>
                  <a:lnTo>
                    <a:pt x="1338" y="169"/>
                  </a:lnTo>
                  <a:lnTo>
                    <a:pt x="1377" y="169"/>
                  </a:lnTo>
                  <a:lnTo>
                    <a:pt x="1384" y="173"/>
                  </a:lnTo>
                  <a:lnTo>
                    <a:pt x="1386" y="173"/>
                  </a:lnTo>
                  <a:lnTo>
                    <a:pt x="1394" y="177"/>
                  </a:lnTo>
                  <a:lnTo>
                    <a:pt x="1400" y="181"/>
                  </a:lnTo>
                  <a:lnTo>
                    <a:pt x="1403" y="187"/>
                  </a:lnTo>
                  <a:lnTo>
                    <a:pt x="1407" y="195"/>
                  </a:lnTo>
                  <a:lnTo>
                    <a:pt x="1409" y="198"/>
                  </a:lnTo>
                  <a:lnTo>
                    <a:pt x="1409" y="202"/>
                  </a:lnTo>
                  <a:lnTo>
                    <a:pt x="1413" y="208"/>
                  </a:lnTo>
                  <a:lnTo>
                    <a:pt x="1409" y="216"/>
                  </a:lnTo>
                  <a:lnTo>
                    <a:pt x="1409" y="220"/>
                  </a:lnTo>
                  <a:lnTo>
                    <a:pt x="1407" y="224"/>
                  </a:lnTo>
                  <a:lnTo>
                    <a:pt x="1400" y="229"/>
                  </a:lnTo>
                  <a:lnTo>
                    <a:pt x="1394" y="233"/>
                  </a:lnTo>
                  <a:lnTo>
                    <a:pt x="1386" y="237"/>
                  </a:lnTo>
                  <a:lnTo>
                    <a:pt x="1380" y="241"/>
                  </a:lnTo>
                  <a:lnTo>
                    <a:pt x="1377" y="233"/>
                  </a:lnTo>
                  <a:lnTo>
                    <a:pt x="1377" y="224"/>
                  </a:lnTo>
                  <a:lnTo>
                    <a:pt x="1371" y="220"/>
                  </a:lnTo>
                  <a:lnTo>
                    <a:pt x="1367" y="216"/>
                  </a:lnTo>
                  <a:lnTo>
                    <a:pt x="1363" y="212"/>
                  </a:lnTo>
                  <a:lnTo>
                    <a:pt x="1361" y="208"/>
                  </a:lnTo>
                  <a:lnTo>
                    <a:pt x="1353" y="202"/>
                  </a:lnTo>
                  <a:lnTo>
                    <a:pt x="1350" y="198"/>
                  </a:lnTo>
                  <a:lnTo>
                    <a:pt x="1340" y="195"/>
                  </a:lnTo>
                  <a:lnTo>
                    <a:pt x="1334" y="191"/>
                  </a:lnTo>
                  <a:lnTo>
                    <a:pt x="1327" y="187"/>
                  </a:lnTo>
                  <a:lnTo>
                    <a:pt x="1318" y="187"/>
                  </a:lnTo>
                  <a:lnTo>
                    <a:pt x="1299" y="187"/>
                  </a:lnTo>
                  <a:lnTo>
                    <a:pt x="1285" y="191"/>
                  </a:lnTo>
                  <a:lnTo>
                    <a:pt x="1272" y="191"/>
                  </a:lnTo>
                  <a:lnTo>
                    <a:pt x="191" y="198"/>
                  </a:lnTo>
                  <a:lnTo>
                    <a:pt x="178" y="198"/>
                  </a:lnTo>
                  <a:lnTo>
                    <a:pt x="168" y="198"/>
                  </a:lnTo>
                  <a:lnTo>
                    <a:pt x="157" y="198"/>
                  </a:lnTo>
                  <a:lnTo>
                    <a:pt x="151" y="195"/>
                  </a:lnTo>
                  <a:lnTo>
                    <a:pt x="143" y="195"/>
                  </a:lnTo>
                  <a:lnTo>
                    <a:pt x="134" y="195"/>
                  </a:lnTo>
                  <a:lnTo>
                    <a:pt x="128" y="191"/>
                  </a:lnTo>
                  <a:lnTo>
                    <a:pt x="120" y="191"/>
                  </a:lnTo>
                  <a:lnTo>
                    <a:pt x="18" y="60"/>
                  </a:lnTo>
                  <a:lnTo>
                    <a:pt x="0" y="0"/>
                  </a:lnTo>
                </a:path>
              </a:pathLst>
            </a:custGeom>
            <a:solidFill>
              <a:srgbClr val="000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8587" name="Group 266">
              <a:extLst>
                <a:ext uri="{FF2B5EF4-FFF2-40B4-BE49-F238E27FC236}">
                  <a16:creationId xmlns:a16="http://schemas.microsoft.com/office/drawing/2014/main" id="{E71BEBE6-1213-4103-B80A-0E3EC53605FB}"/>
                </a:ext>
              </a:extLst>
            </p:cNvPr>
            <p:cNvGrpSpPr>
              <a:grpSpLocks/>
            </p:cNvGrpSpPr>
            <p:nvPr/>
          </p:nvGrpSpPr>
          <p:grpSpPr bwMode="auto">
            <a:xfrm>
              <a:off x="4355" y="2477"/>
              <a:ext cx="29" cy="15"/>
              <a:chOff x="4355" y="2477"/>
              <a:chExt cx="29" cy="15"/>
            </a:xfrm>
          </p:grpSpPr>
          <p:sp>
            <p:nvSpPr>
              <p:cNvPr id="108629" name="Freeform 267">
                <a:extLst>
                  <a:ext uri="{FF2B5EF4-FFF2-40B4-BE49-F238E27FC236}">
                    <a16:creationId xmlns:a16="http://schemas.microsoft.com/office/drawing/2014/main" id="{DC2B1A03-A5F4-471C-AAE9-A957C70AE8C3}"/>
                  </a:ext>
                </a:extLst>
              </p:cNvPr>
              <p:cNvSpPr>
                <a:spLocks/>
              </p:cNvSpPr>
              <p:nvPr/>
            </p:nvSpPr>
            <p:spPr bwMode="auto">
              <a:xfrm>
                <a:off x="4355" y="2477"/>
                <a:ext cx="2" cy="15"/>
              </a:xfrm>
              <a:custGeom>
                <a:avLst/>
                <a:gdLst>
                  <a:gd name="T0" fmla="*/ 0 w 2"/>
                  <a:gd name="T1" fmla="*/ 0 h 15"/>
                  <a:gd name="T2" fmla="*/ 0 w 2"/>
                  <a:gd name="T3" fmla="*/ 0 h 15"/>
                  <a:gd name="T4" fmla="*/ 1 w 2"/>
                  <a:gd name="T5" fmla="*/ 14 h 15"/>
                  <a:gd name="T6" fmla="*/ 0 w 2"/>
                  <a:gd name="T7" fmla="*/ 14 h 15"/>
                  <a:gd name="T8" fmla="*/ 0 w 2"/>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5">
                    <a:moveTo>
                      <a:pt x="0" y="0"/>
                    </a:moveTo>
                    <a:lnTo>
                      <a:pt x="0" y="0"/>
                    </a:lnTo>
                    <a:lnTo>
                      <a:pt x="1" y="14"/>
                    </a:lnTo>
                    <a:lnTo>
                      <a:pt x="0" y="14"/>
                    </a:lnTo>
                    <a:lnTo>
                      <a:pt x="0" y="0"/>
                    </a:lnTo>
                  </a:path>
                </a:pathLst>
              </a:custGeom>
              <a:solidFill>
                <a:srgbClr val="000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30" name="Freeform 268">
                <a:extLst>
                  <a:ext uri="{FF2B5EF4-FFF2-40B4-BE49-F238E27FC236}">
                    <a16:creationId xmlns:a16="http://schemas.microsoft.com/office/drawing/2014/main" id="{AEDEB099-5B37-4D4C-ADCA-6CFB5E99BD61}"/>
                  </a:ext>
                </a:extLst>
              </p:cNvPr>
              <p:cNvSpPr>
                <a:spLocks/>
              </p:cNvSpPr>
              <p:nvPr/>
            </p:nvSpPr>
            <p:spPr bwMode="auto">
              <a:xfrm>
                <a:off x="4360" y="2477"/>
                <a:ext cx="10" cy="15"/>
              </a:xfrm>
              <a:custGeom>
                <a:avLst/>
                <a:gdLst>
                  <a:gd name="T0" fmla="*/ 0 w 10"/>
                  <a:gd name="T1" fmla="*/ 0 h 15"/>
                  <a:gd name="T2" fmla="*/ 5 w 10"/>
                  <a:gd name="T3" fmla="*/ 0 h 15"/>
                  <a:gd name="T4" fmla="*/ 9 w 10"/>
                  <a:gd name="T5" fmla="*/ 14 h 15"/>
                  <a:gd name="T6" fmla="*/ 4 w 10"/>
                  <a:gd name="T7" fmla="*/ 14 h 15"/>
                  <a:gd name="T8" fmla="*/ 0 w 1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0" y="0"/>
                    </a:moveTo>
                    <a:lnTo>
                      <a:pt x="5" y="0"/>
                    </a:lnTo>
                    <a:lnTo>
                      <a:pt x="9" y="14"/>
                    </a:lnTo>
                    <a:lnTo>
                      <a:pt x="4" y="14"/>
                    </a:lnTo>
                    <a:lnTo>
                      <a:pt x="0" y="0"/>
                    </a:lnTo>
                  </a:path>
                </a:pathLst>
              </a:custGeom>
              <a:solidFill>
                <a:srgbClr val="000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31" name="Freeform 269">
                <a:extLst>
                  <a:ext uri="{FF2B5EF4-FFF2-40B4-BE49-F238E27FC236}">
                    <a16:creationId xmlns:a16="http://schemas.microsoft.com/office/drawing/2014/main" id="{5D74B1E4-D51F-4D4E-B7BD-367C68F5D5CA}"/>
                  </a:ext>
                </a:extLst>
              </p:cNvPr>
              <p:cNvSpPr>
                <a:spLocks/>
              </p:cNvSpPr>
              <p:nvPr/>
            </p:nvSpPr>
            <p:spPr bwMode="auto">
              <a:xfrm>
                <a:off x="4371" y="2477"/>
                <a:ext cx="13" cy="15"/>
              </a:xfrm>
              <a:custGeom>
                <a:avLst/>
                <a:gdLst>
                  <a:gd name="T0" fmla="*/ 0 w 13"/>
                  <a:gd name="T1" fmla="*/ 0 h 15"/>
                  <a:gd name="T2" fmla="*/ 4 w 13"/>
                  <a:gd name="T3" fmla="*/ 0 h 15"/>
                  <a:gd name="T4" fmla="*/ 6 w 13"/>
                  <a:gd name="T5" fmla="*/ 4 h 15"/>
                  <a:gd name="T6" fmla="*/ 7 w 13"/>
                  <a:gd name="T7" fmla="*/ 6 h 15"/>
                  <a:gd name="T8" fmla="*/ 7 w 13"/>
                  <a:gd name="T9" fmla="*/ 9 h 15"/>
                  <a:gd name="T10" fmla="*/ 10 w 13"/>
                  <a:gd name="T11" fmla="*/ 11 h 15"/>
                  <a:gd name="T12" fmla="*/ 12 w 13"/>
                  <a:gd name="T13" fmla="*/ 14 h 15"/>
                  <a:gd name="T14" fmla="*/ 10 w 13"/>
                  <a:gd name="T15" fmla="*/ 14 h 15"/>
                  <a:gd name="T16" fmla="*/ 7 w 13"/>
                  <a:gd name="T17" fmla="*/ 14 h 15"/>
                  <a:gd name="T18" fmla="*/ 6 w 13"/>
                  <a:gd name="T19" fmla="*/ 14 h 15"/>
                  <a:gd name="T20" fmla="*/ 0 w 13"/>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15">
                    <a:moveTo>
                      <a:pt x="0" y="0"/>
                    </a:moveTo>
                    <a:lnTo>
                      <a:pt x="4" y="0"/>
                    </a:lnTo>
                    <a:lnTo>
                      <a:pt x="6" y="4"/>
                    </a:lnTo>
                    <a:lnTo>
                      <a:pt x="7" y="6"/>
                    </a:lnTo>
                    <a:lnTo>
                      <a:pt x="7" y="9"/>
                    </a:lnTo>
                    <a:lnTo>
                      <a:pt x="10" y="11"/>
                    </a:lnTo>
                    <a:lnTo>
                      <a:pt x="12" y="14"/>
                    </a:lnTo>
                    <a:lnTo>
                      <a:pt x="10" y="14"/>
                    </a:lnTo>
                    <a:lnTo>
                      <a:pt x="7" y="14"/>
                    </a:lnTo>
                    <a:lnTo>
                      <a:pt x="6" y="14"/>
                    </a:lnTo>
                    <a:lnTo>
                      <a:pt x="0" y="0"/>
                    </a:lnTo>
                  </a:path>
                </a:pathLst>
              </a:custGeom>
              <a:solidFill>
                <a:srgbClr val="000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8588" name="Arc 270">
              <a:extLst>
                <a:ext uri="{FF2B5EF4-FFF2-40B4-BE49-F238E27FC236}">
                  <a16:creationId xmlns:a16="http://schemas.microsoft.com/office/drawing/2014/main" id="{0DB061FE-AED8-4825-B333-ABD603DCF0A0}"/>
                </a:ext>
              </a:extLst>
            </p:cNvPr>
            <p:cNvSpPr>
              <a:spLocks/>
            </p:cNvSpPr>
            <p:nvPr/>
          </p:nvSpPr>
          <p:spPr bwMode="auto">
            <a:xfrm>
              <a:off x="2977" y="2510"/>
              <a:ext cx="2" cy="4"/>
            </a:xfrm>
            <a:custGeom>
              <a:avLst/>
              <a:gdLst>
                <a:gd name="T0" fmla="*/ 2 w 21600"/>
                <a:gd name="T1" fmla="*/ 4 h 43200"/>
                <a:gd name="T2" fmla="*/ 2 w 21600"/>
                <a:gd name="T3" fmla="*/ 0 h 43200"/>
                <a:gd name="T4" fmla="*/ 2 w 21600"/>
                <a:gd name="T5" fmla="*/ 2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21600" y="43200"/>
                  </a:moveTo>
                  <a:cubicBezTo>
                    <a:pt x="9670" y="43200"/>
                    <a:pt x="0" y="33529"/>
                    <a:pt x="0" y="21600"/>
                  </a:cubicBezTo>
                  <a:cubicBezTo>
                    <a:pt x="0" y="9670"/>
                    <a:pt x="9670" y="0"/>
                    <a:pt x="21599" y="0"/>
                  </a:cubicBezTo>
                </a:path>
                <a:path w="21600" h="43200" stroke="0" extrusionOk="0">
                  <a:moveTo>
                    <a:pt x="21600" y="43200"/>
                  </a:moveTo>
                  <a:cubicBezTo>
                    <a:pt x="9670" y="43200"/>
                    <a:pt x="0" y="33529"/>
                    <a:pt x="0" y="21600"/>
                  </a:cubicBezTo>
                  <a:cubicBezTo>
                    <a:pt x="0" y="9670"/>
                    <a:pt x="9670" y="0"/>
                    <a:pt x="21599" y="0"/>
                  </a:cubicBezTo>
                  <a:lnTo>
                    <a:pt x="21600" y="21600"/>
                  </a:lnTo>
                  <a:lnTo>
                    <a:pt x="21600" y="43200"/>
                  </a:lnTo>
                  <a:close/>
                </a:path>
              </a:pathLst>
            </a:custGeom>
            <a:solidFill>
              <a:srgbClr val="BFBFB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89" name="Freeform 271">
              <a:extLst>
                <a:ext uri="{FF2B5EF4-FFF2-40B4-BE49-F238E27FC236}">
                  <a16:creationId xmlns:a16="http://schemas.microsoft.com/office/drawing/2014/main" id="{5B7360A4-773B-468D-9E85-783BECA68CFC}"/>
                </a:ext>
              </a:extLst>
            </p:cNvPr>
            <p:cNvSpPr>
              <a:spLocks/>
            </p:cNvSpPr>
            <p:nvPr/>
          </p:nvSpPr>
          <p:spPr bwMode="auto">
            <a:xfrm>
              <a:off x="3665" y="2513"/>
              <a:ext cx="159" cy="41"/>
            </a:xfrm>
            <a:custGeom>
              <a:avLst/>
              <a:gdLst>
                <a:gd name="T0" fmla="*/ 0 w 159"/>
                <a:gd name="T1" fmla="*/ 12 h 41"/>
                <a:gd name="T2" fmla="*/ 40 w 159"/>
                <a:gd name="T3" fmla="*/ 15 h 41"/>
                <a:gd name="T4" fmla="*/ 62 w 159"/>
                <a:gd name="T5" fmla="*/ 15 h 41"/>
                <a:gd name="T6" fmla="*/ 84 w 159"/>
                <a:gd name="T7" fmla="*/ 7 h 41"/>
                <a:gd name="T8" fmla="*/ 102 w 159"/>
                <a:gd name="T9" fmla="*/ 7 h 41"/>
                <a:gd name="T10" fmla="*/ 114 w 159"/>
                <a:gd name="T11" fmla="*/ 3 h 41"/>
                <a:gd name="T12" fmla="*/ 127 w 159"/>
                <a:gd name="T13" fmla="*/ 0 h 41"/>
                <a:gd name="T14" fmla="*/ 132 w 159"/>
                <a:gd name="T15" fmla="*/ 3 h 41"/>
                <a:gd name="T16" fmla="*/ 142 w 159"/>
                <a:gd name="T17" fmla="*/ 3 h 41"/>
                <a:gd name="T18" fmla="*/ 149 w 159"/>
                <a:gd name="T19" fmla="*/ 7 h 41"/>
                <a:gd name="T20" fmla="*/ 151 w 159"/>
                <a:gd name="T21" fmla="*/ 15 h 41"/>
                <a:gd name="T22" fmla="*/ 158 w 159"/>
                <a:gd name="T23" fmla="*/ 25 h 41"/>
                <a:gd name="T24" fmla="*/ 149 w 159"/>
                <a:gd name="T25" fmla="*/ 37 h 41"/>
                <a:gd name="T26" fmla="*/ 84 w 159"/>
                <a:gd name="T27" fmla="*/ 40 h 41"/>
                <a:gd name="T28" fmla="*/ 62 w 159"/>
                <a:gd name="T29" fmla="*/ 37 h 41"/>
                <a:gd name="T30" fmla="*/ 50 w 159"/>
                <a:gd name="T31" fmla="*/ 33 h 41"/>
                <a:gd name="T32" fmla="*/ 28 w 159"/>
                <a:gd name="T33" fmla="*/ 25 h 41"/>
                <a:gd name="T34" fmla="*/ 0 w 159"/>
                <a:gd name="T35" fmla="*/ 12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 h="41">
                  <a:moveTo>
                    <a:pt x="0" y="12"/>
                  </a:moveTo>
                  <a:lnTo>
                    <a:pt x="40" y="15"/>
                  </a:lnTo>
                  <a:lnTo>
                    <a:pt x="62" y="15"/>
                  </a:lnTo>
                  <a:lnTo>
                    <a:pt x="84" y="7"/>
                  </a:lnTo>
                  <a:lnTo>
                    <a:pt x="102" y="7"/>
                  </a:lnTo>
                  <a:lnTo>
                    <a:pt x="114" y="3"/>
                  </a:lnTo>
                  <a:lnTo>
                    <a:pt x="127" y="0"/>
                  </a:lnTo>
                  <a:lnTo>
                    <a:pt x="132" y="3"/>
                  </a:lnTo>
                  <a:lnTo>
                    <a:pt x="142" y="3"/>
                  </a:lnTo>
                  <a:lnTo>
                    <a:pt x="149" y="7"/>
                  </a:lnTo>
                  <a:lnTo>
                    <a:pt x="151" y="15"/>
                  </a:lnTo>
                  <a:lnTo>
                    <a:pt x="158" y="25"/>
                  </a:lnTo>
                  <a:lnTo>
                    <a:pt x="149" y="37"/>
                  </a:lnTo>
                  <a:lnTo>
                    <a:pt x="84" y="40"/>
                  </a:lnTo>
                  <a:lnTo>
                    <a:pt x="62" y="37"/>
                  </a:lnTo>
                  <a:lnTo>
                    <a:pt x="50" y="33"/>
                  </a:lnTo>
                  <a:lnTo>
                    <a:pt x="28" y="25"/>
                  </a:lnTo>
                  <a:lnTo>
                    <a:pt x="0" y="12"/>
                  </a:lnTo>
                </a:path>
              </a:pathLst>
            </a:custGeom>
            <a:solidFill>
              <a:srgbClr val="5F5F5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8590" name="Group 272">
              <a:extLst>
                <a:ext uri="{FF2B5EF4-FFF2-40B4-BE49-F238E27FC236}">
                  <a16:creationId xmlns:a16="http://schemas.microsoft.com/office/drawing/2014/main" id="{D7F170F6-07D7-401A-BCAB-761B19C5E611}"/>
                </a:ext>
              </a:extLst>
            </p:cNvPr>
            <p:cNvGrpSpPr>
              <a:grpSpLocks/>
            </p:cNvGrpSpPr>
            <p:nvPr/>
          </p:nvGrpSpPr>
          <p:grpSpPr bwMode="auto">
            <a:xfrm>
              <a:off x="3481" y="2509"/>
              <a:ext cx="473" cy="169"/>
              <a:chOff x="3481" y="2509"/>
              <a:chExt cx="473" cy="169"/>
            </a:xfrm>
          </p:grpSpPr>
          <p:grpSp>
            <p:nvGrpSpPr>
              <p:cNvPr id="108605" name="Group 273">
                <a:extLst>
                  <a:ext uri="{FF2B5EF4-FFF2-40B4-BE49-F238E27FC236}">
                    <a16:creationId xmlns:a16="http://schemas.microsoft.com/office/drawing/2014/main" id="{1FF2E6CA-E8F3-431C-831E-4721B5ADA040}"/>
                  </a:ext>
                </a:extLst>
              </p:cNvPr>
              <p:cNvGrpSpPr>
                <a:grpSpLocks/>
              </p:cNvGrpSpPr>
              <p:nvPr/>
            </p:nvGrpSpPr>
            <p:grpSpPr bwMode="auto">
              <a:xfrm>
                <a:off x="3481" y="2509"/>
                <a:ext cx="473" cy="107"/>
                <a:chOff x="3481" y="2509"/>
                <a:chExt cx="473" cy="107"/>
              </a:xfrm>
            </p:grpSpPr>
            <p:sp>
              <p:nvSpPr>
                <p:cNvPr id="108627" name="Freeform 274">
                  <a:extLst>
                    <a:ext uri="{FF2B5EF4-FFF2-40B4-BE49-F238E27FC236}">
                      <a16:creationId xmlns:a16="http://schemas.microsoft.com/office/drawing/2014/main" id="{A659BFFD-D8E1-4E6C-98F0-CA67E6F368BE}"/>
                    </a:ext>
                  </a:extLst>
                </p:cNvPr>
                <p:cNvSpPr>
                  <a:spLocks/>
                </p:cNvSpPr>
                <p:nvPr/>
              </p:nvSpPr>
              <p:spPr bwMode="auto">
                <a:xfrm>
                  <a:off x="3481" y="2509"/>
                  <a:ext cx="473" cy="107"/>
                </a:xfrm>
                <a:custGeom>
                  <a:avLst/>
                  <a:gdLst>
                    <a:gd name="T0" fmla="*/ 119 w 473"/>
                    <a:gd name="T1" fmla="*/ 17 h 107"/>
                    <a:gd name="T2" fmla="*/ 100 w 473"/>
                    <a:gd name="T3" fmla="*/ 24 h 107"/>
                    <a:gd name="T4" fmla="*/ 83 w 473"/>
                    <a:gd name="T5" fmla="*/ 32 h 107"/>
                    <a:gd name="T6" fmla="*/ 64 w 473"/>
                    <a:gd name="T7" fmla="*/ 37 h 107"/>
                    <a:gd name="T8" fmla="*/ 45 w 473"/>
                    <a:gd name="T9" fmla="*/ 45 h 107"/>
                    <a:gd name="T10" fmla="*/ 25 w 473"/>
                    <a:gd name="T11" fmla="*/ 52 h 107"/>
                    <a:gd name="T12" fmla="*/ 13 w 473"/>
                    <a:gd name="T13" fmla="*/ 58 h 107"/>
                    <a:gd name="T14" fmla="*/ 6 w 473"/>
                    <a:gd name="T15" fmla="*/ 65 h 107"/>
                    <a:gd name="T16" fmla="*/ 0 w 473"/>
                    <a:gd name="T17" fmla="*/ 69 h 107"/>
                    <a:gd name="T18" fmla="*/ 0 w 473"/>
                    <a:gd name="T19" fmla="*/ 73 h 107"/>
                    <a:gd name="T20" fmla="*/ 0 w 473"/>
                    <a:gd name="T21" fmla="*/ 82 h 107"/>
                    <a:gd name="T22" fmla="*/ 2 w 473"/>
                    <a:gd name="T23" fmla="*/ 86 h 107"/>
                    <a:gd name="T24" fmla="*/ 9 w 473"/>
                    <a:gd name="T25" fmla="*/ 89 h 107"/>
                    <a:gd name="T26" fmla="*/ 19 w 473"/>
                    <a:gd name="T27" fmla="*/ 93 h 107"/>
                    <a:gd name="T28" fmla="*/ 29 w 473"/>
                    <a:gd name="T29" fmla="*/ 99 h 107"/>
                    <a:gd name="T30" fmla="*/ 45 w 473"/>
                    <a:gd name="T31" fmla="*/ 99 h 107"/>
                    <a:gd name="T32" fmla="*/ 64 w 473"/>
                    <a:gd name="T33" fmla="*/ 102 h 107"/>
                    <a:gd name="T34" fmla="*/ 78 w 473"/>
                    <a:gd name="T35" fmla="*/ 102 h 107"/>
                    <a:gd name="T36" fmla="*/ 128 w 473"/>
                    <a:gd name="T37" fmla="*/ 106 h 107"/>
                    <a:gd name="T38" fmla="*/ 168 w 473"/>
                    <a:gd name="T39" fmla="*/ 106 h 107"/>
                    <a:gd name="T40" fmla="*/ 220 w 473"/>
                    <a:gd name="T41" fmla="*/ 106 h 107"/>
                    <a:gd name="T42" fmla="*/ 267 w 473"/>
                    <a:gd name="T43" fmla="*/ 106 h 107"/>
                    <a:gd name="T44" fmla="*/ 382 w 473"/>
                    <a:gd name="T45" fmla="*/ 106 h 107"/>
                    <a:gd name="T46" fmla="*/ 411 w 473"/>
                    <a:gd name="T47" fmla="*/ 102 h 107"/>
                    <a:gd name="T48" fmla="*/ 425 w 473"/>
                    <a:gd name="T49" fmla="*/ 99 h 107"/>
                    <a:gd name="T50" fmla="*/ 438 w 473"/>
                    <a:gd name="T51" fmla="*/ 93 h 107"/>
                    <a:gd name="T52" fmla="*/ 449 w 473"/>
                    <a:gd name="T53" fmla="*/ 89 h 107"/>
                    <a:gd name="T54" fmla="*/ 462 w 473"/>
                    <a:gd name="T55" fmla="*/ 78 h 107"/>
                    <a:gd name="T56" fmla="*/ 472 w 473"/>
                    <a:gd name="T57" fmla="*/ 69 h 107"/>
                    <a:gd name="T58" fmla="*/ 472 w 473"/>
                    <a:gd name="T59" fmla="*/ 58 h 107"/>
                    <a:gd name="T60" fmla="*/ 472 w 473"/>
                    <a:gd name="T61" fmla="*/ 52 h 107"/>
                    <a:gd name="T62" fmla="*/ 466 w 473"/>
                    <a:gd name="T63" fmla="*/ 41 h 107"/>
                    <a:gd name="T64" fmla="*/ 453 w 473"/>
                    <a:gd name="T65" fmla="*/ 32 h 107"/>
                    <a:gd name="T66" fmla="*/ 443 w 473"/>
                    <a:gd name="T67" fmla="*/ 24 h 107"/>
                    <a:gd name="T68" fmla="*/ 431 w 473"/>
                    <a:gd name="T69" fmla="*/ 20 h 107"/>
                    <a:gd name="T70" fmla="*/ 415 w 473"/>
                    <a:gd name="T71" fmla="*/ 17 h 107"/>
                    <a:gd name="T72" fmla="*/ 402 w 473"/>
                    <a:gd name="T73" fmla="*/ 11 h 107"/>
                    <a:gd name="T74" fmla="*/ 392 w 473"/>
                    <a:gd name="T75" fmla="*/ 17 h 107"/>
                    <a:gd name="T76" fmla="*/ 384 w 473"/>
                    <a:gd name="T77" fmla="*/ 7 h 107"/>
                    <a:gd name="T78" fmla="*/ 370 w 473"/>
                    <a:gd name="T79" fmla="*/ 4 h 107"/>
                    <a:gd name="T80" fmla="*/ 353 w 473"/>
                    <a:gd name="T81" fmla="*/ 4 h 107"/>
                    <a:gd name="T82" fmla="*/ 330 w 473"/>
                    <a:gd name="T83" fmla="*/ 0 h 107"/>
                    <a:gd name="T84" fmla="*/ 300 w 473"/>
                    <a:gd name="T85" fmla="*/ 4 h 107"/>
                    <a:gd name="T86" fmla="*/ 119 w 473"/>
                    <a:gd name="T87" fmla="*/ 17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3" h="107">
                      <a:moveTo>
                        <a:pt x="119" y="17"/>
                      </a:moveTo>
                      <a:lnTo>
                        <a:pt x="100" y="24"/>
                      </a:lnTo>
                      <a:lnTo>
                        <a:pt x="83" y="32"/>
                      </a:lnTo>
                      <a:lnTo>
                        <a:pt x="64" y="37"/>
                      </a:lnTo>
                      <a:lnTo>
                        <a:pt x="45" y="45"/>
                      </a:lnTo>
                      <a:lnTo>
                        <a:pt x="25" y="52"/>
                      </a:lnTo>
                      <a:lnTo>
                        <a:pt x="13" y="58"/>
                      </a:lnTo>
                      <a:lnTo>
                        <a:pt x="6" y="65"/>
                      </a:lnTo>
                      <a:lnTo>
                        <a:pt x="0" y="69"/>
                      </a:lnTo>
                      <a:lnTo>
                        <a:pt x="0" y="73"/>
                      </a:lnTo>
                      <a:lnTo>
                        <a:pt x="0" y="82"/>
                      </a:lnTo>
                      <a:lnTo>
                        <a:pt x="2" y="86"/>
                      </a:lnTo>
                      <a:lnTo>
                        <a:pt x="9" y="89"/>
                      </a:lnTo>
                      <a:lnTo>
                        <a:pt x="19" y="93"/>
                      </a:lnTo>
                      <a:lnTo>
                        <a:pt x="29" y="99"/>
                      </a:lnTo>
                      <a:lnTo>
                        <a:pt x="45" y="99"/>
                      </a:lnTo>
                      <a:lnTo>
                        <a:pt x="64" y="102"/>
                      </a:lnTo>
                      <a:lnTo>
                        <a:pt x="78" y="102"/>
                      </a:lnTo>
                      <a:lnTo>
                        <a:pt x="128" y="106"/>
                      </a:lnTo>
                      <a:lnTo>
                        <a:pt x="168" y="106"/>
                      </a:lnTo>
                      <a:lnTo>
                        <a:pt x="220" y="106"/>
                      </a:lnTo>
                      <a:lnTo>
                        <a:pt x="267" y="106"/>
                      </a:lnTo>
                      <a:lnTo>
                        <a:pt x="382" y="106"/>
                      </a:lnTo>
                      <a:lnTo>
                        <a:pt x="411" y="102"/>
                      </a:lnTo>
                      <a:lnTo>
                        <a:pt x="425" y="99"/>
                      </a:lnTo>
                      <a:lnTo>
                        <a:pt x="438" y="93"/>
                      </a:lnTo>
                      <a:lnTo>
                        <a:pt x="449" y="89"/>
                      </a:lnTo>
                      <a:lnTo>
                        <a:pt x="462" y="78"/>
                      </a:lnTo>
                      <a:lnTo>
                        <a:pt x="472" y="69"/>
                      </a:lnTo>
                      <a:lnTo>
                        <a:pt x="472" y="58"/>
                      </a:lnTo>
                      <a:lnTo>
                        <a:pt x="472" y="52"/>
                      </a:lnTo>
                      <a:lnTo>
                        <a:pt x="466" y="41"/>
                      </a:lnTo>
                      <a:lnTo>
                        <a:pt x="453" y="32"/>
                      </a:lnTo>
                      <a:lnTo>
                        <a:pt x="443" y="24"/>
                      </a:lnTo>
                      <a:lnTo>
                        <a:pt x="431" y="20"/>
                      </a:lnTo>
                      <a:lnTo>
                        <a:pt x="415" y="17"/>
                      </a:lnTo>
                      <a:lnTo>
                        <a:pt x="402" y="11"/>
                      </a:lnTo>
                      <a:lnTo>
                        <a:pt x="392" y="17"/>
                      </a:lnTo>
                      <a:lnTo>
                        <a:pt x="384" y="7"/>
                      </a:lnTo>
                      <a:lnTo>
                        <a:pt x="370" y="4"/>
                      </a:lnTo>
                      <a:lnTo>
                        <a:pt x="353" y="4"/>
                      </a:lnTo>
                      <a:lnTo>
                        <a:pt x="330" y="0"/>
                      </a:lnTo>
                      <a:lnTo>
                        <a:pt x="300" y="4"/>
                      </a:lnTo>
                      <a:lnTo>
                        <a:pt x="119" y="17"/>
                      </a:lnTo>
                    </a:path>
                  </a:pathLst>
                </a:custGeom>
                <a:solidFill>
                  <a:srgbClr val="9F9F9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28" name="Freeform 275">
                  <a:extLst>
                    <a:ext uri="{FF2B5EF4-FFF2-40B4-BE49-F238E27FC236}">
                      <a16:creationId xmlns:a16="http://schemas.microsoft.com/office/drawing/2014/main" id="{04B0A5C5-31C6-4ECA-A9C3-67CC279C657F}"/>
                    </a:ext>
                  </a:extLst>
                </p:cNvPr>
                <p:cNvSpPr>
                  <a:spLocks/>
                </p:cNvSpPr>
                <p:nvPr/>
              </p:nvSpPr>
              <p:spPr bwMode="auto">
                <a:xfrm>
                  <a:off x="3481" y="2521"/>
                  <a:ext cx="473" cy="95"/>
                </a:xfrm>
                <a:custGeom>
                  <a:avLst/>
                  <a:gdLst>
                    <a:gd name="T0" fmla="*/ 117 w 473"/>
                    <a:gd name="T1" fmla="*/ 0 h 95"/>
                    <a:gd name="T2" fmla="*/ 119 w 473"/>
                    <a:gd name="T3" fmla="*/ 9 h 95"/>
                    <a:gd name="T4" fmla="*/ 123 w 473"/>
                    <a:gd name="T5" fmla="*/ 20 h 95"/>
                    <a:gd name="T6" fmla="*/ 123 w 473"/>
                    <a:gd name="T7" fmla="*/ 29 h 95"/>
                    <a:gd name="T8" fmla="*/ 119 w 473"/>
                    <a:gd name="T9" fmla="*/ 41 h 95"/>
                    <a:gd name="T10" fmla="*/ 117 w 473"/>
                    <a:gd name="T11" fmla="*/ 53 h 95"/>
                    <a:gd name="T12" fmla="*/ 113 w 473"/>
                    <a:gd name="T13" fmla="*/ 57 h 95"/>
                    <a:gd name="T14" fmla="*/ 105 w 473"/>
                    <a:gd name="T15" fmla="*/ 66 h 95"/>
                    <a:gd name="T16" fmla="*/ 90 w 473"/>
                    <a:gd name="T17" fmla="*/ 66 h 95"/>
                    <a:gd name="T18" fmla="*/ 78 w 473"/>
                    <a:gd name="T19" fmla="*/ 66 h 95"/>
                    <a:gd name="T20" fmla="*/ 60 w 473"/>
                    <a:gd name="T21" fmla="*/ 66 h 95"/>
                    <a:gd name="T22" fmla="*/ 55 w 473"/>
                    <a:gd name="T23" fmla="*/ 66 h 95"/>
                    <a:gd name="T24" fmla="*/ 35 w 473"/>
                    <a:gd name="T25" fmla="*/ 61 h 95"/>
                    <a:gd name="T26" fmla="*/ 25 w 473"/>
                    <a:gd name="T27" fmla="*/ 61 h 95"/>
                    <a:gd name="T28" fmla="*/ 13 w 473"/>
                    <a:gd name="T29" fmla="*/ 57 h 95"/>
                    <a:gd name="T30" fmla="*/ 0 w 473"/>
                    <a:gd name="T31" fmla="*/ 57 h 95"/>
                    <a:gd name="T32" fmla="*/ 0 w 473"/>
                    <a:gd name="T33" fmla="*/ 61 h 95"/>
                    <a:gd name="T34" fmla="*/ 0 w 473"/>
                    <a:gd name="T35" fmla="*/ 66 h 95"/>
                    <a:gd name="T36" fmla="*/ 0 w 473"/>
                    <a:gd name="T37" fmla="*/ 70 h 95"/>
                    <a:gd name="T38" fmla="*/ 0 w 473"/>
                    <a:gd name="T39" fmla="*/ 74 h 95"/>
                    <a:gd name="T40" fmla="*/ 2 w 473"/>
                    <a:gd name="T41" fmla="*/ 74 h 95"/>
                    <a:gd name="T42" fmla="*/ 6 w 473"/>
                    <a:gd name="T43" fmla="*/ 77 h 95"/>
                    <a:gd name="T44" fmla="*/ 15 w 473"/>
                    <a:gd name="T45" fmla="*/ 81 h 95"/>
                    <a:gd name="T46" fmla="*/ 29 w 473"/>
                    <a:gd name="T47" fmla="*/ 87 h 95"/>
                    <a:gd name="T48" fmla="*/ 41 w 473"/>
                    <a:gd name="T49" fmla="*/ 87 h 95"/>
                    <a:gd name="T50" fmla="*/ 60 w 473"/>
                    <a:gd name="T51" fmla="*/ 90 h 95"/>
                    <a:gd name="T52" fmla="*/ 81 w 473"/>
                    <a:gd name="T53" fmla="*/ 90 h 95"/>
                    <a:gd name="T54" fmla="*/ 162 w 473"/>
                    <a:gd name="T55" fmla="*/ 94 h 95"/>
                    <a:gd name="T56" fmla="*/ 226 w 473"/>
                    <a:gd name="T57" fmla="*/ 94 h 95"/>
                    <a:gd name="T58" fmla="*/ 271 w 473"/>
                    <a:gd name="T59" fmla="*/ 94 h 95"/>
                    <a:gd name="T60" fmla="*/ 380 w 473"/>
                    <a:gd name="T61" fmla="*/ 94 h 95"/>
                    <a:gd name="T62" fmla="*/ 404 w 473"/>
                    <a:gd name="T63" fmla="*/ 90 h 95"/>
                    <a:gd name="T64" fmla="*/ 417 w 473"/>
                    <a:gd name="T65" fmla="*/ 90 h 95"/>
                    <a:gd name="T66" fmla="*/ 431 w 473"/>
                    <a:gd name="T67" fmla="*/ 87 h 95"/>
                    <a:gd name="T68" fmla="*/ 440 w 473"/>
                    <a:gd name="T69" fmla="*/ 81 h 95"/>
                    <a:gd name="T70" fmla="*/ 449 w 473"/>
                    <a:gd name="T71" fmla="*/ 77 h 95"/>
                    <a:gd name="T72" fmla="*/ 462 w 473"/>
                    <a:gd name="T73" fmla="*/ 70 h 95"/>
                    <a:gd name="T74" fmla="*/ 470 w 473"/>
                    <a:gd name="T75" fmla="*/ 61 h 95"/>
                    <a:gd name="T76" fmla="*/ 472 w 473"/>
                    <a:gd name="T77" fmla="*/ 53 h 95"/>
                    <a:gd name="T78" fmla="*/ 472 w 473"/>
                    <a:gd name="T79" fmla="*/ 46 h 95"/>
                    <a:gd name="T80" fmla="*/ 472 w 473"/>
                    <a:gd name="T81" fmla="*/ 41 h 95"/>
                    <a:gd name="T82" fmla="*/ 462 w 473"/>
                    <a:gd name="T83" fmla="*/ 29 h 95"/>
                    <a:gd name="T84" fmla="*/ 460 w 473"/>
                    <a:gd name="T85" fmla="*/ 37 h 95"/>
                    <a:gd name="T86" fmla="*/ 453 w 473"/>
                    <a:gd name="T87" fmla="*/ 46 h 95"/>
                    <a:gd name="T88" fmla="*/ 447 w 473"/>
                    <a:gd name="T89" fmla="*/ 50 h 95"/>
                    <a:gd name="T90" fmla="*/ 440 w 473"/>
                    <a:gd name="T91" fmla="*/ 53 h 95"/>
                    <a:gd name="T92" fmla="*/ 421 w 473"/>
                    <a:gd name="T93" fmla="*/ 53 h 95"/>
                    <a:gd name="T94" fmla="*/ 404 w 473"/>
                    <a:gd name="T95" fmla="*/ 53 h 95"/>
                    <a:gd name="T96" fmla="*/ 267 w 473"/>
                    <a:gd name="T97" fmla="*/ 33 h 95"/>
                    <a:gd name="T98" fmla="*/ 255 w 473"/>
                    <a:gd name="T99" fmla="*/ 33 h 95"/>
                    <a:gd name="T100" fmla="*/ 232 w 473"/>
                    <a:gd name="T101" fmla="*/ 29 h 95"/>
                    <a:gd name="T102" fmla="*/ 209 w 473"/>
                    <a:gd name="T103" fmla="*/ 20 h 95"/>
                    <a:gd name="T104" fmla="*/ 204 w 473"/>
                    <a:gd name="T105" fmla="*/ 17 h 95"/>
                    <a:gd name="T106" fmla="*/ 191 w 473"/>
                    <a:gd name="T107" fmla="*/ 9 h 95"/>
                    <a:gd name="T108" fmla="*/ 187 w 473"/>
                    <a:gd name="T109" fmla="*/ 9 h 95"/>
                    <a:gd name="T110" fmla="*/ 162 w 473"/>
                    <a:gd name="T111" fmla="*/ 6 h 95"/>
                    <a:gd name="T112" fmla="*/ 140 w 473"/>
                    <a:gd name="T113" fmla="*/ 6 h 95"/>
                    <a:gd name="T114" fmla="*/ 117 w 473"/>
                    <a:gd name="T115" fmla="*/ 0 h 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3" h="95">
                      <a:moveTo>
                        <a:pt x="117" y="0"/>
                      </a:moveTo>
                      <a:lnTo>
                        <a:pt x="119" y="9"/>
                      </a:lnTo>
                      <a:lnTo>
                        <a:pt x="123" y="20"/>
                      </a:lnTo>
                      <a:lnTo>
                        <a:pt x="123" y="29"/>
                      </a:lnTo>
                      <a:lnTo>
                        <a:pt x="119" y="41"/>
                      </a:lnTo>
                      <a:lnTo>
                        <a:pt x="117" y="53"/>
                      </a:lnTo>
                      <a:lnTo>
                        <a:pt x="113" y="57"/>
                      </a:lnTo>
                      <a:lnTo>
                        <a:pt x="105" y="66"/>
                      </a:lnTo>
                      <a:lnTo>
                        <a:pt x="90" y="66"/>
                      </a:lnTo>
                      <a:lnTo>
                        <a:pt x="78" y="66"/>
                      </a:lnTo>
                      <a:lnTo>
                        <a:pt x="60" y="66"/>
                      </a:lnTo>
                      <a:lnTo>
                        <a:pt x="55" y="66"/>
                      </a:lnTo>
                      <a:lnTo>
                        <a:pt x="35" y="61"/>
                      </a:lnTo>
                      <a:lnTo>
                        <a:pt x="25" y="61"/>
                      </a:lnTo>
                      <a:lnTo>
                        <a:pt x="13" y="57"/>
                      </a:lnTo>
                      <a:lnTo>
                        <a:pt x="0" y="57"/>
                      </a:lnTo>
                      <a:lnTo>
                        <a:pt x="0" y="61"/>
                      </a:lnTo>
                      <a:lnTo>
                        <a:pt x="0" y="66"/>
                      </a:lnTo>
                      <a:lnTo>
                        <a:pt x="0" y="70"/>
                      </a:lnTo>
                      <a:lnTo>
                        <a:pt x="0" y="74"/>
                      </a:lnTo>
                      <a:lnTo>
                        <a:pt x="2" y="74"/>
                      </a:lnTo>
                      <a:lnTo>
                        <a:pt x="6" y="77"/>
                      </a:lnTo>
                      <a:lnTo>
                        <a:pt x="15" y="81"/>
                      </a:lnTo>
                      <a:lnTo>
                        <a:pt x="29" y="87"/>
                      </a:lnTo>
                      <a:lnTo>
                        <a:pt x="41" y="87"/>
                      </a:lnTo>
                      <a:lnTo>
                        <a:pt x="60" y="90"/>
                      </a:lnTo>
                      <a:lnTo>
                        <a:pt x="81" y="90"/>
                      </a:lnTo>
                      <a:lnTo>
                        <a:pt x="162" y="94"/>
                      </a:lnTo>
                      <a:lnTo>
                        <a:pt x="226" y="94"/>
                      </a:lnTo>
                      <a:lnTo>
                        <a:pt x="271" y="94"/>
                      </a:lnTo>
                      <a:lnTo>
                        <a:pt x="380" y="94"/>
                      </a:lnTo>
                      <a:lnTo>
                        <a:pt x="404" y="90"/>
                      </a:lnTo>
                      <a:lnTo>
                        <a:pt x="417" y="90"/>
                      </a:lnTo>
                      <a:lnTo>
                        <a:pt x="431" y="87"/>
                      </a:lnTo>
                      <a:lnTo>
                        <a:pt x="440" y="81"/>
                      </a:lnTo>
                      <a:lnTo>
                        <a:pt x="449" y="77"/>
                      </a:lnTo>
                      <a:lnTo>
                        <a:pt x="462" y="70"/>
                      </a:lnTo>
                      <a:lnTo>
                        <a:pt x="470" y="61"/>
                      </a:lnTo>
                      <a:lnTo>
                        <a:pt x="472" y="53"/>
                      </a:lnTo>
                      <a:lnTo>
                        <a:pt x="472" y="46"/>
                      </a:lnTo>
                      <a:lnTo>
                        <a:pt x="472" y="41"/>
                      </a:lnTo>
                      <a:lnTo>
                        <a:pt x="462" y="29"/>
                      </a:lnTo>
                      <a:lnTo>
                        <a:pt x="460" y="37"/>
                      </a:lnTo>
                      <a:lnTo>
                        <a:pt x="453" y="46"/>
                      </a:lnTo>
                      <a:lnTo>
                        <a:pt x="447" y="50"/>
                      </a:lnTo>
                      <a:lnTo>
                        <a:pt x="440" y="53"/>
                      </a:lnTo>
                      <a:lnTo>
                        <a:pt x="421" y="53"/>
                      </a:lnTo>
                      <a:lnTo>
                        <a:pt x="404" y="53"/>
                      </a:lnTo>
                      <a:lnTo>
                        <a:pt x="267" y="33"/>
                      </a:lnTo>
                      <a:lnTo>
                        <a:pt x="255" y="33"/>
                      </a:lnTo>
                      <a:lnTo>
                        <a:pt x="232" y="29"/>
                      </a:lnTo>
                      <a:lnTo>
                        <a:pt x="209" y="20"/>
                      </a:lnTo>
                      <a:lnTo>
                        <a:pt x="204" y="17"/>
                      </a:lnTo>
                      <a:lnTo>
                        <a:pt x="191" y="9"/>
                      </a:lnTo>
                      <a:lnTo>
                        <a:pt x="187" y="9"/>
                      </a:lnTo>
                      <a:lnTo>
                        <a:pt x="162" y="6"/>
                      </a:lnTo>
                      <a:lnTo>
                        <a:pt x="140" y="6"/>
                      </a:lnTo>
                      <a:lnTo>
                        <a:pt x="117" y="0"/>
                      </a:lnTo>
                    </a:path>
                  </a:pathLst>
                </a:custGeom>
                <a:solidFill>
                  <a:srgbClr val="3F3F3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606" name="Group 276">
                <a:extLst>
                  <a:ext uri="{FF2B5EF4-FFF2-40B4-BE49-F238E27FC236}">
                    <a16:creationId xmlns:a16="http://schemas.microsoft.com/office/drawing/2014/main" id="{79155EA4-378C-4D0A-9594-DF66FAF575E9}"/>
                  </a:ext>
                </a:extLst>
              </p:cNvPr>
              <p:cNvGrpSpPr>
                <a:grpSpLocks/>
              </p:cNvGrpSpPr>
              <p:nvPr/>
            </p:nvGrpSpPr>
            <p:grpSpPr bwMode="auto">
              <a:xfrm>
                <a:off x="3752" y="2619"/>
                <a:ext cx="136" cy="59"/>
                <a:chOff x="3752" y="2619"/>
                <a:chExt cx="136" cy="59"/>
              </a:xfrm>
            </p:grpSpPr>
            <p:grpSp>
              <p:nvGrpSpPr>
                <p:cNvPr id="108620" name="Group 277">
                  <a:extLst>
                    <a:ext uri="{FF2B5EF4-FFF2-40B4-BE49-F238E27FC236}">
                      <a16:creationId xmlns:a16="http://schemas.microsoft.com/office/drawing/2014/main" id="{999CBC7B-C6FE-4EAA-8207-37DC9A67AB63}"/>
                    </a:ext>
                  </a:extLst>
                </p:cNvPr>
                <p:cNvGrpSpPr>
                  <a:grpSpLocks/>
                </p:cNvGrpSpPr>
                <p:nvPr/>
              </p:nvGrpSpPr>
              <p:grpSpPr bwMode="auto">
                <a:xfrm>
                  <a:off x="3752" y="2619"/>
                  <a:ext cx="136" cy="59"/>
                  <a:chOff x="3752" y="2619"/>
                  <a:chExt cx="136" cy="59"/>
                </a:xfrm>
              </p:grpSpPr>
              <p:grpSp>
                <p:nvGrpSpPr>
                  <p:cNvPr id="108622" name="Group 278">
                    <a:extLst>
                      <a:ext uri="{FF2B5EF4-FFF2-40B4-BE49-F238E27FC236}">
                        <a16:creationId xmlns:a16="http://schemas.microsoft.com/office/drawing/2014/main" id="{EE778020-E21A-460A-A43F-3ADF871F9B0E}"/>
                      </a:ext>
                    </a:extLst>
                  </p:cNvPr>
                  <p:cNvGrpSpPr>
                    <a:grpSpLocks/>
                  </p:cNvGrpSpPr>
                  <p:nvPr/>
                </p:nvGrpSpPr>
                <p:grpSpPr bwMode="auto">
                  <a:xfrm>
                    <a:off x="3752" y="2619"/>
                    <a:ext cx="25" cy="41"/>
                    <a:chOff x="3752" y="2619"/>
                    <a:chExt cx="25" cy="41"/>
                  </a:xfrm>
                </p:grpSpPr>
                <p:sp>
                  <p:nvSpPr>
                    <p:cNvPr id="108624" name="Freeform 279">
                      <a:extLst>
                        <a:ext uri="{FF2B5EF4-FFF2-40B4-BE49-F238E27FC236}">
                          <a16:creationId xmlns:a16="http://schemas.microsoft.com/office/drawing/2014/main" id="{4FED337B-7869-4FD5-80DF-705D0F89F65C}"/>
                        </a:ext>
                      </a:extLst>
                    </p:cNvPr>
                    <p:cNvSpPr>
                      <a:spLocks/>
                    </p:cNvSpPr>
                    <p:nvPr/>
                  </p:nvSpPr>
                  <p:spPr bwMode="auto">
                    <a:xfrm>
                      <a:off x="3752" y="2619"/>
                      <a:ext cx="25" cy="41"/>
                    </a:xfrm>
                    <a:custGeom>
                      <a:avLst/>
                      <a:gdLst>
                        <a:gd name="T0" fmla="*/ 8 w 25"/>
                        <a:gd name="T1" fmla="*/ 3 h 41"/>
                        <a:gd name="T2" fmla="*/ 4 w 25"/>
                        <a:gd name="T3" fmla="*/ 7 h 41"/>
                        <a:gd name="T4" fmla="*/ 1 w 25"/>
                        <a:gd name="T5" fmla="*/ 10 h 41"/>
                        <a:gd name="T6" fmla="*/ 0 w 25"/>
                        <a:gd name="T7" fmla="*/ 15 h 41"/>
                        <a:gd name="T8" fmla="*/ 0 w 25"/>
                        <a:gd name="T9" fmla="*/ 18 h 41"/>
                        <a:gd name="T10" fmla="*/ 0 w 25"/>
                        <a:gd name="T11" fmla="*/ 25 h 41"/>
                        <a:gd name="T12" fmla="*/ 1 w 25"/>
                        <a:gd name="T13" fmla="*/ 33 h 41"/>
                        <a:gd name="T14" fmla="*/ 24 w 25"/>
                        <a:gd name="T15" fmla="*/ 40 h 41"/>
                        <a:gd name="T16" fmla="*/ 21 w 25"/>
                        <a:gd name="T17" fmla="*/ 0 h 41"/>
                        <a:gd name="T18" fmla="*/ 8 w 25"/>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41">
                          <a:moveTo>
                            <a:pt x="8" y="3"/>
                          </a:moveTo>
                          <a:lnTo>
                            <a:pt x="4" y="7"/>
                          </a:lnTo>
                          <a:lnTo>
                            <a:pt x="1" y="10"/>
                          </a:lnTo>
                          <a:lnTo>
                            <a:pt x="0" y="15"/>
                          </a:lnTo>
                          <a:lnTo>
                            <a:pt x="0" y="18"/>
                          </a:lnTo>
                          <a:lnTo>
                            <a:pt x="0" y="25"/>
                          </a:lnTo>
                          <a:lnTo>
                            <a:pt x="1" y="33"/>
                          </a:lnTo>
                          <a:lnTo>
                            <a:pt x="24" y="40"/>
                          </a:lnTo>
                          <a:lnTo>
                            <a:pt x="21" y="0"/>
                          </a:lnTo>
                          <a:lnTo>
                            <a:pt x="8" y="3"/>
                          </a:lnTo>
                        </a:path>
                      </a:pathLst>
                    </a:custGeom>
                    <a:solidFill>
                      <a:srgbClr val="3F3F3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25" name="Freeform 280">
                      <a:extLst>
                        <a:ext uri="{FF2B5EF4-FFF2-40B4-BE49-F238E27FC236}">
                          <a16:creationId xmlns:a16="http://schemas.microsoft.com/office/drawing/2014/main" id="{B0340BA6-165A-41B9-9FE0-B7FE44F1BA9E}"/>
                        </a:ext>
                      </a:extLst>
                    </p:cNvPr>
                    <p:cNvSpPr>
                      <a:spLocks/>
                    </p:cNvSpPr>
                    <p:nvPr/>
                  </p:nvSpPr>
                  <p:spPr bwMode="auto">
                    <a:xfrm>
                      <a:off x="3752" y="2637"/>
                      <a:ext cx="25" cy="5"/>
                    </a:xfrm>
                    <a:custGeom>
                      <a:avLst/>
                      <a:gdLst>
                        <a:gd name="T0" fmla="*/ 0 w 25"/>
                        <a:gd name="T1" fmla="*/ 0 h 5"/>
                        <a:gd name="T2" fmla="*/ 21 w 25"/>
                        <a:gd name="T3" fmla="*/ 0 h 5"/>
                        <a:gd name="T4" fmla="*/ 24 w 25"/>
                        <a:gd name="T5" fmla="*/ 4 h 5"/>
                        <a:gd name="T6" fmla="*/ 0 w 25"/>
                        <a:gd name="T7" fmla="*/ 3 h 5"/>
                        <a:gd name="T8" fmla="*/ 0 w 25"/>
                        <a:gd name="T9" fmla="*/ 1 h 5"/>
                        <a:gd name="T10" fmla="*/ 0 w 25"/>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
                          <a:moveTo>
                            <a:pt x="0" y="0"/>
                          </a:moveTo>
                          <a:lnTo>
                            <a:pt x="21" y="0"/>
                          </a:lnTo>
                          <a:lnTo>
                            <a:pt x="24" y="4"/>
                          </a:lnTo>
                          <a:lnTo>
                            <a:pt x="0" y="3"/>
                          </a:lnTo>
                          <a:lnTo>
                            <a:pt x="0" y="1"/>
                          </a:lnTo>
                          <a:lnTo>
                            <a:pt x="0" y="0"/>
                          </a:lnTo>
                        </a:path>
                      </a:pathLst>
                    </a:custGeom>
                    <a:solidFill>
                      <a:srgbClr val="80808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26" name="Freeform 281">
                      <a:extLst>
                        <a:ext uri="{FF2B5EF4-FFF2-40B4-BE49-F238E27FC236}">
                          <a16:creationId xmlns:a16="http://schemas.microsoft.com/office/drawing/2014/main" id="{0DD4C31C-6CDE-4FFE-BE0F-95DC018F014A}"/>
                        </a:ext>
                      </a:extLst>
                    </p:cNvPr>
                    <p:cNvSpPr>
                      <a:spLocks/>
                    </p:cNvSpPr>
                    <p:nvPr/>
                  </p:nvSpPr>
                  <p:spPr bwMode="auto">
                    <a:xfrm>
                      <a:off x="3752" y="2653"/>
                      <a:ext cx="25" cy="7"/>
                    </a:xfrm>
                    <a:custGeom>
                      <a:avLst/>
                      <a:gdLst>
                        <a:gd name="T0" fmla="*/ 0 w 25"/>
                        <a:gd name="T1" fmla="*/ 0 h 7"/>
                        <a:gd name="T2" fmla="*/ 24 w 25"/>
                        <a:gd name="T3" fmla="*/ 3 h 7"/>
                        <a:gd name="T4" fmla="*/ 24 w 25"/>
                        <a:gd name="T5" fmla="*/ 4 h 7"/>
                        <a:gd name="T6" fmla="*/ 24 w 25"/>
                        <a:gd name="T7" fmla="*/ 6 h 7"/>
                        <a:gd name="T8" fmla="*/ 1 w 25"/>
                        <a:gd name="T9" fmla="*/ 3 h 7"/>
                        <a:gd name="T10" fmla="*/ 0 w 25"/>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7">
                          <a:moveTo>
                            <a:pt x="0" y="0"/>
                          </a:moveTo>
                          <a:lnTo>
                            <a:pt x="24" y="3"/>
                          </a:lnTo>
                          <a:lnTo>
                            <a:pt x="24" y="4"/>
                          </a:lnTo>
                          <a:lnTo>
                            <a:pt x="24" y="6"/>
                          </a:lnTo>
                          <a:lnTo>
                            <a:pt x="1" y="3"/>
                          </a:lnTo>
                          <a:lnTo>
                            <a:pt x="0" y="0"/>
                          </a:lnTo>
                        </a:path>
                      </a:pathLst>
                    </a:custGeom>
                    <a:solidFill>
                      <a:srgbClr val="5F5F5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8623" name="Freeform 282">
                    <a:extLst>
                      <a:ext uri="{FF2B5EF4-FFF2-40B4-BE49-F238E27FC236}">
                        <a16:creationId xmlns:a16="http://schemas.microsoft.com/office/drawing/2014/main" id="{6D3C2862-32AB-4E81-AD13-45D4BC17BCED}"/>
                      </a:ext>
                    </a:extLst>
                  </p:cNvPr>
                  <p:cNvSpPr>
                    <a:spLocks/>
                  </p:cNvSpPr>
                  <p:nvPr/>
                </p:nvSpPr>
                <p:spPr bwMode="auto">
                  <a:xfrm>
                    <a:off x="3776" y="2623"/>
                    <a:ext cx="112" cy="55"/>
                  </a:xfrm>
                  <a:custGeom>
                    <a:avLst/>
                    <a:gdLst>
                      <a:gd name="T0" fmla="*/ 0 w 112"/>
                      <a:gd name="T1" fmla="*/ 0 h 55"/>
                      <a:gd name="T2" fmla="*/ 0 w 112"/>
                      <a:gd name="T3" fmla="*/ 23 h 55"/>
                      <a:gd name="T4" fmla="*/ 0 w 112"/>
                      <a:gd name="T5" fmla="*/ 31 h 55"/>
                      <a:gd name="T6" fmla="*/ 0 w 112"/>
                      <a:gd name="T7" fmla="*/ 38 h 55"/>
                      <a:gd name="T8" fmla="*/ 4 w 112"/>
                      <a:gd name="T9" fmla="*/ 42 h 55"/>
                      <a:gd name="T10" fmla="*/ 17 w 112"/>
                      <a:gd name="T11" fmla="*/ 45 h 55"/>
                      <a:gd name="T12" fmla="*/ 25 w 112"/>
                      <a:gd name="T13" fmla="*/ 51 h 55"/>
                      <a:gd name="T14" fmla="*/ 35 w 112"/>
                      <a:gd name="T15" fmla="*/ 54 h 55"/>
                      <a:gd name="T16" fmla="*/ 56 w 112"/>
                      <a:gd name="T17" fmla="*/ 54 h 55"/>
                      <a:gd name="T18" fmla="*/ 76 w 112"/>
                      <a:gd name="T19" fmla="*/ 54 h 55"/>
                      <a:gd name="T20" fmla="*/ 93 w 112"/>
                      <a:gd name="T21" fmla="*/ 54 h 55"/>
                      <a:gd name="T22" fmla="*/ 103 w 112"/>
                      <a:gd name="T23" fmla="*/ 51 h 55"/>
                      <a:gd name="T24" fmla="*/ 108 w 112"/>
                      <a:gd name="T25" fmla="*/ 45 h 55"/>
                      <a:gd name="T26" fmla="*/ 111 w 112"/>
                      <a:gd name="T27" fmla="*/ 45 h 55"/>
                      <a:gd name="T28" fmla="*/ 111 w 112"/>
                      <a:gd name="T29" fmla="*/ 38 h 55"/>
                      <a:gd name="T30" fmla="*/ 111 w 112"/>
                      <a:gd name="T31" fmla="*/ 23 h 55"/>
                      <a:gd name="T32" fmla="*/ 111 w 112"/>
                      <a:gd name="T33" fmla="*/ 12 h 55"/>
                      <a:gd name="T34" fmla="*/ 111 w 112"/>
                      <a:gd name="T35" fmla="*/ 7 h 55"/>
                      <a:gd name="T36" fmla="*/ 76 w 112"/>
                      <a:gd name="T37" fmla="*/ 12 h 55"/>
                      <a:gd name="T38" fmla="*/ 47 w 112"/>
                      <a:gd name="T39" fmla="*/ 12 h 55"/>
                      <a:gd name="T40" fmla="*/ 21 w 112"/>
                      <a:gd name="T41" fmla="*/ 3 h 55"/>
                      <a:gd name="T42" fmla="*/ 0 w 112"/>
                      <a:gd name="T43" fmla="*/ 0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55">
                        <a:moveTo>
                          <a:pt x="0" y="0"/>
                        </a:moveTo>
                        <a:lnTo>
                          <a:pt x="0" y="23"/>
                        </a:lnTo>
                        <a:lnTo>
                          <a:pt x="0" y="31"/>
                        </a:lnTo>
                        <a:lnTo>
                          <a:pt x="0" y="38"/>
                        </a:lnTo>
                        <a:lnTo>
                          <a:pt x="4" y="42"/>
                        </a:lnTo>
                        <a:lnTo>
                          <a:pt x="17" y="45"/>
                        </a:lnTo>
                        <a:lnTo>
                          <a:pt x="25" y="51"/>
                        </a:lnTo>
                        <a:lnTo>
                          <a:pt x="35" y="54"/>
                        </a:lnTo>
                        <a:lnTo>
                          <a:pt x="56" y="54"/>
                        </a:lnTo>
                        <a:lnTo>
                          <a:pt x="76" y="54"/>
                        </a:lnTo>
                        <a:lnTo>
                          <a:pt x="93" y="54"/>
                        </a:lnTo>
                        <a:lnTo>
                          <a:pt x="103" y="51"/>
                        </a:lnTo>
                        <a:lnTo>
                          <a:pt x="108" y="45"/>
                        </a:lnTo>
                        <a:lnTo>
                          <a:pt x="111" y="45"/>
                        </a:lnTo>
                        <a:lnTo>
                          <a:pt x="111" y="38"/>
                        </a:lnTo>
                        <a:lnTo>
                          <a:pt x="111" y="23"/>
                        </a:lnTo>
                        <a:lnTo>
                          <a:pt x="111" y="12"/>
                        </a:lnTo>
                        <a:lnTo>
                          <a:pt x="111" y="7"/>
                        </a:lnTo>
                        <a:lnTo>
                          <a:pt x="76" y="12"/>
                        </a:lnTo>
                        <a:lnTo>
                          <a:pt x="47" y="12"/>
                        </a:lnTo>
                        <a:lnTo>
                          <a:pt x="21" y="3"/>
                        </a:lnTo>
                        <a:lnTo>
                          <a:pt x="0" y="0"/>
                        </a:lnTo>
                      </a:path>
                    </a:pathLst>
                  </a:custGeom>
                  <a:solidFill>
                    <a:srgbClr val="7F7F7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8621" name="Freeform 283">
                  <a:extLst>
                    <a:ext uri="{FF2B5EF4-FFF2-40B4-BE49-F238E27FC236}">
                      <a16:creationId xmlns:a16="http://schemas.microsoft.com/office/drawing/2014/main" id="{5DF4A30F-265A-4552-B105-627F2D1F93E1}"/>
                    </a:ext>
                  </a:extLst>
                </p:cNvPr>
                <p:cNvSpPr>
                  <a:spLocks/>
                </p:cNvSpPr>
                <p:nvPr/>
              </p:nvSpPr>
              <p:spPr bwMode="auto">
                <a:xfrm>
                  <a:off x="3776" y="2631"/>
                  <a:ext cx="112" cy="47"/>
                </a:xfrm>
                <a:custGeom>
                  <a:avLst/>
                  <a:gdLst>
                    <a:gd name="T0" fmla="*/ 103 w 112"/>
                    <a:gd name="T1" fmla="*/ 0 h 47"/>
                    <a:gd name="T2" fmla="*/ 99 w 112"/>
                    <a:gd name="T3" fmla="*/ 9 h 47"/>
                    <a:gd name="T4" fmla="*/ 97 w 112"/>
                    <a:gd name="T5" fmla="*/ 12 h 47"/>
                    <a:gd name="T6" fmla="*/ 93 w 112"/>
                    <a:gd name="T7" fmla="*/ 19 h 47"/>
                    <a:gd name="T8" fmla="*/ 90 w 112"/>
                    <a:gd name="T9" fmla="*/ 24 h 47"/>
                    <a:gd name="T10" fmla="*/ 87 w 112"/>
                    <a:gd name="T11" fmla="*/ 27 h 47"/>
                    <a:gd name="T12" fmla="*/ 81 w 112"/>
                    <a:gd name="T13" fmla="*/ 31 h 47"/>
                    <a:gd name="T14" fmla="*/ 76 w 112"/>
                    <a:gd name="T15" fmla="*/ 34 h 47"/>
                    <a:gd name="T16" fmla="*/ 65 w 112"/>
                    <a:gd name="T17" fmla="*/ 34 h 47"/>
                    <a:gd name="T18" fmla="*/ 50 w 112"/>
                    <a:gd name="T19" fmla="*/ 34 h 47"/>
                    <a:gd name="T20" fmla="*/ 29 w 112"/>
                    <a:gd name="T21" fmla="*/ 34 h 47"/>
                    <a:gd name="T22" fmla="*/ 0 w 112"/>
                    <a:gd name="T23" fmla="*/ 31 h 47"/>
                    <a:gd name="T24" fmla="*/ 4 w 112"/>
                    <a:gd name="T25" fmla="*/ 34 h 47"/>
                    <a:gd name="T26" fmla="*/ 13 w 112"/>
                    <a:gd name="T27" fmla="*/ 37 h 47"/>
                    <a:gd name="T28" fmla="*/ 22 w 112"/>
                    <a:gd name="T29" fmla="*/ 43 h 47"/>
                    <a:gd name="T30" fmla="*/ 29 w 112"/>
                    <a:gd name="T31" fmla="*/ 43 h 47"/>
                    <a:gd name="T32" fmla="*/ 38 w 112"/>
                    <a:gd name="T33" fmla="*/ 46 h 47"/>
                    <a:gd name="T34" fmla="*/ 47 w 112"/>
                    <a:gd name="T35" fmla="*/ 46 h 47"/>
                    <a:gd name="T36" fmla="*/ 63 w 112"/>
                    <a:gd name="T37" fmla="*/ 46 h 47"/>
                    <a:gd name="T38" fmla="*/ 76 w 112"/>
                    <a:gd name="T39" fmla="*/ 46 h 47"/>
                    <a:gd name="T40" fmla="*/ 85 w 112"/>
                    <a:gd name="T41" fmla="*/ 46 h 47"/>
                    <a:gd name="T42" fmla="*/ 93 w 112"/>
                    <a:gd name="T43" fmla="*/ 46 h 47"/>
                    <a:gd name="T44" fmla="*/ 99 w 112"/>
                    <a:gd name="T45" fmla="*/ 43 h 47"/>
                    <a:gd name="T46" fmla="*/ 106 w 112"/>
                    <a:gd name="T47" fmla="*/ 43 h 47"/>
                    <a:gd name="T48" fmla="*/ 111 w 112"/>
                    <a:gd name="T49" fmla="*/ 37 h 47"/>
                    <a:gd name="T50" fmla="*/ 111 w 112"/>
                    <a:gd name="T51" fmla="*/ 34 h 47"/>
                    <a:gd name="T52" fmla="*/ 111 w 112"/>
                    <a:gd name="T53" fmla="*/ 31 h 47"/>
                    <a:gd name="T54" fmla="*/ 111 w 112"/>
                    <a:gd name="T55" fmla="*/ 0 h 47"/>
                    <a:gd name="T56" fmla="*/ 103 w 112"/>
                    <a:gd name="T57" fmla="*/ 0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2" h="47">
                      <a:moveTo>
                        <a:pt x="103" y="0"/>
                      </a:moveTo>
                      <a:lnTo>
                        <a:pt x="99" y="9"/>
                      </a:lnTo>
                      <a:lnTo>
                        <a:pt x="97" y="12"/>
                      </a:lnTo>
                      <a:lnTo>
                        <a:pt x="93" y="19"/>
                      </a:lnTo>
                      <a:lnTo>
                        <a:pt x="90" y="24"/>
                      </a:lnTo>
                      <a:lnTo>
                        <a:pt x="87" y="27"/>
                      </a:lnTo>
                      <a:lnTo>
                        <a:pt x="81" y="31"/>
                      </a:lnTo>
                      <a:lnTo>
                        <a:pt x="76" y="34"/>
                      </a:lnTo>
                      <a:lnTo>
                        <a:pt x="65" y="34"/>
                      </a:lnTo>
                      <a:lnTo>
                        <a:pt x="50" y="34"/>
                      </a:lnTo>
                      <a:lnTo>
                        <a:pt x="29" y="34"/>
                      </a:lnTo>
                      <a:lnTo>
                        <a:pt x="0" y="31"/>
                      </a:lnTo>
                      <a:lnTo>
                        <a:pt x="4" y="34"/>
                      </a:lnTo>
                      <a:lnTo>
                        <a:pt x="13" y="37"/>
                      </a:lnTo>
                      <a:lnTo>
                        <a:pt x="22" y="43"/>
                      </a:lnTo>
                      <a:lnTo>
                        <a:pt x="29" y="43"/>
                      </a:lnTo>
                      <a:lnTo>
                        <a:pt x="38" y="46"/>
                      </a:lnTo>
                      <a:lnTo>
                        <a:pt x="47" y="46"/>
                      </a:lnTo>
                      <a:lnTo>
                        <a:pt x="63" y="46"/>
                      </a:lnTo>
                      <a:lnTo>
                        <a:pt x="76" y="46"/>
                      </a:lnTo>
                      <a:lnTo>
                        <a:pt x="85" y="46"/>
                      </a:lnTo>
                      <a:lnTo>
                        <a:pt x="93" y="46"/>
                      </a:lnTo>
                      <a:lnTo>
                        <a:pt x="99" y="43"/>
                      </a:lnTo>
                      <a:lnTo>
                        <a:pt x="106" y="43"/>
                      </a:lnTo>
                      <a:lnTo>
                        <a:pt x="111" y="37"/>
                      </a:lnTo>
                      <a:lnTo>
                        <a:pt x="111" y="34"/>
                      </a:lnTo>
                      <a:lnTo>
                        <a:pt x="111" y="31"/>
                      </a:lnTo>
                      <a:lnTo>
                        <a:pt x="111" y="0"/>
                      </a:lnTo>
                      <a:lnTo>
                        <a:pt x="103" y="0"/>
                      </a:lnTo>
                    </a:path>
                  </a:pathLst>
                </a:custGeom>
                <a:solidFill>
                  <a:srgbClr val="3F3F3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607" name="Group 284">
                <a:extLst>
                  <a:ext uri="{FF2B5EF4-FFF2-40B4-BE49-F238E27FC236}">
                    <a16:creationId xmlns:a16="http://schemas.microsoft.com/office/drawing/2014/main" id="{042436E0-F7D3-40E3-8AF6-8EAA5186425A}"/>
                  </a:ext>
                </a:extLst>
              </p:cNvPr>
              <p:cNvGrpSpPr>
                <a:grpSpLocks/>
              </p:cNvGrpSpPr>
              <p:nvPr/>
            </p:nvGrpSpPr>
            <p:grpSpPr bwMode="auto">
              <a:xfrm>
                <a:off x="3739" y="2527"/>
                <a:ext cx="172" cy="103"/>
                <a:chOff x="3739" y="2527"/>
                <a:chExt cx="172" cy="103"/>
              </a:xfrm>
            </p:grpSpPr>
            <p:grpSp>
              <p:nvGrpSpPr>
                <p:cNvPr id="108608" name="Group 285">
                  <a:extLst>
                    <a:ext uri="{FF2B5EF4-FFF2-40B4-BE49-F238E27FC236}">
                      <a16:creationId xmlns:a16="http://schemas.microsoft.com/office/drawing/2014/main" id="{FB939BAA-16B5-42F2-86D0-82F6437F2217}"/>
                    </a:ext>
                  </a:extLst>
                </p:cNvPr>
                <p:cNvGrpSpPr>
                  <a:grpSpLocks/>
                </p:cNvGrpSpPr>
                <p:nvPr/>
              </p:nvGrpSpPr>
              <p:grpSpPr bwMode="auto">
                <a:xfrm>
                  <a:off x="3739" y="2553"/>
                  <a:ext cx="29" cy="55"/>
                  <a:chOff x="3739" y="2553"/>
                  <a:chExt cx="29" cy="55"/>
                </a:xfrm>
              </p:grpSpPr>
              <p:sp>
                <p:nvSpPr>
                  <p:cNvPr id="108616" name="Freeform 286">
                    <a:extLst>
                      <a:ext uri="{FF2B5EF4-FFF2-40B4-BE49-F238E27FC236}">
                        <a16:creationId xmlns:a16="http://schemas.microsoft.com/office/drawing/2014/main" id="{7D5CFECF-86AA-4466-85C6-9C1ECD963C86}"/>
                      </a:ext>
                    </a:extLst>
                  </p:cNvPr>
                  <p:cNvSpPr>
                    <a:spLocks/>
                  </p:cNvSpPr>
                  <p:nvPr/>
                </p:nvSpPr>
                <p:spPr bwMode="auto">
                  <a:xfrm>
                    <a:off x="3739" y="2553"/>
                    <a:ext cx="29" cy="55"/>
                  </a:xfrm>
                  <a:custGeom>
                    <a:avLst/>
                    <a:gdLst>
                      <a:gd name="T0" fmla="*/ 2 w 29"/>
                      <a:gd name="T1" fmla="*/ 10 h 55"/>
                      <a:gd name="T2" fmla="*/ 2 w 29"/>
                      <a:gd name="T3" fmla="*/ 7 h 55"/>
                      <a:gd name="T4" fmla="*/ 25 w 29"/>
                      <a:gd name="T5" fmla="*/ 0 h 55"/>
                      <a:gd name="T6" fmla="*/ 28 w 29"/>
                      <a:gd name="T7" fmla="*/ 54 h 55"/>
                      <a:gd name="T8" fmla="*/ 2 w 29"/>
                      <a:gd name="T9" fmla="*/ 42 h 55"/>
                      <a:gd name="T10" fmla="*/ 0 w 29"/>
                      <a:gd name="T11" fmla="*/ 30 h 55"/>
                      <a:gd name="T12" fmla="*/ 0 w 29"/>
                      <a:gd name="T13" fmla="*/ 26 h 55"/>
                      <a:gd name="T14" fmla="*/ 0 w 29"/>
                      <a:gd name="T15" fmla="*/ 19 h 55"/>
                      <a:gd name="T16" fmla="*/ 2 w 29"/>
                      <a:gd name="T17" fmla="*/ 1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55">
                        <a:moveTo>
                          <a:pt x="2" y="10"/>
                        </a:moveTo>
                        <a:lnTo>
                          <a:pt x="2" y="7"/>
                        </a:lnTo>
                        <a:lnTo>
                          <a:pt x="25" y="0"/>
                        </a:lnTo>
                        <a:lnTo>
                          <a:pt x="28" y="54"/>
                        </a:lnTo>
                        <a:lnTo>
                          <a:pt x="2" y="42"/>
                        </a:lnTo>
                        <a:lnTo>
                          <a:pt x="0" y="30"/>
                        </a:lnTo>
                        <a:lnTo>
                          <a:pt x="0" y="26"/>
                        </a:lnTo>
                        <a:lnTo>
                          <a:pt x="0" y="19"/>
                        </a:lnTo>
                        <a:lnTo>
                          <a:pt x="2" y="10"/>
                        </a:lnTo>
                      </a:path>
                    </a:pathLst>
                  </a:custGeom>
                  <a:solidFill>
                    <a:srgbClr val="000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17" name="Freeform 287">
                    <a:extLst>
                      <a:ext uri="{FF2B5EF4-FFF2-40B4-BE49-F238E27FC236}">
                        <a16:creationId xmlns:a16="http://schemas.microsoft.com/office/drawing/2014/main" id="{33AEED54-6104-4C06-A299-6DDC803A64F2}"/>
                      </a:ext>
                    </a:extLst>
                  </p:cNvPr>
                  <p:cNvSpPr>
                    <a:spLocks/>
                  </p:cNvSpPr>
                  <p:nvPr/>
                </p:nvSpPr>
                <p:spPr bwMode="auto">
                  <a:xfrm>
                    <a:off x="3739" y="2565"/>
                    <a:ext cx="25" cy="33"/>
                  </a:xfrm>
                  <a:custGeom>
                    <a:avLst/>
                    <a:gdLst>
                      <a:gd name="T0" fmla="*/ 0 w 25"/>
                      <a:gd name="T1" fmla="*/ 8 h 33"/>
                      <a:gd name="T2" fmla="*/ 1 w 25"/>
                      <a:gd name="T3" fmla="*/ 5 h 33"/>
                      <a:gd name="T4" fmla="*/ 24 w 25"/>
                      <a:gd name="T5" fmla="*/ 0 h 33"/>
                      <a:gd name="T6" fmla="*/ 24 w 25"/>
                      <a:gd name="T7" fmla="*/ 14 h 33"/>
                      <a:gd name="T8" fmla="*/ 24 w 25"/>
                      <a:gd name="T9" fmla="*/ 22 h 33"/>
                      <a:gd name="T10" fmla="*/ 24 w 25"/>
                      <a:gd name="T11" fmla="*/ 32 h 33"/>
                      <a:gd name="T12" fmla="*/ 0 w 25"/>
                      <a:gd name="T13" fmla="*/ 26 h 33"/>
                      <a:gd name="T14" fmla="*/ 0 w 25"/>
                      <a:gd name="T15" fmla="*/ 18 h 33"/>
                      <a:gd name="T16" fmla="*/ 0 w 25"/>
                      <a:gd name="T17" fmla="*/ 14 h 33"/>
                      <a:gd name="T18" fmla="*/ 0 w 25"/>
                      <a:gd name="T19" fmla="*/ 8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33">
                        <a:moveTo>
                          <a:pt x="0" y="8"/>
                        </a:moveTo>
                        <a:lnTo>
                          <a:pt x="1" y="5"/>
                        </a:lnTo>
                        <a:lnTo>
                          <a:pt x="24" y="0"/>
                        </a:lnTo>
                        <a:lnTo>
                          <a:pt x="24" y="14"/>
                        </a:lnTo>
                        <a:lnTo>
                          <a:pt x="24" y="22"/>
                        </a:lnTo>
                        <a:lnTo>
                          <a:pt x="24" y="32"/>
                        </a:lnTo>
                        <a:lnTo>
                          <a:pt x="0" y="26"/>
                        </a:lnTo>
                        <a:lnTo>
                          <a:pt x="0" y="18"/>
                        </a:lnTo>
                        <a:lnTo>
                          <a:pt x="0" y="14"/>
                        </a:lnTo>
                        <a:lnTo>
                          <a:pt x="0" y="8"/>
                        </a:lnTo>
                      </a:path>
                    </a:pathLst>
                  </a:custGeom>
                  <a:solidFill>
                    <a:srgbClr val="7F7F7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18" name="Freeform 288">
                    <a:extLst>
                      <a:ext uri="{FF2B5EF4-FFF2-40B4-BE49-F238E27FC236}">
                        <a16:creationId xmlns:a16="http://schemas.microsoft.com/office/drawing/2014/main" id="{37667690-B03A-4852-B8DC-776F9EDA1DC5}"/>
                      </a:ext>
                    </a:extLst>
                  </p:cNvPr>
                  <p:cNvSpPr>
                    <a:spLocks/>
                  </p:cNvSpPr>
                  <p:nvPr/>
                </p:nvSpPr>
                <p:spPr bwMode="auto">
                  <a:xfrm>
                    <a:off x="3739" y="2575"/>
                    <a:ext cx="25" cy="5"/>
                  </a:xfrm>
                  <a:custGeom>
                    <a:avLst/>
                    <a:gdLst>
                      <a:gd name="T0" fmla="*/ 0 w 25"/>
                      <a:gd name="T1" fmla="*/ 1 h 5"/>
                      <a:gd name="T2" fmla="*/ 24 w 25"/>
                      <a:gd name="T3" fmla="*/ 0 h 5"/>
                      <a:gd name="T4" fmla="*/ 24 w 25"/>
                      <a:gd name="T5" fmla="*/ 4 h 5"/>
                      <a:gd name="T6" fmla="*/ 0 w 25"/>
                      <a:gd name="T7" fmla="*/ 4 h 5"/>
                      <a:gd name="T8" fmla="*/ 0 w 25"/>
                      <a:gd name="T9" fmla="*/ 3 h 5"/>
                      <a:gd name="T10" fmla="*/ 0 w 25"/>
                      <a:gd name="T11" fmla="*/ 1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
                        <a:moveTo>
                          <a:pt x="0" y="1"/>
                        </a:moveTo>
                        <a:lnTo>
                          <a:pt x="24" y="0"/>
                        </a:lnTo>
                        <a:lnTo>
                          <a:pt x="24" y="4"/>
                        </a:lnTo>
                        <a:lnTo>
                          <a:pt x="0" y="4"/>
                        </a:lnTo>
                        <a:lnTo>
                          <a:pt x="0" y="3"/>
                        </a:lnTo>
                        <a:lnTo>
                          <a:pt x="0" y="1"/>
                        </a:lnTo>
                      </a:path>
                    </a:pathLst>
                  </a:custGeom>
                  <a:solidFill>
                    <a:srgbClr val="FFFFF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19" name="Freeform 289">
                    <a:extLst>
                      <a:ext uri="{FF2B5EF4-FFF2-40B4-BE49-F238E27FC236}">
                        <a16:creationId xmlns:a16="http://schemas.microsoft.com/office/drawing/2014/main" id="{F6D9DCF1-EE15-4DBC-9E7A-4B85519BE00D}"/>
                      </a:ext>
                    </a:extLst>
                  </p:cNvPr>
                  <p:cNvSpPr>
                    <a:spLocks/>
                  </p:cNvSpPr>
                  <p:nvPr/>
                </p:nvSpPr>
                <p:spPr bwMode="auto">
                  <a:xfrm>
                    <a:off x="3739" y="2593"/>
                    <a:ext cx="25" cy="15"/>
                  </a:xfrm>
                  <a:custGeom>
                    <a:avLst/>
                    <a:gdLst>
                      <a:gd name="T0" fmla="*/ 0 w 25"/>
                      <a:gd name="T1" fmla="*/ 0 h 15"/>
                      <a:gd name="T2" fmla="*/ 24 w 25"/>
                      <a:gd name="T3" fmla="*/ 5 h 15"/>
                      <a:gd name="T4" fmla="*/ 24 w 25"/>
                      <a:gd name="T5" fmla="*/ 14 h 15"/>
                      <a:gd name="T6" fmla="*/ 1 w 25"/>
                      <a:gd name="T7" fmla="*/ 5 h 15"/>
                      <a:gd name="T8" fmla="*/ 0 w 25"/>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5">
                        <a:moveTo>
                          <a:pt x="0" y="0"/>
                        </a:moveTo>
                        <a:lnTo>
                          <a:pt x="24" y="5"/>
                        </a:lnTo>
                        <a:lnTo>
                          <a:pt x="24" y="14"/>
                        </a:lnTo>
                        <a:lnTo>
                          <a:pt x="1" y="5"/>
                        </a:lnTo>
                        <a:lnTo>
                          <a:pt x="0" y="0"/>
                        </a:lnTo>
                      </a:path>
                    </a:pathLst>
                  </a:custGeom>
                  <a:solidFill>
                    <a:srgbClr val="5F5F5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609" name="Group 290">
                  <a:extLst>
                    <a:ext uri="{FF2B5EF4-FFF2-40B4-BE49-F238E27FC236}">
                      <a16:creationId xmlns:a16="http://schemas.microsoft.com/office/drawing/2014/main" id="{3E16F16E-F812-4073-A830-CF0D73098897}"/>
                    </a:ext>
                  </a:extLst>
                </p:cNvPr>
                <p:cNvGrpSpPr>
                  <a:grpSpLocks/>
                </p:cNvGrpSpPr>
                <p:nvPr/>
              </p:nvGrpSpPr>
              <p:grpSpPr bwMode="auto">
                <a:xfrm>
                  <a:off x="3767" y="2527"/>
                  <a:ext cx="144" cy="103"/>
                  <a:chOff x="3767" y="2527"/>
                  <a:chExt cx="144" cy="103"/>
                </a:xfrm>
              </p:grpSpPr>
              <p:sp>
                <p:nvSpPr>
                  <p:cNvPr id="108610" name="Freeform 291">
                    <a:extLst>
                      <a:ext uri="{FF2B5EF4-FFF2-40B4-BE49-F238E27FC236}">
                        <a16:creationId xmlns:a16="http://schemas.microsoft.com/office/drawing/2014/main" id="{DF7166D1-2A3C-4E88-A1A7-2A8D5B2F5023}"/>
                      </a:ext>
                    </a:extLst>
                  </p:cNvPr>
                  <p:cNvSpPr>
                    <a:spLocks/>
                  </p:cNvSpPr>
                  <p:nvPr/>
                </p:nvSpPr>
                <p:spPr bwMode="auto">
                  <a:xfrm>
                    <a:off x="3767" y="2527"/>
                    <a:ext cx="139" cy="103"/>
                  </a:xfrm>
                  <a:custGeom>
                    <a:avLst/>
                    <a:gdLst>
                      <a:gd name="T0" fmla="*/ 8 w 139"/>
                      <a:gd name="T1" fmla="*/ 11 h 103"/>
                      <a:gd name="T2" fmla="*/ 12 w 139"/>
                      <a:gd name="T3" fmla="*/ 7 h 103"/>
                      <a:gd name="T4" fmla="*/ 22 w 139"/>
                      <a:gd name="T5" fmla="*/ 7 h 103"/>
                      <a:gd name="T6" fmla="*/ 31 w 139"/>
                      <a:gd name="T7" fmla="*/ 4 h 103"/>
                      <a:gd name="T8" fmla="*/ 43 w 139"/>
                      <a:gd name="T9" fmla="*/ 4 h 103"/>
                      <a:gd name="T10" fmla="*/ 61 w 139"/>
                      <a:gd name="T11" fmla="*/ 0 h 103"/>
                      <a:gd name="T12" fmla="*/ 85 w 139"/>
                      <a:gd name="T13" fmla="*/ 0 h 103"/>
                      <a:gd name="T14" fmla="*/ 109 w 139"/>
                      <a:gd name="T15" fmla="*/ 0 h 103"/>
                      <a:gd name="T16" fmla="*/ 118 w 139"/>
                      <a:gd name="T17" fmla="*/ 4 h 103"/>
                      <a:gd name="T18" fmla="*/ 129 w 139"/>
                      <a:gd name="T19" fmla="*/ 4 h 103"/>
                      <a:gd name="T20" fmla="*/ 130 w 139"/>
                      <a:gd name="T21" fmla="*/ 7 h 103"/>
                      <a:gd name="T22" fmla="*/ 134 w 139"/>
                      <a:gd name="T23" fmla="*/ 7 h 103"/>
                      <a:gd name="T24" fmla="*/ 134 w 139"/>
                      <a:gd name="T25" fmla="*/ 11 h 103"/>
                      <a:gd name="T26" fmla="*/ 138 w 139"/>
                      <a:gd name="T27" fmla="*/ 15 h 103"/>
                      <a:gd name="T28" fmla="*/ 138 w 139"/>
                      <a:gd name="T29" fmla="*/ 20 h 103"/>
                      <a:gd name="T30" fmla="*/ 134 w 139"/>
                      <a:gd name="T31" fmla="*/ 48 h 103"/>
                      <a:gd name="T32" fmla="*/ 134 w 139"/>
                      <a:gd name="T33" fmla="*/ 82 h 103"/>
                      <a:gd name="T34" fmla="*/ 134 w 139"/>
                      <a:gd name="T35" fmla="*/ 89 h 103"/>
                      <a:gd name="T36" fmla="*/ 134 w 139"/>
                      <a:gd name="T37" fmla="*/ 93 h 103"/>
                      <a:gd name="T38" fmla="*/ 130 w 139"/>
                      <a:gd name="T39" fmla="*/ 93 h 103"/>
                      <a:gd name="T40" fmla="*/ 129 w 139"/>
                      <a:gd name="T41" fmla="*/ 96 h 103"/>
                      <a:gd name="T42" fmla="*/ 118 w 139"/>
                      <a:gd name="T43" fmla="*/ 96 h 103"/>
                      <a:gd name="T44" fmla="*/ 107 w 139"/>
                      <a:gd name="T45" fmla="*/ 96 h 103"/>
                      <a:gd name="T46" fmla="*/ 96 w 139"/>
                      <a:gd name="T47" fmla="*/ 102 h 103"/>
                      <a:gd name="T48" fmla="*/ 81 w 139"/>
                      <a:gd name="T49" fmla="*/ 102 h 103"/>
                      <a:gd name="T50" fmla="*/ 69 w 139"/>
                      <a:gd name="T51" fmla="*/ 102 h 103"/>
                      <a:gd name="T52" fmla="*/ 53 w 139"/>
                      <a:gd name="T53" fmla="*/ 102 h 103"/>
                      <a:gd name="T54" fmla="*/ 47 w 139"/>
                      <a:gd name="T55" fmla="*/ 96 h 103"/>
                      <a:gd name="T56" fmla="*/ 38 w 139"/>
                      <a:gd name="T57" fmla="*/ 96 h 103"/>
                      <a:gd name="T58" fmla="*/ 31 w 139"/>
                      <a:gd name="T59" fmla="*/ 96 h 103"/>
                      <a:gd name="T60" fmla="*/ 22 w 139"/>
                      <a:gd name="T61" fmla="*/ 93 h 103"/>
                      <a:gd name="T62" fmla="*/ 12 w 139"/>
                      <a:gd name="T63" fmla="*/ 89 h 103"/>
                      <a:gd name="T64" fmla="*/ 4 w 139"/>
                      <a:gd name="T65" fmla="*/ 85 h 103"/>
                      <a:gd name="T66" fmla="*/ 4 w 139"/>
                      <a:gd name="T67" fmla="*/ 82 h 103"/>
                      <a:gd name="T68" fmla="*/ 4 w 139"/>
                      <a:gd name="T69" fmla="*/ 69 h 103"/>
                      <a:gd name="T70" fmla="*/ 0 w 139"/>
                      <a:gd name="T71" fmla="*/ 56 h 103"/>
                      <a:gd name="T72" fmla="*/ 0 w 139"/>
                      <a:gd name="T73" fmla="*/ 45 h 103"/>
                      <a:gd name="T74" fmla="*/ 4 w 139"/>
                      <a:gd name="T75" fmla="*/ 28 h 103"/>
                      <a:gd name="T76" fmla="*/ 8 w 139"/>
                      <a:gd name="T77" fmla="*/ 11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9" h="103">
                        <a:moveTo>
                          <a:pt x="8" y="11"/>
                        </a:moveTo>
                        <a:lnTo>
                          <a:pt x="12" y="7"/>
                        </a:lnTo>
                        <a:lnTo>
                          <a:pt x="22" y="7"/>
                        </a:lnTo>
                        <a:lnTo>
                          <a:pt x="31" y="4"/>
                        </a:lnTo>
                        <a:lnTo>
                          <a:pt x="43" y="4"/>
                        </a:lnTo>
                        <a:lnTo>
                          <a:pt x="61" y="0"/>
                        </a:lnTo>
                        <a:lnTo>
                          <a:pt x="85" y="0"/>
                        </a:lnTo>
                        <a:lnTo>
                          <a:pt x="109" y="0"/>
                        </a:lnTo>
                        <a:lnTo>
                          <a:pt x="118" y="4"/>
                        </a:lnTo>
                        <a:lnTo>
                          <a:pt x="129" y="4"/>
                        </a:lnTo>
                        <a:lnTo>
                          <a:pt x="130" y="7"/>
                        </a:lnTo>
                        <a:lnTo>
                          <a:pt x="134" y="7"/>
                        </a:lnTo>
                        <a:lnTo>
                          <a:pt x="134" y="11"/>
                        </a:lnTo>
                        <a:lnTo>
                          <a:pt x="138" y="15"/>
                        </a:lnTo>
                        <a:lnTo>
                          <a:pt x="138" y="20"/>
                        </a:lnTo>
                        <a:lnTo>
                          <a:pt x="134" y="48"/>
                        </a:lnTo>
                        <a:lnTo>
                          <a:pt x="134" y="82"/>
                        </a:lnTo>
                        <a:lnTo>
                          <a:pt x="134" y="89"/>
                        </a:lnTo>
                        <a:lnTo>
                          <a:pt x="134" y="93"/>
                        </a:lnTo>
                        <a:lnTo>
                          <a:pt x="130" y="93"/>
                        </a:lnTo>
                        <a:lnTo>
                          <a:pt x="129" y="96"/>
                        </a:lnTo>
                        <a:lnTo>
                          <a:pt x="118" y="96"/>
                        </a:lnTo>
                        <a:lnTo>
                          <a:pt x="107" y="96"/>
                        </a:lnTo>
                        <a:lnTo>
                          <a:pt x="96" y="102"/>
                        </a:lnTo>
                        <a:lnTo>
                          <a:pt x="81" y="102"/>
                        </a:lnTo>
                        <a:lnTo>
                          <a:pt x="69" y="102"/>
                        </a:lnTo>
                        <a:lnTo>
                          <a:pt x="53" y="102"/>
                        </a:lnTo>
                        <a:lnTo>
                          <a:pt x="47" y="96"/>
                        </a:lnTo>
                        <a:lnTo>
                          <a:pt x="38" y="96"/>
                        </a:lnTo>
                        <a:lnTo>
                          <a:pt x="31" y="96"/>
                        </a:lnTo>
                        <a:lnTo>
                          <a:pt x="22" y="93"/>
                        </a:lnTo>
                        <a:lnTo>
                          <a:pt x="12" y="89"/>
                        </a:lnTo>
                        <a:lnTo>
                          <a:pt x="4" y="85"/>
                        </a:lnTo>
                        <a:lnTo>
                          <a:pt x="4" y="82"/>
                        </a:lnTo>
                        <a:lnTo>
                          <a:pt x="4" y="69"/>
                        </a:lnTo>
                        <a:lnTo>
                          <a:pt x="0" y="56"/>
                        </a:lnTo>
                        <a:lnTo>
                          <a:pt x="0" y="45"/>
                        </a:lnTo>
                        <a:lnTo>
                          <a:pt x="4" y="28"/>
                        </a:lnTo>
                        <a:lnTo>
                          <a:pt x="8" y="11"/>
                        </a:lnTo>
                      </a:path>
                    </a:pathLst>
                  </a:custGeom>
                  <a:solidFill>
                    <a:srgbClr val="C0C0C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11" name="Freeform 292">
                    <a:extLst>
                      <a:ext uri="{FF2B5EF4-FFF2-40B4-BE49-F238E27FC236}">
                        <a16:creationId xmlns:a16="http://schemas.microsoft.com/office/drawing/2014/main" id="{BFB135D1-A17C-4F85-A452-40D6FAAF2019}"/>
                      </a:ext>
                    </a:extLst>
                  </p:cNvPr>
                  <p:cNvSpPr>
                    <a:spLocks/>
                  </p:cNvSpPr>
                  <p:nvPr/>
                </p:nvSpPr>
                <p:spPr bwMode="auto">
                  <a:xfrm>
                    <a:off x="3771" y="2543"/>
                    <a:ext cx="135" cy="87"/>
                  </a:xfrm>
                  <a:custGeom>
                    <a:avLst/>
                    <a:gdLst>
                      <a:gd name="T0" fmla="*/ 0 w 135"/>
                      <a:gd name="T1" fmla="*/ 70 h 87"/>
                      <a:gd name="T2" fmla="*/ 5 w 135"/>
                      <a:gd name="T3" fmla="*/ 70 h 87"/>
                      <a:gd name="T4" fmla="*/ 14 w 135"/>
                      <a:gd name="T5" fmla="*/ 73 h 87"/>
                      <a:gd name="T6" fmla="*/ 27 w 135"/>
                      <a:gd name="T7" fmla="*/ 73 h 87"/>
                      <a:gd name="T8" fmla="*/ 40 w 135"/>
                      <a:gd name="T9" fmla="*/ 77 h 87"/>
                      <a:gd name="T10" fmla="*/ 52 w 135"/>
                      <a:gd name="T11" fmla="*/ 77 h 87"/>
                      <a:gd name="T12" fmla="*/ 69 w 135"/>
                      <a:gd name="T13" fmla="*/ 77 h 87"/>
                      <a:gd name="T14" fmla="*/ 81 w 135"/>
                      <a:gd name="T15" fmla="*/ 77 h 87"/>
                      <a:gd name="T16" fmla="*/ 91 w 135"/>
                      <a:gd name="T17" fmla="*/ 77 h 87"/>
                      <a:gd name="T18" fmla="*/ 99 w 135"/>
                      <a:gd name="T19" fmla="*/ 77 h 87"/>
                      <a:gd name="T20" fmla="*/ 103 w 135"/>
                      <a:gd name="T21" fmla="*/ 73 h 87"/>
                      <a:gd name="T22" fmla="*/ 109 w 135"/>
                      <a:gd name="T23" fmla="*/ 70 h 87"/>
                      <a:gd name="T24" fmla="*/ 114 w 135"/>
                      <a:gd name="T25" fmla="*/ 66 h 87"/>
                      <a:gd name="T26" fmla="*/ 117 w 135"/>
                      <a:gd name="T27" fmla="*/ 60 h 87"/>
                      <a:gd name="T28" fmla="*/ 121 w 135"/>
                      <a:gd name="T29" fmla="*/ 53 h 87"/>
                      <a:gd name="T30" fmla="*/ 125 w 135"/>
                      <a:gd name="T31" fmla="*/ 46 h 87"/>
                      <a:gd name="T32" fmla="*/ 126 w 135"/>
                      <a:gd name="T33" fmla="*/ 37 h 87"/>
                      <a:gd name="T34" fmla="*/ 126 w 135"/>
                      <a:gd name="T35" fmla="*/ 33 h 87"/>
                      <a:gd name="T36" fmla="*/ 130 w 135"/>
                      <a:gd name="T37" fmla="*/ 26 h 87"/>
                      <a:gd name="T38" fmla="*/ 130 w 135"/>
                      <a:gd name="T39" fmla="*/ 16 h 87"/>
                      <a:gd name="T40" fmla="*/ 134 w 135"/>
                      <a:gd name="T41" fmla="*/ 0 h 87"/>
                      <a:gd name="T42" fmla="*/ 130 w 135"/>
                      <a:gd name="T43" fmla="*/ 70 h 87"/>
                      <a:gd name="T44" fmla="*/ 130 w 135"/>
                      <a:gd name="T45" fmla="*/ 73 h 87"/>
                      <a:gd name="T46" fmla="*/ 130 w 135"/>
                      <a:gd name="T47" fmla="*/ 77 h 87"/>
                      <a:gd name="T48" fmla="*/ 126 w 135"/>
                      <a:gd name="T49" fmla="*/ 77 h 87"/>
                      <a:gd name="T50" fmla="*/ 125 w 135"/>
                      <a:gd name="T51" fmla="*/ 81 h 87"/>
                      <a:gd name="T52" fmla="*/ 117 w 135"/>
                      <a:gd name="T53" fmla="*/ 81 h 87"/>
                      <a:gd name="T54" fmla="*/ 87 w 135"/>
                      <a:gd name="T55" fmla="*/ 86 h 87"/>
                      <a:gd name="T56" fmla="*/ 71 w 135"/>
                      <a:gd name="T57" fmla="*/ 86 h 87"/>
                      <a:gd name="T58" fmla="*/ 65 w 135"/>
                      <a:gd name="T59" fmla="*/ 86 h 87"/>
                      <a:gd name="T60" fmla="*/ 49 w 135"/>
                      <a:gd name="T61" fmla="*/ 86 h 87"/>
                      <a:gd name="T62" fmla="*/ 43 w 135"/>
                      <a:gd name="T63" fmla="*/ 81 h 87"/>
                      <a:gd name="T64" fmla="*/ 34 w 135"/>
                      <a:gd name="T65" fmla="*/ 81 h 87"/>
                      <a:gd name="T66" fmla="*/ 27 w 135"/>
                      <a:gd name="T67" fmla="*/ 81 h 87"/>
                      <a:gd name="T68" fmla="*/ 18 w 135"/>
                      <a:gd name="T69" fmla="*/ 77 h 87"/>
                      <a:gd name="T70" fmla="*/ 8 w 135"/>
                      <a:gd name="T71" fmla="*/ 73 h 87"/>
                      <a:gd name="T72" fmla="*/ 0 w 135"/>
                      <a:gd name="T73" fmla="*/ 70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 h="87">
                        <a:moveTo>
                          <a:pt x="0" y="70"/>
                        </a:moveTo>
                        <a:lnTo>
                          <a:pt x="5" y="70"/>
                        </a:lnTo>
                        <a:lnTo>
                          <a:pt x="14" y="73"/>
                        </a:lnTo>
                        <a:lnTo>
                          <a:pt x="27" y="73"/>
                        </a:lnTo>
                        <a:lnTo>
                          <a:pt x="40" y="77"/>
                        </a:lnTo>
                        <a:lnTo>
                          <a:pt x="52" y="77"/>
                        </a:lnTo>
                        <a:lnTo>
                          <a:pt x="69" y="77"/>
                        </a:lnTo>
                        <a:lnTo>
                          <a:pt x="81" y="77"/>
                        </a:lnTo>
                        <a:lnTo>
                          <a:pt x="91" y="77"/>
                        </a:lnTo>
                        <a:lnTo>
                          <a:pt x="99" y="77"/>
                        </a:lnTo>
                        <a:lnTo>
                          <a:pt x="103" y="73"/>
                        </a:lnTo>
                        <a:lnTo>
                          <a:pt x="109" y="70"/>
                        </a:lnTo>
                        <a:lnTo>
                          <a:pt x="114" y="66"/>
                        </a:lnTo>
                        <a:lnTo>
                          <a:pt x="117" y="60"/>
                        </a:lnTo>
                        <a:lnTo>
                          <a:pt x="121" y="53"/>
                        </a:lnTo>
                        <a:lnTo>
                          <a:pt x="125" y="46"/>
                        </a:lnTo>
                        <a:lnTo>
                          <a:pt x="126" y="37"/>
                        </a:lnTo>
                        <a:lnTo>
                          <a:pt x="126" y="33"/>
                        </a:lnTo>
                        <a:lnTo>
                          <a:pt x="130" y="26"/>
                        </a:lnTo>
                        <a:lnTo>
                          <a:pt x="130" y="16"/>
                        </a:lnTo>
                        <a:lnTo>
                          <a:pt x="134" y="0"/>
                        </a:lnTo>
                        <a:lnTo>
                          <a:pt x="130" y="70"/>
                        </a:lnTo>
                        <a:lnTo>
                          <a:pt x="130" y="73"/>
                        </a:lnTo>
                        <a:lnTo>
                          <a:pt x="130" y="77"/>
                        </a:lnTo>
                        <a:lnTo>
                          <a:pt x="126" y="77"/>
                        </a:lnTo>
                        <a:lnTo>
                          <a:pt x="125" y="81"/>
                        </a:lnTo>
                        <a:lnTo>
                          <a:pt x="117" y="81"/>
                        </a:lnTo>
                        <a:lnTo>
                          <a:pt x="87" y="86"/>
                        </a:lnTo>
                        <a:lnTo>
                          <a:pt x="71" y="86"/>
                        </a:lnTo>
                        <a:lnTo>
                          <a:pt x="65" y="86"/>
                        </a:lnTo>
                        <a:lnTo>
                          <a:pt x="49" y="86"/>
                        </a:lnTo>
                        <a:lnTo>
                          <a:pt x="43" y="81"/>
                        </a:lnTo>
                        <a:lnTo>
                          <a:pt x="34" y="81"/>
                        </a:lnTo>
                        <a:lnTo>
                          <a:pt x="27" y="81"/>
                        </a:lnTo>
                        <a:lnTo>
                          <a:pt x="18" y="77"/>
                        </a:lnTo>
                        <a:lnTo>
                          <a:pt x="8" y="73"/>
                        </a:lnTo>
                        <a:lnTo>
                          <a:pt x="0" y="70"/>
                        </a:lnTo>
                      </a:path>
                    </a:pathLst>
                  </a:custGeom>
                  <a:solidFill>
                    <a:srgbClr val="5F5F5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8612" name="Group 293">
                    <a:extLst>
                      <a:ext uri="{FF2B5EF4-FFF2-40B4-BE49-F238E27FC236}">
                        <a16:creationId xmlns:a16="http://schemas.microsoft.com/office/drawing/2014/main" id="{84BAEE2D-5A5B-4591-A990-5CBD0BE7FB1C}"/>
                      </a:ext>
                    </a:extLst>
                  </p:cNvPr>
                  <p:cNvGrpSpPr>
                    <a:grpSpLocks/>
                  </p:cNvGrpSpPr>
                  <p:nvPr/>
                </p:nvGrpSpPr>
                <p:grpSpPr bwMode="auto">
                  <a:xfrm>
                    <a:off x="3835" y="2535"/>
                    <a:ext cx="76" cy="94"/>
                    <a:chOff x="3835" y="2535"/>
                    <a:chExt cx="76" cy="94"/>
                  </a:xfrm>
                </p:grpSpPr>
                <p:sp>
                  <p:nvSpPr>
                    <p:cNvPr id="108613" name="Line 294">
                      <a:extLst>
                        <a:ext uri="{FF2B5EF4-FFF2-40B4-BE49-F238E27FC236}">
                          <a16:creationId xmlns:a16="http://schemas.microsoft.com/office/drawing/2014/main" id="{9CE087F1-E543-4B17-8C0B-6B1D27814351}"/>
                        </a:ext>
                      </a:extLst>
                    </p:cNvPr>
                    <p:cNvSpPr>
                      <a:spLocks noChangeShapeType="1"/>
                    </p:cNvSpPr>
                    <p:nvPr/>
                  </p:nvSpPr>
                  <p:spPr bwMode="auto">
                    <a:xfrm>
                      <a:off x="3871" y="2535"/>
                      <a:ext cx="0" cy="9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14" name="Line 295">
                      <a:extLst>
                        <a:ext uri="{FF2B5EF4-FFF2-40B4-BE49-F238E27FC236}">
                          <a16:creationId xmlns:a16="http://schemas.microsoft.com/office/drawing/2014/main" id="{1A7D737B-B0A0-42AF-9438-FFB5F85129A4}"/>
                        </a:ext>
                      </a:extLst>
                    </p:cNvPr>
                    <p:cNvSpPr>
                      <a:spLocks noChangeShapeType="1"/>
                    </p:cNvSpPr>
                    <p:nvPr/>
                  </p:nvSpPr>
                  <p:spPr bwMode="auto">
                    <a:xfrm flipH="1">
                      <a:off x="3899" y="2535"/>
                      <a:ext cx="12" cy="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15" name="Line 296">
                      <a:extLst>
                        <a:ext uri="{FF2B5EF4-FFF2-40B4-BE49-F238E27FC236}">
                          <a16:creationId xmlns:a16="http://schemas.microsoft.com/office/drawing/2014/main" id="{0508A349-8ADD-4E6A-9B45-0C0E97356E3F}"/>
                        </a:ext>
                      </a:extLst>
                    </p:cNvPr>
                    <p:cNvSpPr>
                      <a:spLocks noChangeShapeType="1"/>
                    </p:cNvSpPr>
                    <p:nvPr/>
                  </p:nvSpPr>
                  <p:spPr bwMode="auto">
                    <a:xfrm>
                      <a:off x="3835" y="2535"/>
                      <a:ext cx="0" cy="9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grpSp>
          <p:nvGrpSpPr>
            <p:cNvPr id="108591" name="Group 297">
              <a:extLst>
                <a:ext uri="{FF2B5EF4-FFF2-40B4-BE49-F238E27FC236}">
                  <a16:creationId xmlns:a16="http://schemas.microsoft.com/office/drawing/2014/main" id="{F32EDBDF-B640-4F10-9C03-128B00970791}"/>
                </a:ext>
              </a:extLst>
            </p:cNvPr>
            <p:cNvGrpSpPr>
              <a:grpSpLocks/>
            </p:cNvGrpSpPr>
            <p:nvPr/>
          </p:nvGrpSpPr>
          <p:grpSpPr bwMode="auto">
            <a:xfrm>
              <a:off x="2931" y="2181"/>
              <a:ext cx="853" cy="405"/>
              <a:chOff x="2931" y="2181"/>
              <a:chExt cx="853" cy="405"/>
            </a:xfrm>
          </p:grpSpPr>
          <p:sp>
            <p:nvSpPr>
              <p:cNvPr id="108592" name="Freeform 298">
                <a:extLst>
                  <a:ext uri="{FF2B5EF4-FFF2-40B4-BE49-F238E27FC236}">
                    <a16:creationId xmlns:a16="http://schemas.microsoft.com/office/drawing/2014/main" id="{88384888-E2C9-43F3-99B0-04E7FCA42421}"/>
                  </a:ext>
                </a:extLst>
              </p:cNvPr>
              <p:cNvSpPr>
                <a:spLocks/>
              </p:cNvSpPr>
              <p:nvPr/>
            </p:nvSpPr>
            <p:spPr bwMode="auto">
              <a:xfrm>
                <a:off x="2971" y="2181"/>
                <a:ext cx="278" cy="286"/>
              </a:xfrm>
              <a:custGeom>
                <a:avLst/>
                <a:gdLst>
                  <a:gd name="T0" fmla="*/ 0 w 278"/>
                  <a:gd name="T1" fmla="*/ 0 h 286"/>
                  <a:gd name="T2" fmla="*/ 69 w 278"/>
                  <a:gd name="T3" fmla="*/ 0 h 286"/>
                  <a:gd name="T4" fmla="*/ 259 w 278"/>
                  <a:gd name="T5" fmla="*/ 248 h 286"/>
                  <a:gd name="T6" fmla="*/ 264 w 278"/>
                  <a:gd name="T7" fmla="*/ 256 h 286"/>
                  <a:gd name="T8" fmla="*/ 271 w 278"/>
                  <a:gd name="T9" fmla="*/ 260 h 286"/>
                  <a:gd name="T10" fmla="*/ 277 w 278"/>
                  <a:gd name="T11" fmla="*/ 260 h 286"/>
                  <a:gd name="T12" fmla="*/ 249 w 278"/>
                  <a:gd name="T13" fmla="*/ 264 h 286"/>
                  <a:gd name="T14" fmla="*/ 216 w 278"/>
                  <a:gd name="T15" fmla="*/ 267 h 286"/>
                  <a:gd name="T16" fmla="*/ 175 w 278"/>
                  <a:gd name="T17" fmla="*/ 273 h 286"/>
                  <a:gd name="T18" fmla="*/ 125 w 278"/>
                  <a:gd name="T19" fmla="*/ 277 h 286"/>
                  <a:gd name="T20" fmla="*/ 80 w 278"/>
                  <a:gd name="T21" fmla="*/ 285 h 286"/>
                  <a:gd name="T22" fmla="*/ 0 w 278"/>
                  <a:gd name="T23" fmla="*/ 0 h 2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8" h="286">
                    <a:moveTo>
                      <a:pt x="0" y="0"/>
                    </a:moveTo>
                    <a:lnTo>
                      <a:pt x="69" y="0"/>
                    </a:lnTo>
                    <a:lnTo>
                      <a:pt x="259" y="248"/>
                    </a:lnTo>
                    <a:lnTo>
                      <a:pt x="264" y="256"/>
                    </a:lnTo>
                    <a:lnTo>
                      <a:pt x="271" y="260"/>
                    </a:lnTo>
                    <a:lnTo>
                      <a:pt x="277" y="260"/>
                    </a:lnTo>
                    <a:lnTo>
                      <a:pt x="249" y="264"/>
                    </a:lnTo>
                    <a:lnTo>
                      <a:pt x="216" y="267"/>
                    </a:lnTo>
                    <a:lnTo>
                      <a:pt x="175" y="273"/>
                    </a:lnTo>
                    <a:lnTo>
                      <a:pt x="125" y="277"/>
                    </a:lnTo>
                    <a:lnTo>
                      <a:pt x="80" y="285"/>
                    </a:lnTo>
                    <a:lnTo>
                      <a:pt x="0" y="0"/>
                    </a:lnTo>
                  </a:path>
                </a:pathLst>
              </a:custGeom>
              <a:solidFill>
                <a:srgbClr val="9F9F9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8593" name="Group 299">
                <a:extLst>
                  <a:ext uri="{FF2B5EF4-FFF2-40B4-BE49-F238E27FC236}">
                    <a16:creationId xmlns:a16="http://schemas.microsoft.com/office/drawing/2014/main" id="{43F24021-7E28-46BB-846E-0D47DDD5A5D1}"/>
                  </a:ext>
                </a:extLst>
              </p:cNvPr>
              <p:cNvGrpSpPr>
                <a:grpSpLocks/>
              </p:cNvGrpSpPr>
              <p:nvPr/>
            </p:nvGrpSpPr>
            <p:grpSpPr bwMode="auto">
              <a:xfrm>
                <a:off x="2931" y="2360"/>
                <a:ext cx="853" cy="226"/>
                <a:chOff x="2931" y="2360"/>
                <a:chExt cx="853" cy="226"/>
              </a:xfrm>
            </p:grpSpPr>
            <p:sp>
              <p:nvSpPr>
                <p:cNvPr id="108594" name="Freeform 300">
                  <a:extLst>
                    <a:ext uri="{FF2B5EF4-FFF2-40B4-BE49-F238E27FC236}">
                      <a16:creationId xmlns:a16="http://schemas.microsoft.com/office/drawing/2014/main" id="{4D9C910A-B211-4219-AA80-1B86A87E126C}"/>
                    </a:ext>
                  </a:extLst>
                </p:cNvPr>
                <p:cNvSpPr>
                  <a:spLocks/>
                </p:cNvSpPr>
                <p:nvPr/>
              </p:nvSpPr>
              <p:spPr bwMode="auto">
                <a:xfrm>
                  <a:off x="3049" y="2517"/>
                  <a:ext cx="131" cy="69"/>
                </a:xfrm>
                <a:custGeom>
                  <a:avLst/>
                  <a:gdLst>
                    <a:gd name="T0" fmla="*/ 112 w 131"/>
                    <a:gd name="T1" fmla="*/ 0 h 69"/>
                    <a:gd name="T2" fmla="*/ 108 w 131"/>
                    <a:gd name="T3" fmla="*/ 13 h 69"/>
                    <a:gd name="T4" fmla="*/ 108 w 131"/>
                    <a:gd name="T5" fmla="*/ 23 h 69"/>
                    <a:gd name="T6" fmla="*/ 108 w 131"/>
                    <a:gd name="T7" fmla="*/ 36 h 69"/>
                    <a:gd name="T8" fmla="*/ 112 w 131"/>
                    <a:gd name="T9" fmla="*/ 48 h 69"/>
                    <a:gd name="T10" fmla="*/ 118 w 131"/>
                    <a:gd name="T11" fmla="*/ 55 h 69"/>
                    <a:gd name="T12" fmla="*/ 122 w 131"/>
                    <a:gd name="T13" fmla="*/ 59 h 69"/>
                    <a:gd name="T14" fmla="*/ 124 w 131"/>
                    <a:gd name="T15" fmla="*/ 63 h 69"/>
                    <a:gd name="T16" fmla="*/ 130 w 131"/>
                    <a:gd name="T17" fmla="*/ 68 h 69"/>
                    <a:gd name="T18" fmla="*/ 105 w 131"/>
                    <a:gd name="T19" fmla="*/ 63 h 69"/>
                    <a:gd name="T20" fmla="*/ 83 w 131"/>
                    <a:gd name="T21" fmla="*/ 55 h 69"/>
                    <a:gd name="T22" fmla="*/ 47 w 131"/>
                    <a:gd name="T23" fmla="*/ 43 h 69"/>
                    <a:gd name="T24" fmla="*/ 22 w 131"/>
                    <a:gd name="T25" fmla="*/ 36 h 69"/>
                    <a:gd name="T26" fmla="*/ 12 w 131"/>
                    <a:gd name="T27" fmla="*/ 29 h 69"/>
                    <a:gd name="T28" fmla="*/ 9 w 131"/>
                    <a:gd name="T29" fmla="*/ 23 h 69"/>
                    <a:gd name="T30" fmla="*/ 6 w 131"/>
                    <a:gd name="T31" fmla="*/ 20 h 69"/>
                    <a:gd name="T32" fmla="*/ 4 w 131"/>
                    <a:gd name="T33" fmla="*/ 16 h 69"/>
                    <a:gd name="T34" fmla="*/ 0 w 131"/>
                    <a:gd name="T35" fmla="*/ 9 h 69"/>
                    <a:gd name="T36" fmla="*/ 14 w 131"/>
                    <a:gd name="T37" fmla="*/ 9 h 69"/>
                    <a:gd name="T38" fmla="*/ 49 w 131"/>
                    <a:gd name="T39" fmla="*/ 13 h 69"/>
                    <a:gd name="T40" fmla="*/ 69 w 131"/>
                    <a:gd name="T41" fmla="*/ 13 h 69"/>
                    <a:gd name="T42" fmla="*/ 83 w 131"/>
                    <a:gd name="T43" fmla="*/ 13 h 69"/>
                    <a:gd name="T44" fmla="*/ 92 w 131"/>
                    <a:gd name="T45" fmla="*/ 13 h 69"/>
                    <a:gd name="T46" fmla="*/ 96 w 131"/>
                    <a:gd name="T47" fmla="*/ 13 h 69"/>
                    <a:gd name="T48" fmla="*/ 99 w 131"/>
                    <a:gd name="T49" fmla="*/ 9 h 69"/>
                    <a:gd name="T50" fmla="*/ 101 w 131"/>
                    <a:gd name="T51" fmla="*/ 9 h 69"/>
                    <a:gd name="T52" fmla="*/ 105 w 131"/>
                    <a:gd name="T53" fmla="*/ 4 h 69"/>
                    <a:gd name="T54" fmla="*/ 112 w 131"/>
                    <a:gd name="T55" fmla="*/ 0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1" h="69">
                      <a:moveTo>
                        <a:pt x="112" y="0"/>
                      </a:moveTo>
                      <a:lnTo>
                        <a:pt x="108" y="13"/>
                      </a:lnTo>
                      <a:lnTo>
                        <a:pt x="108" y="23"/>
                      </a:lnTo>
                      <a:lnTo>
                        <a:pt x="108" y="36"/>
                      </a:lnTo>
                      <a:lnTo>
                        <a:pt x="112" y="48"/>
                      </a:lnTo>
                      <a:lnTo>
                        <a:pt x="118" y="55"/>
                      </a:lnTo>
                      <a:lnTo>
                        <a:pt x="122" y="59"/>
                      </a:lnTo>
                      <a:lnTo>
                        <a:pt x="124" y="63"/>
                      </a:lnTo>
                      <a:lnTo>
                        <a:pt x="130" y="68"/>
                      </a:lnTo>
                      <a:lnTo>
                        <a:pt x="105" y="63"/>
                      </a:lnTo>
                      <a:lnTo>
                        <a:pt x="83" y="55"/>
                      </a:lnTo>
                      <a:lnTo>
                        <a:pt x="47" y="43"/>
                      </a:lnTo>
                      <a:lnTo>
                        <a:pt x="22" y="36"/>
                      </a:lnTo>
                      <a:lnTo>
                        <a:pt x="12" y="29"/>
                      </a:lnTo>
                      <a:lnTo>
                        <a:pt x="9" y="23"/>
                      </a:lnTo>
                      <a:lnTo>
                        <a:pt x="6" y="20"/>
                      </a:lnTo>
                      <a:lnTo>
                        <a:pt x="4" y="16"/>
                      </a:lnTo>
                      <a:lnTo>
                        <a:pt x="0" y="9"/>
                      </a:lnTo>
                      <a:lnTo>
                        <a:pt x="14" y="9"/>
                      </a:lnTo>
                      <a:lnTo>
                        <a:pt x="49" y="13"/>
                      </a:lnTo>
                      <a:lnTo>
                        <a:pt x="69" y="13"/>
                      </a:lnTo>
                      <a:lnTo>
                        <a:pt x="83" y="13"/>
                      </a:lnTo>
                      <a:lnTo>
                        <a:pt x="92" y="13"/>
                      </a:lnTo>
                      <a:lnTo>
                        <a:pt x="96" y="13"/>
                      </a:lnTo>
                      <a:lnTo>
                        <a:pt x="99" y="9"/>
                      </a:lnTo>
                      <a:lnTo>
                        <a:pt x="101" y="9"/>
                      </a:lnTo>
                      <a:lnTo>
                        <a:pt x="105" y="4"/>
                      </a:lnTo>
                      <a:lnTo>
                        <a:pt x="112" y="0"/>
                      </a:lnTo>
                    </a:path>
                  </a:pathLst>
                </a:custGeom>
                <a:solidFill>
                  <a:srgbClr val="5F5F5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8595" name="Group 301">
                  <a:extLst>
                    <a:ext uri="{FF2B5EF4-FFF2-40B4-BE49-F238E27FC236}">
                      <a16:creationId xmlns:a16="http://schemas.microsoft.com/office/drawing/2014/main" id="{D292F9C4-B6E6-4882-B6D2-86B2C5C6BD54}"/>
                    </a:ext>
                  </a:extLst>
                </p:cNvPr>
                <p:cNvGrpSpPr>
                  <a:grpSpLocks/>
                </p:cNvGrpSpPr>
                <p:nvPr/>
              </p:nvGrpSpPr>
              <p:grpSpPr bwMode="auto">
                <a:xfrm>
                  <a:off x="2931" y="2360"/>
                  <a:ext cx="853" cy="164"/>
                  <a:chOff x="2931" y="2360"/>
                  <a:chExt cx="853" cy="164"/>
                </a:xfrm>
              </p:grpSpPr>
              <p:sp>
                <p:nvSpPr>
                  <p:cNvPr id="108596" name="Freeform 302">
                    <a:extLst>
                      <a:ext uri="{FF2B5EF4-FFF2-40B4-BE49-F238E27FC236}">
                        <a16:creationId xmlns:a16="http://schemas.microsoft.com/office/drawing/2014/main" id="{1F95E755-B27A-4685-BFD3-4A7F6957F1F7}"/>
                      </a:ext>
                    </a:extLst>
                  </p:cNvPr>
                  <p:cNvSpPr>
                    <a:spLocks/>
                  </p:cNvSpPr>
                  <p:nvPr/>
                </p:nvSpPr>
                <p:spPr bwMode="auto">
                  <a:xfrm>
                    <a:off x="2931" y="2444"/>
                    <a:ext cx="230" cy="80"/>
                  </a:xfrm>
                  <a:custGeom>
                    <a:avLst/>
                    <a:gdLst>
                      <a:gd name="T0" fmla="*/ 0 w 230"/>
                      <a:gd name="T1" fmla="*/ 4 h 80"/>
                      <a:gd name="T2" fmla="*/ 22 w 230"/>
                      <a:gd name="T3" fmla="*/ 0 h 80"/>
                      <a:gd name="T4" fmla="*/ 44 w 230"/>
                      <a:gd name="T5" fmla="*/ 0 h 80"/>
                      <a:gd name="T6" fmla="*/ 124 w 230"/>
                      <a:gd name="T7" fmla="*/ 27 h 80"/>
                      <a:gd name="T8" fmla="*/ 229 w 230"/>
                      <a:gd name="T9" fmla="*/ 66 h 80"/>
                      <a:gd name="T10" fmla="*/ 225 w 230"/>
                      <a:gd name="T11" fmla="*/ 66 h 80"/>
                      <a:gd name="T12" fmla="*/ 221 w 230"/>
                      <a:gd name="T13" fmla="*/ 70 h 80"/>
                      <a:gd name="T14" fmla="*/ 216 w 230"/>
                      <a:gd name="T15" fmla="*/ 75 h 80"/>
                      <a:gd name="T16" fmla="*/ 209 w 230"/>
                      <a:gd name="T17" fmla="*/ 75 h 80"/>
                      <a:gd name="T18" fmla="*/ 203 w 230"/>
                      <a:gd name="T19" fmla="*/ 79 h 80"/>
                      <a:gd name="T20" fmla="*/ 165 w 230"/>
                      <a:gd name="T21" fmla="*/ 79 h 80"/>
                      <a:gd name="T22" fmla="*/ 133 w 230"/>
                      <a:gd name="T23" fmla="*/ 75 h 80"/>
                      <a:gd name="T24" fmla="*/ 115 w 230"/>
                      <a:gd name="T25" fmla="*/ 75 h 80"/>
                      <a:gd name="T26" fmla="*/ 0 w 230"/>
                      <a:gd name="T27" fmla="*/ 4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0" h="80">
                        <a:moveTo>
                          <a:pt x="0" y="4"/>
                        </a:moveTo>
                        <a:lnTo>
                          <a:pt x="22" y="0"/>
                        </a:lnTo>
                        <a:lnTo>
                          <a:pt x="44" y="0"/>
                        </a:lnTo>
                        <a:lnTo>
                          <a:pt x="124" y="27"/>
                        </a:lnTo>
                        <a:lnTo>
                          <a:pt x="229" y="66"/>
                        </a:lnTo>
                        <a:lnTo>
                          <a:pt x="225" y="66"/>
                        </a:lnTo>
                        <a:lnTo>
                          <a:pt x="221" y="70"/>
                        </a:lnTo>
                        <a:lnTo>
                          <a:pt x="216" y="75"/>
                        </a:lnTo>
                        <a:lnTo>
                          <a:pt x="209" y="75"/>
                        </a:lnTo>
                        <a:lnTo>
                          <a:pt x="203" y="79"/>
                        </a:lnTo>
                        <a:lnTo>
                          <a:pt x="165" y="79"/>
                        </a:lnTo>
                        <a:lnTo>
                          <a:pt x="133" y="75"/>
                        </a:lnTo>
                        <a:lnTo>
                          <a:pt x="115" y="75"/>
                        </a:lnTo>
                        <a:lnTo>
                          <a:pt x="0" y="4"/>
                        </a:lnTo>
                      </a:path>
                    </a:pathLst>
                  </a:custGeom>
                  <a:solidFill>
                    <a:srgbClr val="80808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97" name="Freeform 303">
                    <a:extLst>
                      <a:ext uri="{FF2B5EF4-FFF2-40B4-BE49-F238E27FC236}">
                        <a16:creationId xmlns:a16="http://schemas.microsoft.com/office/drawing/2014/main" id="{8718ABD7-3D20-427C-B2F3-6C6FF670302F}"/>
                      </a:ext>
                    </a:extLst>
                  </p:cNvPr>
                  <p:cNvSpPr>
                    <a:spLocks/>
                  </p:cNvSpPr>
                  <p:nvPr/>
                </p:nvSpPr>
                <p:spPr bwMode="auto">
                  <a:xfrm>
                    <a:off x="3464" y="2360"/>
                    <a:ext cx="320" cy="164"/>
                  </a:xfrm>
                  <a:custGeom>
                    <a:avLst/>
                    <a:gdLst>
                      <a:gd name="T0" fmla="*/ 0 w 320"/>
                      <a:gd name="T1" fmla="*/ 0 h 164"/>
                      <a:gd name="T2" fmla="*/ 3 w 320"/>
                      <a:gd name="T3" fmla="*/ 0 h 164"/>
                      <a:gd name="T4" fmla="*/ 58 w 320"/>
                      <a:gd name="T5" fmla="*/ 0 h 164"/>
                      <a:gd name="T6" fmla="*/ 142 w 320"/>
                      <a:gd name="T7" fmla="*/ 51 h 164"/>
                      <a:gd name="T8" fmla="*/ 201 w 320"/>
                      <a:gd name="T9" fmla="*/ 88 h 164"/>
                      <a:gd name="T10" fmla="*/ 258 w 320"/>
                      <a:gd name="T11" fmla="*/ 121 h 164"/>
                      <a:gd name="T12" fmla="*/ 319 w 320"/>
                      <a:gd name="T13" fmla="*/ 146 h 164"/>
                      <a:gd name="T14" fmla="*/ 304 w 320"/>
                      <a:gd name="T15" fmla="*/ 153 h 164"/>
                      <a:gd name="T16" fmla="*/ 282 w 320"/>
                      <a:gd name="T17" fmla="*/ 159 h 164"/>
                      <a:gd name="T18" fmla="*/ 264 w 320"/>
                      <a:gd name="T19" fmla="*/ 159 h 164"/>
                      <a:gd name="T20" fmla="*/ 229 w 320"/>
                      <a:gd name="T21" fmla="*/ 163 h 164"/>
                      <a:gd name="T22" fmla="*/ 201 w 320"/>
                      <a:gd name="T23" fmla="*/ 163 h 164"/>
                      <a:gd name="T24" fmla="*/ 158 w 320"/>
                      <a:gd name="T25" fmla="*/ 159 h 164"/>
                      <a:gd name="T26" fmla="*/ 133 w 320"/>
                      <a:gd name="T27" fmla="*/ 153 h 164"/>
                      <a:gd name="T28" fmla="*/ 125 w 320"/>
                      <a:gd name="T29" fmla="*/ 138 h 164"/>
                      <a:gd name="T30" fmla="*/ 0 w 320"/>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0" h="164">
                        <a:moveTo>
                          <a:pt x="0" y="0"/>
                        </a:moveTo>
                        <a:lnTo>
                          <a:pt x="3" y="0"/>
                        </a:lnTo>
                        <a:lnTo>
                          <a:pt x="58" y="0"/>
                        </a:lnTo>
                        <a:lnTo>
                          <a:pt x="142" y="51"/>
                        </a:lnTo>
                        <a:lnTo>
                          <a:pt x="201" y="88"/>
                        </a:lnTo>
                        <a:lnTo>
                          <a:pt x="258" y="121"/>
                        </a:lnTo>
                        <a:lnTo>
                          <a:pt x="319" y="146"/>
                        </a:lnTo>
                        <a:lnTo>
                          <a:pt x="304" y="153"/>
                        </a:lnTo>
                        <a:lnTo>
                          <a:pt x="282" y="159"/>
                        </a:lnTo>
                        <a:lnTo>
                          <a:pt x="264" y="159"/>
                        </a:lnTo>
                        <a:lnTo>
                          <a:pt x="229" y="163"/>
                        </a:lnTo>
                        <a:lnTo>
                          <a:pt x="201" y="163"/>
                        </a:lnTo>
                        <a:lnTo>
                          <a:pt x="158" y="159"/>
                        </a:lnTo>
                        <a:lnTo>
                          <a:pt x="133" y="153"/>
                        </a:lnTo>
                        <a:lnTo>
                          <a:pt x="125" y="138"/>
                        </a:lnTo>
                        <a:lnTo>
                          <a:pt x="0" y="0"/>
                        </a:lnTo>
                      </a:path>
                    </a:pathLst>
                  </a:custGeom>
                  <a:solidFill>
                    <a:srgbClr val="7F7F7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8598" name="Group 304">
                    <a:extLst>
                      <a:ext uri="{FF2B5EF4-FFF2-40B4-BE49-F238E27FC236}">
                        <a16:creationId xmlns:a16="http://schemas.microsoft.com/office/drawing/2014/main" id="{AE070393-E013-4B85-92A6-6D0903BA56F1}"/>
                      </a:ext>
                    </a:extLst>
                  </p:cNvPr>
                  <p:cNvGrpSpPr>
                    <a:grpSpLocks/>
                  </p:cNvGrpSpPr>
                  <p:nvPr/>
                </p:nvGrpSpPr>
                <p:grpSpPr bwMode="auto">
                  <a:xfrm>
                    <a:off x="3513" y="2452"/>
                    <a:ext cx="151" cy="50"/>
                    <a:chOff x="3513" y="2452"/>
                    <a:chExt cx="151" cy="50"/>
                  </a:xfrm>
                </p:grpSpPr>
                <p:grpSp>
                  <p:nvGrpSpPr>
                    <p:cNvPr id="108599" name="Group 305">
                      <a:extLst>
                        <a:ext uri="{FF2B5EF4-FFF2-40B4-BE49-F238E27FC236}">
                          <a16:creationId xmlns:a16="http://schemas.microsoft.com/office/drawing/2014/main" id="{B8381E14-7B20-4EA6-91E1-5939E38E60CC}"/>
                        </a:ext>
                      </a:extLst>
                    </p:cNvPr>
                    <p:cNvGrpSpPr>
                      <a:grpSpLocks/>
                    </p:cNvGrpSpPr>
                    <p:nvPr/>
                  </p:nvGrpSpPr>
                  <p:grpSpPr bwMode="auto">
                    <a:xfrm>
                      <a:off x="3547" y="2487"/>
                      <a:ext cx="117" cy="15"/>
                      <a:chOff x="3547" y="2487"/>
                      <a:chExt cx="117" cy="15"/>
                    </a:xfrm>
                  </p:grpSpPr>
                  <p:sp>
                    <p:nvSpPr>
                      <p:cNvPr id="108603" name="Freeform 306">
                        <a:extLst>
                          <a:ext uri="{FF2B5EF4-FFF2-40B4-BE49-F238E27FC236}">
                            <a16:creationId xmlns:a16="http://schemas.microsoft.com/office/drawing/2014/main" id="{766A5EF5-37D7-4570-BB21-4E6B6F3C467F}"/>
                          </a:ext>
                        </a:extLst>
                      </p:cNvPr>
                      <p:cNvSpPr>
                        <a:spLocks/>
                      </p:cNvSpPr>
                      <p:nvPr/>
                    </p:nvSpPr>
                    <p:spPr bwMode="auto">
                      <a:xfrm>
                        <a:off x="3547" y="2487"/>
                        <a:ext cx="115" cy="15"/>
                      </a:xfrm>
                      <a:custGeom>
                        <a:avLst/>
                        <a:gdLst>
                          <a:gd name="T0" fmla="*/ 0 w 115"/>
                          <a:gd name="T1" fmla="*/ 5 h 15"/>
                          <a:gd name="T2" fmla="*/ 29 w 115"/>
                          <a:gd name="T3" fmla="*/ 0 h 15"/>
                          <a:gd name="T4" fmla="*/ 34 w 115"/>
                          <a:gd name="T5" fmla="*/ 3 h 15"/>
                          <a:gd name="T6" fmla="*/ 46 w 115"/>
                          <a:gd name="T7" fmla="*/ 3 h 15"/>
                          <a:gd name="T8" fmla="*/ 56 w 115"/>
                          <a:gd name="T9" fmla="*/ 5 h 15"/>
                          <a:gd name="T10" fmla="*/ 114 w 115"/>
                          <a:gd name="T11" fmla="*/ 5 h 15"/>
                          <a:gd name="T12" fmla="*/ 85 w 115"/>
                          <a:gd name="T13" fmla="*/ 11 h 15"/>
                          <a:gd name="T14" fmla="*/ 64 w 115"/>
                          <a:gd name="T15" fmla="*/ 11 h 15"/>
                          <a:gd name="T16" fmla="*/ 50 w 115"/>
                          <a:gd name="T17" fmla="*/ 14 h 15"/>
                          <a:gd name="T18" fmla="*/ 39 w 115"/>
                          <a:gd name="T19" fmla="*/ 14 h 15"/>
                          <a:gd name="T20" fmla="*/ 25 w 115"/>
                          <a:gd name="T21" fmla="*/ 11 h 15"/>
                          <a:gd name="T22" fmla="*/ 13 w 115"/>
                          <a:gd name="T23" fmla="*/ 11 h 15"/>
                          <a:gd name="T24" fmla="*/ 0 w 115"/>
                          <a:gd name="T25" fmla="*/ 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5">
                            <a:moveTo>
                              <a:pt x="0" y="5"/>
                            </a:moveTo>
                            <a:lnTo>
                              <a:pt x="29" y="0"/>
                            </a:lnTo>
                            <a:lnTo>
                              <a:pt x="34" y="3"/>
                            </a:lnTo>
                            <a:lnTo>
                              <a:pt x="46" y="3"/>
                            </a:lnTo>
                            <a:lnTo>
                              <a:pt x="56" y="5"/>
                            </a:lnTo>
                            <a:lnTo>
                              <a:pt x="114" y="5"/>
                            </a:lnTo>
                            <a:lnTo>
                              <a:pt x="85" y="11"/>
                            </a:lnTo>
                            <a:lnTo>
                              <a:pt x="64" y="11"/>
                            </a:lnTo>
                            <a:lnTo>
                              <a:pt x="50" y="14"/>
                            </a:lnTo>
                            <a:lnTo>
                              <a:pt x="39" y="14"/>
                            </a:lnTo>
                            <a:lnTo>
                              <a:pt x="25" y="11"/>
                            </a:lnTo>
                            <a:lnTo>
                              <a:pt x="13" y="11"/>
                            </a:lnTo>
                            <a:lnTo>
                              <a:pt x="0" y="5"/>
                            </a:lnTo>
                          </a:path>
                        </a:pathLst>
                      </a:custGeom>
                      <a:solidFill>
                        <a:srgbClr val="9F9F9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04" name="Freeform 307">
                        <a:extLst>
                          <a:ext uri="{FF2B5EF4-FFF2-40B4-BE49-F238E27FC236}">
                            <a16:creationId xmlns:a16="http://schemas.microsoft.com/office/drawing/2014/main" id="{37E18CE2-9600-42CD-884D-12F82E1B50BD}"/>
                          </a:ext>
                        </a:extLst>
                      </p:cNvPr>
                      <p:cNvSpPr>
                        <a:spLocks/>
                      </p:cNvSpPr>
                      <p:nvPr/>
                    </p:nvSpPr>
                    <p:spPr bwMode="auto">
                      <a:xfrm>
                        <a:off x="3577" y="2487"/>
                        <a:ext cx="87" cy="15"/>
                      </a:xfrm>
                      <a:custGeom>
                        <a:avLst/>
                        <a:gdLst>
                          <a:gd name="T0" fmla="*/ 0 w 87"/>
                          <a:gd name="T1" fmla="*/ 0 h 15"/>
                          <a:gd name="T2" fmla="*/ 8 w 87"/>
                          <a:gd name="T3" fmla="*/ 3 h 15"/>
                          <a:gd name="T4" fmla="*/ 21 w 87"/>
                          <a:gd name="T5" fmla="*/ 3 h 15"/>
                          <a:gd name="T6" fmla="*/ 29 w 87"/>
                          <a:gd name="T7" fmla="*/ 5 h 15"/>
                          <a:gd name="T8" fmla="*/ 86 w 87"/>
                          <a:gd name="T9" fmla="*/ 5 h 15"/>
                          <a:gd name="T10" fmla="*/ 56 w 87"/>
                          <a:gd name="T11" fmla="*/ 11 h 15"/>
                          <a:gd name="T12" fmla="*/ 35 w 87"/>
                          <a:gd name="T13" fmla="*/ 11 h 15"/>
                          <a:gd name="T14" fmla="*/ 23 w 87"/>
                          <a:gd name="T15" fmla="*/ 14 h 15"/>
                          <a:gd name="T16" fmla="*/ 14 w 87"/>
                          <a:gd name="T17" fmla="*/ 14 h 15"/>
                          <a:gd name="T18" fmla="*/ 5 w 87"/>
                          <a:gd name="T19" fmla="*/ 5 h 15"/>
                          <a:gd name="T20" fmla="*/ 0 w 87"/>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15">
                            <a:moveTo>
                              <a:pt x="0" y="0"/>
                            </a:moveTo>
                            <a:lnTo>
                              <a:pt x="8" y="3"/>
                            </a:lnTo>
                            <a:lnTo>
                              <a:pt x="21" y="3"/>
                            </a:lnTo>
                            <a:lnTo>
                              <a:pt x="29" y="5"/>
                            </a:lnTo>
                            <a:lnTo>
                              <a:pt x="86" y="5"/>
                            </a:lnTo>
                            <a:lnTo>
                              <a:pt x="56" y="11"/>
                            </a:lnTo>
                            <a:lnTo>
                              <a:pt x="35" y="11"/>
                            </a:lnTo>
                            <a:lnTo>
                              <a:pt x="23" y="14"/>
                            </a:lnTo>
                            <a:lnTo>
                              <a:pt x="14" y="14"/>
                            </a:lnTo>
                            <a:lnTo>
                              <a:pt x="5" y="5"/>
                            </a:lnTo>
                            <a:lnTo>
                              <a:pt x="0" y="0"/>
                            </a:lnTo>
                          </a:path>
                        </a:pathLst>
                      </a:custGeom>
                      <a:solidFill>
                        <a:srgbClr val="3F3F3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600" name="Group 308">
                      <a:extLst>
                        <a:ext uri="{FF2B5EF4-FFF2-40B4-BE49-F238E27FC236}">
                          <a16:creationId xmlns:a16="http://schemas.microsoft.com/office/drawing/2014/main" id="{2E199071-3268-47DE-AB2D-512D18ED5EFE}"/>
                        </a:ext>
                      </a:extLst>
                    </p:cNvPr>
                    <p:cNvGrpSpPr>
                      <a:grpSpLocks/>
                    </p:cNvGrpSpPr>
                    <p:nvPr/>
                  </p:nvGrpSpPr>
                  <p:grpSpPr bwMode="auto">
                    <a:xfrm>
                      <a:off x="3513" y="2452"/>
                      <a:ext cx="91" cy="11"/>
                      <a:chOff x="3513" y="2452"/>
                      <a:chExt cx="91" cy="11"/>
                    </a:xfrm>
                  </p:grpSpPr>
                  <p:sp>
                    <p:nvSpPr>
                      <p:cNvPr id="108601" name="Freeform 309">
                        <a:extLst>
                          <a:ext uri="{FF2B5EF4-FFF2-40B4-BE49-F238E27FC236}">
                            <a16:creationId xmlns:a16="http://schemas.microsoft.com/office/drawing/2014/main" id="{8553511B-5A6C-4187-8BBF-AB4CE8B7FC34}"/>
                          </a:ext>
                        </a:extLst>
                      </p:cNvPr>
                      <p:cNvSpPr>
                        <a:spLocks/>
                      </p:cNvSpPr>
                      <p:nvPr/>
                    </p:nvSpPr>
                    <p:spPr bwMode="auto">
                      <a:xfrm>
                        <a:off x="3513" y="2452"/>
                        <a:ext cx="91" cy="11"/>
                      </a:xfrm>
                      <a:custGeom>
                        <a:avLst/>
                        <a:gdLst>
                          <a:gd name="T0" fmla="*/ 27 w 91"/>
                          <a:gd name="T1" fmla="*/ 0 h 11"/>
                          <a:gd name="T2" fmla="*/ 46 w 91"/>
                          <a:gd name="T3" fmla="*/ 2 h 11"/>
                          <a:gd name="T4" fmla="*/ 59 w 91"/>
                          <a:gd name="T5" fmla="*/ 2 h 11"/>
                          <a:gd name="T6" fmla="*/ 67 w 91"/>
                          <a:gd name="T7" fmla="*/ 2 h 11"/>
                          <a:gd name="T8" fmla="*/ 76 w 91"/>
                          <a:gd name="T9" fmla="*/ 6 h 11"/>
                          <a:gd name="T10" fmla="*/ 90 w 91"/>
                          <a:gd name="T11" fmla="*/ 6 h 11"/>
                          <a:gd name="T12" fmla="*/ 73 w 91"/>
                          <a:gd name="T13" fmla="*/ 8 h 11"/>
                          <a:gd name="T14" fmla="*/ 59 w 91"/>
                          <a:gd name="T15" fmla="*/ 10 h 11"/>
                          <a:gd name="T16" fmla="*/ 46 w 91"/>
                          <a:gd name="T17" fmla="*/ 10 h 11"/>
                          <a:gd name="T18" fmla="*/ 34 w 91"/>
                          <a:gd name="T19" fmla="*/ 8 h 11"/>
                          <a:gd name="T20" fmla="*/ 22 w 91"/>
                          <a:gd name="T21" fmla="*/ 8 h 11"/>
                          <a:gd name="T22" fmla="*/ 9 w 91"/>
                          <a:gd name="T23" fmla="*/ 6 h 11"/>
                          <a:gd name="T24" fmla="*/ 0 w 91"/>
                          <a:gd name="T25" fmla="*/ 2 h 11"/>
                          <a:gd name="T26" fmla="*/ 13 w 91"/>
                          <a:gd name="T27" fmla="*/ 0 h 11"/>
                          <a:gd name="T28" fmla="*/ 27 w 91"/>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 h="11">
                            <a:moveTo>
                              <a:pt x="27" y="0"/>
                            </a:moveTo>
                            <a:lnTo>
                              <a:pt x="46" y="2"/>
                            </a:lnTo>
                            <a:lnTo>
                              <a:pt x="59" y="2"/>
                            </a:lnTo>
                            <a:lnTo>
                              <a:pt x="67" y="2"/>
                            </a:lnTo>
                            <a:lnTo>
                              <a:pt x="76" y="6"/>
                            </a:lnTo>
                            <a:lnTo>
                              <a:pt x="90" y="6"/>
                            </a:lnTo>
                            <a:lnTo>
                              <a:pt x="73" y="8"/>
                            </a:lnTo>
                            <a:lnTo>
                              <a:pt x="59" y="10"/>
                            </a:lnTo>
                            <a:lnTo>
                              <a:pt x="46" y="10"/>
                            </a:lnTo>
                            <a:lnTo>
                              <a:pt x="34" y="8"/>
                            </a:lnTo>
                            <a:lnTo>
                              <a:pt x="22" y="8"/>
                            </a:lnTo>
                            <a:lnTo>
                              <a:pt x="9" y="6"/>
                            </a:lnTo>
                            <a:lnTo>
                              <a:pt x="0" y="2"/>
                            </a:lnTo>
                            <a:lnTo>
                              <a:pt x="13" y="0"/>
                            </a:lnTo>
                            <a:lnTo>
                              <a:pt x="27" y="0"/>
                            </a:lnTo>
                          </a:path>
                        </a:pathLst>
                      </a:custGeom>
                      <a:solidFill>
                        <a:srgbClr val="9F9F9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02" name="Freeform 310">
                        <a:extLst>
                          <a:ext uri="{FF2B5EF4-FFF2-40B4-BE49-F238E27FC236}">
                            <a16:creationId xmlns:a16="http://schemas.microsoft.com/office/drawing/2014/main" id="{EB539D74-F7BA-46E8-8600-FD14810E9E96}"/>
                          </a:ext>
                        </a:extLst>
                      </p:cNvPr>
                      <p:cNvSpPr>
                        <a:spLocks/>
                      </p:cNvSpPr>
                      <p:nvPr/>
                    </p:nvSpPr>
                    <p:spPr bwMode="auto">
                      <a:xfrm>
                        <a:off x="3543" y="2452"/>
                        <a:ext cx="61" cy="11"/>
                      </a:xfrm>
                      <a:custGeom>
                        <a:avLst/>
                        <a:gdLst>
                          <a:gd name="T0" fmla="*/ 0 w 61"/>
                          <a:gd name="T1" fmla="*/ 0 h 11"/>
                          <a:gd name="T2" fmla="*/ 18 w 61"/>
                          <a:gd name="T3" fmla="*/ 2 h 11"/>
                          <a:gd name="T4" fmla="*/ 30 w 61"/>
                          <a:gd name="T5" fmla="*/ 2 h 11"/>
                          <a:gd name="T6" fmla="*/ 38 w 61"/>
                          <a:gd name="T7" fmla="*/ 2 h 11"/>
                          <a:gd name="T8" fmla="*/ 47 w 61"/>
                          <a:gd name="T9" fmla="*/ 6 h 11"/>
                          <a:gd name="T10" fmla="*/ 60 w 61"/>
                          <a:gd name="T11" fmla="*/ 6 h 11"/>
                          <a:gd name="T12" fmla="*/ 43 w 61"/>
                          <a:gd name="T13" fmla="*/ 8 h 11"/>
                          <a:gd name="T14" fmla="*/ 30 w 61"/>
                          <a:gd name="T15" fmla="*/ 10 h 11"/>
                          <a:gd name="T16" fmla="*/ 18 w 61"/>
                          <a:gd name="T17" fmla="*/ 10 h 11"/>
                          <a:gd name="T18" fmla="*/ 16 w 61"/>
                          <a:gd name="T19" fmla="*/ 10 h 11"/>
                          <a:gd name="T20" fmla="*/ 0 w 61"/>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1">
                            <a:moveTo>
                              <a:pt x="0" y="0"/>
                            </a:moveTo>
                            <a:lnTo>
                              <a:pt x="18" y="2"/>
                            </a:lnTo>
                            <a:lnTo>
                              <a:pt x="30" y="2"/>
                            </a:lnTo>
                            <a:lnTo>
                              <a:pt x="38" y="2"/>
                            </a:lnTo>
                            <a:lnTo>
                              <a:pt x="47" y="6"/>
                            </a:lnTo>
                            <a:lnTo>
                              <a:pt x="60" y="6"/>
                            </a:lnTo>
                            <a:lnTo>
                              <a:pt x="43" y="8"/>
                            </a:lnTo>
                            <a:lnTo>
                              <a:pt x="30" y="10"/>
                            </a:lnTo>
                            <a:lnTo>
                              <a:pt x="18" y="10"/>
                            </a:lnTo>
                            <a:lnTo>
                              <a:pt x="16" y="10"/>
                            </a:lnTo>
                            <a:lnTo>
                              <a:pt x="0" y="0"/>
                            </a:lnTo>
                          </a:path>
                        </a:pathLst>
                      </a:custGeom>
                      <a:solidFill>
                        <a:srgbClr val="3F3F3F"/>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grpSp>
      <p:grpSp>
        <p:nvGrpSpPr>
          <p:cNvPr id="108569" name="Group 311">
            <a:extLst>
              <a:ext uri="{FF2B5EF4-FFF2-40B4-BE49-F238E27FC236}">
                <a16:creationId xmlns:a16="http://schemas.microsoft.com/office/drawing/2014/main" id="{1524EA57-2C69-4EA1-93BE-2E83057BA1BF}"/>
              </a:ext>
            </a:extLst>
          </p:cNvPr>
          <p:cNvGrpSpPr>
            <a:grpSpLocks/>
          </p:cNvGrpSpPr>
          <p:nvPr/>
        </p:nvGrpSpPr>
        <p:grpSpPr bwMode="auto">
          <a:xfrm>
            <a:off x="5187950" y="1606550"/>
            <a:ext cx="901700" cy="868363"/>
            <a:chOff x="3268" y="1012"/>
            <a:chExt cx="568" cy="547"/>
          </a:xfrm>
        </p:grpSpPr>
        <p:sp>
          <p:nvSpPr>
            <p:cNvPr id="108572" name="AutoShape 312">
              <a:extLst>
                <a:ext uri="{FF2B5EF4-FFF2-40B4-BE49-F238E27FC236}">
                  <a16:creationId xmlns:a16="http://schemas.microsoft.com/office/drawing/2014/main" id="{CE158744-93DF-4E25-87FE-F42FB28CC7DB}"/>
                </a:ext>
              </a:extLst>
            </p:cNvPr>
            <p:cNvSpPr>
              <a:spLocks noChangeArrowheads="1"/>
            </p:cNvSpPr>
            <p:nvPr/>
          </p:nvSpPr>
          <p:spPr bwMode="auto">
            <a:xfrm>
              <a:off x="3268" y="1012"/>
              <a:ext cx="568" cy="547"/>
            </a:xfrm>
            <a:prstGeom prst="roundRect">
              <a:avLst>
                <a:gd name="adj" fmla="val 12167"/>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08573" name="Group 313">
              <a:extLst>
                <a:ext uri="{FF2B5EF4-FFF2-40B4-BE49-F238E27FC236}">
                  <a16:creationId xmlns:a16="http://schemas.microsoft.com/office/drawing/2014/main" id="{AC3C7D2A-9FED-438E-AD32-E6F3532F16EF}"/>
                </a:ext>
              </a:extLst>
            </p:cNvPr>
            <p:cNvGrpSpPr>
              <a:grpSpLocks/>
            </p:cNvGrpSpPr>
            <p:nvPr/>
          </p:nvGrpSpPr>
          <p:grpSpPr bwMode="auto">
            <a:xfrm>
              <a:off x="3309" y="1058"/>
              <a:ext cx="483" cy="459"/>
              <a:chOff x="3309" y="1058"/>
              <a:chExt cx="483" cy="459"/>
            </a:xfrm>
          </p:grpSpPr>
          <p:grpSp>
            <p:nvGrpSpPr>
              <p:cNvPr id="108574" name="Group 314">
                <a:extLst>
                  <a:ext uri="{FF2B5EF4-FFF2-40B4-BE49-F238E27FC236}">
                    <a16:creationId xmlns:a16="http://schemas.microsoft.com/office/drawing/2014/main" id="{1923B842-C99C-4B81-A2CC-D2DF9E5774C1}"/>
                  </a:ext>
                </a:extLst>
              </p:cNvPr>
              <p:cNvGrpSpPr>
                <a:grpSpLocks/>
              </p:cNvGrpSpPr>
              <p:nvPr/>
            </p:nvGrpSpPr>
            <p:grpSpPr bwMode="auto">
              <a:xfrm>
                <a:off x="3401" y="1166"/>
                <a:ext cx="303" cy="179"/>
                <a:chOff x="3401" y="1166"/>
                <a:chExt cx="303" cy="179"/>
              </a:xfrm>
            </p:grpSpPr>
            <p:grpSp>
              <p:nvGrpSpPr>
                <p:cNvPr id="108578" name="Group 315">
                  <a:extLst>
                    <a:ext uri="{FF2B5EF4-FFF2-40B4-BE49-F238E27FC236}">
                      <a16:creationId xmlns:a16="http://schemas.microsoft.com/office/drawing/2014/main" id="{3B9ED4E4-20B7-4249-BCBD-99F045D815E4}"/>
                    </a:ext>
                  </a:extLst>
                </p:cNvPr>
                <p:cNvGrpSpPr>
                  <a:grpSpLocks/>
                </p:cNvGrpSpPr>
                <p:nvPr/>
              </p:nvGrpSpPr>
              <p:grpSpPr bwMode="auto">
                <a:xfrm>
                  <a:off x="3401" y="1307"/>
                  <a:ext cx="302" cy="38"/>
                  <a:chOff x="3401" y="1307"/>
                  <a:chExt cx="302" cy="38"/>
                </a:xfrm>
              </p:grpSpPr>
              <p:sp>
                <p:nvSpPr>
                  <p:cNvPr id="108582" name="Rectangle 316">
                    <a:extLst>
                      <a:ext uri="{FF2B5EF4-FFF2-40B4-BE49-F238E27FC236}">
                        <a16:creationId xmlns:a16="http://schemas.microsoft.com/office/drawing/2014/main" id="{C7274054-D8CF-4E7C-AC2B-29370A65A419}"/>
                      </a:ext>
                    </a:extLst>
                  </p:cNvPr>
                  <p:cNvSpPr>
                    <a:spLocks noChangeArrowheads="1"/>
                  </p:cNvSpPr>
                  <p:nvPr/>
                </p:nvSpPr>
                <p:spPr bwMode="auto">
                  <a:xfrm>
                    <a:off x="3401" y="1307"/>
                    <a:ext cx="255" cy="3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583" name="Rectangle 317">
                    <a:extLst>
                      <a:ext uri="{FF2B5EF4-FFF2-40B4-BE49-F238E27FC236}">
                        <a16:creationId xmlns:a16="http://schemas.microsoft.com/office/drawing/2014/main" id="{EC869B03-F887-4E57-B428-474F90CDEB39}"/>
                      </a:ext>
                    </a:extLst>
                  </p:cNvPr>
                  <p:cNvSpPr>
                    <a:spLocks noChangeArrowheads="1"/>
                  </p:cNvSpPr>
                  <p:nvPr/>
                </p:nvSpPr>
                <p:spPr bwMode="auto">
                  <a:xfrm>
                    <a:off x="3667" y="1309"/>
                    <a:ext cx="12" cy="36"/>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584" name="Rectangle 318">
                    <a:extLst>
                      <a:ext uri="{FF2B5EF4-FFF2-40B4-BE49-F238E27FC236}">
                        <a16:creationId xmlns:a16="http://schemas.microsoft.com/office/drawing/2014/main" id="{3C2AE256-12AB-436A-8F2C-511E7A313DCB}"/>
                      </a:ext>
                    </a:extLst>
                  </p:cNvPr>
                  <p:cNvSpPr>
                    <a:spLocks noChangeArrowheads="1"/>
                  </p:cNvSpPr>
                  <p:nvPr/>
                </p:nvSpPr>
                <p:spPr bwMode="auto">
                  <a:xfrm>
                    <a:off x="3692" y="1309"/>
                    <a:ext cx="11" cy="36"/>
                  </a:xfrm>
                  <a:prstGeom prst="rect">
                    <a:avLst/>
                  </a:prstGeom>
                  <a:solidFill>
                    <a:srgbClr val="000000"/>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8579" name="Group 319">
                  <a:extLst>
                    <a:ext uri="{FF2B5EF4-FFF2-40B4-BE49-F238E27FC236}">
                      <a16:creationId xmlns:a16="http://schemas.microsoft.com/office/drawing/2014/main" id="{B2010A6D-135B-4970-93E4-AA941ABF7E2A}"/>
                    </a:ext>
                  </a:extLst>
                </p:cNvPr>
                <p:cNvGrpSpPr>
                  <a:grpSpLocks/>
                </p:cNvGrpSpPr>
                <p:nvPr/>
              </p:nvGrpSpPr>
              <p:grpSpPr bwMode="auto">
                <a:xfrm>
                  <a:off x="3531" y="1166"/>
                  <a:ext cx="173" cy="132"/>
                  <a:chOff x="3531" y="1166"/>
                  <a:chExt cx="173" cy="132"/>
                </a:xfrm>
              </p:grpSpPr>
              <p:sp>
                <p:nvSpPr>
                  <p:cNvPr id="108580" name="Freeform 320">
                    <a:extLst>
                      <a:ext uri="{FF2B5EF4-FFF2-40B4-BE49-F238E27FC236}">
                        <a16:creationId xmlns:a16="http://schemas.microsoft.com/office/drawing/2014/main" id="{629210CB-AD45-430E-ACCF-7114BC18398A}"/>
                      </a:ext>
                    </a:extLst>
                  </p:cNvPr>
                  <p:cNvSpPr>
                    <a:spLocks/>
                  </p:cNvSpPr>
                  <p:nvPr/>
                </p:nvSpPr>
                <p:spPr bwMode="auto">
                  <a:xfrm>
                    <a:off x="3609" y="1172"/>
                    <a:ext cx="95" cy="126"/>
                  </a:xfrm>
                  <a:custGeom>
                    <a:avLst/>
                    <a:gdLst>
                      <a:gd name="T0" fmla="*/ 2 w 95"/>
                      <a:gd name="T1" fmla="*/ 0 h 126"/>
                      <a:gd name="T2" fmla="*/ 10 w 95"/>
                      <a:gd name="T3" fmla="*/ 3 h 126"/>
                      <a:gd name="T4" fmla="*/ 20 w 95"/>
                      <a:gd name="T5" fmla="*/ 7 h 126"/>
                      <a:gd name="T6" fmla="*/ 24 w 95"/>
                      <a:gd name="T7" fmla="*/ 11 h 126"/>
                      <a:gd name="T8" fmla="*/ 29 w 95"/>
                      <a:gd name="T9" fmla="*/ 19 h 126"/>
                      <a:gd name="T10" fmla="*/ 33 w 95"/>
                      <a:gd name="T11" fmla="*/ 24 h 126"/>
                      <a:gd name="T12" fmla="*/ 36 w 95"/>
                      <a:gd name="T13" fmla="*/ 31 h 126"/>
                      <a:gd name="T14" fmla="*/ 36 w 95"/>
                      <a:gd name="T15" fmla="*/ 39 h 126"/>
                      <a:gd name="T16" fmla="*/ 36 w 95"/>
                      <a:gd name="T17" fmla="*/ 43 h 126"/>
                      <a:gd name="T18" fmla="*/ 57 w 95"/>
                      <a:gd name="T19" fmla="*/ 43 h 126"/>
                      <a:gd name="T20" fmla="*/ 64 w 95"/>
                      <a:gd name="T21" fmla="*/ 43 h 126"/>
                      <a:gd name="T22" fmla="*/ 73 w 95"/>
                      <a:gd name="T23" fmla="*/ 46 h 126"/>
                      <a:gd name="T24" fmla="*/ 80 w 95"/>
                      <a:gd name="T25" fmla="*/ 51 h 126"/>
                      <a:gd name="T26" fmla="*/ 87 w 95"/>
                      <a:gd name="T27" fmla="*/ 58 h 126"/>
                      <a:gd name="T28" fmla="*/ 92 w 95"/>
                      <a:gd name="T29" fmla="*/ 65 h 126"/>
                      <a:gd name="T30" fmla="*/ 94 w 95"/>
                      <a:gd name="T31" fmla="*/ 71 h 126"/>
                      <a:gd name="T32" fmla="*/ 94 w 95"/>
                      <a:gd name="T33" fmla="*/ 78 h 126"/>
                      <a:gd name="T34" fmla="*/ 78 w 95"/>
                      <a:gd name="T35" fmla="*/ 125 h 126"/>
                      <a:gd name="T36" fmla="*/ 78 w 95"/>
                      <a:gd name="T37" fmla="*/ 75 h 126"/>
                      <a:gd name="T38" fmla="*/ 78 w 95"/>
                      <a:gd name="T39" fmla="*/ 71 h 126"/>
                      <a:gd name="T40" fmla="*/ 75 w 95"/>
                      <a:gd name="T41" fmla="*/ 66 h 126"/>
                      <a:gd name="T42" fmla="*/ 71 w 95"/>
                      <a:gd name="T43" fmla="*/ 62 h 126"/>
                      <a:gd name="T44" fmla="*/ 67 w 95"/>
                      <a:gd name="T45" fmla="*/ 59 h 126"/>
                      <a:gd name="T46" fmla="*/ 62 w 95"/>
                      <a:gd name="T47" fmla="*/ 58 h 126"/>
                      <a:gd name="T48" fmla="*/ 57 w 95"/>
                      <a:gd name="T49" fmla="*/ 55 h 126"/>
                      <a:gd name="T50" fmla="*/ 13 w 95"/>
                      <a:gd name="T51" fmla="*/ 55 h 126"/>
                      <a:gd name="T52" fmla="*/ 17 w 95"/>
                      <a:gd name="T53" fmla="*/ 51 h 126"/>
                      <a:gd name="T54" fmla="*/ 20 w 95"/>
                      <a:gd name="T55" fmla="*/ 46 h 126"/>
                      <a:gd name="T56" fmla="*/ 21 w 95"/>
                      <a:gd name="T57" fmla="*/ 40 h 126"/>
                      <a:gd name="T58" fmla="*/ 21 w 95"/>
                      <a:gd name="T59" fmla="*/ 36 h 126"/>
                      <a:gd name="T60" fmla="*/ 20 w 95"/>
                      <a:gd name="T61" fmla="*/ 27 h 126"/>
                      <a:gd name="T62" fmla="*/ 16 w 95"/>
                      <a:gd name="T63" fmla="*/ 23 h 126"/>
                      <a:gd name="T64" fmla="*/ 10 w 95"/>
                      <a:gd name="T65" fmla="*/ 16 h 126"/>
                      <a:gd name="T66" fmla="*/ 4 w 95"/>
                      <a:gd name="T67" fmla="*/ 14 h 126"/>
                      <a:gd name="T68" fmla="*/ 0 w 95"/>
                      <a:gd name="T69" fmla="*/ 14 h 1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26">
                        <a:moveTo>
                          <a:pt x="0" y="0"/>
                        </a:moveTo>
                        <a:lnTo>
                          <a:pt x="2" y="0"/>
                        </a:lnTo>
                        <a:lnTo>
                          <a:pt x="8" y="0"/>
                        </a:lnTo>
                        <a:lnTo>
                          <a:pt x="10" y="3"/>
                        </a:lnTo>
                        <a:lnTo>
                          <a:pt x="16" y="4"/>
                        </a:lnTo>
                        <a:lnTo>
                          <a:pt x="20" y="7"/>
                        </a:lnTo>
                        <a:lnTo>
                          <a:pt x="21" y="10"/>
                        </a:lnTo>
                        <a:lnTo>
                          <a:pt x="24" y="11"/>
                        </a:lnTo>
                        <a:lnTo>
                          <a:pt x="27" y="14"/>
                        </a:lnTo>
                        <a:lnTo>
                          <a:pt x="29" y="19"/>
                        </a:lnTo>
                        <a:lnTo>
                          <a:pt x="32" y="20"/>
                        </a:lnTo>
                        <a:lnTo>
                          <a:pt x="33" y="24"/>
                        </a:lnTo>
                        <a:lnTo>
                          <a:pt x="36" y="27"/>
                        </a:lnTo>
                        <a:lnTo>
                          <a:pt x="36" y="31"/>
                        </a:lnTo>
                        <a:lnTo>
                          <a:pt x="36" y="34"/>
                        </a:lnTo>
                        <a:lnTo>
                          <a:pt x="36" y="39"/>
                        </a:lnTo>
                        <a:lnTo>
                          <a:pt x="36" y="40"/>
                        </a:lnTo>
                        <a:lnTo>
                          <a:pt x="36" y="43"/>
                        </a:lnTo>
                        <a:lnTo>
                          <a:pt x="52" y="43"/>
                        </a:lnTo>
                        <a:lnTo>
                          <a:pt x="57" y="43"/>
                        </a:lnTo>
                        <a:lnTo>
                          <a:pt x="62" y="43"/>
                        </a:lnTo>
                        <a:lnTo>
                          <a:pt x="64" y="43"/>
                        </a:lnTo>
                        <a:lnTo>
                          <a:pt x="68" y="44"/>
                        </a:lnTo>
                        <a:lnTo>
                          <a:pt x="73" y="46"/>
                        </a:lnTo>
                        <a:lnTo>
                          <a:pt x="78" y="49"/>
                        </a:lnTo>
                        <a:lnTo>
                          <a:pt x="80" y="51"/>
                        </a:lnTo>
                        <a:lnTo>
                          <a:pt x="84" y="54"/>
                        </a:lnTo>
                        <a:lnTo>
                          <a:pt x="87" y="58"/>
                        </a:lnTo>
                        <a:lnTo>
                          <a:pt x="90" y="59"/>
                        </a:lnTo>
                        <a:lnTo>
                          <a:pt x="92" y="65"/>
                        </a:lnTo>
                        <a:lnTo>
                          <a:pt x="94" y="69"/>
                        </a:lnTo>
                        <a:lnTo>
                          <a:pt x="94" y="71"/>
                        </a:lnTo>
                        <a:lnTo>
                          <a:pt x="94" y="74"/>
                        </a:lnTo>
                        <a:lnTo>
                          <a:pt x="94" y="78"/>
                        </a:lnTo>
                        <a:lnTo>
                          <a:pt x="94" y="125"/>
                        </a:lnTo>
                        <a:lnTo>
                          <a:pt x="78" y="125"/>
                        </a:lnTo>
                        <a:lnTo>
                          <a:pt x="78" y="78"/>
                        </a:lnTo>
                        <a:lnTo>
                          <a:pt x="78" y="75"/>
                        </a:lnTo>
                        <a:lnTo>
                          <a:pt x="78" y="74"/>
                        </a:lnTo>
                        <a:lnTo>
                          <a:pt x="78" y="71"/>
                        </a:lnTo>
                        <a:lnTo>
                          <a:pt x="78" y="69"/>
                        </a:lnTo>
                        <a:lnTo>
                          <a:pt x="75" y="66"/>
                        </a:lnTo>
                        <a:lnTo>
                          <a:pt x="73" y="65"/>
                        </a:lnTo>
                        <a:lnTo>
                          <a:pt x="71" y="62"/>
                        </a:lnTo>
                        <a:lnTo>
                          <a:pt x="68" y="59"/>
                        </a:lnTo>
                        <a:lnTo>
                          <a:pt x="67" y="59"/>
                        </a:lnTo>
                        <a:lnTo>
                          <a:pt x="64" y="58"/>
                        </a:lnTo>
                        <a:lnTo>
                          <a:pt x="62" y="58"/>
                        </a:lnTo>
                        <a:lnTo>
                          <a:pt x="59" y="58"/>
                        </a:lnTo>
                        <a:lnTo>
                          <a:pt x="57" y="55"/>
                        </a:lnTo>
                        <a:lnTo>
                          <a:pt x="52" y="55"/>
                        </a:lnTo>
                        <a:lnTo>
                          <a:pt x="13" y="55"/>
                        </a:lnTo>
                        <a:lnTo>
                          <a:pt x="16" y="54"/>
                        </a:lnTo>
                        <a:lnTo>
                          <a:pt x="17" y="51"/>
                        </a:lnTo>
                        <a:lnTo>
                          <a:pt x="17" y="49"/>
                        </a:lnTo>
                        <a:lnTo>
                          <a:pt x="20" y="46"/>
                        </a:lnTo>
                        <a:lnTo>
                          <a:pt x="20" y="44"/>
                        </a:lnTo>
                        <a:lnTo>
                          <a:pt x="21" y="40"/>
                        </a:lnTo>
                        <a:lnTo>
                          <a:pt x="21" y="39"/>
                        </a:lnTo>
                        <a:lnTo>
                          <a:pt x="21" y="36"/>
                        </a:lnTo>
                        <a:lnTo>
                          <a:pt x="20" y="31"/>
                        </a:lnTo>
                        <a:lnTo>
                          <a:pt x="20" y="27"/>
                        </a:lnTo>
                        <a:lnTo>
                          <a:pt x="17" y="24"/>
                        </a:lnTo>
                        <a:lnTo>
                          <a:pt x="16" y="23"/>
                        </a:lnTo>
                        <a:lnTo>
                          <a:pt x="13" y="20"/>
                        </a:lnTo>
                        <a:lnTo>
                          <a:pt x="10" y="16"/>
                        </a:lnTo>
                        <a:lnTo>
                          <a:pt x="8" y="16"/>
                        </a:lnTo>
                        <a:lnTo>
                          <a:pt x="4" y="14"/>
                        </a:lnTo>
                        <a:lnTo>
                          <a:pt x="2" y="14"/>
                        </a:lnTo>
                        <a:lnTo>
                          <a:pt x="0" y="14"/>
                        </a:lnTo>
                        <a:lnTo>
                          <a:pt x="0" y="0"/>
                        </a:lnTo>
                      </a:path>
                    </a:pathLst>
                  </a:custGeom>
                  <a:solidFill>
                    <a:srgbClr val="000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1" name="Freeform 321">
                    <a:extLst>
                      <a:ext uri="{FF2B5EF4-FFF2-40B4-BE49-F238E27FC236}">
                        <a16:creationId xmlns:a16="http://schemas.microsoft.com/office/drawing/2014/main" id="{79FAAAC8-15CD-456B-8758-994EF67BDF34}"/>
                      </a:ext>
                    </a:extLst>
                  </p:cNvPr>
                  <p:cNvSpPr>
                    <a:spLocks/>
                  </p:cNvSpPr>
                  <p:nvPr/>
                </p:nvSpPr>
                <p:spPr bwMode="auto">
                  <a:xfrm>
                    <a:off x="3531" y="1166"/>
                    <a:ext cx="149" cy="132"/>
                  </a:xfrm>
                  <a:custGeom>
                    <a:avLst/>
                    <a:gdLst>
                      <a:gd name="T0" fmla="*/ 40 w 149"/>
                      <a:gd name="T1" fmla="*/ 16 h 132"/>
                      <a:gd name="T2" fmla="*/ 32 w 149"/>
                      <a:gd name="T3" fmla="*/ 16 h 132"/>
                      <a:gd name="T4" fmla="*/ 28 w 149"/>
                      <a:gd name="T5" fmla="*/ 17 h 132"/>
                      <a:gd name="T6" fmla="*/ 21 w 149"/>
                      <a:gd name="T7" fmla="*/ 21 h 132"/>
                      <a:gd name="T8" fmla="*/ 16 w 149"/>
                      <a:gd name="T9" fmla="*/ 26 h 132"/>
                      <a:gd name="T10" fmla="*/ 13 w 149"/>
                      <a:gd name="T11" fmla="*/ 30 h 132"/>
                      <a:gd name="T12" fmla="*/ 13 w 149"/>
                      <a:gd name="T13" fmla="*/ 36 h 132"/>
                      <a:gd name="T14" fmla="*/ 13 w 149"/>
                      <a:gd name="T15" fmla="*/ 40 h 132"/>
                      <a:gd name="T16" fmla="*/ 13 w 149"/>
                      <a:gd name="T17" fmla="*/ 46 h 132"/>
                      <a:gd name="T18" fmla="*/ 16 w 149"/>
                      <a:gd name="T19" fmla="*/ 50 h 132"/>
                      <a:gd name="T20" fmla="*/ 21 w 149"/>
                      <a:gd name="T21" fmla="*/ 55 h 132"/>
                      <a:gd name="T22" fmla="*/ 25 w 149"/>
                      <a:gd name="T23" fmla="*/ 57 h 132"/>
                      <a:gd name="T24" fmla="*/ 29 w 149"/>
                      <a:gd name="T25" fmla="*/ 59 h 132"/>
                      <a:gd name="T26" fmla="*/ 37 w 149"/>
                      <a:gd name="T27" fmla="*/ 61 h 132"/>
                      <a:gd name="T28" fmla="*/ 58 w 149"/>
                      <a:gd name="T29" fmla="*/ 61 h 132"/>
                      <a:gd name="T30" fmla="*/ 58 w 149"/>
                      <a:gd name="T31" fmla="*/ 65 h 132"/>
                      <a:gd name="T32" fmla="*/ 58 w 149"/>
                      <a:gd name="T33" fmla="*/ 71 h 132"/>
                      <a:gd name="T34" fmla="*/ 58 w 149"/>
                      <a:gd name="T35" fmla="*/ 75 h 132"/>
                      <a:gd name="T36" fmla="*/ 63 w 149"/>
                      <a:gd name="T37" fmla="*/ 79 h 132"/>
                      <a:gd name="T38" fmla="*/ 121 w 149"/>
                      <a:gd name="T39" fmla="*/ 79 h 132"/>
                      <a:gd name="T40" fmla="*/ 129 w 149"/>
                      <a:gd name="T41" fmla="*/ 81 h 132"/>
                      <a:gd name="T42" fmla="*/ 133 w 149"/>
                      <a:gd name="T43" fmla="*/ 81 h 132"/>
                      <a:gd name="T44" fmla="*/ 139 w 149"/>
                      <a:gd name="T45" fmla="*/ 84 h 132"/>
                      <a:gd name="T46" fmla="*/ 140 w 149"/>
                      <a:gd name="T47" fmla="*/ 88 h 132"/>
                      <a:gd name="T48" fmla="*/ 145 w 149"/>
                      <a:gd name="T49" fmla="*/ 92 h 132"/>
                      <a:gd name="T50" fmla="*/ 148 w 149"/>
                      <a:gd name="T51" fmla="*/ 97 h 132"/>
                      <a:gd name="T52" fmla="*/ 148 w 149"/>
                      <a:gd name="T53" fmla="*/ 101 h 132"/>
                      <a:gd name="T54" fmla="*/ 132 w 149"/>
                      <a:gd name="T55" fmla="*/ 131 h 132"/>
                      <a:gd name="T56" fmla="*/ 132 w 149"/>
                      <a:gd name="T57" fmla="*/ 100 h 132"/>
                      <a:gd name="T58" fmla="*/ 129 w 149"/>
                      <a:gd name="T59" fmla="*/ 95 h 132"/>
                      <a:gd name="T60" fmla="*/ 124 w 149"/>
                      <a:gd name="T61" fmla="*/ 95 h 132"/>
                      <a:gd name="T62" fmla="*/ 68 w 149"/>
                      <a:gd name="T63" fmla="*/ 92 h 132"/>
                      <a:gd name="T64" fmla="*/ 58 w 149"/>
                      <a:gd name="T65" fmla="*/ 92 h 132"/>
                      <a:gd name="T66" fmla="*/ 53 w 149"/>
                      <a:gd name="T67" fmla="*/ 91 h 132"/>
                      <a:gd name="T68" fmla="*/ 49 w 149"/>
                      <a:gd name="T69" fmla="*/ 88 h 132"/>
                      <a:gd name="T70" fmla="*/ 45 w 149"/>
                      <a:gd name="T71" fmla="*/ 84 h 132"/>
                      <a:gd name="T72" fmla="*/ 44 w 149"/>
                      <a:gd name="T73" fmla="*/ 79 h 132"/>
                      <a:gd name="T74" fmla="*/ 44 w 149"/>
                      <a:gd name="T75" fmla="*/ 75 h 132"/>
                      <a:gd name="T76" fmla="*/ 37 w 149"/>
                      <a:gd name="T77" fmla="*/ 75 h 132"/>
                      <a:gd name="T78" fmla="*/ 32 w 149"/>
                      <a:gd name="T79" fmla="*/ 75 h 132"/>
                      <a:gd name="T80" fmla="*/ 25 w 149"/>
                      <a:gd name="T81" fmla="*/ 72 h 132"/>
                      <a:gd name="T82" fmla="*/ 21 w 149"/>
                      <a:gd name="T83" fmla="*/ 71 h 132"/>
                      <a:gd name="T84" fmla="*/ 16 w 149"/>
                      <a:gd name="T85" fmla="*/ 68 h 132"/>
                      <a:gd name="T86" fmla="*/ 12 w 149"/>
                      <a:gd name="T87" fmla="*/ 64 h 132"/>
                      <a:gd name="T88" fmla="*/ 5 w 149"/>
                      <a:gd name="T89" fmla="*/ 61 h 132"/>
                      <a:gd name="T90" fmla="*/ 5 w 149"/>
                      <a:gd name="T91" fmla="*/ 57 h 132"/>
                      <a:gd name="T92" fmla="*/ 2 w 149"/>
                      <a:gd name="T93" fmla="*/ 52 h 132"/>
                      <a:gd name="T94" fmla="*/ 0 w 149"/>
                      <a:gd name="T95" fmla="*/ 46 h 132"/>
                      <a:gd name="T96" fmla="*/ 0 w 149"/>
                      <a:gd name="T97" fmla="*/ 42 h 132"/>
                      <a:gd name="T98" fmla="*/ 0 w 149"/>
                      <a:gd name="T99" fmla="*/ 37 h 132"/>
                      <a:gd name="T100" fmla="*/ 0 w 149"/>
                      <a:gd name="T101" fmla="*/ 30 h 132"/>
                      <a:gd name="T102" fmla="*/ 2 w 149"/>
                      <a:gd name="T103" fmla="*/ 26 h 132"/>
                      <a:gd name="T104" fmla="*/ 5 w 149"/>
                      <a:gd name="T105" fmla="*/ 21 h 132"/>
                      <a:gd name="T106" fmla="*/ 5 w 149"/>
                      <a:gd name="T107" fmla="*/ 16 h 132"/>
                      <a:gd name="T108" fmla="*/ 12 w 149"/>
                      <a:gd name="T109" fmla="*/ 10 h 132"/>
                      <a:gd name="T110" fmla="*/ 16 w 149"/>
                      <a:gd name="T111" fmla="*/ 6 h 132"/>
                      <a:gd name="T112" fmla="*/ 23 w 149"/>
                      <a:gd name="T113" fmla="*/ 4 h 132"/>
                      <a:gd name="T114" fmla="*/ 29 w 149"/>
                      <a:gd name="T115" fmla="*/ 1 h 132"/>
                      <a:gd name="T116" fmla="*/ 40 w 149"/>
                      <a:gd name="T117" fmla="*/ 0 h 1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9" h="132">
                        <a:moveTo>
                          <a:pt x="40" y="0"/>
                        </a:moveTo>
                        <a:lnTo>
                          <a:pt x="40" y="16"/>
                        </a:lnTo>
                        <a:lnTo>
                          <a:pt x="37" y="16"/>
                        </a:lnTo>
                        <a:lnTo>
                          <a:pt x="32" y="16"/>
                        </a:lnTo>
                        <a:lnTo>
                          <a:pt x="29" y="16"/>
                        </a:lnTo>
                        <a:lnTo>
                          <a:pt x="28" y="17"/>
                        </a:lnTo>
                        <a:lnTo>
                          <a:pt x="23" y="20"/>
                        </a:lnTo>
                        <a:lnTo>
                          <a:pt x="21" y="21"/>
                        </a:lnTo>
                        <a:lnTo>
                          <a:pt x="18" y="24"/>
                        </a:lnTo>
                        <a:lnTo>
                          <a:pt x="16" y="26"/>
                        </a:lnTo>
                        <a:lnTo>
                          <a:pt x="16" y="29"/>
                        </a:lnTo>
                        <a:lnTo>
                          <a:pt x="13" y="30"/>
                        </a:lnTo>
                        <a:lnTo>
                          <a:pt x="13" y="33"/>
                        </a:lnTo>
                        <a:lnTo>
                          <a:pt x="13" y="36"/>
                        </a:lnTo>
                        <a:lnTo>
                          <a:pt x="13" y="37"/>
                        </a:lnTo>
                        <a:lnTo>
                          <a:pt x="13" y="40"/>
                        </a:lnTo>
                        <a:lnTo>
                          <a:pt x="13" y="44"/>
                        </a:lnTo>
                        <a:lnTo>
                          <a:pt x="13" y="46"/>
                        </a:lnTo>
                        <a:lnTo>
                          <a:pt x="16" y="49"/>
                        </a:lnTo>
                        <a:lnTo>
                          <a:pt x="16" y="50"/>
                        </a:lnTo>
                        <a:lnTo>
                          <a:pt x="18" y="52"/>
                        </a:lnTo>
                        <a:lnTo>
                          <a:pt x="21" y="55"/>
                        </a:lnTo>
                        <a:lnTo>
                          <a:pt x="23" y="57"/>
                        </a:lnTo>
                        <a:lnTo>
                          <a:pt x="25" y="57"/>
                        </a:lnTo>
                        <a:lnTo>
                          <a:pt x="28" y="59"/>
                        </a:lnTo>
                        <a:lnTo>
                          <a:pt x="29" y="59"/>
                        </a:lnTo>
                        <a:lnTo>
                          <a:pt x="32" y="61"/>
                        </a:lnTo>
                        <a:lnTo>
                          <a:pt x="37" y="61"/>
                        </a:lnTo>
                        <a:lnTo>
                          <a:pt x="40" y="61"/>
                        </a:lnTo>
                        <a:lnTo>
                          <a:pt x="58" y="61"/>
                        </a:lnTo>
                        <a:lnTo>
                          <a:pt x="58" y="64"/>
                        </a:lnTo>
                        <a:lnTo>
                          <a:pt x="58" y="65"/>
                        </a:lnTo>
                        <a:lnTo>
                          <a:pt x="58" y="68"/>
                        </a:lnTo>
                        <a:lnTo>
                          <a:pt x="58" y="71"/>
                        </a:lnTo>
                        <a:lnTo>
                          <a:pt x="58" y="72"/>
                        </a:lnTo>
                        <a:lnTo>
                          <a:pt x="58" y="75"/>
                        </a:lnTo>
                        <a:lnTo>
                          <a:pt x="60" y="77"/>
                        </a:lnTo>
                        <a:lnTo>
                          <a:pt x="63" y="79"/>
                        </a:lnTo>
                        <a:lnTo>
                          <a:pt x="65" y="79"/>
                        </a:lnTo>
                        <a:lnTo>
                          <a:pt x="121" y="79"/>
                        </a:lnTo>
                        <a:lnTo>
                          <a:pt x="124" y="79"/>
                        </a:lnTo>
                        <a:lnTo>
                          <a:pt x="129" y="81"/>
                        </a:lnTo>
                        <a:lnTo>
                          <a:pt x="132" y="81"/>
                        </a:lnTo>
                        <a:lnTo>
                          <a:pt x="133" y="81"/>
                        </a:lnTo>
                        <a:lnTo>
                          <a:pt x="136" y="84"/>
                        </a:lnTo>
                        <a:lnTo>
                          <a:pt x="139" y="84"/>
                        </a:lnTo>
                        <a:lnTo>
                          <a:pt x="140" y="85"/>
                        </a:lnTo>
                        <a:lnTo>
                          <a:pt x="140" y="88"/>
                        </a:lnTo>
                        <a:lnTo>
                          <a:pt x="143" y="91"/>
                        </a:lnTo>
                        <a:lnTo>
                          <a:pt x="145" y="92"/>
                        </a:lnTo>
                        <a:lnTo>
                          <a:pt x="145" y="95"/>
                        </a:lnTo>
                        <a:lnTo>
                          <a:pt x="148" y="97"/>
                        </a:lnTo>
                        <a:lnTo>
                          <a:pt x="148" y="100"/>
                        </a:lnTo>
                        <a:lnTo>
                          <a:pt x="148" y="101"/>
                        </a:lnTo>
                        <a:lnTo>
                          <a:pt x="148" y="131"/>
                        </a:lnTo>
                        <a:lnTo>
                          <a:pt x="132" y="131"/>
                        </a:lnTo>
                        <a:lnTo>
                          <a:pt x="132" y="101"/>
                        </a:lnTo>
                        <a:lnTo>
                          <a:pt x="132" y="100"/>
                        </a:lnTo>
                        <a:lnTo>
                          <a:pt x="132" y="97"/>
                        </a:lnTo>
                        <a:lnTo>
                          <a:pt x="129" y="95"/>
                        </a:lnTo>
                        <a:lnTo>
                          <a:pt x="127" y="95"/>
                        </a:lnTo>
                        <a:lnTo>
                          <a:pt x="124" y="95"/>
                        </a:lnTo>
                        <a:lnTo>
                          <a:pt x="121" y="92"/>
                        </a:lnTo>
                        <a:lnTo>
                          <a:pt x="68" y="92"/>
                        </a:lnTo>
                        <a:lnTo>
                          <a:pt x="65" y="92"/>
                        </a:lnTo>
                        <a:lnTo>
                          <a:pt x="58" y="92"/>
                        </a:lnTo>
                        <a:lnTo>
                          <a:pt x="56" y="92"/>
                        </a:lnTo>
                        <a:lnTo>
                          <a:pt x="53" y="91"/>
                        </a:lnTo>
                        <a:lnTo>
                          <a:pt x="52" y="88"/>
                        </a:lnTo>
                        <a:lnTo>
                          <a:pt x="49" y="88"/>
                        </a:lnTo>
                        <a:lnTo>
                          <a:pt x="49" y="85"/>
                        </a:lnTo>
                        <a:lnTo>
                          <a:pt x="45" y="84"/>
                        </a:lnTo>
                        <a:lnTo>
                          <a:pt x="45" y="81"/>
                        </a:lnTo>
                        <a:lnTo>
                          <a:pt x="44" y="79"/>
                        </a:lnTo>
                        <a:lnTo>
                          <a:pt x="44" y="77"/>
                        </a:lnTo>
                        <a:lnTo>
                          <a:pt x="44" y="75"/>
                        </a:lnTo>
                        <a:lnTo>
                          <a:pt x="40" y="75"/>
                        </a:lnTo>
                        <a:lnTo>
                          <a:pt x="37" y="75"/>
                        </a:lnTo>
                        <a:lnTo>
                          <a:pt x="34" y="75"/>
                        </a:lnTo>
                        <a:lnTo>
                          <a:pt x="32" y="75"/>
                        </a:lnTo>
                        <a:lnTo>
                          <a:pt x="28" y="75"/>
                        </a:lnTo>
                        <a:lnTo>
                          <a:pt x="25" y="72"/>
                        </a:lnTo>
                        <a:lnTo>
                          <a:pt x="23" y="72"/>
                        </a:lnTo>
                        <a:lnTo>
                          <a:pt x="21" y="71"/>
                        </a:lnTo>
                        <a:lnTo>
                          <a:pt x="18" y="71"/>
                        </a:lnTo>
                        <a:lnTo>
                          <a:pt x="16" y="68"/>
                        </a:lnTo>
                        <a:lnTo>
                          <a:pt x="13" y="65"/>
                        </a:lnTo>
                        <a:lnTo>
                          <a:pt x="12" y="64"/>
                        </a:lnTo>
                        <a:lnTo>
                          <a:pt x="8" y="64"/>
                        </a:lnTo>
                        <a:lnTo>
                          <a:pt x="5" y="61"/>
                        </a:lnTo>
                        <a:lnTo>
                          <a:pt x="5" y="59"/>
                        </a:lnTo>
                        <a:lnTo>
                          <a:pt x="5" y="57"/>
                        </a:lnTo>
                        <a:lnTo>
                          <a:pt x="5" y="55"/>
                        </a:lnTo>
                        <a:lnTo>
                          <a:pt x="2" y="52"/>
                        </a:lnTo>
                        <a:lnTo>
                          <a:pt x="2" y="49"/>
                        </a:lnTo>
                        <a:lnTo>
                          <a:pt x="0" y="46"/>
                        </a:lnTo>
                        <a:lnTo>
                          <a:pt x="0" y="44"/>
                        </a:lnTo>
                        <a:lnTo>
                          <a:pt x="0" y="42"/>
                        </a:lnTo>
                        <a:lnTo>
                          <a:pt x="0" y="40"/>
                        </a:lnTo>
                        <a:lnTo>
                          <a:pt x="0" y="37"/>
                        </a:lnTo>
                        <a:lnTo>
                          <a:pt x="0" y="36"/>
                        </a:lnTo>
                        <a:lnTo>
                          <a:pt x="0" y="30"/>
                        </a:lnTo>
                        <a:lnTo>
                          <a:pt x="2" y="29"/>
                        </a:lnTo>
                        <a:lnTo>
                          <a:pt x="2" y="26"/>
                        </a:lnTo>
                        <a:lnTo>
                          <a:pt x="2" y="24"/>
                        </a:lnTo>
                        <a:lnTo>
                          <a:pt x="5" y="21"/>
                        </a:lnTo>
                        <a:lnTo>
                          <a:pt x="5" y="17"/>
                        </a:lnTo>
                        <a:lnTo>
                          <a:pt x="5" y="16"/>
                        </a:lnTo>
                        <a:lnTo>
                          <a:pt x="8" y="13"/>
                        </a:lnTo>
                        <a:lnTo>
                          <a:pt x="12" y="10"/>
                        </a:lnTo>
                        <a:lnTo>
                          <a:pt x="13" y="9"/>
                        </a:lnTo>
                        <a:lnTo>
                          <a:pt x="16" y="6"/>
                        </a:lnTo>
                        <a:lnTo>
                          <a:pt x="18" y="6"/>
                        </a:lnTo>
                        <a:lnTo>
                          <a:pt x="23" y="4"/>
                        </a:lnTo>
                        <a:lnTo>
                          <a:pt x="28" y="1"/>
                        </a:lnTo>
                        <a:lnTo>
                          <a:pt x="29" y="1"/>
                        </a:lnTo>
                        <a:lnTo>
                          <a:pt x="34" y="1"/>
                        </a:lnTo>
                        <a:lnTo>
                          <a:pt x="40" y="0"/>
                        </a:lnTo>
                      </a:path>
                    </a:pathLst>
                  </a:custGeom>
                  <a:solidFill>
                    <a:srgbClr val="000000"/>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8575" name="Group 322">
                <a:extLst>
                  <a:ext uri="{FF2B5EF4-FFF2-40B4-BE49-F238E27FC236}">
                    <a16:creationId xmlns:a16="http://schemas.microsoft.com/office/drawing/2014/main" id="{17D8FF4D-D3EA-42B0-9376-69A4DA908D00}"/>
                  </a:ext>
                </a:extLst>
              </p:cNvPr>
              <p:cNvGrpSpPr>
                <a:grpSpLocks/>
              </p:cNvGrpSpPr>
              <p:nvPr/>
            </p:nvGrpSpPr>
            <p:grpSpPr bwMode="auto">
              <a:xfrm>
                <a:off x="3309" y="1058"/>
                <a:ext cx="483" cy="459"/>
                <a:chOff x="3309" y="1058"/>
                <a:chExt cx="483" cy="459"/>
              </a:xfrm>
            </p:grpSpPr>
            <p:sp>
              <p:nvSpPr>
                <p:cNvPr id="108576" name="Freeform 323">
                  <a:extLst>
                    <a:ext uri="{FF2B5EF4-FFF2-40B4-BE49-F238E27FC236}">
                      <a16:creationId xmlns:a16="http://schemas.microsoft.com/office/drawing/2014/main" id="{F9B2C655-9951-4900-B2B3-15DDAF6FA930}"/>
                    </a:ext>
                  </a:extLst>
                </p:cNvPr>
                <p:cNvSpPr>
                  <a:spLocks/>
                </p:cNvSpPr>
                <p:nvPr/>
              </p:nvSpPr>
              <p:spPr bwMode="auto">
                <a:xfrm>
                  <a:off x="3389" y="1125"/>
                  <a:ext cx="343" cy="320"/>
                </a:xfrm>
                <a:custGeom>
                  <a:avLst/>
                  <a:gdLst>
                    <a:gd name="T0" fmla="*/ 0 w 343"/>
                    <a:gd name="T1" fmla="*/ 0 h 320"/>
                    <a:gd name="T2" fmla="*/ 342 w 343"/>
                    <a:gd name="T3" fmla="*/ 319 h 320"/>
                    <a:gd name="T4" fmla="*/ 0 w 343"/>
                    <a:gd name="T5" fmla="*/ 0 h 320"/>
                    <a:gd name="T6" fmla="*/ 0 60000 65536"/>
                    <a:gd name="T7" fmla="*/ 0 60000 65536"/>
                    <a:gd name="T8" fmla="*/ 0 60000 65536"/>
                  </a:gdLst>
                  <a:ahLst/>
                  <a:cxnLst>
                    <a:cxn ang="T6">
                      <a:pos x="T0" y="T1"/>
                    </a:cxn>
                    <a:cxn ang="T7">
                      <a:pos x="T2" y="T3"/>
                    </a:cxn>
                    <a:cxn ang="T8">
                      <a:pos x="T4" y="T5"/>
                    </a:cxn>
                  </a:cxnLst>
                  <a:rect l="0" t="0" r="r" b="b"/>
                  <a:pathLst>
                    <a:path w="343" h="320">
                      <a:moveTo>
                        <a:pt x="0" y="0"/>
                      </a:moveTo>
                      <a:lnTo>
                        <a:pt x="342" y="319"/>
                      </a:lnTo>
                      <a:lnTo>
                        <a:pt x="0" y="0"/>
                      </a:lnTo>
                    </a:path>
                  </a:pathLst>
                </a:custGeom>
                <a:noFill/>
                <a:ln w="508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7" name="Oval 324">
                  <a:extLst>
                    <a:ext uri="{FF2B5EF4-FFF2-40B4-BE49-F238E27FC236}">
                      <a16:creationId xmlns:a16="http://schemas.microsoft.com/office/drawing/2014/main" id="{F6C2F624-3236-4830-9366-544C4D2CE124}"/>
                    </a:ext>
                  </a:extLst>
                </p:cNvPr>
                <p:cNvSpPr>
                  <a:spLocks noChangeArrowheads="1"/>
                </p:cNvSpPr>
                <p:nvPr/>
              </p:nvSpPr>
              <p:spPr bwMode="auto">
                <a:xfrm>
                  <a:off x="3309" y="1058"/>
                  <a:ext cx="483" cy="45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sp>
        <p:nvSpPr>
          <p:cNvPr id="108570" name="Rectangle 325">
            <a:extLst>
              <a:ext uri="{FF2B5EF4-FFF2-40B4-BE49-F238E27FC236}">
                <a16:creationId xmlns:a16="http://schemas.microsoft.com/office/drawing/2014/main" id="{A31E59D6-E821-430E-81D0-4A4C8B7E53F0}"/>
              </a:ext>
            </a:extLst>
          </p:cNvPr>
          <p:cNvSpPr>
            <a:spLocks noChangeArrowheads="1"/>
          </p:cNvSpPr>
          <p:nvPr/>
        </p:nvSpPr>
        <p:spPr bwMode="auto">
          <a:xfrm>
            <a:off x="4810125" y="5356225"/>
            <a:ext cx="105886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mrem</a:t>
            </a:r>
          </a:p>
        </p:txBody>
      </p:sp>
      <p:sp>
        <p:nvSpPr>
          <p:cNvPr id="108571" name="Rectangle 326">
            <a:extLst>
              <a:ext uri="{FF2B5EF4-FFF2-40B4-BE49-F238E27FC236}">
                <a16:creationId xmlns:a16="http://schemas.microsoft.com/office/drawing/2014/main" id="{9CBFD0E1-792F-46DF-8A6C-762FEB733359}"/>
              </a:ext>
            </a:extLst>
          </p:cNvPr>
          <p:cNvSpPr>
            <a:spLocks noChangeArrowheads="1"/>
          </p:cNvSpPr>
          <p:nvPr/>
        </p:nvSpPr>
        <p:spPr bwMode="auto">
          <a:xfrm>
            <a:off x="2676525" y="5965825"/>
            <a:ext cx="105886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b="1">
                <a:solidFill>
                  <a:srgbClr val="000000"/>
                </a:solidFill>
                <a:latin typeface="Arial" panose="020B0604020202020204" pitchFamily="34" charset="0"/>
              </a:rPr>
              <a:t>mrem</a:t>
            </a:r>
          </a:p>
        </p:txBody>
      </p:sp>
    </p:spTree>
  </p:cSld>
  <p:clrMapOvr>
    <a:overrideClrMapping bg1="dk2" tx1="lt1" bg2="dk1" tx2="lt2" accent1="accent1" accent2="accent2" accent3="accent3" accent4="accent4" accent5="accent5" accent6="accent6" hlink="hlink" folHlink="folHlink"/>
  </p:clrMapOvr>
  <p:transition advClick="0" advTm="6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697BDCF3-1565-4CB4-A153-250136F68ABD}"/>
              </a:ext>
            </a:extLst>
          </p:cNvPr>
          <p:cNvSpPr>
            <a:spLocks noGrp="1" noChangeArrowheads="1"/>
          </p:cNvSpPr>
          <p:nvPr>
            <p:ph type="ctrTitle"/>
          </p:nvPr>
        </p:nvSpPr>
        <p:spPr>
          <a:xfrm>
            <a:off x="762000" y="2286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z="3600"/>
              <a:t>Biological Effects of Radiation</a:t>
            </a:r>
          </a:p>
        </p:txBody>
      </p:sp>
      <p:sp>
        <p:nvSpPr>
          <p:cNvPr id="110595" name="Rectangle 3">
            <a:extLst>
              <a:ext uri="{FF2B5EF4-FFF2-40B4-BE49-F238E27FC236}">
                <a16:creationId xmlns:a16="http://schemas.microsoft.com/office/drawing/2014/main" id="{A5E20CA0-B890-4D2A-81A4-358C7FB53891}"/>
              </a:ext>
            </a:extLst>
          </p:cNvPr>
          <p:cNvSpPr>
            <a:spLocks noGrp="1" noChangeArrowheads="1"/>
          </p:cNvSpPr>
          <p:nvPr>
            <p:ph type="subTitle" idx="1"/>
          </p:nvPr>
        </p:nvSpPr>
        <p:spPr>
          <a:xfrm>
            <a:off x="1295400" y="1981200"/>
            <a:ext cx="6400800" cy="4038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lgn="l">
              <a:buFont typeface="Monotype Sorts" pitchFamily="2" charset="2"/>
              <a:buChar char="è"/>
            </a:pPr>
            <a:r>
              <a:rPr lang="en-US" altLang="en-US" sz="3200">
                <a:solidFill>
                  <a:schemeClr val="accent2"/>
                </a:solidFill>
              </a:rPr>
              <a:t>Early scientists determined that radiation was a useful tool but it could hurt you.</a:t>
            </a:r>
          </a:p>
          <a:p>
            <a:pPr marL="342900" indent="-342900" algn="l"/>
            <a:endParaRPr lang="en-US" altLang="en-US" sz="3200">
              <a:solidFill>
                <a:schemeClr val="accent2"/>
              </a:solidFill>
            </a:endParaRPr>
          </a:p>
          <a:p>
            <a:pPr marL="342900" indent="-342900" algn="l">
              <a:buFont typeface="Monotype Sorts" pitchFamily="2" charset="2"/>
              <a:buChar char="è"/>
            </a:pPr>
            <a:r>
              <a:rPr lang="en-US" altLang="en-US" sz="3200">
                <a:solidFill>
                  <a:schemeClr val="accent2"/>
                </a:solidFill>
              </a:rPr>
              <a:t>Radiation can cause burns and cellular damage. </a:t>
            </a:r>
          </a:p>
        </p:txBody>
      </p:sp>
      <p:graphicFrame>
        <p:nvGraphicFramePr>
          <p:cNvPr id="110596" name="Object 4">
            <a:hlinkClick r:id="" action="ppaction://ole?verb=0"/>
            <a:extLst>
              <a:ext uri="{FF2B5EF4-FFF2-40B4-BE49-F238E27FC236}">
                <a16:creationId xmlns:a16="http://schemas.microsoft.com/office/drawing/2014/main" id="{AB6AFED2-B764-4D8D-9C8D-7F22FDDB2112}"/>
              </a:ext>
            </a:extLst>
          </p:cNvPr>
          <p:cNvGraphicFramePr>
            <a:graphicFrameLocks/>
          </p:cNvGraphicFramePr>
          <p:nvPr/>
        </p:nvGraphicFramePr>
        <p:xfrm>
          <a:off x="7196138" y="1905000"/>
          <a:ext cx="1924050" cy="3160713"/>
        </p:xfrm>
        <a:graphic>
          <a:graphicData uri="http://schemas.openxmlformats.org/presentationml/2006/ole">
            <mc:AlternateContent xmlns:mc="http://schemas.openxmlformats.org/markup-compatibility/2006">
              <mc:Choice xmlns:v="urn:schemas-microsoft-com:vml" Requires="v">
                <p:oleObj spid="_x0000_s110597" name="Clip" r:id="rId4" imgW="2557463" imgH="3595688" progId="MS_ClipArt_Gallery.2">
                  <p:embed/>
                </p:oleObj>
              </mc:Choice>
              <mc:Fallback>
                <p:oleObj name="Clip" r:id="rId4" imgW="2557463" imgH="3595688"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138" y="1905000"/>
                        <a:ext cx="1924050" cy="316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advTm="6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AB6B0C8-2227-49F2-87FD-76D3B4202D2F}"/>
              </a:ext>
            </a:extLst>
          </p:cNvPr>
          <p:cNvSpPr>
            <a:spLocks noGrp="1" noChangeArrowheads="1"/>
          </p:cNvSpPr>
          <p:nvPr>
            <p:ph type="ctrTitle"/>
          </p:nvPr>
        </p:nvSpPr>
        <p:spPr>
          <a:xfrm>
            <a:off x="1295400" y="838200"/>
            <a:ext cx="64770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z="3600"/>
              <a:t>Biological Effects of Radiation </a:t>
            </a:r>
            <a:br>
              <a:rPr lang="en-US" altLang="en-US" sz="4400"/>
            </a:br>
            <a:endParaRPr lang="en-US" altLang="en-US" sz="4400"/>
          </a:p>
        </p:txBody>
      </p:sp>
      <p:sp>
        <p:nvSpPr>
          <p:cNvPr id="112643" name="Rectangle 3">
            <a:extLst>
              <a:ext uri="{FF2B5EF4-FFF2-40B4-BE49-F238E27FC236}">
                <a16:creationId xmlns:a16="http://schemas.microsoft.com/office/drawing/2014/main" id="{1D40EB30-E6EA-4F3D-93FC-35B4AA200D9C}"/>
              </a:ext>
            </a:extLst>
          </p:cNvPr>
          <p:cNvSpPr>
            <a:spLocks noGrp="1" noChangeArrowheads="1"/>
          </p:cNvSpPr>
          <p:nvPr>
            <p:ph type="subTitle" idx="1"/>
          </p:nvPr>
        </p:nvSpPr>
        <p:spPr>
          <a:xfrm>
            <a:off x="1447800" y="1828800"/>
            <a:ext cx="6400800" cy="3886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lgn="l">
              <a:buFont typeface="Monotype Sorts" pitchFamily="2" charset="2"/>
              <a:buChar char="4"/>
            </a:pPr>
            <a:r>
              <a:rPr lang="en-US" altLang="en-US" sz="2000">
                <a:solidFill>
                  <a:schemeClr val="accent2"/>
                </a:solidFill>
              </a:rPr>
              <a:t>The principle hazard from radiation exposure is an increase in the risk of </a:t>
            </a:r>
            <a:r>
              <a:rPr lang="en-US" altLang="en-US" sz="2000"/>
              <a:t>cancer</a:t>
            </a:r>
            <a:r>
              <a:rPr lang="en-US" altLang="en-US" sz="2000">
                <a:solidFill>
                  <a:schemeClr val="accent2"/>
                </a:solidFill>
              </a:rPr>
              <a:t> induction.</a:t>
            </a:r>
          </a:p>
          <a:p>
            <a:pPr marL="342900" indent="-342900" algn="l"/>
            <a:endParaRPr lang="en-US" altLang="en-US" sz="2000">
              <a:solidFill>
                <a:schemeClr val="accent2"/>
              </a:solidFill>
            </a:endParaRPr>
          </a:p>
        </p:txBody>
      </p:sp>
      <p:graphicFrame>
        <p:nvGraphicFramePr>
          <p:cNvPr id="112644" name="Object 4">
            <a:hlinkClick r:id="" action="ppaction://ole?verb=0"/>
            <a:extLst>
              <a:ext uri="{FF2B5EF4-FFF2-40B4-BE49-F238E27FC236}">
                <a16:creationId xmlns:a16="http://schemas.microsoft.com/office/drawing/2014/main" id="{7F6FB5CC-B809-4AA5-BE18-E6F687834288}"/>
              </a:ext>
            </a:extLst>
          </p:cNvPr>
          <p:cNvGraphicFramePr>
            <a:graphicFrameLocks/>
          </p:cNvGraphicFramePr>
          <p:nvPr/>
        </p:nvGraphicFramePr>
        <p:xfrm>
          <a:off x="1295400" y="3124200"/>
          <a:ext cx="6477000" cy="2159000"/>
        </p:xfrm>
        <a:graphic>
          <a:graphicData uri="http://schemas.openxmlformats.org/presentationml/2006/ole">
            <mc:AlternateContent xmlns:mc="http://schemas.openxmlformats.org/markup-compatibility/2006">
              <mc:Choice xmlns:v="urn:schemas-microsoft-com:vml" Requires="v">
                <p:oleObj spid="_x0000_s112645" name="Clip" r:id="rId4" imgW="4052888" imgH="2536825" progId="MS_ClipArt_Gallery.2">
                  <p:embed/>
                </p:oleObj>
              </mc:Choice>
              <mc:Fallback>
                <p:oleObj name="Clip" r:id="rId4" imgW="4052888" imgH="2536825"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124200"/>
                        <a:ext cx="64770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advTm="6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a:extLst>
              <a:ext uri="{FF2B5EF4-FFF2-40B4-BE49-F238E27FC236}">
                <a16:creationId xmlns:a16="http://schemas.microsoft.com/office/drawing/2014/main" id="{FD1A121F-1C65-41CD-BAD7-8F62D7D3087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739900"/>
            <a:ext cx="37973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1" name="Rectangle 3">
            <a:extLst>
              <a:ext uri="{FF2B5EF4-FFF2-40B4-BE49-F238E27FC236}">
                <a16:creationId xmlns:a16="http://schemas.microsoft.com/office/drawing/2014/main" id="{A331EBF5-18C5-4E84-9BEA-8D5E9589CDE2}"/>
              </a:ext>
            </a:extLst>
          </p:cNvPr>
          <p:cNvSpPr>
            <a:spLocks noChangeArrowheads="1"/>
          </p:cNvSpPr>
          <p:nvPr/>
        </p:nvSpPr>
        <p:spPr bwMode="auto">
          <a:xfrm>
            <a:off x="55563" y="55563"/>
            <a:ext cx="9018587"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a:latin typeface="Arial" panose="020B0604020202020204" pitchFamily="34" charset="0"/>
              </a:rPr>
              <a:t>SIGNS ARE REQUIRED TO NOTIFY EVERYONE OF THE PRESENCE OF RADIATION</a:t>
            </a:r>
          </a:p>
        </p:txBody>
      </p:sp>
    </p:spTree>
  </p:cSld>
  <p:clrMapOvr>
    <a:masterClrMapping/>
  </p:clrMapOvr>
  <p:transition advClick="0" advTm="6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BC47232-D8D9-4850-829B-EB090ECC8A80}"/>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Positron Decay</a:t>
            </a:r>
          </a:p>
        </p:txBody>
      </p:sp>
      <p:grpSp>
        <p:nvGrpSpPr>
          <p:cNvPr id="13315" name="Group 3">
            <a:extLst>
              <a:ext uri="{FF2B5EF4-FFF2-40B4-BE49-F238E27FC236}">
                <a16:creationId xmlns:a16="http://schemas.microsoft.com/office/drawing/2014/main" id="{6F96ECD1-388B-44AB-933C-0300CE3BCFE5}"/>
              </a:ext>
            </a:extLst>
          </p:cNvPr>
          <p:cNvGrpSpPr>
            <a:grpSpLocks/>
          </p:cNvGrpSpPr>
          <p:nvPr/>
        </p:nvGrpSpPr>
        <p:grpSpPr bwMode="auto">
          <a:xfrm>
            <a:off x="2217738" y="3549650"/>
            <a:ext cx="909637" cy="808038"/>
            <a:chOff x="1397" y="2236"/>
            <a:chExt cx="573" cy="509"/>
          </a:xfrm>
        </p:grpSpPr>
        <p:sp>
          <p:nvSpPr>
            <p:cNvPr id="13355" name="Oval 4">
              <a:extLst>
                <a:ext uri="{FF2B5EF4-FFF2-40B4-BE49-F238E27FC236}">
                  <a16:creationId xmlns:a16="http://schemas.microsoft.com/office/drawing/2014/main" id="{91541454-68DE-4C38-9DEE-FF49EB0FADC4}"/>
                </a:ext>
              </a:extLst>
            </p:cNvPr>
            <p:cNvSpPr>
              <a:spLocks noChangeArrowheads="1"/>
            </p:cNvSpPr>
            <p:nvPr/>
          </p:nvSpPr>
          <p:spPr bwMode="auto">
            <a:xfrm>
              <a:off x="1472" y="2272"/>
              <a:ext cx="159" cy="15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56" name="Oval 5">
              <a:extLst>
                <a:ext uri="{FF2B5EF4-FFF2-40B4-BE49-F238E27FC236}">
                  <a16:creationId xmlns:a16="http://schemas.microsoft.com/office/drawing/2014/main" id="{4F29B07C-819D-4A8D-BAB6-4AAE08ED7F6E}"/>
                </a:ext>
              </a:extLst>
            </p:cNvPr>
            <p:cNvSpPr>
              <a:spLocks noChangeArrowheads="1"/>
            </p:cNvSpPr>
            <p:nvPr/>
          </p:nvSpPr>
          <p:spPr bwMode="auto">
            <a:xfrm>
              <a:off x="1465" y="2528"/>
              <a:ext cx="166" cy="14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57" name="Oval 6">
              <a:extLst>
                <a:ext uri="{FF2B5EF4-FFF2-40B4-BE49-F238E27FC236}">
                  <a16:creationId xmlns:a16="http://schemas.microsoft.com/office/drawing/2014/main" id="{F1FDF389-8EDB-4A79-AD5C-99868BDD1669}"/>
                </a:ext>
              </a:extLst>
            </p:cNvPr>
            <p:cNvSpPr>
              <a:spLocks noChangeArrowheads="1"/>
            </p:cNvSpPr>
            <p:nvPr/>
          </p:nvSpPr>
          <p:spPr bwMode="auto">
            <a:xfrm>
              <a:off x="1798" y="2488"/>
              <a:ext cx="166" cy="14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58" name="Oval 7">
              <a:extLst>
                <a:ext uri="{FF2B5EF4-FFF2-40B4-BE49-F238E27FC236}">
                  <a16:creationId xmlns:a16="http://schemas.microsoft.com/office/drawing/2014/main" id="{A9751093-2C34-4618-AE69-8AD491CA3CFD}"/>
                </a:ext>
              </a:extLst>
            </p:cNvPr>
            <p:cNvSpPr>
              <a:spLocks noChangeArrowheads="1"/>
            </p:cNvSpPr>
            <p:nvPr/>
          </p:nvSpPr>
          <p:spPr bwMode="auto">
            <a:xfrm>
              <a:off x="1615" y="2578"/>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59" name="Oval 8">
              <a:extLst>
                <a:ext uri="{FF2B5EF4-FFF2-40B4-BE49-F238E27FC236}">
                  <a16:creationId xmlns:a16="http://schemas.microsoft.com/office/drawing/2014/main" id="{7424E623-5FE5-4392-85DD-67CDA653FF87}"/>
                </a:ext>
              </a:extLst>
            </p:cNvPr>
            <p:cNvSpPr>
              <a:spLocks noChangeArrowheads="1"/>
            </p:cNvSpPr>
            <p:nvPr/>
          </p:nvSpPr>
          <p:spPr bwMode="auto">
            <a:xfrm>
              <a:off x="1397" y="237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60" name="Oval 9">
              <a:extLst>
                <a:ext uri="{FF2B5EF4-FFF2-40B4-BE49-F238E27FC236}">
                  <a16:creationId xmlns:a16="http://schemas.microsoft.com/office/drawing/2014/main" id="{65697A4B-6164-4316-B135-85CC58741A9B}"/>
                </a:ext>
              </a:extLst>
            </p:cNvPr>
            <p:cNvSpPr>
              <a:spLocks noChangeArrowheads="1"/>
            </p:cNvSpPr>
            <p:nvPr/>
          </p:nvSpPr>
          <p:spPr bwMode="auto">
            <a:xfrm>
              <a:off x="1708" y="2548"/>
              <a:ext cx="184"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61" name="Oval 10">
              <a:extLst>
                <a:ext uri="{FF2B5EF4-FFF2-40B4-BE49-F238E27FC236}">
                  <a16:creationId xmlns:a16="http://schemas.microsoft.com/office/drawing/2014/main" id="{196FE4A0-9B3C-4882-AA46-5B8BC3C1FD7C}"/>
                </a:ext>
              </a:extLst>
            </p:cNvPr>
            <p:cNvSpPr>
              <a:spLocks noChangeArrowheads="1"/>
            </p:cNvSpPr>
            <p:nvPr/>
          </p:nvSpPr>
          <p:spPr bwMode="auto">
            <a:xfrm>
              <a:off x="1576" y="2236"/>
              <a:ext cx="184"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62" name="Oval 11">
              <a:extLst>
                <a:ext uri="{FF2B5EF4-FFF2-40B4-BE49-F238E27FC236}">
                  <a16:creationId xmlns:a16="http://schemas.microsoft.com/office/drawing/2014/main" id="{F31CD76D-4742-4344-9CDA-BDE90C749F73}"/>
                </a:ext>
              </a:extLst>
            </p:cNvPr>
            <p:cNvSpPr>
              <a:spLocks noChangeArrowheads="1"/>
            </p:cNvSpPr>
            <p:nvPr/>
          </p:nvSpPr>
          <p:spPr bwMode="auto">
            <a:xfrm>
              <a:off x="1804" y="2356"/>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63" name="Oval 12">
              <a:extLst>
                <a:ext uri="{FF2B5EF4-FFF2-40B4-BE49-F238E27FC236}">
                  <a16:creationId xmlns:a16="http://schemas.microsoft.com/office/drawing/2014/main" id="{DC42A63D-377E-4BBB-AAFB-F584EFADD386}"/>
                </a:ext>
              </a:extLst>
            </p:cNvPr>
            <p:cNvSpPr>
              <a:spLocks noChangeArrowheads="1"/>
            </p:cNvSpPr>
            <p:nvPr/>
          </p:nvSpPr>
          <p:spPr bwMode="auto">
            <a:xfrm>
              <a:off x="1673" y="246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64" name="Oval 13">
              <a:extLst>
                <a:ext uri="{FF2B5EF4-FFF2-40B4-BE49-F238E27FC236}">
                  <a16:creationId xmlns:a16="http://schemas.microsoft.com/office/drawing/2014/main" id="{F29AAC4B-3F51-4DFB-89B7-4EADB35D2083}"/>
                </a:ext>
              </a:extLst>
            </p:cNvPr>
            <p:cNvSpPr>
              <a:spLocks noChangeArrowheads="1"/>
            </p:cNvSpPr>
            <p:nvPr/>
          </p:nvSpPr>
          <p:spPr bwMode="auto">
            <a:xfrm>
              <a:off x="1723" y="2256"/>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65" name="Oval 14">
              <a:extLst>
                <a:ext uri="{FF2B5EF4-FFF2-40B4-BE49-F238E27FC236}">
                  <a16:creationId xmlns:a16="http://schemas.microsoft.com/office/drawing/2014/main" id="{6EF850F0-EB3C-4587-B5BE-C4E3431D926A}"/>
                </a:ext>
              </a:extLst>
            </p:cNvPr>
            <p:cNvSpPr>
              <a:spLocks noChangeArrowheads="1"/>
            </p:cNvSpPr>
            <p:nvPr/>
          </p:nvSpPr>
          <p:spPr bwMode="auto">
            <a:xfrm>
              <a:off x="1564" y="2365"/>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3316" name="Line 15">
            <a:extLst>
              <a:ext uri="{FF2B5EF4-FFF2-40B4-BE49-F238E27FC236}">
                <a16:creationId xmlns:a16="http://schemas.microsoft.com/office/drawing/2014/main" id="{88CED1A8-4E77-43FE-935A-E6D617A949BB}"/>
              </a:ext>
            </a:extLst>
          </p:cNvPr>
          <p:cNvSpPr>
            <a:spLocks noChangeShapeType="1"/>
          </p:cNvSpPr>
          <p:nvPr/>
        </p:nvSpPr>
        <p:spPr bwMode="auto">
          <a:xfrm flipV="1">
            <a:off x="3206750" y="2451100"/>
            <a:ext cx="2635250" cy="11366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Oval 16">
            <a:extLst>
              <a:ext uri="{FF2B5EF4-FFF2-40B4-BE49-F238E27FC236}">
                <a16:creationId xmlns:a16="http://schemas.microsoft.com/office/drawing/2014/main" id="{C7A595EC-17BD-46B2-9960-1BC89422B33C}"/>
              </a:ext>
            </a:extLst>
          </p:cNvPr>
          <p:cNvSpPr>
            <a:spLocks noChangeArrowheads="1"/>
          </p:cNvSpPr>
          <p:nvPr/>
        </p:nvSpPr>
        <p:spPr bwMode="auto">
          <a:xfrm>
            <a:off x="5397500" y="387350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18" name="Oval 17">
            <a:extLst>
              <a:ext uri="{FF2B5EF4-FFF2-40B4-BE49-F238E27FC236}">
                <a16:creationId xmlns:a16="http://schemas.microsoft.com/office/drawing/2014/main" id="{8E6FD8FD-7D5E-4A16-8126-310A6F64AAB9}"/>
              </a:ext>
            </a:extLst>
          </p:cNvPr>
          <p:cNvSpPr>
            <a:spLocks noChangeArrowheads="1"/>
          </p:cNvSpPr>
          <p:nvPr/>
        </p:nvSpPr>
        <p:spPr bwMode="auto">
          <a:xfrm>
            <a:off x="6038850" y="2362200"/>
            <a:ext cx="38100" cy="381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19" name="Rectangle 18">
            <a:extLst>
              <a:ext uri="{FF2B5EF4-FFF2-40B4-BE49-F238E27FC236}">
                <a16:creationId xmlns:a16="http://schemas.microsoft.com/office/drawing/2014/main" id="{174DB36C-5C89-4962-B7C6-E9CFBE95F31A}"/>
              </a:ext>
            </a:extLst>
          </p:cNvPr>
          <p:cNvSpPr>
            <a:spLocks noChangeArrowheads="1"/>
          </p:cNvSpPr>
          <p:nvPr/>
        </p:nvSpPr>
        <p:spPr bwMode="auto">
          <a:xfrm>
            <a:off x="6234113" y="1768475"/>
            <a:ext cx="6080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baseline="30000">
                <a:solidFill>
                  <a:schemeClr val="bg2"/>
                </a:solidFill>
                <a:latin typeface="Symbol" panose="05050102010706020507" pitchFamily="18" charset="2"/>
              </a:rPr>
              <a:t></a:t>
            </a:r>
            <a:r>
              <a:rPr lang="en-US" altLang="en-US" sz="2800" b="1" baseline="-25000">
                <a:solidFill>
                  <a:schemeClr val="bg2"/>
                </a:solidFill>
                <a:latin typeface="Symbol" panose="05050102010706020507" pitchFamily="18" charset="2"/>
              </a:rPr>
              <a:t></a:t>
            </a:r>
            <a:r>
              <a:rPr lang="en-US" altLang="en-US" sz="2800" b="1">
                <a:solidFill>
                  <a:schemeClr val="bg2"/>
                </a:solidFill>
                <a:latin typeface="Symbol" panose="05050102010706020507" pitchFamily="18" charset="2"/>
              </a:rPr>
              <a:t></a:t>
            </a:r>
          </a:p>
        </p:txBody>
      </p:sp>
      <p:sp>
        <p:nvSpPr>
          <p:cNvPr id="13320" name="Rectangle 19">
            <a:extLst>
              <a:ext uri="{FF2B5EF4-FFF2-40B4-BE49-F238E27FC236}">
                <a16:creationId xmlns:a16="http://schemas.microsoft.com/office/drawing/2014/main" id="{526977BD-DA0E-4174-ACD7-E1141A451D30}"/>
              </a:ext>
            </a:extLst>
          </p:cNvPr>
          <p:cNvSpPr>
            <a:spLocks noChangeArrowheads="1"/>
          </p:cNvSpPr>
          <p:nvPr/>
        </p:nvSpPr>
        <p:spPr bwMode="auto">
          <a:xfrm>
            <a:off x="5167313" y="3140075"/>
            <a:ext cx="75088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baseline="30000">
                <a:solidFill>
                  <a:schemeClr val="bg2"/>
                </a:solidFill>
                <a:latin typeface="Symbol" panose="05050102010706020507" pitchFamily="18" charset="2"/>
              </a:rPr>
              <a:t></a:t>
            </a:r>
            <a:r>
              <a:rPr lang="en-US" altLang="en-US" sz="2800" b="1" baseline="-25000">
                <a:solidFill>
                  <a:schemeClr val="bg2"/>
                </a:solidFill>
                <a:latin typeface="Symbol" panose="05050102010706020507" pitchFamily="18" charset="2"/>
              </a:rPr>
              <a:t></a:t>
            </a:r>
            <a:r>
              <a:rPr lang="en-US" altLang="en-US" sz="2800" b="1">
                <a:solidFill>
                  <a:schemeClr val="bg2"/>
                </a:solidFill>
                <a:latin typeface="Symbol" panose="05050102010706020507" pitchFamily="18" charset="2"/>
              </a:rPr>
              <a:t></a:t>
            </a:r>
            <a:r>
              <a:rPr lang="en-US" altLang="en-US" sz="2800" b="1" baseline="30000">
                <a:solidFill>
                  <a:schemeClr val="bg2"/>
                </a:solidFill>
                <a:latin typeface="Symbol" panose="05050102010706020507" pitchFamily="18" charset="2"/>
              </a:rPr>
              <a:t></a:t>
            </a:r>
          </a:p>
        </p:txBody>
      </p:sp>
      <p:sp>
        <p:nvSpPr>
          <p:cNvPr id="13321" name="Rectangle 20">
            <a:extLst>
              <a:ext uri="{FF2B5EF4-FFF2-40B4-BE49-F238E27FC236}">
                <a16:creationId xmlns:a16="http://schemas.microsoft.com/office/drawing/2014/main" id="{310CDBB9-22E7-4F8D-906D-98AD3E5A6E35}"/>
              </a:ext>
            </a:extLst>
          </p:cNvPr>
          <p:cNvSpPr>
            <a:spLocks noChangeArrowheads="1"/>
          </p:cNvSpPr>
          <p:nvPr/>
        </p:nvSpPr>
        <p:spPr bwMode="auto">
          <a:xfrm>
            <a:off x="4424363" y="4176713"/>
            <a:ext cx="2522537"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Positron Particle</a:t>
            </a:r>
          </a:p>
          <a:p>
            <a:r>
              <a:rPr lang="en-US" altLang="en-US" b="1">
                <a:solidFill>
                  <a:schemeClr val="bg2"/>
                </a:solidFill>
                <a:latin typeface="Univers (W1)" charset="0"/>
              </a:rPr>
              <a:t>(Positive electron)</a:t>
            </a:r>
          </a:p>
        </p:txBody>
      </p:sp>
      <p:sp>
        <p:nvSpPr>
          <p:cNvPr id="13322" name="Rectangle 21">
            <a:extLst>
              <a:ext uri="{FF2B5EF4-FFF2-40B4-BE49-F238E27FC236}">
                <a16:creationId xmlns:a16="http://schemas.microsoft.com/office/drawing/2014/main" id="{8157C11E-6552-4519-829A-618D0CC94FDA}"/>
              </a:ext>
            </a:extLst>
          </p:cNvPr>
          <p:cNvSpPr>
            <a:spLocks noChangeArrowheads="1"/>
          </p:cNvSpPr>
          <p:nvPr/>
        </p:nvSpPr>
        <p:spPr bwMode="auto">
          <a:xfrm>
            <a:off x="6234113" y="2386013"/>
            <a:ext cx="13493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Neutrino</a:t>
            </a:r>
          </a:p>
        </p:txBody>
      </p:sp>
      <p:sp>
        <p:nvSpPr>
          <p:cNvPr id="13323" name="Rectangle 22">
            <a:extLst>
              <a:ext uri="{FF2B5EF4-FFF2-40B4-BE49-F238E27FC236}">
                <a16:creationId xmlns:a16="http://schemas.microsoft.com/office/drawing/2014/main" id="{5DF2724F-A15C-4034-A409-D70DBC9499E4}"/>
              </a:ext>
            </a:extLst>
          </p:cNvPr>
          <p:cNvSpPr>
            <a:spLocks noChangeArrowheads="1"/>
          </p:cNvSpPr>
          <p:nvPr/>
        </p:nvSpPr>
        <p:spPr bwMode="auto">
          <a:xfrm>
            <a:off x="1588" y="2366963"/>
            <a:ext cx="1587500" cy="154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Daughter </a:t>
            </a:r>
          </a:p>
          <a:p>
            <a:r>
              <a:rPr lang="en-US" altLang="en-US" b="1" u="sng">
                <a:solidFill>
                  <a:schemeClr val="hlink"/>
                </a:solidFill>
                <a:latin typeface="Univers (W1)" charset="0"/>
              </a:rPr>
              <a:t>Nucleus</a:t>
            </a:r>
          </a:p>
          <a:p>
            <a:r>
              <a:rPr lang="en-US" altLang="en-US" b="1">
                <a:solidFill>
                  <a:schemeClr val="hlink"/>
                </a:solidFill>
                <a:latin typeface="Univers (W1)" charset="0"/>
              </a:rPr>
              <a:t>Boron-11</a:t>
            </a:r>
          </a:p>
          <a:p>
            <a:r>
              <a:rPr lang="en-US" altLang="en-US" b="1">
                <a:solidFill>
                  <a:schemeClr val="hlink"/>
                </a:solidFill>
                <a:latin typeface="Univers (W1)" charset="0"/>
              </a:rPr>
              <a:t>Carbon-13</a:t>
            </a:r>
          </a:p>
        </p:txBody>
      </p:sp>
      <p:sp>
        <p:nvSpPr>
          <p:cNvPr id="13324" name="Rectangle 23">
            <a:extLst>
              <a:ext uri="{FF2B5EF4-FFF2-40B4-BE49-F238E27FC236}">
                <a16:creationId xmlns:a16="http://schemas.microsoft.com/office/drawing/2014/main" id="{3F20FDCB-3725-4074-AE26-B7DD0B98581B}"/>
              </a:ext>
            </a:extLst>
          </p:cNvPr>
          <p:cNvSpPr>
            <a:spLocks noChangeArrowheads="1"/>
          </p:cNvSpPr>
          <p:nvPr/>
        </p:nvSpPr>
        <p:spPr bwMode="auto">
          <a:xfrm>
            <a:off x="1833563" y="4367213"/>
            <a:ext cx="2170112" cy="1184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chemeClr val="accent2"/>
                </a:solidFill>
                <a:latin typeface="Univers (W1)" charset="0"/>
              </a:rPr>
              <a:t>Parent Nucleus</a:t>
            </a:r>
            <a:endParaRPr lang="en-US" altLang="en-US" b="1">
              <a:solidFill>
                <a:schemeClr val="accent2"/>
              </a:solidFill>
              <a:latin typeface="Univers (W1)" charset="0"/>
            </a:endParaRPr>
          </a:p>
          <a:p>
            <a:r>
              <a:rPr lang="en-US" altLang="en-US" b="1">
                <a:solidFill>
                  <a:schemeClr val="accent2"/>
                </a:solidFill>
                <a:latin typeface="Univers (W1)" charset="0"/>
              </a:rPr>
              <a:t>Carbon-11</a:t>
            </a:r>
          </a:p>
          <a:p>
            <a:r>
              <a:rPr lang="en-US" altLang="en-US" b="1">
                <a:solidFill>
                  <a:schemeClr val="accent2"/>
                </a:solidFill>
                <a:latin typeface="Univers (W1)" charset="0"/>
              </a:rPr>
              <a:t>Nitrogen-13</a:t>
            </a:r>
          </a:p>
        </p:txBody>
      </p:sp>
      <p:sp>
        <p:nvSpPr>
          <p:cNvPr id="13325" name="Oval 24">
            <a:extLst>
              <a:ext uri="{FF2B5EF4-FFF2-40B4-BE49-F238E27FC236}">
                <a16:creationId xmlns:a16="http://schemas.microsoft.com/office/drawing/2014/main" id="{573A4333-09AF-4D09-8E22-9AFDD9FCED68}"/>
              </a:ext>
            </a:extLst>
          </p:cNvPr>
          <p:cNvSpPr>
            <a:spLocks noChangeArrowheads="1"/>
          </p:cNvSpPr>
          <p:nvPr/>
        </p:nvSpPr>
        <p:spPr bwMode="auto">
          <a:xfrm>
            <a:off x="8255000" y="38544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26" name="Oval 25">
            <a:extLst>
              <a:ext uri="{FF2B5EF4-FFF2-40B4-BE49-F238E27FC236}">
                <a16:creationId xmlns:a16="http://schemas.microsoft.com/office/drawing/2014/main" id="{D4B73024-8243-452C-BF09-E74C23569800}"/>
              </a:ext>
            </a:extLst>
          </p:cNvPr>
          <p:cNvSpPr>
            <a:spLocks noChangeArrowheads="1"/>
          </p:cNvSpPr>
          <p:nvPr/>
        </p:nvSpPr>
        <p:spPr bwMode="auto">
          <a:xfrm>
            <a:off x="8369300" y="39306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27" name="Rectangle 26">
            <a:extLst>
              <a:ext uri="{FF2B5EF4-FFF2-40B4-BE49-F238E27FC236}">
                <a16:creationId xmlns:a16="http://schemas.microsoft.com/office/drawing/2014/main" id="{06B6EE8D-6950-45AF-AA0E-E6971BCE1DB2}"/>
              </a:ext>
            </a:extLst>
          </p:cNvPr>
          <p:cNvSpPr>
            <a:spLocks noChangeArrowheads="1"/>
          </p:cNvSpPr>
          <p:nvPr/>
        </p:nvSpPr>
        <p:spPr bwMode="auto">
          <a:xfrm>
            <a:off x="8120063" y="3509963"/>
            <a:ext cx="354012"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a:t>
            </a:r>
          </a:p>
        </p:txBody>
      </p:sp>
      <p:sp>
        <p:nvSpPr>
          <p:cNvPr id="13328" name="Rectangle 27">
            <a:extLst>
              <a:ext uri="{FF2B5EF4-FFF2-40B4-BE49-F238E27FC236}">
                <a16:creationId xmlns:a16="http://schemas.microsoft.com/office/drawing/2014/main" id="{7D710E26-FCAC-4050-89BB-999D9E73069E}"/>
              </a:ext>
            </a:extLst>
          </p:cNvPr>
          <p:cNvSpPr>
            <a:spLocks noChangeArrowheads="1"/>
          </p:cNvSpPr>
          <p:nvPr/>
        </p:nvSpPr>
        <p:spPr bwMode="auto">
          <a:xfrm>
            <a:off x="8577263" y="3757613"/>
            <a:ext cx="2825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a:t>
            </a:r>
          </a:p>
        </p:txBody>
      </p:sp>
      <p:grpSp>
        <p:nvGrpSpPr>
          <p:cNvPr id="13329" name="Group 28">
            <a:extLst>
              <a:ext uri="{FF2B5EF4-FFF2-40B4-BE49-F238E27FC236}">
                <a16:creationId xmlns:a16="http://schemas.microsoft.com/office/drawing/2014/main" id="{F137D456-CCFF-4CA0-8999-1ADA5D30442A}"/>
              </a:ext>
            </a:extLst>
          </p:cNvPr>
          <p:cNvGrpSpPr>
            <a:grpSpLocks/>
          </p:cNvGrpSpPr>
          <p:nvPr/>
        </p:nvGrpSpPr>
        <p:grpSpPr bwMode="auto">
          <a:xfrm>
            <a:off x="8353425" y="1744663"/>
            <a:ext cx="192088" cy="1958975"/>
            <a:chOff x="5262" y="1099"/>
            <a:chExt cx="121" cy="1234"/>
          </a:xfrm>
        </p:grpSpPr>
        <p:sp>
          <p:nvSpPr>
            <p:cNvPr id="13345" name="Arc 29">
              <a:extLst>
                <a:ext uri="{FF2B5EF4-FFF2-40B4-BE49-F238E27FC236}">
                  <a16:creationId xmlns:a16="http://schemas.microsoft.com/office/drawing/2014/main" id="{75A783FE-8E7B-47B2-8A6C-D7883FED7AA3}"/>
                </a:ext>
              </a:extLst>
            </p:cNvPr>
            <p:cNvSpPr>
              <a:spLocks/>
            </p:cNvSpPr>
            <p:nvPr/>
          </p:nvSpPr>
          <p:spPr bwMode="auto">
            <a:xfrm>
              <a:off x="5265" y="1748"/>
              <a:ext cx="79" cy="103"/>
            </a:xfrm>
            <a:custGeom>
              <a:avLst/>
              <a:gdLst>
                <a:gd name="T0" fmla="*/ 64 w 21600"/>
                <a:gd name="T1" fmla="*/ 103 h 42055"/>
                <a:gd name="T2" fmla="*/ 58 w 21600"/>
                <a:gd name="T3" fmla="*/ 0 h 42055"/>
                <a:gd name="T4" fmla="*/ 79 w 21600"/>
                <a:gd name="T5" fmla="*/ 51 h 42055"/>
                <a:gd name="T6" fmla="*/ 0 60000 65536"/>
                <a:gd name="T7" fmla="*/ 0 60000 65536"/>
                <a:gd name="T8" fmla="*/ 0 60000 65536"/>
              </a:gdLst>
              <a:ahLst/>
              <a:cxnLst>
                <a:cxn ang="T6">
                  <a:pos x="T0" y="T1"/>
                </a:cxn>
                <a:cxn ang="T7">
                  <a:pos x="T2" y="T3"/>
                </a:cxn>
                <a:cxn ang="T8">
                  <a:pos x="T4" y="T5"/>
                </a:cxn>
              </a:cxnLst>
              <a:rect l="0" t="0" r="r" b="b"/>
              <a:pathLst>
                <a:path w="21600" h="42055" fill="none" extrusionOk="0">
                  <a:moveTo>
                    <a:pt x="17496" y="42054"/>
                  </a:moveTo>
                  <a:cubicBezTo>
                    <a:pt x="7337" y="40088"/>
                    <a:pt x="0" y="31194"/>
                    <a:pt x="0" y="20848"/>
                  </a:cubicBezTo>
                  <a:cubicBezTo>
                    <a:pt x="0" y="11094"/>
                    <a:pt x="6536" y="2550"/>
                    <a:pt x="15950" y="-1"/>
                  </a:cubicBezTo>
                </a:path>
                <a:path w="21600" h="42055" stroke="0" extrusionOk="0">
                  <a:moveTo>
                    <a:pt x="17496" y="42054"/>
                  </a:moveTo>
                  <a:cubicBezTo>
                    <a:pt x="7337" y="40088"/>
                    <a:pt x="0" y="31194"/>
                    <a:pt x="0" y="20848"/>
                  </a:cubicBezTo>
                  <a:cubicBezTo>
                    <a:pt x="0" y="11094"/>
                    <a:pt x="6536" y="2550"/>
                    <a:pt x="15950" y="-1"/>
                  </a:cubicBezTo>
                  <a:lnTo>
                    <a:pt x="21600" y="20848"/>
                  </a:lnTo>
                  <a:lnTo>
                    <a:pt x="17496" y="42054"/>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Arc 30">
              <a:extLst>
                <a:ext uri="{FF2B5EF4-FFF2-40B4-BE49-F238E27FC236}">
                  <a16:creationId xmlns:a16="http://schemas.microsoft.com/office/drawing/2014/main" id="{3E114C07-1C26-4084-BBFA-764751D9D643}"/>
                </a:ext>
              </a:extLst>
            </p:cNvPr>
            <p:cNvSpPr>
              <a:spLocks/>
            </p:cNvSpPr>
            <p:nvPr/>
          </p:nvSpPr>
          <p:spPr bwMode="auto">
            <a:xfrm>
              <a:off x="5302" y="1855"/>
              <a:ext cx="78" cy="105"/>
            </a:xfrm>
            <a:custGeom>
              <a:avLst/>
              <a:gdLst>
                <a:gd name="T0" fmla="*/ 19 w 21600"/>
                <a:gd name="T1" fmla="*/ 0 h 42216"/>
                <a:gd name="T2" fmla="*/ 14 w 21600"/>
                <a:gd name="T3" fmla="*/ 105 h 42216"/>
                <a:gd name="T4" fmla="*/ 0 w 21600"/>
                <a:gd name="T5" fmla="*/ 52 h 42216"/>
                <a:gd name="T6" fmla="*/ 0 60000 65536"/>
                <a:gd name="T7" fmla="*/ 0 60000 65536"/>
                <a:gd name="T8" fmla="*/ 0 60000 65536"/>
              </a:gdLst>
              <a:ahLst/>
              <a:cxnLst>
                <a:cxn ang="T6">
                  <a:pos x="T0" y="T1"/>
                </a:cxn>
                <a:cxn ang="T7">
                  <a:pos x="T2" y="T3"/>
                </a:cxn>
                <a:cxn ang="T8">
                  <a:pos x="T4" y="T5"/>
                </a:cxn>
              </a:cxnLst>
              <a:rect l="0" t="0" r="r" b="b"/>
              <a:pathLst>
                <a:path w="21600" h="42216" fill="none" extrusionOk="0">
                  <a:moveTo>
                    <a:pt x="5158" y="-1"/>
                  </a:moveTo>
                  <a:cubicBezTo>
                    <a:pt x="14812" y="2374"/>
                    <a:pt x="21600" y="11032"/>
                    <a:pt x="21600" y="20975"/>
                  </a:cubicBezTo>
                  <a:cubicBezTo>
                    <a:pt x="21600" y="31391"/>
                    <a:pt x="14165" y="40324"/>
                    <a:pt x="3921" y="42215"/>
                  </a:cubicBezTo>
                </a:path>
                <a:path w="21600" h="42216" stroke="0" extrusionOk="0">
                  <a:moveTo>
                    <a:pt x="5158" y="-1"/>
                  </a:moveTo>
                  <a:cubicBezTo>
                    <a:pt x="14812" y="2374"/>
                    <a:pt x="21600" y="11032"/>
                    <a:pt x="21600" y="20975"/>
                  </a:cubicBezTo>
                  <a:cubicBezTo>
                    <a:pt x="21600" y="31391"/>
                    <a:pt x="14165" y="40324"/>
                    <a:pt x="3921" y="42215"/>
                  </a:cubicBezTo>
                  <a:lnTo>
                    <a:pt x="0" y="20975"/>
                  </a:lnTo>
                  <a:lnTo>
                    <a:pt x="5158" y="-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7" name="Arc 31">
              <a:extLst>
                <a:ext uri="{FF2B5EF4-FFF2-40B4-BE49-F238E27FC236}">
                  <a16:creationId xmlns:a16="http://schemas.microsoft.com/office/drawing/2014/main" id="{99B95E0C-A1C0-4015-954C-63D1B5F3CB9E}"/>
                </a:ext>
              </a:extLst>
            </p:cNvPr>
            <p:cNvSpPr>
              <a:spLocks/>
            </p:cNvSpPr>
            <p:nvPr/>
          </p:nvSpPr>
          <p:spPr bwMode="auto">
            <a:xfrm>
              <a:off x="5298" y="1640"/>
              <a:ext cx="78" cy="105"/>
            </a:xfrm>
            <a:custGeom>
              <a:avLst/>
              <a:gdLst>
                <a:gd name="T0" fmla="*/ 19 w 21600"/>
                <a:gd name="T1" fmla="*/ 0 h 42216"/>
                <a:gd name="T2" fmla="*/ 14 w 21600"/>
                <a:gd name="T3" fmla="*/ 105 h 42216"/>
                <a:gd name="T4" fmla="*/ 0 w 21600"/>
                <a:gd name="T5" fmla="*/ 52 h 42216"/>
                <a:gd name="T6" fmla="*/ 0 60000 65536"/>
                <a:gd name="T7" fmla="*/ 0 60000 65536"/>
                <a:gd name="T8" fmla="*/ 0 60000 65536"/>
              </a:gdLst>
              <a:ahLst/>
              <a:cxnLst>
                <a:cxn ang="T6">
                  <a:pos x="T0" y="T1"/>
                </a:cxn>
                <a:cxn ang="T7">
                  <a:pos x="T2" y="T3"/>
                </a:cxn>
                <a:cxn ang="T8">
                  <a:pos x="T4" y="T5"/>
                </a:cxn>
              </a:cxnLst>
              <a:rect l="0" t="0" r="r" b="b"/>
              <a:pathLst>
                <a:path w="21600" h="42216" fill="none" extrusionOk="0">
                  <a:moveTo>
                    <a:pt x="5158" y="-1"/>
                  </a:moveTo>
                  <a:cubicBezTo>
                    <a:pt x="14812" y="2374"/>
                    <a:pt x="21600" y="11032"/>
                    <a:pt x="21600" y="20975"/>
                  </a:cubicBezTo>
                  <a:cubicBezTo>
                    <a:pt x="21600" y="31391"/>
                    <a:pt x="14165" y="40324"/>
                    <a:pt x="3921" y="42215"/>
                  </a:cubicBezTo>
                </a:path>
                <a:path w="21600" h="42216" stroke="0" extrusionOk="0">
                  <a:moveTo>
                    <a:pt x="5158" y="-1"/>
                  </a:moveTo>
                  <a:cubicBezTo>
                    <a:pt x="14812" y="2374"/>
                    <a:pt x="21600" y="11032"/>
                    <a:pt x="21600" y="20975"/>
                  </a:cubicBezTo>
                  <a:cubicBezTo>
                    <a:pt x="21600" y="31391"/>
                    <a:pt x="14165" y="40324"/>
                    <a:pt x="3921" y="42215"/>
                  </a:cubicBezTo>
                  <a:lnTo>
                    <a:pt x="0" y="20975"/>
                  </a:lnTo>
                  <a:lnTo>
                    <a:pt x="5158" y="-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Arc 32">
              <a:extLst>
                <a:ext uri="{FF2B5EF4-FFF2-40B4-BE49-F238E27FC236}">
                  <a16:creationId xmlns:a16="http://schemas.microsoft.com/office/drawing/2014/main" id="{410CDDAC-3F4B-45C3-AF5C-961003E7C6CE}"/>
                </a:ext>
              </a:extLst>
            </p:cNvPr>
            <p:cNvSpPr>
              <a:spLocks/>
            </p:cNvSpPr>
            <p:nvPr/>
          </p:nvSpPr>
          <p:spPr bwMode="auto">
            <a:xfrm>
              <a:off x="5265" y="1533"/>
              <a:ext cx="79" cy="104"/>
            </a:xfrm>
            <a:custGeom>
              <a:avLst/>
              <a:gdLst>
                <a:gd name="T0" fmla="*/ 64 w 21600"/>
                <a:gd name="T1" fmla="*/ 104 h 42061"/>
                <a:gd name="T2" fmla="*/ 59 w 21600"/>
                <a:gd name="T3" fmla="*/ 0 h 42061"/>
                <a:gd name="T4" fmla="*/ 79 w 21600"/>
                <a:gd name="T5" fmla="*/ 52 h 42061"/>
                <a:gd name="T6" fmla="*/ 0 60000 65536"/>
                <a:gd name="T7" fmla="*/ 0 60000 65536"/>
                <a:gd name="T8" fmla="*/ 0 60000 65536"/>
              </a:gdLst>
              <a:ahLst/>
              <a:cxnLst>
                <a:cxn ang="T6">
                  <a:pos x="T0" y="T1"/>
                </a:cxn>
                <a:cxn ang="T7">
                  <a:pos x="T2" y="T3"/>
                </a:cxn>
                <a:cxn ang="T8">
                  <a:pos x="T4" y="T5"/>
                </a:cxn>
              </a:cxnLst>
              <a:rect l="0" t="0" r="r" b="b"/>
              <a:pathLst>
                <a:path w="21600" h="42061" fill="none" extrusionOk="0">
                  <a:moveTo>
                    <a:pt x="17458" y="42061"/>
                  </a:moveTo>
                  <a:cubicBezTo>
                    <a:pt x="7317" y="40080"/>
                    <a:pt x="0" y="31194"/>
                    <a:pt x="0" y="20862"/>
                  </a:cubicBezTo>
                  <a:cubicBezTo>
                    <a:pt x="0" y="11088"/>
                    <a:pt x="6562" y="2532"/>
                    <a:pt x="16002" y="0"/>
                  </a:cubicBezTo>
                </a:path>
                <a:path w="21600" h="42061" stroke="0" extrusionOk="0">
                  <a:moveTo>
                    <a:pt x="17458" y="42061"/>
                  </a:moveTo>
                  <a:cubicBezTo>
                    <a:pt x="7317" y="40080"/>
                    <a:pt x="0" y="31194"/>
                    <a:pt x="0" y="20862"/>
                  </a:cubicBezTo>
                  <a:cubicBezTo>
                    <a:pt x="0" y="11088"/>
                    <a:pt x="6562" y="2532"/>
                    <a:pt x="16002" y="0"/>
                  </a:cubicBezTo>
                  <a:lnTo>
                    <a:pt x="21600" y="20862"/>
                  </a:lnTo>
                  <a:lnTo>
                    <a:pt x="17458" y="4206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Arc 33">
              <a:extLst>
                <a:ext uri="{FF2B5EF4-FFF2-40B4-BE49-F238E27FC236}">
                  <a16:creationId xmlns:a16="http://schemas.microsoft.com/office/drawing/2014/main" id="{26C24C51-96CF-4840-8B18-60C82DBB014C}"/>
                </a:ext>
              </a:extLst>
            </p:cNvPr>
            <p:cNvSpPr>
              <a:spLocks/>
            </p:cNvSpPr>
            <p:nvPr/>
          </p:nvSpPr>
          <p:spPr bwMode="auto">
            <a:xfrm>
              <a:off x="5262" y="1314"/>
              <a:ext cx="79" cy="104"/>
            </a:xfrm>
            <a:custGeom>
              <a:avLst/>
              <a:gdLst>
                <a:gd name="T0" fmla="*/ 63 w 21600"/>
                <a:gd name="T1" fmla="*/ 104 h 41993"/>
                <a:gd name="T2" fmla="*/ 58 w 21600"/>
                <a:gd name="T3" fmla="*/ 0 h 41993"/>
                <a:gd name="T4" fmla="*/ 79 w 21600"/>
                <a:gd name="T5" fmla="*/ 52 h 41993"/>
                <a:gd name="T6" fmla="*/ 0 60000 65536"/>
                <a:gd name="T7" fmla="*/ 0 60000 65536"/>
                <a:gd name="T8" fmla="*/ 0 60000 65536"/>
              </a:gdLst>
              <a:ahLst/>
              <a:cxnLst>
                <a:cxn ang="T6">
                  <a:pos x="T0" y="T1"/>
                </a:cxn>
                <a:cxn ang="T7">
                  <a:pos x="T2" y="T3"/>
                </a:cxn>
                <a:cxn ang="T8">
                  <a:pos x="T4" y="T5"/>
                </a:cxn>
              </a:cxnLst>
              <a:rect l="0" t="0" r="r" b="b"/>
              <a:pathLst>
                <a:path w="21600" h="41993" fill="none" extrusionOk="0">
                  <a:moveTo>
                    <a:pt x="17166" y="41993"/>
                  </a:moveTo>
                  <a:cubicBezTo>
                    <a:pt x="7163" y="39895"/>
                    <a:pt x="0" y="31073"/>
                    <a:pt x="0" y="20853"/>
                  </a:cubicBezTo>
                  <a:cubicBezTo>
                    <a:pt x="0" y="11092"/>
                    <a:pt x="6545" y="2544"/>
                    <a:pt x="15968" y="-1"/>
                  </a:cubicBezTo>
                </a:path>
                <a:path w="21600" h="41993" stroke="0" extrusionOk="0">
                  <a:moveTo>
                    <a:pt x="17166" y="41993"/>
                  </a:moveTo>
                  <a:cubicBezTo>
                    <a:pt x="7163" y="39895"/>
                    <a:pt x="0" y="31073"/>
                    <a:pt x="0" y="20853"/>
                  </a:cubicBezTo>
                  <a:cubicBezTo>
                    <a:pt x="0" y="11092"/>
                    <a:pt x="6545" y="2544"/>
                    <a:pt x="15968" y="-1"/>
                  </a:cubicBezTo>
                  <a:lnTo>
                    <a:pt x="21600" y="20853"/>
                  </a:lnTo>
                  <a:lnTo>
                    <a:pt x="17166" y="41993"/>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0" name="Arc 34">
              <a:extLst>
                <a:ext uri="{FF2B5EF4-FFF2-40B4-BE49-F238E27FC236}">
                  <a16:creationId xmlns:a16="http://schemas.microsoft.com/office/drawing/2014/main" id="{069D4851-9ABE-4A05-9CE3-17154626E294}"/>
                </a:ext>
              </a:extLst>
            </p:cNvPr>
            <p:cNvSpPr>
              <a:spLocks/>
            </p:cNvSpPr>
            <p:nvPr/>
          </p:nvSpPr>
          <p:spPr bwMode="auto">
            <a:xfrm>
              <a:off x="5304" y="1423"/>
              <a:ext cx="79" cy="105"/>
            </a:xfrm>
            <a:custGeom>
              <a:avLst/>
              <a:gdLst>
                <a:gd name="T0" fmla="*/ 19 w 21600"/>
                <a:gd name="T1" fmla="*/ 0 h 42228"/>
                <a:gd name="T2" fmla="*/ 14 w 21600"/>
                <a:gd name="T3" fmla="*/ 105 h 42228"/>
                <a:gd name="T4" fmla="*/ 0 w 21600"/>
                <a:gd name="T5" fmla="*/ 52 h 42228"/>
                <a:gd name="T6" fmla="*/ 0 60000 65536"/>
                <a:gd name="T7" fmla="*/ 0 60000 65536"/>
                <a:gd name="T8" fmla="*/ 0 60000 65536"/>
              </a:gdLst>
              <a:ahLst/>
              <a:cxnLst>
                <a:cxn ang="T6">
                  <a:pos x="T0" y="T1"/>
                </a:cxn>
                <a:cxn ang="T7">
                  <a:pos x="T2" y="T3"/>
                </a:cxn>
                <a:cxn ang="T8">
                  <a:pos x="T4" y="T5"/>
                </a:cxn>
              </a:cxnLst>
              <a:rect l="0" t="0" r="r" b="b"/>
              <a:pathLst>
                <a:path w="21600" h="42228" fill="none" extrusionOk="0">
                  <a:moveTo>
                    <a:pt x="5126" y="0"/>
                  </a:moveTo>
                  <a:cubicBezTo>
                    <a:pt x="14796" y="2363"/>
                    <a:pt x="21600" y="11028"/>
                    <a:pt x="21600" y="20983"/>
                  </a:cubicBezTo>
                  <a:cubicBezTo>
                    <a:pt x="21600" y="31408"/>
                    <a:pt x="14152" y="40346"/>
                    <a:pt x="3898" y="42228"/>
                  </a:cubicBezTo>
                </a:path>
                <a:path w="21600" h="42228" stroke="0" extrusionOk="0">
                  <a:moveTo>
                    <a:pt x="5126" y="0"/>
                  </a:moveTo>
                  <a:cubicBezTo>
                    <a:pt x="14796" y="2363"/>
                    <a:pt x="21600" y="11028"/>
                    <a:pt x="21600" y="20983"/>
                  </a:cubicBezTo>
                  <a:cubicBezTo>
                    <a:pt x="21600" y="31408"/>
                    <a:pt x="14152" y="40346"/>
                    <a:pt x="3898" y="42228"/>
                  </a:cubicBezTo>
                  <a:lnTo>
                    <a:pt x="0" y="20983"/>
                  </a:lnTo>
                  <a:lnTo>
                    <a:pt x="5126"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1" name="Arc 35">
              <a:extLst>
                <a:ext uri="{FF2B5EF4-FFF2-40B4-BE49-F238E27FC236}">
                  <a16:creationId xmlns:a16="http://schemas.microsoft.com/office/drawing/2014/main" id="{57167076-2D81-4435-AA53-6EA37CE84935}"/>
                </a:ext>
              </a:extLst>
            </p:cNvPr>
            <p:cNvSpPr>
              <a:spLocks/>
            </p:cNvSpPr>
            <p:nvPr/>
          </p:nvSpPr>
          <p:spPr bwMode="auto">
            <a:xfrm>
              <a:off x="5320" y="1099"/>
              <a:ext cx="29" cy="208"/>
            </a:xfrm>
            <a:custGeom>
              <a:avLst/>
              <a:gdLst>
                <a:gd name="T0" fmla="*/ 29 w 22357"/>
                <a:gd name="T1" fmla="*/ 0 h 21600"/>
                <a:gd name="T2" fmla="*/ 0 w 22357"/>
                <a:gd name="T3" fmla="*/ 208 h 21600"/>
                <a:gd name="T4" fmla="*/ 1 w 22357"/>
                <a:gd name="T5" fmla="*/ 0 h 21600"/>
                <a:gd name="T6" fmla="*/ 0 60000 65536"/>
                <a:gd name="T7" fmla="*/ 0 60000 65536"/>
                <a:gd name="T8" fmla="*/ 0 60000 65536"/>
              </a:gdLst>
              <a:ahLst/>
              <a:cxnLst>
                <a:cxn ang="T6">
                  <a:pos x="T0" y="T1"/>
                </a:cxn>
                <a:cxn ang="T7">
                  <a:pos x="T2" y="T3"/>
                </a:cxn>
                <a:cxn ang="T8">
                  <a:pos x="T4" y="T5"/>
                </a:cxn>
              </a:cxnLst>
              <a:rect l="0" t="0" r="r" b="b"/>
              <a:pathLst>
                <a:path w="22357" h="21600" fill="none" extrusionOk="0">
                  <a:moveTo>
                    <a:pt x="22357" y="0"/>
                  </a:moveTo>
                  <a:cubicBezTo>
                    <a:pt x="22357" y="11929"/>
                    <a:pt x="12686" y="21600"/>
                    <a:pt x="757" y="21600"/>
                  </a:cubicBezTo>
                  <a:cubicBezTo>
                    <a:pt x="504" y="21600"/>
                    <a:pt x="252" y="21595"/>
                    <a:pt x="0" y="21586"/>
                  </a:cubicBezTo>
                </a:path>
                <a:path w="22357" h="21600" stroke="0" extrusionOk="0">
                  <a:moveTo>
                    <a:pt x="22357" y="0"/>
                  </a:moveTo>
                  <a:cubicBezTo>
                    <a:pt x="22357" y="11929"/>
                    <a:pt x="12686" y="21600"/>
                    <a:pt x="757" y="21600"/>
                  </a:cubicBezTo>
                  <a:cubicBezTo>
                    <a:pt x="504" y="21600"/>
                    <a:pt x="252" y="21595"/>
                    <a:pt x="0" y="21586"/>
                  </a:cubicBezTo>
                  <a:lnTo>
                    <a:pt x="757" y="0"/>
                  </a:lnTo>
                  <a:lnTo>
                    <a:pt x="22357" y="0"/>
                  </a:lnTo>
                  <a:close/>
                </a:path>
              </a:pathLst>
            </a:custGeom>
            <a:noFill/>
            <a:ln w="12700" cap="rnd">
              <a:solidFill>
                <a:schemeClr val="tx1"/>
              </a:solidFill>
              <a:round/>
              <a:headEnd type="triangle" w="med" len="me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2" name="Arc 36">
              <a:extLst>
                <a:ext uri="{FF2B5EF4-FFF2-40B4-BE49-F238E27FC236}">
                  <a16:creationId xmlns:a16="http://schemas.microsoft.com/office/drawing/2014/main" id="{0D21936A-0278-4F61-A67D-B0B0EC790266}"/>
                </a:ext>
              </a:extLst>
            </p:cNvPr>
            <p:cNvSpPr>
              <a:spLocks/>
            </p:cNvSpPr>
            <p:nvPr/>
          </p:nvSpPr>
          <p:spPr bwMode="auto">
            <a:xfrm>
              <a:off x="5269" y="1963"/>
              <a:ext cx="79" cy="104"/>
            </a:xfrm>
            <a:custGeom>
              <a:avLst/>
              <a:gdLst>
                <a:gd name="T0" fmla="*/ 63 w 21600"/>
                <a:gd name="T1" fmla="*/ 104 h 41993"/>
                <a:gd name="T2" fmla="*/ 58 w 21600"/>
                <a:gd name="T3" fmla="*/ 0 h 41993"/>
                <a:gd name="T4" fmla="*/ 79 w 21600"/>
                <a:gd name="T5" fmla="*/ 52 h 41993"/>
                <a:gd name="T6" fmla="*/ 0 60000 65536"/>
                <a:gd name="T7" fmla="*/ 0 60000 65536"/>
                <a:gd name="T8" fmla="*/ 0 60000 65536"/>
              </a:gdLst>
              <a:ahLst/>
              <a:cxnLst>
                <a:cxn ang="T6">
                  <a:pos x="T0" y="T1"/>
                </a:cxn>
                <a:cxn ang="T7">
                  <a:pos x="T2" y="T3"/>
                </a:cxn>
                <a:cxn ang="T8">
                  <a:pos x="T4" y="T5"/>
                </a:cxn>
              </a:cxnLst>
              <a:rect l="0" t="0" r="r" b="b"/>
              <a:pathLst>
                <a:path w="21600" h="41993" fill="none" extrusionOk="0">
                  <a:moveTo>
                    <a:pt x="17166" y="41993"/>
                  </a:moveTo>
                  <a:cubicBezTo>
                    <a:pt x="7163" y="39895"/>
                    <a:pt x="0" y="31073"/>
                    <a:pt x="0" y="20853"/>
                  </a:cubicBezTo>
                  <a:cubicBezTo>
                    <a:pt x="0" y="11092"/>
                    <a:pt x="6545" y="2544"/>
                    <a:pt x="15968" y="-1"/>
                  </a:cubicBezTo>
                </a:path>
                <a:path w="21600" h="41993" stroke="0" extrusionOk="0">
                  <a:moveTo>
                    <a:pt x="17166" y="41993"/>
                  </a:moveTo>
                  <a:cubicBezTo>
                    <a:pt x="7163" y="39895"/>
                    <a:pt x="0" y="31073"/>
                    <a:pt x="0" y="20853"/>
                  </a:cubicBezTo>
                  <a:cubicBezTo>
                    <a:pt x="0" y="11092"/>
                    <a:pt x="6545" y="2544"/>
                    <a:pt x="15968" y="-1"/>
                  </a:cubicBezTo>
                  <a:lnTo>
                    <a:pt x="21600" y="20853"/>
                  </a:lnTo>
                  <a:lnTo>
                    <a:pt x="17166" y="41993"/>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 name="Arc 37">
              <a:extLst>
                <a:ext uri="{FF2B5EF4-FFF2-40B4-BE49-F238E27FC236}">
                  <a16:creationId xmlns:a16="http://schemas.microsoft.com/office/drawing/2014/main" id="{D1EBA7B8-B472-48E9-BF0C-A3E76485289E}"/>
                </a:ext>
              </a:extLst>
            </p:cNvPr>
            <p:cNvSpPr>
              <a:spLocks/>
            </p:cNvSpPr>
            <p:nvPr/>
          </p:nvSpPr>
          <p:spPr bwMode="auto">
            <a:xfrm>
              <a:off x="5307" y="2068"/>
              <a:ext cx="65" cy="139"/>
            </a:xfrm>
            <a:custGeom>
              <a:avLst/>
              <a:gdLst>
                <a:gd name="T0" fmla="*/ 16 w 21600"/>
                <a:gd name="T1" fmla="*/ 0 h 42159"/>
                <a:gd name="T2" fmla="*/ 12 w 21600"/>
                <a:gd name="T3" fmla="*/ 139 h 42159"/>
                <a:gd name="T4" fmla="*/ 0 w 21600"/>
                <a:gd name="T5" fmla="*/ 69 h 42159"/>
                <a:gd name="T6" fmla="*/ 0 60000 65536"/>
                <a:gd name="T7" fmla="*/ 0 60000 65536"/>
                <a:gd name="T8" fmla="*/ 0 60000 65536"/>
              </a:gdLst>
              <a:ahLst/>
              <a:cxnLst>
                <a:cxn ang="T6">
                  <a:pos x="T0" y="T1"/>
                </a:cxn>
                <a:cxn ang="T7">
                  <a:pos x="T2" y="T3"/>
                </a:cxn>
                <a:cxn ang="T8">
                  <a:pos x="T4" y="T5"/>
                </a:cxn>
              </a:cxnLst>
              <a:rect l="0" t="0" r="r" b="b"/>
              <a:pathLst>
                <a:path w="21600" h="42159" fill="none" extrusionOk="0">
                  <a:moveTo>
                    <a:pt x="5303" y="0"/>
                  </a:moveTo>
                  <a:cubicBezTo>
                    <a:pt x="14887" y="2427"/>
                    <a:pt x="21600" y="11052"/>
                    <a:pt x="21600" y="20939"/>
                  </a:cubicBezTo>
                  <a:cubicBezTo>
                    <a:pt x="21600" y="31313"/>
                    <a:pt x="14223" y="40223"/>
                    <a:pt x="4031" y="42159"/>
                  </a:cubicBezTo>
                </a:path>
                <a:path w="21600" h="42159" stroke="0" extrusionOk="0">
                  <a:moveTo>
                    <a:pt x="5303" y="0"/>
                  </a:moveTo>
                  <a:cubicBezTo>
                    <a:pt x="14887" y="2427"/>
                    <a:pt x="21600" y="11052"/>
                    <a:pt x="21600" y="20939"/>
                  </a:cubicBezTo>
                  <a:cubicBezTo>
                    <a:pt x="21600" y="31313"/>
                    <a:pt x="14223" y="40223"/>
                    <a:pt x="4031" y="42159"/>
                  </a:cubicBezTo>
                  <a:lnTo>
                    <a:pt x="0" y="20939"/>
                  </a:lnTo>
                  <a:lnTo>
                    <a:pt x="5303"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4" name="Arc 38">
              <a:extLst>
                <a:ext uri="{FF2B5EF4-FFF2-40B4-BE49-F238E27FC236}">
                  <a16:creationId xmlns:a16="http://schemas.microsoft.com/office/drawing/2014/main" id="{DB546FCE-8A59-48BD-B0FF-906F0D37B12A}"/>
                </a:ext>
              </a:extLst>
            </p:cNvPr>
            <p:cNvSpPr>
              <a:spLocks/>
            </p:cNvSpPr>
            <p:nvPr/>
          </p:nvSpPr>
          <p:spPr bwMode="auto">
            <a:xfrm>
              <a:off x="5299" y="2211"/>
              <a:ext cx="26" cy="122"/>
            </a:xfrm>
            <a:custGeom>
              <a:avLst/>
              <a:gdLst>
                <a:gd name="T0" fmla="*/ 0 w 21600"/>
                <a:gd name="T1" fmla="*/ 122 h 21583"/>
                <a:gd name="T2" fmla="*/ 25 w 21600"/>
                <a:gd name="T3" fmla="*/ 0 h 21583"/>
                <a:gd name="T4" fmla="*/ 26 w 21600"/>
                <a:gd name="T5" fmla="*/ 122 h 21583"/>
                <a:gd name="T6" fmla="*/ 0 60000 65536"/>
                <a:gd name="T7" fmla="*/ 0 60000 65536"/>
                <a:gd name="T8" fmla="*/ 0 60000 65536"/>
              </a:gdLst>
              <a:ahLst/>
              <a:cxnLst>
                <a:cxn ang="T6">
                  <a:pos x="T0" y="T1"/>
                </a:cxn>
                <a:cxn ang="T7">
                  <a:pos x="T2" y="T3"/>
                </a:cxn>
                <a:cxn ang="T8">
                  <a:pos x="T4" y="T5"/>
                </a:cxn>
              </a:cxnLst>
              <a:rect l="0" t="0" r="r" b="b"/>
              <a:pathLst>
                <a:path w="21600" h="21583" fill="none" extrusionOk="0">
                  <a:moveTo>
                    <a:pt x="0" y="21583"/>
                  </a:moveTo>
                  <a:cubicBezTo>
                    <a:pt x="0" y="9982"/>
                    <a:pt x="9162" y="453"/>
                    <a:pt x="20753" y="-1"/>
                  </a:cubicBezTo>
                </a:path>
                <a:path w="21600" h="21583" stroke="0" extrusionOk="0">
                  <a:moveTo>
                    <a:pt x="0" y="21583"/>
                  </a:moveTo>
                  <a:cubicBezTo>
                    <a:pt x="0" y="9982"/>
                    <a:pt x="9162" y="453"/>
                    <a:pt x="20753" y="-1"/>
                  </a:cubicBezTo>
                  <a:lnTo>
                    <a:pt x="21600" y="21583"/>
                  </a:lnTo>
                  <a:lnTo>
                    <a:pt x="0" y="21583"/>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30" name="Group 39">
            <a:extLst>
              <a:ext uri="{FF2B5EF4-FFF2-40B4-BE49-F238E27FC236}">
                <a16:creationId xmlns:a16="http://schemas.microsoft.com/office/drawing/2014/main" id="{BD84AAF3-7DE7-4A59-8B80-51214FE9D0F4}"/>
              </a:ext>
            </a:extLst>
          </p:cNvPr>
          <p:cNvGrpSpPr>
            <a:grpSpLocks/>
          </p:cNvGrpSpPr>
          <p:nvPr/>
        </p:nvGrpSpPr>
        <p:grpSpPr bwMode="auto">
          <a:xfrm>
            <a:off x="8277225" y="4181475"/>
            <a:ext cx="192088" cy="1958975"/>
            <a:chOff x="5214" y="2634"/>
            <a:chExt cx="121" cy="1234"/>
          </a:xfrm>
        </p:grpSpPr>
        <p:sp>
          <p:nvSpPr>
            <p:cNvPr id="13335" name="Arc 40">
              <a:extLst>
                <a:ext uri="{FF2B5EF4-FFF2-40B4-BE49-F238E27FC236}">
                  <a16:creationId xmlns:a16="http://schemas.microsoft.com/office/drawing/2014/main" id="{7CF24F85-2603-451C-84E9-E882E521CD35}"/>
                </a:ext>
              </a:extLst>
            </p:cNvPr>
            <p:cNvSpPr>
              <a:spLocks/>
            </p:cNvSpPr>
            <p:nvPr/>
          </p:nvSpPr>
          <p:spPr bwMode="auto">
            <a:xfrm>
              <a:off x="5217" y="3116"/>
              <a:ext cx="79" cy="103"/>
            </a:xfrm>
            <a:custGeom>
              <a:avLst/>
              <a:gdLst>
                <a:gd name="T0" fmla="*/ 58 w 21600"/>
                <a:gd name="T1" fmla="*/ 103 h 42041"/>
                <a:gd name="T2" fmla="*/ 64 w 21600"/>
                <a:gd name="T3" fmla="*/ 0 h 42041"/>
                <a:gd name="T4" fmla="*/ 79 w 21600"/>
                <a:gd name="T5" fmla="*/ 52 h 42041"/>
                <a:gd name="T6" fmla="*/ 0 60000 65536"/>
                <a:gd name="T7" fmla="*/ 0 60000 65536"/>
                <a:gd name="T8" fmla="*/ 0 60000 65536"/>
              </a:gdLst>
              <a:ahLst/>
              <a:cxnLst>
                <a:cxn ang="T6">
                  <a:pos x="T0" y="T1"/>
                </a:cxn>
                <a:cxn ang="T7">
                  <a:pos x="T2" y="T3"/>
                </a:cxn>
                <a:cxn ang="T8">
                  <a:pos x="T4" y="T5"/>
                </a:cxn>
              </a:cxnLst>
              <a:rect l="0" t="0" r="r" b="b"/>
              <a:pathLst>
                <a:path w="21600" h="42041" fill="none" extrusionOk="0">
                  <a:moveTo>
                    <a:pt x="15847" y="42041"/>
                  </a:moveTo>
                  <a:cubicBezTo>
                    <a:pt x="6484" y="39454"/>
                    <a:pt x="0" y="30935"/>
                    <a:pt x="0" y="21221"/>
                  </a:cubicBezTo>
                  <a:cubicBezTo>
                    <a:pt x="0" y="10845"/>
                    <a:pt x="7377" y="1935"/>
                    <a:pt x="17571" y="0"/>
                  </a:cubicBezTo>
                </a:path>
                <a:path w="21600" h="42041" stroke="0" extrusionOk="0">
                  <a:moveTo>
                    <a:pt x="15847" y="42041"/>
                  </a:moveTo>
                  <a:cubicBezTo>
                    <a:pt x="6484" y="39454"/>
                    <a:pt x="0" y="30935"/>
                    <a:pt x="0" y="21221"/>
                  </a:cubicBezTo>
                  <a:cubicBezTo>
                    <a:pt x="0" y="10845"/>
                    <a:pt x="7377" y="1935"/>
                    <a:pt x="17571" y="0"/>
                  </a:cubicBezTo>
                  <a:lnTo>
                    <a:pt x="21600" y="21221"/>
                  </a:lnTo>
                  <a:lnTo>
                    <a:pt x="15847" y="4204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6" name="Arc 41">
              <a:extLst>
                <a:ext uri="{FF2B5EF4-FFF2-40B4-BE49-F238E27FC236}">
                  <a16:creationId xmlns:a16="http://schemas.microsoft.com/office/drawing/2014/main" id="{52977A32-9929-46A2-BC0D-F15D5074EB1B}"/>
                </a:ext>
              </a:extLst>
            </p:cNvPr>
            <p:cNvSpPr>
              <a:spLocks/>
            </p:cNvSpPr>
            <p:nvPr/>
          </p:nvSpPr>
          <p:spPr bwMode="auto">
            <a:xfrm>
              <a:off x="5254" y="3008"/>
              <a:ext cx="78" cy="105"/>
            </a:xfrm>
            <a:custGeom>
              <a:avLst/>
              <a:gdLst>
                <a:gd name="T0" fmla="*/ 14 w 21600"/>
                <a:gd name="T1" fmla="*/ 0 h 42194"/>
                <a:gd name="T2" fmla="*/ 19 w 21600"/>
                <a:gd name="T3" fmla="*/ 105 h 42194"/>
                <a:gd name="T4" fmla="*/ 0 w 21600"/>
                <a:gd name="T5" fmla="*/ 53 h 42194"/>
                <a:gd name="T6" fmla="*/ 0 60000 65536"/>
                <a:gd name="T7" fmla="*/ 0 60000 65536"/>
                <a:gd name="T8" fmla="*/ 0 60000 65536"/>
              </a:gdLst>
              <a:ahLst/>
              <a:cxnLst>
                <a:cxn ang="T6">
                  <a:pos x="T0" y="T1"/>
                </a:cxn>
                <a:cxn ang="T7">
                  <a:pos x="T2" y="T3"/>
                </a:cxn>
                <a:cxn ang="T8">
                  <a:pos x="T4" y="T5"/>
                </a:cxn>
              </a:cxnLst>
              <a:rect l="0" t="0" r="r" b="b"/>
              <a:pathLst>
                <a:path w="21600" h="42194" fill="none" extrusionOk="0">
                  <a:moveTo>
                    <a:pt x="3782" y="-1"/>
                  </a:moveTo>
                  <a:cubicBezTo>
                    <a:pt x="14090" y="1832"/>
                    <a:pt x="21600" y="10795"/>
                    <a:pt x="21600" y="21266"/>
                  </a:cubicBezTo>
                  <a:cubicBezTo>
                    <a:pt x="21600" y="31135"/>
                    <a:pt x="14910" y="39749"/>
                    <a:pt x="5347" y="42193"/>
                  </a:cubicBezTo>
                </a:path>
                <a:path w="21600" h="42194" stroke="0" extrusionOk="0">
                  <a:moveTo>
                    <a:pt x="3782" y="-1"/>
                  </a:moveTo>
                  <a:cubicBezTo>
                    <a:pt x="14090" y="1832"/>
                    <a:pt x="21600" y="10795"/>
                    <a:pt x="21600" y="21266"/>
                  </a:cubicBezTo>
                  <a:cubicBezTo>
                    <a:pt x="21600" y="31135"/>
                    <a:pt x="14910" y="39749"/>
                    <a:pt x="5347" y="42193"/>
                  </a:cubicBezTo>
                  <a:lnTo>
                    <a:pt x="0" y="21266"/>
                  </a:lnTo>
                  <a:lnTo>
                    <a:pt x="3782" y="-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7" name="Arc 42">
              <a:extLst>
                <a:ext uri="{FF2B5EF4-FFF2-40B4-BE49-F238E27FC236}">
                  <a16:creationId xmlns:a16="http://schemas.microsoft.com/office/drawing/2014/main" id="{03E06A15-E231-4FDE-B059-562656F196B9}"/>
                </a:ext>
              </a:extLst>
            </p:cNvPr>
            <p:cNvSpPr>
              <a:spLocks/>
            </p:cNvSpPr>
            <p:nvPr/>
          </p:nvSpPr>
          <p:spPr bwMode="auto">
            <a:xfrm>
              <a:off x="5250" y="3223"/>
              <a:ext cx="78" cy="105"/>
            </a:xfrm>
            <a:custGeom>
              <a:avLst/>
              <a:gdLst>
                <a:gd name="T0" fmla="*/ 14 w 21600"/>
                <a:gd name="T1" fmla="*/ 0 h 42194"/>
                <a:gd name="T2" fmla="*/ 19 w 21600"/>
                <a:gd name="T3" fmla="*/ 105 h 42194"/>
                <a:gd name="T4" fmla="*/ 0 w 21600"/>
                <a:gd name="T5" fmla="*/ 53 h 42194"/>
                <a:gd name="T6" fmla="*/ 0 60000 65536"/>
                <a:gd name="T7" fmla="*/ 0 60000 65536"/>
                <a:gd name="T8" fmla="*/ 0 60000 65536"/>
              </a:gdLst>
              <a:ahLst/>
              <a:cxnLst>
                <a:cxn ang="T6">
                  <a:pos x="T0" y="T1"/>
                </a:cxn>
                <a:cxn ang="T7">
                  <a:pos x="T2" y="T3"/>
                </a:cxn>
                <a:cxn ang="T8">
                  <a:pos x="T4" y="T5"/>
                </a:cxn>
              </a:cxnLst>
              <a:rect l="0" t="0" r="r" b="b"/>
              <a:pathLst>
                <a:path w="21600" h="42194" fill="none" extrusionOk="0">
                  <a:moveTo>
                    <a:pt x="3782" y="-1"/>
                  </a:moveTo>
                  <a:cubicBezTo>
                    <a:pt x="14090" y="1832"/>
                    <a:pt x="21600" y="10795"/>
                    <a:pt x="21600" y="21266"/>
                  </a:cubicBezTo>
                  <a:cubicBezTo>
                    <a:pt x="21600" y="31135"/>
                    <a:pt x="14910" y="39749"/>
                    <a:pt x="5347" y="42193"/>
                  </a:cubicBezTo>
                </a:path>
                <a:path w="21600" h="42194" stroke="0" extrusionOk="0">
                  <a:moveTo>
                    <a:pt x="3782" y="-1"/>
                  </a:moveTo>
                  <a:cubicBezTo>
                    <a:pt x="14090" y="1832"/>
                    <a:pt x="21600" y="10795"/>
                    <a:pt x="21600" y="21266"/>
                  </a:cubicBezTo>
                  <a:cubicBezTo>
                    <a:pt x="21600" y="31135"/>
                    <a:pt x="14910" y="39749"/>
                    <a:pt x="5347" y="42193"/>
                  </a:cubicBezTo>
                  <a:lnTo>
                    <a:pt x="0" y="21266"/>
                  </a:lnTo>
                  <a:lnTo>
                    <a:pt x="3782" y="-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Arc 43">
              <a:extLst>
                <a:ext uri="{FF2B5EF4-FFF2-40B4-BE49-F238E27FC236}">
                  <a16:creationId xmlns:a16="http://schemas.microsoft.com/office/drawing/2014/main" id="{68114380-881C-4628-BE96-A7A4BF7DC4D9}"/>
                </a:ext>
              </a:extLst>
            </p:cNvPr>
            <p:cNvSpPr>
              <a:spLocks/>
            </p:cNvSpPr>
            <p:nvPr/>
          </p:nvSpPr>
          <p:spPr bwMode="auto">
            <a:xfrm>
              <a:off x="5217" y="3331"/>
              <a:ext cx="79" cy="104"/>
            </a:xfrm>
            <a:custGeom>
              <a:avLst/>
              <a:gdLst>
                <a:gd name="T0" fmla="*/ 58 w 21600"/>
                <a:gd name="T1" fmla="*/ 104 h 42034"/>
                <a:gd name="T2" fmla="*/ 64 w 21600"/>
                <a:gd name="T3" fmla="*/ 0 h 42034"/>
                <a:gd name="T4" fmla="*/ 79 w 21600"/>
                <a:gd name="T5" fmla="*/ 53 h 42034"/>
                <a:gd name="T6" fmla="*/ 0 60000 65536"/>
                <a:gd name="T7" fmla="*/ 0 60000 65536"/>
                <a:gd name="T8" fmla="*/ 0 60000 65536"/>
              </a:gdLst>
              <a:ahLst/>
              <a:cxnLst>
                <a:cxn ang="T6">
                  <a:pos x="T0" y="T1"/>
                </a:cxn>
                <a:cxn ang="T7">
                  <a:pos x="T2" y="T3"/>
                </a:cxn>
                <a:cxn ang="T8">
                  <a:pos x="T4" y="T5"/>
                </a:cxn>
              </a:cxnLst>
              <a:rect l="0" t="0" r="r" b="b"/>
              <a:pathLst>
                <a:path w="21600" h="42034" fill="none" extrusionOk="0">
                  <a:moveTo>
                    <a:pt x="15797" y="42034"/>
                  </a:moveTo>
                  <a:cubicBezTo>
                    <a:pt x="6459" y="39430"/>
                    <a:pt x="0" y="30922"/>
                    <a:pt x="0" y="21228"/>
                  </a:cubicBezTo>
                  <a:cubicBezTo>
                    <a:pt x="0" y="10838"/>
                    <a:pt x="7396" y="1920"/>
                    <a:pt x="17607" y="0"/>
                  </a:cubicBezTo>
                </a:path>
                <a:path w="21600" h="42034" stroke="0" extrusionOk="0">
                  <a:moveTo>
                    <a:pt x="15797" y="42034"/>
                  </a:moveTo>
                  <a:cubicBezTo>
                    <a:pt x="6459" y="39430"/>
                    <a:pt x="0" y="30922"/>
                    <a:pt x="0" y="21228"/>
                  </a:cubicBezTo>
                  <a:cubicBezTo>
                    <a:pt x="0" y="10838"/>
                    <a:pt x="7396" y="1920"/>
                    <a:pt x="17607" y="0"/>
                  </a:cubicBezTo>
                  <a:lnTo>
                    <a:pt x="21600" y="21228"/>
                  </a:lnTo>
                  <a:lnTo>
                    <a:pt x="15797" y="42034"/>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Arc 44">
              <a:extLst>
                <a:ext uri="{FF2B5EF4-FFF2-40B4-BE49-F238E27FC236}">
                  <a16:creationId xmlns:a16="http://schemas.microsoft.com/office/drawing/2014/main" id="{E52CB0F4-0294-446E-ADDC-A914EE840CFC}"/>
                </a:ext>
              </a:extLst>
            </p:cNvPr>
            <p:cNvSpPr>
              <a:spLocks/>
            </p:cNvSpPr>
            <p:nvPr/>
          </p:nvSpPr>
          <p:spPr bwMode="auto">
            <a:xfrm>
              <a:off x="5214" y="3550"/>
              <a:ext cx="79" cy="104"/>
            </a:xfrm>
            <a:custGeom>
              <a:avLst/>
              <a:gdLst>
                <a:gd name="T0" fmla="*/ 58 w 21600"/>
                <a:gd name="T1" fmla="*/ 104 h 41970"/>
                <a:gd name="T2" fmla="*/ 63 w 21600"/>
                <a:gd name="T3" fmla="*/ 0 h 41970"/>
                <a:gd name="T4" fmla="*/ 79 w 21600"/>
                <a:gd name="T5" fmla="*/ 52 h 41970"/>
                <a:gd name="T6" fmla="*/ 0 60000 65536"/>
                <a:gd name="T7" fmla="*/ 0 60000 65536"/>
                <a:gd name="T8" fmla="*/ 0 60000 65536"/>
              </a:gdLst>
              <a:ahLst/>
              <a:cxnLst>
                <a:cxn ang="T6">
                  <a:pos x="T0" y="T1"/>
                </a:cxn>
                <a:cxn ang="T7">
                  <a:pos x="T2" y="T3"/>
                </a:cxn>
                <a:cxn ang="T8">
                  <a:pos x="T4" y="T5"/>
                </a:cxn>
              </a:cxnLst>
              <a:rect l="0" t="0" r="r" b="b"/>
              <a:pathLst>
                <a:path w="21600" h="41970" fill="none" extrusionOk="0">
                  <a:moveTo>
                    <a:pt x="15764" y="41969"/>
                  </a:moveTo>
                  <a:cubicBezTo>
                    <a:pt x="6442" y="39353"/>
                    <a:pt x="0" y="30854"/>
                    <a:pt x="0" y="21173"/>
                  </a:cubicBezTo>
                  <a:cubicBezTo>
                    <a:pt x="0" y="10891"/>
                    <a:pt x="7247" y="2035"/>
                    <a:pt x="17325" y="0"/>
                  </a:cubicBezTo>
                </a:path>
                <a:path w="21600" h="41970" stroke="0" extrusionOk="0">
                  <a:moveTo>
                    <a:pt x="15764" y="41969"/>
                  </a:moveTo>
                  <a:cubicBezTo>
                    <a:pt x="6442" y="39353"/>
                    <a:pt x="0" y="30854"/>
                    <a:pt x="0" y="21173"/>
                  </a:cubicBezTo>
                  <a:cubicBezTo>
                    <a:pt x="0" y="10891"/>
                    <a:pt x="7247" y="2035"/>
                    <a:pt x="17325" y="0"/>
                  </a:cubicBezTo>
                  <a:lnTo>
                    <a:pt x="21600" y="21173"/>
                  </a:lnTo>
                  <a:lnTo>
                    <a:pt x="15764" y="4196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Arc 45">
              <a:extLst>
                <a:ext uri="{FF2B5EF4-FFF2-40B4-BE49-F238E27FC236}">
                  <a16:creationId xmlns:a16="http://schemas.microsoft.com/office/drawing/2014/main" id="{B766F8F7-24B6-4A95-BE5E-FE1C8663ACF4}"/>
                </a:ext>
              </a:extLst>
            </p:cNvPr>
            <p:cNvSpPr>
              <a:spLocks/>
            </p:cNvSpPr>
            <p:nvPr/>
          </p:nvSpPr>
          <p:spPr bwMode="auto">
            <a:xfrm>
              <a:off x="5256" y="3440"/>
              <a:ext cx="79" cy="105"/>
            </a:xfrm>
            <a:custGeom>
              <a:avLst/>
              <a:gdLst>
                <a:gd name="T0" fmla="*/ 14 w 21600"/>
                <a:gd name="T1" fmla="*/ 0 h 42207"/>
                <a:gd name="T2" fmla="*/ 19 w 21600"/>
                <a:gd name="T3" fmla="*/ 105 h 42207"/>
                <a:gd name="T4" fmla="*/ 0 w 21600"/>
                <a:gd name="T5" fmla="*/ 53 h 42207"/>
                <a:gd name="T6" fmla="*/ 0 60000 65536"/>
                <a:gd name="T7" fmla="*/ 0 60000 65536"/>
                <a:gd name="T8" fmla="*/ 0 60000 65536"/>
              </a:gdLst>
              <a:ahLst/>
              <a:cxnLst>
                <a:cxn ang="T6">
                  <a:pos x="T0" y="T1"/>
                </a:cxn>
                <a:cxn ang="T7">
                  <a:pos x="T2" y="T3"/>
                </a:cxn>
                <a:cxn ang="T8">
                  <a:pos x="T4" y="T5"/>
                </a:cxn>
              </a:cxnLst>
              <a:rect l="0" t="0" r="r" b="b"/>
              <a:pathLst>
                <a:path w="21600" h="42207" fill="none" extrusionOk="0">
                  <a:moveTo>
                    <a:pt x="3757" y="0"/>
                  </a:moveTo>
                  <a:cubicBezTo>
                    <a:pt x="14077" y="1823"/>
                    <a:pt x="21600" y="10791"/>
                    <a:pt x="21600" y="21271"/>
                  </a:cubicBezTo>
                  <a:cubicBezTo>
                    <a:pt x="21600" y="31152"/>
                    <a:pt x="14893" y="39774"/>
                    <a:pt x="5315" y="42206"/>
                  </a:cubicBezTo>
                </a:path>
                <a:path w="21600" h="42207" stroke="0" extrusionOk="0">
                  <a:moveTo>
                    <a:pt x="3757" y="0"/>
                  </a:moveTo>
                  <a:cubicBezTo>
                    <a:pt x="14077" y="1823"/>
                    <a:pt x="21600" y="10791"/>
                    <a:pt x="21600" y="21271"/>
                  </a:cubicBezTo>
                  <a:cubicBezTo>
                    <a:pt x="21600" y="31152"/>
                    <a:pt x="14893" y="39774"/>
                    <a:pt x="5315" y="42206"/>
                  </a:cubicBezTo>
                  <a:lnTo>
                    <a:pt x="0" y="21271"/>
                  </a:lnTo>
                  <a:lnTo>
                    <a:pt x="3757"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Arc 46">
              <a:extLst>
                <a:ext uri="{FF2B5EF4-FFF2-40B4-BE49-F238E27FC236}">
                  <a16:creationId xmlns:a16="http://schemas.microsoft.com/office/drawing/2014/main" id="{4E24B2AA-5C75-4C64-A3DF-BEB3C6EC8612}"/>
                </a:ext>
              </a:extLst>
            </p:cNvPr>
            <p:cNvSpPr>
              <a:spLocks/>
            </p:cNvSpPr>
            <p:nvPr/>
          </p:nvSpPr>
          <p:spPr bwMode="auto">
            <a:xfrm>
              <a:off x="5272" y="3660"/>
              <a:ext cx="29" cy="208"/>
            </a:xfrm>
            <a:custGeom>
              <a:avLst/>
              <a:gdLst>
                <a:gd name="T0" fmla="*/ 0 w 22357"/>
                <a:gd name="T1" fmla="*/ 0 h 21600"/>
                <a:gd name="T2" fmla="*/ 29 w 22357"/>
                <a:gd name="T3" fmla="*/ 208 h 21600"/>
                <a:gd name="T4" fmla="*/ 1 w 22357"/>
                <a:gd name="T5" fmla="*/ 208 h 21600"/>
                <a:gd name="T6" fmla="*/ 0 60000 65536"/>
                <a:gd name="T7" fmla="*/ 0 60000 65536"/>
                <a:gd name="T8" fmla="*/ 0 60000 65536"/>
              </a:gdLst>
              <a:ahLst/>
              <a:cxnLst>
                <a:cxn ang="T6">
                  <a:pos x="T0" y="T1"/>
                </a:cxn>
                <a:cxn ang="T7">
                  <a:pos x="T2" y="T3"/>
                </a:cxn>
                <a:cxn ang="T8">
                  <a:pos x="T4" y="T5"/>
                </a:cxn>
              </a:cxnLst>
              <a:rect l="0" t="0" r="r" b="b"/>
              <a:pathLst>
                <a:path w="22357" h="21600" fill="none" extrusionOk="0">
                  <a:moveTo>
                    <a:pt x="0" y="13"/>
                  </a:moveTo>
                  <a:cubicBezTo>
                    <a:pt x="252" y="4"/>
                    <a:pt x="504" y="0"/>
                    <a:pt x="757" y="0"/>
                  </a:cubicBezTo>
                  <a:cubicBezTo>
                    <a:pt x="12686" y="0"/>
                    <a:pt x="22357" y="9670"/>
                    <a:pt x="22357" y="21600"/>
                  </a:cubicBezTo>
                </a:path>
                <a:path w="22357" h="21600" stroke="0" extrusionOk="0">
                  <a:moveTo>
                    <a:pt x="0" y="13"/>
                  </a:moveTo>
                  <a:cubicBezTo>
                    <a:pt x="252" y="4"/>
                    <a:pt x="504" y="0"/>
                    <a:pt x="757" y="0"/>
                  </a:cubicBezTo>
                  <a:cubicBezTo>
                    <a:pt x="12686" y="0"/>
                    <a:pt x="22357" y="9670"/>
                    <a:pt x="22357" y="21600"/>
                  </a:cubicBezTo>
                  <a:lnTo>
                    <a:pt x="757" y="21600"/>
                  </a:lnTo>
                  <a:lnTo>
                    <a:pt x="0" y="13"/>
                  </a:lnTo>
                  <a:close/>
                </a:path>
              </a:pathLst>
            </a:custGeom>
            <a:noFill/>
            <a:ln w="12700" cap="rnd">
              <a:solidFill>
                <a:schemeClr val="tx1"/>
              </a:solidFill>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Arc 47">
              <a:extLst>
                <a:ext uri="{FF2B5EF4-FFF2-40B4-BE49-F238E27FC236}">
                  <a16:creationId xmlns:a16="http://schemas.microsoft.com/office/drawing/2014/main" id="{42D98399-8A62-44AA-B1E2-B4DF03B3BF06}"/>
                </a:ext>
              </a:extLst>
            </p:cNvPr>
            <p:cNvSpPr>
              <a:spLocks/>
            </p:cNvSpPr>
            <p:nvPr/>
          </p:nvSpPr>
          <p:spPr bwMode="auto">
            <a:xfrm>
              <a:off x="5221" y="2901"/>
              <a:ext cx="79" cy="104"/>
            </a:xfrm>
            <a:custGeom>
              <a:avLst/>
              <a:gdLst>
                <a:gd name="T0" fmla="*/ 58 w 21600"/>
                <a:gd name="T1" fmla="*/ 104 h 41970"/>
                <a:gd name="T2" fmla="*/ 63 w 21600"/>
                <a:gd name="T3" fmla="*/ 0 h 41970"/>
                <a:gd name="T4" fmla="*/ 79 w 21600"/>
                <a:gd name="T5" fmla="*/ 52 h 41970"/>
                <a:gd name="T6" fmla="*/ 0 60000 65536"/>
                <a:gd name="T7" fmla="*/ 0 60000 65536"/>
                <a:gd name="T8" fmla="*/ 0 60000 65536"/>
              </a:gdLst>
              <a:ahLst/>
              <a:cxnLst>
                <a:cxn ang="T6">
                  <a:pos x="T0" y="T1"/>
                </a:cxn>
                <a:cxn ang="T7">
                  <a:pos x="T2" y="T3"/>
                </a:cxn>
                <a:cxn ang="T8">
                  <a:pos x="T4" y="T5"/>
                </a:cxn>
              </a:cxnLst>
              <a:rect l="0" t="0" r="r" b="b"/>
              <a:pathLst>
                <a:path w="21600" h="41970" fill="none" extrusionOk="0">
                  <a:moveTo>
                    <a:pt x="15764" y="41969"/>
                  </a:moveTo>
                  <a:cubicBezTo>
                    <a:pt x="6442" y="39353"/>
                    <a:pt x="0" y="30854"/>
                    <a:pt x="0" y="21173"/>
                  </a:cubicBezTo>
                  <a:cubicBezTo>
                    <a:pt x="0" y="10891"/>
                    <a:pt x="7247" y="2035"/>
                    <a:pt x="17325" y="0"/>
                  </a:cubicBezTo>
                </a:path>
                <a:path w="21600" h="41970" stroke="0" extrusionOk="0">
                  <a:moveTo>
                    <a:pt x="15764" y="41969"/>
                  </a:moveTo>
                  <a:cubicBezTo>
                    <a:pt x="6442" y="39353"/>
                    <a:pt x="0" y="30854"/>
                    <a:pt x="0" y="21173"/>
                  </a:cubicBezTo>
                  <a:cubicBezTo>
                    <a:pt x="0" y="10891"/>
                    <a:pt x="7247" y="2035"/>
                    <a:pt x="17325" y="0"/>
                  </a:cubicBezTo>
                  <a:lnTo>
                    <a:pt x="21600" y="21173"/>
                  </a:lnTo>
                  <a:lnTo>
                    <a:pt x="15764" y="4196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Arc 48">
              <a:extLst>
                <a:ext uri="{FF2B5EF4-FFF2-40B4-BE49-F238E27FC236}">
                  <a16:creationId xmlns:a16="http://schemas.microsoft.com/office/drawing/2014/main" id="{69B25E6E-B587-4E02-8B21-06425A9D3FBA}"/>
                </a:ext>
              </a:extLst>
            </p:cNvPr>
            <p:cNvSpPr>
              <a:spLocks/>
            </p:cNvSpPr>
            <p:nvPr/>
          </p:nvSpPr>
          <p:spPr bwMode="auto">
            <a:xfrm>
              <a:off x="5259" y="2759"/>
              <a:ext cx="65" cy="139"/>
            </a:xfrm>
            <a:custGeom>
              <a:avLst/>
              <a:gdLst>
                <a:gd name="T0" fmla="*/ 12 w 21600"/>
                <a:gd name="T1" fmla="*/ 0 h 42151"/>
                <a:gd name="T2" fmla="*/ 16 w 21600"/>
                <a:gd name="T3" fmla="*/ 139 h 42151"/>
                <a:gd name="T4" fmla="*/ 0 w 21600"/>
                <a:gd name="T5" fmla="*/ 70 h 42151"/>
                <a:gd name="T6" fmla="*/ 0 60000 65536"/>
                <a:gd name="T7" fmla="*/ 0 60000 65536"/>
                <a:gd name="T8" fmla="*/ 0 60000 65536"/>
              </a:gdLst>
              <a:ahLst/>
              <a:cxnLst>
                <a:cxn ang="T6">
                  <a:pos x="T0" y="T1"/>
                </a:cxn>
                <a:cxn ang="T7">
                  <a:pos x="T2" y="T3"/>
                </a:cxn>
                <a:cxn ang="T8">
                  <a:pos x="T4" y="T5"/>
                </a:cxn>
              </a:cxnLst>
              <a:rect l="0" t="0" r="r" b="b"/>
              <a:pathLst>
                <a:path w="21600" h="42151" fill="none" extrusionOk="0">
                  <a:moveTo>
                    <a:pt x="3975" y="0"/>
                  </a:moveTo>
                  <a:cubicBezTo>
                    <a:pt x="14194" y="1913"/>
                    <a:pt x="21600" y="10834"/>
                    <a:pt x="21600" y="21231"/>
                  </a:cubicBezTo>
                  <a:cubicBezTo>
                    <a:pt x="21600" y="31089"/>
                    <a:pt x="14925" y="39696"/>
                    <a:pt x="5377" y="42151"/>
                  </a:cubicBezTo>
                </a:path>
                <a:path w="21600" h="42151" stroke="0" extrusionOk="0">
                  <a:moveTo>
                    <a:pt x="3975" y="0"/>
                  </a:moveTo>
                  <a:cubicBezTo>
                    <a:pt x="14194" y="1913"/>
                    <a:pt x="21600" y="10834"/>
                    <a:pt x="21600" y="21231"/>
                  </a:cubicBezTo>
                  <a:cubicBezTo>
                    <a:pt x="21600" y="31089"/>
                    <a:pt x="14925" y="39696"/>
                    <a:pt x="5377" y="42151"/>
                  </a:cubicBezTo>
                  <a:lnTo>
                    <a:pt x="0" y="21231"/>
                  </a:lnTo>
                  <a:lnTo>
                    <a:pt x="3975"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4" name="Arc 49">
              <a:extLst>
                <a:ext uri="{FF2B5EF4-FFF2-40B4-BE49-F238E27FC236}">
                  <a16:creationId xmlns:a16="http://schemas.microsoft.com/office/drawing/2014/main" id="{BB6CD66C-6923-4324-AF05-5CCE8244A58E}"/>
                </a:ext>
              </a:extLst>
            </p:cNvPr>
            <p:cNvSpPr>
              <a:spLocks/>
            </p:cNvSpPr>
            <p:nvPr/>
          </p:nvSpPr>
          <p:spPr bwMode="auto">
            <a:xfrm>
              <a:off x="5251" y="2634"/>
              <a:ext cx="26" cy="122"/>
            </a:xfrm>
            <a:custGeom>
              <a:avLst/>
              <a:gdLst>
                <a:gd name="T0" fmla="*/ 25 w 21600"/>
                <a:gd name="T1" fmla="*/ 122 h 21583"/>
                <a:gd name="T2" fmla="*/ 0 w 21600"/>
                <a:gd name="T3" fmla="*/ 0 h 21583"/>
                <a:gd name="T4" fmla="*/ 26 w 21600"/>
                <a:gd name="T5" fmla="*/ 0 h 21583"/>
                <a:gd name="T6" fmla="*/ 0 60000 65536"/>
                <a:gd name="T7" fmla="*/ 0 60000 65536"/>
                <a:gd name="T8" fmla="*/ 0 60000 65536"/>
              </a:gdLst>
              <a:ahLst/>
              <a:cxnLst>
                <a:cxn ang="T6">
                  <a:pos x="T0" y="T1"/>
                </a:cxn>
                <a:cxn ang="T7">
                  <a:pos x="T2" y="T3"/>
                </a:cxn>
                <a:cxn ang="T8">
                  <a:pos x="T4" y="T5"/>
                </a:cxn>
              </a:cxnLst>
              <a:rect l="0" t="0" r="r" b="b"/>
              <a:pathLst>
                <a:path w="21600" h="21583" fill="none" extrusionOk="0">
                  <a:moveTo>
                    <a:pt x="20753" y="21583"/>
                  </a:moveTo>
                  <a:cubicBezTo>
                    <a:pt x="9162" y="21129"/>
                    <a:pt x="0" y="11600"/>
                    <a:pt x="0" y="0"/>
                  </a:cubicBezTo>
                </a:path>
                <a:path w="21600" h="21583" stroke="0" extrusionOk="0">
                  <a:moveTo>
                    <a:pt x="20753" y="21583"/>
                  </a:moveTo>
                  <a:cubicBezTo>
                    <a:pt x="9162" y="21129"/>
                    <a:pt x="0" y="11600"/>
                    <a:pt x="0" y="0"/>
                  </a:cubicBezTo>
                  <a:lnTo>
                    <a:pt x="21600" y="0"/>
                  </a:lnTo>
                  <a:lnTo>
                    <a:pt x="20753" y="21583"/>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31" name="Line 50">
            <a:extLst>
              <a:ext uri="{FF2B5EF4-FFF2-40B4-BE49-F238E27FC236}">
                <a16:creationId xmlns:a16="http://schemas.microsoft.com/office/drawing/2014/main" id="{047C557D-7E05-4C63-8DD1-1A78DE4718AD}"/>
              </a:ext>
            </a:extLst>
          </p:cNvPr>
          <p:cNvSpPr>
            <a:spLocks noChangeShapeType="1"/>
          </p:cNvSpPr>
          <p:nvPr/>
        </p:nvSpPr>
        <p:spPr bwMode="auto">
          <a:xfrm>
            <a:off x="3359150" y="3962400"/>
            <a:ext cx="1816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2" name="Line 51">
            <a:extLst>
              <a:ext uri="{FF2B5EF4-FFF2-40B4-BE49-F238E27FC236}">
                <a16:creationId xmlns:a16="http://schemas.microsoft.com/office/drawing/2014/main" id="{B36903CF-A6AD-416E-AC26-E574B7F66685}"/>
              </a:ext>
            </a:extLst>
          </p:cNvPr>
          <p:cNvSpPr>
            <a:spLocks noChangeShapeType="1"/>
          </p:cNvSpPr>
          <p:nvPr/>
        </p:nvSpPr>
        <p:spPr bwMode="auto">
          <a:xfrm>
            <a:off x="5873750" y="3962400"/>
            <a:ext cx="21209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3" name="Line 52">
            <a:extLst>
              <a:ext uri="{FF2B5EF4-FFF2-40B4-BE49-F238E27FC236}">
                <a16:creationId xmlns:a16="http://schemas.microsoft.com/office/drawing/2014/main" id="{F01CB6BC-C99E-4BA9-8F23-FA336E6C9FA6}"/>
              </a:ext>
            </a:extLst>
          </p:cNvPr>
          <p:cNvSpPr>
            <a:spLocks noChangeShapeType="1"/>
          </p:cNvSpPr>
          <p:nvPr/>
        </p:nvSpPr>
        <p:spPr bwMode="auto">
          <a:xfrm flipH="1" flipV="1">
            <a:off x="1593850" y="3270250"/>
            <a:ext cx="46990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4" name="Rectangle 53">
            <a:extLst>
              <a:ext uri="{FF2B5EF4-FFF2-40B4-BE49-F238E27FC236}">
                <a16:creationId xmlns:a16="http://schemas.microsoft.com/office/drawing/2014/main" id="{6A116F9A-4A39-4DCC-85C0-544B681C8A17}"/>
              </a:ext>
            </a:extLst>
          </p:cNvPr>
          <p:cNvSpPr>
            <a:spLocks noChangeArrowheads="1"/>
          </p:cNvSpPr>
          <p:nvPr/>
        </p:nvSpPr>
        <p:spPr bwMode="auto">
          <a:xfrm>
            <a:off x="6310313" y="5776913"/>
            <a:ext cx="1824037"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Annihilation</a:t>
            </a:r>
          </a:p>
          <a:p>
            <a:r>
              <a:rPr lang="en-US" altLang="en-US" b="1">
                <a:solidFill>
                  <a:schemeClr val="bg2"/>
                </a:solidFill>
                <a:latin typeface="Univers (W1)" charset="0"/>
              </a:rPr>
              <a:t>Radiation</a:t>
            </a:r>
          </a:p>
        </p:txBody>
      </p:sp>
    </p:spTree>
  </p:cSld>
  <p:clrMapOvr>
    <a:overrideClrMapping bg1="dk2" tx1="lt1" bg2="dk1" tx2="lt2" accent1="accent1" accent2="accent2" accent3="accent3" accent4="accent4" accent5="accent5" accent6="accent6" hlink="hlink" folHlink="folHlink"/>
  </p:clrMapOvr>
  <p:transition advClick="0" advTm="6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B6F54618-942F-4E94-89DE-6FFD605CE441}"/>
              </a:ext>
            </a:extLst>
          </p:cNvPr>
          <p:cNvSpPr>
            <a:spLocks noGrp="1" noChangeArrowheads="1"/>
          </p:cNvSpPr>
          <p:nvPr>
            <p:ph type="title"/>
          </p:nvPr>
        </p:nvSpPr>
        <p:spPr>
          <a:xfrm>
            <a:off x="228600" y="228600"/>
            <a:ext cx="78486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3600"/>
              <a:t>MONITORING  RADIATION EXPOSURE</a:t>
            </a:r>
          </a:p>
        </p:txBody>
      </p:sp>
      <p:sp>
        <p:nvSpPr>
          <p:cNvPr id="115715" name="Rectangle 3">
            <a:extLst>
              <a:ext uri="{FF2B5EF4-FFF2-40B4-BE49-F238E27FC236}">
                <a16:creationId xmlns:a16="http://schemas.microsoft.com/office/drawing/2014/main" id="{15E3866E-08DF-4DE6-BCDD-627B1ADBDE98}"/>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Tx/>
              <a:buNone/>
            </a:pPr>
            <a:r>
              <a:rPr lang="en-US" altLang="en-US"/>
              <a:t>Radiation dosimeters measures radiation dose to people.</a:t>
            </a:r>
          </a:p>
          <a:p>
            <a:pPr lvl="2">
              <a:buFontTx/>
              <a:buNone/>
            </a:pPr>
            <a:endParaRPr lang="en-US" altLang="en-US" sz="3200"/>
          </a:p>
        </p:txBody>
      </p:sp>
      <p:pic>
        <p:nvPicPr>
          <p:cNvPr id="115716" name="Picture 4">
            <a:extLst>
              <a:ext uri="{FF2B5EF4-FFF2-40B4-BE49-F238E27FC236}">
                <a16:creationId xmlns:a16="http://schemas.microsoft.com/office/drawing/2014/main" id="{D1DCC0B5-D93D-41DB-A36E-F4EA0F66BA7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3136900"/>
            <a:ext cx="46863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6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2963C6F4-3F7E-42B4-8787-D8DFD38F74F3}"/>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Minimize Dose By Good   Practices</a:t>
            </a:r>
          </a:p>
        </p:txBody>
      </p:sp>
      <p:sp>
        <p:nvSpPr>
          <p:cNvPr id="117763" name="Rectangle 3">
            <a:extLst>
              <a:ext uri="{FF2B5EF4-FFF2-40B4-BE49-F238E27FC236}">
                <a16:creationId xmlns:a16="http://schemas.microsoft.com/office/drawing/2014/main" id="{77D4669C-46F8-47A4-A823-4660A22F641B}"/>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solidFill>
                  <a:schemeClr val="accent2"/>
                </a:solidFill>
              </a:rPr>
              <a:t>TIME  - reduce time of exposure</a:t>
            </a:r>
          </a:p>
          <a:p>
            <a:r>
              <a:rPr lang="en-US" altLang="en-US">
                <a:solidFill>
                  <a:schemeClr val="accent2"/>
                </a:solidFill>
              </a:rPr>
              <a:t>DISTANCE - increase distance</a:t>
            </a:r>
          </a:p>
          <a:p>
            <a:r>
              <a:rPr lang="en-US" altLang="en-US">
                <a:solidFill>
                  <a:schemeClr val="accent2"/>
                </a:solidFill>
              </a:rPr>
              <a:t>SHIELDING - use shielding </a:t>
            </a:r>
          </a:p>
        </p:txBody>
      </p:sp>
      <p:graphicFrame>
        <p:nvGraphicFramePr>
          <p:cNvPr id="117764" name="Object 4">
            <a:hlinkClick r:id="" action="ppaction://ole?verb=0"/>
            <a:extLst>
              <a:ext uri="{FF2B5EF4-FFF2-40B4-BE49-F238E27FC236}">
                <a16:creationId xmlns:a16="http://schemas.microsoft.com/office/drawing/2014/main" id="{EB5DD4B4-9F3C-48C4-97CD-EC1877BCF3C8}"/>
              </a:ext>
            </a:extLst>
          </p:cNvPr>
          <p:cNvGraphicFramePr>
            <a:graphicFrameLocks/>
          </p:cNvGraphicFramePr>
          <p:nvPr/>
        </p:nvGraphicFramePr>
        <p:xfrm>
          <a:off x="2214563" y="4648200"/>
          <a:ext cx="4259262" cy="1219200"/>
        </p:xfrm>
        <a:graphic>
          <a:graphicData uri="http://schemas.openxmlformats.org/presentationml/2006/ole">
            <mc:AlternateContent xmlns:mc="http://schemas.openxmlformats.org/markup-compatibility/2006">
              <mc:Choice xmlns:v="urn:schemas-microsoft-com:vml" Requires="v">
                <p:oleObj spid="_x0000_s117768" name="Clip" r:id="rId4" imgW="7213600" imgH="2074863" progId="MS_ClipArt_Gallery.2">
                  <p:embed/>
                </p:oleObj>
              </mc:Choice>
              <mc:Fallback>
                <p:oleObj name="Clip" r:id="rId4" imgW="7213600" imgH="2074863"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63" y="4648200"/>
                        <a:ext cx="425926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5" name="Object 5">
            <a:hlinkClick r:id="" action="ppaction://ole?verb=0"/>
            <a:extLst>
              <a:ext uri="{FF2B5EF4-FFF2-40B4-BE49-F238E27FC236}">
                <a16:creationId xmlns:a16="http://schemas.microsoft.com/office/drawing/2014/main" id="{F0B514A5-4AF0-4582-AAE7-AC3E14C53F6D}"/>
              </a:ext>
            </a:extLst>
          </p:cNvPr>
          <p:cNvGraphicFramePr>
            <a:graphicFrameLocks/>
          </p:cNvGraphicFramePr>
          <p:nvPr/>
        </p:nvGraphicFramePr>
        <p:xfrm>
          <a:off x="460375" y="4191000"/>
          <a:ext cx="1292225" cy="1600200"/>
        </p:xfrm>
        <a:graphic>
          <a:graphicData uri="http://schemas.openxmlformats.org/presentationml/2006/ole">
            <mc:AlternateContent xmlns:mc="http://schemas.openxmlformats.org/markup-compatibility/2006">
              <mc:Choice xmlns:v="urn:schemas-microsoft-com:vml" Requires="v">
                <p:oleObj spid="_x0000_s117769" name="Clip" r:id="rId6" imgW="1941513" imgH="2641600" progId="MS_ClipArt_Gallery.2">
                  <p:embed/>
                </p:oleObj>
              </mc:Choice>
              <mc:Fallback>
                <p:oleObj name="Clip" r:id="rId6" imgW="1941513" imgH="2641600" progId="MS_ClipArt_Gallery.2">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 y="4191000"/>
                        <a:ext cx="12922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6" name="Object 6">
            <a:hlinkClick r:id="" action="ppaction://ole?verb=0"/>
            <a:extLst>
              <a:ext uri="{FF2B5EF4-FFF2-40B4-BE49-F238E27FC236}">
                <a16:creationId xmlns:a16="http://schemas.microsoft.com/office/drawing/2014/main" id="{1528BB33-22AB-40F3-BFDB-BDF2009BDCFD}"/>
              </a:ext>
            </a:extLst>
          </p:cNvPr>
          <p:cNvGraphicFramePr>
            <a:graphicFrameLocks/>
          </p:cNvGraphicFramePr>
          <p:nvPr/>
        </p:nvGraphicFramePr>
        <p:xfrm>
          <a:off x="1525588" y="2082800"/>
          <a:ext cx="6076950" cy="4052888"/>
        </p:xfrm>
        <a:graphic>
          <a:graphicData uri="http://schemas.openxmlformats.org/presentationml/2006/ole">
            <mc:AlternateContent xmlns:mc="http://schemas.openxmlformats.org/markup-compatibility/2006">
              <mc:Choice xmlns:v="urn:schemas-microsoft-com:vml" Requires="v">
                <p:oleObj spid="_x0000_s117770" name="Document" r:id="rId8" imgW="6076830" imgH="4048011" progId="Word.Document.8">
                  <p:embed/>
                </p:oleObj>
              </mc:Choice>
              <mc:Fallback>
                <p:oleObj name="Document" r:id="rId8" imgW="6076830" imgH="4048011" progId="Word.Document.8">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2082800"/>
                        <a:ext cx="6076950"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7767" name="Picture 7">
            <a:extLst>
              <a:ext uri="{FF2B5EF4-FFF2-40B4-BE49-F238E27FC236}">
                <a16:creationId xmlns:a16="http://schemas.microsoft.com/office/drawing/2014/main" id="{FAEB2E46-6716-41D3-B771-D79BF01B4591}"/>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1988" y="3048000"/>
            <a:ext cx="207803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6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a:extLst>
              <a:ext uri="{FF2B5EF4-FFF2-40B4-BE49-F238E27FC236}">
                <a16:creationId xmlns:a16="http://schemas.microsoft.com/office/drawing/2014/main" id="{F3975F07-085D-4F26-A260-A97DEB7549B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2562225"/>
            <a:ext cx="2446337"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1" name="Rectangle 3">
            <a:extLst>
              <a:ext uri="{FF2B5EF4-FFF2-40B4-BE49-F238E27FC236}">
                <a16:creationId xmlns:a16="http://schemas.microsoft.com/office/drawing/2014/main" id="{A8C36457-D8ED-414B-A898-63192BF96337}"/>
              </a:ext>
            </a:extLst>
          </p:cNvPr>
          <p:cNvSpPr>
            <a:spLocks noChangeArrowheads="1"/>
          </p:cNvSpPr>
          <p:nvPr/>
        </p:nvSpPr>
        <p:spPr bwMode="auto">
          <a:xfrm>
            <a:off x="207963" y="1960563"/>
            <a:ext cx="28717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Alpha Survey Meter</a:t>
            </a:r>
          </a:p>
        </p:txBody>
      </p:sp>
      <p:sp>
        <p:nvSpPr>
          <p:cNvPr id="119812" name="Rectangle 4">
            <a:extLst>
              <a:ext uri="{FF2B5EF4-FFF2-40B4-BE49-F238E27FC236}">
                <a16:creationId xmlns:a16="http://schemas.microsoft.com/office/drawing/2014/main" id="{F140A595-7A7C-4E2D-B702-A9DE84C403BE}"/>
              </a:ext>
            </a:extLst>
          </p:cNvPr>
          <p:cNvSpPr>
            <a:spLocks noChangeArrowheads="1"/>
          </p:cNvSpPr>
          <p:nvPr/>
        </p:nvSpPr>
        <p:spPr bwMode="auto">
          <a:xfrm>
            <a:off x="284163" y="55563"/>
            <a:ext cx="848518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800" b="1">
              <a:latin typeface="Arial" panose="020B0604020202020204" pitchFamily="34" charset="0"/>
            </a:endParaRPr>
          </a:p>
          <a:p>
            <a:pPr algn="ctr"/>
            <a:r>
              <a:rPr lang="en-US" altLang="en-US" sz="3200" b="1">
                <a:latin typeface="Arial" panose="020B0604020202020204" pitchFamily="34" charset="0"/>
              </a:rPr>
              <a:t>Radiation is detected with survey meters</a:t>
            </a:r>
          </a:p>
        </p:txBody>
      </p:sp>
      <p:pic>
        <p:nvPicPr>
          <p:cNvPr id="119813" name="Picture 5">
            <a:extLst>
              <a:ext uri="{FF2B5EF4-FFF2-40B4-BE49-F238E27FC236}">
                <a16:creationId xmlns:a16="http://schemas.microsoft.com/office/drawing/2014/main" id="{84064928-B291-43C9-B2D5-901BD674557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2819400"/>
            <a:ext cx="3516312"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4" name="Rectangle 6">
            <a:extLst>
              <a:ext uri="{FF2B5EF4-FFF2-40B4-BE49-F238E27FC236}">
                <a16:creationId xmlns:a16="http://schemas.microsoft.com/office/drawing/2014/main" id="{08211E8A-62F3-427D-93BE-524A8CFFAE92}"/>
              </a:ext>
            </a:extLst>
          </p:cNvPr>
          <p:cNvSpPr>
            <a:spLocks noChangeArrowheads="1"/>
          </p:cNvSpPr>
          <p:nvPr/>
        </p:nvSpPr>
        <p:spPr bwMode="auto">
          <a:xfrm>
            <a:off x="4568825" y="1808163"/>
            <a:ext cx="39036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Beta, Gamma &amp; X-ray Survey Meter </a:t>
            </a:r>
          </a:p>
        </p:txBody>
      </p:sp>
    </p:spTree>
  </p:cSld>
  <p:clrMapOvr>
    <a:masterClrMapping/>
  </p:clrMapOvr>
  <p:transition advClick="0" advTm="6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11050485-28C0-4B7C-8A5D-828FF33E54D3}"/>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4800"/>
              <a:t>Radiation and Life</a:t>
            </a:r>
          </a:p>
        </p:txBody>
      </p:sp>
      <p:pic>
        <p:nvPicPr>
          <p:cNvPr id="120835" name="Picture 3">
            <a:extLst>
              <a:ext uri="{FF2B5EF4-FFF2-40B4-BE49-F238E27FC236}">
                <a16:creationId xmlns:a16="http://schemas.microsoft.com/office/drawing/2014/main" id="{08EB59EB-182B-4ECA-ACA8-E2BDE71891E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14575"/>
            <a:ext cx="4681538" cy="2867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6" name="AutoShape 4">
            <a:extLst>
              <a:ext uri="{FF2B5EF4-FFF2-40B4-BE49-F238E27FC236}">
                <a16:creationId xmlns:a16="http://schemas.microsoft.com/office/drawing/2014/main" id="{C05CE4D2-F261-4D6D-8BBC-1D9284A9FC93}"/>
              </a:ext>
            </a:extLst>
          </p:cNvPr>
          <p:cNvSpPr>
            <a:spLocks noChangeArrowheads="1"/>
          </p:cNvSpPr>
          <p:nvPr/>
        </p:nvSpPr>
        <p:spPr bwMode="auto">
          <a:xfrm>
            <a:off x="749300" y="558800"/>
            <a:ext cx="1054100" cy="977900"/>
          </a:xfrm>
          <a:prstGeom prst="star16">
            <a:avLst>
              <a:gd name="adj" fmla="val 37500"/>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37" name="Rectangle 5">
            <a:extLst>
              <a:ext uri="{FF2B5EF4-FFF2-40B4-BE49-F238E27FC236}">
                <a16:creationId xmlns:a16="http://schemas.microsoft.com/office/drawing/2014/main" id="{7912F53D-CA1C-48B0-BEFC-7C75AA2D52D8}"/>
              </a:ext>
            </a:extLst>
          </p:cNvPr>
          <p:cNvSpPr>
            <a:spLocks noChangeArrowheads="1"/>
          </p:cNvSpPr>
          <p:nvPr/>
        </p:nvSpPr>
        <p:spPr bwMode="auto">
          <a:xfrm>
            <a:off x="7427913" y="1949450"/>
            <a:ext cx="914400"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t>Radon</a:t>
            </a:r>
          </a:p>
        </p:txBody>
      </p:sp>
      <p:sp>
        <p:nvSpPr>
          <p:cNvPr id="120838" name="Rectangle 6">
            <a:extLst>
              <a:ext uri="{FF2B5EF4-FFF2-40B4-BE49-F238E27FC236}">
                <a16:creationId xmlns:a16="http://schemas.microsoft.com/office/drawing/2014/main" id="{0F077947-99CD-4441-815D-A842166AF7E2}"/>
              </a:ext>
            </a:extLst>
          </p:cNvPr>
          <p:cNvSpPr>
            <a:spLocks noChangeArrowheads="1"/>
          </p:cNvSpPr>
          <p:nvPr/>
        </p:nvSpPr>
        <p:spPr bwMode="auto">
          <a:xfrm>
            <a:off x="5084763" y="1495425"/>
            <a:ext cx="917575" cy="376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X-Rays</a:t>
            </a:r>
          </a:p>
        </p:txBody>
      </p:sp>
      <p:sp>
        <p:nvSpPr>
          <p:cNvPr id="120839" name="Rectangle 7">
            <a:extLst>
              <a:ext uri="{FF2B5EF4-FFF2-40B4-BE49-F238E27FC236}">
                <a16:creationId xmlns:a16="http://schemas.microsoft.com/office/drawing/2014/main" id="{E9046702-6512-4C5F-B632-C21E05B7A1D4}"/>
              </a:ext>
            </a:extLst>
          </p:cNvPr>
          <p:cNvSpPr>
            <a:spLocks noChangeArrowheads="1"/>
          </p:cNvSpPr>
          <p:nvPr/>
        </p:nvSpPr>
        <p:spPr bwMode="auto">
          <a:xfrm>
            <a:off x="131763" y="2409825"/>
            <a:ext cx="1209675" cy="65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Consumer</a:t>
            </a:r>
          </a:p>
          <a:p>
            <a:r>
              <a:rPr lang="en-US" altLang="en-US" sz="1800" b="1"/>
              <a:t>Products</a:t>
            </a:r>
          </a:p>
        </p:txBody>
      </p:sp>
      <p:sp>
        <p:nvSpPr>
          <p:cNvPr id="120840" name="Rectangle 8">
            <a:extLst>
              <a:ext uri="{FF2B5EF4-FFF2-40B4-BE49-F238E27FC236}">
                <a16:creationId xmlns:a16="http://schemas.microsoft.com/office/drawing/2014/main" id="{590C9D74-6C27-43C8-A639-34ED90B9FDCF}"/>
              </a:ext>
            </a:extLst>
          </p:cNvPr>
          <p:cNvSpPr>
            <a:spLocks noChangeArrowheads="1"/>
          </p:cNvSpPr>
          <p:nvPr/>
        </p:nvSpPr>
        <p:spPr bwMode="auto">
          <a:xfrm>
            <a:off x="7656513" y="4810125"/>
            <a:ext cx="968375" cy="65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Nuclear</a:t>
            </a:r>
          </a:p>
          <a:p>
            <a:r>
              <a:rPr lang="en-US" altLang="en-US" sz="1800" b="1"/>
              <a:t>Power</a:t>
            </a:r>
          </a:p>
        </p:txBody>
      </p:sp>
      <p:grpSp>
        <p:nvGrpSpPr>
          <p:cNvPr id="120841" name="Group 9">
            <a:extLst>
              <a:ext uri="{FF2B5EF4-FFF2-40B4-BE49-F238E27FC236}">
                <a16:creationId xmlns:a16="http://schemas.microsoft.com/office/drawing/2014/main" id="{91B5A7F1-0C70-4DA1-BD4A-B89814A5BC26}"/>
              </a:ext>
            </a:extLst>
          </p:cNvPr>
          <p:cNvGrpSpPr>
            <a:grpSpLocks/>
          </p:cNvGrpSpPr>
          <p:nvPr/>
        </p:nvGrpSpPr>
        <p:grpSpPr bwMode="auto">
          <a:xfrm>
            <a:off x="8099425" y="5410200"/>
            <a:ext cx="479425" cy="762000"/>
            <a:chOff x="5102" y="3408"/>
            <a:chExt cx="302" cy="480"/>
          </a:xfrm>
        </p:grpSpPr>
        <p:sp useBgFill="1">
          <p:nvSpPr>
            <p:cNvPr id="120861" name="Arc 10">
              <a:extLst>
                <a:ext uri="{FF2B5EF4-FFF2-40B4-BE49-F238E27FC236}">
                  <a16:creationId xmlns:a16="http://schemas.microsoft.com/office/drawing/2014/main" id="{79361DDF-0F75-4ACA-9AF6-798A55E9AD84}"/>
                </a:ext>
              </a:extLst>
            </p:cNvPr>
            <p:cNvSpPr>
              <a:spLocks/>
            </p:cNvSpPr>
            <p:nvPr/>
          </p:nvSpPr>
          <p:spPr bwMode="auto">
            <a:xfrm>
              <a:off x="5347" y="3413"/>
              <a:ext cx="52" cy="472"/>
            </a:xfrm>
            <a:custGeom>
              <a:avLst/>
              <a:gdLst>
                <a:gd name="T0" fmla="*/ 52 w 25545"/>
                <a:gd name="T1" fmla="*/ 468 h 43194"/>
                <a:gd name="T2" fmla="*/ 43 w 25545"/>
                <a:gd name="T3" fmla="*/ 0 h 43194"/>
                <a:gd name="T4" fmla="*/ 44 w 25545"/>
                <a:gd name="T5" fmla="*/ 236 h 43194"/>
                <a:gd name="T6" fmla="*/ 0 60000 65536"/>
                <a:gd name="T7" fmla="*/ 0 60000 65536"/>
                <a:gd name="T8" fmla="*/ 0 60000 65536"/>
              </a:gdLst>
              <a:ahLst/>
              <a:cxnLst>
                <a:cxn ang="T6">
                  <a:pos x="T0" y="T1"/>
                </a:cxn>
                <a:cxn ang="T7">
                  <a:pos x="T2" y="T3"/>
                </a:cxn>
                <a:cxn ang="T8">
                  <a:pos x="T4" y="T5"/>
                </a:cxn>
              </a:cxnLst>
              <a:rect l="0" t="0" r="r" b="b"/>
              <a:pathLst>
                <a:path w="25545" h="43194" fill="none" extrusionOk="0">
                  <a:moveTo>
                    <a:pt x="25544" y="42830"/>
                  </a:moveTo>
                  <a:cubicBezTo>
                    <a:pt x="24243" y="43072"/>
                    <a:pt x="22923" y="43194"/>
                    <a:pt x="21600" y="43194"/>
                  </a:cubicBezTo>
                  <a:cubicBezTo>
                    <a:pt x="9670" y="43194"/>
                    <a:pt x="0" y="33523"/>
                    <a:pt x="0" y="21594"/>
                  </a:cubicBezTo>
                  <a:cubicBezTo>
                    <a:pt x="0" y="9855"/>
                    <a:pt x="9373" y="266"/>
                    <a:pt x="21108" y="-1"/>
                  </a:cubicBezTo>
                </a:path>
                <a:path w="25545" h="43194" stroke="0" extrusionOk="0">
                  <a:moveTo>
                    <a:pt x="25544" y="42830"/>
                  </a:moveTo>
                  <a:cubicBezTo>
                    <a:pt x="24243" y="43072"/>
                    <a:pt x="22923" y="43194"/>
                    <a:pt x="21600" y="43194"/>
                  </a:cubicBezTo>
                  <a:cubicBezTo>
                    <a:pt x="9670" y="43194"/>
                    <a:pt x="0" y="33523"/>
                    <a:pt x="0" y="21594"/>
                  </a:cubicBezTo>
                  <a:cubicBezTo>
                    <a:pt x="0" y="9855"/>
                    <a:pt x="9373" y="266"/>
                    <a:pt x="21108" y="-1"/>
                  </a:cubicBezTo>
                  <a:lnTo>
                    <a:pt x="21600" y="21594"/>
                  </a:lnTo>
                  <a:lnTo>
                    <a:pt x="25544" y="42830"/>
                  </a:lnTo>
                  <a:close/>
                </a:path>
              </a:pathLst>
            </a:custGeom>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20862" name="Arc 11">
              <a:extLst>
                <a:ext uri="{FF2B5EF4-FFF2-40B4-BE49-F238E27FC236}">
                  <a16:creationId xmlns:a16="http://schemas.microsoft.com/office/drawing/2014/main" id="{C9355D45-6921-4A94-A948-AB4EB528129B}"/>
                </a:ext>
              </a:extLst>
            </p:cNvPr>
            <p:cNvSpPr>
              <a:spLocks/>
            </p:cNvSpPr>
            <p:nvPr/>
          </p:nvSpPr>
          <p:spPr bwMode="auto">
            <a:xfrm>
              <a:off x="5102" y="3413"/>
              <a:ext cx="53" cy="472"/>
            </a:xfrm>
            <a:custGeom>
              <a:avLst/>
              <a:gdLst>
                <a:gd name="T0" fmla="*/ 8 w 26018"/>
                <a:gd name="T1" fmla="*/ 0 h 43200"/>
                <a:gd name="T2" fmla="*/ 0 w 26018"/>
                <a:gd name="T3" fmla="*/ 467 h 43200"/>
                <a:gd name="T4" fmla="*/ 9 w 26018"/>
                <a:gd name="T5" fmla="*/ 236 h 43200"/>
                <a:gd name="T6" fmla="*/ 0 60000 65536"/>
                <a:gd name="T7" fmla="*/ 0 60000 65536"/>
                <a:gd name="T8" fmla="*/ 0 60000 65536"/>
              </a:gdLst>
              <a:ahLst/>
              <a:cxnLst>
                <a:cxn ang="T6">
                  <a:pos x="T0" y="T1"/>
                </a:cxn>
                <a:cxn ang="T7">
                  <a:pos x="T2" y="T3"/>
                </a:cxn>
                <a:cxn ang="T8">
                  <a:pos x="T4" y="T5"/>
                </a:cxn>
              </a:cxnLst>
              <a:rect l="0" t="0" r="r" b="b"/>
              <a:pathLst>
                <a:path w="26018" h="43200" fill="none" extrusionOk="0">
                  <a:moveTo>
                    <a:pt x="3926" y="5"/>
                  </a:moveTo>
                  <a:cubicBezTo>
                    <a:pt x="4090" y="1"/>
                    <a:pt x="4254" y="0"/>
                    <a:pt x="4418" y="0"/>
                  </a:cubicBezTo>
                  <a:cubicBezTo>
                    <a:pt x="16347" y="0"/>
                    <a:pt x="26018" y="9670"/>
                    <a:pt x="26018" y="21600"/>
                  </a:cubicBezTo>
                  <a:cubicBezTo>
                    <a:pt x="26018" y="33529"/>
                    <a:pt x="16347" y="43200"/>
                    <a:pt x="4418" y="43200"/>
                  </a:cubicBezTo>
                  <a:cubicBezTo>
                    <a:pt x="2933" y="43200"/>
                    <a:pt x="1453" y="43046"/>
                    <a:pt x="-1" y="42743"/>
                  </a:cubicBezTo>
                </a:path>
                <a:path w="26018" h="43200" stroke="0" extrusionOk="0">
                  <a:moveTo>
                    <a:pt x="3926" y="5"/>
                  </a:moveTo>
                  <a:cubicBezTo>
                    <a:pt x="4090" y="1"/>
                    <a:pt x="4254" y="0"/>
                    <a:pt x="4418" y="0"/>
                  </a:cubicBezTo>
                  <a:cubicBezTo>
                    <a:pt x="16347" y="0"/>
                    <a:pt x="26018" y="9670"/>
                    <a:pt x="26018" y="21600"/>
                  </a:cubicBezTo>
                  <a:cubicBezTo>
                    <a:pt x="26018" y="33529"/>
                    <a:pt x="16347" y="43200"/>
                    <a:pt x="4418" y="43200"/>
                  </a:cubicBezTo>
                  <a:cubicBezTo>
                    <a:pt x="2933" y="43200"/>
                    <a:pt x="1453" y="43046"/>
                    <a:pt x="-1" y="42743"/>
                  </a:cubicBezTo>
                  <a:lnTo>
                    <a:pt x="4418" y="21600"/>
                  </a:lnTo>
                  <a:lnTo>
                    <a:pt x="3926" y="5"/>
                  </a:lnTo>
                  <a:close/>
                </a:path>
              </a:pathLst>
            </a:custGeom>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3" name="Line 12">
              <a:extLst>
                <a:ext uri="{FF2B5EF4-FFF2-40B4-BE49-F238E27FC236}">
                  <a16:creationId xmlns:a16="http://schemas.microsoft.com/office/drawing/2014/main" id="{8086AADB-FF75-4F19-9102-6291AD28C450}"/>
                </a:ext>
              </a:extLst>
            </p:cNvPr>
            <p:cNvSpPr>
              <a:spLocks noChangeShapeType="1"/>
            </p:cNvSpPr>
            <p:nvPr/>
          </p:nvSpPr>
          <p:spPr bwMode="auto">
            <a:xfrm>
              <a:off x="5116" y="3408"/>
              <a:ext cx="2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64" name="Line 13">
              <a:extLst>
                <a:ext uri="{FF2B5EF4-FFF2-40B4-BE49-F238E27FC236}">
                  <a16:creationId xmlns:a16="http://schemas.microsoft.com/office/drawing/2014/main" id="{E653A167-16A4-480F-A602-59580E4599BA}"/>
                </a:ext>
              </a:extLst>
            </p:cNvPr>
            <p:cNvSpPr>
              <a:spLocks noChangeShapeType="1"/>
            </p:cNvSpPr>
            <p:nvPr/>
          </p:nvSpPr>
          <p:spPr bwMode="auto">
            <a:xfrm flipH="1">
              <a:off x="5108" y="3888"/>
              <a:ext cx="2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842" name="Group 14">
            <a:extLst>
              <a:ext uri="{FF2B5EF4-FFF2-40B4-BE49-F238E27FC236}">
                <a16:creationId xmlns:a16="http://schemas.microsoft.com/office/drawing/2014/main" id="{B3E6417C-7A79-493E-A379-D7452D5722F7}"/>
              </a:ext>
            </a:extLst>
          </p:cNvPr>
          <p:cNvGrpSpPr>
            <a:grpSpLocks/>
          </p:cNvGrpSpPr>
          <p:nvPr/>
        </p:nvGrpSpPr>
        <p:grpSpPr bwMode="auto">
          <a:xfrm>
            <a:off x="7931150" y="5721350"/>
            <a:ext cx="292100" cy="444500"/>
            <a:chOff x="4996" y="3604"/>
            <a:chExt cx="184" cy="280"/>
          </a:xfrm>
        </p:grpSpPr>
        <p:sp>
          <p:nvSpPr>
            <p:cNvPr id="120859" name="Oval 15">
              <a:extLst>
                <a:ext uri="{FF2B5EF4-FFF2-40B4-BE49-F238E27FC236}">
                  <a16:creationId xmlns:a16="http://schemas.microsoft.com/office/drawing/2014/main" id="{2E763DB4-7308-4845-88AE-01FE252ED9B9}"/>
                </a:ext>
              </a:extLst>
            </p:cNvPr>
            <p:cNvSpPr>
              <a:spLocks noChangeArrowheads="1"/>
            </p:cNvSpPr>
            <p:nvPr/>
          </p:nvSpPr>
          <p:spPr bwMode="auto">
            <a:xfrm>
              <a:off x="4996" y="3604"/>
              <a:ext cx="184" cy="18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60" name="Rectangle 16">
              <a:extLst>
                <a:ext uri="{FF2B5EF4-FFF2-40B4-BE49-F238E27FC236}">
                  <a16:creationId xmlns:a16="http://schemas.microsoft.com/office/drawing/2014/main" id="{04173A45-3966-4136-A41F-7F550D1F0AA6}"/>
                </a:ext>
              </a:extLst>
            </p:cNvPr>
            <p:cNvSpPr>
              <a:spLocks noChangeArrowheads="1"/>
            </p:cNvSpPr>
            <p:nvPr/>
          </p:nvSpPr>
          <p:spPr bwMode="auto">
            <a:xfrm>
              <a:off x="4996" y="3700"/>
              <a:ext cx="184" cy="184"/>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20843" name="Rectangle 17">
            <a:extLst>
              <a:ext uri="{FF2B5EF4-FFF2-40B4-BE49-F238E27FC236}">
                <a16:creationId xmlns:a16="http://schemas.microsoft.com/office/drawing/2014/main" id="{110FB4E2-2D06-453F-87E4-3128DF633113}"/>
              </a:ext>
            </a:extLst>
          </p:cNvPr>
          <p:cNvSpPr>
            <a:spLocks noChangeArrowheads="1"/>
          </p:cNvSpPr>
          <p:nvPr/>
        </p:nvSpPr>
        <p:spPr bwMode="auto">
          <a:xfrm>
            <a:off x="207963" y="4619625"/>
            <a:ext cx="1349375" cy="65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Radioactive</a:t>
            </a:r>
          </a:p>
          <a:p>
            <a:r>
              <a:rPr lang="en-US" altLang="en-US" sz="1800" b="1"/>
              <a:t>Waste</a:t>
            </a:r>
          </a:p>
        </p:txBody>
      </p:sp>
      <p:pic>
        <p:nvPicPr>
          <p:cNvPr id="120844" name="Picture 18">
            <a:extLst>
              <a:ext uri="{FF2B5EF4-FFF2-40B4-BE49-F238E27FC236}">
                <a16:creationId xmlns:a16="http://schemas.microsoft.com/office/drawing/2014/main" id="{A44F38D1-4146-4C46-AB9A-959E58DC017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029200"/>
            <a:ext cx="347663"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5" name="Rectangle 19">
            <a:extLst>
              <a:ext uri="{FF2B5EF4-FFF2-40B4-BE49-F238E27FC236}">
                <a16:creationId xmlns:a16="http://schemas.microsoft.com/office/drawing/2014/main" id="{3417C316-6A20-43EA-BE30-8481BB2FFC16}"/>
              </a:ext>
            </a:extLst>
          </p:cNvPr>
          <p:cNvSpPr>
            <a:spLocks noChangeArrowheads="1"/>
          </p:cNvSpPr>
          <p:nvPr/>
        </p:nvSpPr>
        <p:spPr bwMode="auto">
          <a:xfrm>
            <a:off x="2417763" y="1495425"/>
            <a:ext cx="2066925" cy="376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Book Antiqua" panose="02040602050305030304" pitchFamily="18" charset="0"/>
              </a:rPr>
              <a:t>Nuclear Medicine</a:t>
            </a:r>
          </a:p>
        </p:txBody>
      </p:sp>
      <p:sp>
        <p:nvSpPr>
          <p:cNvPr id="120846" name="Rectangle 20">
            <a:extLst>
              <a:ext uri="{FF2B5EF4-FFF2-40B4-BE49-F238E27FC236}">
                <a16:creationId xmlns:a16="http://schemas.microsoft.com/office/drawing/2014/main" id="{0FB59AA7-04DD-4719-BBE6-C3C49E47A3DC}"/>
              </a:ext>
            </a:extLst>
          </p:cNvPr>
          <p:cNvSpPr>
            <a:spLocks noChangeArrowheads="1"/>
          </p:cNvSpPr>
          <p:nvPr/>
        </p:nvSpPr>
        <p:spPr bwMode="auto">
          <a:xfrm>
            <a:off x="131763" y="200025"/>
            <a:ext cx="1825625" cy="376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Book Antiqua" panose="02040602050305030304" pitchFamily="18" charset="0"/>
              </a:rPr>
              <a:t>Solar Radiation</a:t>
            </a:r>
          </a:p>
        </p:txBody>
      </p:sp>
      <p:sp>
        <p:nvSpPr>
          <p:cNvPr id="120847" name="Rectangle 21">
            <a:extLst>
              <a:ext uri="{FF2B5EF4-FFF2-40B4-BE49-F238E27FC236}">
                <a16:creationId xmlns:a16="http://schemas.microsoft.com/office/drawing/2014/main" id="{910DE138-9C14-4A95-BFD3-C0ED4CF7EBA7}"/>
              </a:ext>
            </a:extLst>
          </p:cNvPr>
          <p:cNvSpPr>
            <a:spLocks noChangeArrowheads="1"/>
          </p:cNvSpPr>
          <p:nvPr/>
        </p:nvSpPr>
        <p:spPr bwMode="auto">
          <a:xfrm>
            <a:off x="6989763" y="276225"/>
            <a:ext cx="1533525" cy="376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Book Antiqua" panose="02040602050305030304" pitchFamily="18" charset="0"/>
              </a:rPr>
              <a:t>Cosmic Rays</a:t>
            </a:r>
          </a:p>
        </p:txBody>
      </p:sp>
      <p:sp>
        <p:nvSpPr>
          <p:cNvPr id="120848" name="Rectangle 22">
            <a:extLst>
              <a:ext uri="{FF2B5EF4-FFF2-40B4-BE49-F238E27FC236}">
                <a16:creationId xmlns:a16="http://schemas.microsoft.com/office/drawing/2014/main" id="{4AAF9DC9-22CB-46F6-8031-34262BE8B58D}"/>
              </a:ext>
            </a:extLst>
          </p:cNvPr>
          <p:cNvSpPr>
            <a:spLocks noChangeArrowheads="1"/>
          </p:cNvSpPr>
          <p:nvPr/>
        </p:nvSpPr>
        <p:spPr bwMode="auto">
          <a:xfrm>
            <a:off x="2284413" y="5629275"/>
            <a:ext cx="1285875" cy="65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Book Antiqua" panose="02040602050305030304" pitchFamily="18" charset="0"/>
              </a:rPr>
              <a:t>Terrestrial</a:t>
            </a:r>
          </a:p>
          <a:p>
            <a:r>
              <a:rPr lang="en-US" altLang="en-US" sz="1800" b="1">
                <a:latin typeface="Book Antiqua" panose="02040602050305030304" pitchFamily="18" charset="0"/>
              </a:rPr>
              <a:t>Radiation</a:t>
            </a:r>
          </a:p>
        </p:txBody>
      </p:sp>
      <p:sp>
        <p:nvSpPr>
          <p:cNvPr id="120849" name="Rectangle 23">
            <a:extLst>
              <a:ext uri="{FF2B5EF4-FFF2-40B4-BE49-F238E27FC236}">
                <a16:creationId xmlns:a16="http://schemas.microsoft.com/office/drawing/2014/main" id="{77BA64B6-D0D7-47BB-BD15-88FBDF56672D}"/>
              </a:ext>
            </a:extLst>
          </p:cNvPr>
          <p:cNvSpPr>
            <a:spLocks noChangeArrowheads="1"/>
          </p:cNvSpPr>
          <p:nvPr/>
        </p:nvSpPr>
        <p:spPr bwMode="auto">
          <a:xfrm>
            <a:off x="4608513" y="5724525"/>
            <a:ext cx="962025" cy="65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Book Antiqua" panose="02040602050305030304" pitchFamily="18" charset="0"/>
              </a:rPr>
              <a:t>Food &amp;</a:t>
            </a:r>
          </a:p>
          <a:p>
            <a:r>
              <a:rPr lang="en-US" altLang="en-US" sz="1800" b="1">
                <a:latin typeface="Book Antiqua" panose="02040602050305030304" pitchFamily="18" charset="0"/>
              </a:rPr>
              <a:t>Drink</a:t>
            </a:r>
          </a:p>
        </p:txBody>
      </p:sp>
      <p:pic>
        <p:nvPicPr>
          <p:cNvPr id="120850" name="Picture 24">
            <a:extLst>
              <a:ext uri="{FF2B5EF4-FFF2-40B4-BE49-F238E27FC236}">
                <a16:creationId xmlns:a16="http://schemas.microsoft.com/office/drawing/2014/main" id="{810C7BC2-203D-4684-8888-4E3142434FE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2150" y="5676900"/>
            <a:ext cx="374650" cy="573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51" name="Rectangle 25">
            <a:extLst>
              <a:ext uri="{FF2B5EF4-FFF2-40B4-BE49-F238E27FC236}">
                <a16:creationId xmlns:a16="http://schemas.microsoft.com/office/drawing/2014/main" id="{5B3C0FF5-4F52-443C-8EA9-8B9158F3CC64}"/>
              </a:ext>
            </a:extLst>
          </p:cNvPr>
          <p:cNvSpPr>
            <a:spLocks noChangeArrowheads="1"/>
          </p:cNvSpPr>
          <p:nvPr/>
        </p:nvSpPr>
        <p:spPr bwMode="auto">
          <a:xfrm>
            <a:off x="5840413" y="5772150"/>
            <a:ext cx="396875" cy="207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700" b="1">
                <a:latin typeface="Book Antiqua" panose="02040602050305030304" pitchFamily="18" charset="0"/>
              </a:rPr>
              <a:t>Milk</a:t>
            </a:r>
          </a:p>
        </p:txBody>
      </p:sp>
      <p:sp>
        <p:nvSpPr>
          <p:cNvPr id="120852" name="Rectangle 26">
            <a:extLst>
              <a:ext uri="{FF2B5EF4-FFF2-40B4-BE49-F238E27FC236}">
                <a16:creationId xmlns:a16="http://schemas.microsoft.com/office/drawing/2014/main" id="{6B0B18C3-938D-4FF4-B0CC-3EC7A9CD4765}"/>
              </a:ext>
            </a:extLst>
          </p:cNvPr>
          <p:cNvSpPr>
            <a:spLocks noChangeArrowheads="1"/>
          </p:cNvSpPr>
          <p:nvPr/>
        </p:nvSpPr>
        <p:spPr bwMode="auto">
          <a:xfrm>
            <a:off x="8037513" y="3286125"/>
            <a:ext cx="803275" cy="65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Book Antiqua" panose="02040602050305030304" pitchFamily="18" charset="0"/>
              </a:rPr>
              <a:t>Each </a:t>
            </a:r>
          </a:p>
          <a:p>
            <a:r>
              <a:rPr lang="en-US" altLang="en-US" sz="1800" b="1">
                <a:latin typeface="Book Antiqua" panose="02040602050305030304" pitchFamily="18" charset="0"/>
              </a:rPr>
              <a:t>Other</a:t>
            </a:r>
          </a:p>
        </p:txBody>
      </p:sp>
      <p:grpSp>
        <p:nvGrpSpPr>
          <p:cNvPr id="120853" name="Group 27">
            <a:extLst>
              <a:ext uri="{FF2B5EF4-FFF2-40B4-BE49-F238E27FC236}">
                <a16:creationId xmlns:a16="http://schemas.microsoft.com/office/drawing/2014/main" id="{4FD9C870-4D58-4514-8E96-B729C00F03B9}"/>
              </a:ext>
            </a:extLst>
          </p:cNvPr>
          <p:cNvGrpSpPr>
            <a:grpSpLocks/>
          </p:cNvGrpSpPr>
          <p:nvPr/>
        </p:nvGrpSpPr>
        <p:grpSpPr bwMode="auto">
          <a:xfrm>
            <a:off x="8499475" y="2254250"/>
            <a:ext cx="323850" cy="273050"/>
            <a:chOff x="5354" y="1420"/>
            <a:chExt cx="204" cy="172"/>
          </a:xfrm>
        </p:grpSpPr>
        <p:sp>
          <p:nvSpPr>
            <p:cNvPr id="120855" name="Oval 28">
              <a:extLst>
                <a:ext uri="{FF2B5EF4-FFF2-40B4-BE49-F238E27FC236}">
                  <a16:creationId xmlns:a16="http://schemas.microsoft.com/office/drawing/2014/main" id="{43726F1E-F57A-45EF-9C77-DB58EDAA06B5}"/>
                </a:ext>
              </a:extLst>
            </p:cNvPr>
            <p:cNvSpPr>
              <a:spLocks noChangeArrowheads="1"/>
            </p:cNvSpPr>
            <p:nvPr/>
          </p:nvSpPr>
          <p:spPr bwMode="auto">
            <a:xfrm>
              <a:off x="5365" y="1432"/>
              <a:ext cx="123"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56" name="Oval 29">
              <a:extLst>
                <a:ext uri="{FF2B5EF4-FFF2-40B4-BE49-F238E27FC236}">
                  <a16:creationId xmlns:a16="http://schemas.microsoft.com/office/drawing/2014/main" id="{7D982039-496F-42AB-BA34-E55E87AD98B0}"/>
                </a:ext>
              </a:extLst>
            </p:cNvPr>
            <p:cNvSpPr>
              <a:spLocks noChangeArrowheads="1"/>
            </p:cNvSpPr>
            <p:nvPr/>
          </p:nvSpPr>
          <p:spPr bwMode="auto">
            <a:xfrm>
              <a:off x="5450" y="1420"/>
              <a:ext cx="108" cy="10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57" name="Oval 30">
              <a:extLst>
                <a:ext uri="{FF2B5EF4-FFF2-40B4-BE49-F238E27FC236}">
                  <a16:creationId xmlns:a16="http://schemas.microsoft.com/office/drawing/2014/main" id="{931604D5-D6E3-481E-A104-2D00987C6D7E}"/>
                </a:ext>
              </a:extLst>
            </p:cNvPr>
            <p:cNvSpPr>
              <a:spLocks noChangeArrowheads="1"/>
            </p:cNvSpPr>
            <p:nvPr/>
          </p:nvSpPr>
          <p:spPr bwMode="auto">
            <a:xfrm>
              <a:off x="5354" y="1484"/>
              <a:ext cx="108" cy="10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58" name="Oval 31">
              <a:extLst>
                <a:ext uri="{FF2B5EF4-FFF2-40B4-BE49-F238E27FC236}">
                  <a16:creationId xmlns:a16="http://schemas.microsoft.com/office/drawing/2014/main" id="{01E16B4B-63DF-4AF8-9ED5-9CE9ACDDA248}"/>
                </a:ext>
              </a:extLst>
            </p:cNvPr>
            <p:cNvSpPr>
              <a:spLocks noChangeArrowheads="1"/>
            </p:cNvSpPr>
            <p:nvPr/>
          </p:nvSpPr>
          <p:spPr bwMode="auto">
            <a:xfrm>
              <a:off x="5429" y="1496"/>
              <a:ext cx="123"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20854" name="Rectangle 32">
            <a:extLst>
              <a:ext uri="{FF2B5EF4-FFF2-40B4-BE49-F238E27FC236}">
                <a16:creationId xmlns:a16="http://schemas.microsoft.com/office/drawing/2014/main" id="{3799B256-1C7B-4EFC-B54E-81E7277CB9E6}"/>
              </a:ext>
            </a:extLst>
          </p:cNvPr>
          <p:cNvSpPr>
            <a:spLocks noChangeArrowheads="1"/>
          </p:cNvSpPr>
          <p:nvPr/>
        </p:nvSpPr>
        <p:spPr bwMode="auto">
          <a:xfrm>
            <a:off x="7829550" y="1879600"/>
            <a:ext cx="1187450" cy="376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r>
              <a:rPr lang="en-US" altLang="en-US" sz="1800" baseline="30000">
                <a:latin typeface="Symbol" panose="05050102010706020507" pitchFamily="18" charset="2"/>
              </a:rPr>
              <a:t></a:t>
            </a:r>
            <a:r>
              <a:rPr lang="en-US" altLang="en-US" sz="1800" baseline="-25000">
                <a:latin typeface="Symbol" panose="05050102010706020507" pitchFamily="18" charset="2"/>
              </a:rPr>
              <a:t></a:t>
            </a:r>
            <a:r>
              <a:rPr lang="en-US" altLang="en-US" sz="1800" b="1">
                <a:latin typeface="Symbol" panose="05050102010706020507" pitchFamily="18" charset="2"/>
              </a:rPr>
              <a:t></a:t>
            </a:r>
            <a:r>
              <a:rPr lang="en-US" altLang="en-US" sz="1800" b="1" baseline="30000">
                <a:latin typeface="Symbol" panose="05050102010706020507" pitchFamily="18" charset="2"/>
              </a:rPr>
              <a:t></a:t>
            </a:r>
          </a:p>
        </p:txBody>
      </p:sp>
    </p:spTree>
  </p:cSld>
  <p:clrMapOvr>
    <a:masterClrMapping/>
  </p:clrMapOvr>
  <p:transition advClick="0" advTm="6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340CBE9C-0314-4E61-8007-9B0FB3A97557}"/>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Contribution of Various Sources of Radiation to Average Annual Dose</a:t>
            </a:r>
          </a:p>
        </p:txBody>
      </p:sp>
      <p:graphicFrame>
        <p:nvGraphicFramePr>
          <p:cNvPr id="122883" name="Object 3">
            <a:hlinkClick r:id="" action="ppaction://ole?verb=0"/>
            <a:extLst>
              <a:ext uri="{FF2B5EF4-FFF2-40B4-BE49-F238E27FC236}">
                <a16:creationId xmlns:a16="http://schemas.microsoft.com/office/drawing/2014/main" id="{A735830F-36B5-4583-8BD5-CCF9B1163AB4}"/>
              </a:ext>
            </a:extLst>
          </p:cNvPr>
          <p:cNvGraphicFramePr>
            <a:graphicFrameLocks/>
          </p:cNvGraphicFramePr>
          <p:nvPr/>
        </p:nvGraphicFramePr>
        <p:xfrm>
          <a:off x="57150" y="1947863"/>
          <a:ext cx="8342313" cy="4783137"/>
        </p:xfrm>
        <a:graphic>
          <a:graphicData uri="http://schemas.openxmlformats.org/presentationml/2006/ole">
            <mc:AlternateContent xmlns:mc="http://schemas.openxmlformats.org/markup-compatibility/2006">
              <mc:Choice xmlns:v="urn:schemas-microsoft-com:vml" Requires="v">
                <p:oleObj spid="_x0000_s122894" name="Chart" r:id="rId4" imgW="6915421" imgH="4191482" progId="MSGraph.Chart.8">
                  <p:embed followColorScheme="full"/>
                </p:oleObj>
              </mc:Choice>
              <mc:Fallback>
                <p:oleObj name="Chart" r:id="rId4" imgW="6915421" imgH="419148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1947863"/>
                        <a:ext cx="8342313" cy="4783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4" name="Rectangle 4">
            <a:extLst>
              <a:ext uri="{FF2B5EF4-FFF2-40B4-BE49-F238E27FC236}">
                <a16:creationId xmlns:a16="http://schemas.microsoft.com/office/drawing/2014/main" id="{7D0C5DBF-86D0-4F3F-9EC3-CAF490912E49}"/>
              </a:ext>
            </a:extLst>
          </p:cNvPr>
          <p:cNvSpPr>
            <a:spLocks noChangeArrowheads="1"/>
          </p:cNvSpPr>
          <p:nvPr/>
        </p:nvSpPr>
        <p:spPr bwMode="auto">
          <a:xfrm>
            <a:off x="5618163" y="6075363"/>
            <a:ext cx="1744662" cy="46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Radon 55%</a:t>
            </a:r>
          </a:p>
        </p:txBody>
      </p:sp>
      <p:sp>
        <p:nvSpPr>
          <p:cNvPr id="122885" name="Rectangle 5">
            <a:extLst>
              <a:ext uri="{FF2B5EF4-FFF2-40B4-BE49-F238E27FC236}">
                <a16:creationId xmlns:a16="http://schemas.microsoft.com/office/drawing/2014/main" id="{2407F676-AD6E-4316-8EC3-36B565097D49}"/>
              </a:ext>
            </a:extLst>
          </p:cNvPr>
          <p:cNvSpPr>
            <a:spLocks noChangeArrowheads="1"/>
          </p:cNvSpPr>
          <p:nvPr/>
        </p:nvSpPr>
        <p:spPr bwMode="auto">
          <a:xfrm>
            <a:off x="1122363" y="4543425"/>
            <a:ext cx="917575" cy="65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Cosmic</a:t>
            </a:r>
          </a:p>
          <a:p>
            <a:r>
              <a:rPr lang="en-US" altLang="en-US" sz="1800" b="1"/>
              <a:t>8%</a:t>
            </a:r>
          </a:p>
        </p:txBody>
      </p:sp>
      <p:sp>
        <p:nvSpPr>
          <p:cNvPr id="122886" name="Rectangle 6">
            <a:extLst>
              <a:ext uri="{FF2B5EF4-FFF2-40B4-BE49-F238E27FC236}">
                <a16:creationId xmlns:a16="http://schemas.microsoft.com/office/drawing/2014/main" id="{C0C8C57A-8790-4513-BFCA-836F48647161}"/>
              </a:ext>
            </a:extLst>
          </p:cNvPr>
          <p:cNvSpPr>
            <a:spLocks noChangeArrowheads="1"/>
          </p:cNvSpPr>
          <p:nvPr/>
        </p:nvSpPr>
        <p:spPr bwMode="auto">
          <a:xfrm>
            <a:off x="1046163" y="3476625"/>
            <a:ext cx="1260475" cy="65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Terrestrial</a:t>
            </a:r>
          </a:p>
          <a:p>
            <a:r>
              <a:rPr lang="en-US" altLang="en-US" sz="1800" b="1"/>
              <a:t>8%</a:t>
            </a:r>
          </a:p>
        </p:txBody>
      </p:sp>
      <p:sp>
        <p:nvSpPr>
          <p:cNvPr id="122887" name="Rectangle 7">
            <a:extLst>
              <a:ext uri="{FF2B5EF4-FFF2-40B4-BE49-F238E27FC236}">
                <a16:creationId xmlns:a16="http://schemas.microsoft.com/office/drawing/2014/main" id="{C2E6EB2E-660C-48E8-B814-403D86E27E3B}"/>
              </a:ext>
            </a:extLst>
          </p:cNvPr>
          <p:cNvSpPr>
            <a:spLocks noChangeArrowheads="1"/>
          </p:cNvSpPr>
          <p:nvPr/>
        </p:nvSpPr>
        <p:spPr bwMode="auto">
          <a:xfrm>
            <a:off x="2036763" y="2486025"/>
            <a:ext cx="993775" cy="65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Internal</a:t>
            </a:r>
          </a:p>
          <a:p>
            <a:r>
              <a:rPr lang="en-US" altLang="en-US" sz="1800" b="1"/>
              <a:t>11%</a:t>
            </a:r>
          </a:p>
        </p:txBody>
      </p:sp>
      <p:sp>
        <p:nvSpPr>
          <p:cNvPr id="122888" name="Rectangle 8">
            <a:extLst>
              <a:ext uri="{FF2B5EF4-FFF2-40B4-BE49-F238E27FC236}">
                <a16:creationId xmlns:a16="http://schemas.microsoft.com/office/drawing/2014/main" id="{5F226FED-6DFA-4EDF-8565-5BE6069075A3}"/>
              </a:ext>
            </a:extLst>
          </p:cNvPr>
          <p:cNvSpPr>
            <a:spLocks noChangeArrowheads="1"/>
          </p:cNvSpPr>
          <p:nvPr/>
        </p:nvSpPr>
        <p:spPr bwMode="auto">
          <a:xfrm>
            <a:off x="3484563" y="1724025"/>
            <a:ext cx="981075" cy="925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Medical</a:t>
            </a:r>
          </a:p>
          <a:p>
            <a:r>
              <a:rPr lang="en-US" altLang="en-US" sz="1800" b="1"/>
              <a:t>X-Rays</a:t>
            </a:r>
          </a:p>
          <a:p>
            <a:r>
              <a:rPr lang="en-US" altLang="en-US" sz="1800" b="1"/>
              <a:t>11%</a:t>
            </a:r>
          </a:p>
        </p:txBody>
      </p:sp>
      <p:sp>
        <p:nvSpPr>
          <p:cNvPr id="122889" name="Rectangle 9">
            <a:extLst>
              <a:ext uri="{FF2B5EF4-FFF2-40B4-BE49-F238E27FC236}">
                <a16:creationId xmlns:a16="http://schemas.microsoft.com/office/drawing/2014/main" id="{DE65DA4A-1B7D-47C3-8C02-2A0B55BF1FDA}"/>
              </a:ext>
            </a:extLst>
          </p:cNvPr>
          <p:cNvSpPr>
            <a:spLocks noChangeArrowheads="1"/>
          </p:cNvSpPr>
          <p:nvPr/>
        </p:nvSpPr>
        <p:spPr bwMode="auto">
          <a:xfrm>
            <a:off x="4703763" y="1800225"/>
            <a:ext cx="1095375" cy="925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Nuclear</a:t>
            </a:r>
          </a:p>
          <a:p>
            <a:r>
              <a:rPr lang="en-US" altLang="en-US" sz="1800" b="1"/>
              <a:t>Medicine</a:t>
            </a:r>
          </a:p>
          <a:p>
            <a:r>
              <a:rPr lang="en-US" altLang="en-US" sz="1800" b="1"/>
              <a:t>4%</a:t>
            </a:r>
          </a:p>
        </p:txBody>
      </p:sp>
      <p:sp>
        <p:nvSpPr>
          <p:cNvPr id="122890" name="Rectangle 10">
            <a:extLst>
              <a:ext uri="{FF2B5EF4-FFF2-40B4-BE49-F238E27FC236}">
                <a16:creationId xmlns:a16="http://schemas.microsoft.com/office/drawing/2014/main" id="{5FA175B7-4A7F-4AC3-874B-DB9DAB966AA6}"/>
              </a:ext>
            </a:extLst>
          </p:cNvPr>
          <p:cNvSpPr>
            <a:spLocks noChangeArrowheads="1"/>
          </p:cNvSpPr>
          <p:nvPr/>
        </p:nvSpPr>
        <p:spPr bwMode="auto">
          <a:xfrm>
            <a:off x="5922963" y="2181225"/>
            <a:ext cx="1622425" cy="65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Consumer</a:t>
            </a:r>
          </a:p>
          <a:p>
            <a:r>
              <a:rPr lang="en-US" altLang="en-US" sz="1800" b="1"/>
              <a:t>Products (3%)</a:t>
            </a:r>
          </a:p>
        </p:txBody>
      </p:sp>
      <p:sp>
        <p:nvSpPr>
          <p:cNvPr id="122891" name="Line 11">
            <a:extLst>
              <a:ext uri="{FF2B5EF4-FFF2-40B4-BE49-F238E27FC236}">
                <a16:creationId xmlns:a16="http://schemas.microsoft.com/office/drawing/2014/main" id="{1514C9B0-A478-4FFF-99D5-7523ED32CBD6}"/>
              </a:ext>
            </a:extLst>
          </p:cNvPr>
          <p:cNvSpPr>
            <a:spLocks noChangeShapeType="1"/>
          </p:cNvSpPr>
          <p:nvPr/>
        </p:nvSpPr>
        <p:spPr bwMode="auto">
          <a:xfrm flipV="1">
            <a:off x="5340350" y="2660650"/>
            <a:ext cx="520700" cy="2413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2" name="Line 12">
            <a:extLst>
              <a:ext uri="{FF2B5EF4-FFF2-40B4-BE49-F238E27FC236}">
                <a16:creationId xmlns:a16="http://schemas.microsoft.com/office/drawing/2014/main" id="{91A01292-C0B6-432C-BC59-BF59CD4034A1}"/>
              </a:ext>
            </a:extLst>
          </p:cNvPr>
          <p:cNvSpPr>
            <a:spLocks noChangeShapeType="1"/>
          </p:cNvSpPr>
          <p:nvPr/>
        </p:nvSpPr>
        <p:spPr bwMode="auto">
          <a:xfrm flipV="1">
            <a:off x="5645150" y="3041650"/>
            <a:ext cx="901700" cy="889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3" name="Rectangle 13">
            <a:extLst>
              <a:ext uri="{FF2B5EF4-FFF2-40B4-BE49-F238E27FC236}">
                <a16:creationId xmlns:a16="http://schemas.microsoft.com/office/drawing/2014/main" id="{D5CE0CA1-7CC8-435F-97E6-A0A13D4A64E6}"/>
              </a:ext>
            </a:extLst>
          </p:cNvPr>
          <p:cNvSpPr>
            <a:spLocks noChangeArrowheads="1"/>
          </p:cNvSpPr>
          <p:nvPr/>
        </p:nvSpPr>
        <p:spPr bwMode="auto">
          <a:xfrm>
            <a:off x="6532563" y="2867025"/>
            <a:ext cx="2117725" cy="174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u="sng"/>
              <a:t>Other (&lt;1%)</a:t>
            </a:r>
          </a:p>
          <a:p>
            <a:r>
              <a:rPr lang="en-US" altLang="en-US" sz="1800"/>
              <a:t>Occupational   0.3%</a:t>
            </a:r>
          </a:p>
          <a:p>
            <a:r>
              <a:rPr lang="en-US" altLang="en-US" sz="1800"/>
              <a:t>Fallout           &lt;0.3%</a:t>
            </a:r>
          </a:p>
          <a:p>
            <a:r>
              <a:rPr lang="en-US" altLang="en-US" sz="1800"/>
              <a:t>Nuclear Fuel</a:t>
            </a:r>
          </a:p>
          <a:p>
            <a:r>
              <a:rPr lang="en-US" altLang="en-US" sz="1800"/>
              <a:t>  Cycle              0.1%</a:t>
            </a:r>
          </a:p>
          <a:p>
            <a:r>
              <a:rPr lang="en-US" altLang="en-US" sz="1800"/>
              <a:t>Miscellaneous  0.1%</a:t>
            </a:r>
          </a:p>
        </p:txBody>
      </p:sp>
    </p:spTree>
  </p:cSld>
  <p:clrMapOvr>
    <a:masterClrMapping/>
  </p:clrMapOvr>
  <p:transition advClick="0" advTm="6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E9724451-AF88-486B-9B63-8BEE12C9BF88}"/>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Average Annual Effective Dose</a:t>
            </a:r>
            <a:br>
              <a:rPr lang="en-US" altLang="en-US"/>
            </a:br>
            <a:r>
              <a:rPr lang="en-US" altLang="en-US"/>
              <a:t>in U.S. Population, (1980-82)</a:t>
            </a:r>
          </a:p>
        </p:txBody>
      </p:sp>
      <p:sp>
        <p:nvSpPr>
          <p:cNvPr id="124931" name="Rectangle 3">
            <a:extLst>
              <a:ext uri="{FF2B5EF4-FFF2-40B4-BE49-F238E27FC236}">
                <a16:creationId xmlns:a16="http://schemas.microsoft.com/office/drawing/2014/main" id="{285F94C5-A2E9-4C00-B9F9-1A60912DB5BC}"/>
              </a:ext>
            </a:extLst>
          </p:cNvPr>
          <p:cNvSpPr>
            <a:spLocks noGrp="1" noChangeArrowheads="1"/>
          </p:cNvSpPr>
          <p:nvPr>
            <p:ph type="body" idx="1"/>
          </p:nvPr>
        </p:nvSpPr>
        <p:spPr>
          <a:xfrm>
            <a:off x="914400" y="1295400"/>
            <a:ext cx="71628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285750" indent="-285750">
              <a:lnSpc>
                <a:spcPct val="85000"/>
              </a:lnSpc>
            </a:pPr>
            <a:r>
              <a:rPr lang="en-US" altLang="en-US" sz="2800"/>
              <a:t>Natural Sources</a:t>
            </a:r>
          </a:p>
          <a:p>
            <a:pPr marL="685800" lvl="1" indent="-228600">
              <a:lnSpc>
                <a:spcPct val="85000"/>
              </a:lnSpc>
            </a:pPr>
            <a:r>
              <a:rPr lang="en-US" altLang="en-US" sz="3200"/>
              <a:t>Radon</a:t>
            </a:r>
          </a:p>
          <a:p>
            <a:pPr marL="685800" lvl="1" indent="-228600">
              <a:lnSpc>
                <a:spcPct val="85000"/>
              </a:lnSpc>
            </a:pPr>
            <a:r>
              <a:rPr lang="en-US" altLang="en-US" sz="3200"/>
              <a:t>Cosmic</a:t>
            </a:r>
          </a:p>
          <a:p>
            <a:pPr marL="685800" lvl="1" indent="-228600">
              <a:lnSpc>
                <a:spcPct val="85000"/>
              </a:lnSpc>
            </a:pPr>
            <a:r>
              <a:rPr lang="en-US" altLang="en-US" sz="3200"/>
              <a:t>Cosmogenic</a:t>
            </a:r>
          </a:p>
          <a:p>
            <a:pPr marL="685800" lvl="1" indent="-228600">
              <a:lnSpc>
                <a:spcPct val="85000"/>
              </a:lnSpc>
            </a:pPr>
            <a:r>
              <a:rPr lang="en-US" altLang="en-US" sz="3200"/>
              <a:t>Terrestrial</a:t>
            </a:r>
          </a:p>
          <a:p>
            <a:pPr marL="685800" lvl="1" indent="-228600">
              <a:lnSpc>
                <a:spcPct val="85000"/>
              </a:lnSpc>
            </a:pPr>
            <a:r>
              <a:rPr lang="en-US" altLang="en-US" sz="3200"/>
              <a:t>In the Body</a:t>
            </a:r>
          </a:p>
          <a:p>
            <a:pPr marL="285750" indent="-285750">
              <a:lnSpc>
                <a:spcPct val="85000"/>
              </a:lnSpc>
            </a:pPr>
            <a:r>
              <a:rPr lang="en-US" altLang="en-US" sz="2800"/>
              <a:t>Occupational</a:t>
            </a:r>
          </a:p>
          <a:p>
            <a:pPr marL="285750" indent="-285750">
              <a:lnSpc>
                <a:spcPct val="85000"/>
              </a:lnSpc>
            </a:pPr>
            <a:r>
              <a:rPr lang="en-US" altLang="en-US" sz="2800"/>
              <a:t>Nuclear Fuel Cycle</a:t>
            </a:r>
          </a:p>
          <a:p>
            <a:pPr marL="285750" indent="-285750">
              <a:lnSpc>
                <a:spcPct val="85000"/>
              </a:lnSpc>
            </a:pPr>
            <a:r>
              <a:rPr lang="en-US" altLang="en-US" sz="2800"/>
              <a:t>Consumer Products</a:t>
            </a:r>
          </a:p>
          <a:p>
            <a:pPr marL="685800" lvl="1" indent="-228600">
              <a:lnSpc>
                <a:spcPct val="85000"/>
              </a:lnSpc>
            </a:pPr>
            <a:r>
              <a:rPr lang="en-US" altLang="en-US" sz="3200"/>
              <a:t>Tobacco</a:t>
            </a:r>
          </a:p>
          <a:p>
            <a:pPr marL="685800" lvl="1" indent="-228600"/>
            <a:r>
              <a:rPr lang="en-US" altLang="en-US" sz="3200"/>
              <a:t>Other</a:t>
            </a:r>
            <a:endParaRPr lang="en-US" altLang="en-US"/>
          </a:p>
          <a:p>
            <a:pPr marL="285750" indent="-285750">
              <a:lnSpc>
                <a:spcPct val="85000"/>
              </a:lnSpc>
            </a:pPr>
            <a:r>
              <a:rPr lang="en-US" altLang="en-US" sz="2800"/>
              <a:t>Medical</a:t>
            </a:r>
          </a:p>
          <a:p>
            <a:pPr marL="685800" lvl="1" indent="-228600">
              <a:lnSpc>
                <a:spcPct val="85000"/>
              </a:lnSpc>
            </a:pPr>
            <a:r>
              <a:rPr lang="en-US" altLang="en-US" sz="3200"/>
              <a:t>Diagnostic X Rays</a:t>
            </a:r>
          </a:p>
          <a:p>
            <a:pPr marL="685800" lvl="1" indent="-228600">
              <a:lnSpc>
                <a:spcPct val="85000"/>
              </a:lnSpc>
            </a:pPr>
            <a:r>
              <a:rPr lang="en-US" altLang="en-US" sz="3200"/>
              <a:t>Nuclear Medicine</a:t>
            </a:r>
          </a:p>
        </p:txBody>
      </p:sp>
      <p:sp>
        <p:nvSpPr>
          <p:cNvPr id="125956" name="Rectangle 4">
            <a:extLst>
              <a:ext uri="{FF2B5EF4-FFF2-40B4-BE49-F238E27FC236}">
                <a16:creationId xmlns:a16="http://schemas.microsoft.com/office/drawing/2014/main" id="{BE399C5C-0A82-4D14-AA32-D9B176E2C38C}"/>
              </a:ext>
            </a:extLst>
          </p:cNvPr>
          <p:cNvSpPr>
            <a:spLocks noChangeArrowheads="1"/>
          </p:cNvSpPr>
          <p:nvPr/>
        </p:nvSpPr>
        <p:spPr bwMode="auto">
          <a:xfrm>
            <a:off x="3886200" y="1524000"/>
            <a:ext cx="1905000" cy="4800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182562" tIns="182562" rIns="182562" bIns="182562"/>
          <a:lstStyle/>
          <a:p>
            <a:pPr>
              <a:lnSpc>
                <a:spcPct val="85000"/>
              </a:lnSpc>
              <a:spcBef>
                <a:spcPct val="30000"/>
              </a:spcBef>
              <a:defRPr/>
            </a:pPr>
            <a:r>
              <a:rPr lang="en-US" altLang="en-US" sz="2000" b="1">
                <a:effectLst>
                  <a:outerShdw blurRad="38100" dist="38100" dir="2700000" algn="tl">
                    <a:srgbClr val="C0C0C0"/>
                  </a:outerShdw>
                </a:effectLst>
              </a:rPr>
              <a:t>200 mrem</a:t>
            </a:r>
          </a:p>
          <a:p>
            <a:pPr>
              <a:lnSpc>
                <a:spcPct val="85000"/>
              </a:lnSpc>
              <a:spcBef>
                <a:spcPct val="30000"/>
              </a:spcBef>
              <a:defRPr/>
            </a:pPr>
            <a:r>
              <a:rPr lang="en-US" altLang="en-US" sz="2000" b="1">
                <a:effectLst>
                  <a:outerShdw blurRad="38100" dist="38100" dir="2700000" algn="tl">
                    <a:srgbClr val="C0C0C0"/>
                  </a:outerShdw>
                </a:effectLst>
              </a:rPr>
              <a:t>27 mrem</a:t>
            </a:r>
          </a:p>
          <a:p>
            <a:pPr>
              <a:lnSpc>
                <a:spcPct val="85000"/>
              </a:lnSpc>
              <a:spcBef>
                <a:spcPct val="30000"/>
              </a:spcBef>
              <a:defRPr/>
            </a:pPr>
            <a:r>
              <a:rPr lang="en-US" altLang="en-US" sz="2000" b="1">
                <a:effectLst>
                  <a:outerShdw blurRad="38100" dist="38100" dir="2700000" algn="tl">
                    <a:srgbClr val="C0C0C0"/>
                  </a:outerShdw>
                </a:effectLst>
              </a:rPr>
              <a:t>10 mrem</a:t>
            </a:r>
          </a:p>
          <a:p>
            <a:pPr>
              <a:lnSpc>
                <a:spcPct val="85000"/>
              </a:lnSpc>
              <a:spcBef>
                <a:spcPct val="30000"/>
              </a:spcBef>
              <a:defRPr/>
            </a:pPr>
            <a:r>
              <a:rPr lang="en-US" altLang="en-US" sz="2000" b="1">
                <a:effectLst>
                  <a:outerShdw blurRad="38100" dist="38100" dir="2700000" algn="tl">
                    <a:srgbClr val="C0C0C0"/>
                  </a:outerShdw>
                </a:effectLst>
              </a:rPr>
              <a:t>28 mrem</a:t>
            </a:r>
          </a:p>
          <a:p>
            <a:pPr>
              <a:lnSpc>
                <a:spcPct val="85000"/>
              </a:lnSpc>
              <a:spcBef>
                <a:spcPct val="30000"/>
              </a:spcBef>
              <a:defRPr/>
            </a:pPr>
            <a:r>
              <a:rPr lang="en-US" altLang="en-US" sz="2000" b="1">
                <a:effectLst>
                  <a:outerShdw blurRad="38100" dist="38100" dir="2700000" algn="tl">
                    <a:srgbClr val="C0C0C0"/>
                  </a:outerShdw>
                </a:effectLst>
              </a:rPr>
              <a:t>39 mrem</a:t>
            </a:r>
          </a:p>
          <a:p>
            <a:pPr>
              <a:lnSpc>
                <a:spcPct val="85000"/>
              </a:lnSpc>
              <a:spcBef>
                <a:spcPct val="30000"/>
              </a:spcBef>
              <a:defRPr/>
            </a:pPr>
            <a:r>
              <a:rPr lang="en-US" altLang="en-US" sz="2000" b="1">
                <a:effectLst>
                  <a:outerShdw blurRad="38100" dist="38100" dir="2700000" algn="tl">
                    <a:srgbClr val="C0C0C0"/>
                  </a:outerShdw>
                </a:effectLst>
              </a:rPr>
              <a:t>0.9 mrem</a:t>
            </a:r>
          </a:p>
          <a:p>
            <a:pPr>
              <a:lnSpc>
                <a:spcPct val="85000"/>
              </a:lnSpc>
              <a:spcBef>
                <a:spcPct val="30000"/>
              </a:spcBef>
              <a:defRPr/>
            </a:pPr>
            <a:r>
              <a:rPr lang="en-US" altLang="en-US" sz="2000" b="1">
                <a:effectLst>
                  <a:outerShdw blurRad="38100" dist="38100" dir="2700000" algn="tl">
                    <a:srgbClr val="C0C0C0"/>
                  </a:outerShdw>
                </a:effectLst>
              </a:rPr>
              <a:t>0.05 mrem</a:t>
            </a:r>
          </a:p>
          <a:p>
            <a:pPr>
              <a:lnSpc>
                <a:spcPct val="85000"/>
              </a:lnSpc>
              <a:spcBef>
                <a:spcPct val="30000"/>
              </a:spcBef>
              <a:defRPr/>
            </a:pPr>
            <a:endParaRPr lang="en-US" altLang="en-US" sz="2000" b="1">
              <a:effectLst>
                <a:outerShdw blurRad="38100" dist="38100" dir="2700000" algn="tl">
                  <a:srgbClr val="C0C0C0"/>
                </a:outerShdw>
              </a:effectLst>
            </a:endParaRPr>
          </a:p>
          <a:p>
            <a:pPr>
              <a:lnSpc>
                <a:spcPct val="85000"/>
              </a:lnSpc>
              <a:spcBef>
                <a:spcPct val="30000"/>
              </a:spcBef>
              <a:defRPr/>
            </a:pPr>
            <a:r>
              <a:rPr lang="en-US" altLang="en-US" sz="2000" b="1">
                <a:effectLst>
                  <a:outerShdw blurRad="38100" dist="38100" dir="2700000" algn="tl">
                    <a:srgbClr val="C0C0C0"/>
                  </a:outerShdw>
                </a:effectLst>
              </a:rPr>
              <a:t>----</a:t>
            </a:r>
          </a:p>
          <a:p>
            <a:pPr>
              <a:lnSpc>
                <a:spcPct val="85000"/>
              </a:lnSpc>
              <a:spcBef>
                <a:spcPct val="30000"/>
              </a:spcBef>
              <a:defRPr/>
            </a:pPr>
            <a:r>
              <a:rPr lang="en-US" altLang="en-US" sz="2000" b="1">
                <a:effectLst>
                  <a:outerShdw blurRad="38100" dist="38100" dir="2700000" algn="tl">
                    <a:srgbClr val="C0C0C0"/>
                  </a:outerShdw>
                </a:effectLst>
              </a:rPr>
              <a:t>5 - 13 mrem</a:t>
            </a:r>
          </a:p>
          <a:p>
            <a:pPr>
              <a:lnSpc>
                <a:spcPct val="85000"/>
              </a:lnSpc>
              <a:spcBef>
                <a:spcPct val="30000"/>
              </a:spcBef>
              <a:defRPr/>
            </a:pPr>
            <a:endParaRPr lang="en-US" altLang="en-US" sz="2000" b="1">
              <a:effectLst>
                <a:outerShdw blurRad="38100" dist="38100" dir="2700000" algn="tl">
                  <a:srgbClr val="C0C0C0"/>
                </a:outerShdw>
              </a:effectLst>
            </a:endParaRPr>
          </a:p>
          <a:p>
            <a:pPr>
              <a:lnSpc>
                <a:spcPct val="85000"/>
              </a:lnSpc>
              <a:spcBef>
                <a:spcPct val="30000"/>
              </a:spcBef>
              <a:defRPr/>
            </a:pPr>
            <a:r>
              <a:rPr lang="en-US" altLang="en-US" sz="2000" b="1">
                <a:effectLst>
                  <a:outerShdw blurRad="38100" dist="38100" dir="2700000" algn="tl">
                    <a:srgbClr val="C0C0C0"/>
                  </a:outerShdw>
                </a:effectLst>
              </a:rPr>
              <a:t>39 mrem</a:t>
            </a:r>
          </a:p>
          <a:p>
            <a:pPr>
              <a:lnSpc>
                <a:spcPct val="85000"/>
              </a:lnSpc>
              <a:spcBef>
                <a:spcPct val="30000"/>
              </a:spcBef>
              <a:defRPr/>
            </a:pPr>
            <a:r>
              <a:rPr lang="en-US" altLang="en-US" sz="2000" b="1">
                <a:effectLst>
                  <a:outerShdw blurRad="38100" dist="38100" dir="2700000" algn="tl">
                    <a:srgbClr val="C0C0C0"/>
                  </a:outerShdw>
                </a:effectLst>
              </a:rPr>
              <a:t>14 mrem</a:t>
            </a:r>
          </a:p>
        </p:txBody>
      </p:sp>
      <p:sp>
        <p:nvSpPr>
          <p:cNvPr id="124933" name="Rectangle 5">
            <a:extLst>
              <a:ext uri="{FF2B5EF4-FFF2-40B4-BE49-F238E27FC236}">
                <a16:creationId xmlns:a16="http://schemas.microsoft.com/office/drawing/2014/main" id="{FC46912C-A2B6-4FE1-B384-901C64D20CFC}"/>
              </a:ext>
            </a:extLst>
          </p:cNvPr>
          <p:cNvSpPr>
            <a:spLocks noChangeArrowheads="1"/>
          </p:cNvSpPr>
          <p:nvPr/>
        </p:nvSpPr>
        <p:spPr bwMode="auto">
          <a:xfrm>
            <a:off x="6684963" y="2006600"/>
            <a:ext cx="2079625" cy="71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t>Total Annual </a:t>
            </a:r>
          </a:p>
          <a:p>
            <a:r>
              <a:rPr lang="en-US" altLang="en-US" sz="2000" b="1"/>
              <a:t>Dose = 360 mrem</a:t>
            </a:r>
          </a:p>
        </p:txBody>
      </p:sp>
      <p:sp>
        <p:nvSpPr>
          <p:cNvPr id="124934" name="Line 6">
            <a:extLst>
              <a:ext uri="{FF2B5EF4-FFF2-40B4-BE49-F238E27FC236}">
                <a16:creationId xmlns:a16="http://schemas.microsoft.com/office/drawing/2014/main" id="{59E7F3B8-1119-419A-9885-39485308570B}"/>
              </a:ext>
            </a:extLst>
          </p:cNvPr>
          <p:cNvSpPr>
            <a:spLocks noChangeShapeType="1"/>
          </p:cNvSpPr>
          <p:nvPr/>
        </p:nvSpPr>
        <p:spPr bwMode="auto">
          <a:xfrm>
            <a:off x="6083300" y="4629150"/>
            <a:ext cx="749300" cy="0"/>
          </a:xfrm>
          <a:prstGeom prst="line">
            <a:avLst/>
          </a:prstGeom>
          <a:noFill/>
          <a:ln w="12700">
            <a:solidFill>
              <a:schemeClr val="tx1"/>
            </a:solidFill>
            <a:round/>
            <a:headEnd type="triangle" w="med" len="med"/>
            <a:tailEnd/>
          </a:ln>
          <a:effectLst>
            <a:outerShdw dist="107763" dir="2700000" algn="ctr" rotWithShape="0">
              <a:schemeClr val="accent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24935" name="Rectangle 7">
            <a:extLst>
              <a:ext uri="{FF2B5EF4-FFF2-40B4-BE49-F238E27FC236}">
                <a16:creationId xmlns:a16="http://schemas.microsoft.com/office/drawing/2014/main" id="{7F09D630-0FB5-4D18-907A-0C83DAC26753}"/>
              </a:ext>
            </a:extLst>
          </p:cNvPr>
          <p:cNvSpPr>
            <a:spLocks noChangeArrowheads="1"/>
          </p:cNvSpPr>
          <p:nvPr/>
        </p:nvSpPr>
        <p:spPr bwMode="auto">
          <a:xfrm>
            <a:off x="6932613" y="4410075"/>
            <a:ext cx="2257425" cy="925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Upto 16 rem to</a:t>
            </a:r>
          </a:p>
          <a:p>
            <a:r>
              <a:rPr lang="en-US" altLang="en-US" sz="1800" b="1"/>
              <a:t>Bronchial epithelium</a:t>
            </a:r>
          </a:p>
          <a:p>
            <a:r>
              <a:rPr lang="en-US" altLang="en-US" sz="1800" b="1"/>
              <a:t>(Lung lining)</a:t>
            </a:r>
          </a:p>
        </p:txBody>
      </p:sp>
    </p:spTree>
  </p:cSld>
  <p:clrMapOvr>
    <a:masterClrMapping/>
  </p:clrMapOvr>
  <p:transition advClick="0" advTm="6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B21B8EC3-DE86-4977-B1BE-6A5E6B02B181}"/>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Early Uses of Radioactivity</a:t>
            </a:r>
          </a:p>
        </p:txBody>
      </p:sp>
      <p:sp>
        <p:nvSpPr>
          <p:cNvPr id="126979" name="Rectangle 3">
            <a:extLst>
              <a:ext uri="{FF2B5EF4-FFF2-40B4-BE49-F238E27FC236}">
                <a16:creationId xmlns:a16="http://schemas.microsoft.com/office/drawing/2014/main" id="{A66FD148-256B-40FC-B338-0417EA4711ED}"/>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285750" indent="-285750"/>
            <a:r>
              <a:rPr lang="en-US" altLang="en-US"/>
              <a:t>Radiation Therapy</a:t>
            </a:r>
          </a:p>
          <a:p>
            <a:pPr marL="285750" indent="-285750"/>
            <a:r>
              <a:rPr lang="en-US" altLang="en-US"/>
              <a:t>Welsbach Thorium Gas Mantles  </a:t>
            </a:r>
          </a:p>
          <a:p>
            <a:pPr marL="285750" indent="-285750"/>
            <a:r>
              <a:rPr lang="en-US" altLang="en-US"/>
              <a:t>Uranium Ceramic Glazes </a:t>
            </a:r>
          </a:p>
          <a:p>
            <a:pPr marL="285750" indent="-285750"/>
            <a:r>
              <a:rPr lang="en-US" altLang="en-US"/>
              <a:t>Anna Glass (Uranium Nitrate)</a:t>
            </a:r>
          </a:p>
          <a:p>
            <a:pPr marL="285750" indent="-285750"/>
            <a:r>
              <a:rPr lang="en-US" altLang="en-US"/>
              <a:t>Luminous Dials (Radium)</a:t>
            </a:r>
          </a:p>
          <a:p>
            <a:pPr marL="285750" indent="-285750"/>
            <a:r>
              <a:rPr lang="en-US" altLang="en-US"/>
              <a:t>Patent Radium Therapies</a:t>
            </a:r>
          </a:p>
          <a:p>
            <a:pPr marL="685800" lvl="1" indent="-228600"/>
            <a:r>
              <a:rPr lang="en-US" altLang="en-US"/>
              <a:t>Radithor</a:t>
            </a:r>
          </a:p>
          <a:p>
            <a:pPr marL="685800" lvl="1" indent="-228600"/>
            <a:r>
              <a:rPr lang="en-US" altLang="en-US"/>
              <a:t>Radium Poultices</a:t>
            </a:r>
          </a:p>
          <a:p>
            <a:pPr marL="285750" indent="-285750"/>
            <a:r>
              <a:rPr lang="en-US" altLang="en-US"/>
              <a:t>Radon Spas and Mineral Waters</a:t>
            </a:r>
          </a:p>
          <a:p>
            <a:pPr marL="685800" lvl="1" indent="-228600"/>
            <a:r>
              <a:rPr lang="en-US" altLang="en-US"/>
              <a:t>Revigator</a:t>
            </a:r>
          </a:p>
          <a:p>
            <a:pPr marL="685800" lvl="1" indent="-228600"/>
            <a:r>
              <a:rPr lang="en-US" altLang="en-US"/>
              <a:t>Thoronator</a:t>
            </a:r>
          </a:p>
        </p:txBody>
      </p:sp>
    </p:spTree>
  </p:cSld>
  <p:clrMapOvr>
    <a:masterClrMapping/>
  </p:clrMapOvr>
  <p:transition advClick="0" advTm="6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6D47407-F0CF-4745-BFF8-8D535977EF6F}"/>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Modern Uses of Small Amounts of Radioactive Material or Radiation</a:t>
            </a:r>
          </a:p>
        </p:txBody>
      </p:sp>
      <p:sp>
        <p:nvSpPr>
          <p:cNvPr id="129027" name="Rectangle 3">
            <a:extLst>
              <a:ext uri="{FF2B5EF4-FFF2-40B4-BE49-F238E27FC236}">
                <a16:creationId xmlns:a16="http://schemas.microsoft.com/office/drawing/2014/main" id="{7198E762-B9F9-4368-9599-BB6ADF641120}"/>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285750" indent="-285750"/>
            <a:r>
              <a:rPr lang="en-US" altLang="en-US"/>
              <a:t>Ophthalmic Glass</a:t>
            </a:r>
          </a:p>
          <a:p>
            <a:pPr marL="285750" indent="-285750"/>
            <a:r>
              <a:rPr lang="en-US" altLang="en-US"/>
              <a:t>Aerosol (Smoke) Detectors</a:t>
            </a:r>
          </a:p>
          <a:p>
            <a:pPr marL="285750" indent="-285750"/>
            <a:r>
              <a:rPr lang="en-US" altLang="en-US"/>
              <a:t>Airport Inspection Systems</a:t>
            </a:r>
          </a:p>
          <a:p>
            <a:pPr marL="285750" indent="-285750"/>
            <a:r>
              <a:rPr lang="en-US" altLang="en-US"/>
              <a:t>Lantern Mantles</a:t>
            </a:r>
          </a:p>
          <a:p>
            <a:pPr marL="285750" indent="-285750"/>
            <a:r>
              <a:rPr lang="en-US" altLang="en-US"/>
              <a:t>Fluorescent Lamp Starters</a:t>
            </a:r>
          </a:p>
          <a:p>
            <a:pPr marL="285750" indent="-285750"/>
            <a:r>
              <a:rPr lang="en-US" altLang="en-US"/>
              <a:t>Welding Rods</a:t>
            </a:r>
          </a:p>
          <a:p>
            <a:pPr marL="285750" indent="-285750"/>
            <a:r>
              <a:rPr lang="en-US" altLang="en-US"/>
              <a:t>Fluid Guages</a:t>
            </a:r>
          </a:p>
          <a:p>
            <a:pPr marL="285750" indent="-285750"/>
            <a:r>
              <a:rPr lang="en-US" altLang="en-US"/>
              <a:t>Check Sources</a:t>
            </a:r>
          </a:p>
          <a:p>
            <a:pPr marL="285750" indent="-285750"/>
            <a:r>
              <a:rPr lang="en-US" altLang="en-US"/>
              <a:t>Uranium Counterweights and Shielding</a:t>
            </a:r>
          </a:p>
        </p:txBody>
      </p:sp>
    </p:spTree>
  </p:cSld>
  <p:clrMapOvr>
    <a:masterClrMapping/>
  </p:clrMapOvr>
  <p:transition advClick="0" advTm="6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D52CC8B-E42B-4044-BAB0-F8009FC395FA}"/>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Modern Uses of Large Amounts of Radioactive Materials or Radiation</a:t>
            </a:r>
          </a:p>
        </p:txBody>
      </p:sp>
      <p:sp>
        <p:nvSpPr>
          <p:cNvPr id="131075" name="Rectangle 3">
            <a:extLst>
              <a:ext uri="{FF2B5EF4-FFF2-40B4-BE49-F238E27FC236}">
                <a16:creationId xmlns:a16="http://schemas.microsoft.com/office/drawing/2014/main" id="{785BADAF-3B84-4864-ABE7-989FC01BC98D}"/>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285750" indent="-285750"/>
            <a:r>
              <a:rPr lang="en-US" altLang="en-US"/>
              <a:t>Nuclear Power</a:t>
            </a:r>
          </a:p>
          <a:p>
            <a:pPr marL="285750" indent="-285750"/>
            <a:r>
              <a:rPr lang="en-US" altLang="en-US"/>
              <a:t>Nuclear Propulsion</a:t>
            </a:r>
          </a:p>
          <a:p>
            <a:pPr marL="285750" indent="-285750"/>
            <a:r>
              <a:rPr lang="en-US" altLang="en-US"/>
              <a:t>Nuclear Weapons</a:t>
            </a:r>
          </a:p>
          <a:p>
            <a:pPr marL="285750" indent="-285750"/>
            <a:r>
              <a:rPr lang="en-US" altLang="en-US"/>
              <a:t>Food and Medical Supply Irradiation</a:t>
            </a:r>
          </a:p>
          <a:p>
            <a:pPr marL="285750" indent="-285750"/>
            <a:r>
              <a:rPr lang="en-US" altLang="en-US"/>
              <a:t>Industrial Radiography</a:t>
            </a:r>
          </a:p>
          <a:p>
            <a:pPr marL="285750" indent="-285750"/>
            <a:r>
              <a:rPr lang="en-US" altLang="en-US"/>
              <a:t>Scientific Research</a:t>
            </a:r>
          </a:p>
          <a:p>
            <a:pPr marL="285750" indent="-285750"/>
            <a:r>
              <a:rPr lang="en-US" altLang="en-US"/>
              <a:t>Medical X-Rays</a:t>
            </a:r>
          </a:p>
          <a:p>
            <a:pPr marL="285750" indent="-285750"/>
            <a:r>
              <a:rPr lang="en-US" altLang="en-US"/>
              <a:t>Nuclear Medicine Services</a:t>
            </a:r>
          </a:p>
        </p:txBody>
      </p:sp>
    </p:spTree>
  </p:cSld>
  <p:clrMapOvr>
    <a:masterClrMapping/>
  </p:clrMapOvr>
  <p:transition advClick="0" advTm="6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0F6AC76-303E-470D-8193-9A66D1D41EF0}"/>
              </a:ext>
            </a:extLst>
          </p:cNvPr>
          <p:cNvSpPr>
            <a:spLocks noGrp="1" noChangeArrowheads="1"/>
          </p:cNvSpPr>
          <p:nvPr>
            <p:ph type="body" idx="1"/>
          </p:nvPr>
        </p:nvSpPr>
        <p:spPr>
          <a:xfrm>
            <a:off x="3597275" y="1844675"/>
            <a:ext cx="5133975" cy="47720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285750" indent="-285750" algn="ctr">
              <a:buFontTx/>
              <a:buNone/>
            </a:pPr>
            <a:endParaRPr lang="en-US" altLang="en-US" sz="6000"/>
          </a:p>
          <a:p>
            <a:pPr marL="285750" indent="-285750" algn="ctr">
              <a:buFontTx/>
              <a:buNone/>
            </a:pPr>
            <a:r>
              <a:rPr lang="en-US" altLang="en-US" sz="6000"/>
              <a:t>RADON</a:t>
            </a:r>
          </a:p>
          <a:p>
            <a:pPr marL="285750" indent="-285750" algn="ctr">
              <a:buFontTx/>
              <a:buNone/>
            </a:pPr>
            <a:r>
              <a:rPr lang="en-US" altLang="en-US" sz="6000"/>
              <a:t>and </a:t>
            </a:r>
          </a:p>
          <a:p>
            <a:pPr marL="285750" indent="-285750" algn="ctr">
              <a:buFontTx/>
              <a:buNone/>
            </a:pPr>
            <a:r>
              <a:rPr lang="en-US" altLang="en-US" sz="6000"/>
              <a:t>Life</a:t>
            </a:r>
          </a:p>
          <a:p>
            <a:pPr marL="285750" indent="-285750" algn="ctr">
              <a:buFontTx/>
              <a:buNone/>
            </a:pPr>
            <a:endParaRPr lang="en-US" altLang="en-US" sz="6000"/>
          </a:p>
          <a:p>
            <a:pPr marL="285750" indent="-285750" algn="r">
              <a:buFontTx/>
              <a:buNone/>
            </a:pPr>
            <a:endParaRPr lang="en-US" altLang="en-US" sz="6000"/>
          </a:p>
        </p:txBody>
      </p:sp>
      <p:pic>
        <p:nvPicPr>
          <p:cNvPr id="133123" name="Picture 3">
            <a:extLst>
              <a:ext uri="{FF2B5EF4-FFF2-40B4-BE49-F238E27FC236}">
                <a16:creationId xmlns:a16="http://schemas.microsoft.com/office/drawing/2014/main" id="{F1C3E741-5AEE-4FC1-BF4C-740C427F773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1909763"/>
            <a:ext cx="2200275" cy="25098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24" name="Picture 4">
            <a:extLst>
              <a:ext uri="{FF2B5EF4-FFF2-40B4-BE49-F238E27FC236}">
                <a16:creationId xmlns:a16="http://schemas.microsoft.com/office/drawing/2014/main" id="{D94819D8-A930-4392-B8EC-131E7E8C713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4519613"/>
            <a:ext cx="1743075" cy="12334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6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a:extLst>
              <a:ext uri="{FF2B5EF4-FFF2-40B4-BE49-F238E27FC236}">
                <a16:creationId xmlns:a16="http://schemas.microsoft.com/office/drawing/2014/main" id="{1F3389B2-261C-4408-93C0-0ECC374524EC}"/>
              </a:ext>
            </a:extLst>
          </p:cNvPr>
          <p:cNvSpPr>
            <a:spLocks noChangeArrowheads="1"/>
          </p:cNvSpPr>
          <p:nvPr/>
        </p:nvSpPr>
        <p:spPr bwMode="auto">
          <a:xfrm>
            <a:off x="673100" y="2520950"/>
            <a:ext cx="5435600" cy="33020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63" name="Oval 3">
            <a:extLst>
              <a:ext uri="{FF2B5EF4-FFF2-40B4-BE49-F238E27FC236}">
                <a16:creationId xmlns:a16="http://schemas.microsoft.com/office/drawing/2014/main" id="{ECE28A24-9966-46AB-9F72-599C33FEFA54}"/>
              </a:ext>
            </a:extLst>
          </p:cNvPr>
          <p:cNvSpPr>
            <a:spLocks noChangeArrowheads="1"/>
          </p:cNvSpPr>
          <p:nvPr/>
        </p:nvSpPr>
        <p:spPr bwMode="auto">
          <a:xfrm>
            <a:off x="1511300" y="3302000"/>
            <a:ext cx="3759200" cy="17399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64" name="Rectangle 4">
            <a:extLst>
              <a:ext uri="{FF2B5EF4-FFF2-40B4-BE49-F238E27FC236}">
                <a16:creationId xmlns:a16="http://schemas.microsoft.com/office/drawing/2014/main" id="{4D962096-4D05-4119-833E-3C52F0126153}"/>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Electron Capture and</a:t>
            </a:r>
            <a:br>
              <a:rPr lang="en-US" altLang="en-US"/>
            </a:br>
            <a:r>
              <a:rPr lang="en-US" altLang="en-US"/>
              <a:t>Characteristic X-Rays</a:t>
            </a:r>
          </a:p>
        </p:txBody>
      </p:sp>
      <p:grpSp>
        <p:nvGrpSpPr>
          <p:cNvPr id="15365" name="Group 5">
            <a:extLst>
              <a:ext uri="{FF2B5EF4-FFF2-40B4-BE49-F238E27FC236}">
                <a16:creationId xmlns:a16="http://schemas.microsoft.com/office/drawing/2014/main" id="{A7E62131-ADFB-4815-8273-A1AF1213DAA4}"/>
              </a:ext>
            </a:extLst>
          </p:cNvPr>
          <p:cNvGrpSpPr>
            <a:grpSpLocks/>
          </p:cNvGrpSpPr>
          <p:nvPr/>
        </p:nvGrpSpPr>
        <p:grpSpPr bwMode="auto">
          <a:xfrm>
            <a:off x="6357938" y="5200650"/>
            <a:ext cx="1958975" cy="158750"/>
            <a:chOff x="4005" y="3276"/>
            <a:chExt cx="1234" cy="100"/>
          </a:xfrm>
        </p:grpSpPr>
        <p:sp>
          <p:nvSpPr>
            <p:cNvPr id="15417" name="Arc 6">
              <a:extLst>
                <a:ext uri="{FF2B5EF4-FFF2-40B4-BE49-F238E27FC236}">
                  <a16:creationId xmlns:a16="http://schemas.microsoft.com/office/drawing/2014/main" id="{CCF99C4E-F146-4299-9728-7826803CF5F1}"/>
                </a:ext>
              </a:extLst>
            </p:cNvPr>
            <p:cNvSpPr>
              <a:spLocks/>
            </p:cNvSpPr>
            <p:nvPr/>
          </p:nvSpPr>
          <p:spPr bwMode="auto">
            <a:xfrm>
              <a:off x="4490" y="3306"/>
              <a:ext cx="96" cy="67"/>
            </a:xfrm>
            <a:custGeom>
              <a:avLst/>
              <a:gdLst>
                <a:gd name="T0" fmla="*/ 96 w 42144"/>
                <a:gd name="T1" fmla="*/ 17 h 21600"/>
                <a:gd name="T2" fmla="*/ 0 w 42144"/>
                <a:gd name="T3" fmla="*/ 12 h 21600"/>
                <a:gd name="T4" fmla="*/ 48 w 42144"/>
                <a:gd name="T5" fmla="*/ 0 h 21600"/>
                <a:gd name="T6" fmla="*/ 0 60000 65536"/>
                <a:gd name="T7" fmla="*/ 0 60000 65536"/>
                <a:gd name="T8" fmla="*/ 0 60000 65536"/>
              </a:gdLst>
              <a:ahLst/>
              <a:cxnLst>
                <a:cxn ang="T6">
                  <a:pos x="T0" y="T1"/>
                </a:cxn>
                <a:cxn ang="T7">
                  <a:pos x="T2" y="T3"/>
                </a:cxn>
                <a:cxn ang="T8">
                  <a:pos x="T4" y="T5"/>
                </a:cxn>
              </a:cxnLst>
              <a:rect l="0" t="0" r="r" b="b"/>
              <a:pathLst>
                <a:path w="42144" h="21600" fill="none" extrusionOk="0">
                  <a:moveTo>
                    <a:pt x="42143" y="5523"/>
                  </a:moveTo>
                  <a:cubicBezTo>
                    <a:pt x="39637" y="14999"/>
                    <a:pt x="31063" y="21600"/>
                    <a:pt x="21262" y="21600"/>
                  </a:cubicBezTo>
                  <a:cubicBezTo>
                    <a:pt x="10801" y="21600"/>
                    <a:pt x="1844" y="14104"/>
                    <a:pt x="0" y="3807"/>
                  </a:cubicBezTo>
                </a:path>
                <a:path w="42144" h="21600" stroke="0" extrusionOk="0">
                  <a:moveTo>
                    <a:pt x="42143" y="5523"/>
                  </a:moveTo>
                  <a:cubicBezTo>
                    <a:pt x="39637" y="14999"/>
                    <a:pt x="31063" y="21600"/>
                    <a:pt x="21262" y="21600"/>
                  </a:cubicBezTo>
                  <a:cubicBezTo>
                    <a:pt x="10801" y="21600"/>
                    <a:pt x="1844" y="14104"/>
                    <a:pt x="0" y="3807"/>
                  </a:cubicBezTo>
                  <a:lnTo>
                    <a:pt x="21262" y="0"/>
                  </a:lnTo>
                  <a:lnTo>
                    <a:pt x="42143" y="5523"/>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8" name="Arc 7">
              <a:extLst>
                <a:ext uri="{FF2B5EF4-FFF2-40B4-BE49-F238E27FC236}">
                  <a16:creationId xmlns:a16="http://schemas.microsoft.com/office/drawing/2014/main" id="{29116A9F-9ACC-4297-81A3-6B1C621A6A3C}"/>
                </a:ext>
              </a:extLst>
            </p:cNvPr>
            <p:cNvSpPr>
              <a:spLocks/>
            </p:cNvSpPr>
            <p:nvPr/>
          </p:nvSpPr>
          <p:spPr bwMode="auto">
            <a:xfrm>
              <a:off x="4382" y="3278"/>
              <a:ext cx="96" cy="67"/>
            </a:xfrm>
            <a:custGeom>
              <a:avLst/>
              <a:gdLst>
                <a:gd name="T0" fmla="*/ 0 w 41979"/>
                <a:gd name="T1" fmla="*/ 54 h 21600"/>
                <a:gd name="T2" fmla="*/ 96 w 41979"/>
                <a:gd name="T3" fmla="*/ 49 h 21600"/>
                <a:gd name="T4" fmla="*/ 48 w 41979"/>
                <a:gd name="T5" fmla="*/ 67 h 21600"/>
                <a:gd name="T6" fmla="*/ 0 60000 65536"/>
                <a:gd name="T7" fmla="*/ 0 60000 65536"/>
                <a:gd name="T8" fmla="*/ 0 60000 65536"/>
              </a:gdLst>
              <a:ahLst/>
              <a:cxnLst>
                <a:cxn ang="T6">
                  <a:pos x="T0" y="T1"/>
                </a:cxn>
                <a:cxn ang="T7">
                  <a:pos x="T2" y="T3"/>
                </a:cxn>
                <a:cxn ang="T8">
                  <a:pos x="T4" y="T5"/>
                </a:cxn>
              </a:cxnLst>
              <a:rect l="0" t="0" r="r" b="b"/>
              <a:pathLst>
                <a:path w="41979" h="21600" fill="none" extrusionOk="0">
                  <a:moveTo>
                    <a:pt x="0" y="17496"/>
                  </a:moveTo>
                  <a:cubicBezTo>
                    <a:pt x="1966" y="7337"/>
                    <a:pt x="10860" y="0"/>
                    <a:pt x="21207" y="0"/>
                  </a:cubicBezTo>
                  <a:cubicBezTo>
                    <a:pt x="30855" y="0"/>
                    <a:pt x="39333" y="6399"/>
                    <a:pt x="41979" y="15677"/>
                  </a:cubicBezTo>
                </a:path>
                <a:path w="41979" h="21600" stroke="0" extrusionOk="0">
                  <a:moveTo>
                    <a:pt x="0" y="17496"/>
                  </a:moveTo>
                  <a:cubicBezTo>
                    <a:pt x="1966" y="7337"/>
                    <a:pt x="10860" y="0"/>
                    <a:pt x="21207" y="0"/>
                  </a:cubicBezTo>
                  <a:cubicBezTo>
                    <a:pt x="30855" y="0"/>
                    <a:pt x="39333" y="6399"/>
                    <a:pt x="41979" y="15677"/>
                  </a:cubicBezTo>
                  <a:lnTo>
                    <a:pt x="21207" y="21600"/>
                  </a:lnTo>
                  <a:lnTo>
                    <a:pt x="0" y="17496"/>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9" name="Arc 8">
              <a:extLst>
                <a:ext uri="{FF2B5EF4-FFF2-40B4-BE49-F238E27FC236}">
                  <a16:creationId xmlns:a16="http://schemas.microsoft.com/office/drawing/2014/main" id="{89A344CB-6A2D-42B7-BDE6-9AADCAD4A39A}"/>
                </a:ext>
              </a:extLst>
            </p:cNvPr>
            <p:cNvSpPr>
              <a:spLocks/>
            </p:cNvSpPr>
            <p:nvPr/>
          </p:nvSpPr>
          <p:spPr bwMode="auto">
            <a:xfrm>
              <a:off x="4597" y="3281"/>
              <a:ext cx="96" cy="67"/>
            </a:xfrm>
            <a:custGeom>
              <a:avLst/>
              <a:gdLst>
                <a:gd name="T0" fmla="*/ 0 w 41979"/>
                <a:gd name="T1" fmla="*/ 54 h 21600"/>
                <a:gd name="T2" fmla="*/ 96 w 41979"/>
                <a:gd name="T3" fmla="*/ 49 h 21600"/>
                <a:gd name="T4" fmla="*/ 48 w 41979"/>
                <a:gd name="T5" fmla="*/ 67 h 21600"/>
                <a:gd name="T6" fmla="*/ 0 60000 65536"/>
                <a:gd name="T7" fmla="*/ 0 60000 65536"/>
                <a:gd name="T8" fmla="*/ 0 60000 65536"/>
              </a:gdLst>
              <a:ahLst/>
              <a:cxnLst>
                <a:cxn ang="T6">
                  <a:pos x="T0" y="T1"/>
                </a:cxn>
                <a:cxn ang="T7">
                  <a:pos x="T2" y="T3"/>
                </a:cxn>
                <a:cxn ang="T8">
                  <a:pos x="T4" y="T5"/>
                </a:cxn>
              </a:cxnLst>
              <a:rect l="0" t="0" r="r" b="b"/>
              <a:pathLst>
                <a:path w="41979" h="21600" fill="none" extrusionOk="0">
                  <a:moveTo>
                    <a:pt x="0" y="17496"/>
                  </a:moveTo>
                  <a:cubicBezTo>
                    <a:pt x="1966" y="7337"/>
                    <a:pt x="10860" y="0"/>
                    <a:pt x="21207" y="0"/>
                  </a:cubicBezTo>
                  <a:cubicBezTo>
                    <a:pt x="30855" y="0"/>
                    <a:pt x="39333" y="6399"/>
                    <a:pt x="41979" y="15677"/>
                  </a:cubicBezTo>
                </a:path>
                <a:path w="41979" h="21600" stroke="0" extrusionOk="0">
                  <a:moveTo>
                    <a:pt x="0" y="17496"/>
                  </a:moveTo>
                  <a:cubicBezTo>
                    <a:pt x="1966" y="7337"/>
                    <a:pt x="10860" y="0"/>
                    <a:pt x="21207" y="0"/>
                  </a:cubicBezTo>
                  <a:cubicBezTo>
                    <a:pt x="30855" y="0"/>
                    <a:pt x="39333" y="6399"/>
                    <a:pt x="41979" y="15677"/>
                  </a:cubicBezTo>
                  <a:lnTo>
                    <a:pt x="21207" y="21600"/>
                  </a:lnTo>
                  <a:lnTo>
                    <a:pt x="0" y="17496"/>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0" name="Arc 9">
              <a:extLst>
                <a:ext uri="{FF2B5EF4-FFF2-40B4-BE49-F238E27FC236}">
                  <a16:creationId xmlns:a16="http://schemas.microsoft.com/office/drawing/2014/main" id="{697207BE-2D01-4269-8DED-0659844E78A3}"/>
                </a:ext>
              </a:extLst>
            </p:cNvPr>
            <p:cNvSpPr>
              <a:spLocks/>
            </p:cNvSpPr>
            <p:nvPr/>
          </p:nvSpPr>
          <p:spPr bwMode="auto">
            <a:xfrm>
              <a:off x="4706" y="3306"/>
              <a:ext cx="97" cy="67"/>
            </a:xfrm>
            <a:custGeom>
              <a:avLst/>
              <a:gdLst>
                <a:gd name="T0" fmla="*/ 97 w 42136"/>
                <a:gd name="T1" fmla="*/ 17 h 21600"/>
                <a:gd name="T2" fmla="*/ 0 w 42136"/>
                <a:gd name="T3" fmla="*/ 12 h 21600"/>
                <a:gd name="T4" fmla="*/ 49 w 42136"/>
                <a:gd name="T5" fmla="*/ 0 h 21600"/>
                <a:gd name="T6" fmla="*/ 0 60000 65536"/>
                <a:gd name="T7" fmla="*/ 0 60000 65536"/>
                <a:gd name="T8" fmla="*/ 0 60000 65536"/>
              </a:gdLst>
              <a:ahLst/>
              <a:cxnLst>
                <a:cxn ang="T6">
                  <a:pos x="T0" y="T1"/>
                </a:cxn>
                <a:cxn ang="T7">
                  <a:pos x="T2" y="T3"/>
                </a:cxn>
                <a:cxn ang="T8">
                  <a:pos x="T4" y="T5"/>
                </a:cxn>
              </a:cxnLst>
              <a:rect l="0" t="0" r="r" b="b"/>
              <a:pathLst>
                <a:path w="42136" h="21600" fill="none" extrusionOk="0">
                  <a:moveTo>
                    <a:pt x="42135" y="5575"/>
                  </a:moveTo>
                  <a:cubicBezTo>
                    <a:pt x="39610" y="15026"/>
                    <a:pt x="31049" y="21600"/>
                    <a:pt x="21268" y="21600"/>
                  </a:cubicBezTo>
                  <a:cubicBezTo>
                    <a:pt x="10793" y="21600"/>
                    <a:pt x="1828" y="14084"/>
                    <a:pt x="-1" y="3771"/>
                  </a:cubicBezTo>
                </a:path>
                <a:path w="42136" h="21600" stroke="0" extrusionOk="0">
                  <a:moveTo>
                    <a:pt x="42135" y="5575"/>
                  </a:moveTo>
                  <a:cubicBezTo>
                    <a:pt x="39610" y="15026"/>
                    <a:pt x="31049" y="21600"/>
                    <a:pt x="21268" y="21600"/>
                  </a:cubicBezTo>
                  <a:cubicBezTo>
                    <a:pt x="10793" y="21600"/>
                    <a:pt x="1828" y="14084"/>
                    <a:pt x="-1" y="3771"/>
                  </a:cubicBezTo>
                  <a:lnTo>
                    <a:pt x="21268" y="0"/>
                  </a:lnTo>
                  <a:lnTo>
                    <a:pt x="42135" y="5575"/>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1" name="Arc 10">
              <a:extLst>
                <a:ext uri="{FF2B5EF4-FFF2-40B4-BE49-F238E27FC236}">
                  <a16:creationId xmlns:a16="http://schemas.microsoft.com/office/drawing/2014/main" id="{7B7E7822-EC1D-4BD6-A43F-8CE6CADE33F2}"/>
                </a:ext>
              </a:extLst>
            </p:cNvPr>
            <p:cNvSpPr>
              <a:spLocks/>
            </p:cNvSpPr>
            <p:nvPr/>
          </p:nvSpPr>
          <p:spPr bwMode="auto">
            <a:xfrm>
              <a:off x="4925" y="3309"/>
              <a:ext cx="97" cy="67"/>
            </a:xfrm>
            <a:custGeom>
              <a:avLst/>
              <a:gdLst>
                <a:gd name="T0" fmla="*/ 97 w 42136"/>
                <a:gd name="T1" fmla="*/ 17 h 21600"/>
                <a:gd name="T2" fmla="*/ 0 w 42136"/>
                <a:gd name="T3" fmla="*/ 12 h 21600"/>
                <a:gd name="T4" fmla="*/ 49 w 42136"/>
                <a:gd name="T5" fmla="*/ 0 h 21600"/>
                <a:gd name="T6" fmla="*/ 0 60000 65536"/>
                <a:gd name="T7" fmla="*/ 0 60000 65536"/>
                <a:gd name="T8" fmla="*/ 0 60000 65536"/>
              </a:gdLst>
              <a:ahLst/>
              <a:cxnLst>
                <a:cxn ang="T6">
                  <a:pos x="T0" y="T1"/>
                </a:cxn>
                <a:cxn ang="T7">
                  <a:pos x="T2" y="T3"/>
                </a:cxn>
                <a:cxn ang="T8">
                  <a:pos x="T4" y="T5"/>
                </a:cxn>
              </a:cxnLst>
              <a:rect l="0" t="0" r="r" b="b"/>
              <a:pathLst>
                <a:path w="42136" h="21600" fill="none" extrusionOk="0">
                  <a:moveTo>
                    <a:pt x="42135" y="5575"/>
                  </a:moveTo>
                  <a:cubicBezTo>
                    <a:pt x="39610" y="15026"/>
                    <a:pt x="31049" y="21600"/>
                    <a:pt x="21268" y="21600"/>
                  </a:cubicBezTo>
                  <a:cubicBezTo>
                    <a:pt x="10793" y="21600"/>
                    <a:pt x="1828" y="14084"/>
                    <a:pt x="-1" y="3771"/>
                  </a:cubicBezTo>
                </a:path>
                <a:path w="42136" h="21600" stroke="0" extrusionOk="0">
                  <a:moveTo>
                    <a:pt x="42135" y="5575"/>
                  </a:moveTo>
                  <a:cubicBezTo>
                    <a:pt x="39610" y="15026"/>
                    <a:pt x="31049" y="21600"/>
                    <a:pt x="21268" y="21600"/>
                  </a:cubicBezTo>
                  <a:cubicBezTo>
                    <a:pt x="10793" y="21600"/>
                    <a:pt x="1828" y="14084"/>
                    <a:pt x="-1" y="3771"/>
                  </a:cubicBezTo>
                  <a:lnTo>
                    <a:pt x="21268" y="0"/>
                  </a:lnTo>
                  <a:lnTo>
                    <a:pt x="42135" y="5575"/>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2" name="Arc 11">
              <a:extLst>
                <a:ext uri="{FF2B5EF4-FFF2-40B4-BE49-F238E27FC236}">
                  <a16:creationId xmlns:a16="http://schemas.microsoft.com/office/drawing/2014/main" id="{D998A632-3265-4C19-9DF2-D862BFDA27CF}"/>
                </a:ext>
              </a:extLst>
            </p:cNvPr>
            <p:cNvSpPr>
              <a:spLocks/>
            </p:cNvSpPr>
            <p:nvPr/>
          </p:nvSpPr>
          <p:spPr bwMode="auto">
            <a:xfrm>
              <a:off x="4814" y="3276"/>
              <a:ext cx="96" cy="67"/>
            </a:xfrm>
            <a:custGeom>
              <a:avLst/>
              <a:gdLst>
                <a:gd name="T0" fmla="*/ 0 w 41996"/>
                <a:gd name="T1" fmla="*/ 54 h 21600"/>
                <a:gd name="T2" fmla="*/ 96 w 41996"/>
                <a:gd name="T3" fmla="*/ 49 h 21600"/>
                <a:gd name="T4" fmla="*/ 48 w 41996"/>
                <a:gd name="T5" fmla="*/ 67 h 21600"/>
                <a:gd name="T6" fmla="*/ 0 60000 65536"/>
                <a:gd name="T7" fmla="*/ 0 60000 65536"/>
                <a:gd name="T8" fmla="*/ 0 60000 65536"/>
              </a:gdLst>
              <a:ahLst/>
              <a:cxnLst>
                <a:cxn ang="T6">
                  <a:pos x="T0" y="T1"/>
                </a:cxn>
                <a:cxn ang="T7">
                  <a:pos x="T2" y="T3"/>
                </a:cxn>
                <a:cxn ang="T8">
                  <a:pos x="T4" y="T5"/>
                </a:cxn>
              </a:cxnLst>
              <a:rect l="0" t="0" r="r" b="b"/>
              <a:pathLst>
                <a:path w="41996" h="21600" fill="none" extrusionOk="0">
                  <a:moveTo>
                    <a:pt x="-1" y="17524"/>
                  </a:moveTo>
                  <a:cubicBezTo>
                    <a:pt x="1954" y="7352"/>
                    <a:pt x="10853" y="0"/>
                    <a:pt x="21212" y="0"/>
                  </a:cubicBezTo>
                  <a:cubicBezTo>
                    <a:pt x="30876" y="0"/>
                    <a:pt x="39364" y="6419"/>
                    <a:pt x="41995" y="15719"/>
                  </a:cubicBezTo>
                </a:path>
                <a:path w="41996" h="21600" stroke="0" extrusionOk="0">
                  <a:moveTo>
                    <a:pt x="-1" y="17524"/>
                  </a:moveTo>
                  <a:cubicBezTo>
                    <a:pt x="1954" y="7352"/>
                    <a:pt x="10853" y="0"/>
                    <a:pt x="21212" y="0"/>
                  </a:cubicBezTo>
                  <a:cubicBezTo>
                    <a:pt x="30876" y="0"/>
                    <a:pt x="39364" y="6419"/>
                    <a:pt x="41995" y="15719"/>
                  </a:cubicBezTo>
                  <a:lnTo>
                    <a:pt x="21212" y="21600"/>
                  </a:lnTo>
                  <a:lnTo>
                    <a:pt x="-1" y="17524"/>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3" name="Arc 12">
              <a:extLst>
                <a:ext uri="{FF2B5EF4-FFF2-40B4-BE49-F238E27FC236}">
                  <a16:creationId xmlns:a16="http://schemas.microsoft.com/office/drawing/2014/main" id="{5ABED302-7210-4151-84AF-DB5DB08AFB1A}"/>
                </a:ext>
              </a:extLst>
            </p:cNvPr>
            <p:cNvSpPr>
              <a:spLocks/>
            </p:cNvSpPr>
            <p:nvPr/>
          </p:nvSpPr>
          <p:spPr bwMode="auto">
            <a:xfrm>
              <a:off x="5035" y="3307"/>
              <a:ext cx="204" cy="22"/>
            </a:xfrm>
            <a:custGeom>
              <a:avLst/>
              <a:gdLst>
                <a:gd name="T0" fmla="*/ 0 w 21577"/>
                <a:gd name="T1" fmla="*/ 21 h 21600"/>
                <a:gd name="T2" fmla="*/ 203 w 21577"/>
                <a:gd name="T3" fmla="*/ 0 h 21600"/>
                <a:gd name="T4" fmla="*/ 204 w 21577"/>
                <a:gd name="T5" fmla="*/ 22 h 21600"/>
                <a:gd name="T6" fmla="*/ 0 60000 65536"/>
                <a:gd name="T7" fmla="*/ 0 60000 65536"/>
                <a:gd name="T8" fmla="*/ 0 60000 65536"/>
              </a:gdLst>
              <a:ahLst/>
              <a:cxnLst>
                <a:cxn ang="T6">
                  <a:pos x="T0" y="T1"/>
                </a:cxn>
                <a:cxn ang="T7">
                  <a:pos x="T2" y="T3"/>
                </a:cxn>
                <a:cxn ang="T8">
                  <a:pos x="T4" y="T5"/>
                </a:cxn>
              </a:cxnLst>
              <a:rect l="0" t="0" r="r" b="b"/>
              <a:pathLst>
                <a:path w="21577" h="21600" fill="none" extrusionOk="0">
                  <a:moveTo>
                    <a:pt x="0" y="20596"/>
                  </a:moveTo>
                  <a:cubicBezTo>
                    <a:pt x="534" y="9109"/>
                    <a:pt x="9974" y="55"/>
                    <a:pt x="21474" y="0"/>
                  </a:cubicBezTo>
                </a:path>
                <a:path w="21577" h="21600" stroke="0" extrusionOk="0">
                  <a:moveTo>
                    <a:pt x="0" y="20596"/>
                  </a:moveTo>
                  <a:cubicBezTo>
                    <a:pt x="534" y="9109"/>
                    <a:pt x="9974" y="55"/>
                    <a:pt x="21474" y="0"/>
                  </a:cubicBezTo>
                  <a:lnTo>
                    <a:pt x="21577" y="21600"/>
                  </a:lnTo>
                  <a:lnTo>
                    <a:pt x="0" y="20596"/>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4" name="Arc 13">
              <a:extLst>
                <a:ext uri="{FF2B5EF4-FFF2-40B4-BE49-F238E27FC236}">
                  <a16:creationId xmlns:a16="http://schemas.microsoft.com/office/drawing/2014/main" id="{6AB1CA04-6766-47AD-A3D2-8271BAC8A149}"/>
                </a:ext>
              </a:extLst>
            </p:cNvPr>
            <p:cNvSpPr>
              <a:spLocks/>
            </p:cNvSpPr>
            <p:nvPr/>
          </p:nvSpPr>
          <p:spPr bwMode="auto">
            <a:xfrm>
              <a:off x="4276" y="3303"/>
              <a:ext cx="97" cy="67"/>
            </a:xfrm>
            <a:custGeom>
              <a:avLst/>
              <a:gdLst>
                <a:gd name="T0" fmla="*/ 97 w 42136"/>
                <a:gd name="T1" fmla="*/ 17 h 21600"/>
                <a:gd name="T2" fmla="*/ 0 w 42136"/>
                <a:gd name="T3" fmla="*/ 12 h 21600"/>
                <a:gd name="T4" fmla="*/ 49 w 42136"/>
                <a:gd name="T5" fmla="*/ 0 h 21600"/>
                <a:gd name="T6" fmla="*/ 0 60000 65536"/>
                <a:gd name="T7" fmla="*/ 0 60000 65536"/>
                <a:gd name="T8" fmla="*/ 0 60000 65536"/>
              </a:gdLst>
              <a:ahLst/>
              <a:cxnLst>
                <a:cxn ang="T6">
                  <a:pos x="T0" y="T1"/>
                </a:cxn>
                <a:cxn ang="T7">
                  <a:pos x="T2" y="T3"/>
                </a:cxn>
                <a:cxn ang="T8">
                  <a:pos x="T4" y="T5"/>
                </a:cxn>
              </a:cxnLst>
              <a:rect l="0" t="0" r="r" b="b"/>
              <a:pathLst>
                <a:path w="42136" h="21600" fill="none" extrusionOk="0">
                  <a:moveTo>
                    <a:pt x="42135" y="5575"/>
                  </a:moveTo>
                  <a:cubicBezTo>
                    <a:pt x="39610" y="15026"/>
                    <a:pt x="31049" y="21600"/>
                    <a:pt x="21268" y="21600"/>
                  </a:cubicBezTo>
                  <a:cubicBezTo>
                    <a:pt x="10793" y="21600"/>
                    <a:pt x="1828" y="14084"/>
                    <a:pt x="-1" y="3771"/>
                  </a:cubicBezTo>
                </a:path>
                <a:path w="42136" h="21600" stroke="0" extrusionOk="0">
                  <a:moveTo>
                    <a:pt x="42135" y="5575"/>
                  </a:moveTo>
                  <a:cubicBezTo>
                    <a:pt x="39610" y="15026"/>
                    <a:pt x="31049" y="21600"/>
                    <a:pt x="21268" y="21600"/>
                  </a:cubicBezTo>
                  <a:cubicBezTo>
                    <a:pt x="10793" y="21600"/>
                    <a:pt x="1828" y="14084"/>
                    <a:pt x="-1" y="3771"/>
                  </a:cubicBezTo>
                  <a:lnTo>
                    <a:pt x="21268" y="0"/>
                  </a:lnTo>
                  <a:lnTo>
                    <a:pt x="42135" y="5575"/>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5" name="Arc 14">
              <a:extLst>
                <a:ext uri="{FF2B5EF4-FFF2-40B4-BE49-F238E27FC236}">
                  <a16:creationId xmlns:a16="http://schemas.microsoft.com/office/drawing/2014/main" id="{47E749E8-BFCE-4573-99F9-26008BF8FF98}"/>
                </a:ext>
              </a:extLst>
            </p:cNvPr>
            <p:cNvSpPr>
              <a:spLocks/>
            </p:cNvSpPr>
            <p:nvPr/>
          </p:nvSpPr>
          <p:spPr bwMode="auto">
            <a:xfrm>
              <a:off x="4135" y="3285"/>
              <a:ext cx="130" cy="55"/>
            </a:xfrm>
            <a:custGeom>
              <a:avLst/>
              <a:gdLst>
                <a:gd name="T0" fmla="*/ 0 w 41916"/>
                <a:gd name="T1" fmla="*/ 44 h 21600"/>
                <a:gd name="T2" fmla="*/ 130 w 41916"/>
                <a:gd name="T3" fmla="*/ 40 h 21600"/>
                <a:gd name="T4" fmla="*/ 66 w 41916"/>
                <a:gd name="T5" fmla="*/ 55 h 21600"/>
                <a:gd name="T6" fmla="*/ 0 60000 65536"/>
                <a:gd name="T7" fmla="*/ 0 60000 65536"/>
                <a:gd name="T8" fmla="*/ 0 60000 65536"/>
              </a:gdLst>
              <a:ahLst/>
              <a:cxnLst>
                <a:cxn ang="T6">
                  <a:pos x="T0" y="T1"/>
                </a:cxn>
                <a:cxn ang="T7">
                  <a:pos x="T2" y="T3"/>
                </a:cxn>
                <a:cxn ang="T8">
                  <a:pos x="T4" y="T5"/>
                </a:cxn>
              </a:cxnLst>
              <a:rect l="0" t="0" r="r" b="b"/>
              <a:pathLst>
                <a:path w="41916" h="21600" fill="none" extrusionOk="0">
                  <a:moveTo>
                    <a:pt x="-1" y="17263"/>
                  </a:moveTo>
                  <a:cubicBezTo>
                    <a:pt x="2058" y="7214"/>
                    <a:pt x="10902" y="0"/>
                    <a:pt x="21160" y="0"/>
                  </a:cubicBezTo>
                  <a:cubicBezTo>
                    <a:pt x="30786" y="0"/>
                    <a:pt x="39250" y="6370"/>
                    <a:pt x="41915" y="15620"/>
                  </a:cubicBezTo>
                </a:path>
                <a:path w="41916" h="21600" stroke="0" extrusionOk="0">
                  <a:moveTo>
                    <a:pt x="-1" y="17263"/>
                  </a:moveTo>
                  <a:cubicBezTo>
                    <a:pt x="2058" y="7214"/>
                    <a:pt x="10902" y="0"/>
                    <a:pt x="21160" y="0"/>
                  </a:cubicBezTo>
                  <a:cubicBezTo>
                    <a:pt x="30786" y="0"/>
                    <a:pt x="39250" y="6370"/>
                    <a:pt x="41915" y="15620"/>
                  </a:cubicBezTo>
                  <a:lnTo>
                    <a:pt x="21160" y="21600"/>
                  </a:lnTo>
                  <a:lnTo>
                    <a:pt x="-1" y="17263"/>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6" name="Arc 15">
              <a:extLst>
                <a:ext uri="{FF2B5EF4-FFF2-40B4-BE49-F238E27FC236}">
                  <a16:creationId xmlns:a16="http://schemas.microsoft.com/office/drawing/2014/main" id="{67129E9D-6160-4DCC-AA37-D3E6CDBAD253}"/>
                </a:ext>
              </a:extLst>
            </p:cNvPr>
            <p:cNvSpPr>
              <a:spLocks/>
            </p:cNvSpPr>
            <p:nvPr/>
          </p:nvSpPr>
          <p:spPr bwMode="auto">
            <a:xfrm>
              <a:off x="4005" y="3324"/>
              <a:ext cx="118" cy="19"/>
            </a:xfrm>
            <a:custGeom>
              <a:avLst/>
              <a:gdLst>
                <a:gd name="T0" fmla="*/ 118 w 21600"/>
                <a:gd name="T1" fmla="*/ 0 h 22766"/>
                <a:gd name="T2" fmla="*/ 0 w 21600"/>
                <a:gd name="T3" fmla="*/ 19 h 22766"/>
                <a:gd name="T4" fmla="*/ 0 w 21600"/>
                <a:gd name="T5" fmla="*/ 1 h 22766"/>
                <a:gd name="T6" fmla="*/ 0 60000 65536"/>
                <a:gd name="T7" fmla="*/ 0 60000 65536"/>
                <a:gd name="T8" fmla="*/ 0 60000 65536"/>
              </a:gdLst>
              <a:ahLst/>
              <a:cxnLst>
                <a:cxn ang="T6">
                  <a:pos x="T0" y="T1"/>
                </a:cxn>
                <a:cxn ang="T7">
                  <a:pos x="T2" y="T3"/>
                </a:cxn>
                <a:cxn ang="T8">
                  <a:pos x="T4" y="T5"/>
                </a:cxn>
              </a:cxnLst>
              <a:rect l="0" t="0" r="r" b="b"/>
              <a:pathLst>
                <a:path w="21600" h="22766" fill="none" extrusionOk="0">
                  <a:moveTo>
                    <a:pt x="21568" y="0"/>
                  </a:moveTo>
                  <a:cubicBezTo>
                    <a:pt x="21589" y="388"/>
                    <a:pt x="21600" y="777"/>
                    <a:pt x="21600" y="1166"/>
                  </a:cubicBezTo>
                  <a:cubicBezTo>
                    <a:pt x="21600" y="13095"/>
                    <a:pt x="11929" y="22766"/>
                    <a:pt x="0" y="22766"/>
                  </a:cubicBezTo>
                </a:path>
                <a:path w="21600" h="22766" stroke="0" extrusionOk="0">
                  <a:moveTo>
                    <a:pt x="21568" y="0"/>
                  </a:moveTo>
                  <a:cubicBezTo>
                    <a:pt x="21589" y="388"/>
                    <a:pt x="21600" y="777"/>
                    <a:pt x="21600" y="1166"/>
                  </a:cubicBezTo>
                  <a:cubicBezTo>
                    <a:pt x="21600" y="13095"/>
                    <a:pt x="11929" y="22766"/>
                    <a:pt x="0" y="22766"/>
                  </a:cubicBezTo>
                  <a:lnTo>
                    <a:pt x="0" y="1166"/>
                  </a:lnTo>
                  <a:lnTo>
                    <a:pt x="21568" y="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66" name="Group 16">
            <a:extLst>
              <a:ext uri="{FF2B5EF4-FFF2-40B4-BE49-F238E27FC236}">
                <a16:creationId xmlns:a16="http://schemas.microsoft.com/office/drawing/2014/main" id="{64A2DF5A-FE21-4395-ABF2-6963A893790D}"/>
              </a:ext>
            </a:extLst>
          </p:cNvPr>
          <p:cNvGrpSpPr>
            <a:grpSpLocks/>
          </p:cNvGrpSpPr>
          <p:nvPr/>
        </p:nvGrpSpPr>
        <p:grpSpPr bwMode="auto">
          <a:xfrm>
            <a:off x="2630488" y="3451225"/>
            <a:ext cx="1406525" cy="1430338"/>
            <a:chOff x="1657" y="2174"/>
            <a:chExt cx="886" cy="901"/>
          </a:xfrm>
        </p:grpSpPr>
        <p:sp>
          <p:nvSpPr>
            <p:cNvPr id="15388" name="Oval 17">
              <a:extLst>
                <a:ext uri="{FF2B5EF4-FFF2-40B4-BE49-F238E27FC236}">
                  <a16:creationId xmlns:a16="http://schemas.microsoft.com/office/drawing/2014/main" id="{9B6DCF05-E211-40F3-BF5C-BCBE5E5ABC14}"/>
                </a:ext>
              </a:extLst>
            </p:cNvPr>
            <p:cNvSpPr>
              <a:spLocks noChangeArrowheads="1"/>
            </p:cNvSpPr>
            <p:nvPr/>
          </p:nvSpPr>
          <p:spPr bwMode="auto">
            <a:xfrm>
              <a:off x="2128" y="2769"/>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89" name="Oval 18">
              <a:extLst>
                <a:ext uri="{FF2B5EF4-FFF2-40B4-BE49-F238E27FC236}">
                  <a16:creationId xmlns:a16="http://schemas.microsoft.com/office/drawing/2014/main" id="{E9A1471F-207D-40BB-9A34-94EF06DFAA32}"/>
                </a:ext>
              </a:extLst>
            </p:cNvPr>
            <p:cNvSpPr>
              <a:spLocks noChangeArrowheads="1"/>
            </p:cNvSpPr>
            <p:nvPr/>
          </p:nvSpPr>
          <p:spPr bwMode="auto">
            <a:xfrm>
              <a:off x="2089" y="2474"/>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90" name="Oval 19">
              <a:extLst>
                <a:ext uri="{FF2B5EF4-FFF2-40B4-BE49-F238E27FC236}">
                  <a16:creationId xmlns:a16="http://schemas.microsoft.com/office/drawing/2014/main" id="{3CA31AB3-6D44-418A-A5C4-2DE09BA7F10E}"/>
                </a:ext>
              </a:extLst>
            </p:cNvPr>
            <p:cNvSpPr>
              <a:spLocks noChangeArrowheads="1"/>
            </p:cNvSpPr>
            <p:nvPr/>
          </p:nvSpPr>
          <p:spPr bwMode="auto">
            <a:xfrm>
              <a:off x="2289" y="2807"/>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91" name="Oval 20">
              <a:extLst>
                <a:ext uri="{FF2B5EF4-FFF2-40B4-BE49-F238E27FC236}">
                  <a16:creationId xmlns:a16="http://schemas.microsoft.com/office/drawing/2014/main" id="{0A0D23FD-8866-4F4F-9BA3-EDD12C9D0347}"/>
                </a:ext>
              </a:extLst>
            </p:cNvPr>
            <p:cNvSpPr>
              <a:spLocks noChangeArrowheads="1"/>
            </p:cNvSpPr>
            <p:nvPr/>
          </p:nvSpPr>
          <p:spPr bwMode="auto">
            <a:xfrm>
              <a:off x="2097" y="2598"/>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92" name="Oval 21">
              <a:extLst>
                <a:ext uri="{FF2B5EF4-FFF2-40B4-BE49-F238E27FC236}">
                  <a16:creationId xmlns:a16="http://schemas.microsoft.com/office/drawing/2014/main" id="{4C5ED1FD-17EE-4B99-A60C-FC8CC1D2E6A1}"/>
                </a:ext>
              </a:extLst>
            </p:cNvPr>
            <p:cNvSpPr>
              <a:spLocks noChangeArrowheads="1"/>
            </p:cNvSpPr>
            <p:nvPr/>
          </p:nvSpPr>
          <p:spPr bwMode="auto">
            <a:xfrm>
              <a:off x="1783" y="2423"/>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93" name="Oval 22">
              <a:extLst>
                <a:ext uri="{FF2B5EF4-FFF2-40B4-BE49-F238E27FC236}">
                  <a16:creationId xmlns:a16="http://schemas.microsoft.com/office/drawing/2014/main" id="{1C6E592F-0358-46DB-873C-9F991EE9BD31}"/>
                </a:ext>
              </a:extLst>
            </p:cNvPr>
            <p:cNvSpPr>
              <a:spLocks noChangeArrowheads="1"/>
            </p:cNvSpPr>
            <p:nvPr/>
          </p:nvSpPr>
          <p:spPr bwMode="auto">
            <a:xfrm>
              <a:off x="1891" y="2206"/>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94" name="Oval 23">
              <a:extLst>
                <a:ext uri="{FF2B5EF4-FFF2-40B4-BE49-F238E27FC236}">
                  <a16:creationId xmlns:a16="http://schemas.microsoft.com/office/drawing/2014/main" id="{64250E97-2402-4CFC-8E8F-6DE77969655F}"/>
                </a:ext>
              </a:extLst>
            </p:cNvPr>
            <p:cNvSpPr>
              <a:spLocks noChangeArrowheads="1"/>
            </p:cNvSpPr>
            <p:nvPr/>
          </p:nvSpPr>
          <p:spPr bwMode="auto">
            <a:xfrm>
              <a:off x="1870" y="2598"/>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95" name="Oval 24">
              <a:extLst>
                <a:ext uri="{FF2B5EF4-FFF2-40B4-BE49-F238E27FC236}">
                  <a16:creationId xmlns:a16="http://schemas.microsoft.com/office/drawing/2014/main" id="{19331EC2-15B4-4EB7-B293-E00EA15262C4}"/>
                </a:ext>
              </a:extLst>
            </p:cNvPr>
            <p:cNvSpPr>
              <a:spLocks noChangeArrowheads="1"/>
            </p:cNvSpPr>
            <p:nvPr/>
          </p:nvSpPr>
          <p:spPr bwMode="auto">
            <a:xfrm>
              <a:off x="1705" y="279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96" name="Oval 25">
              <a:extLst>
                <a:ext uri="{FF2B5EF4-FFF2-40B4-BE49-F238E27FC236}">
                  <a16:creationId xmlns:a16="http://schemas.microsoft.com/office/drawing/2014/main" id="{CDC50166-DBEA-4CF5-B030-5491ED39F435}"/>
                </a:ext>
              </a:extLst>
            </p:cNvPr>
            <p:cNvSpPr>
              <a:spLocks noChangeArrowheads="1"/>
            </p:cNvSpPr>
            <p:nvPr/>
          </p:nvSpPr>
          <p:spPr bwMode="auto">
            <a:xfrm>
              <a:off x="2080" y="2332"/>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97" name="Oval 26">
              <a:extLst>
                <a:ext uri="{FF2B5EF4-FFF2-40B4-BE49-F238E27FC236}">
                  <a16:creationId xmlns:a16="http://schemas.microsoft.com/office/drawing/2014/main" id="{00A5013E-170C-4BD6-B1C4-7E57CB3921CD}"/>
                </a:ext>
              </a:extLst>
            </p:cNvPr>
            <p:cNvSpPr>
              <a:spLocks noChangeArrowheads="1"/>
            </p:cNvSpPr>
            <p:nvPr/>
          </p:nvSpPr>
          <p:spPr bwMode="auto">
            <a:xfrm>
              <a:off x="1779" y="263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98" name="Oval 27">
              <a:extLst>
                <a:ext uri="{FF2B5EF4-FFF2-40B4-BE49-F238E27FC236}">
                  <a16:creationId xmlns:a16="http://schemas.microsoft.com/office/drawing/2014/main" id="{F7F8ACA7-8963-4C0A-92CB-2189D8DCDA95}"/>
                </a:ext>
              </a:extLst>
            </p:cNvPr>
            <p:cNvSpPr>
              <a:spLocks noChangeArrowheads="1"/>
            </p:cNvSpPr>
            <p:nvPr/>
          </p:nvSpPr>
          <p:spPr bwMode="auto">
            <a:xfrm>
              <a:off x="1913" y="2336"/>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99" name="Oval 28">
              <a:extLst>
                <a:ext uri="{FF2B5EF4-FFF2-40B4-BE49-F238E27FC236}">
                  <a16:creationId xmlns:a16="http://schemas.microsoft.com/office/drawing/2014/main" id="{06F3865B-84F2-48F0-801E-D103ABF6701F}"/>
                </a:ext>
              </a:extLst>
            </p:cNvPr>
            <p:cNvSpPr>
              <a:spLocks noChangeArrowheads="1"/>
            </p:cNvSpPr>
            <p:nvPr/>
          </p:nvSpPr>
          <p:spPr bwMode="auto">
            <a:xfrm>
              <a:off x="2001" y="2773"/>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00" name="Oval 29">
              <a:extLst>
                <a:ext uri="{FF2B5EF4-FFF2-40B4-BE49-F238E27FC236}">
                  <a16:creationId xmlns:a16="http://schemas.microsoft.com/office/drawing/2014/main" id="{311B21BA-1CB0-4CE3-8DFF-5D45D6153C24}"/>
                </a:ext>
              </a:extLst>
            </p:cNvPr>
            <p:cNvSpPr>
              <a:spLocks noChangeArrowheads="1"/>
            </p:cNvSpPr>
            <p:nvPr/>
          </p:nvSpPr>
          <p:spPr bwMode="auto">
            <a:xfrm>
              <a:off x="1961" y="2909"/>
              <a:ext cx="168"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01" name="Oval 30">
              <a:extLst>
                <a:ext uri="{FF2B5EF4-FFF2-40B4-BE49-F238E27FC236}">
                  <a16:creationId xmlns:a16="http://schemas.microsoft.com/office/drawing/2014/main" id="{F3F900FC-66A9-440D-BEAE-E0FE58E054E6}"/>
                </a:ext>
              </a:extLst>
            </p:cNvPr>
            <p:cNvSpPr>
              <a:spLocks noChangeArrowheads="1"/>
            </p:cNvSpPr>
            <p:nvPr/>
          </p:nvSpPr>
          <p:spPr bwMode="auto">
            <a:xfrm>
              <a:off x="2158" y="2681"/>
              <a:ext cx="175" cy="16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02" name="Oval 31">
              <a:extLst>
                <a:ext uri="{FF2B5EF4-FFF2-40B4-BE49-F238E27FC236}">
                  <a16:creationId xmlns:a16="http://schemas.microsoft.com/office/drawing/2014/main" id="{A7E7131A-C007-4CD5-9A05-1995E6C8789D}"/>
                </a:ext>
              </a:extLst>
            </p:cNvPr>
            <p:cNvSpPr>
              <a:spLocks noChangeArrowheads="1"/>
            </p:cNvSpPr>
            <p:nvPr/>
          </p:nvSpPr>
          <p:spPr bwMode="auto">
            <a:xfrm>
              <a:off x="2206" y="2288"/>
              <a:ext cx="145" cy="14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03" name="Oval 32">
              <a:extLst>
                <a:ext uri="{FF2B5EF4-FFF2-40B4-BE49-F238E27FC236}">
                  <a16:creationId xmlns:a16="http://schemas.microsoft.com/office/drawing/2014/main" id="{10137951-CF46-424C-B59D-EFC704DB7E93}"/>
                </a:ext>
              </a:extLst>
            </p:cNvPr>
            <p:cNvSpPr>
              <a:spLocks noChangeArrowheads="1"/>
            </p:cNvSpPr>
            <p:nvPr/>
          </p:nvSpPr>
          <p:spPr bwMode="auto">
            <a:xfrm>
              <a:off x="2089" y="2861"/>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04" name="Oval 33">
              <a:extLst>
                <a:ext uri="{FF2B5EF4-FFF2-40B4-BE49-F238E27FC236}">
                  <a16:creationId xmlns:a16="http://schemas.microsoft.com/office/drawing/2014/main" id="{4078B3CD-BA35-40A5-AE45-7845454DFD3F}"/>
                </a:ext>
              </a:extLst>
            </p:cNvPr>
            <p:cNvSpPr>
              <a:spLocks noChangeArrowheads="1"/>
            </p:cNvSpPr>
            <p:nvPr/>
          </p:nvSpPr>
          <p:spPr bwMode="auto">
            <a:xfrm>
              <a:off x="1870" y="2467"/>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05" name="Oval 34">
              <a:extLst>
                <a:ext uri="{FF2B5EF4-FFF2-40B4-BE49-F238E27FC236}">
                  <a16:creationId xmlns:a16="http://schemas.microsoft.com/office/drawing/2014/main" id="{9118708A-EBE2-4728-AD21-1202F375D3DB}"/>
                </a:ext>
              </a:extLst>
            </p:cNvPr>
            <p:cNvSpPr>
              <a:spLocks noChangeArrowheads="1"/>
            </p:cNvSpPr>
            <p:nvPr/>
          </p:nvSpPr>
          <p:spPr bwMode="auto">
            <a:xfrm>
              <a:off x="1783" y="2773"/>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06" name="Oval 35">
              <a:extLst>
                <a:ext uri="{FF2B5EF4-FFF2-40B4-BE49-F238E27FC236}">
                  <a16:creationId xmlns:a16="http://schemas.microsoft.com/office/drawing/2014/main" id="{91714918-F07A-4431-BA81-06D46AA5B3EF}"/>
                </a:ext>
              </a:extLst>
            </p:cNvPr>
            <p:cNvSpPr>
              <a:spLocks noChangeArrowheads="1"/>
            </p:cNvSpPr>
            <p:nvPr/>
          </p:nvSpPr>
          <p:spPr bwMode="auto">
            <a:xfrm>
              <a:off x="2041" y="2174"/>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07" name="Oval 36">
              <a:extLst>
                <a:ext uri="{FF2B5EF4-FFF2-40B4-BE49-F238E27FC236}">
                  <a16:creationId xmlns:a16="http://schemas.microsoft.com/office/drawing/2014/main" id="{AFA61F77-9543-42D8-A9F6-482DC780F822}"/>
                </a:ext>
              </a:extLst>
            </p:cNvPr>
            <p:cNvSpPr>
              <a:spLocks noChangeArrowheads="1"/>
            </p:cNvSpPr>
            <p:nvPr/>
          </p:nvSpPr>
          <p:spPr bwMode="auto">
            <a:xfrm>
              <a:off x="1897" y="2825"/>
              <a:ext cx="157" cy="18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08" name="Oval 37">
              <a:extLst>
                <a:ext uri="{FF2B5EF4-FFF2-40B4-BE49-F238E27FC236}">
                  <a16:creationId xmlns:a16="http://schemas.microsoft.com/office/drawing/2014/main" id="{C533062D-A1E9-487F-B036-2DE1925CFA8B}"/>
                </a:ext>
              </a:extLst>
            </p:cNvPr>
            <p:cNvSpPr>
              <a:spLocks noChangeArrowheads="1"/>
            </p:cNvSpPr>
            <p:nvPr/>
          </p:nvSpPr>
          <p:spPr bwMode="auto">
            <a:xfrm>
              <a:off x="1801" y="2282"/>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09" name="Oval 38">
              <a:extLst>
                <a:ext uri="{FF2B5EF4-FFF2-40B4-BE49-F238E27FC236}">
                  <a16:creationId xmlns:a16="http://schemas.microsoft.com/office/drawing/2014/main" id="{F63B326C-7975-4940-8583-793491161838}"/>
                </a:ext>
              </a:extLst>
            </p:cNvPr>
            <p:cNvSpPr>
              <a:spLocks noChangeArrowheads="1"/>
            </p:cNvSpPr>
            <p:nvPr/>
          </p:nvSpPr>
          <p:spPr bwMode="auto">
            <a:xfrm>
              <a:off x="2377" y="2506"/>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10" name="Oval 39">
              <a:extLst>
                <a:ext uri="{FF2B5EF4-FFF2-40B4-BE49-F238E27FC236}">
                  <a16:creationId xmlns:a16="http://schemas.microsoft.com/office/drawing/2014/main" id="{8F2AC090-829F-49C9-A147-0C706AFBD6DA}"/>
                </a:ext>
              </a:extLst>
            </p:cNvPr>
            <p:cNvSpPr>
              <a:spLocks noChangeArrowheads="1"/>
            </p:cNvSpPr>
            <p:nvPr/>
          </p:nvSpPr>
          <p:spPr bwMode="auto">
            <a:xfrm>
              <a:off x="2297" y="2384"/>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11" name="Oval 40">
              <a:extLst>
                <a:ext uri="{FF2B5EF4-FFF2-40B4-BE49-F238E27FC236}">
                  <a16:creationId xmlns:a16="http://schemas.microsoft.com/office/drawing/2014/main" id="{545DED31-E3AC-46E2-ABCF-0D3C15E311E1}"/>
                </a:ext>
              </a:extLst>
            </p:cNvPr>
            <p:cNvSpPr>
              <a:spLocks noChangeArrowheads="1"/>
            </p:cNvSpPr>
            <p:nvPr/>
          </p:nvSpPr>
          <p:spPr bwMode="auto">
            <a:xfrm>
              <a:off x="1865" y="2873"/>
              <a:ext cx="189"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12" name="Oval 41">
              <a:extLst>
                <a:ext uri="{FF2B5EF4-FFF2-40B4-BE49-F238E27FC236}">
                  <a16:creationId xmlns:a16="http://schemas.microsoft.com/office/drawing/2014/main" id="{27B0D8A2-6B4C-4ECE-852A-F4F8315624AA}"/>
                </a:ext>
              </a:extLst>
            </p:cNvPr>
            <p:cNvSpPr>
              <a:spLocks noChangeArrowheads="1"/>
            </p:cNvSpPr>
            <p:nvPr/>
          </p:nvSpPr>
          <p:spPr bwMode="auto">
            <a:xfrm>
              <a:off x="2201" y="2480"/>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13" name="Oval 42">
              <a:extLst>
                <a:ext uri="{FF2B5EF4-FFF2-40B4-BE49-F238E27FC236}">
                  <a16:creationId xmlns:a16="http://schemas.microsoft.com/office/drawing/2014/main" id="{1563FE93-DAE5-46B5-B7F1-D7EE3A4D5E61}"/>
                </a:ext>
              </a:extLst>
            </p:cNvPr>
            <p:cNvSpPr>
              <a:spLocks noChangeArrowheads="1"/>
            </p:cNvSpPr>
            <p:nvPr/>
          </p:nvSpPr>
          <p:spPr bwMode="auto">
            <a:xfrm>
              <a:off x="1657" y="2462"/>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14" name="Oval 43">
              <a:extLst>
                <a:ext uri="{FF2B5EF4-FFF2-40B4-BE49-F238E27FC236}">
                  <a16:creationId xmlns:a16="http://schemas.microsoft.com/office/drawing/2014/main" id="{CF9238F7-7493-4A30-8A00-CCAA8C6BA9D9}"/>
                </a:ext>
              </a:extLst>
            </p:cNvPr>
            <p:cNvSpPr>
              <a:spLocks noChangeArrowheads="1"/>
            </p:cNvSpPr>
            <p:nvPr/>
          </p:nvSpPr>
          <p:spPr bwMode="auto">
            <a:xfrm>
              <a:off x="1673" y="2637"/>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15" name="Oval 44">
              <a:extLst>
                <a:ext uri="{FF2B5EF4-FFF2-40B4-BE49-F238E27FC236}">
                  <a16:creationId xmlns:a16="http://schemas.microsoft.com/office/drawing/2014/main" id="{10330996-9AC4-41BE-B80B-02CEAB9C8930}"/>
                </a:ext>
              </a:extLst>
            </p:cNvPr>
            <p:cNvSpPr>
              <a:spLocks noChangeArrowheads="1"/>
            </p:cNvSpPr>
            <p:nvPr/>
          </p:nvSpPr>
          <p:spPr bwMode="auto">
            <a:xfrm>
              <a:off x="1979" y="2646"/>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416" name="Oval 45">
              <a:extLst>
                <a:ext uri="{FF2B5EF4-FFF2-40B4-BE49-F238E27FC236}">
                  <a16:creationId xmlns:a16="http://schemas.microsoft.com/office/drawing/2014/main" id="{92823A21-168B-42E3-BE27-6ED9CB354D6C}"/>
                </a:ext>
              </a:extLst>
            </p:cNvPr>
            <p:cNvSpPr>
              <a:spLocks noChangeArrowheads="1"/>
            </p:cNvSpPr>
            <p:nvPr/>
          </p:nvSpPr>
          <p:spPr bwMode="auto">
            <a:xfrm>
              <a:off x="2329" y="2650"/>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5367" name="Oval 46">
            <a:extLst>
              <a:ext uri="{FF2B5EF4-FFF2-40B4-BE49-F238E27FC236}">
                <a16:creationId xmlns:a16="http://schemas.microsoft.com/office/drawing/2014/main" id="{D3E80F3C-93FD-490E-971C-677F61B0CBB0}"/>
              </a:ext>
            </a:extLst>
          </p:cNvPr>
          <p:cNvSpPr>
            <a:spLocks noChangeArrowheads="1"/>
          </p:cNvSpPr>
          <p:nvPr/>
        </p:nvSpPr>
        <p:spPr bwMode="auto">
          <a:xfrm>
            <a:off x="4768850" y="3562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68" name="Line 47">
            <a:extLst>
              <a:ext uri="{FF2B5EF4-FFF2-40B4-BE49-F238E27FC236}">
                <a16:creationId xmlns:a16="http://schemas.microsoft.com/office/drawing/2014/main" id="{5E7D8401-B7C7-4C46-AF86-22B1EED99984}"/>
              </a:ext>
            </a:extLst>
          </p:cNvPr>
          <p:cNvSpPr>
            <a:spLocks noChangeShapeType="1"/>
          </p:cNvSpPr>
          <p:nvPr/>
        </p:nvSpPr>
        <p:spPr bwMode="auto">
          <a:xfrm flipH="1">
            <a:off x="3994150" y="3695700"/>
            <a:ext cx="698500" cy="1587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Oval 48">
            <a:extLst>
              <a:ext uri="{FF2B5EF4-FFF2-40B4-BE49-F238E27FC236}">
                <a16:creationId xmlns:a16="http://schemas.microsoft.com/office/drawing/2014/main" id="{7E9CEE8B-B6F9-46CB-903C-DB085D8ECB2F}"/>
              </a:ext>
            </a:extLst>
          </p:cNvPr>
          <p:cNvSpPr>
            <a:spLocks noChangeArrowheads="1"/>
          </p:cNvSpPr>
          <p:nvPr/>
        </p:nvSpPr>
        <p:spPr bwMode="auto">
          <a:xfrm>
            <a:off x="4578350" y="556260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70" name="Line 49">
            <a:extLst>
              <a:ext uri="{FF2B5EF4-FFF2-40B4-BE49-F238E27FC236}">
                <a16:creationId xmlns:a16="http://schemas.microsoft.com/office/drawing/2014/main" id="{E280CE04-40A3-4AAB-B1F9-03CF2852010C}"/>
              </a:ext>
            </a:extLst>
          </p:cNvPr>
          <p:cNvSpPr>
            <a:spLocks noChangeShapeType="1"/>
          </p:cNvSpPr>
          <p:nvPr/>
        </p:nvSpPr>
        <p:spPr bwMode="auto">
          <a:xfrm flipH="1" flipV="1">
            <a:off x="4356100" y="4978400"/>
            <a:ext cx="260350" cy="5270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Line 50">
            <a:extLst>
              <a:ext uri="{FF2B5EF4-FFF2-40B4-BE49-F238E27FC236}">
                <a16:creationId xmlns:a16="http://schemas.microsoft.com/office/drawing/2014/main" id="{5D854E3F-B00B-4D78-B709-BF63784BAB86}"/>
              </a:ext>
            </a:extLst>
          </p:cNvPr>
          <p:cNvSpPr>
            <a:spLocks noChangeShapeType="1"/>
          </p:cNvSpPr>
          <p:nvPr/>
        </p:nvSpPr>
        <p:spPr bwMode="auto">
          <a:xfrm>
            <a:off x="4635500" y="5308600"/>
            <a:ext cx="15303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Rectangle 51">
            <a:extLst>
              <a:ext uri="{FF2B5EF4-FFF2-40B4-BE49-F238E27FC236}">
                <a16:creationId xmlns:a16="http://schemas.microsoft.com/office/drawing/2014/main" id="{3CE6DCA2-B2C8-4304-AC34-48118B033CCB}"/>
              </a:ext>
            </a:extLst>
          </p:cNvPr>
          <p:cNvSpPr>
            <a:spLocks noChangeArrowheads="1"/>
          </p:cNvSpPr>
          <p:nvPr/>
        </p:nvSpPr>
        <p:spPr bwMode="auto">
          <a:xfrm>
            <a:off x="5700713" y="5414963"/>
            <a:ext cx="296545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Characteristic X-Ray</a:t>
            </a:r>
          </a:p>
        </p:txBody>
      </p:sp>
      <p:sp>
        <p:nvSpPr>
          <p:cNvPr id="15373" name="Rectangle 52">
            <a:extLst>
              <a:ext uri="{FF2B5EF4-FFF2-40B4-BE49-F238E27FC236}">
                <a16:creationId xmlns:a16="http://schemas.microsoft.com/office/drawing/2014/main" id="{775D1490-B6AD-41B8-8BC8-40AC37952C93}"/>
              </a:ext>
            </a:extLst>
          </p:cNvPr>
          <p:cNvSpPr>
            <a:spLocks noChangeArrowheads="1"/>
          </p:cNvSpPr>
          <p:nvPr/>
        </p:nvSpPr>
        <p:spPr bwMode="auto">
          <a:xfrm>
            <a:off x="2414588" y="2551113"/>
            <a:ext cx="1865312"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chemeClr val="accent2"/>
                </a:solidFill>
                <a:latin typeface="Univers (W1)" charset="0"/>
              </a:rPr>
              <a:t>Parent Atom</a:t>
            </a:r>
            <a:endParaRPr lang="en-US" altLang="en-US" b="1">
              <a:solidFill>
                <a:schemeClr val="accent2"/>
              </a:solidFill>
              <a:latin typeface="Univers (W1)" charset="0"/>
            </a:endParaRPr>
          </a:p>
          <a:p>
            <a:r>
              <a:rPr lang="en-US" altLang="en-US" b="1">
                <a:solidFill>
                  <a:schemeClr val="accent2"/>
                </a:solidFill>
                <a:latin typeface="Univers (W1)" charset="0"/>
              </a:rPr>
              <a:t>Cobalt-57</a:t>
            </a:r>
          </a:p>
        </p:txBody>
      </p:sp>
      <p:sp>
        <p:nvSpPr>
          <p:cNvPr id="15374" name="Oval 53">
            <a:extLst>
              <a:ext uri="{FF2B5EF4-FFF2-40B4-BE49-F238E27FC236}">
                <a16:creationId xmlns:a16="http://schemas.microsoft.com/office/drawing/2014/main" id="{4AFB7C99-AAB6-4ABC-9214-B200B822AA49}"/>
              </a:ext>
            </a:extLst>
          </p:cNvPr>
          <p:cNvSpPr>
            <a:spLocks noChangeArrowheads="1"/>
          </p:cNvSpPr>
          <p:nvPr/>
        </p:nvSpPr>
        <p:spPr bwMode="auto">
          <a:xfrm>
            <a:off x="1949450" y="468630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75" name="Oval 54">
            <a:extLst>
              <a:ext uri="{FF2B5EF4-FFF2-40B4-BE49-F238E27FC236}">
                <a16:creationId xmlns:a16="http://schemas.microsoft.com/office/drawing/2014/main" id="{1509ACB9-D461-45C2-9C4C-DA2F9926A8D2}"/>
              </a:ext>
            </a:extLst>
          </p:cNvPr>
          <p:cNvSpPr>
            <a:spLocks noChangeArrowheads="1"/>
          </p:cNvSpPr>
          <p:nvPr/>
        </p:nvSpPr>
        <p:spPr bwMode="auto">
          <a:xfrm>
            <a:off x="2159000" y="25717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76" name="Oval 55">
            <a:extLst>
              <a:ext uri="{FF2B5EF4-FFF2-40B4-BE49-F238E27FC236}">
                <a16:creationId xmlns:a16="http://schemas.microsoft.com/office/drawing/2014/main" id="{8C7E118C-206A-45B0-9AB2-C09D292FDA66}"/>
              </a:ext>
            </a:extLst>
          </p:cNvPr>
          <p:cNvSpPr>
            <a:spLocks noChangeArrowheads="1"/>
          </p:cNvSpPr>
          <p:nvPr/>
        </p:nvSpPr>
        <p:spPr bwMode="auto">
          <a:xfrm>
            <a:off x="1016000" y="50101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77" name="Oval 56">
            <a:extLst>
              <a:ext uri="{FF2B5EF4-FFF2-40B4-BE49-F238E27FC236}">
                <a16:creationId xmlns:a16="http://schemas.microsoft.com/office/drawing/2014/main" id="{75D2AB79-3B73-49A0-A049-D98356B0C41B}"/>
              </a:ext>
            </a:extLst>
          </p:cNvPr>
          <p:cNvSpPr>
            <a:spLocks noChangeArrowheads="1"/>
          </p:cNvSpPr>
          <p:nvPr/>
        </p:nvSpPr>
        <p:spPr bwMode="auto">
          <a:xfrm>
            <a:off x="787400" y="339090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78" name="Oval 57">
            <a:extLst>
              <a:ext uri="{FF2B5EF4-FFF2-40B4-BE49-F238E27FC236}">
                <a16:creationId xmlns:a16="http://schemas.microsoft.com/office/drawing/2014/main" id="{C27F4B8E-5DE1-41D7-8901-4CB2CC80D64A}"/>
              </a:ext>
            </a:extLst>
          </p:cNvPr>
          <p:cNvSpPr>
            <a:spLocks noChangeArrowheads="1"/>
          </p:cNvSpPr>
          <p:nvPr/>
        </p:nvSpPr>
        <p:spPr bwMode="auto">
          <a:xfrm>
            <a:off x="2692400" y="571500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79" name="Oval 58">
            <a:extLst>
              <a:ext uri="{FF2B5EF4-FFF2-40B4-BE49-F238E27FC236}">
                <a16:creationId xmlns:a16="http://schemas.microsoft.com/office/drawing/2014/main" id="{3A8BDD3E-32A6-4AA4-9FBB-38B5999F359A}"/>
              </a:ext>
            </a:extLst>
          </p:cNvPr>
          <p:cNvSpPr>
            <a:spLocks noChangeArrowheads="1"/>
          </p:cNvSpPr>
          <p:nvPr/>
        </p:nvSpPr>
        <p:spPr bwMode="auto">
          <a:xfrm>
            <a:off x="5892800" y="453390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80" name="Oval 59">
            <a:extLst>
              <a:ext uri="{FF2B5EF4-FFF2-40B4-BE49-F238E27FC236}">
                <a16:creationId xmlns:a16="http://schemas.microsoft.com/office/drawing/2014/main" id="{7B295D94-E80C-4E82-B287-2AA813E98928}"/>
              </a:ext>
            </a:extLst>
          </p:cNvPr>
          <p:cNvSpPr>
            <a:spLocks noChangeArrowheads="1"/>
          </p:cNvSpPr>
          <p:nvPr/>
        </p:nvSpPr>
        <p:spPr bwMode="auto">
          <a:xfrm>
            <a:off x="4178300" y="25336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81" name="Oval 60">
            <a:extLst>
              <a:ext uri="{FF2B5EF4-FFF2-40B4-BE49-F238E27FC236}">
                <a16:creationId xmlns:a16="http://schemas.microsoft.com/office/drawing/2014/main" id="{A8FAED60-E183-41AA-AC40-A97E65BBEC99}"/>
              </a:ext>
            </a:extLst>
          </p:cNvPr>
          <p:cNvSpPr>
            <a:spLocks noChangeArrowheads="1"/>
          </p:cNvSpPr>
          <p:nvPr/>
        </p:nvSpPr>
        <p:spPr bwMode="auto">
          <a:xfrm>
            <a:off x="5549900" y="31432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82" name="Rectangle 61">
            <a:extLst>
              <a:ext uri="{FF2B5EF4-FFF2-40B4-BE49-F238E27FC236}">
                <a16:creationId xmlns:a16="http://schemas.microsoft.com/office/drawing/2014/main" id="{7D7463EF-1040-4B84-ABC6-EB4A99EE7BAF}"/>
              </a:ext>
            </a:extLst>
          </p:cNvPr>
          <p:cNvSpPr>
            <a:spLocks noChangeArrowheads="1"/>
          </p:cNvSpPr>
          <p:nvPr/>
        </p:nvSpPr>
        <p:spPr bwMode="auto">
          <a:xfrm>
            <a:off x="100013" y="1738313"/>
            <a:ext cx="2527300"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chemeClr val="hlink"/>
                </a:solidFill>
                <a:latin typeface="Univers (W1)" charset="0"/>
              </a:rPr>
              <a:t>Daughter Nucleus</a:t>
            </a:r>
            <a:endParaRPr lang="en-US" altLang="en-US" b="1">
              <a:solidFill>
                <a:schemeClr val="hlink"/>
              </a:solidFill>
              <a:latin typeface="Univers (W1)" charset="0"/>
            </a:endParaRPr>
          </a:p>
          <a:p>
            <a:r>
              <a:rPr lang="en-US" altLang="en-US" b="1">
                <a:solidFill>
                  <a:schemeClr val="hlink"/>
                </a:solidFill>
                <a:latin typeface="Univers (W1)" charset="0"/>
              </a:rPr>
              <a:t>Iron-57</a:t>
            </a:r>
          </a:p>
        </p:txBody>
      </p:sp>
      <p:sp>
        <p:nvSpPr>
          <p:cNvPr id="15383" name="Oval 62">
            <a:extLst>
              <a:ext uri="{FF2B5EF4-FFF2-40B4-BE49-F238E27FC236}">
                <a16:creationId xmlns:a16="http://schemas.microsoft.com/office/drawing/2014/main" id="{0274F88A-1529-4488-8035-904E6171AF51}"/>
              </a:ext>
            </a:extLst>
          </p:cNvPr>
          <p:cNvSpPr>
            <a:spLocks noChangeArrowheads="1"/>
          </p:cNvSpPr>
          <p:nvPr/>
        </p:nvSpPr>
        <p:spPr bwMode="auto">
          <a:xfrm>
            <a:off x="6534150" y="2241550"/>
            <a:ext cx="38100" cy="381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84" name="Rectangle 63">
            <a:extLst>
              <a:ext uri="{FF2B5EF4-FFF2-40B4-BE49-F238E27FC236}">
                <a16:creationId xmlns:a16="http://schemas.microsoft.com/office/drawing/2014/main" id="{64401BE0-FFF8-4A9E-B2B9-B99B83D6B8A5}"/>
              </a:ext>
            </a:extLst>
          </p:cNvPr>
          <p:cNvSpPr>
            <a:spLocks noChangeArrowheads="1"/>
          </p:cNvSpPr>
          <p:nvPr/>
        </p:nvSpPr>
        <p:spPr bwMode="auto">
          <a:xfrm>
            <a:off x="6291263" y="1673225"/>
            <a:ext cx="6080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baseline="30000">
                <a:solidFill>
                  <a:schemeClr val="bg2"/>
                </a:solidFill>
                <a:latin typeface="Symbol" panose="05050102010706020507" pitchFamily="18" charset="2"/>
              </a:rPr>
              <a:t></a:t>
            </a:r>
            <a:r>
              <a:rPr lang="en-US" altLang="en-US" sz="2800" b="1" baseline="-25000">
                <a:solidFill>
                  <a:schemeClr val="bg2"/>
                </a:solidFill>
                <a:latin typeface="Symbol" panose="05050102010706020507" pitchFamily="18" charset="2"/>
              </a:rPr>
              <a:t></a:t>
            </a:r>
            <a:r>
              <a:rPr lang="en-US" altLang="en-US" sz="2800" b="1">
                <a:solidFill>
                  <a:schemeClr val="bg2"/>
                </a:solidFill>
                <a:latin typeface="Symbol" panose="05050102010706020507" pitchFamily="18" charset="2"/>
              </a:rPr>
              <a:t></a:t>
            </a:r>
          </a:p>
        </p:txBody>
      </p:sp>
      <p:sp>
        <p:nvSpPr>
          <p:cNvPr id="15385" name="Rectangle 64">
            <a:extLst>
              <a:ext uri="{FF2B5EF4-FFF2-40B4-BE49-F238E27FC236}">
                <a16:creationId xmlns:a16="http://schemas.microsoft.com/office/drawing/2014/main" id="{B82C74DD-3B66-4E8B-A4D8-CECCA46462CD}"/>
              </a:ext>
            </a:extLst>
          </p:cNvPr>
          <p:cNvSpPr>
            <a:spLocks noChangeArrowheads="1"/>
          </p:cNvSpPr>
          <p:nvPr/>
        </p:nvSpPr>
        <p:spPr bwMode="auto">
          <a:xfrm>
            <a:off x="6596063" y="2233613"/>
            <a:ext cx="13493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Neutrino</a:t>
            </a:r>
          </a:p>
        </p:txBody>
      </p:sp>
      <p:sp>
        <p:nvSpPr>
          <p:cNvPr id="15386" name="Line 65">
            <a:extLst>
              <a:ext uri="{FF2B5EF4-FFF2-40B4-BE49-F238E27FC236}">
                <a16:creationId xmlns:a16="http://schemas.microsoft.com/office/drawing/2014/main" id="{4D098483-9A3A-4C4F-88B0-D25A71510560}"/>
              </a:ext>
            </a:extLst>
          </p:cNvPr>
          <p:cNvSpPr>
            <a:spLocks noChangeShapeType="1"/>
          </p:cNvSpPr>
          <p:nvPr/>
        </p:nvSpPr>
        <p:spPr bwMode="auto">
          <a:xfrm flipH="1" flipV="1">
            <a:off x="1193800" y="2603500"/>
            <a:ext cx="1365250" cy="1117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7" name="Line 66">
            <a:extLst>
              <a:ext uri="{FF2B5EF4-FFF2-40B4-BE49-F238E27FC236}">
                <a16:creationId xmlns:a16="http://schemas.microsoft.com/office/drawing/2014/main" id="{F3C2B5CE-0B29-42D1-B7A4-5E16F2DCF948}"/>
              </a:ext>
            </a:extLst>
          </p:cNvPr>
          <p:cNvSpPr>
            <a:spLocks noChangeShapeType="1"/>
          </p:cNvSpPr>
          <p:nvPr/>
        </p:nvSpPr>
        <p:spPr bwMode="auto">
          <a:xfrm flipV="1">
            <a:off x="3987800" y="2393950"/>
            <a:ext cx="2292350" cy="1231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advTm="6000"/>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142864"/>
            </a:gs>
          </a:gsLst>
          <a:lin ang="5400000" scaled="1"/>
        </a:gra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BFD37EB-776C-4FB4-A6BC-BD84F429AE75}"/>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Uranium Decay Series</a:t>
            </a:r>
          </a:p>
        </p:txBody>
      </p:sp>
      <p:sp>
        <p:nvSpPr>
          <p:cNvPr id="134147" name="Rectangle 3">
            <a:extLst>
              <a:ext uri="{FF2B5EF4-FFF2-40B4-BE49-F238E27FC236}">
                <a16:creationId xmlns:a16="http://schemas.microsoft.com/office/drawing/2014/main" id="{A0580BE1-7466-4109-A0D5-980B9AEA7BBF}"/>
              </a:ext>
            </a:extLst>
          </p:cNvPr>
          <p:cNvSpPr>
            <a:spLocks noChangeArrowheads="1"/>
          </p:cNvSpPr>
          <p:nvPr/>
        </p:nvSpPr>
        <p:spPr bwMode="auto">
          <a:xfrm>
            <a:off x="692150" y="1149350"/>
            <a:ext cx="1119188" cy="46513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182562" tIns="182562" rIns="182562" bIns="182562"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Uranium-238</a:t>
            </a:r>
          </a:p>
          <a:p>
            <a:pPr algn="ctr"/>
            <a:r>
              <a:rPr lang="en-US" altLang="en-US" sz="1200" b="1">
                <a:latin typeface="Univers (W1)" charset="0"/>
              </a:rPr>
              <a:t>4.5E9 y</a:t>
            </a:r>
          </a:p>
        </p:txBody>
      </p:sp>
      <p:sp>
        <p:nvSpPr>
          <p:cNvPr id="134148" name="Rectangle 4">
            <a:extLst>
              <a:ext uri="{FF2B5EF4-FFF2-40B4-BE49-F238E27FC236}">
                <a16:creationId xmlns:a16="http://schemas.microsoft.com/office/drawing/2014/main" id="{21E7032C-CC8A-4DFD-804A-F2769F475A1A}"/>
              </a:ext>
            </a:extLst>
          </p:cNvPr>
          <p:cNvSpPr>
            <a:spLocks noChangeArrowheads="1"/>
          </p:cNvSpPr>
          <p:nvPr/>
        </p:nvSpPr>
        <p:spPr bwMode="auto">
          <a:xfrm>
            <a:off x="1824038" y="1627188"/>
            <a:ext cx="1119187" cy="465137"/>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900" b="1">
                <a:latin typeface="Univers (W1)" charset="0"/>
              </a:rPr>
              <a:t>Protactinium-234m</a:t>
            </a:r>
            <a:endParaRPr lang="en-US" altLang="en-US" sz="1000" b="1">
              <a:latin typeface="Univers (W1)" charset="0"/>
            </a:endParaRPr>
          </a:p>
          <a:p>
            <a:pPr algn="ctr"/>
            <a:r>
              <a:rPr lang="en-US" altLang="en-US" sz="1200" b="1">
                <a:latin typeface="Univers (W1)" charset="0"/>
              </a:rPr>
              <a:t>1.2 m</a:t>
            </a:r>
          </a:p>
        </p:txBody>
      </p:sp>
      <p:sp>
        <p:nvSpPr>
          <p:cNvPr id="134149" name="Rectangle 5">
            <a:extLst>
              <a:ext uri="{FF2B5EF4-FFF2-40B4-BE49-F238E27FC236}">
                <a16:creationId xmlns:a16="http://schemas.microsoft.com/office/drawing/2014/main" id="{CA408345-9F57-4192-AF51-980B02EDD752}"/>
              </a:ext>
            </a:extLst>
          </p:cNvPr>
          <p:cNvSpPr>
            <a:spLocks noChangeArrowheads="1"/>
          </p:cNvSpPr>
          <p:nvPr/>
        </p:nvSpPr>
        <p:spPr bwMode="auto">
          <a:xfrm>
            <a:off x="2955925" y="1149350"/>
            <a:ext cx="1119188" cy="46513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Uranium-234</a:t>
            </a:r>
          </a:p>
          <a:p>
            <a:pPr algn="ctr"/>
            <a:r>
              <a:rPr lang="en-US" altLang="en-US" sz="1200" b="1">
                <a:latin typeface="Univers (W1)" charset="0"/>
              </a:rPr>
              <a:t>2.5E5 y</a:t>
            </a:r>
          </a:p>
        </p:txBody>
      </p:sp>
      <p:sp>
        <p:nvSpPr>
          <p:cNvPr id="134150" name="Rectangle 6">
            <a:extLst>
              <a:ext uri="{FF2B5EF4-FFF2-40B4-BE49-F238E27FC236}">
                <a16:creationId xmlns:a16="http://schemas.microsoft.com/office/drawing/2014/main" id="{4CACD294-A1F6-4C01-ADB0-1775AEB51F54}"/>
              </a:ext>
            </a:extLst>
          </p:cNvPr>
          <p:cNvSpPr>
            <a:spLocks noChangeArrowheads="1"/>
          </p:cNvSpPr>
          <p:nvPr/>
        </p:nvSpPr>
        <p:spPr bwMode="auto">
          <a:xfrm>
            <a:off x="692150" y="2105025"/>
            <a:ext cx="1119188" cy="46513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Thorium-234</a:t>
            </a:r>
          </a:p>
          <a:p>
            <a:pPr algn="ctr"/>
            <a:r>
              <a:rPr lang="en-US" altLang="en-US" sz="1200" b="1">
                <a:latin typeface="Univers (W1)" charset="0"/>
              </a:rPr>
              <a:t>24 d</a:t>
            </a:r>
          </a:p>
        </p:txBody>
      </p:sp>
      <p:sp>
        <p:nvSpPr>
          <p:cNvPr id="134151" name="Rectangle 7">
            <a:extLst>
              <a:ext uri="{FF2B5EF4-FFF2-40B4-BE49-F238E27FC236}">
                <a16:creationId xmlns:a16="http://schemas.microsoft.com/office/drawing/2014/main" id="{69ACBE56-45D1-4B83-B917-4D5A6B68E18A}"/>
              </a:ext>
            </a:extLst>
          </p:cNvPr>
          <p:cNvSpPr>
            <a:spLocks noChangeArrowheads="1"/>
          </p:cNvSpPr>
          <p:nvPr/>
        </p:nvSpPr>
        <p:spPr bwMode="auto">
          <a:xfrm>
            <a:off x="2955925" y="2105025"/>
            <a:ext cx="1119188" cy="46513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Thorium-230</a:t>
            </a:r>
          </a:p>
          <a:p>
            <a:pPr algn="ctr"/>
            <a:r>
              <a:rPr lang="en-US" altLang="en-US" sz="1200" b="1">
                <a:latin typeface="Univers (W1)" charset="0"/>
              </a:rPr>
              <a:t>7.5E4 y</a:t>
            </a:r>
          </a:p>
        </p:txBody>
      </p:sp>
      <p:sp>
        <p:nvSpPr>
          <p:cNvPr id="134152" name="Rectangle 8">
            <a:extLst>
              <a:ext uri="{FF2B5EF4-FFF2-40B4-BE49-F238E27FC236}">
                <a16:creationId xmlns:a16="http://schemas.microsoft.com/office/drawing/2014/main" id="{BA4A55B0-D5EA-4319-B413-D2221985AACF}"/>
              </a:ext>
            </a:extLst>
          </p:cNvPr>
          <p:cNvSpPr>
            <a:spLocks noChangeArrowheads="1"/>
          </p:cNvSpPr>
          <p:nvPr/>
        </p:nvSpPr>
        <p:spPr bwMode="auto">
          <a:xfrm>
            <a:off x="2955925" y="3060700"/>
            <a:ext cx="1119188" cy="46513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Radium-226</a:t>
            </a:r>
          </a:p>
          <a:p>
            <a:pPr algn="ctr"/>
            <a:r>
              <a:rPr lang="en-US" altLang="en-US" sz="1200" b="1">
                <a:latin typeface="Univers (W1)" charset="0"/>
              </a:rPr>
              <a:t>1600 y</a:t>
            </a:r>
          </a:p>
        </p:txBody>
      </p:sp>
      <p:sp>
        <p:nvSpPr>
          <p:cNvPr id="134153" name="Rectangle 9">
            <a:extLst>
              <a:ext uri="{FF2B5EF4-FFF2-40B4-BE49-F238E27FC236}">
                <a16:creationId xmlns:a16="http://schemas.microsoft.com/office/drawing/2014/main" id="{2ED37EBD-B745-4A3A-A29A-0327E2DD47E1}"/>
              </a:ext>
            </a:extLst>
          </p:cNvPr>
          <p:cNvSpPr>
            <a:spLocks noChangeArrowheads="1"/>
          </p:cNvSpPr>
          <p:nvPr/>
        </p:nvSpPr>
        <p:spPr bwMode="auto">
          <a:xfrm>
            <a:off x="2955925" y="4017963"/>
            <a:ext cx="1119188" cy="465137"/>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Radon-222</a:t>
            </a:r>
          </a:p>
          <a:p>
            <a:pPr algn="ctr"/>
            <a:r>
              <a:rPr lang="en-US" altLang="en-US" sz="1200" b="1">
                <a:latin typeface="Univers (W1)" charset="0"/>
              </a:rPr>
              <a:t>3.825 d</a:t>
            </a:r>
          </a:p>
        </p:txBody>
      </p:sp>
      <p:sp>
        <p:nvSpPr>
          <p:cNvPr id="134154" name="Rectangle 10">
            <a:extLst>
              <a:ext uri="{FF2B5EF4-FFF2-40B4-BE49-F238E27FC236}">
                <a16:creationId xmlns:a16="http://schemas.microsoft.com/office/drawing/2014/main" id="{CB3C515A-3DA1-4F49-8037-2AFB842141DA}"/>
              </a:ext>
            </a:extLst>
          </p:cNvPr>
          <p:cNvSpPr>
            <a:spLocks noChangeArrowheads="1"/>
          </p:cNvSpPr>
          <p:nvPr/>
        </p:nvSpPr>
        <p:spPr bwMode="auto">
          <a:xfrm>
            <a:off x="2955925" y="5929313"/>
            <a:ext cx="1119188" cy="465137"/>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Lead-214</a:t>
            </a:r>
          </a:p>
          <a:p>
            <a:pPr algn="ctr"/>
            <a:r>
              <a:rPr lang="en-US" altLang="en-US" sz="1200" b="1">
                <a:latin typeface="Univers (W1)" charset="0"/>
              </a:rPr>
              <a:t>27 m (RaB)</a:t>
            </a:r>
          </a:p>
        </p:txBody>
      </p:sp>
      <p:sp>
        <p:nvSpPr>
          <p:cNvPr id="134155" name="Rectangle 11">
            <a:extLst>
              <a:ext uri="{FF2B5EF4-FFF2-40B4-BE49-F238E27FC236}">
                <a16:creationId xmlns:a16="http://schemas.microsoft.com/office/drawing/2014/main" id="{8D6C97AF-90EE-4F2C-906B-254A6F49693C}"/>
              </a:ext>
            </a:extLst>
          </p:cNvPr>
          <p:cNvSpPr>
            <a:spLocks noChangeArrowheads="1"/>
          </p:cNvSpPr>
          <p:nvPr/>
        </p:nvSpPr>
        <p:spPr bwMode="auto">
          <a:xfrm>
            <a:off x="2955925" y="4973638"/>
            <a:ext cx="1119188" cy="465137"/>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Polonium-218</a:t>
            </a:r>
          </a:p>
          <a:p>
            <a:pPr algn="ctr"/>
            <a:r>
              <a:rPr lang="en-US" altLang="en-US" sz="1200" b="1">
                <a:latin typeface="Univers (W1)" charset="0"/>
              </a:rPr>
              <a:t>3.1 m (RaA)</a:t>
            </a:r>
          </a:p>
        </p:txBody>
      </p:sp>
      <p:sp>
        <p:nvSpPr>
          <p:cNvPr id="134156" name="Rectangle 12">
            <a:extLst>
              <a:ext uri="{FF2B5EF4-FFF2-40B4-BE49-F238E27FC236}">
                <a16:creationId xmlns:a16="http://schemas.microsoft.com/office/drawing/2014/main" id="{B7ECDDD3-A736-4477-BF37-DB97CB7634CE}"/>
              </a:ext>
            </a:extLst>
          </p:cNvPr>
          <p:cNvSpPr>
            <a:spLocks noChangeArrowheads="1"/>
          </p:cNvSpPr>
          <p:nvPr/>
        </p:nvSpPr>
        <p:spPr bwMode="auto">
          <a:xfrm>
            <a:off x="5221288" y="4973638"/>
            <a:ext cx="1119187" cy="465137"/>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Polonium-214</a:t>
            </a:r>
          </a:p>
          <a:p>
            <a:pPr algn="ctr"/>
            <a:r>
              <a:rPr lang="en-US" altLang="en-US" sz="1200" b="1">
                <a:latin typeface="Univers (W1)" charset="0"/>
              </a:rPr>
              <a:t>163.7 us (RaC’)</a:t>
            </a:r>
          </a:p>
        </p:txBody>
      </p:sp>
      <p:sp>
        <p:nvSpPr>
          <p:cNvPr id="134157" name="Rectangle 13">
            <a:extLst>
              <a:ext uri="{FF2B5EF4-FFF2-40B4-BE49-F238E27FC236}">
                <a16:creationId xmlns:a16="http://schemas.microsoft.com/office/drawing/2014/main" id="{252DFBC8-2E56-415C-9846-2F30BEB7EDCC}"/>
              </a:ext>
            </a:extLst>
          </p:cNvPr>
          <p:cNvSpPr>
            <a:spLocks noChangeArrowheads="1"/>
          </p:cNvSpPr>
          <p:nvPr/>
        </p:nvSpPr>
        <p:spPr bwMode="auto">
          <a:xfrm>
            <a:off x="6353175" y="5451475"/>
            <a:ext cx="1119188" cy="46513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Bismuth-210</a:t>
            </a:r>
          </a:p>
          <a:p>
            <a:pPr algn="ctr"/>
            <a:r>
              <a:rPr lang="en-US" altLang="en-US" sz="1200" b="1">
                <a:latin typeface="Univers (W1)" charset="0"/>
              </a:rPr>
              <a:t>5 d (RaE)</a:t>
            </a:r>
          </a:p>
        </p:txBody>
      </p:sp>
      <p:sp>
        <p:nvSpPr>
          <p:cNvPr id="134158" name="Rectangle 14">
            <a:extLst>
              <a:ext uri="{FF2B5EF4-FFF2-40B4-BE49-F238E27FC236}">
                <a16:creationId xmlns:a16="http://schemas.microsoft.com/office/drawing/2014/main" id="{65B78A5D-D834-4C4A-B7F4-2CF4B923A89E}"/>
              </a:ext>
            </a:extLst>
          </p:cNvPr>
          <p:cNvSpPr>
            <a:spLocks noChangeArrowheads="1"/>
          </p:cNvSpPr>
          <p:nvPr/>
        </p:nvSpPr>
        <p:spPr bwMode="auto">
          <a:xfrm>
            <a:off x="4087813" y="5451475"/>
            <a:ext cx="1120775" cy="46513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Bismuth-214</a:t>
            </a:r>
          </a:p>
          <a:p>
            <a:pPr algn="ctr"/>
            <a:r>
              <a:rPr lang="en-US" altLang="en-US" sz="1200" b="1">
                <a:latin typeface="Univers (W1)" charset="0"/>
              </a:rPr>
              <a:t>19.9 m (RaC)</a:t>
            </a:r>
          </a:p>
        </p:txBody>
      </p:sp>
      <p:sp>
        <p:nvSpPr>
          <p:cNvPr id="134159" name="Rectangle 15">
            <a:extLst>
              <a:ext uri="{FF2B5EF4-FFF2-40B4-BE49-F238E27FC236}">
                <a16:creationId xmlns:a16="http://schemas.microsoft.com/office/drawing/2014/main" id="{22A37F6A-DACC-40DC-A72C-7F33A3B0F5A4}"/>
              </a:ext>
            </a:extLst>
          </p:cNvPr>
          <p:cNvSpPr>
            <a:spLocks noChangeArrowheads="1"/>
          </p:cNvSpPr>
          <p:nvPr/>
        </p:nvSpPr>
        <p:spPr bwMode="auto">
          <a:xfrm>
            <a:off x="5221288" y="5929313"/>
            <a:ext cx="1119187" cy="465137"/>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Lead-210</a:t>
            </a:r>
          </a:p>
          <a:p>
            <a:pPr algn="ctr"/>
            <a:r>
              <a:rPr lang="en-US" altLang="en-US" sz="1200" b="1">
                <a:latin typeface="Univers (W1)" charset="0"/>
              </a:rPr>
              <a:t>22.3 y (RaD)</a:t>
            </a:r>
          </a:p>
        </p:txBody>
      </p:sp>
      <p:sp>
        <p:nvSpPr>
          <p:cNvPr id="134160" name="Rectangle 16">
            <a:extLst>
              <a:ext uri="{FF2B5EF4-FFF2-40B4-BE49-F238E27FC236}">
                <a16:creationId xmlns:a16="http://schemas.microsoft.com/office/drawing/2014/main" id="{268BCB2B-397E-4386-B84C-AE67981C84BF}"/>
              </a:ext>
            </a:extLst>
          </p:cNvPr>
          <p:cNvSpPr>
            <a:spLocks noChangeArrowheads="1"/>
          </p:cNvSpPr>
          <p:nvPr/>
        </p:nvSpPr>
        <p:spPr bwMode="auto">
          <a:xfrm>
            <a:off x="7485063" y="5929313"/>
            <a:ext cx="1119187" cy="465137"/>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Lead-206</a:t>
            </a:r>
          </a:p>
          <a:p>
            <a:pPr algn="ctr"/>
            <a:r>
              <a:rPr lang="en-US" altLang="en-US" sz="1200" b="1">
                <a:latin typeface="Univers (W1)" charset="0"/>
              </a:rPr>
              <a:t>Stable</a:t>
            </a:r>
          </a:p>
        </p:txBody>
      </p:sp>
      <p:sp>
        <p:nvSpPr>
          <p:cNvPr id="134161" name="Rectangle 17">
            <a:extLst>
              <a:ext uri="{FF2B5EF4-FFF2-40B4-BE49-F238E27FC236}">
                <a16:creationId xmlns:a16="http://schemas.microsoft.com/office/drawing/2014/main" id="{07162C71-FC87-4C2C-91AF-42308BF84F35}"/>
              </a:ext>
            </a:extLst>
          </p:cNvPr>
          <p:cNvSpPr>
            <a:spLocks noChangeArrowheads="1"/>
          </p:cNvSpPr>
          <p:nvPr/>
        </p:nvSpPr>
        <p:spPr bwMode="auto">
          <a:xfrm>
            <a:off x="7485063" y="4973638"/>
            <a:ext cx="1119187" cy="465137"/>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Univers (W1)" charset="0"/>
              </a:rPr>
              <a:t>Polonium-210</a:t>
            </a:r>
          </a:p>
          <a:p>
            <a:pPr algn="ctr"/>
            <a:r>
              <a:rPr lang="en-US" altLang="en-US" sz="1200" b="1">
                <a:latin typeface="Univers (W1)" charset="0"/>
              </a:rPr>
              <a:t>138 d (RaF)</a:t>
            </a:r>
          </a:p>
        </p:txBody>
      </p:sp>
      <p:sp>
        <p:nvSpPr>
          <p:cNvPr id="134162" name="Rectangle 18">
            <a:extLst>
              <a:ext uri="{FF2B5EF4-FFF2-40B4-BE49-F238E27FC236}">
                <a16:creationId xmlns:a16="http://schemas.microsoft.com/office/drawing/2014/main" id="{06134DE6-02A6-4DC6-B888-C526A32A97B7}"/>
              </a:ext>
            </a:extLst>
          </p:cNvPr>
          <p:cNvSpPr>
            <a:spLocks noChangeArrowheads="1"/>
          </p:cNvSpPr>
          <p:nvPr/>
        </p:nvSpPr>
        <p:spPr bwMode="auto">
          <a:xfrm>
            <a:off x="692150" y="5530850"/>
            <a:ext cx="1119188" cy="4651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Univers (W1)" charset="0"/>
              </a:rPr>
              <a:t>Beta Decay</a:t>
            </a:r>
          </a:p>
          <a:p>
            <a:pPr algn="ctr"/>
            <a:r>
              <a:rPr lang="en-US" altLang="en-US" sz="1400" b="1">
                <a:latin typeface="Univers (W1)" charset="0"/>
              </a:rPr>
              <a:t>Alpha Decay</a:t>
            </a:r>
          </a:p>
        </p:txBody>
      </p:sp>
      <p:sp>
        <p:nvSpPr>
          <p:cNvPr id="134163" name="Line 19">
            <a:extLst>
              <a:ext uri="{FF2B5EF4-FFF2-40B4-BE49-F238E27FC236}">
                <a16:creationId xmlns:a16="http://schemas.microsoft.com/office/drawing/2014/main" id="{E4152F05-6793-4F0C-A018-25C981AAA847}"/>
              </a:ext>
            </a:extLst>
          </p:cNvPr>
          <p:cNvSpPr>
            <a:spLocks noChangeShapeType="1"/>
          </p:cNvSpPr>
          <p:nvPr/>
        </p:nvSpPr>
        <p:spPr bwMode="auto">
          <a:xfrm>
            <a:off x="1252538" y="6024563"/>
            <a:ext cx="0" cy="385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64" name="Line 20">
            <a:extLst>
              <a:ext uri="{FF2B5EF4-FFF2-40B4-BE49-F238E27FC236}">
                <a16:creationId xmlns:a16="http://schemas.microsoft.com/office/drawing/2014/main" id="{033F66ED-D09C-4899-AB08-D11CBDEE278D}"/>
              </a:ext>
            </a:extLst>
          </p:cNvPr>
          <p:cNvSpPr>
            <a:spLocks noChangeShapeType="1"/>
          </p:cNvSpPr>
          <p:nvPr/>
        </p:nvSpPr>
        <p:spPr bwMode="auto">
          <a:xfrm flipV="1">
            <a:off x="1795463" y="5145088"/>
            <a:ext cx="392112" cy="4111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65" name="Line 21">
            <a:extLst>
              <a:ext uri="{FF2B5EF4-FFF2-40B4-BE49-F238E27FC236}">
                <a16:creationId xmlns:a16="http://schemas.microsoft.com/office/drawing/2014/main" id="{24598C76-8C58-480F-AFCC-52D74487191A}"/>
              </a:ext>
            </a:extLst>
          </p:cNvPr>
          <p:cNvSpPr>
            <a:spLocks noChangeShapeType="1"/>
          </p:cNvSpPr>
          <p:nvPr/>
        </p:nvSpPr>
        <p:spPr bwMode="auto">
          <a:xfrm>
            <a:off x="1252538" y="1706563"/>
            <a:ext cx="0" cy="385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66" name="Line 22">
            <a:extLst>
              <a:ext uri="{FF2B5EF4-FFF2-40B4-BE49-F238E27FC236}">
                <a16:creationId xmlns:a16="http://schemas.microsoft.com/office/drawing/2014/main" id="{93B80B25-C74B-4501-B120-11DCEFBBB872}"/>
              </a:ext>
            </a:extLst>
          </p:cNvPr>
          <p:cNvSpPr>
            <a:spLocks noChangeShapeType="1"/>
          </p:cNvSpPr>
          <p:nvPr/>
        </p:nvSpPr>
        <p:spPr bwMode="auto">
          <a:xfrm>
            <a:off x="3516313" y="1706563"/>
            <a:ext cx="0" cy="385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67" name="Line 23">
            <a:extLst>
              <a:ext uri="{FF2B5EF4-FFF2-40B4-BE49-F238E27FC236}">
                <a16:creationId xmlns:a16="http://schemas.microsoft.com/office/drawing/2014/main" id="{AF020BBD-F85D-4AC0-914E-C0D4B92A1B4A}"/>
              </a:ext>
            </a:extLst>
          </p:cNvPr>
          <p:cNvSpPr>
            <a:spLocks noChangeShapeType="1"/>
          </p:cNvSpPr>
          <p:nvPr/>
        </p:nvSpPr>
        <p:spPr bwMode="auto">
          <a:xfrm>
            <a:off x="3516313" y="2662238"/>
            <a:ext cx="0" cy="385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68" name="Line 24">
            <a:extLst>
              <a:ext uri="{FF2B5EF4-FFF2-40B4-BE49-F238E27FC236}">
                <a16:creationId xmlns:a16="http://schemas.microsoft.com/office/drawing/2014/main" id="{49E8F087-1CD0-4A56-882B-5564431DCB34}"/>
              </a:ext>
            </a:extLst>
          </p:cNvPr>
          <p:cNvSpPr>
            <a:spLocks noChangeShapeType="1"/>
          </p:cNvSpPr>
          <p:nvPr/>
        </p:nvSpPr>
        <p:spPr bwMode="auto">
          <a:xfrm>
            <a:off x="3516313" y="4575175"/>
            <a:ext cx="0" cy="385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69" name="Line 25">
            <a:extLst>
              <a:ext uri="{FF2B5EF4-FFF2-40B4-BE49-F238E27FC236}">
                <a16:creationId xmlns:a16="http://schemas.microsoft.com/office/drawing/2014/main" id="{44C7FD90-51C1-4339-A7B8-F1E25DB07B98}"/>
              </a:ext>
            </a:extLst>
          </p:cNvPr>
          <p:cNvSpPr>
            <a:spLocks noChangeShapeType="1"/>
          </p:cNvSpPr>
          <p:nvPr/>
        </p:nvSpPr>
        <p:spPr bwMode="auto">
          <a:xfrm>
            <a:off x="3516313" y="5530850"/>
            <a:ext cx="0" cy="385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70" name="Line 26">
            <a:extLst>
              <a:ext uri="{FF2B5EF4-FFF2-40B4-BE49-F238E27FC236}">
                <a16:creationId xmlns:a16="http://schemas.microsoft.com/office/drawing/2014/main" id="{8922E258-40B8-483A-8178-028B3BA44E12}"/>
              </a:ext>
            </a:extLst>
          </p:cNvPr>
          <p:cNvSpPr>
            <a:spLocks noChangeShapeType="1"/>
          </p:cNvSpPr>
          <p:nvPr/>
        </p:nvSpPr>
        <p:spPr bwMode="auto">
          <a:xfrm>
            <a:off x="5780088" y="5530850"/>
            <a:ext cx="0" cy="385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71" name="Line 27">
            <a:extLst>
              <a:ext uri="{FF2B5EF4-FFF2-40B4-BE49-F238E27FC236}">
                <a16:creationId xmlns:a16="http://schemas.microsoft.com/office/drawing/2014/main" id="{8A698683-5A77-41E2-BEE4-45B57777FB27}"/>
              </a:ext>
            </a:extLst>
          </p:cNvPr>
          <p:cNvSpPr>
            <a:spLocks noChangeShapeType="1"/>
          </p:cNvSpPr>
          <p:nvPr/>
        </p:nvSpPr>
        <p:spPr bwMode="auto">
          <a:xfrm>
            <a:off x="8124825" y="5530850"/>
            <a:ext cx="0" cy="385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72" name="Line 28">
            <a:extLst>
              <a:ext uri="{FF2B5EF4-FFF2-40B4-BE49-F238E27FC236}">
                <a16:creationId xmlns:a16="http://schemas.microsoft.com/office/drawing/2014/main" id="{5447FDBC-314C-41C6-B6E0-A167C095A007}"/>
              </a:ext>
            </a:extLst>
          </p:cNvPr>
          <p:cNvSpPr>
            <a:spLocks noChangeShapeType="1"/>
          </p:cNvSpPr>
          <p:nvPr/>
        </p:nvSpPr>
        <p:spPr bwMode="auto">
          <a:xfrm flipV="1">
            <a:off x="1743075" y="2012950"/>
            <a:ext cx="149225" cy="171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73" name="Line 29">
            <a:extLst>
              <a:ext uri="{FF2B5EF4-FFF2-40B4-BE49-F238E27FC236}">
                <a16:creationId xmlns:a16="http://schemas.microsoft.com/office/drawing/2014/main" id="{F69FDEBA-8A01-48F6-B0A6-589A497C8493}"/>
              </a:ext>
            </a:extLst>
          </p:cNvPr>
          <p:cNvSpPr>
            <a:spLocks noChangeShapeType="1"/>
          </p:cNvSpPr>
          <p:nvPr/>
        </p:nvSpPr>
        <p:spPr bwMode="auto">
          <a:xfrm flipV="1">
            <a:off x="2874963" y="1535113"/>
            <a:ext cx="149225" cy="171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74" name="Line 30">
            <a:extLst>
              <a:ext uri="{FF2B5EF4-FFF2-40B4-BE49-F238E27FC236}">
                <a16:creationId xmlns:a16="http://schemas.microsoft.com/office/drawing/2014/main" id="{5B781064-0AA9-4355-90F6-F8051A7A4B62}"/>
              </a:ext>
            </a:extLst>
          </p:cNvPr>
          <p:cNvSpPr>
            <a:spLocks noChangeShapeType="1"/>
          </p:cNvSpPr>
          <p:nvPr/>
        </p:nvSpPr>
        <p:spPr bwMode="auto">
          <a:xfrm flipV="1">
            <a:off x="4006850" y="5837238"/>
            <a:ext cx="149225" cy="171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75" name="Line 31">
            <a:extLst>
              <a:ext uri="{FF2B5EF4-FFF2-40B4-BE49-F238E27FC236}">
                <a16:creationId xmlns:a16="http://schemas.microsoft.com/office/drawing/2014/main" id="{321EB6DD-83AF-46BE-BAB8-9B2601977958}"/>
              </a:ext>
            </a:extLst>
          </p:cNvPr>
          <p:cNvSpPr>
            <a:spLocks noChangeShapeType="1"/>
          </p:cNvSpPr>
          <p:nvPr/>
        </p:nvSpPr>
        <p:spPr bwMode="auto">
          <a:xfrm flipV="1">
            <a:off x="7404100" y="5359400"/>
            <a:ext cx="149225" cy="171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76" name="Line 32">
            <a:extLst>
              <a:ext uri="{FF2B5EF4-FFF2-40B4-BE49-F238E27FC236}">
                <a16:creationId xmlns:a16="http://schemas.microsoft.com/office/drawing/2014/main" id="{2E0E780C-4F3F-4701-B7FB-622C27CB7608}"/>
              </a:ext>
            </a:extLst>
          </p:cNvPr>
          <p:cNvSpPr>
            <a:spLocks noChangeShapeType="1"/>
          </p:cNvSpPr>
          <p:nvPr/>
        </p:nvSpPr>
        <p:spPr bwMode="auto">
          <a:xfrm flipV="1">
            <a:off x="6272213" y="5837238"/>
            <a:ext cx="149225" cy="171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77" name="Line 33">
            <a:extLst>
              <a:ext uri="{FF2B5EF4-FFF2-40B4-BE49-F238E27FC236}">
                <a16:creationId xmlns:a16="http://schemas.microsoft.com/office/drawing/2014/main" id="{EFA04DED-B3B0-4C63-9D42-860EA512C3E1}"/>
              </a:ext>
            </a:extLst>
          </p:cNvPr>
          <p:cNvSpPr>
            <a:spLocks noChangeShapeType="1"/>
          </p:cNvSpPr>
          <p:nvPr/>
        </p:nvSpPr>
        <p:spPr bwMode="auto">
          <a:xfrm flipV="1">
            <a:off x="5140325" y="5359400"/>
            <a:ext cx="149225" cy="171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78" name="Line 34">
            <a:extLst>
              <a:ext uri="{FF2B5EF4-FFF2-40B4-BE49-F238E27FC236}">
                <a16:creationId xmlns:a16="http://schemas.microsoft.com/office/drawing/2014/main" id="{D408EDDD-B215-4541-896A-896C2B8D480B}"/>
              </a:ext>
            </a:extLst>
          </p:cNvPr>
          <p:cNvSpPr>
            <a:spLocks noChangeShapeType="1"/>
          </p:cNvSpPr>
          <p:nvPr/>
        </p:nvSpPr>
        <p:spPr bwMode="auto">
          <a:xfrm>
            <a:off x="3516313" y="3619500"/>
            <a:ext cx="0" cy="385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overrideClrMapping bg1="dk2" tx1="lt1" bg2="dk1" tx2="lt2" accent1="accent1" accent2="accent2" accent3="accent3" accent4="accent4" accent5="accent5" accent6="accent6" hlink="hlink" folHlink="folHlink"/>
  </p:clrMapOvr>
  <p:transition advClick="0" advTm="6000"/>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142864"/>
            </a:gs>
          </a:gsLst>
          <a:lin ang="5400000" scaled="1"/>
        </a:gradFill>
        <a:effectLst/>
      </p:bgPr>
    </p:bg>
    <p:spTree>
      <p:nvGrpSpPr>
        <p:cNvPr id="1" name=""/>
        <p:cNvGrpSpPr/>
        <p:nvPr/>
      </p:nvGrpSpPr>
      <p:grpSpPr>
        <a:xfrm>
          <a:off x="0" y="0"/>
          <a:ext cx="0" cy="0"/>
          <a:chOff x="0" y="0"/>
          <a:chExt cx="0" cy="0"/>
        </a:xfrm>
      </p:grpSpPr>
      <p:pic>
        <p:nvPicPr>
          <p:cNvPr id="136194" name="Picture 2">
            <a:extLst>
              <a:ext uri="{FF2B5EF4-FFF2-40B4-BE49-F238E27FC236}">
                <a16:creationId xmlns:a16="http://schemas.microsoft.com/office/drawing/2014/main" id="{8C5238AD-F681-464C-9056-1D735BFD977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295400"/>
            <a:ext cx="5181600" cy="5181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5" name="Rectangle 3">
            <a:extLst>
              <a:ext uri="{FF2B5EF4-FFF2-40B4-BE49-F238E27FC236}">
                <a16:creationId xmlns:a16="http://schemas.microsoft.com/office/drawing/2014/main" id="{8622CA8D-BF27-493A-BDF4-9FF750A3F3DA}"/>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Uranium Decay Series</a:t>
            </a:r>
          </a:p>
        </p:txBody>
      </p:sp>
      <p:sp>
        <p:nvSpPr>
          <p:cNvPr id="136196" name="Rectangle 4">
            <a:extLst>
              <a:ext uri="{FF2B5EF4-FFF2-40B4-BE49-F238E27FC236}">
                <a16:creationId xmlns:a16="http://schemas.microsoft.com/office/drawing/2014/main" id="{A9B32E02-61CB-4DEC-97DC-40F7CC4C9019}"/>
              </a:ext>
            </a:extLst>
          </p:cNvPr>
          <p:cNvSpPr>
            <a:spLocks noChangeArrowheads="1"/>
          </p:cNvSpPr>
          <p:nvPr/>
        </p:nvSpPr>
        <p:spPr bwMode="auto">
          <a:xfrm>
            <a:off x="692150" y="2063750"/>
            <a:ext cx="1968500" cy="10541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182562" tIns="182562" rIns="182562" bIns="182562"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Univers (W1)" charset="0"/>
              </a:rPr>
              <a:t>Uranium-238</a:t>
            </a:r>
          </a:p>
          <a:p>
            <a:pPr algn="ctr"/>
            <a:r>
              <a:rPr lang="en-US" altLang="en-US" sz="1800" b="1">
                <a:latin typeface="Univers (W1)" charset="0"/>
              </a:rPr>
              <a:t>4.5E9 y</a:t>
            </a:r>
          </a:p>
        </p:txBody>
      </p:sp>
      <p:sp>
        <p:nvSpPr>
          <p:cNvPr id="136197" name="Rectangle 5">
            <a:extLst>
              <a:ext uri="{FF2B5EF4-FFF2-40B4-BE49-F238E27FC236}">
                <a16:creationId xmlns:a16="http://schemas.microsoft.com/office/drawing/2014/main" id="{9F2AD9E4-98DF-4A70-960E-F78C05B1BD3F}"/>
              </a:ext>
            </a:extLst>
          </p:cNvPr>
          <p:cNvSpPr>
            <a:spLocks noChangeArrowheads="1"/>
          </p:cNvSpPr>
          <p:nvPr/>
        </p:nvSpPr>
        <p:spPr bwMode="auto">
          <a:xfrm>
            <a:off x="746125" y="3511550"/>
            <a:ext cx="1914525" cy="977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Univers (W1)" charset="0"/>
              </a:rPr>
              <a:t>Radium-226</a:t>
            </a:r>
          </a:p>
          <a:p>
            <a:pPr algn="ctr"/>
            <a:r>
              <a:rPr lang="en-US" altLang="en-US" sz="1800" b="1">
                <a:latin typeface="Univers (W1)" charset="0"/>
              </a:rPr>
              <a:t>1600 y</a:t>
            </a:r>
          </a:p>
        </p:txBody>
      </p:sp>
      <p:sp>
        <p:nvSpPr>
          <p:cNvPr id="136198" name="Rectangle 6">
            <a:extLst>
              <a:ext uri="{FF2B5EF4-FFF2-40B4-BE49-F238E27FC236}">
                <a16:creationId xmlns:a16="http://schemas.microsoft.com/office/drawing/2014/main" id="{6C8FAA3B-3D0F-48BD-B481-84491F7A3065}"/>
              </a:ext>
            </a:extLst>
          </p:cNvPr>
          <p:cNvSpPr>
            <a:spLocks noChangeArrowheads="1"/>
          </p:cNvSpPr>
          <p:nvPr/>
        </p:nvSpPr>
        <p:spPr bwMode="auto">
          <a:xfrm>
            <a:off x="746125" y="4932363"/>
            <a:ext cx="1914525" cy="1004887"/>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Univers (W1)" charset="0"/>
              </a:rPr>
              <a:t>Radon-222</a:t>
            </a:r>
          </a:p>
          <a:p>
            <a:pPr algn="ctr"/>
            <a:r>
              <a:rPr lang="en-US" altLang="en-US" sz="1800" b="1">
                <a:latin typeface="Univers (W1)" charset="0"/>
              </a:rPr>
              <a:t>3.825 d</a:t>
            </a:r>
          </a:p>
        </p:txBody>
      </p:sp>
      <p:sp>
        <p:nvSpPr>
          <p:cNvPr id="136199" name="Rectangle 7">
            <a:extLst>
              <a:ext uri="{FF2B5EF4-FFF2-40B4-BE49-F238E27FC236}">
                <a16:creationId xmlns:a16="http://schemas.microsoft.com/office/drawing/2014/main" id="{93077A04-D24D-49E4-9370-02A59523142D}"/>
              </a:ext>
            </a:extLst>
          </p:cNvPr>
          <p:cNvSpPr>
            <a:spLocks noChangeArrowheads="1"/>
          </p:cNvSpPr>
          <p:nvPr/>
        </p:nvSpPr>
        <p:spPr bwMode="auto">
          <a:xfrm>
            <a:off x="3511550" y="4481513"/>
            <a:ext cx="1968500" cy="998537"/>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Univers (W1)" charset="0"/>
              </a:rPr>
              <a:t>Lead-214</a:t>
            </a:r>
          </a:p>
          <a:p>
            <a:pPr algn="ctr"/>
            <a:r>
              <a:rPr lang="en-US" altLang="en-US" sz="1800" b="1">
                <a:latin typeface="Univers (W1)" charset="0"/>
              </a:rPr>
              <a:t>27 m (RaB)</a:t>
            </a:r>
          </a:p>
        </p:txBody>
      </p:sp>
      <p:sp>
        <p:nvSpPr>
          <p:cNvPr id="136200" name="Rectangle 8">
            <a:extLst>
              <a:ext uri="{FF2B5EF4-FFF2-40B4-BE49-F238E27FC236}">
                <a16:creationId xmlns:a16="http://schemas.microsoft.com/office/drawing/2014/main" id="{BE988D65-3F8E-4E1F-9BAE-75B913075A83}"/>
              </a:ext>
            </a:extLst>
          </p:cNvPr>
          <p:cNvSpPr>
            <a:spLocks noChangeArrowheads="1"/>
          </p:cNvSpPr>
          <p:nvPr/>
        </p:nvSpPr>
        <p:spPr bwMode="auto">
          <a:xfrm>
            <a:off x="3511550" y="2139950"/>
            <a:ext cx="1968500" cy="9017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Univers (W1)" charset="0"/>
              </a:rPr>
              <a:t>Polonium-218</a:t>
            </a:r>
          </a:p>
          <a:p>
            <a:pPr algn="ctr"/>
            <a:r>
              <a:rPr lang="en-US" altLang="en-US" sz="1800" b="1">
                <a:latin typeface="Univers (W1)" charset="0"/>
              </a:rPr>
              <a:t>3.1 m (RaA)</a:t>
            </a:r>
          </a:p>
        </p:txBody>
      </p:sp>
      <p:sp>
        <p:nvSpPr>
          <p:cNvPr id="136201" name="Rectangle 9">
            <a:extLst>
              <a:ext uri="{FF2B5EF4-FFF2-40B4-BE49-F238E27FC236}">
                <a16:creationId xmlns:a16="http://schemas.microsoft.com/office/drawing/2014/main" id="{F6F08E6D-EAD0-44DF-A845-589C0D85BC12}"/>
              </a:ext>
            </a:extLst>
          </p:cNvPr>
          <p:cNvSpPr>
            <a:spLocks noChangeArrowheads="1"/>
          </p:cNvSpPr>
          <p:nvPr/>
        </p:nvSpPr>
        <p:spPr bwMode="auto">
          <a:xfrm>
            <a:off x="5907088" y="2139950"/>
            <a:ext cx="2011362" cy="93662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Univers (W1)" charset="0"/>
              </a:rPr>
              <a:t>Polonium-214</a:t>
            </a:r>
          </a:p>
          <a:p>
            <a:pPr algn="ctr"/>
            <a:r>
              <a:rPr lang="en-US" altLang="en-US" sz="1800" b="1">
                <a:latin typeface="Univers (W1)" charset="0"/>
              </a:rPr>
              <a:t>163.7 us (RaC’)</a:t>
            </a:r>
          </a:p>
        </p:txBody>
      </p:sp>
      <p:sp>
        <p:nvSpPr>
          <p:cNvPr id="136202" name="Rectangle 10">
            <a:extLst>
              <a:ext uri="{FF2B5EF4-FFF2-40B4-BE49-F238E27FC236}">
                <a16:creationId xmlns:a16="http://schemas.microsoft.com/office/drawing/2014/main" id="{F743B861-30F4-4EB7-8F75-47443E9F20DF}"/>
              </a:ext>
            </a:extLst>
          </p:cNvPr>
          <p:cNvSpPr>
            <a:spLocks noChangeArrowheads="1"/>
          </p:cNvSpPr>
          <p:nvPr/>
        </p:nvSpPr>
        <p:spPr bwMode="auto">
          <a:xfrm>
            <a:off x="4545013" y="3282950"/>
            <a:ext cx="2001837" cy="957263"/>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Univers (W1)" charset="0"/>
              </a:rPr>
              <a:t>Bismuth-214</a:t>
            </a:r>
          </a:p>
          <a:p>
            <a:pPr algn="ctr"/>
            <a:r>
              <a:rPr lang="en-US" altLang="en-US" sz="1800" b="1">
                <a:latin typeface="Univers (W1)" charset="0"/>
              </a:rPr>
              <a:t>19.9 m (RaC)</a:t>
            </a:r>
          </a:p>
        </p:txBody>
      </p:sp>
      <p:sp>
        <p:nvSpPr>
          <p:cNvPr id="136203" name="Rectangle 11">
            <a:extLst>
              <a:ext uri="{FF2B5EF4-FFF2-40B4-BE49-F238E27FC236}">
                <a16:creationId xmlns:a16="http://schemas.microsoft.com/office/drawing/2014/main" id="{1622FA2E-44C9-49C3-9FCC-9547ACD33576}"/>
              </a:ext>
            </a:extLst>
          </p:cNvPr>
          <p:cNvSpPr>
            <a:spLocks noChangeArrowheads="1"/>
          </p:cNvSpPr>
          <p:nvPr/>
        </p:nvSpPr>
        <p:spPr bwMode="auto">
          <a:xfrm>
            <a:off x="5983288" y="4481513"/>
            <a:ext cx="2011362" cy="998537"/>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Univers (W1)" charset="0"/>
              </a:rPr>
              <a:t>Lead-210</a:t>
            </a:r>
          </a:p>
          <a:p>
            <a:pPr algn="ctr"/>
            <a:r>
              <a:rPr lang="en-US" altLang="en-US" sz="1800" b="1">
                <a:latin typeface="Univers (W1)" charset="0"/>
              </a:rPr>
              <a:t>22.3 y (RaD)</a:t>
            </a:r>
          </a:p>
        </p:txBody>
      </p:sp>
      <p:sp>
        <p:nvSpPr>
          <p:cNvPr id="136204" name="Line 12">
            <a:extLst>
              <a:ext uri="{FF2B5EF4-FFF2-40B4-BE49-F238E27FC236}">
                <a16:creationId xmlns:a16="http://schemas.microsoft.com/office/drawing/2014/main" id="{84E68207-F37E-406E-A4CE-98C9A42311C8}"/>
              </a:ext>
            </a:extLst>
          </p:cNvPr>
          <p:cNvSpPr>
            <a:spLocks noChangeShapeType="1"/>
          </p:cNvSpPr>
          <p:nvPr/>
        </p:nvSpPr>
        <p:spPr bwMode="auto">
          <a:xfrm>
            <a:off x="1633538" y="3128963"/>
            <a:ext cx="0" cy="385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5" name="Line 13">
            <a:extLst>
              <a:ext uri="{FF2B5EF4-FFF2-40B4-BE49-F238E27FC236}">
                <a16:creationId xmlns:a16="http://schemas.microsoft.com/office/drawing/2014/main" id="{4EDE54BA-D798-491C-A9EF-40E84AEB5772}"/>
              </a:ext>
            </a:extLst>
          </p:cNvPr>
          <p:cNvSpPr>
            <a:spLocks noChangeShapeType="1"/>
          </p:cNvSpPr>
          <p:nvPr/>
        </p:nvSpPr>
        <p:spPr bwMode="auto">
          <a:xfrm flipH="1">
            <a:off x="4184650" y="3127375"/>
            <a:ext cx="23813" cy="1285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6" name="Line 14">
            <a:extLst>
              <a:ext uri="{FF2B5EF4-FFF2-40B4-BE49-F238E27FC236}">
                <a16:creationId xmlns:a16="http://schemas.microsoft.com/office/drawing/2014/main" id="{D16E2AEC-DD23-475C-82C9-1973CF4286FD}"/>
              </a:ext>
            </a:extLst>
          </p:cNvPr>
          <p:cNvSpPr>
            <a:spLocks noChangeShapeType="1"/>
          </p:cNvSpPr>
          <p:nvPr/>
        </p:nvSpPr>
        <p:spPr bwMode="auto">
          <a:xfrm flipH="1">
            <a:off x="6992938" y="3206750"/>
            <a:ext cx="23812" cy="11858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7" name="Line 15">
            <a:extLst>
              <a:ext uri="{FF2B5EF4-FFF2-40B4-BE49-F238E27FC236}">
                <a16:creationId xmlns:a16="http://schemas.microsoft.com/office/drawing/2014/main" id="{66B550AE-4015-43A8-860F-8D630A55AE4B}"/>
              </a:ext>
            </a:extLst>
          </p:cNvPr>
          <p:cNvSpPr>
            <a:spLocks noChangeShapeType="1"/>
          </p:cNvSpPr>
          <p:nvPr/>
        </p:nvSpPr>
        <p:spPr bwMode="auto">
          <a:xfrm flipV="1">
            <a:off x="4387850" y="4237038"/>
            <a:ext cx="149225" cy="171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8" name="Line 16">
            <a:extLst>
              <a:ext uri="{FF2B5EF4-FFF2-40B4-BE49-F238E27FC236}">
                <a16:creationId xmlns:a16="http://schemas.microsoft.com/office/drawing/2014/main" id="{2C5FCE1D-65D4-40DA-9E37-6C2FEC98BCC6}"/>
              </a:ext>
            </a:extLst>
          </p:cNvPr>
          <p:cNvSpPr>
            <a:spLocks noChangeShapeType="1"/>
          </p:cNvSpPr>
          <p:nvPr/>
        </p:nvSpPr>
        <p:spPr bwMode="auto">
          <a:xfrm flipV="1">
            <a:off x="6588125" y="3073400"/>
            <a:ext cx="149225" cy="171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9" name="Line 17">
            <a:extLst>
              <a:ext uri="{FF2B5EF4-FFF2-40B4-BE49-F238E27FC236}">
                <a16:creationId xmlns:a16="http://schemas.microsoft.com/office/drawing/2014/main" id="{272AC5E5-DDF6-4EC0-927E-439A8BB153B6}"/>
              </a:ext>
            </a:extLst>
          </p:cNvPr>
          <p:cNvSpPr>
            <a:spLocks noChangeShapeType="1"/>
          </p:cNvSpPr>
          <p:nvPr/>
        </p:nvSpPr>
        <p:spPr bwMode="auto">
          <a:xfrm>
            <a:off x="1611313" y="4533900"/>
            <a:ext cx="0" cy="385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0" name="Arc 18">
            <a:extLst>
              <a:ext uri="{FF2B5EF4-FFF2-40B4-BE49-F238E27FC236}">
                <a16:creationId xmlns:a16="http://schemas.microsoft.com/office/drawing/2014/main" id="{02A5562B-6376-49D4-94B5-59C29EC27079}"/>
              </a:ext>
            </a:extLst>
          </p:cNvPr>
          <p:cNvSpPr>
            <a:spLocks/>
          </p:cNvSpPr>
          <p:nvPr/>
        </p:nvSpPr>
        <p:spPr bwMode="auto">
          <a:xfrm>
            <a:off x="1608138" y="5943600"/>
            <a:ext cx="1822450" cy="450850"/>
          </a:xfrm>
          <a:custGeom>
            <a:avLst/>
            <a:gdLst>
              <a:gd name="T0" fmla="*/ 1822450 w 21600"/>
              <a:gd name="T1" fmla="*/ 450850 h 21600"/>
              <a:gd name="T2" fmla="*/ 0 w 21600"/>
              <a:gd name="T3" fmla="*/ 0 h 21600"/>
              <a:gd name="T4" fmla="*/ 182245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round/>
            <a:headEnd type="triangle" w="med" len="me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overrideClrMapping bg1="dk2" tx1="lt1" bg2="dk1" tx2="lt2" accent1="accent1" accent2="accent2" accent3="accent3" accent4="accent4" accent5="accent5" accent6="accent6" hlink="hlink" folHlink="folHlink"/>
  </p:clrMapOvr>
  <p:transition advClick="0" advTm="6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descr="Horizontal brick">
            <a:extLst>
              <a:ext uri="{FF2B5EF4-FFF2-40B4-BE49-F238E27FC236}">
                <a16:creationId xmlns:a16="http://schemas.microsoft.com/office/drawing/2014/main" id="{C520B561-A4A3-4368-9CEF-D5CA943D61C2}"/>
              </a:ext>
            </a:extLst>
          </p:cNvPr>
          <p:cNvSpPr>
            <a:spLocks noChangeArrowheads="1"/>
          </p:cNvSpPr>
          <p:nvPr/>
        </p:nvSpPr>
        <p:spPr bwMode="auto">
          <a:xfrm>
            <a:off x="4292600" y="1930400"/>
            <a:ext cx="3225800" cy="4445000"/>
          </a:xfrm>
          <a:prstGeom prst="rect">
            <a:avLst/>
          </a:prstGeom>
          <a:blipFill dpi="0" rotWithShape="0">
            <a:blip r:embed="rId3"/>
            <a:srcRect/>
            <a:tile tx="0" ty="0" sx="100000" sy="100000" flip="none" algn="tl"/>
          </a:blipFill>
          <a:ln w="508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8243" name="Rectangle 3">
            <a:extLst>
              <a:ext uri="{FF2B5EF4-FFF2-40B4-BE49-F238E27FC236}">
                <a16:creationId xmlns:a16="http://schemas.microsoft.com/office/drawing/2014/main" id="{1EB5317B-BEC9-44FA-A8D0-34F94254F68C}"/>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How Does Radon Get in the Home?</a:t>
            </a:r>
          </a:p>
        </p:txBody>
      </p:sp>
      <p:sp>
        <p:nvSpPr>
          <p:cNvPr id="138244" name="Rectangle 4">
            <a:extLst>
              <a:ext uri="{FF2B5EF4-FFF2-40B4-BE49-F238E27FC236}">
                <a16:creationId xmlns:a16="http://schemas.microsoft.com/office/drawing/2014/main" id="{AE010FA6-2163-4AB4-B81E-A0EC05792E69}"/>
              </a:ext>
            </a:extLst>
          </p:cNvPr>
          <p:cNvSpPr>
            <a:spLocks noChangeArrowheads="1"/>
          </p:cNvSpPr>
          <p:nvPr/>
        </p:nvSpPr>
        <p:spPr bwMode="auto">
          <a:xfrm>
            <a:off x="4438650" y="4895850"/>
            <a:ext cx="2933700" cy="1333500"/>
          </a:xfrm>
          <a:prstGeom prst="rect">
            <a:avLst/>
          </a:prstGeom>
          <a:solidFill>
            <a:schemeClr val="folHlink"/>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8245" name="Rectangle 5">
            <a:extLst>
              <a:ext uri="{FF2B5EF4-FFF2-40B4-BE49-F238E27FC236}">
                <a16:creationId xmlns:a16="http://schemas.microsoft.com/office/drawing/2014/main" id="{4720E460-222F-4809-A688-656CC173601B}"/>
              </a:ext>
            </a:extLst>
          </p:cNvPr>
          <p:cNvSpPr>
            <a:spLocks noChangeArrowheads="1"/>
          </p:cNvSpPr>
          <p:nvPr/>
        </p:nvSpPr>
        <p:spPr bwMode="auto">
          <a:xfrm>
            <a:off x="4432300" y="3365500"/>
            <a:ext cx="1422400" cy="1346200"/>
          </a:xfrm>
          <a:prstGeom prst="rect">
            <a:avLst/>
          </a:prstGeom>
          <a:solidFill>
            <a:schemeClr val="fo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8246" name="Rectangle 6">
            <a:extLst>
              <a:ext uri="{FF2B5EF4-FFF2-40B4-BE49-F238E27FC236}">
                <a16:creationId xmlns:a16="http://schemas.microsoft.com/office/drawing/2014/main" id="{54078702-3F39-42FC-A3DD-106BABFFE213}"/>
              </a:ext>
            </a:extLst>
          </p:cNvPr>
          <p:cNvSpPr>
            <a:spLocks noChangeArrowheads="1"/>
          </p:cNvSpPr>
          <p:nvPr/>
        </p:nvSpPr>
        <p:spPr bwMode="auto">
          <a:xfrm>
            <a:off x="6032500" y="3365500"/>
            <a:ext cx="1346200" cy="1346200"/>
          </a:xfrm>
          <a:prstGeom prst="rect">
            <a:avLst/>
          </a:prstGeom>
          <a:solidFill>
            <a:schemeClr val="fo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8247" name="Rectangle 7">
            <a:extLst>
              <a:ext uri="{FF2B5EF4-FFF2-40B4-BE49-F238E27FC236}">
                <a16:creationId xmlns:a16="http://schemas.microsoft.com/office/drawing/2014/main" id="{58999351-1995-4071-BAE3-EC984979F57E}"/>
              </a:ext>
            </a:extLst>
          </p:cNvPr>
          <p:cNvSpPr>
            <a:spLocks noChangeArrowheads="1"/>
          </p:cNvSpPr>
          <p:nvPr/>
        </p:nvSpPr>
        <p:spPr bwMode="auto">
          <a:xfrm>
            <a:off x="4432300" y="2032000"/>
            <a:ext cx="1422400" cy="1155700"/>
          </a:xfrm>
          <a:prstGeom prst="rect">
            <a:avLst/>
          </a:prstGeom>
          <a:solidFill>
            <a:schemeClr val="fo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8248" name="Rectangle 8">
            <a:extLst>
              <a:ext uri="{FF2B5EF4-FFF2-40B4-BE49-F238E27FC236}">
                <a16:creationId xmlns:a16="http://schemas.microsoft.com/office/drawing/2014/main" id="{FE668048-FBCA-4833-802E-E75055332876}"/>
              </a:ext>
            </a:extLst>
          </p:cNvPr>
          <p:cNvSpPr>
            <a:spLocks noChangeArrowheads="1"/>
          </p:cNvSpPr>
          <p:nvPr/>
        </p:nvSpPr>
        <p:spPr bwMode="auto">
          <a:xfrm>
            <a:off x="6032500" y="2036763"/>
            <a:ext cx="1346200" cy="1155700"/>
          </a:xfrm>
          <a:prstGeom prst="rect">
            <a:avLst/>
          </a:prstGeom>
          <a:solidFill>
            <a:schemeClr val="fo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8249" name="AutoShape 9" descr="Diagonal brick">
            <a:extLst>
              <a:ext uri="{FF2B5EF4-FFF2-40B4-BE49-F238E27FC236}">
                <a16:creationId xmlns:a16="http://schemas.microsoft.com/office/drawing/2014/main" id="{FF3363F2-1C97-407D-B34F-F7A4C2C2CAA7}"/>
              </a:ext>
            </a:extLst>
          </p:cNvPr>
          <p:cNvSpPr>
            <a:spLocks noChangeArrowheads="1"/>
          </p:cNvSpPr>
          <p:nvPr/>
        </p:nvSpPr>
        <p:spPr bwMode="auto">
          <a:xfrm>
            <a:off x="4010025" y="1133475"/>
            <a:ext cx="3752850" cy="704850"/>
          </a:xfrm>
          <a:prstGeom prst="triangle">
            <a:avLst>
              <a:gd name="adj" fmla="val 49995"/>
            </a:avLst>
          </a:prstGeom>
          <a:blipFill dpi="0" rotWithShape="0">
            <a:blip r:embed="rId4"/>
            <a:srcRect/>
            <a:tile tx="0" ty="0" sx="100000" sy="100000" flip="none" algn="tl"/>
          </a:blipFill>
          <a:ln w="57150" cmpd="thickThin">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8250" name="Freeform 10">
            <a:extLst>
              <a:ext uri="{FF2B5EF4-FFF2-40B4-BE49-F238E27FC236}">
                <a16:creationId xmlns:a16="http://schemas.microsoft.com/office/drawing/2014/main" id="{4E44C228-4D23-4D2D-844E-8A7B303C677E}"/>
              </a:ext>
            </a:extLst>
          </p:cNvPr>
          <p:cNvSpPr>
            <a:spLocks/>
          </p:cNvSpPr>
          <p:nvPr/>
        </p:nvSpPr>
        <p:spPr bwMode="auto">
          <a:xfrm>
            <a:off x="4876800" y="4953000"/>
            <a:ext cx="1296988" cy="1296988"/>
          </a:xfrm>
          <a:custGeom>
            <a:avLst/>
            <a:gdLst>
              <a:gd name="T0" fmla="*/ 0 w 817"/>
              <a:gd name="T1" fmla="*/ 0 h 817"/>
              <a:gd name="T2" fmla="*/ 0 w 817"/>
              <a:gd name="T3" fmla="*/ 152400 h 817"/>
              <a:gd name="T4" fmla="*/ 152400 w 817"/>
              <a:gd name="T5" fmla="*/ 152400 h 817"/>
              <a:gd name="T6" fmla="*/ 152400 w 817"/>
              <a:gd name="T7" fmla="*/ 304800 h 817"/>
              <a:gd name="T8" fmla="*/ 304800 w 817"/>
              <a:gd name="T9" fmla="*/ 304800 h 817"/>
              <a:gd name="T10" fmla="*/ 304800 w 817"/>
              <a:gd name="T11" fmla="*/ 457200 h 817"/>
              <a:gd name="T12" fmla="*/ 457200 w 817"/>
              <a:gd name="T13" fmla="*/ 457200 h 817"/>
              <a:gd name="T14" fmla="*/ 457200 w 817"/>
              <a:gd name="T15" fmla="*/ 609600 h 817"/>
              <a:gd name="T16" fmla="*/ 609600 w 817"/>
              <a:gd name="T17" fmla="*/ 609600 h 817"/>
              <a:gd name="T18" fmla="*/ 609600 w 817"/>
              <a:gd name="T19" fmla="*/ 762000 h 817"/>
              <a:gd name="T20" fmla="*/ 762000 w 817"/>
              <a:gd name="T21" fmla="*/ 762000 h 817"/>
              <a:gd name="T22" fmla="*/ 762000 w 817"/>
              <a:gd name="T23" fmla="*/ 914400 h 817"/>
              <a:gd name="T24" fmla="*/ 914400 w 817"/>
              <a:gd name="T25" fmla="*/ 914400 h 817"/>
              <a:gd name="T26" fmla="*/ 914400 w 817"/>
              <a:gd name="T27" fmla="*/ 1066800 h 817"/>
              <a:gd name="T28" fmla="*/ 1143000 w 817"/>
              <a:gd name="T29" fmla="*/ 1066800 h 817"/>
              <a:gd name="T30" fmla="*/ 1143000 w 817"/>
              <a:gd name="T31" fmla="*/ 1219200 h 817"/>
              <a:gd name="T32" fmla="*/ 1295400 w 817"/>
              <a:gd name="T33" fmla="*/ 1219200 h 817"/>
              <a:gd name="T34" fmla="*/ 1295400 w 817"/>
              <a:gd name="T35" fmla="*/ 1295400 h 8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7" h="817">
                <a:moveTo>
                  <a:pt x="0" y="0"/>
                </a:moveTo>
                <a:lnTo>
                  <a:pt x="0" y="96"/>
                </a:lnTo>
                <a:lnTo>
                  <a:pt x="96" y="96"/>
                </a:lnTo>
                <a:lnTo>
                  <a:pt x="96" y="192"/>
                </a:lnTo>
                <a:lnTo>
                  <a:pt x="192" y="192"/>
                </a:lnTo>
                <a:lnTo>
                  <a:pt x="192" y="288"/>
                </a:lnTo>
                <a:lnTo>
                  <a:pt x="288" y="288"/>
                </a:lnTo>
                <a:lnTo>
                  <a:pt x="288" y="384"/>
                </a:lnTo>
                <a:lnTo>
                  <a:pt x="384" y="384"/>
                </a:lnTo>
                <a:lnTo>
                  <a:pt x="384" y="480"/>
                </a:lnTo>
                <a:lnTo>
                  <a:pt x="480" y="480"/>
                </a:lnTo>
                <a:lnTo>
                  <a:pt x="480" y="576"/>
                </a:lnTo>
                <a:lnTo>
                  <a:pt x="576" y="576"/>
                </a:lnTo>
                <a:lnTo>
                  <a:pt x="576" y="672"/>
                </a:lnTo>
                <a:lnTo>
                  <a:pt x="720" y="672"/>
                </a:lnTo>
                <a:lnTo>
                  <a:pt x="720" y="768"/>
                </a:lnTo>
                <a:lnTo>
                  <a:pt x="816" y="768"/>
                </a:lnTo>
                <a:lnTo>
                  <a:pt x="816" y="816"/>
                </a:lnTo>
              </a:path>
            </a:pathLst>
          </a:custGeom>
          <a:noFill/>
          <a:ln w="50800" cap="rnd"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8251" name="Picture 11">
            <a:extLst>
              <a:ext uri="{FF2B5EF4-FFF2-40B4-BE49-F238E27FC236}">
                <a16:creationId xmlns:a16="http://schemas.microsoft.com/office/drawing/2014/main" id="{83D1A45D-69E1-4A6C-BBE9-CF6E00A896C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343400"/>
            <a:ext cx="304800" cy="304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52" name="Rectangle 12">
            <a:extLst>
              <a:ext uri="{FF2B5EF4-FFF2-40B4-BE49-F238E27FC236}">
                <a16:creationId xmlns:a16="http://schemas.microsoft.com/office/drawing/2014/main" id="{57E67189-F7D5-4D35-B221-B6A3617CDAFC}"/>
              </a:ext>
            </a:extLst>
          </p:cNvPr>
          <p:cNvSpPr>
            <a:spLocks noChangeArrowheads="1"/>
          </p:cNvSpPr>
          <p:nvPr/>
        </p:nvSpPr>
        <p:spPr bwMode="auto">
          <a:xfrm>
            <a:off x="176213" y="1243013"/>
            <a:ext cx="3465512" cy="49117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508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Univers (W1)" charset="0"/>
              </a:rPr>
              <a:t>1. Cracks in Solid Floors</a:t>
            </a:r>
          </a:p>
          <a:p>
            <a:endParaRPr lang="en-US" altLang="en-US" b="1">
              <a:latin typeface="Univers (W1)" charset="0"/>
            </a:endParaRPr>
          </a:p>
          <a:p>
            <a:r>
              <a:rPr lang="en-US" altLang="en-US" b="1">
                <a:latin typeface="Univers (W1)" charset="0"/>
              </a:rPr>
              <a:t>2. Construction Joints</a:t>
            </a:r>
          </a:p>
          <a:p>
            <a:endParaRPr lang="en-US" altLang="en-US" b="1">
              <a:latin typeface="Univers (W1)" charset="0"/>
            </a:endParaRPr>
          </a:p>
          <a:p>
            <a:r>
              <a:rPr lang="en-US" altLang="en-US" b="1">
                <a:latin typeface="Univers (W1)" charset="0"/>
              </a:rPr>
              <a:t>3.  Cracks in Walls</a:t>
            </a:r>
          </a:p>
          <a:p>
            <a:endParaRPr lang="en-US" altLang="en-US" b="1">
              <a:latin typeface="Univers (W1)" charset="0"/>
            </a:endParaRPr>
          </a:p>
          <a:p>
            <a:r>
              <a:rPr lang="en-US" altLang="en-US" b="1">
                <a:latin typeface="Univers (W1)" charset="0"/>
              </a:rPr>
              <a:t>4.  Gaps in Floors</a:t>
            </a:r>
          </a:p>
          <a:p>
            <a:endParaRPr lang="en-US" altLang="en-US" b="1">
              <a:latin typeface="Univers (W1)" charset="0"/>
            </a:endParaRPr>
          </a:p>
          <a:p>
            <a:r>
              <a:rPr lang="en-US" altLang="en-US" b="1">
                <a:latin typeface="Univers (W1)" charset="0"/>
              </a:rPr>
              <a:t>5.  Gaps around Pipes</a:t>
            </a:r>
          </a:p>
          <a:p>
            <a:endParaRPr lang="en-US" altLang="en-US" b="1">
              <a:latin typeface="Univers (W1)" charset="0"/>
            </a:endParaRPr>
          </a:p>
          <a:p>
            <a:r>
              <a:rPr lang="en-US" altLang="en-US" b="1">
                <a:latin typeface="Univers (W1)" charset="0"/>
              </a:rPr>
              <a:t>6.  Cavities in Walls</a:t>
            </a:r>
          </a:p>
          <a:p>
            <a:endParaRPr lang="en-US" altLang="en-US" b="1">
              <a:latin typeface="Univers (W1)" charset="0"/>
            </a:endParaRPr>
          </a:p>
          <a:p>
            <a:r>
              <a:rPr lang="en-US" altLang="en-US" b="1">
                <a:latin typeface="Univers (W1)" charset="0"/>
              </a:rPr>
              <a:t>7.  The Water Supply</a:t>
            </a:r>
          </a:p>
        </p:txBody>
      </p:sp>
      <p:sp>
        <p:nvSpPr>
          <p:cNvPr id="138253" name="Arc 13">
            <a:extLst>
              <a:ext uri="{FF2B5EF4-FFF2-40B4-BE49-F238E27FC236}">
                <a16:creationId xmlns:a16="http://schemas.microsoft.com/office/drawing/2014/main" id="{DBF5F9C6-E580-4117-8F53-0C53E94A288B}"/>
              </a:ext>
            </a:extLst>
          </p:cNvPr>
          <p:cNvSpPr>
            <a:spLocks/>
          </p:cNvSpPr>
          <p:nvPr/>
        </p:nvSpPr>
        <p:spPr bwMode="auto">
          <a:xfrm>
            <a:off x="3124200" y="5886450"/>
            <a:ext cx="1593850" cy="698500"/>
          </a:xfrm>
          <a:custGeom>
            <a:avLst/>
            <a:gdLst>
              <a:gd name="T0" fmla="*/ 1593850 w 21600"/>
              <a:gd name="T1" fmla="*/ 0 h 21600"/>
              <a:gd name="T2" fmla="*/ 0 w 21600"/>
              <a:gd name="T3" fmla="*/ 69850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lnTo>
                  <a:pt x="21600" y="0"/>
                </a:lnTo>
                <a:close/>
              </a:path>
            </a:pathLst>
          </a:custGeom>
          <a:noFill/>
          <a:ln w="12700" cap="rnd">
            <a:solidFill>
              <a:schemeClr val="tx2"/>
            </a:solidFill>
            <a:round/>
            <a:headEnd type="triangle" w="med" len="me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4" name="Arc 14">
            <a:extLst>
              <a:ext uri="{FF2B5EF4-FFF2-40B4-BE49-F238E27FC236}">
                <a16:creationId xmlns:a16="http://schemas.microsoft.com/office/drawing/2014/main" id="{4497878A-BB5C-4301-BE77-02C322230C5C}"/>
              </a:ext>
            </a:extLst>
          </p:cNvPr>
          <p:cNvSpPr>
            <a:spLocks/>
          </p:cNvSpPr>
          <p:nvPr/>
        </p:nvSpPr>
        <p:spPr bwMode="auto">
          <a:xfrm>
            <a:off x="6972300" y="5932488"/>
            <a:ext cx="1479550" cy="412750"/>
          </a:xfrm>
          <a:custGeom>
            <a:avLst/>
            <a:gdLst>
              <a:gd name="T0" fmla="*/ 0 w 21600"/>
              <a:gd name="T1" fmla="*/ 0 h 21600"/>
              <a:gd name="T2" fmla="*/ 1479550 w 21600"/>
              <a:gd name="T3" fmla="*/ 412750 h 21600"/>
              <a:gd name="T4" fmla="*/ 0 w 21600"/>
              <a:gd name="T5" fmla="*/ 41275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2"/>
            </a:solidFill>
            <a:round/>
            <a:headEnd type="triangle" w="med" len="me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5" name="Arc 15">
            <a:extLst>
              <a:ext uri="{FF2B5EF4-FFF2-40B4-BE49-F238E27FC236}">
                <a16:creationId xmlns:a16="http://schemas.microsoft.com/office/drawing/2014/main" id="{CB9EA27F-AE15-4EC7-A75D-81CDD5BB0CFE}"/>
              </a:ext>
            </a:extLst>
          </p:cNvPr>
          <p:cNvSpPr>
            <a:spLocks/>
          </p:cNvSpPr>
          <p:nvPr/>
        </p:nvSpPr>
        <p:spPr bwMode="auto">
          <a:xfrm>
            <a:off x="4648200" y="5943600"/>
            <a:ext cx="527050" cy="679450"/>
          </a:xfrm>
          <a:custGeom>
            <a:avLst/>
            <a:gdLst>
              <a:gd name="T0" fmla="*/ 527050 w 21600"/>
              <a:gd name="T1" fmla="*/ 0 h 21600"/>
              <a:gd name="T2" fmla="*/ 0 w 21600"/>
              <a:gd name="T3" fmla="*/ 67945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lnTo>
                  <a:pt x="21600" y="0"/>
                </a:lnTo>
                <a:close/>
              </a:path>
            </a:pathLst>
          </a:custGeom>
          <a:noFill/>
          <a:ln w="12700" cap="rnd">
            <a:solidFill>
              <a:schemeClr val="tx2"/>
            </a:solidFill>
            <a:round/>
            <a:headEnd type="triangle" w="med" len="me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6" name="Line 16">
            <a:extLst>
              <a:ext uri="{FF2B5EF4-FFF2-40B4-BE49-F238E27FC236}">
                <a16:creationId xmlns:a16="http://schemas.microsoft.com/office/drawing/2014/main" id="{5EA0C668-3066-4F88-A3D1-8687DACECB96}"/>
              </a:ext>
            </a:extLst>
          </p:cNvPr>
          <p:cNvSpPr>
            <a:spLocks noChangeShapeType="1"/>
          </p:cNvSpPr>
          <p:nvPr/>
        </p:nvSpPr>
        <p:spPr bwMode="auto">
          <a:xfrm flipV="1">
            <a:off x="5486400" y="4260850"/>
            <a:ext cx="0" cy="92710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7" name="Line 17">
            <a:extLst>
              <a:ext uri="{FF2B5EF4-FFF2-40B4-BE49-F238E27FC236}">
                <a16:creationId xmlns:a16="http://schemas.microsoft.com/office/drawing/2014/main" id="{57CAC2B2-5E8D-43E4-A4B4-EE24573EAA38}"/>
              </a:ext>
            </a:extLst>
          </p:cNvPr>
          <p:cNvSpPr>
            <a:spLocks noChangeShapeType="1"/>
          </p:cNvSpPr>
          <p:nvPr/>
        </p:nvSpPr>
        <p:spPr bwMode="auto">
          <a:xfrm flipV="1">
            <a:off x="6324600" y="4184650"/>
            <a:ext cx="0" cy="85090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8" name="Freeform 18">
            <a:extLst>
              <a:ext uri="{FF2B5EF4-FFF2-40B4-BE49-F238E27FC236}">
                <a16:creationId xmlns:a16="http://schemas.microsoft.com/office/drawing/2014/main" id="{012C893B-7495-409E-A380-3ED13652B1DB}"/>
              </a:ext>
            </a:extLst>
          </p:cNvPr>
          <p:cNvSpPr>
            <a:spLocks/>
          </p:cNvSpPr>
          <p:nvPr/>
        </p:nvSpPr>
        <p:spPr bwMode="auto">
          <a:xfrm>
            <a:off x="7581900" y="4762500"/>
            <a:ext cx="1487488" cy="134938"/>
          </a:xfrm>
          <a:custGeom>
            <a:avLst/>
            <a:gdLst>
              <a:gd name="T0" fmla="*/ 1485900 w 937"/>
              <a:gd name="T1" fmla="*/ 114300 h 85"/>
              <a:gd name="T2" fmla="*/ 1428750 w 937"/>
              <a:gd name="T3" fmla="*/ 95250 h 85"/>
              <a:gd name="T4" fmla="*/ 1371600 w 937"/>
              <a:gd name="T5" fmla="*/ 95250 h 85"/>
              <a:gd name="T6" fmla="*/ 1314450 w 937"/>
              <a:gd name="T7" fmla="*/ 95250 h 85"/>
              <a:gd name="T8" fmla="*/ 1257300 w 937"/>
              <a:gd name="T9" fmla="*/ 95250 h 85"/>
              <a:gd name="T10" fmla="*/ 1200150 w 937"/>
              <a:gd name="T11" fmla="*/ 95250 h 85"/>
              <a:gd name="T12" fmla="*/ 1143000 w 937"/>
              <a:gd name="T13" fmla="*/ 114300 h 85"/>
              <a:gd name="T14" fmla="*/ 1085850 w 937"/>
              <a:gd name="T15" fmla="*/ 114300 h 85"/>
              <a:gd name="T16" fmla="*/ 1028700 w 937"/>
              <a:gd name="T17" fmla="*/ 133350 h 85"/>
              <a:gd name="T18" fmla="*/ 971550 w 937"/>
              <a:gd name="T19" fmla="*/ 133350 h 85"/>
              <a:gd name="T20" fmla="*/ 914400 w 937"/>
              <a:gd name="T21" fmla="*/ 133350 h 85"/>
              <a:gd name="T22" fmla="*/ 857250 w 937"/>
              <a:gd name="T23" fmla="*/ 133350 h 85"/>
              <a:gd name="T24" fmla="*/ 800100 w 937"/>
              <a:gd name="T25" fmla="*/ 114300 h 85"/>
              <a:gd name="T26" fmla="*/ 723900 w 937"/>
              <a:gd name="T27" fmla="*/ 95250 h 85"/>
              <a:gd name="T28" fmla="*/ 666750 w 937"/>
              <a:gd name="T29" fmla="*/ 76200 h 85"/>
              <a:gd name="T30" fmla="*/ 571500 w 937"/>
              <a:gd name="T31" fmla="*/ 57150 h 85"/>
              <a:gd name="T32" fmla="*/ 514350 w 937"/>
              <a:gd name="T33" fmla="*/ 19050 h 85"/>
              <a:gd name="T34" fmla="*/ 457200 w 937"/>
              <a:gd name="T35" fmla="*/ 0 h 85"/>
              <a:gd name="T36" fmla="*/ 400050 w 937"/>
              <a:gd name="T37" fmla="*/ 0 h 85"/>
              <a:gd name="T38" fmla="*/ 342900 w 937"/>
              <a:gd name="T39" fmla="*/ 0 h 85"/>
              <a:gd name="T40" fmla="*/ 285750 w 937"/>
              <a:gd name="T41" fmla="*/ 0 h 85"/>
              <a:gd name="T42" fmla="*/ 228600 w 937"/>
              <a:gd name="T43" fmla="*/ 0 h 85"/>
              <a:gd name="T44" fmla="*/ 171450 w 937"/>
              <a:gd name="T45" fmla="*/ 0 h 85"/>
              <a:gd name="T46" fmla="*/ 114300 w 937"/>
              <a:gd name="T47" fmla="*/ 0 h 85"/>
              <a:gd name="T48" fmla="*/ 57150 w 937"/>
              <a:gd name="T49" fmla="*/ 0 h 85"/>
              <a:gd name="T50" fmla="*/ 0 w 937"/>
              <a:gd name="T51" fmla="*/ 1905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37" h="85">
                <a:moveTo>
                  <a:pt x="936" y="72"/>
                </a:moveTo>
                <a:lnTo>
                  <a:pt x="900" y="60"/>
                </a:lnTo>
                <a:lnTo>
                  <a:pt x="864" y="60"/>
                </a:lnTo>
                <a:lnTo>
                  <a:pt x="828" y="60"/>
                </a:lnTo>
                <a:lnTo>
                  <a:pt x="792" y="60"/>
                </a:lnTo>
                <a:lnTo>
                  <a:pt x="756" y="60"/>
                </a:lnTo>
                <a:lnTo>
                  <a:pt x="720" y="72"/>
                </a:lnTo>
                <a:lnTo>
                  <a:pt x="684" y="72"/>
                </a:lnTo>
                <a:lnTo>
                  <a:pt x="648" y="84"/>
                </a:lnTo>
                <a:lnTo>
                  <a:pt x="612" y="84"/>
                </a:lnTo>
                <a:lnTo>
                  <a:pt x="576" y="84"/>
                </a:lnTo>
                <a:lnTo>
                  <a:pt x="540" y="84"/>
                </a:lnTo>
                <a:lnTo>
                  <a:pt x="504" y="72"/>
                </a:lnTo>
                <a:lnTo>
                  <a:pt x="456" y="60"/>
                </a:lnTo>
                <a:lnTo>
                  <a:pt x="420" y="48"/>
                </a:lnTo>
                <a:lnTo>
                  <a:pt x="360" y="36"/>
                </a:lnTo>
                <a:lnTo>
                  <a:pt x="324" y="12"/>
                </a:lnTo>
                <a:lnTo>
                  <a:pt x="288" y="0"/>
                </a:lnTo>
                <a:lnTo>
                  <a:pt x="252" y="0"/>
                </a:lnTo>
                <a:lnTo>
                  <a:pt x="216" y="0"/>
                </a:lnTo>
                <a:lnTo>
                  <a:pt x="180" y="0"/>
                </a:lnTo>
                <a:lnTo>
                  <a:pt x="144" y="0"/>
                </a:lnTo>
                <a:lnTo>
                  <a:pt x="108" y="0"/>
                </a:lnTo>
                <a:lnTo>
                  <a:pt x="72" y="0"/>
                </a:lnTo>
                <a:lnTo>
                  <a:pt x="36" y="0"/>
                </a:lnTo>
                <a:lnTo>
                  <a:pt x="0" y="12"/>
                </a:lnTo>
              </a:path>
            </a:pathLst>
          </a:custGeom>
          <a:solidFill>
            <a:srgbClr val="51DC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9" name="Freeform 19">
            <a:extLst>
              <a:ext uri="{FF2B5EF4-FFF2-40B4-BE49-F238E27FC236}">
                <a16:creationId xmlns:a16="http://schemas.microsoft.com/office/drawing/2014/main" id="{0E84D752-70BA-4B5A-BEC3-38B3BB081B81}"/>
              </a:ext>
            </a:extLst>
          </p:cNvPr>
          <p:cNvSpPr>
            <a:spLocks/>
          </p:cNvSpPr>
          <p:nvPr/>
        </p:nvSpPr>
        <p:spPr bwMode="auto">
          <a:xfrm>
            <a:off x="19050" y="4667250"/>
            <a:ext cx="4173538" cy="192088"/>
          </a:xfrm>
          <a:custGeom>
            <a:avLst/>
            <a:gdLst>
              <a:gd name="T0" fmla="*/ 4076700 w 2629"/>
              <a:gd name="T1" fmla="*/ 95250 h 121"/>
              <a:gd name="T2" fmla="*/ 3905250 w 2629"/>
              <a:gd name="T3" fmla="*/ 38100 h 121"/>
              <a:gd name="T4" fmla="*/ 3790950 w 2629"/>
              <a:gd name="T5" fmla="*/ 19050 h 121"/>
              <a:gd name="T6" fmla="*/ 3676650 w 2629"/>
              <a:gd name="T7" fmla="*/ 19050 h 121"/>
              <a:gd name="T8" fmla="*/ 3562350 w 2629"/>
              <a:gd name="T9" fmla="*/ 38100 h 121"/>
              <a:gd name="T10" fmla="*/ 3429000 w 2629"/>
              <a:gd name="T11" fmla="*/ 38100 h 121"/>
              <a:gd name="T12" fmla="*/ 3295650 w 2629"/>
              <a:gd name="T13" fmla="*/ 38100 h 121"/>
              <a:gd name="T14" fmla="*/ 3181350 w 2629"/>
              <a:gd name="T15" fmla="*/ 38100 h 121"/>
              <a:gd name="T16" fmla="*/ 3067050 w 2629"/>
              <a:gd name="T17" fmla="*/ 76200 h 121"/>
              <a:gd name="T18" fmla="*/ 2933700 w 2629"/>
              <a:gd name="T19" fmla="*/ 114300 h 121"/>
              <a:gd name="T20" fmla="*/ 2819400 w 2629"/>
              <a:gd name="T21" fmla="*/ 114300 h 121"/>
              <a:gd name="T22" fmla="*/ 2705100 w 2629"/>
              <a:gd name="T23" fmla="*/ 95250 h 121"/>
              <a:gd name="T24" fmla="*/ 2590800 w 2629"/>
              <a:gd name="T25" fmla="*/ 57150 h 121"/>
              <a:gd name="T26" fmla="*/ 2476500 w 2629"/>
              <a:gd name="T27" fmla="*/ 19050 h 121"/>
              <a:gd name="T28" fmla="*/ 2362200 w 2629"/>
              <a:gd name="T29" fmla="*/ 0 h 121"/>
              <a:gd name="T30" fmla="*/ 2247900 w 2629"/>
              <a:gd name="T31" fmla="*/ 0 h 121"/>
              <a:gd name="T32" fmla="*/ 2133600 w 2629"/>
              <a:gd name="T33" fmla="*/ 0 h 121"/>
              <a:gd name="T34" fmla="*/ 2019300 w 2629"/>
              <a:gd name="T35" fmla="*/ 0 h 121"/>
              <a:gd name="T36" fmla="*/ 1905000 w 2629"/>
              <a:gd name="T37" fmla="*/ 0 h 121"/>
              <a:gd name="T38" fmla="*/ 1790700 w 2629"/>
              <a:gd name="T39" fmla="*/ 57150 h 121"/>
              <a:gd name="T40" fmla="*/ 1676400 w 2629"/>
              <a:gd name="T41" fmla="*/ 114300 h 121"/>
              <a:gd name="T42" fmla="*/ 1562100 w 2629"/>
              <a:gd name="T43" fmla="*/ 133350 h 121"/>
              <a:gd name="T44" fmla="*/ 1447800 w 2629"/>
              <a:gd name="T45" fmla="*/ 190500 h 121"/>
              <a:gd name="T46" fmla="*/ 1333500 w 2629"/>
              <a:gd name="T47" fmla="*/ 190500 h 121"/>
              <a:gd name="T48" fmla="*/ 1219200 w 2629"/>
              <a:gd name="T49" fmla="*/ 190500 h 121"/>
              <a:gd name="T50" fmla="*/ 1123950 w 2629"/>
              <a:gd name="T51" fmla="*/ 133350 h 121"/>
              <a:gd name="T52" fmla="*/ 990600 w 2629"/>
              <a:gd name="T53" fmla="*/ 76200 h 121"/>
              <a:gd name="T54" fmla="*/ 857250 w 2629"/>
              <a:gd name="T55" fmla="*/ 38100 h 121"/>
              <a:gd name="T56" fmla="*/ 742950 w 2629"/>
              <a:gd name="T57" fmla="*/ 19050 h 121"/>
              <a:gd name="T58" fmla="*/ 628650 w 2629"/>
              <a:gd name="T59" fmla="*/ 19050 h 121"/>
              <a:gd name="T60" fmla="*/ 457200 w 2629"/>
              <a:gd name="T61" fmla="*/ 38100 h 121"/>
              <a:gd name="T62" fmla="*/ 342900 w 2629"/>
              <a:gd name="T63" fmla="*/ 57150 h 121"/>
              <a:gd name="T64" fmla="*/ 228600 w 2629"/>
              <a:gd name="T65" fmla="*/ 95250 h 121"/>
              <a:gd name="T66" fmla="*/ 114300 w 2629"/>
              <a:gd name="T67" fmla="*/ 114300 h 121"/>
              <a:gd name="T68" fmla="*/ 0 w 2629"/>
              <a:gd name="T69" fmla="*/ 11430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29" h="121">
                <a:moveTo>
                  <a:pt x="2628" y="84"/>
                </a:moveTo>
                <a:lnTo>
                  <a:pt x="2568" y="60"/>
                </a:lnTo>
                <a:lnTo>
                  <a:pt x="2508" y="48"/>
                </a:lnTo>
                <a:lnTo>
                  <a:pt x="2460" y="24"/>
                </a:lnTo>
                <a:lnTo>
                  <a:pt x="2424" y="12"/>
                </a:lnTo>
                <a:lnTo>
                  <a:pt x="2388" y="12"/>
                </a:lnTo>
                <a:lnTo>
                  <a:pt x="2352" y="0"/>
                </a:lnTo>
                <a:lnTo>
                  <a:pt x="2316" y="12"/>
                </a:lnTo>
                <a:lnTo>
                  <a:pt x="2280" y="24"/>
                </a:lnTo>
                <a:lnTo>
                  <a:pt x="2244" y="24"/>
                </a:lnTo>
                <a:lnTo>
                  <a:pt x="2196" y="24"/>
                </a:lnTo>
                <a:lnTo>
                  <a:pt x="2160" y="24"/>
                </a:lnTo>
                <a:lnTo>
                  <a:pt x="2112" y="24"/>
                </a:lnTo>
                <a:lnTo>
                  <a:pt x="2076" y="24"/>
                </a:lnTo>
                <a:lnTo>
                  <a:pt x="2040" y="24"/>
                </a:lnTo>
                <a:lnTo>
                  <a:pt x="2004" y="24"/>
                </a:lnTo>
                <a:lnTo>
                  <a:pt x="1968" y="24"/>
                </a:lnTo>
                <a:lnTo>
                  <a:pt x="1932" y="48"/>
                </a:lnTo>
                <a:lnTo>
                  <a:pt x="1884" y="60"/>
                </a:lnTo>
                <a:lnTo>
                  <a:pt x="1848" y="72"/>
                </a:lnTo>
                <a:lnTo>
                  <a:pt x="1812" y="72"/>
                </a:lnTo>
                <a:lnTo>
                  <a:pt x="1776" y="72"/>
                </a:lnTo>
                <a:lnTo>
                  <a:pt x="1740" y="60"/>
                </a:lnTo>
                <a:lnTo>
                  <a:pt x="1704" y="60"/>
                </a:lnTo>
                <a:lnTo>
                  <a:pt x="1668" y="36"/>
                </a:lnTo>
                <a:lnTo>
                  <a:pt x="1632" y="36"/>
                </a:lnTo>
                <a:lnTo>
                  <a:pt x="1596" y="24"/>
                </a:lnTo>
                <a:lnTo>
                  <a:pt x="1560" y="12"/>
                </a:lnTo>
                <a:lnTo>
                  <a:pt x="1524" y="12"/>
                </a:lnTo>
                <a:lnTo>
                  <a:pt x="1488" y="0"/>
                </a:lnTo>
                <a:lnTo>
                  <a:pt x="1452" y="0"/>
                </a:lnTo>
                <a:lnTo>
                  <a:pt x="1416" y="0"/>
                </a:lnTo>
                <a:lnTo>
                  <a:pt x="1380" y="0"/>
                </a:lnTo>
                <a:lnTo>
                  <a:pt x="1344" y="0"/>
                </a:lnTo>
                <a:lnTo>
                  <a:pt x="1308" y="0"/>
                </a:lnTo>
                <a:lnTo>
                  <a:pt x="1272" y="0"/>
                </a:lnTo>
                <a:lnTo>
                  <a:pt x="1236" y="0"/>
                </a:lnTo>
                <a:lnTo>
                  <a:pt x="1200" y="0"/>
                </a:lnTo>
                <a:lnTo>
                  <a:pt x="1164" y="12"/>
                </a:lnTo>
                <a:lnTo>
                  <a:pt x="1128" y="36"/>
                </a:lnTo>
                <a:lnTo>
                  <a:pt x="1092" y="48"/>
                </a:lnTo>
                <a:lnTo>
                  <a:pt x="1056" y="72"/>
                </a:lnTo>
                <a:lnTo>
                  <a:pt x="1020" y="72"/>
                </a:lnTo>
                <a:lnTo>
                  <a:pt x="984" y="84"/>
                </a:lnTo>
                <a:lnTo>
                  <a:pt x="948" y="108"/>
                </a:lnTo>
                <a:lnTo>
                  <a:pt x="912" y="120"/>
                </a:lnTo>
                <a:lnTo>
                  <a:pt x="876" y="120"/>
                </a:lnTo>
                <a:lnTo>
                  <a:pt x="840" y="120"/>
                </a:lnTo>
                <a:lnTo>
                  <a:pt x="804" y="120"/>
                </a:lnTo>
                <a:lnTo>
                  <a:pt x="768" y="120"/>
                </a:lnTo>
                <a:lnTo>
                  <a:pt x="732" y="120"/>
                </a:lnTo>
                <a:lnTo>
                  <a:pt x="708" y="84"/>
                </a:lnTo>
                <a:lnTo>
                  <a:pt x="672" y="84"/>
                </a:lnTo>
                <a:lnTo>
                  <a:pt x="624" y="48"/>
                </a:lnTo>
                <a:lnTo>
                  <a:pt x="576" y="36"/>
                </a:lnTo>
                <a:lnTo>
                  <a:pt x="540" y="24"/>
                </a:lnTo>
                <a:lnTo>
                  <a:pt x="504" y="24"/>
                </a:lnTo>
                <a:lnTo>
                  <a:pt x="468" y="12"/>
                </a:lnTo>
                <a:lnTo>
                  <a:pt x="432" y="12"/>
                </a:lnTo>
                <a:lnTo>
                  <a:pt x="396" y="12"/>
                </a:lnTo>
                <a:lnTo>
                  <a:pt x="360" y="12"/>
                </a:lnTo>
                <a:lnTo>
                  <a:pt x="288" y="24"/>
                </a:lnTo>
                <a:lnTo>
                  <a:pt x="252" y="24"/>
                </a:lnTo>
                <a:lnTo>
                  <a:pt x="216" y="36"/>
                </a:lnTo>
                <a:lnTo>
                  <a:pt x="180" y="36"/>
                </a:lnTo>
                <a:lnTo>
                  <a:pt x="144" y="60"/>
                </a:lnTo>
                <a:lnTo>
                  <a:pt x="108" y="72"/>
                </a:lnTo>
                <a:lnTo>
                  <a:pt x="72" y="72"/>
                </a:lnTo>
                <a:lnTo>
                  <a:pt x="36" y="72"/>
                </a:lnTo>
                <a:lnTo>
                  <a:pt x="0" y="72"/>
                </a:lnTo>
              </a:path>
            </a:pathLst>
          </a:custGeom>
          <a:solidFill>
            <a:srgbClr val="51DC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8260" name="Picture 20">
            <a:extLst>
              <a:ext uri="{FF2B5EF4-FFF2-40B4-BE49-F238E27FC236}">
                <a16:creationId xmlns:a16="http://schemas.microsoft.com/office/drawing/2014/main" id="{AFE989A5-01E5-45B4-B842-3E879880232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5238" y="3019425"/>
            <a:ext cx="1447800" cy="18351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61" name="Rectangle 21">
            <a:extLst>
              <a:ext uri="{FF2B5EF4-FFF2-40B4-BE49-F238E27FC236}">
                <a16:creationId xmlns:a16="http://schemas.microsoft.com/office/drawing/2014/main" id="{737BA8B3-0757-4D34-8462-1FAB319AE468}"/>
              </a:ext>
            </a:extLst>
          </p:cNvPr>
          <p:cNvSpPr>
            <a:spLocks noChangeArrowheads="1"/>
          </p:cNvSpPr>
          <p:nvPr/>
        </p:nvSpPr>
        <p:spPr bwMode="auto">
          <a:xfrm>
            <a:off x="8234363" y="6297613"/>
            <a:ext cx="447675" cy="469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Univers (W1)" charset="0"/>
              </a:rPr>
              <a:t>3.</a:t>
            </a:r>
          </a:p>
        </p:txBody>
      </p:sp>
      <p:sp>
        <p:nvSpPr>
          <p:cNvPr id="138262" name="Rectangle 22">
            <a:extLst>
              <a:ext uri="{FF2B5EF4-FFF2-40B4-BE49-F238E27FC236}">
                <a16:creationId xmlns:a16="http://schemas.microsoft.com/office/drawing/2014/main" id="{BDE94408-869F-4520-AD17-8D9C2D41FC04}"/>
              </a:ext>
            </a:extLst>
          </p:cNvPr>
          <p:cNvSpPr>
            <a:spLocks noChangeArrowheads="1"/>
          </p:cNvSpPr>
          <p:nvPr/>
        </p:nvSpPr>
        <p:spPr bwMode="auto">
          <a:xfrm>
            <a:off x="5738813" y="4946650"/>
            <a:ext cx="447675" cy="469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Univers (W1)" charset="0"/>
              </a:rPr>
              <a:t>4.</a:t>
            </a:r>
          </a:p>
        </p:txBody>
      </p:sp>
      <p:sp>
        <p:nvSpPr>
          <p:cNvPr id="138263" name="Rectangle 23">
            <a:extLst>
              <a:ext uri="{FF2B5EF4-FFF2-40B4-BE49-F238E27FC236}">
                <a16:creationId xmlns:a16="http://schemas.microsoft.com/office/drawing/2014/main" id="{4278F543-6809-48C7-B04A-613403ABCCD9}"/>
              </a:ext>
            </a:extLst>
          </p:cNvPr>
          <p:cNvSpPr>
            <a:spLocks noChangeArrowheads="1"/>
          </p:cNvSpPr>
          <p:nvPr/>
        </p:nvSpPr>
        <p:spPr bwMode="auto">
          <a:xfrm>
            <a:off x="4291013" y="6394450"/>
            <a:ext cx="447675" cy="469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Univers (W1)" charset="0"/>
              </a:rPr>
              <a:t>1.</a:t>
            </a:r>
          </a:p>
        </p:txBody>
      </p:sp>
      <p:sp>
        <p:nvSpPr>
          <p:cNvPr id="138264" name="Rectangle 24">
            <a:extLst>
              <a:ext uri="{FF2B5EF4-FFF2-40B4-BE49-F238E27FC236}">
                <a16:creationId xmlns:a16="http://schemas.microsoft.com/office/drawing/2014/main" id="{BD5627F2-33EC-4181-A003-933DCFAC9F63}"/>
              </a:ext>
            </a:extLst>
          </p:cNvPr>
          <p:cNvSpPr>
            <a:spLocks noChangeArrowheads="1"/>
          </p:cNvSpPr>
          <p:nvPr/>
        </p:nvSpPr>
        <p:spPr bwMode="auto">
          <a:xfrm>
            <a:off x="2595563" y="6337300"/>
            <a:ext cx="447675" cy="469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Univers (W1)" charset="0"/>
              </a:rPr>
              <a:t>2.</a:t>
            </a:r>
          </a:p>
        </p:txBody>
      </p:sp>
      <p:sp>
        <p:nvSpPr>
          <p:cNvPr id="138265" name="AutoShape 25">
            <a:extLst>
              <a:ext uri="{FF2B5EF4-FFF2-40B4-BE49-F238E27FC236}">
                <a16:creationId xmlns:a16="http://schemas.microsoft.com/office/drawing/2014/main" id="{9BD36FA9-CFAE-4A5E-84CB-804BD1E0F5CA}"/>
              </a:ext>
            </a:extLst>
          </p:cNvPr>
          <p:cNvSpPr>
            <a:spLocks noChangeArrowheads="1"/>
          </p:cNvSpPr>
          <p:nvPr/>
        </p:nvSpPr>
        <p:spPr bwMode="auto">
          <a:xfrm>
            <a:off x="6419850" y="5505450"/>
            <a:ext cx="266700" cy="647700"/>
          </a:xfrm>
          <a:prstGeom prst="roundRect">
            <a:avLst>
              <a:gd name="adj" fmla="val 12495"/>
            </a:avLst>
          </a:prstGeom>
          <a:solidFill>
            <a:schemeClr val="folHlink"/>
          </a:solidFill>
          <a:ln w="38100" cmpd="dbl">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8266" name="Line 26">
            <a:extLst>
              <a:ext uri="{FF2B5EF4-FFF2-40B4-BE49-F238E27FC236}">
                <a16:creationId xmlns:a16="http://schemas.microsoft.com/office/drawing/2014/main" id="{3B538416-A601-479E-8EF1-1FFBAC443576}"/>
              </a:ext>
            </a:extLst>
          </p:cNvPr>
          <p:cNvSpPr>
            <a:spLocks noChangeShapeType="1"/>
          </p:cNvSpPr>
          <p:nvPr/>
        </p:nvSpPr>
        <p:spPr bwMode="auto">
          <a:xfrm flipV="1">
            <a:off x="6634163" y="3109913"/>
            <a:ext cx="0" cy="2395537"/>
          </a:xfrm>
          <a:prstGeom prst="line">
            <a:avLst/>
          </a:prstGeom>
          <a:noFill/>
          <a:ln w="38100" cmpd="dbl">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7" name="Rectangle 27">
            <a:extLst>
              <a:ext uri="{FF2B5EF4-FFF2-40B4-BE49-F238E27FC236}">
                <a16:creationId xmlns:a16="http://schemas.microsoft.com/office/drawing/2014/main" id="{57934561-FC4B-4145-9D76-50CA0095D867}"/>
              </a:ext>
            </a:extLst>
          </p:cNvPr>
          <p:cNvSpPr>
            <a:spLocks noChangeArrowheads="1"/>
          </p:cNvSpPr>
          <p:nvPr/>
        </p:nvSpPr>
        <p:spPr bwMode="auto">
          <a:xfrm>
            <a:off x="7199313" y="2703513"/>
            <a:ext cx="122237" cy="265112"/>
          </a:xfrm>
          <a:prstGeom prst="rect">
            <a:avLst/>
          </a:prstGeom>
          <a:solidFill>
            <a:schemeClr val="folHlink"/>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8268" name="Freeform 28">
            <a:extLst>
              <a:ext uri="{FF2B5EF4-FFF2-40B4-BE49-F238E27FC236}">
                <a16:creationId xmlns:a16="http://schemas.microsoft.com/office/drawing/2014/main" id="{0B0F471F-FE25-4350-ACD7-3E67B40F77E3}"/>
              </a:ext>
            </a:extLst>
          </p:cNvPr>
          <p:cNvSpPr>
            <a:spLocks/>
          </p:cNvSpPr>
          <p:nvPr/>
        </p:nvSpPr>
        <p:spPr bwMode="auto">
          <a:xfrm>
            <a:off x="7210425" y="2986088"/>
            <a:ext cx="111125" cy="192087"/>
          </a:xfrm>
          <a:custGeom>
            <a:avLst/>
            <a:gdLst>
              <a:gd name="T0" fmla="*/ 104775 w 70"/>
              <a:gd name="T1" fmla="*/ 0 h 121"/>
              <a:gd name="T2" fmla="*/ 104775 w 70"/>
              <a:gd name="T3" fmla="*/ 14287 h 121"/>
              <a:gd name="T4" fmla="*/ 104775 w 70"/>
              <a:gd name="T5" fmla="*/ 28575 h 121"/>
              <a:gd name="T6" fmla="*/ 109538 w 70"/>
              <a:gd name="T7" fmla="*/ 42862 h 121"/>
              <a:gd name="T8" fmla="*/ 95250 w 70"/>
              <a:gd name="T9" fmla="*/ 42862 h 121"/>
              <a:gd name="T10" fmla="*/ 80963 w 70"/>
              <a:gd name="T11" fmla="*/ 52387 h 121"/>
              <a:gd name="T12" fmla="*/ 66675 w 70"/>
              <a:gd name="T13" fmla="*/ 61912 h 121"/>
              <a:gd name="T14" fmla="*/ 52388 w 70"/>
              <a:gd name="T15" fmla="*/ 66675 h 121"/>
              <a:gd name="T16" fmla="*/ 38100 w 70"/>
              <a:gd name="T17" fmla="*/ 71437 h 121"/>
              <a:gd name="T18" fmla="*/ 23813 w 70"/>
              <a:gd name="T19" fmla="*/ 80962 h 121"/>
              <a:gd name="T20" fmla="*/ 9525 w 70"/>
              <a:gd name="T21" fmla="*/ 90487 h 121"/>
              <a:gd name="T22" fmla="*/ 4763 w 70"/>
              <a:gd name="T23" fmla="*/ 104775 h 121"/>
              <a:gd name="T24" fmla="*/ 0 w 70"/>
              <a:gd name="T25" fmla="*/ 119062 h 121"/>
              <a:gd name="T26" fmla="*/ 0 w 70"/>
              <a:gd name="T27" fmla="*/ 133350 h 121"/>
              <a:gd name="T28" fmla="*/ 0 w 70"/>
              <a:gd name="T29" fmla="*/ 147637 h 121"/>
              <a:gd name="T30" fmla="*/ 0 w 70"/>
              <a:gd name="T31" fmla="*/ 161925 h 121"/>
              <a:gd name="T32" fmla="*/ 0 w 70"/>
              <a:gd name="T33" fmla="*/ 176212 h 121"/>
              <a:gd name="T34" fmla="*/ 9525 w 70"/>
              <a:gd name="T35" fmla="*/ 19050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121">
                <a:moveTo>
                  <a:pt x="66" y="0"/>
                </a:moveTo>
                <a:lnTo>
                  <a:pt x="66" y="9"/>
                </a:lnTo>
                <a:lnTo>
                  <a:pt x="66" y="18"/>
                </a:lnTo>
                <a:lnTo>
                  <a:pt x="69" y="27"/>
                </a:lnTo>
                <a:lnTo>
                  <a:pt x="60" y="27"/>
                </a:lnTo>
                <a:lnTo>
                  <a:pt x="51" y="33"/>
                </a:lnTo>
                <a:lnTo>
                  <a:pt x="42" y="39"/>
                </a:lnTo>
                <a:lnTo>
                  <a:pt x="33" y="42"/>
                </a:lnTo>
                <a:lnTo>
                  <a:pt x="24" y="45"/>
                </a:lnTo>
                <a:lnTo>
                  <a:pt x="15" y="51"/>
                </a:lnTo>
                <a:lnTo>
                  <a:pt x="6" y="57"/>
                </a:lnTo>
                <a:lnTo>
                  <a:pt x="3" y="66"/>
                </a:lnTo>
                <a:lnTo>
                  <a:pt x="0" y="75"/>
                </a:lnTo>
                <a:lnTo>
                  <a:pt x="0" y="84"/>
                </a:lnTo>
                <a:lnTo>
                  <a:pt x="0" y="93"/>
                </a:lnTo>
                <a:lnTo>
                  <a:pt x="0" y="102"/>
                </a:lnTo>
                <a:lnTo>
                  <a:pt x="0" y="111"/>
                </a:lnTo>
                <a:lnTo>
                  <a:pt x="6" y="120"/>
                </a:lnTo>
              </a:path>
            </a:pathLst>
          </a:custGeom>
          <a:noFill/>
          <a:ln w="25400"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Freeform 29">
            <a:extLst>
              <a:ext uri="{FF2B5EF4-FFF2-40B4-BE49-F238E27FC236}">
                <a16:creationId xmlns:a16="http://schemas.microsoft.com/office/drawing/2014/main" id="{E993AA9D-6AF1-4167-AF01-362EB2C743FA}"/>
              </a:ext>
            </a:extLst>
          </p:cNvPr>
          <p:cNvSpPr>
            <a:spLocks/>
          </p:cNvSpPr>
          <p:nvPr/>
        </p:nvSpPr>
        <p:spPr bwMode="auto">
          <a:xfrm>
            <a:off x="6919913" y="2967038"/>
            <a:ext cx="277812" cy="34925"/>
          </a:xfrm>
          <a:custGeom>
            <a:avLst/>
            <a:gdLst>
              <a:gd name="T0" fmla="*/ 276225 w 175"/>
              <a:gd name="T1" fmla="*/ 0 h 22"/>
              <a:gd name="T2" fmla="*/ 266700 w 175"/>
              <a:gd name="T3" fmla="*/ 14288 h 22"/>
              <a:gd name="T4" fmla="*/ 257175 w 175"/>
              <a:gd name="T5" fmla="*/ 28575 h 22"/>
              <a:gd name="T6" fmla="*/ 242887 w 175"/>
              <a:gd name="T7" fmla="*/ 33338 h 22"/>
              <a:gd name="T8" fmla="*/ 228600 w 175"/>
              <a:gd name="T9" fmla="*/ 33338 h 22"/>
              <a:gd name="T10" fmla="*/ 214312 w 175"/>
              <a:gd name="T11" fmla="*/ 33338 h 22"/>
              <a:gd name="T12" fmla="*/ 200025 w 175"/>
              <a:gd name="T13" fmla="*/ 33338 h 22"/>
              <a:gd name="T14" fmla="*/ 185737 w 175"/>
              <a:gd name="T15" fmla="*/ 33338 h 22"/>
              <a:gd name="T16" fmla="*/ 171450 w 175"/>
              <a:gd name="T17" fmla="*/ 33338 h 22"/>
              <a:gd name="T18" fmla="*/ 157162 w 175"/>
              <a:gd name="T19" fmla="*/ 33338 h 22"/>
              <a:gd name="T20" fmla="*/ 142875 w 175"/>
              <a:gd name="T21" fmla="*/ 33338 h 22"/>
              <a:gd name="T22" fmla="*/ 128587 w 175"/>
              <a:gd name="T23" fmla="*/ 33338 h 22"/>
              <a:gd name="T24" fmla="*/ 114300 w 175"/>
              <a:gd name="T25" fmla="*/ 33338 h 22"/>
              <a:gd name="T26" fmla="*/ 100012 w 175"/>
              <a:gd name="T27" fmla="*/ 33338 h 22"/>
              <a:gd name="T28" fmla="*/ 85725 w 175"/>
              <a:gd name="T29" fmla="*/ 33338 h 22"/>
              <a:gd name="T30" fmla="*/ 71437 w 175"/>
              <a:gd name="T31" fmla="*/ 33338 h 22"/>
              <a:gd name="T32" fmla="*/ 57150 w 175"/>
              <a:gd name="T33" fmla="*/ 33338 h 22"/>
              <a:gd name="T34" fmla="*/ 42862 w 175"/>
              <a:gd name="T35" fmla="*/ 33338 h 22"/>
              <a:gd name="T36" fmla="*/ 28575 w 175"/>
              <a:gd name="T37" fmla="*/ 33338 h 22"/>
              <a:gd name="T38" fmla="*/ 14287 w 175"/>
              <a:gd name="T39" fmla="*/ 33338 h 22"/>
              <a:gd name="T40" fmla="*/ 0 w 175"/>
              <a:gd name="T41" fmla="*/ 33338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5" h="22">
                <a:moveTo>
                  <a:pt x="174" y="0"/>
                </a:moveTo>
                <a:lnTo>
                  <a:pt x="168" y="9"/>
                </a:lnTo>
                <a:lnTo>
                  <a:pt x="162" y="18"/>
                </a:lnTo>
                <a:lnTo>
                  <a:pt x="153" y="21"/>
                </a:lnTo>
                <a:lnTo>
                  <a:pt x="144" y="21"/>
                </a:lnTo>
                <a:lnTo>
                  <a:pt x="135" y="21"/>
                </a:lnTo>
                <a:lnTo>
                  <a:pt x="126" y="21"/>
                </a:lnTo>
                <a:lnTo>
                  <a:pt x="117" y="21"/>
                </a:lnTo>
                <a:lnTo>
                  <a:pt x="108" y="21"/>
                </a:lnTo>
                <a:lnTo>
                  <a:pt x="99" y="21"/>
                </a:lnTo>
                <a:lnTo>
                  <a:pt x="90" y="21"/>
                </a:lnTo>
                <a:lnTo>
                  <a:pt x="81" y="21"/>
                </a:lnTo>
                <a:lnTo>
                  <a:pt x="72" y="21"/>
                </a:lnTo>
                <a:lnTo>
                  <a:pt x="63" y="21"/>
                </a:lnTo>
                <a:lnTo>
                  <a:pt x="54" y="21"/>
                </a:lnTo>
                <a:lnTo>
                  <a:pt x="45" y="21"/>
                </a:lnTo>
                <a:lnTo>
                  <a:pt x="36" y="21"/>
                </a:lnTo>
                <a:lnTo>
                  <a:pt x="27" y="21"/>
                </a:lnTo>
                <a:lnTo>
                  <a:pt x="18" y="21"/>
                </a:lnTo>
                <a:lnTo>
                  <a:pt x="9" y="21"/>
                </a:lnTo>
                <a:lnTo>
                  <a:pt x="0" y="21"/>
                </a:lnTo>
              </a:path>
            </a:pathLst>
          </a:custGeom>
          <a:noFill/>
          <a:ln w="25400"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0" name="Freeform 30">
            <a:extLst>
              <a:ext uri="{FF2B5EF4-FFF2-40B4-BE49-F238E27FC236}">
                <a16:creationId xmlns:a16="http://schemas.microsoft.com/office/drawing/2014/main" id="{CAFC7E3F-C32F-4B75-B57A-99731EDE2D2B}"/>
              </a:ext>
            </a:extLst>
          </p:cNvPr>
          <p:cNvSpPr>
            <a:spLocks/>
          </p:cNvSpPr>
          <p:nvPr/>
        </p:nvSpPr>
        <p:spPr bwMode="auto">
          <a:xfrm>
            <a:off x="6905625" y="3009900"/>
            <a:ext cx="182563" cy="158750"/>
          </a:xfrm>
          <a:custGeom>
            <a:avLst/>
            <a:gdLst>
              <a:gd name="T0" fmla="*/ 147638 w 115"/>
              <a:gd name="T1" fmla="*/ 157163 h 100"/>
              <a:gd name="T2" fmla="*/ 161925 w 115"/>
              <a:gd name="T3" fmla="*/ 157163 h 100"/>
              <a:gd name="T4" fmla="*/ 171450 w 115"/>
              <a:gd name="T5" fmla="*/ 142875 h 100"/>
              <a:gd name="T6" fmla="*/ 180975 w 115"/>
              <a:gd name="T7" fmla="*/ 128588 h 100"/>
              <a:gd name="T8" fmla="*/ 180975 w 115"/>
              <a:gd name="T9" fmla="*/ 114300 h 100"/>
              <a:gd name="T10" fmla="*/ 180975 w 115"/>
              <a:gd name="T11" fmla="*/ 100013 h 100"/>
              <a:gd name="T12" fmla="*/ 171450 w 115"/>
              <a:gd name="T13" fmla="*/ 85725 h 100"/>
              <a:gd name="T14" fmla="*/ 157163 w 115"/>
              <a:gd name="T15" fmla="*/ 85725 h 100"/>
              <a:gd name="T16" fmla="*/ 142875 w 115"/>
              <a:gd name="T17" fmla="*/ 85725 h 100"/>
              <a:gd name="T18" fmla="*/ 133350 w 115"/>
              <a:gd name="T19" fmla="*/ 100013 h 100"/>
              <a:gd name="T20" fmla="*/ 119063 w 115"/>
              <a:gd name="T21" fmla="*/ 100013 h 100"/>
              <a:gd name="T22" fmla="*/ 104775 w 115"/>
              <a:gd name="T23" fmla="*/ 100013 h 100"/>
              <a:gd name="T24" fmla="*/ 90488 w 115"/>
              <a:gd name="T25" fmla="*/ 100013 h 100"/>
              <a:gd name="T26" fmla="*/ 76200 w 115"/>
              <a:gd name="T27" fmla="*/ 100013 h 100"/>
              <a:gd name="T28" fmla="*/ 61913 w 115"/>
              <a:gd name="T29" fmla="*/ 100013 h 100"/>
              <a:gd name="T30" fmla="*/ 47625 w 115"/>
              <a:gd name="T31" fmla="*/ 90488 h 100"/>
              <a:gd name="T32" fmla="*/ 33338 w 115"/>
              <a:gd name="T33" fmla="*/ 85725 h 100"/>
              <a:gd name="T34" fmla="*/ 28575 w 115"/>
              <a:gd name="T35" fmla="*/ 71438 h 100"/>
              <a:gd name="T36" fmla="*/ 19050 w 115"/>
              <a:gd name="T37" fmla="*/ 57150 h 100"/>
              <a:gd name="T38" fmla="*/ 9525 w 115"/>
              <a:gd name="T39" fmla="*/ 42863 h 100"/>
              <a:gd name="T40" fmla="*/ 4763 w 115"/>
              <a:gd name="T41" fmla="*/ 28575 h 100"/>
              <a:gd name="T42" fmla="*/ 4763 w 115"/>
              <a:gd name="T43" fmla="*/ 14288 h 100"/>
              <a:gd name="T44" fmla="*/ 0 w 115"/>
              <a:gd name="T45" fmla="*/ 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5" h="100">
                <a:moveTo>
                  <a:pt x="93" y="99"/>
                </a:moveTo>
                <a:lnTo>
                  <a:pt x="102" y="99"/>
                </a:lnTo>
                <a:lnTo>
                  <a:pt x="108" y="90"/>
                </a:lnTo>
                <a:lnTo>
                  <a:pt x="114" y="81"/>
                </a:lnTo>
                <a:lnTo>
                  <a:pt x="114" y="72"/>
                </a:lnTo>
                <a:lnTo>
                  <a:pt x="114" y="63"/>
                </a:lnTo>
                <a:lnTo>
                  <a:pt x="108" y="54"/>
                </a:lnTo>
                <a:lnTo>
                  <a:pt x="99" y="54"/>
                </a:lnTo>
                <a:lnTo>
                  <a:pt x="90" y="54"/>
                </a:lnTo>
                <a:lnTo>
                  <a:pt x="84" y="63"/>
                </a:lnTo>
                <a:lnTo>
                  <a:pt x="75" y="63"/>
                </a:lnTo>
                <a:lnTo>
                  <a:pt x="66" y="63"/>
                </a:lnTo>
                <a:lnTo>
                  <a:pt x="57" y="63"/>
                </a:lnTo>
                <a:lnTo>
                  <a:pt x="48" y="63"/>
                </a:lnTo>
                <a:lnTo>
                  <a:pt x="39" y="63"/>
                </a:lnTo>
                <a:lnTo>
                  <a:pt x="30" y="57"/>
                </a:lnTo>
                <a:lnTo>
                  <a:pt x="21" y="54"/>
                </a:lnTo>
                <a:lnTo>
                  <a:pt x="18" y="45"/>
                </a:lnTo>
                <a:lnTo>
                  <a:pt x="12" y="36"/>
                </a:lnTo>
                <a:lnTo>
                  <a:pt x="6" y="27"/>
                </a:lnTo>
                <a:lnTo>
                  <a:pt x="3" y="18"/>
                </a:lnTo>
                <a:lnTo>
                  <a:pt x="3" y="9"/>
                </a:lnTo>
                <a:lnTo>
                  <a:pt x="0" y="0"/>
                </a:lnTo>
              </a:path>
            </a:pathLst>
          </a:custGeom>
          <a:noFill/>
          <a:ln w="25400"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1" name="Line 31">
            <a:extLst>
              <a:ext uri="{FF2B5EF4-FFF2-40B4-BE49-F238E27FC236}">
                <a16:creationId xmlns:a16="http://schemas.microsoft.com/office/drawing/2014/main" id="{C3363FD8-47A0-4667-8E90-B8E3EBBDF20F}"/>
              </a:ext>
            </a:extLst>
          </p:cNvPr>
          <p:cNvSpPr>
            <a:spLocks noChangeShapeType="1"/>
          </p:cNvSpPr>
          <p:nvPr/>
        </p:nvSpPr>
        <p:spPr bwMode="auto">
          <a:xfrm>
            <a:off x="6086475" y="3133725"/>
            <a:ext cx="1104900" cy="4763"/>
          </a:xfrm>
          <a:prstGeom prst="line">
            <a:avLst/>
          </a:prstGeom>
          <a:noFill/>
          <a:ln w="38100" cmpd="dbl">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2" name="Line 32">
            <a:extLst>
              <a:ext uri="{FF2B5EF4-FFF2-40B4-BE49-F238E27FC236}">
                <a16:creationId xmlns:a16="http://schemas.microsoft.com/office/drawing/2014/main" id="{D80FBF73-6823-4B34-B25E-9F6E39493994}"/>
              </a:ext>
            </a:extLst>
          </p:cNvPr>
          <p:cNvSpPr>
            <a:spLocks noChangeShapeType="1"/>
          </p:cNvSpPr>
          <p:nvPr/>
        </p:nvSpPr>
        <p:spPr bwMode="auto">
          <a:xfrm flipV="1">
            <a:off x="6062663" y="2295525"/>
            <a:ext cx="0" cy="842963"/>
          </a:xfrm>
          <a:prstGeom prst="line">
            <a:avLst/>
          </a:prstGeom>
          <a:noFill/>
          <a:ln w="38100" cmpd="dbl">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3" name="Line 33">
            <a:extLst>
              <a:ext uri="{FF2B5EF4-FFF2-40B4-BE49-F238E27FC236}">
                <a16:creationId xmlns:a16="http://schemas.microsoft.com/office/drawing/2014/main" id="{F8E61970-BCD4-42DA-BA3F-E811753E7DBB}"/>
              </a:ext>
            </a:extLst>
          </p:cNvPr>
          <p:cNvSpPr>
            <a:spLocks noChangeShapeType="1"/>
          </p:cNvSpPr>
          <p:nvPr/>
        </p:nvSpPr>
        <p:spPr bwMode="auto">
          <a:xfrm>
            <a:off x="6075363" y="2309813"/>
            <a:ext cx="131762"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4" name="Line 34">
            <a:extLst>
              <a:ext uri="{FF2B5EF4-FFF2-40B4-BE49-F238E27FC236}">
                <a16:creationId xmlns:a16="http://schemas.microsoft.com/office/drawing/2014/main" id="{1C87098E-7C33-42F5-8CC8-CC7065449521}"/>
              </a:ext>
            </a:extLst>
          </p:cNvPr>
          <p:cNvSpPr>
            <a:spLocks noChangeShapeType="1"/>
          </p:cNvSpPr>
          <p:nvPr/>
        </p:nvSpPr>
        <p:spPr bwMode="auto">
          <a:xfrm>
            <a:off x="6237288" y="2327275"/>
            <a:ext cx="12700" cy="36513"/>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5" name="Line 35">
            <a:extLst>
              <a:ext uri="{FF2B5EF4-FFF2-40B4-BE49-F238E27FC236}">
                <a16:creationId xmlns:a16="http://schemas.microsoft.com/office/drawing/2014/main" id="{E4EB5ECB-3BAD-4BF6-B183-4F1FA3895886}"/>
              </a:ext>
            </a:extLst>
          </p:cNvPr>
          <p:cNvSpPr>
            <a:spLocks noChangeShapeType="1"/>
          </p:cNvSpPr>
          <p:nvPr/>
        </p:nvSpPr>
        <p:spPr bwMode="auto">
          <a:xfrm flipH="1">
            <a:off x="6215063" y="2392363"/>
            <a:ext cx="60325" cy="547687"/>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6" name="Line 36">
            <a:extLst>
              <a:ext uri="{FF2B5EF4-FFF2-40B4-BE49-F238E27FC236}">
                <a16:creationId xmlns:a16="http://schemas.microsoft.com/office/drawing/2014/main" id="{418B6FB3-D963-4CA2-8974-1C88B785F6FC}"/>
              </a:ext>
            </a:extLst>
          </p:cNvPr>
          <p:cNvSpPr>
            <a:spLocks noChangeShapeType="1"/>
          </p:cNvSpPr>
          <p:nvPr/>
        </p:nvSpPr>
        <p:spPr bwMode="auto">
          <a:xfrm>
            <a:off x="6278563" y="2403475"/>
            <a:ext cx="287337" cy="461963"/>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7" name="Line 37">
            <a:extLst>
              <a:ext uri="{FF2B5EF4-FFF2-40B4-BE49-F238E27FC236}">
                <a16:creationId xmlns:a16="http://schemas.microsoft.com/office/drawing/2014/main" id="{E90920E0-D31F-47E7-8E60-AE4C5577568B}"/>
              </a:ext>
            </a:extLst>
          </p:cNvPr>
          <p:cNvSpPr>
            <a:spLocks noChangeShapeType="1"/>
          </p:cNvSpPr>
          <p:nvPr/>
        </p:nvSpPr>
        <p:spPr bwMode="auto">
          <a:xfrm>
            <a:off x="6286500" y="2389188"/>
            <a:ext cx="546100" cy="206375"/>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8" name="Line 38">
            <a:extLst>
              <a:ext uri="{FF2B5EF4-FFF2-40B4-BE49-F238E27FC236}">
                <a16:creationId xmlns:a16="http://schemas.microsoft.com/office/drawing/2014/main" id="{D546F052-8746-4B6A-B89F-C8140B54FFA7}"/>
              </a:ext>
            </a:extLst>
          </p:cNvPr>
          <p:cNvSpPr>
            <a:spLocks noChangeShapeType="1"/>
          </p:cNvSpPr>
          <p:nvPr/>
        </p:nvSpPr>
        <p:spPr bwMode="auto">
          <a:xfrm flipH="1" flipV="1">
            <a:off x="7031038" y="2660650"/>
            <a:ext cx="26987" cy="33655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9" name="Rectangle 39">
            <a:extLst>
              <a:ext uri="{FF2B5EF4-FFF2-40B4-BE49-F238E27FC236}">
                <a16:creationId xmlns:a16="http://schemas.microsoft.com/office/drawing/2014/main" id="{AE0A1602-3CEF-4F16-8D3E-E9C569B9E8BC}"/>
              </a:ext>
            </a:extLst>
          </p:cNvPr>
          <p:cNvSpPr>
            <a:spLocks noChangeArrowheads="1"/>
          </p:cNvSpPr>
          <p:nvPr/>
        </p:nvSpPr>
        <p:spPr bwMode="auto">
          <a:xfrm>
            <a:off x="6786563" y="2146300"/>
            <a:ext cx="447675" cy="469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Univers (W1)" charset="0"/>
              </a:rPr>
              <a:t>7.</a:t>
            </a:r>
          </a:p>
        </p:txBody>
      </p:sp>
      <p:sp>
        <p:nvSpPr>
          <p:cNvPr id="138280" name="Arc 40">
            <a:extLst>
              <a:ext uri="{FF2B5EF4-FFF2-40B4-BE49-F238E27FC236}">
                <a16:creationId xmlns:a16="http://schemas.microsoft.com/office/drawing/2014/main" id="{9905732B-08DE-4F6F-848F-3663598BE061}"/>
              </a:ext>
            </a:extLst>
          </p:cNvPr>
          <p:cNvSpPr>
            <a:spLocks/>
          </p:cNvSpPr>
          <p:nvPr/>
        </p:nvSpPr>
        <p:spPr bwMode="auto">
          <a:xfrm>
            <a:off x="4370388" y="2555875"/>
            <a:ext cx="341312" cy="1922463"/>
          </a:xfrm>
          <a:custGeom>
            <a:avLst/>
            <a:gdLst>
              <a:gd name="T0" fmla="*/ 0 w 21600"/>
              <a:gd name="T1" fmla="*/ 1922463 h 21600"/>
              <a:gd name="T2" fmla="*/ 339732 w 21600"/>
              <a:gd name="T3" fmla="*/ 0 h 21600"/>
              <a:gd name="T4" fmla="*/ 341312 w 21600"/>
              <a:gd name="T5" fmla="*/ 19224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lnTo>
                  <a:pt x="0" y="21600"/>
                </a:lnTo>
                <a:close/>
              </a:path>
            </a:pathLst>
          </a:custGeom>
          <a:noFill/>
          <a:ln w="12700" cap="rnd">
            <a:solidFill>
              <a:schemeClr val="tx2"/>
            </a:solidFill>
            <a:round/>
            <a:headEnd/>
            <a:tailEnd type="triangl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1" name="Arc 41">
            <a:extLst>
              <a:ext uri="{FF2B5EF4-FFF2-40B4-BE49-F238E27FC236}">
                <a16:creationId xmlns:a16="http://schemas.microsoft.com/office/drawing/2014/main" id="{95CDFB2A-6D31-4F7E-B46E-5537C256B48C}"/>
              </a:ext>
            </a:extLst>
          </p:cNvPr>
          <p:cNvSpPr>
            <a:spLocks/>
          </p:cNvSpPr>
          <p:nvPr/>
        </p:nvSpPr>
        <p:spPr bwMode="auto">
          <a:xfrm>
            <a:off x="4370388" y="4419600"/>
            <a:ext cx="317500" cy="1022350"/>
          </a:xfrm>
          <a:custGeom>
            <a:avLst/>
            <a:gdLst>
              <a:gd name="T0" fmla="*/ 317500 w 21600"/>
              <a:gd name="T1" fmla="*/ 1022350 h 21600"/>
              <a:gd name="T2" fmla="*/ 0 w 21600"/>
              <a:gd name="T3" fmla="*/ 0 h 21600"/>
              <a:gd name="T4" fmla="*/ 31750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2" name="Rectangle 42">
            <a:extLst>
              <a:ext uri="{FF2B5EF4-FFF2-40B4-BE49-F238E27FC236}">
                <a16:creationId xmlns:a16="http://schemas.microsoft.com/office/drawing/2014/main" id="{8F22DF66-247D-4DAB-94FB-0345ECFFA065}"/>
              </a:ext>
            </a:extLst>
          </p:cNvPr>
          <p:cNvSpPr>
            <a:spLocks noChangeArrowheads="1"/>
          </p:cNvSpPr>
          <p:nvPr/>
        </p:nvSpPr>
        <p:spPr bwMode="auto">
          <a:xfrm>
            <a:off x="4748213" y="2222500"/>
            <a:ext cx="447675" cy="469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762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Univers (W1)" charset="0"/>
              </a:rPr>
              <a:t>6.</a:t>
            </a:r>
          </a:p>
        </p:txBody>
      </p:sp>
      <p:sp>
        <p:nvSpPr>
          <p:cNvPr id="138283" name="Line 43">
            <a:extLst>
              <a:ext uri="{FF2B5EF4-FFF2-40B4-BE49-F238E27FC236}">
                <a16:creationId xmlns:a16="http://schemas.microsoft.com/office/drawing/2014/main" id="{2967972E-E0A2-43EF-8093-7D4D2EA90BD8}"/>
              </a:ext>
            </a:extLst>
          </p:cNvPr>
          <p:cNvSpPr>
            <a:spLocks noChangeShapeType="1"/>
          </p:cNvSpPr>
          <p:nvPr/>
        </p:nvSpPr>
        <p:spPr bwMode="auto">
          <a:xfrm>
            <a:off x="7143750" y="3209925"/>
            <a:ext cx="0" cy="1990725"/>
          </a:xfrm>
          <a:prstGeom prst="line">
            <a:avLst/>
          </a:prstGeom>
          <a:noFill/>
          <a:ln w="76200" cmpd="tri">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4" name="Line 44">
            <a:extLst>
              <a:ext uri="{FF2B5EF4-FFF2-40B4-BE49-F238E27FC236}">
                <a16:creationId xmlns:a16="http://schemas.microsoft.com/office/drawing/2014/main" id="{F457AFE9-9141-4E90-845A-BD0DBE905635}"/>
              </a:ext>
            </a:extLst>
          </p:cNvPr>
          <p:cNvSpPr>
            <a:spLocks noChangeShapeType="1"/>
          </p:cNvSpPr>
          <p:nvPr/>
        </p:nvSpPr>
        <p:spPr bwMode="auto">
          <a:xfrm>
            <a:off x="6724650" y="5548313"/>
            <a:ext cx="1200150" cy="0"/>
          </a:xfrm>
          <a:prstGeom prst="line">
            <a:avLst/>
          </a:prstGeom>
          <a:noFill/>
          <a:ln w="38100" cmpd="dbl">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5" name="Line 45">
            <a:extLst>
              <a:ext uri="{FF2B5EF4-FFF2-40B4-BE49-F238E27FC236}">
                <a16:creationId xmlns:a16="http://schemas.microsoft.com/office/drawing/2014/main" id="{63A8E93B-D47A-482B-BB9A-064788019C51}"/>
              </a:ext>
            </a:extLst>
          </p:cNvPr>
          <p:cNvSpPr>
            <a:spLocks noChangeShapeType="1"/>
          </p:cNvSpPr>
          <p:nvPr/>
        </p:nvSpPr>
        <p:spPr bwMode="auto">
          <a:xfrm>
            <a:off x="7162800" y="5214938"/>
            <a:ext cx="742950" cy="0"/>
          </a:xfrm>
          <a:prstGeom prst="line">
            <a:avLst/>
          </a:prstGeom>
          <a:noFill/>
          <a:ln w="76200" cmpd="tri">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6" name="Arc 46">
            <a:extLst>
              <a:ext uri="{FF2B5EF4-FFF2-40B4-BE49-F238E27FC236}">
                <a16:creationId xmlns:a16="http://schemas.microsoft.com/office/drawing/2014/main" id="{7E44F258-A931-4A4E-B0FA-542AA7CC6AD5}"/>
              </a:ext>
            </a:extLst>
          </p:cNvPr>
          <p:cNvSpPr>
            <a:spLocks/>
          </p:cNvSpPr>
          <p:nvPr/>
        </p:nvSpPr>
        <p:spPr bwMode="auto">
          <a:xfrm>
            <a:off x="7551738" y="5600700"/>
            <a:ext cx="927100" cy="165100"/>
          </a:xfrm>
          <a:custGeom>
            <a:avLst/>
            <a:gdLst>
              <a:gd name="T0" fmla="*/ 927100 w 21600"/>
              <a:gd name="T1" fmla="*/ 165100 h 21600"/>
              <a:gd name="T2" fmla="*/ 0 w 21600"/>
              <a:gd name="T3" fmla="*/ 0 h 21600"/>
              <a:gd name="T4" fmla="*/ 92710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2"/>
            </a:solidFill>
            <a:round/>
            <a:headEnd/>
            <a:tailEnd type="triangl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7" name="Rectangle 47">
            <a:extLst>
              <a:ext uri="{FF2B5EF4-FFF2-40B4-BE49-F238E27FC236}">
                <a16:creationId xmlns:a16="http://schemas.microsoft.com/office/drawing/2014/main" id="{EF213A85-F7C1-412B-8E01-6B07BAE918AF}"/>
              </a:ext>
            </a:extLst>
          </p:cNvPr>
          <p:cNvSpPr>
            <a:spLocks noChangeArrowheads="1"/>
          </p:cNvSpPr>
          <p:nvPr/>
        </p:nvSpPr>
        <p:spPr bwMode="auto">
          <a:xfrm>
            <a:off x="8462963" y="5594350"/>
            <a:ext cx="447675" cy="469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762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Univers (W1)" charset="0"/>
              </a:rPr>
              <a:t>5.</a:t>
            </a:r>
          </a:p>
        </p:txBody>
      </p:sp>
    </p:spTree>
  </p:cSld>
  <p:clrMapOvr>
    <a:masterClrMapping/>
  </p:clrMapOvr>
  <p:transition advClick="0" advTm="6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9E91200E-70FE-46C1-9117-93E9220DDA75}"/>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5400"/>
              <a:t>How is Radon Detected</a:t>
            </a:r>
          </a:p>
        </p:txBody>
      </p:sp>
      <p:sp>
        <p:nvSpPr>
          <p:cNvPr id="140291" name="Rectangle 3">
            <a:extLst>
              <a:ext uri="{FF2B5EF4-FFF2-40B4-BE49-F238E27FC236}">
                <a16:creationId xmlns:a16="http://schemas.microsoft.com/office/drawing/2014/main" id="{DAF69663-5D2F-4BC4-A116-26F94E964D0C}"/>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285750" indent="-285750"/>
            <a:r>
              <a:rPr lang="en-US" altLang="en-US" sz="4800" b="1">
                <a:latin typeface="Univers (W1)" charset="0"/>
              </a:rPr>
              <a:t>Charcoal Canisters</a:t>
            </a:r>
          </a:p>
          <a:p>
            <a:pPr marL="285750" indent="-285750"/>
            <a:r>
              <a:rPr lang="en-US" altLang="en-US" sz="4800" b="1">
                <a:latin typeface="Univers (W1)" charset="0"/>
              </a:rPr>
              <a:t>Alpha Track Detectors</a:t>
            </a:r>
          </a:p>
          <a:p>
            <a:pPr marL="285750" indent="-285750"/>
            <a:r>
              <a:rPr lang="en-US" altLang="en-US" sz="4800" b="1">
                <a:latin typeface="Univers (W1)" charset="0"/>
              </a:rPr>
              <a:t>Electret Monitors</a:t>
            </a:r>
          </a:p>
          <a:p>
            <a:pPr marL="285750" indent="-285750"/>
            <a:r>
              <a:rPr lang="en-US" altLang="en-US" sz="4800" b="1">
                <a:latin typeface="Univers (W1)" charset="0"/>
              </a:rPr>
              <a:t>Radon Sniffers</a:t>
            </a:r>
          </a:p>
        </p:txBody>
      </p:sp>
    </p:spTree>
  </p:cSld>
  <p:clrMapOvr>
    <a:masterClrMapping/>
  </p:clrMapOvr>
  <p:transition advClick="0" advTm="6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3FC8DFD6-9297-4F1D-B92D-E8D5C3DE1430}"/>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Cancer Death Estimates for Radon</a:t>
            </a:r>
          </a:p>
        </p:txBody>
      </p:sp>
      <p:graphicFrame>
        <p:nvGraphicFramePr>
          <p:cNvPr id="142339" name="Object 3">
            <a:hlinkClick r:id="" action="ppaction://ole?verb=0"/>
            <a:extLst>
              <a:ext uri="{FF2B5EF4-FFF2-40B4-BE49-F238E27FC236}">
                <a16:creationId xmlns:a16="http://schemas.microsoft.com/office/drawing/2014/main" id="{766BD6E3-91B2-467A-A757-8FBDFCA23EA3}"/>
              </a:ext>
            </a:extLst>
          </p:cNvPr>
          <p:cNvGraphicFramePr>
            <a:graphicFrameLocks/>
          </p:cNvGraphicFramePr>
          <p:nvPr/>
        </p:nvGraphicFramePr>
        <p:xfrm>
          <a:off x="836613" y="1444625"/>
          <a:ext cx="7931150" cy="4910138"/>
        </p:xfrm>
        <a:graphic>
          <a:graphicData uri="http://schemas.openxmlformats.org/presentationml/2006/ole">
            <mc:AlternateContent xmlns:mc="http://schemas.openxmlformats.org/markup-compatibility/2006">
              <mc:Choice xmlns:v="urn:schemas-microsoft-com:vml" Requires="v">
                <p:oleObj spid="_x0000_s142345" name="Chart" r:id="rId4" imgW="7658642" imgH="4058012" progId="MSGraph.Chart.8">
                  <p:embed followColorScheme="full"/>
                </p:oleObj>
              </mc:Choice>
              <mc:Fallback>
                <p:oleObj name="Chart" r:id="rId4" imgW="7658642" imgH="405801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613" y="1444625"/>
                        <a:ext cx="7931150" cy="49101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762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2340" name="Rectangle 4">
            <a:extLst>
              <a:ext uri="{FF2B5EF4-FFF2-40B4-BE49-F238E27FC236}">
                <a16:creationId xmlns:a16="http://schemas.microsoft.com/office/drawing/2014/main" id="{E91A607A-AFC8-4368-82CA-4A1C3838A066}"/>
              </a:ext>
            </a:extLst>
          </p:cNvPr>
          <p:cNvSpPr>
            <a:spLocks noChangeArrowheads="1"/>
          </p:cNvSpPr>
          <p:nvPr/>
        </p:nvSpPr>
        <p:spPr bwMode="auto">
          <a:xfrm>
            <a:off x="347663" y="1776413"/>
            <a:ext cx="1155700" cy="12604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762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Univers (W1)" charset="0"/>
              </a:rPr>
              <a:t>Deaths</a:t>
            </a:r>
          </a:p>
          <a:p>
            <a:r>
              <a:rPr lang="en-US" altLang="en-US" b="1">
                <a:latin typeface="Univers (W1)" charset="0"/>
              </a:rPr>
              <a:t>per </a:t>
            </a:r>
          </a:p>
          <a:p>
            <a:r>
              <a:rPr lang="en-US" altLang="en-US" b="1">
                <a:latin typeface="Univers (W1)" charset="0"/>
              </a:rPr>
              <a:t>Year</a:t>
            </a:r>
          </a:p>
        </p:txBody>
      </p:sp>
      <p:grpSp>
        <p:nvGrpSpPr>
          <p:cNvPr id="142341" name="Group 5">
            <a:extLst>
              <a:ext uri="{FF2B5EF4-FFF2-40B4-BE49-F238E27FC236}">
                <a16:creationId xmlns:a16="http://schemas.microsoft.com/office/drawing/2014/main" id="{4BA37030-8622-4C3E-A85E-D3C2D540B759}"/>
              </a:ext>
            </a:extLst>
          </p:cNvPr>
          <p:cNvGrpSpPr>
            <a:grpSpLocks/>
          </p:cNvGrpSpPr>
          <p:nvPr/>
        </p:nvGrpSpPr>
        <p:grpSpPr bwMode="auto">
          <a:xfrm>
            <a:off x="3390900" y="3016250"/>
            <a:ext cx="1554163" cy="865188"/>
            <a:chOff x="2136" y="1900"/>
            <a:chExt cx="979" cy="545"/>
          </a:xfrm>
        </p:grpSpPr>
        <p:sp>
          <p:nvSpPr>
            <p:cNvPr id="142343" name="Freeform 6">
              <a:extLst>
                <a:ext uri="{FF2B5EF4-FFF2-40B4-BE49-F238E27FC236}">
                  <a16:creationId xmlns:a16="http://schemas.microsoft.com/office/drawing/2014/main" id="{54EF01D4-C156-4BFE-8E47-CCD22F77C3D6}"/>
                </a:ext>
              </a:extLst>
            </p:cNvPr>
            <p:cNvSpPr>
              <a:spLocks/>
            </p:cNvSpPr>
            <p:nvPr/>
          </p:nvSpPr>
          <p:spPr bwMode="auto">
            <a:xfrm>
              <a:off x="2145" y="1900"/>
              <a:ext cx="970" cy="545"/>
            </a:xfrm>
            <a:custGeom>
              <a:avLst/>
              <a:gdLst>
                <a:gd name="T0" fmla="*/ 907 w 970"/>
                <a:gd name="T1" fmla="*/ 0 h 545"/>
                <a:gd name="T2" fmla="*/ 822 w 970"/>
                <a:gd name="T3" fmla="*/ 17 h 545"/>
                <a:gd name="T4" fmla="*/ 725 w 970"/>
                <a:gd name="T5" fmla="*/ 42 h 545"/>
                <a:gd name="T6" fmla="*/ 639 w 970"/>
                <a:gd name="T7" fmla="*/ 71 h 545"/>
                <a:gd name="T8" fmla="*/ 544 w 970"/>
                <a:gd name="T9" fmla="*/ 106 h 545"/>
                <a:gd name="T10" fmla="*/ 453 w 970"/>
                <a:gd name="T11" fmla="*/ 145 h 545"/>
                <a:gd name="T12" fmla="*/ 358 w 970"/>
                <a:gd name="T13" fmla="*/ 196 h 545"/>
                <a:gd name="T14" fmla="*/ 281 w 970"/>
                <a:gd name="T15" fmla="*/ 242 h 545"/>
                <a:gd name="T16" fmla="*/ 227 w 970"/>
                <a:gd name="T17" fmla="*/ 296 h 545"/>
                <a:gd name="T18" fmla="*/ 195 w 970"/>
                <a:gd name="T19" fmla="*/ 348 h 545"/>
                <a:gd name="T20" fmla="*/ 195 w 970"/>
                <a:gd name="T21" fmla="*/ 384 h 545"/>
                <a:gd name="T22" fmla="*/ 204 w 970"/>
                <a:gd name="T23" fmla="*/ 412 h 545"/>
                <a:gd name="T24" fmla="*/ 0 w 970"/>
                <a:gd name="T25" fmla="*/ 424 h 545"/>
                <a:gd name="T26" fmla="*/ 116 w 970"/>
                <a:gd name="T27" fmla="*/ 456 h 545"/>
                <a:gd name="T28" fmla="*/ 235 w 970"/>
                <a:gd name="T29" fmla="*/ 497 h 545"/>
                <a:gd name="T30" fmla="*/ 302 w 970"/>
                <a:gd name="T31" fmla="*/ 544 h 545"/>
                <a:gd name="T32" fmla="*/ 380 w 970"/>
                <a:gd name="T33" fmla="*/ 519 h 545"/>
                <a:gd name="T34" fmla="*/ 467 w 970"/>
                <a:gd name="T35" fmla="*/ 468 h 545"/>
                <a:gd name="T36" fmla="*/ 549 w 970"/>
                <a:gd name="T37" fmla="*/ 436 h 545"/>
                <a:gd name="T38" fmla="*/ 419 w 970"/>
                <a:gd name="T39" fmla="*/ 423 h 545"/>
                <a:gd name="T40" fmla="*/ 403 w 970"/>
                <a:gd name="T41" fmla="*/ 376 h 545"/>
                <a:gd name="T42" fmla="*/ 417 w 970"/>
                <a:gd name="T43" fmla="*/ 325 h 545"/>
                <a:gd name="T44" fmla="*/ 453 w 970"/>
                <a:gd name="T45" fmla="*/ 270 h 545"/>
                <a:gd name="T46" fmla="*/ 521 w 970"/>
                <a:gd name="T47" fmla="*/ 203 h 545"/>
                <a:gd name="T48" fmla="*/ 603 w 970"/>
                <a:gd name="T49" fmla="*/ 148 h 545"/>
                <a:gd name="T50" fmla="*/ 643 w 970"/>
                <a:gd name="T51" fmla="*/ 123 h 545"/>
                <a:gd name="T52" fmla="*/ 684 w 970"/>
                <a:gd name="T53" fmla="*/ 102 h 545"/>
                <a:gd name="T54" fmla="*/ 751 w 970"/>
                <a:gd name="T55" fmla="*/ 71 h 545"/>
                <a:gd name="T56" fmla="*/ 799 w 970"/>
                <a:gd name="T57" fmla="*/ 51 h 545"/>
                <a:gd name="T58" fmla="*/ 847 w 970"/>
                <a:gd name="T59" fmla="*/ 35 h 545"/>
                <a:gd name="T60" fmla="*/ 906 w 970"/>
                <a:gd name="T61" fmla="*/ 16 h 545"/>
                <a:gd name="T62" fmla="*/ 969 w 970"/>
                <a:gd name="T63" fmla="*/ 0 h 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70" h="545">
                  <a:moveTo>
                    <a:pt x="969" y="0"/>
                  </a:moveTo>
                  <a:lnTo>
                    <a:pt x="907" y="0"/>
                  </a:lnTo>
                  <a:lnTo>
                    <a:pt x="860" y="9"/>
                  </a:lnTo>
                  <a:lnTo>
                    <a:pt x="822" y="17"/>
                  </a:lnTo>
                  <a:lnTo>
                    <a:pt x="777" y="28"/>
                  </a:lnTo>
                  <a:lnTo>
                    <a:pt x="725" y="42"/>
                  </a:lnTo>
                  <a:lnTo>
                    <a:pt x="691" y="55"/>
                  </a:lnTo>
                  <a:lnTo>
                    <a:pt x="639" y="71"/>
                  </a:lnTo>
                  <a:lnTo>
                    <a:pt x="589" y="88"/>
                  </a:lnTo>
                  <a:lnTo>
                    <a:pt x="544" y="106"/>
                  </a:lnTo>
                  <a:lnTo>
                    <a:pt x="489" y="128"/>
                  </a:lnTo>
                  <a:lnTo>
                    <a:pt x="453" y="145"/>
                  </a:lnTo>
                  <a:lnTo>
                    <a:pt x="408" y="169"/>
                  </a:lnTo>
                  <a:lnTo>
                    <a:pt x="358" y="196"/>
                  </a:lnTo>
                  <a:lnTo>
                    <a:pt x="313" y="222"/>
                  </a:lnTo>
                  <a:lnTo>
                    <a:pt x="281" y="242"/>
                  </a:lnTo>
                  <a:lnTo>
                    <a:pt x="249" y="271"/>
                  </a:lnTo>
                  <a:lnTo>
                    <a:pt x="227" y="296"/>
                  </a:lnTo>
                  <a:lnTo>
                    <a:pt x="209" y="321"/>
                  </a:lnTo>
                  <a:lnTo>
                    <a:pt x="195" y="348"/>
                  </a:lnTo>
                  <a:lnTo>
                    <a:pt x="193" y="364"/>
                  </a:lnTo>
                  <a:lnTo>
                    <a:pt x="195" y="384"/>
                  </a:lnTo>
                  <a:lnTo>
                    <a:pt x="200" y="398"/>
                  </a:lnTo>
                  <a:lnTo>
                    <a:pt x="204" y="412"/>
                  </a:lnTo>
                  <a:lnTo>
                    <a:pt x="213" y="424"/>
                  </a:lnTo>
                  <a:lnTo>
                    <a:pt x="0" y="424"/>
                  </a:lnTo>
                  <a:lnTo>
                    <a:pt x="54" y="438"/>
                  </a:lnTo>
                  <a:lnTo>
                    <a:pt x="116" y="456"/>
                  </a:lnTo>
                  <a:lnTo>
                    <a:pt x="178" y="475"/>
                  </a:lnTo>
                  <a:lnTo>
                    <a:pt x="235" y="497"/>
                  </a:lnTo>
                  <a:lnTo>
                    <a:pt x="269" y="514"/>
                  </a:lnTo>
                  <a:lnTo>
                    <a:pt x="302" y="544"/>
                  </a:lnTo>
                  <a:lnTo>
                    <a:pt x="349" y="544"/>
                  </a:lnTo>
                  <a:lnTo>
                    <a:pt x="380" y="519"/>
                  </a:lnTo>
                  <a:lnTo>
                    <a:pt x="416" y="494"/>
                  </a:lnTo>
                  <a:lnTo>
                    <a:pt x="467" y="468"/>
                  </a:lnTo>
                  <a:lnTo>
                    <a:pt x="517" y="448"/>
                  </a:lnTo>
                  <a:lnTo>
                    <a:pt x="549" y="436"/>
                  </a:lnTo>
                  <a:lnTo>
                    <a:pt x="600" y="423"/>
                  </a:lnTo>
                  <a:lnTo>
                    <a:pt x="419" y="423"/>
                  </a:lnTo>
                  <a:lnTo>
                    <a:pt x="408" y="398"/>
                  </a:lnTo>
                  <a:lnTo>
                    <a:pt x="403" y="376"/>
                  </a:lnTo>
                  <a:lnTo>
                    <a:pt x="408" y="350"/>
                  </a:lnTo>
                  <a:lnTo>
                    <a:pt x="417" y="325"/>
                  </a:lnTo>
                  <a:lnTo>
                    <a:pt x="435" y="296"/>
                  </a:lnTo>
                  <a:lnTo>
                    <a:pt x="453" y="270"/>
                  </a:lnTo>
                  <a:lnTo>
                    <a:pt x="487" y="233"/>
                  </a:lnTo>
                  <a:lnTo>
                    <a:pt x="521" y="203"/>
                  </a:lnTo>
                  <a:lnTo>
                    <a:pt x="557" y="177"/>
                  </a:lnTo>
                  <a:lnTo>
                    <a:pt x="603" y="148"/>
                  </a:lnTo>
                  <a:lnTo>
                    <a:pt x="624" y="135"/>
                  </a:lnTo>
                  <a:lnTo>
                    <a:pt x="643" y="123"/>
                  </a:lnTo>
                  <a:lnTo>
                    <a:pt x="663" y="112"/>
                  </a:lnTo>
                  <a:lnTo>
                    <a:pt x="684" y="102"/>
                  </a:lnTo>
                  <a:lnTo>
                    <a:pt x="720" y="83"/>
                  </a:lnTo>
                  <a:lnTo>
                    <a:pt x="751" y="71"/>
                  </a:lnTo>
                  <a:lnTo>
                    <a:pt x="774" y="61"/>
                  </a:lnTo>
                  <a:lnTo>
                    <a:pt x="799" y="51"/>
                  </a:lnTo>
                  <a:lnTo>
                    <a:pt x="825" y="42"/>
                  </a:lnTo>
                  <a:lnTo>
                    <a:pt x="847" y="35"/>
                  </a:lnTo>
                  <a:lnTo>
                    <a:pt x="874" y="25"/>
                  </a:lnTo>
                  <a:lnTo>
                    <a:pt x="906" y="16"/>
                  </a:lnTo>
                  <a:lnTo>
                    <a:pt x="937" y="7"/>
                  </a:lnTo>
                  <a:lnTo>
                    <a:pt x="969" y="0"/>
                  </a:lnTo>
                </a:path>
              </a:pathLst>
            </a:custGeom>
            <a:solidFill>
              <a:srgbClr val="008000"/>
            </a:solidFill>
            <a:ln>
              <a:noFill/>
            </a:ln>
            <a:effectLst/>
            <a:extLst>
              <a:ext uri="{91240B29-F687-4F45-9708-019B960494DF}">
                <a14:hiddenLine xmlns:a14="http://schemas.microsoft.com/office/drawing/2010/main" w="12700" cap="rnd">
                  <a:solidFill>
                    <a:schemeClr val="tx2"/>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4" name="Freeform 7">
              <a:extLst>
                <a:ext uri="{FF2B5EF4-FFF2-40B4-BE49-F238E27FC236}">
                  <a16:creationId xmlns:a16="http://schemas.microsoft.com/office/drawing/2014/main" id="{D7B80A85-11CA-44E6-9AB7-0B7A99C64E7A}"/>
                </a:ext>
              </a:extLst>
            </p:cNvPr>
            <p:cNvSpPr>
              <a:spLocks/>
            </p:cNvSpPr>
            <p:nvPr/>
          </p:nvSpPr>
          <p:spPr bwMode="auto">
            <a:xfrm>
              <a:off x="2136" y="1901"/>
              <a:ext cx="919" cy="544"/>
            </a:xfrm>
            <a:custGeom>
              <a:avLst/>
              <a:gdLst>
                <a:gd name="T0" fmla="*/ 918 w 919"/>
                <a:gd name="T1" fmla="*/ 0 h 544"/>
                <a:gd name="T2" fmla="*/ 866 w 919"/>
                <a:gd name="T3" fmla="*/ 7 h 544"/>
                <a:gd name="T4" fmla="*/ 825 w 919"/>
                <a:gd name="T5" fmla="*/ 14 h 544"/>
                <a:gd name="T6" fmla="*/ 790 w 919"/>
                <a:gd name="T7" fmla="*/ 21 h 544"/>
                <a:gd name="T8" fmla="*/ 750 w 919"/>
                <a:gd name="T9" fmla="*/ 29 h 544"/>
                <a:gd name="T10" fmla="*/ 695 w 919"/>
                <a:gd name="T11" fmla="*/ 41 h 544"/>
                <a:gd name="T12" fmla="*/ 646 w 919"/>
                <a:gd name="T13" fmla="*/ 55 h 544"/>
                <a:gd name="T14" fmla="*/ 594 w 919"/>
                <a:gd name="T15" fmla="*/ 72 h 544"/>
                <a:gd name="T16" fmla="*/ 546 w 919"/>
                <a:gd name="T17" fmla="*/ 89 h 544"/>
                <a:gd name="T18" fmla="*/ 501 w 919"/>
                <a:gd name="T19" fmla="*/ 106 h 544"/>
                <a:gd name="T20" fmla="*/ 448 w 919"/>
                <a:gd name="T21" fmla="*/ 128 h 544"/>
                <a:gd name="T22" fmla="*/ 412 w 919"/>
                <a:gd name="T23" fmla="*/ 145 h 544"/>
                <a:gd name="T24" fmla="*/ 368 w 919"/>
                <a:gd name="T25" fmla="*/ 169 h 544"/>
                <a:gd name="T26" fmla="*/ 319 w 919"/>
                <a:gd name="T27" fmla="*/ 196 h 544"/>
                <a:gd name="T28" fmla="*/ 275 w 919"/>
                <a:gd name="T29" fmla="*/ 222 h 544"/>
                <a:gd name="T30" fmla="*/ 244 w 919"/>
                <a:gd name="T31" fmla="*/ 242 h 544"/>
                <a:gd name="T32" fmla="*/ 212 w 919"/>
                <a:gd name="T33" fmla="*/ 271 h 544"/>
                <a:gd name="T34" fmla="*/ 190 w 919"/>
                <a:gd name="T35" fmla="*/ 296 h 544"/>
                <a:gd name="T36" fmla="*/ 172 w 919"/>
                <a:gd name="T37" fmla="*/ 321 h 544"/>
                <a:gd name="T38" fmla="*/ 159 w 919"/>
                <a:gd name="T39" fmla="*/ 348 h 544"/>
                <a:gd name="T40" fmla="*/ 157 w 919"/>
                <a:gd name="T41" fmla="*/ 364 h 544"/>
                <a:gd name="T42" fmla="*/ 159 w 919"/>
                <a:gd name="T43" fmla="*/ 383 h 544"/>
                <a:gd name="T44" fmla="*/ 164 w 919"/>
                <a:gd name="T45" fmla="*/ 398 h 544"/>
                <a:gd name="T46" fmla="*/ 168 w 919"/>
                <a:gd name="T47" fmla="*/ 412 h 544"/>
                <a:gd name="T48" fmla="*/ 177 w 919"/>
                <a:gd name="T49" fmla="*/ 424 h 544"/>
                <a:gd name="T50" fmla="*/ 0 w 919"/>
                <a:gd name="T51" fmla="*/ 424 h 544"/>
                <a:gd name="T52" fmla="*/ 56 w 919"/>
                <a:gd name="T53" fmla="*/ 439 h 544"/>
                <a:gd name="T54" fmla="*/ 107 w 919"/>
                <a:gd name="T55" fmla="*/ 454 h 544"/>
                <a:gd name="T56" fmla="*/ 172 w 919"/>
                <a:gd name="T57" fmla="*/ 475 h 544"/>
                <a:gd name="T58" fmla="*/ 226 w 919"/>
                <a:gd name="T59" fmla="*/ 497 h 544"/>
                <a:gd name="T60" fmla="*/ 270 w 919"/>
                <a:gd name="T61" fmla="*/ 517 h 544"/>
                <a:gd name="T62" fmla="*/ 310 w 919"/>
                <a:gd name="T63" fmla="*/ 543 h 544"/>
                <a:gd name="T64" fmla="*/ 341 w 919"/>
                <a:gd name="T65" fmla="*/ 519 h 544"/>
                <a:gd name="T66" fmla="*/ 378 w 919"/>
                <a:gd name="T67" fmla="*/ 494 h 544"/>
                <a:gd name="T68" fmla="*/ 426 w 919"/>
                <a:gd name="T69" fmla="*/ 468 h 544"/>
                <a:gd name="T70" fmla="*/ 475 w 919"/>
                <a:gd name="T71" fmla="*/ 448 h 544"/>
                <a:gd name="T72" fmla="*/ 506 w 919"/>
                <a:gd name="T73" fmla="*/ 436 h 544"/>
                <a:gd name="T74" fmla="*/ 557 w 919"/>
                <a:gd name="T75" fmla="*/ 423 h 544"/>
                <a:gd name="T76" fmla="*/ 379 w 919"/>
                <a:gd name="T77" fmla="*/ 423 h 544"/>
                <a:gd name="T78" fmla="*/ 368 w 919"/>
                <a:gd name="T79" fmla="*/ 398 h 544"/>
                <a:gd name="T80" fmla="*/ 363 w 919"/>
                <a:gd name="T81" fmla="*/ 376 h 544"/>
                <a:gd name="T82" fmla="*/ 368 w 919"/>
                <a:gd name="T83" fmla="*/ 350 h 544"/>
                <a:gd name="T84" fmla="*/ 377 w 919"/>
                <a:gd name="T85" fmla="*/ 325 h 544"/>
                <a:gd name="T86" fmla="*/ 395 w 919"/>
                <a:gd name="T87" fmla="*/ 296 h 544"/>
                <a:gd name="T88" fmla="*/ 412 w 919"/>
                <a:gd name="T89" fmla="*/ 270 h 544"/>
                <a:gd name="T90" fmla="*/ 446 w 919"/>
                <a:gd name="T91" fmla="*/ 233 h 544"/>
                <a:gd name="T92" fmla="*/ 479 w 919"/>
                <a:gd name="T93" fmla="*/ 203 h 544"/>
                <a:gd name="T94" fmla="*/ 515 w 919"/>
                <a:gd name="T95" fmla="*/ 177 h 544"/>
                <a:gd name="T96" fmla="*/ 559 w 919"/>
                <a:gd name="T97" fmla="*/ 149 h 544"/>
                <a:gd name="T98" fmla="*/ 580 w 919"/>
                <a:gd name="T99" fmla="*/ 135 h 544"/>
                <a:gd name="T100" fmla="*/ 599 w 919"/>
                <a:gd name="T101" fmla="*/ 123 h 544"/>
                <a:gd name="T102" fmla="*/ 618 w 919"/>
                <a:gd name="T103" fmla="*/ 112 h 544"/>
                <a:gd name="T104" fmla="*/ 639 w 919"/>
                <a:gd name="T105" fmla="*/ 102 h 544"/>
                <a:gd name="T106" fmla="*/ 674 w 919"/>
                <a:gd name="T107" fmla="*/ 84 h 544"/>
                <a:gd name="T108" fmla="*/ 704 w 919"/>
                <a:gd name="T109" fmla="*/ 71 h 544"/>
                <a:gd name="T110" fmla="*/ 728 w 919"/>
                <a:gd name="T111" fmla="*/ 61 h 544"/>
                <a:gd name="T112" fmla="*/ 752 w 919"/>
                <a:gd name="T113" fmla="*/ 52 h 544"/>
                <a:gd name="T114" fmla="*/ 777 w 919"/>
                <a:gd name="T115" fmla="*/ 42 h 544"/>
                <a:gd name="T116" fmla="*/ 799 w 919"/>
                <a:gd name="T117" fmla="*/ 35 h 544"/>
                <a:gd name="T118" fmla="*/ 825 w 919"/>
                <a:gd name="T119" fmla="*/ 26 h 544"/>
                <a:gd name="T120" fmla="*/ 857 w 919"/>
                <a:gd name="T121" fmla="*/ 17 h 544"/>
                <a:gd name="T122" fmla="*/ 886 w 919"/>
                <a:gd name="T123" fmla="*/ 8 h 544"/>
                <a:gd name="T124" fmla="*/ 918 w 919"/>
                <a:gd name="T125" fmla="*/ 0 h 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19" h="544">
                  <a:moveTo>
                    <a:pt x="918" y="0"/>
                  </a:moveTo>
                  <a:lnTo>
                    <a:pt x="866" y="7"/>
                  </a:lnTo>
                  <a:lnTo>
                    <a:pt x="825" y="14"/>
                  </a:lnTo>
                  <a:lnTo>
                    <a:pt x="790" y="21"/>
                  </a:lnTo>
                  <a:lnTo>
                    <a:pt x="750" y="29"/>
                  </a:lnTo>
                  <a:lnTo>
                    <a:pt x="695" y="41"/>
                  </a:lnTo>
                  <a:lnTo>
                    <a:pt x="646" y="55"/>
                  </a:lnTo>
                  <a:lnTo>
                    <a:pt x="594" y="72"/>
                  </a:lnTo>
                  <a:lnTo>
                    <a:pt x="546" y="89"/>
                  </a:lnTo>
                  <a:lnTo>
                    <a:pt x="501" y="106"/>
                  </a:lnTo>
                  <a:lnTo>
                    <a:pt x="448" y="128"/>
                  </a:lnTo>
                  <a:lnTo>
                    <a:pt x="412" y="145"/>
                  </a:lnTo>
                  <a:lnTo>
                    <a:pt x="368" y="169"/>
                  </a:lnTo>
                  <a:lnTo>
                    <a:pt x="319" y="196"/>
                  </a:lnTo>
                  <a:lnTo>
                    <a:pt x="275" y="222"/>
                  </a:lnTo>
                  <a:lnTo>
                    <a:pt x="244" y="242"/>
                  </a:lnTo>
                  <a:lnTo>
                    <a:pt x="212" y="271"/>
                  </a:lnTo>
                  <a:lnTo>
                    <a:pt x="190" y="296"/>
                  </a:lnTo>
                  <a:lnTo>
                    <a:pt x="172" y="321"/>
                  </a:lnTo>
                  <a:lnTo>
                    <a:pt x="159" y="348"/>
                  </a:lnTo>
                  <a:lnTo>
                    <a:pt x="157" y="364"/>
                  </a:lnTo>
                  <a:lnTo>
                    <a:pt x="159" y="383"/>
                  </a:lnTo>
                  <a:lnTo>
                    <a:pt x="164" y="398"/>
                  </a:lnTo>
                  <a:lnTo>
                    <a:pt x="168" y="412"/>
                  </a:lnTo>
                  <a:lnTo>
                    <a:pt x="177" y="424"/>
                  </a:lnTo>
                  <a:lnTo>
                    <a:pt x="0" y="424"/>
                  </a:lnTo>
                  <a:lnTo>
                    <a:pt x="56" y="439"/>
                  </a:lnTo>
                  <a:lnTo>
                    <a:pt x="107" y="454"/>
                  </a:lnTo>
                  <a:lnTo>
                    <a:pt x="172" y="475"/>
                  </a:lnTo>
                  <a:lnTo>
                    <a:pt x="226" y="497"/>
                  </a:lnTo>
                  <a:lnTo>
                    <a:pt x="270" y="517"/>
                  </a:lnTo>
                  <a:lnTo>
                    <a:pt x="310" y="543"/>
                  </a:lnTo>
                  <a:lnTo>
                    <a:pt x="341" y="519"/>
                  </a:lnTo>
                  <a:lnTo>
                    <a:pt x="378" y="494"/>
                  </a:lnTo>
                  <a:lnTo>
                    <a:pt x="426" y="468"/>
                  </a:lnTo>
                  <a:lnTo>
                    <a:pt x="475" y="448"/>
                  </a:lnTo>
                  <a:lnTo>
                    <a:pt x="506" y="436"/>
                  </a:lnTo>
                  <a:lnTo>
                    <a:pt x="557" y="423"/>
                  </a:lnTo>
                  <a:lnTo>
                    <a:pt x="379" y="423"/>
                  </a:lnTo>
                  <a:lnTo>
                    <a:pt x="368" y="398"/>
                  </a:lnTo>
                  <a:lnTo>
                    <a:pt x="363" y="376"/>
                  </a:lnTo>
                  <a:lnTo>
                    <a:pt x="368" y="350"/>
                  </a:lnTo>
                  <a:lnTo>
                    <a:pt x="377" y="325"/>
                  </a:lnTo>
                  <a:lnTo>
                    <a:pt x="395" y="296"/>
                  </a:lnTo>
                  <a:lnTo>
                    <a:pt x="412" y="270"/>
                  </a:lnTo>
                  <a:lnTo>
                    <a:pt x="446" y="233"/>
                  </a:lnTo>
                  <a:lnTo>
                    <a:pt x="479" y="203"/>
                  </a:lnTo>
                  <a:lnTo>
                    <a:pt x="515" y="177"/>
                  </a:lnTo>
                  <a:lnTo>
                    <a:pt x="559" y="149"/>
                  </a:lnTo>
                  <a:lnTo>
                    <a:pt x="580" y="135"/>
                  </a:lnTo>
                  <a:lnTo>
                    <a:pt x="599" y="123"/>
                  </a:lnTo>
                  <a:lnTo>
                    <a:pt x="618" y="112"/>
                  </a:lnTo>
                  <a:lnTo>
                    <a:pt x="639" y="102"/>
                  </a:lnTo>
                  <a:lnTo>
                    <a:pt x="674" y="84"/>
                  </a:lnTo>
                  <a:lnTo>
                    <a:pt x="704" y="71"/>
                  </a:lnTo>
                  <a:lnTo>
                    <a:pt x="728" y="61"/>
                  </a:lnTo>
                  <a:lnTo>
                    <a:pt x="752" y="52"/>
                  </a:lnTo>
                  <a:lnTo>
                    <a:pt x="777" y="42"/>
                  </a:lnTo>
                  <a:lnTo>
                    <a:pt x="799" y="35"/>
                  </a:lnTo>
                  <a:lnTo>
                    <a:pt x="825" y="26"/>
                  </a:lnTo>
                  <a:lnTo>
                    <a:pt x="857" y="17"/>
                  </a:lnTo>
                  <a:lnTo>
                    <a:pt x="886" y="8"/>
                  </a:lnTo>
                  <a:lnTo>
                    <a:pt x="918" y="0"/>
                  </a:lnTo>
                </a:path>
              </a:pathLst>
            </a:custGeom>
            <a:solidFill>
              <a:srgbClr val="00FF00"/>
            </a:solidFill>
            <a:ln>
              <a:noFill/>
            </a:ln>
            <a:effectLst/>
            <a:extLst>
              <a:ext uri="{91240B29-F687-4F45-9708-019B960494DF}">
                <a14:hiddenLine xmlns:a14="http://schemas.microsoft.com/office/drawing/2010/main" w="12700" cap="rnd">
                  <a:solidFill>
                    <a:schemeClr val="tx2"/>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2342" name="Rectangle 8">
            <a:extLst>
              <a:ext uri="{FF2B5EF4-FFF2-40B4-BE49-F238E27FC236}">
                <a16:creationId xmlns:a16="http://schemas.microsoft.com/office/drawing/2014/main" id="{1C3087DB-DE1C-4975-9098-2C9BCB205242}"/>
              </a:ext>
            </a:extLst>
          </p:cNvPr>
          <p:cNvSpPr>
            <a:spLocks noChangeArrowheads="1"/>
          </p:cNvSpPr>
          <p:nvPr/>
        </p:nvSpPr>
        <p:spPr bwMode="auto">
          <a:xfrm>
            <a:off x="4595813" y="2587625"/>
            <a:ext cx="3186112" cy="7747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76200" cmpd="tri">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Univers (W1)" charset="0"/>
              </a:rPr>
              <a:t>Between  7,000 and</a:t>
            </a:r>
          </a:p>
          <a:p>
            <a:r>
              <a:rPr lang="en-US" altLang="en-US" sz="2000" b="1">
                <a:latin typeface="Univers (W1)" charset="0"/>
              </a:rPr>
              <a:t>     30,000 Deaths</a:t>
            </a:r>
          </a:p>
        </p:txBody>
      </p:sp>
    </p:spTree>
  </p:cSld>
  <p:clrMapOvr>
    <a:masterClrMapping/>
  </p:clrMapOvr>
  <p:transition advClick="0" advTm="6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D1BEB2D4-6CFE-491A-862C-22F9BACF39F8}"/>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Radon Risk If You Smoke...</a:t>
            </a:r>
          </a:p>
        </p:txBody>
      </p:sp>
      <p:sp>
        <p:nvSpPr>
          <p:cNvPr id="144387" name="Rectangle 3">
            <a:extLst>
              <a:ext uri="{FF2B5EF4-FFF2-40B4-BE49-F238E27FC236}">
                <a16:creationId xmlns:a16="http://schemas.microsoft.com/office/drawing/2014/main" id="{57329D97-5BAA-4B3E-B5D6-328901D83E9F}"/>
              </a:ext>
            </a:extLst>
          </p:cNvPr>
          <p:cNvSpPr>
            <a:spLocks noChangeArrowheads="1"/>
          </p:cNvSpPr>
          <p:nvPr/>
        </p:nvSpPr>
        <p:spPr bwMode="auto">
          <a:xfrm>
            <a:off x="292100" y="2770188"/>
            <a:ext cx="2066925" cy="3878262"/>
          </a:xfrm>
          <a:prstGeom prst="rect">
            <a:avLst/>
          </a:prstGeom>
          <a:gradFill rotWithShape="0">
            <a:gsLst>
              <a:gs pos="0">
                <a:srgbClr val="2447AF"/>
              </a:gs>
              <a:gs pos="100000">
                <a:srgbClr val="3365FB"/>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62" tIns="182562" rIns="182562" bIns="182562"/>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100000"/>
              </a:spcBef>
            </a:pPr>
            <a:r>
              <a:rPr lang="en-US" altLang="en-US" sz="1400" b="1">
                <a:latin typeface="Univers (W1)" charset="0"/>
              </a:rPr>
              <a:t>                          20 pCi/l</a:t>
            </a:r>
          </a:p>
          <a:p>
            <a:pPr algn="ctr">
              <a:spcBef>
                <a:spcPct val="100000"/>
              </a:spcBef>
            </a:pPr>
            <a:r>
              <a:rPr lang="en-US" altLang="en-US" sz="1400" b="1">
                <a:latin typeface="Univers (W1)" charset="0"/>
              </a:rPr>
              <a:t>                           10 pCi/l</a:t>
            </a:r>
          </a:p>
          <a:p>
            <a:pPr algn="ctr">
              <a:spcBef>
                <a:spcPct val="100000"/>
              </a:spcBef>
            </a:pPr>
            <a:r>
              <a:rPr lang="en-US" altLang="en-US" sz="1400" b="1">
                <a:latin typeface="Univers (W1)" charset="0"/>
              </a:rPr>
              <a:t>8 pCi/l</a:t>
            </a:r>
          </a:p>
          <a:p>
            <a:pPr algn="ctr">
              <a:spcBef>
                <a:spcPct val="100000"/>
              </a:spcBef>
            </a:pPr>
            <a:r>
              <a:rPr lang="en-US" altLang="en-US" sz="1400" b="1">
                <a:latin typeface="Univers (W1)" charset="0"/>
              </a:rPr>
              <a:t>4 pCi/l</a:t>
            </a:r>
          </a:p>
          <a:p>
            <a:pPr algn="ctr">
              <a:spcBef>
                <a:spcPct val="100000"/>
              </a:spcBef>
            </a:pPr>
            <a:r>
              <a:rPr lang="en-US" altLang="en-US" sz="1400" b="1">
                <a:latin typeface="Univers (W1)" charset="0"/>
              </a:rPr>
              <a:t>                             2 pCi/l</a:t>
            </a:r>
          </a:p>
          <a:p>
            <a:pPr algn="ctr">
              <a:spcBef>
                <a:spcPct val="100000"/>
              </a:spcBef>
            </a:pPr>
            <a:r>
              <a:rPr lang="en-US" altLang="en-US" sz="1400" b="1">
                <a:latin typeface="Univers (W1)" charset="0"/>
              </a:rPr>
              <a:t>1.3 pCi/l</a:t>
            </a:r>
          </a:p>
          <a:p>
            <a:pPr algn="ctr">
              <a:spcBef>
                <a:spcPct val="100000"/>
              </a:spcBef>
            </a:pPr>
            <a:r>
              <a:rPr lang="en-US" altLang="en-US" sz="1400" b="1">
                <a:latin typeface="Univers (W1)" charset="0"/>
              </a:rPr>
              <a:t>0.4 pCi/l</a:t>
            </a:r>
          </a:p>
        </p:txBody>
      </p:sp>
      <p:sp>
        <p:nvSpPr>
          <p:cNvPr id="144388" name="Rectangle 4">
            <a:extLst>
              <a:ext uri="{FF2B5EF4-FFF2-40B4-BE49-F238E27FC236}">
                <a16:creationId xmlns:a16="http://schemas.microsoft.com/office/drawing/2014/main" id="{5F598AA6-C792-4473-9BFA-8EE64BA97CA8}"/>
              </a:ext>
            </a:extLst>
          </p:cNvPr>
          <p:cNvSpPr>
            <a:spLocks noChangeArrowheads="1"/>
          </p:cNvSpPr>
          <p:nvPr/>
        </p:nvSpPr>
        <p:spPr bwMode="auto">
          <a:xfrm>
            <a:off x="2371725" y="2770188"/>
            <a:ext cx="3719513" cy="3876675"/>
          </a:xfrm>
          <a:prstGeom prst="rect">
            <a:avLst/>
          </a:prstGeom>
          <a:gradFill rotWithShape="0">
            <a:gsLst>
              <a:gs pos="0">
                <a:srgbClr val="2447AF"/>
              </a:gs>
              <a:gs pos="100000">
                <a:srgbClr val="3365FB"/>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62" tIns="182562" rIns="182562" bIns="182562"/>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100000"/>
              </a:spcBef>
            </a:pPr>
            <a:r>
              <a:rPr lang="en-US" altLang="en-US" sz="1400" b="1">
                <a:latin typeface="Univers (W1)" charset="0"/>
              </a:rPr>
              <a:t>                                                     About 135 people could get lung  cancer</a:t>
            </a:r>
          </a:p>
          <a:p>
            <a:pPr algn="ctr">
              <a:spcBef>
                <a:spcPct val="100000"/>
              </a:spcBef>
            </a:pPr>
            <a:r>
              <a:rPr lang="en-US" altLang="en-US" sz="1400" b="1">
                <a:latin typeface="Univers (W1)" charset="0"/>
              </a:rPr>
              <a:t>About 71 people could get lung cancer</a:t>
            </a:r>
          </a:p>
          <a:p>
            <a:pPr algn="ctr">
              <a:spcBef>
                <a:spcPct val="100000"/>
              </a:spcBef>
            </a:pPr>
            <a:r>
              <a:rPr lang="en-US" altLang="en-US" sz="1400" b="1">
                <a:latin typeface="Univers (W1)" charset="0"/>
              </a:rPr>
              <a:t>About 57 people could get lung cancer</a:t>
            </a:r>
          </a:p>
          <a:p>
            <a:pPr algn="ctr">
              <a:spcBef>
                <a:spcPct val="100000"/>
              </a:spcBef>
            </a:pPr>
            <a:r>
              <a:rPr lang="en-US" altLang="en-US" sz="1400" b="1">
                <a:latin typeface="Univers (W1)" charset="0"/>
              </a:rPr>
              <a:t>About 29 people could get lung    cancer</a:t>
            </a:r>
          </a:p>
          <a:p>
            <a:pPr algn="ctr">
              <a:spcBef>
                <a:spcPct val="100000"/>
              </a:spcBef>
            </a:pPr>
            <a:r>
              <a:rPr lang="en-US" altLang="en-US" sz="1400" b="1">
                <a:latin typeface="Univers (W1)" charset="0"/>
              </a:rPr>
              <a:t>About 15 people could get lung cancer</a:t>
            </a:r>
          </a:p>
          <a:p>
            <a:pPr algn="ctr">
              <a:spcBef>
                <a:spcPct val="100000"/>
              </a:spcBef>
            </a:pPr>
            <a:r>
              <a:rPr lang="en-US" altLang="en-US" sz="1400" b="1">
                <a:latin typeface="Univers (W1)" charset="0"/>
              </a:rPr>
              <a:t>About 9 people could get lung      cancer                                        About 3 people could get lung      cancer</a:t>
            </a:r>
          </a:p>
          <a:p>
            <a:pPr algn="ctr">
              <a:spcBef>
                <a:spcPct val="100000"/>
              </a:spcBef>
            </a:pPr>
            <a:endParaRPr lang="en-US" altLang="en-US" sz="1400" b="1">
              <a:latin typeface="Univers (W1)" charset="0"/>
            </a:endParaRPr>
          </a:p>
          <a:p>
            <a:pPr algn="ctr" latinLnBrk="1">
              <a:spcBef>
                <a:spcPct val="100000"/>
              </a:spcBef>
            </a:pPr>
            <a:endParaRPr lang="en-US" altLang="en-US" sz="1400" b="1">
              <a:latin typeface="Univers (W1)" charset="0"/>
            </a:endParaRPr>
          </a:p>
        </p:txBody>
      </p:sp>
      <p:sp>
        <p:nvSpPr>
          <p:cNvPr id="144389" name="Rectangle 5">
            <a:extLst>
              <a:ext uri="{FF2B5EF4-FFF2-40B4-BE49-F238E27FC236}">
                <a16:creationId xmlns:a16="http://schemas.microsoft.com/office/drawing/2014/main" id="{5D37BBF9-C308-4462-82BA-56DF7516CBA7}"/>
              </a:ext>
            </a:extLst>
          </p:cNvPr>
          <p:cNvSpPr>
            <a:spLocks noChangeArrowheads="1"/>
          </p:cNvSpPr>
          <p:nvPr/>
        </p:nvSpPr>
        <p:spPr bwMode="auto">
          <a:xfrm>
            <a:off x="6103938" y="2770188"/>
            <a:ext cx="2832100" cy="3876675"/>
          </a:xfrm>
          <a:prstGeom prst="rect">
            <a:avLst/>
          </a:prstGeom>
          <a:gradFill rotWithShape="0">
            <a:gsLst>
              <a:gs pos="0">
                <a:srgbClr val="2447AF"/>
              </a:gs>
              <a:gs pos="100000">
                <a:srgbClr val="3365FB"/>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62" tIns="182562" rIns="182562" bIns="182562"/>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100000"/>
              </a:spcBef>
              <a:buClr>
                <a:schemeClr val="hlink"/>
              </a:buClr>
              <a:buFont typeface="Wingdings" panose="05000000000000000000" pitchFamily="2" charset="2"/>
              <a:buChar char="ç"/>
            </a:pPr>
            <a:r>
              <a:rPr lang="en-US" altLang="en-US" sz="1400" b="1">
                <a:latin typeface="Univers (W1)" charset="0"/>
              </a:rPr>
              <a:t>100 times the risk of drowning</a:t>
            </a:r>
          </a:p>
          <a:p>
            <a:pPr algn="ctr">
              <a:spcBef>
                <a:spcPct val="100000"/>
              </a:spcBef>
              <a:buClr>
                <a:schemeClr val="hlink"/>
              </a:buClr>
              <a:buFont typeface="Wingdings" panose="05000000000000000000" pitchFamily="2" charset="2"/>
              <a:buChar char="ç"/>
            </a:pPr>
            <a:r>
              <a:rPr lang="en-US" altLang="en-US" sz="1400" b="1">
                <a:latin typeface="Univers (W1)" charset="0"/>
              </a:rPr>
              <a:t>100 times the risk of dying in a home fire</a:t>
            </a:r>
          </a:p>
          <a:p>
            <a:pPr algn="ctr">
              <a:spcBef>
                <a:spcPct val="100000"/>
              </a:spcBef>
            </a:pPr>
            <a:endParaRPr lang="en-US" altLang="en-US" sz="1400" b="1">
              <a:latin typeface="Univers (W1)" charset="0"/>
            </a:endParaRPr>
          </a:p>
          <a:p>
            <a:pPr algn="ctr">
              <a:spcBef>
                <a:spcPct val="100000"/>
              </a:spcBef>
              <a:buClr>
                <a:schemeClr val="hlink"/>
              </a:buClr>
              <a:buFont typeface="Wingdings" panose="05000000000000000000" pitchFamily="2" charset="2"/>
              <a:buChar char="ç"/>
            </a:pPr>
            <a:r>
              <a:rPr lang="en-US" altLang="en-US" sz="1400" b="1">
                <a:latin typeface="Univers (W1)" charset="0"/>
              </a:rPr>
              <a:t>100 times the risk of dying in an air plane crash</a:t>
            </a:r>
          </a:p>
          <a:p>
            <a:pPr algn="ctr">
              <a:spcBef>
                <a:spcPct val="100000"/>
              </a:spcBef>
              <a:buClr>
                <a:schemeClr val="hlink"/>
              </a:buClr>
              <a:buFont typeface="Wingdings" panose="05000000000000000000" pitchFamily="2" charset="2"/>
              <a:buChar char="ç"/>
            </a:pPr>
            <a:r>
              <a:rPr lang="en-US" altLang="en-US" sz="1400" b="1">
                <a:latin typeface="Univers (W1)" charset="0"/>
              </a:rPr>
              <a:t>2 times the risk of dying in a car crash                       (Average indoor radon level)</a:t>
            </a:r>
          </a:p>
          <a:p>
            <a:pPr algn="ctr">
              <a:spcBef>
                <a:spcPct val="100000"/>
              </a:spcBef>
            </a:pPr>
            <a:r>
              <a:rPr lang="en-US" altLang="en-US" sz="1400" b="1">
                <a:latin typeface="Univers (W1)" charset="0"/>
              </a:rPr>
              <a:t>(Average outdoor  radon level)</a:t>
            </a:r>
          </a:p>
        </p:txBody>
      </p:sp>
      <p:sp>
        <p:nvSpPr>
          <p:cNvPr id="144390" name="Rectangle 6">
            <a:extLst>
              <a:ext uri="{FF2B5EF4-FFF2-40B4-BE49-F238E27FC236}">
                <a16:creationId xmlns:a16="http://schemas.microsoft.com/office/drawing/2014/main" id="{8CBA5553-44FC-4CAA-847E-B2DC2D25142C}"/>
              </a:ext>
            </a:extLst>
          </p:cNvPr>
          <p:cNvSpPr>
            <a:spLocks noChangeArrowheads="1"/>
          </p:cNvSpPr>
          <p:nvPr/>
        </p:nvSpPr>
        <p:spPr bwMode="auto">
          <a:xfrm>
            <a:off x="292100" y="1463675"/>
            <a:ext cx="2066925" cy="1293813"/>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solidFill>
                  <a:srgbClr val="000000"/>
                </a:solidFill>
                <a:latin typeface="Univers (W1)" charset="0"/>
              </a:rPr>
              <a:t>Radon </a:t>
            </a:r>
          </a:p>
          <a:p>
            <a:pPr algn="ctr">
              <a:lnSpc>
                <a:spcPct val="90000"/>
              </a:lnSpc>
            </a:pPr>
            <a:r>
              <a:rPr lang="en-US" altLang="en-US" sz="1800" b="1">
                <a:solidFill>
                  <a:srgbClr val="000000"/>
                </a:solidFill>
                <a:latin typeface="Univers (W1)" charset="0"/>
              </a:rPr>
              <a:t>Level</a:t>
            </a:r>
          </a:p>
        </p:txBody>
      </p:sp>
      <p:sp>
        <p:nvSpPr>
          <p:cNvPr id="144391" name="Rectangle 7">
            <a:extLst>
              <a:ext uri="{FF2B5EF4-FFF2-40B4-BE49-F238E27FC236}">
                <a16:creationId xmlns:a16="http://schemas.microsoft.com/office/drawing/2014/main" id="{8EED2AA5-8781-4E1E-A7FB-0EA918D571AF}"/>
              </a:ext>
            </a:extLst>
          </p:cNvPr>
          <p:cNvSpPr>
            <a:spLocks noChangeArrowheads="1"/>
          </p:cNvSpPr>
          <p:nvPr/>
        </p:nvSpPr>
        <p:spPr bwMode="auto">
          <a:xfrm>
            <a:off x="2371725" y="1463675"/>
            <a:ext cx="3719513" cy="1293813"/>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solidFill>
                  <a:srgbClr val="000000"/>
                </a:solidFill>
                <a:latin typeface="Univers (W1)" charset="0"/>
              </a:rPr>
              <a:t>If 1,000 people who smoked were exposed to this level over their lifetime..</a:t>
            </a:r>
          </a:p>
        </p:txBody>
      </p:sp>
      <p:sp>
        <p:nvSpPr>
          <p:cNvPr id="144392" name="Rectangle 8">
            <a:extLst>
              <a:ext uri="{FF2B5EF4-FFF2-40B4-BE49-F238E27FC236}">
                <a16:creationId xmlns:a16="http://schemas.microsoft.com/office/drawing/2014/main" id="{395D8F87-5120-488B-9DA7-B4617B60ECD4}"/>
              </a:ext>
            </a:extLst>
          </p:cNvPr>
          <p:cNvSpPr>
            <a:spLocks noChangeArrowheads="1"/>
          </p:cNvSpPr>
          <p:nvPr/>
        </p:nvSpPr>
        <p:spPr bwMode="auto">
          <a:xfrm>
            <a:off x="6103938" y="1460500"/>
            <a:ext cx="2849562" cy="1296988"/>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solidFill>
                  <a:srgbClr val="000000"/>
                </a:solidFill>
                <a:latin typeface="Univers (W1)" charset="0"/>
              </a:rPr>
              <a:t>The risk of cancer exposure compares to..</a:t>
            </a:r>
          </a:p>
        </p:txBody>
      </p:sp>
    </p:spTree>
  </p:cSld>
  <p:clrMapOvr>
    <a:masterClrMapping/>
  </p:clrMapOvr>
  <p:transition advClick="0" advTm="6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3DD114CA-E6DC-414F-8A4B-7636FE0A588C}"/>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Radon Risk If You’ve Never Smoked</a:t>
            </a:r>
          </a:p>
        </p:txBody>
      </p:sp>
      <p:sp>
        <p:nvSpPr>
          <p:cNvPr id="146435" name="Rectangle 3">
            <a:extLst>
              <a:ext uri="{FF2B5EF4-FFF2-40B4-BE49-F238E27FC236}">
                <a16:creationId xmlns:a16="http://schemas.microsoft.com/office/drawing/2014/main" id="{2E4B79ED-FCF6-4DDF-9C10-B3CEA520B6C4}"/>
              </a:ext>
            </a:extLst>
          </p:cNvPr>
          <p:cNvSpPr>
            <a:spLocks noChangeArrowheads="1"/>
          </p:cNvSpPr>
          <p:nvPr/>
        </p:nvSpPr>
        <p:spPr bwMode="auto">
          <a:xfrm>
            <a:off x="292100" y="2770188"/>
            <a:ext cx="2066925" cy="3878262"/>
          </a:xfrm>
          <a:prstGeom prst="rect">
            <a:avLst/>
          </a:prstGeom>
          <a:gradFill rotWithShape="0">
            <a:gsLst>
              <a:gs pos="0">
                <a:srgbClr val="2447AF"/>
              </a:gs>
              <a:gs pos="100000">
                <a:srgbClr val="3365FB"/>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62" tIns="182562" rIns="182562" bIns="182562"/>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100000"/>
              </a:spcBef>
            </a:pPr>
            <a:r>
              <a:rPr lang="en-US" altLang="en-US" sz="1400" b="1">
                <a:latin typeface="Univers (W1)" charset="0"/>
              </a:rPr>
              <a:t>20 pCi/l</a:t>
            </a:r>
          </a:p>
          <a:p>
            <a:pPr algn="ctr">
              <a:spcBef>
                <a:spcPct val="100000"/>
              </a:spcBef>
            </a:pPr>
            <a:r>
              <a:rPr lang="en-US" altLang="en-US" sz="1400" b="1">
                <a:latin typeface="Univers (W1)" charset="0"/>
              </a:rPr>
              <a:t>                           10 pCi/l</a:t>
            </a:r>
          </a:p>
          <a:p>
            <a:pPr algn="ctr">
              <a:spcBef>
                <a:spcPct val="100000"/>
              </a:spcBef>
            </a:pPr>
            <a:r>
              <a:rPr lang="en-US" altLang="en-US" sz="1400" b="1">
                <a:latin typeface="Univers (W1)" charset="0"/>
              </a:rPr>
              <a:t>8 pCi/l</a:t>
            </a:r>
          </a:p>
          <a:p>
            <a:pPr algn="ctr">
              <a:spcBef>
                <a:spcPct val="100000"/>
              </a:spcBef>
            </a:pPr>
            <a:r>
              <a:rPr lang="en-US" altLang="en-US" sz="1400" b="1">
                <a:latin typeface="Univers (W1)" charset="0"/>
              </a:rPr>
              <a:t>4 pCi/l</a:t>
            </a:r>
          </a:p>
          <a:p>
            <a:pPr algn="ctr">
              <a:spcBef>
                <a:spcPct val="100000"/>
              </a:spcBef>
            </a:pPr>
            <a:r>
              <a:rPr lang="en-US" altLang="en-US" sz="1400" b="1">
                <a:latin typeface="Univers (W1)" charset="0"/>
              </a:rPr>
              <a:t>                             2 pCi/l</a:t>
            </a:r>
          </a:p>
          <a:p>
            <a:pPr algn="ctr">
              <a:spcBef>
                <a:spcPct val="100000"/>
              </a:spcBef>
            </a:pPr>
            <a:r>
              <a:rPr lang="en-US" altLang="en-US" sz="1400" b="1">
                <a:latin typeface="Univers (W1)" charset="0"/>
              </a:rPr>
              <a:t>1.3 pCi/l</a:t>
            </a:r>
          </a:p>
          <a:p>
            <a:pPr algn="ctr">
              <a:spcBef>
                <a:spcPct val="100000"/>
              </a:spcBef>
            </a:pPr>
            <a:r>
              <a:rPr lang="en-US" altLang="en-US" sz="1400" b="1">
                <a:latin typeface="Univers (W1)" charset="0"/>
              </a:rPr>
              <a:t>0.4 pCi/l</a:t>
            </a:r>
          </a:p>
        </p:txBody>
      </p:sp>
      <p:sp>
        <p:nvSpPr>
          <p:cNvPr id="146436" name="Rectangle 4">
            <a:extLst>
              <a:ext uri="{FF2B5EF4-FFF2-40B4-BE49-F238E27FC236}">
                <a16:creationId xmlns:a16="http://schemas.microsoft.com/office/drawing/2014/main" id="{63B2B2F6-B3D1-49DD-B273-53F8D5E2BAE4}"/>
              </a:ext>
            </a:extLst>
          </p:cNvPr>
          <p:cNvSpPr>
            <a:spLocks noChangeArrowheads="1"/>
          </p:cNvSpPr>
          <p:nvPr/>
        </p:nvSpPr>
        <p:spPr bwMode="auto">
          <a:xfrm>
            <a:off x="2371725" y="2770188"/>
            <a:ext cx="3719513" cy="3876675"/>
          </a:xfrm>
          <a:prstGeom prst="rect">
            <a:avLst/>
          </a:prstGeom>
          <a:gradFill rotWithShape="0">
            <a:gsLst>
              <a:gs pos="0">
                <a:srgbClr val="2447AF"/>
              </a:gs>
              <a:gs pos="100000">
                <a:srgbClr val="3365FB"/>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62" tIns="182562" rIns="182562" bIns="182562"/>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100000"/>
              </a:spcBef>
            </a:pPr>
            <a:r>
              <a:rPr lang="en-US" altLang="en-US" sz="1400" b="1">
                <a:latin typeface="Univers (W1)" charset="0"/>
              </a:rPr>
              <a:t>About 8 people could get lung      cancer</a:t>
            </a:r>
          </a:p>
          <a:p>
            <a:pPr algn="ctr">
              <a:spcBef>
                <a:spcPct val="100000"/>
              </a:spcBef>
            </a:pPr>
            <a:r>
              <a:rPr lang="en-US" altLang="en-US" sz="1400" b="1">
                <a:latin typeface="Univers (W1)" charset="0"/>
              </a:rPr>
              <a:t>About 4 people could get lung cancer</a:t>
            </a:r>
          </a:p>
          <a:p>
            <a:pPr algn="ctr">
              <a:spcBef>
                <a:spcPct val="100000"/>
              </a:spcBef>
            </a:pPr>
            <a:r>
              <a:rPr lang="en-US" altLang="en-US" sz="1400" b="1">
                <a:latin typeface="Univers (W1)" charset="0"/>
              </a:rPr>
              <a:t>About 3 people could get lung cancer</a:t>
            </a:r>
          </a:p>
          <a:p>
            <a:pPr algn="ctr">
              <a:spcBef>
                <a:spcPct val="100000"/>
              </a:spcBef>
            </a:pPr>
            <a:r>
              <a:rPr lang="en-US" altLang="en-US" sz="1400" b="1">
                <a:latin typeface="Univers (W1)" charset="0"/>
              </a:rPr>
              <a:t>About 2 people could get lung      cancer</a:t>
            </a:r>
          </a:p>
          <a:p>
            <a:pPr algn="ctr">
              <a:spcBef>
                <a:spcPct val="100000"/>
              </a:spcBef>
            </a:pPr>
            <a:r>
              <a:rPr lang="en-US" altLang="en-US" sz="1400" b="1">
                <a:latin typeface="Univers (W1)" charset="0"/>
              </a:rPr>
              <a:t>About 1 person could get lung cancer</a:t>
            </a:r>
          </a:p>
          <a:p>
            <a:pPr algn="ctr">
              <a:spcBef>
                <a:spcPct val="100000"/>
              </a:spcBef>
            </a:pPr>
            <a:r>
              <a:rPr lang="en-US" altLang="en-US" sz="1400" b="1">
                <a:latin typeface="Univers (W1)" charset="0"/>
              </a:rPr>
              <a:t>Less than 1person could get lung      cancer                                           Less than  1 person could get lung      cancer</a:t>
            </a:r>
          </a:p>
          <a:p>
            <a:pPr algn="ctr">
              <a:spcBef>
                <a:spcPct val="100000"/>
              </a:spcBef>
            </a:pPr>
            <a:endParaRPr lang="en-US" altLang="en-US" sz="1400" b="1">
              <a:latin typeface="Univers (W1)" charset="0"/>
            </a:endParaRPr>
          </a:p>
          <a:p>
            <a:pPr algn="ctr" latinLnBrk="1">
              <a:spcBef>
                <a:spcPct val="100000"/>
              </a:spcBef>
            </a:pPr>
            <a:endParaRPr lang="en-US" altLang="en-US" sz="1400" b="1">
              <a:latin typeface="Univers (W1)" charset="0"/>
            </a:endParaRPr>
          </a:p>
        </p:txBody>
      </p:sp>
      <p:sp>
        <p:nvSpPr>
          <p:cNvPr id="146437" name="Rectangle 5">
            <a:extLst>
              <a:ext uri="{FF2B5EF4-FFF2-40B4-BE49-F238E27FC236}">
                <a16:creationId xmlns:a16="http://schemas.microsoft.com/office/drawing/2014/main" id="{1E793AF0-2E12-40C4-A080-EF62723E87D4}"/>
              </a:ext>
            </a:extLst>
          </p:cNvPr>
          <p:cNvSpPr>
            <a:spLocks noChangeArrowheads="1"/>
          </p:cNvSpPr>
          <p:nvPr/>
        </p:nvSpPr>
        <p:spPr bwMode="auto">
          <a:xfrm>
            <a:off x="6103938" y="2770188"/>
            <a:ext cx="2832100" cy="3876675"/>
          </a:xfrm>
          <a:prstGeom prst="rect">
            <a:avLst/>
          </a:prstGeom>
          <a:gradFill rotWithShape="0">
            <a:gsLst>
              <a:gs pos="0">
                <a:srgbClr val="2447AF"/>
              </a:gs>
              <a:gs pos="100000">
                <a:srgbClr val="3365FB"/>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62" tIns="182562" rIns="182562" bIns="182562"/>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100000"/>
              </a:spcBef>
              <a:buClr>
                <a:schemeClr val="hlink"/>
              </a:buClr>
              <a:buFont typeface="Wingdings" panose="05000000000000000000" pitchFamily="2" charset="2"/>
              <a:buChar char="ç"/>
            </a:pPr>
            <a:r>
              <a:rPr lang="en-US" altLang="en-US" sz="1400" b="1">
                <a:latin typeface="Univers (W1)" charset="0"/>
              </a:rPr>
              <a:t>Risk of being killed in a violent crime</a:t>
            </a:r>
          </a:p>
          <a:p>
            <a:pPr algn="ctr">
              <a:spcBef>
                <a:spcPct val="100000"/>
              </a:spcBef>
            </a:pPr>
            <a:endParaRPr lang="en-US" altLang="en-US" sz="1400" b="1">
              <a:latin typeface="Univers (W1)" charset="0"/>
            </a:endParaRPr>
          </a:p>
          <a:p>
            <a:pPr algn="ctr">
              <a:spcBef>
                <a:spcPct val="100000"/>
              </a:spcBef>
              <a:buClr>
                <a:schemeClr val="hlink"/>
              </a:buClr>
              <a:buFont typeface="Wingdings" panose="05000000000000000000" pitchFamily="2" charset="2"/>
              <a:buChar char="ç"/>
            </a:pPr>
            <a:r>
              <a:rPr lang="en-US" altLang="en-US" sz="1400" b="1">
                <a:latin typeface="Univers (W1)" charset="0"/>
              </a:rPr>
              <a:t>10 times the risk of dying an an airplane crash</a:t>
            </a:r>
          </a:p>
          <a:p>
            <a:pPr algn="ctr">
              <a:spcBef>
                <a:spcPct val="100000"/>
              </a:spcBef>
              <a:buClr>
                <a:schemeClr val="hlink"/>
              </a:buClr>
              <a:buFont typeface="Wingdings" panose="05000000000000000000" pitchFamily="2" charset="2"/>
              <a:buChar char="ç"/>
            </a:pPr>
            <a:r>
              <a:rPr lang="en-US" altLang="en-US" sz="1400" b="1">
                <a:latin typeface="Univers (W1)" charset="0"/>
              </a:rPr>
              <a:t>The risk of drowning</a:t>
            </a:r>
          </a:p>
          <a:p>
            <a:pPr algn="ctr">
              <a:spcBef>
                <a:spcPct val="100000"/>
              </a:spcBef>
              <a:buClr>
                <a:schemeClr val="hlink"/>
              </a:buClr>
              <a:buFont typeface="Wingdings" panose="05000000000000000000" pitchFamily="2" charset="2"/>
              <a:buChar char="ç"/>
            </a:pPr>
            <a:r>
              <a:rPr lang="en-US" altLang="en-US" sz="1400" b="1">
                <a:latin typeface="Univers (W1)" charset="0"/>
              </a:rPr>
              <a:t>The risk of dying in a home fire                            (Average indoor radon level)</a:t>
            </a:r>
          </a:p>
          <a:p>
            <a:pPr algn="ctr">
              <a:spcBef>
                <a:spcPct val="100000"/>
              </a:spcBef>
            </a:pPr>
            <a:r>
              <a:rPr lang="en-US" altLang="en-US" sz="1400" b="1">
                <a:latin typeface="Univers (W1)" charset="0"/>
              </a:rPr>
              <a:t>(Average outdoor  radon level)</a:t>
            </a:r>
          </a:p>
        </p:txBody>
      </p:sp>
      <p:sp>
        <p:nvSpPr>
          <p:cNvPr id="146438" name="Rectangle 6">
            <a:extLst>
              <a:ext uri="{FF2B5EF4-FFF2-40B4-BE49-F238E27FC236}">
                <a16:creationId xmlns:a16="http://schemas.microsoft.com/office/drawing/2014/main" id="{94586122-AFB6-4F0F-BCF5-E4543DAFEDD4}"/>
              </a:ext>
            </a:extLst>
          </p:cNvPr>
          <p:cNvSpPr>
            <a:spLocks noChangeArrowheads="1"/>
          </p:cNvSpPr>
          <p:nvPr/>
        </p:nvSpPr>
        <p:spPr bwMode="auto">
          <a:xfrm>
            <a:off x="292100" y="1463675"/>
            <a:ext cx="2066925" cy="1293813"/>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solidFill>
                  <a:srgbClr val="000000"/>
                </a:solidFill>
                <a:latin typeface="Univers (W1)" charset="0"/>
              </a:rPr>
              <a:t>Radon </a:t>
            </a:r>
          </a:p>
          <a:p>
            <a:pPr algn="ctr">
              <a:lnSpc>
                <a:spcPct val="90000"/>
              </a:lnSpc>
            </a:pPr>
            <a:r>
              <a:rPr lang="en-US" altLang="en-US" sz="1800" b="1">
                <a:solidFill>
                  <a:srgbClr val="000000"/>
                </a:solidFill>
                <a:latin typeface="Univers (W1)" charset="0"/>
              </a:rPr>
              <a:t>Level</a:t>
            </a:r>
          </a:p>
        </p:txBody>
      </p:sp>
      <p:sp>
        <p:nvSpPr>
          <p:cNvPr id="146439" name="Rectangle 7">
            <a:extLst>
              <a:ext uri="{FF2B5EF4-FFF2-40B4-BE49-F238E27FC236}">
                <a16:creationId xmlns:a16="http://schemas.microsoft.com/office/drawing/2014/main" id="{34B32255-A6E4-49C5-8942-4CDA5BA4547C}"/>
              </a:ext>
            </a:extLst>
          </p:cNvPr>
          <p:cNvSpPr>
            <a:spLocks noChangeArrowheads="1"/>
          </p:cNvSpPr>
          <p:nvPr/>
        </p:nvSpPr>
        <p:spPr bwMode="auto">
          <a:xfrm>
            <a:off x="2371725" y="1463675"/>
            <a:ext cx="3719513" cy="1293813"/>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solidFill>
                  <a:srgbClr val="000000"/>
                </a:solidFill>
                <a:latin typeface="Univers (W1)" charset="0"/>
              </a:rPr>
              <a:t>If 1,000 people who smoked were exposed to this level over their lifetime..</a:t>
            </a:r>
          </a:p>
        </p:txBody>
      </p:sp>
      <p:sp>
        <p:nvSpPr>
          <p:cNvPr id="146440" name="Rectangle 8">
            <a:extLst>
              <a:ext uri="{FF2B5EF4-FFF2-40B4-BE49-F238E27FC236}">
                <a16:creationId xmlns:a16="http://schemas.microsoft.com/office/drawing/2014/main" id="{277D1EB1-9B9A-447A-BDC9-784FC940EA8E}"/>
              </a:ext>
            </a:extLst>
          </p:cNvPr>
          <p:cNvSpPr>
            <a:spLocks noChangeArrowheads="1"/>
          </p:cNvSpPr>
          <p:nvPr/>
        </p:nvSpPr>
        <p:spPr bwMode="auto">
          <a:xfrm>
            <a:off x="6103938" y="1460500"/>
            <a:ext cx="2849562" cy="1296988"/>
          </a:xfrm>
          <a:prstGeom prst="rect">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solidFill>
                  <a:srgbClr val="000000"/>
                </a:solidFill>
                <a:latin typeface="Univers (W1)" charset="0"/>
              </a:rPr>
              <a:t>The risk of cancer exposure compares to..</a:t>
            </a:r>
          </a:p>
        </p:txBody>
      </p:sp>
    </p:spTree>
  </p:cSld>
  <p:clrMapOvr>
    <a:masterClrMapping/>
  </p:clrMapOvr>
  <p:transition advClick="0" advTm="6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1049AB1A-1C17-4DC3-BBE9-D49265CD6B2F}"/>
              </a:ext>
            </a:extLst>
          </p:cNvPr>
          <p:cNvSpPr>
            <a:spLocks noGrp="1" noChangeArrowheads="1"/>
          </p:cNvSpPr>
          <p:nvPr>
            <p:ph type="ctrTitle"/>
          </p:nvPr>
        </p:nvSpPr>
        <p:spPr>
          <a:xfrm>
            <a:off x="1123950" y="2286000"/>
            <a:ext cx="68961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en-US" sz="4400"/>
              <a:t>Radiation and Risk</a:t>
            </a:r>
          </a:p>
        </p:txBody>
      </p:sp>
      <p:sp>
        <p:nvSpPr>
          <p:cNvPr id="148483" name="Rectangle 3">
            <a:extLst>
              <a:ext uri="{FF2B5EF4-FFF2-40B4-BE49-F238E27FC236}">
                <a16:creationId xmlns:a16="http://schemas.microsoft.com/office/drawing/2014/main" id="{A3B3F9DC-BA9C-488B-8AAA-554E157418E5}"/>
              </a:ext>
            </a:extLst>
          </p:cNvPr>
          <p:cNvSpPr>
            <a:spLocks noGrp="1" noChangeArrowheads="1"/>
          </p:cNvSpPr>
          <p:nvPr>
            <p:ph type="subTitle" idx="1"/>
          </p:nvPr>
        </p:nvSpPr>
        <p:spPr>
          <a:xfrm>
            <a:off x="1743075" y="3886200"/>
            <a:ext cx="5657850" cy="1752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r>
              <a:rPr lang="en-US" altLang="en-US" sz="3200"/>
              <a:t>How Risky is it Really??</a:t>
            </a:r>
          </a:p>
        </p:txBody>
      </p:sp>
    </p:spTree>
  </p:cSld>
  <p:clrMapOvr>
    <a:masterClrMapping/>
  </p:clrMapOvr>
  <p:transition advClick="0" advTm="6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B4EBCEB4-CE18-4851-96EC-ED8EB2606EF8}"/>
              </a:ext>
            </a:extLst>
          </p:cNvPr>
          <p:cNvSpPr>
            <a:spLocks noGrp="1" noChangeArrowheads="1"/>
          </p:cNvSpPr>
          <p:nvPr>
            <p:ph type="title"/>
          </p:nvPr>
        </p:nvSpPr>
        <p:spPr>
          <a:xfrm>
            <a:off x="685800" y="60960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Years from Your Life</a:t>
            </a:r>
          </a:p>
        </p:txBody>
      </p:sp>
      <p:graphicFrame>
        <p:nvGraphicFramePr>
          <p:cNvPr id="150531" name="Object 3">
            <a:hlinkClick r:id="" action="ppaction://ole?verb=0"/>
            <a:extLst>
              <a:ext uri="{FF2B5EF4-FFF2-40B4-BE49-F238E27FC236}">
                <a16:creationId xmlns:a16="http://schemas.microsoft.com/office/drawing/2014/main" id="{BF02E3CC-6B0D-41A1-ADFA-E8FD5398FF67}"/>
              </a:ext>
            </a:extLst>
          </p:cNvPr>
          <p:cNvGraphicFramePr>
            <a:graphicFrameLocks/>
          </p:cNvGraphicFramePr>
          <p:nvPr/>
        </p:nvGraphicFramePr>
        <p:xfrm>
          <a:off x="-139700" y="1479550"/>
          <a:ext cx="9356725" cy="5373688"/>
        </p:xfrm>
        <a:graphic>
          <a:graphicData uri="http://schemas.openxmlformats.org/presentationml/2006/ole">
            <mc:AlternateContent xmlns:mc="http://schemas.openxmlformats.org/markup-compatibility/2006">
              <mc:Choice xmlns:v="urn:schemas-microsoft-com:vml" Requires="v">
                <p:oleObj spid="_x0000_s150533" name="Chart" r:id="rId4" imgW="9353821" imgH="5372462" progId="MSGraph.Chart.8">
                  <p:embed followColorScheme="full"/>
                </p:oleObj>
              </mc:Choice>
              <mc:Fallback>
                <p:oleObj name="Chart" r:id="rId4" imgW="9353821" imgH="537246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1479550"/>
                        <a:ext cx="9356725"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2" name="Object 4">
            <a:hlinkClick r:id="" action="ppaction://ole?verb=0"/>
            <a:extLst>
              <a:ext uri="{FF2B5EF4-FFF2-40B4-BE49-F238E27FC236}">
                <a16:creationId xmlns:a16="http://schemas.microsoft.com/office/drawing/2014/main" id="{5CE345DE-8464-45C6-A21E-FE2BD20F761B}"/>
              </a:ext>
            </a:extLst>
          </p:cNvPr>
          <p:cNvGraphicFramePr>
            <a:graphicFrameLocks/>
          </p:cNvGraphicFramePr>
          <p:nvPr/>
        </p:nvGraphicFramePr>
        <p:xfrm>
          <a:off x="6137275" y="3475038"/>
          <a:ext cx="2308225" cy="2189162"/>
        </p:xfrm>
        <a:graphic>
          <a:graphicData uri="http://schemas.openxmlformats.org/presentationml/2006/ole">
            <mc:AlternateContent xmlns:mc="http://schemas.openxmlformats.org/markup-compatibility/2006">
              <mc:Choice xmlns:v="urn:schemas-microsoft-com:vml" Requires="v">
                <p:oleObj spid="_x0000_s150534" name="Clip" r:id="rId6" imgW="2308225" imgH="2189163" progId="MS_ClipArt_Gallery.2">
                  <p:embed/>
                </p:oleObj>
              </mc:Choice>
              <mc:Fallback>
                <p:oleObj name="Clip" r:id="rId6" imgW="2308225" imgH="2189163" progId="MS_ClipArt_Gallery.2">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7275" y="3475038"/>
                        <a:ext cx="2308225"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advTm="6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A1B1CC4C-430D-4EB7-8F7B-C0E0F83165F8}"/>
              </a:ext>
            </a:extLst>
          </p:cNvPr>
          <p:cNvSpPr>
            <a:spLocks noGrp="1" noChangeArrowheads="1"/>
          </p:cNvSpPr>
          <p:nvPr>
            <p:ph type="title"/>
          </p:nvPr>
        </p:nvSpPr>
        <p:spPr>
          <a:xfrm>
            <a:off x="685800" y="609600"/>
            <a:ext cx="77724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Days from Your Life</a:t>
            </a:r>
          </a:p>
        </p:txBody>
      </p:sp>
      <p:graphicFrame>
        <p:nvGraphicFramePr>
          <p:cNvPr id="152579" name="Object 3">
            <a:hlinkClick r:id="" action="ppaction://ole?verb=0"/>
            <a:extLst>
              <a:ext uri="{FF2B5EF4-FFF2-40B4-BE49-F238E27FC236}">
                <a16:creationId xmlns:a16="http://schemas.microsoft.com/office/drawing/2014/main" id="{64B8C18E-7997-4E16-BD4D-B2035A6F7AF6}"/>
              </a:ext>
            </a:extLst>
          </p:cNvPr>
          <p:cNvGraphicFramePr>
            <a:graphicFrameLocks/>
          </p:cNvGraphicFramePr>
          <p:nvPr/>
        </p:nvGraphicFramePr>
        <p:xfrm>
          <a:off x="-31750" y="1371600"/>
          <a:ext cx="9021763" cy="5192713"/>
        </p:xfrm>
        <a:graphic>
          <a:graphicData uri="http://schemas.openxmlformats.org/presentationml/2006/ole">
            <mc:AlternateContent xmlns:mc="http://schemas.openxmlformats.org/markup-compatibility/2006">
              <mc:Choice xmlns:v="urn:schemas-microsoft-com:vml" Requires="v">
                <p:oleObj spid="_x0000_s152581" name="Chart" r:id="rId4" imgW="9020491" imgH="5191607" progId="MSGraph.Chart.8">
                  <p:embed followColorScheme="full"/>
                </p:oleObj>
              </mc:Choice>
              <mc:Fallback>
                <p:oleObj name="Chart" r:id="rId4" imgW="9020491" imgH="519160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1371600"/>
                        <a:ext cx="9021763" cy="519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0" name="Object 4">
            <a:hlinkClick r:id="" action="ppaction://ole?verb=0"/>
            <a:extLst>
              <a:ext uri="{FF2B5EF4-FFF2-40B4-BE49-F238E27FC236}">
                <a16:creationId xmlns:a16="http://schemas.microsoft.com/office/drawing/2014/main" id="{47B4038D-D5B4-409C-9161-1D30B9A8CF30}"/>
              </a:ext>
            </a:extLst>
          </p:cNvPr>
          <p:cNvGraphicFramePr>
            <a:graphicFrameLocks/>
          </p:cNvGraphicFramePr>
          <p:nvPr/>
        </p:nvGraphicFramePr>
        <p:xfrm>
          <a:off x="4457700" y="4419600"/>
          <a:ext cx="3994150" cy="1046163"/>
        </p:xfrm>
        <a:graphic>
          <a:graphicData uri="http://schemas.openxmlformats.org/presentationml/2006/ole">
            <mc:AlternateContent xmlns:mc="http://schemas.openxmlformats.org/markup-compatibility/2006">
              <mc:Choice xmlns:v="urn:schemas-microsoft-com:vml" Requires="v">
                <p:oleObj spid="_x0000_s152582" name="Clip" r:id="rId6" imgW="3989388" imgH="1046163" progId="MS_ClipArt_Gallery.2">
                  <p:embed/>
                </p:oleObj>
              </mc:Choice>
              <mc:Fallback>
                <p:oleObj name="Clip" r:id="rId6" imgW="3989388" imgH="1046163" progId="MS_ClipArt_Gallery.2">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700" y="4419600"/>
                        <a:ext cx="3994150"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advTm="6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FA31060-F4D9-448B-9E44-1C5B4F599924}"/>
              </a:ext>
            </a:extLst>
          </p:cNvPr>
          <p:cNvSpPr>
            <a:spLocks noChangeArrowheads="1"/>
          </p:cNvSpPr>
          <p:nvPr/>
        </p:nvSpPr>
        <p:spPr bwMode="auto">
          <a:xfrm>
            <a:off x="6407150" y="4959350"/>
            <a:ext cx="2197100" cy="21590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11" name="Rectangle 3">
            <a:extLst>
              <a:ext uri="{FF2B5EF4-FFF2-40B4-BE49-F238E27FC236}">
                <a16:creationId xmlns:a16="http://schemas.microsoft.com/office/drawing/2014/main" id="{E474CD1D-4A7D-4852-A75C-B78E4E7D7423}"/>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X-Ray Production</a:t>
            </a:r>
            <a:br>
              <a:rPr lang="en-US" altLang="en-US"/>
            </a:br>
            <a:r>
              <a:rPr lang="en-US" altLang="en-US"/>
              <a:t>(Bremsstrahlung)</a:t>
            </a:r>
          </a:p>
        </p:txBody>
      </p:sp>
      <p:grpSp>
        <p:nvGrpSpPr>
          <p:cNvPr id="17412" name="Group 4">
            <a:extLst>
              <a:ext uri="{FF2B5EF4-FFF2-40B4-BE49-F238E27FC236}">
                <a16:creationId xmlns:a16="http://schemas.microsoft.com/office/drawing/2014/main" id="{48081C0F-22D2-41A3-BB0B-9F80218C4A7C}"/>
              </a:ext>
            </a:extLst>
          </p:cNvPr>
          <p:cNvGrpSpPr>
            <a:grpSpLocks/>
          </p:cNvGrpSpPr>
          <p:nvPr/>
        </p:nvGrpSpPr>
        <p:grpSpPr bwMode="auto">
          <a:xfrm>
            <a:off x="5592763" y="2173288"/>
            <a:ext cx="1406525" cy="1430337"/>
            <a:chOff x="3523" y="1369"/>
            <a:chExt cx="886" cy="901"/>
          </a:xfrm>
        </p:grpSpPr>
        <p:sp>
          <p:nvSpPr>
            <p:cNvPr id="17466" name="Oval 5">
              <a:extLst>
                <a:ext uri="{FF2B5EF4-FFF2-40B4-BE49-F238E27FC236}">
                  <a16:creationId xmlns:a16="http://schemas.microsoft.com/office/drawing/2014/main" id="{FAE12E03-5364-4115-99FE-524C57328BB2}"/>
                </a:ext>
              </a:extLst>
            </p:cNvPr>
            <p:cNvSpPr>
              <a:spLocks noChangeArrowheads="1"/>
            </p:cNvSpPr>
            <p:nvPr/>
          </p:nvSpPr>
          <p:spPr bwMode="auto">
            <a:xfrm>
              <a:off x="3994" y="1964"/>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67" name="Oval 6">
              <a:extLst>
                <a:ext uri="{FF2B5EF4-FFF2-40B4-BE49-F238E27FC236}">
                  <a16:creationId xmlns:a16="http://schemas.microsoft.com/office/drawing/2014/main" id="{2E327851-694D-4141-82D8-48D4DBA1C6D8}"/>
                </a:ext>
              </a:extLst>
            </p:cNvPr>
            <p:cNvSpPr>
              <a:spLocks noChangeArrowheads="1"/>
            </p:cNvSpPr>
            <p:nvPr/>
          </p:nvSpPr>
          <p:spPr bwMode="auto">
            <a:xfrm>
              <a:off x="3955" y="166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68" name="Oval 7">
              <a:extLst>
                <a:ext uri="{FF2B5EF4-FFF2-40B4-BE49-F238E27FC236}">
                  <a16:creationId xmlns:a16="http://schemas.microsoft.com/office/drawing/2014/main" id="{D577F19A-B408-4B4D-ACD2-F53A71CF3409}"/>
                </a:ext>
              </a:extLst>
            </p:cNvPr>
            <p:cNvSpPr>
              <a:spLocks noChangeArrowheads="1"/>
            </p:cNvSpPr>
            <p:nvPr/>
          </p:nvSpPr>
          <p:spPr bwMode="auto">
            <a:xfrm>
              <a:off x="4155" y="2002"/>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69" name="Oval 8">
              <a:extLst>
                <a:ext uri="{FF2B5EF4-FFF2-40B4-BE49-F238E27FC236}">
                  <a16:creationId xmlns:a16="http://schemas.microsoft.com/office/drawing/2014/main" id="{72187320-09DE-459C-B20D-66CF2789EA54}"/>
                </a:ext>
              </a:extLst>
            </p:cNvPr>
            <p:cNvSpPr>
              <a:spLocks noChangeArrowheads="1"/>
            </p:cNvSpPr>
            <p:nvPr/>
          </p:nvSpPr>
          <p:spPr bwMode="auto">
            <a:xfrm>
              <a:off x="3963" y="1793"/>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0" name="Oval 9">
              <a:extLst>
                <a:ext uri="{FF2B5EF4-FFF2-40B4-BE49-F238E27FC236}">
                  <a16:creationId xmlns:a16="http://schemas.microsoft.com/office/drawing/2014/main" id="{3CA8961B-49E4-487D-9DAB-6DC40F4DD451}"/>
                </a:ext>
              </a:extLst>
            </p:cNvPr>
            <p:cNvSpPr>
              <a:spLocks noChangeArrowheads="1"/>
            </p:cNvSpPr>
            <p:nvPr/>
          </p:nvSpPr>
          <p:spPr bwMode="auto">
            <a:xfrm>
              <a:off x="3649" y="1618"/>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1" name="Oval 10">
              <a:extLst>
                <a:ext uri="{FF2B5EF4-FFF2-40B4-BE49-F238E27FC236}">
                  <a16:creationId xmlns:a16="http://schemas.microsoft.com/office/drawing/2014/main" id="{BD140605-A92B-49C1-BC3E-E44C21B24334}"/>
                </a:ext>
              </a:extLst>
            </p:cNvPr>
            <p:cNvSpPr>
              <a:spLocks noChangeArrowheads="1"/>
            </p:cNvSpPr>
            <p:nvPr/>
          </p:nvSpPr>
          <p:spPr bwMode="auto">
            <a:xfrm>
              <a:off x="3757" y="140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2" name="Oval 11">
              <a:extLst>
                <a:ext uri="{FF2B5EF4-FFF2-40B4-BE49-F238E27FC236}">
                  <a16:creationId xmlns:a16="http://schemas.microsoft.com/office/drawing/2014/main" id="{BA855EC7-7D6E-4DF7-B462-0B89460B3DCA}"/>
                </a:ext>
              </a:extLst>
            </p:cNvPr>
            <p:cNvSpPr>
              <a:spLocks noChangeArrowheads="1"/>
            </p:cNvSpPr>
            <p:nvPr/>
          </p:nvSpPr>
          <p:spPr bwMode="auto">
            <a:xfrm>
              <a:off x="3736" y="1793"/>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3" name="Oval 12">
              <a:extLst>
                <a:ext uri="{FF2B5EF4-FFF2-40B4-BE49-F238E27FC236}">
                  <a16:creationId xmlns:a16="http://schemas.microsoft.com/office/drawing/2014/main" id="{372C50AE-A8AE-42E5-955C-3FD5B1BF8E51}"/>
                </a:ext>
              </a:extLst>
            </p:cNvPr>
            <p:cNvSpPr>
              <a:spLocks noChangeArrowheads="1"/>
            </p:cNvSpPr>
            <p:nvPr/>
          </p:nvSpPr>
          <p:spPr bwMode="auto">
            <a:xfrm>
              <a:off x="3571" y="1994"/>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4" name="Oval 13">
              <a:extLst>
                <a:ext uri="{FF2B5EF4-FFF2-40B4-BE49-F238E27FC236}">
                  <a16:creationId xmlns:a16="http://schemas.microsoft.com/office/drawing/2014/main" id="{651B660F-B5AA-4DA2-A604-62DC7C6099EA}"/>
                </a:ext>
              </a:extLst>
            </p:cNvPr>
            <p:cNvSpPr>
              <a:spLocks noChangeArrowheads="1"/>
            </p:cNvSpPr>
            <p:nvPr/>
          </p:nvSpPr>
          <p:spPr bwMode="auto">
            <a:xfrm>
              <a:off x="3946" y="1527"/>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5" name="Oval 14">
              <a:extLst>
                <a:ext uri="{FF2B5EF4-FFF2-40B4-BE49-F238E27FC236}">
                  <a16:creationId xmlns:a16="http://schemas.microsoft.com/office/drawing/2014/main" id="{6499F997-C2E0-4F30-8686-A070B1E33164}"/>
                </a:ext>
              </a:extLst>
            </p:cNvPr>
            <p:cNvSpPr>
              <a:spLocks noChangeArrowheads="1"/>
            </p:cNvSpPr>
            <p:nvPr/>
          </p:nvSpPr>
          <p:spPr bwMode="auto">
            <a:xfrm>
              <a:off x="3645" y="1832"/>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6" name="Oval 15">
              <a:extLst>
                <a:ext uri="{FF2B5EF4-FFF2-40B4-BE49-F238E27FC236}">
                  <a16:creationId xmlns:a16="http://schemas.microsoft.com/office/drawing/2014/main" id="{39976E38-4D5E-4594-A8F1-18091245F06B}"/>
                </a:ext>
              </a:extLst>
            </p:cNvPr>
            <p:cNvSpPr>
              <a:spLocks noChangeArrowheads="1"/>
            </p:cNvSpPr>
            <p:nvPr/>
          </p:nvSpPr>
          <p:spPr bwMode="auto">
            <a:xfrm>
              <a:off x="3779" y="153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7" name="Oval 16">
              <a:extLst>
                <a:ext uri="{FF2B5EF4-FFF2-40B4-BE49-F238E27FC236}">
                  <a16:creationId xmlns:a16="http://schemas.microsoft.com/office/drawing/2014/main" id="{3EC6EAEB-A692-4918-9A4E-420D29BC528F}"/>
                </a:ext>
              </a:extLst>
            </p:cNvPr>
            <p:cNvSpPr>
              <a:spLocks noChangeArrowheads="1"/>
            </p:cNvSpPr>
            <p:nvPr/>
          </p:nvSpPr>
          <p:spPr bwMode="auto">
            <a:xfrm>
              <a:off x="3867" y="1968"/>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8" name="Oval 17">
              <a:extLst>
                <a:ext uri="{FF2B5EF4-FFF2-40B4-BE49-F238E27FC236}">
                  <a16:creationId xmlns:a16="http://schemas.microsoft.com/office/drawing/2014/main" id="{20287110-3681-41C4-B965-C44C04778381}"/>
                </a:ext>
              </a:extLst>
            </p:cNvPr>
            <p:cNvSpPr>
              <a:spLocks noChangeArrowheads="1"/>
            </p:cNvSpPr>
            <p:nvPr/>
          </p:nvSpPr>
          <p:spPr bwMode="auto">
            <a:xfrm>
              <a:off x="3827" y="2104"/>
              <a:ext cx="168"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9" name="Oval 18">
              <a:extLst>
                <a:ext uri="{FF2B5EF4-FFF2-40B4-BE49-F238E27FC236}">
                  <a16:creationId xmlns:a16="http://schemas.microsoft.com/office/drawing/2014/main" id="{FE1A5FAC-E6BE-46D8-9F10-9D0C4EE775AC}"/>
                </a:ext>
              </a:extLst>
            </p:cNvPr>
            <p:cNvSpPr>
              <a:spLocks noChangeArrowheads="1"/>
            </p:cNvSpPr>
            <p:nvPr/>
          </p:nvSpPr>
          <p:spPr bwMode="auto">
            <a:xfrm>
              <a:off x="4024" y="1876"/>
              <a:ext cx="175" cy="16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80" name="Oval 19">
              <a:extLst>
                <a:ext uri="{FF2B5EF4-FFF2-40B4-BE49-F238E27FC236}">
                  <a16:creationId xmlns:a16="http://schemas.microsoft.com/office/drawing/2014/main" id="{93BB2B2B-1814-4466-BBB3-FEC7782B08E2}"/>
                </a:ext>
              </a:extLst>
            </p:cNvPr>
            <p:cNvSpPr>
              <a:spLocks noChangeArrowheads="1"/>
            </p:cNvSpPr>
            <p:nvPr/>
          </p:nvSpPr>
          <p:spPr bwMode="auto">
            <a:xfrm>
              <a:off x="4072" y="1483"/>
              <a:ext cx="145" cy="14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81" name="Oval 20">
              <a:extLst>
                <a:ext uri="{FF2B5EF4-FFF2-40B4-BE49-F238E27FC236}">
                  <a16:creationId xmlns:a16="http://schemas.microsoft.com/office/drawing/2014/main" id="{A5C44940-E8BE-4A69-BC10-4C973D5CD28A}"/>
                </a:ext>
              </a:extLst>
            </p:cNvPr>
            <p:cNvSpPr>
              <a:spLocks noChangeArrowheads="1"/>
            </p:cNvSpPr>
            <p:nvPr/>
          </p:nvSpPr>
          <p:spPr bwMode="auto">
            <a:xfrm>
              <a:off x="3955" y="2056"/>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82" name="Oval 21">
              <a:extLst>
                <a:ext uri="{FF2B5EF4-FFF2-40B4-BE49-F238E27FC236}">
                  <a16:creationId xmlns:a16="http://schemas.microsoft.com/office/drawing/2014/main" id="{8D1034E7-76BB-4219-A7F9-EF35E3D18FF4}"/>
                </a:ext>
              </a:extLst>
            </p:cNvPr>
            <p:cNvSpPr>
              <a:spLocks noChangeArrowheads="1"/>
            </p:cNvSpPr>
            <p:nvPr/>
          </p:nvSpPr>
          <p:spPr bwMode="auto">
            <a:xfrm>
              <a:off x="3736" y="1662"/>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83" name="Oval 22">
              <a:extLst>
                <a:ext uri="{FF2B5EF4-FFF2-40B4-BE49-F238E27FC236}">
                  <a16:creationId xmlns:a16="http://schemas.microsoft.com/office/drawing/2014/main" id="{D4D04648-58C9-4737-99D1-EF31200BE781}"/>
                </a:ext>
              </a:extLst>
            </p:cNvPr>
            <p:cNvSpPr>
              <a:spLocks noChangeArrowheads="1"/>
            </p:cNvSpPr>
            <p:nvPr/>
          </p:nvSpPr>
          <p:spPr bwMode="auto">
            <a:xfrm>
              <a:off x="3649" y="1968"/>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84" name="Oval 23">
              <a:extLst>
                <a:ext uri="{FF2B5EF4-FFF2-40B4-BE49-F238E27FC236}">
                  <a16:creationId xmlns:a16="http://schemas.microsoft.com/office/drawing/2014/main" id="{1A69DA66-E671-49C1-AAD7-AA3FDD123146}"/>
                </a:ext>
              </a:extLst>
            </p:cNvPr>
            <p:cNvSpPr>
              <a:spLocks noChangeArrowheads="1"/>
            </p:cNvSpPr>
            <p:nvPr/>
          </p:nvSpPr>
          <p:spPr bwMode="auto">
            <a:xfrm>
              <a:off x="3907" y="136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85" name="Oval 24">
              <a:extLst>
                <a:ext uri="{FF2B5EF4-FFF2-40B4-BE49-F238E27FC236}">
                  <a16:creationId xmlns:a16="http://schemas.microsoft.com/office/drawing/2014/main" id="{72C4C43D-7CF1-4C28-A6A5-F750B80C1620}"/>
                </a:ext>
              </a:extLst>
            </p:cNvPr>
            <p:cNvSpPr>
              <a:spLocks noChangeArrowheads="1"/>
            </p:cNvSpPr>
            <p:nvPr/>
          </p:nvSpPr>
          <p:spPr bwMode="auto">
            <a:xfrm>
              <a:off x="3763" y="2020"/>
              <a:ext cx="157" cy="18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86" name="Oval 25">
              <a:extLst>
                <a:ext uri="{FF2B5EF4-FFF2-40B4-BE49-F238E27FC236}">
                  <a16:creationId xmlns:a16="http://schemas.microsoft.com/office/drawing/2014/main" id="{B23E84C6-F949-49B6-B31C-22DC4108F97B}"/>
                </a:ext>
              </a:extLst>
            </p:cNvPr>
            <p:cNvSpPr>
              <a:spLocks noChangeArrowheads="1"/>
            </p:cNvSpPr>
            <p:nvPr/>
          </p:nvSpPr>
          <p:spPr bwMode="auto">
            <a:xfrm>
              <a:off x="3667" y="147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87" name="Oval 26">
              <a:extLst>
                <a:ext uri="{FF2B5EF4-FFF2-40B4-BE49-F238E27FC236}">
                  <a16:creationId xmlns:a16="http://schemas.microsoft.com/office/drawing/2014/main" id="{3BE41975-0E43-459F-B0B2-06A1146681FA}"/>
                </a:ext>
              </a:extLst>
            </p:cNvPr>
            <p:cNvSpPr>
              <a:spLocks noChangeArrowheads="1"/>
            </p:cNvSpPr>
            <p:nvPr/>
          </p:nvSpPr>
          <p:spPr bwMode="auto">
            <a:xfrm>
              <a:off x="4243" y="170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88" name="Oval 27">
              <a:extLst>
                <a:ext uri="{FF2B5EF4-FFF2-40B4-BE49-F238E27FC236}">
                  <a16:creationId xmlns:a16="http://schemas.microsoft.com/office/drawing/2014/main" id="{4A7ECB25-2D35-4A45-B3A2-6F60F27F0796}"/>
                </a:ext>
              </a:extLst>
            </p:cNvPr>
            <p:cNvSpPr>
              <a:spLocks noChangeArrowheads="1"/>
            </p:cNvSpPr>
            <p:nvPr/>
          </p:nvSpPr>
          <p:spPr bwMode="auto">
            <a:xfrm>
              <a:off x="4163" y="1579"/>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89" name="Oval 28">
              <a:extLst>
                <a:ext uri="{FF2B5EF4-FFF2-40B4-BE49-F238E27FC236}">
                  <a16:creationId xmlns:a16="http://schemas.microsoft.com/office/drawing/2014/main" id="{6BEB9CA0-8482-4268-88E8-3F6EC8D7D8DC}"/>
                </a:ext>
              </a:extLst>
            </p:cNvPr>
            <p:cNvSpPr>
              <a:spLocks noChangeArrowheads="1"/>
            </p:cNvSpPr>
            <p:nvPr/>
          </p:nvSpPr>
          <p:spPr bwMode="auto">
            <a:xfrm>
              <a:off x="3731" y="2068"/>
              <a:ext cx="189"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90" name="Oval 29">
              <a:extLst>
                <a:ext uri="{FF2B5EF4-FFF2-40B4-BE49-F238E27FC236}">
                  <a16:creationId xmlns:a16="http://schemas.microsoft.com/office/drawing/2014/main" id="{B30CDBD2-4205-4650-B3DF-1522E0121AF0}"/>
                </a:ext>
              </a:extLst>
            </p:cNvPr>
            <p:cNvSpPr>
              <a:spLocks noChangeArrowheads="1"/>
            </p:cNvSpPr>
            <p:nvPr/>
          </p:nvSpPr>
          <p:spPr bwMode="auto">
            <a:xfrm>
              <a:off x="4067" y="167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91" name="Oval 30">
              <a:extLst>
                <a:ext uri="{FF2B5EF4-FFF2-40B4-BE49-F238E27FC236}">
                  <a16:creationId xmlns:a16="http://schemas.microsoft.com/office/drawing/2014/main" id="{4B6C5BDE-80BA-485F-BF32-CFD59FA5614F}"/>
                </a:ext>
              </a:extLst>
            </p:cNvPr>
            <p:cNvSpPr>
              <a:spLocks noChangeArrowheads="1"/>
            </p:cNvSpPr>
            <p:nvPr/>
          </p:nvSpPr>
          <p:spPr bwMode="auto">
            <a:xfrm>
              <a:off x="3523" y="165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92" name="Oval 31">
              <a:extLst>
                <a:ext uri="{FF2B5EF4-FFF2-40B4-BE49-F238E27FC236}">
                  <a16:creationId xmlns:a16="http://schemas.microsoft.com/office/drawing/2014/main" id="{EDC81441-DCFE-47FA-A182-FE655821295B}"/>
                </a:ext>
              </a:extLst>
            </p:cNvPr>
            <p:cNvSpPr>
              <a:spLocks noChangeArrowheads="1"/>
            </p:cNvSpPr>
            <p:nvPr/>
          </p:nvSpPr>
          <p:spPr bwMode="auto">
            <a:xfrm>
              <a:off x="3539" y="1832"/>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93" name="Oval 32">
              <a:extLst>
                <a:ext uri="{FF2B5EF4-FFF2-40B4-BE49-F238E27FC236}">
                  <a16:creationId xmlns:a16="http://schemas.microsoft.com/office/drawing/2014/main" id="{96E17477-14DC-498D-86EF-57BDC89F3D3A}"/>
                </a:ext>
              </a:extLst>
            </p:cNvPr>
            <p:cNvSpPr>
              <a:spLocks noChangeArrowheads="1"/>
            </p:cNvSpPr>
            <p:nvPr/>
          </p:nvSpPr>
          <p:spPr bwMode="auto">
            <a:xfrm>
              <a:off x="3845" y="184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94" name="Oval 33">
              <a:extLst>
                <a:ext uri="{FF2B5EF4-FFF2-40B4-BE49-F238E27FC236}">
                  <a16:creationId xmlns:a16="http://schemas.microsoft.com/office/drawing/2014/main" id="{693FF978-55A2-44C4-860E-278B2FB7CDAF}"/>
                </a:ext>
              </a:extLst>
            </p:cNvPr>
            <p:cNvSpPr>
              <a:spLocks noChangeArrowheads="1"/>
            </p:cNvSpPr>
            <p:nvPr/>
          </p:nvSpPr>
          <p:spPr bwMode="auto">
            <a:xfrm>
              <a:off x="4195" y="184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7413" name="Oval 34">
            <a:extLst>
              <a:ext uri="{FF2B5EF4-FFF2-40B4-BE49-F238E27FC236}">
                <a16:creationId xmlns:a16="http://schemas.microsoft.com/office/drawing/2014/main" id="{3634123C-25FF-4101-A69E-AD421A5BC4B8}"/>
              </a:ext>
            </a:extLst>
          </p:cNvPr>
          <p:cNvSpPr>
            <a:spLocks noChangeArrowheads="1"/>
          </p:cNvSpPr>
          <p:nvPr/>
        </p:nvSpPr>
        <p:spPr bwMode="auto">
          <a:xfrm>
            <a:off x="996950" y="181610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14" name="Rectangle 35">
            <a:extLst>
              <a:ext uri="{FF2B5EF4-FFF2-40B4-BE49-F238E27FC236}">
                <a16:creationId xmlns:a16="http://schemas.microsoft.com/office/drawing/2014/main" id="{6FFD8F1E-6356-458C-AF1B-DA9B7C7FDF2E}"/>
              </a:ext>
            </a:extLst>
          </p:cNvPr>
          <p:cNvSpPr>
            <a:spLocks noChangeArrowheads="1"/>
          </p:cNvSpPr>
          <p:nvPr/>
        </p:nvSpPr>
        <p:spPr bwMode="auto">
          <a:xfrm>
            <a:off x="461963" y="2081213"/>
            <a:ext cx="129698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Electron</a:t>
            </a:r>
          </a:p>
        </p:txBody>
      </p:sp>
      <p:sp>
        <p:nvSpPr>
          <p:cNvPr id="17415" name="Line 36">
            <a:extLst>
              <a:ext uri="{FF2B5EF4-FFF2-40B4-BE49-F238E27FC236}">
                <a16:creationId xmlns:a16="http://schemas.microsoft.com/office/drawing/2014/main" id="{4544DB31-34DC-43C4-BE4D-F31A3D098521}"/>
              </a:ext>
            </a:extLst>
          </p:cNvPr>
          <p:cNvSpPr>
            <a:spLocks noChangeShapeType="1"/>
          </p:cNvSpPr>
          <p:nvPr/>
        </p:nvSpPr>
        <p:spPr bwMode="auto">
          <a:xfrm>
            <a:off x="1787525" y="1866900"/>
            <a:ext cx="24257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Arc 37">
            <a:extLst>
              <a:ext uri="{FF2B5EF4-FFF2-40B4-BE49-F238E27FC236}">
                <a16:creationId xmlns:a16="http://schemas.microsoft.com/office/drawing/2014/main" id="{E1CEFA35-6E29-4BE5-B3C6-3C9183EC25FD}"/>
              </a:ext>
            </a:extLst>
          </p:cNvPr>
          <p:cNvSpPr>
            <a:spLocks/>
          </p:cNvSpPr>
          <p:nvPr/>
        </p:nvSpPr>
        <p:spPr bwMode="auto">
          <a:xfrm>
            <a:off x="5657850" y="1798638"/>
            <a:ext cx="1898650" cy="2051050"/>
          </a:xfrm>
          <a:custGeom>
            <a:avLst/>
            <a:gdLst>
              <a:gd name="T0" fmla="*/ 0 w 21600"/>
              <a:gd name="T1" fmla="*/ 0 h 21600"/>
              <a:gd name="T2" fmla="*/ 1898650 w 21600"/>
              <a:gd name="T3" fmla="*/ 2051050 h 21600"/>
              <a:gd name="T4" fmla="*/ 0 w 21600"/>
              <a:gd name="T5" fmla="*/ 205105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17" name="Group 38">
            <a:extLst>
              <a:ext uri="{FF2B5EF4-FFF2-40B4-BE49-F238E27FC236}">
                <a16:creationId xmlns:a16="http://schemas.microsoft.com/office/drawing/2014/main" id="{69448FE8-37B4-4F9C-9E85-337A711127EF}"/>
              </a:ext>
            </a:extLst>
          </p:cNvPr>
          <p:cNvGrpSpPr>
            <a:grpSpLocks/>
          </p:cNvGrpSpPr>
          <p:nvPr/>
        </p:nvGrpSpPr>
        <p:grpSpPr bwMode="auto">
          <a:xfrm>
            <a:off x="7062788" y="2109788"/>
            <a:ext cx="1949450" cy="127000"/>
            <a:chOff x="4449" y="1329"/>
            <a:chExt cx="1228" cy="80"/>
          </a:xfrm>
        </p:grpSpPr>
        <p:sp>
          <p:nvSpPr>
            <p:cNvPr id="17456" name="Arc 39">
              <a:extLst>
                <a:ext uri="{FF2B5EF4-FFF2-40B4-BE49-F238E27FC236}">
                  <a16:creationId xmlns:a16="http://schemas.microsoft.com/office/drawing/2014/main" id="{8C0B5271-3CBE-4E9C-AC12-2B3A758ACEBA}"/>
                </a:ext>
              </a:extLst>
            </p:cNvPr>
            <p:cNvSpPr>
              <a:spLocks/>
            </p:cNvSpPr>
            <p:nvPr/>
          </p:nvSpPr>
          <p:spPr bwMode="auto">
            <a:xfrm>
              <a:off x="4933" y="1352"/>
              <a:ext cx="95" cy="54"/>
            </a:xfrm>
            <a:custGeom>
              <a:avLst/>
              <a:gdLst>
                <a:gd name="T0" fmla="*/ 95 w 42182"/>
                <a:gd name="T1" fmla="*/ 13 h 21600"/>
                <a:gd name="T2" fmla="*/ 0 w 42182"/>
                <a:gd name="T3" fmla="*/ 10 h 21600"/>
                <a:gd name="T4" fmla="*/ 48 w 42182"/>
                <a:gd name="T5" fmla="*/ 0 h 21600"/>
                <a:gd name="T6" fmla="*/ 0 60000 65536"/>
                <a:gd name="T7" fmla="*/ 0 60000 65536"/>
                <a:gd name="T8" fmla="*/ 0 60000 65536"/>
              </a:gdLst>
              <a:ahLst/>
              <a:cxnLst>
                <a:cxn ang="T6">
                  <a:pos x="T0" y="T1"/>
                </a:cxn>
                <a:cxn ang="T7">
                  <a:pos x="T2" y="T3"/>
                </a:cxn>
                <a:cxn ang="T8">
                  <a:pos x="T4" y="T5"/>
                </a:cxn>
              </a:cxnLst>
              <a:rect l="0" t="0" r="r" b="b"/>
              <a:pathLst>
                <a:path w="42182" h="21600" fill="none" extrusionOk="0">
                  <a:moveTo>
                    <a:pt x="42182" y="5314"/>
                  </a:moveTo>
                  <a:cubicBezTo>
                    <a:pt x="39750" y="14892"/>
                    <a:pt x="31128" y="21600"/>
                    <a:pt x="21246" y="21600"/>
                  </a:cubicBezTo>
                  <a:cubicBezTo>
                    <a:pt x="10818" y="21600"/>
                    <a:pt x="1879" y="14150"/>
                    <a:pt x="-1" y="3894"/>
                  </a:cubicBezTo>
                </a:path>
                <a:path w="42182" h="21600" stroke="0" extrusionOk="0">
                  <a:moveTo>
                    <a:pt x="42182" y="5314"/>
                  </a:moveTo>
                  <a:cubicBezTo>
                    <a:pt x="39750" y="14892"/>
                    <a:pt x="31128" y="21600"/>
                    <a:pt x="21246" y="21600"/>
                  </a:cubicBezTo>
                  <a:cubicBezTo>
                    <a:pt x="10818" y="21600"/>
                    <a:pt x="1879" y="14150"/>
                    <a:pt x="-1" y="3894"/>
                  </a:cubicBezTo>
                  <a:lnTo>
                    <a:pt x="21246" y="0"/>
                  </a:lnTo>
                  <a:lnTo>
                    <a:pt x="42182" y="5314"/>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7" name="Arc 40">
              <a:extLst>
                <a:ext uri="{FF2B5EF4-FFF2-40B4-BE49-F238E27FC236}">
                  <a16:creationId xmlns:a16="http://schemas.microsoft.com/office/drawing/2014/main" id="{62F04680-0CD3-472B-9E73-7D5385FFB498}"/>
                </a:ext>
              </a:extLst>
            </p:cNvPr>
            <p:cNvSpPr>
              <a:spLocks/>
            </p:cNvSpPr>
            <p:nvPr/>
          </p:nvSpPr>
          <p:spPr bwMode="auto">
            <a:xfrm>
              <a:off x="4824" y="1331"/>
              <a:ext cx="96" cy="53"/>
            </a:xfrm>
            <a:custGeom>
              <a:avLst/>
              <a:gdLst>
                <a:gd name="T0" fmla="*/ 0 w 42043"/>
                <a:gd name="T1" fmla="*/ 43 h 21600"/>
                <a:gd name="T2" fmla="*/ 96 w 42043"/>
                <a:gd name="T3" fmla="*/ 39 h 21600"/>
                <a:gd name="T4" fmla="*/ 48 w 42043"/>
                <a:gd name="T5" fmla="*/ 53 h 21600"/>
                <a:gd name="T6" fmla="*/ 0 60000 65536"/>
                <a:gd name="T7" fmla="*/ 0 60000 65536"/>
                <a:gd name="T8" fmla="*/ 0 60000 65536"/>
              </a:gdLst>
              <a:ahLst/>
              <a:cxnLst>
                <a:cxn ang="T6">
                  <a:pos x="T0" y="T1"/>
                </a:cxn>
                <a:cxn ang="T7">
                  <a:pos x="T2" y="T3"/>
                </a:cxn>
                <a:cxn ang="T8">
                  <a:pos x="T4" y="T5"/>
                </a:cxn>
              </a:cxnLst>
              <a:rect l="0" t="0" r="r" b="b"/>
              <a:pathLst>
                <a:path w="42043" h="21600" fill="none" extrusionOk="0">
                  <a:moveTo>
                    <a:pt x="0" y="17634"/>
                  </a:moveTo>
                  <a:cubicBezTo>
                    <a:pt x="1909" y="7410"/>
                    <a:pt x="10833" y="0"/>
                    <a:pt x="21233" y="0"/>
                  </a:cubicBezTo>
                  <a:cubicBezTo>
                    <a:pt x="30932" y="0"/>
                    <a:pt x="39443" y="6466"/>
                    <a:pt x="42042" y="15811"/>
                  </a:cubicBezTo>
                </a:path>
                <a:path w="42043" h="21600" stroke="0" extrusionOk="0">
                  <a:moveTo>
                    <a:pt x="0" y="17634"/>
                  </a:moveTo>
                  <a:cubicBezTo>
                    <a:pt x="1909" y="7410"/>
                    <a:pt x="10833" y="0"/>
                    <a:pt x="21233" y="0"/>
                  </a:cubicBezTo>
                  <a:cubicBezTo>
                    <a:pt x="30932" y="0"/>
                    <a:pt x="39443" y="6466"/>
                    <a:pt x="42042" y="15811"/>
                  </a:cubicBezTo>
                  <a:lnTo>
                    <a:pt x="21233" y="21600"/>
                  </a:lnTo>
                  <a:lnTo>
                    <a:pt x="0" y="17634"/>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8" name="Arc 41">
              <a:extLst>
                <a:ext uri="{FF2B5EF4-FFF2-40B4-BE49-F238E27FC236}">
                  <a16:creationId xmlns:a16="http://schemas.microsoft.com/office/drawing/2014/main" id="{7E6FA8CB-7D6D-4C44-AC97-0C17750E1D35}"/>
                </a:ext>
              </a:extLst>
            </p:cNvPr>
            <p:cNvSpPr>
              <a:spLocks/>
            </p:cNvSpPr>
            <p:nvPr/>
          </p:nvSpPr>
          <p:spPr bwMode="auto">
            <a:xfrm>
              <a:off x="5038" y="1333"/>
              <a:ext cx="96" cy="53"/>
            </a:xfrm>
            <a:custGeom>
              <a:avLst/>
              <a:gdLst>
                <a:gd name="T0" fmla="*/ 0 w 42043"/>
                <a:gd name="T1" fmla="*/ 43 h 21600"/>
                <a:gd name="T2" fmla="*/ 96 w 42043"/>
                <a:gd name="T3" fmla="*/ 39 h 21600"/>
                <a:gd name="T4" fmla="*/ 48 w 42043"/>
                <a:gd name="T5" fmla="*/ 53 h 21600"/>
                <a:gd name="T6" fmla="*/ 0 60000 65536"/>
                <a:gd name="T7" fmla="*/ 0 60000 65536"/>
                <a:gd name="T8" fmla="*/ 0 60000 65536"/>
              </a:gdLst>
              <a:ahLst/>
              <a:cxnLst>
                <a:cxn ang="T6">
                  <a:pos x="T0" y="T1"/>
                </a:cxn>
                <a:cxn ang="T7">
                  <a:pos x="T2" y="T3"/>
                </a:cxn>
                <a:cxn ang="T8">
                  <a:pos x="T4" y="T5"/>
                </a:cxn>
              </a:cxnLst>
              <a:rect l="0" t="0" r="r" b="b"/>
              <a:pathLst>
                <a:path w="42043" h="21600" fill="none" extrusionOk="0">
                  <a:moveTo>
                    <a:pt x="0" y="17634"/>
                  </a:moveTo>
                  <a:cubicBezTo>
                    <a:pt x="1909" y="7410"/>
                    <a:pt x="10833" y="0"/>
                    <a:pt x="21233" y="0"/>
                  </a:cubicBezTo>
                  <a:cubicBezTo>
                    <a:pt x="30932" y="0"/>
                    <a:pt x="39443" y="6466"/>
                    <a:pt x="42042" y="15811"/>
                  </a:cubicBezTo>
                </a:path>
                <a:path w="42043" h="21600" stroke="0" extrusionOk="0">
                  <a:moveTo>
                    <a:pt x="0" y="17634"/>
                  </a:moveTo>
                  <a:cubicBezTo>
                    <a:pt x="1909" y="7410"/>
                    <a:pt x="10833" y="0"/>
                    <a:pt x="21233" y="0"/>
                  </a:cubicBezTo>
                  <a:cubicBezTo>
                    <a:pt x="30932" y="0"/>
                    <a:pt x="39443" y="6466"/>
                    <a:pt x="42042" y="15811"/>
                  </a:cubicBezTo>
                  <a:lnTo>
                    <a:pt x="21233" y="21600"/>
                  </a:lnTo>
                  <a:lnTo>
                    <a:pt x="0" y="17634"/>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9" name="Arc 42">
              <a:extLst>
                <a:ext uri="{FF2B5EF4-FFF2-40B4-BE49-F238E27FC236}">
                  <a16:creationId xmlns:a16="http://schemas.microsoft.com/office/drawing/2014/main" id="{D68D062C-B31D-4E75-9014-30D0120D1B7C}"/>
                </a:ext>
              </a:extLst>
            </p:cNvPr>
            <p:cNvSpPr>
              <a:spLocks/>
            </p:cNvSpPr>
            <p:nvPr/>
          </p:nvSpPr>
          <p:spPr bwMode="auto">
            <a:xfrm>
              <a:off x="5146" y="1352"/>
              <a:ext cx="96" cy="54"/>
            </a:xfrm>
            <a:custGeom>
              <a:avLst/>
              <a:gdLst>
                <a:gd name="T0" fmla="*/ 96 w 42189"/>
                <a:gd name="T1" fmla="*/ 13 h 21600"/>
                <a:gd name="T2" fmla="*/ 0 w 42189"/>
                <a:gd name="T3" fmla="*/ 10 h 21600"/>
                <a:gd name="T4" fmla="*/ 48 w 42189"/>
                <a:gd name="T5" fmla="*/ 0 h 21600"/>
                <a:gd name="T6" fmla="*/ 0 60000 65536"/>
                <a:gd name="T7" fmla="*/ 0 60000 65536"/>
                <a:gd name="T8" fmla="*/ 0 60000 65536"/>
              </a:gdLst>
              <a:ahLst/>
              <a:cxnLst>
                <a:cxn ang="T6">
                  <a:pos x="T0" y="T1"/>
                </a:cxn>
                <a:cxn ang="T7">
                  <a:pos x="T2" y="T3"/>
                </a:cxn>
                <a:cxn ang="T8">
                  <a:pos x="T4" y="T5"/>
                </a:cxn>
              </a:cxnLst>
              <a:rect l="0" t="0" r="r" b="b"/>
              <a:pathLst>
                <a:path w="42189" h="21600" fill="none" extrusionOk="0">
                  <a:moveTo>
                    <a:pt x="42189" y="5258"/>
                  </a:moveTo>
                  <a:cubicBezTo>
                    <a:pt x="39778" y="14864"/>
                    <a:pt x="31143" y="21600"/>
                    <a:pt x="21239" y="21600"/>
                  </a:cubicBezTo>
                  <a:cubicBezTo>
                    <a:pt x="10826" y="21600"/>
                    <a:pt x="1896" y="14171"/>
                    <a:pt x="0" y="3932"/>
                  </a:cubicBezTo>
                </a:path>
                <a:path w="42189" h="21600" stroke="0" extrusionOk="0">
                  <a:moveTo>
                    <a:pt x="42189" y="5258"/>
                  </a:moveTo>
                  <a:cubicBezTo>
                    <a:pt x="39778" y="14864"/>
                    <a:pt x="31143" y="21600"/>
                    <a:pt x="21239" y="21600"/>
                  </a:cubicBezTo>
                  <a:cubicBezTo>
                    <a:pt x="10826" y="21600"/>
                    <a:pt x="1896" y="14171"/>
                    <a:pt x="0" y="3932"/>
                  </a:cubicBezTo>
                  <a:lnTo>
                    <a:pt x="21239" y="0"/>
                  </a:lnTo>
                  <a:lnTo>
                    <a:pt x="42189" y="5258"/>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0" name="Arc 43">
              <a:extLst>
                <a:ext uri="{FF2B5EF4-FFF2-40B4-BE49-F238E27FC236}">
                  <a16:creationId xmlns:a16="http://schemas.microsoft.com/office/drawing/2014/main" id="{078FAD87-F1FB-4B01-8267-102CCE3D58D8}"/>
                </a:ext>
              </a:extLst>
            </p:cNvPr>
            <p:cNvSpPr>
              <a:spLocks/>
            </p:cNvSpPr>
            <p:nvPr/>
          </p:nvSpPr>
          <p:spPr bwMode="auto">
            <a:xfrm>
              <a:off x="5364" y="1355"/>
              <a:ext cx="96" cy="54"/>
            </a:xfrm>
            <a:custGeom>
              <a:avLst/>
              <a:gdLst>
                <a:gd name="T0" fmla="*/ 96 w 42240"/>
                <a:gd name="T1" fmla="*/ 13 h 21600"/>
                <a:gd name="T2" fmla="*/ 0 w 42240"/>
                <a:gd name="T3" fmla="*/ 9 h 21600"/>
                <a:gd name="T4" fmla="*/ 48 w 42240"/>
                <a:gd name="T5" fmla="*/ 0 h 21600"/>
                <a:gd name="T6" fmla="*/ 0 60000 65536"/>
                <a:gd name="T7" fmla="*/ 0 60000 65536"/>
                <a:gd name="T8" fmla="*/ 0 60000 65536"/>
              </a:gdLst>
              <a:ahLst/>
              <a:cxnLst>
                <a:cxn ang="T6">
                  <a:pos x="T0" y="T1"/>
                </a:cxn>
                <a:cxn ang="T7">
                  <a:pos x="T2" y="T3"/>
                </a:cxn>
                <a:cxn ang="T8">
                  <a:pos x="T4" y="T5"/>
                </a:cxn>
              </a:cxnLst>
              <a:rect l="0" t="0" r="r" b="b"/>
              <a:pathLst>
                <a:path w="42240" h="21600" fill="none" extrusionOk="0">
                  <a:moveTo>
                    <a:pt x="42239" y="5303"/>
                  </a:moveTo>
                  <a:cubicBezTo>
                    <a:pt x="39812" y="14887"/>
                    <a:pt x="31187" y="21600"/>
                    <a:pt x="21301" y="21600"/>
                  </a:cubicBezTo>
                  <a:cubicBezTo>
                    <a:pt x="10754" y="21600"/>
                    <a:pt x="1749" y="13983"/>
                    <a:pt x="0" y="3582"/>
                  </a:cubicBezTo>
                </a:path>
                <a:path w="42240" h="21600" stroke="0" extrusionOk="0">
                  <a:moveTo>
                    <a:pt x="42239" y="5303"/>
                  </a:moveTo>
                  <a:cubicBezTo>
                    <a:pt x="39812" y="14887"/>
                    <a:pt x="31187" y="21600"/>
                    <a:pt x="21301" y="21600"/>
                  </a:cubicBezTo>
                  <a:cubicBezTo>
                    <a:pt x="10754" y="21600"/>
                    <a:pt x="1749" y="13983"/>
                    <a:pt x="0" y="3582"/>
                  </a:cubicBezTo>
                  <a:lnTo>
                    <a:pt x="21301" y="0"/>
                  </a:lnTo>
                  <a:lnTo>
                    <a:pt x="42239" y="5303"/>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1" name="Arc 44">
              <a:extLst>
                <a:ext uri="{FF2B5EF4-FFF2-40B4-BE49-F238E27FC236}">
                  <a16:creationId xmlns:a16="http://schemas.microsoft.com/office/drawing/2014/main" id="{F30F3CB2-92CD-43FE-9BAB-57CFE2E0DB83}"/>
                </a:ext>
              </a:extLst>
            </p:cNvPr>
            <p:cNvSpPr>
              <a:spLocks/>
            </p:cNvSpPr>
            <p:nvPr/>
          </p:nvSpPr>
          <p:spPr bwMode="auto">
            <a:xfrm>
              <a:off x="5255" y="1329"/>
              <a:ext cx="96" cy="54"/>
            </a:xfrm>
            <a:custGeom>
              <a:avLst/>
              <a:gdLst>
                <a:gd name="T0" fmla="*/ 0 w 41882"/>
                <a:gd name="T1" fmla="*/ 43 h 21600"/>
                <a:gd name="T2" fmla="*/ 96 w 41882"/>
                <a:gd name="T3" fmla="*/ 39 h 21600"/>
                <a:gd name="T4" fmla="*/ 49 w 41882"/>
                <a:gd name="T5" fmla="*/ 54 h 21600"/>
                <a:gd name="T6" fmla="*/ 0 60000 65536"/>
                <a:gd name="T7" fmla="*/ 0 60000 65536"/>
                <a:gd name="T8" fmla="*/ 0 60000 65536"/>
              </a:gdLst>
              <a:ahLst/>
              <a:cxnLst>
                <a:cxn ang="T6">
                  <a:pos x="T0" y="T1"/>
                </a:cxn>
                <a:cxn ang="T7">
                  <a:pos x="T2" y="T3"/>
                </a:cxn>
                <a:cxn ang="T8">
                  <a:pos x="T4" y="T5"/>
                </a:cxn>
              </a:cxnLst>
              <a:rect l="0" t="0" r="r" b="b"/>
              <a:pathLst>
                <a:path w="41882" h="21600" fill="none" extrusionOk="0">
                  <a:moveTo>
                    <a:pt x="-1" y="17291"/>
                  </a:moveTo>
                  <a:cubicBezTo>
                    <a:pt x="2048" y="7229"/>
                    <a:pt x="10897" y="0"/>
                    <a:pt x="21166" y="0"/>
                  </a:cubicBezTo>
                  <a:cubicBezTo>
                    <a:pt x="30739" y="0"/>
                    <a:pt x="39170" y="6301"/>
                    <a:pt x="41881" y="15483"/>
                  </a:cubicBezTo>
                </a:path>
                <a:path w="41882" h="21600" stroke="0" extrusionOk="0">
                  <a:moveTo>
                    <a:pt x="-1" y="17291"/>
                  </a:moveTo>
                  <a:cubicBezTo>
                    <a:pt x="2048" y="7229"/>
                    <a:pt x="10897" y="0"/>
                    <a:pt x="21166" y="0"/>
                  </a:cubicBezTo>
                  <a:cubicBezTo>
                    <a:pt x="30739" y="0"/>
                    <a:pt x="39170" y="6301"/>
                    <a:pt x="41881" y="15483"/>
                  </a:cubicBezTo>
                  <a:lnTo>
                    <a:pt x="21166" y="21600"/>
                  </a:lnTo>
                  <a:lnTo>
                    <a:pt x="-1" y="17291"/>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2" name="Arc 45">
              <a:extLst>
                <a:ext uri="{FF2B5EF4-FFF2-40B4-BE49-F238E27FC236}">
                  <a16:creationId xmlns:a16="http://schemas.microsoft.com/office/drawing/2014/main" id="{022578F1-9231-4C1B-B0FF-7419BF595D74}"/>
                </a:ext>
              </a:extLst>
            </p:cNvPr>
            <p:cNvSpPr>
              <a:spLocks/>
            </p:cNvSpPr>
            <p:nvPr/>
          </p:nvSpPr>
          <p:spPr bwMode="auto">
            <a:xfrm>
              <a:off x="5474" y="1354"/>
              <a:ext cx="203" cy="17"/>
            </a:xfrm>
            <a:custGeom>
              <a:avLst/>
              <a:gdLst>
                <a:gd name="T0" fmla="*/ 0 w 21560"/>
                <a:gd name="T1" fmla="*/ 16 h 21600"/>
                <a:gd name="T2" fmla="*/ 202 w 21560"/>
                <a:gd name="T3" fmla="*/ 0 h 21600"/>
                <a:gd name="T4" fmla="*/ 203 w 21560"/>
                <a:gd name="T5" fmla="*/ 17 h 21600"/>
                <a:gd name="T6" fmla="*/ 0 60000 65536"/>
                <a:gd name="T7" fmla="*/ 0 60000 65536"/>
                <a:gd name="T8" fmla="*/ 0 60000 65536"/>
              </a:gdLst>
              <a:ahLst/>
              <a:cxnLst>
                <a:cxn ang="T6">
                  <a:pos x="T0" y="T1"/>
                </a:cxn>
                <a:cxn ang="T7">
                  <a:pos x="T2" y="T3"/>
                </a:cxn>
                <a:cxn ang="T8">
                  <a:pos x="T4" y="T5"/>
                </a:cxn>
              </a:cxnLst>
              <a:rect l="0" t="0" r="r" b="b"/>
              <a:pathLst>
                <a:path w="21560" h="21600" fill="none" extrusionOk="0">
                  <a:moveTo>
                    <a:pt x="-1" y="20292"/>
                  </a:moveTo>
                  <a:cubicBezTo>
                    <a:pt x="688" y="8931"/>
                    <a:pt x="10075" y="54"/>
                    <a:pt x="21457" y="0"/>
                  </a:cubicBezTo>
                </a:path>
                <a:path w="21560" h="21600" stroke="0" extrusionOk="0">
                  <a:moveTo>
                    <a:pt x="-1" y="20292"/>
                  </a:moveTo>
                  <a:cubicBezTo>
                    <a:pt x="688" y="8931"/>
                    <a:pt x="10075" y="54"/>
                    <a:pt x="21457" y="0"/>
                  </a:cubicBezTo>
                  <a:lnTo>
                    <a:pt x="21560" y="21600"/>
                  </a:lnTo>
                  <a:lnTo>
                    <a:pt x="-1" y="20292"/>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3" name="Arc 46">
              <a:extLst>
                <a:ext uri="{FF2B5EF4-FFF2-40B4-BE49-F238E27FC236}">
                  <a16:creationId xmlns:a16="http://schemas.microsoft.com/office/drawing/2014/main" id="{5CEF7A1B-958A-4B1C-9A57-D9EFB36A61B9}"/>
                </a:ext>
              </a:extLst>
            </p:cNvPr>
            <p:cNvSpPr>
              <a:spLocks/>
            </p:cNvSpPr>
            <p:nvPr/>
          </p:nvSpPr>
          <p:spPr bwMode="auto">
            <a:xfrm>
              <a:off x="4718" y="1350"/>
              <a:ext cx="96" cy="54"/>
            </a:xfrm>
            <a:custGeom>
              <a:avLst/>
              <a:gdLst>
                <a:gd name="T0" fmla="*/ 96 w 42240"/>
                <a:gd name="T1" fmla="*/ 13 h 21600"/>
                <a:gd name="T2" fmla="*/ 0 w 42240"/>
                <a:gd name="T3" fmla="*/ 9 h 21600"/>
                <a:gd name="T4" fmla="*/ 48 w 42240"/>
                <a:gd name="T5" fmla="*/ 0 h 21600"/>
                <a:gd name="T6" fmla="*/ 0 60000 65536"/>
                <a:gd name="T7" fmla="*/ 0 60000 65536"/>
                <a:gd name="T8" fmla="*/ 0 60000 65536"/>
              </a:gdLst>
              <a:ahLst/>
              <a:cxnLst>
                <a:cxn ang="T6">
                  <a:pos x="T0" y="T1"/>
                </a:cxn>
                <a:cxn ang="T7">
                  <a:pos x="T2" y="T3"/>
                </a:cxn>
                <a:cxn ang="T8">
                  <a:pos x="T4" y="T5"/>
                </a:cxn>
              </a:cxnLst>
              <a:rect l="0" t="0" r="r" b="b"/>
              <a:pathLst>
                <a:path w="42240" h="21600" fill="none" extrusionOk="0">
                  <a:moveTo>
                    <a:pt x="42239" y="5303"/>
                  </a:moveTo>
                  <a:cubicBezTo>
                    <a:pt x="39812" y="14887"/>
                    <a:pt x="31187" y="21600"/>
                    <a:pt x="21301" y="21600"/>
                  </a:cubicBezTo>
                  <a:cubicBezTo>
                    <a:pt x="10754" y="21600"/>
                    <a:pt x="1749" y="13983"/>
                    <a:pt x="0" y="3582"/>
                  </a:cubicBezTo>
                </a:path>
                <a:path w="42240" h="21600" stroke="0" extrusionOk="0">
                  <a:moveTo>
                    <a:pt x="42239" y="5303"/>
                  </a:moveTo>
                  <a:cubicBezTo>
                    <a:pt x="39812" y="14887"/>
                    <a:pt x="31187" y="21600"/>
                    <a:pt x="21301" y="21600"/>
                  </a:cubicBezTo>
                  <a:cubicBezTo>
                    <a:pt x="10754" y="21600"/>
                    <a:pt x="1749" y="13983"/>
                    <a:pt x="0" y="3582"/>
                  </a:cubicBezTo>
                  <a:lnTo>
                    <a:pt x="21301" y="0"/>
                  </a:lnTo>
                  <a:lnTo>
                    <a:pt x="42239" y="5303"/>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4" name="Arc 47">
              <a:extLst>
                <a:ext uri="{FF2B5EF4-FFF2-40B4-BE49-F238E27FC236}">
                  <a16:creationId xmlns:a16="http://schemas.microsoft.com/office/drawing/2014/main" id="{687AC249-69C0-4A02-AA82-A7200224C68B}"/>
                </a:ext>
              </a:extLst>
            </p:cNvPr>
            <p:cNvSpPr>
              <a:spLocks/>
            </p:cNvSpPr>
            <p:nvPr/>
          </p:nvSpPr>
          <p:spPr bwMode="auto">
            <a:xfrm>
              <a:off x="4578" y="1336"/>
              <a:ext cx="130" cy="44"/>
            </a:xfrm>
            <a:custGeom>
              <a:avLst/>
              <a:gdLst>
                <a:gd name="T0" fmla="*/ 0 w 41891"/>
                <a:gd name="T1" fmla="*/ 35 h 21600"/>
                <a:gd name="T2" fmla="*/ 130 w 41891"/>
                <a:gd name="T3" fmla="*/ 32 h 21600"/>
                <a:gd name="T4" fmla="*/ 66 w 41891"/>
                <a:gd name="T5" fmla="*/ 44 h 21600"/>
                <a:gd name="T6" fmla="*/ 0 60000 65536"/>
                <a:gd name="T7" fmla="*/ 0 60000 65536"/>
                <a:gd name="T8" fmla="*/ 0 60000 65536"/>
              </a:gdLst>
              <a:ahLst/>
              <a:cxnLst>
                <a:cxn ang="T6">
                  <a:pos x="T0" y="T1"/>
                </a:cxn>
                <a:cxn ang="T7">
                  <a:pos x="T2" y="T3"/>
                </a:cxn>
                <a:cxn ang="T8">
                  <a:pos x="T4" y="T5"/>
                </a:cxn>
              </a:cxnLst>
              <a:rect l="0" t="0" r="r" b="b"/>
              <a:pathLst>
                <a:path w="41891" h="21600" fill="none" extrusionOk="0">
                  <a:moveTo>
                    <a:pt x="0" y="17160"/>
                  </a:moveTo>
                  <a:cubicBezTo>
                    <a:pt x="2100" y="7160"/>
                    <a:pt x="10920" y="0"/>
                    <a:pt x="21139" y="0"/>
                  </a:cubicBezTo>
                  <a:cubicBezTo>
                    <a:pt x="30760" y="0"/>
                    <a:pt x="39221" y="6363"/>
                    <a:pt x="41890" y="15607"/>
                  </a:cubicBezTo>
                </a:path>
                <a:path w="41891" h="21600" stroke="0" extrusionOk="0">
                  <a:moveTo>
                    <a:pt x="0" y="17160"/>
                  </a:moveTo>
                  <a:cubicBezTo>
                    <a:pt x="2100" y="7160"/>
                    <a:pt x="10920" y="0"/>
                    <a:pt x="21139" y="0"/>
                  </a:cubicBezTo>
                  <a:cubicBezTo>
                    <a:pt x="30760" y="0"/>
                    <a:pt x="39221" y="6363"/>
                    <a:pt x="41890" y="15607"/>
                  </a:cubicBezTo>
                  <a:lnTo>
                    <a:pt x="21139" y="21600"/>
                  </a:lnTo>
                  <a:lnTo>
                    <a:pt x="0" y="1716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5" name="Arc 48">
              <a:extLst>
                <a:ext uri="{FF2B5EF4-FFF2-40B4-BE49-F238E27FC236}">
                  <a16:creationId xmlns:a16="http://schemas.microsoft.com/office/drawing/2014/main" id="{684B0DF0-943D-49A5-9BFA-796318058321}"/>
                </a:ext>
              </a:extLst>
            </p:cNvPr>
            <p:cNvSpPr>
              <a:spLocks/>
            </p:cNvSpPr>
            <p:nvPr/>
          </p:nvSpPr>
          <p:spPr bwMode="auto">
            <a:xfrm>
              <a:off x="4449" y="1367"/>
              <a:ext cx="117" cy="14"/>
            </a:xfrm>
            <a:custGeom>
              <a:avLst/>
              <a:gdLst>
                <a:gd name="T0" fmla="*/ 117 w 21600"/>
                <a:gd name="T1" fmla="*/ 0 h 23196"/>
                <a:gd name="T2" fmla="*/ 0 w 21600"/>
                <a:gd name="T3" fmla="*/ 14 h 23196"/>
                <a:gd name="T4" fmla="*/ 0 w 21600"/>
                <a:gd name="T5" fmla="*/ 1 h 23196"/>
                <a:gd name="T6" fmla="*/ 0 60000 65536"/>
                <a:gd name="T7" fmla="*/ 0 60000 65536"/>
                <a:gd name="T8" fmla="*/ 0 60000 65536"/>
              </a:gdLst>
              <a:ahLst/>
              <a:cxnLst>
                <a:cxn ang="T6">
                  <a:pos x="T0" y="T1"/>
                </a:cxn>
                <a:cxn ang="T7">
                  <a:pos x="T2" y="T3"/>
                </a:cxn>
                <a:cxn ang="T8">
                  <a:pos x="T4" y="T5"/>
                </a:cxn>
              </a:cxnLst>
              <a:rect l="0" t="0" r="r" b="b"/>
              <a:pathLst>
                <a:path w="21600" h="23196" fill="none" extrusionOk="0">
                  <a:moveTo>
                    <a:pt x="21540" y="0"/>
                  </a:moveTo>
                  <a:cubicBezTo>
                    <a:pt x="21580" y="531"/>
                    <a:pt x="21600" y="1063"/>
                    <a:pt x="21600" y="1596"/>
                  </a:cubicBezTo>
                  <a:cubicBezTo>
                    <a:pt x="21600" y="13525"/>
                    <a:pt x="11929" y="23196"/>
                    <a:pt x="0" y="23196"/>
                  </a:cubicBezTo>
                </a:path>
                <a:path w="21600" h="23196" stroke="0" extrusionOk="0">
                  <a:moveTo>
                    <a:pt x="21540" y="0"/>
                  </a:moveTo>
                  <a:cubicBezTo>
                    <a:pt x="21580" y="531"/>
                    <a:pt x="21600" y="1063"/>
                    <a:pt x="21600" y="1596"/>
                  </a:cubicBezTo>
                  <a:cubicBezTo>
                    <a:pt x="21600" y="13525"/>
                    <a:pt x="11929" y="23196"/>
                    <a:pt x="0" y="23196"/>
                  </a:cubicBezTo>
                  <a:lnTo>
                    <a:pt x="0" y="1596"/>
                  </a:lnTo>
                  <a:lnTo>
                    <a:pt x="21540" y="0"/>
                  </a:lnTo>
                  <a:close/>
                </a:path>
              </a:pathLst>
            </a:custGeom>
            <a:noFill/>
            <a:ln w="2540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18" name="Rectangle 49">
            <a:extLst>
              <a:ext uri="{FF2B5EF4-FFF2-40B4-BE49-F238E27FC236}">
                <a16:creationId xmlns:a16="http://schemas.microsoft.com/office/drawing/2014/main" id="{3CBC4490-FF16-4CCA-AA4A-41C4881FEE11}"/>
              </a:ext>
            </a:extLst>
          </p:cNvPr>
          <p:cNvSpPr>
            <a:spLocks noChangeArrowheads="1"/>
          </p:cNvSpPr>
          <p:nvPr/>
        </p:nvSpPr>
        <p:spPr bwMode="auto">
          <a:xfrm>
            <a:off x="8043863" y="2347913"/>
            <a:ext cx="10287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X-Ray</a:t>
            </a:r>
          </a:p>
        </p:txBody>
      </p:sp>
      <p:sp>
        <p:nvSpPr>
          <p:cNvPr id="17419" name="Rectangle 50">
            <a:extLst>
              <a:ext uri="{FF2B5EF4-FFF2-40B4-BE49-F238E27FC236}">
                <a16:creationId xmlns:a16="http://schemas.microsoft.com/office/drawing/2014/main" id="{8DF7D0DA-9A10-4298-B877-0243A37580D2}"/>
              </a:ext>
            </a:extLst>
          </p:cNvPr>
          <p:cNvSpPr>
            <a:spLocks noChangeArrowheads="1"/>
          </p:cNvSpPr>
          <p:nvPr/>
        </p:nvSpPr>
        <p:spPr bwMode="auto">
          <a:xfrm>
            <a:off x="3167063" y="2576513"/>
            <a:ext cx="2170112"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chemeClr val="accent2"/>
                </a:solidFill>
                <a:latin typeface="Univers (W1)" charset="0"/>
              </a:rPr>
              <a:t>Target Nucleus</a:t>
            </a:r>
            <a:endParaRPr lang="en-US" altLang="en-US" b="1">
              <a:solidFill>
                <a:schemeClr val="accent2"/>
              </a:solidFill>
              <a:latin typeface="Univers (W1)" charset="0"/>
            </a:endParaRPr>
          </a:p>
          <a:p>
            <a:r>
              <a:rPr lang="en-US" altLang="en-US" b="1">
                <a:solidFill>
                  <a:schemeClr val="accent2"/>
                </a:solidFill>
                <a:latin typeface="Univers (W1)" charset="0"/>
              </a:rPr>
              <a:t>Tungsten</a:t>
            </a:r>
          </a:p>
        </p:txBody>
      </p:sp>
      <p:sp>
        <p:nvSpPr>
          <p:cNvPr id="17420" name="AutoShape 51">
            <a:extLst>
              <a:ext uri="{FF2B5EF4-FFF2-40B4-BE49-F238E27FC236}">
                <a16:creationId xmlns:a16="http://schemas.microsoft.com/office/drawing/2014/main" id="{2AF726FC-D8EB-48AC-80BA-E63900A7FBD1}"/>
              </a:ext>
            </a:extLst>
          </p:cNvPr>
          <p:cNvSpPr>
            <a:spLocks noChangeArrowheads="1"/>
          </p:cNvSpPr>
          <p:nvPr/>
        </p:nvSpPr>
        <p:spPr bwMode="auto">
          <a:xfrm>
            <a:off x="1606550" y="4311650"/>
            <a:ext cx="6083300" cy="1854200"/>
          </a:xfrm>
          <a:prstGeom prst="octagon">
            <a:avLst>
              <a:gd name="adj" fmla="val 29282"/>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1" name="Line 52">
            <a:extLst>
              <a:ext uri="{FF2B5EF4-FFF2-40B4-BE49-F238E27FC236}">
                <a16:creationId xmlns:a16="http://schemas.microsoft.com/office/drawing/2014/main" id="{C0E2AEF8-AAE0-439E-9B72-A7B4D79E45E1}"/>
              </a:ext>
            </a:extLst>
          </p:cNvPr>
          <p:cNvSpPr>
            <a:spLocks noChangeShapeType="1"/>
          </p:cNvSpPr>
          <p:nvPr/>
        </p:nvSpPr>
        <p:spPr bwMode="auto">
          <a:xfrm>
            <a:off x="1196975" y="5372100"/>
            <a:ext cx="1054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2" name="Line 53">
            <a:extLst>
              <a:ext uri="{FF2B5EF4-FFF2-40B4-BE49-F238E27FC236}">
                <a16:creationId xmlns:a16="http://schemas.microsoft.com/office/drawing/2014/main" id="{1DDA10D1-F127-47D1-8611-C18F62876248}"/>
              </a:ext>
            </a:extLst>
          </p:cNvPr>
          <p:cNvSpPr>
            <a:spLocks noChangeShapeType="1"/>
          </p:cNvSpPr>
          <p:nvPr/>
        </p:nvSpPr>
        <p:spPr bwMode="auto">
          <a:xfrm>
            <a:off x="1225550" y="5638800"/>
            <a:ext cx="1054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3" name="Rectangle 54" descr="Zig zag">
            <a:extLst>
              <a:ext uri="{FF2B5EF4-FFF2-40B4-BE49-F238E27FC236}">
                <a16:creationId xmlns:a16="http://schemas.microsoft.com/office/drawing/2014/main" id="{50D4411C-E004-4140-BE93-C58DD75DCD12}"/>
              </a:ext>
            </a:extLst>
          </p:cNvPr>
          <p:cNvSpPr>
            <a:spLocks noChangeArrowheads="1"/>
          </p:cNvSpPr>
          <p:nvPr/>
        </p:nvSpPr>
        <p:spPr bwMode="auto">
          <a:xfrm>
            <a:off x="2216150" y="5302250"/>
            <a:ext cx="139700" cy="444500"/>
          </a:xfrm>
          <a:prstGeom prst="rect">
            <a:avLst/>
          </a:prstGeom>
          <a:blipFill dpi="0" rotWithShape="0">
            <a:blip r:embed="rId3"/>
            <a:srcRect/>
            <a:tile tx="0" ty="0" sx="100000" sy="100000" flip="none" algn="tl"/>
          </a:blip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4" name="Line 55">
            <a:extLst>
              <a:ext uri="{FF2B5EF4-FFF2-40B4-BE49-F238E27FC236}">
                <a16:creationId xmlns:a16="http://schemas.microsoft.com/office/drawing/2014/main" id="{E8A1B057-DBBE-4EDD-8C2C-EB92D2F32D75}"/>
              </a:ext>
            </a:extLst>
          </p:cNvPr>
          <p:cNvSpPr>
            <a:spLocks noChangeShapeType="1"/>
          </p:cNvSpPr>
          <p:nvPr/>
        </p:nvSpPr>
        <p:spPr bwMode="auto">
          <a:xfrm>
            <a:off x="6400800" y="4578350"/>
            <a:ext cx="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5" name="AutoShape 56">
            <a:extLst>
              <a:ext uri="{FF2B5EF4-FFF2-40B4-BE49-F238E27FC236}">
                <a16:creationId xmlns:a16="http://schemas.microsoft.com/office/drawing/2014/main" id="{D9403DD0-ACF1-48F5-BC10-07BC9F368BE9}"/>
              </a:ext>
            </a:extLst>
          </p:cNvPr>
          <p:cNvSpPr>
            <a:spLocks noChangeArrowheads="1"/>
          </p:cNvSpPr>
          <p:nvPr/>
        </p:nvSpPr>
        <p:spPr bwMode="auto">
          <a:xfrm rot="-5400000" flipH="1" flipV="1">
            <a:off x="5611813" y="4992687"/>
            <a:ext cx="1282700" cy="149225"/>
          </a:xfrm>
          <a:custGeom>
            <a:avLst/>
            <a:gdLst>
              <a:gd name="T0" fmla="*/ 1122363 w 21600"/>
              <a:gd name="T1" fmla="*/ 74613 h 21600"/>
              <a:gd name="T2" fmla="*/ 641350 w 21600"/>
              <a:gd name="T3" fmla="*/ 149225 h 21600"/>
              <a:gd name="T4" fmla="*/ 160338 w 21600"/>
              <a:gd name="T5" fmla="*/ 74613 h 21600"/>
              <a:gd name="T6" fmla="*/ 64135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gradFill rotWithShape="0">
            <a:gsLst>
              <a:gs pos="0">
                <a:srgbClr val="4C4C4C"/>
              </a:gs>
              <a:gs pos="50000">
                <a:srgbClr val="FFFFFF"/>
              </a:gs>
              <a:gs pos="100000">
                <a:srgbClr val="4C4C4C"/>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6" name="Oval 57">
            <a:extLst>
              <a:ext uri="{FF2B5EF4-FFF2-40B4-BE49-F238E27FC236}">
                <a16:creationId xmlns:a16="http://schemas.microsoft.com/office/drawing/2014/main" id="{DFCF274A-3646-49BD-A8FB-780E15B03C37}"/>
              </a:ext>
            </a:extLst>
          </p:cNvPr>
          <p:cNvSpPr>
            <a:spLocks noChangeArrowheads="1"/>
          </p:cNvSpPr>
          <p:nvPr/>
        </p:nvSpPr>
        <p:spPr bwMode="auto">
          <a:xfrm>
            <a:off x="4252913" y="5443538"/>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7" name="Oval 58">
            <a:extLst>
              <a:ext uri="{FF2B5EF4-FFF2-40B4-BE49-F238E27FC236}">
                <a16:creationId xmlns:a16="http://schemas.microsoft.com/office/drawing/2014/main" id="{461B6DD9-3634-4F94-900F-1B1FA8A68BA1}"/>
              </a:ext>
            </a:extLst>
          </p:cNvPr>
          <p:cNvSpPr>
            <a:spLocks noChangeArrowheads="1"/>
          </p:cNvSpPr>
          <p:nvPr/>
        </p:nvSpPr>
        <p:spPr bwMode="auto">
          <a:xfrm>
            <a:off x="3757613" y="5524500"/>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8" name="Oval 59">
            <a:extLst>
              <a:ext uri="{FF2B5EF4-FFF2-40B4-BE49-F238E27FC236}">
                <a16:creationId xmlns:a16="http://schemas.microsoft.com/office/drawing/2014/main" id="{4C842BE5-CC20-4C0C-9835-5973100A795F}"/>
              </a:ext>
            </a:extLst>
          </p:cNvPr>
          <p:cNvSpPr>
            <a:spLocks noChangeArrowheads="1"/>
          </p:cNvSpPr>
          <p:nvPr/>
        </p:nvSpPr>
        <p:spPr bwMode="auto">
          <a:xfrm>
            <a:off x="5291138" y="5514975"/>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9" name="Oval 60">
            <a:extLst>
              <a:ext uri="{FF2B5EF4-FFF2-40B4-BE49-F238E27FC236}">
                <a16:creationId xmlns:a16="http://schemas.microsoft.com/office/drawing/2014/main" id="{35C148E0-6D5D-493A-BC0D-BB4BC8039F6E}"/>
              </a:ext>
            </a:extLst>
          </p:cNvPr>
          <p:cNvSpPr>
            <a:spLocks noChangeArrowheads="1"/>
          </p:cNvSpPr>
          <p:nvPr/>
        </p:nvSpPr>
        <p:spPr bwMode="auto">
          <a:xfrm>
            <a:off x="5553075" y="5438775"/>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0" name="Oval 61">
            <a:extLst>
              <a:ext uri="{FF2B5EF4-FFF2-40B4-BE49-F238E27FC236}">
                <a16:creationId xmlns:a16="http://schemas.microsoft.com/office/drawing/2014/main" id="{AE86E48A-319D-49EF-8280-6F5E08144ADD}"/>
              </a:ext>
            </a:extLst>
          </p:cNvPr>
          <p:cNvSpPr>
            <a:spLocks noChangeArrowheads="1"/>
          </p:cNvSpPr>
          <p:nvPr/>
        </p:nvSpPr>
        <p:spPr bwMode="auto">
          <a:xfrm>
            <a:off x="4000500" y="5462588"/>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1" name="Oval 62">
            <a:extLst>
              <a:ext uri="{FF2B5EF4-FFF2-40B4-BE49-F238E27FC236}">
                <a16:creationId xmlns:a16="http://schemas.microsoft.com/office/drawing/2014/main" id="{1294510C-800F-47AA-8759-07AB343BDEC2}"/>
              </a:ext>
            </a:extLst>
          </p:cNvPr>
          <p:cNvSpPr>
            <a:spLocks noChangeArrowheads="1"/>
          </p:cNvSpPr>
          <p:nvPr/>
        </p:nvSpPr>
        <p:spPr bwMode="auto">
          <a:xfrm>
            <a:off x="4695825" y="5495925"/>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2" name="Oval 63">
            <a:extLst>
              <a:ext uri="{FF2B5EF4-FFF2-40B4-BE49-F238E27FC236}">
                <a16:creationId xmlns:a16="http://schemas.microsoft.com/office/drawing/2014/main" id="{22AA41B0-78B5-41BE-9FF7-049E88E6FDFC}"/>
              </a:ext>
            </a:extLst>
          </p:cNvPr>
          <p:cNvSpPr>
            <a:spLocks noChangeArrowheads="1"/>
          </p:cNvSpPr>
          <p:nvPr/>
        </p:nvSpPr>
        <p:spPr bwMode="auto">
          <a:xfrm>
            <a:off x="3376613" y="5524500"/>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3" name="Oval 64">
            <a:extLst>
              <a:ext uri="{FF2B5EF4-FFF2-40B4-BE49-F238E27FC236}">
                <a16:creationId xmlns:a16="http://schemas.microsoft.com/office/drawing/2014/main" id="{8B8CA9A3-389E-458F-A014-AEF952D9E1C8}"/>
              </a:ext>
            </a:extLst>
          </p:cNvPr>
          <p:cNvSpPr>
            <a:spLocks noChangeArrowheads="1"/>
          </p:cNvSpPr>
          <p:nvPr/>
        </p:nvSpPr>
        <p:spPr bwMode="auto">
          <a:xfrm>
            <a:off x="3609975" y="5486400"/>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4" name="Oval 65">
            <a:extLst>
              <a:ext uri="{FF2B5EF4-FFF2-40B4-BE49-F238E27FC236}">
                <a16:creationId xmlns:a16="http://schemas.microsoft.com/office/drawing/2014/main" id="{3BCA51F4-9013-4FF8-9A2E-86C16E206637}"/>
              </a:ext>
            </a:extLst>
          </p:cNvPr>
          <p:cNvSpPr>
            <a:spLocks noChangeArrowheads="1"/>
          </p:cNvSpPr>
          <p:nvPr/>
        </p:nvSpPr>
        <p:spPr bwMode="auto">
          <a:xfrm>
            <a:off x="4410075" y="5538788"/>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5" name="Oval 66">
            <a:extLst>
              <a:ext uri="{FF2B5EF4-FFF2-40B4-BE49-F238E27FC236}">
                <a16:creationId xmlns:a16="http://schemas.microsoft.com/office/drawing/2014/main" id="{A84DF53C-A7E9-42E1-AABE-F92FA141B705}"/>
              </a:ext>
            </a:extLst>
          </p:cNvPr>
          <p:cNvSpPr>
            <a:spLocks noChangeArrowheads="1"/>
          </p:cNvSpPr>
          <p:nvPr/>
        </p:nvSpPr>
        <p:spPr bwMode="auto">
          <a:xfrm>
            <a:off x="3100388" y="5448300"/>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6" name="Oval 67">
            <a:extLst>
              <a:ext uri="{FF2B5EF4-FFF2-40B4-BE49-F238E27FC236}">
                <a16:creationId xmlns:a16="http://schemas.microsoft.com/office/drawing/2014/main" id="{DC34F37D-6EC2-4F5D-9580-ADD65DF75E4B}"/>
              </a:ext>
            </a:extLst>
          </p:cNvPr>
          <p:cNvSpPr>
            <a:spLocks noChangeArrowheads="1"/>
          </p:cNvSpPr>
          <p:nvPr/>
        </p:nvSpPr>
        <p:spPr bwMode="auto">
          <a:xfrm>
            <a:off x="2481263" y="5429250"/>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7" name="Oval 68">
            <a:extLst>
              <a:ext uri="{FF2B5EF4-FFF2-40B4-BE49-F238E27FC236}">
                <a16:creationId xmlns:a16="http://schemas.microsoft.com/office/drawing/2014/main" id="{955F8991-2892-4AED-B3D5-976A7BFD0321}"/>
              </a:ext>
            </a:extLst>
          </p:cNvPr>
          <p:cNvSpPr>
            <a:spLocks noChangeArrowheads="1"/>
          </p:cNvSpPr>
          <p:nvPr/>
        </p:nvSpPr>
        <p:spPr bwMode="auto">
          <a:xfrm>
            <a:off x="2719388" y="5572125"/>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8" name="Oval 69">
            <a:extLst>
              <a:ext uri="{FF2B5EF4-FFF2-40B4-BE49-F238E27FC236}">
                <a16:creationId xmlns:a16="http://schemas.microsoft.com/office/drawing/2014/main" id="{04FFF802-CC20-4119-ACA9-0E48DBE63540}"/>
              </a:ext>
            </a:extLst>
          </p:cNvPr>
          <p:cNvSpPr>
            <a:spLocks noChangeArrowheads="1"/>
          </p:cNvSpPr>
          <p:nvPr/>
        </p:nvSpPr>
        <p:spPr bwMode="auto">
          <a:xfrm>
            <a:off x="5938838" y="5495925"/>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9" name="Oval 70">
            <a:extLst>
              <a:ext uri="{FF2B5EF4-FFF2-40B4-BE49-F238E27FC236}">
                <a16:creationId xmlns:a16="http://schemas.microsoft.com/office/drawing/2014/main" id="{38B02E57-2156-460F-90C6-C223EEECED8D}"/>
              </a:ext>
            </a:extLst>
          </p:cNvPr>
          <p:cNvSpPr>
            <a:spLocks noChangeArrowheads="1"/>
          </p:cNvSpPr>
          <p:nvPr/>
        </p:nvSpPr>
        <p:spPr bwMode="auto">
          <a:xfrm>
            <a:off x="5105400" y="5505450"/>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0" name="Oval 71">
            <a:extLst>
              <a:ext uri="{FF2B5EF4-FFF2-40B4-BE49-F238E27FC236}">
                <a16:creationId xmlns:a16="http://schemas.microsoft.com/office/drawing/2014/main" id="{1CAE7A4D-C44B-4FDC-BA63-345F626BFDC7}"/>
              </a:ext>
            </a:extLst>
          </p:cNvPr>
          <p:cNvSpPr>
            <a:spLocks noChangeArrowheads="1"/>
          </p:cNvSpPr>
          <p:nvPr/>
        </p:nvSpPr>
        <p:spPr bwMode="auto">
          <a:xfrm>
            <a:off x="5724525" y="5581650"/>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1" name="Oval 72">
            <a:extLst>
              <a:ext uri="{FF2B5EF4-FFF2-40B4-BE49-F238E27FC236}">
                <a16:creationId xmlns:a16="http://schemas.microsoft.com/office/drawing/2014/main" id="{DAD7DF47-4F75-45F7-92DD-D8C96893D62A}"/>
              </a:ext>
            </a:extLst>
          </p:cNvPr>
          <p:cNvSpPr>
            <a:spLocks noChangeArrowheads="1"/>
          </p:cNvSpPr>
          <p:nvPr/>
        </p:nvSpPr>
        <p:spPr bwMode="auto">
          <a:xfrm>
            <a:off x="2857500" y="5457825"/>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2" name="Oval 73">
            <a:extLst>
              <a:ext uri="{FF2B5EF4-FFF2-40B4-BE49-F238E27FC236}">
                <a16:creationId xmlns:a16="http://schemas.microsoft.com/office/drawing/2014/main" id="{2372792D-E896-4E8E-B588-DB51A2A44577}"/>
              </a:ext>
            </a:extLst>
          </p:cNvPr>
          <p:cNvSpPr>
            <a:spLocks noChangeArrowheads="1"/>
          </p:cNvSpPr>
          <p:nvPr/>
        </p:nvSpPr>
        <p:spPr bwMode="auto">
          <a:xfrm>
            <a:off x="4905375" y="5448300"/>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3" name="Oval 74">
            <a:extLst>
              <a:ext uri="{FF2B5EF4-FFF2-40B4-BE49-F238E27FC236}">
                <a16:creationId xmlns:a16="http://schemas.microsoft.com/office/drawing/2014/main" id="{DD65DD1E-6D23-41FE-98BD-404B6FE7C582}"/>
              </a:ext>
            </a:extLst>
          </p:cNvPr>
          <p:cNvSpPr>
            <a:spLocks noChangeArrowheads="1"/>
          </p:cNvSpPr>
          <p:nvPr/>
        </p:nvSpPr>
        <p:spPr bwMode="auto">
          <a:xfrm>
            <a:off x="5429250" y="5591175"/>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4" name="Oval 75">
            <a:extLst>
              <a:ext uri="{FF2B5EF4-FFF2-40B4-BE49-F238E27FC236}">
                <a16:creationId xmlns:a16="http://schemas.microsoft.com/office/drawing/2014/main" id="{2EB72EFD-4FF4-4E89-BB21-81D745F9B873}"/>
              </a:ext>
            </a:extLst>
          </p:cNvPr>
          <p:cNvSpPr>
            <a:spLocks noChangeArrowheads="1"/>
          </p:cNvSpPr>
          <p:nvPr/>
        </p:nvSpPr>
        <p:spPr bwMode="auto">
          <a:xfrm>
            <a:off x="4800600" y="5610225"/>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5" name="Oval 76">
            <a:extLst>
              <a:ext uri="{FF2B5EF4-FFF2-40B4-BE49-F238E27FC236}">
                <a16:creationId xmlns:a16="http://schemas.microsoft.com/office/drawing/2014/main" id="{76C0A5EC-5790-4877-8C80-9F99B61FC8BF}"/>
              </a:ext>
            </a:extLst>
          </p:cNvPr>
          <p:cNvSpPr>
            <a:spLocks noChangeArrowheads="1"/>
          </p:cNvSpPr>
          <p:nvPr/>
        </p:nvSpPr>
        <p:spPr bwMode="auto">
          <a:xfrm>
            <a:off x="3024188" y="5619750"/>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6" name="Oval 77">
            <a:extLst>
              <a:ext uri="{FF2B5EF4-FFF2-40B4-BE49-F238E27FC236}">
                <a16:creationId xmlns:a16="http://schemas.microsoft.com/office/drawing/2014/main" id="{BDF3E107-1C0D-40B5-BF91-45CA06F9FF8E}"/>
              </a:ext>
            </a:extLst>
          </p:cNvPr>
          <p:cNvSpPr>
            <a:spLocks noChangeArrowheads="1"/>
          </p:cNvSpPr>
          <p:nvPr/>
        </p:nvSpPr>
        <p:spPr bwMode="auto">
          <a:xfrm>
            <a:off x="2519363" y="5638800"/>
            <a:ext cx="38100" cy="38100"/>
          </a:xfrm>
          <a:prstGeom prst="ellipse">
            <a:avLst/>
          </a:prstGeom>
          <a:solidFill>
            <a:srgbClr val="618FF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7" name="Line 78">
            <a:extLst>
              <a:ext uri="{FF2B5EF4-FFF2-40B4-BE49-F238E27FC236}">
                <a16:creationId xmlns:a16="http://schemas.microsoft.com/office/drawing/2014/main" id="{5C4084F0-D097-4594-BDBC-75D1361E0D96}"/>
              </a:ext>
            </a:extLst>
          </p:cNvPr>
          <p:cNvSpPr>
            <a:spLocks noChangeShapeType="1"/>
          </p:cNvSpPr>
          <p:nvPr/>
        </p:nvSpPr>
        <p:spPr bwMode="auto">
          <a:xfrm>
            <a:off x="2622550" y="5895975"/>
            <a:ext cx="2336800" cy="0"/>
          </a:xfrm>
          <a:prstGeom prst="line">
            <a:avLst/>
          </a:prstGeom>
          <a:noFill/>
          <a:ln w="25400">
            <a:solidFill>
              <a:schemeClr val="tx2"/>
            </a:solidFill>
            <a:round/>
            <a:headEnd/>
            <a:tailEnd type="triangle" w="med" len="med"/>
          </a:ln>
          <a:effectLst>
            <a:outerShdw dist="85194"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448" name="Line 79">
            <a:extLst>
              <a:ext uri="{FF2B5EF4-FFF2-40B4-BE49-F238E27FC236}">
                <a16:creationId xmlns:a16="http://schemas.microsoft.com/office/drawing/2014/main" id="{5F5AEB1E-7FA4-45C7-8FEC-A673C3AA55D2}"/>
              </a:ext>
            </a:extLst>
          </p:cNvPr>
          <p:cNvSpPr>
            <a:spLocks noChangeShapeType="1"/>
          </p:cNvSpPr>
          <p:nvPr/>
        </p:nvSpPr>
        <p:spPr bwMode="auto">
          <a:xfrm flipH="1">
            <a:off x="5603875" y="5487988"/>
            <a:ext cx="574675" cy="12969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9" name="Line 80">
            <a:extLst>
              <a:ext uri="{FF2B5EF4-FFF2-40B4-BE49-F238E27FC236}">
                <a16:creationId xmlns:a16="http://schemas.microsoft.com/office/drawing/2014/main" id="{42A42E68-516D-4CA5-A3E3-631333CF3F31}"/>
              </a:ext>
            </a:extLst>
          </p:cNvPr>
          <p:cNvSpPr>
            <a:spLocks noChangeShapeType="1"/>
          </p:cNvSpPr>
          <p:nvPr/>
        </p:nvSpPr>
        <p:spPr bwMode="auto">
          <a:xfrm>
            <a:off x="6311900" y="5702300"/>
            <a:ext cx="344488" cy="1111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0" name="Line 81">
            <a:extLst>
              <a:ext uri="{FF2B5EF4-FFF2-40B4-BE49-F238E27FC236}">
                <a16:creationId xmlns:a16="http://schemas.microsoft.com/office/drawing/2014/main" id="{44F5D5BC-81B7-4A88-9FBD-9BF0AE7124AA}"/>
              </a:ext>
            </a:extLst>
          </p:cNvPr>
          <p:cNvSpPr>
            <a:spLocks noChangeShapeType="1"/>
          </p:cNvSpPr>
          <p:nvPr/>
        </p:nvSpPr>
        <p:spPr bwMode="auto">
          <a:xfrm flipH="1">
            <a:off x="5846763" y="5578475"/>
            <a:ext cx="374650" cy="1220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1" name="Line 82">
            <a:extLst>
              <a:ext uri="{FF2B5EF4-FFF2-40B4-BE49-F238E27FC236}">
                <a16:creationId xmlns:a16="http://schemas.microsoft.com/office/drawing/2014/main" id="{984BFCAC-2B87-485F-AD60-AB93D9C8A5A1}"/>
              </a:ext>
            </a:extLst>
          </p:cNvPr>
          <p:cNvSpPr>
            <a:spLocks noChangeShapeType="1"/>
          </p:cNvSpPr>
          <p:nvPr/>
        </p:nvSpPr>
        <p:spPr bwMode="auto">
          <a:xfrm>
            <a:off x="6254750" y="5630863"/>
            <a:ext cx="149225" cy="1154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2" name="Rectangle 83">
            <a:extLst>
              <a:ext uri="{FF2B5EF4-FFF2-40B4-BE49-F238E27FC236}">
                <a16:creationId xmlns:a16="http://schemas.microsoft.com/office/drawing/2014/main" id="{03B6AF02-0639-4032-AEDD-BB6D4CD02073}"/>
              </a:ext>
            </a:extLst>
          </p:cNvPr>
          <p:cNvSpPr>
            <a:spLocks noChangeArrowheads="1"/>
          </p:cNvSpPr>
          <p:nvPr/>
        </p:nvSpPr>
        <p:spPr bwMode="auto">
          <a:xfrm>
            <a:off x="61913" y="4900613"/>
            <a:ext cx="1282700"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Cathode</a:t>
            </a:r>
          </a:p>
          <a:p>
            <a:r>
              <a:rPr lang="en-US" altLang="en-US" b="1">
                <a:solidFill>
                  <a:schemeClr val="hlink"/>
                </a:solidFill>
                <a:latin typeface="Univers (W1)" charset="0"/>
              </a:rPr>
              <a:t>(-)</a:t>
            </a:r>
          </a:p>
        </p:txBody>
      </p:sp>
      <p:sp>
        <p:nvSpPr>
          <p:cNvPr id="17453" name="Rectangle 84">
            <a:extLst>
              <a:ext uri="{FF2B5EF4-FFF2-40B4-BE49-F238E27FC236}">
                <a16:creationId xmlns:a16="http://schemas.microsoft.com/office/drawing/2014/main" id="{A45091E2-6832-44EC-A3D0-34F5313CC376}"/>
              </a:ext>
            </a:extLst>
          </p:cNvPr>
          <p:cNvSpPr>
            <a:spLocks noChangeArrowheads="1"/>
          </p:cNvSpPr>
          <p:nvPr/>
        </p:nvSpPr>
        <p:spPr bwMode="auto">
          <a:xfrm>
            <a:off x="7415213" y="4348163"/>
            <a:ext cx="14811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Anode (+)</a:t>
            </a:r>
          </a:p>
        </p:txBody>
      </p:sp>
      <p:sp>
        <p:nvSpPr>
          <p:cNvPr id="17454" name="Line 85">
            <a:extLst>
              <a:ext uri="{FF2B5EF4-FFF2-40B4-BE49-F238E27FC236}">
                <a16:creationId xmlns:a16="http://schemas.microsoft.com/office/drawing/2014/main" id="{44FC0419-B0A7-494F-83D2-EB0DD64FC0D5}"/>
              </a:ext>
            </a:extLst>
          </p:cNvPr>
          <p:cNvSpPr>
            <a:spLocks noChangeShapeType="1"/>
          </p:cNvSpPr>
          <p:nvPr/>
        </p:nvSpPr>
        <p:spPr bwMode="auto">
          <a:xfrm>
            <a:off x="82550" y="4057650"/>
            <a:ext cx="9023350"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5" name="Rectangle 86">
            <a:extLst>
              <a:ext uri="{FF2B5EF4-FFF2-40B4-BE49-F238E27FC236}">
                <a16:creationId xmlns:a16="http://schemas.microsoft.com/office/drawing/2014/main" id="{76E787BF-2396-4AD3-9764-D9832A056FFC}"/>
              </a:ext>
            </a:extLst>
          </p:cNvPr>
          <p:cNvSpPr>
            <a:spLocks noChangeArrowheads="1"/>
          </p:cNvSpPr>
          <p:nvPr/>
        </p:nvSpPr>
        <p:spPr bwMode="auto">
          <a:xfrm>
            <a:off x="6786563" y="6291263"/>
            <a:ext cx="1147762"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2"/>
                </a:solidFill>
                <a:latin typeface="Univers (W1)" charset="0"/>
              </a:rPr>
              <a:t>X-Rays</a:t>
            </a:r>
          </a:p>
        </p:txBody>
      </p:sp>
    </p:spTree>
  </p:cSld>
  <p:clrMapOvr>
    <a:masterClrMapping/>
  </p:clrMapOvr>
  <p:transition advClick="0" advTm="600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A7C1010E-3B47-4386-839D-2226BD00F901}"/>
              </a:ext>
            </a:extLst>
          </p:cNvPr>
          <p:cNvSpPr>
            <a:spLocks noGrp="1" noChangeArrowheads="1"/>
          </p:cNvSpPr>
          <p:nvPr>
            <p:ph type="title"/>
          </p:nvPr>
        </p:nvSpPr>
        <p:spPr>
          <a:xfrm>
            <a:off x="685800" y="609600"/>
            <a:ext cx="77724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Hours from Your Life</a:t>
            </a:r>
          </a:p>
        </p:txBody>
      </p:sp>
      <p:graphicFrame>
        <p:nvGraphicFramePr>
          <p:cNvPr id="154627" name="Object 3">
            <a:hlinkClick r:id="" action="ppaction://ole?verb=0"/>
            <a:extLst>
              <a:ext uri="{FF2B5EF4-FFF2-40B4-BE49-F238E27FC236}">
                <a16:creationId xmlns:a16="http://schemas.microsoft.com/office/drawing/2014/main" id="{253618AC-92AB-4DAC-9F6A-2CA43D518290}"/>
              </a:ext>
            </a:extLst>
          </p:cNvPr>
          <p:cNvGraphicFramePr>
            <a:graphicFrameLocks/>
          </p:cNvGraphicFramePr>
          <p:nvPr/>
        </p:nvGraphicFramePr>
        <p:xfrm>
          <a:off x="-7938" y="1562100"/>
          <a:ext cx="9102726" cy="4737100"/>
        </p:xfrm>
        <a:graphic>
          <a:graphicData uri="http://schemas.openxmlformats.org/presentationml/2006/ole">
            <mc:AlternateContent xmlns:mc="http://schemas.openxmlformats.org/markup-compatibility/2006">
              <mc:Choice xmlns:v="urn:schemas-microsoft-com:vml" Requires="v">
                <p:oleObj spid="_x0000_s154629" name="Chart" r:id="rId4" imgW="9096691" imgH="4734407" progId="MSGraph.Chart.8">
                  <p:embed followColorScheme="full"/>
                </p:oleObj>
              </mc:Choice>
              <mc:Fallback>
                <p:oleObj name="Chart" r:id="rId4" imgW="9096691" imgH="473440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1562100"/>
                        <a:ext cx="9102726"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a:hlinkClick r:id="" action="ppaction://ole?verb=0"/>
            <a:extLst>
              <a:ext uri="{FF2B5EF4-FFF2-40B4-BE49-F238E27FC236}">
                <a16:creationId xmlns:a16="http://schemas.microsoft.com/office/drawing/2014/main" id="{AC8151FB-0159-4744-B545-92960AA6EBA3}"/>
              </a:ext>
            </a:extLst>
          </p:cNvPr>
          <p:cNvGraphicFramePr>
            <a:graphicFrameLocks/>
          </p:cNvGraphicFramePr>
          <p:nvPr/>
        </p:nvGraphicFramePr>
        <p:xfrm>
          <a:off x="6424613" y="3276600"/>
          <a:ext cx="2039937" cy="1993900"/>
        </p:xfrm>
        <a:graphic>
          <a:graphicData uri="http://schemas.openxmlformats.org/presentationml/2006/ole">
            <mc:AlternateContent xmlns:mc="http://schemas.openxmlformats.org/markup-compatibility/2006">
              <mc:Choice xmlns:v="urn:schemas-microsoft-com:vml" Requires="v">
                <p:oleObj spid="_x0000_s154630" name="Clip" r:id="rId6" imgW="2039938" imgH="1993900" progId="MS_ClipArt_Gallery.2">
                  <p:embed/>
                </p:oleObj>
              </mc:Choice>
              <mc:Fallback>
                <p:oleObj name="Clip" r:id="rId6" imgW="2039938" imgH="1993900" progId="MS_ClipArt_Gallery.2">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4613" y="3276600"/>
                        <a:ext cx="2039937"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advTm="6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69822E0-740C-4536-82C5-236599794415}"/>
              </a:ext>
            </a:extLst>
          </p:cNvPr>
          <p:cNvSpPr>
            <a:spLocks noGrp="1" noChangeArrowheads="1"/>
          </p:cNvSpPr>
          <p:nvPr>
            <p:ph type="title"/>
          </p:nvPr>
        </p:nvSpPr>
        <p:spPr>
          <a:noFill/>
          <a:effectLst>
            <a:outerShdw dist="17961" dir="135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a:t>Types of Radiation</a:t>
            </a:r>
          </a:p>
        </p:txBody>
      </p:sp>
      <p:sp>
        <p:nvSpPr>
          <p:cNvPr id="19459" name="Rectangle 3">
            <a:extLst>
              <a:ext uri="{FF2B5EF4-FFF2-40B4-BE49-F238E27FC236}">
                <a16:creationId xmlns:a16="http://schemas.microsoft.com/office/drawing/2014/main" id="{07FBA0AC-1946-4C36-A382-02F82107715B}"/>
              </a:ext>
            </a:extLst>
          </p:cNvPr>
          <p:cNvSpPr>
            <a:spLocks noChangeArrowheads="1"/>
          </p:cNvSpPr>
          <p:nvPr/>
        </p:nvSpPr>
        <p:spPr bwMode="auto">
          <a:xfrm>
            <a:off x="1223963" y="2062163"/>
            <a:ext cx="9779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Alpha</a:t>
            </a:r>
          </a:p>
        </p:txBody>
      </p:sp>
      <p:sp>
        <p:nvSpPr>
          <p:cNvPr id="19460" name="Oval 4">
            <a:extLst>
              <a:ext uri="{FF2B5EF4-FFF2-40B4-BE49-F238E27FC236}">
                <a16:creationId xmlns:a16="http://schemas.microsoft.com/office/drawing/2014/main" id="{7F334045-DB3C-43F0-AF8F-14EC4C5F2969}"/>
              </a:ext>
            </a:extLst>
          </p:cNvPr>
          <p:cNvSpPr>
            <a:spLocks noChangeArrowheads="1"/>
          </p:cNvSpPr>
          <p:nvPr/>
        </p:nvSpPr>
        <p:spPr bwMode="auto">
          <a:xfrm>
            <a:off x="768350" y="345440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61" name="Rectangle 5">
            <a:extLst>
              <a:ext uri="{FF2B5EF4-FFF2-40B4-BE49-F238E27FC236}">
                <a16:creationId xmlns:a16="http://schemas.microsoft.com/office/drawing/2014/main" id="{3B18E449-47F7-445C-9880-ACBD1F095C25}"/>
              </a:ext>
            </a:extLst>
          </p:cNvPr>
          <p:cNvSpPr>
            <a:spLocks noChangeArrowheads="1"/>
          </p:cNvSpPr>
          <p:nvPr/>
        </p:nvSpPr>
        <p:spPr bwMode="auto">
          <a:xfrm>
            <a:off x="100013" y="2968625"/>
            <a:ext cx="8842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baseline="30000">
                <a:solidFill>
                  <a:schemeClr val="bg2"/>
                </a:solidFill>
                <a:latin typeface="Symbol" panose="05050102010706020507" pitchFamily="18" charset="2"/>
              </a:rPr>
              <a:t></a:t>
            </a:r>
            <a:r>
              <a:rPr lang="en-US" altLang="en-US" sz="2800" b="1" baseline="-25000">
                <a:solidFill>
                  <a:schemeClr val="bg2"/>
                </a:solidFill>
                <a:latin typeface="Symbol" panose="05050102010706020507" pitchFamily="18" charset="2"/>
              </a:rPr>
              <a:t></a:t>
            </a:r>
            <a:r>
              <a:rPr lang="en-US" altLang="en-US" sz="2800" b="1">
                <a:solidFill>
                  <a:schemeClr val="bg2"/>
                </a:solidFill>
                <a:latin typeface="Symbol" panose="05050102010706020507" pitchFamily="18" charset="2"/>
              </a:rPr>
              <a:t></a:t>
            </a:r>
            <a:r>
              <a:rPr lang="en-US" altLang="en-US" sz="2800" b="1" baseline="30000">
                <a:solidFill>
                  <a:schemeClr val="bg2"/>
                </a:solidFill>
                <a:latin typeface="Symbol" panose="05050102010706020507" pitchFamily="18" charset="2"/>
              </a:rPr>
              <a:t></a:t>
            </a:r>
          </a:p>
        </p:txBody>
      </p:sp>
      <p:sp useBgFill="1">
        <p:nvSpPr>
          <p:cNvPr id="19462" name="Oval 6">
            <a:extLst>
              <a:ext uri="{FF2B5EF4-FFF2-40B4-BE49-F238E27FC236}">
                <a16:creationId xmlns:a16="http://schemas.microsoft.com/office/drawing/2014/main" id="{5FE4C51F-67B6-4E12-A45A-73CBCC70061C}"/>
              </a:ext>
            </a:extLst>
          </p:cNvPr>
          <p:cNvSpPr>
            <a:spLocks noChangeArrowheads="1"/>
          </p:cNvSpPr>
          <p:nvPr/>
        </p:nvSpPr>
        <p:spPr bwMode="auto">
          <a:xfrm>
            <a:off x="398463" y="2292350"/>
            <a:ext cx="280987" cy="215900"/>
          </a:xfrm>
          <a:prstGeom prst="ellipse">
            <a:avLst/>
          </a:prstGeom>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63" name="Oval 7">
            <a:extLst>
              <a:ext uri="{FF2B5EF4-FFF2-40B4-BE49-F238E27FC236}">
                <a16:creationId xmlns:a16="http://schemas.microsoft.com/office/drawing/2014/main" id="{A293587C-68EF-46A6-8D7E-B54D8DDBE354}"/>
              </a:ext>
            </a:extLst>
          </p:cNvPr>
          <p:cNvSpPr>
            <a:spLocks noChangeArrowheads="1"/>
          </p:cNvSpPr>
          <p:nvPr/>
        </p:nvSpPr>
        <p:spPr bwMode="auto">
          <a:xfrm>
            <a:off x="601663" y="2319338"/>
            <a:ext cx="263525" cy="26511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64" name="Oval 8">
            <a:extLst>
              <a:ext uri="{FF2B5EF4-FFF2-40B4-BE49-F238E27FC236}">
                <a16:creationId xmlns:a16="http://schemas.microsoft.com/office/drawing/2014/main" id="{AA77475E-F3D5-45FC-90AE-6280EE7382BE}"/>
              </a:ext>
            </a:extLst>
          </p:cNvPr>
          <p:cNvSpPr>
            <a:spLocks noChangeArrowheads="1"/>
          </p:cNvSpPr>
          <p:nvPr/>
        </p:nvSpPr>
        <p:spPr bwMode="auto">
          <a:xfrm>
            <a:off x="373063" y="2471738"/>
            <a:ext cx="263525" cy="26511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useBgFill="1">
        <p:nvSpPr>
          <p:cNvPr id="19465" name="Oval 9">
            <a:extLst>
              <a:ext uri="{FF2B5EF4-FFF2-40B4-BE49-F238E27FC236}">
                <a16:creationId xmlns:a16="http://schemas.microsoft.com/office/drawing/2014/main" id="{AF16FFCE-1FBE-4B35-B810-8E8BE80686FC}"/>
              </a:ext>
            </a:extLst>
          </p:cNvPr>
          <p:cNvSpPr>
            <a:spLocks noChangeArrowheads="1"/>
          </p:cNvSpPr>
          <p:nvPr/>
        </p:nvSpPr>
        <p:spPr bwMode="auto">
          <a:xfrm>
            <a:off x="550863" y="2500313"/>
            <a:ext cx="300037" cy="236537"/>
          </a:xfrm>
          <a:prstGeom prst="ellipse">
            <a:avLst/>
          </a:prstGeom>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66" name="Rectangle 10">
            <a:extLst>
              <a:ext uri="{FF2B5EF4-FFF2-40B4-BE49-F238E27FC236}">
                <a16:creationId xmlns:a16="http://schemas.microsoft.com/office/drawing/2014/main" id="{0D938D22-B5DA-47EA-896B-A8FA7F32C99B}"/>
              </a:ext>
            </a:extLst>
          </p:cNvPr>
          <p:cNvSpPr>
            <a:spLocks noChangeArrowheads="1"/>
          </p:cNvSpPr>
          <p:nvPr/>
        </p:nvSpPr>
        <p:spPr bwMode="auto">
          <a:xfrm>
            <a:off x="211138" y="1692275"/>
            <a:ext cx="100330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baseline="30000">
                <a:solidFill>
                  <a:schemeClr val="bg2"/>
                </a:solidFill>
                <a:latin typeface="Symbol" panose="05050102010706020507" pitchFamily="18" charset="2"/>
              </a:rPr>
              <a:t></a:t>
            </a:r>
            <a:r>
              <a:rPr lang="en-US" altLang="en-US" sz="2800" b="1" baseline="-25000">
                <a:solidFill>
                  <a:schemeClr val="bg2"/>
                </a:solidFill>
                <a:latin typeface="Symbol" panose="05050102010706020507" pitchFamily="18" charset="2"/>
              </a:rPr>
              <a:t></a:t>
            </a:r>
            <a:r>
              <a:rPr lang="en-US" altLang="en-US" sz="2800" b="1">
                <a:solidFill>
                  <a:schemeClr val="bg2"/>
                </a:solidFill>
                <a:latin typeface="Symbol" panose="05050102010706020507" pitchFamily="18" charset="2"/>
              </a:rPr>
              <a:t></a:t>
            </a:r>
            <a:r>
              <a:rPr lang="en-US" altLang="en-US" sz="2800" b="1" baseline="30000">
                <a:solidFill>
                  <a:schemeClr val="bg2"/>
                </a:solidFill>
                <a:latin typeface="Symbol" panose="05050102010706020507" pitchFamily="18" charset="2"/>
              </a:rPr>
              <a:t></a:t>
            </a:r>
          </a:p>
        </p:txBody>
      </p:sp>
      <p:sp>
        <p:nvSpPr>
          <p:cNvPr id="19467" name="Rectangle 11">
            <a:extLst>
              <a:ext uri="{FF2B5EF4-FFF2-40B4-BE49-F238E27FC236}">
                <a16:creationId xmlns:a16="http://schemas.microsoft.com/office/drawing/2014/main" id="{D6D38339-8D13-4459-ADCD-E01DF5AE4CA9}"/>
              </a:ext>
            </a:extLst>
          </p:cNvPr>
          <p:cNvSpPr>
            <a:spLocks noChangeArrowheads="1"/>
          </p:cNvSpPr>
          <p:nvPr/>
        </p:nvSpPr>
        <p:spPr bwMode="auto">
          <a:xfrm>
            <a:off x="442913" y="4168775"/>
            <a:ext cx="568325"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aseline="30000">
                <a:solidFill>
                  <a:schemeClr val="bg2"/>
                </a:solidFill>
                <a:latin typeface="Symbol" panose="05050102010706020507" pitchFamily="18" charset="2"/>
              </a:rPr>
              <a:t></a:t>
            </a:r>
            <a:r>
              <a:rPr lang="en-US" altLang="en-US" sz="2800" baseline="-25000">
                <a:solidFill>
                  <a:schemeClr val="bg2"/>
                </a:solidFill>
                <a:latin typeface="Symbol" panose="05050102010706020507" pitchFamily="18" charset="2"/>
              </a:rPr>
              <a:t></a:t>
            </a:r>
            <a:r>
              <a:rPr lang="en-US" altLang="en-US" sz="2800">
                <a:solidFill>
                  <a:schemeClr val="bg2"/>
                </a:solidFill>
                <a:latin typeface="Symbol" panose="05050102010706020507" pitchFamily="18" charset="2"/>
              </a:rPr>
              <a:t></a:t>
            </a:r>
          </a:p>
        </p:txBody>
      </p:sp>
      <p:sp>
        <p:nvSpPr>
          <p:cNvPr id="19468" name="Rectangle 12">
            <a:extLst>
              <a:ext uri="{FF2B5EF4-FFF2-40B4-BE49-F238E27FC236}">
                <a16:creationId xmlns:a16="http://schemas.microsoft.com/office/drawing/2014/main" id="{07901FFC-E75F-4F16-9097-27D7D129F53D}"/>
              </a:ext>
            </a:extLst>
          </p:cNvPr>
          <p:cNvSpPr>
            <a:spLocks noChangeArrowheads="1"/>
          </p:cNvSpPr>
          <p:nvPr/>
        </p:nvSpPr>
        <p:spPr bwMode="auto">
          <a:xfrm>
            <a:off x="5149850" y="2139950"/>
            <a:ext cx="139700" cy="41402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69" name="Rectangle 13">
            <a:extLst>
              <a:ext uri="{FF2B5EF4-FFF2-40B4-BE49-F238E27FC236}">
                <a16:creationId xmlns:a16="http://schemas.microsoft.com/office/drawing/2014/main" id="{DA05B125-916A-479E-853F-B40C2EA012A8}"/>
              </a:ext>
            </a:extLst>
          </p:cNvPr>
          <p:cNvSpPr>
            <a:spLocks noChangeArrowheads="1"/>
          </p:cNvSpPr>
          <p:nvPr/>
        </p:nvSpPr>
        <p:spPr bwMode="auto">
          <a:xfrm>
            <a:off x="6254750" y="2139950"/>
            <a:ext cx="234950" cy="4140200"/>
          </a:xfrm>
          <a:prstGeom prst="rect">
            <a:avLst/>
          </a:prstGeom>
          <a:solidFill>
            <a:srgbClr val="F57B4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70" name="Rectangle 14">
            <a:extLst>
              <a:ext uri="{FF2B5EF4-FFF2-40B4-BE49-F238E27FC236}">
                <a16:creationId xmlns:a16="http://schemas.microsoft.com/office/drawing/2014/main" id="{57320EAF-CA13-4067-A5F2-58E0727B7111}"/>
              </a:ext>
            </a:extLst>
          </p:cNvPr>
          <p:cNvSpPr>
            <a:spLocks noChangeArrowheads="1"/>
          </p:cNvSpPr>
          <p:nvPr/>
        </p:nvSpPr>
        <p:spPr bwMode="auto">
          <a:xfrm>
            <a:off x="7359650" y="2139950"/>
            <a:ext cx="920750" cy="41402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71" name="Line 15">
            <a:extLst>
              <a:ext uri="{FF2B5EF4-FFF2-40B4-BE49-F238E27FC236}">
                <a16:creationId xmlns:a16="http://schemas.microsoft.com/office/drawing/2014/main" id="{3DA6D9EF-0371-4AED-85A1-C0C51FCC82CF}"/>
              </a:ext>
            </a:extLst>
          </p:cNvPr>
          <p:cNvSpPr>
            <a:spLocks noChangeShapeType="1"/>
          </p:cNvSpPr>
          <p:nvPr/>
        </p:nvSpPr>
        <p:spPr bwMode="auto">
          <a:xfrm>
            <a:off x="4057650" y="2159000"/>
            <a:ext cx="0" cy="4121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2" name="Line 16">
            <a:extLst>
              <a:ext uri="{FF2B5EF4-FFF2-40B4-BE49-F238E27FC236}">
                <a16:creationId xmlns:a16="http://schemas.microsoft.com/office/drawing/2014/main" id="{4DA522B1-D771-4414-8112-9A311FD6EAD3}"/>
              </a:ext>
            </a:extLst>
          </p:cNvPr>
          <p:cNvSpPr>
            <a:spLocks noChangeShapeType="1"/>
          </p:cNvSpPr>
          <p:nvPr/>
        </p:nvSpPr>
        <p:spPr bwMode="auto">
          <a:xfrm>
            <a:off x="1149350" y="2609850"/>
            <a:ext cx="28829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3" name="Line 17">
            <a:extLst>
              <a:ext uri="{FF2B5EF4-FFF2-40B4-BE49-F238E27FC236}">
                <a16:creationId xmlns:a16="http://schemas.microsoft.com/office/drawing/2014/main" id="{DA727F84-E55D-445B-8A5A-AEE514C2A840}"/>
              </a:ext>
            </a:extLst>
          </p:cNvPr>
          <p:cNvSpPr>
            <a:spLocks noChangeShapeType="1"/>
          </p:cNvSpPr>
          <p:nvPr/>
        </p:nvSpPr>
        <p:spPr bwMode="auto">
          <a:xfrm>
            <a:off x="1149350" y="3505200"/>
            <a:ext cx="3987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4" name="Line 18">
            <a:extLst>
              <a:ext uri="{FF2B5EF4-FFF2-40B4-BE49-F238E27FC236}">
                <a16:creationId xmlns:a16="http://schemas.microsoft.com/office/drawing/2014/main" id="{4D55F84D-3E88-4B32-99C4-E5F4A7FDBA22}"/>
              </a:ext>
            </a:extLst>
          </p:cNvPr>
          <p:cNvSpPr>
            <a:spLocks noChangeShapeType="1"/>
          </p:cNvSpPr>
          <p:nvPr/>
        </p:nvSpPr>
        <p:spPr bwMode="auto">
          <a:xfrm>
            <a:off x="1168400" y="4438650"/>
            <a:ext cx="5130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5" name="Line 19">
            <a:extLst>
              <a:ext uri="{FF2B5EF4-FFF2-40B4-BE49-F238E27FC236}">
                <a16:creationId xmlns:a16="http://schemas.microsoft.com/office/drawing/2014/main" id="{B5CA2E2B-D96F-4FC7-BE49-E2E2286E5D15}"/>
              </a:ext>
            </a:extLst>
          </p:cNvPr>
          <p:cNvSpPr>
            <a:spLocks noChangeShapeType="1"/>
          </p:cNvSpPr>
          <p:nvPr/>
        </p:nvSpPr>
        <p:spPr bwMode="auto">
          <a:xfrm>
            <a:off x="1244600" y="5619750"/>
            <a:ext cx="65214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Rectangle 20">
            <a:extLst>
              <a:ext uri="{FF2B5EF4-FFF2-40B4-BE49-F238E27FC236}">
                <a16:creationId xmlns:a16="http://schemas.microsoft.com/office/drawing/2014/main" id="{C0721C57-603F-44D8-A199-073EF8996F46}"/>
              </a:ext>
            </a:extLst>
          </p:cNvPr>
          <p:cNvSpPr>
            <a:spLocks noChangeArrowheads="1"/>
          </p:cNvSpPr>
          <p:nvPr/>
        </p:nvSpPr>
        <p:spPr bwMode="auto">
          <a:xfrm>
            <a:off x="1185863" y="3014663"/>
            <a:ext cx="773112"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Beta</a:t>
            </a:r>
          </a:p>
        </p:txBody>
      </p:sp>
      <p:sp>
        <p:nvSpPr>
          <p:cNvPr id="19477" name="Rectangle 21">
            <a:extLst>
              <a:ext uri="{FF2B5EF4-FFF2-40B4-BE49-F238E27FC236}">
                <a16:creationId xmlns:a16="http://schemas.microsoft.com/office/drawing/2014/main" id="{24478A40-68F9-401D-A6E3-4D05D8CBBB43}"/>
              </a:ext>
            </a:extLst>
          </p:cNvPr>
          <p:cNvSpPr>
            <a:spLocks noChangeArrowheads="1"/>
          </p:cNvSpPr>
          <p:nvPr/>
        </p:nvSpPr>
        <p:spPr bwMode="auto">
          <a:xfrm>
            <a:off x="1128713" y="4005263"/>
            <a:ext cx="27559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Gamma and X-rays</a:t>
            </a:r>
          </a:p>
        </p:txBody>
      </p:sp>
      <p:sp>
        <p:nvSpPr>
          <p:cNvPr id="19478" name="Rectangle 22">
            <a:extLst>
              <a:ext uri="{FF2B5EF4-FFF2-40B4-BE49-F238E27FC236}">
                <a16:creationId xmlns:a16="http://schemas.microsoft.com/office/drawing/2014/main" id="{6261723A-23ED-4156-8AED-AB3458F8F49A}"/>
              </a:ext>
            </a:extLst>
          </p:cNvPr>
          <p:cNvSpPr>
            <a:spLocks noChangeArrowheads="1"/>
          </p:cNvSpPr>
          <p:nvPr/>
        </p:nvSpPr>
        <p:spPr bwMode="auto">
          <a:xfrm>
            <a:off x="1109663" y="5091113"/>
            <a:ext cx="12652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accent2"/>
                </a:solidFill>
                <a:latin typeface="Univers (W1)" charset="0"/>
              </a:rPr>
              <a:t>Neutron</a:t>
            </a:r>
          </a:p>
        </p:txBody>
      </p:sp>
      <p:sp>
        <p:nvSpPr>
          <p:cNvPr id="19479" name="Rectangle 23">
            <a:extLst>
              <a:ext uri="{FF2B5EF4-FFF2-40B4-BE49-F238E27FC236}">
                <a16:creationId xmlns:a16="http://schemas.microsoft.com/office/drawing/2014/main" id="{F38229DA-AAE0-4364-B80A-7AC81C518BCF}"/>
              </a:ext>
            </a:extLst>
          </p:cNvPr>
          <p:cNvSpPr>
            <a:spLocks noChangeArrowheads="1"/>
          </p:cNvSpPr>
          <p:nvPr/>
        </p:nvSpPr>
        <p:spPr bwMode="auto">
          <a:xfrm>
            <a:off x="3548063" y="1643063"/>
            <a:ext cx="95885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Paper</a:t>
            </a:r>
          </a:p>
        </p:txBody>
      </p:sp>
      <p:sp>
        <p:nvSpPr>
          <p:cNvPr id="19480" name="Oval 24">
            <a:extLst>
              <a:ext uri="{FF2B5EF4-FFF2-40B4-BE49-F238E27FC236}">
                <a16:creationId xmlns:a16="http://schemas.microsoft.com/office/drawing/2014/main" id="{28D97C36-ED13-44A1-8508-398EF39EADDE}"/>
              </a:ext>
            </a:extLst>
          </p:cNvPr>
          <p:cNvSpPr>
            <a:spLocks noChangeArrowheads="1"/>
          </p:cNvSpPr>
          <p:nvPr/>
        </p:nvSpPr>
        <p:spPr bwMode="auto">
          <a:xfrm>
            <a:off x="722313" y="5491163"/>
            <a:ext cx="261937" cy="2174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81" name="Rectangle 25">
            <a:extLst>
              <a:ext uri="{FF2B5EF4-FFF2-40B4-BE49-F238E27FC236}">
                <a16:creationId xmlns:a16="http://schemas.microsoft.com/office/drawing/2014/main" id="{9F25B4D8-4E90-4B55-B5C6-855F1F79848F}"/>
              </a:ext>
            </a:extLst>
          </p:cNvPr>
          <p:cNvSpPr>
            <a:spLocks noChangeArrowheads="1"/>
          </p:cNvSpPr>
          <p:nvPr/>
        </p:nvSpPr>
        <p:spPr bwMode="auto">
          <a:xfrm>
            <a:off x="4672013" y="1643063"/>
            <a:ext cx="104298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Plastic</a:t>
            </a:r>
          </a:p>
        </p:txBody>
      </p:sp>
      <p:sp>
        <p:nvSpPr>
          <p:cNvPr id="19482" name="Rectangle 26">
            <a:extLst>
              <a:ext uri="{FF2B5EF4-FFF2-40B4-BE49-F238E27FC236}">
                <a16:creationId xmlns:a16="http://schemas.microsoft.com/office/drawing/2014/main" id="{2AC2A112-DD4C-4889-BD32-52CA2A1E2444}"/>
              </a:ext>
            </a:extLst>
          </p:cNvPr>
          <p:cNvSpPr>
            <a:spLocks noChangeArrowheads="1"/>
          </p:cNvSpPr>
          <p:nvPr/>
        </p:nvSpPr>
        <p:spPr bwMode="auto">
          <a:xfrm>
            <a:off x="6005513" y="1624013"/>
            <a:ext cx="8413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Lead</a:t>
            </a:r>
          </a:p>
        </p:txBody>
      </p:sp>
      <p:sp>
        <p:nvSpPr>
          <p:cNvPr id="19483" name="Rectangle 27">
            <a:extLst>
              <a:ext uri="{FF2B5EF4-FFF2-40B4-BE49-F238E27FC236}">
                <a16:creationId xmlns:a16="http://schemas.microsoft.com/office/drawing/2014/main" id="{570A9A00-5CBE-41DE-B27B-487B8387E88B}"/>
              </a:ext>
            </a:extLst>
          </p:cNvPr>
          <p:cNvSpPr>
            <a:spLocks noChangeArrowheads="1"/>
          </p:cNvSpPr>
          <p:nvPr/>
        </p:nvSpPr>
        <p:spPr bwMode="auto">
          <a:xfrm>
            <a:off x="7126288" y="1643063"/>
            <a:ext cx="136525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hlink"/>
                </a:solidFill>
                <a:latin typeface="Univers (W1)" charset="0"/>
              </a:rPr>
              <a:t>Concrete</a:t>
            </a:r>
          </a:p>
        </p:txBody>
      </p:sp>
      <p:sp>
        <p:nvSpPr>
          <p:cNvPr id="19484" name="Rectangle 28">
            <a:extLst>
              <a:ext uri="{FF2B5EF4-FFF2-40B4-BE49-F238E27FC236}">
                <a16:creationId xmlns:a16="http://schemas.microsoft.com/office/drawing/2014/main" id="{7A0EA985-0DB7-4D05-AAC7-AF9F03FA4A00}"/>
              </a:ext>
            </a:extLst>
          </p:cNvPr>
          <p:cNvSpPr>
            <a:spLocks noChangeArrowheads="1"/>
          </p:cNvSpPr>
          <p:nvPr/>
        </p:nvSpPr>
        <p:spPr bwMode="auto">
          <a:xfrm>
            <a:off x="230188" y="5045075"/>
            <a:ext cx="600075"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aseline="30000">
                <a:solidFill>
                  <a:schemeClr val="bg2"/>
                </a:solidFill>
                <a:latin typeface="Univers (W1)" charset="0"/>
              </a:rPr>
              <a:t>1</a:t>
            </a:r>
            <a:r>
              <a:rPr lang="en-US" altLang="en-US" sz="2800" baseline="-25000">
                <a:solidFill>
                  <a:schemeClr val="bg2"/>
                </a:solidFill>
                <a:latin typeface="Univers (W1)" charset="0"/>
              </a:rPr>
              <a:t>0</a:t>
            </a:r>
            <a:r>
              <a:rPr lang="en-US" altLang="en-US" sz="2800">
                <a:solidFill>
                  <a:schemeClr val="bg2"/>
                </a:solidFill>
                <a:latin typeface="Univers (W1)" charset="0"/>
              </a:rPr>
              <a:t>n</a:t>
            </a:r>
          </a:p>
        </p:txBody>
      </p:sp>
    </p:spTree>
  </p:cSld>
  <p:clrMapOvr>
    <a:masterClrMapping/>
  </p:clrMapOvr>
  <p:transition advClick="0" advTm="6000"/>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C1CEFF"/>
    </a:dk1>
    <a:lt1>
      <a:srgbClr val="FFFFFF"/>
    </a:lt1>
    <a:dk2>
      <a:srgbClr val="000000"/>
    </a:dk2>
    <a:lt2>
      <a:srgbClr val="3365FB"/>
    </a:lt2>
    <a:accent1>
      <a:srgbClr val="114FFB"/>
    </a:accent1>
    <a:accent2>
      <a:srgbClr val="FC0128"/>
    </a:accent2>
    <a:accent3>
      <a:srgbClr val="AAAAAA"/>
    </a:accent3>
    <a:accent4>
      <a:srgbClr val="DADADA"/>
    </a:accent4>
    <a:accent5>
      <a:srgbClr val="AAB2FD"/>
    </a:accent5>
    <a:accent6>
      <a:srgbClr val="E40123"/>
    </a:accent6>
    <a:hlink>
      <a:srgbClr val="FAFD00"/>
    </a:hlink>
    <a:folHlink>
      <a:srgbClr val="919191"/>
    </a:folHlink>
  </a:clrScheme>
</a:themeOverride>
</file>

<file path=ppt/theme/themeOverride2.xml><?xml version="1.0" encoding="utf-8"?>
<a:themeOverride xmlns:a="http://schemas.openxmlformats.org/drawingml/2006/main">
  <a:clrScheme name="">
    <a:dk1>
      <a:srgbClr val="C1CEFF"/>
    </a:dk1>
    <a:lt1>
      <a:srgbClr val="FFFFFF"/>
    </a:lt1>
    <a:dk2>
      <a:srgbClr val="000000"/>
    </a:dk2>
    <a:lt2>
      <a:srgbClr val="3365FB"/>
    </a:lt2>
    <a:accent1>
      <a:srgbClr val="114FFB"/>
    </a:accent1>
    <a:accent2>
      <a:srgbClr val="FC0128"/>
    </a:accent2>
    <a:accent3>
      <a:srgbClr val="AAAAAA"/>
    </a:accent3>
    <a:accent4>
      <a:srgbClr val="DADADA"/>
    </a:accent4>
    <a:accent5>
      <a:srgbClr val="AAB2FD"/>
    </a:accent5>
    <a:accent6>
      <a:srgbClr val="E40123"/>
    </a:accent6>
    <a:hlink>
      <a:srgbClr val="FAFD00"/>
    </a:hlink>
    <a:folHlink>
      <a:srgbClr val="919191"/>
    </a:folHlink>
  </a:clrScheme>
</a:themeOverride>
</file>

<file path=ppt/theme/themeOverride3.xml><?xml version="1.0" encoding="utf-8"?>
<a:themeOverride xmlns:a="http://schemas.openxmlformats.org/drawingml/2006/main">
  <a:clrScheme name="">
    <a:dk1>
      <a:srgbClr val="474747"/>
    </a:dk1>
    <a:lt1>
      <a:srgbClr val="FFFFFF"/>
    </a:lt1>
    <a:dk2>
      <a:srgbClr val="911B60"/>
    </a:dk2>
    <a:lt2>
      <a:srgbClr val="00DFCA"/>
    </a:lt2>
    <a:accent1>
      <a:srgbClr val="DC0081"/>
    </a:accent1>
    <a:accent2>
      <a:srgbClr val="FAFD00"/>
    </a:accent2>
    <a:accent3>
      <a:srgbClr val="C7ABB6"/>
    </a:accent3>
    <a:accent4>
      <a:srgbClr val="DADADA"/>
    </a:accent4>
    <a:accent5>
      <a:srgbClr val="EBAAC1"/>
    </a:accent5>
    <a:accent6>
      <a:srgbClr val="E3E500"/>
    </a:accent6>
    <a:hlink>
      <a:srgbClr val="FE9B03"/>
    </a:hlink>
    <a:folHlink>
      <a:srgbClr val="D989B8"/>
    </a:folHlink>
  </a:clrScheme>
</a:themeOverride>
</file>

<file path=ppt/theme/themeOverride4.xml><?xml version="1.0" encoding="utf-8"?>
<a:themeOverride xmlns:a="http://schemas.openxmlformats.org/drawingml/2006/main">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3365FB"/>
    </a:folHlink>
  </a:clrScheme>
</a:themeOverride>
</file>

<file path=ppt/theme/themeOverride5.xml><?xml version="1.0" encoding="utf-8"?>
<a:themeOverride xmlns:a="http://schemas.openxmlformats.org/drawingml/2006/main">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3365FB"/>
    </a:folHlink>
  </a:clrScheme>
</a:themeOverride>
</file>

<file path=docProps/app.xml><?xml version="1.0" encoding="utf-8"?>
<Properties xmlns="http://schemas.openxmlformats.org/officeDocument/2006/extended-properties" xmlns:vt="http://schemas.openxmlformats.org/officeDocument/2006/docPropsVTypes">
  <TotalTime>17</TotalTime>
  <Words>10367</Words>
  <Application>Microsoft Office PowerPoint</Application>
  <PresentationFormat>On-screen Show (4:3)</PresentationFormat>
  <Paragraphs>1183</Paragraphs>
  <Slides>80</Slides>
  <Notes>70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5</vt:i4>
      </vt:variant>
      <vt:variant>
        <vt:lpstr>Slide Titles</vt:lpstr>
      </vt:variant>
      <vt:variant>
        <vt:i4>80</vt:i4>
      </vt:variant>
    </vt:vector>
  </HeadingPairs>
  <TitlesOfParts>
    <vt:vector size="94" baseType="lpstr">
      <vt:lpstr>Times New Roman</vt:lpstr>
      <vt:lpstr>Arial</vt:lpstr>
      <vt:lpstr>Univers (W1)</vt:lpstr>
      <vt:lpstr>Symbol</vt:lpstr>
      <vt:lpstr>Century Gothic</vt:lpstr>
      <vt:lpstr>Monotype Sorts</vt:lpstr>
      <vt:lpstr>Book Antiqua</vt:lpstr>
      <vt:lpstr>Wingdings</vt:lpstr>
      <vt:lpstr>Office Theme</vt:lpstr>
      <vt:lpstr>Microsoft Graph Chart</vt:lpstr>
      <vt:lpstr>Microsoft Clip Gallery</vt:lpstr>
      <vt:lpstr>Microsoft ClipArt Gallery</vt:lpstr>
      <vt:lpstr>Microsoft Word Document</vt:lpstr>
      <vt:lpstr>Microsoft Graph 97 Chart</vt:lpstr>
      <vt:lpstr>Radiation and Radioactivity</vt:lpstr>
      <vt:lpstr>The Atom</vt:lpstr>
      <vt:lpstr>Alpha Decay</vt:lpstr>
      <vt:lpstr>Beta (Negatron) Decay</vt:lpstr>
      <vt:lpstr>Gamma-Ray Emission</vt:lpstr>
      <vt:lpstr>Positron Decay</vt:lpstr>
      <vt:lpstr>Electron Capture and Characteristic X-Rays</vt:lpstr>
      <vt:lpstr>X-Ray Production (Bremsstrahlung)</vt:lpstr>
      <vt:lpstr>Types of Radiation</vt:lpstr>
      <vt:lpstr>Measures of Radioactivity</vt:lpstr>
      <vt:lpstr>Half-Life</vt:lpstr>
      <vt:lpstr>Radiation Detection Gas Filled Detectors</vt:lpstr>
      <vt:lpstr>Radiation Detection Scintillation Detectors</vt:lpstr>
      <vt:lpstr>Radiation and Radioactivity</vt:lpstr>
      <vt:lpstr>Radiation Units</vt:lpstr>
      <vt:lpstr>Elements</vt:lpstr>
      <vt:lpstr>Atoms</vt:lpstr>
      <vt:lpstr>Molecules and Compounds</vt:lpstr>
      <vt:lpstr>Three States of Matter</vt:lpstr>
      <vt:lpstr>Electromagnetic Waves</vt:lpstr>
      <vt:lpstr>Non-Ionizing Electromagnetic Radiation </vt:lpstr>
      <vt:lpstr>Contamination vs Radiation</vt:lpstr>
      <vt:lpstr>Ionizing Electromagnetic Radiation</vt:lpstr>
      <vt:lpstr>Units of Contamination</vt:lpstr>
      <vt:lpstr>Radiation Effects and Risk</vt:lpstr>
      <vt:lpstr>Activities or Effects of Radiation Dose</vt:lpstr>
      <vt:lpstr> Biological Effects of Ionizing Radiation Known to Occur at High Doses</vt:lpstr>
      <vt:lpstr>Cancer and Cancer Risk</vt:lpstr>
      <vt:lpstr>Radiation and Risk Perceptions and Reality</vt:lpstr>
      <vt:lpstr>Radiation and Risk: Perceptions and Reality</vt:lpstr>
      <vt:lpstr>Radiation and Risk: Perceptions and Reality</vt:lpstr>
      <vt:lpstr>Radiation and Risk: Perceptions and Reality</vt:lpstr>
      <vt:lpstr>Radiation and Risk:   Days of Life Lost from Various Risks</vt:lpstr>
      <vt:lpstr>Radiation and Risk:   Days of Life Lost from Various Risks</vt:lpstr>
      <vt:lpstr>Radiation and Risk:   Activities which increase risk by 1 in a Million</vt:lpstr>
      <vt:lpstr>Nuclear Power</vt:lpstr>
      <vt:lpstr>PowerPoint Presentation</vt:lpstr>
      <vt:lpstr>PowerPoint Presentation</vt:lpstr>
      <vt:lpstr>Basic Design of a Reactor Core</vt:lpstr>
      <vt:lpstr>Pressurized Water Reactor</vt:lpstr>
      <vt:lpstr>Boiling Water Reactor</vt:lpstr>
      <vt:lpstr>Barriers Against Release of Radiation</vt:lpstr>
      <vt:lpstr>Source Energy Equivalents</vt:lpstr>
      <vt:lpstr>IONIZING   RADIATION</vt:lpstr>
      <vt:lpstr>What Will You Learn Today?</vt:lpstr>
      <vt:lpstr>PowerPoint Presentation</vt:lpstr>
      <vt:lpstr>PowerPoint Presentation</vt:lpstr>
      <vt:lpstr>Non-Ionizing  Radiation Does not have enough energy to remove electrons from surrounding atoms</vt:lpstr>
      <vt:lpstr>Ionizing  Radiation -  can deposit energy in neighboring atoms resulting in the removal of electrons.</vt:lpstr>
      <vt:lpstr>PowerPoint Presentation</vt:lpstr>
      <vt:lpstr>PowerPoint Presentation</vt:lpstr>
      <vt:lpstr>PowerPoint Presentation</vt:lpstr>
      <vt:lpstr>PowerPoint Presentation</vt:lpstr>
      <vt:lpstr>  Radiation Versus Radioactive Contamination</vt:lpstr>
      <vt:lpstr>Background and Manufactured Radiation In  the  U.S.  Contributes   360 mrem  per  Year</vt:lpstr>
      <vt:lpstr>PowerPoint Presentation</vt:lpstr>
      <vt:lpstr>Biological Effects of Radiation</vt:lpstr>
      <vt:lpstr>Biological Effects of Radiation  </vt:lpstr>
      <vt:lpstr>PowerPoint Presentation</vt:lpstr>
      <vt:lpstr>MONITORING  RADIATION EXPOSURE</vt:lpstr>
      <vt:lpstr>Minimize Dose By Good   Practices</vt:lpstr>
      <vt:lpstr>PowerPoint Presentation</vt:lpstr>
      <vt:lpstr>Radiation and Life</vt:lpstr>
      <vt:lpstr>Contribution of Various Sources of Radiation to Average Annual Dose</vt:lpstr>
      <vt:lpstr>Average Annual Effective Dose in U.S. Population, (1980-82)</vt:lpstr>
      <vt:lpstr>Early Uses of Radioactivity</vt:lpstr>
      <vt:lpstr>Modern Uses of Small Amounts of Radioactive Material or Radiation</vt:lpstr>
      <vt:lpstr>Modern Uses of Large Amounts of Radioactive Materials or Radiation</vt:lpstr>
      <vt:lpstr>PowerPoint Presentation</vt:lpstr>
      <vt:lpstr>Uranium Decay Series</vt:lpstr>
      <vt:lpstr>Uranium Decay Series</vt:lpstr>
      <vt:lpstr>How Does Radon Get in the Home?</vt:lpstr>
      <vt:lpstr>How is Radon Detected</vt:lpstr>
      <vt:lpstr>Cancer Death Estimates for Radon</vt:lpstr>
      <vt:lpstr>Radon Risk If You Smoke...</vt:lpstr>
      <vt:lpstr>Radon Risk If You’ve Never Smoked</vt:lpstr>
      <vt:lpstr>Radiation and Risk</vt:lpstr>
      <vt:lpstr>Years from Your Life</vt:lpstr>
      <vt:lpstr>Days from Your Life</vt:lpstr>
      <vt:lpstr>Hours from Your Life</vt:lpstr>
    </vt:vector>
  </TitlesOfParts>
  <Company>NJDEP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and Radioactivity</dc:title>
  <dc:creator>Ed Truskowski</dc:creator>
  <cp:lastModifiedBy>Daino, Jennifer</cp:lastModifiedBy>
  <cp:revision>2</cp:revision>
  <dcterms:created xsi:type="dcterms:W3CDTF">2000-10-04T16:30:02Z</dcterms:created>
  <dcterms:modified xsi:type="dcterms:W3CDTF">2018-02-07T19:17:54Z</dcterms:modified>
</cp:coreProperties>
</file>