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2" r:id="rId7"/>
    <p:sldId id="261" r:id="rId8"/>
    <p:sldId id="263" r:id="rId9"/>
  </p:sldIdLst>
  <p:sldSz cx="9144000" cy="6858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34" autoAdjust="0"/>
    <p:restoredTop sz="88501" autoAdjust="0"/>
  </p:normalViewPr>
  <p:slideViewPr>
    <p:cSldViewPr snapToGrid="0">
      <p:cViewPr varScale="1">
        <p:scale>
          <a:sx n="77" d="100"/>
          <a:sy n="77" d="100"/>
        </p:scale>
        <p:origin x="830"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B125EB-AD7A-41C1-9D46-AB6E87F54DE0}" type="datetimeFigureOut">
              <a:rPr lang="en-US" smtClean="0"/>
              <a:t>10/31/2017</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293B88-B24A-4BE9-B30E-2637C3CB4C7D}" type="slidenum">
              <a:rPr lang="en-US" smtClean="0"/>
              <a:t>‹#›</a:t>
            </a:fld>
            <a:endParaRPr lang="en-US" dirty="0"/>
          </a:p>
        </p:txBody>
      </p:sp>
    </p:spTree>
    <p:extLst>
      <p:ext uri="{BB962C8B-B14F-4D97-AF65-F5344CB8AC3E}">
        <p14:creationId xmlns:p14="http://schemas.microsoft.com/office/powerpoint/2010/main" val="2802906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 WQMP Rule adopted on November 7, 2016</a:t>
            </a:r>
          </a:p>
          <a:p>
            <a:endParaRPr lang="en-US" dirty="0"/>
          </a:p>
        </p:txBody>
      </p:sp>
      <p:sp>
        <p:nvSpPr>
          <p:cNvPr id="4" name="Slide Number Placeholder 3"/>
          <p:cNvSpPr>
            <a:spLocks noGrp="1"/>
          </p:cNvSpPr>
          <p:nvPr>
            <p:ph type="sldNum" sz="quarter" idx="10"/>
          </p:nvPr>
        </p:nvSpPr>
        <p:spPr/>
        <p:txBody>
          <a:bodyPr/>
          <a:lstStyle/>
          <a:p>
            <a:fld id="{3E293B88-B24A-4BE9-B30E-2637C3CB4C7D}" type="slidenum">
              <a:rPr lang="en-US" smtClean="0"/>
              <a:t>3</a:t>
            </a:fld>
            <a:endParaRPr lang="en-US" dirty="0"/>
          </a:p>
        </p:txBody>
      </p:sp>
    </p:spTree>
    <p:extLst>
      <p:ext uri="{BB962C8B-B14F-4D97-AF65-F5344CB8AC3E}">
        <p14:creationId xmlns:p14="http://schemas.microsoft.com/office/powerpoint/2010/main" val="1547949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D6165BD-CBF2-401D-A481-7F684C2D89F2}" type="datetimeFigureOut">
              <a:rPr lang="en-US" smtClean="0"/>
              <a:t>10/31/2017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F692C9-227A-4A79-90D5-5AB7F74A6517}" type="slidenum">
              <a:rPr lang="en-US" smtClean="0"/>
              <a:t>‹#›</a:t>
            </a:fld>
            <a:endParaRPr lang="en-US" dirty="0"/>
          </a:p>
        </p:txBody>
      </p:sp>
    </p:spTree>
    <p:extLst>
      <p:ext uri="{BB962C8B-B14F-4D97-AF65-F5344CB8AC3E}">
        <p14:creationId xmlns:p14="http://schemas.microsoft.com/office/powerpoint/2010/main" val="4050069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6165BD-CBF2-401D-A481-7F684C2D89F2}" type="datetimeFigureOut">
              <a:rPr lang="en-US" smtClean="0"/>
              <a:t>10/31/2017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F692C9-227A-4A79-90D5-5AB7F74A6517}" type="slidenum">
              <a:rPr lang="en-US" smtClean="0"/>
              <a:t>‹#›</a:t>
            </a:fld>
            <a:endParaRPr lang="en-US" dirty="0"/>
          </a:p>
        </p:txBody>
      </p:sp>
    </p:spTree>
    <p:extLst>
      <p:ext uri="{BB962C8B-B14F-4D97-AF65-F5344CB8AC3E}">
        <p14:creationId xmlns:p14="http://schemas.microsoft.com/office/powerpoint/2010/main" val="4239848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6165BD-CBF2-401D-A481-7F684C2D89F2}" type="datetimeFigureOut">
              <a:rPr lang="en-US" smtClean="0"/>
              <a:t>10/31/2017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F692C9-227A-4A79-90D5-5AB7F74A6517}" type="slidenum">
              <a:rPr lang="en-US" smtClean="0"/>
              <a:t>‹#›</a:t>
            </a:fld>
            <a:endParaRPr lang="en-US" dirty="0"/>
          </a:p>
        </p:txBody>
      </p:sp>
    </p:spTree>
    <p:extLst>
      <p:ext uri="{BB962C8B-B14F-4D97-AF65-F5344CB8AC3E}">
        <p14:creationId xmlns:p14="http://schemas.microsoft.com/office/powerpoint/2010/main" val="588846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6165BD-CBF2-401D-A481-7F684C2D89F2}" type="datetimeFigureOut">
              <a:rPr lang="en-US" smtClean="0"/>
              <a:t>10/31/2017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F692C9-227A-4A79-90D5-5AB7F74A6517}" type="slidenum">
              <a:rPr lang="en-US" smtClean="0"/>
              <a:t>‹#›</a:t>
            </a:fld>
            <a:endParaRPr lang="en-US" dirty="0"/>
          </a:p>
        </p:txBody>
      </p:sp>
    </p:spTree>
    <p:extLst>
      <p:ext uri="{BB962C8B-B14F-4D97-AF65-F5344CB8AC3E}">
        <p14:creationId xmlns:p14="http://schemas.microsoft.com/office/powerpoint/2010/main" val="1717417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D6165BD-CBF2-401D-A481-7F684C2D89F2}" type="datetimeFigureOut">
              <a:rPr lang="en-US" smtClean="0"/>
              <a:t>10/31/2017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F692C9-227A-4A79-90D5-5AB7F74A6517}" type="slidenum">
              <a:rPr lang="en-US" smtClean="0"/>
              <a:t>‹#›</a:t>
            </a:fld>
            <a:endParaRPr lang="en-US" dirty="0"/>
          </a:p>
        </p:txBody>
      </p:sp>
    </p:spTree>
    <p:extLst>
      <p:ext uri="{BB962C8B-B14F-4D97-AF65-F5344CB8AC3E}">
        <p14:creationId xmlns:p14="http://schemas.microsoft.com/office/powerpoint/2010/main" val="2021181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D6165BD-CBF2-401D-A481-7F684C2D89F2}" type="datetimeFigureOut">
              <a:rPr lang="en-US" smtClean="0"/>
              <a:t>10/31/2017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EF692C9-227A-4A79-90D5-5AB7F74A6517}" type="slidenum">
              <a:rPr lang="en-US" smtClean="0"/>
              <a:t>‹#›</a:t>
            </a:fld>
            <a:endParaRPr lang="en-US" dirty="0"/>
          </a:p>
        </p:txBody>
      </p:sp>
    </p:spTree>
    <p:extLst>
      <p:ext uri="{BB962C8B-B14F-4D97-AF65-F5344CB8AC3E}">
        <p14:creationId xmlns:p14="http://schemas.microsoft.com/office/powerpoint/2010/main" val="3520732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D6165BD-CBF2-401D-A481-7F684C2D89F2}" type="datetimeFigureOut">
              <a:rPr lang="en-US" smtClean="0"/>
              <a:t>10/31/2017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EF692C9-227A-4A79-90D5-5AB7F74A6517}" type="slidenum">
              <a:rPr lang="en-US" smtClean="0"/>
              <a:t>‹#›</a:t>
            </a:fld>
            <a:endParaRPr lang="en-US" dirty="0"/>
          </a:p>
        </p:txBody>
      </p:sp>
    </p:spTree>
    <p:extLst>
      <p:ext uri="{BB962C8B-B14F-4D97-AF65-F5344CB8AC3E}">
        <p14:creationId xmlns:p14="http://schemas.microsoft.com/office/powerpoint/2010/main" val="487628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D6165BD-CBF2-401D-A481-7F684C2D89F2}" type="datetimeFigureOut">
              <a:rPr lang="en-US" smtClean="0"/>
              <a:t>10/31/2017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EF692C9-227A-4A79-90D5-5AB7F74A6517}" type="slidenum">
              <a:rPr lang="en-US" smtClean="0"/>
              <a:t>‹#›</a:t>
            </a:fld>
            <a:endParaRPr lang="en-US" dirty="0"/>
          </a:p>
        </p:txBody>
      </p:sp>
    </p:spTree>
    <p:extLst>
      <p:ext uri="{BB962C8B-B14F-4D97-AF65-F5344CB8AC3E}">
        <p14:creationId xmlns:p14="http://schemas.microsoft.com/office/powerpoint/2010/main" val="2627091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6165BD-CBF2-401D-A481-7F684C2D89F2}" type="datetimeFigureOut">
              <a:rPr lang="en-US" smtClean="0"/>
              <a:t>10/31/2017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EF692C9-227A-4A79-90D5-5AB7F74A6517}" type="slidenum">
              <a:rPr lang="en-US" smtClean="0"/>
              <a:t>‹#›</a:t>
            </a:fld>
            <a:endParaRPr lang="en-US" dirty="0"/>
          </a:p>
        </p:txBody>
      </p:sp>
    </p:spTree>
    <p:extLst>
      <p:ext uri="{BB962C8B-B14F-4D97-AF65-F5344CB8AC3E}">
        <p14:creationId xmlns:p14="http://schemas.microsoft.com/office/powerpoint/2010/main" val="1078183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D6165BD-CBF2-401D-A481-7F684C2D89F2}" type="datetimeFigureOut">
              <a:rPr lang="en-US" smtClean="0"/>
              <a:t>10/31/2017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EF692C9-227A-4A79-90D5-5AB7F74A6517}" type="slidenum">
              <a:rPr lang="en-US" smtClean="0"/>
              <a:t>‹#›</a:t>
            </a:fld>
            <a:endParaRPr lang="en-US" dirty="0"/>
          </a:p>
        </p:txBody>
      </p:sp>
    </p:spTree>
    <p:extLst>
      <p:ext uri="{BB962C8B-B14F-4D97-AF65-F5344CB8AC3E}">
        <p14:creationId xmlns:p14="http://schemas.microsoft.com/office/powerpoint/2010/main" val="2497298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D6165BD-CBF2-401D-A481-7F684C2D89F2}" type="datetimeFigureOut">
              <a:rPr lang="en-US" smtClean="0"/>
              <a:t>10/31/2017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EF692C9-227A-4A79-90D5-5AB7F74A6517}" type="slidenum">
              <a:rPr lang="en-US" smtClean="0"/>
              <a:t>‹#›</a:t>
            </a:fld>
            <a:endParaRPr lang="en-US" dirty="0"/>
          </a:p>
        </p:txBody>
      </p:sp>
    </p:spTree>
    <p:extLst>
      <p:ext uri="{BB962C8B-B14F-4D97-AF65-F5344CB8AC3E}">
        <p14:creationId xmlns:p14="http://schemas.microsoft.com/office/powerpoint/2010/main" val="718440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6165BD-CBF2-401D-A481-7F684C2D89F2}" type="datetimeFigureOut">
              <a:rPr lang="en-US" smtClean="0"/>
              <a:t>10/31/2017</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F692C9-227A-4A79-90D5-5AB7F74A6517}" type="slidenum">
              <a:rPr lang="en-US" smtClean="0"/>
              <a:t>‹#›</a:t>
            </a:fld>
            <a:endParaRPr lang="en-US" dirty="0"/>
          </a:p>
        </p:txBody>
      </p:sp>
    </p:spTree>
    <p:extLst>
      <p:ext uri="{BB962C8B-B14F-4D97-AF65-F5344CB8AC3E}">
        <p14:creationId xmlns:p14="http://schemas.microsoft.com/office/powerpoint/2010/main" val="19690081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gif"/><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O19DH8dM560&amp;t=566s" TargetMode="External"/><Relationship Id="rId2" Type="http://schemas.openxmlformats.org/officeDocument/2006/relationships/hyperlink" Target="https://www.youtube.com/watch?v=O19DH8dM560&amp;t=2466s" TargetMode="External"/><Relationship Id="rId1" Type="http://schemas.openxmlformats.org/officeDocument/2006/relationships/slideLayout" Target="../slideLayouts/slideLayout2.xml"/><Relationship Id="rId4" Type="http://schemas.openxmlformats.org/officeDocument/2006/relationships/hyperlink" Target="https://www.youtube.com/watch?v=O19DH8dM560&amp;t=1608s"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A882A9F-F4E9-4E23-8F0B-20B5DF42EAA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14508" y="4521270"/>
            <a:ext cx="1586592" cy="1890204"/>
          </a:xfrm>
          <a:prstGeom prst="rect">
            <a:avLst/>
          </a:prstGeom>
          <a:solidFill>
            <a:srgbClr val="595146"/>
          </a:solidFill>
          <a:ln>
            <a:solidFill>
              <a:srgbClr val="5951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BE9F90C-C163-435B-9A68-D15C92D1CF2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2900" y="4521269"/>
            <a:ext cx="5024434" cy="1877811"/>
          </a:xfrm>
          <a:prstGeom prst="rect">
            <a:avLst/>
          </a:prstGeom>
          <a:solidFill>
            <a:schemeClr val="accent3">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DA1A2E9-63FE-408D-A803-8E306ECAB4B3}"/>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6543" y="450221"/>
            <a:ext cx="8454557" cy="3918123"/>
          </a:xfrm>
          <a:prstGeom prst="rect">
            <a:avLst/>
          </a:prstGeom>
          <a:solidFill>
            <a:srgbClr val="404040">
              <a:alpha val="9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40404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3BF8BF4-764E-4612-A017-D14CE9C4EBBF}"/>
              </a:ext>
            </a:extLst>
          </p:cNvPr>
          <p:cNvSpPr>
            <a:spLocks noGrp="1"/>
          </p:cNvSpPr>
          <p:nvPr>
            <p:ph type="ctrTitle"/>
          </p:nvPr>
        </p:nvSpPr>
        <p:spPr>
          <a:xfrm>
            <a:off x="457200" y="833284"/>
            <a:ext cx="8222226" cy="2901687"/>
          </a:xfrm>
        </p:spPr>
        <p:txBody>
          <a:bodyPr anchor="ctr">
            <a:noAutofit/>
          </a:bodyPr>
          <a:lstStyle/>
          <a:p>
            <a:r>
              <a:rPr lang="en-US" sz="2800" b="1" dirty="0">
                <a:solidFill>
                  <a:srgbClr val="FFFFFF"/>
                </a:solidFill>
              </a:rPr>
              <a:t>Office of Water Resources Management Coordination</a:t>
            </a:r>
            <a:br>
              <a:rPr lang="en-US" sz="2800" b="1" dirty="0">
                <a:solidFill>
                  <a:srgbClr val="FFFFFF"/>
                </a:solidFill>
              </a:rPr>
            </a:br>
            <a:br>
              <a:rPr lang="en-US" sz="2800" b="1" dirty="0">
                <a:solidFill>
                  <a:srgbClr val="FFFFFF"/>
                </a:solidFill>
              </a:rPr>
            </a:br>
            <a:r>
              <a:rPr lang="en-US" sz="2800" b="1" dirty="0">
                <a:solidFill>
                  <a:srgbClr val="FFFFFF"/>
                </a:solidFill>
              </a:rPr>
              <a:t>E-WQMP Training</a:t>
            </a:r>
            <a:br>
              <a:rPr lang="en-US" sz="2800" b="1" dirty="0">
                <a:solidFill>
                  <a:srgbClr val="FFFFFF"/>
                </a:solidFill>
              </a:rPr>
            </a:br>
            <a:br>
              <a:rPr lang="en-US" sz="2800" b="1" dirty="0">
                <a:solidFill>
                  <a:srgbClr val="FFFFFF"/>
                </a:solidFill>
              </a:rPr>
            </a:br>
            <a:r>
              <a:rPr lang="en-US" sz="2800" b="1" dirty="0">
                <a:solidFill>
                  <a:srgbClr val="FFFFFF"/>
                </a:solidFill>
              </a:rPr>
              <a:t>November 6, 2017  </a:t>
            </a:r>
            <a:br>
              <a:rPr lang="en-US" sz="2800" b="1" dirty="0">
                <a:solidFill>
                  <a:srgbClr val="FFFFFF"/>
                </a:solidFill>
              </a:rPr>
            </a:br>
            <a:endParaRPr lang="en-US" sz="2800" b="1" dirty="0">
              <a:solidFill>
                <a:srgbClr val="FFFFFF"/>
              </a:solidFill>
            </a:endParaRPr>
          </a:p>
        </p:txBody>
      </p:sp>
      <p:sp>
        <p:nvSpPr>
          <p:cNvPr id="3" name="Subtitle 2">
            <a:extLst>
              <a:ext uri="{FF2B5EF4-FFF2-40B4-BE49-F238E27FC236}">
                <a16:creationId xmlns:a16="http://schemas.microsoft.com/office/drawing/2014/main" id="{88CAC575-8AE9-421D-A3BA-04432B1FB35D}"/>
              </a:ext>
            </a:extLst>
          </p:cNvPr>
          <p:cNvSpPr>
            <a:spLocks noGrp="1"/>
          </p:cNvSpPr>
          <p:nvPr>
            <p:ph type="subTitle" idx="1"/>
          </p:nvPr>
        </p:nvSpPr>
        <p:spPr>
          <a:xfrm>
            <a:off x="342900" y="4521270"/>
            <a:ext cx="5024433" cy="1877810"/>
          </a:xfrm>
        </p:spPr>
        <p:txBody>
          <a:bodyPr anchor="ctr">
            <a:normAutofit/>
          </a:bodyPr>
          <a:lstStyle/>
          <a:p>
            <a:r>
              <a:rPr lang="en-US" dirty="0">
                <a:solidFill>
                  <a:srgbClr val="1B1B1B"/>
                </a:solidFill>
              </a:rPr>
              <a:t>Public Hearing Room </a:t>
            </a:r>
          </a:p>
          <a:p>
            <a:r>
              <a:rPr lang="en-US" dirty="0">
                <a:solidFill>
                  <a:srgbClr val="1B1B1B"/>
                </a:solidFill>
              </a:rPr>
              <a:t>9:00 am – 11:00 am </a:t>
            </a:r>
          </a:p>
        </p:txBody>
      </p:sp>
    </p:spTree>
    <p:extLst>
      <p:ext uri="{BB962C8B-B14F-4D97-AF65-F5344CB8AC3E}">
        <p14:creationId xmlns:p14="http://schemas.microsoft.com/office/powerpoint/2010/main" val="1061560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Freeform 15">
            <a:extLst>
              <a:ext uri="{FF2B5EF4-FFF2-40B4-BE49-F238E27FC236}">
                <a16:creationId xmlns:a16="http://schemas.microsoft.com/office/drawing/2014/main" id="{9E706731-3860-4E73-9335-A870F6741F0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06952" cy="6858000"/>
          </a:xfrm>
          <a:custGeom>
            <a:avLst/>
            <a:gdLst>
              <a:gd name="connsiteX0" fmla="*/ 0 w 9742603"/>
              <a:gd name="connsiteY0" fmla="*/ 0 h 6858000"/>
              <a:gd name="connsiteX1" fmla="*/ 152400 w 9742603"/>
              <a:gd name="connsiteY1" fmla="*/ 0 h 6858000"/>
              <a:gd name="connsiteX2" fmla="*/ 6566449 w 9742603"/>
              <a:gd name="connsiteY2" fmla="*/ 0 h 6858000"/>
              <a:gd name="connsiteX3" fmla="*/ 9742603 w 9742603"/>
              <a:gd name="connsiteY3" fmla="*/ 6858000 h 6858000"/>
              <a:gd name="connsiteX4" fmla="*/ 152400 w 9742603"/>
              <a:gd name="connsiteY4" fmla="*/ 6858000 h 6858000"/>
              <a:gd name="connsiteX5" fmla="*/ 0 w 9742603"/>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742603" h="6858000">
                <a:moveTo>
                  <a:pt x="0" y="0"/>
                </a:moveTo>
                <a:lnTo>
                  <a:pt x="152400" y="0"/>
                </a:lnTo>
                <a:lnTo>
                  <a:pt x="6566449" y="0"/>
                </a:lnTo>
                <a:lnTo>
                  <a:pt x="9742603" y="6858000"/>
                </a:lnTo>
                <a:lnTo>
                  <a:pt x="152400" y="6858000"/>
                </a:lnTo>
                <a:lnTo>
                  <a:pt x="0" y="6858000"/>
                </a:lnTo>
                <a:close/>
              </a:path>
            </a:pathLst>
          </a:cu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1">
            <a:extLst>
              <a:ext uri="{FF2B5EF4-FFF2-40B4-BE49-F238E27FC236}">
                <a16:creationId xmlns:a16="http://schemas.microsoft.com/office/drawing/2014/main" id="{CD2ED21F-DC95-4AD1-8327-D561F5FCA3A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035252" cy="6858000"/>
          </a:xfrm>
          <a:custGeom>
            <a:avLst/>
            <a:gdLst>
              <a:gd name="connsiteX0" fmla="*/ 0 w 9380336"/>
              <a:gd name="connsiteY0" fmla="*/ 0 h 6858000"/>
              <a:gd name="connsiteX1" fmla="*/ 6204182 w 9380336"/>
              <a:gd name="connsiteY1" fmla="*/ 0 h 6858000"/>
              <a:gd name="connsiteX2" fmla="*/ 9380336 w 9380336"/>
              <a:gd name="connsiteY2" fmla="*/ 6858000 h 6858000"/>
              <a:gd name="connsiteX3" fmla="*/ 0 w 938033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9380336" h="6858000">
                <a:moveTo>
                  <a:pt x="0" y="0"/>
                </a:moveTo>
                <a:lnTo>
                  <a:pt x="6204182" y="0"/>
                </a:lnTo>
                <a:lnTo>
                  <a:pt x="9380336" y="6858000"/>
                </a:lnTo>
                <a:lnTo>
                  <a:pt x="0" y="685800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a:extLst>
              <a:ext uri="{FF2B5EF4-FFF2-40B4-BE49-F238E27FC236}">
                <a16:creationId xmlns:a16="http://schemas.microsoft.com/office/drawing/2014/main" id="{3D34E01C-20DA-470D-BD89-FF807D0BA0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6884" y="2426124"/>
            <a:ext cx="2128326" cy="1811442"/>
          </a:xfrm>
          <a:prstGeom prst="rect">
            <a:avLst/>
          </a:prstGeom>
        </p:spPr>
      </p:pic>
      <p:pic>
        <p:nvPicPr>
          <p:cNvPr id="9" name="Picture 8">
            <a:extLst>
              <a:ext uri="{FF2B5EF4-FFF2-40B4-BE49-F238E27FC236}">
                <a16:creationId xmlns:a16="http://schemas.microsoft.com/office/drawing/2014/main" id="{4BBDC198-A97B-4965-B05B-C099332AA9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65180" y="4589065"/>
            <a:ext cx="1737518" cy="1737518"/>
          </a:xfrm>
          <a:prstGeom prst="rect">
            <a:avLst/>
          </a:prstGeom>
        </p:spPr>
      </p:pic>
      <p:pic>
        <p:nvPicPr>
          <p:cNvPr id="7" name="Picture 6">
            <a:extLst>
              <a:ext uri="{FF2B5EF4-FFF2-40B4-BE49-F238E27FC236}">
                <a16:creationId xmlns:a16="http://schemas.microsoft.com/office/drawing/2014/main" id="{73E0BDA6-EAEE-4E63-B40C-68CF67F5C55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76582" y="321732"/>
            <a:ext cx="2957458" cy="1811443"/>
          </a:xfrm>
          <a:prstGeom prst="rect">
            <a:avLst/>
          </a:prstGeom>
        </p:spPr>
      </p:pic>
      <p:sp>
        <p:nvSpPr>
          <p:cNvPr id="2" name="Title 1">
            <a:extLst>
              <a:ext uri="{FF2B5EF4-FFF2-40B4-BE49-F238E27FC236}">
                <a16:creationId xmlns:a16="http://schemas.microsoft.com/office/drawing/2014/main" id="{BD66B9AD-9530-4F80-A249-5FF144F3B9C2}"/>
              </a:ext>
            </a:extLst>
          </p:cNvPr>
          <p:cNvSpPr>
            <a:spLocks noGrp="1"/>
          </p:cNvSpPr>
          <p:nvPr>
            <p:ph type="title"/>
          </p:nvPr>
        </p:nvSpPr>
        <p:spPr>
          <a:xfrm>
            <a:off x="628650" y="365125"/>
            <a:ext cx="3893343" cy="1325563"/>
          </a:xfrm>
        </p:spPr>
        <p:txBody>
          <a:bodyPr>
            <a:normAutofit/>
          </a:bodyPr>
          <a:lstStyle/>
          <a:p>
            <a:r>
              <a:rPr lang="en-US" b="1">
                <a:solidFill>
                  <a:schemeClr val="bg1"/>
                </a:solidFill>
              </a:rPr>
              <a:t>Today’s Events</a:t>
            </a:r>
          </a:p>
        </p:txBody>
      </p:sp>
      <p:sp>
        <p:nvSpPr>
          <p:cNvPr id="3" name="Content Placeholder 2">
            <a:extLst>
              <a:ext uri="{FF2B5EF4-FFF2-40B4-BE49-F238E27FC236}">
                <a16:creationId xmlns:a16="http://schemas.microsoft.com/office/drawing/2014/main" id="{3422E5C8-D142-425F-A29C-67E3005A1B54}"/>
              </a:ext>
            </a:extLst>
          </p:cNvPr>
          <p:cNvSpPr>
            <a:spLocks noGrp="1"/>
          </p:cNvSpPr>
          <p:nvPr>
            <p:ph idx="1"/>
          </p:nvPr>
        </p:nvSpPr>
        <p:spPr>
          <a:xfrm>
            <a:off x="241320" y="1847150"/>
            <a:ext cx="4280673" cy="593070"/>
          </a:xfrm>
        </p:spPr>
        <p:txBody>
          <a:bodyPr>
            <a:normAutofit/>
          </a:bodyPr>
          <a:lstStyle/>
          <a:p>
            <a:pPr marL="0" indent="0">
              <a:buNone/>
            </a:pPr>
            <a:r>
              <a:rPr lang="en-US" sz="3600" dirty="0">
                <a:solidFill>
                  <a:schemeClr val="bg1"/>
                </a:solidFill>
              </a:rPr>
              <a:t>E-WQMP Overview</a:t>
            </a:r>
          </a:p>
        </p:txBody>
      </p:sp>
      <p:sp>
        <p:nvSpPr>
          <p:cNvPr id="11" name="Rectangle 10">
            <a:extLst>
              <a:ext uri="{FF2B5EF4-FFF2-40B4-BE49-F238E27FC236}">
                <a16:creationId xmlns:a16="http://schemas.microsoft.com/office/drawing/2014/main" id="{1A4CB38D-79E1-49BE-A832-AE20E5F071B9}"/>
              </a:ext>
            </a:extLst>
          </p:cNvPr>
          <p:cNvSpPr/>
          <p:nvPr/>
        </p:nvSpPr>
        <p:spPr>
          <a:xfrm>
            <a:off x="436402" y="4433918"/>
            <a:ext cx="4277838" cy="646331"/>
          </a:xfrm>
          <a:prstGeom prst="rect">
            <a:avLst/>
          </a:prstGeom>
        </p:spPr>
        <p:txBody>
          <a:bodyPr wrap="none">
            <a:spAutoFit/>
          </a:bodyPr>
          <a:lstStyle/>
          <a:p>
            <a:r>
              <a:rPr lang="en-US" sz="3600" dirty="0">
                <a:solidFill>
                  <a:schemeClr val="bg1"/>
                </a:solidFill>
              </a:rPr>
              <a:t>Questions  &amp; Answers</a:t>
            </a:r>
          </a:p>
        </p:txBody>
      </p:sp>
      <p:sp>
        <p:nvSpPr>
          <p:cNvPr id="13" name="Rectangle 12">
            <a:extLst>
              <a:ext uri="{FF2B5EF4-FFF2-40B4-BE49-F238E27FC236}">
                <a16:creationId xmlns:a16="http://schemas.microsoft.com/office/drawing/2014/main" id="{8E9783D5-AE8D-41DA-B8BA-0B1DD80D273D}"/>
              </a:ext>
            </a:extLst>
          </p:cNvPr>
          <p:cNvSpPr/>
          <p:nvPr/>
        </p:nvSpPr>
        <p:spPr>
          <a:xfrm>
            <a:off x="1479255" y="3066396"/>
            <a:ext cx="3794565" cy="646331"/>
          </a:xfrm>
          <a:prstGeom prst="rect">
            <a:avLst/>
          </a:prstGeom>
        </p:spPr>
        <p:txBody>
          <a:bodyPr wrap="none">
            <a:spAutoFit/>
          </a:bodyPr>
          <a:lstStyle/>
          <a:p>
            <a:r>
              <a:rPr lang="en-US" sz="3600" dirty="0">
                <a:solidFill>
                  <a:schemeClr val="bg1"/>
                </a:solidFill>
              </a:rPr>
              <a:t>Walkthrough Video</a:t>
            </a:r>
          </a:p>
        </p:txBody>
      </p:sp>
    </p:spTree>
    <p:extLst>
      <p:ext uri="{BB962C8B-B14F-4D97-AF65-F5344CB8AC3E}">
        <p14:creationId xmlns:p14="http://schemas.microsoft.com/office/powerpoint/2010/main" val="1359617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par>
                                <p:cTn id="16" presetID="10" presetClass="entr" presetSubtype="0" fill="hold"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randombar(horizontal)">
                                      <p:cBhvr>
                                        <p:cTn id="23" dur="500"/>
                                        <p:tgtEl>
                                          <p:spTgt spid="11"/>
                                        </p:tgtEl>
                                      </p:cBhvr>
                                    </p:animEffect>
                                  </p:childTnLst>
                                </p:cTn>
                              </p:par>
                              <p:par>
                                <p:cTn id="24" presetID="14" presetClass="entr" presetSubtype="10" fill="hold"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randombar(horizontal)">
                                      <p:cBhvr>
                                        <p:cTn id="2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1"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073411-782E-4116-8353-F450D2D753AA}"/>
              </a:ext>
            </a:extLst>
          </p:cNvPr>
          <p:cNvSpPr>
            <a:spLocks noGrp="1"/>
          </p:cNvSpPr>
          <p:nvPr>
            <p:ph idx="1"/>
          </p:nvPr>
        </p:nvSpPr>
        <p:spPr>
          <a:xfrm>
            <a:off x="0" y="1113244"/>
            <a:ext cx="8835656" cy="5744756"/>
          </a:xfrm>
        </p:spPr>
        <p:txBody>
          <a:bodyPr>
            <a:normAutofit fontScale="85000" lnSpcReduction="20000"/>
          </a:bodyPr>
          <a:lstStyle/>
          <a:p>
            <a:pPr marL="0" indent="0">
              <a:buNone/>
            </a:pPr>
            <a:r>
              <a:rPr lang="en-US" b="1" dirty="0"/>
              <a:t>7:15-1.7 Water quality management plan data and mapping format </a:t>
            </a:r>
          </a:p>
          <a:p>
            <a:pPr marL="514350" indent="-514350" algn="just">
              <a:buAutoNum type="alphaLcParenBoth"/>
            </a:pPr>
            <a:r>
              <a:rPr lang="en-US" dirty="0"/>
              <a:t>The text of proposed WQM plan revisions and amendments shall be submitted in an electronic format that is compatible with the Department's software capabilities. Information regarding the Department's software capabilities may be obtained by contacting the Department at OWRMC. </a:t>
            </a:r>
          </a:p>
          <a:p>
            <a:pPr marL="514350" indent="-514350" algn="just">
              <a:buAutoNum type="alphaLcParenBoth"/>
            </a:pPr>
            <a:r>
              <a:rPr lang="en-US" dirty="0"/>
              <a:t>All maps in WQM plan amendments and revisions shall be prepared and submitted electronically in a digital format which is consistent with the Department's mapping standards at N.J.A.C. 7:1D Appendix A. Other maps at other scales may be provided as supplements. The digital maps shall be accurate, at a minimum, to a scale of 1:12,000. The Department recommends that the creation of new digital mapping information for areawide WQM plan revisions and amendments be prepared in a format that conforms to the "New Jersey Department of Environmental Protection Geographic Information System Mapping and Digital Data Standards" guidance document, as amended or updated. Guidance related to the mapping and digital data standards is available at the Department's website at http://www.state.nj.us/dep/gis. </a:t>
            </a:r>
          </a:p>
          <a:p>
            <a:endParaRPr lang="en-US" dirty="0"/>
          </a:p>
        </p:txBody>
      </p:sp>
      <p:sp>
        <p:nvSpPr>
          <p:cNvPr id="6" name="Title 1">
            <a:extLst>
              <a:ext uri="{FF2B5EF4-FFF2-40B4-BE49-F238E27FC236}">
                <a16:creationId xmlns:a16="http://schemas.microsoft.com/office/drawing/2014/main" id="{3BB4A442-EA12-4575-A929-5B2D61C11A5D}"/>
              </a:ext>
            </a:extLst>
          </p:cNvPr>
          <p:cNvSpPr txBox="1">
            <a:spLocks/>
          </p:cNvSpPr>
          <p:nvPr/>
        </p:nvSpPr>
        <p:spPr>
          <a:xfrm>
            <a:off x="-9795" y="0"/>
            <a:ext cx="9153795" cy="1328738"/>
          </a:xfrm>
          <a:prstGeom prst="rect">
            <a:avLst/>
          </a:prstGeom>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t>E-WQMP Overview</a:t>
            </a:r>
          </a:p>
        </p:txBody>
      </p:sp>
    </p:spTree>
    <p:extLst>
      <p:ext uri="{BB962C8B-B14F-4D97-AF65-F5344CB8AC3E}">
        <p14:creationId xmlns:p14="http://schemas.microsoft.com/office/powerpoint/2010/main" val="3069962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35BBA5-7144-4706-82A4-09114B40BC1F}"/>
              </a:ext>
            </a:extLst>
          </p:cNvPr>
          <p:cNvSpPr>
            <a:spLocks noGrp="1"/>
          </p:cNvSpPr>
          <p:nvPr>
            <p:ph idx="1"/>
          </p:nvPr>
        </p:nvSpPr>
        <p:spPr>
          <a:xfrm>
            <a:off x="293478" y="1793728"/>
            <a:ext cx="8547248" cy="4351338"/>
          </a:xfrm>
        </p:spPr>
        <p:txBody>
          <a:bodyPr/>
          <a:lstStyle/>
          <a:p>
            <a:r>
              <a:rPr lang="en-US" dirty="0"/>
              <a:t>Develop an electronic application system</a:t>
            </a:r>
          </a:p>
          <a:p>
            <a:pPr lvl="1"/>
            <a:r>
              <a:rPr lang="en-US" dirty="0"/>
              <a:t>Easier for applicants to submit a(n) amendment/revision</a:t>
            </a:r>
          </a:p>
          <a:p>
            <a:pPr lvl="1"/>
            <a:r>
              <a:rPr lang="en-US" dirty="0"/>
              <a:t>Make staff more efficient at processing applications </a:t>
            </a:r>
          </a:p>
          <a:p>
            <a:pPr lvl="1"/>
            <a:r>
              <a:rPr lang="en-US" dirty="0"/>
              <a:t>Timely adoption of amendments/revisions</a:t>
            </a:r>
          </a:p>
          <a:p>
            <a:r>
              <a:rPr lang="en-US" dirty="0"/>
              <a:t>Development began in January 2016 and concluded in September 2017</a:t>
            </a:r>
          </a:p>
          <a:p>
            <a:pPr lvl="1"/>
            <a:r>
              <a:rPr lang="en-US" dirty="0"/>
              <a:t>Development </a:t>
            </a:r>
          </a:p>
          <a:p>
            <a:pPr lvl="1"/>
            <a:r>
              <a:rPr lang="en-US" dirty="0"/>
              <a:t>Testing </a:t>
            </a:r>
          </a:p>
          <a:p>
            <a:pPr lvl="1"/>
            <a:r>
              <a:rPr lang="en-US" dirty="0"/>
              <a:t>More testing </a:t>
            </a:r>
          </a:p>
          <a:p>
            <a:pPr lvl="1"/>
            <a:r>
              <a:rPr lang="en-US" dirty="0"/>
              <a:t>And more testing </a:t>
            </a:r>
          </a:p>
        </p:txBody>
      </p:sp>
      <p:sp>
        <p:nvSpPr>
          <p:cNvPr id="9" name="Title 1">
            <a:extLst>
              <a:ext uri="{FF2B5EF4-FFF2-40B4-BE49-F238E27FC236}">
                <a16:creationId xmlns:a16="http://schemas.microsoft.com/office/drawing/2014/main" id="{4D430203-8E4A-4B28-A86D-A61000F4B2B6}"/>
              </a:ext>
            </a:extLst>
          </p:cNvPr>
          <p:cNvSpPr txBox="1">
            <a:spLocks/>
          </p:cNvSpPr>
          <p:nvPr/>
        </p:nvSpPr>
        <p:spPr>
          <a:xfrm>
            <a:off x="-9795" y="0"/>
            <a:ext cx="9153795" cy="1328738"/>
          </a:xfrm>
          <a:prstGeom prst="rect">
            <a:avLst/>
          </a:prstGeom>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t>E-WQMP Overview</a:t>
            </a:r>
          </a:p>
        </p:txBody>
      </p:sp>
    </p:spTree>
    <p:extLst>
      <p:ext uri="{BB962C8B-B14F-4D97-AF65-F5344CB8AC3E}">
        <p14:creationId xmlns:p14="http://schemas.microsoft.com/office/powerpoint/2010/main" val="144761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0" name="Group 99">
            <a:extLst>
              <a:ext uri="{FF2B5EF4-FFF2-40B4-BE49-F238E27FC236}">
                <a16:creationId xmlns:a16="http://schemas.microsoft.com/office/drawing/2014/main" id="{DA180AE9-FA9A-4C7A-9248-A42E05441993}"/>
              </a:ext>
            </a:extLst>
          </p:cNvPr>
          <p:cNvGrpSpPr/>
          <p:nvPr/>
        </p:nvGrpSpPr>
        <p:grpSpPr>
          <a:xfrm>
            <a:off x="6368847" y="1492917"/>
            <a:ext cx="2413666" cy="4732392"/>
            <a:chOff x="6368847" y="1492917"/>
            <a:chExt cx="2413666" cy="4732392"/>
          </a:xfrm>
        </p:grpSpPr>
        <p:pic>
          <p:nvPicPr>
            <p:cNvPr id="5" name="Picture 4">
              <a:extLst>
                <a:ext uri="{FF2B5EF4-FFF2-40B4-BE49-F238E27FC236}">
                  <a16:creationId xmlns:a16="http://schemas.microsoft.com/office/drawing/2014/main" id="{3BD0FE66-F08D-4EEA-8842-42970824CFDB}"/>
                </a:ext>
              </a:extLst>
            </p:cNvPr>
            <p:cNvPicPr>
              <a:picLocks noChangeAspect="1"/>
            </p:cNvPicPr>
            <p:nvPr/>
          </p:nvPicPr>
          <p:blipFill rotWithShape="1">
            <a:blip r:embed="rId2"/>
            <a:srcRect b="1129"/>
            <a:stretch/>
          </p:blipFill>
          <p:spPr>
            <a:xfrm>
              <a:off x="6368847" y="1492917"/>
              <a:ext cx="2413666" cy="4732392"/>
            </a:xfrm>
            <a:prstGeom prst="rect">
              <a:avLst/>
            </a:prstGeom>
            <a:ln>
              <a:noFill/>
            </a:ln>
          </p:spPr>
        </p:pic>
        <p:cxnSp>
          <p:nvCxnSpPr>
            <p:cNvPr id="98" name="Straight Connector 97">
              <a:extLst>
                <a:ext uri="{FF2B5EF4-FFF2-40B4-BE49-F238E27FC236}">
                  <a16:creationId xmlns:a16="http://schemas.microsoft.com/office/drawing/2014/main" id="{FF23E039-ACD2-482E-9B6F-BBBA7D7BDB97}"/>
                </a:ext>
              </a:extLst>
            </p:cNvPr>
            <p:cNvCxnSpPr>
              <a:cxnSpLocks/>
            </p:cNvCxnSpPr>
            <p:nvPr/>
          </p:nvCxnSpPr>
          <p:spPr>
            <a:xfrm>
              <a:off x="8693272" y="1622980"/>
              <a:ext cx="1" cy="3320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 name="TextBox 7">
            <a:extLst>
              <a:ext uri="{FF2B5EF4-FFF2-40B4-BE49-F238E27FC236}">
                <a16:creationId xmlns:a16="http://schemas.microsoft.com/office/drawing/2014/main" id="{000CDB6C-8043-4AFC-82CE-720A2EF81846}"/>
              </a:ext>
            </a:extLst>
          </p:cNvPr>
          <p:cNvSpPr txBox="1"/>
          <p:nvPr/>
        </p:nvSpPr>
        <p:spPr>
          <a:xfrm>
            <a:off x="341741" y="1123585"/>
            <a:ext cx="1869018" cy="369332"/>
          </a:xfrm>
          <a:prstGeom prst="rect">
            <a:avLst/>
          </a:prstGeom>
          <a:noFill/>
          <a:ln>
            <a:noFill/>
          </a:ln>
        </p:spPr>
        <p:txBody>
          <a:bodyPr wrap="square" rtlCol="0">
            <a:spAutoFit/>
          </a:bodyPr>
          <a:lstStyle/>
          <a:p>
            <a:r>
              <a:rPr lang="en-US" dirty="0"/>
              <a:t>Old Application(s)</a:t>
            </a:r>
          </a:p>
        </p:txBody>
      </p:sp>
      <p:grpSp>
        <p:nvGrpSpPr>
          <p:cNvPr id="39" name="Group 38">
            <a:extLst>
              <a:ext uri="{FF2B5EF4-FFF2-40B4-BE49-F238E27FC236}">
                <a16:creationId xmlns:a16="http://schemas.microsoft.com/office/drawing/2014/main" id="{27191E9B-E9B4-49ED-B19B-12065945761D}"/>
              </a:ext>
            </a:extLst>
          </p:cNvPr>
          <p:cNvGrpSpPr/>
          <p:nvPr/>
        </p:nvGrpSpPr>
        <p:grpSpPr>
          <a:xfrm>
            <a:off x="3135292" y="1538059"/>
            <a:ext cx="1874346" cy="4645743"/>
            <a:chOff x="249422" y="2212257"/>
            <a:chExt cx="1874346" cy="4645743"/>
          </a:xfrm>
        </p:grpSpPr>
        <p:grpSp>
          <p:nvGrpSpPr>
            <p:cNvPr id="14" name="Group 13">
              <a:extLst>
                <a:ext uri="{FF2B5EF4-FFF2-40B4-BE49-F238E27FC236}">
                  <a16:creationId xmlns:a16="http://schemas.microsoft.com/office/drawing/2014/main" id="{A7354E1B-B016-4B43-AAEA-806BDA552B3D}"/>
                </a:ext>
              </a:extLst>
            </p:cNvPr>
            <p:cNvGrpSpPr/>
            <p:nvPr/>
          </p:nvGrpSpPr>
          <p:grpSpPr>
            <a:xfrm>
              <a:off x="471948" y="2212257"/>
              <a:ext cx="825910" cy="1056521"/>
              <a:chOff x="454467" y="2267809"/>
              <a:chExt cx="1337462" cy="1709967"/>
            </a:xfrm>
          </p:grpSpPr>
          <p:pic>
            <p:nvPicPr>
              <p:cNvPr id="11" name="Picture 10">
                <a:extLst>
                  <a:ext uri="{FF2B5EF4-FFF2-40B4-BE49-F238E27FC236}">
                    <a16:creationId xmlns:a16="http://schemas.microsoft.com/office/drawing/2014/main" id="{A8C1A29E-C9DD-4419-AAA6-6FA5AAFA5E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4467" y="2267809"/>
                <a:ext cx="1337462" cy="1337462"/>
              </a:xfrm>
              <a:prstGeom prst="rect">
                <a:avLst/>
              </a:prstGeom>
              <a:ln>
                <a:noFill/>
              </a:ln>
            </p:spPr>
          </p:pic>
          <p:sp>
            <p:nvSpPr>
              <p:cNvPr id="13" name="TextBox 12">
                <a:extLst>
                  <a:ext uri="{FF2B5EF4-FFF2-40B4-BE49-F238E27FC236}">
                    <a16:creationId xmlns:a16="http://schemas.microsoft.com/office/drawing/2014/main" id="{1BAEDFB6-0F3C-4157-AC5B-47EE8B74A136}"/>
                  </a:ext>
                </a:extLst>
              </p:cNvPr>
              <p:cNvSpPr txBox="1"/>
              <p:nvPr/>
            </p:nvSpPr>
            <p:spPr>
              <a:xfrm>
                <a:off x="471948" y="3605270"/>
                <a:ext cx="1158927" cy="372506"/>
              </a:xfrm>
              <a:prstGeom prst="rect">
                <a:avLst/>
              </a:prstGeom>
              <a:noFill/>
              <a:ln>
                <a:noFill/>
              </a:ln>
            </p:spPr>
            <p:txBody>
              <a:bodyPr wrap="square" rtlCol="0">
                <a:spAutoFit/>
              </a:bodyPr>
              <a:lstStyle/>
              <a:p>
                <a:r>
                  <a:rPr lang="en-US" sz="1000" b="1" dirty="0">
                    <a:latin typeface="Arial" panose="020B0604020202020204" pitchFamily="34" charset="0"/>
                    <a:cs typeface="Arial" panose="020B0604020202020204" pitchFamily="34" charset="0"/>
                  </a:rPr>
                  <a:t>Form A</a:t>
                </a:r>
              </a:p>
            </p:txBody>
          </p:sp>
        </p:grpSp>
        <p:grpSp>
          <p:nvGrpSpPr>
            <p:cNvPr id="27" name="Group 26">
              <a:extLst>
                <a:ext uri="{FF2B5EF4-FFF2-40B4-BE49-F238E27FC236}">
                  <a16:creationId xmlns:a16="http://schemas.microsoft.com/office/drawing/2014/main" id="{BF6E0C85-44CC-47BA-84F2-5F6C5116FE87}"/>
                </a:ext>
              </a:extLst>
            </p:cNvPr>
            <p:cNvGrpSpPr/>
            <p:nvPr/>
          </p:nvGrpSpPr>
          <p:grpSpPr>
            <a:xfrm>
              <a:off x="1185581" y="3210711"/>
              <a:ext cx="825910" cy="1072585"/>
              <a:chOff x="454467" y="2267809"/>
              <a:chExt cx="1337462" cy="1735967"/>
            </a:xfrm>
          </p:grpSpPr>
          <p:pic>
            <p:nvPicPr>
              <p:cNvPr id="28" name="Picture 27">
                <a:extLst>
                  <a:ext uri="{FF2B5EF4-FFF2-40B4-BE49-F238E27FC236}">
                    <a16:creationId xmlns:a16="http://schemas.microsoft.com/office/drawing/2014/main" id="{88D6A90C-FE8D-406D-B4EA-28211F2504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4467" y="2267809"/>
                <a:ext cx="1337462" cy="1337462"/>
              </a:xfrm>
              <a:prstGeom prst="rect">
                <a:avLst/>
              </a:prstGeom>
              <a:ln>
                <a:noFill/>
              </a:ln>
            </p:spPr>
          </p:pic>
          <p:sp>
            <p:nvSpPr>
              <p:cNvPr id="29" name="TextBox 28">
                <a:extLst>
                  <a:ext uri="{FF2B5EF4-FFF2-40B4-BE49-F238E27FC236}">
                    <a16:creationId xmlns:a16="http://schemas.microsoft.com/office/drawing/2014/main" id="{655D3524-7852-4FC3-89C2-76A8F9EEF139}"/>
                  </a:ext>
                </a:extLst>
              </p:cNvPr>
              <p:cNvSpPr txBox="1"/>
              <p:nvPr/>
            </p:nvSpPr>
            <p:spPr>
              <a:xfrm>
                <a:off x="471948" y="3605270"/>
                <a:ext cx="1158927" cy="398506"/>
              </a:xfrm>
              <a:prstGeom prst="rect">
                <a:avLst/>
              </a:prstGeom>
              <a:noFill/>
              <a:ln>
                <a:noFill/>
              </a:ln>
            </p:spPr>
            <p:txBody>
              <a:bodyPr wrap="square" rtlCol="0">
                <a:spAutoFit/>
              </a:bodyPr>
              <a:lstStyle/>
              <a:p>
                <a:r>
                  <a:rPr lang="en-US" sz="1000" b="1" dirty="0">
                    <a:latin typeface="Arial" panose="020B0604020202020204" pitchFamily="34" charset="0"/>
                    <a:cs typeface="Arial" panose="020B0604020202020204" pitchFamily="34" charset="0"/>
                  </a:rPr>
                  <a:t>Form B</a:t>
                </a:r>
              </a:p>
            </p:txBody>
          </p:sp>
        </p:grpSp>
        <p:grpSp>
          <p:nvGrpSpPr>
            <p:cNvPr id="30" name="Group 29">
              <a:extLst>
                <a:ext uri="{FF2B5EF4-FFF2-40B4-BE49-F238E27FC236}">
                  <a16:creationId xmlns:a16="http://schemas.microsoft.com/office/drawing/2014/main" id="{E6286B2E-FA9C-4932-BD7D-9BB582D17B31}"/>
                </a:ext>
              </a:extLst>
            </p:cNvPr>
            <p:cNvGrpSpPr/>
            <p:nvPr/>
          </p:nvGrpSpPr>
          <p:grpSpPr>
            <a:xfrm>
              <a:off x="249422" y="4132318"/>
              <a:ext cx="825910" cy="1055099"/>
              <a:chOff x="-196783" y="4110315"/>
              <a:chExt cx="1337462" cy="1707666"/>
            </a:xfrm>
          </p:grpSpPr>
          <p:pic>
            <p:nvPicPr>
              <p:cNvPr id="31" name="Picture 30">
                <a:extLst>
                  <a:ext uri="{FF2B5EF4-FFF2-40B4-BE49-F238E27FC236}">
                    <a16:creationId xmlns:a16="http://schemas.microsoft.com/office/drawing/2014/main" id="{24D382F4-AAE4-45CD-AB7D-60FC0269810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6783" y="4110315"/>
                <a:ext cx="1337462" cy="1337463"/>
              </a:xfrm>
              <a:prstGeom prst="rect">
                <a:avLst/>
              </a:prstGeom>
              <a:ln>
                <a:noFill/>
              </a:ln>
            </p:spPr>
          </p:pic>
          <p:sp>
            <p:nvSpPr>
              <p:cNvPr id="32" name="TextBox 31">
                <a:extLst>
                  <a:ext uri="{FF2B5EF4-FFF2-40B4-BE49-F238E27FC236}">
                    <a16:creationId xmlns:a16="http://schemas.microsoft.com/office/drawing/2014/main" id="{CDCC3E12-C18B-4259-B6A3-0ADF46CE5106}"/>
                  </a:ext>
                </a:extLst>
              </p:cNvPr>
              <p:cNvSpPr txBox="1"/>
              <p:nvPr/>
            </p:nvSpPr>
            <p:spPr>
              <a:xfrm>
                <a:off x="-196783" y="5419475"/>
                <a:ext cx="1158927" cy="398506"/>
              </a:xfrm>
              <a:prstGeom prst="rect">
                <a:avLst/>
              </a:prstGeom>
              <a:noFill/>
              <a:ln>
                <a:noFill/>
              </a:ln>
            </p:spPr>
            <p:txBody>
              <a:bodyPr wrap="square" rtlCol="0">
                <a:spAutoFit/>
              </a:bodyPr>
              <a:lstStyle/>
              <a:p>
                <a:r>
                  <a:rPr lang="en-US" sz="1000" b="1" dirty="0">
                    <a:latin typeface="Arial" panose="020B0604020202020204" pitchFamily="34" charset="0"/>
                    <a:cs typeface="Arial" panose="020B0604020202020204" pitchFamily="34" charset="0"/>
                  </a:rPr>
                  <a:t>Form C</a:t>
                </a:r>
              </a:p>
            </p:txBody>
          </p:sp>
        </p:grpSp>
        <p:grpSp>
          <p:nvGrpSpPr>
            <p:cNvPr id="33" name="Group 32">
              <a:extLst>
                <a:ext uri="{FF2B5EF4-FFF2-40B4-BE49-F238E27FC236}">
                  <a16:creationId xmlns:a16="http://schemas.microsoft.com/office/drawing/2014/main" id="{C94FF5FB-2855-423F-AC74-A7CD4CA3ECE1}"/>
                </a:ext>
              </a:extLst>
            </p:cNvPr>
            <p:cNvGrpSpPr/>
            <p:nvPr/>
          </p:nvGrpSpPr>
          <p:grpSpPr>
            <a:xfrm>
              <a:off x="1297858" y="4941196"/>
              <a:ext cx="825910" cy="1072585"/>
              <a:chOff x="454467" y="2267809"/>
              <a:chExt cx="1337462" cy="1735967"/>
            </a:xfrm>
          </p:grpSpPr>
          <p:pic>
            <p:nvPicPr>
              <p:cNvPr id="34" name="Picture 33">
                <a:extLst>
                  <a:ext uri="{FF2B5EF4-FFF2-40B4-BE49-F238E27FC236}">
                    <a16:creationId xmlns:a16="http://schemas.microsoft.com/office/drawing/2014/main" id="{7DDC49DE-5B75-4F1D-B462-587865B211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4467" y="2267809"/>
                <a:ext cx="1337462" cy="1337462"/>
              </a:xfrm>
              <a:prstGeom prst="rect">
                <a:avLst/>
              </a:prstGeom>
              <a:ln>
                <a:noFill/>
              </a:ln>
            </p:spPr>
          </p:pic>
          <p:sp>
            <p:nvSpPr>
              <p:cNvPr id="35" name="TextBox 34">
                <a:extLst>
                  <a:ext uri="{FF2B5EF4-FFF2-40B4-BE49-F238E27FC236}">
                    <a16:creationId xmlns:a16="http://schemas.microsoft.com/office/drawing/2014/main" id="{988DBD7B-6983-4F8B-A5A2-55B7168E4129}"/>
                  </a:ext>
                </a:extLst>
              </p:cNvPr>
              <p:cNvSpPr txBox="1"/>
              <p:nvPr/>
            </p:nvSpPr>
            <p:spPr>
              <a:xfrm>
                <a:off x="471948" y="3605270"/>
                <a:ext cx="1158927" cy="398506"/>
              </a:xfrm>
              <a:prstGeom prst="rect">
                <a:avLst/>
              </a:prstGeom>
              <a:noFill/>
              <a:ln>
                <a:noFill/>
              </a:ln>
            </p:spPr>
            <p:txBody>
              <a:bodyPr wrap="square" rtlCol="0">
                <a:spAutoFit/>
              </a:bodyPr>
              <a:lstStyle/>
              <a:p>
                <a:r>
                  <a:rPr lang="en-US" sz="1000" b="1" dirty="0">
                    <a:latin typeface="Arial" panose="020B0604020202020204" pitchFamily="34" charset="0"/>
                    <a:cs typeface="Arial" panose="020B0604020202020204" pitchFamily="34" charset="0"/>
                  </a:rPr>
                  <a:t>Form D</a:t>
                </a:r>
              </a:p>
            </p:txBody>
          </p:sp>
        </p:grpSp>
        <p:grpSp>
          <p:nvGrpSpPr>
            <p:cNvPr id="36" name="Group 35">
              <a:extLst>
                <a:ext uri="{FF2B5EF4-FFF2-40B4-BE49-F238E27FC236}">
                  <a16:creationId xmlns:a16="http://schemas.microsoft.com/office/drawing/2014/main" id="{602565C3-5017-4587-A3D3-04A240F86770}"/>
                </a:ext>
              </a:extLst>
            </p:cNvPr>
            <p:cNvGrpSpPr/>
            <p:nvPr/>
          </p:nvGrpSpPr>
          <p:grpSpPr>
            <a:xfrm>
              <a:off x="249422" y="5785415"/>
              <a:ext cx="825910" cy="1072585"/>
              <a:chOff x="454467" y="2267809"/>
              <a:chExt cx="1337462" cy="1735967"/>
            </a:xfrm>
          </p:grpSpPr>
          <p:pic>
            <p:nvPicPr>
              <p:cNvPr id="37" name="Picture 36">
                <a:extLst>
                  <a:ext uri="{FF2B5EF4-FFF2-40B4-BE49-F238E27FC236}">
                    <a16:creationId xmlns:a16="http://schemas.microsoft.com/office/drawing/2014/main" id="{A84DF858-21BF-437B-A117-07108F5B6EF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4467" y="2267809"/>
                <a:ext cx="1337462" cy="1337462"/>
              </a:xfrm>
              <a:prstGeom prst="rect">
                <a:avLst/>
              </a:prstGeom>
              <a:ln>
                <a:noFill/>
              </a:ln>
            </p:spPr>
          </p:pic>
          <p:sp>
            <p:nvSpPr>
              <p:cNvPr id="38" name="TextBox 37">
                <a:extLst>
                  <a:ext uri="{FF2B5EF4-FFF2-40B4-BE49-F238E27FC236}">
                    <a16:creationId xmlns:a16="http://schemas.microsoft.com/office/drawing/2014/main" id="{281DFFEC-97BC-4350-A3E5-D97BF7D46186}"/>
                  </a:ext>
                </a:extLst>
              </p:cNvPr>
              <p:cNvSpPr txBox="1"/>
              <p:nvPr/>
            </p:nvSpPr>
            <p:spPr>
              <a:xfrm>
                <a:off x="471948" y="3605270"/>
                <a:ext cx="1158927" cy="398506"/>
              </a:xfrm>
              <a:prstGeom prst="rect">
                <a:avLst/>
              </a:prstGeom>
              <a:noFill/>
              <a:ln>
                <a:noFill/>
              </a:ln>
            </p:spPr>
            <p:txBody>
              <a:bodyPr wrap="square" rtlCol="0">
                <a:spAutoFit/>
              </a:bodyPr>
              <a:lstStyle/>
              <a:p>
                <a:r>
                  <a:rPr lang="en-US" sz="1000" b="1" dirty="0">
                    <a:latin typeface="Arial" panose="020B0604020202020204" pitchFamily="34" charset="0"/>
                    <a:cs typeface="Arial" panose="020B0604020202020204" pitchFamily="34" charset="0"/>
                  </a:rPr>
                  <a:t>Form E</a:t>
                </a:r>
              </a:p>
            </p:txBody>
          </p:sp>
        </p:grpSp>
      </p:grpSp>
      <p:grpSp>
        <p:nvGrpSpPr>
          <p:cNvPr id="40" name="Group 39">
            <a:extLst>
              <a:ext uri="{FF2B5EF4-FFF2-40B4-BE49-F238E27FC236}">
                <a16:creationId xmlns:a16="http://schemas.microsoft.com/office/drawing/2014/main" id="{ED6F033B-97DA-4514-96B2-5340197AEA5A}"/>
              </a:ext>
            </a:extLst>
          </p:cNvPr>
          <p:cNvGrpSpPr/>
          <p:nvPr/>
        </p:nvGrpSpPr>
        <p:grpSpPr>
          <a:xfrm>
            <a:off x="336413" y="1527688"/>
            <a:ext cx="1874346" cy="4645743"/>
            <a:chOff x="249422" y="2212257"/>
            <a:chExt cx="1874346" cy="4645743"/>
          </a:xfrm>
        </p:grpSpPr>
        <p:grpSp>
          <p:nvGrpSpPr>
            <p:cNvPr id="41" name="Group 40">
              <a:extLst>
                <a:ext uri="{FF2B5EF4-FFF2-40B4-BE49-F238E27FC236}">
                  <a16:creationId xmlns:a16="http://schemas.microsoft.com/office/drawing/2014/main" id="{20DD7F38-0D54-424E-8E76-1F45600188A0}"/>
                </a:ext>
              </a:extLst>
            </p:cNvPr>
            <p:cNvGrpSpPr/>
            <p:nvPr/>
          </p:nvGrpSpPr>
          <p:grpSpPr>
            <a:xfrm>
              <a:off x="471948" y="2212257"/>
              <a:ext cx="825910" cy="1056521"/>
              <a:chOff x="454467" y="2267809"/>
              <a:chExt cx="1337462" cy="1709967"/>
            </a:xfrm>
          </p:grpSpPr>
          <p:pic>
            <p:nvPicPr>
              <p:cNvPr id="54" name="Picture 53">
                <a:extLst>
                  <a:ext uri="{FF2B5EF4-FFF2-40B4-BE49-F238E27FC236}">
                    <a16:creationId xmlns:a16="http://schemas.microsoft.com/office/drawing/2014/main" id="{87E3A4DE-330E-47F0-BC3B-B98574EB05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4467" y="2267809"/>
                <a:ext cx="1337462" cy="1337462"/>
              </a:xfrm>
              <a:prstGeom prst="rect">
                <a:avLst/>
              </a:prstGeom>
              <a:ln>
                <a:noFill/>
              </a:ln>
            </p:spPr>
          </p:pic>
          <p:sp>
            <p:nvSpPr>
              <p:cNvPr id="55" name="TextBox 54">
                <a:extLst>
                  <a:ext uri="{FF2B5EF4-FFF2-40B4-BE49-F238E27FC236}">
                    <a16:creationId xmlns:a16="http://schemas.microsoft.com/office/drawing/2014/main" id="{3E1396D1-EF0F-41C0-9947-1B3DFD469584}"/>
                  </a:ext>
                </a:extLst>
              </p:cNvPr>
              <p:cNvSpPr txBox="1"/>
              <p:nvPr/>
            </p:nvSpPr>
            <p:spPr>
              <a:xfrm>
                <a:off x="471948" y="3605270"/>
                <a:ext cx="1158927" cy="372506"/>
              </a:xfrm>
              <a:prstGeom prst="rect">
                <a:avLst/>
              </a:prstGeom>
              <a:noFill/>
              <a:ln>
                <a:noFill/>
              </a:ln>
            </p:spPr>
            <p:txBody>
              <a:bodyPr wrap="square" rtlCol="0">
                <a:spAutoFit/>
              </a:bodyPr>
              <a:lstStyle/>
              <a:p>
                <a:r>
                  <a:rPr lang="en-US" sz="1000" b="1" dirty="0">
                    <a:latin typeface="Arial" panose="020B0604020202020204" pitchFamily="34" charset="0"/>
                    <a:cs typeface="Arial" panose="020B0604020202020204" pitchFamily="34" charset="0"/>
                  </a:rPr>
                  <a:t>Form A</a:t>
                </a:r>
              </a:p>
            </p:txBody>
          </p:sp>
        </p:grpSp>
        <p:grpSp>
          <p:nvGrpSpPr>
            <p:cNvPr id="42" name="Group 41">
              <a:extLst>
                <a:ext uri="{FF2B5EF4-FFF2-40B4-BE49-F238E27FC236}">
                  <a16:creationId xmlns:a16="http://schemas.microsoft.com/office/drawing/2014/main" id="{17BFE65C-F17E-41C5-A8B6-866510EB98A4}"/>
                </a:ext>
              </a:extLst>
            </p:cNvPr>
            <p:cNvGrpSpPr/>
            <p:nvPr/>
          </p:nvGrpSpPr>
          <p:grpSpPr>
            <a:xfrm>
              <a:off x="1185581" y="3210711"/>
              <a:ext cx="825910" cy="1072585"/>
              <a:chOff x="454467" y="2267809"/>
              <a:chExt cx="1337462" cy="1735967"/>
            </a:xfrm>
          </p:grpSpPr>
          <p:pic>
            <p:nvPicPr>
              <p:cNvPr id="52" name="Picture 51">
                <a:extLst>
                  <a:ext uri="{FF2B5EF4-FFF2-40B4-BE49-F238E27FC236}">
                    <a16:creationId xmlns:a16="http://schemas.microsoft.com/office/drawing/2014/main" id="{72D01498-EABF-4BB5-9D0E-5419BAA800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4467" y="2267809"/>
                <a:ext cx="1337462" cy="1337462"/>
              </a:xfrm>
              <a:prstGeom prst="rect">
                <a:avLst/>
              </a:prstGeom>
              <a:ln>
                <a:noFill/>
              </a:ln>
            </p:spPr>
          </p:pic>
          <p:sp>
            <p:nvSpPr>
              <p:cNvPr id="53" name="TextBox 52">
                <a:extLst>
                  <a:ext uri="{FF2B5EF4-FFF2-40B4-BE49-F238E27FC236}">
                    <a16:creationId xmlns:a16="http://schemas.microsoft.com/office/drawing/2014/main" id="{C53E227F-A850-44B1-886E-9F19EECE42B4}"/>
                  </a:ext>
                </a:extLst>
              </p:cNvPr>
              <p:cNvSpPr txBox="1"/>
              <p:nvPr/>
            </p:nvSpPr>
            <p:spPr>
              <a:xfrm>
                <a:off x="471948" y="3605270"/>
                <a:ext cx="1158927" cy="398506"/>
              </a:xfrm>
              <a:prstGeom prst="rect">
                <a:avLst/>
              </a:prstGeom>
              <a:noFill/>
              <a:ln>
                <a:noFill/>
              </a:ln>
            </p:spPr>
            <p:txBody>
              <a:bodyPr wrap="square" rtlCol="0">
                <a:spAutoFit/>
              </a:bodyPr>
              <a:lstStyle/>
              <a:p>
                <a:r>
                  <a:rPr lang="en-US" sz="1000" b="1" dirty="0">
                    <a:latin typeface="Arial" panose="020B0604020202020204" pitchFamily="34" charset="0"/>
                    <a:cs typeface="Arial" panose="020B0604020202020204" pitchFamily="34" charset="0"/>
                  </a:rPr>
                  <a:t>Form B</a:t>
                </a:r>
              </a:p>
            </p:txBody>
          </p:sp>
        </p:grpSp>
        <p:grpSp>
          <p:nvGrpSpPr>
            <p:cNvPr id="43" name="Group 42">
              <a:extLst>
                <a:ext uri="{FF2B5EF4-FFF2-40B4-BE49-F238E27FC236}">
                  <a16:creationId xmlns:a16="http://schemas.microsoft.com/office/drawing/2014/main" id="{574D4863-3964-4DF5-8CC8-FACBAB813E2E}"/>
                </a:ext>
              </a:extLst>
            </p:cNvPr>
            <p:cNvGrpSpPr/>
            <p:nvPr/>
          </p:nvGrpSpPr>
          <p:grpSpPr>
            <a:xfrm>
              <a:off x="249422" y="4132318"/>
              <a:ext cx="825910" cy="1055099"/>
              <a:chOff x="-196783" y="4110315"/>
              <a:chExt cx="1337462" cy="1707666"/>
            </a:xfrm>
          </p:grpSpPr>
          <p:pic>
            <p:nvPicPr>
              <p:cNvPr id="50" name="Picture 49">
                <a:extLst>
                  <a:ext uri="{FF2B5EF4-FFF2-40B4-BE49-F238E27FC236}">
                    <a16:creationId xmlns:a16="http://schemas.microsoft.com/office/drawing/2014/main" id="{EBD11C31-B4B6-4758-BC2E-63820486E1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6783" y="4110315"/>
                <a:ext cx="1337462" cy="1337463"/>
              </a:xfrm>
              <a:prstGeom prst="rect">
                <a:avLst/>
              </a:prstGeom>
              <a:ln>
                <a:noFill/>
              </a:ln>
            </p:spPr>
          </p:pic>
          <p:sp>
            <p:nvSpPr>
              <p:cNvPr id="51" name="TextBox 50">
                <a:extLst>
                  <a:ext uri="{FF2B5EF4-FFF2-40B4-BE49-F238E27FC236}">
                    <a16:creationId xmlns:a16="http://schemas.microsoft.com/office/drawing/2014/main" id="{9A548FDE-3703-43F3-97CD-5C8C6F4E1E90}"/>
                  </a:ext>
                </a:extLst>
              </p:cNvPr>
              <p:cNvSpPr txBox="1"/>
              <p:nvPr/>
            </p:nvSpPr>
            <p:spPr>
              <a:xfrm>
                <a:off x="-196783" y="5419475"/>
                <a:ext cx="1158927" cy="398506"/>
              </a:xfrm>
              <a:prstGeom prst="rect">
                <a:avLst/>
              </a:prstGeom>
              <a:noFill/>
              <a:ln>
                <a:noFill/>
              </a:ln>
            </p:spPr>
            <p:txBody>
              <a:bodyPr wrap="square" rtlCol="0">
                <a:spAutoFit/>
              </a:bodyPr>
              <a:lstStyle/>
              <a:p>
                <a:r>
                  <a:rPr lang="en-US" sz="1000" b="1" dirty="0">
                    <a:latin typeface="Arial" panose="020B0604020202020204" pitchFamily="34" charset="0"/>
                    <a:cs typeface="Arial" panose="020B0604020202020204" pitchFamily="34" charset="0"/>
                  </a:rPr>
                  <a:t>Form C</a:t>
                </a:r>
              </a:p>
            </p:txBody>
          </p:sp>
        </p:grpSp>
        <p:grpSp>
          <p:nvGrpSpPr>
            <p:cNvPr id="44" name="Group 43">
              <a:extLst>
                <a:ext uri="{FF2B5EF4-FFF2-40B4-BE49-F238E27FC236}">
                  <a16:creationId xmlns:a16="http://schemas.microsoft.com/office/drawing/2014/main" id="{98821132-6C74-4887-901D-EF2B8044BE75}"/>
                </a:ext>
              </a:extLst>
            </p:cNvPr>
            <p:cNvGrpSpPr/>
            <p:nvPr/>
          </p:nvGrpSpPr>
          <p:grpSpPr>
            <a:xfrm>
              <a:off x="1297858" y="4941196"/>
              <a:ext cx="825910" cy="1072585"/>
              <a:chOff x="454467" y="2267809"/>
              <a:chExt cx="1337462" cy="1735967"/>
            </a:xfrm>
          </p:grpSpPr>
          <p:pic>
            <p:nvPicPr>
              <p:cNvPr id="48" name="Picture 47">
                <a:extLst>
                  <a:ext uri="{FF2B5EF4-FFF2-40B4-BE49-F238E27FC236}">
                    <a16:creationId xmlns:a16="http://schemas.microsoft.com/office/drawing/2014/main" id="{6B1DF278-2106-4988-A5A8-0172E01A62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4467" y="2267809"/>
                <a:ext cx="1337462" cy="1337462"/>
              </a:xfrm>
              <a:prstGeom prst="rect">
                <a:avLst/>
              </a:prstGeom>
              <a:ln>
                <a:noFill/>
              </a:ln>
            </p:spPr>
          </p:pic>
          <p:sp>
            <p:nvSpPr>
              <p:cNvPr id="49" name="TextBox 48">
                <a:extLst>
                  <a:ext uri="{FF2B5EF4-FFF2-40B4-BE49-F238E27FC236}">
                    <a16:creationId xmlns:a16="http://schemas.microsoft.com/office/drawing/2014/main" id="{2E2F6EB6-0E47-4FDD-80AA-E1EC7BF9D726}"/>
                  </a:ext>
                </a:extLst>
              </p:cNvPr>
              <p:cNvSpPr txBox="1"/>
              <p:nvPr/>
            </p:nvSpPr>
            <p:spPr>
              <a:xfrm>
                <a:off x="471948" y="3605270"/>
                <a:ext cx="1158927" cy="398506"/>
              </a:xfrm>
              <a:prstGeom prst="rect">
                <a:avLst/>
              </a:prstGeom>
              <a:noFill/>
              <a:ln>
                <a:noFill/>
              </a:ln>
            </p:spPr>
            <p:txBody>
              <a:bodyPr wrap="square" rtlCol="0">
                <a:spAutoFit/>
              </a:bodyPr>
              <a:lstStyle/>
              <a:p>
                <a:r>
                  <a:rPr lang="en-US" sz="1000" b="1" dirty="0">
                    <a:latin typeface="Arial" panose="020B0604020202020204" pitchFamily="34" charset="0"/>
                    <a:cs typeface="Arial" panose="020B0604020202020204" pitchFamily="34" charset="0"/>
                  </a:rPr>
                  <a:t>Form D</a:t>
                </a:r>
              </a:p>
            </p:txBody>
          </p:sp>
        </p:grpSp>
        <p:grpSp>
          <p:nvGrpSpPr>
            <p:cNvPr id="45" name="Group 44">
              <a:extLst>
                <a:ext uri="{FF2B5EF4-FFF2-40B4-BE49-F238E27FC236}">
                  <a16:creationId xmlns:a16="http://schemas.microsoft.com/office/drawing/2014/main" id="{3140BFE3-2962-4757-8927-B4045BDE984F}"/>
                </a:ext>
              </a:extLst>
            </p:cNvPr>
            <p:cNvGrpSpPr/>
            <p:nvPr/>
          </p:nvGrpSpPr>
          <p:grpSpPr>
            <a:xfrm>
              <a:off x="249422" y="5785415"/>
              <a:ext cx="825910" cy="1072585"/>
              <a:chOff x="454467" y="2267809"/>
              <a:chExt cx="1337462" cy="1735967"/>
            </a:xfrm>
          </p:grpSpPr>
          <p:pic>
            <p:nvPicPr>
              <p:cNvPr id="46" name="Picture 45">
                <a:extLst>
                  <a:ext uri="{FF2B5EF4-FFF2-40B4-BE49-F238E27FC236}">
                    <a16:creationId xmlns:a16="http://schemas.microsoft.com/office/drawing/2014/main" id="{60B9B824-6E9B-4271-BCA9-B9BCA93994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4467" y="2267809"/>
                <a:ext cx="1337462" cy="1337462"/>
              </a:xfrm>
              <a:prstGeom prst="rect">
                <a:avLst/>
              </a:prstGeom>
              <a:ln>
                <a:noFill/>
              </a:ln>
            </p:spPr>
          </p:pic>
          <p:sp>
            <p:nvSpPr>
              <p:cNvPr id="47" name="TextBox 46">
                <a:extLst>
                  <a:ext uri="{FF2B5EF4-FFF2-40B4-BE49-F238E27FC236}">
                    <a16:creationId xmlns:a16="http://schemas.microsoft.com/office/drawing/2014/main" id="{550229D1-E958-402C-830B-8D0F8E6CD2F0}"/>
                  </a:ext>
                </a:extLst>
              </p:cNvPr>
              <p:cNvSpPr txBox="1"/>
              <p:nvPr/>
            </p:nvSpPr>
            <p:spPr>
              <a:xfrm>
                <a:off x="471948" y="3605270"/>
                <a:ext cx="1158927" cy="398506"/>
              </a:xfrm>
              <a:prstGeom prst="rect">
                <a:avLst/>
              </a:prstGeom>
              <a:noFill/>
              <a:ln>
                <a:noFill/>
              </a:ln>
            </p:spPr>
            <p:txBody>
              <a:bodyPr wrap="square" rtlCol="0">
                <a:spAutoFit/>
              </a:bodyPr>
              <a:lstStyle/>
              <a:p>
                <a:r>
                  <a:rPr lang="en-US" sz="1000" b="1" dirty="0">
                    <a:latin typeface="Arial" panose="020B0604020202020204" pitchFamily="34" charset="0"/>
                    <a:cs typeface="Arial" panose="020B0604020202020204" pitchFamily="34" charset="0"/>
                  </a:rPr>
                  <a:t>Form E</a:t>
                </a:r>
              </a:p>
            </p:txBody>
          </p:sp>
        </p:grpSp>
      </p:grpSp>
      <p:cxnSp>
        <p:nvCxnSpPr>
          <p:cNvPr id="57" name="Straight Arrow Connector 56">
            <a:extLst>
              <a:ext uri="{FF2B5EF4-FFF2-40B4-BE49-F238E27FC236}">
                <a16:creationId xmlns:a16="http://schemas.microsoft.com/office/drawing/2014/main" id="{19047123-6F46-474C-9CC1-93B18D5F2138}"/>
              </a:ext>
            </a:extLst>
          </p:cNvPr>
          <p:cNvCxnSpPr>
            <a:cxnSpLocks/>
          </p:cNvCxnSpPr>
          <p:nvPr/>
        </p:nvCxnSpPr>
        <p:spPr>
          <a:xfrm>
            <a:off x="2210759" y="2870998"/>
            <a:ext cx="1004389" cy="0"/>
          </a:xfrm>
          <a:prstGeom prst="straightConnector1">
            <a:avLst/>
          </a:prstGeom>
          <a:ln w="76200">
            <a:solidFill>
              <a:schemeClr val="accent4">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1" name="TextBox 60">
            <a:extLst>
              <a:ext uri="{FF2B5EF4-FFF2-40B4-BE49-F238E27FC236}">
                <a16:creationId xmlns:a16="http://schemas.microsoft.com/office/drawing/2014/main" id="{448DA3FE-5281-41D1-B2DE-A50EA2F36BE3}"/>
              </a:ext>
            </a:extLst>
          </p:cNvPr>
          <p:cNvSpPr txBox="1"/>
          <p:nvPr/>
        </p:nvSpPr>
        <p:spPr>
          <a:xfrm>
            <a:off x="2994062" y="1123585"/>
            <a:ext cx="2015576" cy="369332"/>
          </a:xfrm>
          <a:prstGeom prst="rect">
            <a:avLst/>
          </a:prstGeom>
          <a:noFill/>
          <a:ln>
            <a:noFill/>
          </a:ln>
        </p:spPr>
        <p:txBody>
          <a:bodyPr wrap="square" rtlCol="0">
            <a:spAutoFit/>
          </a:bodyPr>
          <a:lstStyle/>
          <a:p>
            <a:r>
              <a:rPr lang="en-US" dirty="0"/>
              <a:t>New Application(s)</a:t>
            </a:r>
          </a:p>
        </p:txBody>
      </p:sp>
      <p:cxnSp>
        <p:nvCxnSpPr>
          <p:cNvPr id="62" name="Straight Arrow Connector 61">
            <a:extLst>
              <a:ext uri="{FF2B5EF4-FFF2-40B4-BE49-F238E27FC236}">
                <a16:creationId xmlns:a16="http://schemas.microsoft.com/office/drawing/2014/main" id="{7462AFE2-5366-436A-9E43-1615A69AAEAB}"/>
              </a:ext>
            </a:extLst>
          </p:cNvPr>
          <p:cNvCxnSpPr>
            <a:cxnSpLocks/>
          </p:cNvCxnSpPr>
          <p:nvPr/>
        </p:nvCxnSpPr>
        <p:spPr>
          <a:xfrm>
            <a:off x="5187477" y="2870998"/>
            <a:ext cx="1004389" cy="0"/>
          </a:xfrm>
          <a:prstGeom prst="straightConnector1">
            <a:avLst/>
          </a:prstGeom>
          <a:ln w="762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E21C7B5B-3C08-4E79-A3D8-FE08D9C18EA7}"/>
              </a:ext>
            </a:extLst>
          </p:cNvPr>
          <p:cNvSpPr txBox="1"/>
          <p:nvPr/>
        </p:nvSpPr>
        <p:spPr>
          <a:xfrm>
            <a:off x="6368846" y="1123585"/>
            <a:ext cx="2332701" cy="369332"/>
          </a:xfrm>
          <a:prstGeom prst="rect">
            <a:avLst/>
          </a:prstGeom>
          <a:noFill/>
          <a:ln>
            <a:noFill/>
          </a:ln>
        </p:spPr>
        <p:txBody>
          <a:bodyPr wrap="square" rtlCol="0">
            <a:spAutoFit/>
          </a:bodyPr>
          <a:lstStyle/>
          <a:p>
            <a:r>
              <a:rPr lang="en-US" dirty="0"/>
              <a:t>E-WQMP Application</a:t>
            </a:r>
          </a:p>
        </p:txBody>
      </p:sp>
      <p:sp>
        <p:nvSpPr>
          <p:cNvPr id="68" name="Rectangle 67">
            <a:extLst>
              <a:ext uri="{FF2B5EF4-FFF2-40B4-BE49-F238E27FC236}">
                <a16:creationId xmlns:a16="http://schemas.microsoft.com/office/drawing/2014/main" id="{9FDA3218-FA31-41E5-917F-510615EF05BC}"/>
              </a:ext>
            </a:extLst>
          </p:cNvPr>
          <p:cNvSpPr/>
          <p:nvPr/>
        </p:nvSpPr>
        <p:spPr>
          <a:xfrm>
            <a:off x="2528423" y="4782035"/>
            <a:ext cx="1523401" cy="189495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085AB8B9-23D4-43D9-AAC1-8519615915AF}"/>
              </a:ext>
            </a:extLst>
          </p:cNvPr>
          <p:cNvSpPr/>
          <p:nvPr/>
        </p:nvSpPr>
        <p:spPr>
          <a:xfrm>
            <a:off x="4098721" y="3924127"/>
            <a:ext cx="1523401" cy="189495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1" name="Straight Connector 70">
            <a:extLst>
              <a:ext uri="{FF2B5EF4-FFF2-40B4-BE49-F238E27FC236}">
                <a16:creationId xmlns:a16="http://schemas.microsoft.com/office/drawing/2014/main" id="{9A044F3B-1F18-4149-9FF5-2B23A54466CC}"/>
              </a:ext>
            </a:extLst>
          </p:cNvPr>
          <p:cNvCxnSpPr>
            <a:cxnSpLocks/>
          </p:cNvCxnSpPr>
          <p:nvPr/>
        </p:nvCxnSpPr>
        <p:spPr>
          <a:xfrm>
            <a:off x="6422923" y="1784555"/>
            <a:ext cx="227862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D153EBC5-CA18-4CB4-A1A9-C2EF7903C737}"/>
              </a:ext>
            </a:extLst>
          </p:cNvPr>
          <p:cNvCxnSpPr>
            <a:cxnSpLocks/>
          </p:cNvCxnSpPr>
          <p:nvPr/>
        </p:nvCxnSpPr>
        <p:spPr>
          <a:xfrm>
            <a:off x="6436367" y="2128684"/>
            <a:ext cx="226518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8EBF4364-5DF1-4FE2-BD19-EF918D169174}"/>
              </a:ext>
            </a:extLst>
          </p:cNvPr>
          <p:cNvCxnSpPr>
            <a:cxnSpLocks/>
          </p:cNvCxnSpPr>
          <p:nvPr/>
        </p:nvCxnSpPr>
        <p:spPr>
          <a:xfrm>
            <a:off x="6902245" y="2364423"/>
            <a:ext cx="995516"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265276A4-EBA2-426F-92AD-8DC461533C32}"/>
              </a:ext>
            </a:extLst>
          </p:cNvPr>
          <p:cNvCxnSpPr>
            <a:cxnSpLocks/>
          </p:cNvCxnSpPr>
          <p:nvPr/>
        </p:nvCxnSpPr>
        <p:spPr>
          <a:xfrm>
            <a:off x="6436367" y="3033252"/>
            <a:ext cx="226518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688F11D3-47A7-43A7-B6AB-F19D72BEB667}"/>
              </a:ext>
            </a:extLst>
          </p:cNvPr>
          <p:cNvCxnSpPr>
            <a:cxnSpLocks/>
          </p:cNvCxnSpPr>
          <p:nvPr/>
        </p:nvCxnSpPr>
        <p:spPr>
          <a:xfrm>
            <a:off x="6902245" y="3246868"/>
            <a:ext cx="995516"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09437BE5-CED5-436F-8F1B-7B45F2DC297B}"/>
              </a:ext>
            </a:extLst>
          </p:cNvPr>
          <p:cNvCxnSpPr>
            <a:cxnSpLocks/>
          </p:cNvCxnSpPr>
          <p:nvPr/>
        </p:nvCxnSpPr>
        <p:spPr>
          <a:xfrm>
            <a:off x="6422923" y="3596269"/>
            <a:ext cx="227862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85" name="Rectangle 84">
            <a:extLst>
              <a:ext uri="{FF2B5EF4-FFF2-40B4-BE49-F238E27FC236}">
                <a16:creationId xmlns:a16="http://schemas.microsoft.com/office/drawing/2014/main" id="{4CC0F625-055C-4063-A01C-8F4B6763266F}"/>
              </a:ext>
            </a:extLst>
          </p:cNvPr>
          <p:cNvSpPr/>
          <p:nvPr/>
        </p:nvSpPr>
        <p:spPr>
          <a:xfrm>
            <a:off x="6422923" y="2519234"/>
            <a:ext cx="2278624" cy="337441"/>
          </a:xfrm>
          <a:prstGeom prst="rect">
            <a:avLst/>
          </a:prstGeom>
          <a:solidFill>
            <a:schemeClr val="accent4">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a:extLst>
              <a:ext uri="{FF2B5EF4-FFF2-40B4-BE49-F238E27FC236}">
                <a16:creationId xmlns:a16="http://schemas.microsoft.com/office/drawing/2014/main" id="{85C153B2-EDDE-4FFB-9AD6-4C4871C001C2}"/>
              </a:ext>
            </a:extLst>
          </p:cNvPr>
          <p:cNvSpPr/>
          <p:nvPr/>
        </p:nvSpPr>
        <p:spPr>
          <a:xfrm>
            <a:off x="6429645" y="3733892"/>
            <a:ext cx="2271903" cy="337441"/>
          </a:xfrm>
          <a:prstGeom prst="rect">
            <a:avLst/>
          </a:prstGeom>
          <a:solidFill>
            <a:srgbClr val="FF0000">
              <a:alpha val="4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Rectangle 86">
            <a:extLst>
              <a:ext uri="{FF2B5EF4-FFF2-40B4-BE49-F238E27FC236}">
                <a16:creationId xmlns:a16="http://schemas.microsoft.com/office/drawing/2014/main" id="{4E1AD5A3-7F0E-46EA-813B-2FBDAAE0508C}"/>
              </a:ext>
            </a:extLst>
          </p:cNvPr>
          <p:cNvSpPr/>
          <p:nvPr/>
        </p:nvSpPr>
        <p:spPr>
          <a:xfrm>
            <a:off x="6436367" y="4092849"/>
            <a:ext cx="2256905" cy="337440"/>
          </a:xfrm>
          <a:prstGeom prst="rect">
            <a:avLst/>
          </a:prstGeom>
          <a:solidFill>
            <a:schemeClr val="accent4">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87">
            <a:extLst>
              <a:ext uri="{FF2B5EF4-FFF2-40B4-BE49-F238E27FC236}">
                <a16:creationId xmlns:a16="http://schemas.microsoft.com/office/drawing/2014/main" id="{E260D534-F4F5-495A-AAB7-DC0A49D39C1F}"/>
              </a:ext>
            </a:extLst>
          </p:cNvPr>
          <p:cNvSpPr/>
          <p:nvPr/>
        </p:nvSpPr>
        <p:spPr>
          <a:xfrm>
            <a:off x="6436367" y="4430289"/>
            <a:ext cx="2256905" cy="328947"/>
          </a:xfrm>
          <a:prstGeom prst="rect">
            <a:avLst/>
          </a:prstGeom>
          <a:solidFill>
            <a:schemeClr val="accent4">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88">
            <a:extLst>
              <a:ext uri="{FF2B5EF4-FFF2-40B4-BE49-F238E27FC236}">
                <a16:creationId xmlns:a16="http://schemas.microsoft.com/office/drawing/2014/main" id="{5F6C0DF7-9D40-4443-BD64-6E7B1C16B930}"/>
              </a:ext>
            </a:extLst>
          </p:cNvPr>
          <p:cNvSpPr/>
          <p:nvPr/>
        </p:nvSpPr>
        <p:spPr>
          <a:xfrm>
            <a:off x="6436366" y="4759236"/>
            <a:ext cx="2256906" cy="569976"/>
          </a:xfrm>
          <a:prstGeom prst="rect">
            <a:avLst/>
          </a:prstGeom>
          <a:solidFill>
            <a:schemeClr val="accent4">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0" name="Straight Connector 89">
            <a:extLst>
              <a:ext uri="{FF2B5EF4-FFF2-40B4-BE49-F238E27FC236}">
                <a16:creationId xmlns:a16="http://schemas.microsoft.com/office/drawing/2014/main" id="{5D3D8067-5B6B-47C6-9FDE-F570543EE09B}"/>
              </a:ext>
            </a:extLst>
          </p:cNvPr>
          <p:cNvCxnSpPr>
            <a:cxnSpLocks/>
          </p:cNvCxnSpPr>
          <p:nvPr/>
        </p:nvCxnSpPr>
        <p:spPr>
          <a:xfrm>
            <a:off x="6429645" y="5481605"/>
            <a:ext cx="2271902"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AF473F8E-CE98-4D00-B009-0857171CAA7E}"/>
              </a:ext>
            </a:extLst>
          </p:cNvPr>
          <p:cNvCxnSpPr>
            <a:cxnSpLocks/>
          </p:cNvCxnSpPr>
          <p:nvPr/>
        </p:nvCxnSpPr>
        <p:spPr>
          <a:xfrm>
            <a:off x="6976414" y="5729513"/>
            <a:ext cx="1105702"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02603146-E726-4AC6-9ED1-81E804A9588F}"/>
              </a:ext>
            </a:extLst>
          </p:cNvPr>
          <p:cNvCxnSpPr>
            <a:cxnSpLocks/>
          </p:cNvCxnSpPr>
          <p:nvPr/>
        </p:nvCxnSpPr>
        <p:spPr>
          <a:xfrm>
            <a:off x="6436367" y="6044145"/>
            <a:ext cx="2271902"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1" name="Title 1">
            <a:extLst>
              <a:ext uri="{FF2B5EF4-FFF2-40B4-BE49-F238E27FC236}">
                <a16:creationId xmlns:a16="http://schemas.microsoft.com/office/drawing/2014/main" id="{D2E5AE67-76EF-4547-9D28-8162DE322C89}"/>
              </a:ext>
            </a:extLst>
          </p:cNvPr>
          <p:cNvSpPr txBox="1">
            <a:spLocks/>
          </p:cNvSpPr>
          <p:nvPr/>
        </p:nvSpPr>
        <p:spPr>
          <a:xfrm>
            <a:off x="-9795" y="0"/>
            <a:ext cx="9153795" cy="1328738"/>
          </a:xfrm>
          <a:prstGeom prst="rect">
            <a:avLst/>
          </a:prstGeom>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t>E-WQMP Overview</a:t>
            </a:r>
          </a:p>
        </p:txBody>
      </p:sp>
      <p:sp>
        <p:nvSpPr>
          <p:cNvPr id="102" name="TextBox 101">
            <a:extLst>
              <a:ext uri="{FF2B5EF4-FFF2-40B4-BE49-F238E27FC236}">
                <a16:creationId xmlns:a16="http://schemas.microsoft.com/office/drawing/2014/main" id="{8C741B2A-1940-426F-B196-CFD5974DB8BB}"/>
              </a:ext>
            </a:extLst>
          </p:cNvPr>
          <p:cNvSpPr txBox="1"/>
          <p:nvPr/>
        </p:nvSpPr>
        <p:spPr>
          <a:xfrm>
            <a:off x="339192" y="6265797"/>
            <a:ext cx="1018600" cy="369332"/>
          </a:xfrm>
          <a:prstGeom prst="rect">
            <a:avLst/>
          </a:prstGeom>
          <a:noFill/>
        </p:spPr>
        <p:txBody>
          <a:bodyPr wrap="square" rtlCol="0">
            <a:spAutoFit/>
          </a:bodyPr>
          <a:lstStyle/>
          <a:p>
            <a:r>
              <a:rPr lang="en-US" dirty="0"/>
              <a:t>20 Pages</a:t>
            </a:r>
          </a:p>
        </p:txBody>
      </p:sp>
      <p:sp>
        <p:nvSpPr>
          <p:cNvPr id="103" name="TextBox 102">
            <a:extLst>
              <a:ext uri="{FF2B5EF4-FFF2-40B4-BE49-F238E27FC236}">
                <a16:creationId xmlns:a16="http://schemas.microsoft.com/office/drawing/2014/main" id="{450E07B6-C44B-4506-BDEC-B47467C14582}"/>
              </a:ext>
            </a:extLst>
          </p:cNvPr>
          <p:cNvSpPr txBox="1"/>
          <p:nvPr/>
        </p:nvSpPr>
        <p:spPr>
          <a:xfrm>
            <a:off x="3436669" y="6270144"/>
            <a:ext cx="1018600" cy="369332"/>
          </a:xfrm>
          <a:prstGeom prst="rect">
            <a:avLst/>
          </a:prstGeom>
          <a:noFill/>
        </p:spPr>
        <p:txBody>
          <a:bodyPr wrap="square" rtlCol="0">
            <a:spAutoFit/>
          </a:bodyPr>
          <a:lstStyle/>
          <a:p>
            <a:r>
              <a:rPr lang="en-US" dirty="0"/>
              <a:t>11 Pages</a:t>
            </a:r>
          </a:p>
        </p:txBody>
      </p:sp>
      <p:sp>
        <p:nvSpPr>
          <p:cNvPr id="104" name="TextBox 103">
            <a:extLst>
              <a:ext uri="{FF2B5EF4-FFF2-40B4-BE49-F238E27FC236}">
                <a16:creationId xmlns:a16="http://schemas.microsoft.com/office/drawing/2014/main" id="{2C9E45B7-53F2-40E2-BE1C-3B776D19BF85}"/>
              </a:ext>
            </a:extLst>
          </p:cNvPr>
          <p:cNvSpPr txBox="1"/>
          <p:nvPr/>
        </p:nvSpPr>
        <p:spPr>
          <a:xfrm>
            <a:off x="6422923" y="6270144"/>
            <a:ext cx="2270349" cy="800219"/>
          </a:xfrm>
          <a:prstGeom prst="rect">
            <a:avLst/>
          </a:prstGeom>
          <a:noFill/>
        </p:spPr>
        <p:txBody>
          <a:bodyPr wrap="square" rtlCol="0">
            <a:spAutoFit/>
          </a:bodyPr>
          <a:lstStyle/>
          <a:p>
            <a:r>
              <a:rPr lang="en-US" sz="1400" b="1" dirty="0"/>
              <a:t>4 Pages Average is 17 minutes for Amendments.  </a:t>
            </a:r>
          </a:p>
          <a:p>
            <a:endParaRPr lang="en-US" dirty="0"/>
          </a:p>
        </p:txBody>
      </p:sp>
    </p:spTree>
    <p:extLst>
      <p:ext uri="{BB962C8B-B14F-4D97-AF65-F5344CB8AC3E}">
        <p14:creationId xmlns:p14="http://schemas.microsoft.com/office/powerpoint/2010/main" val="3714255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03"/>
                                        </p:tgtEl>
                                        <p:attrNameLst>
                                          <p:attrName>style.visibility</p:attrName>
                                        </p:attrNameLst>
                                      </p:cBhvr>
                                      <p:to>
                                        <p:strVal val="visible"/>
                                      </p:to>
                                    </p:set>
                                    <p:animEffect transition="in" filter="fade">
                                      <p:cBhvr>
                                        <p:cTn id="15" dur="500"/>
                                        <p:tgtEl>
                                          <p:spTgt spid="10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8"/>
                                        </p:tgtEl>
                                        <p:attrNameLst>
                                          <p:attrName>style.visibility</p:attrName>
                                        </p:attrNameLst>
                                      </p:cBhvr>
                                      <p:to>
                                        <p:strVal val="visible"/>
                                      </p:to>
                                    </p:set>
                                    <p:animEffect transition="in" filter="fade">
                                      <p:cBhvr>
                                        <p:cTn id="18" dur="500"/>
                                        <p:tgtEl>
                                          <p:spTgt spid="68"/>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9"/>
                                        </p:tgtEl>
                                        <p:attrNameLst>
                                          <p:attrName>style.visibility</p:attrName>
                                        </p:attrNameLst>
                                      </p:cBhvr>
                                      <p:to>
                                        <p:strVal val="visible"/>
                                      </p:to>
                                    </p:set>
                                    <p:animEffect transition="in" filter="fade">
                                      <p:cBhvr>
                                        <p:cTn id="21" dur="500"/>
                                        <p:tgtEl>
                                          <p:spTgt spid="69"/>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62"/>
                                        </p:tgtEl>
                                        <p:attrNameLst>
                                          <p:attrName>style.visibility</p:attrName>
                                        </p:attrNameLst>
                                      </p:cBhvr>
                                      <p:to>
                                        <p:strVal val="visible"/>
                                      </p:to>
                                    </p:set>
                                    <p:anim calcmode="lin" valueType="num">
                                      <p:cBhvr additive="base">
                                        <p:cTn id="26" dur="500" fill="hold"/>
                                        <p:tgtEl>
                                          <p:spTgt spid="62"/>
                                        </p:tgtEl>
                                        <p:attrNameLst>
                                          <p:attrName>ppt_x</p:attrName>
                                        </p:attrNameLst>
                                      </p:cBhvr>
                                      <p:tavLst>
                                        <p:tav tm="0">
                                          <p:val>
                                            <p:strVal val="#ppt_x"/>
                                          </p:val>
                                        </p:tav>
                                        <p:tav tm="100000">
                                          <p:val>
                                            <p:strVal val="#ppt_x"/>
                                          </p:val>
                                        </p:tav>
                                      </p:tavLst>
                                    </p:anim>
                                    <p:anim calcmode="lin" valueType="num">
                                      <p:cBhvr additive="base">
                                        <p:cTn id="27" dur="500" fill="hold"/>
                                        <p:tgtEl>
                                          <p:spTgt spid="62"/>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65"/>
                                        </p:tgtEl>
                                        <p:attrNameLst>
                                          <p:attrName>style.visibility</p:attrName>
                                        </p:attrNameLst>
                                      </p:cBhvr>
                                      <p:to>
                                        <p:strVal val="visible"/>
                                      </p:to>
                                    </p:set>
                                    <p:anim calcmode="lin" valueType="num">
                                      <p:cBhvr additive="base">
                                        <p:cTn id="30" dur="500" fill="hold"/>
                                        <p:tgtEl>
                                          <p:spTgt spid="65"/>
                                        </p:tgtEl>
                                        <p:attrNameLst>
                                          <p:attrName>ppt_x</p:attrName>
                                        </p:attrNameLst>
                                      </p:cBhvr>
                                      <p:tavLst>
                                        <p:tav tm="0">
                                          <p:val>
                                            <p:strVal val="#ppt_x"/>
                                          </p:val>
                                        </p:tav>
                                        <p:tav tm="100000">
                                          <p:val>
                                            <p:strVal val="#ppt_x"/>
                                          </p:val>
                                        </p:tav>
                                      </p:tavLst>
                                    </p:anim>
                                    <p:anim calcmode="lin" valueType="num">
                                      <p:cBhvr additive="base">
                                        <p:cTn id="31" dur="500" fill="hold"/>
                                        <p:tgtEl>
                                          <p:spTgt spid="65"/>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100"/>
                                        </p:tgtEl>
                                        <p:attrNameLst>
                                          <p:attrName>style.visibility</p:attrName>
                                        </p:attrNameLst>
                                      </p:cBhvr>
                                      <p:to>
                                        <p:strVal val="visible"/>
                                      </p:to>
                                    </p:set>
                                    <p:anim calcmode="lin" valueType="num">
                                      <p:cBhvr additive="base">
                                        <p:cTn id="34" dur="500" fill="hold"/>
                                        <p:tgtEl>
                                          <p:spTgt spid="100"/>
                                        </p:tgtEl>
                                        <p:attrNameLst>
                                          <p:attrName>ppt_x</p:attrName>
                                        </p:attrNameLst>
                                      </p:cBhvr>
                                      <p:tavLst>
                                        <p:tav tm="0">
                                          <p:val>
                                            <p:strVal val="#ppt_x"/>
                                          </p:val>
                                        </p:tav>
                                        <p:tav tm="100000">
                                          <p:val>
                                            <p:strVal val="#ppt_x"/>
                                          </p:val>
                                        </p:tav>
                                      </p:tavLst>
                                    </p:anim>
                                    <p:anim calcmode="lin" valueType="num">
                                      <p:cBhvr additive="base">
                                        <p:cTn id="35" dur="500" fill="hold"/>
                                        <p:tgtEl>
                                          <p:spTgt spid="100"/>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71"/>
                                        </p:tgtEl>
                                        <p:attrNameLst>
                                          <p:attrName>style.visibility</p:attrName>
                                        </p:attrNameLst>
                                      </p:cBhvr>
                                      <p:to>
                                        <p:strVal val="visible"/>
                                      </p:to>
                                    </p:set>
                                    <p:animEffect transition="in" filter="fade">
                                      <p:cBhvr>
                                        <p:cTn id="40" dur="1000"/>
                                        <p:tgtEl>
                                          <p:spTgt spid="71"/>
                                        </p:tgtEl>
                                      </p:cBhvr>
                                    </p:animEffect>
                                    <p:anim calcmode="lin" valueType="num">
                                      <p:cBhvr>
                                        <p:cTn id="41" dur="1000" fill="hold"/>
                                        <p:tgtEl>
                                          <p:spTgt spid="71"/>
                                        </p:tgtEl>
                                        <p:attrNameLst>
                                          <p:attrName>ppt_x</p:attrName>
                                        </p:attrNameLst>
                                      </p:cBhvr>
                                      <p:tavLst>
                                        <p:tav tm="0">
                                          <p:val>
                                            <p:strVal val="#ppt_x"/>
                                          </p:val>
                                        </p:tav>
                                        <p:tav tm="100000">
                                          <p:val>
                                            <p:strVal val="#ppt_x"/>
                                          </p:val>
                                        </p:tav>
                                      </p:tavLst>
                                    </p:anim>
                                    <p:anim calcmode="lin" valueType="num">
                                      <p:cBhvr>
                                        <p:cTn id="42" dur="1000" fill="hold"/>
                                        <p:tgtEl>
                                          <p:spTgt spid="71"/>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0"/>
                                  </p:stCondLst>
                                  <p:childTnLst>
                                    <p:set>
                                      <p:cBhvr>
                                        <p:cTn id="44" dur="1" fill="hold">
                                          <p:stCondLst>
                                            <p:cond delay="0"/>
                                          </p:stCondLst>
                                        </p:cTn>
                                        <p:tgtEl>
                                          <p:spTgt spid="75"/>
                                        </p:tgtEl>
                                        <p:attrNameLst>
                                          <p:attrName>style.visibility</p:attrName>
                                        </p:attrNameLst>
                                      </p:cBhvr>
                                      <p:to>
                                        <p:strVal val="visible"/>
                                      </p:to>
                                    </p:set>
                                    <p:animEffect transition="in" filter="fade">
                                      <p:cBhvr>
                                        <p:cTn id="45" dur="1000"/>
                                        <p:tgtEl>
                                          <p:spTgt spid="75"/>
                                        </p:tgtEl>
                                      </p:cBhvr>
                                    </p:animEffect>
                                    <p:anim calcmode="lin" valueType="num">
                                      <p:cBhvr>
                                        <p:cTn id="46" dur="1000" fill="hold"/>
                                        <p:tgtEl>
                                          <p:spTgt spid="75"/>
                                        </p:tgtEl>
                                        <p:attrNameLst>
                                          <p:attrName>ppt_x</p:attrName>
                                        </p:attrNameLst>
                                      </p:cBhvr>
                                      <p:tavLst>
                                        <p:tav tm="0">
                                          <p:val>
                                            <p:strVal val="#ppt_x"/>
                                          </p:val>
                                        </p:tav>
                                        <p:tav tm="100000">
                                          <p:val>
                                            <p:strVal val="#ppt_x"/>
                                          </p:val>
                                        </p:tav>
                                      </p:tavLst>
                                    </p:anim>
                                    <p:anim calcmode="lin" valueType="num">
                                      <p:cBhvr>
                                        <p:cTn id="47" dur="1000" fill="hold"/>
                                        <p:tgtEl>
                                          <p:spTgt spid="75"/>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77"/>
                                        </p:tgtEl>
                                        <p:attrNameLst>
                                          <p:attrName>style.visibility</p:attrName>
                                        </p:attrNameLst>
                                      </p:cBhvr>
                                      <p:to>
                                        <p:strVal val="visible"/>
                                      </p:to>
                                    </p:set>
                                    <p:animEffect transition="in" filter="fade">
                                      <p:cBhvr>
                                        <p:cTn id="50" dur="1000"/>
                                        <p:tgtEl>
                                          <p:spTgt spid="77"/>
                                        </p:tgtEl>
                                      </p:cBhvr>
                                    </p:animEffect>
                                    <p:anim calcmode="lin" valueType="num">
                                      <p:cBhvr>
                                        <p:cTn id="51" dur="1000" fill="hold"/>
                                        <p:tgtEl>
                                          <p:spTgt spid="77"/>
                                        </p:tgtEl>
                                        <p:attrNameLst>
                                          <p:attrName>ppt_x</p:attrName>
                                        </p:attrNameLst>
                                      </p:cBhvr>
                                      <p:tavLst>
                                        <p:tav tm="0">
                                          <p:val>
                                            <p:strVal val="#ppt_x"/>
                                          </p:val>
                                        </p:tav>
                                        <p:tav tm="100000">
                                          <p:val>
                                            <p:strVal val="#ppt_x"/>
                                          </p:val>
                                        </p:tav>
                                      </p:tavLst>
                                    </p:anim>
                                    <p:anim calcmode="lin" valueType="num">
                                      <p:cBhvr>
                                        <p:cTn id="52" dur="1000" fill="hold"/>
                                        <p:tgtEl>
                                          <p:spTgt spid="77"/>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85"/>
                                        </p:tgtEl>
                                        <p:attrNameLst>
                                          <p:attrName>style.visibility</p:attrName>
                                        </p:attrNameLst>
                                      </p:cBhvr>
                                      <p:to>
                                        <p:strVal val="visible"/>
                                      </p:to>
                                    </p:set>
                                    <p:animEffect transition="in" filter="wipe(down)">
                                      <p:cBhvr>
                                        <p:cTn id="57" dur="500"/>
                                        <p:tgtEl>
                                          <p:spTgt spid="85"/>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16" fill="hold" nodeType="clickEffect">
                                  <p:stCondLst>
                                    <p:cond delay="0"/>
                                  </p:stCondLst>
                                  <p:childTnLst>
                                    <p:set>
                                      <p:cBhvr>
                                        <p:cTn id="61" dur="1" fill="hold">
                                          <p:stCondLst>
                                            <p:cond delay="0"/>
                                          </p:stCondLst>
                                        </p:cTn>
                                        <p:tgtEl>
                                          <p:spTgt spid="80"/>
                                        </p:tgtEl>
                                        <p:attrNameLst>
                                          <p:attrName>style.visibility</p:attrName>
                                        </p:attrNameLst>
                                      </p:cBhvr>
                                      <p:to>
                                        <p:strVal val="visible"/>
                                      </p:to>
                                    </p:set>
                                    <p:anim calcmode="lin" valueType="num">
                                      <p:cBhvr>
                                        <p:cTn id="62" dur="500" fill="hold"/>
                                        <p:tgtEl>
                                          <p:spTgt spid="80"/>
                                        </p:tgtEl>
                                        <p:attrNameLst>
                                          <p:attrName>ppt_w</p:attrName>
                                        </p:attrNameLst>
                                      </p:cBhvr>
                                      <p:tavLst>
                                        <p:tav tm="0">
                                          <p:val>
                                            <p:fltVal val="0"/>
                                          </p:val>
                                        </p:tav>
                                        <p:tav tm="100000">
                                          <p:val>
                                            <p:strVal val="#ppt_w"/>
                                          </p:val>
                                        </p:tav>
                                      </p:tavLst>
                                    </p:anim>
                                    <p:anim calcmode="lin" valueType="num">
                                      <p:cBhvr>
                                        <p:cTn id="63" dur="500" fill="hold"/>
                                        <p:tgtEl>
                                          <p:spTgt spid="80"/>
                                        </p:tgtEl>
                                        <p:attrNameLst>
                                          <p:attrName>ppt_h</p:attrName>
                                        </p:attrNameLst>
                                      </p:cBhvr>
                                      <p:tavLst>
                                        <p:tav tm="0">
                                          <p:val>
                                            <p:fltVal val="0"/>
                                          </p:val>
                                        </p:tav>
                                        <p:tav tm="100000">
                                          <p:val>
                                            <p:strVal val="#ppt_h"/>
                                          </p:val>
                                        </p:tav>
                                      </p:tavLst>
                                    </p:anim>
                                    <p:animEffect transition="in" filter="fade">
                                      <p:cBhvr>
                                        <p:cTn id="64" dur="500"/>
                                        <p:tgtEl>
                                          <p:spTgt spid="80"/>
                                        </p:tgtEl>
                                      </p:cBhvr>
                                    </p:animEffect>
                                  </p:childTnLst>
                                </p:cTn>
                              </p:par>
                              <p:par>
                                <p:cTn id="65" presetID="53" presetClass="entr" presetSubtype="16" fill="hold" nodeType="withEffect">
                                  <p:stCondLst>
                                    <p:cond delay="0"/>
                                  </p:stCondLst>
                                  <p:childTnLst>
                                    <p:set>
                                      <p:cBhvr>
                                        <p:cTn id="66" dur="1" fill="hold">
                                          <p:stCondLst>
                                            <p:cond delay="0"/>
                                          </p:stCondLst>
                                        </p:cTn>
                                        <p:tgtEl>
                                          <p:spTgt spid="83"/>
                                        </p:tgtEl>
                                        <p:attrNameLst>
                                          <p:attrName>style.visibility</p:attrName>
                                        </p:attrNameLst>
                                      </p:cBhvr>
                                      <p:to>
                                        <p:strVal val="visible"/>
                                      </p:to>
                                    </p:set>
                                    <p:anim calcmode="lin" valueType="num">
                                      <p:cBhvr>
                                        <p:cTn id="67" dur="500" fill="hold"/>
                                        <p:tgtEl>
                                          <p:spTgt spid="83"/>
                                        </p:tgtEl>
                                        <p:attrNameLst>
                                          <p:attrName>ppt_w</p:attrName>
                                        </p:attrNameLst>
                                      </p:cBhvr>
                                      <p:tavLst>
                                        <p:tav tm="0">
                                          <p:val>
                                            <p:fltVal val="0"/>
                                          </p:val>
                                        </p:tav>
                                        <p:tav tm="100000">
                                          <p:val>
                                            <p:strVal val="#ppt_w"/>
                                          </p:val>
                                        </p:tav>
                                      </p:tavLst>
                                    </p:anim>
                                    <p:anim calcmode="lin" valueType="num">
                                      <p:cBhvr>
                                        <p:cTn id="68" dur="500" fill="hold"/>
                                        <p:tgtEl>
                                          <p:spTgt spid="83"/>
                                        </p:tgtEl>
                                        <p:attrNameLst>
                                          <p:attrName>ppt_h</p:attrName>
                                        </p:attrNameLst>
                                      </p:cBhvr>
                                      <p:tavLst>
                                        <p:tav tm="0">
                                          <p:val>
                                            <p:fltVal val="0"/>
                                          </p:val>
                                        </p:tav>
                                        <p:tav tm="100000">
                                          <p:val>
                                            <p:strVal val="#ppt_h"/>
                                          </p:val>
                                        </p:tav>
                                      </p:tavLst>
                                    </p:anim>
                                    <p:animEffect transition="in" filter="fade">
                                      <p:cBhvr>
                                        <p:cTn id="69" dur="500"/>
                                        <p:tgtEl>
                                          <p:spTgt spid="83"/>
                                        </p:tgtEl>
                                      </p:cBhvr>
                                    </p:animEffect>
                                  </p:childTnLst>
                                </p:cTn>
                              </p:par>
                              <p:par>
                                <p:cTn id="70" presetID="53" presetClass="entr" presetSubtype="16" fill="hold" nodeType="withEffect">
                                  <p:stCondLst>
                                    <p:cond delay="0"/>
                                  </p:stCondLst>
                                  <p:childTnLst>
                                    <p:set>
                                      <p:cBhvr>
                                        <p:cTn id="71" dur="1" fill="hold">
                                          <p:stCondLst>
                                            <p:cond delay="0"/>
                                          </p:stCondLst>
                                        </p:cTn>
                                        <p:tgtEl>
                                          <p:spTgt spid="84"/>
                                        </p:tgtEl>
                                        <p:attrNameLst>
                                          <p:attrName>style.visibility</p:attrName>
                                        </p:attrNameLst>
                                      </p:cBhvr>
                                      <p:to>
                                        <p:strVal val="visible"/>
                                      </p:to>
                                    </p:set>
                                    <p:anim calcmode="lin" valueType="num">
                                      <p:cBhvr>
                                        <p:cTn id="72" dur="500" fill="hold"/>
                                        <p:tgtEl>
                                          <p:spTgt spid="84"/>
                                        </p:tgtEl>
                                        <p:attrNameLst>
                                          <p:attrName>ppt_w</p:attrName>
                                        </p:attrNameLst>
                                      </p:cBhvr>
                                      <p:tavLst>
                                        <p:tav tm="0">
                                          <p:val>
                                            <p:fltVal val="0"/>
                                          </p:val>
                                        </p:tav>
                                        <p:tav tm="100000">
                                          <p:val>
                                            <p:strVal val="#ppt_w"/>
                                          </p:val>
                                        </p:tav>
                                      </p:tavLst>
                                    </p:anim>
                                    <p:anim calcmode="lin" valueType="num">
                                      <p:cBhvr>
                                        <p:cTn id="73" dur="500" fill="hold"/>
                                        <p:tgtEl>
                                          <p:spTgt spid="84"/>
                                        </p:tgtEl>
                                        <p:attrNameLst>
                                          <p:attrName>ppt_h</p:attrName>
                                        </p:attrNameLst>
                                      </p:cBhvr>
                                      <p:tavLst>
                                        <p:tav tm="0">
                                          <p:val>
                                            <p:fltVal val="0"/>
                                          </p:val>
                                        </p:tav>
                                        <p:tav tm="100000">
                                          <p:val>
                                            <p:strVal val="#ppt_h"/>
                                          </p:val>
                                        </p:tav>
                                      </p:tavLst>
                                    </p:anim>
                                    <p:animEffect transition="in" filter="fade">
                                      <p:cBhvr>
                                        <p:cTn id="74" dur="500"/>
                                        <p:tgtEl>
                                          <p:spTgt spid="84"/>
                                        </p:tgtEl>
                                      </p:cBhvr>
                                    </p:animEffect>
                                  </p:childTnLst>
                                </p:cTn>
                              </p:par>
                            </p:childTnLst>
                          </p:cTn>
                        </p:par>
                      </p:childTnLst>
                    </p:cTn>
                  </p:par>
                  <p:par>
                    <p:cTn id="75" fill="hold">
                      <p:stCondLst>
                        <p:cond delay="indefinite"/>
                      </p:stCondLst>
                      <p:childTnLst>
                        <p:par>
                          <p:cTn id="76" fill="hold">
                            <p:stCondLst>
                              <p:cond delay="0"/>
                            </p:stCondLst>
                            <p:childTnLst>
                              <p:par>
                                <p:cTn id="77" presetID="21" presetClass="entr" presetSubtype="1" fill="hold" grpId="0" nodeType="clickEffect">
                                  <p:stCondLst>
                                    <p:cond delay="0"/>
                                  </p:stCondLst>
                                  <p:childTnLst>
                                    <p:set>
                                      <p:cBhvr>
                                        <p:cTn id="78" dur="1" fill="hold">
                                          <p:stCondLst>
                                            <p:cond delay="0"/>
                                          </p:stCondLst>
                                        </p:cTn>
                                        <p:tgtEl>
                                          <p:spTgt spid="86"/>
                                        </p:tgtEl>
                                        <p:attrNameLst>
                                          <p:attrName>style.visibility</p:attrName>
                                        </p:attrNameLst>
                                      </p:cBhvr>
                                      <p:to>
                                        <p:strVal val="visible"/>
                                      </p:to>
                                    </p:set>
                                    <p:animEffect transition="in" filter="wheel(1)">
                                      <p:cBhvr>
                                        <p:cTn id="79" dur="2000"/>
                                        <p:tgtEl>
                                          <p:spTgt spid="86"/>
                                        </p:tgtEl>
                                      </p:cBhvr>
                                    </p:animEffect>
                                  </p:childTnLst>
                                </p:cTn>
                              </p:par>
                            </p:childTnLst>
                          </p:cTn>
                        </p:par>
                      </p:childTnLst>
                    </p:cTn>
                  </p:par>
                  <p:par>
                    <p:cTn id="80" fill="hold">
                      <p:stCondLst>
                        <p:cond delay="indefinite"/>
                      </p:stCondLst>
                      <p:childTnLst>
                        <p:par>
                          <p:cTn id="81" fill="hold">
                            <p:stCondLst>
                              <p:cond delay="0"/>
                            </p:stCondLst>
                            <p:childTnLst>
                              <p:par>
                                <p:cTn id="82" presetID="16" presetClass="entr" presetSubtype="21" fill="hold" grpId="0" nodeType="clickEffect">
                                  <p:stCondLst>
                                    <p:cond delay="0"/>
                                  </p:stCondLst>
                                  <p:childTnLst>
                                    <p:set>
                                      <p:cBhvr>
                                        <p:cTn id="83" dur="1" fill="hold">
                                          <p:stCondLst>
                                            <p:cond delay="0"/>
                                          </p:stCondLst>
                                        </p:cTn>
                                        <p:tgtEl>
                                          <p:spTgt spid="87"/>
                                        </p:tgtEl>
                                        <p:attrNameLst>
                                          <p:attrName>style.visibility</p:attrName>
                                        </p:attrNameLst>
                                      </p:cBhvr>
                                      <p:to>
                                        <p:strVal val="visible"/>
                                      </p:to>
                                    </p:set>
                                    <p:animEffect transition="in" filter="barn(inVertical)">
                                      <p:cBhvr>
                                        <p:cTn id="84" dur="500"/>
                                        <p:tgtEl>
                                          <p:spTgt spid="87"/>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4" fill="hold" grpId="0" nodeType="clickEffect">
                                  <p:stCondLst>
                                    <p:cond delay="0"/>
                                  </p:stCondLst>
                                  <p:childTnLst>
                                    <p:set>
                                      <p:cBhvr>
                                        <p:cTn id="88" dur="1" fill="hold">
                                          <p:stCondLst>
                                            <p:cond delay="0"/>
                                          </p:stCondLst>
                                        </p:cTn>
                                        <p:tgtEl>
                                          <p:spTgt spid="88"/>
                                        </p:tgtEl>
                                        <p:attrNameLst>
                                          <p:attrName>style.visibility</p:attrName>
                                        </p:attrNameLst>
                                      </p:cBhvr>
                                      <p:to>
                                        <p:strVal val="visible"/>
                                      </p:to>
                                    </p:set>
                                    <p:animEffect transition="in" filter="wipe(down)">
                                      <p:cBhvr>
                                        <p:cTn id="89" dur="500"/>
                                        <p:tgtEl>
                                          <p:spTgt spid="88"/>
                                        </p:tgtEl>
                                      </p:cBhvr>
                                    </p:animEffect>
                                  </p:childTnLst>
                                </p:cTn>
                              </p:par>
                            </p:childTnLst>
                          </p:cTn>
                        </p:par>
                      </p:childTnLst>
                    </p:cTn>
                  </p:par>
                  <p:par>
                    <p:cTn id="90" fill="hold">
                      <p:stCondLst>
                        <p:cond delay="indefinite"/>
                      </p:stCondLst>
                      <p:childTnLst>
                        <p:par>
                          <p:cTn id="91" fill="hold">
                            <p:stCondLst>
                              <p:cond delay="0"/>
                            </p:stCondLst>
                            <p:childTnLst>
                              <p:par>
                                <p:cTn id="92" presetID="14" presetClass="entr" presetSubtype="10" fill="hold" grpId="0" nodeType="clickEffect">
                                  <p:stCondLst>
                                    <p:cond delay="0"/>
                                  </p:stCondLst>
                                  <p:childTnLst>
                                    <p:set>
                                      <p:cBhvr>
                                        <p:cTn id="93" dur="1" fill="hold">
                                          <p:stCondLst>
                                            <p:cond delay="0"/>
                                          </p:stCondLst>
                                        </p:cTn>
                                        <p:tgtEl>
                                          <p:spTgt spid="89"/>
                                        </p:tgtEl>
                                        <p:attrNameLst>
                                          <p:attrName>style.visibility</p:attrName>
                                        </p:attrNameLst>
                                      </p:cBhvr>
                                      <p:to>
                                        <p:strVal val="visible"/>
                                      </p:to>
                                    </p:set>
                                    <p:animEffect transition="in" filter="randombar(horizontal)">
                                      <p:cBhvr>
                                        <p:cTn id="94" dur="500"/>
                                        <p:tgtEl>
                                          <p:spTgt spid="89"/>
                                        </p:tgtEl>
                                      </p:cBhvr>
                                    </p:animEffect>
                                  </p:childTnLst>
                                </p:cTn>
                              </p:par>
                            </p:childTnLst>
                          </p:cTn>
                        </p:par>
                      </p:childTnLst>
                    </p:cTn>
                  </p:par>
                  <p:par>
                    <p:cTn id="95" fill="hold">
                      <p:stCondLst>
                        <p:cond delay="indefinite"/>
                      </p:stCondLst>
                      <p:childTnLst>
                        <p:par>
                          <p:cTn id="96" fill="hold">
                            <p:stCondLst>
                              <p:cond delay="0"/>
                            </p:stCondLst>
                            <p:childTnLst>
                              <p:par>
                                <p:cTn id="97" presetID="31" presetClass="entr" presetSubtype="0" fill="hold" nodeType="clickEffect">
                                  <p:stCondLst>
                                    <p:cond delay="0"/>
                                  </p:stCondLst>
                                  <p:childTnLst>
                                    <p:set>
                                      <p:cBhvr>
                                        <p:cTn id="98" dur="1" fill="hold">
                                          <p:stCondLst>
                                            <p:cond delay="0"/>
                                          </p:stCondLst>
                                        </p:cTn>
                                        <p:tgtEl>
                                          <p:spTgt spid="90"/>
                                        </p:tgtEl>
                                        <p:attrNameLst>
                                          <p:attrName>style.visibility</p:attrName>
                                        </p:attrNameLst>
                                      </p:cBhvr>
                                      <p:to>
                                        <p:strVal val="visible"/>
                                      </p:to>
                                    </p:set>
                                    <p:anim calcmode="lin" valueType="num">
                                      <p:cBhvr>
                                        <p:cTn id="99" dur="1000" fill="hold"/>
                                        <p:tgtEl>
                                          <p:spTgt spid="90"/>
                                        </p:tgtEl>
                                        <p:attrNameLst>
                                          <p:attrName>ppt_w</p:attrName>
                                        </p:attrNameLst>
                                      </p:cBhvr>
                                      <p:tavLst>
                                        <p:tav tm="0">
                                          <p:val>
                                            <p:fltVal val="0"/>
                                          </p:val>
                                        </p:tav>
                                        <p:tav tm="100000">
                                          <p:val>
                                            <p:strVal val="#ppt_w"/>
                                          </p:val>
                                        </p:tav>
                                      </p:tavLst>
                                    </p:anim>
                                    <p:anim calcmode="lin" valueType="num">
                                      <p:cBhvr>
                                        <p:cTn id="100" dur="1000" fill="hold"/>
                                        <p:tgtEl>
                                          <p:spTgt spid="90"/>
                                        </p:tgtEl>
                                        <p:attrNameLst>
                                          <p:attrName>ppt_h</p:attrName>
                                        </p:attrNameLst>
                                      </p:cBhvr>
                                      <p:tavLst>
                                        <p:tav tm="0">
                                          <p:val>
                                            <p:fltVal val="0"/>
                                          </p:val>
                                        </p:tav>
                                        <p:tav tm="100000">
                                          <p:val>
                                            <p:strVal val="#ppt_h"/>
                                          </p:val>
                                        </p:tav>
                                      </p:tavLst>
                                    </p:anim>
                                    <p:anim calcmode="lin" valueType="num">
                                      <p:cBhvr>
                                        <p:cTn id="101" dur="1000" fill="hold"/>
                                        <p:tgtEl>
                                          <p:spTgt spid="90"/>
                                        </p:tgtEl>
                                        <p:attrNameLst>
                                          <p:attrName>style.rotation</p:attrName>
                                        </p:attrNameLst>
                                      </p:cBhvr>
                                      <p:tavLst>
                                        <p:tav tm="0">
                                          <p:val>
                                            <p:fltVal val="90"/>
                                          </p:val>
                                        </p:tav>
                                        <p:tav tm="100000">
                                          <p:val>
                                            <p:fltVal val="0"/>
                                          </p:val>
                                        </p:tav>
                                      </p:tavLst>
                                    </p:anim>
                                    <p:animEffect transition="in" filter="fade">
                                      <p:cBhvr>
                                        <p:cTn id="102" dur="1000"/>
                                        <p:tgtEl>
                                          <p:spTgt spid="90"/>
                                        </p:tgtEl>
                                      </p:cBhvr>
                                    </p:animEffect>
                                  </p:childTnLst>
                                </p:cTn>
                              </p:par>
                              <p:par>
                                <p:cTn id="103" presetID="31" presetClass="entr" presetSubtype="0" fill="hold" nodeType="withEffect">
                                  <p:stCondLst>
                                    <p:cond delay="0"/>
                                  </p:stCondLst>
                                  <p:childTnLst>
                                    <p:set>
                                      <p:cBhvr>
                                        <p:cTn id="104" dur="1" fill="hold">
                                          <p:stCondLst>
                                            <p:cond delay="0"/>
                                          </p:stCondLst>
                                        </p:cTn>
                                        <p:tgtEl>
                                          <p:spTgt spid="91"/>
                                        </p:tgtEl>
                                        <p:attrNameLst>
                                          <p:attrName>style.visibility</p:attrName>
                                        </p:attrNameLst>
                                      </p:cBhvr>
                                      <p:to>
                                        <p:strVal val="visible"/>
                                      </p:to>
                                    </p:set>
                                    <p:anim calcmode="lin" valueType="num">
                                      <p:cBhvr>
                                        <p:cTn id="105" dur="1000" fill="hold"/>
                                        <p:tgtEl>
                                          <p:spTgt spid="91"/>
                                        </p:tgtEl>
                                        <p:attrNameLst>
                                          <p:attrName>ppt_w</p:attrName>
                                        </p:attrNameLst>
                                      </p:cBhvr>
                                      <p:tavLst>
                                        <p:tav tm="0">
                                          <p:val>
                                            <p:fltVal val="0"/>
                                          </p:val>
                                        </p:tav>
                                        <p:tav tm="100000">
                                          <p:val>
                                            <p:strVal val="#ppt_w"/>
                                          </p:val>
                                        </p:tav>
                                      </p:tavLst>
                                    </p:anim>
                                    <p:anim calcmode="lin" valueType="num">
                                      <p:cBhvr>
                                        <p:cTn id="106" dur="1000" fill="hold"/>
                                        <p:tgtEl>
                                          <p:spTgt spid="91"/>
                                        </p:tgtEl>
                                        <p:attrNameLst>
                                          <p:attrName>ppt_h</p:attrName>
                                        </p:attrNameLst>
                                      </p:cBhvr>
                                      <p:tavLst>
                                        <p:tav tm="0">
                                          <p:val>
                                            <p:fltVal val="0"/>
                                          </p:val>
                                        </p:tav>
                                        <p:tav tm="100000">
                                          <p:val>
                                            <p:strVal val="#ppt_h"/>
                                          </p:val>
                                        </p:tav>
                                      </p:tavLst>
                                    </p:anim>
                                    <p:anim calcmode="lin" valueType="num">
                                      <p:cBhvr>
                                        <p:cTn id="107" dur="1000" fill="hold"/>
                                        <p:tgtEl>
                                          <p:spTgt spid="91"/>
                                        </p:tgtEl>
                                        <p:attrNameLst>
                                          <p:attrName>style.rotation</p:attrName>
                                        </p:attrNameLst>
                                      </p:cBhvr>
                                      <p:tavLst>
                                        <p:tav tm="0">
                                          <p:val>
                                            <p:fltVal val="90"/>
                                          </p:val>
                                        </p:tav>
                                        <p:tav tm="100000">
                                          <p:val>
                                            <p:fltVal val="0"/>
                                          </p:val>
                                        </p:tav>
                                      </p:tavLst>
                                    </p:anim>
                                    <p:animEffect transition="in" filter="fade">
                                      <p:cBhvr>
                                        <p:cTn id="108" dur="1000"/>
                                        <p:tgtEl>
                                          <p:spTgt spid="91"/>
                                        </p:tgtEl>
                                      </p:cBhvr>
                                    </p:animEffect>
                                  </p:childTnLst>
                                </p:cTn>
                              </p:par>
                              <p:par>
                                <p:cTn id="109" presetID="31" presetClass="entr" presetSubtype="0" fill="hold" nodeType="withEffect">
                                  <p:stCondLst>
                                    <p:cond delay="0"/>
                                  </p:stCondLst>
                                  <p:childTnLst>
                                    <p:set>
                                      <p:cBhvr>
                                        <p:cTn id="110" dur="1" fill="hold">
                                          <p:stCondLst>
                                            <p:cond delay="0"/>
                                          </p:stCondLst>
                                        </p:cTn>
                                        <p:tgtEl>
                                          <p:spTgt spid="93"/>
                                        </p:tgtEl>
                                        <p:attrNameLst>
                                          <p:attrName>style.visibility</p:attrName>
                                        </p:attrNameLst>
                                      </p:cBhvr>
                                      <p:to>
                                        <p:strVal val="visible"/>
                                      </p:to>
                                    </p:set>
                                    <p:anim calcmode="lin" valueType="num">
                                      <p:cBhvr>
                                        <p:cTn id="111" dur="1000" fill="hold"/>
                                        <p:tgtEl>
                                          <p:spTgt spid="93"/>
                                        </p:tgtEl>
                                        <p:attrNameLst>
                                          <p:attrName>ppt_w</p:attrName>
                                        </p:attrNameLst>
                                      </p:cBhvr>
                                      <p:tavLst>
                                        <p:tav tm="0">
                                          <p:val>
                                            <p:fltVal val="0"/>
                                          </p:val>
                                        </p:tav>
                                        <p:tav tm="100000">
                                          <p:val>
                                            <p:strVal val="#ppt_w"/>
                                          </p:val>
                                        </p:tav>
                                      </p:tavLst>
                                    </p:anim>
                                    <p:anim calcmode="lin" valueType="num">
                                      <p:cBhvr>
                                        <p:cTn id="112" dur="1000" fill="hold"/>
                                        <p:tgtEl>
                                          <p:spTgt spid="93"/>
                                        </p:tgtEl>
                                        <p:attrNameLst>
                                          <p:attrName>ppt_h</p:attrName>
                                        </p:attrNameLst>
                                      </p:cBhvr>
                                      <p:tavLst>
                                        <p:tav tm="0">
                                          <p:val>
                                            <p:fltVal val="0"/>
                                          </p:val>
                                        </p:tav>
                                        <p:tav tm="100000">
                                          <p:val>
                                            <p:strVal val="#ppt_h"/>
                                          </p:val>
                                        </p:tav>
                                      </p:tavLst>
                                    </p:anim>
                                    <p:anim calcmode="lin" valueType="num">
                                      <p:cBhvr>
                                        <p:cTn id="113" dur="1000" fill="hold"/>
                                        <p:tgtEl>
                                          <p:spTgt spid="93"/>
                                        </p:tgtEl>
                                        <p:attrNameLst>
                                          <p:attrName>style.rotation</p:attrName>
                                        </p:attrNameLst>
                                      </p:cBhvr>
                                      <p:tavLst>
                                        <p:tav tm="0">
                                          <p:val>
                                            <p:fltVal val="90"/>
                                          </p:val>
                                        </p:tav>
                                        <p:tav tm="100000">
                                          <p:val>
                                            <p:fltVal val="0"/>
                                          </p:val>
                                        </p:tav>
                                      </p:tavLst>
                                    </p:anim>
                                    <p:animEffect transition="in" filter="fade">
                                      <p:cBhvr>
                                        <p:cTn id="114" dur="1000"/>
                                        <p:tgtEl>
                                          <p:spTgt spid="93"/>
                                        </p:tgtEl>
                                      </p:cBhvr>
                                    </p:animEffect>
                                  </p:childTnLst>
                                </p:cTn>
                              </p:par>
                            </p:childTnLst>
                          </p:cTn>
                        </p:par>
                      </p:childTnLst>
                    </p:cTn>
                  </p:par>
                  <p:par>
                    <p:cTn id="115" fill="hold">
                      <p:stCondLst>
                        <p:cond delay="indefinite"/>
                      </p:stCondLst>
                      <p:childTnLst>
                        <p:par>
                          <p:cTn id="116" fill="hold">
                            <p:stCondLst>
                              <p:cond delay="0"/>
                            </p:stCondLst>
                            <p:childTnLst>
                              <p:par>
                                <p:cTn id="117" presetID="45" presetClass="entr" presetSubtype="0" fill="hold" grpId="0" nodeType="clickEffect">
                                  <p:stCondLst>
                                    <p:cond delay="0"/>
                                  </p:stCondLst>
                                  <p:childTnLst>
                                    <p:set>
                                      <p:cBhvr>
                                        <p:cTn id="118" dur="1" fill="hold">
                                          <p:stCondLst>
                                            <p:cond delay="0"/>
                                          </p:stCondLst>
                                        </p:cTn>
                                        <p:tgtEl>
                                          <p:spTgt spid="104"/>
                                        </p:tgtEl>
                                        <p:attrNameLst>
                                          <p:attrName>style.visibility</p:attrName>
                                        </p:attrNameLst>
                                      </p:cBhvr>
                                      <p:to>
                                        <p:strVal val="visible"/>
                                      </p:to>
                                    </p:set>
                                    <p:animEffect transition="in" filter="fade">
                                      <p:cBhvr>
                                        <p:cTn id="119" dur="2000"/>
                                        <p:tgtEl>
                                          <p:spTgt spid="104"/>
                                        </p:tgtEl>
                                      </p:cBhvr>
                                    </p:animEffect>
                                    <p:anim calcmode="lin" valueType="num">
                                      <p:cBhvr>
                                        <p:cTn id="120" dur="2000" fill="hold"/>
                                        <p:tgtEl>
                                          <p:spTgt spid="104"/>
                                        </p:tgtEl>
                                        <p:attrNameLst>
                                          <p:attrName>ppt_w</p:attrName>
                                        </p:attrNameLst>
                                      </p:cBhvr>
                                      <p:tavLst>
                                        <p:tav tm="0" fmla="#ppt_w*sin(2.5*pi*$)">
                                          <p:val>
                                            <p:fltVal val="0"/>
                                          </p:val>
                                        </p:tav>
                                        <p:tav tm="100000">
                                          <p:val>
                                            <p:fltVal val="1"/>
                                          </p:val>
                                        </p:tav>
                                      </p:tavLst>
                                    </p:anim>
                                    <p:anim calcmode="lin" valueType="num">
                                      <p:cBhvr>
                                        <p:cTn id="121" dur="2000" fill="hold"/>
                                        <p:tgtEl>
                                          <p:spTgt spid="10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P spid="65" grpId="0"/>
      <p:bldP spid="68" grpId="0" animBg="1"/>
      <p:bldP spid="69" grpId="0" animBg="1"/>
      <p:bldP spid="85" grpId="0" animBg="1"/>
      <p:bldP spid="86" grpId="0" animBg="1"/>
      <p:bldP spid="87" grpId="0" animBg="1"/>
      <p:bldP spid="88" grpId="0" animBg="1"/>
      <p:bldP spid="89" grpId="0" animBg="1"/>
      <p:bldP spid="103" grpId="0"/>
      <p:bldP spid="10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2172DE1-713E-459D-B3EB-151EC262D39A}"/>
              </a:ext>
            </a:extLst>
          </p:cNvPr>
          <p:cNvSpPr/>
          <p:nvPr/>
        </p:nvSpPr>
        <p:spPr>
          <a:xfrm>
            <a:off x="0" y="0"/>
            <a:ext cx="9144000" cy="523220"/>
          </a:xfrm>
          <a:prstGeom prst="rect">
            <a:avLst/>
          </a:prstGeom>
          <a:solidFill>
            <a:schemeClr val="bg1"/>
          </a:solidFill>
        </p:spPr>
        <p:txBody>
          <a:bodyPr wrap="square">
            <a:spAutoFit/>
          </a:bodyPr>
          <a:lstStyle/>
          <a:p>
            <a:pPr algn="ctr"/>
            <a:r>
              <a:rPr lang="en-US" sz="2800" b="1" u="sng" dirty="0"/>
              <a:t>Directions for Shapefile Submittal</a:t>
            </a:r>
          </a:p>
        </p:txBody>
      </p:sp>
      <p:sp>
        <p:nvSpPr>
          <p:cNvPr id="7" name="Rectangle 6">
            <a:extLst>
              <a:ext uri="{FF2B5EF4-FFF2-40B4-BE49-F238E27FC236}">
                <a16:creationId xmlns:a16="http://schemas.microsoft.com/office/drawing/2014/main" id="{62F12503-8CB1-4A26-9236-FAF2F39BA413}"/>
              </a:ext>
            </a:extLst>
          </p:cNvPr>
          <p:cNvSpPr/>
          <p:nvPr/>
        </p:nvSpPr>
        <p:spPr>
          <a:xfrm>
            <a:off x="22761" y="450973"/>
            <a:ext cx="9121239" cy="338554"/>
          </a:xfrm>
          <a:prstGeom prst="rect">
            <a:avLst/>
          </a:prstGeom>
          <a:solidFill>
            <a:schemeClr val="bg1"/>
          </a:solidFill>
        </p:spPr>
        <p:txBody>
          <a:bodyPr wrap="square">
            <a:spAutoFit/>
          </a:bodyPr>
          <a:lstStyle/>
          <a:p>
            <a:r>
              <a:rPr lang="en-US" sz="800" b="1" dirty="0"/>
              <a:t>Purpose: </a:t>
            </a:r>
            <a:r>
              <a:rPr lang="en-US" sz="800" dirty="0"/>
              <a:t>This document will provide directional text in order to ensure proper shapefile submittal and acceptance. Failure to follow these directions may result in the delay or denial of the shapefile submission. </a:t>
            </a:r>
            <a:r>
              <a:rPr lang="en-US" sz="800" b="1" u="sng" dirty="0"/>
              <a:t>Please note that shapefiles are required. This service will not accept AutoCad extensions (which include but are not limited to; DST, DWF, DWFx, DWG, DWS, DWT DXB, DXF, etc.)</a:t>
            </a:r>
          </a:p>
        </p:txBody>
      </p:sp>
      <p:sp>
        <p:nvSpPr>
          <p:cNvPr id="8" name="Rectangle 7">
            <a:extLst>
              <a:ext uri="{FF2B5EF4-FFF2-40B4-BE49-F238E27FC236}">
                <a16:creationId xmlns:a16="http://schemas.microsoft.com/office/drawing/2014/main" id="{180DD083-BDEE-49BE-A143-A2C6BE066505}"/>
              </a:ext>
            </a:extLst>
          </p:cNvPr>
          <p:cNvSpPr/>
          <p:nvPr/>
        </p:nvSpPr>
        <p:spPr>
          <a:xfrm>
            <a:off x="28826" y="2568502"/>
            <a:ext cx="9115174" cy="4031873"/>
          </a:xfrm>
          <a:prstGeom prst="rect">
            <a:avLst/>
          </a:prstGeom>
          <a:solidFill>
            <a:schemeClr val="bg1"/>
          </a:solidFill>
        </p:spPr>
        <p:txBody>
          <a:bodyPr wrap="square">
            <a:spAutoFit/>
          </a:bodyPr>
          <a:lstStyle/>
          <a:p>
            <a:pPr marL="228600" indent="-228600">
              <a:buAutoNum type="arabicPeriod"/>
            </a:pPr>
            <a:r>
              <a:rPr lang="en-US" sz="800" dirty="0"/>
              <a:t>The submission of the shapefile must contain the </a:t>
            </a:r>
            <a:r>
              <a:rPr lang="en-US" sz="800" i="1" u="sng" dirty="0"/>
              <a:t>Sewer Service Area </a:t>
            </a:r>
            <a:r>
              <a:rPr lang="en-US" sz="800" u="sng" dirty="0"/>
              <a:t>only</a:t>
            </a:r>
            <a:r>
              <a:rPr lang="en-US" sz="800" dirty="0"/>
              <a:t>. You will be required to submit an Official Map at the end of the service (in PDF format). </a:t>
            </a:r>
          </a:p>
          <a:p>
            <a:endParaRPr lang="en-US" sz="800" dirty="0"/>
          </a:p>
          <a:p>
            <a:r>
              <a:rPr lang="en-US" sz="800" dirty="0"/>
              <a:t>		A. Create a polygon shapefile</a:t>
            </a:r>
          </a:p>
          <a:p>
            <a:r>
              <a:rPr lang="en-US" sz="800" dirty="0"/>
              <a:t>		E. Populate all the attribute information	</a:t>
            </a:r>
          </a:p>
          <a:p>
            <a:r>
              <a:rPr lang="en-US" sz="800" dirty="0"/>
              <a:t>		E. Save the shapefile submission </a:t>
            </a:r>
          </a:p>
          <a:p>
            <a:r>
              <a:rPr lang="en-US" sz="800" dirty="0"/>
              <a:t>		F. Resave the files into a compressed zip file</a:t>
            </a:r>
          </a:p>
          <a:p>
            <a:endParaRPr lang="en-US" sz="800" dirty="0"/>
          </a:p>
          <a:p>
            <a:r>
              <a:rPr lang="en-US" sz="800" dirty="0"/>
              <a:t>2. The shapefile should be labeled in the following format:</a:t>
            </a:r>
          </a:p>
          <a:p>
            <a:endParaRPr lang="en-US" sz="800" dirty="0"/>
          </a:p>
          <a:p>
            <a:r>
              <a:rPr lang="en-US" sz="800" b="1" dirty="0"/>
              <a:t>                              County/MuniName_MonthDayYear_SSAMap  i.e.  “MercerCounty_01312016_SSAMap”</a:t>
            </a:r>
          </a:p>
          <a:p>
            <a:endParaRPr lang="en-US" sz="800" b="1" dirty="0"/>
          </a:p>
          <a:p>
            <a:r>
              <a:rPr lang="en-US" sz="800" dirty="0"/>
              <a:t>3. The shapefile submitted may contain multiple files but upon submission the shapefile must contain the following core files: </a:t>
            </a:r>
          </a:p>
          <a:p>
            <a:endParaRPr lang="en-US" sz="800" dirty="0"/>
          </a:p>
          <a:p>
            <a:pPr marL="742950" lvl="1" indent="-285750" fontAlgn="base">
              <a:buFont typeface="Arial" panose="020B0604020202020204" pitchFamily="34" charset="0"/>
              <a:buChar char="•"/>
            </a:pPr>
            <a:r>
              <a:rPr lang="en-US" sz="800" b="1" dirty="0"/>
              <a:t>.</a:t>
            </a:r>
            <a:r>
              <a:rPr lang="en-US" sz="800" b="1" dirty="0" err="1"/>
              <a:t>shp</a:t>
            </a:r>
            <a:r>
              <a:rPr lang="en-US" sz="800" dirty="0"/>
              <a:t>:  ESRI file that represents the feature geometry. </a:t>
            </a:r>
          </a:p>
          <a:p>
            <a:pPr marL="742950" lvl="1" indent="-285750" fontAlgn="base">
              <a:buFont typeface="Arial" panose="020B0604020202020204" pitchFamily="34" charset="0"/>
              <a:buChar char="•"/>
            </a:pPr>
            <a:r>
              <a:rPr lang="en-US" sz="800" b="1" dirty="0"/>
              <a:t>.</a:t>
            </a:r>
            <a:r>
              <a:rPr lang="en-US" sz="800" b="1" dirty="0" err="1"/>
              <a:t>shx</a:t>
            </a:r>
            <a:r>
              <a:rPr lang="en-US" sz="800" dirty="0"/>
              <a:t>:  ESRI and AutoCAD shape index position. </a:t>
            </a:r>
          </a:p>
          <a:p>
            <a:pPr marL="742950" lvl="1" indent="-285750" fontAlgn="base">
              <a:buFont typeface="Arial" panose="020B0604020202020204" pitchFamily="34" charset="0"/>
              <a:buChar char="•"/>
            </a:pPr>
            <a:r>
              <a:rPr lang="en-US" sz="800" b="1" dirty="0"/>
              <a:t>.dbf</a:t>
            </a:r>
            <a:r>
              <a:rPr lang="en-US" sz="800" dirty="0"/>
              <a:t>:  Standard database file used to store attribute data and object IDs.</a:t>
            </a:r>
          </a:p>
          <a:p>
            <a:pPr marL="742950" lvl="1" indent="-285750" fontAlgn="base">
              <a:buFont typeface="Arial" panose="020B0604020202020204" pitchFamily="34" charset="0"/>
              <a:buChar char="•"/>
            </a:pPr>
            <a:r>
              <a:rPr lang="en-US" sz="800" b="1" dirty="0"/>
              <a:t>.</a:t>
            </a:r>
            <a:r>
              <a:rPr lang="en-US" sz="800" b="1" dirty="0" err="1"/>
              <a:t>prj</a:t>
            </a:r>
            <a:r>
              <a:rPr lang="en-US" sz="800" dirty="0"/>
              <a:t>:   This file type contains the shapefiles coordinate and projection system.</a:t>
            </a:r>
          </a:p>
          <a:p>
            <a:pPr fontAlgn="base"/>
            <a:endParaRPr lang="en-US" sz="800" dirty="0"/>
          </a:p>
          <a:p>
            <a:pPr fontAlgn="base"/>
            <a:r>
              <a:rPr lang="en-US" sz="800" dirty="0"/>
              <a:t>4. The shapefile’s Attribute Table must contain the following fields </a:t>
            </a:r>
            <a:r>
              <a:rPr lang="en-US" sz="800" b="1" u="sng" dirty="0"/>
              <a:t>and</a:t>
            </a:r>
            <a:r>
              <a:rPr lang="en-US" sz="800" dirty="0"/>
              <a:t> those fields must be populated unless indicated below:</a:t>
            </a:r>
          </a:p>
          <a:p>
            <a:pPr fontAlgn="base"/>
            <a:endParaRPr lang="en-US" sz="800" dirty="0"/>
          </a:p>
          <a:p>
            <a:pPr marL="742950" lvl="1" indent="-285750" fontAlgn="base">
              <a:buFont typeface="Arial" panose="020B0604020202020204" pitchFamily="34" charset="0"/>
              <a:buChar char="•"/>
            </a:pPr>
            <a:r>
              <a:rPr lang="en-US" sz="800" b="1" dirty="0"/>
              <a:t>WQMP: </a:t>
            </a:r>
            <a:r>
              <a:rPr lang="en-US" sz="800" dirty="0"/>
              <a:t>Indicates the </a:t>
            </a:r>
            <a:r>
              <a:rPr lang="en-US" sz="800" dirty="0" err="1"/>
              <a:t>Areawide</a:t>
            </a:r>
            <a:r>
              <a:rPr lang="en-US" sz="800" dirty="0"/>
              <a:t> Water Quality Management Plan that the submission falls within.</a:t>
            </a:r>
          </a:p>
          <a:p>
            <a:pPr marL="742950" lvl="1" indent="-285750" fontAlgn="base">
              <a:buFont typeface="Arial" panose="020B0604020202020204" pitchFamily="34" charset="0"/>
              <a:buChar char="•"/>
            </a:pPr>
            <a:r>
              <a:rPr lang="en-US" sz="800" b="1" dirty="0"/>
              <a:t>WMP: </a:t>
            </a:r>
            <a:r>
              <a:rPr lang="en-US" sz="800" dirty="0"/>
              <a:t>Indicates the Wastewater Management Plan Document Name that the submission is amending/revising. </a:t>
            </a:r>
          </a:p>
          <a:p>
            <a:pPr marL="742950" lvl="1" indent="-285750" fontAlgn="base">
              <a:buFont typeface="Arial" panose="020B0604020202020204" pitchFamily="34" charset="0"/>
              <a:buChar char="•"/>
            </a:pPr>
            <a:r>
              <a:rPr lang="en-US" sz="800" b="1" dirty="0"/>
              <a:t>TYPE: </a:t>
            </a:r>
            <a:r>
              <a:rPr lang="en-US" sz="800" dirty="0"/>
              <a:t>Indicates the type of discharge that the facility will use in order to process wastewater, these include: </a:t>
            </a:r>
          </a:p>
          <a:p>
            <a:pPr lvl="1" fontAlgn="base"/>
            <a:r>
              <a:rPr lang="en-US" sz="800" dirty="0"/>
              <a:t>                                                      </a:t>
            </a:r>
            <a:r>
              <a:rPr lang="en-US" sz="800" b="1" dirty="0"/>
              <a:t> SW (Surface Water) or GW (Ground Water)</a:t>
            </a:r>
          </a:p>
          <a:p>
            <a:pPr marL="742950" lvl="1" indent="-285750" fontAlgn="base">
              <a:buFont typeface="Arial" panose="020B0604020202020204" pitchFamily="34" charset="0"/>
              <a:buChar char="•"/>
            </a:pPr>
            <a:r>
              <a:rPr lang="en-US" sz="800" b="1" dirty="0"/>
              <a:t>FACNAME: </a:t>
            </a:r>
            <a:r>
              <a:rPr lang="en-US" sz="800" dirty="0"/>
              <a:t>Indicates the name of the facility that will process the wastewater from the submission. If unknown due to the facility being proposed, please put “TBD”</a:t>
            </a:r>
          </a:p>
          <a:p>
            <a:pPr marL="742950" lvl="1" indent="-285750" fontAlgn="base">
              <a:buFont typeface="Arial" panose="020B0604020202020204" pitchFamily="34" charset="0"/>
              <a:buChar char="•"/>
            </a:pPr>
            <a:r>
              <a:rPr lang="en-US" sz="800" b="1" dirty="0"/>
              <a:t>WMPAGCY: </a:t>
            </a:r>
            <a:r>
              <a:rPr lang="en-US" sz="800" dirty="0"/>
              <a:t>Indicates the Wastewater Management Planning Agency that is responsible for wastewater management planning. This is normally the Designated Planning Agency or the County's Board of Chosen Freeholders. However, in Bergen, Union, and Warren County, it is the Municipal Planning Board </a:t>
            </a:r>
          </a:p>
          <a:p>
            <a:pPr marL="742950" lvl="1" indent="-285750" fontAlgn="base">
              <a:buFont typeface="Arial" panose="020B0604020202020204" pitchFamily="34" charset="0"/>
              <a:buChar char="•"/>
            </a:pPr>
            <a:r>
              <a:rPr lang="en-US" sz="800" b="1" dirty="0"/>
              <a:t>NJPDES: </a:t>
            </a:r>
            <a:r>
              <a:rPr lang="en-US" sz="800" dirty="0"/>
              <a:t>Indicates the permit number of NJPDES-regulated wastewater treatment plant serving the wastewater service area. If permit has not been issued, please place a “0”</a:t>
            </a:r>
          </a:p>
          <a:p>
            <a:pPr marL="742950" lvl="1" indent="-285750" fontAlgn="base">
              <a:buFont typeface="Arial" panose="020B0604020202020204" pitchFamily="34" charset="0"/>
              <a:buChar char="•"/>
            </a:pPr>
            <a:r>
              <a:rPr lang="en-US" sz="800" b="1" dirty="0"/>
              <a:t>NJPDESFL: </a:t>
            </a:r>
            <a:r>
              <a:rPr lang="en-US" sz="800" dirty="0"/>
              <a:t>Indicates the NJPDES permit flow for the wastewater treatment plant. This number should be recorded in Million Gallons Per Day (MGD). If permit has not been issued yet, please place “0”</a:t>
            </a:r>
            <a:endParaRPr lang="en-US" sz="800" b="1" dirty="0"/>
          </a:p>
          <a:p>
            <a:pPr marL="742950" lvl="1" indent="-285750" fontAlgn="base">
              <a:buFont typeface="Arial" panose="020B0604020202020204" pitchFamily="34" charset="0"/>
              <a:buChar char="•"/>
            </a:pPr>
            <a:r>
              <a:rPr lang="en-US" sz="800" b="1" dirty="0"/>
              <a:t>PLANNINGFL</a:t>
            </a:r>
            <a:r>
              <a:rPr lang="en-US" sz="800" dirty="0"/>
              <a:t>: Indicates total wastewater treatment plant projected planning flow. This number should be recorded in Million Gallons Per Day (MGD).</a:t>
            </a:r>
          </a:p>
          <a:p>
            <a:pPr marL="742950" lvl="1" indent="-285750" fontAlgn="base">
              <a:buFont typeface="Arial" panose="020B0604020202020204" pitchFamily="34" charset="0"/>
              <a:buChar char="•"/>
            </a:pPr>
            <a:r>
              <a:rPr lang="en-US" sz="800" b="1" dirty="0"/>
              <a:t>COMMENTS: </a:t>
            </a:r>
            <a:r>
              <a:rPr lang="en-US" sz="800" dirty="0"/>
              <a:t>This field does not need to be populated, it’s use to denote special circumstances.</a:t>
            </a:r>
          </a:p>
        </p:txBody>
      </p:sp>
      <p:grpSp>
        <p:nvGrpSpPr>
          <p:cNvPr id="9" name="Group 8">
            <a:extLst>
              <a:ext uri="{FF2B5EF4-FFF2-40B4-BE49-F238E27FC236}">
                <a16:creationId xmlns:a16="http://schemas.microsoft.com/office/drawing/2014/main" id="{7EC9C4C3-8849-46C2-81D9-D1E1D625ACA5}"/>
              </a:ext>
            </a:extLst>
          </p:cNvPr>
          <p:cNvGrpSpPr/>
          <p:nvPr/>
        </p:nvGrpSpPr>
        <p:grpSpPr>
          <a:xfrm>
            <a:off x="0" y="789527"/>
            <a:ext cx="9144000" cy="1741416"/>
            <a:chOff x="0" y="1609589"/>
            <a:chExt cx="6857999" cy="1741416"/>
          </a:xfrm>
          <a:solidFill>
            <a:schemeClr val="bg1"/>
          </a:solidFill>
        </p:grpSpPr>
        <p:grpSp>
          <p:nvGrpSpPr>
            <p:cNvPr id="10" name="Group 9">
              <a:extLst>
                <a:ext uri="{FF2B5EF4-FFF2-40B4-BE49-F238E27FC236}">
                  <a16:creationId xmlns:a16="http://schemas.microsoft.com/office/drawing/2014/main" id="{67EB68D8-D099-43FF-A390-EA49D80A60A0}"/>
                </a:ext>
              </a:extLst>
            </p:cNvPr>
            <p:cNvGrpSpPr/>
            <p:nvPr/>
          </p:nvGrpSpPr>
          <p:grpSpPr>
            <a:xfrm>
              <a:off x="0" y="1609589"/>
              <a:ext cx="6857999" cy="1741416"/>
              <a:chOff x="35625" y="5029200"/>
              <a:chExt cx="9260774" cy="1741416"/>
            </a:xfrm>
            <a:grpFill/>
          </p:grpSpPr>
          <p:pic>
            <p:nvPicPr>
              <p:cNvPr id="12" name="Picture 5">
                <a:extLst>
                  <a:ext uri="{FF2B5EF4-FFF2-40B4-BE49-F238E27FC236}">
                    <a16:creationId xmlns:a16="http://schemas.microsoft.com/office/drawing/2014/main" id="{670E67C5-BC3A-463A-A198-F602B4DB23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5099808"/>
                <a:ext cx="1866900" cy="1600200"/>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13" name="TextBox 12">
                <a:extLst>
                  <a:ext uri="{FF2B5EF4-FFF2-40B4-BE49-F238E27FC236}">
                    <a16:creationId xmlns:a16="http://schemas.microsoft.com/office/drawing/2014/main" id="{3C11414F-8671-4321-BF88-0DF358C212AE}"/>
                  </a:ext>
                </a:extLst>
              </p:cNvPr>
              <p:cNvSpPr txBox="1"/>
              <p:nvPr/>
            </p:nvSpPr>
            <p:spPr>
              <a:xfrm>
                <a:off x="35625" y="5431685"/>
                <a:ext cx="1945575" cy="738664"/>
              </a:xfrm>
              <a:prstGeom prst="rect">
                <a:avLst/>
              </a:prstGeom>
              <a:grpFill/>
              <a:ln>
                <a:solidFill>
                  <a:schemeClr val="bg1"/>
                </a:solidFill>
              </a:ln>
            </p:spPr>
            <p:txBody>
              <a:bodyPr wrap="square" rtlCol="0">
                <a:spAutoFit/>
              </a:bodyPr>
              <a:lstStyle/>
              <a:p>
                <a:pPr algn="ctr"/>
                <a:r>
                  <a:rPr lang="en-US" sz="1400" b="1" dirty="0">
                    <a:latin typeface="+mj-lt"/>
                    <a:cs typeface="Arial" panose="020B0604020202020204" pitchFamily="34" charset="0"/>
                  </a:rPr>
                  <a:t>How the shapefile looks in Windows Explorer</a:t>
                </a:r>
              </a:p>
            </p:txBody>
          </p:sp>
          <p:sp>
            <p:nvSpPr>
              <p:cNvPr id="14" name="Left Brace 13">
                <a:extLst>
                  <a:ext uri="{FF2B5EF4-FFF2-40B4-BE49-F238E27FC236}">
                    <a16:creationId xmlns:a16="http://schemas.microsoft.com/office/drawing/2014/main" id="{523AF2A7-B30D-4A12-8C2C-3D3C27AF9A42}"/>
                  </a:ext>
                </a:extLst>
              </p:cNvPr>
              <p:cNvSpPr/>
              <p:nvPr/>
            </p:nvSpPr>
            <p:spPr>
              <a:xfrm>
                <a:off x="1828800" y="5029200"/>
                <a:ext cx="762000" cy="1741416"/>
              </a:xfrm>
              <a:prstGeom prst="leftBrace">
                <a:avLst/>
              </a:prstGeom>
              <a:grp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5" name="TextBox 14">
                <a:extLst>
                  <a:ext uri="{FF2B5EF4-FFF2-40B4-BE49-F238E27FC236}">
                    <a16:creationId xmlns:a16="http://schemas.microsoft.com/office/drawing/2014/main" id="{67D19313-4B24-44F5-B0FD-27BCB04D87F7}"/>
                  </a:ext>
                </a:extLst>
              </p:cNvPr>
              <p:cNvSpPr txBox="1"/>
              <p:nvPr/>
            </p:nvSpPr>
            <p:spPr>
              <a:xfrm>
                <a:off x="5064825" y="5452868"/>
                <a:ext cx="1945575" cy="738664"/>
              </a:xfrm>
              <a:prstGeom prst="rect">
                <a:avLst/>
              </a:prstGeom>
              <a:grpFill/>
              <a:ln>
                <a:solidFill>
                  <a:schemeClr val="bg1"/>
                </a:solidFill>
              </a:ln>
            </p:spPr>
            <p:txBody>
              <a:bodyPr wrap="square" rtlCol="0">
                <a:spAutoFit/>
              </a:bodyPr>
              <a:lstStyle/>
              <a:p>
                <a:pPr algn="ctr"/>
                <a:r>
                  <a:rPr lang="en-US" sz="1400" b="1" dirty="0">
                    <a:latin typeface="+mj-lt"/>
                    <a:cs typeface="Arial" panose="020B0604020202020204" pitchFamily="34" charset="0"/>
                  </a:rPr>
                  <a:t>How the shapefile needs to be submitted to the Service</a:t>
                </a:r>
              </a:p>
            </p:txBody>
          </p:sp>
          <p:sp>
            <p:nvSpPr>
              <p:cNvPr id="16" name="Left Brace 15">
                <a:extLst>
                  <a:ext uri="{FF2B5EF4-FFF2-40B4-BE49-F238E27FC236}">
                    <a16:creationId xmlns:a16="http://schemas.microsoft.com/office/drawing/2014/main" id="{2A335600-8FCB-403C-AE98-70187301FBE8}"/>
                  </a:ext>
                </a:extLst>
              </p:cNvPr>
              <p:cNvSpPr/>
              <p:nvPr/>
            </p:nvSpPr>
            <p:spPr>
              <a:xfrm>
                <a:off x="6934200" y="5667026"/>
                <a:ext cx="533399" cy="528355"/>
              </a:xfrm>
              <a:prstGeom prst="leftBrace">
                <a:avLst/>
              </a:prstGeom>
              <a:grp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17" name="Picture 6">
                <a:extLst>
                  <a:ext uri="{FF2B5EF4-FFF2-40B4-BE49-F238E27FC236}">
                    <a16:creationId xmlns:a16="http://schemas.microsoft.com/office/drawing/2014/main" id="{28304863-C9FB-4F3B-BD2D-3FD41A52CCD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7676" b="-4800"/>
              <a:stretch/>
            </p:blipFill>
            <p:spPr bwMode="auto">
              <a:xfrm>
                <a:off x="7332067" y="5787142"/>
                <a:ext cx="1964332" cy="30194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grpSp>
        <p:sp>
          <p:nvSpPr>
            <p:cNvPr id="11" name="Right Arrow 18">
              <a:extLst>
                <a:ext uri="{FF2B5EF4-FFF2-40B4-BE49-F238E27FC236}">
                  <a16:creationId xmlns:a16="http://schemas.microsoft.com/office/drawing/2014/main" id="{856043E2-59CA-4D70-9475-6571FF3F010C}"/>
                </a:ext>
              </a:extLst>
            </p:cNvPr>
            <p:cNvSpPr/>
            <p:nvPr/>
          </p:nvSpPr>
          <p:spPr>
            <a:xfrm>
              <a:off x="3274735" y="2367531"/>
              <a:ext cx="572051" cy="301949"/>
            </a:xfrm>
            <a:prstGeom prst="rightArrow">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343646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8CE43C-EEB9-4B87-A288-89CA611C5FC7}"/>
              </a:ext>
            </a:extLst>
          </p:cNvPr>
          <p:cNvSpPr>
            <a:spLocks noGrp="1"/>
          </p:cNvSpPr>
          <p:nvPr>
            <p:ph idx="1"/>
          </p:nvPr>
        </p:nvSpPr>
        <p:spPr>
          <a:xfrm>
            <a:off x="-9795" y="2349795"/>
            <a:ext cx="9144000" cy="1148318"/>
          </a:xfrm>
        </p:spPr>
        <p:txBody>
          <a:bodyPr>
            <a:normAutofit/>
          </a:bodyPr>
          <a:lstStyle/>
          <a:p>
            <a:pPr marL="0" indent="0" algn="ctr">
              <a:buNone/>
            </a:pPr>
            <a:r>
              <a:rPr lang="en-US" sz="6600" dirty="0">
                <a:hlinkClick r:id="rId2"/>
              </a:rPr>
              <a:t>Site Specific Walkthrough</a:t>
            </a:r>
            <a:endParaRPr lang="en-US" sz="6600" dirty="0"/>
          </a:p>
          <a:p>
            <a:pPr marL="0" indent="0" algn="ctr">
              <a:buNone/>
            </a:pPr>
            <a:endParaRPr lang="en-US" sz="6600" dirty="0"/>
          </a:p>
          <a:p>
            <a:pPr marL="0" indent="0" algn="ctr">
              <a:buNone/>
            </a:pPr>
            <a:endParaRPr lang="en-US" sz="6600" dirty="0"/>
          </a:p>
          <a:p>
            <a:pPr marL="0" indent="0" algn="ctr">
              <a:buNone/>
            </a:pPr>
            <a:endParaRPr lang="en-US" sz="6600" dirty="0"/>
          </a:p>
        </p:txBody>
      </p:sp>
      <p:sp>
        <p:nvSpPr>
          <p:cNvPr id="4" name="Title 1">
            <a:extLst>
              <a:ext uri="{FF2B5EF4-FFF2-40B4-BE49-F238E27FC236}">
                <a16:creationId xmlns:a16="http://schemas.microsoft.com/office/drawing/2014/main" id="{DF264567-7BDD-4922-AA4B-F35A1F297DE2}"/>
              </a:ext>
            </a:extLst>
          </p:cNvPr>
          <p:cNvSpPr txBox="1">
            <a:spLocks/>
          </p:cNvSpPr>
          <p:nvPr/>
        </p:nvSpPr>
        <p:spPr>
          <a:xfrm>
            <a:off x="-9795" y="0"/>
            <a:ext cx="9153795" cy="1328738"/>
          </a:xfrm>
          <a:prstGeom prst="rect">
            <a:avLst/>
          </a:prstGeom>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t>E-WQMP Overview</a:t>
            </a:r>
          </a:p>
        </p:txBody>
      </p:sp>
      <p:sp>
        <p:nvSpPr>
          <p:cNvPr id="5" name="Rectangle 4">
            <a:extLst>
              <a:ext uri="{FF2B5EF4-FFF2-40B4-BE49-F238E27FC236}">
                <a16:creationId xmlns:a16="http://schemas.microsoft.com/office/drawing/2014/main" id="{D98201CF-D764-49CD-A27F-21BF598998D9}"/>
              </a:ext>
            </a:extLst>
          </p:cNvPr>
          <p:cNvSpPr/>
          <p:nvPr/>
        </p:nvSpPr>
        <p:spPr>
          <a:xfrm>
            <a:off x="-9795" y="6599468"/>
            <a:ext cx="2029981" cy="258532"/>
          </a:xfrm>
          <a:prstGeom prst="rect">
            <a:avLst/>
          </a:prstGeom>
        </p:spPr>
        <p:txBody>
          <a:bodyPr wrap="square">
            <a:spAutoFit/>
          </a:bodyPr>
          <a:lstStyle/>
          <a:p>
            <a:pPr lvl="0" algn="ctr" defTabSz="914400">
              <a:lnSpc>
                <a:spcPct val="90000"/>
              </a:lnSpc>
              <a:spcBef>
                <a:spcPts val="1000"/>
              </a:spcBef>
            </a:pPr>
            <a:r>
              <a:rPr lang="en-US" sz="1200" dirty="0">
                <a:solidFill>
                  <a:prstClr val="black"/>
                </a:solidFill>
                <a:hlinkClick r:id="rId3"/>
              </a:rPr>
              <a:t>Complete WMP Walkthrough</a:t>
            </a:r>
            <a:endParaRPr lang="en-US" sz="1200" dirty="0">
              <a:solidFill>
                <a:prstClr val="black"/>
              </a:solidFill>
            </a:endParaRPr>
          </a:p>
        </p:txBody>
      </p:sp>
      <p:sp>
        <p:nvSpPr>
          <p:cNvPr id="6" name="Rectangle 5">
            <a:extLst>
              <a:ext uri="{FF2B5EF4-FFF2-40B4-BE49-F238E27FC236}">
                <a16:creationId xmlns:a16="http://schemas.microsoft.com/office/drawing/2014/main" id="{56112DC8-988B-456C-BFE7-3D3B46170DA8}"/>
              </a:ext>
            </a:extLst>
          </p:cNvPr>
          <p:cNvSpPr/>
          <p:nvPr/>
        </p:nvSpPr>
        <p:spPr>
          <a:xfrm>
            <a:off x="7751135" y="6581001"/>
            <a:ext cx="1383070" cy="553998"/>
          </a:xfrm>
          <a:prstGeom prst="rect">
            <a:avLst/>
          </a:prstGeom>
        </p:spPr>
        <p:txBody>
          <a:bodyPr wrap="square">
            <a:spAutoFit/>
          </a:bodyPr>
          <a:lstStyle/>
          <a:p>
            <a:r>
              <a:rPr lang="en-US" sz="1200" dirty="0">
                <a:hlinkClick r:id="rId4"/>
              </a:rPr>
              <a:t>WMP Component</a:t>
            </a:r>
            <a:endParaRPr lang="en-US" sz="1200" dirty="0"/>
          </a:p>
          <a:p>
            <a:endParaRPr lang="en-US" dirty="0"/>
          </a:p>
        </p:txBody>
      </p:sp>
    </p:spTree>
    <p:extLst>
      <p:ext uri="{BB962C8B-B14F-4D97-AF65-F5344CB8AC3E}">
        <p14:creationId xmlns:p14="http://schemas.microsoft.com/office/powerpoint/2010/main" val="3773008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9621988-1776-48C8-B71E-8716F6CF9E49}"/>
              </a:ext>
            </a:extLst>
          </p:cNvPr>
          <p:cNvPicPr>
            <a:picLocks noChangeAspect="1"/>
          </p:cNvPicPr>
          <p:nvPr/>
        </p:nvPicPr>
        <p:blipFill>
          <a:blip r:embed="rId2"/>
          <a:stretch>
            <a:fillRect/>
          </a:stretch>
        </p:blipFill>
        <p:spPr>
          <a:xfrm>
            <a:off x="2233944" y="1903781"/>
            <a:ext cx="4103059" cy="2051531"/>
          </a:xfrm>
          <a:prstGeom prst="rect">
            <a:avLst/>
          </a:prstGeom>
        </p:spPr>
      </p:pic>
      <p:pic>
        <p:nvPicPr>
          <p:cNvPr id="7" name="Picture 6">
            <a:extLst>
              <a:ext uri="{FF2B5EF4-FFF2-40B4-BE49-F238E27FC236}">
                <a16:creationId xmlns:a16="http://schemas.microsoft.com/office/drawing/2014/main" id="{FF50DE8A-D2E3-4039-A39F-965786175E93}"/>
              </a:ext>
            </a:extLst>
          </p:cNvPr>
          <p:cNvPicPr>
            <a:picLocks noChangeAspect="1"/>
          </p:cNvPicPr>
          <p:nvPr/>
        </p:nvPicPr>
        <p:blipFill rotWithShape="1">
          <a:blip r:embed="rId3">
            <a:extLst>
              <a:ext uri="{28A0092B-C50C-407E-A947-70E740481C1C}">
                <a14:useLocalDpi xmlns:a14="http://schemas.microsoft.com/office/drawing/2010/main" val="0"/>
              </a:ext>
            </a:extLst>
          </a:blip>
          <a:srcRect b="11658"/>
          <a:stretch/>
        </p:blipFill>
        <p:spPr>
          <a:xfrm>
            <a:off x="0" y="1"/>
            <a:ext cx="9144000" cy="6613450"/>
          </a:xfrm>
          <a:prstGeom prst="rect">
            <a:avLst/>
          </a:prstGeom>
        </p:spPr>
      </p:pic>
    </p:spTree>
    <p:extLst>
      <p:ext uri="{BB962C8B-B14F-4D97-AF65-F5344CB8AC3E}">
        <p14:creationId xmlns:p14="http://schemas.microsoft.com/office/powerpoint/2010/main" val="113628923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11700</TotalTime>
  <Words>468</Words>
  <Application>Microsoft Office PowerPoint</Application>
  <PresentationFormat>Letter Paper (8.5x11 in)</PresentationFormat>
  <Paragraphs>79</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Office of Water Resources Management Coordination  E-WQMP Training  November 6, 2017   </vt:lpstr>
      <vt:lpstr>Today’s Events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e-WQMP Training</dc:title>
  <dc:creator>Swarn, Lisa</dc:creator>
  <cp:lastModifiedBy>LeBon, Amanda</cp:lastModifiedBy>
  <cp:revision>27</cp:revision>
  <dcterms:created xsi:type="dcterms:W3CDTF">2017-10-18T13:58:34Z</dcterms:created>
  <dcterms:modified xsi:type="dcterms:W3CDTF">2017-10-31T19:14:25Z</dcterms:modified>
</cp:coreProperties>
</file>