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8" r:id="rId4"/>
    <p:sldId id="257"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46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E9AC45-D2AA-4F29-B571-F6DA343596D8}"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9AC45-D2AA-4F29-B571-F6DA343596D8}"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9AC45-D2AA-4F29-B571-F6DA343596D8}"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9AC45-D2AA-4F29-B571-F6DA343596D8}"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E9AC45-D2AA-4F29-B571-F6DA343596D8}"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E9AC45-D2AA-4F29-B571-F6DA343596D8}" type="datetimeFigureOut">
              <a:rPr lang="en-US" smtClean="0"/>
              <a:pPr/>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E9AC45-D2AA-4F29-B571-F6DA343596D8}" type="datetimeFigureOut">
              <a:rPr lang="en-US" smtClean="0"/>
              <a:pPr/>
              <a:t>5/6/2015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E9AC45-D2AA-4F29-B571-F6DA343596D8}" type="datetimeFigureOut">
              <a:rPr lang="en-US" smtClean="0"/>
              <a:pPr/>
              <a:t>5/6/2015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E9AC45-D2AA-4F29-B571-F6DA343596D8}" type="datetimeFigureOut">
              <a:rPr lang="en-US" smtClean="0"/>
              <a:pPr/>
              <a:t>5/6/2015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9AC45-D2AA-4F29-B571-F6DA343596D8}" type="datetimeFigureOut">
              <a:rPr lang="en-US" smtClean="0"/>
              <a:pPr/>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9AC45-D2AA-4F29-B571-F6DA343596D8}" type="datetimeFigureOut">
              <a:rPr lang="en-US" smtClean="0"/>
              <a:pPr/>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D3EE8-21AB-4A25-8DE5-61374F34736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E9AC45-D2AA-4F29-B571-F6DA343596D8}" type="datetimeFigureOut">
              <a:rPr lang="en-US" smtClean="0"/>
              <a:pPr/>
              <a:t>5/6/2015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D3EE8-21AB-4A25-8DE5-61374F34736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mypay.dfas.mil/mypay.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pd.army.mil/pdffiles/r600_8_10.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JFHQ  AGR Management Branch</a:t>
            </a:r>
            <a:endParaRPr lang="en-US" dirty="0"/>
          </a:p>
        </p:txBody>
      </p:sp>
      <p:sp>
        <p:nvSpPr>
          <p:cNvPr id="5" name="Content Placeholder 4"/>
          <p:cNvSpPr>
            <a:spLocks noGrp="1"/>
          </p:cNvSpPr>
          <p:nvPr>
            <p:ph idx="1"/>
          </p:nvPr>
        </p:nvSpPr>
        <p:spPr>
          <a:xfrm>
            <a:off x="457200" y="1219200"/>
            <a:ext cx="8229600" cy="4906963"/>
          </a:xfrm>
        </p:spPr>
        <p:txBody>
          <a:bodyPr>
            <a:noAutofit/>
          </a:bodyPr>
          <a:lstStyle/>
          <a:p>
            <a:pPr algn="ctr">
              <a:buNone/>
            </a:pPr>
            <a:r>
              <a:rPr lang="en-US" sz="2000" dirty="0" smtClean="0"/>
              <a:t>AGR Management OIC CW4 Edwards</a:t>
            </a:r>
            <a:br>
              <a:rPr lang="en-US" sz="2000" dirty="0" smtClean="0"/>
            </a:br>
            <a:r>
              <a:rPr lang="en-US" sz="2000" dirty="0" smtClean="0"/>
              <a:t>david.b.edwards3.mil@mail.mil </a:t>
            </a:r>
            <a:br>
              <a:rPr lang="en-US" sz="2000" dirty="0" smtClean="0"/>
            </a:br>
            <a:r>
              <a:rPr lang="en-US" sz="2000" dirty="0" smtClean="0"/>
              <a:t>609-562-0882  </a:t>
            </a:r>
            <a:br>
              <a:rPr lang="en-US" sz="2000" dirty="0" smtClean="0"/>
            </a:br>
            <a:r>
              <a:rPr lang="en-US" sz="2000" dirty="0" smtClean="0"/>
              <a:t>                          </a:t>
            </a:r>
          </a:p>
          <a:p>
            <a:pPr algn="ctr">
              <a:buNone/>
            </a:pPr>
            <a:r>
              <a:rPr lang="en-US" sz="2000" dirty="0" smtClean="0"/>
              <a:t>AGR Management NCOIC MSG Santiago</a:t>
            </a:r>
            <a:br>
              <a:rPr lang="en-US" sz="2000" dirty="0" smtClean="0"/>
            </a:br>
            <a:r>
              <a:rPr lang="en-US" sz="2000" dirty="0" smtClean="0"/>
              <a:t>ernesto.santiago2.mil@mail.mil</a:t>
            </a:r>
            <a:br>
              <a:rPr lang="en-US" sz="2000" dirty="0" smtClean="0"/>
            </a:br>
            <a:r>
              <a:rPr lang="en-US" sz="2000" dirty="0" smtClean="0"/>
              <a:t>609-562-0863</a:t>
            </a:r>
            <a:br>
              <a:rPr lang="en-US" sz="2000" dirty="0" smtClean="0"/>
            </a:br>
            <a:endParaRPr lang="en-US" sz="2000" dirty="0" smtClean="0"/>
          </a:p>
          <a:p>
            <a:pPr algn="ctr">
              <a:buNone/>
            </a:pPr>
            <a:r>
              <a:rPr lang="en-US" sz="2000" dirty="0" smtClean="0"/>
              <a:t>AGR Human Resource Specialist</a:t>
            </a:r>
          </a:p>
          <a:p>
            <a:pPr>
              <a:buNone/>
            </a:pPr>
            <a:r>
              <a:rPr lang="en-US" sz="2000" dirty="0" smtClean="0"/>
              <a:t>   </a:t>
            </a:r>
          </a:p>
          <a:p>
            <a:pPr>
              <a:buNone/>
            </a:pPr>
            <a:r>
              <a:rPr lang="en-US" sz="2000" dirty="0" smtClean="0"/>
              <a:t>    SFC Martin                                                         SFC Carter</a:t>
            </a:r>
          </a:p>
          <a:p>
            <a:pPr>
              <a:buNone/>
            </a:pPr>
            <a:r>
              <a:rPr lang="en-US" sz="2000" dirty="0" smtClean="0"/>
              <a:t>    kathy.a.martin2.mil@mail.mil                       jennifer.c.carter12.mil@mail.mil</a:t>
            </a:r>
          </a:p>
          <a:p>
            <a:pPr>
              <a:buNone/>
            </a:pPr>
            <a:r>
              <a:rPr lang="en-US" sz="2000" dirty="0" smtClean="0"/>
              <a:t>    609-562-0862                                                    609-562-0151</a:t>
            </a:r>
          </a:p>
          <a:p>
            <a:pPr>
              <a:buNone/>
            </a:pPr>
            <a:r>
              <a:rPr lang="en-US" sz="2000" dirty="0" smtClean="0"/>
              <a:t> </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838199"/>
          </a:xfrm>
        </p:spPr>
        <p:txBody>
          <a:bodyPr/>
          <a:lstStyle/>
          <a:p>
            <a:r>
              <a:rPr lang="en-US" dirty="0" smtClean="0"/>
              <a:t>AGR Leave Update</a:t>
            </a:r>
            <a:endParaRPr lang="en-US" dirty="0"/>
          </a:p>
        </p:txBody>
      </p:sp>
      <p:sp>
        <p:nvSpPr>
          <p:cNvPr id="3" name="Subtitle 2"/>
          <p:cNvSpPr>
            <a:spLocks noGrp="1"/>
          </p:cNvSpPr>
          <p:nvPr>
            <p:ph type="subTitle" idx="1"/>
          </p:nvPr>
        </p:nvSpPr>
        <p:spPr>
          <a:xfrm>
            <a:off x="304800" y="1371600"/>
            <a:ext cx="8534400" cy="4267200"/>
          </a:xfrm>
        </p:spPr>
        <p:txBody>
          <a:bodyPr>
            <a:noAutofit/>
          </a:bodyPr>
          <a:lstStyle/>
          <a:p>
            <a:r>
              <a:rPr lang="en-US" sz="2000" b="1" dirty="0" smtClean="0">
                <a:solidFill>
                  <a:schemeClr val="tx1"/>
                </a:solidFill>
              </a:rPr>
              <a:t>Summary</a:t>
            </a:r>
          </a:p>
          <a:p>
            <a:pPr algn="l"/>
            <a:r>
              <a:rPr lang="en-US" sz="2000" dirty="0" smtClean="0">
                <a:solidFill>
                  <a:schemeClr val="tx1"/>
                </a:solidFill>
              </a:rPr>
              <a:t>Time away from duties and training is critical for the continued well-being of Soldiers. The Army provides a number of benefits to provide Soldiers opportunities for time away from their jobs.</a:t>
            </a:r>
          </a:p>
          <a:p>
            <a:r>
              <a:rPr lang="en-US" sz="2000" b="1" dirty="0" smtClean="0">
                <a:solidFill>
                  <a:schemeClr val="tx1"/>
                </a:solidFill>
              </a:rPr>
              <a:t>Eligibility</a:t>
            </a:r>
          </a:p>
          <a:p>
            <a:pPr algn="l"/>
            <a:r>
              <a:rPr lang="en-US" sz="2000" dirty="0" smtClean="0">
                <a:solidFill>
                  <a:schemeClr val="tx1"/>
                </a:solidFill>
              </a:rPr>
              <a:t>Members of the Army Reserve serving on active duty or initial active duty for training or active duty training for a period of 30 or more consecutive days for which they are entitled to pay are eligible to participate in the various leave programs.</a:t>
            </a:r>
          </a:p>
          <a:p>
            <a:r>
              <a:rPr lang="en-US" sz="2000" b="1" dirty="0" smtClean="0">
                <a:solidFill>
                  <a:schemeClr val="tx1"/>
                </a:solidFill>
              </a:rPr>
              <a:t>Benefit Highlights</a:t>
            </a:r>
          </a:p>
          <a:p>
            <a:pPr algn="l"/>
            <a:r>
              <a:rPr lang="en-US" sz="2000" dirty="0" smtClean="0">
                <a:solidFill>
                  <a:schemeClr val="tx1"/>
                </a:solidFill>
              </a:rPr>
              <a:t>The following sections summarize various types of leave available for active duty Soldiers. As with any job, mission requirements, duty assignment or training requirements may require Soldiers to work on certain holidays and weekends. These requirements may also impact the scheduling of annual leave.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smtClean="0"/>
              <a:t>AGR Leave Update</a:t>
            </a:r>
            <a:endParaRPr lang="en-US" dirty="0"/>
          </a:p>
        </p:txBody>
      </p:sp>
      <p:sp>
        <p:nvSpPr>
          <p:cNvPr id="3" name="Content Placeholder 2"/>
          <p:cNvSpPr>
            <a:spLocks noGrp="1"/>
          </p:cNvSpPr>
          <p:nvPr>
            <p:ph idx="1"/>
          </p:nvPr>
        </p:nvSpPr>
        <p:spPr>
          <a:xfrm>
            <a:off x="457200" y="990600"/>
            <a:ext cx="8229600" cy="6629400"/>
          </a:xfrm>
        </p:spPr>
        <p:txBody>
          <a:bodyPr>
            <a:noAutofit/>
          </a:bodyPr>
          <a:lstStyle/>
          <a:p>
            <a:pPr algn="ctr">
              <a:buNone/>
            </a:pPr>
            <a:r>
              <a:rPr lang="en-US" sz="2000" b="1" dirty="0" smtClean="0">
                <a:solidFill>
                  <a:schemeClr val="tx1"/>
                </a:solidFill>
              </a:rPr>
              <a:t>Annual </a:t>
            </a:r>
            <a:r>
              <a:rPr lang="en-US" sz="2000" b="1" dirty="0" smtClean="0">
                <a:solidFill>
                  <a:schemeClr val="tx1"/>
                </a:solidFill>
              </a:rPr>
              <a:t>Leave</a:t>
            </a:r>
            <a:endParaRPr lang="en-US" sz="2000" dirty="0"/>
          </a:p>
          <a:p>
            <a:pPr>
              <a:buNone/>
            </a:pPr>
            <a:r>
              <a:rPr lang="en-US" sz="2000" dirty="0" smtClean="0">
                <a:solidFill>
                  <a:schemeClr val="tx1"/>
                </a:solidFill>
              </a:rPr>
              <a:t> Active duty Soldiers earn 2.5 days of annual leave (vacation) for each month </a:t>
            </a:r>
            <a:endParaRPr lang="en-US" sz="2000" dirty="0" smtClean="0">
              <a:solidFill>
                <a:schemeClr val="tx1"/>
              </a:solidFill>
            </a:endParaRPr>
          </a:p>
          <a:p>
            <a:pPr>
              <a:buNone/>
            </a:pPr>
            <a:r>
              <a:rPr lang="en-US" sz="2000" dirty="0" smtClean="0">
                <a:solidFill>
                  <a:schemeClr val="tx1"/>
                </a:solidFill>
              </a:rPr>
              <a:t>of service</a:t>
            </a:r>
            <a:r>
              <a:rPr lang="en-US" sz="2000" dirty="0" smtClean="0">
                <a:solidFill>
                  <a:schemeClr val="tx1"/>
                </a:solidFill>
              </a:rPr>
              <a:t>, for a total of 30 days per year. Currently, Soldiers can bank up to 75 </a:t>
            </a:r>
            <a:endParaRPr lang="en-US" sz="2000" dirty="0" smtClean="0">
              <a:solidFill>
                <a:schemeClr val="tx1"/>
              </a:solidFill>
            </a:endParaRPr>
          </a:p>
          <a:p>
            <a:pPr>
              <a:buNone/>
            </a:pPr>
            <a:r>
              <a:rPr lang="en-US" sz="2000" dirty="0" smtClean="0">
                <a:solidFill>
                  <a:schemeClr val="tx1"/>
                </a:solidFill>
              </a:rPr>
              <a:t>days </a:t>
            </a:r>
            <a:r>
              <a:rPr lang="en-US" sz="2000" dirty="0" smtClean="0">
                <a:solidFill>
                  <a:schemeClr val="tx1"/>
                </a:solidFill>
              </a:rPr>
              <a:t>of </a:t>
            </a:r>
            <a:r>
              <a:rPr lang="en-US" sz="2000" dirty="0" smtClean="0">
                <a:solidFill>
                  <a:schemeClr val="tx1"/>
                </a:solidFill>
              </a:rPr>
              <a:t> leave </a:t>
            </a:r>
            <a:r>
              <a:rPr lang="en-US" sz="2000" dirty="0" smtClean="0">
                <a:solidFill>
                  <a:schemeClr val="tx1"/>
                </a:solidFill>
              </a:rPr>
              <a:t>at the end of  the fiscal year, but effective 30 September 2015 </a:t>
            </a:r>
            <a:endParaRPr lang="en-US" sz="2000" dirty="0" smtClean="0">
              <a:solidFill>
                <a:schemeClr val="tx1"/>
              </a:solidFill>
            </a:endParaRPr>
          </a:p>
          <a:p>
            <a:pPr>
              <a:buNone/>
            </a:pPr>
            <a:r>
              <a:rPr lang="en-US" sz="2000" dirty="0" smtClean="0">
                <a:solidFill>
                  <a:schemeClr val="tx1"/>
                </a:solidFill>
              </a:rPr>
              <a:t>the </a:t>
            </a:r>
            <a:r>
              <a:rPr lang="en-US" sz="2000" dirty="0" smtClean="0">
                <a:solidFill>
                  <a:schemeClr val="tx1"/>
                </a:solidFill>
              </a:rPr>
              <a:t>carry-over </a:t>
            </a:r>
            <a:r>
              <a:rPr lang="en-US" sz="2000" dirty="0" smtClean="0">
                <a:solidFill>
                  <a:schemeClr val="tx1"/>
                </a:solidFill>
              </a:rPr>
              <a:t> provision </a:t>
            </a:r>
            <a:r>
              <a:rPr lang="en-US" sz="2000" dirty="0" smtClean="0">
                <a:solidFill>
                  <a:schemeClr val="tx1"/>
                </a:solidFill>
              </a:rPr>
              <a:t>is reduced to 60 days at the end of the fiscal year. </a:t>
            </a:r>
            <a:endParaRPr lang="en-US" sz="2000" dirty="0" smtClean="0">
              <a:solidFill>
                <a:schemeClr val="tx1"/>
              </a:solidFill>
            </a:endParaRPr>
          </a:p>
          <a:p>
            <a:pPr>
              <a:buNone/>
            </a:pPr>
            <a:r>
              <a:rPr lang="en-US" sz="2000" dirty="0" smtClean="0">
                <a:solidFill>
                  <a:schemeClr val="tx1"/>
                </a:solidFill>
              </a:rPr>
              <a:t>Any </a:t>
            </a:r>
            <a:r>
              <a:rPr lang="en-US" sz="2000" dirty="0" smtClean="0">
                <a:solidFill>
                  <a:schemeClr val="tx1"/>
                </a:solidFill>
              </a:rPr>
              <a:t>additional days above </a:t>
            </a:r>
            <a:r>
              <a:rPr lang="en-US" sz="2000" dirty="0" smtClean="0">
                <a:solidFill>
                  <a:schemeClr val="tx1"/>
                </a:solidFill>
              </a:rPr>
              <a:t> 60 </a:t>
            </a:r>
            <a:r>
              <a:rPr lang="en-US" sz="2000" dirty="0" smtClean="0">
                <a:solidFill>
                  <a:schemeClr val="tx1"/>
                </a:solidFill>
              </a:rPr>
              <a:t>days will be forfeited at  the beginning of the </a:t>
            </a:r>
            <a:endParaRPr lang="en-US" sz="2000" dirty="0" smtClean="0">
              <a:solidFill>
                <a:schemeClr val="tx1"/>
              </a:solidFill>
            </a:endParaRPr>
          </a:p>
          <a:p>
            <a:pPr>
              <a:buNone/>
            </a:pPr>
            <a:r>
              <a:rPr lang="en-US" sz="2000" dirty="0" smtClean="0">
                <a:solidFill>
                  <a:schemeClr val="tx1"/>
                </a:solidFill>
              </a:rPr>
              <a:t>next </a:t>
            </a:r>
            <a:r>
              <a:rPr lang="en-US" sz="2000" dirty="0" smtClean="0">
                <a:solidFill>
                  <a:schemeClr val="tx1"/>
                </a:solidFill>
              </a:rPr>
              <a:t>fiscal year (October 1). Each </a:t>
            </a:r>
            <a:r>
              <a:rPr lang="en-US" sz="2000" dirty="0" smtClean="0">
                <a:solidFill>
                  <a:schemeClr val="tx1"/>
                </a:solidFill>
              </a:rPr>
              <a:t>Soldier </a:t>
            </a:r>
            <a:r>
              <a:rPr lang="en-US" sz="2000" dirty="0" smtClean="0">
                <a:solidFill>
                  <a:schemeClr val="tx1"/>
                </a:solidFill>
              </a:rPr>
              <a:t>has an individual responsibility to </a:t>
            </a:r>
            <a:endParaRPr lang="en-US" sz="2000" dirty="0" smtClean="0">
              <a:solidFill>
                <a:schemeClr val="tx1"/>
              </a:solidFill>
            </a:endParaRPr>
          </a:p>
          <a:p>
            <a:pPr>
              <a:buNone/>
            </a:pPr>
            <a:r>
              <a:rPr lang="en-US" sz="2000" dirty="0" smtClean="0">
                <a:solidFill>
                  <a:schemeClr val="tx1"/>
                </a:solidFill>
              </a:rPr>
              <a:t>monitor </a:t>
            </a:r>
            <a:r>
              <a:rPr lang="en-US" sz="2000" dirty="0" smtClean="0">
                <a:solidFill>
                  <a:schemeClr val="tx1"/>
                </a:solidFill>
              </a:rPr>
              <a:t>and manage their leave, and </a:t>
            </a:r>
            <a:r>
              <a:rPr lang="en-US" sz="2000" dirty="0" smtClean="0">
                <a:solidFill>
                  <a:schemeClr val="tx1"/>
                </a:solidFill>
              </a:rPr>
              <a:t>current leave </a:t>
            </a:r>
            <a:r>
              <a:rPr lang="en-US" sz="2000" dirty="0" smtClean="0">
                <a:solidFill>
                  <a:schemeClr val="tx1"/>
                </a:solidFill>
              </a:rPr>
              <a:t>balances are recorded on </a:t>
            </a:r>
            <a:endParaRPr lang="en-US" sz="2000" dirty="0" smtClean="0">
              <a:solidFill>
                <a:schemeClr val="tx1"/>
              </a:solidFill>
            </a:endParaRPr>
          </a:p>
          <a:p>
            <a:pPr>
              <a:buNone/>
            </a:pPr>
            <a:r>
              <a:rPr lang="en-US" sz="2000" dirty="0" smtClean="0">
                <a:solidFill>
                  <a:schemeClr val="tx1"/>
                </a:solidFill>
              </a:rPr>
              <a:t>the </a:t>
            </a:r>
            <a:r>
              <a:rPr lang="en-US" sz="2000" dirty="0" smtClean="0">
                <a:solidFill>
                  <a:schemeClr val="tx1"/>
                </a:solidFill>
              </a:rPr>
              <a:t>Leave and Earnings Statement (LES), which can be </a:t>
            </a:r>
            <a:r>
              <a:rPr lang="en-US" sz="2000" dirty="0" smtClean="0">
                <a:solidFill>
                  <a:schemeClr val="tx1"/>
                </a:solidFill>
              </a:rPr>
              <a:t>viewed </a:t>
            </a:r>
            <a:r>
              <a:rPr lang="en-US" sz="2000" dirty="0" smtClean="0">
                <a:solidFill>
                  <a:schemeClr val="tx1"/>
                </a:solidFill>
              </a:rPr>
              <a:t>at </a:t>
            </a:r>
            <a:r>
              <a:rPr lang="en-US" sz="2000" b="1" dirty="0" err="1" smtClean="0">
                <a:solidFill>
                  <a:schemeClr val="tx1"/>
                </a:solidFill>
                <a:hlinkClick r:id="rId2"/>
              </a:rPr>
              <a:t>myPay</a:t>
            </a:r>
            <a:r>
              <a:rPr lang="en-US" sz="2000" dirty="0" smtClean="0">
                <a:solidFill>
                  <a:schemeClr val="tx1"/>
                </a:solidFill>
              </a:rPr>
              <a:t>.</a:t>
            </a:r>
          </a:p>
          <a:p>
            <a:endParaRPr lang="en-US" sz="2000" dirty="0" smtClean="0">
              <a:solidFill>
                <a:schemeClr val="tx1"/>
              </a:solidFill>
            </a:endParaRPr>
          </a:p>
          <a:p>
            <a:pPr algn="ctr">
              <a:buNone/>
            </a:pPr>
            <a:r>
              <a:rPr lang="en-US" sz="2000" b="1" dirty="0" smtClean="0">
                <a:solidFill>
                  <a:schemeClr val="tx1"/>
                </a:solidFill>
              </a:rPr>
              <a:t>Increased Leave Accrual</a:t>
            </a:r>
          </a:p>
          <a:p>
            <a:pPr>
              <a:buNone/>
            </a:pPr>
            <a:r>
              <a:rPr lang="en-US" sz="2000" dirty="0" smtClean="0">
                <a:solidFill>
                  <a:schemeClr val="tx1"/>
                </a:solidFill>
              </a:rPr>
              <a:t> The amount of leave allowed to be carried over into a new fiscal year </a:t>
            </a:r>
            <a:endParaRPr lang="en-US" sz="2000" dirty="0" smtClean="0">
              <a:solidFill>
                <a:schemeClr val="tx1"/>
              </a:solidFill>
            </a:endParaRPr>
          </a:p>
          <a:p>
            <a:pPr>
              <a:buNone/>
            </a:pPr>
            <a:r>
              <a:rPr lang="en-US" sz="2000" dirty="0" smtClean="0">
                <a:solidFill>
                  <a:schemeClr val="tx1"/>
                </a:solidFill>
              </a:rPr>
              <a:t>temporarily increased </a:t>
            </a:r>
            <a:r>
              <a:rPr lang="en-US" sz="2000" dirty="0" smtClean="0">
                <a:solidFill>
                  <a:schemeClr val="tx1"/>
                </a:solidFill>
              </a:rPr>
              <a:t>from </a:t>
            </a:r>
            <a:r>
              <a:rPr lang="en-US" sz="2000" dirty="0" smtClean="0">
                <a:solidFill>
                  <a:schemeClr val="tx1"/>
                </a:solidFill>
              </a:rPr>
              <a:t>60 </a:t>
            </a:r>
            <a:r>
              <a:rPr lang="en-US" sz="2000" dirty="0" smtClean="0">
                <a:solidFill>
                  <a:schemeClr val="tx1"/>
                </a:solidFill>
              </a:rPr>
              <a:t>days to 75 days effective 28 January 2008 until </a:t>
            </a:r>
            <a:endParaRPr lang="en-US" sz="2000" dirty="0" smtClean="0">
              <a:solidFill>
                <a:schemeClr val="tx1"/>
              </a:solidFill>
            </a:endParaRPr>
          </a:p>
          <a:p>
            <a:pPr>
              <a:buNone/>
            </a:pPr>
            <a:r>
              <a:rPr lang="en-US" sz="2000" dirty="0" smtClean="0">
                <a:solidFill>
                  <a:schemeClr val="tx1"/>
                </a:solidFill>
              </a:rPr>
              <a:t>30 </a:t>
            </a:r>
            <a:r>
              <a:rPr lang="en-US" sz="2000" dirty="0" smtClean="0">
                <a:solidFill>
                  <a:schemeClr val="tx1"/>
                </a:solidFill>
              </a:rPr>
              <a:t>September 2015. </a:t>
            </a:r>
            <a:r>
              <a:rPr lang="en-US" sz="2000" dirty="0" smtClean="0">
                <a:solidFill>
                  <a:schemeClr val="tx1"/>
                </a:solidFill>
              </a:rPr>
              <a:t>All </a:t>
            </a:r>
            <a:r>
              <a:rPr lang="en-US" sz="2000" dirty="0" smtClean="0">
                <a:solidFill>
                  <a:schemeClr val="tx1"/>
                </a:solidFill>
              </a:rPr>
              <a:t>leave accrued in excess </a:t>
            </a:r>
            <a:r>
              <a:rPr lang="en-US" sz="2000" dirty="0" smtClean="0">
                <a:solidFill>
                  <a:schemeClr val="tx1"/>
                </a:solidFill>
              </a:rPr>
              <a:t>of </a:t>
            </a:r>
            <a:r>
              <a:rPr lang="en-US" sz="2000" dirty="0" smtClean="0">
                <a:solidFill>
                  <a:schemeClr val="tx1"/>
                </a:solidFill>
              </a:rPr>
              <a:t>60 days on 30 SEP 15 </a:t>
            </a:r>
            <a:r>
              <a:rPr lang="en-US" sz="2000" dirty="0" smtClean="0">
                <a:solidFill>
                  <a:schemeClr val="tx1"/>
                </a:solidFill>
              </a:rPr>
              <a:t>will</a:t>
            </a:r>
          </a:p>
          <a:p>
            <a:pPr>
              <a:buNone/>
            </a:pPr>
            <a:r>
              <a:rPr lang="en-US" sz="2000" dirty="0" smtClean="0">
                <a:solidFill>
                  <a:schemeClr val="tx1"/>
                </a:solidFill>
              </a:rPr>
              <a:t>be </a:t>
            </a:r>
            <a:r>
              <a:rPr lang="en-US" sz="2000" dirty="0" smtClean="0">
                <a:solidFill>
                  <a:schemeClr val="tx1"/>
                </a:solidFill>
              </a:rPr>
              <a:t>lost on 1 OCT 15, unless </a:t>
            </a:r>
            <a:r>
              <a:rPr lang="en-US" sz="2000" dirty="0" smtClean="0">
                <a:solidFill>
                  <a:schemeClr val="tx1"/>
                </a:solidFill>
              </a:rPr>
              <a:t>protected </a:t>
            </a:r>
            <a:r>
              <a:rPr lang="en-US" sz="2000" dirty="0" smtClean="0">
                <a:solidFill>
                  <a:schemeClr val="tx1"/>
                </a:solidFill>
              </a:rPr>
              <a:t>by Special Leave Accrual (SLA).</a:t>
            </a:r>
          </a:p>
          <a:p>
            <a:endParaRPr lang="en-US" sz="2000" dirty="0" smtClean="0">
              <a:solidFill>
                <a:schemeClr val="tx1"/>
              </a:solidFill>
            </a:endParaRPr>
          </a:p>
          <a:p>
            <a:pPr>
              <a:buNone/>
            </a:pPr>
            <a:r>
              <a:rPr lang="en-US" sz="2000" dirty="0" smtClean="0">
                <a:solidFill>
                  <a:schemeClr val="tx1"/>
                </a:solidFill>
              </a:rPr>
              <a:t/>
            </a:r>
            <a:br>
              <a:rPr lang="en-US" sz="2000" dirty="0" smtClean="0">
                <a:solidFill>
                  <a:schemeClr val="tx1"/>
                </a:solidFill>
              </a:rPr>
            </a:br>
            <a:endParaRPr lang="en-US" sz="2000" dirty="0" smtClean="0">
              <a:solidFill>
                <a:schemeClr val="tx1"/>
              </a:solidFill>
            </a:endParaRPr>
          </a:p>
          <a:p>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AGR Leave Update</a:t>
            </a:r>
            <a:endParaRPr lang="en-US" dirty="0"/>
          </a:p>
        </p:txBody>
      </p:sp>
      <p:sp>
        <p:nvSpPr>
          <p:cNvPr id="3" name="Content Placeholder 2"/>
          <p:cNvSpPr>
            <a:spLocks noGrp="1"/>
          </p:cNvSpPr>
          <p:nvPr>
            <p:ph idx="1"/>
          </p:nvPr>
        </p:nvSpPr>
        <p:spPr/>
        <p:txBody>
          <a:bodyPr>
            <a:normAutofit fontScale="62500" lnSpcReduction="20000"/>
          </a:bodyPr>
          <a:lstStyle/>
          <a:p>
            <a:pPr algn="ctr">
              <a:buNone/>
            </a:pPr>
            <a:r>
              <a:rPr lang="en-US" b="1" dirty="0" smtClean="0">
                <a:solidFill>
                  <a:schemeClr val="tx1"/>
                </a:solidFill>
              </a:rPr>
              <a:t>Special Leave Accrual</a:t>
            </a:r>
          </a:p>
          <a:p>
            <a:pPr algn="ctr">
              <a:buNone/>
            </a:pPr>
            <a:endParaRPr lang="en-US" dirty="0" smtClean="0"/>
          </a:p>
          <a:p>
            <a:pPr marL="514350" indent="-514350">
              <a:buNone/>
            </a:pPr>
            <a:r>
              <a:rPr lang="en-US" dirty="0" smtClean="0"/>
              <a:t>Soldiers serving in hostile fire or imminent danger pay areas </a:t>
            </a:r>
            <a:r>
              <a:rPr lang="en-US" dirty="0" smtClean="0"/>
              <a:t>(</a:t>
            </a:r>
            <a:r>
              <a:rPr lang="en-US" dirty="0" smtClean="0"/>
              <a:t>combat </a:t>
            </a:r>
            <a:endParaRPr lang="en-US" dirty="0" smtClean="0"/>
          </a:p>
          <a:p>
            <a:pPr marL="514350" indent="-514350">
              <a:buNone/>
            </a:pPr>
            <a:r>
              <a:rPr lang="en-US" dirty="0" smtClean="0"/>
              <a:t>zone</a:t>
            </a:r>
            <a:r>
              <a:rPr lang="en-US" dirty="0" smtClean="0"/>
              <a:t>) for 120 days or more can accumulate and carry over up </a:t>
            </a:r>
            <a:r>
              <a:rPr lang="en-US" dirty="0" smtClean="0"/>
              <a:t>to </a:t>
            </a:r>
            <a:r>
              <a:rPr lang="en-US" dirty="0" smtClean="0"/>
              <a:t>120 </a:t>
            </a:r>
            <a:endParaRPr lang="en-US" dirty="0" smtClean="0"/>
          </a:p>
          <a:p>
            <a:pPr marL="514350" indent="-514350">
              <a:buNone/>
            </a:pPr>
            <a:r>
              <a:rPr lang="en-US" dirty="0" smtClean="0"/>
              <a:t>days </a:t>
            </a:r>
            <a:r>
              <a:rPr lang="en-US" dirty="0" smtClean="0"/>
              <a:t>of leave into the next fiscal year. SLA-protected leave </a:t>
            </a:r>
            <a:r>
              <a:rPr lang="en-US" dirty="0" smtClean="0"/>
              <a:t>appears </a:t>
            </a:r>
            <a:r>
              <a:rPr lang="en-US" dirty="0" smtClean="0"/>
              <a:t>in </a:t>
            </a:r>
            <a:endParaRPr lang="en-US" dirty="0" smtClean="0"/>
          </a:p>
          <a:p>
            <a:pPr marL="514350" indent="-514350">
              <a:buNone/>
            </a:pPr>
            <a:r>
              <a:rPr lang="en-US" dirty="0" smtClean="0"/>
              <a:t>the </a:t>
            </a:r>
            <a:r>
              <a:rPr lang="en-US" dirty="0" smtClean="0"/>
              <a:t>Remarks section of Leave and Earnings Statements (LES) </a:t>
            </a:r>
            <a:r>
              <a:rPr lang="en-US" dirty="0" smtClean="0"/>
              <a:t>as </a:t>
            </a:r>
            <a:r>
              <a:rPr lang="en-US" dirty="0" smtClean="0"/>
              <a:t>"Combat Zone </a:t>
            </a:r>
            <a:endParaRPr lang="en-US" dirty="0" smtClean="0"/>
          </a:p>
          <a:p>
            <a:pPr marL="514350" indent="-514350">
              <a:buNone/>
            </a:pPr>
            <a:r>
              <a:rPr lang="en-US" dirty="0" smtClean="0"/>
              <a:t>LV </a:t>
            </a:r>
            <a:r>
              <a:rPr lang="en-US" dirty="0" smtClean="0"/>
              <a:t>Carryover Bal" along with the expiration date. SLA </a:t>
            </a:r>
            <a:r>
              <a:rPr lang="en-US" dirty="0" smtClean="0"/>
              <a:t>protection </a:t>
            </a:r>
            <a:r>
              <a:rPr lang="en-US" dirty="0" smtClean="0"/>
              <a:t>ends on the </a:t>
            </a:r>
            <a:endParaRPr lang="en-US" dirty="0" smtClean="0"/>
          </a:p>
          <a:p>
            <a:pPr marL="514350" indent="-514350">
              <a:buNone/>
            </a:pPr>
            <a:r>
              <a:rPr lang="en-US" dirty="0" smtClean="0"/>
              <a:t>expiration </a:t>
            </a:r>
            <a:r>
              <a:rPr lang="en-US" dirty="0" smtClean="0"/>
              <a:t>date or when the current leave </a:t>
            </a:r>
            <a:r>
              <a:rPr lang="en-US" dirty="0" smtClean="0"/>
              <a:t>balance </a:t>
            </a:r>
            <a:r>
              <a:rPr lang="en-US" dirty="0" smtClean="0"/>
              <a:t>drops below the maximum </a:t>
            </a:r>
            <a:endParaRPr lang="en-US" dirty="0" smtClean="0"/>
          </a:p>
          <a:p>
            <a:pPr marL="514350" indent="-514350">
              <a:buNone/>
            </a:pPr>
            <a:r>
              <a:rPr lang="en-US" dirty="0" smtClean="0"/>
              <a:t>authorized </a:t>
            </a:r>
            <a:r>
              <a:rPr lang="en-US" dirty="0" smtClean="0"/>
              <a:t>without SLA.</a:t>
            </a:r>
          </a:p>
          <a:p>
            <a:pPr marL="514350" indent="-514350">
              <a:buNone/>
            </a:pPr>
            <a:endParaRPr lang="en-US" dirty="0" smtClean="0"/>
          </a:p>
          <a:p>
            <a:pPr marL="288925" indent="-288925">
              <a:buAutoNum type="alphaLcParenR"/>
            </a:pPr>
            <a:r>
              <a:rPr lang="en-US" dirty="0" smtClean="0"/>
              <a:t>By </a:t>
            </a:r>
            <a:r>
              <a:rPr lang="en-US" dirty="0" smtClean="0"/>
              <a:t>law, 120 days is the most maximum leave that can be carried over into a new fiscal year with SLA protection</a:t>
            </a:r>
            <a:r>
              <a:rPr lang="en-US" dirty="0" smtClean="0"/>
              <a:t>.</a:t>
            </a:r>
          </a:p>
          <a:p>
            <a:pPr marL="514350" indent="-514350">
              <a:buAutoNum type="alphaLcParenR"/>
            </a:pPr>
            <a:endParaRPr lang="en-US" dirty="0" smtClean="0"/>
          </a:p>
          <a:p>
            <a:pPr>
              <a:buNone/>
            </a:pPr>
            <a:r>
              <a:rPr lang="en-US" dirty="0"/>
              <a:t>b</a:t>
            </a:r>
            <a:r>
              <a:rPr lang="en-US" dirty="0" smtClean="0"/>
              <a:t>) SLA is the only mechanism by which more than 60 days can be carried over into a new fiscal year.</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AGR Leave Update</a:t>
            </a:r>
            <a:endParaRPr lang="en-US" dirty="0"/>
          </a:p>
        </p:txBody>
      </p:sp>
      <p:sp>
        <p:nvSpPr>
          <p:cNvPr id="3" name="Content Placeholder 2"/>
          <p:cNvSpPr>
            <a:spLocks noGrp="1"/>
          </p:cNvSpPr>
          <p:nvPr>
            <p:ph idx="1"/>
          </p:nvPr>
        </p:nvSpPr>
        <p:spPr/>
        <p:txBody>
          <a:bodyPr>
            <a:normAutofit/>
          </a:bodyPr>
          <a:lstStyle/>
          <a:p>
            <a:pPr algn="ctr">
              <a:buNone/>
            </a:pPr>
            <a:r>
              <a:rPr lang="en-US" sz="2100" b="1" dirty="0" smtClean="0"/>
              <a:t>Leave Sell Back</a:t>
            </a:r>
          </a:p>
          <a:p>
            <a:pPr>
              <a:buNone/>
            </a:pPr>
            <a:r>
              <a:rPr lang="en-US" sz="2100" dirty="0" smtClean="0"/>
              <a:t> Enlisted personnel with more than 120 days of leave accrued may, on a </a:t>
            </a:r>
          </a:p>
          <a:p>
            <a:pPr>
              <a:buNone/>
            </a:pPr>
            <a:r>
              <a:rPr lang="en-US" sz="2100" dirty="0" smtClean="0"/>
              <a:t>one-time basis, sell back up to 30 days of leave in excess of the 120-day </a:t>
            </a:r>
          </a:p>
          <a:p>
            <a:pPr>
              <a:buNone/>
            </a:pPr>
            <a:r>
              <a:rPr lang="en-US" sz="2100" dirty="0" smtClean="0"/>
              <a:t>limit. Such leave sell back counts against the 60-day leave sell back </a:t>
            </a:r>
          </a:p>
          <a:p>
            <a:pPr>
              <a:buNone/>
            </a:pPr>
            <a:r>
              <a:rPr lang="en-US" sz="2100" dirty="0" smtClean="0"/>
              <a:t>limitation during a Soldier's military career.</a:t>
            </a:r>
          </a:p>
          <a:p>
            <a:pPr>
              <a:buNone/>
            </a:pPr>
            <a:endParaRPr lang="en-US" sz="2100" dirty="0" smtClean="0"/>
          </a:p>
          <a:p>
            <a:pPr algn="ctr">
              <a:buNone/>
            </a:pPr>
            <a:r>
              <a:rPr lang="en-US" sz="2100" b="1" dirty="0" smtClean="0"/>
              <a:t>Additional Information</a:t>
            </a:r>
          </a:p>
          <a:p>
            <a:pPr>
              <a:buNone/>
            </a:pPr>
            <a:r>
              <a:rPr lang="en-US" sz="2100" dirty="0" smtClean="0"/>
              <a:t>For more information on these leave programs and other programs that </a:t>
            </a:r>
          </a:p>
          <a:p>
            <a:pPr>
              <a:buNone/>
            </a:pPr>
            <a:r>
              <a:rPr lang="en-US" sz="2100" dirty="0" smtClean="0"/>
              <a:t>may be available, please review Army Regulation 600-8-10, Leaves and </a:t>
            </a:r>
          </a:p>
          <a:p>
            <a:pPr>
              <a:buNone/>
            </a:pPr>
            <a:r>
              <a:rPr lang="en-US" sz="2100" dirty="0" smtClean="0"/>
              <a:t>Passes:  </a:t>
            </a:r>
            <a:r>
              <a:rPr lang="en-US" sz="2100" b="1" dirty="0" smtClean="0">
                <a:hlinkClick r:id="rId2"/>
              </a:rPr>
              <a:t>http://www.apd.army.mil/pdffiles/r600_8_10.pdf</a:t>
            </a:r>
            <a:endParaRPr lang="en-US" sz="2100" dirty="0" smtClean="0"/>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562</Words>
  <Application>Microsoft Office PowerPoint</Application>
  <PresentationFormat>On-screen Show (4:3)</PresentationFormat>
  <Paragraphs>59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JFHQ  AGR Management Branch</vt:lpstr>
      <vt:lpstr>AGR Leave Update</vt:lpstr>
      <vt:lpstr>AGR Leave Update</vt:lpstr>
      <vt:lpstr>AGR Leave Update</vt:lpstr>
      <vt:lpstr>AGR Leave Update</vt:lpstr>
    </vt:vector>
  </TitlesOfParts>
  <Company>United States Army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 Leave Update</dc:title>
  <dc:creator>ernesto.santiagojr</dc:creator>
  <cp:lastModifiedBy>ernesto.santiagojr</cp:lastModifiedBy>
  <cp:revision>6</cp:revision>
  <dcterms:created xsi:type="dcterms:W3CDTF">2015-05-06T13:29:42Z</dcterms:created>
  <dcterms:modified xsi:type="dcterms:W3CDTF">2015-05-06T16:41:08Z</dcterms:modified>
</cp:coreProperties>
</file>