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32"/>
  </p:notesMasterIdLst>
  <p:handoutMasterIdLst>
    <p:handoutMasterId r:id="rId33"/>
  </p:handoutMasterIdLst>
  <p:sldIdLst>
    <p:sldId id="356" r:id="rId5"/>
    <p:sldId id="397" r:id="rId6"/>
    <p:sldId id="398" r:id="rId7"/>
    <p:sldId id="399" r:id="rId8"/>
    <p:sldId id="400" r:id="rId9"/>
    <p:sldId id="402" r:id="rId10"/>
    <p:sldId id="401" r:id="rId11"/>
    <p:sldId id="352" r:id="rId12"/>
    <p:sldId id="404" r:id="rId13"/>
    <p:sldId id="405" r:id="rId14"/>
    <p:sldId id="385" r:id="rId15"/>
    <p:sldId id="386" r:id="rId16"/>
    <p:sldId id="406" r:id="rId17"/>
    <p:sldId id="387" r:id="rId18"/>
    <p:sldId id="388" r:id="rId19"/>
    <p:sldId id="389" r:id="rId20"/>
    <p:sldId id="395" r:id="rId21"/>
    <p:sldId id="349" r:id="rId22"/>
    <p:sldId id="390" r:id="rId23"/>
    <p:sldId id="391" r:id="rId24"/>
    <p:sldId id="382" r:id="rId25"/>
    <p:sldId id="392" r:id="rId26"/>
    <p:sldId id="393" r:id="rId27"/>
    <p:sldId id="380" r:id="rId28"/>
    <p:sldId id="379" r:id="rId29"/>
    <p:sldId id="394" r:id="rId30"/>
    <p:sldId id="381" r:id="rId31"/>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0548F37-5503-241D-D53E-489B4C1A2F47}" name="Gonzalez, Gilbert" initials="GG" userId="S::ggonzale@doe.nj.gov::7943001e-828e-4a70-8822-a293e56199fa" providerId="AD"/>
  <p188:author id="{A947FE86-FFA3-5C98-684A-FB4BC7242DB8}" name="Chauhan, Swati" initials="CS" userId="S::schauhan@doe.nj.gov::4d545244-44e6-4bf6-a485-1eda809375fc" providerId="AD"/>
  <p188:author id="{64DFA9CA-56E7-C435-DE3B-E4C00AD81F80}" name="Boczany, John" initials="BJ" userId="S::jboczany@doe.nj.gov::eaa0e304-5c6b-4af3-b925-16a89086048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Hilaman, Lara" initials="HL" lastIdx="1" clrIdx="6">
    <p:extLst>
      <p:ext uri="{19B8F6BF-5375-455C-9EA6-DF929625EA0E}">
        <p15:presenceInfo xmlns:p15="http://schemas.microsoft.com/office/powerpoint/2012/main" userId="S::llane@doe.nj.gov::990d83b4-95ef-491d-90f2-57f09870f3c9" providerId="AD"/>
      </p:ext>
    </p:extLst>
  </p:cmAuthor>
  <p:cmAuthor id="1" name="Howard, Lori" initials="HL" lastIdx="6" clrIdx="0">
    <p:extLst>
      <p:ext uri="{19B8F6BF-5375-455C-9EA6-DF929625EA0E}">
        <p15:presenceInfo xmlns:p15="http://schemas.microsoft.com/office/powerpoint/2012/main" userId="S-1-5-21-2017986614-23424109-2091147243-6983" providerId="AD"/>
      </p:ext>
    </p:extLst>
  </p:cmAuthor>
  <p:cmAuthor id="8" name="Thomas, Elizabeth" initials="TE" lastIdx="12" clrIdx="7">
    <p:extLst>
      <p:ext uri="{19B8F6BF-5375-455C-9EA6-DF929625EA0E}">
        <p15:presenceInfo xmlns:p15="http://schemas.microsoft.com/office/powerpoint/2012/main" userId="S::ethomas@doe.nj.gov::ecf9b76d-2424-407e-a49b-ad172b417e8c" providerId="AD"/>
      </p:ext>
    </p:extLst>
  </p:cmAuthor>
  <p:cmAuthor id="2" name="Steele Dadzie, Timothy" initials="SDT" lastIdx="2" clrIdx="1">
    <p:extLst>
      <p:ext uri="{19B8F6BF-5375-455C-9EA6-DF929625EA0E}">
        <p15:presenceInfo xmlns:p15="http://schemas.microsoft.com/office/powerpoint/2012/main" userId="S-1-5-21-2017986614-23424109-2091147243-34982" providerId="AD"/>
      </p:ext>
    </p:extLst>
  </p:cmAuthor>
  <p:cmAuthor id="3" name="Bhargiri, Seema" initials="BS" lastIdx="1" clrIdx="2">
    <p:extLst>
      <p:ext uri="{19B8F6BF-5375-455C-9EA6-DF929625EA0E}">
        <p15:presenceInfo xmlns:p15="http://schemas.microsoft.com/office/powerpoint/2012/main" userId="S::sbhargir@doe.nj.gov::9158d908-f89a-487f-a6a8-7523096f36d6" providerId="AD"/>
      </p:ext>
    </p:extLst>
  </p:cmAuthor>
  <p:cmAuthor id="4" name="Chiu, Ting-Wei" initials="CT" lastIdx="8" clrIdx="3">
    <p:extLst>
      <p:ext uri="{19B8F6BF-5375-455C-9EA6-DF929625EA0E}">
        <p15:presenceInfo xmlns:p15="http://schemas.microsoft.com/office/powerpoint/2012/main" userId="S::tchiu@doe.nj.gov::b4a7b3f7-662c-4096-9575-0642685ec8b8" providerId="AD"/>
      </p:ext>
    </p:extLst>
  </p:cmAuthor>
  <p:cmAuthor id="5" name="Chauhan, Swati" initials="CS" lastIdx="6" clrIdx="4">
    <p:extLst>
      <p:ext uri="{19B8F6BF-5375-455C-9EA6-DF929625EA0E}">
        <p15:presenceInfo xmlns:p15="http://schemas.microsoft.com/office/powerpoint/2012/main" userId="S::schauhan@doe.nj.gov::4d545244-44e6-4bf6-a485-1eda809375fc" providerId="AD"/>
      </p:ext>
    </p:extLst>
  </p:cmAuthor>
  <p:cmAuthor id="6" name="Wills, Rebecca" initials="WR" lastIdx="7" clrIdx="5">
    <p:extLst>
      <p:ext uri="{19B8F6BF-5375-455C-9EA6-DF929625EA0E}">
        <p15:presenceInfo xmlns:p15="http://schemas.microsoft.com/office/powerpoint/2012/main" userId="S::rwills@doe.nj.gov::0e821839-4768-4fbe-99bd-ef7ecb8f0c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701E"/>
    <a:srgbClr val="D0D8E8"/>
    <a:srgbClr val="003366"/>
    <a:srgbClr val="666699"/>
    <a:srgbClr val="E9EDF4"/>
    <a:srgbClr val="00BB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712" autoAdjust="0"/>
  </p:normalViewPr>
  <p:slideViewPr>
    <p:cSldViewPr snapToGrid="0">
      <p:cViewPr varScale="1">
        <p:scale>
          <a:sx n="100" d="100"/>
          <a:sy n="100" d="100"/>
        </p:scale>
        <p:origin x="122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en-US"/>
              <a:t>Start Strong - Support Levels by Subgroup</a:t>
            </a:r>
          </a:p>
        </c:rich>
      </c:tx>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Sheet1!$D$1</c:f>
              <c:strCache>
                <c:ptCount val="1"/>
                <c:pt idx="0">
                  <c:v>More Support Needed</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District</c:v>
                </c:pt>
                <c:pt idx="1">
                  <c:v>Students with Disabilities</c:v>
                </c:pt>
                <c:pt idx="2">
                  <c:v>English Learner</c:v>
                </c:pt>
                <c:pt idx="3">
                  <c:v>Economically Disadvantaged</c:v>
                </c:pt>
              </c:strCache>
            </c:strRef>
          </c:cat>
          <c:val>
            <c:numRef>
              <c:f>Sheet1!$D$2:$D$5</c:f>
              <c:numCache>
                <c:formatCode>General</c:formatCode>
                <c:ptCount val="4"/>
                <c:pt idx="0">
                  <c:v>39</c:v>
                </c:pt>
                <c:pt idx="1">
                  <c:v>57</c:v>
                </c:pt>
                <c:pt idx="2">
                  <c:v>57</c:v>
                </c:pt>
                <c:pt idx="3">
                  <c:v>54</c:v>
                </c:pt>
              </c:numCache>
            </c:numRef>
          </c:val>
          <c:extLst>
            <c:ext xmlns:c16="http://schemas.microsoft.com/office/drawing/2014/chart" uri="{C3380CC4-5D6E-409C-BE32-E72D297353CC}">
              <c16:uniqueId val="{00000000-438A-4DAD-AE41-F8456440BC87}"/>
            </c:ext>
          </c:extLst>
        </c:ser>
        <c:ser>
          <c:idx val="1"/>
          <c:order val="1"/>
          <c:tx>
            <c:strRef>
              <c:f>Sheet1!$E$1</c:f>
              <c:strCache>
                <c:ptCount val="1"/>
                <c:pt idx="0">
                  <c:v>Some Support Needed</c:v>
                </c:pt>
              </c:strCache>
            </c:strRef>
          </c:tx>
          <c:spPr>
            <a:solidFill>
              <a:schemeClr val="accent3">
                <a:alpha val="70000"/>
              </a:schemeClr>
            </a:solidFill>
            <a:ln>
              <a:solidFill>
                <a:srgbClr val="49701E"/>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District</c:v>
                </c:pt>
                <c:pt idx="1">
                  <c:v>Students with Disabilities</c:v>
                </c:pt>
                <c:pt idx="2">
                  <c:v>English Learner</c:v>
                </c:pt>
                <c:pt idx="3">
                  <c:v>Economically Disadvantaged</c:v>
                </c:pt>
              </c:strCache>
            </c:strRef>
          </c:cat>
          <c:val>
            <c:numRef>
              <c:f>Sheet1!$E$2:$E$5</c:f>
              <c:numCache>
                <c:formatCode>General</c:formatCode>
                <c:ptCount val="4"/>
                <c:pt idx="0">
                  <c:v>26</c:v>
                </c:pt>
                <c:pt idx="1">
                  <c:v>26</c:v>
                </c:pt>
                <c:pt idx="2">
                  <c:v>34</c:v>
                </c:pt>
                <c:pt idx="3">
                  <c:v>20</c:v>
                </c:pt>
              </c:numCache>
            </c:numRef>
          </c:val>
          <c:extLst>
            <c:ext xmlns:c16="http://schemas.microsoft.com/office/drawing/2014/chart" uri="{C3380CC4-5D6E-409C-BE32-E72D297353CC}">
              <c16:uniqueId val="{00000001-438A-4DAD-AE41-F8456440BC87}"/>
            </c:ext>
          </c:extLst>
        </c:ser>
        <c:ser>
          <c:idx val="2"/>
          <c:order val="2"/>
          <c:tx>
            <c:strRef>
              <c:f>Sheet1!$F$1</c:f>
              <c:strCache>
                <c:ptCount val="1"/>
                <c:pt idx="0">
                  <c:v>Less Support Needed</c:v>
                </c:pt>
              </c:strCache>
            </c:strRef>
          </c:tx>
          <c:spPr>
            <a:solidFill>
              <a:schemeClr val="accent5">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District</c:v>
                </c:pt>
                <c:pt idx="1">
                  <c:v>Students with Disabilities</c:v>
                </c:pt>
                <c:pt idx="2">
                  <c:v>English Learner</c:v>
                </c:pt>
                <c:pt idx="3">
                  <c:v>Economically Disadvantaged</c:v>
                </c:pt>
              </c:strCache>
            </c:strRef>
          </c:cat>
          <c:val>
            <c:numRef>
              <c:f>Sheet1!$F$2:$F$5</c:f>
              <c:numCache>
                <c:formatCode>General</c:formatCode>
                <c:ptCount val="4"/>
                <c:pt idx="0">
                  <c:v>36</c:v>
                </c:pt>
                <c:pt idx="1">
                  <c:v>17</c:v>
                </c:pt>
                <c:pt idx="2">
                  <c:v>9</c:v>
                </c:pt>
                <c:pt idx="3">
                  <c:v>25</c:v>
                </c:pt>
              </c:numCache>
            </c:numRef>
          </c:val>
          <c:extLst>
            <c:ext xmlns:c16="http://schemas.microsoft.com/office/drawing/2014/chart" uri="{C3380CC4-5D6E-409C-BE32-E72D297353CC}">
              <c16:uniqueId val="{00000002-438A-4DAD-AE41-F8456440BC87}"/>
            </c:ext>
          </c:extLst>
        </c:ser>
        <c:dLbls>
          <c:dLblPos val="outEnd"/>
          <c:showLegendKey val="0"/>
          <c:showVal val="1"/>
          <c:showCatName val="0"/>
          <c:showSerName val="0"/>
          <c:showPercent val="0"/>
          <c:showBubbleSize val="0"/>
        </c:dLbls>
        <c:gapWidth val="80"/>
        <c:overlap val="25"/>
        <c:axId val="1112407792"/>
        <c:axId val="1112404880"/>
      </c:barChart>
      <c:catAx>
        <c:axId val="111240779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112404880"/>
        <c:crosses val="autoZero"/>
        <c:auto val="1"/>
        <c:lblAlgn val="ctr"/>
        <c:lblOffset val="100"/>
        <c:noMultiLvlLbl val="0"/>
      </c:catAx>
      <c:valAx>
        <c:axId val="1112404880"/>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11240779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27" tIns="45714" rIns="91427" bIns="45714" rtlCol="0"/>
          <a:lstStyle>
            <a:lvl1pPr algn="r">
              <a:defRPr sz="1200"/>
            </a:lvl1pPr>
          </a:lstStyle>
          <a:p>
            <a:fld id="{F3CF415F-F197-4378-B38B-0D5EED38834E}" type="datetimeFigureOut">
              <a:rPr lang="en-US" smtClean="0"/>
              <a:pPr/>
              <a:t>12/13/2021</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27" tIns="45714" rIns="91427" bIns="45714" rtlCol="0" anchor="b"/>
          <a:lstStyle>
            <a:lvl1pPr algn="r">
              <a:defRPr sz="1200"/>
            </a:lvl1pPr>
          </a:lstStyle>
          <a:p>
            <a:fld id="{7D552FA9-BB0A-43C1-A554-DC478C1D01FD}" type="slidenum">
              <a:rPr lang="en-US" smtClean="0"/>
              <a:pPr/>
              <a:t>‹#›</a:t>
            </a:fld>
            <a:endParaRPr lang="en-US"/>
          </a:p>
        </p:txBody>
      </p:sp>
    </p:spTree>
    <p:extLst>
      <p:ext uri="{BB962C8B-B14F-4D97-AF65-F5344CB8AC3E}">
        <p14:creationId xmlns:p14="http://schemas.microsoft.com/office/powerpoint/2010/main" val="3565047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296" tIns="46649" rIns="93296" bIns="46649" rtlCol="0"/>
          <a:lstStyle>
            <a:lvl1pPr algn="l">
              <a:defRPr sz="1200"/>
            </a:lvl1pPr>
          </a:lstStyle>
          <a:p>
            <a:endParaRPr lang="en-US"/>
          </a:p>
        </p:txBody>
      </p:sp>
      <p:sp>
        <p:nvSpPr>
          <p:cNvPr id="3" name="Date Placeholder 2"/>
          <p:cNvSpPr>
            <a:spLocks noGrp="1"/>
          </p:cNvSpPr>
          <p:nvPr>
            <p:ph type="dt" idx="1"/>
          </p:nvPr>
        </p:nvSpPr>
        <p:spPr>
          <a:xfrm>
            <a:off x="3978133" y="1"/>
            <a:ext cx="3043343" cy="465455"/>
          </a:xfrm>
          <a:prstGeom prst="rect">
            <a:avLst/>
          </a:prstGeom>
        </p:spPr>
        <p:txBody>
          <a:bodyPr vert="horz" lIns="93296" tIns="46649" rIns="93296" bIns="46649" rtlCol="0"/>
          <a:lstStyle>
            <a:lvl1pPr algn="r">
              <a:defRPr sz="1200"/>
            </a:lvl1pPr>
          </a:lstStyle>
          <a:p>
            <a:fld id="{9F34B82D-F548-224C-9B3B-7DE2392B53C3}" type="datetimeFigureOut">
              <a:rPr lang="en-US" smtClean="0"/>
              <a:pPr/>
              <a:t>12/13/2021</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296" tIns="46649" rIns="93296" bIns="46649" rtlCol="0" anchor="ctr"/>
          <a:lstStyle/>
          <a:p>
            <a:endParaRPr lang="en-US"/>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296" tIns="46649" rIns="93296" bIns="466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296" tIns="46649" rIns="93296" bIns="46649"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296" tIns="46649" rIns="93296" bIns="46649" rtlCol="0" anchor="b"/>
          <a:lstStyle>
            <a:lvl1pPr algn="r">
              <a:defRPr sz="1200"/>
            </a:lvl1pPr>
          </a:lstStyle>
          <a:p>
            <a:fld id="{C0AF1796-EA5C-BE43-A2FE-6223D651C908}" type="slidenum">
              <a:rPr lang="en-US" smtClean="0"/>
              <a:pPr/>
              <a:t>‹#›</a:t>
            </a:fld>
            <a:endParaRPr lang="en-US"/>
          </a:p>
        </p:txBody>
      </p:sp>
    </p:spTree>
    <p:extLst>
      <p:ext uri="{BB962C8B-B14F-4D97-AF65-F5344CB8AC3E}">
        <p14:creationId xmlns:p14="http://schemas.microsoft.com/office/powerpoint/2010/main" val="34076033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8</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860038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755221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726256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479625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3670524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4280174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9</a:t>
            </a:fld>
            <a:endParaRPr lang="en-US"/>
          </a:p>
        </p:txBody>
      </p:sp>
    </p:spTree>
    <p:extLst>
      <p:ext uri="{BB962C8B-B14F-4D97-AF65-F5344CB8AC3E}">
        <p14:creationId xmlns:p14="http://schemas.microsoft.com/office/powerpoint/2010/main" val="1717141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13</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372602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14</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55908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15</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865120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16</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939285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17</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995795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272417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742787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Date Placeholder 9"/>
          <p:cNvSpPr>
            <a:spLocks noGrp="1"/>
          </p:cNvSpPr>
          <p:nvPr>
            <p:ph type="dt" sz="half" idx="10"/>
          </p:nvPr>
        </p:nvSpPr>
        <p:spPr/>
        <p:txBody>
          <a:bodyPr/>
          <a:lstStyle>
            <a:lvl1pPr>
              <a:defRPr>
                <a:solidFill>
                  <a:schemeClr val="bg2"/>
                </a:solidFill>
              </a:defRPr>
            </a:lvl1pPr>
          </a:lstStyle>
          <a:p>
            <a:fld id="{C20F8A9D-5269-4CCB-9BE4-4721BE6CB8E4}" type="datetime1">
              <a:rPr lang="en-US" smtClean="0"/>
              <a:pPr/>
              <a:t>12/13/2021</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754ED01-E2A0-4C1E-8E21-014B99041579}"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D7D2C1-B42F-41B6-9576-1DD3D181C60D}" type="datetime1">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A72F1-C897-1647-9CE8-BFFB194180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C2C220-7E8E-4C14-8EFD-F00007C3A0F7}" type="datetime1">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56A72F1-C897-1647-9CE8-BFFB1941801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2868" y="1"/>
            <a:ext cx="2571751" cy="6857999"/>
          </a:xfrm>
          <a:prstGeom prst="rect">
            <a:avLst/>
          </a:prstGeom>
        </p:spPr>
        <p:txBody>
          <a:bodyPr anchor="ctr"/>
          <a:lstStyle>
            <a:lvl1pPr>
              <a:defRPr sz="3600" b="1">
                <a:solidFill>
                  <a:schemeClr val="bg1"/>
                </a:solidFill>
                <a:latin typeface="+mn-lt"/>
              </a:defRPr>
            </a:lvl1pPr>
          </a:lstStyle>
          <a:p>
            <a:r>
              <a:rPr lang="en-US"/>
              <a:t>Click to edit Master title style</a:t>
            </a:r>
          </a:p>
        </p:txBody>
      </p:sp>
      <p:sp>
        <p:nvSpPr>
          <p:cNvPr id="4" name="Text Placeholder 3"/>
          <p:cNvSpPr>
            <a:spLocks noGrp="1"/>
          </p:cNvSpPr>
          <p:nvPr>
            <p:ph type="body" sz="quarter" idx="10"/>
          </p:nvPr>
        </p:nvSpPr>
        <p:spPr>
          <a:xfrm>
            <a:off x="2793207" y="57150"/>
            <a:ext cx="6279356" cy="6743700"/>
          </a:xfrm>
          <a:prstGeom prst="rect">
            <a:avLst/>
          </a:prstGeom>
        </p:spPr>
        <p:txBody>
          <a:bodyPr anchor="ctr"/>
          <a:lstStyle>
            <a:lvl1pPr>
              <a:defRPr sz="4400"/>
            </a:lvl1pPr>
            <a:lvl2pPr>
              <a:defRPr sz="4000"/>
            </a:lvl2pPr>
            <a:lvl3pPr>
              <a:defRPr sz="3600"/>
            </a:lvl3pPr>
            <a:lvl4pPr>
              <a:defRPr sz="3200"/>
            </a:lvl4pPr>
            <a:lvl5pPr>
              <a:defRPr sz="3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
          <p:cNvSpPr>
            <a:spLocks noGrp="1"/>
          </p:cNvSpPr>
          <p:nvPr>
            <p:ph type="sldNum" sz="quarter" idx="4"/>
          </p:nvPr>
        </p:nvSpPr>
        <p:spPr>
          <a:xfrm>
            <a:off x="7015163" y="642166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8F0EC-FC9C-4238-896F-44ACA83D8630}" type="slidenum">
              <a:rPr lang="en-US" smtClean="0"/>
              <a:pPr/>
              <a:t>‹#›</a:t>
            </a:fld>
            <a:endParaRPr lang="en-US"/>
          </a:p>
        </p:txBody>
      </p:sp>
    </p:spTree>
    <p:extLst>
      <p:ext uri="{BB962C8B-B14F-4D97-AF65-F5344CB8AC3E}">
        <p14:creationId xmlns:p14="http://schemas.microsoft.com/office/powerpoint/2010/main" val="3480160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8" name="Title 1"/>
          <p:cNvSpPr>
            <a:spLocks noGrp="1"/>
          </p:cNvSpPr>
          <p:nvPr>
            <p:ph type="title"/>
          </p:nvPr>
        </p:nvSpPr>
        <p:spPr>
          <a:xfrm>
            <a:off x="6443662" y="1"/>
            <a:ext cx="2571751" cy="6857999"/>
          </a:xfrm>
          <a:prstGeom prst="rect">
            <a:avLst/>
          </a:prstGeom>
        </p:spPr>
        <p:txBody>
          <a:bodyPr anchor="ctr"/>
          <a:lstStyle>
            <a:lvl1pPr>
              <a:defRPr sz="3600" b="1">
                <a:solidFill>
                  <a:schemeClr val="bg1"/>
                </a:solidFill>
                <a:latin typeface="+mn-lt"/>
              </a:defRPr>
            </a:lvl1pPr>
          </a:lstStyle>
          <a:p>
            <a:r>
              <a:rPr lang="en-US"/>
              <a:t>Click to edit Master title style</a:t>
            </a:r>
          </a:p>
        </p:txBody>
      </p:sp>
      <p:sp>
        <p:nvSpPr>
          <p:cNvPr id="9" name="Text Placeholder 3"/>
          <p:cNvSpPr>
            <a:spLocks noGrp="1"/>
          </p:cNvSpPr>
          <p:nvPr>
            <p:ph type="body" sz="quarter" idx="11"/>
          </p:nvPr>
        </p:nvSpPr>
        <p:spPr>
          <a:xfrm>
            <a:off x="-7144" y="57150"/>
            <a:ext cx="6329363" cy="6743700"/>
          </a:xfrm>
          <a:prstGeom prst="rect">
            <a:avLst/>
          </a:prstGeom>
        </p:spPr>
        <p:txBody>
          <a:bodyPr anchor="ctr"/>
          <a:lstStyle>
            <a:lvl1pPr>
              <a:defRPr sz="4400"/>
            </a:lvl1pPr>
            <a:lvl2pPr>
              <a:defRPr sz="4000"/>
            </a:lvl2pPr>
            <a:lvl3pPr>
              <a:defRPr sz="3600"/>
            </a:lvl3pPr>
            <a:lvl4pPr>
              <a:defRPr sz="3200"/>
            </a:lvl4pPr>
            <a:lvl5pPr>
              <a:defRPr sz="3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1"/>
          <p:cNvSpPr>
            <a:spLocks noGrp="1"/>
          </p:cNvSpPr>
          <p:nvPr>
            <p:ph type="sldNum" sz="quarter" idx="4"/>
          </p:nvPr>
        </p:nvSpPr>
        <p:spPr>
          <a:xfrm>
            <a:off x="7015163" y="642166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8F0EC-FC9C-4238-896F-44ACA83D8630}" type="slidenum">
              <a:rPr lang="en-US" smtClean="0"/>
              <a:pPr/>
              <a:t>‹#›</a:t>
            </a:fld>
            <a:endParaRPr lang="en-US"/>
          </a:p>
        </p:txBody>
      </p:sp>
    </p:spTree>
    <p:extLst>
      <p:ext uri="{BB962C8B-B14F-4D97-AF65-F5344CB8AC3E}">
        <p14:creationId xmlns:p14="http://schemas.microsoft.com/office/powerpoint/2010/main" val="329643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7048D-7C2A-48EF-916B-71C6D2E70E12}" type="datetime1">
              <a:rPr lang="en-US" smtClean="0"/>
              <a:pPr/>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A72F1-C897-1647-9CE8-BFFB19418015}"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17F17B5-BA4E-4316-8AED-A7A744538782}" type="datetime1">
              <a:rPr lang="en-US" smtClean="0"/>
              <a:pPr/>
              <a:t>12/13/2021</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56A72F1-C897-1647-9CE8-BFFB19418015}"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7D2101-1F6B-4EA2-AAB3-8378B4BB1EC1}" type="datetime1">
              <a:rPr lang="en-US" smtClean="0"/>
              <a:pPr/>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A72F1-C897-1647-9CE8-BFFB19418015}"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126640-AE2A-436F-879D-BDDC1D40AB31}" type="datetime1">
              <a:rPr lang="en-US" smtClean="0"/>
              <a:pPr/>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6A72F1-C897-1647-9CE8-BFFB19418015}"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2747FE2-3719-4F83-9290-B19FA54C1EFF}" type="datetime1">
              <a:rPr lang="en-US" smtClean="0"/>
              <a:pPr/>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6A72F1-C897-1647-9CE8-BFFB19418015}"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37C97C5-2F6B-4A8F-957B-3AD8D985A564}" type="datetime1">
              <a:rPr lang="en-US" smtClean="0"/>
              <a:pPr/>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6A72F1-C897-1647-9CE8-BFFB194180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BB9DA3-3443-4DA6-BE71-C1C4ACDE0BA9}" type="datetime1">
              <a:rPr lang="en-US" smtClean="0"/>
              <a:pPr/>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754ED01-E2A0-4C1E-8E21-014B99041579}"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B49C2-3F9A-47C8-8B88-30914B3E0B3F}" type="datetime1">
              <a:rPr lang="en-US" smtClean="0"/>
              <a:pPr/>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A72F1-C897-1647-9CE8-BFFB19418015}"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E3078E3-BBF3-4149-A2E3-F3F22E874E47}" type="datetime1">
              <a:rPr lang="en-US" smtClean="0"/>
              <a:pPr/>
              <a:t>12/13/2021</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356A72F1-C897-1647-9CE8-BFFB194180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nj.gov/education/acceleration/docs/LearningAccelerationGuide.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5920" y="2756345"/>
            <a:ext cx="6278880" cy="1828800"/>
          </a:xfrm>
        </p:spPr>
        <p:txBody>
          <a:bodyPr/>
          <a:lstStyle/>
          <a:p>
            <a:pPr algn="ctr"/>
            <a:r>
              <a:rPr lang="en-US" sz="4400" cap="none" dirty="0">
                <a:latin typeface="Calibri" panose="020F0502020204030204" pitchFamily="34" charset="0"/>
                <a:cs typeface="Calibri" panose="020F0502020204030204" pitchFamily="34" charset="0"/>
              </a:rPr>
              <a:t>Start Strong:</a:t>
            </a:r>
            <a:br>
              <a:rPr lang="en-US" sz="4400" cap="none" dirty="0">
                <a:latin typeface="Calibri" panose="020F0502020204030204" pitchFamily="34" charset="0"/>
                <a:cs typeface="Calibri" panose="020F0502020204030204" pitchFamily="34" charset="0"/>
              </a:rPr>
            </a:br>
            <a:r>
              <a:rPr lang="en-US" sz="4400" cap="none" dirty="0">
                <a:latin typeface="Calibri" panose="020F0502020204030204" pitchFamily="34" charset="0"/>
                <a:cs typeface="Calibri" panose="020F0502020204030204" pitchFamily="34" charset="0"/>
              </a:rPr>
              <a:t>Fall 2021 Administrations </a:t>
            </a:r>
            <a:br>
              <a:rPr lang="en-US" sz="4400" cap="none" dirty="0">
                <a:latin typeface="Calibri" panose="020F0502020204030204" pitchFamily="34" charset="0"/>
                <a:cs typeface="Calibri" panose="020F0502020204030204" pitchFamily="34" charset="0"/>
              </a:rPr>
            </a:br>
            <a:br>
              <a:rPr lang="en-US" sz="4400" cap="none" dirty="0">
                <a:latin typeface="Calibri" panose="020F0502020204030204" pitchFamily="34" charset="0"/>
                <a:cs typeface="Calibri" panose="020F0502020204030204" pitchFamily="34" charset="0"/>
              </a:rPr>
            </a:br>
            <a:r>
              <a:rPr lang="en-US" sz="4000" cap="none" dirty="0">
                <a:solidFill>
                  <a:srgbClr val="FFFF00"/>
                </a:solidFill>
                <a:latin typeface="Calibri" panose="020F0502020204030204" pitchFamily="34" charset="0"/>
                <a:cs typeface="Calibri" panose="020F0502020204030204" pitchFamily="34" charset="0"/>
              </a:rPr>
              <a:t>&lt;Insert District Name&gt;</a:t>
            </a:r>
            <a:br>
              <a:rPr lang="en-US" sz="4000" cap="none" dirty="0">
                <a:solidFill>
                  <a:srgbClr val="FFFF00"/>
                </a:solidFill>
                <a:latin typeface="Calibri" panose="020F0502020204030204" pitchFamily="34" charset="0"/>
                <a:cs typeface="Calibri" panose="020F0502020204030204" pitchFamily="34" charset="0"/>
              </a:rPr>
            </a:br>
            <a:r>
              <a:rPr lang="en-US" sz="4000" cap="none" dirty="0">
                <a:solidFill>
                  <a:srgbClr val="FFFF00"/>
                </a:solidFill>
                <a:latin typeface="Calibri" panose="020F0502020204030204" pitchFamily="34" charset="0"/>
                <a:cs typeface="Calibri" panose="020F0502020204030204" pitchFamily="34" charset="0"/>
              </a:rPr>
              <a:t>&lt;Insert Date Of Presentation&gt;</a:t>
            </a:r>
            <a:endParaRPr lang="en-US" cap="none" dirty="0"/>
          </a:p>
        </p:txBody>
      </p:sp>
      <p:sp>
        <p:nvSpPr>
          <p:cNvPr id="2" name="Content Placeholder 1"/>
          <p:cNvSpPr>
            <a:spLocks noGrp="1"/>
          </p:cNvSpPr>
          <p:nvPr>
            <p:ph type="subTitle" idx="1"/>
          </p:nvPr>
        </p:nvSpPr>
        <p:spPr/>
        <p:txBody>
          <a:bodyPr>
            <a:normAutofit/>
          </a:bodyPr>
          <a:lstStyle/>
          <a:p>
            <a:r>
              <a:rPr lang="en-US" sz="2000" b="1"/>
              <a:t>Support in Identifying Student Needs</a:t>
            </a:r>
          </a:p>
        </p:txBody>
      </p:sp>
      <p:sp>
        <p:nvSpPr>
          <p:cNvPr id="3" name="Slide Number Placeholder 2"/>
          <p:cNvSpPr>
            <a:spLocks noGrp="1"/>
          </p:cNvSpPr>
          <p:nvPr>
            <p:ph type="sldNum" sz="quarter" idx="11"/>
          </p:nvPr>
        </p:nvSpPr>
        <p:spPr/>
        <p:txBody>
          <a:bodyPr/>
          <a:lstStyle/>
          <a:p>
            <a:fld id="{356A72F1-C897-1647-9CE8-BFFB19418015}" type="slidenum">
              <a:rPr lang="en-US" smtClean="0"/>
              <a:pPr/>
              <a:t>1</a:t>
            </a:fld>
            <a:endParaRPr lang="en-US"/>
          </a:p>
        </p:txBody>
      </p:sp>
    </p:spTree>
    <p:extLst>
      <p:ext uri="{BB962C8B-B14F-4D97-AF65-F5344CB8AC3E}">
        <p14:creationId xmlns:p14="http://schemas.microsoft.com/office/powerpoint/2010/main" val="1413191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
          <p:cNvSpPr>
            <a:spLocks noGrp="1"/>
          </p:cNvSpPr>
          <p:nvPr>
            <p:ph type="title"/>
          </p:nvPr>
        </p:nvSpPr>
        <p:spPr/>
        <p:txBody>
          <a:bodyPr/>
          <a:lstStyle/>
          <a:p>
            <a:r>
              <a:rPr lang="en-US" sz="2000" cap="none">
                <a:solidFill>
                  <a:srgbClr val="FFFF00"/>
                </a:solidFill>
              </a:rPr>
              <a:t>&lt;Insert District Name&gt;’s</a:t>
            </a:r>
            <a:br>
              <a:rPr lang="en-US" sz="2000" cap="none"/>
            </a:br>
            <a:r>
              <a:rPr lang="en-US" sz="2000" cap="none"/>
              <a:t>Start Strong Fall 2021 Administrations</a:t>
            </a:r>
            <a:br>
              <a:rPr lang="en-US" sz="2000" cap="none"/>
            </a:br>
            <a:r>
              <a:rPr lang="en-US" sz="2000" b="1" cap="none"/>
              <a:t>English Language Arts – Support Levels</a:t>
            </a:r>
          </a:p>
        </p:txBody>
      </p:sp>
      <p:graphicFrame>
        <p:nvGraphicFramePr>
          <p:cNvPr id="34" name="Table 33"/>
          <p:cNvGraphicFramePr>
            <a:graphicFrameLocks noGrp="1"/>
          </p:cNvGraphicFramePr>
          <p:nvPr/>
        </p:nvGraphicFramePr>
        <p:xfrm>
          <a:off x="132589" y="1599329"/>
          <a:ext cx="8846304" cy="4636008"/>
        </p:xfrm>
        <a:graphic>
          <a:graphicData uri="http://schemas.openxmlformats.org/drawingml/2006/table">
            <a:tbl>
              <a:tblPr firstRow="1" firstCol="1" bandRow="1">
                <a:tableStyleId>{5C22544A-7EE6-4342-B048-85BDC9FD1C3A}</a:tableStyleId>
              </a:tblPr>
              <a:tblGrid>
                <a:gridCol w="1559124">
                  <a:extLst>
                    <a:ext uri="{9D8B030D-6E8A-4147-A177-3AD203B41FA5}">
                      <a16:colId xmlns:a16="http://schemas.microsoft.com/office/drawing/2014/main" val="20000"/>
                    </a:ext>
                  </a:extLst>
                </a:gridCol>
                <a:gridCol w="1214530">
                  <a:extLst>
                    <a:ext uri="{9D8B030D-6E8A-4147-A177-3AD203B41FA5}">
                      <a16:colId xmlns:a16="http://schemas.microsoft.com/office/drawing/2014/main" val="20011"/>
                    </a:ext>
                  </a:extLst>
                </a:gridCol>
                <a:gridCol w="1214530">
                  <a:extLst>
                    <a:ext uri="{9D8B030D-6E8A-4147-A177-3AD203B41FA5}">
                      <a16:colId xmlns:a16="http://schemas.microsoft.com/office/drawing/2014/main" val="20012"/>
                    </a:ext>
                  </a:extLst>
                </a:gridCol>
                <a:gridCol w="1214530">
                  <a:extLst>
                    <a:ext uri="{9D8B030D-6E8A-4147-A177-3AD203B41FA5}">
                      <a16:colId xmlns:a16="http://schemas.microsoft.com/office/drawing/2014/main" val="20013"/>
                    </a:ext>
                  </a:extLst>
                </a:gridCol>
                <a:gridCol w="1214530">
                  <a:extLst>
                    <a:ext uri="{9D8B030D-6E8A-4147-A177-3AD203B41FA5}">
                      <a16:colId xmlns:a16="http://schemas.microsoft.com/office/drawing/2014/main" val="20014"/>
                    </a:ext>
                  </a:extLst>
                </a:gridCol>
                <a:gridCol w="1214530">
                  <a:extLst>
                    <a:ext uri="{9D8B030D-6E8A-4147-A177-3AD203B41FA5}">
                      <a16:colId xmlns:a16="http://schemas.microsoft.com/office/drawing/2014/main" val="20015"/>
                    </a:ext>
                  </a:extLst>
                </a:gridCol>
                <a:gridCol w="1214530">
                  <a:extLst>
                    <a:ext uri="{9D8B030D-6E8A-4147-A177-3AD203B41FA5}">
                      <a16:colId xmlns:a16="http://schemas.microsoft.com/office/drawing/2014/main" val="2364039972"/>
                    </a:ext>
                  </a:extLst>
                </a:gridCol>
              </a:tblGrid>
              <a:tr h="948219">
                <a:tc>
                  <a:txBody>
                    <a:bodyPr/>
                    <a:lstStyle/>
                    <a:p>
                      <a:pPr marL="0" marR="0" algn="ctr">
                        <a:lnSpc>
                          <a:spcPct val="106000"/>
                        </a:lnSpc>
                        <a:spcBef>
                          <a:spcPts val="0"/>
                        </a:spcBef>
                        <a:spcAft>
                          <a:spcPts val="800"/>
                        </a:spcAft>
                      </a:pPr>
                      <a:r>
                        <a:rPr lang="en-US" sz="1200">
                          <a:effectLst/>
                        </a:rPr>
                        <a:t>Grade</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dirty="0">
                          <a:effectLst/>
                          <a:latin typeface="+mj-lt"/>
                          <a:ea typeface="Calibri" panose="020F0502020204030204" pitchFamily="34" charset="0"/>
                          <a:cs typeface="Times New Roman" panose="02020603050405020304" pitchFamily="18" charset="0"/>
                        </a:rPr>
                        <a:t>More Support Needed</a:t>
                      </a:r>
                    </a:p>
                    <a:p>
                      <a:pPr marL="0" marR="0" algn="ctr">
                        <a:lnSpc>
                          <a:spcPct val="100000"/>
                        </a:lnSpc>
                        <a:spcBef>
                          <a:spcPts val="0"/>
                        </a:spcBef>
                        <a:spcAft>
                          <a:spcPts val="0"/>
                        </a:spcAft>
                      </a:pPr>
                      <a:r>
                        <a:rPr lang="en-US" sz="1200" kern="1200" dirty="0">
                          <a:effectLst/>
                          <a:latin typeface="+mj-lt"/>
                          <a:ea typeface="Calibri" panose="020F0502020204030204" pitchFamily="34" charset="0"/>
                          <a:cs typeface="Times New Roman" panose="02020603050405020304" pitchFamily="18" charset="0"/>
                        </a:rPr>
                        <a:t>(Count)</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More Support Needed</a:t>
                      </a:r>
                    </a:p>
                    <a:p>
                      <a:pPr marL="0" marR="0" algn="ctr">
                        <a:lnSpc>
                          <a:spcPct val="100000"/>
                        </a:lnSpc>
                        <a:spcBef>
                          <a:spcPts val="0"/>
                        </a:spcBef>
                        <a:spcAft>
                          <a:spcPts val="0"/>
                        </a:spcAft>
                      </a:pPr>
                      <a:r>
                        <a:rPr lang="en-US" sz="1200" b="1" kern="1200">
                          <a:effectLst/>
                          <a:latin typeface="+mj-lt"/>
                          <a:ea typeface="Calibri" panose="020F0502020204030204" pitchFamily="34" charset="0"/>
                          <a:cs typeface="Times New Roman" panose="02020603050405020304" pitchFamily="18" charset="0"/>
                        </a:rPr>
                        <a:t>(Percentage)</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Less Support Needed</a:t>
                      </a:r>
                    </a:p>
                    <a:p>
                      <a:pPr marL="0" marR="0" algn="ctr">
                        <a:lnSpc>
                          <a:spcPct val="100000"/>
                        </a:lnSpc>
                        <a:spcBef>
                          <a:spcPts val="0"/>
                        </a:spcBef>
                        <a:spcAft>
                          <a:spcPts val="0"/>
                        </a:spcAft>
                      </a:pPr>
                      <a:r>
                        <a:rPr lang="en-US" sz="1200" kern="1200">
                          <a:effectLst/>
                        </a:rPr>
                        <a:t>(Count) </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rPr>
                        <a:t>Less Support Needed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extLst>
                  <a:ext uri="{0D108BD9-81ED-4DB2-BD59-A6C34878D82A}">
                    <a16:rowId xmlns:a16="http://schemas.microsoft.com/office/drawing/2014/main" val="10001"/>
                  </a:ext>
                </a:extLst>
              </a:tr>
              <a:tr h="530650">
                <a:tc>
                  <a:txBody>
                    <a:bodyPr/>
                    <a:lstStyle/>
                    <a:p>
                      <a:pPr marL="0" marR="0" algn="ctr">
                        <a:lnSpc>
                          <a:spcPct val="106000"/>
                        </a:lnSpc>
                        <a:spcBef>
                          <a:spcPts val="0"/>
                        </a:spcBef>
                        <a:spcAft>
                          <a:spcPts val="800"/>
                        </a:spcAft>
                      </a:pPr>
                      <a:r>
                        <a:rPr lang="en-US" sz="1200" kern="1200">
                          <a:effectLst/>
                        </a:rPr>
                        <a:t>4</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3"/>
                  </a:ext>
                </a:extLst>
              </a:tr>
              <a:tr h="521196">
                <a:tc>
                  <a:txBody>
                    <a:bodyPr/>
                    <a:lstStyle/>
                    <a:p>
                      <a:pPr marL="0" marR="0" algn="ctr">
                        <a:lnSpc>
                          <a:spcPct val="106000"/>
                        </a:lnSpc>
                        <a:spcBef>
                          <a:spcPts val="0"/>
                        </a:spcBef>
                        <a:spcAft>
                          <a:spcPts val="800"/>
                        </a:spcAft>
                      </a:pPr>
                      <a:r>
                        <a:rPr lang="en-US" sz="1200" kern="1200">
                          <a:effectLst/>
                        </a:rPr>
                        <a:t>5</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4"/>
                  </a:ext>
                </a:extLst>
              </a:tr>
              <a:tr h="530650">
                <a:tc>
                  <a:txBody>
                    <a:bodyPr/>
                    <a:lstStyle/>
                    <a:p>
                      <a:pPr marL="0" marR="0" algn="ctr">
                        <a:lnSpc>
                          <a:spcPct val="106000"/>
                        </a:lnSpc>
                        <a:spcBef>
                          <a:spcPts val="0"/>
                        </a:spcBef>
                        <a:spcAft>
                          <a:spcPts val="800"/>
                        </a:spcAft>
                      </a:pPr>
                      <a:r>
                        <a:rPr lang="en-US" sz="1200" kern="1200">
                          <a:effectLst/>
                        </a:rPr>
                        <a:t>6</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5"/>
                  </a:ext>
                </a:extLst>
              </a:tr>
              <a:tr h="530650">
                <a:tc>
                  <a:txBody>
                    <a:bodyPr/>
                    <a:lstStyle/>
                    <a:p>
                      <a:pPr marL="0" marR="0" algn="ctr">
                        <a:lnSpc>
                          <a:spcPct val="106000"/>
                        </a:lnSpc>
                        <a:spcBef>
                          <a:spcPts val="0"/>
                        </a:spcBef>
                        <a:spcAft>
                          <a:spcPts val="800"/>
                        </a:spcAft>
                      </a:pPr>
                      <a:r>
                        <a:rPr lang="en-US" sz="1200" kern="1200">
                          <a:effectLst/>
                        </a:rPr>
                        <a:t>7</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6"/>
                  </a:ext>
                </a:extLst>
              </a:tr>
              <a:tr h="530650">
                <a:tc>
                  <a:txBody>
                    <a:bodyPr/>
                    <a:lstStyle/>
                    <a:p>
                      <a:pPr marL="0" marR="0" algn="ctr">
                        <a:lnSpc>
                          <a:spcPct val="106000"/>
                        </a:lnSpc>
                        <a:spcBef>
                          <a:spcPts val="0"/>
                        </a:spcBef>
                        <a:spcAft>
                          <a:spcPts val="800"/>
                        </a:spcAft>
                      </a:pPr>
                      <a:r>
                        <a:rPr lang="en-US" sz="1200" kern="1200">
                          <a:effectLst/>
                        </a:rPr>
                        <a:t>8</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7"/>
                  </a:ext>
                </a:extLst>
              </a:tr>
              <a:tr h="513343">
                <a:tc>
                  <a:txBody>
                    <a:bodyPr/>
                    <a:lstStyle/>
                    <a:p>
                      <a:pPr marL="0" marR="0" algn="ctr">
                        <a:lnSpc>
                          <a:spcPct val="106000"/>
                        </a:lnSpc>
                        <a:spcBef>
                          <a:spcPts val="0"/>
                        </a:spcBef>
                        <a:spcAft>
                          <a:spcPts val="800"/>
                        </a:spcAft>
                      </a:pPr>
                      <a:r>
                        <a:rPr lang="en-US" sz="1200" kern="1200">
                          <a:effectLst/>
                        </a:rPr>
                        <a:t>9</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8"/>
                  </a:ext>
                </a:extLst>
              </a:tr>
              <a:tr h="530650">
                <a:tc>
                  <a:txBody>
                    <a:bodyPr/>
                    <a:lstStyle/>
                    <a:p>
                      <a:pPr marL="0" marR="0" algn="ctr">
                        <a:lnSpc>
                          <a:spcPct val="106000"/>
                        </a:lnSpc>
                        <a:spcBef>
                          <a:spcPts val="0"/>
                        </a:spcBef>
                        <a:spcAft>
                          <a:spcPts val="800"/>
                        </a:spcAft>
                      </a:pPr>
                      <a:r>
                        <a:rPr lang="en-US" sz="1200" kern="1200">
                          <a:effectLst/>
                        </a:rPr>
                        <a:t>10</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9"/>
                  </a:ext>
                </a:extLst>
              </a:tr>
            </a:tbl>
          </a:graphicData>
        </a:graphic>
      </p:graphicFrame>
      <p:sp>
        <p:nvSpPr>
          <p:cNvPr id="3" name="Slide Number Placeholder 2"/>
          <p:cNvSpPr>
            <a:spLocks noGrp="1"/>
          </p:cNvSpPr>
          <p:nvPr>
            <p:ph type="sldNum" sz="quarter" idx="12"/>
          </p:nvPr>
        </p:nvSpPr>
        <p:spPr>
          <a:xfrm>
            <a:off x="8545626" y="6425243"/>
            <a:ext cx="433267" cy="274320"/>
          </a:xfrm>
        </p:spPr>
        <p:txBody>
          <a:bodyPr/>
          <a:lstStyle/>
          <a:p>
            <a:fld id="{356A72F1-C897-1647-9CE8-BFFB19418015}" type="slidenum">
              <a:rPr lang="en-US" smtClean="0"/>
              <a:pPr/>
              <a:t>10</a:t>
            </a:fld>
            <a:endParaRPr lang="en-US"/>
          </a:p>
        </p:txBody>
      </p:sp>
    </p:spTree>
    <p:extLst>
      <p:ext uri="{BB962C8B-B14F-4D97-AF65-F5344CB8AC3E}">
        <p14:creationId xmlns:p14="http://schemas.microsoft.com/office/powerpoint/2010/main" val="290986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
          <p:cNvSpPr>
            <a:spLocks noGrp="1"/>
          </p:cNvSpPr>
          <p:nvPr>
            <p:ph type="title"/>
          </p:nvPr>
        </p:nvSpPr>
        <p:spPr/>
        <p:txBody>
          <a:bodyPr/>
          <a:lstStyle/>
          <a:p>
            <a:r>
              <a:rPr lang="en-US" sz="2000" cap="none" dirty="0">
                <a:solidFill>
                  <a:srgbClr val="FFFF00"/>
                </a:solidFill>
              </a:rPr>
              <a:t>&lt;Insert District Name&gt;’s</a:t>
            </a:r>
            <a:br>
              <a:rPr lang="en-US" sz="2000" cap="none" dirty="0"/>
            </a:br>
            <a:r>
              <a:rPr lang="en-US" sz="2000" cap="none" dirty="0"/>
              <a:t>Start Strong Fall 2021 Administrations</a:t>
            </a:r>
            <a:br>
              <a:rPr lang="en-US" sz="2000" cap="none" dirty="0"/>
            </a:br>
            <a:r>
              <a:rPr lang="en-US" sz="2000" b="1" cap="none" dirty="0"/>
              <a:t>Mathematics – Support Levels</a:t>
            </a:r>
          </a:p>
        </p:txBody>
      </p:sp>
      <p:graphicFrame>
        <p:nvGraphicFramePr>
          <p:cNvPr id="34" name="Table 33"/>
          <p:cNvGraphicFramePr>
            <a:graphicFrameLocks noGrp="1"/>
          </p:cNvGraphicFramePr>
          <p:nvPr>
            <p:extLst>
              <p:ext uri="{D42A27DB-BD31-4B8C-83A1-F6EECF244321}">
                <p14:modId xmlns:p14="http://schemas.microsoft.com/office/powerpoint/2010/main" val="3910502991"/>
              </p:ext>
            </p:extLst>
          </p:nvPr>
        </p:nvGraphicFramePr>
        <p:xfrm>
          <a:off x="132589" y="1599329"/>
          <a:ext cx="8846304" cy="4740509"/>
        </p:xfrm>
        <a:graphic>
          <a:graphicData uri="http://schemas.openxmlformats.org/drawingml/2006/table">
            <a:tbl>
              <a:tblPr firstRow="1" firstCol="1" bandRow="1">
                <a:tableStyleId>{5C22544A-7EE6-4342-B048-85BDC9FD1C3A}</a:tableStyleId>
              </a:tblPr>
              <a:tblGrid>
                <a:gridCol w="1559124">
                  <a:extLst>
                    <a:ext uri="{9D8B030D-6E8A-4147-A177-3AD203B41FA5}">
                      <a16:colId xmlns:a16="http://schemas.microsoft.com/office/drawing/2014/main" val="20000"/>
                    </a:ext>
                  </a:extLst>
                </a:gridCol>
                <a:gridCol w="1214530">
                  <a:extLst>
                    <a:ext uri="{9D8B030D-6E8A-4147-A177-3AD203B41FA5}">
                      <a16:colId xmlns:a16="http://schemas.microsoft.com/office/drawing/2014/main" val="20011"/>
                    </a:ext>
                  </a:extLst>
                </a:gridCol>
                <a:gridCol w="1214530">
                  <a:extLst>
                    <a:ext uri="{9D8B030D-6E8A-4147-A177-3AD203B41FA5}">
                      <a16:colId xmlns:a16="http://schemas.microsoft.com/office/drawing/2014/main" val="20012"/>
                    </a:ext>
                  </a:extLst>
                </a:gridCol>
                <a:gridCol w="1214530">
                  <a:extLst>
                    <a:ext uri="{9D8B030D-6E8A-4147-A177-3AD203B41FA5}">
                      <a16:colId xmlns:a16="http://schemas.microsoft.com/office/drawing/2014/main" val="20013"/>
                    </a:ext>
                  </a:extLst>
                </a:gridCol>
                <a:gridCol w="1214530">
                  <a:extLst>
                    <a:ext uri="{9D8B030D-6E8A-4147-A177-3AD203B41FA5}">
                      <a16:colId xmlns:a16="http://schemas.microsoft.com/office/drawing/2014/main" val="20014"/>
                    </a:ext>
                  </a:extLst>
                </a:gridCol>
                <a:gridCol w="1214530">
                  <a:extLst>
                    <a:ext uri="{9D8B030D-6E8A-4147-A177-3AD203B41FA5}">
                      <a16:colId xmlns:a16="http://schemas.microsoft.com/office/drawing/2014/main" val="20015"/>
                    </a:ext>
                  </a:extLst>
                </a:gridCol>
                <a:gridCol w="1214530">
                  <a:extLst>
                    <a:ext uri="{9D8B030D-6E8A-4147-A177-3AD203B41FA5}">
                      <a16:colId xmlns:a16="http://schemas.microsoft.com/office/drawing/2014/main" val="2364039972"/>
                    </a:ext>
                  </a:extLst>
                </a:gridCol>
              </a:tblGrid>
              <a:tr h="870009">
                <a:tc>
                  <a:txBody>
                    <a:bodyPr/>
                    <a:lstStyle/>
                    <a:p>
                      <a:pPr marL="0" marR="0" algn="ctr">
                        <a:lnSpc>
                          <a:spcPct val="106000"/>
                        </a:lnSpc>
                        <a:spcBef>
                          <a:spcPts val="0"/>
                        </a:spcBef>
                        <a:spcAft>
                          <a:spcPts val="800"/>
                        </a:spcAft>
                      </a:pPr>
                      <a:r>
                        <a:rPr lang="en-US" sz="1200">
                          <a:effectLst/>
                        </a:rPr>
                        <a:t>Grade</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More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More Support Needed</a:t>
                      </a:r>
                    </a:p>
                    <a:p>
                      <a:pPr marL="0" marR="0" algn="ctr">
                        <a:lnSpc>
                          <a:spcPct val="100000"/>
                        </a:lnSpc>
                        <a:spcBef>
                          <a:spcPts val="0"/>
                        </a:spcBef>
                        <a:spcAft>
                          <a:spcPts val="0"/>
                        </a:spcAft>
                      </a:pPr>
                      <a:r>
                        <a:rPr lang="en-US" sz="1200" b="1" kern="1200">
                          <a:effectLst/>
                          <a:latin typeface="+mj-lt"/>
                          <a:ea typeface="Calibri" panose="020F0502020204030204" pitchFamily="34" charset="0"/>
                          <a:cs typeface="Times New Roman" panose="02020603050405020304" pitchFamily="18" charset="0"/>
                        </a:rPr>
                        <a:t>(Percentage)</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dirty="0">
                          <a:effectLst/>
                        </a:rPr>
                        <a:t>Some Support Needed</a:t>
                      </a:r>
                    </a:p>
                    <a:p>
                      <a:pPr marL="0" marR="0" algn="ctr">
                        <a:lnSpc>
                          <a:spcPct val="100000"/>
                        </a:lnSpc>
                        <a:spcBef>
                          <a:spcPts val="0"/>
                        </a:spcBef>
                        <a:spcAft>
                          <a:spcPts val="0"/>
                        </a:spcAft>
                      </a:pPr>
                      <a:r>
                        <a:rPr lang="en-US" sz="1200" kern="1200" dirty="0">
                          <a:effectLst/>
                          <a:latin typeface="+mj-lt"/>
                          <a:ea typeface="Calibri" panose="020F0502020204030204" pitchFamily="34" charset="0"/>
                          <a:cs typeface="Times New Roman" panose="02020603050405020304" pitchFamily="18" charset="0"/>
                        </a:rPr>
                        <a:t>(Percentage)</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Less Support Needed</a:t>
                      </a:r>
                    </a:p>
                    <a:p>
                      <a:pPr marL="0" marR="0" algn="ctr">
                        <a:lnSpc>
                          <a:spcPct val="100000"/>
                        </a:lnSpc>
                        <a:spcBef>
                          <a:spcPts val="0"/>
                        </a:spcBef>
                        <a:spcAft>
                          <a:spcPts val="0"/>
                        </a:spcAft>
                      </a:pPr>
                      <a:r>
                        <a:rPr lang="en-US" sz="1200" kern="1200">
                          <a:effectLst/>
                        </a:rPr>
                        <a:t>(Count) </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rPr>
                        <a:t>Less Support Needed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extLst>
                  <a:ext uri="{0D108BD9-81ED-4DB2-BD59-A6C34878D82A}">
                    <a16:rowId xmlns:a16="http://schemas.microsoft.com/office/drawing/2014/main" val="10001"/>
                  </a:ext>
                </a:extLst>
              </a:tr>
              <a:tr h="486882">
                <a:tc>
                  <a:txBody>
                    <a:bodyPr/>
                    <a:lstStyle/>
                    <a:p>
                      <a:pPr marL="0" marR="0" algn="ctr">
                        <a:lnSpc>
                          <a:spcPct val="106000"/>
                        </a:lnSpc>
                        <a:spcBef>
                          <a:spcPts val="0"/>
                        </a:spcBef>
                        <a:spcAft>
                          <a:spcPts val="800"/>
                        </a:spcAft>
                      </a:pPr>
                      <a:r>
                        <a:rPr lang="en-US" sz="1200" kern="1200">
                          <a:effectLst/>
                        </a:rPr>
                        <a:t>4</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3"/>
                  </a:ext>
                </a:extLst>
              </a:tr>
              <a:tr h="478207">
                <a:tc>
                  <a:txBody>
                    <a:bodyPr/>
                    <a:lstStyle/>
                    <a:p>
                      <a:pPr marL="0" marR="0" algn="ctr">
                        <a:lnSpc>
                          <a:spcPct val="106000"/>
                        </a:lnSpc>
                        <a:spcBef>
                          <a:spcPts val="0"/>
                        </a:spcBef>
                        <a:spcAft>
                          <a:spcPts val="800"/>
                        </a:spcAft>
                      </a:pPr>
                      <a:r>
                        <a:rPr lang="en-US" sz="1200" kern="1200">
                          <a:effectLst/>
                        </a:rPr>
                        <a:t>5</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4"/>
                  </a:ext>
                </a:extLst>
              </a:tr>
              <a:tr h="486882">
                <a:tc>
                  <a:txBody>
                    <a:bodyPr/>
                    <a:lstStyle/>
                    <a:p>
                      <a:pPr marL="0" marR="0" algn="ctr">
                        <a:lnSpc>
                          <a:spcPct val="106000"/>
                        </a:lnSpc>
                        <a:spcBef>
                          <a:spcPts val="0"/>
                        </a:spcBef>
                        <a:spcAft>
                          <a:spcPts val="800"/>
                        </a:spcAft>
                      </a:pPr>
                      <a:r>
                        <a:rPr lang="en-US" sz="1200" kern="1200">
                          <a:effectLst/>
                        </a:rPr>
                        <a:t>6</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5"/>
                  </a:ext>
                </a:extLst>
              </a:tr>
              <a:tr h="486882">
                <a:tc>
                  <a:txBody>
                    <a:bodyPr/>
                    <a:lstStyle/>
                    <a:p>
                      <a:pPr marL="0" marR="0" algn="ctr">
                        <a:lnSpc>
                          <a:spcPct val="106000"/>
                        </a:lnSpc>
                        <a:spcBef>
                          <a:spcPts val="0"/>
                        </a:spcBef>
                        <a:spcAft>
                          <a:spcPts val="800"/>
                        </a:spcAft>
                      </a:pPr>
                      <a:r>
                        <a:rPr lang="en-US" sz="1200" kern="1200">
                          <a:effectLst/>
                        </a:rPr>
                        <a:t>7</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6"/>
                  </a:ext>
                </a:extLst>
              </a:tr>
              <a:tr h="486882">
                <a:tc>
                  <a:txBody>
                    <a:bodyPr/>
                    <a:lstStyle/>
                    <a:p>
                      <a:pPr marL="0" marR="0" algn="ctr">
                        <a:lnSpc>
                          <a:spcPct val="106000"/>
                        </a:lnSpc>
                        <a:spcBef>
                          <a:spcPts val="0"/>
                        </a:spcBef>
                        <a:spcAft>
                          <a:spcPts val="800"/>
                        </a:spcAft>
                      </a:pPr>
                      <a:r>
                        <a:rPr lang="en-US" sz="1200" kern="1200">
                          <a:effectLst/>
                        </a:rPr>
                        <a:t>8*</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7"/>
                  </a:ext>
                </a:extLst>
              </a:tr>
              <a:tr h="471001">
                <a:tc>
                  <a:txBody>
                    <a:bodyPr/>
                    <a:lstStyle/>
                    <a:p>
                      <a:pPr marL="0" marR="0" algn="ctr">
                        <a:lnSpc>
                          <a:spcPct val="106000"/>
                        </a:lnSpc>
                        <a:spcBef>
                          <a:spcPts val="0"/>
                        </a:spcBef>
                        <a:spcAft>
                          <a:spcPts val="800"/>
                        </a:spcAft>
                      </a:pPr>
                      <a:r>
                        <a:rPr lang="en-US" sz="1200" kern="1200">
                          <a:effectLst/>
                          <a:latin typeface="+mj-lt"/>
                          <a:ea typeface="Calibri" panose="020F0502020204030204" pitchFamily="34" charset="0"/>
                          <a:cs typeface="Times New Roman" panose="02020603050405020304" pitchFamily="18" charset="0"/>
                        </a:rPr>
                        <a:t>Algebra I</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8"/>
                  </a:ext>
                </a:extLst>
              </a:tr>
              <a:tr h="486882">
                <a:tc>
                  <a:txBody>
                    <a:bodyPr/>
                    <a:lstStyle/>
                    <a:p>
                      <a:pPr marL="0" marR="0" algn="ctr">
                        <a:lnSpc>
                          <a:spcPct val="106000"/>
                        </a:lnSpc>
                        <a:spcBef>
                          <a:spcPts val="0"/>
                        </a:spcBef>
                        <a:spcAft>
                          <a:spcPts val="800"/>
                        </a:spcAft>
                      </a:pPr>
                      <a:r>
                        <a:rPr lang="en-US" sz="1200">
                          <a:effectLst/>
                          <a:latin typeface="+mj-lt"/>
                          <a:ea typeface="Calibri" panose="020F0502020204030204" pitchFamily="34" charset="0"/>
                          <a:cs typeface="Times New Roman" panose="02020603050405020304" pitchFamily="18" charset="0"/>
                        </a:rPr>
                        <a:t>Geometry</a:t>
                      </a: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9"/>
                  </a:ext>
                </a:extLst>
              </a:tr>
              <a:tr h="486882">
                <a:tc>
                  <a:txBody>
                    <a:bodyPr/>
                    <a:lstStyle/>
                    <a:p>
                      <a:pPr marL="0" marR="0" algn="ctr">
                        <a:lnSpc>
                          <a:spcPct val="106000"/>
                        </a:lnSpc>
                        <a:spcBef>
                          <a:spcPts val="0"/>
                        </a:spcBef>
                        <a:spcAft>
                          <a:spcPts val="800"/>
                        </a:spcAft>
                      </a:pPr>
                      <a:r>
                        <a:rPr lang="en-US" sz="1200">
                          <a:effectLst/>
                          <a:latin typeface="+mj-lt"/>
                          <a:ea typeface="Calibri" panose="020F0502020204030204" pitchFamily="34" charset="0"/>
                          <a:cs typeface="Times New Roman" panose="02020603050405020304" pitchFamily="18" charset="0"/>
                        </a:rPr>
                        <a:t>Algebra II</a:t>
                      </a: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2653218970"/>
                  </a:ext>
                </a:extLst>
              </a:tr>
            </a:tbl>
          </a:graphicData>
        </a:graphic>
      </p:graphicFrame>
      <p:sp>
        <p:nvSpPr>
          <p:cNvPr id="2" name="TextBox 1">
            <a:extLst>
              <a:ext uri="{FF2B5EF4-FFF2-40B4-BE49-F238E27FC236}">
                <a16:creationId xmlns:a16="http://schemas.microsoft.com/office/drawing/2014/main" id="{A08CBCDA-ECAA-422D-A289-BB48E97776E8}"/>
              </a:ext>
            </a:extLst>
          </p:cNvPr>
          <p:cNvSpPr txBox="1"/>
          <p:nvPr/>
        </p:nvSpPr>
        <p:spPr>
          <a:xfrm>
            <a:off x="224308" y="6425245"/>
            <a:ext cx="8321318" cy="430887"/>
          </a:xfrm>
          <a:prstGeom prst="rect">
            <a:avLst/>
          </a:prstGeom>
          <a:noFill/>
        </p:spPr>
        <p:txBody>
          <a:bodyPr wrap="square" rtlCol="0">
            <a:spAutoFit/>
          </a:bodyPr>
          <a:lstStyle/>
          <a:p>
            <a:r>
              <a:rPr lang="en-US" sz="1100" dirty="0">
                <a:solidFill>
                  <a:srgbClr val="C00000"/>
                </a:solidFill>
                <a:latin typeface="Calibri" panose="020F0502020204030204" pitchFamily="34" charset="0"/>
                <a:cs typeface="Calibri" panose="020F0502020204030204" pitchFamily="34" charset="0"/>
              </a:rPr>
              <a:t>*Approximately 30,000 New Jersey students in grade 8 participated in the Algebra I assessment. Thus, Math 8 outcomes are not representative of grade 8 performance as a whole.</a:t>
            </a:r>
            <a:endParaRPr lang="en-US" sz="1100" dirty="0">
              <a:solidFill>
                <a:srgbClr val="C00000"/>
              </a:solidFill>
            </a:endParaRPr>
          </a:p>
        </p:txBody>
      </p:sp>
      <p:sp>
        <p:nvSpPr>
          <p:cNvPr id="3" name="Slide Number Placeholder 2"/>
          <p:cNvSpPr>
            <a:spLocks noGrp="1"/>
          </p:cNvSpPr>
          <p:nvPr>
            <p:ph type="sldNum" sz="quarter" idx="12"/>
          </p:nvPr>
        </p:nvSpPr>
        <p:spPr>
          <a:xfrm>
            <a:off x="8545626" y="6425243"/>
            <a:ext cx="433267" cy="274320"/>
          </a:xfrm>
        </p:spPr>
        <p:txBody>
          <a:bodyPr/>
          <a:lstStyle/>
          <a:p>
            <a:fld id="{356A72F1-C897-1647-9CE8-BFFB19418015}" type="slidenum">
              <a:rPr lang="en-US" smtClean="0"/>
              <a:pPr/>
              <a:t>11</a:t>
            </a:fld>
            <a:endParaRPr lang="en-US"/>
          </a:p>
        </p:txBody>
      </p:sp>
    </p:spTree>
    <p:extLst>
      <p:ext uri="{BB962C8B-B14F-4D97-AF65-F5344CB8AC3E}">
        <p14:creationId xmlns:p14="http://schemas.microsoft.com/office/powerpoint/2010/main" val="2021858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
          <p:cNvSpPr>
            <a:spLocks noGrp="1"/>
          </p:cNvSpPr>
          <p:nvPr>
            <p:ph type="title"/>
          </p:nvPr>
        </p:nvSpPr>
        <p:spPr/>
        <p:txBody>
          <a:bodyPr/>
          <a:lstStyle/>
          <a:p>
            <a:r>
              <a:rPr lang="en-US" sz="2000" cap="none" dirty="0">
                <a:solidFill>
                  <a:srgbClr val="FFFF00"/>
                </a:solidFill>
              </a:rPr>
              <a:t>&lt;Insert District Name&gt;’s</a:t>
            </a:r>
            <a:br>
              <a:rPr lang="en-US" sz="2000" cap="none" dirty="0"/>
            </a:br>
            <a:r>
              <a:rPr lang="en-US" sz="2000" cap="none" dirty="0"/>
              <a:t>Start Strong Fall 2021 Administrations</a:t>
            </a:r>
            <a:br>
              <a:rPr lang="en-US" sz="2000" cap="none" dirty="0"/>
            </a:br>
            <a:r>
              <a:rPr lang="en-US" sz="2000" b="1" cap="none" dirty="0"/>
              <a:t>Science – Support Levels</a:t>
            </a:r>
          </a:p>
        </p:txBody>
      </p:sp>
      <p:graphicFrame>
        <p:nvGraphicFramePr>
          <p:cNvPr id="34" name="Table 33"/>
          <p:cNvGraphicFramePr>
            <a:graphicFrameLocks noGrp="1"/>
          </p:cNvGraphicFramePr>
          <p:nvPr>
            <p:extLst>
              <p:ext uri="{D42A27DB-BD31-4B8C-83A1-F6EECF244321}">
                <p14:modId xmlns:p14="http://schemas.microsoft.com/office/powerpoint/2010/main" val="2652429412"/>
              </p:ext>
            </p:extLst>
          </p:nvPr>
        </p:nvGraphicFramePr>
        <p:xfrm>
          <a:off x="148478" y="1558942"/>
          <a:ext cx="8846304" cy="2795344"/>
        </p:xfrm>
        <a:graphic>
          <a:graphicData uri="http://schemas.openxmlformats.org/drawingml/2006/table">
            <a:tbl>
              <a:tblPr firstRow="1" firstCol="1" bandRow="1">
                <a:tableStyleId>{5C22544A-7EE6-4342-B048-85BDC9FD1C3A}</a:tableStyleId>
              </a:tblPr>
              <a:tblGrid>
                <a:gridCol w="1559124">
                  <a:extLst>
                    <a:ext uri="{9D8B030D-6E8A-4147-A177-3AD203B41FA5}">
                      <a16:colId xmlns:a16="http://schemas.microsoft.com/office/drawing/2014/main" val="20000"/>
                    </a:ext>
                  </a:extLst>
                </a:gridCol>
                <a:gridCol w="1214530">
                  <a:extLst>
                    <a:ext uri="{9D8B030D-6E8A-4147-A177-3AD203B41FA5}">
                      <a16:colId xmlns:a16="http://schemas.microsoft.com/office/drawing/2014/main" val="20011"/>
                    </a:ext>
                  </a:extLst>
                </a:gridCol>
                <a:gridCol w="1214530">
                  <a:extLst>
                    <a:ext uri="{9D8B030D-6E8A-4147-A177-3AD203B41FA5}">
                      <a16:colId xmlns:a16="http://schemas.microsoft.com/office/drawing/2014/main" val="20012"/>
                    </a:ext>
                  </a:extLst>
                </a:gridCol>
                <a:gridCol w="1214530">
                  <a:extLst>
                    <a:ext uri="{9D8B030D-6E8A-4147-A177-3AD203B41FA5}">
                      <a16:colId xmlns:a16="http://schemas.microsoft.com/office/drawing/2014/main" val="20013"/>
                    </a:ext>
                  </a:extLst>
                </a:gridCol>
                <a:gridCol w="1214530">
                  <a:extLst>
                    <a:ext uri="{9D8B030D-6E8A-4147-A177-3AD203B41FA5}">
                      <a16:colId xmlns:a16="http://schemas.microsoft.com/office/drawing/2014/main" val="20014"/>
                    </a:ext>
                  </a:extLst>
                </a:gridCol>
                <a:gridCol w="1214530">
                  <a:extLst>
                    <a:ext uri="{9D8B030D-6E8A-4147-A177-3AD203B41FA5}">
                      <a16:colId xmlns:a16="http://schemas.microsoft.com/office/drawing/2014/main" val="20015"/>
                    </a:ext>
                  </a:extLst>
                </a:gridCol>
                <a:gridCol w="1214530">
                  <a:extLst>
                    <a:ext uri="{9D8B030D-6E8A-4147-A177-3AD203B41FA5}">
                      <a16:colId xmlns:a16="http://schemas.microsoft.com/office/drawing/2014/main" val="2364039972"/>
                    </a:ext>
                  </a:extLst>
                </a:gridCol>
              </a:tblGrid>
              <a:tr h="1043473">
                <a:tc>
                  <a:txBody>
                    <a:bodyPr/>
                    <a:lstStyle/>
                    <a:p>
                      <a:pPr marL="0" marR="0" algn="ctr">
                        <a:lnSpc>
                          <a:spcPct val="106000"/>
                        </a:lnSpc>
                        <a:spcBef>
                          <a:spcPts val="0"/>
                        </a:spcBef>
                        <a:spcAft>
                          <a:spcPts val="800"/>
                        </a:spcAft>
                      </a:pPr>
                      <a:r>
                        <a:rPr lang="en-US" sz="1200" dirty="0">
                          <a:effectLst/>
                        </a:rPr>
                        <a:t>Grade</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More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More Support Needed</a:t>
                      </a:r>
                    </a:p>
                    <a:p>
                      <a:pPr marL="0" marR="0" algn="ctr">
                        <a:lnSpc>
                          <a:spcPct val="100000"/>
                        </a:lnSpc>
                        <a:spcBef>
                          <a:spcPts val="0"/>
                        </a:spcBef>
                        <a:spcAft>
                          <a:spcPts val="0"/>
                        </a:spcAft>
                      </a:pPr>
                      <a:r>
                        <a:rPr lang="en-US" sz="1200" b="1" kern="1200">
                          <a:effectLst/>
                          <a:latin typeface="+mj-lt"/>
                          <a:ea typeface="Calibri" panose="020F0502020204030204" pitchFamily="34" charset="0"/>
                          <a:cs typeface="Times New Roman" panose="02020603050405020304" pitchFamily="18" charset="0"/>
                        </a:rPr>
                        <a:t>(Percentage)</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Less Support Needed</a:t>
                      </a:r>
                    </a:p>
                    <a:p>
                      <a:pPr marL="0" marR="0" algn="ctr">
                        <a:lnSpc>
                          <a:spcPct val="100000"/>
                        </a:lnSpc>
                        <a:spcBef>
                          <a:spcPts val="0"/>
                        </a:spcBef>
                        <a:spcAft>
                          <a:spcPts val="0"/>
                        </a:spcAft>
                      </a:pPr>
                      <a:r>
                        <a:rPr lang="en-US" sz="1200" kern="1200">
                          <a:effectLst/>
                        </a:rPr>
                        <a:t>(Count) </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rPr>
                        <a:t>Less Support Needed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extLst>
                  <a:ext uri="{0D108BD9-81ED-4DB2-BD59-A6C34878D82A}">
                    <a16:rowId xmlns:a16="http://schemas.microsoft.com/office/drawing/2014/main" val="10001"/>
                  </a:ext>
                </a:extLst>
              </a:tr>
              <a:tr h="583957">
                <a:tc>
                  <a:txBody>
                    <a:bodyPr/>
                    <a:lstStyle/>
                    <a:p>
                      <a:pPr marL="0" marR="0" algn="ctr">
                        <a:lnSpc>
                          <a:spcPct val="106000"/>
                        </a:lnSpc>
                        <a:spcBef>
                          <a:spcPts val="0"/>
                        </a:spcBef>
                        <a:spcAft>
                          <a:spcPts val="800"/>
                        </a:spcAft>
                      </a:pPr>
                      <a:r>
                        <a:rPr lang="en-US" sz="1200" kern="1200">
                          <a:effectLst/>
                        </a:rPr>
                        <a:t>6</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5"/>
                  </a:ext>
                </a:extLst>
              </a:tr>
              <a:tr h="583957">
                <a:tc>
                  <a:txBody>
                    <a:bodyPr/>
                    <a:lstStyle/>
                    <a:p>
                      <a:pPr marL="0" marR="0" algn="ctr">
                        <a:lnSpc>
                          <a:spcPct val="106000"/>
                        </a:lnSpc>
                        <a:spcBef>
                          <a:spcPts val="0"/>
                        </a:spcBef>
                        <a:spcAft>
                          <a:spcPts val="800"/>
                        </a:spcAft>
                      </a:pPr>
                      <a:r>
                        <a:rPr lang="en-US" sz="1200" kern="1200">
                          <a:effectLst/>
                          <a:latin typeface="+mj-lt"/>
                          <a:ea typeface="Calibri" panose="020F0502020204030204" pitchFamily="34" charset="0"/>
                          <a:cs typeface="Times New Roman" panose="02020603050405020304" pitchFamily="18" charset="0"/>
                        </a:rPr>
                        <a:t>9</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6"/>
                  </a:ext>
                </a:extLst>
              </a:tr>
              <a:tr h="583957">
                <a:tc>
                  <a:txBody>
                    <a:bodyPr/>
                    <a:lstStyle/>
                    <a:p>
                      <a:pPr marL="0" marR="0" algn="ctr">
                        <a:lnSpc>
                          <a:spcPct val="106000"/>
                        </a:lnSpc>
                        <a:spcBef>
                          <a:spcPts val="0"/>
                        </a:spcBef>
                        <a:spcAft>
                          <a:spcPts val="800"/>
                        </a:spcAft>
                      </a:pPr>
                      <a:r>
                        <a:rPr lang="en-US" sz="1200" kern="1200">
                          <a:effectLst/>
                        </a:rPr>
                        <a:t>12</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tc>
                <a:tc>
                  <a:txBody>
                    <a:bodyPr/>
                    <a:lstStyle/>
                    <a:p>
                      <a:pPr marL="0" marR="0" algn="ctr">
                        <a:lnSpc>
                          <a:spcPct val="106000"/>
                        </a:lnSpc>
                        <a:spcBef>
                          <a:spcPts val="0"/>
                        </a:spcBef>
                        <a:spcAft>
                          <a:spcPts val="800"/>
                        </a:spcAft>
                      </a:pP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endParaRPr lang="en-US" sz="1200" b="1"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a16="http://schemas.microsoft.com/office/drawing/2014/main" val="10007"/>
                  </a:ext>
                </a:extLst>
              </a:tr>
            </a:tbl>
          </a:graphicData>
        </a:graphic>
      </p:graphicFrame>
      <p:sp>
        <p:nvSpPr>
          <p:cNvPr id="3" name="Slide Number Placeholder 2"/>
          <p:cNvSpPr>
            <a:spLocks noGrp="1"/>
          </p:cNvSpPr>
          <p:nvPr>
            <p:ph type="sldNum" sz="quarter" idx="12"/>
          </p:nvPr>
        </p:nvSpPr>
        <p:spPr>
          <a:xfrm>
            <a:off x="8545626" y="6425243"/>
            <a:ext cx="433267" cy="274320"/>
          </a:xfrm>
        </p:spPr>
        <p:txBody>
          <a:bodyPr/>
          <a:lstStyle/>
          <a:p>
            <a:fld id="{356A72F1-C897-1647-9CE8-BFFB19418015}" type="slidenum">
              <a:rPr lang="en-US" smtClean="0"/>
              <a:pPr/>
              <a:t>12</a:t>
            </a:fld>
            <a:endParaRPr lang="en-US"/>
          </a:p>
        </p:txBody>
      </p:sp>
    </p:spTree>
    <p:extLst>
      <p:ext uri="{BB962C8B-B14F-4D97-AF65-F5344CB8AC3E}">
        <p14:creationId xmlns:p14="http://schemas.microsoft.com/office/powerpoint/2010/main" val="137007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&lt;Insert District Name&gt;’s</a:t>
            </a:r>
            <a:br>
              <a:rPr lang="en-US" sz="2000" cap="none" dirty="0"/>
            </a:br>
            <a:r>
              <a:rPr lang="en-US" sz="2000" cap="none" dirty="0"/>
              <a:t>Start Strong Fall 2021 School- &amp; Grade-Level Outcomes</a:t>
            </a:r>
            <a:br>
              <a:rPr lang="en-US" sz="2000" b="1" cap="none" dirty="0"/>
            </a:br>
            <a:r>
              <a:rPr lang="en-US" sz="2000" b="1" cap="none" dirty="0"/>
              <a:t>English Language Arts Grade 4 – Support Levels</a:t>
            </a:r>
            <a:endParaRPr lang="en-US" sz="2000" dirty="0"/>
          </a:p>
        </p:txBody>
      </p:sp>
      <p:graphicFrame>
        <p:nvGraphicFramePr>
          <p:cNvPr id="7" name="Content Placeholder 6"/>
          <p:cNvGraphicFramePr>
            <a:graphicFrameLocks noGrp="1"/>
          </p:cNvGraphicFramePr>
          <p:nvPr>
            <p:ph idx="1"/>
          </p:nvPr>
        </p:nvGraphicFramePr>
        <p:xfrm>
          <a:off x="191589" y="1761344"/>
          <a:ext cx="8847907" cy="3921767"/>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038127">
                <a:tc>
                  <a:txBody>
                    <a:bodyPr/>
                    <a:lstStyle/>
                    <a:p>
                      <a:pPr algn="ctr"/>
                      <a:r>
                        <a:rPr lang="en-US" sz="1800" b="1">
                          <a:solidFill>
                            <a:schemeClr val="bg1"/>
                          </a:solidFill>
                        </a:rPr>
                        <a:t>ELA04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a:solidFill>
                            <a:schemeClr val="bg1"/>
                          </a:solidFill>
                        </a:rPr>
                        <a:t>School</a:t>
                      </a:r>
                      <a:r>
                        <a:rPr lang="en-US" sz="1500" baseline="0">
                          <a:solidFill>
                            <a:schemeClr val="bg1"/>
                          </a:solidFill>
                        </a:rPr>
                        <a:t> A</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1"/>
                  </a:ext>
                </a:extLst>
              </a:tr>
              <a:tr h="360455">
                <a:tc>
                  <a:txBody>
                    <a:bodyPr/>
                    <a:lstStyle/>
                    <a:p>
                      <a:r>
                        <a:rPr lang="en-US" sz="1500">
                          <a:solidFill>
                            <a:schemeClr val="bg1"/>
                          </a:solidFill>
                        </a:rPr>
                        <a:t>School</a:t>
                      </a:r>
                      <a:r>
                        <a:rPr lang="en-US" sz="1500" baseline="0">
                          <a:solidFill>
                            <a:schemeClr val="bg1"/>
                          </a:solidFill>
                        </a:rPr>
                        <a:t> B</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2"/>
                  </a:ext>
                </a:extLst>
              </a:tr>
              <a:tr h="360455">
                <a:tc>
                  <a:txBody>
                    <a:bodyPr/>
                    <a:lstStyle/>
                    <a:p>
                      <a:r>
                        <a:rPr lang="en-US" sz="1500">
                          <a:solidFill>
                            <a:schemeClr val="bg1"/>
                          </a:solidFill>
                        </a:rPr>
                        <a:t>School</a:t>
                      </a:r>
                      <a:r>
                        <a:rPr lang="en-US" sz="1500" baseline="0">
                          <a:solidFill>
                            <a:schemeClr val="bg1"/>
                          </a:solidFill>
                        </a:rPr>
                        <a:t> C</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3"/>
                  </a:ext>
                </a:extLst>
              </a:tr>
              <a:tr h="360455">
                <a:tc>
                  <a:txBody>
                    <a:bodyPr/>
                    <a:lstStyle/>
                    <a:p>
                      <a:r>
                        <a:rPr lang="en-US" sz="1500">
                          <a:solidFill>
                            <a:schemeClr val="bg1"/>
                          </a:solidFill>
                        </a:rPr>
                        <a:t>School</a:t>
                      </a:r>
                      <a:r>
                        <a:rPr lang="en-US" sz="1500" baseline="0">
                          <a:solidFill>
                            <a:schemeClr val="bg1"/>
                          </a:solidFill>
                        </a:rPr>
                        <a:t> D</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4"/>
                  </a:ext>
                </a:extLst>
              </a:tr>
              <a:tr h="360455">
                <a:tc>
                  <a:txBody>
                    <a:bodyPr/>
                    <a:lstStyle/>
                    <a:p>
                      <a:r>
                        <a:rPr lang="en-US" sz="1500">
                          <a:solidFill>
                            <a:schemeClr val="bg1"/>
                          </a:solidFill>
                        </a:rPr>
                        <a:t>School</a:t>
                      </a:r>
                      <a:r>
                        <a:rPr lang="en-US" sz="1500" baseline="0">
                          <a:solidFill>
                            <a:schemeClr val="bg1"/>
                          </a:solidFill>
                        </a:rPr>
                        <a:t> E</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5"/>
                  </a:ext>
                </a:extLst>
              </a:tr>
              <a:tr h="360455">
                <a:tc>
                  <a:txBody>
                    <a:bodyPr/>
                    <a:lstStyle/>
                    <a:p>
                      <a:r>
                        <a:rPr lang="en-US" sz="1500" b="1">
                          <a:solidFill>
                            <a:schemeClr val="bg1"/>
                          </a:solidFill>
                        </a:rPr>
                        <a:t>School</a:t>
                      </a:r>
                      <a:r>
                        <a:rPr lang="en-US" sz="1500" b="1" baseline="0">
                          <a:solidFill>
                            <a:schemeClr val="bg1"/>
                          </a:solidFill>
                        </a:rPr>
                        <a:t> F</a:t>
                      </a:r>
                      <a:endParaRPr lang="en-US" sz="1500" b="1">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3137287115"/>
                  </a:ext>
                </a:extLst>
              </a:tr>
              <a:tr h="360455">
                <a:tc>
                  <a:txBody>
                    <a:bodyPr/>
                    <a:lstStyle/>
                    <a:p>
                      <a:r>
                        <a:rPr lang="en-US" sz="1500" b="1">
                          <a:solidFill>
                            <a:schemeClr val="bg1"/>
                          </a:solidFill>
                        </a:rPr>
                        <a:t>School G</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260488625"/>
                  </a:ext>
                </a:extLst>
              </a:tr>
              <a:tr h="360455">
                <a:tc>
                  <a:txBody>
                    <a:bodyPr/>
                    <a:lstStyle/>
                    <a:p>
                      <a:r>
                        <a:rPr lang="en-US" sz="1500" b="1">
                          <a:solidFill>
                            <a:schemeClr val="bg1"/>
                          </a:solidFill>
                        </a:rPr>
                        <a:t>School H</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13</a:t>
            </a:fld>
            <a:endParaRPr lang="en-US"/>
          </a:p>
        </p:txBody>
      </p:sp>
    </p:spTree>
    <p:extLst>
      <p:ext uri="{BB962C8B-B14F-4D97-AF65-F5344CB8AC3E}">
        <p14:creationId xmlns:p14="http://schemas.microsoft.com/office/powerpoint/2010/main" val="1615892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&lt;Insert District Name&gt;’s</a:t>
            </a:r>
            <a:br>
              <a:rPr lang="en-US" sz="2000" cap="none" dirty="0"/>
            </a:br>
            <a:r>
              <a:rPr lang="en-US" sz="2000" cap="none" dirty="0"/>
              <a:t>Start Strong Fall 2021 School- &amp; Grade-Level Outcomes</a:t>
            </a:r>
            <a:br>
              <a:rPr lang="en-US" sz="2000" b="1" cap="none" dirty="0"/>
            </a:br>
            <a:r>
              <a:rPr lang="en-US" sz="2000" b="1" cap="none" dirty="0"/>
              <a:t>English Language Arts Grade 5 – Support Levels</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1684005"/>
              </p:ext>
            </p:extLst>
          </p:nvPr>
        </p:nvGraphicFramePr>
        <p:xfrm>
          <a:off x="191589" y="1761344"/>
          <a:ext cx="8847907" cy="3921767"/>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038127">
                <a:tc>
                  <a:txBody>
                    <a:bodyPr/>
                    <a:lstStyle/>
                    <a:p>
                      <a:pPr algn="ctr"/>
                      <a:r>
                        <a:rPr lang="en-US" sz="1800" b="1">
                          <a:solidFill>
                            <a:schemeClr val="bg1"/>
                          </a:solidFill>
                        </a:rPr>
                        <a:t>ELA05</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a:solidFill>
                            <a:schemeClr val="bg1"/>
                          </a:solidFill>
                        </a:rPr>
                        <a:t>School</a:t>
                      </a:r>
                      <a:r>
                        <a:rPr lang="en-US" sz="1500" baseline="0">
                          <a:solidFill>
                            <a:schemeClr val="bg1"/>
                          </a:solidFill>
                        </a:rPr>
                        <a:t> A</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1"/>
                  </a:ext>
                </a:extLst>
              </a:tr>
              <a:tr h="360455">
                <a:tc>
                  <a:txBody>
                    <a:bodyPr/>
                    <a:lstStyle/>
                    <a:p>
                      <a:r>
                        <a:rPr lang="en-US" sz="1500">
                          <a:solidFill>
                            <a:schemeClr val="bg1"/>
                          </a:solidFill>
                        </a:rPr>
                        <a:t>School</a:t>
                      </a:r>
                      <a:r>
                        <a:rPr lang="en-US" sz="1500" baseline="0">
                          <a:solidFill>
                            <a:schemeClr val="bg1"/>
                          </a:solidFill>
                        </a:rPr>
                        <a:t> B</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2"/>
                  </a:ext>
                </a:extLst>
              </a:tr>
              <a:tr h="360455">
                <a:tc>
                  <a:txBody>
                    <a:bodyPr/>
                    <a:lstStyle/>
                    <a:p>
                      <a:r>
                        <a:rPr lang="en-US" sz="1500">
                          <a:solidFill>
                            <a:schemeClr val="bg1"/>
                          </a:solidFill>
                        </a:rPr>
                        <a:t>School</a:t>
                      </a:r>
                      <a:r>
                        <a:rPr lang="en-US" sz="1500" baseline="0">
                          <a:solidFill>
                            <a:schemeClr val="bg1"/>
                          </a:solidFill>
                        </a:rPr>
                        <a:t> C</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3"/>
                  </a:ext>
                </a:extLst>
              </a:tr>
              <a:tr h="360455">
                <a:tc>
                  <a:txBody>
                    <a:bodyPr/>
                    <a:lstStyle/>
                    <a:p>
                      <a:r>
                        <a:rPr lang="en-US" sz="1500">
                          <a:solidFill>
                            <a:schemeClr val="bg1"/>
                          </a:solidFill>
                        </a:rPr>
                        <a:t>School</a:t>
                      </a:r>
                      <a:r>
                        <a:rPr lang="en-US" sz="1500" baseline="0">
                          <a:solidFill>
                            <a:schemeClr val="bg1"/>
                          </a:solidFill>
                        </a:rPr>
                        <a:t> D</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4"/>
                  </a:ext>
                </a:extLst>
              </a:tr>
              <a:tr h="360455">
                <a:tc>
                  <a:txBody>
                    <a:bodyPr/>
                    <a:lstStyle/>
                    <a:p>
                      <a:r>
                        <a:rPr lang="en-US" sz="1500">
                          <a:solidFill>
                            <a:schemeClr val="bg1"/>
                          </a:solidFill>
                        </a:rPr>
                        <a:t>School</a:t>
                      </a:r>
                      <a:r>
                        <a:rPr lang="en-US" sz="1500" baseline="0">
                          <a:solidFill>
                            <a:schemeClr val="bg1"/>
                          </a:solidFill>
                        </a:rPr>
                        <a:t> E</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5"/>
                  </a:ext>
                </a:extLst>
              </a:tr>
              <a:tr h="360455">
                <a:tc>
                  <a:txBody>
                    <a:bodyPr/>
                    <a:lstStyle/>
                    <a:p>
                      <a:r>
                        <a:rPr lang="en-US" sz="1500" b="1">
                          <a:solidFill>
                            <a:schemeClr val="bg1"/>
                          </a:solidFill>
                        </a:rPr>
                        <a:t>School</a:t>
                      </a:r>
                      <a:r>
                        <a:rPr lang="en-US" sz="1500" b="1" baseline="0">
                          <a:solidFill>
                            <a:schemeClr val="bg1"/>
                          </a:solidFill>
                        </a:rPr>
                        <a:t> F</a:t>
                      </a:r>
                      <a:endParaRPr lang="en-US" sz="1500" b="1">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3137287115"/>
                  </a:ext>
                </a:extLst>
              </a:tr>
              <a:tr h="360455">
                <a:tc>
                  <a:txBody>
                    <a:bodyPr/>
                    <a:lstStyle/>
                    <a:p>
                      <a:r>
                        <a:rPr lang="en-US" sz="1500" b="1">
                          <a:solidFill>
                            <a:schemeClr val="bg1"/>
                          </a:solidFill>
                        </a:rPr>
                        <a:t>School G</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260488625"/>
                  </a:ext>
                </a:extLst>
              </a:tr>
              <a:tr h="360455">
                <a:tc>
                  <a:txBody>
                    <a:bodyPr/>
                    <a:lstStyle/>
                    <a:p>
                      <a:r>
                        <a:rPr lang="en-US" sz="1500" b="1">
                          <a:solidFill>
                            <a:schemeClr val="bg1"/>
                          </a:solidFill>
                        </a:rPr>
                        <a:t>School H</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14</a:t>
            </a:fld>
            <a:endParaRPr lang="en-US"/>
          </a:p>
        </p:txBody>
      </p:sp>
    </p:spTree>
    <p:extLst>
      <p:ext uri="{BB962C8B-B14F-4D97-AF65-F5344CB8AC3E}">
        <p14:creationId xmlns:p14="http://schemas.microsoft.com/office/powerpoint/2010/main" val="3495645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&lt;Insert District Name&gt;’s</a:t>
            </a:r>
            <a:br>
              <a:rPr lang="en-US" sz="2000" cap="none" dirty="0"/>
            </a:br>
            <a:r>
              <a:rPr lang="en-US" sz="2000" cap="none" dirty="0"/>
              <a:t>Start Strong Fall 2021 School- &amp; Grade-Level Outcomes</a:t>
            </a:r>
            <a:br>
              <a:rPr lang="en-US" sz="2000" b="1" cap="none" dirty="0"/>
            </a:br>
            <a:r>
              <a:rPr lang="en-US" sz="2000" b="1" cap="none" dirty="0"/>
              <a:t>Mathematics Grade 4 – Support Levels</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18309315"/>
              </p:ext>
            </p:extLst>
          </p:nvPr>
        </p:nvGraphicFramePr>
        <p:xfrm>
          <a:off x="191589" y="1761344"/>
          <a:ext cx="8847907" cy="3921767"/>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038127">
                <a:tc>
                  <a:txBody>
                    <a:bodyPr/>
                    <a:lstStyle/>
                    <a:p>
                      <a:pPr algn="ctr"/>
                      <a:r>
                        <a:rPr lang="en-US" sz="1800" b="1">
                          <a:solidFill>
                            <a:schemeClr val="bg1"/>
                          </a:solidFill>
                        </a:rPr>
                        <a:t>MAT04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a:solidFill>
                            <a:schemeClr val="bg1"/>
                          </a:solidFill>
                        </a:rPr>
                        <a:t>School</a:t>
                      </a:r>
                      <a:r>
                        <a:rPr lang="en-US" sz="1500" baseline="0">
                          <a:solidFill>
                            <a:schemeClr val="bg1"/>
                          </a:solidFill>
                        </a:rPr>
                        <a:t> A</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1"/>
                  </a:ext>
                </a:extLst>
              </a:tr>
              <a:tr h="360455">
                <a:tc>
                  <a:txBody>
                    <a:bodyPr/>
                    <a:lstStyle/>
                    <a:p>
                      <a:r>
                        <a:rPr lang="en-US" sz="1500">
                          <a:solidFill>
                            <a:schemeClr val="bg1"/>
                          </a:solidFill>
                        </a:rPr>
                        <a:t>School</a:t>
                      </a:r>
                      <a:r>
                        <a:rPr lang="en-US" sz="1500" baseline="0">
                          <a:solidFill>
                            <a:schemeClr val="bg1"/>
                          </a:solidFill>
                        </a:rPr>
                        <a:t> B</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2"/>
                  </a:ext>
                </a:extLst>
              </a:tr>
              <a:tr h="360455">
                <a:tc>
                  <a:txBody>
                    <a:bodyPr/>
                    <a:lstStyle/>
                    <a:p>
                      <a:r>
                        <a:rPr lang="en-US" sz="1500">
                          <a:solidFill>
                            <a:schemeClr val="bg1"/>
                          </a:solidFill>
                        </a:rPr>
                        <a:t>School</a:t>
                      </a:r>
                      <a:r>
                        <a:rPr lang="en-US" sz="1500" baseline="0">
                          <a:solidFill>
                            <a:schemeClr val="bg1"/>
                          </a:solidFill>
                        </a:rPr>
                        <a:t> C</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3"/>
                  </a:ext>
                </a:extLst>
              </a:tr>
              <a:tr h="360455">
                <a:tc>
                  <a:txBody>
                    <a:bodyPr/>
                    <a:lstStyle/>
                    <a:p>
                      <a:r>
                        <a:rPr lang="en-US" sz="1500">
                          <a:solidFill>
                            <a:schemeClr val="bg1"/>
                          </a:solidFill>
                        </a:rPr>
                        <a:t>School</a:t>
                      </a:r>
                      <a:r>
                        <a:rPr lang="en-US" sz="1500" baseline="0">
                          <a:solidFill>
                            <a:schemeClr val="bg1"/>
                          </a:solidFill>
                        </a:rPr>
                        <a:t> D</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4"/>
                  </a:ext>
                </a:extLst>
              </a:tr>
              <a:tr h="360455">
                <a:tc>
                  <a:txBody>
                    <a:bodyPr/>
                    <a:lstStyle/>
                    <a:p>
                      <a:r>
                        <a:rPr lang="en-US" sz="1500">
                          <a:solidFill>
                            <a:schemeClr val="bg1"/>
                          </a:solidFill>
                        </a:rPr>
                        <a:t>School</a:t>
                      </a:r>
                      <a:r>
                        <a:rPr lang="en-US" sz="1500" baseline="0">
                          <a:solidFill>
                            <a:schemeClr val="bg1"/>
                          </a:solidFill>
                        </a:rPr>
                        <a:t> E</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5"/>
                  </a:ext>
                </a:extLst>
              </a:tr>
              <a:tr h="360455">
                <a:tc>
                  <a:txBody>
                    <a:bodyPr/>
                    <a:lstStyle/>
                    <a:p>
                      <a:r>
                        <a:rPr lang="en-US" sz="1500" b="1">
                          <a:solidFill>
                            <a:schemeClr val="bg1"/>
                          </a:solidFill>
                        </a:rPr>
                        <a:t>School</a:t>
                      </a:r>
                      <a:r>
                        <a:rPr lang="en-US" sz="1500" b="1" baseline="0">
                          <a:solidFill>
                            <a:schemeClr val="bg1"/>
                          </a:solidFill>
                        </a:rPr>
                        <a:t> F</a:t>
                      </a:r>
                      <a:endParaRPr lang="en-US" sz="1500" b="1">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3137287115"/>
                  </a:ext>
                </a:extLst>
              </a:tr>
              <a:tr h="360455">
                <a:tc>
                  <a:txBody>
                    <a:bodyPr/>
                    <a:lstStyle/>
                    <a:p>
                      <a:r>
                        <a:rPr lang="en-US" sz="1500" b="1">
                          <a:solidFill>
                            <a:schemeClr val="bg1"/>
                          </a:solidFill>
                        </a:rPr>
                        <a:t>School G</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260488625"/>
                  </a:ext>
                </a:extLst>
              </a:tr>
              <a:tr h="360455">
                <a:tc>
                  <a:txBody>
                    <a:bodyPr/>
                    <a:lstStyle/>
                    <a:p>
                      <a:r>
                        <a:rPr lang="en-US" sz="1500" b="1">
                          <a:solidFill>
                            <a:schemeClr val="bg1"/>
                          </a:solidFill>
                        </a:rPr>
                        <a:t>School H</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15</a:t>
            </a:fld>
            <a:endParaRPr lang="en-US"/>
          </a:p>
        </p:txBody>
      </p:sp>
    </p:spTree>
    <p:extLst>
      <p:ext uri="{BB962C8B-B14F-4D97-AF65-F5344CB8AC3E}">
        <p14:creationId xmlns:p14="http://schemas.microsoft.com/office/powerpoint/2010/main" val="1532806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&lt;Insert District Name&gt;’s</a:t>
            </a:r>
            <a:br>
              <a:rPr lang="en-US" sz="2000" cap="none" dirty="0"/>
            </a:br>
            <a:r>
              <a:rPr lang="en-US" sz="2000" cap="none" dirty="0"/>
              <a:t>Start Strong Fall 2021 School- &amp; Grade-Level Outcomes</a:t>
            </a:r>
            <a:br>
              <a:rPr lang="en-US" sz="2000" b="1" cap="none" dirty="0"/>
            </a:br>
            <a:r>
              <a:rPr lang="en-US" sz="2000" b="1" cap="none" dirty="0"/>
              <a:t>Mathematics Grade 5 – Support Levels</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67001758"/>
              </p:ext>
            </p:extLst>
          </p:nvPr>
        </p:nvGraphicFramePr>
        <p:xfrm>
          <a:off x="191589" y="1761344"/>
          <a:ext cx="8847907" cy="3921767"/>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038127">
                <a:tc>
                  <a:txBody>
                    <a:bodyPr/>
                    <a:lstStyle/>
                    <a:p>
                      <a:pPr algn="ctr"/>
                      <a:r>
                        <a:rPr lang="en-US" sz="1800" b="1">
                          <a:solidFill>
                            <a:schemeClr val="bg1"/>
                          </a:solidFill>
                        </a:rPr>
                        <a:t>MAT05</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a:solidFill>
                            <a:schemeClr val="bg1"/>
                          </a:solidFill>
                        </a:rPr>
                        <a:t>School</a:t>
                      </a:r>
                      <a:r>
                        <a:rPr lang="en-US" sz="1500" baseline="0">
                          <a:solidFill>
                            <a:schemeClr val="bg1"/>
                          </a:solidFill>
                        </a:rPr>
                        <a:t> A</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1"/>
                  </a:ext>
                </a:extLst>
              </a:tr>
              <a:tr h="360455">
                <a:tc>
                  <a:txBody>
                    <a:bodyPr/>
                    <a:lstStyle/>
                    <a:p>
                      <a:r>
                        <a:rPr lang="en-US" sz="1500">
                          <a:solidFill>
                            <a:schemeClr val="bg1"/>
                          </a:solidFill>
                        </a:rPr>
                        <a:t>School</a:t>
                      </a:r>
                      <a:r>
                        <a:rPr lang="en-US" sz="1500" baseline="0">
                          <a:solidFill>
                            <a:schemeClr val="bg1"/>
                          </a:solidFill>
                        </a:rPr>
                        <a:t> B</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2"/>
                  </a:ext>
                </a:extLst>
              </a:tr>
              <a:tr h="360455">
                <a:tc>
                  <a:txBody>
                    <a:bodyPr/>
                    <a:lstStyle/>
                    <a:p>
                      <a:r>
                        <a:rPr lang="en-US" sz="1500">
                          <a:solidFill>
                            <a:schemeClr val="bg1"/>
                          </a:solidFill>
                        </a:rPr>
                        <a:t>School</a:t>
                      </a:r>
                      <a:r>
                        <a:rPr lang="en-US" sz="1500" baseline="0">
                          <a:solidFill>
                            <a:schemeClr val="bg1"/>
                          </a:solidFill>
                        </a:rPr>
                        <a:t> C</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3"/>
                  </a:ext>
                </a:extLst>
              </a:tr>
              <a:tr h="360455">
                <a:tc>
                  <a:txBody>
                    <a:bodyPr/>
                    <a:lstStyle/>
                    <a:p>
                      <a:r>
                        <a:rPr lang="en-US" sz="1500">
                          <a:solidFill>
                            <a:schemeClr val="bg1"/>
                          </a:solidFill>
                        </a:rPr>
                        <a:t>School</a:t>
                      </a:r>
                      <a:r>
                        <a:rPr lang="en-US" sz="1500" baseline="0">
                          <a:solidFill>
                            <a:schemeClr val="bg1"/>
                          </a:solidFill>
                        </a:rPr>
                        <a:t> D</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4"/>
                  </a:ext>
                </a:extLst>
              </a:tr>
              <a:tr h="360455">
                <a:tc>
                  <a:txBody>
                    <a:bodyPr/>
                    <a:lstStyle/>
                    <a:p>
                      <a:r>
                        <a:rPr lang="en-US" sz="1500">
                          <a:solidFill>
                            <a:schemeClr val="bg1"/>
                          </a:solidFill>
                        </a:rPr>
                        <a:t>School</a:t>
                      </a:r>
                      <a:r>
                        <a:rPr lang="en-US" sz="1500" baseline="0">
                          <a:solidFill>
                            <a:schemeClr val="bg1"/>
                          </a:solidFill>
                        </a:rPr>
                        <a:t> E</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5"/>
                  </a:ext>
                </a:extLst>
              </a:tr>
              <a:tr h="360455">
                <a:tc>
                  <a:txBody>
                    <a:bodyPr/>
                    <a:lstStyle/>
                    <a:p>
                      <a:r>
                        <a:rPr lang="en-US" sz="1500" b="1">
                          <a:solidFill>
                            <a:schemeClr val="bg1"/>
                          </a:solidFill>
                        </a:rPr>
                        <a:t>School</a:t>
                      </a:r>
                      <a:r>
                        <a:rPr lang="en-US" sz="1500" b="1" baseline="0">
                          <a:solidFill>
                            <a:schemeClr val="bg1"/>
                          </a:solidFill>
                        </a:rPr>
                        <a:t> F</a:t>
                      </a:r>
                      <a:endParaRPr lang="en-US" sz="1500" b="1">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3137287115"/>
                  </a:ext>
                </a:extLst>
              </a:tr>
              <a:tr h="360455">
                <a:tc>
                  <a:txBody>
                    <a:bodyPr/>
                    <a:lstStyle/>
                    <a:p>
                      <a:r>
                        <a:rPr lang="en-US" sz="1500" b="1">
                          <a:solidFill>
                            <a:schemeClr val="bg1"/>
                          </a:solidFill>
                        </a:rPr>
                        <a:t>School G</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260488625"/>
                  </a:ext>
                </a:extLst>
              </a:tr>
              <a:tr h="360455">
                <a:tc>
                  <a:txBody>
                    <a:bodyPr/>
                    <a:lstStyle/>
                    <a:p>
                      <a:r>
                        <a:rPr lang="en-US" sz="1500" b="1">
                          <a:solidFill>
                            <a:schemeClr val="bg1"/>
                          </a:solidFill>
                        </a:rPr>
                        <a:t>School H</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16</a:t>
            </a:fld>
            <a:endParaRPr lang="en-US"/>
          </a:p>
        </p:txBody>
      </p:sp>
    </p:spTree>
    <p:extLst>
      <p:ext uri="{BB962C8B-B14F-4D97-AF65-F5344CB8AC3E}">
        <p14:creationId xmlns:p14="http://schemas.microsoft.com/office/powerpoint/2010/main" val="1533558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&lt;Insert District Name&gt;’s</a:t>
            </a:r>
            <a:br>
              <a:rPr lang="en-US" sz="2000" cap="none" dirty="0"/>
            </a:br>
            <a:r>
              <a:rPr lang="en-US" sz="2000" cap="none" dirty="0"/>
              <a:t>Start Strong Fall 2021 School- &amp; Grade-Level Outcomes</a:t>
            </a:r>
            <a:br>
              <a:rPr lang="en-US" sz="2000" b="1" cap="none" dirty="0"/>
            </a:br>
            <a:r>
              <a:rPr lang="en-US" sz="2000" b="1" cap="none" dirty="0"/>
              <a:t>Science Grade 6 – Support Levels</a:t>
            </a:r>
            <a:endParaRPr lang="en-US" sz="2000" dirty="0">
              <a:solidFill>
                <a:srgbClr val="FF0000"/>
              </a:solidFill>
              <a:highlight>
                <a:srgbClr val="FFFF00"/>
              </a:high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93373832"/>
              </p:ext>
            </p:extLst>
          </p:nvPr>
        </p:nvGraphicFramePr>
        <p:xfrm>
          <a:off x="191589" y="1761344"/>
          <a:ext cx="8847907" cy="3921767"/>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038127">
                <a:tc>
                  <a:txBody>
                    <a:bodyPr/>
                    <a:lstStyle/>
                    <a:p>
                      <a:pPr algn="ctr"/>
                      <a:r>
                        <a:rPr lang="en-US" sz="1800" b="1">
                          <a:solidFill>
                            <a:schemeClr val="bg1"/>
                          </a:solidFill>
                        </a:rPr>
                        <a:t>SC06</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a:solidFill>
                            <a:schemeClr val="bg1"/>
                          </a:solidFill>
                        </a:rPr>
                        <a:t>School</a:t>
                      </a:r>
                      <a:r>
                        <a:rPr lang="en-US" sz="1500" baseline="0">
                          <a:solidFill>
                            <a:schemeClr val="bg1"/>
                          </a:solidFill>
                        </a:rPr>
                        <a:t> A</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1"/>
                  </a:ext>
                </a:extLst>
              </a:tr>
              <a:tr h="360455">
                <a:tc>
                  <a:txBody>
                    <a:bodyPr/>
                    <a:lstStyle/>
                    <a:p>
                      <a:r>
                        <a:rPr lang="en-US" sz="1500">
                          <a:solidFill>
                            <a:schemeClr val="bg1"/>
                          </a:solidFill>
                        </a:rPr>
                        <a:t>School</a:t>
                      </a:r>
                      <a:r>
                        <a:rPr lang="en-US" sz="1500" baseline="0">
                          <a:solidFill>
                            <a:schemeClr val="bg1"/>
                          </a:solidFill>
                        </a:rPr>
                        <a:t> B</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2"/>
                  </a:ext>
                </a:extLst>
              </a:tr>
              <a:tr h="360455">
                <a:tc>
                  <a:txBody>
                    <a:bodyPr/>
                    <a:lstStyle/>
                    <a:p>
                      <a:r>
                        <a:rPr lang="en-US" sz="1500">
                          <a:solidFill>
                            <a:schemeClr val="bg1"/>
                          </a:solidFill>
                        </a:rPr>
                        <a:t>School</a:t>
                      </a:r>
                      <a:r>
                        <a:rPr lang="en-US" sz="1500" baseline="0">
                          <a:solidFill>
                            <a:schemeClr val="bg1"/>
                          </a:solidFill>
                        </a:rPr>
                        <a:t> C</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dirty="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3"/>
                  </a:ext>
                </a:extLst>
              </a:tr>
              <a:tr h="360455">
                <a:tc>
                  <a:txBody>
                    <a:bodyPr/>
                    <a:lstStyle/>
                    <a:p>
                      <a:r>
                        <a:rPr lang="en-US" sz="1500">
                          <a:solidFill>
                            <a:schemeClr val="bg1"/>
                          </a:solidFill>
                        </a:rPr>
                        <a:t>School</a:t>
                      </a:r>
                      <a:r>
                        <a:rPr lang="en-US" sz="1500" baseline="0">
                          <a:solidFill>
                            <a:schemeClr val="bg1"/>
                          </a:solidFill>
                        </a:rPr>
                        <a:t> D</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4"/>
                  </a:ext>
                </a:extLst>
              </a:tr>
              <a:tr h="360455">
                <a:tc>
                  <a:txBody>
                    <a:bodyPr/>
                    <a:lstStyle/>
                    <a:p>
                      <a:r>
                        <a:rPr lang="en-US" sz="1500">
                          <a:solidFill>
                            <a:schemeClr val="bg1"/>
                          </a:solidFill>
                        </a:rPr>
                        <a:t>School</a:t>
                      </a:r>
                      <a:r>
                        <a:rPr lang="en-US" sz="1500" baseline="0">
                          <a:solidFill>
                            <a:schemeClr val="bg1"/>
                          </a:solidFill>
                        </a:rPr>
                        <a:t> E</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5"/>
                  </a:ext>
                </a:extLst>
              </a:tr>
              <a:tr h="360455">
                <a:tc>
                  <a:txBody>
                    <a:bodyPr/>
                    <a:lstStyle/>
                    <a:p>
                      <a:r>
                        <a:rPr lang="en-US" sz="1500" b="1">
                          <a:solidFill>
                            <a:schemeClr val="bg1"/>
                          </a:solidFill>
                        </a:rPr>
                        <a:t>School</a:t>
                      </a:r>
                      <a:r>
                        <a:rPr lang="en-US" sz="1500" b="1" baseline="0">
                          <a:solidFill>
                            <a:schemeClr val="bg1"/>
                          </a:solidFill>
                        </a:rPr>
                        <a:t> F</a:t>
                      </a:r>
                      <a:endParaRPr lang="en-US" sz="1500" b="1">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3137287115"/>
                  </a:ext>
                </a:extLst>
              </a:tr>
              <a:tr h="360455">
                <a:tc>
                  <a:txBody>
                    <a:bodyPr/>
                    <a:lstStyle/>
                    <a:p>
                      <a:r>
                        <a:rPr lang="en-US" sz="1500" b="1">
                          <a:solidFill>
                            <a:schemeClr val="bg1"/>
                          </a:solidFill>
                        </a:rPr>
                        <a:t>School G</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260488625"/>
                  </a:ext>
                </a:extLst>
              </a:tr>
              <a:tr h="360455">
                <a:tc>
                  <a:txBody>
                    <a:bodyPr/>
                    <a:lstStyle/>
                    <a:p>
                      <a:r>
                        <a:rPr lang="en-US" sz="1500" b="1">
                          <a:solidFill>
                            <a:schemeClr val="bg1"/>
                          </a:solidFill>
                        </a:rPr>
                        <a:t>School H</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dirty="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17</a:t>
            </a:fld>
            <a:endParaRPr lang="en-US"/>
          </a:p>
        </p:txBody>
      </p:sp>
    </p:spTree>
    <p:extLst>
      <p:ext uri="{BB962C8B-B14F-4D97-AF65-F5344CB8AC3E}">
        <p14:creationId xmlns:p14="http://schemas.microsoft.com/office/powerpoint/2010/main" val="159236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9994" y="486461"/>
            <a:ext cx="7404685" cy="826513"/>
          </a:xfrm>
        </p:spPr>
        <p:txBody>
          <a:bodyPr/>
          <a:lstStyle/>
          <a:p>
            <a:r>
              <a:rPr lang="en-US" sz="2000" cap="none">
                <a:solidFill>
                  <a:prstClr val="white"/>
                </a:solidFill>
                <a:latin typeface="Calibri" panose="020F0502020204030204" pitchFamily="34" charset="0"/>
                <a:cs typeface="Calibri" panose="020F0502020204030204" pitchFamily="34" charset="0"/>
              </a:rPr>
              <a:t>Comparison of </a:t>
            </a:r>
            <a:r>
              <a:rPr lang="en-US" sz="2000" cap="none">
                <a:solidFill>
                  <a:srgbClr val="FFFF00"/>
                </a:solidFill>
                <a:latin typeface="Calibri" panose="020F0502020204030204" pitchFamily="34" charset="0"/>
                <a:cs typeface="Calibri" panose="020F0502020204030204" pitchFamily="34" charset="0"/>
              </a:rPr>
              <a:t>&lt;School Name&gt;’s </a:t>
            </a:r>
            <a:br>
              <a:rPr lang="en-US" sz="2000" cap="none">
                <a:latin typeface="Calibri" panose="020F0502020204030204" pitchFamily="34" charset="0"/>
                <a:cs typeface="Calibri" panose="020F0502020204030204" pitchFamily="34" charset="0"/>
              </a:rPr>
            </a:br>
            <a:r>
              <a:rPr lang="en-US" sz="2000" cap="none">
                <a:solidFill>
                  <a:prstClr val="white"/>
                </a:solidFill>
                <a:latin typeface="Calibri" panose="020F0502020204030204" pitchFamily="34" charset="0"/>
                <a:cs typeface="Calibri" panose="020F0502020204030204" pitchFamily="34" charset="0"/>
              </a:rPr>
              <a:t>Start Strong Fall 2021 Administration</a:t>
            </a:r>
            <a:br>
              <a:rPr lang="en-US" sz="2000" cap="none">
                <a:solidFill>
                  <a:prstClr val="white"/>
                </a:solidFill>
                <a:latin typeface="Calibri" panose="020F0502020204030204" pitchFamily="34" charset="0"/>
                <a:cs typeface="Calibri" panose="020F0502020204030204" pitchFamily="34" charset="0"/>
              </a:rPr>
            </a:br>
            <a:r>
              <a:rPr lang="en-US" sz="2000" b="1" cap="none">
                <a:solidFill>
                  <a:prstClr val="white"/>
                </a:solidFill>
                <a:latin typeface="Calibri" panose="020F0502020204030204" pitchFamily="34" charset="0"/>
                <a:cs typeface="Calibri" panose="020F0502020204030204" pitchFamily="34" charset="0"/>
              </a:rPr>
              <a:t>English Language Arts </a:t>
            </a:r>
            <a:r>
              <a:rPr lang="en-US" sz="2000" cap="none">
                <a:solidFill>
                  <a:prstClr val="white"/>
                </a:solidFill>
                <a:latin typeface="Calibri" panose="020F0502020204030204" pitchFamily="34" charset="0"/>
                <a:cs typeface="Calibri" panose="020F0502020204030204" pitchFamily="34" charset="0"/>
              </a:rPr>
              <a:t>to</a:t>
            </a:r>
            <a:r>
              <a:rPr lang="en-US" sz="2000" b="1" cap="none">
                <a:solidFill>
                  <a:prstClr val="white"/>
                </a:solidFill>
                <a:latin typeface="Calibri" panose="020F0502020204030204" pitchFamily="34" charset="0"/>
                <a:cs typeface="Calibri" panose="020F0502020204030204" pitchFamily="34" charset="0"/>
              </a:rPr>
              <a:t> </a:t>
            </a:r>
            <a:r>
              <a:rPr lang="en-US" sz="2000" b="1" cap="none">
                <a:solidFill>
                  <a:srgbClr val="FFFF00"/>
                </a:solidFill>
                <a:latin typeface="Calibri" panose="020F0502020204030204" pitchFamily="34" charset="0"/>
                <a:cs typeface="Calibri" panose="020F0502020204030204" pitchFamily="34" charset="0"/>
              </a:rPr>
              <a:t>&lt;District Name&gt;’s  </a:t>
            </a:r>
            <a:r>
              <a:rPr lang="en-US" sz="2000" cap="none">
                <a:latin typeface="Calibri" panose="020F0502020204030204" pitchFamily="34" charset="0"/>
                <a:cs typeface="Calibri" panose="020F0502020204030204" pitchFamily="34" charset="0"/>
              </a:rPr>
              <a:t>Percentages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10816214"/>
              </p:ext>
            </p:extLst>
          </p:nvPr>
        </p:nvGraphicFramePr>
        <p:xfrm>
          <a:off x="154745" y="1768842"/>
          <a:ext cx="8762834" cy="3608091"/>
        </p:xfrm>
        <a:graphic>
          <a:graphicData uri="http://schemas.openxmlformats.org/drawingml/2006/table">
            <a:tbl>
              <a:tblPr firstRow="1" firstCol="1" bandRow="1">
                <a:tableStyleId>{5C22544A-7EE6-4342-B048-85BDC9FD1C3A}</a:tableStyleId>
              </a:tblPr>
              <a:tblGrid>
                <a:gridCol w="1141682">
                  <a:extLst>
                    <a:ext uri="{9D8B030D-6E8A-4147-A177-3AD203B41FA5}">
                      <a16:colId xmlns:a16="http://schemas.microsoft.com/office/drawing/2014/main" val="20000"/>
                    </a:ext>
                  </a:extLst>
                </a:gridCol>
                <a:gridCol w="1270192">
                  <a:extLst>
                    <a:ext uri="{9D8B030D-6E8A-4147-A177-3AD203B41FA5}">
                      <a16:colId xmlns:a16="http://schemas.microsoft.com/office/drawing/2014/main" val="20001"/>
                    </a:ext>
                  </a:extLst>
                </a:gridCol>
                <a:gridCol w="1270192">
                  <a:extLst>
                    <a:ext uri="{9D8B030D-6E8A-4147-A177-3AD203B41FA5}">
                      <a16:colId xmlns:a16="http://schemas.microsoft.com/office/drawing/2014/main" val="20002"/>
                    </a:ext>
                  </a:extLst>
                </a:gridCol>
                <a:gridCol w="1270192">
                  <a:extLst>
                    <a:ext uri="{9D8B030D-6E8A-4147-A177-3AD203B41FA5}">
                      <a16:colId xmlns:a16="http://schemas.microsoft.com/office/drawing/2014/main" val="20003"/>
                    </a:ext>
                  </a:extLst>
                </a:gridCol>
                <a:gridCol w="1270192">
                  <a:extLst>
                    <a:ext uri="{9D8B030D-6E8A-4147-A177-3AD203B41FA5}">
                      <a16:colId xmlns:a16="http://schemas.microsoft.com/office/drawing/2014/main" val="20004"/>
                    </a:ext>
                  </a:extLst>
                </a:gridCol>
                <a:gridCol w="1270192">
                  <a:extLst>
                    <a:ext uri="{9D8B030D-6E8A-4147-A177-3AD203B41FA5}">
                      <a16:colId xmlns:a16="http://schemas.microsoft.com/office/drawing/2014/main" val="20005"/>
                    </a:ext>
                  </a:extLst>
                </a:gridCol>
                <a:gridCol w="1270192">
                  <a:extLst>
                    <a:ext uri="{9D8B030D-6E8A-4147-A177-3AD203B41FA5}">
                      <a16:colId xmlns:a16="http://schemas.microsoft.com/office/drawing/2014/main" val="20006"/>
                    </a:ext>
                  </a:extLst>
                </a:gridCol>
              </a:tblGrid>
              <a:tr h="360882">
                <a:tc>
                  <a:txBody>
                    <a:bodyPr/>
                    <a:lstStyle/>
                    <a:p>
                      <a:pPr algn="ctr"/>
                      <a:r>
                        <a:rPr lang="en-US" sz="1400" dirty="0">
                          <a:latin typeface="Calibri" panose="020F0502020204030204" pitchFamily="34" charset="0"/>
                          <a:cs typeface="Calibri" panose="020F0502020204030204" pitchFamily="34" charset="0"/>
                        </a:rPr>
                        <a:t>Grade</a:t>
                      </a:r>
                    </a:p>
                  </a:txBody>
                  <a:tcPr marL="98268" marR="98268" marT="34290" marB="34290" anchor="ctr">
                    <a:solidFill>
                      <a:schemeClr val="tx2"/>
                    </a:solidFill>
                  </a:tcPr>
                </a:tc>
                <a:tc>
                  <a:txBody>
                    <a:bodyPr/>
                    <a:lstStyle/>
                    <a:p>
                      <a:pPr algn="ctr"/>
                      <a:r>
                        <a:rPr lang="en-US" sz="1200" b="1" dirty="0">
                          <a:solidFill>
                            <a:schemeClr val="bg1"/>
                          </a:solidFill>
                          <a:latin typeface="+mn-lt"/>
                        </a:rPr>
                        <a:t>School: More Support Needed</a:t>
                      </a:r>
                    </a:p>
                  </a:txBody>
                  <a:tcPr marL="68580" marR="68580" marT="34290" marB="34290">
                    <a:solidFill>
                      <a:schemeClr val="tx2"/>
                    </a:solidFill>
                  </a:tcPr>
                </a:tc>
                <a:tc>
                  <a:txBody>
                    <a:bodyPr/>
                    <a:lstStyle/>
                    <a:p>
                      <a:pPr algn="ctr"/>
                      <a:r>
                        <a:rPr lang="en-US" sz="1200" b="1" dirty="0">
                          <a:solidFill>
                            <a:schemeClr val="bg1"/>
                          </a:solidFill>
                          <a:latin typeface="+mn-lt"/>
                        </a:rPr>
                        <a:t>District: More Support Needed</a:t>
                      </a:r>
                    </a:p>
                  </a:txBody>
                  <a:tcPr marL="68580" marR="68580" marT="34290" marB="34290">
                    <a:solidFill>
                      <a:schemeClr val="tx2"/>
                    </a:solidFill>
                  </a:tcPr>
                </a:tc>
                <a:tc>
                  <a:txBody>
                    <a:bodyPr/>
                    <a:lstStyle/>
                    <a:p>
                      <a:pPr algn="ctr"/>
                      <a:r>
                        <a:rPr lang="en-US" sz="1200" b="1" dirty="0">
                          <a:solidFill>
                            <a:schemeClr val="bg1"/>
                          </a:solidFill>
                          <a:latin typeface="+mn-lt"/>
                        </a:rPr>
                        <a:t>School: Some Support Needed</a:t>
                      </a:r>
                    </a:p>
                  </a:txBody>
                  <a:tcPr marL="68580" marR="68580" marT="34290" marB="34290">
                    <a:solidFill>
                      <a:schemeClr val="tx2"/>
                    </a:solidFill>
                  </a:tcPr>
                </a:tc>
                <a:tc>
                  <a:txBody>
                    <a:bodyPr/>
                    <a:lstStyle/>
                    <a:p>
                      <a:pPr algn="ctr"/>
                      <a:r>
                        <a:rPr lang="en-US" sz="1200" b="1" dirty="0">
                          <a:solidFill>
                            <a:schemeClr val="bg1"/>
                          </a:solidFill>
                          <a:latin typeface="+mn-lt"/>
                        </a:rPr>
                        <a:t>District: Some Support Needed</a:t>
                      </a:r>
                    </a:p>
                  </a:txBody>
                  <a:tcPr marL="68580" marR="68580" marT="34290" marB="34290">
                    <a:solidFill>
                      <a:schemeClr val="tx2"/>
                    </a:solidFill>
                  </a:tcPr>
                </a:tc>
                <a:tc>
                  <a:txBody>
                    <a:bodyPr/>
                    <a:lstStyle/>
                    <a:p>
                      <a:pPr algn="ctr"/>
                      <a:r>
                        <a:rPr lang="en-US" sz="1200" b="1" dirty="0">
                          <a:solidFill>
                            <a:schemeClr val="bg1"/>
                          </a:solidFill>
                          <a:latin typeface="+mn-lt"/>
                        </a:rPr>
                        <a:t>School: Less Support Needed</a:t>
                      </a:r>
                    </a:p>
                  </a:txBody>
                  <a:tcPr marL="68580" marR="68580" marT="34290" marB="34290">
                    <a:solidFill>
                      <a:schemeClr val="tx2"/>
                    </a:solidFill>
                  </a:tcPr>
                </a:tc>
                <a:tc>
                  <a:txBody>
                    <a:bodyPr/>
                    <a:lstStyle/>
                    <a:p>
                      <a:pPr algn="ctr"/>
                      <a:r>
                        <a:rPr lang="en-US" sz="1200" b="1" dirty="0">
                          <a:solidFill>
                            <a:schemeClr val="bg1"/>
                          </a:solidFill>
                          <a:latin typeface="+mn-lt"/>
                        </a:rPr>
                        <a:t>District: Less Support Needed</a:t>
                      </a:r>
                    </a:p>
                  </a:txBody>
                  <a:tcPr marL="68580" marR="68580" marT="34290" marB="34290">
                    <a:solidFill>
                      <a:schemeClr val="tx2"/>
                    </a:solidFill>
                  </a:tcPr>
                </a:tc>
                <a:extLst>
                  <a:ext uri="{0D108BD9-81ED-4DB2-BD59-A6C34878D82A}">
                    <a16:rowId xmlns:a16="http://schemas.microsoft.com/office/drawing/2014/main" val="3478940504"/>
                  </a:ext>
                </a:extLst>
              </a:tr>
              <a:tr h="453393">
                <a:tc>
                  <a:txBody>
                    <a:bodyPr/>
                    <a:lstStyle/>
                    <a:p>
                      <a:pPr algn="ctr"/>
                      <a:r>
                        <a:rPr lang="en-US" sz="1400">
                          <a:latin typeface="Calibri" panose="020F0502020204030204" pitchFamily="34" charset="0"/>
                          <a:cs typeface="Calibri" panose="020F0502020204030204" pitchFamily="34" charset="0"/>
                        </a:rPr>
                        <a:t>4</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extLst>
                  <a:ext uri="{0D108BD9-81ED-4DB2-BD59-A6C34878D82A}">
                    <a16:rowId xmlns:a16="http://schemas.microsoft.com/office/drawing/2014/main" val="10004"/>
                  </a:ext>
                </a:extLst>
              </a:tr>
              <a:tr h="453393">
                <a:tc>
                  <a:txBody>
                    <a:bodyPr/>
                    <a:lstStyle/>
                    <a:p>
                      <a:pPr algn="ctr"/>
                      <a:r>
                        <a:rPr lang="en-US" sz="1400">
                          <a:latin typeface="Calibri" panose="020F0502020204030204" pitchFamily="34" charset="0"/>
                          <a:cs typeface="Calibri" panose="020F0502020204030204" pitchFamily="34" charset="0"/>
                        </a:rPr>
                        <a:t>5</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extLst>
                  <a:ext uri="{0D108BD9-81ED-4DB2-BD59-A6C34878D82A}">
                    <a16:rowId xmlns:a16="http://schemas.microsoft.com/office/drawing/2014/main" val="10005"/>
                  </a:ext>
                </a:extLst>
              </a:tr>
              <a:tr h="453393">
                <a:tc>
                  <a:txBody>
                    <a:bodyPr/>
                    <a:lstStyle/>
                    <a:p>
                      <a:pPr algn="ctr"/>
                      <a:r>
                        <a:rPr lang="en-US" sz="1400">
                          <a:latin typeface="Calibri" panose="020F0502020204030204" pitchFamily="34" charset="0"/>
                          <a:cs typeface="Calibri" panose="020F0502020204030204" pitchFamily="34" charset="0"/>
                        </a:rPr>
                        <a:t>6</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dirty="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extLst>
                  <a:ext uri="{0D108BD9-81ED-4DB2-BD59-A6C34878D82A}">
                    <a16:rowId xmlns:a16="http://schemas.microsoft.com/office/drawing/2014/main" val="10006"/>
                  </a:ext>
                </a:extLst>
              </a:tr>
              <a:tr h="453393">
                <a:tc>
                  <a:txBody>
                    <a:bodyPr/>
                    <a:lstStyle/>
                    <a:p>
                      <a:pPr algn="ctr"/>
                      <a:r>
                        <a:rPr lang="en-US" sz="1400">
                          <a:latin typeface="Calibri" panose="020F0502020204030204" pitchFamily="34" charset="0"/>
                          <a:cs typeface="Calibri" panose="020F0502020204030204" pitchFamily="34" charset="0"/>
                        </a:rPr>
                        <a:t>7</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extLst>
                  <a:ext uri="{0D108BD9-81ED-4DB2-BD59-A6C34878D82A}">
                    <a16:rowId xmlns:a16="http://schemas.microsoft.com/office/drawing/2014/main" val="10007"/>
                  </a:ext>
                </a:extLst>
              </a:tr>
              <a:tr h="453393">
                <a:tc>
                  <a:txBody>
                    <a:bodyPr/>
                    <a:lstStyle/>
                    <a:p>
                      <a:pPr algn="ctr"/>
                      <a:r>
                        <a:rPr lang="en-US" sz="1400">
                          <a:latin typeface="Calibri" panose="020F0502020204030204" pitchFamily="34" charset="0"/>
                          <a:cs typeface="Calibri" panose="020F0502020204030204" pitchFamily="34" charset="0"/>
                        </a:rPr>
                        <a:t>8</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extLst>
                  <a:ext uri="{0D108BD9-81ED-4DB2-BD59-A6C34878D82A}">
                    <a16:rowId xmlns:a16="http://schemas.microsoft.com/office/drawing/2014/main" val="10008"/>
                  </a:ext>
                </a:extLst>
              </a:tr>
              <a:tr h="453393">
                <a:tc>
                  <a:txBody>
                    <a:bodyPr/>
                    <a:lstStyle/>
                    <a:p>
                      <a:pPr algn="ctr"/>
                      <a:r>
                        <a:rPr lang="en-US" sz="1400">
                          <a:latin typeface="Calibri" panose="020F0502020204030204" pitchFamily="34" charset="0"/>
                          <a:cs typeface="Calibri" panose="020F0502020204030204" pitchFamily="34" charset="0"/>
                        </a:rPr>
                        <a:t>9</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extLst>
                  <a:ext uri="{0D108BD9-81ED-4DB2-BD59-A6C34878D82A}">
                    <a16:rowId xmlns:a16="http://schemas.microsoft.com/office/drawing/2014/main" val="10009"/>
                  </a:ext>
                </a:extLst>
              </a:tr>
              <a:tr h="453393">
                <a:tc>
                  <a:txBody>
                    <a:bodyPr/>
                    <a:lstStyle/>
                    <a:p>
                      <a:pPr algn="ctr"/>
                      <a:r>
                        <a:rPr lang="en-US" sz="1400">
                          <a:latin typeface="Calibri" panose="020F0502020204030204" pitchFamily="34" charset="0"/>
                          <a:cs typeface="Calibri" panose="020F0502020204030204" pitchFamily="34" charset="0"/>
                        </a:rPr>
                        <a:t>10</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dirty="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dirty="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extLst>
                  <a:ext uri="{0D108BD9-81ED-4DB2-BD59-A6C34878D82A}">
                    <a16:rowId xmlns:a16="http://schemas.microsoft.com/office/drawing/2014/main" val="10010"/>
                  </a:ext>
                </a:extLst>
              </a:tr>
            </a:tbl>
          </a:graphicData>
        </a:graphic>
      </p:graphicFrame>
      <p:sp>
        <p:nvSpPr>
          <p:cNvPr id="8" name="TextBox 7"/>
          <p:cNvSpPr txBox="1"/>
          <p:nvPr/>
        </p:nvSpPr>
        <p:spPr>
          <a:xfrm>
            <a:off x="363415" y="6199577"/>
            <a:ext cx="6339840" cy="261610"/>
          </a:xfrm>
          <a:prstGeom prst="rect">
            <a:avLst/>
          </a:prstGeom>
          <a:noFill/>
        </p:spPr>
        <p:txBody>
          <a:bodyPr wrap="square" rtlCol="0">
            <a:spAutoFit/>
          </a:bodyPr>
          <a:lstStyle/>
          <a:p>
            <a:r>
              <a:rPr lang="en-US" sz="1100" dirty="0"/>
              <a:t>Note: Percentages may not total 100 due to rounding.</a:t>
            </a:r>
          </a:p>
        </p:txBody>
      </p:sp>
      <p:sp>
        <p:nvSpPr>
          <p:cNvPr id="6" name="Slide Number Placeholder 5"/>
          <p:cNvSpPr>
            <a:spLocks noGrp="1"/>
          </p:cNvSpPr>
          <p:nvPr>
            <p:ph type="sldNum" sz="quarter" idx="12"/>
          </p:nvPr>
        </p:nvSpPr>
        <p:spPr/>
        <p:txBody>
          <a:bodyPr/>
          <a:lstStyle/>
          <a:p>
            <a:fld id="{356A72F1-C897-1647-9CE8-BFFB19418015}" type="slidenum">
              <a:rPr lang="en-US" smtClean="0"/>
              <a:pPr/>
              <a:t>18</a:t>
            </a:fld>
            <a:endParaRPr lang="en-US"/>
          </a:p>
        </p:txBody>
      </p:sp>
    </p:spTree>
    <p:extLst>
      <p:ext uri="{BB962C8B-B14F-4D97-AF65-F5344CB8AC3E}">
        <p14:creationId xmlns:p14="http://schemas.microsoft.com/office/powerpoint/2010/main" val="36296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9994" y="486461"/>
            <a:ext cx="7404685" cy="826513"/>
          </a:xfrm>
        </p:spPr>
        <p:txBody>
          <a:bodyPr/>
          <a:lstStyle/>
          <a:p>
            <a:r>
              <a:rPr lang="en-US" sz="2000" cap="none" dirty="0">
                <a:solidFill>
                  <a:prstClr val="white"/>
                </a:solidFill>
                <a:latin typeface="Calibri" panose="020F0502020204030204" pitchFamily="34" charset="0"/>
                <a:cs typeface="Calibri" panose="020F0502020204030204" pitchFamily="34" charset="0"/>
              </a:rPr>
              <a:t>Comparison of </a:t>
            </a:r>
            <a:r>
              <a:rPr lang="en-US" sz="2000" cap="none" dirty="0">
                <a:solidFill>
                  <a:srgbClr val="FFFF00"/>
                </a:solidFill>
                <a:latin typeface="Calibri" panose="020F0502020204030204" pitchFamily="34" charset="0"/>
                <a:cs typeface="Calibri" panose="020F0502020204030204" pitchFamily="34" charset="0"/>
              </a:rPr>
              <a:t>&lt;School Name&gt;’s </a:t>
            </a:r>
            <a:br>
              <a:rPr lang="en-US" sz="2000" cap="none" dirty="0">
                <a:latin typeface="Calibri" panose="020F0502020204030204" pitchFamily="34" charset="0"/>
                <a:cs typeface="Calibri" panose="020F0502020204030204" pitchFamily="34" charset="0"/>
              </a:rPr>
            </a:br>
            <a:r>
              <a:rPr lang="en-US" sz="2000" cap="none" dirty="0">
                <a:solidFill>
                  <a:prstClr val="white"/>
                </a:solidFill>
                <a:latin typeface="Calibri" panose="020F0502020204030204" pitchFamily="34" charset="0"/>
                <a:cs typeface="Calibri" panose="020F0502020204030204" pitchFamily="34" charset="0"/>
              </a:rPr>
              <a:t>Start Strong Fall 2021 Administration</a:t>
            </a:r>
            <a:br>
              <a:rPr lang="en-US" sz="2000" cap="none" dirty="0">
                <a:solidFill>
                  <a:prstClr val="white"/>
                </a:solidFill>
                <a:latin typeface="Calibri" panose="020F0502020204030204" pitchFamily="34" charset="0"/>
                <a:cs typeface="Calibri" panose="020F0502020204030204" pitchFamily="34" charset="0"/>
              </a:rPr>
            </a:br>
            <a:r>
              <a:rPr lang="en-US" sz="2000" b="1" cap="none" dirty="0">
                <a:solidFill>
                  <a:prstClr val="white"/>
                </a:solidFill>
                <a:latin typeface="Calibri" panose="020F0502020204030204" pitchFamily="34" charset="0"/>
                <a:cs typeface="Calibri" panose="020F0502020204030204" pitchFamily="34" charset="0"/>
              </a:rPr>
              <a:t>Mathematics </a:t>
            </a:r>
            <a:r>
              <a:rPr lang="en-US" sz="2000" cap="none" dirty="0">
                <a:solidFill>
                  <a:prstClr val="white"/>
                </a:solidFill>
                <a:latin typeface="Calibri" panose="020F0502020204030204" pitchFamily="34" charset="0"/>
                <a:cs typeface="Calibri" panose="020F0502020204030204" pitchFamily="34" charset="0"/>
              </a:rPr>
              <a:t>to</a:t>
            </a:r>
            <a:r>
              <a:rPr lang="en-US" sz="2000" b="1" cap="none" dirty="0">
                <a:solidFill>
                  <a:prstClr val="white"/>
                </a:solidFill>
                <a:latin typeface="Calibri" panose="020F0502020204030204" pitchFamily="34" charset="0"/>
                <a:cs typeface="Calibri" panose="020F0502020204030204" pitchFamily="34" charset="0"/>
              </a:rPr>
              <a:t> </a:t>
            </a:r>
            <a:r>
              <a:rPr lang="en-US" sz="2000" b="1" cap="none" dirty="0">
                <a:solidFill>
                  <a:srgbClr val="FFFF00"/>
                </a:solidFill>
                <a:latin typeface="Calibri" panose="020F0502020204030204" pitchFamily="34" charset="0"/>
                <a:cs typeface="Calibri" panose="020F0502020204030204" pitchFamily="34" charset="0"/>
              </a:rPr>
              <a:t>&lt;District Name&gt;’s  </a:t>
            </a:r>
            <a:r>
              <a:rPr lang="en-US" sz="2000" cap="none" dirty="0">
                <a:latin typeface="Calibri" panose="020F0502020204030204" pitchFamily="34" charset="0"/>
                <a:cs typeface="Calibri" panose="020F0502020204030204" pitchFamily="34" charset="0"/>
              </a:rPr>
              <a:t>Percentages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60793717"/>
              </p:ext>
            </p:extLst>
          </p:nvPr>
        </p:nvGraphicFramePr>
        <p:xfrm>
          <a:off x="176299" y="1590545"/>
          <a:ext cx="8776114" cy="4061484"/>
        </p:xfrm>
        <a:graphic>
          <a:graphicData uri="http://schemas.openxmlformats.org/drawingml/2006/table">
            <a:tbl>
              <a:tblPr firstRow="1" firstCol="1" bandRow="1">
                <a:tableStyleId>{5C22544A-7EE6-4342-B048-85BDC9FD1C3A}</a:tableStyleId>
              </a:tblPr>
              <a:tblGrid>
                <a:gridCol w="1143412">
                  <a:extLst>
                    <a:ext uri="{9D8B030D-6E8A-4147-A177-3AD203B41FA5}">
                      <a16:colId xmlns:a16="http://schemas.microsoft.com/office/drawing/2014/main" val="20000"/>
                    </a:ext>
                  </a:extLst>
                </a:gridCol>
                <a:gridCol w="1272117">
                  <a:extLst>
                    <a:ext uri="{9D8B030D-6E8A-4147-A177-3AD203B41FA5}">
                      <a16:colId xmlns:a16="http://schemas.microsoft.com/office/drawing/2014/main" val="20001"/>
                    </a:ext>
                  </a:extLst>
                </a:gridCol>
                <a:gridCol w="1272117">
                  <a:extLst>
                    <a:ext uri="{9D8B030D-6E8A-4147-A177-3AD203B41FA5}">
                      <a16:colId xmlns:a16="http://schemas.microsoft.com/office/drawing/2014/main" val="20002"/>
                    </a:ext>
                  </a:extLst>
                </a:gridCol>
                <a:gridCol w="1272117">
                  <a:extLst>
                    <a:ext uri="{9D8B030D-6E8A-4147-A177-3AD203B41FA5}">
                      <a16:colId xmlns:a16="http://schemas.microsoft.com/office/drawing/2014/main" val="20003"/>
                    </a:ext>
                  </a:extLst>
                </a:gridCol>
                <a:gridCol w="1272117">
                  <a:extLst>
                    <a:ext uri="{9D8B030D-6E8A-4147-A177-3AD203B41FA5}">
                      <a16:colId xmlns:a16="http://schemas.microsoft.com/office/drawing/2014/main" val="20004"/>
                    </a:ext>
                  </a:extLst>
                </a:gridCol>
                <a:gridCol w="1272117">
                  <a:extLst>
                    <a:ext uri="{9D8B030D-6E8A-4147-A177-3AD203B41FA5}">
                      <a16:colId xmlns:a16="http://schemas.microsoft.com/office/drawing/2014/main" val="20005"/>
                    </a:ext>
                  </a:extLst>
                </a:gridCol>
                <a:gridCol w="1272117">
                  <a:extLst>
                    <a:ext uri="{9D8B030D-6E8A-4147-A177-3AD203B41FA5}">
                      <a16:colId xmlns:a16="http://schemas.microsoft.com/office/drawing/2014/main" val="20006"/>
                    </a:ext>
                  </a:extLst>
                </a:gridCol>
              </a:tblGrid>
              <a:tr h="360882">
                <a:tc>
                  <a:txBody>
                    <a:bodyPr/>
                    <a:lstStyle/>
                    <a:p>
                      <a:pPr algn="ctr"/>
                      <a:r>
                        <a:rPr lang="en-US" sz="1400" dirty="0">
                          <a:latin typeface="Calibri" panose="020F0502020204030204" pitchFamily="34" charset="0"/>
                          <a:cs typeface="Calibri" panose="020F0502020204030204" pitchFamily="34" charset="0"/>
                        </a:rPr>
                        <a:t>Grade</a:t>
                      </a:r>
                    </a:p>
                  </a:txBody>
                  <a:tcPr marL="98268" marR="98268" marT="34290" marB="34290" anchor="ctr">
                    <a:solidFill>
                      <a:schemeClr val="tx2"/>
                    </a:solidFill>
                  </a:tcPr>
                </a:tc>
                <a:tc>
                  <a:txBody>
                    <a:bodyPr/>
                    <a:lstStyle/>
                    <a:p>
                      <a:pPr algn="ctr"/>
                      <a:r>
                        <a:rPr lang="en-US" sz="1200" b="1" dirty="0">
                          <a:solidFill>
                            <a:schemeClr val="bg1"/>
                          </a:solidFill>
                          <a:latin typeface="+mn-lt"/>
                        </a:rPr>
                        <a:t>School: More Support Needed</a:t>
                      </a:r>
                    </a:p>
                  </a:txBody>
                  <a:tcPr marL="68580" marR="68580" marT="34290" marB="34290">
                    <a:solidFill>
                      <a:schemeClr val="tx2"/>
                    </a:solidFill>
                  </a:tcPr>
                </a:tc>
                <a:tc>
                  <a:txBody>
                    <a:bodyPr/>
                    <a:lstStyle/>
                    <a:p>
                      <a:pPr algn="ctr"/>
                      <a:r>
                        <a:rPr lang="en-US" sz="1200" b="1" dirty="0">
                          <a:solidFill>
                            <a:schemeClr val="bg1"/>
                          </a:solidFill>
                          <a:latin typeface="+mn-lt"/>
                        </a:rPr>
                        <a:t>District: More Support Needed</a:t>
                      </a:r>
                    </a:p>
                  </a:txBody>
                  <a:tcPr marL="68580" marR="68580" marT="34290" marB="34290">
                    <a:solidFill>
                      <a:schemeClr val="tx2"/>
                    </a:solidFill>
                  </a:tcPr>
                </a:tc>
                <a:tc>
                  <a:txBody>
                    <a:bodyPr/>
                    <a:lstStyle/>
                    <a:p>
                      <a:pPr algn="ctr"/>
                      <a:r>
                        <a:rPr lang="en-US" sz="1200" b="1" dirty="0">
                          <a:solidFill>
                            <a:schemeClr val="bg1"/>
                          </a:solidFill>
                          <a:latin typeface="+mn-lt"/>
                        </a:rPr>
                        <a:t>School: Some Support Needed</a:t>
                      </a:r>
                    </a:p>
                  </a:txBody>
                  <a:tcPr marL="68580" marR="68580" marT="34290" marB="34290">
                    <a:solidFill>
                      <a:schemeClr val="tx2"/>
                    </a:solidFill>
                  </a:tcPr>
                </a:tc>
                <a:tc>
                  <a:txBody>
                    <a:bodyPr/>
                    <a:lstStyle/>
                    <a:p>
                      <a:pPr algn="ctr"/>
                      <a:r>
                        <a:rPr lang="en-US" sz="1200" b="1" dirty="0">
                          <a:solidFill>
                            <a:schemeClr val="bg1"/>
                          </a:solidFill>
                          <a:latin typeface="+mn-lt"/>
                        </a:rPr>
                        <a:t>District: Some Support Needed</a:t>
                      </a:r>
                    </a:p>
                  </a:txBody>
                  <a:tcPr marL="68580" marR="68580" marT="34290" marB="34290">
                    <a:solidFill>
                      <a:schemeClr val="tx2"/>
                    </a:solidFill>
                  </a:tcPr>
                </a:tc>
                <a:tc>
                  <a:txBody>
                    <a:bodyPr/>
                    <a:lstStyle/>
                    <a:p>
                      <a:pPr algn="ctr"/>
                      <a:r>
                        <a:rPr lang="en-US" sz="1200" b="1" dirty="0">
                          <a:solidFill>
                            <a:schemeClr val="bg1"/>
                          </a:solidFill>
                          <a:latin typeface="+mn-lt"/>
                        </a:rPr>
                        <a:t>School: Less Support Needed</a:t>
                      </a:r>
                    </a:p>
                  </a:txBody>
                  <a:tcPr marL="68580" marR="68580" marT="34290" marB="34290">
                    <a:solidFill>
                      <a:schemeClr val="tx2"/>
                    </a:solidFill>
                  </a:tcPr>
                </a:tc>
                <a:tc>
                  <a:txBody>
                    <a:bodyPr/>
                    <a:lstStyle/>
                    <a:p>
                      <a:pPr algn="ctr"/>
                      <a:r>
                        <a:rPr lang="en-US" sz="1200" b="1" dirty="0">
                          <a:solidFill>
                            <a:schemeClr val="bg1"/>
                          </a:solidFill>
                          <a:latin typeface="+mn-lt"/>
                        </a:rPr>
                        <a:t>District: Less Support Needed</a:t>
                      </a:r>
                    </a:p>
                  </a:txBody>
                  <a:tcPr marL="68580" marR="68580" marT="34290" marB="34290">
                    <a:solidFill>
                      <a:schemeClr val="tx2"/>
                    </a:solidFill>
                  </a:tcPr>
                </a:tc>
                <a:extLst>
                  <a:ext uri="{0D108BD9-81ED-4DB2-BD59-A6C34878D82A}">
                    <a16:rowId xmlns:a16="http://schemas.microsoft.com/office/drawing/2014/main" val="3478940504"/>
                  </a:ext>
                </a:extLst>
              </a:tr>
              <a:tr h="453393">
                <a:tc>
                  <a:txBody>
                    <a:bodyPr/>
                    <a:lstStyle/>
                    <a:p>
                      <a:pPr algn="ctr"/>
                      <a:r>
                        <a:rPr lang="en-US" sz="1400">
                          <a:latin typeface="Calibri" panose="020F0502020204030204" pitchFamily="34" charset="0"/>
                          <a:cs typeface="Calibri" panose="020F0502020204030204" pitchFamily="34" charset="0"/>
                        </a:rPr>
                        <a:t>4</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extLst>
                  <a:ext uri="{0D108BD9-81ED-4DB2-BD59-A6C34878D82A}">
                    <a16:rowId xmlns:a16="http://schemas.microsoft.com/office/drawing/2014/main" val="10004"/>
                  </a:ext>
                </a:extLst>
              </a:tr>
              <a:tr h="453393">
                <a:tc>
                  <a:txBody>
                    <a:bodyPr/>
                    <a:lstStyle/>
                    <a:p>
                      <a:pPr algn="ctr"/>
                      <a:r>
                        <a:rPr lang="en-US" sz="1400">
                          <a:latin typeface="Calibri" panose="020F0502020204030204" pitchFamily="34" charset="0"/>
                          <a:cs typeface="Calibri" panose="020F0502020204030204" pitchFamily="34" charset="0"/>
                        </a:rPr>
                        <a:t>5</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extLst>
                  <a:ext uri="{0D108BD9-81ED-4DB2-BD59-A6C34878D82A}">
                    <a16:rowId xmlns:a16="http://schemas.microsoft.com/office/drawing/2014/main" val="10005"/>
                  </a:ext>
                </a:extLst>
              </a:tr>
              <a:tr h="453393">
                <a:tc>
                  <a:txBody>
                    <a:bodyPr/>
                    <a:lstStyle/>
                    <a:p>
                      <a:pPr algn="ctr"/>
                      <a:r>
                        <a:rPr lang="en-US" sz="1400">
                          <a:latin typeface="Calibri" panose="020F0502020204030204" pitchFamily="34" charset="0"/>
                          <a:cs typeface="Calibri" panose="020F0502020204030204" pitchFamily="34" charset="0"/>
                        </a:rPr>
                        <a:t>6</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extLst>
                  <a:ext uri="{0D108BD9-81ED-4DB2-BD59-A6C34878D82A}">
                    <a16:rowId xmlns:a16="http://schemas.microsoft.com/office/drawing/2014/main" val="10006"/>
                  </a:ext>
                </a:extLst>
              </a:tr>
              <a:tr h="453393">
                <a:tc>
                  <a:txBody>
                    <a:bodyPr/>
                    <a:lstStyle/>
                    <a:p>
                      <a:pPr algn="ctr"/>
                      <a:r>
                        <a:rPr lang="en-US" sz="1400">
                          <a:latin typeface="Calibri" panose="020F0502020204030204" pitchFamily="34" charset="0"/>
                          <a:cs typeface="Calibri" panose="020F0502020204030204" pitchFamily="34" charset="0"/>
                        </a:rPr>
                        <a:t>7</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extLst>
                  <a:ext uri="{0D108BD9-81ED-4DB2-BD59-A6C34878D82A}">
                    <a16:rowId xmlns:a16="http://schemas.microsoft.com/office/drawing/2014/main" val="10007"/>
                  </a:ext>
                </a:extLst>
              </a:tr>
              <a:tr h="453393">
                <a:tc>
                  <a:txBody>
                    <a:bodyPr/>
                    <a:lstStyle/>
                    <a:p>
                      <a:pPr algn="ctr"/>
                      <a:r>
                        <a:rPr lang="en-US" sz="1400">
                          <a:latin typeface="Calibri" panose="020F0502020204030204" pitchFamily="34" charset="0"/>
                          <a:cs typeface="Calibri" panose="020F0502020204030204" pitchFamily="34" charset="0"/>
                        </a:rPr>
                        <a:t>8</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extLst>
                  <a:ext uri="{0D108BD9-81ED-4DB2-BD59-A6C34878D82A}">
                    <a16:rowId xmlns:a16="http://schemas.microsoft.com/office/drawing/2014/main" val="10008"/>
                  </a:ext>
                </a:extLst>
              </a:tr>
              <a:tr h="453393">
                <a:tc>
                  <a:txBody>
                    <a:bodyPr/>
                    <a:lstStyle/>
                    <a:p>
                      <a:pPr algn="ctr"/>
                      <a:r>
                        <a:rPr lang="en-US" sz="1400">
                          <a:latin typeface="Calibri" panose="020F0502020204030204" pitchFamily="34" charset="0"/>
                          <a:cs typeface="Calibri" panose="020F0502020204030204" pitchFamily="34" charset="0"/>
                        </a:rPr>
                        <a:t>Algebra I</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extLst>
                  <a:ext uri="{0D108BD9-81ED-4DB2-BD59-A6C34878D82A}">
                    <a16:rowId xmlns:a16="http://schemas.microsoft.com/office/drawing/2014/main" val="10009"/>
                  </a:ext>
                </a:extLst>
              </a:tr>
              <a:tr h="453393">
                <a:tc>
                  <a:txBody>
                    <a:bodyPr/>
                    <a:lstStyle/>
                    <a:p>
                      <a:pPr algn="ctr"/>
                      <a:r>
                        <a:rPr lang="en-US" sz="1400">
                          <a:latin typeface="Calibri" panose="020F0502020204030204" pitchFamily="34" charset="0"/>
                          <a:cs typeface="Calibri" panose="020F0502020204030204" pitchFamily="34" charset="0"/>
                        </a:rPr>
                        <a:t>Geometry</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extLst>
                  <a:ext uri="{0D108BD9-81ED-4DB2-BD59-A6C34878D82A}">
                    <a16:rowId xmlns:a16="http://schemas.microsoft.com/office/drawing/2014/main" val="10010"/>
                  </a:ext>
                </a:extLst>
              </a:tr>
              <a:tr h="453393">
                <a:tc>
                  <a:txBody>
                    <a:bodyPr/>
                    <a:lstStyle/>
                    <a:p>
                      <a:pPr algn="ctr"/>
                      <a:r>
                        <a:rPr lang="en-US" sz="1400">
                          <a:latin typeface="Calibri" panose="020F0502020204030204" pitchFamily="34" charset="0"/>
                          <a:cs typeface="Calibri" panose="020F0502020204030204" pitchFamily="34" charset="0"/>
                        </a:rPr>
                        <a:t>Algebra II</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extLst>
                  <a:ext uri="{0D108BD9-81ED-4DB2-BD59-A6C34878D82A}">
                    <a16:rowId xmlns:a16="http://schemas.microsoft.com/office/drawing/2014/main" val="3962626005"/>
                  </a:ext>
                </a:extLst>
              </a:tr>
            </a:tbl>
          </a:graphicData>
        </a:graphic>
      </p:graphicFrame>
      <p:sp>
        <p:nvSpPr>
          <p:cNvPr id="8" name="TextBox 7"/>
          <p:cNvSpPr txBox="1"/>
          <p:nvPr/>
        </p:nvSpPr>
        <p:spPr>
          <a:xfrm>
            <a:off x="363415" y="6367790"/>
            <a:ext cx="6339840" cy="261610"/>
          </a:xfrm>
          <a:prstGeom prst="rect">
            <a:avLst/>
          </a:prstGeom>
          <a:noFill/>
        </p:spPr>
        <p:txBody>
          <a:bodyPr wrap="square" rtlCol="0">
            <a:spAutoFit/>
          </a:bodyPr>
          <a:lstStyle/>
          <a:p>
            <a:r>
              <a:rPr lang="en-US" sz="1100" dirty="0"/>
              <a:t>Note: Percentages may not total 100 due to rounding.</a:t>
            </a:r>
          </a:p>
        </p:txBody>
      </p:sp>
      <p:sp>
        <p:nvSpPr>
          <p:cNvPr id="6" name="Slide Number Placeholder 5"/>
          <p:cNvSpPr>
            <a:spLocks noGrp="1"/>
          </p:cNvSpPr>
          <p:nvPr>
            <p:ph type="sldNum" sz="quarter" idx="12"/>
          </p:nvPr>
        </p:nvSpPr>
        <p:spPr/>
        <p:txBody>
          <a:bodyPr/>
          <a:lstStyle/>
          <a:p>
            <a:fld id="{356A72F1-C897-1647-9CE8-BFFB19418015}" type="slidenum">
              <a:rPr lang="en-US" smtClean="0"/>
              <a:pPr/>
              <a:t>19</a:t>
            </a:fld>
            <a:endParaRPr lang="en-US"/>
          </a:p>
        </p:txBody>
      </p:sp>
    </p:spTree>
    <p:extLst>
      <p:ext uri="{BB962C8B-B14F-4D97-AF65-F5344CB8AC3E}">
        <p14:creationId xmlns:p14="http://schemas.microsoft.com/office/powerpoint/2010/main" val="3112732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3BD4CE-83F0-4E13-9242-967DB78B35A4}"/>
              </a:ext>
            </a:extLst>
          </p:cNvPr>
          <p:cNvSpPr>
            <a:spLocks noGrp="1"/>
          </p:cNvSpPr>
          <p:nvPr>
            <p:ph type="title"/>
          </p:nvPr>
        </p:nvSpPr>
        <p:spPr/>
        <p:txBody>
          <a:bodyPr/>
          <a:lstStyle/>
          <a:p>
            <a:r>
              <a:rPr lang="en-US" cap="none" dirty="0"/>
              <a:t>Start Strong Assessment Overview</a:t>
            </a:r>
          </a:p>
        </p:txBody>
      </p:sp>
      <p:sp>
        <p:nvSpPr>
          <p:cNvPr id="2" name="Content Placeholder 1">
            <a:extLst>
              <a:ext uri="{FF2B5EF4-FFF2-40B4-BE49-F238E27FC236}">
                <a16:creationId xmlns:a16="http://schemas.microsoft.com/office/drawing/2014/main" id="{E21F2DC0-EDC8-400F-B055-F74098205D93}"/>
              </a:ext>
            </a:extLst>
          </p:cNvPr>
          <p:cNvSpPr>
            <a:spLocks noGrp="1"/>
          </p:cNvSpPr>
          <p:nvPr>
            <p:ph idx="1"/>
          </p:nvPr>
        </p:nvSpPr>
        <p:spPr/>
        <p:txBody>
          <a:bodyPr vert="horz" lIns="91440" tIns="45720" rIns="91440" bIns="45720" rtlCol="0" anchor="t">
            <a:normAutofit fontScale="92500" lnSpcReduction="10000"/>
          </a:bodyPr>
          <a:lstStyle/>
          <a:p>
            <a:pPr marL="45720" indent="0">
              <a:buNone/>
            </a:pPr>
            <a:r>
              <a:rPr lang="en-US" b="1" spc="0" dirty="0"/>
              <a:t>Start Strong Fall 2021 assessments:</a:t>
            </a:r>
          </a:p>
          <a:p>
            <a:pPr marL="461645" indent="-417195"/>
            <a:r>
              <a:rPr lang="en-US" spc="0" dirty="0">
                <a:ea typeface="+mn-lt"/>
                <a:cs typeface="+mn-lt"/>
              </a:rPr>
              <a:t>Produced</a:t>
            </a:r>
            <a:r>
              <a:rPr lang="en-US" spc="0" dirty="0"/>
              <a:t> information to be used as a standards-based complement to the resources used by educators in their classrooms to evaluate the needs of students.</a:t>
            </a:r>
            <a:endParaRPr lang="en-US" spc="0" dirty="0">
              <a:cs typeface="Calibri"/>
            </a:endParaRPr>
          </a:p>
          <a:p>
            <a:pPr marL="461645" indent="-417195"/>
            <a:r>
              <a:rPr lang="en-US" spc="0" dirty="0"/>
              <a:t>Were administered quickly, in person, and provided immediate results.</a:t>
            </a:r>
            <a:endParaRPr lang="en-US" spc="0" dirty="0">
              <a:cs typeface="Calibri" panose="020F0502020204030204"/>
            </a:endParaRPr>
          </a:p>
          <a:p>
            <a:pPr marL="461645" indent="-417195"/>
            <a:r>
              <a:rPr lang="en-US" spc="0" dirty="0"/>
              <a:t>As determined by the U.S. Department of Education, the administration of Start Strong satisfied federal statewide assessment requirements to administer general assessments in English language arts, mathematics, and science only for the 2020-2021 school year. The spring NJSLA schedule will resume for the 2021-2022 school year. </a:t>
            </a:r>
          </a:p>
          <a:p>
            <a:pPr marL="45720" indent="0">
              <a:buNone/>
            </a:pPr>
            <a:r>
              <a:rPr lang="en-US" b="1" spc="0" dirty="0"/>
              <a:t>Start Strong Fall 2021 assessments do not:</a:t>
            </a:r>
          </a:p>
          <a:p>
            <a:pPr marL="461645" indent="-417195"/>
            <a:r>
              <a:rPr lang="en-US" spc="0" dirty="0"/>
              <a:t>Replace local standards-based benchmark assessments districts may already have in place.</a:t>
            </a:r>
            <a:endParaRPr lang="en-US" spc="0" dirty="0">
              <a:cs typeface="Calibri" panose="020F0502020204030204"/>
            </a:endParaRPr>
          </a:p>
          <a:p>
            <a:pPr marL="461645" indent="-417195"/>
            <a:r>
              <a:rPr lang="en-US" spc="0" dirty="0"/>
              <a:t>Replace the spring 2022 New Jersey Student Learning Assessments (NJSLA) statewide summative assessments or are predictive of their results.</a:t>
            </a:r>
            <a:endParaRPr lang="en-US" spc="0" dirty="0">
              <a:cs typeface="Calibri" panose="020F0502020204030204"/>
            </a:endParaRPr>
          </a:p>
        </p:txBody>
      </p:sp>
      <p:sp>
        <p:nvSpPr>
          <p:cNvPr id="3" name="Slide Number Placeholder 2">
            <a:extLst>
              <a:ext uri="{FF2B5EF4-FFF2-40B4-BE49-F238E27FC236}">
                <a16:creationId xmlns:a16="http://schemas.microsoft.com/office/drawing/2014/main" id="{0250A757-A9D7-4C4A-95EC-5628E4A9B114}"/>
              </a:ext>
            </a:extLst>
          </p:cNvPr>
          <p:cNvSpPr>
            <a:spLocks noGrp="1"/>
          </p:cNvSpPr>
          <p:nvPr>
            <p:ph type="sldNum" sz="quarter" idx="12"/>
          </p:nvPr>
        </p:nvSpPr>
        <p:spPr/>
        <p:txBody>
          <a:bodyPr/>
          <a:lstStyle/>
          <a:p>
            <a:fld id="{356A72F1-C897-1647-9CE8-BFFB19418015}" type="slidenum">
              <a:rPr lang="en-US" smtClean="0"/>
              <a:pPr/>
              <a:t>2</a:t>
            </a:fld>
            <a:endParaRPr lang="en-US"/>
          </a:p>
        </p:txBody>
      </p:sp>
    </p:spTree>
    <p:extLst>
      <p:ext uri="{BB962C8B-B14F-4D97-AF65-F5344CB8AC3E}">
        <p14:creationId xmlns:p14="http://schemas.microsoft.com/office/powerpoint/2010/main" val="3467118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9994" y="486461"/>
            <a:ext cx="7404685" cy="826513"/>
          </a:xfrm>
        </p:spPr>
        <p:txBody>
          <a:bodyPr/>
          <a:lstStyle/>
          <a:p>
            <a:r>
              <a:rPr lang="en-US" sz="2000" cap="none">
                <a:solidFill>
                  <a:prstClr val="white"/>
                </a:solidFill>
                <a:latin typeface="Calibri" panose="020F0502020204030204" pitchFamily="34" charset="0"/>
                <a:cs typeface="Calibri" panose="020F0502020204030204" pitchFamily="34" charset="0"/>
              </a:rPr>
              <a:t>Comparison of </a:t>
            </a:r>
            <a:r>
              <a:rPr lang="en-US" sz="2000" cap="none">
                <a:solidFill>
                  <a:srgbClr val="FFFF00"/>
                </a:solidFill>
                <a:latin typeface="Calibri" panose="020F0502020204030204" pitchFamily="34" charset="0"/>
                <a:cs typeface="Calibri" panose="020F0502020204030204" pitchFamily="34" charset="0"/>
              </a:rPr>
              <a:t>&lt;School Name&gt;’s </a:t>
            </a:r>
            <a:br>
              <a:rPr lang="en-US" sz="2000" cap="none">
                <a:latin typeface="Calibri" panose="020F0502020204030204" pitchFamily="34" charset="0"/>
                <a:cs typeface="Calibri" panose="020F0502020204030204" pitchFamily="34" charset="0"/>
              </a:rPr>
            </a:br>
            <a:r>
              <a:rPr lang="en-US" sz="2000" cap="none">
                <a:solidFill>
                  <a:prstClr val="white"/>
                </a:solidFill>
                <a:latin typeface="Calibri" panose="020F0502020204030204" pitchFamily="34" charset="0"/>
                <a:cs typeface="Calibri" panose="020F0502020204030204" pitchFamily="34" charset="0"/>
              </a:rPr>
              <a:t>Start Strong Fall 2021 Administration</a:t>
            </a:r>
            <a:br>
              <a:rPr lang="en-US" sz="2000" cap="none">
                <a:solidFill>
                  <a:prstClr val="white"/>
                </a:solidFill>
                <a:latin typeface="Calibri" panose="020F0502020204030204" pitchFamily="34" charset="0"/>
                <a:cs typeface="Calibri" panose="020F0502020204030204" pitchFamily="34" charset="0"/>
              </a:rPr>
            </a:br>
            <a:r>
              <a:rPr lang="en-US" sz="2000" b="1" cap="none">
                <a:solidFill>
                  <a:prstClr val="white"/>
                </a:solidFill>
                <a:latin typeface="Calibri" panose="020F0502020204030204" pitchFamily="34" charset="0"/>
                <a:cs typeface="Calibri" panose="020F0502020204030204" pitchFamily="34" charset="0"/>
              </a:rPr>
              <a:t>Science </a:t>
            </a:r>
            <a:r>
              <a:rPr lang="en-US" sz="2000" cap="none">
                <a:solidFill>
                  <a:prstClr val="white"/>
                </a:solidFill>
                <a:latin typeface="Calibri" panose="020F0502020204030204" pitchFamily="34" charset="0"/>
                <a:cs typeface="Calibri" panose="020F0502020204030204" pitchFamily="34" charset="0"/>
              </a:rPr>
              <a:t>to</a:t>
            </a:r>
            <a:r>
              <a:rPr lang="en-US" sz="2000" b="1" cap="none">
                <a:solidFill>
                  <a:prstClr val="white"/>
                </a:solidFill>
                <a:latin typeface="Calibri" panose="020F0502020204030204" pitchFamily="34" charset="0"/>
                <a:cs typeface="Calibri" panose="020F0502020204030204" pitchFamily="34" charset="0"/>
              </a:rPr>
              <a:t> </a:t>
            </a:r>
            <a:r>
              <a:rPr lang="en-US" sz="2000" b="1" cap="none">
                <a:solidFill>
                  <a:srgbClr val="FFFF00"/>
                </a:solidFill>
                <a:latin typeface="Calibri" panose="020F0502020204030204" pitchFamily="34" charset="0"/>
                <a:cs typeface="Calibri" panose="020F0502020204030204" pitchFamily="34" charset="0"/>
              </a:rPr>
              <a:t>&lt;District Name&gt;’s  </a:t>
            </a:r>
            <a:r>
              <a:rPr lang="en-US" sz="2000" cap="none">
                <a:latin typeface="Calibri" panose="020F0502020204030204" pitchFamily="34" charset="0"/>
                <a:cs typeface="Calibri" panose="020F0502020204030204" pitchFamily="34" charset="0"/>
              </a:rPr>
              <a:t>Percentages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7057443"/>
              </p:ext>
            </p:extLst>
          </p:nvPr>
        </p:nvGraphicFramePr>
        <p:xfrm>
          <a:off x="144279" y="1864865"/>
          <a:ext cx="8776114" cy="1926558"/>
        </p:xfrm>
        <a:graphic>
          <a:graphicData uri="http://schemas.openxmlformats.org/drawingml/2006/table">
            <a:tbl>
              <a:tblPr firstRow="1" firstCol="1" bandRow="1">
                <a:tableStyleId>{5C22544A-7EE6-4342-B048-85BDC9FD1C3A}</a:tableStyleId>
              </a:tblPr>
              <a:tblGrid>
                <a:gridCol w="1143412">
                  <a:extLst>
                    <a:ext uri="{9D8B030D-6E8A-4147-A177-3AD203B41FA5}">
                      <a16:colId xmlns:a16="http://schemas.microsoft.com/office/drawing/2014/main" val="20000"/>
                    </a:ext>
                  </a:extLst>
                </a:gridCol>
                <a:gridCol w="1272117">
                  <a:extLst>
                    <a:ext uri="{9D8B030D-6E8A-4147-A177-3AD203B41FA5}">
                      <a16:colId xmlns:a16="http://schemas.microsoft.com/office/drawing/2014/main" val="20001"/>
                    </a:ext>
                  </a:extLst>
                </a:gridCol>
                <a:gridCol w="1272117">
                  <a:extLst>
                    <a:ext uri="{9D8B030D-6E8A-4147-A177-3AD203B41FA5}">
                      <a16:colId xmlns:a16="http://schemas.microsoft.com/office/drawing/2014/main" val="20002"/>
                    </a:ext>
                  </a:extLst>
                </a:gridCol>
                <a:gridCol w="1272117">
                  <a:extLst>
                    <a:ext uri="{9D8B030D-6E8A-4147-A177-3AD203B41FA5}">
                      <a16:colId xmlns:a16="http://schemas.microsoft.com/office/drawing/2014/main" val="20003"/>
                    </a:ext>
                  </a:extLst>
                </a:gridCol>
                <a:gridCol w="1272117">
                  <a:extLst>
                    <a:ext uri="{9D8B030D-6E8A-4147-A177-3AD203B41FA5}">
                      <a16:colId xmlns:a16="http://schemas.microsoft.com/office/drawing/2014/main" val="20004"/>
                    </a:ext>
                  </a:extLst>
                </a:gridCol>
                <a:gridCol w="1272117">
                  <a:extLst>
                    <a:ext uri="{9D8B030D-6E8A-4147-A177-3AD203B41FA5}">
                      <a16:colId xmlns:a16="http://schemas.microsoft.com/office/drawing/2014/main" val="20005"/>
                    </a:ext>
                  </a:extLst>
                </a:gridCol>
                <a:gridCol w="1272117">
                  <a:extLst>
                    <a:ext uri="{9D8B030D-6E8A-4147-A177-3AD203B41FA5}">
                      <a16:colId xmlns:a16="http://schemas.microsoft.com/office/drawing/2014/main" val="20006"/>
                    </a:ext>
                  </a:extLst>
                </a:gridCol>
              </a:tblGrid>
              <a:tr h="395915">
                <a:tc>
                  <a:txBody>
                    <a:bodyPr/>
                    <a:lstStyle/>
                    <a:p>
                      <a:pPr algn="ctr"/>
                      <a:r>
                        <a:rPr lang="en-US" sz="1400" dirty="0">
                          <a:latin typeface="Calibri" panose="020F0502020204030204" pitchFamily="34" charset="0"/>
                          <a:cs typeface="Calibri" panose="020F0502020204030204" pitchFamily="34" charset="0"/>
                        </a:rPr>
                        <a:t>Grade</a:t>
                      </a:r>
                    </a:p>
                  </a:txBody>
                  <a:tcPr marL="98268" marR="98268" marT="34290" marB="34290" anchor="ctr">
                    <a:solidFill>
                      <a:schemeClr val="tx2"/>
                    </a:solidFill>
                  </a:tcPr>
                </a:tc>
                <a:tc>
                  <a:txBody>
                    <a:bodyPr/>
                    <a:lstStyle/>
                    <a:p>
                      <a:pPr algn="ctr"/>
                      <a:r>
                        <a:rPr lang="en-US" sz="1200" b="1" dirty="0">
                          <a:solidFill>
                            <a:schemeClr val="bg1"/>
                          </a:solidFill>
                          <a:latin typeface="+mn-lt"/>
                        </a:rPr>
                        <a:t>School: More Support Needed</a:t>
                      </a:r>
                    </a:p>
                  </a:txBody>
                  <a:tcPr marL="68580" marR="68580" marT="34290" marB="34290">
                    <a:solidFill>
                      <a:schemeClr val="tx2"/>
                    </a:solidFill>
                  </a:tcPr>
                </a:tc>
                <a:tc>
                  <a:txBody>
                    <a:bodyPr/>
                    <a:lstStyle/>
                    <a:p>
                      <a:pPr algn="ctr"/>
                      <a:r>
                        <a:rPr lang="en-US" sz="1200" b="1" dirty="0">
                          <a:solidFill>
                            <a:schemeClr val="bg1"/>
                          </a:solidFill>
                          <a:latin typeface="+mn-lt"/>
                        </a:rPr>
                        <a:t>District: More Support Needed</a:t>
                      </a:r>
                    </a:p>
                  </a:txBody>
                  <a:tcPr marL="68580" marR="68580" marT="34290" marB="34290">
                    <a:solidFill>
                      <a:schemeClr val="tx2"/>
                    </a:solidFill>
                  </a:tcPr>
                </a:tc>
                <a:tc>
                  <a:txBody>
                    <a:bodyPr/>
                    <a:lstStyle/>
                    <a:p>
                      <a:pPr algn="ctr"/>
                      <a:r>
                        <a:rPr lang="en-US" sz="1200" b="1" dirty="0">
                          <a:solidFill>
                            <a:schemeClr val="bg1"/>
                          </a:solidFill>
                          <a:latin typeface="+mn-lt"/>
                        </a:rPr>
                        <a:t>School: Some Support Needed</a:t>
                      </a:r>
                    </a:p>
                  </a:txBody>
                  <a:tcPr marL="68580" marR="68580" marT="34290" marB="34290">
                    <a:solidFill>
                      <a:schemeClr val="tx2"/>
                    </a:solidFill>
                  </a:tcPr>
                </a:tc>
                <a:tc>
                  <a:txBody>
                    <a:bodyPr/>
                    <a:lstStyle/>
                    <a:p>
                      <a:pPr algn="ctr"/>
                      <a:r>
                        <a:rPr lang="en-US" sz="1200" b="1" dirty="0">
                          <a:solidFill>
                            <a:schemeClr val="bg1"/>
                          </a:solidFill>
                          <a:latin typeface="+mn-lt"/>
                        </a:rPr>
                        <a:t>District: Some Support Needed</a:t>
                      </a:r>
                    </a:p>
                  </a:txBody>
                  <a:tcPr marL="68580" marR="68580" marT="34290" marB="34290">
                    <a:solidFill>
                      <a:schemeClr val="tx2"/>
                    </a:solidFill>
                  </a:tcPr>
                </a:tc>
                <a:tc>
                  <a:txBody>
                    <a:bodyPr/>
                    <a:lstStyle/>
                    <a:p>
                      <a:pPr algn="ctr"/>
                      <a:r>
                        <a:rPr lang="en-US" sz="1200" b="1" dirty="0">
                          <a:solidFill>
                            <a:schemeClr val="bg1"/>
                          </a:solidFill>
                          <a:latin typeface="+mn-lt"/>
                        </a:rPr>
                        <a:t>School: Less Support Needed</a:t>
                      </a:r>
                    </a:p>
                  </a:txBody>
                  <a:tcPr marL="68580" marR="68580" marT="34290" marB="34290">
                    <a:solidFill>
                      <a:schemeClr val="tx2"/>
                    </a:solidFill>
                  </a:tcPr>
                </a:tc>
                <a:tc>
                  <a:txBody>
                    <a:bodyPr/>
                    <a:lstStyle/>
                    <a:p>
                      <a:pPr algn="ctr"/>
                      <a:r>
                        <a:rPr lang="en-US" sz="1200" b="1" dirty="0">
                          <a:solidFill>
                            <a:schemeClr val="bg1"/>
                          </a:solidFill>
                          <a:latin typeface="+mn-lt"/>
                        </a:rPr>
                        <a:t>District: Less Support Needed</a:t>
                      </a:r>
                    </a:p>
                  </a:txBody>
                  <a:tcPr marL="68580" marR="68580" marT="34290" marB="34290">
                    <a:solidFill>
                      <a:schemeClr val="tx2"/>
                    </a:solidFill>
                  </a:tcPr>
                </a:tc>
                <a:extLst>
                  <a:ext uri="{0D108BD9-81ED-4DB2-BD59-A6C34878D82A}">
                    <a16:rowId xmlns:a16="http://schemas.microsoft.com/office/drawing/2014/main" val="3478940504"/>
                  </a:ext>
                </a:extLst>
              </a:tr>
              <a:tr h="497406">
                <a:tc>
                  <a:txBody>
                    <a:bodyPr/>
                    <a:lstStyle/>
                    <a:p>
                      <a:pPr algn="ctr"/>
                      <a:r>
                        <a:rPr lang="en-US" sz="1400">
                          <a:latin typeface="Calibri" panose="020F0502020204030204" pitchFamily="34" charset="0"/>
                          <a:cs typeface="Calibri" panose="020F0502020204030204" pitchFamily="34" charset="0"/>
                        </a:rPr>
                        <a:t>6</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extLst>
                  <a:ext uri="{0D108BD9-81ED-4DB2-BD59-A6C34878D82A}">
                    <a16:rowId xmlns:a16="http://schemas.microsoft.com/office/drawing/2014/main" val="10004"/>
                  </a:ext>
                </a:extLst>
              </a:tr>
              <a:tr h="497406">
                <a:tc>
                  <a:txBody>
                    <a:bodyPr/>
                    <a:lstStyle/>
                    <a:p>
                      <a:pPr algn="ctr"/>
                      <a:r>
                        <a:rPr lang="en-US" sz="1400">
                          <a:latin typeface="Calibri" panose="020F0502020204030204" pitchFamily="34" charset="0"/>
                          <a:cs typeface="Calibri" panose="020F0502020204030204" pitchFamily="34" charset="0"/>
                        </a:rPr>
                        <a:t>9</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extLst>
                  <a:ext uri="{0D108BD9-81ED-4DB2-BD59-A6C34878D82A}">
                    <a16:rowId xmlns:a16="http://schemas.microsoft.com/office/drawing/2014/main" val="10005"/>
                  </a:ext>
                </a:extLst>
              </a:tr>
              <a:tr h="497406">
                <a:tc>
                  <a:txBody>
                    <a:bodyPr/>
                    <a:lstStyle/>
                    <a:p>
                      <a:pPr algn="ctr"/>
                      <a:r>
                        <a:rPr lang="en-US" sz="1400">
                          <a:latin typeface="Calibri" panose="020F0502020204030204" pitchFamily="34" charset="0"/>
                          <a:cs typeface="Calibri" panose="020F0502020204030204" pitchFamily="34" charset="0"/>
                        </a:rPr>
                        <a:t>12</a:t>
                      </a:r>
                    </a:p>
                  </a:txBody>
                  <a:tcPr marL="98268" marR="98268" marT="34290" marB="34290">
                    <a:solidFill>
                      <a:schemeClr val="tx2"/>
                    </a:solidFill>
                  </a:tcPr>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a:solidFill>
                          <a:schemeClr val="tx1"/>
                        </a:solidFill>
                      </a:endParaRPr>
                    </a:p>
                  </a:txBody>
                  <a:tcPr marL="68580" marR="68580" marT="34290" marB="34290"/>
                </a:tc>
                <a:tc>
                  <a:txBody>
                    <a:bodyPr/>
                    <a:lstStyle/>
                    <a:p>
                      <a:pPr algn="ctr"/>
                      <a:endParaRPr lang="en-US" sz="1100">
                        <a:solidFill>
                          <a:schemeClr val="tx2">
                            <a:lumMod val="75000"/>
                          </a:schemeClr>
                        </a:solidFill>
                      </a:endParaRPr>
                    </a:p>
                  </a:txBody>
                  <a:tcPr marL="68580" marR="68580" marT="34290" marB="34290"/>
                </a:tc>
                <a:tc>
                  <a:txBody>
                    <a:bodyPr/>
                    <a:lstStyle/>
                    <a:p>
                      <a:pPr algn="ctr"/>
                      <a:endParaRPr lang="en-US" sz="1100" b="1" dirty="0">
                        <a:solidFill>
                          <a:schemeClr val="tx1"/>
                        </a:solidFill>
                      </a:endParaRPr>
                    </a:p>
                  </a:txBody>
                  <a:tcPr marL="68580" marR="68580" marT="34290" marB="34290"/>
                </a:tc>
                <a:extLst>
                  <a:ext uri="{0D108BD9-81ED-4DB2-BD59-A6C34878D82A}">
                    <a16:rowId xmlns:a16="http://schemas.microsoft.com/office/drawing/2014/main" val="10006"/>
                  </a:ext>
                </a:extLst>
              </a:tr>
            </a:tbl>
          </a:graphicData>
        </a:graphic>
      </p:graphicFrame>
      <p:sp>
        <p:nvSpPr>
          <p:cNvPr id="8" name="TextBox 7"/>
          <p:cNvSpPr txBox="1"/>
          <p:nvPr/>
        </p:nvSpPr>
        <p:spPr>
          <a:xfrm>
            <a:off x="363415" y="6367790"/>
            <a:ext cx="6339840" cy="261610"/>
          </a:xfrm>
          <a:prstGeom prst="rect">
            <a:avLst/>
          </a:prstGeom>
          <a:noFill/>
        </p:spPr>
        <p:txBody>
          <a:bodyPr wrap="square" rtlCol="0">
            <a:spAutoFit/>
          </a:bodyPr>
          <a:lstStyle/>
          <a:p>
            <a:r>
              <a:rPr lang="en-US" sz="1100" dirty="0"/>
              <a:t>Note: Percentages may not total 100 due to rounding.</a:t>
            </a:r>
          </a:p>
        </p:txBody>
      </p:sp>
      <p:sp>
        <p:nvSpPr>
          <p:cNvPr id="6" name="Slide Number Placeholder 5"/>
          <p:cNvSpPr>
            <a:spLocks noGrp="1"/>
          </p:cNvSpPr>
          <p:nvPr>
            <p:ph type="sldNum" sz="quarter" idx="12"/>
          </p:nvPr>
        </p:nvSpPr>
        <p:spPr/>
        <p:txBody>
          <a:bodyPr/>
          <a:lstStyle/>
          <a:p>
            <a:fld id="{356A72F1-C897-1647-9CE8-BFFB19418015}" type="slidenum">
              <a:rPr lang="en-US" smtClean="0"/>
              <a:pPr/>
              <a:t>20</a:t>
            </a:fld>
            <a:endParaRPr lang="en-US"/>
          </a:p>
        </p:txBody>
      </p:sp>
    </p:spTree>
    <p:extLst>
      <p:ext uri="{BB962C8B-B14F-4D97-AF65-F5344CB8AC3E}">
        <p14:creationId xmlns:p14="http://schemas.microsoft.com/office/powerpoint/2010/main" val="3445223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37591" y="486461"/>
            <a:ext cx="6472661" cy="928271"/>
          </a:xfrm>
        </p:spPr>
        <p:txBody>
          <a:bodyPr/>
          <a:lstStyle/>
          <a:p>
            <a:r>
              <a:rPr lang="en-US" sz="1800" cap="none">
                <a:solidFill>
                  <a:srgbClr val="FFFF00"/>
                </a:solidFill>
              </a:rPr>
              <a:t>&lt;Insert District Name&gt;’s</a:t>
            </a:r>
            <a:br>
              <a:rPr lang="en-US" sz="1800" cap="none"/>
            </a:br>
            <a:r>
              <a:rPr lang="en-US" sz="1800" b="1" cap="none">
                <a:solidFill>
                  <a:schemeClr val="bg2"/>
                </a:solidFill>
              </a:rPr>
              <a:t>Subgroup</a:t>
            </a:r>
            <a:br>
              <a:rPr lang="en-US" sz="1800" b="1" cap="none"/>
            </a:br>
            <a:r>
              <a:rPr lang="en-US" sz="1600" b="1" cap="none">
                <a:solidFill>
                  <a:prstClr val="white"/>
                </a:solidFill>
              </a:rPr>
              <a:t>Start Strong Fall 2021 Administrations</a:t>
            </a:r>
            <a:br>
              <a:rPr lang="en-US" sz="1600" b="1" cap="none">
                <a:solidFill>
                  <a:prstClr val="white"/>
                </a:solidFill>
              </a:rPr>
            </a:br>
            <a:r>
              <a:rPr lang="en-US" sz="1600" b="1" cap="none">
                <a:solidFill>
                  <a:prstClr val="white"/>
                </a:solidFill>
              </a:rPr>
              <a:t>English Language Arts- Percentages</a:t>
            </a:r>
            <a:endParaRPr lang="en-US" sz="1600" b="1" cap="none"/>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80529147"/>
              </p:ext>
            </p:extLst>
          </p:nvPr>
        </p:nvGraphicFramePr>
        <p:xfrm>
          <a:off x="130629" y="1768843"/>
          <a:ext cx="8752114" cy="3293456"/>
        </p:xfrm>
        <a:graphic>
          <a:graphicData uri="http://schemas.openxmlformats.org/drawingml/2006/table">
            <a:tbl>
              <a:tblPr firstRow="1" bandRow="1">
                <a:tableStyleId>{5C22544A-7EE6-4342-B048-85BDC9FD1C3A}</a:tableStyleId>
              </a:tblPr>
              <a:tblGrid>
                <a:gridCol w="2677884">
                  <a:extLst>
                    <a:ext uri="{9D8B030D-6E8A-4147-A177-3AD203B41FA5}">
                      <a16:colId xmlns:a16="http://schemas.microsoft.com/office/drawing/2014/main" val="20000"/>
                    </a:ext>
                  </a:extLst>
                </a:gridCol>
                <a:gridCol w="2197482">
                  <a:extLst>
                    <a:ext uri="{9D8B030D-6E8A-4147-A177-3AD203B41FA5}">
                      <a16:colId xmlns:a16="http://schemas.microsoft.com/office/drawing/2014/main" val="20001"/>
                    </a:ext>
                  </a:extLst>
                </a:gridCol>
                <a:gridCol w="1976656">
                  <a:extLst>
                    <a:ext uri="{9D8B030D-6E8A-4147-A177-3AD203B41FA5}">
                      <a16:colId xmlns:a16="http://schemas.microsoft.com/office/drawing/2014/main" val="20003"/>
                    </a:ext>
                  </a:extLst>
                </a:gridCol>
                <a:gridCol w="1900092">
                  <a:extLst>
                    <a:ext uri="{9D8B030D-6E8A-4147-A177-3AD203B41FA5}">
                      <a16:colId xmlns:a16="http://schemas.microsoft.com/office/drawing/2014/main" val="20005"/>
                    </a:ext>
                  </a:extLst>
                </a:gridCol>
              </a:tblGrid>
              <a:tr h="821248">
                <a:tc>
                  <a:txBody>
                    <a:bodyPr/>
                    <a:lstStyle/>
                    <a:p>
                      <a:pPr algn="ctr"/>
                      <a:r>
                        <a:rPr lang="en-US" sz="1400" dirty="0">
                          <a:solidFill>
                            <a:schemeClr val="bg1"/>
                          </a:solidFill>
                        </a:rPr>
                        <a:t>Subgroup</a:t>
                      </a:r>
                    </a:p>
                  </a:txBody>
                  <a:tcPr marL="68580" marR="68580" marT="34290" marB="34290" anchor="ctr">
                    <a:solidFill>
                      <a:schemeClr val="tx2"/>
                    </a:solidFill>
                  </a:tcPr>
                </a:tc>
                <a:tc>
                  <a:txBody>
                    <a:bodyPr/>
                    <a:lstStyle/>
                    <a:p>
                      <a:pPr algn="ctr"/>
                      <a:r>
                        <a:rPr lang="en-US" sz="1400" b="1">
                          <a:solidFill>
                            <a:schemeClr val="bg1"/>
                          </a:solidFill>
                        </a:rPr>
                        <a:t>More Support Needed</a:t>
                      </a:r>
                    </a:p>
                  </a:txBody>
                  <a:tcPr marL="68580" marR="68580" marT="34290" marB="34290" anchor="ctr">
                    <a:solidFill>
                      <a:schemeClr val="tx2"/>
                    </a:solidFill>
                  </a:tcPr>
                </a:tc>
                <a:tc>
                  <a:txBody>
                    <a:bodyPr/>
                    <a:lstStyle/>
                    <a:p>
                      <a:pPr algn="ctr"/>
                      <a:r>
                        <a:rPr lang="en-US" sz="1400" b="1">
                          <a:solidFill>
                            <a:schemeClr val="bg1"/>
                          </a:solidFill>
                        </a:rPr>
                        <a:t>Some Support Needed</a:t>
                      </a:r>
                    </a:p>
                  </a:txBody>
                  <a:tcPr marL="68580" marR="68580" marT="34290" marB="34290" anchor="ctr">
                    <a:solidFill>
                      <a:schemeClr val="tx2"/>
                    </a:solidFill>
                  </a:tcPr>
                </a:tc>
                <a:tc>
                  <a:txBody>
                    <a:bodyPr/>
                    <a:lstStyle/>
                    <a:p>
                      <a:pPr algn="ctr"/>
                      <a:r>
                        <a:rPr lang="en-US" sz="1400" b="1">
                          <a:solidFill>
                            <a:schemeClr val="bg1"/>
                          </a:solidFill>
                        </a:rPr>
                        <a:t>Less Support Needed</a:t>
                      </a:r>
                    </a:p>
                  </a:txBody>
                  <a:tcPr marL="68580" marR="68580" marT="34290" marB="34290" anchor="ctr">
                    <a:solidFill>
                      <a:schemeClr val="tx2"/>
                    </a:solidFill>
                  </a:tcPr>
                </a:tc>
                <a:extLst>
                  <a:ext uri="{0D108BD9-81ED-4DB2-BD59-A6C34878D82A}">
                    <a16:rowId xmlns:a16="http://schemas.microsoft.com/office/drawing/2014/main" val="10000"/>
                  </a:ext>
                </a:extLst>
              </a:tr>
              <a:tr h="309026">
                <a:tc>
                  <a:txBody>
                    <a:bodyPr/>
                    <a:lstStyle/>
                    <a:p>
                      <a:pPr algn="ctr"/>
                      <a:r>
                        <a:rPr lang="en-US" sz="1400" b="1"/>
                        <a:t>District</a:t>
                      </a:r>
                    </a:p>
                  </a:txBody>
                  <a:tcPr marL="68580" marR="68580" marT="34290" marB="34290"/>
                </a:tc>
                <a:tc>
                  <a:txBody>
                    <a:bodyPr/>
                    <a:lstStyle/>
                    <a:p>
                      <a:pPr algn="ctr"/>
                      <a:endParaRPr lang="en-US" sz="1400" b="0">
                        <a:solidFill>
                          <a:schemeClr val="tx1"/>
                        </a:solidFill>
                      </a:endParaRPr>
                    </a:p>
                  </a:txBody>
                  <a:tcPr marL="68580" marR="68580" marT="34290" marB="34290"/>
                </a:tc>
                <a:tc>
                  <a:txBody>
                    <a:bodyPr/>
                    <a:lstStyle/>
                    <a:p>
                      <a:pPr algn="ctr"/>
                      <a:endParaRPr lang="en-US" sz="1400" b="0">
                        <a:solidFill>
                          <a:schemeClr val="tx1"/>
                        </a:solidFill>
                      </a:endParaRPr>
                    </a:p>
                  </a:txBody>
                  <a:tcPr marL="68580" marR="68580" marT="34290" marB="34290"/>
                </a:tc>
                <a:tc>
                  <a:txBody>
                    <a:bodyPr/>
                    <a:lstStyle/>
                    <a:p>
                      <a:pPr algn="ctr"/>
                      <a:endParaRPr lang="en-US" sz="1400" b="0">
                        <a:solidFill>
                          <a:schemeClr val="tx1"/>
                        </a:solidFill>
                      </a:endParaRPr>
                    </a:p>
                  </a:txBody>
                  <a:tcPr marL="68580" marR="68580" marT="34290" marB="34290"/>
                </a:tc>
                <a:extLst>
                  <a:ext uri="{0D108BD9-81ED-4DB2-BD59-A6C34878D82A}">
                    <a16:rowId xmlns:a16="http://schemas.microsoft.com/office/drawing/2014/main" val="10001"/>
                  </a:ext>
                </a:extLst>
              </a:tr>
              <a:tr h="309026">
                <a:tc>
                  <a:txBody>
                    <a:bodyPr/>
                    <a:lstStyle/>
                    <a:p>
                      <a:pPr algn="ctr"/>
                      <a:r>
                        <a:rPr lang="en-US" sz="1400" dirty="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2"/>
                  </a:ext>
                </a:extLst>
              </a:tr>
              <a:tr h="309026">
                <a:tc>
                  <a:txBody>
                    <a:bodyPr/>
                    <a:lstStyle/>
                    <a:p>
                      <a:pPr algn="ctr"/>
                      <a:r>
                        <a:rPr lang="en-US" sz="1400" dirty="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3"/>
                  </a:ext>
                </a:extLst>
              </a:tr>
              <a:tr h="309026">
                <a:tc>
                  <a:txBody>
                    <a:bodyPr/>
                    <a:lstStyle/>
                    <a:p>
                      <a:pPr algn="ctr"/>
                      <a:r>
                        <a:rPr lang="en-US" sz="1400" dirty="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4"/>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5"/>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6"/>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7"/>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dirty="0">
                        <a:solidFill>
                          <a:schemeClr val="tx2">
                            <a:lumMod val="75000"/>
                          </a:schemeClr>
                        </a:solidFill>
                      </a:endParaRPr>
                    </a:p>
                  </a:txBody>
                  <a:tcPr marL="68580" marR="68580" marT="34290" marB="34290"/>
                </a:tc>
                <a:extLst>
                  <a:ext uri="{0D108BD9-81ED-4DB2-BD59-A6C34878D82A}">
                    <a16:rowId xmlns:a16="http://schemas.microsoft.com/office/drawing/2014/main" val="10008"/>
                  </a:ext>
                </a:extLst>
              </a:tr>
            </a:tbl>
          </a:graphicData>
        </a:graphic>
      </p:graphicFrame>
      <p:sp>
        <p:nvSpPr>
          <p:cNvPr id="6" name="Slide Number Placeholder 5"/>
          <p:cNvSpPr>
            <a:spLocks noGrp="1"/>
          </p:cNvSpPr>
          <p:nvPr>
            <p:ph type="sldNum" sz="quarter" idx="12"/>
          </p:nvPr>
        </p:nvSpPr>
        <p:spPr/>
        <p:txBody>
          <a:bodyPr/>
          <a:lstStyle/>
          <a:p>
            <a:fld id="{356A72F1-C897-1647-9CE8-BFFB19418015}" type="slidenum">
              <a:rPr lang="en-US" smtClean="0"/>
              <a:pPr/>
              <a:t>21</a:t>
            </a:fld>
            <a:endParaRPr lang="en-US"/>
          </a:p>
        </p:txBody>
      </p:sp>
    </p:spTree>
    <p:extLst>
      <p:ext uri="{BB962C8B-B14F-4D97-AF65-F5344CB8AC3E}">
        <p14:creationId xmlns:p14="http://schemas.microsoft.com/office/powerpoint/2010/main" val="384935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37591" y="486461"/>
            <a:ext cx="6472661" cy="928271"/>
          </a:xfrm>
        </p:spPr>
        <p:txBody>
          <a:bodyPr/>
          <a:lstStyle/>
          <a:p>
            <a:r>
              <a:rPr lang="en-US" sz="1800" cap="none">
                <a:solidFill>
                  <a:srgbClr val="FFFF00"/>
                </a:solidFill>
              </a:rPr>
              <a:t>&lt;Insert District Name&gt;’s</a:t>
            </a:r>
            <a:br>
              <a:rPr lang="en-US" sz="1800" cap="none"/>
            </a:br>
            <a:r>
              <a:rPr lang="en-US" sz="1800" b="1" cap="none">
                <a:solidFill>
                  <a:schemeClr val="bg2"/>
                </a:solidFill>
              </a:rPr>
              <a:t>Subgroup</a:t>
            </a:r>
            <a:br>
              <a:rPr lang="en-US" sz="1800" b="1" cap="none"/>
            </a:br>
            <a:r>
              <a:rPr lang="en-US" sz="1600" b="1" cap="none">
                <a:solidFill>
                  <a:prstClr val="white"/>
                </a:solidFill>
              </a:rPr>
              <a:t>Start Strong Fall 2021 Administrations</a:t>
            </a:r>
            <a:br>
              <a:rPr lang="en-US" sz="1600" b="1" cap="none">
                <a:solidFill>
                  <a:prstClr val="white"/>
                </a:solidFill>
              </a:rPr>
            </a:br>
            <a:r>
              <a:rPr lang="en-US" sz="1600" b="1" cap="none">
                <a:solidFill>
                  <a:prstClr val="white"/>
                </a:solidFill>
              </a:rPr>
              <a:t>Mathematics - Percentages</a:t>
            </a:r>
            <a:endParaRPr lang="en-US" sz="1600" b="1" cap="none"/>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91438297"/>
              </p:ext>
            </p:extLst>
          </p:nvPr>
        </p:nvGraphicFramePr>
        <p:xfrm>
          <a:off x="130629" y="1768843"/>
          <a:ext cx="8752114" cy="3911508"/>
        </p:xfrm>
        <a:graphic>
          <a:graphicData uri="http://schemas.openxmlformats.org/drawingml/2006/table">
            <a:tbl>
              <a:tblPr firstRow="1" bandRow="1">
                <a:tableStyleId>{5C22544A-7EE6-4342-B048-85BDC9FD1C3A}</a:tableStyleId>
              </a:tblPr>
              <a:tblGrid>
                <a:gridCol w="2677884">
                  <a:extLst>
                    <a:ext uri="{9D8B030D-6E8A-4147-A177-3AD203B41FA5}">
                      <a16:colId xmlns:a16="http://schemas.microsoft.com/office/drawing/2014/main" val="20000"/>
                    </a:ext>
                  </a:extLst>
                </a:gridCol>
                <a:gridCol w="2197482">
                  <a:extLst>
                    <a:ext uri="{9D8B030D-6E8A-4147-A177-3AD203B41FA5}">
                      <a16:colId xmlns:a16="http://schemas.microsoft.com/office/drawing/2014/main" val="20001"/>
                    </a:ext>
                  </a:extLst>
                </a:gridCol>
                <a:gridCol w="1976656">
                  <a:extLst>
                    <a:ext uri="{9D8B030D-6E8A-4147-A177-3AD203B41FA5}">
                      <a16:colId xmlns:a16="http://schemas.microsoft.com/office/drawing/2014/main" val="20003"/>
                    </a:ext>
                  </a:extLst>
                </a:gridCol>
                <a:gridCol w="1900092">
                  <a:extLst>
                    <a:ext uri="{9D8B030D-6E8A-4147-A177-3AD203B41FA5}">
                      <a16:colId xmlns:a16="http://schemas.microsoft.com/office/drawing/2014/main" val="20005"/>
                    </a:ext>
                  </a:extLst>
                </a:gridCol>
              </a:tblGrid>
              <a:tr h="821248">
                <a:tc>
                  <a:txBody>
                    <a:bodyPr/>
                    <a:lstStyle/>
                    <a:p>
                      <a:pPr algn="ctr"/>
                      <a:r>
                        <a:rPr lang="en-US" sz="1400" dirty="0">
                          <a:solidFill>
                            <a:schemeClr val="bg1"/>
                          </a:solidFill>
                        </a:rPr>
                        <a:t>Subgroup</a:t>
                      </a:r>
                    </a:p>
                  </a:txBody>
                  <a:tcPr marL="68580" marR="68580" marT="34290" marB="34290" anchor="ctr">
                    <a:solidFill>
                      <a:schemeClr val="tx2"/>
                    </a:solidFill>
                  </a:tcPr>
                </a:tc>
                <a:tc>
                  <a:txBody>
                    <a:bodyPr/>
                    <a:lstStyle/>
                    <a:p>
                      <a:pPr algn="ctr"/>
                      <a:r>
                        <a:rPr lang="en-US" sz="1400" b="1">
                          <a:solidFill>
                            <a:schemeClr val="bg1"/>
                          </a:solidFill>
                        </a:rPr>
                        <a:t>More Support Needed</a:t>
                      </a:r>
                    </a:p>
                  </a:txBody>
                  <a:tcPr marL="68580" marR="68580" marT="34290" marB="34290" anchor="ctr">
                    <a:solidFill>
                      <a:schemeClr val="tx2"/>
                    </a:solidFill>
                  </a:tcPr>
                </a:tc>
                <a:tc>
                  <a:txBody>
                    <a:bodyPr/>
                    <a:lstStyle/>
                    <a:p>
                      <a:pPr algn="ctr"/>
                      <a:r>
                        <a:rPr lang="en-US" sz="1400" b="1">
                          <a:solidFill>
                            <a:schemeClr val="bg1"/>
                          </a:solidFill>
                        </a:rPr>
                        <a:t>Some Support Needed</a:t>
                      </a:r>
                    </a:p>
                  </a:txBody>
                  <a:tcPr marL="68580" marR="68580" marT="34290" marB="34290" anchor="ctr">
                    <a:solidFill>
                      <a:schemeClr val="tx2"/>
                    </a:solidFill>
                  </a:tcPr>
                </a:tc>
                <a:tc>
                  <a:txBody>
                    <a:bodyPr/>
                    <a:lstStyle/>
                    <a:p>
                      <a:pPr algn="ctr"/>
                      <a:r>
                        <a:rPr lang="en-US" sz="1400" b="1">
                          <a:solidFill>
                            <a:schemeClr val="bg1"/>
                          </a:solidFill>
                        </a:rPr>
                        <a:t>Less Support Needed</a:t>
                      </a:r>
                    </a:p>
                  </a:txBody>
                  <a:tcPr marL="68580" marR="68580" marT="34290" marB="34290" anchor="ctr">
                    <a:solidFill>
                      <a:schemeClr val="tx2"/>
                    </a:solidFill>
                  </a:tcPr>
                </a:tc>
                <a:extLst>
                  <a:ext uri="{0D108BD9-81ED-4DB2-BD59-A6C34878D82A}">
                    <a16:rowId xmlns:a16="http://schemas.microsoft.com/office/drawing/2014/main" val="10000"/>
                  </a:ext>
                </a:extLst>
              </a:tr>
              <a:tr h="309026">
                <a:tc>
                  <a:txBody>
                    <a:bodyPr/>
                    <a:lstStyle/>
                    <a:p>
                      <a:pPr algn="ctr"/>
                      <a:r>
                        <a:rPr lang="en-US" sz="1400" b="1"/>
                        <a:t>District</a:t>
                      </a:r>
                    </a:p>
                  </a:txBody>
                  <a:tcPr marL="68580" marR="68580" marT="34290" marB="34290"/>
                </a:tc>
                <a:tc>
                  <a:txBody>
                    <a:bodyPr/>
                    <a:lstStyle/>
                    <a:p>
                      <a:pPr algn="ctr"/>
                      <a:endParaRPr lang="en-US" sz="1400" b="0">
                        <a:solidFill>
                          <a:schemeClr val="tx1"/>
                        </a:solidFill>
                      </a:endParaRPr>
                    </a:p>
                  </a:txBody>
                  <a:tcPr marL="68580" marR="68580" marT="34290" marB="34290"/>
                </a:tc>
                <a:tc>
                  <a:txBody>
                    <a:bodyPr/>
                    <a:lstStyle/>
                    <a:p>
                      <a:pPr algn="ctr"/>
                      <a:endParaRPr lang="en-US" sz="1400" b="0">
                        <a:solidFill>
                          <a:schemeClr val="tx1"/>
                        </a:solidFill>
                      </a:endParaRPr>
                    </a:p>
                  </a:txBody>
                  <a:tcPr marL="68580" marR="68580" marT="34290" marB="34290"/>
                </a:tc>
                <a:tc>
                  <a:txBody>
                    <a:bodyPr/>
                    <a:lstStyle/>
                    <a:p>
                      <a:pPr algn="ctr"/>
                      <a:endParaRPr lang="en-US" sz="1400" b="0">
                        <a:solidFill>
                          <a:schemeClr val="tx1"/>
                        </a:solidFill>
                      </a:endParaRPr>
                    </a:p>
                  </a:txBody>
                  <a:tcPr marL="68580" marR="68580" marT="34290" marB="34290"/>
                </a:tc>
                <a:extLst>
                  <a:ext uri="{0D108BD9-81ED-4DB2-BD59-A6C34878D82A}">
                    <a16:rowId xmlns:a16="http://schemas.microsoft.com/office/drawing/2014/main" val="10001"/>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2"/>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3"/>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4"/>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5"/>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6"/>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7"/>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8"/>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9"/>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dirty="0">
                        <a:solidFill>
                          <a:schemeClr val="tx2">
                            <a:lumMod val="75000"/>
                          </a:schemeClr>
                        </a:solidFill>
                      </a:endParaRPr>
                    </a:p>
                  </a:txBody>
                  <a:tcPr marL="68580" marR="68580" marT="34290" marB="34290"/>
                </a:tc>
                <a:extLst>
                  <a:ext uri="{0D108BD9-81ED-4DB2-BD59-A6C34878D82A}">
                    <a16:rowId xmlns:a16="http://schemas.microsoft.com/office/drawing/2014/main" val="10010"/>
                  </a:ext>
                </a:extLst>
              </a:tr>
            </a:tbl>
          </a:graphicData>
        </a:graphic>
      </p:graphicFrame>
      <p:sp>
        <p:nvSpPr>
          <p:cNvPr id="6" name="Slide Number Placeholder 5"/>
          <p:cNvSpPr>
            <a:spLocks noGrp="1"/>
          </p:cNvSpPr>
          <p:nvPr>
            <p:ph type="sldNum" sz="quarter" idx="12"/>
          </p:nvPr>
        </p:nvSpPr>
        <p:spPr/>
        <p:txBody>
          <a:bodyPr/>
          <a:lstStyle/>
          <a:p>
            <a:fld id="{356A72F1-C897-1647-9CE8-BFFB19418015}" type="slidenum">
              <a:rPr lang="en-US" smtClean="0"/>
              <a:pPr/>
              <a:t>22</a:t>
            </a:fld>
            <a:endParaRPr lang="en-US"/>
          </a:p>
        </p:txBody>
      </p:sp>
    </p:spTree>
    <p:extLst>
      <p:ext uri="{BB962C8B-B14F-4D97-AF65-F5344CB8AC3E}">
        <p14:creationId xmlns:p14="http://schemas.microsoft.com/office/powerpoint/2010/main" val="886188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37591" y="486461"/>
            <a:ext cx="6472661" cy="928271"/>
          </a:xfrm>
        </p:spPr>
        <p:txBody>
          <a:bodyPr/>
          <a:lstStyle/>
          <a:p>
            <a:r>
              <a:rPr lang="en-US" sz="1800" cap="none">
                <a:solidFill>
                  <a:srgbClr val="FFFF00"/>
                </a:solidFill>
              </a:rPr>
              <a:t>&lt;Insert District Name&gt;’s</a:t>
            </a:r>
            <a:br>
              <a:rPr lang="en-US" sz="1800" cap="none"/>
            </a:br>
            <a:r>
              <a:rPr lang="en-US" sz="1800" b="1" cap="none">
                <a:solidFill>
                  <a:schemeClr val="bg2"/>
                </a:solidFill>
              </a:rPr>
              <a:t>Subgroup</a:t>
            </a:r>
            <a:br>
              <a:rPr lang="en-US" sz="1800" b="1" cap="none"/>
            </a:br>
            <a:r>
              <a:rPr lang="en-US" sz="1600" b="1" cap="none">
                <a:solidFill>
                  <a:prstClr val="white"/>
                </a:solidFill>
              </a:rPr>
              <a:t>Start Strong Fall 2021 Administrations</a:t>
            </a:r>
            <a:br>
              <a:rPr lang="en-US" sz="1600" b="1" cap="none">
                <a:solidFill>
                  <a:prstClr val="white"/>
                </a:solidFill>
              </a:rPr>
            </a:br>
            <a:r>
              <a:rPr lang="en-US" sz="1600" b="1" cap="none">
                <a:solidFill>
                  <a:prstClr val="white"/>
                </a:solidFill>
              </a:rPr>
              <a:t>Science - Percentages</a:t>
            </a:r>
            <a:endParaRPr lang="en-US" sz="1600" b="1" cap="none"/>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4809597"/>
              </p:ext>
            </p:extLst>
          </p:nvPr>
        </p:nvGraphicFramePr>
        <p:xfrm>
          <a:off x="130629" y="1768843"/>
          <a:ext cx="8752114" cy="3911508"/>
        </p:xfrm>
        <a:graphic>
          <a:graphicData uri="http://schemas.openxmlformats.org/drawingml/2006/table">
            <a:tbl>
              <a:tblPr firstRow="1" bandRow="1">
                <a:tableStyleId>{5C22544A-7EE6-4342-B048-85BDC9FD1C3A}</a:tableStyleId>
              </a:tblPr>
              <a:tblGrid>
                <a:gridCol w="2677884">
                  <a:extLst>
                    <a:ext uri="{9D8B030D-6E8A-4147-A177-3AD203B41FA5}">
                      <a16:colId xmlns:a16="http://schemas.microsoft.com/office/drawing/2014/main" val="20000"/>
                    </a:ext>
                  </a:extLst>
                </a:gridCol>
                <a:gridCol w="2197482">
                  <a:extLst>
                    <a:ext uri="{9D8B030D-6E8A-4147-A177-3AD203B41FA5}">
                      <a16:colId xmlns:a16="http://schemas.microsoft.com/office/drawing/2014/main" val="20001"/>
                    </a:ext>
                  </a:extLst>
                </a:gridCol>
                <a:gridCol w="1976656">
                  <a:extLst>
                    <a:ext uri="{9D8B030D-6E8A-4147-A177-3AD203B41FA5}">
                      <a16:colId xmlns:a16="http://schemas.microsoft.com/office/drawing/2014/main" val="20003"/>
                    </a:ext>
                  </a:extLst>
                </a:gridCol>
                <a:gridCol w="1900092">
                  <a:extLst>
                    <a:ext uri="{9D8B030D-6E8A-4147-A177-3AD203B41FA5}">
                      <a16:colId xmlns:a16="http://schemas.microsoft.com/office/drawing/2014/main" val="20005"/>
                    </a:ext>
                  </a:extLst>
                </a:gridCol>
              </a:tblGrid>
              <a:tr h="821248">
                <a:tc>
                  <a:txBody>
                    <a:bodyPr/>
                    <a:lstStyle/>
                    <a:p>
                      <a:pPr algn="ctr"/>
                      <a:r>
                        <a:rPr lang="en-US" sz="1400" dirty="0">
                          <a:solidFill>
                            <a:schemeClr val="bg1"/>
                          </a:solidFill>
                        </a:rPr>
                        <a:t>Subgroup</a:t>
                      </a:r>
                    </a:p>
                  </a:txBody>
                  <a:tcPr marL="68580" marR="68580" marT="34290" marB="34290" anchor="ctr">
                    <a:solidFill>
                      <a:schemeClr val="tx2"/>
                    </a:solidFill>
                  </a:tcPr>
                </a:tc>
                <a:tc>
                  <a:txBody>
                    <a:bodyPr/>
                    <a:lstStyle/>
                    <a:p>
                      <a:pPr algn="ctr"/>
                      <a:r>
                        <a:rPr lang="en-US" sz="1400" b="1">
                          <a:solidFill>
                            <a:schemeClr val="bg1"/>
                          </a:solidFill>
                        </a:rPr>
                        <a:t>More Support Needed</a:t>
                      </a:r>
                    </a:p>
                  </a:txBody>
                  <a:tcPr marL="68580" marR="68580" marT="34290" marB="34290" anchor="ctr">
                    <a:solidFill>
                      <a:schemeClr val="tx2"/>
                    </a:solidFill>
                  </a:tcPr>
                </a:tc>
                <a:tc>
                  <a:txBody>
                    <a:bodyPr/>
                    <a:lstStyle/>
                    <a:p>
                      <a:pPr algn="ctr"/>
                      <a:r>
                        <a:rPr lang="en-US" sz="1400" b="1">
                          <a:solidFill>
                            <a:schemeClr val="bg1"/>
                          </a:solidFill>
                        </a:rPr>
                        <a:t>Some Support Needed</a:t>
                      </a:r>
                    </a:p>
                  </a:txBody>
                  <a:tcPr marL="68580" marR="68580" marT="34290" marB="34290" anchor="ctr">
                    <a:solidFill>
                      <a:schemeClr val="tx2"/>
                    </a:solidFill>
                  </a:tcPr>
                </a:tc>
                <a:tc>
                  <a:txBody>
                    <a:bodyPr/>
                    <a:lstStyle/>
                    <a:p>
                      <a:pPr algn="ctr"/>
                      <a:r>
                        <a:rPr lang="en-US" sz="1400" b="1">
                          <a:solidFill>
                            <a:schemeClr val="bg1"/>
                          </a:solidFill>
                        </a:rPr>
                        <a:t>Less Support Needed</a:t>
                      </a:r>
                    </a:p>
                  </a:txBody>
                  <a:tcPr marL="68580" marR="68580" marT="34290" marB="34290" anchor="ctr">
                    <a:solidFill>
                      <a:schemeClr val="tx2"/>
                    </a:solidFill>
                  </a:tcPr>
                </a:tc>
                <a:extLst>
                  <a:ext uri="{0D108BD9-81ED-4DB2-BD59-A6C34878D82A}">
                    <a16:rowId xmlns:a16="http://schemas.microsoft.com/office/drawing/2014/main" val="10000"/>
                  </a:ext>
                </a:extLst>
              </a:tr>
              <a:tr h="309026">
                <a:tc>
                  <a:txBody>
                    <a:bodyPr/>
                    <a:lstStyle/>
                    <a:p>
                      <a:pPr algn="ctr"/>
                      <a:r>
                        <a:rPr lang="en-US" sz="1400" b="1"/>
                        <a:t>District</a:t>
                      </a:r>
                    </a:p>
                  </a:txBody>
                  <a:tcPr marL="68580" marR="68580" marT="34290" marB="34290"/>
                </a:tc>
                <a:tc>
                  <a:txBody>
                    <a:bodyPr/>
                    <a:lstStyle/>
                    <a:p>
                      <a:pPr algn="ctr"/>
                      <a:endParaRPr lang="en-US" sz="1400" b="0">
                        <a:solidFill>
                          <a:schemeClr val="tx1"/>
                        </a:solidFill>
                      </a:endParaRPr>
                    </a:p>
                  </a:txBody>
                  <a:tcPr marL="68580" marR="68580" marT="34290" marB="34290"/>
                </a:tc>
                <a:tc>
                  <a:txBody>
                    <a:bodyPr/>
                    <a:lstStyle/>
                    <a:p>
                      <a:pPr algn="ctr"/>
                      <a:endParaRPr lang="en-US" sz="1400" b="0">
                        <a:solidFill>
                          <a:schemeClr val="tx1"/>
                        </a:solidFill>
                      </a:endParaRPr>
                    </a:p>
                  </a:txBody>
                  <a:tcPr marL="68580" marR="68580" marT="34290" marB="34290"/>
                </a:tc>
                <a:tc>
                  <a:txBody>
                    <a:bodyPr/>
                    <a:lstStyle/>
                    <a:p>
                      <a:pPr algn="ctr"/>
                      <a:endParaRPr lang="en-US" sz="1400" b="0">
                        <a:solidFill>
                          <a:schemeClr val="tx1"/>
                        </a:solidFill>
                      </a:endParaRPr>
                    </a:p>
                  </a:txBody>
                  <a:tcPr marL="68580" marR="68580" marT="34290" marB="34290"/>
                </a:tc>
                <a:extLst>
                  <a:ext uri="{0D108BD9-81ED-4DB2-BD59-A6C34878D82A}">
                    <a16:rowId xmlns:a16="http://schemas.microsoft.com/office/drawing/2014/main" val="10001"/>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2"/>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3"/>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4"/>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5"/>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6"/>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7"/>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8"/>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extLst>
                  <a:ext uri="{0D108BD9-81ED-4DB2-BD59-A6C34878D82A}">
                    <a16:rowId xmlns:a16="http://schemas.microsoft.com/office/drawing/2014/main" val="10009"/>
                  </a:ext>
                </a:extLst>
              </a:tr>
              <a:tr h="309026">
                <a:tc>
                  <a:txBody>
                    <a:bodyPr/>
                    <a:lstStyle/>
                    <a:p>
                      <a:pPr algn="ctr"/>
                      <a:r>
                        <a:rPr lang="en-US" sz="1400"/>
                        <a:t>Subgroup</a:t>
                      </a: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a:solidFill>
                          <a:schemeClr val="tx2">
                            <a:lumMod val="75000"/>
                          </a:schemeClr>
                        </a:solidFill>
                      </a:endParaRPr>
                    </a:p>
                  </a:txBody>
                  <a:tcPr marL="68580" marR="68580" marT="34290" marB="34290"/>
                </a:tc>
                <a:tc>
                  <a:txBody>
                    <a:bodyPr/>
                    <a:lstStyle/>
                    <a:p>
                      <a:pPr algn="ctr"/>
                      <a:endParaRPr lang="en-US" sz="1400" dirty="0">
                        <a:solidFill>
                          <a:schemeClr val="tx2">
                            <a:lumMod val="75000"/>
                          </a:schemeClr>
                        </a:solidFill>
                      </a:endParaRPr>
                    </a:p>
                  </a:txBody>
                  <a:tcPr marL="68580" marR="68580" marT="34290" marB="34290"/>
                </a:tc>
                <a:extLst>
                  <a:ext uri="{0D108BD9-81ED-4DB2-BD59-A6C34878D82A}">
                    <a16:rowId xmlns:a16="http://schemas.microsoft.com/office/drawing/2014/main" val="10010"/>
                  </a:ext>
                </a:extLst>
              </a:tr>
            </a:tbl>
          </a:graphicData>
        </a:graphic>
      </p:graphicFrame>
      <p:sp>
        <p:nvSpPr>
          <p:cNvPr id="6" name="Slide Number Placeholder 5"/>
          <p:cNvSpPr>
            <a:spLocks noGrp="1"/>
          </p:cNvSpPr>
          <p:nvPr>
            <p:ph type="sldNum" sz="quarter" idx="12"/>
          </p:nvPr>
        </p:nvSpPr>
        <p:spPr/>
        <p:txBody>
          <a:bodyPr/>
          <a:lstStyle/>
          <a:p>
            <a:fld id="{356A72F1-C897-1647-9CE8-BFFB19418015}" type="slidenum">
              <a:rPr lang="en-US" smtClean="0"/>
              <a:pPr/>
              <a:t>23</a:t>
            </a:fld>
            <a:endParaRPr lang="en-US"/>
          </a:p>
        </p:txBody>
      </p:sp>
    </p:spTree>
    <p:extLst>
      <p:ext uri="{BB962C8B-B14F-4D97-AF65-F5344CB8AC3E}">
        <p14:creationId xmlns:p14="http://schemas.microsoft.com/office/powerpoint/2010/main" val="124456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a:t>Notable Achievements</a:t>
            </a:r>
          </a:p>
        </p:txBody>
      </p:sp>
      <p:sp>
        <p:nvSpPr>
          <p:cNvPr id="2" name="Content Placeholder 1"/>
          <p:cNvSpPr>
            <a:spLocks noGrp="1"/>
          </p:cNvSpPr>
          <p:nvPr>
            <p:ph idx="1"/>
          </p:nvPr>
        </p:nvSpPr>
        <p:spPr/>
        <p:txBody>
          <a:bodyPr/>
          <a:lstStyle/>
          <a:p>
            <a:r>
              <a:rPr lang="en-US" dirty="0"/>
              <a:t>Develop as needed</a:t>
            </a:r>
          </a:p>
        </p:txBody>
      </p:sp>
      <p:sp>
        <p:nvSpPr>
          <p:cNvPr id="3" name="Slide Number Placeholder 2"/>
          <p:cNvSpPr>
            <a:spLocks noGrp="1"/>
          </p:cNvSpPr>
          <p:nvPr>
            <p:ph type="sldNum" sz="quarter" idx="12"/>
          </p:nvPr>
        </p:nvSpPr>
        <p:spPr/>
        <p:txBody>
          <a:bodyPr/>
          <a:lstStyle/>
          <a:p>
            <a:fld id="{356A72F1-C897-1647-9CE8-BFFB19418015}" type="slidenum">
              <a:rPr lang="en-US" smtClean="0"/>
              <a:pPr/>
              <a:t>24</a:t>
            </a:fld>
            <a:endParaRPr lang="en-US"/>
          </a:p>
        </p:txBody>
      </p:sp>
    </p:spTree>
    <p:extLst>
      <p:ext uri="{BB962C8B-B14F-4D97-AF65-F5344CB8AC3E}">
        <p14:creationId xmlns:p14="http://schemas.microsoft.com/office/powerpoint/2010/main" val="4284859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a:t>Intervention Strategies</a:t>
            </a:r>
          </a:p>
        </p:txBody>
      </p:sp>
      <p:sp>
        <p:nvSpPr>
          <p:cNvPr id="2" name="Content Placeholder 1"/>
          <p:cNvSpPr>
            <a:spLocks noGrp="1"/>
          </p:cNvSpPr>
          <p:nvPr>
            <p:ph idx="1"/>
          </p:nvPr>
        </p:nvSpPr>
        <p:spPr/>
        <p:txBody>
          <a:bodyPr/>
          <a:lstStyle/>
          <a:p>
            <a:r>
              <a:rPr lang="en-US"/>
              <a:t>Develop as needed</a:t>
            </a:r>
          </a:p>
        </p:txBody>
      </p:sp>
      <p:sp>
        <p:nvSpPr>
          <p:cNvPr id="3" name="Slide Number Placeholder 2"/>
          <p:cNvSpPr>
            <a:spLocks noGrp="1"/>
          </p:cNvSpPr>
          <p:nvPr>
            <p:ph type="sldNum" sz="quarter" idx="12"/>
          </p:nvPr>
        </p:nvSpPr>
        <p:spPr/>
        <p:txBody>
          <a:bodyPr/>
          <a:lstStyle/>
          <a:p>
            <a:fld id="{356A72F1-C897-1647-9CE8-BFFB19418015}" type="slidenum">
              <a:rPr lang="en-US" smtClean="0"/>
              <a:pPr/>
              <a:t>25</a:t>
            </a:fld>
            <a:endParaRPr lang="en-US"/>
          </a:p>
        </p:txBody>
      </p:sp>
    </p:spTree>
    <p:extLst>
      <p:ext uri="{BB962C8B-B14F-4D97-AF65-F5344CB8AC3E}">
        <p14:creationId xmlns:p14="http://schemas.microsoft.com/office/powerpoint/2010/main" val="12422716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37591" y="486461"/>
            <a:ext cx="6472661" cy="928271"/>
          </a:xfrm>
        </p:spPr>
        <p:txBody>
          <a:bodyPr/>
          <a:lstStyle/>
          <a:p>
            <a:r>
              <a:rPr lang="en-US" sz="1800" cap="none" dirty="0">
                <a:solidFill>
                  <a:srgbClr val="FFFF00"/>
                </a:solidFill>
              </a:rPr>
              <a:t>New Town District</a:t>
            </a:r>
            <a:br>
              <a:rPr lang="en-US" sz="1800" cap="none" dirty="0"/>
            </a:br>
            <a:r>
              <a:rPr lang="en-US" sz="1800" b="1" cap="none" dirty="0">
                <a:solidFill>
                  <a:schemeClr val="bg2"/>
                </a:solidFill>
              </a:rPr>
              <a:t>Subgroup</a:t>
            </a:r>
            <a:br>
              <a:rPr lang="en-US" sz="1800" b="1" cap="none" dirty="0"/>
            </a:br>
            <a:r>
              <a:rPr lang="en-US" sz="1600" b="1" cap="none" dirty="0">
                <a:solidFill>
                  <a:prstClr val="white"/>
                </a:solidFill>
              </a:rPr>
              <a:t>Start Strong Fall 2021 Administrations</a:t>
            </a:r>
            <a:br>
              <a:rPr lang="en-US" sz="1600" b="1" cap="none" dirty="0">
                <a:solidFill>
                  <a:prstClr val="white"/>
                </a:solidFill>
              </a:rPr>
            </a:br>
            <a:r>
              <a:rPr lang="en-US" sz="1600" b="1" cap="none" dirty="0">
                <a:solidFill>
                  <a:prstClr val="white"/>
                </a:solidFill>
              </a:rPr>
              <a:t>Algebra I- Percentages</a:t>
            </a:r>
            <a:endParaRPr lang="en-US" sz="1600" b="1" cap="none" dirty="0">
              <a:solidFill>
                <a:srgbClr val="FF0000"/>
              </a:solidFill>
              <a:highlight>
                <a:srgbClr val="FFFF00"/>
              </a:highligh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85899487"/>
              </p:ext>
            </p:extLst>
          </p:nvPr>
        </p:nvGraphicFramePr>
        <p:xfrm>
          <a:off x="195943" y="3120241"/>
          <a:ext cx="8752114" cy="2276765"/>
        </p:xfrm>
        <a:graphic>
          <a:graphicData uri="http://schemas.openxmlformats.org/drawingml/2006/table">
            <a:tbl>
              <a:tblPr firstRow="1" bandRow="1">
                <a:tableStyleId>{5C22544A-7EE6-4342-B048-85BDC9FD1C3A}</a:tableStyleId>
              </a:tblPr>
              <a:tblGrid>
                <a:gridCol w="2677884">
                  <a:extLst>
                    <a:ext uri="{9D8B030D-6E8A-4147-A177-3AD203B41FA5}">
                      <a16:colId xmlns:a16="http://schemas.microsoft.com/office/drawing/2014/main" val="20000"/>
                    </a:ext>
                  </a:extLst>
                </a:gridCol>
                <a:gridCol w="2197482">
                  <a:extLst>
                    <a:ext uri="{9D8B030D-6E8A-4147-A177-3AD203B41FA5}">
                      <a16:colId xmlns:a16="http://schemas.microsoft.com/office/drawing/2014/main" val="20001"/>
                    </a:ext>
                  </a:extLst>
                </a:gridCol>
                <a:gridCol w="1976656">
                  <a:extLst>
                    <a:ext uri="{9D8B030D-6E8A-4147-A177-3AD203B41FA5}">
                      <a16:colId xmlns:a16="http://schemas.microsoft.com/office/drawing/2014/main" val="20003"/>
                    </a:ext>
                  </a:extLst>
                </a:gridCol>
                <a:gridCol w="1900092">
                  <a:extLst>
                    <a:ext uri="{9D8B030D-6E8A-4147-A177-3AD203B41FA5}">
                      <a16:colId xmlns:a16="http://schemas.microsoft.com/office/drawing/2014/main" val="20005"/>
                    </a:ext>
                  </a:extLst>
                </a:gridCol>
              </a:tblGrid>
              <a:tr h="687056">
                <a:tc>
                  <a:txBody>
                    <a:bodyPr/>
                    <a:lstStyle/>
                    <a:p>
                      <a:pPr algn="ctr"/>
                      <a:r>
                        <a:rPr lang="en-US" sz="1400" dirty="0">
                          <a:solidFill>
                            <a:schemeClr val="bg1"/>
                          </a:solidFill>
                        </a:rPr>
                        <a:t>Subgroup</a:t>
                      </a:r>
                    </a:p>
                  </a:txBody>
                  <a:tcPr marL="68580" marR="68580" marT="34290" marB="34290" anchor="ctr">
                    <a:solidFill>
                      <a:schemeClr val="tx2"/>
                    </a:solidFill>
                  </a:tcPr>
                </a:tc>
                <a:tc>
                  <a:txBody>
                    <a:bodyPr/>
                    <a:lstStyle/>
                    <a:p>
                      <a:pPr algn="ctr"/>
                      <a:r>
                        <a:rPr lang="en-US" sz="1400" b="1" dirty="0">
                          <a:solidFill>
                            <a:schemeClr val="bg1"/>
                          </a:solidFill>
                        </a:rPr>
                        <a:t>More Support Needed</a:t>
                      </a:r>
                    </a:p>
                  </a:txBody>
                  <a:tcPr marL="68580" marR="68580" marT="34290" marB="34290" anchor="ctr">
                    <a:solidFill>
                      <a:schemeClr val="tx2"/>
                    </a:solidFill>
                  </a:tcPr>
                </a:tc>
                <a:tc>
                  <a:txBody>
                    <a:bodyPr/>
                    <a:lstStyle/>
                    <a:p>
                      <a:pPr algn="ctr"/>
                      <a:r>
                        <a:rPr lang="en-US" sz="1400" b="1">
                          <a:solidFill>
                            <a:schemeClr val="bg1"/>
                          </a:solidFill>
                        </a:rPr>
                        <a:t>Some Support Needed</a:t>
                      </a:r>
                    </a:p>
                  </a:txBody>
                  <a:tcPr marL="68580" marR="68580" marT="34290" marB="34290" anchor="ctr">
                    <a:solidFill>
                      <a:schemeClr val="tx2"/>
                    </a:solidFill>
                  </a:tcPr>
                </a:tc>
                <a:tc>
                  <a:txBody>
                    <a:bodyPr/>
                    <a:lstStyle/>
                    <a:p>
                      <a:pPr algn="ctr"/>
                      <a:r>
                        <a:rPr lang="en-US" sz="1400" b="1">
                          <a:solidFill>
                            <a:schemeClr val="bg1"/>
                          </a:solidFill>
                        </a:rPr>
                        <a:t>Less Support Needed</a:t>
                      </a:r>
                    </a:p>
                  </a:txBody>
                  <a:tcPr marL="68580" marR="68580" marT="34290" marB="34290" anchor="ctr">
                    <a:solidFill>
                      <a:schemeClr val="tx2"/>
                    </a:solidFill>
                  </a:tcPr>
                </a:tc>
                <a:extLst>
                  <a:ext uri="{0D108BD9-81ED-4DB2-BD59-A6C34878D82A}">
                    <a16:rowId xmlns:a16="http://schemas.microsoft.com/office/drawing/2014/main" val="10000"/>
                  </a:ext>
                </a:extLst>
              </a:tr>
              <a:tr h="364803">
                <a:tc>
                  <a:txBody>
                    <a:bodyPr/>
                    <a:lstStyle/>
                    <a:p>
                      <a:pPr algn="ctr"/>
                      <a:r>
                        <a:rPr lang="en-US" sz="1400" b="1"/>
                        <a:t>District</a:t>
                      </a:r>
                    </a:p>
                  </a:txBody>
                  <a:tcPr marL="68580" marR="68580" marT="34290" marB="34290"/>
                </a:tc>
                <a:tc>
                  <a:txBody>
                    <a:bodyPr/>
                    <a:lstStyle/>
                    <a:p>
                      <a:pPr algn="ctr"/>
                      <a:r>
                        <a:rPr lang="en-US" sz="1400" b="0">
                          <a:solidFill>
                            <a:schemeClr val="tx1"/>
                          </a:solidFill>
                        </a:rPr>
                        <a:t>39</a:t>
                      </a:r>
                    </a:p>
                  </a:txBody>
                  <a:tcPr marL="68580" marR="68580" marT="34290" marB="34290"/>
                </a:tc>
                <a:tc>
                  <a:txBody>
                    <a:bodyPr/>
                    <a:lstStyle/>
                    <a:p>
                      <a:pPr algn="ctr"/>
                      <a:r>
                        <a:rPr lang="en-US" sz="1400" b="0">
                          <a:solidFill>
                            <a:schemeClr val="tx1"/>
                          </a:solidFill>
                        </a:rPr>
                        <a:t>26</a:t>
                      </a:r>
                    </a:p>
                  </a:txBody>
                  <a:tcPr marL="68580" marR="68580" marT="34290" marB="34290"/>
                </a:tc>
                <a:tc>
                  <a:txBody>
                    <a:bodyPr/>
                    <a:lstStyle/>
                    <a:p>
                      <a:pPr algn="ctr"/>
                      <a:r>
                        <a:rPr lang="en-US" sz="1400" b="0">
                          <a:solidFill>
                            <a:schemeClr val="tx1"/>
                          </a:solidFill>
                        </a:rPr>
                        <a:t>36</a:t>
                      </a:r>
                    </a:p>
                  </a:txBody>
                  <a:tcPr marL="68580" marR="68580" marT="34290" marB="34290"/>
                </a:tc>
                <a:extLst>
                  <a:ext uri="{0D108BD9-81ED-4DB2-BD59-A6C34878D82A}">
                    <a16:rowId xmlns:a16="http://schemas.microsoft.com/office/drawing/2014/main" val="10001"/>
                  </a:ext>
                </a:extLst>
              </a:tr>
              <a:tr h="364803">
                <a:tc>
                  <a:txBody>
                    <a:bodyPr/>
                    <a:lstStyle/>
                    <a:p>
                      <a:pPr algn="ctr"/>
                      <a:r>
                        <a:rPr lang="en-US" sz="1400" dirty="0"/>
                        <a:t>Students with Disabilities</a:t>
                      </a:r>
                    </a:p>
                  </a:txBody>
                  <a:tcPr marL="68580" marR="68580" marT="34290" marB="34290"/>
                </a:tc>
                <a:tc>
                  <a:txBody>
                    <a:bodyPr/>
                    <a:lstStyle/>
                    <a:p>
                      <a:pPr algn="ctr"/>
                      <a:r>
                        <a:rPr lang="en-US" sz="1400">
                          <a:solidFill>
                            <a:schemeClr val="tx2">
                              <a:lumMod val="75000"/>
                            </a:schemeClr>
                          </a:solidFill>
                        </a:rPr>
                        <a:t>57</a:t>
                      </a:r>
                    </a:p>
                  </a:txBody>
                  <a:tcPr marL="68580" marR="68580" marT="34290" marB="34290"/>
                </a:tc>
                <a:tc>
                  <a:txBody>
                    <a:bodyPr/>
                    <a:lstStyle/>
                    <a:p>
                      <a:pPr algn="ctr"/>
                      <a:r>
                        <a:rPr lang="en-US" sz="1400">
                          <a:solidFill>
                            <a:schemeClr val="tx2">
                              <a:lumMod val="75000"/>
                            </a:schemeClr>
                          </a:solidFill>
                        </a:rPr>
                        <a:t>26</a:t>
                      </a:r>
                    </a:p>
                  </a:txBody>
                  <a:tcPr marL="68580" marR="68580" marT="34290" marB="34290"/>
                </a:tc>
                <a:tc>
                  <a:txBody>
                    <a:bodyPr/>
                    <a:lstStyle/>
                    <a:p>
                      <a:pPr algn="ctr"/>
                      <a:r>
                        <a:rPr lang="en-US" sz="1400">
                          <a:solidFill>
                            <a:schemeClr val="tx2">
                              <a:lumMod val="75000"/>
                            </a:schemeClr>
                          </a:solidFill>
                        </a:rPr>
                        <a:t>17</a:t>
                      </a:r>
                    </a:p>
                  </a:txBody>
                  <a:tcPr marL="68580" marR="68580" marT="34290" marB="34290"/>
                </a:tc>
                <a:extLst>
                  <a:ext uri="{0D108BD9-81ED-4DB2-BD59-A6C34878D82A}">
                    <a16:rowId xmlns:a16="http://schemas.microsoft.com/office/drawing/2014/main" val="10002"/>
                  </a:ext>
                </a:extLst>
              </a:tr>
              <a:tr h="364803">
                <a:tc>
                  <a:txBody>
                    <a:bodyPr/>
                    <a:lstStyle/>
                    <a:p>
                      <a:pPr algn="ctr"/>
                      <a:r>
                        <a:rPr lang="en-US" sz="1400" dirty="0"/>
                        <a:t>English Learners</a:t>
                      </a:r>
                    </a:p>
                  </a:txBody>
                  <a:tcPr marL="68580" marR="68580" marT="34290" marB="34290"/>
                </a:tc>
                <a:tc>
                  <a:txBody>
                    <a:bodyPr/>
                    <a:lstStyle/>
                    <a:p>
                      <a:pPr algn="ctr"/>
                      <a:r>
                        <a:rPr lang="en-US" sz="1400">
                          <a:solidFill>
                            <a:schemeClr val="tx2">
                              <a:lumMod val="75000"/>
                            </a:schemeClr>
                          </a:solidFill>
                        </a:rPr>
                        <a:t>60</a:t>
                      </a:r>
                    </a:p>
                  </a:txBody>
                  <a:tcPr marL="68580" marR="68580" marT="34290" marB="34290"/>
                </a:tc>
                <a:tc>
                  <a:txBody>
                    <a:bodyPr/>
                    <a:lstStyle/>
                    <a:p>
                      <a:pPr algn="ctr"/>
                      <a:r>
                        <a:rPr lang="en-US" sz="1400">
                          <a:solidFill>
                            <a:schemeClr val="tx2">
                              <a:lumMod val="75000"/>
                            </a:schemeClr>
                          </a:solidFill>
                        </a:rPr>
                        <a:t>31</a:t>
                      </a:r>
                    </a:p>
                  </a:txBody>
                  <a:tcPr marL="68580" marR="68580" marT="34290" marB="34290"/>
                </a:tc>
                <a:tc>
                  <a:txBody>
                    <a:bodyPr/>
                    <a:lstStyle/>
                    <a:p>
                      <a:pPr algn="ctr"/>
                      <a:r>
                        <a:rPr lang="en-US" sz="1400">
                          <a:solidFill>
                            <a:schemeClr val="tx2">
                              <a:lumMod val="75000"/>
                            </a:schemeClr>
                          </a:solidFill>
                        </a:rPr>
                        <a:t>9</a:t>
                      </a:r>
                    </a:p>
                  </a:txBody>
                  <a:tcPr marL="68580" marR="68580" marT="34290" marB="34290"/>
                </a:tc>
                <a:extLst>
                  <a:ext uri="{0D108BD9-81ED-4DB2-BD59-A6C34878D82A}">
                    <a16:rowId xmlns:a16="http://schemas.microsoft.com/office/drawing/2014/main" val="10003"/>
                  </a:ext>
                </a:extLst>
              </a:tr>
              <a:tr h="364803">
                <a:tc>
                  <a:txBody>
                    <a:bodyPr/>
                    <a:lstStyle/>
                    <a:p>
                      <a:pPr algn="ctr"/>
                      <a:r>
                        <a:rPr lang="en-US" sz="1400"/>
                        <a:t>Economically Disadvantaged Students</a:t>
                      </a:r>
                    </a:p>
                  </a:txBody>
                  <a:tcPr marL="68580" marR="68580" marT="34290" marB="34290"/>
                </a:tc>
                <a:tc>
                  <a:txBody>
                    <a:bodyPr/>
                    <a:lstStyle/>
                    <a:p>
                      <a:pPr algn="ctr"/>
                      <a:r>
                        <a:rPr lang="en-US" sz="1400">
                          <a:solidFill>
                            <a:schemeClr val="tx2">
                              <a:lumMod val="75000"/>
                            </a:schemeClr>
                          </a:solidFill>
                        </a:rPr>
                        <a:t>54</a:t>
                      </a:r>
                    </a:p>
                  </a:txBody>
                  <a:tcPr marL="68580" marR="68580" marT="34290" marB="34290"/>
                </a:tc>
                <a:tc>
                  <a:txBody>
                    <a:bodyPr/>
                    <a:lstStyle/>
                    <a:p>
                      <a:pPr algn="ctr"/>
                      <a:r>
                        <a:rPr lang="en-US" sz="1400">
                          <a:solidFill>
                            <a:schemeClr val="tx2">
                              <a:lumMod val="75000"/>
                            </a:schemeClr>
                          </a:solidFill>
                        </a:rPr>
                        <a:t>20</a:t>
                      </a:r>
                    </a:p>
                  </a:txBody>
                  <a:tcPr marL="68580" marR="68580" marT="34290" marB="34290"/>
                </a:tc>
                <a:tc>
                  <a:txBody>
                    <a:bodyPr/>
                    <a:lstStyle/>
                    <a:p>
                      <a:pPr algn="ctr"/>
                      <a:r>
                        <a:rPr lang="en-US" sz="1400" dirty="0">
                          <a:solidFill>
                            <a:schemeClr val="tx2">
                              <a:lumMod val="75000"/>
                            </a:schemeClr>
                          </a:solidFill>
                        </a:rPr>
                        <a:t>25</a:t>
                      </a:r>
                    </a:p>
                  </a:txBody>
                  <a:tcPr marL="68580" marR="68580" marT="34290" marB="34290"/>
                </a:tc>
                <a:extLst>
                  <a:ext uri="{0D108BD9-81ED-4DB2-BD59-A6C34878D82A}">
                    <a16:rowId xmlns:a16="http://schemas.microsoft.com/office/drawing/2014/main" val="10004"/>
                  </a:ext>
                </a:extLst>
              </a:tr>
            </a:tbl>
          </a:graphicData>
        </a:graphic>
      </p:graphicFrame>
      <p:sp>
        <p:nvSpPr>
          <p:cNvPr id="7" name="Rectangle 6" descr="Sample Data">
            <a:extLst>
              <a:ext uri="{FF2B5EF4-FFF2-40B4-BE49-F238E27FC236}">
                <a16:creationId xmlns:a16="http://schemas.microsoft.com/office/drawing/2014/main" id="{14404BBD-3D7E-4818-8A09-E137ACF7D563}"/>
              </a:ext>
            </a:extLst>
          </p:cNvPr>
          <p:cNvSpPr/>
          <p:nvPr/>
        </p:nvSpPr>
        <p:spPr>
          <a:xfrm>
            <a:off x="1252630" y="1961821"/>
            <a:ext cx="6820878" cy="937629"/>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5400" b="0" cap="none" spc="0" dirty="0">
                <a:ln w="0"/>
                <a:solidFill>
                  <a:srgbClr val="C00000"/>
                </a:solidFill>
                <a:effectLst>
                  <a:outerShdw blurRad="50800" dist="38100" dir="2700000" algn="tl" rotWithShape="0">
                    <a:prstClr val="black">
                      <a:alpha val="40000"/>
                    </a:prstClr>
                  </a:outerShdw>
                </a:effectLst>
              </a:rPr>
              <a:t>Sample Data</a:t>
            </a:r>
          </a:p>
        </p:txBody>
      </p:sp>
      <p:sp>
        <p:nvSpPr>
          <p:cNvPr id="6" name="Slide Number Placeholder 5"/>
          <p:cNvSpPr>
            <a:spLocks noGrp="1"/>
          </p:cNvSpPr>
          <p:nvPr>
            <p:ph type="sldNum" sz="quarter" idx="12"/>
          </p:nvPr>
        </p:nvSpPr>
        <p:spPr/>
        <p:txBody>
          <a:bodyPr/>
          <a:lstStyle/>
          <a:p>
            <a:fld id="{356A72F1-C897-1647-9CE8-BFFB19418015}" type="slidenum">
              <a:rPr lang="en-US" smtClean="0"/>
              <a:pPr/>
              <a:t>26</a:t>
            </a:fld>
            <a:endParaRPr lang="en-US"/>
          </a:p>
        </p:txBody>
      </p:sp>
    </p:spTree>
    <p:extLst>
      <p:ext uri="{BB962C8B-B14F-4D97-AF65-F5344CB8AC3E}">
        <p14:creationId xmlns:p14="http://schemas.microsoft.com/office/powerpoint/2010/main" val="438330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a:t>Subgroup Charts</a:t>
            </a:r>
          </a:p>
        </p:txBody>
      </p:sp>
      <p:sp>
        <p:nvSpPr>
          <p:cNvPr id="7" name="Rectangle 6">
            <a:extLst>
              <a:ext uri="{C183D7F6-B498-43B3-948B-1728B52AA6E4}">
                <adec:decorative xmlns:adec="http://schemas.microsoft.com/office/drawing/2017/decorative" val="1"/>
              </a:ext>
            </a:extLst>
          </p:cNvPr>
          <p:cNvSpPr/>
          <p:nvPr/>
        </p:nvSpPr>
        <p:spPr>
          <a:xfrm>
            <a:off x="1161191" y="1410241"/>
            <a:ext cx="6820878" cy="937629"/>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5400" b="0" cap="none" spc="0" dirty="0">
                <a:ln w="0"/>
                <a:solidFill>
                  <a:srgbClr val="C00000"/>
                </a:solidFill>
                <a:effectLst>
                  <a:outerShdw blurRad="50800" dist="38100" dir="2700000" algn="tl" rotWithShape="0">
                    <a:prstClr val="black">
                      <a:alpha val="40000"/>
                    </a:prstClr>
                  </a:outerShdw>
                </a:effectLst>
              </a:rPr>
              <a:t>Sample Chart</a:t>
            </a:r>
          </a:p>
        </p:txBody>
      </p:sp>
      <p:graphicFrame>
        <p:nvGraphicFramePr>
          <p:cNvPr id="9" name="Content Placeholder 8" descr="sample chart for Support Levels By Subgroups in Start Strong Fall 2021 Assessment Administration.">
            <a:extLst>
              <a:ext uri="{FF2B5EF4-FFF2-40B4-BE49-F238E27FC236}">
                <a16:creationId xmlns:a16="http://schemas.microsoft.com/office/drawing/2014/main" id="{E50D9645-1F5A-4EF5-A5DD-F315F303BBAE}"/>
              </a:ext>
            </a:extLst>
          </p:cNvPr>
          <p:cNvGraphicFramePr>
            <a:graphicFrameLocks noGrp="1"/>
          </p:cNvGraphicFramePr>
          <p:nvPr>
            <p:ph idx="1"/>
            <p:extLst>
              <p:ext uri="{D42A27DB-BD31-4B8C-83A1-F6EECF244321}">
                <p14:modId xmlns:p14="http://schemas.microsoft.com/office/powerpoint/2010/main" val="2564282655"/>
              </p:ext>
            </p:extLst>
          </p:nvPr>
        </p:nvGraphicFramePr>
        <p:xfrm>
          <a:off x="326354" y="2222500"/>
          <a:ext cx="8407400" cy="44069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27</a:t>
            </a:fld>
            <a:endParaRPr lang="en-US"/>
          </a:p>
        </p:txBody>
      </p:sp>
    </p:spTree>
    <p:extLst>
      <p:ext uri="{BB962C8B-B14F-4D97-AF65-F5344CB8AC3E}">
        <p14:creationId xmlns:p14="http://schemas.microsoft.com/office/powerpoint/2010/main" val="1375329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73701F-A91C-4618-95DA-AD25F93D6B1F}"/>
              </a:ext>
            </a:extLst>
          </p:cNvPr>
          <p:cNvSpPr>
            <a:spLocks noGrp="1"/>
          </p:cNvSpPr>
          <p:nvPr>
            <p:ph type="title"/>
          </p:nvPr>
        </p:nvSpPr>
        <p:spPr/>
        <p:txBody>
          <a:bodyPr/>
          <a:lstStyle/>
          <a:p>
            <a:r>
              <a:rPr lang="en-US" cap="none" dirty="0"/>
              <a:t>Start Strong Test Design</a:t>
            </a:r>
          </a:p>
        </p:txBody>
      </p:sp>
      <p:sp>
        <p:nvSpPr>
          <p:cNvPr id="2" name="Content Placeholder 1">
            <a:extLst>
              <a:ext uri="{FF2B5EF4-FFF2-40B4-BE49-F238E27FC236}">
                <a16:creationId xmlns:a16="http://schemas.microsoft.com/office/drawing/2014/main" id="{B1DB14B7-7CAD-43B9-8DF6-3B4A0CC1954E}"/>
              </a:ext>
            </a:extLst>
          </p:cNvPr>
          <p:cNvSpPr>
            <a:spLocks noGrp="1"/>
          </p:cNvSpPr>
          <p:nvPr>
            <p:ph idx="1"/>
          </p:nvPr>
        </p:nvSpPr>
        <p:spPr/>
        <p:txBody>
          <a:bodyPr vert="horz" lIns="91440" tIns="45720" rIns="91440" bIns="45720" rtlCol="0" anchor="t">
            <a:normAutofit fontScale="85000" lnSpcReduction="20000"/>
          </a:bodyPr>
          <a:lstStyle/>
          <a:p>
            <a:pPr marL="461963" indent="-417513">
              <a:lnSpc>
                <a:spcPct val="120000"/>
              </a:lnSpc>
              <a:spcBef>
                <a:spcPts val="0"/>
              </a:spcBef>
              <a:spcAft>
                <a:spcPts val="600"/>
              </a:spcAft>
            </a:pPr>
            <a:r>
              <a:rPr lang="en-US" spc="0" dirty="0"/>
              <a:t>Based on a </a:t>
            </a:r>
            <a:r>
              <a:rPr lang="en-US" b="1" spc="0" dirty="0"/>
              <a:t>subset</a:t>
            </a:r>
            <a:r>
              <a:rPr lang="en-US" spc="0" dirty="0"/>
              <a:t> of prioritized </a:t>
            </a:r>
            <a:r>
              <a:rPr lang="en-US" b="1" spc="0" dirty="0"/>
              <a:t>prior-year </a:t>
            </a:r>
            <a:r>
              <a:rPr lang="en-US" spc="0" dirty="0"/>
              <a:t>academic standards to provide a data point on the level of support a student may need to engage in grade-level content.</a:t>
            </a:r>
          </a:p>
          <a:p>
            <a:pPr marL="914400" lvl="1" indent="-417195">
              <a:lnSpc>
                <a:spcPct val="120000"/>
              </a:lnSpc>
              <a:spcBef>
                <a:spcPts val="0"/>
              </a:spcBef>
              <a:spcAft>
                <a:spcPts val="600"/>
              </a:spcAft>
            </a:pPr>
            <a:r>
              <a:rPr lang="en-US" spc="0" dirty="0"/>
              <a:t>Example: Grade 5 ELA Start Strong assessment is aligned to a subset of the NJSLS for Grade 4 ELA. </a:t>
            </a:r>
            <a:endParaRPr lang="en-US" spc="0" dirty="0">
              <a:cs typeface="Calibri" panose="020F0502020204030204"/>
            </a:endParaRPr>
          </a:p>
          <a:p>
            <a:pPr marL="914400" lvl="1" indent="-417195">
              <a:lnSpc>
                <a:spcPct val="120000"/>
              </a:lnSpc>
              <a:spcBef>
                <a:spcPts val="0"/>
              </a:spcBef>
              <a:spcAft>
                <a:spcPts val="600"/>
              </a:spcAft>
              <a:buClr>
                <a:srgbClr val="C0504D"/>
              </a:buClr>
            </a:pPr>
            <a:r>
              <a:rPr lang="en-US" spc="0" dirty="0">
                <a:cs typeface="Calibri" panose="020F0502020204030204"/>
              </a:rPr>
              <a:t>Example:  Algebra I Start Strong assessment is aligned to Grade 8 learning standards relevant to algebraic concepts.</a:t>
            </a:r>
            <a:endParaRPr lang="en-US" spc="0" dirty="0"/>
          </a:p>
          <a:p>
            <a:pPr marL="461963" indent="-417513">
              <a:lnSpc>
                <a:spcPct val="110000"/>
              </a:lnSpc>
              <a:spcBef>
                <a:spcPts val="600"/>
              </a:spcBef>
              <a:spcAft>
                <a:spcPts val="1200"/>
              </a:spcAft>
            </a:pPr>
            <a:r>
              <a:rPr lang="en-US" spc="0" dirty="0"/>
              <a:t>Used </a:t>
            </a:r>
            <a:r>
              <a:rPr lang="en-US" b="1" spc="0" dirty="0"/>
              <a:t>released</a:t>
            </a:r>
            <a:r>
              <a:rPr lang="en-US" spc="0" dirty="0"/>
              <a:t> high-quality items from the NJSLA item bank</a:t>
            </a:r>
          </a:p>
          <a:p>
            <a:pPr marL="461963" indent="-417513">
              <a:lnSpc>
                <a:spcPct val="110000"/>
              </a:lnSpc>
              <a:spcBef>
                <a:spcPts val="600"/>
              </a:spcBef>
              <a:spcAft>
                <a:spcPts val="1200"/>
              </a:spcAft>
            </a:pPr>
            <a:r>
              <a:rPr lang="en-US" spc="0" dirty="0"/>
              <a:t>Contained efficient question types to produce on-demand results for educators</a:t>
            </a:r>
          </a:p>
          <a:p>
            <a:pPr marL="461963" indent="-417513">
              <a:lnSpc>
                <a:spcPct val="110000"/>
              </a:lnSpc>
              <a:spcBef>
                <a:spcPts val="600"/>
              </a:spcBef>
              <a:spcAft>
                <a:spcPts val="1200"/>
              </a:spcAft>
            </a:pPr>
            <a:r>
              <a:rPr lang="en-US" spc="0" dirty="0"/>
              <a:t>Could be administered in 45</a:t>
            </a:r>
            <a:r>
              <a:rPr lang="en-US" dirty="0"/>
              <a:t>–</a:t>
            </a:r>
            <a:r>
              <a:rPr lang="en-US" spc="0" dirty="0"/>
              <a:t>60 minutes</a:t>
            </a:r>
          </a:p>
          <a:p>
            <a:pPr marL="44450" indent="0">
              <a:lnSpc>
                <a:spcPct val="110000"/>
              </a:lnSpc>
              <a:spcBef>
                <a:spcPts val="600"/>
              </a:spcBef>
              <a:spcAft>
                <a:spcPts val="1200"/>
              </a:spcAft>
              <a:buNone/>
            </a:pPr>
            <a:r>
              <a:rPr lang="en-US" i="1" spc="0" dirty="0"/>
              <a:t>Note: </a:t>
            </a:r>
            <a:r>
              <a:rPr lang="en-US" spc="0" dirty="0"/>
              <a:t>The test design, which allowed for shortened testing time and immediate results, means that Start Strong results must be interpreted and used differently than NJSLA results. They do not cover the breadth and depth of standards as seen on the NJSLA and do not support the same comparisons or inferences about student proficiency.</a:t>
            </a:r>
          </a:p>
        </p:txBody>
      </p:sp>
      <p:sp>
        <p:nvSpPr>
          <p:cNvPr id="3" name="Slide Number Placeholder 2">
            <a:extLst>
              <a:ext uri="{FF2B5EF4-FFF2-40B4-BE49-F238E27FC236}">
                <a16:creationId xmlns:a16="http://schemas.microsoft.com/office/drawing/2014/main" id="{FA78639A-5F89-4C21-88DA-7CD4E7CAA2A3}"/>
              </a:ext>
            </a:extLst>
          </p:cNvPr>
          <p:cNvSpPr>
            <a:spLocks noGrp="1"/>
          </p:cNvSpPr>
          <p:nvPr>
            <p:ph type="sldNum" sz="quarter" idx="12"/>
          </p:nvPr>
        </p:nvSpPr>
        <p:spPr/>
        <p:txBody>
          <a:bodyPr/>
          <a:lstStyle/>
          <a:p>
            <a:fld id="{356A72F1-C897-1647-9CE8-BFFB19418015}" type="slidenum">
              <a:rPr lang="en-US" smtClean="0"/>
              <a:pPr/>
              <a:t>3</a:t>
            </a:fld>
            <a:endParaRPr lang="en-US"/>
          </a:p>
        </p:txBody>
      </p:sp>
    </p:spTree>
    <p:extLst>
      <p:ext uri="{BB962C8B-B14F-4D97-AF65-F5344CB8AC3E}">
        <p14:creationId xmlns:p14="http://schemas.microsoft.com/office/powerpoint/2010/main" val="3769669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A3544B-86D5-4414-AEEE-0B90D8ECE38E}"/>
              </a:ext>
            </a:extLst>
          </p:cNvPr>
          <p:cNvSpPr>
            <a:spLocks noGrp="1"/>
          </p:cNvSpPr>
          <p:nvPr>
            <p:ph type="title"/>
          </p:nvPr>
        </p:nvSpPr>
        <p:spPr/>
        <p:txBody>
          <a:bodyPr/>
          <a:lstStyle/>
          <a:p>
            <a:r>
              <a:rPr lang="en-US" cap="none" dirty="0"/>
              <a:t>Start Strong Grade And Content Alignment</a:t>
            </a:r>
          </a:p>
        </p:txBody>
      </p:sp>
      <p:graphicFrame>
        <p:nvGraphicFramePr>
          <p:cNvPr id="5" name="Table 5">
            <a:extLst>
              <a:ext uri="{FF2B5EF4-FFF2-40B4-BE49-F238E27FC236}">
                <a16:creationId xmlns:a16="http://schemas.microsoft.com/office/drawing/2014/main" id="{C3C448CC-DBDE-4A68-B834-B7A2392231F7}"/>
              </a:ext>
            </a:extLst>
          </p:cNvPr>
          <p:cNvGraphicFramePr>
            <a:graphicFrameLocks noGrp="1"/>
          </p:cNvGraphicFramePr>
          <p:nvPr>
            <p:ph idx="1"/>
            <p:extLst>
              <p:ext uri="{D42A27DB-BD31-4B8C-83A1-F6EECF244321}">
                <p14:modId xmlns:p14="http://schemas.microsoft.com/office/powerpoint/2010/main" val="2552358032"/>
              </p:ext>
            </p:extLst>
          </p:nvPr>
        </p:nvGraphicFramePr>
        <p:xfrm>
          <a:off x="381000" y="1719263"/>
          <a:ext cx="8407398" cy="3937000"/>
        </p:xfrm>
        <a:graphic>
          <a:graphicData uri="http://schemas.openxmlformats.org/drawingml/2006/table">
            <a:tbl>
              <a:tblPr firstRow="1" bandRow="1">
                <a:tableStyleId>{BC89EF96-8CEA-46FF-86C4-4CE0E7609802}</a:tableStyleId>
              </a:tblPr>
              <a:tblGrid>
                <a:gridCol w="2802466">
                  <a:extLst>
                    <a:ext uri="{9D8B030D-6E8A-4147-A177-3AD203B41FA5}">
                      <a16:colId xmlns:a16="http://schemas.microsoft.com/office/drawing/2014/main" val="3305762084"/>
                    </a:ext>
                  </a:extLst>
                </a:gridCol>
                <a:gridCol w="2802466">
                  <a:extLst>
                    <a:ext uri="{9D8B030D-6E8A-4147-A177-3AD203B41FA5}">
                      <a16:colId xmlns:a16="http://schemas.microsoft.com/office/drawing/2014/main" val="1465237884"/>
                    </a:ext>
                  </a:extLst>
                </a:gridCol>
                <a:gridCol w="2802466">
                  <a:extLst>
                    <a:ext uri="{9D8B030D-6E8A-4147-A177-3AD203B41FA5}">
                      <a16:colId xmlns:a16="http://schemas.microsoft.com/office/drawing/2014/main" val="3179147634"/>
                    </a:ext>
                  </a:extLst>
                </a:gridCol>
              </a:tblGrid>
              <a:tr h="370840">
                <a:tc>
                  <a:txBody>
                    <a:bodyPr/>
                    <a:lstStyle/>
                    <a:p>
                      <a:pPr algn="ctr"/>
                      <a:r>
                        <a:rPr lang="en-US" sz="1200" dirty="0"/>
                        <a:t>Content Area</a:t>
                      </a:r>
                    </a:p>
                  </a:txBody>
                  <a:tcPr/>
                </a:tc>
                <a:tc>
                  <a:txBody>
                    <a:bodyPr/>
                    <a:lstStyle/>
                    <a:p>
                      <a:pPr algn="ctr"/>
                      <a:r>
                        <a:rPr lang="en-US" sz="1200" dirty="0"/>
                        <a:t>Grade/Course in SY 2021 - 2022</a:t>
                      </a:r>
                    </a:p>
                  </a:txBody>
                  <a:tcPr/>
                </a:tc>
                <a:tc>
                  <a:txBody>
                    <a:bodyPr/>
                    <a:lstStyle/>
                    <a:p>
                      <a:pPr algn="ctr"/>
                      <a:r>
                        <a:rPr lang="en-US" sz="1200" dirty="0"/>
                        <a:t>Content of the Assessment</a:t>
                      </a:r>
                    </a:p>
                  </a:txBody>
                  <a:tcPr/>
                </a:tc>
                <a:extLst>
                  <a:ext uri="{0D108BD9-81ED-4DB2-BD59-A6C34878D82A}">
                    <a16:rowId xmlns:a16="http://schemas.microsoft.com/office/drawing/2014/main" val="3338862980"/>
                  </a:ext>
                </a:extLst>
              </a:tr>
              <a:tr h="370840">
                <a:tc>
                  <a:txBody>
                    <a:bodyPr/>
                    <a:lstStyle/>
                    <a:p>
                      <a:r>
                        <a:rPr lang="en-US" sz="1200" dirty="0"/>
                        <a:t>English Language Arts (ELA)</a:t>
                      </a:r>
                    </a:p>
                  </a:txBody>
                  <a:tcPr/>
                </a:tc>
                <a:tc>
                  <a:txBody>
                    <a:bodyPr/>
                    <a:lstStyle/>
                    <a:p>
                      <a:pPr marL="171450" indent="-171450">
                        <a:buFont typeface="Arial" panose="020B0604020202020204" pitchFamily="34" charset="0"/>
                        <a:buChar char="•"/>
                      </a:pPr>
                      <a:r>
                        <a:rPr lang="en-US" sz="1200" dirty="0"/>
                        <a:t>Grade 4</a:t>
                      </a:r>
                    </a:p>
                    <a:p>
                      <a:pPr marL="171450" indent="-171450">
                        <a:buFont typeface="Arial" panose="020B0604020202020204" pitchFamily="34" charset="0"/>
                        <a:buChar char="•"/>
                      </a:pPr>
                      <a:r>
                        <a:rPr lang="en-US" sz="1200" dirty="0"/>
                        <a:t>Grade 5</a:t>
                      </a:r>
                    </a:p>
                    <a:p>
                      <a:pPr marL="171450" indent="-171450">
                        <a:buFont typeface="Arial" panose="020B0604020202020204" pitchFamily="34" charset="0"/>
                        <a:buChar char="•"/>
                      </a:pPr>
                      <a:r>
                        <a:rPr lang="en-US" sz="1200" dirty="0"/>
                        <a:t>Grade 6</a:t>
                      </a:r>
                    </a:p>
                    <a:p>
                      <a:pPr marL="171450" indent="-171450">
                        <a:buFont typeface="Arial" panose="020B0604020202020204" pitchFamily="34" charset="0"/>
                        <a:buChar char="•"/>
                      </a:pPr>
                      <a:r>
                        <a:rPr lang="en-US" sz="1200" dirty="0"/>
                        <a:t>Grade 7</a:t>
                      </a:r>
                    </a:p>
                    <a:p>
                      <a:pPr marL="171450" indent="-171450">
                        <a:buFont typeface="Arial" panose="020B0604020202020204" pitchFamily="34" charset="0"/>
                        <a:buChar char="•"/>
                      </a:pPr>
                      <a:r>
                        <a:rPr lang="en-US" sz="1200" dirty="0"/>
                        <a:t>Grade 8 </a:t>
                      </a:r>
                    </a:p>
                    <a:p>
                      <a:pPr marL="171450" indent="-171450">
                        <a:buFont typeface="Arial" panose="020B0604020202020204" pitchFamily="34" charset="0"/>
                        <a:buChar char="•"/>
                      </a:pPr>
                      <a:r>
                        <a:rPr lang="en-US" sz="1200" dirty="0"/>
                        <a:t>Grade 9 </a:t>
                      </a:r>
                    </a:p>
                    <a:p>
                      <a:pPr marL="171450" indent="-171450">
                        <a:buFont typeface="Arial" panose="020B0604020202020204" pitchFamily="34" charset="0"/>
                        <a:buChar char="•"/>
                      </a:pPr>
                      <a:r>
                        <a:rPr lang="en-US" sz="1200" dirty="0"/>
                        <a:t>Grade 10</a:t>
                      </a:r>
                    </a:p>
                  </a:txBody>
                  <a:tcPr/>
                </a:tc>
                <a:tc>
                  <a:txBody>
                    <a:bodyPr/>
                    <a:lstStyle/>
                    <a:p>
                      <a:pPr marL="171450" indent="-171450">
                        <a:buFont typeface="Arial" panose="020B0604020202020204" pitchFamily="34" charset="0"/>
                        <a:buChar char="•"/>
                      </a:pPr>
                      <a:r>
                        <a:rPr lang="en-US" sz="1200" dirty="0"/>
                        <a:t>Grade 3</a:t>
                      </a:r>
                    </a:p>
                    <a:p>
                      <a:pPr marL="171450" indent="-171450">
                        <a:buFont typeface="Arial" panose="020B0604020202020204" pitchFamily="34" charset="0"/>
                        <a:buChar char="•"/>
                      </a:pPr>
                      <a:r>
                        <a:rPr lang="en-US" sz="1200" dirty="0"/>
                        <a:t>Grade 4</a:t>
                      </a:r>
                    </a:p>
                    <a:p>
                      <a:pPr marL="171450" indent="-171450">
                        <a:buFont typeface="Arial" panose="020B0604020202020204" pitchFamily="34" charset="0"/>
                        <a:buChar char="•"/>
                      </a:pPr>
                      <a:r>
                        <a:rPr lang="en-US" sz="1200" dirty="0"/>
                        <a:t>Grade 5</a:t>
                      </a:r>
                    </a:p>
                    <a:p>
                      <a:pPr marL="171450" indent="-171450">
                        <a:buFont typeface="Arial" panose="020B0604020202020204" pitchFamily="34" charset="0"/>
                        <a:buChar char="•"/>
                      </a:pPr>
                      <a:r>
                        <a:rPr lang="en-US" sz="1200" dirty="0"/>
                        <a:t>Grade 6</a:t>
                      </a:r>
                    </a:p>
                    <a:p>
                      <a:pPr marL="171450" indent="-171450">
                        <a:buFont typeface="Arial" panose="020B0604020202020204" pitchFamily="34" charset="0"/>
                        <a:buChar char="•"/>
                      </a:pPr>
                      <a:r>
                        <a:rPr lang="en-US" sz="1200" dirty="0"/>
                        <a:t>Grade 7</a:t>
                      </a:r>
                    </a:p>
                    <a:p>
                      <a:pPr marL="171450" indent="-171450">
                        <a:buFont typeface="Arial" panose="020B0604020202020204" pitchFamily="34" charset="0"/>
                        <a:buChar char="•"/>
                      </a:pPr>
                      <a:r>
                        <a:rPr lang="en-US" sz="1200" dirty="0"/>
                        <a:t>Grade 8</a:t>
                      </a:r>
                    </a:p>
                    <a:p>
                      <a:pPr marL="171450" indent="-171450">
                        <a:buFont typeface="Arial" panose="020B0604020202020204" pitchFamily="34" charset="0"/>
                        <a:buChar char="•"/>
                      </a:pPr>
                      <a:r>
                        <a:rPr lang="en-US" sz="1200" dirty="0"/>
                        <a:t>Grade 9</a:t>
                      </a:r>
                    </a:p>
                  </a:txBody>
                  <a:tcPr/>
                </a:tc>
                <a:extLst>
                  <a:ext uri="{0D108BD9-81ED-4DB2-BD59-A6C34878D82A}">
                    <a16:rowId xmlns:a16="http://schemas.microsoft.com/office/drawing/2014/main" val="2926358968"/>
                  </a:ext>
                </a:extLst>
              </a:tr>
              <a:tr h="370840">
                <a:tc>
                  <a:txBody>
                    <a:bodyPr/>
                    <a:lstStyle/>
                    <a:p>
                      <a:r>
                        <a:rPr lang="en-US" sz="1200" dirty="0"/>
                        <a:t>Mathematics</a:t>
                      </a:r>
                    </a:p>
                  </a:txBody>
                  <a:tcPr/>
                </a:tc>
                <a:tc>
                  <a:txBody>
                    <a:bodyPr/>
                    <a:lstStyle/>
                    <a:p>
                      <a:pPr marL="171450" indent="-171450">
                        <a:buFont typeface="Arial" panose="020B0604020202020204" pitchFamily="34" charset="0"/>
                        <a:buChar char="•"/>
                      </a:pPr>
                      <a:r>
                        <a:rPr lang="en-US" sz="1200" dirty="0"/>
                        <a:t>Grade 4</a:t>
                      </a:r>
                    </a:p>
                    <a:p>
                      <a:pPr marL="171450" indent="-171450">
                        <a:buFont typeface="Arial" panose="020B0604020202020204" pitchFamily="34" charset="0"/>
                        <a:buChar char="•"/>
                      </a:pPr>
                      <a:r>
                        <a:rPr lang="en-US" sz="1200" dirty="0"/>
                        <a:t>Grade 5</a:t>
                      </a:r>
                    </a:p>
                    <a:p>
                      <a:pPr marL="171450" indent="-171450">
                        <a:buFont typeface="Arial" panose="020B0604020202020204" pitchFamily="34" charset="0"/>
                        <a:buChar char="•"/>
                      </a:pPr>
                      <a:r>
                        <a:rPr lang="en-US" sz="1200" dirty="0"/>
                        <a:t>Grade 6</a:t>
                      </a:r>
                    </a:p>
                    <a:p>
                      <a:pPr marL="171450" indent="-171450">
                        <a:buFont typeface="Arial" panose="020B0604020202020204" pitchFamily="34" charset="0"/>
                        <a:buChar char="•"/>
                      </a:pPr>
                      <a:r>
                        <a:rPr lang="en-US" sz="1200" dirty="0"/>
                        <a:t>Grade 7</a:t>
                      </a:r>
                    </a:p>
                    <a:p>
                      <a:pPr marL="171450" indent="-171450">
                        <a:buFont typeface="Arial" panose="020B0604020202020204" pitchFamily="34" charset="0"/>
                        <a:buChar char="•"/>
                      </a:pPr>
                      <a:r>
                        <a:rPr lang="en-US" sz="1200" dirty="0"/>
                        <a:t>Grade 8 </a:t>
                      </a:r>
                    </a:p>
                    <a:p>
                      <a:pPr marL="171450" indent="-171450">
                        <a:buFont typeface="Arial" panose="020B0604020202020204" pitchFamily="34" charset="0"/>
                        <a:buChar char="•"/>
                      </a:pPr>
                      <a:r>
                        <a:rPr lang="en-US" sz="1200" dirty="0"/>
                        <a:t>Algebra 1</a:t>
                      </a:r>
                    </a:p>
                    <a:p>
                      <a:pPr marL="171450" indent="-171450">
                        <a:buFont typeface="Arial" panose="020B0604020202020204" pitchFamily="34" charset="0"/>
                        <a:buChar char="•"/>
                      </a:pPr>
                      <a:r>
                        <a:rPr lang="en-US" sz="1200" dirty="0"/>
                        <a:t>Geometry</a:t>
                      </a:r>
                    </a:p>
                    <a:p>
                      <a:pPr marL="171450" indent="-171450">
                        <a:buFont typeface="Arial" panose="020B0604020202020204" pitchFamily="34" charset="0"/>
                        <a:buChar char="•"/>
                      </a:pPr>
                      <a:r>
                        <a:rPr lang="en-US" sz="1200" dirty="0"/>
                        <a:t>Algebra 2</a:t>
                      </a:r>
                    </a:p>
                  </a:txBody>
                  <a:tcPr/>
                </a:tc>
                <a:tc>
                  <a:txBody>
                    <a:bodyPr/>
                    <a:lstStyle/>
                    <a:p>
                      <a:pPr marL="171450" indent="-171450">
                        <a:buFont typeface="Arial" panose="020B0604020202020204" pitchFamily="34" charset="0"/>
                        <a:buChar char="•"/>
                      </a:pPr>
                      <a:r>
                        <a:rPr lang="en-US" sz="1200" dirty="0"/>
                        <a:t>Grade 3</a:t>
                      </a:r>
                    </a:p>
                    <a:p>
                      <a:pPr marL="171450" indent="-171450">
                        <a:buFont typeface="Arial" panose="020B0604020202020204" pitchFamily="34" charset="0"/>
                        <a:buChar char="•"/>
                      </a:pPr>
                      <a:r>
                        <a:rPr lang="en-US" sz="1200" dirty="0"/>
                        <a:t>Grade 4</a:t>
                      </a:r>
                    </a:p>
                    <a:p>
                      <a:pPr marL="171450" indent="-171450">
                        <a:buFont typeface="Arial" panose="020B0604020202020204" pitchFamily="34" charset="0"/>
                        <a:buChar char="•"/>
                      </a:pPr>
                      <a:r>
                        <a:rPr lang="en-US" sz="1200" dirty="0"/>
                        <a:t>Grade 5</a:t>
                      </a:r>
                    </a:p>
                    <a:p>
                      <a:pPr marL="171450" indent="-171450">
                        <a:buFont typeface="Arial" panose="020B0604020202020204" pitchFamily="34" charset="0"/>
                        <a:buChar char="•"/>
                      </a:pPr>
                      <a:r>
                        <a:rPr lang="en-US" sz="1200" dirty="0"/>
                        <a:t>Grade 6</a:t>
                      </a:r>
                    </a:p>
                    <a:p>
                      <a:pPr marL="171450" indent="-171450">
                        <a:buFont typeface="Arial" panose="020B0604020202020204" pitchFamily="34" charset="0"/>
                        <a:buChar char="•"/>
                      </a:pPr>
                      <a:r>
                        <a:rPr lang="en-US" sz="1200" dirty="0"/>
                        <a:t>Grade 7</a:t>
                      </a:r>
                    </a:p>
                    <a:p>
                      <a:pPr marL="171450" indent="-171450">
                        <a:buFont typeface="Arial" panose="020B0604020202020204" pitchFamily="34" charset="0"/>
                        <a:buChar char="•"/>
                      </a:pPr>
                      <a:r>
                        <a:rPr lang="en-US" sz="1200" dirty="0"/>
                        <a:t>Grade 8*</a:t>
                      </a:r>
                    </a:p>
                    <a:p>
                      <a:pPr marL="171450" indent="-171450">
                        <a:buFont typeface="Arial" panose="020B0604020202020204" pitchFamily="34" charset="0"/>
                        <a:buChar char="•"/>
                      </a:pPr>
                      <a:r>
                        <a:rPr lang="en-US" sz="1200" dirty="0"/>
                        <a:t>Grade 8*</a:t>
                      </a:r>
                    </a:p>
                    <a:p>
                      <a:pPr marL="171450" indent="-171450">
                        <a:buFont typeface="Arial" panose="020B0604020202020204" pitchFamily="34" charset="0"/>
                        <a:buChar char="•"/>
                      </a:pPr>
                      <a:r>
                        <a:rPr lang="en-US" sz="1200" dirty="0"/>
                        <a:t>Algebra 1</a:t>
                      </a:r>
                    </a:p>
                  </a:txBody>
                  <a:tcPr/>
                </a:tc>
                <a:extLst>
                  <a:ext uri="{0D108BD9-81ED-4DB2-BD59-A6C34878D82A}">
                    <a16:rowId xmlns:a16="http://schemas.microsoft.com/office/drawing/2014/main" val="326402367"/>
                  </a:ext>
                </a:extLst>
              </a:tr>
              <a:tr h="370840">
                <a:tc>
                  <a:txBody>
                    <a:bodyPr/>
                    <a:lstStyle/>
                    <a:p>
                      <a:r>
                        <a:rPr lang="en-US" sz="1200" dirty="0"/>
                        <a:t>Science</a:t>
                      </a:r>
                    </a:p>
                  </a:txBody>
                  <a:tcPr/>
                </a:tc>
                <a:tc>
                  <a:txBody>
                    <a:bodyPr/>
                    <a:lstStyle/>
                    <a:p>
                      <a:pPr marL="171450" indent="-171450">
                        <a:buFont typeface="Arial" panose="020B0604020202020204" pitchFamily="34" charset="0"/>
                        <a:buChar char="•"/>
                      </a:pPr>
                      <a:r>
                        <a:rPr lang="en-US" sz="1200" dirty="0"/>
                        <a:t>Grade 6 </a:t>
                      </a:r>
                    </a:p>
                    <a:p>
                      <a:pPr marL="171450" indent="-171450">
                        <a:buFont typeface="Arial" panose="020B0604020202020204" pitchFamily="34" charset="0"/>
                        <a:buChar char="•"/>
                      </a:pPr>
                      <a:r>
                        <a:rPr lang="en-US" sz="1200" dirty="0"/>
                        <a:t>Grade 9</a:t>
                      </a:r>
                    </a:p>
                    <a:p>
                      <a:pPr marL="171450" indent="-171450">
                        <a:buFont typeface="Arial" panose="020B0604020202020204" pitchFamily="34" charset="0"/>
                        <a:buChar char="•"/>
                      </a:pPr>
                      <a:r>
                        <a:rPr lang="en-US" sz="1200" dirty="0"/>
                        <a:t>Grade 12</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Grades 3</a:t>
                      </a:r>
                      <a:r>
                        <a:rPr lang="en-US" sz="1200" kern="1200" dirty="0">
                          <a:solidFill>
                            <a:schemeClr val="tx1"/>
                          </a:solidFill>
                          <a:effectLst/>
                          <a:latin typeface="+mn-lt"/>
                          <a:ea typeface="+mn-ea"/>
                          <a:cs typeface="+mn-cs"/>
                        </a:rPr>
                        <a:t>–</a:t>
                      </a:r>
                      <a:r>
                        <a:rPr lang="en-US" sz="1200" dirty="0"/>
                        <a:t>5</a:t>
                      </a:r>
                    </a:p>
                    <a:p>
                      <a:pPr marL="171450" indent="-171450">
                        <a:buFont typeface="Arial" panose="020B0604020202020204" pitchFamily="34" charset="0"/>
                        <a:buChar char="•"/>
                      </a:pPr>
                      <a:r>
                        <a:rPr lang="en-US" sz="1200" dirty="0"/>
                        <a:t>Grades 6</a:t>
                      </a:r>
                      <a:r>
                        <a:rPr lang="en-US" sz="1200" kern="1200" dirty="0">
                          <a:solidFill>
                            <a:schemeClr val="tx1"/>
                          </a:solidFill>
                          <a:effectLst/>
                          <a:latin typeface="+mn-lt"/>
                          <a:ea typeface="+mn-ea"/>
                          <a:cs typeface="+mn-cs"/>
                        </a:rPr>
                        <a:t>–</a:t>
                      </a:r>
                      <a:r>
                        <a:rPr lang="en-US" sz="1200" dirty="0"/>
                        <a:t>8</a:t>
                      </a:r>
                    </a:p>
                    <a:p>
                      <a:pPr marL="171450" indent="-171450">
                        <a:buFont typeface="Arial" panose="020B0604020202020204" pitchFamily="34" charset="0"/>
                        <a:buChar char="•"/>
                      </a:pPr>
                      <a:r>
                        <a:rPr lang="en-US" sz="1200" dirty="0"/>
                        <a:t>Grades 9</a:t>
                      </a:r>
                      <a:r>
                        <a:rPr lang="en-US" sz="1200" kern="1200" dirty="0">
                          <a:solidFill>
                            <a:schemeClr val="tx1"/>
                          </a:solidFill>
                          <a:effectLst/>
                          <a:latin typeface="+mn-lt"/>
                          <a:ea typeface="+mn-ea"/>
                          <a:cs typeface="+mn-cs"/>
                        </a:rPr>
                        <a:t>–</a:t>
                      </a:r>
                      <a:r>
                        <a:rPr lang="en-US" sz="1200" dirty="0"/>
                        <a:t>11</a:t>
                      </a:r>
                    </a:p>
                  </a:txBody>
                  <a:tcPr/>
                </a:tc>
                <a:extLst>
                  <a:ext uri="{0D108BD9-81ED-4DB2-BD59-A6C34878D82A}">
                    <a16:rowId xmlns:a16="http://schemas.microsoft.com/office/drawing/2014/main" val="2836027970"/>
                  </a:ext>
                </a:extLst>
              </a:tr>
            </a:tbl>
          </a:graphicData>
        </a:graphic>
      </p:graphicFrame>
      <p:sp>
        <p:nvSpPr>
          <p:cNvPr id="7" name="TextBox 6">
            <a:extLst>
              <a:ext uri="{FF2B5EF4-FFF2-40B4-BE49-F238E27FC236}">
                <a16:creationId xmlns:a16="http://schemas.microsoft.com/office/drawing/2014/main" id="{670E8C2C-B0AD-42BA-A07E-556FC1F1B7D5}"/>
              </a:ext>
            </a:extLst>
          </p:cNvPr>
          <p:cNvSpPr txBox="1"/>
          <p:nvPr/>
        </p:nvSpPr>
        <p:spPr>
          <a:xfrm>
            <a:off x="128628" y="5723372"/>
            <a:ext cx="8106052" cy="1015663"/>
          </a:xfrm>
          <a:prstGeom prst="rect">
            <a:avLst/>
          </a:prstGeom>
          <a:noFill/>
        </p:spPr>
        <p:txBody>
          <a:bodyPr wrap="square" rtlCol="0">
            <a:spAutoFit/>
          </a:bodyPr>
          <a:lstStyle/>
          <a:p>
            <a:r>
              <a:rPr lang="en-US" sz="1200" dirty="0"/>
              <a:t>*Students beginning Algebra I, Geometry, and/or Algebra II in the 2021–2022 school year may have taken different mathematics courses depending on their individual course pathways. The Start Strong Assessments for Algebra I and Geometry are based on the Grade 8 learning standards and, therefore, measure some of the same concepts. The Start Strong Assessment for Algebra 1 contains more items from the Grade 8 learning standards relevant to algebraic concepts, and the Start Strong Assessment for Geometry contains more items from the Grade 8 learning standards relevant to geometry concepts.</a:t>
            </a:r>
          </a:p>
        </p:txBody>
      </p:sp>
      <p:sp>
        <p:nvSpPr>
          <p:cNvPr id="3" name="Slide Number Placeholder 2">
            <a:extLst>
              <a:ext uri="{FF2B5EF4-FFF2-40B4-BE49-F238E27FC236}">
                <a16:creationId xmlns:a16="http://schemas.microsoft.com/office/drawing/2014/main" id="{F9C83AFC-1604-446A-9D12-65B03EBEBA9D}"/>
              </a:ext>
            </a:extLst>
          </p:cNvPr>
          <p:cNvSpPr>
            <a:spLocks noGrp="1"/>
          </p:cNvSpPr>
          <p:nvPr>
            <p:ph type="sldNum" sz="quarter" idx="12"/>
          </p:nvPr>
        </p:nvSpPr>
        <p:spPr/>
        <p:txBody>
          <a:bodyPr/>
          <a:lstStyle/>
          <a:p>
            <a:fld id="{356A72F1-C897-1647-9CE8-BFFB19418015}" type="slidenum">
              <a:rPr lang="en-US" smtClean="0"/>
              <a:pPr/>
              <a:t>4</a:t>
            </a:fld>
            <a:endParaRPr lang="en-US"/>
          </a:p>
        </p:txBody>
      </p:sp>
    </p:spTree>
    <p:extLst>
      <p:ext uri="{BB962C8B-B14F-4D97-AF65-F5344CB8AC3E}">
        <p14:creationId xmlns:p14="http://schemas.microsoft.com/office/powerpoint/2010/main" val="415787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73A0C8-A2BA-422A-8588-A21F414BDAB9}"/>
              </a:ext>
            </a:extLst>
          </p:cNvPr>
          <p:cNvSpPr>
            <a:spLocks noGrp="1"/>
          </p:cNvSpPr>
          <p:nvPr>
            <p:ph type="title"/>
          </p:nvPr>
        </p:nvSpPr>
        <p:spPr/>
        <p:txBody>
          <a:bodyPr/>
          <a:lstStyle/>
          <a:p>
            <a:r>
              <a:rPr lang="en-US" cap="none" dirty="0"/>
              <a:t>Start Strong Result Interpretation Considerations</a:t>
            </a:r>
          </a:p>
        </p:txBody>
      </p:sp>
      <p:sp>
        <p:nvSpPr>
          <p:cNvPr id="2" name="Content Placeholder 1">
            <a:extLst>
              <a:ext uri="{FF2B5EF4-FFF2-40B4-BE49-F238E27FC236}">
                <a16:creationId xmlns:a16="http://schemas.microsoft.com/office/drawing/2014/main" id="{0C2E7512-EEBE-4761-A14C-E345F699DEE9}"/>
              </a:ext>
            </a:extLst>
          </p:cNvPr>
          <p:cNvSpPr>
            <a:spLocks noGrp="1"/>
          </p:cNvSpPr>
          <p:nvPr>
            <p:ph idx="1"/>
          </p:nvPr>
        </p:nvSpPr>
        <p:spPr>
          <a:xfrm>
            <a:off x="380999" y="1719070"/>
            <a:ext cx="8407893" cy="4636009"/>
          </a:xfrm>
        </p:spPr>
        <p:txBody>
          <a:bodyPr>
            <a:normAutofit/>
          </a:bodyPr>
          <a:lstStyle/>
          <a:p>
            <a:pPr marL="461963" indent="-417513">
              <a:spcBef>
                <a:spcPts val="600"/>
              </a:spcBef>
              <a:spcAft>
                <a:spcPts val="1200"/>
              </a:spcAft>
            </a:pPr>
            <a:r>
              <a:rPr lang="en-US" spc="0" dirty="0"/>
              <a:t>When publicly reporting assessment results, consider the impacts of COVID-19 on learning and testing conditions, as well as the impact on student participation in the assessments, which were administered in person.</a:t>
            </a:r>
          </a:p>
          <a:p>
            <a:pPr marL="461963" indent="-417513">
              <a:spcBef>
                <a:spcPts val="600"/>
              </a:spcBef>
              <a:spcAft>
                <a:spcPts val="1200"/>
              </a:spcAft>
            </a:pPr>
            <a:r>
              <a:rPr lang="en-US" spc="0" dirty="0"/>
              <a:t>Districts </a:t>
            </a:r>
            <a:r>
              <a:rPr lang="en-US" b="1" spc="0" dirty="0"/>
              <a:t>should not </a:t>
            </a:r>
            <a:r>
              <a:rPr lang="en-US" spc="0" dirty="0"/>
              <a:t>compare any individual student/school/district Start Strong data to any state-level data for Start Strong, nor should comparisons be made to any NJSLA data.</a:t>
            </a:r>
            <a:endParaRPr lang="en-US" spc="0" dirty="0">
              <a:highlight>
                <a:srgbClr val="FFFF00"/>
              </a:highlight>
            </a:endParaRPr>
          </a:p>
          <a:p>
            <a:pPr marL="461963" indent="-417513">
              <a:spcBef>
                <a:spcPts val="600"/>
              </a:spcBef>
              <a:spcAft>
                <a:spcPts val="1200"/>
              </a:spcAft>
            </a:pPr>
            <a:r>
              <a:rPr lang="en-US" spc="0" dirty="0"/>
              <a:t>Please note that the Start Strong assessments were </a:t>
            </a:r>
            <a:r>
              <a:rPr lang="en-US" b="1" spc="0" dirty="0"/>
              <a:t>not</a:t>
            </a:r>
            <a:r>
              <a:rPr lang="en-US" spc="0" dirty="0"/>
              <a:t> designed to predict future student performance on the NJSLA, nor was it designed to estimate what score a student would have received if they had taken the NJSLA in spring 2021. </a:t>
            </a:r>
          </a:p>
        </p:txBody>
      </p:sp>
      <p:sp>
        <p:nvSpPr>
          <p:cNvPr id="3" name="Slide Number Placeholder 2">
            <a:extLst>
              <a:ext uri="{FF2B5EF4-FFF2-40B4-BE49-F238E27FC236}">
                <a16:creationId xmlns:a16="http://schemas.microsoft.com/office/drawing/2014/main" id="{95072294-EEB8-465A-A535-65995E02D766}"/>
              </a:ext>
            </a:extLst>
          </p:cNvPr>
          <p:cNvSpPr>
            <a:spLocks noGrp="1"/>
          </p:cNvSpPr>
          <p:nvPr>
            <p:ph type="sldNum" sz="quarter" idx="12"/>
          </p:nvPr>
        </p:nvSpPr>
        <p:spPr/>
        <p:txBody>
          <a:bodyPr/>
          <a:lstStyle/>
          <a:p>
            <a:fld id="{356A72F1-C897-1647-9CE8-BFFB19418015}" type="slidenum">
              <a:rPr lang="en-US" smtClean="0"/>
              <a:pPr/>
              <a:t>5</a:t>
            </a:fld>
            <a:endParaRPr lang="en-US"/>
          </a:p>
        </p:txBody>
      </p:sp>
    </p:spTree>
    <p:extLst>
      <p:ext uri="{BB962C8B-B14F-4D97-AF65-F5344CB8AC3E}">
        <p14:creationId xmlns:p14="http://schemas.microsoft.com/office/powerpoint/2010/main" val="3079745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73A0C8-A2BA-422A-8588-A21F414BDAB9}"/>
              </a:ext>
            </a:extLst>
          </p:cNvPr>
          <p:cNvSpPr>
            <a:spLocks noGrp="1"/>
          </p:cNvSpPr>
          <p:nvPr>
            <p:ph type="title"/>
          </p:nvPr>
        </p:nvSpPr>
        <p:spPr/>
        <p:txBody>
          <a:bodyPr/>
          <a:lstStyle/>
          <a:p>
            <a:r>
              <a:rPr lang="en-US" cap="none" dirty="0"/>
              <a:t>Start Strong Result Interpretation Considerations, Continued</a:t>
            </a:r>
          </a:p>
        </p:txBody>
      </p:sp>
      <p:sp>
        <p:nvSpPr>
          <p:cNvPr id="2" name="Content Placeholder 1">
            <a:extLst>
              <a:ext uri="{FF2B5EF4-FFF2-40B4-BE49-F238E27FC236}">
                <a16:creationId xmlns:a16="http://schemas.microsoft.com/office/drawing/2014/main" id="{0C2E7512-EEBE-4761-A14C-E345F699DEE9}"/>
              </a:ext>
            </a:extLst>
          </p:cNvPr>
          <p:cNvSpPr>
            <a:spLocks noGrp="1"/>
          </p:cNvSpPr>
          <p:nvPr>
            <p:ph idx="1"/>
          </p:nvPr>
        </p:nvSpPr>
        <p:spPr>
          <a:xfrm>
            <a:off x="380999" y="1719070"/>
            <a:ext cx="8407893" cy="4636009"/>
          </a:xfrm>
        </p:spPr>
        <p:txBody>
          <a:bodyPr>
            <a:normAutofit/>
          </a:bodyPr>
          <a:lstStyle/>
          <a:p>
            <a:pPr marL="44450" indent="0">
              <a:spcBef>
                <a:spcPts val="600"/>
              </a:spcBef>
              <a:spcAft>
                <a:spcPts val="1200"/>
              </a:spcAft>
              <a:buNone/>
            </a:pPr>
            <a:r>
              <a:rPr lang="en-US" spc="0"/>
              <a:t>Start Strong assessments provide a data point to support:</a:t>
            </a:r>
          </a:p>
          <a:p>
            <a:pPr marL="387350" indent="-342900">
              <a:spcBef>
                <a:spcPts val="600"/>
              </a:spcBef>
              <a:spcAft>
                <a:spcPts val="1200"/>
              </a:spcAft>
              <a:buFont typeface="Wingdings" panose="05000000000000000000" pitchFamily="2" charset="2"/>
              <a:buChar char="§"/>
            </a:pPr>
            <a:r>
              <a:rPr lang="en-US" spc="0"/>
              <a:t>District-level curriculum planning and revisiting prerequisite concepts and skills</a:t>
            </a:r>
          </a:p>
          <a:p>
            <a:pPr marL="387350" indent="-342900">
              <a:spcBef>
                <a:spcPts val="600"/>
              </a:spcBef>
              <a:spcAft>
                <a:spcPts val="1200"/>
              </a:spcAft>
              <a:buFont typeface="Wingdings" panose="05000000000000000000" pitchFamily="2" charset="2"/>
              <a:buChar char="§"/>
            </a:pPr>
            <a:r>
              <a:rPr lang="en-US" spc="0"/>
              <a:t>Evaluating scope and sequence based on distribution of student support needs</a:t>
            </a:r>
          </a:p>
          <a:p>
            <a:pPr marL="387350" indent="-342900">
              <a:spcBef>
                <a:spcPts val="600"/>
              </a:spcBef>
              <a:spcAft>
                <a:spcPts val="1200"/>
              </a:spcAft>
              <a:buFont typeface="Wingdings" panose="05000000000000000000" pitchFamily="2" charset="2"/>
              <a:buChar char="§"/>
            </a:pPr>
            <a:r>
              <a:rPr lang="en-US" spc="0"/>
              <a:t>Providing professional learning supports for differentiation and scaffolding based on student results, aligned to principles and practices outlined in the </a:t>
            </a:r>
            <a:r>
              <a:rPr lang="en-US" spc="0">
                <a:hlinkClick r:id="rId2"/>
              </a:rPr>
              <a:t>NJDOE Learning Acceleration Guide</a:t>
            </a:r>
            <a:endParaRPr lang="en-US" spc="0"/>
          </a:p>
          <a:p>
            <a:pPr marL="387350" indent="-342900">
              <a:spcBef>
                <a:spcPts val="600"/>
              </a:spcBef>
              <a:spcAft>
                <a:spcPts val="1200"/>
              </a:spcAft>
              <a:buFont typeface="Wingdings" panose="05000000000000000000" pitchFamily="2" charset="2"/>
              <a:buChar char="§"/>
            </a:pPr>
            <a:r>
              <a:rPr lang="en-US" spc="0"/>
              <a:t>Using the Individual Student Reports (ISRs) for conversations between parents and educators on where their child might need support at the beginning of the school year</a:t>
            </a:r>
          </a:p>
        </p:txBody>
      </p:sp>
      <p:sp>
        <p:nvSpPr>
          <p:cNvPr id="3" name="Slide Number Placeholder 2">
            <a:extLst>
              <a:ext uri="{FF2B5EF4-FFF2-40B4-BE49-F238E27FC236}">
                <a16:creationId xmlns:a16="http://schemas.microsoft.com/office/drawing/2014/main" id="{95072294-EEB8-465A-A535-65995E02D766}"/>
              </a:ext>
            </a:extLst>
          </p:cNvPr>
          <p:cNvSpPr>
            <a:spLocks noGrp="1"/>
          </p:cNvSpPr>
          <p:nvPr>
            <p:ph type="sldNum" sz="quarter" idx="12"/>
          </p:nvPr>
        </p:nvSpPr>
        <p:spPr/>
        <p:txBody>
          <a:bodyPr/>
          <a:lstStyle/>
          <a:p>
            <a:fld id="{356A72F1-C897-1647-9CE8-BFFB19418015}" type="slidenum">
              <a:rPr lang="en-US" smtClean="0"/>
              <a:pPr/>
              <a:t>6</a:t>
            </a:fld>
            <a:endParaRPr lang="en-US"/>
          </a:p>
        </p:txBody>
      </p:sp>
    </p:spTree>
    <p:extLst>
      <p:ext uri="{BB962C8B-B14F-4D97-AF65-F5344CB8AC3E}">
        <p14:creationId xmlns:p14="http://schemas.microsoft.com/office/powerpoint/2010/main" val="3692590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F3B771-BF6D-43A7-982A-405FC9D24D45}"/>
              </a:ext>
            </a:extLst>
          </p:cNvPr>
          <p:cNvSpPr>
            <a:spLocks noGrp="1"/>
          </p:cNvSpPr>
          <p:nvPr>
            <p:ph type="title"/>
          </p:nvPr>
        </p:nvSpPr>
        <p:spPr/>
        <p:txBody>
          <a:bodyPr/>
          <a:lstStyle/>
          <a:p>
            <a:r>
              <a:rPr lang="en-US" cap="none" dirty="0">
                <a:cs typeface="Calibri"/>
              </a:rPr>
              <a:t>District And School Context That Impacted Start Strong Data</a:t>
            </a:r>
            <a:endParaRPr lang="en-US" cap="none" dirty="0"/>
          </a:p>
        </p:txBody>
      </p:sp>
      <p:sp>
        <p:nvSpPr>
          <p:cNvPr id="2" name="Content Placeholder 1">
            <a:extLst>
              <a:ext uri="{FF2B5EF4-FFF2-40B4-BE49-F238E27FC236}">
                <a16:creationId xmlns:a16="http://schemas.microsoft.com/office/drawing/2014/main" id="{86F4F67A-A978-4CC3-9F53-D14F95951DC9}"/>
              </a:ext>
            </a:extLst>
          </p:cNvPr>
          <p:cNvSpPr>
            <a:spLocks noGrp="1"/>
          </p:cNvSpPr>
          <p:nvPr>
            <p:ph idx="1"/>
          </p:nvPr>
        </p:nvSpPr>
        <p:spPr/>
        <p:txBody>
          <a:bodyPr vert="horz" lIns="91440" tIns="45720" rIns="91440" bIns="45720" rtlCol="0" anchor="t">
            <a:normAutofit fontScale="92500" lnSpcReduction="10000"/>
          </a:bodyPr>
          <a:lstStyle/>
          <a:p>
            <a:pPr marL="461645" indent="-417195">
              <a:spcBef>
                <a:spcPts val="600"/>
              </a:spcBef>
              <a:spcAft>
                <a:spcPts val="1200"/>
              </a:spcAft>
            </a:pPr>
            <a:r>
              <a:rPr lang="en-US" spc="0"/>
              <a:t>The Department encourages districts to clearly and prominently provide information about the context of Start Strong data, including its limitations as a result of the pandemic or other factors.</a:t>
            </a:r>
            <a:endParaRPr lang="en-US" spc="0">
              <a:cs typeface="Calibri"/>
            </a:endParaRPr>
          </a:p>
          <a:p>
            <a:pPr marL="461645" indent="-417195">
              <a:spcBef>
                <a:spcPts val="600"/>
              </a:spcBef>
              <a:spcAft>
                <a:spcPts val="1200"/>
              </a:spcAft>
              <a:buClr>
                <a:srgbClr val="4F81BD"/>
              </a:buClr>
            </a:pPr>
            <a:r>
              <a:rPr lang="en-US" spc="0">
                <a:ea typeface="+mn-lt"/>
                <a:cs typeface="+mn-lt"/>
              </a:rPr>
              <a:t>The results should include clearly worded context that such data are incomplete and/or not representative of the make-up of the district or school population.</a:t>
            </a:r>
            <a:endParaRPr lang="en-US" spc="0">
              <a:cs typeface="Calibri" panose="020F0502020204030204"/>
            </a:endParaRPr>
          </a:p>
          <a:p>
            <a:pPr lvl="1">
              <a:spcBef>
                <a:spcPts val="600"/>
              </a:spcBef>
            </a:pPr>
            <a:r>
              <a:rPr lang="en-US" spc="0"/>
              <a:t>For example, </a:t>
            </a:r>
            <a:r>
              <a:rPr lang="en-US" spc="0">
                <a:cs typeface="Calibri"/>
              </a:rPr>
              <a:t>if a district sees:</a:t>
            </a:r>
          </a:p>
          <a:p>
            <a:pPr lvl="2">
              <a:lnSpc>
                <a:spcPct val="110000"/>
              </a:lnSpc>
              <a:spcBef>
                <a:spcPts val="600"/>
              </a:spcBef>
            </a:pPr>
            <a:r>
              <a:rPr lang="en-US" spc="0">
                <a:cs typeface="Calibri"/>
              </a:rPr>
              <a:t>Low participation rates at a school as a result of school quarantine. </a:t>
            </a:r>
          </a:p>
          <a:p>
            <a:pPr lvl="2">
              <a:lnSpc>
                <a:spcPct val="110000"/>
              </a:lnSpc>
              <a:spcBef>
                <a:spcPts val="600"/>
              </a:spcBef>
            </a:pPr>
            <a:r>
              <a:rPr lang="en-US" spc="0">
                <a:cs typeface="Calibri"/>
              </a:rPr>
              <a:t>Skewed results at school/grade level as a result of large numbers of individual student quarantines. </a:t>
            </a:r>
          </a:p>
          <a:p>
            <a:pPr marL="243205" indent="-175895">
              <a:spcBef>
                <a:spcPts val="600"/>
              </a:spcBef>
              <a:spcAft>
                <a:spcPts val="1200"/>
              </a:spcAft>
              <a:buClr>
                <a:srgbClr val="4F81BD"/>
              </a:buClr>
              <a:buFont typeface="Wingdings 2" pitchFamily="2" charset="2"/>
              <a:buChar char=""/>
            </a:pPr>
            <a:r>
              <a:rPr lang="en-US" spc="0"/>
              <a:t>As always, assessment data should be analyzed alongside other important measures of student outcomes, like benchmark assessments, teacher-created formative assessments, and attendance data to provide a more complete perspective on resources, support, and student success. </a:t>
            </a:r>
            <a:endParaRPr lang="en-US" spc="0">
              <a:cs typeface="Calibri"/>
            </a:endParaRPr>
          </a:p>
        </p:txBody>
      </p:sp>
      <p:sp>
        <p:nvSpPr>
          <p:cNvPr id="3" name="Slide Number Placeholder 2">
            <a:extLst>
              <a:ext uri="{FF2B5EF4-FFF2-40B4-BE49-F238E27FC236}">
                <a16:creationId xmlns:a16="http://schemas.microsoft.com/office/drawing/2014/main" id="{93E9A200-C526-4E1B-9877-29D36F1910EB}"/>
              </a:ext>
            </a:extLst>
          </p:cNvPr>
          <p:cNvSpPr>
            <a:spLocks noGrp="1"/>
          </p:cNvSpPr>
          <p:nvPr>
            <p:ph type="sldNum" sz="quarter" idx="12"/>
          </p:nvPr>
        </p:nvSpPr>
        <p:spPr/>
        <p:txBody>
          <a:bodyPr/>
          <a:lstStyle/>
          <a:p>
            <a:fld id="{356A72F1-C897-1647-9CE8-BFFB19418015}" type="slidenum">
              <a:rPr lang="en-US" smtClean="0"/>
              <a:pPr/>
              <a:t>7</a:t>
            </a:fld>
            <a:endParaRPr lang="en-US"/>
          </a:p>
        </p:txBody>
      </p:sp>
    </p:spTree>
    <p:extLst>
      <p:ext uri="{BB962C8B-B14F-4D97-AF65-F5344CB8AC3E}">
        <p14:creationId xmlns:p14="http://schemas.microsoft.com/office/powerpoint/2010/main" val="4021016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EXAMPLE: RESULTS IN CONTEXT</a:t>
            </a:r>
            <a:br>
              <a:rPr lang="en-US" sz="2000" cap="none" dirty="0"/>
            </a:br>
            <a:r>
              <a:rPr lang="en-US" sz="2000" cap="none" dirty="0"/>
              <a:t>Start Strong Fall 2021 School- &amp; Grade-Level Outcomes</a:t>
            </a:r>
            <a:br>
              <a:rPr lang="en-US" sz="2000" b="1" cap="none" dirty="0"/>
            </a:br>
            <a:r>
              <a:rPr lang="en-US" sz="2000" b="1" cap="none" dirty="0"/>
              <a:t>English Language Arts Grade 4 – Support Levels</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705516"/>
              </p:ext>
            </p:extLst>
          </p:nvPr>
        </p:nvGraphicFramePr>
        <p:xfrm>
          <a:off x="191589" y="1761344"/>
          <a:ext cx="8778240" cy="2119492"/>
        </p:xfrm>
        <a:graphic>
          <a:graphicData uri="http://schemas.openxmlformats.org/drawingml/2006/table">
            <a:tbl>
              <a:tblPr firstRow="1" firstCol="1" bandRow="1">
                <a:tableStyleId>{5C22544A-7EE6-4342-B048-85BDC9FD1C3A}</a:tableStyleId>
              </a:tblPr>
              <a:tblGrid>
                <a:gridCol w="2194560">
                  <a:extLst>
                    <a:ext uri="{9D8B030D-6E8A-4147-A177-3AD203B41FA5}">
                      <a16:colId xmlns:a16="http://schemas.microsoft.com/office/drawing/2014/main" val="20000"/>
                    </a:ext>
                  </a:extLst>
                </a:gridCol>
                <a:gridCol w="109728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gridCol w="1097280">
                  <a:extLst>
                    <a:ext uri="{9D8B030D-6E8A-4147-A177-3AD203B41FA5}">
                      <a16:colId xmlns:a16="http://schemas.microsoft.com/office/drawing/2014/main" val="20006"/>
                    </a:ext>
                  </a:extLst>
                </a:gridCol>
              </a:tblGrid>
              <a:tr h="1038127">
                <a:tc>
                  <a:txBody>
                    <a:bodyPr/>
                    <a:lstStyle/>
                    <a:p>
                      <a:pPr algn="ctr"/>
                      <a:r>
                        <a:rPr lang="en-US" sz="1800" b="1" dirty="0">
                          <a:solidFill>
                            <a:schemeClr val="bg1"/>
                          </a:solidFill>
                        </a:rPr>
                        <a:t>ELA04</a:t>
                      </a:r>
                      <a:endParaRPr lang="en-US" sz="1400" b="1" dirty="0">
                        <a:solidFill>
                          <a:schemeClr val="bg1"/>
                        </a:solidFill>
                      </a:endParaRPr>
                    </a:p>
                  </a:txBody>
                  <a:tcPr marL="131024" marR="131024" anchor="ctr">
                    <a:solidFill>
                      <a:schemeClr val="tx2"/>
                    </a:solidFill>
                  </a:tcPr>
                </a:tc>
                <a:tc>
                  <a:txBody>
                    <a:bodyPr/>
                    <a:lstStyle/>
                    <a:p>
                      <a:pPr algn="ctr"/>
                      <a:r>
                        <a:rPr lang="en-US" sz="1200" b="1">
                          <a:solidFill>
                            <a:schemeClr val="bg1"/>
                          </a:solidFill>
                        </a:rPr>
                        <a:t>More Support Needed</a:t>
                      </a:r>
                      <a:endParaRPr lang="en-US" sz="1200" b="1" baseline="0">
                        <a:solidFill>
                          <a:schemeClr val="bg1"/>
                        </a:solidFill>
                      </a:endParaRPr>
                    </a:p>
                    <a:p>
                      <a:pPr algn="ctr"/>
                      <a:r>
                        <a:rPr lang="en-US" sz="1200" b="1" baseline="0">
                          <a:solidFill>
                            <a:schemeClr val="bg1"/>
                          </a:solidFill>
                        </a:rPr>
                        <a:t>(Count)</a:t>
                      </a:r>
                      <a:endParaRPr lang="en-US" sz="1200" b="1">
                        <a:solidFill>
                          <a:schemeClr val="bg1"/>
                        </a:solidFill>
                      </a:endParaRPr>
                    </a:p>
                  </a:txBody>
                  <a:tcPr marL="131024" marR="131024" anchor="ctr">
                    <a:solidFill>
                      <a:schemeClr val="tx2"/>
                    </a:solidFill>
                  </a:tcPr>
                </a:tc>
                <a:tc>
                  <a:txBody>
                    <a:bodyPr/>
                    <a:lstStyle/>
                    <a:p>
                      <a:pPr algn="ctr"/>
                      <a:r>
                        <a:rPr lang="en-US" sz="1200" b="1">
                          <a:solidFill>
                            <a:schemeClr val="bg1"/>
                          </a:solidFill>
                        </a:rPr>
                        <a:t>More Support Needed</a:t>
                      </a:r>
                      <a:endParaRPr lang="en-US" sz="1200" b="1" baseline="0">
                        <a:solidFill>
                          <a:schemeClr val="bg1"/>
                        </a:solidFill>
                      </a:endParaRPr>
                    </a:p>
                    <a:p>
                      <a:pPr algn="ctr"/>
                      <a:r>
                        <a:rPr lang="en-US" sz="1200" b="1" baseline="0">
                          <a:solidFill>
                            <a:schemeClr val="bg1"/>
                          </a:solidFill>
                        </a:rPr>
                        <a:t>(Percentage)</a:t>
                      </a:r>
                      <a:endParaRPr lang="en-US" sz="1200" b="1">
                        <a:solidFill>
                          <a:schemeClr val="bg1"/>
                        </a:solidFill>
                      </a:endParaRPr>
                    </a:p>
                  </a:txBody>
                  <a:tcPr marL="131024" marR="131024" anchor="ctr">
                    <a:solidFill>
                      <a:schemeClr val="tx2"/>
                    </a:solidFill>
                  </a:tcPr>
                </a:tc>
                <a:tc>
                  <a:txBody>
                    <a:bodyPr/>
                    <a:lstStyle/>
                    <a:p>
                      <a:pPr algn="ctr"/>
                      <a:r>
                        <a:rPr lang="en-US" sz="1200" b="1">
                          <a:solidFill>
                            <a:schemeClr val="bg1"/>
                          </a:solidFill>
                        </a:rPr>
                        <a:t>Some Support Needed</a:t>
                      </a:r>
                      <a:endParaRPr lang="en-US" sz="1200" b="1" baseline="0">
                        <a:solidFill>
                          <a:schemeClr val="bg1"/>
                        </a:solidFill>
                      </a:endParaRPr>
                    </a:p>
                    <a:p>
                      <a:pPr algn="ctr"/>
                      <a:r>
                        <a:rPr lang="en-US" sz="1200" b="1" baseline="0">
                          <a:solidFill>
                            <a:schemeClr val="bg1"/>
                          </a:solidFill>
                        </a:rPr>
                        <a:t>(Count)</a:t>
                      </a:r>
                      <a:endParaRPr lang="en-US" sz="1200" b="1">
                        <a:solidFill>
                          <a:schemeClr val="bg1"/>
                        </a:solidFill>
                      </a:endParaRPr>
                    </a:p>
                  </a:txBody>
                  <a:tcPr marL="131024" marR="131024" anchor="ctr">
                    <a:solidFill>
                      <a:schemeClr val="tx2"/>
                    </a:solidFill>
                  </a:tcPr>
                </a:tc>
                <a:tc>
                  <a:txBody>
                    <a:bodyPr/>
                    <a:lstStyle/>
                    <a:p>
                      <a:pPr algn="ctr"/>
                      <a:r>
                        <a:rPr lang="en-US" sz="1200" b="1">
                          <a:solidFill>
                            <a:schemeClr val="bg1"/>
                          </a:solidFill>
                        </a:rPr>
                        <a:t>Some Support Needed</a:t>
                      </a:r>
                      <a:endParaRPr lang="en-US" sz="1200" b="1" baseline="0">
                        <a:solidFill>
                          <a:schemeClr val="bg1"/>
                        </a:solidFill>
                      </a:endParaRPr>
                    </a:p>
                    <a:p>
                      <a:pPr algn="ctr"/>
                      <a:r>
                        <a:rPr lang="en-US" sz="1200" b="1" baseline="0">
                          <a:solidFill>
                            <a:schemeClr val="bg1"/>
                          </a:solidFill>
                        </a:rPr>
                        <a:t>(Percentage)</a:t>
                      </a:r>
                      <a:endParaRPr lang="en-US" sz="1200" b="1">
                        <a:solidFill>
                          <a:schemeClr val="bg1"/>
                        </a:solidFill>
                      </a:endParaRPr>
                    </a:p>
                  </a:txBody>
                  <a:tcPr marL="131024" marR="131024" anchor="ctr">
                    <a:solidFill>
                      <a:schemeClr val="tx2"/>
                    </a:solidFill>
                  </a:tcPr>
                </a:tc>
                <a:tc>
                  <a:txBody>
                    <a:bodyPr/>
                    <a:lstStyle/>
                    <a:p>
                      <a:pPr algn="ctr"/>
                      <a:r>
                        <a:rPr lang="en-US" sz="1200" b="1">
                          <a:solidFill>
                            <a:schemeClr val="bg1"/>
                          </a:solidFill>
                        </a:rPr>
                        <a:t>Less Support Needed</a:t>
                      </a:r>
                      <a:endParaRPr lang="en-US" sz="1200" b="1" baseline="0">
                        <a:solidFill>
                          <a:schemeClr val="bg1"/>
                        </a:solidFill>
                      </a:endParaRPr>
                    </a:p>
                    <a:p>
                      <a:pPr algn="ctr"/>
                      <a:r>
                        <a:rPr lang="en-US" sz="1200" b="1" baseline="0">
                          <a:solidFill>
                            <a:schemeClr val="bg1"/>
                          </a:solidFill>
                        </a:rPr>
                        <a:t>(Count)</a:t>
                      </a:r>
                      <a:endParaRPr lang="en-US" sz="1200" b="1">
                        <a:solidFill>
                          <a:schemeClr val="bg1"/>
                        </a:solidFill>
                      </a:endParaRPr>
                    </a:p>
                  </a:txBody>
                  <a:tcPr marL="131024" marR="131024" anchor="ctr">
                    <a:solidFill>
                      <a:schemeClr val="tx2"/>
                    </a:solidFill>
                  </a:tcPr>
                </a:tc>
                <a:tc>
                  <a:txBody>
                    <a:bodyPr/>
                    <a:lstStyle/>
                    <a:p>
                      <a:pPr algn="ctr"/>
                      <a:r>
                        <a:rPr lang="en-US" sz="1200" b="1">
                          <a:solidFill>
                            <a:schemeClr val="bg1"/>
                          </a:solidFill>
                        </a:rPr>
                        <a:t>Less Support Needed</a:t>
                      </a:r>
                      <a:endParaRPr lang="en-US" sz="1200" b="1" baseline="0">
                        <a:solidFill>
                          <a:schemeClr val="bg1"/>
                        </a:solidFill>
                      </a:endParaRPr>
                    </a:p>
                    <a:p>
                      <a:pPr algn="ctr"/>
                      <a:r>
                        <a:rPr lang="en-US" sz="1200" b="1" baseline="0">
                          <a:solidFill>
                            <a:schemeClr val="bg1"/>
                          </a:solidFill>
                        </a:rPr>
                        <a:t>(Percentage)</a:t>
                      </a:r>
                      <a:endParaRPr lang="en-US" sz="12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a:solidFill>
                            <a:schemeClr val="bg1"/>
                          </a:solidFill>
                        </a:rPr>
                        <a:t>Blue Elementary </a:t>
                      </a:r>
                    </a:p>
                  </a:txBody>
                  <a:tcPr marL="131024" marR="131024">
                    <a:solidFill>
                      <a:schemeClr val="tx2"/>
                    </a:solidFill>
                  </a:tcPr>
                </a:tc>
                <a:tc>
                  <a:txBody>
                    <a:bodyPr/>
                    <a:lstStyle/>
                    <a:p>
                      <a:pPr algn="l"/>
                      <a:r>
                        <a:rPr lang="en-US" sz="1200" b="1"/>
                        <a:t>50</a:t>
                      </a:r>
                    </a:p>
                  </a:txBody>
                  <a:tcPr marL="131024" marR="131024"/>
                </a:tc>
                <a:tc>
                  <a:txBody>
                    <a:bodyPr/>
                    <a:lstStyle/>
                    <a:p>
                      <a:pPr algn="l"/>
                      <a:r>
                        <a:rPr lang="en-US" sz="1200" b="1"/>
                        <a:t>41.67%</a:t>
                      </a:r>
                    </a:p>
                  </a:txBody>
                  <a:tcPr marL="131024" marR="131024"/>
                </a:tc>
                <a:tc>
                  <a:txBody>
                    <a:bodyPr/>
                    <a:lstStyle/>
                    <a:p>
                      <a:pPr algn="l"/>
                      <a:r>
                        <a:rPr lang="en-US" sz="1200" b="1"/>
                        <a:t>50</a:t>
                      </a:r>
                    </a:p>
                  </a:txBody>
                  <a:tcPr marL="131024" marR="131024"/>
                </a:tc>
                <a:tc>
                  <a:txBody>
                    <a:bodyPr/>
                    <a:lstStyle/>
                    <a:p>
                      <a:pPr algn="l"/>
                      <a:r>
                        <a:rPr lang="en-US" sz="1200" b="1"/>
                        <a:t>41.67%</a:t>
                      </a:r>
                    </a:p>
                  </a:txBody>
                  <a:tcPr marL="131024" marR="131024"/>
                </a:tc>
                <a:tc>
                  <a:txBody>
                    <a:bodyPr/>
                    <a:lstStyle/>
                    <a:p>
                      <a:pPr algn="l"/>
                      <a:r>
                        <a:rPr lang="en-US" sz="1200" b="1"/>
                        <a:t>20</a:t>
                      </a:r>
                    </a:p>
                  </a:txBody>
                  <a:tcPr marL="131024" marR="131024"/>
                </a:tc>
                <a:tc>
                  <a:txBody>
                    <a:bodyPr/>
                    <a:lstStyle/>
                    <a:p>
                      <a:pPr algn="l"/>
                      <a:r>
                        <a:rPr lang="en-US" sz="1200" b="1"/>
                        <a:t>16.67%</a:t>
                      </a:r>
                    </a:p>
                  </a:txBody>
                  <a:tcPr marL="131024" marR="131024"/>
                </a:tc>
                <a:extLst>
                  <a:ext uri="{0D108BD9-81ED-4DB2-BD59-A6C34878D82A}">
                    <a16:rowId xmlns:a16="http://schemas.microsoft.com/office/drawing/2014/main" val="10001"/>
                  </a:ext>
                </a:extLst>
              </a:tr>
              <a:tr h="360455">
                <a:tc>
                  <a:txBody>
                    <a:bodyPr/>
                    <a:lstStyle/>
                    <a:p>
                      <a:r>
                        <a:rPr lang="en-US" sz="1500">
                          <a:solidFill>
                            <a:schemeClr val="bg1"/>
                          </a:solidFill>
                        </a:rPr>
                        <a:t>Green Elementary</a:t>
                      </a:r>
                      <a:r>
                        <a:rPr lang="en-US" sz="1500" baseline="30000">
                          <a:solidFill>
                            <a:schemeClr val="bg1"/>
                          </a:solidFill>
                        </a:rPr>
                        <a:t>*</a:t>
                      </a:r>
                    </a:p>
                  </a:txBody>
                  <a:tcPr marL="131024" marR="131024">
                    <a:solidFill>
                      <a:schemeClr val="tx2"/>
                    </a:solidFill>
                  </a:tcPr>
                </a:tc>
                <a:tc>
                  <a:txBody>
                    <a:bodyPr/>
                    <a:lstStyle/>
                    <a:p>
                      <a:pPr algn="l"/>
                      <a:r>
                        <a:rPr lang="en-US" sz="1200" b="1"/>
                        <a:t>30</a:t>
                      </a:r>
                    </a:p>
                  </a:txBody>
                  <a:tcPr marL="131024" marR="131024"/>
                </a:tc>
                <a:tc>
                  <a:txBody>
                    <a:bodyPr/>
                    <a:lstStyle/>
                    <a:p>
                      <a:pPr algn="l"/>
                      <a:r>
                        <a:rPr lang="en-US" sz="1200" b="1"/>
                        <a:t>37.5%</a:t>
                      </a:r>
                    </a:p>
                  </a:txBody>
                  <a:tcPr marL="131024" marR="131024"/>
                </a:tc>
                <a:tc>
                  <a:txBody>
                    <a:bodyPr/>
                    <a:lstStyle/>
                    <a:p>
                      <a:pPr algn="l"/>
                      <a:r>
                        <a:rPr lang="en-US" sz="1200" b="1"/>
                        <a:t>40</a:t>
                      </a:r>
                    </a:p>
                  </a:txBody>
                  <a:tcPr marL="131024" marR="131024"/>
                </a:tc>
                <a:tc>
                  <a:txBody>
                    <a:bodyPr/>
                    <a:lstStyle/>
                    <a:p>
                      <a:pPr algn="l"/>
                      <a:r>
                        <a:rPr lang="en-US" sz="1200" b="1"/>
                        <a:t>50%</a:t>
                      </a:r>
                    </a:p>
                  </a:txBody>
                  <a:tcPr marL="131024" marR="131024"/>
                </a:tc>
                <a:tc>
                  <a:txBody>
                    <a:bodyPr/>
                    <a:lstStyle/>
                    <a:p>
                      <a:pPr algn="l"/>
                      <a:r>
                        <a:rPr lang="en-US" sz="1200" b="1"/>
                        <a:t>10</a:t>
                      </a:r>
                    </a:p>
                  </a:txBody>
                  <a:tcPr marL="131024" marR="131024"/>
                </a:tc>
                <a:tc>
                  <a:txBody>
                    <a:bodyPr/>
                    <a:lstStyle/>
                    <a:p>
                      <a:pPr algn="l"/>
                      <a:r>
                        <a:rPr lang="en-US" sz="1200" b="1"/>
                        <a:t>12.5%</a:t>
                      </a:r>
                    </a:p>
                  </a:txBody>
                  <a:tcPr marL="131024" marR="131024"/>
                </a:tc>
                <a:extLst>
                  <a:ext uri="{0D108BD9-81ED-4DB2-BD59-A6C34878D82A}">
                    <a16:rowId xmlns:a16="http://schemas.microsoft.com/office/drawing/2014/main" val="10002"/>
                  </a:ext>
                </a:extLst>
              </a:tr>
              <a:tr h="360455">
                <a:tc>
                  <a:txBody>
                    <a:bodyPr/>
                    <a:lstStyle/>
                    <a:p>
                      <a:r>
                        <a:rPr lang="en-US" sz="1500">
                          <a:solidFill>
                            <a:schemeClr val="bg1"/>
                          </a:solidFill>
                        </a:rPr>
                        <a:t>Orange Elementary*</a:t>
                      </a:r>
                      <a:r>
                        <a:rPr lang="en-US" sz="1500" baseline="30000">
                          <a:solidFill>
                            <a:schemeClr val="bg1"/>
                          </a:solidFill>
                        </a:rPr>
                        <a:t>1</a:t>
                      </a:r>
                    </a:p>
                  </a:txBody>
                  <a:tcPr marL="131024" marR="131024">
                    <a:solidFill>
                      <a:schemeClr val="tx2"/>
                    </a:solidFill>
                  </a:tcPr>
                </a:tc>
                <a:tc>
                  <a:txBody>
                    <a:bodyPr/>
                    <a:lstStyle/>
                    <a:p>
                      <a:pPr algn="l"/>
                      <a:r>
                        <a:rPr lang="en-US" sz="1200" b="1"/>
                        <a:t>*</a:t>
                      </a:r>
                    </a:p>
                  </a:txBody>
                  <a:tcPr marL="131024" marR="131024"/>
                </a:tc>
                <a:tc>
                  <a:txBody>
                    <a:bodyPr/>
                    <a:lstStyle/>
                    <a:p>
                      <a:pPr algn="l"/>
                      <a:r>
                        <a:rPr lang="en-US" sz="1200" b="1"/>
                        <a:t>*</a:t>
                      </a:r>
                    </a:p>
                  </a:txBody>
                  <a:tcPr marL="131024" marR="131024"/>
                </a:tc>
                <a:tc>
                  <a:txBody>
                    <a:bodyPr/>
                    <a:lstStyle/>
                    <a:p>
                      <a:pPr algn="l"/>
                      <a:r>
                        <a:rPr lang="en-US" sz="1200" b="1"/>
                        <a:t>*</a:t>
                      </a:r>
                    </a:p>
                  </a:txBody>
                  <a:tcPr marL="131024" marR="131024"/>
                </a:tc>
                <a:tc>
                  <a:txBody>
                    <a:bodyPr/>
                    <a:lstStyle/>
                    <a:p>
                      <a:pPr algn="l"/>
                      <a:r>
                        <a:rPr lang="en-US" sz="1200" b="1"/>
                        <a:t>*</a:t>
                      </a:r>
                    </a:p>
                  </a:txBody>
                  <a:tcPr marL="131024" marR="131024"/>
                </a:tc>
                <a:tc>
                  <a:txBody>
                    <a:bodyPr/>
                    <a:lstStyle/>
                    <a:p>
                      <a:pPr algn="l"/>
                      <a:r>
                        <a:rPr lang="en-US" sz="1200" b="1"/>
                        <a:t>*</a:t>
                      </a:r>
                    </a:p>
                  </a:txBody>
                  <a:tcPr marL="131024" marR="131024"/>
                </a:tc>
                <a:tc>
                  <a:txBody>
                    <a:bodyPr/>
                    <a:lstStyle/>
                    <a:p>
                      <a:pPr algn="l"/>
                      <a:r>
                        <a:rPr lang="en-US" sz="1200" b="1" dirty="0"/>
                        <a:t>*</a:t>
                      </a:r>
                    </a:p>
                  </a:txBody>
                  <a:tcPr marL="131024" marR="131024"/>
                </a:tc>
                <a:extLst>
                  <a:ext uri="{0D108BD9-81ED-4DB2-BD59-A6C34878D82A}">
                    <a16:rowId xmlns:a16="http://schemas.microsoft.com/office/drawing/2014/main" val="10003"/>
                  </a:ext>
                </a:extLst>
              </a:tr>
            </a:tbl>
          </a:graphicData>
        </a:graphic>
      </p:graphicFrame>
      <p:sp>
        <p:nvSpPr>
          <p:cNvPr id="2" name="TextBox 1">
            <a:extLst>
              <a:ext uri="{FF2B5EF4-FFF2-40B4-BE49-F238E27FC236}">
                <a16:creationId xmlns:a16="http://schemas.microsoft.com/office/drawing/2014/main" id="{DEC08573-279A-4A4C-BD5D-EDC771DCDBE2}"/>
              </a:ext>
            </a:extLst>
          </p:cNvPr>
          <p:cNvSpPr txBox="1"/>
          <p:nvPr/>
        </p:nvSpPr>
        <p:spPr>
          <a:xfrm>
            <a:off x="1130917" y="4135189"/>
            <a:ext cx="7395246" cy="2369880"/>
          </a:xfrm>
          <a:prstGeom prst="rect">
            <a:avLst/>
          </a:prstGeom>
          <a:noFill/>
        </p:spPr>
        <p:txBody>
          <a:bodyPr wrap="square" rtlCol="0">
            <a:spAutoFit/>
          </a:bodyPr>
          <a:lstStyle/>
          <a:p>
            <a:pPr>
              <a:spcAft>
                <a:spcPts val="1200"/>
              </a:spcAft>
            </a:pPr>
            <a:r>
              <a:rPr lang="en-US" b="1" dirty="0"/>
              <a:t>Critical Data Considerations: </a:t>
            </a:r>
            <a:r>
              <a:rPr lang="en-US" dirty="0"/>
              <a:t>Due to periods of individual and/or school quarantine during the testing window, test results from Green and Blue Elementary Schools are </a:t>
            </a:r>
            <a:r>
              <a:rPr lang="en-US" b="1" dirty="0"/>
              <a:t>not representative of the student population</a:t>
            </a:r>
            <a:r>
              <a:rPr lang="en-US" dirty="0"/>
              <a:t>. Results are for reporting purposes only and should not be used to draw conclusions about student performance or for comparison purposes.</a:t>
            </a:r>
          </a:p>
          <a:p>
            <a:r>
              <a:rPr lang="en-US" sz="1600" i="1" dirty="0"/>
              <a:t>Note 1: </a:t>
            </a:r>
            <a:r>
              <a:rPr lang="en-US" sz="1600" dirty="0"/>
              <a:t>Orange Elementary School’s testing population for ELA Grade 4 did not meet the threshold for reporting. Results are suppressed to protect student privacy as per suppression rules.</a:t>
            </a:r>
          </a:p>
        </p:txBody>
      </p:sp>
      <p:pic>
        <p:nvPicPr>
          <p:cNvPr id="6" name="Graphic 5">
            <a:extLst>
              <a:ext uri="{FF2B5EF4-FFF2-40B4-BE49-F238E27FC236}">
                <a16:creationId xmlns:a16="http://schemas.microsoft.com/office/drawing/2014/main" id="{BC978617-3026-4D61-ACF6-592C18C8C03C}"/>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1589" y="4970650"/>
            <a:ext cx="914400" cy="914400"/>
          </a:xfrm>
          <a:prstGeom prst="rect">
            <a:avLst/>
          </a:prstGeom>
        </p:spPr>
      </p:pic>
      <p:sp>
        <p:nvSpPr>
          <p:cNvPr id="5" name="Slide Number Placeholder 4"/>
          <p:cNvSpPr>
            <a:spLocks noGrp="1"/>
          </p:cNvSpPr>
          <p:nvPr>
            <p:ph type="sldNum" sz="quarter" idx="12"/>
          </p:nvPr>
        </p:nvSpPr>
        <p:spPr/>
        <p:txBody>
          <a:bodyPr/>
          <a:lstStyle/>
          <a:p>
            <a:fld id="{356A72F1-C897-1647-9CE8-BFFB19418015}" type="slidenum">
              <a:rPr lang="en-US" smtClean="0"/>
              <a:pPr/>
              <a:t>8</a:t>
            </a:fld>
            <a:endParaRPr lang="en-US"/>
          </a:p>
        </p:txBody>
      </p:sp>
    </p:spTree>
    <p:extLst>
      <p:ext uri="{BB962C8B-B14F-4D97-AF65-F5344CB8AC3E}">
        <p14:creationId xmlns:p14="http://schemas.microsoft.com/office/powerpoint/2010/main" val="384022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000" cap="none" dirty="0">
                <a:solidFill>
                  <a:srgbClr val="FFFF00"/>
                </a:solidFill>
              </a:rPr>
              <a:t>&lt;Insert District Name&gt;’s </a:t>
            </a:r>
            <a:br>
              <a:rPr lang="en-US" sz="2000" cap="none" dirty="0"/>
            </a:br>
            <a:r>
              <a:rPr lang="en-US" sz="2000" cap="none" dirty="0"/>
              <a:t>Number of Students Tested </a:t>
            </a:r>
            <a:br>
              <a:rPr lang="en-US" sz="2000" cap="none" dirty="0"/>
            </a:br>
            <a:r>
              <a:rPr lang="en-US" sz="2000" cap="none" dirty="0"/>
              <a:t>Start Strong Fall 2021 Administrations</a:t>
            </a:r>
            <a:endParaRPr lang="en-US" sz="2000" b="1" cap="none" dirty="0"/>
          </a:p>
        </p:txBody>
      </p:sp>
      <p:graphicFrame>
        <p:nvGraphicFramePr>
          <p:cNvPr id="5" name="Content Placeholder 6"/>
          <p:cNvGraphicFramePr>
            <a:graphicFrameLocks/>
          </p:cNvGraphicFramePr>
          <p:nvPr/>
        </p:nvGraphicFramePr>
        <p:xfrm>
          <a:off x="182509" y="1674132"/>
          <a:ext cx="8778242" cy="4660214"/>
        </p:xfrm>
        <a:graphic>
          <a:graphicData uri="http://schemas.openxmlformats.org/drawingml/2006/table">
            <a:tbl>
              <a:tblPr firstRow="1" firstCol="1" bandRow="1">
                <a:tableStyleId>{5C22544A-7EE6-4342-B048-85BDC9FD1C3A}</a:tableStyleId>
              </a:tblPr>
              <a:tblGrid>
                <a:gridCol w="1210862">
                  <a:extLst>
                    <a:ext uri="{9D8B030D-6E8A-4147-A177-3AD203B41FA5}">
                      <a16:colId xmlns:a16="http://schemas.microsoft.com/office/drawing/2014/main" val="20000"/>
                    </a:ext>
                  </a:extLst>
                </a:gridCol>
                <a:gridCol w="1593669">
                  <a:extLst>
                    <a:ext uri="{9D8B030D-6E8A-4147-A177-3AD203B41FA5}">
                      <a16:colId xmlns:a16="http://schemas.microsoft.com/office/drawing/2014/main" val="20001"/>
                    </a:ext>
                  </a:extLst>
                </a:gridCol>
                <a:gridCol w="1384663">
                  <a:extLst>
                    <a:ext uri="{9D8B030D-6E8A-4147-A177-3AD203B41FA5}">
                      <a16:colId xmlns:a16="http://schemas.microsoft.com/office/drawing/2014/main" val="1446060792"/>
                    </a:ext>
                  </a:extLst>
                </a:gridCol>
                <a:gridCol w="1698171">
                  <a:extLst>
                    <a:ext uri="{9D8B030D-6E8A-4147-A177-3AD203B41FA5}">
                      <a16:colId xmlns:a16="http://schemas.microsoft.com/office/drawing/2014/main" val="2779202438"/>
                    </a:ext>
                  </a:extLst>
                </a:gridCol>
                <a:gridCol w="1250843">
                  <a:extLst>
                    <a:ext uri="{9D8B030D-6E8A-4147-A177-3AD203B41FA5}">
                      <a16:colId xmlns:a16="http://schemas.microsoft.com/office/drawing/2014/main" val="1283067285"/>
                    </a:ext>
                  </a:extLst>
                </a:gridCol>
                <a:gridCol w="1640034">
                  <a:extLst>
                    <a:ext uri="{9D8B030D-6E8A-4147-A177-3AD203B41FA5}">
                      <a16:colId xmlns:a16="http://schemas.microsoft.com/office/drawing/2014/main" val="2881916045"/>
                    </a:ext>
                  </a:extLst>
                </a:gridCol>
              </a:tblGrid>
              <a:tr h="761090">
                <a:tc>
                  <a:txBody>
                    <a:bodyPr/>
                    <a:lstStyle/>
                    <a:p>
                      <a:pPr algn="ctr"/>
                      <a:r>
                        <a:rPr lang="en-US" sz="1400">
                          <a:latin typeface="Calibri" panose="020F0502020204030204" pitchFamily="34" charset="0"/>
                          <a:cs typeface="Calibri" panose="020F0502020204030204" pitchFamily="34" charset="0"/>
                        </a:rPr>
                        <a:t>English Language Arts</a:t>
                      </a:r>
                    </a:p>
                  </a:txBody>
                  <a:tcPr marL="98268" marR="98268" marT="34290" marB="34290" anchor="ctr">
                    <a:solidFill>
                      <a:schemeClr val="tx2"/>
                    </a:solidFill>
                  </a:tcPr>
                </a:tc>
                <a:tc>
                  <a:txBody>
                    <a:bodyPr/>
                    <a:lstStyle/>
                    <a:p>
                      <a:pPr algn="ctr"/>
                      <a:r>
                        <a:rPr lang="en-US" sz="1400">
                          <a:latin typeface="Calibri" panose="020F0502020204030204" pitchFamily="34" charset="0"/>
                          <a:cs typeface="Calibri" panose="020F0502020204030204" pitchFamily="34" charset="0"/>
                        </a:rPr>
                        <a:t> Students Tested</a:t>
                      </a:r>
                    </a:p>
                  </a:txBody>
                  <a:tcPr marL="98268" marR="98268" marT="34290" marB="34290" anchor="ctr">
                    <a:solidFill>
                      <a:schemeClr val="tx2"/>
                    </a:solidFill>
                  </a:tcPr>
                </a:tc>
                <a:tc>
                  <a:txBody>
                    <a:bodyPr/>
                    <a:lstStyle/>
                    <a:p>
                      <a:pPr algn="ctr"/>
                      <a:r>
                        <a:rPr lang="en-US" sz="1400" dirty="0">
                          <a:latin typeface="Calibri" panose="020F0502020204030204" pitchFamily="34" charset="0"/>
                          <a:cs typeface="Calibri" panose="020F0502020204030204" pitchFamily="34" charset="0"/>
                        </a:rPr>
                        <a:t>Mathematics</a:t>
                      </a:r>
                    </a:p>
                  </a:txBody>
                  <a:tcPr marL="98268" marR="98268" marT="34290" marB="34290" anchor="ctr">
                    <a:solidFill>
                      <a:schemeClr val="tx2"/>
                    </a:solidFill>
                  </a:tcPr>
                </a:tc>
                <a:tc>
                  <a:txBody>
                    <a:bodyPr/>
                    <a:lstStyle/>
                    <a:p>
                      <a:pPr algn="ctr"/>
                      <a:r>
                        <a:rPr lang="en-US" sz="1400">
                          <a:latin typeface="Calibri" panose="020F0502020204030204" pitchFamily="34" charset="0"/>
                          <a:cs typeface="Calibri" panose="020F0502020204030204" pitchFamily="34" charset="0"/>
                        </a:rPr>
                        <a:t>Students Tested</a:t>
                      </a:r>
                    </a:p>
                  </a:txBody>
                  <a:tcPr marL="98268" marR="98268" marT="34290" marB="34290" anchor="ctr">
                    <a:solidFill>
                      <a:schemeClr val="tx2"/>
                    </a:solidFill>
                  </a:tcPr>
                </a:tc>
                <a:tc>
                  <a:txBody>
                    <a:bodyPr/>
                    <a:lstStyle/>
                    <a:p>
                      <a:pPr algn="ctr"/>
                      <a:r>
                        <a:rPr lang="en-US" sz="1400">
                          <a:solidFill>
                            <a:schemeClr val="bg1"/>
                          </a:solidFill>
                          <a:latin typeface="Calibri" panose="020F0502020204030204" pitchFamily="34" charset="0"/>
                          <a:cs typeface="Calibri" panose="020F0502020204030204" pitchFamily="34" charset="0"/>
                        </a:rPr>
                        <a:t>Science</a:t>
                      </a:r>
                    </a:p>
                  </a:txBody>
                  <a:tcPr marL="98268" marR="98268" marT="34290" marB="34290" anchor="ctr">
                    <a:solidFill>
                      <a:schemeClr val="tx2"/>
                    </a:solidFill>
                  </a:tcPr>
                </a:tc>
                <a:tc>
                  <a:txBody>
                    <a:bodyPr/>
                    <a:lstStyle/>
                    <a:p>
                      <a:pPr algn="ctr"/>
                      <a:r>
                        <a:rPr lang="en-US" sz="1400">
                          <a:latin typeface="Calibri" panose="020F0502020204030204" pitchFamily="34" charset="0"/>
                          <a:cs typeface="Calibri" panose="020F0502020204030204" pitchFamily="34" charset="0"/>
                        </a:rPr>
                        <a:t>Students Tested</a:t>
                      </a:r>
                    </a:p>
                  </a:txBody>
                  <a:tcPr marL="98268" marR="98268" marT="34290" marB="34290" anchor="ctr">
                    <a:solidFill>
                      <a:schemeClr val="tx2"/>
                    </a:solidFill>
                  </a:tcPr>
                </a:tc>
                <a:extLst>
                  <a:ext uri="{0D108BD9-81ED-4DB2-BD59-A6C34878D82A}">
                    <a16:rowId xmlns:a16="http://schemas.microsoft.com/office/drawing/2014/main" val="10001"/>
                  </a:ext>
                </a:extLst>
              </a:tr>
              <a:tr h="433236">
                <a:tc>
                  <a:txBody>
                    <a:bodyPr/>
                    <a:lstStyle/>
                    <a:p>
                      <a:pPr algn="ctr"/>
                      <a:r>
                        <a:rPr lang="en-US" sz="1400" b="1">
                          <a:latin typeface="Calibri" panose="020F0502020204030204" pitchFamily="34" charset="0"/>
                          <a:cs typeface="Calibri" panose="020F0502020204030204" pitchFamily="34" charset="0"/>
                        </a:rPr>
                        <a:t>ELA04</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MAT04</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endParaRPr lang="en-US" sz="1400" b="1">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3"/>
                  </a:ext>
                </a:extLst>
              </a:tr>
              <a:tr h="433236">
                <a:tc>
                  <a:txBody>
                    <a:bodyPr/>
                    <a:lstStyle/>
                    <a:p>
                      <a:pPr algn="ctr"/>
                      <a:r>
                        <a:rPr lang="en-US" sz="1400">
                          <a:latin typeface="Calibri" panose="020F0502020204030204" pitchFamily="34" charset="0"/>
                          <a:cs typeface="Calibri" panose="020F0502020204030204" pitchFamily="34" charset="0"/>
                        </a:rPr>
                        <a:t>ELA05</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MAT05</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endParaRPr lang="en-US" sz="1400" b="1">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4"/>
                  </a:ext>
                </a:extLst>
              </a:tr>
              <a:tr h="433236">
                <a:tc>
                  <a:txBody>
                    <a:bodyPr/>
                    <a:lstStyle/>
                    <a:p>
                      <a:pPr algn="ctr"/>
                      <a:r>
                        <a:rPr lang="en-US" sz="1400">
                          <a:latin typeface="Calibri" panose="020F0502020204030204" pitchFamily="34" charset="0"/>
                          <a:cs typeface="Calibri" panose="020F0502020204030204" pitchFamily="34" charset="0"/>
                        </a:rPr>
                        <a:t>ELA06</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MAT06</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SC06</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5"/>
                  </a:ext>
                </a:extLst>
              </a:tr>
              <a:tr h="433236">
                <a:tc>
                  <a:txBody>
                    <a:bodyPr/>
                    <a:lstStyle/>
                    <a:p>
                      <a:pPr algn="ctr"/>
                      <a:r>
                        <a:rPr lang="en-US" sz="1400">
                          <a:latin typeface="Calibri" panose="020F0502020204030204" pitchFamily="34" charset="0"/>
                          <a:cs typeface="Calibri" panose="020F0502020204030204" pitchFamily="34" charset="0"/>
                        </a:rPr>
                        <a:t>ELA07</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MAT07</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endParaRPr lang="en-US" sz="1400" b="1">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6"/>
                  </a:ext>
                </a:extLst>
              </a:tr>
              <a:tr h="433236">
                <a:tc>
                  <a:txBody>
                    <a:bodyPr/>
                    <a:lstStyle/>
                    <a:p>
                      <a:pPr algn="ctr"/>
                      <a:r>
                        <a:rPr lang="en-US" sz="1400">
                          <a:latin typeface="Calibri" panose="020F0502020204030204" pitchFamily="34" charset="0"/>
                          <a:cs typeface="Calibri" panose="020F0502020204030204" pitchFamily="34" charset="0"/>
                        </a:rPr>
                        <a:t>ELA08</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MAT08</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endParaRPr lang="en-US" sz="1400" b="1">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7"/>
                  </a:ext>
                </a:extLst>
              </a:tr>
              <a:tr h="433236">
                <a:tc>
                  <a:txBody>
                    <a:bodyPr/>
                    <a:lstStyle/>
                    <a:p>
                      <a:pPr algn="ctr"/>
                      <a:r>
                        <a:rPr lang="en-US" sz="1400">
                          <a:latin typeface="Calibri" panose="020F0502020204030204" pitchFamily="34" charset="0"/>
                          <a:cs typeface="Calibri" panose="020F0502020204030204" pitchFamily="34" charset="0"/>
                        </a:rPr>
                        <a:t>ELA09</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Algebra I</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SC09</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8"/>
                  </a:ext>
                </a:extLst>
              </a:tr>
              <a:tr h="433236">
                <a:tc>
                  <a:txBody>
                    <a:bodyPr/>
                    <a:lstStyle/>
                    <a:p>
                      <a:pPr algn="ctr"/>
                      <a:r>
                        <a:rPr lang="en-US" sz="1400">
                          <a:latin typeface="Calibri" panose="020F0502020204030204" pitchFamily="34" charset="0"/>
                          <a:cs typeface="Calibri" panose="020F0502020204030204" pitchFamily="34" charset="0"/>
                        </a:rPr>
                        <a:t>ELA10</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Geometry</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endParaRPr lang="en-US" sz="1400" b="1">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9"/>
                  </a:ext>
                </a:extLst>
              </a:tr>
              <a:tr h="433236">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Algebra II</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SC12</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2841473240"/>
                  </a:ext>
                </a:extLst>
              </a:tr>
              <a:tr h="433236">
                <a:tc>
                  <a:txBody>
                    <a:bodyPr/>
                    <a:lstStyle/>
                    <a:p>
                      <a:pPr algn="ctr"/>
                      <a:r>
                        <a:rPr lang="en-US" sz="1400">
                          <a:latin typeface="Calibri" panose="020F0502020204030204" pitchFamily="34" charset="0"/>
                          <a:cs typeface="Calibri" panose="020F0502020204030204" pitchFamily="34" charset="0"/>
                        </a:rPr>
                        <a:t>Total</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Total</a:t>
                      </a: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Total</a:t>
                      </a:r>
                    </a:p>
                  </a:txBody>
                  <a:tcPr marL="98268" marR="98268" marT="34290" marB="34290">
                    <a:solidFill>
                      <a:schemeClr val="tx2"/>
                    </a:solidFill>
                  </a:tcPr>
                </a:tc>
                <a:tc>
                  <a:txBody>
                    <a:bodyPr/>
                    <a:lstStyle/>
                    <a:p>
                      <a:pPr algn="ctr"/>
                      <a:endParaRPr lang="en-US" sz="1400" dirty="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11"/>
                  </a:ext>
                </a:extLst>
              </a:tr>
            </a:tbl>
          </a:graphicData>
        </a:graphic>
      </p:graphicFrame>
      <p:sp>
        <p:nvSpPr>
          <p:cNvPr id="6" name="TextBox 5"/>
          <p:cNvSpPr txBox="1"/>
          <p:nvPr/>
        </p:nvSpPr>
        <p:spPr>
          <a:xfrm>
            <a:off x="609600" y="6396116"/>
            <a:ext cx="7625080" cy="276999"/>
          </a:xfrm>
          <a:prstGeom prst="rect">
            <a:avLst/>
          </a:prstGeom>
          <a:noFill/>
        </p:spPr>
        <p:txBody>
          <a:bodyPr wrap="square" rtlCol="0">
            <a:spAutoFit/>
          </a:bodyPr>
          <a:lstStyle/>
          <a:p>
            <a:r>
              <a:rPr lang="en-US" sz="1200" dirty="0"/>
              <a:t>Note: “Students Tested” represents individual valid test scores for English Language Arts, Mathematics and Science</a:t>
            </a:r>
          </a:p>
        </p:txBody>
      </p:sp>
      <p:sp>
        <p:nvSpPr>
          <p:cNvPr id="3" name="Slide Number Placeholder 2"/>
          <p:cNvSpPr>
            <a:spLocks noGrp="1"/>
          </p:cNvSpPr>
          <p:nvPr>
            <p:ph type="sldNum" sz="quarter" idx="12"/>
          </p:nvPr>
        </p:nvSpPr>
        <p:spPr/>
        <p:txBody>
          <a:bodyPr/>
          <a:lstStyle/>
          <a:p>
            <a:fld id="{356A72F1-C897-1647-9CE8-BFFB19418015}" type="slidenum">
              <a:rPr lang="en-US" smtClean="0"/>
              <a:pPr/>
              <a:t>9</a:t>
            </a:fld>
            <a:endParaRPr lang="en-US"/>
          </a:p>
        </p:txBody>
      </p:sp>
    </p:spTree>
    <p:extLst>
      <p:ext uri="{BB962C8B-B14F-4D97-AF65-F5344CB8AC3E}">
        <p14:creationId xmlns:p14="http://schemas.microsoft.com/office/powerpoint/2010/main" val="94571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11">
      <a:dk1>
        <a:sysClr val="windowText" lastClr="000000"/>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ReviewStatus xmlns="15ebe88e-7bda-4304-bde2-f2b889566e4a" xsi:nil="true"/>
    <_ip_UnifiedCompliancePolicyProperties xmlns="http://schemas.microsoft.com/sharepoint/v3" xsi:nil="true"/>
    <Notes_x003a_ xmlns="15ebe88e-7bda-4304-bde2-f2b889566e4a" xsi:nil="true"/>
    <_Flow_SignoffStatus xmlns="15ebe88e-7bda-4304-bde2-f2b889566e4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24C37DC6888604FBE624C8711B8619C" ma:contentTypeVersion="17" ma:contentTypeDescription="Create a new document." ma:contentTypeScope="" ma:versionID="d5c233f9e27d6a6ec85a1d1a260ab4d8">
  <xsd:schema xmlns:xsd="http://www.w3.org/2001/XMLSchema" xmlns:xs="http://www.w3.org/2001/XMLSchema" xmlns:p="http://schemas.microsoft.com/office/2006/metadata/properties" xmlns:ns1="http://schemas.microsoft.com/sharepoint/v3" xmlns:ns2="15ebe88e-7bda-4304-bde2-f2b889566e4a" xmlns:ns3="8089b851-2d40-4043-a4c6-e46a55c68222" targetNamespace="http://schemas.microsoft.com/office/2006/metadata/properties" ma:root="true" ma:fieldsID="4d6b15369b1027f2cebec0a3ed2851cf" ns1:_="" ns2:_="" ns3:_="">
    <xsd:import namespace="http://schemas.microsoft.com/sharepoint/v3"/>
    <xsd:import namespace="15ebe88e-7bda-4304-bde2-f2b889566e4a"/>
    <xsd:import namespace="8089b851-2d40-4043-a4c6-e46a55c682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Notes_x003a_"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ReviewStatu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ebe88e-7bda-4304-bde2-f2b889566e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Notes_x003a_" ma:index="16" nillable="true" ma:displayName="Notes:" ma:description="Signed off by JM and Sent to B&amp;A on 2/18/21 @ 9:14AM" ma:format="Dropdown" ma:internalName="Notes_x003a_">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ReviewStatus" ma:index="22" nillable="true" ma:displayName="Review Status" ma:format="Dropdown" ma:internalName="ReviewStatus">
      <xsd:simpleType>
        <xsd:union memberTypes="dms:Text">
          <xsd:simpleType>
            <xsd:restriction base="dms:Choice">
              <xsd:enumeration value="In Review: GEG"/>
              <xsd:enumeration value="In Review: DP"/>
              <xsd:enumeration value="In Review: LE"/>
              <xsd:enumeration value="In Review: LH"/>
              <xsd:enumeration value="Ready to Publish"/>
            </xsd:restriction>
          </xsd:simpleType>
        </xsd:union>
      </xsd:simpleType>
    </xsd:element>
    <xsd:element name="_Flow_SignoffStatus" ma:index="23"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89b851-2d40-4043-a4c6-e46a55c682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5FEC6F-AF42-4C8F-81A6-2FB6E7666E77}">
  <ds:schemaRefs>
    <ds:schemaRef ds:uri="http://www.w3.org/XML/1998/namespace"/>
    <ds:schemaRef ds:uri="http://schemas.microsoft.com/office/2006/documentManagement/types"/>
    <ds:schemaRef ds:uri="8089b851-2d40-4043-a4c6-e46a55c68222"/>
    <ds:schemaRef ds:uri="http://purl.org/dc/elements/1.1/"/>
    <ds:schemaRef ds:uri="http://schemas.microsoft.com/sharepoint/v3"/>
    <ds:schemaRef ds:uri="http://schemas.microsoft.com/office/infopath/2007/PartnerControls"/>
    <ds:schemaRef ds:uri="http://schemas.openxmlformats.org/package/2006/metadata/core-properties"/>
    <ds:schemaRef ds:uri="http://purl.org/dc/terms/"/>
    <ds:schemaRef ds:uri="15ebe88e-7bda-4304-bde2-f2b889566e4a"/>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AFDBE33-4385-45BB-BBD4-591E6154B2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5ebe88e-7bda-4304-bde2-f2b889566e4a"/>
    <ds:schemaRef ds:uri="8089b851-2d40-4043-a4c6-e46a55c68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38AA63-6EBB-41C1-B855-76F8A9EE17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Apex</Template>
  <TotalTime>84</TotalTime>
  <Words>1696</Words>
  <Application>Microsoft Office PowerPoint</Application>
  <PresentationFormat>On-screen Show (4:3)</PresentationFormat>
  <Paragraphs>474</Paragraphs>
  <Slides>27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Times New Roman</vt:lpstr>
      <vt:lpstr>Wingdings</vt:lpstr>
      <vt:lpstr>Wingdings 2</vt:lpstr>
      <vt:lpstr>Grid</vt:lpstr>
      <vt:lpstr>Start Strong: Fall 2021 Administrations   &lt;Insert District Name&gt; &lt;Insert Date Of Presentation&gt;</vt:lpstr>
      <vt:lpstr>Start Strong Assessment Overview</vt:lpstr>
      <vt:lpstr>Start Strong Test Design</vt:lpstr>
      <vt:lpstr>Start Strong Grade And Content Alignment</vt:lpstr>
      <vt:lpstr>Start Strong Result Interpretation Considerations</vt:lpstr>
      <vt:lpstr>Start Strong Result Interpretation Considerations, Continued</vt:lpstr>
      <vt:lpstr>District And School Context That Impacted Start Strong Data</vt:lpstr>
      <vt:lpstr>EXAMPLE: RESULTS IN CONTEXT Start Strong Fall 2021 School- &amp; Grade-Level Outcomes English Language Arts Grade 4 – Support Levels</vt:lpstr>
      <vt:lpstr>&lt;Insert District Name&gt;’s  Number of Students Tested  Start Strong Fall 2021 Administrations</vt:lpstr>
      <vt:lpstr>&lt;Insert District Name&gt;’s Start Strong Fall 2021 Administrations English Language Arts – Support Levels</vt:lpstr>
      <vt:lpstr>&lt;Insert District Name&gt;’s Start Strong Fall 2021 Administrations Mathematics – Support Levels</vt:lpstr>
      <vt:lpstr>&lt;Insert District Name&gt;’s Start Strong Fall 2021 Administrations Science – Support Levels</vt:lpstr>
      <vt:lpstr>&lt;Insert District Name&gt;’s Start Strong Fall 2021 School- &amp; Grade-Level Outcomes English Language Arts Grade 4 – Support Levels</vt:lpstr>
      <vt:lpstr>&lt;Insert District Name&gt;’s Start Strong Fall 2021 School- &amp; Grade-Level Outcomes English Language Arts Grade 5 – Support Levels</vt:lpstr>
      <vt:lpstr>&lt;Insert District Name&gt;’s Start Strong Fall 2021 School- &amp; Grade-Level Outcomes Mathematics Grade 4 – Support Levels</vt:lpstr>
      <vt:lpstr>&lt;Insert District Name&gt;’s Start Strong Fall 2021 School- &amp; Grade-Level Outcomes Mathematics Grade 5 – Support Levels</vt:lpstr>
      <vt:lpstr>&lt;Insert District Name&gt;’s Start Strong Fall 2021 School- &amp; Grade-Level Outcomes Science Grade 6 – Support Levels</vt:lpstr>
      <vt:lpstr>Comparison of &lt;School Name&gt;’s  Start Strong Fall 2021 Administration English Language Arts to &lt;District Name&gt;’s  Percentages</vt:lpstr>
      <vt:lpstr>Comparison of &lt;School Name&gt;’s  Start Strong Fall 2021 Administration Mathematics to &lt;District Name&gt;’s  Percentages</vt:lpstr>
      <vt:lpstr>Comparison of &lt;School Name&gt;’s  Start Strong Fall 2021 Administration Science to &lt;District Name&gt;’s  Percentages</vt:lpstr>
      <vt:lpstr>&lt;Insert District Name&gt;’s Subgroup Start Strong Fall 2021 Administrations English Language Arts- Percentages</vt:lpstr>
      <vt:lpstr>&lt;Insert District Name&gt;’s Subgroup Start Strong Fall 2021 Administrations Mathematics - Percentages</vt:lpstr>
      <vt:lpstr>&lt;Insert District Name&gt;’s Subgroup Start Strong Fall 2021 Administrations Science - Percentages</vt:lpstr>
      <vt:lpstr>Notable Achievements</vt:lpstr>
      <vt:lpstr>Intervention Strategies</vt:lpstr>
      <vt:lpstr>New Town District Subgroup Start Strong Fall 2021 Administrations Algebra I- Percentages</vt:lpstr>
      <vt:lpstr>Subgroup Charts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Strong</dc:title>
  <dc:creator>Wills, Rebecca</dc:creator>
  <cp:lastModifiedBy>Wills, Rebecca</cp:lastModifiedBy>
  <cp:revision>17</cp:revision>
  <cp:lastPrinted>2018-08-16T13:43:02Z</cp:lastPrinted>
  <dcterms:created xsi:type="dcterms:W3CDTF">2015-10-11T00:51:08Z</dcterms:created>
  <dcterms:modified xsi:type="dcterms:W3CDTF">2021-12-13T20:52:22Z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0x010100524C37DC6888604FBE624C8711B8619C</vt:lpwstr>
  </property>
</Properties>
</file>