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58" r:id="rId5"/>
    <p:sldMasterId id="2147483682" r:id="rId6"/>
  </p:sldMasterIdLst>
  <p:notesMasterIdLst>
    <p:notesMasterId r:id="rId18"/>
  </p:notesMasterIdLst>
  <p:handoutMasterIdLst>
    <p:handoutMasterId r:id="rId19"/>
  </p:handoutMasterIdLst>
  <p:sldIdLst>
    <p:sldId id="282" r:id="rId7"/>
    <p:sldId id="284" r:id="rId8"/>
    <p:sldId id="285" r:id="rId9"/>
    <p:sldId id="283" r:id="rId10"/>
    <p:sldId id="269" r:id="rId11"/>
    <p:sldId id="271" r:id="rId12"/>
    <p:sldId id="273" r:id="rId13"/>
    <p:sldId id="275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9CE29-ECE3-BD5C-9292-D9329BA789F3}" name="Hilaman, Lara" initials="HL" userId="S::llane@doe.nj.gov::990d83b4-95ef-491d-90f2-57f09870f3c9" providerId="AD"/>
  <p188:author id="{91591392-DC48-6E48-4729-7295971318A0}" name="Vadel, Orlando" initials="VO" userId="S::ovadel@doe.nj.gov::42733c62-df4d-4e35-af44-17929b1d2f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240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F2F38-0F7B-4659-BB83-49AD50504F64}" v="134" dt="2022-10-17T20:19:41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92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16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998713550961845E-2"/>
          <c:y val="2.0417980893598676E-2"/>
          <c:w val="0.96081889763779527"/>
          <c:h val="0.78959295173492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Students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2022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5-4166-BB67-5D5CB65E710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English Learners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2022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 formatCode="0.0">
                  <c:v>14.97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5-4166-BB67-5D5CB65E710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Economic Disadvantaged Students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2022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 formatCode="0.0">
                  <c:v>28.07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5-4166-BB67-5D5CB65E710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Students with Disability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2022</c:v>
                </c:pt>
              </c:numCache>
            </c:numRef>
          </c:cat>
          <c:val>
            <c:numRef>
              <c:f>Sheet1!$B$5:$F$5</c:f>
              <c:numCache>
                <c:formatCode>General</c:formatCode>
                <c:ptCount val="5"/>
                <c:pt idx="0" formatCode="0.0">
                  <c:v>15.46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75-4166-BB67-5D5CB65E71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694527"/>
        <c:axId val="115709087"/>
      </c:barChart>
      <c:catAx>
        <c:axId val="1156945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09087"/>
        <c:crosses val="autoZero"/>
        <c:auto val="1"/>
        <c:lblAlgn val="ctr"/>
        <c:lblOffset val="100"/>
        <c:noMultiLvlLbl val="0"/>
      </c:catAx>
      <c:valAx>
        <c:axId val="115709087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69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CA4259-EAE7-46D8-9E95-EECF222633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A12993-B11F-4A1A-9605-19E2237870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25AFB-E73E-4C47-BA4D-95B867A1CC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05770-E5EF-402C-9691-9BF7CF31DC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4CEE4-A16C-4F67-915C-EEEA190ED3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FD18C-D8A1-484B-BA09-7DA4094F3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5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AC223-25EB-40B2-9538-010511AACFA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A44F7-5F69-4F06-8F30-FB0E6EC0A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1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5100" y="1277651"/>
            <a:ext cx="11853863" cy="7657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75657" y="2341622"/>
            <a:ext cx="10255262" cy="3617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3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747579"/>
          </a:xfrm>
        </p:spPr>
        <p:txBody>
          <a:bodyPr lIns="0"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226096"/>
            <a:ext cx="12191999" cy="149349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</a:lstStyle>
          <a:p>
            <a:pPr lvl="0"/>
            <a:r>
              <a:rPr lang="en-US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01967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/>
              <a:t>Text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:a16="http://schemas.microsoft.com/office/drawing/2014/main" id="{D47437DB-276A-491E-9DED-5CE275B5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sp>
        <p:nvSpPr>
          <p:cNvPr id="11" name="Facebook handle">
            <a:extLst>
              <a:ext uri="{FF2B5EF4-FFF2-40B4-BE49-F238E27FC236}">
                <a16:creationId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Facebook info</a:t>
            </a:r>
          </a:p>
        </p:txBody>
      </p:sp>
      <p:pic>
        <p:nvPicPr>
          <p:cNvPr id="9" name="Twitter">
            <a:extLst>
              <a:ext uri="{FF2B5EF4-FFF2-40B4-BE49-F238E27FC236}">
                <a16:creationId xmlns:a16="http://schemas.microsoft.com/office/drawing/2014/main" id="{0D9005C3-B95E-4B18-AAE7-E24BE5196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sp>
        <p:nvSpPr>
          <p:cNvPr id="12" name="Twitter handle">
            <a:extLst>
              <a:ext uri="{FF2B5EF4-FFF2-40B4-BE49-F238E27FC236}">
                <a16:creationId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Twitter info</a:t>
            </a:r>
          </a:p>
        </p:txBody>
      </p:sp>
      <p:pic>
        <p:nvPicPr>
          <p:cNvPr id="10" name="Instagram">
            <a:extLst>
              <a:ext uri="{FF2B5EF4-FFF2-40B4-BE49-F238E27FC236}">
                <a16:creationId xmlns:a16="http://schemas.microsoft.com/office/drawing/2014/main" id="{378C0CF0-E836-4DD3-855C-BE5F54E6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60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4CF2-96BC-4ED7-87C7-9D6684FBC9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037850"/>
            <a:ext cx="12191999" cy="12824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FB07D-9D60-4B83-BCD7-C0D7318142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654080"/>
            <a:ext cx="12191998" cy="2198080"/>
          </a:xfrm>
        </p:spPr>
        <p:txBody>
          <a:bodyPr/>
          <a:lstStyle>
            <a:lvl1pPr marL="0" indent="0" algn="ctr">
              <a:buNone/>
              <a:defRPr sz="2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Office Name</a:t>
            </a:r>
          </a:p>
          <a:p>
            <a:r>
              <a:rPr lang="en-US"/>
              <a:t>Division Name</a:t>
            </a:r>
          </a:p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55372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8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4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7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3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1" r:id="rId2"/>
    <p:sldLayoutId id="2147483677" r:id="rId3"/>
    <p:sldLayoutId id="2147483664" r:id="rId4"/>
    <p:sldLayoutId id="2147483670" r:id="rId5"/>
    <p:sldLayoutId id="2147483665" r:id="rId6"/>
    <p:sldLayoutId id="2147483681" r:id="rId7"/>
    <p:sldLayoutId id="2147483675" r:id="rId8"/>
    <p:sldLayoutId id="2147483676" r:id="rId9"/>
    <p:sldLayoutId id="2147483672" r:id="rId10"/>
    <p:sldLayoutId id="2147483690" r:id="rId11"/>
    <p:sldLayoutId id="2147483669" r:id="rId12"/>
    <p:sldLayoutId id="2147483689" r:id="rId13"/>
    <p:sldLayoutId id="2147483678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: New Jersey Department of Education.">
            <a:extLst>
              <a:ext uri="{FF2B5EF4-FFF2-40B4-BE49-F238E27FC236}">
                <a16:creationId xmlns:a16="http://schemas.microsoft.com/office/drawing/2014/main" id="{CF96DE2C-7117-450B-9505-73F2CC7674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9" y="-5897"/>
            <a:ext cx="12081830" cy="255118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ABD99-43FC-48BD-956C-54F53064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9" y="1825625"/>
            <a:ext cx="11788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Do not use this layout</a:t>
            </a:r>
          </a:p>
        </p:txBody>
      </p:sp>
    </p:spTree>
    <p:extLst>
      <p:ext uri="{BB962C8B-B14F-4D97-AF65-F5344CB8AC3E}">
        <p14:creationId xmlns:p14="http://schemas.microsoft.com/office/powerpoint/2010/main" val="388551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0367D-4F1F-4D06-9551-9D120A83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40" y="365125"/>
            <a:ext cx="11890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9155-9D6F-4818-A1EA-81ACC030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40" y="1825625"/>
            <a:ext cx="11890272" cy="4122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CC72A4-5CFF-4D23-9567-642F335289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5371-22E5-41E2-9C10-6B0FADA84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85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063B872D-3AE9-4542-A461-B751CD6BB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D99E94B-F396-4736-8325-CDB09196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New Jersey Graduation Proficiency Assessment (NJGPA)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10B93D-7931-4443-BA93-1D60288054C2}"/>
              </a:ext>
            </a:extLst>
          </p:cNvPr>
          <p:cNvSpPr txBox="1">
            <a:spLocks/>
          </p:cNvSpPr>
          <p:nvPr/>
        </p:nvSpPr>
        <p:spPr>
          <a:xfrm>
            <a:off x="125730" y="1802502"/>
            <a:ext cx="12191999" cy="1282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rgbClr val="6E2405"/>
                </a:solidFill>
                <a:latin typeface="Palatino Linotype" panose="02040502050505030304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NJGPA Results: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Spring 2022 Field Test Administration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8D6F7F69-7D13-4457-95F2-A813A2C0846C}"/>
              </a:ext>
            </a:extLst>
          </p:cNvPr>
          <p:cNvSpPr txBox="1">
            <a:spLocks/>
          </p:cNvSpPr>
          <p:nvPr/>
        </p:nvSpPr>
        <p:spPr>
          <a:xfrm>
            <a:off x="125731" y="3773052"/>
            <a:ext cx="12191998" cy="2198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&lt;Insert District Name&gt;</a:t>
            </a:r>
          </a:p>
          <a:p>
            <a:pPr marL="0" indent="0" algn="ctr">
              <a:buNone/>
            </a:pPr>
            <a:r>
              <a:rPr lang="en-US" dirty="0"/>
              <a:t>&lt;Insert Date of Presentation&gt;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8C4E0-A8BF-43B2-A8DA-9A005C9BBF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D1C70C-36A2-44FC-A083-98959550CF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62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3E4E-44BD-4DA3-B2F6-452C5539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Intervention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5B26F-602D-4E28-A656-0778DEA1F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Develop 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C8A32-8EA7-4F66-BD2D-828C549AA6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7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2964-91A4-4BBA-81F2-3290A8D6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Subgroup Charts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EA75-CBFE-4BF0-A3A0-EF40B961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7" descr="Sample column graph: percentage of economically disadvantaged students, percentage of English Learners, percentage of Students with Disability and percentage of All Students whose scores met or exceeded expectations on the vertical axis; grade and year is on the horizontal axis. ">
            <a:extLst>
              <a:ext uri="{FF2B5EF4-FFF2-40B4-BE49-F238E27FC236}">
                <a16:creationId xmlns:a16="http://schemas.microsoft.com/office/drawing/2014/main" id="{8627C97B-4285-4648-8B5E-4612C38095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7170439"/>
              </p:ext>
            </p:extLst>
          </p:nvPr>
        </p:nvGraphicFramePr>
        <p:xfrm>
          <a:off x="914399" y="1225549"/>
          <a:ext cx="10096958" cy="476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B57DACD-ACE6-4CE6-80EC-0210B3FCCE9C}"/>
              </a:ext>
            </a:extLst>
          </p:cNvPr>
          <p:cNvSpPr/>
          <p:nvPr/>
        </p:nvSpPr>
        <p:spPr>
          <a:xfrm rot="19984765">
            <a:off x="2248804" y="2364752"/>
            <a:ext cx="6820878" cy="9376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0" cap="none" spc="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Sample Chart</a:t>
            </a:r>
          </a:p>
        </p:txBody>
      </p:sp>
    </p:spTree>
    <p:extLst>
      <p:ext uri="{BB962C8B-B14F-4D97-AF65-F5344CB8AC3E}">
        <p14:creationId xmlns:p14="http://schemas.microsoft.com/office/powerpoint/2010/main" val="224750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E268975-0511-42F7-8FB7-B04F7115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354315"/>
            <a:ext cx="10096500" cy="747712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NJGPA Field Test Legislation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5DA35-4E00-4493-B3EA-9BF5A18A48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9144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8000"/>
              </a:lnSpc>
            </a:pPr>
            <a:r>
              <a:rPr lang="en-US" sz="3900" dirty="0"/>
              <a:t>July 5, 2022, Governor Murphy signed P.L.2022, c.60 (ACS for A-3196/S-2349), which requires the State Board of Education to administer the NJGPA as a field test for class of 2023.</a:t>
            </a:r>
          </a:p>
          <a:p>
            <a:pPr>
              <a:lnSpc>
                <a:spcPct val="128000"/>
              </a:lnSpc>
            </a:pPr>
            <a:r>
              <a:rPr lang="en-US" sz="3900" dirty="0"/>
              <a:t>The law also prohibits the results of the NJGPA field test (First Pathway), a substitute competency test (Second Pathway), or portfolio appeal (Third Pathway) from being used as prerequisite for graduation for students expected to graduate in the class of 2023.</a:t>
            </a:r>
          </a:p>
          <a:p>
            <a:pPr>
              <a:lnSpc>
                <a:spcPct val="128000"/>
              </a:lnSpc>
            </a:pPr>
            <a:r>
              <a:rPr lang="en-US" sz="3900" dirty="0"/>
              <a:t>There is no graduation assessment requirement for any student who is expected to graduate with the class of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4201-151E-49C6-AA6A-820911878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3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E268975-0511-42F7-8FB7-B04F7115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308186"/>
            <a:ext cx="10096500" cy="84484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NJGPA Field Test Result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5DA35-4E00-4493-B3EA-9BF5A18A48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NJGPA field test results from spring 2022 may be used to:</a:t>
            </a:r>
          </a:p>
          <a:p>
            <a:pPr lvl="1"/>
            <a:r>
              <a:rPr lang="en-US" sz="2700" dirty="0"/>
              <a:t>Review curriculum and programming.</a:t>
            </a:r>
          </a:p>
          <a:p>
            <a:pPr lvl="1"/>
            <a:r>
              <a:rPr lang="en-US" sz="2700" dirty="0"/>
              <a:t>Identify potential focus areas in preparation for the spring 2023 administration of NJGPA to students expected to graduate in the class of 2024.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4201-151E-49C6-AA6A-820911878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6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E268975-0511-42F7-8FB7-B04F7115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349904"/>
            <a:ext cx="10096500" cy="747712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NJGPA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5DA35-4E00-4493-B3EA-9BF5A18A48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NJGPA is designed to measure the extent to which students are graduation ready in English Language Arts (ELA) and Mathematics. </a:t>
            </a:r>
          </a:p>
          <a:p>
            <a:r>
              <a:rPr lang="en-US" sz="2700" dirty="0"/>
              <a:t>Graduation readiness is reported separately for each content component. </a:t>
            </a:r>
          </a:p>
          <a:p>
            <a:r>
              <a:rPr lang="en-US" sz="2700" dirty="0"/>
              <a:t>The ELA component is aligned to the grade 10 standards. </a:t>
            </a:r>
          </a:p>
          <a:p>
            <a:r>
              <a:rPr lang="en-US" sz="2700" dirty="0"/>
              <a:t>The Mathematics component is aligned to Algebra I and Geometry standards.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4201-151E-49C6-AA6A-820911878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7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B91880A-3875-41B8-AA76-2BF8EA8D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2356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Comparison of &lt;Insert District Name&gt;’s Spring 2022 NJGPA Field Test Administration - Percentages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5E1AF6E2-1988-4D49-ADD4-CCDF2485B5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8559966"/>
              </p:ext>
            </p:extLst>
          </p:nvPr>
        </p:nvGraphicFramePr>
        <p:xfrm>
          <a:off x="199862" y="1533683"/>
          <a:ext cx="10917907" cy="3005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Content Component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Graduation Ready, District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Graduation Ready, State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Not Yet Graduation Ready, District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Not Yet Graduation Ready, State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83659"/>
                  </a:ext>
                </a:extLst>
              </a:tr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English Language Arts (ELA)</a:t>
                      </a:r>
                    </a:p>
                  </a:txBody>
                  <a:tcPr marL="98268" marR="98268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39.4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60.6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Mathematics</a:t>
                      </a:r>
                    </a:p>
                  </a:txBody>
                  <a:tcPr marL="98268" marR="98268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49.5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50.5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D064B1-8C74-4ED7-A3FE-008A7463DAFC}"/>
              </a:ext>
            </a:extLst>
          </p:cNvPr>
          <p:cNvSpPr txBox="1"/>
          <p:nvPr/>
        </p:nvSpPr>
        <p:spPr>
          <a:xfrm>
            <a:off x="199862" y="5424279"/>
            <a:ext cx="10917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/>
              <a:t>Note: Percentages may not total 100 due to rounding.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23A3A-EB22-4713-A79B-EF60A3BEC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F1444C6-42D5-4083-857A-50A3F0C7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082" y="2148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&lt;Insert District Name&gt;’s Spring 2022 NJGPA Field Test School-Level Outcomes English Language Arts Component - Percentages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DC136F3-2A26-4115-904B-F88F4401C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580022"/>
              </p:ext>
            </p:extLst>
          </p:nvPr>
        </p:nvGraphicFramePr>
        <p:xfrm>
          <a:off x="159091" y="1322603"/>
          <a:ext cx="10770166" cy="4212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1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51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ELA Component</a:t>
                      </a:r>
                    </a:p>
                  </a:txBody>
                  <a:tcPr marL="131024" marR="131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Not Yet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Graduation Ready</a:t>
                      </a:r>
                    </a:p>
                  </a:txBody>
                  <a:tcPr marL="131024" marR="131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Graduation Ready</a:t>
                      </a:r>
                    </a:p>
                  </a:txBody>
                  <a:tcPr marL="131024" marR="1310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B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D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F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28711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 G</a:t>
                      </a: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48862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 H</a:t>
                      </a:r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2173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3D51800-2740-486B-AB2F-24749FB36C4B}"/>
              </a:ext>
            </a:extLst>
          </p:cNvPr>
          <p:cNvSpPr txBox="1"/>
          <p:nvPr/>
        </p:nvSpPr>
        <p:spPr>
          <a:xfrm>
            <a:off x="159091" y="5535394"/>
            <a:ext cx="10917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/>
              <a:t>Note: Percentages may not total 100 due to rounding.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F3255-81BB-465B-A045-AA965498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06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F1444C6-42D5-4083-857A-50A3F0C7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082" y="2148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&lt;Insert District Name&gt;’s Spring 2022 NJGPA School-Level Outcomes Mathematics Component - Percentages</a:t>
            </a: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ECF3295-B6FD-4E59-A091-EBC29F0528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894132"/>
              </p:ext>
            </p:extLst>
          </p:nvPr>
        </p:nvGraphicFramePr>
        <p:xfrm>
          <a:off x="159091" y="1322603"/>
          <a:ext cx="10770166" cy="4212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1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51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Mathematics Component</a:t>
                      </a:r>
                    </a:p>
                  </a:txBody>
                  <a:tcPr marL="131024" marR="131024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Not Yet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Graduation Ready</a:t>
                      </a:r>
                    </a:p>
                  </a:txBody>
                  <a:tcPr marL="131024" marR="13102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Graduation Ready</a:t>
                      </a:r>
                    </a:p>
                  </a:txBody>
                  <a:tcPr marL="131024" marR="13102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B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C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D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F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28711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 G</a:t>
                      </a: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488625"/>
                  </a:ext>
                </a:extLst>
              </a:tr>
              <a:tr h="41341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School H</a:t>
                      </a:r>
                    </a:p>
                  </a:txBody>
                  <a:tcPr marL="131024" marR="13102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131024" marR="1310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217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270584B-475D-41A4-9138-5F62D47F2A0A}"/>
              </a:ext>
            </a:extLst>
          </p:cNvPr>
          <p:cNvSpPr txBox="1"/>
          <p:nvPr/>
        </p:nvSpPr>
        <p:spPr>
          <a:xfrm>
            <a:off x="159091" y="5535394"/>
            <a:ext cx="10917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/>
              <a:t>Note: Percentages may not total 100 due to rounding.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F3255-81BB-465B-A045-AA965498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8D1DF23-709E-452D-AE36-102833CF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082" y="2148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Comparison of &lt;School Name&gt;’s Spring 2022 NJGPA Field Test Administration to &lt;District Name&gt;’s – Percentages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09D43C4E-32A8-4CE1-992D-7FCCC9A52C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234881"/>
              </p:ext>
            </p:extLst>
          </p:nvPr>
        </p:nvGraphicFramePr>
        <p:xfrm>
          <a:off x="199862" y="1533683"/>
          <a:ext cx="10917907" cy="3005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Content Component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Graduation Ready, School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Graduation Ready, District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Not Yet Graduation Ready, School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Not Yet Graduation Ready, District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83659"/>
                  </a:ext>
                </a:extLst>
              </a:tr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English Language Arts (ELA)</a:t>
                      </a:r>
                    </a:p>
                  </a:txBody>
                  <a:tcPr marL="98268" marR="98268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88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Mathematics</a:t>
                      </a:r>
                    </a:p>
                  </a:txBody>
                  <a:tcPr marL="98268" marR="98268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B3A17DA-640D-4A2C-9F0C-305D0463610F}"/>
              </a:ext>
            </a:extLst>
          </p:cNvPr>
          <p:cNvSpPr txBox="1"/>
          <p:nvPr/>
        </p:nvSpPr>
        <p:spPr>
          <a:xfrm>
            <a:off x="154746" y="5360796"/>
            <a:ext cx="1097417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ea typeface="+mn-lt"/>
                <a:cs typeface="+mn-lt"/>
              </a:rPr>
              <a:t>Note: Percentages may not total 100 due to rounding.</a:t>
            </a:r>
            <a:endParaRPr lang="en-US" sz="2400" dirty="0">
              <a:ea typeface="+mn-lt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B2A46-43C8-4DF2-A943-7C783686CD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3E4E-44BD-4DA3-B2F6-452C5539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Notable Achievements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5B26F-602D-4E28-A656-0778DEA1F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Develop 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C8A32-8EA7-4F66-BD2D-828C549AA6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84015"/>
      </p:ext>
    </p:extLst>
  </p:cSld>
  <p:clrMapOvr>
    <a:masterClrMapping/>
  </p:clrMapOvr>
</p:sld>
</file>

<file path=ppt/theme/theme1.xml><?xml version="1.0" encoding="utf-8"?>
<a:theme xmlns:a="http://schemas.openxmlformats.org/drawingml/2006/main" name="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54CFC8EA-E008-44E1-8673-8AAADB6EDDC7}"/>
    </a:ext>
  </a:extLst>
</a:theme>
</file>

<file path=ppt/theme/theme2.xml><?xml version="1.0" encoding="utf-8"?>
<a:theme xmlns:a="http://schemas.openxmlformats.org/drawingml/2006/main" name="NJDOE_TitleSlid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BAD783E9-B5E0-4BB5-B18C-531425630476}"/>
    </a:ext>
  </a:extLst>
</a:theme>
</file>

<file path=ppt/theme/theme3.xml><?xml version="1.0" encoding="utf-8"?>
<a:theme xmlns:a="http://schemas.openxmlformats.org/drawingml/2006/main" name="NJDOE_Section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8584AAFA-913A-46C4-82D9-8779EB51097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C37DC6888604FBE624C8711B8619C" ma:contentTypeVersion="21" ma:contentTypeDescription="Create a new document." ma:contentTypeScope="" ma:versionID="ce2bf321bb0195aebd21873fe428ce73">
  <xsd:schema xmlns:xsd="http://www.w3.org/2001/XMLSchema" xmlns:xs="http://www.w3.org/2001/XMLSchema" xmlns:p="http://schemas.microsoft.com/office/2006/metadata/properties" xmlns:ns1="http://schemas.microsoft.com/sharepoint/v3" xmlns:ns2="15ebe88e-7bda-4304-bde2-f2b889566e4a" xmlns:ns3="8089b851-2d40-4043-a4c6-e46a55c68222" targetNamespace="http://schemas.microsoft.com/office/2006/metadata/properties" ma:root="true" ma:fieldsID="5630325d37f82921768a4c686bbf839c" ns1:_="" ns2:_="" ns3:_="">
    <xsd:import namespace="http://schemas.microsoft.com/sharepoint/v3"/>
    <xsd:import namespace="15ebe88e-7bda-4304-bde2-f2b889566e4a"/>
    <xsd:import namespace="8089b851-2d40-4043-a4c6-e46a55c68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Notes_x003a_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ReviewStatu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ebe88e-7bda-4304-bde2-f2b889566e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s_x003a_" ma:index="16" nillable="true" ma:displayName="Notes:" ma:description="Signed off by JM and Sent to B&amp;A on 2/18/21 @ 9:14AM" ma:format="Dropdown" ma:internalName="Notes_x003a_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viewStatus" ma:index="22" nillable="true" ma:displayName="Review Status" ma:format="Dropdown" ma:internalName="ReviewStatus">
      <xsd:simpleType>
        <xsd:union memberTypes="dms:Text">
          <xsd:simpleType>
            <xsd:restriction base="dms:Choice">
              <xsd:enumeration value="In Review: GEG"/>
              <xsd:enumeration value="In Review: DP"/>
              <xsd:enumeration value="In Review: LE"/>
              <xsd:enumeration value="In Review: LH"/>
              <xsd:enumeration value="Ready to Publish"/>
            </xsd:restriction>
          </xsd:simpleType>
        </xsd:union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e8829e9b-2c9c-4724-8f43-688495af2f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9b851-2d40-4043-a4c6-e46a55c68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e5c5a242-7e7d-493e-a241-2a9f10ad3cb3}" ma:internalName="TaxCatchAll" ma:showField="CatchAllData" ma:web="8089b851-2d40-4043-a4c6-e46a55c68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ReviewStatus xmlns="15ebe88e-7bda-4304-bde2-f2b889566e4a" xsi:nil="true"/>
    <_ip_UnifiedCompliancePolicyProperties xmlns="http://schemas.microsoft.com/sharepoint/v3" xsi:nil="true"/>
    <Notes_x003a_ xmlns="15ebe88e-7bda-4304-bde2-f2b889566e4a" xsi:nil="true"/>
    <_Flow_SignoffStatus xmlns="15ebe88e-7bda-4304-bde2-f2b889566e4a" xsi:nil="true"/>
    <SharedWithUsers xmlns="8089b851-2d40-4043-a4c6-e46a55c68222">
      <UserInfo>
        <DisplayName>Steele Dadzie, Timothy</DisplayName>
        <AccountId>64</AccountId>
        <AccountType/>
      </UserInfo>
      <UserInfo>
        <DisplayName>Hilaman, Lara</DisplayName>
        <AccountId>594</AccountId>
        <AccountType/>
      </UserInfo>
    </SharedWithUsers>
    <lcf76f155ced4ddcb4097134ff3c332f xmlns="15ebe88e-7bda-4304-bde2-f2b889566e4a">
      <Terms xmlns="http://schemas.microsoft.com/office/infopath/2007/PartnerControls"/>
    </lcf76f155ced4ddcb4097134ff3c332f>
    <TaxCatchAll xmlns="8089b851-2d40-4043-a4c6-e46a55c6822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27A30-4DDF-4F2B-97CC-17B8B2C58B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5ebe88e-7bda-4304-bde2-f2b889566e4a"/>
    <ds:schemaRef ds:uri="8089b851-2d40-4043-a4c6-e46a55c68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2B0631-BA7D-45C4-8C67-52725AC6CAF7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8089b851-2d40-4043-a4c6-e46a55c68222"/>
    <ds:schemaRef ds:uri="15ebe88e-7bda-4304-bde2-f2b889566e4a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3ED28A-5C1A-4A34-B533-0164B306E2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NJDOE_0921</Template>
  <TotalTime>166</TotalTime>
  <Words>497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Palatino Linotype</vt:lpstr>
      <vt:lpstr>NDJOE_Main</vt:lpstr>
      <vt:lpstr>NJDOE_TitleSlide</vt:lpstr>
      <vt:lpstr>NJDOE_SectionTitle</vt:lpstr>
      <vt:lpstr>New Jersey Graduation Proficiency Assessment (NJGPA)</vt:lpstr>
      <vt:lpstr>NJGPA Field Test Legislation</vt:lpstr>
      <vt:lpstr>NJGPA Field Test Result Considerations</vt:lpstr>
      <vt:lpstr>NJGPA Overview</vt:lpstr>
      <vt:lpstr>Comparison of &lt;Insert District Name&gt;’s Spring 2022 NJGPA Field Test Administration - Percentages</vt:lpstr>
      <vt:lpstr>&lt;Insert District Name&gt;’s Spring 2022 NJGPA Field Test School-Level Outcomes English Language Arts Component - Percentages</vt:lpstr>
      <vt:lpstr>&lt;Insert District Name&gt;’s Spring 2022 NJGPA School-Level Outcomes Mathematics Component - Percentages</vt:lpstr>
      <vt:lpstr>Comparison of &lt;School Name&gt;’s Spring 2022 NJGPA Field Test Administration to &lt;District Name&gt;’s – Percentages</vt:lpstr>
      <vt:lpstr>Notable Achievements</vt:lpstr>
      <vt:lpstr>Intervention Strategies</vt:lpstr>
      <vt:lpstr>Subgroup Charts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NJGPA Spring 2022 Results Samle PowerPoint Template</dc:title>
  <dc:creator>New Jersey Department of Education</dc:creator>
  <cp:lastModifiedBy>Babice, Christopher</cp:lastModifiedBy>
  <cp:revision>5</cp:revision>
  <dcterms:created xsi:type="dcterms:W3CDTF">2022-07-18T14:09:51Z</dcterms:created>
  <dcterms:modified xsi:type="dcterms:W3CDTF">2022-10-27T18:03:06Z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0x010100524C37DC6888604FBE624C8711B8619C</vt:lpwstr>
  </property>
  <property fmtid="{D5CDD505-2E9C-101B-9397-08002B2CF9AE}" pid="3" name="MediaServiceImageTags">
    <vt:lpwstr/>
  </property>
</Properties>
</file>