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58" r:id="rId5"/>
    <p:sldMasterId id="2147483682" r:id="rId6"/>
  </p:sldMasterIdLst>
  <p:notesMasterIdLst>
    <p:notesMasterId r:id="rId23"/>
  </p:notesMasterIdLst>
  <p:handoutMasterIdLst>
    <p:handoutMasterId r:id="rId24"/>
  </p:handoutMasterIdLst>
  <p:sldIdLst>
    <p:sldId id="282" r:id="rId7"/>
    <p:sldId id="269" r:id="rId8"/>
    <p:sldId id="270" r:id="rId9"/>
    <p:sldId id="283" r:id="rId10"/>
    <p:sldId id="271" r:id="rId11"/>
    <p:sldId id="272" r:id="rId12"/>
    <p:sldId id="273" r:id="rId13"/>
    <p:sldId id="274" r:id="rId14"/>
    <p:sldId id="284" r:id="rId15"/>
    <p:sldId id="285" r:id="rId16"/>
    <p:sldId id="275" r:id="rId17"/>
    <p:sldId id="276" r:id="rId18"/>
    <p:sldId id="286" r:id="rId19"/>
    <p:sldId id="279" r:id="rId20"/>
    <p:sldId id="280" r:id="rId21"/>
    <p:sldId id="28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A39CE29-ECE3-BD5C-9292-D9329BA789F3}" name="Hilaman, Lara" initials="HL" userId="S::llane@doe.nj.gov::990d83b4-95ef-491d-90f2-57f09870f3c9" providerId="AD"/>
  <p188:author id="{91591392-DC48-6E48-4729-7295971318A0}" name="Vadel, Orlando" initials="VO" userId="S::ovadel@doe.nj.gov::42733c62-df4d-4e35-af44-17929b1d2fc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2405"/>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17" autoAdjust="0"/>
    <p:restoredTop sz="94647" autoAdjust="0"/>
  </p:normalViewPr>
  <p:slideViewPr>
    <p:cSldViewPr snapToGrid="0">
      <p:cViewPr varScale="1">
        <p:scale>
          <a:sx n="108" d="100"/>
          <a:sy n="108" d="100"/>
        </p:scale>
        <p:origin x="708" y="9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3.9181056321345865E-2"/>
          <c:y val="1.7500056729220087E-2"/>
          <c:w val="0.96081889763779527"/>
          <c:h val="0.78959295173492305"/>
        </c:manualLayout>
      </c:layout>
      <c:barChart>
        <c:barDir val="col"/>
        <c:grouping val="clustered"/>
        <c:varyColors val="0"/>
        <c:ser>
          <c:idx val="0"/>
          <c:order val="0"/>
          <c:tx>
            <c:strRef>
              <c:f>Sheet1!$A$2</c:f>
              <c:strCache>
                <c:ptCount val="1"/>
                <c:pt idx="0">
                  <c:v>All Students</c:v>
                </c:pt>
              </c:strCache>
            </c:strRef>
          </c:tx>
          <c:spPr>
            <a:solidFill>
              <a:schemeClr val="accent5">
                <a:shade val="58000"/>
              </a:schemeClr>
            </a:solidFill>
            <a:ln>
              <a:noFill/>
              <a:prstDash val="sysDash"/>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Sheet1!$B$1:$F$1</c:f>
              <c:numCache>
                <c:formatCode>General</c:formatCode>
                <c:ptCount val="5"/>
                <c:pt idx="0">
                  <c:v>2022</c:v>
                </c:pt>
              </c:numCache>
            </c:numRef>
          </c:cat>
          <c:val>
            <c:numRef>
              <c:f>Sheet1!$B$2:$F$2</c:f>
              <c:numCache>
                <c:formatCode>General</c:formatCode>
                <c:ptCount val="5"/>
                <c:pt idx="0" formatCode="0.0">
                  <c:v>47.2</c:v>
                </c:pt>
              </c:numCache>
            </c:numRef>
          </c:val>
          <c:extLst>
            <c:ext xmlns:c16="http://schemas.microsoft.com/office/drawing/2014/chart" uri="{C3380CC4-5D6E-409C-BE32-E72D297353CC}">
              <c16:uniqueId val="{00000000-9F75-4166-BB67-5D5CB65E7106}"/>
            </c:ext>
          </c:extLst>
        </c:ser>
        <c:ser>
          <c:idx val="1"/>
          <c:order val="1"/>
          <c:tx>
            <c:strRef>
              <c:f>Sheet1!$A$3</c:f>
              <c:strCache>
                <c:ptCount val="1"/>
                <c:pt idx="0">
                  <c:v>English Learners</c:v>
                </c:pt>
              </c:strCache>
            </c:strRef>
          </c:tx>
          <c:spPr>
            <a:solidFill>
              <a:schemeClr val="accent5">
                <a:shade val="8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Sheet1!$B$1:$F$1</c:f>
              <c:numCache>
                <c:formatCode>General</c:formatCode>
                <c:ptCount val="5"/>
                <c:pt idx="0">
                  <c:v>2022</c:v>
                </c:pt>
              </c:numCache>
            </c:numRef>
          </c:cat>
          <c:val>
            <c:numRef>
              <c:f>Sheet1!$B$3:$F$3</c:f>
              <c:numCache>
                <c:formatCode>General</c:formatCode>
                <c:ptCount val="5"/>
                <c:pt idx="0" formatCode="0.0">
                  <c:v>14.97</c:v>
                </c:pt>
              </c:numCache>
            </c:numRef>
          </c:val>
          <c:extLst>
            <c:ext xmlns:c16="http://schemas.microsoft.com/office/drawing/2014/chart" uri="{C3380CC4-5D6E-409C-BE32-E72D297353CC}">
              <c16:uniqueId val="{00000001-9F75-4166-BB67-5D5CB65E7106}"/>
            </c:ext>
          </c:extLst>
        </c:ser>
        <c:ser>
          <c:idx val="2"/>
          <c:order val="2"/>
          <c:tx>
            <c:strRef>
              <c:f>Sheet1!$A$4</c:f>
              <c:strCache>
                <c:ptCount val="1"/>
                <c:pt idx="0">
                  <c:v>Economic Disadvantaged Students</c:v>
                </c:pt>
              </c:strCache>
            </c:strRef>
          </c:tx>
          <c:spPr>
            <a:solidFill>
              <a:schemeClr val="accent5">
                <a:tint val="8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Sheet1!$B$1:$F$1</c:f>
              <c:numCache>
                <c:formatCode>General</c:formatCode>
                <c:ptCount val="5"/>
                <c:pt idx="0">
                  <c:v>2022</c:v>
                </c:pt>
              </c:numCache>
            </c:numRef>
          </c:cat>
          <c:val>
            <c:numRef>
              <c:f>Sheet1!$B$4:$F$4</c:f>
              <c:numCache>
                <c:formatCode>General</c:formatCode>
                <c:ptCount val="5"/>
                <c:pt idx="0" formatCode="0.0">
                  <c:v>28.07</c:v>
                </c:pt>
              </c:numCache>
            </c:numRef>
          </c:val>
          <c:extLst>
            <c:ext xmlns:c16="http://schemas.microsoft.com/office/drawing/2014/chart" uri="{C3380CC4-5D6E-409C-BE32-E72D297353CC}">
              <c16:uniqueId val="{00000002-9F75-4166-BB67-5D5CB65E7106}"/>
            </c:ext>
          </c:extLst>
        </c:ser>
        <c:ser>
          <c:idx val="3"/>
          <c:order val="3"/>
          <c:tx>
            <c:strRef>
              <c:f>Sheet1!$A$5</c:f>
              <c:strCache>
                <c:ptCount val="1"/>
                <c:pt idx="0">
                  <c:v>Students with Disability</c:v>
                </c:pt>
              </c:strCache>
            </c:strRef>
          </c:tx>
          <c:spPr>
            <a:solidFill>
              <a:schemeClr val="accent5">
                <a:tint val="5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Sheet1!$B$1:$F$1</c:f>
              <c:numCache>
                <c:formatCode>General</c:formatCode>
                <c:ptCount val="5"/>
                <c:pt idx="0">
                  <c:v>2022</c:v>
                </c:pt>
              </c:numCache>
            </c:numRef>
          </c:cat>
          <c:val>
            <c:numRef>
              <c:f>Sheet1!$B$5:$F$5</c:f>
              <c:numCache>
                <c:formatCode>General</c:formatCode>
                <c:ptCount val="5"/>
                <c:pt idx="0" formatCode="0.0">
                  <c:v>15.46</c:v>
                </c:pt>
              </c:numCache>
            </c:numRef>
          </c:val>
          <c:extLst>
            <c:ext xmlns:c16="http://schemas.microsoft.com/office/drawing/2014/chart" uri="{C3380CC4-5D6E-409C-BE32-E72D297353CC}">
              <c16:uniqueId val="{00000005-9F75-4166-BB67-5D5CB65E7106}"/>
            </c:ext>
          </c:extLst>
        </c:ser>
        <c:dLbls>
          <c:showLegendKey val="0"/>
          <c:showVal val="1"/>
          <c:showCatName val="0"/>
          <c:showSerName val="0"/>
          <c:showPercent val="0"/>
          <c:showBubbleSize val="0"/>
        </c:dLbls>
        <c:gapWidth val="150"/>
        <c:axId val="115694527"/>
        <c:axId val="115709087"/>
      </c:barChart>
      <c:catAx>
        <c:axId val="115694527"/>
        <c:scaling>
          <c:orientation val="minMax"/>
        </c:scaling>
        <c:delete val="0"/>
        <c:axPos val="b"/>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15709087"/>
        <c:crosses val="autoZero"/>
        <c:auto val="1"/>
        <c:lblAlgn val="ctr"/>
        <c:lblOffset val="100"/>
        <c:noMultiLvlLbl val="0"/>
      </c:catAx>
      <c:valAx>
        <c:axId val="115709087"/>
        <c:scaling>
          <c:orientation val="minMax"/>
        </c:scaling>
        <c:delete val="0"/>
        <c:axPos val="l"/>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156945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34">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00" kern="120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cs:styleClr val="auto"/>
    </cs:fontRef>
    <cs:spPr/>
    <cs:defRPr sz="900" b="1" i="0" u="none" strike="noStrike" kern="1200" baseline="0"/>
  </cs:dataLabel>
  <cs:dataLabelCallout>
    <cs:lnRef idx="0"/>
    <cs:fillRef idx="0"/>
    <cs:effectRef idx="0"/>
    <cs:fontRef idx="minor">
      <a:schemeClr val="dk1">
        <a:lumMod val="65000"/>
        <a:lumOff val="35000"/>
      </a:schemeClr>
    </cs:fontRef>
    <cs:spPr>
      <a:solidFill>
        <a:schemeClr val="lt1"/>
      </a:solidFill>
      <a:ln w="9575">
        <a:solidFill>
          <a:schemeClr val="lt1">
            <a:lumMod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19050" cap="rnd" cmpd="sng" algn="ctr">
        <a:solidFill>
          <a:schemeClr val="phClr">
            <a:shade val="95000"/>
            <a:satMod val="105000"/>
          </a:schemeClr>
        </a:solidFill>
        <a:round/>
      </a:ln>
    </cs:spPr>
  </cs:dataPointLine>
  <cs:dataPointMarker>
    <cs:lnRef idx="0"/>
    <cs:fillRef idx="0"/>
    <cs:effectRef idx="0"/>
    <cs:fontRef idx="minor">
      <a:schemeClr val="dk1"/>
    </cs:fontRef>
    <cs:spPr>
      <a:solidFill>
        <a:schemeClr val="lt1"/>
      </a:solidFill>
    </cs:spPr>
  </cs:dataPointMarker>
  <cs:dataPointMarkerLayout symbol="circle" size="17"/>
  <cs:dataPointWireframe>
    <cs:lnRef idx="0">
      <cs:styleClr val="auto"/>
    </cs:lnRef>
    <cs:fillRef idx="1"/>
    <cs:effectRef idx="0"/>
    <cs:fontRef idx="minor">
      <a:schemeClr val="dk1"/>
    </cs:fontRef>
    <cs:spPr>
      <a:ln w="9525">
        <a:solidFill>
          <a:schemeClr val="phClr"/>
        </a:solidFill>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35000"/>
            <a:lumOff val="65000"/>
          </a:schemeClr>
        </a:solidFill>
      </a:ln>
    </cs:spPr>
  </cs:dropLine>
  <cs:errorBar>
    <cs:lnRef idx="0"/>
    <cs:fillRef idx="0"/>
    <cs:effectRef idx="0"/>
    <cs:fontRef idx="minor">
      <a:schemeClr val="dk1"/>
    </cs:fontRef>
    <cs:spPr>
      <a:ln w="9525">
        <a:solidFill>
          <a:schemeClr val="dk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ln>
    </cs:spPr>
  </cs:seriesLine>
  <cs:title>
    <cs:lnRef idx="0"/>
    <cs:fillRef idx="0"/>
    <cs:effectRef idx="0"/>
    <cs:fontRef idx="minor">
      <a:schemeClr val="dk1"/>
    </cs:fontRef>
    <cs:defRPr sz="1440" b="0" kern="1200" cap="all" spc="0" baseline="0">
      <a:gradFill>
        <a:gsLst>
          <a:gs pos="0">
            <a:schemeClr val="dk1">
              <a:lumMod val="50000"/>
              <a:lumOff val="50000"/>
            </a:schemeClr>
          </a:gs>
          <a:gs pos="100000">
            <a:schemeClr val="dk1">
              <a:lumMod val="85000"/>
              <a:lumOff val="15000"/>
            </a:schemeClr>
          </a:gs>
        </a:gsLst>
        <a:lin ang="5400000" scaled="0"/>
      </a:gradFill>
    </cs:defRPr>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50000"/>
            <a:lumOff val="50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0.27712</cdr:x>
      <cdr:y>0.32363</cdr:y>
    </cdr:from>
    <cdr:to>
      <cdr:x>0.81913</cdr:x>
      <cdr:y>0.52075</cdr:y>
    </cdr:to>
    <cdr:sp macro="" textlink="">
      <cdr:nvSpPr>
        <cdr:cNvPr id="2" name="TextBox 1">
          <a:extLst xmlns:a="http://schemas.openxmlformats.org/drawingml/2006/main">
            <a:ext uri="{FF2B5EF4-FFF2-40B4-BE49-F238E27FC236}">
              <a16:creationId xmlns:a16="http://schemas.microsoft.com/office/drawing/2014/main" id="{3F090FB3-C2DF-4A75-983E-A4002EAA6718}"/>
            </a:ext>
          </a:extLst>
        </cdr:cNvPr>
        <cdr:cNvSpPr txBox="1"/>
      </cdr:nvSpPr>
      <cdr:spPr>
        <a:xfrm xmlns:a="http://schemas.openxmlformats.org/drawingml/2006/main" rot="20732638">
          <a:off x="2629820" y="1426210"/>
          <a:ext cx="5143500" cy="86868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400" dirty="0"/>
            <a:t>Sample Chart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3CA4259-EAE7-46D8-9E95-EECF2226332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1A12993-B11F-4A1A-9605-19E2237870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425AFB-E73E-4C47-BA4D-95B867A1CC07}" type="datetimeFigureOut">
              <a:rPr lang="en-US" smtClean="0"/>
              <a:t>10/5/2022</a:t>
            </a:fld>
            <a:endParaRPr lang="en-US"/>
          </a:p>
        </p:txBody>
      </p:sp>
      <p:sp>
        <p:nvSpPr>
          <p:cNvPr id="4" name="Footer Placeholder 3">
            <a:extLst>
              <a:ext uri="{FF2B5EF4-FFF2-40B4-BE49-F238E27FC236}">
                <a16:creationId xmlns:a16="http://schemas.microsoft.com/office/drawing/2014/main" id="{3F405770-E5EF-402C-9691-9BF7CF31DC1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754CEE4-A16C-4F67-915C-EEEA190ED36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E8FD18C-D8A1-484B-BA09-7DA4094F3736}" type="slidenum">
              <a:rPr lang="en-US" smtClean="0"/>
              <a:t>‹#›</a:t>
            </a:fld>
            <a:endParaRPr lang="en-US"/>
          </a:p>
        </p:txBody>
      </p:sp>
    </p:spTree>
    <p:extLst>
      <p:ext uri="{BB962C8B-B14F-4D97-AF65-F5344CB8AC3E}">
        <p14:creationId xmlns:p14="http://schemas.microsoft.com/office/powerpoint/2010/main" val="23140154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8AC223-25EB-40B2-9538-010511AACFA5}" type="datetimeFigureOut">
              <a:rPr lang="en-US" smtClean="0"/>
              <a:t>10/5/2022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7A44F7-5F69-4F06-8F30-FB0E6EC0A151}" type="slidenum">
              <a:rPr lang="en-US" smtClean="0"/>
              <a:t>‹#›</a:t>
            </a:fld>
            <a:endParaRPr lang="en-US"/>
          </a:p>
        </p:txBody>
      </p:sp>
    </p:spTree>
    <p:extLst>
      <p:ext uri="{BB962C8B-B14F-4D97-AF65-F5344CB8AC3E}">
        <p14:creationId xmlns:p14="http://schemas.microsoft.com/office/powerpoint/2010/main" val="1606755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276410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5100" y="1277651"/>
            <a:ext cx="11853863" cy="765753"/>
          </a:xfrm>
        </p:spPr>
        <p:txBody>
          <a:bodyPr/>
          <a:lstStyle>
            <a:lvl1pPr>
              <a:defRPr sz="3600"/>
            </a:lvl1pPr>
            <a:lvl2pPr>
              <a:defRPr sz="3200"/>
            </a:lvl2pPr>
            <a:lvl3pPr>
              <a:defRPr sz="2800"/>
            </a:lvl3pPr>
            <a:lvl4pPr>
              <a:defRPr sz="2400"/>
            </a:lvl4pPr>
            <a:lvl5pPr>
              <a:defRPr sz="2400"/>
            </a:lvl5pPr>
          </a:lstStyle>
          <a:p>
            <a:pPr lvl="0"/>
            <a:r>
              <a:rPr lang="en-US"/>
              <a:t>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175657" y="2341622"/>
            <a:ext cx="10255262" cy="36173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617237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rIns="91440">
            <a:noAutofit/>
          </a:bodyPr>
          <a:lstStyle>
            <a:lvl1pPr marL="0" indent="0">
              <a:buNone/>
              <a:defRPr sz="2000"/>
            </a:lvl1pPr>
          </a:lstStyle>
          <a:p>
            <a:pPr lvl="0"/>
            <a:r>
              <a:rPr lang="en-US"/>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27566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732647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1600"/>
            </a:lvl1pPr>
          </a:lstStyle>
          <a:p>
            <a:pPr lvl="0"/>
            <a:r>
              <a:rPr lang="en-US"/>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1239446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747579"/>
          </a:xfrm>
        </p:spPr>
        <p:txBody>
          <a:bodyPr lIns="0" rIns="91440">
            <a:normAutofit/>
          </a:bodyPr>
          <a:lstStyle>
            <a:lvl1pPr marL="0" indent="0" algn="ctr">
              <a:spcBef>
                <a:spcPts val="0"/>
              </a:spcBef>
              <a:buNone/>
              <a:defRPr sz="32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226096"/>
            <a:ext cx="12191999" cy="1493491"/>
          </a:xfrm>
        </p:spPr>
        <p:txBody>
          <a:bodyPr lIns="0" rIns="0">
            <a:normAutofit/>
          </a:bodyPr>
          <a:lstStyle>
            <a:lvl1pPr marL="0" indent="0" algn="ctr">
              <a:spcBef>
                <a:spcPts val="0"/>
              </a:spcBef>
              <a:spcAft>
                <a:spcPts val="1200"/>
              </a:spcAft>
              <a:buNone/>
              <a:defRPr sz="3200"/>
            </a:lvl1pPr>
          </a:lstStyle>
          <a:p>
            <a:pPr lvl="0"/>
            <a:r>
              <a:rPr lang="en-US"/>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01967"/>
            <a:ext cx="12192000" cy="640081"/>
          </a:xfrm>
        </p:spPr>
        <p:txBody>
          <a:bodyPr lIns="0" rIns="0">
            <a:normAutofit/>
          </a:bodyPr>
          <a:lstStyle>
            <a:lvl1pPr marL="0" indent="0" algn="ctr">
              <a:spcBef>
                <a:spcPts val="0"/>
              </a:spcBef>
              <a:spcAft>
                <a:spcPts val="0"/>
              </a:spcAft>
              <a:buNone/>
              <a:defRPr sz="2400" b="1"/>
            </a:lvl1pPr>
          </a:lstStyle>
          <a:p>
            <a:pPr lvl="0"/>
            <a:r>
              <a:rPr lang="en-US"/>
              <a:t>Text</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a:t>Enter Facebook info</a:t>
            </a:r>
          </a:p>
        </p:txBody>
      </p:sp>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a:t>Enter Twitter info</a:t>
            </a:r>
          </a:p>
        </p:txBody>
      </p:sp>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898860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Presenta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0" y="2037850"/>
            <a:ext cx="12191999" cy="1282447"/>
          </a:xfrm>
        </p:spPr>
        <p:txBody>
          <a:bodyPr anchor="b"/>
          <a:lstStyle>
            <a:lvl1pPr algn="ctr">
              <a:defRPr sz="5400"/>
            </a:lvl1pPr>
          </a:lstStyle>
          <a:p>
            <a:r>
              <a:rPr lang="en-US"/>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hasCustomPrompt="1"/>
          </p:nvPr>
        </p:nvSpPr>
        <p:spPr>
          <a:xfrm>
            <a:off x="1" y="3654080"/>
            <a:ext cx="12191998" cy="2198080"/>
          </a:xfrm>
        </p:spPr>
        <p:txBody>
          <a:bodyPr/>
          <a:lstStyle>
            <a:lvl1pPr marL="0" indent="0" algn="ctr">
              <a:buNone/>
              <a:defRPr sz="2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Office Name</a:t>
            </a:r>
          </a:p>
          <a:p>
            <a:r>
              <a:rPr lang="en-US"/>
              <a:t>Division Name</a:t>
            </a:r>
          </a:p>
          <a:p>
            <a:r>
              <a:rPr lang="en-US"/>
              <a:t>Date</a:t>
            </a:r>
          </a:p>
        </p:txBody>
      </p:sp>
    </p:spTree>
    <p:extLst>
      <p:ext uri="{BB962C8B-B14F-4D97-AF65-F5344CB8AC3E}">
        <p14:creationId xmlns:p14="http://schemas.microsoft.com/office/powerpoint/2010/main" val="16553725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Sec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264C6-2DE2-4496-9BDD-E370398EF70B}"/>
              </a:ext>
            </a:extLst>
          </p:cNvPr>
          <p:cNvSpPr>
            <a:spLocks noGrp="1"/>
          </p:cNvSpPr>
          <p:nvPr>
            <p:ph type="title"/>
          </p:nvPr>
        </p:nvSpPr>
        <p:spPr>
          <a:xfrm>
            <a:off x="0" y="1203650"/>
            <a:ext cx="12192000" cy="2726386"/>
          </a:xfrm>
        </p:spPr>
        <p:txBody>
          <a:bodyPr/>
          <a:lstStyle>
            <a:lvl1pPr algn="ctr">
              <a:defRPr/>
            </a:lvl1pPr>
          </a:lstStyle>
          <a:p>
            <a:r>
              <a:rPr lang="en-US"/>
              <a:t>Click to edit Master title style</a:t>
            </a:r>
          </a:p>
        </p:txBody>
      </p:sp>
      <p:sp>
        <p:nvSpPr>
          <p:cNvPr id="5" name="Slide Number Placeholder 4">
            <a:extLst>
              <a:ext uri="{FF2B5EF4-FFF2-40B4-BE49-F238E27FC236}">
                <a16:creationId xmlns:a16="http://schemas.microsoft.com/office/drawing/2014/main" id="{CD1FDB5E-23D5-4641-84CD-18757E9EBC1F}"/>
              </a:ext>
            </a:extLst>
          </p:cNvPr>
          <p:cNvSpPr>
            <a:spLocks noGrp="1"/>
          </p:cNvSpPr>
          <p:nvPr>
            <p:ph type="sldNum" sz="quarter" idx="12"/>
          </p:nvPr>
        </p:nvSpPr>
        <p:spPr>
          <a:xfrm>
            <a:off x="8610600" y="6294482"/>
            <a:ext cx="2743200" cy="365125"/>
          </a:xfrm>
        </p:spPr>
        <p:txBody>
          <a:bodyPr/>
          <a:lstStyle/>
          <a:p>
            <a:fld id="{063B872D-3AE9-4542-A461-B751CD6BB84C}" type="slidenum">
              <a:rPr lang="en-US" smtClean="0"/>
              <a:t>‹#›</a:t>
            </a:fld>
            <a:endParaRPr lang="en-US"/>
          </a:p>
        </p:txBody>
      </p:sp>
    </p:spTree>
    <p:extLst>
      <p:ext uri="{BB962C8B-B14F-4D97-AF65-F5344CB8AC3E}">
        <p14:creationId xmlns:p14="http://schemas.microsoft.com/office/powerpoint/2010/main" val="15764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388781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217046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886054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11347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689915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46294336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658930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651084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2.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25DAC51-AACD-4066-8BD6-6F7BF018F00F}"/>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1292156905"/>
      </p:ext>
    </p:extLst>
  </p:cSld>
  <p:clrMap bg1="lt1" tx1="dk1" bg2="lt2" tx2="dk2" accent1="accent1" accent2="accent2" accent3="accent3" accent4="accent4" accent5="accent5" accent6="accent6" hlink="hlink" folHlink="folHlink"/>
  <p:sldLayoutIdLst>
    <p:sldLayoutId id="2147483680" r:id="rId1"/>
    <p:sldLayoutId id="2147483671" r:id="rId2"/>
    <p:sldLayoutId id="2147483677" r:id="rId3"/>
    <p:sldLayoutId id="2147483664" r:id="rId4"/>
    <p:sldLayoutId id="2147483670" r:id="rId5"/>
    <p:sldLayoutId id="2147483665" r:id="rId6"/>
    <p:sldLayoutId id="2147483681" r:id="rId7"/>
    <p:sldLayoutId id="2147483675" r:id="rId8"/>
    <p:sldLayoutId id="2147483676" r:id="rId9"/>
    <p:sldLayoutId id="2147483672" r:id="rId10"/>
    <p:sldLayoutId id="2147483690" r:id="rId11"/>
    <p:sldLayoutId id="2147483669" r:id="rId12"/>
    <p:sldLayoutId id="2147483689" r:id="rId13"/>
    <p:sldLayoutId id="2147483678" r:id="rId14"/>
  </p:sldLayoutIdLst>
  <p:hf hd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Logo: New Jersey Department of Education.">
            <a:extLst>
              <a:ext uri="{FF2B5EF4-FFF2-40B4-BE49-F238E27FC236}">
                <a16:creationId xmlns:a16="http://schemas.microsoft.com/office/drawing/2014/main" id="{CF96DE2C-7117-450B-9505-73F2CC7674D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169" y="-5897"/>
            <a:ext cx="12081830" cy="2551181"/>
          </a:xfrm>
          <a:prstGeom prst="rect">
            <a:avLst/>
          </a:prstGeom>
        </p:spPr>
      </p:pic>
      <p:sp>
        <p:nvSpPr>
          <p:cNvPr id="3" name="Text Placeholder 2">
            <a:extLst>
              <a:ext uri="{FF2B5EF4-FFF2-40B4-BE49-F238E27FC236}">
                <a16:creationId xmlns:a16="http://schemas.microsoft.com/office/drawing/2014/main" id="{056ABD99-43FC-48BD-956C-54F530646711}"/>
              </a:ext>
            </a:extLst>
          </p:cNvPr>
          <p:cNvSpPr>
            <a:spLocks noGrp="1"/>
          </p:cNvSpPr>
          <p:nvPr>
            <p:ph type="body" idx="1"/>
          </p:nvPr>
        </p:nvSpPr>
        <p:spPr>
          <a:xfrm>
            <a:off x="110169" y="1825625"/>
            <a:ext cx="11788048" cy="4351338"/>
          </a:xfrm>
          <a:prstGeom prst="rect">
            <a:avLst/>
          </a:prstGeom>
        </p:spPr>
        <p:txBody>
          <a:bodyPr vert="horz" lIns="91440" tIns="45720" rIns="91440" bIns="45720" rtlCol="0">
            <a:normAutofit/>
          </a:bodyPr>
          <a:lstStyle/>
          <a:p>
            <a:pPr lvl="0"/>
            <a:r>
              <a:rPr lang="en-US"/>
              <a:t>Do not use this layout</a:t>
            </a:r>
          </a:p>
        </p:txBody>
      </p:sp>
    </p:spTree>
    <p:extLst>
      <p:ext uri="{BB962C8B-B14F-4D97-AF65-F5344CB8AC3E}">
        <p14:creationId xmlns:p14="http://schemas.microsoft.com/office/powerpoint/2010/main" val="3885510845"/>
      </p:ext>
    </p:extLst>
  </p:cSld>
  <p:clrMap bg1="lt1" tx1="dk1" bg2="lt2" tx2="dk2" accent1="accent1" accent2="accent2" accent3="accent3" accent4="accent4" accent5="accent5" accent6="accent6" hlink="hlink" folHlink="folHlink"/>
  <p:sldLayoutIdLst>
    <p:sldLayoutId id="2147483679" r:id="rId1"/>
  </p:sldLayoutIdLst>
  <p:hf hdr="0" dt="0"/>
  <p:txStyles>
    <p:titleStyle>
      <a:lvl1pPr algn="ctr" defTabSz="914400" rtl="0" eaLnBrk="1" latinLnBrk="0" hangingPunct="1">
        <a:lnSpc>
          <a:spcPct val="90000"/>
        </a:lnSpc>
        <a:spcBef>
          <a:spcPct val="0"/>
        </a:spcBef>
        <a:buNone/>
        <a:defRPr sz="5400" b="1" kern="1200">
          <a:solidFill>
            <a:srgbClr val="6E2405"/>
          </a:solidFill>
          <a:latin typeface="Palatino Linotype" panose="02040502050505030304" pitchFamily="18" charset="0"/>
          <a:ea typeface="+mj-ea"/>
          <a:cs typeface="+mj-cs"/>
        </a:defRPr>
      </a:lvl1pPr>
    </p:titleStyle>
    <p:bodyStyle>
      <a:lvl1pPr marL="0" indent="0" algn="l" defTabSz="914400" rtl="0" eaLnBrk="1" latinLnBrk="0" hangingPunct="1">
        <a:lnSpc>
          <a:spcPct val="108000"/>
        </a:lnSpc>
        <a:spcBef>
          <a:spcPts val="1000"/>
        </a:spcBef>
        <a:spcAft>
          <a:spcPts val="1400"/>
        </a:spcAft>
        <a:buFont typeface="Arial" panose="020B0604020202020204" pitchFamily="34" charset="0"/>
        <a:buNone/>
        <a:defRPr sz="44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60367D-4F1F-4D06-9551-9D120A83F86F}"/>
              </a:ext>
            </a:extLst>
          </p:cNvPr>
          <p:cNvSpPr>
            <a:spLocks noGrp="1"/>
          </p:cNvSpPr>
          <p:nvPr>
            <p:ph type="title"/>
          </p:nvPr>
        </p:nvSpPr>
        <p:spPr>
          <a:xfrm>
            <a:off x="149340" y="365125"/>
            <a:ext cx="11890272"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7A9155-9D6F-4818-A1EA-81ACC0306B47}"/>
              </a:ext>
            </a:extLst>
          </p:cNvPr>
          <p:cNvSpPr>
            <a:spLocks noGrp="1"/>
          </p:cNvSpPr>
          <p:nvPr>
            <p:ph type="body" idx="1"/>
          </p:nvPr>
        </p:nvSpPr>
        <p:spPr>
          <a:xfrm>
            <a:off x="149340" y="1825625"/>
            <a:ext cx="11890272" cy="412232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94CC72A4-5CFF-4D23-9567-642F3352896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20D45371-22E5-41E2-9C10-6B0FADA8412F}"/>
              </a:ext>
            </a:extLst>
          </p:cNvPr>
          <p:cNvSpPr>
            <a:spLocks noGrp="1"/>
          </p:cNvSpPr>
          <p:nvPr>
            <p:ph type="sldNum" sz="quarter" idx="4"/>
          </p:nvPr>
        </p:nvSpPr>
        <p:spPr>
          <a:xfrm>
            <a:off x="8610600" y="6285773"/>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063B872D-3AE9-4542-A461-B751CD6BB84C}" type="slidenum">
              <a:rPr lang="en-US" smtClean="0"/>
              <a:pPr/>
              <a:t>‹#›</a:t>
            </a:fld>
            <a:endParaRPr lang="en-US"/>
          </a:p>
        </p:txBody>
      </p:sp>
    </p:spTree>
    <p:extLst>
      <p:ext uri="{BB962C8B-B14F-4D97-AF65-F5344CB8AC3E}">
        <p14:creationId xmlns:p14="http://schemas.microsoft.com/office/powerpoint/2010/main" val="63614674"/>
      </p:ext>
    </p:extLst>
  </p:cSld>
  <p:clrMap bg1="lt1" tx1="dk1" bg2="lt2" tx2="dk2" accent1="accent1" accent2="accent2" accent3="accent3" accent4="accent4" accent5="accent5" accent6="accent6" hlink="hlink" folHlink="folHlink"/>
  <p:sldLayoutIdLst>
    <p:sldLayoutId id="2147483688" r:id="rId1"/>
  </p:sldLayoutIdLst>
  <p:hf hdr="0" dt="0"/>
  <p:txStyles>
    <p:titleStyle>
      <a:lvl1pPr algn="l" defTabSz="914400" rtl="0" eaLnBrk="1" latinLnBrk="0" hangingPunct="1">
        <a:lnSpc>
          <a:spcPct val="90000"/>
        </a:lnSpc>
        <a:spcBef>
          <a:spcPct val="0"/>
        </a:spcBef>
        <a:buNone/>
        <a:defRPr sz="6000"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0"/>
        </a:spcBef>
        <a:spcAft>
          <a:spcPts val="1400"/>
        </a:spcAft>
        <a:buFont typeface="Arial" panose="020B0604020202020204" pitchFamily="34" charset="0"/>
        <a:buChar char="•"/>
        <a:defRPr sz="20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ABA78E1-B0AD-4F99-AFBC-44D5450675AD}"/>
              </a:ext>
            </a:extLst>
          </p:cNvPr>
          <p:cNvSpPr>
            <a:spLocks noGrp="1"/>
          </p:cNvSpPr>
          <p:nvPr>
            <p:ph type="title"/>
          </p:nvPr>
        </p:nvSpPr>
        <p:spPr/>
        <p:txBody>
          <a:bodyPr/>
          <a:lstStyle/>
          <a:p>
            <a:pPr algn="ctr"/>
            <a:r>
              <a:rPr lang="en-US" sz="2400" dirty="0"/>
              <a:t>New Jersey Student Learning Assessments</a:t>
            </a:r>
          </a:p>
        </p:txBody>
      </p:sp>
      <p:sp>
        <p:nvSpPr>
          <p:cNvPr id="5" name="Title 1">
            <a:extLst>
              <a:ext uri="{FF2B5EF4-FFF2-40B4-BE49-F238E27FC236}">
                <a16:creationId xmlns:a16="http://schemas.microsoft.com/office/drawing/2014/main" id="{A610B93D-7931-4443-BA93-1D60288054C2}"/>
              </a:ext>
            </a:extLst>
          </p:cNvPr>
          <p:cNvSpPr txBox="1">
            <a:spLocks/>
          </p:cNvSpPr>
          <p:nvPr/>
        </p:nvSpPr>
        <p:spPr>
          <a:xfrm>
            <a:off x="125730" y="1477780"/>
            <a:ext cx="12191999" cy="12824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a:lstStyle>
          <a:p>
            <a:pPr algn="ctr"/>
            <a:r>
              <a:rPr lang="en-US" dirty="0">
                <a:solidFill>
                  <a:schemeClr val="tx1"/>
                </a:solidFill>
              </a:rPr>
              <a:t>NJSLA Results: </a:t>
            </a:r>
          </a:p>
          <a:p>
            <a:pPr algn="ctr"/>
            <a:r>
              <a:rPr lang="en-US" dirty="0">
                <a:solidFill>
                  <a:schemeClr val="tx1"/>
                </a:solidFill>
              </a:rPr>
              <a:t>Spring 2022 Administrations</a:t>
            </a:r>
          </a:p>
        </p:txBody>
      </p:sp>
      <p:sp>
        <p:nvSpPr>
          <p:cNvPr id="6" name="Subtitle 4">
            <a:extLst>
              <a:ext uri="{FF2B5EF4-FFF2-40B4-BE49-F238E27FC236}">
                <a16:creationId xmlns:a16="http://schemas.microsoft.com/office/drawing/2014/main" id="{8D6F7F69-7D13-4457-95F2-A813A2C0846C}"/>
              </a:ext>
            </a:extLst>
          </p:cNvPr>
          <p:cNvSpPr txBox="1">
            <a:spLocks/>
          </p:cNvSpPr>
          <p:nvPr/>
        </p:nvSpPr>
        <p:spPr>
          <a:xfrm>
            <a:off x="125731" y="2998734"/>
            <a:ext cx="12191998" cy="2198080"/>
          </a:xfrm>
          <a:prstGeom prst="rect">
            <a:avLst/>
          </a:prstGeom>
        </p:spPr>
        <p:txBody>
          <a:bodyPr/>
          <a:lst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t>&lt;Insert District Name&gt;</a:t>
            </a:r>
          </a:p>
          <a:p>
            <a:pPr marL="0" indent="0" algn="ctr">
              <a:buNone/>
            </a:pPr>
            <a:r>
              <a:rPr lang="en-US"/>
              <a:t>&lt;Insert Date of Presentation&gt;</a:t>
            </a:r>
          </a:p>
        </p:txBody>
      </p:sp>
      <p:sp>
        <p:nvSpPr>
          <p:cNvPr id="4" name="Slide Number Placeholder 3">
            <a:extLst>
              <a:ext uri="{FF2B5EF4-FFF2-40B4-BE49-F238E27FC236}">
                <a16:creationId xmlns:a16="http://schemas.microsoft.com/office/drawing/2014/main" id="{AB78C4E0-A8BF-43B2-A8DA-9A005C9BBF2C}"/>
              </a:ext>
            </a:extLst>
          </p:cNvPr>
          <p:cNvSpPr>
            <a:spLocks noGrp="1"/>
          </p:cNvSpPr>
          <p:nvPr>
            <p:ph type="sldNum" sz="quarter" idx="10"/>
          </p:nvPr>
        </p:nvSpPr>
        <p:spPr/>
        <p:txBody>
          <a:bodyPr/>
          <a:lstStyle/>
          <a:p>
            <a:fld id="{A3D1C70C-36A2-44FC-A083-98959550CFF4}" type="slidenum">
              <a:rPr lang="en-US" smtClean="0"/>
              <a:pPr/>
              <a:t>1</a:t>
            </a:fld>
            <a:endParaRPr lang="en-US"/>
          </a:p>
        </p:txBody>
      </p:sp>
    </p:spTree>
    <p:extLst>
      <p:ext uri="{BB962C8B-B14F-4D97-AF65-F5344CB8AC3E}">
        <p14:creationId xmlns:p14="http://schemas.microsoft.com/office/powerpoint/2010/main" val="3058762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F1444C6-42D5-4083-857A-50A3F0C7005D}"/>
              </a:ext>
            </a:extLst>
          </p:cNvPr>
          <p:cNvSpPr>
            <a:spLocks noGrp="1"/>
          </p:cNvSpPr>
          <p:nvPr>
            <p:ph type="title"/>
          </p:nvPr>
        </p:nvSpPr>
        <p:spPr>
          <a:xfrm>
            <a:off x="1457082" y="214878"/>
            <a:ext cx="10096500" cy="747712"/>
          </a:xfrm>
        </p:spPr>
        <p:txBody>
          <a:bodyPr/>
          <a:lstStyle/>
          <a:p>
            <a:r>
              <a:rPr lang="en-US" sz="2400" dirty="0">
                <a:solidFill>
                  <a:schemeClr val="tx1"/>
                </a:solidFill>
              </a:rPr>
              <a:t>&lt;Insert District Name&gt;’s Spring 2022 NJSLA School- &amp; Grade-Level Outcomes Science Grade 8 - Percentages</a:t>
            </a:r>
          </a:p>
        </p:txBody>
      </p:sp>
      <p:graphicFrame>
        <p:nvGraphicFramePr>
          <p:cNvPr id="7" name="Content Placeholder 6">
            <a:extLst>
              <a:ext uri="{FF2B5EF4-FFF2-40B4-BE49-F238E27FC236}">
                <a16:creationId xmlns:a16="http://schemas.microsoft.com/office/drawing/2014/main" id="{4DC136F3-2A26-4115-904B-F88F4401C50C}"/>
              </a:ext>
            </a:extLst>
          </p:cNvPr>
          <p:cNvGraphicFramePr>
            <a:graphicFrameLocks noGrp="1"/>
          </p:cNvGraphicFramePr>
          <p:nvPr>
            <p:ph idx="1"/>
            <p:extLst>
              <p:ext uri="{D42A27DB-BD31-4B8C-83A1-F6EECF244321}">
                <p14:modId xmlns:p14="http://schemas.microsoft.com/office/powerpoint/2010/main" val="551892954"/>
              </p:ext>
            </p:extLst>
          </p:nvPr>
        </p:nvGraphicFramePr>
        <p:xfrm>
          <a:off x="538480" y="1320800"/>
          <a:ext cx="10236188" cy="4212793"/>
        </p:xfrm>
        <a:graphic>
          <a:graphicData uri="http://schemas.openxmlformats.org/drawingml/2006/table">
            <a:tbl>
              <a:tblPr firstRow="1" firstCol="1" bandRow="1">
                <a:tableStyleId>{5C22544A-7EE6-4342-B048-85BDC9FD1C3A}</a:tableStyleId>
              </a:tblPr>
              <a:tblGrid>
                <a:gridCol w="1361828">
                  <a:extLst>
                    <a:ext uri="{9D8B030D-6E8A-4147-A177-3AD203B41FA5}">
                      <a16:colId xmlns:a16="http://schemas.microsoft.com/office/drawing/2014/main" val="20000"/>
                    </a:ext>
                  </a:extLst>
                </a:gridCol>
                <a:gridCol w="1774872">
                  <a:extLst>
                    <a:ext uri="{9D8B030D-6E8A-4147-A177-3AD203B41FA5}">
                      <a16:colId xmlns:a16="http://schemas.microsoft.com/office/drawing/2014/main" val="20001"/>
                    </a:ext>
                  </a:extLst>
                </a:gridCol>
                <a:gridCol w="1774872">
                  <a:extLst>
                    <a:ext uri="{9D8B030D-6E8A-4147-A177-3AD203B41FA5}">
                      <a16:colId xmlns:a16="http://schemas.microsoft.com/office/drawing/2014/main" val="20002"/>
                    </a:ext>
                  </a:extLst>
                </a:gridCol>
                <a:gridCol w="1774872">
                  <a:extLst>
                    <a:ext uri="{9D8B030D-6E8A-4147-A177-3AD203B41FA5}">
                      <a16:colId xmlns:a16="http://schemas.microsoft.com/office/drawing/2014/main" val="20003"/>
                    </a:ext>
                  </a:extLst>
                </a:gridCol>
                <a:gridCol w="1774872">
                  <a:extLst>
                    <a:ext uri="{9D8B030D-6E8A-4147-A177-3AD203B41FA5}">
                      <a16:colId xmlns:a16="http://schemas.microsoft.com/office/drawing/2014/main" val="20004"/>
                    </a:ext>
                  </a:extLst>
                </a:gridCol>
                <a:gridCol w="1774872">
                  <a:extLst>
                    <a:ext uri="{9D8B030D-6E8A-4147-A177-3AD203B41FA5}">
                      <a16:colId xmlns:a16="http://schemas.microsoft.com/office/drawing/2014/main" val="20006"/>
                    </a:ext>
                  </a:extLst>
                </a:gridCol>
              </a:tblGrid>
              <a:tr h="905511">
                <a:tc>
                  <a:txBody>
                    <a:bodyPr/>
                    <a:lstStyle/>
                    <a:p>
                      <a:pPr algn="ctr"/>
                      <a:r>
                        <a:rPr lang="en-US" sz="1400" b="1">
                          <a:solidFill>
                            <a:schemeClr val="bg1"/>
                          </a:solidFill>
                        </a:rPr>
                        <a:t>SC08</a:t>
                      </a:r>
                    </a:p>
                  </a:txBody>
                  <a:tcPr marL="131024" marR="131024" anchor="ctr">
                    <a:solidFill>
                      <a:schemeClr val="tx2"/>
                    </a:solidFill>
                  </a:tcPr>
                </a:tc>
                <a:tc>
                  <a:txBody>
                    <a:bodyPr/>
                    <a:lstStyle/>
                    <a:p>
                      <a:pPr algn="ctr"/>
                      <a:r>
                        <a:rPr lang="en-US" sz="1400" b="1" dirty="0">
                          <a:solidFill>
                            <a:schemeClr val="bg1"/>
                          </a:solidFill>
                        </a:rPr>
                        <a:t>Below Proficient</a:t>
                      </a:r>
                      <a:endParaRPr lang="en-US" sz="1400" b="1" baseline="0" dirty="0">
                        <a:solidFill>
                          <a:schemeClr val="bg1"/>
                        </a:solidFill>
                      </a:endParaRPr>
                    </a:p>
                    <a:p>
                      <a:pPr algn="ctr"/>
                      <a:r>
                        <a:rPr lang="en-US" sz="1400" b="1" baseline="0" dirty="0">
                          <a:solidFill>
                            <a:schemeClr val="bg1"/>
                          </a:solidFill>
                        </a:rPr>
                        <a:t>(Level 1)</a:t>
                      </a:r>
                      <a:endParaRPr lang="en-US" sz="1400" b="1" dirty="0">
                        <a:solidFill>
                          <a:schemeClr val="bg1"/>
                        </a:solidFill>
                      </a:endParaRPr>
                    </a:p>
                  </a:txBody>
                  <a:tcPr marL="131024" marR="131024" anchor="ctr">
                    <a:solidFill>
                      <a:schemeClr val="tx2"/>
                    </a:solidFill>
                  </a:tcPr>
                </a:tc>
                <a:tc>
                  <a:txBody>
                    <a:bodyPr/>
                    <a:lstStyle/>
                    <a:p>
                      <a:pPr algn="ctr"/>
                      <a:r>
                        <a:rPr lang="en-US" sz="1400" b="1">
                          <a:solidFill>
                            <a:schemeClr val="bg1"/>
                          </a:solidFill>
                        </a:rPr>
                        <a:t>Near Proficiency</a:t>
                      </a:r>
                    </a:p>
                    <a:p>
                      <a:pPr algn="ctr"/>
                      <a:r>
                        <a:rPr lang="en-US" sz="1400" b="1">
                          <a:solidFill>
                            <a:schemeClr val="bg1"/>
                          </a:solidFill>
                        </a:rPr>
                        <a:t>(Level 2)</a:t>
                      </a:r>
                    </a:p>
                  </a:txBody>
                  <a:tcPr marL="131024" marR="131024" anchor="ctr">
                    <a:solidFill>
                      <a:schemeClr val="tx2"/>
                    </a:solidFill>
                  </a:tcPr>
                </a:tc>
                <a:tc>
                  <a:txBody>
                    <a:bodyPr/>
                    <a:lstStyle/>
                    <a:p>
                      <a:pPr algn="ctr"/>
                      <a:r>
                        <a:rPr lang="en-US" sz="1400" b="1">
                          <a:solidFill>
                            <a:schemeClr val="bg1"/>
                          </a:solidFill>
                        </a:rPr>
                        <a:t>Proficient</a:t>
                      </a:r>
                    </a:p>
                    <a:p>
                      <a:pPr algn="ctr"/>
                      <a:r>
                        <a:rPr lang="en-US" sz="1400" b="1">
                          <a:solidFill>
                            <a:schemeClr val="bg1"/>
                          </a:solidFill>
                        </a:rPr>
                        <a:t> (Level 3)</a:t>
                      </a:r>
                    </a:p>
                  </a:txBody>
                  <a:tcPr marL="131024" marR="131024" anchor="ctr">
                    <a:solidFill>
                      <a:schemeClr val="tx2"/>
                    </a:solidFill>
                  </a:tcPr>
                </a:tc>
                <a:tc>
                  <a:txBody>
                    <a:bodyPr/>
                    <a:lstStyle/>
                    <a:p>
                      <a:pPr algn="ctr"/>
                      <a:r>
                        <a:rPr lang="en-US" sz="1400" b="1">
                          <a:solidFill>
                            <a:schemeClr val="bg1"/>
                          </a:solidFill>
                        </a:rPr>
                        <a:t>Advanced Proficiency</a:t>
                      </a:r>
                    </a:p>
                    <a:p>
                      <a:pPr algn="ctr"/>
                      <a:r>
                        <a:rPr lang="en-US" sz="1400" b="1" baseline="0">
                          <a:solidFill>
                            <a:schemeClr val="bg1"/>
                          </a:solidFill>
                        </a:rPr>
                        <a:t> (Level 4)</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 of students at Level 3 and 4</a:t>
                      </a:r>
                    </a:p>
                  </a:txBody>
                  <a:tcPr marL="131024" marR="131024" anchor="ctr">
                    <a:solidFill>
                      <a:schemeClr val="tx2"/>
                    </a:solidFill>
                  </a:tcPr>
                </a:tc>
                <a:extLst>
                  <a:ext uri="{0D108BD9-81ED-4DB2-BD59-A6C34878D82A}">
                    <a16:rowId xmlns:a16="http://schemas.microsoft.com/office/drawing/2014/main" val="10000"/>
                  </a:ext>
                </a:extLst>
              </a:tr>
              <a:tr h="428926">
                <a:tc>
                  <a:txBody>
                    <a:bodyPr/>
                    <a:lstStyle/>
                    <a:p>
                      <a:r>
                        <a:rPr lang="en-US" sz="1400">
                          <a:solidFill>
                            <a:schemeClr val="bg1"/>
                          </a:solidFill>
                        </a:rPr>
                        <a:t>School</a:t>
                      </a:r>
                      <a:r>
                        <a:rPr lang="en-US" sz="1400" baseline="0">
                          <a:solidFill>
                            <a:schemeClr val="bg1"/>
                          </a:solidFill>
                        </a:rPr>
                        <a:t> A</a:t>
                      </a:r>
                      <a:endParaRPr lang="en-US" sz="140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1"/>
                  </a:ext>
                </a:extLst>
              </a:tr>
              <a:tr h="428926">
                <a:tc>
                  <a:txBody>
                    <a:bodyPr/>
                    <a:lstStyle/>
                    <a:p>
                      <a:r>
                        <a:rPr lang="en-US" sz="1400">
                          <a:solidFill>
                            <a:schemeClr val="bg1"/>
                          </a:solidFill>
                        </a:rPr>
                        <a:t>School</a:t>
                      </a:r>
                      <a:r>
                        <a:rPr lang="en-US" sz="1400" baseline="0">
                          <a:solidFill>
                            <a:schemeClr val="bg1"/>
                          </a:solidFill>
                        </a:rPr>
                        <a:t> B</a:t>
                      </a:r>
                      <a:endParaRPr lang="en-US" sz="140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2"/>
                  </a:ext>
                </a:extLst>
              </a:tr>
              <a:tr h="428926">
                <a:tc>
                  <a:txBody>
                    <a:bodyPr/>
                    <a:lstStyle/>
                    <a:p>
                      <a:r>
                        <a:rPr lang="en-US" sz="1400">
                          <a:solidFill>
                            <a:schemeClr val="bg1"/>
                          </a:solidFill>
                        </a:rPr>
                        <a:t>School</a:t>
                      </a:r>
                      <a:r>
                        <a:rPr lang="en-US" sz="1400" baseline="0">
                          <a:solidFill>
                            <a:schemeClr val="bg1"/>
                          </a:solidFill>
                        </a:rPr>
                        <a:t> C</a:t>
                      </a:r>
                      <a:endParaRPr lang="en-US" sz="140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3"/>
                  </a:ext>
                </a:extLst>
              </a:tr>
              <a:tr h="428926">
                <a:tc>
                  <a:txBody>
                    <a:bodyPr/>
                    <a:lstStyle/>
                    <a:p>
                      <a:r>
                        <a:rPr lang="en-US" sz="1400">
                          <a:solidFill>
                            <a:schemeClr val="bg1"/>
                          </a:solidFill>
                        </a:rPr>
                        <a:t>School</a:t>
                      </a:r>
                      <a:r>
                        <a:rPr lang="en-US" sz="1400" baseline="0">
                          <a:solidFill>
                            <a:schemeClr val="bg1"/>
                          </a:solidFill>
                        </a:rPr>
                        <a:t> D</a:t>
                      </a:r>
                      <a:endParaRPr lang="en-US" sz="140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4"/>
                  </a:ext>
                </a:extLst>
              </a:tr>
              <a:tr h="428926">
                <a:tc>
                  <a:txBody>
                    <a:bodyPr/>
                    <a:lstStyle/>
                    <a:p>
                      <a:r>
                        <a:rPr lang="en-US" sz="1400" b="1">
                          <a:solidFill>
                            <a:schemeClr val="bg1"/>
                          </a:solidFill>
                        </a:rPr>
                        <a:t>School</a:t>
                      </a:r>
                      <a:r>
                        <a:rPr lang="en-US" sz="1400" b="1" baseline="0">
                          <a:solidFill>
                            <a:schemeClr val="bg1"/>
                          </a:solidFill>
                        </a:rPr>
                        <a:t> E</a:t>
                      </a:r>
                      <a:endParaRPr lang="en-US" sz="1400" b="1">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5"/>
                  </a:ext>
                </a:extLst>
              </a:tr>
              <a:tr h="281803">
                <a:tc>
                  <a:txBody>
                    <a:bodyPr/>
                    <a:lstStyle/>
                    <a:p>
                      <a:r>
                        <a:rPr lang="en-US" sz="1400" b="1">
                          <a:solidFill>
                            <a:schemeClr val="bg1"/>
                          </a:solidFill>
                        </a:rPr>
                        <a:t>School</a:t>
                      </a:r>
                      <a:r>
                        <a:rPr lang="en-US" sz="1400" b="1" baseline="0">
                          <a:solidFill>
                            <a:schemeClr val="bg1"/>
                          </a:solidFill>
                        </a:rPr>
                        <a:t> F</a:t>
                      </a:r>
                      <a:endParaRPr lang="en-US" sz="1400" b="1">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3137287115"/>
                  </a:ext>
                </a:extLst>
              </a:tr>
              <a:tr h="428926">
                <a:tc>
                  <a:txBody>
                    <a:bodyPr/>
                    <a:lstStyle/>
                    <a:p>
                      <a:r>
                        <a:rPr lang="en-US" sz="1400" b="1">
                          <a:solidFill>
                            <a:schemeClr val="bg1"/>
                          </a:solidFill>
                        </a:rPr>
                        <a:t>School G</a:t>
                      </a: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4260488625"/>
                  </a:ext>
                </a:extLst>
              </a:tr>
              <a:tr h="428926">
                <a:tc>
                  <a:txBody>
                    <a:bodyPr/>
                    <a:lstStyle/>
                    <a:p>
                      <a:r>
                        <a:rPr lang="en-US" sz="1400" b="1">
                          <a:solidFill>
                            <a:schemeClr val="bg1"/>
                          </a:solidFill>
                        </a:rPr>
                        <a:t>School H</a:t>
                      </a: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dirty="0"/>
                    </a:p>
                  </a:txBody>
                  <a:tcPr marL="131024" marR="131024"/>
                </a:tc>
                <a:extLst>
                  <a:ext uri="{0D108BD9-81ED-4DB2-BD59-A6C34878D82A}">
                    <a16:rowId xmlns:a16="http://schemas.microsoft.com/office/drawing/2014/main" val="405821739"/>
                  </a:ext>
                </a:extLst>
              </a:tr>
            </a:tbl>
          </a:graphicData>
        </a:graphic>
      </p:graphicFrame>
      <p:sp>
        <p:nvSpPr>
          <p:cNvPr id="5" name="Slide Number Placeholder 4">
            <a:extLst>
              <a:ext uri="{FF2B5EF4-FFF2-40B4-BE49-F238E27FC236}">
                <a16:creationId xmlns:a16="http://schemas.microsoft.com/office/drawing/2014/main" id="{A77F3255-81BB-465B-A045-AA9654988E6F}"/>
              </a:ext>
            </a:extLst>
          </p:cNvPr>
          <p:cNvSpPr>
            <a:spLocks noGrp="1"/>
          </p:cNvSpPr>
          <p:nvPr>
            <p:ph type="sldNum" sz="quarter" idx="12"/>
          </p:nvPr>
        </p:nvSpPr>
        <p:spPr/>
        <p:txBody>
          <a:bodyPr/>
          <a:lstStyle/>
          <a:p>
            <a:fld id="{A3D1C70C-36A2-44FC-A083-98959550CFF4}" type="slidenum">
              <a:rPr lang="en-US" smtClean="0"/>
              <a:t>10</a:t>
            </a:fld>
            <a:endParaRPr lang="en-US"/>
          </a:p>
        </p:txBody>
      </p:sp>
    </p:spTree>
    <p:extLst>
      <p:ext uri="{BB962C8B-B14F-4D97-AF65-F5344CB8AC3E}">
        <p14:creationId xmlns:p14="http://schemas.microsoft.com/office/powerpoint/2010/main" val="3391515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8D1DF23-709E-452D-AE36-102833CF1C0D}"/>
              </a:ext>
            </a:extLst>
          </p:cNvPr>
          <p:cNvSpPr>
            <a:spLocks noGrp="1"/>
          </p:cNvSpPr>
          <p:nvPr>
            <p:ph type="title"/>
          </p:nvPr>
        </p:nvSpPr>
        <p:spPr>
          <a:xfrm>
            <a:off x="1457082" y="214878"/>
            <a:ext cx="10096500" cy="747712"/>
          </a:xfrm>
        </p:spPr>
        <p:txBody>
          <a:bodyPr/>
          <a:lstStyle/>
          <a:p>
            <a:r>
              <a:rPr lang="en-US" sz="2400">
                <a:solidFill>
                  <a:schemeClr val="tx1"/>
                </a:solidFill>
              </a:rPr>
              <a:t>Comparison of &lt;School Name&gt;’s Spring 2022 Administration English Language Arts to &lt;District Name&gt;’s – Percentages</a:t>
            </a:r>
          </a:p>
        </p:txBody>
      </p:sp>
      <p:graphicFrame>
        <p:nvGraphicFramePr>
          <p:cNvPr id="6" name="Content Placeholder 4">
            <a:extLst>
              <a:ext uri="{FF2B5EF4-FFF2-40B4-BE49-F238E27FC236}">
                <a16:creationId xmlns:a16="http://schemas.microsoft.com/office/drawing/2014/main" id="{34EA9432-BD25-4D2E-9817-1C22DE5D4F7F}"/>
              </a:ext>
            </a:extLst>
          </p:cNvPr>
          <p:cNvGraphicFramePr>
            <a:graphicFrameLocks/>
          </p:cNvGraphicFramePr>
          <p:nvPr>
            <p:extLst>
              <p:ext uri="{D42A27DB-BD31-4B8C-83A1-F6EECF244321}">
                <p14:modId xmlns:p14="http://schemas.microsoft.com/office/powerpoint/2010/main" val="2936786948"/>
              </p:ext>
            </p:extLst>
          </p:nvPr>
        </p:nvGraphicFramePr>
        <p:xfrm>
          <a:off x="154746" y="1066317"/>
          <a:ext cx="10974170" cy="3847265"/>
        </p:xfrm>
        <a:graphic>
          <a:graphicData uri="http://schemas.openxmlformats.org/drawingml/2006/table">
            <a:tbl>
              <a:tblPr firstRow="1" firstCol="1" bandRow="1">
                <a:tableStyleId>{5C22544A-7EE6-4342-B048-85BDC9FD1C3A}</a:tableStyleId>
              </a:tblPr>
              <a:tblGrid>
                <a:gridCol w="905040">
                  <a:extLst>
                    <a:ext uri="{9D8B030D-6E8A-4147-A177-3AD203B41FA5}">
                      <a16:colId xmlns:a16="http://schemas.microsoft.com/office/drawing/2014/main" val="20000"/>
                    </a:ext>
                  </a:extLst>
                </a:gridCol>
                <a:gridCol w="1006913">
                  <a:extLst>
                    <a:ext uri="{9D8B030D-6E8A-4147-A177-3AD203B41FA5}">
                      <a16:colId xmlns:a16="http://schemas.microsoft.com/office/drawing/2014/main" val="20001"/>
                    </a:ext>
                  </a:extLst>
                </a:gridCol>
                <a:gridCol w="1006913">
                  <a:extLst>
                    <a:ext uri="{9D8B030D-6E8A-4147-A177-3AD203B41FA5}">
                      <a16:colId xmlns:a16="http://schemas.microsoft.com/office/drawing/2014/main" val="20002"/>
                    </a:ext>
                  </a:extLst>
                </a:gridCol>
                <a:gridCol w="1006913">
                  <a:extLst>
                    <a:ext uri="{9D8B030D-6E8A-4147-A177-3AD203B41FA5}">
                      <a16:colId xmlns:a16="http://schemas.microsoft.com/office/drawing/2014/main" val="20003"/>
                    </a:ext>
                  </a:extLst>
                </a:gridCol>
                <a:gridCol w="1006913">
                  <a:extLst>
                    <a:ext uri="{9D8B030D-6E8A-4147-A177-3AD203B41FA5}">
                      <a16:colId xmlns:a16="http://schemas.microsoft.com/office/drawing/2014/main" val="20004"/>
                    </a:ext>
                  </a:extLst>
                </a:gridCol>
                <a:gridCol w="1006913">
                  <a:extLst>
                    <a:ext uri="{9D8B030D-6E8A-4147-A177-3AD203B41FA5}">
                      <a16:colId xmlns:a16="http://schemas.microsoft.com/office/drawing/2014/main" val="20005"/>
                    </a:ext>
                  </a:extLst>
                </a:gridCol>
                <a:gridCol w="1006913">
                  <a:extLst>
                    <a:ext uri="{9D8B030D-6E8A-4147-A177-3AD203B41FA5}">
                      <a16:colId xmlns:a16="http://schemas.microsoft.com/office/drawing/2014/main" val="20006"/>
                    </a:ext>
                  </a:extLst>
                </a:gridCol>
                <a:gridCol w="1006913">
                  <a:extLst>
                    <a:ext uri="{9D8B030D-6E8A-4147-A177-3AD203B41FA5}">
                      <a16:colId xmlns:a16="http://schemas.microsoft.com/office/drawing/2014/main" val="20007"/>
                    </a:ext>
                  </a:extLst>
                </a:gridCol>
                <a:gridCol w="1006913">
                  <a:extLst>
                    <a:ext uri="{9D8B030D-6E8A-4147-A177-3AD203B41FA5}">
                      <a16:colId xmlns:a16="http://schemas.microsoft.com/office/drawing/2014/main" val="20008"/>
                    </a:ext>
                  </a:extLst>
                </a:gridCol>
                <a:gridCol w="1006913">
                  <a:extLst>
                    <a:ext uri="{9D8B030D-6E8A-4147-A177-3AD203B41FA5}">
                      <a16:colId xmlns:a16="http://schemas.microsoft.com/office/drawing/2014/main" val="20009"/>
                    </a:ext>
                  </a:extLst>
                </a:gridCol>
                <a:gridCol w="1006913">
                  <a:extLst>
                    <a:ext uri="{9D8B030D-6E8A-4147-A177-3AD203B41FA5}">
                      <a16:colId xmlns:a16="http://schemas.microsoft.com/office/drawing/2014/main" val="20010"/>
                    </a:ext>
                  </a:extLst>
                </a:gridCol>
              </a:tblGrid>
              <a:tr h="716781">
                <a:tc>
                  <a:txBody>
                    <a:bodyPr/>
                    <a:lstStyle/>
                    <a:p>
                      <a:pPr algn="ctr"/>
                      <a:r>
                        <a:rPr lang="en-US" sz="1200">
                          <a:latin typeface="+mn-lt"/>
                          <a:cs typeface="Calibri" panose="020F0502020204030204" pitchFamily="34" charset="0"/>
                        </a:rPr>
                        <a:t>Grade</a:t>
                      </a:r>
                    </a:p>
                  </a:txBody>
                  <a:tcPr marL="98268" marR="98268" marT="34290" marB="34290" anchor="ctr">
                    <a:solidFill>
                      <a:schemeClr val="tx2"/>
                    </a:solidFill>
                  </a:tcPr>
                </a:tc>
                <a:tc>
                  <a:txBody>
                    <a:bodyPr/>
                    <a:lstStyle/>
                    <a:p>
                      <a:pPr algn="ctr"/>
                      <a:r>
                        <a:rPr lang="en-US" sz="1200">
                          <a:solidFill>
                            <a:schemeClr val="bg1"/>
                          </a:solidFill>
                          <a:latin typeface="+mn-lt"/>
                        </a:rPr>
                        <a:t>Level 1, School</a:t>
                      </a:r>
                    </a:p>
                  </a:txBody>
                  <a:tcPr marL="68580" marR="68580" marT="34290" marB="34290">
                    <a:solidFill>
                      <a:schemeClr val="tx2"/>
                    </a:solidFill>
                  </a:tcPr>
                </a:tc>
                <a:tc>
                  <a:txBody>
                    <a:bodyPr/>
                    <a:lstStyle/>
                    <a:p>
                      <a:pPr algn="ctr"/>
                      <a:r>
                        <a:rPr lang="en-US" sz="1200" b="1">
                          <a:solidFill>
                            <a:schemeClr val="bg1"/>
                          </a:solidFill>
                          <a:latin typeface="+mn-lt"/>
                        </a:rPr>
                        <a:t>Level 1, District</a:t>
                      </a:r>
                    </a:p>
                  </a:txBody>
                  <a:tcPr marL="68580" marR="68580" marT="34290" marB="34290">
                    <a:solidFill>
                      <a:schemeClr val="tx2"/>
                    </a:solidFill>
                  </a:tcPr>
                </a:tc>
                <a:tc>
                  <a:txBody>
                    <a:bodyPr/>
                    <a:lstStyle/>
                    <a:p>
                      <a:pPr algn="ctr"/>
                      <a:r>
                        <a:rPr lang="en-US" sz="1200">
                          <a:solidFill>
                            <a:schemeClr val="bg1"/>
                          </a:solidFill>
                          <a:latin typeface="+mn-lt"/>
                        </a:rPr>
                        <a:t>Level 2, School</a:t>
                      </a:r>
                    </a:p>
                  </a:txBody>
                  <a:tcPr marL="68580" marR="68580" marT="34290" marB="34290">
                    <a:solidFill>
                      <a:schemeClr val="tx2"/>
                    </a:solidFill>
                  </a:tcPr>
                </a:tc>
                <a:tc>
                  <a:txBody>
                    <a:bodyPr/>
                    <a:lstStyle/>
                    <a:p>
                      <a:pPr algn="ctr"/>
                      <a:r>
                        <a:rPr lang="en-US" sz="1200" b="1">
                          <a:solidFill>
                            <a:schemeClr val="bg1"/>
                          </a:solidFill>
                          <a:latin typeface="+mn-lt"/>
                        </a:rPr>
                        <a:t>Level 2,</a:t>
                      </a:r>
                    </a:p>
                    <a:p>
                      <a:pPr algn="ctr"/>
                      <a:r>
                        <a:rPr lang="en-US" sz="1200" b="1">
                          <a:solidFill>
                            <a:schemeClr val="bg1"/>
                          </a:solidFill>
                          <a:latin typeface="+mn-lt"/>
                        </a:rPr>
                        <a:t>District</a:t>
                      </a:r>
                    </a:p>
                  </a:txBody>
                  <a:tcPr marL="68580" marR="68580" marT="34290" marB="34290">
                    <a:solidFill>
                      <a:schemeClr val="tx2"/>
                    </a:solidFill>
                  </a:tcPr>
                </a:tc>
                <a:tc>
                  <a:txBody>
                    <a:bodyPr/>
                    <a:lstStyle/>
                    <a:p>
                      <a:pPr algn="ctr"/>
                      <a:r>
                        <a:rPr lang="en-US" sz="1200">
                          <a:solidFill>
                            <a:schemeClr val="bg1"/>
                          </a:solidFill>
                          <a:latin typeface="+mn-lt"/>
                        </a:rPr>
                        <a:t>Level 3, School</a:t>
                      </a:r>
                    </a:p>
                  </a:txBody>
                  <a:tcPr marL="68580" marR="68580" marT="34290" marB="34290">
                    <a:solidFill>
                      <a:schemeClr val="tx2"/>
                    </a:solidFill>
                  </a:tcPr>
                </a:tc>
                <a:tc>
                  <a:txBody>
                    <a:bodyPr/>
                    <a:lstStyle/>
                    <a:p>
                      <a:pPr algn="ctr"/>
                      <a:r>
                        <a:rPr lang="en-US" sz="1200" b="1">
                          <a:solidFill>
                            <a:schemeClr val="bg1"/>
                          </a:solidFill>
                          <a:latin typeface="+mn-lt"/>
                        </a:rPr>
                        <a:t>Level 3, District</a:t>
                      </a:r>
                    </a:p>
                  </a:txBody>
                  <a:tcPr marL="68580" marR="68580" marT="34290" marB="34290">
                    <a:solidFill>
                      <a:schemeClr val="tx2"/>
                    </a:solidFill>
                  </a:tcPr>
                </a:tc>
                <a:tc>
                  <a:txBody>
                    <a:bodyPr/>
                    <a:lstStyle/>
                    <a:p>
                      <a:pPr algn="ctr"/>
                      <a:r>
                        <a:rPr lang="en-US" sz="1200">
                          <a:solidFill>
                            <a:schemeClr val="bg1"/>
                          </a:solidFill>
                          <a:latin typeface="+mn-lt"/>
                        </a:rPr>
                        <a:t>Level 4, School</a:t>
                      </a:r>
                    </a:p>
                  </a:txBody>
                  <a:tcPr marL="68580" marR="68580" marT="34290" marB="34290">
                    <a:solidFill>
                      <a:schemeClr val="tx2"/>
                    </a:solidFill>
                  </a:tcPr>
                </a:tc>
                <a:tc>
                  <a:txBody>
                    <a:bodyPr/>
                    <a:lstStyle/>
                    <a:p>
                      <a:pPr algn="ctr"/>
                      <a:r>
                        <a:rPr lang="en-US" sz="1200">
                          <a:solidFill>
                            <a:schemeClr val="bg1"/>
                          </a:solidFill>
                          <a:latin typeface="+mn-lt"/>
                        </a:rPr>
                        <a:t>Level 4, District</a:t>
                      </a:r>
                    </a:p>
                  </a:txBody>
                  <a:tcPr marL="68580" marR="68580" marT="34290" marB="34290">
                    <a:solidFill>
                      <a:schemeClr val="tx2"/>
                    </a:solidFill>
                  </a:tcPr>
                </a:tc>
                <a:tc>
                  <a:txBody>
                    <a:bodyPr/>
                    <a:lstStyle/>
                    <a:p>
                      <a:pPr algn="ctr"/>
                      <a:r>
                        <a:rPr lang="en-US" sz="1200">
                          <a:solidFill>
                            <a:schemeClr val="bg1"/>
                          </a:solidFill>
                          <a:latin typeface="+mn-lt"/>
                        </a:rPr>
                        <a:t>Level 5, School</a:t>
                      </a:r>
                    </a:p>
                  </a:txBody>
                  <a:tcPr marL="68580" marR="68580" marT="34290" marB="34290">
                    <a:lnR w="19050" cap="flat" cmpd="sng" algn="ctr">
                      <a:solidFill>
                        <a:schemeClr val="bg1"/>
                      </a:solidFill>
                      <a:prstDash val="solid"/>
                      <a:round/>
                      <a:headEnd type="none" w="med" len="med"/>
                      <a:tailEnd type="none" w="med" len="med"/>
                    </a:lnR>
                    <a:solidFill>
                      <a:schemeClr val="tx2"/>
                    </a:solidFill>
                  </a:tcPr>
                </a:tc>
                <a:tc>
                  <a:txBody>
                    <a:bodyPr/>
                    <a:lstStyle/>
                    <a:p>
                      <a:pPr algn="ctr"/>
                      <a:r>
                        <a:rPr lang="en-US" sz="1200" b="1">
                          <a:solidFill>
                            <a:schemeClr val="bg1"/>
                          </a:solidFill>
                          <a:latin typeface="+mn-lt"/>
                        </a:rPr>
                        <a:t>Level 5, District</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4064672404"/>
                  </a:ext>
                </a:extLst>
              </a:tr>
              <a:tr h="447212">
                <a:tc>
                  <a:txBody>
                    <a:bodyPr/>
                    <a:lstStyle/>
                    <a:p>
                      <a:pPr algn="ctr"/>
                      <a:r>
                        <a:rPr lang="en-US" sz="1200">
                          <a:latin typeface="+mn-lt"/>
                          <a:cs typeface="Calibri" panose="020F0502020204030204" pitchFamily="34" charset="0"/>
                        </a:rPr>
                        <a:t>3</a:t>
                      </a:r>
                    </a:p>
                  </a:txBody>
                  <a:tcPr marL="98268" marR="98268" marT="34290" marB="34290">
                    <a:solidFill>
                      <a:schemeClr val="tx2"/>
                    </a:solidFill>
                  </a:tcPr>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endParaRPr lang="en-US" sz="1200" b="1">
                        <a:solidFill>
                          <a:schemeClr val="tx1"/>
                        </a:solidFill>
                        <a:latin typeface="+mn-lt"/>
                      </a:endParaRP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447212">
                <a:tc>
                  <a:txBody>
                    <a:bodyPr/>
                    <a:lstStyle/>
                    <a:p>
                      <a:pPr algn="ctr"/>
                      <a:r>
                        <a:rPr lang="en-US" sz="1200">
                          <a:latin typeface="+mn-lt"/>
                          <a:cs typeface="Calibri" panose="020F0502020204030204" pitchFamily="34" charset="0"/>
                        </a:rPr>
                        <a:t>4</a:t>
                      </a:r>
                    </a:p>
                  </a:txBody>
                  <a:tcPr marL="98268" marR="98268" marT="34290" marB="34290">
                    <a:solidFill>
                      <a:schemeClr val="tx2"/>
                    </a:solidFill>
                  </a:tcPr>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endParaRPr lang="en-US" sz="1200" b="1">
                        <a:solidFill>
                          <a:schemeClr val="tx1"/>
                        </a:solidFill>
                        <a:latin typeface="+mn-lt"/>
                      </a:endParaRP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447212">
                <a:tc>
                  <a:txBody>
                    <a:bodyPr/>
                    <a:lstStyle/>
                    <a:p>
                      <a:pPr algn="ctr"/>
                      <a:r>
                        <a:rPr lang="en-US" sz="1200">
                          <a:latin typeface="+mn-lt"/>
                          <a:cs typeface="Calibri" panose="020F0502020204030204" pitchFamily="34" charset="0"/>
                        </a:rPr>
                        <a:t>5</a:t>
                      </a:r>
                    </a:p>
                  </a:txBody>
                  <a:tcPr marL="98268" marR="98268" marT="34290" marB="34290">
                    <a:solidFill>
                      <a:schemeClr val="tx2"/>
                    </a:solidFill>
                  </a:tcPr>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endParaRPr lang="en-US" sz="1200" b="1">
                        <a:solidFill>
                          <a:schemeClr val="tx1"/>
                        </a:solidFill>
                        <a:latin typeface="+mn-lt"/>
                      </a:endParaRP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447212">
                <a:tc>
                  <a:txBody>
                    <a:bodyPr/>
                    <a:lstStyle/>
                    <a:p>
                      <a:pPr algn="ctr"/>
                      <a:r>
                        <a:rPr lang="en-US" sz="1200">
                          <a:latin typeface="+mn-lt"/>
                          <a:cs typeface="Calibri" panose="020F0502020204030204" pitchFamily="34" charset="0"/>
                        </a:rPr>
                        <a:t>6</a:t>
                      </a:r>
                    </a:p>
                  </a:txBody>
                  <a:tcPr marL="98268" marR="98268" marT="34290" marB="34290">
                    <a:solidFill>
                      <a:schemeClr val="tx2"/>
                    </a:solidFill>
                  </a:tcPr>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endParaRPr lang="en-US" sz="1200" b="1">
                        <a:solidFill>
                          <a:schemeClr val="tx1"/>
                        </a:solidFill>
                        <a:latin typeface="+mn-lt"/>
                      </a:endParaRP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6"/>
                  </a:ext>
                </a:extLst>
              </a:tr>
              <a:tr h="447212">
                <a:tc>
                  <a:txBody>
                    <a:bodyPr/>
                    <a:lstStyle/>
                    <a:p>
                      <a:pPr algn="ctr"/>
                      <a:r>
                        <a:rPr lang="en-US" sz="1200">
                          <a:latin typeface="+mn-lt"/>
                          <a:cs typeface="Calibri" panose="020F0502020204030204" pitchFamily="34" charset="0"/>
                        </a:rPr>
                        <a:t>7</a:t>
                      </a:r>
                    </a:p>
                  </a:txBody>
                  <a:tcPr marL="98268" marR="98268" marT="34290" marB="34290">
                    <a:solidFill>
                      <a:schemeClr val="tx2"/>
                    </a:solidFill>
                  </a:tcPr>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endParaRPr lang="en-US" sz="1200" b="1">
                        <a:solidFill>
                          <a:schemeClr val="tx1"/>
                        </a:solidFill>
                        <a:latin typeface="+mn-lt"/>
                      </a:endParaRP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7"/>
                  </a:ext>
                </a:extLst>
              </a:tr>
              <a:tr h="447212">
                <a:tc>
                  <a:txBody>
                    <a:bodyPr/>
                    <a:lstStyle/>
                    <a:p>
                      <a:pPr algn="ctr"/>
                      <a:r>
                        <a:rPr lang="en-US" sz="1200">
                          <a:latin typeface="+mn-lt"/>
                          <a:cs typeface="Calibri" panose="020F0502020204030204" pitchFamily="34" charset="0"/>
                        </a:rPr>
                        <a:t>8</a:t>
                      </a:r>
                    </a:p>
                  </a:txBody>
                  <a:tcPr marL="98268" marR="98268" marT="34290" marB="34290">
                    <a:solidFill>
                      <a:schemeClr val="tx2"/>
                    </a:solidFill>
                  </a:tcPr>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endParaRPr lang="en-US" sz="1200" b="1">
                        <a:solidFill>
                          <a:schemeClr val="tx1"/>
                        </a:solidFill>
                        <a:latin typeface="+mn-lt"/>
                      </a:endParaRP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8"/>
                  </a:ext>
                </a:extLst>
              </a:tr>
              <a:tr h="447212">
                <a:tc>
                  <a:txBody>
                    <a:bodyPr/>
                    <a:lstStyle/>
                    <a:p>
                      <a:pPr algn="ctr"/>
                      <a:r>
                        <a:rPr lang="en-US" sz="1200">
                          <a:latin typeface="+mn-lt"/>
                          <a:cs typeface="Calibri" panose="020F0502020204030204" pitchFamily="34" charset="0"/>
                        </a:rPr>
                        <a:t>9</a:t>
                      </a:r>
                    </a:p>
                  </a:txBody>
                  <a:tcPr marL="98268" marR="98268" marT="34290" marB="34290">
                    <a:solidFill>
                      <a:schemeClr val="tx2"/>
                    </a:solidFill>
                  </a:tcPr>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endParaRPr lang="en-US" sz="1200" b="1">
                        <a:solidFill>
                          <a:schemeClr val="tx1"/>
                        </a:solidFill>
                        <a:latin typeface="+mn-lt"/>
                      </a:endParaRP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endParaRPr lang="en-US" sz="1200" b="1" dirty="0">
                        <a:solidFill>
                          <a:schemeClr val="tx1"/>
                        </a:solidFill>
                        <a:latin typeface="+mn-lt"/>
                      </a:endParaRP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7" name="TextBox 6">
            <a:extLst>
              <a:ext uri="{FF2B5EF4-FFF2-40B4-BE49-F238E27FC236}">
                <a16:creationId xmlns:a16="http://schemas.microsoft.com/office/drawing/2014/main" id="{1B3A17DA-640D-4A2C-9F0C-305D0463610F}"/>
              </a:ext>
            </a:extLst>
          </p:cNvPr>
          <p:cNvSpPr txBox="1"/>
          <p:nvPr/>
        </p:nvSpPr>
        <p:spPr>
          <a:xfrm>
            <a:off x="154746" y="5360796"/>
            <a:ext cx="10974170" cy="261610"/>
          </a:xfrm>
          <a:prstGeom prst="rect">
            <a:avLst/>
          </a:prstGeom>
          <a:noFill/>
        </p:spPr>
        <p:txBody>
          <a:bodyPr wrap="square" lIns="91440" tIns="45720" rIns="91440" bIns="45720" rtlCol="0" anchor="t">
            <a:spAutoFit/>
          </a:bodyPr>
          <a:lstStyle/>
          <a:p>
            <a:r>
              <a:rPr lang="en-US" sz="1100">
                <a:ea typeface="+mn-lt"/>
                <a:cs typeface="+mn-lt"/>
              </a:rPr>
              <a:t>Notes: Percentages may not total 100 due to rounding.</a:t>
            </a:r>
            <a:endParaRPr lang="en-US">
              <a:ea typeface="+mn-lt"/>
              <a:cs typeface="+mn-lt"/>
            </a:endParaRPr>
          </a:p>
        </p:txBody>
      </p:sp>
      <p:sp>
        <p:nvSpPr>
          <p:cNvPr id="4" name="Slide Number Placeholder 3">
            <a:extLst>
              <a:ext uri="{FF2B5EF4-FFF2-40B4-BE49-F238E27FC236}">
                <a16:creationId xmlns:a16="http://schemas.microsoft.com/office/drawing/2014/main" id="{019B2A46-43C8-4DF2-A943-7C783686CDFD}"/>
              </a:ext>
            </a:extLst>
          </p:cNvPr>
          <p:cNvSpPr>
            <a:spLocks noGrp="1"/>
          </p:cNvSpPr>
          <p:nvPr>
            <p:ph type="sldNum" sz="quarter" idx="10"/>
          </p:nvPr>
        </p:nvSpPr>
        <p:spPr/>
        <p:txBody>
          <a:bodyPr/>
          <a:lstStyle/>
          <a:p>
            <a:fld id="{A3D1C70C-36A2-44FC-A083-98959550CFF4}" type="slidenum">
              <a:rPr lang="en-US" smtClean="0"/>
              <a:pPr/>
              <a:t>11</a:t>
            </a:fld>
            <a:endParaRPr lang="en-US"/>
          </a:p>
        </p:txBody>
      </p:sp>
    </p:spTree>
    <p:extLst>
      <p:ext uri="{BB962C8B-B14F-4D97-AF65-F5344CB8AC3E}">
        <p14:creationId xmlns:p14="http://schemas.microsoft.com/office/powerpoint/2010/main" val="199251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7D63D97-428D-4DF7-822B-C904D9FF4883}"/>
              </a:ext>
            </a:extLst>
          </p:cNvPr>
          <p:cNvSpPr>
            <a:spLocks noGrp="1"/>
          </p:cNvSpPr>
          <p:nvPr>
            <p:ph type="title"/>
          </p:nvPr>
        </p:nvSpPr>
        <p:spPr>
          <a:xfrm>
            <a:off x="1457082" y="214878"/>
            <a:ext cx="10096500" cy="747712"/>
          </a:xfrm>
        </p:spPr>
        <p:txBody>
          <a:bodyPr/>
          <a:lstStyle/>
          <a:p>
            <a:r>
              <a:rPr lang="en-US" sz="2400">
                <a:solidFill>
                  <a:schemeClr val="tx1"/>
                </a:solidFill>
              </a:rPr>
              <a:t>Comparison of &lt;School Name&gt;’s Spring 2022 Administration Mathematics to &lt;District Name&gt;’s – Percentages</a:t>
            </a:r>
          </a:p>
        </p:txBody>
      </p:sp>
      <p:graphicFrame>
        <p:nvGraphicFramePr>
          <p:cNvPr id="6" name="Content Placeholder 4">
            <a:extLst>
              <a:ext uri="{FF2B5EF4-FFF2-40B4-BE49-F238E27FC236}">
                <a16:creationId xmlns:a16="http://schemas.microsoft.com/office/drawing/2014/main" id="{73CF628F-3254-4CB4-BD78-4F2E88BFC2EB}"/>
              </a:ext>
            </a:extLst>
          </p:cNvPr>
          <p:cNvGraphicFramePr>
            <a:graphicFrameLocks/>
          </p:cNvGraphicFramePr>
          <p:nvPr>
            <p:extLst>
              <p:ext uri="{D42A27DB-BD31-4B8C-83A1-F6EECF244321}">
                <p14:modId xmlns:p14="http://schemas.microsoft.com/office/powerpoint/2010/main" val="2002525170"/>
              </p:ext>
            </p:extLst>
          </p:nvPr>
        </p:nvGraphicFramePr>
        <p:xfrm>
          <a:off x="139803" y="1129748"/>
          <a:ext cx="11022569" cy="3994915"/>
        </p:xfrm>
        <a:graphic>
          <a:graphicData uri="http://schemas.openxmlformats.org/drawingml/2006/table">
            <a:tbl>
              <a:tblPr firstRow="1" firstCol="1" bandRow="1">
                <a:tableStyleId>{5C22544A-7EE6-4342-B048-85BDC9FD1C3A}</a:tableStyleId>
              </a:tblPr>
              <a:tblGrid>
                <a:gridCol w="1394516">
                  <a:extLst>
                    <a:ext uri="{9D8B030D-6E8A-4147-A177-3AD203B41FA5}">
                      <a16:colId xmlns:a16="http://schemas.microsoft.com/office/drawing/2014/main" val="20000"/>
                    </a:ext>
                  </a:extLst>
                </a:gridCol>
                <a:gridCol w="907275">
                  <a:extLst>
                    <a:ext uri="{9D8B030D-6E8A-4147-A177-3AD203B41FA5}">
                      <a16:colId xmlns:a16="http://schemas.microsoft.com/office/drawing/2014/main" val="20001"/>
                    </a:ext>
                  </a:extLst>
                </a:gridCol>
                <a:gridCol w="907275">
                  <a:extLst>
                    <a:ext uri="{9D8B030D-6E8A-4147-A177-3AD203B41FA5}">
                      <a16:colId xmlns:a16="http://schemas.microsoft.com/office/drawing/2014/main" val="20002"/>
                    </a:ext>
                  </a:extLst>
                </a:gridCol>
                <a:gridCol w="926735">
                  <a:extLst>
                    <a:ext uri="{9D8B030D-6E8A-4147-A177-3AD203B41FA5}">
                      <a16:colId xmlns:a16="http://schemas.microsoft.com/office/drawing/2014/main" val="20003"/>
                    </a:ext>
                  </a:extLst>
                </a:gridCol>
                <a:gridCol w="983824">
                  <a:extLst>
                    <a:ext uri="{9D8B030D-6E8A-4147-A177-3AD203B41FA5}">
                      <a16:colId xmlns:a16="http://schemas.microsoft.com/office/drawing/2014/main" val="20004"/>
                    </a:ext>
                  </a:extLst>
                </a:gridCol>
                <a:gridCol w="983824">
                  <a:extLst>
                    <a:ext uri="{9D8B030D-6E8A-4147-A177-3AD203B41FA5}">
                      <a16:colId xmlns:a16="http://schemas.microsoft.com/office/drawing/2014/main" val="20005"/>
                    </a:ext>
                  </a:extLst>
                </a:gridCol>
                <a:gridCol w="983824">
                  <a:extLst>
                    <a:ext uri="{9D8B030D-6E8A-4147-A177-3AD203B41FA5}">
                      <a16:colId xmlns:a16="http://schemas.microsoft.com/office/drawing/2014/main" val="20006"/>
                    </a:ext>
                  </a:extLst>
                </a:gridCol>
                <a:gridCol w="983824">
                  <a:extLst>
                    <a:ext uri="{9D8B030D-6E8A-4147-A177-3AD203B41FA5}">
                      <a16:colId xmlns:a16="http://schemas.microsoft.com/office/drawing/2014/main" val="20007"/>
                    </a:ext>
                  </a:extLst>
                </a:gridCol>
                <a:gridCol w="983824">
                  <a:extLst>
                    <a:ext uri="{9D8B030D-6E8A-4147-A177-3AD203B41FA5}">
                      <a16:colId xmlns:a16="http://schemas.microsoft.com/office/drawing/2014/main" val="212281478"/>
                    </a:ext>
                  </a:extLst>
                </a:gridCol>
                <a:gridCol w="983824">
                  <a:extLst>
                    <a:ext uri="{9D8B030D-6E8A-4147-A177-3AD203B41FA5}">
                      <a16:colId xmlns:a16="http://schemas.microsoft.com/office/drawing/2014/main" val="20009"/>
                    </a:ext>
                  </a:extLst>
                </a:gridCol>
                <a:gridCol w="983824">
                  <a:extLst>
                    <a:ext uri="{9D8B030D-6E8A-4147-A177-3AD203B41FA5}">
                      <a16:colId xmlns:a16="http://schemas.microsoft.com/office/drawing/2014/main" val="20010"/>
                    </a:ext>
                  </a:extLst>
                </a:gridCol>
              </a:tblGrid>
              <a:tr h="607558">
                <a:tc>
                  <a:txBody>
                    <a:bodyPr/>
                    <a:lstStyle/>
                    <a:p>
                      <a:pPr algn="ctr"/>
                      <a:r>
                        <a:rPr lang="en-US" sz="1400" dirty="0">
                          <a:latin typeface="+mn-lt"/>
                          <a:cs typeface="Calibri"/>
                        </a:rPr>
                        <a:t>Grade</a:t>
                      </a:r>
                    </a:p>
                  </a:txBody>
                  <a:tcPr marL="98268" marR="98268" marT="34290" marB="34290" anchor="ctr">
                    <a:solidFill>
                      <a:schemeClr val="tx2"/>
                    </a:solidFill>
                  </a:tcPr>
                </a:tc>
                <a:tc>
                  <a:txBody>
                    <a:bodyPr/>
                    <a:lstStyle/>
                    <a:p>
                      <a:pPr algn="ctr"/>
                      <a:r>
                        <a:rPr lang="en-US" sz="1400" dirty="0">
                          <a:solidFill>
                            <a:schemeClr val="bg1"/>
                          </a:solidFill>
                          <a:latin typeface="+mn-lt"/>
                        </a:rPr>
                        <a:t>Level 1, School</a:t>
                      </a:r>
                    </a:p>
                  </a:txBody>
                  <a:tcPr marL="68580" marR="68580" marT="34290" marB="34290">
                    <a:solidFill>
                      <a:schemeClr val="tx2"/>
                    </a:solidFill>
                  </a:tcPr>
                </a:tc>
                <a:tc>
                  <a:txBody>
                    <a:bodyPr/>
                    <a:lstStyle/>
                    <a:p>
                      <a:pPr algn="ctr"/>
                      <a:r>
                        <a:rPr lang="en-US" sz="1400" b="1" dirty="0">
                          <a:solidFill>
                            <a:schemeClr val="bg1"/>
                          </a:solidFill>
                          <a:latin typeface="+mn-lt"/>
                        </a:rPr>
                        <a:t>Level 1, District</a:t>
                      </a:r>
                    </a:p>
                  </a:txBody>
                  <a:tcPr marL="68580" marR="68580" marT="34290" marB="34290">
                    <a:solidFill>
                      <a:schemeClr val="tx2"/>
                    </a:solidFill>
                  </a:tcPr>
                </a:tc>
                <a:tc>
                  <a:txBody>
                    <a:bodyPr/>
                    <a:lstStyle/>
                    <a:p>
                      <a:pPr algn="ctr"/>
                      <a:r>
                        <a:rPr lang="en-US" sz="1400" dirty="0">
                          <a:solidFill>
                            <a:schemeClr val="bg1"/>
                          </a:solidFill>
                          <a:latin typeface="+mn-lt"/>
                        </a:rPr>
                        <a:t>Level 2, School</a:t>
                      </a:r>
                    </a:p>
                  </a:txBody>
                  <a:tcPr marL="68580" marR="68580" marT="34290" marB="34290">
                    <a:solidFill>
                      <a:schemeClr val="tx2"/>
                    </a:solidFill>
                  </a:tcPr>
                </a:tc>
                <a:tc>
                  <a:txBody>
                    <a:bodyPr/>
                    <a:lstStyle/>
                    <a:p>
                      <a:pPr algn="ctr"/>
                      <a:r>
                        <a:rPr lang="en-US" sz="1400" b="1" dirty="0">
                          <a:solidFill>
                            <a:schemeClr val="bg1"/>
                          </a:solidFill>
                          <a:latin typeface="+mn-lt"/>
                        </a:rPr>
                        <a:t>Level 2,</a:t>
                      </a:r>
                    </a:p>
                    <a:p>
                      <a:pPr algn="ctr"/>
                      <a:r>
                        <a:rPr lang="en-US" sz="1400" b="1" dirty="0">
                          <a:solidFill>
                            <a:schemeClr val="bg1"/>
                          </a:solidFill>
                          <a:latin typeface="+mn-lt"/>
                        </a:rPr>
                        <a:t>District</a:t>
                      </a:r>
                    </a:p>
                  </a:txBody>
                  <a:tcPr marL="68580" marR="68580" marT="34290" marB="34290">
                    <a:solidFill>
                      <a:schemeClr val="tx2"/>
                    </a:solidFill>
                  </a:tcPr>
                </a:tc>
                <a:tc>
                  <a:txBody>
                    <a:bodyPr/>
                    <a:lstStyle/>
                    <a:p>
                      <a:pPr algn="ctr"/>
                      <a:r>
                        <a:rPr lang="en-US" sz="1400" dirty="0">
                          <a:solidFill>
                            <a:schemeClr val="bg1"/>
                          </a:solidFill>
                          <a:latin typeface="+mn-lt"/>
                        </a:rPr>
                        <a:t>Level 3, School</a:t>
                      </a:r>
                    </a:p>
                  </a:txBody>
                  <a:tcPr marL="68580" marR="68580" marT="34290" marB="34290">
                    <a:solidFill>
                      <a:schemeClr val="tx2"/>
                    </a:solidFill>
                  </a:tcPr>
                </a:tc>
                <a:tc>
                  <a:txBody>
                    <a:bodyPr/>
                    <a:lstStyle/>
                    <a:p>
                      <a:pPr algn="ctr"/>
                      <a:r>
                        <a:rPr lang="en-US" sz="1400" b="1" dirty="0">
                          <a:solidFill>
                            <a:schemeClr val="bg1"/>
                          </a:solidFill>
                          <a:latin typeface="+mn-lt"/>
                        </a:rPr>
                        <a:t>Level 3, District</a:t>
                      </a:r>
                    </a:p>
                  </a:txBody>
                  <a:tcPr marL="68580" marR="68580" marT="34290" marB="34290">
                    <a:solidFill>
                      <a:schemeClr val="tx2"/>
                    </a:solidFill>
                  </a:tcPr>
                </a:tc>
                <a:tc>
                  <a:txBody>
                    <a:bodyPr/>
                    <a:lstStyle/>
                    <a:p>
                      <a:pPr algn="ctr"/>
                      <a:r>
                        <a:rPr lang="en-US" sz="1400" dirty="0">
                          <a:solidFill>
                            <a:schemeClr val="bg1"/>
                          </a:solidFill>
                          <a:latin typeface="+mn-lt"/>
                        </a:rPr>
                        <a:t>Level 4, School</a:t>
                      </a:r>
                    </a:p>
                  </a:txBody>
                  <a:tcPr marL="68580" marR="68580" marT="34290" marB="34290">
                    <a:solidFill>
                      <a:schemeClr val="tx2"/>
                    </a:solidFill>
                  </a:tcPr>
                </a:tc>
                <a:tc>
                  <a:txBody>
                    <a:bodyPr/>
                    <a:lstStyle/>
                    <a:p>
                      <a:pPr algn="ctr"/>
                      <a:r>
                        <a:rPr lang="en-US" sz="1400" dirty="0">
                          <a:solidFill>
                            <a:schemeClr val="bg1"/>
                          </a:solidFill>
                          <a:latin typeface="+mn-lt"/>
                        </a:rPr>
                        <a:t>Level 4, District</a:t>
                      </a:r>
                    </a:p>
                  </a:txBody>
                  <a:tcPr marL="68580" marR="68580" marT="34290" marB="34290">
                    <a:solidFill>
                      <a:schemeClr val="tx2"/>
                    </a:solidFill>
                  </a:tcPr>
                </a:tc>
                <a:tc>
                  <a:txBody>
                    <a:bodyPr/>
                    <a:lstStyle/>
                    <a:p>
                      <a:pPr algn="ctr"/>
                      <a:r>
                        <a:rPr lang="en-US" sz="1400" dirty="0">
                          <a:solidFill>
                            <a:schemeClr val="bg1"/>
                          </a:solidFill>
                          <a:latin typeface="+mn-lt"/>
                        </a:rPr>
                        <a:t>Level 5, School</a:t>
                      </a:r>
                    </a:p>
                  </a:txBody>
                  <a:tcPr marL="68580" marR="68580" marT="34290" marB="34290">
                    <a:solidFill>
                      <a:schemeClr val="tx2"/>
                    </a:solidFill>
                  </a:tcPr>
                </a:tc>
                <a:tc>
                  <a:txBody>
                    <a:bodyPr/>
                    <a:lstStyle/>
                    <a:p>
                      <a:pPr algn="ctr"/>
                      <a:r>
                        <a:rPr lang="en-US" sz="1400" b="1" dirty="0">
                          <a:solidFill>
                            <a:schemeClr val="bg1"/>
                          </a:solidFill>
                          <a:latin typeface="+mn-lt"/>
                        </a:rPr>
                        <a:t>Level 5, District</a:t>
                      </a:r>
                    </a:p>
                  </a:txBody>
                  <a:tcPr marL="68580" marR="68580" marT="34290" marB="34290">
                    <a:lnB w="1905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10002"/>
                  </a:ext>
                </a:extLst>
              </a:tr>
              <a:tr h="376373">
                <a:tc>
                  <a:txBody>
                    <a:bodyPr/>
                    <a:lstStyle/>
                    <a:p>
                      <a:pPr algn="ctr"/>
                      <a:r>
                        <a:rPr lang="en-US" sz="1400" b="1" dirty="0">
                          <a:solidFill>
                            <a:schemeClr val="bg1"/>
                          </a:solidFill>
                          <a:latin typeface="+mn-lt"/>
                          <a:cs typeface="Calibri"/>
                        </a:rPr>
                        <a:t>3</a:t>
                      </a:r>
                    </a:p>
                  </a:txBody>
                  <a:tcPr marL="98268" marR="98268" marT="34290" marB="34290">
                    <a:solidFill>
                      <a:schemeClr val="tx2"/>
                    </a:solidFill>
                  </a:tcPr>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endParaRPr lang="en-US" sz="1400" b="1">
                        <a:solidFill>
                          <a:schemeClr val="tx1"/>
                        </a:solidFill>
                        <a:latin typeface="+mn-lt"/>
                      </a:endParaRP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376373">
                <a:tc>
                  <a:txBody>
                    <a:bodyPr/>
                    <a:lstStyle/>
                    <a:p>
                      <a:pPr algn="ctr"/>
                      <a:r>
                        <a:rPr lang="en-US" sz="1400" b="1" dirty="0">
                          <a:solidFill>
                            <a:schemeClr val="bg1"/>
                          </a:solidFill>
                          <a:latin typeface="+mn-lt"/>
                          <a:cs typeface="Calibri"/>
                        </a:rPr>
                        <a:t>4</a:t>
                      </a:r>
                    </a:p>
                  </a:txBody>
                  <a:tcPr marL="98268" marR="98268" marT="34290" marB="34290">
                    <a:solidFill>
                      <a:schemeClr val="tx2"/>
                    </a:solidFill>
                  </a:tcPr>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endParaRPr lang="en-US" sz="1400" b="1">
                        <a:solidFill>
                          <a:schemeClr val="tx1"/>
                        </a:solidFill>
                        <a:latin typeface="+mn-lt"/>
                      </a:endParaRP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376373">
                <a:tc>
                  <a:txBody>
                    <a:bodyPr/>
                    <a:lstStyle/>
                    <a:p>
                      <a:pPr algn="ctr"/>
                      <a:r>
                        <a:rPr lang="en-US" sz="1400" b="1" dirty="0">
                          <a:solidFill>
                            <a:schemeClr val="bg1"/>
                          </a:solidFill>
                          <a:latin typeface="+mn-lt"/>
                          <a:cs typeface="Calibri"/>
                        </a:rPr>
                        <a:t>5</a:t>
                      </a:r>
                    </a:p>
                  </a:txBody>
                  <a:tcPr marL="98268" marR="98268" marT="34290" marB="34290">
                    <a:solidFill>
                      <a:schemeClr val="tx2"/>
                    </a:solidFill>
                  </a:tcPr>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endParaRPr lang="en-US" sz="1400" b="1">
                        <a:solidFill>
                          <a:schemeClr val="tx1"/>
                        </a:solidFill>
                        <a:latin typeface="+mn-lt"/>
                      </a:endParaRP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376373">
                <a:tc>
                  <a:txBody>
                    <a:bodyPr/>
                    <a:lstStyle/>
                    <a:p>
                      <a:pPr algn="ctr"/>
                      <a:r>
                        <a:rPr lang="en-US" sz="1400" b="1" dirty="0">
                          <a:solidFill>
                            <a:schemeClr val="bg1"/>
                          </a:solidFill>
                          <a:latin typeface="+mn-lt"/>
                          <a:cs typeface="Calibri"/>
                        </a:rPr>
                        <a:t>6</a:t>
                      </a:r>
                    </a:p>
                  </a:txBody>
                  <a:tcPr marL="98268" marR="98268" marT="34290" marB="34290">
                    <a:solidFill>
                      <a:schemeClr val="tx2"/>
                    </a:solidFill>
                  </a:tcPr>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endParaRPr lang="en-US" sz="1400" b="1">
                        <a:solidFill>
                          <a:schemeClr val="tx1"/>
                        </a:solidFill>
                        <a:latin typeface="+mn-lt"/>
                      </a:endParaRP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6"/>
                  </a:ext>
                </a:extLst>
              </a:tr>
              <a:tr h="376373">
                <a:tc>
                  <a:txBody>
                    <a:bodyPr/>
                    <a:lstStyle/>
                    <a:p>
                      <a:pPr algn="ctr"/>
                      <a:r>
                        <a:rPr lang="en-US" sz="1400" b="1" dirty="0">
                          <a:solidFill>
                            <a:schemeClr val="bg1"/>
                          </a:solidFill>
                          <a:latin typeface="+mn-lt"/>
                          <a:cs typeface="Calibri"/>
                        </a:rPr>
                        <a:t>7</a:t>
                      </a:r>
                    </a:p>
                  </a:txBody>
                  <a:tcPr marL="98268" marR="98268" marT="34290" marB="34290">
                    <a:solidFill>
                      <a:schemeClr val="tx2"/>
                    </a:solidFill>
                  </a:tcPr>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endParaRPr lang="en-US" sz="1400" b="1">
                        <a:solidFill>
                          <a:schemeClr val="tx1"/>
                        </a:solidFill>
                        <a:latin typeface="+mn-lt"/>
                      </a:endParaRP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7"/>
                  </a:ext>
                </a:extLst>
              </a:tr>
              <a:tr h="376373">
                <a:tc>
                  <a:txBody>
                    <a:bodyPr/>
                    <a:lstStyle/>
                    <a:p>
                      <a:pPr algn="ctr"/>
                      <a:r>
                        <a:rPr lang="en-US" sz="1400" b="1" dirty="0">
                          <a:solidFill>
                            <a:schemeClr val="bg1"/>
                          </a:solidFill>
                          <a:latin typeface="+mn-lt"/>
                          <a:cs typeface="Calibri"/>
                        </a:rPr>
                        <a:t>8</a:t>
                      </a:r>
                    </a:p>
                  </a:txBody>
                  <a:tcPr marL="98268" marR="98268" marT="34290" marB="34290">
                    <a:solidFill>
                      <a:schemeClr val="tx2"/>
                    </a:solidFill>
                  </a:tcPr>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endParaRPr lang="en-US" sz="1400" b="1">
                        <a:solidFill>
                          <a:schemeClr val="tx1"/>
                        </a:solidFill>
                        <a:latin typeface="+mn-lt"/>
                      </a:endParaRP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8"/>
                  </a:ext>
                </a:extLst>
              </a:tr>
              <a:tr h="376373">
                <a:tc>
                  <a:txBody>
                    <a:bodyPr/>
                    <a:lstStyle/>
                    <a:p>
                      <a:pPr algn="ctr"/>
                      <a:r>
                        <a:rPr lang="en-US" sz="1400" b="1" dirty="0">
                          <a:solidFill>
                            <a:schemeClr val="bg1"/>
                          </a:solidFill>
                          <a:latin typeface="+mn-lt"/>
                          <a:cs typeface="Calibri"/>
                        </a:rPr>
                        <a:t>Algebra</a:t>
                      </a:r>
                      <a:r>
                        <a:rPr lang="en-US" sz="1400" b="1" baseline="0" dirty="0">
                          <a:solidFill>
                            <a:schemeClr val="bg1"/>
                          </a:solidFill>
                          <a:latin typeface="+mn-lt"/>
                          <a:cs typeface="Calibri"/>
                        </a:rPr>
                        <a:t> I</a:t>
                      </a:r>
                      <a:endParaRPr lang="en-US" sz="1400" b="1" dirty="0">
                        <a:solidFill>
                          <a:schemeClr val="bg1"/>
                        </a:solidFill>
                        <a:latin typeface="+mn-lt"/>
                        <a:cs typeface="Calibri"/>
                      </a:endParaRPr>
                    </a:p>
                  </a:txBody>
                  <a:tcPr marL="98268" marR="98268" marT="34290" marB="34290">
                    <a:solidFill>
                      <a:schemeClr val="tx2"/>
                    </a:solidFill>
                  </a:tcPr>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endParaRPr lang="en-US" sz="1400" b="1">
                        <a:solidFill>
                          <a:schemeClr val="tx1"/>
                        </a:solidFill>
                        <a:latin typeface="+mn-lt"/>
                      </a:endParaRP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9"/>
                  </a:ext>
                </a:extLst>
              </a:tr>
              <a:tr h="376373">
                <a:tc>
                  <a:txBody>
                    <a:bodyPr/>
                    <a:lstStyle/>
                    <a:p>
                      <a:pPr algn="ctr"/>
                      <a:r>
                        <a:rPr lang="en-US" sz="1400" b="1" dirty="0">
                          <a:solidFill>
                            <a:schemeClr val="bg1"/>
                          </a:solidFill>
                          <a:latin typeface="+mn-lt"/>
                          <a:cs typeface="Calibri"/>
                        </a:rPr>
                        <a:t>Algebra II</a:t>
                      </a:r>
                    </a:p>
                  </a:txBody>
                  <a:tcPr marL="98268" marR="98268" marT="34290" marB="34290">
                    <a:solidFill>
                      <a:schemeClr val="tx2"/>
                    </a:solidFill>
                  </a:tcPr>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endParaRPr lang="en-US" sz="1400" b="1">
                        <a:solidFill>
                          <a:schemeClr val="tx1"/>
                        </a:solidFill>
                        <a:latin typeface="+mn-lt"/>
                      </a:endParaRP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10"/>
                  </a:ext>
                </a:extLst>
              </a:tr>
              <a:tr h="376373">
                <a:tc>
                  <a:txBody>
                    <a:bodyPr/>
                    <a:lstStyle/>
                    <a:p>
                      <a:pPr algn="ctr"/>
                      <a:r>
                        <a:rPr lang="en-US" sz="1400" b="1" dirty="0">
                          <a:solidFill>
                            <a:schemeClr val="bg1"/>
                          </a:solidFill>
                          <a:latin typeface="+mn-lt"/>
                          <a:cs typeface="Calibri"/>
                        </a:rPr>
                        <a:t>Geometry</a:t>
                      </a:r>
                    </a:p>
                  </a:txBody>
                  <a:tcPr marL="98268" marR="98268" marT="34290" marB="34290">
                    <a:solidFill>
                      <a:schemeClr val="tx2"/>
                    </a:solidFill>
                  </a:tcPr>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endParaRPr lang="en-US" sz="1400" b="1" dirty="0">
                        <a:solidFill>
                          <a:schemeClr val="tx1"/>
                        </a:solidFill>
                        <a:latin typeface="+mn-lt"/>
                      </a:endParaRP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7" name="TextBox 6">
            <a:extLst>
              <a:ext uri="{FF2B5EF4-FFF2-40B4-BE49-F238E27FC236}">
                <a16:creationId xmlns:a16="http://schemas.microsoft.com/office/drawing/2014/main" id="{B6E831C7-944F-4A0E-B6CC-543C9362FB28}"/>
              </a:ext>
            </a:extLst>
          </p:cNvPr>
          <p:cNvSpPr txBox="1"/>
          <p:nvPr/>
        </p:nvSpPr>
        <p:spPr>
          <a:xfrm>
            <a:off x="139804" y="5124663"/>
            <a:ext cx="11639820" cy="492443"/>
          </a:xfrm>
          <a:prstGeom prst="rect">
            <a:avLst/>
          </a:prstGeom>
          <a:noFill/>
        </p:spPr>
        <p:txBody>
          <a:bodyPr wrap="square" lIns="91440" tIns="45720" rIns="91440" bIns="45720" rtlCol="0" anchor="t">
            <a:spAutoFit/>
          </a:bodyPr>
          <a:lstStyle/>
          <a:p>
            <a:endParaRPr lang="en-US" sz="1050" dirty="0">
              <a:solidFill>
                <a:srgbClr val="C00000"/>
              </a:solidFill>
              <a:ea typeface="+mn-lt"/>
              <a:cs typeface="+mn-lt"/>
            </a:endParaRPr>
          </a:p>
          <a:p>
            <a:endParaRPr lang="en-US" sz="500" dirty="0">
              <a:ea typeface="+mn-lt"/>
              <a:cs typeface="+mn-lt"/>
            </a:endParaRPr>
          </a:p>
          <a:p>
            <a:r>
              <a:rPr lang="en-US" sz="1050" dirty="0">
                <a:ea typeface="+mn-lt"/>
                <a:cs typeface="+mn-lt"/>
              </a:rPr>
              <a:t>Notes: Percentages may not total 100 due to rounding.</a:t>
            </a:r>
          </a:p>
        </p:txBody>
      </p:sp>
      <p:sp>
        <p:nvSpPr>
          <p:cNvPr id="4" name="Slide Number Placeholder 3">
            <a:extLst>
              <a:ext uri="{FF2B5EF4-FFF2-40B4-BE49-F238E27FC236}">
                <a16:creationId xmlns:a16="http://schemas.microsoft.com/office/drawing/2014/main" id="{29218D37-0A2F-4DAC-8D81-645352A0675C}"/>
              </a:ext>
            </a:extLst>
          </p:cNvPr>
          <p:cNvSpPr>
            <a:spLocks noGrp="1"/>
          </p:cNvSpPr>
          <p:nvPr>
            <p:ph type="sldNum" sz="quarter" idx="10"/>
          </p:nvPr>
        </p:nvSpPr>
        <p:spPr/>
        <p:txBody>
          <a:bodyPr/>
          <a:lstStyle/>
          <a:p>
            <a:fld id="{A3D1C70C-36A2-44FC-A083-98959550CFF4}" type="slidenum">
              <a:rPr lang="en-US" smtClean="0"/>
              <a:pPr/>
              <a:t>12</a:t>
            </a:fld>
            <a:endParaRPr lang="en-US"/>
          </a:p>
        </p:txBody>
      </p:sp>
    </p:spTree>
    <p:extLst>
      <p:ext uri="{BB962C8B-B14F-4D97-AF65-F5344CB8AC3E}">
        <p14:creationId xmlns:p14="http://schemas.microsoft.com/office/powerpoint/2010/main" val="1349007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7D63D97-428D-4DF7-822B-C904D9FF4883}"/>
              </a:ext>
            </a:extLst>
          </p:cNvPr>
          <p:cNvSpPr>
            <a:spLocks noGrp="1"/>
          </p:cNvSpPr>
          <p:nvPr>
            <p:ph type="title"/>
          </p:nvPr>
        </p:nvSpPr>
        <p:spPr>
          <a:xfrm>
            <a:off x="1457082" y="214878"/>
            <a:ext cx="10096500" cy="747712"/>
          </a:xfrm>
        </p:spPr>
        <p:txBody>
          <a:bodyPr/>
          <a:lstStyle/>
          <a:p>
            <a:r>
              <a:rPr lang="en-US" sz="2400">
                <a:solidFill>
                  <a:schemeClr val="tx1"/>
                </a:solidFill>
              </a:rPr>
              <a:t>Comparison of &lt;School Name&gt;’s Spring 2022 Administration Science to &lt;District Name&gt;’s – Percentages</a:t>
            </a:r>
          </a:p>
        </p:txBody>
      </p:sp>
      <p:graphicFrame>
        <p:nvGraphicFramePr>
          <p:cNvPr id="6" name="Content Placeholder 4">
            <a:extLst>
              <a:ext uri="{FF2B5EF4-FFF2-40B4-BE49-F238E27FC236}">
                <a16:creationId xmlns:a16="http://schemas.microsoft.com/office/drawing/2014/main" id="{73CF628F-3254-4CB4-BD78-4F2E88BFC2EB}"/>
              </a:ext>
            </a:extLst>
          </p:cNvPr>
          <p:cNvGraphicFramePr>
            <a:graphicFrameLocks/>
          </p:cNvGraphicFramePr>
          <p:nvPr>
            <p:extLst>
              <p:ext uri="{D42A27DB-BD31-4B8C-83A1-F6EECF244321}">
                <p14:modId xmlns:p14="http://schemas.microsoft.com/office/powerpoint/2010/main" val="299501103"/>
              </p:ext>
            </p:extLst>
          </p:nvPr>
        </p:nvGraphicFramePr>
        <p:xfrm>
          <a:off x="548640" y="1564640"/>
          <a:ext cx="10412888" cy="2673891"/>
        </p:xfrm>
        <a:graphic>
          <a:graphicData uri="http://schemas.openxmlformats.org/drawingml/2006/table">
            <a:tbl>
              <a:tblPr firstRow="1" firstCol="1" bandRow="1">
                <a:tableStyleId>{5C22544A-7EE6-4342-B048-85BDC9FD1C3A}</a:tableStyleId>
              </a:tblPr>
              <a:tblGrid>
                <a:gridCol w="1603652">
                  <a:extLst>
                    <a:ext uri="{9D8B030D-6E8A-4147-A177-3AD203B41FA5}">
                      <a16:colId xmlns:a16="http://schemas.microsoft.com/office/drawing/2014/main" val="20000"/>
                    </a:ext>
                  </a:extLst>
                </a:gridCol>
                <a:gridCol w="1043339">
                  <a:extLst>
                    <a:ext uri="{9D8B030D-6E8A-4147-A177-3AD203B41FA5}">
                      <a16:colId xmlns:a16="http://schemas.microsoft.com/office/drawing/2014/main" val="20001"/>
                    </a:ext>
                  </a:extLst>
                </a:gridCol>
                <a:gridCol w="1043339">
                  <a:extLst>
                    <a:ext uri="{9D8B030D-6E8A-4147-A177-3AD203B41FA5}">
                      <a16:colId xmlns:a16="http://schemas.microsoft.com/office/drawing/2014/main" val="20002"/>
                    </a:ext>
                  </a:extLst>
                </a:gridCol>
                <a:gridCol w="1065718">
                  <a:extLst>
                    <a:ext uri="{9D8B030D-6E8A-4147-A177-3AD203B41FA5}">
                      <a16:colId xmlns:a16="http://schemas.microsoft.com/office/drawing/2014/main" val="20003"/>
                    </a:ext>
                  </a:extLst>
                </a:gridCol>
                <a:gridCol w="1131368">
                  <a:extLst>
                    <a:ext uri="{9D8B030D-6E8A-4147-A177-3AD203B41FA5}">
                      <a16:colId xmlns:a16="http://schemas.microsoft.com/office/drawing/2014/main" val="20004"/>
                    </a:ext>
                  </a:extLst>
                </a:gridCol>
                <a:gridCol w="1131368">
                  <a:extLst>
                    <a:ext uri="{9D8B030D-6E8A-4147-A177-3AD203B41FA5}">
                      <a16:colId xmlns:a16="http://schemas.microsoft.com/office/drawing/2014/main" val="20005"/>
                    </a:ext>
                  </a:extLst>
                </a:gridCol>
                <a:gridCol w="1131368">
                  <a:extLst>
                    <a:ext uri="{9D8B030D-6E8A-4147-A177-3AD203B41FA5}">
                      <a16:colId xmlns:a16="http://schemas.microsoft.com/office/drawing/2014/main" val="20006"/>
                    </a:ext>
                  </a:extLst>
                </a:gridCol>
                <a:gridCol w="1131368">
                  <a:extLst>
                    <a:ext uri="{9D8B030D-6E8A-4147-A177-3AD203B41FA5}">
                      <a16:colId xmlns:a16="http://schemas.microsoft.com/office/drawing/2014/main" val="20007"/>
                    </a:ext>
                  </a:extLst>
                </a:gridCol>
                <a:gridCol w="1131368">
                  <a:extLst>
                    <a:ext uri="{9D8B030D-6E8A-4147-A177-3AD203B41FA5}">
                      <a16:colId xmlns:a16="http://schemas.microsoft.com/office/drawing/2014/main" val="212281478"/>
                    </a:ext>
                  </a:extLst>
                </a:gridCol>
              </a:tblGrid>
              <a:tr h="938208">
                <a:tc>
                  <a:txBody>
                    <a:bodyPr/>
                    <a:lstStyle/>
                    <a:p>
                      <a:pPr algn="ctr"/>
                      <a:r>
                        <a:rPr lang="en-US" sz="1400">
                          <a:latin typeface="+mn-lt"/>
                          <a:cs typeface="Calibri" panose="020F0502020204030204" pitchFamily="34" charset="0"/>
                        </a:rPr>
                        <a:t>Grade</a:t>
                      </a:r>
                    </a:p>
                  </a:txBody>
                  <a:tcPr marL="98268" marR="98268" marT="34290" marB="34290" anchor="ctr">
                    <a:solidFill>
                      <a:schemeClr val="tx2"/>
                    </a:solidFill>
                  </a:tcPr>
                </a:tc>
                <a:tc>
                  <a:txBody>
                    <a:bodyPr/>
                    <a:lstStyle/>
                    <a:p>
                      <a:pPr algn="ctr"/>
                      <a:r>
                        <a:rPr lang="en-US" sz="1400">
                          <a:solidFill>
                            <a:schemeClr val="bg1"/>
                          </a:solidFill>
                          <a:latin typeface="+mn-lt"/>
                        </a:rPr>
                        <a:t>Level 1, School</a:t>
                      </a:r>
                    </a:p>
                  </a:txBody>
                  <a:tcPr marL="68580" marR="68580" marT="34290" marB="34290">
                    <a:solidFill>
                      <a:schemeClr val="tx2"/>
                    </a:solidFill>
                  </a:tcPr>
                </a:tc>
                <a:tc>
                  <a:txBody>
                    <a:bodyPr/>
                    <a:lstStyle/>
                    <a:p>
                      <a:pPr algn="ctr"/>
                      <a:r>
                        <a:rPr lang="en-US" sz="1400" b="1">
                          <a:solidFill>
                            <a:schemeClr val="bg1"/>
                          </a:solidFill>
                          <a:latin typeface="+mn-lt"/>
                        </a:rPr>
                        <a:t>Level 1, District</a:t>
                      </a:r>
                    </a:p>
                  </a:txBody>
                  <a:tcPr marL="68580" marR="68580" marT="34290" marB="34290">
                    <a:solidFill>
                      <a:schemeClr val="tx2"/>
                    </a:solidFill>
                  </a:tcPr>
                </a:tc>
                <a:tc>
                  <a:txBody>
                    <a:bodyPr/>
                    <a:lstStyle/>
                    <a:p>
                      <a:pPr algn="ctr"/>
                      <a:r>
                        <a:rPr lang="en-US" sz="1400">
                          <a:solidFill>
                            <a:schemeClr val="bg1"/>
                          </a:solidFill>
                          <a:latin typeface="+mn-lt"/>
                        </a:rPr>
                        <a:t>Level 2, School</a:t>
                      </a:r>
                    </a:p>
                  </a:txBody>
                  <a:tcPr marL="68580" marR="68580" marT="34290" marB="34290">
                    <a:solidFill>
                      <a:schemeClr val="tx2"/>
                    </a:solidFill>
                  </a:tcPr>
                </a:tc>
                <a:tc>
                  <a:txBody>
                    <a:bodyPr/>
                    <a:lstStyle/>
                    <a:p>
                      <a:pPr algn="ctr"/>
                      <a:r>
                        <a:rPr lang="en-US" sz="1400" b="1">
                          <a:solidFill>
                            <a:schemeClr val="bg1"/>
                          </a:solidFill>
                          <a:latin typeface="+mn-lt"/>
                        </a:rPr>
                        <a:t>Level 2,</a:t>
                      </a:r>
                    </a:p>
                    <a:p>
                      <a:pPr algn="ctr"/>
                      <a:r>
                        <a:rPr lang="en-US" sz="1400" b="1">
                          <a:solidFill>
                            <a:schemeClr val="bg1"/>
                          </a:solidFill>
                          <a:latin typeface="+mn-lt"/>
                        </a:rPr>
                        <a:t>District</a:t>
                      </a:r>
                    </a:p>
                  </a:txBody>
                  <a:tcPr marL="68580" marR="68580" marT="34290" marB="34290">
                    <a:solidFill>
                      <a:schemeClr val="tx2"/>
                    </a:solidFill>
                  </a:tcPr>
                </a:tc>
                <a:tc>
                  <a:txBody>
                    <a:bodyPr/>
                    <a:lstStyle/>
                    <a:p>
                      <a:pPr algn="ctr"/>
                      <a:r>
                        <a:rPr lang="en-US" sz="1400">
                          <a:solidFill>
                            <a:schemeClr val="bg1"/>
                          </a:solidFill>
                          <a:latin typeface="+mn-lt"/>
                        </a:rPr>
                        <a:t>Level 3, School</a:t>
                      </a:r>
                    </a:p>
                  </a:txBody>
                  <a:tcPr marL="68580" marR="68580" marT="34290" marB="34290">
                    <a:solidFill>
                      <a:schemeClr val="tx2"/>
                    </a:solidFill>
                  </a:tcPr>
                </a:tc>
                <a:tc>
                  <a:txBody>
                    <a:bodyPr/>
                    <a:lstStyle/>
                    <a:p>
                      <a:pPr algn="ctr"/>
                      <a:r>
                        <a:rPr lang="en-US" sz="1400" b="1">
                          <a:solidFill>
                            <a:schemeClr val="bg1"/>
                          </a:solidFill>
                          <a:latin typeface="+mn-lt"/>
                        </a:rPr>
                        <a:t>Level 3, District</a:t>
                      </a:r>
                    </a:p>
                  </a:txBody>
                  <a:tcPr marL="68580" marR="68580" marT="34290" marB="34290">
                    <a:solidFill>
                      <a:schemeClr val="tx2"/>
                    </a:solidFill>
                  </a:tcPr>
                </a:tc>
                <a:tc>
                  <a:txBody>
                    <a:bodyPr/>
                    <a:lstStyle/>
                    <a:p>
                      <a:pPr algn="ctr"/>
                      <a:r>
                        <a:rPr lang="en-US" sz="1400">
                          <a:solidFill>
                            <a:schemeClr val="bg1"/>
                          </a:solidFill>
                          <a:latin typeface="+mn-lt"/>
                        </a:rPr>
                        <a:t>Level 4, School</a:t>
                      </a:r>
                    </a:p>
                  </a:txBody>
                  <a:tcPr marL="68580" marR="68580" marT="34290" marB="34290">
                    <a:solidFill>
                      <a:schemeClr val="tx2"/>
                    </a:solidFill>
                  </a:tcPr>
                </a:tc>
                <a:tc>
                  <a:txBody>
                    <a:bodyPr/>
                    <a:lstStyle/>
                    <a:p>
                      <a:pPr algn="ctr"/>
                      <a:r>
                        <a:rPr lang="en-US" sz="1400">
                          <a:solidFill>
                            <a:schemeClr val="bg1"/>
                          </a:solidFill>
                          <a:latin typeface="+mn-lt"/>
                        </a:rPr>
                        <a:t>Level 4, District</a:t>
                      </a:r>
                    </a:p>
                  </a:txBody>
                  <a:tcPr marL="68580" marR="68580" marT="34290" marB="34290">
                    <a:solidFill>
                      <a:schemeClr val="tx2"/>
                    </a:solidFill>
                  </a:tcPr>
                </a:tc>
                <a:extLst>
                  <a:ext uri="{0D108BD9-81ED-4DB2-BD59-A6C34878D82A}">
                    <a16:rowId xmlns:a16="http://schemas.microsoft.com/office/drawing/2014/main" val="10002"/>
                  </a:ext>
                </a:extLst>
              </a:tr>
              <a:tr h="578561">
                <a:tc>
                  <a:txBody>
                    <a:bodyPr/>
                    <a:lstStyle/>
                    <a:p>
                      <a:pPr algn="ctr"/>
                      <a:r>
                        <a:rPr lang="en-US" sz="1400" b="1">
                          <a:solidFill>
                            <a:schemeClr val="bg1"/>
                          </a:solidFill>
                          <a:latin typeface="+mn-lt"/>
                          <a:cs typeface="Calibri" panose="020F0502020204030204" pitchFamily="34" charset="0"/>
                        </a:rPr>
                        <a:t>5</a:t>
                      </a:r>
                    </a:p>
                  </a:txBody>
                  <a:tcPr marL="98268" marR="98268" marT="34290" marB="34290">
                    <a:solidFill>
                      <a:schemeClr val="tx2"/>
                    </a:solidFill>
                  </a:tcPr>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extLst>
                  <a:ext uri="{0D108BD9-81ED-4DB2-BD59-A6C34878D82A}">
                    <a16:rowId xmlns:a16="http://schemas.microsoft.com/office/drawing/2014/main" val="10003"/>
                  </a:ext>
                </a:extLst>
              </a:tr>
              <a:tr h="578561">
                <a:tc>
                  <a:txBody>
                    <a:bodyPr/>
                    <a:lstStyle/>
                    <a:p>
                      <a:pPr algn="ctr"/>
                      <a:r>
                        <a:rPr lang="en-US" sz="1400" b="1">
                          <a:solidFill>
                            <a:schemeClr val="bg1"/>
                          </a:solidFill>
                          <a:latin typeface="+mn-lt"/>
                          <a:cs typeface="Calibri" panose="020F0502020204030204" pitchFamily="34" charset="0"/>
                        </a:rPr>
                        <a:t>8</a:t>
                      </a:r>
                    </a:p>
                  </a:txBody>
                  <a:tcPr marL="98268" marR="98268" marT="34290" marB="34290">
                    <a:solidFill>
                      <a:schemeClr val="tx2"/>
                    </a:solidFill>
                  </a:tcPr>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extLst>
                  <a:ext uri="{0D108BD9-81ED-4DB2-BD59-A6C34878D82A}">
                    <a16:rowId xmlns:a16="http://schemas.microsoft.com/office/drawing/2014/main" val="10004"/>
                  </a:ext>
                </a:extLst>
              </a:tr>
              <a:tr h="578561">
                <a:tc>
                  <a:txBody>
                    <a:bodyPr/>
                    <a:lstStyle/>
                    <a:p>
                      <a:pPr algn="ctr"/>
                      <a:r>
                        <a:rPr lang="en-US" sz="1400" b="1">
                          <a:solidFill>
                            <a:schemeClr val="bg1"/>
                          </a:solidFill>
                          <a:latin typeface="+mn-lt"/>
                          <a:cs typeface="Calibri" panose="020F0502020204030204" pitchFamily="34" charset="0"/>
                        </a:rPr>
                        <a:t>1</a:t>
                      </a:r>
                    </a:p>
                  </a:txBody>
                  <a:tcPr marL="98268" marR="98268" marT="34290" marB="34290">
                    <a:solidFill>
                      <a:schemeClr val="tx2"/>
                    </a:solidFill>
                  </a:tcPr>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b="1">
                        <a:solidFill>
                          <a:schemeClr val="tx1"/>
                        </a:solidFill>
                        <a:latin typeface="+mn-lt"/>
                      </a:endParaRPr>
                    </a:p>
                  </a:txBody>
                  <a:tcPr marL="68580" marR="68580" marT="34290" marB="34290"/>
                </a:tc>
                <a:tc>
                  <a:txBody>
                    <a:bodyPr/>
                    <a:lstStyle/>
                    <a:p>
                      <a:pPr algn="ctr"/>
                      <a:endParaRPr lang="en-US" sz="1400">
                        <a:solidFill>
                          <a:schemeClr val="tx2">
                            <a:lumMod val="75000"/>
                          </a:schemeClr>
                        </a:solidFill>
                        <a:latin typeface="+mn-lt"/>
                      </a:endParaRPr>
                    </a:p>
                  </a:txBody>
                  <a:tcPr marL="68580" marR="68580" marT="34290" marB="34290"/>
                </a:tc>
                <a:tc>
                  <a:txBody>
                    <a:bodyPr/>
                    <a:lstStyle/>
                    <a:p>
                      <a:pPr algn="ctr"/>
                      <a:endParaRPr lang="en-US" sz="1400" dirty="0">
                        <a:solidFill>
                          <a:schemeClr val="tx2">
                            <a:lumMod val="75000"/>
                          </a:schemeClr>
                        </a:solidFill>
                        <a:latin typeface="+mn-lt"/>
                      </a:endParaRPr>
                    </a:p>
                  </a:txBody>
                  <a:tcPr marL="68580" marR="68580" marT="34290" marB="34290"/>
                </a:tc>
                <a:extLst>
                  <a:ext uri="{0D108BD9-81ED-4DB2-BD59-A6C34878D82A}">
                    <a16:rowId xmlns:a16="http://schemas.microsoft.com/office/drawing/2014/main" val="10005"/>
                  </a:ext>
                </a:extLst>
              </a:tr>
            </a:tbl>
          </a:graphicData>
        </a:graphic>
      </p:graphicFrame>
      <p:sp>
        <p:nvSpPr>
          <p:cNvPr id="7" name="TextBox 6">
            <a:extLst>
              <a:ext uri="{FF2B5EF4-FFF2-40B4-BE49-F238E27FC236}">
                <a16:creationId xmlns:a16="http://schemas.microsoft.com/office/drawing/2014/main" id="{B6E831C7-944F-4A0E-B6CC-543C9362FB28}"/>
              </a:ext>
            </a:extLst>
          </p:cNvPr>
          <p:cNvSpPr txBox="1"/>
          <p:nvPr/>
        </p:nvSpPr>
        <p:spPr>
          <a:xfrm>
            <a:off x="139804" y="5124663"/>
            <a:ext cx="11022568" cy="338554"/>
          </a:xfrm>
          <a:prstGeom prst="rect">
            <a:avLst/>
          </a:prstGeom>
          <a:noFill/>
        </p:spPr>
        <p:txBody>
          <a:bodyPr wrap="square" lIns="91440" tIns="45720" rIns="91440" bIns="45720" rtlCol="0" anchor="t">
            <a:spAutoFit/>
          </a:bodyPr>
          <a:lstStyle/>
          <a:p>
            <a:r>
              <a:rPr lang="en-US" sz="1600" dirty="0">
                <a:ea typeface="+mn-lt"/>
                <a:cs typeface="+mn-lt"/>
              </a:rPr>
              <a:t>Notes: Percentages may not total 100 due to rounding.</a:t>
            </a:r>
          </a:p>
        </p:txBody>
      </p:sp>
      <p:sp>
        <p:nvSpPr>
          <p:cNvPr id="4" name="Slide Number Placeholder 3">
            <a:extLst>
              <a:ext uri="{FF2B5EF4-FFF2-40B4-BE49-F238E27FC236}">
                <a16:creationId xmlns:a16="http://schemas.microsoft.com/office/drawing/2014/main" id="{29218D37-0A2F-4DAC-8D81-645352A0675C}"/>
              </a:ext>
            </a:extLst>
          </p:cNvPr>
          <p:cNvSpPr>
            <a:spLocks noGrp="1"/>
          </p:cNvSpPr>
          <p:nvPr>
            <p:ph type="sldNum" sz="quarter" idx="10"/>
          </p:nvPr>
        </p:nvSpPr>
        <p:spPr/>
        <p:txBody>
          <a:bodyPr/>
          <a:lstStyle/>
          <a:p>
            <a:fld id="{A3D1C70C-36A2-44FC-A083-98959550CFF4}" type="slidenum">
              <a:rPr lang="en-US" smtClean="0"/>
              <a:pPr/>
              <a:t>13</a:t>
            </a:fld>
            <a:endParaRPr lang="en-US"/>
          </a:p>
        </p:txBody>
      </p:sp>
    </p:spTree>
    <p:extLst>
      <p:ext uri="{BB962C8B-B14F-4D97-AF65-F5344CB8AC3E}">
        <p14:creationId xmlns:p14="http://schemas.microsoft.com/office/powerpoint/2010/main" val="3713993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B3E4E-44BD-4DA3-B2F6-452C5539DAAA}"/>
              </a:ext>
            </a:extLst>
          </p:cNvPr>
          <p:cNvSpPr>
            <a:spLocks noGrp="1"/>
          </p:cNvSpPr>
          <p:nvPr>
            <p:ph type="title"/>
          </p:nvPr>
        </p:nvSpPr>
        <p:spPr/>
        <p:txBody>
          <a:bodyPr/>
          <a:lstStyle/>
          <a:p>
            <a:r>
              <a:rPr lang="en-US">
                <a:solidFill>
                  <a:schemeClr val="tx1"/>
                </a:solidFill>
              </a:rPr>
              <a:t>Notable Achievements</a:t>
            </a:r>
          </a:p>
        </p:txBody>
      </p:sp>
      <p:sp>
        <p:nvSpPr>
          <p:cNvPr id="3" name="Text Placeholder 2">
            <a:extLst>
              <a:ext uri="{FF2B5EF4-FFF2-40B4-BE49-F238E27FC236}">
                <a16:creationId xmlns:a16="http://schemas.microsoft.com/office/drawing/2014/main" id="{E2E5B26F-602D-4E28-A656-0778DEA1F422}"/>
              </a:ext>
            </a:extLst>
          </p:cNvPr>
          <p:cNvSpPr>
            <a:spLocks noGrp="1"/>
          </p:cNvSpPr>
          <p:nvPr>
            <p:ph type="body" sz="quarter" idx="11"/>
          </p:nvPr>
        </p:nvSpPr>
        <p:spPr/>
        <p:txBody>
          <a:bodyPr/>
          <a:lstStyle/>
          <a:p>
            <a:r>
              <a:rPr lang="en-US"/>
              <a:t>Develop as needed</a:t>
            </a:r>
          </a:p>
        </p:txBody>
      </p:sp>
      <p:sp>
        <p:nvSpPr>
          <p:cNvPr id="4" name="Slide Number Placeholder 3">
            <a:extLst>
              <a:ext uri="{FF2B5EF4-FFF2-40B4-BE49-F238E27FC236}">
                <a16:creationId xmlns:a16="http://schemas.microsoft.com/office/drawing/2014/main" id="{A8DC8A32-8EA7-4F66-BD2D-828C549AA60A}"/>
              </a:ext>
            </a:extLst>
          </p:cNvPr>
          <p:cNvSpPr>
            <a:spLocks noGrp="1"/>
          </p:cNvSpPr>
          <p:nvPr>
            <p:ph type="sldNum" sz="quarter" idx="10"/>
          </p:nvPr>
        </p:nvSpPr>
        <p:spPr/>
        <p:txBody>
          <a:bodyPr/>
          <a:lstStyle/>
          <a:p>
            <a:fld id="{A3D1C70C-36A2-44FC-A083-98959550CFF4}" type="slidenum">
              <a:rPr lang="en-US" smtClean="0"/>
              <a:pPr/>
              <a:t>14</a:t>
            </a:fld>
            <a:endParaRPr lang="en-US"/>
          </a:p>
        </p:txBody>
      </p:sp>
    </p:spTree>
    <p:extLst>
      <p:ext uri="{BB962C8B-B14F-4D97-AF65-F5344CB8AC3E}">
        <p14:creationId xmlns:p14="http://schemas.microsoft.com/office/powerpoint/2010/main" val="1523884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B3E4E-44BD-4DA3-B2F6-452C5539DAAA}"/>
              </a:ext>
            </a:extLst>
          </p:cNvPr>
          <p:cNvSpPr>
            <a:spLocks noGrp="1"/>
          </p:cNvSpPr>
          <p:nvPr>
            <p:ph type="title"/>
          </p:nvPr>
        </p:nvSpPr>
        <p:spPr/>
        <p:txBody>
          <a:bodyPr/>
          <a:lstStyle/>
          <a:p>
            <a:r>
              <a:rPr lang="en-US">
                <a:solidFill>
                  <a:schemeClr val="tx1"/>
                </a:solidFill>
              </a:rPr>
              <a:t>Intervention Strategies</a:t>
            </a:r>
          </a:p>
        </p:txBody>
      </p:sp>
      <p:sp>
        <p:nvSpPr>
          <p:cNvPr id="3" name="Text Placeholder 2">
            <a:extLst>
              <a:ext uri="{FF2B5EF4-FFF2-40B4-BE49-F238E27FC236}">
                <a16:creationId xmlns:a16="http://schemas.microsoft.com/office/drawing/2014/main" id="{E2E5B26F-602D-4E28-A656-0778DEA1F422}"/>
              </a:ext>
            </a:extLst>
          </p:cNvPr>
          <p:cNvSpPr>
            <a:spLocks noGrp="1"/>
          </p:cNvSpPr>
          <p:nvPr>
            <p:ph type="body" sz="quarter" idx="11"/>
          </p:nvPr>
        </p:nvSpPr>
        <p:spPr/>
        <p:txBody>
          <a:bodyPr/>
          <a:lstStyle/>
          <a:p>
            <a:r>
              <a:rPr lang="en-US"/>
              <a:t>Develop as needed</a:t>
            </a:r>
          </a:p>
        </p:txBody>
      </p:sp>
      <p:sp>
        <p:nvSpPr>
          <p:cNvPr id="4" name="Slide Number Placeholder 3">
            <a:extLst>
              <a:ext uri="{FF2B5EF4-FFF2-40B4-BE49-F238E27FC236}">
                <a16:creationId xmlns:a16="http://schemas.microsoft.com/office/drawing/2014/main" id="{A8DC8A32-8EA7-4F66-BD2D-828C549AA60A}"/>
              </a:ext>
            </a:extLst>
          </p:cNvPr>
          <p:cNvSpPr>
            <a:spLocks noGrp="1"/>
          </p:cNvSpPr>
          <p:nvPr>
            <p:ph type="sldNum" sz="quarter" idx="10"/>
          </p:nvPr>
        </p:nvSpPr>
        <p:spPr/>
        <p:txBody>
          <a:bodyPr/>
          <a:lstStyle/>
          <a:p>
            <a:fld id="{A3D1C70C-36A2-44FC-A083-98959550CFF4}" type="slidenum">
              <a:rPr lang="en-US" smtClean="0"/>
              <a:pPr/>
              <a:t>15</a:t>
            </a:fld>
            <a:endParaRPr lang="en-US"/>
          </a:p>
        </p:txBody>
      </p:sp>
    </p:spTree>
    <p:extLst>
      <p:ext uri="{BB962C8B-B14F-4D97-AF65-F5344CB8AC3E}">
        <p14:creationId xmlns:p14="http://schemas.microsoft.com/office/powerpoint/2010/main" val="2047871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E2964-91A4-4BBA-81F2-3290A8D60919}"/>
              </a:ext>
            </a:extLst>
          </p:cNvPr>
          <p:cNvSpPr>
            <a:spLocks noGrp="1"/>
          </p:cNvSpPr>
          <p:nvPr>
            <p:ph type="title"/>
          </p:nvPr>
        </p:nvSpPr>
        <p:spPr/>
        <p:txBody>
          <a:bodyPr/>
          <a:lstStyle/>
          <a:p>
            <a:r>
              <a:rPr lang="en-US" dirty="0">
                <a:solidFill>
                  <a:schemeClr val="tx1"/>
                </a:solidFill>
              </a:rPr>
              <a:t>Subgroup Charts</a:t>
            </a:r>
          </a:p>
        </p:txBody>
      </p:sp>
      <p:graphicFrame>
        <p:nvGraphicFramePr>
          <p:cNvPr id="7" name="Content Placeholder 7" descr="Sample Column graph: Performance of Subgroup over 5 Years in English Language Arts. Sample graph with&#10;percentage of economically disadvantaged students, percentage of English Learners, percentage of Students with Disability and percentage of All Students whose scores met or exceeded expectations on the vertical axis and the grade and year is represented on the horizontal axis. The performance of the students in each subgroup in English Language Arts in 5 years - 2015, 2016, 2017, 2018, and 2019.  ">
            <a:extLst>
              <a:ext uri="{FF2B5EF4-FFF2-40B4-BE49-F238E27FC236}">
                <a16:creationId xmlns:a16="http://schemas.microsoft.com/office/drawing/2014/main" id="{8627C97B-4285-4648-8B5E-4612C380955A}"/>
              </a:ext>
            </a:extLst>
          </p:cNvPr>
          <p:cNvGraphicFramePr>
            <a:graphicFrameLocks/>
          </p:cNvGraphicFramePr>
          <p:nvPr>
            <p:extLst>
              <p:ext uri="{D42A27DB-BD31-4B8C-83A1-F6EECF244321}">
                <p14:modId xmlns:p14="http://schemas.microsoft.com/office/powerpoint/2010/main" val="3184685791"/>
              </p:ext>
            </p:extLst>
          </p:nvPr>
        </p:nvGraphicFramePr>
        <p:xfrm>
          <a:off x="955963" y="1225550"/>
          <a:ext cx="9489688" cy="44069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86ECEA75-CBFE-4BF0-A3A0-EF40B961F53E}"/>
              </a:ext>
            </a:extLst>
          </p:cNvPr>
          <p:cNvSpPr>
            <a:spLocks noGrp="1"/>
          </p:cNvSpPr>
          <p:nvPr>
            <p:ph type="sldNum" sz="quarter" idx="10"/>
          </p:nvPr>
        </p:nvSpPr>
        <p:spPr/>
        <p:txBody>
          <a:bodyPr/>
          <a:lstStyle/>
          <a:p>
            <a:fld id="{A3D1C70C-36A2-44FC-A083-98959550CFF4}" type="slidenum">
              <a:rPr lang="en-US" dirty="0" smtClean="0"/>
              <a:pPr/>
              <a:t>16</a:t>
            </a:fld>
            <a:endParaRPr lang="en-US"/>
          </a:p>
        </p:txBody>
      </p:sp>
    </p:spTree>
    <p:extLst>
      <p:ext uri="{BB962C8B-B14F-4D97-AF65-F5344CB8AC3E}">
        <p14:creationId xmlns:p14="http://schemas.microsoft.com/office/powerpoint/2010/main" val="2247505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B91880A-3875-41B8-AA76-2BF8EA8D632C}"/>
              </a:ext>
            </a:extLst>
          </p:cNvPr>
          <p:cNvSpPr>
            <a:spLocks noGrp="1"/>
          </p:cNvSpPr>
          <p:nvPr>
            <p:ph type="title"/>
          </p:nvPr>
        </p:nvSpPr>
        <p:spPr>
          <a:xfrm>
            <a:off x="1334419" y="235678"/>
            <a:ext cx="10096500" cy="747712"/>
          </a:xfrm>
        </p:spPr>
        <p:txBody>
          <a:bodyPr/>
          <a:lstStyle/>
          <a:p>
            <a:r>
              <a:rPr lang="en-US" sz="2400" dirty="0">
                <a:solidFill>
                  <a:schemeClr val="tx1"/>
                </a:solidFill>
              </a:rPr>
              <a:t>Comparison of &lt;Insert District Name&gt;’s Spring 2022 NJSLA Administrations English Language Arts - Percentages</a:t>
            </a:r>
          </a:p>
        </p:txBody>
      </p:sp>
      <p:graphicFrame>
        <p:nvGraphicFramePr>
          <p:cNvPr id="6" name="Content Placeholder 4">
            <a:extLst>
              <a:ext uri="{FF2B5EF4-FFF2-40B4-BE49-F238E27FC236}">
                <a16:creationId xmlns:a16="http://schemas.microsoft.com/office/drawing/2014/main" id="{5E1AF6E2-1988-4D49-ADD4-CCDF2485B5C7}"/>
              </a:ext>
            </a:extLst>
          </p:cNvPr>
          <p:cNvGraphicFramePr>
            <a:graphicFrameLocks/>
          </p:cNvGraphicFramePr>
          <p:nvPr>
            <p:extLst>
              <p:ext uri="{D42A27DB-BD31-4B8C-83A1-F6EECF244321}">
                <p14:modId xmlns:p14="http://schemas.microsoft.com/office/powerpoint/2010/main" val="1749249516"/>
              </p:ext>
            </p:extLst>
          </p:nvPr>
        </p:nvGraphicFramePr>
        <p:xfrm>
          <a:off x="199862" y="1102797"/>
          <a:ext cx="10917908" cy="3871455"/>
        </p:xfrm>
        <a:graphic>
          <a:graphicData uri="http://schemas.openxmlformats.org/drawingml/2006/table">
            <a:tbl>
              <a:tblPr firstRow="1" bandRow="1">
                <a:tableStyleId>{5C22544A-7EE6-4342-B048-85BDC9FD1C3A}</a:tableStyleId>
              </a:tblPr>
              <a:tblGrid>
                <a:gridCol w="845258">
                  <a:extLst>
                    <a:ext uri="{9D8B030D-6E8A-4147-A177-3AD203B41FA5}">
                      <a16:colId xmlns:a16="http://schemas.microsoft.com/office/drawing/2014/main" val="20000"/>
                    </a:ext>
                  </a:extLst>
                </a:gridCol>
                <a:gridCol w="1007265">
                  <a:extLst>
                    <a:ext uri="{9D8B030D-6E8A-4147-A177-3AD203B41FA5}">
                      <a16:colId xmlns:a16="http://schemas.microsoft.com/office/drawing/2014/main" val="20001"/>
                    </a:ext>
                  </a:extLst>
                </a:gridCol>
                <a:gridCol w="1007265">
                  <a:extLst>
                    <a:ext uri="{9D8B030D-6E8A-4147-A177-3AD203B41FA5}">
                      <a16:colId xmlns:a16="http://schemas.microsoft.com/office/drawing/2014/main" val="20002"/>
                    </a:ext>
                  </a:extLst>
                </a:gridCol>
                <a:gridCol w="1007265">
                  <a:extLst>
                    <a:ext uri="{9D8B030D-6E8A-4147-A177-3AD203B41FA5}">
                      <a16:colId xmlns:a16="http://schemas.microsoft.com/office/drawing/2014/main" val="20003"/>
                    </a:ext>
                  </a:extLst>
                </a:gridCol>
                <a:gridCol w="1007265">
                  <a:extLst>
                    <a:ext uri="{9D8B030D-6E8A-4147-A177-3AD203B41FA5}">
                      <a16:colId xmlns:a16="http://schemas.microsoft.com/office/drawing/2014/main" val="20004"/>
                    </a:ext>
                  </a:extLst>
                </a:gridCol>
                <a:gridCol w="1007265">
                  <a:extLst>
                    <a:ext uri="{9D8B030D-6E8A-4147-A177-3AD203B41FA5}">
                      <a16:colId xmlns:a16="http://schemas.microsoft.com/office/drawing/2014/main" val="20005"/>
                    </a:ext>
                  </a:extLst>
                </a:gridCol>
                <a:gridCol w="1007265">
                  <a:extLst>
                    <a:ext uri="{9D8B030D-6E8A-4147-A177-3AD203B41FA5}">
                      <a16:colId xmlns:a16="http://schemas.microsoft.com/office/drawing/2014/main" val="20006"/>
                    </a:ext>
                  </a:extLst>
                </a:gridCol>
                <a:gridCol w="1007265">
                  <a:extLst>
                    <a:ext uri="{9D8B030D-6E8A-4147-A177-3AD203B41FA5}">
                      <a16:colId xmlns:a16="http://schemas.microsoft.com/office/drawing/2014/main" val="20007"/>
                    </a:ext>
                  </a:extLst>
                </a:gridCol>
                <a:gridCol w="1007265">
                  <a:extLst>
                    <a:ext uri="{9D8B030D-6E8A-4147-A177-3AD203B41FA5}">
                      <a16:colId xmlns:a16="http://schemas.microsoft.com/office/drawing/2014/main" val="20008"/>
                    </a:ext>
                  </a:extLst>
                </a:gridCol>
                <a:gridCol w="1007265">
                  <a:extLst>
                    <a:ext uri="{9D8B030D-6E8A-4147-A177-3AD203B41FA5}">
                      <a16:colId xmlns:a16="http://schemas.microsoft.com/office/drawing/2014/main" val="20009"/>
                    </a:ext>
                  </a:extLst>
                </a:gridCol>
                <a:gridCol w="1007265">
                  <a:extLst>
                    <a:ext uri="{9D8B030D-6E8A-4147-A177-3AD203B41FA5}">
                      <a16:colId xmlns:a16="http://schemas.microsoft.com/office/drawing/2014/main" val="20010"/>
                    </a:ext>
                  </a:extLst>
                </a:gridCol>
              </a:tblGrid>
              <a:tr h="721288">
                <a:tc>
                  <a:txBody>
                    <a:bodyPr/>
                    <a:lstStyle/>
                    <a:p>
                      <a:pPr algn="ctr"/>
                      <a:r>
                        <a:rPr lang="en-US" sz="1200" b="1">
                          <a:solidFill>
                            <a:schemeClr val="bg1"/>
                          </a:solidFill>
                          <a:latin typeface="+mn-lt"/>
                          <a:cs typeface="Calibri"/>
                        </a:rPr>
                        <a:t>Grade</a:t>
                      </a:r>
                    </a:p>
                  </a:txBody>
                  <a:tcPr marL="98268" marR="98268" marT="34290" marB="34290">
                    <a:solidFill>
                      <a:schemeClr val="tx2"/>
                    </a:solidFill>
                  </a:tcPr>
                </a:tc>
                <a:tc>
                  <a:txBody>
                    <a:bodyPr/>
                    <a:lstStyle/>
                    <a:p>
                      <a:pPr algn="ctr"/>
                      <a:r>
                        <a:rPr lang="en-US" sz="1200">
                          <a:solidFill>
                            <a:schemeClr val="bg1"/>
                          </a:solidFill>
                          <a:latin typeface="+mn-lt"/>
                        </a:rPr>
                        <a:t>Level 1, District</a:t>
                      </a:r>
                    </a:p>
                  </a:txBody>
                  <a:tcPr marL="68580" marR="68580" marT="34290" marB="34290">
                    <a:solidFill>
                      <a:schemeClr val="tx2"/>
                    </a:solidFill>
                  </a:tcPr>
                </a:tc>
                <a:tc>
                  <a:txBody>
                    <a:bodyPr/>
                    <a:lstStyle/>
                    <a:p>
                      <a:pPr algn="ctr"/>
                      <a:r>
                        <a:rPr lang="en-US" sz="1200" b="1">
                          <a:solidFill>
                            <a:schemeClr val="bg1"/>
                          </a:solidFill>
                          <a:latin typeface="+mn-lt"/>
                        </a:rPr>
                        <a:t>Level 1, State</a:t>
                      </a:r>
                    </a:p>
                  </a:txBody>
                  <a:tcPr marL="68580" marR="68580" marT="34290" marB="34290">
                    <a:solidFill>
                      <a:schemeClr val="tx2"/>
                    </a:solidFill>
                  </a:tcPr>
                </a:tc>
                <a:tc>
                  <a:txBody>
                    <a:bodyPr/>
                    <a:lstStyle/>
                    <a:p>
                      <a:pPr algn="ctr"/>
                      <a:r>
                        <a:rPr lang="en-US" sz="1200">
                          <a:solidFill>
                            <a:schemeClr val="bg1"/>
                          </a:solidFill>
                          <a:latin typeface="+mn-lt"/>
                        </a:rPr>
                        <a:t>Level 2, District</a:t>
                      </a:r>
                    </a:p>
                  </a:txBody>
                  <a:tcPr marL="68580" marR="68580" marT="34290" marB="34290">
                    <a:solidFill>
                      <a:schemeClr val="tx2"/>
                    </a:solidFill>
                  </a:tcPr>
                </a:tc>
                <a:tc>
                  <a:txBody>
                    <a:bodyPr/>
                    <a:lstStyle/>
                    <a:p>
                      <a:pPr algn="ctr"/>
                      <a:r>
                        <a:rPr lang="en-US" sz="1200" b="1">
                          <a:solidFill>
                            <a:schemeClr val="bg1"/>
                          </a:solidFill>
                          <a:latin typeface="+mn-lt"/>
                        </a:rPr>
                        <a:t>Level 2, State</a:t>
                      </a:r>
                    </a:p>
                  </a:txBody>
                  <a:tcPr marL="68580" marR="68580" marT="34290" marB="34290">
                    <a:solidFill>
                      <a:schemeClr val="tx2"/>
                    </a:solidFill>
                  </a:tcPr>
                </a:tc>
                <a:tc>
                  <a:txBody>
                    <a:bodyPr/>
                    <a:lstStyle/>
                    <a:p>
                      <a:pPr algn="ctr"/>
                      <a:r>
                        <a:rPr lang="en-US" sz="1200">
                          <a:solidFill>
                            <a:schemeClr val="bg1"/>
                          </a:solidFill>
                          <a:latin typeface="+mn-lt"/>
                        </a:rPr>
                        <a:t>Level 3, District</a:t>
                      </a:r>
                    </a:p>
                  </a:txBody>
                  <a:tcPr marL="68580" marR="68580" marT="34290" marB="34290">
                    <a:solidFill>
                      <a:schemeClr val="tx2"/>
                    </a:solidFill>
                  </a:tcPr>
                </a:tc>
                <a:tc>
                  <a:txBody>
                    <a:bodyPr/>
                    <a:lstStyle/>
                    <a:p>
                      <a:pPr algn="ctr"/>
                      <a:r>
                        <a:rPr lang="en-US" sz="1200" b="1">
                          <a:solidFill>
                            <a:schemeClr val="bg1"/>
                          </a:solidFill>
                          <a:latin typeface="+mn-lt"/>
                        </a:rPr>
                        <a:t>Level 3, State</a:t>
                      </a:r>
                    </a:p>
                  </a:txBody>
                  <a:tcPr marL="68580" marR="68580" marT="34290" marB="34290">
                    <a:solidFill>
                      <a:schemeClr val="tx2"/>
                    </a:solidFill>
                  </a:tcPr>
                </a:tc>
                <a:tc>
                  <a:txBody>
                    <a:bodyPr/>
                    <a:lstStyle/>
                    <a:p>
                      <a:pPr algn="ctr"/>
                      <a:r>
                        <a:rPr lang="en-US" sz="1200">
                          <a:solidFill>
                            <a:schemeClr val="bg1"/>
                          </a:solidFill>
                          <a:latin typeface="+mn-lt"/>
                        </a:rPr>
                        <a:t>Level 4, District</a:t>
                      </a:r>
                    </a:p>
                  </a:txBody>
                  <a:tcPr marL="68580" marR="68580" marT="34290" marB="34290">
                    <a:solidFill>
                      <a:schemeClr val="tx2"/>
                    </a:solidFill>
                  </a:tcPr>
                </a:tc>
                <a:tc>
                  <a:txBody>
                    <a:bodyPr/>
                    <a:lstStyle/>
                    <a:p>
                      <a:pPr algn="ctr"/>
                      <a:r>
                        <a:rPr lang="en-US" sz="1200">
                          <a:solidFill>
                            <a:schemeClr val="bg1"/>
                          </a:solidFill>
                          <a:latin typeface="+mn-lt"/>
                        </a:rPr>
                        <a:t>Level 4, State</a:t>
                      </a:r>
                    </a:p>
                  </a:txBody>
                  <a:tcPr marL="68580" marR="68580" marT="34290" marB="34290">
                    <a:solidFill>
                      <a:schemeClr val="tx2"/>
                    </a:solidFill>
                  </a:tcPr>
                </a:tc>
                <a:tc>
                  <a:txBody>
                    <a:bodyPr/>
                    <a:lstStyle/>
                    <a:p>
                      <a:pPr algn="ctr"/>
                      <a:r>
                        <a:rPr lang="en-US" sz="1200">
                          <a:solidFill>
                            <a:schemeClr val="bg1"/>
                          </a:solidFill>
                          <a:latin typeface="+mn-lt"/>
                        </a:rPr>
                        <a:t>Level 5, District</a:t>
                      </a:r>
                    </a:p>
                  </a:txBody>
                  <a:tcPr marL="68580" marR="68580" marT="34290" marB="34290">
                    <a:lnR w="19050" cap="flat" cmpd="sng" algn="ctr">
                      <a:solidFill>
                        <a:schemeClr val="bg1"/>
                      </a:solidFill>
                      <a:prstDash val="solid"/>
                      <a:round/>
                      <a:headEnd type="none" w="med" len="med"/>
                      <a:tailEnd type="none" w="med" len="med"/>
                    </a:lnR>
                    <a:solidFill>
                      <a:schemeClr val="tx2"/>
                    </a:solidFill>
                  </a:tcPr>
                </a:tc>
                <a:tc>
                  <a:txBody>
                    <a:bodyPr/>
                    <a:lstStyle/>
                    <a:p>
                      <a:pPr algn="ctr"/>
                      <a:r>
                        <a:rPr lang="en-US" sz="1200" b="1">
                          <a:solidFill>
                            <a:schemeClr val="bg1"/>
                          </a:solidFill>
                          <a:latin typeface="+mn-lt"/>
                        </a:rPr>
                        <a:t>Level 5, State</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4242083659"/>
                  </a:ext>
                </a:extLst>
              </a:tr>
              <a:tr h="450024">
                <a:tc>
                  <a:txBody>
                    <a:bodyPr/>
                    <a:lstStyle/>
                    <a:p>
                      <a:pPr algn="ctr"/>
                      <a:r>
                        <a:rPr lang="en-US" sz="1200" b="1">
                          <a:solidFill>
                            <a:schemeClr val="bg1"/>
                          </a:solidFill>
                          <a:latin typeface="+mn-lt"/>
                          <a:cs typeface="Calibri"/>
                        </a:rPr>
                        <a:t>3</a:t>
                      </a:r>
                    </a:p>
                  </a:txBody>
                  <a:tcPr marL="98268" marR="98268" marT="34290" marB="34290">
                    <a:solidFill>
                      <a:schemeClr val="tx2"/>
                    </a:solidFill>
                  </a:tcPr>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20.1</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15.5</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22.0</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36.2</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200" b="1">
                          <a:solidFill>
                            <a:schemeClr val="tx1"/>
                          </a:solidFill>
                          <a:latin typeface="+mn-lt"/>
                        </a:rPr>
                        <a:t>6.2</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450024">
                <a:tc>
                  <a:txBody>
                    <a:bodyPr/>
                    <a:lstStyle/>
                    <a:p>
                      <a:pPr algn="ctr"/>
                      <a:r>
                        <a:rPr lang="en-US" sz="1200" b="1">
                          <a:solidFill>
                            <a:schemeClr val="bg1"/>
                          </a:solidFill>
                          <a:latin typeface="+mn-lt"/>
                          <a:cs typeface="Calibri"/>
                        </a:rPr>
                        <a:t>4</a:t>
                      </a:r>
                    </a:p>
                  </a:txBody>
                  <a:tcPr marL="98268" marR="98268" marT="34290" marB="34290">
                    <a:solidFill>
                      <a:schemeClr val="tx2"/>
                    </a:solidFill>
                  </a:tcPr>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14.4</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14.3</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21.9</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35.3</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200" b="1">
                          <a:solidFill>
                            <a:schemeClr val="tx1"/>
                          </a:solidFill>
                          <a:latin typeface="+mn-lt"/>
                        </a:rPr>
                        <a:t>14.1</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450024">
                <a:tc>
                  <a:txBody>
                    <a:bodyPr/>
                    <a:lstStyle/>
                    <a:p>
                      <a:pPr algn="ctr"/>
                      <a:r>
                        <a:rPr lang="en-US" sz="1200" b="1">
                          <a:solidFill>
                            <a:schemeClr val="bg1"/>
                          </a:solidFill>
                          <a:latin typeface="+mn-lt"/>
                          <a:cs typeface="Calibri"/>
                        </a:rPr>
                        <a:t>5</a:t>
                      </a:r>
                    </a:p>
                  </a:txBody>
                  <a:tcPr marL="98268" marR="98268" marT="34290" marB="34290">
                    <a:solidFill>
                      <a:schemeClr val="tx2"/>
                    </a:solidFill>
                  </a:tcPr>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12.5</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14.7</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23.2</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40.4</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200" b="1">
                          <a:solidFill>
                            <a:schemeClr val="tx1"/>
                          </a:solidFill>
                          <a:latin typeface="+mn-lt"/>
                        </a:rPr>
                        <a:t>9.2</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450024">
                <a:tc>
                  <a:txBody>
                    <a:bodyPr/>
                    <a:lstStyle/>
                    <a:p>
                      <a:pPr algn="ctr"/>
                      <a:r>
                        <a:rPr lang="en-US" sz="1200" b="1">
                          <a:solidFill>
                            <a:schemeClr val="bg1"/>
                          </a:solidFill>
                          <a:latin typeface="+mn-lt"/>
                          <a:cs typeface="Calibri"/>
                        </a:rPr>
                        <a:t>6</a:t>
                      </a:r>
                    </a:p>
                  </a:txBody>
                  <a:tcPr marL="98268" marR="98268" marT="34290" marB="34290">
                    <a:solidFill>
                      <a:schemeClr val="tx2"/>
                    </a:solidFill>
                  </a:tcPr>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10.6</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15.6</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26.3</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37.4</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200" b="1">
                          <a:solidFill>
                            <a:schemeClr val="tx1"/>
                          </a:solidFill>
                          <a:latin typeface="+mn-lt"/>
                        </a:rPr>
                        <a:t>10.2</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6"/>
                  </a:ext>
                </a:extLst>
              </a:tr>
              <a:tr h="450024">
                <a:tc>
                  <a:txBody>
                    <a:bodyPr/>
                    <a:lstStyle/>
                    <a:p>
                      <a:pPr algn="ctr"/>
                      <a:r>
                        <a:rPr lang="en-US" sz="1200" b="1">
                          <a:solidFill>
                            <a:schemeClr val="bg1"/>
                          </a:solidFill>
                          <a:latin typeface="+mn-lt"/>
                          <a:cs typeface="Calibri"/>
                        </a:rPr>
                        <a:t>7</a:t>
                      </a:r>
                    </a:p>
                  </a:txBody>
                  <a:tcPr marL="98268" marR="98268" marT="34290" marB="34290">
                    <a:solidFill>
                      <a:schemeClr val="tx2"/>
                    </a:solidFill>
                  </a:tcPr>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12.3</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13.5</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21.5</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31.4</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200" b="1">
                          <a:solidFill>
                            <a:schemeClr val="tx1"/>
                          </a:solidFill>
                          <a:latin typeface="+mn-lt"/>
                        </a:rPr>
                        <a:t>21.3</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7"/>
                  </a:ext>
                </a:extLst>
              </a:tr>
              <a:tr h="450023">
                <a:tc>
                  <a:txBody>
                    <a:bodyPr/>
                    <a:lstStyle/>
                    <a:p>
                      <a:pPr algn="ctr"/>
                      <a:r>
                        <a:rPr lang="en-US" sz="1200" b="1">
                          <a:solidFill>
                            <a:schemeClr val="bg1"/>
                          </a:solidFill>
                          <a:latin typeface="+mn-lt"/>
                          <a:cs typeface="Calibri"/>
                        </a:rPr>
                        <a:t>8</a:t>
                      </a:r>
                    </a:p>
                  </a:txBody>
                  <a:tcPr marL="98268" marR="98268" marT="34290" marB="34290">
                    <a:solidFill>
                      <a:schemeClr val="tx2"/>
                    </a:solidFill>
                  </a:tcPr>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14.3</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13.2</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21.2</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35.8</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200" b="1">
                          <a:solidFill>
                            <a:schemeClr val="tx1"/>
                          </a:solidFill>
                          <a:latin typeface="+mn-lt"/>
                        </a:rPr>
                        <a:t>15.6</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8"/>
                  </a:ext>
                </a:extLst>
              </a:tr>
              <a:tr h="450024">
                <a:tc>
                  <a:txBody>
                    <a:bodyPr/>
                    <a:lstStyle/>
                    <a:p>
                      <a:pPr algn="ctr"/>
                      <a:r>
                        <a:rPr lang="en-US" sz="1200" b="1">
                          <a:solidFill>
                            <a:schemeClr val="bg1"/>
                          </a:solidFill>
                          <a:latin typeface="+mn-lt"/>
                          <a:cs typeface="Calibri"/>
                        </a:rPr>
                        <a:t>9*</a:t>
                      </a:r>
                    </a:p>
                  </a:txBody>
                  <a:tcPr marL="98268" marR="98268" marT="34290" marB="34290">
                    <a:solidFill>
                      <a:schemeClr val="tx2"/>
                    </a:solidFill>
                  </a:tcPr>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11.8</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15.6</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23.6</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tc>
                <a:tc>
                  <a:txBody>
                    <a:bodyPr/>
                    <a:lstStyle/>
                    <a:p>
                      <a:pPr algn="ctr"/>
                      <a:r>
                        <a:rPr lang="en-US" sz="1200" b="1">
                          <a:solidFill>
                            <a:schemeClr val="tx1"/>
                          </a:solidFill>
                          <a:latin typeface="+mn-lt"/>
                        </a:rPr>
                        <a:t>36.5</a:t>
                      </a:r>
                    </a:p>
                  </a:txBody>
                  <a:tcPr marL="68580" marR="68580" marT="34290" marB="34290"/>
                </a:tc>
                <a:tc>
                  <a:txBody>
                    <a:bodyPr/>
                    <a:lstStyle/>
                    <a:p>
                      <a:pPr algn="ctr"/>
                      <a:endParaRPr lang="en-US" sz="1200">
                        <a:solidFill>
                          <a:schemeClr val="tx2">
                            <a:lumMod val="75000"/>
                          </a:schemeClr>
                        </a:solidFill>
                        <a:latin typeface="+mn-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200" b="1" dirty="0">
                          <a:solidFill>
                            <a:schemeClr val="tx1"/>
                          </a:solidFill>
                          <a:latin typeface="+mn-lt"/>
                        </a:rPr>
                        <a:t>12.4</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2" name="TextBox 1">
            <a:extLst>
              <a:ext uri="{FF2B5EF4-FFF2-40B4-BE49-F238E27FC236}">
                <a16:creationId xmlns:a16="http://schemas.microsoft.com/office/drawing/2014/main" id="{570D68CE-F441-BB65-A64E-5FB0E266A18C}"/>
              </a:ext>
            </a:extLst>
          </p:cNvPr>
          <p:cNvSpPr txBox="1"/>
          <p:nvPr/>
        </p:nvSpPr>
        <p:spPr>
          <a:xfrm>
            <a:off x="199862" y="5052156"/>
            <a:ext cx="1071562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 </a:t>
            </a:r>
            <a:r>
              <a:rPr lang="en-US" sz="1100" dirty="0">
                <a:solidFill>
                  <a:srgbClr val="FF0000"/>
                </a:solidFill>
              </a:rPr>
              <a:t>Includes grade 9 students only.</a:t>
            </a:r>
          </a:p>
        </p:txBody>
      </p:sp>
      <p:sp>
        <p:nvSpPr>
          <p:cNvPr id="7" name="TextBox 6">
            <a:extLst>
              <a:ext uri="{FF2B5EF4-FFF2-40B4-BE49-F238E27FC236}">
                <a16:creationId xmlns:a16="http://schemas.microsoft.com/office/drawing/2014/main" id="{C4D064B1-8C74-4ED7-A3FE-008A7463DAFC}"/>
              </a:ext>
            </a:extLst>
          </p:cNvPr>
          <p:cNvSpPr txBox="1"/>
          <p:nvPr/>
        </p:nvSpPr>
        <p:spPr>
          <a:xfrm>
            <a:off x="199862" y="5424279"/>
            <a:ext cx="10917908" cy="307777"/>
          </a:xfrm>
          <a:prstGeom prst="rect">
            <a:avLst/>
          </a:prstGeom>
          <a:noFill/>
        </p:spPr>
        <p:txBody>
          <a:bodyPr wrap="square" rtlCol="0">
            <a:spAutoFit/>
          </a:bodyPr>
          <a:lstStyle/>
          <a:p>
            <a:r>
              <a:rPr lang="en-US" sz="1400" dirty="0"/>
              <a:t>Notes: Percentages may not total 100 due to rounding.</a:t>
            </a:r>
          </a:p>
        </p:txBody>
      </p:sp>
      <p:sp>
        <p:nvSpPr>
          <p:cNvPr id="4" name="Slide Number Placeholder 3">
            <a:extLst>
              <a:ext uri="{FF2B5EF4-FFF2-40B4-BE49-F238E27FC236}">
                <a16:creationId xmlns:a16="http://schemas.microsoft.com/office/drawing/2014/main" id="{4BD23A3A-EB22-4713-A79B-EF60A3BEC092}"/>
              </a:ext>
            </a:extLst>
          </p:cNvPr>
          <p:cNvSpPr>
            <a:spLocks noGrp="1"/>
          </p:cNvSpPr>
          <p:nvPr>
            <p:ph type="sldNum" sz="quarter" idx="10"/>
          </p:nvPr>
        </p:nvSpPr>
        <p:spPr/>
        <p:txBody>
          <a:bodyPr/>
          <a:lstStyle/>
          <a:p>
            <a:fld id="{A3D1C70C-36A2-44FC-A083-98959550CFF4}" type="slidenum">
              <a:rPr lang="en-US" smtClean="0"/>
              <a:pPr/>
              <a:t>2</a:t>
            </a:fld>
            <a:endParaRPr lang="en-US"/>
          </a:p>
        </p:txBody>
      </p:sp>
    </p:spTree>
    <p:extLst>
      <p:ext uri="{BB962C8B-B14F-4D97-AF65-F5344CB8AC3E}">
        <p14:creationId xmlns:p14="http://schemas.microsoft.com/office/powerpoint/2010/main" val="132986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B40042B-5C60-4DA2-8F63-929C0D12206F}"/>
              </a:ext>
            </a:extLst>
          </p:cNvPr>
          <p:cNvSpPr>
            <a:spLocks noGrp="1"/>
          </p:cNvSpPr>
          <p:nvPr>
            <p:ph type="title"/>
          </p:nvPr>
        </p:nvSpPr>
        <p:spPr>
          <a:xfrm>
            <a:off x="1334419" y="235678"/>
            <a:ext cx="10096500" cy="747712"/>
          </a:xfrm>
        </p:spPr>
        <p:txBody>
          <a:bodyPr/>
          <a:lstStyle/>
          <a:p>
            <a:r>
              <a:rPr lang="en-US" sz="2400" dirty="0">
                <a:solidFill>
                  <a:schemeClr val="tx1"/>
                </a:solidFill>
              </a:rPr>
              <a:t>Comparison of &lt;Insert District Name&gt;’s Spring 2022 NJSLA Administrations Mathematics - Percentages</a:t>
            </a:r>
          </a:p>
        </p:txBody>
      </p:sp>
      <p:graphicFrame>
        <p:nvGraphicFramePr>
          <p:cNvPr id="6" name="Content Placeholder 4">
            <a:extLst>
              <a:ext uri="{FF2B5EF4-FFF2-40B4-BE49-F238E27FC236}">
                <a16:creationId xmlns:a16="http://schemas.microsoft.com/office/drawing/2014/main" id="{6DF67034-35B3-43EB-BDAA-D6C1E6A75A76}"/>
              </a:ext>
            </a:extLst>
          </p:cNvPr>
          <p:cNvGraphicFramePr>
            <a:graphicFrameLocks/>
          </p:cNvGraphicFramePr>
          <p:nvPr>
            <p:extLst>
              <p:ext uri="{D42A27DB-BD31-4B8C-83A1-F6EECF244321}">
                <p14:modId xmlns:p14="http://schemas.microsoft.com/office/powerpoint/2010/main" val="3305128962"/>
              </p:ext>
            </p:extLst>
          </p:nvPr>
        </p:nvGraphicFramePr>
        <p:xfrm>
          <a:off x="128652" y="1085146"/>
          <a:ext cx="11011419" cy="4206780"/>
        </p:xfrm>
        <a:graphic>
          <a:graphicData uri="http://schemas.openxmlformats.org/drawingml/2006/table">
            <a:tbl>
              <a:tblPr firstRow="1" bandRow="1">
                <a:tableStyleId>{5C22544A-7EE6-4342-B048-85BDC9FD1C3A}</a:tableStyleId>
              </a:tblPr>
              <a:tblGrid>
                <a:gridCol w="1240226">
                  <a:extLst>
                    <a:ext uri="{9D8B030D-6E8A-4147-A177-3AD203B41FA5}">
                      <a16:colId xmlns:a16="http://schemas.microsoft.com/office/drawing/2014/main" val="20000"/>
                    </a:ext>
                  </a:extLst>
                </a:gridCol>
                <a:gridCol w="928197">
                  <a:extLst>
                    <a:ext uri="{9D8B030D-6E8A-4147-A177-3AD203B41FA5}">
                      <a16:colId xmlns:a16="http://schemas.microsoft.com/office/drawing/2014/main" val="20001"/>
                    </a:ext>
                  </a:extLst>
                </a:gridCol>
                <a:gridCol w="879276">
                  <a:extLst>
                    <a:ext uri="{9D8B030D-6E8A-4147-A177-3AD203B41FA5}">
                      <a16:colId xmlns:a16="http://schemas.microsoft.com/office/drawing/2014/main" val="20002"/>
                    </a:ext>
                  </a:extLst>
                </a:gridCol>
                <a:gridCol w="995465">
                  <a:extLst>
                    <a:ext uri="{9D8B030D-6E8A-4147-A177-3AD203B41FA5}">
                      <a16:colId xmlns:a16="http://schemas.microsoft.com/office/drawing/2014/main" val="20003"/>
                    </a:ext>
                  </a:extLst>
                </a:gridCol>
                <a:gridCol w="995465">
                  <a:extLst>
                    <a:ext uri="{9D8B030D-6E8A-4147-A177-3AD203B41FA5}">
                      <a16:colId xmlns:a16="http://schemas.microsoft.com/office/drawing/2014/main" val="20004"/>
                    </a:ext>
                  </a:extLst>
                </a:gridCol>
                <a:gridCol w="995465">
                  <a:extLst>
                    <a:ext uri="{9D8B030D-6E8A-4147-A177-3AD203B41FA5}">
                      <a16:colId xmlns:a16="http://schemas.microsoft.com/office/drawing/2014/main" val="20005"/>
                    </a:ext>
                  </a:extLst>
                </a:gridCol>
                <a:gridCol w="995465">
                  <a:extLst>
                    <a:ext uri="{9D8B030D-6E8A-4147-A177-3AD203B41FA5}">
                      <a16:colId xmlns:a16="http://schemas.microsoft.com/office/drawing/2014/main" val="20006"/>
                    </a:ext>
                  </a:extLst>
                </a:gridCol>
                <a:gridCol w="995465">
                  <a:extLst>
                    <a:ext uri="{9D8B030D-6E8A-4147-A177-3AD203B41FA5}">
                      <a16:colId xmlns:a16="http://schemas.microsoft.com/office/drawing/2014/main" val="20007"/>
                    </a:ext>
                  </a:extLst>
                </a:gridCol>
                <a:gridCol w="995465">
                  <a:extLst>
                    <a:ext uri="{9D8B030D-6E8A-4147-A177-3AD203B41FA5}">
                      <a16:colId xmlns:a16="http://schemas.microsoft.com/office/drawing/2014/main" val="549490092"/>
                    </a:ext>
                  </a:extLst>
                </a:gridCol>
                <a:gridCol w="995465">
                  <a:extLst>
                    <a:ext uri="{9D8B030D-6E8A-4147-A177-3AD203B41FA5}">
                      <a16:colId xmlns:a16="http://schemas.microsoft.com/office/drawing/2014/main" val="20009"/>
                    </a:ext>
                  </a:extLst>
                </a:gridCol>
                <a:gridCol w="995465">
                  <a:extLst>
                    <a:ext uri="{9D8B030D-6E8A-4147-A177-3AD203B41FA5}">
                      <a16:colId xmlns:a16="http://schemas.microsoft.com/office/drawing/2014/main" val="20010"/>
                    </a:ext>
                  </a:extLst>
                </a:gridCol>
              </a:tblGrid>
              <a:tr h="650846">
                <a:tc>
                  <a:txBody>
                    <a:bodyPr/>
                    <a:lstStyle/>
                    <a:p>
                      <a:pPr algn="ctr"/>
                      <a:r>
                        <a:rPr lang="en-US" sz="1400" b="1" dirty="0">
                          <a:solidFill>
                            <a:schemeClr val="bg1"/>
                          </a:solidFill>
                          <a:latin typeface="+mj-lt"/>
                        </a:rPr>
                        <a:t>Grade</a:t>
                      </a:r>
                    </a:p>
                  </a:txBody>
                  <a:tcPr marL="68580" marR="68580" marT="34290" marB="34290">
                    <a:solidFill>
                      <a:schemeClr val="tx2"/>
                    </a:solidFill>
                  </a:tcPr>
                </a:tc>
                <a:tc>
                  <a:txBody>
                    <a:bodyPr/>
                    <a:lstStyle/>
                    <a:p>
                      <a:pPr algn="ctr"/>
                      <a:r>
                        <a:rPr lang="en-US" sz="1400">
                          <a:solidFill>
                            <a:schemeClr val="bg1"/>
                          </a:solidFill>
                          <a:latin typeface="+mj-lt"/>
                        </a:rPr>
                        <a:t>Level 1, District</a:t>
                      </a:r>
                    </a:p>
                  </a:txBody>
                  <a:tcPr marL="68580" marR="68580" marT="34290" marB="34290">
                    <a:solidFill>
                      <a:schemeClr val="tx2"/>
                    </a:solidFill>
                  </a:tcPr>
                </a:tc>
                <a:tc>
                  <a:txBody>
                    <a:bodyPr/>
                    <a:lstStyle/>
                    <a:p>
                      <a:pPr algn="ctr"/>
                      <a:r>
                        <a:rPr lang="en-US" sz="1400" b="1">
                          <a:solidFill>
                            <a:schemeClr val="bg1"/>
                          </a:solidFill>
                          <a:latin typeface="+mj-lt"/>
                        </a:rPr>
                        <a:t>Level 1, State</a:t>
                      </a:r>
                    </a:p>
                  </a:txBody>
                  <a:tcPr marL="68580" marR="68580" marT="34290" marB="34290">
                    <a:solidFill>
                      <a:schemeClr val="tx2"/>
                    </a:solidFill>
                  </a:tcPr>
                </a:tc>
                <a:tc>
                  <a:txBody>
                    <a:bodyPr/>
                    <a:lstStyle/>
                    <a:p>
                      <a:pPr algn="ctr"/>
                      <a:r>
                        <a:rPr lang="en-US" sz="1400">
                          <a:solidFill>
                            <a:schemeClr val="bg1"/>
                          </a:solidFill>
                          <a:latin typeface="+mj-lt"/>
                        </a:rPr>
                        <a:t>Level 2, District</a:t>
                      </a:r>
                    </a:p>
                  </a:txBody>
                  <a:tcPr marL="68580" marR="68580" marT="34290" marB="34290">
                    <a:solidFill>
                      <a:schemeClr val="tx2"/>
                    </a:solidFill>
                  </a:tcPr>
                </a:tc>
                <a:tc>
                  <a:txBody>
                    <a:bodyPr/>
                    <a:lstStyle/>
                    <a:p>
                      <a:pPr algn="ctr"/>
                      <a:r>
                        <a:rPr lang="en-US" sz="1400" b="1">
                          <a:solidFill>
                            <a:schemeClr val="bg1"/>
                          </a:solidFill>
                          <a:latin typeface="+mj-lt"/>
                        </a:rPr>
                        <a:t>Level 2, State</a:t>
                      </a:r>
                    </a:p>
                  </a:txBody>
                  <a:tcPr marL="68580" marR="68580" marT="34290" marB="34290">
                    <a:solidFill>
                      <a:schemeClr val="tx2"/>
                    </a:solidFill>
                  </a:tcPr>
                </a:tc>
                <a:tc>
                  <a:txBody>
                    <a:bodyPr/>
                    <a:lstStyle/>
                    <a:p>
                      <a:pPr algn="ctr"/>
                      <a:r>
                        <a:rPr lang="en-US" sz="1400">
                          <a:solidFill>
                            <a:schemeClr val="bg1"/>
                          </a:solidFill>
                          <a:latin typeface="+mj-lt"/>
                        </a:rPr>
                        <a:t>Level 3, District</a:t>
                      </a:r>
                    </a:p>
                  </a:txBody>
                  <a:tcPr marL="68580" marR="68580" marT="34290" marB="34290">
                    <a:solidFill>
                      <a:schemeClr val="tx2"/>
                    </a:solidFill>
                  </a:tcPr>
                </a:tc>
                <a:tc>
                  <a:txBody>
                    <a:bodyPr/>
                    <a:lstStyle/>
                    <a:p>
                      <a:pPr algn="ctr"/>
                      <a:r>
                        <a:rPr lang="en-US" sz="1400" b="1">
                          <a:solidFill>
                            <a:schemeClr val="bg1"/>
                          </a:solidFill>
                          <a:latin typeface="+mj-lt"/>
                        </a:rPr>
                        <a:t>Level 3, State</a:t>
                      </a:r>
                    </a:p>
                  </a:txBody>
                  <a:tcPr marL="68580" marR="68580" marT="34290" marB="34290">
                    <a:solidFill>
                      <a:schemeClr val="tx2"/>
                    </a:solidFill>
                  </a:tcPr>
                </a:tc>
                <a:tc>
                  <a:txBody>
                    <a:bodyPr/>
                    <a:lstStyle/>
                    <a:p>
                      <a:pPr algn="ctr"/>
                      <a:r>
                        <a:rPr lang="en-US" sz="1400">
                          <a:solidFill>
                            <a:schemeClr val="bg1"/>
                          </a:solidFill>
                          <a:latin typeface="+mj-lt"/>
                        </a:rPr>
                        <a:t>Level 4, District</a:t>
                      </a:r>
                    </a:p>
                  </a:txBody>
                  <a:tcPr marL="68580" marR="68580" marT="34290" marB="34290">
                    <a:solidFill>
                      <a:schemeClr val="tx2"/>
                    </a:solidFill>
                  </a:tcPr>
                </a:tc>
                <a:tc>
                  <a:txBody>
                    <a:bodyPr/>
                    <a:lstStyle/>
                    <a:p>
                      <a:pPr algn="ctr"/>
                      <a:r>
                        <a:rPr lang="en-US" sz="1400">
                          <a:solidFill>
                            <a:schemeClr val="bg1"/>
                          </a:solidFill>
                          <a:latin typeface="+mj-lt"/>
                        </a:rPr>
                        <a:t>Level 4, State</a:t>
                      </a:r>
                    </a:p>
                  </a:txBody>
                  <a:tcPr marL="68580" marR="68580" marT="34290" marB="34290">
                    <a:solidFill>
                      <a:schemeClr val="tx2"/>
                    </a:solidFill>
                  </a:tcPr>
                </a:tc>
                <a:tc>
                  <a:txBody>
                    <a:bodyPr/>
                    <a:lstStyle/>
                    <a:p>
                      <a:pPr algn="ctr"/>
                      <a:r>
                        <a:rPr lang="en-US" sz="1400">
                          <a:solidFill>
                            <a:schemeClr val="bg1"/>
                          </a:solidFill>
                          <a:latin typeface="+mj-lt"/>
                        </a:rPr>
                        <a:t>Level 5, District</a:t>
                      </a:r>
                    </a:p>
                  </a:txBody>
                  <a:tcPr marL="68580" marR="68580" marT="34290" marB="34290">
                    <a:solidFill>
                      <a:schemeClr val="tx2"/>
                    </a:solidFill>
                  </a:tcPr>
                </a:tc>
                <a:tc>
                  <a:txBody>
                    <a:bodyPr/>
                    <a:lstStyle/>
                    <a:p>
                      <a:pPr algn="ctr"/>
                      <a:r>
                        <a:rPr lang="en-US" sz="1400" b="1">
                          <a:solidFill>
                            <a:schemeClr val="bg1"/>
                          </a:solidFill>
                          <a:latin typeface="+mj-lt"/>
                        </a:rPr>
                        <a:t>Level 5, State</a:t>
                      </a:r>
                    </a:p>
                  </a:txBody>
                  <a:tcPr marL="68580" marR="68580" marT="34290" marB="34290">
                    <a:solidFill>
                      <a:schemeClr val="tx2"/>
                    </a:solidFill>
                  </a:tcPr>
                </a:tc>
                <a:extLst>
                  <a:ext uri="{0D108BD9-81ED-4DB2-BD59-A6C34878D82A}">
                    <a16:rowId xmlns:a16="http://schemas.microsoft.com/office/drawing/2014/main" val="10001"/>
                  </a:ext>
                </a:extLst>
              </a:tr>
              <a:tr h="403188">
                <a:tc>
                  <a:txBody>
                    <a:bodyPr/>
                    <a:lstStyle/>
                    <a:p>
                      <a:pPr algn="ctr"/>
                      <a:r>
                        <a:rPr lang="en-US" sz="1400" b="1">
                          <a:solidFill>
                            <a:schemeClr val="bg1"/>
                          </a:solidFill>
                          <a:latin typeface="+mj-lt"/>
                          <a:cs typeface="Calibri"/>
                        </a:rPr>
                        <a:t>3</a:t>
                      </a:r>
                    </a:p>
                  </a:txBody>
                  <a:tcPr marL="98268" marR="98268" marT="34290" marB="34290">
                    <a:solidFill>
                      <a:schemeClr val="tx2"/>
                    </a:solidFill>
                  </a:tcPr>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13.3</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18.3</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23.0</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32.8</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400" b="1">
                          <a:solidFill>
                            <a:schemeClr val="tx1"/>
                          </a:solidFill>
                          <a:latin typeface="+mj-lt"/>
                        </a:rPr>
                        <a:t>12.6</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403188">
                <a:tc>
                  <a:txBody>
                    <a:bodyPr/>
                    <a:lstStyle/>
                    <a:p>
                      <a:pPr algn="ctr"/>
                      <a:r>
                        <a:rPr lang="en-US" sz="1400" b="1">
                          <a:solidFill>
                            <a:schemeClr val="bg1"/>
                          </a:solidFill>
                          <a:latin typeface="+mj-lt"/>
                          <a:cs typeface="Calibri"/>
                        </a:rPr>
                        <a:t>4</a:t>
                      </a:r>
                    </a:p>
                  </a:txBody>
                  <a:tcPr marL="98268" marR="98268" marT="34290" marB="34290">
                    <a:solidFill>
                      <a:schemeClr val="tx2"/>
                    </a:solidFill>
                  </a:tcPr>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13.1</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22.6</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24.8</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33.2</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400" b="1">
                          <a:solidFill>
                            <a:schemeClr val="tx1"/>
                          </a:solidFill>
                          <a:latin typeface="+mj-lt"/>
                        </a:rPr>
                        <a:t>6.2</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403188">
                <a:tc>
                  <a:txBody>
                    <a:bodyPr/>
                    <a:lstStyle/>
                    <a:p>
                      <a:pPr algn="ctr"/>
                      <a:r>
                        <a:rPr lang="en-US" sz="1400" b="1">
                          <a:solidFill>
                            <a:schemeClr val="bg1"/>
                          </a:solidFill>
                          <a:latin typeface="+mj-lt"/>
                          <a:cs typeface="Calibri"/>
                        </a:rPr>
                        <a:t>5</a:t>
                      </a:r>
                    </a:p>
                  </a:txBody>
                  <a:tcPr marL="98268" marR="98268" marT="34290" marB="34290">
                    <a:solidFill>
                      <a:schemeClr val="tx2"/>
                    </a:solidFill>
                  </a:tcPr>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15.1</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23.0</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25.9</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28.9</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400" b="1">
                          <a:solidFill>
                            <a:schemeClr val="tx1"/>
                          </a:solidFill>
                          <a:latin typeface="+mj-lt"/>
                        </a:rPr>
                        <a:t>7.1</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403188">
                <a:tc>
                  <a:txBody>
                    <a:bodyPr/>
                    <a:lstStyle/>
                    <a:p>
                      <a:pPr algn="ctr"/>
                      <a:r>
                        <a:rPr lang="en-US" sz="1400" b="1">
                          <a:solidFill>
                            <a:schemeClr val="bg1"/>
                          </a:solidFill>
                          <a:latin typeface="+mj-lt"/>
                          <a:cs typeface="Calibri"/>
                        </a:rPr>
                        <a:t>6</a:t>
                      </a:r>
                    </a:p>
                  </a:txBody>
                  <a:tcPr marL="98268" marR="98268" marT="34290" marB="34290">
                    <a:solidFill>
                      <a:schemeClr val="tx2"/>
                    </a:solidFill>
                  </a:tcPr>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15.3</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24.9</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28.5</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26.0</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400" b="1">
                          <a:solidFill>
                            <a:schemeClr val="tx1"/>
                          </a:solidFill>
                          <a:latin typeface="+mj-lt"/>
                        </a:rPr>
                        <a:t>5.3</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6"/>
                  </a:ext>
                </a:extLst>
              </a:tr>
              <a:tr h="403188">
                <a:tc>
                  <a:txBody>
                    <a:bodyPr/>
                    <a:lstStyle/>
                    <a:p>
                      <a:pPr algn="ctr"/>
                      <a:r>
                        <a:rPr lang="en-US" sz="1400" b="1">
                          <a:solidFill>
                            <a:schemeClr val="bg1"/>
                          </a:solidFill>
                          <a:latin typeface="+mj-lt"/>
                          <a:cs typeface="Calibri"/>
                        </a:rPr>
                        <a:t>7</a:t>
                      </a:r>
                    </a:p>
                  </a:txBody>
                  <a:tcPr marL="98268" marR="98268" marT="34290" marB="34290">
                    <a:solidFill>
                      <a:schemeClr val="tx2"/>
                    </a:solidFill>
                  </a:tcPr>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10.9</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23.6</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31.5</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28.9</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400" b="1">
                          <a:solidFill>
                            <a:schemeClr val="tx1"/>
                          </a:solidFill>
                          <a:latin typeface="+mj-lt"/>
                        </a:rPr>
                        <a:t>5.1</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7"/>
                  </a:ext>
                </a:extLst>
              </a:tr>
              <a:tr h="403188">
                <a:tc>
                  <a:txBody>
                    <a:bodyPr/>
                    <a:lstStyle/>
                    <a:p>
                      <a:pPr algn="ctr"/>
                      <a:r>
                        <a:rPr lang="en-US" sz="1400" b="1" dirty="0">
                          <a:solidFill>
                            <a:schemeClr val="bg1"/>
                          </a:solidFill>
                          <a:latin typeface="+mj-lt"/>
                          <a:cs typeface="Calibri"/>
                        </a:rPr>
                        <a:t>8*</a:t>
                      </a:r>
                    </a:p>
                  </a:txBody>
                  <a:tcPr marL="98268" marR="98268" marT="34290" marB="34290">
                    <a:solidFill>
                      <a:schemeClr val="tx2"/>
                    </a:solidFill>
                  </a:tcPr>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30.4</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31.9</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22.3</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14.6</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400" b="1">
                          <a:solidFill>
                            <a:schemeClr val="tx1"/>
                          </a:solidFill>
                          <a:latin typeface="+mj-lt"/>
                        </a:rPr>
                        <a:t>0.8</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8"/>
                  </a:ext>
                </a:extLst>
              </a:tr>
              <a:tr h="403188">
                <a:tc>
                  <a:txBody>
                    <a:bodyPr/>
                    <a:lstStyle/>
                    <a:p>
                      <a:pPr algn="ctr"/>
                      <a:r>
                        <a:rPr lang="en-US" sz="1400" b="1" dirty="0">
                          <a:solidFill>
                            <a:schemeClr val="bg1"/>
                          </a:solidFill>
                          <a:latin typeface="+mj-lt"/>
                          <a:cs typeface="Calibri"/>
                        </a:rPr>
                        <a:t>Algebra</a:t>
                      </a:r>
                      <a:r>
                        <a:rPr lang="en-US" sz="1400" b="1" baseline="0" dirty="0">
                          <a:solidFill>
                            <a:schemeClr val="bg1"/>
                          </a:solidFill>
                          <a:latin typeface="+mj-lt"/>
                          <a:cs typeface="Calibri"/>
                        </a:rPr>
                        <a:t> I**</a:t>
                      </a:r>
                      <a:endParaRPr lang="en-US" sz="1400" b="1" dirty="0">
                        <a:solidFill>
                          <a:schemeClr val="bg1"/>
                        </a:solidFill>
                        <a:latin typeface="+mj-lt"/>
                        <a:cs typeface="Calibri"/>
                      </a:endParaRPr>
                    </a:p>
                  </a:txBody>
                  <a:tcPr marL="98268" marR="98268" marT="34290" marB="34290">
                    <a:solidFill>
                      <a:schemeClr val="tx2"/>
                    </a:solidFill>
                  </a:tcPr>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17.7</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22.6</a:t>
                      </a:r>
                      <a:endParaRPr lang="en-US"/>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24.7</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32.1</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400" b="1">
                          <a:solidFill>
                            <a:schemeClr val="tx1"/>
                          </a:solidFill>
                          <a:latin typeface="+mj-lt"/>
                        </a:rPr>
                        <a:t>2.9</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9"/>
                  </a:ext>
                </a:extLst>
              </a:tr>
              <a:tr h="403188">
                <a:tc>
                  <a:txBody>
                    <a:bodyPr/>
                    <a:lstStyle/>
                    <a:p>
                      <a:pPr algn="ctr"/>
                      <a:r>
                        <a:rPr lang="en-US" sz="1400" b="1" dirty="0">
                          <a:solidFill>
                            <a:schemeClr val="bg1"/>
                          </a:solidFill>
                          <a:latin typeface="+mj-lt"/>
                          <a:cs typeface="Calibri"/>
                        </a:rPr>
                        <a:t>Algebra II**</a:t>
                      </a:r>
                    </a:p>
                  </a:txBody>
                  <a:tcPr marL="98268" marR="98268" marT="34290" marB="34290">
                    <a:solidFill>
                      <a:schemeClr val="tx2"/>
                    </a:solidFill>
                  </a:tcPr>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10.2</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13.1</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18.9</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49.2</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400" b="1">
                          <a:solidFill>
                            <a:schemeClr val="tx1"/>
                          </a:solidFill>
                          <a:latin typeface="+mj-lt"/>
                        </a:rPr>
                        <a:t>8.7</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10"/>
                  </a:ext>
                </a:extLst>
              </a:tr>
              <a:tr h="330430">
                <a:tc>
                  <a:txBody>
                    <a:bodyPr/>
                    <a:lstStyle/>
                    <a:p>
                      <a:pPr algn="ctr"/>
                      <a:r>
                        <a:rPr lang="en-US" sz="1400" b="1" dirty="0">
                          <a:solidFill>
                            <a:schemeClr val="bg1"/>
                          </a:solidFill>
                          <a:latin typeface="+mj-lt"/>
                          <a:cs typeface="Calibri"/>
                        </a:rPr>
                        <a:t>Geometry**</a:t>
                      </a:r>
                    </a:p>
                  </a:txBody>
                  <a:tcPr marL="98268" marR="98268" marT="34290" marB="34290">
                    <a:solidFill>
                      <a:schemeClr val="tx2"/>
                    </a:solidFill>
                  </a:tcPr>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6.4</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18.3</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30.5</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a:solidFill>
                            <a:schemeClr val="tx1"/>
                          </a:solidFill>
                          <a:latin typeface="+mj-lt"/>
                        </a:rPr>
                        <a:t>38.5</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400" b="1" dirty="0">
                          <a:solidFill>
                            <a:schemeClr val="tx1"/>
                          </a:solidFill>
                          <a:latin typeface="+mj-lt"/>
                        </a:rPr>
                        <a:t>6.3</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7" name="TextBox 6">
            <a:extLst>
              <a:ext uri="{FF2B5EF4-FFF2-40B4-BE49-F238E27FC236}">
                <a16:creationId xmlns:a16="http://schemas.microsoft.com/office/drawing/2014/main" id="{1CBA49E3-BDE3-43B8-BE59-EE500A864EA1}"/>
              </a:ext>
            </a:extLst>
          </p:cNvPr>
          <p:cNvSpPr txBox="1"/>
          <p:nvPr/>
        </p:nvSpPr>
        <p:spPr>
          <a:xfrm>
            <a:off x="128653" y="5291930"/>
            <a:ext cx="11844608" cy="754053"/>
          </a:xfrm>
          <a:prstGeom prst="rect">
            <a:avLst/>
          </a:prstGeom>
          <a:noFill/>
        </p:spPr>
        <p:txBody>
          <a:bodyPr wrap="square" lIns="91440" tIns="45720" rIns="91440" bIns="45720" rtlCol="0" anchor="t">
            <a:spAutoFit/>
          </a:bodyPr>
          <a:lstStyle/>
          <a:p>
            <a:r>
              <a:rPr lang="en-US" sz="1050" dirty="0">
                <a:solidFill>
                  <a:srgbClr val="C00000"/>
                </a:solidFill>
              </a:rPr>
              <a:t>*Some students in grade 8 participated in the Algebra I assessment in place of the 8</a:t>
            </a:r>
            <a:r>
              <a:rPr lang="en-US" sz="1050" baseline="30000" dirty="0">
                <a:solidFill>
                  <a:srgbClr val="C00000"/>
                </a:solidFill>
              </a:rPr>
              <a:t>th</a:t>
            </a:r>
            <a:r>
              <a:rPr lang="en-US" sz="1050" dirty="0">
                <a:solidFill>
                  <a:srgbClr val="C00000"/>
                </a:solidFill>
              </a:rPr>
              <a:t> grade Math assessment. Thus, Math 8 outcomes are not representative of grade 8 performance as a whole.</a:t>
            </a:r>
          </a:p>
          <a:p>
            <a:endParaRPr lang="en-US" sz="500" dirty="0">
              <a:solidFill>
                <a:srgbClr val="C00000"/>
              </a:solidFill>
            </a:endParaRPr>
          </a:p>
          <a:p>
            <a:r>
              <a:rPr lang="en-US" sz="1050" dirty="0">
                <a:solidFill>
                  <a:srgbClr val="C00000"/>
                </a:solidFill>
              </a:rPr>
              <a:t>** Students in grades 11 and 12 were not included.</a:t>
            </a:r>
          </a:p>
          <a:p>
            <a:endParaRPr lang="en-US" sz="500" dirty="0"/>
          </a:p>
          <a:p>
            <a:r>
              <a:rPr lang="en-US" sz="1050" dirty="0"/>
              <a:t>Notes: Percentages may not total 100 due to rounding.</a:t>
            </a:r>
          </a:p>
        </p:txBody>
      </p:sp>
      <p:sp>
        <p:nvSpPr>
          <p:cNvPr id="4" name="Slide Number Placeholder 3">
            <a:extLst>
              <a:ext uri="{FF2B5EF4-FFF2-40B4-BE49-F238E27FC236}">
                <a16:creationId xmlns:a16="http://schemas.microsoft.com/office/drawing/2014/main" id="{9472174A-7BBE-4061-98E7-D71ABFCE8082}"/>
              </a:ext>
            </a:extLst>
          </p:cNvPr>
          <p:cNvSpPr>
            <a:spLocks noGrp="1"/>
          </p:cNvSpPr>
          <p:nvPr>
            <p:ph type="sldNum" sz="quarter" idx="10"/>
          </p:nvPr>
        </p:nvSpPr>
        <p:spPr/>
        <p:txBody>
          <a:bodyPr/>
          <a:lstStyle/>
          <a:p>
            <a:fld id="{A3D1C70C-36A2-44FC-A083-98959550CFF4}" type="slidenum">
              <a:rPr lang="en-US" smtClean="0"/>
              <a:pPr/>
              <a:t>3</a:t>
            </a:fld>
            <a:endParaRPr lang="en-US"/>
          </a:p>
        </p:txBody>
      </p:sp>
    </p:spTree>
    <p:extLst>
      <p:ext uri="{BB962C8B-B14F-4D97-AF65-F5344CB8AC3E}">
        <p14:creationId xmlns:p14="http://schemas.microsoft.com/office/powerpoint/2010/main" val="3688804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B40042B-5C60-4DA2-8F63-929C0D12206F}"/>
              </a:ext>
            </a:extLst>
          </p:cNvPr>
          <p:cNvSpPr>
            <a:spLocks noGrp="1"/>
          </p:cNvSpPr>
          <p:nvPr>
            <p:ph type="title"/>
          </p:nvPr>
        </p:nvSpPr>
        <p:spPr>
          <a:xfrm>
            <a:off x="1334419" y="235678"/>
            <a:ext cx="10096500" cy="747712"/>
          </a:xfrm>
        </p:spPr>
        <p:txBody>
          <a:bodyPr/>
          <a:lstStyle/>
          <a:p>
            <a:r>
              <a:rPr lang="en-US" sz="2400">
                <a:solidFill>
                  <a:schemeClr val="tx1"/>
                </a:solidFill>
              </a:rPr>
              <a:t>Comparison of &lt;Insert District Name&gt;’s Spring 2022 NJSLA Administrations Science - Percentages</a:t>
            </a:r>
          </a:p>
        </p:txBody>
      </p:sp>
      <p:graphicFrame>
        <p:nvGraphicFramePr>
          <p:cNvPr id="6" name="Content Placeholder 4">
            <a:extLst>
              <a:ext uri="{FF2B5EF4-FFF2-40B4-BE49-F238E27FC236}">
                <a16:creationId xmlns:a16="http://schemas.microsoft.com/office/drawing/2014/main" id="{6DF67034-35B3-43EB-BDAA-D6C1E6A75A76}"/>
              </a:ext>
            </a:extLst>
          </p:cNvPr>
          <p:cNvGraphicFramePr>
            <a:graphicFrameLocks/>
          </p:cNvGraphicFramePr>
          <p:nvPr>
            <p:extLst>
              <p:ext uri="{D42A27DB-BD31-4B8C-83A1-F6EECF244321}">
                <p14:modId xmlns:p14="http://schemas.microsoft.com/office/powerpoint/2010/main" val="2135994758"/>
              </p:ext>
            </p:extLst>
          </p:nvPr>
        </p:nvGraphicFramePr>
        <p:xfrm>
          <a:off x="568960" y="1564640"/>
          <a:ext cx="10501940" cy="2542748"/>
        </p:xfrm>
        <a:graphic>
          <a:graphicData uri="http://schemas.openxmlformats.org/drawingml/2006/table">
            <a:tbl>
              <a:tblPr firstRow="1" bandRow="1">
                <a:tableStyleId>{5C22544A-7EE6-4342-B048-85BDC9FD1C3A}</a:tableStyleId>
              </a:tblPr>
              <a:tblGrid>
                <a:gridCol w="1443911">
                  <a:extLst>
                    <a:ext uri="{9D8B030D-6E8A-4147-A177-3AD203B41FA5}">
                      <a16:colId xmlns:a16="http://schemas.microsoft.com/office/drawing/2014/main" val="20000"/>
                    </a:ext>
                  </a:extLst>
                </a:gridCol>
                <a:gridCol w="1080636">
                  <a:extLst>
                    <a:ext uri="{9D8B030D-6E8A-4147-A177-3AD203B41FA5}">
                      <a16:colId xmlns:a16="http://schemas.microsoft.com/office/drawing/2014/main" val="20001"/>
                    </a:ext>
                  </a:extLst>
                </a:gridCol>
                <a:gridCol w="1023681">
                  <a:extLst>
                    <a:ext uri="{9D8B030D-6E8A-4147-A177-3AD203B41FA5}">
                      <a16:colId xmlns:a16="http://schemas.microsoft.com/office/drawing/2014/main" val="20002"/>
                    </a:ext>
                  </a:extLst>
                </a:gridCol>
                <a:gridCol w="1158952">
                  <a:extLst>
                    <a:ext uri="{9D8B030D-6E8A-4147-A177-3AD203B41FA5}">
                      <a16:colId xmlns:a16="http://schemas.microsoft.com/office/drawing/2014/main" val="20003"/>
                    </a:ext>
                  </a:extLst>
                </a:gridCol>
                <a:gridCol w="1158952">
                  <a:extLst>
                    <a:ext uri="{9D8B030D-6E8A-4147-A177-3AD203B41FA5}">
                      <a16:colId xmlns:a16="http://schemas.microsoft.com/office/drawing/2014/main" val="20004"/>
                    </a:ext>
                  </a:extLst>
                </a:gridCol>
                <a:gridCol w="1158952">
                  <a:extLst>
                    <a:ext uri="{9D8B030D-6E8A-4147-A177-3AD203B41FA5}">
                      <a16:colId xmlns:a16="http://schemas.microsoft.com/office/drawing/2014/main" val="20005"/>
                    </a:ext>
                  </a:extLst>
                </a:gridCol>
                <a:gridCol w="1158952">
                  <a:extLst>
                    <a:ext uri="{9D8B030D-6E8A-4147-A177-3AD203B41FA5}">
                      <a16:colId xmlns:a16="http://schemas.microsoft.com/office/drawing/2014/main" val="20006"/>
                    </a:ext>
                  </a:extLst>
                </a:gridCol>
                <a:gridCol w="1158952">
                  <a:extLst>
                    <a:ext uri="{9D8B030D-6E8A-4147-A177-3AD203B41FA5}">
                      <a16:colId xmlns:a16="http://schemas.microsoft.com/office/drawing/2014/main" val="20007"/>
                    </a:ext>
                  </a:extLst>
                </a:gridCol>
                <a:gridCol w="1158952">
                  <a:extLst>
                    <a:ext uri="{9D8B030D-6E8A-4147-A177-3AD203B41FA5}">
                      <a16:colId xmlns:a16="http://schemas.microsoft.com/office/drawing/2014/main" val="549490092"/>
                    </a:ext>
                  </a:extLst>
                </a:gridCol>
              </a:tblGrid>
              <a:tr h="891860">
                <a:tc>
                  <a:txBody>
                    <a:bodyPr/>
                    <a:lstStyle/>
                    <a:p>
                      <a:pPr algn="ctr"/>
                      <a:r>
                        <a:rPr lang="en-US" sz="1400" b="1" dirty="0">
                          <a:solidFill>
                            <a:schemeClr val="bg1"/>
                          </a:solidFill>
                          <a:latin typeface="+mj-lt"/>
                        </a:rPr>
                        <a:t>Grade</a:t>
                      </a:r>
                    </a:p>
                  </a:txBody>
                  <a:tcPr marL="68580" marR="68580" marT="34290" marB="34290">
                    <a:solidFill>
                      <a:schemeClr val="tx2"/>
                    </a:solidFill>
                  </a:tcPr>
                </a:tc>
                <a:tc>
                  <a:txBody>
                    <a:bodyPr/>
                    <a:lstStyle/>
                    <a:p>
                      <a:pPr algn="ctr"/>
                      <a:r>
                        <a:rPr lang="en-US" sz="1400" dirty="0">
                          <a:solidFill>
                            <a:schemeClr val="bg1"/>
                          </a:solidFill>
                          <a:latin typeface="+mj-lt"/>
                        </a:rPr>
                        <a:t>Level 1, District</a:t>
                      </a:r>
                    </a:p>
                  </a:txBody>
                  <a:tcPr marL="68580" marR="68580" marT="34290" marB="34290">
                    <a:solidFill>
                      <a:schemeClr val="tx2"/>
                    </a:solidFill>
                  </a:tcPr>
                </a:tc>
                <a:tc>
                  <a:txBody>
                    <a:bodyPr/>
                    <a:lstStyle/>
                    <a:p>
                      <a:pPr algn="ctr"/>
                      <a:r>
                        <a:rPr lang="en-US" sz="1400" b="1" dirty="0">
                          <a:solidFill>
                            <a:schemeClr val="bg1"/>
                          </a:solidFill>
                          <a:latin typeface="+mj-lt"/>
                        </a:rPr>
                        <a:t>Level 1, State</a:t>
                      </a:r>
                    </a:p>
                  </a:txBody>
                  <a:tcPr marL="68580" marR="68580" marT="34290" marB="34290">
                    <a:solidFill>
                      <a:schemeClr val="tx2"/>
                    </a:solidFill>
                  </a:tcPr>
                </a:tc>
                <a:tc>
                  <a:txBody>
                    <a:bodyPr/>
                    <a:lstStyle/>
                    <a:p>
                      <a:pPr algn="ctr"/>
                      <a:r>
                        <a:rPr lang="en-US" sz="1400" dirty="0">
                          <a:solidFill>
                            <a:schemeClr val="bg1"/>
                          </a:solidFill>
                          <a:latin typeface="+mj-lt"/>
                        </a:rPr>
                        <a:t>Level 2, District</a:t>
                      </a:r>
                    </a:p>
                  </a:txBody>
                  <a:tcPr marL="68580" marR="68580" marT="34290" marB="34290">
                    <a:solidFill>
                      <a:schemeClr val="tx2"/>
                    </a:solidFill>
                  </a:tcPr>
                </a:tc>
                <a:tc>
                  <a:txBody>
                    <a:bodyPr/>
                    <a:lstStyle/>
                    <a:p>
                      <a:pPr algn="ctr"/>
                      <a:r>
                        <a:rPr lang="en-US" sz="1400" b="1" dirty="0">
                          <a:solidFill>
                            <a:schemeClr val="bg1"/>
                          </a:solidFill>
                          <a:latin typeface="+mj-lt"/>
                        </a:rPr>
                        <a:t>Level 2, State</a:t>
                      </a:r>
                    </a:p>
                  </a:txBody>
                  <a:tcPr marL="68580" marR="68580" marT="34290" marB="34290">
                    <a:solidFill>
                      <a:schemeClr val="tx2"/>
                    </a:solidFill>
                  </a:tcPr>
                </a:tc>
                <a:tc>
                  <a:txBody>
                    <a:bodyPr/>
                    <a:lstStyle/>
                    <a:p>
                      <a:pPr algn="ctr"/>
                      <a:r>
                        <a:rPr lang="en-US" sz="1400" dirty="0">
                          <a:solidFill>
                            <a:schemeClr val="bg1"/>
                          </a:solidFill>
                          <a:latin typeface="+mj-lt"/>
                        </a:rPr>
                        <a:t>Level 3, District</a:t>
                      </a:r>
                    </a:p>
                  </a:txBody>
                  <a:tcPr marL="68580" marR="68580" marT="34290" marB="34290">
                    <a:solidFill>
                      <a:schemeClr val="tx2"/>
                    </a:solidFill>
                  </a:tcPr>
                </a:tc>
                <a:tc>
                  <a:txBody>
                    <a:bodyPr/>
                    <a:lstStyle/>
                    <a:p>
                      <a:pPr algn="ctr"/>
                      <a:r>
                        <a:rPr lang="en-US" sz="1400" b="1" dirty="0">
                          <a:solidFill>
                            <a:schemeClr val="bg1"/>
                          </a:solidFill>
                          <a:latin typeface="+mj-lt"/>
                        </a:rPr>
                        <a:t>Level 3, State</a:t>
                      </a:r>
                    </a:p>
                  </a:txBody>
                  <a:tcPr marL="68580" marR="68580" marT="34290" marB="34290">
                    <a:solidFill>
                      <a:schemeClr val="tx2"/>
                    </a:solidFill>
                  </a:tcPr>
                </a:tc>
                <a:tc>
                  <a:txBody>
                    <a:bodyPr/>
                    <a:lstStyle/>
                    <a:p>
                      <a:pPr algn="ctr"/>
                      <a:r>
                        <a:rPr lang="en-US" sz="1400" dirty="0">
                          <a:solidFill>
                            <a:schemeClr val="bg1"/>
                          </a:solidFill>
                          <a:latin typeface="+mj-lt"/>
                        </a:rPr>
                        <a:t>Level 4, District</a:t>
                      </a:r>
                    </a:p>
                  </a:txBody>
                  <a:tcPr marL="68580" marR="68580" marT="34290" marB="34290">
                    <a:solidFill>
                      <a:schemeClr val="tx2"/>
                    </a:solidFill>
                  </a:tcPr>
                </a:tc>
                <a:tc>
                  <a:txBody>
                    <a:bodyPr/>
                    <a:lstStyle/>
                    <a:p>
                      <a:pPr algn="ctr"/>
                      <a:r>
                        <a:rPr lang="en-US" sz="1400" dirty="0">
                          <a:solidFill>
                            <a:schemeClr val="bg1"/>
                          </a:solidFill>
                          <a:latin typeface="+mj-lt"/>
                        </a:rPr>
                        <a:t>Level 4, State</a:t>
                      </a:r>
                    </a:p>
                  </a:txBody>
                  <a:tcPr marL="68580" marR="68580" marT="34290" marB="34290">
                    <a:solidFill>
                      <a:schemeClr val="tx2"/>
                    </a:solidFill>
                  </a:tcPr>
                </a:tc>
                <a:extLst>
                  <a:ext uri="{0D108BD9-81ED-4DB2-BD59-A6C34878D82A}">
                    <a16:rowId xmlns:a16="http://schemas.microsoft.com/office/drawing/2014/main" val="10001"/>
                  </a:ext>
                </a:extLst>
              </a:tr>
              <a:tr h="550296">
                <a:tc>
                  <a:txBody>
                    <a:bodyPr/>
                    <a:lstStyle/>
                    <a:p>
                      <a:pPr algn="ctr"/>
                      <a:r>
                        <a:rPr lang="en-US" sz="1400" b="1" dirty="0">
                          <a:solidFill>
                            <a:schemeClr val="bg1"/>
                          </a:solidFill>
                          <a:latin typeface="+mj-lt"/>
                          <a:cs typeface="Calibri"/>
                        </a:rPr>
                        <a:t>5</a:t>
                      </a:r>
                    </a:p>
                  </a:txBody>
                  <a:tcPr marL="98268" marR="98268" marT="34290" marB="34290">
                    <a:solidFill>
                      <a:schemeClr val="tx2"/>
                    </a:solidFill>
                  </a:tcPr>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dirty="0">
                          <a:solidFill>
                            <a:schemeClr val="tx1"/>
                          </a:solidFill>
                          <a:latin typeface="+mj-lt"/>
                        </a:rPr>
                        <a:t>41.6</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dirty="0">
                          <a:solidFill>
                            <a:schemeClr val="tx1"/>
                          </a:solidFill>
                          <a:latin typeface="+mj-lt"/>
                        </a:rPr>
                        <a:t>32.9</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dirty="0">
                          <a:solidFill>
                            <a:schemeClr val="tx1"/>
                          </a:solidFill>
                          <a:latin typeface="+mj-lt"/>
                        </a:rPr>
                        <a:t>18.2</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dirty="0">
                          <a:solidFill>
                            <a:schemeClr val="tx1"/>
                          </a:solidFill>
                          <a:latin typeface="+mj-lt"/>
                        </a:rPr>
                        <a:t>7.4</a:t>
                      </a:r>
                    </a:p>
                  </a:txBody>
                  <a:tcPr marL="68580" marR="68580" marT="34290" marB="34290"/>
                </a:tc>
                <a:extLst>
                  <a:ext uri="{0D108BD9-81ED-4DB2-BD59-A6C34878D82A}">
                    <a16:rowId xmlns:a16="http://schemas.microsoft.com/office/drawing/2014/main" val="10005"/>
                  </a:ext>
                </a:extLst>
              </a:tr>
              <a:tr h="550296">
                <a:tc>
                  <a:txBody>
                    <a:bodyPr/>
                    <a:lstStyle/>
                    <a:p>
                      <a:pPr algn="ctr"/>
                      <a:r>
                        <a:rPr lang="en-US" sz="1400" b="1" dirty="0">
                          <a:solidFill>
                            <a:schemeClr val="bg1"/>
                          </a:solidFill>
                          <a:latin typeface="+mj-lt"/>
                          <a:cs typeface="Calibri"/>
                        </a:rPr>
                        <a:t>8</a:t>
                      </a:r>
                    </a:p>
                  </a:txBody>
                  <a:tcPr marL="98268" marR="98268" marT="34290" marB="34290">
                    <a:solidFill>
                      <a:schemeClr val="tx2"/>
                    </a:solidFill>
                  </a:tcPr>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dirty="0">
                          <a:solidFill>
                            <a:schemeClr val="tx1"/>
                          </a:solidFill>
                          <a:latin typeface="+mj-lt"/>
                        </a:rPr>
                        <a:t>40.9</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dirty="0">
                          <a:solidFill>
                            <a:schemeClr val="tx1"/>
                          </a:solidFill>
                          <a:latin typeface="+mj-lt"/>
                        </a:rPr>
                        <a:t>43.5</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dirty="0">
                          <a:solidFill>
                            <a:schemeClr val="tx1"/>
                          </a:solidFill>
                          <a:latin typeface="+mj-lt"/>
                        </a:rPr>
                        <a:t>12.0</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dirty="0">
                          <a:solidFill>
                            <a:schemeClr val="tx1"/>
                          </a:solidFill>
                          <a:latin typeface="+mj-lt"/>
                        </a:rPr>
                        <a:t>3.6</a:t>
                      </a:r>
                    </a:p>
                  </a:txBody>
                  <a:tcPr marL="68580" marR="68580" marT="34290" marB="34290"/>
                </a:tc>
                <a:extLst>
                  <a:ext uri="{0D108BD9-81ED-4DB2-BD59-A6C34878D82A}">
                    <a16:rowId xmlns:a16="http://schemas.microsoft.com/office/drawing/2014/main" val="10006"/>
                  </a:ext>
                </a:extLst>
              </a:tr>
              <a:tr h="550296">
                <a:tc>
                  <a:txBody>
                    <a:bodyPr/>
                    <a:lstStyle/>
                    <a:p>
                      <a:pPr algn="ctr"/>
                      <a:r>
                        <a:rPr lang="en-US" sz="1400" b="1" dirty="0">
                          <a:solidFill>
                            <a:schemeClr val="bg1"/>
                          </a:solidFill>
                          <a:latin typeface="+mj-lt"/>
                          <a:cs typeface="Calibri"/>
                        </a:rPr>
                        <a:t>11</a:t>
                      </a:r>
                    </a:p>
                  </a:txBody>
                  <a:tcPr marL="98268" marR="98268" marT="34290" marB="34290">
                    <a:solidFill>
                      <a:schemeClr val="tx2"/>
                    </a:solidFill>
                  </a:tcPr>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dirty="0">
                          <a:solidFill>
                            <a:schemeClr val="tx1"/>
                          </a:solidFill>
                          <a:latin typeface="+mj-lt"/>
                        </a:rPr>
                        <a:t>46.2</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dirty="0">
                          <a:solidFill>
                            <a:schemeClr val="tx1"/>
                          </a:solidFill>
                          <a:latin typeface="+mj-lt"/>
                        </a:rPr>
                        <a:t>24.8</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dirty="0">
                          <a:solidFill>
                            <a:schemeClr val="tx1"/>
                          </a:solidFill>
                          <a:latin typeface="+mj-lt"/>
                        </a:rPr>
                        <a:t>20.5</a:t>
                      </a:r>
                    </a:p>
                  </a:txBody>
                  <a:tcPr marL="68580" marR="68580" marT="34290" marB="34290"/>
                </a:tc>
                <a:tc>
                  <a:txBody>
                    <a:bodyPr/>
                    <a:lstStyle/>
                    <a:p>
                      <a:pPr algn="ctr"/>
                      <a:endParaRPr lang="en-US" sz="1400">
                        <a:solidFill>
                          <a:schemeClr val="tx2">
                            <a:lumMod val="75000"/>
                          </a:schemeClr>
                        </a:solidFill>
                        <a:latin typeface="+mj-lt"/>
                      </a:endParaRPr>
                    </a:p>
                  </a:txBody>
                  <a:tcPr marL="68580" marR="68580" marT="34290" marB="34290"/>
                </a:tc>
                <a:tc>
                  <a:txBody>
                    <a:bodyPr/>
                    <a:lstStyle/>
                    <a:p>
                      <a:pPr algn="ctr"/>
                      <a:r>
                        <a:rPr lang="en-US" sz="1400" b="1" dirty="0">
                          <a:solidFill>
                            <a:schemeClr val="tx1"/>
                          </a:solidFill>
                          <a:latin typeface="+mj-lt"/>
                        </a:rPr>
                        <a:t>8.4</a:t>
                      </a:r>
                    </a:p>
                  </a:txBody>
                  <a:tcPr marL="68580" marR="68580" marT="34290" marB="34290"/>
                </a:tc>
                <a:extLst>
                  <a:ext uri="{0D108BD9-81ED-4DB2-BD59-A6C34878D82A}">
                    <a16:rowId xmlns:a16="http://schemas.microsoft.com/office/drawing/2014/main" val="10007"/>
                  </a:ext>
                </a:extLst>
              </a:tr>
            </a:tbl>
          </a:graphicData>
        </a:graphic>
      </p:graphicFrame>
      <p:sp>
        <p:nvSpPr>
          <p:cNvPr id="7" name="TextBox 6">
            <a:extLst>
              <a:ext uri="{FF2B5EF4-FFF2-40B4-BE49-F238E27FC236}">
                <a16:creationId xmlns:a16="http://schemas.microsoft.com/office/drawing/2014/main" id="{1CBA49E3-BDE3-43B8-BE59-EE500A864EA1}"/>
              </a:ext>
            </a:extLst>
          </p:cNvPr>
          <p:cNvSpPr txBox="1"/>
          <p:nvPr/>
        </p:nvSpPr>
        <p:spPr>
          <a:xfrm>
            <a:off x="128653" y="5291930"/>
            <a:ext cx="11011418" cy="338554"/>
          </a:xfrm>
          <a:prstGeom prst="rect">
            <a:avLst/>
          </a:prstGeom>
          <a:noFill/>
        </p:spPr>
        <p:txBody>
          <a:bodyPr wrap="square" lIns="91440" tIns="45720" rIns="91440" bIns="45720" rtlCol="0" anchor="t">
            <a:spAutoFit/>
          </a:bodyPr>
          <a:lstStyle/>
          <a:p>
            <a:r>
              <a:rPr lang="en-US" sz="1600"/>
              <a:t>Notes: Percentages may not total 100 due to rounding.</a:t>
            </a:r>
          </a:p>
        </p:txBody>
      </p:sp>
      <p:sp>
        <p:nvSpPr>
          <p:cNvPr id="4" name="Slide Number Placeholder 3">
            <a:extLst>
              <a:ext uri="{FF2B5EF4-FFF2-40B4-BE49-F238E27FC236}">
                <a16:creationId xmlns:a16="http://schemas.microsoft.com/office/drawing/2014/main" id="{9472174A-7BBE-4061-98E7-D71ABFCE8082}"/>
              </a:ext>
            </a:extLst>
          </p:cNvPr>
          <p:cNvSpPr>
            <a:spLocks noGrp="1"/>
          </p:cNvSpPr>
          <p:nvPr>
            <p:ph type="sldNum" sz="quarter" idx="10"/>
          </p:nvPr>
        </p:nvSpPr>
        <p:spPr/>
        <p:txBody>
          <a:bodyPr/>
          <a:lstStyle/>
          <a:p>
            <a:fld id="{A3D1C70C-36A2-44FC-A083-98959550CFF4}" type="slidenum">
              <a:rPr lang="en-US" smtClean="0"/>
              <a:pPr/>
              <a:t>4</a:t>
            </a:fld>
            <a:endParaRPr lang="en-US"/>
          </a:p>
        </p:txBody>
      </p:sp>
    </p:spTree>
    <p:extLst>
      <p:ext uri="{BB962C8B-B14F-4D97-AF65-F5344CB8AC3E}">
        <p14:creationId xmlns:p14="http://schemas.microsoft.com/office/powerpoint/2010/main" val="4201803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F1444C6-42D5-4083-857A-50A3F0C7005D}"/>
              </a:ext>
            </a:extLst>
          </p:cNvPr>
          <p:cNvSpPr>
            <a:spLocks noGrp="1"/>
          </p:cNvSpPr>
          <p:nvPr>
            <p:ph type="title"/>
          </p:nvPr>
        </p:nvSpPr>
        <p:spPr>
          <a:xfrm>
            <a:off x="1457082" y="214878"/>
            <a:ext cx="10096500" cy="747712"/>
          </a:xfrm>
        </p:spPr>
        <p:txBody>
          <a:bodyPr/>
          <a:lstStyle/>
          <a:p>
            <a:r>
              <a:rPr lang="en-US" sz="2400" dirty="0">
                <a:solidFill>
                  <a:schemeClr val="tx1"/>
                </a:solidFill>
              </a:rPr>
              <a:t>&lt;Insert District Name&gt;’s Spring 2022 NJSLA School- &amp; Grade-Level Outcomes English Language Arts Grade 3 - Percentages</a:t>
            </a:r>
          </a:p>
        </p:txBody>
      </p:sp>
      <p:graphicFrame>
        <p:nvGraphicFramePr>
          <p:cNvPr id="7" name="Content Placeholder 6">
            <a:extLst>
              <a:ext uri="{FF2B5EF4-FFF2-40B4-BE49-F238E27FC236}">
                <a16:creationId xmlns:a16="http://schemas.microsoft.com/office/drawing/2014/main" id="{4DC136F3-2A26-4115-904B-F88F4401C50C}"/>
              </a:ext>
            </a:extLst>
          </p:cNvPr>
          <p:cNvGraphicFramePr>
            <a:graphicFrameLocks noGrp="1"/>
          </p:cNvGraphicFramePr>
          <p:nvPr>
            <p:ph idx="1"/>
            <p:extLst>
              <p:ext uri="{D42A27DB-BD31-4B8C-83A1-F6EECF244321}">
                <p14:modId xmlns:p14="http://schemas.microsoft.com/office/powerpoint/2010/main" val="1549938323"/>
              </p:ext>
            </p:extLst>
          </p:nvPr>
        </p:nvGraphicFramePr>
        <p:xfrm>
          <a:off x="159092" y="1084728"/>
          <a:ext cx="10980978" cy="4252162"/>
        </p:xfrm>
        <a:graphic>
          <a:graphicData uri="http://schemas.openxmlformats.org/drawingml/2006/table">
            <a:tbl>
              <a:tblPr firstRow="1" firstCol="1" bandRow="1">
                <a:tableStyleId>{5C22544A-7EE6-4342-B048-85BDC9FD1C3A}</a:tableStyleId>
              </a:tblPr>
              <a:tblGrid>
                <a:gridCol w="1245036">
                  <a:extLst>
                    <a:ext uri="{9D8B030D-6E8A-4147-A177-3AD203B41FA5}">
                      <a16:colId xmlns:a16="http://schemas.microsoft.com/office/drawing/2014/main" val="20000"/>
                    </a:ext>
                  </a:extLst>
                </a:gridCol>
                <a:gridCol w="1622657">
                  <a:extLst>
                    <a:ext uri="{9D8B030D-6E8A-4147-A177-3AD203B41FA5}">
                      <a16:colId xmlns:a16="http://schemas.microsoft.com/office/drawing/2014/main" val="20001"/>
                    </a:ext>
                  </a:extLst>
                </a:gridCol>
                <a:gridCol w="1622657">
                  <a:extLst>
                    <a:ext uri="{9D8B030D-6E8A-4147-A177-3AD203B41FA5}">
                      <a16:colId xmlns:a16="http://schemas.microsoft.com/office/drawing/2014/main" val="20002"/>
                    </a:ext>
                  </a:extLst>
                </a:gridCol>
                <a:gridCol w="1622657">
                  <a:extLst>
                    <a:ext uri="{9D8B030D-6E8A-4147-A177-3AD203B41FA5}">
                      <a16:colId xmlns:a16="http://schemas.microsoft.com/office/drawing/2014/main" val="20003"/>
                    </a:ext>
                  </a:extLst>
                </a:gridCol>
                <a:gridCol w="1622657">
                  <a:extLst>
                    <a:ext uri="{9D8B030D-6E8A-4147-A177-3AD203B41FA5}">
                      <a16:colId xmlns:a16="http://schemas.microsoft.com/office/drawing/2014/main" val="20004"/>
                    </a:ext>
                  </a:extLst>
                </a:gridCol>
                <a:gridCol w="1622657">
                  <a:extLst>
                    <a:ext uri="{9D8B030D-6E8A-4147-A177-3AD203B41FA5}">
                      <a16:colId xmlns:a16="http://schemas.microsoft.com/office/drawing/2014/main" val="20005"/>
                    </a:ext>
                  </a:extLst>
                </a:gridCol>
                <a:gridCol w="1622657">
                  <a:extLst>
                    <a:ext uri="{9D8B030D-6E8A-4147-A177-3AD203B41FA5}">
                      <a16:colId xmlns:a16="http://schemas.microsoft.com/office/drawing/2014/main" val="20006"/>
                    </a:ext>
                  </a:extLst>
                </a:gridCol>
              </a:tblGrid>
              <a:tr h="905511">
                <a:tc>
                  <a:txBody>
                    <a:bodyPr/>
                    <a:lstStyle/>
                    <a:p>
                      <a:pPr algn="ctr"/>
                      <a:r>
                        <a:rPr lang="en-US" sz="1400" b="1" dirty="0">
                          <a:solidFill>
                            <a:schemeClr val="bg1"/>
                          </a:solidFill>
                        </a:rPr>
                        <a:t>ELA03</a:t>
                      </a:r>
                    </a:p>
                  </a:txBody>
                  <a:tcPr marL="131024" marR="131024" anchor="ctr">
                    <a:solidFill>
                      <a:schemeClr val="tx2"/>
                    </a:solidFill>
                  </a:tcPr>
                </a:tc>
                <a:tc>
                  <a:txBody>
                    <a:bodyPr/>
                    <a:lstStyle/>
                    <a:p>
                      <a:pPr algn="ctr"/>
                      <a:r>
                        <a:rPr lang="en-US" sz="1400" b="1">
                          <a:solidFill>
                            <a:schemeClr val="bg1"/>
                          </a:solidFill>
                        </a:rPr>
                        <a:t>Not Yet</a:t>
                      </a:r>
                      <a:r>
                        <a:rPr lang="en-US" sz="1400" b="1" baseline="0">
                          <a:solidFill>
                            <a:schemeClr val="bg1"/>
                          </a:solidFill>
                        </a:rPr>
                        <a:t> Meeting Expectations</a:t>
                      </a:r>
                    </a:p>
                    <a:p>
                      <a:pPr algn="ctr"/>
                      <a:r>
                        <a:rPr lang="en-US" sz="1400" b="1" baseline="0">
                          <a:solidFill>
                            <a:schemeClr val="bg1"/>
                          </a:solidFill>
                        </a:rPr>
                        <a:t>(Level 1)</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Partially Meeting </a:t>
                      </a:r>
                    </a:p>
                    <a:p>
                      <a:pPr algn="ctr"/>
                      <a:r>
                        <a:rPr lang="en-US" sz="1400" b="1">
                          <a:solidFill>
                            <a:schemeClr val="bg1"/>
                          </a:solidFill>
                        </a:rPr>
                        <a:t>Expectations</a:t>
                      </a:r>
                    </a:p>
                    <a:p>
                      <a:pPr algn="ctr"/>
                      <a:r>
                        <a:rPr lang="en-US" sz="1400" b="1">
                          <a:solidFill>
                            <a:schemeClr val="bg1"/>
                          </a:solidFill>
                        </a:rPr>
                        <a:t>(Level 2)</a:t>
                      </a:r>
                    </a:p>
                  </a:txBody>
                  <a:tcPr marL="131024" marR="131024" anchor="ctr">
                    <a:solidFill>
                      <a:schemeClr val="tx2"/>
                    </a:solidFill>
                  </a:tcPr>
                </a:tc>
                <a:tc>
                  <a:txBody>
                    <a:bodyPr/>
                    <a:lstStyle/>
                    <a:p>
                      <a:pPr algn="ctr"/>
                      <a:r>
                        <a:rPr lang="en-US" sz="1400" b="1">
                          <a:solidFill>
                            <a:schemeClr val="bg1"/>
                          </a:solidFill>
                        </a:rPr>
                        <a:t>Approaching Expectations</a:t>
                      </a:r>
                    </a:p>
                    <a:p>
                      <a:pPr algn="ctr"/>
                      <a:r>
                        <a:rPr lang="en-US" sz="1400" b="1">
                          <a:solidFill>
                            <a:schemeClr val="bg1"/>
                          </a:solidFill>
                        </a:rPr>
                        <a:t> (Level 3)</a:t>
                      </a:r>
                    </a:p>
                  </a:txBody>
                  <a:tcPr marL="131024" marR="131024" anchor="ctr">
                    <a:solidFill>
                      <a:schemeClr val="tx2"/>
                    </a:solidFill>
                  </a:tcPr>
                </a:tc>
                <a:tc>
                  <a:txBody>
                    <a:bodyPr/>
                    <a:lstStyle/>
                    <a:p>
                      <a:pPr algn="ctr"/>
                      <a:r>
                        <a:rPr lang="en-US" sz="1400" b="1">
                          <a:solidFill>
                            <a:schemeClr val="bg1"/>
                          </a:solidFill>
                        </a:rPr>
                        <a:t>Meeting Expectations</a:t>
                      </a:r>
                    </a:p>
                    <a:p>
                      <a:pPr algn="ctr"/>
                      <a:r>
                        <a:rPr lang="en-US" sz="1400" b="1" baseline="0">
                          <a:solidFill>
                            <a:schemeClr val="bg1"/>
                          </a:solidFill>
                        </a:rPr>
                        <a:t> (Level 4)</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Exceeding Expectations</a:t>
                      </a:r>
                    </a:p>
                    <a:p>
                      <a:pPr algn="ctr"/>
                      <a:r>
                        <a:rPr lang="en-US" sz="1400" b="1">
                          <a:solidFill>
                            <a:schemeClr val="bg1"/>
                          </a:solidFill>
                        </a:rPr>
                        <a:t> (Level 5)</a:t>
                      </a:r>
                    </a:p>
                  </a:txBody>
                  <a:tcPr marL="131024" marR="131024" anchor="ctr">
                    <a:solidFill>
                      <a:schemeClr val="tx2"/>
                    </a:solidFill>
                  </a:tcPr>
                </a:tc>
                <a:tc>
                  <a:txBody>
                    <a:bodyPr/>
                    <a:lstStyle/>
                    <a:p>
                      <a:pPr algn="ctr"/>
                      <a:r>
                        <a:rPr lang="en-US" sz="1400" b="1">
                          <a:solidFill>
                            <a:schemeClr val="bg1"/>
                          </a:solidFill>
                        </a:rPr>
                        <a:t>% of students at Level 4 and 5</a:t>
                      </a:r>
                    </a:p>
                  </a:txBody>
                  <a:tcPr marL="131024" marR="131024" anchor="ctr">
                    <a:solidFill>
                      <a:schemeClr val="tx2"/>
                    </a:solidFill>
                  </a:tcPr>
                </a:tc>
                <a:extLst>
                  <a:ext uri="{0D108BD9-81ED-4DB2-BD59-A6C34878D82A}">
                    <a16:rowId xmlns:a16="http://schemas.microsoft.com/office/drawing/2014/main" val="10000"/>
                  </a:ext>
                </a:extLst>
              </a:tr>
              <a:tr h="428926">
                <a:tc>
                  <a:txBody>
                    <a:bodyPr/>
                    <a:lstStyle/>
                    <a:p>
                      <a:r>
                        <a:rPr lang="en-US" sz="1400" b="1" dirty="0">
                          <a:solidFill>
                            <a:schemeClr val="bg1"/>
                          </a:solidFill>
                        </a:rPr>
                        <a:t>School</a:t>
                      </a:r>
                      <a:r>
                        <a:rPr lang="en-US" sz="1400" b="1" baseline="0" dirty="0">
                          <a:solidFill>
                            <a:schemeClr val="bg1"/>
                          </a:solidFill>
                        </a:rPr>
                        <a:t> A</a:t>
                      </a:r>
                      <a:endParaRPr lang="en-US" sz="1400" b="1" dirty="0">
                        <a:solidFill>
                          <a:schemeClr val="bg1"/>
                        </a:solidFill>
                      </a:endParaRPr>
                    </a:p>
                  </a:txBody>
                  <a:tcPr marL="131024" marR="131024">
                    <a:solidFill>
                      <a:schemeClr val="tx2"/>
                    </a:solidFill>
                  </a:tcPr>
                </a:tc>
                <a:tc>
                  <a:txBody>
                    <a:bodyPr/>
                    <a:lstStyle/>
                    <a:p>
                      <a:pPr algn="ctr"/>
                      <a:endParaRPr lang="en-US" sz="1400" b="1"/>
                    </a:p>
                  </a:txBody>
                  <a:tcPr marL="131024" marR="131024"/>
                </a:tc>
                <a:tc>
                  <a:txBody>
                    <a:bodyPr/>
                    <a:lstStyle/>
                    <a:p>
                      <a:pPr algn="ctr"/>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extLst>
                  <a:ext uri="{0D108BD9-81ED-4DB2-BD59-A6C34878D82A}">
                    <a16:rowId xmlns:a16="http://schemas.microsoft.com/office/drawing/2014/main" val="10001"/>
                  </a:ext>
                </a:extLst>
              </a:tr>
              <a:tr h="428926">
                <a:tc>
                  <a:txBody>
                    <a:bodyPr/>
                    <a:lstStyle/>
                    <a:p>
                      <a:r>
                        <a:rPr lang="en-US" sz="1400" b="1" dirty="0">
                          <a:solidFill>
                            <a:schemeClr val="bg1"/>
                          </a:solidFill>
                        </a:rPr>
                        <a:t>School</a:t>
                      </a:r>
                      <a:r>
                        <a:rPr lang="en-US" sz="1400" b="1" baseline="0" dirty="0">
                          <a:solidFill>
                            <a:schemeClr val="bg1"/>
                          </a:solidFill>
                        </a:rPr>
                        <a:t> B</a:t>
                      </a:r>
                      <a:endParaRPr lang="en-US" sz="1400" b="1" dirty="0">
                        <a:solidFill>
                          <a:schemeClr val="bg1"/>
                        </a:solidFill>
                      </a:endParaRPr>
                    </a:p>
                  </a:txBody>
                  <a:tcPr marL="131024" marR="131024">
                    <a:solidFill>
                      <a:schemeClr val="tx2"/>
                    </a:solidFill>
                  </a:tcPr>
                </a:tc>
                <a:tc>
                  <a:txBody>
                    <a:bodyPr/>
                    <a:lstStyle/>
                    <a:p>
                      <a:pPr algn="ctr"/>
                      <a:endParaRPr lang="en-US" sz="1400" b="1"/>
                    </a:p>
                  </a:txBody>
                  <a:tcPr marL="131024" marR="131024"/>
                </a:tc>
                <a:tc>
                  <a:txBody>
                    <a:bodyPr/>
                    <a:lstStyle/>
                    <a:p>
                      <a:pPr algn="ctr"/>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extLst>
                  <a:ext uri="{0D108BD9-81ED-4DB2-BD59-A6C34878D82A}">
                    <a16:rowId xmlns:a16="http://schemas.microsoft.com/office/drawing/2014/main" val="10002"/>
                  </a:ext>
                </a:extLst>
              </a:tr>
              <a:tr h="428926">
                <a:tc>
                  <a:txBody>
                    <a:bodyPr/>
                    <a:lstStyle/>
                    <a:p>
                      <a:r>
                        <a:rPr lang="en-US" sz="1400" b="1" dirty="0">
                          <a:solidFill>
                            <a:schemeClr val="bg1"/>
                          </a:solidFill>
                        </a:rPr>
                        <a:t>School</a:t>
                      </a:r>
                      <a:r>
                        <a:rPr lang="en-US" sz="1400" b="1" baseline="0" dirty="0">
                          <a:solidFill>
                            <a:schemeClr val="bg1"/>
                          </a:solidFill>
                        </a:rPr>
                        <a:t> C</a:t>
                      </a:r>
                      <a:endParaRPr lang="en-US" sz="1400" b="1" dirty="0">
                        <a:solidFill>
                          <a:schemeClr val="bg1"/>
                        </a:solidFill>
                      </a:endParaRPr>
                    </a:p>
                  </a:txBody>
                  <a:tcPr marL="131024" marR="131024">
                    <a:solidFill>
                      <a:schemeClr val="tx2"/>
                    </a:solidFill>
                  </a:tcPr>
                </a:tc>
                <a:tc>
                  <a:txBody>
                    <a:bodyPr/>
                    <a:lstStyle/>
                    <a:p>
                      <a:pPr algn="ctr"/>
                      <a:endParaRPr lang="en-US" sz="1400" b="1"/>
                    </a:p>
                  </a:txBody>
                  <a:tcPr marL="131024" marR="131024"/>
                </a:tc>
                <a:tc>
                  <a:txBody>
                    <a:bodyPr/>
                    <a:lstStyle/>
                    <a:p>
                      <a:pPr algn="ctr"/>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extLst>
                  <a:ext uri="{0D108BD9-81ED-4DB2-BD59-A6C34878D82A}">
                    <a16:rowId xmlns:a16="http://schemas.microsoft.com/office/drawing/2014/main" val="10003"/>
                  </a:ext>
                </a:extLst>
              </a:tr>
              <a:tr h="428926">
                <a:tc>
                  <a:txBody>
                    <a:bodyPr/>
                    <a:lstStyle/>
                    <a:p>
                      <a:r>
                        <a:rPr lang="en-US" sz="1400" b="1" dirty="0">
                          <a:solidFill>
                            <a:schemeClr val="bg1"/>
                          </a:solidFill>
                        </a:rPr>
                        <a:t>School</a:t>
                      </a:r>
                      <a:r>
                        <a:rPr lang="en-US" sz="1400" b="1" baseline="0" dirty="0">
                          <a:solidFill>
                            <a:schemeClr val="bg1"/>
                          </a:solidFill>
                        </a:rPr>
                        <a:t> D</a:t>
                      </a:r>
                      <a:endParaRPr lang="en-US" sz="1400" b="1" dirty="0">
                        <a:solidFill>
                          <a:schemeClr val="bg1"/>
                        </a:solidFill>
                      </a:endParaRPr>
                    </a:p>
                  </a:txBody>
                  <a:tcPr marL="131024" marR="131024">
                    <a:solidFill>
                      <a:schemeClr val="tx2"/>
                    </a:solidFill>
                  </a:tcPr>
                </a:tc>
                <a:tc>
                  <a:txBody>
                    <a:bodyPr/>
                    <a:lstStyle/>
                    <a:p>
                      <a:pPr algn="ctr"/>
                      <a:endParaRPr lang="en-US" sz="1400" b="1"/>
                    </a:p>
                  </a:txBody>
                  <a:tcPr marL="131024" marR="131024"/>
                </a:tc>
                <a:tc>
                  <a:txBody>
                    <a:bodyPr/>
                    <a:lstStyle/>
                    <a:p>
                      <a:pPr algn="ctr"/>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extLst>
                  <a:ext uri="{0D108BD9-81ED-4DB2-BD59-A6C34878D82A}">
                    <a16:rowId xmlns:a16="http://schemas.microsoft.com/office/drawing/2014/main" val="10004"/>
                  </a:ext>
                </a:extLst>
              </a:tr>
              <a:tr h="428926">
                <a:tc>
                  <a:txBody>
                    <a:bodyPr/>
                    <a:lstStyle/>
                    <a:p>
                      <a:r>
                        <a:rPr lang="en-US" sz="1400" b="1" dirty="0">
                          <a:solidFill>
                            <a:schemeClr val="bg1"/>
                          </a:solidFill>
                        </a:rPr>
                        <a:t>School</a:t>
                      </a:r>
                      <a:r>
                        <a:rPr lang="en-US" sz="1400" b="1" baseline="0" dirty="0">
                          <a:solidFill>
                            <a:schemeClr val="bg1"/>
                          </a:solidFill>
                        </a:rPr>
                        <a:t> E</a:t>
                      </a:r>
                      <a:endParaRPr lang="en-US" sz="1400" b="1" dirty="0">
                        <a:solidFill>
                          <a:schemeClr val="bg1"/>
                        </a:solidFill>
                      </a:endParaRPr>
                    </a:p>
                  </a:txBody>
                  <a:tcPr marL="131024" marR="131024">
                    <a:solidFill>
                      <a:schemeClr val="tx2"/>
                    </a:solidFill>
                  </a:tcPr>
                </a:tc>
                <a:tc>
                  <a:txBody>
                    <a:bodyPr/>
                    <a:lstStyle/>
                    <a:p>
                      <a:pPr algn="ctr"/>
                      <a:endParaRPr lang="en-US" sz="1400" b="1"/>
                    </a:p>
                  </a:txBody>
                  <a:tcPr marL="131024" marR="131024"/>
                </a:tc>
                <a:tc>
                  <a:txBody>
                    <a:bodyPr/>
                    <a:lstStyle/>
                    <a:p>
                      <a:pPr algn="ctr"/>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extLst>
                  <a:ext uri="{0D108BD9-81ED-4DB2-BD59-A6C34878D82A}">
                    <a16:rowId xmlns:a16="http://schemas.microsoft.com/office/drawing/2014/main" val="10005"/>
                  </a:ext>
                </a:extLst>
              </a:tr>
              <a:tr h="281803">
                <a:tc>
                  <a:txBody>
                    <a:bodyPr/>
                    <a:lstStyle/>
                    <a:p>
                      <a:r>
                        <a:rPr lang="en-US" sz="1400" b="1" dirty="0">
                          <a:solidFill>
                            <a:schemeClr val="bg1"/>
                          </a:solidFill>
                        </a:rPr>
                        <a:t>School</a:t>
                      </a:r>
                      <a:r>
                        <a:rPr lang="en-US" sz="1400" b="1" baseline="0" dirty="0">
                          <a:solidFill>
                            <a:schemeClr val="bg1"/>
                          </a:solidFill>
                        </a:rPr>
                        <a:t> F</a:t>
                      </a:r>
                      <a:endParaRPr lang="en-US" sz="1400" b="1" dirty="0">
                        <a:solidFill>
                          <a:schemeClr val="bg1"/>
                        </a:solidFill>
                      </a:endParaRPr>
                    </a:p>
                  </a:txBody>
                  <a:tcPr marL="131024" marR="131024">
                    <a:solidFill>
                      <a:schemeClr val="tx2"/>
                    </a:solidFill>
                  </a:tcPr>
                </a:tc>
                <a:tc>
                  <a:txBody>
                    <a:bodyPr/>
                    <a:lstStyle/>
                    <a:p>
                      <a:pPr algn="ctr"/>
                      <a:endParaRPr lang="en-US" sz="1400" b="1"/>
                    </a:p>
                  </a:txBody>
                  <a:tcPr marL="131024" marR="131024"/>
                </a:tc>
                <a:tc>
                  <a:txBody>
                    <a:bodyPr/>
                    <a:lstStyle/>
                    <a:p>
                      <a:pPr algn="ctr"/>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extLst>
                  <a:ext uri="{0D108BD9-81ED-4DB2-BD59-A6C34878D82A}">
                    <a16:rowId xmlns:a16="http://schemas.microsoft.com/office/drawing/2014/main" val="3137287115"/>
                  </a:ext>
                </a:extLst>
              </a:tr>
              <a:tr h="428926">
                <a:tc>
                  <a:txBody>
                    <a:bodyPr/>
                    <a:lstStyle/>
                    <a:p>
                      <a:r>
                        <a:rPr lang="en-US" sz="1400" b="1" dirty="0">
                          <a:solidFill>
                            <a:schemeClr val="bg1"/>
                          </a:solidFill>
                        </a:rPr>
                        <a:t>School G</a:t>
                      </a:r>
                    </a:p>
                  </a:txBody>
                  <a:tcPr marL="131024" marR="131024">
                    <a:solidFill>
                      <a:schemeClr val="tx2"/>
                    </a:solidFill>
                  </a:tcPr>
                </a:tc>
                <a:tc>
                  <a:txBody>
                    <a:bodyPr/>
                    <a:lstStyle/>
                    <a:p>
                      <a:pPr algn="ctr"/>
                      <a:endParaRPr lang="en-US" sz="1400" b="1"/>
                    </a:p>
                  </a:txBody>
                  <a:tcPr marL="131024" marR="131024"/>
                </a:tc>
                <a:tc>
                  <a:txBody>
                    <a:bodyPr/>
                    <a:lstStyle/>
                    <a:p>
                      <a:pPr algn="ctr"/>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extLst>
                  <a:ext uri="{0D108BD9-81ED-4DB2-BD59-A6C34878D82A}">
                    <a16:rowId xmlns:a16="http://schemas.microsoft.com/office/drawing/2014/main" val="4260488625"/>
                  </a:ext>
                </a:extLst>
              </a:tr>
              <a:tr h="428926">
                <a:tc>
                  <a:txBody>
                    <a:bodyPr/>
                    <a:lstStyle/>
                    <a:p>
                      <a:r>
                        <a:rPr lang="en-US" sz="1400" b="1" dirty="0">
                          <a:solidFill>
                            <a:schemeClr val="bg1"/>
                          </a:solidFill>
                        </a:rPr>
                        <a:t>School H</a:t>
                      </a:r>
                    </a:p>
                  </a:txBody>
                  <a:tcPr marL="131024" marR="131024">
                    <a:solidFill>
                      <a:schemeClr val="tx2"/>
                    </a:solidFill>
                  </a:tcPr>
                </a:tc>
                <a:tc>
                  <a:txBody>
                    <a:bodyPr/>
                    <a:lstStyle/>
                    <a:p>
                      <a:pPr algn="ctr"/>
                      <a:endParaRPr lang="en-US" sz="1400" b="1"/>
                    </a:p>
                  </a:txBody>
                  <a:tcPr marL="131024" marR="131024"/>
                </a:tc>
                <a:tc>
                  <a:txBody>
                    <a:bodyPr/>
                    <a:lstStyle/>
                    <a:p>
                      <a:pPr algn="ctr"/>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tc>
                  <a:txBody>
                    <a:bodyPr/>
                    <a:lstStyle/>
                    <a:p>
                      <a:endParaRPr lang="en-US" sz="1400" b="1"/>
                    </a:p>
                  </a:txBody>
                  <a:tcPr marL="131024" marR="131024"/>
                </a:tc>
                <a:tc>
                  <a:txBody>
                    <a:bodyPr/>
                    <a:lstStyle/>
                    <a:p>
                      <a:endParaRPr lang="en-US" sz="1400" b="1" dirty="0"/>
                    </a:p>
                  </a:txBody>
                  <a:tcPr marL="131024" marR="131024"/>
                </a:tc>
                <a:extLst>
                  <a:ext uri="{0D108BD9-81ED-4DB2-BD59-A6C34878D82A}">
                    <a16:rowId xmlns:a16="http://schemas.microsoft.com/office/drawing/2014/main" val="405821739"/>
                  </a:ext>
                </a:extLst>
              </a:tr>
            </a:tbl>
          </a:graphicData>
        </a:graphic>
      </p:graphicFrame>
      <p:sp>
        <p:nvSpPr>
          <p:cNvPr id="5" name="Slide Number Placeholder 4">
            <a:extLst>
              <a:ext uri="{FF2B5EF4-FFF2-40B4-BE49-F238E27FC236}">
                <a16:creationId xmlns:a16="http://schemas.microsoft.com/office/drawing/2014/main" id="{A77F3255-81BB-465B-A045-AA9654988E6F}"/>
              </a:ext>
            </a:extLst>
          </p:cNvPr>
          <p:cNvSpPr>
            <a:spLocks noGrp="1"/>
          </p:cNvSpPr>
          <p:nvPr>
            <p:ph type="sldNum" sz="quarter" idx="12"/>
          </p:nvPr>
        </p:nvSpPr>
        <p:spPr/>
        <p:txBody>
          <a:bodyPr/>
          <a:lstStyle/>
          <a:p>
            <a:fld id="{A3D1C70C-36A2-44FC-A083-98959550CFF4}" type="slidenum">
              <a:rPr lang="en-US" smtClean="0"/>
              <a:t>5</a:t>
            </a:fld>
            <a:endParaRPr lang="en-US"/>
          </a:p>
        </p:txBody>
      </p:sp>
    </p:spTree>
    <p:extLst>
      <p:ext uri="{BB962C8B-B14F-4D97-AF65-F5344CB8AC3E}">
        <p14:creationId xmlns:p14="http://schemas.microsoft.com/office/powerpoint/2010/main" val="3305206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F1444C6-42D5-4083-857A-50A3F0C7005D}"/>
              </a:ext>
            </a:extLst>
          </p:cNvPr>
          <p:cNvSpPr>
            <a:spLocks noGrp="1"/>
          </p:cNvSpPr>
          <p:nvPr>
            <p:ph type="title"/>
          </p:nvPr>
        </p:nvSpPr>
        <p:spPr>
          <a:xfrm>
            <a:off x="1457082" y="214878"/>
            <a:ext cx="10096500" cy="747712"/>
          </a:xfrm>
        </p:spPr>
        <p:txBody>
          <a:bodyPr/>
          <a:lstStyle/>
          <a:p>
            <a:r>
              <a:rPr lang="en-US" sz="2400" dirty="0">
                <a:solidFill>
                  <a:schemeClr val="tx1"/>
                </a:solidFill>
              </a:rPr>
              <a:t>&lt;Insert District Name&gt;’s Spring 2022 NJSLA School- &amp; Grade-Level Outcomes English Language Arts Grade 4 - Percentages</a:t>
            </a:r>
          </a:p>
        </p:txBody>
      </p:sp>
      <p:graphicFrame>
        <p:nvGraphicFramePr>
          <p:cNvPr id="7" name="Content Placeholder 6">
            <a:extLst>
              <a:ext uri="{FF2B5EF4-FFF2-40B4-BE49-F238E27FC236}">
                <a16:creationId xmlns:a16="http://schemas.microsoft.com/office/drawing/2014/main" id="{4DC136F3-2A26-4115-904B-F88F4401C50C}"/>
              </a:ext>
            </a:extLst>
          </p:cNvPr>
          <p:cNvGraphicFramePr>
            <a:graphicFrameLocks noGrp="1"/>
          </p:cNvGraphicFramePr>
          <p:nvPr>
            <p:ph idx="1"/>
            <p:extLst>
              <p:ext uri="{D42A27DB-BD31-4B8C-83A1-F6EECF244321}">
                <p14:modId xmlns:p14="http://schemas.microsoft.com/office/powerpoint/2010/main" val="553795284"/>
              </p:ext>
            </p:extLst>
          </p:nvPr>
        </p:nvGraphicFramePr>
        <p:xfrm>
          <a:off x="159092" y="1084728"/>
          <a:ext cx="10980978" cy="4213378"/>
        </p:xfrm>
        <a:graphic>
          <a:graphicData uri="http://schemas.openxmlformats.org/drawingml/2006/table">
            <a:tbl>
              <a:tblPr firstRow="1" firstCol="1" bandRow="1">
                <a:tableStyleId>{5C22544A-7EE6-4342-B048-85BDC9FD1C3A}</a:tableStyleId>
              </a:tblPr>
              <a:tblGrid>
                <a:gridCol w="1245036">
                  <a:extLst>
                    <a:ext uri="{9D8B030D-6E8A-4147-A177-3AD203B41FA5}">
                      <a16:colId xmlns:a16="http://schemas.microsoft.com/office/drawing/2014/main" val="20000"/>
                    </a:ext>
                  </a:extLst>
                </a:gridCol>
                <a:gridCol w="1622657">
                  <a:extLst>
                    <a:ext uri="{9D8B030D-6E8A-4147-A177-3AD203B41FA5}">
                      <a16:colId xmlns:a16="http://schemas.microsoft.com/office/drawing/2014/main" val="20001"/>
                    </a:ext>
                  </a:extLst>
                </a:gridCol>
                <a:gridCol w="1622657">
                  <a:extLst>
                    <a:ext uri="{9D8B030D-6E8A-4147-A177-3AD203B41FA5}">
                      <a16:colId xmlns:a16="http://schemas.microsoft.com/office/drawing/2014/main" val="20002"/>
                    </a:ext>
                  </a:extLst>
                </a:gridCol>
                <a:gridCol w="1622657">
                  <a:extLst>
                    <a:ext uri="{9D8B030D-6E8A-4147-A177-3AD203B41FA5}">
                      <a16:colId xmlns:a16="http://schemas.microsoft.com/office/drawing/2014/main" val="20003"/>
                    </a:ext>
                  </a:extLst>
                </a:gridCol>
                <a:gridCol w="1622657">
                  <a:extLst>
                    <a:ext uri="{9D8B030D-6E8A-4147-A177-3AD203B41FA5}">
                      <a16:colId xmlns:a16="http://schemas.microsoft.com/office/drawing/2014/main" val="20004"/>
                    </a:ext>
                  </a:extLst>
                </a:gridCol>
                <a:gridCol w="1622657">
                  <a:extLst>
                    <a:ext uri="{9D8B030D-6E8A-4147-A177-3AD203B41FA5}">
                      <a16:colId xmlns:a16="http://schemas.microsoft.com/office/drawing/2014/main" val="20005"/>
                    </a:ext>
                  </a:extLst>
                </a:gridCol>
                <a:gridCol w="1622657">
                  <a:extLst>
                    <a:ext uri="{9D8B030D-6E8A-4147-A177-3AD203B41FA5}">
                      <a16:colId xmlns:a16="http://schemas.microsoft.com/office/drawing/2014/main" val="20006"/>
                    </a:ext>
                  </a:extLst>
                </a:gridCol>
              </a:tblGrid>
              <a:tr h="905511">
                <a:tc>
                  <a:txBody>
                    <a:bodyPr/>
                    <a:lstStyle/>
                    <a:p>
                      <a:pPr algn="ctr"/>
                      <a:r>
                        <a:rPr lang="en-US" sz="1400" b="1">
                          <a:solidFill>
                            <a:schemeClr val="bg1"/>
                          </a:solidFill>
                        </a:rPr>
                        <a:t>ELA04</a:t>
                      </a:r>
                    </a:p>
                  </a:txBody>
                  <a:tcPr marL="131024" marR="131024" anchor="ctr">
                    <a:solidFill>
                      <a:schemeClr val="tx2"/>
                    </a:solidFill>
                  </a:tcPr>
                </a:tc>
                <a:tc>
                  <a:txBody>
                    <a:bodyPr/>
                    <a:lstStyle/>
                    <a:p>
                      <a:pPr algn="ctr"/>
                      <a:r>
                        <a:rPr lang="en-US" sz="1400" b="1">
                          <a:solidFill>
                            <a:schemeClr val="bg1"/>
                          </a:solidFill>
                        </a:rPr>
                        <a:t>Not Yet</a:t>
                      </a:r>
                      <a:r>
                        <a:rPr lang="en-US" sz="1400" b="1" baseline="0">
                          <a:solidFill>
                            <a:schemeClr val="bg1"/>
                          </a:solidFill>
                        </a:rPr>
                        <a:t> Meeting Expectations</a:t>
                      </a:r>
                    </a:p>
                    <a:p>
                      <a:pPr algn="ctr"/>
                      <a:r>
                        <a:rPr lang="en-US" sz="1400" b="1" baseline="0">
                          <a:solidFill>
                            <a:schemeClr val="bg1"/>
                          </a:solidFill>
                        </a:rPr>
                        <a:t>(Level 1)</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Partially Meeting </a:t>
                      </a:r>
                    </a:p>
                    <a:p>
                      <a:pPr algn="ctr"/>
                      <a:r>
                        <a:rPr lang="en-US" sz="1400" b="1">
                          <a:solidFill>
                            <a:schemeClr val="bg1"/>
                          </a:solidFill>
                        </a:rPr>
                        <a:t>Expectations</a:t>
                      </a:r>
                    </a:p>
                    <a:p>
                      <a:pPr algn="ctr"/>
                      <a:r>
                        <a:rPr lang="en-US" sz="1400" b="1">
                          <a:solidFill>
                            <a:schemeClr val="bg1"/>
                          </a:solidFill>
                        </a:rPr>
                        <a:t>(Level 2)</a:t>
                      </a:r>
                    </a:p>
                  </a:txBody>
                  <a:tcPr marL="131024" marR="131024" anchor="ctr">
                    <a:solidFill>
                      <a:schemeClr val="tx2"/>
                    </a:solidFill>
                  </a:tcPr>
                </a:tc>
                <a:tc>
                  <a:txBody>
                    <a:bodyPr/>
                    <a:lstStyle/>
                    <a:p>
                      <a:pPr algn="ctr"/>
                      <a:r>
                        <a:rPr lang="en-US" sz="1400" b="1">
                          <a:solidFill>
                            <a:schemeClr val="bg1"/>
                          </a:solidFill>
                        </a:rPr>
                        <a:t>Approaching Expectations</a:t>
                      </a:r>
                    </a:p>
                    <a:p>
                      <a:pPr algn="ctr"/>
                      <a:r>
                        <a:rPr lang="en-US" sz="1400" b="1">
                          <a:solidFill>
                            <a:schemeClr val="bg1"/>
                          </a:solidFill>
                        </a:rPr>
                        <a:t> (Level 3)</a:t>
                      </a:r>
                    </a:p>
                  </a:txBody>
                  <a:tcPr marL="131024" marR="131024" anchor="ctr">
                    <a:solidFill>
                      <a:schemeClr val="tx2"/>
                    </a:solidFill>
                  </a:tcPr>
                </a:tc>
                <a:tc>
                  <a:txBody>
                    <a:bodyPr/>
                    <a:lstStyle/>
                    <a:p>
                      <a:pPr algn="ctr"/>
                      <a:r>
                        <a:rPr lang="en-US" sz="1400" b="1">
                          <a:solidFill>
                            <a:schemeClr val="bg1"/>
                          </a:solidFill>
                        </a:rPr>
                        <a:t>Meeting Expectations</a:t>
                      </a:r>
                    </a:p>
                    <a:p>
                      <a:pPr algn="ctr"/>
                      <a:r>
                        <a:rPr lang="en-US" sz="1400" b="1" baseline="0">
                          <a:solidFill>
                            <a:schemeClr val="bg1"/>
                          </a:solidFill>
                        </a:rPr>
                        <a:t> (Level 4)</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Exceeding Expectations</a:t>
                      </a:r>
                    </a:p>
                    <a:p>
                      <a:pPr algn="ctr"/>
                      <a:r>
                        <a:rPr lang="en-US" sz="1400" b="1">
                          <a:solidFill>
                            <a:schemeClr val="bg1"/>
                          </a:solidFill>
                        </a:rPr>
                        <a:t> (Level 5)</a:t>
                      </a:r>
                    </a:p>
                  </a:txBody>
                  <a:tcPr marL="131024" marR="131024" anchor="ctr">
                    <a:solidFill>
                      <a:schemeClr val="tx2"/>
                    </a:solidFill>
                  </a:tcPr>
                </a:tc>
                <a:tc>
                  <a:txBody>
                    <a:bodyPr/>
                    <a:lstStyle/>
                    <a:p>
                      <a:pPr algn="ctr"/>
                      <a:r>
                        <a:rPr lang="en-US" sz="1400" b="1">
                          <a:solidFill>
                            <a:schemeClr val="bg1"/>
                          </a:solidFill>
                        </a:rPr>
                        <a:t>% of students at Level 4 and 5</a:t>
                      </a:r>
                    </a:p>
                  </a:txBody>
                  <a:tcPr marL="131024" marR="131024" anchor="ctr">
                    <a:solidFill>
                      <a:schemeClr val="tx2"/>
                    </a:solidFill>
                  </a:tcPr>
                </a:tc>
                <a:extLst>
                  <a:ext uri="{0D108BD9-81ED-4DB2-BD59-A6C34878D82A}">
                    <a16:rowId xmlns:a16="http://schemas.microsoft.com/office/drawing/2014/main" val="10000"/>
                  </a:ext>
                </a:extLst>
              </a:tr>
              <a:tr h="428926">
                <a:tc>
                  <a:txBody>
                    <a:bodyPr/>
                    <a:lstStyle/>
                    <a:p>
                      <a:r>
                        <a:rPr lang="en-US" sz="1400" b="1">
                          <a:solidFill>
                            <a:schemeClr val="bg1"/>
                          </a:solidFill>
                        </a:rPr>
                        <a:t>School</a:t>
                      </a:r>
                      <a:r>
                        <a:rPr lang="en-US" sz="1400" b="1" baseline="0">
                          <a:solidFill>
                            <a:schemeClr val="bg1"/>
                          </a:solidFill>
                        </a:rPr>
                        <a:t> A</a:t>
                      </a:r>
                      <a:endParaRPr lang="en-US" sz="1400" b="1">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1"/>
                  </a:ext>
                </a:extLst>
              </a:tr>
              <a:tr h="428926">
                <a:tc>
                  <a:txBody>
                    <a:bodyPr/>
                    <a:lstStyle/>
                    <a:p>
                      <a:r>
                        <a:rPr lang="en-US" sz="1400" b="1">
                          <a:solidFill>
                            <a:schemeClr val="bg1"/>
                          </a:solidFill>
                        </a:rPr>
                        <a:t>School</a:t>
                      </a:r>
                      <a:r>
                        <a:rPr lang="en-US" sz="1400" b="1" baseline="0">
                          <a:solidFill>
                            <a:schemeClr val="bg1"/>
                          </a:solidFill>
                        </a:rPr>
                        <a:t> B</a:t>
                      </a:r>
                      <a:endParaRPr lang="en-US" sz="1400" b="1">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2"/>
                  </a:ext>
                </a:extLst>
              </a:tr>
              <a:tr h="428926">
                <a:tc>
                  <a:txBody>
                    <a:bodyPr/>
                    <a:lstStyle/>
                    <a:p>
                      <a:r>
                        <a:rPr lang="en-US" sz="1400" b="1">
                          <a:solidFill>
                            <a:schemeClr val="bg1"/>
                          </a:solidFill>
                        </a:rPr>
                        <a:t>School</a:t>
                      </a:r>
                      <a:r>
                        <a:rPr lang="en-US" sz="1400" b="1" baseline="0">
                          <a:solidFill>
                            <a:schemeClr val="bg1"/>
                          </a:solidFill>
                        </a:rPr>
                        <a:t> C</a:t>
                      </a:r>
                      <a:endParaRPr lang="en-US" sz="1400" b="1">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3"/>
                  </a:ext>
                </a:extLst>
              </a:tr>
              <a:tr h="428926">
                <a:tc>
                  <a:txBody>
                    <a:bodyPr/>
                    <a:lstStyle/>
                    <a:p>
                      <a:r>
                        <a:rPr lang="en-US" sz="1400" b="1">
                          <a:solidFill>
                            <a:schemeClr val="bg1"/>
                          </a:solidFill>
                        </a:rPr>
                        <a:t>School</a:t>
                      </a:r>
                      <a:r>
                        <a:rPr lang="en-US" sz="1400" b="1" baseline="0">
                          <a:solidFill>
                            <a:schemeClr val="bg1"/>
                          </a:solidFill>
                        </a:rPr>
                        <a:t> D</a:t>
                      </a:r>
                      <a:endParaRPr lang="en-US" sz="1400" b="1">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4"/>
                  </a:ext>
                </a:extLst>
              </a:tr>
              <a:tr h="428926">
                <a:tc>
                  <a:txBody>
                    <a:bodyPr/>
                    <a:lstStyle/>
                    <a:p>
                      <a:r>
                        <a:rPr lang="en-US" sz="1400" b="1">
                          <a:solidFill>
                            <a:schemeClr val="bg1"/>
                          </a:solidFill>
                        </a:rPr>
                        <a:t>School</a:t>
                      </a:r>
                      <a:r>
                        <a:rPr lang="en-US" sz="1400" b="1" baseline="0">
                          <a:solidFill>
                            <a:schemeClr val="bg1"/>
                          </a:solidFill>
                        </a:rPr>
                        <a:t> E</a:t>
                      </a:r>
                      <a:endParaRPr lang="en-US" sz="1400" b="1">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5"/>
                  </a:ext>
                </a:extLst>
              </a:tr>
              <a:tr h="281803">
                <a:tc>
                  <a:txBody>
                    <a:bodyPr/>
                    <a:lstStyle/>
                    <a:p>
                      <a:r>
                        <a:rPr lang="en-US" sz="1400" b="1">
                          <a:solidFill>
                            <a:schemeClr val="bg1"/>
                          </a:solidFill>
                        </a:rPr>
                        <a:t>School</a:t>
                      </a:r>
                      <a:r>
                        <a:rPr lang="en-US" sz="1400" b="1" baseline="0">
                          <a:solidFill>
                            <a:schemeClr val="bg1"/>
                          </a:solidFill>
                        </a:rPr>
                        <a:t> F</a:t>
                      </a:r>
                      <a:endParaRPr lang="en-US" sz="1400" b="1">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3137287115"/>
                  </a:ext>
                </a:extLst>
              </a:tr>
              <a:tr h="390142">
                <a:tc>
                  <a:txBody>
                    <a:bodyPr/>
                    <a:lstStyle/>
                    <a:p>
                      <a:r>
                        <a:rPr lang="en-US" sz="1400" b="1">
                          <a:solidFill>
                            <a:schemeClr val="bg1"/>
                          </a:solidFill>
                        </a:rPr>
                        <a:t>School G</a:t>
                      </a: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4260488625"/>
                  </a:ext>
                </a:extLst>
              </a:tr>
              <a:tr h="428926">
                <a:tc>
                  <a:txBody>
                    <a:bodyPr/>
                    <a:lstStyle/>
                    <a:p>
                      <a:r>
                        <a:rPr lang="en-US" sz="1400" b="1">
                          <a:solidFill>
                            <a:schemeClr val="bg1"/>
                          </a:solidFill>
                        </a:rPr>
                        <a:t>School H</a:t>
                      </a: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dirty="0"/>
                    </a:p>
                  </a:txBody>
                  <a:tcPr marL="131024" marR="131024"/>
                </a:tc>
                <a:extLst>
                  <a:ext uri="{0D108BD9-81ED-4DB2-BD59-A6C34878D82A}">
                    <a16:rowId xmlns:a16="http://schemas.microsoft.com/office/drawing/2014/main" val="405821739"/>
                  </a:ext>
                </a:extLst>
              </a:tr>
            </a:tbl>
          </a:graphicData>
        </a:graphic>
      </p:graphicFrame>
      <p:sp>
        <p:nvSpPr>
          <p:cNvPr id="5" name="Slide Number Placeholder 4">
            <a:extLst>
              <a:ext uri="{FF2B5EF4-FFF2-40B4-BE49-F238E27FC236}">
                <a16:creationId xmlns:a16="http://schemas.microsoft.com/office/drawing/2014/main" id="{A77F3255-81BB-465B-A045-AA9654988E6F}"/>
              </a:ext>
            </a:extLst>
          </p:cNvPr>
          <p:cNvSpPr>
            <a:spLocks noGrp="1"/>
          </p:cNvSpPr>
          <p:nvPr>
            <p:ph type="sldNum" sz="quarter" idx="12"/>
          </p:nvPr>
        </p:nvSpPr>
        <p:spPr/>
        <p:txBody>
          <a:bodyPr/>
          <a:lstStyle/>
          <a:p>
            <a:fld id="{A3D1C70C-36A2-44FC-A083-98959550CFF4}" type="slidenum">
              <a:rPr lang="en-US" smtClean="0"/>
              <a:t>6</a:t>
            </a:fld>
            <a:endParaRPr lang="en-US"/>
          </a:p>
        </p:txBody>
      </p:sp>
    </p:spTree>
    <p:extLst>
      <p:ext uri="{BB962C8B-B14F-4D97-AF65-F5344CB8AC3E}">
        <p14:creationId xmlns:p14="http://schemas.microsoft.com/office/powerpoint/2010/main" val="2916596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F1444C6-42D5-4083-857A-50A3F0C7005D}"/>
              </a:ext>
            </a:extLst>
          </p:cNvPr>
          <p:cNvSpPr>
            <a:spLocks noGrp="1"/>
          </p:cNvSpPr>
          <p:nvPr>
            <p:ph type="title"/>
          </p:nvPr>
        </p:nvSpPr>
        <p:spPr>
          <a:xfrm>
            <a:off x="1457082" y="214878"/>
            <a:ext cx="10096500" cy="747712"/>
          </a:xfrm>
        </p:spPr>
        <p:txBody>
          <a:bodyPr/>
          <a:lstStyle/>
          <a:p>
            <a:r>
              <a:rPr lang="en-US" sz="2400" dirty="0">
                <a:solidFill>
                  <a:schemeClr val="tx1"/>
                </a:solidFill>
              </a:rPr>
              <a:t>&lt;Insert District Name&gt;’s Spring 2022 NJSLA School- &amp; Grade-Level Outcomes Mathematics Grade 3 - Percentages</a:t>
            </a:r>
          </a:p>
        </p:txBody>
      </p:sp>
      <p:graphicFrame>
        <p:nvGraphicFramePr>
          <p:cNvPr id="7" name="Content Placeholder 6">
            <a:extLst>
              <a:ext uri="{FF2B5EF4-FFF2-40B4-BE49-F238E27FC236}">
                <a16:creationId xmlns:a16="http://schemas.microsoft.com/office/drawing/2014/main" id="{4DC136F3-2A26-4115-904B-F88F4401C50C}"/>
              </a:ext>
            </a:extLst>
          </p:cNvPr>
          <p:cNvGraphicFramePr>
            <a:graphicFrameLocks noGrp="1"/>
          </p:cNvGraphicFramePr>
          <p:nvPr>
            <p:ph idx="1"/>
            <p:extLst>
              <p:ext uri="{D42A27DB-BD31-4B8C-83A1-F6EECF244321}">
                <p14:modId xmlns:p14="http://schemas.microsoft.com/office/powerpoint/2010/main" val="2618843275"/>
              </p:ext>
            </p:extLst>
          </p:nvPr>
        </p:nvGraphicFramePr>
        <p:xfrm>
          <a:off x="159092" y="1084728"/>
          <a:ext cx="10980978" cy="4252162"/>
        </p:xfrm>
        <a:graphic>
          <a:graphicData uri="http://schemas.openxmlformats.org/drawingml/2006/table">
            <a:tbl>
              <a:tblPr firstRow="1" firstCol="1" bandRow="1">
                <a:tableStyleId>{5C22544A-7EE6-4342-B048-85BDC9FD1C3A}</a:tableStyleId>
              </a:tblPr>
              <a:tblGrid>
                <a:gridCol w="1245036">
                  <a:extLst>
                    <a:ext uri="{9D8B030D-6E8A-4147-A177-3AD203B41FA5}">
                      <a16:colId xmlns:a16="http://schemas.microsoft.com/office/drawing/2014/main" val="20000"/>
                    </a:ext>
                  </a:extLst>
                </a:gridCol>
                <a:gridCol w="1622657">
                  <a:extLst>
                    <a:ext uri="{9D8B030D-6E8A-4147-A177-3AD203B41FA5}">
                      <a16:colId xmlns:a16="http://schemas.microsoft.com/office/drawing/2014/main" val="20001"/>
                    </a:ext>
                  </a:extLst>
                </a:gridCol>
                <a:gridCol w="1622657">
                  <a:extLst>
                    <a:ext uri="{9D8B030D-6E8A-4147-A177-3AD203B41FA5}">
                      <a16:colId xmlns:a16="http://schemas.microsoft.com/office/drawing/2014/main" val="20002"/>
                    </a:ext>
                  </a:extLst>
                </a:gridCol>
                <a:gridCol w="1622657">
                  <a:extLst>
                    <a:ext uri="{9D8B030D-6E8A-4147-A177-3AD203B41FA5}">
                      <a16:colId xmlns:a16="http://schemas.microsoft.com/office/drawing/2014/main" val="20003"/>
                    </a:ext>
                  </a:extLst>
                </a:gridCol>
                <a:gridCol w="1622657">
                  <a:extLst>
                    <a:ext uri="{9D8B030D-6E8A-4147-A177-3AD203B41FA5}">
                      <a16:colId xmlns:a16="http://schemas.microsoft.com/office/drawing/2014/main" val="20004"/>
                    </a:ext>
                  </a:extLst>
                </a:gridCol>
                <a:gridCol w="1622657">
                  <a:extLst>
                    <a:ext uri="{9D8B030D-6E8A-4147-A177-3AD203B41FA5}">
                      <a16:colId xmlns:a16="http://schemas.microsoft.com/office/drawing/2014/main" val="20005"/>
                    </a:ext>
                  </a:extLst>
                </a:gridCol>
                <a:gridCol w="1622657">
                  <a:extLst>
                    <a:ext uri="{9D8B030D-6E8A-4147-A177-3AD203B41FA5}">
                      <a16:colId xmlns:a16="http://schemas.microsoft.com/office/drawing/2014/main" val="20006"/>
                    </a:ext>
                  </a:extLst>
                </a:gridCol>
              </a:tblGrid>
              <a:tr h="905511">
                <a:tc>
                  <a:txBody>
                    <a:bodyPr/>
                    <a:lstStyle/>
                    <a:p>
                      <a:pPr algn="ctr"/>
                      <a:r>
                        <a:rPr lang="en-US" sz="1400" b="1">
                          <a:solidFill>
                            <a:schemeClr val="bg1"/>
                          </a:solidFill>
                        </a:rPr>
                        <a:t>MAT03</a:t>
                      </a:r>
                    </a:p>
                  </a:txBody>
                  <a:tcPr marL="131024" marR="131024" anchor="ctr">
                    <a:solidFill>
                      <a:schemeClr val="tx2"/>
                    </a:solidFill>
                  </a:tcPr>
                </a:tc>
                <a:tc>
                  <a:txBody>
                    <a:bodyPr/>
                    <a:lstStyle/>
                    <a:p>
                      <a:pPr algn="ctr"/>
                      <a:r>
                        <a:rPr lang="en-US" sz="1400" b="1">
                          <a:solidFill>
                            <a:schemeClr val="bg1"/>
                          </a:solidFill>
                        </a:rPr>
                        <a:t>Not Yet</a:t>
                      </a:r>
                      <a:r>
                        <a:rPr lang="en-US" sz="1400" b="1" baseline="0">
                          <a:solidFill>
                            <a:schemeClr val="bg1"/>
                          </a:solidFill>
                        </a:rPr>
                        <a:t> Meeting Expectations</a:t>
                      </a:r>
                    </a:p>
                    <a:p>
                      <a:pPr algn="ctr"/>
                      <a:r>
                        <a:rPr lang="en-US" sz="1400" b="1" baseline="0">
                          <a:solidFill>
                            <a:schemeClr val="bg1"/>
                          </a:solidFill>
                        </a:rPr>
                        <a:t>(Level 1)</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Partially Meeting </a:t>
                      </a:r>
                    </a:p>
                    <a:p>
                      <a:pPr algn="ctr"/>
                      <a:r>
                        <a:rPr lang="en-US" sz="1400" b="1">
                          <a:solidFill>
                            <a:schemeClr val="bg1"/>
                          </a:solidFill>
                        </a:rPr>
                        <a:t>Expectations</a:t>
                      </a:r>
                    </a:p>
                    <a:p>
                      <a:pPr algn="ctr"/>
                      <a:r>
                        <a:rPr lang="en-US" sz="1400" b="1">
                          <a:solidFill>
                            <a:schemeClr val="bg1"/>
                          </a:solidFill>
                        </a:rPr>
                        <a:t>(Level 2)</a:t>
                      </a:r>
                    </a:p>
                  </a:txBody>
                  <a:tcPr marL="131024" marR="131024" anchor="ctr">
                    <a:solidFill>
                      <a:schemeClr val="tx2"/>
                    </a:solidFill>
                  </a:tcPr>
                </a:tc>
                <a:tc>
                  <a:txBody>
                    <a:bodyPr/>
                    <a:lstStyle/>
                    <a:p>
                      <a:pPr algn="ctr"/>
                      <a:r>
                        <a:rPr lang="en-US" sz="1400" b="1">
                          <a:solidFill>
                            <a:schemeClr val="bg1"/>
                          </a:solidFill>
                        </a:rPr>
                        <a:t>Approaching Expectations</a:t>
                      </a:r>
                    </a:p>
                    <a:p>
                      <a:pPr algn="ctr"/>
                      <a:r>
                        <a:rPr lang="en-US" sz="1400" b="1">
                          <a:solidFill>
                            <a:schemeClr val="bg1"/>
                          </a:solidFill>
                        </a:rPr>
                        <a:t> (Level 3)</a:t>
                      </a:r>
                    </a:p>
                  </a:txBody>
                  <a:tcPr marL="131024" marR="131024" anchor="ctr">
                    <a:solidFill>
                      <a:schemeClr val="tx2"/>
                    </a:solidFill>
                  </a:tcPr>
                </a:tc>
                <a:tc>
                  <a:txBody>
                    <a:bodyPr/>
                    <a:lstStyle/>
                    <a:p>
                      <a:pPr algn="ctr"/>
                      <a:r>
                        <a:rPr lang="en-US" sz="1400" b="1">
                          <a:solidFill>
                            <a:schemeClr val="bg1"/>
                          </a:solidFill>
                        </a:rPr>
                        <a:t>Meeting Expectations</a:t>
                      </a:r>
                    </a:p>
                    <a:p>
                      <a:pPr algn="ctr"/>
                      <a:r>
                        <a:rPr lang="en-US" sz="1400" b="1" baseline="0">
                          <a:solidFill>
                            <a:schemeClr val="bg1"/>
                          </a:solidFill>
                        </a:rPr>
                        <a:t> (Level 4)</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Exceeding Expectations</a:t>
                      </a:r>
                    </a:p>
                    <a:p>
                      <a:pPr algn="ctr"/>
                      <a:r>
                        <a:rPr lang="en-US" sz="1400" b="1">
                          <a:solidFill>
                            <a:schemeClr val="bg1"/>
                          </a:solidFill>
                        </a:rPr>
                        <a:t> (Level 5)</a:t>
                      </a:r>
                    </a:p>
                  </a:txBody>
                  <a:tcPr marL="131024" marR="131024" anchor="ctr">
                    <a:solidFill>
                      <a:schemeClr val="tx2"/>
                    </a:solidFill>
                  </a:tcPr>
                </a:tc>
                <a:tc>
                  <a:txBody>
                    <a:bodyPr/>
                    <a:lstStyle/>
                    <a:p>
                      <a:pPr algn="ctr"/>
                      <a:r>
                        <a:rPr lang="en-US" sz="1400" b="1">
                          <a:solidFill>
                            <a:schemeClr val="bg1"/>
                          </a:solidFill>
                        </a:rPr>
                        <a:t>% of students at Level 4 and 5</a:t>
                      </a:r>
                    </a:p>
                  </a:txBody>
                  <a:tcPr marL="131024" marR="131024" anchor="ctr">
                    <a:solidFill>
                      <a:schemeClr val="tx2"/>
                    </a:solidFill>
                  </a:tcPr>
                </a:tc>
                <a:extLst>
                  <a:ext uri="{0D108BD9-81ED-4DB2-BD59-A6C34878D82A}">
                    <a16:rowId xmlns:a16="http://schemas.microsoft.com/office/drawing/2014/main" val="10000"/>
                  </a:ext>
                </a:extLst>
              </a:tr>
              <a:tr h="428926">
                <a:tc>
                  <a:txBody>
                    <a:bodyPr/>
                    <a:lstStyle/>
                    <a:p>
                      <a:r>
                        <a:rPr lang="en-US" sz="1400">
                          <a:solidFill>
                            <a:schemeClr val="bg1"/>
                          </a:solidFill>
                        </a:rPr>
                        <a:t>School</a:t>
                      </a:r>
                      <a:r>
                        <a:rPr lang="en-US" sz="1400" baseline="0">
                          <a:solidFill>
                            <a:schemeClr val="bg1"/>
                          </a:solidFill>
                        </a:rPr>
                        <a:t> A</a:t>
                      </a:r>
                      <a:endParaRPr lang="en-US" sz="140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1"/>
                  </a:ext>
                </a:extLst>
              </a:tr>
              <a:tr h="428926">
                <a:tc>
                  <a:txBody>
                    <a:bodyPr/>
                    <a:lstStyle/>
                    <a:p>
                      <a:r>
                        <a:rPr lang="en-US" sz="1400">
                          <a:solidFill>
                            <a:schemeClr val="bg1"/>
                          </a:solidFill>
                        </a:rPr>
                        <a:t>School</a:t>
                      </a:r>
                      <a:r>
                        <a:rPr lang="en-US" sz="1400" baseline="0">
                          <a:solidFill>
                            <a:schemeClr val="bg1"/>
                          </a:solidFill>
                        </a:rPr>
                        <a:t> B</a:t>
                      </a:r>
                      <a:endParaRPr lang="en-US" sz="140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2"/>
                  </a:ext>
                </a:extLst>
              </a:tr>
              <a:tr h="428926">
                <a:tc>
                  <a:txBody>
                    <a:bodyPr/>
                    <a:lstStyle/>
                    <a:p>
                      <a:r>
                        <a:rPr lang="en-US" sz="1400">
                          <a:solidFill>
                            <a:schemeClr val="bg1"/>
                          </a:solidFill>
                        </a:rPr>
                        <a:t>School</a:t>
                      </a:r>
                      <a:r>
                        <a:rPr lang="en-US" sz="1400" baseline="0">
                          <a:solidFill>
                            <a:schemeClr val="bg1"/>
                          </a:solidFill>
                        </a:rPr>
                        <a:t> C</a:t>
                      </a:r>
                      <a:endParaRPr lang="en-US" sz="140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3"/>
                  </a:ext>
                </a:extLst>
              </a:tr>
              <a:tr h="428926">
                <a:tc>
                  <a:txBody>
                    <a:bodyPr/>
                    <a:lstStyle/>
                    <a:p>
                      <a:r>
                        <a:rPr lang="en-US" sz="1400">
                          <a:solidFill>
                            <a:schemeClr val="bg1"/>
                          </a:solidFill>
                        </a:rPr>
                        <a:t>School</a:t>
                      </a:r>
                      <a:r>
                        <a:rPr lang="en-US" sz="1400" baseline="0">
                          <a:solidFill>
                            <a:schemeClr val="bg1"/>
                          </a:solidFill>
                        </a:rPr>
                        <a:t> D</a:t>
                      </a:r>
                      <a:endParaRPr lang="en-US" sz="140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4"/>
                  </a:ext>
                </a:extLst>
              </a:tr>
              <a:tr h="428926">
                <a:tc>
                  <a:txBody>
                    <a:bodyPr/>
                    <a:lstStyle/>
                    <a:p>
                      <a:r>
                        <a:rPr lang="en-US" sz="1400" b="1">
                          <a:solidFill>
                            <a:schemeClr val="bg1"/>
                          </a:solidFill>
                        </a:rPr>
                        <a:t>School</a:t>
                      </a:r>
                      <a:r>
                        <a:rPr lang="en-US" sz="1400" b="1" baseline="0">
                          <a:solidFill>
                            <a:schemeClr val="bg1"/>
                          </a:solidFill>
                        </a:rPr>
                        <a:t> E</a:t>
                      </a:r>
                      <a:endParaRPr lang="en-US" sz="1400" b="1">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5"/>
                  </a:ext>
                </a:extLst>
              </a:tr>
              <a:tr h="281803">
                <a:tc>
                  <a:txBody>
                    <a:bodyPr/>
                    <a:lstStyle/>
                    <a:p>
                      <a:r>
                        <a:rPr lang="en-US" sz="1400" b="1">
                          <a:solidFill>
                            <a:schemeClr val="bg1"/>
                          </a:solidFill>
                        </a:rPr>
                        <a:t>School</a:t>
                      </a:r>
                      <a:r>
                        <a:rPr lang="en-US" sz="1400" b="1" baseline="0">
                          <a:solidFill>
                            <a:schemeClr val="bg1"/>
                          </a:solidFill>
                        </a:rPr>
                        <a:t> F</a:t>
                      </a:r>
                      <a:endParaRPr lang="en-US" sz="1400" b="1">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3137287115"/>
                  </a:ext>
                </a:extLst>
              </a:tr>
              <a:tr h="428926">
                <a:tc>
                  <a:txBody>
                    <a:bodyPr/>
                    <a:lstStyle/>
                    <a:p>
                      <a:r>
                        <a:rPr lang="en-US" sz="1400" b="1">
                          <a:solidFill>
                            <a:schemeClr val="bg1"/>
                          </a:solidFill>
                        </a:rPr>
                        <a:t>School G</a:t>
                      </a: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4260488625"/>
                  </a:ext>
                </a:extLst>
              </a:tr>
              <a:tr h="428926">
                <a:tc>
                  <a:txBody>
                    <a:bodyPr/>
                    <a:lstStyle/>
                    <a:p>
                      <a:r>
                        <a:rPr lang="en-US" sz="1400" b="1">
                          <a:solidFill>
                            <a:schemeClr val="bg1"/>
                          </a:solidFill>
                        </a:rPr>
                        <a:t>School H</a:t>
                      </a: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405821739"/>
                  </a:ext>
                </a:extLst>
              </a:tr>
            </a:tbl>
          </a:graphicData>
        </a:graphic>
      </p:graphicFrame>
      <p:sp>
        <p:nvSpPr>
          <p:cNvPr id="5" name="Slide Number Placeholder 4">
            <a:extLst>
              <a:ext uri="{FF2B5EF4-FFF2-40B4-BE49-F238E27FC236}">
                <a16:creationId xmlns:a16="http://schemas.microsoft.com/office/drawing/2014/main" id="{A77F3255-81BB-465B-A045-AA9654988E6F}"/>
              </a:ext>
            </a:extLst>
          </p:cNvPr>
          <p:cNvSpPr>
            <a:spLocks noGrp="1"/>
          </p:cNvSpPr>
          <p:nvPr>
            <p:ph type="sldNum" sz="quarter" idx="12"/>
          </p:nvPr>
        </p:nvSpPr>
        <p:spPr/>
        <p:txBody>
          <a:bodyPr/>
          <a:lstStyle/>
          <a:p>
            <a:fld id="{A3D1C70C-36A2-44FC-A083-98959550CFF4}" type="slidenum">
              <a:rPr lang="en-US" smtClean="0"/>
              <a:t>7</a:t>
            </a:fld>
            <a:endParaRPr lang="en-US"/>
          </a:p>
        </p:txBody>
      </p:sp>
    </p:spTree>
    <p:extLst>
      <p:ext uri="{BB962C8B-B14F-4D97-AF65-F5344CB8AC3E}">
        <p14:creationId xmlns:p14="http://schemas.microsoft.com/office/powerpoint/2010/main" val="3103548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F1444C6-42D5-4083-857A-50A3F0C7005D}"/>
              </a:ext>
            </a:extLst>
          </p:cNvPr>
          <p:cNvSpPr>
            <a:spLocks noGrp="1"/>
          </p:cNvSpPr>
          <p:nvPr>
            <p:ph type="title"/>
          </p:nvPr>
        </p:nvSpPr>
        <p:spPr>
          <a:xfrm>
            <a:off x="1457082" y="214878"/>
            <a:ext cx="10096500" cy="747712"/>
          </a:xfrm>
        </p:spPr>
        <p:txBody>
          <a:bodyPr/>
          <a:lstStyle/>
          <a:p>
            <a:r>
              <a:rPr lang="en-US" sz="2400" dirty="0">
                <a:solidFill>
                  <a:schemeClr val="tx1"/>
                </a:solidFill>
              </a:rPr>
              <a:t>&lt;Insert District Name&gt;’s Spring 2022 NJSLA School- &amp; Grade-Level Outcomes Mathematics Grade 4 - Percentages</a:t>
            </a:r>
          </a:p>
        </p:txBody>
      </p:sp>
      <p:graphicFrame>
        <p:nvGraphicFramePr>
          <p:cNvPr id="7" name="Content Placeholder 6">
            <a:extLst>
              <a:ext uri="{FF2B5EF4-FFF2-40B4-BE49-F238E27FC236}">
                <a16:creationId xmlns:a16="http://schemas.microsoft.com/office/drawing/2014/main" id="{4DC136F3-2A26-4115-904B-F88F4401C50C}"/>
              </a:ext>
            </a:extLst>
          </p:cNvPr>
          <p:cNvGraphicFramePr>
            <a:graphicFrameLocks noGrp="1"/>
          </p:cNvGraphicFramePr>
          <p:nvPr>
            <p:ph idx="1"/>
            <p:extLst>
              <p:ext uri="{D42A27DB-BD31-4B8C-83A1-F6EECF244321}">
                <p14:modId xmlns:p14="http://schemas.microsoft.com/office/powerpoint/2010/main" val="3697620450"/>
              </p:ext>
            </p:extLst>
          </p:nvPr>
        </p:nvGraphicFramePr>
        <p:xfrm>
          <a:off x="159092" y="1084728"/>
          <a:ext cx="10980978" cy="4252162"/>
        </p:xfrm>
        <a:graphic>
          <a:graphicData uri="http://schemas.openxmlformats.org/drawingml/2006/table">
            <a:tbl>
              <a:tblPr firstRow="1" firstCol="1" bandRow="1">
                <a:tableStyleId>{5C22544A-7EE6-4342-B048-85BDC9FD1C3A}</a:tableStyleId>
              </a:tblPr>
              <a:tblGrid>
                <a:gridCol w="1245036">
                  <a:extLst>
                    <a:ext uri="{9D8B030D-6E8A-4147-A177-3AD203B41FA5}">
                      <a16:colId xmlns:a16="http://schemas.microsoft.com/office/drawing/2014/main" val="20000"/>
                    </a:ext>
                  </a:extLst>
                </a:gridCol>
                <a:gridCol w="1622657">
                  <a:extLst>
                    <a:ext uri="{9D8B030D-6E8A-4147-A177-3AD203B41FA5}">
                      <a16:colId xmlns:a16="http://schemas.microsoft.com/office/drawing/2014/main" val="20001"/>
                    </a:ext>
                  </a:extLst>
                </a:gridCol>
                <a:gridCol w="1622657">
                  <a:extLst>
                    <a:ext uri="{9D8B030D-6E8A-4147-A177-3AD203B41FA5}">
                      <a16:colId xmlns:a16="http://schemas.microsoft.com/office/drawing/2014/main" val="20002"/>
                    </a:ext>
                  </a:extLst>
                </a:gridCol>
                <a:gridCol w="1622657">
                  <a:extLst>
                    <a:ext uri="{9D8B030D-6E8A-4147-A177-3AD203B41FA5}">
                      <a16:colId xmlns:a16="http://schemas.microsoft.com/office/drawing/2014/main" val="20003"/>
                    </a:ext>
                  </a:extLst>
                </a:gridCol>
                <a:gridCol w="1622657">
                  <a:extLst>
                    <a:ext uri="{9D8B030D-6E8A-4147-A177-3AD203B41FA5}">
                      <a16:colId xmlns:a16="http://schemas.microsoft.com/office/drawing/2014/main" val="20004"/>
                    </a:ext>
                  </a:extLst>
                </a:gridCol>
                <a:gridCol w="1622657">
                  <a:extLst>
                    <a:ext uri="{9D8B030D-6E8A-4147-A177-3AD203B41FA5}">
                      <a16:colId xmlns:a16="http://schemas.microsoft.com/office/drawing/2014/main" val="20005"/>
                    </a:ext>
                  </a:extLst>
                </a:gridCol>
                <a:gridCol w="1622657">
                  <a:extLst>
                    <a:ext uri="{9D8B030D-6E8A-4147-A177-3AD203B41FA5}">
                      <a16:colId xmlns:a16="http://schemas.microsoft.com/office/drawing/2014/main" val="20006"/>
                    </a:ext>
                  </a:extLst>
                </a:gridCol>
              </a:tblGrid>
              <a:tr h="905511">
                <a:tc>
                  <a:txBody>
                    <a:bodyPr/>
                    <a:lstStyle/>
                    <a:p>
                      <a:pPr algn="ctr"/>
                      <a:r>
                        <a:rPr lang="en-US" sz="1400" b="1">
                          <a:solidFill>
                            <a:schemeClr val="bg1"/>
                          </a:solidFill>
                        </a:rPr>
                        <a:t>MAT04</a:t>
                      </a:r>
                    </a:p>
                  </a:txBody>
                  <a:tcPr marL="131024" marR="131024" anchor="ctr">
                    <a:solidFill>
                      <a:schemeClr val="tx2"/>
                    </a:solidFill>
                  </a:tcPr>
                </a:tc>
                <a:tc>
                  <a:txBody>
                    <a:bodyPr/>
                    <a:lstStyle/>
                    <a:p>
                      <a:pPr algn="ctr"/>
                      <a:r>
                        <a:rPr lang="en-US" sz="1400" b="1">
                          <a:solidFill>
                            <a:schemeClr val="bg1"/>
                          </a:solidFill>
                        </a:rPr>
                        <a:t>Not Yet</a:t>
                      </a:r>
                      <a:r>
                        <a:rPr lang="en-US" sz="1400" b="1" baseline="0">
                          <a:solidFill>
                            <a:schemeClr val="bg1"/>
                          </a:solidFill>
                        </a:rPr>
                        <a:t> Meeting Expectations</a:t>
                      </a:r>
                    </a:p>
                    <a:p>
                      <a:pPr algn="ctr"/>
                      <a:r>
                        <a:rPr lang="en-US" sz="1400" b="1" baseline="0">
                          <a:solidFill>
                            <a:schemeClr val="bg1"/>
                          </a:solidFill>
                        </a:rPr>
                        <a:t>(Level 1)</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Partially Meeting </a:t>
                      </a:r>
                    </a:p>
                    <a:p>
                      <a:pPr algn="ctr"/>
                      <a:r>
                        <a:rPr lang="en-US" sz="1400" b="1">
                          <a:solidFill>
                            <a:schemeClr val="bg1"/>
                          </a:solidFill>
                        </a:rPr>
                        <a:t>Expectations</a:t>
                      </a:r>
                    </a:p>
                    <a:p>
                      <a:pPr algn="ctr"/>
                      <a:r>
                        <a:rPr lang="en-US" sz="1400" b="1">
                          <a:solidFill>
                            <a:schemeClr val="bg1"/>
                          </a:solidFill>
                        </a:rPr>
                        <a:t>(Level 2)</a:t>
                      </a:r>
                    </a:p>
                  </a:txBody>
                  <a:tcPr marL="131024" marR="131024" anchor="ctr">
                    <a:solidFill>
                      <a:schemeClr val="tx2"/>
                    </a:solidFill>
                  </a:tcPr>
                </a:tc>
                <a:tc>
                  <a:txBody>
                    <a:bodyPr/>
                    <a:lstStyle/>
                    <a:p>
                      <a:pPr algn="ctr"/>
                      <a:r>
                        <a:rPr lang="en-US" sz="1400" b="1">
                          <a:solidFill>
                            <a:schemeClr val="bg1"/>
                          </a:solidFill>
                        </a:rPr>
                        <a:t>Approaching Expectations</a:t>
                      </a:r>
                    </a:p>
                    <a:p>
                      <a:pPr algn="ctr"/>
                      <a:r>
                        <a:rPr lang="en-US" sz="1400" b="1">
                          <a:solidFill>
                            <a:schemeClr val="bg1"/>
                          </a:solidFill>
                        </a:rPr>
                        <a:t> (Level 3)</a:t>
                      </a:r>
                    </a:p>
                  </a:txBody>
                  <a:tcPr marL="131024" marR="131024" anchor="ctr">
                    <a:solidFill>
                      <a:schemeClr val="tx2"/>
                    </a:solidFill>
                  </a:tcPr>
                </a:tc>
                <a:tc>
                  <a:txBody>
                    <a:bodyPr/>
                    <a:lstStyle/>
                    <a:p>
                      <a:pPr algn="ctr"/>
                      <a:r>
                        <a:rPr lang="en-US" sz="1400" b="1">
                          <a:solidFill>
                            <a:schemeClr val="bg1"/>
                          </a:solidFill>
                        </a:rPr>
                        <a:t>Meeting Expectations</a:t>
                      </a:r>
                    </a:p>
                    <a:p>
                      <a:pPr algn="ctr"/>
                      <a:r>
                        <a:rPr lang="en-US" sz="1400" b="1" baseline="0">
                          <a:solidFill>
                            <a:schemeClr val="bg1"/>
                          </a:solidFill>
                        </a:rPr>
                        <a:t> (Level 4)</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Exceeding Expectations</a:t>
                      </a:r>
                    </a:p>
                    <a:p>
                      <a:pPr algn="ctr"/>
                      <a:r>
                        <a:rPr lang="en-US" sz="1400" b="1">
                          <a:solidFill>
                            <a:schemeClr val="bg1"/>
                          </a:solidFill>
                        </a:rPr>
                        <a:t> (Level 5)</a:t>
                      </a:r>
                    </a:p>
                  </a:txBody>
                  <a:tcPr marL="131024" marR="131024" anchor="ctr">
                    <a:solidFill>
                      <a:schemeClr val="tx2"/>
                    </a:solidFill>
                  </a:tcPr>
                </a:tc>
                <a:tc>
                  <a:txBody>
                    <a:bodyPr/>
                    <a:lstStyle/>
                    <a:p>
                      <a:pPr algn="ctr"/>
                      <a:r>
                        <a:rPr lang="en-US" sz="1400" b="1">
                          <a:solidFill>
                            <a:schemeClr val="bg1"/>
                          </a:solidFill>
                        </a:rPr>
                        <a:t>% of students at Level 4 and 5</a:t>
                      </a:r>
                    </a:p>
                  </a:txBody>
                  <a:tcPr marL="131024" marR="131024" anchor="ctr">
                    <a:solidFill>
                      <a:schemeClr val="tx2"/>
                    </a:solidFill>
                  </a:tcPr>
                </a:tc>
                <a:extLst>
                  <a:ext uri="{0D108BD9-81ED-4DB2-BD59-A6C34878D82A}">
                    <a16:rowId xmlns:a16="http://schemas.microsoft.com/office/drawing/2014/main" val="10000"/>
                  </a:ext>
                </a:extLst>
              </a:tr>
              <a:tr h="428926">
                <a:tc>
                  <a:txBody>
                    <a:bodyPr/>
                    <a:lstStyle/>
                    <a:p>
                      <a:r>
                        <a:rPr lang="en-US" sz="1400">
                          <a:solidFill>
                            <a:schemeClr val="bg1"/>
                          </a:solidFill>
                        </a:rPr>
                        <a:t>School</a:t>
                      </a:r>
                      <a:r>
                        <a:rPr lang="en-US" sz="1400" baseline="0">
                          <a:solidFill>
                            <a:schemeClr val="bg1"/>
                          </a:solidFill>
                        </a:rPr>
                        <a:t> A</a:t>
                      </a:r>
                      <a:endParaRPr lang="en-US" sz="140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1"/>
                  </a:ext>
                </a:extLst>
              </a:tr>
              <a:tr h="428926">
                <a:tc>
                  <a:txBody>
                    <a:bodyPr/>
                    <a:lstStyle/>
                    <a:p>
                      <a:r>
                        <a:rPr lang="en-US" sz="1400">
                          <a:solidFill>
                            <a:schemeClr val="bg1"/>
                          </a:solidFill>
                        </a:rPr>
                        <a:t>School</a:t>
                      </a:r>
                      <a:r>
                        <a:rPr lang="en-US" sz="1400" baseline="0">
                          <a:solidFill>
                            <a:schemeClr val="bg1"/>
                          </a:solidFill>
                        </a:rPr>
                        <a:t> B</a:t>
                      </a:r>
                      <a:endParaRPr lang="en-US" sz="140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2"/>
                  </a:ext>
                </a:extLst>
              </a:tr>
              <a:tr h="428926">
                <a:tc>
                  <a:txBody>
                    <a:bodyPr/>
                    <a:lstStyle/>
                    <a:p>
                      <a:r>
                        <a:rPr lang="en-US" sz="1400">
                          <a:solidFill>
                            <a:schemeClr val="bg1"/>
                          </a:solidFill>
                        </a:rPr>
                        <a:t>School</a:t>
                      </a:r>
                      <a:r>
                        <a:rPr lang="en-US" sz="1400" baseline="0">
                          <a:solidFill>
                            <a:schemeClr val="bg1"/>
                          </a:solidFill>
                        </a:rPr>
                        <a:t> C</a:t>
                      </a:r>
                      <a:endParaRPr lang="en-US" sz="140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3"/>
                  </a:ext>
                </a:extLst>
              </a:tr>
              <a:tr h="428926">
                <a:tc>
                  <a:txBody>
                    <a:bodyPr/>
                    <a:lstStyle/>
                    <a:p>
                      <a:r>
                        <a:rPr lang="en-US" sz="1400">
                          <a:solidFill>
                            <a:schemeClr val="bg1"/>
                          </a:solidFill>
                        </a:rPr>
                        <a:t>School</a:t>
                      </a:r>
                      <a:r>
                        <a:rPr lang="en-US" sz="1400" baseline="0">
                          <a:solidFill>
                            <a:schemeClr val="bg1"/>
                          </a:solidFill>
                        </a:rPr>
                        <a:t> D</a:t>
                      </a:r>
                      <a:endParaRPr lang="en-US" sz="140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4"/>
                  </a:ext>
                </a:extLst>
              </a:tr>
              <a:tr h="428926">
                <a:tc>
                  <a:txBody>
                    <a:bodyPr/>
                    <a:lstStyle/>
                    <a:p>
                      <a:r>
                        <a:rPr lang="en-US" sz="1400" b="1">
                          <a:solidFill>
                            <a:schemeClr val="bg1"/>
                          </a:solidFill>
                        </a:rPr>
                        <a:t>School</a:t>
                      </a:r>
                      <a:r>
                        <a:rPr lang="en-US" sz="1400" b="1" baseline="0">
                          <a:solidFill>
                            <a:schemeClr val="bg1"/>
                          </a:solidFill>
                        </a:rPr>
                        <a:t> E</a:t>
                      </a:r>
                      <a:endParaRPr lang="en-US" sz="1400" b="1">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5"/>
                  </a:ext>
                </a:extLst>
              </a:tr>
              <a:tr h="281803">
                <a:tc>
                  <a:txBody>
                    <a:bodyPr/>
                    <a:lstStyle/>
                    <a:p>
                      <a:r>
                        <a:rPr lang="en-US" sz="1400" b="1">
                          <a:solidFill>
                            <a:schemeClr val="bg1"/>
                          </a:solidFill>
                        </a:rPr>
                        <a:t>School</a:t>
                      </a:r>
                      <a:r>
                        <a:rPr lang="en-US" sz="1400" b="1" baseline="0">
                          <a:solidFill>
                            <a:schemeClr val="bg1"/>
                          </a:solidFill>
                        </a:rPr>
                        <a:t> F</a:t>
                      </a:r>
                      <a:endParaRPr lang="en-US" sz="1400" b="1">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3137287115"/>
                  </a:ext>
                </a:extLst>
              </a:tr>
              <a:tr h="428926">
                <a:tc>
                  <a:txBody>
                    <a:bodyPr/>
                    <a:lstStyle/>
                    <a:p>
                      <a:r>
                        <a:rPr lang="en-US" sz="1400" b="1">
                          <a:solidFill>
                            <a:schemeClr val="bg1"/>
                          </a:solidFill>
                        </a:rPr>
                        <a:t>School G</a:t>
                      </a: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4260488625"/>
                  </a:ext>
                </a:extLst>
              </a:tr>
              <a:tr h="428926">
                <a:tc>
                  <a:txBody>
                    <a:bodyPr/>
                    <a:lstStyle/>
                    <a:p>
                      <a:r>
                        <a:rPr lang="en-US" sz="1400" b="1">
                          <a:solidFill>
                            <a:schemeClr val="bg1"/>
                          </a:solidFill>
                        </a:rPr>
                        <a:t>School H</a:t>
                      </a: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405821739"/>
                  </a:ext>
                </a:extLst>
              </a:tr>
            </a:tbl>
          </a:graphicData>
        </a:graphic>
      </p:graphicFrame>
      <p:sp>
        <p:nvSpPr>
          <p:cNvPr id="5" name="Slide Number Placeholder 4">
            <a:extLst>
              <a:ext uri="{FF2B5EF4-FFF2-40B4-BE49-F238E27FC236}">
                <a16:creationId xmlns:a16="http://schemas.microsoft.com/office/drawing/2014/main" id="{A77F3255-81BB-465B-A045-AA9654988E6F}"/>
              </a:ext>
            </a:extLst>
          </p:cNvPr>
          <p:cNvSpPr>
            <a:spLocks noGrp="1"/>
          </p:cNvSpPr>
          <p:nvPr>
            <p:ph type="sldNum" sz="quarter" idx="12"/>
          </p:nvPr>
        </p:nvSpPr>
        <p:spPr/>
        <p:txBody>
          <a:bodyPr/>
          <a:lstStyle/>
          <a:p>
            <a:fld id="{A3D1C70C-36A2-44FC-A083-98959550CFF4}" type="slidenum">
              <a:rPr lang="en-US" smtClean="0"/>
              <a:t>8</a:t>
            </a:fld>
            <a:endParaRPr lang="en-US"/>
          </a:p>
        </p:txBody>
      </p:sp>
    </p:spTree>
    <p:extLst>
      <p:ext uri="{BB962C8B-B14F-4D97-AF65-F5344CB8AC3E}">
        <p14:creationId xmlns:p14="http://schemas.microsoft.com/office/powerpoint/2010/main" val="1217175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F1444C6-42D5-4083-857A-50A3F0C7005D}"/>
              </a:ext>
            </a:extLst>
          </p:cNvPr>
          <p:cNvSpPr>
            <a:spLocks noGrp="1"/>
          </p:cNvSpPr>
          <p:nvPr>
            <p:ph type="title"/>
          </p:nvPr>
        </p:nvSpPr>
        <p:spPr>
          <a:xfrm>
            <a:off x="1457082" y="214878"/>
            <a:ext cx="10096500" cy="747712"/>
          </a:xfrm>
        </p:spPr>
        <p:txBody>
          <a:bodyPr/>
          <a:lstStyle/>
          <a:p>
            <a:r>
              <a:rPr lang="en-US" sz="2400" dirty="0">
                <a:solidFill>
                  <a:schemeClr val="tx1"/>
                </a:solidFill>
              </a:rPr>
              <a:t>&lt;Insert District Name&gt;’s Spring 2022 NJSLA School- &amp; Grade-Level Outcomes Science Grade 5 - Percentages</a:t>
            </a:r>
          </a:p>
        </p:txBody>
      </p:sp>
      <p:graphicFrame>
        <p:nvGraphicFramePr>
          <p:cNvPr id="7" name="Content Placeholder 6">
            <a:extLst>
              <a:ext uri="{FF2B5EF4-FFF2-40B4-BE49-F238E27FC236}">
                <a16:creationId xmlns:a16="http://schemas.microsoft.com/office/drawing/2014/main" id="{4DC136F3-2A26-4115-904B-F88F4401C50C}"/>
              </a:ext>
            </a:extLst>
          </p:cNvPr>
          <p:cNvGraphicFramePr>
            <a:graphicFrameLocks noGrp="1"/>
          </p:cNvGraphicFramePr>
          <p:nvPr>
            <p:ph idx="1"/>
            <p:extLst>
              <p:ext uri="{D42A27DB-BD31-4B8C-83A1-F6EECF244321}">
                <p14:modId xmlns:p14="http://schemas.microsoft.com/office/powerpoint/2010/main" val="3172594411"/>
              </p:ext>
            </p:extLst>
          </p:nvPr>
        </p:nvGraphicFramePr>
        <p:xfrm>
          <a:off x="447040" y="1320800"/>
          <a:ext cx="10318487" cy="4212793"/>
        </p:xfrm>
        <a:graphic>
          <a:graphicData uri="http://schemas.openxmlformats.org/drawingml/2006/table">
            <a:tbl>
              <a:tblPr firstRow="1" firstCol="1" bandRow="1">
                <a:tableStyleId>{5C22544A-7EE6-4342-B048-85BDC9FD1C3A}</a:tableStyleId>
              </a:tblPr>
              <a:tblGrid>
                <a:gridCol w="1372777">
                  <a:extLst>
                    <a:ext uri="{9D8B030D-6E8A-4147-A177-3AD203B41FA5}">
                      <a16:colId xmlns:a16="http://schemas.microsoft.com/office/drawing/2014/main" val="20000"/>
                    </a:ext>
                  </a:extLst>
                </a:gridCol>
                <a:gridCol w="1789142">
                  <a:extLst>
                    <a:ext uri="{9D8B030D-6E8A-4147-A177-3AD203B41FA5}">
                      <a16:colId xmlns:a16="http://schemas.microsoft.com/office/drawing/2014/main" val="20001"/>
                    </a:ext>
                  </a:extLst>
                </a:gridCol>
                <a:gridCol w="1789142">
                  <a:extLst>
                    <a:ext uri="{9D8B030D-6E8A-4147-A177-3AD203B41FA5}">
                      <a16:colId xmlns:a16="http://schemas.microsoft.com/office/drawing/2014/main" val="20002"/>
                    </a:ext>
                  </a:extLst>
                </a:gridCol>
                <a:gridCol w="1789142">
                  <a:extLst>
                    <a:ext uri="{9D8B030D-6E8A-4147-A177-3AD203B41FA5}">
                      <a16:colId xmlns:a16="http://schemas.microsoft.com/office/drawing/2014/main" val="20003"/>
                    </a:ext>
                  </a:extLst>
                </a:gridCol>
                <a:gridCol w="1789142">
                  <a:extLst>
                    <a:ext uri="{9D8B030D-6E8A-4147-A177-3AD203B41FA5}">
                      <a16:colId xmlns:a16="http://schemas.microsoft.com/office/drawing/2014/main" val="20004"/>
                    </a:ext>
                  </a:extLst>
                </a:gridCol>
                <a:gridCol w="1789142">
                  <a:extLst>
                    <a:ext uri="{9D8B030D-6E8A-4147-A177-3AD203B41FA5}">
                      <a16:colId xmlns:a16="http://schemas.microsoft.com/office/drawing/2014/main" val="20006"/>
                    </a:ext>
                  </a:extLst>
                </a:gridCol>
              </a:tblGrid>
              <a:tr h="905511">
                <a:tc>
                  <a:txBody>
                    <a:bodyPr/>
                    <a:lstStyle/>
                    <a:p>
                      <a:pPr algn="ctr"/>
                      <a:r>
                        <a:rPr lang="en-US" sz="1400" b="1" dirty="0">
                          <a:solidFill>
                            <a:schemeClr val="bg1"/>
                          </a:solidFill>
                        </a:rPr>
                        <a:t>SC05</a:t>
                      </a:r>
                    </a:p>
                  </a:txBody>
                  <a:tcPr marL="131024" marR="131024" anchor="ctr">
                    <a:solidFill>
                      <a:schemeClr val="tx2"/>
                    </a:solidFill>
                  </a:tcPr>
                </a:tc>
                <a:tc>
                  <a:txBody>
                    <a:bodyPr/>
                    <a:lstStyle/>
                    <a:p>
                      <a:pPr algn="ctr"/>
                      <a:r>
                        <a:rPr lang="en-US" sz="1400" b="1" dirty="0">
                          <a:solidFill>
                            <a:schemeClr val="bg1"/>
                          </a:solidFill>
                        </a:rPr>
                        <a:t>Below Proficient</a:t>
                      </a:r>
                      <a:endParaRPr lang="en-US" sz="1400" b="1" baseline="0" dirty="0">
                        <a:solidFill>
                          <a:schemeClr val="bg1"/>
                        </a:solidFill>
                      </a:endParaRPr>
                    </a:p>
                    <a:p>
                      <a:pPr algn="ctr"/>
                      <a:r>
                        <a:rPr lang="en-US" sz="1400" b="1" baseline="0" dirty="0">
                          <a:solidFill>
                            <a:schemeClr val="bg1"/>
                          </a:solidFill>
                        </a:rPr>
                        <a:t>(Level 1)</a:t>
                      </a:r>
                      <a:endParaRPr lang="en-US" sz="1400" b="1" dirty="0">
                        <a:solidFill>
                          <a:schemeClr val="bg1"/>
                        </a:solidFill>
                      </a:endParaRPr>
                    </a:p>
                  </a:txBody>
                  <a:tcPr marL="131024" marR="131024" anchor="ctr">
                    <a:solidFill>
                      <a:schemeClr val="tx2"/>
                    </a:solidFill>
                  </a:tcPr>
                </a:tc>
                <a:tc>
                  <a:txBody>
                    <a:bodyPr/>
                    <a:lstStyle/>
                    <a:p>
                      <a:pPr algn="ctr"/>
                      <a:r>
                        <a:rPr lang="en-US" sz="1400" b="1" dirty="0">
                          <a:solidFill>
                            <a:schemeClr val="bg1"/>
                          </a:solidFill>
                        </a:rPr>
                        <a:t>Near Proficiency</a:t>
                      </a:r>
                    </a:p>
                    <a:p>
                      <a:pPr algn="ctr"/>
                      <a:r>
                        <a:rPr lang="en-US" sz="1400" b="1" dirty="0">
                          <a:solidFill>
                            <a:schemeClr val="bg1"/>
                          </a:solidFill>
                        </a:rPr>
                        <a:t>(Level 2)</a:t>
                      </a:r>
                    </a:p>
                  </a:txBody>
                  <a:tcPr marL="131024" marR="131024" anchor="ctr">
                    <a:solidFill>
                      <a:schemeClr val="tx2"/>
                    </a:solidFill>
                  </a:tcPr>
                </a:tc>
                <a:tc>
                  <a:txBody>
                    <a:bodyPr/>
                    <a:lstStyle/>
                    <a:p>
                      <a:pPr algn="ctr"/>
                      <a:r>
                        <a:rPr lang="en-US" sz="1400" b="1" dirty="0">
                          <a:solidFill>
                            <a:schemeClr val="bg1"/>
                          </a:solidFill>
                        </a:rPr>
                        <a:t>Proficient</a:t>
                      </a:r>
                    </a:p>
                    <a:p>
                      <a:pPr algn="ctr"/>
                      <a:r>
                        <a:rPr lang="en-US" sz="1400" b="1" dirty="0">
                          <a:solidFill>
                            <a:schemeClr val="bg1"/>
                          </a:solidFill>
                        </a:rPr>
                        <a:t> (Level 3)</a:t>
                      </a:r>
                    </a:p>
                  </a:txBody>
                  <a:tcPr marL="131024" marR="131024" anchor="ctr">
                    <a:solidFill>
                      <a:schemeClr val="tx2"/>
                    </a:solidFill>
                  </a:tcPr>
                </a:tc>
                <a:tc>
                  <a:txBody>
                    <a:bodyPr/>
                    <a:lstStyle/>
                    <a:p>
                      <a:pPr algn="ctr"/>
                      <a:r>
                        <a:rPr lang="en-US" sz="1400" b="1" dirty="0">
                          <a:solidFill>
                            <a:schemeClr val="bg1"/>
                          </a:solidFill>
                        </a:rPr>
                        <a:t>Advanced Proficiency</a:t>
                      </a:r>
                    </a:p>
                    <a:p>
                      <a:pPr algn="ctr"/>
                      <a:r>
                        <a:rPr lang="en-US" sz="1400" b="1" baseline="0" dirty="0">
                          <a:solidFill>
                            <a:schemeClr val="bg1"/>
                          </a:solidFill>
                        </a:rPr>
                        <a:t> (Level 4)</a:t>
                      </a:r>
                      <a:endParaRPr lang="en-US" sz="1400" b="1" dirty="0">
                        <a:solidFill>
                          <a:schemeClr val="bg1"/>
                        </a:solidFill>
                      </a:endParaRPr>
                    </a:p>
                  </a:txBody>
                  <a:tcPr marL="131024" marR="131024" anchor="ctr">
                    <a:solidFill>
                      <a:schemeClr val="tx2"/>
                    </a:solidFill>
                  </a:tcPr>
                </a:tc>
                <a:tc>
                  <a:txBody>
                    <a:bodyPr/>
                    <a:lstStyle/>
                    <a:p>
                      <a:pPr algn="ctr"/>
                      <a:r>
                        <a:rPr lang="en-US" sz="1400" b="1" dirty="0">
                          <a:solidFill>
                            <a:schemeClr val="bg1"/>
                          </a:solidFill>
                        </a:rPr>
                        <a:t>% of students at Level 3 and 4</a:t>
                      </a:r>
                    </a:p>
                  </a:txBody>
                  <a:tcPr marL="131024" marR="131024" anchor="ctr">
                    <a:solidFill>
                      <a:schemeClr val="tx2"/>
                    </a:solidFill>
                  </a:tcPr>
                </a:tc>
                <a:extLst>
                  <a:ext uri="{0D108BD9-81ED-4DB2-BD59-A6C34878D82A}">
                    <a16:rowId xmlns:a16="http://schemas.microsoft.com/office/drawing/2014/main" val="10000"/>
                  </a:ext>
                </a:extLst>
              </a:tr>
              <a:tr h="428926">
                <a:tc>
                  <a:txBody>
                    <a:bodyPr/>
                    <a:lstStyle/>
                    <a:p>
                      <a:r>
                        <a:rPr lang="en-US" sz="1400" dirty="0">
                          <a:solidFill>
                            <a:schemeClr val="bg1"/>
                          </a:solidFill>
                        </a:rPr>
                        <a:t>School</a:t>
                      </a:r>
                      <a:r>
                        <a:rPr lang="en-US" sz="1400" baseline="0" dirty="0">
                          <a:solidFill>
                            <a:schemeClr val="bg1"/>
                          </a:solidFill>
                        </a:rPr>
                        <a:t> A</a:t>
                      </a:r>
                      <a:endParaRPr lang="en-US" sz="1400" dirty="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1"/>
                  </a:ext>
                </a:extLst>
              </a:tr>
              <a:tr h="428926">
                <a:tc>
                  <a:txBody>
                    <a:bodyPr/>
                    <a:lstStyle/>
                    <a:p>
                      <a:r>
                        <a:rPr lang="en-US" sz="1400" dirty="0">
                          <a:solidFill>
                            <a:schemeClr val="bg1"/>
                          </a:solidFill>
                        </a:rPr>
                        <a:t>School</a:t>
                      </a:r>
                      <a:r>
                        <a:rPr lang="en-US" sz="1400" baseline="0" dirty="0">
                          <a:solidFill>
                            <a:schemeClr val="bg1"/>
                          </a:solidFill>
                        </a:rPr>
                        <a:t> B</a:t>
                      </a:r>
                      <a:endParaRPr lang="en-US" sz="1400" dirty="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2"/>
                  </a:ext>
                </a:extLst>
              </a:tr>
              <a:tr h="428926">
                <a:tc>
                  <a:txBody>
                    <a:bodyPr/>
                    <a:lstStyle/>
                    <a:p>
                      <a:r>
                        <a:rPr lang="en-US" sz="1400" dirty="0">
                          <a:solidFill>
                            <a:schemeClr val="bg1"/>
                          </a:solidFill>
                        </a:rPr>
                        <a:t>School</a:t>
                      </a:r>
                      <a:r>
                        <a:rPr lang="en-US" sz="1400" baseline="0" dirty="0">
                          <a:solidFill>
                            <a:schemeClr val="bg1"/>
                          </a:solidFill>
                        </a:rPr>
                        <a:t> C</a:t>
                      </a:r>
                      <a:endParaRPr lang="en-US" sz="1400" dirty="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3"/>
                  </a:ext>
                </a:extLst>
              </a:tr>
              <a:tr h="428926">
                <a:tc>
                  <a:txBody>
                    <a:bodyPr/>
                    <a:lstStyle/>
                    <a:p>
                      <a:r>
                        <a:rPr lang="en-US" sz="1400" dirty="0">
                          <a:solidFill>
                            <a:schemeClr val="bg1"/>
                          </a:solidFill>
                        </a:rPr>
                        <a:t>School</a:t>
                      </a:r>
                      <a:r>
                        <a:rPr lang="en-US" sz="1400" baseline="0" dirty="0">
                          <a:solidFill>
                            <a:schemeClr val="bg1"/>
                          </a:solidFill>
                        </a:rPr>
                        <a:t> D</a:t>
                      </a:r>
                      <a:endParaRPr lang="en-US" sz="1400" dirty="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4"/>
                  </a:ext>
                </a:extLst>
              </a:tr>
              <a:tr h="428926">
                <a:tc>
                  <a:txBody>
                    <a:bodyPr/>
                    <a:lstStyle/>
                    <a:p>
                      <a:r>
                        <a:rPr lang="en-US" sz="1400" b="1" dirty="0">
                          <a:solidFill>
                            <a:schemeClr val="bg1"/>
                          </a:solidFill>
                        </a:rPr>
                        <a:t>School</a:t>
                      </a:r>
                      <a:r>
                        <a:rPr lang="en-US" sz="1400" b="1" baseline="0" dirty="0">
                          <a:solidFill>
                            <a:schemeClr val="bg1"/>
                          </a:solidFill>
                        </a:rPr>
                        <a:t> E</a:t>
                      </a:r>
                      <a:endParaRPr lang="en-US" sz="1400" b="1" dirty="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10005"/>
                  </a:ext>
                </a:extLst>
              </a:tr>
              <a:tr h="281803">
                <a:tc>
                  <a:txBody>
                    <a:bodyPr/>
                    <a:lstStyle/>
                    <a:p>
                      <a:r>
                        <a:rPr lang="en-US" sz="1400" b="1" dirty="0">
                          <a:solidFill>
                            <a:schemeClr val="bg1"/>
                          </a:solidFill>
                        </a:rPr>
                        <a:t>School</a:t>
                      </a:r>
                      <a:r>
                        <a:rPr lang="en-US" sz="1400" b="1" baseline="0" dirty="0">
                          <a:solidFill>
                            <a:schemeClr val="bg1"/>
                          </a:solidFill>
                        </a:rPr>
                        <a:t> F</a:t>
                      </a:r>
                      <a:endParaRPr lang="en-US" sz="1400" b="1" dirty="0">
                        <a:solidFill>
                          <a:schemeClr val="bg1"/>
                        </a:solidFill>
                      </a:endParaRP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3137287115"/>
                  </a:ext>
                </a:extLst>
              </a:tr>
              <a:tr h="428926">
                <a:tc>
                  <a:txBody>
                    <a:bodyPr/>
                    <a:lstStyle/>
                    <a:p>
                      <a:r>
                        <a:rPr lang="en-US" sz="1400" b="1" dirty="0">
                          <a:solidFill>
                            <a:schemeClr val="bg1"/>
                          </a:solidFill>
                        </a:rPr>
                        <a:t>School G</a:t>
                      </a: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4260488625"/>
                  </a:ext>
                </a:extLst>
              </a:tr>
              <a:tr h="428926">
                <a:tc>
                  <a:txBody>
                    <a:bodyPr/>
                    <a:lstStyle/>
                    <a:p>
                      <a:r>
                        <a:rPr lang="en-US" sz="1400" b="1" dirty="0">
                          <a:solidFill>
                            <a:schemeClr val="bg1"/>
                          </a:solidFill>
                        </a:rPr>
                        <a:t>School H</a:t>
                      </a:r>
                    </a:p>
                  </a:txBody>
                  <a:tcPr marL="131024" marR="131024">
                    <a:solidFill>
                      <a:schemeClr val="tx2"/>
                    </a:solidFill>
                  </a:tcPr>
                </a:tc>
                <a:tc>
                  <a:txBody>
                    <a:bodyPr/>
                    <a:lstStyle/>
                    <a:p>
                      <a:pPr algn="ctr"/>
                      <a:endParaRPr lang="en-US" sz="1400"/>
                    </a:p>
                  </a:txBody>
                  <a:tcPr marL="131024" marR="131024"/>
                </a:tc>
                <a:tc>
                  <a:txBody>
                    <a:bodyPr/>
                    <a:lstStyle/>
                    <a:p>
                      <a:pPr algn="ctr"/>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tc>
                  <a:txBody>
                    <a:bodyPr/>
                    <a:lstStyle/>
                    <a:p>
                      <a:endParaRPr lang="en-US" sz="1400"/>
                    </a:p>
                  </a:txBody>
                  <a:tcPr marL="131024" marR="131024"/>
                </a:tc>
                <a:extLst>
                  <a:ext uri="{0D108BD9-81ED-4DB2-BD59-A6C34878D82A}">
                    <a16:rowId xmlns:a16="http://schemas.microsoft.com/office/drawing/2014/main" val="405821739"/>
                  </a:ext>
                </a:extLst>
              </a:tr>
            </a:tbl>
          </a:graphicData>
        </a:graphic>
      </p:graphicFrame>
      <p:sp>
        <p:nvSpPr>
          <p:cNvPr id="5" name="Slide Number Placeholder 4">
            <a:extLst>
              <a:ext uri="{FF2B5EF4-FFF2-40B4-BE49-F238E27FC236}">
                <a16:creationId xmlns:a16="http://schemas.microsoft.com/office/drawing/2014/main" id="{A77F3255-81BB-465B-A045-AA9654988E6F}"/>
              </a:ext>
            </a:extLst>
          </p:cNvPr>
          <p:cNvSpPr>
            <a:spLocks noGrp="1"/>
          </p:cNvSpPr>
          <p:nvPr>
            <p:ph type="sldNum" sz="quarter" idx="12"/>
          </p:nvPr>
        </p:nvSpPr>
        <p:spPr/>
        <p:txBody>
          <a:bodyPr/>
          <a:lstStyle/>
          <a:p>
            <a:fld id="{A3D1C70C-36A2-44FC-A083-98959550CFF4}" type="slidenum">
              <a:rPr lang="en-US" smtClean="0"/>
              <a:t>9</a:t>
            </a:fld>
            <a:endParaRPr lang="en-US"/>
          </a:p>
        </p:txBody>
      </p:sp>
    </p:spTree>
    <p:extLst>
      <p:ext uri="{BB962C8B-B14F-4D97-AF65-F5344CB8AC3E}">
        <p14:creationId xmlns:p14="http://schemas.microsoft.com/office/powerpoint/2010/main" val="4033420156"/>
      </p:ext>
    </p:extLst>
  </p:cSld>
  <p:clrMapOvr>
    <a:masterClrMapping/>
  </p:clrMapOvr>
</p:sld>
</file>

<file path=ppt/theme/theme1.xml><?xml version="1.0" encoding="utf-8"?>
<a:theme xmlns:a="http://schemas.openxmlformats.org/drawingml/2006/main" name="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002)  -  Read-Only" id="{58665EE0-0778-4B6A-9B26-9250B8818B72}" vid="{54CFC8EA-E008-44E1-8673-8AAADB6EDDC7}"/>
    </a:ext>
  </a:extLst>
</a:theme>
</file>

<file path=ppt/theme/theme2.xml><?xml version="1.0" encoding="utf-8"?>
<a:theme xmlns:a="http://schemas.openxmlformats.org/drawingml/2006/main" name="NJDOE_TitleSlide">
  <a:themeElements>
    <a:clrScheme name="Custom 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002)  -  Read-Only" id="{58665EE0-0778-4B6A-9B26-9250B8818B72}" vid="{BAD783E9-B5E0-4BB5-B18C-531425630476}"/>
    </a:ext>
  </a:extLst>
</a:theme>
</file>

<file path=ppt/theme/theme3.xml><?xml version="1.0" encoding="utf-8"?>
<a:theme xmlns:a="http://schemas.openxmlformats.org/drawingml/2006/main" name="NJDOE_SectionTitl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002)  -  Read-Only" id="{58665EE0-0778-4B6A-9B26-9250B8818B72}" vid="{8584AAFA-913A-46C4-82D9-8779EB51097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ReviewStatus xmlns="15ebe88e-7bda-4304-bde2-f2b889566e4a" xsi:nil="true"/>
    <_ip_UnifiedCompliancePolicyProperties xmlns="http://schemas.microsoft.com/sharepoint/v3" xsi:nil="true"/>
    <Notes_x003a_ xmlns="15ebe88e-7bda-4304-bde2-f2b889566e4a" xsi:nil="true"/>
    <_Flow_SignoffStatus xmlns="15ebe88e-7bda-4304-bde2-f2b889566e4a" xsi:nil="true"/>
    <SharedWithUsers xmlns="8089b851-2d40-4043-a4c6-e46a55c68222">
      <UserInfo>
        <DisplayName>Steele Dadzie, Timothy</DisplayName>
        <AccountId>64</AccountId>
        <AccountType/>
      </UserInfo>
      <UserInfo>
        <DisplayName>Hilaman, Lara</DisplayName>
        <AccountId>594</AccountId>
        <AccountType/>
      </UserInfo>
    </SharedWithUsers>
    <lcf76f155ced4ddcb4097134ff3c332f xmlns="15ebe88e-7bda-4304-bde2-f2b889566e4a">
      <Terms xmlns="http://schemas.microsoft.com/office/infopath/2007/PartnerControls"/>
    </lcf76f155ced4ddcb4097134ff3c332f>
    <TaxCatchAll xmlns="8089b851-2d40-4043-a4c6-e46a55c6822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24C37DC6888604FBE624C8711B8619C" ma:contentTypeVersion="21" ma:contentTypeDescription="Create a new document." ma:contentTypeScope="" ma:versionID="ce2bf321bb0195aebd21873fe428ce73">
  <xsd:schema xmlns:xsd="http://www.w3.org/2001/XMLSchema" xmlns:xs="http://www.w3.org/2001/XMLSchema" xmlns:p="http://schemas.microsoft.com/office/2006/metadata/properties" xmlns:ns1="http://schemas.microsoft.com/sharepoint/v3" xmlns:ns2="15ebe88e-7bda-4304-bde2-f2b889566e4a" xmlns:ns3="8089b851-2d40-4043-a4c6-e46a55c68222" targetNamespace="http://schemas.microsoft.com/office/2006/metadata/properties" ma:root="true" ma:fieldsID="5630325d37f82921768a4c686bbf839c" ns1:_="" ns2:_="" ns3:_="">
    <xsd:import namespace="http://schemas.microsoft.com/sharepoint/v3"/>
    <xsd:import namespace="15ebe88e-7bda-4304-bde2-f2b889566e4a"/>
    <xsd:import namespace="8089b851-2d40-4043-a4c6-e46a55c682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1:_ip_UnifiedCompliancePolicyProperties" minOccurs="0"/>
                <xsd:element ref="ns1:_ip_UnifiedCompliancePolicyUIAction" minOccurs="0"/>
                <xsd:element ref="ns2:MediaServiceAutoKeyPoints" minOccurs="0"/>
                <xsd:element ref="ns2:MediaServiceKeyPoints" minOccurs="0"/>
                <xsd:element ref="ns2:Notes_x003a_"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ReviewStatus" minOccurs="0"/>
                <xsd:element ref="ns2:_Flow_SignoffStatu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ebe88e-7bda-4304-bde2-f2b889566e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Notes_x003a_" ma:index="16" nillable="true" ma:displayName="Notes:" ma:description="Signed off by JM and Sent to B&amp;A on 2/18/21 @ 9:14AM" ma:format="Dropdown" ma:internalName="Notes_x003a_">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ReviewStatus" ma:index="22" nillable="true" ma:displayName="Review Status" ma:format="Dropdown" ma:internalName="ReviewStatus">
      <xsd:simpleType>
        <xsd:union memberTypes="dms:Text">
          <xsd:simpleType>
            <xsd:restriction base="dms:Choice">
              <xsd:enumeration value="In Review: GEG"/>
              <xsd:enumeration value="In Review: DP"/>
              <xsd:enumeration value="In Review: LE"/>
              <xsd:enumeration value="In Review: LH"/>
              <xsd:enumeration value="Ready to Publish"/>
            </xsd:restriction>
          </xsd:simpleType>
        </xsd:union>
      </xsd:simpleType>
    </xsd:element>
    <xsd:element name="_Flow_SignoffStatus" ma:index="23" nillable="true" ma:displayName="Sign-off status" ma:internalName="Sign_x002d_off_x0020_status">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e8829e9b-2c9c-4724-8f43-688495af2fc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089b851-2d40-4043-a4c6-e46a55c682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7" nillable="true" ma:displayName="Taxonomy Catch All Column" ma:hidden="true" ma:list="{e5c5a242-7e7d-493e-a241-2a9f10ad3cb3}" ma:internalName="TaxCatchAll" ma:showField="CatchAllData" ma:web="8089b851-2d40-4043-a4c6-e46a55c68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F2B0631-BA7D-45C4-8C67-52725AC6CAF7}">
  <ds:schemaRefs>
    <ds:schemaRef ds:uri="http://purl.org/dc/elements/1.1/"/>
    <ds:schemaRef ds:uri="http://purl.org/dc/dcmitype/"/>
    <ds:schemaRef ds:uri="8089b851-2d40-4043-a4c6-e46a55c68222"/>
    <ds:schemaRef ds:uri="http://schemas.microsoft.com/office/infopath/2007/PartnerControls"/>
    <ds:schemaRef ds:uri="http://schemas.microsoft.com/office/2006/documentManagement/types"/>
    <ds:schemaRef ds:uri="http://purl.org/dc/terms/"/>
    <ds:schemaRef ds:uri="http://www.w3.org/XML/1998/namespace"/>
    <ds:schemaRef ds:uri="http://schemas.microsoft.com/sharepoint/v3"/>
    <ds:schemaRef ds:uri="http://schemas.openxmlformats.org/package/2006/metadata/core-properties"/>
    <ds:schemaRef ds:uri="15ebe88e-7bda-4304-bde2-f2b889566e4a"/>
    <ds:schemaRef ds:uri="http://schemas.microsoft.com/office/2006/metadata/properties"/>
  </ds:schemaRefs>
</ds:datastoreItem>
</file>

<file path=customXml/itemProps2.xml><?xml version="1.0" encoding="utf-8"?>
<ds:datastoreItem xmlns:ds="http://schemas.openxmlformats.org/officeDocument/2006/customXml" ds:itemID="{8BF36A3F-2FE0-45A0-AE77-AF1CB76A7DD4}">
  <ds:schemaRefs>
    <ds:schemaRef ds:uri="15ebe88e-7bda-4304-bde2-f2b889566e4a"/>
    <ds:schemaRef ds:uri="8089b851-2d40-4043-a4c6-e46a55c6822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73ED28A-5C1A-4A34-B533-0164B306E2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NJDOE_0921</Template>
  <TotalTime>1081</TotalTime>
  <Words>1104</Words>
  <Application>Microsoft Office PowerPoint</Application>
  <PresentationFormat>Widescreen</PresentationFormat>
  <Paragraphs>367</Paragraphs>
  <Slides>16</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16</vt:i4>
      </vt:variant>
    </vt:vector>
  </HeadingPairs>
  <TitlesOfParts>
    <vt:vector size="22" baseType="lpstr">
      <vt:lpstr>Arial</vt:lpstr>
      <vt:lpstr>Calibri</vt:lpstr>
      <vt:lpstr>Palatino Linotype</vt:lpstr>
      <vt:lpstr>NDJOE_Main</vt:lpstr>
      <vt:lpstr>NJDOE_TitleSlide</vt:lpstr>
      <vt:lpstr>NJDOE_SectionTitle</vt:lpstr>
      <vt:lpstr>New Jersey Student Learning Assessments</vt:lpstr>
      <vt:lpstr>Comparison of &lt;Insert District Name&gt;’s Spring 2022 NJSLA Administrations English Language Arts - Percentages</vt:lpstr>
      <vt:lpstr>Comparison of &lt;Insert District Name&gt;’s Spring 2022 NJSLA Administrations Mathematics - Percentages</vt:lpstr>
      <vt:lpstr>Comparison of &lt;Insert District Name&gt;’s Spring 2022 NJSLA Administrations Science - Percentages</vt:lpstr>
      <vt:lpstr>&lt;Insert District Name&gt;’s Spring 2022 NJSLA School- &amp; Grade-Level Outcomes English Language Arts Grade 3 - Percentages</vt:lpstr>
      <vt:lpstr>&lt;Insert District Name&gt;’s Spring 2022 NJSLA School- &amp; Grade-Level Outcomes English Language Arts Grade 4 - Percentages</vt:lpstr>
      <vt:lpstr>&lt;Insert District Name&gt;’s Spring 2022 NJSLA School- &amp; Grade-Level Outcomes Mathematics Grade 3 - Percentages</vt:lpstr>
      <vt:lpstr>&lt;Insert District Name&gt;’s Spring 2022 NJSLA School- &amp; Grade-Level Outcomes Mathematics Grade 4 - Percentages</vt:lpstr>
      <vt:lpstr>&lt;Insert District Name&gt;’s Spring 2022 NJSLA School- &amp; Grade-Level Outcomes Science Grade 5 - Percentages</vt:lpstr>
      <vt:lpstr>&lt;Insert District Name&gt;’s Spring 2022 NJSLA School- &amp; Grade-Level Outcomes Science Grade 8 - Percentages</vt:lpstr>
      <vt:lpstr>Comparison of &lt;School Name&gt;’s Spring 2022 Administration English Language Arts to &lt;District Name&gt;’s – Percentages</vt:lpstr>
      <vt:lpstr>Comparison of &lt;School Name&gt;’s Spring 2022 Administration Mathematics to &lt;District Name&gt;’s – Percentages</vt:lpstr>
      <vt:lpstr>Comparison of &lt;School Name&gt;’s Spring 2022 Administration Science to &lt;District Name&gt;’s – Percentages</vt:lpstr>
      <vt:lpstr>Notable Achievements</vt:lpstr>
      <vt:lpstr>Intervention Strategies</vt:lpstr>
      <vt:lpstr>Subgroup Charts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NJSLA Results: Spring 2022 Administrations</dc:title>
  <dc:creator>Vadel, Orlando</dc:creator>
  <cp:lastModifiedBy>Babice, Christopher</cp:lastModifiedBy>
  <cp:revision>20</cp:revision>
  <dcterms:created xsi:type="dcterms:W3CDTF">2022-07-18T14:09:51Z</dcterms:created>
  <dcterms:modified xsi:type="dcterms:W3CDTF">2022-10-05T16:30:27Z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0x010100524C37DC6888604FBE624C8711B8619C</vt:lpwstr>
  </property>
  <property fmtid="{D5CDD505-2E9C-101B-9397-08002B2CF9AE}" pid="3" name="MediaServiceImageTags">
    <vt:lpwstr/>
  </property>
</Properties>
</file>