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23"/>
  </p:notesMasterIdLst>
  <p:handoutMasterIdLst>
    <p:handoutMasterId r:id="rId24"/>
  </p:handoutMasterIdLst>
  <p:sldIdLst>
    <p:sldId id="356" r:id="rId5"/>
    <p:sldId id="1759" r:id="rId6"/>
    <p:sldId id="347" r:id="rId7"/>
    <p:sldId id="361" r:id="rId8"/>
    <p:sldId id="352" r:id="rId9"/>
    <p:sldId id="385" r:id="rId10"/>
    <p:sldId id="386" r:id="rId11"/>
    <p:sldId id="349" r:id="rId12"/>
    <p:sldId id="380" r:id="rId13"/>
    <p:sldId id="379" r:id="rId14"/>
    <p:sldId id="387" r:id="rId15"/>
    <p:sldId id="328" r:id="rId16"/>
    <p:sldId id="322" r:id="rId17"/>
    <p:sldId id="320" r:id="rId18"/>
    <p:sldId id="1770" r:id="rId19"/>
    <p:sldId id="323" r:id="rId20"/>
    <p:sldId id="1767" r:id="rId21"/>
    <p:sldId id="388" r:id="rId22"/>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ward, Lori" initials="HL" lastIdx="6" clrIdx="0">
    <p:extLst>
      <p:ext uri="{19B8F6BF-5375-455C-9EA6-DF929625EA0E}">
        <p15:presenceInfo xmlns:p15="http://schemas.microsoft.com/office/powerpoint/2012/main" userId="S-1-5-21-2017986614-23424109-2091147243-6983" providerId="AD"/>
      </p:ext>
    </p:extLst>
  </p:cmAuthor>
  <p:cmAuthor id="2" name="Steele Dadzie, Timothy" initials="SDT" lastIdx="2" clrIdx="1">
    <p:extLst>
      <p:ext uri="{19B8F6BF-5375-455C-9EA6-DF929625EA0E}">
        <p15:presenceInfo xmlns:p15="http://schemas.microsoft.com/office/powerpoint/2012/main" userId="S-1-5-21-2017986614-23424109-2091147243-34982" providerId="AD"/>
      </p:ext>
    </p:extLst>
  </p:cmAuthor>
  <p:cmAuthor id="3" name="Chauhan, Swati" initials="CS" lastIdx="15" clrIdx="2">
    <p:extLst>
      <p:ext uri="{19B8F6BF-5375-455C-9EA6-DF929625EA0E}">
        <p15:presenceInfo xmlns:p15="http://schemas.microsoft.com/office/powerpoint/2012/main" userId="S::schauhan@doe.nj.gov::4d545244-44e6-4bf6-a485-1eda809375fc" providerId="AD"/>
      </p:ext>
    </p:extLst>
  </p:cmAuthor>
  <p:cmAuthor id="4" name="Pasculli, Diana" initials="PD" lastIdx="16" clrIdx="3">
    <p:extLst>
      <p:ext uri="{19B8F6BF-5375-455C-9EA6-DF929625EA0E}">
        <p15:presenceInfo xmlns:p15="http://schemas.microsoft.com/office/powerpoint/2012/main" userId="S::dpascull@doe.nj.gov::985891a8-e4ca-4513-91aa-9d74f57d5ac3" providerId="AD"/>
      </p:ext>
    </p:extLst>
  </p:cmAuthor>
  <p:cmAuthor id="5" name="Boczany, John" initials="BJ" lastIdx="3" clrIdx="4">
    <p:extLst>
      <p:ext uri="{19B8F6BF-5375-455C-9EA6-DF929625EA0E}">
        <p15:presenceInfo xmlns:p15="http://schemas.microsoft.com/office/powerpoint/2012/main" userId="S::jboczany@doe.nj.gov::eaa0e304-5c6b-4af3-b925-16a89086048e" providerId="AD"/>
      </p:ext>
    </p:extLst>
  </p:cmAuthor>
  <p:cmAuthor id="6" name="Howard, Lori" initials="HL [2]" lastIdx="4" clrIdx="5">
    <p:extLst>
      <p:ext uri="{19B8F6BF-5375-455C-9EA6-DF929625EA0E}">
        <p15:presenceInfo xmlns:p15="http://schemas.microsoft.com/office/powerpoint/2012/main" userId="S::lhoward@doe.nj.gov::d5213947-1876-47ee-a9dd-b8679d1363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343D"/>
    <a:srgbClr val="204E5A"/>
    <a:srgbClr val="387F98"/>
    <a:srgbClr val="003366"/>
    <a:srgbClr val="666699"/>
    <a:srgbClr val="D0D8E8"/>
    <a:srgbClr val="E9EDF4"/>
    <a:srgbClr val="00BB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9433B1-AD89-DF1E-08B1-692CB279A7DC}" v="6" dt="2020-03-10T14:44:17.784"/>
    <p1510:client id="{AA4E9A05-2475-3908-5501-9BB303591C11}" v="1" dt="2020-03-10T15:44:02.979"/>
    <p1510:client id="{F31D467E-5693-412C-9B3C-54BEB0F652D1}" v="24" dt="2020-03-10T14:47:09.916"/>
    <p1510:client id="{F3B150D6-9A4A-4463-957E-C63C3E664A31}" v="4" dt="2020-03-10T14:43:19.1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22" y="5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Science Performance by Race Subgroup</a:t>
            </a:r>
          </a:p>
        </c:rich>
      </c:tx>
      <c:layout>
        <c:manualLayout>
          <c:xMode val="edge"/>
          <c:yMode val="edge"/>
          <c:x val="0.35547002253693016"/>
          <c:y val="2.7777777777777776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9894514986052817E-2"/>
          <c:y val="0.1269445319335083"/>
          <c:w val="0.9501054850139472"/>
          <c:h val="0.72911004180033057"/>
        </c:manualLayout>
      </c:layout>
      <c:barChart>
        <c:barDir val="col"/>
        <c:grouping val="clustered"/>
        <c:varyColors val="0"/>
        <c:ser>
          <c:idx val="0"/>
          <c:order val="0"/>
          <c:tx>
            <c:strRef>
              <c:f>Sheet1!$C$1</c:f>
              <c:strCache>
                <c:ptCount val="1"/>
                <c:pt idx="0">
                  <c:v>Science 05</c:v>
                </c:pt>
              </c:strCache>
            </c:strRef>
          </c:tx>
          <c:spPr>
            <a:solidFill>
              <a:schemeClr val="accent5">
                <a:shade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Sheet1!$B$2:$B$9</c:f>
              <c:strCache>
                <c:ptCount val="8"/>
                <c:pt idx="0">
                  <c:v>All Students</c:v>
                </c:pt>
                <c:pt idx="1">
                  <c:v>White</c:v>
                </c:pt>
                <c:pt idx="2">
                  <c:v>African American</c:v>
                </c:pt>
                <c:pt idx="3">
                  <c:v>Asian</c:v>
                </c:pt>
                <c:pt idx="4">
                  <c:v>Pacific Islander</c:v>
                </c:pt>
                <c:pt idx="5">
                  <c:v>Hispanic</c:v>
                </c:pt>
                <c:pt idx="6">
                  <c:v>American Indian</c:v>
                </c:pt>
                <c:pt idx="7">
                  <c:v>Other</c:v>
                </c:pt>
              </c:strCache>
            </c:strRef>
          </c:cat>
          <c:val>
            <c:numRef>
              <c:f>Sheet1!$C$2:$C$9</c:f>
              <c:numCache>
                <c:formatCode>0.0</c:formatCode>
                <c:ptCount val="8"/>
                <c:pt idx="0">
                  <c:v>29.2</c:v>
                </c:pt>
                <c:pt idx="1">
                  <c:v>38.299999999999997</c:v>
                </c:pt>
                <c:pt idx="2">
                  <c:v>10.8</c:v>
                </c:pt>
                <c:pt idx="3">
                  <c:v>58.2</c:v>
                </c:pt>
                <c:pt idx="4">
                  <c:v>31.2</c:v>
                </c:pt>
                <c:pt idx="5">
                  <c:v>14.8</c:v>
                </c:pt>
                <c:pt idx="6">
                  <c:v>27.1</c:v>
                </c:pt>
                <c:pt idx="7">
                  <c:v>35.5</c:v>
                </c:pt>
              </c:numCache>
            </c:numRef>
          </c:val>
          <c:extLst>
            <c:ext xmlns:c16="http://schemas.microsoft.com/office/drawing/2014/chart" uri="{C3380CC4-5D6E-409C-BE32-E72D297353CC}">
              <c16:uniqueId val="{00000000-7A08-43A8-8E5A-68EB530D2A29}"/>
            </c:ext>
          </c:extLst>
        </c:ser>
        <c:ser>
          <c:idx val="1"/>
          <c:order val="1"/>
          <c:tx>
            <c:strRef>
              <c:f>Sheet1!$D$1</c:f>
              <c:strCache>
                <c:ptCount val="1"/>
                <c:pt idx="0">
                  <c:v>Science 08</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Sheet1!$B$2:$B$9</c:f>
              <c:strCache>
                <c:ptCount val="8"/>
                <c:pt idx="0">
                  <c:v>All Students</c:v>
                </c:pt>
                <c:pt idx="1">
                  <c:v>White</c:v>
                </c:pt>
                <c:pt idx="2">
                  <c:v>African American</c:v>
                </c:pt>
                <c:pt idx="3">
                  <c:v>Asian</c:v>
                </c:pt>
                <c:pt idx="4">
                  <c:v>Pacific Islander</c:v>
                </c:pt>
                <c:pt idx="5">
                  <c:v>Hispanic</c:v>
                </c:pt>
                <c:pt idx="6">
                  <c:v>American Indian</c:v>
                </c:pt>
                <c:pt idx="7">
                  <c:v>Other</c:v>
                </c:pt>
              </c:strCache>
            </c:strRef>
          </c:cat>
          <c:val>
            <c:numRef>
              <c:f>Sheet1!$D$2:$D$9</c:f>
              <c:numCache>
                <c:formatCode>0.0</c:formatCode>
                <c:ptCount val="8"/>
                <c:pt idx="0">
                  <c:v>19.8</c:v>
                </c:pt>
                <c:pt idx="1">
                  <c:v>25.7</c:v>
                </c:pt>
                <c:pt idx="2">
                  <c:v>5.2</c:v>
                </c:pt>
                <c:pt idx="3">
                  <c:v>47.4</c:v>
                </c:pt>
                <c:pt idx="4">
                  <c:v>30</c:v>
                </c:pt>
                <c:pt idx="5">
                  <c:v>7.3</c:v>
                </c:pt>
                <c:pt idx="6">
                  <c:v>15.4</c:v>
                </c:pt>
                <c:pt idx="7">
                  <c:v>28.3</c:v>
                </c:pt>
              </c:numCache>
            </c:numRef>
          </c:val>
          <c:extLst>
            <c:ext xmlns:c16="http://schemas.microsoft.com/office/drawing/2014/chart" uri="{C3380CC4-5D6E-409C-BE32-E72D297353CC}">
              <c16:uniqueId val="{00000001-7A08-43A8-8E5A-68EB530D2A29}"/>
            </c:ext>
          </c:extLst>
        </c:ser>
        <c:ser>
          <c:idx val="2"/>
          <c:order val="2"/>
          <c:tx>
            <c:strRef>
              <c:f>Sheet1!$E$1</c:f>
              <c:strCache>
                <c:ptCount val="1"/>
                <c:pt idx="0">
                  <c:v>Science 11</c:v>
                </c:pt>
              </c:strCache>
            </c:strRef>
          </c:tx>
          <c:spPr>
            <a:solidFill>
              <a:schemeClr val="accent5">
                <a:tint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Sheet1!$B$2:$B$9</c:f>
              <c:strCache>
                <c:ptCount val="8"/>
                <c:pt idx="0">
                  <c:v>All Students</c:v>
                </c:pt>
                <c:pt idx="1">
                  <c:v>White</c:v>
                </c:pt>
                <c:pt idx="2">
                  <c:v>African American</c:v>
                </c:pt>
                <c:pt idx="3">
                  <c:v>Asian</c:v>
                </c:pt>
                <c:pt idx="4">
                  <c:v>Pacific Islander</c:v>
                </c:pt>
                <c:pt idx="5">
                  <c:v>Hispanic</c:v>
                </c:pt>
                <c:pt idx="6">
                  <c:v>American Indian</c:v>
                </c:pt>
                <c:pt idx="7">
                  <c:v>Other</c:v>
                </c:pt>
              </c:strCache>
            </c:strRef>
          </c:cat>
          <c:val>
            <c:numRef>
              <c:f>Sheet1!$E$2:$E$9</c:f>
              <c:numCache>
                <c:formatCode>0.0</c:formatCode>
                <c:ptCount val="8"/>
                <c:pt idx="0">
                  <c:v>27.3</c:v>
                </c:pt>
                <c:pt idx="1">
                  <c:v>33.799999999999997</c:v>
                </c:pt>
                <c:pt idx="2">
                  <c:v>9.8000000000000007</c:v>
                </c:pt>
                <c:pt idx="3">
                  <c:v>55.8</c:v>
                </c:pt>
                <c:pt idx="4">
                  <c:v>38.5</c:v>
                </c:pt>
                <c:pt idx="5">
                  <c:v>13.8</c:v>
                </c:pt>
                <c:pt idx="6">
                  <c:v>24.3</c:v>
                </c:pt>
                <c:pt idx="7">
                  <c:v>31.4</c:v>
                </c:pt>
              </c:numCache>
            </c:numRef>
          </c:val>
          <c:extLst>
            <c:ext xmlns:c16="http://schemas.microsoft.com/office/drawing/2014/chart" uri="{C3380CC4-5D6E-409C-BE32-E72D297353CC}">
              <c16:uniqueId val="{00000002-7A08-43A8-8E5A-68EB530D2A29}"/>
            </c:ext>
          </c:extLst>
        </c:ser>
        <c:dLbls>
          <c:dLblPos val="outEnd"/>
          <c:showLegendKey val="0"/>
          <c:showVal val="1"/>
          <c:showCatName val="0"/>
          <c:showSerName val="0"/>
          <c:showPercent val="0"/>
          <c:showBubbleSize val="0"/>
        </c:dLbls>
        <c:gapWidth val="219"/>
        <c:overlap val="-27"/>
        <c:axId val="1636868879"/>
        <c:axId val="1636861391"/>
      </c:barChart>
      <c:catAx>
        <c:axId val="16368688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636861391"/>
        <c:crosses val="autoZero"/>
        <c:auto val="1"/>
        <c:lblAlgn val="ctr"/>
        <c:lblOffset val="100"/>
        <c:noMultiLvlLbl val="0"/>
      </c:catAx>
      <c:valAx>
        <c:axId val="163686139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368688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withinLinear" id="18">
  <a:schemeClr val="accent5"/>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0.16136</cdr:x>
      <cdr:y>0.40923</cdr:y>
    </cdr:from>
    <cdr:to>
      <cdr:x>0.80246</cdr:x>
      <cdr:y>0.63709</cdr:y>
    </cdr:to>
    <cdr:sp macro="" textlink="">
      <cdr:nvSpPr>
        <cdr:cNvPr id="2" name="Rectangle 1"/>
        <cdr:cNvSpPr/>
      </cdr:nvSpPr>
      <cdr:spPr>
        <a:xfrm xmlns:a="http://schemas.openxmlformats.org/drawingml/2006/main" rot="19984765">
          <a:off x="1716816" y="1683880"/>
          <a:ext cx="6820878" cy="937629"/>
        </a:xfrm>
        <a:prstGeom xmlns:a="http://schemas.openxmlformats.org/drawingml/2006/main" prst="rect">
          <a:avLst/>
        </a:prstGeom>
        <a:noFill xmlns:a="http://schemas.openxmlformats.org/drawingml/2006/main"/>
      </cdr:spPr>
      <cdr:txBody>
        <a:bodyPr xmlns:a="http://schemas.openxmlformats.org/drawingml/2006/main" wrap="square" lIns="91440" tIns="45720" rIns="91440" bIns="4572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r>
            <a:rPr lang="en-US" sz="5400" b="0" cap="none" spc="0" dirty="0">
              <a:ln w="0"/>
              <a:solidFill>
                <a:schemeClr val="bg1">
                  <a:lumMod val="75000"/>
                </a:schemeClr>
              </a:solidFill>
              <a:effectLst>
                <a:outerShdw blurRad="50800" dist="38100" dir="2700000" algn="tl" rotWithShape="0">
                  <a:prstClr val="black">
                    <a:alpha val="40000"/>
                  </a:prstClr>
                </a:outerShdw>
              </a:effectLst>
            </a:rPr>
            <a:t>Sample Chart</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27" tIns="45714" rIns="91427" bIns="45714" rtlCol="0"/>
          <a:lstStyle>
            <a:lvl1pPr algn="r">
              <a:defRPr sz="1200"/>
            </a:lvl1pPr>
          </a:lstStyle>
          <a:p>
            <a:fld id="{F3CF415F-F197-4378-B38B-0D5EED38834E}" type="datetimeFigureOut">
              <a:rPr lang="en-US" smtClean="0"/>
              <a:pPr/>
              <a:t>3/10/2020</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27" tIns="45714" rIns="91427" bIns="45714" rtlCol="0" anchor="b"/>
          <a:lstStyle>
            <a:lvl1pPr algn="r">
              <a:defRPr sz="1200"/>
            </a:lvl1pPr>
          </a:lstStyle>
          <a:p>
            <a:fld id="{7D552FA9-BB0A-43C1-A554-DC478C1D01FD}" type="slidenum">
              <a:rPr lang="en-US" smtClean="0"/>
              <a:pPr/>
              <a:t>‹#›</a:t>
            </a:fld>
            <a:endParaRPr lang="en-US"/>
          </a:p>
        </p:txBody>
      </p:sp>
    </p:spTree>
    <p:extLst>
      <p:ext uri="{BB962C8B-B14F-4D97-AF65-F5344CB8AC3E}">
        <p14:creationId xmlns:p14="http://schemas.microsoft.com/office/powerpoint/2010/main" val="35650474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5455"/>
          </a:xfrm>
          <a:prstGeom prst="rect">
            <a:avLst/>
          </a:prstGeom>
        </p:spPr>
        <p:txBody>
          <a:bodyPr vert="horz" lIns="93296" tIns="46649" rIns="93296" bIns="46649" rtlCol="0"/>
          <a:lstStyle>
            <a:lvl1pPr algn="l">
              <a:defRPr sz="1200"/>
            </a:lvl1pPr>
          </a:lstStyle>
          <a:p>
            <a:endParaRPr lang="en-US"/>
          </a:p>
        </p:txBody>
      </p:sp>
      <p:sp>
        <p:nvSpPr>
          <p:cNvPr id="3" name="Date Placeholder 2"/>
          <p:cNvSpPr>
            <a:spLocks noGrp="1"/>
          </p:cNvSpPr>
          <p:nvPr>
            <p:ph type="dt" idx="1"/>
          </p:nvPr>
        </p:nvSpPr>
        <p:spPr>
          <a:xfrm>
            <a:off x="3978133" y="1"/>
            <a:ext cx="3043343" cy="465455"/>
          </a:xfrm>
          <a:prstGeom prst="rect">
            <a:avLst/>
          </a:prstGeom>
        </p:spPr>
        <p:txBody>
          <a:bodyPr vert="horz" lIns="93296" tIns="46649" rIns="93296" bIns="46649" rtlCol="0"/>
          <a:lstStyle>
            <a:lvl1pPr algn="r">
              <a:defRPr sz="1200"/>
            </a:lvl1pPr>
          </a:lstStyle>
          <a:p>
            <a:fld id="{9F34B82D-F548-224C-9B3B-7DE2392B53C3}" type="datetimeFigureOut">
              <a:rPr lang="en-US" smtClean="0"/>
              <a:pPr/>
              <a:t>3/10/2020</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296" tIns="46649" rIns="93296" bIns="46649" rtlCol="0" anchor="ctr"/>
          <a:lstStyle/>
          <a:p>
            <a:endParaRPr lang="en-US"/>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296" tIns="46649" rIns="93296" bIns="466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43343" cy="465455"/>
          </a:xfrm>
          <a:prstGeom prst="rect">
            <a:avLst/>
          </a:prstGeom>
        </p:spPr>
        <p:txBody>
          <a:bodyPr vert="horz" lIns="93296" tIns="46649" rIns="93296" bIns="46649" rtlCol="0" anchor="b"/>
          <a:lstStyle>
            <a:lvl1pPr algn="l">
              <a:defRPr sz="1200"/>
            </a:lvl1pPr>
          </a:lstStyle>
          <a:p>
            <a:endParaRPr lang="en-US"/>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296" tIns="46649" rIns="93296" bIns="46649" rtlCol="0" anchor="b"/>
          <a:lstStyle>
            <a:lvl1pPr algn="r">
              <a:defRPr sz="1200"/>
            </a:lvl1pPr>
          </a:lstStyle>
          <a:p>
            <a:fld id="{C0AF1796-EA5C-BE43-A2FE-6223D651C908}" type="slidenum">
              <a:rPr lang="en-US" smtClean="0"/>
              <a:pPr/>
              <a:t>‹#›</a:t>
            </a:fld>
            <a:endParaRPr lang="en-US"/>
          </a:p>
        </p:txBody>
      </p:sp>
    </p:spTree>
    <p:extLst>
      <p:ext uri="{BB962C8B-B14F-4D97-AF65-F5344CB8AC3E}">
        <p14:creationId xmlns:p14="http://schemas.microsoft.com/office/powerpoint/2010/main" val="340760331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fld id="{7281E199-93C8-4E97-92F6-4CFCC9197B6D}" type="slidenum">
              <a:rPr lang="en-US" smtClean="0"/>
              <a:t>2</a:t>
            </a:fld>
            <a:endParaRPr lang="en-US"/>
          </a:p>
        </p:txBody>
      </p:sp>
    </p:spTree>
    <p:extLst>
      <p:ext uri="{BB962C8B-B14F-4D97-AF65-F5344CB8AC3E}">
        <p14:creationId xmlns:p14="http://schemas.microsoft.com/office/powerpoint/2010/main" val="31136356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30455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pPr/>
              <a:t>4</a:t>
            </a:fld>
            <a:endParaRPr lang="en-US"/>
          </a:p>
        </p:txBody>
      </p:sp>
    </p:spTree>
    <p:extLst>
      <p:ext uri="{BB962C8B-B14F-4D97-AF65-F5344CB8AC3E}">
        <p14:creationId xmlns:p14="http://schemas.microsoft.com/office/powerpoint/2010/main" val="1755037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5</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860038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6</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047440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C0AF1796-EA5C-BE43-A2FE-6223D651C908}" type="slidenum">
              <a:rPr lang="en-US" smtClean="0"/>
              <a:pPr/>
              <a:t>7</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241376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AF1796-EA5C-BE43-A2FE-6223D651C908}"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272417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Date Placeholder 9"/>
          <p:cNvSpPr>
            <a:spLocks noGrp="1"/>
          </p:cNvSpPr>
          <p:nvPr>
            <p:ph type="dt" sz="half" idx="10"/>
          </p:nvPr>
        </p:nvSpPr>
        <p:spPr/>
        <p:txBody>
          <a:bodyPr/>
          <a:lstStyle>
            <a:lvl1pPr>
              <a:defRPr>
                <a:solidFill>
                  <a:schemeClr val="bg2"/>
                </a:solidFill>
              </a:defRPr>
            </a:lvl1pPr>
          </a:lstStyle>
          <a:p>
            <a:fld id="{C20F8A9D-5269-4CCB-9BE4-4721BE6CB8E4}" type="datetime1">
              <a:rPr lang="en-US" smtClean="0"/>
              <a:pPr/>
              <a:t>3/10/2020</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2754ED01-E2A0-4C1E-8E21-014B99041579}"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D7D2C1-B42F-41B6-9576-1DD3D181C60D}" type="datetime1">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A72F1-C897-1647-9CE8-BFFB194180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C2C220-7E8E-4C14-8EFD-F00007C3A0F7}" type="datetime1">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56A72F1-C897-1647-9CE8-BFFB1941801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2868" y="1"/>
            <a:ext cx="2571751" cy="6857999"/>
          </a:xfrm>
          <a:prstGeom prst="rect">
            <a:avLst/>
          </a:prstGeom>
        </p:spPr>
        <p:txBody>
          <a:bodyPr anchor="ctr"/>
          <a:lstStyle>
            <a:lvl1pPr>
              <a:defRPr sz="3600" b="1">
                <a:solidFill>
                  <a:schemeClr val="bg1"/>
                </a:solidFill>
                <a:latin typeface="+mn-lt"/>
              </a:defRPr>
            </a:lvl1pPr>
          </a:lstStyle>
          <a:p>
            <a:r>
              <a:rPr lang="en-US"/>
              <a:t>Click to edit Master title style</a:t>
            </a:r>
          </a:p>
        </p:txBody>
      </p:sp>
      <p:sp>
        <p:nvSpPr>
          <p:cNvPr id="4" name="Text Placeholder 3"/>
          <p:cNvSpPr>
            <a:spLocks noGrp="1"/>
          </p:cNvSpPr>
          <p:nvPr>
            <p:ph type="body" sz="quarter" idx="10"/>
          </p:nvPr>
        </p:nvSpPr>
        <p:spPr>
          <a:xfrm>
            <a:off x="2793207" y="57150"/>
            <a:ext cx="6279356" cy="6743700"/>
          </a:xfrm>
          <a:prstGeom prst="rect">
            <a:avLst/>
          </a:prstGeom>
        </p:spPr>
        <p:txBody>
          <a:bodyPr anchor="ctr"/>
          <a:lstStyle>
            <a:lvl1pPr>
              <a:defRPr sz="4400"/>
            </a:lvl1pPr>
            <a:lvl2pPr>
              <a:defRPr sz="4000"/>
            </a:lvl2pPr>
            <a:lvl3pPr>
              <a:defRPr sz="3600"/>
            </a:lvl3pPr>
            <a:lvl4pPr>
              <a:defRPr sz="3200"/>
            </a:lvl4pPr>
            <a:lvl5pPr>
              <a:defRPr sz="3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1"/>
          <p:cNvSpPr>
            <a:spLocks noGrp="1"/>
          </p:cNvSpPr>
          <p:nvPr>
            <p:ph type="sldNum" sz="quarter" idx="4"/>
          </p:nvPr>
        </p:nvSpPr>
        <p:spPr>
          <a:xfrm>
            <a:off x="7015163" y="64216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8F0EC-FC9C-4238-896F-44ACA83D8630}" type="slidenum">
              <a:rPr lang="en-US" smtClean="0"/>
              <a:pPr/>
              <a:t>‹#›</a:t>
            </a:fld>
            <a:endParaRPr lang="en-US"/>
          </a:p>
        </p:txBody>
      </p:sp>
    </p:spTree>
    <p:extLst>
      <p:ext uri="{BB962C8B-B14F-4D97-AF65-F5344CB8AC3E}">
        <p14:creationId xmlns:p14="http://schemas.microsoft.com/office/powerpoint/2010/main" val="3480160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8" name="Title 1"/>
          <p:cNvSpPr>
            <a:spLocks noGrp="1"/>
          </p:cNvSpPr>
          <p:nvPr>
            <p:ph type="title"/>
          </p:nvPr>
        </p:nvSpPr>
        <p:spPr>
          <a:xfrm>
            <a:off x="6443662" y="1"/>
            <a:ext cx="2571751" cy="6857999"/>
          </a:xfrm>
          <a:prstGeom prst="rect">
            <a:avLst/>
          </a:prstGeom>
        </p:spPr>
        <p:txBody>
          <a:bodyPr anchor="ctr"/>
          <a:lstStyle>
            <a:lvl1pPr>
              <a:defRPr sz="3600" b="1">
                <a:solidFill>
                  <a:schemeClr val="bg1"/>
                </a:solidFill>
                <a:latin typeface="+mn-lt"/>
              </a:defRPr>
            </a:lvl1pPr>
          </a:lstStyle>
          <a:p>
            <a:r>
              <a:rPr lang="en-US"/>
              <a:t>Click to edit Master title style</a:t>
            </a:r>
          </a:p>
        </p:txBody>
      </p:sp>
      <p:sp>
        <p:nvSpPr>
          <p:cNvPr id="9" name="Text Placeholder 3"/>
          <p:cNvSpPr>
            <a:spLocks noGrp="1"/>
          </p:cNvSpPr>
          <p:nvPr>
            <p:ph type="body" sz="quarter" idx="11"/>
          </p:nvPr>
        </p:nvSpPr>
        <p:spPr>
          <a:xfrm>
            <a:off x="-7144" y="57150"/>
            <a:ext cx="6329363" cy="6743700"/>
          </a:xfrm>
          <a:prstGeom prst="rect">
            <a:avLst/>
          </a:prstGeom>
        </p:spPr>
        <p:txBody>
          <a:bodyPr anchor="ctr"/>
          <a:lstStyle>
            <a:lvl1pPr>
              <a:defRPr sz="4400"/>
            </a:lvl1pPr>
            <a:lvl2pPr>
              <a:defRPr sz="4000"/>
            </a:lvl2pPr>
            <a:lvl3pPr>
              <a:defRPr sz="3600"/>
            </a:lvl3pPr>
            <a:lvl4pPr>
              <a:defRPr sz="3200"/>
            </a:lvl4pPr>
            <a:lvl5pPr>
              <a:defRPr sz="3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1"/>
          <p:cNvSpPr>
            <a:spLocks noGrp="1"/>
          </p:cNvSpPr>
          <p:nvPr>
            <p:ph type="sldNum" sz="quarter" idx="4"/>
          </p:nvPr>
        </p:nvSpPr>
        <p:spPr>
          <a:xfrm>
            <a:off x="7015163" y="642166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8F0EC-FC9C-4238-896F-44ACA83D8630}" type="slidenum">
              <a:rPr lang="en-US" smtClean="0"/>
              <a:pPr/>
              <a:t>‹#›</a:t>
            </a:fld>
            <a:endParaRPr lang="en-US"/>
          </a:p>
        </p:txBody>
      </p:sp>
    </p:spTree>
    <p:extLst>
      <p:ext uri="{BB962C8B-B14F-4D97-AF65-F5344CB8AC3E}">
        <p14:creationId xmlns:p14="http://schemas.microsoft.com/office/powerpoint/2010/main" val="329643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67048D-7C2A-48EF-916B-71C6D2E70E12}" type="datetime1">
              <a:rPr lang="en-US" smtClean="0"/>
              <a:pPr/>
              <a:t>3/10/2020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6A72F1-C897-1647-9CE8-BFFB19418015}"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817F17B5-BA4E-4316-8AED-A7A744538782}" type="datetime1">
              <a:rPr lang="en-US" smtClean="0"/>
              <a:pPr/>
              <a:t>3/10/2020</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56A72F1-C897-1647-9CE8-BFFB19418015}"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7D2101-1F6B-4EA2-AAB3-8378B4BB1EC1}" type="datetime1">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A72F1-C897-1647-9CE8-BFFB19418015}"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F126640-AE2A-436F-879D-BDDC1D40AB31}" type="datetime1">
              <a:rPr lang="en-US" smtClean="0"/>
              <a:pPr/>
              <a:t>3/10/2020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6A72F1-C897-1647-9CE8-BFFB19418015}"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2747FE2-3719-4F83-9290-B19FA54C1EFF}" type="datetime1">
              <a:rPr lang="en-US" smtClean="0"/>
              <a:pPr/>
              <a:t>3/10/2020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6A72F1-C897-1647-9CE8-BFFB19418015}" type="slidenum">
              <a:rPr lang="en-US" smtClean="0"/>
              <a:pPr/>
              <a:t>‹#›</a:t>
            </a:fld>
            <a:endParaRPr lang="en-US"/>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37C97C5-2F6B-4A8F-957B-3AD8D985A564}" type="datetime1">
              <a:rPr lang="en-US" smtClean="0"/>
              <a:pPr/>
              <a:t>3/10/2020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6A72F1-C897-1647-9CE8-BFFB194180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BB9DA3-3443-4DA6-BE71-C1C4ACDE0BA9}" type="datetime1">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2754ED01-E2A0-4C1E-8E21-014B99041579}"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0B49C2-3F9A-47C8-8B88-30914B3E0B3F}" type="datetime1">
              <a:rPr lang="en-US" smtClean="0"/>
              <a:pPr/>
              <a:t>3/10/2020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6A72F1-C897-1647-9CE8-BFFB19418015}"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E3078E3-BBF3-4149-A2E3-F3F22E874E47}" type="datetime1">
              <a:rPr lang="en-US" smtClean="0"/>
              <a:pPr/>
              <a:t>3/10/2020</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56A72F1-C897-1647-9CE8-BFFB1941801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asinc-nj-science.com/" TargetMode="External"/><Relationship Id="rId2" Type="http://schemas.openxmlformats.org/officeDocument/2006/relationships/hyperlink" Target="https://www.nj.gov/education/aps/cccs/science/mc.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75920" y="2756345"/>
            <a:ext cx="6278880" cy="1828800"/>
          </a:xfrm>
        </p:spPr>
        <p:txBody>
          <a:bodyPr/>
          <a:lstStyle/>
          <a:p>
            <a:pPr algn="ctr"/>
            <a:r>
              <a:rPr lang="en-US" sz="4400" cap="none">
                <a:latin typeface="Calibri" panose="020F0502020204030204" pitchFamily="34" charset="0"/>
                <a:cs typeface="Calibri" panose="020F0502020204030204" pitchFamily="34" charset="0"/>
              </a:rPr>
              <a:t>NJSLA Science Results:</a:t>
            </a:r>
            <a:br>
              <a:rPr lang="en-US" sz="4400" cap="none">
                <a:latin typeface="Calibri" panose="020F0502020204030204" pitchFamily="34" charset="0"/>
                <a:cs typeface="Calibri" panose="020F0502020204030204" pitchFamily="34" charset="0"/>
              </a:rPr>
            </a:br>
            <a:r>
              <a:rPr lang="en-US" sz="4400" cap="none">
                <a:latin typeface="Calibri" panose="020F0502020204030204" pitchFamily="34" charset="0"/>
                <a:cs typeface="Calibri" panose="020F0502020204030204" pitchFamily="34" charset="0"/>
              </a:rPr>
              <a:t>Spring 2019 Administrations </a:t>
            </a:r>
            <a:br>
              <a:rPr lang="en-US" sz="4400" cap="none">
                <a:latin typeface="Calibri" panose="020F0502020204030204" pitchFamily="34" charset="0"/>
                <a:cs typeface="Calibri" panose="020F0502020204030204" pitchFamily="34" charset="0"/>
              </a:rPr>
            </a:br>
            <a:br>
              <a:rPr lang="en-US" sz="4400" cap="none">
                <a:latin typeface="Calibri" panose="020F0502020204030204" pitchFamily="34" charset="0"/>
                <a:cs typeface="Calibri" panose="020F0502020204030204" pitchFamily="34" charset="0"/>
              </a:rPr>
            </a:br>
            <a:r>
              <a:rPr lang="en-US" sz="4000" cap="none">
                <a:solidFill>
                  <a:srgbClr val="FFFF00"/>
                </a:solidFill>
                <a:latin typeface="Calibri" panose="020F0502020204030204" pitchFamily="34" charset="0"/>
                <a:cs typeface="Calibri" panose="020F0502020204030204" pitchFamily="34" charset="0"/>
              </a:rPr>
              <a:t>&lt;Insert District Name&gt;</a:t>
            </a:r>
            <a:br>
              <a:rPr lang="en-US" sz="4000" cap="none">
                <a:solidFill>
                  <a:srgbClr val="FFFF00"/>
                </a:solidFill>
                <a:latin typeface="Calibri" panose="020F0502020204030204" pitchFamily="34" charset="0"/>
                <a:cs typeface="Calibri" panose="020F0502020204030204" pitchFamily="34" charset="0"/>
              </a:rPr>
            </a:br>
            <a:r>
              <a:rPr lang="en-US" sz="4000" cap="none">
                <a:solidFill>
                  <a:srgbClr val="FFFF00"/>
                </a:solidFill>
                <a:latin typeface="Calibri" panose="020F0502020204030204" pitchFamily="34" charset="0"/>
                <a:cs typeface="Calibri" panose="020F0502020204030204" pitchFamily="34" charset="0"/>
              </a:rPr>
              <a:t>&lt;Insert Date Of Presentation&gt;</a:t>
            </a:r>
            <a:br>
              <a:rPr lang="en-US" sz="4400" cap="none">
                <a:solidFill>
                  <a:srgbClr val="FFFF00"/>
                </a:solidFill>
                <a:latin typeface="Calibri" panose="020F0502020204030204" pitchFamily="34" charset="0"/>
                <a:cs typeface="Calibri" panose="020F0502020204030204" pitchFamily="34" charset="0"/>
              </a:rPr>
            </a:br>
            <a:endParaRPr lang="en-US" cap="none"/>
          </a:p>
        </p:txBody>
      </p:sp>
      <p:sp>
        <p:nvSpPr>
          <p:cNvPr id="3" name="Slide Number Placeholder 2"/>
          <p:cNvSpPr>
            <a:spLocks noGrp="1"/>
          </p:cNvSpPr>
          <p:nvPr>
            <p:ph type="sldNum" sz="quarter" idx="11"/>
          </p:nvPr>
        </p:nvSpPr>
        <p:spPr/>
        <p:txBody>
          <a:bodyPr/>
          <a:lstStyle/>
          <a:p>
            <a:fld id="{356A72F1-C897-1647-9CE8-BFFB19418015}" type="slidenum">
              <a:rPr lang="en-US" smtClean="0"/>
              <a:pPr/>
              <a:t>1</a:t>
            </a:fld>
            <a:endParaRPr lang="en-US"/>
          </a:p>
        </p:txBody>
      </p:sp>
    </p:spTree>
    <p:extLst>
      <p:ext uri="{BB962C8B-B14F-4D97-AF65-F5344CB8AC3E}">
        <p14:creationId xmlns:p14="http://schemas.microsoft.com/office/powerpoint/2010/main" val="1413191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t>&lt;Develop as needed&gt;</a:t>
            </a:r>
          </a:p>
        </p:txBody>
      </p:sp>
      <p:sp>
        <p:nvSpPr>
          <p:cNvPr id="3" name="Slide Number Placeholder 2"/>
          <p:cNvSpPr>
            <a:spLocks noGrp="1"/>
          </p:cNvSpPr>
          <p:nvPr>
            <p:ph type="sldNum" sz="quarter" idx="12"/>
          </p:nvPr>
        </p:nvSpPr>
        <p:spPr/>
        <p:txBody>
          <a:bodyPr/>
          <a:lstStyle/>
          <a:p>
            <a:fld id="{356A72F1-C897-1647-9CE8-BFFB19418015}" type="slidenum">
              <a:rPr lang="en-US" smtClean="0"/>
              <a:pPr/>
              <a:t>10</a:t>
            </a:fld>
            <a:endParaRPr lang="en-US"/>
          </a:p>
        </p:txBody>
      </p:sp>
      <p:sp>
        <p:nvSpPr>
          <p:cNvPr id="4" name="Title 3"/>
          <p:cNvSpPr>
            <a:spLocks noGrp="1"/>
          </p:cNvSpPr>
          <p:nvPr>
            <p:ph type="title"/>
          </p:nvPr>
        </p:nvSpPr>
        <p:spPr/>
        <p:txBody>
          <a:bodyPr/>
          <a:lstStyle/>
          <a:p>
            <a:r>
              <a:rPr lang="en-US" cap="none">
                <a:solidFill>
                  <a:srgbClr val="FFFF00"/>
                </a:solidFill>
                <a:ea typeface="+mj-lt"/>
                <a:cs typeface="+mj-lt"/>
              </a:rPr>
              <a:t>&lt;Insert District Name&gt;’s</a:t>
            </a:r>
            <a:br>
              <a:rPr lang="en-US" cap="none">
                <a:solidFill>
                  <a:srgbClr val="FFFF00"/>
                </a:solidFill>
                <a:ea typeface="+mj-lt"/>
                <a:cs typeface="+mj-lt"/>
              </a:rPr>
            </a:br>
            <a:r>
              <a:rPr lang="en-US" cap="none"/>
              <a:t>Intervention Strategies</a:t>
            </a:r>
            <a:endParaRPr lang="en-US"/>
          </a:p>
        </p:txBody>
      </p:sp>
    </p:spTree>
    <p:extLst>
      <p:ext uri="{BB962C8B-B14F-4D97-AF65-F5344CB8AC3E}">
        <p14:creationId xmlns:p14="http://schemas.microsoft.com/office/powerpoint/2010/main" val="1242271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356A72F1-C897-1647-9CE8-BFFB19418015}" type="slidenum">
              <a:rPr lang="en-US" smtClean="0"/>
              <a:pPr/>
              <a:t>11</a:t>
            </a:fld>
            <a:endParaRPr lang="en-US"/>
          </a:p>
        </p:txBody>
      </p:sp>
      <p:sp>
        <p:nvSpPr>
          <p:cNvPr id="4" name="Title 3"/>
          <p:cNvSpPr>
            <a:spLocks noGrp="1"/>
          </p:cNvSpPr>
          <p:nvPr>
            <p:ph type="title"/>
          </p:nvPr>
        </p:nvSpPr>
        <p:spPr/>
        <p:txBody>
          <a:bodyPr/>
          <a:lstStyle/>
          <a:p>
            <a:r>
              <a:rPr lang="en-US" cap="none"/>
              <a:t>Subgroup Charts</a:t>
            </a:r>
            <a:endParaRPr lang="en-US"/>
          </a:p>
        </p:txBody>
      </p:sp>
      <p:graphicFrame>
        <p:nvGraphicFramePr>
          <p:cNvPr id="5" name="Content Placeholder 4" descr="Science Performance by Subgroup: a sample column graph. The Percent Proficient is on vertical axis and the race subgroup performance in Science 05, Science 08 and Science 11 is on horizontal axis."/>
          <p:cNvGraphicFramePr>
            <a:graphicFrameLocks noGrp="1"/>
          </p:cNvGraphicFramePr>
          <p:nvPr>
            <p:ph idx="1"/>
            <p:extLst>
              <p:ext uri="{D42A27DB-BD31-4B8C-83A1-F6EECF244321}">
                <p14:modId xmlns:p14="http://schemas.microsoft.com/office/powerpoint/2010/main" val="3234865964"/>
              </p:ext>
            </p:extLst>
          </p:nvPr>
        </p:nvGraphicFramePr>
        <p:xfrm>
          <a:off x="381000" y="1719263"/>
          <a:ext cx="8407400" cy="44069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3810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E05CE75-38B4-452A-964D-DFA686C214BB}"/>
              </a:ext>
            </a:extLst>
          </p:cNvPr>
          <p:cNvSpPr>
            <a:spLocks noGrp="1"/>
          </p:cNvSpPr>
          <p:nvPr>
            <p:ph type="sldNum" sz="quarter" idx="11"/>
          </p:nvPr>
        </p:nvSpPr>
        <p:spPr>
          <a:prstGeom prst="rect">
            <a:avLst/>
          </a:prstGeom>
        </p:spPr>
        <p:txBody>
          <a:bodyPr/>
          <a:lstStyle/>
          <a:p>
            <a:fld id="{78C924E4-27BB-4241-B10A-A37B9DB4B77C}" type="slidenum">
              <a:rPr lang="en-US" smtClean="0"/>
              <a:pPr/>
              <a:t>12</a:t>
            </a:fld>
            <a:endParaRPr lang="en-US"/>
          </a:p>
        </p:txBody>
      </p:sp>
      <p:sp>
        <p:nvSpPr>
          <p:cNvPr id="5" name="Title 4">
            <a:extLst>
              <a:ext uri="{FF2B5EF4-FFF2-40B4-BE49-F238E27FC236}">
                <a16:creationId xmlns:a16="http://schemas.microsoft.com/office/drawing/2014/main" id="{E1DD73F2-0145-4D41-BA79-2D2C37D06B3C}"/>
              </a:ext>
            </a:extLst>
          </p:cNvPr>
          <p:cNvSpPr>
            <a:spLocks noGrp="1"/>
          </p:cNvSpPr>
          <p:nvPr>
            <p:ph type="title"/>
          </p:nvPr>
        </p:nvSpPr>
        <p:spPr/>
        <p:txBody>
          <a:bodyPr/>
          <a:lstStyle/>
          <a:p>
            <a:pPr algn="ctr"/>
            <a:r>
              <a:rPr lang="en-US" cap="none">
                <a:latin typeface="Calibri"/>
                <a:cs typeface="Calibri"/>
              </a:rPr>
              <a:t>Frequently Asked Questions</a:t>
            </a:r>
            <a:br>
              <a:rPr lang="en-US">
                <a:latin typeface="Calibri"/>
                <a:cs typeface="Calibri"/>
              </a:rPr>
            </a:br>
            <a:br>
              <a:rPr lang="en-US">
                <a:latin typeface="Calibri"/>
                <a:cs typeface="Calibri"/>
              </a:rPr>
            </a:br>
            <a:r>
              <a:rPr lang="en-US" sz="2800" dirty="0">
                <a:solidFill>
                  <a:srgbClr val="FFFF00"/>
                </a:solidFill>
                <a:latin typeface="Calibri"/>
                <a:cs typeface="Calibri"/>
              </a:rPr>
              <a:t>&lt;</a:t>
            </a:r>
            <a:r>
              <a:rPr lang="en-US" sz="2800" cap="none">
                <a:solidFill>
                  <a:srgbClr val="FFFF00"/>
                </a:solidFill>
                <a:latin typeface="Calibri"/>
                <a:cs typeface="Calibri"/>
              </a:rPr>
              <a:t>These can be used at the discretion of districts as part of, or as preparation for, the presentation to local school boards.</a:t>
            </a:r>
            <a:r>
              <a:rPr lang="en-US" sz="2800">
                <a:solidFill>
                  <a:srgbClr val="FFFF00"/>
                </a:solidFill>
                <a:latin typeface="Calibri"/>
                <a:cs typeface="Calibri"/>
              </a:rPr>
              <a:t>&gt;</a:t>
            </a:r>
            <a:endParaRPr lang="en-US" dirty="0">
              <a:solidFill>
                <a:srgbClr val="FFFF00"/>
              </a:solidFill>
              <a:cs typeface="Calibri"/>
            </a:endParaRPr>
          </a:p>
        </p:txBody>
      </p:sp>
    </p:spTree>
    <p:extLst>
      <p:ext uri="{BB962C8B-B14F-4D97-AF65-F5344CB8AC3E}">
        <p14:creationId xmlns:p14="http://schemas.microsoft.com/office/powerpoint/2010/main" val="978863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301B-464F-413B-A46B-96175B66C471}"/>
              </a:ext>
            </a:extLst>
          </p:cNvPr>
          <p:cNvSpPr>
            <a:spLocks noGrp="1"/>
          </p:cNvSpPr>
          <p:nvPr>
            <p:ph type="title"/>
          </p:nvPr>
        </p:nvSpPr>
        <p:spPr/>
        <p:txBody>
          <a:bodyPr>
            <a:normAutofit/>
          </a:bodyPr>
          <a:lstStyle/>
          <a:p>
            <a:r>
              <a:rPr lang="en-US" cap="none"/>
              <a:t>Why did we need a new test?</a:t>
            </a:r>
          </a:p>
        </p:txBody>
      </p:sp>
      <p:sp>
        <p:nvSpPr>
          <p:cNvPr id="3" name="Content Placeholder 2">
            <a:extLst>
              <a:ext uri="{FF2B5EF4-FFF2-40B4-BE49-F238E27FC236}">
                <a16:creationId xmlns:a16="http://schemas.microsoft.com/office/drawing/2014/main" id="{DDFCD06C-CFE9-4F6B-AE93-B67960E2F83C}"/>
              </a:ext>
            </a:extLst>
          </p:cNvPr>
          <p:cNvSpPr>
            <a:spLocks noGrp="1"/>
          </p:cNvSpPr>
          <p:nvPr>
            <p:ph idx="1"/>
          </p:nvPr>
        </p:nvSpPr>
        <p:spPr>
          <a:xfrm>
            <a:off x="380812" y="1766331"/>
            <a:ext cx="7749751" cy="4151182"/>
          </a:xfrm>
        </p:spPr>
        <p:txBody>
          <a:bodyPr vert="horz" lIns="91440" tIns="45720" rIns="91440" bIns="45720" rtlCol="0" anchor="t">
            <a:normAutofit/>
          </a:bodyPr>
          <a:lstStyle/>
          <a:p>
            <a:r>
              <a:rPr lang="en-US" sz="2400" dirty="0">
                <a:ea typeface="+mn-lt"/>
                <a:cs typeface="+mn-lt"/>
              </a:rPr>
              <a:t>A new test was needed to measure the State’s new, more rigorous science standards (NJSLS-Science) that are informing classroom instruction. </a:t>
            </a:r>
          </a:p>
          <a:p>
            <a:pPr lvl="0"/>
            <a:r>
              <a:rPr lang="en-US" sz="2400" dirty="0"/>
              <a:t>The NJSLS-Science standards were adopted by the State in 2014. The timeline for transition to the new standards for districts required full implementation in grades 6-12 by September 2016 and full implementation in grades K-5 by September 2017. </a:t>
            </a:r>
          </a:p>
          <a:p>
            <a:endParaRPr lang="en-US" sz="2400" dirty="0">
              <a:ea typeface="+mn-lt"/>
              <a:cs typeface="+mn-lt"/>
            </a:endParaRPr>
          </a:p>
        </p:txBody>
      </p:sp>
      <p:sp>
        <p:nvSpPr>
          <p:cNvPr id="4" name="Slide Number Placeholder 3">
            <a:extLst>
              <a:ext uri="{FF2B5EF4-FFF2-40B4-BE49-F238E27FC236}">
                <a16:creationId xmlns:a16="http://schemas.microsoft.com/office/drawing/2014/main" id="{0B5D43AA-E2C1-45E9-B1E5-8609577B61DB}"/>
              </a:ext>
            </a:extLst>
          </p:cNvPr>
          <p:cNvSpPr>
            <a:spLocks noGrp="1"/>
          </p:cNvSpPr>
          <p:nvPr>
            <p:ph type="sldNum" sz="quarter" idx="12"/>
          </p:nvPr>
        </p:nvSpPr>
        <p:spPr/>
        <p:txBody>
          <a:bodyPr/>
          <a:lstStyle/>
          <a:p>
            <a:fld id="{78C924E4-27BB-4241-B10A-A37B9DB4B77C}" type="slidenum">
              <a:rPr lang="en-US" smtClean="0"/>
              <a:pPr/>
              <a:t>13</a:t>
            </a:fld>
            <a:endParaRPr lang="en-US"/>
          </a:p>
        </p:txBody>
      </p:sp>
    </p:spTree>
    <p:extLst>
      <p:ext uri="{BB962C8B-B14F-4D97-AF65-F5344CB8AC3E}">
        <p14:creationId xmlns:p14="http://schemas.microsoft.com/office/powerpoint/2010/main" val="3932746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BBB1-5E40-48EE-AC1D-A833566C1DD6}"/>
              </a:ext>
            </a:extLst>
          </p:cNvPr>
          <p:cNvSpPr>
            <a:spLocks noGrp="1"/>
          </p:cNvSpPr>
          <p:nvPr>
            <p:ph type="title"/>
          </p:nvPr>
        </p:nvSpPr>
        <p:spPr>
          <a:xfrm>
            <a:off x="81498" y="267074"/>
            <a:ext cx="8913646" cy="1093894"/>
          </a:xfrm>
        </p:spPr>
        <p:txBody>
          <a:bodyPr>
            <a:normAutofit fontScale="90000"/>
          </a:bodyPr>
          <a:lstStyle/>
          <a:p>
            <a:r>
              <a:rPr lang="en-US" sz="3600" cap="none">
                <a:latin typeface="+mj-lt"/>
                <a:cs typeface="Calibri"/>
              </a:rPr>
              <a:t>When will the </a:t>
            </a:r>
            <a:r>
              <a:rPr lang="en-US" sz="3600" cap="none">
                <a:cs typeface="Calibri"/>
              </a:rPr>
              <a:t>NJSLA-Science</a:t>
            </a:r>
            <a:r>
              <a:rPr lang="en-US" sz="3600" cap="none">
                <a:latin typeface="+mj-lt"/>
                <a:cs typeface="Calibri"/>
              </a:rPr>
              <a:t> scores be </a:t>
            </a:r>
            <a:br>
              <a:rPr lang="en-US" sz="3600" cap="none">
                <a:latin typeface="+mj-lt"/>
                <a:cs typeface="Calibri"/>
              </a:rPr>
            </a:br>
            <a:r>
              <a:rPr lang="en-US" sz="3600" cap="none">
                <a:latin typeface="+mj-lt"/>
                <a:cs typeface="Calibri"/>
              </a:rPr>
              <a:t>utilized in NJQSAC?</a:t>
            </a:r>
          </a:p>
        </p:txBody>
      </p:sp>
      <p:sp>
        <p:nvSpPr>
          <p:cNvPr id="3" name="Content Placeholder 2">
            <a:extLst>
              <a:ext uri="{FF2B5EF4-FFF2-40B4-BE49-F238E27FC236}">
                <a16:creationId xmlns:a16="http://schemas.microsoft.com/office/drawing/2014/main" id="{FC093020-2444-4BE1-AFB1-759582E89857}"/>
              </a:ext>
            </a:extLst>
          </p:cNvPr>
          <p:cNvSpPr>
            <a:spLocks noGrp="1"/>
          </p:cNvSpPr>
          <p:nvPr>
            <p:ph idx="1"/>
          </p:nvPr>
        </p:nvSpPr>
        <p:spPr>
          <a:xfrm>
            <a:off x="233229" y="1475677"/>
            <a:ext cx="8652452" cy="4306294"/>
          </a:xfrm>
        </p:spPr>
        <p:txBody>
          <a:bodyPr vert="horz" lIns="91440" tIns="45720" rIns="91440" bIns="45720" rtlCol="0" anchor="t">
            <a:normAutofit/>
          </a:bodyPr>
          <a:lstStyle/>
          <a:p>
            <a:endParaRPr lang="en-US" dirty="0">
              <a:latin typeface="+mn-lt"/>
              <a:cs typeface="Calibri"/>
            </a:endParaRPr>
          </a:p>
          <a:p>
            <a:r>
              <a:rPr lang="en-US" sz="2400" dirty="0">
                <a:ea typeface="+mn-lt"/>
                <a:cs typeface="+mn-lt"/>
              </a:rPr>
              <a:t>NJQSAC for school year 2021-2022 will be the first year in which results from the NJSLA-Science will be factored into NJQSAC, utilizing the results from the 2020-2021 administration of the assessment.</a:t>
            </a:r>
            <a:endParaRPr lang="en-US" sz="2400" dirty="0">
              <a:latin typeface="Calibri" panose="020F0502020204030204"/>
              <a:cs typeface="Calibri"/>
            </a:endParaRPr>
          </a:p>
          <a:p>
            <a:endParaRPr lang="en-US" sz="2400" dirty="0">
              <a:cs typeface="Calibri"/>
            </a:endParaRPr>
          </a:p>
          <a:p>
            <a:endParaRPr lang="en-US" dirty="0">
              <a:latin typeface="Calibri" panose="020F0502020204030204"/>
              <a:cs typeface="Calibri"/>
            </a:endParaRPr>
          </a:p>
          <a:p>
            <a:pPr marL="0" indent="0">
              <a:buNone/>
            </a:pPr>
            <a:endParaRPr lang="en-US" dirty="0"/>
          </a:p>
        </p:txBody>
      </p:sp>
      <p:sp>
        <p:nvSpPr>
          <p:cNvPr id="4" name="Slide Number Placeholder 3">
            <a:extLst>
              <a:ext uri="{FF2B5EF4-FFF2-40B4-BE49-F238E27FC236}">
                <a16:creationId xmlns:a16="http://schemas.microsoft.com/office/drawing/2014/main" id="{9E5CAF0D-BFC1-424F-BD74-0ACAFA82754F}"/>
              </a:ext>
            </a:extLst>
          </p:cNvPr>
          <p:cNvSpPr>
            <a:spLocks noGrp="1"/>
          </p:cNvSpPr>
          <p:nvPr>
            <p:ph type="sldNum" sz="quarter" idx="12"/>
          </p:nvPr>
        </p:nvSpPr>
        <p:spPr/>
        <p:txBody>
          <a:bodyPr/>
          <a:lstStyle/>
          <a:p>
            <a:fld id="{78C924E4-27BB-4241-B10A-A37B9DB4B77C}" type="slidenum">
              <a:rPr lang="en-US" smtClean="0"/>
              <a:pPr/>
              <a:t>14</a:t>
            </a:fld>
            <a:endParaRPr lang="en-US"/>
          </a:p>
        </p:txBody>
      </p:sp>
    </p:spTree>
    <p:extLst>
      <p:ext uri="{BB962C8B-B14F-4D97-AF65-F5344CB8AC3E}">
        <p14:creationId xmlns:p14="http://schemas.microsoft.com/office/powerpoint/2010/main" val="2306209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21968-F1FD-430A-AE11-2AD4DF2760CB}"/>
              </a:ext>
            </a:extLst>
          </p:cNvPr>
          <p:cNvSpPr>
            <a:spLocks noGrp="1"/>
          </p:cNvSpPr>
          <p:nvPr>
            <p:ph type="title"/>
          </p:nvPr>
        </p:nvSpPr>
        <p:spPr>
          <a:xfrm>
            <a:off x="81498" y="373399"/>
            <a:ext cx="8839218" cy="998201"/>
          </a:xfrm>
        </p:spPr>
        <p:txBody>
          <a:bodyPr>
            <a:normAutofit fontScale="90000"/>
          </a:bodyPr>
          <a:lstStyle/>
          <a:p>
            <a:r>
              <a:rPr lang="en-US" sz="3500" cap="none">
                <a:latin typeface="Calibri"/>
                <a:cs typeface="Calibri"/>
              </a:rPr>
              <a:t>Does a student have to pass the NJSLA-Science to graduate?</a:t>
            </a:r>
            <a:endParaRPr lang="en-US" sz="3500" cap="none"/>
          </a:p>
        </p:txBody>
      </p:sp>
      <p:sp>
        <p:nvSpPr>
          <p:cNvPr id="3" name="Content Placeholder 2">
            <a:extLst>
              <a:ext uri="{FF2B5EF4-FFF2-40B4-BE49-F238E27FC236}">
                <a16:creationId xmlns:a16="http://schemas.microsoft.com/office/drawing/2014/main" id="{04CE01A9-4806-4DE5-AD67-CEEE363C37C5}"/>
              </a:ext>
            </a:extLst>
          </p:cNvPr>
          <p:cNvSpPr>
            <a:spLocks noGrp="1"/>
          </p:cNvSpPr>
          <p:nvPr>
            <p:ph idx="1"/>
          </p:nvPr>
        </p:nvSpPr>
        <p:spPr>
          <a:xfrm>
            <a:off x="204949" y="1842403"/>
            <a:ext cx="7886700" cy="4351338"/>
          </a:xfrm>
        </p:spPr>
        <p:txBody>
          <a:bodyPr vert="horz" lIns="91440" tIns="45720" rIns="91440" bIns="45720" rtlCol="0" anchor="t">
            <a:normAutofit/>
          </a:bodyPr>
          <a:lstStyle/>
          <a:p>
            <a:r>
              <a:rPr lang="en-US" sz="2400" dirty="0">
                <a:latin typeface="Calibri"/>
                <a:cs typeface="Calibri"/>
              </a:rPr>
              <a:t>The NJSLA-Science is not a state graduation assessment requirement. </a:t>
            </a:r>
          </a:p>
          <a:p>
            <a:endParaRPr lang="en-US" dirty="0">
              <a:cs typeface="Calibri"/>
            </a:endParaRPr>
          </a:p>
          <a:p>
            <a:pPr marL="0" indent="0">
              <a:buNone/>
            </a:pPr>
            <a:endParaRPr lang="en-US" dirty="0">
              <a:latin typeface="Calibri"/>
              <a:cs typeface="Calibri"/>
            </a:endParaRPr>
          </a:p>
        </p:txBody>
      </p:sp>
      <p:sp>
        <p:nvSpPr>
          <p:cNvPr id="4" name="Slide Number Placeholder 3">
            <a:extLst>
              <a:ext uri="{FF2B5EF4-FFF2-40B4-BE49-F238E27FC236}">
                <a16:creationId xmlns:a16="http://schemas.microsoft.com/office/drawing/2014/main" id="{0C9121AB-6B16-46BC-A0A2-06A78F18D825}"/>
              </a:ext>
            </a:extLst>
          </p:cNvPr>
          <p:cNvSpPr>
            <a:spLocks noGrp="1"/>
          </p:cNvSpPr>
          <p:nvPr>
            <p:ph type="sldNum" sz="quarter" idx="12"/>
          </p:nvPr>
        </p:nvSpPr>
        <p:spPr/>
        <p:txBody>
          <a:bodyPr/>
          <a:lstStyle/>
          <a:p>
            <a:fld id="{78C924E4-27BB-4241-B10A-A37B9DB4B77C}" type="slidenum">
              <a:rPr lang="en-US" smtClean="0"/>
              <a:pPr/>
              <a:t>15</a:t>
            </a:fld>
            <a:endParaRPr lang="en-US"/>
          </a:p>
        </p:txBody>
      </p:sp>
    </p:spTree>
    <p:extLst>
      <p:ext uri="{BB962C8B-B14F-4D97-AF65-F5344CB8AC3E}">
        <p14:creationId xmlns:p14="http://schemas.microsoft.com/office/powerpoint/2010/main" val="3107827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D343B-24B9-40B6-97D0-01F123D7933F}"/>
              </a:ext>
            </a:extLst>
          </p:cNvPr>
          <p:cNvSpPr>
            <a:spLocks noGrp="1"/>
          </p:cNvSpPr>
          <p:nvPr>
            <p:ph type="title"/>
          </p:nvPr>
        </p:nvSpPr>
        <p:spPr>
          <a:xfrm>
            <a:off x="243861" y="373400"/>
            <a:ext cx="8753038" cy="828080"/>
          </a:xfrm>
        </p:spPr>
        <p:txBody>
          <a:bodyPr>
            <a:noAutofit/>
          </a:bodyPr>
          <a:lstStyle/>
          <a:p>
            <a:r>
              <a:rPr lang="en-US" sz="2800" cap="none"/>
              <a:t>Why do NJSLA-Science scores look different from those of the previous state science tests?</a:t>
            </a:r>
          </a:p>
        </p:txBody>
      </p:sp>
      <p:sp>
        <p:nvSpPr>
          <p:cNvPr id="3" name="Content Placeholder 2">
            <a:extLst>
              <a:ext uri="{FF2B5EF4-FFF2-40B4-BE49-F238E27FC236}">
                <a16:creationId xmlns:a16="http://schemas.microsoft.com/office/drawing/2014/main" id="{1B15057C-C803-4AA6-B45E-20B6045D5AA8}"/>
              </a:ext>
            </a:extLst>
          </p:cNvPr>
          <p:cNvSpPr>
            <a:spLocks noGrp="1"/>
          </p:cNvSpPr>
          <p:nvPr>
            <p:ph idx="1"/>
          </p:nvPr>
        </p:nvSpPr>
        <p:spPr>
          <a:xfrm>
            <a:off x="243862" y="1766331"/>
            <a:ext cx="8753037" cy="4351338"/>
          </a:xfrm>
        </p:spPr>
        <p:txBody>
          <a:bodyPr vert="horz" lIns="91440" tIns="45720" rIns="91440" bIns="45720" rtlCol="0" anchor="t">
            <a:normAutofit/>
          </a:bodyPr>
          <a:lstStyle/>
          <a:p>
            <a:r>
              <a:rPr lang="en-US" sz="2400" dirty="0">
                <a:latin typeface="Calibri"/>
                <a:cs typeface="Calibri"/>
              </a:rPr>
              <a:t>The NJSLA-Science assessment reflects new expectations outlined in the new science standards, the NJSLS-Science, which focuses on the application of science knowledge and skills.</a:t>
            </a:r>
          </a:p>
          <a:p>
            <a:pPr>
              <a:buFont typeface="Wingdings 2" pitchFamily="2" charset="2"/>
              <a:buChar char=""/>
            </a:pPr>
            <a:r>
              <a:rPr lang="en-US" sz="2400" dirty="0">
                <a:latin typeface="Calibri"/>
                <a:cs typeface="Calibri"/>
              </a:rPr>
              <a:t>The prior assessment, New Jersey Assessment of Skills and Knowledge (NJ ASK), emphasized the memorization of content.</a:t>
            </a:r>
          </a:p>
        </p:txBody>
      </p:sp>
      <p:sp>
        <p:nvSpPr>
          <p:cNvPr id="4" name="Slide Number Placeholder 3">
            <a:extLst>
              <a:ext uri="{FF2B5EF4-FFF2-40B4-BE49-F238E27FC236}">
                <a16:creationId xmlns:a16="http://schemas.microsoft.com/office/drawing/2014/main" id="{6CECB1E7-0C77-420C-A070-962AC7E25CC7}"/>
              </a:ext>
            </a:extLst>
          </p:cNvPr>
          <p:cNvSpPr>
            <a:spLocks noGrp="1"/>
          </p:cNvSpPr>
          <p:nvPr>
            <p:ph type="sldNum" sz="quarter" idx="12"/>
          </p:nvPr>
        </p:nvSpPr>
        <p:spPr/>
        <p:txBody>
          <a:bodyPr/>
          <a:lstStyle/>
          <a:p>
            <a:fld id="{78C924E4-27BB-4241-B10A-A37B9DB4B77C}" type="slidenum">
              <a:rPr lang="en-US" smtClean="0"/>
              <a:pPr/>
              <a:t>16</a:t>
            </a:fld>
            <a:endParaRPr lang="en-US"/>
          </a:p>
        </p:txBody>
      </p:sp>
    </p:spTree>
    <p:extLst>
      <p:ext uri="{BB962C8B-B14F-4D97-AF65-F5344CB8AC3E}">
        <p14:creationId xmlns:p14="http://schemas.microsoft.com/office/powerpoint/2010/main" val="3387797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06CDB-854D-4F5D-B9A2-500714C5DC55}"/>
              </a:ext>
            </a:extLst>
          </p:cNvPr>
          <p:cNvSpPr>
            <a:spLocks noGrp="1"/>
          </p:cNvSpPr>
          <p:nvPr>
            <p:ph type="title"/>
          </p:nvPr>
        </p:nvSpPr>
        <p:spPr/>
        <p:txBody>
          <a:bodyPr vert="horz" lIns="91440" tIns="45720" rIns="91440" bIns="45720" rtlCol="0" anchor="ctr">
            <a:noAutofit/>
          </a:bodyPr>
          <a:lstStyle/>
          <a:p>
            <a:r>
              <a:rPr lang="en-US" sz="2800" cap="none">
                <a:latin typeface="Calibri"/>
                <a:cs typeface="Calibri"/>
              </a:rPr>
              <a:t>How can schools and districts use data from the NJSLA-Science?</a:t>
            </a:r>
            <a:endParaRPr lang="en-US" sz="2800" cap="none"/>
          </a:p>
        </p:txBody>
      </p:sp>
      <p:sp>
        <p:nvSpPr>
          <p:cNvPr id="3" name="Content Placeholder 2">
            <a:extLst>
              <a:ext uri="{FF2B5EF4-FFF2-40B4-BE49-F238E27FC236}">
                <a16:creationId xmlns:a16="http://schemas.microsoft.com/office/drawing/2014/main" id="{398D9E89-B9AA-435A-B3DC-339F75B018F9}"/>
              </a:ext>
            </a:extLst>
          </p:cNvPr>
          <p:cNvSpPr>
            <a:spLocks noGrp="1"/>
          </p:cNvSpPr>
          <p:nvPr>
            <p:ph idx="1"/>
          </p:nvPr>
        </p:nvSpPr>
        <p:spPr>
          <a:xfrm>
            <a:off x="233202" y="1581604"/>
            <a:ext cx="8676855" cy="4453716"/>
          </a:xfrm>
        </p:spPr>
        <p:txBody>
          <a:bodyPr vert="horz" lIns="91440" tIns="45720" rIns="91440" bIns="45720" rtlCol="0" anchor="t">
            <a:noAutofit/>
          </a:bodyPr>
          <a:lstStyle/>
          <a:p>
            <a:pPr marL="342900" indent="-342900"/>
            <a:r>
              <a:rPr lang="en-US" sz="2200" dirty="0">
                <a:cs typeface="Calibri"/>
              </a:rPr>
              <a:t>The NJSLA-Science data </a:t>
            </a:r>
            <a:r>
              <a:rPr lang="en-US" sz="2200" dirty="0">
                <a:ea typeface="+mn-lt"/>
                <a:cs typeface="+mn-lt"/>
              </a:rPr>
              <a:t>should be used to evaluate the district's science curriculum and school and classroom instruction.</a:t>
            </a:r>
            <a:endParaRPr lang="en-US" sz="2200" dirty="0">
              <a:latin typeface="Calibri"/>
              <a:cs typeface="Calibri"/>
            </a:endParaRPr>
          </a:p>
          <a:p>
            <a:pPr marL="342900" indent="-342900"/>
            <a:r>
              <a:rPr lang="en-US" sz="2200" dirty="0">
                <a:latin typeface="Calibri"/>
                <a:cs typeface="Calibri"/>
              </a:rPr>
              <a:t>This data, in combination with classroom level data collected through formative, summative, and benchmark assessments, can </a:t>
            </a:r>
            <a:r>
              <a:rPr lang="en-US" sz="2200" dirty="0">
                <a:ea typeface="+mn-lt"/>
                <a:cs typeface="+mn-lt"/>
              </a:rPr>
              <a:t>provide schools and districts feedback on students' strengths and weaknesses with particular skills.</a:t>
            </a:r>
          </a:p>
          <a:p>
            <a:pPr marL="342900" indent="-342900"/>
            <a:r>
              <a:rPr lang="en-US" sz="2200" dirty="0">
                <a:ea typeface="+mn-lt"/>
                <a:cs typeface="+mn-lt"/>
              </a:rPr>
              <a:t> </a:t>
            </a:r>
            <a:r>
              <a:rPr lang="en-US" sz="2200" dirty="0">
                <a:latin typeface="Calibri"/>
                <a:cs typeface="Calibri"/>
              </a:rPr>
              <a:t>The reports can be used as a catalyst for conversation and exploration of questions such as, but not limited to;</a:t>
            </a:r>
            <a:endParaRPr lang="en-US" sz="2200" dirty="0"/>
          </a:p>
          <a:p>
            <a:pPr lvl="1"/>
            <a:r>
              <a:rPr lang="en-US" dirty="0">
                <a:latin typeface="Calibri"/>
                <a:cs typeface="Calibri"/>
              </a:rPr>
              <a:t>What do the patterns in the data suggest about the effectiveness of our program for English Language Learners, students who receive special education services, gifted and talented, general education students, and/or students who qualify for free or reduced lunches?</a:t>
            </a:r>
            <a:endParaRPr lang="en-US" dirty="0"/>
          </a:p>
          <a:p>
            <a:pPr lvl="1"/>
            <a:r>
              <a:rPr lang="en-US" dirty="0">
                <a:latin typeface="Calibri"/>
                <a:cs typeface="Calibri"/>
              </a:rPr>
              <a:t>What do the patterns in the data suggest about the allocation of time </a:t>
            </a:r>
            <a:br>
              <a:rPr lang="en-US" dirty="0">
                <a:latin typeface="Calibri"/>
                <a:cs typeface="Calibri"/>
              </a:rPr>
            </a:br>
            <a:r>
              <a:rPr lang="en-US" dirty="0">
                <a:latin typeface="Calibri"/>
                <a:cs typeface="Calibri"/>
              </a:rPr>
              <a:t>and resources to our science program?</a:t>
            </a:r>
          </a:p>
        </p:txBody>
      </p:sp>
      <p:sp>
        <p:nvSpPr>
          <p:cNvPr id="4" name="Slide Number Placeholder 3">
            <a:extLst>
              <a:ext uri="{FF2B5EF4-FFF2-40B4-BE49-F238E27FC236}">
                <a16:creationId xmlns:a16="http://schemas.microsoft.com/office/drawing/2014/main" id="{C0C8E8FF-E7D6-4703-93B5-FE9F6B4AD2F8}"/>
              </a:ext>
            </a:extLst>
          </p:cNvPr>
          <p:cNvSpPr>
            <a:spLocks noGrp="1"/>
          </p:cNvSpPr>
          <p:nvPr>
            <p:ph type="sldNum" sz="quarter" idx="12"/>
          </p:nvPr>
        </p:nvSpPr>
        <p:spPr/>
        <p:txBody>
          <a:bodyPr/>
          <a:lstStyle/>
          <a:p>
            <a:fld id="{78C924E4-27BB-4241-B10A-A37B9DB4B77C}" type="slidenum">
              <a:rPr lang="en-US" smtClean="0"/>
              <a:pPr/>
              <a:t>17</a:t>
            </a:fld>
            <a:endParaRPr lang="en-US"/>
          </a:p>
        </p:txBody>
      </p:sp>
    </p:spTree>
    <p:extLst>
      <p:ext uri="{BB962C8B-B14F-4D97-AF65-F5344CB8AC3E}">
        <p14:creationId xmlns:p14="http://schemas.microsoft.com/office/powerpoint/2010/main" val="1727670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FE42EA-FD01-4A91-911E-68C4368C530B}"/>
              </a:ext>
            </a:extLst>
          </p:cNvPr>
          <p:cNvSpPr>
            <a:spLocks noGrp="1"/>
          </p:cNvSpPr>
          <p:nvPr>
            <p:ph idx="1"/>
          </p:nvPr>
        </p:nvSpPr>
        <p:spPr/>
        <p:txBody>
          <a:bodyPr vert="horz" lIns="91440" tIns="45720" rIns="91440" bIns="45720" rtlCol="0" anchor="t">
            <a:noAutofit/>
          </a:bodyPr>
          <a:lstStyle/>
          <a:p>
            <a:r>
              <a:rPr lang="en-US" sz="2400" dirty="0"/>
              <a:t>The NJDOE Office of Standards has a repository of various resources to help support educators and districts with the implementation of the NJSLS-Science:</a:t>
            </a:r>
          </a:p>
          <a:p>
            <a:endParaRPr lang="en-US" sz="400" dirty="0"/>
          </a:p>
          <a:p>
            <a:pPr lvl="1"/>
            <a:r>
              <a:rPr lang="en-US" sz="2000" dirty="0">
                <a:hlinkClick r:id="rId2"/>
              </a:rPr>
              <a:t>https://www.nj.gov/education/aps/cccs/science/mc.htm</a:t>
            </a:r>
            <a:endParaRPr lang="en-US" sz="2000" dirty="0"/>
          </a:p>
          <a:p>
            <a:pPr lvl="1"/>
            <a:endParaRPr lang="en-US" sz="400" dirty="0"/>
          </a:p>
          <a:p>
            <a:r>
              <a:rPr lang="en-US" sz="2400" dirty="0"/>
              <a:t>NJSLA-Science practice tests are also available online at the following site:</a:t>
            </a:r>
          </a:p>
          <a:p>
            <a:endParaRPr lang="en-US" sz="400" dirty="0"/>
          </a:p>
          <a:p>
            <a:pPr lvl="1"/>
            <a:r>
              <a:rPr lang="en-US" sz="2000" dirty="0">
                <a:hlinkClick r:id="rId3"/>
              </a:rPr>
              <a:t>https://measinc-nj-science.com/</a:t>
            </a:r>
            <a:endParaRPr lang="en-US" sz="2000" dirty="0"/>
          </a:p>
          <a:p>
            <a:pPr lvl="1"/>
            <a:endParaRPr lang="en-US" sz="400" dirty="0"/>
          </a:p>
          <a:p>
            <a:r>
              <a:rPr lang="en-US" sz="2400" dirty="0"/>
              <a:t>The NJDOE plans to continue to develop additional resources, such as K-12 instructional units based on the 2020 NJSLS-Science and connect educators with free resources and course materials.</a:t>
            </a:r>
          </a:p>
        </p:txBody>
      </p:sp>
      <p:sp>
        <p:nvSpPr>
          <p:cNvPr id="3" name="Slide Number Placeholder 2">
            <a:extLst>
              <a:ext uri="{FF2B5EF4-FFF2-40B4-BE49-F238E27FC236}">
                <a16:creationId xmlns:a16="http://schemas.microsoft.com/office/drawing/2014/main" id="{CC4E358E-FDCB-43BF-87F8-6A4D2A2153F0}"/>
              </a:ext>
            </a:extLst>
          </p:cNvPr>
          <p:cNvSpPr>
            <a:spLocks noGrp="1"/>
          </p:cNvSpPr>
          <p:nvPr>
            <p:ph type="sldNum" sz="quarter" idx="12"/>
          </p:nvPr>
        </p:nvSpPr>
        <p:spPr/>
        <p:txBody>
          <a:bodyPr/>
          <a:lstStyle/>
          <a:p>
            <a:fld id="{356A72F1-C897-1647-9CE8-BFFB19418015}" type="slidenum">
              <a:rPr lang="en-US" smtClean="0"/>
              <a:pPr/>
              <a:t>18</a:t>
            </a:fld>
            <a:endParaRPr lang="en-US"/>
          </a:p>
        </p:txBody>
      </p:sp>
      <p:sp>
        <p:nvSpPr>
          <p:cNvPr id="4" name="Title 3">
            <a:extLst>
              <a:ext uri="{FF2B5EF4-FFF2-40B4-BE49-F238E27FC236}">
                <a16:creationId xmlns:a16="http://schemas.microsoft.com/office/drawing/2014/main" id="{EC01C163-D4A8-4DBA-AEE9-F04E20375700}"/>
              </a:ext>
            </a:extLst>
          </p:cNvPr>
          <p:cNvSpPr>
            <a:spLocks noGrp="1"/>
          </p:cNvSpPr>
          <p:nvPr>
            <p:ph type="title"/>
          </p:nvPr>
        </p:nvSpPr>
        <p:spPr/>
        <p:txBody>
          <a:bodyPr/>
          <a:lstStyle/>
          <a:p>
            <a:r>
              <a:rPr lang="en-US" cap="none"/>
              <a:t>What resources are available for further support? </a:t>
            </a:r>
            <a:endParaRPr lang="en-US" cap="none">
              <a:cs typeface="Calibri" panose="020F0502020204030204"/>
            </a:endParaRPr>
          </a:p>
        </p:txBody>
      </p:sp>
    </p:spTree>
    <p:extLst>
      <p:ext uri="{BB962C8B-B14F-4D97-AF65-F5344CB8AC3E}">
        <p14:creationId xmlns:p14="http://schemas.microsoft.com/office/powerpoint/2010/main" val="1910769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4555D-925E-44B2-96C2-68B1B91CFD79}"/>
              </a:ext>
            </a:extLst>
          </p:cNvPr>
          <p:cNvSpPr>
            <a:spLocks noGrp="1"/>
          </p:cNvSpPr>
          <p:nvPr>
            <p:ph type="title"/>
          </p:nvPr>
        </p:nvSpPr>
        <p:spPr>
          <a:xfrm>
            <a:off x="127488" y="326937"/>
            <a:ext cx="8889023" cy="1060625"/>
          </a:xfrm>
        </p:spPr>
        <p:txBody>
          <a:bodyPr>
            <a:normAutofit fontScale="90000"/>
          </a:bodyPr>
          <a:lstStyle/>
          <a:p>
            <a:r>
              <a:rPr lang="en-US" cap="none"/>
              <a:t>New Jersey Student Learning Assessment</a:t>
            </a:r>
            <a:r>
              <a:rPr lang="en-US" b="1" cap="none"/>
              <a:t> </a:t>
            </a:r>
            <a:r>
              <a:rPr lang="en-US" cap="none"/>
              <a:t>– </a:t>
            </a:r>
            <a:br>
              <a:rPr lang="en-US" cap="none"/>
            </a:br>
            <a:r>
              <a:rPr lang="en-US" cap="none"/>
              <a:t>Science (NJSLA-Science)</a:t>
            </a:r>
          </a:p>
        </p:txBody>
      </p:sp>
      <p:sp>
        <p:nvSpPr>
          <p:cNvPr id="3" name="Content Placeholder 2">
            <a:extLst>
              <a:ext uri="{FF2B5EF4-FFF2-40B4-BE49-F238E27FC236}">
                <a16:creationId xmlns:a16="http://schemas.microsoft.com/office/drawing/2014/main" id="{86FA9E02-005B-4F28-86F7-88F1F9A52FF9}"/>
              </a:ext>
            </a:extLst>
          </p:cNvPr>
          <p:cNvSpPr>
            <a:spLocks noGrp="1"/>
          </p:cNvSpPr>
          <p:nvPr>
            <p:ph idx="1"/>
          </p:nvPr>
        </p:nvSpPr>
        <p:spPr>
          <a:xfrm>
            <a:off x="228968" y="1777646"/>
            <a:ext cx="8494225" cy="3968581"/>
          </a:xfrm>
        </p:spPr>
        <p:txBody>
          <a:bodyPr vert="horz" lIns="68580" tIns="34290" rIns="68580" bIns="34290" rtlCol="0" anchor="t">
            <a:noAutofit/>
          </a:bodyPr>
          <a:lstStyle/>
          <a:p>
            <a:pPr marL="0" indent="0">
              <a:buNone/>
            </a:pPr>
            <a:r>
              <a:rPr lang="en-US">
                <a:latin typeface="Calibri"/>
                <a:cs typeface="Calibri"/>
              </a:rPr>
              <a:t>The NJSLA-Science:</a:t>
            </a:r>
          </a:p>
          <a:p>
            <a:r>
              <a:rPr lang="en-US">
                <a:cs typeface="Calibri"/>
              </a:rPr>
              <a:t>Is a federally required state assessment administered to students in grades 5, 8, and 11 </a:t>
            </a:r>
          </a:p>
          <a:p>
            <a:r>
              <a:rPr lang="en-US">
                <a:ea typeface="+mn-lt"/>
                <a:cs typeface="+mn-lt"/>
              </a:rPr>
              <a:t>Provides a snapshot of student performance on the New Jersey Student Learning Standards for Science (NJSLS-Science).</a:t>
            </a:r>
          </a:p>
          <a:p>
            <a:r>
              <a:rPr lang="en-US">
                <a:cs typeface="Calibri"/>
              </a:rPr>
              <a:t>Was developed in collaboration with NJ educators, the New Jersey Department of Education (NJDOE), and New Jersey’s contracted science vendors</a:t>
            </a:r>
            <a:endParaRPr lang="en-US">
              <a:ea typeface="+mn-lt"/>
              <a:cs typeface="+mn-lt"/>
            </a:endParaRPr>
          </a:p>
          <a:p>
            <a:r>
              <a:rPr lang="en-US">
                <a:cs typeface="Calibri"/>
              </a:rPr>
              <a:t>Is significantly different from the New Jersey Assessment of Skills and Knowledge (NJ ASK) because NJSLS-Science are more</a:t>
            </a:r>
            <a:r>
              <a:rPr lang="en-US"/>
              <a:t> rigorous standards and NJSLA-Science focuses on the application of science knowledge and skills rather than memorization of content.</a:t>
            </a:r>
            <a:endParaRPr lang="en-US">
              <a:cs typeface="Calibri"/>
            </a:endParaRPr>
          </a:p>
        </p:txBody>
      </p:sp>
      <p:sp>
        <p:nvSpPr>
          <p:cNvPr id="4" name="Slide Number Placeholder 3">
            <a:extLst>
              <a:ext uri="{FF2B5EF4-FFF2-40B4-BE49-F238E27FC236}">
                <a16:creationId xmlns:a16="http://schemas.microsoft.com/office/drawing/2014/main" id="{1608536E-BD89-4EC9-B0D8-EA2E9F4303F7}"/>
              </a:ext>
            </a:extLst>
          </p:cNvPr>
          <p:cNvSpPr>
            <a:spLocks noGrp="1"/>
          </p:cNvSpPr>
          <p:nvPr>
            <p:ph type="sldNum" sz="quarter" idx="12"/>
          </p:nvPr>
        </p:nvSpPr>
        <p:spPr/>
        <p:txBody>
          <a:bodyPr/>
          <a:lstStyle/>
          <a:p>
            <a:fld id="{78C924E4-27BB-4241-B10A-A37B9DB4B77C}" type="slidenum">
              <a:rPr lang="en-US" smtClean="0"/>
              <a:pPr/>
              <a:t>2</a:t>
            </a:fld>
            <a:endParaRPr lang="en-US"/>
          </a:p>
        </p:txBody>
      </p:sp>
    </p:spTree>
    <p:extLst>
      <p:ext uri="{BB962C8B-B14F-4D97-AF65-F5344CB8AC3E}">
        <p14:creationId xmlns:p14="http://schemas.microsoft.com/office/powerpoint/2010/main" val="2477032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97840" y="304800"/>
            <a:ext cx="8077200" cy="1002267"/>
          </a:xfrm>
        </p:spPr>
        <p:txBody>
          <a:bodyPr/>
          <a:lstStyle/>
          <a:p>
            <a:r>
              <a:rPr lang="en-US" sz="2000" cap="none">
                <a:solidFill>
                  <a:prstClr val="white"/>
                </a:solidFill>
              </a:rPr>
              <a:t>Comparison of </a:t>
            </a:r>
            <a:r>
              <a:rPr lang="en-US" sz="2000" cap="none">
                <a:solidFill>
                  <a:srgbClr val="FFFF00"/>
                </a:solidFill>
              </a:rPr>
              <a:t>&lt;Insert District Name&gt;’s </a:t>
            </a:r>
            <a:br>
              <a:rPr lang="en-US" sz="2000" cap="none"/>
            </a:br>
            <a:r>
              <a:rPr lang="en-US" sz="1800" cap="none">
                <a:solidFill>
                  <a:prstClr val="white"/>
                </a:solidFill>
              </a:rPr>
              <a:t>Spring 2019 NJSLA Administrations</a:t>
            </a:r>
            <a:br>
              <a:rPr lang="en-US" sz="1800" b="1" cap="none">
                <a:solidFill>
                  <a:prstClr val="white"/>
                </a:solidFill>
              </a:rPr>
            </a:br>
            <a:r>
              <a:rPr lang="en-US" sz="1800" b="1" cap="none">
                <a:solidFill>
                  <a:prstClr val="white"/>
                </a:solidFill>
              </a:rPr>
              <a:t>Science to New Jersey</a:t>
            </a:r>
            <a:br>
              <a:rPr lang="en-US" sz="1800" b="1" cap="none">
                <a:solidFill>
                  <a:prstClr val="white"/>
                </a:solidFill>
              </a:rPr>
            </a:br>
            <a:r>
              <a:rPr lang="en-US" sz="1800" b="1" cap="none">
                <a:solidFill>
                  <a:prstClr val="white"/>
                </a:solidFill>
              </a:rPr>
              <a:t>Percentages for 2019</a:t>
            </a:r>
            <a:endParaRPr lang="en-US" sz="1800" b="1" cap="none"/>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51703253"/>
              </p:ext>
            </p:extLst>
          </p:nvPr>
        </p:nvGraphicFramePr>
        <p:xfrm>
          <a:off x="664233" y="2664364"/>
          <a:ext cx="7428520" cy="2235439"/>
        </p:xfrm>
        <a:graphic>
          <a:graphicData uri="http://schemas.openxmlformats.org/drawingml/2006/table">
            <a:tbl>
              <a:tblPr firstRow="1" bandRow="1">
                <a:tableStyleId>{5C22544A-7EE6-4342-B048-85BDC9FD1C3A}</a:tableStyleId>
              </a:tblPr>
              <a:tblGrid>
                <a:gridCol w="785005">
                  <a:extLst>
                    <a:ext uri="{9D8B030D-6E8A-4147-A177-3AD203B41FA5}">
                      <a16:colId xmlns:a16="http://schemas.microsoft.com/office/drawing/2014/main" val="20000"/>
                    </a:ext>
                  </a:extLst>
                </a:gridCol>
                <a:gridCol w="828136">
                  <a:extLst>
                    <a:ext uri="{9D8B030D-6E8A-4147-A177-3AD203B41FA5}">
                      <a16:colId xmlns:a16="http://schemas.microsoft.com/office/drawing/2014/main" val="20001"/>
                    </a:ext>
                  </a:extLst>
                </a:gridCol>
                <a:gridCol w="772919">
                  <a:extLst>
                    <a:ext uri="{9D8B030D-6E8A-4147-A177-3AD203B41FA5}">
                      <a16:colId xmlns:a16="http://schemas.microsoft.com/office/drawing/2014/main" val="20002"/>
                    </a:ext>
                  </a:extLst>
                </a:gridCol>
                <a:gridCol w="840410">
                  <a:extLst>
                    <a:ext uri="{9D8B030D-6E8A-4147-A177-3AD203B41FA5}">
                      <a16:colId xmlns:a16="http://schemas.microsoft.com/office/drawing/2014/main" val="20003"/>
                    </a:ext>
                  </a:extLst>
                </a:gridCol>
                <a:gridCol w="840410">
                  <a:extLst>
                    <a:ext uri="{9D8B030D-6E8A-4147-A177-3AD203B41FA5}">
                      <a16:colId xmlns:a16="http://schemas.microsoft.com/office/drawing/2014/main" val="20004"/>
                    </a:ext>
                  </a:extLst>
                </a:gridCol>
                <a:gridCol w="840410">
                  <a:extLst>
                    <a:ext uri="{9D8B030D-6E8A-4147-A177-3AD203B41FA5}">
                      <a16:colId xmlns:a16="http://schemas.microsoft.com/office/drawing/2014/main" val="20005"/>
                    </a:ext>
                  </a:extLst>
                </a:gridCol>
                <a:gridCol w="840410">
                  <a:extLst>
                    <a:ext uri="{9D8B030D-6E8A-4147-A177-3AD203B41FA5}">
                      <a16:colId xmlns:a16="http://schemas.microsoft.com/office/drawing/2014/main" val="20006"/>
                    </a:ext>
                  </a:extLst>
                </a:gridCol>
                <a:gridCol w="840410">
                  <a:extLst>
                    <a:ext uri="{9D8B030D-6E8A-4147-A177-3AD203B41FA5}">
                      <a16:colId xmlns:a16="http://schemas.microsoft.com/office/drawing/2014/main" val="20007"/>
                    </a:ext>
                  </a:extLst>
                </a:gridCol>
                <a:gridCol w="840410">
                  <a:extLst>
                    <a:ext uri="{9D8B030D-6E8A-4147-A177-3AD203B41FA5}">
                      <a16:colId xmlns:a16="http://schemas.microsoft.com/office/drawing/2014/main" val="20008"/>
                    </a:ext>
                  </a:extLst>
                </a:gridCol>
              </a:tblGrid>
              <a:tr h="778423">
                <a:tc>
                  <a:txBody>
                    <a:bodyPr/>
                    <a:lstStyle/>
                    <a:p>
                      <a:r>
                        <a:rPr lang="en-US" sz="1600" b="1">
                          <a:solidFill>
                            <a:schemeClr val="bg1"/>
                          </a:solidFill>
                          <a:latin typeface="Calibri" panose="020F0502020204030204" pitchFamily="34" charset="0"/>
                          <a:cs typeface="Calibri" panose="020F0502020204030204" pitchFamily="34" charset="0"/>
                        </a:rPr>
                        <a:t>Grade</a:t>
                      </a:r>
                    </a:p>
                  </a:txBody>
                  <a:tcPr marL="98268" marR="98268" marT="34290" marB="34290">
                    <a:solidFill>
                      <a:schemeClr val="tx2"/>
                    </a:solidFill>
                  </a:tcPr>
                </a:tc>
                <a:tc>
                  <a:txBody>
                    <a:bodyPr/>
                    <a:lstStyle/>
                    <a:p>
                      <a:pPr algn="ctr"/>
                      <a:r>
                        <a:rPr lang="en-US" sz="1600">
                          <a:solidFill>
                            <a:schemeClr val="bg1"/>
                          </a:solidFill>
                          <a:latin typeface="+mj-lt"/>
                        </a:rPr>
                        <a:t>Level 1, District</a:t>
                      </a:r>
                    </a:p>
                  </a:txBody>
                  <a:tcPr marL="68580" marR="68580" marT="34290" marB="34290">
                    <a:solidFill>
                      <a:schemeClr val="tx2"/>
                    </a:solidFill>
                  </a:tcPr>
                </a:tc>
                <a:tc>
                  <a:txBody>
                    <a:bodyPr/>
                    <a:lstStyle/>
                    <a:p>
                      <a:pPr algn="ctr"/>
                      <a:r>
                        <a:rPr lang="en-US" sz="1600" b="1">
                          <a:solidFill>
                            <a:schemeClr val="bg1"/>
                          </a:solidFill>
                          <a:latin typeface="+mj-lt"/>
                        </a:rPr>
                        <a:t>Level 1, State</a:t>
                      </a:r>
                    </a:p>
                  </a:txBody>
                  <a:tcPr marL="68580" marR="68580" marT="34290" marB="34290">
                    <a:solidFill>
                      <a:schemeClr val="tx2"/>
                    </a:solidFill>
                  </a:tcPr>
                </a:tc>
                <a:tc>
                  <a:txBody>
                    <a:bodyPr/>
                    <a:lstStyle/>
                    <a:p>
                      <a:pPr algn="ctr"/>
                      <a:r>
                        <a:rPr lang="en-US" sz="1600">
                          <a:solidFill>
                            <a:schemeClr val="bg1"/>
                          </a:solidFill>
                          <a:latin typeface="+mj-lt"/>
                        </a:rPr>
                        <a:t>Level 2, District</a:t>
                      </a:r>
                    </a:p>
                  </a:txBody>
                  <a:tcPr marL="68580" marR="68580" marT="34290" marB="34290">
                    <a:solidFill>
                      <a:schemeClr val="tx2"/>
                    </a:solidFill>
                  </a:tcPr>
                </a:tc>
                <a:tc>
                  <a:txBody>
                    <a:bodyPr/>
                    <a:lstStyle/>
                    <a:p>
                      <a:pPr algn="ctr"/>
                      <a:r>
                        <a:rPr lang="en-US" sz="1600" b="1">
                          <a:solidFill>
                            <a:schemeClr val="bg1"/>
                          </a:solidFill>
                          <a:latin typeface="+mj-lt"/>
                        </a:rPr>
                        <a:t>Level 2, State</a:t>
                      </a:r>
                    </a:p>
                  </a:txBody>
                  <a:tcPr marL="68580" marR="68580" marT="34290" marB="34290">
                    <a:solidFill>
                      <a:schemeClr val="tx2"/>
                    </a:solidFill>
                  </a:tcPr>
                </a:tc>
                <a:tc>
                  <a:txBody>
                    <a:bodyPr/>
                    <a:lstStyle/>
                    <a:p>
                      <a:pPr algn="ctr"/>
                      <a:r>
                        <a:rPr lang="en-US" sz="1600">
                          <a:solidFill>
                            <a:schemeClr val="bg1"/>
                          </a:solidFill>
                          <a:latin typeface="+mj-lt"/>
                        </a:rPr>
                        <a:t>Level 3, District</a:t>
                      </a:r>
                    </a:p>
                  </a:txBody>
                  <a:tcPr marL="68580" marR="68580" marT="34290" marB="34290">
                    <a:solidFill>
                      <a:schemeClr val="tx2"/>
                    </a:solidFill>
                  </a:tcPr>
                </a:tc>
                <a:tc>
                  <a:txBody>
                    <a:bodyPr/>
                    <a:lstStyle/>
                    <a:p>
                      <a:pPr algn="ctr"/>
                      <a:r>
                        <a:rPr lang="en-US" sz="1600" b="1">
                          <a:solidFill>
                            <a:schemeClr val="bg1"/>
                          </a:solidFill>
                          <a:latin typeface="+mj-lt"/>
                        </a:rPr>
                        <a:t>Level 3, State</a:t>
                      </a:r>
                    </a:p>
                  </a:txBody>
                  <a:tcPr marL="68580" marR="68580" marT="34290" marB="34290">
                    <a:solidFill>
                      <a:schemeClr val="tx2"/>
                    </a:solidFill>
                  </a:tcPr>
                </a:tc>
                <a:tc>
                  <a:txBody>
                    <a:bodyPr/>
                    <a:lstStyle/>
                    <a:p>
                      <a:pPr algn="ctr"/>
                      <a:r>
                        <a:rPr lang="en-US" sz="1600">
                          <a:solidFill>
                            <a:schemeClr val="bg1"/>
                          </a:solidFill>
                          <a:latin typeface="+mj-lt"/>
                        </a:rPr>
                        <a:t>Level 4, District</a:t>
                      </a:r>
                    </a:p>
                  </a:txBody>
                  <a:tcPr marL="68580" marR="68580" marT="34290" marB="34290">
                    <a:solidFill>
                      <a:schemeClr val="tx2"/>
                    </a:solidFill>
                  </a:tcPr>
                </a:tc>
                <a:tc>
                  <a:txBody>
                    <a:bodyPr/>
                    <a:lstStyle/>
                    <a:p>
                      <a:pPr algn="ctr"/>
                      <a:r>
                        <a:rPr lang="en-US" sz="1600">
                          <a:solidFill>
                            <a:schemeClr val="bg1"/>
                          </a:solidFill>
                          <a:latin typeface="+mj-lt"/>
                        </a:rPr>
                        <a:t>Level 4, State</a:t>
                      </a:r>
                    </a:p>
                  </a:txBody>
                  <a:tcPr marL="68580" marR="68580" marT="34290" marB="34290">
                    <a:solidFill>
                      <a:schemeClr val="tx2"/>
                    </a:solidFill>
                  </a:tcPr>
                </a:tc>
                <a:extLst>
                  <a:ext uri="{0D108BD9-81ED-4DB2-BD59-A6C34878D82A}">
                    <a16:rowId xmlns:a16="http://schemas.microsoft.com/office/drawing/2014/main" val="4242083659"/>
                  </a:ext>
                </a:extLst>
              </a:tr>
              <a:tr h="485672">
                <a:tc>
                  <a:txBody>
                    <a:bodyPr/>
                    <a:lstStyle/>
                    <a:p>
                      <a:pPr algn="ctr"/>
                      <a:r>
                        <a:rPr lang="en-US" sz="1600" b="1">
                          <a:solidFill>
                            <a:schemeClr val="bg1"/>
                          </a:solidFill>
                          <a:latin typeface="Calibri" panose="020F0502020204030204" pitchFamily="34" charset="0"/>
                          <a:cs typeface="Calibri" panose="020F0502020204030204" pitchFamily="34" charset="0"/>
                        </a:rPr>
                        <a:t>5</a:t>
                      </a:r>
                    </a:p>
                  </a:txBody>
                  <a:tcPr marL="98268" marR="98268" marT="34290" marB="34290" anchor="ctr">
                    <a:solidFill>
                      <a:schemeClr val="tx2"/>
                    </a:solidFill>
                  </a:tcP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34.8</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36.0</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22.7</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6.6</a:t>
                      </a:r>
                    </a:p>
                  </a:txBody>
                  <a:tcPr marL="68580" marR="68580" marT="34290" marB="34290" anchor="ctr"/>
                </a:tc>
                <a:extLst>
                  <a:ext uri="{0D108BD9-81ED-4DB2-BD59-A6C34878D82A}">
                    <a16:rowId xmlns:a16="http://schemas.microsoft.com/office/drawing/2014/main" val="10003"/>
                  </a:ext>
                </a:extLst>
              </a:tr>
              <a:tr h="485672">
                <a:tc>
                  <a:txBody>
                    <a:bodyPr/>
                    <a:lstStyle/>
                    <a:p>
                      <a:pPr algn="ctr"/>
                      <a:r>
                        <a:rPr lang="en-US" sz="1600" b="1">
                          <a:solidFill>
                            <a:schemeClr val="bg1"/>
                          </a:solidFill>
                          <a:latin typeface="Calibri" panose="020F0502020204030204" pitchFamily="34" charset="0"/>
                          <a:cs typeface="Calibri" panose="020F0502020204030204" pitchFamily="34" charset="0"/>
                        </a:rPr>
                        <a:t>8</a:t>
                      </a:r>
                    </a:p>
                  </a:txBody>
                  <a:tcPr marL="98268" marR="98268" marT="34290" marB="34290" anchor="ctr">
                    <a:solidFill>
                      <a:schemeClr val="tx2"/>
                    </a:solidFill>
                  </a:tcP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35.7</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44.5</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15.3</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4.5</a:t>
                      </a:r>
                    </a:p>
                  </a:txBody>
                  <a:tcPr marL="68580" marR="68580" marT="34290" marB="34290" anchor="ctr"/>
                </a:tc>
                <a:extLst>
                  <a:ext uri="{0D108BD9-81ED-4DB2-BD59-A6C34878D82A}">
                    <a16:rowId xmlns:a16="http://schemas.microsoft.com/office/drawing/2014/main" val="10005"/>
                  </a:ext>
                </a:extLst>
              </a:tr>
              <a:tr h="485672">
                <a:tc>
                  <a:txBody>
                    <a:bodyPr/>
                    <a:lstStyle/>
                    <a:p>
                      <a:pPr algn="ctr"/>
                      <a:r>
                        <a:rPr lang="en-US" sz="1600" b="1">
                          <a:solidFill>
                            <a:schemeClr val="bg1"/>
                          </a:solidFill>
                          <a:latin typeface="Calibri" panose="020F0502020204030204" pitchFamily="34" charset="0"/>
                          <a:cs typeface="Calibri" panose="020F0502020204030204" pitchFamily="34" charset="0"/>
                        </a:rPr>
                        <a:t>11</a:t>
                      </a:r>
                    </a:p>
                  </a:txBody>
                  <a:tcPr marL="98268" marR="98268" marT="34290" marB="34290" anchor="ctr">
                    <a:solidFill>
                      <a:schemeClr val="tx2"/>
                    </a:solidFill>
                  </a:tcP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49.0</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23.6</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19.5</a:t>
                      </a: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r>
                        <a:rPr lang="en-US" sz="1200" b="1">
                          <a:solidFill>
                            <a:schemeClr val="tx1"/>
                          </a:solidFill>
                        </a:rPr>
                        <a:t>7.8</a:t>
                      </a:r>
                    </a:p>
                  </a:txBody>
                  <a:tcPr marL="68580" marR="68580" marT="34290" marB="34290" anchor="ctr"/>
                </a:tc>
                <a:extLst>
                  <a:ext uri="{0D108BD9-81ED-4DB2-BD59-A6C34878D82A}">
                    <a16:rowId xmlns:a16="http://schemas.microsoft.com/office/drawing/2014/main" val="10008"/>
                  </a:ext>
                </a:extLst>
              </a:tr>
            </a:tbl>
          </a:graphicData>
        </a:graphic>
      </p:graphicFrame>
      <p:sp>
        <p:nvSpPr>
          <p:cNvPr id="8" name="TextBox 7"/>
          <p:cNvSpPr txBox="1"/>
          <p:nvPr/>
        </p:nvSpPr>
        <p:spPr>
          <a:xfrm>
            <a:off x="363415" y="6003558"/>
            <a:ext cx="7296842" cy="261610"/>
          </a:xfrm>
          <a:prstGeom prst="rect">
            <a:avLst/>
          </a:prstGeom>
          <a:noFill/>
        </p:spPr>
        <p:txBody>
          <a:bodyPr wrap="square" rtlCol="0">
            <a:spAutoFit/>
          </a:bodyPr>
          <a:lstStyle/>
          <a:p>
            <a:r>
              <a:rPr lang="en-US" sz="1100"/>
              <a:t>Notes: Percentages may not total 100 due to rounding.</a:t>
            </a:r>
          </a:p>
        </p:txBody>
      </p:sp>
      <p:sp>
        <p:nvSpPr>
          <p:cNvPr id="6" name="Slide Number Placeholder 5"/>
          <p:cNvSpPr>
            <a:spLocks noGrp="1"/>
          </p:cNvSpPr>
          <p:nvPr>
            <p:ph type="sldNum" sz="quarter" idx="12"/>
          </p:nvPr>
        </p:nvSpPr>
        <p:spPr/>
        <p:txBody>
          <a:bodyPr/>
          <a:lstStyle/>
          <a:p>
            <a:fld id="{356A72F1-C897-1647-9CE8-BFFB19418015}" type="slidenum">
              <a:rPr lang="en-US" smtClean="0"/>
              <a:pPr/>
              <a:t>3</a:t>
            </a:fld>
            <a:endParaRPr lang="en-US"/>
          </a:p>
        </p:txBody>
      </p:sp>
    </p:spTree>
    <p:extLst>
      <p:ext uri="{BB962C8B-B14F-4D97-AF65-F5344CB8AC3E}">
        <p14:creationId xmlns:p14="http://schemas.microsoft.com/office/powerpoint/2010/main" val="3369965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000" cap="none"/>
              <a:t> </a:t>
            </a:r>
            <a:r>
              <a:rPr lang="en-US" sz="2000" cap="none">
                <a:solidFill>
                  <a:srgbClr val="FFFF00"/>
                </a:solidFill>
              </a:rPr>
              <a:t>&lt;Insert District Name&gt;’s </a:t>
            </a:r>
            <a:br>
              <a:rPr lang="en-US" sz="2000" cap="none"/>
            </a:br>
            <a:r>
              <a:rPr lang="en-US" sz="2000" cap="none"/>
              <a:t>Number of Students Tested </a:t>
            </a:r>
            <a:br>
              <a:rPr lang="en-US" sz="2000" cap="none"/>
            </a:br>
            <a:r>
              <a:rPr lang="en-US" sz="2000" cap="none"/>
              <a:t>in Spring 2019 NJSLA Administrations</a:t>
            </a:r>
            <a:br>
              <a:rPr lang="en-US" sz="2000" b="1" cap="none"/>
            </a:br>
            <a:r>
              <a:rPr lang="en-US" sz="2000" b="1" cap="none"/>
              <a:t>Science</a:t>
            </a:r>
          </a:p>
        </p:txBody>
      </p:sp>
      <p:graphicFrame>
        <p:nvGraphicFramePr>
          <p:cNvPr id="5" name="Content Placeholder 6"/>
          <p:cNvGraphicFramePr>
            <a:graphicFrameLocks/>
          </p:cNvGraphicFramePr>
          <p:nvPr>
            <p:extLst>
              <p:ext uri="{D42A27DB-BD31-4B8C-83A1-F6EECF244321}">
                <p14:modId xmlns:p14="http://schemas.microsoft.com/office/powerpoint/2010/main" val="1231584304"/>
              </p:ext>
            </p:extLst>
          </p:nvPr>
        </p:nvGraphicFramePr>
        <p:xfrm>
          <a:off x="905775" y="2012995"/>
          <a:ext cx="7220308" cy="2955819"/>
        </p:xfrm>
        <a:graphic>
          <a:graphicData uri="http://schemas.openxmlformats.org/drawingml/2006/table">
            <a:tbl>
              <a:tblPr firstRow="1" firstCol="1" bandRow="1">
                <a:tableStyleId>{5C22544A-7EE6-4342-B048-85BDC9FD1C3A}</a:tableStyleId>
              </a:tblPr>
              <a:tblGrid>
                <a:gridCol w="2209207">
                  <a:extLst>
                    <a:ext uri="{9D8B030D-6E8A-4147-A177-3AD203B41FA5}">
                      <a16:colId xmlns:a16="http://schemas.microsoft.com/office/drawing/2014/main" val="20000"/>
                    </a:ext>
                  </a:extLst>
                </a:gridCol>
                <a:gridCol w="5011101">
                  <a:extLst>
                    <a:ext uri="{9D8B030D-6E8A-4147-A177-3AD203B41FA5}">
                      <a16:colId xmlns:a16="http://schemas.microsoft.com/office/drawing/2014/main" val="20001"/>
                    </a:ext>
                  </a:extLst>
                </a:gridCol>
              </a:tblGrid>
              <a:tr h="902011">
                <a:tc>
                  <a:txBody>
                    <a:bodyPr/>
                    <a:lstStyle/>
                    <a:p>
                      <a:pPr algn="ctr"/>
                      <a:r>
                        <a:rPr lang="en-US" sz="1400">
                          <a:latin typeface="Calibri" panose="020F0502020204030204" pitchFamily="34" charset="0"/>
                          <a:cs typeface="Calibri" panose="020F0502020204030204" pitchFamily="34" charset="0"/>
                        </a:rPr>
                        <a:t>Grade</a:t>
                      </a:r>
                    </a:p>
                  </a:txBody>
                  <a:tcPr marL="98268" marR="98268" marT="34290" marB="34290">
                    <a:solidFill>
                      <a:schemeClr val="tx2"/>
                    </a:solidFill>
                  </a:tcPr>
                </a:tc>
                <a:tc>
                  <a:txBody>
                    <a:bodyPr/>
                    <a:lstStyle/>
                    <a:p>
                      <a:pPr algn="ctr"/>
                      <a:r>
                        <a:rPr lang="en-US" sz="1400">
                          <a:latin typeface="Calibri" panose="020F0502020204030204" pitchFamily="34" charset="0"/>
                          <a:cs typeface="Calibri" panose="020F0502020204030204" pitchFamily="34" charset="0"/>
                        </a:rPr>
                        <a:t> Students Tested 2019</a:t>
                      </a:r>
                    </a:p>
                  </a:txBody>
                  <a:tcPr marL="98268" marR="98268" marT="34290" marB="34290">
                    <a:solidFill>
                      <a:schemeClr val="tx2"/>
                    </a:solidFill>
                  </a:tcPr>
                </a:tc>
                <a:extLst>
                  <a:ext uri="{0D108BD9-81ED-4DB2-BD59-A6C34878D82A}">
                    <a16:rowId xmlns:a16="http://schemas.microsoft.com/office/drawing/2014/main" val="10001"/>
                  </a:ext>
                </a:extLst>
              </a:tr>
              <a:tr h="513452">
                <a:tc>
                  <a:txBody>
                    <a:bodyPr/>
                    <a:lstStyle/>
                    <a:p>
                      <a:pPr algn="ctr"/>
                      <a:r>
                        <a:rPr lang="en-US" sz="1400">
                          <a:latin typeface="Calibri" panose="020F0502020204030204" pitchFamily="34" charset="0"/>
                          <a:cs typeface="Calibri" panose="020F0502020204030204" pitchFamily="34" charset="0"/>
                        </a:rPr>
                        <a:t>5</a:t>
                      </a:r>
                    </a:p>
                  </a:txBody>
                  <a:tcPr marL="98268" marR="98268" marT="34290" marB="34290" anchor="ctr">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nchor="ctr"/>
                </a:tc>
                <a:extLst>
                  <a:ext uri="{0D108BD9-81ED-4DB2-BD59-A6C34878D82A}">
                    <a16:rowId xmlns:a16="http://schemas.microsoft.com/office/drawing/2014/main" val="10002"/>
                  </a:ext>
                </a:extLst>
              </a:tr>
              <a:tr h="513452">
                <a:tc>
                  <a:txBody>
                    <a:bodyPr/>
                    <a:lstStyle/>
                    <a:p>
                      <a:pPr algn="ctr"/>
                      <a:r>
                        <a:rPr lang="en-US" sz="1400">
                          <a:latin typeface="Calibri" panose="020F0502020204030204" pitchFamily="34" charset="0"/>
                          <a:cs typeface="Calibri" panose="020F0502020204030204" pitchFamily="34" charset="0"/>
                        </a:rPr>
                        <a:t>8</a:t>
                      </a:r>
                    </a:p>
                  </a:txBody>
                  <a:tcPr marL="98268" marR="98268" marT="34290" marB="34290" anchor="ctr">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nchor="ctr"/>
                </a:tc>
                <a:extLst>
                  <a:ext uri="{0D108BD9-81ED-4DB2-BD59-A6C34878D82A}">
                    <a16:rowId xmlns:a16="http://schemas.microsoft.com/office/drawing/2014/main" val="10004"/>
                  </a:ext>
                </a:extLst>
              </a:tr>
              <a:tr h="513452">
                <a:tc>
                  <a:txBody>
                    <a:bodyPr/>
                    <a:lstStyle/>
                    <a:p>
                      <a:pPr algn="ctr"/>
                      <a:r>
                        <a:rPr lang="en-US" sz="1400">
                          <a:latin typeface="Calibri" panose="020F0502020204030204" pitchFamily="34" charset="0"/>
                          <a:cs typeface="Calibri" panose="020F0502020204030204" pitchFamily="34" charset="0"/>
                        </a:rPr>
                        <a:t>11</a:t>
                      </a:r>
                    </a:p>
                  </a:txBody>
                  <a:tcPr marL="98268" marR="98268" marT="34290" marB="34290" anchor="ctr">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nchor="ctr"/>
                </a:tc>
                <a:extLst>
                  <a:ext uri="{0D108BD9-81ED-4DB2-BD59-A6C34878D82A}">
                    <a16:rowId xmlns:a16="http://schemas.microsoft.com/office/drawing/2014/main" val="10007"/>
                  </a:ext>
                </a:extLst>
              </a:tr>
              <a:tr h="513452">
                <a:tc>
                  <a:txBody>
                    <a:bodyPr/>
                    <a:lstStyle/>
                    <a:p>
                      <a:pPr algn="ctr"/>
                      <a:r>
                        <a:rPr lang="en-US" sz="1400">
                          <a:latin typeface="Calibri" panose="020F0502020204030204" pitchFamily="34" charset="0"/>
                          <a:cs typeface="Calibri" panose="020F0502020204030204" pitchFamily="34" charset="0"/>
                        </a:rPr>
                        <a:t>Total</a:t>
                      </a:r>
                    </a:p>
                  </a:txBody>
                  <a:tcPr marL="98268" marR="98268" marT="34290" marB="34290" anchor="ctr">
                    <a:solidFill>
                      <a:schemeClr val="tx2"/>
                    </a:solidFill>
                  </a:tcPr>
                </a:tc>
                <a:tc>
                  <a:txBody>
                    <a:bodyPr/>
                    <a:lstStyle/>
                    <a:p>
                      <a:pPr algn="ctr"/>
                      <a:endParaRPr lang="en-US" sz="1400">
                        <a:latin typeface="Calibri" panose="020F0502020204030204" pitchFamily="34" charset="0"/>
                        <a:cs typeface="Calibri" panose="020F0502020204030204" pitchFamily="34" charset="0"/>
                      </a:endParaRPr>
                    </a:p>
                  </a:txBody>
                  <a:tcPr marL="98268" marR="98268" marT="34290" marB="34290" anchor="ctr"/>
                </a:tc>
                <a:extLst>
                  <a:ext uri="{0D108BD9-81ED-4DB2-BD59-A6C34878D82A}">
                    <a16:rowId xmlns:a16="http://schemas.microsoft.com/office/drawing/2014/main" val="10011"/>
                  </a:ext>
                </a:extLst>
              </a:tr>
            </a:tbl>
          </a:graphicData>
        </a:graphic>
      </p:graphicFrame>
      <p:sp>
        <p:nvSpPr>
          <p:cNvPr id="6" name="TextBox 5"/>
          <p:cNvSpPr txBox="1"/>
          <p:nvPr/>
        </p:nvSpPr>
        <p:spPr>
          <a:xfrm>
            <a:off x="527168" y="5930445"/>
            <a:ext cx="5988143" cy="253916"/>
          </a:xfrm>
          <a:prstGeom prst="rect">
            <a:avLst/>
          </a:prstGeom>
          <a:noFill/>
        </p:spPr>
        <p:txBody>
          <a:bodyPr wrap="square" rtlCol="0" anchor="t">
            <a:spAutoFit/>
          </a:bodyPr>
          <a:lstStyle/>
          <a:p>
            <a:r>
              <a:rPr lang="en-US" sz="1050"/>
              <a:t>Note: “Students Tested” represents individual valid test scores for Science.</a:t>
            </a:r>
          </a:p>
        </p:txBody>
      </p:sp>
      <p:sp>
        <p:nvSpPr>
          <p:cNvPr id="3" name="Slide Number Placeholder 2"/>
          <p:cNvSpPr>
            <a:spLocks noGrp="1"/>
          </p:cNvSpPr>
          <p:nvPr>
            <p:ph type="sldNum" sz="quarter" idx="12"/>
          </p:nvPr>
        </p:nvSpPr>
        <p:spPr/>
        <p:txBody>
          <a:bodyPr/>
          <a:lstStyle/>
          <a:p>
            <a:fld id="{356A72F1-C897-1647-9CE8-BFFB19418015}" type="slidenum">
              <a:rPr lang="en-US" smtClean="0"/>
              <a:pPr/>
              <a:t>4</a:t>
            </a:fld>
            <a:endParaRPr lang="en-US"/>
          </a:p>
        </p:txBody>
      </p:sp>
    </p:spTree>
    <p:extLst>
      <p:ext uri="{BB962C8B-B14F-4D97-AF65-F5344CB8AC3E}">
        <p14:creationId xmlns:p14="http://schemas.microsoft.com/office/powerpoint/2010/main" val="342203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a:solidFill>
                  <a:srgbClr val="FFFF00"/>
                </a:solidFill>
              </a:rPr>
              <a:t>&lt;Insert District Name&gt;’s</a:t>
            </a:r>
            <a:br>
              <a:rPr lang="en-US" sz="2000" cap="none"/>
            </a:br>
            <a:r>
              <a:rPr lang="en-US" sz="2000" cap="none"/>
              <a:t>2019 Spring NJSLA School- &amp; Grade-Level Outcomes</a:t>
            </a:r>
            <a:br>
              <a:rPr lang="en-US" sz="2000" b="1" cap="none"/>
            </a:br>
            <a:r>
              <a:rPr lang="en-US" sz="2000" b="1" cap="none"/>
              <a:t>Science Grade 5 - Percentages</a:t>
            </a:r>
            <a:br>
              <a:rPr lang="en-US" sz="2000"/>
            </a:br>
            <a:endParaRPr lang="en-US" sz="200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64019721"/>
              </p:ext>
            </p:extLst>
          </p:nvPr>
        </p:nvGraphicFramePr>
        <p:xfrm>
          <a:off x="816801" y="1921777"/>
          <a:ext cx="7354929" cy="3921767"/>
        </p:xfrm>
        <a:graphic>
          <a:graphicData uri="http://schemas.openxmlformats.org/drawingml/2006/table">
            <a:tbl>
              <a:tblPr firstRow="1" firstCol="1" bandRow="1">
                <a:tableStyleId>{5C22544A-7EE6-4342-B048-85BDC9FD1C3A}</a:tableStyleId>
              </a:tblPr>
              <a:tblGrid>
                <a:gridCol w="978504">
                  <a:extLst>
                    <a:ext uri="{9D8B030D-6E8A-4147-A177-3AD203B41FA5}">
                      <a16:colId xmlns:a16="http://schemas.microsoft.com/office/drawing/2014/main" val="20000"/>
                    </a:ext>
                  </a:extLst>
                </a:gridCol>
                <a:gridCol w="1275285">
                  <a:extLst>
                    <a:ext uri="{9D8B030D-6E8A-4147-A177-3AD203B41FA5}">
                      <a16:colId xmlns:a16="http://schemas.microsoft.com/office/drawing/2014/main" val="20001"/>
                    </a:ext>
                  </a:extLst>
                </a:gridCol>
                <a:gridCol w="1275285">
                  <a:extLst>
                    <a:ext uri="{9D8B030D-6E8A-4147-A177-3AD203B41FA5}">
                      <a16:colId xmlns:a16="http://schemas.microsoft.com/office/drawing/2014/main" val="20002"/>
                    </a:ext>
                  </a:extLst>
                </a:gridCol>
                <a:gridCol w="1275285">
                  <a:extLst>
                    <a:ext uri="{9D8B030D-6E8A-4147-A177-3AD203B41FA5}">
                      <a16:colId xmlns:a16="http://schemas.microsoft.com/office/drawing/2014/main" val="20003"/>
                    </a:ext>
                  </a:extLst>
                </a:gridCol>
                <a:gridCol w="1275285">
                  <a:extLst>
                    <a:ext uri="{9D8B030D-6E8A-4147-A177-3AD203B41FA5}">
                      <a16:colId xmlns:a16="http://schemas.microsoft.com/office/drawing/2014/main" val="20004"/>
                    </a:ext>
                  </a:extLst>
                </a:gridCol>
                <a:gridCol w="1275285">
                  <a:extLst>
                    <a:ext uri="{9D8B030D-6E8A-4147-A177-3AD203B41FA5}">
                      <a16:colId xmlns:a16="http://schemas.microsoft.com/office/drawing/2014/main" val="20006"/>
                    </a:ext>
                  </a:extLst>
                </a:gridCol>
              </a:tblGrid>
              <a:tr h="1038127">
                <a:tc>
                  <a:txBody>
                    <a:bodyPr/>
                    <a:lstStyle/>
                    <a:p>
                      <a:pPr algn="ctr"/>
                      <a:endParaRPr lang="en-US" sz="1400" b="1">
                        <a:solidFill>
                          <a:schemeClr val="bg1"/>
                        </a:solidFill>
                      </a:endParaRPr>
                    </a:p>
                  </a:txBody>
                  <a:tcPr marL="131024" marR="131024" anchor="ctr">
                    <a:solidFill>
                      <a:schemeClr val="tx2"/>
                    </a:solidFill>
                  </a:tcPr>
                </a:tc>
                <a:tc>
                  <a:txBody>
                    <a:bodyPr/>
                    <a:lstStyle/>
                    <a:p>
                      <a:pPr algn="ctr"/>
                      <a:r>
                        <a:rPr lang="en-US" sz="1400" b="1" baseline="0">
                          <a:solidFill>
                            <a:schemeClr val="bg1"/>
                          </a:solidFill>
                        </a:rPr>
                        <a:t>Level 1</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Level 2</a:t>
                      </a:r>
                    </a:p>
                  </a:txBody>
                  <a:tcPr marL="131024" marR="131024" anchor="ctr">
                    <a:solidFill>
                      <a:schemeClr val="tx2"/>
                    </a:solidFill>
                  </a:tcPr>
                </a:tc>
                <a:tc>
                  <a:txBody>
                    <a:bodyPr/>
                    <a:lstStyle/>
                    <a:p>
                      <a:pPr algn="ctr"/>
                      <a:r>
                        <a:rPr lang="en-US" sz="1400" b="1">
                          <a:solidFill>
                            <a:schemeClr val="bg1"/>
                          </a:solidFill>
                        </a:rPr>
                        <a:t> Level 3</a:t>
                      </a:r>
                    </a:p>
                  </a:txBody>
                  <a:tcPr marL="131024" marR="131024" anchor="ctr">
                    <a:solidFill>
                      <a:schemeClr val="tx2"/>
                    </a:solidFill>
                  </a:tcPr>
                </a:tc>
                <a:tc>
                  <a:txBody>
                    <a:bodyPr/>
                    <a:lstStyle/>
                    <a:p>
                      <a:pPr algn="ctr"/>
                      <a:r>
                        <a:rPr lang="en-US" sz="1400" b="1" baseline="0">
                          <a:solidFill>
                            <a:schemeClr val="bg1"/>
                          </a:solidFill>
                        </a:rPr>
                        <a:t> Level 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 of students at Level 3 and 4</a:t>
                      </a: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School</a:t>
                      </a:r>
                      <a:r>
                        <a:rPr lang="en-US" sz="1500" baseline="0">
                          <a:solidFill>
                            <a:schemeClr val="bg1"/>
                          </a:solidFill>
                        </a:rPr>
                        <a:t> A</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School</a:t>
                      </a:r>
                      <a:r>
                        <a:rPr lang="en-US" sz="1500" baseline="0">
                          <a:solidFill>
                            <a:schemeClr val="bg1"/>
                          </a:solidFill>
                        </a:rPr>
                        <a:t> B</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School</a:t>
                      </a:r>
                      <a:r>
                        <a:rPr lang="en-US" sz="1500" baseline="0">
                          <a:solidFill>
                            <a:schemeClr val="bg1"/>
                          </a:solidFill>
                        </a:rPr>
                        <a:t> C</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3"/>
                  </a:ext>
                </a:extLst>
              </a:tr>
              <a:tr h="360455">
                <a:tc>
                  <a:txBody>
                    <a:bodyPr/>
                    <a:lstStyle/>
                    <a:p>
                      <a:r>
                        <a:rPr lang="en-US" sz="1500">
                          <a:solidFill>
                            <a:schemeClr val="bg1"/>
                          </a:solidFill>
                        </a:rPr>
                        <a:t>School</a:t>
                      </a:r>
                      <a:r>
                        <a:rPr lang="en-US" sz="1500" baseline="0">
                          <a:solidFill>
                            <a:schemeClr val="bg1"/>
                          </a:solidFill>
                        </a:rPr>
                        <a:t> D</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4"/>
                  </a:ext>
                </a:extLst>
              </a:tr>
              <a:tr h="360455">
                <a:tc>
                  <a:txBody>
                    <a:bodyPr/>
                    <a:lstStyle/>
                    <a:p>
                      <a:r>
                        <a:rPr lang="en-US" sz="1500">
                          <a:solidFill>
                            <a:schemeClr val="bg1"/>
                          </a:solidFill>
                        </a:rPr>
                        <a:t>School</a:t>
                      </a:r>
                      <a:r>
                        <a:rPr lang="en-US" sz="1500" baseline="0">
                          <a:solidFill>
                            <a:schemeClr val="bg1"/>
                          </a:solidFill>
                        </a:rPr>
                        <a:t> E</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5"/>
                  </a:ext>
                </a:extLst>
              </a:tr>
              <a:tr h="360455">
                <a:tc>
                  <a:txBody>
                    <a:bodyPr/>
                    <a:lstStyle/>
                    <a:p>
                      <a:r>
                        <a:rPr lang="en-US" sz="1500" b="0">
                          <a:solidFill>
                            <a:schemeClr val="bg1"/>
                          </a:solidFill>
                        </a:rPr>
                        <a:t>School</a:t>
                      </a:r>
                      <a:r>
                        <a:rPr lang="en-US" sz="1500" b="0" baseline="0">
                          <a:solidFill>
                            <a:schemeClr val="bg1"/>
                          </a:solidFill>
                        </a:rPr>
                        <a:t> F</a:t>
                      </a:r>
                      <a:endParaRPr lang="en-US" sz="1500" b="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3137287115"/>
                  </a:ext>
                </a:extLst>
              </a:tr>
              <a:tr h="360455">
                <a:tc>
                  <a:txBody>
                    <a:bodyPr/>
                    <a:lstStyle/>
                    <a:p>
                      <a:r>
                        <a:rPr lang="en-US" sz="1500" b="0">
                          <a:solidFill>
                            <a:schemeClr val="bg1"/>
                          </a:solidFill>
                        </a:rPr>
                        <a:t>School G</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260488625"/>
                  </a:ext>
                </a:extLst>
              </a:tr>
              <a:tr h="360455">
                <a:tc>
                  <a:txBody>
                    <a:bodyPr/>
                    <a:lstStyle/>
                    <a:p>
                      <a:r>
                        <a:rPr lang="en-US" sz="1500" b="0">
                          <a:solidFill>
                            <a:schemeClr val="bg1"/>
                          </a:solidFill>
                        </a:rPr>
                        <a:t>School H</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5</a:t>
            </a:fld>
            <a:endParaRPr lang="en-US"/>
          </a:p>
        </p:txBody>
      </p:sp>
    </p:spTree>
    <p:extLst>
      <p:ext uri="{BB962C8B-B14F-4D97-AF65-F5344CB8AC3E}">
        <p14:creationId xmlns:p14="http://schemas.microsoft.com/office/powerpoint/2010/main" val="3840226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a:solidFill>
                  <a:srgbClr val="FFFF00"/>
                </a:solidFill>
              </a:rPr>
              <a:t>&lt;Insert District Name&gt;’s</a:t>
            </a:r>
            <a:br>
              <a:rPr lang="en-US" sz="2000" cap="none"/>
            </a:br>
            <a:r>
              <a:rPr lang="en-US" sz="2000" cap="none"/>
              <a:t>2019 Spring NJSLA School- &amp; Grade-Level Outcomes</a:t>
            </a:r>
            <a:br>
              <a:rPr lang="en-US" sz="2000" b="1" cap="none"/>
            </a:br>
            <a:r>
              <a:rPr lang="en-US" sz="2000" b="1" cap="none"/>
              <a:t>Science Grade 8 - Percentages</a:t>
            </a:r>
            <a:br>
              <a:rPr lang="en-US" sz="2000"/>
            </a:br>
            <a:endParaRPr lang="en-US" sz="200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06610773"/>
              </p:ext>
            </p:extLst>
          </p:nvPr>
        </p:nvGraphicFramePr>
        <p:xfrm>
          <a:off x="816801" y="1921777"/>
          <a:ext cx="7354929" cy="3921767"/>
        </p:xfrm>
        <a:graphic>
          <a:graphicData uri="http://schemas.openxmlformats.org/drawingml/2006/table">
            <a:tbl>
              <a:tblPr firstRow="1" firstCol="1" bandRow="1">
                <a:tableStyleId>{5C22544A-7EE6-4342-B048-85BDC9FD1C3A}</a:tableStyleId>
              </a:tblPr>
              <a:tblGrid>
                <a:gridCol w="978504">
                  <a:extLst>
                    <a:ext uri="{9D8B030D-6E8A-4147-A177-3AD203B41FA5}">
                      <a16:colId xmlns:a16="http://schemas.microsoft.com/office/drawing/2014/main" val="20000"/>
                    </a:ext>
                  </a:extLst>
                </a:gridCol>
                <a:gridCol w="1275285">
                  <a:extLst>
                    <a:ext uri="{9D8B030D-6E8A-4147-A177-3AD203B41FA5}">
                      <a16:colId xmlns:a16="http://schemas.microsoft.com/office/drawing/2014/main" val="20001"/>
                    </a:ext>
                  </a:extLst>
                </a:gridCol>
                <a:gridCol w="1275285">
                  <a:extLst>
                    <a:ext uri="{9D8B030D-6E8A-4147-A177-3AD203B41FA5}">
                      <a16:colId xmlns:a16="http://schemas.microsoft.com/office/drawing/2014/main" val="20002"/>
                    </a:ext>
                  </a:extLst>
                </a:gridCol>
                <a:gridCol w="1275285">
                  <a:extLst>
                    <a:ext uri="{9D8B030D-6E8A-4147-A177-3AD203B41FA5}">
                      <a16:colId xmlns:a16="http://schemas.microsoft.com/office/drawing/2014/main" val="20003"/>
                    </a:ext>
                  </a:extLst>
                </a:gridCol>
                <a:gridCol w="1275285">
                  <a:extLst>
                    <a:ext uri="{9D8B030D-6E8A-4147-A177-3AD203B41FA5}">
                      <a16:colId xmlns:a16="http://schemas.microsoft.com/office/drawing/2014/main" val="20004"/>
                    </a:ext>
                  </a:extLst>
                </a:gridCol>
                <a:gridCol w="1275285">
                  <a:extLst>
                    <a:ext uri="{9D8B030D-6E8A-4147-A177-3AD203B41FA5}">
                      <a16:colId xmlns:a16="http://schemas.microsoft.com/office/drawing/2014/main" val="20006"/>
                    </a:ext>
                  </a:extLst>
                </a:gridCol>
              </a:tblGrid>
              <a:tr h="1038127">
                <a:tc>
                  <a:txBody>
                    <a:bodyPr/>
                    <a:lstStyle/>
                    <a:p>
                      <a:pPr algn="ctr"/>
                      <a:endParaRPr lang="en-US" sz="1400" b="1">
                        <a:solidFill>
                          <a:schemeClr val="bg1"/>
                        </a:solidFill>
                      </a:endParaRPr>
                    </a:p>
                  </a:txBody>
                  <a:tcPr marL="131024" marR="131024" anchor="ctr">
                    <a:solidFill>
                      <a:schemeClr val="tx2"/>
                    </a:solidFill>
                  </a:tcPr>
                </a:tc>
                <a:tc>
                  <a:txBody>
                    <a:bodyPr/>
                    <a:lstStyle/>
                    <a:p>
                      <a:pPr algn="ctr"/>
                      <a:r>
                        <a:rPr lang="en-US" sz="1400" b="1" baseline="0">
                          <a:solidFill>
                            <a:schemeClr val="bg1"/>
                          </a:solidFill>
                        </a:rPr>
                        <a:t>Level 1</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Level 2</a:t>
                      </a:r>
                    </a:p>
                  </a:txBody>
                  <a:tcPr marL="131024" marR="131024" anchor="ctr">
                    <a:solidFill>
                      <a:schemeClr val="tx2"/>
                    </a:solidFill>
                  </a:tcPr>
                </a:tc>
                <a:tc>
                  <a:txBody>
                    <a:bodyPr/>
                    <a:lstStyle/>
                    <a:p>
                      <a:pPr algn="ctr"/>
                      <a:r>
                        <a:rPr lang="en-US" sz="1400" b="1">
                          <a:solidFill>
                            <a:schemeClr val="bg1"/>
                          </a:solidFill>
                        </a:rPr>
                        <a:t> Level 3</a:t>
                      </a:r>
                    </a:p>
                  </a:txBody>
                  <a:tcPr marL="131024" marR="131024" anchor="ctr">
                    <a:solidFill>
                      <a:schemeClr val="tx2"/>
                    </a:solidFill>
                  </a:tcPr>
                </a:tc>
                <a:tc>
                  <a:txBody>
                    <a:bodyPr/>
                    <a:lstStyle/>
                    <a:p>
                      <a:pPr algn="ctr"/>
                      <a:r>
                        <a:rPr lang="en-US" sz="1400" b="1" baseline="0">
                          <a:solidFill>
                            <a:schemeClr val="bg1"/>
                          </a:solidFill>
                        </a:rPr>
                        <a:t> Level 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 of students at Level 3 and 4</a:t>
                      </a: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School</a:t>
                      </a:r>
                      <a:r>
                        <a:rPr lang="en-US" sz="1500" baseline="0">
                          <a:solidFill>
                            <a:schemeClr val="bg1"/>
                          </a:solidFill>
                        </a:rPr>
                        <a:t> A</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School</a:t>
                      </a:r>
                      <a:r>
                        <a:rPr lang="en-US" sz="1500" baseline="0">
                          <a:solidFill>
                            <a:schemeClr val="bg1"/>
                          </a:solidFill>
                        </a:rPr>
                        <a:t> B</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School</a:t>
                      </a:r>
                      <a:r>
                        <a:rPr lang="en-US" sz="1500" baseline="0">
                          <a:solidFill>
                            <a:schemeClr val="bg1"/>
                          </a:solidFill>
                        </a:rPr>
                        <a:t> C</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3"/>
                  </a:ext>
                </a:extLst>
              </a:tr>
              <a:tr h="360455">
                <a:tc>
                  <a:txBody>
                    <a:bodyPr/>
                    <a:lstStyle/>
                    <a:p>
                      <a:r>
                        <a:rPr lang="en-US" sz="1500">
                          <a:solidFill>
                            <a:schemeClr val="bg1"/>
                          </a:solidFill>
                        </a:rPr>
                        <a:t>School</a:t>
                      </a:r>
                      <a:r>
                        <a:rPr lang="en-US" sz="1500" baseline="0">
                          <a:solidFill>
                            <a:schemeClr val="bg1"/>
                          </a:solidFill>
                        </a:rPr>
                        <a:t> D</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4"/>
                  </a:ext>
                </a:extLst>
              </a:tr>
              <a:tr h="360455">
                <a:tc>
                  <a:txBody>
                    <a:bodyPr/>
                    <a:lstStyle/>
                    <a:p>
                      <a:r>
                        <a:rPr lang="en-US" sz="1500">
                          <a:solidFill>
                            <a:schemeClr val="bg1"/>
                          </a:solidFill>
                        </a:rPr>
                        <a:t>School</a:t>
                      </a:r>
                      <a:r>
                        <a:rPr lang="en-US" sz="1500" baseline="0">
                          <a:solidFill>
                            <a:schemeClr val="bg1"/>
                          </a:solidFill>
                        </a:rPr>
                        <a:t> E</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5"/>
                  </a:ext>
                </a:extLst>
              </a:tr>
              <a:tr h="360455">
                <a:tc>
                  <a:txBody>
                    <a:bodyPr/>
                    <a:lstStyle/>
                    <a:p>
                      <a:r>
                        <a:rPr lang="en-US" sz="1500" b="0">
                          <a:solidFill>
                            <a:schemeClr val="bg1"/>
                          </a:solidFill>
                        </a:rPr>
                        <a:t>School</a:t>
                      </a:r>
                      <a:r>
                        <a:rPr lang="en-US" sz="1500" b="0" baseline="0">
                          <a:solidFill>
                            <a:schemeClr val="bg1"/>
                          </a:solidFill>
                        </a:rPr>
                        <a:t> F</a:t>
                      </a:r>
                      <a:endParaRPr lang="en-US" sz="1500" b="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3137287115"/>
                  </a:ext>
                </a:extLst>
              </a:tr>
              <a:tr h="360455">
                <a:tc>
                  <a:txBody>
                    <a:bodyPr/>
                    <a:lstStyle/>
                    <a:p>
                      <a:r>
                        <a:rPr lang="en-US" sz="1500" b="0">
                          <a:solidFill>
                            <a:schemeClr val="bg1"/>
                          </a:solidFill>
                        </a:rPr>
                        <a:t>School G</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260488625"/>
                  </a:ext>
                </a:extLst>
              </a:tr>
              <a:tr h="360455">
                <a:tc>
                  <a:txBody>
                    <a:bodyPr/>
                    <a:lstStyle/>
                    <a:p>
                      <a:r>
                        <a:rPr lang="en-US" sz="1500" b="0">
                          <a:solidFill>
                            <a:schemeClr val="bg1"/>
                          </a:solidFill>
                        </a:rPr>
                        <a:t>School H</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6</a:t>
            </a:fld>
            <a:endParaRPr lang="en-US"/>
          </a:p>
        </p:txBody>
      </p:sp>
    </p:spTree>
    <p:extLst>
      <p:ext uri="{BB962C8B-B14F-4D97-AF65-F5344CB8AC3E}">
        <p14:creationId xmlns:p14="http://schemas.microsoft.com/office/powerpoint/2010/main" val="899402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453" y="355847"/>
            <a:ext cx="8630215" cy="1054394"/>
          </a:xfrm>
        </p:spPr>
        <p:txBody>
          <a:bodyPr/>
          <a:lstStyle/>
          <a:p>
            <a:r>
              <a:rPr lang="en-US" sz="2000" cap="none">
                <a:solidFill>
                  <a:srgbClr val="FFFF00"/>
                </a:solidFill>
              </a:rPr>
              <a:t>&lt;Insert District Name&gt;’s</a:t>
            </a:r>
            <a:br>
              <a:rPr lang="en-US" sz="2000" cap="none"/>
            </a:br>
            <a:r>
              <a:rPr lang="en-US" sz="2000" cap="none"/>
              <a:t>2019 Spring NJSLA School- &amp; Grade-Level Outcomes</a:t>
            </a:r>
            <a:br>
              <a:rPr lang="en-US" sz="2000" b="1" cap="none"/>
            </a:br>
            <a:r>
              <a:rPr lang="en-US" sz="2000" b="1" cap="none"/>
              <a:t>Science Grade 11 - Percentages</a:t>
            </a:r>
            <a:br>
              <a:rPr lang="en-US" sz="2000"/>
            </a:br>
            <a:endParaRPr lang="en-US" sz="200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43021780"/>
              </p:ext>
            </p:extLst>
          </p:nvPr>
        </p:nvGraphicFramePr>
        <p:xfrm>
          <a:off x="816801" y="1921777"/>
          <a:ext cx="7354929" cy="3921767"/>
        </p:xfrm>
        <a:graphic>
          <a:graphicData uri="http://schemas.openxmlformats.org/drawingml/2006/table">
            <a:tbl>
              <a:tblPr firstRow="1" firstCol="1" bandRow="1">
                <a:tableStyleId>{5C22544A-7EE6-4342-B048-85BDC9FD1C3A}</a:tableStyleId>
              </a:tblPr>
              <a:tblGrid>
                <a:gridCol w="978504">
                  <a:extLst>
                    <a:ext uri="{9D8B030D-6E8A-4147-A177-3AD203B41FA5}">
                      <a16:colId xmlns:a16="http://schemas.microsoft.com/office/drawing/2014/main" val="20000"/>
                    </a:ext>
                  </a:extLst>
                </a:gridCol>
                <a:gridCol w="1275285">
                  <a:extLst>
                    <a:ext uri="{9D8B030D-6E8A-4147-A177-3AD203B41FA5}">
                      <a16:colId xmlns:a16="http://schemas.microsoft.com/office/drawing/2014/main" val="20001"/>
                    </a:ext>
                  </a:extLst>
                </a:gridCol>
                <a:gridCol w="1275285">
                  <a:extLst>
                    <a:ext uri="{9D8B030D-6E8A-4147-A177-3AD203B41FA5}">
                      <a16:colId xmlns:a16="http://schemas.microsoft.com/office/drawing/2014/main" val="20002"/>
                    </a:ext>
                  </a:extLst>
                </a:gridCol>
                <a:gridCol w="1275285">
                  <a:extLst>
                    <a:ext uri="{9D8B030D-6E8A-4147-A177-3AD203B41FA5}">
                      <a16:colId xmlns:a16="http://schemas.microsoft.com/office/drawing/2014/main" val="20003"/>
                    </a:ext>
                  </a:extLst>
                </a:gridCol>
                <a:gridCol w="1275285">
                  <a:extLst>
                    <a:ext uri="{9D8B030D-6E8A-4147-A177-3AD203B41FA5}">
                      <a16:colId xmlns:a16="http://schemas.microsoft.com/office/drawing/2014/main" val="20004"/>
                    </a:ext>
                  </a:extLst>
                </a:gridCol>
                <a:gridCol w="1275285">
                  <a:extLst>
                    <a:ext uri="{9D8B030D-6E8A-4147-A177-3AD203B41FA5}">
                      <a16:colId xmlns:a16="http://schemas.microsoft.com/office/drawing/2014/main" val="20006"/>
                    </a:ext>
                  </a:extLst>
                </a:gridCol>
              </a:tblGrid>
              <a:tr h="1038127">
                <a:tc>
                  <a:txBody>
                    <a:bodyPr/>
                    <a:lstStyle/>
                    <a:p>
                      <a:pPr algn="ctr"/>
                      <a:endParaRPr lang="en-US" sz="1400" b="1">
                        <a:solidFill>
                          <a:schemeClr val="bg1"/>
                        </a:solidFill>
                      </a:endParaRPr>
                    </a:p>
                  </a:txBody>
                  <a:tcPr marL="131024" marR="131024" anchor="ctr">
                    <a:solidFill>
                      <a:schemeClr val="tx2"/>
                    </a:solidFill>
                  </a:tcPr>
                </a:tc>
                <a:tc>
                  <a:txBody>
                    <a:bodyPr/>
                    <a:lstStyle/>
                    <a:p>
                      <a:pPr algn="ctr"/>
                      <a:r>
                        <a:rPr lang="en-US" sz="1400" b="1" baseline="0">
                          <a:solidFill>
                            <a:schemeClr val="bg1"/>
                          </a:solidFill>
                        </a:rPr>
                        <a:t>Level 1</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Level 2</a:t>
                      </a:r>
                    </a:p>
                  </a:txBody>
                  <a:tcPr marL="131024" marR="131024" anchor="ctr">
                    <a:solidFill>
                      <a:schemeClr val="tx2"/>
                    </a:solidFill>
                  </a:tcPr>
                </a:tc>
                <a:tc>
                  <a:txBody>
                    <a:bodyPr/>
                    <a:lstStyle/>
                    <a:p>
                      <a:pPr algn="ctr"/>
                      <a:r>
                        <a:rPr lang="en-US" sz="1400" b="1">
                          <a:solidFill>
                            <a:schemeClr val="bg1"/>
                          </a:solidFill>
                        </a:rPr>
                        <a:t> Level 3</a:t>
                      </a:r>
                    </a:p>
                  </a:txBody>
                  <a:tcPr marL="131024" marR="131024" anchor="ctr">
                    <a:solidFill>
                      <a:schemeClr val="tx2"/>
                    </a:solidFill>
                  </a:tcPr>
                </a:tc>
                <a:tc>
                  <a:txBody>
                    <a:bodyPr/>
                    <a:lstStyle/>
                    <a:p>
                      <a:pPr algn="ctr"/>
                      <a:r>
                        <a:rPr lang="en-US" sz="1400" b="1" baseline="0">
                          <a:solidFill>
                            <a:schemeClr val="bg1"/>
                          </a:solidFill>
                        </a:rPr>
                        <a:t> Level 4</a:t>
                      </a:r>
                      <a:endParaRPr lang="en-US" sz="1400" b="1">
                        <a:solidFill>
                          <a:schemeClr val="bg1"/>
                        </a:solidFill>
                      </a:endParaRPr>
                    </a:p>
                  </a:txBody>
                  <a:tcPr marL="131024" marR="131024" anchor="ctr">
                    <a:solidFill>
                      <a:schemeClr val="tx2"/>
                    </a:solidFill>
                  </a:tcPr>
                </a:tc>
                <a:tc>
                  <a:txBody>
                    <a:bodyPr/>
                    <a:lstStyle/>
                    <a:p>
                      <a:pPr algn="ctr"/>
                      <a:r>
                        <a:rPr lang="en-US" sz="1400" b="1">
                          <a:solidFill>
                            <a:schemeClr val="bg1"/>
                          </a:solidFill>
                        </a:rPr>
                        <a:t>% of students at Level 3 and 4</a:t>
                      </a:r>
                    </a:p>
                  </a:txBody>
                  <a:tcPr marL="131024" marR="131024" anchor="ctr">
                    <a:solidFill>
                      <a:schemeClr val="tx2"/>
                    </a:solidFill>
                  </a:tcPr>
                </a:tc>
                <a:extLst>
                  <a:ext uri="{0D108BD9-81ED-4DB2-BD59-A6C34878D82A}">
                    <a16:rowId xmlns:a16="http://schemas.microsoft.com/office/drawing/2014/main" val="10000"/>
                  </a:ext>
                </a:extLst>
              </a:tr>
              <a:tr h="360455">
                <a:tc>
                  <a:txBody>
                    <a:bodyPr/>
                    <a:lstStyle/>
                    <a:p>
                      <a:r>
                        <a:rPr lang="en-US" sz="1500">
                          <a:solidFill>
                            <a:schemeClr val="bg1"/>
                          </a:solidFill>
                        </a:rPr>
                        <a:t>School</a:t>
                      </a:r>
                      <a:r>
                        <a:rPr lang="en-US" sz="1500" baseline="0">
                          <a:solidFill>
                            <a:schemeClr val="bg1"/>
                          </a:solidFill>
                        </a:rPr>
                        <a:t> A</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1"/>
                  </a:ext>
                </a:extLst>
              </a:tr>
              <a:tr h="360455">
                <a:tc>
                  <a:txBody>
                    <a:bodyPr/>
                    <a:lstStyle/>
                    <a:p>
                      <a:r>
                        <a:rPr lang="en-US" sz="1500">
                          <a:solidFill>
                            <a:schemeClr val="bg1"/>
                          </a:solidFill>
                        </a:rPr>
                        <a:t>School</a:t>
                      </a:r>
                      <a:r>
                        <a:rPr lang="en-US" sz="1500" baseline="0">
                          <a:solidFill>
                            <a:schemeClr val="bg1"/>
                          </a:solidFill>
                        </a:rPr>
                        <a:t> B</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2"/>
                  </a:ext>
                </a:extLst>
              </a:tr>
              <a:tr h="360455">
                <a:tc>
                  <a:txBody>
                    <a:bodyPr/>
                    <a:lstStyle/>
                    <a:p>
                      <a:r>
                        <a:rPr lang="en-US" sz="1500">
                          <a:solidFill>
                            <a:schemeClr val="bg1"/>
                          </a:solidFill>
                        </a:rPr>
                        <a:t>School</a:t>
                      </a:r>
                      <a:r>
                        <a:rPr lang="en-US" sz="1500" baseline="0">
                          <a:solidFill>
                            <a:schemeClr val="bg1"/>
                          </a:solidFill>
                        </a:rPr>
                        <a:t> C</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3"/>
                  </a:ext>
                </a:extLst>
              </a:tr>
              <a:tr h="360455">
                <a:tc>
                  <a:txBody>
                    <a:bodyPr/>
                    <a:lstStyle/>
                    <a:p>
                      <a:r>
                        <a:rPr lang="en-US" sz="1500">
                          <a:solidFill>
                            <a:schemeClr val="bg1"/>
                          </a:solidFill>
                        </a:rPr>
                        <a:t>School</a:t>
                      </a:r>
                      <a:r>
                        <a:rPr lang="en-US" sz="1500" baseline="0">
                          <a:solidFill>
                            <a:schemeClr val="bg1"/>
                          </a:solidFill>
                        </a:rPr>
                        <a:t> D</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4"/>
                  </a:ext>
                </a:extLst>
              </a:tr>
              <a:tr h="360455">
                <a:tc>
                  <a:txBody>
                    <a:bodyPr/>
                    <a:lstStyle/>
                    <a:p>
                      <a:r>
                        <a:rPr lang="en-US" sz="1500">
                          <a:solidFill>
                            <a:schemeClr val="bg1"/>
                          </a:solidFill>
                        </a:rPr>
                        <a:t>School</a:t>
                      </a:r>
                      <a:r>
                        <a:rPr lang="en-US" sz="1500" baseline="0">
                          <a:solidFill>
                            <a:schemeClr val="bg1"/>
                          </a:solidFill>
                        </a:rPr>
                        <a:t> E</a:t>
                      </a:r>
                      <a:endParaRPr lang="en-US" sz="150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10005"/>
                  </a:ext>
                </a:extLst>
              </a:tr>
              <a:tr h="360455">
                <a:tc>
                  <a:txBody>
                    <a:bodyPr/>
                    <a:lstStyle/>
                    <a:p>
                      <a:r>
                        <a:rPr lang="en-US" sz="1500" b="0">
                          <a:solidFill>
                            <a:schemeClr val="bg1"/>
                          </a:solidFill>
                        </a:rPr>
                        <a:t>School</a:t>
                      </a:r>
                      <a:r>
                        <a:rPr lang="en-US" sz="1500" b="0" baseline="0">
                          <a:solidFill>
                            <a:schemeClr val="bg1"/>
                          </a:solidFill>
                        </a:rPr>
                        <a:t> F</a:t>
                      </a:r>
                      <a:endParaRPr lang="en-US" sz="1500" b="0">
                        <a:solidFill>
                          <a:schemeClr val="bg1"/>
                        </a:solidFill>
                      </a:endParaRP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3137287115"/>
                  </a:ext>
                </a:extLst>
              </a:tr>
              <a:tr h="360455">
                <a:tc>
                  <a:txBody>
                    <a:bodyPr/>
                    <a:lstStyle/>
                    <a:p>
                      <a:r>
                        <a:rPr lang="en-US" sz="1500" b="0">
                          <a:solidFill>
                            <a:schemeClr val="bg1"/>
                          </a:solidFill>
                        </a:rPr>
                        <a:t>School G</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260488625"/>
                  </a:ext>
                </a:extLst>
              </a:tr>
              <a:tr h="360455">
                <a:tc>
                  <a:txBody>
                    <a:bodyPr/>
                    <a:lstStyle/>
                    <a:p>
                      <a:r>
                        <a:rPr lang="en-US" sz="1500" b="0">
                          <a:solidFill>
                            <a:schemeClr val="bg1"/>
                          </a:solidFill>
                        </a:rPr>
                        <a:t>School H</a:t>
                      </a:r>
                    </a:p>
                  </a:txBody>
                  <a:tcPr marL="131024" marR="131024">
                    <a:solidFill>
                      <a:schemeClr val="tx2"/>
                    </a:solidFill>
                  </a:tcPr>
                </a:tc>
                <a:tc>
                  <a:txBody>
                    <a:bodyPr/>
                    <a:lstStyle/>
                    <a:p>
                      <a:pPr algn="ctr"/>
                      <a:endParaRPr lang="en-US" sz="1000"/>
                    </a:p>
                  </a:txBody>
                  <a:tcPr marL="131024" marR="131024"/>
                </a:tc>
                <a:tc>
                  <a:txBody>
                    <a:bodyPr/>
                    <a:lstStyle/>
                    <a:p>
                      <a:pPr algn="ctr"/>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tc>
                  <a:txBody>
                    <a:bodyPr/>
                    <a:lstStyle/>
                    <a:p>
                      <a:endParaRPr lang="en-US" sz="1000"/>
                    </a:p>
                  </a:txBody>
                  <a:tcPr marL="131024" marR="131024"/>
                </a:tc>
                <a:extLst>
                  <a:ext uri="{0D108BD9-81ED-4DB2-BD59-A6C34878D82A}">
                    <a16:rowId xmlns:a16="http://schemas.microsoft.com/office/drawing/2014/main" val="405821739"/>
                  </a:ext>
                </a:extLst>
              </a:tr>
            </a:tbl>
          </a:graphicData>
        </a:graphic>
      </p:graphicFrame>
      <p:sp>
        <p:nvSpPr>
          <p:cNvPr id="5" name="Slide Number Placeholder 4"/>
          <p:cNvSpPr>
            <a:spLocks noGrp="1"/>
          </p:cNvSpPr>
          <p:nvPr>
            <p:ph type="sldNum" sz="quarter" idx="12"/>
          </p:nvPr>
        </p:nvSpPr>
        <p:spPr/>
        <p:txBody>
          <a:bodyPr/>
          <a:lstStyle/>
          <a:p>
            <a:fld id="{356A72F1-C897-1647-9CE8-BFFB19418015}" type="slidenum">
              <a:rPr lang="en-US" smtClean="0"/>
              <a:pPr/>
              <a:t>7</a:t>
            </a:fld>
            <a:endParaRPr lang="en-US"/>
          </a:p>
        </p:txBody>
      </p:sp>
    </p:spTree>
    <p:extLst>
      <p:ext uri="{BB962C8B-B14F-4D97-AF65-F5344CB8AC3E}">
        <p14:creationId xmlns:p14="http://schemas.microsoft.com/office/powerpoint/2010/main" val="4045967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9994" y="486461"/>
            <a:ext cx="7404685" cy="826513"/>
          </a:xfrm>
        </p:spPr>
        <p:txBody>
          <a:bodyPr/>
          <a:lstStyle/>
          <a:p>
            <a:r>
              <a:rPr lang="en-US" sz="2000" cap="none">
                <a:solidFill>
                  <a:prstClr val="white"/>
                </a:solidFill>
                <a:latin typeface="Calibri" panose="020F0502020204030204" pitchFamily="34" charset="0"/>
                <a:cs typeface="Calibri" panose="020F0502020204030204" pitchFamily="34" charset="0"/>
              </a:rPr>
              <a:t>Comparison of </a:t>
            </a:r>
            <a:r>
              <a:rPr lang="en-US" sz="2000" cap="none">
                <a:solidFill>
                  <a:srgbClr val="FFFF00"/>
                </a:solidFill>
                <a:latin typeface="Calibri" panose="020F0502020204030204" pitchFamily="34" charset="0"/>
                <a:cs typeface="Calibri" panose="020F0502020204030204" pitchFamily="34" charset="0"/>
              </a:rPr>
              <a:t>&lt;School Name&gt;’s </a:t>
            </a:r>
            <a:br>
              <a:rPr lang="en-US" sz="2000" cap="none">
                <a:latin typeface="Calibri" panose="020F0502020204030204" pitchFamily="34" charset="0"/>
                <a:cs typeface="Calibri" panose="020F0502020204030204" pitchFamily="34" charset="0"/>
              </a:rPr>
            </a:br>
            <a:r>
              <a:rPr lang="en-US" sz="2000" cap="none">
                <a:solidFill>
                  <a:prstClr val="white"/>
                </a:solidFill>
                <a:latin typeface="Calibri" panose="020F0502020204030204" pitchFamily="34" charset="0"/>
                <a:cs typeface="Calibri" panose="020F0502020204030204" pitchFamily="34" charset="0"/>
              </a:rPr>
              <a:t>Spring 2019 Administration</a:t>
            </a:r>
            <a:br>
              <a:rPr lang="en-US" sz="2000" cap="none">
                <a:solidFill>
                  <a:prstClr val="white"/>
                </a:solidFill>
                <a:latin typeface="Calibri" panose="020F0502020204030204" pitchFamily="34" charset="0"/>
                <a:cs typeface="Calibri" panose="020F0502020204030204" pitchFamily="34" charset="0"/>
              </a:rPr>
            </a:br>
            <a:r>
              <a:rPr lang="en-US" sz="2000" b="1" cap="none">
                <a:solidFill>
                  <a:prstClr val="white"/>
                </a:solidFill>
                <a:latin typeface="Calibri" panose="020F0502020204030204" pitchFamily="34" charset="0"/>
                <a:cs typeface="Calibri" panose="020F0502020204030204" pitchFamily="34" charset="0"/>
              </a:rPr>
              <a:t>Science to </a:t>
            </a:r>
            <a:r>
              <a:rPr lang="en-US" sz="2000" b="1" cap="none">
                <a:solidFill>
                  <a:srgbClr val="FFFF00"/>
                </a:solidFill>
                <a:latin typeface="Calibri" panose="020F0502020204030204" pitchFamily="34" charset="0"/>
                <a:cs typeface="Calibri" panose="020F0502020204030204" pitchFamily="34" charset="0"/>
              </a:rPr>
              <a:t>&lt;District Name&gt;’s  </a:t>
            </a:r>
            <a:r>
              <a:rPr lang="en-US" sz="2000" b="1" cap="none">
                <a:latin typeface="Calibri" panose="020F0502020204030204" pitchFamily="34" charset="0"/>
                <a:cs typeface="Calibri" panose="020F0502020204030204" pitchFamily="34" charset="0"/>
              </a:rPr>
              <a:t>Percentages in 2019</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75879546"/>
              </p:ext>
            </p:extLst>
          </p:nvPr>
        </p:nvGraphicFramePr>
        <p:xfrm>
          <a:off x="954389" y="2682722"/>
          <a:ext cx="7155893" cy="2493126"/>
        </p:xfrm>
        <a:graphic>
          <a:graphicData uri="http://schemas.openxmlformats.org/drawingml/2006/table">
            <a:tbl>
              <a:tblPr firstRow="1" firstCol="1" bandRow="1">
                <a:tableStyleId>{5C22544A-7EE6-4342-B048-85BDC9FD1C3A}</a:tableStyleId>
              </a:tblPr>
              <a:tblGrid>
                <a:gridCol w="722781">
                  <a:extLst>
                    <a:ext uri="{9D8B030D-6E8A-4147-A177-3AD203B41FA5}">
                      <a16:colId xmlns:a16="http://schemas.microsoft.com/office/drawing/2014/main" val="20000"/>
                    </a:ext>
                  </a:extLst>
                </a:gridCol>
                <a:gridCol w="804139">
                  <a:extLst>
                    <a:ext uri="{9D8B030D-6E8A-4147-A177-3AD203B41FA5}">
                      <a16:colId xmlns:a16="http://schemas.microsoft.com/office/drawing/2014/main" val="20001"/>
                    </a:ext>
                  </a:extLst>
                </a:gridCol>
                <a:gridCol w="804139">
                  <a:extLst>
                    <a:ext uri="{9D8B030D-6E8A-4147-A177-3AD203B41FA5}">
                      <a16:colId xmlns:a16="http://schemas.microsoft.com/office/drawing/2014/main" val="20002"/>
                    </a:ext>
                  </a:extLst>
                </a:gridCol>
                <a:gridCol w="804139">
                  <a:extLst>
                    <a:ext uri="{9D8B030D-6E8A-4147-A177-3AD203B41FA5}">
                      <a16:colId xmlns:a16="http://schemas.microsoft.com/office/drawing/2014/main" val="20003"/>
                    </a:ext>
                  </a:extLst>
                </a:gridCol>
                <a:gridCol w="804139">
                  <a:extLst>
                    <a:ext uri="{9D8B030D-6E8A-4147-A177-3AD203B41FA5}">
                      <a16:colId xmlns:a16="http://schemas.microsoft.com/office/drawing/2014/main" val="20004"/>
                    </a:ext>
                  </a:extLst>
                </a:gridCol>
                <a:gridCol w="804139">
                  <a:extLst>
                    <a:ext uri="{9D8B030D-6E8A-4147-A177-3AD203B41FA5}">
                      <a16:colId xmlns:a16="http://schemas.microsoft.com/office/drawing/2014/main" val="20005"/>
                    </a:ext>
                  </a:extLst>
                </a:gridCol>
                <a:gridCol w="804139">
                  <a:extLst>
                    <a:ext uri="{9D8B030D-6E8A-4147-A177-3AD203B41FA5}">
                      <a16:colId xmlns:a16="http://schemas.microsoft.com/office/drawing/2014/main" val="20006"/>
                    </a:ext>
                  </a:extLst>
                </a:gridCol>
                <a:gridCol w="804139">
                  <a:extLst>
                    <a:ext uri="{9D8B030D-6E8A-4147-A177-3AD203B41FA5}">
                      <a16:colId xmlns:a16="http://schemas.microsoft.com/office/drawing/2014/main" val="20007"/>
                    </a:ext>
                  </a:extLst>
                </a:gridCol>
                <a:gridCol w="804139">
                  <a:extLst>
                    <a:ext uri="{9D8B030D-6E8A-4147-A177-3AD203B41FA5}">
                      <a16:colId xmlns:a16="http://schemas.microsoft.com/office/drawing/2014/main" val="20008"/>
                    </a:ext>
                  </a:extLst>
                </a:gridCol>
              </a:tblGrid>
              <a:tr h="868155">
                <a:tc>
                  <a:txBody>
                    <a:bodyPr/>
                    <a:lstStyle/>
                    <a:p>
                      <a:pPr algn="ctr"/>
                      <a:r>
                        <a:rPr lang="en-US" sz="1600">
                          <a:latin typeface="Calibri" panose="020F0502020204030204" pitchFamily="34" charset="0"/>
                          <a:cs typeface="Calibri" panose="020F0502020204030204" pitchFamily="34" charset="0"/>
                        </a:rPr>
                        <a:t>Grade</a:t>
                      </a:r>
                    </a:p>
                  </a:txBody>
                  <a:tcPr marL="98268" marR="98268" marT="34290" marB="34290" anchor="ctr">
                    <a:solidFill>
                      <a:schemeClr val="tx2"/>
                    </a:solidFill>
                  </a:tcPr>
                </a:tc>
                <a:tc>
                  <a:txBody>
                    <a:bodyPr/>
                    <a:lstStyle/>
                    <a:p>
                      <a:pPr algn="ctr"/>
                      <a:r>
                        <a:rPr lang="en-US" sz="1600">
                          <a:solidFill>
                            <a:schemeClr val="bg1"/>
                          </a:solidFill>
                          <a:latin typeface="+mn-lt"/>
                        </a:rPr>
                        <a:t>Level 1, School</a:t>
                      </a:r>
                    </a:p>
                  </a:txBody>
                  <a:tcPr marL="68580" marR="68580" marT="34290" marB="34290" anchor="ctr">
                    <a:solidFill>
                      <a:schemeClr val="tx2"/>
                    </a:solidFill>
                  </a:tcPr>
                </a:tc>
                <a:tc>
                  <a:txBody>
                    <a:bodyPr/>
                    <a:lstStyle/>
                    <a:p>
                      <a:pPr algn="ctr"/>
                      <a:r>
                        <a:rPr lang="en-US" sz="1600" b="1">
                          <a:solidFill>
                            <a:schemeClr val="bg1"/>
                          </a:solidFill>
                          <a:latin typeface="+mn-lt"/>
                        </a:rPr>
                        <a:t>Level 1, District</a:t>
                      </a:r>
                    </a:p>
                  </a:txBody>
                  <a:tcPr marL="68580" marR="68580" marT="34290" marB="34290" anchor="ctr">
                    <a:solidFill>
                      <a:schemeClr val="tx2"/>
                    </a:solidFill>
                  </a:tcPr>
                </a:tc>
                <a:tc>
                  <a:txBody>
                    <a:bodyPr/>
                    <a:lstStyle/>
                    <a:p>
                      <a:pPr algn="ctr"/>
                      <a:r>
                        <a:rPr lang="en-US" sz="1600">
                          <a:solidFill>
                            <a:schemeClr val="bg1"/>
                          </a:solidFill>
                          <a:latin typeface="+mn-lt"/>
                        </a:rPr>
                        <a:t>Level 2, School</a:t>
                      </a:r>
                    </a:p>
                  </a:txBody>
                  <a:tcPr marL="68580" marR="68580" marT="34290" marB="34290" anchor="ctr">
                    <a:solidFill>
                      <a:schemeClr val="tx2"/>
                    </a:solidFill>
                  </a:tcPr>
                </a:tc>
                <a:tc>
                  <a:txBody>
                    <a:bodyPr/>
                    <a:lstStyle/>
                    <a:p>
                      <a:pPr algn="ctr"/>
                      <a:r>
                        <a:rPr lang="en-US" sz="1600" b="1">
                          <a:solidFill>
                            <a:schemeClr val="bg1"/>
                          </a:solidFill>
                          <a:latin typeface="+mn-lt"/>
                        </a:rPr>
                        <a:t>Level 2,</a:t>
                      </a:r>
                    </a:p>
                    <a:p>
                      <a:pPr algn="ctr"/>
                      <a:r>
                        <a:rPr lang="en-US" sz="1600" b="1">
                          <a:solidFill>
                            <a:schemeClr val="bg1"/>
                          </a:solidFill>
                          <a:latin typeface="+mn-lt"/>
                        </a:rPr>
                        <a:t>District</a:t>
                      </a:r>
                    </a:p>
                  </a:txBody>
                  <a:tcPr marL="68580" marR="68580" marT="34290" marB="34290" anchor="ctr">
                    <a:solidFill>
                      <a:schemeClr val="tx2"/>
                    </a:solidFill>
                  </a:tcPr>
                </a:tc>
                <a:tc>
                  <a:txBody>
                    <a:bodyPr/>
                    <a:lstStyle/>
                    <a:p>
                      <a:pPr algn="ctr"/>
                      <a:r>
                        <a:rPr lang="en-US" sz="1600">
                          <a:solidFill>
                            <a:schemeClr val="bg1"/>
                          </a:solidFill>
                          <a:latin typeface="+mn-lt"/>
                        </a:rPr>
                        <a:t>Level 3, School</a:t>
                      </a:r>
                    </a:p>
                  </a:txBody>
                  <a:tcPr marL="68580" marR="68580" marT="34290" marB="34290" anchor="ctr">
                    <a:solidFill>
                      <a:schemeClr val="tx2"/>
                    </a:solidFill>
                  </a:tcPr>
                </a:tc>
                <a:tc>
                  <a:txBody>
                    <a:bodyPr/>
                    <a:lstStyle/>
                    <a:p>
                      <a:pPr algn="ctr"/>
                      <a:r>
                        <a:rPr lang="en-US" sz="1600" b="1">
                          <a:solidFill>
                            <a:schemeClr val="bg1"/>
                          </a:solidFill>
                          <a:latin typeface="+mn-lt"/>
                        </a:rPr>
                        <a:t>Level 3, District</a:t>
                      </a:r>
                    </a:p>
                  </a:txBody>
                  <a:tcPr marL="68580" marR="68580" marT="34290" marB="34290" anchor="ctr">
                    <a:solidFill>
                      <a:schemeClr val="tx2"/>
                    </a:solidFill>
                  </a:tcPr>
                </a:tc>
                <a:tc>
                  <a:txBody>
                    <a:bodyPr/>
                    <a:lstStyle/>
                    <a:p>
                      <a:pPr algn="ctr"/>
                      <a:r>
                        <a:rPr lang="en-US" sz="1600">
                          <a:solidFill>
                            <a:schemeClr val="bg1"/>
                          </a:solidFill>
                          <a:latin typeface="+mn-lt"/>
                        </a:rPr>
                        <a:t>Level 4, School</a:t>
                      </a:r>
                    </a:p>
                  </a:txBody>
                  <a:tcPr marL="68580" marR="68580" marT="34290" marB="34290" anchor="ctr">
                    <a:solidFill>
                      <a:schemeClr val="tx2"/>
                    </a:solidFill>
                  </a:tcPr>
                </a:tc>
                <a:tc>
                  <a:txBody>
                    <a:bodyPr/>
                    <a:lstStyle/>
                    <a:p>
                      <a:pPr algn="ctr"/>
                      <a:r>
                        <a:rPr lang="en-US" sz="1600">
                          <a:solidFill>
                            <a:schemeClr val="bg1"/>
                          </a:solidFill>
                          <a:latin typeface="+mn-lt"/>
                        </a:rPr>
                        <a:t>Level 4, District</a:t>
                      </a:r>
                    </a:p>
                  </a:txBody>
                  <a:tcPr marL="68580" marR="68580" marT="34290" marB="34290" anchor="ctr">
                    <a:solidFill>
                      <a:schemeClr val="tx2"/>
                    </a:solidFill>
                  </a:tcPr>
                </a:tc>
                <a:extLst>
                  <a:ext uri="{0D108BD9-81ED-4DB2-BD59-A6C34878D82A}">
                    <a16:rowId xmlns:a16="http://schemas.microsoft.com/office/drawing/2014/main" val="4064672404"/>
                  </a:ext>
                </a:extLst>
              </a:tr>
              <a:tr h="541657">
                <a:tc>
                  <a:txBody>
                    <a:bodyPr/>
                    <a:lstStyle/>
                    <a:p>
                      <a:pPr algn="ctr"/>
                      <a:r>
                        <a:rPr lang="en-US" sz="1600">
                          <a:latin typeface="Calibri" panose="020F0502020204030204" pitchFamily="34" charset="0"/>
                          <a:cs typeface="Calibri" panose="020F0502020204030204" pitchFamily="34" charset="0"/>
                        </a:rPr>
                        <a:t>5</a:t>
                      </a:r>
                    </a:p>
                  </a:txBody>
                  <a:tcPr marL="98268" marR="98268" marT="34290" marB="34290" anchor="ctr">
                    <a:solidFill>
                      <a:schemeClr val="tx2"/>
                    </a:solidFill>
                  </a:tcP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extLst>
                  <a:ext uri="{0D108BD9-81ED-4DB2-BD59-A6C34878D82A}">
                    <a16:rowId xmlns:a16="http://schemas.microsoft.com/office/drawing/2014/main" val="10003"/>
                  </a:ext>
                </a:extLst>
              </a:tr>
              <a:tr h="541657">
                <a:tc>
                  <a:txBody>
                    <a:bodyPr/>
                    <a:lstStyle/>
                    <a:p>
                      <a:pPr algn="ctr"/>
                      <a:r>
                        <a:rPr lang="en-US" sz="1600">
                          <a:latin typeface="Calibri" panose="020F0502020204030204" pitchFamily="34" charset="0"/>
                          <a:cs typeface="Calibri" panose="020F0502020204030204" pitchFamily="34" charset="0"/>
                        </a:rPr>
                        <a:t>8</a:t>
                      </a:r>
                    </a:p>
                  </a:txBody>
                  <a:tcPr marL="98268" marR="98268" marT="34290" marB="34290" anchor="ctr">
                    <a:solidFill>
                      <a:schemeClr val="tx2"/>
                    </a:solidFill>
                  </a:tcP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extLst>
                  <a:ext uri="{0D108BD9-81ED-4DB2-BD59-A6C34878D82A}">
                    <a16:rowId xmlns:a16="http://schemas.microsoft.com/office/drawing/2014/main" val="10004"/>
                  </a:ext>
                </a:extLst>
              </a:tr>
              <a:tr h="541657">
                <a:tc>
                  <a:txBody>
                    <a:bodyPr/>
                    <a:lstStyle/>
                    <a:p>
                      <a:pPr algn="ctr"/>
                      <a:r>
                        <a:rPr lang="en-US" sz="1600">
                          <a:latin typeface="Calibri" panose="020F0502020204030204" pitchFamily="34" charset="0"/>
                          <a:cs typeface="Calibri" panose="020F0502020204030204" pitchFamily="34" charset="0"/>
                        </a:rPr>
                        <a:t>11</a:t>
                      </a:r>
                    </a:p>
                  </a:txBody>
                  <a:tcPr marL="98268" marR="98268" marT="34290" marB="34290" anchor="ctr">
                    <a:solidFill>
                      <a:schemeClr val="tx2"/>
                    </a:solidFill>
                  </a:tcP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tc>
                  <a:txBody>
                    <a:bodyPr/>
                    <a:lstStyle/>
                    <a:p>
                      <a:pPr algn="ctr"/>
                      <a:endParaRPr lang="en-US" sz="1200">
                        <a:solidFill>
                          <a:schemeClr val="tx2">
                            <a:lumMod val="75000"/>
                          </a:schemeClr>
                        </a:solidFill>
                      </a:endParaRPr>
                    </a:p>
                  </a:txBody>
                  <a:tcPr marL="68580" marR="68580" marT="34290" marB="34290" anchor="ctr"/>
                </a:tc>
                <a:tc>
                  <a:txBody>
                    <a:bodyPr/>
                    <a:lstStyle/>
                    <a:p>
                      <a:pPr algn="ctr"/>
                      <a:endParaRPr lang="en-US" sz="1200" b="1">
                        <a:solidFill>
                          <a:schemeClr val="tx1"/>
                        </a:solidFill>
                      </a:endParaRPr>
                    </a:p>
                  </a:txBody>
                  <a:tcPr marL="68580" marR="68580" marT="34290" marB="34290" anchor="ctr"/>
                </a:tc>
                <a:extLst>
                  <a:ext uri="{0D108BD9-81ED-4DB2-BD59-A6C34878D82A}">
                    <a16:rowId xmlns:a16="http://schemas.microsoft.com/office/drawing/2014/main" val="10005"/>
                  </a:ext>
                </a:extLst>
              </a:tr>
            </a:tbl>
          </a:graphicData>
        </a:graphic>
      </p:graphicFrame>
      <p:sp>
        <p:nvSpPr>
          <p:cNvPr id="8" name="TextBox 7"/>
          <p:cNvSpPr txBox="1"/>
          <p:nvPr/>
        </p:nvSpPr>
        <p:spPr>
          <a:xfrm>
            <a:off x="363415" y="6068772"/>
            <a:ext cx="6339840" cy="261610"/>
          </a:xfrm>
          <a:prstGeom prst="rect">
            <a:avLst/>
          </a:prstGeom>
          <a:noFill/>
        </p:spPr>
        <p:txBody>
          <a:bodyPr wrap="square" rtlCol="0">
            <a:spAutoFit/>
          </a:bodyPr>
          <a:lstStyle/>
          <a:p>
            <a:r>
              <a:rPr lang="en-US" sz="1100"/>
              <a:t>Notes: Percentages may not total 100 due to rounding.</a:t>
            </a:r>
          </a:p>
        </p:txBody>
      </p:sp>
      <p:sp>
        <p:nvSpPr>
          <p:cNvPr id="6" name="Slide Number Placeholder 5"/>
          <p:cNvSpPr>
            <a:spLocks noGrp="1"/>
          </p:cNvSpPr>
          <p:nvPr>
            <p:ph type="sldNum" sz="quarter" idx="12"/>
          </p:nvPr>
        </p:nvSpPr>
        <p:spPr/>
        <p:txBody>
          <a:bodyPr/>
          <a:lstStyle/>
          <a:p>
            <a:fld id="{356A72F1-C897-1647-9CE8-BFFB19418015}" type="slidenum">
              <a:rPr lang="en-US" smtClean="0"/>
              <a:pPr/>
              <a:t>8</a:t>
            </a:fld>
            <a:endParaRPr lang="en-US"/>
          </a:p>
        </p:txBody>
      </p:sp>
    </p:spTree>
    <p:extLst>
      <p:ext uri="{BB962C8B-B14F-4D97-AF65-F5344CB8AC3E}">
        <p14:creationId xmlns:p14="http://schemas.microsoft.com/office/powerpoint/2010/main" val="3629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vert="horz" lIns="91440" tIns="45720" rIns="91440" bIns="45720" rtlCol="0" anchor="t">
            <a:normAutofit/>
          </a:bodyPr>
          <a:lstStyle/>
          <a:p>
            <a:r>
              <a:rPr lang="en-US">
                <a:solidFill>
                  <a:srgbClr val="1F497D"/>
                </a:solidFill>
              </a:rPr>
              <a:t>&lt;Develop as needed&gt;</a:t>
            </a:r>
          </a:p>
        </p:txBody>
      </p:sp>
      <p:sp>
        <p:nvSpPr>
          <p:cNvPr id="3" name="Slide Number Placeholder 2"/>
          <p:cNvSpPr>
            <a:spLocks noGrp="1"/>
          </p:cNvSpPr>
          <p:nvPr>
            <p:ph type="sldNum" sz="quarter" idx="12"/>
          </p:nvPr>
        </p:nvSpPr>
        <p:spPr/>
        <p:txBody>
          <a:bodyPr/>
          <a:lstStyle/>
          <a:p>
            <a:fld id="{356A72F1-C897-1647-9CE8-BFFB19418015}" type="slidenum">
              <a:rPr lang="en-US" smtClean="0"/>
              <a:pPr/>
              <a:t>9</a:t>
            </a:fld>
            <a:endParaRPr lang="en-US"/>
          </a:p>
        </p:txBody>
      </p:sp>
      <p:sp>
        <p:nvSpPr>
          <p:cNvPr id="4" name="Title 3"/>
          <p:cNvSpPr>
            <a:spLocks noGrp="1"/>
          </p:cNvSpPr>
          <p:nvPr>
            <p:ph type="title"/>
          </p:nvPr>
        </p:nvSpPr>
        <p:spPr/>
        <p:txBody>
          <a:bodyPr/>
          <a:lstStyle/>
          <a:p>
            <a:r>
              <a:rPr lang="en-US" cap="none">
                <a:solidFill>
                  <a:srgbClr val="FFFF00"/>
                </a:solidFill>
                <a:ea typeface="+mj-lt"/>
                <a:cs typeface="+mj-lt"/>
              </a:rPr>
              <a:t>&lt;Insert District Name&gt;’s</a:t>
            </a:r>
            <a:br>
              <a:rPr lang="en-US" cap="none">
                <a:solidFill>
                  <a:srgbClr val="FFFF00"/>
                </a:solidFill>
                <a:ea typeface="+mj-lt"/>
                <a:cs typeface="+mj-lt"/>
              </a:rPr>
            </a:br>
            <a:r>
              <a:rPr lang="en-US" cap="none"/>
              <a:t>Notable Achievements</a:t>
            </a:r>
            <a:endParaRPr lang="en-US"/>
          </a:p>
        </p:txBody>
      </p:sp>
    </p:spTree>
    <p:extLst>
      <p:ext uri="{BB962C8B-B14F-4D97-AF65-F5344CB8AC3E}">
        <p14:creationId xmlns:p14="http://schemas.microsoft.com/office/powerpoint/2010/main" val="42848595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ustom 11">
      <a:dk1>
        <a:sysClr val="windowText" lastClr="000000"/>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Notes_x003a_ xmlns="15ebe88e-7bda-4304-bde2-f2b889566e4a" xsi:nil="true"/>
    <ReviewStatus xmlns="15ebe88e-7bda-4304-bde2-f2b889566e4a" xsi:nil="true"/>
    <SharedWithUsers xmlns="8089b851-2d40-4043-a4c6-e46a55c68222">
      <UserInfo>
        <DisplayName>Hennigan, Alyssa</DisplayName>
        <AccountId>43</AccountId>
        <AccountType/>
      </UserInfo>
      <UserInfo>
        <DisplayName>Klosinski, Ginger</DisplayName>
        <AccountId>75</AccountId>
        <AccountType/>
      </UserInfo>
      <UserInfo>
        <DisplayName>Gonzalez, Gilbert</DisplayName>
        <AccountId>6</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24C37DC6888604FBE624C8711B8619C" ma:contentTypeVersion="16" ma:contentTypeDescription="Create a new document." ma:contentTypeScope="" ma:versionID="672cc7f2db947f911c500c5c59af399a">
  <xsd:schema xmlns:xsd="http://www.w3.org/2001/XMLSchema" xmlns:xs="http://www.w3.org/2001/XMLSchema" xmlns:p="http://schemas.microsoft.com/office/2006/metadata/properties" xmlns:ns1="http://schemas.microsoft.com/sharepoint/v3" xmlns:ns2="15ebe88e-7bda-4304-bde2-f2b889566e4a" xmlns:ns3="8089b851-2d40-4043-a4c6-e46a55c68222" targetNamespace="http://schemas.microsoft.com/office/2006/metadata/properties" ma:root="true" ma:fieldsID="df86f4a3efcc4ed46a8e86936b552104" ns1:_="" ns2:_="" ns3:_="">
    <xsd:import namespace="http://schemas.microsoft.com/sharepoint/v3"/>
    <xsd:import namespace="15ebe88e-7bda-4304-bde2-f2b889566e4a"/>
    <xsd:import namespace="8089b851-2d40-4043-a4c6-e46a55c682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Notes_x003a_"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Review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ebe88e-7bda-4304-bde2-f2b889566e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Notes_x003a_" ma:index="16" nillable="true" ma:displayName="Notes:" ma:internalName="Notes_x003a_">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ReviewStatus" ma:index="22" nillable="true" ma:displayName="Review Status" ma:format="Dropdown" ma:internalName="ReviewStatus">
      <xsd:simpleType>
        <xsd:restriction base="dms:Choice">
          <xsd:enumeration value="Approved"/>
          <xsd:enumeration value="Needs Review"/>
          <xsd:enumeration value="Reject"/>
          <xsd:enumeration value="Required Redaction"/>
        </xsd:restriction>
      </xsd:simpleType>
    </xsd:element>
  </xsd:schema>
  <xsd:schema xmlns:xsd="http://www.w3.org/2001/XMLSchema" xmlns:xs="http://www.w3.org/2001/XMLSchema" xmlns:dms="http://schemas.microsoft.com/office/2006/documentManagement/types" xmlns:pc="http://schemas.microsoft.com/office/infopath/2007/PartnerControls" targetNamespace="8089b851-2d40-4043-a4c6-e46a55c682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881CA3D-E35D-4288-9CC5-A21856FE689A}">
  <ds:schemaRefs>
    <ds:schemaRef ds:uri="http://purl.org/dc/elements/1.1/"/>
    <ds:schemaRef ds:uri="http://schemas.microsoft.com/sharepoint/v3"/>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8089b851-2d40-4043-a4c6-e46a55c68222"/>
    <ds:schemaRef ds:uri="http://schemas.microsoft.com/office/2006/metadata/properties"/>
    <ds:schemaRef ds:uri="15ebe88e-7bda-4304-bde2-f2b889566e4a"/>
    <ds:schemaRef ds:uri="http://www.w3.org/XML/1998/namespace"/>
    <ds:schemaRef ds:uri="http://purl.org/dc/dcmitype/"/>
  </ds:schemaRefs>
</ds:datastoreItem>
</file>

<file path=customXml/itemProps2.xml><?xml version="1.0" encoding="utf-8"?>
<ds:datastoreItem xmlns:ds="http://schemas.openxmlformats.org/officeDocument/2006/customXml" ds:itemID="{5A1F023B-B24F-46A6-AA62-BF86F137E8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5ebe88e-7bda-4304-bde2-f2b889566e4a"/>
    <ds:schemaRef ds:uri="8089b851-2d40-4043-a4c6-e46a55c68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6B53F6-5CF5-4C70-915E-E527DDDBACC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Apex</Template>
  <TotalTime>4</TotalTime>
  <Words>584</Words>
  <Application>Microsoft Office PowerPoint</Application>
  <PresentationFormat>On-screen Show (4:3)</PresentationFormat>
  <Paragraphs>159</Paragraphs>
  <Slides>18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Wingdings</vt:lpstr>
      <vt:lpstr>Wingdings 2</vt:lpstr>
      <vt:lpstr>Grid</vt:lpstr>
      <vt:lpstr>NJSLA Science Results: Spring 2019 Administrations   &lt;Insert District Name&gt; &lt;Insert Date Of Presentation&gt; </vt:lpstr>
      <vt:lpstr>New Jersey Student Learning Assessment –  Science (NJSLA-Science)</vt:lpstr>
      <vt:lpstr>Comparison of &lt;Insert District Name&gt;’s  Spring 2019 NJSLA Administrations Science to New Jersey Percentages for 2019</vt:lpstr>
      <vt:lpstr> &lt;Insert District Name&gt;’s  Number of Students Tested  in Spring 2019 NJSLA Administrations Science</vt:lpstr>
      <vt:lpstr>&lt;Insert District Name&gt;’s 2019 Spring NJSLA School- &amp; Grade-Level Outcomes Science Grade 5 - Percentages </vt:lpstr>
      <vt:lpstr>&lt;Insert District Name&gt;’s 2019 Spring NJSLA School- &amp; Grade-Level Outcomes Science Grade 8 - Percentages </vt:lpstr>
      <vt:lpstr>&lt;Insert District Name&gt;’s 2019 Spring NJSLA School- &amp; Grade-Level Outcomes Science Grade 11 - Percentages </vt:lpstr>
      <vt:lpstr>Comparison of &lt;School Name&gt;’s  Spring 2019 Administration Science to &lt;District Name&gt;’s  Percentages in 2019</vt:lpstr>
      <vt:lpstr>&lt;Insert District Name&gt;’s Notable Achievements</vt:lpstr>
      <vt:lpstr>&lt;Insert District Name&gt;’s Intervention Strategies</vt:lpstr>
      <vt:lpstr>Subgroup Charts</vt:lpstr>
      <vt:lpstr>Frequently Asked Questions  &lt;These can be used at the discretion of districts as part of, or as preparation for, the presentation to local school boards.&gt;</vt:lpstr>
      <vt:lpstr>Why did we need a new test?</vt:lpstr>
      <vt:lpstr>When will the NJSLA-Science scores be  utilized in NJQSAC?</vt:lpstr>
      <vt:lpstr>Does a student have to pass the NJSLA-Science to graduate?</vt:lpstr>
      <vt:lpstr>Why do NJSLA-Science scores look different from those of the previous state science tests?</vt:lpstr>
      <vt:lpstr>How can schools and districts use data from the NJSLA-Science?</vt:lpstr>
      <vt:lpstr>What resources are available for further support?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Bari Erlichson</dc:creator>
  <cp:lastModifiedBy>Howard, Lori</cp:lastModifiedBy>
  <cp:revision>2</cp:revision>
  <cp:lastPrinted>2018-08-16T13:43:02Z</cp:lastPrinted>
  <dcterms:created xsi:type="dcterms:W3CDTF">2015-10-11T00:51:08Z</dcterms:created>
  <dcterms:modified xsi:type="dcterms:W3CDTF">2020-03-10T16:19:00Z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0x010100524C37DC6888604FBE624C8711B8619C</vt:lpwstr>
  </property>
</Properties>
</file>