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8" r:id="rId2"/>
    <p:sldId id="372" r:id="rId3"/>
    <p:sldId id="374" r:id="rId4"/>
    <p:sldId id="375" r:id="rId5"/>
    <p:sldId id="376" r:id="rId6"/>
    <p:sldId id="405" r:id="rId7"/>
    <p:sldId id="351" r:id="rId8"/>
    <p:sldId id="406" r:id="rId9"/>
    <p:sldId id="353" r:id="rId10"/>
    <p:sldId id="371" r:id="rId11"/>
    <p:sldId id="378" r:id="rId12"/>
    <p:sldId id="379" r:id="rId13"/>
    <p:sldId id="381" r:id="rId14"/>
    <p:sldId id="382" r:id="rId15"/>
    <p:sldId id="383" r:id="rId16"/>
    <p:sldId id="384" r:id="rId17"/>
    <p:sldId id="385" r:id="rId18"/>
    <p:sldId id="386" r:id="rId19"/>
    <p:sldId id="407" r:id="rId20"/>
    <p:sldId id="411" r:id="rId21"/>
    <p:sldId id="388" r:id="rId22"/>
    <p:sldId id="389" r:id="rId23"/>
    <p:sldId id="390" r:id="rId24"/>
    <p:sldId id="391" r:id="rId25"/>
    <p:sldId id="409" r:id="rId26"/>
    <p:sldId id="393" r:id="rId27"/>
    <p:sldId id="394" r:id="rId28"/>
    <p:sldId id="395" r:id="rId29"/>
    <p:sldId id="396" r:id="rId30"/>
    <p:sldId id="397" r:id="rId31"/>
    <p:sldId id="410" r:id="rId32"/>
    <p:sldId id="399" r:id="rId33"/>
    <p:sldId id="400" r:id="rId34"/>
    <p:sldId id="401" r:id="rId35"/>
    <p:sldId id="402" r:id="rId36"/>
    <p:sldId id="403" r:id="rId37"/>
    <p:sldId id="404" r:id="rId38"/>
    <p:sldId id="328" r:id="rId39"/>
    <p:sldId id="303" r:id="rId40"/>
    <p:sldId id="311" r:id="rId4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38CD22-4A09-8858-F588-EB3D624BF238}" name="Bruton, Karen" initials="BK" userId="Bruton, Karen" providerId="None"/>
  <p188:author id="{7CD06546-9DD9-0023-DDD8-EC4F2CAE1FF9}" name="Thomas, Elizabeth" initials="ET" userId="S::ethomas@doe.nj.gov::ecf9b76d-2424-407e-a49b-ad172b417e8c" providerId="AD"/>
  <p188:author id="{E62F8B7C-F64D-E813-EA77-5D56F6F661FD}" name="Kalyna, William" initials="WK" userId="S::wkalyna@doe.nj.gov::d3158973-612a-4670-a807-2cc8ecc0e49d" providerId="AD"/>
  <p188:author id="{A9C86BD5-CA92-24CB-8BE5-F7B02B96929C}" name="Sikorski, Vickie" initials="VS" userId="S::vsikorsk@doe.nj.gov::53ad569b-a8fd-4365-8b60-196dcf339a1a" providerId="AD"/>
  <p188:author id="{360DACD6-FE09-8D22-EB32-A5039CA84518}" name="Howard, Lori" initials="LH" userId="S::lhoward@doe.nj.gov::d5213947-1876-47ee-a9dd-b8679d1363b9" providerId="AD"/>
  <p188:author id="{3FDA0BE4-C2DD-EB02-99E5-532082FAAB57}" name="Morgan, Alexis" initials="MA" userId="Morgan, Alexi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54" autoAdjust="0"/>
    <p:restoredTop sz="86444" autoAdjust="0"/>
  </p:normalViewPr>
  <p:slideViewPr>
    <p:cSldViewPr snapToGrid="0">
      <p:cViewPr varScale="1">
        <p:scale>
          <a:sx n="95" d="100"/>
          <a:sy n="95" d="100"/>
        </p:scale>
        <p:origin x="74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1AD7561-D933-4A57-A5D9-EF2772066FA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E43E03-28CB-48A0-B8F5-76AE7C7E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9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9B65AB24-858C-4042-8650-F45BC641C7BA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3237">
                <a:defRPr/>
              </a:pPr>
              <a:t>1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4496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9B65AB24-858C-4042-8650-F45BC641C7BA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3237">
                <a:defRPr/>
              </a:pPr>
              <a:t>39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1614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gos + 1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ue background">
            <a:extLst>
              <a:ext uri="{FF2B5EF4-FFF2-40B4-BE49-F238E27FC236}">
                <a16:creationId xmlns:a16="http://schemas.microsoft.com/office/drawing/2014/main" id="{0A568C07-F962-95C8-965B-3B3F7FACC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90731"/>
            <a:ext cx="12192000" cy="33672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79D06998-05F3-2905-D9E3-3B666456E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19514"/>
            <a:ext cx="11277599" cy="3645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3600" b="1" i="0" kern="1200" dirty="0">
                <a:solidFill>
                  <a:schemeClr val="accent6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Presentation Title</a:t>
            </a:r>
          </a:p>
        </p:txBody>
      </p:sp>
      <p:sp>
        <p:nvSpPr>
          <p:cNvPr id="30" name="Additional logo placeholder left">
            <a:extLst>
              <a:ext uri="{FF2B5EF4-FFF2-40B4-BE49-F238E27FC236}">
                <a16:creationId xmlns:a16="http://schemas.microsoft.com/office/drawing/2014/main" id="{C33396A2-49A6-713C-74A6-8ED3C3C79B8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564" y="1106439"/>
            <a:ext cx="1448642" cy="1448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Optional agency</a:t>
            </a:r>
            <a:br>
              <a:rPr lang="en-US"/>
            </a:br>
            <a:r>
              <a:rPr lang="en-US"/>
              <a:t>logo</a:t>
            </a:r>
          </a:p>
        </p:txBody>
      </p:sp>
      <p:sp>
        <p:nvSpPr>
          <p:cNvPr id="6" name="NJDOE logo">
            <a:extLst>
              <a:ext uri="{FF2B5EF4-FFF2-40B4-BE49-F238E27FC236}">
                <a16:creationId xmlns:a16="http://schemas.microsoft.com/office/drawing/2014/main" id="{17F906C8-9084-1FE4-9E4E-DF7882097B0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30467" y="512877"/>
            <a:ext cx="2304288" cy="230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" name="Additional logo placeholder right">
            <a:extLst>
              <a:ext uri="{FF2B5EF4-FFF2-40B4-BE49-F238E27FC236}">
                <a16:creationId xmlns:a16="http://schemas.microsoft.com/office/drawing/2014/main" id="{F7B36CEB-CE99-AA91-1388-5C8B098EA1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01375" y="1106439"/>
            <a:ext cx="1448642" cy="1448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Optional agency</a:t>
            </a:r>
            <a:br>
              <a:rPr lang="en-US"/>
            </a:br>
            <a:r>
              <a:rPr lang="en-US"/>
              <a:t>logo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F9A84BCC-5578-40B6-7EC2-4B0498FE5F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782" y="4413991"/>
            <a:ext cx="11290018" cy="364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600" b="0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3" name="Presenter">
            <a:extLst>
              <a:ext uri="{FF2B5EF4-FFF2-40B4-BE49-F238E27FC236}">
                <a16:creationId xmlns:a16="http://schemas.microsoft.com/office/drawing/2014/main" id="{12ABF829-B007-CF95-F16F-B7E48D8054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809" y="5224363"/>
            <a:ext cx="8132182" cy="290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76BB4AAE-5313-54D9-8A37-CCA7799598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809" y="5535623"/>
            <a:ext cx="8132182" cy="290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b="0" i="0">
                <a:solidFill>
                  <a:schemeClr val="bg1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8C64804E-AA89-5F02-1E53-B04F9D4589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6248345"/>
            <a:ext cx="1815412" cy="29047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Month XX, XXXX</a:t>
            </a:r>
          </a:p>
        </p:txBody>
      </p:sp>
      <p:sp>
        <p:nvSpPr>
          <p:cNvPr id="5" name="URL">
            <a:extLst>
              <a:ext uri="{FF2B5EF4-FFF2-40B4-BE49-F238E27FC236}">
                <a16:creationId xmlns:a16="http://schemas.microsoft.com/office/drawing/2014/main" id="{CCE75B7E-5575-1B09-C9D5-441BD5ACBF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591" y="6193620"/>
            <a:ext cx="49784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0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1pPr>
            <a:lvl2pPr marL="4572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2pPr>
            <a:lvl3pPr marL="9144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3pPr>
            <a:lvl4pPr marL="13716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4pPr>
            <a:lvl5pPr marL="18288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5pPr>
          </a:lstStyle>
          <a:p>
            <a:pPr lvl="0"/>
            <a:r>
              <a:rPr lang="en-US"/>
              <a:t>URL</a:t>
            </a:r>
          </a:p>
        </p:txBody>
      </p:sp>
      <p:sp>
        <p:nvSpPr>
          <p:cNvPr id="8" name="Icon placeholder">
            <a:extLst>
              <a:ext uri="{FF2B5EF4-FFF2-40B4-BE49-F238E27FC236}">
                <a16:creationId xmlns:a16="http://schemas.microsoft.com/office/drawing/2014/main" id="{343C8D26-6A67-90FC-0CB5-53B428FCE6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77706" y="5278719"/>
            <a:ext cx="1157094" cy="1157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238790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84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+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>
            <a:extLst>
              <a:ext uri="{FF2B5EF4-FFF2-40B4-BE49-F238E27FC236}">
                <a16:creationId xmlns:a16="http://schemas.microsoft.com/office/drawing/2014/main" id="{852A4A84-448D-3336-870C-2412493A05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3" y="392517"/>
            <a:ext cx="10131290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One Text Box + Icon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E1EE41B-8AFD-3F5F-D494-9059C24903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1" y="831251"/>
            <a:ext cx="10131290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Icon">
            <a:extLst>
              <a:ext uri="{FF2B5EF4-FFF2-40B4-BE49-F238E27FC236}">
                <a16:creationId xmlns:a16="http://schemas.microsoft.com/office/drawing/2014/main" id="{6031B1A7-58CB-5ABF-96A8-19F62DAD12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31513" y="370307"/>
            <a:ext cx="877467" cy="877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" name="Text box">
            <a:extLst>
              <a:ext uri="{FF2B5EF4-FFF2-40B4-BE49-F238E27FC236}">
                <a16:creationId xmlns:a16="http://schemas.microsoft.com/office/drawing/2014/main" id="{FB2CDBC7-07C2-9EE5-80C1-81B91BB90D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19273"/>
            <a:ext cx="11251780" cy="397764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465138" indent="-227013">
              <a:buSzPct val="90000"/>
              <a:buFont typeface="Arial" panose="020B0604020202020204" pitchFamily="34" charset="0"/>
              <a:buChar char="•"/>
              <a:tabLst/>
              <a:defRPr sz="22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2pPr>
            <a:lvl3pPr marL="695325" indent="-23177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1775" lvl="0" indent="-231775">
              <a:buSzPct val="85000"/>
            </a:pPr>
            <a:r>
              <a:rPr lang="en-US"/>
              <a:t>Click to edit Master text styles</a:t>
            </a:r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F454D7D9-AEAC-7505-8F4F-71063F530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7" name="URL">
            <a:extLst>
              <a:ext uri="{FF2B5EF4-FFF2-40B4-BE49-F238E27FC236}">
                <a16:creationId xmlns:a16="http://schemas.microsoft.com/office/drawing/2014/main" id="{1BB63A3A-C0D3-EACE-3677-E8C4F8134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FED6052-F687-EDC9-5AAB-49BD50738E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#">
            <a:extLst>
              <a:ext uri="{FF2B5EF4-FFF2-40B4-BE49-F238E27FC236}">
                <a16:creationId xmlns:a16="http://schemas.microsoft.com/office/drawing/2014/main" id="{C6842714-A140-11C0-B795-F26B579B5CB0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68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  <p15:guide id="12" orient="horz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3BAFBF22-0E83-D180-5EB7-5272BA2D0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Two Text Boxes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8F9CA11-C09D-2FB7-D08C-7D1F33F216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1" y="831251"/>
            <a:ext cx="11277380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7" name="Placeholder 1">
            <a:extLst>
              <a:ext uri="{FF2B5EF4-FFF2-40B4-BE49-F238E27FC236}">
                <a16:creationId xmlns:a16="http://schemas.microsoft.com/office/drawing/2014/main" id="{AAA0E45E-7BC7-5267-FB52-369C03C511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19275"/>
            <a:ext cx="5400675" cy="3977640"/>
          </a:xfrm>
          <a:prstGeom prst="rect">
            <a:avLst/>
          </a:prstGeom>
        </p:spPr>
        <p:txBody>
          <a:bodyPr lIns="0" tIns="0" rIns="0" bIns="0"/>
          <a:lstStyle>
            <a:lvl1pPr marL="239713" indent="-239713">
              <a:buSzPct val="80000"/>
              <a:buFont typeface="Arial" panose="020B0604020202020204" pitchFamily="34" charset="0"/>
              <a:buChar char="•"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  <a:lvl2pPr marL="465138" indent="-227013">
              <a:buSzPct val="90000"/>
              <a:buFont typeface="Arial" panose="020B0604020202020204" pitchFamily="34" charset="0"/>
              <a:buChar char="•"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buFont typeface="Arial" panose="020B0604020202020204" pitchFamily="34" charset="0"/>
              <a:buChar char="•"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DDC38092-D51E-5457-6D0C-CA10AC3674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4127" y="1819275"/>
            <a:ext cx="5400675" cy="397764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buSzPct val="80000"/>
              <a:buFont typeface="Arial" panose="020B0604020202020204" pitchFamily="34" charset="0"/>
              <a:buChar char="•"/>
              <a:tabLst/>
              <a:defRPr lang="en-US" sz="24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465138" indent="-227013">
              <a:buSzPct val="90000"/>
              <a:buFont typeface="Arial" panose="020B0604020202020204" pitchFamily="34" charset="0"/>
              <a:buChar char="•"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buFont typeface="Arial" panose="020B0604020202020204" pitchFamily="34" charset="0"/>
              <a:buChar char="•"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5C4A6666-6C63-A66E-67D2-7F413D6D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21" name="URL">
            <a:extLst>
              <a:ext uri="{FF2B5EF4-FFF2-40B4-BE49-F238E27FC236}">
                <a16:creationId xmlns:a16="http://schemas.microsoft.com/office/drawing/2014/main" id="{CDB6D8A0-853B-A530-63F5-AA8F51D7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CE2DABD-9C8F-7AEA-10EE-EAFAB89F5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#">
            <a:extLst>
              <a:ext uri="{FF2B5EF4-FFF2-40B4-BE49-F238E27FC236}">
                <a16:creationId xmlns:a16="http://schemas.microsoft.com/office/drawing/2014/main" id="{0DD3CD1E-E2DA-7487-0C06-7C97CB65FE11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37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7E687CA2-78B0-4204-F1A0-01ADB26A46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Two Text Boxes - Vertical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E1EE41B-8AFD-3F5F-D494-9059C24903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0" y="831251"/>
            <a:ext cx="11277599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Text box">
            <a:extLst>
              <a:ext uri="{FF2B5EF4-FFF2-40B4-BE49-F238E27FC236}">
                <a16:creationId xmlns:a16="http://schemas.microsoft.com/office/drawing/2014/main" id="{36D0A72B-CBC3-466D-E288-0C694F3645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19276"/>
            <a:ext cx="11251780" cy="191174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SzPct val="100000"/>
              <a:buFont typeface="Arial" panose="020B0604020202020204" pitchFamily="34" charset="0"/>
              <a:buChar char="•"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463550" indent="-225425">
              <a:buFont typeface="Arial" panose="020B0604020202020204" pitchFamily="34" charset="0"/>
              <a:buChar char="•"/>
              <a:tabLst/>
              <a:defRPr sz="22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2pPr>
            <a:lvl3pPr marL="804863" indent="-223838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1775" lvl="0" indent="-231775">
              <a:buSzPct val="85000"/>
            </a:pPr>
            <a:r>
              <a:rPr lang="en-US"/>
              <a:t>Click to edit Master text styles</a:t>
            </a:r>
          </a:p>
        </p:txBody>
      </p:sp>
      <p:sp>
        <p:nvSpPr>
          <p:cNvPr id="8" name="Text box">
            <a:extLst>
              <a:ext uri="{FF2B5EF4-FFF2-40B4-BE49-F238E27FC236}">
                <a16:creationId xmlns:a16="http://schemas.microsoft.com/office/drawing/2014/main" id="{065B6FDE-9E70-DB02-2195-D2810A0EC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879458"/>
            <a:ext cx="11251780" cy="191174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SzPct val="100000"/>
              <a:buFont typeface="Arial" panose="020B0604020202020204" pitchFamily="34" charset="0"/>
              <a:buChar char="•"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463550" indent="-225425">
              <a:buFont typeface="Arial" panose="020B0604020202020204" pitchFamily="34" charset="0"/>
              <a:buChar char="•"/>
              <a:tabLst/>
              <a:defRPr sz="22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2pPr>
            <a:lvl3pPr marL="804863" indent="-223838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1775" lvl="0" indent="-231775">
              <a:buSzPct val="85000"/>
            </a:pPr>
            <a:r>
              <a:rPr lang="en-US"/>
              <a:t>Click to edit Master text styles</a:t>
            </a:r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7EA50772-5F79-C0F9-465E-B40FD32DD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9" name="URL">
            <a:extLst>
              <a:ext uri="{FF2B5EF4-FFF2-40B4-BE49-F238E27FC236}">
                <a16:creationId xmlns:a16="http://schemas.microsoft.com/office/drawing/2014/main" id="{99E07166-501A-0367-2C26-9F5AEEF47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sp>
        <p:nvSpPr>
          <p:cNvPr id="16" name="Slide #">
            <a:extLst>
              <a:ext uri="{FF2B5EF4-FFF2-40B4-BE49-F238E27FC236}">
                <a16:creationId xmlns:a16="http://schemas.microsoft.com/office/drawing/2014/main" id="{C3F283E6-5890-92C5-5422-837BCDB358FD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smtClean="0">
                <a:solidFill>
                  <a:schemeClr val="accent3"/>
                </a:solidFill>
              </a:rPr>
              <a:t>‹#›</a:t>
            </a:fld>
            <a:endParaRPr lang="en-US" sz="1200">
              <a:solidFill>
                <a:schemeClr val="accent3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84FBA9-6B2E-80AF-10AF-C49ACEC3C1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7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 +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460991F3-CEB1-901A-C079-0BB7568C3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3" y="392517"/>
            <a:ext cx="10131290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Two Text Boxes + Icon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8F9CA11-C09D-2FB7-D08C-7D1F33F216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1" y="831251"/>
            <a:ext cx="10131290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Icon">
            <a:extLst>
              <a:ext uri="{FF2B5EF4-FFF2-40B4-BE49-F238E27FC236}">
                <a16:creationId xmlns:a16="http://schemas.microsoft.com/office/drawing/2014/main" id="{4BEF8622-BA38-3D59-73F5-A2B29F576F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31513" y="370307"/>
            <a:ext cx="877467" cy="877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DA76E35C-FF02-E4C4-4B8B-C60DA4F7F9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19275"/>
            <a:ext cx="5400675" cy="397764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581025" indent="-342900">
              <a:buSzPct val="90000"/>
              <a:buNone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buNone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" name="Plaecholder 2">
            <a:extLst>
              <a:ext uri="{FF2B5EF4-FFF2-40B4-BE49-F238E27FC236}">
                <a16:creationId xmlns:a16="http://schemas.microsoft.com/office/drawing/2014/main" id="{0B7BD48C-1A61-342B-5240-9EC4A36BC0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4127" y="1819275"/>
            <a:ext cx="5400675" cy="397764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581025" indent="-342900">
              <a:buSzPct val="90000"/>
              <a:buNone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buNone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2AD1C2CB-D5B7-FB5E-F325-9718EA836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8" name="URL">
            <a:extLst>
              <a:ext uri="{FF2B5EF4-FFF2-40B4-BE49-F238E27FC236}">
                <a16:creationId xmlns:a16="http://schemas.microsoft.com/office/drawing/2014/main" id="{C0736343-1155-BE90-C12A-6D9DA966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F511390-7DA2-8946-D406-9193421091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#">
            <a:extLst>
              <a:ext uri="{FF2B5EF4-FFF2-40B4-BE49-F238E27FC236}">
                <a16:creationId xmlns:a16="http://schemas.microsoft.com/office/drawing/2014/main" id="{327CBE22-2D59-E73B-53C8-82618190EED7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2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0DC95695-9752-A00C-C9C9-232251999A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One Image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C56026-0393-35A8-6FC0-37C18BF22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DF1EC9C-EE4A-1832-9ECA-7817822CFD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819276"/>
            <a:ext cx="11290988" cy="397764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39661295-EFCC-CC8D-809D-2354B3B21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6" name="URL">
            <a:extLst>
              <a:ext uri="{FF2B5EF4-FFF2-40B4-BE49-F238E27FC236}">
                <a16:creationId xmlns:a16="http://schemas.microsoft.com/office/drawing/2014/main" id="{5BAAA60F-91AC-B98F-F22F-36BDB7B83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sp>
        <p:nvSpPr>
          <p:cNvPr id="3" name="image credit">
            <a:extLst>
              <a:ext uri="{FF2B5EF4-FFF2-40B4-BE49-F238E27FC236}">
                <a16:creationId xmlns:a16="http://schemas.microsoft.com/office/drawing/2014/main" id="{EA014D34-4C9E-6D94-4DD2-6B78201710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4600" y="6123195"/>
            <a:ext cx="5143500" cy="2743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1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Photo credit: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5EF7391-B080-8580-60FF-40768FA961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#">
            <a:extLst>
              <a:ext uri="{FF2B5EF4-FFF2-40B4-BE49-F238E27FC236}">
                <a16:creationId xmlns:a16="http://schemas.microsoft.com/office/drawing/2014/main" id="{C73FD1B8-4B34-E6BE-DBA8-57FBDBC2A03D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95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0DC95695-9752-A00C-C9C9-232251999A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Text + Image Right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38C56026-0393-35A8-6FC0-37C18BF22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Text left">
            <a:extLst>
              <a:ext uri="{FF2B5EF4-FFF2-40B4-BE49-F238E27FC236}">
                <a16:creationId xmlns:a16="http://schemas.microsoft.com/office/drawing/2014/main" id="{97A4690C-9288-9F85-AA79-4A71434D3B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819275"/>
            <a:ext cx="5400675" cy="397764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581025" indent="-342900">
              <a:buSzPct val="90000"/>
              <a:buNone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buNone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0" name="Picture right">
            <a:extLst>
              <a:ext uri="{FF2B5EF4-FFF2-40B4-BE49-F238E27FC236}">
                <a16:creationId xmlns:a16="http://schemas.microsoft.com/office/drawing/2014/main" id="{8DF1EC9C-EE4A-1832-9ECA-7817822CFD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819276"/>
            <a:ext cx="5410200" cy="397764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8202A07B-9B73-E40C-1692-58BA6002E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97D3830E-C208-FE80-92C7-2C21660F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sp>
        <p:nvSpPr>
          <p:cNvPr id="4" name="image credit">
            <a:extLst>
              <a:ext uri="{FF2B5EF4-FFF2-40B4-BE49-F238E27FC236}">
                <a16:creationId xmlns:a16="http://schemas.microsoft.com/office/drawing/2014/main" id="{909D353B-B81C-3984-F191-98A88D071A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4600" y="6123195"/>
            <a:ext cx="5143500" cy="2743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1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Photo credit: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CDCE345-B968-0724-D25D-C422BE18F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#">
            <a:extLst>
              <a:ext uri="{FF2B5EF4-FFF2-40B4-BE49-F238E27FC236}">
                <a16:creationId xmlns:a16="http://schemas.microsoft.com/office/drawing/2014/main" id="{7649EC29-C716-4525-B89C-69DD887BEF73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70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Right +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0DC95695-9752-A00C-C9C9-232251999A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Text + Image Right + Caption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38C56026-0393-35A8-6FC0-37C18BF22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Text left">
            <a:extLst>
              <a:ext uri="{FF2B5EF4-FFF2-40B4-BE49-F238E27FC236}">
                <a16:creationId xmlns:a16="http://schemas.microsoft.com/office/drawing/2014/main" id="{97A4690C-9288-9F85-AA79-4A71434D3B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819275"/>
            <a:ext cx="5400675" cy="397764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581025" indent="-342900">
              <a:buSzPct val="90000"/>
              <a:buNone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buNone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0" name="Picture right">
            <a:extLst>
              <a:ext uri="{FF2B5EF4-FFF2-40B4-BE49-F238E27FC236}">
                <a16:creationId xmlns:a16="http://schemas.microsoft.com/office/drawing/2014/main" id="{8DF1EC9C-EE4A-1832-9ECA-7817822CFD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819276"/>
            <a:ext cx="5410200" cy="347472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image caption">
            <a:extLst>
              <a:ext uri="{FF2B5EF4-FFF2-40B4-BE49-F238E27FC236}">
                <a16:creationId xmlns:a16="http://schemas.microsoft.com/office/drawing/2014/main" id="{B4E03243-98B4-0D03-33E3-373A7D1D25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4600" y="5504705"/>
            <a:ext cx="5397500" cy="2743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E46E4C10-A106-EB6E-3645-C38A447F6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8" name="URL">
            <a:extLst>
              <a:ext uri="{FF2B5EF4-FFF2-40B4-BE49-F238E27FC236}">
                <a16:creationId xmlns:a16="http://schemas.microsoft.com/office/drawing/2014/main" id="{7A5F7ED3-2563-863A-FFF5-D150978BA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sp>
        <p:nvSpPr>
          <p:cNvPr id="4" name="image credit">
            <a:extLst>
              <a:ext uri="{FF2B5EF4-FFF2-40B4-BE49-F238E27FC236}">
                <a16:creationId xmlns:a16="http://schemas.microsoft.com/office/drawing/2014/main" id="{4D76BA49-C824-3730-854D-AFEA5270C5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4600" y="6123195"/>
            <a:ext cx="5143500" cy="2743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1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Photo credit: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B7D4506-5499-0198-B5B3-4B862EB048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#">
            <a:extLst>
              <a:ext uri="{FF2B5EF4-FFF2-40B4-BE49-F238E27FC236}">
                <a16:creationId xmlns:a16="http://schemas.microsoft.com/office/drawing/2014/main" id="{ED7A15A2-8262-9A66-7623-AFD4C4F87071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91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Left +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0DC95695-9752-A00C-C9C9-232251999A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Text + Image Left + Caption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38C56026-0393-35A8-6FC0-37C18BF22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6836D55E-8391-A6BC-29C5-9344667DB2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3812" y="1819276"/>
            <a:ext cx="5410200" cy="347472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image credit">
            <a:extLst>
              <a:ext uri="{FF2B5EF4-FFF2-40B4-BE49-F238E27FC236}">
                <a16:creationId xmlns:a16="http://schemas.microsoft.com/office/drawing/2014/main" id="{B23F8ABF-E2AC-2478-02B8-8E0007259F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3812" y="5504705"/>
            <a:ext cx="5397500" cy="2743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97A4690C-9288-9F85-AA79-4A71434D3B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4600" y="1819275"/>
            <a:ext cx="5400675" cy="397764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581025" indent="-342900">
              <a:buSzPct val="90000"/>
              <a:buNone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buNone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E46E4C10-A106-EB6E-3645-C38A447F6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8" name="URL">
            <a:extLst>
              <a:ext uri="{FF2B5EF4-FFF2-40B4-BE49-F238E27FC236}">
                <a16:creationId xmlns:a16="http://schemas.microsoft.com/office/drawing/2014/main" id="{7A5F7ED3-2563-863A-FFF5-D150978BA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FD62166-5988-D0A6-F0DA-E10739C15F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image credit">
            <a:extLst>
              <a:ext uri="{FF2B5EF4-FFF2-40B4-BE49-F238E27FC236}">
                <a16:creationId xmlns:a16="http://schemas.microsoft.com/office/drawing/2014/main" id="{B4CDA505-380F-325A-2289-8EB3B9A036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4600" y="6123195"/>
            <a:ext cx="5143500" cy="2743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1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Photo credit: </a:t>
            </a:r>
          </a:p>
        </p:txBody>
      </p:sp>
      <p:sp>
        <p:nvSpPr>
          <p:cNvPr id="5" name="Slide #">
            <a:extLst>
              <a:ext uri="{FF2B5EF4-FFF2-40B4-BE49-F238E27FC236}">
                <a16:creationId xmlns:a16="http://schemas.microsoft.com/office/drawing/2014/main" id="{6AE39C45-FC9C-EA3F-77DA-038C64F7E113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95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Right +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86D1578D-6E32-9322-1B2F-B78599F23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0131291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Text + Image Right + Icon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C56026-0393-35A8-6FC0-37C18BF22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1" y="831251"/>
            <a:ext cx="10131290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7" name="Icon">
            <a:extLst>
              <a:ext uri="{FF2B5EF4-FFF2-40B4-BE49-F238E27FC236}">
                <a16:creationId xmlns:a16="http://schemas.microsoft.com/office/drawing/2014/main" id="{12DD0547-79CE-6D93-7D52-5FC6D18867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31513" y="370307"/>
            <a:ext cx="877467" cy="877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" name="Text left">
            <a:extLst>
              <a:ext uri="{FF2B5EF4-FFF2-40B4-BE49-F238E27FC236}">
                <a16:creationId xmlns:a16="http://schemas.microsoft.com/office/drawing/2014/main" id="{DCED16DD-5A01-8213-0F8F-F41C5E8090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819275"/>
            <a:ext cx="5400675" cy="397764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581025" indent="-342900">
              <a:buSzPct val="90000"/>
              <a:buNone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buNone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" name="Image right">
            <a:extLst>
              <a:ext uri="{FF2B5EF4-FFF2-40B4-BE49-F238E27FC236}">
                <a16:creationId xmlns:a16="http://schemas.microsoft.com/office/drawing/2014/main" id="{59235F44-910F-020E-17CC-13F7CFA879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819276"/>
            <a:ext cx="5410200" cy="397764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07EB129A-9425-C0F6-1F65-83B93F4A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2" name="URL">
            <a:extLst>
              <a:ext uri="{FF2B5EF4-FFF2-40B4-BE49-F238E27FC236}">
                <a16:creationId xmlns:a16="http://schemas.microsoft.com/office/drawing/2014/main" id="{CC6C0415-2EFC-C2A7-F91D-C3E9DFCD4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sp>
        <p:nvSpPr>
          <p:cNvPr id="5" name="image credit">
            <a:extLst>
              <a:ext uri="{FF2B5EF4-FFF2-40B4-BE49-F238E27FC236}">
                <a16:creationId xmlns:a16="http://schemas.microsoft.com/office/drawing/2014/main" id="{37994C30-8080-1C89-B4CA-980040E5D2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4600" y="6123195"/>
            <a:ext cx="5143500" cy="2743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1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Photo credit: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20DA935-CED4-14EB-3720-50DCDA45B7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#">
            <a:extLst>
              <a:ext uri="{FF2B5EF4-FFF2-40B4-BE49-F238E27FC236}">
                <a16:creationId xmlns:a16="http://schemas.microsoft.com/office/drawing/2014/main" id="{4BEC4C04-DC19-7963-06E1-42FA610D0F3E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37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963809E4-CB28-7557-0CC5-30637C701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90986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Text + Image Left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9EDBD90B-5DB2-3DC5-CF4C-50795EBFC0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1" y="831251"/>
            <a:ext cx="11290986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Image left">
            <a:extLst>
              <a:ext uri="{FF2B5EF4-FFF2-40B4-BE49-F238E27FC236}">
                <a16:creationId xmlns:a16="http://schemas.microsoft.com/office/drawing/2014/main" id="{24550568-CC83-0345-437F-158339A543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3813" y="1819276"/>
            <a:ext cx="5410200" cy="397764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right">
            <a:extLst>
              <a:ext uri="{FF2B5EF4-FFF2-40B4-BE49-F238E27FC236}">
                <a16:creationId xmlns:a16="http://schemas.microsoft.com/office/drawing/2014/main" id="{C5D08D6B-B7DE-50B4-14B5-29324A0B3B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4125" y="1819275"/>
            <a:ext cx="5400675" cy="397764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581025" indent="-342900">
              <a:buSzPct val="90000"/>
              <a:buNone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buNone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4712ABE6-6B0B-7218-026F-C02CBE60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1" name="URL">
            <a:extLst>
              <a:ext uri="{FF2B5EF4-FFF2-40B4-BE49-F238E27FC236}">
                <a16:creationId xmlns:a16="http://schemas.microsoft.com/office/drawing/2014/main" id="{C69B8BCD-C090-AD7E-B273-5C5A134C6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sp>
        <p:nvSpPr>
          <p:cNvPr id="7" name="image credit">
            <a:extLst>
              <a:ext uri="{FF2B5EF4-FFF2-40B4-BE49-F238E27FC236}">
                <a16:creationId xmlns:a16="http://schemas.microsoft.com/office/drawing/2014/main" id="{A4C915B1-F74E-9744-9B6E-5EF4D0A710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4600" y="6123195"/>
            <a:ext cx="5143500" cy="2743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1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Photo credit: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1010864-C6C4-D22E-0553-44158F4BEE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#">
            <a:extLst>
              <a:ext uri="{FF2B5EF4-FFF2-40B4-BE49-F238E27FC236}">
                <a16:creationId xmlns:a16="http://schemas.microsoft.com/office/drawing/2014/main" id="{C9E574F6-9933-1A3A-F0EC-B282122B41A5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37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gos +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dditional logo placeholder left">
            <a:extLst>
              <a:ext uri="{FF2B5EF4-FFF2-40B4-BE49-F238E27FC236}">
                <a16:creationId xmlns:a16="http://schemas.microsoft.com/office/drawing/2014/main" id="{C33396A2-49A6-713C-74A6-8ED3C3C79B8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564" y="1106439"/>
            <a:ext cx="1448642" cy="1448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Optional agency</a:t>
            </a:r>
            <a:br>
              <a:rPr lang="en-US"/>
            </a:br>
            <a:r>
              <a:rPr lang="en-US"/>
              <a:t>logo</a:t>
            </a:r>
          </a:p>
        </p:txBody>
      </p:sp>
      <p:sp>
        <p:nvSpPr>
          <p:cNvPr id="6" name="NJDOE logo">
            <a:extLst>
              <a:ext uri="{FF2B5EF4-FFF2-40B4-BE49-F238E27FC236}">
                <a16:creationId xmlns:a16="http://schemas.microsoft.com/office/drawing/2014/main" id="{17F906C8-9084-1FE4-9E4E-DF7882097B0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30467" y="512877"/>
            <a:ext cx="2304288" cy="230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" name="Additional logo placeholder right">
            <a:extLst>
              <a:ext uri="{FF2B5EF4-FFF2-40B4-BE49-F238E27FC236}">
                <a16:creationId xmlns:a16="http://schemas.microsoft.com/office/drawing/2014/main" id="{F7B36CEB-CE99-AA91-1388-5C8B098EA1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01375" y="1106439"/>
            <a:ext cx="1448642" cy="1448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Optional agency</a:t>
            </a:r>
            <a:br>
              <a:rPr lang="en-US"/>
            </a:br>
            <a:r>
              <a:rPr lang="en-US"/>
              <a:t>logo</a:t>
            </a:r>
          </a:p>
        </p:txBody>
      </p:sp>
      <p:sp>
        <p:nvSpPr>
          <p:cNvPr id="2" name="Blue background">
            <a:extLst>
              <a:ext uri="{FF2B5EF4-FFF2-40B4-BE49-F238E27FC236}">
                <a16:creationId xmlns:a16="http://schemas.microsoft.com/office/drawing/2014/main" id="{0A568C07-F962-95C8-965B-3B3F7FACC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90730"/>
            <a:ext cx="12192000" cy="33672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79D06998-05F3-2905-D9E3-3B666456E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19514"/>
            <a:ext cx="11277599" cy="3645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3600" b="1" i="0" kern="1200" dirty="0">
                <a:solidFill>
                  <a:schemeClr val="accent6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Presentation Title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F9A84BCC-5578-40B6-7EC2-4B0498FE5F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782" y="4413991"/>
            <a:ext cx="11290018" cy="364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600" b="0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3" name="Presenter">
            <a:extLst>
              <a:ext uri="{FF2B5EF4-FFF2-40B4-BE49-F238E27FC236}">
                <a16:creationId xmlns:a16="http://schemas.microsoft.com/office/drawing/2014/main" id="{12ABF829-B007-CF95-F16F-B7E48D8054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809" y="4966963"/>
            <a:ext cx="8132182" cy="23239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76BB4AAE-5313-54D9-8A37-CCA7799598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809" y="5217068"/>
            <a:ext cx="8132182" cy="23239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URL">
            <a:extLst>
              <a:ext uri="{FF2B5EF4-FFF2-40B4-BE49-F238E27FC236}">
                <a16:creationId xmlns:a16="http://schemas.microsoft.com/office/drawing/2014/main" id="{CCE75B7E-5575-1B09-C9D5-441BD5ACBF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591" y="6193620"/>
            <a:ext cx="49784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0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1pPr>
            <a:lvl2pPr marL="4572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2pPr>
            <a:lvl3pPr marL="9144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3pPr>
            <a:lvl4pPr marL="13716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4pPr>
            <a:lvl5pPr marL="18288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5pPr>
          </a:lstStyle>
          <a:p>
            <a:pPr lvl="0"/>
            <a:r>
              <a:rPr lang="en-US"/>
              <a:t>URL</a:t>
            </a:r>
          </a:p>
        </p:txBody>
      </p:sp>
      <p:sp>
        <p:nvSpPr>
          <p:cNvPr id="27" name="Icon placeholder">
            <a:extLst>
              <a:ext uri="{FF2B5EF4-FFF2-40B4-BE49-F238E27FC236}">
                <a16:creationId xmlns:a16="http://schemas.microsoft.com/office/drawing/2014/main" id="{6EDC2E4A-F827-7EA9-106D-89E9EAA5F8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77706" y="5278719"/>
            <a:ext cx="1157094" cy="1157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71291279-17B4-4AC6-176B-C86C0BDAF7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6248345"/>
            <a:ext cx="1815412" cy="29047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Month XX, XXXX</a:t>
            </a:r>
          </a:p>
        </p:txBody>
      </p:sp>
      <p:sp>
        <p:nvSpPr>
          <p:cNvPr id="4" name="Presenter">
            <a:extLst>
              <a:ext uri="{FF2B5EF4-FFF2-40B4-BE49-F238E27FC236}">
                <a16:creationId xmlns:a16="http://schemas.microsoft.com/office/drawing/2014/main" id="{D0A1BBD9-D3B5-BD8D-C0B5-04C11F56B7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5532877"/>
            <a:ext cx="8132182" cy="23239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BD52807C-2730-FEB4-B0FA-C4BDE2EC3DD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5778261"/>
            <a:ext cx="8132182" cy="23239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46547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84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Left +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34314961-57B6-8DC6-4832-6D9FFBF25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0131291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Text + Image Left + Icon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9EDBD90B-5DB2-3DC5-CF4C-50795EBFC0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1" y="831251"/>
            <a:ext cx="10131290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Icon">
            <a:extLst>
              <a:ext uri="{FF2B5EF4-FFF2-40B4-BE49-F238E27FC236}">
                <a16:creationId xmlns:a16="http://schemas.microsoft.com/office/drawing/2014/main" id="{DDCD7DA9-AA4E-F6FC-4EF8-E04CE20045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31513" y="370307"/>
            <a:ext cx="877467" cy="877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ptos Narrow" panose="020B0004020202020204" pitchFamily="34" charset="0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6" name="Image left">
            <a:extLst>
              <a:ext uri="{FF2B5EF4-FFF2-40B4-BE49-F238E27FC236}">
                <a16:creationId xmlns:a16="http://schemas.microsoft.com/office/drawing/2014/main" id="{74D75943-794A-6803-866B-940B1EE13C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3813" y="1819276"/>
            <a:ext cx="5410200" cy="397764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right">
            <a:extLst>
              <a:ext uri="{FF2B5EF4-FFF2-40B4-BE49-F238E27FC236}">
                <a16:creationId xmlns:a16="http://schemas.microsoft.com/office/drawing/2014/main" id="{5112270E-8D7A-AAAC-30DA-55D9753214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4125" y="1819275"/>
            <a:ext cx="5400675" cy="397764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581025" indent="-342900">
              <a:buSzPct val="90000"/>
              <a:buNone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buNone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2943DC69-12CF-2DAF-A5C2-A7B5646BB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F27CE9AB-46E2-1F93-7B4A-CBFD8FE9B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98625F8B-769F-57DD-BBF2-7E4760E788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4600" y="6123195"/>
            <a:ext cx="5143500" cy="2743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1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Photo credit: </a:t>
            </a:r>
          </a:p>
        </p:txBody>
      </p:sp>
      <p:sp>
        <p:nvSpPr>
          <p:cNvPr id="2" name="Slide #">
            <a:extLst>
              <a:ext uri="{FF2B5EF4-FFF2-40B4-BE49-F238E27FC236}">
                <a16:creationId xmlns:a16="http://schemas.microsoft.com/office/drawing/2014/main" id="{42D0F047-6970-E277-C63E-5D95324E3A0B}"/>
              </a:ext>
            </a:extLst>
          </p:cNvPr>
          <p:cNvSpPr txBox="1"/>
          <p:nvPr userDrawn="1"/>
        </p:nvSpPr>
        <p:spPr>
          <a:xfrm>
            <a:off x="11493672" y="6171439"/>
            <a:ext cx="227739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smtClean="0">
                <a:solidFill>
                  <a:schemeClr val="accent3"/>
                </a:solidFill>
              </a:rPr>
              <a:t>‹#›</a:t>
            </a:fld>
            <a:endParaRPr lang="en-US" sz="1200">
              <a:solidFill>
                <a:schemeClr val="accent3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8FA030-D849-EC60-D431-E7990BF962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5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34314961-57B6-8DC6-4832-6D9FFBF25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90988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Two Images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9EDBD90B-5DB2-3DC5-CF4C-50795EBFC0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0" y="831251"/>
            <a:ext cx="11290987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Image left">
            <a:extLst>
              <a:ext uri="{FF2B5EF4-FFF2-40B4-BE49-F238E27FC236}">
                <a16:creationId xmlns:a16="http://schemas.microsoft.com/office/drawing/2014/main" id="{74D75943-794A-6803-866B-940B1EE13C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3813" y="1819276"/>
            <a:ext cx="5410200" cy="397764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Image right">
            <a:extLst>
              <a:ext uri="{FF2B5EF4-FFF2-40B4-BE49-F238E27FC236}">
                <a16:creationId xmlns:a16="http://schemas.microsoft.com/office/drawing/2014/main" id="{0991BC1F-9C87-4F49-2909-FCA7EDC271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0506" y="1819276"/>
            <a:ext cx="5410200" cy="397764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520427BB-119E-0845-4EDA-0E6E9D08A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2B2FA50E-0667-1D0A-AD3F-2FBE1B4EC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sp>
        <p:nvSpPr>
          <p:cNvPr id="4" name="image credit">
            <a:extLst>
              <a:ext uri="{FF2B5EF4-FFF2-40B4-BE49-F238E27FC236}">
                <a16:creationId xmlns:a16="http://schemas.microsoft.com/office/drawing/2014/main" id="{922E5B88-8571-4656-CE10-342A6196B6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4600" y="6123195"/>
            <a:ext cx="5143500" cy="2743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1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Photo credit left: / Photo credit right: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3E49F6E-1697-13F6-7670-DF3CEE92E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lide #">
            <a:extLst>
              <a:ext uri="{FF2B5EF4-FFF2-40B4-BE49-F238E27FC236}">
                <a16:creationId xmlns:a16="http://schemas.microsoft.com/office/drawing/2014/main" id="{4DDB634A-3C15-A0B1-623C-2079012BB699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71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34314961-57B6-8DC6-4832-6D9FFBF25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90988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Two Images + Caption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9EDBD90B-5DB2-3DC5-CF4C-50795EBFC0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0" y="831251"/>
            <a:ext cx="11290987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Image left">
            <a:extLst>
              <a:ext uri="{FF2B5EF4-FFF2-40B4-BE49-F238E27FC236}">
                <a16:creationId xmlns:a16="http://schemas.microsoft.com/office/drawing/2014/main" id="{2396F1C7-CACD-B421-FD78-040392D0DA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3812" y="1819276"/>
            <a:ext cx="5410200" cy="347472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redit left">
            <a:extLst>
              <a:ext uri="{FF2B5EF4-FFF2-40B4-BE49-F238E27FC236}">
                <a16:creationId xmlns:a16="http://schemas.microsoft.com/office/drawing/2014/main" id="{022B5B10-5EA7-32FC-6DDA-F70140BE1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3812" y="5504705"/>
            <a:ext cx="5397500" cy="2743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11" name="Image right">
            <a:extLst>
              <a:ext uri="{FF2B5EF4-FFF2-40B4-BE49-F238E27FC236}">
                <a16:creationId xmlns:a16="http://schemas.microsoft.com/office/drawing/2014/main" id="{91429197-442B-2E3E-7D3D-0C1E04D89D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4600" y="1819276"/>
            <a:ext cx="5410200" cy="347472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credit right">
            <a:extLst>
              <a:ext uri="{FF2B5EF4-FFF2-40B4-BE49-F238E27FC236}">
                <a16:creationId xmlns:a16="http://schemas.microsoft.com/office/drawing/2014/main" id="{87C48AA8-18E2-50FF-8C22-CCFC1497B9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4600" y="5504705"/>
            <a:ext cx="5397500" cy="2743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520427BB-119E-0845-4EDA-0E6E9D08A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2B2FA50E-0667-1D0A-AD3F-2FBE1B4EC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6E91C17-D166-9332-7343-3A5B086652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image credit">
            <a:extLst>
              <a:ext uri="{FF2B5EF4-FFF2-40B4-BE49-F238E27FC236}">
                <a16:creationId xmlns:a16="http://schemas.microsoft.com/office/drawing/2014/main" id="{55EFECE9-F051-D824-2AD5-09F5DB91A2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4600" y="6123195"/>
            <a:ext cx="5143500" cy="2743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1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Photo credit left: / Photo credit right:</a:t>
            </a:r>
          </a:p>
        </p:txBody>
      </p:sp>
      <p:sp>
        <p:nvSpPr>
          <p:cNvPr id="2" name="Slide #">
            <a:extLst>
              <a:ext uri="{FF2B5EF4-FFF2-40B4-BE49-F238E27FC236}">
                <a16:creationId xmlns:a16="http://schemas.microsoft.com/office/drawing/2014/main" id="{D80449EC-87DA-6AE0-8410-57E40DA65622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50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34314961-57B6-8DC6-4832-6D9FFBF25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90988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Three Images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9EDBD90B-5DB2-3DC5-CF4C-50795EBFC0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0" y="831251"/>
            <a:ext cx="11290987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Image left">
            <a:extLst>
              <a:ext uri="{FF2B5EF4-FFF2-40B4-BE49-F238E27FC236}">
                <a16:creationId xmlns:a16="http://schemas.microsoft.com/office/drawing/2014/main" id="{74D75943-794A-6803-866B-940B1EE13C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3813" y="1819276"/>
            <a:ext cx="3374136" cy="397764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Image middle">
            <a:extLst>
              <a:ext uri="{FF2B5EF4-FFF2-40B4-BE49-F238E27FC236}">
                <a16:creationId xmlns:a16="http://schemas.microsoft.com/office/drawing/2014/main" id="{12C3B5F5-7F62-D7EE-2EFA-58F0A78CF8F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08932" y="1819276"/>
            <a:ext cx="3374136" cy="397764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Image right">
            <a:extLst>
              <a:ext uri="{FF2B5EF4-FFF2-40B4-BE49-F238E27FC236}">
                <a16:creationId xmlns:a16="http://schemas.microsoft.com/office/drawing/2014/main" id="{FFFBEE25-A02A-B608-7252-74A7B32346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60664" y="1819276"/>
            <a:ext cx="3374136" cy="397764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520427BB-119E-0845-4EDA-0E6E9D08A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2B2FA50E-0667-1D0A-AD3F-2FBE1B4EC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sp>
        <p:nvSpPr>
          <p:cNvPr id="4" name="image credit">
            <a:extLst>
              <a:ext uri="{FF2B5EF4-FFF2-40B4-BE49-F238E27FC236}">
                <a16:creationId xmlns:a16="http://schemas.microsoft.com/office/drawing/2014/main" id="{922E5B88-8571-4656-CE10-342A6196B6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4600" y="6123195"/>
            <a:ext cx="5143500" cy="2743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1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Photo credit left: / Photo credit middle: / Photo credit right: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1420BF6-7EF8-49BC-9697-279329B3FC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#">
            <a:extLst>
              <a:ext uri="{FF2B5EF4-FFF2-40B4-BE49-F238E27FC236}">
                <a16:creationId xmlns:a16="http://schemas.microsoft.com/office/drawing/2014/main" id="{4F9AE341-46F3-8049-DE2A-3E6D56AA08F5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30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34314961-57B6-8DC6-4832-6D9FFBF25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90988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Three Images + Caption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9EDBD90B-5DB2-3DC5-CF4C-50795EBFC0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0" y="831251"/>
            <a:ext cx="11290987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Image left">
            <a:extLst>
              <a:ext uri="{FF2B5EF4-FFF2-40B4-BE49-F238E27FC236}">
                <a16:creationId xmlns:a16="http://schemas.microsoft.com/office/drawing/2014/main" id="{74D75943-794A-6803-866B-940B1EE13C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3813" y="1819276"/>
            <a:ext cx="3374136" cy="347472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credit left">
            <a:extLst>
              <a:ext uri="{FF2B5EF4-FFF2-40B4-BE49-F238E27FC236}">
                <a16:creationId xmlns:a16="http://schemas.microsoft.com/office/drawing/2014/main" id="{CD11B56D-2A1F-9028-605E-47CA03BCE1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504705"/>
            <a:ext cx="3360749" cy="2743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11" name="Image middle">
            <a:extLst>
              <a:ext uri="{FF2B5EF4-FFF2-40B4-BE49-F238E27FC236}">
                <a16:creationId xmlns:a16="http://schemas.microsoft.com/office/drawing/2014/main" id="{12C3B5F5-7F62-D7EE-2EFA-58F0A78CF8F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08932" y="1819276"/>
            <a:ext cx="3374136" cy="347472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credit middle">
            <a:extLst>
              <a:ext uri="{FF2B5EF4-FFF2-40B4-BE49-F238E27FC236}">
                <a16:creationId xmlns:a16="http://schemas.microsoft.com/office/drawing/2014/main" id="{E0F630AA-A14B-CCB5-E7FF-597D776DB7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08932" y="5504705"/>
            <a:ext cx="3360749" cy="2743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8" name="Image right">
            <a:extLst>
              <a:ext uri="{FF2B5EF4-FFF2-40B4-BE49-F238E27FC236}">
                <a16:creationId xmlns:a16="http://schemas.microsoft.com/office/drawing/2014/main" id="{FFFBEE25-A02A-B608-7252-74A7B32346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60664" y="1819276"/>
            <a:ext cx="3374136" cy="347472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redit right">
            <a:extLst>
              <a:ext uri="{FF2B5EF4-FFF2-40B4-BE49-F238E27FC236}">
                <a16:creationId xmlns:a16="http://schemas.microsoft.com/office/drawing/2014/main" id="{8B61DD87-244B-80DB-4F65-A9F7346DBD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60663" y="5504705"/>
            <a:ext cx="3360749" cy="2743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520427BB-119E-0845-4EDA-0E6E9D08A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2B2FA50E-0667-1D0A-AD3F-2FBE1B4EC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sp>
        <p:nvSpPr>
          <p:cNvPr id="4" name="image credit">
            <a:extLst>
              <a:ext uri="{FF2B5EF4-FFF2-40B4-BE49-F238E27FC236}">
                <a16:creationId xmlns:a16="http://schemas.microsoft.com/office/drawing/2014/main" id="{922E5B88-8571-4656-CE10-342A6196B6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4600" y="6123195"/>
            <a:ext cx="5143500" cy="2743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1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Photo credit left: / Photo credit middle: / Photo credit right: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89F8835-B0FE-CB5E-4F37-248634F0EE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Slide #">
            <a:extLst>
              <a:ext uri="{FF2B5EF4-FFF2-40B4-BE49-F238E27FC236}">
                <a16:creationId xmlns:a16="http://schemas.microsoft.com/office/drawing/2014/main" id="{40F6C217-ED26-9C1E-B9A5-07DFA103D887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67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6BC23B01-9263-C146-D1F9-182CEF281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90986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Three Text Boxes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9EDBD90B-5DB2-3DC5-CF4C-50795EBFC0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1" y="831251"/>
            <a:ext cx="11290986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DF0BC787-ECAF-44DC-F290-B063C0E739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844" y="1824035"/>
            <a:ext cx="3369927" cy="396716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581025" indent="-342900">
              <a:buSzPct val="90000"/>
              <a:buNone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925512" indent="-342900">
              <a:buFont typeface="Arial" panose="020B0604020202020204" pitchFamily="34" charset="0"/>
              <a:buChar char="•"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860425" indent="-285750"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1095375" indent="-238125"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  <a:lvl6pPr marL="1323975" indent="-228600">
              <a:buFont typeface="Arial" panose="020B0604020202020204" pitchFamily="34" charset="0"/>
              <a:buChar char="•"/>
              <a:tabLst/>
              <a:defRPr/>
            </a:lvl6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D7C5F0AB-93CC-FF58-A6D7-A49E068858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3359" y="1824035"/>
            <a:ext cx="3369927" cy="396716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581025" indent="-342900">
              <a:buSzPct val="90000"/>
              <a:buNone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buNone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lang="en-US" sz="18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FF97CB53-F6C5-6315-B36F-236EB331C2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4874" y="1824035"/>
            <a:ext cx="3369927" cy="396716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581025" indent="-342900">
              <a:buSzPct val="90000"/>
              <a:buNone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buNone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498337CB-42A7-3AEB-E254-3B50B1F06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7B938209-1BAD-7A18-7E7E-BD5EB8B43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26F9A5-704F-C954-2B60-DEEF87A176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#">
            <a:extLst>
              <a:ext uri="{FF2B5EF4-FFF2-40B4-BE49-F238E27FC236}">
                <a16:creationId xmlns:a16="http://schemas.microsoft.com/office/drawing/2014/main" id="{B7F27D5D-0D0D-3002-3927-90AC81554340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38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  <p15:guide id="12" orient="horz" pos="364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oxe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6BC23B01-9263-C146-D1F9-182CEF281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90986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Three Text Boxes + Headers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9EDBD90B-5DB2-3DC5-CF4C-50795EBFC0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1" y="831251"/>
            <a:ext cx="11290986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52FAC335-7C2C-3709-B6CD-781B2410DA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841" y="1819275"/>
            <a:ext cx="3370384" cy="4619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DF0BC787-ECAF-44DC-F290-B063C0E739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841" y="2367151"/>
            <a:ext cx="3369927" cy="34240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581025" indent="-342900">
              <a:buSzPct val="90000"/>
              <a:buNone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925512" indent="-342900">
              <a:buFont typeface="Arial" panose="020B0604020202020204" pitchFamily="34" charset="0"/>
              <a:buChar char="•"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860425" indent="-285750"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1095375" indent="-238125"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  <a:lvl6pPr marL="1323975" indent="-228600">
              <a:buFont typeface="Arial" panose="020B0604020202020204" pitchFamily="34" charset="0"/>
              <a:buChar char="•"/>
              <a:tabLst/>
              <a:defRPr/>
            </a:lvl6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5832C69-B3CA-1674-794F-C11263D0C2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04113" y="1819275"/>
            <a:ext cx="3370384" cy="4619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D7C5F0AB-93CC-FF58-A6D7-A49E068858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3356" y="2367151"/>
            <a:ext cx="3369927" cy="34240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581025" indent="-342900">
              <a:buSzPct val="90000"/>
              <a:buNone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buNone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lang="en-US" sz="18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8D1B5AF7-9DB9-9F62-80CC-EB6E7565BC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1028" y="1819275"/>
            <a:ext cx="3370384" cy="4619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FF97CB53-F6C5-6315-B36F-236EB331C2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4871" y="2367151"/>
            <a:ext cx="3369927" cy="34240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581025" indent="-342900">
              <a:buSzPct val="90000"/>
              <a:buNone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buNone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F132FE47-5009-6554-5003-1CF56AFB5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7" name="URL">
            <a:extLst>
              <a:ext uri="{FF2B5EF4-FFF2-40B4-BE49-F238E27FC236}">
                <a16:creationId xmlns:a16="http://schemas.microsoft.com/office/drawing/2014/main" id="{08C324A9-6A9C-A375-EC71-61E03B75E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FDE63A-2A68-2BE5-C700-A53B349006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#">
            <a:extLst>
              <a:ext uri="{FF2B5EF4-FFF2-40B4-BE49-F238E27FC236}">
                <a16:creationId xmlns:a16="http://schemas.microsoft.com/office/drawing/2014/main" id="{556D4A45-035D-8F76-2473-320C75C9CA13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87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  <p15:guide id="12" orient="horz" pos="364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0DC95695-9752-A00C-C9C9-232251999A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Table Example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38C56026-0393-35A8-6FC0-37C18BF22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Table Placeholder 2">
            <a:extLst>
              <a:ext uri="{FF2B5EF4-FFF2-40B4-BE49-F238E27FC236}">
                <a16:creationId xmlns:a16="http://schemas.microsoft.com/office/drawing/2014/main" id="{69C3C073-7E4E-5EEE-97E2-D10C4DF4B33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7200" y="1819274"/>
            <a:ext cx="11270908" cy="3971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table</a:t>
            </a:r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2279EC52-E987-6499-4AFD-A91D8AF38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6" name="URL">
            <a:extLst>
              <a:ext uri="{FF2B5EF4-FFF2-40B4-BE49-F238E27FC236}">
                <a16:creationId xmlns:a16="http://schemas.microsoft.com/office/drawing/2014/main" id="{FB22CAF2-9293-64E1-0137-3F3FB0267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F5E40EC-1B0C-0A09-F9F1-B9FA48E14B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#">
            <a:extLst>
              <a:ext uri="{FF2B5EF4-FFF2-40B4-BE49-F238E27FC236}">
                <a16:creationId xmlns:a16="http://schemas.microsoft.com/office/drawing/2014/main" id="{47087B27-DF93-BD75-2F1E-99514AD8C986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35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 + Text (top 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0DC95695-9752-A00C-C9C9-232251999A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Text + Table + Text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38C56026-0393-35A8-6FC0-37C18BF22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Top/bottom</a:t>
            </a: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1CABB636-F0E0-5035-E980-859A1F239D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819275"/>
            <a:ext cx="11277599" cy="56983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581025" indent="-342900">
              <a:buSzPct val="90000"/>
              <a:buNone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buNone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" name="Table Placeholder">
            <a:extLst>
              <a:ext uri="{FF2B5EF4-FFF2-40B4-BE49-F238E27FC236}">
                <a16:creationId xmlns:a16="http://schemas.microsoft.com/office/drawing/2014/main" id="{69C3C073-7E4E-5EEE-97E2-D10C4DF4B33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7200" y="2555277"/>
            <a:ext cx="11270908" cy="2504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Placeholder 2">
            <a:extLst>
              <a:ext uri="{FF2B5EF4-FFF2-40B4-BE49-F238E27FC236}">
                <a16:creationId xmlns:a16="http://schemas.microsoft.com/office/drawing/2014/main" id="{BC8619D8-A69C-69E2-FF3F-4250A43293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5226072"/>
            <a:ext cx="11277599" cy="5698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581025" indent="-342900">
              <a:buSzPct val="90000"/>
              <a:buNone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buNone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2279EC52-E987-6499-4AFD-A91D8AF38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6" name="URL">
            <a:extLst>
              <a:ext uri="{FF2B5EF4-FFF2-40B4-BE49-F238E27FC236}">
                <a16:creationId xmlns:a16="http://schemas.microsoft.com/office/drawing/2014/main" id="{FB22CAF2-9293-64E1-0137-3F3FB0267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AB0777A-C06A-5BB8-8860-0D5D068948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#">
            <a:extLst>
              <a:ext uri="{FF2B5EF4-FFF2-40B4-BE49-F238E27FC236}">
                <a16:creationId xmlns:a16="http://schemas.microsoft.com/office/drawing/2014/main" id="{90F04C6E-799C-F1D4-627B-4E30B1AC9055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4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 + Text (left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0DC95695-9752-A00C-C9C9-232251999A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Text + Table + Text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38C56026-0393-35A8-6FC0-37C18BF22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Left/right</a:t>
            </a:r>
          </a:p>
        </p:txBody>
      </p:sp>
      <p:sp>
        <p:nvSpPr>
          <p:cNvPr id="3" name="Text Left">
            <a:extLst>
              <a:ext uri="{FF2B5EF4-FFF2-40B4-BE49-F238E27FC236}">
                <a16:creationId xmlns:a16="http://schemas.microsoft.com/office/drawing/2014/main" id="{1CABB636-F0E0-5035-E980-859A1F239D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1819275"/>
            <a:ext cx="2382253" cy="397192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581025" indent="-342900">
              <a:buSzPct val="90000"/>
              <a:buNone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buNone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" name="Table">
            <a:extLst>
              <a:ext uri="{FF2B5EF4-FFF2-40B4-BE49-F238E27FC236}">
                <a16:creationId xmlns:a16="http://schemas.microsoft.com/office/drawing/2014/main" id="{69C3C073-7E4E-5EEE-97E2-D10C4DF4B33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003082" y="1819276"/>
            <a:ext cx="6169794" cy="3971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5" name="Text right">
            <a:extLst>
              <a:ext uri="{FF2B5EF4-FFF2-40B4-BE49-F238E27FC236}">
                <a16:creationId xmlns:a16="http://schemas.microsoft.com/office/drawing/2014/main" id="{14698F9D-ED4D-D7C9-8ABF-DFBDD375DA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36506" y="1819275"/>
            <a:ext cx="2384905" cy="397192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581025" indent="-342900">
              <a:buSzPct val="90000"/>
              <a:buNone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buNone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2279EC52-E987-6499-4AFD-A91D8AF38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6" name="URL">
            <a:extLst>
              <a:ext uri="{FF2B5EF4-FFF2-40B4-BE49-F238E27FC236}">
                <a16:creationId xmlns:a16="http://schemas.microsoft.com/office/drawing/2014/main" id="{FB22CAF2-9293-64E1-0137-3F3FB0267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D89087A-E0E8-8061-1521-D9890EBC7E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#">
            <a:extLst>
              <a:ext uri="{FF2B5EF4-FFF2-40B4-BE49-F238E27FC236}">
                <a16:creationId xmlns:a16="http://schemas.microsoft.com/office/drawing/2014/main" id="{1A2A8337-C019-E271-5B48-A77539DFFE77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60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image +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79D06998-05F3-2905-D9E3-3B666456E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19514"/>
            <a:ext cx="11277599" cy="3645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3600" b="1" i="0" kern="1200" dirty="0">
                <a:solidFill>
                  <a:schemeClr val="tx2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Presentation Title</a:t>
            </a:r>
          </a:p>
        </p:txBody>
      </p:sp>
      <p:sp>
        <p:nvSpPr>
          <p:cNvPr id="6" name="NJDOE logo">
            <a:extLst>
              <a:ext uri="{FF2B5EF4-FFF2-40B4-BE49-F238E27FC236}">
                <a16:creationId xmlns:a16="http://schemas.microsoft.com/office/drawing/2014/main" id="{17F906C8-9084-1FE4-9E4E-DF7882097B0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34783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9" name="image credit">
            <a:extLst>
              <a:ext uri="{FF2B5EF4-FFF2-40B4-BE49-F238E27FC236}">
                <a16:creationId xmlns:a16="http://schemas.microsoft.com/office/drawing/2014/main" id="{116E4157-AD62-200D-90DB-B413407C72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77911" y="2962314"/>
            <a:ext cx="5143500" cy="2743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ts val="1200"/>
              </a:lnSpc>
              <a:spcBef>
                <a:spcPts val="0"/>
              </a:spcBef>
              <a:buNone/>
              <a:defRPr sz="11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Optional light photo credit: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F9A84BCC-5578-40B6-7EC2-4B0498FE5F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782" y="4413991"/>
            <a:ext cx="11290018" cy="364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600" b="0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Presenter">
            <a:extLst>
              <a:ext uri="{FF2B5EF4-FFF2-40B4-BE49-F238E27FC236}">
                <a16:creationId xmlns:a16="http://schemas.microsoft.com/office/drawing/2014/main" id="{E55ECAC8-C548-56F1-203F-BAC14D07DA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809" y="5224363"/>
            <a:ext cx="8132182" cy="290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b="1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67A9F24F-4C8F-B604-65C8-0D9483196B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809" y="5535623"/>
            <a:ext cx="8132182" cy="290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b="0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EBCCC62B-FDEA-414C-9A38-7AC7501C0E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6248345"/>
            <a:ext cx="1815412" cy="29047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400" b="0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Month XX, XXXX</a:t>
            </a:r>
          </a:p>
        </p:txBody>
      </p:sp>
      <p:sp>
        <p:nvSpPr>
          <p:cNvPr id="5" name="URL">
            <a:extLst>
              <a:ext uri="{FF2B5EF4-FFF2-40B4-BE49-F238E27FC236}">
                <a16:creationId xmlns:a16="http://schemas.microsoft.com/office/drawing/2014/main" id="{CCE75B7E-5575-1B09-C9D5-441BD5ACBF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591" y="6193620"/>
            <a:ext cx="49784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Aptos Narrow" panose="020B0004020202020204" pitchFamily="34" charset="0"/>
              </a:defRPr>
            </a:lvl1pPr>
            <a:lvl2pPr marL="4572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2pPr>
            <a:lvl3pPr marL="9144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3pPr>
            <a:lvl4pPr marL="13716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4pPr>
            <a:lvl5pPr marL="18288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5pPr>
          </a:lstStyle>
          <a:p>
            <a:pPr lvl="0"/>
            <a:r>
              <a:rPr lang="en-US"/>
              <a:t>URL</a:t>
            </a:r>
          </a:p>
        </p:txBody>
      </p:sp>
      <p:sp>
        <p:nvSpPr>
          <p:cNvPr id="18" name="Icon placeholder">
            <a:extLst>
              <a:ext uri="{FF2B5EF4-FFF2-40B4-BE49-F238E27FC236}">
                <a16:creationId xmlns:a16="http://schemas.microsoft.com/office/drawing/2014/main" id="{E4D494B7-45AC-3DBA-222E-150929B2F3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350631" y="5059389"/>
            <a:ext cx="1384169" cy="13841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13453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84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0DC95695-9752-A00C-C9C9-232251999A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Table Example + Note 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38C56026-0393-35A8-6FC0-37C18BF22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2D59228-484F-AB7E-2578-34E7FF9BD1F8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7200" y="1819274"/>
            <a:ext cx="11270908" cy="3474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2" name="Text below table">
            <a:extLst>
              <a:ext uri="{FF2B5EF4-FFF2-40B4-BE49-F238E27FC236}">
                <a16:creationId xmlns:a16="http://schemas.microsoft.com/office/drawing/2014/main" id="{D6B3638A-E14C-832A-3DF9-369E0C711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892" y="5485701"/>
            <a:ext cx="11264211" cy="3054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Note for table</a:t>
            </a:r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8534EF66-687F-9567-0829-9157F28D6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1D66DD01-3AE8-C62B-C68B-27AB247F3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47E28EA-056C-C23C-91AE-3C61236B9A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#">
            <a:extLst>
              <a:ext uri="{FF2B5EF4-FFF2-40B4-BE49-F238E27FC236}">
                <a16:creationId xmlns:a16="http://schemas.microsoft.com/office/drawing/2014/main" id="{828125BC-0611-4620-DDC1-E6C6535314BB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350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0DC95695-9752-A00C-C9C9-232251999A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Chart Example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38C56026-0393-35A8-6FC0-37C18BF22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D9C128B-3AD9-74D0-510C-C7598F91119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57200" y="1819274"/>
            <a:ext cx="11277599" cy="3971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42EE2A2A-4439-5F58-EE48-709EFE07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3" name="URL">
            <a:extLst>
              <a:ext uri="{FF2B5EF4-FFF2-40B4-BE49-F238E27FC236}">
                <a16:creationId xmlns:a16="http://schemas.microsoft.com/office/drawing/2014/main" id="{AA039960-9CC7-3F96-1011-DE0D1308E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498E71D-79F1-15FF-9252-9F86D9484C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#">
            <a:extLst>
              <a:ext uri="{FF2B5EF4-FFF2-40B4-BE49-F238E27FC236}">
                <a16:creationId xmlns:a16="http://schemas.microsoft.com/office/drawing/2014/main" id="{BDBE3F6D-D29D-2617-525A-3867793855C9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5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0DC95695-9752-A00C-C9C9-232251999A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Chart Example + Note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38C56026-0393-35A8-6FC0-37C18BF22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D9C128B-3AD9-74D0-510C-C7598F91119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57201" y="1819275"/>
            <a:ext cx="11277598" cy="3474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6" name="Text below table">
            <a:extLst>
              <a:ext uri="{FF2B5EF4-FFF2-40B4-BE49-F238E27FC236}">
                <a16:creationId xmlns:a16="http://schemas.microsoft.com/office/drawing/2014/main" id="{DF7E13ED-4611-2474-AF71-A36B5443CB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892" y="5485701"/>
            <a:ext cx="11264211" cy="3054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Note for chart</a:t>
            </a:r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5DC5C415-51BB-991E-2F90-A788C8FA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6FDA4144-4DE4-C185-5F83-33BD989B0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951BD0-A068-1DDE-F1A1-FD5CB8CC7C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#">
            <a:extLst>
              <a:ext uri="{FF2B5EF4-FFF2-40B4-BE49-F238E27FC236}">
                <a16:creationId xmlns:a16="http://schemas.microsoft.com/office/drawing/2014/main" id="{8300107D-D043-68E2-9132-6E9466431396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417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 + Text (top 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0DC95695-9752-A00C-C9C9-232251999A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Text + Chart + Text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38C56026-0393-35A8-6FC0-37C18BF22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Top/bottom</a:t>
            </a: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1CABB636-F0E0-5035-E980-859A1F239D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819275"/>
            <a:ext cx="11277599" cy="56983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581025" indent="-342900">
              <a:buSzPct val="90000"/>
              <a:buNone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buNone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7" name="Chart Placeholder">
            <a:extLst>
              <a:ext uri="{FF2B5EF4-FFF2-40B4-BE49-F238E27FC236}">
                <a16:creationId xmlns:a16="http://schemas.microsoft.com/office/drawing/2014/main" id="{06F1939D-75AB-B187-8E3A-3E8E1B2A350C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4500" y="2554731"/>
            <a:ext cx="11290300" cy="25046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Placeholder 2">
            <a:extLst>
              <a:ext uri="{FF2B5EF4-FFF2-40B4-BE49-F238E27FC236}">
                <a16:creationId xmlns:a16="http://schemas.microsoft.com/office/drawing/2014/main" id="{BC8619D8-A69C-69E2-FF3F-4250A43293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5226072"/>
            <a:ext cx="11277599" cy="56983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581025" indent="-342900">
              <a:buSzPct val="90000"/>
              <a:buNone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buNone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2279EC52-E987-6499-4AFD-A91D8AF38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6" name="URL">
            <a:extLst>
              <a:ext uri="{FF2B5EF4-FFF2-40B4-BE49-F238E27FC236}">
                <a16:creationId xmlns:a16="http://schemas.microsoft.com/office/drawing/2014/main" id="{FB22CAF2-9293-64E1-0137-3F3FB0267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8D9A5B-53B6-026F-09D6-D38999E32D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#">
            <a:extLst>
              <a:ext uri="{FF2B5EF4-FFF2-40B4-BE49-F238E27FC236}">
                <a16:creationId xmlns:a16="http://schemas.microsoft.com/office/drawing/2014/main" id="{FC0A59E6-46FF-77D1-8E25-833152C4C9CE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28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 + Text (left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0DC95695-9752-A00C-C9C9-232251999A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Text + Chart + Text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38C56026-0393-35A8-6FC0-37C18BF22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Left/right</a:t>
            </a:r>
          </a:p>
        </p:txBody>
      </p:sp>
      <p:sp>
        <p:nvSpPr>
          <p:cNvPr id="3" name="Placeholder Left">
            <a:extLst>
              <a:ext uri="{FF2B5EF4-FFF2-40B4-BE49-F238E27FC236}">
                <a16:creationId xmlns:a16="http://schemas.microsoft.com/office/drawing/2014/main" id="{1CABB636-F0E0-5035-E980-859A1F239D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1819275"/>
            <a:ext cx="2382253" cy="397192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581025" indent="-342900">
              <a:buSzPct val="90000"/>
              <a:buNone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buNone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7" name="Chart Placeholder">
            <a:extLst>
              <a:ext uri="{FF2B5EF4-FFF2-40B4-BE49-F238E27FC236}">
                <a16:creationId xmlns:a16="http://schemas.microsoft.com/office/drawing/2014/main" id="{DE9CC969-C151-D5C1-CB86-0FB3021025E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02781" y="1819275"/>
            <a:ext cx="6169794" cy="3971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Placeholder Right">
            <a:extLst>
              <a:ext uri="{FF2B5EF4-FFF2-40B4-BE49-F238E27FC236}">
                <a16:creationId xmlns:a16="http://schemas.microsoft.com/office/drawing/2014/main" id="{14698F9D-ED4D-D7C9-8ABF-DFBDD375DA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36506" y="1819275"/>
            <a:ext cx="2384905" cy="397192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581025" indent="-342900">
              <a:buSzPct val="90000"/>
              <a:buNone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buNone/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2279EC52-E987-6499-4AFD-A91D8AF38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6" name="URL">
            <a:extLst>
              <a:ext uri="{FF2B5EF4-FFF2-40B4-BE49-F238E27FC236}">
                <a16:creationId xmlns:a16="http://schemas.microsoft.com/office/drawing/2014/main" id="{FB22CAF2-9293-64E1-0137-3F3FB0267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7602C3F-9D20-FEEB-3FF2-5CE0018017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#">
            <a:extLst>
              <a:ext uri="{FF2B5EF4-FFF2-40B4-BE49-F238E27FC236}">
                <a16:creationId xmlns:a16="http://schemas.microsoft.com/office/drawing/2014/main" id="{99CD43E3-F0B7-9B09-9ED0-5112F9C77912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56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Outlin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62AA799A-839F-F1EF-061B-B792A8C6B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90986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Three Outline Text Boxes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9EDBD90B-5DB2-3DC5-CF4C-50795EBFC0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1" y="831251"/>
            <a:ext cx="11290986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F0BC787-ECAF-44DC-F290-B063C0E739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844" y="1824036"/>
            <a:ext cx="3369927" cy="3967163"/>
          </a:xfrm>
          <a:prstGeom prst="roundRect">
            <a:avLst>
              <a:gd name="adj" fmla="val 6653"/>
            </a:avLst>
          </a:prstGeom>
          <a:ln>
            <a:solidFill>
              <a:schemeClr val="accent6"/>
            </a:solidFill>
          </a:ln>
        </p:spPr>
        <p:txBody>
          <a:bodyPr lIns="182880" tIns="182880" rIns="182880" bIns="0"/>
          <a:lstStyle>
            <a:lvl1pPr marL="342900" indent="-34290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400050" indent="-161925">
              <a:buSzPct val="90000"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747713" indent="-173038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976313" indent="-174625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17C2D9E-047E-FB49-6CF4-AB9447E6A9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13358" y="1824036"/>
            <a:ext cx="3369927" cy="3967163"/>
          </a:xfrm>
          <a:prstGeom prst="roundRect">
            <a:avLst>
              <a:gd name="adj" fmla="val 6653"/>
            </a:avLst>
          </a:prstGeom>
          <a:ln>
            <a:solidFill>
              <a:schemeClr val="accent6"/>
            </a:solidFill>
          </a:ln>
        </p:spPr>
        <p:txBody>
          <a:bodyPr lIns="182880" tIns="182880" rIns="182880" bIns="0"/>
          <a:lstStyle>
            <a:lvl1pPr marL="342900" indent="-34290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400050" indent="-161925">
              <a:buSzPct val="90000"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747713" indent="-173038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976313" indent="-174625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400B7E-7E64-0FA1-B4CD-08B1EA75B2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4873" y="1824036"/>
            <a:ext cx="3369927" cy="3967163"/>
          </a:xfrm>
          <a:prstGeom prst="roundRect">
            <a:avLst>
              <a:gd name="adj" fmla="val 6653"/>
            </a:avLst>
          </a:prstGeom>
          <a:ln>
            <a:solidFill>
              <a:schemeClr val="accent6"/>
            </a:solidFill>
          </a:ln>
        </p:spPr>
        <p:txBody>
          <a:bodyPr lIns="182880" tIns="182880" rIns="182880" bIns="0"/>
          <a:lstStyle>
            <a:lvl1pPr marL="342900" indent="-342900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400050" indent="-161925">
              <a:buSzPct val="90000"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747713" indent="-173038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976313" indent="-174625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DF654927-6FD8-40B8-8647-AE7A8F944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2" name="URL">
            <a:extLst>
              <a:ext uri="{FF2B5EF4-FFF2-40B4-BE49-F238E27FC236}">
                <a16:creationId xmlns:a16="http://schemas.microsoft.com/office/drawing/2014/main" id="{DEE37801-C792-CC75-59C2-CB8EAB764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AB631B-8CB1-44AA-B5A4-3D3B4B0533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#">
            <a:extLst>
              <a:ext uri="{FF2B5EF4-FFF2-40B4-BE49-F238E27FC236}">
                <a16:creationId xmlns:a16="http://schemas.microsoft.com/office/drawing/2014/main" id="{23B14AF8-EF8C-4A93-75B4-57CD85A43DF8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357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Outlined Text Boxes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>
            <a:extLst>
              <a:ext uri="{FF2B5EF4-FFF2-40B4-BE49-F238E27FC236}">
                <a16:creationId xmlns:a16="http://schemas.microsoft.com/office/drawing/2014/main" id="{3972D10D-B40E-040C-FC3B-4409E10F3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90986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Three Outline Text Boxes + Icons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9EDBD90B-5DB2-3DC5-CF4C-50795EBFC0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1" y="831251"/>
            <a:ext cx="11290986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Icon 1">
            <a:extLst>
              <a:ext uri="{FF2B5EF4-FFF2-40B4-BE49-F238E27FC236}">
                <a16:creationId xmlns:a16="http://schemas.microsoft.com/office/drawing/2014/main" id="{1B0F0247-E32F-B736-2E79-1FE3CC84C5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08073" y="1928035"/>
            <a:ext cx="877467" cy="877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1">
            <a:extLst>
              <a:ext uri="{FF2B5EF4-FFF2-40B4-BE49-F238E27FC236}">
                <a16:creationId xmlns:a16="http://schemas.microsoft.com/office/drawing/2014/main" id="{12107409-F9E3-37FA-DFAE-EAEFC45DC2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1844" y="3222171"/>
            <a:ext cx="3369927" cy="2569028"/>
          </a:xfrm>
          <a:prstGeom prst="roundRect">
            <a:avLst>
              <a:gd name="adj" fmla="val 6653"/>
            </a:avLst>
          </a:prstGeom>
          <a:ln>
            <a:solidFill>
              <a:schemeClr val="accent6"/>
            </a:solidFill>
          </a:ln>
        </p:spPr>
        <p:txBody>
          <a:bodyPr lIns="182880" tIns="182880" rIns="182880" bIns="0"/>
          <a:lstStyle>
            <a:lvl1pPr marL="342900" indent="-342900" algn="ctr">
              <a:buSzPct val="90000"/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400050" indent="-161925">
              <a:buSzPct val="90000"/>
              <a:tabLst/>
              <a:defRPr lang="en-US" sz="22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747713" indent="-173038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976313" indent="-174625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6" name="Icon 2">
            <a:extLst>
              <a:ext uri="{FF2B5EF4-FFF2-40B4-BE49-F238E27FC236}">
                <a16:creationId xmlns:a16="http://schemas.microsoft.com/office/drawing/2014/main" id="{5F18AB0B-73E2-E194-57C1-82DDA45AAEB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59587" y="1928035"/>
            <a:ext cx="877467" cy="877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017C2D9E-047E-FB49-6CF4-AB9447E6A9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13358" y="3222170"/>
            <a:ext cx="3369927" cy="2569029"/>
          </a:xfrm>
          <a:prstGeom prst="roundRect">
            <a:avLst>
              <a:gd name="adj" fmla="val 6653"/>
            </a:avLst>
          </a:prstGeom>
          <a:ln>
            <a:solidFill>
              <a:schemeClr val="accent6"/>
            </a:solidFill>
          </a:ln>
        </p:spPr>
        <p:txBody>
          <a:bodyPr lIns="182880" tIns="182880" rIns="182880" bIns="0"/>
          <a:lstStyle>
            <a:lvl1pPr marL="342900" indent="-342900" algn="ctr">
              <a:buSzPct val="90000"/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400050" indent="-161925">
              <a:tabLst/>
              <a:defRPr lang="en-US" sz="22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747713" indent="-173038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976313" indent="-174625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0" name="Icon 3">
            <a:extLst>
              <a:ext uri="{FF2B5EF4-FFF2-40B4-BE49-F238E27FC236}">
                <a16:creationId xmlns:a16="http://schemas.microsoft.com/office/drawing/2014/main" id="{0D5A29D0-810A-BC66-DAFB-CFE96CD877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11101" y="1928035"/>
            <a:ext cx="877467" cy="877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D5400B7E-7E64-0FA1-B4CD-08B1EA75B2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4873" y="3222170"/>
            <a:ext cx="3369927" cy="2569029"/>
          </a:xfrm>
          <a:prstGeom prst="roundRect">
            <a:avLst>
              <a:gd name="adj" fmla="val 6653"/>
            </a:avLst>
          </a:prstGeom>
          <a:ln>
            <a:solidFill>
              <a:schemeClr val="accent6"/>
            </a:solidFill>
          </a:ln>
        </p:spPr>
        <p:txBody>
          <a:bodyPr lIns="182880" tIns="182880" rIns="182880" bIns="0"/>
          <a:lstStyle>
            <a:lvl1pPr marL="342900" indent="-342900" algn="ctr">
              <a:buNone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400050" indent="-161925">
              <a:tabLst/>
              <a:defRPr lang="en-US" sz="22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2pPr>
            <a:lvl3pPr marL="868362" indent="-285750">
              <a:tabLst/>
              <a:defRPr lang="en-US" sz="20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3pPr>
            <a:lvl4pPr marL="747713" indent="-173038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976313" indent="-174625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18E2C6E6-E3B0-8C33-9AC8-E930E08FC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0872B1D9-A645-39FE-F780-CA40FAD11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FAAD441-5135-704E-C1EE-890E4A842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#">
            <a:extLst>
              <a:ext uri="{FF2B5EF4-FFF2-40B4-BE49-F238E27FC236}">
                <a16:creationId xmlns:a16="http://schemas.microsoft.com/office/drawing/2014/main" id="{D8A70E24-2608-7BEC-1BF6-E46D7274B943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34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utlin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5A2D4DB9-C06A-B88B-EACF-9A08AEC5D5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90986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Four Outlined Text Boxes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9EDBD90B-5DB2-3DC5-CF4C-50795EBFC0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1" y="831251"/>
            <a:ext cx="11290986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DF0BC787-ECAF-44DC-F290-B063C0E739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844" y="1824038"/>
            <a:ext cx="5396031" cy="1809105"/>
          </a:xfrm>
          <a:prstGeom prst="roundRect">
            <a:avLst>
              <a:gd name="adj" fmla="val 6653"/>
            </a:avLst>
          </a:prstGeom>
          <a:ln>
            <a:solidFill>
              <a:schemeClr val="accent3"/>
            </a:solidFill>
          </a:ln>
        </p:spPr>
        <p:txBody>
          <a:bodyPr lIns="182880" tIns="182880" rIns="182880" bIns="0"/>
          <a:lstStyle>
            <a:lvl1pPr marL="342900" indent="-342900">
              <a:buSzPct val="80000"/>
              <a:buNone/>
              <a:tabLst/>
              <a:defRPr lang="en-US" sz="24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400050" indent="-161925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2pPr>
            <a:lvl3pPr marL="574675" indent="-174625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3pPr>
            <a:lvl4pPr marL="747713" indent="-173038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976313" indent="-174625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198736F6-0420-D859-3133-58B3CFF75E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9244" y="1824038"/>
            <a:ext cx="5396031" cy="1809105"/>
          </a:xfrm>
          <a:prstGeom prst="roundRect">
            <a:avLst>
              <a:gd name="adj" fmla="val 6653"/>
            </a:avLst>
          </a:prstGeom>
          <a:ln>
            <a:solidFill>
              <a:schemeClr val="accent3"/>
            </a:solidFill>
          </a:ln>
        </p:spPr>
        <p:txBody>
          <a:bodyPr lIns="182880" tIns="182880" rIns="182880" bIns="0"/>
          <a:lstStyle>
            <a:lvl1pPr marL="342900" indent="-342900">
              <a:buNone/>
              <a:tabLst/>
              <a:defRPr lang="en-US" sz="24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400050" indent="-161925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2pPr>
            <a:lvl3pPr marL="574675" indent="-174625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3pPr>
            <a:lvl4pPr marL="747713" indent="-173038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976313" indent="-174625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D2B23413-8718-AD7B-150F-E656A5EDD3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844" y="3982095"/>
            <a:ext cx="5396031" cy="1809105"/>
          </a:xfrm>
          <a:prstGeom prst="roundRect">
            <a:avLst>
              <a:gd name="adj" fmla="val 6653"/>
            </a:avLst>
          </a:prstGeom>
          <a:ln>
            <a:solidFill>
              <a:schemeClr val="accent3"/>
            </a:solidFill>
          </a:ln>
        </p:spPr>
        <p:txBody>
          <a:bodyPr lIns="182880" tIns="182880" rIns="182880" bIns="0"/>
          <a:lstStyle>
            <a:lvl1pPr marL="342900" indent="-342900">
              <a:buNone/>
              <a:tabLst/>
              <a:defRPr lang="en-US" sz="24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400050" indent="-161925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2pPr>
            <a:lvl3pPr marL="574675" indent="-174625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3pPr>
            <a:lvl4pPr marL="747713" indent="-173038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976313" indent="-174625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5F11A08F-68C1-270D-A22F-69F78BBF7D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9244" y="3982095"/>
            <a:ext cx="5396031" cy="1809105"/>
          </a:xfrm>
          <a:prstGeom prst="roundRect">
            <a:avLst>
              <a:gd name="adj" fmla="val 6653"/>
            </a:avLst>
          </a:prstGeom>
          <a:ln>
            <a:solidFill>
              <a:schemeClr val="accent3"/>
            </a:solidFill>
          </a:ln>
        </p:spPr>
        <p:txBody>
          <a:bodyPr lIns="182880" tIns="182880" rIns="182880" bIns="0"/>
          <a:lstStyle>
            <a:lvl1pPr marL="342900" indent="-342900">
              <a:buNone/>
              <a:tabLst/>
              <a:defRPr lang="en-US" sz="2400" b="0" i="0" kern="1200" dirty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400050" indent="-161925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2pPr>
            <a:lvl3pPr marL="574675" indent="-174625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3pPr>
            <a:lvl4pPr marL="747713" indent="-173038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976313" indent="-174625"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F0FC68B7-0E17-397E-DF9F-2542A2911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1" name="URL">
            <a:extLst>
              <a:ext uri="{FF2B5EF4-FFF2-40B4-BE49-F238E27FC236}">
                <a16:creationId xmlns:a16="http://schemas.microsoft.com/office/drawing/2014/main" id="{88B93129-942F-AF71-D68B-AFB37727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22F7A3A-55C0-5C7D-34AE-9D607DE7C8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#">
            <a:extLst>
              <a:ext uri="{FF2B5EF4-FFF2-40B4-BE49-F238E27FC236}">
                <a16:creationId xmlns:a16="http://schemas.microsoft.com/office/drawing/2014/main" id="{35F3F06E-E4FE-7D0D-DAC9-255209E219BA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17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oli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>
            <a:extLst>
              <a:ext uri="{FF2B5EF4-FFF2-40B4-BE49-F238E27FC236}">
                <a16:creationId xmlns:a16="http://schemas.microsoft.com/office/drawing/2014/main" id="{7982B23C-A7F6-2E73-1D79-561F569BF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90986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Four Solid Text Boxes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9EDBD90B-5DB2-3DC5-CF4C-50795EBFC0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1" y="831251"/>
            <a:ext cx="11290986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8" name="blue 1">
            <a:extLst>
              <a:ext uri="{FF2B5EF4-FFF2-40B4-BE49-F238E27FC236}">
                <a16:creationId xmlns:a16="http://schemas.microsoft.com/office/drawing/2014/main" id="{6B45E140-8C0C-8F8B-A959-96163D20C3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1844" y="1824038"/>
            <a:ext cx="5396031" cy="1809105"/>
          </a:xfrm>
          <a:prstGeom prst="roundRect">
            <a:avLst>
              <a:gd name="adj" fmla="val 6653"/>
            </a:avLst>
          </a:prstGeom>
          <a:solidFill>
            <a:schemeClr val="accent3"/>
          </a:solidFill>
          <a:ln>
            <a:noFill/>
          </a:ln>
        </p:spPr>
        <p:txBody>
          <a:bodyPr lIns="182880" tIns="182880" rIns="182880" bIns="0"/>
          <a:lstStyle>
            <a:lvl1pPr marL="0" indent="0">
              <a:buSzPct val="85000"/>
              <a:buFontTx/>
              <a:buNone/>
              <a:defRPr lang="en-US" sz="2400" b="0" i="0" kern="1200" dirty="0">
                <a:solidFill>
                  <a:schemeClr val="bg1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red">
            <a:extLst>
              <a:ext uri="{FF2B5EF4-FFF2-40B4-BE49-F238E27FC236}">
                <a16:creationId xmlns:a16="http://schemas.microsoft.com/office/drawing/2014/main" id="{F2DF25AB-E57B-4D98-1EE2-09DFEE539B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29244" y="1824038"/>
            <a:ext cx="5396031" cy="1809105"/>
          </a:xfrm>
          <a:prstGeom prst="roundRect">
            <a:avLst>
              <a:gd name="adj" fmla="val 6653"/>
            </a:avLst>
          </a:prstGeom>
          <a:solidFill>
            <a:schemeClr val="accent5"/>
          </a:solidFill>
          <a:ln>
            <a:noFill/>
          </a:ln>
        </p:spPr>
        <p:txBody>
          <a:bodyPr lIns="182880" tIns="182880" rIns="182880" bIns="0"/>
          <a:lstStyle>
            <a:lvl1pPr marL="0" indent="0">
              <a:buSzPct val="85000"/>
              <a:buFontTx/>
              <a:buNone/>
              <a:defRPr lang="en-US" sz="2400" b="0" i="0" kern="1200" dirty="0">
                <a:solidFill>
                  <a:schemeClr val="bg1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yellow">
            <a:extLst>
              <a:ext uri="{FF2B5EF4-FFF2-40B4-BE49-F238E27FC236}">
                <a16:creationId xmlns:a16="http://schemas.microsoft.com/office/drawing/2014/main" id="{267EC38E-A30A-6888-1D1E-E2A1F2211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1844" y="3982095"/>
            <a:ext cx="5396031" cy="1809105"/>
          </a:xfrm>
          <a:prstGeom prst="roundRect">
            <a:avLst>
              <a:gd name="adj" fmla="val 6653"/>
            </a:avLst>
          </a:prstGeom>
          <a:solidFill>
            <a:schemeClr val="accent6"/>
          </a:solidFill>
          <a:ln>
            <a:noFill/>
          </a:ln>
        </p:spPr>
        <p:txBody>
          <a:bodyPr lIns="182880" tIns="182880" rIns="182880" bIns="0"/>
          <a:lstStyle>
            <a:lvl1pPr marL="0" indent="0">
              <a:buSzPct val="85000"/>
              <a:buFontTx/>
              <a:buNone/>
              <a:defRPr lang="en-US" sz="2400" b="0" i="0" kern="1200" dirty="0">
                <a:solidFill>
                  <a:schemeClr val="tx2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1" name="blue 2">
            <a:extLst>
              <a:ext uri="{FF2B5EF4-FFF2-40B4-BE49-F238E27FC236}">
                <a16:creationId xmlns:a16="http://schemas.microsoft.com/office/drawing/2014/main" id="{8AB90348-59C0-F9CA-DCC5-5811F7C469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9244" y="3982095"/>
            <a:ext cx="5396031" cy="1809105"/>
          </a:xfrm>
          <a:prstGeom prst="roundRect">
            <a:avLst>
              <a:gd name="adj" fmla="val 6653"/>
            </a:avLst>
          </a:prstGeom>
          <a:solidFill>
            <a:schemeClr val="accent2"/>
          </a:solidFill>
          <a:ln>
            <a:noFill/>
          </a:ln>
        </p:spPr>
        <p:txBody>
          <a:bodyPr lIns="182880" tIns="182880" rIns="182880" bIns="0"/>
          <a:lstStyle>
            <a:lvl1pPr marL="0" indent="0">
              <a:buSzPct val="85000"/>
              <a:buFontTx/>
              <a:buNone/>
              <a:defRPr lang="en-US" sz="2400" b="0" i="0" kern="1200" dirty="0">
                <a:solidFill>
                  <a:schemeClr val="bg1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</a:lstStyle>
          <a:p>
            <a:pPr marL="239713" lvl="0" indent="-239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79090FE1-08D8-A85A-2766-D2FA7161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94D684B4-ABD3-6709-B484-E26E201CF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D96AD27-C130-3AD0-0FE9-C1FCE38B9B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#">
            <a:extLst>
              <a:ext uri="{FF2B5EF4-FFF2-40B4-BE49-F238E27FC236}">
                <a16:creationId xmlns:a16="http://schemas.microsoft.com/office/drawing/2014/main" id="{25D12F84-F26E-DB5C-9F9C-C4DE372315A0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2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bg>
      <p:bgPr>
        <a:solidFill>
          <a:srgbClr val="004E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94386EB6-7AE6-9D6F-D6F9-AC5A16094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24" y="2948168"/>
            <a:ext cx="11274552" cy="41656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lang="en-US" sz="3600" b="1" i="0" kern="1200" dirty="0">
                <a:solidFill>
                  <a:schemeClr val="accent6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ts val="38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Divider Slide Blue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8B7EB974-B18B-E1B3-9A23-CF0FD645A3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429000"/>
            <a:ext cx="11277600" cy="444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3800"/>
              </a:lnSpc>
              <a:spcBef>
                <a:spcPts val="0"/>
              </a:spcBef>
              <a:buNone/>
              <a:defRPr sz="3600" b="0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1pPr>
            <a:lvl2pPr marL="457200" indent="0" algn="ctr">
              <a:buNone/>
              <a:defRPr sz="3600" b="1" i="0">
                <a:solidFill>
                  <a:schemeClr val="bg1"/>
                </a:solidFill>
                <a:latin typeface="Aptos Narrow" panose="020B0004020202020204" pitchFamily="34" charset="0"/>
              </a:defRPr>
            </a:lvl2pPr>
            <a:lvl3pPr marL="914400" indent="0" algn="ctr">
              <a:buNone/>
              <a:defRPr sz="3600" b="1" i="0">
                <a:solidFill>
                  <a:schemeClr val="bg1"/>
                </a:solidFill>
                <a:latin typeface="Aptos Narrow" panose="020B0004020202020204" pitchFamily="34" charset="0"/>
              </a:defRPr>
            </a:lvl3pPr>
            <a:lvl4pPr marL="1371600" indent="0" algn="ctr">
              <a:buNone/>
              <a:defRPr sz="3600" b="1" i="0">
                <a:solidFill>
                  <a:schemeClr val="bg1"/>
                </a:solidFill>
                <a:latin typeface="Aptos Narrow" panose="020B0004020202020204" pitchFamily="34" charset="0"/>
              </a:defRPr>
            </a:lvl4pPr>
            <a:lvl5pPr marL="1828800" indent="0" algn="ctr">
              <a:buNone/>
              <a:defRPr sz="3600" b="1" i="0">
                <a:solidFill>
                  <a:schemeClr val="bg1"/>
                </a:solidFill>
                <a:latin typeface="Aptos Narrow" panose="020B0004020202020204" pitchFamily="34" charset="0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white circle">
            <a:extLst>
              <a:ext uri="{FF2B5EF4-FFF2-40B4-BE49-F238E27FC236}">
                <a16:creationId xmlns:a16="http://schemas.microsoft.com/office/drawing/2014/main" id="{23673F85-D4E7-7CAF-7C2B-09A9EE4AD57D}"/>
              </a:ext>
            </a:extLst>
          </p:cNvPr>
          <p:cNvSpPr/>
          <p:nvPr userDrawn="1"/>
        </p:nvSpPr>
        <p:spPr>
          <a:xfrm>
            <a:off x="444817" y="5952334"/>
            <a:ext cx="603250" cy="60325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F6F3D3C2-B987-7F95-AA4B-BCC5C2371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1" name="URL">
            <a:extLst>
              <a:ext uri="{FF2B5EF4-FFF2-40B4-BE49-F238E27FC236}">
                <a16:creationId xmlns:a16="http://schemas.microsoft.com/office/drawing/2014/main" id="{CDE35AA1-BDB4-3C22-7ECC-D6762D9DA937}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rPr>
              <a:t>nj.gov/</a:t>
            </a:r>
            <a:r>
              <a:rPr lang="en-US" sz="1200" b="1" i="0">
                <a:solidFill>
                  <a:schemeClr val="accent6"/>
                </a:solidFill>
                <a:latin typeface="Aptos Narrow" panose="020B0004020202020204" pitchFamily="34" charset="0"/>
              </a:rPr>
              <a:t>education</a:t>
            </a:r>
          </a:p>
        </p:txBody>
      </p:sp>
      <p:sp>
        <p:nvSpPr>
          <p:cNvPr id="4" name="Slide #">
            <a:extLst>
              <a:ext uri="{FF2B5EF4-FFF2-40B4-BE49-F238E27FC236}">
                <a16:creationId xmlns:a16="http://schemas.microsoft.com/office/drawing/2014/main" id="{4E3BFA0B-6205-4C83-7B2B-A072BDC1D053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bg1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79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image +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79D06998-05F3-2905-D9E3-3B666456E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19514"/>
            <a:ext cx="11277599" cy="3645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3600" b="1" i="0" kern="1200" dirty="0">
                <a:solidFill>
                  <a:schemeClr val="tx2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Presentation Title</a:t>
            </a:r>
          </a:p>
        </p:txBody>
      </p:sp>
      <p:sp>
        <p:nvSpPr>
          <p:cNvPr id="6" name="NJDOE logo">
            <a:extLst>
              <a:ext uri="{FF2B5EF4-FFF2-40B4-BE49-F238E27FC236}">
                <a16:creationId xmlns:a16="http://schemas.microsoft.com/office/drawing/2014/main" id="{17F906C8-9084-1FE4-9E4E-DF7882097B0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3478341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" name="image credit">
            <a:extLst>
              <a:ext uri="{FF2B5EF4-FFF2-40B4-BE49-F238E27FC236}">
                <a16:creationId xmlns:a16="http://schemas.microsoft.com/office/drawing/2014/main" id="{A2DB8ECC-74BB-2B91-1DD4-A4124A8644E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77911" y="2962314"/>
            <a:ext cx="5143500" cy="2743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ts val="1200"/>
              </a:lnSpc>
              <a:spcBef>
                <a:spcPts val="0"/>
              </a:spcBef>
              <a:buNone/>
              <a:defRPr sz="1100" b="0" i="0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Optional dark photo credit: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F9A84BCC-5578-40B6-7EC2-4B0498FE5F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782" y="4413991"/>
            <a:ext cx="11290018" cy="364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600" b="0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Presenter">
            <a:extLst>
              <a:ext uri="{FF2B5EF4-FFF2-40B4-BE49-F238E27FC236}">
                <a16:creationId xmlns:a16="http://schemas.microsoft.com/office/drawing/2014/main" id="{E55ECAC8-C548-56F1-203F-BAC14D07DA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809" y="5224363"/>
            <a:ext cx="8132182" cy="290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b="1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67A9F24F-4C8F-B604-65C8-0D9483196B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809" y="5535623"/>
            <a:ext cx="8132182" cy="290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b="0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EBCCC62B-FDEA-414C-9A38-7AC7501C0E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6248345"/>
            <a:ext cx="1815412" cy="29047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400" b="0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Month XX, XXXX</a:t>
            </a:r>
          </a:p>
        </p:txBody>
      </p:sp>
      <p:sp>
        <p:nvSpPr>
          <p:cNvPr id="5" name="URL">
            <a:extLst>
              <a:ext uri="{FF2B5EF4-FFF2-40B4-BE49-F238E27FC236}">
                <a16:creationId xmlns:a16="http://schemas.microsoft.com/office/drawing/2014/main" id="{CCE75B7E-5575-1B09-C9D5-441BD5ACBF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591" y="6193620"/>
            <a:ext cx="49784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Aptos Narrow" panose="020B0004020202020204" pitchFamily="34" charset="0"/>
              </a:defRPr>
            </a:lvl1pPr>
            <a:lvl2pPr marL="4572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2pPr>
            <a:lvl3pPr marL="9144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3pPr>
            <a:lvl4pPr marL="13716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4pPr>
            <a:lvl5pPr marL="18288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5pPr>
          </a:lstStyle>
          <a:p>
            <a:pPr lvl="0"/>
            <a:r>
              <a:rPr lang="en-US"/>
              <a:t>URL</a:t>
            </a:r>
          </a:p>
        </p:txBody>
      </p:sp>
      <p:sp>
        <p:nvSpPr>
          <p:cNvPr id="18" name="Icon placeholder">
            <a:extLst>
              <a:ext uri="{FF2B5EF4-FFF2-40B4-BE49-F238E27FC236}">
                <a16:creationId xmlns:a16="http://schemas.microsoft.com/office/drawing/2014/main" id="{E4D494B7-45AC-3DBA-222E-150929B2F3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350631" y="5059389"/>
            <a:ext cx="1384169" cy="13841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713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84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Yellow">
    <p:bg>
      <p:bgPr>
        <a:solidFill>
          <a:srgbClr val="FEAD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>
            <a:extLst>
              <a:ext uri="{FF2B5EF4-FFF2-40B4-BE49-F238E27FC236}">
                <a16:creationId xmlns:a16="http://schemas.microsoft.com/office/drawing/2014/main" id="{C1F62B4D-D830-8E30-3407-15DA2B2AF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24" y="2948168"/>
            <a:ext cx="11274552" cy="41656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lang="en-US" sz="3600" b="1" i="0" kern="1200" dirty="0">
                <a:solidFill>
                  <a:schemeClr val="accent3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ts val="38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Divider Slide Yellow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8B7EB974-B18B-E1B3-9A23-CF0FD645A3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429000"/>
            <a:ext cx="11277600" cy="444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3800"/>
              </a:lnSpc>
              <a:spcBef>
                <a:spcPts val="0"/>
              </a:spcBef>
              <a:buNone/>
              <a:defRPr sz="3600" b="0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  <a:lvl2pPr marL="457200" indent="0" algn="ctr">
              <a:buNone/>
              <a:defRPr sz="3600" b="1" i="0">
                <a:solidFill>
                  <a:schemeClr val="bg1"/>
                </a:solidFill>
                <a:latin typeface="Aptos Narrow" panose="020B0004020202020204" pitchFamily="34" charset="0"/>
              </a:defRPr>
            </a:lvl2pPr>
            <a:lvl3pPr marL="914400" indent="0" algn="ctr">
              <a:buNone/>
              <a:defRPr sz="3600" b="1" i="0">
                <a:solidFill>
                  <a:schemeClr val="bg1"/>
                </a:solidFill>
                <a:latin typeface="Aptos Narrow" panose="020B0004020202020204" pitchFamily="34" charset="0"/>
              </a:defRPr>
            </a:lvl3pPr>
            <a:lvl4pPr marL="1371600" indent="0" algn="ctr">
              <a:buNone/>
              <a:defRPr sz="3600" b="1" i="0">
                <a:solidFill>
                  <a:schemeClr val="bg1"/>
                </a:solidFill>
                <a:latin typeface="Aptos Narrow" panose="020B0004020202020204" pitchFamily="34" charset="0"/>
              </a:defRPr>
            </a:lvl4pPr>
            <a:lvl5pPr marL="1828800" indent="0" algn="ctr">
              <a:buNone/>
              <a:defRPr sz="3600" b="1" i="0">
                <a:solidFill>
                  <a:schemeClr val="bg1"/>
                </a:solidFill>
                <a:latin typeface="Aptos Narrow" panose="020B0004020202020204" pitchFamily="34" charset="0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D98234DF-7064-38D0-6B8B-506E031EA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3" name="URL">
            <a:extLst>
              <a:ext uri="{FF2B5EF4-FFF2-40B4-BE49-F238E27FC236}">
                <a16:creationId xmlns:a16="http://schemas.microsoft.com/office/drawing/2014/main" id="{F6FF7F92-6EAD-1D91-F13C-F6D0F84C1691}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nj.gov/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education</a:t>
            </a:r>
          </a:p>
        </p:txBody>
      </p:sp>
      <p:sp>
        <p:nvSpPr>
          <p:cNvPr id="5" name="Slide #">
            <a:extLst>
              <a:ext uri="{FF2B5EF4-FFF2-40B4-BE49-F238E27FC236}">
                <a16:creationId xmlns:a16="http://schemas.microsoft.com/office/drawing/2014/main" id="{49E422C7-3EA0-1C66-6F3F-D1F8F5D0C276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089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>
            <a:extLst>
              <a:ext uri="{FF2B5EF4-FFF2-40B4-BE49-F238E27FC236}">
                <a16:creationId xmlns:a16="http://schemas.microsoft.com/office/drawing/2014/main" id="{590EB81B-EC58-A566-40BD-E369B81FB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44" y="651436"/>
            <a:ext cx="9006247" cy="27077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1" name="Quote">
            <a:extLst>
              <a:ext uri="{FF2B5EF4-FFF2-40B4-BE49-F238E27FC236}">
                <a16:creationId xmlns:a16="http://schemas.microsoft.com/office/drawing/2014/main" id="{AA8AD7B8-65AB-CDA7-AFB0-1088FA1862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814" y="1139564"/>
            <a:ext cx="9024277" cy="59574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5400" b="1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“Pull Quote”</a:t>
            </a:r>
          </a:p>
        </p:txBody>
      </p:sp>
      <p:sp>
        <p:nvSpPr>
          <p:cNvPr id="15" name="URL">
            <a:extLst>
              <a:ext uri="{FF2B5EF4-FFF2-40B4-BE49-F238E27FC236}">
                <a16:creationId xmlns:a16="http://schemas.microsoft.com/office/drawing/2014/main" id="{9245C2C0-6407-815D-29AE-63AADAC4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910A0869-090B-23C2-3CF0-E6F06F320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D170219-D565-A6BF-337B-BBDD054E25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#">
            <a:extLst>
              <a:ext uri="{FF2B5EF4-FFF2-40B4-BE49-F238E27FC236}">
                <a16:creationId xmlns:a16="http://schemas.microsoft.com/office/drawing/2014/main" id="{1447B64D-3374-E503-945C-7B6A0E0BB723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13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-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C80BB9A8-AEDD-5CAF-F03F-3A80C652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44" y="651436"/>
            <a:ext cx="9006840" cy="27077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>
                <a:solidFill>
                  <a:schemeClr val="accent2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AA8AD7B8-65AB-CDA7-AFB0-1088FA1862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814" y="1139564"/>
            <a:ext cx="9024277" cy="59574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5400" b="1" i="0">
                <a:solidFill>
                  <a:schemeClr val="accent2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“Pull Quote”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55B0226-4AF6-5A3D-E49B-3A3DF2CCB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326FCA7D-EA1A-489D-B91C-A540E0FA0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18C6550-FCA8-8637-CB40-CE2EA4E8BD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#">
            <a:extLst>
              <a:ext uri="{FF2B5EF4-FFF2-40B4-BE49-F238E27FC236}">
                <a16:creationId xmlns:a16="http://schemas.microsoft.com/office/drawing/2014/main" id="{CA40BF5D-8671-0AC5-5B65-9D0A34160B78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35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- Yellow on Dark Blue">
    <p:bg>
      <p:bgPr>
        <a:solidFill>
          <a:srgbClr val="004E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E23120FC-E453-1DC9-3BBD-931B8A7EB7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44" y="651436"/>
            <a:ext cx="9006840" cy="27077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1" name="Quote">
            <a:extLst>
              <a:ext uri="{FF2B5EF4-FFF2-40B4-BE49-F238E27FC236}">
                <a16:creationId xmlns:a16="http://schemas.microsoft.com/office/drawing/2014/main" id="{AA8AD7B8-65AB-CDA7-AFB0-1088FA1862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814" y="1139564"/>
            <a:ext cx="9024277" cy="59574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5400" b="1" i="0">
                <a:solidFill>
                  <a:schemeClr val="accent6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“Pull Quote”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07304B56-B04F-A296-935A-AD667D772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2" name="white circle">
            <a:extLst>
              <a:ext uri="{FF2B5EF4-FFF2-40B4-BE49-F238E27FC236}">
                <a16:creationId xmlns:a16="http://schemas.microsoft.com/office/drawing/2014/main" id="{0958702D-C112-8F19-9516-49AFE6D13D18}"/>
              </a:ext>
            </a:extLst>
          </p:cNvPr>
          <p:cNvSpPr/>
          <p:nvPr userDrawn="1"/>
        </p:nvSpPr>
        <p:spPr>
          <a:xfrm>
            <a:off x="444817" y="5952334"/>
            <a:ext cx="603250" cy="60325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RL">
            <a:extLst>
              <a:ext uri="{FF2B5EF4-FFF2-40B4-BE49-F238E27FC236}">
                <a16:creationId xmlns:a16="http://schemas.microsoft.com/office/drawing/2014/main" id="{E8B77E37-1258-9880-9DE7-0F9EC2CD1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rPr>
              <a:t>nj.gov/</a:t>
            </a:r>
            <a:r>
              <a:rPr lang="en-US" sz="1200" b="1" i="0">
                <a:solidFill>
                  <a:schemeClr val="accent6"/>
                </a:solidFill>
                <a:latin typeface="Aptos Narrow" panose="020B0004020202020204" pitchFamily="34" charset="0"/>
              </a:rPr>
              <a:t>education</a:t>
            </a:r>
          </a:p>
        </p:txBody>
      </p:sp>
      <p:sp>
        <p:nvSpPr>
          <p:cNvPr id="5" name="Slide #">
            <a:extLst>
              <a:ext uri="{FF2B5EF4-FFF2-40B4-BE49-F238E27FC236}">
                <a16:creationId xmlns:a16="http://schemas.microsoft.com/office/drawing/2014/main" id="{46F5837F-ABA7-E0C4-40DF-99E441824194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bg1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57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4048A2-4CA8-2AF9-3986-50AD22D3CE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9">
            <a:extLst>
              <a:ext uri="{FF2B5EF4-FFF2-40B4-BE49-F238E27FC236}">
                <a16:creationId xmlns:a16="http://schemas.microsoft.com/office/drawing/2014/main" id="{58DC3543-E51D-A3F9-8817-6215B09FF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83281"/>
            <a:ext cx="11290986" cy="41656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4" name="Facebook">
            <a:extLst>
              <a:ext uri="{FF2B5EF4-FFF2-40B4-BE49-F238E27FC236}">
                <a16:creationId xmlns:a16="http://schemas.microsoft.com/office/drawing/2014/main" id="{D70DC667-E9EA-A953-7F64-6D6627EE39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5032" y="2165690"/>
            <a:ext cx="2582676" cy="755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Instagram">
            <a:extLst>
              <a:ext uri="{FF2B5EF4-FFF2-40B4-BE49-F238E27FC236}">
                <a16:creationId xmlns:a16="http://schemas.microsoft.com/office/drawing/2014/main" id="{7AD54722-9674-4124-8FBC-7CF3EF76A24A}"/>
              </a:ext>
            </a:extLst>
          </p:cNvPr>
          <p:cNvGrpSpPr/>
          <p:nvPr userDrawn="1"/>
        </p:nvGrpSpPr>
        <p:grpSpPr>
          <a:xfrm>
            <a:off x="2178678" y="3066315"/>
            <a:ext cx="495384" cy="495384"/>
            <a:chOff x="3767981" y="4846381"/>
            <a:chExt cx="498995" cy="498995"/>
          </a:xfrm>
          <a:solidFill>
            <a:schemeClr val="bg1"/>
          </a:solidFill>
        </p:grpSpPr>
        <p:sp>
          <p:nvSpPr>
            <p:cNvPr id="9" name="instagram">
              <a:extLst>
                <a:ext uri="{FF2B5EF4-FFF2-40B4-BE49-F238E27FC236}">
                  <a16:creationId xmlns:a16="http://schemas.microsoft.com/office/drawing/2014/main" id="{092A6A11-77E1-A8DB-F91B-FAF7B15BA259}"/>
                </a:ext>
              </a:extLst>
            </p:cNvPr>
            <p:cNvSpPr/>
            <p:nvPr/>
          </p:nvSpPr>
          <p:spPr>
            <a:xfrm>
              <a:off x="3767981" y="4846381"/>
              <a:ext cx="498995" cy="498995"/>
            </a:xfrm>
            <a:custGeom>
              <a:avLst/>
              <a:gdLst>
                <a:gd name="connsiteX0" fmla="*/ 353854 w 498995"/>
                <a:gd name="connsiteY0" fmla="*/ 0 h 498995"/>
                <a:gd name="connsiteX1" fmla="*/ 145141 w 498995"/>
                <a:gd name="connsiteY1" fmla="*/ 0 h 498995"/>
                <a:gd name="connsiteX2" fmla="*/ 0 w 498995"/>
                <a:gd name="connsiteY2" fmla="*/ 145141 h 498995"/>
                <a:gd name="connsiteX3" fmla="*/ 0 w 498995"/>
                <a:gd name="connsiteY3" fmla="*/ 353854 h 498995"/>
                <a:gd name="connsiteX4" fmla="*/ 145141 w 498995"/>
                <a:gd name="connsiteY4" fmla="*/ 498996 h 498995"/>
                <a:gd name="connsiteX5" fmla="*/ 353854 w 498995"/>
                <a:gd name="connsiteY5" fmla="*/ 498996 h 498995"/>
                <a:gd name="connsiteX6" fmla="*/ 498996 w 498995"/>
                <a:gd name="connsiteY6" fmla="*/ 353854 h 498995"/>
                <a:gd name="connsiteX7" fmla="*/ 498996 w 498995"/>
                <a:gd name="connsiteY7" fmla="*/ 145141 h 498995"/>
                <a:gd name="connsiteX8" fmla="*/ 353854 w 498995"/>
                <a:gd name="connsiteY8" fmla="*/ 0 h 498995"/>
                <a:gd name="connsiteX9" fmla="*/ 448243 w 498995"/>
                <a:gd name="connsiteY9" fmla="*/ 143886 h 498995"/>
                <a:gd name="connsiteX10" fmla="*/ 448243 w 498995"/>
                <a:gd name="connsiteY10" fmla="*/ 357464 h 498995"/>
                <a:gd name="connsiteX11" fmla="*/ 356261 w 498995"/>
                <a:gd name="connsiteY11" fmla="*/ 449447 h 498995"/>
                <a:gd name="connsiteX12" fmla="*/ 142630 w 498995"/>
                <a:gd name="connsiteY12" fmla="*/ 449447 h 498995"/>
                <a:gd name="connsiteX13" fmla="*/ 50648 w 498995"/>
                <a:gd name="connsiteY13" fmla="*/ 357464 h 498995"/>
                <a:gd name="connsiteX14" fmla="*/ 50648 w 498995"/>
                <a:gd name="connsiteY14" fmla="*/ 143886 h 498995"/>
                <a:gd name="connsiteX15" fmla="*/ 142630 w 498995"/>
                <a:gd name="connsiteY15" fmla="*/ 51904 h 498995"/>
                <a:gd name="connsiteX16" fmla="*/ 356261 w 498995"/>
                <a:gd name="connsiteY16" fmla="*/ 51904 h 498995"/>
                <a:gd name="connsiteX17" fmla="*/ 448243 w 498995"/>
                <a:gd name="connsiteY17" fmla="*/ 143886 h 49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8995" h="498995">
                  <a:moveTo>
                    <a:pt x="353854" y="0"/>
                  </a:moveTo>
                  <a:lnTo>
                    <a:pt x="145141" y="0"/>
                  </a:lnTo>
                  <a:cubicBezTo>
                    <a:pt x="65089" y="0"/>
                    <a:pt x="0" y="65089"/>
                    <a:pt x="0" y="145141"/>
                  </a:cubicBezTo>
                  <a:lnTo>
                    <a:pt x="0" y="353854"/>
                  </a:lnTo>
                  <a:cubicBezTo>
                    <a:pt x="0" y="433855"/>
                    <a:pt x="65089" y="498996"/>
                    <a:pt x="145141" y="498996"/>
                  </a:cubicBezTo>
                  <a:lnTo>
                    <a:pt x="353854" y="498996"/>
                  </a:lnTo>
                  <a:cubicBezTo>
                    <a:pt x="433855" y="498996"/>
                    <a:pt x="498996" y="433907"/>
                    <a:pt x="498996" y="353854"/>
                  </a:cubicBezTo>
                  <a:lnTo>
                    <a:pt x="498996" y="145141"/>
                  </a:lnTo>
                  <a:cubicBezTo>
                    <a:pt x="498996" y="65141"/>
                    <a:pt x="433907" y="0"/>
                    <a:pt x="353854" y="0"/>
                  </a:cubicBezTo>
                  <a:close/>
                  <a:moveTo>
                    <a:pt x="448243" y="143886"/>
                  </a:moveTo>
                  <a:lnTo>
                    <a:pt x="448243" y="357464"/>
                  </a:lnTo>
                  <a:cubicBezTo>
                    <a:pt x="448243" y="408165"/>
                    <a:pt x="406961" y="449447"/>
                    <a:pt x="356261" y="449447"/>
                  </a:cubicBezTo>
                  <a:lnTo>
                    <a:pt x="142630" y="449447"/>
                  </a:lnTo>
                  <a:cubicBezTo>
                    <a:pt x="91930" y="449447"/>
                    <a:pt x="50648" y="408165"/>
                    <a:pt x="50648" y="357464"/>
                  </a:cubicBezTo>
                  <a:lnTo>
                    <a:pt x="50648" y="143886"/>
                  </a:lnTo>
                  <a:cubicBezTo>
                    <a:pt x="50648" y="93186"/>
                    <a:pt x="91930" y="51904"/>
                    <a:pt x="142630" y="51904"/>
                  </a:cubicBezTo>
                  <a:lnTo>
                    <a:pt x="356261" y="51904"/>
                  </a:lnTo>
                  <a:cubicBezTo>
                    <a:pt x="406961" y="51904"/>
                    <a:pt x="448243" y="93186"/>
                    <a:pt x="448243" y="143886"/>
                  </a:cubicBezTo>
                  <a:close/>
                </a:path>
              </a:pathLst>
            </a:custGeom>
            <a:grpFill/>
            <a:ln w="5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F8F548-B5F7-35CC-52F2-6471698FF014}"/>
                </a:ext>
              </a:extLst>
            </p:cNvPr>
            <p:cNvSpPr/>
            <p:nvPr/>
          </p:nvSpPr>
          <p:spPr>
            <a:xfrm>
              <a:off x="3886752" y="4966355"/>
              <a:ext cx="261453" cy="261401"/>
            </a:xfrm>
            <a:custGeom>
              <a:avLst/>
              <a:gdLst>
                <a:gd name="connsiteX0" fmla="*/ 130701 w 261453"/>
                <a:gd name="connsiteY0" fmla="*/ 0 h 261401"/>
                <a:gd name="connsiteX1" fmla="*/ 0 w 261453"/>
                <a:gd name="connsiteY1" fmla="*/ 130701 h 261401"/>
                <a:gd name="connsiteX2" fmla="*/ 130701 w 261453"/>
                <a:gd name="connsiteY2" fmla="*/ 261401 h 261401"/>
                <a:gd name="connsiteX3" fmla="*/ 261453 w 261453"/>
                <a:gd name="connsiteY3" fmla="*/ 130701 h 261401"/>
                <a:gd name="connsiteX4" fmla="*/ 130701 w 261453"/>
                <a:gd name="connsiteY4" fmla="*/ 0 h 261401"/>
                <a:gd name="connsiteX5" fmla="*/ 211120 w 261453"/>
                <a:gd name="connsiteY5" fmla="*/ 130701 h 261401"/>
                <a:gd name="connsiteX6" fmla="*/ 130701 w 261453"/>
                <a:gd name="connsiteY6" fmla="*/ 211120 h 261401"/>
                <a:gd name="connsiteX7" fmla="*/ 50282 w 261453"/>
                <a:gd name="connsiteY7" fmla="*/ 130701 h 261401"/>
                <a:gd name="connsiteX8" fmla="*/ 130701 w 261453"/>
                <a:gd name="connsiteY8" fmla="*/ 50282 h 261401"/>
                <a:gd name="connsiteX9" fmla="*/ 211120 w 261453"/>
                <a:gd name="connsiteY9" fmla="*/ 130701 h 26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453" h="261401">
                  <a:moveTo>
                    <a:pt x="130701" y="0"/>
                  </a:moveTo>
                  <a:cubicBezTo>
                    <a:pt x="58601" y="0"/>
                    <a:pt x="0" y="58653"/>
                    <a:pt x="0" y="130701"/>
                  </a:cubicBezTo>
                  <a:cubicBezTo>
                    <a:pt x="0" y="202748"/>
                    <a:pt x="58653" y="261401"/>
                    <a:pt x="130701" y="261401"/>
                  </a:cubicBezTo>
                  <a:cubicBezTo>
                    <a:pt x="202748" y="261401"/>
                    <a:pt x="261453" y="202748"/>
                    <a:pt x="261453" y="130701"/>
                  </a:cubicBezTo>
                  <a:cubicBezTo>
                    <a:pt x="261453" y="58653"/>
                    <a:pt x="202800" y="0"/>
                    <a:pt x="130701" y="0"/>
                  </a:cubicBezTo>
                  <a:close/>
                  <a:moveTo>
                    <a:pt x="211120" y="130701"/>
                  </a:moveTo>
                  <a:cubicBezTo>
                    <a:pt x="211120" y="175070"/>
                    <a:pt x="175017" y="211120"/>
                    <a:pt x="130701" y="211120"/>
                  </a:cubicBezTo>
                  <a:cubicBezTo>
                    <a:pt x="86384" y="211120"/>
                    <a:pt x="50282" y="175017"/>
                    <a:pt x="50282" y="130701"/>
                  </a:cubicBezTo>
                  <a:cubicBezTo>
                    <a:pt x="50282" y="86384"/>
                    <a:pt x="86384" y="50282"/>
                    <a:pt x="130701" y="50282"/>
                  </a:cubicBezTo>
                  <a:cubicBezTo>
                    <a:pt x="175017" y="50282"/>
                    <a:pt x="211120" y="86384"/>
                    <a:pt x="211120" y="130701"/>
                  </a:cubicBezTo>
                  <a:close/>
                </a:path>
              </a:pathLst>
            </a:custGeom>
            <a:grpFill/>
            <a:ln w="5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778B51D-663D-1124-1566-FBA7F84D2CF4}"/>
                </a:ext>
              </a:extLst>
            </p:cNvPr>
            <p:cNvSpPr/>
            <p:nvPr/>
          </p:nvSpPr>
          <p:spPr>
            <a:xfrm>
              <a:off x="4117388" y="4931613"/>
              <a:ext cx="64879" cy="64879"/>
            </a:xfrm>
            <a:custGeom>
              <a:avLst/>
              <a:gdLst>
                <a:gd name="connsiteX0" fmla="*/ 32440 w 64879"/>
                <a:gd name="connsiteY0" fmla="*/ 0 h 64879"/>
                <a:gd name="connsiteX1" fmla="*/ 0 w 64879"/>
                <a:gd name="connsiteY1" fmla="*/ 32440 h 64879"/>
                <a:gd name="connsiteX2" fmla="*/ 32440 w 64879"/>
                <a:gd name="connsiteY2" fmla="*/ 64879 h 64879"/>
                <a:gd name="connsiteX3" fmla="*/ 64879 w 64879"/>
                <a:gd name="connsiteY3" fmla="*/ 32440 h 64879"/>
                <a:gd name="connsiteX4" fmla="*/ 32440 w 64879"/>
                <a:gd name="connsiteY4" fmla="*/ 0 h 6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79" h="64879">
                  <a:moveTo>
                    <a:pt x="32440" y="0"/>
                  </a:moveTo>
                  <a:cubicBezTo>
                    <a:pt x="14546" y="0"/>
                    <a:pt x="0" y="14546"/>
                    <a:pt x="0" y="32440"/>
                  </a:cubicBezTo>
                  <a:cubicBezTo>
                    <a:pt x="0" y="50334"/>
                    <a:pt x="14546" y="64879"/>
                    <a:pt x="32440" y="64879"/>
                  </a:cubicBezTo>
                  <a:cubicBezTo>
                    <a:pt x="50334" y="64879"/>
                    <a:pt x="64879" y="50334"/>
                    <a:pt x="64879" y="32440"/>
                  </a:cubicBezTo>
                  <a:cubicBezTo>
                    <a:pt x="64879" y="14546"/>
                    <a:pt x="50334" y="0"/>
                    <a:pt x="32440" y="0"/>
                  </a:cubicBezTo>
                  <a:close/>
                </a:path>
              </a:pathLst>
            </a:custGeom>
            <a:grpFill/>
            <a:ln w="5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instagram">
            <a:extLst>
              <a:ext uri="{FF2B5EF4-FFF2-40B4-BE49-F238E27FC236}">
                <a16:creationId xmlns:a16="http://schemas.microsoft.com/office/drawing/2014/main" id="{B6A6E0F1-4B73-D3F7-5271-45AB98171C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5032" y="3704328"/>
            <a:ext cx="2582676" cy="755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hreads">
            <a:extLst>
              <a:ext uri="{FF2B5EF4-FFF2-40B4-BE49-F238E27FC236}">
                <a16:creationId xmlns:a16="http://schemas.microsoft.com/office/drawing/2014/main" id="{B0E81E91-A4CD-2159-A499-E7AFA7F1A3FF}"/>
              </a:ext>
            </a:extLst>
          </p:cNvPr>
          <p:cNvSpPr/>
          <p:nvPr userDrawn="1"/>
        </p:nvSpPr>
        <p:spPr>
          <a:xfrm>
            <a:off x="2199196" y="4524805"/>
            <a:ext cx="454349" cy="528160"/>
          </a:xfrm>
          <a:custGeom>
            <a:avLst/>
            <a:gdLst>
              <a:gd name="connsiteX0" fmla="*/ 356156 w 457661"/>
              <a:gd name="connsiteY0" fmla="*/ 246437 h 532010"/>
              <a:gd name="connsiteX1" fmla="*/ 349198 w 457661"/>
              <a:gd name="connsiteY1" fmla="*/ 243245 h 532010"/>
              <a:gd name="connsiteX2" fmla="*/ 234351 w 457661"/>
              <a:gd name="connsiteY2" fmla="*/ 123846 h 532010"/>
              <a:gd name="connsiteX3" fmla="*/ 233409 w 457661"/>
              <a:gd name="connsiteY3" fmla="*/ 123846 h 532010"/>
              <a:gd name="connsiteX4" fmla="*/ 136090 w 457661"/>
              <a:gd name="connsiteY4" fmla="*/ 173814 h 532010"/>
              <a:gd name="connsiteX5" fmla="*/ 174285 w 457661"/>
              <a:gd name="connsiteY5" fmla="*/ 200027 h 532010"/>
              <a:gd name="connsiteX6" fmla="*/ 233409 w 457661"/>
              <a:gd name="connsiteY6" fmla="*/ 170779 h 532010"/>
              <a:gd name="connsiteX7" fmla="*/ 234037 w 457661"/>
              <a:gd name="connsiteY7" fmla="*/ 170779 h 532010"/>
              <a:gd name="connsiteX8" fmla="*/ 285312 w 457661"/>
              <a:gd name="connsiteY8" fmla="*/ 190505 h 532010"/>
              <a:gd name="connsiteX9" fmla="*/ 301585 w 457661"/>
              <a:gd name="connsiteY9" fmla="*/ 229432 h 532010"/>
              <a:gd name="connsiteX10" fmla="*/ 235973 w 457661"/>
              <a:gd name="connsiteY10" fmla="*/ 226293 h 532010"/>
              <a:gd name="connsiteX11" fmla="*/ 130387 w 457661"/>
              <a:gd name="connsiteY11" fmla="*/ 322095 h 532010"/>
              <a:gd name="connsiteX12" fmla="*/ 168425 w 457661"/>
              <a:gd name="connsiteY12" fmla="*/ 387811 h 532010"/>
              <a:gd name="connsiteX13" fmla="*/ 239217 w 457661"/>
              <a:gd name="connsiteY13" fmla="*/ 405601 h 532010"/>
              <a:gd name="connsiteX14" fmla="*/ 319688 w 457661"/>
              <a:gd name="connsiteY14" fmla="*/ 366464 h 532010"/>
              <a:gd name="connsiteX15" fmla="*/ 347105 w 457661"/>
              <a:gd name="connsiteY15" fmla="*/ 294626 h 532010"/>
              <a:gd name="connsiteX16" fmla="*/ 382474 w 457661"/>
              <a:gd name="connsiteY16" fmla="*/ 333344 h 532010"/>
              <a:gd name="connsiteX17" fmla="*/ 358773 w 457661"/>
              <a:gd name="connsiteY17" fmla="*/ 439662 h 532010"/>
              <a:gd name="connsiteX18" fmla="*/ 232729 w 457661"/>
              <a:gd name="connsiteY18" fmla="*/ 484973 h 532010"/>
              <a:gd name="connsiteX19" fmla="*/ 90674 w 457661"/>
              <a:gd name="connsiteY19" fmla="*/ 424751 h 532010"/>
              <a:gd name="connsiteX20" fmla="*/ 45991 w 457661"/>
              <a:gd name="connsiteY20" fmla="*/ 265953 h 532010"/>
              <a:gd name="connsiteX21" fmla="*/ 90674 w 457661"/>
              <a:gd name="connsiteY21" fmla="*/ 107156 h 532010"/>
              <a:gd name="connsiteX22" fmla="*/ 232729 w 457661"/>
              <a:gd name="connsiteY22" fmla="*/ 46933 h 532010"/>
              <a:gd name="connsiteX23" fmla="*/ 377295 w 457661"/>
              <a:gd name="connsiteY23" fmla="*/ 107470 h 532010"/>
              <a:gd name="connsiteX24" fmla="*/ 412926 w 457661"/>
              <a:gd name="connsiteY24" fmla="*/ 179936 h 532010"/>
              <a:gd name="connsiteX25" fmla="*/ 457661 w 457661"/>
              <a:gd name="connsiteY25" fmla="*/ 168006 h 532010"/>
              <a:gd name="connsiteX26" fmla="*/ 412717 w 457661"/>
              <a:gd name="connsiteY26" fmla="*/ 77489 h 532010"/>
              <a:gd name="connsiteX27" fmla="*/ 232938 w 457661"/>
              <a:gd name="connsiteY27" fmla="*/ 0 h 532010"/>
              <a:gd name="connsiteX28" fmla="*/ 232624 w 457661"/>
              <a:gd name="connsiteY28" fmla="*/ 0 h 532010"/>
              <a:gd name="connsiteX29" fmla="*/ 54834 w 457661"/>
              <a:gd name="connsiteY29" fmla="*/ 77803 h 532010"/>
              <a:gd name="connsiteX30" fmla="*/ 0 w 457661"/>
              <a:gd name="connsiteY30" fmla="*/ 265796 h 532010"/>
              <a:gd name="connsiteX31" fmla="*/ 0 w 457661"/>
              <a:gd name="connsiteY31" fmla="*/ 266005 h 532010"/>
              <a:gd name="connsiteX32" fmla="*/ 0 w 457661"/>
              <a:gd name="connsiteY32" fmla="*/ 266215 h 532010"/>
              <a:gd name="connsiteX33" fmla="*/ 54834 w 457661"/>
              <a:gd name="connsiteY33" fmla="*/ 454208 h 532010"/>
              <a:gd name="connsiteX34" fmla="*/ 232624 w 457661"/>
              <a:gd name="connsiteY34" fmla="*/ 532011 h 532010"/>
              <a:gd name="connsiteX35" fmla="*/ 232938 w 457661"/>
              <a:gd name="connsiteY35" fmla="*/ 532011 h 532010"/>
              <a:gd name="connsiteX36" fmla="*/ 391003 w 457661"/>
              <a:gd name="connsiteY36" fmla="*/ 473306 h 532010"/>
              <a:gd name="connsiteX37" fmla="*/ 424646 w 457661"/>
              <a:gd name="connsiteY37" fmla="*/ 314613 h 532010"/>
              <a:gd name="connsiteX38" fmla="*/ 356156 w 457661"/>
              <a:gd name="connsiteY38" fmla="*/ 246594 h 532010"/>
              <a:gd name="connsiteX39" fmla="*/ 236757 w 457661"/>
              <a:gd name="connsiteY39" fmla="*/ 358668 h 532010"/>
              <a:gd name="connsiteX40" fmla="*/ 176325 w 457661"/>
              <a:gd name="connsiteY40" fmla="*/ 319531 h 532010"/>
              <a:gd name="connsiteX41" fmla="*/ 238536 w 457661"/>
              <a:gd name="connsiteY41" fmla="*/ 273174 h 532010"/>
              <a:gd name="connsiteX42" fmla="*/ 254599 w 457661"/>
              <a:gd name="connsiteY42" fmla="*/ 272703 h 532010"/>
              <a:gd name="connsiteX43" fmla="*/ 302736 w 457661"/>
              <a:gd name="connsiteY43" fmla="*/ 277569 h 532010"/>
              <a:gd name="connsiteX44" fmla="*/ 236810 w 457661"/>
              <a:gd name="connsiteY44" fmla="*/ 358668 h 53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57661" h="532010">
                <a:moveTo>
                  <a:pt x="356156" y="246437"/>
                </a:moveTo>
                <a:cubicBezTo>
                  <a:pt x="353854" y="245338"/>
                  <a:pt x="351552" y="244292"/>
                  <a:pt x="349198" y="243245"/>
                </a:cubicBezTo>
                <a:cubicBezTo>
                  <a:pt x="345116" y="167588"/>
                  <a:pt x="303730" y="124265"/>
                  <a:pt x="234351" y="123846"/>
                </a:cubicBezTo>
                <a:cubicBezTo>
                  <a:pt x="234037" y="123846"/>
                  <a:pt x="233723" y="123846"/>
                  <a:pt x="233409" y="123846"/>
                </a:cubicBezTo>
                <a:cubicBezTo>
                  <a:pt x="191865" y="123846"/>
                  <a:pt x="157333" y="141584"/>
                  <a:pt x="136090" y="173814"/>
                </a:cubicBezTo>
                <a:lnTo>
                  <a:pt x="174285" y="200027"/>
                </a:lnTo>
                <a:cubicBezTo>
                  <a:pt x="190138" y="175959"/>
                  <a:pt x="215096" y="170779"/>
                  <a:pt x="233409" y="170779"/>
                </a:cubicBezTo>
                <a:cubicBezTo>
                  <a:pt x="233618" y="170779"/>
                  <a:pt x="233827" y="170779"/>
                  <a:pt x="234037" y="170779"/>
                </a:cubicBezTo>
                <a:cubicBezTo>
                  <a:pt x="256901" y="170936"/>
                  <a:pt x="274115" y="177581"/>
                  <a:pt x="285312" y="190505"/>
                </a:cubicBezTo>
                <a:cubicBezTo>
                  <a:pt x="293422" y="199923"/>
                  <a:pt x="298864" y="213003"/>
                  <a:pt x="301585" y="229432"/>
                </a:cubicBezTo>
                <a:cubicBezTo>
                  <a:pt x="281336" y="225979"/>
                  <a:pt x="259413" y="224933"/>
                  <a:pt x="235973" y="226293"/>
                </a:cubicBezTo>
                <a:cubicBezTo>
                  <a:pt x="169994" y="230113"/>
                  <a:pt x="127561" y="268569"/>
                  <a:pt x="130387" y="322095"/>
                </a:cubicBezTo>
                <a:cubicBezTo>
                  <a:pt x="131852" y="349250"/>
                  <a:pt x="145351" y="372586"/>
                  <a:pt x="168425" y="387811"/>
                </a:cubicBezTo>
                <a:cubicBezTo>
                  <a:pt x="187941" y="400683"/>
                  <a:pt x="213108" y="407014"/>
                  <a:pt x="239217" y="405601"/>
                </a:cubicBezTo>
                <a:cubicBezTo>
                  <a:pt x="273749" y="403717"/>
                  <a:pt x="300800" y="390532"/>
                  <a:pt x="319688" y="366464"/>
                </a:cubicBezTo>
                <a:cubicBezTo>
                  <a:pt x="334024" y="348203"/>
                  <a:pt x="343128" y="324502"/>
                  <a:pt x="347105" y="294626"/>
                </a:cubicBezTo>
                <a:cubicBezTo>
                  <a:pt x="363534" y="304567"/>
                  <a:pt x="375725" y="317595"/>
                  <a:pt x="382474" y="333344"/>
                </a:cubicBezTo>
                <a:cubicBezTo>
                  <a:pt x="393933" y="360028"/>
                  <a:pt x="394613" y="403926"/>
                  <a:pt x="358773" y="439662"/>
                </a:cubicBezTo>
                <a:cubicBezTo>
                  <a:pt x="327432" y="471003"/>
                  <a:pt x="289707" y="484555"/>
                  <a:pt x="232729" y="484973"/>
                </a:cubicBezTo>
                <a:cubicBezTo>
                  <a:pt x="169524" y="484503"/>
                  <a:pt x="121753" y="464254"/>
                  <a:pt x="90674" y="424751"/>
                </a:cubicBezTo>
                <a:cubicBezTo>
                  <a:pt x="61583" y="387759"/>
                  <a:pt x="46514" y="334338"/>
                  <a:pt x="45991" y="265953"/>
                </a:cubicBezTo>
                <a:cubicBezTo>
                  <a:pt x="46567" y="197568"/>
                  <a:pt x="61583" y="144147"/>
                  <a:pt x="90674" y="107156"/>
                </a:cubicBezTo>
                <a:cubicBezTo>
                  <a:pt x="121753" y="67652"/>
                  <a:pt x="169524" y="47404"/>
                  <a:pt x="232729" y="46933"/>
                </a:cubicBezTo>
                <a:cubicBezTo>
                  <a:pt x="296405" y="47404"/>
                  <a:pt x="345012" y="67757"/>
                  <a:pt x="377295" y="107470"/>
                </a:cubicBezTo>
                <a:cubicBezTo>
                  <a:pt x="393096" y="126933"/>
                  <a:pt x="405025" y="151420"/>
                  <a:pt x="412926" y="179936"/>
                </a:cubicBezTo>
                <a:lnTo>
                  <a:pt x="457661" y="168006"/>
                </a:lnTo>
                <a:cubicBezTo>
                  <a:pt x="448139" y="132898"/>
                  <a:pt x="433122" y="102604"/>
                  <a:pt x="412717" y="77489"/>
                </a:cubicBezTo>
                <a:cubicBezTo>
                  <a:pt x="371330" y="26580"/>
                  <a:pt x="310846" y="523"/>
                  <a:pt x="232938" y="0"/>
                </a:cubicBezTo>
                <a:lnTo>
                  <a:pt x="232624" y="0"/>
                </a:lnTo>
                <a:cubicBezTo>
                  <a:pt x="154821" y="523"/>
                  <a:pt x="95017" y="26737"/>
                  <a:pt x="54834" y="77803"/>
                </a:cubicBezTo>
                <a:cubicBezTo>
                  <a:pt x="19098" y="123271"/>
                  <a:pt x="628" y="186528"/>
                  <a:pt x="0" y="265796"/>
                </a:cubicBezTo>
                <a:lnTo>
                  <a:pt x="0" y="266005"/>
                </a:lnTo>
                <a:cubicBezTo>
                  <a:pt x="0" y="266005"/>
                  <a:pt x="0" y="266215"/>
                  <a:pt x="0" y="266215"/>
                </a:cubicBezTo>
                <a:cubicBezTo>
                  <a:pt x="628" y="345483"/>
                  <a:pt x="19045" y="408740"/>
                  <a:pt x="54834" y="454208"/>
                </a:cubicBezTo>
                <a:cubicBezTo>
                  <a:pt x="95017" y="505274"/>
                  <a:pt x="154821" y="531488"/>
                  <a:pt x="232624" y="532011"/>
                </a:cubicBezTo>
                <a:lnTo>
                  <a:pt x="232938" y="532011"/>
                </a:lnTo>
                <a:cubicBezTo>
                  <a:pt x="302108" y="531540"/>
                  <a:pt x="350820" y="513437"/>
                  <a:pt x="391003" y="473306"/>
                </a:cubicBezTo>
                <a:cubicBezTo>
                  <a:pt x="443534" y="420827"/>
                  <a:pt x="441965" y="355005"/>
                  <a:pt x="424646" y="314613"/>
                </a:cubicBezTo>
                <a:cubicBezTo>
                  <a:pt x="412246" y="285626"/>
                  <a:pt x="388544" y="262134"/>
                  <a:pt x="356156" y="246594"/>
                </a:cubicBezTo>
                <a:close/>
                <a:moveTo>
                  <a:pt x="236757" y="358668"/>
                </a:moveTo>
                <a:cubicBezTo>
                  <a:pt x="207823" y="360290"/>
                  <a:pt x="177790" y="347314"/>
                  <a:pt x="176325" y="319531"/>
                </a:cubicBezTo>
                <a:cubicBezTo>
                  <a:pt x="175227" y="298916"/>
                  <a:pt x="190976" y="275894"/>
                  <a:pt x="238536" y="273174"/>
                </a:cubicBezTo>
                <a:cubicBezTo>
                  <a:pt x="243978" y="272860"/>
                  <a:pt x="249315" y="272703"/>
                  <a:pt x="254599" y="272703"/>
                </a:cubicBezTo>
                <a:cubicBezTo>
                  <a:pt x="271866" y="272703"/>
                  <a:pt x="288033" y="274377"/>
                  <a:pt x="302736" y="277569"/>
                </a:cubicBezTo>
                <a:cubicBezTo>
                  <a:pt x="297242" y="346006"/>
                  <a:pt x="265116" y="357098"/>
                  <a:pt x="236810" y="358668"/>
                </a:cubicBezTo>
                <a:close/>
              </a:path>
            </a:pathLst>
          </a:custGeom>
          <a:solidFill>
            <a:schemeClr val="bg1"/>
          </a:solidFill>
          <a:ln w="52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hreads">
            <a:extLst>
              <a:ext uri="{FF2B5EF4-FFF2-40B4-BE49-F238E27FC236}">
                <a16:creationId xmlns:a16="http://schemas.microsoft.com/office/drawing/2014/main" id="{897C4B75-7AD4-2F68-26C2-200BF4158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5032" y="5194379"/>
            <a:ext cx="2582676" cy="755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Logo">
            <a:extLst>
              <a:ext uri="{FF2B5EF4-FFF2-40B4-BE49-F238E27FC236}">
                <a16:creationId xmlns:a16="http://schemas.microsoft.com/office/drawing/2014/main" id="{0680A71C-F696-EB5E-AAFD-99F4A0D6ECD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0025" y="1757442"/>
            <a:ext cx="2304288" cy="230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" name="URL">
            <a:extLst>
              <a:ext uri="{FF2B5EF4-FFF2-40B4-BE49-F238E27FC236}">
                <a16:creationId xmlns:a16="http://schemas.microsoft.com/office/drawing/2014/main" id="{4564564E-8A13-AD9F-4A38-65ED7DEBC0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14800" y="4407210"/>
            <a:ext cx="3962400" cy="755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X">
            <a:extLst>
              <a:ext uri="{FF2B5EF4-FFF2-40B4-BE49-F238E27FC236}">
                <a16:creationId xmlns:a16="http://schemas.microsoft.com/office/drawing/2014/main" id="{4261622D-7AE0-91B4-8ADA-BFD4746931A0}"/>
              </a:ext>
            </a:extLst>
          </p:cNvPr>
          <p:cNvSpPr/>
          <p:nvPr userDrawn="1"/>
        </p:nvSpPr>
        <p:spPr>
          <a:xfrm>
            <a:off x="9634306" y="1523308"/>
            <a:ext cx="500266" cy="468269"/>
          </a:xfrm>
          <a:custGeom>
            <a:avLst/>
            <a:gdLst>
              <a:gd name="connsiteX0" fmla="*/ 1203 w 503913"/>
              <a:gd name="connsiteY0" fmla="*/ 0 h 471683"/>
              <a:gd name="connsiteX1" fmla="*/ 195789 w 503913"/>
              <a:gd name="connsiteY1" fmla="*/ 260145 h 471683"/>
              <a:gd name="connsiteX2" fmla="*/ 0 w 503913"/>
              <a:gd name="connsiteY2" fmla="*/ 471684 h 471683"/>
              <a:gd name="connsiteX3" fmla="*/ 44055 w 503913"/>
              <a:gd name="connsiteY3" fmla="*/ 471684 h 471683"/>
              <a:gd name="connsiteX4" fmla="*/ 215462 w 503913"/>
              <a:gd name="connsiteY4" fmla="*/ 286463 h 471683"/>
              <a:gd name="connsiteX5" fmla="*/ 353959 w 503913"/>
              <a:gd name="connsiteY5" fmla="*/ 471684 h 471683"/>
              <a:gd name="connsiteX6" fmla="*/ 503914 w 503913"/>
              <a:gd name="connsiteY6" fmla="*/ 471684 h 471683"/>
              <a:gd name="connsiteX7" fmla="*/ 298393 w 503913"/>
              <a:gd name="connsiteY7" fmla="*/ 196888 h 471683"/>
              <a:gd name="connsiteX8" fmla="*/ 480631 w 503913"/>
              <a:gd name="connsiteY8" fmla="*/ 0 h 471683"/>
              <a:gd name="connsiteX9" fmla="*/ 436575 w 503913"/>
              <a:gd name="connsiteY9" fmla="*/ 0 h 471683"/>
              <a:gd name="connsiteX10" fmla="*/ 278720 w 503913"/>
              <a:gd name="connsiteY10" fmla="*/ 170570 h 471683"/>
              <a:gd name="connsiteX11" fmla="*/ 151159 w 503913"/>
              <a:gd name="connsiteY11" fmla="*/ 0 h 471683"/>
              <a:gd name="connsiteX12" fmla="*/ 1203 w 503913"/>
              <a:gd name="connsiteY12" fmla="*/ 0 h 471683"/>
              <a:gd name="connsiteX13" fmla="*/ 66030 w 503913"/>
              <a:gd name="connsiteY13" fmla="*/ 32440 h 471683"/>
              <a:gd name="connsiteX14" fmla="*/ 134939 w 503913"/>
              <a:gd name="connsiteY14" fmla="*/ 32440 h 471683"/>
              <a:gd name="connsiteX15" fmla="*/ 439139 w 503913"/>
              <a:gd name="connsiteY15" fmla="*/ 439192 h 471683"/>
              <a:gd name="connsiteX16" fmla="*/ 370231 w 503913"/>
              <a:gd name="connsiteY16" fmla="*/ 439192 h 471683"/>
              <a:gd name="connsiteX17" fmla="*/ 66030 w 503913"/>
              <a:gd name="connsiteY17" fmla="*/ 32440 h 47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3913" h="471683">
                <a:moveTo>
                  <a:pt x="1203" y="0"/>
                </a:moveTo>
                <a:lnTo>
                  <a:pt x="195789" y="260145"/>
                </a:lnTo>
                <a:lnTo>
                  <a:pt x="0" y="471684"/>
                </a:lnTo>
                <a:lnTo>
                  <a:pt x="44055" y="471684"/>
                </a:lnTo>
                <a:lnTo>
                  <a:pt x="215462" y="286463"/>
                </a:lnTo>
                <a:lnTo>
                  <a:pt x="353959" y="471684"/>
                </a:lnTo>
                <a:lnTo>
                  <a:pt x="503914" y="471684"/>
                </a:lnTo>
                <a:lnTo>
                  <a:pt x="298393" y="196888"/>
                </a:lnTo>
                <a:lnTo>
                  <a:pt x="480631" y="0"/>
                </a:lnTo>
                <a:lnTo>
                  <a:pt x="436575" y="0"/>
                </a:lnTo>
                <a:lnTo>
                  <a:pt x="278720" y="170570"/>
                </a:lnTo>
                <a:lnTo>
                  <a:pt x="151159" y="0"/>
                </a:lnTo>
                <a:lnTo>
                  <a:pt x="1203" y="0"/>
                </a:lnTo>
                <a:close/>
                <a:moveTo>
                  <a:pt x="66030" y="32440"/>
                </a:moveTo>
                <a:lnTo>
                  <a:pt x="134939" y="32440"/>
                </a:lnTo>
                <a:lnTo>
                  <a:pt x="439139" y="439192"/>
                </a:lnTo>
                <a:lnTo>
                  <a:pt x="370231" y="439192"/>
                </a:lnTo>
                <a:lnTo>
                  <a:pt x="66030" y="32440"/>
                </a:lnTo>
                <a:close/>
              </a:path>
            </a:pathLst>
          </a:custGeom>
          <a:solidFill>
            <a:schemeClr val="bg1"/>
          </a:solidFill>
          <a:ln w="52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X">
            <a:extLst>
              <a:ext uri="{FF2B5EF4-FFF2-40B4-BE49-F238E27FC236}">
                <a16:creationId xmlns:a16="http://schemas.microsoft.com/office/drawing/2014/main" id="{E017A74B-860B-90B2-60DC-099B1A7ECF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59022" y="2165690"/>
            <a:ext cx="2650835" cy="755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3" name="LinkedIn">
            <a:extLst>
              <a:ext uri="{FF2B5EF4-FFF2-40B4-BE49-F238E27FC236}">
                <a16:creationId xmlns:a16="http://schemas.microsoft.com/office/drawing/2014/main" id="{633967D9-E657-95E2-5433-A77B98C5D0F9}"/>
              </a:ext>
            </a:extLst>
          </p:cNvPr>
          <p:cNvGrpSpPr/>
          <p:nvPr userDrawn="1"/>
        </p:nvGrpSpPr>
        <p:grpSpPr>
          <a:xfrm>
            <a:off x="9667654" y="3097611"/>
            <a:ext cx="433571" cy="432792"/>
            <a:chOff x="6747694" y="4877879"/>
            <a:chExt cx="436732" cy="435947"/>
          </a:xfrm>
          <a:solidFill>
            <a:schemeClr val="bg1"/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68350EC-0FC1-EF1F-ACA0-82DE8C4B55ED}"/>
                </a:ext>
              </a:extLst>
            </p:cNvPr>
            <p:cNvSpPr/>
            <p:nvPr/>
          </p:nvSpPr>
          <p:spPr>
            <a:xfrm>
              <a:off x="6747694" y="4877879"/>
              <a:ext cx="104905" cy="435947"/>
            </a:xfrm>
            <a:custGeom>
              <a:avLst/>
              <a:gdLst>
                <a:gd name="connsiteX0" fmla="*/ 7220 w 104905"/>
                <a:gd name="connsiteY0" fmla="*/ 144775 h 435947"/>
                <a:gd name="connsiteX1" fmla="*/ 97738 w 104905"/>
                <a:gd name="connsiteY1" fmla="*/ 144775 h 435947"/>
                <a:gd name="connsiteX2" fmla="*/ 97738 w 104905"/>
                <a:gd name="connsiteY2" fmla="*/ 435948 h 435947"/>
                <a:gd name="connsiteX3" fmla="*/ 7220 w 104905"/>
                <a:gd name="connsiteY3" fmla="*/ 435948 h 435947"/>
                <a:gd name="connsiteX4" fmla="*/ 7220 w 104905"/>
                <a:gd name="connsiteY4" fmla="*/ 144775 h 435947"/>
                <a:gd name="connsiteX5" fmla="*/ 52479 w 104905"/>
                <a:gd name="connsiteY5" fmla="*/ 0 h 435947"/>
                <a:gd name="connsiteX6" fmla="*/ 104906 w 104905"/>
                <a:gd name="connsiteY6" fmla="*/ 52531 h 435947"/>
                <a:gd name="connsiteX7" fmla="*/ 52479 w 104905"/>
                <a:gd name="connsiteY7" fmla="*/ 104958 h 435947"/>
                <a:gd name="connsiteX8" fmla="*/ 0 w 104905"/>
                <a:gd name="connsiteY8" fmla="*/ 52531 h 435947"/>
                <a:gd name="connsiteX9" fmla="*/ 52479 w 104905"/>
                <a:gd name="connsiteY9" fmla="*/ 0 h 43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905" h="435947">
                  <a:moveTo>
                    <a:pt x="7220" y="144775"/>
                  </a:moveTo>
                  <a:lnTo>
                    <a:pt x="97738" y="144775"/>
                  </a:lnTo>
                  <a:lnTo>
                    <a:pt x="97738" y="435948"/>
                  </a:lnTo>
                  <a:lnTo>
                    <a:pt x="7220" y="435948"/>
                  </a:lnTo>
                  <a:lnTo>
                    <a:pt x="7220" y="144775"/>
                  </a:lnTo>
                  <a:close/>
                  <a:moveTo>
                    <a:pt x="52479" y="0"/>
                  </a:moveTo>
                  <a:cubicBezTo>
                    <a:pt x="81413" y="0"/>
                    <a:pt x="104906" y="23545"/>
                    <a:pt x="104906" y="52531"/>
                  </a:cubicBezTo>
                  <a:cubicBezTo>
                    <a:pt x="104906" y="81518"/>
                    <a:pt x="81413" y="104958"/>
                    <a:pt x="52479" y="104958"/>
                  </a:cubicBezTo>
                  <a:cubicBezTo>
                    <a:pt x="23545" y="104958"/>
                    <a:pt x="0" y="81465"/>
                    <a:pt x="0" y="52531"/>
                  </a:cubicBezTo>
                  <a:cubicBezTo>
                    <a:pt x="0" y="23597"/>
                    <a:pt x="23440" y="0"/>
                    <a:pt x="52479" y="0"/>
                  </a:cubicBezTo>
                </a:path>
              </a:pathLst>
            </a:custGeom>
            <a:grpFill/>
            <a:ln w="5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9CC4CF8-E329-0228-201F-04D97D4E6EBE}"/>
                </a:ext>
              </a:extLst>
            </p:cNvPr>
            <p:cNvSpPr/>
            <p:nvPr/>
          </p:nvSpPr>
          <p:spPr>
            <a:xfrm>
              <a:off x="6902201" y="5015433"/>
              <a:ext cx="282225" cy="298392"/>
            </a:xfrm>
            <a:custGeom>
              <a:avLst/>
              <a:gdLst>
                <a:gd name="connsiteX0" fmla="*/ 0 w 282225"/>
                <a:gd name="connsiteY0" fmla="*/ 7220 h 298392"/>
                <a:gd name="connsiteX1" fmla="*/ 86802 w 282225"/>
                <a:gd name="connsiteY1" fmla="*/ 7220 h 298392"/>
                <a:gd name="connsiteX2" fmla="*/ 86802 w 282225"/>
                <a:gd name="connsiteY2" fmla="*/ 47038 h 298392"/>
                <a:gd name="connsiteX3" fmla="*/ 88058 w 282225"/>
                <a:gd name="connsiteY3" fmla="*/ 47038 h 298392"/>
                <a:gd name="connsiteX4" fmla="*/ 173657 w 282225"/>
                <a:gd name="connsiteY4" fmla="*/ 0 h 298392"/>
                <a:gd name="connsiteX5" fmla="*/ 282225 w 282225"/>
                <a:gd name="connsiteY5" fmla="*/ 138654 h 298392"/>
                <a:gd name="connsiteX6" fmla="*/ 282225 w 282225"/>
                <a:gd name="connsiteY6" fmla="*/ 298341 h 298392"/>
                <a:gd name="connsiteX7" fmla="*/ 191760 w 282225"/>
                <a:gd name="connsiteY7" fmla="*/ 298341 h 298392"/>
                <a:gd name="connsiteX8" fmla="*/ 191760 w 282225"/>
                <a:gd name="connsiteY8" fmla="*/ 156757 h 298392"/>
                <a:gd name="connsiteX9" fmla="*/ 144723 w 282225"/>
                <a:gd name="connsiteY9" fmla="*/ 79530 h 298392"/>
                <a:gd name="connsiteX10" fmla="*/ 90465 w 282225"/>
                <a:gd name="connsiteY10" fmla="*/ 154350 h 298392"/>
                <a:gd name="connsiteX11" fmla="*/ 90465 w 282225"/>
                <a:gd name="connsiteY11" fmla="*/ 298393 h 298392"/>
                <a:gd name="connsiteX12" fmla="*/ 0 w 282225"/>
                <a:gd name="connsiteY12" fmla="*/ 298393 h 298392"/>
                <a:gd name="connsiteX13" fmla="*/ 0 w 282225"/>
                <a:gd name="connsiteY13" fmla="*/ 7220 h 29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2225" h="298392">
                  <a:moveTo>
                    <a:pt x="0" y="7220"/>
                  </a:moveTo>
                  <a:lnTo>
                    <a:pt x="86802" y="7220"/>
                  </a:lnTo>
                  <a:lnTo>
                    <a:pt x="86802" y="47038"/>
                  </a:lnTo>
                  <a:lnTo>
                    <a:pt x="88058" y="47038"/>
                  </a:lnTo>
                  <a:cubicBezTo>
                    <a:pt x="100144" y="24120"/>
                    <a:pt x="129654" y="0"/>
                    <a:pt x="173657" y="0"/>
                  </a:cubicBezTo>
                  <a:cubicBezTo>
                    <a:pt x="265325" y="0"/>
                    <a:pt x="282225" y="60275"/>
                    <a:pt x="282225" y="138654"/>
                  </a:cubicBezTo>
                  <a:lnTo>
                    <a:pt x="282225" y="298341"/>
                  </a:lnTo>
                  <a:lnTo>
                    <a:pt x="191760" y="298341"/>
                  </a:lnTo>
                  <a:lnTo>
                    <a:pt x="191760" y="156757"/>
                  </a:lnTo>
                  <a:cubicBezTo>
                    <a:pt x="191760" y="123009"/>
                    <a:pt x="191185" y="79530"/>
                    <a:pt x="144723" y="79530"/>
                  </a:cubicBezTo>
                  <a:cubicBezTo>
                    <a:pt x="98261" y="79530"/>
                    <a:pt x="90465" y="116364"/>
                    <a:pt x="90465" y="154350"/>
                  </a:cubicBezTo>
                  <a:lnTo>
                    <a:pt x="90465" y="298393"/>
                  </a:lnTo>
                  <a:lnTo>
                    <a:pt x="0" y="298393"/>
                  </a:lnTo>
                  <a:lnTo>
                    <a:pt x="0" y="7220"/>
                  </a:lnTo>
                  <a:close/>
                </a:path>
              </a:pathLst>
            </a:custGeom>
            <a:grpFill/>
            <a:ln w="5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linkedin">
            <a:extLst>
              <a:ext uri="{FF2B5EF4-FFF2-40B4-BE49-F238E27FC236}">
                <a16:creationId xmlns:a16="http://schemas.microsoft.com/office/drawing/2014/main" id="{9225A2D2-262D-CCCF-C624-5C01227220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59022" y="3704328"/>
            <a:ext cx="2650835" cy="755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youtube">
            <a:extLst>
              <a:ext uri="{FF2B5EF4-FFF2-40B4-BE49-F238E27FC236}">
                <a16:creationId xmlns:a16="http://schemas.microsoft.com/office/drawing/2014/main" id="{B4593E44-B4A3-5CBD-5D0B-0B9E29917F09}"/>
              </a:ext>
            </a:extLst>
          </p:cNvPr>
          <p:cNvSpPr/>
          <p:nvPr userDrawn="1"/>
        </p:nvSpPr>
        <p:spPr>
          <a:xfrm>
            <a:off x="9624255" y="4689932"/>
            <a:ext cx="520369" cy="363033"/>
          </a:xfrm>
          <a:custGeom>
            <a:avLst/>
            <a:gdLst>
              <a:gd name="connsiteX0" fmla="*/ 438302 w 524162"/>
              <a:gd name="connsiteY0" fmla="*/ 0 h 365679"/>
              <a:gd name="connsiteX1" fmla="*/ 92872 w 524162"/>
              <a:gd name="connsiteY1" fmla="*/ 0 h 365679"/>
              <a:gd name="connsiteX2" fmla="*/ 0 w 524162"/>
              <a:gd name="connsiteY2" fmla="*/ 119608 h 365679"/>
              <a:gd name="connsiteX3" fmla="*/ 0 w 524162"/>
              <a:gd name="connsiteY3" fmla="*/ 246071 h 365679"/>
              <a:gd name="connsiteX4" fmla="*/ 95697 w 524162"/>
              <a:gd name="connsiteY4" fmla="*/ 365679 h 365679"/>
              <a:gd name="connsiteX5" fmla="*/ 435529 w 524162"/>
              <a:gd name="connsiteY5" fmla="*/ 365679 h 365679"/>
              <a:gd name="connsiteX6" fmla="*/ 524163 w 524162"/>
              <a:gd name="connsiteY6" fmla="*/ 246071 h 365679"/>
              <a:gd name="connsiteX7" fmla="*/ 524163 w 524162"/>
              <a:gd name="connsiteY7" fmla="*/ 119608 h 365679"/>
              <a:gd name="connsiteX8" fmla="*/ 438302 w 524162"/>
              <a:gd name="connsiteY8" fmla="*/ 0 h 365679"/>
              <a:gd name="connsiteX9" fmla="*/ 213945 w 524162"/>
              <a:gd name="connsiteY9" fmla="*/ 254599 h 365679"/>
              <a:gd name="connsiteX10" fmla="*/ 213945 w 524162"/>
              <a:gd name="connsiteY10" fmla="*/ 111184 h 365679"/>
              <a:gd name="connsiteX11" fmla="*/ 351395 w 524162"/>
              <a:gd name="connsiteY11" fmla="*/ 182918 h 365679"/>
              <a:gd name="connsiteX12" fmla="*/ 213945 w 524162"/>
              <a:gd name="connsiteY12" fmla="*/ 254599 h 36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162" h="365679">
                <a:moveTo>
                  <a:pt x="438302" y="0"/>
                </a:moveTo>
                <a:lnTo>
                  <a:pt x="92872" y="0"/>
                </a:lnTo>
                <a:cubicBezTo>
                  <a:pt x="26841" y="0"/>
                  <a:pt x="0" y="53525"/>
                  <a:pt x="0" y="119608"/>
                </a:cubicBezTo>
                <a:lnTo>
                  <a:pt x="0" y="246071"/>
                </a:lnTo>
                <a:cubicBezTo>
                  <a:pt x="0" y="312154"/>
                  <a:pt x="29614" y="365679"/>
                  <a:pt x="95697" y="365679"/>
                </a:cubicBezTo>
                <a:lnTo>
                  <a:pt x="435529" y="365679"/>
                </a:lnTo>
                <a:cubicBezTo>
                  <a:pt x="501559" y="365679"/>
                  <a:pt x="524163" y="312154"/>
                  <a:pt x="524163" y="246071"/>
                </a:cubicBezTo>
                <a:lnTo>
                  <a:pt x="524163" y="119608"/>
                </a:lnTo>
                <a:cubicBezTo>
                  <a:pt x="524163" y="53525"/>
                  <a:pt x="504385" y="0"/>
                  <a:pt x="438302" y="0"/>
                </a:cubicBezTo>
                <a:close/>
                <a:moveTo>
                  <a:pt x="213945" y="254599"/>
                </a:moveTo>
                <a:lnTo>
                  <a:pt x="213945" y="111184"/>
                </a:lnTo>
                <a:lnTo>
                  <a:pt x="351395" y="182918"/>
                </a:lnTo>
                <a:lnTo>
                  <a:pt x="213945" y="254599"/>
                </a:lnTo>
                <a:close/>
              </a:path>
            </a:pathLst>
          </a:custGeom>
          <a:solidFill>
            <a:schemeClr val="bg1"/>
          </a:solidFill>
          <a:ln w="52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youtube">
            <a:extLst>
              <a:ext uri="{FF2B5EF4-FFF2-40B4-BE49-F238E27FC236}">
                <a16:creationId xmlns:a16="http://schemas.microsoft.com/office/drawing/2014/main" id="{439D2DD5-028E-A865-9648-500ACE323C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59022" y="5194379"/>
            <a:ext cx="2650835" cy="755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0EF13C1-C034-CA99-A488-1751825F7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32837" y="1430481"/>
            <a:ext cx="587065" cy="5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229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D89D1268-6CD7-1B20-9BBA-612DF9B77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90986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End Slide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F7ABFD-CFA3-6D34-D91F-63C2F09C47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5618" y="2944358"/>
            <a:ext cx="5773737" cy="4302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800"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2BA8857B-71D3-EFC5-EF12-837939FF4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3510735" y="6034498"/>
            <a:ext cx="5143500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6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BB4F3F83-9FB8-F6D1-FDD8-902900380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3506" y="4898572"/>
            <a:ext cx="977959" cy="97795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9A9158F-1E32-AF84-CBA3-2A4118822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05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image +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79D06998-05F3-2905-D9E3-3B666456E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19514"/>
            <a:ext cx="11277599" cy="3645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3600" b="1" i="0" kern="1200" dirty="0">
                <a:solidFill>
                  <a:schemeClr val="tx2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Presentation Title</a:t>
            </a:r>
          </a:p>
        </p:txBody>
      </p:sp>
      <p:sp>
        <p:nvSpPr>
          <p:cNvPr id="6" name="NJDOE logo">
            <a:extLst>
              <a:ext uri="{FF2B5EF4-FFF2-40B4-BE49-F238E27FC236}">
                <a16:creationId xmlns:a16="http://schemas.microsoft.com/office/drawing/2014/main" id="{17F906C8-9084-1FE4-9E4E-DF7882097B0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34783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6" name="image credit">
            <a:extLst>
              <a:ext uri="{FF2B5EF4-FFF2-40B4-BE49-F238E27FC236}">
                <a16:creationId xmlns:a16="http://schemas.microsoft.com/office/drawing/2014/main" id="{B2037A74-9F03-523B-2DA1-DD9F4EC55E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77911" y="2962314"/>
            <a:ext cx="5143500" cy="2743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ts val="1200"/>
              </a:lnSpc>
              <a:spcBef>
                <a:spcPts val="0"/>
              </a:spcBef>
              <a:buNone/>
              <a:defRPr sz="11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Optional light photo credit: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F9A84BCC-5578-40B6-7EC2-4B0498FE5F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782" y="4413991"/>
            <a:ext cx="11290018" cy="364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600" b="0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" name="Presenter">
            <a:extLst>
              <a:ext uri="{FF2B5EF4-FFF2-40B4-BE49-F238E27FC236}">
                <a16:creationId xmlns:a16="http://schemas.microsoft.com/office/drawing/2014/main" id="{6B2D55E7-A753-EC75-AF0F-436F4A89CE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809" y="4966963"/>
            <a:ext cx="8132182" cy="23239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D1714A6A-C84E-D3C4-1D1E-F2F8C789CE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809" y="5217068"/>
            <a:ext cx="8132182" cy="23239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Presenter">
            <a:extLst>
              <a:ext uri="{FF2B5EF4-FFF2-40B4-BE49-F238E27FC236}">
                <a16:creationId xmlns:a16="http://schemas.microsoft.com/office/drawing/2014/main" id="{58C3F9FD-CBBD-F972-F30B-B15995F749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5532877"/>
            <a:ext cx="8132182" cy="23239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F15C5C5-608C-7456-7091-0CEFB9C983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5778261"/>
            <a:ext cx="8132182" cy="23239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EBCCC62B-FDEA-414C-9A38-7AC7501C0E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6248345"/>
            <a:ext cx="1815412" cy="29047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400" b="0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Month XX, XXXX</a:t>
            </a:r>
          </a:p>
        </p:txBody>
      </p:sp>
      <p:sp>
        <p:nvSpPr>
          <p:cNvPr id="5" name="URL">
            <a:extLst>
              <a:ext uri="{FF2B5EF4-FFF2-40B4-BE49-F238E27FC236}">
                <a16:creationId xmlns:a16="http://schemas.microsoft.com/office/drawing/2014/main" id="{CCE75B7E-5575-1B09-C9D5-441BD5ACBF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591" y="6193620"/>
            <a:ext cx="49784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Aptos Narrow" panose="020B0004020202020204" pitchFamily="34" charset="0"/>
              </a:defRPr>
            </a:lvl1pPr>
            <a:lvl2pPr marL="4572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2pPr>
            <a:lvl3pPr marL="9144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3pPr>
            <a:lvl4pPr marL="13716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4pPr>
            <a:lvl5pPr marL="18288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5pPr>
          </a:lstStyle>
          <a:p>
            <a:pPr lvl="0"/>
            <a:r>
              <a:rPr lang="en-US"/>
              <a:t>URL</a:t>
            </a:r>
          </a:p>
        </p:txBody>
      </p:sp>
      <p:sp>
        <p:nvSpPr>
          <p:cNvPr id="11" name="Icon placeholder">
            <a:extLst>
              <a:ext uri="{FF2B5EF4-FFF2-40B4-BE49-F238E27FC236}">
                <a16:creationId xmlns:a16="http://schemas.microsoft.com/office/drawing/2014/main" id="{936A628E-7C5B-D724-BB2F-8DE2EDCD89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350631" y="5059389"/>
            <a:ext cx="1384169" cy="13841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602812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84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image +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79D06998-05F3-2905-D9E3-3B666456E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19514"/>
            <a:ext cx="11277599" cy="3645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3600" b="1" i="0" kern="1200" dirty="0">
                <a:solidFill>
                  <a:schemeClr val="tx2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Presentation Title</a:t>
            </a:r>
          </a:p>
        </p:txBody>
      </p:sp>
      <p:sp>
        <p:nvSpPr>
          <p:cNvPr id="3" name="NJDOE logo">
            <a:extLst>
              <a:ext uri="{FF2B5EF4-FFF2-40B4-BE49-F238E27FC236}">
                <a16:creationId xmlns:a16="http://schemas.microsoft.com/office/drawing/2014/main" id="{B0D76B9C-60DB-FEB0-7137-CC1FF8837A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3478341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2" name="image credit">
            <a:extLst>
              <a:ext uri="{FF2B5EF4-FFF2-40B4-BE49-F238E27FC236}">
                <a16:creationId xmlns:a16="http://schemas.microsoft.com/office/drawing/2014/main" id="{FCFA3048-0E5A-1F51-7EBD-37298622478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77911" y="2962314"/>
            <a:ext cx="5143500" cy="2743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ts val="1200"/>
              </a:lnSpc>
              <a:spcBef>
                <a:spcPts val="0"/>
              </a:spcBef>
              <a:buNone/>
              <a:defRPr sz="1100" b="0" i="0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Optional dark photo credit: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F9A84BCC-5578-40B6-7EC2-4B0498FE5F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782" y="4413991"/>
            <a:ext cx="11290018" cy="364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600" b="0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" name="Presenter">
            <a:extLst>
              <a:ext uri="{FF2B5EF4-FFF2-40B4-BE49-F238E27FC236}">
                <a16:creationId xmlns:a16="http://schemas.microsoft.com/office/drawing/2014/main" id="{6B2D55E7-A753-EC75-AF0F-436F4A89CE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809" y="4966963"/>
            <a:ext cx="8132182" cy="23239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D1714A6A-C84E-D3C4-1D1E-F2F8C789CE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809" y="5217068"/>
            <a:ext cx="8132182" cy="23239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Presenter">
            <a:extLst>
              <a:ext uri="{FF2B5EF4-FFF2-40B4-BE49-F238E27FC236}">
                <a16:creationId xmlns:a16="http://schemas.microsoft.com/office/drawing/2014/main" id="{58C3F9FD-CBBD-F972-F30B-B15995F749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5532877"/>
            <a:ext cx="8132182" cy="23239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F15C5C5-608C-7456-7091-0CEFB9C983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5778261"/>
            <a:ext cx="8132182" cy="23239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EBCCC62B-FDEA-414C-9A38-7AC7501C0E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6248345"/>
            <a:ext cx="1815412" cy="29047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400" b="0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Month XX, XXXX</a:t>
            </a:r>
          </a:p>
        </p:txBody>
      </p:sp>
      <p:sp>
        <p:nvSpPr>
          <p:cNvPr id="5" name="URL">
            <a:extLst>
              <a:ext uri="{FF2B5EF4-FFF2-40B4-BE49-F238E27FC236}">
                <a16:creationId xmlns:a16="http://schemas.microsoft.com/office/drawing/2014/main" id="{CCE75B7E-5575-1B09-C9D5-441BD5ACBF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591" y="6193620"/>
            <a:ext cx="49784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Aptos Narrow" panose="020B0004020202020204" pitchFamily="34" charset="0"/>
              </a:defRPr>
            </a:lvl1pPr>
            <a:lvl2pPr marL="4572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2pPr>
            <a:lvl3pPr marL="9144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3pPr>
            <a:lvl4pPr marL="13716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4pPr>
            <a:lvl5pPr marL="18288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5pPr>
          </a:lstStyle>
          <a:p>
            <a:pPr lvl="0"/>
            <a:r>
              <a:rPr lang="en-US"/>
              <a:t>URL</a:t>
            </a:r>
          </a:p>
        </p:txBody>
      </p:sp>
      <p:sp>
        <p:nvSpPr>
          <p:cNvPr id="11" name="Icon placeholder">
            <a:extLst>
              <a:ext uri="{FF2B5EF4-FFF2-40B4-BE49-F238E27FC236}">
                <a16:creationId xmlns:a16="http://schemas.microsoft.com/office/drawing/2014/main" id="{936A628E-7C5B-D724-BB2F-8DE2EDCD89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350631" y="5059389"/>
            <a:ext cx="1384169" cy="13841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21800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84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ideo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ellow background">
            <a:extLst>
              <a:ext uri="{FF2B5EF4-FFF2-40B4-BE49-F238E27FC236}">
                <a16:creationId xmlns:a16="http://schemas.microsoft.com/office/drawing/2014/main" id="{0A568C07-F962-95C8-965B-3B3F7FACC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90731"/>
            <a:ext cx="12192000" cy="3367270"/>
          </a:xfrm>
          <a:prstGeom prst="rect">
            <a:avLst/>
          </a:prstGeom>
          <a:solidFill>
            <a:srgbClr val="FEA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B396F7CC-293E-D5DF-C3D7-1B8065564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19514"/>
            <a:ext cx="11277599" cy="3645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3600" b="1" i="0" kern="1200" dirty="0">
                <a:solidFill>
                  <a:schemeClr val="tx2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Presentation Title</a:t>
            </a:r>
          </a:p>
        </p:txBody>
      </p:sp>
      <p:sp>
        <p:nvSpPr>
          <p:cNvPr id="5" name="Video/image placeholder">
            <a:extLst>
              <a:ext uri="{FF2B5EF4-FFF2-40B4-BE49-F238E27FC236}">
                <a16:creationId xmlns:a16="http://schemas.microsoft.com/office/drawing/2014/main" id="{2F835FD6-1B73-DE7E-1B68-67AD60110AA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3490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F9A84BCC-5578-40B6-7EC2-4B0498FE5F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782" y="4413991"/>
            <a:ext cx="11290018" cy="364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600" b="0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Presenter">
            <a:extLst>
              <a:ext uri="{FF2B5EF4-FFF2-40B4-BE49-F238E27FC236}">
                <a16:creationId xmlns:a16="http://schemas.microsoft.com/office/drawing/2014/main" id="{2DFFBF8F-1C53-D88B-AD87-E54BE95FDB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809" y="5224363"/>
            <a:ext cx="8132182" cy="290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b="1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B1C53619-F3E4-DD02-F3A1-3C2CD9439D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809" y="5535623"/>
            <a:ext cx="8132182" cy="290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b="0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Date">
            <a:extLst>
              <a:ext uri="{FF2B5EF4-FFF2-40B4-BE49-F238E27FC236}">
                <a16:creationId xmlns:a16="http://schemas.microsoft.com/office/drawing/2014/main" id="{720F8FE9-B957-3744-725F-FF9B828B61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6248345"/>
            <a:ext cx="1815412" cy="29047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400" b="0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Month XX, XXXX</a:t>
            </a:r>
          </a:p>
        </p:txBody>
      </p:sp>
      <p:sp>
        <p:nvSpPr>
          <p:cNvPr id="7" name="URL">
            <a:extLst>
              <a:ext uri="{FF2B5EF4-FFF2-40B4-BE49-F238E27FC236}">
                <a16:creationId xmlns:a16="http://schemas.microsoft.com/office/drawing/2014/main" id="{42723FEF-AC93-945F-6A5B-1D47487C4C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591" y="6193620"/>
            <a:ext cx="49784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Aptos Narrow" panose="020B0004020202020204" pitchFamily="34" charset="0"/>
              </a:defRPr>
            </a:lvl1pPr>
            <a:lvl2pPr marL="4572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2pPr>
            <a:lvl3pPr marL="9144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3pPr>
            <a:lvl4pPr marL="13716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4pPr>
            <a:lvl5pPr marL="18288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5pPr>
          </a:lstStyle>
          <a:p>
            <a:pPr lvl="0"/>
            <a:r>
              <a:rPr lang="en-US"/>
              <a:t>URL</a:t>
            </a:r>
          </a:p>
        </p:txBody>
      </p:sp>
      <p:sp>
        <p:nvSpPr>
          <p:cNvPr id="18" name="Icon placeholder">
            <a:extLst>
              <a:ext uri="{FF2B5EF4-FFF2-40B4-BE49-F238E27FC236}">
                <a16:creationId xmlns:a16="http://schemas.microsoft.com/office/drawing/2014/main" id="{2A3EA163-7849-8169-45C0-720626AD4B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350631" y="5059389"/>
            <a:ext cx="1384169" cy="13841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353309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84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ideo BG +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B396F7CC-293E-D5DF-C3D7-1B8065564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19514"/>
            <a:ext cx="11277599" cy="3645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3600" b="1" i="0" kern="1200" dirty="0">
                <a:solidFill>
                  <a:schemeClr val="tx2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Presentation Title</a:t>
            </a:r>
          </a:p>
        </p:txBody>
      </p:sp>
      <p:sp>
        <p:nvSpPr>
          <p:cNvPr id="2" name="Yellow background">
            <a:extLst>
              <a:ext uri="{FF2B5EF4-FFF2-40B4-BE49-F238E27FC236}">
                <a16:creationId xmlns:a16="http://schemas.microsoft.com/office/drawing/2014/main" id="{0A568C07-F962-95C8-965B-3B3F7FACC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90731"/>
            <a:ext cx="12192000" cy="3367270"/>
          </a:xfrm>
          <a:prstGeom prst="rect">
            <a:avLst/>
          </a:prstGeom>
          <a:solidFill>
            <a:srgbClr val="FEA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Video/image placeholder">
            <a:extLst>
              <a:ext uri="{FF2B5EF4-FFF2-40B4-BE49-F238E27FC236}">
                <a16:creationId xmlns:a16="http://schemas.microsoft.com/office/drawing/2014/main" id="{2F835FD6-1B73-DE7E-1B68-67AD60110AA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3490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F9A84BCC-5578-40B6-7EC2-4B0498FE5F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782" y="4413991"/>
            <a:ext cx="11290018" cy="364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600" b="0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4" name="Presenter">
            <a:extLst>
              <a:ext uri="{FF2B5EF4-FFF2-40B4-BE49-F238E27FC236}">
                <a16:creationId xmlns:a16="http://schemas.microsoft.com/office/drawing/2014/main" id="{90DE049E-840C-2F16-39B2-9401AADF12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809" y="4966963"/>
            <a:ext cx="8132182" cy="23239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20D88414-9A96-F289-9DD5-2F5DB25A35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809" y="5217068"/>
            <a:ext cx="8132182" cy="23239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resenter">
            <a:extLst>
              <a:ext uri="{FF2B5EF4-FFF2-40B4-BE49-F238E27FC236}">
                <a16:creationId xmlns:a16="http://schemas.microsoft.com/office/drawing/2014/main" id="{E3FEC403-5B58-D5F5-0758-C05B6BF71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5532877"/>
            <a:ext cx="8132182" cy="23239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73810354-32F0-44FB-E03B-5B81353DBE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5778261"/>
            <a:ext cx="8132182" cy="23239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Date">
            <a:extLst>
              <a:ext uri="{FF2B5EF4-FFF2-40B4-BE49-F238E27FC236}">
                <a16:creationId xmlns:a16="http://schemas.microsoft.com/office/drawing/2014/main" id="{720F8FE9-B957-3744-725F-FF9B828B61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6248345"/>
            <a:ext cx="1815412" cy="29047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400" b="0" i="0">
                <a:solidFill>
                  <a:schemeClr val="accent3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Month XX, XXXX</a:t>
            </a:r>
          </a:p>
        </p:txBody>
      </p:sp>
      <p:sp>
        <p:nvSpPr>
          <p:cNvPr id="7" name="URL">
            <a:extLst>
              <a:ext uri="{FF2B5EF4-FFF2-40B4-BE49-F238E27FC236}">
                <a16:creationId xmlns:a16="http://schemas.microsoft.com/office/drawing/2014/main" id="{42723FEF-AC93-945F-6A5B-1D47487C4C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591" y="6193620"/>
            <a:ext cx="49784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Aptos Narrow" panose="020B0004020202020204" pitchFamily="34" charset="0"/>
              </a:defRPr>
            </a:lvl1pPr>
            <a:lvl2pPr marL="4572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2pPr>
            <a:lvl3pPr marL="9144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3pPr>
            <a:lvl4pPr marL="13716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4pPr>
            <a:lvl5pPr marL="1828800" indent="0" algn="ctr">
              <a:buNone/>
              <a:defRPr sz="16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defRPr>
            </a:lvl5pPr>
          </a:lstStyle>
          <a:p>
            <a:pPr lvl="0"/>
            <a:r>
              <a:rPr lang="en-US"/>
              <a:t>URL</a:t>
            </a:r>
          </a:p>
        </p:txBody>
      </p:sp>
      <p:sp>
        <p:nvSpPr>
          <p:cNvPr id="16" name="Icon placeholder">
            <a:extLst>
              <a:ext uri="{FF2B5EF4-FFF2-40B4-BE49-F238E27FC236}">
                <a16:creationId xmlns:a16="http://schemas.microsoft.com/office/drawing/2014/main" id="{D1A2BDCD-1705-2BEC-C1CD-E3E37C37E1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350631" y="5059389"/>
            <a:ext cx="1384169" cy="13841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81157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84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DDEF7B5-4E69-591B-66CB-E7D41715BB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7E687CA2-78B0-4204-F1A0-01ADB26A46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accent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One Text Box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E1EE41B-8AFD-3F5F-D494-9059C24903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30" y="831251"/>
            <a:ext cx="11277599" cy="416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0" i="0">
                <a:solidFill>
                  <a:srgbClr val="4179A8"/>
                </a:solidFill>
                <a:latin typeface="Aptos Narrow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Text box">
            <a:extLst>
              <a:ext uri="{FF2B5EF4-FFF2-40B4-BE49-F238E27FC236}">
                <a16:creationId xmlns:a16="http://schemas.microsoft.com/office/drawing/2014/main" id="{D5531057-6D8A-31C1-E72F-9F906B688F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19273"/>
            <a:ext cx="11251780" cy="397764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SzPct val="100000"/>
              <a:buFont typeface="Arial" panose="020B0604020202020204" pitchFamily="34" charset="0"/>
              <a:buChar char="•"/>
              <a:tabLst/>
              <a:defRPr lang="en-US" sz="2400" b="0" i="0" kern="1200" dirty="0" smtClean="0">
                <a:solidFill>
                  <a:schemeClr val="accent4"/>
                </a:solidFill>
                <a:latin typeface="Aptos Narrow" panose="020B0004020202020204" pitchFamily="34" charset="0"/>
                <a:ea typeface="+mn-ea"/>
                <a:cs typeface="+mn-cs"/>
              </a:defRPr>
            </a:lvl1pPr>
            <a:lvl2pPr marL="352425" indent="-123825">
              <a:buFont typeface="Arial" panose="020B0604020202020204" pitchFamily="34" charset="0"/>
              <a:buChar char="•"/>
              <a:tabLst/>
              <a:defRPr sz="22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2pPr>
            <a:lvl3pPr marL="804863" indent="-223838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accent4"/>
                </a:solidFill>
                <a:latin typeface="Aptos Narrow" panose="020B0004020202020204" pitchFamily="34" charset="0"/>
              </a:defRPr>
            </a:lvl3pPr>
            <a:lvl4pPr marL="574675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4pPr>
            <a:lvl5pPr marL="801688" indent="0">
              <a:buNone/>
              <a:tabLst/>
              <a:defRPr b="0" i="0">
                <a:solidFill>
                  <a:schemeClr val="accent4"/>
                </a:solidFill>
                <a:latin typeface="Aptos Narrow" panose="020B0004020202020204" pitchFamily="34" charset="0"/>
              </a:defRPr>
            </a:lvl5pPr>
          </a:lstStyle>
          <a:p>
            <a:pPr marL="231775" lvl="0" indent="-231775">
              <a:buSzPct val="85000"/>
            </a:pPr>
            <a:r>
              <a:rPr lang="en-US"/>
              <a:t>Click to edit Master text styles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64139A27-7E24-EEB7-5649-59C59EAA0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</p:spPr>
      </p:pic>
      <p:sp>
        <p:nvSpPr>
          <p:cNvPr id="16" name="URL">
            <a:extLst>
              <a:ext uri="{FF2B5EF4-FFF2-40B4-BE49-F238E27FC236}">
                <a16:creationId xmlns:a16="http://schemas.microsoft.com/office/drawing/2014/main" id="{7C5A9B7E-D95F-7D03-833D-7B98F64AA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accent3"/>
                </a:solidFill>
                <a:latin typeface="Aptos Narrow" panose="020B0004020202020204" pitchFamily="34" charset="0"/>
              </a:rPr>
              <a:t>nj.gov</a:t>
            </a:r>
            <a:r>
              <a:rPr lang="en-US" sz="1200" b="1" i="0">
                <a:solidFill>
                  <a:schemeClr val="tx2"/>
                </a:solidFill>
                <a:latin typeface="Aptos Narrow" panose="020B0004020202020204" pitchFamily="34" charset="0"/>
              </a:rPr>
              <a:t>/education</a:t>
            </a:r>
          </a:p>
        </p:txBody>
      </p:sp>
      <p:sp>
        <p:nvSpPr>
          <p:cNvPr id="12" name="Slide #">
            <a:extLst>
              <a:ext uri="{FF2B5EF4-FFF2-40B4-BE49-F238E27FC236}">
                <a16:creationId xmlns:a16="http://schemas.microsoft.com/office/drawing/2014/main" id="{9787123B-FAB8-76E2-7CC2-F668696EF13A}"/>
              </a:ext>
            </a:extLst>
          </p:cNvPr>
          <p:cNvSpPr txBox="1"/>
          <p:nvPr userDrawn="1"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B2C32-F27B-A04A-A51B-01FB410A5002}" type="slidenum">
              <a:rPr lang="en-US" sz="1200" b="0" i="0" smtClean="0">
                <a:solidFill>
                  <a:schemeClr val="accent3"/>
                </a:solidFill>
                <a:latin typeface="Aptos Narrow" panose="020B0004020202020204" pitchFamily="34" charset="0"/>
              </a:rPr>
              <a:t>‹#›</a:t>
            </a:fld>
            <a:endParaRPr lang="en-US" sz="1200" b="0" i="0" dirty="0">
              <a:solidFill>
                <a:schemeClr val="accent3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85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27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dueval@doe.nj.gov" TargetMode="External"/><Relationship Id="rId2" Type="http://schemas.openxmlformats.org/officeDocument/2006/relationships/hyperlink" Target="https://www.nj.gov/education/AchieveNJ/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j.gov/education/certification/CEprogramproviders.shtml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entoring@njasl.org" TargetMode="External"/><Relationship Id="rId2" Type="http://schemas.openxmlformats.org/officeDocument/2006/relationships/hyperlink" Target="https://www.nj.gov/education/certification/edsrvs/endorsementsedsrvs/2855residency.shtml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asa.net/" TargetMode="External"/><Relationship Id="rId2" Type="http://schemas.openxmlformats.org/officeDocument/2006/relationships/hyperlink" Target="http://www.njl2l.org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njasbo.com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e.nj.us/education/profdev/mentor/" TargetMode="Externa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lvukarXeqY&amp;feature=youtu.be" TargetMode="External"/><Relationship Id="rId2" Type="http://schemas.openxmlformats.org/officeDocument/2006/relationships/hyperlink" Target="https://www.youtube.com/watch?v=i96CNSl5uCA&amp;feature=youtu.be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youtube.com/watch?v=RqEb3exIU08" TargetMode="External"/><Relationship Id="rId5" Type="http://schemas.openxmlformats.org/officeDocument/2006/relationships/hyperlink" Target="https://www.youtube.com/watch?v=zltrKn8x4C4" TargetMode="External"/><Relationship Id="rId4" Type="http://schemas.openxmlformats.org/officeDocument/2006/relationships/hyperlink" Target="https://www.youtube.com/watch?v=9gxDke-W2OI&amp;feature=youtu.be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njedcert.doe.nj.gov/" TargetMode="Externa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qEb3exIU08" TargetMode="Externa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nj.gov/education/edueval/" TargetMode="External"/><Relationship Id="rId7" Type="http://schemas.openxmlformats.org/officeDocument/2006/relationships/hyperlink" Target="https://www.nj.gov/education/certification/apply/" TargetMode="External"/><Relationship Id="rId2" Type="http://schemas.openxmlformats.org/officeDocument/2006/relationships/hyperlink" Target="https://www.nj.gov/education/edueval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nj.gov/education/certification/ctydistinfo/" TargetMode="External"/><Relationship Id="rId5" Type="http://schemas.openxmlformats.org/officeDocument/2006/relationships/hyperlink" Target="https://www.nj.gov/education/profdev/" TargetMode="External"/><Relationship Id="rId4" Type="http://schemas.openxmlformats.org/officeDocument/2006/relationships/hyperlink" Target="https://www.nj.gov/education/profdev/mentor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eachPD@doe.nj.gov" TargetMode="External"/><Relationship Id="rId2" Type="http://schemas.openxmlformats.org/officeDocument/2006/relationships/hyperlink" Target="https://www.state.nj.us/education/profdev/mentor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21C28231-29B2-6D74-604A-0C595D5E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Jersey Department of Education</a:t>
            </a:r>
          </a:p>
        </p:txBody>
      </p:sp>
      <p:pic>
        <p:nvPicPr>
          <p:cNvPr id="10" name="Picture Placeholder 9" descr="State of New Jersey Department of Education Seal">
            <a:extLst>
              <a:ext uri="{FF2B5EF4-FFF2-40B4-BE49-F238E27FC236}">
                <a16:creationId xmlns:a16="http://schemas.microsoft.com/office/drawing/2014/main" id="{3C16373F-0E2A-8BC4-21EC-4916021354A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B53BCF-9722-1A50-30BE-8F1F761D56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Provisional Educator Programs Virtual Training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1568DD6C-D9FE-A372-DC5C-4011B5D07C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Office of Recruitment, Preparation and Certification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8AE9C331-F276-8A4F-760E-3045134507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Division of Teaching and Learning Services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764C204-5C47-38A5-D89F-2AB43B8550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2025-2026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725262E-04C1-2358-5626-50334BE1E70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nj.gov/</a:t>
            </a:r>
            <a:r>
              <a:rPr lang="en-US" dirty="0">
                <a:solidFill>
                  <a:schemeClr val="accent6"/>
                </a:solidFill>
              </a:rPr>
              <a:t>education</a:t>
            </a:r>
          </a:p>
        </p:txBody>
      </p:sp>
      <p:pic>
        <p:nvPicPr>
          <p:cNvPr id="40" name="Icon placeholder">
            <a:extLst>
              <a:ext uri="{FF2B5EF4-FFF2-40B4-BE49-F238E27FC236}">
                <a16:creationId xmlns:a16="http://schemas.microsoft.com/office/drawing/2014/main" id="{E3BB253B-B53C-2D6F-E9F9-BCD85A4E0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724040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DDC61-FEA4-62FF-9C94-BC37571DF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5EEF3-A724-2E7F-7DBD-4F60DC3A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 dirty="0">
                <a:latin typeface="Aptos Narrow"/>
              </a:rPr>
              <a:t>Provisional Process for Teachers (3 of 3)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B74B2-CE73-E894-C3BC-554B42E073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0" tIns="0" rIns="0" bIns="0" anchor="t"/>
          <a:lstStyle/>
          <a:p>
            <a:pPr marL="2286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Aptos Narrow"/>
              </a:rPr>
              <a:t>Supervision and Evaluation</a:t>
            </a:r>
            <a:endParaRPr lang="en-US" sz="2200" dirty="0">
              <a:solidFill>
                <a:srgbClr val="000000"/>
              </a:solidFill>
              <a:latin typeface="Aptos Narrow"/>
            </a:endParaRPr>
          </a:p>
          <a:p>
            <a:pPr marL="2286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Aptos Narrow"/>
              </a:rPr>
              <a:t>Provisional teachers must obtain at least two years of effective or highly effective final summative evaluations. </a:t>
            </a:r>
          </a:p>
          <a:p>
            <a:pPr marL="228600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The </a:t>
            </a:r>
            <a:r>
              <a:rPr lang="en-US" dirty="0">
                <a:solidFill>
                  <a:srgbClr val="000000"/>
                </a:solidFill>
                <a:latin typeface="Aptos Narrow"/>
                <a:hlinkClick r:id="rId2"/>
              </a:rPr>
              <a:t>Office of Educator Evaluation 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has information regarding AchieveNJ. Please contact </a:t>
            </a:r>
            <a:r>
              <a:rPr lang="en-US" dirty="0">
                <a:solidFill>
                  <a:srgbClr val="000000"/>
                </a:solidFill>
                <a:latin typeface="Aptos Narrow"/>
                <a:hlinkClick r:id="rId3"/>
              </a:rPr>
              <a:t>edueval@doe.nj.gov 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for any questions regarding AchieveNJ/summative ratings. </a:t>
            </a:r>
          </a:p>
          <a:p>
            <a:pPr marL="2286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Aptos Narrow"/>
              </a:rPr>
              <a:t>Alternate Route Formal Instruction for CE teachers </a:t>
            </a:r>
          </a:p>
          <a:p>
            <a:pPr marL="2286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Aptos Narrow"/>
              </a:rPr>
              <a:t>At least 400 hours, or the credit equivalent of instruction, through an approved CE-EPP.</a:t>
            </a:r>
          </a:p>
        </p:txBody>
      </p:sp>
    </p:spTree>
    <p:extLst>
      <p:ext uri="{BB962C8B-B14F-4D97-AF65-F5344CB8AC3E}">
        <p14:creationId xmlns:p14="http://schemas.microsoft.com/office/powerpoint/2010/main" val="43034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B584E-D5EC-4ABC-4DA3-616BF4BB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Narrow"/>
              </a:rPr>
              <a:t>Instruction for CE Holders (1 of 2)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3731A-5EDC-72EC-4483-57E809B9DF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ptos Narrow"/>
              </a:rPr>
              <a:t>Categories of CE programs:   </a:t>
            </a:r>
            <a:endParaRPr lang="en-US" sz="2800" dirty="0">
              <a:latin typeface="Aptos Narrow"/>
            </a:endParaRPr>
          </a:p>
          <a:p>
            <a:pPr marL="638175" lvl="1" indent="-285750">
              <a:buFont typeface="Courier New,monospace"/>
              <a:buChar char="o"/>
            </a:pPr>
            <a:r>
              <a:rPr lang="en-US" sz="2800" dirty="0">
                <a:solidFill>
                  <a:srgbClr val="000000"/>
                </a:solidFill>
                <a:latin typeface="Aptos Narrow"/>
              </a:rPr>
              <a:t>Department-approved CE EPP for P-12 Subject Area and K-6 Elementary Teachers;</a:t>
            </a:r>
          </a:p>
          <a:p>
            <a:pPr marL="638175" lvl="1" indent="-285750">
              <a:buFont typeface="Courier New,monospace"/>
              <a:buChar char="o"/>
            </a:pPr>
            <a:r>
              <a:rPr lang="en-US" sz="2800" dirty="0">
                <a:solidFill>
                  <a:srgbClr val="000000"/>
                </a:solidFill>
                <a:latin typeface="Aptos Narrow"/>
              </a:rPr>
              <a:t>Career and Technical Educators (CTE);</a:t>
            </a:r>
          </a:p>
          <a:p>
            <a:pPr marL="638175" lvl="1" indent="-285750">
              <a:buFont typeface="Courier New,monospace"/>
              <a:buChar char="o"/>
            </a:pPr>
            <a:r>
              <a:rPr lang="en-US" sz="2800" dirty="0">
                <a:solidFill>
                  <a:srgbClr val="000000"/>
                </a:solidFill>
                <a:latin typeface="Aptos Narrow"/>
              </a:rPr>
              <a:t>Preschool through Grade 3 (P-3 );</a:t>
            </a:r>
          </a:p>
          <a:p>
            <a:pPr marL="638175" lvl="1" indent="-285750">
              <a:buFont typeface="Courier New,monospace"/>
              <a:buChar char="o"/>
            </a:pPr>
            <a:r>
              <a:rPr lang="en-US" sz="2800" dirty="0">
                <a:solidFill>
                  <a:srgbClr val="000000"/>
                </a:solidFill>
                <a:latin typeface="Aptos Narrow"/>
              </a:rPr>
              <a:t>Teacher of Students with Disabilities (TOSD); </a:t>
            </a:r>
          </a:p>
          <a:p>
            <a:pPr marL="638175" lvl="1" indent="-285750">
              <a:buFont typeface="Courier New,monospace"/>
              <a:buChar char="o"/>
            </a:pPr>
            <a:r>
              <a:rPr lang="en-US" sz="2800" dirty="0">
                <a:solidFill>
                  <a:srgbClr val="000000"/>
                </a:solidFill>
                <a:latin typeface="Aptos Narrow"/>
              </a:rPr>
              <a:t>English as a Second Language (ESL); and,</a:t>
            </a:r>
          </a:p>
          <a:p>
            <a:pPr marL="638175" lvl="1" indent="-285750">
              <a:buFont typeface="Courier New,monospace"/>
              <a:buChar char="o"/>
            </a:pPr>
            <a:r>
              <a:rPr lang="en-US" sz="2800" dirty="0">
                <a:solidFill>
                  <a:srgbClr val="000000"/>
                </a:solidFill>
                <a:latin typeface="Aptos Narrow"/>
              </a:rPr>
              <a:t>Bilingual/Bicultural.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ptos Narrow"/>
              </a:rPr>
              <a:t>To see a list of all </a:t>
            </a:r>
            <a:r>
              <a:rPr lang="en-US" sz="2800" dirty="0">
                <a:solidFill>
                  <a:srgbClr val="000000"/>
                </a:solidFill>
                <a:latin typeface="Aptos Narrow"/>
                <a:hlinkClick r:id="rId2"/>
              </a:rPr>
              <a:t>approved CE programs </a:t>
            </a:r>
            <a:r>
              <a:rPr lang="en-US" sz="2800" dirty="0">
                <a:solidFill>
                  <a:srgbClr val="000000"/>
                </a:solidFill>
                <a:latin typeface="Aptos Narrow"/>
              </a:rPr>
              <a:t>, please visit the NJDOE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9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19863E0-A002-3BAB-F9E7-EFD6F2BE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392113"/>
            <a:ext cx="11277600" cy="417512"/>
          </a:xfrm>
        </p:spPr>
        <p:txBody>
          <a:bodyPr lIns="0" tIns="0" rIns="0" bIns="0" anchor="t"/>
          <a:lstStyle/>
          <a:p>
            <a:r>
              <a:rPr lang="en-US" dirty="0">
                <a:latin typeface="Aptos Narrow"/>
              </a:rPr>
              <a:t>Instruction for CE Holders (2 of 2)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04DA0-B43B-91F4-6FF4-DA65046502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“Program Enrollment” requirements for each of the following:</a:t>
            </a:r>
            <a:endParaRPr lang="en-US" dirty="0">
              <a:latin typeface="Aptos Narrow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latin typeface="Aptos Narrow"/>
              </a:rPr>
              <a:t>English as a Second Language (ESL) candidates: </a:t>
            </a:r>
          </a:p>
          <a:p>
            <a:pPr marL="804545" lvl="2" indent="-223520">
              <a:buFont typeface="Courier New,monospace" panose="020B0604020202020204" pitchFamily="34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Aptos Narrow"/>
              </a:rPr>
              <a:t>400-hours or the credit equivalent through an approved CE-EPP; and,</a:t>
            </a:r>
          </a:p>
          <a:p>
            <a:pPr marL="581025" lvl="2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Aptos Narrow"/>
              </a:rPr>
              <a:t>    15</a:t>
            </a:r>
            <a:r>
              <a:rPr lang="en-US" sz="2400" b="1" dirty="0"/>
              <a:t>–</a:t>
            </a:r>
            <a:r>
              <a:rPr lang="en-US" sz="2400" b="1" dirty="0">
                <a:solidFill>
                  <a:srgbClr val="000000"/>
                </a:solidFill>
                <a:latin typeface="Aptos Narrow"/>
              </a:rPr>
              <a:t>21</a:t>
            </a:r>
            <a:r>
              <a:rPr lang="en-US" sz="2400" dirty="0">
                <a:solidFill>
                  <a:srgbClr val="000000"/>
                </a:solidFill>
                <a:latin typeface="Aptos Narrow"/>
              </a:rPr>
              <a:t> credits in an ESL program.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Aptos Narrow"/>
              </a:rPr>
              <a:t>Bilingual candidates with a content area CE: </a:t>
            </a:r>
          </a:p>
          <a:p>
            <a:pPr marL="804545" lvl="2" indent="-223520">
              <a:buFont typeface="Courier New,monospace" panose="020B0604020202020204" pitchFamily="34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Aptos Narrow"/>
              </a:rPr>
              <a:t>400-hours or the credit equivalent through an approved CE-EPP; and</a:t>
            </a:r>
          </a:p>
          <a:p>
            <a:pPr marL="228600" lvl="1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Aptos Narrow"/>
              </a:rPr>
              <a:t>          12</a:t>
            </a:r>
            <a:r>
              <a:rPr lang="en-US" sz="2400" b="1" dirty="0">
                <a:solidFill>
                  <a:srgbClr val="FF0000"/>
                </a:solidFill>
                <a:latin typeface="Aptos Narrow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ptos Narrow"/>
              </a:rPr>
              <a:t>credits</a:t>
            </a:r>
            <a:r>
              <a:rPr lang="en-US" sz="2400" dirty="0">
                <a:solidFill>
                  <a:srgbClr val="000000"/>
                </a:solidFill>
                <a:latin typeface="Aptos Narrow"/>
              </a:rPr>
              <a:t> in a Bilingual program.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Aptos Narrow"/>
              </a:rPr>
              <a:t>TOSD candidates with a content area CE: </a:t>
            </a:r>
          </a:p>
          <a:p>
            <a:pPr marL="804545" lvl="2" indent="-223520">
              <a:buFont typeface="Courier New,monospace" panose="020B0604020202020204" pitchFamily="34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Aptos Narrow"/>
              </a:rPr>
              <a:t>400-hours or the credit equivalent through an approved CE-EPP program; and</a:t>
            </a:r>
          </a:p>
          <a:p>
            <a:pPr marL="581025" lvl="2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Aptos Narrow"/>
              </a:rPr>
              <a:t>    21</a:t>
            </a:r>
            <a:r>
              <a:rPr lang="en-US" sz="2400" b="1" dirty="0"/>
              <a:t>–</a:t>
            </a:r>
            <a:r>
              <a:rPr lang="en-US" sz="2400" b="1" dirty="0">
                <a:solidFill>
                  <a:srgbClr val="000000"/>
                </a:solidFill>
                <a:latin typeface="Aptos Narrow"/>
              </a:rPr>
              <a:t>27 credits</a:t>
            </a:r>
            <a:r>
              <a:rPr lang="en-US" sz="2400" dirty="0">
                <a:solidFill>
                  <a:srgbClr val="000000"/>
                </a:solidFill>
                <a:latin typeface="Aptos Narrow"/>
              </a:rPr>
              <a:t> in a TOSD program.</a:t>
            </a:r>
            <a:endParaRPr lang="en-US" sz="2400" dirty="0">
              <a:latin typeface="Aptos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99541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CA0E9-FDFC-AAFD-9568-B5BC6DFC9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Provisional Process: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29597-B784-69D0-521B-0A66B594C2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Educational Services and Administrative Endorsements</a:t>
            </a:r>
          </a:p>
        </p:txBody>
      </p:sp>
    </p:spTree>
    <p:extLst>
      <p:ext uri="{BB962C8B-B14F-4D97-AF65-F5344CB8AC3E}">
        <p14:creationId xmlns:p14="http://schemas.microsoft.com/office/powerpoint/2010/main" val="282769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AFED-D112-0BCC-AA90-BA0016C9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Library Media Specialists (SLMS) 1 of 2</a:t>
            </a:r>
            <a:r>
              <a:rPr lang="en-US" sz="2400" dirty="0"/>
              <a:t>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C17FB-49E0-EABA-CBAB-F1FFDA0FBF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The school district will register the candidate through </a:t>
            </a:r>
            <a:r>
              <a:rPr lang="en-US" dirty="0" err="1">
                <a:solidFill>
                  <a:srgbClr val="000000"/>
                </a:solidFill>
                <a:latin typeface="Aptos Narrow"/>
              </a:rPr>
              <a:t>NJEdCert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.</a:t>
            </a:r>
            <a:br>
              <a:rPr lang="en-US" dirty="0">
                <a:solidFill>
                  <a:srgbClr val="000000"/>
                </a:solidFill>
                <a:latin typeface="Aptos Narrow"/>
              </a:rPr>
            </a:br>
            <a:r>
              <a:rPr lang="en-US" dirty="0">
                <a:solidFill>
                  <a:srgbClr val="000000"/>
                </a:solidFill>
                <a:latin typeface="Aptos Narrow"/>
              </a:rPr>
              <a:t>If the candidate has a CE, the school district must select the EPP where the School Library Media Specialists (SLMS)courses will be taken in the </a:t>
            </a:r>
            <a:r>
              <a:rPr lang="en-US" dirty="0" err="1">
                <a:solidFill>
                  <a:srgbClr val="000000"/>
                </a:solidFill>
                <a:latin typeface="Aptos Narrow"/>
              </a:rPr>
              <a:t>NJEdCert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 drop-down menu under "program enrollment".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A one-year</a:t>
            </a:r>
            <a:r>
              <a:rPr lang="en-US" dirty="0"/>
              <a:t> </a:t>
            </a:r>
            <a:r>
              <a:rPr lang="en-US" dirty="0">
                <a:solidFill>
                  <a:srgbClr val="006C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residency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and mentoring is required under the provisional certificate.</a:t>
            </a:r>
            <a:br>
              <a:rPr lang="en-US" dirty="0">
                <a:solidFill>
                  <a:srgbClr val="000000"/>
                </a:solidFill>
                <a:latin typeface="Aptos Narrow"/>
              </a:rPr>
            </a:br>
            <a:r>
              <a:rPr lang="en-US" dirty="0">
                <a:solidFill>
                  <a:srgbClr val="000000"/>
                </a:solidFill>
                <a:latin typeface="Aptos Narrow"/>
              </a:rPr>
              <a:t>Mentoring must be completed </a:t>
            </a:r>
            <a:r>
              <a:rPr lang="en-US" dirty="0">
                <a:solidFill>
                  <a:srgbClr val="242424"/>
                </a:solidFill>
                <a:latin typeface="Aptos Narrow"/>
              </a:rPr>
              <a:t>by an experienced school library media specialist. If there is not an experienced SLMS available within the school district to mentor the candidate, an experienced SLMS mentor can be provided 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through the </a:t>
            </a:r>
            <a:r>
              <a:rPr lang="en-US" dirty="0">
                <a:solidFill>
                  <a:schemeClr val="tx1"/>
                </a:solidFill>
                <a:latin typeface="Aptos Narrow"/>
              </a:rPr>
              <a:t>New Jersey Association of School Librarians (NJASL). NJASL can be reached at </a:t>
            </a:r>
            <a:r>
              <a:rPr lang="en-US" dirty="0">
                <a:solidFill>
                  <a:srgbClr val="000000"/>
                </a:solidFill>
                <a:latin typeface="Aptos Narrow"/>
                <a:hlinkClick r:id="rId3"/>
              </a:rPr>
              <a:t>mentoring@njasl.org</a:t>
            </a:r>
            <a:r>
              <a:rPr lang="en-US" u="sng" dirty="0">
                <a:solidFill>
                  <a:srgbClr val="0563C1"/>
                </a:solidFill>
                <a:latin typeface="Aptos Narrow"/>
              </a:rPr>
              <a:t>.</a:t>
            </a:r>
            <a:endParaRPr lang="en-US" sz="2800" u="sng" dirty="0">
              <a:solidFill>
                <a:srgbClr val="0563C1"/>
              </a:solidFill>
              <a:latin typeface="Aptos Narro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33993-2FF8-08B1-F153-7E4369B9C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Library Media Specialists (SLMS) 2 of 2</a:t>
            </a:r>
            <a:r>
              <a:rPr lang="en-US" sz="2400" dirty="0"/>
              <a:t>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05010-060E-1E53-10B0-DA852ABD17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A candidate’s standard certificate determination will be based on completion of the residency and the final summative rating.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The final summative rating is entered by the district in </a:t>
            </a:r>
            <a:r>
              <a:rPr lang="en-US" dirty="0" err="1">
                <a:solidFill>
                  <a:srgbClr val="000000"/>
                </a:solidFill>
                <a:latin typeface="Aptos Narrow"/>
              </a:rPr>
              <a:t>NJEdCert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A CE candidate must have the VOPC submitted by the EPP provider.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Aptos Narrow"/>
              </a:rPr>
              <a:t>Note: 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The same requirements apply for candidates seeking an Associate Library Media Specialist (ASLMS) endorsement. </a:t>
            </a:r>
            <a:endParaRPr lang="en-US" dirty="0">
              <a:latin typeface="Aptos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18992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220F-FE8E-772C-1EC6-C7737DE4E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Assistance Coordinators (SAC)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2C663-4419-64F8-B3D1-B244EBB1EC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school district registers the candidate through </a:t>
            </a:r>
            <a:r>
              <a:rPr lang="en-US" dirty="0" err="1"/>
              <a:t>NJEdCert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If the candidate has a CE, they must choose the EPP where the courses will be taken in the drop-down menu under "program enrollment”.</a:t>
            </a:r>
          </a:p>
          <a:p>
            <a:r>
              <a:rPr lang="en-US" dirty="0"/>
              <a:t>A six-month residency is required under the provisional certificate.</a:t>
            </a:r>
          </a:p>
          <a:p>
            <a:r>
              <a:rPr lang="en-US" dirty="0"/>
              <a:t>A candidate’s standard certificate determination will be based on completion of the residency and the final summative rating.</a:t>
            </a:r>
          </a:p>
          <a:p>
            <a:r>
              <a:rPr lang="en-US" dirty="0"/>
              <a:t>The final summative rating is entered by the school district in </a:t>
            </a:r>
            <a:r>
              <a:rPr lang="en-US" dirty="0" err="1"/>
              <a:t>NJEdCert</a:t>
            </a:r>
            <a:r>
              <a:rPr lang="en-US" dirty="0"/>
              <a:t>.</a:t>
            </a:r>
          </a:p>
          <a:p>
            <a:r>
              <a:rPr lang="en-US" dirty="0"/>
              <a:t>A CE candidate must have the VOPC submitted by the EPP provider.</a:t>
            </a:r>
          </a:p>
        </p:txBody>
      </p:sp>
    </p:spTree>
    <p:extLst>
      <p:ext uri="{BB962C8B-B14F-4D97-AF65-F5344CB8AC3E}">
        <p14:creationId xmlns:p14="http://schemas.microsoft.com/office/powerpoint/2010/main" val="396426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C939-1AE0-6E6F-5396-DC8F63F6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Narrow"/>
              </a:rPr>
              <a:t>Provisional Process for Administrators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FE25E-40BA-9A2B-562A-4F1428E6C0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ptos Narrow"/>
              </a:rPr>
              <a:t>The school district registers the administrator through </a:t>
            </a:r>
            <a:r>
              <a:rPr lang="en-US" dirty="0" err="1">
                <a:solidFill>
                  <a:srgbClr val="000000"/>
                </a:solidFill>
                <a:latin typeface="Aptos Narrow"/>
              </a:rPr>
              <a:t>NJEdCert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Aptos Narrow"/>
              </a:rPr>
              <a:t>Administrators must be registered in the appropriate program: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400" b="1" dirty="0">
                <a:solidFill>
                  <a:srgbClr val="000000"/>
                </a:solidFill>
                <a:latin typeface="Aptos Narrow"/>
              </a:rPr>
              <a:t>Principals </a:t>
            </a:r>
            <a:r>
              <a:rPr lang="en-US" sz="2400" dirty="0">
                <a:solidFill>
                  <a:srgbClr val="000000"/>
                </a:solidFill>
                <a:latin typeface="Aptos Narrow"/>
              </a:rPr>
              <a:t>will register with </a:t>
            </a:r>
            <a:r>
              <a:rPr lang="en-US" sz="2400" dirty="0">
                <a:solidFill>
                  <a:srgbClr val="000000"/>
                </a:solidFill>
                <a:latin typeface="Aptos Narrow"/>
                <a:hlinkClick r:id="rId2"/>
              </a:rPr>
              <a:t>Leader to Leader/ NJPSA</a:t>
            </a:r>
            <a:r>
              <a:rPr lang="en-US" sz="2400" dirty="0">
                <a:solidFill>
                  <a:srgbClr val="000000"/>
                </a:solidFill>
                <a:latin typeface="Aptos Narrow"/>
              </a:rPr>
              <a:t> for the two-year residency.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400" b="1" dirty="0">
                <a:solidFill>
                  <a:srgbClr val="000000"/>
                </a:solidFill>
                <a:latin typeface="Aptos Narrow"/>
              </a:rPr>
              <a:t>School Administrators </a:t>
            </a:r>
            <a:r>
              <a:rPr lang="en-US" sz="2400" dirty="0">
                <a:solidFill>
                  <a:srgbClr val="000000"/>
                </a:solidFill>
                <a:latin typeface="Aptos Narrow"/>
              </a:rPr>
              <a:t>will register</a:t>
            </a:r>
            <a:r>
              <a:rPr lang="en-US" sz="2400" b="1" dirty="0">
                <a:solidFill>
                  <a:srgbClr val="000000"/>
                </a:solidFill>
                <a:latin typeface="Aptos Narrow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ptos Narrow"/>
              </a:rPr>
              <a:t>with </a:t>
            </a:r>
            <a:r>
              <a:rPr lang="en-US" sz="2400" dirty="0">
                <a:solidFill>
                  <a:srgbClr val="000000"/>
                </a:solidFill>
                <a:latin typeface="Aptos Narrow"/>
                <a:hlinkClick r:id="rId3"/>
              </a:rPr>
              <a:t>NJASA</a:t>
            </a:r>
            <a:r>
              <a:rPr lang="en-US" sz="2400" dirty="0">
                <a:solidFill>
                  <a:srgbClr val="000000"/>
                </a:solidFill>
                <a:latin typeface="Aptos Narrow"/>
              </a:rPr>
              <a:t> for the one-year residency. 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400" b="1" dirty="0">
                <a:solidFill>
                  <a:srgbClr val="000000"/>
                </a:solidFill>
                <a:latin typeface="Aptos Narrow"/>
              </a:rPr>
              <a:t>School Business Administrators </a:t>
            </a:r>
            <a:r>
              <a:rPr lang="en-US" sz="2400" dirty="0">
                <a:solidFill>
                  <a:srgbClr val="000000"/>
                </a:solidFill>
                <a:latin typeface="Aptos Narrow"/>
              </a:rPr>
              <a:t>will register with </a:t>
            </a:r>
            <a:r>
              <a:rPr lang="en-US" sz="2400" dirty="0">
                <a:solidFill>
                  <a:srgbClr val="000000"/>
                </a:solidFill>
                <a:latin typeface="Aptos Narrow"/>
                <a:hlinkClick r:id="rId4"/>
              </a:rPr>
              <a:t>NJASBO</a:t>
            </a:r>
            <a:r>
              <a:rPr lang="en-US" sz="2400" dirty="0">
                <a:solidFill>
                  <a:srgbClr val="000000"/>
                </a:solidFill>
                <a:latin typeface="Aptos Narrow"/>
              </a:rPr>
              <a:t> for the one-year residency. </a:t>
            </a:r>
          </a:p>
          <a:p>
            <a:r>
              <a:rPr lang="en-US" dirty="0">
                <a:solidFill>
                  <a:srgbClr val="000000"/>
                </a:solidFill>
                <a:latin typeface="Aptos Narrow"/>
              </a:rPr>
              <a:t>A  one-to-two-year residency is required under the provisional certificate.</a:t>
            </a:r>
          </a:p>
          <a:p>
            <a:r>
              <a:rPr lang="en-US" dirty="0">
                <a:solidFill>
                  <a:srgbClr val="000000"/>
                </a:solidFill>
                <a:latin typeface="Aptos Narrow"/>
              </a:rPr>
              <a:t>A candidate’s standard certificate determination will be based on successful completion of the residency.</a:t>
            </a:r>
            <a:endParaRPr lang="en-US" dirty="0">
              <a:latin typeface="Aptos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51996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49FB-F7CB-3573-E89C-1122258F9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Provisional Registration</a:t>
            </a:r>
          </a:p>
        </p:txBody>
      </p:sp>
    </p:spTree>
    <p:extLst>
      <p:ext uri="{BB962C8B-B14F-4D97-AF65-F5344CB8AC3E}">
        <p14:creationId xmlns:p14="http://schemas.microsoft.com/office/powerpoint/2010/main" val="4061306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F37E-A43A-2E13-6EB3-E802B0B6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Narrow"/>
              </a:rPr>
              <a:t>Register Educator for New Provisional License</a:t>
            </a:r>
            <a:endParaRPr lang="en-US" dirty="0"/>
          </a:p>
        </p:txBody>
      </p:sp>
      <p:pic>
        <p:nvPicPr>
          <p:cNvPr id="11" name="Picture Placeholder 10" descr="Screenshot: Registering an Educator for a New Provisional.">
            <a:extLst>
              <a:ext uri="{FF2B5EF4-FFF2-40B4-BE49-F238E27FC236}">
                <a16:creationId xmlns:a16="http://schemas.microsoft.com/office/drawing/2014/main" id="{221464E2-3428-0E11-EEDC-F6B25FC7D9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9729" t="2298" r="13830"/>
          <a:stretch>
            <a:fillRect/>
          </a:stretch>
        </p:blipFill>
        <p:spPr>
          <a:xfrm>
            <a:off x="1457065" y="1352550"/>
            <a:ext cx="4375323" cy="4444366"/>
          </a:xfrm>
          <a:prstGeom prst="rect">
            <a:avLst/>
          </a:prstGeom>
        </p:spPr>
      </p:pic>
      <p:pic>
        <p:nvPicPr>
          <p:cNvPr id="8" name="Picture Placeholder 7" descr="Screenshot: Provisional teacher process with text input fields for Last Name and Educator's Full Social Security Number.">
            <a:extLst>
              <a:ext uri="{FF2B5EF4-FFF2-40B4-BE49-F238E27FC236}">
                <a16:creationId xmlns:a16="http://schemas.microsoft.com/office/drawing/2014/main" id="{AEB7190F-D7A4-195B-ECEA-3CB790C963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5366" r="2682" b="2189"/>
          <a:stretch>
            <a:fillRect/>
          </a:stretch>
        </p:blipFill>
        <p:spPr>
          <a:xfrm>
            <a:off x="6242746" y="1352550"/>
            <a:ext cx="4285211" cy="4444366"/>
          </a:xfrm>
        </p:spPr>
      </p:pic>
    </p:spTree>
    <p:extLst>
      <p:ext uri="{BB962C8B-B14F-4D97-AF65-F5344CB8AC3E}">
        <p14:creationId xmlns:p14="http://schemas.microsoft.com/office/powerpoint/2010/main" val="129209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FE3A-EC2D-F99F-1D51-DB554660D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1EEC8-CC64-84C8-AB14-163E39B9B1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virtual training sessions will occur on November 12, 2025, and January 14, 2026. The slides will be posted online after all training sessions have occurred.</a:t>
            </a:r>
          </a:p>
          <a:p>
            <a:r>
              <a:rPr lang="en-US" dirty="0"/>
              <a:t>All questions must be posted into the Q&amp;A panel on the right side of your screen. </a:t>
            </a:r>
          </a:p>
          <a:p>
            <a:r>
              <a:rPr lang="en-US" dirty="0"/>
              <a:t>The Provisional Team will address questions at the end of the presentation.</a:t>
            </a:r>
          </a:p>
          <a:p>
            <a:r>
              <a:rPr lang="en-US" dirty="0"/>
              <a:t>The Provisional Team is unable to answer any questions that are specific to a district or educator.  Please use the web to case for specific questions on candidates.</a:t>
            </a:r>
          </a:p>
        </p:txBody>
      </p:sp>
    </p:spTree>
    <p:extLst>
      <p:ext uri="{BB962C8B-B14F-4D97-AF65-F5344CB8AC3E}">
        <p14:creationId xmlns:p14="http://schemas.microsoft.com/office/powerpoint/2010/main" val="3152626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EB6A-599A-3694-D0EA-DB54730C9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Narrow"/>
              </a:rPr>
              <a:t>New Provisional: Educator Information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BE683-91C5-283E-83CB-2F061023D4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Aptos Narrow"/>
              </a:rPr>
              <a:t>Steps to register an educator for the provisional teacher process:</a:t>
            </a:r>
            <a:endParaRPr lang="en-US" dirty="0">
              <a:solidFill>
                <a:srgbClr val="000000"/>
              </a:solidFill>
              <a:latin typeface="Aptos Narrow"/>
            </a:endParaRPr>
          </a:p>
          <a:p>
            <a:pPr marL="756285" indent="-743585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Complete the fields for </a:t>
            </a:r>
            <a:r>
              <a:rPr lang="en-US" i="1" dirty="0">
                <a:solidFill>
                  <a:srgbClr val="000000"/>
                </a:solidFill>
                <a:latin typeface="Aptos Narrow"/>
              </a:rPr>
              <a:t>last name 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and </a:t>
            </a:r>
            <a:r>
              <a:rPr lang="en-US" i="1" dirty="0">
                <a:solidFill>
                  <a:srgbClr val="000000"/>
                </a:solidFill>
                <a:latin typeface="Aptos Narrow"/>
              </a:rPr>
              <a:t>social security number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.</a:t>
            </a:r>
          </a:p>
          <a:p>
            <a:pPr marL="756285" indent="-743585">
              <a:lnSpc>
                <a:spcPct val="150000"/>
              </a:lnSpc>
              <a:spcBef>
                <a:spcPts val="5"/>
              </a:spcBef>
              <a:buAutoNum type="arabicPeriod"/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Verify email address on file. If email is incorrect, the applicant will need to login to their </a:t>
            </a:r>
            <a:r>
              <a:rPr lang="en-US" dirty="0" err="1">
                <a:solidFill>
                  <a:srgbClr val="000000"/>
                </a:solidFill>
                <a:latin typeface="Aptos Narrow"/>
              </a:rPr>
              <a:t>NJEdCert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 account and update their email address.</a:t>
            </a:r>
          </a:p>
          <a:p>
            <a:pPr marL="756285" indent="-743585">
              <a:lnSpc>
                <a:spcPct val="150000"/>
              </a:lnSpc>
              <a:spcBef>
                <a:spcPts val="5"/>
              </a:spcBef>
              <a:buAutoNum type="arabicPeriod"/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Complete fields for </a:t>
            </a:r>
            <a:r>
              <a:rPr lang="en-US" i="1" dirty="0">
                <a:solidFill>
                  <a:srgbClr val="000000"/>
                </a:solidFill>
                <a:latin typeface="Aptos Narrow"/>
              </a:rPr>
              <a:t>job type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Aptos Narrow"/>
              </a:rPr>
              <a:t>employment status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, and </a:t>
            </a:r>
            <a:r>
              <a:rPr lang="en-US" i="1" dirty="0">
                <a:solidFill>
                  <a:srgbClr val="000000"/>
                </a:solidFill>
                <a:latin typeface="Aptos Narrow"/>
              </a:rPr>
              <a:t>start date.</a:t>
            </a:r>
          </a:p>
          <a:p>
            <a:pPr marL="756285" indent="-743585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Select the license that matches the position for which the district hired the educator.</a:t>
            </a:r>
          </a:p>
          <a:p>
            <a:pPr marL="756285" indent="-743585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Select the CE EPP information, if applicable, and provide the mentor information.</a:t>
            </a:r>
            <a:endParaRPr lang="en-US" dirty="0">
              <a:latin typeface="Aptos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47660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A631F-369E-9E7A-1BC2-67A78F51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Narrow"/>
              </a:rPr>
              <a:t>New Provisional License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E2107-A083-59E5-782F-8F6D22176F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Aptos Narrow"/>
              </a:rPr>
              <a:t>After completing the registration, the following will occur:</a:t>
            </a:r>
            <a:endParaRPr lang="en-US" dirty="0">
              <a:solidFill>
                <a:srgbClr val="000000"/>
              </a:solidFill>
              <a:latin typeface="Aptos Narrow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A case is created and assigned to the provisional program.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An application record is created within the case.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A new provisional teacher process (PTP) record is created for that educator</a:t>
            </a:r>
            <a:r>
              <a:rPr lang="en-US" sz="3200" dirty="0">
                <a:solidFill>
                  <a:srgbClr val="000000"/>
                </a:solidFill>
                <a:latin typeface="Aptos Narrow"/>
              </a:rPr>
              <a:t>. </a:t>
            </a:r>
            <a:endParaRPr lang="en-US" sz="3200" b="1" dirty="0">
              <a:solidFill>
                <a:srgbClr val="000000"/>
              </a:solidFill>
              <a:latin typeface="Aptos Narrow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Aptos Narrow"/>
              </a:rPr>
              <a:t>Note: 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This record is created for all educators (i.e. teachers, administrators, and educational service specialists).</a:t>
            </a:r>
            <a:endParaRPr lang="en-US" dirty="0">
              <a:latin typeface="Aptos Narrow"/>
            </a:endParaRPr>
          </a:p>
        </p:txBody>
      </p:sp>
    </p:spTree>
    <p:extLst>
      <p:ext uri="{BB962C8B-B14F-4D97-AF65-F5344CB8AC3E}">
        <p14:creationId xmlns:p14="http://schemas.microsoft.com/office/powerpoint/2010/main" val="922035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56891-2B33-EA61-DC79-33FA9B8A1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Provisional Renewal Process</a:t>
            </a:r>
          </a:p>
        </p:txBody>
      </p:sp>
    </p:spTree>
    <p:extLst>
      <p:ext uri="{BB962C8B-B14F-4D97-AF65-F5344CB8AC3E}">
        <p14:creationId xmlns:p14="http://schemas.microsoft.com/office/powerpoint/2010/main" val="2048317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6CF3C-9448-6EE2-CD13-E009A44FA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Renewal of Provisional (1 of 2)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1308A-C362-F09F-D713-8133664F84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Candidates 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who have not met the requirements for a standard certificate while working under a provisional certificate set to expire on July 31, will need to be issued a provisional renewal to continue employment in their current district. The school district can initiate the renewal process in </a:t>
            </a:r>
            <a:r>
              <a:rPr lang="en-US" dirty="0" err="1">
                <a:solidFill>
                  <a:srgbClr val="000000"/>
                </a:solidFill>
                <a:latin typeface="Aptos Narrow"/>
              </a:rPr>
              <a:t>NJEdCert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 in June of the expiring year. </a:t>
            </a:r>
          </a:p>
          <a:p>
            <a:r>
              <a:rPr lang="en-US" dirty="0">
                <a:solidFill>
                  <a:srgbClr val="000000"/>
                </a:solidFill>
                <a:latin typeface="Aptos Narrow"/>
              </a:rPr>
              <a:t>Candidates may be eligible for one provisional renewal. CE teachers must provide the school district with documentation of progress made towards alternate route program completion.</a:t>
            </a:r>
            <a:endParaRPr lang="en-US" dirty="0">
              <a:latin typeface="Aptos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80548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0232-C7CF-6F51-C0BF-26CF465C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Narrow"/>
              </a:rPr>
              <a:t>Renewal of Provisional (2 of 2)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C7085-54CD-CD9E-5012-DF07C02D27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/>
            <a:r>
              <a:rPr lang="en-US" dirty="0">
                <a:solidFill>
                  <a:srgbClr val="000000"/>
                </a:solidFill>
                <a:latin typeface="Aptos Narrow"/>
              </a:rPr>
              <a:t>CE teachers in the following endorsement areas may be eligible for a second renewal of their provisional if they have not completed coursework:</a:t>
            </a:r>
          </a:p>
          <a:p>
            <a:pPr marL="914400" lvl="1" indent="-457200">
              <a:buFont typeface="Courier New,monospace" panose="020B0604020202020204" pitchFamily="34" charset="0"/>
              <a:buChar char="o"/>
            </a:pPr>
            <a:r>
              <a:rPr lang="en-US" sz="2400" b="1" dirty="0">
                <a:solidFill>
                  <a:schemeClr val="tx1"/>
                </a:solidFill>
                <a:latin typeface="Aptos Narrow"/>
              </a:rPr>
              <a:t>Teacher of Students with Disabilities CE, 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and a CE </a:t>
            </a:r>
            <a:r>
              <a:rPr lang="en-US" sz="2400" dirty="0">
                <a:solidFill>
                  <a:srgbClr val="000000"/>
                </a:solidFill>
                <a:latin typeface="Aptos Narrow"/>
              </a:rPr>
              <a:t>with an endorsement appropriate to the subject to be taught; </a:t>
            </a:r>
          </a:p>
          <a:p>
            <a:pPr marL="1366838" lvl="2" indent="-457200">
              <a:buFont typeface="Courier New,monospace" panose="020B0604020202020204" pitchFamily="34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Aptos Narrow"/>
              </a:rPr>
              <a:t>Student with Disabilities CE </a:t>
            </a:r>
            <a:r>
              <a:rPr lang="en-US" sz="2400" dirty="0">
                <a:solidFill>
                  <a:srgbClr val="000000"/>
                </a:solidFill>
                <a:latin typeface="Aptos Narrow"/>
              </a:rPr>
              <a:t>holders must demonstrate successful completion of at least two courses per provisional period to the school district.</a:t>
            </a:r>
          </a:p>
          <a:p>
            <a:pPr marL="914400" lvl="1" indent="-457200">
              <a:buFont typeface="Courier New,monospace" panose="020B0604020202020204" pitchFamily="34" charset="0"/>
              <a:buChar char="o"/>
            </a:pPr>
            <a:r>
              <a:rPr lang="en-US" sz="2400" b="1" dirty="0">
                <a:solidFill>
                  <a:srgbClr val="000000"/>
                </a:solidFill>
                <a:latin typeface="Aptos Narrow"/>
              </a:rPr>
              <a:t>Bilingual/Bicultural </a:t>
            </a:r>
            <a:r>
              <a:rPr lang="en-US" sz="2400" b="1" dirty="0">
                <a:solidFill>
                  <a:schemeClr val="tx1"/>
                </a:solidFill>
                <a:latin typeface="Aptos Narrow"/>
              </a:rPr>
              <a:t>CE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, and a CE </a:t>
            </a:r>
            <a:r>
              <a:rPr lang="en-US" sz="2400" dirty="0">
                <a:solidFill>
                  <a:srgbClr val="000000"/>
                </a:solidFill>
                <a:latin typeface="Aptos Narrow"/>
              </a:rPr>
              <a:t>with an endorsement appropriate to the subject or grade level to be taught; or</a:t>
            </a:r>
          </a:p>
          <a:p>
            <a:pPr marL="914400" lvl="1" indent="-457200">
              <a:buFont typeface="Courier New,monospace" panose="020B0604020202020204" pitchFamily="34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Aptos Narrow"/>
              </a:rPr>
              <a:t>Teachers who hold a CE in </a:t>
            </a:r>
            <a:r>
              <a:rPr lang="en-US" sz="2400" b="1" dirty="0">
                <a:solidFill>
                  <a:srgbClr val="000000"/>
                </a:solidFill>
                <a:latin typeface="Aptos Narrow"/>
              </a:rPr>
              <a:t>English as a Second Language </a:t>
            </a:r>
            <a:endParaRPr lang="en-US" sz="2400" dirty="0">
              <a:solidFill>
                <a:srgbClr val="000000"/>
              </a:solidFill>
              <a:latin typeface="Aptos Narrow"/>
            </a:endParaRPr>
          </a:p>
          <a:p>
            <a:pPr marL="457200" indent="-457200"/>
            <a:r>
              <a:rPr lang="en-US" dirty="0">
                <a:solidFill>
                  <a:srgbClr val="000000"/>
                </a:solidFill>
                <a:latin typeface="Aptos Narrow"/>
              </a:rPr>
              <a:t>CE teachers must provide documentation to the school district of progress made towards program completion. </a:t>
            </a:r>
          </a:p>
        </p:txBody>
      </p:sp>
    </p:spTree>
    <p:extLst>
      <p:ext uri="{BB962C8B-B14F-4D97-AF65-F5344CB8AC3E}">
        <p14:creationId xmlns:p14="http://schemas.microsoft.com/office/powerpoint/2010/main" val="3278408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E1E0-A566-6842-FAE2-27655FF0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Narrow"/>
              </a:rPr>
              <a:t>Initiating Provisional License Renewal (1 of 3)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0195E8-B20F-DC2E-0112-0E4E2FB1C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819275"/>
            <a:ext cx="3459891" cy="397764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400"/>
              </a:spcAft>
            </a:pPr>
            <a:r>
              <a:rPr lang="en-US" dirty="0">
                <a:solidFill>
                  <a:srgbClr val="000000"/>
                </a:solidFill>
              </a:rPr>
              <a:t>To initiate a provisional renewal, the school district must complete the following: </a:t>
            </a:r>
          </a:p>
          <a:p>
            <a:pPr marL="0" indent="0">
              <a:lnSpc>
                <a:spcPct val="100000"/>
              </a:lnSpc>
              <a:spcAft>
                <a:spcPts val="1400"/>
              </a:spcAft>
            </a:pPr>
            <a:r>
              <a:rPr lang="en-US" dirty="0">
                <a:solidFill>
                  <a:srgbClr val="000000"/>
                </a:solidFill>
              </a:rPr>
              <a:t>Step 1: From the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homepage, click “Renew a Provisional License.”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01A53E8-C788-4550-2053-1F63E5892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9184"/>
          <a:stretch>
            <a:fillRect/>
          </a:stretch>
        </p:blipFill>
        <p:spPr>
          <a:xfrm>
            <a:off x="4707924" y="1819276"/>
            <a:ext cx="7026876" cy="3977640"/>
          </a:xfrm>
        </p:spPr>
      </p:pic>
    </p:spTree>
    <p:extLst>
      <p:ext uri="{BB962C8B-B14F-4D97-AF65-F5344CB8AC3E}">
        <p14:creationId xmlns:p14="http://schemas.microsoft.com/office/powerpoint/2010/main" val="4171848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419C-D391-D25B-FF6D-F486C0587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Initiating Provisional License Renewal (2 of 3)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C642C-17BE-D10D-D741-C65B453A34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Step 2: Once the school district has selected the provisional licenses that are eligible to be renewed, the district will choose the appropriate educator. </a:t>
            </a:r>
          </a:p>
          <a:p>
            <a:r>
              <a:rPr lang="en-US" dirty="0"/>
              <a:t>Step 3: Follow the screen prompts</a:t>
            </a:r>
          </a:p>
        </p:txBody>
      </p:sp>
    </p:spTree>
    <p:extLst>
      <p:ext uri="{BB962C8B-B14F-4D97-AF65-F5344CB8AC3E}">
        <p14:creationId xmlns:p14="http://schemas.microsoft.com/office/powerpoint/2010/main" val="4010032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ECF2-5358-11E9-2DDD-7830C1E21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Narrow"/>
              </a:rPr>
              <a:t>Initiating Provisional License Renewal (3 of 3)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B33CA-2520-A36B-E982-514CC83F2D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Aptos Narrow"/>
              </a:rPr>
              <a:t>After creating the renewal case, the following will occur:</a:t>
            </a:r>
            <a:endParaRPr lang="en-US" dirty="0">
              <a:solidFill>
                <a:srgbClr val="000000"/>
              </a:solidFill>
              <a:latin typeface="Aptos Narrow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A case is created with the status “pending payment.”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An application is created and associated to the case.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A new PTP record is created and associated to the educator and  the application.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The educator will receive an email with the subject line, “Your Provisional Renewal Application.” This will allow the educator to complete the application and payment.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Once the payment and Oath of Allegiance are completed, the status will change to “pending review.”</a:t>
            </a:r>
            <a:endParaRPr lang="en-US" dirty="0">
              <a:latin typeface="Aptos Narrow"/>
            </a:endParaRPr>
          </a:p>
        </p:txBody>
      </p:sp>
    </p:spTree>
    <p:extLst>
      <p:ext uri="{BB962C8B-B14F-4D97-AF65-F5344CB8AC3E}">
        <p14:creationId xmlns:p14="http://schemas.microsoft.com/office/powerpoint/2010/main" val="724561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E8B6-5E8B-3181-A420-8CC093E6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Narrow"/>
              </a:rPr>
              <a:t>Entering a Termination Date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4D485-D090-C062-AACD-2F7D7228F5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ptos Narrow"/>
              </a:rPr>
              <a:t>When an educator leaves a school district, the last date of employment, known as the termination date, must be entered in </a:t>
            </a:r>
            <a:r>
              <a:rPr lang="en-US" dirty="0" err="1">
                <a:solidFill>
                  <a:srgbClr val="000000"/>
                </a:solidFill>
                <a:latin typeface="Aptos Narrow"/>
              </a:rPr>
              <a:t>NJEdCert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Aptos Narrow"/>
              </a:rPr>
              <a:t>A PTP record is created for each endorsement the educator is registered for in </a:t>
            </a:r>
            <a:r>
              <a:rPr lang="en-US" dirty="0" err="1">
                <a:solidFill>
                  <a:srgbClr val="000000"/>
                </a:solidFill>
                <a:latin typeface="Aptos Narrow"/>
              </a:rPr>
              <a:t>NJEdCert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.</a:t>
            </a:r>
            <a:endParaRPr lang="en-US" sz="2800" dirty="0">
              <a:solidFill>
                <a:srgbClr val="373535"/>
              </a:solidFill>
              <a:latin typeface="Aptos Narrow"/>
            </a:endParaRPr>
          </a:p>
          <a:p>
            <a:r>
              <a:rPr lang="en-US" dirty="0">
                <a:solidFill>
                  <a:srgbClr val="000000"/>
                </a:solidFill>
                <a:latin typeface="Aptos Narrow"/>
              </a:rPr>
              <a:t>To enter a termination date, visit the "district educator" list in your district </a:t>
            </a:r>
            <a:r>
              <a:rPr lang="en-US" dirty="0" err="1">
                <a:solidFill>
                  <a:srgbClr val="000000"/>
                </a:solidFill>
                <a:latin typeface="Aptos Narrow"/>
              </a:rPr>
              <a:t>NJEdCert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 account and select click educators hyperlinked name to pull up the account records. Locate the educator’s PTP ID records for your school district and enter a termination date for each. If the educator has multiple PTP ID records for your district, a termination date must be entered for each PTP ID record.</a:t>
            </a:r>
            <a:endParaRPr lang="en-US" dirty="0">
              <a:latin typeface="Aptos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44282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BE1E-D1E4-448F-3A33-FFBAEFFB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to Standard Process</a:t>
            </a:r>
          </a:p>
        </p:txBody>
      </p:sp>
    </p:spTree>
    <p:extLst>
      <p:ext uri="{BB962C8B-B14F-4D97-AF65-F5344CB8AC3E}">
        <p14:creationId xmlns:p14="http://schemas.microsoft.com/office/powerpoint/2010/main" val="115964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CF504-DC99-733A-DDF5-937F65BB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Provisional Team Introductions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E052F-37BD-4B83-F3C9-DC68BE8800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Vickie Sikorski, Coordinator</a:t>
            </a:r>
          </a:p>
          <a:p>
            <a:r>
              <a:rPr lang="en-US" dirty="0"/>
              <a:t>Mike O’Neill, Planning Associate</a:t>
            </a:r>
          </a:p>
          <a:p>
            <a:r>
              <a:rPr lang="en-US" dirty="0"/>
              <a:t>Jennifer Kern, Technical Assistant </a:t>
            </a:r>
          </a:p>
          <a:p>
            <a:r>
              <a:rPr lang="en-US" dirty="0"/>
              <a:t>Taya Womack, Examiner 3 </a:t>
            </a:r>
          </a:p>
        </p:txBody>
      </p:sp>
    </p:spTree>
    <p:extLst>
      <p:ext uri="{BB962C8B-B14F-4D97-AF65-F5344CB8AC3E}">
        <p14:creationId xmlns:p14="http://schemas.microsoft.com/office/powerpoint/2010/main" val="3960282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8ADC4-3FA0-F7EF-8E79-1CD490D8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12" y="392517"/>
            <a:ext cx="11277599" cy="416560"/>
          </a:xfrm>
        </p:spPr>
        <p:txBody>
          <a:bodyPr/>
          <a:lstStyle/>
          <a:p>
            <a:r>
              <a:rPr lang="en-US" dirty="0"/>
              <a:t>Conversion to Standard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A60E30-2701-B463-0942-16E5159335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19273"/>
            <a:ext cx="11251780" cy="39776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School districts must initiate a conversion to standard for all educators through </a:t>
            </a:r>
            <a:r>
              <a:rPr lang="en-US" dirty="0" err="1"/>
              <a:t>NJEdCert</a:t>
            </a:r>
            <a:r>
              <a:rPr lang="en-US" dirty="0"/>
              <a:t>. Before initiating a conversion to standard, the school district must confirm the following has been completed:</a:t>
            </a:r>
          </a:p>
          <a:p>
            <a:pPr lvl="1"/>
            <a:r>
              <a:rPr lang="en-US" b="1" dirty="0"/>
              <a:t>Teachers</a:t>
            </a:r>
            <a:r>
              <a:rPr lang="en-US" dirty="0"/>
              <a:t> have completed 30 weeks of mentoring, received two years of effective or highly effective final summative ratings and completed required coursework, if applicable. </a:t>
            </a:r>
          </a:p>
          <a:p>
            <a:pPr lvl="1"/>
            <a:r>
              <a:rPr lang="en-US" b="1" dirty="0"/>
              <a:t>Administrators</a:t>
            </a:r>
            <a:r>
              <a:rPr lang="en-US" dirty="0"/>
              <a:t> have completed one-to-two-year residency.</a:t>
            </a:r>
          </a:p>
          <a:p>
            <a:pPr lvl="1"/>
            <a:r>
              <a:rPr lang="en-US" b="1" dirty="0"/>
              <a:t>SAC</a:t>
            </a:r>
            <a:r>
              <a:rPr lang="en-US" dirty="0"/>
              <a:t> have completed a 6-month residency, received an effective or highly effective rating, and completed coursework, if applicable.</a:t>
            </a:r>
          </a:p>
          <a:p>
            <a:pPr lvl="1"/>
            <a:r>
              <a:rPr lang="en-US" b="1" dirty="0"/>
              <a:t>SLMS/ALMS </a:t>
            </a:r>
            <a:r>
              <a:rPr lang="en-US" dirty="0"/>
              <a:t>have completed a one-year residency, mentoring, received an effective or highly effective rating, and completed coursework, if applicable</a:t>
            </a:r>
          </a:p>
        </p:txBody>
      </p:sp>
    </p:spTree>
    <p:extLst>
      <p:ext uri="{BB962C8B-B14F-4D97-AF65-F5344CB8AC3E}">
        <p14:creationId xmlns:p14="http://schemas.microsoft.com/office/powerpoint/2010/main" val="3724687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AF963-C2A4-D334-CB62-B9CD7C60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Narrow"/>
              </a:rPr>
              <a:t>Conversion to Standard Checklist</a:t>
            </a:r>
            <a:endParaRPr lang="en-US" dirty="0"/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58575ECF-A5FA-1B27-D885-14921CBA9F47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039232022"/>
              </p:ext>
            </p:extLst>
          </p:nvPr>
        </p:nvGraphicFramePr>
        <p:xfrm>
          <a:off x="457200" y="1819275"/>
          <a:ext cx="11271250" cy="3923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50">
                  <a:extLst>
                    <a:ext uri="{9D8B030D-6E8A-4147-A177-3AD203B41FA5}">
                      <a16:colId xmlns:a16="http://schemas.microsoft.com/office/drawing/2014/main" val="620399837"/>
                    </a:ext>
                  </a:extLst>
                </a:gridCol>
                <a:gridCol w="2254250">
                  <a:extLst>
                    <a:ext uri="{9D8B030D-6E8A-4147-A177-3AD203B41FA5}">
                      <a16:colId xmlns:a16="http://schemas.microsoft.com/office/drawing/2014/main" val="3338538826"/>
                    </a:ext>
                  </a:extLst>
                </a:gridCol>
                <a:gridCol w="2254250">
                  <a:extLst>
                    <a:ext uri="{9D8B030D-6E8A-4147-A177-3AD203B41FA5}">
                      <a16:colId xmlns:a16="http://schemas.microsoft.com/office/drawing/2014/main" val="1381408446"/>
                    </a:ext>
                  </a:extLst>
                </a:gridCol>
                <a:gridCol w="2254250">
                  <a:extLst>
                    <a:ext uri="{9D8B030D-6E8A-4147-A177-3AD203B41FA5}">
                      <a16:colId xmlns:a16="http://schemas.microsoft.com/office/drawing/2014/main" val="1745491983"/>
                    </a:ext>
                  </a:extLst>
                </a:gridCol>
                <a:gridCol w="2254250">
                  <a:extLst>
                    <a:ext uri="{9D8B030D-6E8A-4147-A177-3AD203B41FA5}">
                      <a16:colId xmlns:a16="http://schemas.microsoft.com/office/drawing/2014/main" val="2413349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</a:rPr>
                        <a:t>Activity</a:t>
                      </a:r>
                      <a:endParaRPr lang="en-US" b="1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</a:rPr>
                        <a:t>Teachers</a:t>
                      </a:r>
                      <a:endParaRPr lang="en-US" b="1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</a:rPr>
                        <a:t>SLMS/ASLMS</a:t>
                      </a:r>
                      <a:endParaRPr lang="en-US" b="1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</a:rPr>
                        <a:t>SAC</a:t>
                      </a:r>
                      <a:endParaRPr lang="en-US" b="1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</a:rPr>
                        <a:t>Administrator </a:t>
                      </a:r>
                      <a:endParaRPr lang="en-US" b="1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extLst>
                  <a:ext uri="{0D108BD9-81ED-4DB2-BD59-A6C34878D82A}">
                    <a16:rowId xmlns:a16="http://schemas.microsoft.com/office/drawing/2014/main" val="1014011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</a:rPr>
                        <a:t>Mentoring</a:t>
                      </a:r>
                      <a:endParaRPr lang="en-US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</a:rPr>
                        <a:t>Completed 30 weeks of mentoring</a:t>
                      </a:r>
                      <a:endParaRPr lang="en-US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</a:rPr>
                        <a:t>Completed one year of mentoring </a:t>
                      </a:r>
                      <a:endParaRPr lang="en-US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>
                          <a:effectLst/>
                          <a:latin typeface="Aptos" panose="020B0004020202020204" pitchFamily="34" charset="0"/>
                        </a:rPr>
                        <a:t>N/A</a:t>
                      </a:r>
                      <a:endParaRPr lang="en-US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>
                          <a:effectLst/>
                          <a:latin typeface="Aptos" panose="020B0004020202020204" pitchFamily="34" charset="0"/>
                        </a:rPr>
                        <a:t>N/A</a:t>
                      </a:r>
                      <a:endParaRPr lang="en-US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extLst>
                  <a:ext uri="{0D108BD9-81ED-4DB2-BD59-A6C34878D82A}">
                    <a16:rowId xmlns:a16="http://schemas.microsoft.com/office/drawing/2014/main" val="321187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>
                          <a:effectLst/>
                          <a:latin typeface="Aptos" panose="020B0004020202020204" pitchFamily="34" charset="0"/>
                        </a:rPr>
                        <a:t>Residency</a:t>
                      </a:r>
                      <a:endParaRPr lang="en-US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</a:rPr>
                        <a:t>N/A</a:t>
                      </a:r>
                      <a:endParaRPr lang="en-US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</a:rPr>
                        <a:t>Completed one year residency </a:t>
                      </a:r>
                      <a:endParaRPr lang="en-US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</a:rPr>
                        <a:t>Completed six-month residency</a:t>
                      </a:r>
                      <a:endParaRPr lang="en-US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>
                          <a:effectLst/>
                          <a:latin typeface="Aptos" panose="020B0004020202020204" pitchFamily="34" charset="0"/>
                        </a:rPr>
                        <a:t>Completed one-to-two-year residency </a:t>
                      </a:r>
                      <a:endParaRPr lang="en-US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extLst>
                  <a:ext uri="{0D108BD9-81ED-4DB2-BD59-A6C34878D82A}">
                    <a16:rowId xmlns:a16="http://schemas.microsoft.com/office/drawing/2014/main" val="4108571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>
                          <a:effectLst/>
                          <a:latin typeface="Aptos" panose="020B0004020202020204" pitchFamily="34" charset="0"/>
                        </a:rPr>
                        <a:t>Evaluation</a:t>
                      </a:r>
                      <a:endParaRPr lang="en-US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>
                          <a:effectLst/>
                          <a:latin typeface="Aptos" panose="020B0004020202020204" pitchFamily="34" charset="0"/>
                        </a:rPr>
                        <a:t>Two years of effective or highly effective final summative ratings</a:t>
                      </a:r>
                      <a:endParaRPr lang="en-US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</a:rPr>
                        <a:t>An effective or highly effective final summative rating </a:t>
                      </a:r>
                      <a:endParaRPr lang="en-US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</a:rPr>
                        <a:t>An effective or highly effective final summative rating</a:t>
                      </a:r>
                      <a:endParaRPr lang="en-US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>
                          <a:effectLst/>
                          <a:latin typeface="Aptos" panose="020B0004020202020204" pitchFamily="34" charset="0"/>
                        </a:rPr>
                        <a:t>N/A</a:t>
                      </a:r>
                      <a:endParaRPr lang="en-US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extLst>
                  <a:ext uri="{0D108BD9-81ED-4DB2-BD59-A6C34878D82A}">
                    <a16:rowId xmlns:a16="http://schemas.microsoft.com/office/drawing/2014/main" val="3901105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</a:rPr>
                        <a:t>Coursework </a:t>
                      </a:r>
                      <a:endParaRPr lang="en-US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</a:rPr>
                        <a:t>CE teachers completed 400 hours or semester-hour credits. </a:t>
                      </a:r>
                      <a:endParaRPr lang="en-US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>
                          <a:effectLst/>
                          <a:latin typeface="Aptos" panose="020B0004020202020204" pitchFamily="34" charset="0"/>
                        </a:rPr>
                        <a:t>CE SLMS/ASLMS completed required coursework</a:t>
                      </a:r>
                      <a:endParaRPr lang="en-US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</a:rPr>
                        <a:t>CE SACS completed required coursework</a:t>
                      </a:r>
                      <a:endParaRPr lang="en-US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</a:rPr>
                        <a:t>N/A</a:t>
                      </a:r>
                      <a:endParaRPr lang="en-US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extLst>
                  <a:ext uri="{0D108BD9-81ED-4DB2-BD59-A6C34878D82A}">
                    <a16:rowId xmlns:a16="http://schemas.microsoft.com/office/drawing/2014/main" val="4262739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640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CEF08-442A-9267-229B-9AB926B9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Narrow"/>
              </a:rPr>
              <a:t>Final Summative Evaluation Ratings and Mentorship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53D5B-3C0F-17FE-8ECA-9086D87D17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The final summative evaluation rating and mentoring weeks completed are entered by the school district into </a:t>
            </a:r>
            <a:r>
              <a:rPr lang="en-US" dirty="0" err="1">
                <a:solidFill>
                  <a:srgbClr val="000000"/>
                </a:solidFill>
                <a:latin typeface="Aptos Narrow"/>
              </a:rPr>
              <a:t>NJEdCert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To enter a final summative rating and mentoring weeks visit the "district’s educator" list in your district </a:t>
            </a:r>
            <a:r>
              <a:rPr lang="en-US" dirty="0" err="1">
                <a:solidFill>
                  <a:srgbClr val="000000"/>
                </a:solidFill>
                <a:latin typeface="Aptos Narrow"/>
              </a:rPr>
              <a:t>NJEdCert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 account and select the educator's hyperlinked name to pull up the account records. This will open a page that has the option to choose “Enter Final Summative Ratings and Mentorship.”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ptos Narrow"/>
              </a:rPr>
              <a:t>Mentoring time must be tracked by each employer. If a provisional teacher leaves a school district and is employed in a new school district, the initial district will need to complete the </a:t>
            </a:r>
            <a:r>
              <a:rPr lang="en-US" dirty="0">
                <a:solidFill>
                  <a:srgbClr val="000000"/>
                </a:solidFill>
                <a:latin typeface="Aptos Narrow"/>
                <a:hlinkClick r:id="rId2"/>
              </a:rPr>
              <a:t>Mentoring Transfer Template</a:t>
            </a:r>
            <a:r>
              <a:rPr lang="en-US" dirty="0">
                <a:solidFill>
                  <a:srgbClr val="000000"/>
                </a:solidFill>
                <a:latin typeface="Aptos Narrow"/>
              </a:rPr>
              <a:t> to document the amount of mentoring time the educator completed.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46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1E27-52E7-5F2B-09A6-21A138252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 Narrow"/>
              </a:rPr>
              <a:t>NJEdCert</a:t>
            </a:r>
            <a:r>
              <a:rPr lang="en-US" dirty="0">
                <a:latin typeface="Aptos Narrow"/>
              </a:rPr>
              <a:t> Instructional Videos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AF062-1635-74F8-2AC3-563A94D95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8000"/>
              </a:lnSpc>
              <a:spcAft>
                <a:spcPts val="1400"/>
              </a:spcAft>
            </a:pPr>
            <a:r>
              <a:rPr lang="en-US" dirty="0">
                <a:solidFill>
                  <a:srgbClr val="000000"/>
                </a:solidFill>
                <a:ea typeface="Roboto"/>
                <a:cs typeface="Roboto"/>
                <a:hlinkClick r:id="rId2"/>
              </a:rPr>
              <a:t>Video 1: </a:t>
            </a:r>
            <a:r>
              <a:rPr lang="en-US" dirty="0" err="1">
                <a:solidFill>
                  <a:srgbClr val="000000"/>
                </a:solidFill>
                <a:ea typeface="Roboto"/>
                <a:cs typeface="Roboto"/>
                <a:hlinkClick r:id="rId2"/>
              </a:rPr>
              <a:t>NJEdCert</a:t>
            </a:r>
            <a:r>
              <a:rPr lang="en-US" dirty="0">
                <a:solidFill>
                  <a:srgbClr val="000000"/>
                </a:solidFill>
                <a:ea typeface="Roboto"/>
                <a:cs typeface="Roboto"/>
                <a:hlinkClick r:id="rId2"/>
              </a:rPr>
              <a:t> video on provisional registration, final summative rating, and termination.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8000"/>
              </a:lnSpc>
              <a:spcAft>
                <a:spcPts val="1400"/>
              </a:spcAft>
            </a:pPr>
            <a:r>
              <a:rPr lang="en-US" dirty="0">
                <a:solidFill>
                  <a:srgbClr val="000000"/>
                </a:solidFill>
                <a:ea typeface="Roboto"/>
                <a:cs typeface="Roboto"/>
                <a:hlinkClick r:id="rId3"/>
              </a:rPr>
              <a:t>Video 2 :How to submit provisional renewal case in </a:t>
            </a:r>
            <a:r>
              <a:rPr lang="en-US" dirty="0" err="1">
                <a:solidFill>
                  <a:srgbClr val="000000"/>
                </a:solidFill>
                <a:ea typeface="Roboto"/>
                <a:cs typeface="Roboto"/>
                <a:hlinkClick r:id="rId3"/>
              </a:rPr>
              <a:t>NJEdCert</a:t>
            </a:r>
            <a:r>
              <a:rPr lang="en-US" dirty="0">
                <a:solidFill>
                  <a:srgbClr val="000000"/>
                </a:solidFill>
                <a:ea typeface="Roboto"/>
                <a:cs typeface="Roboto"/>
                <a:hlinkClick r:id="rId3"/>
              </a:rPr>
              <a:t> YouTube video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8000"/>
              </a:lnSpc>
              <a:spcAft>
                <a:spcPts val="1400"/>
              </a:spcAft>
            </a:pPr>
            <a:r>
              <a:rPr lang="en-US" dirty="0">
                <a:solidFill>
                  <a:srgbClr val="000000"/>
                </a:solidFill>
                <a:ea typeface="Roboto"/>
                <a:cs typeface="Roboto"/>
                <a:hlinkClick r:id="rId4"/>
              </a:rPr>
              <a:t>Video 3: How to submit a CEAS conversion to standard case in </a:t>
            </a:r>
            <a:r>
              <a:rPr lang="en-US" dirty="0" err="1">
                <a:solidFill>
                  <a:srgbClr val="000000"/>
                </a:solidFill>
                <a:ea typeface="Roboto"/>
                <a:cs typeface="Roboto"/>
                <a:hlinkClick r:id="rId4"/>
              </a:rPr>
              <a:t>NJEdCert</a:t>
            </a:r>
            <a:r>
              <a:rPr lang="en-US" dirty="0">
                <a:solidFill>
                  <a:srgbClr val="000000"/>
                </a:solidFill>
                <a:ea typeface="Roboto"/>
                <a:cs typeface="Roboto"/>
                <a:hlinkClick r:id="rId4"/>
              </a:rPr>
              <a:t> YouTube video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8000"/>
              </a:lnSpc>
              <a:spcAft>
                <a:spcPts val="1400"/>
              </a:spcAft>
            </a:pPr>
            <a:r>
              <a:rPr lang="en-US" dirty="0">
                <a:solidFill>
                  <a:srgbClr val="000000"/>
                </a:solidFill>
                <a:ea typeface="Roboto"/>
                <a:cs typeface="Roboto"/>
                <a:hlinkClick r:id="rId5"/>
              </a:rPr>
              <a:t>Video 4: How to submit a CE conversion to standard case in </a:t>
            </a:r>
            <a:r>
              <a:rPr lang="en-US" dirty="0" err="1">
                <a:solidFill>
                  <a:srgbClr val="000000"/>
                </a:solidFill>
                <a:ea typeface="Roboto"/>
                <a:cs typeface="Roboto"/>
                <a:hlinkClick r:id="rId5"/>
              </a:rPr>
              <a:t>NJEdCert</a:t>
            </a:r>
            <a:r>
              <a:rPr lang="en-US" dirty="0">
                <a:solidFill>
                  <a:srgbClr val="000000"/>
                </a:solidFill>
                <a:ea typeface="Roboto"/>
                <a:cs typeface="Roboto"/>
                <a:hlinkClick r:id="rId5"/>
              </a:rPr>
              <a:t> YouTube video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8000"/>
              </a:lnSpc>
              <a:spcAft>
                <a:spcPts val="1400"/>
              </a:spcAft>
            </a:pPr>
            <a:r>
              <a:rPr lang="en-US" dirty="0">
                <a:solidFill>
                  <a:srgbClr val="000000"/>
                </a:solidFill>
                <a:ea typeface="Roboto"/>
                <a:cs typeface="Roboto"/>
                <a:hlinkClick r:id="rId6"/>
              </a:rPr>
              <a:t>Video 5: How to submit a Customer Service Web to Case in </a:t>
            </a:r>
            <a:r>
              <a:rPr lang="en-US" dirty="0" err="1">
                <a:solidFill>
                  <a:srgbClr val="000000"/>
                </a:solidFill>
                <a:ea typeface="Roboto"/>
                <a:cs typeface="Roboto"/>
                <a:hlinkClick r:id="rId6"/>
              </a:rPr>
              <a:t>NJEdCert</a:t>
            </a:r>
            <a:r>
              <a:rPr lang="en-US" dirty="0">
                <a:solidFill>
                  <a:srgbClr val="000000"/>
                </a:solidFill>
                <a:ea typeface="Roboto"/>
                <a:cs typeface="Roboto"/>
                <a:hlinkClick r:id="rId6"/>
              </a:rPr>
              <a:t> YouTube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35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808C5-F62E-CF13-72E1-7BA45B44F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116936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0B13E-E183-42FF-E2A3-74FFE3078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Customer Service (1 of 2 )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418FF-AE80-F9C3-32D3-C16321FB67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212529"/>
                </a:solidFill>
              </a:rPr>
              <a:t>Call the Customer Service Center at (609) 292-2070, Monday through Friday, from 8:00 a.m. to 7:00 p.m.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212529"/>
                </a:solidFill>
              </a:rPr>
              <a:t>Educators can create an </a:t>
            </a:r>
            <a:r>
              <a:rPr lang="en-US" sz="2000" u="sng" dirty="0" err="1">
                <a:solidFill>
                  <a:srgbClr val="0056B3"/>
                </a:solidFill>
                <a:hlinkClick r:id="rId2"/>
              </a:rPr>
              <a:t>NJEdCert</a:t>
            </a:r>
            <a:r>
              <a:rPr lang="en-US" sz="2000" dirty="0">
                <a:solidFill>
                  <a:srgbClr val="212529"/>
                </a:solidFill>
              </a:rPr>
              <a:t> account to submit questions and communicate directly with customer service staff.  Case inquiries include: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Name update;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DOB update;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Social Security Number update;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Citizenship Status update;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Test Score Records;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Application Questions; and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Customer Service Questions</a:t>
            </a:r>
          </a:p>
        </p:txBody>
      </p:sp>
    </p:spTree>
    <p:extLst>
      <p:ext uri="{BB962C8B-B14F-4D97-AF65-F5344CB8AC3E}">
        <p14:creationId xmlns:p14="http://schemas.microsoft.com/office/powerpoint/2010/main" val="4201513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9054B-B327-2765-DE4D-12B9D97BA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Customer Service (2 of 2 )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C2E34-206D-95A4-C8EF-5113B0FA8D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School districts can create a case through their </a:t>
            </a:r>
            <a:r>
              <a:rPr lang="en-US" dirty="0" err="1"/>
              <a:t>NJEdCert</a:t>
            </a:r>
            <a:r>
              <a:rPr lang="en-US" dirty="0"/>
              <a:t> school district account to submit questions. For guidance, please visit </a:t>
            </a:r>
            <a:r>
              <a:rPr lang="en-US" dirty="0">
                <a:hlinkClick r:id="rId2"/>
              </a:rPr>
              <a:t>How to submit a customer service web to case in </a:t>
            </a:r>
            <a:r>
              <a:rPr lang="en-US" dirty="0" err="1">
                <a:hlinkClick r:id="rId2"/>
              </a:rPr>
              <a:t>NJEdCert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8267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01692-E98D-2152-D150-7D7D9C17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Contact Information/Resources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D1308-6A28-D5BA-E2C2-C53D9C161D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rgbClr val="000000"/>
                </a:solidFill>
                <a:hlinkClick r:id="rId2"/>
              </a:rPr>
              <a:t>Office of Educator Evaluation</a:t>
            </a:r>
            <a:r>
              <a:rPr lang="en-US" dirty="0">
                <a:solidFill>
                  <a:srgbClr val="000000"/>
                </a:solidFill>
              </a:rPr>
              <a:t>: edueval@doe.nj.gov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rgbClr val="000000"/>
                </a:solidFill>
                <a:hlinkClick r:id="rId3"/>
              </a:rPr>
              <a:t>Educator Evaluation</a:t>
            </a:r>
            <a:r>
              <a:rPr lang="en-US" dirty="0">
                <a:solidFill>
                  <a:srgbClr val="000000"/>
                </a:solidFill>
              </a:rPr>
              <a:t>: nj.gov/education/</a:t>
            </a:r>
            <a:r>
              <a:rPr lang="en-US" dirty="0" err="1">
                <a:solidFill>
                  <a:srgbClr val="000000"/>
                </a:solidFill>
              </a:rPr>
              <a:t>edueval</a:t>
            </a:r>
            <a:r>
              <a:rPr lang="en-US" dirty="0">
                <a:solidFill>
                  <a:srgbClr val="000000"/>
                </a:solidFill>
              </a:rPr>
              <a:t>/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a typeface="Calibri" panose="020F0502020204030204" pitchFamily="34" charset="0"/>
                <a:hlinkClick r:id="rId4"/>
              </a:rPr>
              <a:t>Educator Mentoring and Inductor Support</a:t>
            </a:r>
            <a:r>
              <a:rPr lang="en-US" dirty="0">
                <a:ea typeface="Calibri" panose="020F0502020204030204" pitchFamily="34" charset="0"/>
              </a:rPr>
              <a:t>: nj.gov/education/</a:t>
            </a:r>
            <a:r>
              <a:rPr lang="en-US" dirty="0" err="1">
                <a:ea typeface="Calibri" panose="020F0502020204030204" pitchFamily="34" charset="0"/>
              </a:rPr>
              <a:t>profdev</a:t>
            </a:r>
            <a:r>
              <a:rPr lang="en-US" dirty="0">
                <a:ea typeface="Calibri" panose="020F0502020204030204" pitchFamily="34" charset="0"/>
              </a:rPr>
              <a:t>/mentor/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a typeface="Calibri" panose="020F0502020204030204" pitchFamily="34" charset="0"/>
                <a:hlinkClick r:id="rId5"/>
              </a:rPr>
              <a:t>Office of Professional Development</a:t>
            </a:r>
            <a:r>
              <a:rPr lang="en-US" dirty="0">
                <a:ea typeface="Calibri" panose="020F0502020204030204" pitchFamily="34" charset="0"/>
              </a:rPr>
              <a:t>: teachpd@doe.nj.gov 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a typeface="Calibri" panose="020F0502020204030204" pitchFamily="34" charset="0"/>
                <a:hlinkClick r:id="rId6"/>
              </a:rPr>
              <a:t>NJDOE County and District Information</a:t>
            </a:r>
            <a:r>
              <a:rPr lang="en-US" dirty="0">
                <a:ea typeface="Calibri" panose="020F0502020204030204" pitchFamily="34" charset="0"/>
              </a:rPr>
              <a:t>: nj.gov/education/certification/</a:t>
            </a:r>
            <a:r>
              <a:rPr lang="en-US" dirty="0" err="1">
                <a:ea typeface="Calibri" panose="020F0502020204030204" pitchFamily="34" charset="0"/>
              </a:rPr>
              <a:t>ctydistinfo</a:t>
            </a:r>
            <a:r>
              <a:rPr lang="en-US" dirty="0">
                <a:ea typeface="Calibri" panose="020F0502020204030204" pitchFamily="34" charset="0"/>
              </a:rPr>
              <a:t>/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hlinkClick r:id="rId7"/>
              </a:rPr>
              <a:t>NJDOE </a:t>
            </a:r>
            <a:r>
              <a:rPr lang="en-US" dirty="0" err="1">
                <a:solidFill>
                  <a:prstClr val="black"/>
                </a:solidFill>
                <a:ea typeface="Times New Roman" panose="02020603050405020304" pitchFamily="18" charset="0"/>
                <a:hlinkClick r:id="rId7"/>
              </a:rPr>
              <a:t>NJEdCert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hlinkClick r:id="rId7"/>
              </a:rPr>
              <a:t>: </a:t>
            </a:r>
            <a:r>
              <a:rPr lang="en-US" dirty="0"/>
              <a:t>nj.gov/education/certification/apply/</a:t>
            </a:r>
          </a:p>
        </p:txBody>
      </p:sp>
    </p:spTree>
    <p:extLst>
      <p:ext uri="{BB962C8B-B14F-4D97-AF65-F5344CB8AC3E}">
        <p14:creationId xmlns:p14="http://schemas.microsoft.com/office/powerpoint/2010/main" val="1772827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9DB91-A577-D2FE-8165-2AC87782A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D4E83-2349-318D-0383-185EB748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12" y="392517"/>
            <a:ext cx="11277599" cy="416560"/>
          </a:xfrm>
        </p:spPr>
        <p:txBody>
          <a:bodyPr/>
          <a:lstStyle/>
          <a:p>
            <a:r>
              <a:rPr lang="en-US" dirty="0"/>
              <a:t>Guidance on Submitting a Question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46E83-DAEF-280C-0FB0-83EC6A9FED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19273"/>
            <a:ext cx="11251780" cy="3977640"/>
          </a:xfrm>
        </p:spPr>
        <p:txBody>
          <a:bodyPr lIns="0" tIns="0" rIns="0" bIns="0" anchor="t"/>
          <a:lstStyle/>
          <a:p>
            <a:r>
              <a:rPr lang="en-US" dirty="0"/>
              <a:t>Please submit your question in the Q&amp;A section.</a:t>
            </a:r>
          </a:p>
          <a:p>
            <a:r>
              <a:rPr lang="en-US" dirty="0"/>
              <a:t>The Provisional Team will answer all relevant questions verbally. </a:t>
            </a:r>
          </a:p>
          <a:p>
            <a:r>
              <a:rPr lang="en-US" dirty="0"/>
              <a:t>Questions about a specific educator will not be addressed. </a:t>
            </a:r>
          </a:p>
        </p:txBody>
      </p:sp>
    </p:spTree>
    <p:extLst>
      <p:ext uri="{BB962C8B-B14F-4D97-AF65-F5344CB8AC3E}">
        <p14:creationId xmlns:p14="http://schemas.microsoft.com/office/powerpoint/2010/main" val="527488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0EDF-B311-7444-E0FC-4FF0B681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Follow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E6E26-A103-4213-A7F3-D8027708F5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Facebook </a:t>
            </a:r>
            <a:br>
              <a:rPr lang="en-US" dirty="0"/>
            </a:br>
            <a:r>
              <a:rPr lang="en-US" dirty="0"/>
              <a:t>@njdeptofed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20183-59E6-6EE8-20E6-C96C1D1BC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Instagram</a:t>
            </a:r>
            <a:br>
              <a:rPr lang="en-US"/>
            </a:br>
            <a:r>
              <a:rPr lang="en-US"/>
              <a:t>@newjerseydoe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46C65-4647-E019-D828-A4D0705942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Threads</a:t>
            </a:r>
            <a:br>
              <a:rPr lang="en-US" dirty="0"/>
            </a:br>
            <a:r>
              <a:rPr lang="en-US" dirty="0"/>
              <a:t>@newjerseydoe</a:t>
            </a:r>
          </a:p>
        </p:txBody>
      </p:sp>
      <p:pic>
        <p:nvPicPr>
          <p:cNvPr id="22" name="Picture Placeholder 21" descr="Logo: State of New Jersey Department of Education. The Great Seal of the State of New Jersey,">
            <a:extLst>
              <a:ext uri="{FF2B5EF4-FFF2-40B4-BE49-F238E27FC236}">
                <a16:creationId xmlns:a16="http://schemas.microsoft.com/office/drawing/2014/main" id="{5067D616-DF88-DC17-F156-4A5B686AFEC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" r="34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10C834-C492-C41F-4AC6-35B75F21F9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nj.gov/education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F6CACA-2AAE-016D-EEE0-75B35D2CE6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X</a:t>
            </a:r>
            <a:br>
              <a:rPr lang="en-US"/>
            </a:br>
            <a:r>
              <a:rPr lang="en-US"/>
              <a:t>@newjerseydoe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E5DD90-B124-AAA4-F3DF-533C325FAC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97069" y="3703638"/>
            <a:ext cx="3175000" cy="755650"/>
          </a:xfrm>
        </p:spPr>
        <p:txBody>
          <a:bodyPr/>
          <a:lstStyle/>
          <a:p>
            <a:r>
              <a:rPr lang="en-US"/>
              <a:t>LinkedIn</a:t>
            </a:r>
            <a:br>
              <a:rPr lang="en-US"/>
            </a:br>
            <a:r>
              <a:rPr lang="en-US"/>
              <a:t>New Jersey Department of Education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BB14E0-D730-8F3D-746A-A2C039838B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74077" y="5194300"/>
            <a:ext cx="2844800" cy="755650"/>
          </a:xfrm>
        </p:spPr>
        <p:txBody>
          <a:bodyPr/>
          <a:lstStyle/>
          <a:p>
            <a:r>
              <a:rPr lang="en-US"/>
              <a:t>YouTube </a:t>
            </a:r>
            <a:br>
              <a:rPr lang="en-US"/>
            </a:br>
            <a:r>
              <a:rPr lang="en-US"/>
              <a:t>@newjerseydepartmentofeduca6565</a:t>
            </a:r>
          </a:p>
        </p:txBody>
      </p:sp>
    </p:spTree>
    <p:extLst>
      <p:ext uri="{BB962C8B-B14F-4D97-AF65-F5344CB8AC3E}">
        <p14:creationId xmlns:p14="http://schemas.microsoft.com/office/powerpoint/2010/main" val="1537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A28EE-A9B6-DCF4-97AD-CB6103B48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2CC6E-CB2F-9785-1678-636C4340C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Calibri" panose="020F0502020204030204" pitchFamily="34" charset="0"/>
              </a:rPr>
              <a:t>Introductions 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Calibri" panose="020F0502020204030204" pitchFamily="34" charset="0"/>
              </a:rPr>
              <a:t>Provisional Teacher Process Overview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Calibri" panose="020F0502020204030204" pitchFamily="34" charset="0"/>
              </a:rPr>
              <a:t>Provisional Educational Services and Administrative Endorsements Overview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Calibri" panose="020F0502020204030204" pitchFamily="34" charset="0"/>
              </a:rPr>
              <a:t>Process for Submitting a Provisional Registration Case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dirty="0">
                <a:ea typeface="Calibri" panose="020F0502020204030204" pitchFamily="34" charset="0"/>
              </a:rPr>
              <a:t>Process for Submitting a Renewal Case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dirty="0">
                <a:ea typeface="Calibri" panose="020F0502020204030204" pitchFamily="34" charset="0"/>
              </a:rPr>
              <a:t>Process for Submitting a Termination Date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dirty="0">
                <a:ea typeface="Calibri" panose="020F0502020204030204" pitchFamily="34" charset="0"/>
              </a:rPr>
              <a:t>Process for Submitting a Conversion to Standard Case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dirty="0">
                <a:ea typeface="Calibri" panose="020F0502020204030204" pitchFamily="34" charset="0"/>
              </a:rPr>
              <a:t>New Jersey Department of Education (NJDOE) Contact Information </a:t>
            </a:r>
          </a:p>
        </p:txBody>
      </p:sp>
    </p:spTree>
    <p:extLst>
      <p:ext uri="{BB962C8B-B14F-4D97-AF65-F5344CB8AC3E}">
        <p14:creationId xmlns:p14="http://schemas.microsoft.com/office/powerpoint/2010/main" val="1663498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0C858-93D0-F2FF-E2AD-94E8CF468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12" y="392516"/>
            <a:ext cx="11290986" cy="1399707"/>
          </a:xfrm>
        </p:spPr>
        <p:txBody>
          <a:bodyPr lIns="0" tIns="0" rIns="0" bIns="0" anchor="t"/>
          <a:lstStyle/>
          <a:p>
            <a:pPr algn="ctr">
              <a:spcAft>
                <a:spcPts val="1200"/>
              </a:spcAft>
            </a:pPr>
            <a:r>
              <a:rPr lang="en-US" sz="5400" dirty="0">
                <a:latin typeface="Aptos Narrow"/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E54BE-0E7C-695E-FEC5-20DD47699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5618" y="2944358"/>
            <a:ext cx="5773737" cy="1091194"/>
          </a:xfrm>
        </p:spPr>
        <p:txBody>
          <a:bodyPr/>
          <a:lstStyle/>
          <a:p>
            <a:r>
              <a:rPr lang="en-US" dirty="0">
                <a:latin typeface="Aptos Narrow"/>
              </a:rPr>
              <a:t>Office of Certification, Recruitment and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6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EE9A-D892-9D36-DE43-49390AE8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Provisional  Process: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60115-4DB2-B891-5DD6-9EA5E54C93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Teachers</a:t>
            </a:r>
          </a:p>
        </p:txBody>
      </p:sp>
    </p:spTree>
    <p:extLst>
      <p:ext uri="{BB962C8B-B14F-4D97-AF65-F5344CB8AC3E}">
        <p14:creationId xmlns:p14="http://schemas.microsoft.com/office/powerpoint/2010/main" val="130864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8EC52-B695-298B-28B9-F05A664A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Certification for Teachers (Three-Tiered System)</a:t>
            </a:r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ABF7C76E-DF0B-0067-577F-E2DD013EFFD2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2751479840"/>
              </p:ext>
            </p:extLst>
          </p:nvPr>
        </p:nvGraphicFramePr>
        <p:xfrm>
          <a:off x="457200" y="1819275"/>
          <a:ext cx="11271249" cy="3655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7083">
                  <a:extLst>
                    <a:ext uri="{9D8B030D-6E8A-4147-A177-3AD203B41FA5}">
                      <a16:colId xmlns:a16="http://schemas.microsoft.com/office/drawing/2014/main" val="4039259863"/>
                    </a:ext>
                  </a:extLst>
                </a:gridCol>
                <a:gridCol w="3757083">
                  <a:extLst>
                    <a:ext uri="{9D8B030D-6E8A-4147-A177-3AD203B41FA5}">
                      <a16:colId xmlns:a16="http://schemas.microsoft.com/office/drawing/2014/main" val="2688722402"/>
                    </a:ext>
                  </a:extLst>
                </a:gridCol>
                <a:gridCol w="3757083">
                  <a:extLst>
                    <a:ext uri="{9D8B030D-6E8A-4147-A177-3AD203B41FA5}">
                      <a16:colId xmlns:a16="http://schemas.microsoft.com/office/drawing/2014/main" val="3081954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550"/>
                        </a:lnSpc>
                        <a:buNone/>
                      </a:pPr>
                      <a:r>
                        <a:rPr lang="en-US" sz="2400" dirty="0">
                          <a:effectLst/>
                          <a:latin typeface="Aptos Narrow" panose="020B0004020202020204" pitchFamily="34" charset="0"/>
                        </a:rPr>
                        <a:t>Certificate</a:t>
                      </a:r>
                      <a:endParaRPr lang="en-US" sz="2400" b="1" i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550"/>
                        </a:lnSpc>
                        <a:buNone/>
                      </a:pPr>
                      <a:r>
                        <a:rPr lang="en-US" sz="2400" dirty="0">
                          <a:effectLst/>
                          <a:latin typeface="Aptos Narrow" panose="020B0004020202020204" pitchFamily="34" charset="0"/>
                        </a:rPr>
                        <a:t>Type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550"/>
                        </a:lnSpc>
                        <a:buNone/>
                      </a:pPr>
                      <a:r>
                        <a:rPr lang="en-US" sz="2400" dirty="0">
                          <a:effectLst/>
                          <a:latin typeface="Aptos Narrow" panose="020B0004020202020204" pitchFamily="34" charset="0"/>
                        </a:rPr>
                        <a:t>Description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extLst>
                  <a:ext uri="{0D108BD9-81ED-4DB2-BD59-A6C34878D82A}">
                    <a16:rowId xmlns:a16="http://schemas.microsoft.com/office/drawing/2014/main" val="3896554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550"/>
                        </a:lnSpc>
                        <a:buNone/>
                      </a:pPr>
                      <a:r>
                        <a:rPr lang="en-US" sz="2200" dirty="0">
                          <a:effectLst/>
                          <a:latin typeface="Aptos Narrow" panose="020B0004020202020204" pitchFamily="34" charset="0"/>
                        </a:rPr>
                        <a:t>Certificate of Eligibility with Advanced Standing (CEAS) or Certificate of Eligibility (CE)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550"/>
                        </a:lnSpc>
                        <a:buNone/>
                      </a:pPr>
                      <a:r>
                        <a:rPr lang="en-US" sz="2200" dirty="0">
                          <a:effectLst/>
                          <a:latin typeface="Aptos Narrow" panose="020B0004020202020204" pitchFamily="34" charset="0"/>
                        </a:rPr>
                        <a:t>A license to seek employment as a teacher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550"/>
                        </a:lnSpc>
                        <a:buNone/>
                      </a:pPr>
                      <a:r>
                        <a:rPr lang="en-US" sz="2200" dirty="0">
                          <a:effectLst/>
                          <a:latin typeface="Aptos Narrow" panose="020B0004020202020204" pitchFamily="34" charset="0"/>
                        </a:rPr>
                        <a:t>Is issued before a candidate seeks employment as a teacher. 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extLst>
                  <a:ext uri="{0D108BD9-81ED-4DB2-BD59-A6C34878D82A}">
                    <a16:rowId xmlns:a16="http://schemas.microsoft.com/office/drawing/2014/main" val="641933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550"/>
                        </a:lnSpc>
                        <a:buNone/>
                      </a:pPr>
                      <a:r>
                        <a:rPr lang="en-US" sz="2200" dirty="0">
                          <a:effectLst/>
                          <a:latin typeface="Aptos Narrow" panose="020B0004020202020204" pitchFamily="34" charset="0"/>
                        </a:rPr>
                        <a:t>Provisional Certification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550"/>
                        </a:lnSpc>
                        <a:buNone/>
                      </a:pPr>
                      <a:r>
                        <a:rPr lang="en-US" sz="2200" dirty="0">
                          <a:effectLst/>
                          <a:latin typeface="Aptos Narrow" panose="020B0004020202020204" pitchFamily="34" charset="0"/>
                        </a:rPr>
                        <a:t>A temporary license to teach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550"/>
                        </a:lnSpc>
                        <a:buNone/>
                      </a:pPr>
                      <a:r>
                        <a:rPr lang="en-US" sz="2200" dirty="0">
                          <a:effectLst/>
                          <a:latin typeface="Aptos Narrow" panose="020B0004020202020204" pitchFamily="34" charset="0"/>
                        </a:rPr>
                        <a:t>Is issued once a candidate is hired as a teacher and registered in the provisional process.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extLst>
                  <a:ext uri="{0D108BD9-81ED-4DB2-BD59-A6C34878D82A}">
                    <a16:rowId xmlns:a16="http://schemas.microsoft.com/office/drawing/2014/main" val="2420411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550"/>
                        </a:lnSpc>
                        <a:buNone/>
                      </a:pPr>
                      <a:r>
                        <a:rPr lang="en-US" sz="2200">
                          <a:effectLst/>
                          <a:latin typeface="Aptos Narrow" panose="020B0004020202020204" pitchFamily="34" charset="0"/>
                        </a:rPr>
                        <a:t>Standard Certification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550"/>
                        </a:lnSpc>
                        <a:buNone/>
                      </a:pPr>
                      <a:r>
                        <a:rPr lang="en-US" sz="2200">
                          <a:effectLst/>
                          <a:latin typeface="Aptos Narrow" panose="020B0004020202020204" pitchFamily="34" charset="0"/>
                        </a:rPr>
                        <a:t>A permanent license to teach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550"/>
                        </a:lnSpc>
                        <a:buNone/>
                      </a:pPr>
                      <a:r>
                        <a:rPr lang="en-US" sz="2200" dirty="0">
                          <a:effectLst/>
                          <a:latin typeface="Aptos Narrow" panose="020B0004020202020204" pitchFamily="34" charset="0"/>
                        </a:rPr>
                        <a:t>Is issued once a teacher meets all the requirements. 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011" marR="88011" marT="44006" marB="44006"/>
                </a:tc>
                <a:extLst>
                  <a:ext uri="{0D108BD9-81ED-4DB2-BD59-A6C34878D82A}">
                    <a16:rowId xmlns:a16="http://schemas.microsoft.com/office/drawing/2014/main" val="1863335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54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23A6F-8FB3-404F-2E9A-9842760F1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 sz="4000" dirty="0">
                <a:latin typeface="Aptos Narrow"/>
              </a:rPr>
              <a:t>Provisional Process for Teachers (1 of 3)</a:t>
            </a:r>
            <a:endParaRPr lang="en-US" sz="4000" b="0" dirty="0">
              <a:latin typeface="Aptos Narrow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A41DC-6CC6-14BD-AA7B-BA0F002914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0" tIns="0" rIns="0" bIns="0" anchor="t"/>
          <a:lstStyle/>
          <a:p>
            <a:pPr marL="0" marR="69850" indent="0">
              <a:lnSpc>
                <a:spcPct val="108000"/>
              </a:lnSpc>
              <a:spcBef>
                <a:spcPts val="11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Aptos Narrow"/>
                <a:cs typeface="Segoe UI"/>
              </a:rPr>
              <a:t>Once employment is secured, it is the responsibility of the hiring school district to register the teacher into the Provisional Teacher Process via NJEdCert. A provisional certificate is then issued and is valid for a period of up to two school years. The teacher cannot apply for the provisional certificate. This certificate must be requested by the school district.</a:t>
            </a:r>
            <a:endParaRPr lang="en-US" dirty="0"/>
          </a:p>
          <a:p>
            <a:pPr marL="697865" marR="5080" indent="-228600">
              <a:lnSpc>
                <a:spcPct val="108100"/>
              </a:lnSpc>
              <a:spcBef>
                <a:spcPts val="1095"/>
              </a:spcBef>
              <a:buFont typeface="Arial,Sans-Serif" panose="020B0604020202020204" pitchFamily="34" charset="0"/>
            </a:pPr>
            <a:r>
              <a:rPr lang="en-US" sz="2200" dirty="0">
                <a:solidFill>
                  <a:srgbClr val="000000"/>
                </a:solidFill>
                <a:latin typeface="Aptos Narrow"/>
                <a:cs typeface="Arial"/>
              </a:rPr>
              <a:t>If the candidate has a CE, the district must verify completion of the required 50 hours of pre-professional experience and must choose in the CE Educator Preparation Program (CE-EPP) where formal instruction is being completed in drop down menu under “program enrollment.”</a:t>
            </a:r>
          </a:p>
          <a:p>
            <a:pPr marL="697865" marR="5080" indent="-228600">
              <a:lnSpc>
                <a:spcPct val="108100"/>
              </a:lnSpc>
              <a:spcBef>
                <a:spcPts val="1095"/>
              </a:spcBef>
              <a:buFont typeface="Arial,Sans-Serif" panose="020B0604020202020204" pitchFamily="34" charset="0"/>
            </a:pPr>
            <a:r>
              <a:rPr lang="en-US" sz="2200" dirty="0">
                <a:solidFill>
                  <a:srgbClr val="000000"/>
                </a:solidFill>
                <a:latin typeface="Aptos Narrow"/>
                <a:cs typeface="Arial"/>
              </a:rPr>
              <a:t> N.J.A.C. 6A:9B-8.4 (b), "the employing school district shall register the provisional teacher within 60 days of the date the CE or CEAS holder begins employment.” A provisional registration submitted after the 60th day will be marked as out of regulation and denied.</a:t>
            </a:r>
            <a:endParaRPr lang="en-US" sz="2200" dirty="0">
              <a:latin typeface="Aptos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2840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E070-9279-4B7B-423C-EAD6EEC3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Narrow"/>
              </a:rPr>
              <a:t>50-Hour CE-EPP Verification of Program Completion (VOPC)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4775675-49BE-643B-4874-EA228EF61E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Form</a:t>
            </a:r>
          </a:p>
        </p:txBody>
      </p:sp>
      <p:pic>
        <p:nvPicPr>
          <p:cNvPr id="19" name="Picture Placeholder 18" descr="Screenshot: 50 Hour Verification of Completion for Certificate of Eligibility educator preparation program form.">
            <a:extLst>
              <a:ext uri="{FF2B5EF4-FFF2-40B4-BE49-F238E27FC236}">
                <a16:creationId xmlns:a16="http://schemas.microsoft.com/office/drawing/2014/main" id="{9DE13AB2-9761-7D3B-58FC-81F86FFE69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4" b="9084"/>
          <a:stretch/>
        </p:blipFill>
        <p:spPr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55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AB63-54C6-48A6-541D-D4B5F68C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12" y="392517"/>
            <a:ext cx="11277599" cy="416560"/>
          </a:xfrm>
        </p:spPr>
        <p:txBody>
          <a:bodyPr lIns="0" tIns="0" rIns="0" bIns="0" anchor="t"/>
          <a:lstStyle/>
          <a:p>
            <a:r>
              <a:rPr lang="en-US" dirty="0"/>
              <a:t>Provisional Process for Teachers (2 of 3)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18B6E-75BF-5EBB-8E85-E7E1B87818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19273"/>
            <a:ext cx="11251780" cy="3977640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US" dirty="0"/>
              <a:t>The following must be completed while employed under a provisional certification to obtain a standard license:</a:t>
            </a:r>
          </a:p>
          <a:p>
            <a:pPr marL="0" indent="0">
              <a:buNone/>
            </a:pPr>
            <a:r>
              <a:rPr lang="en-US" b="1" dirty="0"/>
              <a:t>Mentoring and Induction</a:t>
            </a:r>
          </a:p>
          <a:p>
            <a:pPr marL="0" indent="0">
              <a:buNone/>
            </a:pPr>
            <a:r>
              <a:rPr lang="en-US" dirty="0"/>
              <a:t> Provisional teachers must complete a school mentoring program.</a:t>
            </a:r>
          </a:p>
          <a:p>
            <a:r>
              <a:rPr lang="en-US" dirty="0"/>
              <a:t>The mentoring fee charged by the district is $550 for CEAS teachers and $1000 for CE teachers.</a:t>
            </a:r>
          </a:p>
          <a:p>
            <a:r>
              <a:rPr lang="en-US" dirty="0"/>
              <a:t>The </a:t>
            </a:r>
            <a:r>
              <a:rPr lang="en-US" dirty="0">
                <a:hlinkClick r:id="rId2"/>
              </a:rPr>
              <a:t>Office of Professional Development </a:t>
            </a:r>
            <a:r>
              <a:rPr lang="en-US" dirty="0"/>
              <a:t>has information about developing a mentoring plan. Please contact </a:t>
            </a:r>
            <a:r>
              <a:rPr lang="en-US" dirty="0">
                <a:hlinkClick r:id="rId3"/>
              </a:rPr>
              <a:t>TeachPD@doe.nj.gov</a:t>
            </a:r>
            <a:r>
              <a:rPr lang="en-US" dirty="0"/>
              <a:t> for any questions you may have about developing a mentoring plan.   </a:t>
            </a:r>
          </a:p>
        </p:txBody>
      </p:sp>
    </p:spTree>
    <p:extLst>
      <p:ext uri="{BB962C8B-B14F-4D97-AF65-F5344CB8AC3E}">
        <p14:creationId xmlns:p14="http://schemas.microsoft.com/office/powerpoint/2010/main" val="25718642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JDOE_2025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345F84"/>
      </a:accent1>
      <a:accent2>
        <a:srgbClr val="772006"/>
      </a:accent2>
      <a:accent3>
        <a:srgbClr val="004E75"/>
      </a:accent3>
      <a:accent4>
        <a:srgbClr val="373535"/>
      </a:accent4>
      <a:accent5>
        <a:srgbClr val="C13C15"/>
      </a:accent5>
      <a:accent6>
        <a:srgbClr val="FEAD15"/>
      </a:accent6>
      <a:hlink>
        <a:srgbClr val="006CFF"/>
      </a:hlink>
      <a:folHlink>
        <a:srgbClr val="96607D"/>
      </a:folHlink>
    </a:clrScheme>
    <a:fontScheme name="Custom 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JDOE_PPT_Template.potx" id="{656F9EB2-7695-4072-8291-8A3A2A17BF5A}" vid="{2E4E04E5-95BA-4C7E-88CA-A681EFBFE9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2634</Words>
  <Application>Microsoft Office PowerPoint</Application>
  <PresentationFormat>Widescreen</PresentationFormat>
  <Paragraphs>225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Aptos</vt:lpstr>
      <vt:lpstr>Aptos Narrow</vt:lpstr>
      <vt:lpstr>Arial</vt:lpstr>
      <vt:lpstr>Arial,Sans-Serif</vt:lpstr>
      <vt:lpstr>Calibri</vt:lpstr>
      <vt:lpstr>Courier New</vt:lpstr>
      <vt:lpstr>Courier New,monospace</vt:lpstr>
      <vt:lpstr>Roboto</vt:lpstr>
      <vt:lpstr>Times New Roman</vt:lpstr>
      <vt:lpstr>1_Office Theme</vt:lpstr>
      <vt:lpstr>New Jersey Department of Education</vt:lpstr>
      <vt:lpstr>General Information</vt:lpstr>
      <vt:lpstr>Provisional Team Introductions</vt:lpstr>
      <vt:lpstr>Agenda</vt:lpstr>
      <vt:lpstr>Provisional  Process:</vt:lpstr>
      <vt:lpstr>Overview of Certification for Teachers (Three-Tiered System)</vt:lpstr>
      <vt:lpstr>Provisional Process for Teachers (1 of 3)</vt:lpstr>
      <vt:lpstr>50-Hour CE-EPP Verification of Program Completion (VOPC)</vt:lpstr>
      <vt:lpstr>Provisional Process for Teachers (2 of 3)</vt:lpstr>
      <vt:lpstr>Provisional Process for Teachers (3 of 3)</vt:lpstr>
      <vt:lpstr>Instruction for CE Holders (1 of 2)</vt:lpstr>
      <vt:lpstr>Instruction for CE Holders (2 of 2)</vt:lpstr>
      <vt:lpstr>Provisional Process:</vt:lpstr>
      <vt:lpstr>School Library Media Specialists (SLMS) 1 of 2 </vt:lpstr>
      <vt:lpstr>School Library Media Specialists (SLMS) 2 of 2 </vt:lpstr>
      <vt:lpstr>Student Assistance Coordinators (SAC)</vt:lpstr>
      <vt:lpstr>Provisional Process for Administrators</vt:lpstr>
      <vt:lpstr>New Provisional Registration</vt:lpstr>
      <vt:lpstr>Register Educator for New Provisional License</vt:lpstr>
      <vt:lpstr>New Provisional: Educator Information</vt:lpstr>
      <vt:lpstr>New Provisional License</vt:lpstr>
      <vt:lpstr>Provisional Renewal Process</vt:lpstr>
      <vt:lpstr>Renewal of Provisional (1 of 2)</vt:lpstr>
      <vt:lpstr>Renewal of Provisional (2 of 2)</vt:lpstr>
      <vt:lpstr>Initiating Provisional License Renewal (1 of 3)</vt:lpstr>
      <vt:lpstr>Initiating Provisional License Renewal (2 of 3)</vt:lpstr>
      <vt:lpstr>Initiating Provisional License Renewal (3 of 3)</vt:lpstr>
      <vt:lpstr>Entering a Termination Date</vt:lpstr>
      <vt:lpstr>Conversion to Standard Process</vt:lpstr>
      <vt:lpstr>Conversion to Standard</vt:lpstr>
      <vt:lpstr>Conversion to Standard Checklist</vt:lpstr>
      <vt:lpstr>Final Summative Evaluation Ratings and Mentorship</vt:lpstr>
      <vt:lpstr>NJEdCert Instructional Videos</vt:lpstr>
      <vt:lpstr>Contact Information</vt:lpstr>
      <vt:lpstr>Contact Customer Service (1 of 2 )</vt:lpstr>
      <vt:lpstr>Contact Customer Service (2 of 2 )</vt:lpstr>
      <vt:lpstr>Additional Contact Information/Resources</vt:lpstr>
      <vt:lpstr>Guidance on Submitting a Question</vt:lpstr>
      <vt:lpstr>Follow Us</vt:lpstr>
      <vt:lpstr>Thank You</vt:lpstr>
    </vt:vector>
  </TitlesOfParts>
  <Company>NJ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Provisional Educator Programs Virtual Training</dc:title>
  <dc:creator>New Jersey Department of Education</dc:creator>
  <cp:lastModifiedBy>Sikorski, Vickie</cp:lastModifiedBy>
  <cp:revision>28</cp:revision>
  <cp:lastPrinted>2025-11-10T14:20:44Z</cp:lastPrinted>
  <dcterms:created xsi:type="dcterms:W3CDTF">2025-08-07T13:59:02Z</dcterms:created>
  <dcterms:modified xsi:type="dcterms:W3CDTF">2026-01-06T18:18:12Z</dcterms:modified>
</cp:coreProperties>
</file>