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69"/>
  </p:notesMasterIdLst>
  <p:handoutMasterIdLst>
    <p:handoutMasterId r:id="rId70"/>
  </p:handoutMasterIdLst>
  <p:sldIdLst>
    <p:sldId id="256" r:id="rId7"/>
    <p:sldId id="267" r:id="rId8"/>
    <p:sldId id="344" r:id="rId9"/>
    <p:sldId id="258" r:id="rId10"/>
    <p:sldId id="259" r:id="rId11"/>
    <p:sldId id="265" r:id="rId12"/>
    <p:sldId id="263" r:id="rId13"/>
    <p:sldId id="320" r:id="rId14"/>
    <p:sldId id="270" r:id="rId15"/>
    <p:sldId id="317" r:id="rId16"/>
    <p:sldId id="343" r:id="rId17"/>
    <p:sldId id="323" r:id="rId18"/>
    <p:sldId id="275" r:id="rId19"/>
    <p:sldId id="346" r:id="rId20"/>
    <p:sldId id="324" r:id="rId21"/>
    <p:sldId id="325" r:id="rId22"/>
    <p:sldId id="326" r:id="rId23"/>
    <p:sldId id="327" r:id="rId24"/>
    <p:sldId id="281" r:id="rId25"/>
    <p:sldId id="282" r:id="rId26"/>
    <p:sldId id="283" r:id="rId27"/>
    <p:sldId id="284" r:id="rId28"/>
    <p:sldId id="285" r:id="rId29"/>
    <p:sldId id="286" r:id="rId30"/>
    <p:sldId id="287" r:id="rId31"/>
    <p:sldId id="348" r:id="rId32"/>
    <p:sldId id="288" r:id="rId33"/>
    <p:sldId id="289" r:id="rId34"/>
    <p:sldId id="290" r:id="rId35"/>
    <p:sldId id="291" r:id="rId36"/>
    <p:sldId id="292" r:id="rId37"/>
    <p:sldId id="293" r:id="rId38"/>
    <p:sldId id="294" r:id="rId39"/>
    <p:sldId id="349" r:id="rId40"/>
    <p:sldId id="295" r:id="rId41"/>
    <p:sldId id="296" r:id="rId42"/>
    <p:sldId id="297" r:id="rId43"/>
    <p:sldId id="298" r:id="rId44"/>
    <p:sldId id="318" r:id="rId45"/>
    <p:sldId id="338" r:id="rId46"/>
    <p:sldId id="336" r:id="rId47"/>
    <p:sldId id="339" r:id="rId48"/>
    <p:sldId id="337" r:id="rId49"/>
    <p:sldId id="340" r:id="rId50"/>
    <p:sldId id="347" r:id="rId51"/>
    <p:sldId id="330" r:id="rId52"/>
    <p:sldId id="332" r:id="rId53"/>
    <p:sldId id="328" r:id="rId54"/>
    <p:sldId id="329" r:id="rId55"/>
    <p:sldId id="319" r:id="rId56"/>
    <p:sldId id="304" r:id="rId57"/>
    <p:sldId id="310" r:id="rId58"/>
    <p:sldId id="311" r:id="rId59"/>
    <p:sldId id="312" r:id="rId60"/>
    <p:sldId id="313" r:id="rId61"/>
    <p:sldId id="314" r:id="rId62"/>
    <p:sldId id="315" r:id="rId63"/>
    <p:sldId id="316" r:id="rId64"/>
    <p:sldId id="302" r:id="rId65"/>
    <p:sldId id="299" r:id="rId66"/>
    <p:sldId id="345" r:id="rId67"/>
    <p:sldId id="257"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ez-Vina, Elizabeth" initials="FE" lastIdx="1" clrIdx="0">
    <p:extLst>
      <p:ext uri="{19B8F6BF-5375-455C-9EA6-DF929625EA0E}">
        <p15:presenceInfo xmlns:p15="http://schemas.microsoft.com/office/powerpoint/2012/main" userId="S::efernand@doe.nj.gov::ca52e978-c70f-4229-9898-5af9fdfb51f7" providerId="AD"/>
      </p:ext>
    </p:extLst>
  </p:cmAuthor>
  <p:cmAuthor id="2" name="Bloom, Paula" initials="BP" lastIdx="18" clrIdx="1">
    <p:extLst>
      <p:ext uri="{19B8F6BF-5375-455C-9EA6-DF929625EA0E}">
        <p15:presenceInfo xmlns:p15="http://schemas.microsoft.com/office/powerpoint/2012/main" userId="S::pbloom@doe.nj.gov::f478a192-f0af-44c0-8821-b5f55d5f87d0" providerId="AD"/>
      </p:ext>
    </p:extLst>
  </p:cmAuthor>
  <p:cmAuthor id="3" name="Davis, Tanisha R." initials="DTR" lastIdx="7" clrIdx="2">
    <p:extLst>
      <p:ext uri="{19B8F6BF-5375-455C-9EA6-DF929625EA0E}">
        <p15:presenceInfo xmlns:p15="http://schemas.microsoft.com/office/powerpoint/2012/main" userId="S::trdavis@doe.nj.gov::39d5fa32-6ae6-4365-a6ad-b6226f3029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82" autoAdjust="0"/>
    <p:restoredTop sz="86369" autoAdjust="0"/>
  </p:normalViewPr>
  <p:slideViewPr>
    <p:cSldViewPr snapToGrid="0">
      <p:cViewPr varScale="1">
        <p:scale>
          <a:sx n="51" d="100"/>
          <a:sy n="51" d="100"/>
        </p:scale>
        <p:origin x="36" y="1074"/>
      </p:cViewPr>
      <p:guideLst/>
    </p:cSldViewPr>
  </p:slideViewPr>
  <p:outlineViewPr>
    <p:cViewPr>
      <p:scale>
        <a:sx n="33" d="100"/>
        <a:sy n="33" d="100"/>
      </p:scale>
      <p:origin x="0" y="-41454"/>
    </p:cViewPr>
  </p:outlineViewPr>
  <p:notesTextViewPr>
    <p:cViewPr>
      <p:scale>
        <a:sx n="1" d="1"/>
        <a:sy n="1" d="1"/>
      </p:scale>
      <p:origin x="0" y="0"/>
    </p:cViewPr>
  </p:notesTextViewPr>
  <p:sorterViewPr>
    <p:cViewPr>
      <p:scale>
        <a:sx n="100" d="100"/>
        <a:sy n="100" d="100"/>
      </p:scale>
      <p:origin x="0" y="-27848"/>
    </p:cViewPr>
  </p:sorterViewPr>
  <p:notesViewPr>
    <p:cSldViewPr snapToGrid="0" showGuide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8/4/2022</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44F7-5F69-4F06-8F30-FB0E6EC0A151}" type="slidenum">
              <a:rPr lang="en-US" smtClean="0"/>
              <a:t>2</a:t>
            </a:fld>
            <a:endParaRPr lang="en-US"/>
          </a:p>
        </p:txBody>
      </p:sp>
    </p:spTree>
    <p:extLst>
      <p:ext uri="{BB962C8B-B14F-4D97-AF65-F5344CB8AC3E}">
        <p14:creationId xmlns:p14="http://schemas.microsoft.com/office/powerpoint/2010/main" val="21246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44F7-5F69-4F06-8F30-FB0E6EC0A151}" type="slidenum">
              <a:rPr lang="en-US" smtClean="0"/>
              <a:t>30</a:t>
            </a:fld>
            <a:endParaRPr lang="en-US"/>
          </a:p>
        </p:txBody>
      </p:sp>
    </p:spTree>
    <p:extLst>
      <p:ext uri="{BB962C8B-B14F-4D97-AF65-F5344CB8AC3E}">
        <p14:creationId xmlns:p14="http://schemas.microsoft.com/office/powerpoint/2010/main" val="4275428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44F7-5F69-4F06-8F30-FB0E6EC0A151}" type="slidenum">
              <a:rPr lang="en-US" smtClean="0"/>
              <a:t>33</a:t>
            </a:fld>
            <a:endParaRPr lang="en-US"/>
          </a:p>
        </p:txBody>
      </p:sp>
    </p:spTree>
    <p:extLst>
      <p:ext uri="{BB962C8B-B14F-4D97-AF65-F5344CB8AC3E}">
        <p14:creationId xmlns:p14="http://schemas.microsoft.com/office/powerpoint/2010/main" val="3131004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44F7-5F69-4F06-8F30-FB0E6EC0A151}" type="slidenum">
              <a:rPr lang="en-US" smtClean="0"/>
              <a:t>34</a:t>
            </a:fld>
            <a:endParaRPr lang="en-US"/>
          </a:p>
        </p:txBody>
      </p:sp>
    </p:spTree>
    <p:extLst>
      <p:ext uri="{BB962C8B-B14F-4D97-AF65-F5344CB8AC3E}">
        <p14:creationId xmlns:p14="http://schemas.microsoft.com/office/powerpoint/2010/main" val="2051597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36</a:t>
            </a:fld>
            <a:endParaRPr lang="en-US"/>
          </a:p>
        </p:txBody>
      </p:sp>
    </p:spTree>
    <p:extLst>
      <p:ext uri="{BB962C8B-B14F-4D97-AF65-F5344CB8AC3E}">
        <p14:creationId xmlns:p14="http://schemas.microsoft.com/office/powerpoint/2010/main" val="106343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38</a:t>
            </a:fld>
            <a:endParaRPr lang="en-US"/>
          </a:p>
        </p:txBody>
      </p:sp>
    </p:spTree>
    <p:extLst>
      <p:ext uri="{BB962C8B-B14F-4D97-AF65-F5344CB8AC3E}">
        <p14:creationId xmlns:p14="http://schemas.microsoft.com/office/powerpoint/2010/main" val="2246755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43</a:t>
            </a:fld>
            <a:endParaRPr lang="en-US"/>
          </a:p>
        </p:txBody>
      </p:sp>
    </p:spTree>
    <p:extLst>
      <p:ext uri="{BB962C8B-B14F-4D97-AF65-F5344CB8AC3E}">
        <p14:creationId xmlns:p14="http://schemas.microsoft.com/office/powerpoint/2010/main" val="3964745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 reminder that this pilot program is required under P.L. 2021, c.224 in response to the need for teachers in the state.</a:t>
            </a:r>
          </a:p>
        </p:txBody>
      </p:sp>
      <p:sp>
        <p:nvSpPr>
          <p:cNvPr id="4" name="Slide Number Placeholder 3"/>
          <p:cNvSpPr>
            <a:spLocks noGrp="1"/>
          </p:cNvSpPr>
          <p:nvPr>
            <p:ph type="sldNum" sz="quarter" idx="5"/>
          </p:nvPr>
        </p:nvSpPr>
        <p:spPr/>
        <p:txBody>
          <a:bodyPr/>
          <a:lstStyle/>
          <a:p>
            <a:fld id="{B97A44F7-5F69-4F06-8F30-FB0E6EC0A151}" type="slidenum">
              <a:rPr lang="en-US" smtClean="0"/>
              <a:t>51</a:t>
            </a:fld>
            <a:endParaRPr lang="en-US" dirty="0"/>
          </a:p>
        </p:txBody>
      </p:sp>
    </p:spTree>
    <p:extLst>
      <p:ext uri="{BB962C8B-B14F-4D97-AF65-F5344CB8AC3E}">
        <p14:creationId xmlns:p14="http://schemas.microsoft.com/office/powerpoint/2010/main" val="613003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44F7-5F69-4F06-8F30-FB0E6EC0A151}" type="slidenum">
              <a:rPr lang="en-US" smtClean="0"/>
              <a:t>52</a:t>
            </a:fld>
            <a:endParaRPr lang="en-US"/>
          </a:p>
        </p:txBody>
      </p:sp>
    </p:spTree>
    <p:extLst>
      <p:ext uri="{BB962C8B-B14F-4D97-AF65-F5344CB8AC3E}">
        <p14:creationId xmlns:p14="http://schemas.microsoft.com/office/powerpoint/2010/main" val="325801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4</a:t>
            </a:fld>
            <a:endParaRPr lang="en-US"/>
          </a:p>
        </p:txBody>
      </p:sp>
    </p:spTree>
    <p:extLst>
      <p:ext uri="{BB962C8B-B14F-4D97-AF65-F5344CB8AC3E}">
        <p14:creationId xmlns:p14="http://schemas.microsoft.com/office/powerpoint/2010/main" val="121451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34276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9</a:t>
            </a:fld>
            <a:endParaRPr lang="en-US"/>
          </a:p>
        </p:txBody>
      </p:sp>
    </p:spTree>
    <p:extLst>
      <p:ext uri="{BB962C8B-B14F-4D97-AF65-F5344CB8AC3E}">
        <p14:creationId xmlns:p14="http://schemas.microsoft.com/office/powerpoint/2010/main" val="3247120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10</a:t>
            </a:fld>
            <a:endParaRPr lang="en-US"/>
          </a:p>
        </p:txBody>
      </p:sp>
    </p:spTree>
    <p:extLst>
      <p:ext uri="{BB962C8B-B14F-4D97-AF65-F5344CB8AC3E}">
        <p14:creationId xmlns:p14="http://schemas.microsoft.com/office/powerpoint/2010/main" val="3447647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31411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17</a:t>
            </a:fld>
            <a:endParaRPr lang="en-US"/>
          </a:p>
        </p:txBody>
      </p:sp>
    </p:spTree>
    <p:extLst>
      <p:ext uri="{BB962C8B-B14F-4D97-AF65-F5344CB8AC3E}">
        <p14:creationId xmlns:p14="http://schemas.microsoft.com/office/powerpoint/2010/main" val="44865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23</a:t>
            </a:fld>
            <a:endParaRPr lang="en-US"/>
          </a:p>
        </p:txBody>
      </p:sp>
    </p:spTree>
    <p:extLst>
      <p:ext uri="{BB962C8B-B14F-4D97-AF65-F5344CB8AC3E}">
        <p14:creationId xmlns:p14="http://schemas.microsoft.com/office/powerpoint/2010/main" val="4036918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7A44F7-5F69-4F06-8F30-FB0E6EC0A151}" type="slidenum">
              <a:rPr lang="en-US" smtClean="0"/>
              <a:t>24</a:t>
            </a:fld>
            <a:endParaRPr lang="en-US"/>
          </a:p>
        </p:txBody>
      </p:sp>
    </p:spTree>
    <p:extLst>
      <p:ext uri="{BB962C8B-B14F-4D97-AF65-F5344CB8AC3E}">
        <p14:creationId xmlns:p14="http://schemas.microsoft.com/office/powerpoint/2010/main" val="15381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nj.gov/education/license/esp/" TargetMode="External"/><Relationship Id="rId2" Type="http://schemas.openxmlformats.org/officeDocument/2006/relationships/hyperlink" Target="https://www.nj.gov/education/license/teacher/" TargetMode="External"/><Relationship Id="rId1" Type="http://schemas.openxmlformats.org/officeDocument/2006/relationships/slideLayout" Target="../slideLayouts/slideLayout2.xml"/><Relationship Id="rId5" Type="http://schemas.openxmlformats.org/officeDocument/2006/relationships/hyperlink" Target="https://www.nj.gov/education/license/cte/" TargetMode="External"/><Relationship Id="rId4" Type="http://schemas.openxmlformats.org/officeDocument/2006/relationships/hyperlink" Target="https://www.nj.gov/education/license/s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njasa.net/" TargetMode="External"/><Relationship Id="rId2" Type="http://schemas.openxmlformats.org/officeDocument/2006/relationships/hyperlink" Target="http://www.njl2l.org/" TargetMode="External"/><Relationship Id="rId1" Type="http://schemas.openxmlformats.org/officeDocument/2006/relationships/slideLayout" Target="../slideLayouts/slideLayout2.xml"/><Relationship Id="rId4" Type="http://schemas.openxmlformats.org/officeDocument/2006/relationships/hyperlink" Target="https://www.njasbo.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j.gov/education/certification/CEprogramproviders.s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www.state.nj.us/education/profdev/mentor/"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mailto:certapplication@doe.nj.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nam04.safelinks.protection.outlook.com/?url=https%3A%2F%2Fnjedcert.doe.nj.gov%2F&amp;data=05%7C01%7CLori.Howard%40doe.nj.gov%7C1147798a5cb048956ab808da560fa5c3%7C4b4f7312dd094959b666d5ba6dc8f4b4%7C0%7C0%7C637916922464883282%7CUnknown%7CTWFpbGZsb3d8eyJWIjoiMC4wLjAwMDAiLCJQIjoiV2luMzIiLCJBTiI6Ik1haWwiLCJXVCI6Mn0%3D%7C3000%7C%7C%7C&amp;sdata=3ZHRzM7KydoUXQqUaewwwyyum9V4FDAq3WPBPKbRNLE%3D&amp;reserved=0"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www.nj.gov/education/certification/CE-CEAS-pilotprogram.shtml" TargetMode="External"/><Relationship Id="rId2" Type="http://schemas.openxmlformats.org/officeDocument/2006/relationships/hyperlink" Target="https://nam04.safelinks.protection.outlook.com/?url=https%3A%2F%2Fnjedcert.doe.nj.gov%2F&amp;data=05%7C01%7CLori.Howard%40doe.nj.gov%7C1147798a5cb048956ab808da560fa5c3%7C4b4f7312dd094959b666d5ba6dc8f4b4%7C0%7C0%7C637916922464883282%7CUnknown%7CTWFpbGZsb3d8eyJWIjoiMC4wLjAwMDAiLCJQIjoiV2luMzIiLCJBTiI6Ik1haWwiLCJXVCI6Mn0%3D%7C3000%7C%7C%7C&amp;sdata=3ZHRzM7KydoUXQqUaewwwyyum9V4FDAq3WPBPKbRNLE%3D&amp;reserved=0"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mailto:GeneralCertQuestionsNJEdCert@doe.nj.gov" TargetMode="External"/><Relationship Id="rId2" Type="http://schemas.openxmlformats.org/officeDocument/2006/relationships/hyperlink" Target="https://njedcert.doe.nj.gov/"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altroute@doe.nj.gov" TargetMode="External"/><Relationship Id="rId2" Type="http://schemas.openxmlformats.org/officeDocument/2006/relationships/hyperlink" Target="mailto:provisional.teacher@doe.nj.gov" TargetMode="External"/><Relationship Id="rId1" Type="http://schemas.openxmlformats.org/officeDocument/2006/relationships/slideLayout" Target="../slideLayouts/slideLayout1.xml"/><Relationship Id="rId5" Type="http://schemas.openxmlformats.org/officeDocument/2006/relationships/hyperlink" Target="https://www.state.nj.us/education/AchieveNJ/" TargetMode="External"/><Relationship Id="rId4" Type="http://schemas.openxmlformats.org/officeDocument/2006/relationships/hyperlink" Target="mailto:edueval@doe.nj.gov"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m_bzyrzjs-w" TargetMode="External"/><Relationship Id="rId2" Type="http://schemas.openxmlformats.org/officeDocument/2006/relationships/hyperlink" Target="https://www.nj.gov/education/certification/apply/index.shtml" TargetMode="External"/><Relationship Id="rId1" Type="http://schemas.openxmlformats.org/officeDocument/2006/relationships/slideLayout" Target="../slideLayouts/slideLayout2.xml"/><Relationship Id="rId5" Type="http://schemas.openxmlformats.org/officeDocument/2006/relationships/hyperlink" Target="https://www.youtube.com/watch?v=UhWtPMBIonA" TargetMode="External"/><Relationship Id="rId4" Type="http://schemas.openxmlformats.org/officeDocument/2006/relationships/hyperlink" Target="https://www.youtube.com/watch?v=GvjrlQsB_Nw"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facebook.com/njdeptofed/" TargetMode="External"/><Relationship Id="rId2" Type="http://schemas.openxmlformats.org/officeDocument/2006/relationships/hyperlink" Target="https://www.nj.gov/education/certification/apply/index.shtml" TargetMode="External"/><Relationship Id="rId1" Type="http://schemas.openxmlformats.org/officeDocument/2006/relationships/slideLayout" Target="../slideLayouts/slideLayout14.xml"/><Relationship Id="rId5" Type="http://schemas.openxmlformats.org/officeDocument/2006/relationships/hyperlink" Target="https://www.instagram.com/newjerseydoe/" TargetMode="External"/><Relationship Id="rId4" Type="http://schemas.openxmlformats.org/officeDocument/2006/relationships/hyperlink" Target="https://twitter.com/NewJerseyDO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0" y="2193965"/>
            <a:ext cx="12191999" cy="1282447"/>
          </a:xfrm>
          <a:prstGeom prst="rect">
            <a:avLst/>
          </a:prstGeom>
        </p:spPr>
        <p:txBody>
          <a:bodyPr/>
          <a:lstStyle/>
          <a:p>
            <a:r>
              <a:rPr lang="en-US" dirty="0"/>
              <a:t>New Jersey Educator </a:t>
            </a:r>
            <a:br>
              <a:rPr lang="en-US" dirty="0"/>
            </a:br>
            <a:r>
              <a:rPr lang="en-US" dirty="0"/>
              <a:t>Certification System Training</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a:lstStyle/>
          <a:p>
            <a:r>
              <a:rPr lang="en-US" dirty="0"/>
              <a:t>Office of Recruitment, Preparation and Certification</a:t>
            </a:r>
          </a:p>
          <a:p>
            <a:r>
              <a:rPr lang="en-US" dirty="0"/>
              <a:t>Division of Field Support and Services</a:t>
            </a:r>
          </a:p>
          <a:p>
            <a:r>
              <a:rPr lang="en-US" dirty="0"/>
              <a:t>July 2022</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63" y="6029828"/>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331334"/>
            <a:ext cx="10096959" cy="747579"/>
          </a:xfrm>
        </p:spPr>
        <p:txBody>
          <a:bodyPr/>
          <a:lstStyle/>
          <a:p>
            <a:r>
              <a:rPr lang="en-US" sz="4400" dirty="0"/>
              <a:t>Expedites</a:t>
            </a:r>
          </a:p>
        </p:txBody>
      </p:sp>
      <p:sp>
        <p:nvSpPr>
          <p:cNvPr id="3" name="Text Placeholder 2"/>
          <p:cNvSpPr>
            <a:spLocks noGrp="1"/>
          </p:cNvSpPr>
          <p:nvPr>
            <p:ph type="body" sz="quarter" idx="11"/>
          </p:nvPr>
        </p:nvSpPr>
        <p:spPr>
          <a:xfrm>
            <a:off x="171450" y="1004265"/>
            <a:ext cx="11849100" cy="5024791"/>
          </a:xfrm>
        </p:spPr>
        <p:txBody>
          <a:bodyPr>
            <a:noAutofit/>
          </a:bodyPr>
          <a:lstStyle/>
          <a:p>
            <a:pPr marL="0" marR="0" indent="0">
              <a:lnSpc>
                <a:spcPct val="100000"/>
              </a:lnSpc>
              <a:spcBef>
                <a:spcPts val="0"/>
              </a:spcBef>
              <a:spcAft>
                <a:spcPts val="600"/>
              </a:spcAft>
              <a:buNone/>
            </a:pPr>
            <a:r>
              <a:rPr lang="en-US" sz="2800" b="1" dirty="0">
                <a:latin typeface="+mj-lt"/>
                <a:ea typeface="Calibri" panose="020F0502020204030204" pitchFamily="34" charset="0"/>
                <a:cs typeface="Times New Roman" panose="02020603050405020304" pitchFamily="18" charset="0"/>
              </a:rPr>
              <a:t>Expedite Request Process:</a:t>
            </a:r>
            <a:endParaRPr lang="en-US" sz="2800" dirty="0">
              <a:latin typeface="+mj-lt"/>
              <a:ea typeface="Calibri" panose="020F0502020204030204" pitchFamily="34" charset="0"/>
              <a:cs typeface="Times New Roman" panose="02020603050405020304" pitchFamily="18" charset="0"/>
            </a:endParaRPr>
          </a:p>
          <a:p>
            <a:pPr lvl="0">
              <a:lnSpc>
                <a:spcPct val="100000"/>
              </a:lnSpc>
              <a:spcBef>
                <a:spcPts val="0"/>
              </a:spcBef>
              <a:spcAft>
                <a:spcPts val="600"/>
              </a:spcAft>
            </a:pPr>
            <a:r>
              <a:rPr lang="en-US" sz="2200" dirty="0">
                <a:latin typeface="+mj-lt"/>
              </a:rPr>
              <a:t>School district sends expedite request for the candidate with supporting documentation to the County Office of Education. </a:t>
            </a:r>
          </a:p>
          <a:p>
            <a:pPr lvl="0">
              <a:lnSpc>
                <a:spcPct val="100000"/>
              </a:lnSpc>
              <a:spcBef>
                <a:spcPts val="0"/>
              </a:spcBef>
              <a:spcAft>
                <a:spcPts val="600"/>
              </a:spcAft>
            </a:pPr>
            <a:r>
              <a:rPr lang="en-US" sz="2200" dirty="0">
                <a:latin typeface="+mj-lt"/>
              </a:rPr>
              <a:t>County Office of Education reviews the expedite request and supporting documents.</a:t>
            </a:r>
          </a:p>
          <a:p>
            <a:pPr lvl="0">
              <a:lnSpc>
                <a:spcPct val="100000"/>
              </a:lnSpc>
              <a:spcBef>
                <a:spcPts val="0"/>
              </a:spcBef>
              <a:spcAft>
                <a:spcPts val="600"/>
              </a:spcAft>
            </a:pPr>
            <a:r>
              <a:rPr lang="en-US" sz="2200" dirty="0">
                <a:latin typeface="+mj-lt"/>
              </a:rPr>
              <a:t>Upon approval, the County Office of Education will view the candidate’s application in </a:t>
            </a:r>
            <a:r>
              <a:rPr lang="en-US" sz="2200" dirty="0" err="1">
                <a:latin typeface="+mj-lt"/>
              </a:rPr>
              <a:t>NJEdCert</a:t>
            </a:r>
            <a:r>
              <a:rPr lang="en-US" sz="2200" dirty="0">
                <a:latin typeface="+mj-lt"/>
              </a:rPr>
              <a:t> (</a:t>
            </a:r>
            <a:r>
              <a:rPr lang="en-US" sz="2200" b="1" dirty="0">
                <a:latin typeface="+mj-lt"/>
              </a:rPr>
              <a:t>must be marked as “Pending Review”</a:t>
            </a:r>
            <a:r>
              <a:rPr lang="en-US" sz="2200" dirty="0">
                <a:latin typeface="+mj-lt"/>
              </a:rPr>
              <a:t>), click on the “Expedite Request” tab and complete the ECS approval and reason for request fields.</a:t>
            </a:r>
          </a:p>
          <a:p>
            <a:pPr lvl="0">
              <a:lnSpc>
                <a:spcPct val="100000"/>
              </a:lnSpc>
              <a:spcBef>
                <a:spcPts val="0"/>
              </a:spcBef>
              <a:spcAft>
                <a:spcPts val="600"/>
              </a:spcAft>
            </a:pPr>
            <a:r>
              <a:rPr lang="en-US" sz="2200" dirty="0">
                <a:latin typeface="+mj-lt"/>
              </a:rPr>
              <a:t>County Office of Education will upload documents such as </a:t>
            </a:r>
            <a:r>
              <a:rPr lang="en-US" sz="2200" i="1" dirty="0">
                <a:latin typeface="+mj-lt"/>
              </a:rPr>
              <a:t>need for hire</a:t>
            </a:r>
            <a:r>
              <a:rPr lang="en-US" sz="2200" dirty="0">
                <a:latin typeface="+mj-lt"/>
              </a:rPr>
              <a:t> and </a:t>
            </a:r>
            <a:r>
              <a:rPr lang="en-US" sz="2200" i="1" dirty="0">
                <a:latin typeface="+mj-lt"/>
              </a:rPr>
              <a:t>board minutes </a:t>
            </a:r>
            <a:r>
              <a:rPr lang="en-US" sz="2200" dirty="0">
                <a:latin typeface="+mj-lt"/>
              </a:rPr>
              <a:t>to justify the expeditious review of an application in the “Upload Supporting Documents” tab in </a:t>
            </a:r>
            <a:r>
              <a:rPr lang="en-US" sz="2200" dirty="0" err="1">
                <a:latin typeface="+mj-lt"/>
              </a:rPr>
              <a:t>NJEdCert</a:t>
            </a:r>
            <a:r>
              <a:rPr lang="en-US" sz="2200" dirty="0">
                <a:latin typeface="+mj-lt"/>
              </a:rPr>
              <a:t>.</a:t>
            </a:r>
          </a:p>
          <a:p>
            <a:pPr lvl="0">
              <a:lnSpc>
                <a:spcPct val="100000"/>
              </a:lnSpc>
              <a:spcBef>
                <a:spcPts val="0"/>
              </a:spcBef>
              <a:spcAft>
                <a:spcPts val="600"/>
              </a:spcAft>
            </a:pPr>
            <a:r>
              <a:rPr lang="en-US" sz="2200" dirty="0">
                <a:latin typeface="+mj-lt"/>
              </a:rPr>
              <a:t>Expedite request and supporting documentation is reviewed by lead examiner and then assigned to an examiner for review.</a:t>
            </a:r>
            <a:endParaRPr lang="en-US" sz="2200" dirty="0"/>
          </a:p>
        </p:txBody>
      </p:sp>
      <p:sp>
        <p:nvSpPr>
          <p:cNvPr id="4" name="Slide Number Placeholder 3"/>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304064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Examiner Process: Case Status </a:t>
            </a:r>
          </a:p>
        </p:txBody>
      </p:sp>
      <p:sp>
        <p:nvSpPr>
          <p:cNvPr id="3" name="Text Placeholder 2"/>
          <p:cNvSpPr>
            <a:spLocks noGrp="1"/>
          </p:cNvSpPr>
          <p:nvPr>
            <p:ph type="body" sz="quarter" idx="11"/>
          </p:nvPr>
        </p:nvSpPr>
        <p:spPr>
          <a:xfrm>
            <a:off x="167268" y="1126475"/>
            <a:ext cx="11569461" cy="4803775"/>
          </a:xfrm>
        </p:spPr>
        <p:txBody>
          <a:bodyPr/>
          <a:lstStyle/>
          <a:p>
            <a:pPr marL="0" marR="0" indent="0">
              <a:lnSpc>
                <a:spcPct val="107000"/>
              </a:lnSpc>
              <a:spcBef>
                <a:spcPts val="0"/>
              </a:spcBef>
              <a:spcAft>
                <a:spcPts val="800"/>
              </a:spcAft>
              <a:buNone/>
            </a:pPr>
            <a:r>
              <a:rPr lang="en-US" sz="2800" b="1" dirty="0">
                <a:ea typeface="Calibri" panose="020F0502020204030204" pitchFamily="34" charset="0"/>
                <a:cs typeface="Times New Roman" panose="02020603050405020304" pitchFamily="18" charset="0"/>
              </a:rPr>
              <a:t>Deficient vs. Denied:</a:t>
            </a:r>
          </a:p>
          <a:p>
            <a:pPr marL="342900" indent="-342900">
              <a:lnSpc>
                <a:spcPct val="107000"/>
              </a:lnSpc>
              <a:spcBef>
                <a:spcPts val="0"/>
              </a:spcBef>
              <a:spcAft>
                <a:spcPts val="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Deficient in </a:t>
            </a:r>
            <a:r>
              <a:rPr lang="en-US" sz="2400" dirty="0" err="1">
                <a:ea typeface="Calibri" panose="020F0502020204030204" pitchFamily="34" charset="0"/>
                <a:cs typeface="Times New Roman" panose="02020603050405020304" pitchFamily="18" charset="0"/>
              </a:rPr>
              <a:t>NJEdCert</a:t>
            </a:r>
            <a:r>
              <a:rPr lang="en-US" sz="2400" dirty="0">
                <a:ea typeface="Calibri" panose="020F0502020204030204" pitchFamily="34" charset="0"/>
                <a:cs typeface="Times New Roman" panose="02020603050405020304" pitchFamily="18" charset="0"/>
              </a:rPr>
              <a:t> is equivalent to “Examiner Seeks Info” from TCIS.  The applicant needs to submit a required item on the checklist in order to move forward with the application process.</a:t>
            </a:r>
          </a:p>
          <a:p>
            <a:pPr marL="342900" indent="-342900">
              <a:lnSpc>
                <a:spcPct val="107000"/>
              </a:lnSpc>
              <a:spcBef>
                <a:spcPts val="0"/>
              </a:spcBef>
              <a:spcAft>
                <a:spcPts val="800"/>
              </a:spcAft>
              <a:buFont typeface="Symbol" panose="05050102010706020507" pitchFamily="18" charset="2"/>
              <a:buChar char=""/>
            </a:pPr>
            <a:r>
              <a:rPr lang="en-US" sz="2400" dirty="0">
                <a:ea typeface="Calibri" panose="020F0502020204030204" pitchFamily="34" charset="0"/>
                <a:cs typeface="Times New Roman" panose="02020603050405020304" pitchFamily="18" charset="0"/>
              </a:rPr>
              <a:t>Denied means the applicant has not met requirements in order to receive the endorsement.</a:t>
            </a:r>
          </a:p>
        </p:txBody>
      </p:sp>
      <p:sp>
        <p:nvSpPr>
          <p:cNvPr id="4" name="Slide Number Placeholder 3"/>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2746012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Provisional Teacher Process: General Overview</a:t>
            </a:r>
          </a:p>
        </p:txBody>
      </p:sp>
      <p:sp>
        <p:nvSpPr>
          <p:cNvPr id="3" name="Slide Number Placeholder 2"/>
          <p:cNvSpPr>
            <a:spLocks noGrp="1"/>
          </p:cNvSpPr>
          <p:nvPr>
            <p:ph type="sldNum" sz="quarter" idx="12"/>
          </p:nvPr>
        </p:nvSpPr>
        <p:spPr/>
        <p:txBody>
          <a:bodyPr/>
          <a:lstStyle/>
          <a:p>
            <a:fld id="{063B872D-3AE9-4542-A461-B751CD6BB84C}" type="slidenum">
              <a:rPr lang="en-US" smtClean="0"/>
              <a:t>12</a:t>
            </a:fld>
            <a:endParaRPr lang="en-US"/>
          </a:p>
        </p:txBody>
      </p:sp>
    </p:spTree>
    <p:extLst>
      <p:ext uri="{BB962C8B-B14F-4D97-AF65-F5344CB8AC3E}">
        <p14:creationId xmlns:p14="http://schemas.microsoft.com/office/powerpoint/2010/main" val="1339681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Four Categories of Certificates</a:t>
            </a:r>
          </a:p>
        </p:txBody>
      </p:sp>
      <p:sp>
        <p:nvSpPr>
          <p:cNvPr id="3" name="Content Placeholder 2"/>
          <p:cNvSpPr>
            <a:spLocks noGrp="1"/>
          </p:cNvSpPr>
          <p:nvPr>
            <p:ph idx="1"/>
          </p:nvPr>
        </p:nvSpPr>
        <p:spPr>
          <a:xfrm>
            <a:off x="164631" y="1126475"/>
            <a:ext cx="11492554" cy="4356715"/>
          </a:xfrm>
        </p:spPr>
        <p:txBody>
          <a:bodyPr/>
          <a:lstStyle/>
          <a:p>
            <a:pPr lvl="0">
              <a:lnSpc>
                <a:spcPct val="90000"/>
              </a:lnSpc>
              <a:spcAft>
                <a:spcPts val="0"/>
              </a:spcAft>
            </a:pPr>
            <a:r>
              <a:rPr lang="en-US" sz="2800" dirty="0">
                <a:solidFill>
                  <a:prstClr val="black"/>
                </a:solidFill>
                <a:latin typeface="+mj-lt"/>
                <a:hlinkClick r:id="rId2"/>
              </a:rPr>
              <a:t>Teacher certificates</a:t>
            </a:r>
            <a:r>
              <a:rPr lang="en-US" sz="2800" dirty="0">
                <a:solidFill>
                  <a:prstClr val="black"/>
                </a:solidFill>
                <a:latin typeface="+mj-lt"/>
              </a:rPr>
              <a:t>: classroom teachers</a:t>
            </a:r>
          </a:p>
          <a:p>
            <a:pPr lvl="0">
              <a:lnSpc>
                <a:spcPct val="90000"/>
              </a:lnSpc>
              <a:spcAft>
                <a:spcPts val="0"/>
              </a:spcAft>
            </a:pPr>
            <a:r>
              <a:rPr lang="en-US" sz="2800" dirty="0">
                <a:solidFill>
                  <a:prstClr val="black"/>
                </a:solidFill>
                <a:latin typeface="+mj-lt"/>
                <a:hlinkClick r:id="rId3"/>
              </a:rPr>
              <a:t>Educational Services Personnel certificates</a:t>
            </a:r>
            <a:r>
              <a:rPr lang="en-US" sz="2800" dirty="0">
                <a:solidFill>
                  <a:prstClr val="black"/>
                </a:solidFill>
                <a:latin typeface="+mj-lt"/>
              </a:rPr>
              <a:t>: includes school social worker, school psychologist, learning disabilities teacher-consultant, student assistance coordinator, school librarians, etc.</a:t>
            </a:r>
          </a:p>
          <a:p>
            <a:pPr lvl="0">
              <a:lnSpc>
                <a:spcPct val="90000"/>
              </a:lnSpc>
              <a:spcAft>
                <a:spcPts val="0"/>
              </a:spcAft>
            </a:pPr>
            <a:r>
              <a:rPr lang="en-US" sz="2800" dirty="0">
                <a:solidFill>
                  <a:prstClr val="black"/>
                </a:solidFill>
                <a:latin typeface="+mj-lt"/>
                <a:hlinkClick r:id="rId4"/>
              </a:rPr>
              <a:t>School Leaders certificates</a:t>
            </a:r>
            <a:r>
              <a:rPr lang="en-US" sz="2800" dirty="0">
                <a:solidFill>
                  <a:prstClr val="black"/>
                </a:solidFill>
                <a:latin typeface="+mj-lt"/>
              </a:rPr>
              <a:t>: includes school administrator, principal, and school business administrator</a:t>
            </a:r>
          </a:p>
          <a:p>
            <a:pPr lvl="0">
              <a:lnSpc>
                <a:spcPct val="90000"/>
              </a:lnSpc>
              <a:spcAft>
                <a:spcPts val="0"/>
              </a:spcAft>
            </a:pPr>
            <a:r>
              <a:rPr lang="en-US" sz="2800" dirty="0">
                <a:solidFill>
                  <a:prstClr val="black"/>
                </a:solidFill>
                <a:latin typeface="+mj-lt"/>
                <a:hlinkClick r:id="rId5"/>
              </a:rPr>
              <a:t>Career and Technical Education certificates</a:t>
            </a:r>
            <a:r>
              <a:rPr lang="en-US" sz="2800" dirty="0">
                <a:solidFill>
                  <a:prstClr val="black"/>
                </a:solidFill>
                <a:latin typeface="+mj-lt"/>
              </a:rPr>
              <a:t>: includes automotive technology, carpentry, graphics</a:t>
            </a:r>
          </a:p>
        </p:txBody>
      </p:sp>
      <p:sp>
        <p:nvSpPr>
          <p:cNvPr id="5" name="Slide Number Placeholder 4"/>
          <p:cNvSpPr>
            <a:spLocks noGrp="1"/>
          </p:cNvSpPr>
          <p:nvPr>
            <p:ph type="sldNum" sz="quarter" idx="12"/>
          </p:nvPr>
        </p:nvSpPr>
        <p:spPr/>
        <p:txBody>
          <a:bodyPr/>
          <a:lstStyle/>
          <a:p>
            <a:fld id="{A3D1C70C-36A2-44FC-A083-98959550CFF4}" type="slidenum">
              <a:rPr lang="en-US" smtClean="0"/>
              <a:t>13</a:t>
            </a:fld>
            <a:endParaRPr lang="en-US"/>
          </a:p>
        </p:txBody>
      </p:sp>
    </p:spTree>
    <p:extLst>
      <p:ext uri="{BB962C8B-B14F-4D97-AF65-F5344CB8AC3E}">
        <p14:creationId xmlns:p14="http://schemas.microsoft.com/office/powerpoint/2010/main" val="1804854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Three-Tiered Certification System</a:t>
            </a:r>
            <a:endParaRPr lang="en-US" sz="4400" dirty="0">
              <a:latin typeface="+mj-lt"/>
            </a:endParaRPr>
          </a:p>
        </p:txBody>
      </p:sp>
      <p:graphicFrame>
        <p:nvGraphicFramePr>
          <p:cNvPr id="7" name="Content Placeholder 5">
            <a:extLst>
              <a:ext uri="{FF2B5EF4-FFF2-40B4-BE49-F238E27FC236}">
                <a16:creationId xmlns:a16="http://schemas.microsoft.com/office/drawing/2014/main" id="{E3DE187B-AF59-4F1A-A179-CCADEAE3A9FA}"/>
              </a:ext>
            </a:extLst>
          </p:cNvPr>
          <p:cNvGraphicFramePr>
            <a:graphicFrameLocks noGrp="1"/>
          </p:cNvGraphicFramePr>
          <p:nvPr>
            <p:ph idx="1"/>
            <p:extLst>
              <p:ext uri="{D42A27DB-BD31-4B8C-83A1-F6EECF244321}">
                <p14:modId xmlns:p14="http://schemas.microsoft.com/office/powerpoint/2010/main" val="450953512"/>
              </p:ext>
            </p:extLst>
          </p:nvPr>
        </p:nvGraphicFramePr>
        <p:xfrm>
          <a:off x="420019" y="1512455"/>
          <a:ext cx="11010900" cy="3368752"/>
        </p:xfrm>
        <a:graphic>
          <a:graphicData uri="http://schemas.openxmlformats.org/drawingml/2006/table">
            <a:tbl>
              <a:tblPr firstRow="1" bandRow="1">
                <a:tableStyleId>{5940675A-B579-460E-94D1-54222C63F5DA}</a:tableStyleId>
              </a:tblPr>
              <a:tblGrid>
                <a:gridCol w="2990850">
                  <a:extLst>
                    <a:ext uri="{9D8B030D-6E8A-4147-A177-3AD203B41FA5}">
                      <a16:colId xmlns:a16="http://schemas.microsoft.com/office/drawing/2014/main" val="2767143925"/>
                    </a:ext>
                  </a:extLst>
                </a:gridCol>
                <a:gridCol w="3905250">
                  <a:extLst>
                    <a:ext uri="{9D8B030D-6E8A-4147-A177-3AD203B41FA5}">
                      <a16:colId xmlns:a16="http://schemas.microsoft.com/office/drawing/2014/main" val="2457442801"/>
                    </a:ext>
                  </a:extLst>
                </a:gridCol>
                <a:gridCol w="4114800">
                  <a:extLst>
                    <a:ext uri="{9D8B030D-6E8A-4147-A177-3AD203B41FA5}">
                      <a16:colId xmlns:a16="http://schemas.microsoft.com/office/drawing/2014/main" val="1681698452"/>
                    </a:ext>
                  </a:extLst>
                </a:gridCol>
              </a:tblGrid>
              <a:tr h="481250">
                <a:tc>
                  <a:txBody>
                    <a:bodyPr/>
                    <a:lstStyle/>
                    <a:p>
                      <a:r>
                        <a:rPr lang="en-US" b="1" dirty="0"/>
                        <a:t>Certification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b="1" dirty="0"/>
                        <a:t>What is it?</a:t>
                      </a:r>
                    </a:p>
                  </a:txBody>
                  <a:tcPr anchor="ctr">
                    <a:lnL w="12700" cap="flat" cmpd="sng" algn="ctr">
                      <a:solidFill>
                        <a:schemeClr val="tx1"/>
                      </a:solidFill>
                      <a:prstDash val="solid"/>
                      <a:round/>
                      <a:headEnd type="none" w="med" len="med"/>
                      <a:tailEnd type="none" w="med" len="med"/>
                    </a:lnL>
                    <a:solidFill>
                      <a:schemeClr val="bg1">
                        <a:lumMod val="85000"/>
                      </a:schemeClr>
                    </a:solidFill>
                  </a:tcPr>
                </a:tc>
                <a:tc>
                  <a:txBody>
                    <a:bodyPr/>
                    <a:lstStyle/>
                    <a:p>
                      <a:pPr algn="l"/>
                      <a:r>
                        <a:rPr lang="en-US" b="1" dirty="0"/>
                        <a:t>When is it issued?</a:t>
                      </a:r>
                    </a:p>
                  </a:txBody>
                  <a:tcPr anchor="ctr">
                    <a:solidFill>
                      <a:schemeClr val="bg1">
                        <a:lumMod val="85000"/>
                      </a:schemeClr>
                    </a:solidFill>
                  </a:tcPr>
                </a:tc>
                <a:extLst>
                  <a:ext uri="{0D108BD9-81ED-4DB2-BD59-A6C34878D82A}">
                    <a16:rowId xmlns:a16="http://schemas.microsoft.com/office/drawing/2014/main" val="2054859841"/>
                  </a:ext>
                </a:extLst>
              </a:tr>
              <a:tr h="842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Initial (CE or CEAS) Certificate</a:t>
                      </a:r>
                      <a:endParaRPr lang="en-US" sz="2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Times New Roman"/>
                          <a:cs typeface="Times New Roman"/>
                        </a:rPr>
                        <a:t>A </a:t>
                      </a:r>
                      <a:r>
                        <a:rPr lang="en-US" sz="1800" b="1" kern="1200" dirty="0">
                          <a:solidFill>
                            <a:schemeClr val="tx1"/>
                          </a:solidFill>
                          <a:latin typeface="+mn-lt"/>
                          <a:ea typeface="Times New Roman"/>
                          <a:cs typeface="Times New Roman"/>
                        </a:rPr>
                        <a:t>license</a:t>
                      </a:r>
                      <a:r>
                        <a:rPr lang="en-US" sz="1800" b="1" kern="1200" baseline="0" dirty="0">
                          <a:solidFill>
                            <a:schemeClr val="tx1"/>
                          </a:solidFill>
                          <a:latin typeface="+mn-lt"/>
                          <a:ea typeface="Times New Roman"/>
                          <a:cs typeface="Times New Roman"/>
                        </a:rPr>
                        <a:t> to seek employment as an educator</a:t>
                      </a:r>
                      <a:endParaRPr lang="en-US" sz="1800" b="1" kern="1200" dirty="0">
                        <a:solidFill>
                          <a:schemeClr val="tx1"/>
                        </a:solidFill>
                        <a:latin typeface="+mn-lt"/>
                        <a:ea typeface="Times New Roman"/>
                        <a:cs typeface="Times New Roman"/>
                      </a:endParaRPr>
                    </a:p>
                  </a:txBody>
                  <a:tcPr anchor="ctr">
                    <a:lnL w="12700" cap="flat" cmpd="sng" algn="ctr">
                      <a:solidFill>
                        <a:schemeClr val="bg1"/>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mn-lt"/>
                          <a:ea typeface="Times New Roman"/>
                          <a:cs typeface="Times New Roman"/>
                        </a:rPr>
                        <a:t>issued before candidate</a:t>
                      </a:r>
                      <a:r>
                        <a:rPr lang="en-US" sz="1800" kern="1200" baseline="0" dirty="0">
                          <a:solidFill>
                            <a:schemeClr val="tx1"/>
                          </a:solidFill>
                          <a:latin typeface="+mn-lt"/>
                          <a:ea typeface="Times New Roman"/>
                          <a:cs typeface="Times New Roman"/>
                        </a:rPr>
                        <a:t> seeks employment as an educator </a:t>
                      </a:r>
                      <a:endParaRPr lang="en-US" sz="1800" kern="1200" dirty="0">
                        <a:solidFill>
                          <a:schemeClr val="tx1"/>
                        </a:solidFill>
                        <a:latin typeface="+mn-lt"/>
                        <a:ea typeface="Times New Roman"/>
                        <a:cs typeface="Times New Roman"/>
                      </a:endParaRPr>
                    </a:p>
                  </a:txBody>
                  <a:tcPr anchor="ctr"/>
                </a:tc>
                <a:extLst>
                  <a:ext uri="{0D108BD9-81ED-4DB2-BD59-A6C34878D82A}">
                    <a16:rowId xmlns:a16="http://schemas.microsoft.com/office/drawing/2014/main" val="826085423"/>
                  </a:ext>
                </a:extLst>
              </a:tr>
              <a:tr h="1203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Provisional Certification</a:t>
                      </a:r>
                      <a:endParaRPr lang="en-US" sz="2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Times New Roman"/>
                          <a:cs typeface="Times New Roman"/>
                        </a:rPr>
                        <a:t>A</a:t>
                      </a:r>
                      <a:r>
                        <a:rPr lang="en-US" sz="1800" b="1" kern="1200" dirty="0">
                          <a:solidFill>
                            <a:schemeClr val="tx1"/>
                          </a:solidFill>
                          <a:latin typeface="+mn-lt"/>
                          <a:ea typeface="Times New Roman"/>
                          <a:cs typeface="Times New Roman"/>
                        </a:rPr>
                        <a:t> temporary</a:t>
                      </a:r>
                      <a:r>
                        <a:rPr lang="en-US" sz="1800" b="1" kern="1200" baseline="0" dirty="0">
                          <a:solidFill>
                            <a:schemeClr val="tx1"/>
                          </a:solidFill>
                          <a:latin typeface="+mn-lt"/>
                          <a:ea typeface="Times New Roman"/>
                          <a:cs typeface="Times New Roman"/>
                        </a:rPr>
                        <a:t> license </a:t>
                      </a:r>
                      <a:endParaRPr lang="en-US" sz="1800" b="0" kern="1200" baseline="0" dirty="0">
                        <a:solidFill>
                          <a:schemeClr val="tx1"/>
                        </a:solidFill>
                        <a:latin typeface="+mn-lt"/>
                        <a:ea typeface="Times New Roman"/>
                        <a:cs typeface="Times New Roman"/>
                      </a:endParaRPr>
                    </a:p>
                  </a:txBody>
                  <a:tcPr anchor="ctr">
                    <a:lnL w="12700" cap="flat" cmpd="sng" algn="ctr">
                      <a:solidFill>
                        <a:schemeClr val="bg1"/>
                      </a:solidFill>
                      <a:prstDash val="solid"/>
                      <a:round/>
                      <a:headEnd type="none" w="med" len="med"/>
                      <a:tailEnd type="none" w="med" len="med"/>
                    </a:lnL>
                  </a:tcPr>
                </a:tc>
                <a:tc>
                  <a:txBody>
                    <a:bodyPr/>
                    <a:lstStyle/>
                    <a:p>
                      <a:pPr algn="l"/>
                      <a:r>
                        <a:rPr lang="en-US" sz="1800" kern="1200" baseline="0" dirty="0">
                          <a:solidFill>
                            <a:schemeClr val="tx1"/>
                          </a:solidFill>
                          <a:latin typeface="+mn-lt"/>
                          <a:ea typeface="Times New Roman"/>
                          <a:cs typeface="Times New Roman"/>
                        </a:rPr>
                        <a:t>issued once a candidate is hired as a educator and registered in Provisional Process</a:t>
                      </a:r>
                      <a:endParaRPr lang="en-US" dirty="0"/>
                    </a:p>
                  </a:txBody>
                  <a:tcPr anchor="ctr"/>
                </a:tc>
                <a:extLst>
                  <a:ext uri="{0D108BD9-81ED-4DB2-BD59-A6C34878D82A}">
                    <a16:rowId xmlns:a16="http://schemas.microsoft.com/office/drawing/2014/main" val="3662387428"/>
                  </a:ext>
                </a:extLst>
              </a:tr>
              <a:tr h="842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rPr>
                        <a:t>Standard Certification*</a:t>
                      </a:r>
                      <a:endParaRPr lang="en-US" sz="20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latin typeface="+mn-lt"/>
                          <a:ea typeface="Times New Roman"/>
                          <a:cs typeface="Times New Roman"/>
                        </a:rPr>
                        <a:t>A</a:t>
                      </a:r>
                      <a:r>
                        <a:rPr lang="en-US" sz="1800" b="1" kern="1200" dirty="0">
                          <a:solidFill>
                            <a:schemeClr val="tx1"/>
                          </a:solidFill>
                          <a:latin typeface="+mn-lt"/>
                          <a:ea typeface="Times New Roman"/>
                          <a:cs typeface="Times New Roman"/>
                        </a:rPr>
                        <a:t> lifetime</a:t>
                      </a:r>
                      <a:r>
                        <a:rPr lang="en-US" sz="1800" b="1" kern="1200" baseline="0" dirty="0">
                          <a:solidFill>
                            <a:schemeClr val="tx1"/>
                          </a:solidFill>
                          <a:latin typeface="+mn-lt"/>
                          <a:ea typeface="Times New Roman"/>
                          <a:cs typeface="Times New Roman"/>
                        </a:rPr>
                        <a:t> valid license </a:t>
                      </a:r>
                      <a:endParaRPr lang="en-US" sz="1800" b="0" kern="1200" baseline="0" dirty="0">
                        <a:solidFill>
                          <a:schemeClr val="tx1"/>
                        </a:solidFill>
                        <a:latin typeface="+mn-lt"/>
                        <a:ea typeface="Times New Roman"/>
                        <a:cs typeface="Times New Roman"/>
                      </a:endParaRPr>
                    </a:p>
                    <a:p>
                      <a:pPr algn="l"/>
                      <a:endParaRPr lang="en-US" dirty="0"/>
                    </a:p>
                  </a:txBody>
                  <a:tcPr anchor="ctr">
                    <a:lnL w="12700" cap="flat" cmpd="sng" algn="ctr">
                      <a:solidFill>
                        <a:schemeClr val="bg1"/>
                      </a:solidFill>
                      <a:prstDash val="solid"/>
                      <a:round/>
                      <a:headEnd type="none" w="med" len="med"/>
                      <a:tailEnd type="none" w="med" len="med"/>
                    </a:lnL>
                  </a:tcPr>
                </a:tc>
                <a:tc>
                  <a:txBody>
                    <a:bodyPr/>
                    <a:lstStyle/>
                    <a:p>
                      <a:pPr algn="l"/>
                      <a:r>
                        <a:rPr lang="en-US" sz="1800" kern="1200" baseline="0" dirty="0">
                          <a:solidFill>
                            <a:schemeClr val="tx1"/>
                          </a:solidFill>
                          <a:latin typeface="+mn-lt"/>
                          <a:ea typeface="Times New Roman"/>
                          <a:cs typeface="Times New Roman"/>
                        </a:rPr>
                        <a:t>issued once a candidate meets all requirements</a:t>
                      </a:r>
                      <a:endParaRPr lang="en-US" dirty="0"/>
                    </a:p>
                  </a:txBody>
                  <a:tcPr anchor="ctr"/>
                </a:tc>
                <a:extLst>
                  <a:ext uri="{0D108BD9-81ED-4DB2-BD59-A6C34878D82A}">
                    <a16:rowId xmlns:a16="http://schemas.microsoft.com/office/drawing/2014/main" val="1658348727"/>
                  </a:ext>
                </a:extLst>
              </a:tr>
            </a:tbl>
          </a:graphicData>
        </a:graphic>
      </p:graphicFrame>
      <p:sp>
        <p:nvSpPr>
          <p:cNvPr id="8" name="Rectangle 7">
            <a:extLst>
              <a:ext uri="{FF2B5EF4-FFF2-40B4-BE49-F238E27FC236}">
                <a16:creationId xmlns:a16="http://schemas.microsoft.com/office/drawing/2014/main" id="{FEFBD50B-74B2-4F2F-8DF6-7550005A258A}"/>
              </a:ext>
            </a:extLst>
          </p:cNvPr>
          <p:cNvSpPr/>
          <p:nvPr/>
        </p:nvSpPr>
        <p:spPr>
          <a:xfrm>
            <a:off x="420019" y="4913244"/>
            <a:ext cx="10558462" cy="707886"/>
          </a:xfrm>
          <a:prstGeom prst="rect">
            <a:avLst/>
          </a:prstGeom>
        </p:spPr>
        <p:txBody>
          <a:bodyPr wrap="square">
            <a:spAutoFit/>
          </a:bodyPr>
          <a:lstStyle/>
          <a:p>
            <a:pPr lvl="0" defTabSz="914400">
              <a:defRPr/>
            </a:pPr>
            <a:r>
              <a:rPr lang="en-US" sz="2000" b="1" dirty="0"/>
              <a:t>*The standard certificate is a permanent certificate issued to educators who have met all requirements for State certification.</a:t>
            </a:r>
          </a:p>
        </p:txBody>
      </p:sp>
      <p:sp>
        <p:nvSpPr>
          <p:cNvPr id="5" name="Slide Number Placeholder 4"/>
          <p:cNvSpPr>
            <a:spLocks noGrp="1"/>
          </p:cNvSpPr>
          <p:nvPr>
            <p:ph type="sldNum" sz="quarter" idx="12"/>
          </p:nvPr>
        </p:nvSpPr>
        <p:spPr/>
        <p:txBody>
          <a:bodyPr/>
          <a:lstStyle/>
          <a:p>
            <a:fld id="{A3D1C70C-36A2-44FC-A083-98959550CFF4}" type="slidenum">
              <a:rPr lang="en-US" smtClean="0"/>
              <a:t>14</a:t>
            </a:fld>
            <a:endParaRPr lang="en-US"/>
          </a:p>
        </p:txBody>
      </p:sp>
    </p:spTree>
    <p:extLst>
      <p:ext uri="{BB962C8B-B14F-4D97-AF65-F5344CB8AC3E}">
        <p14:creationId xmlns:p14="http://schemas.microsoft.com/office/powerpoint/2010/main" val="810845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Pathways to Certification</a:t>
            </a:r>
          </a:p>
        </p:txBody>
      </p:sp>
      <p:sp>
        <p:nvSpPr>
          <p:cNvPr id="3" name="Text Placeholder 2"/>
          <p:cNvSpPr>
            <a:spLocks noGrp="1"/>
          </p:cNvSpPr>
          <p:nvPr>
            <p:ph type="body" sz="quarter" idx="11"/>
          </p:nvPr>
        </p:nvSpPr>
        <p:spPr>
          <a:xfrm>
            <a:off x="462987" y="1222375"/>
            <a:ext cx="11557564" cy="4912207"/>
          </a:xfrm>
        </p:spPr>
        <p:txBody>
          <a:bodyPr>
            <a:normAutofit lnSpcReduction="10000"/>
          </a:bodyPr>
          <a:lstStyle/>
          <a:p>
            <a:pPr marL="0" indent="0">
              <a:lnSpc>
                <a:spcPct val="100000"/>
              </a:lnSpc>
              <a:spcAft>
                <a:spcPts val="600"/>
              </a:spcAft>
              <a:buNone/>
            </a:pPr>
            <a:r>
              <a:rPr lang="en-US" sz="2800" b="1" dirty="0"/>
              <a:t>Certificate of Eligibility (CE)</a:t>
            </a:r>
          </a:p>
          <a:p>
            <a:pPr marL="0" indent="0">
              <a:lnSpc>
                <a:spcPct val="100000"/>
              </a:lnSpc>
              <a:spcBef>
                <a:spcPts val="0"/>
              </a:spcBef>
              <a:spcAft>
                <a:spcPts val="1200"/>
              </a:spcAft>
              <a:buNone/>
            </a:pPr>
            <a:r>
              <a:rPr lang="en-US" sz="2800" dirty="0"/>
              <a:t>Offers a path to become an educator for those who did not attend school to become a teacher.</a:t>
            </a:r>
            <a:endParaRPr lang="en-US" sz="900" dirty="0"/>
          </a:p>
          <a:p>
            <a:pPr marL="0" indent="0">
              <a:lnSpc>
                <a:spcPct val="100000"/>
              </a:lnSpc>
              <a:spcBef>
                <a:spcPts val="0"/>
              </a:spcBef>
              <a:spcAft>
                <a:spcPts val="0"/>
              </a:spcAft>
              <a:buNone/>
            </a:pPr>
            <a:r>
              <a:rPr lang="en-US" sz="2800" b="1" dirty="0"/>
              <a:t>Certificate of Eligibility with Advanced Standing (CEAS)</a:t>
            </a:r>
            <a:endParaRPr lang="en-US" sz="2800" dirty="0"/>
          </a:p>
          <a:p>
            <a:pPr marL="0" indent="0">
              <a:lnSpc>
                <a:spcPct val="100000"/>
              </a:lnSpc>
              <a:spcAft>
                <a:spcPts val="600"/>
              </a:spcAft>
              <a:buNone/>
            </a:pPr>
            <a:r>
              <a:rPr lang="en-US" sz="2800" dirty="0"/>
              <a:t>Offers certification for those who attended an approved teacher preparation program that culminated in student teaching.</a:t>
            </a:r>
            <a:r>
              <a:rPr lang="en-US" sz="2800" b="1" dirty="0"/>
              <a:t> </a:t>
            </a:r>
            <a:endParaRPr lang="en-US" sz="900" b="1" dirty="0"/>
          </a:p>
          <a:p>
            <a:pPr marL="0" indent="0">
              <a:lnSpc>
                <a:spcPct val="100000"/>
              </a:lnSpc>
              <a:spcAft>
                <a:spcPts val="600"/>
              </a:spcAft>
              <a:buNone/>
            </a:pPr>
            <a:r>
              <a:rPr lang="en-US" sz="2800" b="1" dirty="0"/>
              <a:t>Certificate of Eligibility through Reciprocity (CE-R)</a:t>
            </a:r>
          </a:p>
          <a:p>
            <a:pPr marL="0" indent="0">
              <a:lnSpc>
                <a:spcPct val="100000"/>
              </a:lnSpc>
              <a:spcBef>
                <a:spcPts val="0"/>
              </a:spcBef>
              <a:spcAft>
                <a:spcPts val="600"/>
              </a:spcAft>
              <a:buNone/>
            </a:pPr>
            <a:r>
              <a:rPr lang="en-US" sz="2800" dirty="0"/>
              <a:t>Offers certification for those who attended an approved teacher preparation program that culminated in student teaching but have not yet completed a state-approved performance assessment.</a:t>
            </a:r>
          </a:p>
        </p:txBody>
      </p:sp>
      <p:sp>
        <p:nvSpPr>
          <p:cNvPr id="4" name="Slide Number Placeholder 3"/>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156201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Provisional Teacher Process</a:t>
            </a:r>
          </a:p>
        </p:txBody>
      </p:sp>
      <p:sp>
        <p:nvSpPr>
          <p:cNvPr id="3" name="Slide Number Placeholder 2"/>
          <p:cNvSpPr>
            <a:spLocks noGrp="1"/>
          </p:cNvSpPr>
          <p:nvPr>
            <p:ph type="sldNum" sz="quarter" idx="12"/>
          </p:nvPr>
        </p:nvSpPr>
        <p:spPr/>
        <p:txBody>
          <a:bodyPr/>
          <a:lstStyle/>
          <a:p>
            <a:fld id="{063B872D-3AE9-4542-A461-B751CD6BB84C}" type="slidenum">
              <a:rPr lang="en-US" smtClean="0"/>
              <a:t>16</a:t>
            </a:fld>
            <a:endParaRPr lang="en-US"/>
          </a:p>
        </p:txBody>
      </p:sp>
    </p:spTree>
    <p:extLst>
      <p:ext uri="{BB962C8B-B14F-4D97-AF65-F5344CB8AC3E}">
        <p14:creationId xmlns:p14="http://schemas.microsoft.com/office/powerpoint/2010/main" val="112408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173256"/>
            <a:ext cx="10618784" cy="953220"/>
          </a:xfrm>
        </p:spPr>
        <p:txBody>
          <a:bodyPr/>
          <a:lstStyle/>
          <a:p>
            <a:r>
              <a:rPr lang="en-US" sz="2600" dirty="0"/>
              <a:t>Provisional Process for School Library Media Specialists (SLMS) </a:t>
            </a:r>
            <a:br>
              <a:rPr lang="en-US" sz="2600" dirty="0"/>
            </a:br>
            <a:r>
              <a:rPr lang="en-US" sz="2600" dirty="0"/>
              <a:t>and Associate School Library Media Specialists (ASLMS)</a:t>
            </a:r>
          </a:p>
        </p:txBody>
      </p:sp>
      <p:sp>
        <p:nvSpPr>
          <p:cNvPr id="3" name="Text Placeholder 2"/>
          <p:cNvSpPr>
            <a:spLocks noGrp="1"/>
          </p:cNvSpPr>
          <p:nvPr>
            <p:ph type="body" sz="quarter" idx="11"/>
          </p:nvPr>
        </p:nvSpPr>
        <p:spPr>
          <a:xfrm>
            <a:off x="135038" y="1222376"/>
            <a:ext cx="11921924" cy="5034821"/>
          </a:xfrm>
        </p:spPr>
        <p:txBody>
          <a:bodyPr>
            <a:noAutofit/>
          </a:bodyPr>
          <a:lstStyle/>
          <a:p>
            <a:pPr lvl="0">
              <a:lnSpc>
                <a:spcPct val="90000"/>
              </a:lnSpc>
              <a:spcBef>
                <a:spcPts val="0"/>
              </a:spcBef>
              <a:spcAft>
                <a:spcPts val="0"/>
              </a:spcAft>
            </a:pPr>
            <a:r>
              <a:rPr lang="en-US" sz="2800" dirty="0">
                <a:solidFill>
                  <a:prstClr val="black"/>
                </a:solidFill>
              </a:rPr>
              <a:t>The school district will register the candidate through NJEdCert.</a:t>
            </a:r>
          </a:p>
          <a:p>
            <a:pPr lvl="1">
              <a:lnSpc>
                <a:spcPct val="90000"/>
              </a:lnSpc>
              <a:spcBef>
                <a:spcPts val="0"/>
              </a:spcBef>
              <a:spcAft>
                <a:spcPts val="0"/>
              </a:spcAft>
              <a:buFont typeface="Courier New" panose="02070309020205020404" pitchFamily="49" charset="0"/>
              <a:buChar char="o"/>
            </a:pPr>
            <a:r>
              <a:rPr lang="en-US" sz="2800" dirty="0">
                <a:solidFill>
                  <a:prstClr val="black"/>
                </a:solidFill>
              </a:rPr>
              <a:t> If the educator has a CE, they must choose the college where courses will be taken in the drop-down menu under program enrollment.</a:t>
            </a:r>
          </a:p>
          <a:p>
            <a:pPr lvl="0">
              <a:lnSpc>
                <a:spcPct val="90000"/>
              </a:lnSpc>
              <a:spcBef>
                <a:spcPts val="0"/>
              </a:spcBef>
              <a:spcAft>
                <a:spcPts val="0"/>
              </a:spcAft>
            </a:pPr>
            <a:r>
              <a:rPr lang="en-US" sz="2800" dirty="0">
                <a:solidFill>
                  <a:prstClr val="black"/>
                </a:solidFill>
              </a:rPr>
              <a:t>A one-year residency is required under the provisional certificate.</a:t>
            </a:r>
          </a:p>
          <a:p>
            <a:pPr lvl="0">
              <a:lnSpc>
                <a:spcPct val="90000"/>
              </a:lnSpc>
              <a:spcBef>
                <a:spcPts val="0"/>
              </a:spcBef>
              <a:spcAft>
                <a:spcPts val="0"/>
              </a:spcAft>
            </a:pPr>
            <a:r>
              <a:rPr lang="en-US" sz="2800" dirty="0">
                <a:solidFill>
                  <a:prstClr val="black"/>
                </a:solidFill>
              </a:rPr>
              <a:t>A candidate’s standard certificate determination will be based on completion of the residency and the final evaluation rating.</a:t>
            </a:r>
          </a:p>
          <a:p>
            <a:pPr lvl="1">
              <a:lnSpc>
                <a:spcPct val="90000"/>
              </a:lnSpc>
              <a:spcBef>
                <a:spcPts val="0"/>
              </a:spcBef>
              <a:spcAft>
                <a:spcPts val="0"/>
              </a:spcAft>
              <a:buFont typeface="Courier New" panose="02070309020205020404" pitchFamily="49" charset="0"/>
              <a:buChar char="o"/>
            </a:pPr>
            <a:r>
              <a:rPr lang="en-US" sz="2800" dirty="0">
                <a:solidFill>
                  <a:prstClr val="black"/>
                </a:solidFill>
              </a:rPr>
              <a:t> The final evaluation rating is entered by the school district in </a:t>
            </a:r>
            <a:r>
              <a:rPr lang="en-US" sz="2800" dirty="0" err="1">
                <a:solidFill>
                  <a:prstClr val="black"/>
                </a:solidFill>
              </a:rPr>
              <a:t>NJEdCert</a:t>
            </a:r>
            <a:r>
              <a:rPr lang="en-US" sz="2800" dirty="0">
                <a:solidFill>
                  <a:prstClr val="black"/>
                </a:solidFill>
              </a:rPr>
              <a:t>.</a:t>
            </a:r>
          </a:p>
        </p:txBody>
      </p:sp>
      <p:sp>
        <p:nvSpPr>
          <p:cNvPr id="4" name="Slide Number Placeholder 3"/>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225317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2671" y="0"/>
            <a:ext cx="10671261" cy="953220"/>
          </a:xfrm>
        </p:spPr>
        <p:txBody>
          <a:bodyPr/>
          <a:lstStyle/>
          <a:p>
            <a:r>
              <a:rPr lang="en-US" sz="3600" dirty="0"/>
              <a:t>Provisional Process for Student Assistance Coordinators (SAC)</a:t>
            </a:r>
          </a:p>
        </p:txBody>
      </p:sp>
      <p:sp>
        <p:nvSpPr>
          <p:cNvPr id="3" name="Text Placeholder 2"/>
          <p:cNvSpPr>
            <a:spLocks noGrp="1"/>
          </p:cNvSpPr>
          <p:nvPr>
            <p:ph type="body" sz="quarter" idx="11"/>
          </p:nvPr>
        </p:nvSpPr>
        <p:spPr>
          <a:xfrm>
            <a:off x="394209" y="1043212"/>
            <a:ext cx="11697435" cy="4282478"/>
          </a:xfrm>
        </p:spPr>
        <p:txBody>
          <a:bodyPr>
            <a:noAutofit/>
          </a:bodyPr>
          <a:lstStyle/>
          <a:p>
            <a:pPr>
              <a:spcAft>
                <a:spcPts val="600"/>
              </a:spcAft>
            </a:pPr>
            <a:r>
              <a:rPr lang="en-US" sz="2800" dirty="0"/>
              <a:t>The school district registers the candidate through </a:t>
            </a:r>
            <a:r>
              <a:rPr lang="en-US" sz="2800" dirty="0" err="1"/>
              <a:t>NJEdCert</a:t>
            </a:r>
            <a:r>
              <a:rPr lang="en-US" sz="2800" dirty="0"/>
              <a:t>. </a:t>
            </a:r>
          </a:p>
          <a:p>
            <a:pPr lvl="1">
              <a:spcAft>
                <a:spcPts val="600"/>
              </a:spcAft>
            </a:pPr>
            <a:r>
              <a:rPr lang="en-US" sz="2400" dirty="0"/>
              <a:t>If the candidate has a CE, they must choose the college where courses will be taken in the drop-down menu under program enrollment.</a:t>
            </a:r>
          </a:p>
          <a:p>
            <a:pPr>
              <a:spcAft>
                <a:spcPts val="600"/>
              </a:spcAft>
            </a:pPr>
            <a:r>
              <a:rPr lang="en-US" sz="2800" dirty="0"/>
              <a:t>A six-month residency is required under the provisional certificate.</a:t>
            </a:r>
          </a:p>
          <a:p>
            <a:pPr>
              <a:spcAft>
                <a:spcPts val="600"/>
              </a:spcAft>
            </a:pPr>
            <a:r>
              <a:rPr lang="en-US" sz="2800" dirty="0"/>
              <a:t>A candidate’s standard certificate determination will be based on completion of the residency and the final evaluation rating.</a:t>
            </a:r>
          </a:p>
          <a:p>
            <a:pPr>
              <a:spcAft>
                <a:spcPts val="600"/>
              </a:spcAft>
            </a:pPr>
            <a:r>
              <a:rPr lang="en-US" sz="2800" dirty="0"/>
              <a:t>The final evaluation rating is entered by the district in </a:t>
            </a:r>
            <a:r>
              <a:rPr lang="en-US" sz="2800" dirty="0" err="1"/>
              <a:t>NJEdCert</a:t>
            </a:r>
            <a:r>
              <a:rPr lang="en-US" sz="2800" dirty="0"/>
              <a:t>.</a:t>
            </a:r>
          </a:p>
          <a:p>
            <a:pPr>
              <a:spcAft>
                <a:spcPts val="600"/>
              </a:spcAft>
            </a:pPr>
            <a:r>
              <a:rPr lang="en-US" sz="2800" dirty="0"/>
              <a:t>A CE candidate must also submit transcripts and a Verification of Program Completion.</a:t>
            </a:r>
          </a:p>
        </p:txBody>
      </p:sp>
      <p:sp>
        <p:nvSpPr>
          <p:cNvPr id="4" name="Slide Number Placeholder 3"/>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3159559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Provisional Process for Administrators</a:t>
            </a:r>
          </a:p>
        </p:txBody>
      </p:sp>
      <p:sp>
        <p:nvSpPr>
          <p:cNvPr id="3" name="Content Placeholder 2"/>
          <p:cNvSpPr>
            <a:spLocks noGrp="1"/>
          </p:cNvSpPr>
          <p:nvPr>
            <p:ph idx="1"/>
          </p:nvPr>
        </p:nvSpPr>
        <p:spPr>
          <a:xfrm>
            <a:off x="190612" y="1146043"/>
            <a:ext cx="11573577" cy="4565913"/>
          </a:xfrm>
        </p:spPr>
        <p:txBody>
          <a:bodyPr/>
          <a:lstStyle/>
          <a:p>
            <a:pPr lvl="0">
              <a:lnSpc>
                <a:spcPct val="90000"/>
              </a:lnSpc>
              <a:spcAft>
                <a:spcPts val="0"/>
              </a:spcAft>
            </a:pPr>
            <a:r>
              <a:rPr lang="en-US" sz="2800" dirty="0">
                <a:solidFill>
                  <a:prstClr val="black"/>
                </a:solidFill>
                <a:latin typeface="+mj-lt"/>
              </a:rPr>
              <a:t>The school district registers the administrator through </a:t>
            </a:r>
            <a:r>
              <a:rPr lang="en-US" sz="2800" dirty="0" err="1">
                <a:solidFill>
                  <a:prstClr val="black"/>
                </a:solidFill>
                <a:latin typeface="+mj-lt"/>
              </a:rPr>
              <a:t>NJEdCert</a:t>
            </a:r>
            <a:r>
              <a:rPr lang="en-US" sz="2800" dirty="0">
                <a:solidFill>
                  <a:prstClr val="black"/>
                </a:solidFill>
                <a:latin typeface="+mj-lt"/>
              </a:rPr>
              <a:t>.</a:t>
            </a:r>
          </a:p>
          <a:p>
            <a:pPr lvl="0">
              <a:lnSpc>
                <a:spcPct val="90000"/>
              </a:lnSpc>
              <a:spcAft>
                <a:spcPts val="0"/>
              </a:spcAft>
            </a:pPr>
            <a:r>
              <a:rPr lang="en-US" sz="2800" dirty="0">
                <a:solidFill>
                  <a:prstClr val="black"/>
                </a:solidFill>
                <a:latin typeface="+mj-lt"/>
              </a:rPr>
              <a:t>Administrators must also be registered in the appropriate program:</a:t>
            </a:r>
          </a:p>
          <a:p>
            <a:pPr lvl="1">
              <a:lnSpc>
                <a:spcPct val="90000"/>
              </a:lnSpc>
              <a:spcAft>
                <a:spcPts val="0"/>
              </a:spcAft>
              <a:buFont typeface="Courier New" panose="02070309020205020404" pitchFamily="49" charset="0"/>
              <a:buChar char="o"/>
            </a:pPr>
            <a:r>
              <a:rPr lang="en-US" sz="2000" b="1" dirty="0">
                <a:solidFill>
                  <a:prstClr val="black"/>
                </a:solidFill>
                <a:latin typeface="+mj-lt"/>
              </a:rPr>
              <a:t>For Principals</a:t>
            </a:r>
            <a:r>
              <a:rPr lang="en-US" sz="2000" dirty="0">
                <a:solidFill>
                  <a:prstClr val="black"/>
                </a:solidFill>
                <a:latin typeface="+mj-lt"/>
              </a:rPr>
              <a:t>: Register with </a:t>
            </a:r>
            <a:r>
              <a:rPr lang="en-US" sz="2000" dirty="0">
                <a:solidFill>
                  <a:prstClr val="black"/>
                </a:solidFill>
                <a:latin typeface="+mj-lt"/>
                <a:hlinkClick r:id="rId2"/>
              </a:rPr>
              <a:t>Leader to Leader </a:t>
            </a:r>
            <a:r>
              <a:rPr lang="en-US" sz="2000" dirty="0">
                <a:solidFill>
                  <a:prstClr val="black"/>
                </a:solidFill>
                <a:latin typeface="+mj-lt"/>
              </a:rPr>
              <a:t>NJPSA/FEA for the two-year residency.</a:t>
            </a:r>
          </a:p>
          <a:p>
            <a:pPr lvl="1">
              <a:lnSpc>
                <a:spcPct val="90000"/>
              </a:lnSpc>
              <a:spcAft>
                <a:spcPts val="0"/>
              </a:spcAft>
              <a:buFont typeface="Courier New" panose="02070309020205020404" pitchFamily="49" charset="0"/>
              <a:buChar char="o"/>
            </a:pPr>
            <a:r>
              <a:rPr lang="en-US" sz="2000" b="1" dirty="0">
                <a:solidFill>
                  <a:prstClr val="black"/>
                </a:solidFill>
                <a:latin typeface="+mj-lt"/>
              </a:rPr>
              <a:t>For School Administrators</a:t>
            </a:r>
            <a:r>
              <a:rPr lang="en-US" sz="2000" dirty="0">
                <a:solidFill>
                  <a:prstClr val="black"/>
                </a:solidFill>
                <a:latin typeface="+mj-lt"/>
              </a:rPr>
              <a:t>: </a:t>
            </a:r>
            <a:r>
              <a:rPr lang="en-US" sz="2000" dirty="0">
                <a:solidFill>
                  <a:prstClr val="black"/>
                </a:solidFill>
                <a:latin typeface="+mj-lt"/>
                <a:hlinkClick r:id="rId3"/>
              </a:rPr>
              <a:t>Register with NJASA</a:t>
            </a:r>
            <a:r>
              <a:rPr lang="en-US" sz="2000" dirty="0">
                <a:solidFill>
                  <a:prstClr val="black"/>
                </a:solidFill>
                <a:latin typeface="+mj-lt"/>
              </a:rPr>
              <a:t> for the one-year residency. </a:t>
            </a:r>
          </a:p>
          <a:p>
            <a:pPr lvl="1">
              <a:lnSpc>
                <a:spcPct val="90000"/>
              </a:lnSpc>
              <a:spcAft>
                <a:spcPts val="0"/>
              </a:spcAft>
              <a:buFont typeface="Courier New" panose="02070309020205020404" pitchFamily="49" charset="0"/>
              <a:buChar char="o"/>
            </a:pPr>
            <a:r>
              <a:rPr lang="en-US" sz="2000" b="1" dirty="0">
                <a:solidFill>
                  <a:prstClr val="black"/>
                </a:solidFill>
                <a:latin typeface="+mj-lt"/>
              </a:rPr>
              <a:t>For School Business Administrators</a:t>
            </a:r>
            <a:r>
              <a:rPr lang="en-US" sz="2000" dirty="0">
                <a:solidFill>
                  <a:prstClr val="black"/>
                </a:solidFill>
                <a:latin typeface="+mj-lt"/>
              </a:rPr>
              <a:t>: </a:t>
            </a:r>
            <a:r>
              <a:rPr lang="en-US" sz="2000" dirty="0">
                <a:solidFill>
                  <a:prstClr val="black"/>
                </a:solidFill>
                <a:latin typeface="+mj-lt"/>
                <a:hlinkClick r:id="rId4"/>
              </a:rPr>
              <a:t>Register for the one-year residency</a:t>
            </a:r>
            <a:r>
              <a:rPr lang="en-US" sz="2000" dirty="0">
                <a:solidFill>
                  <a:prstClr val="black"/>
                </a:solidFill>
                <a:latin typeface="+mj-lt"/>
              </a:rPr>
              <a:t> with NJASBO.</a:t>
            </a:r>
          </a:p>
          <a:p>
            <a:pPr lvl="0">
              <a:lnSpc>
                <a:spcPct val="90000"/>
              </a:lnSpc>
              <a:spcAft>
                <a:spcPts val="0"/>
              </a:spcAft>
            </a:pPr>
            <a:r>
              <a:rPr lang="en-US" sz="2800" dirty="0">
                <a:solidFill>
                  <a:prstClr val="black"/>
                </a:solidFill>
                <a:latin typeface="+mj-lt"/>
              </a:rPr>
              <a:t>A  one-to-two-year residency is required under the provisional certificate.</a:t>
            </a:r>
          </a:p>
          <a:p>
            <a:pPr lvl="0">
              <a:lnSpc>
                <a:spcPct val="90000"/>
              </a:lnSpc>
              <a:spcAft>
                <a:spcPts val="0"/>
              </a:spcAft>
            </a:pPr>
            <a:r>
              <a:rPr lang="en-US" sz="2800" dirty="0">
                <a:solidFill>
                  <a:prstClr val="black"/>
                </a:solidFill>
                <a:latin typeface="+mj-lt"/>
              </a:rPr>
              <a:t>A candidate’s standard certificate determination will be based on successful completion of the residency</a:t>
            </a:r>
            <a:endParaRPr lang="en-US" sz="28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fld id="{A3D1C70C-36A2-44FC-A083-98959550CFF4}" type="slidenum">
              <a:rPr lang="en-US" smtClean="0"/>
              <a:t>19</a:t>
            </a:fld>
            <a:endParaRPr lang="en-US"/>
          </a:p>
        </p:txBody>
      </p:sp>
    </p:spTree>
    <p:extLst>
      <p:ext uri="{BB962C8B-B14F-4D97-AF65-F5344CB8AC3E}">
        <p14:creationId xmlns:p14="http://schemas.microsoft.com/office/powerpoint/2010/main" val="2896238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44A4-1D17-4662-8150-CA325B77792F}"/>
              </a:ext>
            </a:extLst>
          </p:cNvPr>
          <p:cNvSpPr>
            <a:spLocks noGrp="1"/>
          </p:cNvSpPr>
          <p:nvPr>
            <p:ph type="title"/>
          </p:nvPr>
        </p:nvSpPr>
        <p:spPr/>
        <p:txBody>
          <a:bodyPr/>
          <a:lstStyle/>
          <a:p>
            <a:r>
              <a:rPr lang="en-US" sz="4400" dirty="0"/>
              <a:t>Agenda</a:t>
            </a:r>
          </a:p>
        </p:txBody>
      </p:sp>
      <p:sp>
        <p:nvSpPr>
          <p:cNvPr id="8" name="Content Placeholder 7"/>
          <p:cNvSpPr>
            <a:spLocks noGrp="1"/>
          </p:cNvSpPr>
          <p:nvPr>
            <p:ph idx="1"/>
          </p:nvPr>
        </p:nvSpPr>
        <p:spPr>
          <a:xfrm>
            <a:off x="150864" y="1348839"/>
            <a:ext cx="11890272" cy="5130265"/>
          </a:xfrm>
        </p:spPr>
        <p:txBody>
          <a:bodyPr/>
          <a:lstStyle/>
          <a:p>
            <a:pPr marL="342900" indent="-342900">
              <a:spcBef>
                <a:spcPts val="0"/>
              </a:spcBef>
              <a:spcAft>
                <a:spcPts val="600"/>
              </a:spcAft>
              <a:buFont typeface="+mj-lt"/>
              <a:buAutoNum type="arabicPeriod"/>
            </a:pPr>
            <a:r>
              <a:rPr lang="en-US" sz="2800" dirty="0">
                <a:latin typeface="+mn-lt"/>
                <a:ea typeface="Calibri" panose="020F0502020204030204" pitchFamily="34" charset="0"/>
              </a:rPr>
              <a:t>Introductions </a:t>
            </a:r>
          </a:p>
          <a:p>
            <a:pPr marL="342900" indent="-342900">
              <a:spcBef>
                <a:spcPts val="0"/>
              </a:spcBef>
              <a:spcAft>
                <a:spcPts val="600"/>
              </a:spcAft>
              <a:buFont typeface="+mj-lt"/>
              <a:buAutoNum type="arabicPeriod"/>
            </a:pPr>
            <a:r>
              <a:rPr lang="en-US" sz="2800" dirty="0" err="1">
                <a:latin typeface="+mn-lt"/>
                <a:ea typeface="Calibri" panose="020F0502020204030204" pitchFamily="34" charset="0"/>
              </a:rPr>
              <a:t>NJEdCert</a:t>
            </a:r>
            <a:r>
              <a:rPr lang="en-US" sz="2800" dirty="0">
                <a:latin typeface="+mn-lt"/>
                <a:ea typeface="Calibri" panose="020F0502020204030204" pitchFamily="34" charset="0"/>
              </a:rPr>
              <a:t> overview </a:t>
            </a:r>
          </a:p>
          <a:p>
            <a:pPr marL="342900" indent="-342900">
              <a:spcBef>
                <a:spcPts val="0"/>
              </a:spcBef>
              <a:spcAft>
                <a:spcPts val="600"/>
              </a:spcAft>
              <a:buFont typeface="+mj-lt"/>
              <a:buAutoNum type="arabicPeriod"/>
            </a:pPr>
            <a:r>
              <a:rPr lang="en-US" sz="2800" dirty="0">
                <a:latin typeface="+mn-lt"/>
                <a:ea typeface="Calibri" panose="020F0502020204030204" pitchFamily="34" charset="0"/>
              </a:rPr>
              <a:t>Process updates</a:t>
            </a:r>
          </a:p>
          <a:p>
            <a:pPr marL="342900" indent="-342900">
              <a:spcBef>
                <a:spcPts val="0"/>
              </a:spcBef>
              <a:spcAft>
                <a:spcPts val="600"/>
              </a:spcAft>
              <a:buFont typeface="+mj-lt"/>
              <a:buAutoNum type="arabicPeriod"/>
            </a:pPr>
            <a:r>
              <a:rPr lang="en-US" sz="2800" dirty="0">
                <a:latin typeface="+mn-lt"/>
                <a:ea typeface="Calibri" panose="020F0502020204030204" pitchFamily="34" charset="0"/>
              </a:rPr>
              <a:t>Provisional process</a:t>
            </a:r>
            <a:endParaRPr lang="en-US" sz="2800" dirty="0">
              <a:solidFill>
                <a:prstClr val="black"/>
              </a:solidFill>
              <a:latin typeface="+mn-lt"/>
              <a:ea typeface="Calibri" panose="020F0502020204030204" pitchFamily="34" charset="0"/>
            </a:endParaRPr>
          </a:p>
          <a:p>
            <a:pPr marL="342900" indent="-342900">
              <a:spcBef>
                <a:spcPts val="0"/>
              </a:spcBef>
              <a:spcAft>
                <a:spcPts val="600"/>
              </a:spcAft>
              <a:buFont typeface="+mj-lt"/>
              <a:buAutoNum type="arabicPeriod"/>
            </a:pPr>
            <a:r>
              <a:rPr lang="en-US" sz="2800" dirty="0">
                <a:latin typeface="+mn-lt"/>
                <a:ea typeface="Calibri" panose="020F0502020204030204" pitchFamily="34" charset="0"/>
              </a:rPr>
              <a:t>Supporting educators</a:t>
            </a:r>
          </a:p>
          <a:p>
            <a:pPr marL="342900" indent="-342900">
              <a:spcBef>
                <a:spcPts val="0"/>
              </a:spcBef>
              <a:spcAft>
                <a:spcPts val="600"/>
              </a:spcAft>
              <a:buFont typeface="+mj-lt"/>
              <a:buAutoNum type="arabicPeriod"/>
            </a:pPr>
            <a:r>
              <a:rPr lang="en-US" sz="2800" dirty="0">
                <a:latin typeface="+mn-lt"/>
                <a:ea typeface="Calibri" panose="020F0502020204030204" pitchFamily="34" charset="0"/>
              </a:rPr>
              <a:t>Limited CE/CEAS Pilot Program</a:t>
            </a:r>
          </a:p>
        </p:txBody>
      </p:sp>
      <p:sp>
        <p:nvSpPr>
          <p:cNvPr id="5" name="Slide Number Placeholder 4">
            <a:extLst>
              <a:ext uri="{FF2B5EF4-FFF2-40B4-BE49-F238E27FC236}">
                <a16:creationId xmlns:a16="http://schemas.microsoft.com/office/drawing/2014/main" id="{B6EE3F59-B940-406E-9E36-FF6180F8EF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052548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Provisional Process for Teachers</a:t>
            </a:r>
          </a:p>
        </p:txBody>
      </p:sp>
      <p:sp>
        <p:nvSpPr>
          <p:cNvPr id="3" name="Content Placeholder 2"/>
          <p:cNvSpPr>
            <a:spLocks noGrp="1"/>
          </p:cNvSpPr>
          <p:nvPr>
            <p:ph idx="1"/>
          </p:nvPr>
        </p:nvSpPr>
        <p:spPr>
          <a:xfrm>
            <a:off x="175335" y="1126475"/>
            <a:ext cx="11501305" cy="2226974"/>
          </a:xfrm>
        </p:spPr>
        <p:txBody>
          <a:bodyPr/>
          <a:lstStyle/>
          <a:p>
            <a:pPr marL="0" lvl="0" indent="0">
              <a:lnSpc>
                <a:spcPct val="90000"/>
              </a:lnSpc>
              <a:spcBef>
                <a:spcPts val="0"/>
              </a:spcBef>
              <a:spcAft>
                <a:spcPts val="600"/>
              </a:spcAft>
              <a:buNone/>
            </a:pPr>
            <a:r>
              <a:rPr lang="en-US" sz="2800" b="1" dirty="0">
                <a:solidFill>
                  <a:prstClr val="black"/>
                </a:solidFill>
                <a:latin typeface="+mj-lt"/>
              </a:rPr>
              <a:t>Mentoring and Induction</a:t>
            </a:r>
          </a:p>
          <a:p>
            <a:pPr>
              <a:lnSpc>
                <a:spcPct val="90000"/>
              </a:lnSpc>
              <a:spcBef>
                <a:spcPts val="0"/>
              </a:spcBef>
              <a:spcAft>
                <a:spcPts val="600"/>
              </a:spcAft>
            </a:pPr>
            <a:r>
              <a:rPr lang="en-US" sz="2800" dirty="0">
                <a:solidFill>
                  <a:prstClr val="black"/>
                </a:solidFill>
                <a:latin typeface="+mj-lt"/>
              </a:rPr>
              <a:t>Provisional teachers (CE and CEAS) must be mentored for a minimum of 30 weeks. </a:t>
            </a:r>
            <a:endParaRPr lang="en-US" sz="2800" b="1" dirty="0">
              <a:solidFill>
                <a:prstClr val="black"/>
              </a:solidFill>
              <a:latin typeface="+mj-lt"/>
            </a:endParaRPr>
          </a:p>
          <a:p>
            <a:pPr marL="0" lvl="0" indent="0">
              <a:lnSpc>
                <a:spcPct val="90000"/>
              </a:lnSpc>
              <a:spcBef>
                <a:spcPts val="0"/>
              </a:spcBef>
              <a:spcAft>
                <a:spcPts val="600"/>
              </a:spcAft>
              <a:buNone/>
            </a:pPr>
            <a:r>
              <a:rPr lang="en-US" sz="2800" b="1" dirty="0">
                <a:solidFill>
                  <a:prstClr val="black"/>
                </a:solidFill>
                <a:latin typeface="+mj-lt"/>
              </a:rPr>
              <a:t>Supervision and Evaluation</a:t>
            </a:r>
          </a:p>
          <a:p>
            <a:pPr>
              <a:lnSpc>
                <a:spcPct val="90000"/>
              </a:lnSpc>
              <a:spcBef>
                <a:spcPts val="0"/>
              </a:spcBef>
              <a:spcAft>
                <a:spcPts val="600"/>
              </a:spcAft>
            </a:pPr>
            <a:r>
              <a:rPr lang="en-US" sz="2800" dirty="0">
                <a:solidFill>
                  <a:prstClr val="black"/>
                </a:solidFill>
                <a:latin typeface="+mj-lt"/>
              </a:rPr>
              <a:t>At least two years of effective or highly effective evaluations under the </a:t>
            </a:r>
            <a:r>
              <a:rPr lang="en-US" sz="2800" dirty="0" err="1">
                <a:solidFill>
                  <a:prstClr val="black"/>
                </a:solidFill>
                <a:latin typeface="+mj-lt"/>
              </a:rPr>
              <a:t>AchieveNJ</a:t>
            </a:r>
            <a:r>
              <a:rPr lang="en-US" sz="2800" dirty="0">
                <a:solidFill>
                  <a:prstClr val="black"/>
                </a:solidFill>
                <a:latin typeface="+mj-lt"/>
              </a:rPr>
              <a:t> system.</a:t>
            </a:r>
          </a:p>
          <a:p>
            <a:pPr marL="0" lvl="0" indent="0">
              <a:lnSpc>
                <a:spcPct val="90000"/>
              </a:lnSpc>
              <a:spcBef>
                <a:spcPts val="0"/>
              </a:spcBef>
              <a:spcAft>
                <a:spcPts val="600"/>
              </a:spcAft>
              <a:buNone/>
            </a:pPr>
            <a:r>
              <a:rPr lang="en-US" sz="2800" b="1" dirty="0">
                <a:solidFill>
                  <a:prstClr val="black"/>
                </a:solidFill>
                <a:latin typeface="+mj-lt"/>
              </a:rPr>
              <a:t>Alternate Route Formal Instruction for CE teachers </a:t>
            </a:r>
          </a:p>
          <a:p>
            <a:pPr>
              <a:spcBef>
                <a:spcPts val="0"/>
              </a:spcBef>
              <a:spcAft>
                <a:spcPts val="600"/>
              </a:spcAft>
            </a:pPr>
            <a:r>
              <a:rPr lang="en-US" sz="2800" dirty="0"/>
              <a:t>At least 400 hours of instruction through a CE-EPP.</a:t>
            </a:r>
          </a:p>
        </p:txBody>
      </p:sp>
      <p:sp>
        <p:nvSpPr>
          <p:cNvPr id="5" name="Slide Number Placeholder 4"/>
          <p:cNvSpPr>
            <a:spLocks noGrp="1"/>
          </p:cNvSpPr>
          <p:nvPr>
            <p:ph type="sldNum" sz="quarter" idx="12"/>
          </p:nvPr>
        </p:nvSpPr>
        <p:spPr/>
        <p:txBody>
          <a:bodyPr/>
          <a:lstStyle/>
          <a:p>
            <a:fld id="{A3D1C70C-36A2-44FC-A083-98959550CFF4}" type="slidenum">
              <a:rPr lang="en-US" smtClean="0"/>
              <a:t>20</a:t>
            </a:fld>
            <a:endParaRPr lang="en-US"/>
          </a:p>
        </p:txBody>
      </p:sp>
    </p:spTree>
    <p:extLst>
      <p:ext uri="{BB962C8B-B14F-4D97-AF65-F5344CB8AC3E}">
        <p14:creationId xmlns:p14="http://schemas.microsoft.com/office/powerpoint/2010/main" val="1190171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388078"/>
            <a:ext cx="10096959" cy="747579"/>
          </a:xfrm>
        </p:spPr>
        <p:txBody>
          <a:bodyPr/>
          <a:lstStyle/>
          <a:p>
            <a:r>
              <a:rPr lang="en-US" sz="4000" dirty="0"/>
              <a:t>Formal Instruction for CE Holders (1 of 2)</a:t>
            </a:r>
          </a:p>
        </p:txBody>
      </p:sp>
      <p:sp>
        <p:nvSpPr>
          <p:cNvPr id="3" name="Content Placeholder 2"/>
          <p:cNvSpPr>
            <a:spLocks noGrp="1"/>
          </p:cNvSpPr>
          <p:nvPr>
            <p:ph idx="1"/>
          </p:nvPr>
        </p:nvSpPr>
        <p:spPr>
          <a:xfrm>
            <a:off x="146292" y="1135657"/>
            <a:ext cx="11890272" cy="5121540"/>
          </a:xfrm>
        </p:spPr>
        <p:txBody>
          <a:bodyPr/>
          <a:lstStyle/>
          <a:p>
            <a:pPr lvl="0">
              <a:lnSpc>
                <a:spcPct val="90000"/>
              </a:lnSpc>
              <a:spcAft>
                <a:spcPts val="0"/>
              </a:spcAft>
            </a:pPr>
            <a:r>
              <a:rPr lang="en-US" sz="2600" dirty="0">
                <a:solidFill>
                  <a:prstClr val="black"/>
                </a:solidFill>
                <a:latin typeface="+mj-lt"/>
              </a:rPr>
              <a:t>There are six possibilities:   </a:t>
            </a:r>
          </a:p>
          <a:p>
            <a:pPr lvl="1">
              <a:lnSpc>
                <a:spcPct val="90000"/>
              </a:lnSpc>
              <a:spcAft>
                <a:spcPts val="0"/>
              </a:spcAft>
              <a:buFont typeface="Courier New" panose="02070309020205020404" pitchFamily="49" charset="0"/>
              <a:buChar char="o"/>
            </a:pPr>
            <a:r>
              <a:rPr lang="en-US" sz="2200" dirty="0">
                <a:solidFill>
                  <a:prstClr val="black"/>
                </a:solidFill>
                <a:latin typeface="+mj-lt"/>
              </a:rPr>
              <a:t>Department-approved CE educator preparation program (CE EPP) for N-12 Subject Area and K-6 Elementary Teachers;</a:t>
            </a:r>
          </a:p>
          <a:p>
            <a:pPr lvl="1">
              <a:lnSpc>
                <a:spcPct val="90000"/>
              </a:lnSpc>
              <a:spcAft>
                <a:spcPts val="0"/>
              </a:spcAft>
              <a:buFont typeface="Courier New" panose="02070309020205020404" pitchFamily="49" charset="0"/>
              <a:buChar char="o"/>
            </a:pPr>
            <a:r>
              <a:rPr lang="en-US" sz="2200" dirty="0">
                <a:solidFill>
                  <a:prstClr val="black"/>
                </a:solidFill>
                <a:latin typeface="+mj-lt"/>
              </a:rPr>
              <a:t>Career and Technical Educators (CTE);</a:t>
            </a:r>
          </a:p>
          <a:p>
            <a:pPr lvl="1">
              <a:lnSpc>
                <a:spcPct val="90000"/>
              </a:lnSpc>
              <a:spcAft>
                <a:spcPts val="0"/>
              </a:spcAft>
              <a:buFont typeface="Courier New" panose="02070309020205020404" pitchFamily="49" charset="0"/>
              <a:buChar char="o"/>
            </a:pPr>
            <a:r>
              <a:rPr lang="en-US" sz="2200" dirty="0">
                <a:solidFill>
                  <a:prstClr val="black"/>
                </a:solidFill>
                <a:latin typeface="+mj-lt"/>
              </a:rPr>
              <a:t>Preschool – Grade 3 (P-3 );</a:t>
            </a:r>
          </a:p>
          <a:p>
            <a:pPr lvl="1">
              <a:lnSpc>
                <a:spcPct val="90000"/>
              </a:lnSpc>
              <a:spcAft>
                <a:spcPts val="0"/>
              </a:spcAft>
              <a:buFont typeface="Courier New" panose="02070309020205020404" pitchFamily="49" charset="0"/>
              <a:buChar char="o"/>
            </a:pPr>
            <a:r>
              <a:rPr lang="en-US" sz="2200" dirty="0">
                <a:solidFill>
                  <a:prstClr val="black"/>
                </a:solidFill>
                <a:latin typeface="+mj-lt"/>
              </a:rPr>
              <a:t>Teacher of Students with Disabilities (TOSD); </a:t>
            </a:r>
          </a:p>
          <a:p>
            <a:pPr lvl="1">
              <a:lnSpc>
                <a:spcPct val="90000"/>
              </a:lnSpc>
              <a:spcAft>
                <a:spcPts val="0"/>
              </a:spcAft>
              <a:buFont typeface="Courier New" panose="02070309020205020404" pitchFamily="49" charset="0"/>
              <a:buChar char="o"/>
            </a:pPr>
            <a:r>
              <a:rPr lang="en-US" sz="2200" dirty="0">
                <a:solidFill>
                  <a:prstClr val="black"/>
                </a:solidFill>
                <a:latin typeface="+mj-lt"/>
              </a:rPr>
              <a:t>English as a Second Language (ESL); and,</a:t>
            </a:r>
          </a:p>
          <a:p>
            <a:pPr lvl="1">
              <a:lnSpc>
                <a:spcPct val="90000"/>
              </a:lnSpc>
              <a:spcAft>
                <a:spcPts val="0"/>
              </a:spcAft>
              <a:buFont typeface="Courier New" panose="02070309020205020404" pitchFamily="49" charset="0"/>
              <a:buChar char="o"/>
            </a:pPr>
            <a:r>
              <a:rPr lang="en-US" sz="2200" dirty="0">
                <a:solidFill>
                  <a:prstClr val="black"/>
                </a:solidFill>
                <a:latin typeface="+mj-lt"/>
              </a:rPr>
              <a:t>Bilingual/Bicultural.</a:t>
            </a:r>
          </a:p>
          <a:p>
            <a:pPr lvl="0">
              <a:lnSpc>
                <a:spcPct val="90000"/>
              </a:lnSpc>
              <a:spcAft>
                <a:spcPts val="0"/>
              </a:spcAft>
            </a:pPr>
            <a:r>
              <a:rPr lang="en-US" sz="2600" dirty="0">
                <a:solidFill>
                  <a:prstClr val="black"/>
                </a:solidFill>
                <a:latin typeface="+mj-lt"/>
              </a:rPr>
              <a:t>The list of all </a:t>
            </a:r>
            <a:r>
              <a:rPr lang="en-US" sz="2600" dirty="0">
                <a:solidFill>
                  <a:prstClr val="black"/>
                </a:solidFill>
                <a:latin typeface="+mj-lt"/>
                <a:hlinkClick r:id="rId2"/>
              </a:rPr>
              <a:t>approved CE programs </a:t>
            </a:r>
            <a:r>
              <a:rPr lang="en-US" sz="2600" dirty="0">
                <a:solidFill>
                  <a:prstClr val="black"/>
                </a:solidFill>
                <a:latin typeface="+mj-lt"/>
              </a:rPr>
              <a:t>is available online.</a:t>
            </a:r>
            <a:endParaRPr lang="en-US" sz="2200" dirty="0">
              <a:solidFill>
                <a:prstClr val="black"/>
              </a:solidFill>
              <a:latin typeface="+mj-lt"/>
            </a:endParaRPr>
          </a:p>
          <a:p>
            <a:pPr lvl="0">
              <a:lnSpc>
                <a:spcPct val="90000"/>
              </a:lnSpc>
              <a:spcAft>
                <a:spcPts val="0"/>
              </a:spcAft>
            </a:pPr>
            <a:r>
              <a:rPr lang="en-US" sz="2600" dirty="0">
                <a:solidFill>
                  <a:prstClr val="black"/>
                </a:solidFill>
                <a:latin typeface="+mj-lt"/>
              </a:rPr>
              <a:t>When registering, choose the program the candidate is attending under “Program Enrollment” in </a:t>
            </a:r>
            <a:r>
              <a:rPr lang="en-US" sz="2600" dirty="0" err="1">
                <a:solidFill>
                  <a:prstClr val="black"/>
                </a:solidFill>
                <a:latin typeface="+mj-lt"/>
              </a:rPr>
              <a:t>NJEdCert</a:t>
            </a:r>
            <a:r>
              <a:rPr lang="en-US" sz="2600" dirty="0">
                <a:solidFill>
                  <a:prstClr val="black"/>
                </a:solidFill>
                <a:latin typeface="+mj-lt"/>
              </a:rPr>
              <a:t>.</a:t>
            </a:r>
          </a:p>
        </p:txBody>
      </p:sp>
      <p:sp>
        <p:nvSpPr>
          <p:cNvPr id="5" name="Slide Number Placeholder 4"/>
          <p:cNvSpPr>
            <a:spLocks noGrp="1"/>
          </p:cNvSpPr>
          <p:nvPr>
            <p:ph type="sldNum" sz="quarter" idx="12"/>
          </p:nvPr>
        </p:nvSpPr>
        <p:spPr/>
        <p:txBody>
          <a:bodyPr/>
          <a:lstStyle/>
          <a:p>
            <a:fld id="{A3D1C70C-36A2-44FC-A083-98959550CFF4}" type="slidenum">
              <a:rPr lang="en-US" smtClean="0"/>
              <a:t>21</a:t>
            </a:fld>
            <a:endParaRPr lang="en-US"/>
          </a:p>
        </p:txBody>
      </p:sp>
    </p:spTree>
    <p:extLst>
      <p:ext uri="{BB962C8B-B14F-4D97-AF65-F5344CB8AC3E}">
        <p14:creationId xmlns:p14="http://schemas.microsoft.com/office/powerpoint/2010/main" val="3033128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Formal Instruction for CE Holders (2 of 2)</a:t>
            </a:r>
          </a:p>
        </p:txBody>
      </p:sp>
      <p:sp>
        <p:nvSpPr>
          <p:cNvPr id="3" name="Content Placeholder 2"/>
          <p:cNvSpPr>
            <a:spLocks noGrp="1"/>
          </p:cNvSpPr>
          <p:nvPr>
            <p:ph idx="1"/>
          </p:nvPr>
        </p:nvSpPr>
        <p:spPr>
          <a:xfrm>
            <a:off x="223633" y="1126475"/>
            <a:ext cx="12188861" cy="4546661"/>
          </a:xfrm>
        </p:spPr>
        <p:txBody>
          <a:bodyPr/>
          <a:lstStyle/>
          <a:p>
            <a:pPr marL="0" lvl="0" indent="0">
              <a:lnSpc>
                <a:spcPct val="90000"/>
              </a:lnSpc>
              <a:spcAft>
                <a:spcPts val="0"/>
              </a:spcAft>
              <a:buNone/>
            </a:pPr>
            <a:r>
              <a:rPr lang="en-US" sz="2600" dirty="0">
                <a:solidFill>
                  <a:prstClr val="black"/>
                </a:solidFill>
                <a:latin typeface="+mj-lt"/>
              </a:rPr>
              <a:t>“Program Enrollment” requirements for each of the following:</a:t>
            </a:r>
            <a:endParaRPr lang="en-US" sz="2400" dirty="0">
              <a:solidFill>
                <a:prstClr val="black"/>
              </a:solidFill>
              <a:latin typeface="+mj-lt"/>
            </a:endParaRPr>
          </a:p>
          <a:p>
            <a:pPr lvl="1">
              <a:lnSpc>
                <a:spcPct val="90000"/>
              </a:lnSpc>
              <a:spcAft>
                <a:spcPts val="0"/>
              </a:spcAft>
            </a:pPr>
            <a:r>
              <a:rPr lang="en-US" sz="2400" dirty="0">
                <a:solidFill>
                  <a:prstClr val="black"/>
                </a:solidFill>
                <a:latin typeface="+mj-lt"/>
              </a:rPr>
              <a:t>ESL candidates:  </a:t>
            </a:r>
          </a:p>
          <a:p>
            <a:pPr lvl="2">
              <a:lnSpc>
                <a:spcPct val="90000"/>
              </a:lnSpc>
              <a:spcAft>
                <a:spcPts val="0"/>
              </a:spcAft>
            </a:pPr>
            <a:r>
              <a:rPr lang="en-US" sz="2000" dirty="0">
                <a:solidFill>
                  <a:prstClr val="black"/>
                </a:solidFill>
                <a:latin typeface="+mj-lt"/>
              </a:rPr>
              <a:t>400-hour CE-EPP program; and</a:t>
            </a:r>
          </a:p>
          <a:p>
            <a:pPr lvl="2">
              <a:lnSpc>
                <a:spcPct val="90000"/>
              </a:lnSpc>
              <a:spcAft>
                <a:spcPts val="0"/>
              </a:spcAft>
            </a:pPr>
            <a:r>
              <a:rPr lang="en-US" sz="2000" dirty="0">
                <a:solidFill>
                  <a:prstClr val="black"/>
                </a:solidFill>
                <a:latin typeface="+mj-lt"/>
              </a:rPr>
              <a:t>15-21 credit ESL program.</a:t>
            </a:r>
          </a:p>
          <a:p>
            <a:pPr lvl="1">
              <a:lnSpc>
                <a:spcPct val="90000"/>
              </a:lnSpc>
              <a:spcAft>
                <a:spcPts val="0"/>
              </a:spcAft>
            </a:pPr>
            <a:r>
              <a:rPr lang="en-US" sz="2400" dirty="0">
                <a:solidFill>
                  <a:prstClr val="black"/>
                </a:solidFill>
                <a:latin typeface="+mj-lt"/>
              </a:rPr>
              <a:t>Bilingual candidates with content area CE: </a:t>
            </a:r>
          </a:p>
          <a:p>
            <a:pPr lvl="2">
              <a:lnSpc>
                <a:spcPct val="90000"/>
              </a:lnSpc>
              <a:spcAft>
                <a:spcPts val="0"/>
              </a:spcAft>
            </a:pPr>
            <a:r>
              <a:rPr lang="en-US" sz="2000" dirty="0">
                <a:solidFill>
                  <a:prstClr val="black"/>
                </a:solidFill>
                <a:latin typeface="+mj-lt"/>
              </a:rPr>
              <a:t>400-hour CE-EPP program; and</a:t>
            </a:r>
          </a:p>
          <a:p>
            <a:pPr lvl="2">
              <a:lnSpc>
                <a:spcPct val="90000"/>
              </a:lnSpc>
              <a:spcAft>
                <a:spcPts val="0"/>
              </a:spcAft>
            </a:pPr>
            <a:r>
              <a:rPr lang="en-US" sz="2000" dirty="0">
                <a:solidFill>
                  <a:prstClr val="black"/>
                </a:solidFill>
                <a:latin typeface="+mj-lt"/>
              </a:rPr>
              <a:t>15 credit Bilingual program.</a:t>
            </a:r>
          </a:p>
          <a:p>
            <a:pPr lvl="1">
              <a:lnSpc>
                <a:spcPct val="90000"/>
              </a:lnSpc>
              <a:spcAft>
                <a:spcPts val="0"/>
              </a:spcAft>
            </a:pPr>
            <a:r>
              <a:rPr lang="en-US" sz="2400" dirty="0">
                <a:solidFill>
                  <a:prstClr val="black"/>
                </a:solidFill>
                <a:latin typeface="+mj-lt"/>
              </a:rPr>
              <a:t>Teacher of Students with Disabilities (TOSD) candidates with content area CE: </a:t>
            </a:r>
          </a:p>
          <a:p>
            <a:pPr lvl="2">
              <a:lnSpc>
                <a:spcPct val="90000"/>
              </a:lnSpc>
              <a:spcAft>
                <a:spcPts val="0"/>
              </a:spcAft>
            </a:pPr>
            <a:r>
              <a:rPr lang="en-US" sz="2000" dirty="0">
                <a:solidFill>
                  <a:prstClr val="black"/>
                </a:solidFill>
                <a:latin typeface="+mj-lt"/>
              </a:rPr>
              <a:t>400-hour CE-EPP program; and</a:t>
            </a:r>
          </a:p>
          <a:p>
            <a:pPr lvl="2">
              <a:lnSpc>
                <a:spcPct val="90000"/>
              </a:lnSpc>
              <a:spcAft>
                <a:spcPts val="0"/>
              </a:spcAft>
            </a:pPr>
            <a:r>
              <a:rPr lang="en-US" sz="2000" dirty="0">
                <a:solidFill>
                  <a:prstClr val="black"/>
                </a:solidFill>
                <a:latin typeface="+mj-lt"/>
              </a:rPr>
              <a:t>21-27 credit TOSD program.</a:t>
            </a:r>
          </a:p>
        </p:txBody>
      </p:sp>
      <p:sp>
        <p:nvSpPr>
          <p:cNvPr id="5" name="Slide Number Placeholder 4"/>
          <p:cNvSpPr>
            <a:spLocks noGrp="1"/>
          </p:cNvSpPr>
          <p:nvPr>
            <p:ph type="sldNum" sz="quarter" idx="12"/>
          </p:nvPr>
        </p:nvSpPr>
        <p:spPr/>
        <p:txBody>
          <a:bodyPr/>
          <a:lstStyle/>
          <a:p>
            <a:fld id="{A3D1C70C-36A2-44FC-A083-98959550CFF4}" type="slidenum">
              <a:rPr lang="en-US" smtClean="0"/>
              <a:t>22</a:t>
            </a:fld>
            <a:endParaRPr lang="en-US"/>
          </a:p>
        </p:txBody>
      </p:sp>
    </p:spTree>
    <p:extLst>
      <p:ext uri="{BB962C8B-B14F-4D97-AF65-F5344CB8AC3E}">
        <p14:creationId xmlns:p14="http://schemas.microsoft.com/office/powerpoint/2010/main" val="3288584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504" y="76966"/>
            <a:ext cx="10436508" cy="962846"/>
          </a:xfrm>
        </p:spPr>
        <p:txBody>
          <a:bodyPr/>
          <a:lstStyle/>
          <a:p>
            <a:r>
              <a:rPr lang="en-US" sz="3200" dirty="0">
                <a:latin typeface="+mj-lt"/>
              </a:rPr>
              <a:t>50-Hour CE-EPP Verification of Program Completion (VOPC) Form</a:t>
            </a:r>
          </a:p>
        </p:txBody>
      </p:sp>
      <p:pic>
        <p:nvPicPr>
          <p:cNvPr id="5" name="Content Placeholder 5" descr="Screenshot: 50 Hour Verification Form (updated June 2022). Sections for Candidate Contact Information and Completion of the 50-Hours Pre-Professional Experience.">
            <a:extLst>
              <a:ext uri="{FF2B5EF4-FFF2-40B4-BE49-F238E27FC236}">
                <a16:creationId xmlns:a16="http://schemas.microsoft.com/office/drawing/2014/main" id="{FD9B6392-6D76-4181-8F35-770125E3F5BF}"/>
              </a:ext>
            </a:extLst>
          </p:cNvPr>
          <p:cNvPicPr>
            <a:picLocks noGrp="1" noChangeAspect="1"/>
          </p:cNvPicPr>
          <p:nvPr>
            <p:ph idx="1"/>
          </p:nvPr>
        </p:nvPicPr>
        <p:blipFill rotWithShape="1">
          <a:blip r:embed="rId3"/>
          <a:srcRect l="18610" r="17470"/>
          <a:stretch/>
        </p:blipFill>
        <p:spPr>
          <a:xfrm>
            <a:off x="2358515" y="1222375"/>
            <a:ext cx="7474970" cy="4864372"/>
          </a:xfrm>
          <a:prstGeom prst="rect">
            <a:avLst/>
          </a:prstGeom>
        </p:spPr>
      </p:pic>
      <p:sp>
        <p:nvSpPr>
          <p:cNvPr id="4" name="Slide Number Placeholder 3"/>
          <p:cNvSpPr>
            <a:spLocks noGrp="1"/>
          </p:cNvSpPr>
          <p:nvPr>
            <p:ph type="sldNum" sz="quarter" idx="10"/>
          </p:nvPr>
        </p:nvSpPr>
        <p:spPr/>
        <p:txBody>
          <a:bodyPr/>
          <a:lstStyle/>
          <a:p>
            <a:fld id="{A3D1C70C-36A2-44FC-A083-98959550CFF4}" type="slidenum">
              <a:rPr lang="en-US" smtClean="0"/>
              <a:pPr/>
              <a:t>23</a:t>
            </a:fld>
            <a:endParaRPr lang="en-US"/>
          </a:p>
        </p:txBody>
      </p:sp>
    </p:spTree>
    <p:extLst>
      <p:ext uri="{BB962C8B-B14F-4D97-AF65-F5344CB8AC3E}">
        <p14:creationId xmlns:p14="http://schemas.microsoft.com/office/powerpoint/2010/main" val="172681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Register Educator for New Provisional License</a:t>
            </a:r>
            <a:endParaRPr lang="en-US" dirty="0">
              <a:latin typeface="+mj-lt"/>
            </a:endParaRPr>
          </a:p>
        </p:txBody>
      </p:sp>
      <p:pic>
        <p:nvPicPr>
          <p:cNvPr id="5" name="Picture 4" descr="Three screenshots: 1: select &quot;register an educator for new provisional license&quot; button. 2: fields for last name, date of birth, and last four digits of SSN. 3: Message &quot;We were unable to locate an educator using the information provided. Please update the information and try again.&quot; (last name, date of birth, and last 4 digits of SSN are listed).">
            <a:extLst>
              <a:ext uri="{FF2B5EF4-FFF2-40B4-BE49-F238E27FC236}">
                <a16:creationId xmlns:a16="http://schemas.microsoft.com/office/drawing/2014/main" id="{C0E477AD-F1D8-45D3-9186-887474550C1F}"/>
              </a:ext>
            </a:extLst>
          </p:cNvPr>
          <p:cNvPicPr>
            <a:picLocks noChangeAspect="1"/>
          </p:cNvPicPr>
          <p:nvPr/>
        </p:nvPicPr>
        <p:blipFill>
          <a:blip r:embed="rId3"/>
          <a:stretch>
            <a:fillRect/>
          </a:stretch>
        </p:blipFill>
        <p:spPr>
          <a:xfrm>
            <a:off x="292105" y="1000616"/>
            <a:ext cx="11607790" cy="5062889"/>
          </a:xfrm>
          <a:prstGeom prst="rect">
            <a:avLst/>
          </a:prstGeom>
        </p:spPr>
      </p:pic>
      <p:sp>
        <p:nvSpPr>
          <p:cNvPr id="4" name="Slide Number Placeholder 3"/>
          <p:cNvSpPr>
            <a:spLocks noGrp="1"/>
          </p:cNvSpPr>
          <p:nvPr>
            <p:ph type="sldNum" sz="quarter" idx="10"/>
          </p:nvPr>
        </p:nvSpPr>
        <p:spPr/>
        <p:txBody>
          <a:bodyPr/>
          <a:lstStyle/>
          <a:p>
            <a:fld id="{A3D1C70C-36A2-44FC-A083-98959550CFF4}" type="slidenum">
              <a:rPr lang="en-US" smtClean="0"/>
              <a:pPr/>
              <a:t>24</a:t>
            </a:fld>
            <a:endParaRPr lang="en-US"/>
          </a:p>
        </p:txBody>
      </p:sp>
    </p:spTree>
    <p:extLst>
      <p:ext uri="{BB962C8B-B14F-4D97-AF65-F5344CB8AC3E}">
        <p14:creationId xmlns:p14="http://schemas.microsoft.com/office/powerpoint/2010/main" val="3004090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j-lt"/>
              </a:rPr>
              <a:t>New Provisional: Educator Information </a:t>
            </a:r>
            <a:r>
              <a:rPr lang="en-US" sz="1600" dirty="0">
                <a:latin typeface="+mj-lt"/>
              </a:rPr>
              <a:t>(1 of 2)</a:t>
            </a:r>
            <a:endParaRPr lang="en-US" sz="4000" dirty="0">
              <a:latin typeface="+mj-lt"/>
            </a:endParaRPr>
          </a:p>
        </p:txBody>
      </p:sp>
      <p:sp>
        <p:nvSpPr>
          <p:cNvPr id="5" name="Text Placeholder 4">
            <a:extLst>
              <a:ext uri="{FF2B5EF4-FFF2-40B4-BE49-F238E27FC236}">
                <a16:creationId xmlns:a16="http://schemas.microsoft.com/office/drawing/2014/main" id="{38966B83-86C7-4C6D-8803-408E338AAF33}"/>
              </a:ext>
            </a:extLst>
          </p:cNvPr>
          <p:cNvSpPr>
            <a:spLocks noGrp="1"/>
          </p:cNvSpPr>
          <p:nvPr>
            <p:ph type="body" sz="quarter" idx="11"/>
          </p:nvPr>
        </p:nvSpPr>
        <p:spPr/>
        <p:txBody>
          <a:bodyPr rIns="274320"/>
          <a:lstStyle/>
          <a:p>
            <a:pPr marL="0" indent="0">
              <a:buNone/>
            </a:pPr>
            <a:r>
              <a:rPr lang="en-US" sz="3200" dirty="0"/>
              <a:t>Steps to register an educator for the provisional teacher process:</a:t>
            </a:r>
          </a:p>
          <a:p>
            <a:pPr marL="742950" indent="-742950">
              <a:buFont typeface="+mj-lt"/>
              <a:buAutoNum type="arabicPeriod"/>
            </a:pPr>
            <a:r>
              <a:rPr lang="en-US" sz="2400" dirty="0"/>
              <a:t>Complete fields for last name, date of birth, and last four digits of social security number.</a:t>
            </a:r>
          </a:p>
          <a:p>
            <a:pPr marL="742950" indent="-742950">
              <a:buFont typeface="+mj-lt"/>
              <a:buAutoNum type="arabicPeriod"/>
            </a:pPr>
            <a:r>
              <a:rPr lang="en-US" sz="2400" dirty="0"/>
              <a:t>Verify email address on file.</a:t>
            </a:r>
          </a:p>
          <a:p>
            <a:pPr marL="742950" indent="-742950">
              <a:buFont typeface="+mj-lt"/>
              <a:buAutoNum type="arabicPeriod"/>
            </a:pPr>
            <a:r>
              <a:rPr lang="en-US" sz="2400" dirty="0"/>
              <a:t>Complete fields for job type, employment status, start date, and additional job details.</a:t>
            </a:r>
          </a:p>
          <a:p>
            <a:pPr marL="742950" indent="-742950">
              <a:buFont typeface="+mj-lt"/>
              <a:buAutoNum type="arabicPeriod"/>
            </a:pPr>
            <a:r>
              <a:rPr lang="en-US" sz="2400" dirty="0"/>
              <a:t>Select the license that matches the position for which you hired the educator.</a:t>
            </a:r>
          </a:p>
        </p:txBody>
      </p:sp>
      <p:sp>
        <p:nvSpPr>
          <p:cNvPr id="4" name="Slide Number Placeholder 3"/>
          <p:cNvSpPr>
            <a:spLocks noGrp="1"/>
          </p:cNvSpPr>
          <p:nvPr>
            <p:ph type="sldNum" sz="quarter" idx="10"/>
          </p:nvPr>
        </p:nvSpPr>
        <p:spPr/>
        <p:txBody>
          <a:bodyPr/>
          <a:lstStyle/>
          <a:p>
            <a:fld id="{A3D1C70C-36A2-44FC-A083-98959550CFF4}" type="slidenum">
              <a:rPr lang="en-US" smtClean="0"/>
              <a:pPr/>
              <a:t>25</a:t>
            </a:fld>
            <a:endParaRPr lang="en-US"/>
          </a:p>
        </p:txBody>
      </p:sp>
    </p:spTree>
    <p:extLst>
      <p:ext uri="{BB962C8B-B14F-4D97-AF65-F5344CB8AC3E}">
        <p14:creationId xmlns:p14="http://schemas.microsoft.com/office/powerpoint/2010/main" val="884410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mj-lt"/>
              </a:rPr>
              <a:t>New Provisional: Educator Information </a:t>
            </a:r>
            <a:r>
              <a:rPr lang="en-US" sz="1400" dirty="0">
                <a:latin typeface="+mj-lt"/>
              </a:rPr>
              <a:t>(2 of 2)</a:t>
            </a:r>
            <a:endParaRPr lang="en-US" sz="4000" dirty="0">
              <a:latin typeface="+mj-lt"/>
            </a:endParaRPr>
          </a:p>
        </p:txBody>
      </p:sp>
      <p:pic>
        <p:nvPicPr>
          <p:cNvPr id="3" name="Picture 2" descr="Screenshot: Steps to register an educator for provisional teacher process. all content included as text on previous slide except 2. Email verification. &quot;The email address we have on file is @test.edu. Is this the correct educator? Radio buttons for &quot;yes&quot; and &quot;No&quot;.">
            <a:extLst>
              <a:ext uri="{FF2B5EF4-FFF2-40B4-BE49-F238E27FC236}">
                <a16:creationId xmlns:a16="http://schemas.microsoft.com/office/drawing/2014/main" id="{A3D636F7-34E1-4D29-AED2-E3AC2EAEEA54}"/>
              </a:ext>
            </a:extLst>
          </p:cNvPr>
          <p:cNvPicPr>
            <a:picLocks noChangeAspect="1"/>
          </p:cNvPicPr>
          <p:nvPr/>
        </p:nvPicPr>
        <p:blipFill>
          <a:blip r:embed="rId2"/>
          <a:stretch>
            <a:fillRect/>
          </a:stretch>
        </p:blipFill>
        <p:spPr>
          <a:xfrm>
            <a:off x="1070874" y="1104223"/>
            <a:ext cx="10083887" cy="4834122"/>
          </a:xfrm>
          <a:prstGeom prst="rect">
            <a:avLst/>
          </a:prstGeom>
        </p:spPr>
      </p:pic>
      <p:sp>
        <p:nvSpPr>
          <p:cNvPr id="4" name="Slide Number Placeholder 3"/>
          <p:cNvSpPr>
            <a:spLocks noGrp="1"/>
          </p:cNvSpPr>
          <p:nvPr>
            <p:ph type="sldNum" sz="quarter" idx="10"/>
          </p:nvPr>
        </p:nvSpPr>
        <p:spPr/>
        <p:txBody>
          <a:bodyPr/>
          <a:lstStyle/>
          <a:p>
            <a:fld id="{A3D1C70C-36A2-44FC-A083-98959550CFF4}" type="slidenum">
              <a:rPr lang="en-US" smtClean="0"/>
              <a:pPr/>
              <a:t>26</a:t>
            </a:fld>
            <a:endParaRPr lang="en-US"/>
          </a:p>
        </p:txBody>
      </p:sp>
    </p:spTree>
    <p:extLst>
      <p:ext uri="{BB962C8B-B14F-4D97-AF65-F5344CB8AC3E}">
        <p14:creationId xmlns:p14="http://schemas.microsoft.com/office/powerpoint/2010/main" val="269846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New Provisional: Mentorship &amp; Confirmation</a:t>
            </a:r>
            <a:endParaRPr lang="en-US" dirty="0">
              <a:latin typeface="+mj-lt"/>
            </a:endParaRPr>
          </a:p>
        </p:txBody>
      </p:sp>
      <p:sp>
        <p:nvSpPr>
          <p:cNvPr id="3" name="Text Placeholder 2"/>
          <p:cNvSpPr>
            <a:spLocks noGrp="1"/>
          </p:cNvSpPr>
          <p:nvPr>
            <p:ph type="body" sz="quarter" idx="11"/>
          </p:nvPr>
        </p:nvSpPr>
        <p:spPr>
          <a:xfrm>
            <a:off x="171451" y="1001027"/>
            <a:ext cx="11849100" cy="5025123"/>
          </a:xfrm>
        </p:spPr>
        <p:txBody>
          <a:bodyPr/>
          <a:lstStyle/>
          <a:p>
            <a:pPr marL="342900" lvl="0" indent="-342900" defTabSz="457200">
              <a:lnSpc>
                <a:spcPct val="150000"/>
              </a:lnSpc>
              <a:spcBef>
                <a:spcPts val="0"/>
              </a:spcBef>
              <a:spcAft>
                <a:spcPts val="0"/>
              </a:spcAft>
              <a:buFont typeface="+mj-lt"/>
              <a:buAutoNum type="arabicPeriod"/>
            </a:pPr>
            <a:r>
              <a:rPr lang="en-US" sz="2000" dirty="0">
                <a:solidFill>
                  <a:prstClr val="black"/>
                </a:solidFill>
                <a:latin typeface="+mn-lt"/>
              </a:rPr>
              <a:t>Mentorship and alternate route information will be requested.</a:t>
            </a:r>
          </a:p>
          <a:p>
            <a:pPr marL="342900" lvl="0" indent="-342900" defTabSz="457200">
              <a:lnSpc>
                <a:spcPct val="150000"/>
              </a:lnSpc>
              <a:spcBef>
                <a:spcPts val="0"/>
              </a:spcBef>
              <a:spcAft>
                <a:spcPts val="0"/>
              </a:spcAft>
              <a:buFont typeface="+mj-lt"/>
              <a:buAutoNum type="arabicPeriod"/>
            </a:pPr>
            <a:r>
              <a:rPr lang="en-US" sz="2000" dirty="0">
                <a:solidFill>
                  <a:prstClr val="black"/>
                </a:solidFill>
                <a:latin typeface="+mn-lt"/>
              </a:rPr>
              <a:t>After mentorship, a confirmation of the Provisional License to be created.</a:t>
            </a:r>
          </a:p>
        </p:txBody>
      </p:sp>
      <p:pic>
        <p:nvPicPr>
          <p:cNvPr id="5" name="Picture 4" descr="Screenshot: register and confirm mentorship and alternate route information. 1. Fields for last name, date of birth, and last 4 of social. 2. Confirmation of certificate info (certificate ID, Category, Title, and Type) and additional details (employment status, other). 3. Statement of assurance with checkbox for certification.">
            <a:extLst>
              <a:ext uri="{FF2B5EF4-FFF2-40B4-BE49-F238E27FC236}">
                <a16:creationId xmlns:a16="http://schemas.microsoft.com/office/drawing/2014/main" id="{B4947896-216B-47D2-BA83-CC7CA50F392C}"/>
              </a:ext>
            </a:extLst>
          </p:cNvPr>
          <p:cNvPicPr>
            <a:picLocks noChangeAspect="1"/>
          </p:cNvPicPr>
          <p:nvPr/>
        </p:nvPicPr>
        <p:blipFill>
          <a:blip r:embed="rId2"/>
          <a:stretch>
            <a:fillRect/>
          </a:stretch>
        </p:blipFill>
        <p:spPr>
          <a:xfrm>
            <a:off x="1087674" y="1993938"/>
            <a:ext cx="10011586" cy="4087063"/>
          </a:xfrm>
          <a:prstGeom prst="rect">
            <a:avLst/>
          </a:prstGeom>
        </p:spPr>
      </p:pic>
      <p:sp>
        <p:nvSpPr>
          <p:cNvPr id="4" name="Slide Number Placeholder 3"/>
          <p:cNvSpPr>
            <a:spLocks noGrp="1"/>
          </p:cNvSpPr>
          <p:nvPr>
            <p:ph type="sldNum" sz="quarter" idx="10"/>
          </p:nvPr>
        </p:nvSpPr>
        <p:spPr/>
        <p:txBody>
          <a:bodyPr/>
          <a:lstStyle/>
          <a:p>
            <a:fld id="{A3D1C70C-36A2-44FC-A083-98959550CFF4}" type="slidenum">
              <a:rPr lang="en-US" smtClean="0"/>
              <a:pPr/>
              <a:t>27</a:t>
            </a:fld>
            <a:endParaRPr lang="en-US"/>
          </a:p>
        </p:txBody>
      </p:sp>
    </p:spTree>
    <p:extLst>
      <p:ext uri="{BB962C8B-B14F-4D97-AF65-F5344CB8AC3E}">
        <p14:creationId xmlns:p14="http://schemas.microsoft.com/office/powerpoint/2010/main" val="3538325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New Provisional License</a:t>
            </a:r>
          </a:p>
        </p:txBody>
      </p:sp>
      <p:sp>
        <p:nvSpPr>
          <p:cNvPr id="3" name="Text Placeholder 2"/>
          <p:cNvSpPr>
            <a:spLocks noGrp="1"/>
          </p:cNvSpPr>
          <p:nvPr>
            <p:ph type="body" sz="quarter" idx="11"/>
          </p:nvPr>
        </p:nvSpPr>
        <p:spPr/>
        <p:txBody>
          <a:bodyPr/>
          <a:lstStyle/>
          <a:p>
            <a:pPr marL="0" lvl="0" indent="0" defTabSz="457200">
              <a:lnSpc>
                <a:spcPct val="150000"/>
              </a:lnSpc>
              <a:spcBef>
                <a:spcPts val="0"/>
              </a:spcBef>
              <a:spcAft>
                <a:spcPts val="0"/>
              </a:spcAft>
              <a:buNone/>
            </a:pPr>
            <a:r>
              <a:rPr lang="en-US" b="1" dirty="0">
                <a:solidFill>
                  <a:srgbClr val="1A3F56"/>
                </a:solidFill>
                <a:latin typeface="+mj-lt"/>
                <a:ea typeface="+mn-lt"/>
                <a:cs typeface="Calibri" panose="020F0502020204030204"/>
              </a:rPr>
              <a:t>After completing the registration:</a:t>
            </a:r>
            <a:endParaRPr lang="en-US" dirty="0">
              <a:solidFill>
                <a:prstClr val="black"/>
              </a:solidFill>
              <a:latin typeface="+mj-lt"/>
            </a:endParaRPr>
          </a:p>
          <a:p>
            <a:pPr marL="342900" lvl="0" indent="-342900" defTabSz="457200">
              <a:lnSpc>
                <a:spcPct val="150000"/>
              </a:lnSpc>
              <a:spcBef>
                <a:spcPts val="0"/>
              </a:spcBef>
              <a:spcAft>
                <a:spcPts val="0"/>
              </a:spcAft>
              <a:buFont typeface="+mj-lt"/>
              <a:buAutoNum type="arabicPeriod"/>
            </a:pPr>
            <a:r>
              <a:rPr lang="en-US" sz="3200" dirty="0">
                <a:solidFill>
                  <a:prstClr val="black"/>
                </a:solidFill>
                <a:latin typeface="+mj-lt"/>
              </a:rPr>
              <a:t> A Case is created and assigned to the provisional program.</a:t>
            </a:r>
          </a:p>
          <a:p>
            <a:pPr marL="342900" lvl="0" indent="-342900" defTabSz="457200">
              <a:lnSpc>
                <a:spcPct val="150000"/>
              </a:lnSpc>
              <a:spcBef>
                <a:spcPts val="0"/>
              </a:spcBef>
              <a:spcAft>
                <a:spcPts val="0"/>
              </a:spcAft>
              <a:buFont typeface="+mj-lt"/>
              <a:buAutoNum type="arabicPeriod"/>
            </a:pPr>
            <a:r>
              <a:rPr lang="en-US" sz="3200" dirty="0">
                <a:solidFill>
                  <a:prstClr val="black"/>
                </a:solidFill>
                <a:latin typeface="+mj-lt"/>
              </a:rPr>
              <a:t> An application record is created within the Case.</a:t>
            </a:r>
          </a:p>
          <a:p>
            <a:pPr marL="342900" lvl="0" indent="-342900" defTabSz="457200">
              <a:lnSpc>
                <a:spcPct val="150000"/>
              </a:lnSpc>
              <a:spcBef>
                <a:spcPts val="0"/>
              </a:spcBef>
              <a:spcAft>
                <a:spcPts val="0"/>
              </a:spcAft>
              <a:buFont typeface="+mj-lt"/>
              <a:buAutoNum type="arabicPeriod"/>
            </a:pPr>
            <a:r>
              <a:rPr lang="en-US" sz="3200" dirty="0">
                <a:solidFill>
                  <a:prstClr val="black"/>
                </a:solidFill>
                <a:latin typeface="+mj-lt"/>
              </a:rPr>
              <a:t> A new provisional teacher process record is created for that Educator.</a:t>
            </a:r>
          </a:p>
        </p:txBody>
      </p:sp>
      <p:sp>
        <p:nvSpPr>
          <p:cNvPr id="4" name="Slide Number Placeholder 3"/>
          <p:cNvSpPr>
            <a:spLocks noGrp="1"/>
          </p:cNvSpPr>
          <p:nvPr>
            <p:ph type="sldNum" sz="quarter" idx="10"/>
          </p:nvPr>
        </p:nvSpPr>
        <p:spPr/>
        <p:txBody>
          <a:bodyPr/>
          <a:lstStyle/>
          <a:p>
            <a:fld id="{A3D1C70C-36A2-44FC-A083-98959550CFF4}" type="slidenum">
              <a:rPr lang="en-US" smtClean="0"/>
              <a:pPr/>
              <a:t>28</a:t>
            </a:fld>
            <a:endParaRPr lang="en-US"/>
          </a:p>
        </p:txBody>
      </p:sp>
    </p:spTree>
    <p:extLst>
      <p:ext uri="{BB962C8B-B14F-4D97-AF65-F5344CB8AC3E}">
        <p14:creationId xmlns:p14="http://schemas.microsoft.com/office/powerpoint/2010/main" val="3778628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Viewing Provisional Licenses</a:t>
            </a:r>
          </a:p>
        </p:txBody>
      </p:sp>
      <p:sp>
        <p:nvSpPr>
          <p:cNvPr id="3" name="Text Placeholder 2" descr="The screenshot this slide shows the view of provisional licenses districts see when they log into the portal. There are four areas highlighted on the screenshot. &#10;&#10;They are as follows: The first column provides the “License ID” associated with each license in the system for the educator; &#10;1. To sort the list, click on the column header by which you want to sort.&#10;2. To view an individual License, click on the “License ID” value.&#10;3. To view an Educator’s record, click on the “Educator Name.”&#10;4. Use the search box to filter your Provisional Certification list."/>
          <p:cNvSpPr>
            <a:spLocks noGrp="1"/>
          </p:cNvSpPr>
          <p:nvPr>
            <p:ph type="body" sz="quarter" idx="11"/>
          </p:nvPr>
        </p:nvSpPr>
        <p:spPr>
          <a:xfrm>
            <a:off x="171451" y="1126475"/>
            <a:ext cx="11849100" cy="4899675"/>
          </a:xfrm>
        </p:spPr>
        <p:txBody>
          <a:bodyPr/>
          <a:lstStyle/>
          <a:p>
            <a:pPr marL="0" indent="0" defTabSz="457200">
              <a:lnSpc>
                <a:spcPct val="100000"/>
              </a:lnSpc>
              <a:spcBef>
                <a:spcPts val="0"/>
              </a:spcBef>
              <a:spcAft>
                <a:spcPts val="0"/>
              </a:spcAft>
              <a:buNone/>
            </a:pPr>
            <a:r>
              <a:rPr lang="en-US" sz="2800" b="1" dirty="0">
                <a:solidFill>
                  <a:srgbClr val="1A3F56"/>
                </a:solidFill>
                <a:latin typeface="+mj-lt"/>
                <a:ea typeface="+mn-lt"/>
                <a:cs typeface="Calibri" panose="020F0502020204030204"/>
              </a:rPr>
              <a:t>You can view Provisional Licenses when you login to the Portal</a:t>
            </a:r>
            <a:endParaRPr lang="en-US" sz="2800" b="1" dirty="0">
              <a:solidFill>
                <a:prstClr val="black"/>
              </a:solidFill>
              <a:latin typeface="+mj-lt"/>
              <a:ea typeface="+mn-lt"/>
              <a:cs typeface="Calibri" panose="020F0502020204030204"/>
            </a:endParaRPr>
          </a:p>
          <a:p>
            <a:pPr marL="457200" indent="-457200" defTabSz="457200">
              <a:lnSpc>
                <a:spcPct val="100000"/>
              </a:lnSpc>
              <a:spcBef>
                <a:spcPts val="0"/>
              </a:spcBef>
              <a:spcAft>
                <a:spcPts val="0"/>
              </a:spcAft>
              <a:buFont typeface="+mj-lt"/>
              <a:buAutoNum type="arabicPeriod"/>
            </a:pPr>
            <a:r>
              <a:rPr lang="en-US" sz="2000" dirty="0">
                <a:solidFill>
                  <a:prstClr val="black"/>
                </a:solidFill>
                <a:latin typeface="+mj-lt"/>
              </a:rPr>
              <a:t>The first column provides the “License ID” associated with each license in the system for the educator; </a:t>
            </a:r>
            <a:r>
              <a:rPr lang="en-US" sz="2000" dirty="0">
                <a:solidFill>
                  <a:prstClr val="black"/>
                </a:solidFill>
              </a:rPr>
              <a:t>To sort the list, click on the column header by which you want to sort.</a:t>
            </a:r>
          </a:p>
          <a:p>
            <a:pPr marL="457200" indent="-457200" defTabSz="457200">
              <a:lnSpc>
                <a:spcPct val="100000"/>
              </a:lnSpc>
              <a:spcBef>
                <a:spcPts val="0"/>
              </a:spcBef>
              <a:spcAft>
                <a:spcPts val="0"/>
              </a:spcAft>
              <a:buFont typeface="+mj-lt"/>
              <a:buAutoNum type="arabicPeriod"/>
            </a:pPr>
            <a:r>
              <a:rPr lang="en-US" sz="2000" dirty="0">
                <a:solidFill>
                  <a:prstClr val="black"/>
                </a:solidFill>
                <a:latin typeface="+mj-lt"/>
              </a:rPr>
              <a:t>To view an individual License, click on the “License ID” value.</a:t>
            </a:r>
          </a:p>
          <a:p>
            <a:pPr marL="457200" indent="-457200" defTabSz="457200">
              <a:lnSpc>
                <a:spcPct val="100000"/>
              </a:lnSpc>
              <a:spcBef>
                <a:spcPts val="0"/>
              </a:spcBef>
              <a:spcAft>
                <a:spcPts val="0"/>
              </a:spcAft>
              <a:buFont typeface="+mj-lt"/>
              <a:buAutoNum type="arabicPeriod"/>
            </a:pPr>
            <a:r>
              <a:rPr lang="en-US" sz="2000" dirty="0">
                <a:solidFill>
                  <a:prstClr val="black"/>
                </a:solidFill>
                <a:latin typeface="+mj-lt"/>
              </a:rPr>
              <a:t>To view an Educator’s record, click on the “Educator Name.”</a:t>
            </a:r>
          </a:p>
          <a:p>
            <a:pPr marL="457200" indent="-457200" defTabSz="457200">
              <a:lnSpc>
                <a:spcPct val="100000"/>
              </a:lnSpc>
              <a:spcBef>
                <a:spcPts val="0"/>
              </a:spcBef>
              <a:spcAft>
                <a:spcPts val="0"/>
              </a:spcAft>
              <a:buFont typeface="+mj-lt"/>
              <a:buAutoNum type="arabicPeriod"/>
            </a:pPr>
            <a:r>
              <a:rPr lang="en-US" sz="2000" dirty="0">
                <a:solidFill>
                  <a:prstClr val="black"/>
                </a:solidFill>
                <a:latin typeface="+mj-lt"/>
              </a:rPr>
              <a:t>Use the search box to filter your Provisional Certification list.</a:t>
            </a:r>
          </a:p>
        </p:txBody>
      </p:sp>
      <p:pic>
        <p:nvPicPr>
          <p:cNvPr id="7" name="Picture 6" descr="Screenshot: Provisional certifications. Four areas are highlighted: 1. License ID Column 2. License ID Number (license - 00000033) 3. Educator Name Column 4. Search Field&#10;">
            <a:extLst>
              <a:ext uri="{FF2B5EF4-FFF2-40B4-BE49-F238E27FC236}">
                <a16:creationId xmlns:a16="http://schemas.microsoft.com/office/drawing/2014/main" id="{2E41F54A-B2DA-468C-9AD4-66500049993A}"/>
              </a:ext>
            </a:extLst>
          </p:cNvPr>
          <p:cNvPicPr>
            <a:picLocks noChangeAspect="1"/>
          </p:cNvPicPr>
          <p:nvPr/>
        </p:nvPicPr>
        <p:blipFill>
          <a:blip r:embed="rId2"/>
          <a:stretch>
            <a:fillRect/>
          </a:stretch>
        </p:blipFill>
        <p:spPr>
          <a:xfrm>
            <a:off x="2161031" y="3210128"/>
            <a:ext cx="7869938" cy="2606182"/>
          </a:xfrm>
          <a:prstGeom prst="rect">
            <a:avLst/>
          </a:prstGeom>
        </p:spPr>
      </p:pic>
      <p:sp>
        <p:nvSpPr>
          <p:cNvPr id="4" name="Slide Number Placeholder 3"/>
          <p:cNvSpPr>
            <a:spLocks noGrp="1"/>
          </p:cNvSpPr>
          <p:nvPr>
            <p:ph type="sldNum" sz="quarter" idx="10"/>
          </p:nvPr>
        </p:nvSpPr>
        <p:spPr/>
        <p:txBody>
          <a:bodyPr/>
          <a:lstStyle/>
          <a:p>
            <a:fld id="{A3D1C70C-36A2-44FC-A083-98959550CFF4}" type="slidenum">
              <a:rPr lang="en-US" smtClean="0"/>
              <a:pPr/>
              <a:t>29</a:t>
            </a:fld>
            <a:endParaRPr lang="en-US"/>
          </a:p>
        </p:txBody>
      </p:sp>
    </p:spTree>
    <p:extLst>
      <p:ext uri="{BB962C8B-B14F-4D97-AF65-F5344CB8AC3E}">
        <p14:creationId xmlns:p14="http://schemas.microsoft.com/office/powerpoint/2010/main" val="3862379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C46A-08BF-4212-8571-7BFEF929F69B}"/>
              </a:ext>
            </a:extLst>
          </p:cNvPr>
          <p:cNvSpPr>
            <a:spLocks noGrp="1"/>
          </p:cNvSpPr>
          <p:nvPr>
            <p:ph type="title"/>
          </p:nvPr>
        </p:nvSpPr>
        <p:spPr/>
        <p:txBody>
          <a:bodyPr/>
          <a:lstStyle/>
          <a:p>
            <a:r>
              <a:rPr lang="en-US" dirty="0" err="1"/>
              <a:t>NJEdCert</a:t>
            </a:r>
            <a:endParaRPr lang="en-US" dirty="0"/>
          </a:p>
        </p:txBody>
      </p:sp>
      <p:sp>
        <p:nvSpPr>
          <p:cNvPr id="3" name="Slide Number Placeholder 2">
            <a:extLst>
              <a:ext uri="{FF2B5EF4-FFF2-40B4-BE49-F238E27FC236}">
                <a16:creationId xmlns:a16="http://schemas.microsoft.com/office/drawing/2014/main" id="{91BBBF94-D5F9-493D-971D-69647119E72E}"/>
              </a:ext>
            </a:extLst>
          </p:cNvPr>
          <p:cNvSpPr>
            <a:spLocks noGrp="1"/>
          </p:cNvSpPr>
          <p:nvPr>
            <p:ph type="sldNum" sz="quarter" idx="12"/>
          </p:nvPr>
        </p:nvSpPr>
        <p:spPr/>
        <p:txBody>
          <a:bodyPr/>
          <a:lstStyle/>
          <a:p>
            <a:fld id="{063B872D-3AE9-4542-A461-B751CD6BB84C}" type="slidenum">
              <a:rPr lang="en-US" smtClean="0"/>
              <a:t>3</a:t>
            </a:fld>
            <a:endParaRPr lang="en-US" dirty="0"/>
          </a:p>
        </p:txBody>
      </p:sp>
    </p:spTree>
    <p:extLst>
      <p:ext uri="{BB962C8B-B14F-4D97-AF65-F5344CB8AC3E}">
        <p14:creationId xmlns:p14="http://schemas.microsoft.com/office/powerpoint/2010/main" val="211440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235679"/>
            <a:ext cx="10096959" cy="596172"/>
          </a:xfrm>
        </p:spPr>
        <p:txBody>
          <a:bodyPr/>
          <a:lstStyle/>
          <a:p>
            <a:r>
              <a:rPr lang="en-US" sz="4000" dirty="0">
                <a:latin typeface="+mj-lt"/>
              </a:rPr>
              <a:t>Entering Final Summative Ratings and Mentorship </a:t>
            </a:r>
          </a:p>
        </p:txBody>
      </p:sp>
      <p:sp>
        <p:nvSpPr>
          <p:cNvPr id="3" name="Text Placeholder 2"/>
          <p:cNvSpPr>
            <a:spLocks noGrp="1"/>
          </p:cNvSpPr>
          <p:nvPr>
            <p:ph type="body" sz="quarter" idx="11"/>
          </p:nvPr>
        </p:nvSpPr>
        <p:spPr>
          <a:xfrm>
            <a:off x="186426" y="1027112"/>
            <a:ext cx="11522840" cy="4803775"/>
          </a:xfrm>
        </p:spPr>
        <p:txBody>
          <a:bodyPr/>
          <a:lstStyle/>
          <a:p>
            <a:pPr lvl="0">
              <a:lnSpc>
                <a:spcPct val="90000"/>
              </a:lnSpc>
              <a:spcAft>
                <a:spcPts val="0"/>
              </a:spcAft>
            </a:pPr>
            <a:r>
              <a:rPr lang="en-US" sz="2600" dirty="0">
                <a:solidFill>
                  <a:prstClr val="black"/>
                </a:solidFill>
                <a:latin typeface="+mj-lt"/>
              </a:rPr>
              <a:t>Ratings and mentoring weeks are entered by the school district into </a:t>
            </a:r>
            <a:r>
              <a:rPr lang="en-US" sz="2600" dirty="0" err="1">
                <a:solidFill>
                  <a:prstClr val="black"/>
                </a:solidFill>
                <a:latin typeface="+mj-lt"/>
              </a:rPr>
              <a:t>NJEdCert</a:t>
            </a:r>
            <a:r>
              <a:rPr lang="en-US" sz="2600" dirty="0">
                <a:solidFill>
                  <a:prstClr val="black"/>
                </a:solidFill>
                <a:latin typeface="+mj-lt"/>
              </a:rPr>
              <a:t>.</a:t>
            </a:r>
          </a:p>
          <a:p>
            <a:pPr lvl="1">
              <a:lnSpc>
                <a:spcPct val="90000"/>
              </a:lnSpc>
              <a:spcAft>
                <a:spcPts val="0"/>
              </a:spcAft>
              <a:buFont typeface="Courier New" panose="02070309020205020404" pitchFamily="49" charset="0"/>
              <a:buChar char="o"/>
            </a:pPr>
            <a:r>
              <a:rPr lang="en-US" sz="2200" dirty="0">
                <a:solidFill>
                  <a:prstClr val="black"/>
                </a:solidFill>
                <a:latin typeface="+mj-lt"/>
              </a:rPr>
              <a:t>Click on the teacher's name that is hyperlinked which will transition to a page that has the option to choose “Enter Final Summative Ratings and Mentorship”.</a:t>
            </a:r>
            <a:endParaRPr lang="en-US" sz="2600" dirty="0">
              <a:solidFill>
                <a:prstClr val="black"/>
              </a:solidFill>
              <a:latin typeface="+mj-lt"/>
            </a:endParaRPr>
          </a:p>
          <a:p>
            <a:pPr lvl="0">
              <a:lnSpc>
                <a:spcPct val="90000"/>
              </a:lnSpc>
              <a:spcAft>
                <a:spcPts val="0"/>
              </a:spcAft>
            </a:pPr>
            <a:r>
              <a:rPr lang="en-US" sz="2600" dirty="0">
                <a:solidFill>
                  <a:prstClr val="black"/>
                </a:solidFill>
                <a:latin typeface="+mj-lt"/>
              </a:rPr>
              <a:t>Mentoring time must be tracked by each employer.  If a provisional teacher leaves employment from the school district and begins to work in another New Jersey school district, the initial district will need to complete the </a:t>
            </a:r>
            <a:r>
              <a:rPr lang="en-US" sz="2600" dirty="0">
                <a:solidFill>
                  <a:prstClr val="black"/>
                </a:solidFill>
                <a:latin typeface="+mj-lt"/>
                <a:hlinkClick r:id="rId3"/>
              </a:rPr>
              <a:t>Mentoring Transfer Template</a:t>
            </a:r>
            <a:r>
              <a:rPr lang="en-US" sz="2600" dirty="0">
                <a:solidFill>
                  <a:prstClr val="black"/>
                </a:solidFill>
                <a:latin typeface="+mj-lt"/>
              </a:rPr>
              <a:t> to document the amount of mentoring time completed.</a:t>
            </a:r>
            <a:endParaRPr lang="en-US" sz="2600" dirty="0">
              <a:solidFill>
                <a:prstClr val="black"/>
              </a:solidFill>
              <a:latin typeface="Calibri" panose="020F0502020204030204"/>
            </a:endParaRPr>
          </a:p>
        </p:txBody>
      </p:sp>
      <p:sp>
        <p:nvSpPr>
          <p:cNvPr id="4" name="Slide Number Placeholder 3"/>
          <p:cNvSpPr>
            <a:spLocks noGrp="1"/>
          </p:cNvSpPr>
          <p:nvPr>
            <p:ph type="sldNum" sz="quarter" idx="10"/>
          </p:nvPr>
        </p:nvSpPr>
        <p:spPr/>
        <p:txBody>
          <a:bodyPr/>
          <a:lstStyle/>
          <a:p>
            <a:fld id="{A3D1C70C-36A2-44FC-A083-98959550CFF4}" type="slidenum">
              <a:rPr lang="en-US" smtClean="0"/>
              <a:pPr/>
              <a:t>30</a:t>
            </a:fld>
            <a:endParaRPr lang="en-US"/>
          </a:p>
        </p:txBody>
      </p:sp>
    </p:spTree>
    <p:extLst>
      <p:ext uri="{BB962C8B-B14F-4D97-AF65-F5344CB8AC3E}">
        <p14:creationId xmlns:p14="http://schemas.microsoft.com/office/powerpoint/2010/main" val="404479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Renewal of Provisional Certificates</a:t>
            </a:r>
          </a:p>
        </p:txBody>
      </p:sp>
      <p:sp>
        <p:nvSpPr>
          <p:cNvPr id="3" name="Text Placeholder 2"/>
          <p:cNvSpPr>
            <a:spLocks noGrp="1"/>
          </p:cNvSpPr>
          <p:nvPr>
            <p:ph type="body" sz="quarter" idx="11"/>
          </p:nvPr>
        </p:nvSpPr>
        <p:spPr/>
        <p:txBody>
          <a:bodyPr>
            <a:normAutofit lnSpcReduction="10000"/>
          </a:bodyPr>
          <a:lstStyle/>
          <a:p>
            <a:pPr lvl="0" fontAlgn="base">
              <a:lnSpc>
                <a:spcPct val="90000"/>
              </a:lnSpc>
              <a:spcAft>
                <a:spcPts val="0"/>
              </a:spcAft>
            </a:pPr>
            <a:r>
              <a:rPr lang="en-US" sz="2600" dirty="0">
                <a:solidFill>
                  <a:prstClr val="black"/>
                </a:solidFill>
                <a:latin typeface="+mj-lt"/>
                <a:ea typeface="+mn-lt"/>
                <a:cs typeface="Calibri" panose="020F0502020204030204"/>
              </a:rPr>
              <a:t>Candidates who are working under a provisional certificate that, will expire on July 31, and who have not yet met the requirements for a standard certificate will need to be issued a provisional renewal to continue employment in current role while working towards a Standard certificate. The school district must initiate the renewal process in NJEdCert.</a:t>
            </a:r>
          </a:p>
          <a:p>
            <a:pPr lvl="0" fontAlgn="base">
              <a:lnSpc>
                <a:spcPct val="90000"/>
              </a:lnSpc>
              <a:spcAft>
                <a:spcPts val="0"/>
              </a:spcAft>
            </a:pPr>
            <a:r>
              <a:rPr lang="en-US" sz="2600" dirty="0">
                <a:solidFill>
                  <a:prstClr val="black"/>
                </a:solidFill>
                <a:latin typeface="+mj-lt"/>
                <a:ea typeface="+mn-lt"/>
                <a:cs typeface="Calibri" panose="020F0502020204030204"/>
              </a:rPr>
              <a:t>Candidates may be eligible for one provisional renewal.  CE teachers  must provide the district with documentation of progress made towards alternate route program completion.</a:t>
            </a:r>
          </a:p>
          <a:p>
            <a:pPr lvl="0" fontAlgn="base">
              <a:lnSpc>
                <a:spcPct val="90000"/>
              </a:lnSpc>
              <a:spcAft>
                <a:spcPts val="0"/>
              </a:spcAft>
            </a:pPr>
            <a:r>
              <a:rPr lang="en-US" sz="2600" dirty="0">
                <a:solidFill>
                  <a:prstClr val="black"/>
                </a:solidFill>
                <a:latin typeface="+mj-lt"/>
                <a:ea typeface="+mn-lt"/>
                <a:cs typeface="Calibri" panose="020F0502020204030204"/>
              </a:rPr>
              <a:t>Candidates completing a TOSD, Bilingual, or ESL program must also provide documentation to the district of progress made towards program completion to be eligible for a second renewal of the provisional.</a:t>
            </a:r>
            <a:endParaRPr lang="en-US" sz="2600" dirty="0">
              <a:solidFill>
                <a:prstClr val="black"/>
              </a:solidFill>
              <a:latin typeface="+mj-lt"/>
            </a:endParaRPr>
          </a:p>
        </p:txBody>
      </p:sp>
      <p:sp>
        <p:nvSpPr>
          <p:cNvPr id="4" name="Slide Number Placeholder 3"/>
          <p:cNvSpPr>
            <a:spLocks noGrp="1"/>
          </p:cNvSpPr>
          <p:nvPr>
            <p:ph type="sldNum" sz="quarter" idx="10"/>
          </p:nvPr>
        </p:nvSpPr>
        <p:spPr/>
        <p:txBody>
          <a:bodyPr/>
          <a:lstStyle/>
          <a:p>
            <a:fld id="{A3D1C70C-36A2-44FC-A083-98959550CFF4}" type="slidenum">
              <a:rPr lang="en-US" smtClean="0"/>
              <a:pPr/>
              <a:t>31</a:t>
            </a:fld>
            <a:endParaRPr lang="en-US"/>
          </a:p>
        </p:txBody>
      </p:sp>
    </p:spTree>
    <p:extLst>
      <p:ext uri="{BB962C8B-B14F-4D97-AF65-F5344CB8AC3E}">
        <p14:creationId xmlns:p14="http://schemas.microsoft.com/office/powerpoint/2010/main" val="1817467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Initiating Provisional License Renewal (1 of 4)</a:t>
            </a:r>
          </a:p>
        </p:txBody>
      </p:sp>
      <p:sp>
        <p:nvSpPr>
          <p:cNvPr id="3" name="Text Placeholder 2"/>
          <p:cNvSpPr>
            <a:spLocks noGrp="1"/>
          </p:cNvSpPr>
          <p:nvPr>
            <p:ph type="body" sz="quarter" idx="11"/>
          </p:nvPr>
        </p:nvSpPr>
        <p:spPr>
          <a:xfrm>
            <a:off x="171451" y="1232103"/>
            <a:ext cx="11849100" cy="4803775"/>
          </a:xfrm>
        </p:spPr>
        <p:txBody>
          <a:bodyPr/>
          <a:lstStyle/>
          <a:p>
            <a:r>
              <a:rPr lang="en-US" sz="2400" dirty="0"/>
              <a:t>From homepage, click “Renew a Provisional License.”</a:t>
            </a:r>
          </a:p>
        </p:txBody>
      </p:sp>
      <p:pic>
        <p:nvPicPr>
          <p:cNvPr id="10" name="Picture 9" descr="Screenshot: Provisional Certifications. Buttons for: Register an educator for a new provisional; renew a provisional license; renew an emergency license; and report conduct issue.">
            <a:extLst>
              <a:ext uri="{FF2B5EF4-FFF2-40B4-BE49-F238E27FC236}">
                <a16:creationId xmlns:a16="http://schemas.microsoft.com/office/drawing/2014/main" id="{47B138E2-1D34-4ACB-A3F3-84A056D6D8FF}"/>
              </a:ext>
            </a:extLst>
          </p:cNvPr>
          <p:cNvPicPr>
            <a:picLocks noChangeAspect="1"/>
          </p:cNvPicPr>
          <p:nvPr/>
        </p:nvPicPr>
        <p:blipFill>
          <a:blip r:embed="rId2"/>
          <a:stretch>
            <a:fillRect/>
          </a:stretch>
        </p:blipFill>
        <p:spPr>
          <a:xfrm>
            <a:off x="2076220" y="1721500"/>
            <a:ext cx="8458200" cy="4400550"/>
          </a:xfrm>
          <a:prstGeom prst="rect">
            <a:avLst/>
          </a:prstGeom>
        </p:spPr>
      </p:pic>
      <p:sp>
        <p:nvSpPr>
          <p:cNvPr id="7" name="Oval 6" descr="This oval circles the Renew Provisional License button on the screenshot.">
            <a:extLst>
              <a:ext uri="{FF2B5EF4-FFF2-40B4-BE49-F238E27FC236}">
                <a16:creationId xmlns:a16="http://schemas.microsoft.com/office/drawing/2014/main" id="{DE488681-C263-2043-B3EB-042613366DC6}"/>
              </a:ext>
            </a:extLst>
          </p:cNvPr>
          <p:cNvSpPr/>
          <p:nvPr/>
        </p:nvSpPr>
        <p:spPr>
          <a:xfrm>
            <a:off x="8316244" y="3773087"/>
            <a:ext cx="1743075" cy="446842"/>
          </a:xfrm>
          <a:prstGeom prst="ellipse">
            <a:avLst/>
          </a:prstGeom>
          <a:noFill/>
          <a:ln w="12700" cap="flat" cmpd="sng" algn="ctr">
            <a:solidFill>
              <a:srgbClr val="4472C4"/>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fld id="{A3D1C70C-36A2-44FC-A083-98959550CFF4}" type="slidenum">
              <a:rPr lang="en-US" smtClean="0"/>
              <a:pPr/>
              <a:t>32</a:t>
            </a:fld>
            <a:endParaRPr lang="en-US"/>
          </a:p>
        </p:txBody>
      </p:sp>
    </p:spTree>
    <p:extLst>
      <p:ext uri="{BB962C8B-B14F-4D97-AF65-F5344CB8AC3E}">
        <p14:creationId xmlns:p14="http://schemas.microsoft.com/office/powerpoint/2010/main" val="1362576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Initiating Provisional License Renewal (2 of 4)</a:t>
            </a:r>
          </a:p>
        </p:txBody>
      </p:sp>
      <p:sp>
        <p:nvSpPr>
          <p:cNvPr id="3" name="Text Placeholder 2"/>
          <p:cNvSpPr>
            <a:spLocks noGrp="1"/>
          </p:cNvSpPr>
          <p:nvPr>
            <p:ph type="body" sz="quarter" idx="11"/>
          </p:nvPr>
        </p:nvSpPr>
        <p:spPr>
          <a:xfrm>
            <a:off x="171450" y="1484552"/>
            <a:ext cx="11849100" cy="1944448"/>
          </a:xfrm>
        </p:spPr>
        <p:txBody>
          <a:bodyPr>
            <a:noAutofit/>
          </a:bodyPr>
          <a:lstStyle/>
          <a:p>
            <a:pPr marL="342900" lvl="0" indent="-342900" defTabSz="457200">
              <a:lnSpc>
                <a:spcPct val="150000"/>
              </a:lnSpc>
              <a:spcBef>
                <a:spcPts val="0"/>
              </a:spcBef>
              <a:spcAft>
                <a:spcPts val="0"/>
              </a:spcAft>
              <a:buFont typeface="+mj-lt"/>
              <a:buAutoNum type="arabicPeriod"/>
            </a:pPr>
            <a:r>
              <a:rPr lang="en-US" sz="3200" dirty="0">
                <a:solidFill>
                  <a:prstClr val="black"/>
                </a:solidFill>
                <a:latin typeface="+mj-lt"/>
              </a:rPr>
              <a:t>There will be a list of provisional licenses that are eligible to be renewed.</a:t>
            </a:r>
          </a:p>
          <a:p>
            <a:pPr marL="342900" lvl="0" indent="-342900" defTabSz="457200">
              <a:lnSpc>
                <a:spcPct val="150000"/>
              </a:lnSpc>
              <a:spcBef>
                <a:spcPts val="0"/>
              </a:spcBef>
              <a:spcAft>
                <a:spcPts val="0"/>
              </a:spcAft>
              <a:buFont typeface="+mj-lt"/>
              <a:buAutoNum type="arabicPeriod"/>
            </a:pPr>
            <a:r>
              <a:rPr lang="en-US" sz="3200" dirty="0">
                <a:solidFill>
                  <a:prstClr val="black"/>
                </a:solidFill>
                <a:latin typeface="+mj-lt"/>
              </a:rPr>
              <a:t>Select the appropriate educator.</a:t>
            </a:r>
          </a:p>
          <a:p>
            <a:pPr marL="342900" lvl="0" indent="-342900" defTabSz="457200">
              <a:lnSpc>
                <a:spcPct val="150000"/>
              </a:lnSpc>
              <a:spcBef>
                <a:spcPts val="0"/>
              </a:spcBef>
              <a:spcAft>
                <a:spcPts val="0"/>
              </a:spcAft>
              <a:buFont typeface="+mj-lt"/>
              <a:buAutoNum type="arabicPeriod"/>
            </a:pPr>
            <a:r>
              <a:rPr lang="en-US" sz="3200" dirty="0">
                <a:solidFill>
                  <a:prstClr val="black"/>
                </a:solidFill>
                <a:latin typeface="+mj-lt"/>
              </a:rPr>
              <a:t>Follow the screen prompts.</a:t>
            </a:r>
          </a:p>
        </p:txBody>
      </p:sp>
      <p:sp>
        <p:nvSpPr>
          <p:cNvPr id="4" name="Slide Number Placeholder 3"/>
          <p:cNvSpPr>
            <a:spLocks noGrp="1"/>
          </p:cNvSpPr>
          <p:nvPr>
            <p:ph type="sldNum" sz="quarter" idx="10"/>
          </p:nvPr>
        </p:nvSpPr>
        <p:spPr/>
        <p:txBody>
          <a:bodyPr/>
          <a:lstStyle/>
          <a:p>
            <a:fld id="{A3D1C70C-36A2-44FC-A083-98959550CFF4}" type="slidenum">
              <a:rPr lang="en-US" smtClean="0"/>
              <a:pPr/>
              <a:t>33</a:t>
            </a:fld>
            <a:endParaRPr lang="en-US"/>
          </a:p>
        </p:txBody>
      </p:sp>
    </p:spTree>
    <p:extLst>
      <p:ext uri="{BB962C8B-B14F-4D97-AF65-F5344CB8AC3E}">
        <p14:creationId xmlns:p14="http://schemas.microsoft.com/office/powerpoint/2010/main" val="1443663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Initiating Provisional License Renewal (3 of 4)</a:t>
            </a:r>
          </a:p>
        </p:txBody>
      </p:sp>
      <p:pic>
        <p:nvPicPr>
          <p:cNvPr id="5" name="Picture 4" descr="Three screenshots: Process for provisional license renewal. 1: Select the educator/license you would like to renew (table with three columns: educator, category, and endorsement title). 2. Confirm selection (table with four columns: educator, category, type, and endorsement code). 3. List of previously provided information for educator (district, job type, etc). CE program details and fields for educator progressing in program? anticipated date of program completion. and hours/credits to date. &quot;Save &amp; Resume later&quot; and &quot;Continue&quot; buttons on each screen.">
            <a:extLst>
              <a:ext uri="{FF2B5EF4-FFF2-40B4-BE49-F238E27FC236}">
                <a16:creationId xmlns:a16="http://schemas.microsoft.com/office/drawing/2014/main" id="{91E8CE49-F0A2-4B9E-AFEE-3C17A8035771}"/>
              </a:ext>
            </a:extLst>
          </p:cNvPr>
          <p:cNvPicPr>
            <a:picLocks noChangeAspect="1"/>
          </p:cNvPicPr>
          <p:nvPr/>
        </p:nvPicPr>
        <p:blipFill>
          <a:blip r:embed="rId3"/>
          <a:stretch>
            <a:fillRect/>
          </a:stretch>
        </p:blipFill>
        <p:spPr>
          <a:xfrm>
            <a:off x="376432" y="1442708"/>
            <a:ext cx="10477500" cy="4257675"/>
          </a:xfrm>
          <a:prstGeom prst="rect">
            <a:avLst/>
          </a:prstGeom>
        </p:spPr>
      </p:pic>
      <p:sp>
        <p:nvSpPr>
          <p:cNvPr id="4" name="Slide Number Placeholder 3"/>
          <p:cNvSpPr>
            <a:spLocks noGrp="1"/>
          </p:cNvSpPr>
          <p:nvPr>
            <p:ph type="sldNum" sz="quarter" idx="10"/>
          </p:nvPr>
        </p:nvSpPr>
        <p:spPr/>
        <p:txBody>
          <a:bodyPr/>
          <a:lstStyle/>
          <a:p>
            <a:fld id="{A3D1C70C-36A2-44FC-A083-98959550CFF4}" type="slidenum">
              <a:rPr lang="en-US" smtClean="0"/>
              <a:pPr/>
              <a:t>34</a:t>
            </a:fld>
            <a:endParaRPr lang="en-US"/>
          </a:p>
        </p:txBody>
      </p:sp>
    </p:spTree>
    <p:extLst>
      <p:ext uri="{BB962C8B-B14F-4D97-AF65-F5344CB8AC3E}">
        <p14:creationId xmlns:p14="http://schemas.microsoft.com/office/powerpoint/2010/main" val="42002188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Initiating Provisional License Renewal (4 of 4)</a:t>
            </a:r>
          </a:p>
        </p:txBody>
      </p:sp>
      <p:sp>
        <p:nvSpPr>
          <p:cNvPr id="3" name="Text Placeholder 2"/>
          <p:cNvSpPr>
            <a:spLocks noGrp="1"/>
          </p:cNvSpPr>
          <p:nvPr>
            <p:ph type="body" sz="quarter" idx="11"/>
          </p:nvPr>
        </p:nvSpPr>
        <p:spPr>
          <a:xfrm>
            <a:off x="171450" y="1029903"/>
            <a:ext cx="11849100" cy="4798194"/>
          </a:xfrm>
        </p:spPr>
        <p:txBody>
          <a:bodyPr/>
          <a:lstStyle/>
          <a:p>
            <a:pPr marL="0" lvl="0" indent="0" defTabSz="457200">
              <a:lnSpc>
                <a:spcPct val="100000"/>
              </a:lnSpc>
              <a:spcBef>
                <a:spcPts val="0"/>
              </a:spcBef>
              <a:spcAft>
                <a:spcPts val="600"/>
              </a:spcAft>
              <a:buNone/>
            </a:pPr>
            <a:r>
              <a:rPr lang="en-US" sz="2200" b="1" dirty="0">
                <a:latin typeface="+mj-lt"/>
                <a:ea typeface="+mn-lt"/>
                <a:cs typeface="Calibri" panose="020F0502020204030204"/>
              </a:rPr>
              <a:t>Following the conclusion of processes:</a:t>
            </a:r>
          </a:p>
          <a:p>
            <a:pPr marL="342900" lvl="0" indent="-342900" defTabSz="457200">
              <a:lnSpc>
                <a:spcPct val="100000"/>
              </a:lnSpc>
              <a:spcBef>
                <a:spcPts val="0"/>
              </a:spcBef>
              <a:spcAft>
                <a:spcPts val="600"/>
              </a:spcAft>
              <a:buFont typeface="+mj-lt"/>
              <a:buAutoNum type="arabicPeriod"/>
            </a:pPr>
            <a:r>
              <a:rPr lang="en-US" sz="2200" dirty="0">
                <a:solidFill>
                  <a:prstClr val="black"/>
                </a:solidFill>
                <a:latin typeface="+mj-lt"/>
              </a:rPr>
              <a:t>A Case is created with status “Pending Payment.”</a:t>
            </a:r>
          </a:p>
          <a:p>
            <a:pPr marL="342900" lvl="0" indent="-342900" defTabSz="457200">
              <a:lnSpc>
                <a:spcPct val="100000"/>
              </a:lnSpc>
              <a:spcBef>
                <a:spcPts val="0"/>
              </a:spcBef>
              <a:spcAft>
                <a:spcPts val="600"/>
              </a:spcAft>
              <a:buFont typeface="+mj-lt"/>
              <a:buAutoNum type="arabicPeriod"/>
            </a:pPr>
            <a:r>
              <a:rPr lang="en-US" sz="2200" dirty="0">
                <a:solidFill>
                  <a:prstClr val="black"/>
                </a:solidFill>
                <a:latin typeface="+mj-lt"/>
              </a:rPr>
              <a:t>An application is created and associated to the Case.</a:t>
            </a:r>
          </a:p>
          <a:p>
            <a:pPr marL="342900" lvl="0" indent="-342900" defTabSz="457200">
              <a:lnSpc>
                <a:spcPct val="100000"/>
              </a:lnSpc>
              <a:spcBef>
                <a:spcPts val="0"/>
              </a:spcBef>
              <a:spcAft>
                <a:spcPts val="600"/>
              </a:spcAft>
              <a:buFont typeface="+mj-lt"/>
              <a:buAutoNum type="arabicPeriod"/>
            </a:pPr>
            <a:r>
              <a:rPr lang="en-US" sz="2200" dirty="0">
                <a:solidFill>
                  <a:prstClr val="black"/>
                </a:solidFill>
                <a:latin typeface="+mj-lt"/>
              </a:rPr>
              <a:t>A new PTP record is created and associated to the educator and application.</a:t>
            </a:r>
          </a:p>
          <a:p>
            <a:pPr marL="342900" lvl="0" indent="-342900" defTabSz="457200">
              <a:lnSpc>
                <a:spcPct val="100000"/>
              </a:lnSpc>
              <a:spcBef>
                <a:spcPts val="0"/>
              </a:spcBef>
              <a:spcAft>
                <a:spcPts val="600"/>
              </a:spcAft>
              <a:buFont typeface="+mj-lt"/>
              <a:buAutoNum type="arabicPeriod"/>
            </a:pPr>
            <a:r>
              <a:rPr lang="en-US" sz="2200" dirty="0">
                <a:solidFill>
                  <a:prstClr val="black"/>
                </a:solidFill>
                <a:latin typeface="+mj-lt"/>
              </a:rPr>
              <a:t>The educator will receive an email with subject “Your Provisional Renewal Application”  to allow for educator to complete application and payment.</a:t>
            </a:r>
          </a:p>
        </p:txBody>
      </p:sp>
      <p:pic>
        <p:nvPicPr>
          <p:cNvPr id="7" name="Picture 6" descr="Screenshot: concluding processes for initiating a provisional license. Case 00001137. Table with 7 columns shown: number, application ID, record type, applicant name, endorsement, application status, and application date. Status is &quot;pending payment.&quot;">
            <a:extLst>
              <a:ext uri="{FF2B5EF4-FFF2-40B4-BE49-F238E27FC236}">
                <a16:creationId xmlns:a16="http://schemas.microsoft.com/office/drawing/2014/main" id="{AB1BCA63-A835-479B-ABD9-103B19531544}"/>
              </a:ext>
            </a:extLst>
          </p:cNvPr>
          <p:cNvPicPr>
            <a:picLocks noChangeAspect="1"/>
          </p:cNvPicPr>
          <p:nvPr/>
        </p:nvPicPr>
        <p:blipFill>
          <a:blip r:embed="rId2"/>
          <a:stretch>
            <a:fillRect/>
          </a:stretch>
        </p:blipFill>
        <p:spPr>
          <a:xfrm>
            <a:off x="1966913" y="3472370"/>
            <a:ext cx="7660494" cy="2580005"/>
          </a:xfrm>
          <a:prstGeom prst="rect">
            <a:avLst/>
          </a:prstGeom>
        </p:spPr>
      </p:pic>
      <p:sp>
        <p:nvSpPr>
          <p:cNvPr id="4" name="Slide Number Placeholder 3"/>
          <p:cNvSpPr>
            <a:spLocks noGrp="1"/>
          </p:cNvSpPr>
          <p:nvPr>
            <p:ph type="sldNum" sz="quarter" idx="10"/>
          </p:nvPr>
        </p:nvSpPr>
        <p:spPr/>
        <p:txBody>
          <a:bodyPr/>
          <a:lstStyle/>
          <a:p>
            <a:fld id="{A3D1C70C-36A2-44FC-A083-98959550CFF4}" type="slidenum">
              <a:rPr lang="en-US" smtClean="0"/>
              <a:pPr/>
              <a:t>35</a:t>
            </a:fld>
            <a:endParaRPr lang="en-US"/>
          </a:p>
        </p:txBody>
      </p:sp>
    </p:spTree>
    <p:extLst>
      <p:ext uri="{BB962C8B-B14F-4D97-AF65-F5344CB8AC3E}">
        <p14:creationId xmlns:p14="http://schemas.microsoft.com/office/powerpoint/2010/main" val="4217370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Entering a Termination Date</a:t>
            </a:r>
          </a:p>
        </p:txBody>
      </p:sp>
      <p:sp>
        <p:nvSpPr>
          <p:cNvPr id="3" name="Text Placeholder 2"/>
          <p:cNvSpPr>
            <a:spLocks noGrp="1"/>
          </p:cNvSpPr>
          <p:nvPr>
            <p:ph type="body" sz="quarter" idx="11"/>
          </p:nvPr>
        </p:nvSpPr>
        <p:spPr>
          <a:xfrm>
            <a:off x="215050" y="1126475"/>
            <a:ext cx="11215869" cy="4009382"/>
          </a:xfrm>
        </p:spPr>
        <p:txBody>
          <a:bodyPr/>
          <a:lstStyle/>
          <a:p>
            <a:pPr lvl="0">
              <a:lnSpc>
                <a:spcPct val="90000"/>
              </a:lnSpc>
              <a:spcAft>
                <a:spcPts val="0"/>
              </a:spcAft>
            </a:pPr>
            <a:r>
              <a:rPr lang="en-US" sz="2800" dirty="0">
                <a:solidFill>
                  <a:prstClr val="black"/>
                </a:solidFill>
                <a:latin typeface="+mj-lt"/>
              </a:rPr>
              <a:t>When an educator leaves a school district, a termination date, which is the last date of employment, must be entered in </a:t>
            </a:r>
            <a:r>
              <a:rPr lang="en-US" sz="2800" dirty="0" err="1">
                <a:solidFill>
                  <a:prstClr val="black"/>
                </a:solidFill>
                <a:latin typeface="+mj-lt"/>
              </a:rPr>
              <a:t>NJEdCert</a:t>
            </a:r>
            <a:r>
              <a:rPr lang="en-US" sz="2800" dirty="0">
                <a:solidFill>
                  <a:prstClr val="black"/>
                </a:solidFill>
                <a:latin typeface="+mj-lt"/>
              </a:rPr>
              <a:t>.</a:t>
            </a:r>
          </a:p>
          <a:p>
            <a:pPr lvl="0">
              <a:lnSpc>
                <a:spcPct val="90000"/>
              </a:lnSpc>
              <a:spcAft>
                <a:spcPts val="0"/>
              </a:spcAft>
            </a:pPr>
            <a:r>
              <a:rPr lang="en-US" sz="2800" dirty="0">
                <a:solidFill>
                  <a:prstClr val="black"/>
                </a:solidFill>
                <a:latin typeface="+mj-lt"/>
              </a:rPr>
              <a:t>A PTP record is created for each endorsement the educator is registered.</a:t>
            </a:r>
          </a:p>
          <a:p>
            <a:pPr lvl="1">
              <a:lnSpc>
                <a:spcPct val="90000"/>
              </a:lnSpc>
              <a:spcAft>
                <a:spcPts val="0"/>
              </a:spcAft>
            </a:pPr>
            <a:r>
              <a:rPr lang="en-US" sz="2400" dirty="0">
                <a:solidFill>
                  <a:prstClr val="black"/>
                </a:solidFill>
                <a:latin typeface="+mj-lt"/>
              </a:rPr>
              <a:t>The termination date must be entered for each PTP ID record associated with a district.</a:t>
            </a:r>
          </a:p>
        </p:txBody>
      </p:sp>
      <p:sp>
        <p:nvSpPr>
          <p:cNvPr id="4" name="Slide Number Placeholder 3"/>
          <p:cNvSpPr>
            <a:spLocks noGrp="1"/>
          </p:cNvSpPr>
          <p:nvPr>
            <p:ph type="sldNum" sz="quarter" idx="10"/>
          </p:nvPr>
        </p:nvSpPr>
        <p:spPr/>
        <p:txBody>
          <a:bodyPr/>
          <a:lstStyle/>
          <a:p>
            <a:fld id="{A3D1C70C-36A2-44FC-A083-98959550CFF4}" type="slidenum">
              <a:rPr lang="en-US" smtClean="0"/>
              <a:pPr/>
              <a:t>36</a:t>
            </a:fld>
            <a:endParaRPr lang="en-US"/>
          </a:p>
        </p:txBody>
      </p:sp>
    </p:spTree>
    <p:extLst>
      <p:ext uri="{BB962C8B-B14F-4D97-AF65-F5344CB8AC3E}">
        <p14:creationId xmlns:p14="http://schemas.microsoft.com/office/powerpoint/2010/main" val="3971578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Conversion to Standard </a:t>
            </a:r>
          </a:p>
        </p:txBody>
      </p:sp>
      <p:sp>
        <p:nvSpPr>
          <p:cNvPr id="3" name="Text Placeholder 2"/>
          <p:cNvSpPr>
            <a:spLocks noGrp="1"/>
          </p:cNvSpPr>
          <p:nvPr>
            <p:ph type="body" sz="quarter" idx="11"/>
          </p:nvPr>
        </p:nvSpPr>
        <p:spPr>
          <a:xfrm>
            <a:off x="148994" y="1126475"/>
            <a:ext cx="11696460" cy="4803775"/>
          </a:xfrm>
        </p:spPr>
        <p:txBody>
          <a:bodyPr/>
          <a:lstStyle/>
          <a:p>
            <a:pPr marL="0" lvl="0" indent="0">
              <a:lnSpc>
                <a:spcPct val="90000"/>
              </a:lnSpc>
              <a:spcAft>
                <a:spcPts val="0"/>
              </a:spcAft>
              <a:buNone/>
            </a:pPr>
            <a:r>
              <a:rPr lang="en-US" sz="2600" dirty="0">
                <a:solidFill>
                  <a:prstClr val="black"/>
                </a:solidFill>
                <a:latin typeface="+mj-lt"/>
              </a:rPr>
              <a:t>School districts must initiate conversion to a standard for all educators through NJEdCert. Before initiating conversion to standard, the school district must confirm the following has been completed:</a:t>
            </a:r>
          </a:p>
          <a:p>
            <a:pPr lvl="1">
              <a:lnSpc>
                <a:spcPct val="90000"/>
              </a:lnSpc>
              <a:spcAft>
                <a:spcPts val="0"/>
              </a:spcAft>
              <a:buFont typeface="Courier New" panose="02070309020205020404" pitchFamily="49" charset="0"/>
              <a:buChar char="o"/>
            </a:pPr>
            <a:r>
              <a:rPr lang="en-US" sz="2400" b="1" dirty="0">
                <a:solidFill>
                  <a:prstClr val="black"/>
                </a:solidFill>
                <a:latin typeface="+mj-lt"/>
              </a:rPr>
              <a:t>Teachers</a:t>
            </a:r>
            <a:r>
              <a:rPr lang="en-US" sz="2400" dirty="0">
                <a:solidFill>
                  <a:prstClr val="black"/>
                </a:solidFill>
                <a:latin typeface="+mj-lt"/>
              </a:rPr>
              <a:t>: Completed 30 weeks of mentoring; received two years of effective or highly effective evaluations, CE candidates must complete all required coursework and pass the teacher performance assessment.</a:t>
            </a:r>
          </a:p>
          <a:p>
            <a:pPr lvl="1">
              <a:lnSpc>
                <a:spcPct val="90000"/>
              </a:lnSpc>
              <a:spcAft>
                <a:spcPts val="0"/>
              </a:spcAft>
              <a:buFont typeface="Courier New" panose="02070309020205020404" pitchFamily="49" charset="0"/>
              <a:buChar char="o"/>
            </a:pPr>
            <a:r>
              <a:rPr lang="en-US" sz="2400" b="1" dirty="0">
                <a:solidFill>
                  <a:prstClr val="black"/>
                </a:solidFill>
                <a:latin typeface="+mj-lt"/>
              </a:rPr>
              <a:t>Administrators</a:t>
            </a:r>
            <a:r>
              <a:rPr lang="en-US" sz="2400" dirty="0">
                <a:solidFill>
                  <a:prstClr val="black"/>
                </a:solidFill>
                <a:latin typeface="+mj-lt"/>
              </a:rPr>
              <a:t>: Completed one-to-two-year residency.</a:t>
            </a:r>
          </a:p>
          <a:p>
            <a:pPr lvl="1">
              <a:lnSpc>
                <a:spcPct val="90000"/>
              </a:lnSpc>
              <a:spcAft>
                <a:spcPts val="0"/>
              </a:spcAft>
              <a:buFont typeface="Courier New" panose="02070309020205020404" pitchFamily="49" charset="0"/>
              <a:buChar char="o"/>
            </a:pPr>
            <a:r>
              <a:rPr lang="en-US" sz="2400" b="1" dirty="0">
                <a:solidFill>
                  <a:prstClr val="black"/>
                </a:solidFill>
                <a:latin typeface="+mj-lt"/>
              </a:rPr>
              <a:t>SAC</a:t>
            </a:r>
            <a:r>
              <a:rPr lang="en-US" sz="2400" dirty="0">
                <a:solidFill>
                  <a:prstClr val="black"/>
                </a:solidFill>
                <a:latin typeface="+mj-lt"/>
              </a:rPr>
              <a:t>: Completed a 6-month residency and received an effective or highly effective rating, completed coursework, if applicable.</a:t>
            </a:r>
          </a:p>
          <a:p>
            <a:pPr lvl="1">
              <a:lnSpc>
                <a:spcPct val="90000"/>
              </a:lnSpc>
              <a:spcAft>
                <a:spcPts val="0"/>
              </a:spcAft>
              <a:buFont typeface="Courier New" panose="02070309020205020404" pitchFamily="49" charset="0"/>
              <a:buChar char="o"/>
            </a:pPr>
            <a:r>
              <a:rPr lang="en-US" sz="2400" b="1" dirty="0">
                <a:solidFill>
                  <a:prstClr val="black"/>
                </a:solidFill>
                <a:latin typeface="+mj-lt"/>
              </a:rPr>
              <a:t>SLMS/ALMS</a:t>
            </a:r>
            <a:r>
              <a:rPr lang="en-US" sz="2400" dirty="0">
                <a:solidFill>
                  <a:prstClr val="black"/>
                </a:solidFill>
                <a:latin typeface="+mj-lt"/>
              </a:rPr>
              <a:t>: Completed a one-year residency and received an effective or highly effective rating, completed coursework, if applicable.</a:t>
            </a:r>
          </a:p>
        </p:txBody>
      </p:sp>
      <p:sp>
        <p:nvSpPr>
          <p:cNvPr id="4" name="Slide Number Placeholder 3"/>
          <p:cNvSpPr>
            <a:spLocks noGrp="1"/>
          </p:cNvSpPr>
          <p:nvPr>
            <p:ph type="sldNum" sz="quarter" idx="10"/>
          </p:nvPr>
        </p:nvSpPr>
        <p:spPr/>
        <p:txBody>
          <a:bodyPr/>
          <a:lstStyle/>
          <a:p>
            <a:fld id="{A3D1C70C-36A2-44FC-A083-98959550CFF4}" type="slidenum">
              <a:rPr lang="en-US" smtClean="0"/>
              <a:pPr/>
              <a:t>37</a:t>
            </a:fld>
            <a:endParaRPr lang="en-US"/>
          </a:p>
        </p:txBody>
      </p:sp>
    </p:spTree>
    <p:extLst>
      <p:ext uri="{BB962C8B-B14F-4D97-AF65-F5344CB8AC3E}">
        <p14:creationId xmlns:p14="http://schemas.microsoft.com/office/powerpoint/2010/main" val="2195646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mj-lt"/>
              </a:rPr>
              <a:t>Initiating Conversion to Standard </a:t>
            </a:r>
          </a:p>
        </p:txBody>
      </p:sp>
      <p:sp>
        <p:nvSpPr>
          <p:cNvPr id="3" name="Text Placeholder 2"/>
          <p:cNvSpPr>
            <a:spLocks noGrp="1"/>
          </p:cNvSpPr>
          <p:nvPr>
            <p:ph type="body" sz="quarter" idx="11"/>
          </p:nvPr>
        </p:nvSpPr>
        <p:spPr>
          <a:xfrm>
            <a:off x="171451" y="979149"/>
            <a:ext cx="12020549" cy="5270790"/>
          </a:xfrm>
        </p:spPr>
        <p:txBody>
          <a:bodyPr>
            <a:normAutofit/>
          </a:bodyPr>
          <a:lstStyle/>
          <a:p>
            <a:pPr>
              <a:lnSpc>
                <a:spcPct val="90000"/>
              </a:lnSpc>
              <a:spcAft>
                <a:spcPts val="0"/>
              </a:spcAft>
            </a:pPr>
            <a:r>
              <a:rPr lang="en-US" sz="2400" dirty="0">
                <a:solidFill>
                  <a:prstClr val="black"/>
                </a:solidFill>
                <a:latin typeface="+mj-lt"/>
              </a:rPr>
              <a:t>The school district recommends the educator  by choosing the educator in the “list of conversions to standards” tab in </a:t>
            </a:r>
            <a:r>
              <a:rPr lang="en-US" sz="2400" dirty="0" err="1">
                <a:solidFill>
                  <a:prstClr val="black"/>
                </a:solidFill>
                <a:latin typeface="+mj-lt"/>
              </a:rPr>
              <a:t>NJEdCert</a:t>
            </a:r>
            <a:r>
              <a:rPr lang="en-US" sz="2400" dirty="0">
                <a:solidFill>
                  <a:prstClr val="black"/>
                </a:solidFill>
                <a:latin typeface="+mj-lt"/>
              </a:rPr>
              <a:t>.</a:t>
            </a:r>
          </a:p>
          <a:p>
            <a:pPr lvl="2">
              <a:lnSpc>
                <a:spcPct val="90000"/>
              </a:lnSpc>
              <a:spcAft>
                <a:spcPts val="0"/>
              </a:spcAft>
            </a:pPr>
            <a:r>
              <a:rPr lang="en-US" sz="1800" dirty="0">
                <a:solidFill>
                  <a:prstClr val="black"/>
                </a:solidFill>
                <a:latin typeface="+mj-lt"/>
              </a:rPr>
              <a:t>Educators who have not previously applied online through NJEdCert must register before the district submits for a standard. The educator should not apply for a standard after creating an account.  The educator needs to wait for the email with further instructions per step 3.</a:t>
            </a:r>
          </a:p>
          <a:p>
            <a:pPr lvl="2">
              <a:lnSpc>
                <a:spcPct val="90000"/>
              </a:lnSpc>
              <a:spcAft>
                <a:spcPts val="0"/>
              </a:spcAft>
            </a:pPr>
            <a:r>
              <a:rPr lang="en-US" sz="1800" dirty="0">
                <a:solidFill>
                  <a:prstClr val="black"/>
                </a:solidFill>
                <a:latin typeface="+mj-lt"/>
              </a:rPr>
              <a:t>CE educators must update biographical information to include altroute route program information.</a:t>
            </a:r>
          </a:p>
          <a:p>
            <a:pPr>
              <a:lnSpc>
                <a:spcPct val="90000"/>
              </a:lnSpc>
              <a:spcAft>
                <a:spcPts val="0"/>
              </a:spcAft>
            </a:pPr>
            <a:r>
              <a:rPr lang="en-US" sz="2400" dirty="0">
                <a:solidFill>
                  <a:prstClr val="black"/>
                </a:solidFill>
                <a:latin typeface="+mj-lt"/>
              </a:rPr>
              <a:t>Once submitted, a case is created and is routed to the Provisional Office for review.</a:t>
            </a:r>
          </a:p>
          <a:p>
            <a:pPr lvl="0">
              <a:lnSpc>
                <a:spcPct val="90000"/>
              </a:lnSpc>
              <a:spcAft>
                <a:spcPts val="0"/>
              </a:spcAft>
            </a:pPr>
            <a:r>
              <a:rPr lang="en-US" sz="2400" dirty="0">
                <a:solidFill>
                  <a:prstClr val="black"/>
                </a:solidFill>
                <a:latin typeface="+mj-lt"/>
              </a:rPr>
              <a:t>Upon review, the Provisional Office sends the educator an email with instructions to finalize the application in order to complete the oath and make payment.</a:t>
            </a:r>
          </a:p>
          <a:p>
            <a:pPr lvl="2">
              <a:lnSpc>
                <a:spcPct val="90000"/>
              </a:lnSpc>
              <a:spcAft>
                <a:spcPts val="0"/>
              </a:spcAft>
            </a:pPr>
            <a:r>
              <a:rPr lang="en-US" sz="1600" b="1" i="1" dirty="0">
                <a:solidFill>
                  <a:prstClr val="black"/>
                </a:solidFill>
                <a:latin typeface="+mj-lt"/>
              </a:rPr>
              <a:t>Note</a:t>
            </a:r>
            <a:r>
              <a:rPr lang="en-US" sz="1600" i="1" dirty="0">
                <a:solidFill>
                  <a:prstClr val="black"/>
                </a:solidFill>
                <a:latin typeface="+mj-lt"/>
              </a:rPr>
              <a:t>:  Everyone needs to click into the Payment tab, but only CE holders will be charged.</a:t>
            </a:r>
          </a:p>
          <a:p>
            <a:pPr>
              <a:lnSpc>
                <a:spcPct val="120000"/>
              </a:lnSpc>
              <a:spcBef>
                <a:spcPts val="0"/>
              </a:spcBef>
              <a:spcAft>
                <a:spcPts val="0"/>
              </a:spcAft>
            </a:pPr>
            <a:r>
              <a:rPr lang="en-US" sz="2400" dirty="0">
                <a:solidFill>
                  <a:prstClr val="black"/>
                </a:solidFill>
                <a:latin typeface="+mj-lt"/>
              </a:rPr>
              <a:t>After completing the online application, the case will be routed back to the  Provisional Office for final review/issuance.</a:t>
            </a:r>
          </a:p>
        </p:txBody>
      </p:sp>
      <p:sp>
        <p:nvSpPr>
          <p:cNvPr id="4" name="Slide Number Placeholder 3"/>
          <p:cNvSpPr>
            <a:spLocks noGrp="1"/>
          </p:cNvSpPr>
          <p:nvPr>
            <p:ph type="sldNum" sz="quarter" idx="10"/>
          </p:nvPr>
        </p:nvSpPr>
        <p:spPr/>
        <p:txBody>
          <a:bodyPr/>
          <a:lstStyle/>
          <a:p>
            <a:fld id="{A3D1C70C-36A2-44FC-A083-98959550CFF4}" type="slidenum">
              <a:rPr lang="en-US" smtClean="0"/>
              <a:pPr/>
              <a:t>38</a:t>
            </a:fld>
            <a:endParaRPr lang="en-US"/>
          </a:p>
        </p:txBody>
      </p:sp>
    </p:spTree>
    <p:extLst>
      <p:ext uri="{BB962C8B-B14F-4D97-AF65-F5344CB8AC3E}">
        <p14:creationId xmlns:p14="http://schemas.microsoft.com/office/powerpoint/2010/main" val="10771434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NJEdCert</a:t>
            </a:r>
            <a:r>
              <a:rPr lang="en-US" dirty="0"/>
              <a:t>: Supporting Educators</a:t>
            </a:r>
          </a:p>
        </p:txBody>
      </p:sp>
      <p:sp>
        <p:nvSpPr>
          <p:cNvPr id="3" name="Slide Number Placeholder 2"/>
          <p:cNvSpPr>
            <a:spLocks noGrp="1"/>
          </p:cNvSpPr>
          <p:nvPr>
            <p:ph type="sldNum" sz="quarter" idx="12"/>
          </p:nvPr>
        </p:nvSpPr>
        <p:spPr/>
        <p:txBody>
          <a:bodyPr/>
          <a:lstStyle/>
          <a:p>
            <a:fld id="{063B872D-3AE9-4542-A461-B751CD6BB84C}" type="slidenum">
              <a:rPr lang="en-US" smtClean="0"/>
              <a:t>39</a:t>
            </a:fld>
            <a:endParaRPr lang="en-US"/>
          </a:p>
        </p:txBody>
      </p:sp>
    </p:spTree>
    <p:extLst>
      <p:ext uri="{BB962C8B-B14F-4D97-AF65-F5344CB8AC3E}">
        <p14:creationId xmlns:p14="http://schemas.microsoft.com/office/powerpoint/2010/main" val="3733044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81FA9-4C1F-4E6F-B96C-FA516DC2F7B5}"/>
              </a:ext>
            </a:extLst>
          </p:cNvPr>
          <p:cNvSpPr>
            <a:spLocks noGrp="1"/>
          </p:cNvSpPr>
          <p:nvPr>
            <p:ph type="title"/>
          </p:nvPr>
        </p:nvSpPr>
        <p:spPr>
          <a:xfrm>
            <a:off x="1256841" y="378896"/>
            <a:ext cx="10096959" cy="747579"/>
          </a:xfrm>
        </p:spPr>
        <p:txBody>
          <a:bodyPr anchor="ctr">
            <a:noAutofit/>
          </a:bodyPr>
          <a:lstStyle/>
          <a:p>
            <a:r>
              <a:rPr lang="en-US" sz="4400" dirty="0" err="1"/>
              <a:t>NJEdCert</a:t>
            </a:r>
            <a:r>
              <a:rPr lang="en-US" sz="4400" dirty="0"/>
              <a:t> Overview</a:t>
            </a:r>
          </a:p>
        </p:txBody>
      </p:sp>
      <p:pic>
        <p:nvPicPr>
          <p:cNvPr id="5" name="Picture 4" descr="Logo: NJEdCert">
            <a:extLst>
              <a:ext uri="{FF2B5EF4-FFF2-40B4-BE49-F238E27FC236}">
                <a16:creationId xmlns:a16="http://schemas.microsoft.com/office/drawing/2014/main" id="{55880E2C-5D3C-4EBB-AFFD-34D21BE9883F}"/>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24908" y="1829319"/>
            <a:ext cx="3800820" cy="3755840"/>
          </a:xfrm>
          <a:prstGeom prst="rect">
            <a:avLst/>
          </a:prstGeom>
          <a:noFill/>
        </p:spPr>
      </p:pic>
      <p:sp>
        <p:nvSpPr>
          <p:cNvPr id="3" name="Content Placeholder 2">
            <a:extLst>
              <a:ext uri="{FF2B5EF4-FFF2-40B4-BE49-F238E27FC236}">
                <a16:creationId xmlns:a16="http://schemas.microsoft.com/office/drawing/2014/main" id="{E9874AE8-299A-4291-A192-680A38ECBC08}"/>
              </a:ext>
            </a:extLst>
          </p:cNvPr>
          <p:cNvSpPr>
            <a:spLocks noGrp="1"/>
          </p:cNvSpPr>
          <p:nvPr>
            <p:ph sz="half" idx="13"/>
          </p:nvPr>
        </p:nvSpPr>
        <p:spPr>
          <a:xfrm>
            <a:off x="4195590" y="2310043"/>
            <a:ext cx="7235329" cy="2794392"/>
          </a:xfrm>
        </p:spPr>
        <p:txBody>
          <a:bodyPr rIns="274320">
            <a:normAutofit fontScale="62500" lnSpcReduction="20000"/>
          </a:bodyPr>
          <a:lstStyle/>
          <a:p>
            <a:pPr marL="0" indent="0">
              <a:lnSpc>
                <a:spcPct val="120000"/>
              </a:lnSpc>
              <a:spcBef>
                <a:spcPts val="0"/>
              </a:spcBef>
              <a:spcAft>
                <a:spcPts val="600"/>
              </a:spcAft>
              <a:buNone/>
            </a:pPr>
            <a:r>
              <a:rPr lang="en-US" sz="3800" dirty="0"/>
              <a:t>The New Jersey Department of Education (NJDOE) launched the New Jersey Educator Certification System (</a:t>
            </a:r>
            <a:r>
              <a:rPr lang="en-US" sz="3800" dirty="0" err="1"/>
              <a:t>NJEdCert</a:t>
            </a:r>
            <a:r>
              <a:rPr lang="en-US" sz="3800" dirty="0"/>
              <a:t>) on May 31, 2022, which replaced the Teacher Certification Information System (TCIS). </a:t>
            </a:r>
            <a:r>
              <a:rPr lang="en-US" sz="3800" dirty="0" err="1"/>
              <a:t>NJEdCert</a:t>
            </a:r>
            <a:r>
              <a:rPr lang="en-US" sz="3800" dirty="0"/>
              <a:t> leads to a more efficient process for timely issuance of certificates.</a:t>
            </a:r>
          </a:p>
        </p:txBody>
      </p:sp>
      <p:sp>
        <p:nvSpPr>
          <p:cNvPr id="6" name="Slide Number Placeholder 3">
            <a:extLst>
              <a:ext uri="{FF2B5EF4-FFF2-40B4-BE49-F238E27FC236}">
                <a16:creationId xmlns:a16="http://schemas.microsoft.com/office/drawing/2014/main" id="{87513E97-CEB8-4D08-9873-5D9CBC7A0193}"/>
              </a:ext>
            </a:extLst>
          </p:cNvPr>
          <p:cNvSpPr txBox="1">
            <a:spLocks/>
          </p:cNvSpPr>
          <p:nvPr/>
        </p:nvSpPr>
        <p:spPr>
          <a:xfrm>
            <a:off x="8687719" y="6257197"/>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3D1C70C-36A2-44FC-A083-98959550CFF4}" type="slidenum">
              <a:rPr lang="en-US" sz="1400" smtClean="0">
                <a:solidFill>
                  <a:schemeClr val="bg1"/>
                </a:solidFill>
              </a:rPr>
              <a:pPr algn="r"/>
              <a:t>4</a:t>
            </a:fld>
            <a:endParaRPr lang="en-US" sz="1400" dirty="0">
              <a:solidFill>
                <a:schemeClr val="bg1"/>
              </a:solidFill>
            </a:endParaRPr>
          </a:p>
        </p:txBody>
      </p:sp>
    </p:spTree>
    <p:extLst>
      <p:ext uri="{BB962C8B-B14F-4D97-AF65-F5344CB8AC3E}">
        <p14:creationId xmlns:p14="http://schemas.microsoft.com/office/powerpoint/2010/main" val="36579765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45B4D-A3AB-403A-9DAB-7FB8CD33C9BA}"/>
              </a:ext>
            </a:extLst>
          </p:cNvPr>
          <p:cNvSpPr>
            <a:spLocks noGrp="1"/>
          </p:cNvSpPr>
          <p:nvPr>
            <p:ph type="title"/>
          </p:nvPr>
        </p:nvSpPr>
        <p:spPr/>
        <p:txBody>
          <a:bodyPr/>
          <a:lstStyle/>
          <a:p>
            <a:r>
              <a:rPr lang="en-US" sz="4400" dirty="0"/>
              <a:t>Servicing Cases</a:t>
            </a:r>
          </a:p>
        </p:txBody>
      </p:sp>
      <p:sp>
        <p:nvSpPr>
          <p:cNvPr id="3" name="Content Placeholder 2">
            <a:extLst>
              <a:ext uri="{FF2B5EF4-FFF2-40B4-BE49-F238E27FC236}">
                <a16:creationId xmlns:a16="http://schemas.microsoft.com/office/drawing/2014/main" id="{90CC1192-7E14-45C7-BEE0-6D2940A16A2C}"/>
              </a:ext>
            </a:extLst>
          </p:cNvPr>
          <p:cNvSpPr>
            <a:spLocks noGrp="1"/>
          </p:cNvSpPr>
          <p:nvPr>
            <p:ph idx="1"/>
          </p:nvPr>
        </p:nvSpPr>
        <p:spPr>
          <a:xfrm>
            <a:off x="146292" y="1202026"/>
            <a:ext cx="11890272" cy="2226974"/>
          </a:xfrm>
        </p:spPr>
        <p:txBody>
          <a:bodyPr/>
          <a:lstStyle/>
          <a:p>
            <a:pPr marL="0" indent="0">
              <a:buNone/>
            </a:pPr>
            <a:r>
              <a:rPr lang="en-US" sz="2800" dirty="0" err="1"/>
              <a:t>NJEdCert’s</a:t>
            </a:r>
            <a:r>
              <a:rPr lang="en-US" sz="2800" dirty="0"/>
              <a:t> Educator Portal allows educators to submit  inquiries and make other customer service requests.</a:t>
            </a:r>
          </a:p>
        </p:txBody>
      </p:sp>
      <p:pic>
        <p:nvPicPr>
          <p:cNvPr id="7" name="Picture 6" descr="Screenshot: Contact Customer Service. &quot;How can we help you today?&quot; followed by a list of options: update name, update date of birth, update social security number, update citizenship status, request test score records, application questions, and customer service questions.">
            <a:extLst>
              <a:ext uri="{FF2B5EF4-FFF2-40B4-BE49-F238E27FC236}">
                <a16:creationId xmlns:a16="http://schemas.microsoft.com/office/drawing/2014/main" id="{842DDA2C-10F1-45BE-B6B6-F325F0C171E5}"/>
              </a:ext>
            </a:extLst>
          </p:cNvPr>
          <p:cNvPicPr/>
          <p:nvPr/>
        </p:nvPicPr>
        <p:blipFill rotWithShape="1">
          <a:blip r:embed="rId2"/>
          <a:srcRect l="67553"/>
          <a:stretch/>
        </p:blipFill>
        <p:spPr>
          <a:xfrm>
            <a:off x="5328745" y="2168223"/>
            <a:ext cx="3731172" cy="3822674"/>
          </a:xfrm>
          <a:prstGeom prst="rect">
            <a:avLst/>
          </a:prstGeom>
        </p:spPr>
      </p:pic>
      <p:sp>
        <p:nvSpPr>
          <p:cNvPr id="5" name="Slide Number Placeholder 4">
            <a:extLst>
              <a:ext uri="{FF2B5EF4-FFF2-40B4-BE49-F238E27FC236}">
                <a16:creationId xmlns:a16="http://schemas.microsoft.com/office/drawing/2014/main" id="{0295A6A8-A58E-4573-85D1-A039B9C039AE}"/>
              </a:ext>
            </a:extLst>
          </p:cNvPr>
          <p:cNvSpPr>
            <a:spLocks noGrp="1"/>
          </p:cNvSpPr>
          <p:nvPr>
            <p:ph type="sldNum" sz="quarter" idx="12"/>
          </p:nvPr>
        </p:nvSpPr>
        <p:spPr/>
        <p:txBody>
          <a:bodyPr/>
          <a:lstStyle/>
          <a:p>
            <a:fld id="{A3D1C70C-36A2-44FC-A083-98959550CFF4}" type="slidenum">
              <a:rPr lang="en-US" smtClean="0"/>
              <a:t>40</a:t>
            </a:fld>
            <a:endParaRPr lang="en-US"/>
          </a:p>
        </p:txBody>
      </p:sp>
    </p:spTree>
    <p:extLst>
      <p:ext uri="{BB962C8B-B14F-4D97-AF65-F5344CB8AC3E}">
        <p14:creationId xmlns:p14="http://schemas.microsoft.com/office/powerpoint/2010/main" val="17445249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C545-7D8C-4F4A-A15B-9E0B081C1F48}"/>
              </a:ext>
            </a:extLst>
          </p:cNvPr>
          <p:cNvSpPr>
            <a:spLocks noGrp="1"/>
          </p:cNvSpPr>
          <p:nvPr>
            <p:ph type="title"/>
          </p:nvPr>
        </p:nvSpPr>
        <p:spPr>
          <a:xfrm>
            <a:off x="1333960" y="354240"/>
            <a:ext cx="10096959" cy="747579"/>
          </a:xfrm>
        </p:spPr>
        <p:txBody>
          <a:bodyPr/>
          <a:lstStyle/>
          <a:p>
            <a:r>
              <a:rPr lang="en-US" sz="4400" dirty="0"/>
              <a:t>Checking Application Status </a:t>
            </a:r>
          </a:p>
        </p:txBody>
      </p:sp>
      <p:sp>
        <p:nvSpPr>
          <p:cNvPr id="3" name="Text Placeholder 2">
            <a:extLst>
              <a:ext uri="{FF2B5EF4-FFF2-40B4-BE49-F238E27FC236}">
                <a16:creationId xmlns:a16="http://schemas.microsoft.com/office/drawing/2014/main" id="{069CE8E2-7427-42A4-AB1D-3F9719D60224}"/>
              </a:ext>
            </a:extLst>
          </p:cNvPr>
          <p:cNvSpPr>
            <a:spLocks noGrp="1"/>
          </p:cNvSpPr>
          <p:nvPr>
            <p:ph type="body" sz="quarter" idx="11"/>
          </p:nvPr>
        </p:nvSpPr>
        <p:spPr>
          <a:xfrm>
            <a:off x="171451" y="1222376"/>
            <a:ext cx="11849100" cy="1442766"/>
          </a:xfrm>
        </p:spPr>
        <p:txBody>
          <a:bodyPr/>
          <a:lstStyle/>
          <a:p>
            <a:pPr marL="0" indent="0">
              <a:buNone/>
            </a:pPr>
            <a:r>
              <a:rPr lang="en-US" dirty="0"/>
              <a:t>Candidates are able to log into the portal and check application status.</a:t>
            </a:r>
          </a:p>
        </p:txBody>
      </p:sp>
      <p:pic>
        <p:nvPicPr>
          <p:cNvPr id="7" name="Picture 6" descr="Screenshot: Application Status bar. From left to right, statuses are: pending payment, pending applicant response, pending conduct review, pending review, on-hold: deficient, and closed.">
            <a:extLst>
              <a:ext uri="{FF2B5EF4-FFF2-40B4-BE49-F238E27FC236}">
                <a16:creationId xmlns:a16="http://schemas.microsoft.com/office/drawing/2014/main" id="{DFAAEDFF-CD42-47B9-880E-20880D2A1FDC}"/>
              </a:ext>
            </a:extLst>
          </p:cNvPr>
          <p:cNvPicPr>
            <a:picLocks noChangeAspect="1"/>
          </p:cNvPicPr>
          <p:nvPr/>
        </p:nvPicPr>
        <p:blipFill>
          <a:blip r:embed="rId2"/>
          <a:stretch>
            <a:fillRect/>
          </a:stretch>
        </p:blipFill>
        <p:spPr>
          <a:xfrm>
            <a:off x="381528" y="2525553"/>
            <a:ext cx="11049392" cy="3265647"/>
          </a:xfrm>
          <a:prstGeom prst="rect">
            <a:avLst/>
          </a:prstGeom>
        </p:spPr>
      </p:pic>
      <p:sp>
        <p:nvSpPr>
          <p:cNvPr id="4" name="Slide Number Placeholder 3">
            <a:extLst>
              <a:ext uri="{FF2B5EF4-FFF2-40B4-BE49-F238E27FC236}">
                <a16:creationId xmlns:a16="http://schemas.microsoft.com/office/drawing/2014/main" id="{CC8CE869-42C8-4344-BCBA-D46488F098C4}"/>
              </a:ext>
            </a:extLst>
          </p:cNvPr>
          <p:cNvSpPr>
            <a:spLocks noGrp="1"/>
          </p:cNvSpPr>
          <p:nvPr>
            <p:ph type="sldNum" sz="quarter" idx="10"/>
          </p:nvPr>
        </p:nvSpPr>
        <p:spPr/>
        <p:txBody>
          <a:bodyPr/>
          <a:lstStyle/>
          <a:p>
            <a:fld id="{A3D1C70C-36A2-44FC-A083-98959550CFF4}" type="slidenum">
              <a:rPr lang="en-US" smtClean="0"/>
              <a:pPr/>
              <a:t>41</a:t>
            </a:fld>
            <a:endParaRPr lang="en-US"/>
          </a:p>
        </p:txBody>
      </p:sp>
    </p:spTree>
    <p:extLst>
      <p:ext uri="{BB962C8B-B14F-4D97-AF65-F5344CB8AC3E}">
        <p14:creationId xmlns:p14="http://schemas.microsoft.com/office/powerpoint/2010/main" val="3411648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44A8-C209-48AB-BCCB-D0604B9C514B}"/>
              </a:ext>
            </a:extLst>
          </p:cNvPr>
          <p:cNvSpPr>
            <a:spLocks noGrp="1"/>
          </p:cNvSpPr>
          <p:nvPr>
            <p:ph type="title"/>
          </p:nvPr>
        </p:nvSpPr>
        <p:spPr/>
        <p:txBody>
          <a:bodyPr/>
          <a:lstStyle/>
          <a:p>
            <a:r>
              <a:rPr lang="en-US" sz="4400" dirty="0"/>
              <a:t>Making Payments</a:t>
            </a:r>
          </a:p>
        </p:txBody>
      </p:sp>
      <p:sp>
        <p:nvSpPr>
          <p:cNvPr id="3" name="Text Placeholder 2">
            <a:extLst>
              <a:ext uri="{FF2B5EF4-FFF2-40B4-BE49-F238E27FC236}">
                <a16:creationId xmlns:a16="http://schemas.microsoft.com/office/drawing/2014/main" id="{3112CF4D-D3D5-4A4A-A3A8-4A081DADB67A}"/>
              </a:ext>
            </a:extLst>
          </p:cNvPr>
          <p:cNvSpPr>
            <a:spLocks noGrp="1"/>
          </p:cNvSpPr>
          <p:nvPr>
            <p:ph type="body" sz="quarter" idx="11"/>
          </p:nvPr>
        </p:nvSpPr>
        <p:spPr>
          <a:xfrm>
            <a:off x="171451" y="1222376"/>
            <a:ext cx="11849100" cy="1565430"/>
          </a:xfrm>
        </p:spPr>
        <p:txBody>
          <a:bodyPr>
            <a:normAutofit/>
          </a:bodyPr>
          <a:lstStyle/>
          <a:p>
            <a:pPr marL="0" indent="0">
              <a:buNone/>
            </a:pPr>
            <a:r>
              <a:rPr lang="en-US" sz="2800" dirty="0"/>
              <a:t>Candidates must be in the case and click the payment tab to make a payment.</a:t>
            </a:r>
          </a:p>
        </p:txBody>
      </p:sp>
      <p:pic>
        <p:nvPicPr>
          <p:cNvPr id="5" name="Picture 4" descr="Screenshot: Payment Summary. Case number, case type, credits ($0) and Case fees ($125) are listed. Summary of applications associated with this case – for each, the following are listed: application ID, type, endorsement title, category, fee. Amount due: &quot;After taking any credits in account, your total payment today will be $125.00.&quot;">
            <a:extLst>
              <a:ext uri="{FF2B5EF4-FFF2-40B4-BE49-F238E27FC236}">
                <a16:creationId xmlns:a16="http://schemas.microsoft.com/office/drawing/2014/main" id="{FA84FE31-0FE9-4F88-A0D9-B7181B290E4B}"/>
              </a:ext>
            </a:extLst>
          </p:cNvPr>
          <p:cNvPicPr/>
          <p:nvPr/>
        </p:nvPicPr>
        <p:blipFill rotWithShape="1">
          <a:blip r:embed="rId2"/>
          <a:srcRect b="5854"/>
          <a:stretch/>
        </p:blipFill>
        <p:spPr>
          <a:xfrm>
            <a:off x="515007" y="2297151"/>
            <a:ext cx="11095271" cy="3536090"/>
          </a:xfrm>
          <a:prstGeom prst="rect">
            <a:avLst/>
          </a:prstGeom>
        </p:spPr>
      </p:pic>
      <p:sp>
        <p:nvSpPr>
          <p:cNvPr id="4" name="Slide Number Placeholder 3">
            <a:extLst>
              <a:ext uri="{FF2B5EF4-FFF2-40B4-BE49-F238E27FC236}">
                <a16:creationId xmlns:a16="http://schemas.microsoft.com/office/drawing/2014/main" id="{6BDB16EE-3B8A-449B-A063-B3516B068D44}"/>
              </a:ext>
            </a:extLst>
          </p:cNvPr>
          <p:cNvSpPr>
            <a:spLocks noGrp="1"/>
          </p:cNvSpPr>
          <p:nvPr>
            <p:ph type="sldNum" sz="quarter" idx="10"/>
          </p:nvPr>
        </p:nvSpPr>
        <p:spPr/>
        <p:txBody>
          <a:bodyPr/>
          <a:lstStyle/>
          <a:p>
            <a:fld id="{A3D1C70C-36A2-44FC-A083-98959550CFF4}" type="slidenum">
              <a:rPr lang="en-US" smtClean="0"/>
              <a:pPr/>
              <a:t>42</a:t>
            </a:fld>
            <a:endParaRPr lang="en-US"/>
          </a:p>
        </p:txBody>
      </p:sp>
    </p:spTree>
    <p:extLst>
      <p:ext uri="{BB962C8B-B14F-4D97-AF65-F5344CB8AC3E}">
        <p14:creationId xmlns:p14="http://schemas.microsoft.com/office/powerpoint/2010/main" val="34476317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0BF40-955C-4BDB-B68E-AA3EB439CB5A}"/>
              </a:ext>
            </a:extLst>
          </p:cNvPr>
          <p:cNvSpPr>
            <a:spLocks noGrp="1"/>
          </p:cNvSpPr>
          <p:nvPr>
            <p:ph type="title"/>
          </p:nvPr>
        </p:nvSpPr>
        <p:spPr/>
        <p:txBody>
          <a:bodyPr/>
          <a:lstStyle/>
          <a:p>
            <a:r>
              <a:rPr lang="en-US" sz="4400" dirty="0"/>
              <a:t>Document Collection</a:t>
            </a:r>
          </a:p>
        </p:txBody>
      </p:sp>
      <p:sp>
        <p:nvSpPr>
          <p:cNvPr id="3" name="Content Placeholder 2">
            <a:extLst>
              <a:ext uri="{FF2B5EF4-FFF2-40B4-BE49-F238E27FC236}">
                <a16:creationId xmlns:a16="http://schemas.microsoft.com/office/drawing/2014/main" id="{F3698FCB-0E22-4C3C-814D-16F7FBC9A423}"/>
              </a:ext>
            </a:extLst>
          </p:cNvPr>
          <p:cNvSpPr>
            <a:spLocks noGrp="1"/>
          </p:cNvSpPr>
          <p:nvPr>
            <p:ph idx="1"/>
          </p:nvPr>
        </p:nvSpPr>
        <p:spPr>
          <a:xfrm>
            <a:off x="123659" y="981308"/>
            <a:ext cx="11944680" cy="3007720"/>
          </a:xfrm>
        </p:spPr>
        <p:txBody>
          <a:bodyPr/>
          <a:lstStyle/>
          <a:p>
            <a:pPr>
              <a:lnSpc>
                <a:spcPct val="100000"/>
              </a:lnSpc>
              <a:spcBef>
                <a:spcPts val="0"/>
              </a:spcBef>
              <a:spcAft>
                <a:spcPts val="600"/>
              </a:spcAft>
            </a:pPr>
            <a:r>
              <a:rPr lang="en-US" sz="2000" dirty="0"/>
              <a:t>Documents may be uploaded from various providers;</a:t>
            </a:r>
          </a:p>
          <a:p>
            <a:pPr>
              <a:lnSpc>
                <a:spcPct val="100000"/>
              </a:lnSpc>
              <a:spcBef>
                <a:spcPts val="0"/>
              </a:spcBef>
              <a:spcAft>
                <a:spcPts val="600"/>
              </a:spcAft>
            </a:pPr>
            <a:r>
              <a:rPr lang="en-US" sz="2000" dirty="0">
                <a:latin typeface="+mj-lt"/>
              </a:rPr>
              <a:t>Official transcripts are submitted by the college or clearinghouse to </a:t>
            </a:r>
            <a:r>
              <a:rPr lang="en-US" sz="2000" dirty="0">
                <a:latin typeface="+mj-lt"/>
                <a:hlinkClick r:id="rId3"/>
              </a:rPr>
              <a:t>certapplication@doe.nj.gov</a:t>
            </a:r>
            <a:r>
              <a:rPr lang="en-US" sz="2000" dirty="0">
                <a:latin typeface="+mj-lt"/>
              </a:rPr>
              <a:t> and then uploaded into the system by NJDOE’s intake staff;</a:t>
            </a:r>
          </a:p>
          <a:p>
            <a:pPr>
              <a:lnSpc>
                <a:spcPct val="100000"/>
              </a:lnSpc>
              <a:spcBef>
                <a:spcPts val="0"/>
              </a:spcBef>
              <a:spcAft>
                <a:spcPts val="600"/>
              </a:spcAft>
            </a:pPr>
            <a:r>
              <a:rPr lang="en-US" sz="2000" dirty="0">
                <a:latin typeface="+mj-lt"/>
              </a:rPr>
              <a:t>Record of Professional Experience (ROPE) and VOPC forms are now embedded in the system. Institutions and employers will receive electronic forms which they complete and will automatically be sent back and matched to the candidate’s application (check school district security settings to ensure you receive the emails from the system). </a:t>
            </a:r>
            <a:r>
              <a:rPr lang="en-US" sz="2000" dirty="0"/>
              <a:t>Candidates are advised of document status here:</a:t>
            </a:r>
          </a:p>
        </p:txBody>
      </p:sp>
      <p:pic>
        <p:nvPicPr>
          <p:cNvPr id="9" name="Picture 8" descr="Screenshot: 8 column table: number, Checklist ID, document name, requirement category, requirement type, requirement, provider, status, and drop-down menus.">
            <a:extLst>
              <a:ext uri="{FF2B5EF4-FFF2-40B4-BE49-F238E27FC236}">
                <a16:creationId xmlns:a16="http://schemas.microsoft.com/office/drawing/2014/main" id="{C82408D7-6687-4ACB-92F8-0178A3D14E4E}"/>
              </a:ext>
            </a:extLst>
          </p:cNvPr>
          <p:cNvPicPr>
            <a:picLocks noChangeAspect="1"/>
          </p:cNvPicPr>
          <p:nvPr/>
        </p:nvPicPr>
        <p:blipFill rotWithShape="1">
          <a:blip r:embed="rId4"/>
          <a:srcRect l="2929" t="34530" r="5078" b="21042"/>
          <a:stretch/>
        </p:blipFill>
        <p:spPr>
          <a:xfrm>
            <a:off x="1619890" y="3680048"/>
            <a:ext cx="8777120" cy="2196644"/>
          </a:xfrm>
          <a:prstGeom prst="rect">
            <a:avLst/>
          </a:prstGeom>
        </p:spPr>
      </p:pic>
      <p:sp>
        <p:nvSpPr>
          <p:cNvPr id="5" name="Slide Number Placeholder 4">
            <a:extLst>
              <a:ext uri="{FF2B5EF4-FFF2-40B4-BE49-F238E27FC236}">
                <a16:creationId xmlns:a16="http://schemas.microsoft.com/office/drawing/2014/main" id="{84C706AE-DB58-47EA-975F-E996CDF2291E}"/>
              </a:ext>
            </a:extLst>
          </p:cNvPr>
          <p:cNvSpPr>
            <a:spLocks noGrp="1"/>
          </p:cNvSpPr>
          <p:nvPr>
            <p:ph type="sldNum" sz="quarter" idx="12"/>
          </p:nvPr>
        </p:nvSpPr>
        <p:spPr/>
        <p:txBody>
          <a:bodyPr/>
          <a:lstStyle/>
          <a:p>
            <a:fld id="{A3D1C70C-36A2-44FC-A083-98959550CFF4}" type="slidenum">
              <a:rPr lang="en-US" smtClean="0"/>
              <a:t>43</a:t>
            </a:fld>
            <a:endParaRPr lang="en-US"/>
          </a:p>
        </p:txBody>
      </p:sp>
    </p:spTree>
    <p:extLst>
      <p:ext uri="{BB962C8B-B14F-4D97-AF65-F5344CB8AC3E}">
        <p14:creationId xmlns:p14="http://schemas.microsoft.com/office/powerpoint/2010/main" val="1998117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C0EF1-662D-4F9A-A0C0-C6A3B4FEB069}"/>
              </a:ext>
            </a:extLst>
          </p:cNvPr>
          <p:cNvSpPr>
            <a:spLocks noGrp="1"/>
          </p:cNvSpPr>
          <p:nvPr>
            <p:ph type="title"/>
          </p:nvPr>
        </p:nvSpPr>
        <p:spPr/>
        <p:txBody>
          <a:bodyPr/>
          <a:lstStyle/>
          <a:p>
            <a:r>
              <a:rPr lang="en-US" sz="4400" dirty="0"/>
              <a:t>Degree vs. Non-Degree Path (1 of 2)</a:t>
            </a:r>
          </a:p>
        </p:txBody>
      </p:sp>
      <p:sp>
        <p:nvSpPr>
          <p:cNvPr id="3" name="Content Placeholder 2">
            <a:extLst>
              <a:ext uri="{FF2B5EF4-FFF2-40B4-BE49-F238E27FC236}">
                <a16:creationId xmlns:a16="http://schemas.microsoft.com/office/drawing/2014/main" id="{24295871-283A-42D2-AD11-A44D613DC433}"/>
              </a:ext>
            </a:extLst>
          </p:cNvPr>
          <p:cNvSpPr>
            <a:spLocks noGrp="1"/>
          </p:cNvSpPr>
          <p:nvPr>
            <p:ph idx="1"/>
          </p:nvPr>
        </p:nvSpPr>
        <p:spPr>
          <a:xfrm>
            <a:off x="150864" y="1186773"/>
            <a:ext cx="11890272" cy="1189910"/>
          </a:xfrm>
        </p:spPr>
        <p:txBody>
          <a:bodyPr/>
          <a:lstStyle/>
          <a:p>
            <a:pPr marL="0" indent="0">
              <a:buNone/>
            </a:pPr>
            <a:r>
              <a:rPr lang="en-US" sz="2800" dirty="0"/>
              <a:t>Degree Path: Allows candidates to apply for all certificate types</a:t>
            </a:r>
          </a:p>
        </p:txBody>
      </p:sp>
      <p:pic>
        <p:nvPicPr>
          <p:cNvPr id="6" name="Picture 5" descr="Screenshot: Postsecondary education. Do you have a degree from an accredited college or university. Radio buttons for Yes and No.">
            <a:extLst>
              <a:ext uri="{FF2B5EF4-FFF2-40B4-BE49-F238E27FC236}">
                <a16:creationId xmlns:a16="http://schemas.microsoft.com/office/drawing/2014/main" id="{BB987FE0-6A76-429D-A3FE-A80B2878C3DF}"/>
              </a:ext>
            </a:extLst>
          </p:cNvPr>
          <p:cNvPicPr/>
          <p:nvPr/>
        </p:nvPicPr>
        <p:blipFill rotWithShape="1">
          <a:blip r:embed="rId2"/>
          <a:srcRect b="5721"/>
          <a:stretch/>
        </p:blipFill>
        <p:spPr>
          <a:xfrm>
            <a:off x="875370" y="1701826"/>
            <a:ext cx="10441259" cy="1595851"/>
          </a:xfrm>
          <a:prstGeom prst="rect">
            <a:avLst/>
          </a:prstGeom>
        </p:spPr>
      </p:pic>
      <p:pic>
        <p:nvPicPr>
          <p:cNvPr id="9" name="Picture 8" descr="Screenshot: Category selection (will determine what certification or credential titles are shown). Radio buttons for categories: administrative, instructional, educational services, career and technical education, credential, and military science.">
            <a:extLst>
              <a:ext uri="{FF2B5EF4-FFF2-40B4-BE49-F238E27FC236}">
                <a16:creationId xmlns:a16="http://schemas.microsoft.com/office/drawing/2014/main" id="{B54A0094-A940-424C-B73E-B867B84D2B88}"/>
              </a:ext>
            </a:extLst>
          </p:cNvPr>
          <p:cNvPicPr/>
          <p:nvPr/>
        </p:nvPicPr>
        <p:blipFill rotWithShape="1">
          <a:blip r:embed="rId3"/>
          <a:srcRect l="-136" t="9545"/>
          <a:stretch/>
        </p:blipFill>
        <p:spPr>
          <a:xfrm>
            <a:off x="875370" y="3463493"/>
            <a:ext cx="10441259" cy="2290190"/>
          </a:xfrm>
          <a:prstGeom prst="rect">
            <a:avLst/>
          </a:prstGeom>
        </p:spPr>
      </p:pic>
      <p:sp>
        <p:nvSpPr>
          <p:cNvPr id="5" name="Slide Number Placeholder 4">
            <a:extLst>
              <a:ext uri="{FF2B5EF4-FFF2-40B4-BE49-F238E27FC236}">
                <a16:creationId xmlns:a16="http://schemas.microsoft.com/office/drawing/2014/main" id="{20714F03-4409-4D78-8C2A-F35012719A60}"/>
              </a:ext>
            </a:extLst>
          </p:cNvPr>
          <p:cNvSpPr>
            <a:spLocks noGrp="1"/>
          </p:cNvSpPr>
          <p:nvPr>
            <p:ph type="sldNum" sz="quarter" idx="12"/>
          </p:nvPr>
        </p:nvSpPr>
        <p:spPr/>
        <p:txBody>
          <a:bodyPr/>
          <a:lstStyle/>
          <a:p>
            <a:fld id="{A3D1C70C-36A2-44FC-A083-98959550CFF4}" type="slidenum">
              <a:rPr lang="en-US" smtClean="0"/>
              <a:t>44</a:t>
            </a:fld>
            <a:endParaRPr lang="en-US"/>
          </a:p>
        </p:txBody>
      </p:sp>
    </p:spTree>
    <p:extLst>
      <p:ext uri="{BB962C8B-B14F-4D97-AF65-F5344CB8AC3E}">
        <p14:creationId xmlns:p14="http://schemas.microsoft.com/office/powerpoint/2010/main" val="2192278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47663-AED9-43E0-BBA7-83AE23C2419F}"/>
              </a:ext>
            </a:extLst>
          </p:cNvPr>
          <p:cNvSpPr>
            <a:spLocks noGrp="1"/>
          </p:cNvSpPr>
          <p:nvPr>
            <p:ph type="title"/>
          </p:nvPr>
        </p:nvSpPr>
        <p:spPr/>
        <p:txBody>
          <a:bodyPr/>
          <a:lstStyle/>
          <a:p>
            <a:r>
              <a:rPr lang="en-US" sz="4400" dirty="0"/>
              <a:t>Degree vs. Non-Degree Path (2 of 2)</a:t>
            </a:r>
          </a:p>
        </p:txBody>
      </p:sp>
      <p:sp>
        <p:nvSpPr>
          <p:cNvPr id="6" name="Content Placeholder 3">
            <a:extLst>
              <a:ext uri="{FF2B5EF4-FFF2-40B4-BE49-F238E27FC236}">
                <a16:creationId xmlns:a16="http://schemas.microsoft.com/office/drawing/2014/main" id="{8F562143-2607-4054-BEC9-206885F04826}"/>
              </a:ext>
            </a:extLst>
          </p:cNvPr>
          <p:cNvSpPr>
            <a:spLocks noGrp="1"/>
          </p:cNvSpPr>
          <p:nvPr>
            <p:ph idx="1"/>
          </p:nvPr>
        </p:nvSpPr>
        <p:spPr>
          <a:xfrm>
            <a:off x="146292" y="1051281"/>
            <a:ext cx="11890272" cy="1088804"/>
          </a:xfrm>
        </p:spPr>
        <p:txBody>
          <a:bodyPr/>
          <a:lstStyle/>
          <a:p>
            <a:pPr marL="0" indent="0">
              <a:buNone/>
            </a:pPr>
            <a:r>
              <a:rPr lang="en-US" dirty="0"/>
              <a:t>Non-Degree Path limits candidates to applications for specific certificate types.</a:t>
            </a:r>
          </a:p>
        </p:txBody>
      </p:sp>
      <p:sp>
        <p:nvSpPr>
          <p:cNvPr id="3" name="Content Placeholder 2">
            <a:extLst>
              <a:ext uri="{FF2B5EF4-FFF2-40B4-BE49-F238E27FC236}">
                <a16:creationId xmlns:a16="http://schemas.microsoft.com/office/drawing/2014/main" id="{958D5D5B-E879-466F-9208-26D6080AC21D}"/>
              </a:ext>
            </a:extLst>
          </p:cNvPr>
          <p:cNvSpPr>
            <a:spLocks noGrp="1"/>
          </p:cNvSpPr>
          <p:nvPr>
            <p:ph idx="13"/>
          </p:nvPr>
        </p:nvSpPr>
        <p:spPr>
          <a:xfrm>
            <a:off x="155436" y="2214712"/>
            <a:ext cx="11890272" cy="3781409"/>
          </a:xfrm>
          <a:solidFill>
            <a:schemeClr val="bg1">
              <a:lumMod val="95000"/>
            </a:schemeClr>
          </a:solidFill>
          <a:ln w="12700">
            <a:solidFill>
              <a:schemeClr val="tx1"/>
            </a:solidFill>
          </a:ln>
        </p:spPr>
        <p:txBody>
          <a:bodyPr rIns="91440"/>
          <a:lstStyle/>
          <a:p>
            <a:pPr marL="0" indent="0">
              <a:lnSpc>
                <a:spcPct val="100000"/>
              </a:lnSpc>
              <a:spcBef>
                <a:spcPts val="0"/>
              </a:spcBef>
              <a:spcAft>
                <a:spcPts val="1200"/>
              </a:spcAft>
              <a:buNone/>
            </a:pPr>
            <a:r>
              <a:rPr lang="en-US" sz="1800" dirty="0">
                <a:solidFill>
                  <a:schemeClr val="tx1">
                    <a:lumMod val="75000"/>
                    <a:lumOff val="25000"/>
                  </a:schemeClr>
                </a:solidFill>
                <a:latin typeface="Univers" panose="020B0503020202020204" pitchFamily="34" charset="0"/>
                <a:cs typeface="Calibri" panose="020F0502020204030204" pitchFamily="34" charset="0"/>
              </a:rPr>
              <a:t>Do you plan on applying for a Credential or Career and Technical Education (CTE) Certification that does not require a degree?</a:t>
            </a:r>
          </a:p>
          <a:p>
            <a:pPr marL="0" indent="0">
              <a:lnSpc>
                <a:spcPct val="100000"/>
              </a:lnSpc>
              <a:spcBef>
                <a:spcPts val="0"/>
              </a:spcBef>
              <a:spcAft>
                <a:spcPts val="1200"/>
              </a:spcAft>
              <a:buNone/>
            </a:pPr>
            <a:r>
              <a:rPr lang="en-US" sz="1600" dirty="0">
                <a:solidFill>
                  <a:schemeClr val="tx1">
                    <a:lumMod val="75000"/>
                    <a:lumOff val="25000"/>
                  </a:schemeClr>
                </a:solidFill>
                <a:latin typeface="Univers" panose="020B0503020202020204" pitchFamily="34" charset="0"/>
                <a:cs typeface="Calibri" panose="020F0502020204030204" pitchFamily="34" charset="0"/>
              </a:rPr>
              <a:t>Examples of certification areas and credentials that do not require a degree, include but are not limited to</a:t>
            </a:r>
            <a:r>
              <a:rPr lang="en-US" sz="2000" dirty="0">
                <a:solidFill>
                  <a:schemeClr val="tx1">
                    <a:lumMod val="85000"/>
                    <a:lumOff val="15000"/>
                  </a:schemeClr>
                </a:solidFill>
                <a:latin typeface="Calibri" panose="020F0502020204030204" pitchFamily="34" charset="0"/>
                <a:cs typeface="Calibri" panose="020F0502020204030204" pitchFamily="34" charset="0"/>
              </a:rPr>
              <a:t>:</a:t>
            </a:r>
          </a:p>
          <a:p>
            <a:pPr>
              <a:lnSpc>
                <a:spcPct val="100000"/>
              </a:lnSpc>
              <a:spcBef>
                <a:spcPts val="0"/>
              </a:spcBef>
              <a:spcAft>
                <a:spcPts val="0"/>
              </a:spcAft>
            </a:pPr>
            <a:r>
              <a:rPr lang="en-US" sz="1600" dirty="0">
                <a:solidFill>
                  <a:schemeClr val="tx1">
                    <a:lumMod val="85000"/>
                    <a:lumOff val="15000"/>
                  </a:schemeClr>
                </a:solidFill>
                <a:latin typeface="Univers" panose="020B0503020202020204" pitchFamily="34" charset="0"/>
                <a:cs typeface="Calibri" panose="020F0502020204030204" pitchFamily="34" charset="0"/>
              </a:rPr>
              <a:t>Carpentry</a:t>
            </a:r>
          </a:p>
          <a:p>
            <a:pPr>
              <a:lnSpc>
                <a:spcPct val="100000"/>
              </a:lnSpc>
              <a:spcBef>
                <a:spcPts val="0"/>
              </a:spcBef>
              <a:spcAft>
                <a:spcPts val="0"/>
              </a:spcAft>
            </a:pPr>
            <a:r>
              <a:rPr lang="en-US" sz="1600" dirty="0">
                <a:solidFill>
                  <a:schemeClr val="tx1">
                    <a:lumMod val="85000"/>
                    <a:lumOff val="15000"/>
                  </a:schemeClr>
                </a:solidFill>
                <a:latin typeface="Univers" panose="020B0503020202020204" pitchFamily="34" charset="0"/>
                <a:cs typeface="Calibri" panose="020F0502020204030204" pitchFamily="34" charset="0"/>
              </a:rPr>
              <a:t>Electrical</a:t>
            </a:r>
          </a:p>
          <a:p>
            <a:pPr>
              <a:lnSpc>
                <a:spcPct val="100000"/>
              </a:lnSpc>
              <a:spcBef>
                <a:spcPts val="0"/>
              </a:spcBef>
              <a:spcAft>
                <a:spcPts val="0"/>
              </a:spcAft>
            </a:pPr>
            <a:r>
              <a:rPr lang="en-US" sz="1600" dirty="0">
                <a:solidFill>
                  <a:schemeClr val="tx1">
                    <a:lumMod val="85000"/>
                    <a:lumOff val="15000"/>
                  </a:schemeClr>
                </a:solidFill>
                <a:latin typeface="Univers" panose="020B0503020202020204" pitchFamily="34" charset="0"/>
                <a:cs typeface="Calibri" panose="020F0502020204030204" pitchFamily="34" charset="0"/>
              </a:rPr>
              <a:t>Automotive</a:t>
            </a:r>
          </a:p>
          <a:p>
            <a:pPr>
              <a:lnSpc>
                <a:spcPct val="100000"/>
              </a:lnSpc>
              <a:spcBef>
                <a:spcPts val="0"/>
              </a:spcBef>
              <a:spcAft>
                <a:spcPts val="0"/>
              </a:spcAft>
            </a:pPr>
            <a:r>
              <a:rPr lang="en-US" sz="1600" dirty="0">
                <a:solidFill>
                  <a:schemeClr val="tx1">
                    <a:lumMod val="85000"/>
                    <a:lumOff val="15000"/>
                  </a:schemeClr>
                </a:solidFill>
                <a:latin typeface="Univers" panose="020B0503020202020204" pitchFamily="34" charset="0"/>
                <a:cs typeface="Calibri" panose="020F0502020204030204" pitchFamily="34" charset="0"/>
              </a:rPr>
              <a:t>Culinary</a:t>
            </a:r>
          </a:p>
          <a:p>
            <a:pPr>
              <a:lnSpc>
                <a:spcPct val="100000"/>
              </a:lnSpc>
              <a:spcBef>
                <a:spcPts val="0"/>
              </a:spcBef>
              <a:spcAft>
                <a:spcPts val="1200"/>
              </a:spcAft>
            </a:pPr>
            <a:r>
              <a:rPr lang="en-US" sz="1600" dirty="0">
                <a:solidFill>
                  <a:schemeClr val="tx1">
                    <a:lumMod val="85000"/>
                    <a:lumOff val="15000"/>
                  </a:schemeClr>
                </a:solidFill>
                <a:latin typeface="Univers" panose="020B0503020202020204" pitchFamily="34" charset="0"/>
                <a:cs typeface="Calibri" panose="020F0502020204030204" pitchFamily="34" charset="0"/>
              </a:rPr>
              <a:t>Cosmetology/Hairstyling</a:t>
            </a:r>
            <a:endParaRPr lang="en-US" sz="1400" dirty="0">
              <a:solidFill>
                <a:schemeClr val="tx1">
                  <a:lumMod val="85000"/>
                  <a:lumOff val="15000"/>
                </a:schemeClr>
              </a:solidFill>
              <a:latin typeface="Univers" panose="020B0503020202020204" pitchFamily="34" charset="0"/>
              <a:cs typeface="Calibri" panose="020F0502020204030204" pitchFamily="34" charset="0"/>
            </a:endParaRPr>
          </a:p>
          <a:p>
            <a:pPr marL="0" indent="0">
              <a:lnSpc>
                <a:spcPct val="100000"/>
              </a:lnSpc>
              <a:spcBef>
                <a:spcPts val="0"/>
              </a:spcBef>
              <a:spcAft>
                <a:spcPts val="1200"/>
              </a:spcAft>
              <a:buNone/>
            </a:pPr>
            <a:r>
              <a:rPr lang="en-US" sz="1600" dirty="0">
                <a:solidFill>
                  <a:schemeClr val="tx1">
                    <a:lumMod val="85000"/>
                    <a:lumOff val="15000"/>
                  </a:schemeClr>
                </a:solidFill>
                <a:latin typeface="Univers" panose="020B0503020202020204" pitchFamily="34" charset="0"/>
                <a:cs typeface="Calibri" panose="020F0502020204030204" pitchFamily="34" charset="0"/>
              </a:rPr>
              <a:t>You may need to show proof of a high school diploma.</a:t>
            </a:r>
          </a:p>
          <a:p>
            <a:pPr marL="0" indent="0">
              <a:lnSpc>
                <a:spcPct val="100000"/>
              </a:lnSpc>
              <a:spcBef>
                <a:spcPts val="0"/>
              </a:spcBef>
              <a:spcAft>
                <a:spcPts val="0"/>
              </a:spcAft>
              <a:buNone/>
            </a:pPr>
            <a:r>
              <a:rPr lang="en-US" sz="1600" dirty="0">
                <a:solidFill>
                  <a:srgbClr val="C00000"/>
                </a:solidFill>
                <a:latin typeface="Univers" panose="020B0503020202020204" pitchFamily="34" charset="0"/>
                <a:cs typeface="Calibri" panose="020F0502020204030204" pitchFamily="34" charset="0"/>
              </a:rPr>
              <a:t>*</a:t>
            </a:r>
            <a:r>
              <a:rPr lang="en-US" sz="1600" dirty="0">
                <a:solidFill>
                  <a:schemeClr val="tx1">
                    <a:lumMod val="85000"/>
                    <a:lumOff val="15000"/>
                  </a:schemeClr>
                </a:solidFill>
                <a:latin typeface="Univers" panose="020B0503020202020204" pitchFamily="34" charset="0"/>
                <a:cs typeface="Calibri" panose="020F0502020204030204" pitchFamily="34" charset="0"/>
              </a:rPr>
              <a:t>I understand and would like to continue. </a:t>
            </a:r>
          </a:p>
          <a:p>
            <a:pPr marL="262890" indent="-171450">
              <a:lnSpc>
                <a:spcPct val="100000"/>
              </a:lnSpc>
              <a:spcBef>
                <a:spcPts val="0"/>
              </a:spcBef>
              <a:spcAft>
                <a:spcPts val="0"/>
              </a:spcAft>
              <a:buFont typeface="Courier New" panose="02070309020205020404" pitchFamily="49" charset="0"/>
              <a:buChar char="o"/>
            </a:pPr>
            <a:r>
              <a:rPr lang="en-US" sz="1600" dirty="0">
                <a:solidFill>
                  <a:schemeClr val="tx1">
                    <a:lumMod val="85000"/>
                    <a:lumOff val="15000"/>
                  </a:schemeClr>
                </a:solidFill>
                <a:latin typeface="Univers" panose="020B0503020202020204" pitchFamily="34" charset="0"/>
                <a:cs typeface="Calibri" panose="020F0502020204030204" pitchFamily="34" charset="0"/>
              </a:rPr>
              <a:t>Yes</a:t>
            </a:r>
          </a:p>
          <a:p>
            <a:pPr marL="262890" indent="-171450">
              <a:lnSpc>
                <a:spcPct val="100000"/>
              </a:lnSpc>
              <a:spcBef>
                <a:spcPts val="0"/>
              </a:spcBef>
              <a:spcAft>
                <a:spcPts val="0"/>
              </a:spcAft>
              <a:buFont typeface="Courier New" panose="02070309020205020404" pitchFamily="49" charset="0"/>
              <a:buChar char="o"/>
            </a:pPr>
            <a:r>
              <a:rPr lang="en-US" sz="1600" dirty="0">
                <a:solidFill>
                  <a:schemeClr val="tx1">
                    <a:lumMod val="85000"/>
                    <a:lumOff val="15000"/>
                  </a:schemeClr>
                </a:solidFill>
                <a:latin typeface="Univers" panose="020B0503020202020204" pitchFamily="34" charset="0"/>
                <a:cs typeface="Calibri" panose="020F0502020204030204" pitchFamily="34" charset="0"/>
              </a:rPr>
              <a:t>No</a:t>
            </a:r>
          </a:p>
        </p:txBody>
      </p:sp>
      <p:sp>
        <p:nvSpPr>
          <p:cNvPr id="5" name="Slide Number Placeholder 4">
            <a:extLst>
              <a:ext uri="{FF2B5EF4-FFF2-40B4-BE49-F238E27FC236}">
                <a16:creationId xmlns:a16="http://schemas.microsoft.com/office/drawing/2014/main" id="{A3E99702-7013-49FE-A94C-48E196E9210F}"/>
              </a:ext>
            </a:extLst>
          </p:cNvPr>
          <p:cNvSpPr>
            <a:spLocks noGrp="1"/>
          </p:cNvSpPr>
          <p:nvPr>
            <p:ph type="sldNum" sz="quarter" idx="12"/>
          </p:nvPr>
        </p:nvSpPr>
        <p:spPr/>
        <p:txBody>
          <a:bodyPr/>
          <a:lstStyle/>
          <a:p>
            <a:fld id="{A3D1C70C-36A2-44FC-A083-98959550CFF4}" type="slidenum">
              <a:rPr lang="en-US" smtClean="0"/>
              <a:t>45</a:t>
            </a:fld>
            <a:endParaRPr lang="en-US"/>
          </a:p>
        </p:txBody>
      </p:sp>
    </p:spTree>
    <p:extLst>
      <p:ext uri="{BB962C8B-B14F-4D97-AF65-F5344CB8AC3E}">
        <p14:creationId xmlns:p14="http://schemas.microsoft.com/office/powerpoint/2010/main" val="1655216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79DB-6028-46FC-9FFF-73C8C90CB9C9}"/>
              </a:ext>
            </a:extLst>
          </p:cNvPr>
          <p:cNvSpPr>
            <a:spLocks noGrp="1"/>
          </p:cNvSpPr>
          <p:nvPr>
            <p:ph type="title"/>
          </p:nvPr>
        </p:nvSpPr>
        <p:spPr/>
        <p:txBody>
          <a:bodyPr/>
          <a:lstStyle/>
          <a:p>
            <a:r>
              <a:rPr lang="en-US" sz="3600" dirty="0"/>
              <a:t>Educator Preparation Program Nominations</a:t>
            </a:r>
          </a:p>
        </p:txBody>
      </p:sp>
      <p:sp>
        <p:nvSpPr>
          <p:cNvPr id="3" name="Content Placeholder 2">
            <a:extLst>
              <a:ext uri="{FF2B5EF4-FFF2-40B4-BE49-F238E27FC236}">
                <a16:creationId xmlns:a16="http://schemas.microsoft.com/office/drawing/2014/main" id="{3E1AF033-1532-448E-9BBC-BE54C71DB72D}"/>
              </a:ext>
            </a:extLst>
          </p:cNvPr>
          <p:cNvSpPr>
            <a:spLocks noGrp="1"/>
          </p:cNvSpPr>
          <p:nvPr>
            <p:ph idx="1"/>
          </p:nvPr>
        </p:nvSpPr>
        <p:spPr>
          <a:xfrm>
            <a:off x="150864" y="1126475"/>
            <a:ext cx="11890272" cy="4527411"/>
          </a:xfrm>
        </p:spPr>
        <p:txBody>
          <a:bodyPr/>
          <a:lstStyle/>
          <a:p>
            <a:r>
              <a:rPr lang="en-US" dirty="0"/>
              <a:t>Educators who have completed a New Jersey EPP and are being nominated for certification by the EPP must:</a:t>
            </a:r>
          </a:p>
          <a:p>
            <a:pPr lvl="1"/>
            <a:r>
              <a:rPr lang="en-US" b="1" dirty="0"/>
              <a:t>Wait</a:t>
            </a:r>
            <a:r>
              <a:rPr lang="en-US" dirty="0"/>
              <a:t> until the EPP nominates them and then accept the nomination</a:t>
            </a:r>
            <a:r>
              <a:rPr lang="en-US" b="1" dirty="0"/>
              <a:t>; the educator should not apply using the regular application process.</a:t>
            </a:r>
          </a:p>
          <a:p>
            <a:pPr lvl="1"/>
            <a:r>
              <a:rPr lang="en-US" dirty="0"/>
              <a:t>Educators will receive a link sent via email through the system and follow the instructions on the following slides for creating an account.</a:t>
            </a:r>
          </a:p>
        </p:txBody>
      </p:sp>
      <p:sp>
        <p:nvSpPr>
          <p:cNvPr id="5" name="Slide Number Placeholder 4">
            <a:extLst>
              <a:ext uri="{FF2B5EF4-FFF2-40B4-BE49-F238E27FC236}">
                <a16:creationId xmlns:a16="http://schemas.microsoft.com/office/drawing/2014/main" id="{D36FFB2D-1C62-4405-A2DF-2D4B7A88E191}"/>
              </a:ext>
            </a:extLst>
          </p:cNvPr>
          <p:cNvSpPr>
            <a:spLocks noGrp="1"/>
          </p:cNvSpPr>
          <p:nvPr>
            <p:ph type="sldNum" sz="quarter" idx="12"/>
          </p:nvPr>
        </p:nvSpPr>
        <p:spPr/>
        <p:txBody>
          <a:bodyPr/>
          <a:lstStyle/>
          <a:p>
            <a:fld id="{A3D1C70C-36A2-44FC-A083-98959550CFF4}" type="slidenum">
              <a:rPr lang="en-US" smtClean="0"/>
              <a:t>46</a:t>
            </a:fld>
            <a:endParaRPr lang="en-US"/>
          </a:p>
        </p:txBody>
      </p:sp>
    </p:spTree>
    <p:extLst>
      <p:ext uri="{BB962C8B-B14F-4D97-AF65-F5344CB8AC3E}">
        <p14:creationId xmlns:p14="http://schemas.microsoft.com/office/powerpoint/2010/main" val="21246747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79DB-6028-46FC-9FFF-73C8C90CB9C9}"/>
              </a:ext>
            </a:extLst>
          </p:cNvPr>
          <p:cNvSpPr>
            <a:spLocks noGrp="1"/>
          </p:cNvSpPr>
          <p:nvPr>
            <p:ph type="title"/>
          </p:nvPr>
        </p:nvSpPr>
        <p:spPr>
          <a:xfrm>
            <a:off x="1256841" y="378896"/>
            <a:ext cx="10340992" cy="747579"/>
          </a:xfrm>
        </p:spPr>
        <p:txBody>
          <a:bodyPr/>
          <a:lstStyle/>
          <a:p>
            <a:r>
              <a:rPr lang="en-US" sz="3600" dirty="0"/>
              <a:t>Required Data For Creating Educator Accounts</a:t>
            </a:r>
          </a:p>
        </p:txBody>
      </p:sp>
      <p:sp>
        <p:nvSpPr>
          <p:cNvPr id="3" name="Content Placeholder 2">
            <a:extLst>
              <a:ext uri="{FF2B5EF4-FFF2-40B4-BE49-F238E27FC236}">
                <a16:creationId xmlns:a16="http://schemas.microsoft.com/office/drawing/2014/main" id="{3E1AF033-1532-448E-9BBC-BE54C71DB72D}"/>
              </a:ext>
            </a:extLst>
          </p:cNvPr>
          <p:cNvSpPr>
            <a:spLocks noGrp="1"/>
          </p:cNvSpPr>
          <p:nvPr>
            <p:ph idx="1"/>
          </p:nvPr>
        </p:nvSpPr>
        <p:spPr>
          <a:xfrm>
            <a:off x="659756" y="1314879"/>
            <a:ext cx="11307359" cy="4527411"/>
          </a:xfrm>
        </p:spPr>
        <p:txBody>
          <a:bodyPr/>
          <a:lstStyle/>
          <a:p>
            <a:pPr marL="0" indent="0">
              <a:lnSpc>
                <a:spcPct val="100000"/>
              </a:lnSpc>
              <a:spcBef>
                <a:spcPts val="0"/>
              </a:spcBef>
              <a:spcAft>
                <a:spcPts val="0"/>
              </a:spcAft>
              <a:buNone/>
            </a:pPr>
            <a:r>
              <a:rPr lang="en-US" dirty="0"/>
              <a:t>Data for creating and/or updating an account:</a:t>
            </a:r>
          </a:p>
          <a:p>
            <a:pPr lvl="1">
              <a:lnSpc>
                <a:spcPct val="100000"/>
              </a:lnSpc>
              <a:spcBef>
                <a:spcPts val="0"/>
              </a:spcBef>
              <a:spcAft>
                <a:spcPts val="0"/>
              </a:spcAft>
            </a:pPr>
            <a:r>
              <a:rPr lang="en-US" sz="2400" dirty="0"/>
              <a:t>Email address (see notes on the following slides);</a:t>
            </a:r>
          </a:p>
          <a:p>
            <a:pPr lvl="1">
              <a:lnSpc>
                <a:spcPct val="100000"/>
              </a:lnSpc>
              <a:spcBef>
                <a:spcPts val="0"/>
              </a:spcBef>
              <a:spcAft>
                <a:spcPts val="0"/>
              </a:spcAft>
            </a:pPr>
            <a:r>
              <a:rPr lang="en-US" sz="2400" dirty="0"/>
              <a:t>Date of Birth;</a:t>
            </a:r>
          </a:p>
          <a:p>
            <a:pPr lvl="1">
              <a:lnSpc>
                <a:spcPct val="100000"/>
              </a:lnSpc>
              <a:spcBef>
                <a:spcPts val="0"/>
              </a:spcBef>
              <a:spcAft>
                <a:spcPts val="0"/>
              </a:spcAft>
            </a:pPr>
            <a:r>
              <a:rPr lang="en-US" sz="2400" dirty="0"/>
              <a:t>SSN;</a:t>
            </a:r>
          </a:p>
          <a:p>
            <a:pPr lvl="1">
              <a:lnSpc>
                <a:spcPct val="100000"/>
              </a:lnSpc>
              <a:spcBef>
                <a:spcPts val="0"/>
              </a:spcBef>
              <a:spcAft>
                <a:spcPts val="0"/>
              </a:spcAft>
            </a:pPr>
            <a:r>
              <a:rPr lang="en-US" sz="2400" dirty="0"/>
              <a:t>Previous Tracking Number (TCIS Tracking number);</a:t>
            </a:r>
          </a:p>
          <a:p>
            <a:pPr lvl="1">
              <a:lnSpc>
                <a:spcPct val="100000"/>
              </a:lnSpc>
              <a:spcBef>
                <a:spcPts val="0"/>
              </a:spcBef>
              <a:spcAft>
                <a:spcPts val="0"/>
              </a:spcAft>
            </a:pPr>
            <a:r>
              <a:rPr lang="en-US" sz="2400" dirty="0"/>
              <a:t>Language Testing International (LTI) Email (only certain candidates);</a:t>
            </a:r>
          </a:p>
          <a:p>
            <a:pPr lvl="1">
              <a:lnSpc>
                <a:spcPct val="100000"/>
              </a:lnSpc>
              <a:spcBef>
                <a:spcPts val="0"/>
              </a:spcBef>
              <a:spcAft>
                <a:spcPts val="0"/>
              </a:spcAft>
            </a:pPr>
            <a:r>
              <a:rPr lang="en-US" sz="2400" dirty="0"/>
              <a:t>PRAXIS ID (eight digits);</a:t>
            </a:r>
          </a:p>
          <a:p>
            <a:pPr lvl="1">
              <a:lnSpc>
                <a:spcPct val="100000"/>
              </a:lnSpc>
              <a:spcBef>
                <a:spcPts val="0"/>
              </a:spcBef>
              <a:spcAft>
                <a:spcPts val="0"/>
              </a:spcAft>
            </a:pPr>
            <a:r>
              <a:rPr lang="en-US" sz="2400" dirty="0"/>
              <a:t>United States Citizen (Yes/No);</a:t>
            </a:r>
          </a:p>
          <a:p>
            <a:pPr lvl="1">
              <a:lnSpc>
                <a:spcPct val="100000"/>
              </a:lnSpc>
              <a:spcBef>
                <a:spcPts val="0"/>
              </a:spcBef>
              <a:spcAft>
                <a:spcPts val="0"/>
              </a:spcAft>
            </a:pPr>
            <a:r>
              <a:rPr lang="en-US" sz="2400" dirty="0"/>
              <a:t>Military Veteran Status;</a:t>
            </a:r>
          </a:p>
          <a:p>
            <a:pPr lvl="1">
              <a:lnSpc>
                <a:spcPct val="100000"/>
              </a:lnSpc>
              <a:spcBef>
                <a:spcPts val="0"/>
              </a:spcBef>
              <a:spcAft>
                <a:spcPts val="0"/>
              </a:spcAft>
            </a:pPr>
            <a:r>
              <a:rPr lang="en-US" sz="2400" dirty="0"/>
              <a:t>First Name;</a:t>
            </a:r>
          </a:p>
          <a:p>
            <a:pPr lvl="1">
              <a:lnSpc>
                <a:spcPct val="100000"/>
              </a:lnSpc>
              <a:spcBef>
                <a:spcPts val="0"/>
              </a:spcBef>
              <a:spcAft>
                <a:spcPts val="0"/>
              </a:spcAft>
            </a:pPr>
            <a:r>
              <a:rPr lang="en-US" sz="2400" dirty="0"/>
              <a:t>Last Name; and,</a:t>
            </a:r>
          </a:p>
          <a:p>
            <a:pPr lvl="1">
              <a:lnSpc>
                <a:spcPct val="100000"/>
              </a:lnSpc>
              <a:spcBef>
                <a:spcPts val="0"/>
              </a:spcBef>
              <a:spcAft>
                <a:spcPts val="0"/>
              </a:spcAft>
            </a:pPr>
            <a:r>
              <a:rPr lang="en-US" sz="2400" dirty="0"/>
              <a:t>Gender</a:t>
            </a:r>
          </a:p>
        </p:txBody>
      </p:sp>
      <p:sp>
        <p:nvSpPr>
          <p:cNvPr id="5" name="Slide Number Placeholder 4">
            <a:extLst>
              <a:ext uri="{FF2B5EF4-FFF2-40B4-BE49-F238E27FC236}">
                <a16:creationId xmlns:a16="http://schemas.microsoft.com/office/drawing/2014/main" id="{D36FFB2D-1C62-4405-A2DF-2D4B7A88E191}"/>
              </a:ext>
            </a:extLst>
          </p:cNvPr>
          <p:cNvSpPr>
            <a:spLocks noGrp="1"/>
          </p:cNvSpPr>
          <p:nvPr>
            <p:ph type="sldNum" sz="quarter" idx="12"/>
          </p:nvPr>
        </p:nvSpPr>
        <p:spPr/>
        <p:txBody>
          <a:bodyPr/>
          <a:lstStyle/>
          <a:p>
            <a:fld id="{A3D1C70C-36A2-44FC-A083-98959550CFF4}" type="slidenum">
              <a:rPr lang="en-US" smtClean="0"/>
              <a:t>47</a:t>
            </a:fld>
            <a:endParaRPr lang="en-US"/>
          </a:p>
        </p:txBody>
      </p:sp>
    </p:spTree>
    <p:extLst>
      <p:ext uri="{BB962C8B-B14F-4D97-AF65-F5344CB8AC3E}">
        <p14:creationId xmlns:p14="http://schemas.microsoft.com/office/powerpoint/2010/main" val="6721712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79DB-6028-46FC-9FFF-73C8C90CB9C9}"/>
              </a:ext>
            </a:extLst>
          </p:cNvPr>
          <p:cNvSpPr>
            <a:spLocks noGrp="1"/>
          </p:cNvSpPr>
          <p:nvPr>
            <p:ph type="title"/>
          </p:nvPr>
        </p:nvSpPr>
        <p:spPr/>
        <p:txBody>
          <a:bodyPr/>
          <a:lstStyle/>
          <a:p>
            <a:r>
              <a:rPr lang="en-US" sz="4400" dirty="0"/>
              <a:t>Creating an Account (1 of 2)</a:t>
            </a:r>
          </a:p>
        </p:txBody>
      </p:sp>
      <p:sp>
        <p:nvSpPr>
          <p:cNvPr id="3" name="Content Placeholder 2">
            <a:extLst>
              <a:ext uri="{FF2B5EF4-FFF2-40B4-BE49-F238E27FC236}">
                <a16:creationId xmlns:a16="http://schemas.microsoft.com/office/drawing/2014/main" id="{3E1AF033-1532-448E-9BBC-BE54C71DB72D}"/>
              </a:ext>
            </a:extLst>
          </p:cNvPr>
          <p:cNvSpPr>
            <a:spLocks noGrp="1"/>
          </p:cNvSpPr>
          <p:nvPr>
            <p:ph idx="1"/>
          </p:nvPr>
        </p:nvSpPr>
        <p:spPr>
          <a:xfrm>
            <a:off x="555584" y="1430626"/>
            <a:ext cx="11480979" cy="4527411"/>
          </a:xfrm>
        </p:spPr>
        <p:txBody>
          <a:bodyPr/>
          <a:lstStyle/>
          <a:p>
            <a:r>
              <a:rPr lang="en-US" sz="2800" dirty="0"/>
              <a:t>Educators who already held a certification in TCIS must use the same email address that was used in TCIS.</a:t>
            </a:r>
          </a:p>
          <a:p>
            <a:r>
              <a:rPr lang="en-US" sz="2800" dirty="0"/>
              <a:t>Educators who have been nominated by an EPP and have never logged into the new system (</a:t>
            </a:r>
            <a:r>
              <a:rPr lang="en-US" sz="2800" dirty="0" err="1"/>
              <a:t>NJEdCert</a:t>
            </a:r>
            <a:r>
              <a:rPr lang="en-US" sz="2800" dirty="0"/>
              <a:t>) must use the email address that was used when nominated by an EPP.</a:t>
            </a:r>
          </a:p>
          <a:p>
            <a:r>
              <a:rPr lang="en-US" sz="2800" dirty="0"/>
              <a:t>Educators must provide accurate personally identifiable information including tracking number (if the educator has one), social security number, and date of birth.</a:t>
            </a:r>
          </a:p>
        </p:txBody>
      </p:sp>
      <p:sp>
        <p:nvSpPr>
          <p:cNvPr id="5" name="Slide Number Placeholder 4">
            <a:extLst>
              <a:ext uri="{FF2B5EF4-FFF2-40B4-BE49-F238E27FC236}">
                <a16:creationId xmlns:a16="http://schemas.microsoft.com/office/drawing/2014/main" id="{D36FFB2D-1C62-4405-A2DF-2D4B7A88E191}"/>
              </a:ext>
            </a:extLst>
          </p:cNvPr>
          <p:cNvSpPr>
            <a:spLocks noGrp="1"/>
          </p:cNvSpPr>
          <p:nvPr>
            <p:ph type="sldNum" sz="quarter" idx="12"/>
          </p:nvPr>
        </p:nvSpPr>
        <p:spPr/>
        <p:txBody>
          <a:bodyPr/>
          <a:lstStyle/>
          <a:p>
            <a:fld id="{A3D1C70C-36A2-44FC-A083-98959550CFF4}" type="slidenum">
              <a:rPr lang="en-US" smtClean="0"/>
              <a:t>48</a:t>
            </a:fld>
            <a:endParaRPr lang="en-US"/>
          </a:p>
        </p:txBody>
      </p:sp>
    </p:spTree>
    <p:extLst>
      <p:ext uri="{BB962C8B-B14F-4D97-AF65-F5344CB8AC3E}">
        <p14:creationId xmlns:p14="http://schemas.microsoft.com/office/powerpoint/2010/main" val="3915397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79DB-6028-46FC-9FFF-73C8C90CB9C9}"/>
              </a:ext>
            </a:extLst>
          </p:cNvPr>
          <p:cNvSpPr>
            <a:spLocks noGrp="1"/>
          </p:cNvSpPr>
          <p:nvPr>
            <p:ph type="title"/>
          </p:nvPr>
        </p:nvSpPr>
        <p:spPr/>
        <p:txBody>
          <a:bodyPr/>
          <a:lstStyle/>
          <a:p>
            <a:r>
              <a:rPr lang="en-US" sz="4400" dirty="0"/>
              <a:t>Creating an Account (2 of 2)</a:t>
            </a:r>
          </a:p>
        </p:txBody>
      </p:sp>
      <p:sp>
        <p:nvSpPr>
          <p:cNvPr id="3" name="Content Placeholder 2">
            <a:extLst>
              <a:ext uri="{FF2B5EF4-FFF2-40B4-BE49-F238E27FC236}">
                <a16:creationId xmlns:a16="http://schemas.microsoft.com/office/drawing/2014/main" id="{3E1AF033-1532-448E-9BBC-BE54C71DB72D}"/>
              </a:ext>
            </a:extLst>
          </p:cNvPr>
          <p:cNvSpPr>
            <a:spLocks noGrp="1"/>
          </p:cNvSpPr>
          <p:nvPr>
            <p:ph idx="1"/>
          </p:nvPr>
        </p:nvSpPr>
        <p:spPr>
          <a:xfrm>
            <a:off x="648182" y="1430626"/>
            <a:ext cx="11388381" cy="4527411"/>
          </a:xfrm>
        </p:spPr>
        <p:txBody>
          <a:bodyPr/>
          <a:lstStyle/>
          <a:p>
            <a:r>
              <a:rPr lang="en-US" sz="2800" dirty="0"/>
              <a:t>Educators who do not hold certification in TCIS and are applying for certification for the first time in NJEdCert must create an account in the new system using a permanent email address.</a:t>
            </a:r>
          </a:p>
          <a:p>
            <a:r>
              <a:rPr lang="en-US" sz="2800" dirty="0"/>
              <a:t>All personally identifiable information must be accurate - </a:t>
            </a:r>
            <a:r>
              <a:rPr lang="en-US" sz="2800" b="1" dirty="0"/>
              <a:t>be mindful of autofill features in browsers.</a:t>
            </a:r>
          </a:p>
        </p:txBody>
      </p:sp>
      <p:sp>
        <p:nvSpPr>
          <p:cNvPr id="5" name="Slide Number Placeholder 4">
            <a:extLst>
              <a:ext uri="{FF2B5EF4-FFF2-40B4-BE49-F238E27FC236}">
                <a16:creationId xmlns:a16="http://schemas.microsoft.com/office/drawing/2014/main" id="{D36FFB2D-1C62-4405-A2DF-2D4B7A88E191}"/>
              </a:ext>
            </a:extLst>
          </p:cNvPr>
          <p:cNvSpPr>
            <a:spLocks noGrp="1"/>
          </p:cNvSpPr>
          <p:nvPr>
            <p:ph type="sldNum" sz="quarter" idx="12"/>
          </p:nvPr>
        </p:nvSpPr>
        <p:spPr/>
        <p:txBody>
          <a:bodyPr/>
          <a:lstStyle/>
          <a:p>
            <a:fld id="{A3D1C70C-36A2-44FC-A083-98959550CFF4}" type="slidenum">
              <a:rPr lang="en-US" smtClean="0"/>
              <a:t>49</a:t>
            </a:fld>
            <a:endParaRPr lang="en-US"/>
          </a:p>
        </p:txBody>
      </p:sp>
    </p:spTree>
    <p:extLst>
      <p:ext uri="{BB962C8B-B14F-4D97-AF65-F5344CB8AC3E}">
        <p14:creationId xmlns:p14="http://schemas.microsoft.com/office/powerpoint/2010/main" val="61012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F546-2437-4915-A159-D59B240C7245}"/>
              </a:ext>
            </a:extLst>
          </p:cNvPr>
          <p:cNvSpPr>
            <a:spLocks noGrp="1"/>
          </p:cNvSpPr>
          <p:nvPr>
            <p:ph type="title"/>
          </p:nvPr>
        </p:nvSpPr>
        <p:spPr/>
        <p:txBody>
          <a:bodyPr/>
          <a:lstStyle/>
          <a:p>
            <a:r>
              <a:rPr lang="en-US" sz="4400" dirty="0"/>
              <a:t>Timelines</a:t>
            </a:r>
          </a:p>
        </p:txBody>
      </p:sp>
      <p:sp>
        <p:nvSpPr>
          <p:cNvPr id="3" name="Content Placeholder 2">
            <a:extLst>
              <a:ext uri="{FF2B5EF4-FFF2-40B4-BE49-F238E27FC236}">
                <a16:creationId xmlns:a16="http://schemas.microsoft.com/office/drawing/2014/main" id="{D0354E6F-7A85-4E42-9D2C-B103C8D642B2}"/>
              </a:ext>
            </a:extLst>
          </p:cNvPr>
          <p:cNvSpPr>
            <a:spLocks noGrp="1"/>
          </p:cNvSpPr>
          <p:nvPr>
            <p:ph type="body" sz="quarter" idx="11"/>
          </p:nvPr>
        </p:nvSpPr>
        <p:spPr>
          <a:xfrm>
            <a:off x="136187" y="1027112"/>
            <a:ext cx="12191999" cy="4803775"/>
          </a:xfrm>
        </p:spPr>
        <p:txBody>
          <a:bodyPr>
            <a:noAutofit/>
          </a:bodyPr>
          <a:lstStyle/>
          <a:p>
            <a:pPr>
              <a:lnSpc>
                <a:spcPct val="100000"/>
              </a:lnSpc>
              <a:spcBef>
                <a:spcPts val="0"/>
              </a:spcBef>
              <a:spcAft>
                <a:spcPts val="600"/>
              </a:spcAft>
            </a:pPr>
            <a:r>
              <a:rPr lang="en-US" sz="2600" b="1" dirty="0"/>
              <a:t>May 31, 2022: </a:t>
            </a:r>
            <a:r>
              <a:rPr lang="en-US" sz="2600" dirty="0"/>
              <a:t>Official launch of </a:t>
            </a:r>
            <a:r>
              <a:rPr lang="en-US" sz="2600" dirty="0" err="1"/>
              <a:t>NJEdCert</a:t>
            </a:r>
            <a:endParaRPr lang="en-US" sz="2600" dirty="0"/>
          </a:p>
          <a:p>
            <a:pPr>
              <a:lnSpc>
                <a:spcPct val="100000"/>
              </a:lnSpc>
              <a:spcBef>
                <a:spcPts val="0"/>
              </a:spcBef>
              <a:spcAft>
                <a:spcPts val="600"/>
              </a:spcAft>
            </a:pPr>
            <a:r>
              <a:rPr lang="en-US" sz="2600" b="1" dirty="0"/>
              <a:t>May 31, 2022: </a:t>
            </a:r>
            <a:r>
              <a:rPr lang="en-US" sz="2600" dirty="0"/>
              <a:t>Educator preparation programs (EPP) and school districts received log-in information</a:t>
            </a:r>
          </a:p>
          <a:p>
            <a:pPr>
              <a:lnSpc>
                <a:spcPct val="100000"/>
              </a:lnSpc>
              <a:spcBef>
                <a:spcPts val="0"/>
              </a:spcBef>
              <a:spcAft>
                <a:spcPts val="600"/>
              </a:spcAft>
            </a:pPr>
            <a:r>
              <a:rPr lang="en-US" sz="2600" b="1" dirty="0"/>
              <a:t>July 31, 2022: </a:t>
            </a:r>
            <a:r>
              <a:rPr lang="en-US" sz="2600" dirty="0"/>
              <a:t>Last day for applicants to complete applications in TCIS</a:t>
            </a:r>
          </a:p>
          <a:p>
            <a:pPr>
              <a:lnSpc>
                <a:spcPct val="100000"/>
              </a:lnSpc>
              <a:spcBef>
                <a:spcPts val="0"/>
              </a:spcBef>
              <a:spcAft>
                <a:spcPts val="600"/>
              </a:spcAft>
            </a:pPr>
            <a:r>
              <a:rPr lang="en-US" sz="2600" b="1" dirty="0"/>
              <a:t>August 1 through 31, 2022:</a:t>
            </a:r>
            <a:r>
              <a:rPr lang="en-US" sz="2600" dirty="0"/>
              <a:t> Office of Recruitment, Preparation and Certification/County Office of Education Staff will close out open applications in TCIS</a:t>
            </a:r>
          </a:p>
          <a:p>
            <a:pPr>
              <a:lnSpc>
                <a:spcPct val="100000"/>
              </a:lnSpc>
              <a:spcBef>
                <a:spcPts val="0"/>
              </a:spcBef>
              <a:spcAft>
                <a:spcPts val="600"/>
              </a:spcAft>
            </a:pPr>
            <a:r>
              <a:rPr lang="en-US" sz="2600" b="1" dirty="0"/>
              <a:t>August 31, 2022: </a:t>
            </a:r>
            <a:r>
              <a:rPr lang="en-US" sz="2600" dirty="0"/>
              <a:t>TCIS will close</a:t>
            </a:r>
          </a:p>
          <a:p>
            <a:pPr>
              <a:lnSpc>
                <a:spcPct val="100000"/>
              </a:lnSpc>
              <a:spcBef>
                <a:spcPts val="0"/>
              </a:spcBef>
              <a:spcAft>
                <a:spcPts val="600"/>
              </a:spcAft>
            </a:pPr>
            <a:r>
              <a:rPr lang="en-US" sz="2600" b="1" dirty="0"/>
              <a:t>Early September:  </a:t>
            </a:r>
            <a:r>
              <a:rPr lang="en-US" sz="2600" dirty="0"/>
              <a:t>Last data migration from TCIS to </a:t>
            </a:r>
            <a:r>
              <a:rPr lang="en-US" sz="2600" dirty="0" err="1"/>
              <a:t>NJEdCert</a:t>
            </a:r>
            <a:endParaRPr lang="en-US" sz="2600" dirty="0"/>
          </a:p>
        </p:txBody>
      </p:sp>
      <p:sp>
        <p:nvSpPr>
          <p:cNvPr id="4" name="Slide Number Placeholder 3">
            <a:extLst>
              <a:ext uri="{FF2B5EF4-FFF2-40B4-BE49-F238E27FC236}">
                <a16:creationId xmlns:a16="http://schemas.microsoft.com/office/drawing/2014/main" id="{48D7F327-4ED2-42D0-81F0-97498F1380AD}"/>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2397930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Limited CE/CEAS Pilot Program</a:t>
            </a:r>
          </a:p>
        </p:txBody>
      </p:sp>
      <p:sp>
        <p:nvSpPr>
          <p:cNvPr id="3" name="Slide Number Placeholder 2"/>
          <p:cNvSpPr>
            <a:spLocks noGrp="1"/>
          </p:cNvSpPr>
          <p:nvPr>
            <p:ph type="sldNum" sz="quarter" idx="12"/>
          </p:nvPr>
        </p:nvSpPr>
        <p:spPr/>
        <p:txBody>
          <a:bodyPr/>
          <a:lstStyle/>
          <a:p>
            <a:fld id="{063B872D-3AE9-4542-A461-B751CD6BB84C}" type="slidenum">
              <a:rPr lang="en-US" smtClean="0"/>
              <a:t>50</a:t>
            </a:fld>
            <a:endParaRPr lang="en-US"/>
          </a:p>
        </p:txBody>
      </p:sp>
    </p:spTree>
    <p:extLst>
      <p:ext uri="{BB962C8B-B14F-4D97-AF65-F5344CB8AC3E}">
        <p14:creationId xmlns:p14="http://schemas.microsoft.com/office/powerpoint/2010/main" val="30421925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3D7FF-03A0-42B8-AA92-CB8CD408EAA1}"/>
              </a:ext>
            </a:extLst>
          </p:cNvPr>
          <p:cNvSpPr>
            <a:spLocks noGrp="1"/>
          </p:cNvSpPr>
          <p:nvPr>
            <p:ph type="title"/>
          </p:nvPr>
        </p:nvSpPr>
        <p:spPr/>
        <p:txBody>
          <a:bodyPr/>
          <a:lstStyle/>
          <a:p>
            <a:r>
              <a:rPr lang="en-US" sz="4400" dirty="0"/>
              <a:t>P.L. 2021, c. 224 Overview</a:t>
            </a:r>
          </a:p>
        </p:txBody>
      </p:sp>
      <p:sp>
        <p:nvSpPr>
          <p:cNvPr id="4" name="Content Placeholder 3">
            <a:extLst>
              <a:ext uri="{FF2B5EF4-FFF2-40B4-BE49-F238E27FC236}">
                <a16:creationId xmlns:a16="http://schemas.microsoft.com/office/drawing/2014/main" id="{A8745611-2E23-4244-9A15-A262473620B0}"/>
              </a:ext>
            </a:extLst>
          </p:cNvPr>
          <p:cNvSpPr>
            <a:spLocks noGrp="1"/>
          </p:cNvSpPr>
          <p:nvPr>
            <p:ph idx="13"/>
          </p:nvPr>
        </p:nvSpPr>
        <p:spPr>
          <a:xfrm>
            <a:off x="150864" y="1255594"/>
            <a:ext cx="11890272" cy="2519764"/>
          </a:xfrm>
        </p:spPr>
        <p:txBody>
          <a:bodyPr/>
          <a:lstStyle/>
          <a:p>
            <a:pPr marL="0" indent="0">
              <a:buNone/>
            </a:pPr>
            <a:r>
              <a:rPr lang="en-US" dirty="0"/>
              <a:t>P.L. 2021, c. 224 requires the NJDOE to establish a five-year pilot program for individuals to obtain a limited certificate of eligibility (CE) and limited certificate of eligibility with advanced standing (CEAS) in an instructional area, provided they meet the criteria established in the law.</a:t>
            </a:r>
          </a:p>
          <a:p>
            <a:pPr marL="0" indent="0">
              <a:buNone/>
            </a:pPr>
            <a:r>
              <a:rPr lang="en-US" dirty="0"/>
              <a:t>These limited certificates may only be utilized in certain districts approved by the Commissioner to participate.</a:t>
            </a:r>
          </a:p>
        </p:txBody>
      </p:sp>
      <p:sp>
        <p:nvSpPr>
          <p:cNvPr id="5" name="Slide Number Placeholder 4">
            <a:extLst>
              <a:ext uri="{FF2B5EF4-FFF2-40B4-BE49-F238E27FC236}">
                <a16:creationId xmlns:a16="http://schemas.microsoft.com/office/drawing/2014/main" id="{8F49C7AD-6118-4FBA-9A08-78AED954171C}"/>
              </a:ext>
            </a:extLst>
          </p:cNvPr>
          <p:cNvSpPr>
            <a:spLocks noGrp="1"/>
          </p:cNvSpPr>
          <p:nvPr>
            <p:ph type="sldNum" sz="quarter" idx="12"/>
          </p:nvPr>
        </p:nvSpPr>
        <p:spPr/>
        <p:txBody>
          <a:bodyPr/>
          <a:lstStyle/>
          <a:p>
            <a:fld id="{A3D1C70C-36A2-44FC-A083-98959550CFF4}" type="slidenum">
              <a:rPr lang="en-US" smtClean="0"/>
              <a:t>51</a:t>
            </a:fld>
            <a:endParaRPr lang="en-US" dirty="0"/>
          </a:p>
        </p:txBody>
      </p:sp>
    </p:spTree>
    <p:extLst>
      <p:ext uri="{BB962C8B-B14F-4D97-AF65-F5344CB8AC3E}">
        <p14:creationId xmlns:p14="http://schemas.microsoft.com/office/powerpoint/2010/main" val="1172756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10ACF-4391-4234-915E-4D3F8DD0B10F}"/>
              </a:ext>
            </a:extLst>
          </p:cNvPr>
          <p:cNvSpPr>
            <a:spLocks noGrp="1"/>
          </p:cNvSpPr>
          <p:nvPr>
            <p:ph type="title"/>
          </p:nvPr>
        </p:nvSpPr>
        <p:spPr>
          <a:xfrm>
            <a:off x="1256841" y="0"/>
            <a:ext cx="10633431" cy="1242291"/>
          </a:xfrm>
        </p:spPr>
        <p:txBody>
          <a:bodyPr/>
          <a:lstStyle/>
          <a:p>
            <a:r>
              <a:rPr lang="en-US" sz="3200" dirty="0"/>
              <a:t>N.J.A.C. 6A:9B-8A.3(a) Limited CEAS Requirements</a:t>
            </a:r>
          </a:p>
        </p:txBody>
      </p:sp>
      <p:sp>
        <p:nvSpPr>
          <p:cNvPr id="3" name="Content Placeholder 2">
            <a:extLst>
              <a:ext uri="{FF2B5EF4-FFF2-40B4-BE49-F238E27FC236}">
                <a16:creationId xmlns:a16="http://schemas.microsoft.com/office/drawing/2014/main" id="{E68B1A55-65E8-4B57-B692-1ADFA82F148F}"/>
              </a:ext>
            </a:extLst>
          </p:cNvPr>
          <p:cNvSpPr>
            <a:spLocks noGrp="1"/>
          </p:cNvSpPr>
          <p:nvPr>
            <p:ph idx="1"/>
          </p:nvPr>
        </p:nvSpPr>
        <p:spPr>
          <a:xfrm>
            <a:off x="301728" y="1097280"/>
            <a:ext cx="11890272" cy="4518429"/>
          </a:xfrm>
        </p:spPr>
        <p:txBody>
          <a:bodyPr/>
          <a:lstStyle/>
          <a:p>
            <a:pPr marL="514350" lvl="0" indent="-514350">
              <a:buAutoNum type="alphaLcPeriod"/>
            </a:pPr>
            <a:r>
              <a:rPr lang="en-US" sz="2800" dirty="0"/>
              <a:t>To be eligible for a limited CEAS in an instructional area, the candidate shall successfully complete a State-approved educator preparation program and meet all requirements for a CEAS, except </a:t>
            </a:r>
            <a:r>
              <a:rPr lang="en-US" sz="2800" b="1" dirty="0"/>
              <a:t>one</a:t>
            </a:r>
            <a:r>
              <a:rPr lang="en-US" sz="2800" dirty="0"/>
              <a:t> of the following:</a:t>
            </a:r>
          </a:p>
          <a:p>
            <a:pPr marL="971550" lvl="1" indent="-514350">
              <a:buAutoNum type="arabicPeriod"/>
            </a:pPr>
            <a:r>
              <a:rPr lang="en-US" dirty="0"/>
              <a:t>The minimum GPA requirement; or</a:t>
            </a:r>
          </a:p>
          <a:p>
            <a:pPr marL="971550" lvl="1" indent="-514350">
              <a:buAutoNum type="arabicPeriod"/>
            </a:pPr>
            <a:r>
              <a:rPr lang="en-US" dirty="0"/>
              <a:t>The minimum passing score on an appropriate State test(s) of subject matter knowledge.</a:t>
            </a:r>
          </a:p>
          <a:p>
            <a:pPr marL="514350" indent="-514350">
              <a:buFont typeface="Arial" panose="020B0604020202020204" pitchFamily="34" charset="0"/>
              <a:buAutoNum type="alphaLcPeriod"/>
            </a:pPr>
            <a:r>
              <a:rPr lang="en-US" sz="2800" dirty="0"/>
              <a:t>Fees - $170.00, which includes the issuance of the provisional certificate and standard certificate.</a:t>
            </a:r>
          </a:p>
        </p:txBody>
      </p:sp>
      <p:sp>
        <p:nvSpPr>
          <p:cNvPr id="5" name="Slide Number Placeholder 4">
            <a:extLst>
              <a:ext uri="{FF2B5EF4-FFF2-40B4-BE49-F238E27FC236}">
                <a16:creationId xmlns:a16="http://schemas.microsoft.com/office/drawing/2014/main" id="{79B674E7-88E6-4EA7-8F8C-54B2EF3428F0}"/>
              </a:ext>
            </a:extLst>
          </p:cNvPr>
          <p:cNvSpPr>
            <a:spLocks noGrp="1"/>
          </p:cNvSpPr>
          <p:nvPr>
            <p:ph type="sldNum" sz="quarter" idx="12"/>
          </p:nvPr>
        </p:nvSpPr>
        <p:spPr/>
        <p:txBody>
          <a:bodyPr/>
          <a:lstStyle/>
          <a:p>
            <a:fld id="{A3D1C70C-36A2-44FC-A083-98959550CFF4}" type="slidenum">
              <a:rPr lang="en-US" smtClean="0"/>
              <a:t>52</a:t>
            </a:fld>
            <a:endParaRPr lang="en-US" dirty="0"/>
          </a:p>
        </p:txBody>
      </p:sp>
    </p:spTree>
    <p:extLst>
      <p:ext uri="{BB962C8B-B14F-4D97-AF65-F5344CB8AC3E}">
        <p14:creationId xmlns:p14="http://schemas.microsoft.com/office/powerpoint/2010/main" val="4078983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C73B-BCF3-4693-BD09-F5443BCFB924}"/>
              </a:ext>
            </a:extLst>
          </p:cNvPr>
          <p:cNvSpPr>
            <a:spLocks noGrp="1"/>
          </p:cNvSpPr>
          <p:nvPr>
            <p:ph type="title"/>
          </p:nvPr>
        </p:nvSpPr>
        <p:spPr>
          <a:xfrm>
            <a:off x="1256841" y="0"/>
            <a:ext cx="10421353" cy="1126475"/>
          </a:xfrm>
        </p:spPr>
        <p:txBody>
          <a:bodyPr/>
          <a:lstStyle/>
          <a:p>
            <a:r>
              <a:rPr lang="en-US" sz="3200" dirty="0"/>
              <a:t>N.J.A.C. 6A:9B-8A.3(b) Limited CE Requirements</a:t>
            </a:r>
          </a:p>
        </p:txBody>
      </p:sp>
      <p:sp>
        <p:nvSpPr>
          <p:cNvPr id="3" name="Content Placeholder 2">
            <a:extLst>
              <a:ext uri="{FF2B5EF4-FFF2-40B4-BE49-F238E27FC236}">
                <a16:creationId xmlns:a16="http://schemas.microsoft.com/office/drawing/2014/main" id="{6D13954A-909A-4E7E-9142-E6FEB69DBD52}"/>
              </a:ext>
            </a:extLst>
          </p:cNvPr>
          <p:cNvSpPr>
            <a:spLocks noGrp="1"/>
          </p:cNvSpPr>
          <p:nvPr>
            <p:ph idx="1"/>
          </p:nvPr>
        </p:nvSpPr>
        <p:spPr>
          <a:xfrm>
            <a:off x="150864" y="1010654"/>
            <a:ext cx="11890272" cy="4928328"/>
          </a:xfrm>
        </p:spPr>
        <p:txBody>
          <a:bodyPr/>
          <a:lstStyle/>
          <a:p>
            <a:pPr marL="514350" lvl="0" indent="-514350">
              <a:spcAft>
                <a:spcPts val="0"/>
              </a:spcAft>
              <a:buFont typeface="+mj-lt"/>
              <a:buAutoNum type="alphaLcPeriod"/>
            </a:pPr>
            <a:r>
              <a:rPr lang="en-US" sz="2400" dirty="0"/>
              <a:t>To be eligible for the limited CE in an instructional area, the candidate shall hold a minimum of a bachelor’s degree and shall meet all other requirements for a CE, except </a:t>
            </a:r>
            <a:r>
              <a:rPr lang="en-US" sz="2400" b="1" dirty="0"/>
              <a:t>one</a:t>
            </a:r>
            <a:r>
              <a:rPr lang="en-US" sz="2400" dirty="0"/>
              <a:t> of the following: </a:t>
            </a:r>
          </a:p>
          <a:p>
            <a:pPr marL="971550" lvl="1" indent="-514350">
              <a:spcAft>
                <a:spcPts val="0"/>
              </a:spcAft>
              <a:buAutoNum type="arabicPeriod"/>
            </a:pPr>
            <a:r>
              <a:rPr lang="en-US" sz="2400" dirty="0"/>
              <a:t>The minimum number of subject area course credits;</a:t>
            </a:r>
          </a:p>
          <a:p>
            <a:pPr marL="971550" lvl="1" indent="-514350">
              <a:spcAft>
                <a:spcPts val="0"/>
              </a:spcAft>
              <a:buAutoNum type="arabicPeriod"/>
            </a:pPr>
            <a:r>
              <a:rPr lang="en-US" sz="2400" dirty="0"/>
              <a:t>The minimum GPA;</a:t>
            </a:r>
          </a:p>
          <a:p>
            <a:pPr marL="971550" lvl="1" indent="-514350">
              <a:spcAft>
                <a:spcPts val="0"/>
              </a:spcAft>
              <a:buAutoNum type="arabicPeriod"/>
            </a:pPr>
            <a:r>
              <a:rPr lang="en-US" sz="2400" dirty="0"/>
              <a:t>The minimum score on a Commissioner-approved test of basic reading, writing, and mathematical skills; or</a:t>
            </a:r>
          </a:p>
          <a:p>
            <a:pPr marL="971550" lvl="1" indent="-514350">
              <a:spcAft>
                <a:spcPts val="0"/>
              </a:spcAft>
              <a:buAutoNum type="arabicPeriod"/>
            </a:pPr>
            <a:r>
              <a:rPr lang="en-US" sz="2400" dirty="0"/>
              <a:t>The minimum passing score on an appropriate State test(s) of subject matter knowledge.</a:t>
            </a:r>
          </a:p>
          <a:p>
            <a:pPr marL="457200" indent="-457200">
              <a:buFont typeface="+mj-lt"/>
              <a:buAutoNum type="alphaLcPeriod"/>
            </a:pPr>
            <a:r>
              <a:rPr lang="en-US" sz="2400" dirty="0"/>
              <a:t>Fees - $170.00, which includes the issuance of the provisional certificate and standard certificate.</a:t>
            </a:r>
          </a:p>
        </p:txBody>
      </p:sp>
      <p:sp>
        <p:nvSpPr>
          <p:cNvPr id="5" name="Slide Number Placeholder 4">
            <a:extLst>
              <a:ext uri="{FF2B5EF4-FFF2-40B4-BE49-F238E27FC236}">
                <a16:creationId xmlns:a16="http://schemas.microsoft.com/office/drawing/2014/main" id="{31B61CEB-EE08-4CF8-80E3-5C6430BEAA47}"/>
              </a:ext>
            </a:extLst>
          </p:cNvPr>
          <p:cNvSpPr>
            <a:spLocks noGrp="1"/>
          </p:cNvSpPr>
          <p:nvPr>
            <p:ph type="sldNum" sz="quarter" idx="12"/>
          </p:nvPr>
        </p:nvSpPr>
        <p:spPr>
          <a:xfrm flipV="1">
            <a:off x="8687719" y="6622322"/>
            <a:ext cx="2743200" cy="404120"/>
          </a:xfrm>
        </p:spPr>
        <p:txBody>
          <a:bodyPr/>
          <a:lstStyle/>
          <a:p>
            <a:fld id="{A3D1C70C-36A2-44FC-A083-98959550CFF4}" type="slidenum">
              <a:rPr lang="en-US" smtClean="0"/>
              <a:t>53</a:t>
            </a:fld>
            <a:endParaRPr lang="en-US" dirty="0"/>
          </a:p>
        </p:txBody>
      </p:sp>
    </p:spTree>
    <p:extLst>
      <p:ext uri="{BB962C8B-B14F-4D97-AF65-F5344CB8AC3E}">
        <p14:creationId xmlns:p14="http://schemas.microsoft.com/office/powerpoint/2010/main" val="3487339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979C4-B310-427C-AFC8-0B5D5E847307}"/>
              </a:ext>
            </a:extLst>
          </p:cNvPr>
          <p:cNvSpPr>
            <a:spLocks noGrp="1"/>
          </p:cNvSpPr>
          <p:nvPr>
            <p:ph type="title"/>
          </p:nvPr>
        </p:nvSpPr>
        <p:spPr>
          <a:xfrm>
            <a:off x="1286274" y="235678"/>
            <a:ext cx="10425828" cy="747579"/>
          </a:xfrm>
        </p:spPr>
        <p:txBody>
          <a:bodyPr/>
          <a:lstStyle/>
          <a:p>
            <a:r>
              <a:rPr lang="en-US" sz="3200" dirty="0"/>
              <a:t>N.J.A.C. 6A:9B-8A.4(a) and (b) Provisional Requirements</a:t>
            </a:r>
          </a:p>
        </p:txBody>
      </p:sp>
      <p:sp>
        <p:nvSpPr>
          <p:cNvPr id="3" name="Content Placeholder 2">
            <a:extLst>
              <a:ext uri="{FF2B5EF4-FFF2-40B4-BE49-F238E27FC236}">
                <a16:creationId xmlns:a16="http://schemas.microsoft.com/office/drawing/2014/main" id="{F6C8BDCE-AB42-44C2-860E-33A0A004E54E}"/>
              </a:ext>
            </a:extLst>
          </p:cNvPr>
          <p:cNvSpPr>
            <a:spLocks noGrp="1"/>
          </p:cNvSpPr>
          <p:nvPr>
            <p:ph idx="1"/>
          </p:nvPr>
        </p:nvSpPr>
        <p:spPr>
          <a:xfrm>
            <a:off x="155436" y="1607127"/>
            <a:ext cx="11890272" cy="3472873"/>
          </a:xfrm>
        </p:spPr>
        <p:txBody>
          <a:bodyPr/>
          <a:lstStyle/>
          <a:p>
            <a:r>
              <a:rPr lang="en-US" sz="2800" dirty="0"/>
              <a:t>The limited CE or CEAS in an instructional area shall satisfy the CE or CEAS requirement at N.J.A.C. 6A:9B-8.1(a) for purposes of obtaining a provisional certificate until November 1, 2027.</a:t>
            </a:r>
          </a:p>
          <a:p>
            <a:r>
              <a:rPr lang="en-US" sz="2800" dirty="0"/>
              <a:t>To be eligible for a provisional certificate, a certificate holder with a limited CE or CEAS shall meet all existing provisional certification requirements at N.J.A.C. 6A:9B-8.4.</a:t>
            </a:r>
          </a:p>
        </p:txBody>
      </p:sp>
      <p:sp>
        <p:nvSpPr>
          <p:cNvPr id="5" name="Slide Number Placeholder 4">
            <a:extLst>
              <a:ext uri="{FF2B5EF4-FFF2-40B4-BE49-F238E27FC236}">
                <a16:creationId xmlns:a16="http://schemas.microsoft.com/office/drawing/2014/main" id="{E60756CE-C08B-4C69-8A4C-AABEA584DEA1}"/>
              </a:ext>
            </a:extLst>
          </p:cNvPr>
          <p:cNvSpPr>
            <a:spLocks noGrp="1"/>
          </p:cNvSpPr>
          <p:nvPr>
            <p:ph type="sldNum" sz="quarter" idx="12"/>
          </p:nvPr>
        </p:nvSpPr>
        <p:spPr/>
        <p:txBody>
          <a:bodyPr/>
          <a:lstStyle/>
          <a:p>
            <a:fld id="{A3D1C70C-36A2-44FC-A083-98959550CFF4}" type="slidenum">
              <a:rPr lang="en-US" smtClean="0"/>
              <a:t>54</a:t>
            </a:fld>
            <a:endParaRPr lang="en-US" dirty="0"/>
          </a:p>
        </p:txBody>
      </p:sp>
    </p:spTree>
    <p:extLst>
      <p:ext uri="{BB962C8B-B14F-4D97-AF65-F5344CB8AC3E}">
        <p14:creationId xmlns:p14="http://schemas.microsoft.com/office/powerpoint/2010/main" val="28286764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CCFF-C1CE-4A86-A7B2-5DBC9F024376}"/>
              </a:ext>
            </a:extLst>
          </p:cNvPr>
          <p:cNvSpPr>
            <a:spLocks noGrp="1"/>
          </p:cNvSpPr>
          <p:nvPr>
            <p:ph type="title"/>
          </p:nvPr>
        </p:nvSpPr>
        <p:spPr/>
        <p:txBody>
          <a:bodyPr/>
          <a:lstStyle/>
          <a:p>
            <a:r>
              <a:rPr lang="en-US" sz="3600" dirty="0"/>
              <a:t>N.J.A.C. 6A:9B-8A.4(c) Standard Requirements</a:t>
            </a:r>
          </a:p>
        </p:txBody>
      </p:sp>
      <p:sp>
        <p:nvSpPr>
          <p:cNvPr id="3" name="Content Placeholder 2">
            <a:extLst>
              <a:ext uri="{FF2B5EF4-FFF2-40B4-BE49-F238E27FC236}">
                <a16:creationId xmlns:a16="http://schemas.microsoft.com/office/drawing/2014/main" id="{D6707BE2-B728-4BC6-BB98-B05C272B2DCC}"/>
              </a:ext>
            </a:extLst>
          </p:cNvPr>
          <p:cNvSpPr>
            <a:spLocks noGrp="1"/>
          </p:cNvSpPr>
          <p:nvPr>
            <p:ph idx="1"/>
          </p:nvPr>
        </p:nvSpPr>
        <p:spPr>
          <a:xfrm>
            <a:off x="150864" y="2004290"/>
            <a:ext cx="11890272" cy="2327565"/>
          </a:xfrm>
        </p:spPr>
        <p:txBody>
          <a:bodyPr/>
          <a:lstStyle/>
          <a:p>
            <a:pPr marL="0" indent="0">
              <a:spcBef>
                <a:spcPts val="0"/>
              </a:spcBef>
              <a:spcAft>
                <a:spcPts val="600"/>
              </a:spcAft>
              <a:buNone/>
            </a:pPr>
            <a:r>
              <a:rPr lang="en-US" sz="2800" dirty="0"/>
              <a:t>To be eligible for a standard certificate, a provisional certificate holder hired under this pilot program shall meet all existing requirements for a standard instructional certificate at N.J.A.C. 6A:9B-8.7.</a:t>
            </a:r>
          </a:p>
        </p:txBody>
      </p:sp>
      <p:sp>
        <p:nvSpPr>
          <p:cNvPr id="5" name="Slide Number Placeholder 4">
            <a:extLst>
              <a:ext uri="{FF2B5EF4-FFF2-40B4-BE49-F238E27FC236}">
                <a16:creationId xmlns:a16="http://schemas.microsoft.com/office/drawing/2014/main" id="{6C375BAA-7F89-4E88-B0C2-7C3CAFB4A2BB}"/>
              </a:ext>
            </a:extLst>
          </p:cNvPr>
          <p:cNvSpPr>
            <a:spLocks noGrp="1"/>
          </p:cNvSpPr>
          <p:nvPr>
            <p:ph type="sldNum" sz="quarter" idx="12"/>
          </p:nvPr>
        </p:nvSpPr>
        <p:spPr/>
        <p:txBody>
          <a:bodyPr/>
          <a:lstStyle/>
          <a:p>
            <a:fld id="{A3D1C70C-36A2-44FC-A083-98959550CFF4}" type="slidenum">
              <a:rPr lang="en-US" smtClean="0"/>
              <a:t>55</a:t>
            </a:fld>
            <a:endParaRPr lang="en-US" dirty="0"/>
          </a:p>
        </p:txBody>
      </p:sp>
    </p:spTree>
    <p:extLst>
      <p:ext uri="{BB962C8B-B14F-4D97-AF65-F5344CB8AC3E}">
        <p14:creationId xmlns:p14="http://schemas.microsoft.com/office/powerpoint/2010/main" val="3589440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A8B94-A1CB-41BB-B802-F8E98745628F}"/>
              </a:ext>
            </a:extLst>
          </p:cNvPr>
          <p:cNvSpPr>
            <a:spLocks noGrp="1"/>
          </p:cNvSpPr>
          <p:nvPr>
            <p:ph type="title"/>
          </p:nvPr>
        </p:nvSpPr>
        <p:spPr>
          <a:xfrm>
            <a:off x="1256841" y="0"/>
            <a:ext cx="10460542" cy="1133475"/>
          </a:xfrm>
        </p:spPr>
        <p:txBody>
          <a:bodyPr/>
          <a:lstStyle/>
          <a:p>
            <a:r>
              <a:rPr lang="en-US" sz="3400" dirty="0"/>
              <a:t>N.J.A.C. 6A:9B-8A.4(d) Expiration of Limited CE/CEAS</a:t>
            </a:r>
          </a:p>
        </p:txBody>
      </p:sp>
      <p:sp>
        <p:nvSpPr>
          <p:cNvPr id="3" name="Content Placeholder 2">
            <a:extLst>
              <a:ext uri="{FF2B5EF4-FFF2-40B4-BE49-F238E27FC236}">
                <a16:creationId xmlns:a16="http://schemas.microsoft.com/office/drawing/2014/main" id="{DDFAB8AF-3014-4A2E-8590-1B7C498EB001}"/>
              </a:ext>
            </a:extLst>
          </p:cNvPr>
          <p:cNvSpPr>
            <a:spLocks noGrp="1"/>
          </p:cNvSpPr>
          <p:nvPr>
            <p:ph idx="1"/>
          </p:nvPr>
        </p:nvSpPr>
        <p:spPr>
          <a:xfrm>
            <a:off x="490654" y="1828800"/>
            <a:ext cx="11550482" cy="2983344"/>
          </a:xfrm>
        </p:spPr>
        <p:txBody>
          <a:bodyPr/>
          <a:lstStyle/>
          <a:p>
            <a:pPr marL="0" indent="0">
              <a:buNone/>
            </a:pPr>
            <a:r>
              <a:rPr lang="en-US" sz="2800" dirty="0"/>
              <a:t>Holders of the limited CE or CEAS shall meet all requirements for a provisional certificate at N.J.A.C. 6A:9B-8.4 no later than September 1, 2027.</a:t>
            </a:r>
            <a:endParaRPr lang="en-US" dirty="0"/>
          </a:p>
        </p:txBody>
      </p:sp>
      <p:sp>
        <p:nvSpPr>
          <p:cNvPr id="5" name="Slide Number Placeholder 4">
            <a:extLst>
              <a:ext uri="{FF2B5EF4-FFF2-40B4-BE49-F238E27FC236}">
                <a16:creationId xmlns:a16="http://schemas.microsoft.com/office/drawing/2014/main" id="{9A14112D-4FD5-4C31-8B44-A930D07B3875}"/>
              </a:ext>
            </a:extLst>
          </p:cNvPr>
          <p:cNvSpPr>
            <a:spLocks noGrp="1"/>
          </p:cNvSpPr>
          <p:nvPr>
            <p:ph type="sldNum" sz="quarter" idx="12"/>
          </p:nvPr>
        </p:nvSpPr>
        <p:spPr/>
        <p:txBody>
          <a:bodyPr/>
          <a:lstStyle/>
          <a:p>
            <a:fld id="{A3D1C70C-36A2-44FC-A083-98959550CFF4}" type="slidenum">
              <a:rPr lang="en-US" smtClean="0"/>
              <a:t>56</a:t>
            </a:fld>
            <a:endParaRPr lang="en-US" dirty="0"/>
          </a:p>
        </p:txBody>
      </p:sp>
    </p:spTree>
    <p:extLst>
      <p:ext uri="{BB962C8B-B14F-4D97-AF65-F5344CB8AC3E}">
        <p14:creationId xmlns:p14="http://schemas.microsoft.com/office/powerpoint/2010/main" val="34010942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Guidance for LEAs</a:t>
            </a:r>
          </a:p>
        </p:txBody>
      </p:sp>
      <p:sp>
        <p:nvSpPr>
          <p:cNvPr id="3" name="Text Placeholder 2"/>
          <p:cNvSpPr>
            <a:spLocks noGrp="1"/>
          </p:cNvSpPr>
          <p:nvPr>
            <p:ph type="body" sz="quarter" idx="11"/>
          </p:nvPr>
        </p:nvSpPr>
        <p:spPr>
          <a:xfrm>
            <a:off x="171451" y="1039529"/>
            <a:ext cx="11849100" cy="4986622"/>
          </a:xfrm>
        </p:spPr>
        <p:txBody>
          <a:bodyPr>
            <a:normAutofit fontScale="25000" lnSpcReduction="20000"/>
          </a:bodyPr>
          <a:lstStyle/>
          <a:p>
            <a:pPr>
              <a:lnSpc>
                <a:spcPct val="120000"/>
              </a:lnSpc>
              <a:spcBef>
                <a:spcPts val="0"/>
              </a:spcBef>
              <a:spcAft>
                <a:spcPts val="600"/>
              </a:spcAft>
            </a:pPr>
            <a:r>
              <a:rPr lang="en-US" sz="8000" dirty="0"/>
              <a:t>LEAs approved to participate in the pilot program must submit candidates for a limited CE or limited CEAS to the County Office of Education via email and confirm that recommended candidates have satisfied requirements of the limited CE or CEAS as applicable. </a:t>
            </a:r>
          </a:p>
          <a:p>
            <a:pPr lvl="0">
              <a:lnSpc>
                <a:spcPct val="120000"/>
              </a:lnSpc>
              <a:spcBef>
                <a:spcPts val="0"/>
              </a:spcBef>
              <a:spcAft>
                <a:spcPts val="600"/>
              </a:spcAft>
            </a:pPr>
            <a:r>
              <a:rPr lang="en-US" sz="8000" dirty="0"/>
              <a:t>The LEA will be expected to hire the recommended candidates upon NJDOE’s granting of the certification. In submitting candidates recommended for certification, the LEA will be expected to provide the following information in order to ensure that recommended candidates are placed in expedite status:</a:t>
            </a:r>
          </a:p>
          <a:p>
            <a:pPr lvl="1">
              <a:lnSpc>
                <a:spcPct val="120000"/>
              </a:lnSpc>
              <a:spcBef>
                <a:spcPts val="0"/>
              </a:spcBef>
              <a:spcAft>
                <a:spcPts val="600"/>
              </a:spcAft>
            </a:pPr>
            <a:r>
              <a:rPr lang="en-US" sz="8000" dirty="0"/>
              <a:t> The candidate’s name, date of birth, and certification application tracking # (if available);</a:t>
            </a:r>
          </a:p>
          <a:p>
            <a:pPr lvl="1">
              <a:lnSpc>
                <a:spcPct val="120000"/>
              </a:lnSpc>
              <a:spcBef>
                <a:spcPts val="0"/>
              </a:spcBef>
              <a:spcAft>
                <a:spcPts val="600"/>
              </a:spcAft>
            </a:pPr>
            <a:r>
              <a:rPr lang="en-US" sz="8000" dirty="0"/>
              <a:t>An attestation of the LEA’s intent to hire the candidates; and,</a:t>
            </a:r>
          </a:p>
          <a:p>
            <a:pPr lvl="1">
              <a:lnSpc>
                <a:spcPct val="120000"/>
              </a:lnSpc>
              <a:spcBef>
                <a:spcPts val="0"/>
              </a:spcBef>
              <a:spcAft>
                <a:spcPts val="600"/>
              </a:spcAft>
            </a:pPr>
            <a:r>
              <a:rPr lang="en-US" sz="8000" dirty="0"/>
              <a:t>The requirement from which the limited CE candidate is being waived.</a:t>
            </a:r>
          </a:p>
          <a:p>
            <a:pPr>
              <a:lnSpc>
                <a:spcPct val="120000"/>
              </a:lnSpc>
              <a:spcBef>
                <a:spcPts val="0"/>
              </a:spcBef>
              <a:spcAft>
                <a:spcPts val="600"/>
              </a:spcAft>
            </a:pPr>
            <a:r>
              <a:rPr lang="en-US" sz="8000" dirty="0"/>
              <a:t>Candidates recommended for a limited CE by an LEA must submit an application through the NJDOE’s online certification system, </a:t>
            </a:r>
            <a:r>
              <a:rPr lang="en-US" sz="8000" u="sng" dirty="0" err="1">
                <a:hlinkClick r:id="rId2"/>
              </a:rPr>
              <a:t>NJEdCert</a:t>
            </a:r>
            <a:r>
              <a:rPr lang="en-US" sz="8000" dirty="0"/>
              <a:t>. Upon submission of all required documentation, the certification application that is recommended by the LEA and approved by the County Office of Education will be placed in expedite status.</a:t>
            </a:r>
          </a:p>
        </p:txBody>
      </p:sp>
      <p:sp>
        <p:nvSpPr>
          <p:cNvPr id="4" name="Slide Number Placeholder 3"/>
          <p:cNvSpPr>
            <a:spLocks noGrp="1"/>
          </p:cNvSpPr>
          <p:nvPr>
            <p:ph type="sldNum" sz="quarter" idx="10"/>
          </p:nvPr>
        </p:nvSpPr>
        <p:spPr/>
        <p:txBody>
          <a:bodyPr/>
          <a:lstStyle/>
          <a:p>
            <a:fld id="{A3D1C70C-36A2-44FC-A083-98959550CFF4}" type="slidenum">
              <a:rPr lang="en-US" smtClean="0"/>
              <a:pPr/>
              <a:t>57</a:t>
            </a:fld>
            <a:endParaRPr lang="en-US"/>
          </a:p>
        </p:txBody>
      </p:sp>
    </p:spTree>
    <p:extLst>
      <p:ext uri="{BB962C8B-B14F-4D97-AF65-F5344CB8AC3E}">
        <p14:creationId xmlns:p14="http://schemas.microsoft.com/office/powerpoint/2010/main" val="2151399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96254"/>
            <a:ext cx="10096959" cy="1030222"/>
          </a:xfrm>
        </p:spPr>
        <p:txBody>
          <a:bodyPr/>
          <a:lstStyle/>
          <a:p>
            <a:r>
              <a:rPr lang="en-US" sz="4400" dirty="0"/>
              <a:t>Guidance for Educators</a:t>
            </a:r>
          </a:p>
        </p:txBody>
      </p:sp>
      <p:sp>
        <p:nvSpPr>
          <p:cNvPr id="3" name="Text Placeholder 2"/>
          <p:cNvSpPr>
            <a:spLocks noGrp="1"/>
          </p:cNvSpPr>
          <p:nvPr>
            <p:ph type="body" sz="quarter" idx="11"/>
          </p:nvPr>
        </p:nvSpPr>
        <p:spPr>
          <a:xfrm>
            <a:off x="171450" y="1126476"/>
            <a:ext cx="11849100" cy="4803775"/>
          </a:xfrm>
        </p:spPr>
        <p:txBody>
          <a:bodyPr>
            <a:normAutofit fontScale="25000" lnSpcReduction="20000"/>
          </a:bodyPr>
          <a:lstStyle/>
          <a:p>
            <a:pPr marR="205740">
              <a:lnSpc>
                <a:spcPct val="120000"/>
              </a:lnSpc>
              <a:spcBef>
                <a:spcPts val="0"/>
              </a:spcBef>
              <a:spcAft>
                <a:spcPts val="600"/>
              </a:spcAft>
            </a:pPr>
            <a:r>
              <a:rPr lang="en-US" sz="8600" dirty="0"/>
              <a:t>Candidates may apply directly for a limited CE in the educator certification system by going online at </a:t>
            </a:r>
            <a:r>
              <a:rPr lang="en-US" sz="8600" u="sng" dirty="0" err="1">
                <a:solidFill>
                  <a:srgbClr val="0000FF"/>
                </a:solidFill>
                <a:hlinkClick r:id="rId2"/>
              </a:rPr>
              <a:t>NJEdCert</a:t>
            </a:r>
            <a:r>
              <a:rPr lang="en-US" sz="8600" dirty="0"/>
              <a:t>, registering and applying for the certificate. Candidates must submit all required documentation for review for eligibility.</a:t>
            </a:r>
          </a:p>
          <a:p>
            <a:pPr>
              <a:lnSpc>
                <a:spcPct val="120000"/>
              </a:lnSpc>
              <a:spcBef>
                <a:spcPts val="0"/>
              </a:spcBef>
              <a:spcAft>
                <a:spcPts val="600"/>
              </a:spcAft>
            </a:pPr>
            <a:r>
              <a:rPr lang="en-US" sz="8600" dirty="0"/>
              <a:t>Candidates for limited CEAS must be recommended for certification by the New Jersey Educator Preparation Program (EPP) they completed, just as EPPs must recommend other CEAS candidates.</a:t>
            </a:r>
          </a:p>
          <a:p>
            <a:pPr>
              <a:lnSpc>
                <a:spcPct val="120000"/>
              </a:lnSpc>
              <a:spcBef>
                <a:spcPts val="0"/>
              </a:spcBef>
              <a:spcAft>
                <a:spcPts val="600"/>
              </a:spcAft>
            </a:pPr>
            <a:r>
              <a:rPr lang="en-US" sz="8600" dirty="0"/>
              <a:t>CEAS EPP programs must receive an approval letter from the Department prior to adjusting policies and recommending candidates for limited CEAS certification.</a:t>
            </a:r>
          </a:p>
          <a:p>
            <a:pPr>
              <a:lnSpc>
                <a:spcPct val="120000"/>
              </a:lnSpc>
              <a:spcBef>
                <a:spcPts val="0"/>
              </a:spcBef>
              <a:spcAft>
                <a:spcPts val="600"/>
              </a:spcAft>
            </a:pPr>
            <a:r>
              <a:rPr lang="en-US" sz="8600" dirty="0"/>
              <a:t>For limited CEAS candidates, the candidate’s EPP will first recommend the candidate, then they will be prompted to complete the educator portion of the process, as is the case for other CEAS applications.</a:t>
            </a:r>
          </a:p>
          <a:p>
            <a:pPr>
              <a:lnSpc>
                <a:spcPct val="120000"/>
              </a:lnSpc>
              <a:spcBef>
                <a:spcPts val="0"/>
              </a:spcBef>
              <a:spcAft>
                <a:spcPts val="600"/>
              </a:spcAft>
            </a:pPr>
            <a:r>
              <a:rPr lang="en-US" sz="8600" dirty="0"/>
              <a:t>Additional Limited CE or CEAS Guidance available on the NJDOE </a:t>
            </a:r>
            <a:r>
              <a:rPr lang="en-US" sz="8600" dirty="0">
                <a:hlinkClick r:id="rId3"/>
              </a:rPr>
              <a:t>website</a:t>
            </a:r>
            <a:r>
              <a:rPr lang="en-US" sz="8600" dirty="0"/>
              <a:t>.</a:t>
            </a:r>
          </a:p>
        </p:txBody>
      </p:sp>
      <p:sp>
        <p:nvSpPr>
          <p:cNvPr id="4" name="Slide Number Placeholder 3"/>
          <p:cNvSpPr>
            <a:spLocks noGrp="1"/>
          </p:cNvSpPr>
          <p:nvPr>
            <p:ph type="sldNum" sz="quarter" idx="10"/>
          </p:nvPr>
        </p:nvSpPr>
        <p:spPr/>
        <p:txBody>
          <a:bodyPr/>
          <a:lstStyle/>
          <a:p>
            <a:fld id="{A3D1C70C-36A2-44FC-A083-98959550CFF4}" type="slidenum">
              <a:rPr lang="en-US" smtClean="0"/>
              <a:pPr/>
              <a:t>58</a:t>
            </a:fld>
            <a:endParaRPr lang="en-US"/>
          </a:p>
        </p:txBody>
      </p:sp>
    </p:spTree>
    <p:extLst>
      <p:ext uri="{BB962C8B-B14F-4D97-AF65-F5344CB8AC3E}">
        <p14:creationId xmlns:p14="http://schemas.microsoft.com/office/powerpoint/2010/main" val="7100694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Contact Customer Service</a:t>
            </a:r>
          </a:p>
        </p:txBody>
      </p:sp>
      <p:sp>
        <p:nvSpPr>
          <p:cNvPr id="3" name="Text Placeholder 2"/>
          <p:cNvSpPr>
            <a:spLocks noGrp="1"/>
          </p:cNvSpPr>
          <p:nvPr>
            <p:ph type="body" sz="quarter" idx="11"/>
          </p:nvPr>
        </p:nvSpPr>
        <p:spPr>
          <a:xfrm>
            <a:off x="178546" y="1056567"/>
            <a:ext cx="12107119" cy="4986622"/>
          </a:xfrm>
        </p:spPr>
        <p:txBody>
          <a:bodyPr>
            <a:noAutofit/>
          </a:bodyPr>
          <a:lstStyle/>
          <a:p>
            <a:pPr>
              <a:lnSpc>
                <a:spcPct val="120000"/>
              </a:lnSpc>
              <a:spcBef>
                <a:spcPts val="0"/>
              </a:spcBef>
              <a:spcAft>
                <a:spcPts val="0"/>
              </a:spcAft>
            </a:pPr>
            <a:r>
              <a:rPr lang="en-US" sz="2200" dirty="0">
                <a:solidFill>
                  <a:srgbClr val="212529"/>
                </a:solidFill>
                <a:latin typeface="+mj-lt"/>
              </a:rPr>
              <a:t>Call Center: (609) 292-2070	H</a:t>
            </a:r>
            <a:r>
              <a:rPr lang="en-US" sz="2200" b="0" i="0" dirty="0">
                <a:solidFill>
                  <a:srgbClr val="212529"/>
                </a:solidFill>
                <a:effectLst/>
                <a:latin typeface="+mj-lt"/>
              </a:rPr>
              <a:t>ours: Monday through Friday from 8 a.m. to 7 p.m.</a:t>
            </a:r>
          </a:p>
          <a:p>
            <a:pPr>
              <a:lnSpc>
                <a:spcPct val="120000"/>
              </a:lnSpc>
              <a:spcBef>
                <a:spcPts val="0"/>
              </a:spcBef>
              <a:spcAft>
                <a:spcPts val="0"/>
              </a:spcAft>
            </a:pPr>
            <a:r>
              <a:rPr lang="en-US" sz="2200" b="0" i="0" dirty="0">
                <a:solidFill>
                  <a:srgbClr val="212529"/>
                </a:solidFill>
                <a:effectLst/>
                <a:latin typeface="+mj-lt"/>
              </a:rPr>
              <a:t>Create an </a:t>
            </a:r>
            <a:r>
              <a:rPr lang="en-US" sz="2200" b="0" i="0" u="sng" dirty="0">
                <a:solidFill>
                  <a:srgbClr val="0056B3"/>
                </a:solidFill>
                <a:effectLst/>
                <a:latin typeface="+mj-lt"/>
                <a:hlinkClick r:id="rId2"/>
              </a:rPr>
              <a:t>NJEdCert</a:t>
            </a:r>
            <a:r>
              <a:rPr lang="en-US" sz="2200" b="0" i="0" dirty="0">
                <a:solidFill>
                  <a:srgbClr val="212529"/>
                </a:solidFill>
                <a:effectLst/>
                <a:latin typeface="+mj-lt"/>
              </a:rPr>
              <a:t> account to submit questions and communicate directly with customer service staff.  Case inquiries include:</a:t>
            </a:r>
          </a:p>
          <a:p>
            <a:pPr lvl="2">
              <a:lnSpc>
                <a:spcPct val="120000"/>
              </a:lnSpc>
              <a:spcBef>
                <a:spcPts val="0"/>
              </a:spcBef>
              <a:spcAft>
                <a:spcPts val="0"/>
              </a:spcAft>
            </a:pPr>
            <a:r>
              <a:rPr lang="en-US" sz="2200" dirty="0">
                <a:latin typeface="+mj-lt"/>
              </a:rPr>
              <a:t>Name update</a:t>
            </a:r>
          </a:p>
          <a:p>
            <a:pPr lvl="2">
              <a:lnSpc>
                <a:spcPct val="120000"/>
              </a:lnSpc>
              <a:spcBef>
                <a:spcPts val="0"/>
              </a:spcBef>
              <a:spcAft>
                <a:spcPts val="0"/>
              </a:spcAft>
            </a:pPr>
            <a:r>
              <a:rPr lang="en-US" sz="2200" dirty="0">
                <a:latin typeface="+mj-lt"/>
              </a:rPr>
              <a:t>DOB update</a:t>
            </a:r>
          </a:p>
          <a:p>
            <a:pPr lvl="2">
              <a:lnSpc>
                <a:spcPct val="120000"/>
              </a:lnSpc>
              <a:spcBef>
                <a:spcPts val="0"/>
              </a:spcBef>
              <a:spcAft>
                <a:spcPts val="0"/>
              </a:spcAft>
            </a:pPr>
            <a:r>
              <a:rPr lang="en-US" sz="2200" dirty="0">
                <a:latin typeface="+mj-lt"/>
              </a:rPr>
              <a:t>Social Security Number update</a:t>
            </a:r>
          </a:p>
          <a:p>
            <a:pPr lvl="2">
              <a:lnSpc>
                <a:spcPct val="120000"/>
              </a:lnSpc>
              <a:spcBef>
                <a:spcPts val="0"/>
              </a:spcBef>
              <a:spcAft>
                <a:spcPts val="0"/>
              </a:spcAft>
            </a:pPr>
            <a:r>
              <a:rPr lang="en-US" sz="2200" dirty="0">
                <a:latin typeface="+mj-lt"/>
              </a:rPr>
              <a:t>Citizenship Status update</a:t>
            </a:r>
          </a:p>
          <a:p>
            <a:pPr lvl="2">
              <a:lnSpc>
                <a:spcPct val="120000"/>
              </a:lnSpc>
              <a:spcBef>
                <a:spcPts val="0"/>
              </a:spcBef>
              <a:spcAft>
                <a:spcPts val="0"/>
              </a:spcAft>
            </a:pPr>
            <a:r>
              <a:rPr lang="en-US" sz="2200" dirty="0">
                <a:latin typeface="+mj-lt"/>
              </a:rPr>
              <a:t>Test Score Records</a:t>
            </a:r>
          </a:p>
          <a:p>
            <a:pPr lvl="2">
              <a:lnSpc>
                <a:spcPct val="120000"/>
              </a:lnSpc>
              <a:spcBef>
                <a:spcPts val="0"/>
              </a:spcBef>
              <a:spcAft>
                <a:spcPts val="0"/>
              </a:spcAft>
            </a:pPr>
            <a:r>
              <a:rPr lang="en-US" sz="2200" dirty="0">
                <a:latin typeface="+mj-lt"/>
              </a:rPr>
              <a:t>Application Questions</a:t>
            </a:r>
          </a:p>
          <a:p>
            <a:pPr lvl="2">
              <a:lnSpc>
                <a:spcPct val="120000"/>
              </a:lnSpc>
              <a:spcBef>
                <a:spcPts val="0"/>
              </a:spcBef>
              <a:spcAft>
                <a:spcPts val="0"/>
              </a:spcAft>
            </a:pPr>
            <a:r>
              <a:rPr lang="en-US" sz="2200" dirty="0">
                <a:latin typeface="+mj-lt"/>
              </a:rPr>
              <a:t>Customer Service Questions</a:t>
            </a:r>
          </a:p>
          <a:p>
            <a:pPr>
              <a:lnSpc>
                <a:spcPct val="120000"/>
              </a:lnSpc>
              <a:spcBef>
                <a:spcPts val="0"/>
              </a:spcBef>
              <a:spcAft>
                <a:spcPts val="0"/>
              </a:spcAft>
            </a:pPr>
            <a:r>
              <a:rPr lang="en-US" sz="2200" dirty="0">
                <a:latin typeface="+mj-lt"/>
              </a:rPr>
              <a:t>For Technical Assistance and Support only, contact </a:t>
            </a:r>
            <a:r>
              <a:rPr lang="en-US" sz="2200" u="sng" dirty="0">
                <a:latin typeface="+mj-lt"/>
                <a:hlinkClick r:id="rId3"/>
              </a:rPr>
              <a:t>GeneralCertQuestionsNJEdCert@doe.nj.gov</a:t>
            </a:r>
            <a:endParaRPr lang="en-US" sz="2200" dirty="0">
              <a:latin typeface="+mj-lt"/>
            </a:endParaRPr>
          </a:p>
        </p:txBody>
      </p:sp>
      <p:sp>
        <p:nvSpPr>
          <p:cNvPr id="4" name="Slide Number Placeholder 3"/>
          <p:cNvSpPr>
            <a:spLocks noGrp="1"/>
          </p:cNvSpPr>
          <p:nvPr>
            <p:ph type="sldNum" sz="quarter" idx="10"/>
          </p:nvPr>
        </p:nvSpPr>
        <p:spPr/>
        <p:txBody>
          <a:bodyPr/>
          <a:lstStyle/>
          <a:p>
            <a:fld id="{A3D1C70C-36A2-44FC-A083-98959550CFF4}" type="slidenum">
              <a:rPr lang="en-US" smtClean="0"/>
              <a:pPr/>
              <a:t>59</a:t>
            </a:fld>
            <a:endParaRPr lang="en-US"/>
          </a:p>
        </p:txBody>
      </p:sp>
    </p:spTree>
    <p:extLst>
      <p:ext uri="{BB962C8B-B14F-4D97-AF65-F5344CB8AC3E}">
        <p14:creationId xmlns:p14="http://schemas.microsoft.com/office/powerpoint/2010/main" val="3079004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44A4-1D17-4662-8150-CA325B77792F}"/>
              </a:ext>
            </a:extLst>
          </p:cNvPr>
          <p:cNvSpPr>
            <a:spLocks noGrp="1"/>
          </p:cNvSpPr>
          <p:nvPr>
            <p:ph type="title"/>
          </p:nvPr>
        </p:nvSpPr>
        <p:spPr/>
        <p:txBody>
          <a:bodyPr/>
          <a:lstStyle/>
          <a:p>
            <a:r>
              <a:rPr lang="en-US" sz="4000" dirty="0"/>
              <a:t>Benefits of </a:t>
            </a:r>
            <a:r>
              <a:rPr lang="en-US" sz="4000" dirty="0" err="1"/>
              <a:t>NJEdCert</a:t>
            </a:r>
            <a:endParaRPr lang="en-US" sz="4000" dirty="0"/>
          </a:p>
        </p:txBody>
      </p:sp>
      <p:sp>
        <p:nvSpPr>
          <p:cNvPr id="3" name="Content Placeholder 2">
            <a:extLst>
              <a:ext uri="{FF2B5EF4-FFF2-40B4-BE49-F238E27FC236}">
                <a16:creationId xmlns:a16="http://schemas.microsoft.com/office/drawing/2014/main" id="{13BA48D3-128D-4CF1-ADCD-3D59590C1FCA}"/>
              </a:ext>
            </a:extLst>
          </p:cNvPr>
          <p:cNvSpPr>
            <a:spLocks noGrp="1"/>
          </p:cNvSpPr>
          <p:nvPr>
            <p:ph idx="1"/>
          </p:nvPr>
        </p:nvSpPr>
        <p:spPr>
          <a:xfrm>
            <a:off x="155643" y="975473"/>
            <a:ext cx="12516199" cy="4530382"/>
          </a:xfrm>
        </p:spPr>
        <p:txBody>
          <a:bodyPr/>
          <a:lstStyle/>
          <a:p>
            <a:pPr marL="0" indent="0">
              <a:spcBef>
                <a:spcPts val="0"/>
              </a:spcBef>
              <a:spcAft>
                <a:spcPts val="600"/>
              </a:spcAft>
              <a:buNone/>
            </a:pPr>
            <a:r>
              <a:rPr lang="en-US" sz="2800" b="1" dirty="0"/>
              <a:t>The new </a:t>
            </a:r>
            <a:r>
              <a:rPr lang="en-US" sz="2800" b="1" dirty="0" err="1"/>
              <a:t>NJEdCert</a:t>
            </a:r>
            <a:r>
              <a:rPr lang="en-US" sz="2800" b="1" dirty="0"/>
              <a:t> system:</a:t>
            </a:r>
          </a:p>
          <a:p>
            <a:pPr>
              <a:spcBef>
                <a:spcPts val="0"/>
              </a:spcBef>
              <a:spcAft>
                <a:spcPts val="600"/>
              </a:spcAft>
            </a:pPr>
            <a:r>
              <a:rPr lang="en-US" sz="2600" dirty="0"/>
              <a:t>Eliminates manual processes and physical paper submissions;</a:t>
            </a:r>
          </a:p>
          <a:p>
            <a:pPr>
              <a:lnSpc>
                <a:spcPct val="100000"/>
              </a:lnSpc>
              <a:spcBef>
                <a:spcPts val="0"/>
              </a:spcBef>
              <a:spcAft>
                <a:spcPts val="600"/>
              </a:spcAft>
            </a:pPr>
            <a:r>
              <a:rPr lang="en-US" sz="2600" dirty="0"/>
              <a:t>Provides applicants with real-time updates on certification status, a checklist to clearly identify requirements and deficiencies, and other automated notifications;</a:t>
            </a:r>
          </a:p>
          <a:p>
            <a:pPr>
              <a:lnSpc>
                <a:spcPct val="100000"/>
              </a:lnSpc>
              <a:spcBef>
                <a:spcPts val="0"/>
              </a:spcBef>
              <a:spcAft>
                <a:spcPts val="600"/>
              </a:spcAft>
            </a:pPr>
            <a:r>
              <a:rPr lang="en-US" sz="2600" dirty="0"/>
              <a:t>Streamlines and automates the approved educator preparation program provider (batch) submission process;</a:t>
            </a:r>
          </a:p>
          <a:p>
            <a:pPr>
              <a:lnSpc>
                <a:spcPct val="100000"/>
              </a:lnSpc>
              <a:spcBef>
                <a:spcPts val="0"/>
              </a:spcBef>
              <a:spcAft>
                <a:spcPts val="600"/>
              </a:spcAft>
            </a:pPr>
            <a:r>
              <a:rPr lang="en-US" sz="2600" dirty="0"/>
              <a:t>Integrates the current provisional program database;</a:t>
            </a:r>
          </a:p>
          <a:p>
            <a:pPr>
              <a:lnSpc>
                <a:spcPct val="100000"/>
              </a:lnSpc>
              <a:spcBef>
                <a:spcPts val="0"/>
              </a:spcBef>
              <a:spcAft>
                <a:spcPts val="600"/>
              </a:spcAft>
            </a:pPr>
            <a:r>
              <a:rPr lang="en-US" sz="2600" dirty="0"/>
              <a:t>Enhances reporting capabilities; and,</a:t>
            </a:r>
          </a:p>
          <a:p>
            <a:pPr>
              <a:lnSpc>
                <a:spcPct val="100000"/>
              </a:lnSpc>
              <a:spcBef>
                <a:spcPts val="0"/>
              </a:spcBef>
              <a:spcAft>
                <a:spcPts val="600"/>
              </a:spcAft>
            </a:pPr>
            <a:r>
              <a:rPr lang="en-US" sz="2600" dirty="0"/>
              <a:t>Enhances access and integration capabilities for candidates, colleges, county offices, and school districts.</a:t>
            </a:r>
          </a:p>
        </p:txBody>
      </p:sp>
      <p:sp>
        <p:nvSpPr>
          <p:cNvPr id="5" name="Slide Number Placeholder 4">
            <a:extLst>
              <a:ext uri="{FF2B5EF4-FFF2-40B4-BE49-F238E27FC236}">
                <a16:creationId xmlns:a16="http://schemas.microsoft.com/office/drawing/2014/main" id="{B6EE3F59-B940-406E-9E36-FF6180F8EF25}"/>
              </a:ext>
            </a:extLst>
          </p:cNvPr>
          <p:cNvSpPr>
            <a:spLocks noGrp="1"/>
          </p:cNvSpPr>
          <p:nvPr>
            <p:ph type="sldNum" sz="quarter" idx="12"/>
          </p:nvPr>
        </p:nvSpPr>
        <p:spPr/>
        <p:txBody>
          <a:bodyPr/>
          <a:lstStyle/>
          <a:p>
            <a:fld id="{A3D1C70C-36A2-44FC-A083-98959550CFF4}" type="slidenum">
              <a:rPr lang="en-US" smtClean="0"/>
              <a:t>6</a:t>
            </a:fld>
            <a:endParaRPr lang="en-US"/>
          </a:p>
        </p:txBody>
      </p:sp>
    </p:spTree>
    <p:extLst>
      <p:ext uri="{BB962C8B-B14F-4D97-AF65-F5344CB8AC3E}">
        <p14:creationId xmlns:p14="http://schemas.microsoft.com/office/powerpoint/2010/main" val="8814399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Additional Contact Information</a:t>
            </a:r>
          </a:p>
        </p:txBody>
      </p:sp>
      <p:sp>
        <p:nvSpPr>
          <p:cNvPr id="3" name="Text Placeholder 2"/>
          <p:cNvSpPr>
            <a:spLocks noGrp="1"/>
          </p:cNvSpPr>
          <p:nvPr>
            <p:ph type="body" sz="quarter" idx="11"/>
          </p:nvPr>
        </p:nvSpPr>
        <p:spPr>
          <a:xfrm>
            <a:off x="178420" y="1126475"/>
            <a:ext cx="12166222" cy="4803775"/>
          </a:xfrm>
        </p:spPr>
        <p:txBody>
          <a:bodyPr>
            <a:normAutofit/>
          </a:bodyPr>
          <a:lstStyle/>
          <a:p>
            <a:pPr fontAlgn="ctr">
              <a:lnSpc>
                <a:spcPct val="90000"/>
              </a:lnSpc>
              <a:spcAft>
                <a:spcPts val="0"/>
              </a:spcAft>
            </a:pPr>
            <a:r>
              <a:rPr lang="en-US" dirty="0">
                <a:solidFill>
                  <a:srgbClr val="000000"/>
                </a:solidFill>
                <a:latin typeface="+mj-lt"/>
              </a:rPr>
              <a:t>Provisional Teacher Process: </a:t>
            </a:r>
            <a:r>
              <a:rPr lang="en-US" dirty="0">
                <a:solidFill>
                  <a:srgbClr val="000000"/>
                </a:solidFill>
                <a:latin typeface="+mj-lt"/>
                <a:hlinkClick r:id="rId2"/>
              </a:rPr>
              <a:t>provisional.teacher@doe.nj.gov</a:t>
            </a:r>
            <a:endParaRPr lang="en-US" dirty="0">
              <a:solidFill>
                <a:srgbClr val="000000"/>
              </a:solidFill>
              <a:latin typeface="+mj-lt"/>
            </a:endParaRPr>
          </a:p>
          <a:p>
            <a:pPr fontAlgn="ctr">
              <a:lnSpc>
                <a:spcPct val="90000"/>
              </a:lnSpc>
              <a:spcAft>
                <a:spcPts val="0"/>
              </a:spcAft>
            </a:pPr>
            <a:r>
              <a:rPr lang="en-US" dirty="0">
                <a:solidFill>
                  <a:srgbClr val="000000"/>
                </a:solidFill>
                <a:latin typeface="+mj-lt"/>
              </a:rPr>
              <a:t>Alternate Route Certification: </a:t>
            </a:r>
            <a:r>
              <a:rPr lang="en-US" dirty="0">
                <a:solidFill>
                  <a:srgbClr val="000000"/>
                </a:solidFill>
                <a:latin typeface="+mj-lt"/>
                <a:hlinkClick r:id="rId3"/>
              </a:rPr>
              <a:t>altroute@doe.nj.gov</a:t>
            </a:r>
            <a:r>
              <a:rPr lang="en-US" dirty="0">
                <a:solidFill>
                  <a:srgbClr val="000000"/>
                </a:solidFill>
                <a:latin typeface="+mj-lt"/>
              </a:rPr>
              <a:t> </a:t>
            </a:r>
            <a:endParaRPr lang="en-US" sz="2800" dirty="0">
              <a:latin typeface="+mj-lt"/>
            </a:endParaRPr>
          </a:p>
          <a:p>
            <a:pPr>
              <a:spcBef>
                <a:spcPts val="0"/>
              </a:spcBef>
              <a:spcAft>
                <a:spcPts val="0"/>
              </a:spcAft>
            </a:pPr>
            <a:r>
              <a:rPr lang="en-US" dirty="0">
                <a:solidFill>
                  <a:srgbClr val="000000"/>
                </a:solidFill>
                <a:latin typeface="+mj-lt"/>
              </a:rPr>
              <a:t>Office of Educator Evaluation: </a:t>
            </a:r>
            <a:r>
              <a:rPr lang="en-US" dirty="0">
                <a:solidFill>
                  <a:srgbClr val="000000"/>
                </a:solidFill>
                <a:latin typeface="+mj-lt"/>
                <a:hlinkClick r:id="rId4"/>
              </a:rPr>
              <a:t>edueval@doe.nj.gov</a:t>
            </a:r>
            <a:r>
              <a:rPr lang="en-US" dirty="0">
                <a:solidFill>
                  <a:srgbClr val="000000"/>
                </a:solidFill>
                <a:latin typeface="+mj-lt"/>
              </a:rPr>
              <a:t>. </a:t>
            </a:r>
            <a:endParaRPr lang="en-US" sz="2800" dirty="0">
              <a:solidFill>
                <a:srgbClr val="000000"/>
              </a:solidFill>
              <a:latin typeface="+mj-lt"/>
            </a:endParaRPr>
          </a:p>
          <a:p>
            <a:pPr>
              <a:spcBef>
                <a:spcPts val="0"/>
              </a:spcBef>
              <a:spcAft>
                <a:spcPts val="0"/>
              </a:spcAft>
            </a:pPr>
            <a:r>
              <a:rPr lang="en-US" dirty="0">
                <a:solidFill>
                  <a:srgbClr val="000000"/>
                </a:solidFill>
                <a:latin typeface="+mj-lt"/>
              </a:rPr>
              <a:t>Achieve NJ: </a:t>
            </a:r>
            <a:r>
              <a:rPr lang="en-US" dirty="0">
                <a:solidFill>
                  <a:srgbClr val="000000"/>
                </a:solidFill>
                <a:latin typeface="+mj-lt"/>
                <a:hlinkClick r:id="rId5"/>
              </a:rPr>
              <a:t>webpage</a:t>
            </a:r>
            <a:endParaRPr lang="en-US" sz="2800" dirty="0">
              <a:latin typeface="+mj-lt"/>
            </a:endParaRPr>
          </a:p>
        </p:txBody>
      </p:sp>
      <p:sp>
        <p:nvSpPr>
          <p:cNvPr id="4" name="Slide Number Placeholder 3"/>
          <p:cNvSpPr>
            <a:spLocks noGrp="1"/>
          </p:cNvSpPr>
          <p:nvPr>
            <p:ph type="sldNum" sz="quarter" idx="10"/>
          </p:nvPr>
        </p:nvSpPr>
        <p:spPr/>
        <p:txBody>
          <a:bodyPr/>
          <a:lstStyle/>
          <a:p>
            <a:fld id="{A3D1C70C-36A2-44FC-A083-98959550CFF4}" type="slidenum">
              <a:rPr lang="en-US" smtClean="0"/>
              <a:pPr/>
              <a:t>60</a:t>
            </a:fld>
            <a:endParaRPr lang="en-US"/>
          </a:p>
        </p:txBody>
      </p:sp>
    </p:spTree>
    <p:extLst>
      <p:ext uri="{BB962C8B-B14F-4D97-AF65-F5344CB8AC3E}">
        <p14:creationId xmlns:p14="http://schemas.microsoft.com/office/powerpoint/2010/main" val="4004636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255D-5F17-47CD-8014-977C5AEBE02F}"/>
              </a:ext>
            </a:extLst>
          </p:cNvPr>
          <p:cNvSpPr>
            <a:spLocks noGrp="1"/>
          </p:cNvSpPr>
          <p:nvPr>
            <p:ph type="title"/>
          </p:nvPr>
        </p:nvSpPr>
        <p:spPr/>
        <p:txBody>
          <a:bodyPr/>
          <a:lstStyle/>
          <a:p>
            <a:r>
              <a:rPr lang="en-US" sz="4400" dirty="0"/>
              <a:t>Additional Resources</a:t>
            </a:r>
          </a:p>
        </p:txBody>
      </p:sp>
      <p:sp>
        <p:nvSpPr>
          <p:cNvPr id="3" name="Content Placeholder 2">
            <a:extLst>
              <a:ext uri="{FF2B5EF4-FFF2-40B4-BE49-F238E27FC236}">
                <a16:creationId xmlns:a16="http://schemas.microsoft.com/office/drawing/2014/main" id="{B3D5D66C-BD2A-4894-8736-9D5C1168A9CC}"/>
              </a:ext>
            </a:extLst>
          </p:cNvPr>
          <p:cNvSpPr>
            <a:spLocks noGrp="1"/>
          </p:cNvSpPr>
          <p:nvPr>
            <p:ph idx="1"/>
          </p:nvPr>
        </p:nvSpPr>
        <p:spPr>
          <a:xfrm>
            <a:off x="150864" y="1202026"/>
            <a:ext cx="11890272" cy="2226974"/>
          </a:xfrm>
        </p:spPr>
        <p:txBody>
          <a:bodyPr/>
          <a:lstStyle/>
          <a:p>
            <a:pPr marL="342900" indent="-342900">
              <a:lnSpc>
                <a:spcPct val="100000"/>
              </a:lnSpc>
              <a:spcBef>
                <a:spcPts val="0"/>
              </a:spcBef>
              <a:spcAft>
                <a:spcPts val="600"/>
              </a:spcAft>
              <a:buFont typeface="Symbol" panose="05050102010706020507" pitchFamily="18" charset="2"/>
              <a:buChar char=""/>
            </a:pPr>
            <a:r>
              <a:rPr lang="en-US" sz="2800" dirty="0">
                <a:latin typeface="+mn-lt"/>
                <a:ea typeface="Times New Roman" panose="02020603050405020304" pitchFamily="18" charset="0"/>
                <a:hlinkClick r:id="rId2"/>
              </a:rPr>
              <a:t>NJDOE </a:t>
            </a:r>
            <a:r>
              <a:rPr lang="en-US" sz="2800" dirty="0" err="1">
                <a:latin typeface="+mn-lt"/>
                <a:ea typeface="Times New Roman" panose="02020603050405020304" pitchFamily="18" charset="0"/>
                <a:hlinkClick r:id="rId2"/>
              </a:rPr>
              <a:t>NJEdCert</a:t>
            </a:r>
            <a:r>
              <a:rPr lang="en-US" sz="2800" dirty="0">
                <a:latin typeface="+mn-lt"/>
                <a:ea typeface="Times New Roman" panose="02020603050405020304" pitchFamily="18" charset="0"/>
                <a:hlinkClick r:id="rId2"/>
              </a:rPr>
              <a:t> Page</a:t>
            </a:r>
            <a:endParaRPr lang="en-US" sz="2800" dirty="0">
              <a:latin typeface="+mn-lt"/>
              <a:ea typeface="Times New Roman" panose="02020603050405020304" pitchFamily="18" charset="0"/>
            </a:endParaRPr>
          </a:p>
          <a:p>
            <a:pPr marL="342900" indent="-342900">
              <a:lnSpc>
                <a:spcPct val="100000"/>
              </a:lnSpc>
              <a:spcBef>
                <a:spcPts val="0"/>
              </a:spcBef>
              <a:spcAft>
                <a:spcPts val="600"/>
              </a:spcAft>
              <a:buFont typeface="Symbol" panose="05050102010706020507" pitchFamily="18" charset="2"/>
              <a:buChar char=""/>
            </a:pPr>
            <a:r>
              <a:rPr lang="en-US" sz="2800" dirty="0">
                <a:latin typeface="+mn-lt"/>
                <a:ea typeface="Times New Roman" panose="02020603050405020304" pitchFamily="18" charset="0"/>
                <a:hlinkClick r:id="rId3"/>
              </a:rPr>
              <a:t>E</a:t>
            </a:r>
            <a:r>
              <a:rPr lang="en-US" sz="2800" dirty="0">
                <a:effectLst/>
                <a:latin typeface="+mn-lt"/>
                <a:ea typeface="Times New Roman" panose="02020603050405020304" pitchFamily="18" charset="0"/>
                <a:hlinkClick r:id="rId3"/>
              </a:rPr>
              <a:t>PP Training</a:t>
            </a:r>
            <a:r>
              <a:rPr lang="en-US" sz="2800" dirty="0">
                <a:effectLst/>
                <a:latin typeface="+mn-lt"/>
                <a:ea typeface="Times New Roman" panose="02020603050405020304" pitchFamily="18" charset="0"/>
              </a:rPr>
              <a:t> </a:t>
            </a:r>
          </a:p>
          <a:p>
            <a:pPr marL="342900" indent="-342900">
              <a:lnSpc>
                <a:spcPct val="100000"/>
              </a:lnSpc>
              <a:spcBef>
                <a:spcPts val="0"/>
              </a:spcBef>
              <a:spcAft>
                <a:spcPts val="600"/>
              </a:spcAft>
              <a:buFont typeface="Symbol" panose="05050102010706020507" pitchFamily="18" charset="2"/>
              <a:buChar char=""/>
            </a:pPr>
            <a:r>
              <a:rPr lang="en-US" sz="2800" dirty="0">
                <a:effectLst/>
                <a:latin typeface="+mn-lt"/>
                <a:ea typeface="Times New Roman" panose="02020603050405020304" pitchFamily="18" charset="0"/>
                <a:hlinkClick r:id="rId4"/>
              </a:rPr>
              <a:t>District Training</a:t>
            </a:r>
            <a:endParaRPr lang="en-US" sz="2800" dirty="0">
              <a:latin typeface="+mn-lt"/>
              <a:ea typeface="Times New Roman" panose="02020603050405020304" pitchFamily="18" charset="0"/>
            </a:endParaRPr>
          </a:p>
          <a:p>
            <a:pPr marL="342900" indent="-342900">
              <a:lnSpc>
                <a:spcPct val="100000"/>
              </a:lnSpc>
              <a:spcBef>
                <a:spcPts val="0"/>
              </a:spcBef>
              <a:spcAft>
                <a:spcPts val="600"/>
              </a:spcAft>
              <a:buFont typeface="Symbol" panose="05050102010706020507" pitchFamily="18" charset="2"/>
              <a:buChar char=""/>
            </a:pPr>
            <a:r>
              <a:rPr lang="en-US" sz="2800" dirty="0">
                <a:latin typeface="+mn-lt"/>
                <a:ea typeface="Times New Roman" panose="02020603050405020304" pitchFamily="18" charset="0"/>
                <a:hlinkClick r:id="rId5"/>
              </a:rPr>
              <a:t>Educator </a:t>
            </a:r>
            <a:r>
              <a:rPr lang="en-US" sz="2800" dirty="0">
                <a:effectLst/>
                <a:latin typeface="+mn-lt"/>
                <a:ea typeface="Times New Roman" panose="02020603050405020304" pitchFamily="18" charset="0"/>
                <a:hlinkClick r:id="rId5"/>
              </a:rPr>
              <a:t>Training</a:t>
            </a:r>
            <a:endParaRPr lang="en-US" sz="2800" dirty="0">
              <a:effectLst/>
              <a:latin typeface="+mn-lt"/>
              <a:ea typeface="Calibri" panose="020F0502020204030204" pitchFamily="34" charset="0"/>
            </a:endParaRPr>
          </a:p>
        </p:txBody>
      </p:sp>
      <p:sp>
        <p:nvSpPr>
          <p:cNvPr id="5" name="Slide Number Placeholder 4">
            <a:extLst>
              <a:ext uri="{FF2B5EF4-FFF2-40B4-BE49-F238E27FC236}">
                <a16:creationId xmlns:a16="http://schemas.microsoft.com/office/drawing/2014/main" id="{54AFDFAF-7705-4198-9DD6-77FDE4E6C241}"/>
              </a:ext>
            </a:extLst>
          </p:cNvPr>
          <p:cNvSpPr>
            <a:spLocks noGrp="1"/>
          </p:cNvSpPr>
          <p:nvPr>
            <p:ph type="sldNum" sz="quarter" idx="12"/>
          </p:nvPr>
        </p:nvSpPr>
        <p:spPr/>
        <p:txBody>
          <a:bodyPr/>
          <a:lstStyle/>
          <a:p>
            <a:fld id="{A3D1C70C-36A2-44FC-A083-98959550CFF4}" type="slidenum">
              <a:rPr lang="en-US" smtClean="0"/>
              <a:t>61</a:t>
            </a:fld>
            <a:endParaRPr lang="en-US"/>
          </a:p>
        </p:txBody>
      </p:sp>
    </p:spTree>
    <p:extLst>
      <p:ext uri="{BB962C8B-B14F-4D97-AF65-F5344CB8AC3E}">
        <p14:creationId xmlns:p14="http://schemas.microsoft.com/office/powerpoint/2010/main" val="18752222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4F85022-EDFF-4EDD-B667-A88593A32022}"/>
              </a:ext>
            </a:extLst>
          </p:cNvPr>
          <p:cNvSpPr>
            <a:spLocks noGrp="1"/>
          </p:cNvSpPr>
          <p:nvPr>
            <p:ph type="title"/>
          </p:nvPr>
        </p:nvSpPr>
        <p:spPr/>
        <p:txBody>
          <a:bodyPr/>
          <a:lstStyle/>
          <a:p>
            <a:r>
              <a:rPr lang="en-US" sz="4400" dirty="0"/>
              <a:t>Thank You!</a:t>
            </a:r>
          </a:p>
        </p:txBody>
      </p:sp>
      <p:sp>
        <p:nvSpPr>
          <p:cNvPr id="11" name="Website">
            <a:extLst>
              <a:ext uri="{FF2B5EF4-FFF2-40B4-BE49-F238E27FC236}">
                <a16:creationId xmlns:a16="http://schemas.microsoft.com/office/drawing/2014/main" id="{4E6DD0DE-325E-47CB-9D78-EE0FDE0A111F}"/>
              </a:ext>
            </a:extLst>
          </p:cNvPr>
          <p:cNvSpPr>
            <a:spLocks noGrp="1"/>
          </p:cNvSpPr>
          <p:nvPr>
            <p:ph idx="1"/>
          </p:nvPr>
        </p:nvSpPr>
        <p:spPr>
          <a:xfrm>
            <a:off x="0" y="1256859"/>
            <a:ext cx="12192000" cy="2050545"/>
          </a:xfrm>
        </p:spPr>
        <p:txBody>
          <a:bodyPr>
            <a:normAutofit/>
          </a:bodyPr>
          <a:lstStyle/>
          <a:p>
            <a:r>
              <a:rPr lang="en-US" dirty="0">
                <a:hlinkClick r:id="rId2"/>
              </a:rPr>
              <a:t>New Jersey Department of Education</a:t>
            </a:r>
            <a:r>
              <a:rPr lang="en-US" dirty="0"/>
              <a:t> </a:t>
            </a:r>
          </a:p>
        </p:txBody>
      </p:sp>
      <p:sp>
        <p:nvSpPr>
          <p:cNvPr id="13" name="follow us">
            <a:extLst>
              <a:ext uri="{FF2B5EF4-FFF2-40B4-BE49-F238E27FC236}">
                <a16:creationId xmlns:a16="http://schemas.microsoft.com/office/drawing/2014/main" id="{77A7B8E1-EB02-481A-BD3A-59EA2A8BC5B0}"/>
              </a:ext>
            </a:extLst>
          </p:cNvPr>
          <p:cNvSpPr>
            <a:spLocks noGrp="1"/>
          </p:cNvSpPr>
          <p:nvPr>
            <p:ph idx="14"/>
          </p:nvPr>
        </p:nvSpPr>
        <p:spPr/>
        <p:txBody>
          <a:bodyPr lIns="0" rIns="0"/>
          <a:lstStyle/>
          <a:p>
            <a:pPr>
              <a:spcBef>
                <a:spcPts val="0"/>
              </a:spcBef>
              <a:spcAft>
                <a:spcPts val="0"/>
              </a:spcAft>
            </a:pPr>
            <a:r>
              <a:rPr lang="en-US" dirty="0"/>
              <a:t>Follow Us!</a:t>
            </a:r>
          </a:p>
        </p:txBody>
      </p:sp>
      <p:sp>
        <p:nvSpPr>
          <p:cNvPr id="14" name="Facebook">
            <a:extLst>
              <a:ext uri="{FF2B5EF4-FFF2-40B4-BE49-F238E27FC236}">
                <a16:creationId xmlns:a16="http://schemas.microsoft.com/office/drawing/2014/main" id="{0CBEF407-C3B6-4B85-8243-D0BA28E5B79E}"/>
              </a:ext>
            </a:extLst>
          </p:cNvPr>
          <p:cNvSpPr>
            <a:spLocks noGrp="1"/>
          </p:cNvSpPr>
          <p:nvPr>
            <p:ph type="body" sz="quarter" idx="15"/>
          </p:nvPr>
        </p:nvSpPr>
        <p:spPr/>
        <p:txBody>
          <a:bodyPr/>
          <a:lstStyle/>
          <a:p>
            <a:r>
              <a:rPr lang="en-US" dirty="0">
                <a:solidFill>
                  <a:srgbClr val="0000FF"/>
                </a:solidFill>
                <a:hlinkClick r:id="rId3">
                  <a:extLst>
                    <a:ext uri="{A12FA001-AC4F-418D-AE19-62706E023703}">
                      <ahyp:hlinkClr xmlns:ahyp="http://schemas.microsoft.com/office/drawing/2018/hyperlinkcolor" val="tx"/>
                    </a:ext>
                  </a:extLst>
                </a:hlinkClick>
              </a:rPr>
              <a:t>Facebook: </a:t>
            </a:r>
            <a:br>
              <a:rPr lang="en-US" dirty="0">
                <a:solidFill>
                  <a:srgbClr val="0000FF"/>
                </a:solidFill>
                <a:hlinkClick r:id="rId3">
                  <a:extLst>
                    <a:ext uri="{A12FA001-AC4F-418D-AE19-62706E023703}">
                      <ahyp:hlinkClr xmlns:ahyp="http://schemas.microsoft.com/office/drawing/2018/hyperlinkcolor" val="tx"/>
                    </a:ext>
                  </a:extLst>
                </a:hlinkClick>
              </a:rPr>
            </a:br>
            <a:r>
              <a:rPr lang="en-US" dirty="0">
                <a:solidFill>
                  <a:srgbClr val="0000FF"/>
                </a:solidFill>
                <a:hlinkClick r:id="rId3">
                  <a:extLst>
                    <a:ext uri="{A12FA001-AC4F-418D-AE19-62706E023703}">
                      <ahyp:hlinkClr xmlns:ahyp="http://schemas.microsoft.com/office/drawing/2018/hyperlinkcolor" val="tx"/>
                    </a:ext>
                  </a:extLst>
                </a:hlinkClick>
              </a:rPr>
              <a:t>@</a:t>
            </a:r>
            <a:r>
              <a:rPr lang="en-US" dirty="0" err="1">
                <a:solidFill>
                  <a:srgbClr val="0000FF"/>
                </a:solidFill>
                <a:hlinkClick r:id="rId3">
                  <a:extLst>
                    <a:ext uri="{A12FA001-AC4F-418D-AE19-62706E023703}">
                      <ahyp:hlinkClr xmlns:ahyp="http://schemas.microsoft.com/office/drawing/2018/hyperlinkcolor" val="tx"/>
                    </a:ext>
                  </a:extLst>
                </a:hlinkClick>
              </a:rPr>
              <a:t>njdeptofed</a:t>
            </a:r>
            <a:endParaRPr lang="en-US" dirty="0">
              <a:solidFill>
                <a:srgbClr val="0000FF"/>
              </a:solidFill>
            </a:endParaRPr>
          </a:p>
        </p:txBody>
      </p:sp>
      <p:sp>
        <p:nvSpPr>
          <p:cNvPr id="15" name="Twitter">
            <a:extLst>
              <a:ext uri="{FF2B5EF4-FFF2-40B4-BE49-F238E27FC236}">
                <a16:creationId xmlns:a16="http://schemas.microsoft.com/office/drawing/2014/main" id="{1A8F26DE-B75D-4EBE-A8B0-CF0F3A1FBE08}"/>
              </a:ext>
            </a:extLst>
          </p:cNvPr>
          <p:cNvSpPr>
            <a:spLocks noGrp="1"/>
          </p:cNvSpPr>
          <p:nvPr>
            <p:ph type="body" sz="quarter" idx="16"/>
          </p:nvPr>
        </p:nvSpPr>
        <p:spPr/>
        <p:txBody>
          <a:bodyPr/>
          <a:lstStyle/>
          <a:p>
            <a:pPr marL="0" indent="0">
              <a:buNone/>
            </a:pPr>
            <a:r>
              <a:rPr lang="en-US" dirty="0">
                <a:solidFill>
                  <a:srgbClr val="0000FF"/>
                </a:solidFill>
                <a:hlinkClick r:id="rId4">
                  <a:extLst>
                    <a:ext uri="{A12FA001-AC4F-418D-AE19-62706E023703}">
                      <ahyp:hlinkClr xmlns:ahyp="http://schemas.microsoft.com/office/drawing/2018/hyperlinkcolor" val="tx"/>
                    </a:ext>
                  </a:extLst>
                </a:hlinkClick>
              </a:rPr>
              <a:t>Twitter: @</a:t>
            </a:r>
            <a:r>
              <a:rPr lang="en-US" dirty="0" err="1">
                <a:solidFill>
                  <a:srgbClr val="0000FF"/>
                </a:solidFill>
                <a:hlinkClick r:id="rId4">
                  <a:extLst>
                    <a:ext uri="{A12FA001-AC4F-418D-AE19-62706E023703}">
                      <ahyp:hlinkClr xmlns:ahyp="http://schemas.microsoft.com/office/drawing/2018/hyperlinkcolor" val="tx"/>
                    </a:ext>
                  </a:extLst>
                </a:hlinkClick>
              </a:rPr>
              <a:t>NewJerseyDOE</a:t>
            </a:r>
            <a:endParaRPr lang="en-US" dirty="0">
              <a:solidFill>
                <a:srgbClr val="0000FF"/>
              </a:solidFill>
            </a:endParaRPr>
          </a:p>
        </p:txBody>
      </p:sp>
      <p:sp>
        <p:nvSpPr>
          <p:cNvPr id="16" name="Instagram">
            <a:extLst>
              <a:ext uri="{FF2B5EF4-FFF2-40B4-BE49-F238E27FC236}">
                <a16:creationId xmlns:a16="http://schemas.microsoft.com/office/drawing/2014/main" id="{58F04EFC-1539-4C41-9563-96A4CBC2B19F}"/>
              </a:ext>
            </a:extLst>
          </p:cNvPr>
          <p:cNvSpPr>
            <a:spLocks noGrp="1"/>
          </p:cNvSpPr>
          <p:nvPr>
            <p:ph type="body" sz="quarter" idx="17"/>
          </p:nvPr>
        </p:nvSpPr>
        <p:spPr/>
        <p:txBody>
          <a:bodyPr/>
          <a:lstStyle/>
          <a:p>
            <a:r>
              <a:rPr lang="en-US" dirty="0">
                <a:solidFill>
                  <a:srgbClr val="0000FF"/>
                </a:solidFill>
                <a:hlinkClick r:id="rId5">
                  <a:extLst>
                    <a:ext uri="{A12FA001-AC4F-418D-AE19-62706E023703}">
                      <ahyp:hlinkClr xmlns:ahyp="http://schemas.microsoft.com/office/drawing/2018/hyperlinkcolor" val="tx"/>
                    </a:ext>
                  </a:extLst>
                </a:hlinkClick>
              </a:rPr>
              <a:t>Instagram: </a:t>
            </a:r>
            <a:br>
              <a:rPr lang="en-US" dirty="0">
                <a:solidFill>
                  <a:srgbClr val="0000FF"/>
                </a:solidFill>
                <a:hlinkClick r:id="rId5">
                  <a:extLst>
                    <a:ext uri="{A12FA001-AC4F-418D-AE19-62706E023703}">
                      <ahyp:hlinkClr xmlns:ahyp="http://schemas.microsoft.com/office/drawing/2018/hyperlinkcolor" val="tx"/>
                    </a:ext>
                  </a:extLst>
                </a:hlinkClick>
              </a:rPr>
            </a:br>
            <a:r>
              <a:rPr lang="en-US" dirty="0">
                <a:solidFill>
                  <a:srgbClr val="0000FF"/>
                </a:solidFill>
                <a:hlinkClick r:id="rId5">
                  <a:extLst>
                    <a:ext uri="{A12FA001-AC4F-418D-AE19-62706E023703}">
                      <ahyp:hlinkClr xmlns:ahyp="http://schemas.microsoft.com/office/drawing/2018/hyperlinkcolor" val="tx"/>
                    </a:ext>
                  </a:extLst>
                </a:hlinkClick>
              </a:rPr>
              <a:t>@</a:t>
            </a:r>
            <a:r>
              <a:rPr lang="en-US" dirty="0" err="1">
                <a:solidFill>
                  <a:srgbClr val="0000FF"/>
                </a:solidFill>
                <a:hlinkClick r:id="rId5">
                  <a:extLst>
                    <a:ext uri="{A12FA001-AC4F-418D-AE19-62706E023703}">
                      <ahyp:hlinkClr xmlns:ahyp="http://schemas.microsoft.com/office/drawing/2018/hyperlinkcolor" val="tx"/>
                    </a:ext>
                  </a:extLst>
                </a:hlinkClick>
              </a:rPr>
              <a:t>NewJerseyDoe</a:t>
            </a:r>
            <a:endParaRPr lang="en-US" dirty="0">
              <a:solidFill>
                <a:srgbClr val="0000FF"/>
              </a:solidFill>
            </a:endParaRPr>
          </a:p>
        </p:txBody>
      </p:sp>
      <p:sp>
        <p:nvSpPr>
          <p:cNvPr id="2" name="Slide Number Placeholder 1">
            <a:extLst>
              <a:ext uri="{FF2B5EF4-FFF2-40B4-BE49-F238E27FC236}">
                <a16:creationId xmlns:a16="http://schemas.microsoft.com/office/drawing/2014/main" id="{0C726423-45AA-4205-B15A-BC45069AF06A}"/>
              </a:ext>
            </a:extLst>
          </p:cNvPr>
          <p:cNvSpPr>
            <a:spLocks noGrp="1"/>
          </p:cNvSpPr>
          <p:nvPr>
            <p:ph type="sldNum" sz="quarter" idx="12"/>
          </p:nvPr>
        </p:nvSpPr>
        <p:spPr/>
        <p:txBody>
          <a:bodyPr/>
          <a:lstStyle/>
          <a:p>
            <a:fld id="{A3D1C70C-36A2-44FC-A083-98959550CFF4}" type="slidenum">
              <a:rPr lang="en-US" smtClean="0"/>
              <a:t>62</a:t>
            </a:fld>
            <a:endParaRPr lang="en-US"/>
          </a:p>
        </p:txBody>
      </p:sp>
    </p:spTree>
    <p:extLst>
      <p:ext uri="{BB962C8B-B14F-4D97-AF65-F5344CB8AC3E}">
        <p14:creationId xmlns:p14="http://schemas.microsoft.com/office/powerpoint/2010/main" val="1153922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A22A-55F9-48BB-ADA3-32D42FA8430B}"/>
              </a:ext>
            </a:extLst>
          </p:cNvPr>
          <p:cNvSpPr>
            <a:spLocks noGrp="1"/>
          </p:cNvSpPr>
          <p:nvPr>
            <p:ph type="title"/>
          </p:nvPr>
        </p:nvSpPr>
        <p:spPr/>
        <p:txBody>
          <a:bodyPr/>
          <a:lstStyle/>
          <a:p>
            <a:r>
              <a:rPr lang="en-US" sz="4400" dirty="0"/>
              <a:t>New Terminology</a:t>
            </a:r>
          </a:p>
        </p:txBody>
      </p:sp>
      <p:sp>
        <p:nvSpPr>
          <p:cNvPr id="3" name="Content Placeholder 2">
            <a:extLst>
              <a:ext uri="{FF2B5EF4-FFF2-40B4-BE49-F238E27FC236}">
                <a16:creationId xmlns:a16="http://schemas.microsoft.com/office/drawing/2014/main" id="{795AD75C-CE1E-4C97-867E-25D25893D884}"/>
              </a:ext>
            </a:extLst>
          </p:cNvPr>
          <p:cNvSpPr>
            <a:spLocks noGrp="1"/>
          </p:cNvSpPr>
          <p:nvPr>
            <p:ph idx="1"/>
          </p:nvPr>
        </p:nvSpPr>
        <p:spPr>
          <a:xfrm>
            <a:off x="150864" y="1126475"/>
            <a:ext cx="11890272" cy="2226974"/>
          </a:xfrm>
        </p:spPr>
        <p:txBody>
          <a:bodyPr/>
          <a:lstStyle/>
          <a:p>
            <a:pPr>
              <a:lnSpc>
                <a:spcPct val="100000"/>
              </a:lnSpc>
              <a:spcBef>
                <a:spcPts val="0"/>
              </a:spcBef>
              <a:spcAft>
                <a:spcPts val="600"/>
              </a:spcAft>
            </a:pPr>
            <a:r>
              <a:rPr lang="en-US" sz="2600" dirty="0"/>
              <a:t>Educator: the applicant seeking certification</a:t>
            </a:r>
          </a:p>
          <a:p>
            <a:pPr>
              <a:lnSpc>
                <a:spcPct val="100000"/>
              </a:lnSpc>
              <a:spcBef>
                <a:spcPts val="0"/>
              </a:spcBef>
              <a:spcAft>
                <a:spcPts val="600"/>
              </a:spcAft>
            </a:pPr>
            <a:r>
              <a:rPr lang="en-US" sz="2600" dirty="0"/>
              <a:t>Educator Preparation Program (EPP) Nomination: EPP recommendation to the NJDOE for a program completer to receive certification</a:t>
            </a:r>
          </a:p>
          <a:p>
            <a:pPr>
              <a:lnSpc>
                <a:spcPct val="100000"/>
              </a:lnSpc>
              <a:spcBef>
                <a:spcPts val="0"/>
              </a:spcBef>
              <a:spcAft>
                <a:spcPts val="600"/>
              </a:spcAft>
            </a:pPr>
            <a:r>
              <a:rPr lang="en-US" sz="2600" dirty="0"/>
              <a:t>Portal: </a:t>
            </a:r>
            <a:r>
              <a:rPr lang="en-US" sz="2600" dirty="0" err="1"/>
              <a:t>NJEdCert</a:t>
            </a:r>
            <a:r>
              <a:rPr lang="en-US" sz="2600" dirty="0"/>
              <a:t> system’s outward facing interface</a:t>
            </a:r>
          </a:p>
          <a:p>
            <a:pPr>
              <a:lnSpc>
                <a:spcPct val="100000"/>
              </a:lnSpc>
              <a:spcBef>
                <a:spcPts val="0"/>
              </a:spcBef>
              <a:spcAft>
                <a:spcPts val="600"/>
              </a:spcAft>
            </a:pPr>
            <a:r>
              <a:rPr lang="en-US" sz="2600" dirty="0"/>
              <a:t>Case: equivalent to “application” in TCIS</a:t>
            </a:r>
          </a:p>
          <a:p>
            <a:pPr>
              <a:lnSpc>
                <a:spcPct val="100000"/>
              </a:lnSpc>
              <a:spcBef>
                <a:spcPts val="0"/>
              </a:spcBef>
              <a:spcAft>
                <a:spcPts val="600"/>
              </a:spcAft>
            </a:pPr>
            <a:r>
              <a:rPr lang="en-US" sz="2600" dirty="0"/>
              <a:t>Application: equivalent to “transaction” in TCIS</a:t>
            </a:r>
          </a:p>
        </p:txBody>
      </p:sp>
      <p:sp>
        <p:nvSpPr>
          <p:cNvPr id="5" name="Slide Number Placeholder 4">
            <a:extLst>
              <a:ext uri="{FF2B5EF4-FFF2-40B4-BE49-F238E27FC236}">
                <a16:creationId xmlns:a16="http://schemas.microsoft.com/office/drawing/2014/main" id="{3285680E-FBB4-474A-A9CB-1F79FEE5B5B3}"/>
              </a:ext>
            </a:extLst>
          </p:cNvPr>
          <p:cNvSpPr>
            <a:spLocks noGrp="1"/>
          </p:cNvSpPr>
          <p:nvPr>
            <p:ph type="sldNum" sz="quarter" idx="12"/>
          </p:nvPr>
        </p:nvSpPr>
        <p:spPr/>
        <p:txBody>
          <a:bodyPr/>
          <a:lstStyle/>
          <a:p>
            <a:fld id="{A3D1C70C-36A2-44FC-A083-98959550CFF4}" type="slidenum">
              <a:rPr lang="en-US" smtClean="0"/>
              <a:t>7</a:t>
            </a:fld>
            <a:endParaRPr lang="en-US"/>
          </a:p>
        </p:txBody>
      </p:sp>
    </p:spTree>
    <p:extLst>
      <p:ext uri="{BB962C8B-B14F-4D97-AF65-F5344CB8AC3E}">
        <p14:creationId xmlns:p14="http://schemas.microsoft.com/office/powerpoint/2010/main" val="3381075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Updates</a:t>
            </a:r>
          </a:p>
        </p:txBody>
      </p:sp>
      <p:sp>
        <p:nvSpPr>
          <p:cNvPr id="3" name="Slide Number Placeholder 2"/>
          <p:cNvSpPr>
            <a:spLocks noGrp="1"/>
          </p:cNvSpPr>
          <p:nvPr>
            <p:ph type="sldNum" sz="quarter" idx="12"/>
          </p:nvPr>
        </p:nvSpPr>
        <p:spPr/>
        <p:txBody>
          <a:bodyPr/>
          <a:lstStyle/>
          <a:p>
            <a:fld id="{063B872D-3AE9-4542-A461-B751CD6BB84C}" type="slidenum">
              <a:rPr lang="en-US" smtClean="0"/>
              <a:t>8</a:t>
            </a:fld>
            <a:endParaRPr lang="en-US"/>
          </a:p>
        </p:txBody>
      </p:sp>
    </p:spTree>
    <p:extLst>
      <p:ext uri="{BB962C8B-B14F-4D97-AF65-F5344CB8AC3E}">
        <p14:creationId xmlns:p14="http://schemas.microsoft.com/office/powerpoint/2010/main" val="291313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79DB-6028-46FC-9FFF-73C8C90CB9C9}"/>
              </a:ext>
            </a:extLst>
          </p:cNvPr>
          <p:cNvSpPr>
            <a:spLocks noGrp="1"/>
          </p:cNvSpPr>
          <p:nvPr>
            <p:ph type="title"/>
          </p:nvPr>
        </p:nvSpPr>
        <p:spPr>
          <a:xfrm>
            <a:off x="1415110" y="378896"/>
            <a:ext cx="10096959" cy="747579"/>
          </a:xfrm>
        </p:spPr>
        <p:txBody>
          <a:bodyPr/>
          <a:lstStyle/>
          <a:p>
            <a:r>
              <a:rPr lang="en-US" sz="4400" dirty="0"/>
              <a:t>Emergency Applications</a:t>
            </a:r>
          </a:p>
        </p:txBody>
      </p:sp>
      <p:sp>
        <p:nvSpPr>
          <p:cNvPr id="3" name="Content Placeholder 2">
            <a:extLst>
              <a:ext uri="{FF2B5EF4-FFF2-40B4-BE49-F238E27FC236}">
                <a16:creationId xmlns:a16="http://schemas.microsoft.com/office/drawing/2014/main" id="{3E1AF033-1532-448E-9BBC-BE54C71DB72D}"/>
              </a:ext>
            </a:extLst>
          </p:cNvPr>
          <p:cNvSpPr>
            <a:spLocks noGrp="1"/>
          </p:cNvSpPr>
          <p:nvPr>
            <p:ph idx="1"/>
          </p:nvPr>
        </p:nvSpPr>
        <p:spPr>
          <a:xfrm>
            <a:off x="150864" y="1011756"/>
            <a:ext cx="11890272" cy="4834487"/>
          </a:xfrm>
        </p:spPr>
        <p:txBody>
          <a:bodyPr/>
          <a:lstStyle/>
          <a:p>
            <a:pPr marL="0" indent="0">
              <a:lnSpc>
                <a:spcPct val="100000"/>
              </a:lnSpc>
              <a:spcBef>
                <a:spcPts val="0"/>
              </a:spcBef>
              <a:spcAft>
                <a:spcPts val="600"/>
              </a:spcAft>
              <a:buNone/>
            </a:pPr>
            <a:r>
              <a:rPr lang="en-US" sz="2800" b="1" dirty="0"/>
              <a:t>Emergency Application Process:</a:t>
            </a:r>
            <a:endParaRPr lang="en-US" sz="2800" dirty="0"/>
          </a:p>
          <a:p>
            <a:pPr>
              <a:lnSpc>
                <a:spcPct val="100000"/>
              </a:lnSpc>
              <a:spcBef>
                <a:spcPts val="0"/>
              </a:spcBef>
              <a:spcAft>
                <a:spcPts val="600"/>
              </a:spcAft>
            </a:pPr>
            <a:r>
              <a:rPr lang="en-US" sz="2400" dirty="0"/>
              <a:t>School districts must instruct the applicant to apply online for the emergency endorsement.</a:t>
            </a:r>
          </a:p>
          <a:p>
            <a:pPr>
              <a:lnSpc>
                <a:spcPct val="100000"/>
              </a:lnSpc>
              <a:spcBef>
                <a:spcPts val="0"/>
              </a:spcBef>
              <a:spcAft>
                <a:spcPts val="600"/>
              </a:spcAft>
            </a:pPr>
            <a:r>
              <a:rPr lang="en-US" sz="2400" dirty="0"/>
              <a:t>Candidates apply in </a:t>
            </a:r>
            <a:r>
              <a:rPr lang="en-US" sz="2400" dirty="0" err="1"/>
              <a:t>NJEdCert</a:t>
            </a:r>
            <a:r>
              <a:rPr lang="en-US" sz="2400" dirty="0"/>
              <a:t>. </a:t>
            </a:r>
          </a:p>
          <a:p>
            <a:pPr lvl="1">
              <a:lnSpc>
                <a:spcPct val="100000"/>
              </a:lnSpc>
              <a:spcBef>
                <a:spcPts val="0"/>
              </a:spcBef>
              <a:spcAft>
                <a:spcPts val="600"/>
              </a:spcAft>
            </a:pPr>
            <a:r>
              <a:rPr lang="en-US" sz="2400" dirty="0"/>
              <a:t>A question will emerge asking if applying for emergency certification.</a:t>
            </a:r>
          </a:p>
          <a:p>
            <a:pPr>
              <a:lnSpc>
                <a:spcPct val="100000"/>
              </a:lnSpc>
              <a:spcBef>
                <a:spcPts val="0"/>
              </a:spcBef>
              <a:spcAft>
                <a:spcPts val="600"/>
              </a:spcAft>
            </a:pPr>
            <a:r>
              <a:rPr lang="en-US" sz="2400" dirty="0"/>
              <a:t>Once the applicant has completed an emergency application and submitted all required documentation, the school district will login to </a:t>
            </a:r>
            <a:r>
              <a:rPr lang="en-US" sz="2400" dirty="0" err="1"/>
              <a:t>NJEdCert</a:t>
            </a:r>
            <a:r>
              <a:rPr lang="en-US" sz="2400" dirty="0"/>
              <a:t> and approve the emergency request.</a:t>
            </a:r>
          </a:p>
          <a:p>
            <a:pPr>
              <a:lnSpc>
                <a:spcPct val="100000"/>
              </a:lnSpc>
              <a:spcBef>
                <a:spcPts val="0"/>
              </a:spcBef>
              <a:spcAft>
                <a:spcPts val="600"/>
              </a:spcAft>
            </a:pPr>
            <a:r>
              <a:rPr lang="en-US" sz="2400" dirty="0"/>
              <a:t>County Office of Education then approves emergency request.</a:t>
            </a:r>
          </a:p>
          <a:p>
            <a:pPr>
              <a:lnSpc>
                <a:spcPct val="100000"/>
              </a:lnSpc>
              <a:spcBef>
                <a:spcPts val="0"/>
              </a:spcBef>
              <a:spcAft>
                <a:spcPts val="600"/>
              </a:spcAft>
            </a:pPr>
            <a:r>
              <a:rPr lang="en-US" sz="2400" dirty="0"/>
              <a:t>Once the approval is granted, the application will be designated as high priority and assigned to an examiner for review.</a:t>
            </a:r>
            <a:endParaRPr lang="en-US" sz="2200" b="1" dirty="0"/>
          </a:p>
        </p:txBody>
      </p:sp>
      <p:sp>
        <p:nvSpPr>
          <p:cNvPr id="5" name="Slide Number Placeholder 4">
            <a:extLst>
              <a:ext uri="{FF2B5EF4-FFF2-40B4-BE49-F238E27FC236}">
                <a16:creationId xmlns:a16="http://schemas.microsoft.com/office/drawing/2014/main" id="{D36FFB2D-1C62-4405-A2DF-2D4B7A88E191}"/>
              </a:ext>
            </a:extLst>
          </p:cNvPr>
          <p:cNvSpPr>
            <a:spLocks noGrp="1"/>
          </p:cNvSpPr>
          <p:nvPr>
            <p:ph type="sldNum" sz="quarter" idx="12"/>
          </p:nvPr>
        </p:nvSpPr>
        <p:spPr/>
        <p:txBody>
          <a:bodyPr/>
          <a:lstStyle/>
          <a:p>
            <a:fld id="{A3D1C70C-36A2-44FC-A083-98959550CFF4}" type="slidenum">
              <a:rPr lang="en-US" smtClean="0"/>
              <a:t>9</a:t>
            </a:fld>
            <a:endParaRPr lang="en-US"/>
          </a:p>
        </p:txBody>
      </p:sp>
    </p:spTree>
    <p:extLst>
      <p:ext uri="{BB962C8B-B14F-4D97-AF65-F5344CB8AC3E}">
        <p14:creationId xmlns:p14="http://schemas.microsoft.com/office/powerpoint/2010/main" val="3275295043"/>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B  -  Read-Only" id="{C1613D39-6B86-4B5D-93E2-20FE4AD38CE8}" vid="{5AB86873-693B-4F0C-94A2-CB6D2E7299D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B  -  Read-Only" id="{C1613D39-6B86-4B5D-93E2-20FE4AD38CE8}" vid="{0A086859-D2CB-4460-8A93-E6ED40863458}"/>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B  -  Read-Only" id="{C1613D39-6B86-4B5D-93E2-20FE4AD38CE8}" vid="{D4DA7CAC-3535-4212-B4FD-FB135A333E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FD9057811AC84E91463881B45890E5" ma:contentTypeVersion="14" ma:contentTypeDescription="Create a new document." ma:contentTypeScope="" ma:versionID="f9dbdfd6a1280d5542b055c1c6b47d99">
  <xsd:schema xmlns:xsd="http://www.w3.org/2001/XMLSchema" xmlns:xs="http://www.w3.org/2001/XMLSchema" xmlns:p="http://schemas.microsoft.com/office/2006/metadata/properties" xmlns:ns3="760ee817-6cb3-4850-b29f-4584724999c9" xmlns:ns4="27990df8-a979-4696-9a80-ae396c1898c0" targetNamespace="http://schemas.microsoft.com/office/2006/metadata/properties" ma:root="true" ma:fieldsID="76f11e33539c2e05458657a29f56af7f" ns3:_="" ns4:_="">
    <xsd:import namespace="760ee817-6cb3-4850-b29f-4584724999c9"/>
    <xsd:import namespace="27990df8-a979-4696-9a80-ae396c1898c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ee817-6cb3-4850-b29f-4584724999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990df8-a979-4696-9a80-ae396c1898c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CC3CCF-AF8B-4C06-918B-90BFC12C4F49}">
  <ds:schemaRefs>
    <ds:schemaRef ds:uri="http://schemas.microsoft.com/sharepoint/v3/contenttype/forms"/>
  </ds:schemaRefs>
</ds:datastoreItem>
</file>

<file path=customXml/itemProps2.xml><?xml version="1.0" encoding="utf-8"?>
<ds:datastoreItem xmlns:ds="http://schemas.openxmlformats.org/officeDocument/2006/customXml" ds:itemID="{8F1184A6-E8C6-4D2C-B5E0-AAA964AB9107}">
  <ds:schemaRefs>
    <ds:schemaRef ds:uri="http://purl.org/dc/elements/1.1/"/>
    <ds:schemaRef ds:uri="760ee817-6cb3-4850-b29f-4584724999c9"/>
    <ds:schemaRef ds:uri="http://schemas.microsoft.com/office/2006/documentManagement/types"/>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27990df8-a979-4696-9a80-ae396c1898c0"/>
  </ds:schemaRefs>
</ds:datastoreItem>
</file>

<file path=customXml/itemProps3.xml><?xml version="1.0" encoding="utf-8"?>
<ds:datastoreItem xmlns:ds="http://schemas.openxmlformats.org/officeDocument/2006/customXml" ds:itemID="{D7E19C43-3276-4861-B15A-12038E2828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ee817-6cb3-4850-b29f-4584724999c9"/>
    <ds:schemaRef ds:uri="27990df8-a979-4696-9a80-ae396c189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2394</TotalTime>
  <Words>4022</Words>
  <Application>Microsoft Office PowerPoint</Application>
  <PresentationFormat>Widescreen</PresentationFormat>
  <Paragraphs>386</Paragraphs>
  <Slides>62</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62</vt:i4>
      </vt:variant>
    </vt:vector>
  </HeadingPairs>
  <TitlesOfParts>
    <vt:vector size="71" baseType="lpstr">
      <vt:lpstr>Arial</vt:lpstr>
      <vt:lpstr>Calibri</vt:lpstr>
      <vt:lpstr>Courier New</vt:lpstr>
      <vt:lpstr>Palatino Linotype</vt:lpstr>
      <vt:lpstr>Symbol</vt:lpstr>
      <vt:lpstr>Univers</vt:lpstr>
      <vt:lpstr>NDJOE_Main</vt:lpstr>
      <vt:lpstr>NJDOE_TitleSlide</vt:lpstr>
      <vt:lpstr>NJDOE_SectionTitle</vt:lpstr>
      <vt:lpstr>New Jersey Educator  Certification System Training</vt:lpstr>
      <vt:lpstr>Agenda</vt:lpstr>
      <vt:lpstr>NJEdCert</vt:lpstr>
      <vt:lpstr>NJEdCert Overview</vt:lpstr>
      <vt:lpstr>Timelines</vt:lpstr>
      <vt:lpstr>Benefits of NJEdCert</vt:lpstr>
      <vt:lpstr>New Terminology</vt:lpstr>
      <vt:lpstr>Process Updates</vt:lpstr>
      <vt:lpstr>Emergency Applications</vt:lpstr>
      <vt:lpstr>Expedites</vt:lpstr>
      <vt:lpstr>Examiner Process: Case Status </vt:lpstr>
      <vt:lpstr>Provisional Teacher Process: General Overview</vt:lpstr>
      <vt:lpstr>Four Categories of Certificates</vt:lpstr>
      <vt:lpstr>Three-Tiered Certification System</vt:lpstr>
      <vt:lpstr>Pathways to Certification</vt:lpstr>
      <vt:lpstr>Provisional Teacher Process</vt:lpstr>
      <vt:lpstr>Provisional Process for School Library Media Specialists (SLMS)  and Associate School Library Media Specialists (ASLMS)</vt:lpstr>
      <vt:lpstr>Provisional Process for Student Assistance Coordinators (SAC)</vt:lpstr>
      <vt:lpstr>Provisional Process for Administrators</vt:lpstr>
      <vt:lpstr>Provisional Process for Teachers</vt:lpstr>
      <vt:lpstr>Formal Instruction for CE Holders (1 of 2)</vt:lpstr>
      <vt:lpstr>Formal Instruction for CE Holders (2 of 2)</vt:lpstr>
      <vt:lpstr>50-Hour CE-EPP Verification of Program Completion (VOPC) Form</vt:lpstr>
      <vt:lpstr>Register Educator for New Provisional License</vt:lpstr>
      <vt:lpstr>New Provisional: Educator Information (1 of 2)</vt:lpstr>
      <vt:lpstr>New Provisional: Educator Information (2 of 2)</vt:lpstr>
      <vt:lpstr>New Provisional: Mentorship &amp; Confirmation</vt:lpstr>
      <vt:lpstr>New Provisional License</vt:lpstr>
      <vt:lpstr>Viewing Provisional Licenses</vt:lpstr>
      <vt:lpstr>Entering Final Summative Ratings and Mentorship </vt:lpstr>
      <vt:lpstr>Renewal of Provisional Certificates</vt:lpstr>
      <vt:lpstr>Initiating Provisional License Renewal (1 of 4)</vt:lpstr>
      <vt:lpstr>Initiating Provisional License Renewal (2 of 4)</vt:lpstr>
      <vt:lpstr>Initiating Provisional License Renewal (3 of 4)</vt:lpstr>
      <vt:lpstr>Initiating Provisional License Renewal (4 of 4)</vt:lpstr>
      <vt:lpstr>Entering a Termination Date</vt:lpstr>
      <vt:lpstr>Conversion to Standard </vt:lpstr>
      <vt:lpstr>Initiating Conversion to Standard </vt:lpstr>
      <vt:lpstr>NJEdCert: Supporting Educators</vt:lpstr>
      <vt:lpstr>Servicing Cases</vt:lpstr>
      <vt:lpstr>Checking Application Status </vt:lpstr>
      <vt:lpstr>Making Payments</vt:lpstr>
      <vt:lpstr>Document Collection</vt:lpstr>
      <vt:lpstr>Degree vs. Non-Degree Path (1 of 2)</vt:lpstr>
      <vt:lpstr>Degree vs. Non-Degree Path (2 of 2)</vt:lpstr>
      <vt:lpstr>Educator Preparation Program Nominations</vt:lpstr>
      <vt:lpstr>Required Data For Creating Educator Accounts</vt:lpstr>
      <vt:lpstr>Creating an Account (1 of 2)</vt:lpstr>
      <vt:lpstr>Creating an Account (2 of 2)</vt:lpstr>
      <vt:lpstr>Limited CE/CEAS Pilot Program</vt:lpstr>
      <vt:lpstr>P.L. 2021, c. 224 Overview</vt:lpstr>
      <vt:lpstr>N.J.A.C. 6A:9B-8A.3(a) Limited CEAS Requirements</vt:lpstr>
      <vt:lpstr>N.J.A.C. 6A:9B-8A.3(b) Limited CE Requirements</vt:lpstr>
      <vt:lpstr>N.J.A.C. 6A:9B-8A.4(a) and (b) Provisional Requirements</vt:lpstr>
      <vt:lpstr>N.J.A.C. 6A:9B-8A.4(c) Standard Requirements</vt:lpstr>
      <vt:lpstr>N.J.A.C. 6A:9B-8A.4(d) Expiration of Limited CE/CEAS</vt:lpstr>
      <vt:lpstr>Guidance for LEAs</vt:lpstr>
      <vt:lpstr>Guidance for Educators</vt:lpstr>
      <vt:lpstr>Contact Customer Service</vt:lpstr>
      <vt:lpstr>Additional Contact Information</vt:lpstr>
      <vt:lpstr>Additional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NJEdCert Training</dc:title>
  <dc:creator>New Jersey Department of Education</dc:creator>
  <cp:lastModifiedBy>Davis, Tanisha R.</cp:lastModifiedBy>
  <cp:revision>165</cp:revision>
  <dcterms:created xsi:type="dcterms:W3CDTF">2022-05-24T17:39:40Z</dcterms:created>
  <dcterms:modified xsi:type="dcterms:W3CDTF">2022-08-04T16:25:50Z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0x01010002FD9057811AC84E91463881B45890E5</vt:lpwstr>
  </property>
</Properties>
</file>