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58"/>
  </p:notesMasterIdLst>
  <p:sldIdLst>
    <p:sldId id="256" r:id="rId3"/>
    <p:sldId id="31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>
      <p:cViewPr varScale="1">
        <p:scale>
          <a:sx n="95" d="100"/>
          <a:sy n="95" d="100"/>
        </p:scale>
        <p:origin x="312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8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AD3A-87A5-4426-814B-CEF645B5C99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72BD-3BAC-46D8-BC78-A3E2AE77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44F7-5F69-4F06-8F30-FB0E6EC0A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6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84416"/>
            <a:ext cx="11875007" cy="15879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059424"/>
            <a:ext cx="11890235" cy="7467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5687" y="1722132"/>
            <a:ext cx="8458199" cy="43997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316468" y="3773423"/>
            <a:ext cx="1743710" cy="447040"/>
          </a:xfrm>
          <a:custGeom>
            <a:avLst/>
            <a:gdLst/>
            <a:ahLst/>
            <a:cxnLst/>
            <a:rect l="l" t="t" r="r" b="b"/>
            <a:pathLst>
              <a:path w="1743709" h="447039">
                <a:moveTo>
                  <a:pt x="0" y="223265"/>
                </a:moveTo>
                <a:lnTo>
                  <a:pt x="25334" y="169613"/>
                </a:lnTo>
                <a:lnTo>
                  <a:pt x="68504" y="136361"/>
                </a:lnTo>
                <a:lnTo>
                  <a:pt x="130604" y="105659"/>
                </a:lnTo>
                <a:lnTo>
                  <a:pt x="168192" y="91408"/>
                </a:lnTo>
                <a:lnTo>
                  <a:pt x="209839" y="77967"/>
                </a:lnTo>
                <a:lnTo>
                  <a:pt x="255322" y="65393"/>
                </a:lnTo>
                <a:lnTo>
                  <a:pt x="304415" y="53744"/>
                </a:lnTo>
                <a:lnTo>
                  <a:pt x="356895" y="43077"/>
                </a:lnTo>
                <a:lnTo>
                  <a:pt x="412537" y="33450"/>
                </a:lnTo>
                <a:lnTo>
                  <a:pt x="471117" y="24920"/>
                </a:lnTo>
                <a:lnTo>
                  <a:pt x="532411" y="17545"/>
                </a:lnTo>
                <a:lnTo>
                  <a:pt x="596193" y="11382"/>
                </a:lnTo>
                <a:lnTo>
                  <a:pt x="662240" y="6488"/>
                </a:lnTo>
                <a:lnTo>
                  <a:pt x="730328" y="2922"/>
                </a:lnTo>
                <a:lnTo>
                  <a:pt x="800232" y="740"/>
                </a:lnTo>
                <a:lnTo>
                  <a:pt x="871728" y="0"/>
                </a:lnTo>
                <a:lnTo>
                  <a:pt x="943223" y="740"/>
                </a:lnTo>
                <a:lnTo>
                  <a:pt x="1013127" y="2922"/>
                </a:lnTo>
                <a:lnTo>
                  <a:pt x="1081215" y="6488"/>
                </a:lnTo>
                <a:lnTo>
                  <a:pt x="1147262" y="11382"/>
                </a:lnTo>
                <a:lnTo>
                  <a:pt x="1211044" y="17545"/>
                </a:lnTo>
                <a:lnTo>
                  <a:pt x="1272338" y="24920"/>
                </a:lnTo>
                <a:lnTo>
                  <a:pt x="1330918" y="33450"/>
                </a:lnTo>
                <a:lnTo>
                  <a:pt x="1386560" y="43077"/>
                </a:lnTo>
                <a:lnTo>
                  <a:pt x="1439040" y="53744"/>
                </a:lnTo>
                <a:lnTo>
                  <a:pt x="1488133" y="65393"/>
                </a:lnTo>
                <a:lnTo>
                  <a:pt x="1533616" y="77967"/>
                </a:lnTo>
                <a:lnTo>
                  <a:pt x="1575263" y="91408"/>
                </a:lnTo>
                <a:lnTo>
                  <a:pt x="1612851" y="105659"/>
                </a:lnTo>
                <a:lnTo>
                  <a:pt x="1674951" y="136361"/>
                </a:lnTo>
                <a:lnTo>
                  <a:pt x="1718121" y="169613"/>
                </a:lnTo>
                <a:lnTo>
                  <a:pt x="1740566" y="204955"/>
                </a:lnTo>
                <a:lnTo>
                  <a:pt x="1743456" y="223265"/>
                </a:lnTo>
                <a:lnTo>
                  <a:pt x="1740566" y="241576"/>
                </a:lnTo>
                <a:lnTo>
                  <a:pt x="1718121" y="276918"/>
                </a:lnTo>
                <a:lnTo>
                  <a:pt x="1674951" y="310170"/>
                </a:lnTo>
                <a:lnTo>
                  <a:pt x="1612851" y="340872"/>
                </a:lnTo>
                <a:lnTo>
                  <a:pt x="1575263" y="355123"/>
                </a:lnTo>
                <a:lnTo>
                  <a:pt x="1533616" y="368564"/>
                </a:lnTo>
                <a:lnTo>
                  <a:pt x="1488133" y="381138"/>
                </a:lnTo>
                <a:lnTo>
                  <a:pt x="1439040" y="392787"/>
                </a:lnTo>
                <a:lnTo>
                  <a:pt x="1386560" y="403454"/>
                </a:lnTo>
                <a:lnTo>
                  <a:pt x="1330918" y="413081"/>
                </a:lnTo>
                <a:lnTo>
                  <a:pt x="1272338" y="421611"/>
                </a:lnTo>
                <a:lnTo>
                  <a:pt x="1211044" y="428986"/>
                </a:lnTo>
                <a:lnTo>
                  <a:pt x="1147262" y="435149"/>
                </a:lnTo>
                <a:lnTo>
                  <a:pt x="1081215" y="440043"/>
                </a:lnTo>
                <a:lnTo>
                  <a:pt x="1013127" y="443609"/>
                </a:lnTo>
                <a:lnTo>
                  <a:pt x="943223" y="445791"/>
                </a:lnTo>
                <a:lnTo>
                  <a:pt x="871728" y="446531"/>
                </a:lnTo>
                <a:lnTo>
                  <a:pt x="800232" y="445791"/>
                </a:lnTo>
                <a:lnTo>
                  <a:pt x="730328" y="443609"/>
                </a:lnTo>
                <a:lnTo>
                  <a:pt x="662240" y="440043"/>
                </a:lnTo>
                <a:lnTo>
                  <a:pt x="596193" y="435149"/>
                </a:lnTo>
                <a:lnTo>
                  <a:pt x="532411" y="428986"/>
                </a:lnTo>
                <a:lnTo>
                  <a:pt x="471117" y="421611"/>
                </a:lnTo>
                <a:lnTo>
                  <a:pt x="412537" y="413081"/>
                </a:lnTo>
                <a:lnTo>
                  <a:pt x="356895" y="403454"/>
                </a:lnTo>
                <a:lnTo>
                  <a:pt x="304415" y="392787"/>
                </a:lnTo>
                <a:lnTo>
                  <a:pt x="255322" y="381138"/>
                </a:lnTo>
                <a:lnTo>
                  <a:pt x="209839" y="368564"/>
                </a:lnTo>
                <a:lnTo>
                  <a:pt x="168192" y="355123"/>
                </a:lnTo>
                <a:lnTo>
                  <a:pt x="130604" y="340872"/>
                </a:lnTo>
                <a:lnTo>
                  <a:pt x="68504" y="310170"/>
                </a:lnTo>
                <a:lnTo>
                  <a:pt x="25334" y="276918"/>
                </a:lnTo>
                <a:lnTo>
                  <a:pt x="2889" y="241576"/>
                </a:lnTo>
                <a:lnTo>
                  <a:pt x="0" y="223265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5580" y="444329"/>
            <a:ext cx="859091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9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059423"/>
            <a:ext cx="11890235" cy="746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352" y="184416"/>
            <a:ext cx="11875007" cy="15879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352" y="6059423"/>
            <a:ext cx="11890235" cy="746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5580" y="333077"/>
            <a:ext cx="96799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3573" y="1652532"/>
            <a:ext cx="9384853" cy="158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20022" y="6355986"/>
            <a:ext cx="269240" cy="20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tateboardofexaminers@doe.nj.g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legal/examiner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leg.state.nj.us/Bills/2016/PL17/70_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PD@doe.nj.gov" TargetMode="External"/><Relationship Id="rId2" Type="http://schemas.openxmlformats.org/officeDocument/2006/relationships/hyperlink" Target="https://www.state.nj.us/education/profdev/men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e.nj.us/education/AchieveNJ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certification/CEprogramproviders.s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entoring@njasl.org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asa.net/" TargetMode="External"/><Relationship Id="rId2" Type="http://schemas.openxmlformats.org/officeDocument/2006/relationships/hyperlink" Target="http://www.njl2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jasbo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.nj.us/education/profdev/mentor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njedcert.doe.nj.gov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nj.us/education/AchieveNJ/" TargetMode="External"/><Relationship Id="rId2" Type="http://schemas.openxmlformats.org/officeDocument/2006/relationships/hyperlink" Target="mailto:edueval@doe.nj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04.safelinks.protection.outlook.com/?url=https%3A%2F%2Fyoutu.be%2F4PUb1oSaTHk&amp;data=05%7C01%7CTanisha.Davis%40doe.nj.gov%7C70b713ce4c0b406eea0d08da65aae061%7C4b4f7312dd094959b666d5ba6dc8f4b4%7C0%7C0%7C637934083720941466%7CUnknown%7CTWFpbGZsb3d8eyJWIjoiMC4wLjAwMDAiLCJQIjoiV2luMzIiLCJBTiI6Ik1haWwiLCJXVCI6Mn0%3D%7C3000%7C%7C%7C&amp;sdata=1kPazAyhtAZFsHNSSer4k1lZ8JhqX7IE7q5hiJ7zP1w%3D&amp;reserved=0" TargetMode="External"/><Relationship Id="rId5" Type="http://schemas.openxmlformats.org/officeDocument/2006/relationships/hyperlink" Target="https://www.nj.gov/education/certification/apply/index.shtml" TargetMode="External"/><Relationship Id="rId4" Type="http://schemas.openxmlformats.org/officeDocument/2006/relationships/hyperlink" Target="https://www.youtube.com/watch?v=m_bzyrzjs-w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www.instagram.com/newjerseydo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ewJerseyDOE" TargetMode="External"/><Relationship Id="rId5" Type="http://schemas.openxmlformats.org/officeDocument/2006/relationships/hyperlink" Target="https://www.facebook.com/njdeptofed/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New Jersey Department of Education&#10;District Certification Training Summer 20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34" y="-297624"/>
            <a:ext cx="12048785" cy="247201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15E49F-2AB3-4B9B-985F-F6C6C7D0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79" y="1752599"/>
            <a:ext cx="9679940" cy="623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ea typeface="+mn-ea"/>
                <a:cs typeface="Palatino Linotype" panose="02040502050505030304" pitchFamily="18" charset="0"/>
              </a:rPr>
              <a:t>District</a:t>
            </a:r>
            <a:r>
              <a:rPr lang="en-US" sz="5400" b="1" i="0" spc="-2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ea typeface="+mn-ea"/>
                <a:cs typeface="Palatino Linotype" panose="02040502050505030304" pitchFamily="18" charset="0"/>
              </a:rPr>
              <a:t> </a:t>
            </a:r>
            <a:r>
              <a:rPr lang="en-US" sz="5400" b="1" i="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ea typeface="+mn-ea"/>
                <a:cs typeface="Palatino Linotype" panose="02040502050505030304" pitchFamily="18" charset="0"/>
              </a:rPr>
              <a:t>Certification</a:t>
            </a:r>
            <a:r>
              <a:rPr lang="en-US" sz="5400" b="1" i="0" spc="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ea typeface="+mn-ea"/>
                <a:cs typeface="Palatino Linotype" panose="02040502050505030304" pitchFamily="18" charset="0"/>
              </a:rPr>
              <a:t> </a:t>
            </a:r>
            <a:r>
              <a:rPr lang="en-US" sz="5400" b="1" i="0" spc="-6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ea typeface="+mn-ea"/>
                <a:cs typeface="Palatino Linotype" panose="02040502050505030304" pitchFamily="18" charset="0"/>
              </a:rPr>
              <a:t>Training Summer 2023</a:t>
            </a:r>
            <a:endParaRPr lang="en-US" dirty="0"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5709" y="3816271"/>
            <a:ext cx="8179434" cy="1983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Palatino Linotype"/>
                <a:cs typeface="Palatino Linotype"/>
              </a:rPr>
              <a:t>Office</a:t>
            </a:r>
            <a:r>
              <a:rPr sz="2800" spc="-4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-3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Recruitment,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Preparation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and</a:t>
            </a:r>
            <a:r>
              <a:rPr sz="2800" spc="-4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Certification</a:t>
            </a:r>
            <a:endParaRPr sz="2800" dirty="0">
              <a:latin typeface="Palatino Linotype"/>
              <a:cs typeface="Palatino Linotype"/>
            </a:endParaRPr>
          </a:p>
          <a:p>
            <a:pPr marL="1065530" marR="1056640" algn="ctr">
              <a:lnSpc>
                <a:spcPts val="6040"/>
              </a:lnSpc>
              <a:spcBef>
                <a:spcPts val="434"/>
              </a:spcBef>
            </a:pPr>
            <a:r>
              <a:rPr sz="2800" dirty="0">
                <a:latin typeface="Palatino Linotype"/>
                <a:cs typeface="Palatino Linotype"/>
              </a:rPr>
              <a:t>Division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Field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Support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and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Services </a:t>
            </a:r>
            <a:r>
              <a:rPr sz="2800" dirty="0">
                <a:latin typeface="Palatino Linotype"/>
                <a:cs typeface="Palatino Linotype"/>
              </a:rPr>
              <a:t>July</a:t>
            </a:r>
            <a:r>
              <a:rPr sz="2800" spc="-4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2023</a:t>
            </a:r>
            <a:endParaRPr sz="2800" dirty="0">
              <a:latin typeface="Palatino Linotype"/>
              <a:cs typeface="Palatino Linotype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6089903"/>
            <a:ext cx="11890247" cy="746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278213"/>
            <a:ext cx="965517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61909" algn="l"/>
              </a:tabLst>
            </a:pPr>
            <a:r>
              <a:rPr sz="5000" dirty="0"/>
              <a:t>Certification</a:t>
            </a:r>
            <a:r>
              <a:rPr sz="5000" spc="-60" dirty="0"/>
              <a:t> </a:t>
            </a:r>
            <a:r>
              <a:rPr sz="5000" dirty="0"/>
              <a:t>Fee</a:t>
            </a:r>
            <a:r>
              <a:rPr sz="5000" spc="-10" dirty="0"/>
              <a:t> Holiday</a:t>
            </a:r>
            <a:r>
              <a:rPr lang="en-US" sz="5000" spc="-10" dirty="0"/>
              <a:t> </a:t>
            </a:r>
            <a:r>
              <a:rPr sz="5000" dirty="0"/>
              <a:t>(2</a:t>
            </a:r>
            <a:r>
              <a:rPr sz="5000" spc="-15" dirty="0"/>
              <a:t> </a:t>
            </a:r>
            <a:r>
              <a:rPr sz="5000" dirty="0"/>
              <a:t>of</a:t>
            </a:r>
            <a:r>
              <a:rPr sz="5000" spc="15" dirty="0"/>
              <a:t> </a:t>
            </a:r>
            <a:r>
              <a:rPr sz="5000" spc="-25" dirty="0"/>
              <a:t>3)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037416"/>
            <a:ext cx="9841230" cy="521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2200" spc="-10" dirty="0">
                <a:latin typeface="Palatino Linotype"/>
                <a:cs typeface="Palatino Linotype"/>
              </a:rPr>
              <a:t>NJEdCert</a:t>
            </a:r>
            <a:r>
              <a:rPr sz="2200" spc="-13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Application</a:t>
            </a:r>
            <a:r>
              <a:rPr sz="2200" spc="-9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Language</a:t>
            </a:r>
            <a:r>
              <a:rPr sz="2200" spc="-9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Updates</a:t>
            </a:r>
            <a:r>
              <a:rPr sz="2800" spc="-10" dirty="0">
                <a:latin typeface="Palatino Linotype"/>
                <a:cs typeface="Palatino Linotype"/>
              </a:rPr>
              <a:t>:</a:t>
            </a:r>
            <a:endParaRPr sz="2800" dirty="0">
              <a:latin typeface="Palatino Linotype"/>
              <a:cs typeface="Palatino Linotype"/>
            </a:endParaRPr>
          </a:p>
          <a:p>
            <a:pPr marL="927100">
              <a:lnSpc>
                <a:spcPct val="100000"/>
              </a:lnSpc>
              <a:spcBef>
                <a:spcPts val="1250"/>
              </a:spcBef>
            </a:pPr>
            <a:r>
              <a:rPr lang="en-US" sz="1600" b="1" spc="-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Important Notice of Fee Holiday</a:t>
            </a:r>
            <a:endParaRPr sz="1600" b="1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87900"/>
              </a:lnSpc>
            </a:pPr>
            <a:r>
              <a:rPr sz="1600" dirty="0">
                <a:latin typeface="Palatino Linotype"/>
                <a:cs typeface="Palatino Linotype"/>
              </a:rPr>
              <a:t>When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prompted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to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complete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payment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information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for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purposes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of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utilizing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Fee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Holiday,</a:t>
            </a:r>
            <a:r>
              <a:rPr sz="1600" spc="-6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payment </a:t>
            </a:r>
            <a:r>
              <a:rPr sz="1600" dirty="0">
                <a:latin typeface="Palatino Linotype"/>
                <a:cs typeface="Palatino Linotype"/>
              </a:rPr>
              <a:t>process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requires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entering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distinct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credit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card</a:t>
            </a:r>
            <a:r>
              <a:rPr sz="1600" spc="-6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code,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security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code,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and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additional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information.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There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is</a:t>
            </a:r>
            <a:r>
              <a:rPr sz="1600" spc="-60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no </a:t>
            </a:r>
            <a:r>
              <a:rPr sz="1600" dirty="0">
                <a:latin typeface="Palatino Linotype"/>
                <a:cs typeface="Palatino Linotype"/>
              </a:rPr>
              <a:t>charge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or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transaction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applied</a:t>
            </a:r>
            <a:r>
              <a:rPr sz="1600" spc="-6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toward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any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individual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for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purposes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of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obtaining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certification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or</a:t>
            </a:r>
            <a:r>
              <a:rPr sz="1600" spc="50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credential.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Please</a:t>
            </a:r>
            <a:r>
              <a:rPr sz="1600" spc="-6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utilize</a:t>
            </a:r>
            <a:r>
              <a:rPr sz="1600" spc="-6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code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below</a:t>
            </a:r>
            <a:r>
              <a:rPr sz="1600" spc="-6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for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purposes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of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complying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with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application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procedures.</a:t>
            </a:r>
            <a:endParaRPr sz="1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800" dirty="0">
              <a:latin typeface="Palatino Linotype"/>
              <a:cs typeface="Palatino Linotype"/>
            </a:endParaRPr>
          </a:p>
          <a:p>
            <a:pPr marL="12700" marR="944880">
              <a:lnSpc>
                <a:spcPts val="1680"/>
              </a:lnSpc>
            </a:pPr>
            <a:r>
              <a:rPr sz="1600" spc="-45" dirty="0">
                <a:latin typeface="Palatino Linotype"/>
                <a:cs typeface="Palatino Linotype"/>
              </a:rPr>
              <a:t>To</a:t>
            </a:r>
            <a:r>
              <a:rPr sz="1600" spc="-5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complete</a:t>
            </a:r>
            <a:r>
              <a:rPr sz="1600" spc="-7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transaction,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enter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your</a:t>
            </a:r>
            <a:r>
              <a:rPr sz="1600" spc="-6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personal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identification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information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and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enter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following </a:t>
            </a:r>
            <a:r>
              <a:rPr sz="1600" dirty="0">
                <a:latin typeface="Palatino Linotype"/>
                <a:cs typeface="Palatino Linotype"/>
              </a:rPr>
              <a:t>information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on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final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payment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page:</a:t>
            </a:r>
            <a:endParaRPr sz="1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600" b="1" dirty="0">
                <a:latin typeface="Palatino Linotype"/>
                <a:cs typeface="Palatino Linotype"/>
              </a:rPr>
              <a:t>Credit</a:t>
            </a:r>
            <a:r>
              <a:rPr sz="1600" b="1" spc="-35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Card</a:t>
            </a:r>
            <a:r>
              <a:rPr sz="1600" b="1" spc="-55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Code:</a:t>
            </a:r>
            <a:r>
              <a:rPr sz="1600" b="1" spc="-55" dirty="0">
                <a:latin typeface="Palatino Linotype"/>
                <a:cs typeface="Palatino Linotype"/>
              </a:rPr>
              <a:t> </a:t>
            </a:r>
            <a:r>
              <a:rPr sz="1600" b="1" spc="-10" dirty="0">
                <a:latin typeface="Palatino Linotype"/>
                <a:cs typeface="Palatino Linotype"/>
              </a:rPr>
              <a:t>4242424242424242</a:t>
            </a:r>
            <a:endParaRPr sz="16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</a:tabLst>
            </a:pPr>
            <a:r>
              <a:rPr sz="1600" b="1" dirty="0">
                <a:latin typeface="Palatino Linotype"/>
                <a:cs typeface="Palatino Linotype"/>
              </a:rPr>
              <a:t>Security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Code:</a:t>
            </a:r>
            <a:r>
              <a:rPr sz="1600" b="1" spc="-60" dirty="0">
                <a:latin typeface="Palatino Linotype"/>
                <a:cs typeface="Palatino Linotype"/>
              </a:rPr>
              <a:t> </a:t>
            </a:r>
            <a:r>
              <a:rPr sz="1600" b="1" spc="-25" dirty="0">
                <a:latin typeface="Palatino Linotype"/>
                <a:cs typeface="Palatino Linotype"/>
              </a:rPr>
              <a:t>724</a:t>
            </a:r>
            <a:endParaRPr sz="16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4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600" b="1" dirty="0">
                <a:latin typeface="Palatino Linotype"/>
                <a:cs typeface="Palatino Linotype"/>
              </a:rPr>
              <a:t>Expiration</a:t>
            </a:r>
            <a:r>
              <a:rPr sz="1600" b="1" spc="-2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Month:</a:t>
            </a:r>
            <a:r>
              <a:rPr sz="1600" b="1" spc="-3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07</a:t>
            </a:r>
            <a:r>
              <a:rPr sz="1600" b="1" spc="-4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-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b="1" spc="-20" dirty="0">
                <a:latin typeface="Palatino Linotype"/>
                <a:cs typeface="Palatino Linotype"/>
              </a:rPr>
              <a:t>July</a:t>
            </a:r>
            <a:endParaRPr sz="16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4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</a:tabLst>
            </a:pPr>
            <a:r>
              <a:rPr sz="1600" b="1" dirty="0">
                <a:latin typeface="Palatino Linotype"/>
                <a:cs typeface="Palatino Linotype"/>
              </a:rPr>
              <a:t>Expiration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b="1" spc="-20" dirty="0">
                <a:latin typeface="Palatino Linotype"/>
                <a:cs typeface="Palatino Linotype"/>
              </a:rPr>
              <a:t>Year:</a:t>
            </a:r>
            <a:r>
              <a:rPr sz="1600" b="1" spc="-75" dirty="0">
                <a:latin typeface="Palatino Linotype"/>
                <a:cs typeface="Palatino Linotype"/>
              </a:rPr>
              <a:t> </a:t>
            </a:r>
            <a:r>
              <a:rPr sz="1600" b="1" spc="-20" dirty="0">
                <a:latin typeface="Palatino Linotype"/>
                <a:cs typeface="Palatino Linotype"/>
              </a:rPr>
              <a:t>2024</a:t>
            </a:r>
            <a:endParaRPr sz="1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Palatino Linotype"/>
              <a:cs typeface="Palatino Linotype"/>
            </a:endParaRPr>
          </a:p>
          <a:p>
            <a:pPr marL="62865">
              <a:lnSpc>
                <a:spcPct val="100000"/>
              </a:lnSpc>
            </a:pPr>
            <a:r>
              <a:rPr sz="1600" dirty="0">
                <a:latin typeface="Palatino Linotype"/>
                <a:cs typeface="Palatino Linotype"/>
              </a:rPr>
              <a:t>Please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be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advised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there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will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be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no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personal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charges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for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any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transactions.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ertification Fee Holiday.&#10;The Payment Management Service Personal Information Page - On this screen the educators will complete a “payment” using the provided credit card cod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84416"/>
            <a:ext cx="11875007" cy="1587995"/>
          </a:xfrm>
          <a:prstGeom prst="rect">
            <a:avLst/>
          </a:prstGeom>
        </p:spPr>
      </p:pic>
      <p:sp>
        <p:nvSpPr>
          <p:cNvPr id="6" name="object 6" descr="The Payment Management Service Personal Information Page  On this screen the educators will complete a payment using the provided credit card code."/>
          <p:cNvSpPr txBox="1">
            <a:spLocks noGrp="1"/>
          </p:cNvSpPr>
          <p:nvPr>
            <p:ph type="title"/>
          </p:nvPr>
        </p:nvSpPr>
        <p:spPr>
          <a:xfrm>
            <a:off x="250191" y="16498"/>
            <a:ext cx="10898505" cy="1939289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097915">
              <a:lnSpc>
                <a:spcPct val="100000"/>
              </a:lnSpc>
              <a:spcBef>
                <a:spcPts val="2165"/>
              </a:spcBef>
              <a:tabLst>
                <a:tab pos="8908415" algn="l"/>
              </a:tabLst>
            </a:pPr>
            <a:r>
              <a:rPr sz="5000" dirty="0"/>
              <a:t>Certification</a:t>
            </a:r>
            <a:r>
              <a:rPr sz="5000" spc="-60" dirty="0"/>
              <a:t> </a:t>
            </a:r>
            <a:r>
              <a:rPr sz="5000" dirty="0"/>
              <a:t>Fee</a:t>
            </a:r>
            <a:r>
              <a:rPr sz="5000" spc="-10" dirty="0"/>
              <a:t> Holiday</a:t>
            </a:r>
            <a:r>
              <a:rPr lang="en-US" sz="5000" spc="-10" dirty="0"/>
              <a:t> </a:t>
            </a:r>
            <a:r>
              <a:rPr sz="5000" dirty="0"/>
              <a:t>(3</a:t>
            </a:r>
            <a:r>
              <a:rPr sz="5000" spc="-5" dirty="0"/>
              <a:t> </a:t>
            </a:r>
            <a:r>
              <a:rPr sz="5000" dirty="0"/>
              <a:t>of</a:t>
            </a:r>
            <a:r>
              <a:rPr sz="5000" spc="-10" dirty="0"/>
              <a:t> </a:t>
            </a:r>
            <a:r>
              <a:rPr sz="5000" spc="-25" dirty="0"/>
              <a:t>3)</a:t>
            </a:r>
            <a:endParaRPr sz="5000" dirty="0"/>
          </a:p>
          <a:p>
            <a:pPr marL="12700" marR="306070">
              <a:lnSpc>
                <a:spcPct val="108800"/>
              </a:lnSpc>
              <a:spcBef>
                <a:spcPts val="735"/>
              </a:spcBef>
              <a:tabLst>
                <a:tab pos="8662670" algn="l"/>
              </a:tabLst>
            </a:pP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The</a:t>
            </a:r>
            <a:r>
              <a:rPr sz="2400" b="0" spc="-5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Payment</a:t>
            </a:r>
            <a:r>
              <a:rPr sz="2400" b="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Management</a:t>
            </a:r>
            <a:r>
              <a:rPr sz="2400" b="0" spc="-2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Service</a:t>
            </a:r>
            <a:r>
              <a:rPr sz="2400" b="0" spc="-4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Personal</a:t>
            </a:r>
            <a:r>
              <a:rPr sz="2400" b="0" spc="-4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Information Page</a:t>
            </a:r>
            <a:r>
              <a:rPr sz="2400" b="0" spc="-50" dirty="0">
                <a:solidFill>
                  <a:srgbClr val="000000"/>
                </a:solidFill>
                <a:latin typeface="Palatino Linotype"/>
                <a:cs typeface="Palatino Linotype"/>
              </a:rPr>
              <a:t> -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	On</a:t>
            </a:r>
            <a:r>
              <a:rPr sz="2400" b="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this </a:t>
            </a:r>
            <a:r>
              <a:rPr sz="2400" b="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screen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the</a:t>
            </a:r>
            <a:r>
              <a:rPr sz="2400" b="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educators</a:t>
            </a:r>
            <a:r>
              <a:rPr sz="2400" b="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will</a:t>
            </a:r>
            <a:r>
              <a:rPr sz="2400" b="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complete</a:t>
            </a:r>
            <a:r>
              <a:rPr sz="2400" b="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a</a:t>
            </a:r>
            <a:r>
              <a:rPr sz="2400" b="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“payment” using</a:t>
            </a:r>
            <a:r>
              <a:rPr sz="2400" b="0" spc="-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the provided</a:t>
            </a:r>
            <a:r>
              <a:rPr sz="2400" b="0" spc="-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credit</a:t>
            </a:r>
            <a:r>
              <a:rPr sz="2400" b="0" spc="-1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Palatino Linotype"/>
                <a:cs typeface="Palatino Linotype"/>
              </a:rPr>
              <a:t>card</a:t>
            </a:r>
            <a:r>
              <a:rPr sz="2400" b="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 code.</a:t>
            </a:r>
            <a:endParaRPr sz="2400" dirty="0">
              <a:latin typeface="Palatino Linotype"/>
              <a:cs typeface="Palatino Linotype"/>
            </a:endParaRPr>
          </a:p>
        </p:txBody>
      </p:sp>
      <p:grpSp>
        <p:nvGrpSpPr>
          <p:cNvPr id="3" name="object 3" descr="Shows example of credit card page."/>
          <p:cNvGrpSpPr/>
          <p:nvPr/>
        </p:nvGrpSpPr>
        <p:grpSpPr>
          <a:xfrm>
            <a:off x="149352" y="2124456"/>
            <a:ext cx="11890375" cy="4681855"/>
            <a:chOff x="149352" y="2124456"/>
            <a:chExt cx="11890375" cy="46818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6059423"/>
              <a:ext cx="11890235" cy="746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8" y="2124456"/>
              <a:ext cx="9590519" cy="40751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786" y="2000930"/>
            <a:ext cx="62020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Educator</a:t>
            </a:r>
            <a:r>
              <a:rPr sz="6000" b="0" spc="-30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Conduct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Reporting</a:t>
            </a:r>
            <a:r>
              <a:rPr sz="4800" spc="-10" dirty="0"/>
              <a:t> </a:t>
            </a:r>
            <a:r>
              <a:rPr sz="4800" dirty="0"/>
              <a:t>Educator</a:t>
            </a:r>
            <a:r>
              <a:rPr sz="4800" spc="-5" dirty="0"/>
              <a:t> </a:t>
            </a:r>
            <a:r>
              <a:rPr sz="4800" spc="-10" dirty="0"/>
              <a:t>Conduct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074" y="1111770"/>
            <a:ext cx="11090275" cy="49994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29781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Palatino Linotype"/>
                <a:cs typeface="Palatino Linotype"/>
              </a:rPr>
              <a:t>District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Superintendents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are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required,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pursuant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N.J.A.C.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6A:9B-4.3(a),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report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allegations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of </a:t>
            </a:r>
            <a:r>
              <a:rPr sz="2000" dirty="0">
                <a:latin typeface="Palatino Linotype"/>
                <a:cs typeface="Palatino Linotype"/>
              </a:rPr>
              <a:t>unbecoming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conduct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that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result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educator’s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termination,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resignation,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retirement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or </a:t>
            </a:r>
            <a:r>
              <a:rPr sz="2000" dirty="0">
                <a:latin typeface="Palatino Linotype"/>
                <a:cs typeface="Palatino Linotype"/>
              </a:rPr>
              <a:t>suspension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educator.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Educators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include:</a:t>
            </a:r>
            <a:endParaRPr sz="2000" dirty="0">
              <a:latin typeface="Palatino Linotype"/>
              <a:cs typeface="Palatino Linotype"/>
            </a:endParaRPr>
          </a:p>
          <a:p>
            <a:pPr marL="749300" marR="55880" indent="-229235">
              <a:lnSpc>
                <a:spcPct val="100000"/>
              </a:lnSpc>
              <a:buFont typeface="Arial"/>
              <a:buChar char="•"/>
              <a:tabLst>
                <a:tab pos="749300" algn="l"/>
              </a:tabLst>
            </a:pPr>
            <a:r>
              <a:rPr sz="2000" dirty="0">
                <a:latin typeface="Palatino Linotype"/>
                <a:cs typeface="Palatino Linotype"/>
              </a:rPr>
              <a:t>Certified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staff,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i.e.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“teaching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staff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members,”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substitute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teachers,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employees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3</a:t>
            </a:r>
            <a:r>
              <a:rPr sz="1950" baseline="25641" dirty="0">
                <a:latin typeface="Palatino Linotype"/>
                <a:cs typeface="Palatino Linotype"/>
              </a:rPr>
              <a:t>rd</a:t>
            </a:r>
            <a:r>
              <a:rPr sz="1950" spc="217" baseline="25641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party vendors.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 dirty="0">
              <a:latin typeface="Palatino Linotype"/>
              <a:cs typeface="Palatino Linotype"/>
            </a:endParaRPr>
          </a:p>
          <a:p>
            <a:pPr marL="63500" marR="517525">
              <a:lnSpc>
                <a:spcPct val="100000"/>
              </a:lnSpc>
            </a:pPr>
            <a:r>
              <a:rPr sz="2000" dirty="0">
                <a:latin typeface="Palatino Linotype"/>
                <a:cs typeface="Palatino Linotype"/>
              </a:rPr>
              <a:t>Unbecoming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conduct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broad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term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that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encompasses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variety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conduct,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not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limited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to </a:t>
            </a:r>
            <a:r>
              <a:rPr sz="2000" dirty="0">
                <a:latin typeface="Palatino Linotype"/>
                <a:cs typeface="Palatino Linotype"/>
              </a:rPr>
              <a:t>inappropriate</a:t>
            </a:r>
            <a:r>
              <a:rPr sz="2000" spc="-6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communications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students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outside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grounds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criminal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other </a:t>
            </a:r>
            <a:r>
              <a:rPr sz="2000" dirty="0">
                <a:latin typeface="Palatino Linotype"/>
                <a:cs typeface="Palatino Linotype"/>
              </a:rPr>
              <a:t>improper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conduct.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Palatino Linotype"/>
              <a:cs typeface="Palatino Linotype"/>
            </a:endParaRPr>
          </a:p>
          <a:p>
            <a:pPr marL="63500" marR="407670">
              <a:lnSpc>
                <a:spcPct val="100000"/>
              </a:lnSpc>
            </a:pP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report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must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made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State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Board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Examiners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(Board)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can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done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via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email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to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stateboardofexaminers@doe.nj.gov</a:t>
            </a:r>
            <a:r>
              <a:rPr sz="2000" dirty="0">
                <a:latin typeface="Palatino Linotype"/>
                <a:cs typeface="Palatino Linotype"/>
              </a:rPr>
              <a:t>.</a:t>
            </a:r>
            <a:r>
              <a:rPr sz="2000" spc="3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7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Board’s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secretary</a:t>
            </a:r>
            <a:r>
              <a:rPr sz="2000" spc="-7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is</a:t>
            </a:r>
            <a:r>
              <a:rPr sz="2000" spc="-6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Rani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Singh.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Palatino Linotype"/>
              <a:cs typeface="Palatino Linotype"/>
            </a:endParaRPr>
          </a:p>
          <a:p>
            <a:pPr marL="63500" marR="47625">
              <a:lnSpc>
                <a:spcPct val="100000"/>
              </a:lnSpc>
            </a:pP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email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should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include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educator’s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name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tracking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number,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well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brief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explanation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conduct.</a:t>
            </a:r>
            <a:r>
              <a:rPr sz="2000" spc="4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Board’s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Coordinator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will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reach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out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seek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additional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information,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if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same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is </a:t>
            </a:r>
            <a:r>
              <a:rPr sz="2000" dirty="0">
                <a:latin typeface="Palatino Linotype"/>
                <a:cs typeface="Palatino Linotype"/>
              </a:rPr>
              <a:t>necessary.</a:t>
            </a:r>
            <a:r>
              <a:rPr sz="2000" spc="40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N.J.A.C.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6A:9B-4.3b</a:t>
            </a:r>
            <a:r>
              <a:rPr sz="2000" spc="-6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requires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districts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cooperate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providing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requested documentation.</a:t>
            </a:r>
            <a:endParaRPr sz="20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278213"/>
            <a:ext cx="68402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/>
              <a:t>Revocation/Suspension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225032" y="1117425"/>
            <a:ext cx="10273030" cy="4838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>
              <a:lnSpc>
                <a:spcPct val="108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1732914" algn="l"/>
              </a:tabLst>
            </a:pPr>
            <a:r>
              <a:rPr sz="3200" dirty="0">
                <a:latin typeface="Palatino Linotype"/>
                <a:cs typeface="Palatino Linotype"/>
              </a:rPr>
              <a:t>Educator</a:t>
            </a:r>
            <a:r>
              <a:rPr sz="3200" spc="-7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revocation/suspension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information</a:t>
            </a:r>
            <a:r>
              <a:rPr sz="3200" spc="-4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is</a:t>
            </a:r>
            <a:r>
              <a:rPr sz="3200" spc="-10" dirty="0">
                <a:latin typeface="Palatino Linotype"/>
                <a:cs typeface="Palatino Linotype"/>
              </a:rPr>
              <a:t> released </a:t>
            </a:r>
            <a:r>
              <a:rPr sz="3200" dirty="0">
                <a:latin typeface="Palatino Linotype"/>
                <a:cs typeface="Palatino Linotype"/>
              </a:rPr>
              <a:t>through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the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county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offices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approximately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once</a:t>
            </a:r>
            <a:r>
              <a:rPr sz="3200" spc="-25" dirty="0">
                <a:latin typeface="Palatino Linotype"/>
                <a:cs typeface="Palatino Linotype"/>
              </a:rPr>
              <a:t> per </a:t>
            </a:r>
            <a:r>
              <a:rPr sz="3200" spc="-10" dirty="0">
                <a:latin typeface="Palatino Linotype"/>
                <a:cs typeface="Palatino Linotype"/>
              </a:rPr>
              <a:t>month.</a:t>
            </a:r>
            <a:r>
              <a:rPr sz="3200" dirty="0">
                <a:latin typeface="Palatino Linotype"/>
                <a:cs typeface="Palatino Linotype"/>
              </a:rPr>
              <a:t>	School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districts</a:t>
            </a:r>
            <a:r>
              <a:rPr sz="3200" spc="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are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responsible</a:t>
            </a:r>
            <a:r>
              <a:rPr sz="3200" spc="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for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using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spc="-25" dirty="0">
                <a:latin typeface="Palatino Linotype"/>
                <a:cs typeface="Palatino Linotype"/>
              </a:rPr>
              <a:t>the </a:t>
            </a:r>
            <a:r>
              <a:rPr sz="3200" dirty="0">
                <a:latin typeface="Palatino Linotype"/>
                <a:cs typeface="Palatino Linotype"/>
              </a:rPr>
              <a:t>educator</a:t>
            </a:r>
            <a:r>
              <a:rPr sz="3200" spc="-5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lookup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to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confirm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spc="-10" dirty="0">
                <a:latin typeface="Palatino Linotype"/>
                <a:cs typeface="Palatino Linotype"/>
              </a:rPr>
              <a:t>licenses.</a:t>
            </a:r>
            <a:endParaRPr sz="3200" dirty="0">
              <a:latin typeface="Palatino Linotype"/>
              <a:cs typeface="Palatino Linotype"/>
            </a:endParaRPr>
          </a:p>
          <a:p>
            <a:pPr marL="240665" marR="1527175" indent="-228600">
              <a:lnSpc>
                <a:spcPct val="107800"/>
              </a:lnSpc>
              <a:spcBef>
                <a:spcPts val="2410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Palatino Linotype"/>
                <a:cs typeface="Palatino Linotype"/>
              </a:rPr>
              <a:t>All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decisions</a:t>
            </a:r>
            <a:r>
              <a:rPr sz="3200" spc="-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are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publicly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available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spc="-25" dirty="0">
                <a:latin typeface="Palatino Linotype"/>
                <a:cs typeface="Palatino Linotype"/>
              </a:rPr>
              <a:t>at: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https://www.nj.gov/education/legal/examiners/</a:t>
            </a:r>
            <a:endParaRPr sz="3200" dirty="0">
              <a:latin typeface="Palatino Linotype"/>
              <a:cs typeface="Palatino Linotype"/>
            </a:endParaRPr>
          </a:p>
          <a:p>
            <a:pPr marL="240665" marR="224154" indent="-228600">
              <a:lnSpc>
                <a:spcPct val="108100"/>
              </a:lnSpc>
              <a:spcBef>
                <a:spcPts val="2300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Palatino Linotype"/>
                <a:cs typeface="Palatino Linotype"/>
              </a:rPr>
              <a:t>Educators</a:t>
            </a:r>
            <a:r>
              <a:rPr sz="3200" spc="-6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who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are</a:t>
            </a:r>
            <a:r>
              <a:rPr sz="3200" spc="-4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revoked/suspended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are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required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spc="-25" dirty="0">
                <a:latin typeface="Palatino Linotype"/>
                <a:cs typeface="Palatino Linotype"/>
              </a:rPr>
              <a:t>to </a:t>
            </a:r>
            <a:r>
              <a:rPr sz="3200" dirty="0">
                <a:latin typeface="Palatino Linotype"/>
                <a:cs typeface="Palatino Linotype"/>
              </a:rPr>
              <a:t>report</a:t>
            </a:r>
            <a:r>
              <a:rPr sz="3200" spc="-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same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to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an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employing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spc="-10" dirty="0">
                <a:latin typeface="Palatino Linotype"/>
                <a:cs typeface="Palatino Linotype"/>
              </a:rPr>
              <a:t>district.</a:t>
            </a:r>
            <a:endParaRPr sz="32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938" y="2000930"/>
            <a:ext cx="80911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Chapter</a:t>
            </a:r>
            <a:r>
              <a:rPr sz="6000" b="0" spc="-15" dirty="0">
                <a:latin typeface="Palatino Linotype"/>
                <a:cs typeface="Palatino Linotype"/>
              </a:rPr>
              <a:t> </a:t>
            </a:r>
            <a:r>
              <a:rPr sz="6000" b="0" dirty="0">
                <a:latin typeface="Palatino Linotype"/>
                <a:cs typeface="Palatino Linotype"/>
              </a:rPr>
              <a:t>9</a:t>
            </a:r>
            <a:r>
              <a:rPr sz="6000" b="0" spc="-220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Amendments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33077"/>
            <a:ext cx="9679940" cy="66620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lang="en-US" sz="4000" spc="-100" dirty="0"/>
              <a:t> </a:t>
            </a:r>
            <a:r>
              <a:rPr sz="4000" dirty="0"/>
              <a:t>(1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20040" y="1119869"/>
            <a:ext cx="10659745" cy="340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tabLst>
                <a:tab pos="26396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5" dirty="0">
                <a:latin typeface="Palatino Linotype"/>
                <a:cs typeface="Palatino Linotype"/>
              </a:rPr>
              <a:t>5.7</a:t>
            </a:r>
            <a:r>
              <a:rPr sz="2400" dirty="0">
                <a:latin typeface="Palatino Linotype"/>
                <a:cs typeface="Palatino Linotype"/>
              </a:rPr>
              <a:t>	</a:t>
            </a:r>
            <a:r>
              <a:rPr sz="2400" spc="-10" dirty="0">
                <a:latin typeface="Palatino Linotype"/>
                <a:cs typeface="Palatino Linotype"/>
              </a:rPr>
              <a:t>Non-</a:t>
            </a:r>
            <a:r>
              <a:rPr sz="2400" dirty="0">
                <a:latin typeface="Palatino Linotype"/>
                <a:cs typeface="Palatino Linotype"/>
              </a:rPr>
              <a:t>citizen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standard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now be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renewed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three </a:t>
            </a:r>
            <a:r>
              <a:rPr sz="2400" dirty="0">
                <a:latin typeface="Palatino Linotype"/>
                <a:cs typeface="Palatino Linotype"/>
              </a:rPr>
              <a:t>times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total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up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 20 </a:t>
            </a:r>
            <a:r>
              <a:rPr sz="2400" spc="-10" dirty="0">
                <a:latin typeface="Palatino Linotype"/>
                <a:cs typeface="Palatino Linotype"/>
              </a:rPr>
              <a:t>years.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Palatino Linotype"/>
              <a:cs typeface="Palatino Linotype"/>
            </a:endParaRPr>
          </a:p>
          <a:p>
            <a:pPr marL="12700" marR="803910">
              <a:lnSpc>
                <a:spcPct val="107900"/>
              </a:lnSpc>
              <a:tabLst>
                <a:tab pos="27920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0" dirty="0">
                <a:latin typeface="Palatino Linotype"/>
                <a:cs typeface="Palatino Linotype"/>
              </a:rPr>
              <a:t>5.14</a:t>
            </a:r>
            <a:r>
              <a:rPr sz="2400" dirty="0">
                <a:latin typeface="Palatino Linotype"/>
                <a:cs typeface="Palatino Linotype"/>
              </a:rPr>
              <a:t>	Limited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 foreign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teachers'</a:t>
            </a:r>
            <a:r>
              <a:rPr sz="2400" spc="-10" dirty="0">
                <a:latin typeface="Palatino Linotype"/>
                <a:cs typeface="Palatino Linotype"/>
              </a:rPr>
              <a:t> endorsement </a:t>
            </a:r>
            <a:r>
              <a:rPr sz="2400" dirty="0">
                <a:latin typeface="Palatino Linotype"/>
                <a:cs typeface="Palatino Linotype"/>
              </a:rPr>
              <a:t>renamed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Limited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 for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noncitizen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teachers.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Palatino Linotype"/>
              <a:cs typeface="Palatino Linotype"/>
            </a:endParaRPr>
          </a:p>
          <a:p>
            <a:pPr marL="12700" marR="419100">
              <a:lnSpc>
                <a:spcPct val="108100"/>
              </a:lnSpc>
              <a:spcBef>
                <a:spcPts val="5"/>
              </a:spcBef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6A:9B-6.1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Removes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</a:t>
            </a:r>
            <a:r>
              <a:rPr sz="2400" spc="-10" dirty="0">
                <a:latin typeface="Palatino Linotype"/>
                <a:cs typeface="Palatino Linotype"/>
              </a:rPr>
              <a:t>six-</a:t>
            </a:r>
            <a:r>
              <a:rPr sz="2400" dirty="0">
                <a:latin typeface="Palatino Linotype"/>
                <a:cs typeface="Palatino Linotype"/>
              </a:rPr>
              <a:t>credit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limit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professional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education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to </a:t>
            </a:r>
            <a:r>
              <a:rPr sz="2400" dirty="0">
                <a:latin typeface="Palatino Linotype"/>
                <a:cs typeface="Palatino Linotype"/>
              </a:rPr>
              <a:t>transfer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into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four-</a:t>
            </a:r>
            <a:r>
              <a:rPr sz="2400" dirty="0">
                <a:latin typeface="Palatino Linotype"/>
                <a:cs typeface="Palatino Linotype"/>
              </a:rPr>
              <a:t>year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educator preparation programs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from </a:t>
            </a:r>
            <a:r>
              <a:rPr sz="2400" spc="-20" dirty="0">
                <a:latin typeface="Palatino Linotype"/>
                <a:cs typeface="Palatino Linotype"/>
              </a:rPr>
              <a:t>two-year </a:t>
            </a:r>
            <a:r>
              <a:rPr sz="2400" spc="-10" dirty="0">
                <a:latin typeface="Palatino Linotype"/>
                <a:cs typeface="Palatino Linotype"/>
              </a:rPr>
              <a:t>institutions.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71178"/>
            <a:ext cx="8632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(2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29604" y="788287"/>
            <a:ext cx="10318750" cy="481203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6A:9B-7.2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-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Instructional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substitute</a:t>
            </a:r>
            <a:r>
              <a:rPr sz="2400" spc="-10" dirty="0">
                <a:latin typeface="Palatino Linotype"/>
                <a:cs typeface="Palatino Linotype"/>
              </a:rPr>
              <a:t> credential</a:t>
            </a:r>
            <a:endParaRPr sz="2400">
              <a:latin typeface="Palatino Linotype"/>
              <a:cs typeface="Palatino Linotype"/>
            </a:endParaRPr>
          </a:p>
          <a:p>
            <a:pPr marL="92710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Courier New"/>
                <a:cs typeface="Courier New"/>
              </a:rPr>
              <a:t>o</a:t>
            </a:r>
            <a:r>
              <a:rPr sz="2000" spc="-615" dirty="0">
                <a:latin typeface="Courier New"/>
                <a:cs typeface="Courier New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30-credit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substitute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credential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pilot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program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ended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June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30,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2023.</a:t>
            </a:r>
            <a:endParaRPr sz="2000">
              <a:latin typeface="Palatino Linotype"/>
              <a:cs typeface="Palatino Linotype"/>
            </a:endParaRPr>
          </a:p>
          <a:p>
            <a:pPr marL="1155700" marR="5080" indent="-228600">
              <a:lnSpc>
                <a:spcPct val="108000"/>
              </a:lnSpc>
              <a:spcBef>
                <a:spcPts val="1105"/>
              </a:spcBef>
              <a:buFont typeface="Courier New"/>
              <a:buChar char="o"/>
              <a:tabLst>
                <a:tab pos="1155700" algn="l"/>
              </a:tabLst>
            </a:pPr>
            <a:r>
              <a:rPr sz="2000" dirty="0">
                <a:latin typeface="Palatino Linotype"/>
                <a:cs typeface="Palatino Linotype"/>
              </a:rPr>
              <a:t>60-credit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substitute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credential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has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been permanently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lowered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30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semester-</a:t>
            </a:r>
            <a:r>
              <a:rPr sz="2000" spc="-20" dirty="0">
                <a:latin typeface="Palatino Linotype"/>
                <a:cs typeface="Palatino Linotype"/>
              </a:rPr>
              <a:t>hour </a:t>
            </a:r>
            <a:r>
              <a:rPr sz="2000" spc="-10" dirty="0">
                <a:latin typeface="Palatino Linotype"/>
                <a:cs typeface="Palatino Linotype"/>
              </a:rPr>
              <a:t>credits.</a:t>
            </a:r>
            <a:endParaRPr sz="2000">
              <a:latin typeface="Palatino Linotype"/>
              <a:cs typeface="Palatino Linotype"/>
            </a:endParaRPr>
          </a:p>
          <a:p>
            <a:pPr marL="1155065" indent="-227965">
              <a:lnSpc>
                <a:spcPct val="100000"/>
              </a:lnSpc>
              <a:spcBef>
                <a:spcPts val="128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Enrollment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college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not</a:t>
            </a:r>
            <a:r>
              <a:rPr sz="2000" spc="-10" dirty="0">
                <a:latin typeface="Palatino Linotype"/>
                <a:cs typeface="Palatino Linotype"/>
              </a:rPr>
              <a:t> required.</a:t>
            </a:r>
            <a:endParaRPr sz="2000">
              <a:latin typeface="Palatino Linotype"/>
              <a:cs typeface="Palatino Linotype"/>
            </a:endParaRPr>
          </a:p>
          <a:p>
            <a:pPr marL="1155065" indent="-227965">
              <a:lnSpc>
                <a:spcPct val="100000"/>
              </a:lnSpc>
              <a:spcBef>
                <a:spcPts val="129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Must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at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least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18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years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spc="-20" dirty="0">
                <a:latin typeface="Palatino Linotype"/>
                <a:cs typeface="Palatino Linotype"/>
              </a:rPr>
              <a:t>old.</a:t>
            </a:r>
            <a:endParaRPr sz="2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  <a:tabLst>
                <a:tab pos="26396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5" dirty="0">
                <a:latin typeface="Palatino Linotype"/>
                <a:cs typeface="Palatino Linotype"/>
              </a:rPr>
              <a:t>7.4</a:t>
            </a:r>
            <a:r>
              <a:rPr sz="2400" dirty="0">
                <a:latin typeface="Palatino Linotype"/>
                <a:cs typeface="Palatino Linotype"/>
              </a:rPr>
              <a:t>	Career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technical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education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substitute</a:t>
            </a:r>
            <a:r>
              <a:rPr sz="2400" spc="-10" dirty="0">
                <a:latin typeface="Palatino Linotype"/>
                <a:cs typeface="Palatino Linotype"/>
              </a:rPr>
              <a:t> credential</a:t>
            </a:r>
            <a:endParaRPr sz="2400">
              <a:latin typeface="Palatino Linotype"/>
              <a:cs typeface="Palatino Linotype"/>
            </a:endParaRPr>
          </a:p>
          <a:p>
            <a:pPr marL="1155065" indent="-227965">
              <a:lnSpc>
                <a:spcPct val="100000"/>
              </a:lnSpc>
              <a:spcBef>
                <a:spcPts val="133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spc="-10" dirty="0">
                <a:latin typeface="Palatino Linotype"/>
                <a:cs typeface="Palatino Linotype"/>
              </a:rPr>
              <a:t>Teaching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experience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now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acceptable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along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work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experience.</a:t>
            </a:r>
            <a:endParaRPr sz="2000">
              <a:latin typeface="Palatino Linotype"/>
              <a:cs typeface="Palatino Linotype"/>
            </a:endParaRPr>
          </a:p>
          <a:p>
            <a:pPr marL="1155065" indent="-227965">
              <a:lnSpc>
                <a:spcPct val="100000"/>
              </a:lnSpc>
              <a:spcBef>
                <a:spcPts val="129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spc="-10" dirty="0">
                <a:latin typeface="Palatino Linotype"/>
                <a:cs typeface="Palatino Linotype"/>
              </a:rPr>
              <a:t>Five-</a:t>
            </a:r>
            <a:r>
              <a:rPr sz="2000" dirty="0">
                <a:latin typeface="Palatino Linotype"/>
                <a:cs typeface="Palatino Linotype"/>
              </a:rPr>
              <a:t>year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employment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experience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time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limit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has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been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removed.</a:t>
            </a:r>
            <a:endParaRPr sz="2000">
              <a:latin typeface="Palatino Linotype"/>
              <a:cs typeface="Palatino Linotype"/>
            </a:endParaRPr>
          </a:p>
          <a:p>
            <a:pPr marL="1155065" indent="-227965">
              <a:lnSpc>
                <a:spcPct val="100000"/>
              </a:lnSpc>
              <a:spcBef>
                <a:spcPts val="128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spc="-10" dirty="0">
                <a:latin typeface="Palatino Linotype"/>
                <a:cs typeface="Palatino Linotype"/>
              </a:rPr>
              <a:t>Out-of-</a:t>
            </a:r>
            <a:r>
              <a:rPr sz="2000" dirty="0">
                <a:latin typeface="Palatino Linotype"/>
                <a:cs typeface="Palatino Linotype"/>
              </a:rPr>
              <a:t>state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occupational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licenses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are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now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acceptable.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(3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197483"/>
            <a:ext cx="10939780" cy="443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22525" algn="l"/>
              </a:tabLst>
            </a:pPr>
            <a:r>
              <a:rPr sz="2200" dirty="0">
                <a:latin typeface="Palatino Linotype"/>
                <a:cs typeface="Palatino Linotype"/>
              </a:rPr>
              <a:t>N.J.A.C.</a:t>
            </a:r>
            <a:r>
              <a:rPr sz="2200" spc="-20" dirty="0">
                <a:latin typeface="Palatino Linotype"/>
                <a:cs typeface="Palatino Linotype"/>
              </a:rPr>
              <a:t> 6A:9B-</a:t>
            </a:r>
            <a:r>
              <a:rPr sz="2200" spc="-25" dirty="0">
                <a:latin typeface="Palatino Linotype"/>
                <a:cs typeface="Palatino Linotype"/>
              </a:rPr>
              <a:t>8.3</a:t>
            </a:r>
            <a:r>
              <a:rPr sz="2200" dirty="0">
                <a:latin typeface="Palatino Linotype"/>
                <a:cs typeface="Palatino Linotype"/>
              </a:rPr>
              <a:t>	Core</a:t>
            </a:r>
            <a:r>
              <a:rPr sz="2200" spc="-2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Competencies/Basic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Skills</a:t>
            </a:r>
            <a:endParaRPr sz="2200" dirty="0">
              <a:latin typeface="Palatino Linotype"/>
              <a:cs typeface="Palatino Linotype"/>
            </a:endParaRPr>
          </a:p>
          <a:p>
            <a:pPr marL="697865" marR="261620" indent="-228600">
              <a:lnSpc>
                <a:spcPts val="2020"/>
              </a:lnSpc>
              <a:spcBef>
                <a:spcPts val="192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>
                <a:latin typeface="Palatino Linotype" panose="02040502050505030304" pitchFamily="18" charset="0"/>
              </a:rPr>
              <a:t>Qualifying minimum scores on the SAT, ACT or GRE shall be the top-half percentile score for all test takers in the respective year.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Courier New"/>
              <a:buChar char="o"/>
            </a:pPr>
            <a:endParaRPr dirty="0">
              <a:latin typeface="Palatino Linotype" panose="02040502050505030304" pitchFamily="18" charset="0"/>
            </a:endParaRPr>
          </a:p>
          <a:p>
            <a:pPr marL="698500" marR="723900" indent="-228600">
              <a:lnSpc>
                <a:spcPts val="2000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>
                <a:latin typeface="Palatino Linotype" panose="02040502050505030304" pitchFamily="18" charset="0"/>
              </a:rPr>
              <a:t>Candidates may hold a master's or terminal degree with a minimum GPA of 3.00 from an accredited institution of higher education.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Palatino Linotype"/>
                <a:cs typeface="Palatino Linotype"/>
              </a:rPr>
              <a:t>N.J.A.C.</a:t>
            </a:r>
            <a:r>
              <a:rPr sz="2200" spc="-15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6A:9B-</a:t>
            </a:r>
            <a:r>
              <a:rPr sz="2200" dirty="0">
                <a:latin typeface="Palatino Linotype"/>
                <a:cs typeface="Palatino Linotype"/>
              </a:rPr>
              <a:t>8.8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Reciprocity</a:t>
            </a:r>
            <a:endParaRPr sz="2200" dirty="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88100"/>
              </a:lnSpc>
              <a:spcBef>
                <a:spcPts val="1914"/>
              </a:spcBef>
              <a:buFont typeface="Courier New"/>
              <a:buChar char="o"/>
              <a:tabLst>
                <a:tab pos="698500" algn="l"/>
              </a:tabLst>
            </a:pPr>
            <a:r>
              <a:rPr sz="1900" dirty="0">
                <a:latin typeface="Palatino Linotype"/>
                <a:cs typeface="Palatino Linotype"/>
              </a:rPr>
              <a:t>Candidates</a:t>
            </a:r>
            <a:r>
              <a:rPr sz="1900" spc="-7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applying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for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reciprocity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are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exempt</a:t>
            </a:r>
            <a:r>
              <a:rPr sz="1900" spc="-7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from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repeating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clinical</a:t>
            </a:r>
            <a:r>
              <a:rPr sz="1900" spc="-8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practice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for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additional instructional</a:t>
            </a:r>
            <a:r>
              <a:rPr sz="1900" spc="-7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certificates.</a:t>
            </a:r>
            <a:r>
              <a:rPr sz="1900" spc="-7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The</a:t>
            </a:r>
            <a:r>
              <a:rPr sz="1900" spc="-7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regulation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eliminates</a:t>
            </a:r>
            <a:r>
              <a:rPr sz="1900" spc="-7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the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requirement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for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candidates</a:t>
            </a:r>
            <a:r>
              <a:rPr sz="1900" spc="-7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who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satisfied </a:t>
            </a:r>
            <a:r>
              <a:rPr sz="1900" dirty="0">
                <a:latin typeface="Palatino Linotype"/>
                <a:cs typeface="Palatino Linotype"/>
              </a:rPr>
              <a:t>it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as</a:t>
            </a:r>
            <a:r>
              <a:rPr sz="1900" spc="-2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part</a:t>
            </a:r>
            <a:r>
              <a:rPr sz="1900" spc="-2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of</a:t>
            </a:r>
            <a:r>
              <a:rPr sz="1900" spc="-2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their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initial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certification.</a:t>
            </a:r>
            <a:endParaRPr sz="1900" dirty="0">
              <a:latin typeface="Palatino Linotype"/>
              <a:cs typeface="Palatino Linotype"/>
            </a:endParaRPr>
          </a:p>
          <a:p>
            <a:pPr marL="697865" marR="160020" indent="-228600">
              <a:lnSpc>
                <a:spcPts val="2000"/>
              </a:lnSpc>
              <a:spcBef>
                <a:spcPts val="1430"/>
              </a:spcBef>
              <a:buFont typeface="Courier New"/>
              <a:buChar char="o"/>
              <a:tabLst>
                <a:tab pos="697865" algn="l"/>
              </a:tabLst>
            </a:pPr>
            <a:r>
              <a:rPr sz="1900" dirty="0">
                <a:latin typeface="Palatino Linotype"/>
                <a:cs typeface="Palatino Linotype"/>
              </a:rPr>
              <a:t>Standard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Certification</a:t>
            </a:r>
            <a:r>
              <a:rPr lang="en-US" sz="190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–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Removes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language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relating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to</a:t>
            </a:r>
            <a:r>
              <a:rPr sz="1900" spc="-7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the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experience</a:t>
            </a:r>
            <a:r>
              <a:rPr sz="1900" spc="-8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being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within</a:t>
            </a:r>
            <a:r>
              <a:rPr sz="1900" spc="-8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the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last</a:t>
            </a:r>
            <a:r>
              <a:rPr sz="1900" spc="-70" dirty="0">
                <a:latin typeface="Palatino Linotype"/>
                <a:cs typeface="Palatino Linotype"/>
              </a:rPr>
              <a:t> </a:t>
            </a:r>
            <a:r>
              <a:rPr sz="1900" spc="-20" dirty="0">
                <a:latin typeface="Palatino Linotype"/>
                <a:cs typeface="Palatino Linotype"/>
              </a:rPr>
              <a:t>four </a:t>
            </a:r>
            <a:r>
              <a:rPr sz="1900" dirty="0">
                <a:latin typeface="Palatino Linotype"/>
                <a:cs typeface="Palatino Linotype"/>
              </a:rPr>
              <a:t>calendar</a:t>
            </a:r>
            <a:r>
              <a:rPr sz="1900" spc="-8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years.</a:t>
            </a:r>
            <a:endParaRPr sz="1900" dirty="0">
              <a:latin typeface="Palatino Linotype"/>
              <a:cs typeface="Palatino Linotype"/>
            </a:endParaRPr>
          </a:p>
          <a:p>
            <a:pPr marL="927100">
              <a:lnSpc>
                <a:spcPct val="100000"/>
              </a:lnSpc>
              <a:spcBef>
                <a:spcPts val="395"/>
              </a:spcBef>
            </a:pPr>
            <a:r>
              <a:rPr sz="1500" b="1" dirty="0">
                <a:latin typeface="Palatino Linotype"/>
                <a:cs typeface="Palatino Linotype"/>
              </a:rPr>
              <a:t>*If</a:t>
            </a:r>
            <a:r>
              <a:rPr sz="1500" b="1" spc="-5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experience</a:t>
            </a:r>
            <a:r>
              <a:rPr sz="1500" b="1" spc="-25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has</a:t>
            </a:r>
            <a:r>
              <a:rPr sz="1500" b="1" spc="-10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not been</a:t>
            </a:r>
            <a:r>
              <a:rPr sz="1500" b="1" spc="-25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met,</a:t>
            </a:r>
            <a:r>
              <a:rPr sz="1500" b="1" spc="-10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candidate</a:t>
            </a:r>
            <a:r>
              <a:rPr sz="1500" b="1" spc="-10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will</a:t>
            </a:r>
            <a:r>
              <a:rPr sz="1500" b="1" spc="-15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be</a:t>
            </a:r>
            <a:r>
              <a:rPr sz="1500" b="1" spc="-5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issued</a:t>
            </a:r>
            <a:r>
              <a:rPr sz="1500" b="1" spc="-10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a CEAS,</a:t>
            </a:r>
            <a:r>
              <a:rPr sz="1500" b="1" spc="5" dirty="0">
                <a:latin typeface="Palatino Linotype"/>
                <a:cs typeface="Palatino Linotype"/>
              </a:rPr>
              <a:t> </a:t>
            </a:r>
            <a:r>
              <a:rPr sz="1500" b="1" dirty="0">
                <a:latin typeface="Palatino Linotype"/>
                <a:cs typeface="Palatino Linotype"/>
              </a:rPr>
              <a:t>not</a:t>
            </a:r>
            <a:r>
              <a:rPr sz="1500" b="1" spc="-15" dirty="0">
                <a:latin typeface="Palatino Linotype"/>
                <a:cs typeface="Palatino Linotype"/>
              </a:rPr>
              <a:t> </a:t>
            </a:r>
            <a:r>
              <a:rPr sz="1500" b="1" spc="-10" dirty="0">
                <a:latin typeface="Palatino Linotype"/>
                <a:cs typeface="Palatino Linotype"/>
              </a:rPr>
              <a:t>CE/CE-</a:t>
            </a:r>
            <a:r>
              <a:rPr sz="1500" b="1" spc="-25" dirty="0">
                <a:latin typeface="Palatino Linotype"/>
                <a:cs typeface="Palatino Linotype"/>
              </a:rPr>
              <a:t>R.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09744"/>
            <a:ext cx="8632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(4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1204" y="827615"/>
            <a:ext cx="10964545" cy="46494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27920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0" dirty="0">
                <a:latin typeface="Palatino Linotype"/>
                <a:cs typeface="Palatino Linotype"/>
              </a:rPr>
              <a:t>10.3</a:t>
            </a:r>
            <a:r>
              <a:rPr sz="2400" dirty="0">
                <a:latin typeface="Palatino Linotype"/>
                <a:cs typeface="Palatino Linotype"/>
              </a:rPr>
              <a:t>	Health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Physical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Education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Physical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Education</a:t>
            </a:r>
            <a:endParaRPr sz="24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108200"/>
              </a:lnSpc>
              <a:spcBef>
                <a:spcPts val="1220"/>
              </a:spcBef>
            </a:pPr>
            <a:r>
              <a:rPr sz="2200" spc="-20" dirty="0">
                <a:latin typeface="Courier New"/>
                <a:cs typeface="Courier New"/>
              </a:rPr>
              <a:t>o</a:t>
            </a:r>
            <a:r>
              <a:rPr sz="2200" spc="-840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Coursework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in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dual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sport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has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been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removed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replaced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with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study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in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adaptive </a:t>
            </a:r>
            <a:r>
              <a:rPr sz="2200" dirty="0">
                <a:latin typeface="Palatino Linotype"/>
                <a:cs typeface="Palatino Linotype"/>
              </a:rPr>
              <a:t>physical</a:t>
            </a:r>
            <a:r>
              <a:rPr sz="2200" spc="-8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education.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  <a:tabLst>
                <a:tab pos="27920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0" dirty="0">
                <a:latin typeface="Palatino Linotype"/>
                <a:cs typeface="Palatino Linotype"/>
              </a:rPr>
              <a:t>10.4</a:t>
            </a:r>
            <a:r>
              <a:rPr sz="2400" dirty="0">
                <a:latin typeface="Palatino Linotype"/>
                <a:cs typeface="Palatino Linotype"/>
              </a:rPr>
              <a:t>	</a:t>
            </a:r>
            <a:r>
              <a:rPr sz="2400" spc="-10" dirty="0">
                <a:latin typeface="Palatino Linotype"/>
                <a:cs typeface="Palatino Linotype"/>
              </a:rPr>
              <a:t>Science</a:t>
            </a:r>
            <a:endParaRPr sz="2400">
              <a:latin typeface="Palatino Linotype"/>
              <a:cs typeface="Palatino Linotype"/>
            </a:endParaRPr>
          </a:p>
          <a:p>
            <a:pPr marL="12700" marR="495300">
              <a:lnSpc>
                <a:spcPct val="107700"/>
              </a:lnSpc>
              <a:spcBef>
                <a:spcPts val="1230"/>
              </a:spcBef>
            </a:pPr>
            <a:r>
              <a:rPr sz="2200" dirty="0">
                <a:latin typeface="Palatino Linotype"/>
                <a:cs typeface="Palatino Linotype"/>
              </a:rPr>
              <a:t>Candidates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holding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science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CEAS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or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standard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certificate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seeking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additional </a:t>
            </a:r>
            <a:r>
              <a:rPr sz="2200" dirty="0">
                <a:latin typeface="Palatino Linotype"/>
                <a:cs typeface="Palatino Linotype"/>
              </a:rPr>
              <a:t>science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CEAS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or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standard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certificate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shall:</a:t>
            </a:r>
            <a:endParaRPr sz="2200">
              <a:latin typeface="Palatino Linotype"/>
              <a:cs typeface="Palatino Linotype"/>
            </a:endParaRPr>
          </a:p>
          <a:p>
            <a:pPr marL="698500" marR="876300" indent="-228600">
              <a:lnSpc>
                <a:spcPct val="108200"/>
              </a:lnSpc>
              <a:spcBef>
                <a:spcPts val="1200"/>
              </a:spcBef>
              <a:buFont typeface="Courier New"/>
              <a:buChar char="o"/>
              <a:tabLst>
                <a:tab pos="698500" algn="l"/>
              </a:tabLst>
            </a:pPr>
            <a:r>
              <a:rPr sz="2200" dirty="0">
                <a:latin typeface="Palatino Linotype"/>
                <a:cs typeface="Palatino Linotype"/>
              </a:rPr>
              <a:t>Complete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15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credits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in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corresponding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content</a:t>
            </a:r>
            <a:r>
              <a:rPr sz="2200" spc="-10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area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with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six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credits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at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spc="-25" dirty="0">
                <a:latin typeface="Palatino Linotype"/>
                <a:cs typeface="Palatino Linotype"/>
              </a:rPr>
              <a:t>the </a:t>
            </a:r>
            <a:r>
              <a:rPr sz="2200" spc="-10" dirty="0">
                <a:latin typeface="Palatino Linotype"/>
                <a:cs typeface="Palatino Linotype"/>
              </a:rPr>
              <a:t>advanced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level.</a:t>
            </a:r>
            <a:endParaRPr sz="220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1405"/>
              </a:spcBef>
              <a:buFont typeface="Courier New"/>
              <a:buChar char="o"/>
              <a:tabLst>
                <a:tab pos="697865" algn="l"/>
                <a:tab pos="6643370" algn="l"/>
              </a:tabLst>
            </a:pPr>
            <a:r>
              <a:rPr sz="2200" dirty="0">
                <a:latin typeface="Palatino Linotype"/>
                <a:cs typeface="Palatino Linotype"/>
              </a:rPr>
              <a:t>Pass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State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test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of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subject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matter</a:t>
            </a:r>
            <a:r>
              <a:rPr sz="2200" spc="-8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knowledge.</a:t>
            </a:r>
            <a:r>
              <a:rPr sz="2200" dirty="0">
                <a:latin typeface="Palatino Linotype"/>
                <a:cs typeface="Palatino Linotype"/>
              </a:rPr>
              <a:t>	</a:t>
            </a:r>
            <a:r>
              <a:rPr sz="2200" spc="-70" dirty="0">
                <a:latin typeface="Palatino Linotype"/>
                <a:cs typeface="Palatino Linotype"/>
              </a:rPr>
              <a:t>GPA</a:t>
            </a:r>
            <a:r>
              <a:rPr sz="2200" spc="-13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flexibilities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pursuant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spc="-25" dirty="0">
                <a:latin typeface="Palatino Linotype"/>
                <a:cs typeface="Palatino Linotype"/>
              </a:rPr>
              <a:t>to</a:t>
            </a:r>
            <a:endParaRPr sz="2200">
              <a:latin typeface="Palatino Linotype"/>
              <a:cs typeface="Palatino Linotype"/>
            </a:endParaRPr>
          </a:p>
          <a:p>
            <a:pPr marL="698500">
              <a:lnSpc>
                <a:spcPct val="100000"/>
              </a:lnSpc>
              <a:spcBef>
                <a:spcPts val="215"/>
              </a:spcBef>
            </a:pPr>
            <a:r>
              <a:rPr sz="2200" dirty="0">
                <a:latin typeface="Palatino Linotype"/>
                <a:cs typeface="Palatino Linotype"/>
              </a:rPr>
              <a:t>N.J.A.C.</a:t>
            </a:r>
            <a:r>
              <a:rPr sz="2200" spc="-25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6A:9B-</a:t>
            </a:r>
            <a:r>
              <a:rPr sz="2200" dirty="0">
                <a:latin typeface="Palatino Linotype"/>
                <a:cs typeface="Palatino Linotype"/>
              </a:rPr>
              <a:t>8.2(c)</a:t>
            </a:r>
            <a:r>
              <a:rPr sz="2200" spc="-2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8.3(b)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shall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not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apply.</a:t>
            </a:r>
            <a:endParaRPr sz="2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44A4-1D17-4662-8150-CA325B77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864" y="1348839"/>
            <a:ext cx="11890272" cy="5130265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Introductions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NJEdCert Updates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Certification Fee Holiday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</a:rPr>
              <a:t>Educator Conduct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Chapter 9 Amendments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Provisional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E3F59-B940-406E-9E36-FF6180F8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4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(5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25032" y="1277049"/>
            <a:ext cx="10721975" cy="488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6A:9B-10.8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Speech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arts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dramatics</a:t>
            </a:r>
            <a:endParaRPr sz="240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2135"/>
              </a:spcBef>
              <a:buFont typeface="Courier New"/>
              <a:buChar char="o"/>
              <a:tabLst>
                <a:tab pos="697865" algn="l"/>
              </a:tabLst>
            </a:pPr>
            <a:r>
              <a:rPr sz="2400" dirty="0">
                <a:latin typeface="Palatino Linotype"/>
                <a:cs typeface="Palatino Linotype"/>
              </a:rPr>
              <a:t>This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endorsement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has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been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deleted from </a:t>
            </a:r>
            <a:r>
              <a:rPr sz="2400" spc="-10" dirty="0">
                <a:latin typeface="Palatino Linotype"/>
                <a:cs typeface="Palatino Linotype"/>
              </a:rPr>
              <a:t>code.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4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6A:9B-10.10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Comprehensive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business</a:t>
            </a:r>
            <a:endParaRPr sz="24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107900"/>
              </a:lnSpc>
              <a:spcBef>
                <a:spcPts val="1910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dirty="0">
                <a:latin typeface="Palatino Linotype"/>
                <a:cs typeface="Palatino Linotype"/>
              </a:rPr>
              <a:t>6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semester-hour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credits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accounting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are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required,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instead 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12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semester- </a:t>
            </a:r>
            <a:r>
              <a:rPr sz="2400" dirty="0">
                <a:latin typeface="Palatino Linotype"/>
                <a:cs typeface="Palatino Linotype"/>
              </a:rPr>
              <a:t>hour </a:t>
            </a:r>
            <a:r>
              <a:rPr sz="2400" spc="-10" dirty="0">
                <a:latin typeface="Palatino Linotype"/>
                <a:cs typeface="Palatino Linotype"/>
              </a:rPr>
              <a:t>credits.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27920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0" dirty="0">
                <a:latin typeface="Palatino Linotype"/>
                <a:cs typeface="Palatino Linotype"/>
              </a:rPr>
              <a:t>11.3</a:t>
            </a:r>
            <a:r>
              <a:rPr sz="2400" dirty="0">
                <a:latin typeface="Palatino Linotype"/>
                <a:cs typeface="Palatino Linotype"/>
              </a:rPr>
              <a:t>	Career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technical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education</a:t>
            </a:r>
            <a:endParaRPr sz="2400">
              <a:latin typeface="Palatino Linotype"/>
              <a:cs typeface="Palatino Linotype"/>
            </a:endParaRPr>
          </a:p>
          <a:p>
            <a:pPr marL="697865" marR="923925" indent="-228600">
              <a:lnSpc>
                <a:spcPct val="107900"/>
              </a:lnSpc>
              <a:spcBef>
                <a:spcPts val="1910"/>
              </a:spcBef>
              <a:buFont typeface="Courier New"/>
              <a:buChar char="o"/>
              <a:tabLst>
                <a:tab pos="697865" algn="l"/>
              </a:tabLst>
            </a:pPr>
            <a:r>
              <a:rPr sz="2400" dirty="0">
                <a:latin typeface="Palatino Linotype"/>
                <a:cs typeface="Palatino Linotype"/>
              </a:rPr>
              <a:t>Amends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language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 include</a:t>
            </a:r>
            <a:r>
              <a:rPr sz="2400" spc="-10" dirty="0">
                <a:latin typeface="Palatino Linotype"/>
                <a:cs typeface="Palatino Linotype"/>
              </a:rPr>
              <a:t> out-</a:t>
            </a:r>
            <a:r>
              <a:rPr sz="2400" dirty="0">
                <a:latin typeface="Palatino Linotype"/>
                <a:cs typeface="Palatino Linotype"/>
              </a:rPr>
              <a:t>of-state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national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occupational </a:t>
            </a:r>
            <a:r>
              <a:rPr sz="2400" dirty="0">
                <a:latin typeface="Palatino Linotype"/>
                <a:cs typeface="Palatino Linotype"/>
              </a:rPr>
              <a:t>credentials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experience-</a:t>
            </a:r>
            <a:r>
              <a:rPr sz="2400" dirty="0">
                <a:latin typeface="Palatino Linotype"/>
                <a:cs typeface="Palatino Linotype"/>
              </a:rPr>
              <a:t>based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career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technical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education endorsements.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(6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246250"/>
            <a:ext cx="10751185" cy="370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34715" algn="l"/>
              </a:tabLst>
            </a:pPr>
            <a:r>
              <a:rPr sz="2800" dirty="0">
                <a:latin typeface="Palatino Linotype"/>
                <a:cs typeface="Palatino Linotype"/>
              </a:rPr>
              <a:t>N.J.A.C.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6A:9B-10.15</a:t>
            </a:r>
            <a:r>
              <a:rPr sz="2800" dirty="0">
                <a:latin typeface="Palatino Linotype"/>
                <a:cs typeface="Palatino Linotype"/>
              </a:rPr>
              <a:t>	Computer</a:t>
            </a:r>
            <a:r>
              <a:rPr sz="2800" spc="-13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Science</a:t>
            </a:r>
            <a:endParaRPr sz="2800">
              <a:latin typeface="Palatino Linotype"/>
              <a:cs typeface="Palatino Linotype"/>
            </a:endParaRPr>
          </a:p>
          <a:p>
            <a:pPr marL="698500" marR="9525" indent="-228600" algn="just">
              <a:lnSpc>
                <a:spcPct val="108100"/>
              </a:lnSpc>
              <a:spcBef>
                <a:spcPts val="1939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dirty="0">
                <a:latin typeface="Palatino Linotype"/>
                <a:cs typeface="Palatino Linotype"/>
              </a:rPr>
              <a:t>Authorization: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This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endorsement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authorizes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holder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computer </a:t>
            </a:r>
            <a:r>
              <a:rPr sz="2400" dirty="0">
                <a:latin typeface="Palatino Linotype"/>
                <a:cs typeface="Palatino Linotype"/>
              </a:rPr>
              <a:t>science,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described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 Standard 8.1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NJSLS, in all New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Jersey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public schools</a:t>
            </a:r>
            <a:endParaRPr sz="24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108100"/>
              </a:lnSpc>
              <a:spcBef>
                <a:spcPts val="1895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dirty="0">
                <a:latin typeface="Palatino Linotype"/>
                <a:cs typeface="Palatino Linotype"/>
              </a:rPr>
              <a:t>Holders 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other endorsements may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computer science,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defined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in </a:t>
            </a:r>
            <a:r>
              <a:rPr sz="2400" dirty="0">
                <a:latin typeface="Palatino Linotype"/>
                <a:cs typeface="Palatino Linotype"/>
              </a:rPr>
              <a:t>Standard 8.1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NJSLS,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until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July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1,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2027.</a:t>
            </a:r>
            <a:r>
              <a:rPr sz="2400" spc="-9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After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July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1,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2027,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teacher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of </a:t>
            </a:r>
            <a:r>
              <a:rPr sz="2400" dirty="0">
                <a:latin typeface="Palatino Linotype"/>
                <a:cs typeface="Palatino Linotype"/>
              </a:rPr>
              <a:t>computer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science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preschool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through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grade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12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hold a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computer </a:t>
            </a:r>
            <a:r>
              <a:rPr sz="2400" dirty="0">
                <a:latin typeface="Palatino Linotype"/>
                <a:cs typeface="Palatino Linotype"/>
              </a:rPr>
              <a:t>science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endorsement issued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pursuant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10" dirty="0">
                <a:latin typeface="Palatino Linotype"/>
                <a:cs typeface="Palatino Linotype"/>
              </a:rPr>
              <a:t>10.15.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(7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0" y="1150350"/>
            <a:ext cx="10958195" cy="479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Palatino Linotype"/>
                <a:cs typeface="Palatino Linotype"/>
              </a:rPr>
              <a:t>Computer</a:t>
            </a:r>
            <a:r>
              <a:rPr sz="2400" b="1" spc="-2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Science</a:t>
            </a:r>
            <a:r>
              <a:rPr sz="2400" b="1" spc="-4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Endorsement</a:t>
            </a:r>
            <a:r>
              <a:rPr sz="2400" b="1" spc="-2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Pathways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Palatino Linotype"/>
              <a:cs typeface="Palatino Linotype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dirty="0">
                <a:latin typeface="Palatino Linotype"/>
                <a:cs typeface="Palatino Linotype"/>
              </a:rPr>
              <a:t>Meet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all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regular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requirements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CE,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CEAS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standard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complete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minimum</a:t>
            </a:r>
            <a:r>
              <a:rPr sz="2000" spc="-25" dirty="0">
                <a:latin typeface="Palatino Linotype"/>
                <a:cs typeface="Palatino Linotype"/>
              </a:rPr>
              <a:t> of </a:t>
            </a:r>
            <a:r>
              <a:rPr sz="2000" dirty="0">
                <a:latin typeface="Palatino Linotype"/>
                <a:cs typeface="Palatino Linotype"/>
              </a:rPr>
              <a:t>three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semester-</a:t>
            </a:r>
            <a:r>
              <a:rPr sz="2000" dirty="0">
                <a:latin typeface="Palatino Linotype"/>
                <a:cs typeface="Palatino Linotype"/>
              </a:rPr>
              <a:t>hour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credits,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equivalent,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methods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teaching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computer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science</a:t>
            </a:r>
            <a:r>
              <a:rPr sz="2000" spc="-10" dirty="0">
                <a:latin typeface="Palatino Linotype"/>
                <a:cs typeface="Palatino Linotype"/>
              </a:rPr>
              <a:t> course </a:t>
            </a:r>
            <a:r>
              <a:rPr sz="2000" dirty="0">
                <a:latin typeface="Palatino Linotype"/>
                <a:cs typeface="Palatino Linotype"/>
              </a:rPr>
              <a:t>offered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accredited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college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university.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holders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must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complete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course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within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12 </a:t>
            </a:r>
            <a:r>
              <a:rPr sz="2000" dirty="0">
                <a:latin typeface="Palatino Linotype"/>
                <a:cs typeface="Palatino Linotype"/>
              </a:rPr>
              <a:t>months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initial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computer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science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teaching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assignment.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Palatino Linotype"/>
              <a:buAutoNum type="arabicPeriod"/>
            </a:pPr>
            <a:endParaRPr sz="1750">
              <a:latin typeface="Palatino Linotype"/>
              <a:cs typeface="Palatino Linotype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000" dirty="0">
                <a:latin typeface="Palatino Linotype"/>
                <a:cs typeface="Palatino Linotype"/>
              </a:rPr>
              <a:t>Candidates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holding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standard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instructional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certificate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another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endorsement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area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shall: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Palatino Linotype"/>
              <a:buAutoNum type="arabicPeriod"/>
            </a:pPr>
            <a:endParaRPr sz="14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Palatino Linotype"/>
                <a:cs typeface="Palatino Linotype"/>
              </a:rPr>
              <a:t>Complete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15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semester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hour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credits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computer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science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coursework;</a:t>
            </a:r>
            <a:endParaRPr sz="20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90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Palatino Linotype"/>
                <a:cs typeface="Palatino Linotype"/>
              </a:rPr>
              <a:t>Pass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appropriate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State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test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computer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science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content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knowledge;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and</a:t>
            </a:r>
            <a:endParaRPr sz="2000">
              <a:latin typeface="Palatino Linotype"/>
              <a:cs typeface="Palatino Linotype"/>
            </a:endParaRPr>
          </a:p>
          <a:p>
            <a:pPr marL="697865" marR="227965" lvl="1" indent="-228600">
              <a:lnSpc>
                <a:spcPct val="100000"/>
              </a:lnSpc>
              <a:spcBef>
                <a:spcPts val="189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Palatino Linotype"/>
                <a:cs typeface="Palatino Linotype"/>
              </a:rPr>
              <a:t>Complete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minimum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three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semester-</a:t>
            </a:r>
            <a:r>
              <a:rPr sz="2000" dirty="0">
                <a:latin typeface="Palatino Linotype"/>
                <a:cs typeface="Palatino Linotype"/>
              </a:rPr>
              <a:t>hour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credits,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equivalent,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methods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of </a:t>
            </a:r>
            <a:r>
              <a:rPr sz="2000" dirty="0">
                <a:latin typeface="Palatino Linotype"/>
                <a:cs typeface="Palatino Linotype"/>
              </a:rPr>
              <a:t>teaching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computer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science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course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offered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accredited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college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university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within</a:t>
            </a:r>
            <a:r>
              <a:rPr sz="2000" spc="-25" dirty="0">
                <a:latin typeface="Palatino Linotype"/>
                <a:cs typeface="Palatino Linotype"/>
              </a:rPr>
              <a:t> 12 </a:t>
            </a:r>
            <a:r>
              <a:rPr sz="2000" dirty="0">
                <a:latin typeface="Palatino Linotype"/>
                <a:cs typeface="Palatino Linotype"/>
              </a:rPr>
              <a:t>months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initial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computer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science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teaching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assignment.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(8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0" y="1259920"/>
            <a:ext cx="10781030" cy="328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Palatino Linotype"/>
                <a:cs typeface="Palatino Linotype"/>
              </a:rPr>
              <a:t>Computer</a:t>
            </a:r>
            <a:r>
              <a:rPr sz="2600" b="1" spc="-60" dirty="0">
                <a:latin typeface="Palatino Linotype"/>
                <a:cs typeface="Palatino Linotype"/>
              </a:rPr>
              <a:t> </a:t>
            </a:r>
            <a:r>
              <a:rPr sz="2600" b="1" dirty="0">
                <a:latin typeface="Palatino Linotype"/>
                <a:cs typeface="Palatino Linotype"/>
              </a:rPr>
              <a:t>Science</a:t>
            </a:r>
            <a:r>
              <a:rPr sz="2600" b="1" spc="-35" dirty="0">
                <a:latin typeface="Palatino Linotype"/>
                <a:cs typeface="Palatino Linotype"/>
              </a:rPr>
              <a:t> </a:t>
            </a:r>
            <a:r>
              <a:rPr sz="2600" b="1" dirty="0">
                <a:latin typeface="Palatino Linotype"/>
                <a:cs typeface="Palatino Linotype"/>
              </a:rPr>
              <a:t>Endorsement</a:t>
            </a:r>
            <a:r>
              <a:rPr sz="2600" b="1" spc="-45" dirty="0">
                <a:latin typeface="Palatino Linotype"/>
                <a:cs typeface="Palatino Linotype"/>
              </a:rPr>
              <a:t> </a:t>
            </a:r>
            <a:r>
              <a:rPr sz="2600" b="1" dirty="0">
                <a:latin typeface="Palatino Linotype"/>
                <a:cs typeface="Palatino Linotype"/>
              </a:rPr>
              <a:t>Pathways</a:t>
            </a:r>
            <a:r>
              <a:rPr sz="2600" b="1" spc="-45" dirty="0">
                <a:latin typeface="Palatino Linotype"/>
                <a:cs typeface="Palatino Linotype"/>
              </a:rPr>
              <a:t> </a:t>
            </a:r>
            <a:r>
              <a:rPr sz="2600" b="1" spc="-10" dirty="0">
                <a:latin typeface="Palatino Linotype"/>
                <a:cs typeface="Palatino Linotype"/>
              </a:rPr>
              <a:t>(continued)</a:t>
            </a:r>
            <a:endParaRPr sz="2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Palatino Linotype"/>
              <a:cs typeface="Palatino Linotype"/>
            </a:endParaRPr>
          </a:p>
          <a:p>
            <a:pPr marL="393065" marR="180975" indent="-381000" algn="just">
              <a:lnSpc>
                <a:spcPct val="88100"/>
              </a:lnSpc>
              <a:spcBef>
                <a:spcPts val="5"/>
              </a:spcBef>
              <a:buAutoNum type="arabicPeriod" startAt="3"/>
              <a:tabLst>
                <a:tab pos="413384" algn="l"/>
              </a:tabLst>
            </a:pPr>
            <a:r>
              <a:rPr sz="2400" dirty="0">
                <a:latin typeface="Palatino Linotype"/>
                <a:cs typeface="Palatino Linotype"/>
              </a:rPr>
              <a:t>Candidates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who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hold standard certificates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computer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science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of 	</a:t>
            </a:r>
            <a:r>
              <a:rPr sz="2400" dirty="0">
                <a:latin typeface="Palatino Linotype"/>
                <a:cs typeface="Palatino Linotype"/>
              </a:rPr>
              <a:t>September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1,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2024,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shall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eligible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computer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science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endorsement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if 	</a:t>
            </a:r>
            <a:r>
              <a:rPr sz="2400" spc="-20" dirty="0">
                <a:latin typeface="Palatino Linotype"/>
                <a:cs typeface="Palatino Linotype"/>
              </a:rPr>
              <a:t>they:</a:t>
            </a:r>
            <a:endParaRPr sz="2400">
              <a:latin typeface="Palatino Linotype"/>
              <a:cs typeface="Palatino Linotype"/>
            </a:endParaRPr>
          </a:p>
          <a:p>
            <a:pPr marL="1155700" marR="713105" lvl="1" indent="-228600">
              <a:lnSpc>
                <a:spcPts val="2530"/>
              </a:lnSpc>
              <a:spcBef>
                <a:spcPts val="1225"/>
              </a:spcBef>
              <a:buChar char="•"/>
              <a:tabLst>
                <a:tab pos="1155700" algn="l"/>
                <a:tab pos="1231265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latin typeface="Palatino Linotype"/>
                <a:cs typeface="Palatino Linotype"/>
              </a:rPr>
              <a:t>Have</a:t>
            </a:r>
            <a:r>
              <a:rPr sz="2400" spc="-4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received</a:t>
            </a:r>
            <a:r>
              <a:rPr sz="2400" spc="-6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two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or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highly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ratings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teaching </a:t>
            </a:r>
            <a:r>
              <a:rPr sz="2400" dirty="0">
                <a:latin typeface="Palatino Linotype"/>
                <a:cs typeface="Palatino Linotype"/>
              </a:rPr>
              <a:t>computer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science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within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last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four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years;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and</a:t>
            </a:r>
            <a:endParaRPr sz="2400">
              <a:latin typeface="Palatino Linotype"/>
              <a:cs typeface="Palatino Linotype"/>
            </a:endParaRPr>
          </a:p>
          <a:p>
            <a:pPr marL="1231265" lvl="1" indent="-30416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1231265" algn="l"/>
              </a:tabLst>
            </a:pPr>
            <a:r>
              <a:rPr sz="2400" dirty="0">
                <a:latin typeface="Palatino Linotype"/>
                <a:cs typeface="Palatino Linotype"/>
              </a:rPr>
              <a:t>Pass</a:t>
            </a:r>
            <a:r>
              <a:rPr sz="2400" spc="-5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appropriate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State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test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computer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science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content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knowledge.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25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(9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29604" y="1036050"/>
            <a:ext cx="10934065" cy="498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6A:9B-11.9(d)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(e)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Middle School with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subject-matter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specialization</a:t>
            </a:r>
            <a:endParaRPr sz="2400">
              <a:latin typeface="Palatino Linotype"/>
              <a:cs typeface="Palatino Linotype"/>
            </a:endParaRPr>
          </a:p>
          <a:p>
            <a:pPr marL="240665" marR="12065" indent="-228600">
              <a:lnSpc>
                <a:spcPct val="108100"/>
              </a:lnSpc>
              <a:spcBef>
                <a:spcPts val="1260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Palatino Linotype"/>
                <a:cs typeface="Palatino Linotype"/>
              </a:rPr>
              <a:t>New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middle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school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with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subject-</a:t>
            </a:r>
            <a:r>
              <a:rPr sz="1900" dirty="0">
                <a:latin typeface="Palatino Linotype"/>
                <a:cs typeface="Palatino Linotype"/>
              </a:rPr>
              <a:t>matter</a:t>
            </a:r>
            <a:r>
              <a:rPr sz="1900" spc="-2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specialization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endorsement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science,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technology, </a:t>
            </a:r>
            <a:r>
              <a:rPr sz="1900" dirty="0">
                <a:latin typeface="Palatino Linotype"/>
                <a:cs typeface="Palatino Linotype"/>
              </a:rPr>
              <a:t>engineering,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and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mathematics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(STEM).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Holders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of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this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new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endorsement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will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be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authorized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to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teach </a:t>
            </a:r>
            <a:r>
              <a:rPr sz="1900" dirty="0">
                <a:latin typeface="Palatino Linotype"/>
                <a:cs typeface="Palatino Linotype"/>
              </a:rPr>
              <a:t>science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and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mathematics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grades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five</a:t>
            </a:r>
            <a:r>
              <a:rPr sz="1900" spc="-2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through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eight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all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public</a:t>
            </a:r>
            <a:r>
              <a:rPr sz="1900" spc="-3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schools.</a:t>
            </a:r>
            <a:endParaRPr sz="19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385"/>
              </a:spcBef>
              <a:buFont typeface="Courier New"/>
              <a:buChar char="o"/>
              <a:tabLst>
                <a:tab pos="697865" algn="l"/>
              </a:tabLst>
            </a:pPr>
            <a:r>
              <a:rPr sz="1500" spc="-10" dirty="0">
                <a:latin typeface="Palatino Linotype"/>
                <a:cs typeface="Palatino Linotype"/>
              </a:rPr>
              <a:t>Requirements:</a:t>
            </a:r>
            <a:endParaRPr sz="1500">
              <a:latin typeface="Palatino Linotype"/>
              <a:cs typeface="Palatino Linotype"/>
            </a:endParaRPr>
          </a:p>
          <a:p>
            <a:pPr marL="1155065" lvl="2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1155065" algn="l"/>
              </a:tabLst>
            </a:pPr>
            <a:r>
              <a:rPr sz="1500" dirty="0">
                <a:latin typeface="Palatino Linotype"/>
                <a:cs typeface="Palatino Linotype"/>
              </a:rPr>
              <a:t>Hold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middle school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with</a:t>
            </a:r>
            <a:r>
              <a:rPr sz="1500" spc="-10" dirty="0">
                <a:latin typeface="Palatino Linotype"/>
                <a:cs typeface="Palatino Linotype"/>
              </a:rPr>
              <a:t> subject-</a:t>
            </a:r>
            <a:r>
              <a:rPr sz="1500" dirty="0">
                <a:latin typeface="Palatino Linotype"/>
                <a:cs typeface="Palatino Linotype"/>
              </a:rPr>
              <a:t>matter</a:t>
            </a:r>
            <a:r>
              <a:rPr sz="1500" spc="-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specialization endorsement</a:t>
            </a:r>
            <a:r>
              <a:rPr sz="1500" spc="-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-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mathematics</a:t>
            </a:r>
            <a:r>
              <a:rPr sz="1500" spc="-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or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science.</a:t>
            </a:r>
            <a:endParaRPr sz="1500">
              <a:latin typeface="Palatino Linotype"/>
              <a:cs typeface="Palatino Linotype"/>
            </a:endParaRPr>
          </a:p>
          <a:p>
            <a:pPr marL="1155065" lvl="2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1155065" algn="l"/>
              </a:tabLst>
            </a:pPr>
            <a:r>
              <a:rPr sz="1500" dirty="0">
                <a:latin typeface="Palatino Linotype"/>
                <a:cs typeface="Palatino Linotype"/>
              </a:rPr>
              <a:t>Pass</a:t>
            </a:r>
            <a:r>
              <a:rPr sz="1500" spc="-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the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necessary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State</a:t>
            </a:r>
            <a:r>
              <a:rPr sz="1500" spc="-3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subject-</a:t>
            </a:r>
            <a:r>
              <a:rPr sz="1500" dirty="0">
                <a:latin typeface="Palatino Linotype"/>
                <a:cs typeface="Palatino Linotype"/>
              </a:rPr>
              <a:t>matter</a:t>
            </a:r>
            <a:r>
              <a:rPr sz="1500" spc="-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test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the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additional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content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area.</a:t>
            </a:r>
            <a:endParaRPr sz="1500">
              <a:latin typeface="Palatino Linotype"/>
              <a:cs typeface="Palatino Linotype"/>
            </a:endParaRPr>
          </a:p>
          <a:p>
            <a:pPr marL="240665" marR="5080" indent="-228600">
              <a:lnSpc>
                <a:spcPct val="107900"/>
              </a:lnSpc>
              <a:spcBef>
                <a:spcPts val="1160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Palatino Linotype"/>
                <a:cs typeface="Palatino Linotype"/>
              </a:rPr>
              <a:t>New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middle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school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with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subject-</a:t>
            </a:r>
            <a:r>
              <a:rPr sz="1900" dirty="0">
                <a:latin typeface="Palatino Linotype"/>
                <a:cs typeface="Palatino Linotype"/>
              </a:rPr>
              <a:t>matter</a:t>
            </a:r>
            <a:r>
              <a:rPr sz="1900" spc="-3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specialization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endorsement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humanities.</a:t>
            </a:r>
            <a:r>
              <a:rPr sz="1900" spc="39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Holders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of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spc="-20" dirty="0">
                <a:latin typeface="Palatino Linotype"/>
                <a:cs typeface="Palatino Linotype"/>
              </a:rPr>
              <a:t>this </a:t>
            </a:r>
            <a:r>
              <a:rPr sz="1900" dirty="0">
                <a:latin typeface="Palatino Linotype"/>
                <a:cs typeface="Palatino Linotype"/>
              </a:rPr>
              <a:t>new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endorsement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shall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be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authorized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to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teach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English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language</a:t>
            </a:r>
            <a:r>
              <a:rPr sz="1900" spc="-3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arts,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social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studies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and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related </a:t>
            </a:r>
            <a:r>
              <a:rPr sz="1900" dirty="0">
                <a:latin typeface="Palatino Linotype"/>
                <a:cs typeface="Palatino Linotype"/>
              </a:rPr>
              <a:t>literature,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and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social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and</a:t>
            </a:r>
            <a:r>
              <a:rPr sz="1900" spc="-6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civic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engagement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courses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grades</a:t>
            </a:r>
            <a:r>
              <a:rPr sz="1900" spc="-5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five</a:t>
            </a:r>
            <a:r>
              <a:rPr sz="1900" spc="-4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through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eight</a:t>
            </a:r>
            <a:r>
              <a:rPr sz="1900" spc="-5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in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all</a:t>
            </a:r>
            <a:r>
              <a:rPr sz="1900" spc="-65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public</a:t>
            </a:r>
            <a:r>
              <a:rPr sz="1900" spc="-45" dirty="0">
                <a:latin typeface="Palatino Linotype"/>
                <a:cs typeface="Palatino Linotype"/>
              </a:rPr>
              <a:t> </a:t>
            </a:r>
            <a:r>
              <a:rPr sz="1900" spc="-10" dirty="0">
                <a:latin typeface="Palatino Linotype"/>
                <a:cs typeface="Palatino Linotype"/>
              </a:rPr>
              <a:t>schools.</a:t>
            </a:r>
            <a:endParaRPr sz="19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395"/>
              </a:spcBef>
              <a:buFont typeface="Courier New"/>
              <a:buChar char="o"/>
              <a:tabLst>
                <a:tab pos="697865" algn="l"/>
              </a:tabLst>
            </a:pPr>
            <a:r>
              <a:rPr sz="1500" spc="-10" dirty="0">
                <a:latin typeface="Palatino Linotype"/>
                <a:cs typeface="Palatino Linotype"/>
              </a:rPr>
              <a:t>Requirements:</a:t>
            </a:r>
            <a:endParaRPr sz="1500">
              <a:latin typeface="Palatino Linotype"/>
              <a:cs typeface="Palatino Linotype"/>
            </a:endParaRPr>
          </a:p>
          <a:p>
            <a:pPr marL="1155065" lvl="2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1155065" algn="l"/>
              </a:tabLst>
            </a:pPr>
            <a:r>
              <a:rPr sz="1500" dirty="0">
                <a:latin typeface="Palatino Linotype"/>
                <a:cs typeface="Palatino Linotype"/>
              </a:rPr>
              <a:t>Hold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the</a:t>
            </a:r>
            <a:r>
              <a:rPr sz="1500" spc="-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middle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school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with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subject-</a:t>
            </a:r>
            <a:r>
              <a:rPr sz="1500" dirty="0">
                <a:latin typeface="Palatino Linotype"/>
                <a:cs typeface="Palatino Linotype"/>
              </a:rPr>
              <a:t>matter</a:t>
            </a:r>
            <a:r>
              <a:rPr sz="1500" spc="-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specialization endorsement</a:t>
            </a:r>
            <a:r>
              <a:rPr sz="1500" spc="-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English</a:t>
            </a:r>
            <a:r>
              <a:rPr sz="1500" spc="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language</a:t>
            </a:r>
            <a:r>
              <a:rPr sz="1500" spc="-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arts</a:t>
            </a:r>
            <a:r>
              <a:rPr sz="1500" spc="-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or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social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studies.</a:t>
            </a:r>
            <a:endParaRPr sz="1500">
              <a:latin typeface="Palatino Linotype"/>
              <a:cs typeface="Palatino Linotype"/>
            </a:endParaRPr>
          </a:p>
          <a:p>
            <a:pPr marL="1155065" lvl="2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1155065" algn="l"/>
              </a:tabLst>
            </a:pPr>
            <a:r>
              <a:rPr sz="1500" dirty="0">
                <a:latin typeface="Palatino Linotype"/>
                <a:cs typeface="Palatino Linotype"/>
              </a:rPr>
              <a:t>Pass</a:t>
            </a:r>
            <a:r>
              <a:rPr sz="1500" spc="-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the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necessary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State</a:t>
            </a:r>
            <a:r>
              <a:rPr sz="1500" spc="-3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subject-</a:t>
            </a:r>
            <a:r>
              <a:rPr sz="1500" dirty="0">
                <a:latin typeface="Palatino Linotype"/>
                <a:cs typeface="Palatino Linotype"/>
              </a:rPr>
              <a:t>matter</a:t>
            </a:r>
            <a:r>
              <a:rPr sz="1500" spc="-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test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the</a:t>
            </a:r>
            <a:r>
              <a:rPr sz="1500" spc="-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additional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content</a:t>
            </a:r>
            <a:r>
              <a:rPr sz="1500" spc="-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area.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71178"/>
            <a:ext cx="888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100" dirty="0"/>
              <a:t> </a:t>
            </a:r>
            <a:r>
              <a:rPr sz="4000" dirty="0"/>
              <a:t>6A:9B</a:t>
            </a:r>
            <a:r>
              <a:rPr sz="4000" spc="-130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(10</a:t>
            </a:r>
            <a:r>
              <a:rPr sz="4000" spc="-125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968544"/>
            <a:ext cx="10946765" cy="49307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dirty="0">
                <a:latin typeface="Palatino Linotype"/>
                <a:cs typeface="Palatino Linotype"/>
              </a:rPr>
              <a:t>N.J.A.C.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6A:9B-12.6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Supervisor</a:t>
            </a:r>
            <a:endParaRPr sz="2000">
              <a:latin typeface="Palatino Linotype"/>
              <a:cs typeface="Palatino Linotype"/>
            </a:endParaRPr>
          </a:p>
          <a:p>
            <a:pPr marL="698500" marR="146050" indent="-228600">
              <a:lnSpc>
                <a:spcPct val="100000"/>
              </a:lnSpc>
              <a:spcBef>
                <a:spcPts val="515"/>
              </a:spcBef>
              <a:buFont typeface="Courier New"/>
              <a:buChar char="o"/>
              <a:tabLst>
                <a:tab pos="698500" algn="l"/>
              </a:tabLst>
            </a:pPr>
            <a:r>
              <a:rPr sz="1800" dirty="0">
                <a:latin typeface="Palatino Linotype"/>
                <a:cs typeface="Palatino Linotype"/>
              </a:rPr>
              <a:t>Eliminated</a:t>
            </a:r>
            <a:r>
              <a:rPr sz="1800" spc="-3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requirement of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three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elective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credits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curriculum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design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development.</a:t>
            </a:r>
            <a:r>
              <a:rPr sz="1800" spc="4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six </a:t>
            </a:r>
            <a:r>
              <a:rPr sz="1800" dirty="0">
                <a:latin typeface="Palatino Linotype"/>
                <a:cs typeface="Palatino Linotype"/>
              </a:rPr>
              <a:t>electives</a:t>
            </a:r>
            <a:r>
              <a:rPr sz="1800" spc="-4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may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now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include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instructional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staff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supervision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and/or curriculum design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and </a:t>
            </a:r>
            <a:r>
              <a:rPr sz="1800" spc="-10" dirty="0">
                <a:latin typeface="Palatino Linotype"/>
                <a:cs typeface="Palatino Linotype"/>
              </a:rPr>
              <a:t>development.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dirty="0">
                <a:latin typeface="Palatino Linotype"/>
                <a:cs typeface="Palatino Linotype"/>
              </a:rPr>
              <a:t>N.J.A.C.</a:t>
            </a:r>
            <a:r>
              <a:rPr sz="2000" spc="-6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6A:9B-</a:t>
            </a:r>
            <a:r>
              <a:rPr sz="2000" spc="-10" dirty="0">
                <a:latin typeface="Palatino Linotype"/>
                <a:cs typeface="Palatino Linotype"/>
              </a:rPr>
              <a:t>13–</a:t>
            </a:r>
            <a:r>
              <a:rPr sz="2000" spc="-1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Acting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Administrators</a:t>
            </a:r>
            <a:endParaRPr sz="20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100000"/>
              </a:lnSpc>
              <a:spcBef>
                <a:spcPts val="515"/>
              </a:spcBef>
              <a:buFont typeface="Courier New"/>
              <a:buChar char="o"/>
              <a:tabLst>
                <a:tab pos="698500" algn="l"/>
              </a:tabLst>
            </a:pPr>
            <a:r>
              <a:rPr sz="1800" dirty="0">
                <a:latin typeface="Palatino Linotype"/>
                <a:cs typeface="Palatino Linotype"/>
              </a:rPr>
              <a:t>Language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added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that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individual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who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holds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applicable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administrator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position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would </a:t>
            </a:r>
            <a:r>
              <a:rPr sz="1800" spc="-25" dirty="0">
                <a:latin typeface="Palatino Linotype"/>
                <a:cs typeface="Palatino Linotype"/>
              </a:rPr>
              <a:t>be </a:t>
            </a:r>
            <a:r>
              <a:rPr sz="1800" dirty="0">
                <a:latin typeface="Palatino Linotype"/>
                <a:cs typeface="Palatino Linotype"/>
              </a:rPr>
              <a:t>eligible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serve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acting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administrator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without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Commissioner</a:t>
            </a:r>
            <a:r>
              <a:rPr sz="1800" spc="-10" dirty="0">
                <a:latin typeface="Palatino Linotype"/>
                <a:cs typeface="Palatino Linotype"/>
              </a:rPr>
              <a:t> approval.</a:t>
            </a:r>
            <a:endParaRPr sz="1800">
              <a:latin typeface="Palatino Linotype"/>
              <a:cs typeface="Palatino Linotype"/>
            </a:endParaRPr>
          </a:p>
          <a:p>
            <a:pPr marL="698500" marR="127635" indent="-228600">
              <a:lnSpc>
                <a:spcPct val="100000"/>
              </a:lnSpc>
              <a:spcBef>
                <a:spcPts val="490"/>
              </a:spcBef>
              <a:buFont typeface="Courier New"/>
              <a:buChar char="o"/>
              <a:tabLst>
                <a:tab pos="698500" algn="l"/>
              </a:tabLst>
            </a:pPr>
            <a:r>
              <a:rPr sz="1800" dirty="0">
                <a:latin typeface="Palatino Linotype"/>
                <a:cs typeface="Palatino Linotype"/>
              </a:rPr>
              <a:t>Language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amended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that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Commissioner’s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approval,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pursuant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this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section,</a:t>
            </a:r>
            <a:r>
              <a:rPr sz="1800" spc="-3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will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be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for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three months’</a:t>
            </a:r>
            <a:r>
              <a:rPr sz="1800" spc="-1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duration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may be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renewed for a period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of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three months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at a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time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on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case-</a:t>
            </a:r>
            <a:r>
              <a:rPr sz="1800" spc="-10" dirty="0">
                <a:latin typeface="Palatino Linotype"/>
                <a:cs typeface="Palatino Linotype"/>
              </a:rPr>
              <a:t>by-</a:t>
            </a:r>
            <a:r>
              <a:rPr sz="1800" dirty="0">
                <a:latin typeface="Palatino Linotype"/>
                <a:cs typeface="Palatino Linotype"/>
              </a:rPr>
              <a:t>case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basis </a:t>
            </a:r>
            <a:r>
              <a:rPr sz="1800" dirty="0">
                <a:latin typeface="Palatino Linotype"/>
                <a:cs typeface="Palatino Linotype"/>
              </a:rPr>
              <a:t>upon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application.</a:t>
            </a:r>
            <a:endParaRPr sz="1800">
              <a:latin typeface="Palatino Linotype"/>
              <a:cs typeface="Palatino Linotype"/>
            </a:endParaRPr>
          </a:p>
          <a:p>
            <a:pPr marL="697865" marR="149860" indent="-228600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697865" algn="l"/>
              </a:tabLst>
            </a:pP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district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board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of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education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shall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apply,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writing,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Commissioner,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through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10" dirty="0">
                <a:latin typeface="Palatino Linotype"/>
                <a:cs typeface="Palatino Linotype"/>
              </a:rPr>
              <a:t> executive </a:t>
            </a:r>
            <a:r>
              <a:rPr sz="1800" dirty="0">
                <a:latin typeface="Palatino Linotype"/>
                <a:cs typeface="Palatino Linotype"/>
              </a:rPr>
              <a:t>county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superintendent,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for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permission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employ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 person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acting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capacity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state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the </a:t>
            </a:r>
            <a:r>
              <a:rPr sz="1800" dirty="0">
                <a:latin typeface="Palatino Linotype"/>
                <a:cs typeface="Palatino Linotype"/>
              </a:rPr>
              <a:t>reason(s)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why the action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is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necessary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 fill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 position of superintendent,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assistant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superintendent, </a:t>
            </a:r>
            <a:r>
              <a:rPr sz="1800" dirty="0">
                <a:latin typeface="Palatino Linotype"/>
                <a:cs typeface="Palatino Linotype"/>
              </a:rPr>
              <a:t>school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business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administrator,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principal, or vice</a:t>
            </a:r>
            <a:r>
              <a:rPr sz="1800" spc="-3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principal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with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person who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designated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the </a:t>
            </a:r>
            <a:r>
              <a:rPr sz="1800" dirty="0">
                <a:latin typeface="Palatino Linotype"/>
                <a:cs typeface="Palatino Linotype"/>
              </a:rPr>
              <a:t>acting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administrator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in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 respective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situation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who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does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not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hold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 CE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or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 standard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New </a:t>
            </a:r>
            <a:r>
              <a:rPr sz="1800" dirty="0">
                <a:latin typeface="Palatino Linotype"/>
                <a:cs typeface="Palatino Linotype"/>
              </a:rPr>
              <a:t>Jersey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certificate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required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for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the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position.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71178"/>
            <a:ext cx="888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100" dirty="0"/>
              <a:t> </a:t>
            </a:r>
            <a:r>
              <a:rPr sz="4000" dirty="0"/>
              <a:t>6A:9B</a:t>
            </a:r>
            <a:r>
              <a:rPr sz="4000" spc="-130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(11</a:t>
            </a:r>
            <a:r>
              <a:rPr sz="4000" spc="-125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0467" y="950481"/>
            <a:ext cx="10999470" cy="445071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6A:9B-14.2</a:t>
            </a:r>
            <a:r>
              <a:rPr sz="2400" spc="56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Student</a:t>
            </a:r>
            <a:r>
              <a:rPr sz="2400" spc="-8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Assistance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Coordinator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(SAC)</a:t>
            </a:r>
            <a:endParaRPr sz="2400">
              <a:latin typeface="Palatino Linotype"/>
              <a:cs typeface="Palatino Linotype"/>
            </a:endParaRPr>
          </a:p>
          <a:p>
            <a:pPr marL="698500" marR="1164590" indent="-228600" algn="just">
              <a:lnSpc>
                <a:spcPct val="108200"/>
              </a:lnSpc>
              <a:spcBef>
                <a:spcPts val="1220"/>
              </a:spcBef>
            </a:pPr>
            <a:r>
              <a:rPr sz="2200" spc="-15" dirty="0">
                <a:latin typeface="Courier New"/>
                <a:cs typeface="Courier New"/>
              </a:rPr>
              <a:t>o</a:t>
            </a:r>
            <a:r>
              <a:rPr sz="2200" spc="-840" dirty="0">
                <a:latin typeface="Courier New"/>
                <a:cs typeface="Courier New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Adds</a:t>
            </a:r>
            <a:r>
              <a:rPr sz="2200" spc="3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the</a:t>
            </a:r>
            <a:r>
              <a:rPr sz="2200" spc="-20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completion</a:t>
            </a:r>
            <a:r>
              <a:rPr sz="2200" spc="-2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of</a:t>
            </a:r>
            <a:r>
              <a:rPr sz="2200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a</a:t>
            </a:r>
            <a:r>
              <a:rPr sz="2200" spc="5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Department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approved</a:t>
            </a:r>
            <a:r>
              <a:rPr sz="2200" spc="15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graduate</a:t>
            </a:r>
            <a:r>
              <a:rPr sz="2200" spc="5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program</a:t>
            </a:r>
            <a:r>
              <a:rPr sz="2200" spc="15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with</a:t>
            </a:r>
            <a:r>
              <a:rPr sz="2200" spc="-5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a</a:t>
            </a:r>
            <a:r>
              <a:rPr sz="2200" spc="-10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minimum </a:t>
            </a:r>
            <a:r>
              <a:rPr sz="2200" spc="-10" dirty="0">
                <a:latin typeface="Palatino Linotype"/>
                <a:cs typeface="Palatino Linotype"/>
              </a:rPr>
              <a:t>of</a:t>
            </a:r>
            <a:r>
              <a:rPr sz="220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21</a:t>
            </a:r>
            <a:r>
              <a:rPr sz="2200" spc="5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semester-hour credits.</a:t>
            </a:r>
            <a:endParaRPr sz="2200">
              <a:latin typeface="Palatino Linotype"/>
              <a:cs typeface="Palatino Linotype"/>
            </a:endParaRPr>
          </a:p>
          <a:p>
            <a:pPr marL="698500" marR="160655" indent="-228600" algn="just">
              <a:lnSpc>
                <a:spcPct val="108000"/>
              </a:lnSpc>
              <a:spcBef>
                <a:spcPts val="1205"/>
              </a:spcBef>
              <a:buFont typeface="Courier New"/>
              <a:buChar char="o"/>
              <a:tabLst>
                <a:tab pos="698500" algn="l"/>
              </a:tabLst>
            </a:pPr>
            <a:r>
              <a:rPr sz="2200" dirty="0">
                <a:latin typeface="Palatino Linotype"/>
                <a:cs typeface="Palatino Linotype"/>
              </a:rPr>
              <a:t>Practicum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has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been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moved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separate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requirement.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SAC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CE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candidates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will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spc="-25" dirty="0">
                <a:latin typeface="Palatino Linotype"/>
                <a:cs typeface="Palatino Linotype"/>
              </a:rPr>
              <a:t>not </a:t>
            </a:r>
            <a:r>
              <a:rPr sz="2200" dirty="0">
                <a:latin typeface="Palatino Linotype"/>
                <a:cs typeface="Palatino Linotype"/>
              </a:rPr>
              <a:t>be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required</a:t>
            </a:r>
            <a:r>
              <a:rPr sz="2200" spc="-1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to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complete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practicum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in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order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to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be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eligible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for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SAC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Standard certificate.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50">
              <a:latin typeface="Palatino Linotype"/>
              <a:cs typeface="Palatino Linotype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6A:9B-14.3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14.4  School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Nurse and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Nurse/non-instructional</a:t>
            </a:r>
            <a:endParaRPr sz="2400">
              <a:latin typeface="Palatino Linotype"/>
              <a:cs typeface="Palatino Linotype"/>
            </a:endParaRPr>
          </a:p>
          <a:p>
            <a:pPr marL="697865" marR="5080" indent="-228600">
              <a:lnSpc>
                <a:spcPct val="107700"/>
              </a:lnSpc>
              <a:spcBef>
                <a:spcPts val="1230"/>
              </a:spcBef>
              <a:buFont typeface="Courier New"/>
              <a:buChar char="o"/>
              <a:tabLst>
                <a:tab pos="697865" algn="l"/>
              </a:tabLst>
            </a:pPr>
            <a:r>
              <a:rPr sz="2200" dirty="0">
                <a:latin typeface="Palatino Linotype"/>
                <a:cs typeface="Palatino Linotype"/>
                <a:hlinkClick r:id="rId2"/>
              </a:rPr>
              <a:t>Adds</a:t>
            </a:r>
            <a:r>
              <a:rPr sz="2200" spc="-3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course</a:t>
            </a:r>
            <a:r>
              <a:rPr sz="2200" spc="-40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spc="-10" dirty="0">
                <a:latin typeface="Palatino Linotype"/>
                <a:cs typeface="Palatino Linotype"/>
                <a:hlinkClick r:id="rId2"/>
              </a:rPr>
              <a:t>requirements</a:t>
            </a:r>
            <a:r>
              <a:rPr sz="2200" spc="-5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for</a:t>
            </a:r>
            <a:r>
              <a:rPr sz="2200" spc="-4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study</a:t>
            </a:r>
            <a:r>
              <a:rPr sz="2200" spc="-60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in</a:t>
            </a:r>
            <a:r>
              <a:rPr sz="2200" spc="-50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substance</a:t>
            </a:r>
            <a:r>
              <a:rPr sz="2200" spc="-7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abuse</a:t>
            </a:r>
            <a:r>
              <a:rPr sz="2200" spc="-5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in</a:t>
            </a:r>
            <a:r>
              <a:rPr sz="2200" spc="-60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accordance</a:t>
            </a:r>
            <a:r>
              <a:rPr sz="2200" spc="-5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dirty="0">
                <a:latin typeface="Palatino Linotype"/>
                <a:cs typeface="Palatino Linotype"/>
                <a:hlinkClick r:id="rId2"/>
              </a:rPr>
              <a:t>with</a:t>
            </a:r>
            <a:r>
              <a:rPr sz="2200" spc="-55" dirty="0">
                <a:latin typeface="Palatino Linotype"/>
                <a:cs typeface="Palatino Linotype"/>
                <a:hlinkClick r:id="rId2"/>
              </a:rPr>
              <a:t> </a:t>
            </a:r>
            <a:r>
              <a:rPr sz="2200" spc="-10" dirty="0">
                <a:latin typeface="Palatino Linotype"/>
                <a:cs typeface="Palatino Linotype"/>
                <a:hlinkClick r:id="rId2"/>
              </a:rPr>
              <a:t>(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L.2017,</a:t>
            </a:r>
            <a:r>
              <a:rPr sz="2200" spc="-10" dirty="0">
                <a:solidFill>
                  <a:srgbClr val="0000FF"/>
                </a:solidFill>
                <a:latin typeface="Palatino Linotype"/>
                <a:cs typeface="Palatino Linotype"/>
                <a:hlinkClick r:id="rId2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c.70</a:t>
            </a:r>
            <a:r>
              <a:rPr sz="2200" spc="-10" dirty="0">
                <a:latin typeface="Palatino Linotype"/>
                <a:cs typeface="Palatino Linotype"/>
                <a:hlinkClick r:id="rId2"/>
              </a:rPr>
              <a:t>)</a:t>
            </a:r>
            <a:endParaRPr sz="2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100" dirty="0"/>
              <a:t> </a:t>
            </a:r>
            <a:r>
              <a:rPr sz="4000" dirty="0"/>
              <a:t>6A:9B</a:t>
            </a:r>
            <a:r>
              <a:rPr sz="4000" spc="-130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(12</a:t>
            </a:r>
            <a:r>
              <a:rPr sz="4000" spc="-125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058593"/>
            <a:ext cx="10735945" cy="3926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20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20" dirty="0">
                <a:latin typeface="Palatino Linotype"/>
                <a:cs typeface="Palatino Linotype"/>
              </a:rPr>
              <a:t>14.8</a:t>
            </a:r>
            <a:r>
              <a:rPr sz="2400" dirty="0">
                <a:latin typeface="Palatino Linotype"/>
                <a:cs typeface="Palatino Linotype"/>
              </a:rPr>
              <a:t>	School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Counselor</a:t>
            </a:r>
            <a:endParaRPr sz="24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108000"/>
              </a:lnSpc>
              <a:spcBef>
                <a:spcPts val="1250"/>
              </a:spcBef>
            </a:pPr>
            <a:r>
              <a:rPr sz="2000" dirty="0">
                <a:latin typeface="Courier New"/>
                <a:cs typeface="Courier New"/>
              </a:rPr>
              <a:t>o</a:t>
            </a:r>
            <a:r>
              <a:rPr sz="2000" spc="-615" dirty="0">
                <a:latin typeface="Courier New"/>
                <a:cs typeface="Courier New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Codifies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that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practicum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must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completed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counselor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supervised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spc="-50" dirty="0">
                <a:latin typeface="Palatino Linotype"/>
                <a:cs typeface="Palatino Linotype"/>
              </a:rPr>
              <a:t>a </a:t>
            </a:r>
            <a:r>
              <a:rPr sz="2000" dirty="0">
                <a:latin typeface="Palatino Linotype"/>
                <a:cs typeface="Palatino Linotype"/>
              </a:rPr>
              <a:t>person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holding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standard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New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Jersey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out-of-</a:t>
            </a:r>
            <a:r>
              <a:rPr sz="2000" dirty="0">
                <a:latin typeface="Palatino Linotype"/>
                <a:cs typeface="Palatino Linotype"/>
              </a:rPr>
              <a:t>State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counselor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endorsement.</a:t>
            </a:r>
            <a:endParaRPr sz="2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29444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10" dirty="0">
                <a:latin typeface="Palatino Linotype"/>
                <a:cs typeface="Palatino Linotype"/>
              </a:rPr>
              <a:t>14.13</a:t>
            </a:r>
            <a:r>
              <a:rPr sz="2400" dirty="0">
                <a:latin typeface="Palatino Linotype"/>
                <a:cs typeface="Palatino Linotype"/>
              </a:rPr>
              <a:t>	Reading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Specialist</a:t>
            </a:r>
            <a:endParaRPr sz="2400">
              <a:latin typeface="Palatino Linotype"/>
              <a:cs typeface="Palatino Linotype"/>
            </a:endParaRPr>
          </a:p>
          <a:p>
            <a:pPr marL="698500" marR="298450" indent="-228600">
              <a:lnSpc>
                <a:spcPct val="108000"/>
              </a:lnSpc>
              <a:spcBef>
                <a:spcPts val="1240"/>
              </a:spcBef>
              <a:buFont typeface="Courier New"/>
              <a:buChar char="o"/>
              <a:tabLst>
                <a:tab pos="698500" algn="l"/>
              </a:tabLst>
            </a:pPr>
            <a:r>
              <a:rPr sz="2000" dirty="0">
                <a:latin typeface="Palatino Linotype"/>
                <a:cs typeface="Palatino Linotype"/>
              </a:rPr>
              <a:t>Additional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coursework</a:t>
            </a:r>
            <a:r>
              <a:rPr sz="2000" spc="-6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emphasizing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foundational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reading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skills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has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been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added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the </a:t>
            </a:r>
            <a:r>
              <a:rPr sz="2000" dirty="0">
                <a:latin typeface="Palatino Linotype"/>
                <a:cs typeface="Palatino Linotype"/>
              </a:rPr>
              <a:t>requirements,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effective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September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1,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2025.</a:t>
            </a:r>
            <a:endParaRPr sz="2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29444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10" dirty="0">
                <a:latin typeface="Palatino Linotype"/>
                <a:cs typeface="Palatino Linotype"/>
              </a:rPr>
              <a:t>14.14</a:t>
            </a:r>
            <a:r>
              <a:rPr sz="2400" dirty="0">
                <a:latin typeface="Palatino Linotype"/>
                <a:cs typeface="Palatino Linotype"/>
              </a:rPr>
              <a:t>	School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library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media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specialist</a:t>
            </a:r>
            <a:endParaRPr sz="2400">
              <a:latin typeface="Palatino Linotype"/>
              <a:cs typeface="Palatino Linotype"/>
            </a:endParaRPr>
          </a:p>
          <a:p>
            <a:pPr marL="698500" marR="50800" indent="-228600">
              <a:lnSpc>
                <a:spcPct val="108000"/>
              </a:lnSpc>
              <a:spcBef>
                <a:spcPts val="1250"/>
              </a:spcBef>
              <a:buFont typeface="Courier New"/>
              <a:buChar char="o"/>
              <a:tabLst>
                <a:tab pos="698500" algn="l"/>
              </a:tabLst>
            </a:pPr>
            <a:r>
              <a:rPr sz="2000" dirty="0">
                <a:latin typeface="Palatino Linotype"/>
                <a:cs typeface="Palatino Linotype"/>
              </a:rPr>
              <a:t>Amends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language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candidate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hold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only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master’s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degree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library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media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studies </a:t>
            </a:r>
            <a:r>
              <a:rPr sz="2000" dirty="0">
                <a:latin typeface="Palatino Linotype"/>
                <a:cs typeface="Palatino Linotype"/>
              </a:rPr>
              <a:t>from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accredited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college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university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order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eligible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CE.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N.J.A.C.</a:t>
            </a:r>
            <a:r>
              <a:rPr sz="4000" spc="-95" dirty="0"/>
              <a:t> </a:t>
            </a:r>
            <a:r>
              <a:rPr sz="4000" dirty="0"/>
              <a:t>6A:9B</a:t>
            </a:r>
            <a:r>
              <a:rPr sz="4000" spc="-130" dirty="0"/>
              <a:t> </a:t>
            </a:r>
            <a:r>
              <a:rPr sz="4000" dirty="0"/>
              <a:t>Amendments</a:t>
            </a:r>
            <a:r>
              <a:rPr sz="4000" spc="-100" dirty="0"/>
              <a:t> </a:t>
            </a:r>
            <a:r>
              <a:rPr sz="4000" dirty="0"/>
              <a:t>(13</a:t>
            </a:r>
            <a:r>
              <a:rPr sz="4000" spc="-125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25" dirty="0"/>
              <a:t>13)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25032" y="1346217"/>
            <a:ext cx="10901680" cy="4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3700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10" dirty="0">
                <a:latin typeface="Palatino Linotype"/>
                <a:cs typeface="Palatino Linotype"/>
              </a:rPr>
              <a:t>14.15</a:t>
            </a:r>
            <a:r>
              <a:rPr sz="2400" dirty="0">
                <a:latin typeface="Palatino Linotype"/>
                <a:cs typeface="Palatino Linotype"/>
              </a:rPr>
              <a:t>	Associate</a:t>
            </a:r>
            <a:r>
              <a:rPr sz="2400" spc="-4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library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media</a:t>
            </a:r>
            <a:r>
              <a:rPr sz="2400" spc="-10" dirty="0">
                <a:latin typeface="Palatino Linotype"/>
                <a:cs typeface="Palatino Linotype"/>
              </a:rPr>
              <a:t> specialist</a:t>
            </a:r>
            <a:endParaRPr sz="240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2150"/>
              </a:spcBef>
              <a:buFont typeface="Courier New"/>
              <a:buChar char="o"/>
              <a:tabLst>
                <a:tab pos="697865" algn="l"/>
              </a:tabLst>
            </a:pPr>
            <a:r>
              <a:rPr sz="2000" dirty="0">
                <a:latin typeface="Palatino Linotype"/>
                <a:cs typeface="Palatino Linotype"/>
              </a:rPr>
              <a:t>Phases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out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associate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library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media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specialist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endorsement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September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1,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2027.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444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10" dirty="0">
                <a:latin typeface="Palatino Linotype"/>
                <a:cs typeface="Palatino Linotype"/>
              </a:rPr>
              <a:t>14.22</a:t>
            </a:r>
            <a:r>
              <a:rPr sz="2400" dirty="0">
                <a:latin typeface="Palatino Linotype"/>
                <a:cs typeface="Palatino Linotype"/>
              </a:rPr>
              <a:t>	Bilingual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language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paraprofessional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credential</a:t>
            </a:r>
            <a:endParaRPr sz="2400">
              <a:latin typeface="Palatino Linotype"/>
              <a:cs typeface="Palatino Linotype"/>
            </a:endParaRPr>
          </a:p>
          <a:p>
            <a:pPr marL="698500" marR="10795" indent="-228600">
              <a:lnSpc>
                <a:spcPct val="108000"/>
              </a:lnSpc>
              <a:spcBef>
                <a:spcPts val="1945"/>
              </a:spcBef>
              <a:buFont typeface="Courier New"/>
              <a:buChar char="o"/>
              <a:tabLst>
                <a:tab pos="698500" algn="l"/>
              </a:tabLst>
            </a:pPr>
            <a:r>
              <a:rPr sz="2000" dirty="0">
                <a:latin typeface="Palatino Linotype"/>
                <a:cs typeface="Palatino Linotype"/>
              </a:rPr>
              <a:t>Develops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new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bilingual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paraprofessional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credential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that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authorizes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holder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provide </a:t>
            </a:r>
            <a:r>
              <a:rPr sz="2000" dirty="0">
                <a:latin typeface="Palatino Linotype"/>
                <a:cs typeface="Palatino Linotype"/>
              </a:rPr>
              <a:t>bilingual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instructional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support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services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P-12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setting.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2944495" algn="l"/>
              </a:tabLst>
            </a:pPr>
            <a:r>
              <a:rPr sz="2400" dirty="0">
                <a:latin typeface="Palatino Linotype"/>
                <a:cs typeface="Palatino Linotype"/>
              </a:rPr>
              <a:t>N.J.A.C.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6A:9B-</a:t>
            </a:r>
            <a:r>
              <a:rPr sz="2400" spc="-10" dirty="0">
                <a:latin typeface="Palatino Linotype"/>
                <a:cs typeface="Palatino Linotype"/>
              </a:rPr>
              <a:t>14.23</a:t>
            </a:r>
            <a:r>
              <a:rPr sz="2400" dirty="0">
                <a:latin typeface="Palatino Linotype"/>
                <a:cs typeface="Palatino Linotype"/>
              </a:rPr>
              <a:t>	Early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literacy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specialist</a:t>
            </a:r>
            <a:endParaRPr sz="2400">
              <a:latin typeface="Palatino Linotype"/>
              <a:cs typeface="Palatino Linotype"/>
            </a:endParaRPr>
          </a:p>
          <a:p>
            <a:pPr marL="698500" marR="226695" indent="-228600">
              <a:lnSpc>
                <a:spcPct val="108000"/>
              </a:lnSpc>
              <a:spcBef>
                <a:spcPts val="1950"/>
              </a:spcBef>
              <a:buFont typeface="Courier New"/>
              <a:buChar char="o"/>
              <a:tabLst>
                <a:tab pos="698500" algn="l"/>
              </a:tabLst>
            </a:pPr>
            <a:r>
              <a:rPr sz="2000" dirty="0">
                <a:latin typeface="Palatino Linotype"/>
                <a:cs typeface="Palatino Linotype"/>
              </a:rPr>
              <a:t>Authorizes</a:t>
            </a:r>
            <a:r>
              <a:rPr sz="2000" spc="-6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holder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serve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reading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specialist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grades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Preschool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through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3.</a:t>
            </a:r>
            <a:r>
              <a:rPr sz="2000" spc="48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The </a:t>
            </a:r>
            <a:r>
              <a:rPr sz="2000" dirty="0">
                <a:latin typeface="Palatino Linotype"/>
                <a:cs typeface="Palatino Linotype"/>
              </a:rPr>
              <a:t>endorsement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will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required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2026-2027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year.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1932350"/>
            <a:ext cx="9568180" cy="17627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317875" marR="5080" indent="-3305810">
              <a:lnSpc>
                <a:spcPts val="6480"/>
              </a:lnSpc>
              <a:spcBef>
                <a:spcPts val="915"/>
              </a:spcBef>
            </a:pPr>
            <a:r>
              <a:rPr sz="6000" b="0" dirty="0">
                <a:latin typeface="Palatino Linotype"/>
                <a:cs typeface="Palatino Linotype"/>
              </a:rPr>
              <a:t>Provisional</a:t>
            </a:r>
            <a:r>
              <a:rPr sz="6000" b="0" spc="-204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Teacher</a:t>
            </a:r>
            <a:r>
              <a:rPr sz="6000" b="0" spc="-200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Process: Teachers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858" y="2412410"/>
            <a:ext cx="6323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NJEdCert</a:t>
            </a:r>
            <a:r>
              <a:rPr sz="6000" b="0" spc="-15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Updates</a:t>
            </a:r>
            <a:endParaRPr sz="600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sz="4000" dirty="0"/>
              <a:t>rovisional</a:t>
            </a:r>
            <a:r>
              <a:rPr sz="4000" spc="-110" dirty="0"/>
              <a:t> </a:t>
            </a:r>
            <a:r>
              <a:rPr sz="4000" dirty="0"/>
              <a:t>Process</a:t>
            </a:r>
            <a:r>
              <a:rPr sz="4000" spc="-140" dirty="0"/>
              <a:t> </a:t>
            </a:r>
            <a:r>
              <a:rPr sz="4000" dirty="0"/>
              <a:t>for</a:t>
            </a:r>
            <a:r>
              <a:rPr sz="4000" spc="-114" dirty="0"/>
              <a:t> </a:t>
            </a:r>
            <a:r>
              <a:rPr sz="4000" spc="-10" dirty="0"/>
              <a:t>Teachers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72949" y="1036608"/>
            <a:ext cx="10762615" cy="4306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9850">
              <a:lnSpc>
                <a:spcPct val="108000"/>
              </a:lnSpc>
              <a:spcBef>
                <a:spcPts val="110"/>
              </a:spcBef>
            </a:pPr>
            <a:r>
              <a:rPr sz="2400" dirty="0">
                <a:latin typeface="Palatino Linotype"/>
                <a:cs typeface="Palatino Linotype"/>
              </a:rPr>
              <a:t>Once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employment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secured,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responsibility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hiring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district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register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into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Provisional</a:t>
            </a:r>
            <a:r>
              <a:rPr sz="2400" spc="-10" dirty="0">
                <a:latin typeface="Palatino Linotype"/>
                <a:cs typeface="Palatino Linotype"/>
              </a:rPr>
              <a:t> Teacher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Process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via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NJE</a:t>
            </a:r>
            <a:r>
              <a:rPr lang="en-US" sz="2400" spc="-25" dirty="0">
                <a:latin typeface="Palatino Linotype"/>
                <a:cs typeface="Palatino Linotype"/>
              </a:rPr>
              <a:t>dCert</a:t>
            </a:r>
            <a:r>
              <a:rPr sz="2400" spc="-25" dirty="0">
                <a:latin typeface="Palatino Linotype"/>
                <a:cs typeface="Palatino Linotype"/>
              </a:rPr>
              <a:t>.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-50" dirty="0">
                <a:latin typeface="Palatino Linotype"/>
                <a:cs typeface="Palatino Linotype"/>
              </a:rPr>
              <a:t>A </a:t>
            </a:r>
            <a:r>
              <a:rPr sz="2400" dirty="0">
                <a:latin typeface="Palatino Linotype"/>
                <a:cs typeface="Palatino Linotype"/>
              </a:rPr>
              <a:t>provisional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then issued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which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valid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period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up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two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years.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(The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educator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cannot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apply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provisional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certificate;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this </a:t>
            </a:r>
            <a:r>
              <a:rPr sz="2400" dirty="0">
                <a:latin typeface="Palatino Linotype"/>
                <a:cs typeface="Palatino Linotype"/>
              </a:rPr>
              <a:t>certificate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requested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by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school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district.)</a:t>
            </a:r>
            <a:endParaRPr sz="2400" dirty="0">
              <a:latin typeface="Palatino Linotype"/>
              <a:cs typeface="Palatino Linotype"/>
            </a:endParaRPr>
          </a:p>
          <a:p>
            <a:pPr marL="697865" marR="5080" indent="-228600">
              <a:lnSpc>
                <a:spcPct val="108100"/>
              </a:lnSpc>
              <a:spcBef>
                <a:spcPts val="109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Palatino Linotype"/>
                <a:cs typeface="Palatino Linotype"/>
              </a:rPr>
              <a:t>If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candidate has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lang="en-US" sz="2400" spc="-10" dirty="0">
                <a:latin typeface="Palatino Linotype"/>
                <a:cs typeface="Palatino Linotype"/>
              </a:rPr>
              <a:t>Certificate of Eligibility (</a:t>
            </a:r>
            <a:r>
              <a:rPr sz="2400" dirty="0">
                <a:latin typeface="Palatino Linotype"/>
                <a:cs typeface="Palatino Linotype"/>
              </a:rPr>
              <a:t>CE</a:t>
            </a:r>
            <a:r>
              <a:rPr lang="en-US" sz="2400" dirty="0">
                <a:latin typeface="Palatino Linotype"/>
                <a:cs typeface="Palatino Linotype"/>
              </a:rPr>
              <a:t>)</a:t>
            </a:r>
            <a:r>
              <a:rPr sz="2400" dirty="0">
                <a:latin typeface="Palatino Linotype"/>
                <a:cs typeface="Palatino Linotype"/>
              </a:rPr>
              <a:t>,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district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verify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completion 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the </a:t>
            </a:r>
            <a:r>
              <a:rPr sz="2400" dirty="0">
                <a:latin typeface="Palatino Linotype"/>
                <a:cs typeface="Palatino Linotype"/>
              </a:rPr>
              <a:t>required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50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hours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preservice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choose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lang="en-US" sz="2400" spc="-10" dirty="0">
                <a:latin typeface="Palatino Linotype"/>
                <a:cs typeface="Palatino Linotype"/>
              </a:rPr>
              <a:t>Educator Preparation Program (</a:t>
            </a:r>
            <a:r>
              <a:rPr sz="2400" dirty="0">
                <a:latin typeface="Palatino Linotype"/>
                <a:cs typeface="Palatino Linotype"/>
              </a:rPr>
              <a:t>EPP</a:t>
            </a:r>
            <a:r>
              <a:rPr lang="en-US" sz="2400" dirty="0">
                <a:latin typeface="Palatino Linotype"/>
                <a:cs typeface="Palatino Linotype"/>
              </a:rPr>
              <a:t>)</a:t>
            </a:r>
            <a:r>
              <a:rPr sz="2400" spc="-6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where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formal </a:t>
            </a:r>
            <a:r>
              <a:rPr sz="2400" dirty="0">
                <a:latin typeface="Palatino Linotype"/>
                <a:cs typeface="Palatino Linotype"/>
              </a:rPr>
              <a:t>instruction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being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 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drop-</a:t>
            </a:r>
            <a:r>
              <a:rPr sz="2400" dirty="0">
                <a:latin typeface="Palatino Linotype"/>
                <a:cs typeface="Palatino Linotype"/>
              </a:rPr>
              <a:t>down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menu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under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program enrollment.</a:t>
            </a:r>
            <a:endParaRPr sz="2400" dirty="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districts must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register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teacher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within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60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days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hire.</a:t>
            </a:r>
            <a:endParaRPr sz="24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3244" y="30576"/>
            <a:ext cx="982726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50-Hour</a:t>
            </a:r>
            <a:r>
              <a:rPr sz="3200" spc="-65" dirty="0"/>
              <a:t> </a:t>
            </a:r>
            <a:r>
              <a:rPr sz="3200" dirty="0"/>
              <a:t>CE-EPP</a:t>
            </a:r>
            <a:r>
              <a:rPr sz="3200" spc="-60" dirty="0"/>
              <a:t> </a:t>
            </a:r>
            <a:r>
              <a:rPr sz="3200" spc="-25" dirty="0"/>
              <a:t>Verification</a:t>
            </a:r>
            <a:r>
              <a:rPr sz="3200" spc="-65" dirty="0"/>
              <a:t> </a:t>
            </a:r>
            <a:r>
              <a:rPr sz="3200" dirty="0"/>
              <a:t>of</a:t>
            </a:r>
            <a:r>
              <a:rPr sz="3200" spc="-25" dirty="0"/>
              <a:t> </a:t>
            </a:r>
            <a:r>
              <a:rPr sz="3200" dirty="0"/>
              <a:t>Program</a:t>
            </a:r>
            <a:r>
              <a:rPr sz="3200" spc="-35" dirty="0"/>
              <a:t> </a:t>
            </a:r>
            <a:r>
              <a:rPr sz="3200" spc="-10" dirty="0"/>
              <a:t>Completion </a:t>
            </a:r>
            <a:r>
              <a:rPr sz="3200" dirty="0"/>
              <a:t>(VOPC)</a:t>
            </a:r>
            <a:r>
              <a:rPr sz="3200" spc="-50" dirty="0"/>
              <a:t> </a:t>
            </a:r>
            <a:r>
              <a:rPr sz="3200" spc="-20" dirty="0"/>
              <a:t>Form</a:t>
            </a:r>
            <a:endParaRPr sz="3200" dirty="0"/>
          </a:p>
        </p:txBody>
      </p:sp>
      <p:pic>
        <p:nvPicPr>
          <p:cNvPr id="2" name="object 2" descr="50-Hour CE-EPP Verification of Program Completion (VOPC) For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84416"/>
            <a:ext cx="11875007" cy="1587995"/>
          </a:xfrm>
          <a:prstGeom prst="rect">
            <a:avLst/>
          </a:prstGeom>
        </p:spPr>
      </p:pic>
      <p:grpSp>
        <p:nvGrpSpPr>
          <p:cNvPr id="3" name="object 3" descr="Example of the form for 50-Hour CE-EPP Verification of Program Completion (VOPC) Form."/>
          <p:cNvGrpSpPr/>
          <p:nvPr/>
        </p:nvGrpSpPr>
        <p:grpSpPr>
          <a:xfrm>
            <a:off x="149352" y="1222248"/>
            <a:ext cx="11890375" cy="5584190"/>
            <a:chOff x="149352" y="1222248"/>
            <a:chExt cx="11890375" cy="5584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6059423"/>
              <a:ext cx="11890235" cy="746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2" y="1222248"/>
              <a:ext cx="7473708" cy="486459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444329"/>
            <a:ext cx="5985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Provisional</a:t>
            </a:r>
            <a:r>
              <a:rPr sz="3200" spc="-65" dirty="0"/>
              <a:t> </a:t>
            </a:r>
            <a:r>
              <a:rPr sz="3200" dirty="0"/>
              <a:t>Process</a:t>
            </a:r>
            <a:r>
              <a:rPr sz="3200" spc="-30" dirty="0"/>
              <a:t> </a:t>
            </a:r>
            <a:r>
              <a:rPr sz="3200" dirty="0"/>
              <a:t>for</a:t>
            </a:r>
            <a:r>
              <a:rPr sz="3200" spc="-15" dirty="0"/>
              <a:t> </a:t>
            </a:r>
            <a:r>
              <a:rPr sz="3200" spc="-20" dirty="0"/>
              <a:t>Teachers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54913" y="990600"/>
            <a:ext cx="10891520" cy="51007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669925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following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must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completed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while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employed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under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provisional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certification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obtain </a:t>
            </a:r>
            <a:r>
              <a:rPr sz="2000" dirty="0">
                <a:latin typeface="Palatino Linotype"/>
                <a:cs typeface="Palatino Linotype"/>
              </a:rPr>
              <a:t>standard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license:</a:t>
            </a:r>
            <a:endParaRPr sz="20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00" b="1" dirty="0">
                <a:latin typeface="Palatino Linotype"/>
                <a:cs typeface="Palatino Linotype"/>
              </a:rPr>
              <a:t>Mentoring</a:t>
            </a:r>
            <a:r>
              <a:rPr sz="2000" b="1" spc="-5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and </a:t>
            </a:r>
            <a:r>
              <a:rPr sz="2000" b="1" spc="-10" dirty="0">
                <a:latin typeface="Palatino Linotype"/>
                <a:cs typeface="Palatino Linotype"/>
              </a:rPr>
              <a:t>Induction</a:t>
            </a:r>
            <a:endParaRPr sz="20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Provisional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teachers</a:t>
            </a:r>
            <a:r>
              <a:rPr lang="en-US" sz="2000" spc="-20" dirty="0">
                <a:latin typeface="Palatino Linotype"/>
                <a:cs typeface="Palatino Linotype"/>
              </a:rPr>
              <a:t>, </a:t>
            </a:r>
            <a:r>
              <a:rPr sz="2000" dirty="0">
                <a:latin typeface="Palatino Linotype"/>
                <a:cs typeface="Palatino Linotype"/>
              </a:rPr>
              <a:t>CE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lang="en-US" sz="2000" spc="-25" dirty="0">
                <a:latin typeface="Palatino Linotype"/>
                <a:cs typeface="Palatino Linotype"/>
              </a:rPr>
              <a:t>Certificate of Eligibility with Advanced Standing (</a:t>
            </a:r>
            <a:r>
              <a:rPr sz="2000" dirty="0">
                <a:latin typeface="Palatino Linotype"/>
                <a:cs typeface="Palatino Linotype"/>
              </a:rPr>
              <a:t>CEAS)</a:t>
            </a:r>
            <a:r>
              <a:rPr lang="en-US" sz="2000" spc="-40" dirty="0">
                <a:latin typeface="Palatino Linotype"/>
                <a:cs typeface="Palatino Linotype"/>
              </a:rPr>
              <a:t>, </a:t>
            </a:r>
            <a:r>
              <a:rPr sz="2000" dirty="0">
                <a:latin typeface="Palatino Linotype"/>
                <a:cs typeface="Palatino Linotype"/>
              </a:rPr>
              <a:t>must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complete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mentoring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program.</a:t>
            </a:r>
            <a:endParaRPr sz="20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360"/>
              </a:spcBef>
              <a:buFont typeface="Courier New"/>
              <a:buChar char="o"/>
              <a:tabLst>
                <a:tab pos="697865" algn="l"/>
              </a:tabLst>
            </a:pPr>
            <a:r>
              <a:rPr sz="2000" dirty="0">
                <a:latin typeface="Palatino Linotype"/>
                <a:cs typeface="Palatino Linotype"/>
              </a:rPr>
              <a:t>Mentoring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fee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charged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district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is $550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47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CEAS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teachers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$1</a:t>
            </a:r>
            <a:r>
              <a:rPr lang="en-US" sz="2000" dirty="0">
                <a:latin typeface="Palatino Linotype"/>
                <a:cs typeface="Palatino Linotype"/>
              </a:rPr>
              <a:t>,</a:t>
            </a:r>
            <a:r>
              <a:rPr sz="2000" dirty="0">
                <a:latin typeface="Palatino Linotype"/>
                <a:cs typeface="Palatino Linotype"/>
              </a:rPr>
              <a:t>000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teachers.</a:t>
            </a:r>
            <a:endParaRPr sz="2000" dirty="0">
              <a:latin typeface="Palatino Linotype"/>
              <a:cs typeface="Palatino Linotype"/>
            </a:endParaRPr>
          </a:p>
          <a:p>
            <a:pPr marL="698500" marR="318770" lvl="1" indent="-228600">
              <a:lnSpc>
                <a:spcPts val="2160"/>
              </a:lnSpc>
              <a:spcBef>
                <a:spcPts val="635"/>
              </a:spcBef>
              <a:buFont typeface="Courier New"/>
              <a:buChar char="o"/>
              <a:tabLst>
                <a:tab pos="698500" algn="l"/>
              </a:tabLst>
            </a:pP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New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Jersey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Department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Education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Professional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Development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website</a:t>
            </a:r>
            <a:r>
              <a:rPr sz="2000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has </a:t>
            </a:r>
            <a:r>
              <a:rPr sz="2000" dirty="0">
                <a:latin typeface="Palatino Linotype"/>
                <a:cs typeface="Palatino Linotype"/>
              </a:rPr>
              <a:t>information</a:t>
            </a:r>
            <a:r>
              <a:rPr sz="2000" spc="-6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about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developing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mentoring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plan.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Please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contact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TeachPD@doe.nj.gov</a:t>
            </a:r>
            <a:r>
              <a:rPr sz="2000" spc="-6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for </a:t>
            </a:r>
            <a:r>
              <a:rPr sz="2000" dirty="0">
                <a:latin typeface="Palatino Linotype"/>
                <a:cs typeface="Palatino Linotype"/>
              </a:rPr>
              <a:t>any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questions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you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may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have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about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developing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mentoring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plan.</a:t>
            </a:r>
            <a:endParaRPr lang="en-US" sz="2000" spc="-10" dirty="0">
              <a:latin typeface="Palatino Linotype"/>
              <a:cs typeface="Palatino Linotype"/>
            </a:endParaRPr>
          </a:p>
          <a:p>
            <a:pPr marL="698500" marR="318770" lvl="1" indent="-228600">
              <a:lnSpc>
                <a:spcPts val="2160"/>
              </a:lnSpc>
              <a:spcBef>
                <a:spcPts val="635"/>
              </a:spcBef>
              <a:buFont typeface="Courier New"/>
              <a:buChar char="o"/>
              <a:tabLst>
                <a:tab pos="698500" algn="l"/>
              </a:tabLst>
            </a:pPr>
            <a:endParaRPr lang="en-US" sz="1000" spc="-1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Palatino Linotype"/>
                <a:cs typeface="Palatino Linotype"/>
              </a:rPr>
              <a:t>Supervision</a:t>
            </a:r>
            <a:r>
              <a:rPr sz="2000" b="1" spc="-3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and</a:t>
            </a:r>
            <a:r>
              <a:rPr sz="2000" b="1" spc="-5" dirty="0">
                <a:latin typeface="Palatino Linotype"/>
                <a:cs typeface="Palatino Linotype"/>
              </a:rPr>
              <a:t> </a:t>
            </a:r>
            <a:r>
              <a:rPr sz="2000" b="1" spc="-10" dirty="0">
                <a:latin typeface="Palatino Linotype"/>
                <a:cs typeface="Palatino Linotype"/>
              </a:rPr>
              <a:t>Evaluation</a:t>
            </a:r>
            <a:endParaRPr sz="20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At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least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two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years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effective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highly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effective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evaluations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under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4"/>
              </a:rPr>
              <a:t>AchieveNJ</a:t>
            </a:r>
            <a:r>
              <a:rPr sz="2000" spc="-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system.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0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Palatino Linotype"/>
                <a:cs typeface="Palatino Linotype"/>
              </a:rPr>
              <a:t>Alternate</a:t>
            </a:r>
            <a:r>
              <a:rPr sz="2000" b="1" spc="-60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Route</a:t>
            </a:r>
            <a:r>
              <a:rPr sz="2000" b="1" spc="-2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Formal</a:t>
            </a:r>
            <a:r>
              <a:rPr sz="2000" b="1" spc="-3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Instruction</a:t>
            </a:r>
            <a:r>
              <a:rPr sz="2000" b="1" spc="-5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for</a:t>
            </a:r>
            <a:r>
              <a:rPr sz="2000" b="1" spc="-20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CE</a:t>
            </a:r>
            <a:r>
              <a:rPr sz="2000" b="1" spc="-20" dirty="0">
                <a:latin typeface="Palatino Linotype"/>
                <a:cs typeface="Palatino Linotype"/>
              </a:rPr>
              <a:t> </a:t>
            </a:r>
            <a:r>
              <a:rPr sz="2000" b="1" spc="-10" dirty="0">
                <a:latin typeface="Palatino Linotype"/>
                <a:cs typeface="Palatino Linotype"/>
              </a:rPr>
              <a:t>teachers</a:t>
            </a:r>
            <a:endParaRPr sz="20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At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least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400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hours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or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equivalent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instruction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through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approved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CE-</a:t>
            </a:r>
            <a:r>
              <a:rPr sz="2000" spc="-20" dirty="0">
                <a:latin typeface="Palatino Linotype"/>
                <a:cs typeface="Palatino Linotype"/>
              </a:rPr>
              <a:t>EPP.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33077"/>
            <a:ext cx="9679940" cy="627518"/>
          </a:xfrm>
          <a:prstGeom prst="rect">
            <a:avLst/>
          </a:prstGeom>
        </p:spPr>
        <p:txBody>
          <a:bodyPr vert="horz" wrap="square" lIns="0" tIns="13376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Formal</a:t>
            </a:r>
            <a:r>
              <a:rPr sz="3200" spc="-25" dirty="0"/>
              <a:t> </a:t>
            </a:r>
            <a:r>
              <a:rPr sz="3200" dirty="0"/>
              <a:t>Instruction</a:t>
            </a:r>
            <a:r>
              <a:rPr sz="3200" spc="-45" dirty="0"/>
              <a:t> </a:t>
            </a:r>
            <a:r>
              <a:rPr sz="3200" dirty="0"/>
              <a:t>for</a:t>
            </a:r>
            <a:r>
              <a:rPr sz="3200" spc="-10" dirty="0"/>
              <a:t> </a:t>
            </a:r>
            <a:r>
              <a:rPr sz="3200" dirty="0"/>
              <a:t>CE</a:t>
            </a:r>
            <a:r>
              <a:rPr sz="3200" spc="-35" dirty="0"/>
              <a:t> </a:t>
            </a:r>
            <a:r>
              <a:rPr sz="3200" dirty="0"/>
              <a:t>Holders</a:t>
            </a:r>
            <a:r>
              <a:rPr lang="en-US" sz="3200" spc="-25" dirty="0"/>
              <a:t> </a:t>
            </a:r>
            <a:r>
              <a:rPr sz="3200" dirty="0"/>
              <a:t>(1</a:t>
            </a:r>
            <a:r>
              <a:rPr sz="3200" spc="-15" dirty="0"/>
              <a:t> </a:t>
            </a:r>
            <a:r>
              <a:rPr sz="3200" dirty="0"/>
              <a:t>of</a:t>
            </a:r>
            <a:r>
              <a:rPr sz="3200" spc="-20" dirty="0"/>
              <a:t> </a:t>
            </a:r>
            <a:r>
              <a:rPr sz="3200" spc="-25" dirty="0"/>
              <a:t>2)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5032" y="1065351"/>
            <a:ext cx="10968990" cy="34410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Palatino Linotype"/>
                <a:cs typeface="Palatino Linotype"/>
              </a:rPr>
              <a:t>There</a:t>
            </a:r>
            <a:r>
              <a:rPr sz="2600" spc="-3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are</a:t>
            </a:r>
            <a:r>
              <a:rPr sz="2600" spc="-2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six</a:t>
            </a:r>
            <a:r>
              <a:rPr sz="2600" spc="-1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categories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of</a:t>
            </a:r>
            <a:r>
              <a:rPr sz="2600" spc="-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CE</a:t>
            </a:r>
            <a:r>
              <a:rPr sz="2600" spc="-30" dirty="0">
                <a:latin typeface="Palatino Linotype"/>
                <a:cs typeface="Palatino Linotype"/>
              </a:rPr>
              <a:t> </a:t>
            </a:r>
            <a:r>
              <a:rPr sz="2600" spc="-10" dirty="0">
                <a:latin typeface="Palatino Linotype"/>
                <a:cs typeface="Palatino Linotype"/>
              </a:rPr>
              <a:t>programs:</a:t>
            </a:r>
            <a:endParaRPr sz="26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ts val="2380"/>
              </a:lnSpc>
              <a:spcBef>
                <a:spcPts val="565"/>
              </a:spcBef>
            </a:pPr>
            <a:r>
              <a:rPr sz="2200" spc="-20" dirty="0">
                <a:latin typeface="Courier New"/>
                <a:cs typeface="Courier New"/>
              </a:rPr>
              <a:t>o</a:t>
            </a:r>
            <a:r>
              <a:rPr sz="2200" spc="-840" dirty="0">
                <a:latin typeface="Courier New"/>
                <a:cs typeface="Courier New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Department-</a:t>
            </a:r>
            <a:r>
              <a:rPr sz="2200" spc="-10" dirty="0">
                <a:latin typeface="Palatino Linotype"/>
                <a:cs typeface="Palatino Linotype"/>
              </a:rPr>
              <a:t>approved</a:t>
            </a:r>
            <a:r>
              <a:rPr sz="2200" spc="-8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CE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educator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preparation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program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(CE</a:t>
            </a:r>
            <a:r>
              <a:rPr sz="2200" spc="-2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EPP)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for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P-</a:t>
            </a:r>
            <a:r>
              <a:rPr sz="2200" dirty="0">
                <a:latin typeface="Palatino Linotype"/>
                <a:cs typeface="Palatino Linotype"/>
              </a:rPr>
              <a:t>12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Subject </a:t>
            </a:r>
            <a:r>
              <a:rPr sz="2200" dirty="0">
                <a:latin typeface="Palatino Linotype"/>
                <a:cs typeface="Palatino Linotype"/>
              </a:rPr>
              <a:t>Area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K-</a:t>
            </a:r>
            <a:r>
              <a:rPr sz="2200" dirty="0">
                <a:latin typeface="Palatino Linotype"/>
                <a:cs typeface="Palatino Linotype"/>
              </a:rPr>
              <a:t>6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Elementary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Teachers;</a:t>
            </a:r>
            <a:endParaRPr sz="22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Courier New"/>
              <a:buChar char="o"/>
              <a:tabLst>
                <a:tab pos="697865" algn="l"/>
              </a:tabLst>
            </a:pPr>
            <a:r>
              <a:rPr sz="2200" dirty="0">
                <a:latin typeface="Palatino Linotype"/>
                <a:cs typeface="Palatino Linotype"/>
              </a:rPr>
              <a:t>Career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Technical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Educators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(CTE);</a:t>
            </a:r>
            <a:endParaRPr sz="22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697865" algn="l"/>
              </a:tabLst>
            </a:pPr>
            <a:r>
              <a:rPr sz="2200" dirty="0">
                <a:latin typeface="Palatino Linotype"/>
                <a:cs typeface="Palatino Linotype"/>
              </a:rPr>
              <a:t>Preschool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–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Grade</a:t>
            </a:r>
            <a:r>
              <a:rPr sz="2200" spc="-3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3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(P-</a:t>
            </a:r>
            <a:r>
              <a:rPr sz="2200" dirty="0">
                <a:latin typeface="Palatino Linotype"/>
                <a:cs typeface="Palatino Linotype"/>
              </a:rPr>
              <a:t>3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spc="-25" dirty="0">
                <a:latin typeface="Palatino Linotype"/>
                <a:cs typeface="Palatino Linotype"/>
              </a:rPr>
              <a:t>);</a:t>
            </a:r>
            <a:endParaRPr sz="22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697865" algn="l"/>
              </a:tabLst>
            </a:pPr>
            <a:r>
              <a:rPr sz="2200" spc="-25" dirty="0">
                <a:latin typeface="Palatino Linotype"/>
                <a:cs typeface="Palatino Linotype"/>
              </a:rPr>
              <a:t>Teacher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of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Students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with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Disabilities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(TOSD);</a:t>
            </a:r>
            <a:endParaRPr sz="22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697865" algn="l"/>
              </a:tabLst>
            </a:pPr>
            <a:r>
              <a:rPr sz="2200" dirty="0">
                <a:latin typeface="Palatino Linotype"/>
                <a:cs typeface="Palatino Linotype"/>
              </a:rPr>
              <a:t>English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Second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Language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(ESL);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and,</a:t>
            </a:r>
            <a:endParaRPr sz="22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697865" algn="l"/>
              </a:tabLst>
            </a:pPr>
            <a:r>
              <a:rPr sz="2200" spc="-10" dirty="0">
                <a:latin typeface="Palatino Linotype"/>
                <a:cs typeface="Palatino Linotype"/>
              </a:rPr>
              <a:t>Bilingual/Bicultural.</a:t>
            </a:r>
            <a:endParaRPr sz="2200">
              <a:latin typeface="Palatino Linotype"/>
              <a:cs typeface="Palatino Linotype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Palatino Linotype"/>
                <a:cs typeface="Palatino Linotype"/>
              </a:rPr>
              <a:t>The</a:t>
            </a:r>
            <a:r>
              <a:rPr sz="2600" spc="-2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list</a:t>
            </a:r>
            <a:r>
              <a:rPr sz="2600" spc="-2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of</a:t>
            </a:r>
            <a:r>
              <a:rPr sz="2600" spc="-1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all</a:t>
            </a:r>
            <a:r>
              <a:rPr sz="2600" spc="-15" dirty="0">
                <a:latin typeface="Palatino Linotype"/>
                <a:cs typeface="Palatino Linotype"/>
              </a:rPr>
              <a:t> </a:t>
            </a:r>
            <a:r>
              <a:rPr sz="2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approved</a:t>
            </a:r>
            <a:r>
              <a:rPr sz="2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CE</a:t>
            </a:r>
            <a:r>
              <a:rPr sz="2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programs</a:t>
            </a:r>
            <a:r>
              <a:rPr sz="2600" spc="-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is</a:t>
            </a:r>
            <a:r>
              <a:rPr sz="2600" spc="-2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available</a:t>
            </a:r>
            <a:r>
              <a:rPr sz="2600" spc="-25" dirty="0">
                <a:latin typeface="Palatino Linotype"/>
                <a:cs typeface="Palatino Linotype"/>
              </a:rPr>
              <a:t> </a:t>
            </a:r>
            <a:r>
              <a:rPr sz="2600" spc="-10" dirty="0">
                <a:latin typeface="Palatino Linotype"/>
                <a:cs typeface="Palatino Linotype"/>
              </a:rPr>
              <a:t>online.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33077"/>
            <a:ext cx="9679940" cy="618246"/>
          </a:xfrm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Formal</a:t>
            </a:r>
            <a:r>
              <a:rPr sz="3200" spc="-25" dirty="0"/>
              <a:t> </a:t>
            </a:r>
            <a:r>
              <a:rPr sz="3200" dirty="0"/>
              <a:t>Instruction</a:t>
            </a:r>
            <a:r>
              <a:rPr sz="3200" spc="-45" dirty="0"/>
              <a:t> </a:t>
            </a:r>
            <a:r>
              <a:rPr sz="3200" dirty="0"/>
              <a:t>for</a:t>
            </a:r>
            <a:r>
              <a:rPr sz="3200" spc="-10" dirty="0"/>
              <a:t> </a:t>
            </a:r>
            <a:r>
              <a:rPr sz="3200" dirty="0"/>
              <a:t>CE</a:t>
            </a:r>
            <a:r>
              <a:rPr sz="3200" spc="-35" dirty="0"/>
              <a:t> </a:t>
            </a:r>
            <a:r>
              <a:rPr sz="3200" dirty="0"/>
              <a:t>Holders</a:t>
            </a:r>
            <a:r>
              <a:rPr lang="en-US" sz="3200" spc="-25" dirty="0"/>
              <a:t> </a:t>
            </a:r>
            <a:r>
              <a:rPr sz="3200" dirty="0"/>
              <a:t>(2</a:t>
            </a:r>
            <a:r>
              <a:rPr sz="3200" spc="-15" dirty="0"/>
              <a:t> </a:t>
            </a:r>
            <a:r>
              <a:rPr sz="3200" dirty="0"/>
              <a:t>of</a:t>
            </a:r>
            <a:r>
              <a:rPr sz="3200" spc="-20" dirty="0"/>
              <a:t> </a:t>
            </a:r>
            <a:r>
              <a:rPr sz="3200" spc="-25" dirty="0"/>
              <a:t>2)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02373" y="1066254"/>
            <a:ext cx="11247120" cy="36645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600" dirty="0">
                <a:latin typeface="Palatino Linotype"/>
                <a:cs typeface="Palatino Linotype"/>
              </a:rPr>
              <a:t>“Program</a:t>
            </a:r>
            <a:r>
              <a:rPr sz="2600" spc="-4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Enrollment”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requirements</a:t>
            </a:r>
            <a:r>
              <a:rPr sz="2600" spc="-4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for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each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of</a:t>
            </a:r>
            <a:r>
              <a:rPr sz="2600" spc="-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the</a:t>
            </a:r>
            <a:r>
              <a:rPr sz="2600" spc="-10" dirty="0">
                <a:latin typeface="Palatino Linotype"/>
                <a:cs typeface="Palatino Linotype"/>
              </a:rPr>
              <a:t> following:</a:t>
            </a:r>
            <a:endParaRPr sz="260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Palatino Linotype"/>
                <a:cs typeface="Palatino Linotype"/>
              </a:rPr>
              <a:t>ESL</a:t>
            </a:r>
            <a:r>
              <a:rPr sz="2400" spc="-9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candidates:</a:t>
            </a:r>
            <a:endParaRPr sz="24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400-hour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CE-</a:t>
            </a:r>
            <a:r>
              <a:rPr sz="2000" dirty="0">
                <a:latin typeface="Palatino Linotype"/>
                <a:cs typeface="Palatino Linotype"/>
              </a:rPr>
              <a:t>EPP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program;</a:t>
            </a:r>
            <a:r>
              <a:rPr sz="2000" spc="-25" dirty="0">
                <a:latin typeface="Palatino Linotype"/>
                <a:cs typeface="Palatino Linotype"/>
              </a:rPr>
              <a:t> and</a:t>
            </a:r>
            <a:endParaRPr sz="20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15-21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 ESL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program.</a:t>
            </a:r>
            <a:endParaRPr sz="200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Palatino Linotype"/>
                <a:cs typeface="Palatino Linotype"/>
              </a:rPr>
              <a:t>Bilingual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candidates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with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content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area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CE:</a:t>
            </a:r>
            <a:endParaRPr sz="24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29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400-hour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CE-</a:t>
            </a:r>
            <a:r>
              <a:rPr sz="2000" dirty="0">
                <a:latin typeface="Palatino Linotype"/>
                <a:cs typeface="Palatino Linotype"/>
              </a:rPr>
              <a:t>EPP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program;</a:t>
            </a:r>
            <a:r>
              <a:rPr sz="2000" spc="-25" dirty="0">
                <a:latin typeface="Palatino Linotype"/>
                <a:cs typeface="Palatino Linotype"/>
              </a:rPr>
              <a:t> and</a:t>
            </a:r>
            <a:endParaRPr sz="20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260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15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Bilingual</a:t>
            </a:r>
            <a:r>
              <a:rPr sz="2000" spc="-10" dirty="0">
                <a:latin typeface="Palatino Linotype"/>
                <a:cs typeface="Palatino Linotype"/>
              </a:rPr>
              <a:t> program.</a:t>
            </a:r>
            <a:endParaRPr sz="2000">
              <a:latin typeface="Palatino Linotype"/>
              <a:cs typeface="Palatino Linotype"/>
            </a:endParaRPr>
          </a:p>
          <a:p>
            <a:pPr marL="697865" indent="-2279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Palatino Linotype"/>
                <a:cs typeface="Palatino Linotype"/>
              </a:rPr>
              <a:t>Teacher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Students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with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Disabilities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(TOSD)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candidates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with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content area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CE:</a:t>
            </a:r>
            <a:endParaRPr sz="24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400-hour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CE-</a:t>
            </a:r>
            <a:r>
              <a:rPr sz="2000" dirty="0">
                <a:latin typeface="Palatino Linotype"/>
                <a:cs typeface="Palatino Linotype"/>
              </a:rPr>
              <a:t>EPP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program;</a:t>
            </a:r>
            <a:r>
              <a:rPr sz="2000" spc="-25" dirty="0">
                <a:latin typeface="Palatino Linotype"/>
                <a:cs typeface="Palatino Linotype"/>
              </a:rPr>
              <a:t> and</a:t>
            </a:r>
            <a:endParaRPr sz="20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1155065" algn="l"/>
              </a:tabLst>
            </a:pPr>
            <a:r>
              <a:rPr sz="2000" dirty="0">
                <a:latin typeface="Palatino Linotype"/>
                <a:cs typeface="Palatino Linotype"/>
              </a:rPr>
              <a:t>21-27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credit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TOSD </a:t>
            </a:r>
            <a:r>
              <a:rPr sz="2000" spc="-10" dirty="0">
                <a:latin typeface="Palatino Linotype"/>
                <a:cs typeface="Palatino Linotype"/>
              </a:rPr>
              <a:t>program.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709" y="1623740"/>
            <a:ext cx="9158605" cy="23298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4445" algn="ctr">
              <a:lnSpc>
                <a:spcPts val="5830"/>
              </a:lnSpc>
              <a:spcBef>
                <a:spcPts val="835"/>
              </a:spcBef>
              <a:tabLst>
                <a:tab pos="4794885" algn="l"/>
                <a:tab pos="6162675" algn="l"/>
              </a:tabLst>
            </a:pPr>
            <a:r>
              <a:rPr sz="5400" b="0" dirty="0">
                <a:latin typeface="Palatino Linotype"/>
                <a:cs typeface="Palatino Linotype"/>
              </a:rPr>
              <a:t>Provisional</a:t>
            </a:r>
            <a:r>
              <a:rPr sz="5400" b="0" spc="-5" dirty="0">
                <a:latin typeface="Palatino Linotype"/>
                <a:cs typeface="Palatino Linotype"/>
              </a:rPr>
              <a:t> </a:t>
            </a:r>
            <a:r>
              <a:rPr sz="5400" b="0" spc="-10" dirty="0">
                <a:latin typeface="Palatino Linotype"/>
                <a:cs typeface="Palatino Linotype"/>
              </a:rPr>
              <a:t>Teacher</a:t>
            </a:r>
            <a:r>
              <a:rPr sz="5400" b="0" dirty="0">
                <a:latin typeface="Palatino Linotype"/>
                <a:cs typeface="Palatino Linotype"/>
              </a:rPr>
              <a:t>	</a:t>
            </a:r>
            <a:r>
              <a:rPr sz="5400" b="0" spc="-10" dirty="0">
                <a:latin typeface="Palatino Linotype"/>
                <a:cs typeface="Palatino Linotype"/>
              </a:rPr>
              <a:t>Process: </a:t>
            </a:r>
            <a:r>
              <a:rPr sz="5400" b="0" dirty="0">
                <a:latin typeface="Palatino Linotype"/>
                <a:cs typeface="Palatino Linotype"/>
              </a:rPr>
              <a:t>Educational</a:t>
            </a:r>
            <a:r>
              <a:rPr sz="5400" b="0" spc="-15" dirty="0">
                <a:latin typeface="Palatino Linotype"/>
                <a:cs typeface="Palatino Linotype"/>
              </a:rPr>
              <a:t> </a:t>
            </a:r>
            <a:r>
              <a:rPr sz="5400" b="0" dirty="0">
                <a:latin typeface="Palatino Linotype"/>
                <a:cs typeface="Palatino Linotype"/>
              </a:rPr>
              <a:t>Services</a:t>
            </a:r>
            <a:r>
              <a:rPr sz="5400" b="0" spc="-20" dirty="0">
                <a:latin typeface="Palatino Linotype"/>
                <a:cs typeface="Palatino Linotype"/>
              </a:rPr>
              <a:t> </a:t>
            </a:r>
            <a:r>
              <a:rPr sz="5400" b="0" spc="-25" dirty="0">
                <a:latin typeface="Palatino Linotype"/>
                <a:cs typeface="Palatino Linotype"/>
              </a:rPr>
              <a:t>and </a:t>
            </a:r>
            <a:r>
              <a:rPr sz="5400" b="0" spc="-10" dirty="0">
                <a:latin typeface="Palatino Linotype"/>
                <a:cs typeface="Palatino Linotype"/>
              </a:rPr>
              <a:t>Administrative</a:t>
            </a:r>
            <a:r>
              <a:rPr sz="5400" b="0" dirty="0">
                <a:latin typeface="Palatino Linotype"/>
                <a:cs typeface="Palatino Linotype"/>
              </a:rPr>
              <a:t>	</a:t>
            </a:r>
            <a:r>
              <a:rPr sz="5400" b="0" spc="-10" dirty="0">
                <a:latin typeface="Palatino Linotype"/>
                <a:cs typeface="Palatino Linotype"/>
              </a:rPr>
              <a:t>Endorsements</a:t>
            </a:r>
            <a:endParaRPr sz="5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D424E7-8979-4D89-AF56-7EC87D9DD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51593"/>
            <a:ext cx="9679940" cy="696594"/>
          </a:xfrm>
        </p:spPr>
        <p:txBody>
          <a:bodyPr/>
          <a:lstStyle/>
          <a:p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Provisional</a:t>
            </a:r>
            <a:r>
              <a:rPr lang="en-US" sz="2400" b="1" spc="-2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Process</a:t>
            </a:r>
            <a:r>
              <a:rPr lang="en-US" sz="2400" b="1" spc="-2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for School</a:t>
            </a:r>
            <a:r>
              <a:rPr lang="en-US" sz="2400" b="1" spc="-2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Library</a:t>
            </a:r>
            <a:r>
              <a:rPr lang="en-US" sz="2400" b="1" spc="-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Media</a:t>
            </a:r>
            <a:r>
              <a:rPr lang="en-US" sz="2400" b="1" spc="-2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Specialists</a:t>
            </a:r>
            <a:r>
              <a:rPr lang="en-US" sz="2400" b="1" spc="-4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spc="-1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(SLMS)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2400" b="1" spc="-2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Associate</a:t>
            </a:r>
            <a:r>
              <a:rPr lang="en-US" sz="2400" b="1" spc="-4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School</a:t>
            </a:r>
            <a:r>
              <a:rPr lang="en-US" sz="2400" b="1" spc="-1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Library</a:t>
            </a:r>
            <a:r>
              <a:rPr lang="en-US" sz="2400" b="1" spc="-1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Media</a:t>
            </a:r>
            <a:r>
              <a:rPr lang="en-US" sz="2400" b="1" spc="-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Specialists</a:t>
            </a:r>
            <a:r>
              <a:rPr lang="en-US" sz="2400" b="1" spc="-4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400" b="1" spc="-1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(ASLMS)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213777" y="-76200"/>
            <a:ext cx="11014710" cy="596637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ts val="2735"/>
              </a:lnSpc>
              <a:spcBef>
                <a:spcPts val="1955"/>
              </a:spcBef>
              <a:buFont typeface="Arial"/>
              <a:buChar char="•"/>
              <a:tabLst>
                <a:tab pos="240665" algn="l"/>
              </a:tabLst>
            </a:pPr>
            <a:endParaRPr lang="en-US" sz="2400" dirty="0">
              <a:latin typeface="Palatino Linotype"/>
              <a:cs typeface="Palatino Linotype"/>
            </a:endParaRPr>
          </a:p>
          <a:p>
            <a:pPr marL="240665" indent="-227965">
              <a:lnSpc>
                <a:spcPts val="2735"/>
              </a:lnSpc>
              <a:spcBef>
                <a:spcPts val="1955"/>
              </a:spcBef>
              <a:buFont typeface="Arial"/>
              <a:buChar char="•"/>
              <a:tabLst>
                <a:tab pos="240665" algn="l"/>
              </a:tabLst>
            </a:pPr>
            <a:endParaRPr lang="en-US" sz="2400" dirty="0">
              <a:latin typeface="Palatino Linotype"/>
              <a:cs typeface="Palatino Linotype"/>
            </a:endParaRPr>
          </a:p>
          <a:p>
            <a:pPr marL="240665" indent="-227965">
              <a:lnSpc>
                <a:spcPts val="2735"/>
              </a:lnSpc>
              <a:spcBef>
                <a:spcPts val="195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district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will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register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candidate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through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NJEdCert.</a:t>
            </a:r>
            <a:endParaRPr sz="2400" dirty="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ts val="2590"/>
              </a:lnSpc>
              <a:spcBef>
                <a:spcPts val="180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484" dirty="0">
                <a:latin typeface="Courier New"/>
                <a:cs typeface="Courier New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If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educator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has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CE,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they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choose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college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where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courses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will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be </a:t>
            </a:r>
            <a:r>
              <a:rPr sz="2400" dirty="0">
                <a:latin typeface="Palatino Linotype"/>
                <a:cs typeface="Palatino Linotype"/>
              </a:rPr>
              <a:t>taken in 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drop-</a:t>
            </a:r>
            <a:r>
              <a:rPr sz="2400" dirty="0">
                <a:latin typeface="Palatino Linotype"/>
                <a:cs typeface="Palatino Linotype"/>
              </a:rPr>
              <a:t>down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menu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under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program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enrollment.</a:t>
            </a:r>
            <a:endParaRPr sz="2400" dirty="0">
              <a:latin typeface="Palatino Linotype"/>
              <a:cs typeface="Palatino Linotype"/>
            </a:endParaRPr>
          </a:p>
          <a:p>
            <a:pPr marL="241300" marR="1300480" indent="-2286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6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one-</a:t>
            </a:r>
            <a:r>
              <a:rPr sz="2400" dirty="0">
                <a:latin typeface="Palatino Linotype"/>
                <a:cs typeface="Palatino Linotype"/>
              </a:rPr>
              <a:t>year residency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mentoring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required under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provisional certificate.</a:t>
            </a:r>
            <a:endParaRPr sz="2400" dirty="0">
              <a:latin typeface="Palatino Linotype"/>
              <a:cs typeface="Palatino Linotype"/>
            </a:endParaRPr>
          </a:p>
          <a:p>
            <a:pPr marL="698500" marR="369570" lvl="1" indent="-228600">
              <a:lnSpc>
                <a:spcPts val="2590"/>
              </a:lnSpc>
              <a:spcBef>
                <a:spcPts val="5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dirty="0">
                <a:latin typeface="Palatino Linotype"/>
                <a:cs typeface="Palatino Linotype"/>
              </a:rPr>
              <a:t>Mentoring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by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an</a:t>
            </a:r>
            <a:r>
              <a:rPr sz="2400" spc="-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experienced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school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library </a:t>
            </a:r>
            <a:r>
              <a:rPr sz="2400" spc="-10" dirty="0">
                <a:solidFill>
                  <a:srgbClr val="232323"/>
                </a:solidFill>
                <a:latin typeface="Palatino Linotype"/>
                <a:cs typeface="Palatino Linotype"/>
              </a:rPr>
              <a:t>media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specialist.</a:t>
            </a:r>
            <a:r>
              <a:rPr sz="2400" spc="-3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If</a:t>
            </a:r>
            <a:r>
              <a:rPr sz="2400" spc="-2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no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experienced</a:t>
            </a:r>
            <a:r>
              <a:rPr sz="2400" spc="-2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SLMS</a:t>
            </a:r>
            <a:r>
              <a:rPr sz="2400" spc="-1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is</a:t>
            </a:r>
            <a:r>
              <a:rPr sz="2400" spc="-2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available</a:t>
            </a:r>
            <a:r>
              <a:rPr sz="2400" spc="-2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within</a:t>
            </a:r>
            <a:r>
              <a:rPr sz="2400" spc="-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the</a:t>
            </a:r>
            <a:r>
              <a:rPr sz="2400" spc="-1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school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district</a:t>
            </a:r>
            <a:r>
              <a:rPr sz="2400" spc="-1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232323"/>
                </a:solidFill>
                <a:latin typeface="Palatino Linotype"/>
                <a:cs typeface="Palatino Linotype"/>
              </a:rPr>
              <a:t>to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mentor the candidate, an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experienced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SLMS mentor</a:t>
            </a:r>
            <a:r>
              <a:rPr sz="2400" spc="10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can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32323"/>
                </a:solidFill>
                <a:latin typeface="Palatino Linotype"/>
                <a:cs typeface="Palatino Linotype"/>
              </a:rPr>
              <a:t>be</a:t>
            </a:r>
            <a:r>
              <a:rPr sz="2400" spc="-15" dirty="0">
                <a:solidFill>
                  <a:srgbClr val="232323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32323"/>
                </a:solidFill>
                <a:latin typeface="Palatino Linotype"/>
                <a:cs typeface="Palatino Linotype"/>
              </a:rPr>
              <a:t>provided </a:t>
            </a:r>
            <a:r>
              <a:rPr sz="2400" dirty="0">
                <a:latin typeface="Palatino Linotype"/>
                <a:cs typeface="Palatino Linotype"/>
              </a:rPr>
              <a:t>through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New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Jersey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Association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Librarians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(NJASL).</a:t>
            </a:r>
            <a:r>
              <a:rPr sz="2400" spc="-25" dirty="0">
                <a:latin typeface="Palatino Linotype"/>
                <a:cs typeface="Palatino Linotype"/>
              </a:rPr>
              <a:t> New </a:t>
            </a:r>
            <a:r>
              <a:rPr sz="2400" dirty="0">
                <a:latin typeface="Palatino Linotype"/>
                <a:cs typeface="Palatino Linotype"/>
              </a:rPr>
              <a:t>Jersey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Association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Librarians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(NJASL)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reached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at 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mentoring@njasl.org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.</a:t>
            </a:r>
            <a:endParaRPr sz="2400" dirty="0">
              <a:latin typeface="Palatino Linotype"/>
              <a:cs typeface="Palatino Linotype"/>
            </a:endParaRPr>
          </a:p>
          <a:p>
            <a:pPr marL="241300" marR="90170" indent="-228600">
              <a:lnSpc>
                <a:spcPts val="2590"/>
              </a:lnSpc>
              <a:spcBef>
                <a:spcPts val="10"/>
              </a:spcBef>
              <a:buFont typeface="Arial"/>
              <a:buChar char="•"/>
              <a:tabLst>
                <a:tab pos="241300" algn="l"/>
                <a:tab pos="2234565" algn="l"/>
              </a:tabLst>
            </a:pP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60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candidate’s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standard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determination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will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based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on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completion </a:t>
            </a:r>
            <a:r>
              <a:rPr sz="2400" spc="-25" dirty="0">
                <a:latin typeface="Palatino Linotype"/>
                <a:cs typeface="Palatino Linotype"/>
              </a:rPr>
              <a:t>of </a:t>
            </a:r>
            <a:r>
              <a:rPr sz="2400" dirty="0">
                <a:latin typeface="Palatino Linotype"/>
                <a:cs typeface="Palatino Linotype"/>
              </a:rPr>
              <a:t>the </a:t>
            </a:r>
            <a:r>
              <a:rPr sz="2400" spc="-10" dirty="0">
                <a:latin typeface="Palatino Linotype"/>
                <a:cs typeface="Palatino Linotype"/>
              </a:rPr>
              <a:t>residency.</a:t>
            </a:r>
            <a:r>
              <a:rPr sz="2400" dirty="0">
                <a:latin typeface="Palatino Linotype"/>
                <a:cs typeface="Palatino Linotype"/>
              </a:rPr>
              <a:t>	The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final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evaluation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rating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entered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by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district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in </a:t>
            </a:r>
            <a:r>
              <a:rPr sz="2400" spc="-10" dirty="0">
                <a:latin typeface="Palatino Linotype"/>
                <a:cs typeface="Palatino Linotype"/>
              </a:rPr>
              <a:t>NJEdCert.</a:t>
            </a:r>
            <a:endParaRPr sz="240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410" y="489757"/>
            <a:ext cx="10439400" cy="50084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2700" dirty="0"/>
              <a:t>Provisional</a:t>
            </a:r>
            <a:r>
              <a:rPr sz="2700" spc="-70" dirty="0"/>
              <a:t> </a:t>
            </a:r>
            <a:r>
              <a:rPr sz="2700" dirty="0"/>
              <a:t>Process</a:t>
            </a:r>
            <a:r>
              <a:rPr sz="2700" spc="-25" dirty="0"/>
              <a:t> </a:t>
            </a:r>
            <a:r>
              <a:rPr sz="2700" dirty="0"/>
              <a:t>for</a:t>
            </a:r>
            <a:r>
              <a:rPr sz="2700" spc="-15" dirty="0"/>
              <a:t> </a:t>
            </a:r>
            <a:r>
              <a:rPr sz="2700" dirty="0"/>
              <a:t>Student</a:t>
            </a:r>
            <a:r>
              <a:rPr sz="2700" spc="-55" dirty="0"/>
              <a:t> </a:t>
            </a:r>
            <a:r>
              <a:rPr sz="2700" dirty="0"/>
              <a:t>Assistance</a:t>
            </a:r>
            <a:r>
              <a:rPr sz="2700" spc="-50" dirty="0"/>
              <a:t> </a:t>
            </a:r>
            <a:r>
              <a:rPr sz="2700" spc="-10" dirty="0"/>
              <a:t>Coordinators (SAC)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472949" y="897924"/>
            <a:ext cx="10680065" cy="473456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school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district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registers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candidate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through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NJEdCert.</a:t>
            </a:r>
            <a:endParaRPr sz="2400">
              <a:latin typeface="Palatino Linotype"/>
              <a:cs typeface="Palatino Linotype"/>
            </a:endParaRPr>
          </a:p>
          <a:p>
            <a:pPr marL="698500" marR="5080" indent="-228600">
              <a:lnSpc>
                <a:spcPct val="108300"/>
              </a:lnSpc>
              <a:spcBef>
                <a:spcPts val="1095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-1085" dirty="0">
                <a:latin typeface="Courier New"/>
                <a:cs typeface="Courier New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If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candidate has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CE,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they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choose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college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where courses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will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taken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drop-</a:t>
            </a:r>
            <a:r>
              <a:rPr sz="2400" dirty="0">
                <a:latin typeface="Palatino Linotype"/>
                <a:cs typeface="Palatino Linotype"/>
              </a:rPr>
              <a:t>down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menu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under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program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enrollment.</a:t>
            </a:r>
            <a:endParaRPr sz="2400">
              <a:latin typeface="Palatino Linotype"/>
              <a:cs typeface="Palatino Linotype"/>
            </a:endParaRPr>
          </a:p>
          <a:p>
            <a:pPr marL="240665" indent="-227965">
              <a:lnSpc>
                <a:spcPct val="100000"/>
              </a:lnSpc>
              <a:spcBef>
                <a:spcPts val="182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6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six-</a:t>
            </a:r>
            <a:r>
              <a:rPr sz="2400" dirty="0">
                <a:latin typeface="Palatino Linotype"/>
                <a:cs typeface="Palatino Linotype"/>
              </a:rPr>
              <a:t>month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residency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required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under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provisional </a:t>
            </a:r>
            <a:r>
              <a:rPr sz="2400" spc="-10" dirty="0">
                <a:latin typeface="Palatino Linotype"/>
                <a:cs typeface="Palatino Linotype"/>
              </a:rPr>
              <a:t>certificate.</a:t>
            </a:r>
            <a:endParaRPr sz="2400">
              <a:latin typeface="Palatino Linotype"/>
              <a:cs typeface="Palatino Linotype"/>
            </a:endParaRPr>
          </a:p>
          <a:p>
            <a:pPr marL="241300" marR="101600" indent="-228600">
              <a:lnSpc>
                <a:spcPct val="107900"/>
              </a:lnSpc>
              <a:spcBef>
                <a:spcPts val="16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60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candidate’s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standard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certificate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determination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will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based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on</a:t>
            </a:r>
            <a:r>
              <a:rPr sz="2400" spc="-10" dirty="0">
                <a:latin typeface="Palatino Linotype"/>
                <a:cs typeface="Palatino Linotype"/>
              </a:rPr>
              <a:t> completion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residency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final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evaluation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rating.</a:t>
            </a:r>
            <a:endParaRPr sz="2400">
              <a:latin typeface="Palatino Linotype"/>
              <a:cs typeface="Palatino Linotype"/>
            </a:endParaRPr>
          </a:p>
          <a:p>
            <a:pPr marL="240665" indent="-227965">
              <a:lnSpc>
                <a:spcPct val="100000"/>
              </a:lnSpc>
              <a:spcBef>
                <a:spcPts val="182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final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evaluation rating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entered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by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district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NJEdCert.</a:t>
            </a:r>
            <a:endParaRPr sz="2400">
              <a:latin typeface="Palatino Linotype"/>
              <a:cs typeface="Palatino Linotype"/>
            </a:endParaRPr>
          </a:p>
          <a:p>
            <a:pPr marL="241300" marR="282575" indent="-228600">
              <a:lnSpc>
                <a:spcPct val="107800"/>
              </a:lnSpc>
              <a:spcBef>
                <a:spcPts val="16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5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CE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candidate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also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submit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transcripts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request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Verification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of </a:t>
            </a:r>
            <a:r>
              <a:rPr sz="2400" dirty="0">
                <a:latin typeface="Palatino Linotype"/>
                <a:cs typeface="Palatino Linotype"/>
              </a:rPr>
              <a:t>Program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Completion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 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submitted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by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EPP</a:t>
            </a:r>
            <a:r>
              <a:rPr sz="2800" spc="-20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444329"/>
            <a:ext cx="71939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Provisional</a:t>
            </a:r>
            <a:r>
              <a:rPr sz="3200" spc="-75" dirty="0"/>
              <a:t> </a:t>
            </a:r>
            <a:r>
              <a:rPr sz="3200" dirty="0"/>
              <a:t>Process</a:t>
            </a:r>
            <a:r>
              <a:rPr sz="3200" spc="-30" dirty="0"/>
              <a:t> </a:t>
            </a:r>
            <a:r>
              <a:rPr sz="3200" dirty="0"/>
              <a:t>for</a:t>
            </a:r>
            <a:r>
              <a:rPr sz="3200" spc="-15" dirty="0"/>
              <a:t> </a:t>
            </a:r>
            <a:r>
              <a:rPr sz="3200" spc="-10" dirty="0"/>
              <a:t>Administrators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69351" y="1029101"/>
            <a:ext cx="10561955" cy="42354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school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district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registers</a:t>
            </a:r>
            <a:r>
              <a:rPr sz="2800" spc="-10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administrator</a:t>
            </a:r>
            <a:r>
              <a:rPr sz="2800" spc="-9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through</a:t>
            </a:r>
            <a:r>
              <a:rPr sz="2800" spc="-10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NJEdCert.</a:t>
            </a:r>
            <a:endParaRPr sz="2800">
              <a:latin typeface="Palatino Linotype"/>
              <a:cs typeface="Palatino Linotype"/>
            </a:endParaRPr>
          </a:p>
          <a:p>
            <a:pPr marL="240665" marR="125920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Palatino Linotype"/>
                <a:cs typeface="Palatino Linotype"/>
              </a:rPr>
              <a:t>Administrators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must</a:t>
            </a:r>
            <a:r>
              <a:rPr sz="2800" spc="-5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also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be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registered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appropriate program:</a:t>
            </a:r>
            <a:endParaRPr sz="28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70"/>
              </a:spcBef>
              <a:buFont typeface="Courier New"/>
              <a:buChar char="o"/>
              <a:tabLst>
                <a:tab pos="697865" algn="l"/>
              </a:tabLst>
            </a:pPr>
            <a:r>
              <a:rPr sz="2000" b="1" dirty="0">
                <a:latin typeface="Palatino Linotype"/>
                <a:cs typeface="Palatino Linotype"/>
              </a:rPr>
              <a:t>For</a:t>
            </a:r>
            <a:r>
              <a:rPr sz="2000" b="1" spc="-3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Principals</a:t>
            </a:r>
            <a:r>
              <a:rPr sz="2000" dirty="0">
                <a:latin typeface="Palatino Linotype"/>
                <a:cs typeface="Palatino Linotype"/>
              </a:rPr>
              <a:t>: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Register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Leader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to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Leader/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NJPSA</a:t>
            </a:r>
            <a:r>
              <a:rPr sz="2000" spc="-1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spc="-20" dirty="0">
                <a:latin typeface="Palatino Linotype"/>
                <a:cs typeface="Palatino Linotype"/>
              </a:rPr>
              <a:t>two-</a:t>
            </a:r>
            <a:r>
              <a:rPr sz="2000" dirty="0">
                <a:latin typeface="Palatino Linotype"/>
                <a:cs typeface="Palatino Linotype"/>
              </a:rPr>
              <a:t>year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residency.</a:t>
            </a:r>
            <a:endParaRPr sz="20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50"/>
              </a:spcBef>
              <a:buFont typeface="Courier New"/>
              <a:buChar char="o"/>
              <a:tabLst>
                <a:tab pos="697865" algn="l"/>
              </a:tabLst>
            </a:pPr>
            <a:r>
              <a:rPr sz="2000" b="1" dirty="0">
                <a:latin typeface="Palatino Linotype"/>
                <a:cs typeface="Palatino Linotype"/>
              </a:rPr>
              <a:t>For</a:t>
            </a:r>
            <a:r>
              <a:rPr sz="2000" b="1" spc="-4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School</a:t>
            </a:r>
            <a:r>
              <a:rPr sz="2000" b="1" spc="-3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Administrators:</a:t>
            </a:r>
            <a:r>
              <a:rPr sz="2000" b="1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Register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NJASA</a:t>
            </a:r>
            <a:r>
              <a:rPr sz="2000" spc="-155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one-</a:t>
            </a:r>
            <a:r>
              <a:rPr sz="2000" dirty="0">
                <a:latin typeface="Palatino Linotype"/>
                <a:cs typeface="Palatino Linotype"/>
              </a:rPr>
              <a:t>year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residency.</a:t>
            </a:r>
            <a:endParaRPr sz="200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697865" algn="l"/>
              </a:tabLst>
            </a:pPr>
            <a:r>
              <a:rPr sz="2000" b="1" dirty="0">
                <a:latin typeface="Palatino Linotype"/>
                <a:cs typeface="Palatino Linotype"/>
              </a:rPr>
              <a:t>For</a:t>
            </a:r>
            <a:r>
              <a:rPr sz="2000" b="1" spc="-3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School</a:t>
            </a:r>
            <a:r>
              <a:rPr sz="2000" b="1" spc="-3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Business</a:t>
            </a:r>
            <a:r>
              <a:rPr sz="2000" b="1" spc="-2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Administrators</a:t>
            </a:r>
            <a:r>
              <a:rPr sz="2000" dirty="0">
                <a:latin typeface="Palatino Linotype"/>
                <a:cs typeface="Palatino Linotype"/>
              </a:rPr>
              <a:t>:</a:t>
            </a:r>
            <a:r>
              <a:rPr sz="2000" spc="-6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Register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4"/>
              </a:rPr>
              <a:t>NJASBO</a:t>
            </a:r>
            <a:r>
              <a:rPr sz="2000" spc="-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one-</a:t>
            </a:r>
            <a:r>
              <a:rPr sz="2000" dirty="0">
                <a:latin typeface="Palatino Linotype"/>
                <a:cs typeface="Palatino Linotype"/>
              </a:rPr>
              <a:t>year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residency.</a:t>
            </a:r>
            <a:endParaRPr sz="2000">
              <a:latin typeface="Palatino Linotype"/>
              <a:cs typeface="Palatino Linotype"/>
            </a:endParaRPr>
          </a:p>
          <a:p>
            <a:pPr marL="241300" marR="477520" indent="-228600">
              <a:lnSpc>
                <a:spcPts val="303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675005" algn="l"/>
              </a:tabLst>
            </a:pPr>
            <a:r>
              <a:rPr sz="2800" spc="-50" dirty="0">
                <a:latin typeface="Palatino Linotype"/>
                <a:cs typeface="Palatino Linotype"/>
              </a:rPr>
              <a:t>A</a:t>
            </a:r>
            <a:r>
              <a:rPr sz="2800" dirty="0">
                <a:latin typeface="Palatino Linotype"/>
                <a:cs typeface="Palatino Linotype"/>
              </a:rPr>
              <a:t>	</a:t>
            </a:r>
            <a:r>
              <a:rPr sz="2800" spc="-20" dirty="0">
                <a:latin typeface="Palatino Linotype"/>
                <a:cs typeface="Palatino Linotype"/>
              </a:rPr>
              <a:t>one-to-</a:t>
            </a:r>
            <a:r>
              <a:rPr sz="2800" spc="-35" dirty="0">
                <a:latin typeface="Palatino Linotype"/>
                <a:cs typeface="Palatino Linotype"/>
              </a:rPr>
              <a:t>two-</a:t>
            </a:r>
            <a:r>
              <a:rPr sz="2800" dirty="0">
                <a:latin typeface="Palatino Linotype"/>
                <a:cs typeface="Palatino Linotype"/>
              </a:rPr>
              <a:t>year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residency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is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required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under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provisional certificate.</a:t>
            </a:r>
            <a:endParaRPr sz="2800">
              <a:latin typeface="Palatino Linotype"/>
              <a:cs typeface="Palatino Linotype"/>
            </a:endParaRPr>
          </a:p>
          <a:p>
            <a:pPr marL="240665" marR="137795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30" dirty="0">
                <a:latin typeface="Palatino Linotype"/>
                <a:cs typeface="Palatino Linotype"/>
              </a:rPr>
              <a:t>A</a:t>
            </a:r>
            <a:r>
              <a:rPr sz="2800" spc="-16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candidate’s</a:t>
            </a:r>
            <a:r>
              <a:rPr sz="2800" spc="-12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standard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certificate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determination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will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based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on </a:t>
            </a:r>
            <a:r>
              <a:rPr sz="2800" dirty="0">
                <a:latin typeface="Palatino Linotype"/>
                <a:cs typeface="Palatino Linotype"/>
              </a:rPr>
              <a:t>successful</a:t>
            </a:r>
            <a:r>
              <a:rPr sz="2800" spc="-10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completion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residency.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502" y="2450510"/>
            <a:ext cx="9983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New</a:t>
            </a:r>
            <a:r>
              <a:rPr sz="6000" b="0" spc="-30" dirty="0">
                <a:latin typeface="Palatino Linotype"/>
                <a:cs typeface="Palatino Linotype"/>
              </a:rPr>
              <a:t> </a:t>
            </a:r>
            <a:r>
              <a:rPr sz="6000" b="0" dirty="0">
                <a:latin typeface="Palatino Linotype"/>
                <a:cs typeface="Palatino Linotype"/>
              </a:rPr>
              <a:t>Provisional</a:t>
            </a:r>
            <a:r>
              <a:rPr sz="6000" b="0" spc="-15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Registration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71178"/>
            <a:ext cx="8808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NJEdCert</a:t>
            </a:r>
            <a:r>
              <a:rPr sz="4000" spc="-110" dirty="0"/>
              <a:t> </a:t>
            </a:r>
            <a:r>
              <a:rPr sz="4000" spc="-10" dirty="0"/>
              <a:t>Enhancements</a:t>
            </a:r>
            <a:r>
              <a:rPr sz="4000" spc="-120" dirty="0"/>
              <a:t> </a:t>
            </a:r>
            <a:r>
              <a:rPr sz="4000" dirty="0"/>
              <a:t>and</a:t>
            </a:r>
            <a:r>
              <a:rPr sz="4000" spc="-145" dirty="0"/>
              <a:t> </a:t>
            </a:r>
            <a:r>
              <a:rPr sz="4000" spc="-10" dirty="0"/>
              <a:t>Updates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38621" y="1176655"/>
            <a:ext cx="10740390" cy="453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Palatino Linotype"/>
                <a:cs typeface="Palatino Linotype"/>
              </a:rPr>
              <a:t>Application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process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flow</a:t>
            </a:r>
            <a:r>
              <a:rPr sz="2400" spc="-10" dirty="0">
                <a:latin typeface="Palatino Linotype"/>
                <a:cs typeface="Palatino Linotype"/>
              </a:rPr>
              <a:t> updates:</a:t>
            </a:r>
            <a:endParaRPr sz="24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Palatino Linotype"/>
                <a:cs typeface="Palatino Linotype"/>
              </a:rPr>
              <a:t>Language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flow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updates for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substitute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credential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certificate</a:t>
            </a:r>
            <a:r>
              <a:rPr sz="1800" spc="-10" dirty="0">
                <a:latin typeface="Palatino Linotype"/>
                <a:cs typeface="Palatino Linotype"/>
              </a:rPr>
              <a:t> applications.</a:t>
            </a:r>
            <a:endParaRPr sz="18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Palatino Linotype"/>
                <a:cs typeface="Palatino Linotype"/>
              </a:rPr>
              <a:t>Account creation </a:t>
            </a:r>
            <a:r>
              <a:rPr sz="1800" spc="-10" dirty="0">
                <a:latin typeface="Palatino Linotype"/>
                <a:cs typeface="Palatino Linotype"/>
              </a:rPr>
              <a:t>processes.</a:t>
            </a:r>
            <a:endParaRPr sz="18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Palatino Linotype"/>
                <a:cs typeface="Palatino Linotype"/>
              </a:rPr>
              <a:t>Provisional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process.</a:t>
            </a:r>
            <a:endParaRPr sz="18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697865" algn="l"/>
              </a:tabLst>
            </a:pPr>
            <a:r>
              <a:rPr sz="1800" spc="-10" dirty="0">
                <a:latin typeface="Palatino Linotype"/>
                <a:cs typeface="Palatino Linotype"/>
              </a:rPr>
              <a:t>Auto-</a:t>
            </a:r>
            <a:r>
              <a:rPr sz="1800" dirty="0">
                <a:latin typeface="Palatino Linotype"/>
                <a:cs typeface="Palatino Linotype"/>
              </a:rPr>
              <a:t>emails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educators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and school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districts.</a:t>
            </a:r>
            <a:endParaRPr sz="1800" dirty="0">
              <a:latin typeface="Palatino Linotype"/>
              <a:cs typeface="Palatino Linotype"/>
            </a:endParaRPr>
          </a:p>
          <a:p>
            <a:pPr marL="507365" indent="-494665">
              <a:lnSpc>
                <a:spcPct val="100000"/>
              </a:lnSpc>
              <a:spcBef>
                <a:spcPts val="1660"/>
              </a:spcBef>
              <a:buAutoNum type="arabicPeriod"/>
              <a:tabLst>
                <a:tab pos="507365" algn="l"/>
              </a:tabLst>
            </a:pPr>
            <a:r>
              <a:rPr sz="2400" dirty="0">
                <a:latin typeface="Palatino Linotype"/>
                <a:cs typeface="Palatino Linotype"/>
              </a:rPr>
              <a:t>System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improvements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enhanced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user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experience:</a:t>
            </a:r>
            <a:endParaRPr sz="24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Palatino Linotype"/>
                <a:cs typeface="Palatino Linotype"/>
              </a:rPr>
              <a:t>Educator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lookup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function:</a:t>
            </a:r>
            <a:endParaRPr sz="1800" dirty="0">
              <a:latin typeface="Palatino Linotype"/>
              <a:cs typeface="Palatino Linotype"/>
            </a:endParaRPr>
          </a:p>
          <a:p>
            <a:pPr marL="1155065" lvl="2" indent="-22796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1155065" algn="l"/>
              </a:tabLst>
            </a:pPr>
            <a:r>
              <a:rPr sz="1400" dirty="0">
                <a:latin typeface="Palatino Linotype"/>
                <a:cs typeface="Palatino Linotype"/>
              </a:rPr>
              <a:t>Certification</a:t>
            </a:r>
            <a:r>
              <a:rPr sz="1400" spc="-2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status</a:t>
            </a:r>
            <a:r>
              <a:rPr sz="1400" spc="-3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is</a:t>
            </a:r>
            <a:r>
              <a:rPr sz="1400" spc="-1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available</a:t>
            </a:r>
            <a:r>
              <a:rPr sz="1400" spc="-4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for</a:t>
            </a:r>
            <a:r>
              <a:rPr sz="1400" spc="-1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employers</a:t>
            </a:r>
            <a:r>
              <a:rPr sz="1400" spc="-3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to confirm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certificates</a:t>
            </a:r>
            <a:r>
              <a:rPr sz="1400" spc="-1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and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spc="-10" dirty="0">
                <a:latin typeface="Palatino Linotype"/>
                <a:cs typeface="Palatino Linotype"/>
              </a:rPr>
              <a:t>status.</a:t>
            </a:r>
            <a:endParaRPr sz="1400" dirty="0">
              <a:latin typeface="Palatino Linotype"/>
              <a:cs typeface="Palatino Linotype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Palatino Linotype"/>
                <a:cs typeface="Palatino Linotype"/>
              </a:rPr>
              <a:t>School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district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view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enhanced to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allow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hiring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school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districts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view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application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status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of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potential hires.</a:t>
            </a:r>
            <a:endParaRPr sz="1800" dirty="0">
              <a:latin typeface="Palatino Linotype"/>
              <a:cs typeface="Palatino Linotype"/>
            </a:endParaRPr>
          </a:p>
          <a:p>
            <a:pPr marL="697865" lvl="1" indent="-227965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697865" algn="l"/>
              </a:tabLst>
            </a:pPr>
            <a:r>
              <a:rPr sz="1800" spc="-10" dirty="0">
                <a:latin typeface="Palatino Linotype"/>
                <a:cs typeface="Palatino Linotype"/>
              </a:rPr>
              <a:t>Web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to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Case</a:t>
            </a:r>
            <a:r>
              <a:rPr sz="1800" spc="4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has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an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embedded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communication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system.</a:t>
            </a:r>
            <a:endParaRPr sz="18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New</a:t>
            </a:r>
            <a:r>
              <a:rPr sz="3200" spc="-50" dirty="0"/>
              <a:t> </a:t>
            </a:r>
            <a:r>
              <a:rPr sz="3200" dirty="0"/>
              <a:t>Provisional:</a:t>
            </a:r>
            <a:r>
              <a:rPr sz="3200" spc="-50" dirty="0"/>
              <a:t> </a:t>
            </a:r>
            <a:r>
              <a:rPr sz="3200" dirty="0"/>
              <a:t>Educator</a:t>
            </a:r>
            <a:r>
              <a:rPr sz="3200" spc="-55" dirty="0"/>
              <a:t> </a:t>
            </a:r>
            <a:r>
              <a:rPr sz="3200" spc="-10" dirty="0"/>
              <a:t>Information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246250"/>
            <a:ext cx="11293475" cy="435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Palatino Linotype"/>
                <a:cs typeface="Palatino Linotype"/>
              </a:rPr>
              <a:t>Steps</a:t>
            </a:r>
            <a:r>
              <a:rPr sz="2800" b="1" spc="-5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to</a:t>
            </a:r>
            <a:r>
              <a:rPr sz="2800" b="1" spc="-7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register</a:t>
            </a:r>
            <a:r>
              <a:rPr sz="2800" b="1" spc="-6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an</a:t>
            </a:r>
            <a:r>
              <a:rPr sz="2800" b="1" spc="-6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educator</a:t>
            </a:r>
            <a:r>
              <a:rPr sz="2800" b="1" spc="-6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for</a:t>
            </a:r>
            <a:r>
              <a:rPr sz="2800" b="1" spc="-8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the</a:t>
            </a:r>
            <a:r>
              <a:rPr sz="2800" b="1" spc="-6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provisional</a:t>
            </a:r>
            <a:r>
              <a:rPr sz="2800" b="1" spc="-4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teacher</a:t>
            </a:r>
            <a:r>
              <a:rPr sz="2800" b="1" spc="-65" dirty="0">
                <a:latin typeface="Palatino Linotype"/>
                <a:cs typeface="Palatino Linotype"/>
              </a:rPr>
              <a:t> </a:t>
            </a:r>
            <a:r>
              <a:rPr sz="2800" b="1" spc="-10" dirty="0">
                <a:latin typeface="Palatino Linotype"/>
                <a:cs typeface="Palatino Linotype"/>
              </a:rPr>
              <a:t>process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Palatino Linotype"/>
              <a:cs typeface="Palatino Linotype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2400" dirty="0">
                <a:latin typeface="Palatino Linotype"/>
                <a:cs typeface="Palatino Linotype"/>
              </a:rPr>
              <a:t>Complete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fields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last name,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date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birth,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social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security</a:t>
            </a:r>
            <a:r>
              <a:rPr sz="2400" spc="-10" dirty="0">
                <a:latin typeface="Palatino Linotype"/>
                <a:cs typeface="Palatino Linotype"/>
              </a:rPr>
              <a:t> number.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Palatino Linotype"/>
              <a:buAutoNum type="arabicPeriod"/>
            </a:pPr>
            <a:endParaRPr sz="1900">
              <a:latin typeface="Palatino Linotype"/>
              <a:cs typeface="Palatino Linotype"/>
            </a:endParaRPr>
          </a:p>
          <a:p>
            <a:pPr marL="756285" indent="-7435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56285" algn="l"/>
              </a:tabLst>
            </a:pPr>
            <a:r>
              <a:rPr sz="2400" spc="-10" dirty="0">
                <a:latin typeface="Palatino Linotype"/>
                <a:cs typeface="Palatino Linotype"/>
              </a:rPr>
              <a:t>Verify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email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address</a:t>
            </a:r>
            <a:r>
              <a:rPr sz="2400" spc="-6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on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file.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Palatino Linotype"/>
              <a:buAutoNum type="arabicPeriod"/>
            </a:pPr>
            <a:endParaRPr sz="1750">
              <a:latin typeface="Palatino Linotype"/>
              <a:cs typeface="Palatino Linotype"/>
            </a:endParaRPr>
          </a:p>
          <a:p>
            <a:pPr marL="756285" marR="5080" indent="-744220">
              <a:lnSpc>
                <a:spcPct val="107900"/>
              </a:lnSpc>
              <a:spcBef>
                <a:spcPts val="5"/>
              </a:spcBef>
              <a:buAutoNum type="arabicPeriod"/>
              <a:tabLst>
                <a:tab pos="756285" algn="l"/>
              </a:tabLst>
            </a:pPr>
            <a:r>
              <a:rPr sz="2400" dirty="0">
                <a:latin typeface="Palatino Linotype"/>
                <a:cs typeface="Palatino Linotype"/>
              </a:rPr>
              <a:t>Complete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fields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job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type, employment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status,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start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date,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additional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job </a:t>
            </a:r>
            <a:r>
              <a:rPr sz="2400" spc="-10" dirty="0">
                <a:latin typeface="Palatino Linotype"/>
                <a:cs typeface="Palatino Linotype"/>
              </a:rPr>
              <a:t>details.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Palatino Linotype"/>
              <a:buAutoNum type="arabicPeriod"/>
            </a:pPr>
            <a:endParaRPr sz="1950">
              <a:latin typeface="Palatino Linotype"/>
              <a:cs typeface="Palatino Linotype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2400" dirty="0">
                <a:latin typeface="Palatino Linotype"/>
                <a:cs typeface="Palatino Linotype"/>
              </a:rPr>
              <a:t>Select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license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that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matches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position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which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you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hired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 </a:t>
            </a:r>
            <a:r>
              <a:rPr sz="2400" spc="-10" dirty="0">
                <a:latin typeface="Palatino Linotype"/>
                <a:cs typeface="Palatino Linotype"/>
              </a:rPr>
              <a:t>educator.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buFont typeface="Palatino Linotype"/>
              <a:buAutoNum type="arabicPeriod"/>
            </a:pPr>
            <a:endParaRPr sz="1950">
              <a:latin typeface="Palatino Linotype"/>
              <a:cs typeface="Palatino Linotype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2400" dirty="0">
                <a:latin typeface="Palatino Linotype"/>
                <a:cs typeface="Palatino Linotype"/>
              </a:rPr>
              <a:t>Mentorship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alternate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route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information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will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be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requested.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Register Educator for New Provisional Licens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84416"/>
            <a:ext cx="11875007" cy="1587995"/>
          </a:xfrm>
          <a:prstGeom prst="rect">
            <a:avLst/>
          </a:prstGeom>
        </p:spPr>
      </p:pic>
      <p:grpSp>
        <p:nvGrpSpPr>
          <p:cNvPr id="3" name="object 3" descr="Shows example of the page for Register Educator for New Provisional License"/>
          <p:cNvGrpSpPr/>
          <p:nvPr/>
        </p:nvGrpSpPr>
        <p:grpSpPr>
          <a:xfrm>
            <a:off x="149352" y="1001267"/>
            <a:ext cx="11890375" cy="5805170"/>
            <a:chOff x="149352" y="1001267"/>
            <a:chExt cx="11890375" cy="58051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6059423"/>
              <a:ext cx="11890235" cy="746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1001267"/>
              <a:ext cx="11606783" cy="50627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Register</a:t>
            </a:r>
            <a:r>
              <a:rPr sz="3200" spc="-60" dirty="0"/>
              <a:t> </a:t>
            </a:r>
            <a:r>
              <a:rPr sz="3200" dirty="0"/>
              <a:t>Educator</a:t>
            </a:r>
            <a:r>
              <a:rPr sz="3200" spc="-45" dirty="0"/>
              <a:t> </a:t>
            </a:r>
            <a:r>
              <a:rPr sz="3200" dirty="0"/>
              <a:t>for</a:t>
            </a:r>
            <a:r>
              <a:rPr sz="3200" spc="-15" dirty="0"/>
              <a:t> </a:t>
            </a:r>
            <a:r>
              <a:rPr sz="3200" dirty="0"/>
              <a:t>New</a:t>
            </a:r>
            <a:r>
              <a:rPr sz="3200" spc="-35" dirty="0"/>
              <a:t> </a:t>
            </a:r>
            <a:r>
              <a:rPr sz="3200" dirty="0"/>
              <a:t>Provisional</a:t>
            </a:r>
            <a:r>
              <a:rPr sz="3200" spc="-45" dirty="0"/>
              <a:t> </a:t>
            </a:r>
            <a:r>
              <a:rPr sz="3200" spc="-10" dirty="0"/>
              <a:t>License</a:t>
            </a:r>
            <a:endParaRPr sz="32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New</a:t>
            </a:r>
            <a:r>
              <a:rPr sz="3200" spc="-45" dirty="0"/>
              <a:t> </a:t>
            </a:r>
            <a:r>
              <a:rPr sz="3200" dirty="0"/>
              <a:t>Provisional</a:t>
            </a:r>
            <a:r>
              <a:rPr sz="3200" spc="-60" dirty="0"/>
              <a:t> </a:t>
            </a:r>
            <a:r>
              <a:rPr sz="3200" spc="-10" dirty="0"/>
              <a:t>License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154259"/>
            <a:ext cx="10414635" cy="441452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3200" b="1" dirty="0">
                <a:latin typeface="Palatino Linotype"/>
                <a:cs typeface="Palatino Linotype"/>
              </a:rPr>
              <a:t>After</a:t>
            </a:r>
            <a:r>
              <a:rPr sz="3200" b="1" spc="-40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completing</a:t>
            </a:r>
            <a:r>
              <a:rPr sz="3200" b="1" spc="-45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the</a:t>
            </a:r>
            <a:r>
              <a:rPr sz="3200" b="1" spc="-20" dirty="0">
                <a:latin typeface="Palatino Linotype"/>
                <a:cs typeface="Palatino Linotype"/>
              </a:rPr>
              <a:t> </a:t>
            </a:r>
            <a:r>
              <a:rPr sz="3200" b="1" spc="-10" dirty="0">
                <a:latin typeface="Palatino Linotype"/>
                <a:cs typeface="Palatino Linotype"/>
              </a:rPr>
              <a:t>registration</a:t>
            </a:r>
            <a:endParaRPr sz="3200">
              <a:latin typeface="Palatino Linotype"/>
              <a:cs typeface="Palatino Linotype"/>
            </a:endParaRPr>
          </a:p>
          <a:p>
            <a:pPr marL="527685" marR="1183640" indent="-515620">
              <a:lnSpc>
                <a:spcPts val="5760"/>
              </a:lnSpc>
              <a:spcBef>
                <a:spcPts val="509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Palatino Linotype"/>
                <a:cs typeface="Palatino Linotype"/>
              </a:rPr>
              <a:t>A</a:t>
            </a:r>
            <a:r>
              <a:rPr sz="3200" spc="-20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case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is</a:t>
            </a:r>
            <a:r>
              <a:rPr sz="3200" spc="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created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and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assigned to the </a:t>
            </a:r>
            <a:r>
              <a:rPr sz="3200" spc="-10" dirty="0">
                <a:latin typeface="Palatino Linotype"/>
                <a:cs typeface="Palatino Linotype"/>
              </a:rPr>
              <a:t>provisional program.</a:t>
            </a:r>
            <a:endParaRPr sz="3200">
              <a:latin typeface="Palatino Linotype"/>
              <a:cs typeface="Palatino Linotype"/>
            </a:endParaRPr>
          </a:p>
          <a:p>
            <a:pPr marL="527685" indent="-514984">
              <a:lnSpc>
                <a:spcPct val="100000"/>
              </a:lnSpc>
              <a:spcBef>
                <a:spcPts val="1410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Palatino Linotype"/>
                <a:cs typeface="Palatino Linotype"/>
              </a:rPr>
              <a:t>An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application</a:t>
            </a:r>
            <a:r>
              <a:rPr sz="3200" spc="-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record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is created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within</a:t>
            </a:r>
            <a:r>
              <a:rPr sz="3200" spc="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the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spc="-10" dirty="0">
                <a:latin typeface="Palatino Linotype"/>
                <a:cs typeface="Palatino Linotype"/>
              </a:rPr>
              <a:t>case.</a:t>
            </a:r>
            <a:endParaRPr sz="3200">
              <a:latin typeface="Palatino Linotype"/>
              <a:cs typeface="Palatino Linotype"/>
            </a:endParaRPr>
          </a:p>
          <a:p>
            <a:pPr marL="527685" marR="5080" indent="-515620">
              <a:lnSpc>
                <a:spcPct val="150000"/>
              </a:lnSpc>
              <a:buAutoNum type="arabicPeriod"/>
              <a:tabLst>
                <a:tab pos="527685" algn="l"/>
              </a:tabLst>
            </a:pPr>
            <a:r>
              <a:rPr sz="3200" dirty="0">
                <a:latin typeface="Palatino Linotype"/>
                <a:cs typeface="Palatino Linotype"/>
              </a:rPr>
              <a:t>A</a:t>
            </a:r>
            <a:r>
              <a:rPr sz="3200" spc="-204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new provisional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teacher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process</a:t>
            </a:r>
            <a:r>
              <a:rPr sz="3200" spc="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record</a:t>
            </a:r>
            <a:r>
              <a:rPr sz="3200" spc="-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is</a:t>
            </a:r>
            <a:r>
              <a:rPr sz="3200" spc="-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created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spc="-25" dirty="0">
                <a:latin typeface="Palatino Linotype"/>
                <a:cs typeface="Palatino Linotype"/>
              </a:rPr>
              <a:t>for </a:t>
            </a:r>
            <a:r>
              <a:rPr sz="3200" dirty="0">
                <a:latin typeface="Palatino Linotype"/>
                <a:cs typeface="Palatino Linotype"/>
              </a:rPr>
              <a:t>that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spc="-10" dirty="0">
                <a:latin typeface="Palatino Linotype"/>
                <a:cs typeface="Palatino Linotype"/>
              </a:rPr>
              <a:t>educator.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950" y="2450510"/>
            <a:ext cx="9672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Provisional</a:t>
            </a:r>
            <a:r>
              <a:rPr sz="6000" b="0" spc="-110" dirty="0">
                <a:latin typeface="Palatino Linotype"/>
                <a:cs typeface="Palatino Linotype"/>
              </a:rPr>
              <a:t> </a:t>
            </a:r>
            <a:r>
              <a:rPr sz="6000" b="0" dirty="0">
                <a:latin typeface="Palatino Linotype"/>
                <a:cs typeface="Palatino Linotype"/>
              </a:rPr>
              <a:t>Renewal</a:t>
            </a:r>
            <a:r>
              <a:rPr sz="6000" b="0" spc="-105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Process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Renewal</a:t>
            </a:r>
            <a:r>
              <a:rPr sz="3200" spc="-60" dirty="0"/>
              <a:t> </a:t>
            </a:r>
            <a:r>
              <a:rPr sz="3200" dirty="0"/>
              <a:t>of</a:t>
            </a:r>
            <a:r>
              <a:rPr sz="3200" spc="-15" dirty="0"/>
              <a:t> </a:t>
            </a:r>
            <a:r>
              <a:rPr sz="3200" dirty="0"/>
              <a:t>Provisional</a:t>
            </a:r>
            <a:r>
              <a:rPr sz="3200" spc="-55" dirty="0"/>
              <a:t> </a:t>
            </a:r>
            <a:r>
              <a:rPr sz="3200" spc="-10" dirty="0"/>
              <a:t>Certificates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162431"/>
            <a:ext cx="10939145" cy="333623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67310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Palatino Linotype" panose="02040502050505030304" pitchFamily="18" charset="0"/>
              </a:rPr>
              <a:t>Candidates who are working under a provisional certificate that will expire on July 31, and who have not yet met the requirements for a standard certificate, will need to be issued a provisional renewal to continue employment in current role while working towards 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dirty="0">
                <a:latin typeface="Palatino Linotype" panose="02040502050505030304" pitchFamily="18" charset="0"/>
              </a:rPr>
              <a:t>standard certificate. The school district can initiate the renewal process in NJEdCert in June of the expiring year.</a:t>
            </a:r>
          </a:p>
          <a:p>
            <a:pPr marL="241300" marR="367665" indent="-228600">
              <a:lnSpc>
                <a:spcPts val="25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  <a:tab pos="8568055" algn="l"/>
              </a:tabLst>
            </a:pPr>
            <a:r>
              <a:rPr dirty="0">
                <a:latin typeface="Palatino Linotype" panose="02040502050505030304" pitchFamily="18" charset="0"/>
              </a:rPr>
              <a:t>Candidates may be eligible for one provisional renewal.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dirty="0">
                <a:latin typeface="Palatino Linotype" panose="02040502050505030304" pitchFamily="18" charset="0"/>
              </a:rPr>
              <a:t>CE teachers must provide the school district with documentation of progress made towards alternate route program completion.</a:t>
            </a:r>
          </a:p>
          <a:p>
            <a:pPr marL="241300" marR="295910" indent="-228600">
              <a:lnSpc>
                <a:spcPts val="25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Palatino Linotype" panose="02040502050505030304" pitchFamily="18" charset="0"/>
              </a:rPr>
              <a:t>Candidates completing a TOSD, Bilingual, or ESL program must also provide documentation to the school district of progress made towards program completion to be eligible for a second renewal of the provisional.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Initiating</a:t>
            </a:r>
            <a:r>
              <a:rPr sz="3200" spc="-60" dirty="0"/>
              <a:t> </a:t>
            </a:r>
            <a:r>
              <a:rPr sz="3200" dirty="0"/>
              <a:t>Provisional</a:t>
            </a:r>
            <a:r>
              <a:rPr sz="3200" spc="-50" dirty="0"/>
              <a:t> </a:t>
            </a:r>
            <a:r>
              <a:rPr sz="3200" dirty="0"/>
              <a:t>License</a:t>
            </a:r>
            <a:r>
              <a:rPr sz="3200" spc="-50" dirty="0"/>
              <a:t> </a:t>
            </a:r>
            <a:r>
              <a:rPr sz="3200" dirty="0"/>
              <a:t>Renewal</a:t>
            </a:r>
            <a:r>
              <a:rPr sz="3200" spc="-40" dirty="0"/>
              <a:t> </a:t>
            </a:r>
            <a:r>
              <a:rPr sz="3200" dirty="0"/>
              <a:t>(1</a:t>
            </a:r>
            <a:r>
              <a:rPr sz="3200" spc="-25" dirty="0"/>
              <a:t> </a:t>
            </a:r>
            <a:r>
              <a:rPr sz="3200" dirty="0"/>
              <a:t>of </a:t>
            </a:r>
            <a:r>
              <a:rPr sz="3200" spc="-25" dirty="0"/>
              <a:t>3)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255979"/>
            <a:ext cx="7320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alatino Linotype"/>
                <a:cs typeface="Palatino Linotype"/>
              </a:rPr>
              <a:t>From homepage, click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“Renew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Provisional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License.”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190" y="444329"/>
            <a:ext cx="9676130" cy="33938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Palatino Linotype"/>
              <a:cs typeface="Palatino Linotype"/>
            </a:endParaRPr>
          </a:p>
          <a:p>
            <a:pPr marL="756285" marR="31750" indent="-744220">
              <a:lnSpc>
                <a:spcPct val="150000"/>
              </a:lnSpc>
              <a:buAutoNum type="arabicPeriod"/>
              <a:tabLst>
                <a:tab pos="756285" algn="l"/>
              </a:tabLst>
            </a:pPr>
            <a:r>
              <a:rPr sz="3200" dirty="0">
                <a:latin typeface="Palatino Linotype"/>
                <a:cs typeface="Palatino Linotype"/>
              </a:rPr>
              <a:t>There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will be a</a:t>
            </a:r>
            <a:r>
              <a:rPr sz="3200" spc="-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list of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provisional licenses</a:t>
            </a:r>
            <a:r>
              <a:rPr sz="3200" spc="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that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spc="-25" dirty="0">
                <a:latin typeface="Palatino Linotype"/>
                <a:cs typeface="Palatino Linotype"/>
              </a:rPr>
              <a:t>are </a:t>
            </a:r>
            <a:r>
              <a:rPr sz="3200" dirty="0">
                <a:latin typeface="Palatino Linotype"/>
                <a:cs typeface="Palatino Linotype"/>
              </a:rPr>
              <a:t>eligible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to be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spc="-10" dirty="0">
                <a:latin typeface="Palatino Linotype"/>
                <a:cs typeface="Palatino Linotype"/>
              </a:rPr>
              <a:t>renewed.</a:t>
            </a:r>
            <a:endParaRPr sz="3200" dirty="0">
              <a:latin typeface="Palatino Linotype"/>
              <a:cs typeface="Palatino Linotype"/>
            </a:endParaRPr>
          </a:p>
          <a:p>
            <a:pPr marL="756285" indent="-743585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756285" algn="l"/>
              </a:tabLst>
            </a:pPr>
            <a:r>
              <a:rPr sz="3200" dirty="0">
                <a:latin typeface="Palatino Linotype"/>
                <a:cs typeface="Palatino Linotype"/>
              </a:rPr>
              <a:t>Select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the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appropriate </a:t>
            </a:r>
            <a:r>
              <a:rPr sz="3200" spc="-10" dirty="0">
                <a:latin typeface="Palatino Linotype"/>
                <a:cs typeface="Palatino Linotype"/>
              </a:rPr>
              <a:t>educator.</a:t>
            </a:r>
            <a:endParaRPr sz="3200" dirty="0">
              <a:latin typeface="Palatino Linotype"/>
              <a:cs typeface="Palatino Linotype"/>
            </a:endParaRPr>
          </a:p>
          <a:p>
            <a:pPr marL="756285" indent="-743585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756285" algn="l"/>
              </a:tabLst>
            </a:pPr>
            <a:r>
              <a:rPr sz="3200" dirty="0">
                <a:latin typeface="Palatino Linotype"/>
                <a:cs typeface="Palatino Linotype"/>
              </a:rPr>
              <a:t>Follow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the</a:t>
            </a:r>
            <a:r>
              <a:rPr sz="3200" spc="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screen </a:t>
            </a:r>
            <a:r>
              <a:rPr sz="3200" spc="-10" dirty="0">
                <a:latin typeface="Palatino Linotype"/>
                <a:cs typeface="Palatino Linotype"/>
              </a:rPr>
              <a:t>prompts.</a:t>
            </a:r>
            <a:endParaRPr sz="3200" dirty="0">
              <a:latin typeface="Palatino Linotype"/>
              <a:cs typeface="Palatino Linotyp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7DA71C-9C4D-4977-BCFF-9EE257249C8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Initiating</a:t>
            </a:r>
            <a:r>
              <a:rPr lang="en-US" sz="3200" b="1" spc="-6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32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Provisional</a:t>
            </a:r>
            <a:r>
              <a:rPr lang="en-US" sz="3200" b="1" spc="-5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32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License</a:t>
            </a:r>
            <a:r>
              <a:rPr lang="en-US" sz="3200" b="1" spc="-5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32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Renewal</a:t>
            </a:r>
            <a:r>
              <a:rPr lang="en-US" sz="3200" b="1" spc="-40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32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(2</a:t>
            </a:r>
            <a:r>
              <a:rPr lang="en-US" sz="3200" b="1" spc="-2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3200" b="1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of </a:t>
            </a:r>
            <a:r>
              <a:rPr lang="en-US" sz="3200" b="1" spc="-25" dirty="0">
                <a:solidFill>
                  <a:srgbClr val="6D2305"/>
                </a:solidFill>
                <a:effectLst/>
                <a:latin typeface="Palatino Linotype" panose="02040502050505030304" pitchFamily="18" charset="0"/>
                <a:cs typeface="Palatino Linotype" panose="02040502050505030304" pitchFamily="18" charset="0"/>
              </a:rPr>
              <a:t>3)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5580" y="444329"/>
            <a:ext cx="85909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Initiating</a:t>
            </a:r>
            <a:r>
              <a:rPr sz="3200" spc="-60" dirty="0"/>
              <a:t> </a:t>
            </a:r>
            <a:r>
              <a:rPr sz="3200" dirty="0"/>
              <a:t>Provisional</a:t>
            </a:r>
            <a:r>
              <a:rPr sz="3200" spc="-50" dirty="0"/>
              <a:t> </a:t>
            </a:r>
            <a:r>
              <a:rPr sz="3200" dirty="0"/>
              <a:t>License</a:t>
            </a:r>
            <a:r>
              <a:rPr sz="3200" spc="-50" dirty="0"/>
              <a:t> </a:t>
            </a:r>
            <a:r>
              <a:rPr sz="3200" dirty="0"/>
              <a:t>Renewal</a:t>
            </a:r>
            <a:r>
              <a:rPr sz="3200" spc="-40" dirty="0"/>
              <a:t> </a:t>
            </a:r>
            <a:r>
              <a:rPr sz="3200" dirty="0"/>
              <a:t>(3</a:t>
            </a:r>
            <a:r>
              <a:rPr sz="3200" spc="-25" dirty="0"/>
              <a:t> </a:t>
            </a:r>
            <a:r>
              <a:rPr sz="3200" dirty="0"/>
              <a:t>of </a:t>
            </a:r>
            <a:r>
              <a:rPr sz="3200" spc="-25" dirty="0"/>
              <a:t>3)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50190" y="967825"/>
            <a:ext cx="9740265" cy="2418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b="1" dirty="0">
                <a:latin typeface="Palatino Linotype"/>
                <a:cs typeface="Palatino Linotype"/>
              </a:rPr>
              <a:t>Following</a:t>
            </a:r>
            <a:r>
              <a:rPr sz="2200" b="1" spc="-40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the</a:t>
            </a:r>
            <a:r>
              <a:rPr sz="2200" b="1" spc="-55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conclusion</a:t>
            </a:r>
            <a:r>
              <a:rPr sz="2200" b="1" spc="-35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of</a:t>
            </a:r>
            <a:r>
              <a:rPr sz="2200" b="1" spc="-75" dirty="0">
                <a:latin typeface="Palatino Linotype"/>
                <a:cs typeface="Palatino Linotype"/>
              </a:rPr>
              <a:t> </a:t>
            </a:r>
            <a:r>
              <a:rPr sz="2200" b="1" spc="-10" dirty="0">
                <a:latin typeface="Palatino Linotype"/>
                <a:cs typeface="Palatino Linotype"/>
              </a:rPr>
              <a:t>processes:</a:t>
            </a:r>
            <a:endParaRPr sz="2200" dirty="0">
              <a:latin typeface="Palatino Linotype"/>
              <a:cs typeface="Palatino Linotype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</a:tabLst>
            </a:pPr>
            <a:r>
              <a:rPr sz="2200" spc="-20" dirty="0">
                <a:latin typeface="Palatino Linotype"/>
                <a:cs typeface="Palatino Linotype"/>
              </a:rPr>
              <a:t>A</a:t>
            </a:r>
            <a:r>
              <a:rPr sz="2200" spc="-12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case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is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created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with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status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“Pending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Payment.”</a:t>
            </a:r>
            <a:endParaRPr sz="2200" dirty="0">
              <a:latin typeface="Palatino Linotype"/>
              <a:cs typeface="Palatino Linotype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</a:tabLst>
            </a:pPr>
            <a:r>
              <a:rPr sz="2200" dirty="0">
                <a:latin typeface="Palatino Linotype"/>
                <a:cs typeface="Palatino Linotype"/>
              </a:rPr>
              <a:t>An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application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is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created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associated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to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case.</a:t>
            </a:r>
            <a:endParaRPr sz="2200" dirty="0">
              <a:latin typeface="Palatino Linotype"/>
              <a:cs typeface="Palatino Linotype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</a:tabLst>
            </a:pPr>
            <a:r>
              <a:rPr sz="2200" spc="-20" dirty="0">
                <a:latin typeface="Palatino Linotype"/>
                <a:cs typeface="Palatino Linotype"/>
              </a:rPr>
              <a:t>A</a:t>
            </a:r>
            <a:r>
              <a:rPr sz="2200" spc="-12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new</a:t>
            </a:r>
            <a:r>
              <a:rPr sz="2200" spc="-9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PTP</a:t>
            </a:r>
            <a:r>
              <a:rPr sz="2200" spc="-9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record</a:t>
            </a:r>
            <a:r>
              <a:rPr sz="2200" spc="-2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is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created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associated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to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educator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application.</a:t>
            </a:r>
            <a:endParaRPr sz="2200" dirty="0">
              <a:latin typeface="Palatino Linotype"/>
              <a:cs typeface="Palatino Linotype"/>
            </a:endParaRPr>
          </a:p>
          <a:p>
            <a:pPr marL="355600" marR="16764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  <a:tab pos="2099945" algn="l"/>
              </a:tabLst>
            </a:pP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8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educator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will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receive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</a:t>
            </a:r>
            <a:r>
              <a:rPr sz="2200" spc="-9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email</a:t>
            </a:r>
            <a:r>
              <a:rPr sz="2200" spc="-8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with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subject</a:t>
            </a:r>
            <a:r>
              <a:rPr sz="2200" spc="-80" dirty="0">
                <a:latin typeface="Palatino Linotype"/>
                <a:cs typeface="Palatino Linotype"/>
              </a:rPr>
              <a:t> </a:t>
            </a:r>
            <a:r>
              <a:rPr sz="2200" spc="-25" dirty="0">
                <a:latin typeface="Palatino Linotype"/>
                <a:cs typeface="Palatino Linotype"/>
              </a:rPr>
              <a:t>“Your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Provisional</a:t>
            </a:r>
            <a:r>
              <a:rPr sz="2200" spc="-8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Renewal Application”</a:t>
            </a:r>
            <a:r>
              <a:rPr sz="2200" dirty="0">
                <a:latin typeface="Palatino Linotype"/>
                <a:cs typeface="Palatino Linotype"/>
              </a:rPr>
              <a:t>	to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allow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for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educator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to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complete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application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payment.</a:t>
            </a:r>
            <a:endParaRPr sz="2200" dirty="0">
              <a:latin typeface="Palatino Linotype"/>
              <a:cs typeface="Palatino Linotype"/>
            </a:endParaRPr>
          </a:p>
        </p:txBody>
      </p:sp>
      <p:pic>
        <p:nvPicPr>
          <p:cNvPr id="2" name="object 2" descr="Following the conclusion of processes:&#10;A case is created with status Pending Payment.&#10;An application is created and associated to the case.&#10;A new PTP record is created and associated to the educator and application.&#10;The educator will receive an email with subject Your Provisional Renewal Application to allow for educator to complete application and payment.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7484" y="3471671"/>
            <a:ext cx="7659624" cy="25801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Entering</a:t>
            </a:r>
            <a:r>
              <a:rPr sz="3200" spc="-75" dirty="0"/>
              <a:t> </a:t>
            </a:r>
            <a:r>
              <a:rPr sz="3200" dirty="0"/>
              <a:t>a</a:t>
            </a:r>
            <a:r>
              <a:rPr sz="3200" spc="-40" dirty="0"/>
              <a:t> </a:t>
            </a:r>
            <a:r>
              <a:rPr sz="3200" spc="-20" dirty="0"/>
              <a:t>Termination</a:t>
            </a:r>
            <a:r>
              <a:rPr sz="3200" spc="-75" dirty="0"/>
              <a:t> </a:t>
            </a:r>
            <a:r>
              <a:rPr sz="3200" spc="-20" dirty="0"/>
              <a:t>Date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93790" y="1093962"/>
            <a:ext cx="10307320" cy="34988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4114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Palatino Linotype"/>
                <a:cs typeface="Palatino Linotype"/>
              </a:rPr>
              <a:t>When</a:t>
            </a:r>
            <a:r>
              <a:rPr sz="2800" spc="-9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an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educator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leaves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school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district,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termination</a:t>
            </a:r>
            <a:r>
              <a:rPr sz="2800" spc="-10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date, </a:t>
            </a:r>
            <a:r>
              <a:rPr sz="2800" dirty="0">
                <a:latin typeface="Palatino Linotype"/>
                <a:cs typeface="Palatino Linotype"/>
              </a:rPr>
              <a:t>which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is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last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date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-5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employment,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must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be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entered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in </a:t>
            </a:r>
            <a:r>
              <a:rPr sz="2800" spc="-10" dirty="0">
                <a:latin typeface="Palatino Linotype"/>
                <a:cs typeface="Palatino Linotype"/>
              </a:rPr>
              <a:t>NJEdCert.</a:t>
            </a:r>
            <a:endParaRPr sz="2800">
              <a:latin typeface="Palatino Linotype"/>
              <a:cs typeface="Palatino Linotype"/>
            </a:endParaRPr>
          </a:p>
          <a:p>
            <a:pPr marL="241300" marR="502284" indent="-228600">
              <a:lnSpc>
                <a:spcPts val="303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Palatino Linotype"/>
                <a:cs typeface="Palatino Linotype"/>
              </a:rPr>
              <a:t>A</a:t>
            </a:r>
            <a:r>
              <a:rPr sz="2800" spc="-1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PTP</a:t>
            </a:r>
            <a:r>
              <a:rPr sz="2800" spc="-1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record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is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created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for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each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endorsement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educator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is </a:t>
            </a:r>
            <a:r>
              <a:rPr sz="2800" dirty="0">
                <a:latin typeface="Palatino Linotype"/>
                <a:cs typeface="Palatino Linotype"/>
              </a:rPr>
              <a:t>registered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for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NJEdCert.</a:t>
            </a:r>
            <a:endParaRPr sz="2800">
              <a:latin typeface="Palatino Linotype"/>
              <a:cs typeface="Palatino Linotype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20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spc="-20" dirty="0">
                <a:latin typeface="Palatino Linotype"/>
                <a:cs typeface="Palatino Linotype"/>
              </a:rPr>
              <a:t>To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enter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termination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date,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you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will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need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go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your</a:t>
            </a:r>
            <a:r>
              <a:rPr sz="2400" spc="-10" dirty="0">
                <a:latin typeface="Palatino Linotype"/>
                <a:cs typeface="Palatino Linotype"/>
              </a:rPr>
              <a:t> district </a:t>
            </a:r>
            <a:r>
              <a:rPr sz="2400" dirty="0">
                <a:latin typeface="Palatino Linotype"/>
                <a:cs typeface="Palatino Linotype"/>
              </a:rPr>
              <a:t>educator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list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click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educators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hyperlinked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name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to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pull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up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account </a:t>
            </a:r>
            <a:r>
              <a:rPr sz="2400" dirty="0">
                <a:latin typeface="Palatino Linotype"/>
                <a:cs typeface="Palatino Linotype"/>
              </a:rPr>
              <a:t>records.</a:t>
            </a:r>
            <a:r>
              <a:rPr sz="2400" spc="-55" dirty="0">
                <a:latin typeface="Palatino Linotype"/>
                <a:cs typeface="Palatino Linotype"/>
              </a:rPr>
              <a:t> </a:t>
            </a:r>
            <a:r>
              <a:rPr sz="2400" spc="-35" dirty="0">
                <a:latin typeface="Palatino Linotype"/>
                <a:cs typeface="Palatino Linotype"/>
              </a:rPr>
              <a:t>You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must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locate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the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educator’s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PTP</a:t>
            </a:r>
            <a:r>
              <a:rPr sz="2400" spc="-8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ID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records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for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your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district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enter a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termination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date for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each.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914" y="2450510"/>
            <a:ext cx="107626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Conversion</a:t>
            </a:r>
            <a:r>
              <a:rPr sz="6000" b="0" spc="-70" dirty="0">
                <a:latin typeface="Palatino Linotype"/>
                <a:cs typeface="Palatino Linotype"/>
              </a:rPr>
              <a:t> </a:t>
            </a:r>
            <a:r>
              <a:rPr sz="6000" b="0" dirty="0">
                <a:latin typeface="Palatino Linotype"/>
                <a:cs typeface="Palatino Linotype"/>
              </a:rPr>
              <a:t>to</a:t>
            </a:r>
            <a:r>
              <a:rPr sz="6000" b="0" spc="-45" dirty="0">
                <a:latin typeface="Palatino Linotype"/>
                <a:cs typeface="Palatino Linotype"/>
              </a:rPr>
              <a:t> </a:t>
            </a:r>
            <a:r>
              <a:rPr sz="6000" b="0" dirty="0">
                <a:latin typeface="Palatino Linotype"/>
                <a:cs typeface="Palatino Linotype"/>
              </a:rPr>
              <a:t>Standard</a:t>
            </a:r>
            <a:r>
              <a:rPr sz="6000" b="0" spc="-40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Process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33077"/>
            <a:ext cx="96799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27340" algn="l"/>
              </a:tabLst>
            </a:pPr>
            <a:r>
              <a:rPr spc="-40" dirty="0"/>
              <a:t>Web</a:t>
            </a:r>
            <a:r>
              <a:rPr spc="-8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Case</a:t>
            </a:r>
            <a:r>
              <a:rPr spc="-5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District</a:t>
            </a:r>
            <a:r>
              <a:rPr spc="-65" dirty="0"/>
              <a:t> </a:t>
            </a:r>
            <a:r>
              <a:rPr spc="-10" dirty="0"/>
              <a:t>Process</a:t>
            </a:r>
            <a:r>
              <a:rPr lang="en-US" spc="-10" dirty="0"/>
              <a:t> </a:t>
            </a:r>
            <a:r>
              <a:rPr dirty="0"/>
              <a:t>(1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25"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191" y="1249298"/>
            <a:ext cx="655574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Palatino Linotype"/>
                <a:cs typeface="Palatino Linotype"/>
              </a:rPr>
              <a:t>District</a:t>
            </a:r>
            <a:r>
              <a:rPr sz="1800" b="1" spc="-25" dirty="0">
                <a:latin typeface="Palatino Linotype"/>
                <a:cs typeface="Palatino Linotype"/>
              </a:rPr>
              <a:t> </a:t>
            </a:r>
            <a:r>
              <a:rPr sz="1800" b="1" dirty="0">
                <a:latin typeface="Palatino Linotype"/>
                <a:cs typeface="Palatino Linotype"/>
              </a:rPr>
              <a:t>Process</a:t>
            </a:r>
            <a:r>
              <a:rPr sz="1800" b="1" spc="-10" dirty="0">
                <a:latin typeface="Palatino Linotype"/>
                <a:cs typeface="Palatino Linotype"/>
              </a:rPr>
              <a:t> </a:t>
            </a:r>
            <a:r>
              <a:rPr sz="1800" b="1" spc="-60" dirty="0">
                <a:latin typeface="Palatino Linotype"/>
                <a:cs typeface="Palatino Linotype"/>
              </a:rPr>
              <a:t>To</a:t>
            </a:r>
            <a:r>
              <a:rPr sz="1800" b="1" spc="-10" dirty="0">
                <a:latin typeface="Palatino Linotype"/>
                <a:cs typeface="Palatino Linotype"/>
              </a:rPr>
              <a:t> </a:t>
            </a:r>
            <a:r>
              <a:rPr sz="1800" b="1" dirty="0">
                <a:latin typeface="Palatino Linotype"/>
                <a:cs typeface="Palatino Linotype"/>
              </a:rPr>
              <a:t>Submit</a:t>
            </a:r>
            <a:r>
              <a:rPr sz="1800" b="1" spc="-20" dirty="0">
                <a:latin typeface="Palatino Linotype"/>
                <a:cs typeface="Palatino Linotype"/>
              </a:rPr>
              <a:t> </a:t>
            </a:r>
            <a:r>
              <a:rPr sz="1800" b="1" dirty="0">
                <a:latin typeface="Palatino Linotype"/>
                <a:cs typeface="Palatino Linotype"/>
              </a:rPr>
              <a:t>a</a:t>
            </a:r>
            <a:r>
              <a:rPr sz="1800" b="1" spc="-20" dirty="0">
                <a:latin typeface="Palatino Linotype"/>
                <a:cs typeface="Palatino Linotype"/>
              </a:rPr>
              <a:t> </a:t>
            </a:r>
            <a:r>
              <a:rPr sz="1800" b="1" dirty="0">
                <a:latin typeface="Palatino Linotype"/>
                <a:cs typeface="Palatino Linotype"/>
              </a:rPr>
              <a:t>Customer Service</a:t>
            </a:r>
            <a:r>
              <a:rPr sz="1800" b="1" spc="-20" dirty="0">
                <a:latin typeface="Palatino Linotype"/>
                <a:cs typeface="Palatino Linotype"/>
              </a:rPr>
              <a:t> </a:t>
            </a:r>
            <a:r>
              <a:rPr sz="1800" b="1" dirty="0">
                <a:latin typeface="Palatino Linotype"/>
                <a:cs typeface="Palatino Linotype"/>
              </a:rPr>
              <a:t>Question</a:t>
            </a:r>
            <a:r>
              <a:rPr sz="1800" b="1" spc="-15" dirty="0">
                <a:latin typeface="Palatino Linotype"/>
                <a:cs typeface="Palatino Linotype"/>
              </a:rPr>
              <a:t> </a:t>
            </a:r>
            <a:r>
              <a:rPr sz="1800" b="1" dirty="0">
                <a:latin typeface="Palatino Linotype"/>
                <a:cs typeface="Palatino Linotype"/>
              </a:rPr>
              <a:t>/</a:t>
            </a:r>
            <a:r>
              <a:rPr sz="1800" b="1" spc="-10" dirty="0">
                <a:latin typeface="Palatino Linotype"/>
                <a:cs typeface="Palatino Linotype"/>
              </a:rPr>
              <a:t> </a:t>
            </a:r>
            <a:r>
              <a:rPr sz="1800" b="1" spc="-20" dirty="0">
                <a:latin typeface="Palatino Linotype"/>
                <a:cs typeface="Palatino Linotype"/>
              </a:rPr>
              <a:t>Case</a:t>
            </a:r>
            <a:endParaRPr sz="18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Palatino Linotype"/>
                <a:cs typeface="Palatino Linotype"/>
              </a:rPr>
              <a:t>Step</a:t>
            </a:r>
            <a:r>
              <a:rPr sz="1600" b="1" spc="-4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1</a:t>
            </a:r>
            <a:r>
              <a:rPr sz="1600" dirty="0">
                <a:latin typeface="Palatino Linotype"/>
                <a:cs typeface="Palatino Linotype"/>
              </a:rPr>
              <a:t>: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Look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up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an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educator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using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Educator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License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Search.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191" y="4123659"/>
            <a:ext cx="37928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Palatino Linotype"/>
                <a:cs typeface="Palatino Linotype"/>
              </a:rPr>
              <a:t>Step</a:t>
            </a:r>
            <a:r>
              <a:rPr sz="1600" b="1" spc="-3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2</a:t>
            </a:r>
            <a:r>
              <a:rPr sz="1600" dirty="0">
                <a:latin typeface="Palatino Linotype"/>
                <a:cs typeface="Palatino Linotype"/>
              </a:rPr>
              <a:t>: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Click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on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the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“Create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Case”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button.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5" name="object 5" descr="Educator License Search&#10;Enter the Educators first and last name to search for their licensure information. &#10;2 Boxes&#10;First name and last nam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8295" y="2304288"/>
            <a:ext cx="5943599" cy="1420519"/>
          </a:xfrm>
          <a:prstGeom prst="rect">
            <a:avLst/>
          </a:prstGeom>
        </p:spPr>
      </p:pic>
      <p:pic>
        <p:nvPicPr>
          <p:cNvPr id="6" name="object 6" descr="Click create case butt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3788" y="4558284"/>
            <a:ext cx="2497835" cy="12953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Conversion</a:t>
            </a:r>
            <a:r>
              <a:rPr sz="3200" spc="-50" dirty="0"/>
              <a:t> </a:t>
            </a:r>
            <a:r>
              <a:rPr sz="3200" dirty="0"/>
              <a:t>to</a:t>
            </a:r>
            <a:r>
              <a:rPr sz="3200" spc="-30" dirty="0"/>
              <a:t> </a:t>
            </a:r>
            <a:r>
              <a:rPr sz="3200" spc="-10" dirty="0"/>
              <a:t>Standard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7733" y="1097010"/>
            <a:ext cx="10317480" cy="43535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Palatino Linotype"/>
                <a:cs typeface="Palatino Linotype"/>
              </a:rPr>
              <a:t>School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districts</a:t>
            </a:r>
            <a:r>
              <a:rPr sz="2600" spc="-4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must</a:t>
            </a:r>
            <a:r>
              <a:rPr sz="2600" spc="-3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initiate conversion to</a:t>
            </a:r>
            <a:r>
              <a:rPr sz="2600" spc="-2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a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standard</a:t>
            </a:r>
            <a:r>
              <a:rPr sz="2600" spc="-6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for</a:t>
            </a:r>
            <a:r>
              <a:rPr sz="2600" spc="-1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all</a:t>
            </a:r>
            <a:r>
              <a:rPr sz="2600" spc="-5" dirty="0">
                <a:latin typeface="Palatino Linotype"/>
                <a:cs typeface="Palatino Linotype"/>
              </a:rPr>
              <a:t> </a:t>
            </a:r>
            <a:r>
              <a:rPr sz="2600" spc="-10" dirty="0">
                <a:latin typeface="Palatino Linotype"/>
                <a:cs typeface="Palatino Linotype"/>
              </a:rPr>
              <a:t>educators </a:t>
            </a:r>
            <a:r>
              <a:rPr sz="2600" dirty="0">
                <a:latin typeface="Palatino Linotype"/>
                <a:cs typeface="Palatino Linotype"/>
              </a:rPr>
              <a:t>through</a:t>
            </a:r>
            <a:r>
              <a:rPr sz="2600" spc="-4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NJEdCert.</a:t>
            </a:r>
            <a:r>
              <a:rPr sz="2600" spc="-4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Before</a:t>
            </a:r>
            <a:r>
              <a:rPr sz="2600" spc="-2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initiating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conversion to</a:t>
            </a:r>
            <a:r>
              <a:rPr sz="2600" spc="-3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standard,</a:t>
            </a:r>
            <a:r>
              <a:rPr sz="2600" spc="-4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the</a:t>
            </a:r>
            <a:r>
              <a:rPr sz="2600" spc="-20" dirty="0">
                <a:latin typeface="Palatino Linotype"/>
                <a:cs typeface="Palatino Linotype"/>
              </a:rPr>
              <a:t> </a:t>
            </a:r>
            <a:r>
              <a:rPr sz="2600" spc="-10" dirty="0">
                <a:latin typeface="Palatino Linotype"/>
                <a:cs typeface="Palatino Linotype"/>
              </a:rPr>
              <a:t>school </a:t>
            </a:r>
            <a:r>
              <a:rPr sz="2600" dirty="0">
                <a:latin typeface="Palatino Linotype"/>
                <a:cs typeface="Palatino Linotype"/>
              </a:rPr>
              <a:t>district</a:t>
            </a:r>
            <a:r>
              <a:rPr sz="2600" spc="-4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must</a:t>
            </a:r>
            <a:r>
              <a:rPr sz="2600" spc="-3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confirm</a:t>
            </a:r>
            <a:r>
              <a:rPr sz="2600" spc="-1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the</a:t>
            </a:r>
            <a:r>
              <a:rPr sz="2600" spc="-2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following</a:t>
            </a:r>
            <a:r>
              <a:rPr sz="2600" spc="15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has</a:t>
            </a:r>
            <a:r>
              <a:rPr sz="2600" spc="-2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Palatino Linotype"/>
                <a:cs typeface="Palatino Linotype"/>
              </a:rPr>
              <a:t>been</a:t>
            </a:r>
            <a:r>
              <a:rPr sz="2600" spc="-15" dirty="0">
                <a:latin typeface="Palatino Linotype"/>
                <a:cs typeface="Palatino Linotype"/>
              </a:rPr>
              <a:t> </a:t>
            </a:r>
            <a:r>
              <a:rPr sz="2600" spc="-10" dirty="0">
                <a:latin typeface="Palatino Linotype"/>
                <a:cs typeface="Palatino Linotype"/>
              </a:rPr>
              <a:t>completed:</a:t>
            </a:r>
            <a:endParaRPr sz="2600">
              <a:latin typeface="Palatino Linotype"/>
              <a:cs typeface="Palatino Linotype"/>
            </a:endParaRPr>
          </a:p>
          <a:p>
            <a:pPr marL="697865" marR="586105" indent="-228600" algn="just">
              <a:lnSpc>
                <a:spcPts val="2590"/>
              </a:lnSpc>
              <a:spcBef>
                <a:spcPts val="505"/>
              </a:spcBef>
              <a:buFont typeface="Courier New"/>
              <a:buChar char="o"/>
              <a:tabLst>
                <a:tab pos="697865" algn="l"/>
              </a:tabLst>
            </a:pPr>
            <a:r>
              <a:rPr sz="2400" b="1" spc="-20" dirty="0">
                <a:latin typeface="Palatino Linotype"/>
                <a:cs typeface="Palatino Linotype"/>
              </a:rPr>
              <a:t>Teachers</a:t>
            </a:r>
            <a:r>
              <a:rPr sz="2400" spc="-20" dirty="0">
                <a:latin typeface="Palatino Linotype"/>
                <a:cs typeface="Palatino Linotype"/>
              </a:rPr>
              <a:t>:</a:t>
            </a:r>
            <a:r>
              <a:rPr sz="2400" spc="-4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30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weeks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of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mentoring,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received</a:t>
            </a:r>
            <a:r>
              <a:rPr sz="2400" spc="-4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two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years</a:t>
            </a:r>
            <a:r>
              <a:rPr sz="2400" spc="-25" dirty="0">
                <a:latin typeface="Palatino Linotype"/>
                <a:cs typeface="Palatino Linotype"/>
              </a:rPr>
              <a:t> of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6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or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highly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final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summative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ratings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completed </a:t>
            </a:r>
            <a:r>
              <a:rPr sz="2400" dirty="0">
                <a:latin typeface="Palatino Linotype"/>
                <a:cs typeface="Palatino Linotype"/>
              </a:rPr>
              <a:t>required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coursework,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if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applicable.</a:t>
            </a:r>
            <a:endParaRPr sz="2400">
              <a:latin typeface="Palatino Linotype"/>
              <a:cs typeface="Palatino Linotype"/>
            </a:endParaRPr>
          </a:p>
          <a:p>
            <a:pPr marL="697865" indent="-227965" algn="just">
              <a:lnSpc>
                <a:spcPct val="100000"/>
              </a:lnSpc>
              <a:spcBef>
                <a:spcPts val="180"/>
              </a:spcBef>
              <a:buFont typeface="Courier New"/>
              <a:buChar char="o"/>
              <a:tabLst>
                <a:tab pos="697865" algn="l"/>
              </a:tabLst>
            </a:pPr>
            <a:r>
              <a:rPr sz="2400" b="1" dirty="0">
                <a:latin typeface="Palatino Linotype"/>
                <a:cs typeface="Palatino Linotype"/>
              </a:rPr>
              <a:t>Administrators</a:t>
            </a:r>
            <a:r>
              <a:rPr sz="2400" dirty="0">
                <a:latin typeface="Palatino Linotype"/>
                <a:cs typeface="Palatino Linotype"/>
              </a:rPr>
              <a:t>: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one-to-</a:t>
            </a:r>
            <a:r>
              <a:rPr sz="2400" spc="-20" dirty="0">
                <a:latin typeface="Palatino Linotype"/>
                <a:cs typeface="Palatino Linotype"/>
              </a:rPr>
              <a:t>two-</a:t>
            </a:r>
            <a:r>
              <a:rPr sz="2400" dirty="0">
                <a:latin typeface="Palatino Linotype"/>
                <a:cs typeface="Palatino Linotype"/>
              </a:rPr>
              <a:t>year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residency.</a:t>
            </a:r>
            <a:endParaRPr sz="2400">
              <a:latin typeface="Palatino Linotype"/>
              <a:cs typeface="Palatino Linotype"/>
            </a:endParaRPr>
          </a:p>
          <a:p>
            <a:pPr marL="698500" marR="311150" indent="-228600">
              <a:lnSpc>
                <a:spcPts val="2590"/>
              </a:lnSpc>
              <a:spcBef>
                <a:spcPts val="545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b="1" dirty="0">
                <a:latin typeface="Palatino Linotype"/>
                <a:cs typeface="Palatino Linotype"/>
              </a:rPr>
              <a:t>SAC</a:t>
            </a:r>
            <a:r>
              <a:rPr sz="2400" dirty="0">
                <a:latin typeface="Palatino Linotype"/>
                <a:cs typeface="Palatino Linotype"/>
              </a:rPr>
              <a:t>: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6-</a:t>
            </a:r>
            <a:r>
              <a:rPr sz="2400" dirty="0">
                <a:latin typeface="Palatino Linotype"/>
                <a:cs typeface="Palatino Linotype"/>
              </a:rPr>
              <a:t>month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residency,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received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or</a:t>
            </a:r>
            <a:r>
              <a:rPr sz="2400" spc="-10" dirty="0">
                <a:latin typeface="Palatino Linotype"/>
                <a:cs typeface="Palatino Linotype"/>
              </a:rPr>
              <a:t> highly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6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rating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coursework,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if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applicable.</a:t>
            </a:r>
            <a:endParaRPr sz="2400">
              <a:latin typeface="Palatino Linotype"/>
              <a:cs typeface="Palatino Linotype"/>
            </a:endParaRPr>
          </a:p>
          <a:p>
            <a:pPr marL="698500" marR="8890" indent="-228600">
              <a:lnSpc>
                <a:spcPts val="2590"/>
              </a:lnSpc>
              <a:spcBef>
                <a:spcPts val="500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b="1" dirty="0">
                <a:latin typeface="Palatino Linotype"/>
                <a:cs typeface="Palatino Linotype"/>
              </a:rPr>
              <a:t>SLMS/ALMS</a:t>
            </a:r>
            <a:r>
              <a:rPr sz="2400" dirty="0">
                <a:latin typeface="Palatino Linotype"/>
                <a:cs typeface="Palatino Linotype"/>
              </a:rPr>
              <a:t>:</a:t>
            </a:r>
            <a:r>
              <a:rPr sz="2400" spc="-4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one-</a:t>
            </a:r>
            <a:r>
              <a:rPr sz="2400" dirty="0">
                <a:latin typeface="Palatino Linotype"/>
                <a:cs typeface="Palatino Linotype"/>
              </a:rPr>
              <a:t>year</a:t>
            </a:r>
            <a:r>
              <a:rPr sz="2400" spc="-20" dirty="0">
                <a:latin typeface="Palatino Linotype"/>
                <a:cs typeface="Palatino Linotype"/>
              </a:rPr>
              <a:t> residency,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mentoring, received</a:t>
            </a:r>
            <a:r>
              <a:rPr sz="2400" spc="-4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an </a:t>
            </a:r>
            <a:r>
              <a:rPr sz="2400" dirty="0">
                <a:latin typeface="Palatino Linotype"/>
                <a:cs typeface="Palatino Linotype"/>
              </a:rPr>
              <a:t>effective</a:t>
            </a:r>
            <a:r>
              <a:rPr sz="2400" spc="-5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or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highly effective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rating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and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completed</a:t>
            </a:r>
            <a:r>
              <a:rPr sz="2400" spc="-3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coursework,</a:t>
            </a:r>
            <a:r>
              <a:rPr sz="2400" spc="-25" dirty="0">
                <a:latin typeface="Palatino Linotype"/>
                <a:cs typeface="Palatino Linotype"/>
              </a:rPr>
              <a:t> if </a:t>
            </a:r>
            <a:r>
              <a:rPr sz="2400" spc="-10" dirty="0">
                <a:latin typeface="Palatino Linotype"/>
                <a:cs typeface="Palatino Linotype"/>
              </a:rPr>
              <a:t>applicable.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699" y="420669"/>
            <a:ext cx="9509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Entering</a:t>
            </a:r>
            <a:r>
              <a:rPr sz="3200" spc="-60" dirty="0"/>
              <a:t> </a:t>
            </a:r>
            <a:r>
              <a:rPr sz="3200" dirty="0"/>
              <a:t>Final</a:t>
            </a:r>
            <a:r>
              <a:rPr sz="3200" spc="-40" dirty="0"/>
              <a:t> </a:t>
            </a:r>
            <a:r>
              <a:rPr sz="3200" dirty="0"/>
              <a:t>Summative</a:t>
            </a:r>
            <a:r>
              <a:rPr sz="3200" spc="-20" dirty="0"/>
              <a:t> </a:t>
            </a:r>
            <a:r>
              <a:rPr sz="3200" dirty="0"/>
              <a:t>Ratings</a:t>
            </a:r>
            <a:r>
              <a:rPr sz="3200" spc="-45" dirty="0"/>
              <a:t> </a:t>
            </a:r>
            <a:r>
              <a:rPr sz="3200" dirty="0"/>
              <a:t>and</a:t>
            </a:r>
            <a:r>
              <a:rPr sz="3200" spc="-30" dirty="0"/>
              <a:t> </a:t>
            </a:r>
            <a:r>
              <a:rPr sz="3200" spc="-10" dirty="0"/>
              <a:t>Mentorship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65165" y="994600"/>
            <a:ext cx="10554335" cy="44831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665" marR="410209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Palatino Linotype"/>
                <a:cs typeface="Palatino Linotype"/>
              </a:rPr>
              <a:t>Ratings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and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mentoring</a:t>
            </a:r>
            <a:r>
              <a:rPr sz="2800" spc="-9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weeks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are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entered</a:t>
            </a:r>
            <a:r>
              <a:rPr sz="2800" spc="-10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by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school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district </a:t>
            </a:r>
            <a:r>
              <a:rPr sz="2800" dirty="0">
                <a:latin typeface="Palatino Linotype"/>
                <a:cs typeface="Palatino Linotype"/>
              </a:rPr>
              <a:t>into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NJEdCert.</a:t>
            </a:r>
            <a:endParaRPr sz="2800">
              <a:latin typeface="Palatino Linotype"/>
              <a:cs typeface="Palatino Linotype"/>
            </a:endParaRPr>
          </a:p>
          <a:p>
            <a:pPr marL="697865" marR="57785" lvl="1" indent="-228600">
              <a:lnSpc>
                <a:spcPts val="3030"/>
              </a:lnSpc>
              <a:spcBef>
                <a:spcPts val="495"/>
              </a:spcBef>
              <a:buFont typeface="Courier New"/>
              <a:buChar char="o"/>
              <a:tabLst>
                <a:tab pos="697865" algn="l"/>
                <a:tab pos="77343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Palatino Linotype"/>
                <a:cs typeface="Palatino Linotype"/>
              </a:rPr>
              <a:t>Access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by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going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to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your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spc="-35" dirty="0">
                <a:latin typeface="Palatino Linotype"/>
                <a:cs typeface="Palatino Linotype"/>
              </a:rPr>
              <a:t>district’s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educator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list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and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clicking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on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teacher's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hyperlinked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name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which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will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transition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to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page </a:t>
            </a:r>
            <a:r>
              <a:rPr sz="2800" dirty="0">
                <a:latin typeface="Palatino Linotype"/>
                <a:cs typeface="Palatino Linotype"/>
              </a:rPr>
              <a:t>that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has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option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to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choose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“Enter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Final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Summative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Ratings </a:t>
            </a:r>
            <a:r>
              <a:rPr sz="2800" dirty="0">
                <a:latin typeface="Palatino Linotype"/>
                <a:cs typeface="Palatino Linotype"/>
              </a:rPr>
              <a:t>and</a:t>
            </a:r>
            <a:r>
              <a:rPr sz="2800" spc="-5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Mentorship.”</a:t>
            </a:r>
            <a:endParaRPr sz="2800">
              <a:latin typeface="Palatino Linotype"/>
              <a:cs typeface="Palatino Linotype"/>
            </a:endParaRPr>
          </a:p>
          <a:p>
            <a:pPr marL="240665" marR="5080" indent="-228600">
              <a:lnSpc>
                <a:spcPct val="90000"/>
              </a:lnSpc>
              <a:spcBef>
                <a:spcPts val="930"/>
              </a:spcBef>
              <a:buFont typeface="Arial"/>
              <a:buChar char="•"/>
              <a:tabLst>
                <a:tab pos="240665" algn="l"/>
                <a:tab pos="8426450" algn="l"/>
              </a:tabLst>
            </a:pPr>
            <a:r>
              <a:rPr sz="2800" dirty="0">
                <a:latin typeface="Palatino Linotype"/>
                <a:cs typeface="Palatino Linotype"/>
              </a:rPr>
              <a:t>Mentoring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time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must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be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tracked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by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each</a:t>
            </a:r>
            <a:r>
              <a:rPr sz="2800" spc="-7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employer.</a:t>
            </a:r>
            <a:r>
              <a:rPr sz="2800" dirty="0">
                <a:latin typeface="Palatino Linotype"/>
                <a:cs typeface="Palatino Linotype"/>
              </a:rPr>
              <a:t>	If</a:t>
            </a:r>
            <a:r>
              <a:rPr sz="2800" spc="-30" dirty="0">
                <a:latin typeface="Palatino Linotype"/>
                <a:cs typeface="Palatino Linotype"/>
              </a:rPr>
              <a:t> </a:t>
            </a:r>
            <a:r>
              <a:rPr sz="2800" spc="-50" dirty="0">
                <a:latin typeface="Palatino Linotype"/>
                <a:cs typeface="Palatino Linotype"/>
              </a:rPr>
              <a:t>a </a:t>
            </a:r>
            <a:r>
              <a:rPr sz="2800" dirty="0">
                <a:latin typeface="Palatino Linotype"/>
                <a:cs typeface="Palatino Linotype"/>
              </a:rPr>
              <a:t>provisional</a:t>
            </a:r>
            <a:r>
              <a:rPr sz="2800" spc="-114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teacher</a:t>
            </a:r>
            <a:r>
              <a:rPr sz="2800" spc="-12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leaves</a:t>
            </a:r>
            <a:r>
              <a:rPr sz="2800" spc="-11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employment</a:t>
            </a:r>
            <a:r>
              <a:rPr sz="2800" spc="-10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from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10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school</a:t>
            </a:r>
            <a:r>
              <a:rPr sz="2800" spc="-10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district </a:t>
            </a:r>
            <a:r>
              <a:rPr sz="2800" dirty="0">
                <a:latin typeface="Palatino Linotype"/>
                <a:cs typeface="Palatino Linotype"/>
              </a:rPr>
              <a:t>and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begins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to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work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new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school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district,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initial</a:t>
            </a:r>
            <a:r>
              <a:rPr sz="2800" spc="-9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district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will </a:t>
            </a:r>
            <a:r>
              <a:rPr sz="2800" dirty="0">
                <a:latin typeface="Palatino Linotype"/>
                <a:cs typeface="Palatino Linotype"/>
              </a:rPr>
              <a:t>need</a:t>
            </a:r>
            <a:r>
              <a:rPr sz="2800" spc="-9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to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complete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Mentoring</a:t>
            </a:r>
            <a:r>
              <a:rPr sz="28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Transfer</a:t>
            </a:r>
            <a:r>
              <a:rPr sz="28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Template</a:t>
            </a:r>
            <a:r>
              <a:rPr sz="2800" spc="-95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to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document </a:t>
            </a:r>
            <a:r>
              <a:rPr sz="2800" dirty="0">
                <a:latin typeface="Palatino Linotype"/>
                <a:cs typeface="Palatino Linotype"/>
              </a:rPr>
              <a:t>the</a:t>
            </a:r>
            <a:r>
              <a:rPr sz="2800" spc="-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amount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mentoring</a:t>
            </a:r>
            <a:r>
              <a:rPr sz="2800" spc="-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time</a:t>
            </a:r>
            <a:r>
              <a:rPr sz="2800" spc="-7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completed.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918" y="2412410"/>
            <a:ext cx="68872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Contact</a:t>
            </a:r>
            <a:r>
              <a:rPr sz="6000" b="0" spc="-35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Information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spc="-45" dirty="0"/>
              <a:t> </a:t>
            </a:r>
            <a:r>
              <a:rPr dirty="0"/>
              <a:t>Customer</a:t>
            </a:r>
            <a:r>
              <a:rPr spc="-30" dirty="0"/>
              <a:t> </a:t>
            </a:r>
            <a:r>
              <a:rPr spc="-10"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26" y="1300547"/>
            <a:ext cx="9629775" cy="4596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3669665" algn="l"/>
              </a:tabLst>
            </a:pP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Call</a:t>
            </a:r>
            <a:r>
              <a:rPr sz="2000" spc="-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Center: (609)</a:t>
            </a:r>
            <a:r>
              <a:rPr sz="2000" spc="-3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292-</a:t>
            </a:r>
            <a:r>
              <a:rPr sz="20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2070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	Hours:</a:t>
            </a:r>
            <a:r>
              <a:rPr sz="2000" spc="-5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Monday</a:t>
            </a:r>
            <a:r>
              <a:rPr sz="20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through</a:t>
            </a:r>
            <a:r>
              <a:rPr sz="2000" spc="-4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Friday</a:t>
            </a:r>
            <a:r>
              <a:rPr sz="20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from</a:t>
            </a:r>
            <a:r>
              <a:rPr sz="20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8</a:t>
            </a:r>
            <a:r>
              <a:rPr sz="20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a.m.</a:t>
            </a:r>
            <a:r>
              <a:rPr sz="20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to</a:t>
            </a:r>
            <a:r>
              <a:rPr sz="2000" spc="-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7</a:t>
            </a:r>
            <a:r>
              <a:rPr sz="20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p.m.</a:t>
            </a:r>
            <a:endParaRPr sz="2000">
              <a:latin typeface="Palatino Linotype"/>
              <a:cs typeface="Palatino Linotype"/>
            </a:endParaRPr>
          </a:p>
          <a:p>
            <a:pPr marL="240665" marR="289560" indent="-228600">
              <a:lnSpc>
                <a:spcPct val="110000"/>
              </a:lnSpc>
              <a:spcBef>
                <a:spcPts val="159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Educators</a:t>
            </a:r>
            <a:r>
              <a:rPr sz="2000" spc="-5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can</a:t>
            </a:r>
            <a:r>
              <a:rPr sz="20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create</a:t>
            </a:r>
            <a:r>
              <a:rPr sz="20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an</a:t>
            </a:r>
            <a:r>
              <a:rPr sz="20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NJEdCert</a:t>
            </a:r>
            <a:r>
              <a:rPr sz="2000" spc="-3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account</a:t>
            </a:r>
            <a:r>
              <a:rPr sz="2000" spc="-4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to</a:t>
            </a:r>
            <a:r>
              <a:rPr sz="20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submit</a:t>
            </a:r>
            <a:r>
              <a:rPr sz="20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questions</a:t>
            </a:r>
            <a:r>
              <a:rPr sz="20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and</a:t>
            </a:r>
            <a:r>
              <a:rPr sz="20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communicate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directly</a:t>
            </a:r>
            <a:r>
              <a:rPr sz="2000" spc="-3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with</a:t>
            </a:r>
            <a:r>
              <a:rPr sz="20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customer</a:t>
            </a:r>
            <a:r>
              <a:rPr sz="20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service</a:t>
            </a:r>
            <a:r>
              <a:rPr sz="20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staff.</a:t>
            </a:r>
            <a:r>
              <a:rPr sz="2000" spc="45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Case</a:t>
            </a:r>
            <a:r>
              <a:rPr sz="20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202429"/>
                </a:solidFill>
                <a:latin typeface="Palatino Linotype"/>
                <a:cs typeface="Palatino Linotype"/>
              </a:rPr>
              <a:t>inquiries</a:t>
            </a:r>
            <a:r>
              <a:rPr sz="20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sz="20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include:</a:t>
            </a:r>
            <a:endParaRPr sz="20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44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dirty="0">
                <a:latin typeface="Palatino Linotype"/>
                <a:cs typeface="Palatino Linotype"/>
              </a:rPr>
              <a:t>Name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update</a:t>
            </a:r>
            <a:endParaRPr sz="18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20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dirty="0">
                <a:latin typeface="Palatino Linotype"/>
                <a:cs typeface="Palatino Linotype"/>
              </a:rPr>
              <a:t>DOB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update</a:t>
            </a:r>
            <a:endParaRPr sz="18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dirty="0">
                <a:latin typeface="Palatino Linotype"/>
                <a:cs typeface="Palatino Linotype"/>
              </a:rPr>
              <a:t>Social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Security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Number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update</a:t>
            </a:r>
            <a:endParaRPr sz="18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dirty="0">
                <a:latin typeface="Palatino Linotype"/>
                <a:cs typeface="Palatino Linotype"/>
              </a:rPr>
              <a:t>Citizenship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Status </a:t>
            </a:r>
            <a:r>
              <a:rPr sz="1800" spc="-10" dirty="0">
                <a:latin typeface="Palatino Linotype"/>
                <a:cs typeface="Palatino Linotype"/>
              </a:rPr>
              <a:t>update</a:t>
            </a:r>
            <a:endParaRPr sz="18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spc="-10" dirty="0">
                <a:latin typeface="Palatino Linotype"/>
                <a:cs typeface="Palatino Linotype"/>
              </a:rPr>
              <a:t>Test</a:t>
            </a:r>
            <a:r>
              <a:rPr sz="1800" spc="-5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Score</a:t>
            </a:r>
            <a:r>
              <a:rPr sz="1800" spc="-4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Records</a:t>
            </a:r>
            <a:endParaRPr sz="18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dirty="0">
                <a:latin typeface="Palatino Linotype"/>
                <a:cs typeface="Palatino Linotype"/>
              </a:rPr>
              <a:t>Application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Questions</a:t>
            </a:r>
            <a:endParaRPr sz="1800">
              <a:latin typeface="Palatino Linotype"/>
              <a:cs typeface="Palatino Linotype"/>
            </a:endParaRPr>
          </a:p>
          <a:p>
            <a:pPr marL="1155065" lvl="1" indent="-227965">
              <a:lnSpc>
                <a:spcPct val="100000"/>
              </a:lnSpc>
              <a:spcBef>
                <a:spcPts val="820"/>
              </a:spcBef>
              <a:buFont typeface="Courier New"/>
              <a:buChar char="o"/>
              <a:tabLst>
                <a:tab pos="1155065" algn="l"/>
              </a:tabLst>
            </a:pPr>
            <a:r>
              <a:rPr sz="1800" dirty="0">
                <a:latin typeface="Palatino Linotype"/>
                <a:cs typeface="Palatino Linotype"/>
              </a:rPr>
              <a:t>Customer</a:t>
            </a:r>
            <a:r>
              <a:rPr sz="1800" spc="-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Service</a:t>
            </a:r>
            <a:r>
              <a:rPr sz="1800" spc="-2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Questions</a:t>
            </a:r>
            <a:endParaRPr sz="1800">
              <a:latin typeface="Palatino Linotype"/>
              <a:cs typeface="Palatino Linotype"/>
            </a:endParaRPr>
          </a:p>
          <a:p>
            <a:pPr marL="241300" marR="458470" indent="-228600">
              <a:lnSpc>
                <a:spcPct val="11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Districts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can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create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case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through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their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school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district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account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0" dirty="0">
                <a:latin typeface="Palatino Linotype"/>
                <a:cs typeface="Palatino Linotype"/>
              </a:rPr>
              <a:t> submit questions.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371178"/>
            <a:ext cx="9907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Additional</a:t>
            </a:r>
            <a:r>
              <a:rPr sz="4000" spc="-160" dirty="0"/>
              <a:t> </a:t>
            </a:r>
            <a:r>
              <a:rPr sz="4000" dirty="0"/>
              <a:t>Contact</a:t>
            </a:r>
            <a:r>
              <a:rPr sz="4000" spc="-160" dirty="0"/>
              <a:t> </a:t>
            </a:r>
            <a:r>
              <a:rPr sz="4000" spc="-10" dirty="0"/>
              <a:t>Information/Resources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7159" y="1070492"/>
            <a:ext cx="10309860" cy="386587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Palatino Linotype"/>
                <a:cs typeface="Palatino Linotype"/>
              </a:rPr>
              <a:t>Office</a:t>
            </a:r>
            <a:r>
              <a:rPr sz="2800" b="1" spc="-9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of</a:t>
            </a:r>
            <a:r>
              <a:rPr sz="2800" b="1" spc="-9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Educator</a:t>
            </a:r>
            <a:r>
              <a:rPr sz="2800" b="1" spc="-6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Evaluation: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edueval@doe.nj.gov</a:t>
            </a:r>
            <a:r>
              <a:rPr sz="2800" spc="-10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Palatino Linotype"/>
                <a:cs typeface="Palatino Linotype"/>
              </a:rPr>
              <a:t>Achieve</a:t>
            </a:r>
            <a:r>
              <a:rPr sz="2800" b="1" spc="-7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NJ: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webpage</a:t>
            </a:r>
            <a:endParaRPr sz="2800">
              <a:latin typeface="Palatino Linotype"/>
              <a:cs typeface="Palatino Linotype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Palatino Linotype"/>
                <a:cs typeface="Palatino Linotype"/>
              </a:rPr>
              <a:t>EPP</a:t>
            </a:r>
            <a:r>
              <a:rPr sz="2800" b="1" spc="65" dirty="0">
                <a:latin typeface="Palatino Linotype"/>
                <a:cs typeface="Palatino Linotype"/>
              </a:rPr>
              <a:t> </a:t>
            </a:r>
            <a:r>
              <a:rPr sz="2800" b="1" spc="-25" dirty="0">
                <a:latin typeface="Palatino Linotype"/>
                <a:cs typeface="Palatino Linotype"/>
              </a:rPr>
              <a:t>Training</a:t>
            </a:r>
            <a:r>
              <a:rPr sz="2800" spc="-25" dirty="0">
                <a:latin typeface="Palatino Linotype"/>
                <a:cs typeface="Palatino Linotype"/>
              </a:rPr>
              <a:t>:</a:t>
            </a:r>
            <a:r>
              <a:rPr sz="2800" spc="70" dirty="0">
                <a:latin typeface="Palatino Linotype"/>
                <a:cs typeface="Palatino Linotype"/>
              </a:rPr>
              <a:t> </a:t>
            </a:r>
            <a:r>
              <a:rPr sz="28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4"/>
              </a:rPr>
              <a:t>https://www.youtube.com/watch?v=m_bzyrzjs-</a:t>
            </a:r>
            <a:r>
              <a:rPr sz="28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4"/>
              </a:rPr>
              <a:t>w</a:t>
            </a:r>
            <a:endParaRPr sz="2800">
              <a:latin typeface="Palatino Linotype"/>
              <a:cs typeface="Palatino Linotype"/>
            </a:endParaRPr>
          </a:p>
          <a:p>
            <a:pPr marL="240665" marR="376555" indent="-228600">
              <a:lnSpc>
                <a:spcPct val="150000"/>
              </a:lnSpc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Palatino Linotype"/>
                <a:cs typeface="Palatino Linotype"/>
              </a:rPr>
              <a:t>NJDOE</a:t>
            </a:r>
            <a:r>
              <a:rPr sz="2800" b="1" spc="-10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NJEdCert</a:t>
            </a:r>
            <a:r>
              <a:rPr sz="2800" b="1" spc="-100" dirty="0">
                <a:latin typeface="Palatino Linotype"/>
                <a:cs typeface="Palatino Linotype"/>
              </a:rPr>
              <a:t> </a:t>
            </a:r>
            <a:r>
              <a:rPr sz="2800" b="1" spc="-10" dirty="0">
                <a:latin typeface="Palatino Linotype"/>
                <a:cs typeface="Palatino Linotype"/>
              </a:rPr>
              <a:t>Page</a:t>
            </a:r>
            <a:r>
              <a:rPr sz="2800" spc="-10" dirty="0">
                <a:latin typeface="Palatino Linotype"/>
                <a:cs typeface="Palatino Linotype"/>
              </a:rPr>
              <a:t>: 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5"/>
              </a:rPr>
              <a:t>https://www.nj.gov/education/certification/apply/index.shtml</a:t>
            </a:r>
            <a:endParaRPr sz="2800">
              <a:latin typeface="Palatino Linotype"/>
              <a:cs typeface="Palatino Linotype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Palatino Linotype"/>
                <a:cs typeface="Palatino Linotype"/>
              </a:rPr>
              <a:t>District</a:t>
            </a:r>
            <a:r>
              <a:rPr sz="2800" b="1" spc="-105" dirty="0">
                <a:latin typeface="Palatino Linotype"/>
                <a:cs typeface="Palatino Linotype"/>
              </a:rPr>
              <a:t> </a:t>
            </a:r>
            <a:r>
              <a:rPr sz="2800" b="1" spc="-25" dirty="0">
                <a:latin typeface="Palatino Linotype"/>
                <a:cs typeface="Palatino Linotype"/>
              </a:rPr>
              <a:t>Training</a:t>
            </a:r>
            <a:r>
              <a:rPr sz="2800" spc="-25" dirty="0">
                <a:latin typeface="Palatino Linotype"/>
                <a:cs typeface="Palatino Linotype"/>
              </a:rPr>
              <a:t>:</a:t>
            </a:r>
            <a:r>
              <a:rPr sz="2800" spc="-90" dirty="0">
                <a:latin typeface="Palatino Linotype"/>
                <a:cs typeface="Palatino Linotype"/>
              </a:rPr>
              <a:t> 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https://youtu.be/4PUb1oSaTHk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5580" y="333077"/>
            <a:ext cx="2982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30" dirty="0"/>
              <a:t> </a:t>
            </a:r>
            <a:r>
              <a:rPr spc="-65" dirty="0"/>
              <a:t>You!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7497" y="1277687"/>
            <a:ext cx="9987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Palatino Linotype"/>
                <a:cs typeface="Palatino Linotype"/>
              </a:rPr>
              <a:t>New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Jersey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Department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of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Education: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nj.gov/education</a:t>
            </a:r>
            <a:endParaRPr sz="32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1967" y="3925843"/>
            <a:ext cx="1525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Palatino Linotype"/>
                <a:cs typeface="Palatino Linotype"/>
              </a:rPr>
              <a:t>Follow</a:t>
            </a:r>
            <a:r>
              <a:rPr sz="2400" b="1" spc="-20" dirty="0">
                <a:latin typeface="Palatino Linotype"/>
                <a:cs typeface="Palatino Linotype"/>
              </a:rPr>
              <a:t> </a:t>
            </a:r>
            <a:r>
              <a:rPr sz="2400" b="1" spc="-25" dirty="0">
                <a:latin typeface="Palatino Linotype"/>
                <a:cs typeface="Palatino Linotype"/>
              </a:rPr>
              <a:t>Us!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2" name="object 2" descr="Facebook Emble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8496" y="4738115"/>
            <a:ext cx="643127" cy="64007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7484" y="4738115"/>
            <a:ext cx="637031" cy="640079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0376" y="4690871"/>
            <a:ext cx="734567" cy="7330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34658" y="5506910"/>
            <a:ext cx="100203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710">
              <a:lnSpc>
                <a:spcPct val="108600"/>
              </a:lnSpc>
              <a:spcBef>
                <a:spcPts val="9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5"/>
              </a:rPr>
              <a:t>Facebook:</a:t>
            </a:r>
            <a:r>
              <a:rPr sz="1400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5"/>
              </a:rPr>
              <a:t>@njdeptofed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388" y="5506936"/>
            <a:ext cx="139382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4650">
              <a:lnSpc>
                <a:spcPct val="108600"/>
              </a:lnSpc>
              <a:spcBef>
                <a:spcPts val="9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Twitter:</a:t>
            </a:r>
            <a:r>
              <a:rPr sz="1400" spc="-10" dirty="0">
                <a:solidFill>
                  <a:srgbClr val="0000FF"/>
                </a:solidFill>
                <a:latin typeface="Palatino Linotype"/>
                <a:cs typeface="Palatino Linotype"/>
                <a:hlinkClick r:id="rId6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@NewJerseyDOE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21909" y="5506962"/>
            <a:ext cx="132778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695">
              <a:lnSpc>
                <a:spcPct val="108600"/>
              </a:lnSpc>
              <a:spcBef>
                <a:spcPts val="9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Instagram:</a:t>
            </a:r>
            <a:r>
              <a:rPr sz="1400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@NewJerseyDoe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5580" y="333077"/>
            <a:ext cx="99420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Web</a:t>
            </a:r>
            <a:r>
              <a:rPr spc="-8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Case</a:t>
            </a:r>
            <a:r>
              <a:rPr spc="-5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District</a:t>
            </a:r>
            <a:r>
              <a:rPr spc="-65" dirty="0"/>
              <a:t> </a:t>
            </a:r>
            <a:r>
              <a:rPr spc="-10" dirty="0"/>
              <a:t>Process</a:t>
            </a:r>
            <a:r>
              <a:rPr lang="en-US" spc="-10" dirty="0"/>
              <a:t> (2 of 2)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50191" y="1247775"/>
            <a:ext cx="3874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Palatino Linotype"/>
                <a:cs typeface="Palatino Linotype"/>
              </a:rPr>
              <a:t>Step</a:t>
            </a:r>
            <a:r>
              <a:rPr sz="2000" b="1" spc="-40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3</a:t>
            </a:r>
            <a:r>
              <a:rPr sz="2000" dirty="0">
                <a:latin typeface="Palatino Linotype"/>
                <a:cs typeface="Palatino Linotype"/>
              </a:rPr>
              <a:t>: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Select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type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10" dirty="0">
                <a:latin typeface="Palatino Linotype"/>
                <a:cs typeface="Palatino Linotype"/>
              </a:rPr>
              <a:t> question.</a:t>
            </a:r>
            <a:endParaRPr sz="2000">
              <a:latin typeface="Palatino Linotype"/>
              <a:cs typeface="Palatino Linotype"/>
            </a:endParaRPr>
          </a:p>
        </p:txBody>
      </p:sp>
      <p:pic>
        <p:nvPicPr>
          <p:cNvPr id="7" name="object 7" descr="Contact customer service&#10;How can we help you today? &#10;2 options&#10;Application questions&#10;or customer service question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7391" y="1778507"/>
            <a:ext cx="6025903" cy="12252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0191" y="3149713"/>
            <a:ext cx="5370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Palatino Linotype"/>
                <a:cs typeface="Palatino Linotype"/>
              </a:rPr>
              <a:t>Step</a:t>
            </a:r>
            <a:r>
              <a:rPr sz="2000" b="1" spc="-50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4</a:t>
            </a:r>
            <a:r>
              <a:rPr sz="2000" dirty="0">
                <a:latin typeface="Palatino Linotype"/>
                <a:cs typeface="Palatino Linotype"/>
              </a:rPr>
              <a:t>: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Type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question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click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“Continue.”</a:t>
            </a:r>
            <a:endParaRPr sz="2000">
              <a:latin typeface="Palatino Linotype"/>
              <a:cs typeface="Palatino Linotype"/>
            </a:endParaRPr>
          </a:p>
        </p:txBody>
      </p:sp>
      <p:pic>
        <p:nvPicPr>
          <p:cNvPr id="2" name="object 2" descr="Application status request&#10;What questions do you have about your application.  Enter it in blank box.  Click continue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3296" y="3854196"/>
            <a:ext cx="6413672" cy="21716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1" y="278213"/>
            <a:ext cx="11637009" cy="100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7915">
              <a:lnSpc>
                <a:spcPts val="5885"/>
              </a:lnSpc>
              <a:spcBef>
                <a:spcPts val="100"/>
              </a:spcBef>
            </a:pPr>
            <a:r>
              <a:rPr sz="5000" spc="-45" dirty="0"/>
              <a:t>Web</a:t>
            </a:r>
            <a:r>
              <a:rPr sz="5000" spc="-85" dirty="0"/>
              <a:t> </a:t>
            </a:r>
            <a:r>
              <a:rPr sz="5000" dirty="0"/>
              <a:t>to</a:t>
            </a:r>
            <a:r>
              <a:rPr sz="5000" spc="-60" dirty="0"/>
              <a:t> </a:t>
            </a:r>
            <a:r>
              <a:rPr sz="5000" dirty="0"/>
              <a:t>Case</a:t>
            </a:r>
            <a:r>
              <a:rPr lang="en-US" sz="5400" dirty="0"/>
              <a:t> –</a:t>
            </a:r>
            <a:r>
              <a:rPr sz="5000" spc="-65" dirty="0"/>
              <a:t> </a:t>
            </a:r>
            <a:r>
              <a:rPr sz="5000" dirty="0"/>
              <a:t>Check</a:t>
            </a:r>
            <a:r>
              <a:rPr sz="5000" spc="-60" dirty="0"/>
              <a:t> </a:t>
            </a:r>
            <a:r>
              <a:rPr sz="5000" dirty="0"/>
              <a:t>Case</a:t>
            </a:r>
            <a:r>
              <a:rPr sz="5000" spc="-55" dirty="0"/>
              <a:t> </a:t>
            </a:r>
            <a:r>
              <a:rPr sz="5000" spc="-10" dirty="0"/>
              <a:t>Status</a:t>
            </a:r>
            <a:endParaRPr sz="5000" dirty="0"/>
          </a:p>
          <a:p>
            <a:pPr marL="12700">
              <a:lnSpc>
                <a:spcPts val="1805"/>
              </a:lnSpc>
            </a:pPr>
            <a:r>
              <a:rPr sz="1600" dirty="0">
                <a:solidFill>
                  <a:srgbClr val="000000"/>
                </a:solidFill>
              </a:rPr>
              <a:t>Option</a:t>
            </a:r>
            <a:r>
              <a:rPr sz="1600" spc="-3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1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:</a:t>
            </a:r>
            <a:r>
              <a:rPr sz="1600" b="0" spc="-5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Click</a:t>
            </a:r>
            <a:r>
              <a:rPr sz="1600" b="0" spc="-4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“Continue”</a:t>
            </a:r>
            <a:r>
              <a:rPr sz="1600" b="0" spc="-2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after</a:t>
            </a:r>
            <a:r>
              <a:rPr sz="1600" b="0" spc="-3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the</a:t>
            </a:r>
            <a:r>
              <a:rPr sz="1600" b="0" spc="-3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question</a:t>
            </a:r>
            <a:r>
              <a:rPr sz="1600" b="0" spc="-2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dirty="0">
                <a:solidFill>
                  <a:srgbClr val="000000"/>
                </a:solidFill>
                <a:latin typeface="Palatino Linotype"/>
                <a:cs typeface="Palatino Linotype"/>
              </a:rPr>
              <a:t>is</a:t>
            </a:r>
            <a:r>
              <a:rPr sz="1600" b="0" spc="-60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Palatino Linotype"/>
                <a:cs typeface="Palatino Linotype"/>
              </a:rPr>
              <a:t>submitted.</a:t>
            </a:r>
            <a:endParaRPr sz="1600" dirty="0">
              <a:latin typeface="Palatino Linotype"/>
              <a:cs typeface="Palatino Linotype"/>
            </a:endParaRPr>
          </a:p>
        </p:txBody>
      </p:sp>
      <p:pic>
        <p:nvPicPr>
          <p:cNvPr id="4" name="object 4" descr="Nothing to enter.  It is a confirmation box that your request was submitted.  To check on your status you can also login to NJEdCer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79" y="1312164"/>
            <a:ext cx="5943587" cy="13319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0191" y="3045423"/>
            <a:ext cx="9847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Palatino Linotype"/>
                <a:cs typeface="Palatino Linotype"/>
              </a:rPr>
              <a:t>Option</a:t>
            </a:r>
            <a:r>
              <a:rPr sz="1600" b="1" spc="-2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2</a:t>
            </a:r>
            <a:r>
              <a:rPr sz="1600" dirty="0">
                <a:latin typeface="Palatino Linotype"/>
                <a:cs typeface="Palatino Linotype"/>
              </a:rPr>
              <a:t>:</a:t>
            </a:r>
            <a:r>
              <a:rPr sz="1600" spc="-5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Click</a:t>
            </a:r>
            <a:r>
              <a:rPr lang="en-US" sz="1600" spc="-35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“Cases”,</a:t>
            </a:r>
            <a:r>
              <a:rPr lang="en-US" sz="1600" spc="-5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then</a:t>
            </a:r>
            <a:r>
              <a:rPr lang="en-US" sz="1600" spc="-20" dirty="0">
                <a:latin typeface="Palatino Linotype"/>
                <a:cs typeface="Palatino Linotype"/>
              </a:rPr>
              <a:t> </a:t>
            </a:r>
            <a:r>
              <a:rPr lang="en-US" sz="1600" spc="-60" dirty="0">
                <a:latin typeface="Palatino Linotype"/>
                <a:cs typeface="Palatino Linotype"/>
              </a:rPr>
              <a:t>“All</a:t>
            </a:r>
            <a:r>
              <a:rPr lang="en-US" sz="1600" spc="-3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Cases,”</a:t>
            </a:r>
            <a:r>
              <a:rPr lang="en-US" sz="1600" spc="-35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then</a:t>
            </a:r>
            <a:r>
              <a:rPr lang="en-US" sz="1600" spc="-15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“Open</a:t>
            </a:r>
            <a:r>
              <a:rPr lang="en-US" sz="1600" spc="-4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Cases.”</a:t>
            </a:r>
            <a:r>
              <a:rPr lang="en-US" sz="1600" spc="-4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Open</a:t>
            </a:r>
            <a:r>
              <a:rPr lang="en-US" sz="1600" spc="-3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the</a:t>
            </a:r>
            <a:r>
              <a:rPr lang="en-US" sz="1600" spc="-2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case</a:t>
            </a:r>
            <a:r>
              <a:rPr lang="en-US" sz="1600" spc="-45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by</a:t>
            </a:r>
            <a:r>
              <a:rPr lang="en-US" sz="1600" spc="-45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clicking</a:t>
            </a:r>
            <a:r>
              <a:rPr lang="en-US" sz="1600" spc="-4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on</a:t>
            </a:r>
            <a:r>
              <a:rPr lang="en-US" sz="1600" spc="-4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the</a:t>
            </a:r>
            <a:r>
              <a:rPr lang="en-US" sz="1600" spc="-20" dirty="0"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Case</a:t>
            </a:r>
            <a:r>
              <a:rPr lang="en-US" sz="1600" spc="-45" dirty="0">
                <a:latin typeface="Palatino Linotype"/>
                <a:cs typeface="Palatino Linotype"/>
              </a:rPr>
              <a:t> </a:t>
            </a:r>
            <a:r>
              <a:rPr lang="en-US" sz="1600" spc="-10" dirty="0">
                <a:latin typeface="Palatino Linotype"/>
                <a:cs typeface="Palatino Linotype"/>
              </a:rPr>
              <a:t>number</a:t>
            </a:r>
            <a:r>
              <a:rPr sz="1600" spc="-10" dirty="0">
                <a:latin typeface="Palatino Linotype"/>
                <a:cs typeface="Palatino Linotype"/>
              </a:rPr>
              <a:t>.</a:t>
            </a:r>
            <a:endParaRPr sz="1600" dirty="0">
              <a:latin typeface="Palatino Linotype"/>
              <a:cs typeface="Palatino Linotype"/>
            </a:endParaRPr>
          </a:p>
        </p:txBody>
      </p:sp>
      <p:pic>
        <p:nvPicPr>
          <p:cNvPr id="5" name="object 5" descr="Click Cases, then All Cases, then Open Cases. Open the case by clicking on the Case number.  6 options to choose from on left side.  Home, District Educators, provisional teacher process, evaluations, cases, applications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83" y="3366515"/>
            <a:ext cx="5129783" cy="2537459"/>
          </a:xfrm>
          <a:prstGeom prst="rect">
            <a:avLst/>
          </a:prstGeom>
        </p:spPr>
      </p:pic>
      <p:pic>
        <p:nvPicPr>
          <p:cNvPr id="6" name="object 6" descr="This shows your open case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0156" y="4113524"/>
            <a:ext cx="5943599" cy="93617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451" y="2412410"/>
            <a:ext cx="8529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Palatino Linotype"/>
                <a:cs typeface="Palatino Linotype"/>
              </a:rPr>
              <a:t>Certification</a:t>
            </a:r>
            <a:r>
              <a:rPr sz="6000" b="0" spc="-25" dirty="0">
                <a:latin typeface="Palatino Linotype"/>
                <a:cs typeface="Palatino Linotype"/>
              </a:rPr>
              <a:t> </a:t>
            </a:r>
            <a:r>
              <a:rPr sz="6000" b="0" dirty="0">
                <a:latin typeface="Palatino Linotype"/>
                <a:cs typeface="Palatino Linotype"/>
              </a:rPr>
              <a:t>Fee</a:t>
            </a:r>
            <a:r>
              <a:rPr sz="6000" b="0" spc="5" dirty="0">
                <a:latin typeface="Palatino Linotype"/>
                <a:cs typeface="Palatino Linotype"/>
              </a:rPr>
              <a:t> </a:t>
            </a:r>
            <a:r>
              <a:rPr sz="6000" b="0" spc="-10" dirty="0">
                <a:latin typeface="Palatino Linotype"/>
                <a:cs typeface="Palatino Linotype"/>
              </a:rPr>
              <a:t>Holiday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80" y="278213"/>
            <a:ext cx="965517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0659" algn="l"/>
              </a:tabLst>
            </a:pPr>
            <a:r>
              <a:rPr sz="5000" dirty="0"/>
              <a:t>Certification</a:t>
            </a:r>
            <a:r>
              <a:rPr sz="5000" spc="-60" dirty="0"/>
              <a:t> </a:t>
            </a:r>
            <a:r>
              <a:rPr sz="5000" dirty="0"/>
              <a:t>Fee</a:t>
            </a:r>
            <a:r>
              <a:rPr sz="5000" spc="-10" dirty="0"/>
              <a:t> Holida</a:t>
            </a:r>
            <a:r>
              <a:rPr lang="en-US" sz="5000" spc="-10" dirty="0"/>
              <a:t>y </a:t>
            </a:r>
            <a:r>
              <a:rPr sz="5000" dirty="0"/>
              <a:t>(1</a:t>
            </a:r>
            <a:r>
              <a:rPr lang="en-US" sz="5000" dirty="0"/>
              <a:t> </a:t>
            </a:r>
            <a:r>
              <a:rPr sz="5000" dirty="0"/>
              <a:t>of</a:t>
            </a:r>
            <a:r>
              <a:rPr sz="5000" spc="-5" dirty="0"/>
              <a:t> </a:t>
            </a:r>
            <a:r>
              <a:rPr sz="5000" spc="-25" dirty="0"/>
              <a:t>3)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250191" y="1197483"/>
            <a:ext cx="10844530" cy="40754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5244">
              <a:lnSpc>
                <a:spcPts val="2330"/>
              </a:lnSpc>
              <a:spcBef>
                <a:spcPts val="430"/>
              </a:spcBef>
            </a:pP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New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Jersey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Department</a:t>
            </a:r>
            <a:r>
              <a:rPr sz="2200" spc="-7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of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Education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is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excited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to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announce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implementation</a:t>
            </a:r>
            <a:r>
              <a:rPr sz="2200" spc="-90" dirty="0">
                <a:latin typeface="Palatino Linotype"/>
                <a:cs typeface="Palatino Linotype"/>
              </a:rPr>
              <a:t> </a:t>
            </a:r>
            <a:r>
              <a:rPr sz="2200" spc="-25" dirty="0">
                <a:latin typeface="Palatino Linotype"/>
                <a:cs typeface="Palatino Linotype"/>
              </a:rPr>
              <a:t>of </a:t>
            </a:r>
            <a:r>
              <a:rPr sz="2200" dirty="0">
                <a:latin typeface="Palatino Linotype"/>
                <a:cs typeface="Palatino Linotype"/>
              </a:rPr>
              <a:t>the</a:t>
            </a:r>
            <a:r>
              <a:rPr sz="2200" spc="-6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Certification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Fee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Holiday</a:t>
            </a:r>
            <a:r>
              <a:rPr sz="2200" spc="-2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initiative!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Palatino Linotype"/>
              <a:cs typeface="Palatino Linotype"/>
            </a:endParaRPr>
          </a:p>
          <a:p>
            <a:pPr marL="12700" marR="762635">
              <a:lnSpc>
                <a:spcPts val="2330"/>
              </a:lnSpc>
            </a:pPr>
            <a:r>
              <a:rPr sz="2200" dirty="0">
                <a:latin typeface="Palatino Linotype"/>
                <a:cs typeface="Palatino Linotype"/>
              </a:rPr>
              <a:t>Starting</a:t>
            </a:r>
            <a:r>
              <a:rPr sz="2200" spc="-7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July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1,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2023,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all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prospective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and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current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educators</a:t>
            </a:r>
            <a:r>
              <a:rPr sz="2200" spc="-3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will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enjoy</a:t>
            </a:r>
            <a:r>
              <a:rPr sz="2200" spc="-6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a</a:t>
            </a:r>
            <a:r>
              <a:rPr sz="2200" spc="-45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temporary waiver</a:t>
            </a:r>
            <a:r>
              <a:rPr sz="2200" spc="-5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of</a:t>
            </a:r>
            <a:r>
              <a:rPr sz="2200" spc="-40" dirty="0">
                <a:latin typeface="Palatino Linotype"/>
                <a:cs typeface="Palatino Linotype"/>
              </a:rPr>
              <a:t> </a:t>
            </a:r>
            <a:r>
              <a:rPr sz="2200" spc="-10" dirty="0">
                <a:latin typeface="Palatino Linotype"/>
                <a:cs typeface="Palatino Linotype"/>
              </a:rPr>
              <a:t>certification</a:t>
            </a:r>
            <a:r>
              <a:rPr sz="2200" spc="-50" dirty="0">
                <a:latin typeface="Palatino Linotype"/>
                <a:cs typeface="Palatino Linotype"/>
              </a:rPr>
              <a:t> </a:t>
            </a:r>
            <a:r>
              <a:rPr sz="2200" spc="-20" dirty="0">
                <a:latin typeface="Palatino Linotype"/>
                <a:cs typeface="Palatino Linotype"/>
              </a:rPr>
              <a:t>fees.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Palatino Linotype"/>
              <a:cs typeface="Palatino Linotype"/>
            </a:endParaRPr>
          </a:p>
          <a:p>
            <a:pPr marL="241300" marR="5080" indent="-228600">
              <a:lnSpc>
                <a:spcPts val="211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This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initiative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aims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increase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educator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pool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reducing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financial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burden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promotes </a:t>
            </a:r>
            <a:r>
              <a:rPr sz="2000" dirty="0">
                <a:latin typeface="Palatino Linotype"/>
                <a:cs typeface="Palatino Linotype"/>
              </a:rPr>
              <a:t>career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advancement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for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our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dedicated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educators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seeking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additional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endorsements.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50">
              <a:latin typeface="Palatino Linotype"/>
              <a:cs typeface="Palatino Linotype"/>
            </a:endParaRPr>
          </a:p>
          <a:p>
            <a:pPr marL="241300" marR="739140" indent="-228600">
              <a:lnSpc>
                <a:spcPts val="211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By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waiving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certification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fees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spc="-20" dirty="0">
                <a:latin typeface="Palatino Linotype"/>
                <a:cs typeface="Palatino Linotype"/>
              </a:rPr>
              <a:t>temporarily,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are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promoting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equal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access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certification, </a:t>
            </a:r>
            <a:r>
              <a:rPr sz="2000" dirty="0">
                <a:latin typeface="Palatino Linotype"/>
                <a:cs typeface="Palatino Linotype"/>
              </a:rPr>
              <a:t>irrespective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of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their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financial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situations.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750">
              <a:latin typeface="Palatino Linotype"/>
              <a:cs typeface="Palatino Linotype"/>
            </a:endParaRPr>
          </a:p>
          <a:p>
            <a:pPr marL="241300" marR="575310" indent="-228600">
              <a:lnSpc>
                <a:spcPts val="211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Palatino Linotype"/>
                <a:cs typeface="Palatino Linotype"/>
              </a:rPr>
              <a:t>This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initiative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aligns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with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our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mission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provide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educational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equity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all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students</a:t>
            </a:r>
            <a:r>
              <a:rPr sz="2000" spc="-25" dirty="0">
                <a:latin typeface="Palatino Linotype"/>
                <a:cs typeface="Palatino Linotype"/>
              </a:rPr>
              <a:t> by </a:t>
            </a:r>
            <a:r>
              <a:rPr sz="2000" dirty="0">
                <a:latin typeface="Palatino Linotype"/>
                <a:cs typeface="Palatino Linotype"/>
              </a:rPr>
              <a:t>expanding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the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educator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pool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ensure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all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students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have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access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to</a:t>
            </a:r>
            <a:r>
              <a:rPr sz="2000" spc="-10" dirty="0">
                <a:latin typeface="Palatino Linotype"/>
                <a:cs typeface="Palatino Linotype"/>
              </a:rPr>
              <a:t> high-</a:t>
            </a:r>
            <a:r>
              <a:rPr sz="2000" dirty="0">
                <a:latin typeface="Palatino Linotype"/>
                <a:cs typeface="Palatino Linotype"/>
              </a:rPr>
              <a:t>quality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educators.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B  -  Read-Only" id="{C1613D39-6B86-4B5D-93E2-20FE4AD38CE8}" vid="{5AB86873-693B-4F0C-94A2-CB6D2E7299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4342</Words>
  <Application>Microsoft Office PowerPoint</Application>
  <PresentationFormat>Widescreen</PresentationFormat>
  <Paragraphs>374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Courier New</vt:lpstr>
      <vt:lpstr>Palatino Linotype</vt:lpstr>
      <vt:lpstr>Times New Roman</vt:lpstr>
      <vt:lpstr>Wingdings</vt:lpstr>
      <vt:lpstr>Office Theme</vt:lpstr>
      <vt:lpstr>NDJOE_Main</vt:lpstr>
      <vt:lpstr>District Certification Training Summer 2023</vt:lpstr>
      <vt:lpstr>Agenda</vt:lpstr>
      <vt:lpstr>NJEdCert Updates</vt:lpstr>
      <vt:lpstr>NJEdCert Enhancements and Updates</vt:lpstr>
      <vt:lpstr>Web to Case – District Process (1 of 2)</vt:lpstr>
      <vt:lpstr>Web to Case – District Process (2 of 2)</vt:lpstr>
      <vt:lpstr>Web to Case – Check Case Status Option 1: Click “Continue” after the question is submitted.</vt:lpstr>
      <vt:lpstr>Certification Fee Holiday</vt:lpstr>
      <vt:lpstr>Certification Fee Holiday (1 of 3)</vt:lpstr>
      <vt:lpstr>Certification Fee Holiday (2 of 3)</vt:lpstr>
      <vt:lpstr>Certification Fee Holiday (3 of 3) The Payment Management Service Personal Information Page - On this screen the educators will complete a “payment” using the provided credit card code.</vt:lpstr>
      <vt:lpstr>Educator Conduct</vt:lpstr>
      <vt:lpstr>Reporting Educator Conduct</vt:lpstr>
      <vt:lpstr>Revocation/Suspension</vt:lpstr>
      <vt:lpstr>Chapter 9 Amendments</vt:lpstr>
      <vt:lpstr>N.J.A.C. 6A:9B Amendments (1 of 13)</vt:lpstr>
      <vt:lpstr>N.J.A.C. 6A:9B Amendments (2 of 13)</vt:lpstr>
      <vt:lpstr>N.J.A.C. 6A:9B Amendments (3 of 13)</vt:lpstr>
      <vt:lpstr>N.J.A.C. 6A:9B Amendments (4 of 13)</vt:lpstr>
      <vt:lpstr>N.J.A.C. 6A:9B Amendments (5 of 13)</vt:lpstr>
      <vt:lpstr>N.J.A.C. 6A:9B Amendments (6 of 13)</vt:lpstr>
      <vt:lpstr>N.J.A.C. 6A:9B Amendments (7 of 13)</vt:lpstr>
      <vt:lpstr>N.J.A.C. 6A:9B Amendments (8 of 13)</vt:lpstr>
      <vt:lpstr>N.J.A.C. 6A:9B Amendments (9 of 13)</vt:lpstr>
      <vt:lpstr>N.J.A.C. 6A:9B Amendments (10 of 13)</vt:lpstr>
      <vt:lpstr>N.J.A.C. 6A:9B Amendments (11 of 13)</vt:lpstr>
      <vt:lpstr>N.J.A.C. 6A:9B Amendments (12 of 13)</vt:lpstr>
      <vt:lpstr>N.J.A.C. 6A:9B Amendments (13 of 13)</vt:lpstr>
      <vt:lpstr>Provisional Teacher Process: Teachers</vt:lpstr>
      <vt:lpstr>Provisional Process for Teachers</vt:lpstr>
      <vt:lpstr>50-Hour CE-EPP Verification of Program Completion (VOPC) Form</vt:lpstr>
      <vt:lpstr>Provisional Process for Teachers</vt:lpstr>
      <vt:lpstr>Formal Instruction for CE Holders (1 of 2)</vt:lpstr>
      <vt:lpstr>Formal Instruction for CE Holders (2 of 2)</vt:lpstr>
      <vt:lpstr>Provisional Teacher Process: Educational Services and Administrative Endorsements</vt:lpstr>
      <vt:lpstr>Provisional Process for School Library Media Specialists (SLMS) and Associate School Library Media Specialists (ASLMS) </vt:lpstr>
      <vt:lpstr>Provisional Process for Student Assistance Coordinators (SAC)</vt:lpstr>
      <vt:lpstr>Provisional Process for Administrators</vt:lpstr>
      <vt:lpstr>New Provisional Registration</vt:lpstr>
      <vt:lpstr>New Provisional: Educator Information</vt:lpstr>
      <vt:lpstr>Register Educator for New Provisional License</vt:lpstr>
      <vt:lpstr>New Provisional License</vt:lpstr>
      <vt:lpstr>Provisional Renewal Process</vt:lpstr>
      <vt:lpstr>Renewal of Provisional Certificates</vt:lpstr>
      <vt:lpstr>Initiating Provisional License Renewal (1 of 3)</vt:lpstr>
      <vt:lpstr>Initiating Provisional License Renewal (2 of 3) </vt:lpstr>
      <vt:lpstr>Initiating Provisional License Renewal (3 of 3)</vt:lpstr>
      <vt:lpstr>Entering a Termination Date</vt:lpstr>
      <vt:lpstr>Conversion to Standard Process</vt:lpstr>
      <vt:lpstr>Conversion to Standard</vt:lpstr>
      <vt:lpstr>Entering Final Summative Ratings and Mentorship</vt:lpstr>
      <vt:lpstr>Contact Information</vt:lpstr>
      <vt:lpstr>Contact Customer Service</vt:lpstr>
      <vt:lpstr>Additional Contact Information/Resources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NJEdCert EPP TA Session</dc:title>
  <dc:creator>Davis, Tanisha R.</dc:creator>
  <cp:lastModifiedBy>Howard, Lori</cp:lastModifiedBy>
  <cp:revision>9</cp:revision>
  <dcterms:created xsi:type="dcterms:W3CDTF">2023-07-27T13:53:50Z</dcterms:created>
  <dcterms:modified xsi:type="dcterms:W3CDTF">2023-07-27T19:29:46Z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0x0101008CDBC90275BB3848B6B366B6D0955763</vt:lpwstr>
  </property>
  <property fmtid="{D5CDD505-2E9C-101B-9397-08002B2CF9AE}" pid="3" name="Created">
    <vt:filetime>2023-07-07T00:00:00Z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2023-07-27T00:00:00Z</vt:filetime>
  </property>
  <property fmtid="{D5CDD505-2E9C-101B-9397-08002B2CF9AE}" pid="6" name="Producer">
    <vt:lpwstr>Adobe PDF Library 23.3.247</vt:lpwstr>
  </property>
</Properties>
</file>