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 id="2147483691" r:id="rId7"/>
    <p:sldMasterId id="2147483707" r:id="rId8"/>
    <p:sldMasterId id="2147483724" r:id="rId9"/>
  </p:sldMasterIdLst>
  <p:notesMasterIdLst>
    <p:notesMasterId r:id="rId69"/>
  </p:notesMasterIdLst>
  <p:handoutMasterIdLst>
    <p:handoutMasterId r:id="rId70"/>
  </p:handoutMasterIdLst>
  <p:sldIdLst>
    <p:sldId id="256" r:id="rId10"/>
    <p:sldId id="401" r:id="rId11"/>
    <p:sldId id="344" r:id="rId12"/>
    <p:sldId id="399" r:id="rId13"/>
    <p:sldId id="265" r:id="rId14"/>
    <p:sldId id="400" r:id="rId15"/>
    <p:sldId id="346" r:id="rId16"/>
    <p:sldId id="347" r:id="rId17"/>
    <p:sldId id="402" r:id="rId18"/>
    <p:sldId id="395" r:id="rId19"/>
    <p:sldId id="456" r:id="rId20"/>
    <p:sldId id="397" r:id="rId21"/>
    <p:sldId id="404" r:id="rId22"/>
    <p:sldId id="408" r:id="rId23"/>
    <p:sldId id="403" r:id="rId24"/>
    <p:sldId id="426" r:id="rId25"/>
    <p:sldId id="460" r:id="rId26"/>
    <p:sldId id="450" r:id="rId27"/>
    <p:sldId id="427" r:id="rId28"/>
    <p:sldId id="442" r:id="rId29"/>
    <p:sldId id="459" r:id="rId30"/>
    <p:sldId id="422" r:id="rId31"/>
    <p:sldId id="437" r:id="rId32"/>
    <p:sldId id="423" r:id="rId33"/>
    <p:sldId id="353" r:id="rId34"/>
    <p:sldId id="354" r:id="rId35"/>
    <p:sldId id="405" r:id="rId36"/>
    <p:sldId id="406" r:id="rId37"/>
    <p:sldId id="407" r:id="rId38"/>
    <p:sldId id="360" r:id="rId39"/>
    <p:sldId id="361" r:id="rId40"/>
    <p:sldId id="362" r:id="rId41"/>
    <p:sldId id="369" r:id="rId42"/>
    <p:sldId id="457" r:id="rId43"/>
    <p:sldId id="371" r:id="rId44"/>
    <p:sldId id="372" r:id="rId45"/>
    <p:sldId id="373" r:id="rId46"/>
    <p:sldId id="374" r:id="rId47"/>
    <p:sldId id="375" r:id="rId48"/>
    <p:sldId id="376" r:id="rId49"/>
    <p:sldId id="292" r:id="rId50"/>
    <p:sldId id="378" r:id="rId51"/>
    <p:sldId id="379" r:id="rId52"/>
    <p:sldId id="458" r:id="rId53"/>
    <p:sldId id="295" r:id="rId54"/>
    <p:sldId id="382" r:id="rId55"/>
    <p:sldId id="383" r:id="rId56"/>
    <p:sldId id="384" r:id="rId57"/>
    <p:sldId id="385" r:id="rId58"/>
    <p:sldId id="386" r:id="rId59"/>
    <p:sldId id="387" r:id="rId60"/>
    <p:sldId id="388" r:id="rId61"/>
    <p:sldId id="389" r:id="rId62"/>
    <p:sldId id="390" r:id="rId63"/>
    <p:sldId id="391" r:id="rId64"/>
    <p:sldId id="352" r:id="rId65"/>
    <p:sldId id="302" r:id="rId66"/>
    <p:sldId id="299" r:id="rId67"/>
    <p:sldId id="26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544C22-3AA0-7C22-32CD-96C0F3D2BB9D}" name="Morgan, Alexis" initials="MA" userId="S::amorgan@doe.nj.gov::7d893f7c-d8e8-480b-8874-d8b139b35564" providerId="AD"/>
  <p188:author id="{CE3B8A31-47CC-DFEE-9213-AB4F6EBE1B53}" name="Paula" initials="P" userId="S::pbloom@doe.nj.gov::f478a192-f0af-44c0-8821-b5f55d5f87d0" providerId="AD"/>
  <p188:author id="{7CD06546-9DD9-0023-DDD8-EC4F2CAE1FF9}" name="Thomas, Elizabeth" initials="ET" userId="S::ethomas@doe.nj.gov::ecf9b76d-2424-407e-a49b-ad172b417e8c" providerId="AD"/>
  <p188:author id="{A6620687-0BC2-3237-74BC-9411B17FF7BB}" name="Hart-Ruiz, Timothy" initials="HRT" userId="S::thart@doe.nj.gov::ec37d88e-b1b0-4cd9-83ba-36e4790d904f" providerId="AD"/>
  <p188:author id="{3FAD49A4-F617-737A-BDE9-C1774DF1F71B}" name="Singh, Rani" initials="SR" userId="S::rsingh@doe.nj.gov::01929194-4f6f-467f-8d57-ab3e1da933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nandez-Vina, Elizabeth" initials="FE" lastIdx="1" clrIdx="0">
    <p:extLst>
      <p:ext uri="{19B8F6BF-5375-455C-9EA6-DF929625EA0E}">
        <p15:presenceInfo xmlns:p15="http://schemas.microsoft.com/office/powerpoint/2012/main" userId="S::efernand@doe.nj.gov::ca52e978-c70f-4229-9898-5af9fdfb51f7" providerId="AD"/>
      </p:ext>
    </p:extLst>
  </p:cmAuthor>
  <p:cmAuthor id="2" name="Bloom, Paula" initials="BP" lastIdx="26" clrIdx="1">
    <p:extLst>
      <p:ext uri="{19B8F6BF-5375-455C-9EA6-DF929625EA0E}">
        <p15:presenceInfo xmlns:p15="http://schemas.microsoft.com/office/powerpoint/2012/main" userId="S::pbloom@doe.nj.gov::f478a192-f0af-44c0-8821-b5f55d5f87d0" providerId="AD"/>
      </p:ext>
    </p:extLst>
  </p:cmAuthor>
  <p:cmAuthor id="3" name="Davis, Tanisha R." initials="DTR" lastIdx="30" clrIdx="2">
    <p:extLst>
      <p:ext uri="{19B8F6BF-5375-455C-9EA6-DF929625EA0E}">
        <p15:presenceInfo xmlns:p15="http://schemas.microsoft.com/office/powerpoint/2012/main" userId="S::trdavis@doe.nj.gov::39d5fa32-6ae6-4365-a6ad-b6226f3029a8" providerId="AD"/>
      </p:ext>
    </p:extLst>
  </p:cmAuthor>
  <p:cmAuthor id="4" name="Singh, Rani" initials="SR" lastIdx="1" clrIdx="3">
    <p:extLst>
      <p:ext uri="{19B8F6BF-5375-455C-9EA6-DF929625EA0E}">
        <p15:presenceInfo xmlns:p15="http://schemas.microsoft.com/office/powerpoint/2012/main" userId="S-1-5-21-2017986614-23424109-2091147243-13044" providerId="AD"/>
      </p:ext>
    </p:extLst>
  </p:cmAuthor>
  <p:cmAuthor id="5" name="Singh, Rani" initials="SR [2]" lastIdx="19" clrIdx="4">
    <p:extLst>
      <p:ext uri="{19B8F6BF-5375-455C-9EA6-DF929625EA0E}">
        <p15:presenceInfo xmlns:p15="http://schemas.microsoft.com/office/powerpoint/2012/main" userId="S::rsingh@doe.nj.gov::01929194-4f6f-467f-8d57-ab3e1da933cf" providerId="AD"/>
      </p:ext>
    </p:extLst>
  </p:cmAuthor>
  <p:cmAuthor id="6" name="Sikorski, Vickie" initials="SV" lastIdx="6" clrIdx="5">
    <p:extLst>
      <p:ext uri="{19B8F6BF-5375-455C-9EA6-DF929625EA0E}">
        <p15:presenceInfo xmlns:p15="http://schemas.microsoft.com/office/powerpoint/2012/main" userId="S::vsikorsk@doe.nj.gov::53ad569b-a8fd-4365-8b60-196dcf339a1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2405"/>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51" autoAdjust="0"/>
  </p:normalViewPr>
  <p:slideViewPr>
    <p:cSldViewPr snapToGrid="0">
      <p:cViewPr varScale="1">
        <p:scale>
          <a:sx n="94" d="100"/>
          <a:sy n="94" d="100"/>
        </p:scale>
        <p:origin x="66" y="90"/>
      </p:cViewPr>
      <p:guideLst/>
    </p:cSldViewPr>
  </p:slideViewPr>
  <p:outlineViewPr>
    <p:cViewPr>
      <p:scale>
        <a:sx n="33" d="100"/>
        <a:sy n="33" d="100"/>
      </p:scale>
      <p:origin x="0" y="-874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7/25/2024</a:t>
            </a:fld>
            <a:endParaRPr lang="en-US"/>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770651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006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545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464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a:p>
        </p:txBody>
      </p:sp>
    </p:spTree>
    <p:extLst>
      <p:ext uri="{BB962C8B-B14F-4D97-AF65-F5344CB8AC3E}">
        <p14:creationId xmlns:p14="http://schemas.microsoft.com/office/powerpoint/2010/main" val="3342765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022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State Board adopted amendments to N.J.A.C. 6A:9B-7.4 to accept in-State and out-of-state work and teaching experience to meet requirements for the career and technical education  substitute credential. This amendment broadens the pool of individuals eligible to serve as career and technical education substitute teachers.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New rules at 9B-8.3 </a:t>
            </a:r>
            <a:r>
              <a:rPr lang="en-US"/>
              <a:t>reiterate the core competency flexibilities described in chapter 9A </a:t>
            </a:r>
            <a:r>
              <a:rPr lang="en-US" sz="1200"/>
              <a:t>expanding the options for potential teachers to demonstrate core competencies.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r>
              <a:rPr lang="en-US" sz="1200"/>
              <a:t>At 9B-8.8, the Board adopted rules </a:t>
            </a:r>
            <a:r>
              <a:rPr lang="en-US"/>
              <a:t>that eliminate the redundant clinical practice requirements for reciprocity candidates. As a reminder, streamlining reciprocity requirements will lessen the burden for educators seeking employment in high-need subject areas from other states.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04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7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8767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000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7A44F7-5F69-4F06-8F30-FB0E6EC0A1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845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Office Name</a:t>
            </a:r>
          </a:p>
          <a:p>
            <a:r>
              <a:rPr lang="en-US"/>
              <a:t>Division Name</a:t>
            </a:r>
          </a:p>
          <a:p>
            <a:r>
              <a:rPr lang="en-US"/>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106093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564818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785143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098644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77566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24218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4057950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539217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7202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95611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461812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552782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7330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055112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p>
        </p:txBody>
      </p:sp>
      <p:sp>
        <p:nvSpPr>
          <p:cNvPr id="3" name="Content Placeholder 2"/>
          <p:cNvSpPr>
            <a:spLocks noGrp="1"/>
          </p:cNvSpPr>
          <p:nvPr userDrawn="1">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userDrawn="1">
            <p:ph type="ftr" sz="quarter" idx="11"/>
          </p:nvPr>
        </p:nvSpPr>
        <p:spPr>
          <a:xfrm>
            <a:off x="3480181" y="6577834"/>
            <a:ext cx="4114800" cy="280166"/>
          </a:xfrm>
          <a:prstGeom prst="rect">
            <a:avLst/>
          </a:prstGeom>
        </p:spPr>
        <p:txBody>
          <a:bodyPr/>
          <a:lstStyle/>
          <a:p>
            <a:endParaRPr lang="en-US"/>
          </a:p>
        </p:txBody>
      </p:sp>
      <p:sp>
        <p:nvSpPr>
          <p:cNvPr id="6" name="Slide Number Placeholder 5"/>
          <p:cNvSpPr>
            <a:spLocks noGrp="1"/>
          </p:cNvSpPr>
          <p:nvPr userDrawn="1">
            <p:ph type="sldNum" sz="quarter" idx="12"/>
          </p:nvPr>
        </p:nvSpPr>
        <p:spPr>
          <a:xfrm>
            <a:off x="9448800" y="6577834"/>
            <a:ext cx="2743200" cy="294983"/>
          </a:xfrm>
          <a:prstGeom prst="rect">
            <a:avLst/>
          </a:prstGeom>
        </p:spPr>
        <p:txBody>
          <a:bodyPr/>
          <a:lstStyle>
            <a:lvl1pPr algn="r">
              <a:defRPr/>
            </a:lvl1pPr>
          </a:lstStyle>
          <a:p>
            <a:fld id="{CD5C70A5-9411-4B11-A0DB-D49D3D849901}" type="slidenum">
              <a:rPr lang="en-US" smtClean="0"/>
              <a:pPr/>
              <a:t>‹#›</a:t>
            </a:fld>
            <a:endParaRPr lang="en-US"/>
          </a:p>
        </p:txBody>
      </p:sp>
      <p:sp>
        <p:nvSpPr>
          <p:cNvPr id="13" name="Isosceles Triangle 12"/>
          <p:cNvSpPr/>
          <p:nvPr userDrawn="1"/>
        </p:nvSpPr>
        <p:spPr>
          <a:xfrm flipV="1">
            <a:off x="9346058" y="0"/>
            <a:ext cx="2845942" cy="2225672"/>
          </a:xfrm>
          <a:prstGeom prst="triangle">
            <a:avLst>
              <a:gd name="adj" fmla="val 99728"/>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2341" r="23249"/>
          <a:stretch/>
        </p:blipFill>
        <p:spPr>
          <a:xfrm>
            <a:off x="10969472" y="0"/>
            <a:ext cx="980761" cy="1802529"/>
          </a:xfrm>
          <a:prstGeom prst="rect">
            <a:avLst/>
          </a:prstGeom>
          <a:effectLst>
            <a:outerShdw blurRad="50800" dist="38100" algn="l" rotWithShape="0">
              <a:prstClr val="black">
                <a:alpha val="40000"/>
              </a:prstClr>
            </a:outerShdw>
          </a:effectLst>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208" y="5821456"/>
            <a:ext cx="980887" cy="980887"/>
          </a:xfrm>
          <a:prstGeom prst="rect">
            <a:avLst/>
          </a:prstGeom>
        </p:spPr>
      </p:pic>
    </p:spTree>
    <p:extLst>
      <p:ext uri="{BB962C8B-B14F-4D97-AF65-F5344CB8AC3E}">
        <p14:creationId xmlns:p14="http://schemas.microsoft.com/office/powerpoint/2010/main" val="2189527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1817599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487924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107052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588126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538373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0492809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002836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831031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318718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79686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510980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34567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745122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747579"/>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226096"/>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01967"/>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9578678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6D2305"/>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sz="5400" b="1" i="0">
                <a:solidFill>
                  <a:srgbClr val="6D2305"/>
                </a:solidFill>
                <a:latin typeface="Palatino Linotype"/>
                <a:cs typeface="Palatino Linotyp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7/25/2024</a:t>
            </a:fld>
            <a:endParaRPr lang="en-US"/>
          </a:p>
        </p:txBody>
      </p:sp>
      <p:sp>
        <p:nvSpPr>
          <p:cNvPr id="6" name="Holder 6"/>
          <p:cNvSpPr>
            <a:spLocks noGrp="1"/>
          </p:cNvSpPr>
          <p:nvPr>
            <p:ph type="sldNum" sz="quarter" idx="7"/>
          </p:nvPr>
        </p:nvSpPr>
        <p:spPr/>
        <p:txBody>
          <a:bodyPr lIns="0" tIns="0" rIns="0" bIns="0"/>
          <a:lstStyle>
            <a:lvl1pPr>
              <a:defRPr sz="1400" b="0" i="0">
                <a:solidFill>
                  <a:schemeClr val="bg1"/>
                </a:solidFill>
                <a:latin typeface="Palatino Linotype"/>
                <a:cs typeface="Palatino Linotype"/>
              </a:defRPr>
            </a:lvl1pPr>
          </a:lstStyle>
          <a:p>
            <a:pPr marL="38100">
              <a:lnSpc>
                <a:spcPts val="1410"/>
              </a:lnSpc>
            </a:pPr>
            <a:fld id="{81D60167-4931-47E6-BA6A-407CBD079E47}" type="slidenum">
              <a:rPr spc="-25" dirty="0"/>
              <a:t>‹#›</a:t>
            </a:fld>
            <a:endParaRPr spc="-25" dirty="0"/>
          </a:p>
        </p:txBody>
      </p:sp>
    </p:spTree>
    <p:extLst>
      <p:ext uri="{BB962C8B-B14F-4D97-AF65-F5344CB8AC3E}">
        <p14:creationId xmlns:p14="http://schemas.microsoft.com/office/powerpoint/2010/main" val="11313048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259618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9853782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45956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641678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554901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556045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30150308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9182958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0274784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110097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3780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5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5511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endParaRPr lang="en-US" dirty="0"/>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dirty="0"/>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dirty="0"/>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dirty="0"/>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dirty="0"/>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dirty="0"/>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dirty="0"/>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6870268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dirty="0"/>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10912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1.png"/><Relationship Id="rId2" Type="http://schemas.openxmlformats.org/officeDocument/2006/relationships/slideLayout" Target="../slideLayouts/slideLayout18.xml"/><Relationship Id="rId16"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theme" Target="../theme/theme5.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2.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image" Target="../media/image1.png"/><Relationship Id="rId2" Type="http://schemas.openxmlformats.org/officeDocument/2006/relationships/slideLayout" Target="../slideLayouts/slideLayout48.xml"/><Relationship Id="rId16" Type="http://schemas.openxmlformats.org/officeDocument/2006/relationships/theme" Target="../theme/theme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78" r:id="rId14"/>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350285464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279200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41858131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hyperlink" Target="mailto:stateboardofexaminers@doe.nj.go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nj.gov/education/legal/examiners/"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hyperlink" Target="https://pub.njleg.state.nj.us/Bills/2024/A2000/1669_R1.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tate.nj.us/education/profdev/mentor/" TargetMode="Externa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hyperlink" Target="mailto:edueval@doe.nj.gov" TargetMode="External"/><Relationship Id="rId5" Type="http://schemas.openxmlformats.org/officeDocument/2006/relationships/hyperlink" Target="https://www.nj.gov/education/AchieveNJ/" TargetMode="External"/><Relationship Id="rId4" Type="http://schemas.openxmlformats.org/officeDocument/2006/relationships/hyperlink" Target="mailto:TeachPD@doe.nj.gov"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s://www.nj.gov/education/certification/CEprogramproviders.shtml" TargetMode="Externa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mentoring@njasl.org" TargetMode="External"/><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3" Type="http://schemas.openxmlformats.org/officeDocument/2006/relationships/hyperlink" Target="https://www.njasa.net/" TargetMode="External"/><Relationship Id="rId2" Type="http://schemas.openxmlformats.org/officeDocument/2006/relationships/hyperlink" Target="http://www.njl2l.org/" TargetMode="External"/><Relationship Id="rId1" Type="http://schemas.openxmlformats.org/officeDocument/2006/relationships/slideLayout" Target="../slideLayouts/slideLayout33.xml"/><Relationship Id="rId4" Type="http://schemas.openxmlformats.org/officeDocument/2006/relationships/hyperlink" Target="https://www.njasbo.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tate.nj.us/education/profdev/mentor/" TargetMode="Externa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hyperlink" Target="https://njedcert.doe.nj.gov/"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hyperlink" Target="https://www.nj.gov/education/certification/apply/index.shtml" TargetMode="External"/><Relationship Id="rId3" Type="http://schemas.openxmlformats.org/officeDocument/2006/relationships/hyperlink" Target="https://www.nj.gov/education/AchieveNJ/" TargetMode="External"/><Relationship Id="rId7" Type="http://schemas.openxmlformats.org/officeDocument/2006/relationships/hyperlink" Target="https://www.youtube.com/watch?v=m_bzyrzjs-w" TargetMode="External"/><Relationship Id="rId2" Type="http://schemas.openxmlformats.org/officeDocument/2006/relationships/hyperlink" Target="mailto:edueval@doe.nj.gov" TargetMode="External"/><Relationship Id="rId1" Type="http://schemas.openxmlformats.org/officeDocument/2006/relationships/slideLayout" Target="../slideLayouts/slideLayout1.xml"/><Relationship Id="rId6" Type="http://schemas.openxmlformats.org/officeDocument/2006/relationships/hyperlink" Target="https://www.nj.gov/education/certification/ctydistinfo/" TargetMode="External"/><Relationship Id="rId5" Type="http://schemas.openxmlformats.org/officeDocument/2006/relationships/hyperlink" Target="mailto:TeachPD@doe.nj.gov" TargetMode="External"/><Relationship Id="rId4" Type="http://schemas.openxmlformats.org/officeDocument/2006/relationships/hyperlink" Target="https://www.nj.gov/education/profdev/" TargetMode="External"/><Relationship Id="rId9" Type="http://schemas.openxmlformats.org/officeDocument/2006/relationships/hyperlink" Target="file:///C:\Users\ethomas\Desktop\Current%20Projects\nj.gov\educat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lIns="91440" tIns="45720" rIns="91440" bIns="45720" anchor="b"/>
          <a:lstStyle/>
          <a:p>
            <a:r>
              <a:rPr lang="en-US" dirty="0">
                <a:latin typeface="Palatino Linotype"/>
              </a:rPr>
              <a:t>District Certification Training Summer 2024</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p:txBody>
          <a:bodyPr/>
          <a:lstStyle/>
          <a:p>
            <a:r>
              <a:rPr lang="en-US" dirty="0"/>
              <a:t>Office of Recruitment, Preparation and Certification</a:t>
            </a:r>
          </a:p>
          <a:p>
            <a:r>
              <a:rPr lang="en-US" dirty="0"/>
              <a:t>Division of Field Support and Services</a:t>
            </a:r>
          </a:p>
          <a:p>
            <a:r>
              <a:rPr lang="en-US" dirty="0"/>
              <a:t>July 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Conduct</a:t>
            </a:r>
          </a:p>
        </p:txBody>
      </p:sp>
      <p:sp>
        <p:nvSpPr>
          <p:cNvPr id="3" name="Slide Number Placeholder 2"/>
          <p:cNvSpPr>
            <a:spLocks noGrp="1"/>
          </p:cNvSpPr>
          <p:nvPr>
            <p:ph type="sldNum" sz="quarter" idx="12"/>
          </p:nvPr>
        </p:nvSpPr>
        <p:spPr/>
        <p:txBody>
          <a:bodyPr/>
          <a:lstStyle/>
          <a:p>
            <a:fld id="{063B872D-3AE9-4542-A461-B751CD6BB84C}" type="slidenum">
              <a:rPr lang="en-US" smtClean="0"/>
              <a:t>10</a:t>
            </a:fld>
            <a:endParaRPr lang="en-US"/>
          </a:p>
        </p:txBody>
      </p:sp>
    </p:spTree>
    <p:extLst>
      <p:ext uri="{BB962C8B-B14F-4D97-AF65-F5344CB8AC3E}">
        <p14:creationId xmlns:p14="http://schemas.microsoft.com/office/powerpoint/2010/main" val="213973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AD8A-08DB-4858-986B-EEC1DF2A2264}"/>
              </a:ext>
            </a:extLst>
          </p:cNvPr>
          <p:cNvSpPr>
            <a:spLocks noGrp="1"/>
          </p:cNvSpPr>
          <p:nvPr>
            <p:ph type="title"/>
          </p:nvPr>
        </p:nvSpPr>
        <p:spPr/>
        <p:txBody>
          <a:bodyPr/>
          <a:lstStyle/>
          <a:p>
            <a:r>
              <a:rPr lang="en-US" sz="4800" dirty="0"/>
              <a:t>Reporting Educator Conduct</a:t>
            </a:r>
          </a:p>
        </p:txBody>
      </p:sp>
      <p:sp>
        <p:nvSpPr>
          <p:cNvPr id="3" name="Text Placeholder 2">
            <a:extLst>
              <a:ext uri="{FF2B5EF4-FFF2-40B4-BE49-F238E27FC236}">
                <a16:creationId xmlns:a16="http://schemas.microsoft.com/office/drawing/2014/main" id="{057885BA-0EAF-24CD-0E0F-A130F1ED1A57}"/>
              </a:ext>
            </a:extLst>
          </p:cNvPr>
          <p:cNvSpPr>
            <a:spLocks noGrp="1"/>
          </p:cNvSpPr>
          <p:nvPr>
            <p:ph type="body" sz="quarter" idx="11"/>
          </p:nvPr>
        </p:nvSpPr>
        <p:spPr>
          <a:xfrm>
            <a:off x="171450" y="1126475"/>
            <a:ext cx="11849100" cy="5031621"/>
          </a:xfrm>
        </p:spPr>
        <p:txBody>
          <a:bodyPr>
            <a:normAutofit/>
          </a:bodyPr>
          <a:lstStyle/>
          <a:p>
            <a:pPr>
              <a:lnSpc>
                <a:spcPct val="100000"/>
              </a:lnSpc>
              <a:spcBef>
                <a:spcPts val="0"/>
              </a:spcBef>
              <a:spcAft>
                <a:spcPts val="1200"/>
              </a:spcAft>
              <a:defRPr/>
            </a:pP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District superintendents are required, pursuant to N.J.A.C. 6A:9B-4.3(a), to report allegations </a:t>
            </a:r>
            <a:b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b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of unbecoming conduct that result in an educator’s termination, resignation, retirement or suspension of an educator. Educators include certified staff, i.e. “teaching staff members,” substitute teachers, and employees of 3</a:t>
            </a:r>
            <a:r>
              <a:rPr kumimoji="0" lang="en-US" sz="2000" b="0" i="0" u="none" strike="noStrike" kern="1200" cap="none" spc="0" normalizeH="0" baseline="30000" noProof="0" dirty="0">
                <a:ln>
                  <a:noFill/>
                </a:ln>
                <a:solidFill>
                  <a:prstClr val="black"/>
                </a:solidFill>
                <a:effectLst/>
                <a:uLnTx/>
                <a:uFillTx/>
                <a:latin typeface="Palatino Linotype"/>
                <a:ea typeface="Calibri" panose="020F0502020204030204" pitchFamily="34" charset="0"/>
                <a:cs typeface="+mn-cs"/>
              </a:rPr>
              <a:t>rd</a:t>
            </a: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 party vendors.</a:t>
            </a:r>
            <a:endParaRPr kumimoji="0" lang="en-US" sz="12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endParaRPr>
          </a:p>
          <a:p>
            <a:pPr>
              <a:lnSpc>
                <a:spcPct val="100000"/>
              </a:lnSpc>
              <a:spcBef>
                <a:spcPts val="0"/>
              </a:spcBef>
              <a:spcAft>
                <a:spcPts val="1200"/>
              </a:spcAft>
              <a:defRPr/>
            </a:pP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Unbecoming conduct is a broad term that encompasses a variety of conduct, not limited to inappropriate actions and/or communications with students and outside of school grounds criminal or other improper conduct.</a:t>
            </a:r>
            <a:endParaRPr kumimoji="0" lang="en-US" sz="12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endParaRPr>
          </a:p>
          <a:p>
            <a:pPr>
              <a:lnSpc>
                <a:spcPct val="100000"/>
              </a:lnSpc>
              <a:spcBef>
                <a:spcPts val="0"/>
              </a:spcBef>
              <a:spcAft>
                <a:spcPts val="1200"/>
              </a:spcAft>
              <a:defRPr/>
            </a:pP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The report must be made to the State Board of Examiners (Board) and can be done via email to </a:t>
            </a: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hlinkClick r:id="rId2"/>
              </a:rPr>
              <a:t>stateboardofexaminers@doe.nj.gov</a:t>
            </a: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  </a:t>
            </a:r>
          </a:p>
          <a:p>
            <a:pPr lvl="1">
              <a:lnSpc>
                <a:spcPct val="100000"/>
              </a:lnSpc>
              <a:spcBef>
                <a:spcPts val="0"/>
              </a:spcBef>
              <a:spcAft>
                <a:spcPts val="1200"/>
              </a:spcAft>
              <a:defRPr/>
            </a:pPr>
            <a:r>
              <a:rPr kumimoji="0" lang="en-US" sz="16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The Board’s secretary is Rani Singh.</a:t>
            </a:r>
            <a:endParaRPr kumimoji="0" lang="en-US" sz="12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endParaRPr>
          </a:p>
          <a:p>
            <a:pPr>
              <a:lnSpc>
                <a:spcPct val="100000"/>
              </a:lnSpc>
              <a:spcBef>
                <a:spcPts val="0"/>
              </a:spcBef>
              <a:spcAft>
                <a:spcPts val="1200"/>
              </a:spcAft>
              <a:defRPr/>
            </a:pPr>
            <a:r>
              <a:rPr kumimoji="0" lang="en-US" sz="2000" b="0" i="0" u="none" strike="noStrike" kern="1200" cap="none" spc="0" normalizeH="0" baseline="0" noProof="0" dirty="0">
                <a:ln>
                  <a:noFill/>
                </a:ln>
                <a:solidFill>
                  <a:prstClr val="black"/>
                </a:solidFill>
                <a:effectLst/>
                <a:uLnTx/>
                <a:uFillTx/>
                <a:latin typeface="Palatino Linotype"/>
                <a:ea typeface="Calibri" panose="020F0502020204030204" pitchFamily="34" charset="0"/>
                <a:cs typeface="+mn-cs"/>
              </a:rPr>
              <a:t>The email should include the educator’s name and tracking number, as well as a brief explanation of the conduct.  The Board’s coordinator will reach out to seek additional information, if same is necessary.  N.J.A.C. 6A:9B-4.3(b) requires districts to cooperate by providing requested documentation, videos, emails, and investigative notes.</a:t>
            </a:r>
          </a:p>
        </p:txBody>
      </p:sp>
      <p:sp>
        <p:nvSpPr>
          <p:cNvPr id="5" name="Slide Number Placeholder 4">
            <a:extLst>
              <a:ext uri="{FF2B5EF4-FFF2-40B4-BE49-F238E27FC236}">
                <a16:creationId xmlns:a16="http://schemas.microsoft.com/office/drawing/2014/main" id="{D36ADCAC-3728-4159-8E82-31DBD930D48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5677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40F1-F98E-4B93-816D-62D05A7FB3E9}"/>
              </a:ext>
            </a:extLst>
          </p:cNvPr>
          <p:cNvSpPr>
            <a:spLocks noGrp="1"/>
          </p:cNvSpPr>
          <p:nvPr>
            <p:ph type="title"/>
          </p:nvPr>
        </p:nvSpPr>
        <p:spPr/>
        <p:txBody>
          <a:bodyPr/>
          <a:lstStyle/>
          <a:p>
            <a:r>
              <a:rPr lang="en-US" dirty="0"/>
              <a:t>Revocation/Suspension	</a:t>
            </a:r>
          </a:p>
        </p:txBody>
      </p:sp>
      <p:sp>
        <p:nvSpPr>
          <p:cNvPr id="3" name="Content Placeholder 2">
            <a:extLst>
              <a:ext uri="{FF2B5EF4-FFF2-40B4-BE49-F238E27FC236}">
                <a16:creationId xmlns:a16="http://schemas.microsoft.com/office/drawing/2014/main" id="{2C9C897E-751F-4BCF-9310-0F91C7C720A4}"/>
              </a:ext>
            </a:extLst>
          </p:cNvPr>
          <p:cNvSpPr>
            <a:spLocks noGrp="1"/>
          </p:cNvSpPr>
          <p:nvPr>
            <p:ph type="body" sz="quarter" idx="11"/>
          </p:nvPr>
        </p:nvSpPr>
        <p:spPr/>
        <p:txBody>
          <a:bodyPr vert="horz" lIns="91440" tIns="45720" rIns="822960" bIns="45720" rtlCol="0" anchor="t">
            <a:noAutofit/>
          </a:bodyPr>
          <a:lstStyle/>
          <a:p>
            <a:r>
              <a:rPr lang="en-US" sz="2800" dirty="0">
                <a:latin typeface="Palatino Linotype"/>
              </a:rPr>
              <a:t>Educator revocation/suspension information is released through the county offices of education approximately once per month.  School districts are responsible for using the educator lookup to confirm licenses.</a:t>
            </a:r>
            <a:endParaRPr lang="en-US" sz="2800" dirty="0"/>
          </a:p>
          <a:p>
            <a:r>
              <a:rPr lang="en-US" sz="2800" dirty="0"/>
              <a:t>All decisions are publicly available on the </a:t>
            </a:r>
            <a:r>
              <a:rPr lang="en-US" sz="2800" dirty="0">
                <a:hlinkClick r:id="rId2"/>
              </a:rPr>
              <a:t>State Board of Examiners Legal Decisions</a:t>
            </a:r>
            <a:r>
              <a:rPr lang="en-US" sz="2800" dirty="0"/>
              <a:t> webpage (nj.gov/education/legal/examiners/).</a:t>
            </a:r>
          </a:p>
          <a:p>
            <a:r>
              <a:rPr lang="en-US" sz="2800" dirty="0"/>
              <a:t>Educators who are revoked/suspended are required to report same to an employing school district, </a:t>
            </a:r>
            <a:r>
              <a:rPr lang="en-US" sz="2800" dirty="0">
                <a:latin typeface="Palatino Linotype"/>
                <a:ea typeface="Calibri" panose="020F0502020204030204" pitchFamily="34" charset="0"/>
              </a:rPr>
              <a:t>pursuant to N.J.A.C. 6A:9B-4.3(c)(3)</a:t>
            </a:r>
            <a:r>
              <a:rPr lang="en-US" sz="2800" dirty="0"/>
              <a:t>.</a:t>
            </a:r>
          </a:p>
        </p:txBody>
      </p:sp>
      <p:sp>
        <p:nvSpPr>
          <p:cNvPr id="5" name="Slide Number Placeholder 4">
            <a:extLst>
              <a:ext uri="{FF2B5EF4-FFF2-40B4-BE49-F238E27FC236}">
                <a16:creationId xmlns:a16="http://schemas.microsoft.com/office/drawing/2014/main" id="{0A302E99-933C-48C5-9AE9-B281DB9305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27746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Preparation Programs</a:t>
            </a:r>
            <a:br>
              <a:rPr lang="en-US" dirty="0"/>
            </a:br>
            <a:r>
              <a:rPr lang="en-US" dirty="0"/>
              <a:t>(EPPs)​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42653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FA007-0BA0-274E-8CB8-43C5DF61B92E}"/>
              </a:ext>
            </a:extLst>
          </p:cNvPr>
          <p:cNvSpPr>
            <a:spLocks noGrp="1"/>
          </p:cNvSpPr>
          <p:nvPr>
            <p:ph type="title"/>
          </p:nvPr>
        </p:nvSpPr>
        <p:spPr>
          <a:xfrm>
            <a:off x="1237393" y="476057"/>
            <a:ext cx="11160883" cy="747579"/>
          </a:xfrm>
        </p:spPr>
        <p:txBody>
          <a:bodyPr/>
          <a:lstStyle/>
          <a:p>
            <a:r>
              <a:rPr lang="en-US" sz="4000" dirty="0">
                <a:latin typeface="Palatino Linotype"/>
              </a:rPr>
              <a:t>EPP Approved Program Providers </a:t>
            </a:r>
            <a:endParaRPr lang="en-US" sz="4000" dirty="0"/>
          </a:p>
        </p:txBody>
      </p:sp>
      <p:sp>
        <p:nvSpPr>
          <p:cNvPr id="5" name="Content Placeholder 4">
            <a:extLst>
              <a:ext uri="{FF2B5EF4-FFF2-40B4-BE49-F238E27FC236}">
                <a16:creationId xmlns:a16="http://schemas.microsoft.com/office/drawing/2014/main" id="{6EDDD1D1-CA27-B1F0-3E2D-EDC7143E98FB}"/>
              </a:ext>
            </a:extLst>
          </p:cNvPr>
          <p:cNvSpPr>
            <a:spLocks noGrp="1"/>
          </p:cNvSpPr>
          <p:nvPr>
            <p:ph sz="half" idx="1"/>
          </p:nvPr>
        </p:nvSpPr>
        <p:spPr>
          <a:xfrm>
            <a:off x="252470" y="1069811"/>
            <a:ext cx="5843530" cy="4498057"/>
          </a:xfrm>
        </p:spPr>
        <p:txBody>
          <a:bodyPr vert="horz" lIns="91440" tIns="45720" rIns="640080" bIns="45720" rtlCol="0" anchor="t">
            <a:noAutofit/>
          </a:bodyPr>
          <a:lstStyle/>
          <a:p>
            <a:pPr>
              <a:lnSpc>
                <a:spcPct val="100000"/>
              </a:lnSpc>
              <a:spcBef>
                <a:spcPts val="0"/>
              </a:spcBef>
              <a:spcAft>
                <a:spcPts val="0"/>
              </a:spcAft>
            </a:pPr>
            <a:r>
              <a:rPr lang="en-US" sz="1700" dirty="0">
                <a:latin typeface="Palatino Linotype"/>
              </a:rPr>
              <a:t>Brookdale Community College</a:t>
            </a:r>
          </a:p>
          <a:p>
            <a:pPr>
              <a:lnSpc>
                <a:spcPct val="100000"/>
              </a:lnSpc>
              <a:spcBef>
                <a:spcPts val="0"/>
              </a:spcBef>
              <a:spcAft>
                <a:spcPts val="0"/>
              </a:spcAft>
            </a:pPr>
            <a:r>
              <a:rPr lang="en-US" sz="1700" dirty="0"/>
              <a:t>Caldwell University </a:t>
            </a:r>
          </a:p>
          <a:p>
            <a:pPr>
              <a:lnSpc>
                <a:spcPct val="100000"/>
              </a:lnSpc>
              <a:spcBef>
                <a:spcPts val="0"/>
              </a:spcBef>
              <a:spcAft>
                <a:spcPts val="0"/>
              </a:spcAft>
            </a:pPr>
            <a:r>
              <a:rPr lang="en-US" sz="1700" dirty="0"/>
              <a:t>Centenary University</a:t>
            </a:r>
          </a:p>
          <a:p>
            <a:pPr>
              <a:lnSpc>
                <a:spcPct val="100000"/>
              </a:lnSpc>
              <a:spcBef>
                <a:spcPts val="0"/>
              </a:spcBef>
              <a:spcAft>
                <a:spcPts val="0"/>
              </a:spcAft>
            </a:pPr>
            <a:r>
              <a:rPr lang="en-US" sz="1700" dirty="0"/>
              <a:t>Drew University </a:t>
            </a:r>
          </a:p>
          <a:p>
            <a:pPr>
              <a:lnSpc>
                <a:spcPct val="100000"/>
              </a:lnSpc>
              <a:spcBef>
                <a:spcPts val="0"/>
              </a:spcBef>
              <a:spcAft>
                <a:spcPts val="0"/>
              </a:spcAft>
            </a:pPr>
            <a:r>
              <a:rPr lang="en-US" sz="1700" dirty="0"/>
              <a:t>Idioma </a:t>
            </a:r>
          </a:p>
          <a:p>
            <a:pPr>
              <a:lnSpc>
                <a:spcPct val="100000"/>
              </a:lnSpc>
              <a:spcBef>
                <a:spcPts val="0"/>
              </a:spcBef>
              <a:spcAft>
                <a:spcPts val="0"/>
              </a:spcAft>
            </a:pPr>
            <a:r>
              <a:rPr lang="en-US" sz="1700" dirty="0"/>
              <a:t>Essex County College</a:t>
            </a:r>
          </a:p>
          <a:p>
            <a:pPr>
              <a:lnSpc>
                <a:spcPct val="100000"/>
              </a:lnSpc>
              <a:spcBef>
                <a:spcPts val="0"/>
              </a:spcBef>
              <a:spcAft>
                <a:spcPts val="0"/>
              </a:spcAft>
            </a:pPr>
            <a:r>
              <a:rPr lang="en-US" sz="1700" dirty="0">
                <a:latin typeface="Palatino Linotype"/>
              </a:rPr>
              <a:t>Essex County Provisional Teacher Training Program  </a:t>
            </a:r>
          </a:p>
          <a:p>
            <a:pPr>
              <a:lnSpc>
                <a:spcPct val="100000"/>
              </a:lnSpc>
              <a:spcBef>
                <a:spcPts val="0"/>
              </a:spcBef>
              <a:spcAft>
                <a:spcPts val="0"/>
              </a:spcAft>
            </a:pPr>
            <a:r>
              <a:rPr lang="en-US" sz="1700" dirty="0">
                <a:latin typeface="Palatino Linotype"/>
              </a:rPr>
              <a:t>Farleigh Dickinson University </a:t>
            </a:r>
            <a:endParaRPr lang="en-US" sz="1700" dirty="0"/>
          </a:p>
          <a:p>
            <a:pPr>
              <a:lnSpc>
                <a:spcPct val="100000"/>
              </a:lnSpc>
              <a:spcBef>
                <a:spcPts val="0"/>
              </a:spcBef>
              <a:spcAft>
                <a:spcPts val="0"/>
              </a:spcAft>
            </a:pPr>
            <a:r>
              <a:rPr lang="en-US" sz="1700" dirty="0" err="1">
                <a:latin typeface="Palatino Linotype"/>
              </a:rPr>
              <a:t>Felician</a:t>
            </a:r>
            <a:r>
              <a:rPr lang="en-US" sz="1700" dirty="0">
                <a:latin typeface="Palatino Linotype"/>
              </a:rPr>
              <a:t> University</a:t>
            </a:r>
          </a:p>
          <a:p>
            <a:pPr>
              <a:lnSpc>
                <a:spcPct val="100000"/>
              </a:lnSpc>
              <a:spcBef>
                <a:spcPts val="0"/>
              </a:spcBef>
              <a:spcAft>
                <a:spcPts val="0"/>
              </a:spcAft>
            </a:pPr>
            <a:r>
              <a:rPr lang="en-US" sz="1700" dirty="0">
                <a:latin typeface="Palatino Linotype"/>
              </a:rPr>
              <a:t>Georgian Court University</a:t>
            </a:r>
          </a:p>
          <a:p>
            <a:pPr>
              <a:lnSpc>
                <a:spcPct val="100000"/>
              </a:lnSpc>
              <a:spcBef>
                <a:spcPts val="0"/>
              </a:spcBef>
              <a:spcAft>
                <a:spcPts val="0"/>
              </a:spcAft>
            </a:pPr>
            <a:r>
              <a:rPr lang="en-US" sz="1700" dirty="0">
                <a:latin typeface="Palatino Linotype"/>
              </a:rPr>
              <a:t>Kean University </a:t>
            </a:r>
            <a:endParaRPr lang="en-US" sz="1700" dirty="0"/>
          </a:p>
          <a:p>
            <a:pPr>
              <a:lnSpc>
                <a:spcPct val="100000"/>
              </a:lnSpc>
              <a:spcBef>
                <a:spcPts val="0"/>
              </a:spcBef>
              <a:spcAft>
                <a:spcPts val="0"/>
              </a:spcAft>
            </a:pPr>
            <a:r>
              <a:rPr lang="en-US" sz="1700" dirty="0">
                <a:latin typeface="Palatino Linotype"/>
              </a:rPr>
              <a:t>Monmouth University </a:t>
            </a:r>
            <a:endParaRPr lang="en-US" sz="1700" dirty="0"/>
          </a:p>
          <a:p>
            <a:pPr>
              <a:lnSpc>
                <a:spcPct val="100000"/>
              </a:lnSpc>
              <a:spcBef>
                <a:spcPts val="0"/>
              </a:spcBef>
              <a:spcAft>
                <a:spcPts val="0"/>
              </a:spcAft>
            </a:pPr>
            <a:r>
              <a:rPr lang="en-US" sz="1700" dirty="0">
                <a:latin typeface="Palatino Linotype"/>
              </a:rPr>
              <a:t>Montclair State University (including Bloomfield College of Montclair State University)</a:t>
            </a:r>
          </a:p>
          <a:p>
            <a:pPr>
              <a:lnSpc>
                <a:spcPct val="100000"/>
              </a:lnSpc>
              <a:spcBef>
                <a:spcPts val="0"/>
              </a:spcBef>
              <a:spcAft>
                <a:spcPts val="0"/>
              </a:spcAft>
            </a:pPr>
            <a:r>
              <a:rPr lang="en-US" sz="1700" dirty="0"/>
              <a:t>New Jersey Center for Teaching and Learning</a:t>
            </a:r>
          </a:p>
          <a:p>
            <a:pPr>
              <a:lnSpc>
                <a:spcPct val="100000"/>
              </a:lnSpc>
              <a:spcBef>
                <a:spcPts val="0"/>
              </a:spcBef>
              <a:spcAft>
                <a:spcPts val="0"/>
              </a:spcAft>
            </a:pPr>
            <a:r>
              <a:rPr lang="en-US" sz="1700" dirty="0"/>
              <a:t>New Jersey City University </a:t>
            </a:r>
          </a:p>
          <a:p>
            <a:pPr>
              <a:lnSpc>
                <a:spcPct val="100000"/>
              </a:lnSpc>
              <a:spcBef>
                <a:spcPts val="0"/>
              </a:spcBef>
              <a:spcAft>
                <a:spcPts val="0"/>
              </a:spcAft>
            </a:pPr>
            <a:r>
              <a:rPr lang="en-US" sz="1700" dirty="0"/>
              <a:t>NJEA</a:t>
            </a:r>
          </a:p>
          <a:p>
            <a:pPr>
              <a:lnSpc>
                <a:spcPct val="100000"/>
              </a:lnSpc>
              <a:spcBef>
                <a:spcPts val="0"/>
              </a:spcBef>
              <a:spcAft>
                <a:spcPts val="0"/>
              </a:spcAft>
            </a:pPr>
            <a:r>
              <a:rPr lang="en-US" sz="1700" dirty="0"/>
              <a:t>NJPSA/FEA</a:t>
            </a:r>
          </a:p>
        </p:txBody>
      </p:sp>
      <p:sp>
        <p:nvSpPr>
          <p:cNvPr id="6" name="Content Placeholder 5">
            <a:extLst>
              <a:ext uri="{FF2B5EF4-FFF2-40B4-BE49-F238E27FC236}">
                <a16:creationId xmlns:a16="http://schemas.microsoft.com/office/drawing/2014/main" id="{8DF548E4-65D1-EEA3-D9F8-B0544E089823}"/>
              </a:ext>
            </a:extLst>
          </p:cNvPr>
          <p:cNvSpPr>
            <a:spLocks noGrp="1"/>
          </p:cNvSpPr>
          <p:nvPr>
            <p:ph sz="half" idx="13"/>
          </p:nvPr>
        </p:nvSpPr>
        <p:spPr>
          <a:xfrm>
            <a:off x="6004918" y="1047978"/>
            <a:ext cx="5843530" cy="4498057"/>
          </a:xfrm>
        </p:spPr>
        <p:txBody>
          <a:bodyPr>
            <a:noAutofit/>
          </a:bodyPr>
          <a:lstStyle/>
          <a:p>
            <a:pPr>
              <a:lnSpc>
                <a:spcPct val="100000"/>
              </a:lnSpc>
              <a:spcBef>
                <a:spcPts val="0"/>
              </a:spcBef>
              <a:spcAft>
                <a:spcPts val="0"/>
              </a:spcAft>
            </a:pPr>
            <a:r>
              <a:rPr lang="en-US" sz="1700" dirty="0"/>
              <a:t>NJASA</a:t>
            </a:r>
          </a:p>
          <a:p>
            <a:pPr>
              <a:lnSpc>
                <a:spcPct val="100000"/>
              </a:lnSpc>
              <a:spcBef>
                <a:spcPts val="0"/>
              </a:spcBef>
              <a:spcAft>
                <a:spcPts val="0"/>
              </a:spcAft>
            </a:pPr>
            <a:r>
              <a:rPr lang="en-US" sz="1700" dirty="0"/>
              <a:t>NJASBO</a:t>
            </a:r>
          </a:p>
          <a:p>
            <a:pPr>
              <a:lnSpc>
                <a:spcPct val="100000"/>
              </a:lnSpc>
              <a:spcBef>
                <a:spcPts val="0"/>
              </a:spcBef>
              <a:spcAft>
                <a:spcPts val="0"/>
              </a:spcAft>
            </a:pPr>
            <a:r>
              <a:rPr lang="en-US" sz="1700" dirty="0"/>
              <a:t>Pillar College </a:t>
            </a:r>
          </a:p>
          <a:p>
            <a:pPr>
              <a:lnSpc>
                <a:spcPct val="100000"/>
              </a:lnSpc>
              <a:spcBef>
                <a:spcPts val="0"/>
              </a:spcBef>
              <a:spcAft>
                <a:spcPts val="0"/>
              </a:spcAft>
            </a:pPr>
            <a:r>
              <a:rPr lang="en-US" sz="1700" dirty="0"/>
              <a:t>Princeton University</a:t>
            </a:r>
          </a:p>
          <a:p>
            <a:pPr>
              <a:lnSpc>
                <a:spcPct val="100000"/>
              </a:lnSpc>
              <a:spcBef>
                <a:spcPts val="0"/>
              </a:spcBef>
              <a:spcAft>
                <a:spcPts val="0"/>
              </a:spcAft>
            </a:pPr>
            <a:r>
              <a:rPr lang="en-US" sz="1700" dirty="0"/>
              <a:t>Ramapo College of New Jersey</a:t>
            </a:r>
          </a:p>
          <a:p>
            <a:pPr>
              <a:lnSpc>
                <a:spcPct val="100000"/>
              </a:lnSpc>
              <a:spcBef>
                <a:spcPts val="0"/>
              </a:spcBef>
              <a:spcAft>
                <a:spcPts val="0"/>
              </a:spcAft>
            </a:pPr>
            <a:r>
              <a:rPr lang="en-US" sz="1700" dirty="0"/>
              <a:t>Reimagine  </a:t>
            </a:r>
          </a:p>
          <a:p>
            <a:pPr>
              <a:lnSpc>
                <a:spcPct val="100000"/>
              </a:lnSpc>
              <a:spcBef>
                <a:spcPts val="0"/>
              </a:spcBef>
              <a:spcAft>
                <a:spcPts val="0"/>
              </a:spcAft>
            </a:pPr>
            <a:r>
              <a:rPr lang="en-US" sz="1700" dirty="0"/>
              <a:t>Relay Graduate School of Education</a:t>
            </a:r>
          </a:p>
          <a:p>
            <a:pPr>
              <a:lnSpc>
                <a:spcPct val="100000"/>
              </a:lnSpc>
              <a:spcBef>
                <a:spcPts val="0"/>
              </a:spcBef>
              <a:spcAft>
                <a:spcPts val="0"/>
              </a:spcAft>
            </a:pPr>
            <a:r>
              <a:rPr lang="en-US" sz="1700" dirty="0"/>
              <a:t>Rider University </a:t>
            </a:r>
          </a:p>
          <a:p>
            <a:pPr>
              <a:lnSpc>
                <a:spcPct val="100000"/>
              </a:lnSpc>
              <a:spcBef>
                <a:spcPts val="0"/>
              </a:spcBef>
              <a:spcAft>
                <a:spcPts val="0"/>
              </a:spcAft>
            </a:pPr>
            <a:r>
              <a:rPr lang="en-US" sz="1700" dirty="0"/>
              <a:t>Rowan University </a:t>
            </a:r>
          </a:p>
          <a:p>
            <a:pPr>
              <a:lnSpc>
                <a:spcPct val="100000"/>
              </a:lnSpc>
              <a:spcBef>
                <a:spcPts val="0"/>
              </a:spcBef>
              <a:spcAft>
                <a:spcPts val="0"/>
              </a:spcAft>
            </a:pPr>
            <a:r>
              <a:rPr lang="en-US" sz="1700" dirty="0"/>
              <a:t>Rutgers University- Camden </a:t>
            </a:r>
          </a:p>
          <a:p>
            <a:pPr>
              <a:lnSpc>
                <a:spcPct val="100000"/>
              </a:lnSpc>
              <a:spcBef>
                <a:spcPts val="0"/>
              </a:spcBef>
              <a:spcAft>
                <a:spcPts val="0"/>
              </a:spcAft>
            </a:pPr>
            <a:r>
              <a:rPr lang="en-US" sz="1700" dirty="0"/>
              <a:t>Rutgers University Graduate School of Education</a:t>
            </a:r>
          </a:p>
          <a:p>
            <a:pPr>
              <a:lnSpc>
                <a:spcPct val="100000"/>
              </a:lnSpc>
              <a:spcBef>
                <a:spcPts val="0"/>
              </a:spcBef>
              <a:spcAft>
                <a:spcPts val="0"/>
              </a:spcAft>
            </a:pPr>
            <a:r>
              <a:rPr lang="en-US" sz="1700" dirty="0"/>
              <a:t>Rutgers University- Newark </a:t>
            </a:r>
          </a:p>
          <a:p>
            <a:pPr>
              <a:lnSpc>
                <a:spcPct val="100000"/>
              </a:lnSpc>
              <a:spcBef>
                <a:spcPts val="0"/>
              </a:spcBef>
              <a:spcAft>
                <a:spcPts val="0"/>
              </a:spcAft>
            </a:pPr>
            <a:r>
              <a:rPr lang="en-US" sz="1700" dirty="0"/>
              <a:t>Saint Elizabeth University </a:t>
            </a:r>
          </a:p>
          <a:p>
            <a:pPr>
              <a:lnSpc>
                <a:spcPct val="100000"/>
              </a:lnSpc>
              <a:spcBef>
                <a:spcPts val="0"/>
              </a:spcBef>
              <a:spcAft>
                <a:spcPts val="0"/>
              </a:spcAft>
            </a:pPr>
            <a:r>
              <a:rPr lang="en-US" sz="1700" dirty="0"/>
              <a:t>Saint Peter’s University</a:t>
            </a:r>
          </a:p>
          <a:p>
            <a:pPr>
              <a:lnSpc>
                <a:spcPct val="100000"/>
              </a:lnSpc>
              <a:spcBef>
                <a:spcPts val="0"/>
              </a:spcBef>
              <a:spcAft>
                <a:spcPts val="0"/>
              </a:spcAft>
            </a:pPr>
            <a:r>
              <a:rPr lang="en-US" sz="1700" dirty="0"/>
              <a:t>Seton Hall University </a:t>
            </a:r>
          </a:p>
          <a:p>
            <a:pPr>
              <a:lnSpc>
                <a:spcPct val="100000"/>
              </a:lnSpc>
              <a:spcBef>
                <a:spcPts val="0"/>
              </a:spcBef>
              <a:spcAft>
                <a:spcPts val="0"/>
              </a:spcAft>
            </a:pPr>
            <a:r>
              <a:rPr lang="en-US" sz="1700" dirty="0"/>
              <a:t>Stockton University </a:t>
            </a:r>
          </a:p>
          <a:p>
            <a:pPr>
              <a:lnSpc>
                <a:spcPct val="100000"/>
              </a:lnSpc>
              <a:spcBef>
                <a:spcPts val="0"/>
              </a:spcBef>
              <a:spcAft>
                <a:spcPts val="0"/>
              </a:spcAft>
            </a:pPr>
            <a:r>
              <a:rPr lang="en-US" sz="1700" dirty="0"/>
              <a:t>Thomas Edison State University</a:t>
            </a:r>
          </a:p>
          <a:p>
            <a:pPr>
              <a:lnSpc>
                <a:spcPct val="100000"/>
              </a:lnSpc>
              <a:spcBef>
                <a:spcPts val="0"/>
              </a:spcBef>
              <a:spcAft>
                <a:spcPts val="0"/>
              </a:spcAft>
            </a:pPr>
            <a:r>
              <a:rPr lang="en-US" sz="1700" dirty="0"/>
              <a:t>The College of New Jersey</a:t>
            </a:r>
          </a:p>
          <a:p>
            <a:pPr>
              <a:lnSpc>
                <a:spcPct val="100000"/>
              </a:lnSpc>
              <a:spcBef>
                <a:spcPts val="0"/>
              </a:spcBef>
              <a:spcAft>
                <a:spcPts val="0"/>
              </a:spcAft>
            </a:pPr>
            <a:r>
              <a:rPr lang="en-US" sz="1700" dirty="0"/>
              <a:t>William Paterson University </a:t>
            </a:r>
          </a:p>
        </p:txBody>
      </p:sp>
      <p:sp>
        <p:nvSpPr>
          <p:cNvPr id="3" name="Slide Number Placeholder 2">
            <a:extLst>
              <a:ext uri="{FF2B5EF4-FFF2-40B4-BE49-F238E27FC236}">
                <a16:creationId xmlns:a16="http://schemas.microsoft.com/office/drawing/2014/main" id="{4CAB6CB8-028C-4436-7017-3555E3E0AA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236347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ACF2FEB-78C4-B833-F06B-46B36F97CBDC}"/>
              </a:ext>
            </a:extLst>
          </p:cNvPr>
          <p:cNvSpPr>
            <a:spLocks noGrp="1"/>
          </p:cNvSpPr>
          <p:nvPr>
            <p:ph type="title"/>
          </p:nvPr>
        </p:nvSpPr>
        <p:spPr/>
        <p:txBody>
          <a:bodyPr/>
          <a:lstStyle/>
          <a:p>
            <a:r>
              <a:rPr lang="en-US" sz="4000" dirty="0">
                <a:latin typeface="Palatino Linotype"/>
              </a:rPr>
              <a:t>EPP Approval Process</a:t>
            </a:r>
            <a:endParaRPr lang="en-US" sz="4000" dirty="0"/>
          </a:p>
        </p:txBody>
      </p:sp>
      <p:sp>
        <p:nvSpPr>
          <p:cNvPr id="9" name="Text Placeholder 8">
            <a:extLst>
              <a:ext uri="{FF2B5EF4-FFF2-40B4-BE49-F238E27FC236}">
                <a16:creationId xmlns:a16="http://schemas.microsoft.com/office/drawing/2014/main" id="{967062B3-8DE3-89D5-70B6-AEB58AD71448}"/>
              </a:ext>
            </a:extLst>
          </p:cNvPr>
          <p:cNvSpPr>
            <a:spLocks noGrp="1"/>
          </p:cNvSpPr>
          <p:nvPr>
            <p:ph type="body" sz="quarter" idx="11"/>
          </p:nvPr>
        </p:nvSpPr>
        <p:spPr>
          <a:xfrm>
            <a:off x="171450" y="1124539"/>
            <a:ext cx="12612103" cy="5306338"/>
          </a:xfrm>
        </p:spPr>
        <p:txBody>
          <a:bodyPr vert="horz" lIns="91440" tIns="45720" rIns="822960" bIns="45720" rtlCol="0" anchor="t">
            <a:normAutofit fontScale="92500" lnSpcReduction="10000"/>
          </a:bodyPr>
          <a:lstStyle/>
          <a:p>
            <a:pPr marL="742950" indent="-742950">
              <a:buFont typeface="+mj-lt"/>
              <a:buAutoNum type="arabicPeriod"/>
            </a:pPr>
            <a:r>
              <a:rPr lang="en-US" sz="2800" dirty="0">
                <a:latin typeface="Palatino Linotype"/>
              </a:rPr>
              <a:t>Credit-based programs will gain authorization to operate from NJ Secretary of Higher Education. </a:t>
            </a:r>
            <a:endParaRPr lang="en-US" sz="2800" dirty="0"/>
          </a:p>
          <a:p>
            <a:pPr marL="742950" indent="-742950">
              <a:buFont typeface="+mj-lt"/>
              <a:buAutoNum type="arabicPeriod"/>
            </a:pPr>
            <a:r>
              <a:rPr lang="en-US" sz="2800" dirty="0">
                <a:latin typeface="Palatino Linotype"/>
              </a:rPr>
              <a:t>Submit program approval application to the NJDOE.</a:t>
            </a:r>
          </a:p>
          <a:p>
            <a:pPr marL="742950" indent="-742950">
              <a:buFont typeface="+mj-lt"/>
              <a:buAutoNum type="arabicPeriod"/>
            </a:pPr>
            <a:r>
              <a:rPr lang="en-US" sz="2800" dirty="0">
                <a:latin typeface="Palatino Linotype"/>
              </a:rPr>
              <a:t>Undergo review by NJDOE and State Program Approval Council. </a:t>
            </a:r>
          </a:p>
          <a:p>
            <a:pPr marL="742950" indent="-742950">
              <a:buFont typeface="+mj-lt"/>
              <a:buAutoNum type="arabicPeriod"/>
            </a:pPr>
            <a:r>
              <a:rPr lang="en-US" sz="2800" dirty="0">
                <a:latin typeface="Palatino Linotype"/>
              </a:rPr>
              <a:t>Gain initial approval from the NJDOE. </a:t>
            </a:r>
            <a:endParaRPr lang="en-US" sz="2800" dirty="0"/>
          </a:p>
          <a:p>
            <a:pPr marL="742950" indent="-742950">
              <a:buFont typeface="+mj-lt"/>
              <a:buAutoNum type="arabicPeriod"/>
            </a:pPr>
            <a:r>
              <a:rPr lang="en-US" sz="2800" dirty="0">
                <a:latin typeface="Palatino Linotype"/>
              </a:rPr>
              <a:t>Gain accreditation from an approved Council for the Accreditation of Educator Preparation (CHEA) accrediting agency. </a:t>
            </a:r>
            <a:endParaRPr lang="en-US" sz="2800" dirty="0"/>
          </a:p>
          <a:p>
            <a:pPr marL="742950" indent="-742950">
              <a:buFont typeface="+mj-lt"/>
              <a:buAutoNum type="arabicPeriod"/>
            </a:pPr>
            <a:r>
              <a:rPr lang="en-US" sz="2800" dirty="0">
                <a:latin typeface="Palatino Linotype"/>
              </a:rPr>
              <a:t>Undergo review by the Department and gain continued approval from the NJDOE. </a:t>
            </a:r>
            <a:endParaRPr lang="en-US" sz="2800" dirty="0"/>
          </a:p>
        </p:txBody>
      </p:sp>
      <p:sp>
        <p:nvSpPr>
          <p:cNvPr id="5" name="Slide Number Placeholder 4">
            <a:extLst>
              <a:ext uri="{FF2B5EF4-FFF2-40B4-BE49-F238E27FC236}">
                <a16:creationId xmlns:a16="http://schemas.microsoft.com/office/drawing/2014/main" id="{BF982B95-39B7-0164-0CE2-194AF89A57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rPr>
              <a:t>CA</a:t>
            </a: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8595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C410B-EF0C-3B6E-C356-CE4DB8AFEBB0}"/>
              </a:ext>
            </a:extLst>
          </p:cNvPr>
          <p:cNvSpPr>
            <a:spLocks noGrp="1"/>
          </p:cNvSpPr>
          <p:nvPr>
            <p:ph type="title"/>
          </p:nvPr>
        </p:nvSpPr>
        <p:spPr/>
        <p:txBody>
          <a:bodyPr/>
          <a:lstStyle/>
          <a:p>
            <a:r>
              <a:rPr lang="en-US" sz="3600" dirty="0">
                <a:latin typeface="Palatino Linotype"/>
              </a:rPr>
              <a:t>Pathways to Teaching</a:t>
            </a:r>
          </a:p>
        </p:txBody>
      </p:sp>
      <p:sp>
        <p:nvSpPr>
          <p:cNvPr id="5" name="Slide Number Placeholder 4">
            <a:extLst>
              <a:ext uri="{FF2B5EF4-FFF2-40B4-BE49-F238E27FC236}">
                <a16:creationId xmlns:a16="http://schemas.microsoft.com/office/drawing/2014/main" id="{93063A5E-4D46-EBBE-79EF-F271F73D0AC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graphicFrame>
        <p:nvGraphicFramePr>
          <p:cNvPr id="7" name="Content Placeholder 3">
            <a:extLst>
              <a:ext uri="{FF2B5EF4-FFF2-40B4-BE49-F238E27FC236}">
                <a16:creationId xmlns:a16="http://schemas.microsoft.com/office/drawing/2014/main" id="{34ABCC81-1B5D-8C27-6D66-003A59C60338}"/>
              </a:ext>
            </a:extLst>
          </p:cNvPr>
          <p:cNvGraphicFramePr>
            <a:graphicFrameLocks noGrp="1"/>
          </p:cNvGraphicFramePr>
          <p:nvPr>
            <p:ph idx="4294967295"/>
            <p:extLst>
              <p:ext uri="{D42A27DB-BD31-4B8C-83A1-F6EECF244321}">
                <p14:modId xmlns:p14="http://schemas.microsoft.com/office/powerpoint/2010/main" val="280499732"/>
              </p:ext>
            </p:extLst>
          </p:nvPr>
        </p:nvGraphicFramePr>
        <p:xfrm>
          <a:off x="208953" y="1277620"/>
          <a:ext cx="10932813" cy="4302760"/>
        </p:xfrm>
        <a:graphic>
          <a:graphicData uri="http://schemas.openxmlformats.org/drawingml/2006/table">
            <a:tbl>
              <a:tblPr firstRow="1" bandRow="1">
                <a:tableStyleId>{5940675A-B579-460E-94D1-54222C63F5DA}</a:tableStyleId>
              </a:tblPr>
              <a:tblGrid>
                <a:gridCol w="3644271">
                  <a:extLst>
                    <a:ext uri="{9D8B030D-6E8A-4147-A177-3AD203B41FA5}">
                      <a16:colId xmlns:a16="http://schemas.microsoft.com/office/drawing/2014/main" val="1866714180"/>
                    </a:ext>
                  </a:extLst>
                </a:gridCol>
                <a:gridCol w="3644271">
                  <a:extLst>
                    <a:ext uri="{9D8B030D-6E8A-4147-A177-3AD203B41FA5}">
                      <a16:colId xmlns:a16="http://schemas.microsoft.com/office/drawing/2014/main" val="1472642923"/>
                    </a:ext>
                  </a:extLst>
                </a:gridCol>
                <a:gridCol w="3644271">
                  <a:extLst>
                    <a:ext uri="{9D8B030D-6E8A-4147-A177-3AD203B41FA5}">
                      <a16:colId xmlns:a16="http://schemas.microsoft.com/office/drawing/2014/main" val="713074401"/>
                    </a:ext>
                  </a:extLst>
                </a:gridCol>
              </a:tblGrid>
              <a:tr h="370840">
                <a:tc>
                  <a:txBody>
                    <a:bodyPr/>
                    <a:lstStyle/>
                    <a:p>
                      <a:pPr algn="ctr"/>
                      <a:r>
                        <a:rPr lang="en-US" b="1" dirty="0"/>
                        <a:t>Type </a:t>
                      </a:r>
                    </a:p>
                  </a:txBody>
                  <a:tcPr>
                    <a:solidFill>
                      <a:schemeClr val="bg2"/>
                    </a:solidFill>
                  </a:tcPr>
                </a:tc>
                <a:tc>
                  <a:txBody>
                    <a:bodyPr/>
                    <a:lstStyle/>
                    <a:p>
                      <a:pPr algn="ctr"/>
                      <a:r>
                        <a:rPr lang="en-US" b="1"/>
                        <a:t>Commonly Known As </a:t>
                      </a:r>
                    </a:p>
                  </a:txBody>
                  <a:tcPr>
                    <a:solidFill>
                      <a:schemeClr val="bg2"/>
                    </a:solidFill>
                  </a:tcPr>
                </a:tc>
                <a:tc>
                  <a:txBody>
                    <a:bodyPr/>
                    <a:lstStyle/>
                    <a:p>
                      <a:pPr algn="ctr"/>
                      <a:r>
                        <a:rPr lang="en-US" b="1"/>
                        <a:t>Description </a:t>
                      </a:r>
                    </a:p>
                  </a:txBody>
                  <a:tcPr>
                    <a:solidFill>
                      <a:schemeClr val="bg2"/>
                    </a:solidFill>
                  </a:tcPr>
                </a:tc>
                <a:extLst>
                  <a:ext uri="{0D108BD9-81ED-4DB2-BD59-A6C34878D82A}">
                    <a16:rowId xmlns:a16="http://schemas.microsoft.com/office/drawing/2014/main" val="1658134626"/>
                  </a:ext>
                </a:extLst>
              </a:tr>
              <a:tr h="370840">
                <a:tc>
                  <a:txBody>
                    <a:bodyPr/>
                    <a:lstStyle/>
                    <a:p>
                      <a:pPr algn="ctr"/>
                      <a:r>
                        <a:rPr lang="en-US" sz="1600" dirty="0"/>
                        <a:t>Certificate of Eligibility with Advanced Standing (CEAS)</a:t>
                      </a:r>
                    </a:p>
                  </a:txBody>
                  <a:tcPr/>
                </a:tc>
                <a:tc>
                  <a:txBody>
                    <a:bodyPr/>
                    <a:lstStyle/>
                    <a:p>
                      <a:pPr algn="ctr"/>
                      <a:r>
                        <a:rPr lang="en-US" sz="1600" dirty="0"/>
                        <a:t>Traditional Route </a:t>
                      </a:r>
                    </a:p>
                  </a:txBody>
                  <a:tcPr/>
                </a:tc>
                <a:tc>
                  <a:txBody>
                    <a:bodyPr/>
                    <a:lstStyle/>
                    <a:p>
                      <a:pPr algn="l"/>
                      <a:r>
                        <a:rPr lang="en-US" sz="1600" dirty="0"/>
                        <a:t>A formal teacher preparation program at an accredited college or university.</a:t>
                      </a:r>
                    </a:p>
                  </a:txBody>
                  <a:tcPr/>
                </a:tc>
                <a:extLst>
                  <a:ext uri="{0D108BD9-81ED-4DB2-BD59-A6C34878D82A}">
                    <a16:rowId xmlns:a16="http://schemas.microsoft.com/office/drawing/2014/main" val="4010609548"/>
                  </a:ext>
                </a:extLst>
              </a:tr>
              <a:tr h="370840">
                <a:tc>
                  <a:txBody>
                    <a:bodyPr/>
                    <a:lstStyle/>
                    <a:p>
                      <a:pPr algn="ctr"/>
                      <a:r>
                        <a:rPr lang="en-US" sz="1600"/>
                        <a:t>Certificate of Eligibility (CE) </a:t>
                      </a:r>
                    </a:p>
                  </a:txBody>
                  <a:tcPr/>
                </a:tc>
                <a:tc>
                  <a:txBody>
                    <a:bodyPr/>
                    <a:lstStyle/>
                    <a:p>
                      <a:pPr algn="ctr"/>
                      <a:r>
                        <a:rPr lang="en-US" sz="1600" dirty="0"/>
                        <a:t>Alternate Route </a:t>
                      </a:r>
                    </a:p>
                  </a:txBody>
                  <a:tcPr/>
                </a:tc>
                <a:tc>
                  <a:txBody>
                    <a:bodyPr/>
                    <a:lstStyle/>
                    <a:p>
                      <a:pPr algn="l"/>
                      <a:r>
                        <a:rPr lang="en-US" sz="1600" dirty="0"/>
                        <a:t>A non-traditional teacher preparation program designed for those individuals who have not completed a formal teacher preparation program at an accredited college or university </a:t>
                      </a:r>
                    </a:p>
                  </a:txBody>
                  <a:tcPr/>
                </a:tc>
                <a:extLst>
                  <a:ext uri="{0D108BD9-81ED-4DB2-BD59-A6C34878D82A}">
                    <a16:rowId xmlns:a16="http://schemas.microsoft.com/office/drawing/2014/main" val="2329010622"/>
                  </a:ext>
                </a:extLst>
              </a:tr>
              <a:tr h="370840">
                <a:tc>
                  <a:txBody>
                    <a:bodyPr/>
                    <a:lstStyle/>
                    <a:p>
                      <a:pPr algn="ctr"/>
                      <a:r>
                        <a:rPr lang="en-US" sz="1600" dirty="0"/>
                        <a:t>Standard Certificate</a:t>
                      </a:r>
                    </a:p>
                  </a:txBody>
                  <a:tcPr/>
                </a:tc>
                <a:tc>
                  <a:txBody>
                    <a:bodyPr/>
                    <a:lstStyle/>
                    <a:p>
                      <a:pPr algn="ctr"/>
                      <a:r>
                        <a:rPr lang="en-US" sz="1600" dirty="0"/>
                        <a:t>N/A</a:t>
                      </a:r>
                    </a:p>
                  </a:txBody>
                  <a:tcPr/>
                </a:tc>
                <a:tc>
                  <a:txBody>
                    <a:bodyPr/>
                    <a:lstStyle/>
                    <a:p>
                      <a:pPr lvl="0" algn="l">
                        <a:buNone/>
                      </a:pPr>
                      <a:r>
                        <a:rPr lang="en-US" sz="1600" dirty="0"/>
                        <a:t>A permanent certificate issued to a teacher who has met all requirements for state certification. The district will request the issuance of a standard teaching certificate upon completion of the Provisional Teacher Process (PTP). </a:t>
                      </a:r>
                    </a:p>
                  </a:txBody>
                  <a:tcPr/>
                </a:tc>
                <a:extLst>
                  <a:ext uri="{0D108BD9-81ED-4DB2-BD59-A6C34878D82A}">
                    <a16:rowId xmlns:a16="http://schemas.microsoft.com/office/drawing/2014/main" val="2306645377"/>
                  </a:ext>
                </a:extLst>
              </a:tr>
            </a:tbl>
          </a:graphicData>
        </a:graphic>
      </p:graphicFrame>
    </p:spTree>
    <p:extLst>
      <p:ext uri="{BB962C8B-B14F-4D97-AF65-F5344CB8AC3E}">
        <p14:creationId xmlns:p14="http://schemas.microsoft.com/office/powerpoint/2010/main" val="491530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A961-7524-A558-3145-EC6E709CA9D4}"/>
              </a:ext>
            </a:extLst>
          </p:cNvPr>
          <p:cNvSpPr>
            <a:spLocks noGrp="1"/>
          </p:cNvSpPr>
          <p:nvPr>
            <p:ph type="title"/>
          </p:nvPr>
        </p:nvSpPr>
        <p:spPr/>
        <p:txBody>
          <a:bodyPr/>
          <a:lstStyle/>
          <a:p>
            <a:r>
              <a:rPr lang="en-US" dirty="0"/>
              <a:t>Endorsements</a:t>
            </a:r>
          </a:p>
        </p:txBody>
      </p:sp>
      <p:sp>
        <p:nvSpPr>
          <p:cNvPr id="3" name="Text Placeholder 2">
            <a:extLst>
              <a:ext uri="{FF2B5EF4-FFF2-40B4-BE49-F238E27FC236}">
                <a16:creationId xmlns:a16="http://schemas.microsoft.com/office/drawing/2014/main" id="{A3D4E2ED-EECF-1B49-5860-818D404677F1}"/>
              </a:ext>
            </a:extLst>
          </p:cNvPr>
          <p:cNvSpPr>
            <a:spLocks noGrp="1"/>
          </p:cNvSpPr>
          <p:nvPr>
            <p:ph type="body" sz="quarter" idx="11"/>
          </p:nvPr>
        </p:nvSpPr>
        <p:spPr/>
        <p:txBody>
          <a:bodyPr/>
          <a:lstStyle/>
          <a:p>
            <a:r>
              <a:rPr lang="en-US" dirty="0"/>
              <a:t>Under each type of certificate, there are endorsements. </a:t>
            </a:r>
          </a:p>
          <a:p>
            <a:r>
              <a:rPr lang="en-US" dirty="0"/>
              <a:t>An endorsement authorizes the specific type of service that the certificate holder is allowed to provide. </a:t>
            </a:r>
          </a:p>
        </p:txBody>
      </p:sp>
      <p:sp>
        <p:nvSpPr>
          <p:cNvPr id="4" name="Slide Number Placeholder 3">
            <a:extLst>
              <a:ext uri="{FF2B5EF4-FFF2-40B4-BE49-F238E27FC236}">
                <a16:creationId xmlns:a16="http://schemas.microsoft.com/office/drawing/2014/main" id="{3743DA06-2C14-7BB5-3526-938B4AB88AE0}"/>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205894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7857-AF05-C127-5103-D151ACBD5361}"/>
              </a:ext>
            </a:extLst>
          </p:cNvPr>
          <p:cNvSpPr>
            <a:spLocks noGrp="1"/>
          </p:cNvSpPr>
          <p:nvPr>
            <p:ph type="title"/>
          </p:nvPr>
        </p:nvSpPr>
        <p:spPr>
          <a:xfrm>
            <a:off x="1357830" y="369715"/>
            <a:ext cx="9775633" cy="747579"/>
          </a:xfrm>
        </p:spPr>
        <p:txBody>
          <a:bodyPr/>
          <a:lstStyle/>
          <a:p>
            <a:r>
              <a:rPr lang="en-US" sz="4000" dirty="0">
                <a:latin typeface="Palatino Linotype"/>
              </a:rPr>
              <a:t>Types of Endorsements</a:t>
            </a:r>
            <a:endParaRPr lang="en-US" sz="4000" dirty="0"/>
          </a:p>
        </p:txBody>
      </p:sp>
      <p:graphicFrame>
        <p:nvGraphicFramePr>
          <p:cNvPr id="6" name="Content Placeholder 5">
            <a:extLst>
              <a:ext uri="{FF2B5EF4-FFF2-40B4-BE49-F238E27FC236}">
                <a16:creationId xmlns:a16="http://schemas.microsoft.com/office/drawing/2014/main" id="{460ACFBF-CB42-A5ED-A329-F71CBD15C52D}"/>
              </a:ext>
            </a:extLst>
          </p:cNvPr>
          <p:cNvGraphicFramePr>
            <a:graphicFrameLocks noGrp="1"/>
          </p:cNvGraphicFramePr>
          <p:nvPr>
            <p:ph idx="1"/>
            <p:extLst>
              <p:ext uri="{D42A27DB-BD31-4B8C-83A1-F6EECF244321}">
                <p14:modId xmlns:p14="http://schemas.microsoft.com/office/powerpoint/2010/main" val="2122091265"/>
              </p:ext>
            </p:extLst>
          </p:nvPr>
        </p:nvGraphicFramePr>
        <p:xfrm>
          <a:off x="297712" y="1146481"/>
          <a:ext cx="10835752" cy="4937022"/>
        </p:xfrm>
        <a:graphic>
          <a:graphicData uri="http://schemas.openxmlformats.org/drawingml/2006/table">
            <a:tbl>
              <a:tblPr firstRow="1" bandRow="1">
                <a:tableStyleId>{5940675A-B579-460E-94D1-54222C63F5DA}</a:tableStyleId>
              </a:tblPr>
              <a:tblGrid>
                <a:gridCol w="2424682">
                  <a:extLst>
                    <a:ext uri="{9D8B030D-6E8A-4147-A177-3AD203B41FA5}">
                      <a16:colId xmlns:a16="http://schemas.microsoft.com/office/drawing/2014/main" val="2405968358"/>
                    </a:ext>
                  </a:extLst>
                </a:gridCol>
                <a:gridCol w="4224247">
                  <a:extLst>
                    <a:ext uri="{9D8B030D-6E8A-4147-A177-3AD203B41FA5}">
                      <a16:colId xmlns:a16="http://schemas.microsoft.com/office/drawing/2014/main" val="481097858"/>
                    </a:ext>
                  </a:extLst>
                </a:gridCol>
                <a:gridCol w="4186823">
                  <a:extLst>
                    <a:ext uri="{9D8B030D-6E8A-4147-A177-3AD203B41FA5}">
                      <a16:colId xmlns:a16="http://schemas.microsoft.com/office/drawing/2014/main" val="4216656494"/>
                    </a:ext>
                  </a:extLst>
                </a:gridCol>
              </a:tblGrid>
              <a:tr h="541421">
                <a:tc>
                  <a:txBody>
                    <a:bodyPr/>
                    <a:lstStyle/>
                    <a:p>
                      <a:r>
                        <a:rPr lang="en-US" sz="1800" b="1" dirty="0"/>
                        <a:t>Requirements</a:t>
                      </a:r>
                    </a:p>
                  </a:txBody>
                  <a:tcPr>
                    <a:solidFill>
                      <a:schemeClr val="bg2"/>
                    </a:solidFill>
                  </a:tcPr>
                </a:tc>
                <a:tc>
                  <a:txBody>
                    <a:bodyPr/>
                    <a:lstStyle/>
                    <a:p>
                      <a:r>
                        <a:rPr lang="en-US" sz="1800" b="1" dirty="0"/>
                        <a:t>Endorsement </a:t>
                      </a:r>
                    </a:p>
                  </a:txBody>
                  <a:tcPr>
                    <a:solidFill>
                      <a:schemeClr val="bg2"/>
                    </a:solidFill>
                  </a:tcPr>
                </a:tc>
                <a:tc>
                  <a:txBody>
                    <a:bodyPr/>
                    <a:lstStyle/>
                    <a:p>
                      <a:r>
                        <a:rPr lang="en-US" sz="1800" b="1"/>
                        <a:t>Add-On Endorsement </a:t>
                      </a:r>
                    </a:p>
                  </a:txBody>
                  <a:tcPr>
                    <a:solidFill>
                      <a:schemeClr val="bg2"/>
                    </a:solidFill>
                  </a:tcPr>
                </a:tc>
                <a:extLst>
                  <a:ext uri="{0D108BD9-81ED-4DB2-BD59-A6C34878D82A}">
                    <a16:rowId xmlns:a16="http://schemas.microsoft.com/office/drawing/2014/main" val="1273649950"/>
                  </a:ext>
                </a:extLst>
              </a:tr>
              <a:tr h="489352">
                <a:tc>
                  <a:txBody>
                    <a:bodyPr/>
                    <a:lstStyle/>
                    <a:p>
                      <a:r>
                        <a:rPr lang="en-US" sz="1800" b="1" dirty="0"/>
                        <a:t>Entry </a:t>
                      </a:r>
                    </a:p>
                    <a:p>
                      <a:r>
                        <a:rPr lang="en-US" sz="1800" b="1" dirty="0"/>
                        <a:t>Requirements</a:t>
                      </a:r>
                    </a:p>
                  </a:txBody>
                  <a:tcPr>
                    <a:solidFill>
                      <a:schemeClr val="bg2"/>
                    </a:solidFill>
                  </a:tcPr>
                </a:tc>
                <a:tc>
                  <a:txBody>
                    <a:bodyPr/>
                    <a:lstStyle/>
                    <a:p>
                      <a:r>
                        <a:rPr lang="en-US" sz="1800" dirty="0"/>
                        <a:t>Currently pursue an initial instructional certificate at a Department approved EPP</a:t>
                      </a:r>
                    </a:p>
                  </a:txBody>
                  <a:tcPr/>
                </a:tc>
                <a:tc>
                  <a:txBody>
                    <a:bodyPr/>
                    <a:lstStyle/>
                    <a:p>
                      <a:r>
                        <a:rPr lang="en-US" sz="1800"/>
                        <a:t>N.J.A.C. 6A:11.13(b)1-4: Hold a valid CEAS or Standard; complete at least 6 of 30 credits; at least two years of teaching, be enrolled in an EPP</a:t>
                      </a:r>
                    </a:p>
                  </a:txBody>
                  <a:tcPr/>
                </a:tc>
                <a:extLst>
                  <a:ext uri="{0D108BD9-81ED-4DB2-BD59-A6C34878D82A}">
                    <a16:rowId xmlns:a16="http://schemas.microsoft.com/office/drawing/2014/main" val="2881151585"/>
                  </a:ext>
                </a:extLst>
              </a:tr>
              <a:tr h="1931068">
                <a:tc>
                  <a:txBody>
                    <a:bodyPr/>
                    <a:lstStyle/>
                    <a:p>
                      <a:pPr lvl="0">
                        <a:buNone/>
                      </a:pPr>
                      <a:r>
                        <a:rPr lang="en-US" sz="1800" b="1"/>
                        <a:t>Program </a:t>
                      </a:r>
                    </a:p>
                    <a:p>
                      <a:pPr lvl="0">
                        <a:buNone/>
                      </a:pPr>
                      <a:r>
                        <a:rPr lang="en-US" sz="1800" b="1"/>
                        <a:t>Requirements </a:t>
                      </a:r>
                    </a:p>
                  </a:txBody>
                  <a:tcPr>
                    <a:solidFill>
                      <a:schemeClr val="bg2"/>
                    </a:solidFill>
                  </a:tcPr>
                </a:tc>
                <a:tc>
                  <a:txBody>
                    <a:bodyPr/>
                    <a:lstStyle/>
                    <a:p>
                      <a:pPr lvl="0">
                        <a:buNone/>
                      </a:pPr>
                      <a:r>
                        <a:rPr lang="en-US" sz="1800" dirty="0"/>
                        <a:t>N.J.A.C. 6A:9B-8(ii-iii) </a:t>
                      </a:r>
                    </a:p>
                    <a:p>
                      <a:pPr lvl="0">
                        <a:buNone/>
                      </a:pPr>
                      <a:r>
                        <a:rPr lang="en-US" sz="1800" dirty="0"/>
                        <a:t>Hold a graduate degree in the subject area </a:t>
                      </a:r>
                      <a:r>
                        <a:rPr lang="en-US" sz="1800" b="1" dirty="0"/>
                        <a:t>or</a:t>
                      </a:r>
                      <a:r>
                        <a:rPr lang="en-US" sz="1800" dirty="0"/>
                        <a:t> complete at least 30 credits of courses appropriate to the subject area (different requirement for TOSD, Bilingual/Bicultural, and ESL). </a:t>
                      </a:r>
                    </a:p>
                  </a:txBody>
                  <a:tcPr/>
                </a:tc>
                <a:tc>
                  <a:txBody>
                    <a:bodyPr/>
                    <a:lstStyle/>
                    <a:p>
                      <a:pPr lvl="0">
                        <a:buNone/>
                      </a:pPr>
                      <a:r>
                        <a:rPr lang="en-US" sz="1800"/>
                        <a:t>Complete all the requirements for a standard certificate with a mathematics or science area endorsement, pursuant to N.J.A.C. 6A:9B-9.1(a), 10, or 11, as applicable. </a:t>
                      </a:r>
                    </a:p>
                  </a:txBody>
                  <a:tcPr/>
                </a:tc>
                <a:extLst>
                  <a:ext uri="{0D108BD9-81ED-4DB2-BD59-A6C34878D82A}">
                    <a16:rowId xmlns:a16="http://schemas.microsoft.com/office/drawing/2014/main" val="1011071292"/>
                  </a:ext>
                </a:extLst>
              </a:tr>
              <a:tr h="1275813">
                <a:tc>
                  <a:txBody>
                    <a:bodyPr/>
                    <a:lstStyle/>
                    <a:p>
                      <a:pPr lvl="0">
                        <a:buNone/>
                      </a:pPr>
                      <a:r>
                        <a:rPr lang="en-US" sz="1800" b="1" dirty="0"/>
                        <a:t>Exit </a:t>
                      </a:r>
                    </a:p>
                    <a:p>
                      <a:pPr lvl="0">
                        <a:buNone/>
                      </a:pPr>
                      <a:r>
                        <a:rPr lang="en-US" sz="1800" b="1" dirty="0"/>
                        <a:t>Requirements </a:t>
                      </a:r>
                    </a:p>
                  </a:txBody>
                  <a:tcPr>
                    <a:solidFill>
                      <a:schemeClr val="bg2"/>
                    </a:solidFill>
                  </a:tcPr>
                </a:tc>
                <a:tc>
                  <a:txBody>
                    <a:bodyPr/>
                    <a:lstStyle/>
                    <a:p>
                      <a:pPr lvl="0">
                        <a:buNone/>
                      </a:pPr>
                      <a:r>
                        <a:rPr lang="en-US" sz="1800"/>
                        <a:t>Praxis II </a:t>
                      </a:r>
                    </a:p>
                  </a:txBody>
                  <a:tcPr/>
                </a:tc>
                <a:tc>
                  <a:txBody>
                    <a:bodyPr/>
                    <a:lstStyle/>
                    <a:p>
                      <a:pPr lvl="0">
                        <a:buNone/>
                      </a:pPr>
                      <a:r>
                        <a:rPr lang="en-US" sz="1800" dirty="0"/>
                        <a:t>N.J.A.C. 6A:11.13(e)1-3: </a:t>
                      </a:r>
                    </a:p>
                    <a:p>
                      <a:pPr lvl="0">
                        <a:buNone/>
                      </a:pPr>
                      <a:r>
                        <a:rPr lang="en-US" sz="1800" dirty="0"/>
                        <a:t>Complete EPP </a:t>
                      </a:r>
                    </a:p>
                    <a:p>
                      <a:pPr lvl="0">
                        <a:buNone/>
                      </a:pPr>
                      <a:r>
                        <a:rPr lang="en-US" sz="1800" dirty="0"/>
                        <a:t>Praxis II </a:t>
                      </a:r>
                    </a:p>
                    <a:p>
                      <a:pPr lvl="0">
                        <a:buNone/>
                      </a:pPr>
                      <a:r>
                        <a:rPr lang="en-US" sz="1800" dirty="0"/>
                        <a:t>Be recommended for a standard </a:t>
                      </a:r>
                    </a:p>
                  </a:txBody>
                  <a:tcPr/>
                </a:tc>
                <a:extLst>
                  <a:ext uri="{0D108BD9-81ED-4DB2-BD59-A6C34878D82A}">
                    <a16:rowId xmlns:a16="http://schemas.microsoft.com/office/drawing/2014/main" val="3091875179"/>
                  </a:ext>
                </a:extLst>
              </a:tr>
            </a:tbl>
          </a:graphicData>
        </a:graphic>
      </p:graphicFrame>
      <p:sp>
        <p:nvSpPr>
          <p:cNvPr id="5" name="Slide Number Placeholder 4">
            <a:extLst>
              <a:ext uri="{FF2B5EF4-FFF2-40B4-BE49-F238E27FC236}">
                <a16:creationId xmlns:a16="http://schemas.microsoft.com/office/drawing/2014/main" id="{51EE5797-0C73-61E9-5FEB-C91358261B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90550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F1122-B674-0F67-6B9C-C071994E6790}"/>
              </a:ext>
            </a:extLst>
          </p:cNvPr>
          <p:cNvSpPr>
            <a:spLocks noGrp="1"/>
          </p:cNvSpPr>
          <p:nvPr>
            <p:ph type="title"/>
          </p:nvPr>
        </p:nvSpPr>
        <p:spPr>
          <a:xfrm>
            <a:off x="1334145" y="389939"/>
            <a:ext cx="10096959" cy="747579"/>
          </a:xfrm>
        </p:spPr>
        <p:txBody>
          <a:bodyPr/>
          <a:lstStyle/>
          <a:p>
            <a:r>
              <a:rPr lang="en-US" sz="3400" dirty="0">
                <a:latin typeface="Palatino Linotype"/>
              </a:rPr>
              <a:t>Math and Science Add-On Endorsements (1 of 3) </a:t>
            </a:r>
          </a:p>
        </p:txBody>
      </p:sp>
      <p:sp>
        <p:nvSpPr>
          <p:cNvPr id="3" name="Content Placeholder 2">
            <a:extLst>
              <a:ext uri="{FF2B5EF4-FFF2-40B4-BE49-F238E27FC236}">
                <a16:creationId xmlns:a16="http://schemas.microsoft.com/office/drawing/2014/main" id="{AC042887-E093-705A-6373-96201D03087C}"/>
              </a:ext>
            </a:extLst>
          </p:cNvPr>
          <p:cNvSpPr>
            <a:spLocks noGrp="1"/>
          </p:cNvSpPr>
          <p:nvPr>
            <p:ph idx="1"/>
          </p:nvPr>
        </p:nvSpPr>
        <p:spPr>
          <a:xfrm>
            <a:off x="150864" y="1144299"/>
            <a:ext cx="11890272" cy="4986337"/>
          </a:xfrm>
        </p:spPr>
        <p:txBody>
          <a:bodyPr vert="horz" lIns="91440" tIns="45720" rIns="822960" bIns="45720" rtlCol="0" anchor="t">
            <a:noAutofit/>
          </a:bodyPr>
          <a:lstStyle/>
          <a:p>
            <a:pPr marL="0" indent="0">
              <a:buNone/>
            </a:pPr>
            <a:r>
              <a:rPr lang="en-US" sz="2400" dirty="0">
                <a:latin typeface="Palatino Linotype"/>
              </a:rPr>
              <a:t>Per N.J.A.C. 6A:9B-11.13(b), to be eligible for a CE with a mathematics or science endorsement as an add-on, the candidate shall be exempt from the requirements at N.J.A.C. 6A:9B-9.1 and instead shall: </a:t>
            </a:r>
            <a:endParaRPr lang="en-US" sz="2400" dirty="0"/>
          </a:p>
          <a:p>
            <a:pPr lvl="1"/>
            <a:r>
              <a:rPr lang="en-US" sz="2400" dirty="0">
                <a:latin typeface="Palatino Linotype"/>
              </a:rPr>
              <a:t>Hold a valid New Jersey CEAS or standard instructional certificate; </a:t>
            </a:r>
            <a:endParaRPr lang="en-US" sz="2400" dirty="0"/>
          </a:p>
          <a:p>
            <a:pPr lvl="1"/>
            <a:r>
              <a:rPr lang="en-US" sz="2400" dirty="0">
                <a:latin typeface="Palatino Linotype"/>
              </a:rPr>
              <a:t>Complete at least six of the 30 credits of appropriate coursework in the subject area as required at N.J.A.C. 6A:9B-9.1(a), 10, or 11;</a:t>
            </a:r>
          </a:p>
          <a:p>
            <a:pPr lvl="1"/>
            <a:r>
              <a:rPr lang="en-US" sz="2400" dirty="0">
                <a:latin typeface="Palatino Linotype"/>
              </a:rPr>
              <a:t>Demonstrate at least two years of successful teaching pursuant to a valid New Jersey or out-of-State equivalent instructional teaching certificate; and</a:t>
            </a:r>
          </a:p>
          <a:p>
            <a:pPr lvl="1"/>
            <a:r>
              <a:rPr lang="en-US" sz="2400" dirty="0">
                <a:latin typeface="Palatino Linotype"/>
              </a:rPr>
              <a:t>Be enrolled in, and recommended for a CE by an educator preparation program, pursuant to N.J.A.C. 6A:9A-5.6.</a:t>
            </a:r>
            <a:endParaRPr lang="en-US" dirty="0"/>
          </a:p>
        </p:txBody>
      </p:sp>
      <p:sp>
        <p:nvSpPr>
          <p:cNvPr id="5" name="Slide Number Placeholder 4">
            <a:extLst>
              <a:ext uri="{FF2B5EF4-FFF2-40B4-BE49-F238E27FC236}">
                <a16:creationId xmlns:a16="http://schemas.microsoft.com/office/drawing/2014/main" id="{17F71ADB-FB49-DD9C-11B3-8BC24D6A54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81996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44A4-1D17-4662-8150-CA325B77792F}"/>
              </a:ext>
            </a:extLst>
          </p:cNvPr>
          <p:cNvSpPr>
            <a:spLocks noGrp="1"/>
          </p:cNvSpPr>
          <p:nvPr>
            <p:ph type="title"/>
          </p:nvPr>
        </p:nvSpPr>
        <p:spPr/>
        <p:txBody>
          <a:bodyPr/>
          <a:lstStyle/>
          <a:p>
            <a:r>
              <a:rPr lang="en-US" sz="4400" dirty="0"/>
              <a:t>Agenda</a:t>
            </a:r>
          </a:p>
        </p:txBody>
      </p:sp>
      <p:sp>
        <p:nvSpPr>
          <p:cNvPr id="5" name="Slide Number Placeholder 4">
            <a:extLst>
              <a:ext uri="{FF2B5EF4-FFF2-40B4-BE49-F238E27FC236}">
                <a16:creationId xmlns:a16="http://schemas.microsoft.com/office/drawing/2014/main" id="{B6EE3F59-B940-406E-9E36-FF6180F8EF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
        <p:nvSpPr>
          <p:cNvPr id="8" name="Content Placeholder 7"/>
          <p:cNvSpPr>
            <a:spLocks noGrp="1"/>
          </p:cNvSpPr>
          <p:nvPr>
            <p:ph idx="1"/>
          </p:nvPr>
        </p:nvSpPr>
        <p:spPr>
          <a:xfrm>
            <a:off x="150864" y="1348839"/>
            <a:ext cx="11890272" cy="5130265"/>
          </a:xfrm>
        </p:spPr>
        <p:txBody>
          <a:bodyPr/>
          <a:lstStyle/>
          <a:p>
            <a:pPr marL="342900" indent="-342900">
              <a:spcBef>
                <a:spcPts val="0"/>
              </a:spcBef>
              <a:spcAft>
                <a:spcPts val="600"/>
              </a:spcAft>
              <a:buFont typeface="+mj-lt"/>
              <a:buAutoNum type="arabicPeriod"/>
            </a:pPr>
            <a:r>
              <a:rPr lang="en-US" sz="2800" dirty="0">
                <a:latin typeface="+mn-lt"/>
                <a:ea typeface="Calibri" panose="020F0502020204030204" pitchFamily="34" charset="0"/>
              </a:rPr>
              <a:t>Introductions </a:t>
            </a:r>
          </a:p>
          <a:p>
            <a:pPr marL="342900" indent="-342900">
              <a:spcBef>
                <a:spcPts val="0"/>
              </a:spcBef>
              <a:spcAft>
                <a:spcPts val="600"/>
              </a:spcAft>
              <a:buFont typeface="+mj-lt"/>
              <a:buAutoNum type="arabicPeriod"/>
            </a:pPr>
            <a:r>
              <a:rPr lang="en-US" sz="2800" dirty="0" err="1">
                <a:latin typeface="+mn-lt"/>
                <a:ea typeface="Calibri" panose="020F0502020204030204" pitchFamily="34" charset="0"/>
              </a:rPr>
              <a:t>NJEdCert</a:t>
            </a:r>
            <a:r>
              <a:rPr lang="en-US" sz="2800" dirty="0">
                <a:latin typeface="+mn-lt"/>
                <a:ea typeface="Calibri" panose="020F0502020204030204" pitchFamily="34" charset="0"/>
              </a:rPr>
              <a:t> Updates </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Certification Fee Holiday</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Educator Conduct</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Educator Preparation Programs ​</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Certification</a:t>
            </a:r>
          </a:p>
          <a:p>
            <a:pPr marL="342900" indent="-342900">
              <a:spcBef>
                <a:spcPts val="0"/>
              </a:spcBef>
              <a:spcAft>
                <a:spcPts val="600"/>
              </a:spcAft>
              <a:buFont typeface="+mj-lt"/>
              <a:buAutoNum type="arabicPeriod"/>
            </a:pPr>
            <a:r>
              <a:rPr lang="en-US" sz="2800" dirty="0">
                <a:latin typeface="+mn-lt"/>
                <a:ea typeface="Calibri" panose="020F0502020204030204" pitchFamily="34" charset="0"/>
              </a:rPr>
              <a:t>Provisional Process</a:t>
            </a:r>
          </a:p>
          <a:p>
            <a:pPr marL="342900" indent="-342900">
              <a:spcBef>
                <a:spcPts val="0"/>
              </a:spcBef>
              <a:spcAft>
                <a:spcPts val="600"/>
              </a:spcAft>
              <a:buFont typeface="+mj-lt"/>
              <a:buAutoNum type="arabicPeriod"/>
            </a:pPr>
            <a:r>
              <a:rPr lang="en-US" sz="2800" dirty="0">
                <a:solidFill>
                  <a:prstClr val="black"/>
                </a:solidFill>
                <a:latin typeface="+mn-lt"/>
                <a:ea typeface="Calibri" panose="020F0502020204030204" pitchFamily="34" charset="0"/>
              </a:rPr>
              <a:t>Contact Information</a:t>
            </a:r>
          </a:p>
        </p:txBody>
      </p:sp>
    </p:spTree>
    <p:extLst>
      <p:ext uri="{BB962C8B-B14F-4D97-AF65-F5344CB8AC3E}">
        <p14:creationId xmlns:p14="http://schemas.microsoft.com/office/powerpoint/2010/main" val="2887743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B65E1-CA8E-BDD0-0FE7-B3AB3BC4D121}"/>
              </a:ext>
            </a:extLst>
          </p:cNvPr>
          <p:cNvSpPr>
            <a:spLocks noGrp="1"/>
          </p:cNvSpPr>
          <p:nvPr>
            <p:ph type="title"/>
          </p:nvPr>
        </p:nvSpPr>
        <p:spPr/>
        <p:txBody>
          <a:bodyPr/>
          <a:lstStyle/>
          <a:p>
            <a:r>
              <a:rPr lang="en-US" sz="4000" dirty="0">
                <a:latin typeface="Palatino Linotype"/>
              </a:rPr>
              <a:t>Add-On Eligibility for Standard (2 of 3)</a:t>
            </a:r>
            <a:endParaRPr lang="en-US" sz="4000" dirty="0"/>
          </a:p>
        </p:txBody>
      </p:sp>
      <p:sp>
        <p:nvSpPr>
          <p:cNvPr id="3" name="Text Placeholder 2">
            <a:extLst>
              <a:ext uri="{FF2B5EF4-FFF2-40B4-BE49-F238E27FC236}">
                <a16:creationId xmlns:a16="http://schemas.microsoft.com/office/drawing/2014/main" id="{3C2769F8-574E-96DA-8C50-6DC98DE336DB}"/>
              </a:ext>
            </a:extLst>
          </p:cNvPr>
          <p:cNvSpPr>
            <a:spLocks noGrp="1"/>
          </p:cNvSpPr>
          <p:nvPr>
            <p:ph type="body" sz="quarter" idx="11"/>
          </p:nvPr>
        </p:nvSpPr>
        <p:spPr/>
        <p:txBody>
          <a:bodyPr vert="horz" lIns="91440" tIns="45720" rIns="822960" bIns="45720" rtlCol="0" anchor="t">
            <a:normAutofit/>
          </a:bodyPr>
          <a:lstStyle/>
          <a:p>
            <a:pPr marL="0" indent="0">
              <a:buNone/>
            </a:pPr>
            <a:r>
              <a:rPr lang="en-US" sz="2400" dirty="0">
                <a:latin typeface="Palatino Linotype"/>
              </a:rPr>
              <a:t>To be eligible for a standard certificate with a mathematics or science endorsement, candidates holding a CE issued pursuant to the above shall:</a:t>
            </a:r>
            <a:endParaRPr lang="en-US" sz="2400" dirty="0"/>
          </a:p>
          <a:p>
            <a:pPr lvl="1"/>
            <a:r>
              <a:rPr lang="en-US" sz="2400" dirty="0">
                <a:latin typeface="Palatino Linotype"/>
              </a:rPr>
              <a:t> Meet the coursework and subject matter knowledge assessment requirements for the endorsement area at N.J.A.C. 6A:9B-9.1(a);</a:t>
            </a:r>
            <a:endParaRPr lang="en-US" sz="2400" dirty="0"/>
          </a:p>
          <a:p>
            <a:pPr lvl="1"/>
            <a:r>
              <a:rPr lang="en-US" sz="2400" dirty="0">
                <a:latin typeface="Palatino Linotype"/>
              </a:rPr>
              <a:t>  Successfully complete the educator preparation program approved pursuant to N.J.A.C. 6A:9A-5.6; and,</a:t>
            </a:r>
            <a:endParaRPr lang="en-US" sz="2400" dirty="0"/>
          </a:p>
          <a:p>
            <a:pPr lvl="1"/>
            <a:r>
              <a:rPr lang="en-US" sz="2400" dirty="0">
                <a:latin typeface="Palatino Linotype"/>
              </a:rPr>
              <a:t> Be recommended for a standard certificate by the educator preparation program.</a:t>
            </a:r>
            <a:endParaRPr lang="en-US" sz="2400" dirty="0"/>
          </a:p>
        </p:txBody>
      </p:sp>
      <p:sp>
        <p:nvSpPr>
          <p:cNvPr id="4" name="Slide Number Placeholder 3">
            <a:extLst>
              <a:ext uri="{FF2B5EF4-FFF2-40B4-BE49-F238E27FC236}">
                <a16:creationId xmlns:a16="http://schemas.microsoft.com/office/drawing/2014/main" id="{CA3D79EA-5200-BAF3-FECF-8A94045AD49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73887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82D7-DCF7-CAA4-7B96-6827BF98FD87}"/>
              </a:ext>
            </a:extLst>
          </p:cNvPr>
          <p:cNvSpPr>
            <a:spLocks noGrp="1"/>
          </p:cNvSpPr>
          <p:nvPr>
            <p:ph type="title"/>
          </p:nvPr>
        </p:nvSpPr>
        <p:spPr/>
        <p:txBody>
          <a:bodyPr/>
          <a:lstStyle/>
          <a:p>
            <a:r>
              <a:rPr lang="en-US" sz="4000" dirty="0">
                <a:latin typeface="Palatino Linotype"/>
              </a:rPr>
              <a:t>Add-On Endorsement Codes (3 of 3)  </a:t>
            </a:r>
            <a:endParaRPr lang="en-US" sz="4000" dirty="0"/>
          </a:p>
        </p:txBody>
      </p:sp>
      <p:graphicFrame>
        <p:nvGraphicFramePr>
          <p:cNvPr id="7" name="Content Placeholder 6">
            <a:extLst>
              <a:ext uri="{FF2B5EF4-FFF2-40B4-BE49-F238E27FC236}">
                <a16:creationId xmlns:a16="http://schemas.microsoft.com/office/drawing/2014/main" id="{9CFD55C1-EF6C-845B-206B-18BACC4C2FC1}"/>
              </a:ext>
            </a:extLst>
          </p:cNvPr>
          <p:cNvGraphicFramePr>
            <a:graphicFrameLocks noGrp="1"/>
          </p:cNvGraphicFramePr>
          <p:nvPr>
            <p:ph sz="half" idx="1"/>
            <p:extLst>
              <p:ext uri="{D42A27DB-BD31-4B8C-83A1-F6EECF244321}">
                <p14:modId xmlns:p14="http://schemas.microsoft.com/office/powerpoint/2010/main" val="280393154"/>
              </p:ext>
            </p:extLst>
          </p:nvPr>
        </p:nvGraphicFramePr>
        <p:xfrm>
          <a:off x="504550" y="1429016"/>
          <a:ext cx="6936970" cy="4408259"/>
        </p:xfrm>
        <a:graphic>
          <a:graphicData uri="http://schemas.openxmlformats.org/drawingml/2006/table">
            <a:tbl>
              <a:tblPr firstRow="1" bandRow="1">
                <a:tableStyleId>{8799B23B-EC83-4686-B30A-512413B5E67A}</a:tableStyleId>
              </a:tblPr>
              <a:tblGrid>
                <a:gridCol w="3468485">
                  <a:extLst>
                    <a:ext uri="{9D8B030D-6E8A-4147-A177-3AD203B41FA5}">
                      <a16:colId xmlns:a16="http://schemas.microsoft.com/office/drawing/2014/main" val="3143383011"/>
                    </a:ext>
                  </a:extLst>
                </a:gridCol>
                <a:gridCol w="3468485">
                  <a:extLst>
                    <a:ext uri="{9D8B030D-6E8A-4147-A177-3AD203B41FA5}">
                      <a16:colId xmlns:a16="http://schemas.microsoft.com/office/drawing/2014/main" val="4231558913"/>
                    </a:ext>
                  </a:extLst>
                </a:gridCol>
              </a:tblGrid>
              <a:tr h="595844">
                <a:tc>
                  <a:txBody>
                    <a:bodyPr/>
                    <a:lstStyle/>
                    <a:p>
                      <a:pPr algn="ctr"/>
                      <a:r>
                        <a:rPr lang="en-US" sz="2200" b="1" dirty="0">
                          <a:solidFill>
                            <a:schemeClr val="bg1"/>
                          </a:solidFill>
                        </a:rPr>
                        <a:t>Endorsement Title </a:t>
                      </a:r>
                    </a:p>
                  </a:txBody>
                  <a:tcPr>
                    <a:solidFill>
                      <a:schemeClr val="tx1"/>
                    </a:solidFill>
                  </a:tcPr>
                </a:tc>
                <a:tc>
                  <a:txBody>
                    <a:bodyPr/>
                    <a:lstStyle/>
                    <a:p>
                      <a:pPr algn="ctr"/>
                      <a:r>
                        <a:rPr lang="en-US" sz="2200" b="1" dirty="0">
                          <a:solidFill>
                            <a:schemeClr val="bg1"/>
                          </a:solidFill>
                        </a:rPr>
                        <a:t>Code </a:t>
                      </a:r>
                    </a:p>
                  </a:txBody>
                  <a:tcPr>
                    <a:solidFill>
                      <a:schemeClr val="tx1"/>
                    </a:solidFill>
                  </a:tcPr>
                </a:tc>
                <a:extLst>
                  <a:ext uri="{0D108BD9-81ED-4DB2-BD59-A6C34878D82A}">
                    <a16:rowId xmlns:a16="http://schemas.microsoft.com/office/drawing/2014/main" val="3741235688"/>
                  </a:ext>
                </a:extLst>
              </a:tr>
              <a:tr h="604120">
                <a:tc>
                  <a:txBody>
                    <a:bodyPr/>
                    <a:lstStyle/>
                    <a:p>
                      <a:pPr algn="ctr"/>
                      <a:r>
                        <a:rPr lang="en-US" sz="2200" dirty="0"/>
                        <a:t>Mathematics Add-On</a:t>
                      </a:r>
                    </a:p>
                  </a:txBody>
                  <a:tcPr/>
                </a:tc>
                <a:tc>
                  <a:txBody>
                    <a:bodyPr/>
                    <a:lstStyle/>
                    <a:p>
                      <a:pPr algn="ctr"/>
                      <a:r>
                        <a:rPr lang="en-US" sz="2200" dirty="0"/>
                        <a:t>1902</a:t>
                      </a:r>
                    </a:p>
                  </a:txBody>
                  <a:tcPr/>
                </a:tc>
                <a:extLst>
                  <a:ext uri="{0D108BD9-81ED-4DB2-BD59-A6C34878D82A}">
                    <a16:rowId xmlns:a16="http://schemas.microsoft.com/office/drawing/2014/main" val="1454698029"/>
                  </a:ext>
                </a:extLst>
              </a:tr>
              <a:tr h="604120">
                <a:tc>
                  <a:txBody>
                    <a:bodyPr/>
                    <a:lstStyle/>
                    <a:p>
                      <a:pPr algn="ctr"/>
                      <a:r>
                        <a:rPr lang="en-US" sz="2200" dirty="0"/>
                        <a:t>Biology Add-On</a:t>
                      </a:r>
                    </a:p>
                  </a:txBody>
                  <a:tcPr/>
                </a:tc>
                <a:tc>
                  <a:txBody>
                    <a:bodyPr/>
                    <a:lstStyle/>
                    <a:p>
                      <a:pPr algn="ctr"/>
                      <a:r>
                        <a:rPr lang="en-US" sz="2200" dirty="0"/>
                        <a:t>2212</a:t>
                      </a:r>
                    </a:p>
                  </a:txBody>
                  <a:tcPr/>
                </a:tc>
                <a:extLst>
                  <a:ext uri="{0D108BD9-81ED-4DB2-BD59-A6C34878D82A}">
                    <a16:rowId xmlns:a16="http://schemas.microsoft.com/office/drawing/2014/main" val="1080746344"/>
                  </a:ext>
                </a:extLst>
              </a:tr>
              <a:tr h="604120">
                <a:tc>
                  <a:txBody>
                    <a:bodyPr/>
                    <a:lstStyle/>
                    <a:p>
                      <a:pPr algn="ctr"/>
                      <a:r>
                        <a:rPr lang="en-US" sz="2200" dirty="0"/>
                        <a:t>Chemistry Add-On</a:t>
                      </a:r>
                    </a:p>
                  </a:txBody>
                  <a:tcPr/>
                </a:tc>
                <a:tc>
                  <a:txBody>
                    <a:bodyPr/>
                    <a:lstStyle/>
                    <a:p>
                      <a:pPr algn="ctr"/>
                      <a:r>
                        <a:rPr lang="en-US" sz="2200" dirty="0"/>
                        <a:t>2272</a:t>
                      </a:r>
                    </a:p>
                  </a:txBody>
                  <a:tcPr/>
                </a:tc>
                <a:extLst>
                  <a:ext uri="{0D108BD9-81ED-4DB2-BD59-A6C34878D82A}">
                    <a16:rowId xmlns:a16="http://schemas.microsoft.com/office/drawing/2014/main" val="1934710732"/>
                  </a:ext>
                </a:extLst>
              </a:tr>
              <a:tr h="604120">
                <a:tc>
                  <a:txBody>
                    <a:bodyPr/>
                    <a:lstStyle/>
                    <a:p>
                      <a:pPr algn="ctr"/>
                      <a:r>
                        <a:rPr lang="en-US" sz="2200" dirty="0"/>
                        <a:t>Physics Add-On </a:t>
                      </a:r>
                    </a:p>
                  </a:txBody>
                  <a:tcPr/>
                </a:tc>
                <a:tc>
                  <a:txBody>
                    <a:bodyPr/>
                    <a:lstStyle/>
                    <a:p>
                      <a:pPr algn="ctr"/>
                      <a:r>
                        <a:rPr lang="en-US" sz="2200" dirty="0"/>
                        <a:t>2262</a:t>
                      </a:r>
                    </a:p>
                  </a:txBody>
                  <a:tcPr/>
                </a:tc>
                <a:extLst>
                  <a:ext uri="{0D108BD9-81ED-4DB2-BD59-A6C34878D82A}">
                    <a16:rowId xmlns:a16="http://schemas.microsoft.com/office/drawing/2014/main" val="3238766910"/>
                  </a:ext>
                </a:extLst>
              </a:tr>
              <a:tr h="604120">
                <a:tc>
                  <a:txBody>
                    <a:bodyPr/>
                    <a:lstStyle/>
                    <a:p>
                      <a:pPr algn="ctr"/>
                      <a:r>
                        <a:rPr lang="en-US" sz="2200" dirty="0"/>
                        <a:t>Earth Science Add-On </a:t>
                      </a:r>
                    </a:p>
                  </a:txBody>
                  <a:tcPr/>
                </a:tc>
                <a:tc>
                  <a:txBody>
                    <a:bodyPr/>
                    <a:lstStyle/>
                    <a:p>
                      <a:pPr algn="ctr"/>
                      <a:r>
                        <a:rPr lang="en-US" sz="2200" dirty="0"/>
                        <a:t>2222</a:t>
                      </a:r>
                    </a:p>
                  </a:txBody>
                  <a:tcPr/>
                </a:tc>
                <a:extLst>
                  <a:ext uri="{0D108BD9-81ED-4DB2-BD59-A6C34878D82A}">
                    <a16:rowId xmlns:a16="http://schemas.microsoft.com/office/drawing/2014/main" val="211101201"/>
                  </a:ext>
                </a:extLst>
              </a:tr>
              <a:tr h="791815">
                <a:tc>
                  <a:txBody>
                    <a:bodyPr/>
                    <a:lstStyle/>
                    <a:p>
                      <a:pPr lvl="0" algn="ctr">
                        <a:buNone/>
                      </a:pPr>
                      <a:r>
                        <a:rPr lang="en-US" sz="2200" dirty="0"/>
                        <a:t>Physical Science Add-On </a:t>
                      </a:r>
                    </a:p>
                  </a:txBody>
                  <a:tcPr/>
                </a:tc>
                <a:tc>
                  <a:txBody>
                    <a:bodyPr/>
                    <a:lstStyle/>
                    <a:p>
                      <a:pPr lvl="0" algn="ctr">
                        <a:buNone/>
                      </a:pPr>
                      <a:r>
                        <a:rPr lang="en-US" sz="2200" dirty="0"/>
                        <a:t>2242</a:t>
                      </a:r>
                    </a:p>
                  </a:txBody>
                  <a:tcPr/>
                </a:tc>
                <a:extLst>
                  <a:ext uri="{0D108BD9-81ED-4DB2-BD59-A6C34878D82A}">
                    <a16:rowId xmlns:a16="http://schemas.microsoft.com/office/drawing/2014/main" val="22307657"/>
                  </a:ext>
                </a:extLst>
              </a:tr>
            </a:tbl>
          </a:graphicData>
        </a:graphic>
      </p:graphicFrame>
      <p:sp>
        <p:nvSpPr>
          <p:cNvPr id="6" name="Content Placeholder 5">
            <a:extLst>
              <a:ext uri="{FF2B5EF4-FFF2-40B4-BE49-F238E27FC236}">
                <a16:creationId xmlns:a16="http://schemas.microsoft.com/office/drawing/2014/main" id="{71E11A76-7FC7-6536-8DE1-ED4145E9C54F}"/>
              </a:ext>
            </a:extLst>
          </p:cNvPr>
          <p:cNvSpPr>
            <a:spLocks noGrp="1"/>
          </p:cNvSpPr>
          <p:nvPr>
            <p:ph sz="half" idx="13"/>
          </p:nvPr>
        </p:nvSpPr>
        <p:spPr>
          <a:xfrm>
            <a:off x="7962435" y="1442807"/>
            <a:ext cx="3468484" cy="4498057"/>
          </a:xfrm>
        </p:spPr>
        <p:txBody>
          <a:bodyPr rIns="0">
            <a:normAutofit/>
          </a:bodyPr>
          <a:lstStyle/>
          <a:p>
            <a:pPr marL="0" indent="0">
              <a:buNone/>
            </a:pPr>
            <a:r>
              <a:rPr lang="en-US" sz="2400" dirty="0"/>
              <a:t>Types Available:</a:t>
            </a:r>
          </a:p>
          <a:p>
            <a:pPr marL="342900" indent="-342900">
              <a:buAutoNum type="arabicPeriod"/>
            </a:pPr>
            <a:r>
              <a:rPr lang="en-US" sz="2400" dirty="0"/>
              <a:t>CE</a:t>
            </a:r>
          </a:p>
          <a:p>
            <a:pPr marL="342900" lvl="0" indent="-342900">
              <a:buAutoNum type="arabicPeriod"/>
            </a:pPr>
            <a:r>
              <a:rPr lang="en-US" sz="2400" dirty="0"/>
              <a:t>Standard</a:t>
            </a:r>
          </a:p>
          <a:p>
            <a:pPr marL="0" lvl="0" indent="0">
              <a:buNone/>
            </a:pPr>
            <a:r>
              <a:rPr lang="en-US" sz="2400" dirty="0"/>
              <a:t>3. Non-Citizen Standard </a:t>
            </a:r>
          </a:p>
        </p:txBody>
      </p:sp>
      <p:sp>
        <p:nvSpPr>
          <p:cNvPr id="4" name="Slide Number Placeholder 3">
            <a:extLst>
              <a:ext uri="{FF2B5EF4-FFF2-40B4-BE49-F238E27FC236}">
                <a16:creationId xmlns:a16="http://schemas.microsoft.com/office/drawing/2014/main" id="{04F87553-9AF4-6B8A-84E7-3A69C05229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74746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1272-E0E8-0D40-F63D-57D98571B6F4}"/>
              </a:ext>
            </a:extLst>
          </p:cNvPr>
          <p:cNvSpPr>
            <a:spLocks noGrp="1"/>
          </p:cNvSpPr>
          <p:nvPr>
            <p:ph type="title"/>
          </p:nvPr>
        </p:nvSpPr>
        <p:spPr/>
        <p:txBody>
          <a:bodyPr/>
          <a:lstStyle/>
          <a:p>
            <a:r>
              <a:rPr lang="en-US" sz="3600" dirty="0">
                <a:latin typeface="Palatino Linotype"/>
              </a:rPr>
              <a:t>Addressing the Teacher Shortage</a:t>
            </a:r>
            <a:r>
              <a:rPr lang="en-US" sz="3600" baseline="0" dirty="0">
                <a:latin typeface="Palatino Linotype"/>
              </a:rPr>
              <a:t> </a:t>
            </a:r>
            <a:r>
              <a:rPr lang="en-US" sz="3600" dirty="0">
                <a:latin typeface="Palatino Linotype"/>
              </a:rPr>
              <a:t>(1 of 3)</a:t>
            </a:r>
            <a:endParaRPr lang="en-US" sz="3600" dirty="0"/>
          </a:p>
        </p:txBody>
      </p:sp>
      <p:sp>
        <p:nvSpPr>
          <p:cNvPr id="3" name="Content Placeholder 2">
            <a:extLst>
              <a:ext uri="{FF2B5EF4-FFF2-40B4-BE49-F238E27FC236}">
                <a16:creationId xmlns:a16="http://schemas.microsoft.com/office/drawing/2014/main" id="{7D37A0D0-2215-DAD4-D550-D822D2791A75}"/>
              </a:ext>
            </a:extLst>
          </p:cNvPr>
          <p:cNvSpPr>
            <a:spLocks noGrp="1"/>
          </p:cNvSpPr>
          <p:nvPr>
            <p:ph idx="1"/>
          </p:nvPr>
        </p:nvSpPr>
        <p:spPr>
          <a:xfrm>
            <a:off x="150864" y="959847"/>
            <a:ext cx="11890272" cy="5506887"/>
          </a:xfrm>
        </p:spPr>
        <p:txBody>
          <a:bodyPr vert="horz" lIns="91440" tIns="45720" rIns="822960" bIns="45720" rtlCol="0" anchor="t">
            <a:noAutofit/>
          </a:bodyPr>
          <a:lstStyle/>
          <a:p>
            <a:pPr marL="0" indent="0">
              <a:buNone/>
            </a:pPr>
            <a:r>
              <a:rPr lang="en-US" b="1" dirty="0">
                <a:latin typeface="Palatino Linotype"/>
              </a:rPr>
              <a:t>Pilot Programs</a:t>
            </a:r>
            <a:endParaRPr lang="en-US" dirty="0"/>
          </a:p>
          <a:p>
            <a:pPr lvl="1">
              <a:lnSpc>
                <a:spcPct val="100000"/>
              </a:lnSpc>
              <a:spcBef>
                <a:spcPts val="0"/>
              </a:spcBef>
              <a:spcAft>
                <a:spcPts val="0"/>
              </a:spcAft>
            </a:pPr>
            <a:r>
              <a:rPr lang="en-US" sz="2600" dirty="0">
                <a:latin typeface="Palatino Linotype"/>
              </a:rPr>
              <a:t>Alternate Route Interstate Reciprocity Pilot Program </a:t>
            </a:r>
          </a:p>
          <a:p>
            <a:pPr lvl="2">
              <a:lnSpc>
                <a:spcPct val="100000"/>
              </a:lnSpc>
              <a:spcBef>
                <a:spcPts val="0"/>
              </a:spcBef>
              <a:spcAft>
                <a:spcPts val="0"/>
              </a:spcAft>
            </a:pPr>
            <a:r>
              <a:rPr lang="en-US" sz="2600" dirty="0">
                <a:latin typeface="Palatino Linotype"/>
              </a:rPr>
              <a:t>Will accept out-of-state candidates who meet all CE requirements.</a:t>
            </a:r>
          </a:p>
          <a:p>
            <a:pPr lvl="2">
              <a:lnSpc>
                <a:spcPct val="100000"/>
              </a:lnSpc>
              <a:spcBef>
                <a:spcPts val="0"/>
              </a:spcBef>
              <a:spcAft>
                <a:spcPts val="1800"/>
              </a:spcAft>
            </a:pPr>
            <a:r>
              <a:rPr lang="en-US" sz="2600" dirty="0">
                <a:latin typeface="Palatino Linotype"/>
              </a:rPr>
              <a:t>Participating EPPs: Rowan University (Glassboro) and Rutgers University-Newark </a:t>
            </a:r>
            <a:endParaRPr lang="en-US" sz="2600" dirty="0"/>
          </a:p>
          <a:p>
            <a:pPr lvl="1">
              <a:lnSpc>
                <a:spcPct val="100000"/>
              </a:lnSpc>
              <a:spcBef>
                <a:spcPts val="0"/>
              </a:spcBef>
              <a:spcAft>
                <a:spcPts val="0"/>
              </a:spcAft>
            </a:pPr>
            <a:r>
              <a:rPr lang="en-US" sz="2600" dirty="0">
                <a:latin typeface="Palatino Linotype"/>
              </a:rPr>
              <a:t>Limited CE/CEAS Pilot Program</a:t>
            </a:r>
          </a:p>
          <a:p>
            <a:pPr lvl="2">
              <a:lnSpc>
                <a:spcPct val="100000"/>
              </a:lnSpc>
              <a:spcBef>
                <a:spcPts val="0"/>
              </a:spcBef>
              <a:spcAft>
                <a:spcPts val="0"/>
              </a:spcAft>
            </a:pPr>
            <a:r>
              <a:rPr lang="en-US" sz="2600" dirty="0">
                <a:latin typeface="Palatino Linotype"/>
              </a:rPr>
              <a:t>School districts and EPPs must be approved to participate. </a:t>
            </a:r>
          </a:p>
          <a:p>
            <a:pPr lvl="2">
              <a:lnSpc>
                <a:spcPct val="100000"/>
              </a:lnSpc>
              <a:spcBef>
                <a:spcPts val="0"/>
              </a:spcBef>
              <a:spcAft>
                <a:spcPts val="0"/>
              </a:spcAft>
            </a:pPr>
            <a:r>
              <a:rPr lang="en-US" sz="2600" dirty="0">
                <a:latin typeface="Palatino Linotype"/>
              </a:rPr>
              <a:t>Certificate holders of limited CEs or CEASs in an instructional area shall not exceed 10% of school district’s total teacher population. </a:t>
            </a:r>
          </a:p>
          <a:p>
            <a:pPr lvl="2">
              <a:lnSpc>
                <a:spcPct val="100000"/>
              </a:lnSpc>
              <a:spcBef>
                <a:spcPts val="0"/>
              </a:spcBef>
              <a:spcAft>
                <a:spcPts val="0"/>
              </a:spcAft>
            </a:pPr>
            <a:r>
              <a:rPr lang="en-US" sz="2600" dirty="0">
                <a:latin typeface="Palatino Linotype"/>
              </a:rPr>
              <a:t>Pilot program ends on September 1, 2027. All limited CEs and CEASs shall expire on November 1, 2027. </a:t>
            </a:r>
            <a:endParaRPr lang="en-US" sz="2600" dirty="0"/>
          </a:p>
        </p:txBody>
      </p:sp>
      <p:sp>
        <p:nvSpPr>
          <p:cNvPr id="5" name="Slide Number Placeholder 4">
            <a:extLst>
              <a:ext uri="{FF2B5EF4-FFF2-40B4-BE49-F238E27FC236}">
                <a16:creationId xmlns:a16="http://schemas.microsoft.com/office/drawing/2014/main" id="{EE225D06-8107-538E-2A94-022F88596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547954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1272-E0E8-0D40-F63D-57D98571B6F4}"/>
              </a:ext>
            </a:extLst>
          </p:cNvPr>
          <p:cNvSpPr>
            <a:spLocks noGrp="1"/>
          </p:cNvSpPr>
          <p:nvPr>
            <p:ph type="title"/>
          </p:nvPr>
        </p:nvSpPr>
        <p:spPr/>
        <p:txBody>
          <a:bodyPr/>
          <a:lstStyle/>
          <a:p>
            <a:r>
              <a:rPr lang="en-US" sz="3600" dirty="0">
                <a:latin typeface="Palatino Linotype"/>
              </a:rPr>
              <a:t>Addressing the Teacher Shortage (2 of 3) </a:t>
            </a:r>
            <a:endParaRPr lang="en-US" sz="3600" dirty="0"/>
          </a:p>
        </p:txBody>
      </p:sp>
      <p:sp>
        <p:nvSpPr>
          <p:cNvPr id="3" name="Content Placeholder 2">
            <a:extLst>
              <a:ext uri="{FF2B5EF4-FFF2-40B4-BE49-F238E27FC236}">
                <a16:creationId xmlns:a16="http://schemas.microsoft.com/office/drawing/2014/main" id="{7D37A0D0-2215-DAD4-D550-D822D2791A75}"/>
              </a:ext>
            </a:extLst>
          </p:cNvPr>
          <p:cNvSpPr>
            <a:spLocks noGrp="1"/>
          </p:cNvSpPr>
          <p:nvPr>
            <p:ph idx="1"/>
          </p:nvPr>
        </p:nvSpPr>
        <p:spPr>
          <a:xfrm>
            <a:off x="150864" y="959846"/>
            <a:ext cx="11890272" cy="4775031"/>
          </a:xfrm>
        </p:spPr>
        <p:txBody>
          <a:bodyPr vert="horz" lIns="91440" tIns="45720" rIns="822960" bIns="45720" rtlCol="0" anchor="t">
            <a:noAutofit/>
          </a:bodyPr>
          <a:lstStyle/>
          <a:p>
            <a:pPr marL="0" indent="0">
              <a:buNone/>
            </a:pPr>
            <a:r>
              <a:rPr lang="en-US" dirty="0">
                <a:latin typeface="Palatino Linotype"/>
              </a:rPr>
              <a:t>  </a:t>
            </a:r>
            <a:r>
              <a:rPr lang="en-US" b="1" dirty="0">
                <a:latin typeface="Palatino Linotype"/>
              </a:rPr>
              <a:t>Partnerships</a:t>
            </a:r>
            <a:endParaRPr lang="en-US" dirty="0"/>
          </a:p>
          <a:p>
            <a:pPr lvl="1"/>
            <a:r>
              <a:rPr lang="en-US" dirty="0">
                <a:latin typeface="Palatino Linotype"/>
              </a:rPr>
              <a:t>Reading Accelerated Professional Integrated Development (RAPID) initiative with EPPs to revise K</a:t>
            </a:r>
            <a:r>
              <a:rPr lang="en-US" dirty="0"/>
              <a:t>–</a:t>
            </a:r>
            <a:r>
              <a:rPr lang="en-US" dirty="0">
                <a:latin typeface="Palatino Linotype"/>
              </a:rPr>
              <a:t>6 and P</a:t>
            </a:r>
            <a:r>
              <a:rPr lang="en-US" dirty="0"/>
              <a:t>–</a:t>
            </a:r>
            <a:r>
              <a:rPr lang="en-US" dirty="0">
                <a:latin typeface="Palatino Linotype"/>
              </a:rPr>
              <a:t>3 programming.</a:t>
            </a:r>
          </a:p>
          <a:p>
            <a:pPr lvl="2"/>
            <a:r>
              <a:rPr lang="en-US" dirty="0">
                <a:latin typeface="Palatino Linotype"/>
              </a:rPr>
              <a:t>EPPs will revise their Elementary School (K</a:t>
            </a:r>
            <a:r>
              <a:rPr lang="en-US" dirty="0"/>
              <a:t>–</a:t>
            </a:r>
            <a:r>
              <a:rPr lang="en-US" dirty="0">
                <a:latin typeface="Palatino Linotype"/>
              </a:rPr>
              <a:t>6) and P</a:t>
            </a:r>
            <a:r>
              <a:rPr lang="en-US" dirty="0"/>
              <a:t>–</a:t>
            </a:r>
            <a:r>
              <a:rPr lang="en-US" dirty="0">
                <a:latin typeface="Palatino Linotype"/>
              </a:rPr>
              <a:t>3 programming to meet the new training requirements. </a:t>
            </a:r>
          </a:p>
          <a:p>
            <a:pPr lvl="2"/>
            <a:r>
              <a:rPr lang="en-US" dirty="0">
                <a:latin typeface="Palatino Linotype"/>
              </a:rPr>
              <a:t>All CEAS and CE candidates entering a Department approved EPP on or after September 1, 2025, shall complete all of the certification requirements. </a:t>
            </a:r>
          </a:p>
        </p:txBody>
      </p:sp>
      <p:sp>
        <p:nvSpPr>
          <p:cNvPr id="5" name="Slide Number Placeholder 4">
            <a:extLst>
              <a:ext uri="{FF2B5EF4-FFF2-40B4-BE49-F238E27FC236}">
                <a16:creationId xmlns:a16="http://schemas.microsoft.com/office/drawing/2014/main" id="{EE225D06-8107-538E-2A94-022F88596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727268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1272-E0E8-0D40-F63D-57D98571B6F4}"/>
              </a:ext>
            </a:extLst>
          </p:cNvPr>
          <p:cNvSpPr>
            <a:spLocks noGrp="1"/>
          </p:cNvSpPr>
          <p:nvPr>
            <p:ph type="title"/>
          </p:nvPr>
        </p:nvSpPr>
        <p:spPr>
          <a:xfrm>
            <a:off x="1256841" y="378896"/>
            <a:ext cx="10839667" cy="737934"/>
          </a:xfrm>
        </p:spPr>
        <p:txBody>
          <a:bodyPr/>
          <a:lstStyle/>
          <a:p>
            <a:r>
              <a:rPr lang="en-US" sz="3600" dirty="0">
                <a:latin typeface="Palatino Linotype"/>
              </a:rPr>
              <a:t>Addressing the Teacher Shortage (3 of 3) </a:t>
            </a:r>
            <a:endParaRPr lang="en-US" sz="3600" dirty="0"/>
          </a:p>
        </p:txBody>
      </p:sp>
      <p:sp>
        <p:nvSpPr>
          <p:cNvPr id="4" name="Content Placeholder 3">
            <a:extLst>
              <a:ext uri="{FF2B5EF4-FFF2-40B4-BE49-F238E27FC236}">
                <a16:creationId xmlns:a16="http://schemas.microsoft.com/office/drawing/2014/main" id="{EAADD533-9039-5E2C-A6AC-DE98BD134390}"/>
              </a:ext>
            </a:extLst>
          </p:cNvPr>
          <p:cNvSpPr>
            <a:spLocks noGrp="1"/>
          </p:cNvSpPr>
          <p:nvPr>
            <p:ph idx="13"/>
          </p:nvPr>
        </p:nvSpPr>
        <p:spPr>
          <a:xfrm>
            <a:off x="147399" y="1203639"/>
            <a:ext cx="11890272" cy="3179517"/>
          </a:xfrm>
        </p:spPr>
        <p:txBody>
          <a:bodyPr vert="horz" lIns="91440" tIns="45720" rIns="822960" bIns="45720" rtlCol="0" anchor="t">
            <a:noAutofit/>
          </a:bodyPr>
          <a:lstStyle/>
          <a:p>
            <a:pPr marL="0" indent="0">
              <a:buNone/>
            </a:pPr>
            <a:r>
              <a:rPr lang="en-US" b="1" dirty="0">
                <a:latin typeface="Palatino Linotype"/>
              </a:rPr>
              <a:t>State Grants </a:t>
            </a:r>
            <a:endParaRPr lang="en-US" b="1" dirty="0"/>
          </a:p>
          <a:p>
            <a:pPr marL="0" indent="0">
              <a:buNone/>
            </a:pPr>
            <a:r>
              <a:rPr lang="en-US" dirty="0">
                <a:latin typeface="Palatino Linotype"/>
              </a:rPr>
              <a:t>Paraprofessional: Provide funding to LEAS to offer tuition reimbursement/assistance to paraprofessionals seeking a teacher certificate in one of the teacher shortage areas. </a:t>
            </a:r>
            <a:br>
              <a:rPr lang="en-US" dirty="0">
                <a:latin typeface="Palatino Linotype"/>
              </a:rPr>
            </a:br>
            <a:r>
              <a:rPr lang="en-US" dirty="0">
                <a:latin typeface="Palatino Linotype"/>
              </a:rPr>
              <a:t>Grant closed on April 30, 2024.</a:t>
            </a:r>
          </a:p>
        </p:txBody>
      </p:sp>
      <p:sp>
        <p:nvSpPr>
          <p:cNvPr id="5" name="Slide Number Placeholder 4">
            <a:extLst>
              <a:ext uri="{FF2B5EF4-FFF2-40B4-BE49-F238E27FC236}">
                <a16:creationId xmlns:a16="http://schemas.microsoft.com/office/drawing/2014/main" id="{EE225D06-8107-538E-2A94-022F885964E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99984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a:t>
            </a:r>
          </a:p>
        </p:txBody>
      </p:sp>
      <p:sp>
        <p:nvSpPr>
          <p:cNvPr id="3" name="Slide Number Placeholder 2"/>
          <p:cNvSpPr>
            <a:spLocks noGrp="1"/>
          </p:cNvSpPr>
          <p:nvPr>
            <p:ph type="sldNum" sz="quarter" idx="12"/>
          </p:nvPr>
        </p:nvSpPr>
        <p:spPr/>
        <p:txBody>
          <a:bodyPr/>
          <a:lstStyle/>
          <a:p>
            <a:fld id="{063B872D-3AE9-4542-A461-B751CD6BB84C}" type="slidenum">
              <a:rPr lang="en-US" smtClean="0"/>
              <a:t>25</a:t>
            </a:fld>
            <a:endParaRPr lang="en-US"/>
          </a:p>
        </p:txBody>
      </p:sp>
    </p:spTree>
    <p:extLst>
      <p:ext uri="{BB962C8B-B14F-4D97-AF65-F5344CB8AC3E}">
        <p14:creationId xmlns:p14="http://schemas.microsoft.com/office/powerpoint/2010/main" val="1434687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1804B-0CDC-4889-80CE-30FB4BF991F0}"/>
              </a:ext>
            </a:extLst>
          </p:cNvPr>
          <p:cNvSpPr>
            <a:spLocks noGrp="1"/>
          </p:cNvSpPr>
          <p:nvPr>
            <p:ph type="title"/>
          </p:nvPr>
        </p:nvSpPr>
        <p:spPr/>
        <p:txBody>
          <a:bodyPr/>
          <a:lstStyle/>
          <a:p>
            <a:r>
              <a:rPr lang="en-US" sz="4000" dirty="0"/>
              <a:t>Basic Skills Test (CORE)  </a:t>
            </a:r>
          </a:p>
        </p:txBody>
      </p:sp>
      <p:sp>
        <p:nvSpPr>
          <p:cNvPr id="3" name="Content Placeholder 2">
            <a:extLst>
              <a:ext uri="{FF2B5EF4-FFF2-40B4-BE49-F238E27FC236}">
                <a16:creationId xmlns:a16="http://schemas.microsoft.com/office/drawing/2014/main" id="{1083A48D-1315-4A12-AC21-07AFB4FB6AA2}"/>
              </a:ext>
            </a:extLst>
          </p:cNvPr>
          <p:cNvSpPr>
            <a:spLocks noGrp="1"/>
          </p:cNvSpPr>
          <p:nvPr>
            <p:ph idx="1"/>
          </p:nvPr>
        </p:nvSpPr>
        <p:spPr>
          <a:xfrm>
            <a:off x="247650" y="1222167"/>
            <a:ext cx="11696700" cy="3583749"/>
          </a:xfrm>
        </p:spPr>
        <p:txBody>
          <a:bodyPr vert="horz" lIns="91440" tIns="45720" rIns="822960" bIns="45720" rtlCol="0" anchor="t">
            <a:noAutofit/>
          </a:bodyPr>
          <a:lstStyle/>
          <a:p>
            <a:pPr marL="0" marR="0" lvl="0" indent="0">
              <a:spcBef>
                <a:spcPts val="0"/>
              </a:spcBef>
              <a:spcAft>
                <a:spcPts val="0"/>
              </a:spcAft>
              <a:buSzPts val="1000"/>
              <a:buNone/>
              <a:tabLst>
                <a:tab pos="457200" algn="l"/>
              </a:tabLst>
            </a:pPr>
            <a:r>
              <a:rPr lang="en-US" sz="2400" dirty="0">
                <a:effectLst/>
                <a:latin typeface="+mj-lt"/>
                <a:ea typeface="Times New Roman" panose="02020603050405020304" pitchFamily="18" charset="0"/>
                <a:cs typeface="Aptos" panose="020B0004020202020204" pitchFamily="34" charset="0"/>
              </a:rPr>
              <a:t>The Governor signed </a:t>
            </a:r>
            <a:r>
              <a:rPr lang="en-US" sz="2400" u="sng" dirty="0">
                <a:solidFill>
                  <a:srgbClr val="467886"/>
                </a:solidFill>
                <a:effectLst/>
                <a:latin typeface="+mj-lt"/>
                <a:ea typeface="Times New Roman" panose="02020603050405020304" pitchFamily="18" charset="0"/>
                <a:cs typeface="Aptos" panose="020B0004020202020204" pitchFamily="34" charset="0"/>
                <a:hlinkClick r:id="rId3"/>
              </a:rPr>
              <a:t>A1669</a:t>
            </a:r>
            <a:r>
              <a:rPr lang="en-US" sz="2400" dirty="0">
                <a:effectLst/>
                <a:latin typeface="+mj-lt"/>
                <a:ea typeface="Times New Roman" panose="02020603050405020304" pitchFamily="18" charset="0"/>
                <a:cs typeface="Aptos" panose="020B0004020202020204" pitchFamily="34" charset="0"/>
                <a:hlinkClick r:id="rId3"/>
              </a:rPr>
              <a:t>/</a:t>
            </a:r>
            <a:r>
              <a:rPr lang="en-US" sz="2400" dirty="0">
                <a:effectLst/>
                <a:latin typeface="+mj-lt"/>
                <a:ea typeface="Times New Roman" panose="02020603050405020304" pitchFamily="18" charset="0"/>
                <a:cs typeface="Aptos" panose="020B0004020202020204" pitchFamily="34" charset="0"/>
              </a:rPr>
              <a:t>P.L.2024, c.26, into law on </a:t>
            </a:r>
            <a:r>
              <a:rPr lang="en-US" sz="2400" b="1" dirty="0">
                <a:effectLst/>
                <a:latin typeface="+mj-lt"/>
                <a:ea typeface="Times New Roman" panose="02020603050405020304" pitchFamily="18" charset="0"/>
                <a:cs typeface="Aptos" panose="020B0004020202020204" pitchFamily="34" charset="0"/>
              </a:rPr>
              <a:t>June 29, 2024</a:t>
            </a:r>
            <a:r>
              <a:rPr lang="en-US" sz="2400" dirty="0">
                <a:effectLst/>
                <a:latin typeface="+mj-lt"/>
                <a:ea typeface="Times New Roman" panose="02020603050405020304" pitchFamily="18" charset="0"/>
                <a:cs typeface="Aptos" panose="020B0004020202020204" pitchFamily="34" charset="0"/>
              </a:rPr>
              <a:t>, which eliminates the requirement to complete a Commissioner of Education-approved test of basic reading, writing, and mathematics skills (Basic Skills) for all instructional certificates except for the limited certificate of eligibility (CE) and the limited certificate of eligibility with advanced standing (CEAS). </a:t>
            </a:r>
            <a:r>
              <a:rPr lang="en-US" sz="2400" b="1" dirty="0">
                <a:effectLst/>
                <a:latin typeface="+mj-lt"/>
                <a:ea typeface="Times New Roman" panose="02020603050405020304" pitchFamily="18" charset="0"/>
                <a:cs typeface="Aptos" panose="020B0004020202020204" pitchFamily="34" charset="0"/>
              </a:rPr>
              <a:t>This law shall take effect on the first day of the seventh month following the date of enactment. </a:t>
            </a:r>
            <a:r>
              <a:rPr lang="en-US" sz="2400" dirty="0">
                <a:effectLst/>
                <a:latin typeface="+mj-lt"/>
                <a:ea typeface="Times New Roman" panose="02020603050405020304" pitchFamily="18" charset="0"/>
                <a:cs typeface="Aptos" panose="020B0004020202020204" pitchFamily="34" charset="0"/>
              </a:rPr>
              <a:t>The law also immediately eliminates the Alternate Certificate of Eligibility. </a:t>
            </a:r>
            <a:endParaRPr lang="en-US" sz="2400" dirty="0">
              <a:effectLst/>
              <a:latin typeface="+mj-lt"/>
              <a:ea typeface="Aptos" panose="020B0004020202020204" pitchFamily="34" charset="0"/>
              <a:cs typeface="Aptos" panose="020B0004020202020204" pitchFamily="34" charset="0"/>
            </a:endParaRPr>
          </a:p>
        </p:txBody>
      </p:sp>
      <p:sp>
        <p:nvSpPr>
          <p:cNvPr id="5" name="Slide Number Placeholder 4">
            <a:extLst>
              <a:ext uri="{FF2B5EF4-FFF2-40B4-BE49-F238E27FC236}">
                <a16:creationId xmlns:a16="http://schemas.microsoft.com/office/drawing/2014/main" id="{DC6E6582-9675-4C16-9D0B-1336523995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56794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646B-9AE0-ACEE-D3E4-0ED540954532}"/>
              </a:ext>
            </a:extLst>
          </p:cNvPr>
          <p:cNvSpPr>
            <a:spLocks noGrp="1"/>
          </p:cNvSpPr>
          <p:nvPr>
            <p:ph type="title"/>
          </p:nvPr>
        </p:nvSpPr>
        <p:spPr/>
        <p:txBody>
          <a:bodyPr/>
          <a:lstStyle/>
          <a:p>
            <a:r>
              <a:rPr lang="en-US" dirty="0"/>
              <a:t>Emergency Certificate Renewal</a:t>
            </a:r>
          </a:p>
        </p:txBody>
      </p:sp>
      <p:sp>
        <p:nvSpPr>
          <p:cNvPr id="3" name="Content Placeholder 2">
            <a:extLst>
              <a:ext uri="{FF2B5EF4-FFF2-40B4-BE49-F238E27FC236}">
                <a16:creationId xmlns:a16="http://schemas.microsoft.com/office/drawing/2014/main" id="{482CD647-9894-71A8-3860-9E93FA389E3A}"/>
              </a:ext>
            </a:extLst>
          </p:cNvPr>
          <p:cNvSpPr>
            <a:spLocks noGrp="1"/>
          </p:cNvSpPr>
          <p:nvPr>
            <p:ph idx="1"/>
          </p:nvPr>
        </p:nvSpPr>
        <p:spPr>
          <a:xfrm>
            <a:off x="150864" y="1126474"/>
            <a:ext cx="11890272" cy="4976151"/>
          </a:xfrm>
        </p:spPr>
        <p:txBody>
          <a:bodyPr/>
          <a:lstStyle/>
          <a:p>
            <a:pPr marL="0" indent="0">
              <a:buNone/>
            </a:pPr>
            <a:r>
              <a:rPr lang="en-US" sz="2000" dirty="0"/>
              <a:t>Emergency renewal is for candidates who are renewing their emergency certificate and remaining with the same employer.</a:t>
            </a:r>
          </a:p>
          <a:p>
            <a:pPr marL="342900" indent="-342900">
              <a:buFont typeface="+mj-lt"/>
              <a:buAutoNum type="arabicPeriod"/>
            </a:pPr>
            <a:r>
              <a:rPr lang="en-US" sz="1600" dirty="0"/>
              <a:t>School district notifies candidate of emergency certificate renewal.</a:t>
            </a:r>
          </a:p>
          <a:p>
            <a:pPr marL="342900" indent="-342900">
              <a:buFont typeface="+mj-lt"/>
              <a:buAutoNum type="arabicPeriod"/>
            </a:pPr>
            <a:r>
              <a:rPr lang="en-US" sz="1600" dirty="0"/>
              <a:t>School district initiates the renewal process via district portal access. </a:t>
            </a:r>
          </a:p>
          <a:p>
            <a:pPr marL="342900" indent="-342900">
              <a:buFont typeface="+mj-lt"/>
              <a:buAutoNum type="arabicPeriod"/>
            </a:pPr>
            <a:r>
              <a:rPr lang="en-US" sz="1600" dirty="0"/>
              <a:t>Candidate receives an email from </a:t>
            </a:r>
            <a:r>
              <a:rPr lang="en-US" sz="1600" dirty="0" err="1"/>
              <a:t>NJEdCert</a:t>
            </a:r>
            <a:r>
              <a:rPr lang="en-US" sz="1600" dirty="0"/>
              <a:t> with a link and authorization code to claim and pay for the emergency certificate renewal application.</a:t>
            </a:r>
          </a:p>
          <a:p>
            <a:pPr marL="342900" indent="-342900">
              <a:buFont typeface="+mj-lt"/>
              <a:buAutoNum type="arabicPeriod"/>
            </a:pPr>
            <a:r>
              <a:rPr lang="en-US" sz="1600" dirty="0"/>
              <a:t>Once claimed, the case is assigned to the county office of education.</a:t>
            </a:r>
          </a:p>
          <a:p>
            <a:pPr marL="342900" indent="-342900">
              <a:buFont typeface="+mj-lt"/>
              <a:buAutoNum type="arabicPeriod"/>
            </a:pPr>
            <a:r>
              <a:rPr lang="en-US" sz="1600" dirty="0"/>
              <a:t>County office of education reviews transcripts and/or documentation and notes whether there has been progress towards standard certification such that renewal is appropriate pursuant to regulations. </a:t>
            </a:r>
          </a:p>
          <a:p>
            <a:pPr marL="342900" indent="-342900">
              <a:buFont typeface="+mj-lt"/>
              <a:buAutoNum type="arabicPeriod"/>
            </a:pPr>
            <a:r>
              <a:rPr lang="en-US" sz="1600" dirty="0"/>
              <a:t>If progress towards standard certification is noted, the case will be reviewed and if eligible, emergency certificate renewed and viewable in </a:t>
            </a:r>
            <a:r>
              <a:rPr lang="en-US" sz="1600" dirty="0" err="1"/>
              <a:t>NJEdCert</a:t>
            </a:r>
            <a:r>
              <a:rPr lang="en-US" sz="1600" dirty="0"/>
              <a:t>.</a:t>
            </a:r>
          </a:p>
        </p:txBody>
      </p:sp>
      <p:sp>
        <p:nvSpPr>
          <p:cNvPr id="5" name="Slide Number Placeholder 4">
            <a:extLst>
              <a:ext uri="{FF2B5EF4-FFF2-40B4-BE49-F238E27FC236}">
                <a16:creationId xmlns:a16="http://schemas.microsoft.com/office/drawing/2014/main" id="{C8A8F496-E4A9-11F1-50A6-A6DFA23FE65E}"/>
              </a:ext>
            </a:extLst>
          </p:cNvPr>
          <p:cNvSpPr>
            <a:spLocks noGrp="1"/>
          </p:cNvSpPr>
          <p:nvPr>
            <p:ph type="sldNum" sz="quarter" idx="12"/>
          </p:nvPr>
        </p:nvSpPr>
        <p:spPr/>
        <p:txBody>
          <a:bodyPr/>
          <a:lstStyle/>
          <a:p>
            <a:fld id="{A3D1C70C-36A2-44FC-A083-98959550CFF4}" type="slidenum">
              <a:rPr lang="en-US" smtClean="0"/>
              <a:t>27</a:t>
            </a:fld>
            <a:endParaRPr lang="en-US"/>
          </a:p>
        </p:txBody>
      </p:sp>
    </p:spTree>
    <p:extLst>
      <p:ext uri="{BB962C8B-B14F-4D97-AF65-F5344CB8AC3E}">
        <p14:creationId xmlns:p14="http://schemas.microsoft.com/office/powerpoint/2010/main" val="2656416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84C47-BEBA-D2B0-10C2-59C0A71FDACC}"/>
              </a:ext>
            </a:extLst>
          </p:cNvPr>
          <p:cNvSpPr>
            <a:spLocks noGrp="1"/>
          </p:cNvSpPr>
          <p:nvPr>
            <p:ph type="title"/>
          </p:nvPr>
        </p:nvSpPr>
        <p:spPr/>
        <p:txBody>
          <a:bodyPr/>
          <a:lstStyle/>
          <a:p>
            <a:r>
              <a:rPr lang="en-US" sz="4400" dirty="0"/>
              <a:t>New </a:t>
            </a:r>
            <a:r>
              <a:rPr lang="en-US" sz="4400" dirty="0" err="1"/>
              <a:t>NJEdCert</a:t>
            </a:r>
            <a:r>
              <a:rPr lang="en-US" sz="4400" dirty="0"/>
              <a:t> Endorsements</a:t>
            </a:r>
          </a:p>
        </p:txBody>
      </p:sp>
      <p:sp>
        <p:nvSpPr>
          <p:cNvPr id="3" name="Content Placeholder 2">
            <a:extLst>
              <a:ext uri="{FF2B5EF4-FFF2-40B4-BE49-F238E27FC236}">
                <a16:creationId xmlns:a16="http://schemas.microsoft.com/office/drawing/2014/main" id="{010E8965-285B-2D84-F0AE-10DAB3CCACA0}"/>
              </a:ext>
            </a:extLst>
          </p:cNvPr>
          <p:cNvSpPr>
            <a:spLocks noGrp="1"/>
          </p:cNvSpPr>
          <p:nvPr>
            <p:ph idx="1"/>
          </p:nvPr>
        </p:nvSpPr>
        <p:spPr>
          <a:xfrm>
            <a:off x="150864" y="1260506"/>
            <a:ext cx="11890272" cy="4534238"/>
          </a:xfrm>
        </p:spPr>
        <p:txBody>
          <a:bodyPr/>
          <a:lstStyle/>
          <a:p>
            <a:pPr>
              <a:spcBef>
                <a:spcPts val="600"/>
              </a:spcBef>
              <a:spcAft>
                <a:spcPts val="600"/>
              </a:spcAft>
            </a:pPr>
            <a:r>
              <a:rPr lang="en-US" sz="1900" dirty="0"/>
              <a:t>Middle school with subject-matter specialization endorsement in science, technology, engineering, and mathematics (STEM) #1107. Holders of this new endorsement shall be authorized to teach science and mathematics in grades five through eight in all public schools. </a:t>
            </a:r>
          </a:p>
          <a:p>
            <a:pPr lvl="1">
              <a:spcBef>
                <a:spcPts val="600"/>
              </a:spcBef>
              <a:spcAft>
                <a:spcPts val="600"/>
              </a:spcAft>
              <a:buFont typeface="Wingdings" panose="05000000000000000000" pitchFamily="2" charset="2"/>
              <a:buChar char="Ø"/>
            </a:pPr>
            <a:r>
              <a:rPr lang="en-US" sz="1900" dirty="0"/>
              <a:t>Hold a middle school with subject-matter specialization endorsement in mathematics or science </a:t>
            </a:r>
          </a:p>
          <a:p>
            <a:pPr lvl="1">
              <a:spcBef>
                <a:spcPts val="600"/>
              </a:spcBef>
              <a:spcAft>
                <a:spcPts val="600"/>
              </a:spcAft>
              <a:buFont typeface="Wingdings" panose="05000000000000000000" pitchFamily="2" charset="2"/>
              <a:buChar char="Ø"/>
            </a:pPr>
            <a:r>
              <a:rPr lang="en-US" sz="1900" dirty="0"/>
              <a:t>Pass the necessary State subject-matter test in the additional content area.</a:t>
            </a:r>
          </a:p>
          <a:p>
            <a:pPr>
              <a:spcBef>
                <a:spcPts val="600"/>
              </a:spcBef>
              <a:spcAft>
                <a:spcPts val="600"/>
              </a:spcAft>
            </a:pPr>
            <a:r>
              <a:rPr lang="en-US" sz="1900" dirty="0"/>
              <a:t>Middle school with subject-matter specialization endorsement in humanities #1108. Holders of this new endorsement shall be authorized to teach English language arts, social studies and related literature, and social and civic engagement courses in grades five through eight in all public schools. </a:t>
            </a:r>
          </a:p>
          <a:p>
            <a:pPr lvl="1">
              <a:spcBef>
                <a:spcPts val="600"/>
              </a:spcBef>
              <a:spcAft>
                <a:spcPts val="600"/>
              </a:spcAft>
              <a:buFont typeface="Wingdings" panose="05000000000000000000" pitchFamily="2" charset="2"/>
              <a:buChar char="Ø"/>
            </a:pPr>
            <a:r>
              <a:rPr lang="en-US" sz="1900" dirty="0"/>
              <a:t>Hold the middle school with subject-matter specialization endorsement in English language arts or social studies </a:t>
            </a:r>
          </a:p>
          <a:p>
            <a:pPr lvl="1">
              <a:spcBef>
                <a:spcPts val="600"/>
              </a:spcBef>
              <a:spcAft>
                <a:spcPts val="600"/>
              </a:spcAft>
              <a:buFont typeface="Wingdings" panose="05000000000000000000" pitchFamily="2" charset="2"/>
              <a:buChar char="Ø"/>
            </a:pPr>
            <a:r>
              <a:rPr lang="en-US" sz="1900" dirty="0"/>
              <a:t>Pass the necessary State subject-matter test in the additional content area.</a:t>
            </a:r>
          </a:p>
        </p:txBody>
      </p:sp>
      <p:sp>
        <p:nvSpPr>
          <p:cNvPr id="5" name="Slide Number Placeholder 4">
            <a:extLst>
              <a:ext uri="{FF2B5EF4-FFF2-40B4-BE49-F238E27FC236}">
                <a16:creationId xmlns:a16="http://schemas.microsoft.com/office/drawing/2014/main" id="{D5EF2C3C-9FF1-879E-D2DF-94B17579A816}"/>
              </a:ext>
            </a:extLst>
          </p:cNvPr>
          <p:cNvSpPr>
            <a:spLocks noGrp="1"/>
          </p:cNvSpPr>
          <p:nvPr>
            <p:ph type="sldNum" sz="quarter" idx="12"/>
          </p:nvPr>
        </p:nvSpPr>
        <p:spPr/>
        <p:txBody>
          <a:bodyPr/>
          <a:lstStyle/>
          <a:p>
            <a:fld id="{A3D1C70C-36A2-44FC-A083-98959550CFF4}" type="slidenum">
              <a:rPr lang="en-US" smtClean="0"/>
              <a:t>28</a:t>
            </a:fld>
            <a:endParaRPr lang="en-US"/>
          </a:p>
        </p:txBody>
      </p:sp>
    </p:spTree>
    <p:extLst>
      <p:ext uri="{BB962C8B-B14F-4D97-AF65-F5344CB8AC3E}">
        <p14:creationId xmlns:p14="http://schemas.microsoft.com/office/powerpoint/2010/main" val="3476267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768D-A531-64E2-6556-E099A19CD39D}"/>
              </a:ext>
            </a:extLst>
          </p:cNvPr>
          <p:cNvSpPr>
            <a:spLocks noGrp="1"/>
          </p:cNvSpPr>
          <p:nvPr>
            <p:ph type="title"/>
          </p:nvPr>
        </p:nvSpPr>
        <p:spPr/>
        <p:txBody>
          <a:bodyPr/>
          <a:lstStyle/>
          <a:p>
            <a:r>
              <a:rPr lang="en-US" sz="4400" dirty="0"/>
              <a:t>Additional Science Option</a:t>
            </a:r>
          </a:p>
        </p:txBody>
      </p:sp>
      <p:sp>
        <p:nvSpPr>
          <p:cNvPr id="3" name="Content Placeholder 2">
            <a:extLst>
              <a:ext uri="{FF2B5EF4-FFF2-40B4-BE49-F238E27FC236}">
                <a16:creationId xmlns:a16="http://schemas.microsoft.com/office/drawing/2014/main" id="{5BB9836A-D14E-B459-1882-3B2704FA453F}"/>
              </a:ext>
            </a:extLst>
          </p:cNvPr>
          <p:cNvSpPr>
            <a:spLocks noGrp="1"/>
          </p:cNvSpPr>
          <p:nvPr>
            <p:ph idx="1"/>
          </p:nvPr>
        </p:nvSpPr>
        <p:spPr>
          <a:xfrm>
            <a:off x="146292" y="1719469"/>
            <a:ext cx="11890272" cy="4234763"/>
          </a:xfrm>
        </p:spPr>
        <p:txBody>
          <a:bodyPr/>
          <a:lstStyle/>
          <a:p>
            <a:pPr marL="0" indent="0">
              <a:spcBef>
                <a:spcPts val="600"/>
              </a:spcBef>
              <a:spcAft>
                <a:spcPts val="600"/>
              </a:spcAft>
              <a:buNone/>
            </a:pPr>
            <a:r>
              <a:rPr lang="en-US" sz="2400" dirty="0">
                <a:latin typeface="Palatino Linotype"/>
              </a:rPr>
              <a:t>Candidates already holding a science CEAS or standard certificate and seeking an additional science CEAS or standard certificate shall: </a:t>
            </a:r>
          </a:p>
          <a:p>
            <a:pPr lvl="1">
              <a:spcBef>
                <a:spcPts val="600"/>
              </a:spcBef>
              <a:spcAft>
                <a:spcPts val="600"/>
              </a:spcAft>
            </a:pPr>
            <a:r>
              <a:rPr lang="en-US" sz="2400" dirty="0">
                <a:latin typeface="Palatino Linotype"/>
              </a:rPr>
              <a:t>Complete 15 credits in the corresponding content area with six credits at the advanced level.</a:t>
            </a:r>
          </a:p>
          <a:p>
            <a:pPr lvl="1">
              <a:spcBef>
                <a:spcPts val="600"/>
              </a:spcBef>
              <a:spcAft>
                <a:spcPts val="600"/>
              </a:spcAft>
            </a:pPr>
            <a:r>
              <a:rPr lang="en-US" sz="2400" dirty="0">
                <a:latin typeface="Palatino Linotype"/>
              </a:rPr>
              <a:t>Pass the State test of subject matter knowledge.  GPA flexibilities pursuant to N.J.A.C. 6A:9B-8.2(c) and 8.3(b) shall not apply. </a:t>
            </a:r>
          </a:p>
          <a:p>
            <a:pPr lvl="1">
              <a:spcBef>
                <a:spcPts val="600"/>
              </a:spcBef>
              <a:spcAft>
                <a:spcPts val="600"/>
              </a:spcAft>
            </a:pPr>
            <a:r>
              <a:rPr lang="en-US" sz="2400" dirty="0">
                <a:latin typeface="Palatino Linotype"/>
              </a:rPr>
              <a:t>Website updated as “Option Two.”</a:t>
            </a:r>
          </a:p>
        </p:txBody>
      </p:sp>
      <p:sp>
        <p:nvSpPr>
          <p:cNvPr id="5" name="Slide Number Placeholder 4">
            <a:extLst>
              <a:ext uri="{FF2B5EF4-FFF2-40B4-BE49-F238E27FC236}">
                <a16:creationId xmlns:a16="http://schemas.microsoft.com/office/drawing/2014/main" id="{38ED56B6-5B26-979A-C449-3CF196415F43}"/>
              </a:ext>
            </a:extLst>
          </p:cNvPr>
          <p:cNvSpPr>
            <a:spLocks noGrp="1"/>
          </p:cNvSpPr>
          <p:nvPr>
            <p:ph type="sldNum" sz="quarter" idx="12"/>
          </p:nvPr>
        </p:nvSpPr>
        <p:spPr/>
        <p:txBody>
          <a:bodyPr/>
          <a:lstStyle/>
          <a:p>
            <a:fld id="{A3D1C70C-36A2-44FC-A083-98959550CFF4}" type="slidenum">
              <a:rPr lang="en-US" smtClean="0"/>
              <a:t>29</a:t>
            </a:fld>
            <a:endParaRPr lang="en-US"/>
          </a:p>
        </p:txBody>
      </p:sp>
    </p:spTree>
    <p:extLst>
      <p:ext uri="{BB962C8B-B14F-4D97-AF65-F5344CB8AC3E}">
        <p14:creationId xmlns:p14="http://schemas.microsoft.com/office/powerpoint/2010/main" val="523427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C46A-08BF-4212-8571-7BFEF929F69B}"/>
              </a:ext>
            </a:extLst>
          </p:cNvPr>
          <p:cNvSpPr>
            <a:spLocks noGrp="1"/>
          </p:cNvSpPr>
          <p:nvPr>
            <p:ph type="title"/>
          </p:nvPr>
        </p:nvSpPr>
        <p:spPr/>
        <p:txBody>
          <a:bodyPr/>
          <a:lstStyle/>
          <a:p>
            <a:r>
              <a:rPr lang="en-US" dirty="0" err="1"/>
              <a:t>NJEdCert</a:t>
            </a:r>
            <a:r>
              <a:rPr lang="en-US" dirty="0"/>
              <a:t> Updates</a:t>
            </a:r>
          </a:p>
        </p:txBody>
      </p:sp>
      <p:sp>
        <p:nvSpPr>
          <p:cNvPr id="3" name="Slide Number Placeholder 2">
            <a:extLst>
              <a:ext uri="{FF2B5EF4-FFF2-40B4-BE49-F238E27FC236}">
                <a16:creationId xmlns:a16="http://schemas.microsoft.com/office/drawing/2014/main" id="{91BBBF94-D5F9-493D-971D-69647119E72E}"/>
              </a:ext>
            </a:extLst>
          </p:cNvPr>
          <p:cNvSpPr>
            <a:spLocks noGrp="1"/>
          </p:cNvSpPr>
          <p:nvPr>
            <p:ph type="sldNum" sz="quarter" idx="12"/>
          </p:nvPr>
        </p:nvSpPr>
        <p:spPr/>
        <p:txBody>
          <a:bodyPr/>
          <a:lstStyle/>
          <a:p>
            <a:fld id="{063B872D-3AE9-4542-A461-B751CD6BB84C}" type="slidenum">
              <a:rPr lang="en-US" smtClean="0"/>
              <a:t>3</a:t>
            </a:fld>
            <a:endParaRPr lang="en-US"/>
          </a:p>
        </p:txBody>
      </p:sp>
    </p:spTree>
    <p:extLst>
      <p:ext uri="{BB962C8B-B14F-4D97-AF65-F5344CB8AC3E}">
        <p14:creationId xmlns:p14="http://schemas.microsoft.com/office/powerpoint/2010/main" val="2114401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Computer Science (1 of 3)</a:t>
            </a:r>
            <a:endParaRPr lang="en-US" dirty="0"/>
          </a:p>
        </p:txBody>
      </p:sp>
      <p:sp>
        <p:nvSpPr>
          <p:cNvPr id="3" name="Text Placeholder 2"/>
          <p:cNvSpPr>
            <a:spLocks noGrp="1"/>
          </p:cNvSpPr>
          <p:nvPr>
            <p:ph type="body" sz="quarter" idx="11"/>
          </p:nvPr>
        </p:nvSpPr>
        <p:spPr/>
        <p:txBody>
          <a:bodyPr>
            <a:normAutofit fontScale="92500" lnSpcReduction="10000"/>
          </a:bodyPr>
          <a:lstStyle/>
          <a:p>
            <a:pPr marL="0" indent="0">
              <a:buNone/>
            </a:pPr>
            <a:r>
              <a:rPr lang="en-US" sz="2800" dirty="0">
                <a:latin typeface="Palatino Linotype"/>
              </a:rPr>
              <a:t>Computer Science #1820</a:t>
            </a:r>
          </a:p>
          <a:p>
            <a:r>
              <a:rPr lang="en-US" sz="2400" dirty="0">
                <a:latin typeface="Palatino Linotype"/>
              </a:rPr>
              <a:t>This endorsement authorizes the holder to teach computer science in all New Jersey public schools.</a:t>
            </a:r>
          </a:p>
          <a:p>
            <a:r>
              <a:rPr lang="en-US" sz="2400" dirty="0">
                <a:latin typeface="Palatino Linotype"/>
              </a:rPr>
              <a:t>Holders of other endorsements may teach computer science until July 1, 2027. After July 1, 2027, a teacher of computer science in preschool through grade 12 must hold a computer science endorsement.  </a:t>
            </a:r>
          </a:p>
          <a:p>
            <a:r>
              <a:rPr lang="en-US" sz="2400" dirty="0">
                <a:solidFill>
                  <a:srgbClr val="26282A"/>
                </a:solidFill>
                <a:effectLst/>
                <a:latin typeface="+mj-lt"/>
                <a:ea typeface="Aptos" panose="020B0004020202020204" pitchFamily="34" charset="0"/>
                <a:cs typeface="Aptos" panose="020B0004020202020204" pitchFamily="34" charset="0"/>
              </a:rPr>
              <a:t>Holders of the K</a:t>
            </a:r>
            <a:r>
              <a:rPr lang="en-US" sz="2400" dirty="0"/>
              <a:t>–</a:t>
            </a:r>
            <a:r>
              <a:rPr lang="en-US" sz="2400" dirty="0">
                <a:solidFill>
                  <a:srgbClr val="26282A"/>
                </a:solidFill>
                <a:effectLst/>
                <a:latin typeface="+mj-lt"/>
                <a:ea typeface="Aptos" panose="020B0004020202020204" pitchFamily="34" charset="0"/>
                <a:cs typeface="Aptos" panose="020B0004020202020204" pitchFamily="34" charset="0"/>
              </a:rPr>
              <a:t>6 endorsement may teach computer science </a:t>
            </a:r>
            <a:r>
              <a:rPr lang="en-US" sz="2400" b="1" dirty="0">
                <a:solidFill>
                  <a:srgbClr val="26282A"/>
                </a:solidFill>
                <a:effectLst/>
                <a:latin typeface="+mj-lt"/>
                <a:ea typeface="Aptos" panose="020B0004020202020204" pitchFamily="34" charset="0"/>
                <a:cs typeface="Aptos" panose="020B0004020202020204" pitchFamily="34" charset="0"/>
              </a:rPr>
              <a:t>up to half-time</a:t>
            </a:r>
            <a:r>
              <a:rPr lang="en-US" sz="2400" dirty="0">
                <a:solidFill>
                  <a:srgbClr val="26282A"/>
                </a:solidFill>
                <a:effectLst/>
                <a:latin typeface="+mj-lt"/>
                <a:ea typeface="Aptos" panose="020B0004020202020204" pitchFamily="34" charset="0"/>
                <a:cs typeface="Aptos" panose="020B0004020202020204" pitchFamily="34" charset="0"/>
              </a:rPr>
              <a:t> with no computer science endorsement.  </a:t>
            </a:r>
            <a:r>
              <a:rPr lang="en-US" sz="2400" dirty="0">
                <a:solidFill>
                  <a:srgbClr val="26282A"/>
                </a:solidFill>
                <a:latin typeface="+mj-lt"/>
                <a:ea typeface="Aptos" panose="020B0004020202020204" pitchFamily="34" charset="0"/>
                <a:cs typeface="Aptos" panose="020B0004020202020204" pitchFamily="34" charset="0"/>
              </a:rPr>
              <a:t>Holders of the </a:t>
            </a:r>
            <a:r>
              <a:rPr lang="en-US" sz="2400" dirty="0">
                <a:solidFill>
                  <a:srgbClr val="26282A"/>
                </a:solidFill>
                <a:effectLst/>
                <a:latin typeface="+mj-lt"/>
                <a:ea typeface="Aptos" panose="020B0004020202020204" pitchFamily="34" charset="0"/>
                <a:cs typeface="Aptos" panose="020B0004020202020204" pitchFamily="34" charset="0"/>
              </a:rPr>
              <a:t>K</a:t>
            </a:r>
            <a:r>
              <a:rPr lang="en-US" sz="2400" dirty="0"/>
              <a:t>–</a:t>
            </a:r>
            <a:r>
              <a:rPr lang="en-US" sz="2400" dirty="0">
                <a:solidFill>
                  <a:srgbClr val="26282A"/>
                </a:solidFill>
                <a:effectLst/>
                <a:latin typeface="+mj-lt"/>
                <a:ea typeface="Aptos" panose="020B0004020202020204" pitchFamily="34" charset="0"/>
                <a:cs typeface="Aptos" panose="020B0004020202020204" pitchFamily="34" charset="0"/>
              </a:rPr>
              <a:t>6 endorsement can continue teaching these courses up to half time after July 1, 2027, and do not need a computer science endorsement. If they teach more than that they must obtain the computer science endorsement.</a:t>
            </a:r>
            <a:endParaRPr lang="en-US" sz="2400" dirty="0">
              <a:effectLst/>
              <a:latin typeface="+mj-lt"/>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099624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Computer Science (2 of 3)</a:t>
            </a:r>
            <a:endParaRPr lang="en-US" dirty="0">
              <a:latin typeface="Palatino Linotype"/>
            </a:endParaRPr>
          </a:p>
        </p:txBody>
      </p:sp>
      <p:sp>
        <p:nvSpPr>
          <p:cNvPr id="3" name="Text Placeholder 2"/>
          <p:cNvSpPr>
            <a:spLocks noGrp="1"/>
          </p:cNvSpPr>
          <p:nvPr>
            <p:ph type="body" sz="quarter" idx="11"/>
          </p:nvPr>
        </p:nvSpPr>
        <p:spPr>
          <a:xfrm>
            <a:off x="171450" y="1126475"/>
            <a:ext cx="11849100" cy="4915849"/>
          </a:xfrm>
        </p:spPr>
        <p:txBody>
          <a:bodyPr vert="horz" lIns="91440" tIns="45720" rIns="822960" bIns="45720" rtlCol="0" anchor="t">
            <a:noAutofit/>
          </a:bodyPr>
          <a:lstStyle/>
          <a:p>
            <a:pPr marL="0" indent="0">
              <a:buNone/>
            </a:pPr>
            <a:r>
              <a:rPr lang="en-US" sz="2400" b="1" dirty="0">
                <a:latin typeface="Palatino Linotype"/>
              </a:rPr>
              <a:t>Computer Science Endorsement Pathways</a:t>
            </a:r>
            <a:endParaRPr lang="en-US" sz="2000" dirty="0">
              <a:latin typeface="Palatino Linotype"/>
            </a:endParaRPr>
          </a:p>
          <a:p>
            <a:pPr marL="457200" indent="-457200">
              <a:lnSpc>
                <a:spcPct val="100000"/>
              </a:lnSpc>
              <a:buFont typeface="+mj-lt"/>
              <a:buAutoNum type="arabicPeriod"/>
            </a:pPr>
            <a:r>
              <a:rPr lang="en-US" sz="2000" dirty="0">
                <a:latin typeface="Palatino Linotype"/>
              </a:rPr>
              <a:t>Meet all regular requirements for the CE, CEAS or standard and complete a minimum of three semester-hour credits, or equivalent, in a methods of teaching computer science course offered by an accredited college or university. CE holders must complete the course within 12 months of the initial computer science teaching assignment.</a:t>
            </a:r>
          </a:p>
          <a:p>
            <a:pPr marL="457200" indent="-457200">
              <a:lnSpc>
                <a:spcPct val="100000"/>
              </a:lnSpc>
              <a:buFont typeface="+mj-lt"/>
              <a:buAutoNum type="arabicPeriod"/>
            </a:pPr>
            <a:r>
              <a:rPr lang="en-US" sz="2000" dirty="0">
                <a:latin typeface="Palatino Linotype"/>
              </a:rPr>
              <a:t>Candidates holding a standard instructional certificate in another endorsement area shall: </a:t>
            </a:r>
          </a:p>
          <a:p>
            <a:pPr lvl="1">
              <a:lnSpc>
                <a:spcPct val="100000"/>
              </a:lnSpc>
            </a:pPr>
            <a:r>
              <a:rPr lang="en-US" sz="2000" dirty="0">
                <a:latin typeface="Palatino Linotype"/>
              </a:rPr>
              <a:t>Complete 15 semester hour credits of computer science coursework;  </a:t>
            </a:r>
            <a:endParaRPr lang="en-US" sz="2000" dirty="0"/>
          </a:p>
          <a:p>
            <a:pPr lvl="1">
              <a:lnSpc>
                <a:spcPct val="100000"/>
              </a:lnSpc>
            </a:pPr>
            <a:r>
              <a:rPr lang="en-US" sz="2000" dirty="0">
                <a:latin typeface="Palatino Linotype"/>
              </a:rPr>
              <a:t>Pass the appropriate State test of computer science content knowledge; and</a:t>
            </a:r>
          </a:p>
          <a:p>
            <a:pPr lvl="1">
              <a:lnSpc>
                <a:spcPct val="100000"/>
              </a:lnSpc>
            </a:pPr>
            <a:r>
              <a:rPr lang="en-US" sz="2000" dirty="0">
                <a:latin typeface="Palatino Linotype"/>
              </a:rPr>
              <a:t>Complete a minimum of three semester-hour credits, or equivalent, in a methods of teaching computer science course offered by an accredited college or university within 12 months of the initial computer science teaching assignment.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805671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Computer Science (3 of 3)</a:t>
            </a:r>
            <a:endParaRPr lang="en-US" dirty="0">
              <a:latin typeface="Palatino Linotype"/>
            </a:endParaRPr>
          </a:p>
        </p:txBody>
      </p:sp>
      <p:sp>
        <p:nvSpPr>
          <p:cNvPr id="3" name="Text Placeholder 2"/>
          <p:cNvSpPr>
            <a:spLocks noGrp="1"/>
          </p:cNvSpPr>
          <p:nvPr>
            <p:ph type="body" sz="quarter" idx="11"/>
          </p:nvPr>
        </p:nvSpPr>
        <p:spPr>
          <a:xfrm>
            <a:off x="171450" y="1295480"/>
            <a:ext cx="11849100" cy="3996716"/>
          </a:xfrm>
        </p:spPr>
        <p:txBody>
          <a:bodyPr vert="horz" lIns="91440" tIns="45720" rIns="822960" bIns="45720" rtlCol="0" anchor="t">
            <a:normAutofit fontScale="55000" lnSpcReduction="20000"/>
          </a:bodyPr>
          <a:lstStyle/>
          <a:p>
            <a:pPr marL="0" indent="0">
              <a:spcBef>
                <a:spcPts val="600"/>
              </a:spcBef>
              <a:spcAft>
                <a:spcPts val="600"/>
              </a:spcAft>
              <a:buNone/>
            </a:pPr>
            <a:r>
              <a:rPr lang="en-US" sz="5400" b="1" dirty="0"/>
              <a:t>Computer Science Endorsement Pathways (continued)</a:t>
            </a:r>
            <a:endParaRPr lang="en-US" sz="5000" dirty="0"/>
          </a:p>
          <a:p>
            <a:pPr marL="400050" indent="-400050">
              <a:spcBef>
                <a:spcPts val="600"/>
              </a:spcBef>
              <a:spcAft>
                <a:spcPts val="600"/>
              </a:spcAft>
              <a:buNone/>
            </a:pPr>
            <a:r>
              <a:rPr lang="en-US" sz="5100" dirty="0">
                <a:latin typeface="Palatino Linotype"/>
              </a:rPr>
              <a:t>3.  Candidates who hold standard certificates and teach computer science as of September 1, 2024, shall be eligible for the computer science endorsement if they:</a:t>
            </a:r>
            <a:endParaRPr lang="en-US" sz="5100" dirty="0"/>
          </a:p>
          <a:p>
            <a:pPr lvl="2">
              <a:spcBef>
                <a:spcPts val="600"/>
              </a:spcBef>
              <a:spcAft>
                <a:spcPts val="600"/>
              </a:spcAft>
            </a:pPr>
            <a:r>
              <a:rPr lang="en-US" sz="5100" dirty="0">
                <a:latin typeface="Palatino Linotype"/>
              </a:rPr>
              <a:t> Have received two effective or highly effective ratings in teaching computer science within the last four years; and</a:t>
            </a:r>
          </a:p>
          <a:p>
            <a:pPr lvl="2">
              <a:spcBef>
                <a:spcPts val="600"/>
              </a:spcBef>
              <a:spcAft>
                <a:spcPts val="600"/>
              </a:spcAft>
            </a:pPr>
            <a:r>
              <a:rPr lang="en-US" sz="5100" dirty="0">
                <a:latin typeface="Palatino Linotype"/>
              </a:rPr>
              <a:t> Pass the appropriate State test of computer science content knowledge. </a:t>
            </a:r>
            <a:endParaRPr lang="en-US" sz="5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968581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alatino Linotype"/>
              </a:rPr>
              <a:t>Provisional Teacher Process: Teachers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257868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descr="Provisional Process for Teachers "/>
          <p:cNvSpPr txBox="1">
            <a:spLocks noGrp="1"/>
          </p:cNvSpPr>
          <p:nvPr>
            <p:ph type="title"/>
          </p:nvPr>
        </p:nvSpPr>
        <p:spPr>
          <a:prstGeom prst="rect">
            <a:avLst/>
          </a:prstGeom>
        </p:spPr>
        <p:txBody>
          <a:bodyPr vert="horz" wrap="square" lIns="0" tIns="12700" rIns="0" bIns="0" rtlCol="0">
            <a:spAutoFit/>
          </a:bodyPr>
          <a:lstStyle/>
          <a:p>
            <a:pPr marL="88265">
              <a:lnSpc>
                <a:spcPct val="100000"/>
              </a:lnSpc>
              <a:spcBef>
                <a:spcPts val="100"/>
              </a:spcBef>
            </a:pPr>
            <a:r>
              <a:rPr dirty="0"/>
              <a:t>P</a:t>
            </a:r>
            <a:r>
              <a:rPr sz="4000" dirty="0"/>
              <a:t>rovisional</a:t>
            </a:r>
            <a:r>
              <a:rPr sz="4000" spc="-110" dirty="0"/>
              <a:t> </a:t>
            </a:r>
            <a:r>
              <a:rPr sz="4000" dirty="0"/>
              <a:t>Process</a:t>
            </a:r>
            <a:r>
              <a:rPr sz="4000" spc="-140" dirty="0"/>
              <a:t> </a:t>
            </a:r>
            <a:r>
              <a:rPr sz="4000" dirty="0"/>
              <a:t>for</a:t>
            </a:r>
            <a:r>
              <a:rPr sz="4000" spc="-114" dirty="0"/>
              <a:t> </a:t>
            </a:r>
            <a:r>
              <a:rPr sz="4000" spc="-10" dirty="0"/>
              <a:t>Teachers</a:t>
            </a:r>
            <a:r>
              <a:rPr lang="en-US" sz="4000" spc="-10" dirty="0"/>
              <a:t> (1 of 2)</a:t>
            </a:r>
            <a:endParaRPr sz="4000" dirty="0"/>
          </a:p>
        </p:txBody>
      </p:sp>
      <p:sp>
        <p:nvSpPr>
          <p:cNvPr id="5" name="Text Placeholder 4">
            <a:extLst>
              <a:ext uri="{FF2B5EF4-FFF2-40B4-BE49-F238E27FC236}">
                <a16:creationId xmlns:a16="http://schemas.microsoft.com/office/drawing/2014/main" id="{5846E73C-0376-EB58-CAD7-A34E5192B042}"/>
              </a:ext>
            </a:extLst>
          </p:cNvPr>
          <p:cNvSpPr>
            <a:spLocks noGrp="1"/>
          </p:cNvSpPr>
          <p:nvPr>
            <p:ph type="body" sz="quarter" idx="11"/>
          </p:nvPr>
        </p:nvSpPr>
        <p:spPr/>
        <p:txBody>
          <a:bodyPr>
            <a:normAutofit fontScale="70000" lnSpcReduction="20000"/>
          </a:bodyPr>
          <a:lstStyle/>
          <a:p>
            <a:pPr marL="12700" marR="69850" lvl="0" indent="0" algn="l" defTabSz="914400" rtl="0" eaLnBrk="1" fontAlgn="auto" latinLnBrk="0" hangingPunct="1">
              <a:lnSpc>
                <a:spcPct val="108000"/>
              </a:lnSpc>
              <a:spcBef>
                <a:spcPts val="11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Once</a:t>
            </a:r>
            <a:r>
              <a:rPr kumimoji="0" lang="en-US" sz="3600" b="0" i="0" u="none" strike="noStrike" kern="1200" cap="none" spc="-2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employment</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is</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secured,</a:t>
            </a:r>
            <a:r>
              <a:rPr kumimoji="0" lang="en-US" sz="3600" b="0" i="0" u="none" strike="noStrike" kern="1200" cap="none" spc="-2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it</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is</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 responsibility</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of</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hiring</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school</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district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to</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register</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teacher</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into</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Provisional</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Teacher</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Process</a:t>
            </a:r>
            <a:r>
              <a:rPr kumimoji="0" lang="en-US" sz="3600" b="0" i="0" u="none" strike="noStrike" kern="1200" cap="none" spc="-4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via</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25" normalizeH="0" baseline="0" noProof="0" dirty="0" err="1">
                <a:ln>
                  <a:noFill/>
                </a:ln>
                <a:solidFill>
                  <a:prstClr val="black"/>
                </a:solidFill>
                <a:effectLst/>
                <a:uLnTx/>
                <a:uFillTx/>
                <a:latin typeface="Palatino Linotypeala"/>
                <a:ea typeface="+mn-ea"/>
                <a:cs typeface="Palatino Linotype"/>
              </a:rPr>
              <a:t>NJEdCert</a:t>
            </a:r>
            <a:r>
              <a:rPr kumimoji="0" lang="en-US" sz="3600" b="0" i="0" u="none" strike="noStrike" kern="1200" cap="none" spc="-25" normalizeH="0" baseline="0" noProof="0" dirty="0">
                <a:ln>
                  <a:noFill/>
                </a:ln>
                <a:solidFill>
                  <a:prstClr val="black"/>
                </a:solidFill>
                <a:effectLst/>
                <a:uLnTx/>
                <a:uFillTx/>
                <a:latin typeface="Palatino Linotypeala"/>
                <a:ea typeface="+mn-ea"/>
                <a:cs typeface="Palatino Linotype"/>
              </a:rPr>
              <a:t>.</a:t>
            </a:r>
            <a:r>
              <a:rPr kumimoji="0" lang="en-US" sz="3600" b="0" i="0" u="none" strike="noStrike" kern="1200" cap="none" spc="-1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50" normalizeH="0" baseline="0" noProof="0" dirty="0">
                <a:ln>
                  <a:noFill/>
                </a:ln>
                <a:solidFill>
                  <a:prstClr val="black"/>
                </a:solidFill>
                <a:effectLst/>
                <a:uLnTx/>
                <a:uFillTx/>
                <a:latin typeface="Palatino Linotypeala"/>
                <a:ea typeface="+mn-ea"/>
                <a:cs typeface="Palatino Linotype"/>
              </a:rPr>
              <a:t>A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provisional</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certificate</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is</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then issued</a:t>
            </a:r>
            <a:r>
              <a:rPr kumimoji="0" lang="en-US" sz="3600" b="0" i="0" u="none" strike="noStrike" kern="1200" cap="none" spc="-3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which</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is</a:t>
            </a:r>
            <a:r>
              <a:rPr kumimoji="0" lang="en-US" sz="3600" b="0" i="0" u="none" strike="noStrike" kern="1200" cap="none" spc="-2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valid</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for</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a</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period</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of</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up</a:t>
            </a:r>
            <a:r>
              <a:rPr kumimoji="0" lang="en-US" sz="3600" b="0" i="0" u="none" strike="noStrike" kern="1200" cap="none" spc="-3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to</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25" normalizeH="0" baseline="0" noProof="0" dirty="0">
                <a:ln>
                  <a:noFill/>
                </a:ln>
                <a:solidFill>
                  <a:prstClr val="black"/>
                </a:solidFill>
                <a:effectLst/>
                <a:uLnTx/>
                <a:uFillTx/>
                <a:latin typeface="Palatino Linotypeala"/>
                <a:ea typeface="+mn-ea"/>
                <a:cs typeface="Palatino Linotype"/>
              </a:rPr>
              <a:t>two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school</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years.</a:t>
            </a:r>
            <a:r>
              <a:rPr kumimoji="0" lang="en-US" sz="3600" b="0" i="0" u="none" strike="noStrike" kern="1200" cap="none" spc="-3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 educator</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cannot</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apply</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for</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provisional</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certificate;</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this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certificate</a:t>
            </a:r>
            <a:r>
              <a:rPr kumimoji="0" lang="en-US" sz="3600" b="0" i="0" u="none" strike="noStrike" kern="1200" cap="none" spc="-2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is</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requested</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by</a:t>
            </a:r>
            <a:r>
              <a:rPr kumimoji="0" lang="en-US" sz="36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rPr>
              <a:t>the school</a:t>
            </a:r>
            <a:r>
              <a:rPr kumimoji="0" lang="en-US" sz="36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600" b="0" i="0" u="none" strike="noStrike" kern="1200" cap="none" spc="-10" normalizeH="0" baseline="0" noProof="0" dirty="0">
                <a:ln>
                  <a:noFill/>
                </a:ln>
                <a:solidFill>
                  <a:prstClr val="black"/>
                </a:solidFill>
                <a:effectLst/>
                <a:uLnTx/>
                <a:uFillTx/>
                <a:latin typeface="Palatino Linotypeala"/>
                <a:ea typeface="+mn-ea"/>
                <a:cs typeface="Palatino Linotype"/>
              </a:rPr>
              <a:t>district.)</a:t>
            </a:r>
            <a:endParaRPr kumimoji="0" lang="en-US" sz="3600" b="0" i="0" u="none" strike="noStrike" kern="1200" cap="none" spc="0" normalizeH="0" baseline="0" noProof="0" dirty="0">
              <a:ln>
                <a:noFill/>
              </a:ln>
              <a:solidFill>
                <a:prstClr val="black"/>
              </a:solidFill>
              <a:effectLst/>
              <a:uLnTx/>
              <a:uFillTx/>
              <a:latin typeface="Palatino Linotypeala"/>
              <a:ea typeface="+mn-ea"/>
              <a:cs typeface="Palatino Linotype"/>
            </a:endParaRPr>
          </a:p>
          <a:p>
            <a:pPr marL="697865" marR="5080" lvl="0" indent="-228600" algn="l" defTabSz="914400" rtl="0" eaLnBrk="1" fontAlgn="auto" latinLnBrk="0" hangingPunct="1">
              <a:lnSpc>
                <a:spcPct val="108100"/>
              </a:lnSpc>
              <a:spcBef>
                <a:spcPts val="1095"/>
              </a:spcBef>
              <a:spcAft>
                <a:spcPts val="0"/>
              </a:spcAft>
              <a:buClrTx/>
              <a:buSzTx/>
              <a:buFont typeface="Arial"/>
              <a:buChar char="•"/>
              <a:tabLst>
                <a:tab pos="697865" algn="l"/>
              </a:tabLst>
              <a:defRPr/>
            </a:pP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If</a:t>
            </a:r>
            <a:r>
              <a:rPr kumimoji="0" lang="en-US" sz="3200" b="0" i="0" u="none" strike="noStrike" kern="1200" cap="none" spc="-2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the</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candidate has</a:t>
            </a:r>
            <a:r>
              <a:rPr kumimoji="0" lang="en-US" sz="32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a</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Certificate of Eligibility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CE),</a:t>
            </a:r>
            <a:r>
              <a:rPr kumimoji="0" lang="en-US" sz="32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the district</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must</a:t>
            </a:r>
            <a:r>
              <a:rPr kumimoji="0" lang="en-US" sz="32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verify</a:t>
            </a:r>
            <a:r>
              <a:rPr kumimoji="0" lang="en-US" sz="3200" b="0" i="0" u="none" strike="noStrike" kern="1200" cap="none" spc="-2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completion of</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25" normalizeH="0" baseline="0" noProof="0" dirty="0">
                <a:ln>
                  <a:noFill/>
                </a:ln>
                <a:solidFill>
                  <a:prstClr val="black"/>
                </a:solidFill>
                <a:effectLst/>
                <a:uLnTx/>
                <a:uFillTx/>
                <a:latin typeface="Palatino Linotypeala"/>
                <a:ea typeface="+mn-ea"/>
                <a:cs typeface="Palatino Linotype"/>
              </a:rPr>
              <a:t>the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required</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50</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hours</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of</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preservice</a:t>
            </a:r>
            <a:r>
              <a:rPr kumimoji="0" lang="en-US" sz="3200" b="0" i="0" u="none" strike="noStrike" kern="1200" cap="none" spc="-3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and</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must</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choose</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the</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CE</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Educator Preparation Program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EPP)</a:t>
            </a:r>
            <a:r>
              <a:rPr kumimoji="0" lang="en-US" sz="3200" b="0" i="0" u="none" strike="noStrike" kern="1200" cap="none" spc="-6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where</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formal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instruction</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is</a:t>
            </a:r>
            <a:r>
              <a:rPr kumimoji="0" lang="en-US" sz="3200" b="0" i="0" u="none" strike="noStrike" kern="1200" cap="none" spc="-1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being</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completed</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in the</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drop-</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down</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menu</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rPr>
              <a:t>under</a:t>
            </a:r>
            <a:r>
              <a:rPr kumimoji="0" lang="en-US" sz="3200" b="0" i="0" u="none" strike="noStrike" kern="1200" cap="none" spc="5" normalizeH="0" baseline="0" noProof="0" dirty="0">
                <a:ln>
                  <a:noFill/>
                </a:ln>
                <a:solidFill>
                  <a:prstClr val="black"/>
                </a:solidFill>
                <a:effectLst/>
                <a:uLnTx/>
                <a:uFillTx/>
                <a:latin typeface="Palatino Linotypeala"/>
                <a:ea typeface="+mn-ea"/>
                <a:cs typeface="Palatino Linotype"/>
              </a:rPr>
              <a:t> </a:t>
            </a:r>
            <a:r>
              <a:rPr kumimoji="0" lang="en-US" sz="3200" b="0" i="0" u="none" strike="noStrike" kern="1200" cap="none" spc="-10" normalizeH="0" baseline="0" noProof="0" dirty="0">
                <a:ln>
                  <a:noFill/>
                </a:ln>
                <a:solidFill>
                  <a:prstClr val="black"/>
                </a:solidFill>
                <a:effectLst/>
                <a:uLnTx/>
                <a:uFillTx/>
                <a:latin typeface="Palatino Linotypeala"/>
                <a:ea typeface="+mn-ea"/>
                <a:cs typeface="Palatino Linotype"/>
              </a:rPr>
              <a:t>program enrollment.</a:t>
            </a:r>
          </a:p>
          <a:p>
            <a:pPr marL="697865" marR="5080" lvl="0" indent="-228600" algn="l" defTabSz="914400" rtl="0" eaLnBrk="1" fontAlgn="auto" latinLnBrk="0" hangingPunct="1">
              <a:lnSpc>
                <a:spcPct val="108100"/>
              </a:lnSpc>
              <a:spcBef>
                <a:spcPts val="1095"/>
              </a:spcBef>
              <a:spcAft>
                <a:spcPts val="0"/>
              </a:spcAft>
              <a:buClrTx/>
              <a:buSzTx/>
              <a:buFont typeface="Arial"/>
              <a:buChar char="•"/>
              <a:tabLst>
                <a:tab pos="697865" algn="l"/>
              </a:tabLst>
              <a:defRPr/>
            </a:pPr>
            <a:r>
              <a:rPr kumimoji="0" lang="en-US" sz="3200" b="0" i="0" u="none" strike="noStrike" kern="1200" cap="none" spc="0" normalizeH="0" baseline="0" noProof="0" dirty="0">
                <a:ln>
                  <a:noFill/>
                </a:ln>
                <a:solidFill>
                  <a:prstClr val="black"/>
                </a:solidFill>
                <a:effectLst/>
                <a:uLnTx/>
                <a:uFillTx/>
                <a:latin typeface="Palatino Linotypeala"/>
                <a:ea typeface="+mn-ea"/>
                <a:cs typeface="+mn-cs"/>
              </a:rPr>
              <a:t>In accordance with N.J.A.C. 6A:9B-8.4 (b) </a:t>
            </a:r>
            <a:r>
              <a:rPr kumimoji="0" lang="en-US" sz="3200" b="1" i="0" u="none" strike="noStrike" kern="1200" cap="none" spc="0" normalizeH="0" baseline="0" noProof="0" dirty="0">
                <a:ln>
                  <a:noFill/>
                </a:ln>
                <a:solidFill>
                  <a:prstClr val="black"/>
                </a:solidFill>
                <a:effectLst/>
                <a:uLnTx/>
                <a:uFillTx/>
                <a:latin typeface="Palatino Linotypeala"/>
                <a:ea typeface="+mn-ea"/>
                <a:cs typeface="+mn-cs"/>
              </a:rPr>
              <a:t>The employing school district shall register the provisional teacher within 60 days of the date the CE or CEAS holder begins employment</a:t>
            </a:r>
            <a:r>
              <a:rPr kumimoji="0" lang="en-US" sz="3200" b="0" i="0" u="none" strike="noStrike" kern="1200" cap="none" spc="0" normalizeH="0" baseline="0" noProof="0" dirty="0">
                <a:ln>
                  <a:noFill/>
                </a:ln>
                <a:solidFill>
                  <a:prstClr val="black"/>
                </a:solidFill>
                <a:effectLst/>
                <a:uLnTx/>
                <a:uFillTx/>
                <a:latin typeface="Palatino Linotypeala"/>
                <a:ea typeface="+mn-ea"/>
                <a:cs typeface="+mn-cs"/>
              </a:rPr>
              <a:t>. Beginning 9/1/2024 a provisional teacher registration submitted after the 60th day will be marked as out of regulation and denied.</a:t>
            </a:r>
            <a:endParaRPr kumimoji="0" lang="en-US" sz="3200" b="0" i="0" u="none" strike="noStrike" kern="1200" cap="none" spc="0" normalizeH="0" baseline="0" noProof="0" dirty="0">
              <a:ln>
                <a:noFill/>
              </a:ln>
              <a:solidFill>
                <a:prstClr val="black"/>
              </a:solidFill>
              <a:effectLst/>
              <a:uLnTx/>
              <a:uFillTx/>
              <a:latin typeface="Palatino Linotypeala"/>
              <a:ea typeface="+mn-ea"/>
              <a:cs typeface="Palatino Linotype"/>
            </a:endParaRPr>
          </a:p>
        </p:txBody>
      </p:sp>
      <p:sp>
        <p:nvSpPr>
          <p:cNvPr id="4" name="object 4"/>
          <p:cNvSpPr txBox="1">
            <a:spLocks noGrp="1"/>
          </p:cNvSpPr>
          <p:nvPr>
            <p:ph type="sldNum" sz="quarter" idx="10"/>
          </p:nvPr>
        </p:nvSpPr>
        <p:spPr>
          <a:prstGeom prst="rect">
            <a:avLst/>
          </a:prstGeom>
        </p:spPr>
        <p:txBody>
          <a:bodyPr vert="horz" wrap="square" lIns="0" tIns="0" rIns="0" bIns="0" rtlCol="0">
            <a:spAutoFit/>
          </a:bodyPr>
          <a:lstStyle/>
          <a:p>
            <a:pPr marL="38100" marR="0" lvl="0" indent="0" algn="r" defTabSz="914400" rtl="0" eaLnBrk="1" fontAlgn="auto" latinLnBrk="0" hangingPunct="1">
              <a:lnSpc>
                <a:spcPts val="1410"/>
              </a:lnSpc>
              <a:spcBef>
                <a:spcPts val="0"/>
              </a:spcBef>
              <a:spcAft>
                <a:spcPts val="0"/>
              </a:spcAft>
              <a:buClrTx/>
              <a:buSzTx/>
              <a:buFontTx/>
              <a:buNone/>
              <a:tabLst/>
              <a:defRPr/>
            </a:pPr>
            <a:fld id="{81D60167-4931-47E6-BA6A-407CBD079E47}" type="slidenum">
              <a:rPr kumimoji="0" sz="1400" b="0" i="0" u="none" strike="noStrike" kern="1200" cap="none" spc="-25" normalizeH="0" baseline="0" noProof="0" dirty="0">
                <a:ln>
                  <a:noFill/>
                </a:ln>
                <a:solidFill>
                  <a:prstClr val="white"/>
                </a:solidFill>
                <a:effectLst/>
                <a:uLnTx/>
                <a:uFillTx/>
                <a:latin typeface="Palatino Linotype"/>
                <a:ea typeface="+mn-ea"/>
              </a:rPr>
              <a:pPr marL="38100" marR="0" lvl="0" indent="0" algn="r" defTabSz="914400" rtl="0" eaLnBrk="1" fontAlgn="auto" latinLnBrk="0" hangingPunct="1">
                <a:lnSpc>
                  <a:spcPts val="1410"/>
                </a:lnSpc>
                <a:spcBef>
                  <a:spcPts val="0"/>
                </a:spcBef>
                <a:spcAft>
                  <a:spcPts val="0"/>
                </a:spcAft>
                <a:buClrTx/>
                <a:buSzTx/>
                <a:buFontTx/>
                <a:buNone/>
                <a:tabLst/>
                <a:defRPr/>
              </a:pPr>
              <a:t>34</a:t>
            </a:fld>
            <a:endParaRPr kumimoji="0" sz="1400" b="0" i="0" u="none" strike="noStrike" kern="1200" cap="none" spc="-25" normalizeH="0" baseline="0" noProof="0" dirty="0">
              <a:ln>
                <a:noFill/>
              </a:ln>
              <a:solidFill>
                <a:prstClr val="white"/>
              </a:solidFill>
              <a:effectLst/>
              <a:uLnTx/>
              <a:uFillTx/>
              <a:latin typeface="Palatino Linotype"/>
              <a:ea typeface="+mn-ea"/>
            </a:endParaRPr>
          </a:p>
        </p:txBody>
      </p:sp>
    </p:spTree>
    <p:extLst>
      <p:ext uri="{BB962C8B-B14F-4D97-AF65-F5344CB8AC3E}">
        <p14:creationId xmlns:p14="http://schemas.microsoft.com/office/powerpoint/2010/main" val="4170077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504" y="76966"/>
            <a:ext cx="10436508" cy="962846"/>
          </a:xfrm>
        </p:spPr>
        <p:txBody>
          <a:bodyPr/>
          <a:lstStyle/>
          <a:p>
            <a:r>
              <a:rPr lang="en-US" sz="3200" dirty="0">
                <a:latin typeface="+mj-lt"/>
              </a:rPr>
              <a:t>50-Hour CE-EPP Verification of Program Completion (VOPC) Form</a:t>
            </a:r>
          </a:p>
        </p:txBody>
      </p:sp>
      <p:pic>
        <p:nvPicPr>
          <p:cNvPr id="5" name="Content Placeholder 5" descr="Screenshot: 50 Hour Verification Form (updated June 2022). Sections for Candidate Contact Information and Completion of the 50-Hours Pre-Professional Experience.">
            <a:extLst>
              <a:ext uri="{FF2B5EF4-FFF2-40B4-BE49-F238E27FC236}">
                <a16:creationId xmlns:a16="http://schemas.microsoft.com/office/drawing/2014/main" id="{FD9B6392-6D76-4181-8F35-770125E3F5BF}"/>
              </a:ext>
            </a:extLst>
          </p:cNvPr>
          <p:cNvPicPr>
            <a:picLocks noGrp="1" noChangeAspect="1"/>
          </p:cNvPicPr>
          <p:nvPr>
            <p:ph idx="4294967295"/>
          </p:nvPr>
        </p:nvPicPr>
        <p:blipFill rotWithShape="1">
          <a:blip r:embed="rId3"/>
          <a:srcRect l="18610" r="17470"/>
          <a:stretch/>
        </p:blipFill>
        <p:spPr>
          <a:xfrm>
            <a:off x="2358515" y="1039812"/>
            <a:ext cx="7474970" cy="4864372"/>
          </a:xfrm>
          <a:prstGeom prst="rect">
            <a:avLst/>
          </a:prstGeom>
        </p:spPr>
      </p:pic>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41546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Provisional Process for Teachers (2 of 2)</a:t>
            </a:r>
          </a:p>
        </p:txBody>
      </p:sp>
      <p:sp>
        <p:nvSpPr>
          <p:cNvPr id="3" name="Content Placeholder 2"/>
          <p:cNvSpPr>
            <a:spLocks noGrp="1"/>
          </p:cNvSpPr>
          <p:nvPr>
            <p:ph type="body" sz="quarter" idx="11"/>
          </p:nvPr>
        </p:nvSpPr>
        <p:spPr/>
        <p:txBody>
          <a:bodyPr vert="horz" lIns="91440" tIns="45720" rIns="822960" bIns="45720" rtlCol="0" anchor="t">
            <a:noAutofit/>
          </a:bodyPr>
          <a:lstStyle/>
          <a:p>
            <a:pPr marL="0" indent="0">
              <a:lnSpc>
                <a:spcPct val="90000"/>
              </a:lnSpc>
              <a:spcBef>
                <a:spcPts val="0"/>
              </a:spcBef>
              <a:spcAft>
                <a:spcPts val="600"/>
              </a:spcAft>
              <a:buNone/>
            </a:pPr>
            <a:r>
              <a:rPr lang="en-US" sz="2000" dirty="0">
                <a:latin typeface="+mj-lt"/>
              </a:rPr>
              <a:t>The following must be completed while employed under provisional certification to obtain standard license:</a:t>
            </a:r>
            <a:endParaRPr lang="en-US" sz="2000" b="1" dirty="0">
              <a:solidFill>
                <a:prstClr val="black"/>
              </a:solidFill>
              <a:latin typeface="+mj-lt"/>
            </a:endParaRPr>
          </a:p>
          <a:p>
            <a:pPr marL="0" lvl="0" indent="0">
              <a:lnSpc>
                <a:spcPct val="90000"/>
              </a:lnSpc>
              <a:spcBef>
                <a:spcPts val="0"/>
              </a:spcBef>
              <a:spcAft>
                <a:spcPts val="600"/>
              </a:spcAft>
              <a:buNone/>
            </a:pPr>
            <a:r>
              <a:rPr lang="en-US" sz="2000" b="1" dirty="0">
                <a:solidFill>
                  <a:prstClr val="black"/>
                </a:solidFill>
                <a:latin typeface="+mj-lt"/>
              </a:rPr>
              <a:t>Mentoring and Induction</a:t>
            </a:r>
          </a:p>
          <a:p>
            <a:pPr marL="0" indent="0">
              <a:lnSpc>
                <a:spcPct val="90000"/>
              </a:lnSpc>
              <a:spcBef>
                <a:spcPts val="0"/>
              </a:spcBef>
              <a:spcAft>
                <a:spcPts val="600"/>
              </a:spcAft>
              <a:buNone/>
            </a:pPr>
            <a:r>
              <a:rPr lang="en-US" sz="2000" dirty="0">
                <a:solidFill>
                  <a:prstClr val="black"/>
                </a:solidFill>
                <a:latin typeface="+mn-lt"/>
              </a:rPr>
              <a:t>Provisional</a:t>
            </a:r>
            <a:r>
              <a:rPr lang="en-US" sz="2000" dirty="0">
                <a:solidFill>
                  <a:prstClr val="black"/>
                </a:solidFill>
                <a:latin typeface="+mj-lt"/>
              </a:rPr>
              <a:t> teachers must complete a school mentoring program.</a:t>
            </a:r>
          </a:p>
          <a:p>
            <a:pPr lvl="1">
              <a:lnSpc>
                <a:spcPct val="90000"/>
              </a:lnSpc>
              <a:spcBef>
                <a:spcPts val="0"/>
              </a:spcBef>
              <a:spcAft>
                <a:spcPts val="600"/>
              </a:spcAft>
            </a:pPr>
            <a:r>
              <a:rPr lang="en-US" sz="1600" dirty="0">
                <a:latin typeface="+mj-lt"/>
              </a:rPr>
              <a:t>Mentoring fee charged by the district is $550 for  CEAS teachers and $1000 for CE teachers.</a:t>
            </a:r>
          </a:p>
          <a:p>
            <a:pPr lvl="1">
              <a:lnSpc>
                <a:spcPct val="90000"/>
              </a:lnSpc>
              <a:spcBef>
                <a:spcPts val="0"/>
              </a:spcBef>
              <a:spcAft>
                <a:spcPts val="1800"/>
              </a:spcAft>
            </a:pPr>
            <a:r>
              <a:rPr lang="en-US" sz="1600" dirty="0">
                <a:latin typeface="+mj-lt"/>
                <a:ea typeface="Calibri" panose="020F0502020204030204" pitchFamily="34" charset="0"/>
              </a:rPr>
              <a:t>The </a:t>
            </a:r>
            <a:r>
              <a:rPr lang="en-US" sz="1600" dirty="0">
                <a:latin typeface="+mj-lt"/>
                <a:ea typeface="Calibri" panose="020F0502020204030204" pitchFamily="34" charset="0"/>
                <a:hlinkClick r:id="rId3"/>
              </a:rPr>
              <a:t>Office of </a:t>
            </a:r>
            <a:r>
              <a:rPr lang="en-US" sz="1600" dirty="0">
                <a:effectLst/>
                <a:latin typeface="+mj-lt"/>
                <a:ea typeface="Calibri" panose="020F0502020204030204" pitchFamily="34" charset="0"/>
                <a:hlinkClick r:id="rId3"/>
              </a:rPr>
              <a:t>Professional Development </a:t>
            </a:r>
            <a:r>
              <a:rPr lang="en-US" sz="1600" dirty="0">
                <a:effectLst/>
                <a:latin typeface="+mj-lt"/>
                <a:ea typeface="Calibri" panose="020F0502020204030204" pitchFamily="34" charset="0"/>
              </a:rPr>
              <a:t>has information about developing a mentoring plan.</a:t>
            </a:r>
            <a:r>
              <a:rPr lang="en-US" sz="1600" dirty="0">
                <a:solidFill>
                  <a:srgbClr val="1F497D"/>
                </a:solidFill>
                <a:effectLst/>
                <a:latin typeface="+mj-lt"/>
                <a:ea typeface="Calibri" panose="020F0502020204030204" pitchFamily="34" charset="0"/>
              </a:rPr>
              <a:t> </a:t>
            </a:r>
            <a:r>
              <a:rPr lang="en-US" sz="1600" dirty="0">
                <a:effectLst/>
                <a:latin typeface="+mj-lt"/>
                <a:ea typeface="Calibri" panose="020F0502020204030204" pitchFamily="34" charset="0"/>
              </a:rPr>
              <a:t>Please contact </a:t>
            </a:r>
            <a:r>
              <a:rPr lang="en-US" sz="1600" u="sng" dirty="0">
                <a:solidFill>
                  <a:srgbClr val="1F497D"/>
                </a:solidFill>
                <a:effectLst/>
                <a:latin typeface="+mj-lt"/>
                <a:ea typeface="Calibri" panose="020F0502020204030204" pitchFamily="34" charset="0"/>
                <a:hlinkClick r:id="rId4"/>
              </a:rPr>
              <a:t>TeachPD@doe.nj.gov</a:t>
            </a:r>
            <a:r>
              <a:rPr lang="en-US" sz="1600" dirty="0">
                <a:solidFill>
                  <a:srgbClr val="1F497D"/>
                </a:solidFill>
                <a:effectLst/>
                <a:latin typeface="+mj-lt"/>
                <a:ea typeface="Calibri" panose="020F0502020204030204" pitchFamily="34" charset="0"/>
              </a:rPr>
              <a:t> </a:t>
            </a:r>
            <a:r>
              <a:rPr lang="en-US" sz="1600" dirty="0">
                <a:effectLst/>
                <a:latin typeface="+mj-lt"/>
                <a:ea typeface="Calibri" panose="020F0502020204030204" pitchFamily="34" charset="0"/>
              </a:rPr>
              <a:t>for any questions you may have about developing a mentoring plan.</a:t>
            </a:r>
            <a:r>
              <a:rPr lang="en-US" sz="1600" dirty="0">
                <a:solidFill>
                  <a:srgbClr val="1F497D"/>
                </a:solidFill>
                <a:effectLst/>
                <a:latin typeface="+mj-lt"/>
                <a:ea typeface="Calibri" panose="020F0502020204030204" pitchFamily="34" charset="0"/>
              </a:rPr>
              <a:t>  </a:t>
            </a:r>
            <a:r>
              <a:rPr lang="en-US" sz="1600" dirty="0">
                <a:effectLst/>
                <a:latin typeface="+mj-lt"/>
                <a:ea typeface="Calibri" panose="020F0502020204030204" pitchFamily="34" charset="0"/>
              </a:rPr>
              <a:t> </a:t>
            </a:r>
            <a:endParaRPr lang="en-US" sz="2000" b="1" dirty="0">
              <a:latin typeface="+mj-lt"/>
            </a:endParaRPr>
          </a:p>
          <a:p>
            <a:pPr marL="0" lvl="0" indent="0">
              <a:lnSpc>
                <a:spcPct val="90000"/>
              </a:lnSpc>
              <a:spcBef>
                <a:spcPts val="0"/>
              </a:spcBef>
              <a:spcAft>
                <a:spcPts val="600"/>
              </a:spcAft>
              <a:buNone/>
            </a:pPr>
            <a:r>
              <a:rPr lang="en-US" sz="2000" b="1" dirty="0">
                <a:latin typeface="+mj-lt"/>
              </a:rPr>
              <a:t>Supervision and Evaluation</a:t>
            </a:r>
            <a:endParaRPr lang="en-US" sz="2000" dirty="0">
              <a:latin typeface="+mj-lt"/>
            </a:endParaRPr>
          </a:p>
          <a:p>
            <a:pPr marL="0" indent="0">
              <a:lnSpc>
                <a:spcPct val="90000"/>
              </a:lnSpc>
              <a:spcBef>
                <a:spcPts val="0"/>
              </a:spcBef>
              <a:spcAft>
                <a:spcPts val="600"/>
              </a:spcAft>
              <a:buNone/>
            </a:pPr>
            <a:r>
              <a:rPr lang="en-US" sz="2000" dirty="0">
                <a:solidFill>
                  <a:prstClr val="black"/>
                </a:solidFill>
                <a:latin typeface="+mn-lt"/>
              </a:rPr>
              <a:t>Provisional</a:t>
            </a:r>
            <a:r>
              <a:rPr lang="en-US" sz="2000" dirty="0">
                <a:solidFill>
                  <a:prstClr val="black"/>
                </a:solidFill>
                <a:latin typeface="+mj-lt"/>
              </a:rPr>
              <a:t> teachers must obtain a</a:t>
            </a:r>
            <a:r>
              <a:rPr lang="en-US" sz="2000" dirty="0">
                <a:latin typeface="+mj-lt"/>
              </a:rPr>
              <a:t>t least two years of effective or highly effective final summative  evaluations. </a:t>
            </a:r>
          </a:p>
          <a:p>
            <a:pPr lvl="1">
              <a:lnSpc>
                <a:spcPct val="90000"/>
              </a:lnSpc>
              <a:spcBef>
                <a:spcPts val="0"/>
              </a:spcBef>
              <a:spcAft>
                <a:spcPts val="1800"/>
              </a:spcAft>
            </a:pPr>
            <a:r>
              <a:rPr lang="en-US" sz="1600" dirty="0">
                <a:solidFill>
                  <a:srgbClr val="000000"/>
                </a:solidFill>
                <a:latin typeface="+mj-lt"/>
              </a:rPr>
              <a:t>The </a:t>
            </a:r>
            <a:r>
              <a:rPr lang="en-US" sz="1600" dirty="0">
                <a:solidFill>
                  <a:srgbClr val="000000"/>
                </a:solidFill>
                <a:latin typeface="+mj-lt"/>
                <a:hlinkClick r:id="rId5"/>
              </a:rPr>
              <a:t>Office of Educator Evaluation </a:t>
            </a:r>
            <a:r>
              <a:rPr lang="en-US" sz="1600" dirty="0">
                <a:solidFill>
                  <a:srgbClr val="000000"/>
                </a:solidFill>
                <a:latin typeface="+mj-lt"/>
              </a:rPr>
              <a:t>has information regarding </a:t>
            </a:r>
            <a:r>
              <a:rPr lang="en-US" sz="1600" dirty="0" err="1">
                <a:solidFill>
                  <a:srgbClr val="000000"/>
                </a:solidFill>
                <a:latin typeface="+mj-lt"/>
              </a:rPr>
              <a:t>AchieveNJ</a:t>
            </a:r>
            <a:r>
              <a:rPr lang="en-US" sz="1600" dirty="0">
                <a:solidFill>
                  <a:srgbClr val="000000"/>
                </a:solidFill>
                <a:latin typeface="+mj-lt"/>
              </a:rPr>
              <a:t>.  Please contact </a:t>
            </a:r>
            <a:r>
              <a:rPr lang="en-US" sz="1600" dirty="0">
                <a:solidFill>
                  <a:srgbClr val="000000"/>
                </a:solidFill>
                <a:latin typeface="+mj-lt"/>
                <a:hlinkClick r:id="rId6"/>
              </a:rPr>
              <a:t>edueval@doe.nj.gov </a:t>
            </a:r>
            <a:r>
              <a:rPr lang="en-US" sz="1600" dirty="0">
                <a:solidFill>
                  <a:srgbClr val="000000"/>
                </a:solidFill>
                <a:latin typeface="+mj-lt"/>
              </a:rPr>
              <a:t>for any questions regarding </a:t>
            </a:r>
            <a:r>
              <a:rPr lang="en-US" sz="1600" dirty="0" err="1">
                <a:solidFill>
                  <a:srgbClr val="000000"/>
                </a:solidFill>
                <a:latin typeface="+mj-lt"/>
              </a:rPr>
              <a:t>AchieveNJ</a:t>
            </a:r>
            <a:r>
              <a:rPr lang="en-US" sz="1600" dirty="0">
                <a:solidFill>
                  <a:srgbClr val="000000"/>
                </a:solidFill>
                <a:latin typeface="+mj-lt"/>
              </a:rPr>
              <a:t>/summative ratings. </a:t>
            </a:r>
            <a:endParaRPr lang="en-US" sz="2000" b="1" dirty="0">
              <a:latin typeface="+mj-lt"/>
            </a:endParaRPr>
          </a:p>
          <a:p>
            <a:pPr marL="0" indent="0">
              <a:lnSpc>
                <a:spcPct val="90000"/>
              </a:lnSpc>
              <a:spcBef>
                <a:spcPts val="0"/>
              </a:spcBef>
              <a:spcAft>
                <a:spcPts val="600"/>
              </a:spcAft>
              <a:buNone/>
            </a:pPr>
            <a:r>
              <a:rPr lang="en-US" sz="2000" b="1" dirty="0">
                <a:latin typeface="+mj-lt"/>
              </a:rPr>
              <a:t>Alternate Route Formal Instruction for CE teachers </a:t>
            </a:r>
            <a:endParaRPr lang="en-US" sz="2000" dirty="0">
              <a:latin typeface="+mj-lt"/>
            </a:endParaRPr>
          </a:p>
          <a:p>
            <a:pPr marL="0" indent="0">
              <a:spcBef>
                <a:spcPts val="0"/>
              </a:spcBef>
              <a:spcAft>
                <a:spcPts val="600"/>
              </a:spcAft>
              <a:buNone/>
            </a:pPr>
            <a:r>
              <a:rPr lang="en-US" sz="2000" dirty="0">
                <a:latin typeface="+mj-lt"/>
              </a:rPr>
              <a:t>At least 400 hours or credit equivalent of instruction through an approved CE-EPP.</a:t>
            </a:r>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578018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388078"/>
            <a:ext cx="10096959" cy="747579"/>
          </a:xfrm>
        </p:spPr>
        <p:txBody>
          <a:bodyPr/>
          <a:lstStyle/>
          <a:p>
            <a:r>
              <a:rPr lang="en-US" sz="3200" dirty="0"/>
              <a:t>Formal Instruction for CE Holders (1 of 2)</a:t>
            </a:r>
          </a:p>
        </p:txBody>
      </p:sp>
      <p:sp>
        <p:nvSpPr>
          <p:cNvPr id="3" name="Content Placeholder 2"/>
          <p:cNvSpPr>
            <a:spLocks noGrp="1"/>
          </p:cNvSpPr>
          <p:nvPr>
            <p:ph idx="1"/>
          </p:nvPr>
        </p:nvSpPr>
        <p:spPr>
          <a:xfrm>
            <a:off x="146292" y="1135657"/>
            <a:ext cx="11890272" cy="5121540"/>
          </a:xfrm>
        </p:spPr>
        <p:txBody>
          <a:bodyPr vert="horz" lIns="91440" tIns="45720" rIns="822960" bIns="45720" rtlCol="0" anchor="t">
            <a:noAutofit/>
          </a:bodyPr>
          <a:lstStyle/>
          <a:p>
            <a:pPr>
              <a:lnSpc>
                <a:spcPct val="90000"/>
              </a:lnSpc>
              <a:spcAft>
                <a:spcPts val="0"/>
              </a:spcAft>
            </a:pPr>
            <a:r>
              <a:rPr lang="en-US" sz="2600" dirty="0">
                <a:latin typeface="+mj-lt"/>
              </a:rPr>
              <a:t>There are six categories of CE programs:   </a:t>
            </a:r>
            <a:endParaRPr lang="en-US" sz="2600" dirty="0">
              <a:solidFill>
                <a:prstClr val="black"/>
              </a:solidFill>
              <a:latin typeface="+mj-lt"/>
            </a:endParaRPr>
          </a:p>
          <a:p>
            <a:pPr lvl="1">
              <a:lnSpc>
                <a:spcPct val="90000"/>
              </a:lnSpc>
              <a:spcAft>
                <a:spcPts val="0"/>
              </a:spcAft>
              <a:buFont typeface="Courier New" panose="02070309020205020404" pitchFamily="49" charset="0"/>
              <a:buChar char="o"/>
            </a:pPr>
            <a:r>
              <a:rPr lang="en-US" sz="2200" dirty="0">
                <a:latin typeface="+mj-lt"/>
              </a:rPr>
              <a:t>Department-approved CE educator preparation program (CE EPP) for P</a:t>
            </a:r>
            <a:r>
              <a:rPr lang="en-US" sz="2200" dirty="0"/>
              <a:t>–</a:t>
            </a:r>
            <a:r>
              <a:rPr lang="en-US" sz="2200" dirty="0">
                <a:latin typeface="+mj-lt"/>
              </a:rPr>
              <a:t>12 Subject Area and K</a:t>
            </a:r>
            <a:r>
              <a:rPr lang="en-US" sz="2200" dirty="0"/>
              <a:t>–</a:t>
            </a:r>
            <a:r>
              <a:rPr lang="en-US" sz="2200" dirty="0">
                <a:latin typeface="+mj-lt"/>
              </a:rPr>
              <a:t>6 Elementary Teachers;</a:t>
            </a:r>
          </a:p>
          <a:p>
            <a:pPr lvl="1">
              <a:lnSpc>
                <a:spcPct val="90000"/>
              </a:lnSpc>
              <a:spcAft>
                <a:spcPts val="0"/>
              </a:spcAft>
              <a:buFont typeface="Courier New" panose="02070309020205020404" pitchFamily="49" charset="0"/>
              <a:buChar char="o"/>
            </a:pPr>
            <a:r>
              <a:rPr lang="en-US" sz="2200" dirty="0">
                <a:latin typeface="+mj-lt"/>
              </a:rPr>
              <a:t>Career and Technical Educators (CTE);</a:t>
            </a:r>
          </a:p>
          <a:p>
            <a:pPr lvl="1">
              <a:lnSpc>
                <a:spcPct val="90000"/>
              </a:lnSpc>
              <a:spcAft>
                <a:spcPts val="0"/>
              </a:spcAft>
              <a:buFont typeface="Courier New" panose="02070309020205020404" pitchFamily="49" charset="0"/>
              <a:buChar char="o"/>
            </a:pPr>
            <a:r>
              <a:rPr lang="en-US" sz="2200" dirty="0">
                <a:latin typeface="+mj-lt"/>
              </a:rPr>
              <a:t>Preschool</a:t>
            </a:r>
            <a:r>
              <a:rPr lang="en-US" sz="2200" dirty="0"/>
              <a:t>–</a:t>
            </a:r>
            <a:r>
              <a:rPr lang="en-US" sz="2200" dirty="0">
                <a:latin typeface="+mj-lt"/>
              </a:rPr>
              <a:t>Grade 3 (P</a:t>
            </a:r>
            <a:r>
              <a:rPr lang="en-US" sz="2200" dirty="0"/>
              <a:t> – </a:t>
            </a:r>
            <a:r>
              <a:rPr lang="en-US" sz="2200" dirty="0">
                <a:latin typeface="+mj-lt"/>
              </a:rPr>
              <a:t>3 );</a:t>
            </a:r>
          </a:p>
          <a:p>
            <a:pPr lvl="1">
              <a:lnSpc>
                <a:spcPct val="90000"/>
              </a:lnSpc>
              <a:spcAft>
                <a:spcPts val="0"/>
              </a:spcAft>
              <a:buFont typeface="Courier New" panose="02070309020205020404" pitchFamily="49" charset="0"/>
              <a:buChar char="o"/>
            </a:pPr>
            <a:r>
              <a:rPr lang="en-US" sz="2200" dirty="0">
                <a:latin typeface="+mj-lt"/>
              </a:rPr>
              <a:t>Teacher of Students with Disabilities (TOSD); </a:t>
            </a:r>
          </a:p>
          <a:p>
            <a:pPr lvl="1">
              <a:lnSpc>
                <a:spcPct val="90000"/>
              </a:lnSpc>
              <a:spcAft>
                <a:spcPts val="0"/>
              </a:spcAft>
              <a:buFont typeface="Courier New" panose="02070309020205020404" pitchFamily="49" charset="0"/>
              <a:buChar char="o"/>
            </a:pPr>
            <a:r>
              <a:rPr lang="en-US" sz="2200" dirty="0">
                <a:latin typeface="+mj-lt"/>
              </a:rPr>
              <a:t>English as a Second Language (ESL); and,</a:t>
            </a:r>
          </a:p>
          <a:p>
            <a:pPr lvl="1">
              <a:lnSpc>
                <a:spcPct val="90000"/>
              </a:lnSpc>
              <a:spcAft>
                <a:spcPts val="0"/>
              </a:spcAft>
              <a:buFont typeface="Courier New" panose="02070309020205020404" pitchFamily="49" charset="0"/>
              <a:buChar char="o"/>
            </a:pPr>
            <a:r>
              <a:rPr lang="en-US" sz="2200" dirty="0">
                <a:latin typeface="+mj-lt"/>
              </a:rPr>
              <a:t>Bilingual/Bicultural.</a:t>
            </a:r>
          </a:p>
          <a:p>
            <a:pPr lvl="0">
              <a:lnSpc>
                <a:spcPct val="90000"/>
              </a:lnSpc>
              <a:spcAft>
                <a:spcPts val="0"/>
              </a:spcAft>
            </a:pPr>
            <a:r>
              <a:rPr lang="en-US" sz="2600" dirty="0">
                <a:latin typeface="+mj-lt"/>
              </a:rPr>
              <a:t>The list of all </a:t>
            </a:r>
            <a:r>
              <a:rPr lang="en-US" sz="2600" dirty="0">
                <a:latin typeface="+mj-lt"/>
                <a:hlinkClick r:id="rId2"/>
              </a:rPr>
              <a:t>approved CE programs </a:t>
            </a:r>
            <a:r>
              <a:rPr lang="en-US" sz="2600" dirty="0">
                <a:latin typeface="+mj-lt"/>
              </a:rPr>
              <a:t>is available online.</a:t>
            </a:r>
            <a:endParaRPr lang="en-US" sz="2200" dirty="0">
              <a:latin typeface="+mj-lt"/>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902634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Formal Instruction for CE Holders (2 of 2)</a:t>
            </a:r>
          </a:p>
        </p:txBody>
      </p:sp>
      <p:sp>
        <p:nvSpPr>
          <p:cNvPr id="3" name="Content Placeholder 2"/>
          <p:cNvSpPr>
            <a:spLocks noGrp="1"/>
          </p:cNvSpPr>
          <p:nvPr>
            <p:ph idx="1"/>
          </p:nvPr>
        </p:nvSpPr>
        <p:spPr>
          <a:xfrm>
            <a:off x="223633" y="1126475"/>
            <a:ext cx="12188861" cy="4546661"/>
          </a:xfrm>
        </p:spPr>
        <p:txBody>
          <a:bodyPr/>
          <a:lstStyle/>
          <a:p>
            <a:pPr marL="0" lvl="0" indent="0">
              <a:lnSpc>
                <a:spcPct val="90000"/>
              </a:lnSpc>
              <a:spcAft>
                <a:spcPts val="0"/>
              </a:spcAft>
              <a:buNone/>
            </a:pPr>
            <a:r>
              <a:rPr lang="en-US" sz="2600" dirty="0">
                <a:solidFill>
                  <a:prstClr val="black"/>
                </a:solidFill>
                <a:latin typeface="+mj-lt"/>
              </a:rPr>
              <a:t>“Program Enrollment” requirements for each of the following:</a:t>
            </a:r>
            <a:endParaRPr lang="en-US" sz="2400" dirty="0">
              <a:solidFill>
                <a:prstClr val="black"/>
              </a:solidFill>
              <a:latin typeface="+mj-lt"/>
            </a:endParaRPr>
          </a:p>
          <a:p>
            <a:pPr lvl="1">
              <a:lnSpc>
                <a:spcPct val="90000"/>
              </a:lnSpc>
              <a:spcAft>
                <a:spcPts val="0"/>
              </a:spcAft>
            </a:pPr>
            <a:r>
              <a:rPr lang="en-US" sz="2400" dirty="0">
                <a:solidFill>
                  <a:prstClr val="black"/>
                </a:solidFill>
                <a:latin typeface="+mj-lt"/>
              </a:rPr>
              <a:t>English as a Second Language (ESL) candidates:  </a:t>
            </a:r>
          </a:p>
          <a:p>
            <a:pPr lvl="2">
              <a:lnSpc>
                <a:spcPct val="90000"/>
              </a:lnSpc>
              <a:spcAft>
                <a:spcPts val="0"/>
              </a:spcAft>
              <a:buFont typeface="Courier New" panose="02070309020205020404" pitchFamily="49" charset="0"/>
              <a:buChar char="o"/>
            </a:pPr>
            <a:r>
              <a:rPr lang="en-US" sz="2000" dirty="0">
                <a:solidFill>
                  <a:prstClr val="black"/>
                </a:solidFill>
                <a:latin typeface="+mj-lt"/>
              </a:rPr>
              <a:t>400-hour CE-EPP program; and</a:t>
            </a:r>
          </a:p>
          <a:p>
            <a:pPr lvl="2">
              <a:lnSpc>
                <a:spcPct val="90000"/>
              </a:lnSpc>
              <a:spcAft>
                <a:spcPts val="0"/>
              </a:spcAft>
              <a:buFont typeface="Courier New" panose="02070309020205020404" pitchFamily="49" charset="0"/>
              <a:buChar char="o"/>
            </a:pPr>
            <a:r>
              <a:rPr lang="en-US" sz="2000" dirty="0">
                <a:solidFill>
                  <a:prstClr val="black"/>
                </a:solidFill>
                <a:latin typeface="+mj-lt"/>
              </a:rPr>
              <a:t>15</a:t>
            </a:r>
            <a:r>
              <a:rPr lang="en-US" sz="2000" dirty="0"/>
              <a:t>–</a:t>
            </a:r>
            <a:r>
              <a:rPr lang="en-US" sz="2000" dirty="0">
                <a:solidFill>
                  <a:prstClr val="black"/>
                </a:solidFill>
                <a:latin typeface="+mj-lt"/>
              </a:rPr>
              <a:t>21 credit ESL program.</a:t>
            </a:r>
          </a:p>
          <a:p>
            <a:pPr lvl="1">
              <a:lnSpc>
                <a:spcPct val="90000"/>
              </a:lnSpc>
              <a:spcAft>
                <a:spcPts val="0"/>
              </a:spcAft>
            </a:pPr>
            <a:r>
              <a:rPr lang="en-US" sz="2400" dirty="0">
                <a:solidFill>
                  <a:prstClr val="black"/>
                </a:solidFill>
                <a:latin typeface="+mj-lt"/>
              </a:rPr>
              <a:t>Bilingual candidates with content area CE: </a:t>
            </a:r>
          </a:p>
          <a:p>
            <a:pPr lvl="2">
              <a:lnSpc>
                <a:spcPct val="90000"/>
              </a:lnSpc>
              <a:spcAft>
                <a:spcPts val="0"/>
              </a:spcAft>
              <a:buFont typeface="Courier New" panose="02070309020205020404" pitchFamily="49" charset="0"/>
              <a:buChar char="o"/>
            </a:pPr>
            <a:r>
              <a:rPr lang="en-US" sz="2000" dirty="0">
                <a:solidFill>
                  <a:prstClr val="black"/>
                </a:solidFill>
                <a:latin typeface="+mj-lt"/>
              </a:rPr>
              <a:t>400-hour CE-EPP program; and</a:t>
            </a:r>
          </a:p>
          <a:p>
            <a:pPr lvl="2">
              <a:lnSpc>
                <a:spcPct val="90000"/>
              </a:lnSpc>
              <a:spcAft>
                <a:spcPts val="0"/>
              </a:spcAft>
              <a:buFont typeface="Courier New" panose="02070309020205020404" pitchFamily="49" charset="0"/>
              <a:buChar char="o"/>
            </a:pPr>
            <a:r>
              <a:rPr lang="en-US" sz="2000" dirty="0">
                <a:latin typeface="+mj-lt"/>
              </a:rPr>
              <a:t>12</a:t>
            </a:r>
            <a:r>
              <a:rPr lang="en-US" sz="2000" dirty="0">
                <a:solidFill>
                  <a:srgbClr val="FF0000"/>
                </a:solidFill>
                <a:latin typeface="+mj-lt"/>
              </a:rPr>
              <a:t> </a:t>
            </a:r>
            <a:r>
              <a:rPr lang="en-US" sz="2000" dirty="0">
                <a:solidFill>
                  <a:prstClr val="black"/>
                </a:solidFill>
                <a:latin typeface="+mj-lt"/>
              </a:rPr>
              <a:t>credit Bilingual program.</a:t>
            </a:r>
          </a:p>
          <a:p>
            <a:pPr lvl="1">
              <a:lnSpc>
                <a:spcPct val="90000"/>
              </a:lnSpc>
              <a:spcAft>
                <a:spcPts val="0"/>
              </a:spcAft>
            </a:pPr>
            <a:r>
              <a:rPr lang="en-US" sz="2400" dirty="0">
                <a:solidFill>
                  <a:prstClr val="black"/>
                </a:solidFill>
                <a:latin typeface="+mj-lt"/>
              </a:rPr>
              <a:t>Teacher of Students with Disabilities (TOSD) candidates with content area CE: </a:t>
            </a:r>
          </a:p>
          <a:p>
            <a:pPr lvl="2">
              <a:lnSpc>
                <a:spcPct val="90000"/>
              </a:lnSpc>
              <a:spcAft>
                <a:spcPts val="0"/>
              </a:spcAft>
              <a:buFont typeface="Courier New" panose="02070309020205020404" pitchFamily="49" charset="0"/>
              <a:buChar char="o"/>
            </a:pPr>
            <a:r>
              <a:rPr lang="en-US" sz="2000" dirty="0">
                <a:solidFill>
                  <a:prstClr val="black"/>
                </a:solidFill>
                <a:latin typeface="+mj-lt"/>
              </a:rPr>
              <a:t>400-hour CE-EPP program; and</a:t>
            </a:r>
          </a:p>
          <a:p>
            <a:pPr lvl="2">
              <a:lnSpc>
                <a:spcPct val="90000"/>
              </a:lnSpc>
              <a:spcAft>
                <a:spcPts val="0"/>
              </a:spcAft>
              <a:buFont typeface="Courier New" panose="02070309020205020404" pitchFamily="49" charset="0"/>
              <a:buChar char="o"/>
            </a:pPr>
            <a:r>
              <a:rPr lang="en-US" sz="2000" dirty="0">
                <a:solidFill>
                  <a:prstClr val="black"/>
                </a:solidFill>
                <a:latin typeface="+mj-lt"/>
              </a:rPr>
              <a:t>21</a:t>
            </a:r>
            <a:r>
              <a:rPr lang="en-US" sz="2000" dirty="0"/>
              <a:t>–</a:t>
            </a:r>
            <a:r>
              <a:rPr lang="en-US" sz="2000" dirty="0">
                <a:solidFill>
                  <a:prstClr val="black"/>
                </a:solidFill>
                <a:latin typeface="+mj-lt"/>
              </a:rPr>
              <a:t>27 credit TOSD program.</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19620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Palatino Linotype"/>
              </a:rPr>
              <a:t>Provisional Teacher Process: Educational Services and Administrative Endorsements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115125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9721B-6FE0-C700-7D4A-A282AB873A56}"/>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NJEdCert Enhancements and Updates (1 of 3)</a:t>
            </a:r>
            <a:endParaRPr lang="en-US" sz="3600" dirty="0"/>
          </a:p>
        </p:txBody>
      </p:sp>
      <p:sp>
        <p:nvSpPr>
          <p:cNvPr id="3" name="Content Placeholder 2">
            <a:extLst>
              <a:ext uri="{FF2B5EF4-FFF2-40B4-BE49-F238E27FC236}">
                <a16:creationId xmlns:a16="http://schemas.microsoft.com/office/drawing/2014/main" id="{9B0E54A7-7874-CDEF-52F4-8EFA3F17BB5D}"/>
              </a:ext>
            </a:extLst>
          </p:cNvPr>
          <p:cNvSpPr>
            <a:spLocks noGrp="1"/>
          </p:cNvSpPr>
          <p:nvPr>
            <p:ph idx="1"/>
          </p:nvPr>
        </p:nvSpPr>
        <p:spPr>
          <a:xfrm>
            <a:off x="150864" y="1126475"/>
            <a:ext cx="11890272" cy="5043889"/>
          </a:xfrm>
        </p:spPr>
        <p:txBody>
          <a:bodyPr/>
          <a:lstStyle/>
          <a:p>
            <a:pPr marL="0" indent="0">
              <a:lnSpc>
                <a:spcPct val="105000"/>
              </a:lnSpc>
              <a:spcBef>
                <a:spcPts val="0"/>
              </a:spcBef>
              <a:spcAft>
                <a:spcPts val="0"/>
              </a:spcAft>
              <a:buNone/>
            </a:pPr>
            <a:r>
              <a:rPr lang="en-US" sz="2400" dirty="0">
                <a:effectLst/>
                <a:latin typeface="+mn-lt"/>
                <a:ea typeface="Times New Roman" panose="02020603050405020304" pitchFamily="18" charset="0"/>
                <a:cs typeface="Aptos" panose="020B0004020202020204" pitchFamily="34" charset="0"/>
              </a:rPr>
              <a:t>New endorsements in </a:t>
            </a:r>
            <a:r>
              <a:rPr lang="en-US" sz="2400" dirty="0" err="1">
                <a:effectLst/>
                <a:latin typeface="+mn-lt"/>
                <a:ea typeface="Times New Roman" panose="02020603050405020304" pitchFamily="18" charset="0"/>
                <a:cs typeface="Aptos" panose="020B0004020202020204" pitchFamily="34" charset="0"/>
              </a:rPr>
              <a:t>NJEdCert</a:t>
            </a:r>
            <a:r>
              <a:rPr lang="en-US" sz="2400" dirty="0">
                <a:effectLst/>
                <a:latin typeface="+mn-lt"/>
                <a:ea typeface="Times New Roman" panose="02020603050405020304" pitchFamily="18" charset="0"/>
                <a:cs typeface="Aptos" panose="020B0004020202020204" pitchFamily="34" charset="0"/>
              </a:rPr>
              <a:t>:</a:t>
            </a:r>
          </a:p>
          <a:p>
            <a:pPr>
              <a:lnSpc>
                <a:spcPct val="105000"/>
              </a:lnSpc>
              <a:spcBef>
                <a:spcPts val="0"/>
              </a:spcBef>
              <a:spcAft>
                <a:spcPts val="0"/>
              </a:spcAft>
            </a:pPr>
            <a:r>
              <a:rPr lang="en-US" sz="1800" dirty="0">
                <a:effectLst/>
                <a:latin typeface="+mn-lt"/>
                <a:ea typeface="Times New Roman" panose="02020603050405020304" pitchFamily="18" charset="0"/>
                <a:cs typeface="Aptos" panose="020B0004020202020204" pitchFamily="34" charset="0"/>
              </a:rPr>
              <a:t>Computer Science</a:t>
            </a:r>
            <a:endParaRPr lang="en-US" sz="1800" dirty="0">
              <a:effectLst/>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Middle School STEM</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Middle School </a:t>
            </a:r>
            <a:r>
              <a:rPr lang="en-US" sz="1800" dirty="0">
                <a:latin typeface="+mj-lt"/>
                <a:ea typeface="Times New Roman" panose="02020603050405020304" pitchFamily="18" charset="0"/>
                <a:cs typeface="Aptos" panose="020B0004020202020204" pitchFamily="34" charset="0"/>
              </a:rPr>
              <a:t>Humanities</a:t>
            </a:r>
            <a:endParaRPr lang="en-US" sz="1800" dirty="0">
              <a:latin typeface="+mj-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j-lt"/>
                <a:ea typeface="Times New Roman" panose="02020603050405020304" pitchFamily="18" charset="0"/>
                <a:cs typeface="Aptos" panose="020B0004020202020204" pitchFamily="34" charset="0"/>
              </a:rPr>
              <a:t>Non-Citizen Limited Certificate (all instructional endorsements)</a:t>
            </a:r>
            <a:endParaRPr lang="en-US" sz="1800" dirty="0">
              <a:latin typeface="+mj-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j-lt"/>
                <a:ea typeface="Times New Roman" panose="02020603050405020304" pitchFamily="18" charset="0"/>
                <a:cs typeface="Aptos" panose="020B0004020202020204" pitchFamily="34" charset="0"/>
              </a:rPr>
              <a:t>Alternate Route Interstate Reciprocity (all instructional endorsements via nomination)</a:t>
            </a:r>
            <a:endParaRPr lang="en-US" sz="1800" dirty="0">
              <a:latin typeface="+mj-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effectLst/>
                <a:latin typeface="+mj-lt"/>
                <a:ea typeface="Times New Roman" panose="02020603050405020304" pitchFamily="18" charset="0"/>
                <a:cs typeface="Aptos" panose="020B0004020202020204" pitchFamily="34" charset="0"/>
              </a:rPr>
              <a:t>Mathematics and Science add-on endorsements (via nomination)</a:t>
            </a:r>
          </a:p>
          <a:p>
            <a:pPr marL="0" indent="0" fontAlgn="base">
              <a:spcAft>
                <a:spcPts val="600"/>
              </a:spcAft>
              <a:buNone/>
            </a:pPr>
            <a:r>
              <a:rPr lang="en-US" sz="2400" dirty="0">
                <a:latin typeface="+mn-lt"/>
              </a:rPr>
              <a:t>Application and process flow updates: </a:t>
            </a:r>
          </a:p>
          <a:p>
            <a:pPr fontAlgn="base">
              <a:lnSpc>
                <a:spcPct val="100000"/>
              </a:lnSpc>
              <a:spcBef>
                <a:spcPts val="0"/>
              </a:spcBef>
              <a:spcAft>
                <a:spcPts val="600"/>
              </a:spcAft>
            </a:pPr>
            <a:r>
              <a:rPr lang="en-US" sz="1800" dirty="0">
                <a:latin typeface="+mj-lt"/>
              </a:rPr>
              <a:t>Language and flow updates for substitute credential and certificate applications</a:t>
            </a:r>
          </a:p>
          <a:p>
            <a:pPr fontAlgn="base">
              <a:lnSpc>
                <a:spcPct val="100000"/>
              </a:lnSpc>
              <a:spcBef>
                <a:spcPts val="0"/>
              </a:spcBef>
              <a:spcAft>
                <a:spcPts val="600"/>
              </a:spcAft>
            </a:pPr>
            <a:r>
              <a:rPr lang="en-US" sz="1800" dirty="0">
                <a:latin typeface="+mj-lt"/>
              </a:rPr>
              <a:t>Account creation processes</a:t>
            </a:r>
          </a:p>
          <a:p>
            <a:pPr fontAlgn="base">
              <a:lnSpc>
                <a:spcPct val="100000"/>
              </a:lnSpc>
              <a:spcBef>
                <a:spcPts val="0"/>
              </a:spcBef>
              <a:spcAft>
                <a:spcPts val="600"/>
              </a:spcAft>
            </a:pPr>
            <a:r>
              <a:rPr lang="en-US" sz="1800" dirty="0">
                <a:latin typeface="+mj-lt"/>
              </a:rPr>
              <a:t>Provisional process</a:t>
            </a:r>
          </a:p>
          <a:p>
            <a:pPr fontAlgn="base">
              <a:lnSpc>
                <a:spcPct val="100000"/>
              </a:lnSpc>
              <a:spcBef>
                <a:spcPts val="0"/>
              </a:spcBef>
              <a:spcAft>
                <a:spcPts val="600"/>
              </a:spcAft>
            </a:pPr>
            <a:r>
              <a:rPr lang="en-US" sz="1800" dirty="0">
                <a:latin typeface="+mj-lt"/>
              </a:rPr>
              <a:t>Emergency and emergency renewal process</a:t>
            </a:r>
          </a:p>
          <a:p>
            <a:pPr fontAlgn="base">
              <a:lnSpc>
                <a:spcPct val="100000"/>
              </a:lnSpc>
              <a:spcBef>
                <a:spcPts val="0"/>
              </a:spcBef>
              <a:spcAft>
                <a:spcPts val="600"/>
              </a:spcAft>
            </a:pPr>
            <a:r>
              <a:rPr lang="en-US" sz="1800" dirty="0">
                <a:latin typeface="+mj-lt"/>
              </a:rPr>
              <a:t>Auto-emails to educators and school districts</a:t>
            </a:r>
          </a:p>
          <a:p>
            <a:pPr fontAlgn="base">
              <a:lnSpc>
                <a:spcPct val="100000"/>
              </a:lnSpc>
              <a:spcBef>
                <a:spcPts val="0"/>
              </a:spcBef>
              <a:spcAft>
                <a:spcPts val="600"/>
              </a:spcAft>
            </a:pPr>
            <a:r>
              <a:rPr lang="en-US" sz="1800" dirty="0">
                <a:latin typeface="+mj-lt"/>
              </a:rPr>
              <a:t>Chapter 9 amendment implementation</a:t>
            </a:r>
          </a:p>
        </p:txBody>
      </p:sp>
      <p:sp>
        <p:nvSpPr>
          <p:cNvPr id="5" name="Slide Number Placeholder 4">
            <a:extLst>
              <a:ext uri="{FF2B5EF4-FFF2-40B4-BE49-F238E27FC236}">
                <a16:creationId xmlns:a16="http://schemas.microsoft.com/office/drawing/2014/main" id="{DC02016E-6BF0-B858-79AA-01E258452683}"/>
              </a:ext>
            </a:extLst>
          </p:cNvPr>
          <p:cNvSpPr>
            <a:spLocks noGrp="1"/>
          </p:cNvSpPr>
          <p:nvPr>
            <p:ph type="sldNum" sz="quarter" idx="12"/>
          </p:nvPr>
        </p:nvSpPr>
        <p:spPr/>
        <p:txBody>
          <a:bodyPr/>
          <a:lstStyle/>
          <a:p>
            <a:fld id="{A3D1C70C-36A2-44FC-A083-98959550CFF4}" type="slidenum">
              <a:rPr lang="en-US" smtClean="0"/>
              <a:t>4</a:t>
            </a:fld>
            <a:endParaRPr lang="en-US"/>
          </a:p>
        </p:txBody>
      </p:sp>
    </p:spTree>
    <p:extLst>
      <p:ext uri="{BB962C8B-B14F-4D97-AF65-F5344CB8AC3E}">
        <p14:creationId xmlns:p14="http://schemas.microsoft.com/office/powerpoint/2010/main" val="3077656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841" y="173256"/>
            <a:ext cx="10618784" cy="953220"/>
          </a:xfrm>
        </p:spPr>
        <p:txBody>
          <a:bodyPr/>
          <a:lstStyle/>
          <a:p>
            <a:r>
              <a:rPr lang="en-US" sz="2400"/>
              <a:t>Provisional Process for School Library Media Specialists (SLMS) </a:t>
            </a:r>
            <a:br>
              <a:rPr lang="en-US" sz="2400"/>
            </a:br>
            <a:r>
              <a:rPr lang="en-US" sz="2400"/>
              <a:t>and Associate School Library Media Specialists (ASLMS)</a:t>
            </a:r>
          </a:p>
        </p:txBody>
      </p:sp>
      <p:sp>
        <p:nvSpPr>
          <p:cNvPr id="3" name="Text Placeholder 2"/>
          <p:cNvSpPr>
            <a:spLocks noGrp="1"/>
          </p:cNvSpPr>
          <p:nvPr>
            <p:ph type="body" sz="quarter" idx="11"/>
          </p:nvPr>
        </p:nvSpPr>
        <p:spPr>
          <a:xfrm>
            <a:off x="135038" y="1014146"/>
            <a:ext cx="11921924" cy="5034821"/>
          </a:xfrm>
        </p:spPr>
        <p:txBody>
          <a:bodyPr>
            <a:noAutofit/>
          </a:bodyPr>
          <a:lstStyle/>
          <a:p>
            <a:pPr lvl="0">
              <a:lnSpc>
                <a:spcPct val="90000"/>
              </a:lnSpc>
              <a:spcBef>
                <a:spcPts val="0"/>
              </a:spcBef>
              <a:spcAft>
                <a:spcPts val="1200"/>
              </a:spcAft>
            </a:pPr>
            <a:r>
              <a:rPr lang="en-US" sz="2100" dirty="0">
                <a:solidFill>
                  <a:prstClr val="black"/>
                </a:solidFill>
                <a:latin typeface="+mj-lt"/>
              </a:rPr>
              <a:t>The school district will register the candidate through </a:t>
            </a:r>
            <a:r>
              <a:rPr lang="en-US" sz="2100" dirty="0" err="1">
                <a:solidFill>
                  <a:prstClr val="black"/>
                </a:solidFill>
                <a:latin typeface="+mj-lt"/>
              </a:rPr>
              <a:t>NJEdCert</a:t>
            </a:r>
            <a:r>
              <a:rPr lang="en-US" sz="2100" dirty="0">
                <a:solidFill>
                  <a:prstClr val="black"/>
                </a:solidFill>
                <a:latin typeface="+mj-lt"/>
              </a:rPr>
              <a:t>.</a:t>
            </a:r>
          </a:p>
          <a:p>
            <a:pPr lvl="1">
              <a:lnSpc>
                <a:spcPct val="90000"/>
              </a:lnSpc>
              <a:spcBef>
                <a:spcPts val="0"/>
              </a:spcBef>
              <a:spcAft>
                <a:spcPts val="1200"/>
              </a:spcAft>
              <a:buFont typeface="Courier New" panose="02070309020205020404" pitchFamily="49" charset="0"/>
              <a:buChar char="o"/>
            </a:pPr>
            <a:r>
              <a:rPr lang="en-US" sz="2100" dirty="0">
                <a:solidFill>
                  <a:prstClr val="black"/>
                </a:solidFill>
                <a:latin typeface="+mj-lt"/>
              </a:rPr>
              <a:t> If the educator has a CE, they must choose the college where courses will be taken in the drop-down menu under program enrollment.</a:t>
            </a:r>
          </a:p>
          <a:p>
            <a:pPr lvl="0">
              <a:lnSpc>
                <a:spcPct val="90000"/>
              </a:lnSpc>
              <a:spcBef>
                <a:spcPts val="0"/>
              </a:spcBef>
              <a:spcAft>
                <a:spcPts val="1200"/>
              </a:spcAft>
            </a:pPr>
            <a:r>
              <a:rPr lang="en-US" sz="2100" dirty="0">
                <a:solidFill>
                  <a:prstClr val="black"/>
                </a:solidFill>
                <a:latin typeface="+mj-lt"/>
              </a:rPr>
              <a:t>A one-year residency and mentoring is required under the provisional certificate.</a:t>
            </a:r>
          </a:p>
          <a:p>
            <a:pPr lvl="1">
              <a:lnSpc>
                <a:spcPct val="90000"/>
              </a:lnSpc>
              <a:spcBef>
                <a:spcPts val="0"/>
              </a:spcBef>
              <a:spcAft>
                <a:spcPts val="1200"/>
              </a:spcAft>
              <a:buFont typeface="Courier New" panose="02070309020205020404" pitchFamily="49" charset="0"/>
              <a:buChar char="o"/>
            </a:pPr>
            <a:r>
              <a:rPr lang="en-US" sz="2100" dirty="0">
                <a:solidFill>
                  <a:prstClr val="black"/>
                </a:solidFill>
                <a:latin typeface="+mj-lt"/>
              </a:rPr>
              <a:t>Mentoring must be completed </a:t>
            </a:r>
            <a:r>
              <a:rPr lang="en-US" sz="2100" dirty="0">
                <a:solidFill>
                  <a:srgbClr val="242424"/>
                </a:solidFill>
                <a:latin typeface="+mj-lt"/>
              </a:rPr>
              <a:t>by an</a:t>
            </a:r>
            <a:r>
              <a:rPr lang="en-US" sz="2100" dirty="0">
                <a:solidFill>
                  <a:srgbClr val="242424"/>
                </a:solidFill>
                <a:effectLst/>
                <a:latin typeface="+mj-lt"/>
                <a:ea typeface="Times New Roman" panose="02020603050405020304" pitchFamily="18" charset="0"/>
              </a:rPr>
              <a:t> experienced school library media specialist. If no experienced SLMS is available within the school district to mentor the candidate, an experienced SLMS </a:t>
            </a:r>
            <a:r>
              <a:rPr lang="en-US" sz="2100" dirty="0">
                <a:solidFill>
                  <a:srgbClr val="242424"/>
                </a:solidFill>
                <a:latin typeface="+mj-lt"/>
                <a:ea typeface="Times New Roman" panose="02020603050405020304" pitchFamily="18" charset="0"/>
              </a:rPr>
              <a:t>mentor can be provided </a:t>
            </a:r>
            <a:r>
              <a:rPr lang="en-US" sz="2100" dirty="0">
                <a:solidFill>
                  <a:prstClr val="black"/>
                </a:solidFill>
                <a:latin typeface="+mj-lt"/>
              </a:rPr>
              <a:t>through the </a:t>
            </a:r>
            <a:r>
              <a:rPr lang="en-US" sz="2100" dirty="0">
                <a:effectLst/>
                <a:latin typeface="+mj-lt"/>
                <a:ea typeface="Calibri" panose="020F0502020204030204" pitchFamily="34" charset="0"/>
              </a:rPr>
              <a:t>New Jersey Association of School Librarians (NJASL). New Jersey Association of School Librarians (NJASL) can be reached at </a:t>
            </a:r>
            <a:r>
              <a:rPr lang="en-US" sz="2100" u="sng" dirty="0">
                <a:solidFill>
                  <a:srgbClr val="0563C1"/>
                </a:solidFill>
                <a:effectLst/>
                <a:latin typeface="+mj-lt"/>
                <a:ea typeface="Calibri" panose="020F0502020204030204" pitchFamily="34" charset="0"/>
                <a:hlinkClick r:id="rId3"/>
              </a:rPr>
              <a:t>mentoring@njasl.org</a:t>
            </a:r>
            <a:r>
              <a:rPr lang="en-US" sz="2100" u="sng" dirty="0">
                <a:solidFill>
                  <a:srgbClr val="0563C1"/>
                </a:solidFill>
                <a:effectLst/>
                <a:latin typeface="+mj-lt"/>
                <a:ea typeface="Calibri" panose="020F0502020204030204" pitchFamily="34" charset="0"/>
              </a:rPr>
              <a:t>.</a:t>
            </a:r>
            <a:endParaRPr lang="en-US" sz="2100" dirty="0">
              <a:solidFill>
                <a:prstClr val="black"/>
              </a:solidFill>
              <a:latin typeface="+mj-lt"/>
            </a:endParaRPr>
          </a:p>
          <a:p>
            <a:pPr lvl="0">
              <a:lnSpc>
                <a:spcPct val="90000"/>
              </a:lnSpc>
              <a:spcBef>
                <a:spcPts val="0"/>
              </a:spcBef>
              <a:spcAft>
                <a:spcPts val="1200"/>
              </a:spcAft>
            </a:pPr>
            <a:r>
              <a:rPr lang="en-US" sz="2100" dirty="0">
                <a:solidFill>
                  <a:prstClr val="black"/>
                </a:solidFill>
                <a:latin typeface="+mj-lt"/>
              </a:rPr>
              <a:t>A candidate’s standard certificate determination will be based on completion of the residency. </a:t>
            </a:r>
          </a:p>
          <a:p>
            <a:pPr lvl="0">
              <a:lnSpc>
                <a:spcPct val="90000"/>
              </a:lnSpc>
              <a:spcBef>
                <a:spcPts val="0"/>
              </a:spcBef>
              <a:spcAft>
                <a:spcPts val="1200"/>
              </a:spcAft>
            </a:pPr>
            <a:r>
              <a:rPr lang="en-US" sz="2100" dirty="0">
                <a:latin typeface="+mj-lt"/>
                <a:cs typeface="Palatino Linotype"/>
              </a:rPr>
              <a:t>The</a:t>
            </a:r>
            <a:r>
              <a:rPr lang="en-US" sz="2100" spc="-30" dirty="0">
                <a:latin typeface="+mj-lt"/>
                <a:cs typeface="Palatino Linotype"/>
              </a:rPr>
              <a:t> </a:t>
            </a:r>
            <a:r>
              <a:rPr lang="en-US" sz="2100" dirty="0">
                <a:latin typeface="+mj-lt"/>
                <a:cs typeface="Palatino Linotype"/>
              </a:rPr>
              <a:t>final</a:t>
            </a:r>
            <a:r>
              <a:rPr lang="en-US" sz="2100" spc="-10" dirty="0">
                <a:latin typeface="+mj-lt"/>
                <a:cs typeface="Palatino Linotype"/>
              </a:rPr>
              <a:t> summative </a:t>
            </a:r>
            <a:r>
              <a:rPr lang="en-US" sz="2100" dirty="0">
                <a:latin typeface="+mj-lt"/>
                <a:cs typeface="Palatino Linotype"/>
              </a:rPr>
              <a:t>rating</a:t>
            </a:r>
            <a:r>
              <a:rPr lang="en-US" sz="2100" spc="5" dirty="0">
                <a:latin typeface="+mj-lt"/>
                <a:cs typeface="Palatino Linotype"/>
              </a:rPr>
              <a:t> </a:t>
            </a:r>
            <a:r>
              <a:rPr lang="en-US" sz="2100" dirty="0">
                <a:latin typeface="+mj-lt"/>
                <a:cs typeface="Palatino Linotype"/>
              </a:rPr>
              <a:t>is</a:t>
            </a:r>
            <a:r>
              <a:rPr lang="en-US" sz="2100" spc="-15" dirty="0">
                <a:latin typeface="+mj-lt"/>
                <a:cs typeface="Palatino Linotype"/>
              </a:rPr>
              <a:t> </a:t>
            </a:r>
            <a:r>
              <a:rPr lang="en-US" sz="2100" dirty="0">
                <a:latin typeface="+mj-lt"/>
                <a:cs typeface="Palatino Linotype"/>
              </a:rPr>
              <a:t>entered</a:t>
            </a:r>
            <a:r>
              <a:rPr lang="en-US" sz="2100" spc="-20" dirty="0">
                <a:latin typeface="+mj-lt"/>
                <a:cs typeface="Palatino Linotype"/>
              </a:rPr>
              <a:t> </a:t>
            </a:r>
            <a:r>
              <a:rPr lang="en-US" sz="2100" dirty="0">
                <a:latin typeface="+mj-lt"/>
                <a:cs typeface="Palatino Linotype"/>
              </a:rPr>
              <a:t>by</a:t>
            </a:r>
            <a:r>
              <a:rPr lang="en-US" sz="2100" spc="-20" dirty="0">
                <a:latin typeface="+mj-lt"/>
                <a:cs typeface="Palatino Linotype"/>
              </a:rPr>
              <a:t> </a:t>
            </a:r>
            <a:r>
              <a:rPr lang="en-US" sz="2100" dirty="0">
                <a:latin typeface="+mj-lt"/>
                <a:cs typeface="Palatino Linotype"/>
              </a:rPr>
              <a:t>the</a:t>
            </a:r>
            <a:r>
              <a:rPr lang="en-US" sz="2100" spc="-5" dirty="0">
                <a:latin typeface="+mj-lt"/>
                <a:cs typeface="Palatino Linotype"/>
              </a:rPr>
              <a:t> </a:t>
            </a:r>
            <a:r>
              <a:rPr lang="en-US" sz="2100" dirty="0">
                <a:latin typeface="+mj-lt"/>
                <a:cs typeface="Palatino Linotype"/>
              </a:rPr>
              <a:t>district</a:t>
            </a:r>
            <a:r>
              <a:rPr lang="en-US" sz="2100" spc="-10" dirty="0">
                <a:latin typeface="+mj-lt"/>
                <a:cs typeface="Palatino Linotype"/>
              </a:rPr>
              <a:t> </a:t>
            </a:r>
            <a:r>
              <a:rPr lang="en-US" sz="2100" dirty="0">
                <a:latin typeface="+mj-lt"/>
                <a:cs typeface="Palatino Linotype"/>
              </a:rPr>
              <a:t>in</a:t>
            </a:r>
            <a:r>
              <a:rPr lang="en-US" sz="2100" spc="-15" dirty="0">
                <a:latin typeface="+mj-lt"/>
                <a:cs typeface="Palatino Linotype"/>
              </a:rPr>
              <a:t> </a:t>
            </a:r>
            <a:r>
              <a:rPr lang="en-US" sz="2100" spc="-10" dirty="0" err="1">
                <a:latin typeface="+mj-lt"/>
                <a:cs typeface="Palatino Linotype"/>
              </a:rPr>
              <a:t>NJEdCert</a:t>
            </a:r>
            <a:r>
              <a:rPr lang="en-US" sz="2100" spc="-10" dirty="0">
                <a:latin typeface="+mj-lt"/>
                <a:cs typeface="Palatino Linotype"/>
              </a:rPr>
              <a:t>.</a:t>
            </a:r>
          </a:p>
          <a:p>
            <a:pPr lvl="0">
              <a:lnSpc>
                <a:spcPct val="90000"/>
              </a:lnSpc>
              <a:spcBef>
                <a:spcPts val="0"/>
              </a:spcBef>
              <a:spcAft>
                <a:spcPts val="1200"/>
              </a:spcAft>
            </a:pPr>
            <a:r>
              <a:rPr lang="en-US" sz="2100" dirty="0">
                <a:latin typeface="+mj-lt"/>
                <a:cs typeface="Palatino Linotype"/>
              </a:rPr>
              <a:t>A</a:t>
            </a:r>
            <a:r>
              <a:rPr lang="en-US" sz="2100" spc="-150" dirty="0">
                <a:latin typeface="+mj-lt"/>
                <a:cs typeface="Palatino Linotype"/>
              </a:rPr>
              <a:t> </a:t>
            </a:r>
            <a:r>
              <a:rPr lang="en-US" sz="2100" dirty="0">
                <a:latin typeface="+mj-lt"/>
                <a:cs typeface="Palatino Linotype"/>
              </a:rPr>
              <a:t>CE</a:t>
            </a:r>
            <a:r>
              <a:rPr lang="en-US" sz="2100" spc="-30" dirty="0">
                <a:latin typeface="+mj-lt"/>
                <a:cs typeface="Palatino Linotype"/>
              </a:rPr>
              <a:t> </a:t>
            </a:r>
            <a:r>
              <a:rPr lang="en-US" sz="2100" dirty="0">
                <a:latin typeface="+mj-lt"/>
                <a:cs typeface="Palatino Linotype"/>
              </a:rPr>
              <a:t>candidate</a:t>
            </a:r>
            <a:r>
              <a:rPr lang="en-US" sz="2100" spc="-5" dirty="0">
                <a:latin typeface="+mj-lt"/>
                <a:cs typeface="Palatino Linotype"/>
              </a:rPr>
              <a:t> </a:t>
            </a:r>
            <a:r>
              <a:rPr lang="en-US" sz="2100" dirty="0">
                <a:latin typeface="+mj-lt"/>
                <a:cs typeface="Palatino Linotype"/>
              </a:rPr>
              <a:t>must</a:t>
            </a:r>
            <a:r>
              <a:rPr lang="en-US" sz="2100" spc="-20" dirty="0">
                <a:latin typeface="+mj-lt"/>
                <a:cs typeface="Palatino Linotype"/>
              </a:rPr>
              <a:t> </a:t>
            </a:r>
            <a:r>
              <a:rPr lang="en-US" sz="2100" dirty="0">
                <a:latin typeface="+mj-lt"/>
                <a:cs typeface="Palatino Linotype"/>
              </a:rPr>
              <a:t>also</a:t>
            </a:r>
            <a:r>
              <a:rPr lang="en-US" sz="2100" spc="-20" dirty="0">
                <a:latin typeface="+mj-lt"/>
                <a:cs typeface="Palatino Linotype"/>
              </a:rPr>
              <a:t> have the </a:t>
            </a:r>
            <a:r>
              <a:rPr lang="en-US" sz="2100" spc="-10" dirty="0">
                <a:latin typeface="+mj-lt"/>
                <a:cs typeface="Palatino Linotype"/>
              </a:rPr>
              <a:t>Verification</a:t>
            </a:r>
            <a:r>
              <a:rPr lang="en-US" sz="2100" spc="20" dirty="0">
                <a:latin typeface="+mj-lt"/>
                <a:cs typeface="Palatino Linotype"/>
              </a:rPr>
              <a:t> </a:t>
            </a:r>
            <a:r>
              <a:rPr lang="en-US" sz="2100" spc="-25" dirty="0">
                <a:latin typeface="+mj-lt"/>
                <a:cs typeface="Palatino Linotype"/>
              </a:rPr>
              <a:t>of </a:t>
            </a:r>
            <a:r>
              <a:rPr lang="en-US" sz="2100" dirty="0">
                <a:latin typeface="+mj-lt"/>
                <a:cs typeface="Palatino Linotype"/>
              </a:rPr>
              <a:t>Program</a:t>
            </a:r>
            <a:r>
              <a:rPr lang="en-US" sz="2100" spc="-5" dirty="0">
                <a:latin typeface="+mj-lt"/>
                <a:cs typeface="Palatino Linotype"/>
              </a:rPr>
              <a:t> </a:t>
            </a:r>
            <a:r>
              <a:rPr lang="en-US" sz="2100" dirty="0">
                <a:latin typeface="+mj-lt"/>
                <a:cs typeface="Palatino Linotype"/>
              </a:rPr>
              <a:t>Completion</a:t>
            </a:r>
            <a:r>
              <a:rPr lang="en-US" sz="2100" spc="5" dirty="0">
                <a:latin typeface="+mj-lt"/>
                <a:cs typeface="Palatino Linotype"/>
              </a:rPr>
              <a:t> submitted by the college.</a:t>
            </a:r>
            <a:endParaRPr lang="en-US" sz="2100" dirty="0">
              <a:latin typeface="+mj-lt"/>
              <a:cs typeface="Palatino Linotype"/>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46764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3960" y="359272"/>
            <a:ext cx="10096959" cy="747579"/>
          </a:xfrm>
          <a:prstGeom prst="rect">
            <a:avLst/>
          </a:prstGeom>
        </p:spPr>
        <p:txBody>
          <a:bodyPr vert="horz" wrap="square" lIns="0" tIns="67945" rIns="0" bIns="0" rtlCol="0">
            <a:spAutoFit/>
          </a:bodyPr>
          <a:lstStyle/>
          <a:p>
            <a:pPr marL="12700" marR="5080">
              <a:lnSpc>
                <a:spcPts val="3460"/>
              </a:lnSpc>
              <a:spcBef>
                <a:spcPts val="535"/>
              </a:spcBef>
            </a:pPr>
            <a:r>
              <a:rPr sz="2700" dirty="0"/>
              <a:t>Provisional</a:t>
            </a:r>
            <a:r>
              <a:rPr sz="2700" spc="-70" dirty="0"/>
              <a:t> </a:t>
            </a:r>
            <a:r>
              <a:rPr sz="2700" dirty="0"/>
              <a:t>Process</a:t>
            </a:r>
            <a:r>
              <a:rPr sz="2700" spc="-25" dirty="0"/>
              <a:t> </a:t>
            </a:r>
            <a:r>
              <a:rPr sz="2700" dirty="0"/>
              <a:t>for</a:t>
            </a:r>
            <a:r>
              <a:rPr sz="2700" spc="-15" dirty="0"/>
              <a:t> </a:t>
            </a:r>
            <a:r>
              <a:rPr sz="2700" dirty="0"/>
              <a:t>Student</a:t>
            </a:r>
            <a:r>
              <a:rPr sz="2700" spc="-55" dirty="0"/>
              <a:t> </a:t>
            </a:r>
            <a:r>
              <a:rPr sz="2700" dirty="0"/>
              <a:t>Assistance</a:t>
            </a:r>
            <a:r>
              <a:rPr sz="2700" spc="-50" dirty="0"/>
              <a:t> </a:t>
            </a:r>
            <a:r>
              <a:rPr sz="2700" spc="-10" dirty="0"/>
              <a:t>Coordinators (SAC)</a:t>
            </a:r>
            <a:endParaRPr sz="2700" dirty="0"/>
          </a:p>
        </p:txBody>
      </p:sp>
      <p:sp>
        <p:nvSpPr>
          <p:cNvPr id="5" name="Text Placeholder 4">
            <a:extLst>
              <a:ext uri="{FF2B5EF4-FFF2-40B4-BE49-F238E27FC236}">
                <a16:creationId xmlns:a16="http://schemas.microsoft.com/office/drawing/2014/main" id="{56385403-6DCC-A1F7-FEA5-0C44B6BCEC1C}"/>
              </a:ext>
            </a:extLst>
          </p:cNvPr>
          <p:cNvSpPr>
            <a:spLocks noGrp="1"/>
          </p:cNvSpPr>
          <p:nvPr>
            <p:ph type="body" sz="quarter" idx="11"/>
          </p:nvPr>
        </p:nvSpPr>
        <p:spPr/>
        <p:txBody>
          <a:bodyPr>
            <a:normAutofit fontScale="77500" lnSpcReduction="20000"/>
          </a:bodyPr>
          <a:lstStyle/>
          <a:p>
            <a:pPr marL="240665" lvl="0" indent="-227965">
              <a:lnSpc>
                <a:spcPct val="100000"/>
              </a:lnSpc>
              <a:spcBef>
                <a:spcPts val="1430"/>
              </a:spcBef>
              <a:spcAft>
                <a:spcPts val="0"/>
              </a:spcAft>
              <a:buFont typeface="Arial"/>
              <a:buChar char="•"/>
              <a:tabLst>
                <a:tab pos="240665" algn="l"/>
              </a:tabLst>
              <a:defRPr/>
            </a:pPr>
            <a:r>
              <a:rPr lang="en-US" dirty="0">
                <a:solidFill>
                  <a:prstClr val="black"/>
                </a:solidFill>
                <a:latin typeface="Palatino Linotype"/>
                <a:cs typeface="Palatino Linotype"/>
              </a:rPr>
              <a:t>The</a:t>
            </a:r>
            <a:r>
              <a:rPr lang="en-US" spc="-20" dirty="0">
                <a:solidFill>
                  <a:prstClr val="black"/>
                </a:solidFill>
                <a:latin typeface="Palatino Linotype"/>
                <a:cs typeface="Palatino Linotype"/>
              </a:rPr>
              <a:t> </a:t>
            </a:r>
            <a:r>
              <a:rPr lang="en-US" dirty="0">
                <a:solidFill>
                  <a:prstClr val="black"/>
                </a:solidFill>
                <a:latin typeface="Palatino Linotype"/>
                <a:cs typeface="Palatino Linotype"/>
              </a:rPr>
              <a:t>school</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district</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registers</a:t>
            </a:r>
            <a:r>
              <a:rPr lang="en-US" spc="-20" dirty="0">
                <a:solidFill>
                  <a:prstClr val="black"/>
                </a:solidFill>
                <a:latin typeface="Palatino Linotype"/>
                <a:cs typeface="Palatino Linotype"/>
              </a:rPr>
              <a:t> </a:t>
            </a:r>
            <a:r>
              <a:rPr lang="en-US" dirty="0">
                <a:solidFill>
                  <a:prstClr val="black"/>
                </a:solidFill>
                <a:latin typeface="Palatino Linotype"/>
                <a:cs typeface="Palatino Linotype"/>
              </a:rPr>
              <a:t>the</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candidate</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through</a:t>
            </a:r>
            <a:r>
              <a:rPr lang="en-US" spc="10" dirty="0">
                <a:solidFill>
                  <a:prstClr val="black"/>
                </a:solidFill>
                <a:latin typeface="Palatino Linotype"/>
                <a:cs typeface="Palatino Linotype"/>
              </a:rPr>
              <a:t> </a:t>
            </a:r>
            <a:r>
              <a:rPr lang="en-US" spc="-10" dirty="0" err="1">
                <a:solidFill>
                  <a:prstClr val="black"/>
                </a:solidFill>
                <a:latin typeface="Palatino Linotype"/>
                <a:cs typeface="Palatino Linotype"/>
              </a:rPr>
              <a:t>NJEdCert</a:t>
            </a:r>
            <a:r>
              <a:rPr lang="en-US" spc="-10" dirty="0">
                <a:solidFill>
                  <a:prstClr val="black"/>
                </a:solidFill>
                <a:latin typeface="Palatino Linotype"/>
                <a:cs typeface="Palatino Linotype"/>
              </a:rPr>
              <a:t>.</a:t>
            </a:r>
            <a:endParaRPr lang="en-US" dirty="0">
              <a:solidFill>
                <a:prstClr val="black"/>
              </a:solidFill>
              <a:latin typeface="Palatino Linotype"/>
              <a:cs typeface="Palatino Linotype"/>
            </a:endParaRPr>
          </a:p>
          <a:p>
            <a:pPr marL="698500" marR="5080" lvl="0">
              <a:lnSpc>
                <a:spcPct val="108300"/>
              </a:lnSpc>
              <a:spcBef>
                <a:spcPts val="1095"/>
              </a:spcBef>
              <a:spcAft>
                <a:spcPts val="0"/>
              </a:spcAft>
              <a:buNone/>
              <a:defRPr/>
            </a:pPr>
            <a:r>
              <a:rPr lang="en-US" dirty="0">
                <a:solidFill>
                  <a:prstClr val="black"/>
                </a:solidFill>
                <a:latin typeface="Courier New"/>
                <a:cs typeface="Courier New"/>
              </a:rPr>
              <a:t>o</a:t>
            </a:r>
            <a:r>
              <a:rPr lang="en-US" spc="-1085" dirty="0">
                <a:solidFill>
                  <a:prstClr val="black"/>
                </a:solidFill>
                <a:latin typeface="Courier New"/>
                <a:cs typeface="Courier New"/>
              </a:rPr>
              <a:t> </a:t>
            </a:r>
            <a:r>
              <a:rPr lang="en-US" dirty="0">
                <a:solidFill>
                  <a:prstClr val="black"/>
                </a:solidFill>
                <a:latin typeface="Palatino Linotype"/>
                <a:cs typeface="Palatino Linotype"/>
              </a:rPr>
              <a:t>If</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the candidate has</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a</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CE,</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they</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must</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choose</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the college</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where courses</a:t>
            </a:r>
            <a:r>
              <a:rPr lang="en-US" spc="-30" dirty="0">
                <a:solidFill>
                  <a:prstClr val="black"/>
                </a:solidFill>
                <a:latin typeface="Palatino Linotype"/>
                <a:cs typeface="Palatino Linotype"/>
              </a:rPr>
              <a:t> </a:t>
            </a:r>
            <a:r>
              <a:rPr lang="en-US" spc="-20" dirty="0">
                <a:solidFill>
                  <a:prstClr val="black"/>
                </a:solidFill>
                <a:latin typeface="Palatino Linotype"/>
                <a:cs typeface="Palatino Linotype"/>
              </a:rPr>
              <a:t>will </a:t>
            </a:r>
            <a:r>
              <a:rPr lang="en-US" dirty="0">
                <a:solidFill>
                  <a:prstClr val="black"/>
                </a:solidFill>
                <a:latin typeface="Palatino Linotype"/>
                <a:cs typeface="Palatino Linotype"/>
              </a:rPr>
              <a:t>be</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taken</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in</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the</a:t>
            </a:r>
            <a:r>
              <a:rPr lang="en-US" spc="5" dirty="0">
                <a:solidFill>
                  <a:prstClr val="black"/>
                </a:solidFill>
                <a:latin typeface="Palatino Linotype"/>
                <a:cs typeface="Palatino Linotype"/>
              </a:rPr>
              <a:t> </a:t>
            </a:r>
            <a:r>
              <a:rPr lang="en-US" spc="-10" dirty="0">
                <a:solidFill>
                  <a:prstClr val="black"/>
                </a:solidFill>
                <a:latin typeface="Palatino Linotype"/>
                <a:cs typeface="Palatino Linotype"/>
              </a:rPr>
              <a:t>drop-</a:t>
            </a:r>
            <a:r>
              <a:rPr lang="en-US" dirty="0">
                <a:solidFill>
                  <a:prstClr val="black"/>
                </a:solidFill>
                <a:latin typeface="Palatino Linotype"/>
                <a:cs typeface="Palatino Linotype"/>
              </a:rPr>
              <a:t>down</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menu</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under</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program</a:t>
            </a:r>
            <a:r>
              <a:rPr lang="en-US" spc="15" dirty="0">
                <a:solidFill>
                  <a:prstClr val="black"/>
                </a:solidFill>
                <a:latin typeface="Palatino Linotype"/>
                <a:cs typeface="Palatino Linotype"/>
              </a:rPr>
              <a:t> </a:t>
            </a:r>
            <a:r>
              <a:rPr lang="en-US" spc="-10" dirty="0">
                <a:solidFill>
                  <a:prstClr val="black"/>
                </a:solidFill>
                <a:latin typeface="Palatino Linotype"/>
                <a:cs typeface="Palatino Linotype"/>
              </a:rPr>
              <a:t>enrollment.</a:t>
            </a:r>
            <a:endParaRPr lang="en-US" dirty="0">
              <a:solidFill>
                <a:prstClr val="black"/>
              </a:solidFill>
              <a:latin typeface="Palatino Linotype"/>
              <a:cs typeface="Palatino Linotype"/>
            </a:endParaRPr>
          </a:p>
          <a:p>
            <a:pPr marL="240665" lvl="0" indent="-227965">
              <a:lnSpc>
                <a:spcPct val="100000"/>
              </a:lnSpc>
              <a:spcBef>
                <a:spcPts val="1820"/>
              </a:spcBef>
              <a:spcAft>
                <a:spcPts val="0"/>
              </a:spcAft>
              <a:buFont typeface="Arial"/>
              <a:buChar char="•"/>
              <a:tabLst>
                <a:tab pos="240665" algn="l"/>
              </a:tabLst>
              <a:defRPr/>
            </a:pPr>
            <a:r>
              <a:rPr lang="en-US" dirty="0">
                <a:solidFill>
                  <a:prstClr val="black"/>
                </a:solidFill>
                <a:latin typeface="Palatino Linotype"/>
                <a:cs typeface="Palatino Linotype"/>
              </a:rPr>
              <a:t>A</a:t>
            </a:r>
            <a:r>
              <a:rPr lang="en-US" spc="-160" dirty="0">
                <a:solidFill>
                  <a:prstClr val="black"/>
                </a:solidFill>
                <a:latin typeface="Palatino Linotype"/>
                <a:cs typeface="Palatino Linotype"/>
              </a:rPr>
              <a:t> </a:t>
            </a:r>
            <a:r>
              <a:rPr lang="en-US" spc="-10" dirty="0">
                <a:solidFill>
                  <a:prstClr val="black"/>
                </a:solidFill>
                <a:latin typeface="Palatino Linotype"/>
                <a:cs typeface="Palatino Linotype"/>
              </a:rPr>
              <a:t>six-</a:t>
            </a:r>
            <a:r>
              <a:rPr lang="en-US" dirty="0">
                <a:solidFill>
                  <a:prstClr val="black"/>
                </a:solidFill>
                <a:latin typeface="Palatino Linotype"/>
                <a:cs typeface="Palatino Linotype"/>
              </a:rPr>
              <a:t>month</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residency</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is</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required</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under</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the provisional </a:t>
            </a:r>
            <a:r>
              <a:rPr lang="en-US" spc="-10" dirty="0">
                <a:solidFill>
                  <a:prstClr val="black"/>
                </a:solidFill>
                <a:latin typeface="Palatino Linotype"/>
                <a:cs typeface="Palatino Linotype"/>
              </a:rPr>
              <a:t>certificate.</a:t>
            </a:r>
            <a:endParaRPr lang="en-US" dirty="0">
              <a:solidFill>
                <a:prstClr val="black"/>
              </a:solidFill>
              <a:latin typeface="Palatino Linotype"/>
              <a:cs typeface="Palatino Linotype"/>
            </a:endParaRPr>
          </a:p>
          <a:p>
            <a:pPr marL="241300" marR="101600" lvl="0">
              <a:lnSpc>
                <a:spcPct val="107900"/>
              </a:lnSpc>
              <a:spcBef>
                <a:spcPts val="1610"/>
              </a:spcBef>
              <a:spcAft>
                <a:spcPts val="0"/>
              </a:spcAft>
              <a:buFont typeface="Arial"/>
              <a:buChar char="•"/>
              <a:tabLst>
                <a:tab pos="241300" algn="l"/>
              </a:tabLst>
              <a:defRPr/>
            </a:pPr>
            <a:r>
              <a:rPr lang="en-US" dirty="0">
                <a:solidFill>
                  <a:prstClr val="black"/>
                </a:solidFill>
                <a:latin typeface="Palatino Linotype"/>
                <a:cs typeface="Palatino Linotype"/>
              </a:rPr>
              <a:t>A</a:t>
            </a:r>
            <a:r>
              <a:rPr lang="en-US" spc="-160" dirty="0">
                <a:solidFill>
                  <a:prstClr val="black"/>
                </a:solidFill>
                <a:latin typeface="Palatino Linotype"/>
                <a:cs typeface="Palatino Linotype"/>
              </a:rPr>
              <a:t> </a:t>
            </a:r>
            <a:r>
              <a:rPr lang="en-US" spc="-20" dirty="0">
                <a:solidFill>
                  <a:prstClr val="black"/>
                </a:solidFill>
                <a:latin typeface="Palatino Linotype"/>
                <a:cs typeface="Palatino Linotype"/>
              </a:rPr>
              <a:t>candidate’s</a:t>
            </a:r>
            <a:r>
              <a:rPr lang="en-US" spc="-30" dirty="0">
                <a:solidFill>
                  <a:prstClr val="black"/>
                </a:solidFill>
                <a:latin typeface="Palatino Linotype"/>
                <a:cs typeface="Palatino Linotype"/>
              </a:rPr>
              <a:t> </a:t>
            </a:r>
            <a:r>
              <a:rPr lang="en-US" dirty="0">
                <a:solidFill>
                  <a:prstClr val="black"/>
                </a:solidFill>
                <a:latin typeface="Palatino Linotype"/>
                <a:cs typeface="Palatino Linotype"/>
              </a:rPr>
              <a:t>standard</a:t>
            </a:r>
            <a:r>
              <a:rPr lang="en-US" spc="-20" dirty="0">
                <a:solidFill>
                  <a:prstClr val="black"/>
                </a:solidFill>
                <a:latin typeface="Palatino Linotype"/>
                <a:cs typeface="Palatino Linotype"/>
              </a:rPr>
              <a:t> </a:t>
            </a:r>
            <a:r>
              <a:rPr lang="en-US" dirty="0">
                <a:solidFill>
                  <a:prstClr val="black"/>
                </a:solidFill>
                <a:latin typeface="Palatino Linotype"/>
                <a:cs typeface="Palatino Linotype"/>
              </a:rPr>
              <a:t>certificate</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determination</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will</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be</a:t>
            </a:r>
            <a:r>
              <a:rPr lang="en-US" spc="-25" dirty="0">
                <a:solidFill>
                  <a:prstClr val="black"/>
                </a:solidFill>
                <a:latin typeface="Palatino Linotype"/>
                <a:cs typeface="Palatino Linotype"/>
              </a:rPr>
              <a:t> </a:t>
            </a:r>
            <a:r>
              <a:rPr lang="en-US" dirty="0">
                <a:solidFill>
                  <a:prstClr val="black"/>
                </a:solidFill>
                <a:latin typeface="Palatino Linotype"/>
                <a:cs typeface="Palatino Linotype"/>
              </a:rPr>
              <a:t>based</a:t>
            </a:r>
            <a:r>
              <a:rPr lang="en-US" spc="-30" dirty="0">
                <a:solidFill>
                  <a:prstClr val="black"/>
                </a:solidFill>
                <a:latin typeface="Palatino Linotype"/>
                <a:cs typeface="Palatino Linotype"/>
              </a:rPr>
              <a:t> </a:t>
            </a:r>
            <a:r>
              <a:rPr lang="en-US" dirty="0">
                <a:solidFill>
                  <a:prstClr val="black"/>
                </a:solidFill>
                <a:latin typeface="Palatino Linotype"/>
                <a:cs typeface="Palatino Linotype"/>
              </a:rPr>
              <a:t>on</a:t>
            </a:r>
            <a:r>
              <a:rPr lang="en-US" spc="-10" dirty="0">
                <a:solidFill>
                  <a:prstClr val="black"/>
                </a:solidFill>
                <a:latin typeface="Palatino Linotype"/>
                <a:cs typeface="Palatino Linotype"/>
              </a:rPr>
              <a:t> completion </a:t>
            </a:r>
            <a:r>
              <a:rPr lang="en-US" dirty="0">
                <a:solidFill>
                  <a:prstClr val="black"/>
                </a:solidFill>
                <a:latin typeface="Palatino Linotype"/>
                <a:cs typeface="Palatino Linotype"/>
              </a:rPr>
              <a:t>of</a:t>
            </a:r>
            <a:r>
              <a:rPr lang="en-US" spc="-30" dirty="0">
                <a:solidFill>
                  <a:prstClr val="black"/>
                </a:solidFill>
                <a:latin typeface="Palatino Linotype"/>
                <a:cs typeface="Palatino Linotype"/>
              </a:rPr>
              <a:t> </a:t>
            </a:r>
            <a:r>
              <a:rPr lang="en-US" dirty="0">
                <a:solidFill>
                  <a:prstClr val="black"/>
                </a:solidFill>
                <a:latin typeface="Palatino Linotype"/>
                <a:cs typeface="Palatino Linotype"/>
              </a:rPr>
              <a:t>the</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residency</a:t>
            </a:r>
            <a:r>
              <a:rPr lang="en-US" spc="-25" dirty="0">
                <a:solidFill>
                  <a:prstClr val="black"/>
                </a:solidFill>
                <a:latin typeface="Palatino Linotype"/>
                <a:cs typeface="Palatino Linotype"/>
              </a:rPr>
              <a:t> </a:t>
            </a:r>
            <a:r>
              <a:rPr lang="en-US" dirty="0">
                <a:solidFill>
                  <a:prstClr val="black"/>
                </a:solidFill>
                <a:latin typeface="Palatino Linotype"/>
                <a:cs typeface="Palatino Linotype"/>
              </a:rPr>
              <a:t>and</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the</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final</a:t>
            </a:r>
            <a:r>
              <a:rPr lang="en-US" spc="-15" dirty="0">
                <a:solidFill>
                  <a:prstClr val="black"/>
                </a:solidFill>
                <a:latin typeface="Palatino Linotype"/>
                <a:cs typeface="Palatino Linotype"/>
              </a:rPr>
              <a:t> summative </a:t>
            </a:r>
            <a:r>
              <a:rPr lang="en-US" spc="-10" dirty="0">
                <a:solidFill>
                  <a:prstClr val="black"/>
                </a:solidFill>
                <a:latin typeface="Palatino Linotype"/>
                <a:cs typeface="Palatino Linotype"/>
              </a:rPr>
              <a:t>rating.</a:t>
            </a:r>
            <a:endParaRPr lang="en-US" dirty="0">
              <a:solidFill>
                <a:prstClr val="black"/>
              </a:solidFill>
              <a:latin typeface="Palatino Linotype"/>
              <a:cs typeface="Palatino Linotype"/>
            </a:endParaRPr>
          </a:p>
          <a:p>
            <a:pPr marL="240665" lvl="0" indent="-227965">
              <a:lnSpc>
                <a:spcPct val="100000"/>
              </a:lnSpc>
              <a:spcBef>
                <a:spcPts val="1825"/>
              </a:spcBef>
              <a:spcAft>
                <a:spcPts val="0"/>
              </a:spcAft>
              <a:buFont typeface="Arial"/>
              <a:buChar char="•"/>
              <a:tabLst>
                <a:tab pos="240665" algn="l"/>
              </a:tabLst>
              <a:defRPr/>
            </a:pPr>
            <a:r>
              <a:rPr lang="en-US" dirty="0">
                <a:solidFill>
                  <a:prstClr val="black"/>
                </a:solidFill>
                <a:latin typeface="Palatino Linotype"/>
                <a:cs typeface="Palatino Linotype"/>
              </a:rPr>
              <a:t>The</a:t>
            </a:r>
            <a:r>
              <a:rPr lang="en-US" spc="-30" dirty="0">
                <a:solidFill>
                  <a:prstClr val="black"/>
                </a:solidFill>
                <a:latin typeface="Palatino Linotype"/>
                <a:cs typeface="Palatino Linotype"/>
              </a:rPr>
              <a:t> </a:t>
            </a:r>
            <a:r>
              <a:rPr lang="en-US" dirty="0">
                <a:solidFill>
                  <a:prstClr val="black"/>
                </a:solidFill>
                <a:latin typeface="Palatino Linotype"/>
                <a:cs typeface="Palatino Linotype"/>
              </a:rPr>
              <a:t>final</a:t>
            </a:r>
            <a:r>
              <a:rPr lang="en-US" spc="-10" dirty="0">
                <a:solidFill>
                  <a:prstClr val="black"/>
                </a:solidFill>
                <a:latin typeface="Palatino Linotype"/>
                <a:cs typeface="Palatino Linotype"/>
              </a:rPr>
              <a:t> summative</a:t>
            </a:r>
            <a:r>
              <a:rPr lang="en-US" dirty="0">
                <a:solidFill>
                  <a:prstClr val="black"/>
                </a:solidFill>
                <a:latin typeface="Palatino Linotype"/>
                <a:cs typeface="Palatino Linotype"/>
              </a:rPr>
              <a:t> rating</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is</a:t>
            </a:r>
            <a:r>
              <a:rPr lang="en-US" spc="-15" dirty="0">
                <a:solidFill>
                  <a:prstClr val="black"/>
                </a:solidFill>
                <a:latin typeface="Palatino Linotype"/>
                <a:cs typeface="Palatino Linotype"/>
              </a:rPr>
              <a:t> </a:t>
            </a:r>
            <a:r>
              <a:rPr lang="en-US" dirty="0">
                <a:solidFill>
                  <a:prstClr val="black"/>
                </a:solidFill>
                <a:latin typeface="Palatino Linotype"/>
                <a:cs typeface="Palatino Linotype"/>
              </a:rPr>
              <a:t>entered</a:t>
            </a:r>
            <a:r>
              <a:rPr lang="en-US" spc="-20" dirty="0">
                <a:solidFill>
                  <a:prstClr val="black"/>
                </a:solidFill>
                <a:latin typeface="Palatino Linotype"/>
                <a:cs typeface="Palatino Linotype"/>
              </a:rPr>
              <a:t> </a:t>
            </a:r>
            <a:r>
              <a:rPr lang="en-US" dirty="0">
                <a:solidFill>
                  <a:prstClr val="black"/>
                </a:solidFill>
                <a:latin typeface="Palatino Linotype"/>
                <a:cs typeface="Palatino Linotype"/>
              </a:rPr>
              <a:t>by</a:t>
            </a:r>
            <a:r>
              <a:rPr lang="en-US" spc="-20" dirty="0">
                <a:solidFill>
                  <a:prstClr val="black"/>
                </a:solidFill>
                <a:latin typeface="Palatino Linotype"/>
                <a:cs typeface="Palatino Linotype"/>
              </a:rPr>
              <a:t> </a:t>
            </a:r>
            <a:r>
              <a:rPr lang="en-US" dirty="0">
                <a:solidFill>
                  <a:prstClr val="black"/>
                </a:solidFill>
                <a:latin typeface="Palatino Linotype"/>
                <a:cs typeface="Palatino Linotype"/>
              </a:rPr>
              <a:t>the</a:t>
            </a:r>
            <a:r>
              <a:rPr lang="en-US" spc="-5" dirty="0">
                <a:solidFill>
                  <a:prstClr val="black"/>
                </a:solidFill>
                <a:latin typeface="Palatino Linotype"/>
                <a:cs typeface="Palatino Linotype"/>
              </a:rPr>
              <a:t> </a:t>
            </a:r>
            <a:r>
              <a:rPr lang="en-US" dirty="0">
                <a:solidFill>
                  <a:prstClr val="black"/>
                </a:solidFill>
                <a:latin typeface="Palatino Linotype"/>
                <a:cs typeface="Palatino Linotype"/>
              </a:rPr>
              <a:t>district</a:t>
            </a:r>
            <a:r>
              <a:rPr lang="en-US" spc="-10" dirty="0">
                <a:solidFill>
                  <a:prstClr val="black"/>
                </a:solidFill>
                <a:latin typeface="Palatino Linotype"/>
                <a:cs typeface="Palatino Linotype"/>
              </a:rPr>
              <a:t> </a:t>
            </a:r>
            <a:r>
              <a:rPr lang="en-US" dirty="0">
                <a:solidFill>
                  <a:prstClr val="black"/>
                </a:solidFill>
                <a:latin typeface="Palatino Linotype"/>
                <a:cs typeface="Palatino Linotype"/>
              </a:rPr>
              <a:t>in</a:t>
            </a:r>
            <a:r>
              <a:rPr lang="en-US" spc="-15" dirty="0">
                <a:solidFill>
                  <a:prstClr val="black"/>
                </a:solidFill>
                <a:latin typeface="Palatino Linotype"/>
                <a:cs typeface="Palatino Linotype"/>
              </a:rPr>
              <a:t> </a:t>
            </a:r>
            <a:r>
              <a:rPr lang="en-US" spc="-10" dirty="0" err="1">
                <a:solidFill>
                  <a:prstClr val="black"/>
                </a:solidFill>
                <a:latin typeface="Palatino Linotype"/>
                <a:cs typeface="Palatino Linotype"/>
              </a:rPr>
              <a:t>NJEdCert</a:t>
            </a:r>
            <a:r>
              <a:rPr lang="en-US" spc="-10" dirty="0">
                <a:solidFill>
                  <a:prstClr val="black"/>
                </a:solidFill>
                <a:latin typeface="Palatino Linotype"/>
                <a:cs typeface="Palatino Linotype"/>
              </a:rPr>
              <a:t>.</a:t>
            </a:r>
          </a:p>
          <a:p>
            <a:pPr marL="240665" lvl="0" indent="-227965">
              <a:lnSpc>
                <a:spcPct val="100000"/>
              </a:lnSpc>
              <a:spcBef>
                <a:spcPts val="1825"/>
              </a:spcBef>
              <a:spcAft>
                <a:spcPts val="0"/>
              </a:spcAft>
              <a:buFont typeface="Arial"/>
              <a:buChar char="•"/>
              <a:tabLst>
                <a:tab pos="240665" algn="l"/>
              </a:tabLst>
              <a:defRPr/>
            </a:pPr>
            <a:r>
              <a:rPr lang="en-US" dirty="0">
                <a:solidFill>
                  <a:prstClr val="black"/>
                </a:solidFill>
                <a:latin typeface="Palatino Linotypeala"/>
                <a:cs typeface="Palatino Linotype"/>
              </a:rPr>
              <a:t>A</a:t>
            </a:r>
            <a:r>
              <a:rPr lang="en-US" spc="-150" dirty="0">
                <a:solidFill>
                  <a:prstClr val="black"/>
                </a:solidFill>
                <a:latin typeface="Palatino Linotypeala"/>
                <a:cs typeface="Palatino Linotype"/>
              </a:rPr>
              <a:t> </a:t>
            </a:r>
            <a:r>
              <a:rPr lang="en-US" dirty="0">
                <a:solidFill>
                  <a:prstClr val="black"/>
                </a:solidFill>
                <a:latin typeface="Palatino Linotypeala"/>
                <a:cs typeface="Palatino Linotype"/>
              </a:rPr>
              <a:t>CE</a:t>
            </a:r>
            <a:r>
              <a:rPr lang="en-US" spc="-30" dirty="0">
                <a:solidFill>
                  <a:prstClr val="black"/>
                </a:solidFill>
                <a:latin typeface="Palatino Linotypeala"/>
                <a:cs typeface="Palatino Linotype"/>
              </a:rPr>
              <a:t> </a:t>
            </a:r>
            <a:r>
              <a:rPr lang="en-US" dirty="0">
                <a:solidFill>
                  <a:prstClr val="black"/>
                </a:solidFill>
                <a:latin typeface="Palatino Linotypeala"/>
                <a:cs typeface="Palatino Linotype"/>
              </a:rPr>
              <a:t>candidate</a:t>
            </a:r>
            <a:r>
              <a:rPr lang="en-US" spc="-5" dirty="0">
                <a:solidFill>
                  <a:prstClr val="black"/>
                </a:solidFill>
                <a:latin typeface="Palatino Linotypeala"/>
                <a:cs typeface="Palatino Linotype"/>
              </a:rPr>
              <a:t> </a:t>
            </a:r>
            <a:r>
              <a:rPr lang="en-US" dirty="0">
                <a:solidFill>
                  <a:prstClr val="black"/>
                </a:solidFill>
                <a:latin typeface="Palatino Linotypeala"/>
                <a:cs typeface="Palatino Linotype"/>
              </a:rPr>
              <a:t>must</a:t>
            </a:r>
            <a:r>
              <a:rPr lang="en-US" spc="-20" dirty="0">
                <a:solidFill>
                  <a:prstClr val="black"/>
                </a:solidFill>
                <a:latin typeface="Palatino Linotypeala"/>
                <a:cs typeface="Palatino Linotype"/>
              </a:rPr>
              <a:t> </a:t>
            </a:r>
            <a:r>
              <a:rPr lang="en-US" dirty="0">
                <a:solidFill>
                  <a:prstClr val="black"/>
                </a:solidFill>
                <a:latin typeface="Palatino Linotypeala"/>
                <a:cs typeface="Palatino Linotype"/>
              </a:rPr>
              <a:t>also</a:t>
            </a:r>
            <a:r>
              <a:rPr lang="en-US" spc="-20" dirty="0">
                <a:solidFill>
                  <a:prstClr val="black"/>
                </a:solidFill>
                <a:latin typeface="Palatino Linotypeala"/>
                <a:cs typeface="Palatino Linotype"/>
              </a:rPr>
              <a:t> have the </a:t>
            </a:r>
            <a:r>
              <a:rPr lang="en-US" spc="-10" dirty="0">
                <a:solidFill>
                  <a:prstClr val="black"/>
                </a:solidFill>
                <a:latin typeface="Palatino Linotypeala"/>
                <a:cs typeface="Palatino Linotype"/>
              </a:rPr>
              <a:t>Verification</a:t>
            </a:r>
            <a:r>
              <a:rPr lang="en-US" spc="20" dirty="0">
                <a:solidFill>
                  <a:prstClr val="black"/>
                </a:solidFill>
                <a:latin typeface="Palatino Linotypeala"/>
                <a:cs typeface="Palatino Linotype"/>
              </a:rPr>
              <a:t> </a:t>
            </a:r>
            <a:r>
              <a:rPr lang="en-US" spc="-25" dirty="0">
                <a:solidFill>
                  <a:prstClr val="black"/>
                </a:solidFill>
                <a:latin typeface="Palatino Linotypeala"/>
                <a:cs typeface="Palatino Linotype"/>
              </a:rPr>
              <a:t>of </a:t>
            </a:r>
            <a:r>
              <a:rPr lang="en-US" dirty="0">
                <a:solidFill>
                  <a:prstClr val="black"/>
                </a:solidFill>
                <a:latin typeface="Palatino Linotypeala"/>
                <a:cs typeface="Palatino Linotype"/>
              </a:rPr>
              <a:t>Program</a:t>
            </a:r>
            <a:r>
              <a:rPr lang="en-US" spc="-5" dirty="0">
                <a:solidFill>
                  <a:prstClr val="black"/>
                </a:solidFill>
                <a:latin typeface="Palatino Linotypeala"/>
                <a:cs typeface="Palatino Linotype"/>
              </a:rPr>
              <a:t> </a:t>
            </a:r>
            <a:r>
              <a:rPr lang="en-US" dirty="0">
                <a:solidFill>
                  <a:prstClr val="black"/>
                </a:solidFill>
                <a:latin typeface="Palatino Linotypeala"/>
                <a:cs typeface="Palatino Linotype"/>
              </a:rPr>
              <a:t>Completion</a:t>
            </a:r>
            <a:r>
              <a:rPr lang="en-US" spc="5" dirty="0">
                <a:solidFill>
                  <a:prstClr val="black"/>
                </a:solidFill>
                <a:latin typeface="Palatino Linotypeala"/>
                <a:cs typeface="Palatino Linotype"/>
              </a:rPr>
              <a:t> submitted by the college.</a:t>
            </a:r>
            <a:endParaRPr lang="en-US" dirty="0">
              <a:solidFill>
                <a:prstClr val="black"/>
              </a:solidFill>
              <a:latin typeface="Palatino Linotypeala"/>
              <a:cs typeface="Palatino Linotype"/>
            </a:endParaRPr>
          </a:p>
        </p:txBody>
      </p:sp>
      <p:sp>
        <p:nvSpPr>
          <p:cNvPr id="4" name="object 4"/>
          <p:cNvSpPr txBox="1">
            <a:spLocks noGrp="1"/>
          </p:cNvSpPr>
          <p:nvPr>
            <p:ph type="sldNum" sz="quarter" idx="10"/>
          </p:nvPr>
        </p:nvSpPr>
        <p:spPr>
          <a:prstGeom prst="rect">
            <a:avLst/>
          </a:prstGeom>
        </p:spPr>
        <p:txBody>
          <a:bodyPr vert="horz" wrap="square" lIns="0" tIns="0" rIns="0" bIns="0" rtlCol="0">
            <a:spAutoFit/>
          </a:bodyPr>
          <a:lstStyle/>
          <a:p>
            <a:pPr marL="38100" marR="0" lvl="0" indent="0" algn="r" defTabSz="914400" rtl="0" eaLnBrk="1" fontAlgn="auto" latinLnBrk="0" hangingPunct="1">
              <a:lnSpc>
                <a:spcPts val="1410"/>
              </a:lnSpc>
              <a:spcBef>
                <a:spcPts val="0"/>
              </a:spcBef>
              <a:spcAft>
                <a:spcPts val="0"/>
              </a:spcAft>
              <a:buClrTx/>
              <a:buSzTx/>
              <a:buFontTx/>
              <a:buNone/>
              <a:tabLst/>
              <a:defRPr/>
            </a:pPr>
            <a:fld id="{81D60167-4931-47E6-BA6A-407CBD079E47}" type="slidenum">
              <a:rPr kumimoji="0" sz="1400" b="0" i="0" u="none" strike="noStrike" kern="1200" cap="none" spc="-25" normalizeH="0" baseline="0" noProof="0" dirty="0">
                <a:ln>
                  <a:noFill/>
                </a:ln>
                <a:solidFill>
                  <a:prstClr val="white"/>
                </a:solidFill>
                <a:effectLst/>
                <a:uLnTx/>
                <a:uFillTx/>
                <a:latin typeface="Palatino Linotype"/>
                <a:ea typeface="+mn-ea"/>
              </a:rPr>
              <a:pPr marL="38100" marR="0" lvl="0" indent="0" algn="r" defTabSz="914400" rtl="0" eaLnBrk="1" fontAlgn="auto" latinLnBrk="0" hangingPunct="1">
                <a:lnSpc>
                  <a:spcPts val="1410"/>
                </a:lnSpc>
                <a:spcBef>
                  <a:spcPts val="0"/>
                </a:spcBef>
                <a:spcAft>
                  <a:spcPts val="0"/>
                </a:spcAft>
                <a:buClrTx/>
                <a:buSzTx/>
                <a:buFontTx/>
                <a:buNone/>
                <a:tabLst/>
                <a:defRPr/>
              </a:pPr>
              <a:t>41</a:t>
            </a:fld>
            <a:endParaRPr kumimoji="0" sz="1400" b="0" i="0" u="none" strike="noStrike" kern="1200" cap="none" spc="-25" normalizeH="0" baseline="0" noProof="0" dirty="0">
              <a:ln>
                <a:noFill/>
              </a:ln>
              <a:solidFill>
                <a:prstClr val="white"/>
              </a:solidFill>
              <a:effectLst/>
              <a:uLnTx/>
              <a:uFillTx/>
              <a:latin typeface="Palatino Linotype"/>
              <a:ea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Provisional Process for Administrators</a:t>
            </a:r>
          </a:p>
        </p:txBody>
      </p:sp>
      <p:sp>
        <p:nvSpPr>
          <p:cNvPr id="3" name="Content Placeholder 2"/>
          <p:cNvSpPr>
            <a:spLocks noGrp="1"/>
          </p:cNvSpPr>
          <p:nvPr>
            <p:ph idx="1"/>
          </p:nvPr>
        </p:nvSpPr>
        <p:spPr>
          <a:xfrm>
            <a:off x="190612" y="1146043"/>
            <a:ext cx="11573577" cy="4565913"/>
          </a:xfrm>
        </p:spPr>
        <p:txBody>
          <a:bodyPr vert="horz" lIns="91440" tIns="45720" rIns="822960" bIns="45720" rtlCol="0" anchor="t">
            <a:noAutofit/>
          </a:bodyPr>
          <a:lstStyle/>
          <a:p>
            <a:pPr lvl="0">
              <a:lnSpc>
                <a:spcPct val="90000"/>
              </a:lnSpc>
              <a:spcAft>
                <a:spcPts val="0"/>
              </a:spcAft>
            </a:pPr>
            <a:r>
              <a:rPr lang="en-US" sz="2800" dirty="0">
                <a:latin typeface="+mj-lt"/>
              </a:rPr>
              <a:t>The school district registers the administrator through </a:t>
            </a:r>
            <a:r>
              <a:rPr lang="en-US" sz="2800" dirty="0" err="1">
                <a:latin typeface="+mj-lt"/>
              </a:rPr>
              <a:t>NJEdCert</a:t>
            </a:r>
            <a:r>
              <a:rPr lang="en-US" sz="2800" dirty="0">
                <a:latin typeface="+mj-lt"/>
              </a:rPr>
              <a:t>.</a:t>
            </a:r>
          </a:p>
          <a:p>
            <a:pPr lvl="0">
              <a:lnSpc>
                <a:spcPct val="90000"/>
              </a:lnSpc>
              <a:spcAft>
                <a:spcPts val="0"/>
              </a:spcAft>
            </a:pPr>
            <a:r>
              <a:rPr lang="en-US" sz="2800" dirty="0">
                <a:latin typeface="+mj-lt"/>
              </a:rPr>
              <a:t>Administrators must also be registered in the appropriate program:</a:t>
            </a:r>
          </a:p>
          <a:p>
            <a:pPr lvl="1">
              <a:lnSpc>
                <a:spcPct val="90000"/>
              </a:lnSpc>
              <a:spcAft>
                <a:spcPts val="0"/>
              </a:spcAft>
              <a:buFont typeface="Courier New" panose="02070309020205020404" pitchFamily="49" charset="0"/>
              <a:buChar char="o"/>
            </a:pPr>
            <a:r>
              <a:rPr lang="en-US" sz="2000" b="1" dirty="0">
                <a:latin typeface="+mj-lt"/>
              </a:rPr>
              <a:t>For Principals</a:t>
            </a:r>
            <a:r>
              <a:rPr lang="en-US" sz="2000" dirty="0">
                <a:latin typeface="+mj-lt"/>
              </a:rPr>
              <a:t>: Register with </a:t>
            </a:r>
            <a:r>
              <a:rPr lang="en-US" sz="2000" dirty="0">
                <a:latin typeface="+mj-lt"/>
                <a:hlinkClick r:id="rId2"/>
              </a:rPr>
              <a:t>Leader to Leader/ NJPSA</a:t>
            </a:r>
            <a:r>
              <a:rPr lang="en-US" sz="2000" dirty="0">
                <a:latin typeface="+mj-lt"/>
              </a:rPr>
              <a:t> for the two-year residency.</a:t>
            </a:r>
          </a:p>
          <a:p>
            <a:pPr lvl="1">
              <a:lnSpc>
                <a:spcPct val="90000"/>
              </a:lnSpc>
              <a:spcAft>
                <a:spcPts val="0"/>
              </a:spcAft>
              <a:buFont typeface="Courier New" panose="02070309020205020404" pitchFamily="49" charset="0"/>
              <a:buChar char="o"/>
            </a:pPr>
            <a:r>
              <a:rPr lang="en-US" sz="2000" b="1" dirty="0">
                <a:latin typeface="+mj-lt"/>
              </a:rPr>
              <a:t>For School Administrators: </a:t>
            </a:r>
            <a:r>
              <a:rPr lang="en-US" sz="2000" dirty="0">
                <a:latin typeface="+mj-lt"/>
              </a:rPr>
              <a:t>Register with </a:t>
            </a:r>
            <a:r>
              <a:rPr lang="en-US" sz="2000" dirty="0">
                <a:latin typeface="+mj-lt"/>
                <a:hlinkClick r:id="rId3"/>
              </a:rPr>
              <a:t> NJASA</a:t>
            </a:r>
            <a:r>
              <a:rPr lang="en-US" sz="2000" dirty="0">
                <a:latin typeface="+mj-lt"/>
              </a:rPr>
              <a:t> for the one-year residency. </a:t>
            </a:r>
          </a:p>
          <a:p>
            <a:pPr lvl="1">
              <a:lnSpc>
                <a:spcPct val="90000"/>
              </a:lnSpc>
              <a:spcAft>
                <a:spcPts val="0"/>
              </a:spcAft>
              <a:buFont typeface="Courier New" panose="02070309020205020404" pitchFamily="49" charset="0"/>
              <a:buChar char="o"/>
            </a:pPr>
            <a:r>
              <a:rPr lang="en-US" sz="2000" b="1" dirty="0">
                <a:latin typeface="+mj-lt"/>
              </a:rPr>
              <a:t>For School Business Administrators</a:t>
            </a:r>
            <a:r>
              <a:rPr lang="en-US" sz="2000" dirty="0">
                <a:latin typeface="+mj-lt"/>
              </a:rPr>
              <a:t>: Register with </a:t>
            </a:r>
            <a:r>
              <a:rPr lang="en-US" sz="2000" dirty="0">
                <a:latin typeface="+mj-lt"/>
                <a:hlinkClick r:id="rId4"/>
              </a:rPr>
              <a:t>NJASBO</a:t>
            </a:r>
            <a:r>
              <a:rPr lang="en-US" sz="2000" dirty="0">
                <a:latin typeface="+mj-lt"/>
              </a:rPr>
              <a:t> for the one-year residency. </a:t>
            </a:r>
          </a:p>
          <a:p>
            <a:pPr>
              <a:lnSpc>
                <a:spcPct val="90000"/>
              </a:lnSpc>
              <a:spcAft>
                <a:spcPts val="0"/>
              </a:spcAft>
            </a:pPr>
            <a:r>
              <a:rPr lang="en-US" sz="2800" dirty="0">
                <a:latin typeface="+mj-lt"/>
              </a:rPr>
              <a:t>A  one-to-two-year residency is required under the provisional certificate.</a:t>
            </a:r>
          </a:p>
          <a:p>
            <a:pPr lvl="0">
              <a:lnSpc>
                <a:spcPct val="90000"/>
              </a:lnSpc>
              <a:spcAft>
                <a:spcPts val="0"/>
              </a:spcAft>
            </a:pPr>
            <a:r>
              <a:rPr lang="en-US" sz="2800" dirty="0">
                <a:latin typeface="+mj-lt"/>
              </a:rPr>
              <a:t>A candidate’s standard certificate determination will be based on successful completion of the residency.</a:t>
            </a:r>
            <a:endParaRPr lang="en-US" sz="2800" dirty="0">
              <a:latin typeface="Calibri" panose="020F0502020204030204"/>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649863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8000"/>
              </a:lnSpc>
              <a:spcBef>
                <a:spcPts val="1000"/>
              </a:spcBef>
              <a:spcAft>
                <a:spcPts val="1400"/>
              </a:spcAft>
            </a:pPr>
            <a:r>
              <a:rPr lang="en-US" dirty="0">
                <a:latin typeface="Palatino Linotype"/>
                <a:ea typeface="+mn-ea"/>
                <a:cs typeface="+mn-cs"/>
              </a:rPr>
              <a:t>New Provisional Registration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1339460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prstGeom prst="rect">
            <a:avLst/>
          </a:prstGeom>
        </p:spPr>
        <p:txBody>
          <a:bodyPr vert="horz" wrap="square" lIns="0" tIns="124587" rIns="0" bIns="0" rtlCol="0">
            <a:spAutoFit/>
          </a:bodyPr>
          <a:lstStyle/>
          <a:p>
            <a:pPr marL="12700">
              <a:lnSpc>
                <a:spcPct val="100000"/>
              </a:lnSpc>
              <a:spcBef>
                <a:spcPts val="105"/>
              </a:spcBef>
            </a:pPr>
            <a:r>
              <a:rPr sz="3200" dirty="0"/>
              <a:t>Register</a:t>
            </a:r>
            <a:r>
              <a:rPr sz="3200" spc="-60" dirty="0"/>
              <a:t> </a:t>
            </a:r>
            <a:r>
              <a:rPr sz="3200" dirty="0"/>
              <a:t>Educator</a:t>
            </a:r>
            <a:r>
              <a:rPr sz="3200" spc="-45" dirty="0"/>
              <a:t> </a:t>
            </a:r>
            <a:r>
              <a:rPr sz="3200" dirty="0"/>
              <a:t>for</a:t>
            </a:r>
            <a:r>
              <a:rPr sz="3200" spc="-15" dirty="0"/>
              <a:t> </a:t>
            </a:r>
            <a:r>
              <a:rPr sz="3200" dirty="0"/>
              <a:t>New</a:t>
            </a:r>
            <a:r>
              <a:rPr sz="3200" spc="-35" dirty="0"/>
              <a:t> </a:t>
            </a:r>
            <a:r>
              <a:rPr sz="3200" dirty="0"/>
              <a:t>Provisional</a:t>
            </a:r>
            <a:r>
              <a:rPr sz="3200" spc="-45" dirty="0"/>
              <a:t> </a:t>
            </a:r>
            <a:r>
              <a:rPr sz="3200" spc="-10" dirty="0"/>
              <a:t>License</a:t>
            </a:r>
            <a:endParaRPr sz="3200" dirty="0"/>
          </a:p>
        </p:txBody>
      </p:sp>
      <p:pic>
        <p:nvPicPr>
          <p:cNvPr id="5" name="Content Placeholder 4" descr="Screenshot: Buttons shown, from top to bottom are: register an educator for a new provisional, renew a provisional license, initiate conversion to standards, renew an emergency license, and report conduct issues.">
            <a:extLst>
              <a:ext uri="{FF2B5EF4-FFF2-40B4-BE49-F238E27FC236}">
                <a16:creationId xmlns:a16="http://schemas.microsoft.com/office/drawing/2014/main" id="{E20BF6C1-377A-6906-3662-557791606B6F}"/>
              </a:ext>
            </a:extLst>
          </p:cNvPr>
          <p:cNvPicPr>
            <a:picLocks noGrp="1" noChangeAspect="1"/>
          </p:cNvPicPr>
          <p:nvPr>
            <p:ph sz="half" idx="1"/>
          </p:nvPr>
        </p:nvPicPr>
        <p:blipFill rotWithShape="1">
          <a:blip r:embed="rId2"/>
          <a:srcRect l="15959" t="7235" r="17107" b="52"/>
          <a:stretch/>
        </p:blipFill>
        <p:spPr>
          <a:xfrm>
            <a:off x="722718" y="1616931"/>
            <a:ext cx="3410873" cy="3505873"/>
          </a:xfrm>
          <a:prstGeom prst="rect">
            <a:avLst/>
          </a:prstGeom>
        </p:spPr>
      </p:pic>
      <p:pic>
        <p:nvPicPr>
          <p:cNvPr id="10" name="Content Placeholder 9" descr="Screenshot: provisional teacher process with fields for last name and educator's social security number.">
            <a:extLst>
              <a:ext uri="{FF2B5EF4-FFF2-40B4-BE49-F238E27FC236}">
                <a16:creationId xmlns:a16="http://schemas.microsoft.com/office/drawing/2014/main" id="{86E9E87D-142A-23BC-E9A3-36833F15704D}"/>
              </a:ext>
            </a:extLst>
          </p:cNvPr>
          <p:cNvPicPr>
            <a:picLocks noGrp="1" noChangeAspect="1"/>
          </p:cNvPicPr>
          <p:nvPr>
            <p:ph sz="half" idx="13"/>
          </p:nvPr>
        </p:nvPicPr>
        <p:blipFill rotWithShape="1">
          <a:blip r:embed="rId3"/>
          <a:srcRect l="2186" t="5866" r="2849" b="1865"/>
          <a:stretch/>
        </p:blipFill>
        <p:spPr>
          <a:xfrm>
            <a:off x="6305320" y="1428749"/>
            <a:ext cx="4422697" cy="4498975"/>
          </a:xfrm>
          <a:prstGeom prst="rect">
            <a:avLst/>
          </a:prstGeom>
        </p:spPr>
      </p:pic>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38100" marR="0" lvl="0" indent="0" algn="r" defTabSz="914400" rtl="0" eaLnBrk="1" fontAlgn="auto" latinLnBrk="0" hangingPunct="1">
              <a:lnSpc>
                <a:spcPts val="1410"/>
              </a:lnSpc>
              <a:spcBef>
                <a:spcPts val="0"/>
              </a:spcBef>
              <a:spcAft>
                <a:spcPts val="0"/>
              </a:spcAft>
              <a:buClrTx/>
              <a:buSzTx/>
              <a:buFontTx/>
              <a:buNone/>
              <a:tabLst/>
              <a:defRPr/>
            </a:pPr>
            <a:fld id="{81D60167-4931-47E6-BA6A-407CBD079E47}" type="slidenum">
              <a:rPr kumimoji="0" sz="1400" b="0" i="0" u="none" strike="noStrike" kern="1200" cap="none" spc="-25" normalizeH="0" baseline="0" noProof="0" dirty="0">
                <a:ln>
                  <a:noFill/>
                </a:ln>
                <a:solidFill>
                  <a:prstClr val="white"/>
                </a:solidFill>
                <a:effectLst/>
                <a:uLnTx/>
                <a:uFillTx/>
                <a:latin typeface="Palatino Linotype"/>
                <a:ea typeface="+mn-ea"/>
              </a:rPr>
              <a:pPr marL="38100" marR="0" lvl="0" indent="0" algn="r" defTabSz="914400" rtl="0" eaLnBrk="1" fontAlgn="auto" latinLnBrk="0" hangingPunct="1">
                <a:lnSpc>
                  <a:spcPts val="1410"/>
                </a:lnSpc>
                <a:spcBef>
                  <a:spcPts val="0"/>
                </a:spcBef>
                <a:spcAft>
                  <a:spcPts val="0"/>
                </a:spcAft>
                <a:buClrTx/>
                <a:buSzTx/>
                <a:buFontTx/>
                <a:buNone/>
                <a:tabLst/>
                <a:defRPr/>
              </a:pPr>
              <a:t>44</a:t>
            </a:fld>
            <a:endParaRPr kumimoji="0" sz="1400" b="0" i="0" u="none" strike="noStrike" kern="1200" cap="none" spc="-25" normalizeH="0" baseline="0" noProof="0" dirty="0">
              <a:ln>
                <a:noFill/>
              </a:ln>
              <a:solidFill>
                <a:prstClr val="white"/>
              </a:solidFill>
              <a:effectLst/>
              <a:uLnTx/>
              <a:uFillTx/>
              <a:latin typeface="Palatino Linotype"/>
              <a:ea typeface="+mn-ea"/>
            </a:endParaRPr>
          </a:p>
        </p:txBody>
      </p:sp>
    </p:spTree>
    <p:extLst>
      <p:ext uri="{BB962C8B-B14F-4D97-AF65-F5344CB8AC3E}">
        <p14:creationId xmlns:p14="http://schemas.microsoft.com/office/powerpoint/2010/main" val="606275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3960" y="359272"/>
            <a:ext cx="10096959" cy="747579"/>
          </a:xfrm>
          <a:prstGeom prst="rect">
            <a:avLst/>
          </a:prstGeom>
        </p:spPr>
        <p:txBody>
          <a:bodyPr vert="horz" wrap="square" lIns="0" tIns="124587" rIns="0" bIns="0" rtlCol="0">
            <a:spAutoFit/>
          </a:bodyPr>
          <a:lstStyle/>
          <a:p>
            <a:pPr marL="12700">
              <a:lnSpc>
                <a:spcPct val="100000"/>
              </a:lnSpc>
              <a:spcBef>
                <a:spcPts val="105"/>
              </a:spcBef>
            </a:pPr>
            <a:r>
              <a:rPr sz="3200" dirty="0"/>
              <a:t>New</a:t>
            </a:r>
            <a:r>
              <a:rPr sz="3200" spc="-50" dirty="0"/>
              <a:t> </a:t>
            </a:r>
            <a:r>
              <a:rPr sz="3200" dirty="0"/>
              <a:t>Provisional:</a:t>
            </a:r>
            <a:r>
              <a:rPr sz="3200" spc="-50" dirty="0"/>
              <a:t> </a:t>
            </a:r>
            <a:r>
              <a:rPr sz="3200" dirty="0"/>
              <a:t>Educator</a:t>
            </a:r>
            <a:r>
              <a:rPr sz="3200" spc="-55" dirty="0"/>
              <a:t> </a:t>
            </a:r>
            <a:r>
              <a:rPr sz="3200" spc="-10" dirty="0"/>
              <a:t>Information</a:t>
            </a:r>
            <a:endParaRPr sz="3200" dirty="0"/>
          </a:p>
        </p:txBody>
      </p:sp>
      <p:sp>
        <p:nvSpPr>
          <p:cNvPr id="5" name="Text Placeholder 4">
            <a:extLst>
              <a:ext uri="{FF2B5EF4-FFF2-40B4-BE49-F238E27FC236}">
                <a16:creationId xmlns:a16="http://schemas.microsoft.com/office/drawing/2014/main" id="{FE36287A-23D0-C607-38B6-6B5422165A7E}"/>
              </a:ext>
            </a:extLst>
          </p:cNvPr>
          <p:cNvSpPr>
            <a:spLocks noGrp="1"/>
          </p:cNvSpPr>
          <p:nvPr>
            <p:ph type="body" sz="quarter" idx="11"/>
          </p:nvPr>
        </p:nvSpPr>
        <p:spPr/>
        <p:txBody>
          <a:bodyPr>
            <a:normAutofit fontScale="77500" lnSpcReduction="20000"/>
          </a:bodyPr>
          <a:lstStyle/>
          <a:p>
            <a:pPr marL="12700" lvl="0" indent="0">
              <a:lnSpc>
                <a:spcPct val="100000"/>
              </a:lnSpc>
              <a:spcBef>
                <a:spcPts val="95"/>
              </a:spcBef>
              <a:spcAft>
                <a:spcPts val="1200"/>
              </a:spcAft>
              <a:buNone/>
              <a:defRPr/>
            </a:pPr>
            <a:r>
              <a:rPr lang="en-US" b="1" dirty="0">
                <a:solidFill>
                  <a:prstClr val="black"/>
                </a:solidFill>
                <a:latin typeface="Palatino Linotype"/>
                <a:cs typeface="Palatino Linotype"/>
              </a:rPr>
              <a:t>Steps</a:t>
            </a:r>
            <a:r>
              <a:rPr lang="en-US" b="1" spc="-55" dirty="0">
                <a:solidFill>
                  <a:prstClr val="black"/>
                </a:solidFill>
                <a:latin typeface="Palatino Linotype"/>
                <a:cs typeface="Palatino Linotype"/>
              </a:rPr>
              <a:t> </a:t>
            </a:r>
            <a:r>
              <a:rPr lang="en-US" b="1" dirty="0">
                <a:solidFill>
                  <a:prstClr val="black"/>
                </a:solidFill>
                <a:latin typeface="Palatino Linotype"/>
                <a:cs typeface="Palatino Linotype"/>
              </a:rPr>
              <a:t>to</a:t>
            </a:r>
            <a:r>
              <a:rPr lang="en-US" b="1" spc="-70" dirty="0">
                <a:solidFill>
                  <a:prstClr val="black"/>
                </a:solidFill>
                <a:latin typeface="Palatino Linotype"/>
                <a:cs typeface="Palatino Linotype"/>
              </a:rPr>
              <a:t> </a:t>
            </a:r>
            <a:r>
              <a:rPr lang="en-US" b="1" dirty="0">
                <a:solidFill>
                  <a:prstClr val="black"/>
                </a:solidFill>
                <a:latin typeface="Palatino Linotype"/>
                <a:cs typeface="Palatino Linotype"/>
              </a:rPr>
              <a:t>register</a:t>
            </a:r>
            <a:r>
              <a:rPr lang="en-US" b="1" spc="-65" dirty="0">
                <a:solidFill>
                  <a:prstClr val="black"/>
                </a:solidFill>
                <a:latin typeface="Palatino Linotype"/>
                <a:cs typeface="Palatino Linotype"/>
              </a:rPr>
              <a:t> </a:t>
            </a:r>
            <a:r>
              <a:rPr lang="en-US" b="1" dirty="0">
                <a:solidFill>
                  <a:prstClr val="black"/>
                </a:solidFill>
                <a:latin typeface="Palatino Linotype"/>
                <a:cs typeface="Palatino Linotype"/>
              </a:rPr>
              <a:t>an</a:t>
            </a:r>
            <a:r>
              <a:rPr lang="en-US" b="1" spc="-65" dirty="0">
                <a:solidFill>
                  <a:prstClr val="black"/>
                </a:solidFill>
                <a:latin typeface="Palatino Linotype"/>
                <a:cs typeface="Palatino Linotype"/>
              </a:rPr>
              <a:t> </a:t>
            </a:r>
            <a:r>
              <a:rPr lang="en-US" b="1" dirty="0">
                <a:solidFill>
                  <a:prstClr val="black"/>
                </a:solidFill>
                <a:latin typeface="Palatino Linotype"/>
                <a:cs typeface="Palatino Linotype"/>
              </a:rPr>
              <a:t>educator</a:t>
            </a:r>
            <a:r>
              <a:rPr lang="en-US" b="1" spc="-60" dirty="0">
                <a:solidFill>
                  <a:prstClr val="black"/>
                </a:solidFill>
                <a:latin typeface="Palatino Linotype"/>
                <a:cs typeface="Palatino Linotype"/>
              </a:rPr>
              <a:t> </a:t>
            </a:r>
            <a:r>
              <a:rPr lang="en-US" b="1" dirty="0">
                <a:solidFill>
                  <a:prstClr val="black"/>
                </a:solidFill>
                <a:latin typeface="Palatino Linotype"/>
                <a:cs typeface="Palatino Linotype"/>
              </a:rPr>
              <a:t>for</a:t>
            </a:r>
            <a:r>
              <a:rPr lang="en-US" b="1" spc="-80" dirty="0">
                <a:solidFill>
                  <a:prstClr val="black"/>
                </a:solidFill>
                <a:latin typeface="Palatino Linotype"/>
                <a:cs typeface="Palatino Linotype"/>
              </a:rPr>
              <a:t> </a:t>
            </a:r>
            <a:r>
              <a:rPr lang="en-US" b="1" dirty="0">
                <a:solidFill>
                  <a:prstClr val="black"/>
                </a:solidFill>
                <a:latin typeface="Palatino Linotype"/>
                <a:cs typeface="Palatino Linotype"/>
              </a:rPr>
              <a:t>the</a:t>
            </a:r>
            <a:r>
              <a:rPr lang="en-US" b="1" spc="-60" dirty="0">
                <a:solidFill>
                  <a:prstClr val="black"/>
                </a:solidFill>
                <a:latin typeface="Palatino Linotype"/>
                <a:cs typeface="Palatino Linotype"/>
              </a:rPr>
              <a:t> </a:t>
            </a:r>
            <a:r>
              <a:rPr lang="en-US" b="1" dirty="0">
                <a:solidFill>
                  <a:prstClr val="black"/>
                </a:solidFill>
                <a:latin typeface="Palatino Linotype"/>
                <a:cs typeface="Palatino Linotype"/>
              </a:rPr>
              <a:t>provisional</a:t>
            </a:r>
            <a:r>
              <a:rPr lang="en-US" b="1" spc="-45" dirty="0">
                <a:solidFill>
                  <a:prstClr val="black"/>
                </a:solidFill>
                <a:latin typeface="Palatino Linotype"/>
                <a:cs typeface="Palatino Linotype"/>
              </a:rPr>
              <a:t> </a:t>
            </a:r>
            <a:r>
              <a:rPr lang="en-US" b="1" dirty="0">
                <a:solidFill>
                  <a:prstClr val="black"/>
                </a:solidFill>
                <a:latin typeface="Palatino Linotype"/>
                <a:cs typeface="Palatino Linotype"/>
              </a:rPr>
              <a:t>teacher</a:t>
            </a:r>
            <a:r>
              <a:rPr lang="en-US" b="1" spc="-65" dirty="0">
                <a:solidFill>
                  <a:prstClr val="black"/>
                </a:solidFill>
                <a:latin typeface="Palatino Linotype"/>
                <a:cs typeface="Palatino Linotype"/>
              </a:rPr>
              <a:t> </a:t>
            </a:r>
            <a:r>
              <a:rPr lang="en-US" b="1" spc="-10" dirty="0">
                <a:solidFill>
                  <a:prstClr val="black"/>
                </a:solidFill>
                <a:latin typeface="Palatino Linotype"/>
                <a:cs typeface="Palatino Linotype"/>
              </a:rPr>
              <a:t>process:</a:t>
            </a:r>
            <a:endParaRPr lang="en-US" sz="2800" dirty="0">
              <a:solidFill>
                <a:prstClr val="black"/>
              </a:solidFill>
              <a:latin typeface="Palatino Linotype"/>
              <a:cs typeface="Palatino Linotype"/>
            </a:endParaRPr>
          </a:p>
          <a:p>
            <a:pPr marL="756285" lvl="0" indent="-743585">
              <a:lnSpc>
                <a:spcPct val="150000"/>
              </a:lnSpc>
              <a:spcBef>
                <a:spcPts val="0"/>
              </a:spcBef>
              <a:spcAft>
                <a:spcPts val="0"/>
              </a:spcAft>
              <a:buFontTx/>
              <a:buAutoNum type="arabicPeriod"/>
              <a:tabLst>
                <a:tab pos="756285" algn="l"/>
              </a:tabLst>
              <a:defRPr/>
            </a:pPr>
            <a:r>
              <a:rPr lang="en-US" sz="3200" dirty="0">
                <a:solidFill>
                  <a:prstClr val="black"/>
                </a:solidFill>
                <a:latin typeface="Palatino Linotype"/>
                <a:cs typeface="Palatino Linotype"/>
              </a:rPr>
              <a:t>Complete</a:t>
            </a:r>
            <a:r>
              <a:rPr lang="en-US" sz="3200" spc="-10" dirty="0">
                <a:solidFill>
                  <a:prstClr val="black"/>
                </a:solidFill>
                <a:latin typeface="Palatino Linotype"/>
                <a:cs typeface="Palatino Linotype"/>
              </a:rPr>
              <a:t> </a:t>
            </a:r>
            <a:r>
              <a:rPr lang="en-US" sz="3200" dirty="0">
                <a:solidFill>
                  <a:prstClr val="black"/>
                </a:solidFill>
                <a:latin typeface="Palatino Linotype"/>
                <a:cs typeface="Palatino Linotype"/>
              </a:rPr>
              <a:t>fields</a:t>
            </a:r>
            <a:r>
              <a:rPr lang="en-US" sz="3200" spc="-20" dirty="0">
                <a:solidFill>
                  <a:prstClr val="black"/>
                </a:solidFill>
                <a:latin typeface="Palatino Linotype"/>
                <a:cs typeface="Palatino Linotype"/>
              </a:rPr>
              <a:t> </a:t>
            </a:r>
            <a:r>
              <a:rPr lang="en-US" sz="3200" dirty="0">
                <a:solidFill>
                  <a:prstClr val="black"/>
                </a:solidFill>
                <a:latin typeface="Palatino Linotype"/>
                <a:cs typeface="Palatino Linotype"/>
              </a:rPr>
              <a:t>for</a:t>
            </a:r>
            <a:r>
              <a:rPr lang="en-US" sz="3200" spc="-10" dirty="0">
                <a:solidFill>
                  <a:prstClr val="black"/>
                </a:solidFill>
                <a:latin typeface="Palatino Linotype"/>
                <a:cs typeface="Palatino Linotype"/>
              </a:rPr>
              <a:t> </a:t>
            </a:r>
            <a:r>
              <a:rPr lang="en-US" sz="3200" dirty="0">
                <a:solidFill>
                  <a:prstClr val="black"/>
                </a:solidFill>
                <a:latin typeface="Palatino Linotype"/>
                <a:cs typeface="Palatino Linotype"/>
              </a:rPr>
              <a:t>last name and</a:t>
            </a:r>
            <a:r>
              <a:rPr lang="en-US" sz="3200" spc="-15" dirty="0">
                <a:solidFill>
                  <a:prstClr val="black"/>
                </a:solidFill>
                <a:latin typeface="Palatino Linotype"/>
                <a:cs typeface="Palatino Linotype"/>
              </a:rPr>
              <a:t> </a:t>
            </a:r>
            <a:r>
              <a:rPr lang="en-US" sz="3200" dirty="0">
                <a:solidFill>
                  <a:prstClr val="black"/>
                </a:solidFill>
                <a:latin typeface="Palatino Linotype"/>
                <a:cs typeface="Palatino Linotype"/>
              </a:rPr>
              <a:t>social</a:t>
            </a:r>
            <a:r>
              <a:rPr lang="en-US" sz="3200" spc="-15" dirty="0">
                <a:solidFill>
                  <a:prstClr val="black"/>
                </a:solidFill>
                <a:latin typeface="Palatino Linotype"/>
                <a:cs typeface="Palatino Linotype"/>
              </a:rPr>
              <a:t> </a:t>
            </a:r>
            <a:r>
              <a:rPr lang="en-US" sz="3200" dirty="0">
                <a:solidFill>
                  <a:prstClr val="black"/>
                </a:solidFill>
                <a:latin typeface="Palatino Linotype"/>
                <a:cs typeface="Palatino Linotype"/>
              </a:rPr>
              <a:t>security</a:t>
            </a:r>
            <a:r>
              <a:rPr lang="en-US" sz="3200" spc="-10" dirty="0">
                <a:solidFill>
                  <a:prstClr val="black"/>
                </a:solidFill>
                <a:latin typeface="Palatino Linotype"/>
                <a:cs typeface="Palatino Linotype"/>
              </a:rPr>
              <a:t> number.</a:t>
            </a:r>
            <a:endParaRPr lang="en-US" sz="3200" dirty="0">
              <a:solidFill>
                <a:prstClr val="black"/>
              </a:solidFill>
              <a:latin typeface="Palatino Linotype"/>
              <a:cs typeface="Palatino Linotype"/>
            </a:endParaRPr>
          </a:p>
          <a:p>
            <a:pPr marL="756285" lvl="0" indent="-743585">
              <a:lnSpc>
                <a:spcPct val="150000"/>
              </a:lnSpc>
              <a:spcBef>
                <a:spcPts val="5"/>
              </a:spcBef>
              <a:spcAft>
                <a:spcPts val="0"/>
              </a:spcAft>
              <a:buFontTx/>
              <a:buAutoNum type="arabicPeriod"/>
              <a:tabLst>
                <a:tab pos="756285" algn="l"/>
              </a:tabLst>
              <a:defRPr/>
            </a:pPr>
            <a:r>
              <a:rPr lang="en-US" sz="3200" spc="-10" dirty="0">
                <a:solidFill>
                  <a:prstClr val="black"/>
                </a:solidFill>
                <a:latin typeface="Palatino Linotype"/>
                <a:cs typeface="Palatino Linotype"/>
              </a:rPr>
              <a:t>Verify</a:t>
            </a:r>
            <a:r>
              <a:rPr lang="en-US" sz="3200" spc="-30" dirty="0">
                <a:solidFill>
                  <a:prstClr val="black"/>
                </a:solidFill>
                <a:latin typeface="Palatino Linotype"/>
                <a:cs typeface="Palatino Linotype"/>
              </a:rPr>
              <a:t> </a:t>
            </a:r>
            <a:r>
              <a:rPr lang="en-US" sz="3200" dirty="0">
                <a:solidFill>
                  <a:prstClr val="black"/>
                </a:solidFill>
                <a:latin typeface="Palatino Linotype"/>
                <a:cs typeface="Palatino Linotype"/>
              </a:rPr>
              <a:t>email</a:t>
            </a:r>
            <a:r>
              <a:rPr lang="en-US" sz="3200" spc="-30" dirty="0">
                <a:solidFill>
                  <a:prstClr val="black"/>
                </a:solidFill>
                <a:latin typeface="Palatino Linotype"/>
                <a:cs typeface="Palatino Linotype"/>
              </a:rPr>
              <a:t> </a:t>
            </a:r>
            <a:r>
              <a:rPr lang="en-US" sz="3200" dirty="0">
                <a:solidFill>
                  <a:prstClr val="black"/>
                </a:solidFill>
                <a:latin typeface="Palatino Linotype"/>
                <a:cs typeface="Palatino Linotype"/>
              </a:rPr>
              <a:t>address</a:t>
            </a:r>
            <a:r>
              <a:rPr lang="en-US" sz="3200" spc="-60" dirty="0">
                <a:solidFill>
                  <a:prstClr val="black"/>
                </a:solidFill>
                <a:latin typeface="Palatino Linotype"/>
                <a:cs typeface="Palatino Linotype"/>
              </a:rPr>
              <a:t> </a:t>
            </a:r>
            <a:r>
              <a:rPr lang="en-US" sz="3200" dirty="0">
                <a:solidFill>
                  <a:prstClr val="black"/>
                </a:solidFill>
                <a:latin typeface="Palatino Linotype"/>
                <a:cs typeface="Palatino Linotype"/>
              </a:rPr>
              <a:t>on</a:t>
            </a:r>
            <a:r>
              <a:rPr lang="en-US" sz="3200" spc="-25" dirty="0">
                <a:solidFill>
                  <a:prstClr val="black"/>
                </a:solidFill>
                <a:latin typeface="Palatino Linotype"/>
                <a:cs typeface="Palatino Linotype"/>
              </a:rPr>
              <a:t> </a:t>
            </a:r>
            <a:r>
              <a:rPr lang="en-US" sz="3200" spc="-20" dirty="0">
                <a:solidFill>
                  <a:prstClr val="black"/>
                </a:solidFill>
                <a:latin typeface="Palatino Linotype"/>
                <a:cs typeface="Palatino Linotype"/>
              </a:rPr>
              <a:t>file. If email is incorrect applicant will need to login to their </a:t>
            </a:r>
            <a:r>
              <a:rPr lang="en-US" sz="3200" spc="-20" dirty="0" err="1">
                <a:solidFill>
                  <a:prstClr val="black"/>
                </a:solidFill>
                <a:latin typeface="Palatino Linotype"/>
                <a:cs typeface="Palatino Linotype"/>
              </a:rPr>
              <a:t>NJEdCert</a:t>
            </a:r>
            <a:r>
              <a:rPr lang="en-US" sz="3200" spc="-20" dirty="0">
                <a:solidFill>
                  <a:prstClr val="black"/>
                </a:solidFill>
                <a:latin typeface="Palatino Linotype"/>
                <a:cs typeface="Palatino Linotype"/>
              </a:rPr>
              <a:t> account and update their email address.</a:t>
            </a:r>
          </a:p>
          <a:p>
            <a:pPr marL="756285" lvl="0" indent="-743585">
              <a:lnSpc>
                <a:spcPct val="150000"/>
              </a:lnSpc>
              <a:spcBef>
                <a:spcPts val="5"/>
              </a:spcBef>
              <a:spcAft>
                <a:spcPts val="0"/>
              </a:spcAft>
              <a:buFontTx/>
              <a:buAutoNum type="arabicPeriod"/>
              <a:tabLst>
                <a:tab pos="756285" algn="l"/>
              </a:tabLst>
              <a:defRPr/>
            </a:pPr>
            <a:r>
              <a:rPr lang="en-US" sz="3200" dirty="0">
                <a:solidFill>
                  <a:prstClr val="black"/>
                </a:solidFill>
                <a:latin typeface="Palatino Linotype"/>
                <a:cs typeface="Palatino Linotype"/>
              </a:rPr>
              <a:t>Complete</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fields</a:t>
            </a:r>
            <a:r>
              <a:rPr lang="en-US" sz="3200" spc="-20" dirty="0">
                <a:solidFill>
                  <a:prstClr val="black"/>
                </a:solidFill>
                <a:latin typeface="Palatino Linotype"/>
                <a:cs typeface="Palatino Linotype"/>
              </a:rPr>
              <a:t> </a:t>
            </a:r>
            <a:r>
              <a:rPr lang="en-US" sz="3200" dirty="0">
                <a:solidFill>
                  <a:prstClr val="black"/>
                </a:solidFill>
                <a:latin typeface="Palatino Linotype"/>
                <a:cs typeface="Palatino Linotype"/>
              </a:rPr>
              <a:t>for</a:t>
            </a:r>
            <a:r>
              <a:rPr lang="en-US" sz="3200" spc="-15" dirty="0">
                <a:solidFill>
                  <a:prstClr val="black"/>
                </a:solidFill>
                <a:latin typeface="Palatino Linotype"/>
                <a:cs typeface="Palatino Linotype"/>
              </a:rPr>
              <a:t> </a:t>
            </a:r>
            <a:r>
              <a:rPr lang="en-US" sz="3200" dirty="0">
                <a:solidFill>
                  <a:prstClr val="black"/>
                </a:solidFill>
                <a:latin typeface="Palatino Linotype"/>
                <a:cs typeface="Palatino Linotype"/>
              </a:rPr>
              <a:t>job</a:t>
            </a:r>
            <a:r>
              <a:rPr lang="en-US" sz="3200" spc="-10" dirty="0">
                <a:solidFill>
                  <a:prstClr val="black"/>
                </a:solidFill>
                <a:latin typeface="Palatino Linotype"/>
                <a:cs typeface="Palatino Linotype"/>
              </a:rPr>
              <a:t> </a:t>
            </a:r>
            <a:r>
              <a:rPr lang="en-US" sz="3200" dirty="0">
                <a:solidFill>
                  <a:prstClr val="black"/>
                </a:solidFill>
                <a:latin typeface="Palatino Linotype"/>
                <a:cs typeface="Palatino Linotype"/>
              </a:rPr>
              <a:t>type, employment</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status and start</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date.</a:t>
            </a:r>
          </a:p>
          <a:p>
            <a:pPr marL="756285" lvl="0" indent="-743585">
              <a:lnSpc>
                <a:spcPct val="150000"/>
              </a:lnSpc>
              <a:spcBef>
                <a:spcPts val="0"/>
              </a:spcBef>
              <a:spcAft>
                <a:spcPts val="0"/>
              </a:spcAft>
              <a:buFontTx/>
              <a:buAutoNum type="arabicPeriod"/>
              <a:tabLst>
                <a:tab pos="756285" algn="l"/>
              </a:tabLst>
              <a:defRPr/>
            </a:pPr>
            <a:r>
              <a:rPr lang="en-US" sz="3200" dirty="0">
                <a:solidFill>
                  <a:prstClr val="black"/>
                </a:solidFill>
                <a:latin typeface="Palatino Linotype"/>
                <a:cs typeface="Palatino Linotype"/>
              </a:rPr>
              <a:t>Select</a:t>
            </a:r>
            <a:r>
              <a:rPr lang="en-US" sz="3200" spc="-30" dirty="0">
                <a:solidFill>
                  <a:prstClr val="black"/>
                </a:solidFill>
                <a:latin typeface="Palatino Linotype"/>
                <a:cs typeface="Palatino Linotype"/>
              </a:rPr>
              <a:t> </a:t>
            </a:r>
            <a:r>
              <a:rPr lang="en-US" sz="3200" dirty="0">
                <a:solidFill>
                  <a:prstClr val="black"/>
                </a:solidFill>
                <a:latin typeface="Palatino Linotype"/>
                <a:cs typeface="Palatino Linotype"/>
              </a:rPr>
              <a:t>the</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license</a:t>
            </a:r>
            <a:r>
              <a:rPr lang="en-US" sz="3200" spc="-10" dirty="0">
                <a:solidFill>
                  <a:prstClr val="black"/>
                </a:solidFill>
                <a:latin typeface="Palatino Linotype"/>
                <a:cs typeface="Palatino Linotype"/>
              </a:rPr>
              <a:t> </a:t>
            </a:r>
            <a:r>
              <a:rPr lang="en-US" sz="3200" dirty="0">
                <a:solidFill>
                  <a:prstClr val="black"/>
                </a:solidFill>
                <a:latin typeface="Palatino Linotype"/>
                <a:cs typeface="Palatino Linotype"/>
              </a:rPr>
              <a:t>that</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matches</a:t>
            </a:r>
            <a:r>
              <a:rPr lang="en-US" sz="3200" spc="-15" dirty="0">
                <a:solidFill>
                  <a:prstClr val="black"/>
                </a:solidFill>
                <a:latin typeface="Palatino Linotype"/>
                <a:cs typeface="Palatino Linotype"/>
              </a:rPr>
              <a:t> </a:t>
            </a:r>
            <a:r>
              <a:rPr lang="en-US" sz="3200" dirty="0">
                <a:solidFill>
                  <a:prstClr val="black"/>
                </a:solidFill>
                <a:latin typeface="Palatino Linotype"/>
                <a:cs typeface="Palatino Linotype"/>
              </a:rPr>
              <a:t>the</a:t>
            </a:r>
            <a:r>
              <a:rPr lang="en-US" sz="3200" spc="10" dirty="0">
                <a:solidFill>
                  <a:prstClr val="black"/>
                </a:solidFill>
                <a:latin typeface="Palatino Linotype"/>
                <a:cs typeface="Palatino Linotype"/>
              </a:rPr>
              <a:t> </a:t>
            </a:r>
            <a:r>
              <a:rPr lang="en-US" sz="3200" dirty="0">
                <a:solidFill>
                  <a:prstClr val="black"/>
                </a:solidFill>
                <a:latin typeface="Palatino Linotype"/>
                <a:cs typeface="Palatino Linotype"/>
              </a:rPr>
              <a:t>position</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for</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which</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you</a:t>
            </a:r>
            <a:r>
              <a:rPr lang="en-US" sz="3200" spc="-10" dirty="0">
                <a:solidFill>
                  <a:prstClr val="black"/>
                </a:solidFill>
                <a:latin typeface="Palatino Linotype"/>
                <a:cs typeface="Palatino Linotype"/>
              </a:rPr>
              <a:t> </a:t>
            </a:r>
            <a:r>
              <a:rPr lang="en-US" sz="3200" dirty="0">
                <a:solidFill>
                  <a:prstClr val="black"/>
                </a:solidFill>
                <a:latin typeface="Palatino Linotype"/>
                <a:cs typeface="Palatino Linotype"/>
              </a:rPr>
              <a:t>hired</a:t>
            </a:r>
            <a:r>
              <a:rPr lang="en-US" sz="3200" spc="-5" dirty="0">
                <a:solidFill>
                  <a:prstClr val="black"/>
                </a:solidFill>
                <a:latin typeface="Palatino Linotype"/>
                <a:cs typeface="Palatino Linotype"/>
              </a:rPr>
              <a:t> </a:t>
            </a:r>
            <a:r>
              <a:rPr lang="en-US" sz="3200" dirty="0">
                <a:solidFill>
                  <a:prstClr val="black"/>
                </a:solidFill>
                <a:latin typeface="Palatino Linotype"/>
                <a:cs typeface="Palatino Linotype"/>
              </a:rPr>
              <a:t>the </a:t>
            </a:r>
            <a:r>
              <a:rPr lang="en-US" sz="3200" spc="-10" dirty="0">
                <a:solidFill>
                  <a:prstClr val="black"/>
                </a:solidFill>
                <a:latin typeface="Palatino Linotype"/>
                <a:cs typeface="Palatino Linotype"/>
              </a:rPr>
              <a:t>educator.</a:t>
            </a:r>
          </a:p>
          <a:p>
            <a:pPr marL="756285" lvl="0" indent="-743585">
              <a:lnSpc>
                <a:spcPct val="150000"/>
              </a:lnSpc>
              <a:spcBef>
                <a:spcPts val="0"/>
              </a:spcBef>
              <a:spcAft>
                <a:spcPts val="0"/>
              </a:spcAft>
              <a:buFontTx/>
              <a:buAutoNum type="arabicPeriod"/>
              <a:tabLst>
                <a:tab pos="756285" algn="l"/>
              </a:tabLst>
              <a:defRPr/>
            </a:pPr>
            <a:r>
              <a:rPr lang="en-US" sz="3200" spc="-15" dirty="0">
                <a:solidFill>
                  <a:prstClr val="black"/>
                </a:solidFill>
                <a:latin typeface="Palatino Linotype"/>
                <a:cs typeface="Palatino Linotype"/>
              </a:rPr>
              <a:t>Select the CE EPP information if applicable and provide mentor information.</a:t>
            </a:r>
            <a:endParaRPr lang="en-US" sz="3200" dirty="0">
              <a:solidFill>
                <a:prstClr val="black"/>
              </a:solidFill>
              <a:latin typeface="Palatino Linotype"/>
              <a:cs typeface="Palatino Linotype"/>
            </a:endParaRPr>
          </a:p>
        </p:txBody>
      </p:sp>
      <p:sp>
        <p:nvSpPr>
          <p:cNvPr id="4" name="object 4"/>
          <p:cNvSpPr txBox="1">
            <a:spLocks noGrp="1"/>
          </p:cNvSpPr>
          <p:nvPr>
            <p:ph type="sldNum" sz="quarter" idx="10"/>
          </p:nvPr>
        </p:nvSpPr>
        <p:spPr>
          <a:prstGeom prst="rect">
            <a:avLst/>
          </a:prstGeom>
        </p:spPr>
        <p:txBody>
          <a:bodyPr vert="horz" wrap="square" lIns="0" tIns="0" rIns="0" bIns="0" rtlCol="0">
            <a:spAutoFit/>
          </a:bodyPr>
          <a:lstStyle/>
          <a:p>
            <a:pPr marL="38100" marR="0" lvl="0" indent="0" algn="r" defTabSz="914400" rtl="0" eaLnBrk="1" fontAlgn="auto" latinLnBrk="0" hangingPunct="1">
              <a:lnSpc>
                <a:spcPts val="1410"/>
              </a:lnSpc>
              <a:spcBef>
                <a:spcPts val="0"/>
              </a:spcBef>
              <a:spcAft>
                <a:spcPts val="0"/>
              </a:spcAft>
              <a:buClrTx/>
              <a:buSzTx/>
              <a:buFontTx/>
              <a:buNone/>
              <a:tabLst/>
              <a:defRPr/>
            </a:pPr>
            <a:fld id="{81D60167-4931-47E6-BA6A-407CBD079E47}" type="slidenum">
              <a:rPr kumimoji="0" sz="1400" b="0" i="0" u="none" strike="noStrike" kern="1200" cap="none" spc="-25" normalizeH="0" baseline="0" noProof="0" dirty="0">
                <a:ln>
                  <a:noFill/>
                </a:ln>
                <a:solidFill>
                  <a:prstClr val="white"/>
                </a:solidFill>
                <a:effectLst/>
                <a:uLnTx/>
                <a:uFillTx/>
                <a:latin typeface="Palatino Linotype"/>
                <a:ea typeface="+mn-ea"/>
              </a:rPr>
              <a:pPr marL="38100" marR="0" lvl="0" indent="0" algn="r" defTabSz="914400" rtl="0" eaLnBrk="1" fontAlgn="auto" latinLnBrk="0" hangingPunct="1">
                <a:lnSpc>
                  <a:spcPts val="1410"/>
                </a:lnSpc>
                <a:spcBef>
                  <a:spcPts val="0"/>
                </a:spcBef>
                <a:spcAft>
                  <a:spcPts val="0"/>
                </a:spcAft>
                <a:buClrTx/>
                <a:buSzTx/>
                <a:buFontTx/>
                <a:buNone/>
                <a:tabLst/>
                <a:defRPr/>
              </a:pPr>
              <a:t>45</a:t>
            </a:fld>
            <a:endParaRPr kumimoji="0" sz="1400" b="0" i="0" u="none" strike="noStrike" kern="1200" cap="none" spc="-25" normalizeH="0" baseline="0" noProof="0" dirty="0">
              <a:ln>
                <a:noFill/>
              </a:ln>
              <a:solidFill>
                <a:prstClr val="white"/>
              </a:solidFill>
              <a:effectLst/>
              <a:uLnTx/>
              <a:uFillTx/>
              <a:latin typeface="Palatino Linotype"/>
              <a:ea typeface="+mn-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New Provisional License</a:t>
            </a:r>
          </a:p>
        </p:txBody>
      </p:sp>
      <p:sp>
        <p:nvSpPr>
          <p:cNvPr id="3" name="Text Placeholder 2"/>
          <p:cNvSpPr>
            <a:spLocks noGrp="1"/>
          </p:cNvSpPr>
          <p:nvPr>
            <p:ph type="body" sz="quarter" idx="11"/>
          </p:nvPr>
        </p:nvSpPr>
        <p:spPr>
          <a:xfrm>
            <a:off x="171450" y="1027112"/>
            <a:ext cx="11849100" cy="4803775"/>
          </a:xfrm>
        </p:spPr>
        <p:txBody>
          <a:bodyPr>
            <a:normAutofit/>
          </a:bodyPr>
          <a:lstStyle/>
          <a:p>
            <a:pPr marL="0" lvl="0" indent="0" defTabSz="457200">
              <a:lnSpc>
                <a:spcPct val="150000"/>
              </a:lnSpc>
              <a:spcBef>
                <a:spcPts val="0"/>
              </a:spcBef>
              <a:spcAft>
                <a:spcPts val="1200"/>
              </a:spcAft>
              <a:buNone/>
            </a:pPr>
            <a:r>
              <a:rPr lang="en-US" sz="3200" b="1" dirty="0">
                <a:latin typeface="+mn-lt"/>
                <a:ea typeface="+mn-lt"/>
                <a:cs typeface="Calibri" panose="020F0502020204030204"/>
              </a:rPr>
              <a:t>After completing the registration</a:t>
            </a:r>
            <a:endParaRPr lang="en-US" sz="3200" dirty="0">
              <a:latin typeface="+mn-lt"/>
            </a:endParaRPr>
          </a:p>
          <a:p>
            <a:pPr marL="514350" lvl="0" indent="-514350" defTabSz="457200">
              <a:lnSpc>
                <a:spcPct val="100000"/>
              </a:lnSpc>
              <a:spcBef>
                <a:spcPts val="0"/>
              </a:spcBef>
              <a:spcAft>
                <a:spcPts val="1200"/>
              </a:spcAft>
              <a:buFont typeface="+mj-lt"/>
              <a:buAutoNum type="arabicPeriod"/>
            </a:pPr>
            <a:r>
              <a:rPr lang="en-US" sz="3200" dirty="0">
                <a:solidFill>
                  <a:prstClr val="black"/>
                </a:solidFill>
                <a:latin typeface="+mj-lt"/>
              </a:rPr>
              <a:t>A case is created and assigned to the provisional program.</a:t>
            </a:r>
          </a:p>
          <a:p>
            <a:pPr marL="514350" lvl="0" indent="-514350" defTabSz="457200">
              <a:lnSpc>
                <a:spcPct val="100000"/>
              </a:lnSpc>
              <a:spcBef>
                <a:spcPts val="0"/>
              </a:spcBef>
              <a:spcAft>
                <a:spcPts val="1200"/>
              </a:spcAft>
              <a:buFont typeface="+mj-lt"/>
              <a:buAutoNum type="arabicPeriod"/>
            </a:pPr>
            <a:r>
              <a:rPr lang="en-US" sz="3200" dirty="0">
                <a:solidFill>
                  <a:prstClr val="black"/>
                </a:solidFill>
                <a:latin typeface="+mj-lt"/>
              </a:rPr>
              <a:t>An application record is created within the case.</a:t>
            </a:r>
          </a:p>
          <a:p>
            <a:pPr marL="514350" lvl="0" indent="-514350" defTabSz="457200">
              <a:lnSpc>
                <a:spcPct val="100000"/>
              </a:lnSpc>
              <a:spcBef>
                <a:spcPts val="0"/>
              </a:spcBef>
              <a:spcAft>
                <a:spcPts val="1200"/>
              </a:spcAft>
              <a:buFont typeface="+mj-lt"/>
              <a:buAutoNum type="arabicPeriod"/>
            </a:pPr>
            <a:r>
              <a:rPr lang="en-US" sz="3200" dirty="0">
                <a:solidFill>
                  <a:prstClr val="black"/>
                </a:solidFill>
                <a:latin typeface="+mj-lt"/>
              </a:rPr>
              <a:t>A new provisional teacher process record is created for that educator.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055306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8000"/>
              </a:lnSpc>
              <a:spcBef>
                <a:spcPts val="1000"/>
              </a:spcBef>
              <a:spcAft>
                <a:spcPts val="1400"/>
              </a:spcAft>
            </a:pPr>
            <a:r>
              <a:rPr lang="en-US" dirty="0">
                <a:latin typeface="Palatino Linotype"/>
                <a:ea typeface="+mn-ea"/>
                <a:cs typeface="+mn-cs"/>
              </a:rPr>
              <a:t>Provisional Renewal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4065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j-lt"/>
              </a:rPr>
              <a:t>Renewal of Provisional Certificates</a:t>
            </a:r>
          </a:p>
        </p:txBody>
      </p:sp>
      <p:sp>
        <p:nvSpPr>
          <p:cNvPr id="3" name="Text Placeholder 2"/>
          <p:cNvSpPr>
            <a:spLocks noGrp="1"/>
          </p:cNvSpPr>
          <p:nvPr>
            <p:ph type="body" sz="quarter" idx="11"/>
          </p:nvPr>
        </p:nvSpPr>
        <p:spPr/>
        <p:txBody>
          <a:bodyPr>
            <a:normAutofit lnSpcReduction="10000"/>
          </a:bodyPr>
          <a:lstStyle/>
          <a:p>
            <a:pPr lvl="0" fontAlgn="base">
              <a:lnSpc>
                <a:spcPct val="90000"/>
              </a:lnSpc>
              <a:spcAft>
                <a:spcPts val="0"/>
              </a:spcAft>
            </a:pPr>
            <a:r>
              <a:rPr lang="en-US" sz="2600" dirty="0">
                <a:solidFill>
                  <a:prstClr val="black"/>
                </a:solidFill>
                <a:latin typeface="+mn-lt"/>
                <a:ea typeface="+mn-lt"/>
                <a:cs typeface="Calibri" panose="020F0502020204030204"/>
              </a:rPr>
              <a:t>Candidates who are working under a provisional certificate that will expire on July 31, and who have not yet met the requirements for a standard certificate, will need to be issued a provisional renewal to continue employment in current role while working towards a standard certificate. The school district can initiate the renewal process in </a:t>
            </a:r>
            <a:r>
              <a:rPr lang="en-US" sz="2600" dirty="0" err="1">
                <a:solidFill>
                  <a:prstClr val="black"/>
                </a:solidFill>
                <a:latin typeface="+mn-lt"/>
                <a:ea typeface="+mn-lt"/>
                <a:cs typeface="Calibri" panose="020F0502020204030204"/>
              </a:rPr>
              <a:t>NJEdCert</a:t>
            </a:r>
            <a:r>
              <a:rPr lang="en-US" sz="2600" dirty="0">
                <a:solidFill>
                  <a:prstClr val="black"/>
                </a:solidFill>
                <a:latin typeface="+mn-lt"/>
                <a:ea typeface="+mn-lt"/>
                <a:cs typeface="Calibri" panose="020F0502020204030204"/>
              </a:rPr>
              <a:t> in June of the expiring year. </a:t>
            </a:r>
          </a:p>
          <a:p>
            <a:pPr lvl="0" fontAlgn="base">
              <a:lnSpc>
                <a:spcPct val="90000"/>
              </a:lnSpc>
              <a:spcAft>
                <a:spcPts val="0"/>
              </a:spcAft>
            </a:pPr>
            <a:r>
              <a:rPr lang="en-US" sz="2600" dirty="0">
                <a:solidFill>
                  <a:prstClr val="black"/>
                </a:solidFill>
                <a:latin typeface="+mn-lt"/>
                <a:ea typeface="+mn-lt"/>
                <a:cs typeface="Calibri" panose="020F0502020204030204"/>
              </a:rPr>
              <a:t>Candidates may be eligible for one provisional renewal.  CE teachers  must provide the school district with documentation of progress made towards alternate route program completion.</a:t>
            </a:r>
          </a:p>
          <a:p>
            <a:pPr lvl="0" fontAlgn="base">
              <a:lnSpc>
                <a:spcPct val="90000"/>
              </a:lnSpc>
              <a:spcAft>
                <a:spcPts val="0"/>
              </a:spcAft>
            </a:pPr>
            <a:r>
              <a:rPr lang="en-US" sz="2600" dirty="0">
                <a:solidFill>
                  <a:prstClr val="black"/>
                </a:solidFill>
                <a:latin typeface="+mn-lt"/>
                <a:ea typeface="+mn-lt"/>
                <a:cs typeface="Calibri" panose="020F0502020204030204"/>
              </a:rPr>
              <a:t>Candidates completing a TOSD, Bilingual, or ESL program must also provide documentation to the school district of progress made towards program completion to be eligible for a second renewal of the provisional.</a:t>
            </a:r>
            <a:endParaRPr lang="en-US" sz="2600" dirty="0">
              <a:solidFill>
                <a:prstClr val="black"/>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008560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j-lt"/>
              </a:rPr>
              <a:t>Initiating Provisional License Renewal (1 of 3)</a:t>
            </a:r>
          </a:p>
        </p:txBody>
      </p:sp>
      <p:sp>
        <p:nvSpPr>
          <p:cNvPr id="3" name="Text Placeholder 2"/>
          <p:cNvSpPr>
            <a:spLocks noGrp="1"/>
          </p:cNvSpPr>
          <p:nvPr>
            <p:ph type="body" sz="quarter" idx="11"/>
          </p:nvPr>
        </p:nvSpPr>
        <p:spPr>
          <a:xfrm>
            <a:off x="171451" y="1232103"/>
            <a:ext cx="11849100" cy="4803775"/>
          </a:xfrm>
        </p:spPr>
        <p:txBody>
          <a:bodyPr/>
          <a:lstStyle/>
          <a:p>
            <a:pPr marL="0" indent="0">
              <a:buNone/>
            </a:pPr>
            <a:r>
              <a:rPr lang="en-US" sz="2400" dirty="0"/>
              <a:t>From homepage, click “Renew a Provisional License.”</a:t>
            </a:r>
          </a:p>
        </p:txBody>
      </p:sp>
      <p:pic>
        <p:nvPicPr>
          <p:cNvPr id="10" name="Picture 9" descr="Screenshot: Provisional Certifications. Buttons for: Register an educator for a new provisional; renew a provisional license; renew an emergency license; and report conduct issue.">
            <a:extLst>
              <a:ext uri="{FF2B5EF4-FFF2-40B4-BE49-F238E27FC236}">
                <a16:creationId xmlns:a16="http://schemas.microsoft.com/office/drawing/2014/main" id="{47B138E2-1D34-4ACB-A3F3-84A056D6D8FF}"/>
              </a:ext>
            </a:extLst>
          </p:cNvPr>
          <p:cNvPicPr>
            <a:picLocks noChangeAspect="1"/>
          </p:cNvPicPr>
          <p:nvPr/>
        </p:nvPicPr>
        <p:blipFill>
          <a:blip r:embed="rId2"/>
          <a:stretch>
            <a:fillRect/>
          </a:stretch>
        </p:blipFill>
        <p:spPr>
          <a:xfrm>
            <a:off x="2076220" y="1721500"/>
            <a:ext cx="8458200" cy="4400550"/>
          </a:xfrm>
          <a:prstGeom prst="rect">
            <a:avLst/>
          </a:prstGeom>
        </p:spPr>
      </p:pic>
      <p:sp>
        <p:nvSpPr>
          <p:cNvPr id="7" name="Oval 6" descr="This oval circles the Renew Provisional License button on the screenshot.">
            <a:extLst>
              <a:ext uri="{FF2B5EF4-FFF2-40B4-BE49-F238E27FC236}">
                <a16:creationId xmlns:a16="http://schemas.microsoft.com/office/drawing/2014/main" id="{DE488681-C263-2043-B3EB-042613366DC6}"/>
              </a:ext>
            </a:extLst>
          </p:cNvPr>
          <p:cNvSpPr/>
          <p:nvPr/>
        </p:nvSpPr>
        <p:spPr>
          <a:xfrm>
            <a:off x="8316244" y="3773087"/>
            <a:ext cx="1743075" cy="446842"/>
          </a:xfrm>
          <a:prstGeom prst="ellipse">
            <a:avLst/>
          </a:prstGeom>
          <a:noFill/>
          <a:ln w="12700" cap="flat" cmpd="sng" algn="ctr">
            <a:solidFill>
              <a:srgbClr val="4472C4"/>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35179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44A4-1D17-4662-8150-CA325B77792F}"/>
              </a:ext>
            </a:extLst>
          </p:cNvPr>
          <p:cNvSpPr>
            <a:spLocks noGrp="1"/>
          </p:cNvSpPr>
          <p:nvPr>
            <p:ph type="title"/>
          </p:nvPr>
        </p:nvSpPr>
        <p:spPr/>
        <p:txBody>
          <a:bodyPr/>
          <a:lstStyle/>
          <a:p>
            <a:r>
              <a:rPr lang="en-US" sz="3600" dirty="0"/>
              <a:t>NJEdCert Enhancements and Updates (2 of 3)</a:t>
            </a:r>
          </a:p>
        </p:txBody>
      </p:sp>
      <p:sp>
        <p:nvSpPr>
          <p:cNvPr id="3" name="Content Placeholder 2">
            <a:extLst>
              <a:ext uri="{FF2B5EF4-FFF2-40B4-BE49-F238E27FC236}">
                <a16:creationId xmlns:a16="http://schemas.microsoft.com/office/drawing/2014/main" id="{13BA48D3-128D-4CF1-ADCD-3D59590C1FCA}"/>
              </a:ext>
            </a:extLst>
          </p:cNvPr>
          <p:cNvSpPr>
            <a:spLocks noGrp="1"/>
          </p:cNvSpPr>
          <p:nvPr>
            <p:ph idx="1"/>
          </p:nvPr>
        </p:nvSpPr>
        <p:spPr>
          <a:xfrm>
            <a:off x="259882" y="1078578"/>
            <a:ext cx="11932118" cy="5226517"/>
          </a:xfrm>
        </p:spPr>
        <p:txBody>
          <a:bodyPr vert="horz" lIns="91440" tIns="45720" rIns="822960" bIns="45720" rtlCol="0" anchor="t">
            <a:noAutofit/>
          </a:bodyPr>
          <a:lstStyle/>
          <a:p>
            <a:pPr marL="0" marR="0" lvl="0" indent="0">
              <a:lnSpc>
                <a:spcPct val="105000"/>
              </a:lnSpc>
              <a:spcBef>
                <a:spcPts val="0"/>
              </a:spcBef>
              <a:spcAft>
                <a:spcPts val="0"/>
              </a:spcAft>
              <a:buNone/>
            </a:pPr>
            <a:r>
              <a:rPr lang="en-US" sz="2400" dirty="0">
                <a:solidFill>
                  <a:srgbClr val="000000"/>
                </a:solidFill>
              </a:rPr>
              <a:t>Certificate / Endorsement Data</a:t>
            </a:r>
          </a:p>
          <a:p>
            <a:pPr>
              <a:lnSpc>
                <a:spcPct val="105000"/>
              </a:lnSpc>
              <a:spcBef>
                <a:spcPts val="0"/>
              </a:spcBef>
              <a:spcAft>
                <a:spcPts val="800"/>
              </a:spcAft>
            </a:pPr>
            <a:r>
              <a:rPr lang="en-US" sz="1800" dirty="0"/>
              <a:t>Endorsement Title, Code, Description, Expiration Date, Requirement/Checklist Updates (in process)</a:t>
            </a:r>
          </a:p>
          <a:p>
            <a:pPr>
              <a:lnSpc>
                <a:spcPct val="105000"/>
              </a:lnSpc>
              <a:spcBef>
                <a:spcPts val="0"/>
              </a:spcBef>
              <a:spcAft>
                <a:spcPts val="2400"/>
              </a:spcAft>
            </a:pPr>
            <a:r>
              <a:rPr lang="en-US" sz="1800" dirty="0"/>
              <a:t>Substitute Data Migration (in process)</a:t>
            </a:r>
            <a:endParaRPr lang="en-US" sz="1400" dirty="0">
              <a:solidFill>
                <a:srgbClr val="000000"/>
              </a:solidFill>
            </a:endParaRPr>
          </a:p>
          <a:p>
            <a:pPr marL="0" marR="0" lvl="0" indent="0">
              <a:lnSpc>
                <a:spcPct val="105000"/>
              </a:lnSpc>
              <a:spcBef>
                <a:spcPts val="0"/>
              </a:spcBef>
              <a:spcAft>
                <a:spcPts val="0"/>
              </a:spcAft>
              <a:buNone/>
            </a:pPr>
            <a:r>
              <a:rPr lang="en-US" sz="2400" dirty="0">
                <a:solidFill>
                  <a:srgbClr val="000000"/>
                </a:solidFill>
              </a:rPr>
              <a:t>Language Updates</a:t>
            </a:r>
          </a:p>
          <a:p>
            <a:pPr>
              <a:lnSpc>
                <a:spcPct val="105000"/>
              </a:lnSpc>
              <a:spcBef>
                <a:spcPts val="0"/>
              </a:spcBef>
              <a:spcAft>
                <a:spcPts val="0"/>
              </a:spcAft>
            </a:pPr>
            <a:r>
              <a:rPr lang="en-US" sz="1800" dirty="0">
                <a:effectLst/>
                <a:ea typeface="Times New Roman" panose="02020603050405020304" pitchFamily="18" charset="0"/>
                <a:cs typeface="Aptos" panose="020B0004020202020204" pitchFamily="34" charset="0"/>
              </a:rPr>
              <a:t>Email Templates</a:t>
            </a:r>
            <a:endParaRPr lang="en-US" sz="1800" dirty="0">
              <a:effectLs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effectLst/>
                <a:ea typeface="Times New Roman" panose="02020603050405020304" pitchFamily="18" charset="0"/>
                <a:cs typeface="Aptos" panose="020B0004020202020204" pitchFamily="34" charset="0"/>
              </a:rPr>
              <a:t>User Experience / Clarity</a:t>
            </a:r>
            <a:endParaRPr lang="en-US" sz="1800" dirty="0">
              <a:effectLst/>
              <a:ea typeface="Calibri" panose="020F0502020204030204" pitchFamily="34" charset="0"/>
              <a:cs typeface="Aptos" panose="020B0004020202020204" pitchFamily="34" charset="0"/>
            </a:endParaRPr>
          </a:p>
          <a:p>
            <a:pPr>
              <a:lnSpc>
                <a:spcPct val="105000"/>
              </a:lnSpc>
              <a:spcBef>
                <a:spcPts val="0"/>
              </a:spcBef>
              <a:spcAft>
                <a:spcPts val="2400"/>
              </a:spcAft>
            </a:pPr>
            <a:r>
              <a:rPr lang="en-US" sz="1800" dirty="0">
                <a:effectLst/>
                <a:ea typeface="Times New Roman" panose="02020603050405020304" pitchFamily="18" charset="0"/>
                <a:cs typeface="Aptos" panose="020B0004020202020204" pitchFamily="34" charset="0"/>
              </a:rPr>
              <a:t>References to Code</a:t>
            </a:r>
            <a:endParaRPr lang="en-US" sz="1400" dirty="0">
              <a:solidFill>
                <a:srgbClr val="000000"/>
              </a:solidFill>
            </a:endParaRPr>
          </a:p>
          <a:p>
            <a:pPr marL="0" indent="0">
              <a:lnSpc>
                <a:spcPct val="105000"/>
              </a:lnSpc>
              <a:spcBef>
                <a:spcPts val="0"/>
              </a:spcBef>
              <a:spcAft>
                <a:spcPts val="800"/>
              </a:spcAft>
              <a:buNone/>
            </a:pPr>
            <a:r>
              <a:rPr lang="en-US" sz="2400" dirty="0">
                <a:solidFill>
                  <a:srgbClr val="000000"/>
                </a:solidFill>
              </a:rPr>
              <a:t>System Maintenance</a:t>
            </a:r>
          </a:p>
          <a:p>
            <a:pPr>
              <a:lnSpc>
                <a:spcPct val="105000"/>
              </a:lnSpc>
              <a:spcBef>
                <a:spcPts val="0"/>
              </a:spcBef>
              <a:spcAft>
                <a:spcPts val="800"/>
              </a:spcAft>
            </a:pPr>
            <a:r>
              <a:rPr lang="en-US" sz="1800" dirty="0">
                <a:effectLst/>
                <a:ea typeface="Times New Roman" panose="02020603050405020304" pitchFamily="18" charset="0"/>
                <a:cs typeface="Times New Roman" panose="02020603050405020304" pitchFamily="18" charset="0"/>
              </a:rPr>
              <a:t>Back-up, Development Processes, Account Access Renewals, Image Access, ETS/</a:t>
            </a:r>
            <a:r>
              <a:rPr lang="en-US" sz="1800" dirty="0" err="1">
                <a:effectLst/>
                <a:ea typeface="Times New Roman" panose="02020603050405020304" pitchFamily="18" charset="0"/>
                <a:cs typeface="Times New Roman" panose="02020603050405020304" pitchFamily="18" charset="0"/>
              </a:rPr>
              <a:t>edTPA</a:t>
            </a:r>
            <a:r>
              <a:rPr lang="en-US" sz="1800" dirty="0">
                <a:effectLst/>
                <a:ea typeface="Times New Roman" panose="02020603050405020304" pitchFamily="18" charset="0"/>
                <a:cs typeface="Times New Roman" panose="02020603050405020304" pitchFamily="18" charset="0"/>
              </a:rPr>
              <a:t>/NASDEQ APIs, and SF Quarterly Updates</a:t>
            </a:r>
            <a:endParaRPr lang="en-US" sz="1800" dirty="0">
              <a:effectLst/>
              <a:ea typeface="Aptos" panose="020B000402020202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6EE3F59-B940-406E-9E36-FF6180F8EF25}"/>
              </a:ext>
            </a:extLst>
          </p:cNvPr>
          <p:cNvSpPr>
            <a:spLocks noGrp="1"/>
          </p:cNvSpPr>
          <p:nvPr>
            <p:ph type="sldNum" sz="quarter" idx="12"/>
          </p:nvPr>
        </p:nvSpPr>
        <p:spPr/>
        <p:txBody>
          <a:bodyPr/>
          <a:lstStyle/>
          <a:p>
            <a:fld id="{A3D1C70C-36A2-44FC-A083-98959550CFF4}" type="slidenum">
              <a:rPr lang="en-US" smtClean="0"/>
              <a:t>5</a:t>
            </a:fld>
            <a:endParaRPr lang="en-US"/>
          </a:p>
        </p:txBody>
      </p:sp>
    </p:spTree>
    <p:extLst>
      <p:ext uri="{BB962C8B-B14F-4D97-AF65-F5344CB8AC3E}">
        <p14:creationId xmlns:p14="http://schemas.microsoft.com/office/powerpoint/2010/main" val="881439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j-lt"/>
              </a:rPr>
              <a:t>Initiating Provisional License Renewal (2 of 3)</a:t>
            </a:r>
          </a:p>
        </p:txBody>
      </p:sp>
      <p:sp>
        <p:nvSpPr>
          <p:cNvPr id="3" name="Text Placeholder 2"/>
          <p:cNvSpPr>
            <a:spLocks noGrp="1"/>
          </p:cNvSpPr>
          <p:nvPr>
            <p:ph type="body" sz="quarter" idx="11"/>
          </p:nvPr>
        </p:nvSpPr>
        <p:spPr>
          <a:xfrm>
            <a:off x="171450" y="1312536"/>
            <a:ext cx="11849100" cy="1944448"/>
          </a:xfrm>
        </p:spPr>
        <p:txBody>
          <a:bodyPr>
            <a:noAutofit/>
          </a:bodyPr>
          <a:lstStyle/>
          <a:p>
            <a:pPr marL="742950" lvl="0" indent="-742950" defTabSz="457200">
              <a:lnSpc>
                <a:spcPct val="150000"/>
              </a:lnSpc>
              <a:spcBef>
                <a:spcPts val="0"/>
              </a:spcBef>
              <a:spcAft>
                <a:spcPts val="0"/>
              </a:spcAft>
              <a:buFont typeface="+mj-lt"/>
              <a:buAutoNum type="arabicPeriod"/>
            </a:pPr>
            <a:r>
              <a:rPr lang="en-US" sz="2200" dirty="0">
                <a:solidFill>
                  <a:prstClr val="black"/>
                </a:solidFill>
                <a:latin typeface="+mj-lt"/>
              </a:rPr>
              <a:t>There will be a list of provisional licenses that are eligible to be renewed.</a:t>
            </a:r>
          </a:p>
          <a:p>
            <a:pPr marL="742950" lvl="0" indent="-742950" defTabSz="457200">
              <a:lnSpc>
                <a:spcPct val="150000"/>
              </a:lnSpc>
              <a:spcBef>
                <a:spcPts val="0"/>
              </a:spcBef>
              <a:spcAft>
                <a:spcPts val="0"/>
              </a:spcAft>
              <a:buFont typeface="+mj-lt"/>
              <a:buAutoNum type="arabicPeriod"/>
            </a:pPr>
            <a:r>
              <a:rPr lang="en-US" sz="2200" dirty="0">
                <a:solidFill>
                  <a:prstClr val="black"/>
                </a:solidFill>
                <a:latin typeface="+mj-lt"/>
              </a:rPr>
              <a:t>Select the appropriate educator.</a:t>
            </a:r>
          </a:p>
          <a:p>
            <a:pPr marL="742950" lvl="0" indent="-742950" defTabSz="457200">
              <a:lnSpc>
                <a:spcPct val="150000"/>
              </a:lnSpc>
              <a:spcBef>
                <a:spcPts val="0"/>
              </a:spcBef>
              <a:spcAft>
                <a:spcPts val="0"/>
              </a:spcAft>
              <a:buFont typeface="+mj-lt"/>
              <a:buAutoNum type="arabicPeriod"/>
            </a:pPr>
            <a:r>
              <a:rPr lang="en-US" sz="2200" dirty="0">
                <a:solidFill>
                  <a:prstClr val="black"/>
                </a:solidFill>
                <a:latin typeface="+mj-lt"/>
              </a:rPr>
              <a:t>Follow the screen prompts.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651881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j-lt"/>
              </a:rPr>
              <a:t>Initiating Provisional License Renewal (3 of 3)</a:t>
            </a:r>
          </a:p>
        </p:txBody>
      </p:sp>
      <p:sp>
        <p:nvSpPr>
          <p:cNvPr id="3" name="Text Placeholder 2"/>
          <p:cNvSpPr>
            <a:spLocks noGrp="1"/>
          </p:cNvSpPr>
          <p:nvPr>
            <p:ph type="body" sz="quarter" idx="11"/>
          </p:nvPr>
        </p:nvSpPr>
        <p:spPr>
          <a:xfrm>
            <a:off x="171450" y="1029903"/>
            <a:ext cx="11849100" cy="4798194"/>
          </a:xfrm>
        </p:spPr>
        <p:txBody>
          <a:bodyPr/>
          <a:lstStyle/>
          <a:p>
            <a:pPr marL="0" lvl="0" indent="0" defTabSz="457200">
              <a:lnSpc>
                <a:spcPct val="100000"/>
              </a:lnSpc>
              <a:spcBef>
                <a:spcPts val="0"/>
              </a:spcBef>
              <a:spcAft>
                <a:spcPts val="600"/>
              </a:spcAft>
              <a:buNone/>
            </a:pPr>
            <a:r>
              <a:rPr lang="en-US" sz="2200" b="1" dirty="0">
                <a:latin typeface="+mj-lt"/>
                <a:ea typeface="+mn-lt"/>
                <a:cs typeface="Calibri" panose="020F0502020204030204"/>
              </a:rPr>
              <a:t>Following the conclusion of processes:</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A case is created with the status “Pending Payment.”</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An application is created and associated to the case.</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A new PTP record is created and associated to the educator and application.</a:t>
            </a:r>
          </a:p>
          <a:p>
            <a:pPr marL="342900" lvl="0" indent="-342900" defTabSz="457200">
              <a:lnSpc>
                <a:spcPct val="100000"/>
              </a:lnSpc>
              <a:spcBef>
                <a:spcPts val="0"/>
              </a:spcBef>
              <a:spcAft>
                <a:spcPts val="600"/>
              </a:spcAft>
              <a:buFont typeface="+mj-lt"/>
              <a:buAutoNum type="arabicPeriod"/>
            </a:pPr>
            <a:r>
              <a:rPr lang="en-US" sz="2200" dirty="0">
                <a:solidFill>
                  <a:prstClr val="black"/>
                </a:solidFill>
                <a:latin typeface="+mj-lt"/>
              </a:rPr>
              <a:t>The educator will receive an email with subject “Your Provisional Renewal Application”  to allow the educator to complete application and payment. Once payment and Oath are completed, the status will change to “Pending Review.”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505977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j-lt"/>
              </a:rPr>
              <a:t>Entering a Termination Date</a:t>
            </a:r>
          </a:p>
        </p:txBody>
      </p:sp>
      <p:sp>
        <p:nvSpPr>
          <p:cNvPr id="3" name="Text Placeholder 2"/>
          <p:cNvSpPr>
            <a:spLocks noGrp="1"/>
          </p:cNvSpPr>
          <p:nvPr>
            <p:ph type="body" sz="quarter" idx="11"/>
          </p:nvPr>
        </p:nvSpPr>
        <p:spPr>
          <a:xfrm>
            <a:off x="215050" y="1126475"/>
            <a:ext cx="11215869" cy="5006696"/>
          </a:xfrm>
        </p:spPr>
        <p:txBody>
          <a:bodyPr/>
          <a:lstStyle/>
          <a:p>
            <a:pPr lvl="0">
              <a:lnSpc>
                <a:spcPct val="90000"/>
              </a:lnSpc>
              <a:spcAft>
                <a:spcPts val="0"/>
              </a:spcAft>
            </a:pPr>
            <a:r>
              <a:rPr lang="en-US" sz="2800" dirty="0">
                <a:solidFill>
                  <a:prstClr val="black"/>
                </a:solidFill>
                <a:latin typeface="+mj-lt"/>
              </a:rPr>
              <a:t>When an educator leaves a school district, a termination date, which is the last date of employment, must be entered in </a:t>
            </a:r>
            <a:r>
              <a:rPr lang="en-US" sz="2800" dirty="0" err="1">
                <a:solidFill>
                  <a:prstClr val="black"/>
                </a:solidFill>
                <a:latin typeface="+mj-lt"/>
              </a:rPr>
              <a:t>NJEdCert</a:t>
            </a:r>
            <a:r>
              <a:rPr lang="en-US" sz="2800" dirty="0">
                <a:solidFill>
                  <a:prstClr val="black"/>
                </a:solidFill>
                <a:latin typeface="+mj-lt"/>
              </a:rPr>
              <a:t>.</a:t>
            </a:r>
          </a:p>
          <a:p>
            <a:pPr lvl="0">
              <a:lnSpc>
                <a:spcPct val="90000"/>
              </a:lnSpc>
              <a:spcAft>
                <a:spcPts val="0"/>
              </a:spcAft>
            </a:pPr>
            <a:r>
              <a:rPr lang="en-US" sz="2800" dirty="0">
                <a:solidFill>
                  <a:prstClr val="black"/>
                </a:solidFill>
                <a:latin typeface="+mj-lt"/>
              </a:rPr>
              <a:t>A PTP record is created for each endorsement the educator is registered for in </a:t>
            </a:r>
            <a:r>
              <a:rPr lang="en-US" sz="2800" dirty="0" err="1">
                <a:solidFill>
                  <a:prstClr val="black"/>
                </a:solidFill>
                <a:latin typeface="+mj-lt"/>
              </a:rPr>
              <a:t>NJEdCert</a:t>
            </a:r>
            <a:r>
              <a:rPr lang="en-US" sz="2800" dirty="0">
                <a:solidFill>
                  <a:prstClr val="black"/>
                </a:solidFill>
                <a:latin typeface="+mj-lt"/>
              </a:rPr>
              <a:t>.</a:t>
            </a:r>
          </a:p>
          <a:p>
            <a:pPr lvl="1">
              <a:lnSpc>
                <a:spcPct val="90000"/>
              </a:lnSpc>
              <a:spcAft>
                <a:spcPts val="0"/>
              </a:spcAft>
              <a:buFont typeface="Courier New" panose="02070309020205020404" pitchFamily="49" charset="0"/>
              <a:buChar char="o"/>
            </a:pPr>
            <a:r>
              <a:rPr lang="en-US" sz="2400" dirty="0">
                <a:solidFill>
                  <a:prstClr val="black"/>
                </a:solidFill>
                <a:latin typeface="+mj-lt"/>
              </a:rPr>
              <a:t>To enter a termination date, you will need to go to your district educator list and click educators hyperlinked name to pull up the account records. You must locate the educator’s PTP ID records for your district and enter a termination date for each.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2942882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lnSpc>
                <a:spcPct val="108000"/>
              </a:lnSpc>
              <a:spcBef>
                <a:spcPts val="1000"/>
              </a:spcBef>
              <a:spcAft>
                <a:spcPts val="1400"/>
              </a:spcAft>
            </a:pPr>
            <a:r>
              <a:rPr lang="en-US" dirty="0">
                <a:latin typeface="Palatino Linotype"/>
                <a:ea typeface="+mn-ea"/>
                <a:cs typeface="+mn-cs"/>
              </a:rPr>
              <a:t>Conversion to Standard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3B872D-3AE9-4542-A461-B751CD6BB84C}"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7609732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j-lt"/>
              </a:rPr>
              <a:t>Conversion to Standard </a:t>
            </a:r>
          </a:p>
        </p:txBody>
      </p:sp>
      <p:sp>
        <p:nvSpPr>
          <p:cNvPr id="3" name="Text Placeholder 2"/>
          <p:cNvSpPr>
            <a:spLocks noGrp="1"/>
          </p:cNvSpPr>
          <p:nvPr>
            <p:ph type="body" sz="quarter" idx="11"/>
          </p:nvPr>
        </p:nvSpPr>
        <p:spPr>
          <a:xfrm>
            <a:off x="148994" y="1126475"/>
            <a:ext cx="11696460" cy="4803775"/>
          </a:xfrm>
        </p:spPr>
        <p:txBody>
          <a:bodyPr/>
          <a:lstStyle/>
          <a:p>
            <a:pPr marL="0" lvl="0" indent="0">
              <a:lnSpc>
                <a:spcPct val="90000"/>
              </a:lnSpc>
              <a:spcAft>
                <a:spcPts val="0"/>
              </a:spcAft>
              <a:buNone/>
            </a:pPr>
            <a:r>
              <a:rPr lang="en-US" sz="2600" dirty="0">
                <a:solidFill>
                  <a:prstClr val="black"/>
                </a:solidFill>
                <a:latin typeface="+mj-lt"/>
              </a:rPr>
              <a:t>School districts must initiate conversion to a standard for all educators through </a:t>
            </a:r>
            <a:r>
              <a:rPr lang="en-US" sz="2600" dirty="0" err="1">
                <a:solidFill>
                  <a:prstClr val="black"/>
                </a:solidFill>
                <a:latin typeface="+mj-lt"/>
              </a:rPr>
              <a:t>NJEdCert</a:t>
            </a:r>
            <a:r>
              <a:rPr lang="en-US" sz="2600" dirty="0">
                <a:solidFill>
                  <a:prstClr val="black"/>
                </a:solidFill>
                <a:latin typeface="+mj-lt"/>
              </a:rPr>
              <a:t>. Before initiating conversion to standard, the school district must confirm the following has been completed:</a:t>
            </a:r>
          </a:p>
          <a:p>
            <a:pPr lvl="1">
              <a:lnSpc>
                <a:spcPct val="90000"/>
              </a:lnSpc>
              <a:spcAft>
                <a:spcPts val="0"/>
              </a:spcAft>
            </a:pPr>
            <a:r>
              <a:rPr lang="en-US" sz="2400" b="1" dirty="0">
                <a:solidFill>
                  <a:prstClr val="black"/>
                </a:solidFill>
                <a:latin typeface="+mj-lt"/>
              </a:rPr>
              <a:t>Teachers</a:t>
            </a:r>
            <a:r>
              <a:rPr lang="en-US" sz="2400" dirty="0">
                <a:solidFill>
                  <a:prstClr val="black"/>
                </a:solidFill>
                <a:latin typeface="+mj-lt"/>
              </a:rPr>
              <a:t>: Completed 30 weeks of mentoring, received two years of effective or highly effective final summative ratings and completed required coursework, if applicable. </a:t>
            </a:r>
          </a:p>
          <a:p>
            <a:pPr lvl="1">
              <a:lnSpc>
                <a:spcPct val="90000"/>
              </a:lnSpc>
              <a:spcAft>
                <a:spcPts val="0"/>
              </a:spcAft>
            </a:pPr>
            <a:r>
              <a:rPr lang="en-US" sz="2400" b="1" dirty="0">
                <a:solidFill>
                  <a:prstClr val="black"/>
                </a:solidFill>
                <a:latin typeface="+mj-lt"/>
              </a:rPr>
              <a:t>Administrators</a:t>
            </a:r>
            <a:r>
              <a:rPr lang="en-US" sz="2400" dirty="0">
                <a:solidFill>
                  <a:prstClr val="black"/>
                </a:solidFill>
                <a:latin typeface="+mj-lt"/>
              </a:rPr>
              <a:t>: Completed one-to-two-year residency.</a:t>
            </a:r>
          </a:p>
          <a:p>
            <a:pPr lvl="1">
              <a:lnSpc>
                <a:spcPct val="90000"/>
              </a:lnSpc>
              <a:spcAft>
                <a:spcPts val="0"/>
              </a:spcAft>
            </a:pPr>
            <a:r>
              <a:rPr lang="en-US" sz="2400" b="1" dirty="0">
                <a:solidFill>
                  <a:prstClr val="black"/>
                </a:solidFill>
                <a:latin typeface="+mj-lt"/>
              </a:rPr>
              <a:t>SAC</a:t>
            </a:r>
            <a:r>
              <a:rPr lang="en-US" sz="2400" dirty="0">
                <a:solidFill>
                  <a:prstClr val="black"/>
                </a:solidFill>
                <a:latin typeface="+mj-lt"/>
              </a:rPr>
              <a:t>: Completed a 6-month residency, received an effective or highly effective rating and completed coursework, if applicable.</a:t>
            </a:r>
          </a:p>
          <a:p>
            <a:pPr lvl="1">
              <a:lnSpc>
                <a:spcPct val="90000"/>
              </a:lnSpc>
              <a:spcAft>
                <a:spcPts val="0"/>
              </a:spcAft>
            </a:pPr>
            <a:r>
              <a:rPr lang="en-US" sz="2400" b="1" dirty="0">
                <a:solidFill>
                  <a:prstClr val="black"/>
                </a:solidFill>
                <a:latin typeface="+mj-lt"/>
              </a:rPr>
              <a:t>SLMS/ALMS</a:t>
            </a:r>
            <a:r>
              <a:rPr lang="en-US" sz="2400" dirty="0">
                <a:solidFill>
                  <a:prstClr val="black"/>
                </a:solidFill>
                <a:latin typeface="+mj-lt"/>
              </a:rPr>
              <a:t>: Completed a one-year residency, mentoring, received an effective or highly effective rating and completed coursework, if applicable.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4031043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960" y="430940"/>
            <a:ext cx="10096959" cy="596172"/>
          </a:xfrm>
        </p:spPr>
        <p:txBody>
          <a:bodyPr/>
          <a:lstStyle/>
          <a:p>
            <a:r>
              <a:rPr lang="en-US" sz="3200">
                <a:latin typeface="+mj-lt"/>
              </a:rPr>
              <a:t>Entering Final Summative Ratings and Mentorship </a:t>
            </a:r>
          </a:p>
        </p:txBody>
      </p:sp>
      <p:sp>
        <p:nvSpPr>
          <p:cNvPr id="3" name="Text Placeholder 2"/>
          <p:cNvSpPr>
            <a:spLocks noGrp="1"/>
          </p:cNvSpPr>
          <p:nvPr>
            <p:ph type="body" sz="quarter" idx="11"/>
          </p:nvPr>
        </p:nvSpPr>
        <p:spPr>
          <a:xfrm>
            <a:off x="186426" y="1027112"/>
            <a:ext cx="11522840" cy="4803775"/>
          </a:xfrm>
        </p:spPr>
        <p:txBody>
          <a:bodyPr>
            <a:normAutofit/>
          </a:bodyPr>
          <a:lstStyle/>
          <a:p>
            <a:pPr lvl="0">
              <a:lnSpc>
                <a:spcPct val="90000"/>
              </a:lnSpc>
              <a:spcAft>
                <a:spcPts val="0"/>
              </a:spcAft>
            </a:pPr>
            <a:r>
              <a:rPr lang="en-US" sz="2800" dirty="0">
                <a:solidFill>
                  <a:prstClr val="black"/>
                </a:solidFill>
                <a:latin typeface="+mj-lt"/>
              </a:rPr>
              <a:t>Ratings and mentoring weeks are entered by the school district into </a:t>
            </a:r>
            <a:r>
              <a:rPr lang="en-US" sz="2800" dirty="0" err="1">
                <a:solidFill>
                  <a:prstClr val="black"/>
                </a:solidFill>
                <a:latin typeface="+mj-lt"/>
              </a:rPr>
              <a:t>NJEdCert</a:t>
            </a:r>
            <a:r>
              <a:rPr lang="en-US" sz="2800" dirty="0">
                <a:solidFill>
                  <a:prstClr val="black"/>
                </a:solidFill>
                <a:latin typeface="+mj-lt"/>
              </a:rPr>
              <a:t>.</a:t>
            </a:r>
          </a:p>
          <a:p>
            <a:pPr lvl="1">
              <a:lnSpc>
                <a:spcPct val="90000"/>
              </a:lnSpc>
              <a:spcAft>
                <a:spcPts val="0"/>
              </a:spcAft>
              <a:buFont typeface="Courier New" panose="02070309020205020404" pitchFamily="49" charset="0"/>
              <a:buChar char="o"/>
            </a:pPr>
            <a:r>
              <a:rPr lang="en-US" sz="2800" dirty="0">
                <a:solidFill>
                  <a:prstClr val="black"/>
                </a:solidFill>
                <a:latin typeface="+mj-lt"/>
              </a:rPr>
              <a:t> Access by going to your district’s educator list</a:t>
            </a:r>
            <a:r>
              <a:rPr lang="en-US" sz="2800" dirty="0">
                <a:latin typeface="+mj-lt"/>
              </a:rPr>
              <a:t> and </a:t>
            </a:r>
            <a:r>
              <a:rPr lang="en-US" sz="2800" dirty="0">
                <a:solidFill>
                  <a:prstClr val="black"/>
                </a:solidFill>
                <a:latin typeface="+mj-lt"/>
              </a:rPr>
              <a:t>clicking on the teacher's hyperlinked name which will transition to a page that has the option to choose “Enter Final Summative Ratings and Mentorship.”</a:t>
            </a:r>
          </a:p>
          <a:p>
            <a:pPr lvl="0">
              <a:lnSpc>
                <a:spcPct val="90000"/>
              </a:lnSpc>
              <a:spcAft>
                <a:spcPts val="0"/>
              </a:spcAft>
            </a:pPr>
            <a:r>
              <a:rPr lang="en-US" sz="2800" dirty="0">
                <a:solidFill>
                  <a:prstClr val="black"/>
                </a:solidFill>
                <a:latin typeface="+mj-lt"/>
              </a:rPr>
              <a:t>Mentoring time must be tracked by each employer.  If a provisional teacher leaves employment from the school district and begins to work in a new school district, the initial district will need to complete the </a:t>
            </a:r>
            <a:r>
              <a:rPr lang="en-US" sz="2800" dirty="0">
                <a:solidFill>
                  <a:prstClr val="black"/>
                </a:solidFill>
                <a:latin typeface="+mj-lt"/>
                <a:hlinkClick r:id="rId3"/>
              </a:rPr>
              <a:t>Mentoring Transfer Template</a:t>
            </a:r>
            <a:r>
              <a:rPr lang="en-US" sz="2800" dirty="0">
                <a:solidFill>
                  <a:prstClr val="black"/>
                </a:solidFill>
                <a:latin typeface="+mj-lt"/>
              </a:rPr>
              <a:t> to document the amount of mentoring time completed.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3072788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Slide Number Placeholder 2"/>
          <p:cNvSpPr>
            <a:spLocks noGrp="1"/>
          </p:cNvSpPr>
          <p:nvPr>
            <p:ph type="sldNum" sz="quarter" idx="12"/>
          </p:nvPr>
        </p:nvSpPr>
        <p:spPr/>
        <p:txBody>
          <a:bodyPr/>
          <a:lstStyle/>
          <a:p>
            <a:fld id="{063B872D-3AE9-4542-A461-B751CD6BB84C}" type="slidenum">
              <a:rPr lang="en-US" smtClean="0"/>
              <a:t>56</a:t>
            </a:fld>
            <a:endParaRPr lang="en-US"/>
          </a:p>
        </p:txBody>
      </p:sp>
    </p:spTree>
    <p:extLst>
      <p:ext uri="{BB962C8B-B14F-4D97-AF65-F5344CB8AC3E}">
        <p14:creationId xmlns:p14="http://schemas.microsoft.com/office/powerpoint/2010/main" val="22293879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a:t>Contact Customer Service</a:t>
            </a:r>
          </a:p>
        </p:txBody>
      </p:sp>
      <p:sp>
        <p:nvSpPr>
          <p:cNvPr id="3" name="Text Placeholder 2"/>
          <p:cNvSpPr>
            <a:spLocks noGrp="1"/>
          </p:cNvSpPr>
          <p:nvPr>
            <p:ph type="body" sz="quarter" idx="11"/>
          </p:nvPr>
        </p:nvSpPr>
        <p:spPr>
          <a:xfrm>
            <a:off x="509287" y="1270575"/>
            <a:ext cx="11090238" cy="4986622"/>
          </a:xfrm>
        </p:spPr>
        <p:txBody>
          <a:bodyPr>
            <a:normAutofit fontScale="92500" lnSpcReduction="10000"/>
          </a:bodyPr>
          <a:lstStyle/>
          <a:p>
            <a:pPr>
              <a:lnSpc>
                <a:spcPct val="120000"/>
              </a:lnSpc>
              <a:spcAft>
                <a:spcPts val="600"/>
              </a:spcAft>
            </a:pPr>
            <a:r>
              <a:rPr lang="en-US" sz="2000" dirty="0">
                <a:solidFill>
                  <a:srgbClr val="212529"/>
                </a:solidFill>
                <a:latin typeface="+mj-lt"/>
              </a:rPr>
              <a:t>Call Center: (609) 292-2070</a:t>
            </a:r>
            <a:r>
              <a:rPr lang="en-US" sz="2000" baseline="0" dirty="0">
                <a:solidFill>
                  <a:srgbClr val="212529"/>
                </a:solidFill>
                <a:latin typeface="+mj-lt"/>
              </a:rPr>
              <a:t> </a:t>
            </a:r>
            <a:br>
              <a:rPr lang="en-US" sz="2000" baseline="0" dirty="0">
                <a:solidFill>
                  <a:srgbClr val="212529"/>
                </a:solidFill>
                <a:latin typeface="+mj-lt"/>
              </a:rPr>
            </a:br>
            <a:r>
              <a:rPr lang="en-US" sz="2000" dirty="0">
                <a:solidFill>
                  <a:srgbClr val="212529"/>
                </a:solidFill>
                <a:latin typeface="+mj-lt"/>
              </a:rPr>
              <a:t>H</a:t>
            </a:r>
            <a:r>
              <a:rPr lang="en-US" sz="2000" b="0" i="0" dirty="0">
                <a:solidFill>
                  <a:srgbClr val="212529"/>
                </a:solidFill>
                <a:effectLst/>
                <a:latin typeface="+mj-lt"/>
              </a:rPr>
              <a:t>ours: Monday through Friday from 8 a.m. to 7 p.m.</a:t>
            </a:r>
          </a:p>
          <a:p>
            <a:pPr>
              <a:lnSpc>
                <a:spcPct val="120000"/>
              </a:lnSpc>
              <a:spcAft>
                <a:spcPts val="600"/>
              </a:spcAft>
            </a:pPr>
            <a:r>
              <a:rPr lang="en-US" sz="2000" b="0" i="0" dirty="0">
                <a:solidFill>
                  <a:srgbClr val="212529"/>
                </a:solidFill>
                <a:effectLst/>
                <a:latin typeface="+mj-lt"/>
              </a:rPr>
              <a:t>Educators can create an </a:t>
            </a:r>
            <a:r>
              <a:rPr lang="en-US" sz="2000" b="0" i="0" u="sng" dirty="0">
                <a:solidFill>
                  <a:srgbClr val="0056B3"/>
                </a:solidFill>
                <a:effectLst/>
                <a:latin typeface="+mj-lt"/>
                <a:hlinkClick r:id="rId2"/>
              </a:rPr>
              <a:t>NJEdCert</a:t>
            </a:r>
            <a:r>
              <a:rPr lang="en-US" sz="2000" b="0" i="0" dirty="0">
                <a:solidFill>
                  <a:srgbClr val="212529"/>
                </a:solidFill>
                <a:effectLst/>
                <a:latin typeface="+mj-lt"/>
              </a:rPr>
              <a:t> account to submit questions and communicate directly with customer service staff.  Case inquiries include: </a:t>
            </a:r>
          </a:p>
          <a:p>
            <a:pPr lvl="2">
              <a:lnSpc>
                <a:spcPct val="120000"/>
              </a:lnSpc>
              <a:spcBef>
                <a:spcPts val="0"/>
              </a:spcBef>
              <a:spcAft>
                <a:spcPts val="600"/>
              </a:spcAft>
              <a:buFont typeface="Courier New" panose="02070309020205020404" pitchFamily="49" charset="0"/>
              <a:buChar char="o"/>
            </a:pPr>
            <a:r>
              <a:rPr lang="en-US" sz="1800" dirty="0">
                <a:latin typeface="+mj-lt"/>
              </a:rPr>
              <a:t>Name update</a:t>
            </a:r>
          </a:p>
          <a:p>
            <a:pPr lvl="2">
              <a:lnSpc>
                <a:spcPct val="120000"/>
              </a:lnSpc>
              <a:spcBef>
                <a:spcPts val="0"/>
              </a:spcBef>
              <a:spcAft>
                <a:spcPts val="600"/>
              </a:spcAft>
              <a:buFont typeface="Courier New" panose="02070309020205020404" pitchFamily="49" charset="0"/>
              <a:buChar char="o"/>
            </a:pPr>
            <a:r>
              <a:rPr lang="en-US" sz="1800" dirty="0">
                <a:latin typeface="+mj-lt"/>
              </a:rPr>
              <a:t>DOB update</a:t>
            </a:r>
          </a:p>
          <a:p>
            <a:pPr lvl="2">
              <a:lnSpc>
                <a:spcPct val="120000"/>
              </a:lnSpc>
              <a:spcBef>
                <a:spcPts val="0"/>
              </a:spcBef>
              <a:spcAft>
                <a:spcPts val="600"/>
              </a:spcAft>
              <a:buFont typeface="Courier New" panose="02070309020205020404" pitchFamily="49" charset="0"/>
              <a:buChar char="o"/>
            </a:pPr>
            <a:r>
              <a:rPr lang="en-US" sz="1800" dirty="0">
                <a:latin typeface="+mj-lt"/>
              </a:rPr>
              <a:t>Social Security Number update</a:t>
            </a:r>
          </a:p>
          <a:p>
            <a:pPr lvl="2">
              <a:lnSpc>
                <a:spcPct val="120000"/>
              </a:lnSpc>
              <a:spcBef>
                <a:spcPts val="0"/>
              </a:spcBef>
              <a:spcAft>
                <a:spcPts val="600"/>
              </a:spcAft>
              <a:buFont typeface="Courier New" panose="02070309020205020404" pitchFamily="49" charset="0"/>
              <a:buChar char="o"/>
            </a:pPr>
            <a:r>
              <a:rPr lang="en-US" sz="1800" dirty="0">
                <a:latin typeface="+mj-lt"/>
              </a:rPr>
              <a:t>Citizenship Status update</a:t>
            </a:r>
          </a:p>
          <a:p>
            <a:pPr lvl="2">
              <a:lnSpc>
                <a:spcPct val="120000"/>
              </a:lnSpc>
              <a:spcBef>
                <a:spcPts val="0"/>
              </a:spcBef>
              <a:spcAft>
                <a:spcPts val="600"/>
              </a:spcAft>
              <a:buFont typeface="Courier New" panose="02070309020205020404" pitchFamily="49" charset="0"/>
              <a:buChar char="o"/>
            </a:pPr>
            <a:r>
              <a:rPr lang="en-US" sz="1800" dirty="0">
                <a:latin typeface="+mj-lt"/>
              </a:rPr>
              <a:t>Test Score Records</a:t>
            </a:r>
          </a:p>
          <a:p>
            <a:pPr lvl="2">
              <a:lnSpc>
                <a:spcPct val="120000"/>
              </a:lnSpc>
              <a:spcBef>
                <a:spcPts val="0"/>
              </a:spcBef>
              <a:spcAft>
                <a:spcPts val="600"/>
              </a:spcAft>
              <a:buFont typeface="Courier New" panose="02070309020205020404" pitchFamily="49" charset="0"/>
              <a:buChar char="o"/>
            </a:pPr>
            <a:r>
              <a:rPr lang="en-US" sz="1800" dirty="0">
                <a:latin typeface="+mj-lt"/>
              </a:rPr>
              <a:t>Application Questions</a:t>
            </a:r>
          </a:p>
          <a:p>
            <a:pPr lvl="2">
              <a:lnSpc>
                <a:spcPct val="120000"/>
              </a:lnSpc>
              <a:spcBef>
                <a:spcPts val="0"/>
              </a:spcBef>
              <a:spcAft>
                <a:spcPts val="600"/>
              </a:spcAft>
              <a:buFont typeface="Courier New" panose="02070309020205020404" pitchFamily="49" charset="0"/>
              <a:buChar char="o"/>
            </a:pPr>
            <a:r>
              <a:rPr lang="en-US" sz="1800" dirty="0">
                <a:latin typeface="+mj-lt"/>
              </a:rPr>
              <a:t>Customer Service Questions</a:t>
            </a:r>
          </a:p>
          <a:p>
            <a:pPr>
              <a:lnSpc>
                <a:spcPct val="120000"/>
              </a:lnSpc>
              <a:spcBef>
                <a:spcPts val="0"/>
              </a:spcBef>
              <a:spcAft>
                <a:spcPts val="600"/>
              </a:spcAft>
            </a:pPr>
            <a:r>
              <a:rPr lang="en-US" sz="2000" dirty="0">
                <a:latin typeface="+mj-lt"/>
              </a:rPr>
              <a:t>School Districts can create a case through their </a:t>
            </a:r>
            <a:r>
              <a:rPr lang="en-US" sz="2000" dirty="0" err="1">
                <a:latin typeface="+mj-lt"/>
              </a:rPr>
              <a:t>NJEdCert</a:t>
            </a:r>
            <a:r>
              <a:rPr lang="en-US" sz="2000" dirty="0">
                <a:latin typeface="+mj-lt"/>
              </a:rPr>
              <a:t> school district account to submit questions.</a:t>
            </a:r>
          </a:p>
        </p:txBody>
      </p:sp>
      <p:sp>
        <p:nvSpPr>
          <p:cNvPr id="4" name="Slide Number Placeholder 3"/>
          <p:cNvSpPr>
            <a:spLocks noGrp="1"/>
          </p:cNvSpPr>
          <p:nvPr>
            <p:ph type="sldNum" sz="quarter" idx="10"/>
          </p:nvPr>
        </p:nvSpPr>
        <p:spPr/>
        <p:txBody>
          <a:bodyPr/>
          <a:lstStyle/>
          <a:p>
            <a:fld id="{A3D1C70C-36A2-44FC-A083-98959550CFF4}" type="slidenum">
              <a:rPr lang="en-US" smtClean="0"/>
              <a:pPr/>
              <a:t>57</a:t>
            </a:fld>
            <a:endParaRPr lang="en-US"/>
          </a:p>
        </p:txBody>
      </p:sp>
    </p:spTree>
    <p:extLst>
      <p:ext uri="{BB962C8B-B14F-4D97-AF65-F5344CB8AC3E}">
        <p14:creationId xmlns:p14="http://schemas.microsoft.com/office/powerpoint/2010/main" val="3079004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latin typeface="+mj-lt"/>
              </a:rPr>
              <a:t>Additional Contact Information/Resources</a:t>
            </a:r>
          </a:p>
        </p:txBody>
      </p:sp>
      <p:sp>
        <p:nvSpPr>
          <p:cNvPr id="3" name="Text Placeholder 2"/>
          <p:cNvSpPr>
            <a:spLocks noGrp="1"/>
          </p:cNvSpPr>
          <p:nvPr>
            <p:ph type="body" sz="quarter" idx="11"/>
          </p:nvPr>
        </p:nvSpPr>
        <p:spPr>
          <a:xfrm>
            <a:off x="178420" y="1126475"/>
            <a:ext cx="11735674" cy="4924701"/>
          </a:xfrm>
        </p:spPr>
        <p:txBody>
          <a:bodyPr rIns="91440">
            <a:normAutofit fontScale="92500" lnSpcReduction="10000"/>
          </a:bodyPr>
          <a:lstStyle/>
          <a:p>
            <a:pPr marL="0" indent="0">
              <a:lnSpc>
                <a:spcPct val="150000"/>
              </a:lnSpc>
              <a:spcBef>
                <a:spcPts val="0"/>
              </a:spcBef>
              <a:spcAft>
                <a:spcPts val="0"/>
              </a:spcAft>
              <a:buNone/>
            </a:pPr>
            <a:r>
              <a:rPr lang="en-US" sz="2700" b="1" dirty="0">
                <a:solidFill>
                  <a:srgbClr val="000000"/>
                </a:solidFill>
                <a:latin typeface="+mn-lt"/>
              </a:rPr>
              <a:t>Office of Educator Evaluation email address: </a:t>
            </a:r>
            <a:r>
              <a:rPr lang="en-US" sz="2700" dirty="0">
                <a:solidFill>
                  <a:srgbClr val="000000"/>
                </a:solidFill>
                <a:latin typeface="+mn-lt"/>
                <a:hlinkClick r:id="rId2"/>
              </a:rPr>
              <a:t>edueval@doe.nj.gov</a:t>
            </a:r>
            <a:endParaRPr lang="en-US" sz="2700" dirty="0">
              <a:solidFill>
                <a:srgbClr val="000000"/>
              </a:solidFill>
              <a:latin typeface="+mn-lt"/>
            </a:endParaRPr>
          </a:p>
          <a:p>
            <a:pPr marL="0" indent="0">
              <a:lnSpc>
                <a:spcPct val="150000"/>
              </a:lnSpc>
              <a:spcBef>
                <a:spcPts val="0"/>
              </a:spcBef>
              <a:spcAft>
                <a:spcPts val="0"/>
              </a:spcAft>
              <a:buNone/>
            </a:pPr>
            <a:r>
              <a:rPr lang="en-US" sz="2700" b="1" dirty="0">
                <a:solidFill>
                  <a:srgbClr val="000000"/>
                </a:solidFill>
                <a:latin typeface="+mn-lt"/>
                <a:hlinkClick r:id="rId3"/>
              </a:rPr>
              <a:t>Achieve NJ </a:t>
            </a:r>
            <a:r>
              <a:rPr lang="en-US" sz="2700" b="1" dirty="0">
                <a:solidFill>
                  <a:srgbClr val="000000"/>
                </a:solidFill>
                <a:latin typeface="+mn-lt"/>
              </a:rPr>
              <a:t>website: </a:t>
            </a:r>
            <a:r>
              <a:rPr lang="en-US" sz="2700" dirty="0"/>
              <a:t>state.nj.us/education/AchieveNJ/</a:t>
            </a:r>
          </a:p>
          <a:p>
            <a:pPr marL="0" indent="0">
              <a:lnSpc>
                <a:spcPct val="150000"/>
              </a:lnSpc>
              <a:spcBef>
                <a:spcPts val="0"/>
              </a:spcBef>
              <a:spcAft>
                <a:spcPts val="0"/>
              </a:spcAft>
              <a:buNone/>
            </a:pPr>
            <a:r>
              <a:rPr lang="en-US" sz="2700" b="1" dirty="0">
                <a:latin typeface="+mj-lt"/>
                <a:ea typeface="Calibri" panose="020F0502020204030204" pitchFamily="34" charset="0"/>
                <a:hlinkClick r:id="rId4"/>
              </a:rPr>
              <a:t>Office of </a:t>
            </a:r>
            <a:r>
              <a:rPr lang="en-US" sz="2700" b="1" dirty="0">
                <a:effectLst/>
                <a:latin typeface="+mj-lt"/>
                <a:ea typeface="Calibri" panose="020F0502020204030204" pitchFamily="34" charset="0"/>
                <a:hlinkClick r:id="rId4"/>
              </a:rPr>
              <a:t>Professional Development </a:t>
            </a:r>
            <a:r>
              <a:rPr lang="en-US" sz="2700" b="1" dirty="0">
                <a:effectLst/>
                <a:latin typeface="+mj-lt"/>
                <a:ea typeface="Calibri" panose="020F0502020204030204" pitchFamily="34" charset="0"/>
              </a:rPr>
              <a:t>website: </a:t>
            </a:r>
            <a:r>
              <a:rPr lang="en-US" sz="2700" dirty="0"/>
              <a:t>nj.gov/education/profdev/</a:t>
            </a:r>
          </a:p>
          <a:p>
            <a:pPr marL="0" indent="0">
              <a:lnSpc>
                <a:spcPct val="150000"/>
              </a:lnSpc>
              <a:spcBef>
                <a:spcPts val="0"/>
              </a:spcBef>
              <a:spcAft>
                <a:spcPts val="0"/>
              </a:spcAft>
              <a:buNone/>
            </a:pPr>
            <a:r>
              <a:rPr lang="en-US" sz="2700" b="1" dirty="0">
                <a:latin typeface="+mn-lt"/>
                <a:ea typeface="Calibri" panose="020F0502020204030204" pitchFamily="34" charset="0"/>
              </a:rPr>
              <a:t>Office of </a:t>
            </a:r>
            <a:r>
              <a:rPr lang="en-US" sz="2700" b="1" dirty="0">
                <a:effectLst/>
                <a:latin typeface="+mn-lt"/>
                <a:ea typeface="Calibri" panose="020F0502020204030204" pitchFamily="34" charset="0"/>
              </a:rPr>
              <a:t>Professional Development email address: </a:t>
            </a:r>
            <a:r>
              <a:rPr lang="en-US" sz="2700" u="sng" dirty="0">
                <a:solidFill>
                  <a:srgbClr val="1F497D"/>
                </a:solidFill>
                <a:effectLst/>
                <a:latin typeface="+mn-lt"/>
                <a:ea typeface="Calibri" panose="020F0502020204030204" pitchFamily="34" charset="0"/>
                <a:hlinkClick r:id="rId5"/>
              </a:rPr>
              <a:t>TeachPD@doe.nj.gov</a:t>
            </a:r>
            <a:endParaRPr lang="en-US" sz="2700" dirty="0">
              <a:solidFill>
                <a:srgbClr val="000000"/>
              </a:solidFill>
              <a:latin typeface="+mn-lt"/>
            </a:endParaRPr>
          </a:p>
          <a:p>
            <a:pPr marL="0" indent="0">
              <a:lnSpc>
                <a:spcPct val="150000"/>
              </a:lnSpc>
              <a:spcBef>
                <a:spcPts val="0"/>
              </a:spcBef>
              <a:spcAft>
                <a:spcPts val="0"/>
              </a:spcAft>
              <a:buNone/>
            </a:pPr>
            <a:r>
              <a:rPr lang="en-US" sz="2700" b="1" dirty="0">
                <a:effectLst/>
                <a:latin typeface="+mn-lt"/>
                <a:ea typeface="Calibri" panose="020F0502020204030204" pitchFamily="34" charset="0"/>
                <a:hlinkClick r:id="rId6"/>
              </a:rPr>
              <a:t>NJDOE County and District Information</a:t>
            </a:r>
            <a:r>
              <a:rPr lang="en-US" sz="2700" b="1" dirty="0">
                <a:effectLst/>
                <a:latin typeface="+mn-lt"/>
                <a:ea typeface="Calibri" panose="020F0502020204030204" pitchFamily="34" charset="0"/>
              </a:rPr>
              <a:t>: </a:t>
            </a:r>
            <a:r>
              <a:rPr lang="en-US" sz="2700" dirty="0">
                <a:effectLst/>
                <a:latin typeface="+mn-lt"/>
                <a:ea typeface="Calibri" panose="020F0502020204030204" pitchFamily="34" charset="0"/>
              </a:rPr>
              <a:t>nj.gov/education/certification/ctydistinfo/ </a:t>
            </a:r>
          </a:p>
          <a:p>
            <a:pPr marL="0" indent="0">
              <a:lnSpc>
                <a:spcPct val="150000"/>
              </a:lnSpc>
              <a:spcBef>
                <a:spcPts val="0"/>
              </a:spcBef>
              <a:spcAft>
                <a:spcPts val="0"/>
              </a:spcAft>
              <a:buNone/>
            </a:pPr>
            <a:r>
              <a:rPr lang="en-US" sz="2700" b="1" dirty="0">
                <a:solidFill>
                  <a:prstClr val="black"/>
                </a:solidFill>
                <a:latin typeface="+mn-lt"/>
                <a:ea typeface="Times New Roman" panose="02020603050405020304" pitchFamily="18" charset="0"/>
                <a:hlinkClick r:id="rId7"/>
              </a:rPr>
              <a:t>EPP Training</a:t>
            </a:r>
            <a:r>
              <a:rPr lang="en-US" sz="2700" dirty="0">
                <a:solidFill>
                  <a:prstClr val="black"/>
                </a:solidFill>
                <a:latin typeface="+mn-lt"/>
                <a:ea typeface="Times New Roman" panose="02020603050405020304" pitchFamily="18" charset="0"/>
                <a:hlinkClick r:id="rId7"/>
              </a:rPr>
              <a:t>: </a:t>
            </a:r>
            <a:r>
              <a:rPr lang="en-US" sz="2700" dirty="0">
                <a:latin typeface="+mn-lt"/>
                <a:ea typeface="Times New Roman" panose="02020603050405020304" pitchFamily="18" charset="0"/>
              </a:rPr>
              <a:t>youtube.com/watch?v=m_bzyrzjs-w</a:t>
            </a:r>
          </a:p>
          <a:p>
            <a:pPr marL="0" indent="0">
              <a:lnSpc>
                <a:spcPct val="150000"/>
              </a:lnSpc>
              <a:spcBef>
                <a:spcPts val="0"/>
              </a:spcBef>
              <a:spcAft>
                <a:spcPts val="0"/>
              </a:spcAft>
              <a:buNone/>
            </a:pPr>
            <a:r>
              <a:rPr lang="en-US" sz="2700" b="1" dirty="0">
                <a:solidFill>
                  <a:prstClr val="black"/>
                </a:solidFill>
                <a:latin typeface="+mn-lt"/>
                <a:ea typeface="Times New Roman" panose="02020603050405020304" pitchFamily="18" charset="0"/>
                <a:hlinkClick r:id="rId8"/>
              </a:rPr>
              <a:t>NJDOE </a:t>
            </a:r>
            <a:r>
              <a:rPr lang="en-US" sz="2700" b="1" dirty="0" err="1">
                <a:solidFill>
                  <a:prstClr val="black"/>
                </a:solidFill>
                <a:latin typeface="+mn-lt"/>
                <a:ea typeface="Times New Roman" panose="02020603050405020304" pitchFamily="18" charset="0"/>
                <a:hlinkClick r:id="rId8"/>
              </a:rPr>
              <a:t>NJEdCert</a:t>
            </a:r>
            <a:r>
              <a:rPr lang="en-US" sz="2700" dirty="0">
                <a:solidFill>
                  <a:prstClr val="black"/>
                </a:solidFill>
                <a:latin typeface="+mn-lt"/>
                <a:ea typeface="Times New Roman" panose="02020603050405020304" pitchFamily="18" charset="0"/>
              </a:rPr>
              <a:t>: </a:t>
            </a:r>
            <a:r>
              <a:rPr lang="en-US" sz="2700" dirty="0">
                <a:latin typeface="+mn-lt"/>
                <a:ea typeface="Times New Roman" panose="02020603050405020304" pitchFamily="18" charset="0"/>
              </a:rPr>
              <a:t>nj.gov/education/certification/apply/index.shtml</a:t>
            </a:r>
          </a:p>
          <a:p>
            <a:pPr marL="0" indent="0">
              <a:lnSpc>
                <a:spcPct val="150000"/>
              </a:lnSpc>
              <a:spcBef>
                <a:spcPts val="0"/>
              </a:spcBef>
              <a:spcAft>
                <a:spcPts val="0"/>
              </a:spcAft>
              <a:buNone/>
            </a:pPr>
            <a:r>
              <a:rPr lang="en-US" sz="2700" b="1" dirty="0">
                <a:hlinkClick r:id="rId9" action="ppaction://hlinkfile"/>
              </a:rPr>
              <a:t>New Jersey Department of Education</a:t>
            </a:r>
            <a:r>
              <a:rPr lang="en-US" sz="2700" b="1" dirty="0"/>
              <a:t>: </a:t>
            </a:r>
            <a:r>
              <a:rPr lang="en-US" sz="2700" dirty="0"/>
              <a:t>nj.gov/education</a:t>
            </a:r>
            <a:endParaRPr lang="en-US" sz="2800" dirty="0">
              <a:latin typeface="+mj-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4004636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1C70C-36A2-44FC-A083-98959550CFF4}" type="slidenum">
              <a:rPr kumimoji="0" lang="en-US" sz="1400" b="0" i="0" u="none" strike="noStrike" kern="1200" cap="none" spc="0" normalizeH="0" baseline="0" noProof="0" smtClean="0">
                <a:ln>
                  <a:noFill/>
                </a:ln>
                <a:solidFill>
                  <a:prstClr val="white"/>
                </a:solidFill>
                <a:effectLst/>
                <a:uLnTx/>
                <a:uFillTx/>
                <a:latin typeface="Palatino Linotype" panose="0204050205050503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400" b="0" i="0" u="none" strike="noStrike" kern="1200" cap="none" spc="0" normalizeH="0" baseline="0" noProof="0">
              <a:ln>
                <a:noFill/>
              </a:ln>
              <a:solidFill>
                <a:prstClr val="white"/>
              </a:solidFill>
              <a:effectLst/>
              <a:uLnTx/>
              <a:uFillTx/>
              <a:latin typeface="Palatino Linotype" panose="02040502050505030304" pitchFamily="18" charset="0"/>
              <a:ea typeface="+mn-ea"/>
              <a:cs typeface="+mn-cs"/>
            </a:endParaRPr>
          </a:p>
        </p:txBody>
      </p:sp>
    </p:spTree>
    <p:extLst>
      <p:ext uri="{BB962C8B-B14F-4D97-AF65-F5344CB8AC3E}">
        <p14:creationId xmlns:p14="http://schemas.microsoft.com/office/powerpoint/2010/main" val="2529699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91812-9CAD-D04D-7269-249DEBCCB5C4}"/>
              </a:ext>
            </a:extLst>
          </p:cNvPr>
          <p:cNvSpPr>
            <a:spLocks noGrp="1"/>
          </p:cNvSpPr>
          <p:nvPr>
            <p:ph type="title"/>
          </p:nvPr>
        </p:nvSpPr>
        <p:spPr/>
        <p:txBody>
          <a:bodyPr/>
          <a:lstStyle/>
          <a:p>
            <a:r>
              <a:rPr kumimoji="0" lang="en-US" sz="3600" b="1" i="0" u="none" strike="noStrike" kern="1200" cap="none" spc="0" normalizeH="0" baseline="0" noProof="0" dirty="0">
                <a:ln>
                  <a:noFill/>
                </a:ln>
                <a:solidFill>
                  <a:srgbClr val="6E2405"/>
                </a:solidFill>
                <a:effectLst/>
                <a:uLnTx/>
                <a:uFillTx/>
                <a:latin typeface="Palatino Linotype" panose="02040502050505030304" pitchFamily="18" charset="0"/>
                <a:ea typeface="+mj-ea"/>
                <a:cs typeface="+mj-cs"/>
              </a:rPr>
              <a:t>NJEdCert Enhancements and Updates (3 of 3)</a:t>
            </a:r>
            <a:endParaRPr lang="en-US" sz="3600" dirty="0"/>
          </a:p>
        </p:txBody>
      </p:sp>
      <p:sp>
        <p:nvSpPr>
          <p:cNvPr id="3" name="Content Placeholder 2">
            <a:extLst>
              <a:ext uri="{FF2B5EF4-FFF2-40B4-BE49-F238E27FC236}">
                <a16:creationId xmlns:a16="http://schemas.microsoft.com/office/drawing/2014/main" id="{D9090876-ED87-7565-3998-4BA18B03D74F}"/>
              </a:ext>
            </a:extLst>
          </p:cNvPr>
          <p:cNvSpPr>
            <a:spLocks noGrp="1"/>
          </p:cNvSpPr>
          <p:nvPr>
            <p:ph idx="1"/>
          </p:nvPr>
        </p:nvSpPr>
        <p:spPr>
          <a:xfrm>
            <a:off x="146292" y="1136864"/>
            <a:ext cx="11890272" cy="2053597"/>
          </a:xfrm>
        </p:spPr>
        <p:txBody>
          <a:bodyPr/>
          <a:lstStyle/>
          <a:p>
            <a:pPr marL="0" indent="0">
              <a:lnSpc>
                <a:spcPct val="105000"/>
              </a:lnSpc>
              <a:spcBef>
                <a:spcPts val="0"/>
              </a:spcBef>
              <a:spcAft>
                <a:spcPts val="800"/>
              </a:spcAft>
              <a:buNone/>
            </a:pPr>
            <a:r>
              <a:rPr lang="en-US" sz="2400" dirty="0">
                <a:effectLst/>
                <a:latin typeface="+mn-lt"/>
                <a:ea typeface="Times New Roman" panose="02020603050405020304" pitchFamily="18" charset="0"/>
                <a:cs typeface="Times New Roman" panose="02020603050405020304" pitchFamily="18" charset="0"/>
              </a:rPr>
              <a:t>Data Protection</a:t>
            </a:r>
          </a:p>
          <a:p>
            <a:pPr>
              <a:lnSpc>
                <a:spcPct val="105000"/>
              </a:lnSpc>
              <a:spcBef>
                <a:spcPts val="0"/>
              </a:spcBef>
              <a:spcAft>
                <a:spcPts val="800"/>
              </a:spcAft>
            </a:pPr>
            <a:r>
              <a:rPr lang="en-US" sz="1800" dirty="0">
                <a:effectLst/>
                <a:latin typeface="+mn-lt"/>
                <a:ea typeface="Times New Roman" panose="02020603050405020304" pitchFamily="18" charset="0"/>
                <a:cs typeface="Times New Roman" panose="02020603050405020304" pitchFamily="18" charset="0"/>
              </a:rPr>
              <a:t>Multifactor Authentication, Data Masking, Permission Setting Updates and New </a:t>
            </a:r>
            <a:r>
              <a:rPr lang="en-US" sz="1800" dirty="0">
                <a:latin typeface="+mn-lt"/>
                <a:ea typeface="Times New Roman" panose="02020603050405020304" pitchFamily="18" charset="0"/>
                <a:cs typeface="Times New Roman" panose="02020603050405020304" pitchFamily="18" charset="0"/>
              </a:rPr>
              <a:t>P</a:t>
            </a:r>
            <a:r>
              <a:rPr lang="en-US" sz="1800" dirty="0">
                <a:effectLst/>
                <a:latin typeface="+mn-lt"/>
                <a:ea typeface="Times New Roman" panose="02020603050405020304" pitchFamily="18" charset="0"/>
                <a:cs typeface="Times New Roman" panose="02020603050405020304" pitchFamily="18" charset="0"/>
              </a:rPr>
              <a:t>rofiles </a:t>
            </a:r>
          </a:p>
          <a:p>
            <a:pPr marL="0" marR="0" lvl="0" indent="0">
              <a:lnSpc>
                <a:spcPct val="105000"/>
              </a:lnSpc>
              <a:spcBef>
                <a:spcPts val="0"/>
              </a:spcBef>
              <a:spcAft>
                <a:spcPts val="0"/>
              </a:spcAft>
              <a:buNone/>
            </a:pPr>
            <a:r>
              <a:rPr lang="en-US" sz="2400" dirty="0">
                <a:latin typeface="+mn-lt"/>
                <a:ea typeface="Times New Roman" panose="02020603050405020304" pitchFamily="18" charset="0"/>
                <a:cs typeface="Times New Roman" panose="02020603050405020304" pitchFamily="18" charset="0"/>
              </a:rPr>
              <a:t>Permission Settings / Profile Views</a:t>
            </a:r>
            <a:endParaRPr lang="en-US" sz="2400" dirty="0">
              <a:latin typeface="+mn-lt"/>
              <a:ea typeface="Aptos" panose="020B0004020202020204" pitchFamily="34" charset="0"/>
              <a:cs typeface="Times New Roman" panose="02020603050405020304" pitchFamily="18"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Updates made to Examiner, Customer Service, County Office, District, and EPP Representative Accounts</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800"/>
              </a:spcAft>
            </a:pPr>
            <a:r>
              <a:rPr lang="en-US" sz="1800" dirty="0">
                <a:latin typeface="+mn-lt"/>
                <a:ea typeface="Times New Roman" panose="02020603050405020304" pitchFamily="18" charset="0"/>
                <a:cs typeface="Aptos" panose="020B0004020202020204" pitchFamily="34" charset="0"/>
              </a:rPr>
              <a:t>Created Examiner Supervisor and Customer Service Supervisor Profiles</a:t>
            </a:r>
            <a:endParaRPr lang="en-US" sz="1800" dirty="0">
              <a:latin typeface="+mn-lt"/>
              <a:ea typeface="Calibri" panose="020F0502020204030204" pitchFamily="34" charset="0"/>
              <a:cs typeface="Aptos" panose="020B0004020202020204" pitchFamily="34" charset="0"/>
            </a:endParaRPr>
          </a:p>
        </p:txBody>
      </p:sp>
      <p:sp>
        <p:nvSpPr>
          <p:cNvPr id="4" name="Content Placeholder 3">
            <a:extLst>
              <a:ext uri="{FF2B5EF4-FFF2-40B4-BE49-F238E27FC236}">
                <a16:creationId xmlns:a16="http://schemas.microsoft.com/office/drawing/2014/main" id="{E4BAD309-A74E-DF85-2FDD-685FB0EC3A74}"/>
              </a:ext>
            </a:extLst>
          </p:cNvPr>
          <p:cNvSpPr>
            <a:spLocks noGrp="1"/>
          </p:cNvSpPr>
          <p:nvPr>
            <p:ph idx="13"/>
          </p:nvPr>
        </p:nvSpPr>
        <p:spPr>
          <a:xfrm>
            <a:off x="146292" y="3429000"/>
            <a:ext cx="11890272" cy="2534478"/>
          </a:xfrm>
        </p:spPr>
        <p:txBody>
          <a:bodyPr numCol="2"/>
          <a:lstStyle/>
          <a:p>
            <a:pPr marL="0" marR="0" lvl="0" indent="0">
              <a:lnSpc>
                <a:spcPct val="105000"/>
              </a:lnSpc>
              <a:spcBef>
                <a:spcPts val="0"/>
              </a:spcBef>
              <a:spcAft>
                <a:spcPts val="0"/>
              </a:spcAft>
              <a:buNone/>
            </a:pPr>
            <a:r>
              <a:rPr lang="en-US" sz="2400" dirty="0">
                <a:latin typeface="+mn-lt"/>
                <a:cs typeface="Times New Roman" panose="02020603050405020304" pitchFamily="18" charset="0"/>
              </a:rPr>
              <a:t>Process Updates:</a:t>
            </a: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Account Creation Validation</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Conversion to Standard Flow</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EPP Nomination Flow</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Initial and Renewal Emergency Flow</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4200"/>
              </a:spcAft>
            </a:pPr>
            <a:r>
              <a:rPr lang="en-US" sz="1800" dirty="0">
                <a:latin typeface="+mn-lt"/>
                <a:ea typeface="Times New Roman" panose="02020603050405020304" pitchFamily="18" charset="0"/>
                <a:cs typeface="Aptos" panose="020B0004020202020204" pitchFamily="34" charset="0"/>
              </a:rPr>
              <a:t>Initial and Renewal School Safety Specialist Credential Flow</a:t>
            </a:r>
          </a:p>
          <a:p>
            <a:pPr>
              <a:lnSpc>
                <a:spcPct val="105000"/>
              </a:lnSpc>
              <a:spcBef>
                <a:spcPts val="1200"/>
              </a:spcBef>
              <a:spcAft>
                <a:spcPts val="0"/>
              </a:spcAft>
            </a:pPr>
            <a:r>
              <a:rPr lang="en-US" sz="1800" dirty="0">
                <a:latin typeface="+mn-lt"/>
                <a:ea typeface="Times New Roman" panose="02020603050405020304" pitchFamily="18" charset="0"/>
                <a:cs typeface="Aptos" panose="020B0004020202020204" pitchFamily="34" charset="0"/>
              </a:rPr>
              <a:t>Regular Application Process Flow</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Standard Non-Citizen Flow</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Board of Examiners Process (in process)</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0"/>
              </a:spcAft>
            </a:pPr>
            <a:r>
              <a:rPr lang="en-US" sz="1800" dirty="0">
                <a:latin typeface="+mn-lt"/>
                <a:ea typeface="Times New Roman" panose="02020603050405020304" pitchFamily="18" charset="0"/>
                <a:cs typeface="Aptos" panose="020B0004020202020204" pitchFamily="34" charset="0"/>
              </a:rPr>
              <a:t>Deficient Application Process (in process)</a:t>
            </a:r>
            <a:endParaRPr lang="en-US" sz="1800" dirty="0">
              <a:latin typeface="+mn-lt"/>
              <a:ea typeface="Calibri" panose="020F0502020204030204" pitchFamily="34" charset="0"/>
              <a:cs typeface="Aptos" panose="020B0004020202020204" pitchFamily="34" charset="0"/>
            </a:endParaRPr>
          </a:p>
          <a:p>
            <a:pPr>
              <a:lnSpc>
                <a:spcPct val="105000"/>
              </a:lnSpc>
              <a:spcBef>
                <a:spcPts val="0"/>
              </a:spcBef>
              <a:spcAft>
                <a:spcPts val="800"/>
              </a:spcAft>
            </a:pPr>
            <a:r>
              <a:rPr lang="en-US" sz="1800" dirty="0">
                <a:latin typeface="+mn-lt"/>
                <a:ea typeface="Times New Roman" panose="02020603050405020304" pitchFamily="18" charset="0"/>
                <a:cs typeface="Aptos" panose="020B0004020202020204" pitchFamily="34" charset="0"/>
              </a:rPr>
              <a:t>VOPC, SOPE, ROPE Process (in process)</a:t>
            </a:r>
            <a:endParaRPr lang="en-US" sz="1800" dirty="0">
              <a:latin typeface="+mn-lt"/>
              <a:ea typeface="Calibri" panose="020F0502020204030204" pitchFamily="34" charset="0"/>
              <a:cs typeface="Aptos" panose="020B0004020202020204" pitchFamily="34" charset="0"/>
            </a:endParaRPr>
          </a:p>
        </p:txBody>
      </p:sp>
      <p:sp>
        <p:nvSpPr>
          <p:cNvPr id="5" name="Slide Number Placeholder 4">
            <a:extLst>
              <a:ext uri="{FF2B5EF4-FFF2-40B4-BE49-F238E27FC236}">
                <a16:creationId xmlns:a16="http://schemas.microsoft.com/office/drawing/2014/main" id="{945B11EA-5567-4BDA-41C8-722191171276}"/>
              </a:ext>
            </a:extLst>
          </p:cNvPr>
          <p:cNvSpPr>
            <a:spLocks noGrp="1"/>
          </p:cNvSpPr>
          <p:nvPr>
            <p:ph type="sldNum" sz="quarter" idx="12"/>
          </p:nvPr>
        </p:nvSpPr>
        <p:spPr/>
        <p:txBody>
          <a:bodyPr/>
          <a:lstStyle/>
          <a:p>
            <a:fld id="{A3D1C70C-36A2-44FC-A083-98959550CFF4}" type="slidenum">
              <a:rPr lang="en-US" smtClean="0"/>
              <a:t>6</a:t>
            </a:fld>
            <a:endParaRPr lang="en-US"/>
          </a:p>
        </p:txBody>
      </p:sp>
    </p:spTree>
    <p:extLst>
      <p:ext uri="{BB962C8B-B14F-4D97-AF65-F5344CB8AC3E}">
        <p14:creationId xmlns:p14="http://schemas.microsoft.com/office/powerpoint/2010/main" val="219219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CC46A-08BF-4212-8571-7BFEF929F69B}"/>
              </a:ext>
            </a:extLst>
          </p:cNvPr>
          <p:cNvSpPr>
            <a:spLocks noGrp="1"/>
          </p:cNvSpPr>
          <p:nvPr>
            <p:ph type="title"/>
          </p:nvPr>
        </p:nvSpPr>
        <p:spPr/>
        <p:txBody>
          <a:bodyPr/>
          <a:lstStyle/>
          <a:p>
            <a:r>
              <a:rPr lang="en-US" dirty="0"/>
              <a:t>Certification Fee Holiday</a:t>
            </a:r>
          </a:p>
        </p:txBody>
      </p:sp>
      <p:sp>
        <p:nvSpPr>
          <p:cNvPr id="3" name="Slide Number Placeholder 2">
            <a:extLst>
              <a:ext uri="{FF2B5EF4-FFF2-40B4-BE49-F238E27FC236}">
                <a16:creationId xmlns:a16="http://schemas.microsoft.com/office/drawing/2014/main" id="{91BBBF94-D5F9-493D-971D-69647119E72E}"/>
              </a:ext>
            </a:extLst>
          </p:cNvPr>
          <p:cNvSpPr>
            <a:spLocks noGrp="1"/>
          </p:cNvSpPr>
          <p:nvPr>
            <p:ph type="sldNum" sz="quarter" idx="12"/>
          </p:nvPr>
        </p:nvSpPr>
        <p:spPr/>
        <p:txBody>
          <a:bodyPr/>
          <a:lstStyle/>
          <a:p>
            <a:fld id="{063B872D-3AE9-4542-A461-B751CD6BB84C}" type="slidenum">
              <a:rPr lang="en-US" smtClean="0"/>
              <a:t>7</a:t>
            </a:fld>
            <a:endParaRPr lang="en-US"/>
          </a:p>
        </p:txBody>
      </p:sp>
    </p:spTree>
    <p:extLst>
      <p:ext uri="{BB962C8B-B14F-4D97-AF65-F5344CB8AC3E}">
        <p14:creationId xmlns:p14="http://schemas.microsoft.com/office/powerpoint/2010/main" val="410854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Certification Fee Holiday   (1 of 2)</a:t>
            </a:r>
          </a:p>
        </p:txBody>
      </p:sp>
      <p:sp>
        <p:nvSpPr>
          <p:cNvPr id="3" name="Text Placeholder 2"/>
          <p:cNvSpPr>
            <a:spLocks noGrp="1"/>
          </p:cNvSpPr>
          <p:nvPr>
            <p:ph type="body" sz="quarter" idx="11"/>
          </p:nvPr>
        </p:nvSpPr>
        <p:spPr>
          <a:xfrm>
            <a:off x="171450" y="1126476"/>
            <a:ext cx="11849100" cy="4826852"/>
          </a:xfrm>
        </p:spPr>
        <p:txBody>
          <a:bodyPr vert="horz" lIns="91440" tIns="45720" rIns="822960" bIns="45720" rtlCol="0" anchor="t">
            <a:normAutofit lnSpcReduction="10000"/>
          </a:bodyPr>
          <a:lstStyle/>
          <a:p>
            <a:r>
              <a:rPr lang="en-US" sz="2800" dirty="0"/>
              <a:t>On July 1, 2023, all educators received a temporary waiver of certification fees via the Certification Fee Holiday. </a:t>
            </a:r>
          </a:p>
          <a:p>
            <a:r>
              <a:rPr lang="en-US" sz="2800" dirty="0"/>
              <a:t>This initiative ended on June 30, 2024, and all fees were reinstated in </a:t>
            </a:r>
            <a:r>
              <a:rPr lang="en-US" sz="2800" dirty="0" err="1"/>
              <a:t>NJEdCert</a:t>
            </a:r>
            <a:r>
              <a:rPr lang="en-US" sz="2800" dirty="0"/>
              <a:t> as of July 1, 2024. </a:t>
            </a:r>
          </a:p>
          <a:p>
            <a:r>
              <a:rPr lang="en-US" sz="2800" dirty="0">
                <a:effectLst/>
                <a:latin typeface="+mj-lt"/>
                <a:ea typeface="Times New Roman" panose="02020603050405020304" pitchFamily="18" charset="0"/>
                <a:cs typeface="Aptos" panose="020B0004020202020204" pitchFamily="34" charset="0"/>
              </a:rPr>
              <a:t>For educators who have </a:t>
            </a:r>
            <a:r>
              <a:rPr lang="en-US" sz="2800" b="1" dirty="0">
                <a:effectLst/>
                <a:latin typeface="+mj-lt"/>
                <a:ea typeface="Times New Roman" panose="02020603050405020304" pitchFamily="18" charset="0"/>
                <a:cs typeface="Aptos" panose="020B0004020202020204" pitchFamily="34" charset="0"/>
              </a:rPr>
              <a:t>credits</a:t>
            </a:r>
            <a:r>
              <a:rPr lang="en-US" sz="2800" dirty="0">
                <a:effectLst/>
                <a:latin typeface="+mj-lt"/>
                <a:ea typeface="Times New Roman" panose="02020603050405020304" pitchFamily="18" charset="0"/>
                <a:cs typeface="Aptos" panose="020B0004020202020204" pitchFamily="34" charset="0"/>
              </a:rPr>
              <a:t> to use in their account prior to the fee holiday (June 30, 2023, and before), system updates are being made and credits will be available on July 15, 2024.  Credits will not be available for educators who applied during the Certification Fee Holiday period, July 1, 2023 – June 30, 2024.</a:t>
            </a:r>
            <a:endParaRPr lang="en-US" sz="2800" dirty="0">
              <a:latin typeface="+mj-lt"/>
            </a:endParaRPr>
          </a:p>
        </p:txBody>
      </p:sp>
      <p:sp>
        <p:nvSpPr>
          <p:cNvPr id="4" name="Slide Number Placeholder 3"/>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6324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F1838-83C7-E9E0-F5F9-C917E8E31CD8}"/>
              </a:ext>
            </a:extLst>
          </p:cNvPr>
          <p:cNvSpPr>
            <a:spLocks noGrp="1"/>
          </p:cNvSpPr>
          <p:nvPr>
            <p:ph type="title"/>
          </p:nvPr>
        </p:nvSpPr>
        <p:spPr/>
        <p:txBody>
          <a:bodyPr anchor="ctr">
            <a:normAutofit/>
          </a:bodyPr>
          <a:lstStyle/>
          <a:p>
            <a:r>
              <a:rPr lang="en-US" sz="4600" dirty="0"/>
              <a:t>Certification Fee Holiday   (2 of 2)</a:t>
            </a:r>
          </a:p>
        </p:txBody>
      </p:sp>
      <p:sp>
        <p:nvSpPr>
          <p:cNvPr id="3" name="Content Placeholder 2">
            <a:extLst>
              <a:ext uri="{FF2B5EF4-FFF2-40B4-BE49-F238E27FC236}">
                <a16:creationId xmlns:a16="http://schemas.microsoft.com/office/drawing/2014/main" id="{0CE9D972-ABA3-AF26-ACD8-97E588039430}"/>
              </a:ext>
              <a:ext uri="{C183D7F6-B498-43B3-948B-1728B52AA6E4}">
                <adec:decorative xmlns:adec="http://schemas.microsoft.com/office/drawing/2017/decorative" val="1"/>
              </a:ext>
            </a:extLst>
          </p:cNvPr>
          <p:cNvSpPr>
            <a:spLocks noGrp="1"/>
          </p:cNvSpPr>
          <p:nvPr>
            <p:ph sz="half" idx="2"/>
          </p:nvPr>
        </p:nvSpPr>
        <p:spPr>
          <a:xfrm>
            <a:off x="169732" y="1450895"/>
            <a:ext cx="5876389" cy="3664374"/>
          </a:xfrm>
        </p:spPr>
        <p:txBody>
          <a:bodyPr>
            <a:normAutofit/>
          </a:bodyPr>
          <a:lstStyle/>
          <a:p>
            <a:r>
              <a:rPr lang="en-US" sz="2400" dirty="0"/>
              <a:t>Waived $12,000,000 in payment	</a:t>
            </a:r>
          </a:p>
          <a:p>
            <a:r>
              <a:rPr lang="en-US" sz="2400" dirty="0"/>
              <a:t>Received over 125,000 applications</a:t>
            </a:r>
          </a:p>
          <a:p>
            <a:r>
              <a:rPr lang="en-US" sz="2400" dirty="0"/>
              <a:t>Issued over 56,000 certificates or credentials</a:t>
            </a:r>
          </a:p>
          <a:p>
            <a:r>
              <a:rPr lang="en-US" sz="2400" dirty="0"/>
              <a:t>Issued approximately 9,600 initial instructional licenses</a:t>
            </a:r>
          </a:p>
        </p:txBody>
      </p:sp>
      <p:sp>
        <p:nvSpPr>
          <p:cNvPr id="6" name="Text Placeholder 5">
            <a:extLst>
              <a:ext uri="{FF2B5EF4-FFF2-40B4-BE49-F238E27FC236}">
                <a16:creationId xmlns:a16="http://schemas.microsoft.com/office/drawing/2014/main" id="{1F3208F1-58EB-2441-7885-4693B42DAED0}"/>
              </a:ext>
            </a:extLst>
          </p:cNvPr>
          <p:cNvSpPr>
            <a:spLocks noGrp="1"/>
          </p:cNvSpPr>
          <p:nvPr>
            <p:ph type="body" idx="13"/>
          </p:nvPr>
        </p:nvSpPr>
        <p:spPr>
          <a:xfrm>
            <a:off x="6145213" y="1515119"/>
            <a:ext cx="4755639" cy="394823"/>
          </a:xfrm>
        </p:spPr>
        <p:txBody>
          <a:bodyPr/>
          <a:lstStyle/>
          <a:p>
            <a:r>
              <a:rPr lang="en-US" dirty="0"/>
              <a:t>Certificates Issued</a:t>
            </a:r>
          </a:p>
        </p:txBody>
      </p:sp>
      <p:sp>
        <p:nvSpPr>
          <p:cNvPr id="5" name="Slide Number Placeholder 4">
            <a:extLst>
              <a:ext uri="{FF2B5EF4-FFF2-40B4-BE49-F238E27FC236}">
                <a16:creationId xmlns:a16="http://schemas.microsoft.com/office/drawing/2014/main" id="{3276D804-49D4-83BE-84F7-C54F8AA0FEE9}"/>
              </a:ext>
            </a:extLst>
          </p:cNvPr>
          <p:cNvSpPr>
            <a:spLocks noGrp="1"/>
          </p:cNvSpPr>
          <p:nvPr>
            <p:ph type="sldNum" sz="quarter" idx="12"/>
          </p:nvPr>
        </p:nvSpPr>
        <p:spPr/>
        <p:txBody>
          <a:bodyPr anchor="ctr">
            <a:normAutofit/>
          </a:bodyPr>
          <a:lstStyle/>
          <a:p>
            <a:pPr>
              <a:spcAft>
                <a:spcPts val="600"/>
              </a:spcAft>
            </a:pPr>
            <a:fld id="{A3D1C70C-36A2-44FC-A083-98959550CFF4}" type="slidenum">
              <a:rPr lang="en-US" smtClean="0"/>
              <a:pPr>
                <a:spcAft>
                  <a:spcPts val="600"/>
                </a:spcAft>
              </a:pPr>
              <a:t>9</a:t>
            </a:fld>
            <a:endParaRPr lang="en-US"/>
          </a:p>
        </p:txBody>
      </p:sp>
      <p:graphicFrame>
        <p:nvGraphicFramePr>
          <p:cNvPr id="9" name="Content Placeholder 8">
            <a:extLst>
              <a:ext uri="{FF2B5EF4-FFF2-40B4-BE49-F238E27FC236}">
                <a16:creationId xmlns:a16="http://schemas.microsoft.com/office/drawing/2014/main" id="{BE5A56BA-41C4-042E-8CAF-18CBE8EFDFB3}"/>
              </a:ext>
              <a:ext uri="{C183D7F6-B498-43B3-948B-1728B52AA6E4}">
                <adec:decorative xmlns:adec="http://schemas.microsoft.com/office/drawing/2017/decorative" val="1"/>
              </a:ext>
            </a:extLst>
          </p:cNvPr>
          <p:cNvGraphicFramePr>
            <a:graphicFrameLocks noGrp="1"/>
          </p:cNvGraphicFramePr>
          <p:nvPr>
            <p:ph sz="half" idx="14"/>
            <p:extLst>
              <p:ext uri="{D42A27DB-BD31-4B8C-83A1-F6EECF244321}">
                <p14:modId xmlns:p14="http://schemas.microsoft.com/office/powerpoint/2010/main" val="1460643305"/>
              </p:ext>
            </p:extLst>
          </p:nvPr>
        </p:nvGraphicFramePr>
        <p:xfrm>
          <a:off x="6096000" y="1919731"/>
          <a:ext cx="4867072" cy="4000862"/>
        </p:xfrm>
        <a:graphic>
          <a:graphicData uri="http://schemas.openxmlformats.org/drawingml/2006/table">
            <a:tbl>
              <a:tblPr firstRow="1" bandRow="1">
                <a:tableStyleId>{5C22544A-7EE6-4342-B048-85BDC9FD1C3A}</a:tableStyleId>
              </a:tblPr>
              <a:tblGrid>
                <a:gridCol w="2433536">
                  <a:extLst>
                    <a:ext uri="{9D8B030D-6E8A-4147-A177-3AD203B41FA5}">
                      <a16:colId xmlns:a16="http://schemas.microsoft.com/office/drawing/2014/main" val="2824821340"/>
                    </a:ext>
                  </a:extLst>
                </a:gridCol>
                <a:gridCol w="2433536">
                  <a:extLst>
                    <a:ext uri="{9D8B030D-6E8A-4147-A177-3AD203B41FA5}">
                      <a16:colId xmlns:a16="http://schemas.microsoft.com/office/drawing/2014/main" val="3599829307"/>
                    </a:ext>
                  </a:extLst>
                </a:gridCol>
              </a:tblGrid>
              <a:tr h="440059">
                <a:tc>
                  <a:txBody>
                    <a:bodyPr/>
                    <a:lstStyle/>
                    <a:p>
                      <a:r>
                        <a:rPr lang="en-US" dirty="0"/>
                        <a:t>Certificate</a:t>
                      </a:r>
                    </a:p>
                  </a:txBody>
                  <a:tcPr/>
                </a:tc>
                <a:tc>
                  <a:txBody>
                    <a:bodyPr/>
                    <a:lstStyle/>
                    <a:p>
                      <a:r>
                        <a:rPr lang="en-US" dirty="0"/>
                        <a:t>Number</a:t>
                      </a:r>
                      <a:r>
                        <a:rPr lang="en-US" baseline="0" dirty="0"/>
                        <a:t> Issued</a:t>
                      </a:r>
                      <a:endParaRPr lang="en-US" dirty="0"/>
                    </a:p>
                  </a:txBody>
                  <a:tcPr/>
                </a:tc>
                <a:extLst>
                  <a:ext uri="{0D108BD9-81ED-4DB2-BD59-A6C34878D82A}">
                    <a16:rowId xmlns:a16="http://schemas.microsoft.com/office/drawing/2014/main" val="2167234804"/>
                  </a:ext>
                </a:extLst>
              </a:tr>
              <a:tr h="440059">
                <a:tc>
                  <a:txBody>
                    <a:bodyPr/>
                    <a:lstStyle/>
                    <a:p>
                      <a:r>
                        <a:rPr lang="en-US" dirty="0"/>
                        <a:t>Instructional</a:t>
                      </a:r>
                    </a:p>
                  </a:txBody>
                  <a:tcPr/>
                </a:tc>
                <a:tc>
                  <a:txBody>
                    <a:bodyPr/>
                    <a:lstStyle/>
                    <a:p>
                      <a:r>
                        <a:rPr lang="en-US" dirty="0"/>
                        <a:t>16,755</a:t>
                      </a:r>
                    </a:p>
                  </a:txBody>
                  <a:tcPr/>
                </a:tc>
                <a:extLst>
                  <a:ext uri="{0D108BD9-81ED-4DB2-BD59-A6C34878D82A}">
                    <a16:rowId xmlns:a16="http://schemas.microsoft.com/office/drawing/2014/main" val="2743003695"/>
                  </a:ext>
                </a:extLst>
              </a:tr>
              <a:tr h="440059">
                <a:tc>
                  <a:txBody>
                    <a:bodyPr/>
                    <a:lstStyle/>
                    <a:p>
                      <a:r>
                        <a:rPr lang="en-US" dirty="0"/>
                        <a:t>Administrative</a:t>
                      </a:r>
                    </a:p>
                  </a:txBody>
                  <a:tcPr/>
                </a:tc>
                <a:tc>
                  <a:txBody>
                    <a:bodyPr/>
                    <a:lstStyle/>
                    <a:p>
                      <a:r>
                        <a:rPr lang="en-US" dirty="0"/>
                        <a:t>2,998</a:t>
                      </a:r>
                    </a:p>
                  </a:txBody>
                  <a:tcPr/>
                </a:tc>
                <a:extLst>
                  <a:ext uri="{0D108BD9-81ED-4DB2-BD59-A6C34878D82A}">
                    <a16:rowId xmlns:a16="http://schemas.microsoft.com/office/drawing/2014/main" val="1257363714"/>
                  </a:ext>
                </a:extLst>
              </a:tr>
              <a:tr h="480390">
                <a:tc>
                  <a:txBody>
                    <a:bodyPr/>
                    <a:lstStyle/>
                    <a:p>
                      <a:r>
                        <a:rPr lang="en-US" sz="1800" kern="1200" dirty="0">
                          <a:solidFill>
                            <a:schemeClr val="dk1"/>
                          </a:solidFill>
                          <a:latin typeface="+mn-lt"/>
                          <a:ea typeface="+mn-ea"/>
                          <a:cs typeface="+mn-cs"/>
                        </a:rPr>
                        <a:t>Educationa</a:t>
                      </a:r>
                      <a:r>
                        <a:rPr lang="en-US" dirty="0"/>
                        <a:t>l Services</a:t>
                      </a:r>
                    </a:p>
                  </a:txBody>
                  <a:tcPr/>
                </a:tc>
                <a:tc>
                  <a:txBody>
                    <a:bodyPr/>
                    <a:lstStyle/>
                    <a:p>
                      <a:r>
                        <a:rPr lang="en-US" dirty="0"/>
                        <a:t>2,719</a:t>
                      </a:r>
                    </a:p>
                  </a:txBody>
                  <a:tcPr/>
                </a:tc>
                <a:extLst>
                  <a:ext uri="{0D108BD9-81ED-4DB2-BD59-A6C34878D82A}">
                    <a16:rowId xmlns:a16="http://schemas.microsoft.com/office/drawing/2014/main" val="672115842"/>
                  </a:ext>
                </a:extLst>
              </a:tr>
              <a:tr h="440059">
                <a:tc>
                  <a:txBody>
                    <a:bodyPr/>
                    <a:lstStyle/>
                    <a:p>
                      <a:r>
                        <a:rPr lang="en-US" dirty="0"/>
                        <a:t>Emergency</a:t>
                      </a:r>
                    </a:p>
                  </a:txBody>
                  <a:tcPr/>
                </a:tc>
                <a:tc>
                  <a:txBody>
                    <a:bodyPr/>
                    <a:lstStyle/>
                    <a:p>
                      <a:r>
                        <a:rPr lang="en-US" dirty="0"/>
                        <a:t>380</a:t>
                      </a:r>
                    </a:p>
                  </a:txBody>
                  <a:tcPr/>
                </a:tc>
                <a:extLst>
                  <a:ext uri="{0D108BD9-81ED-4DB2-BD59-A6C34878D82A}">
                    <a16:rowId xmlns:a16="http://schemas.microsoft.com/office/drawing/2014/main" val="2739366373"/>
                  </a:ext>
                </a:extLst>
              </a:tr>
              <a:tr h="440059">
                <a:tc>
                  <a:txBody>
                    <a:bodyPr/>
                    <a:lstStyle/>
                    <a:p>
                      <a:r>
                        <a:rPr lang="en-US" dirty="0"/>
                        <a:t>CTE</a:t>
                      </a:r>
                    </a:p>
                  </a:txBody>
                  <a:tcPr/>
                </a:tc>
                <a:tc>
                  <a:txBody>
                    <a:bodyPr/>
                    <a:lstStyle/>
                    <a:p>
                      <a:r>
                        <a:rPr lang="en-US" dirty="0"/>
                        <a:t>601</a:t>
                      </a:r>
                    </a:p>
                  </a:txBody>
                  <a:tcPr/>
                </a:tc>
                <a:extLst>
                  <a:ext uri="{0D108BD9-81ED-4DB2-BD59-A6C34878D82A}">
                    <a16:rowId xmlns:a16="http://schemas.microsoft.com/office/drawing/2014/main" val="4239888310"/>
                  </a:ext>
                </a:extLst>
              </a:tr>
              <a:tr h="440059">
                <a:tc>
                  <a:txBody>
                    <a:bodyPr/>
                    <a:lstStyle/>
                    <a:p>
                      <a:r>
                        <a:rPr lang="en-US" dirty="0"/>
                        <a:t>Provisional</a:t>
                      </a:r>
                    </a:p>
                  </a:txBody>
                  <a:tcPr/>
                </a:tc>
                <a:tc>
                  <a:txBody>
                    <a:bodyPr/>
                    <a:lstStyle/>
                    <a:p>
                      <a:r>
                        <a:rPr lang="en-US" dirty="0"/>
                        <a:t>11,268</a:t>
                      </a:r>
                    </a:p>
                  </a:txBody>
                  <a:tcPr/>
                </a:tc>
                <a:extLst>
                  <a:ext uri="{0D108BD9-81ED-4DB2-BD59-A6C34878D82A}">
                    <a16:rowId xmlns:a16="http://schemas.microsoft.com/office/drawing/2014/main" val="238249576"/>
                  </a:ext>
                </a:extLst>
              </a:tr>
              <a:tr h="440059">
                <a:tc>
                  <a:txBody>
                    <a:bodyPr/>
                    <a:lstStyle/>
                    <a:p>
                      <a:r>
                        <a:rPr lang="en-US" dirty="0"/>
                        <a:t>Substitutes</a:t>
                      </a:r>
                    </a:p>
                  </a:txBody>
                  <a:tcPr/>
                </a:tc>
                <a:tc>
                  <a:txBody>
                    <a:bodyPr/>
                    <a:lstStyle/>
                    <a:p>
                      <a:r>
                        <a:rPr lang="en-US" dirty="0"/>
                        <a:t>21,277</a:t>
                      </a:r>
                    </a:p>
                  </a:txBody>
                  <a:tcPr/>
                </a:tc>
                <a:extLst>
                  <a:ext uri="{0D108BD9-81ED-4DB2-BD59-A6C34878D82A}">
                    <a16:rowId xmlns:a16="http://schemas.microsoft.com/office/drawing/2014/main" val="24104379"/>
                  </a:ext>
                </a:extLst>
              </a:tr>
              <a:tr h="440059">
                <a:tc>
                  <a:txBody>
                    <a:bodyPr/>
                    <a:lstStyle/>
                    <a:p>
                      <a:r>
                        <a:rPr lang="en-US" dirty="0"/>
                        <a:t>Other</a:t>
                      </a:r>
                    </a:p>
                  </a:txBody>
                  <a:tcPr/>
                </a:tc>
                <a:tc>
                  <a:txBody>
                    <a:bodyPr/>
                    <a:lstStyle/>
                    <a:p>
                      <a:r>
                        <a:rPr lang="en-US" dirty="0"/>
                        <a:t>22</a:t>
                      </a:r>
                    </a:p>
                  </a:txBody>
                  <a:tcPr/>
                </a:tc>
                <a:extLst>
                  <a:ext uri="{0D108BD9-81ED-4DB2-BD59-A6C34878D82A}">
                    <a16:rowId xmlns:a16="http://schemas.microsoft.com/office/drawing/2014/main" val="1925399717"/>
                  </a:ext>
                </a:extLst>
              </a:tr>
            </a:tbl>
          </a:graphicData>
        </a:graphic>
      </p:graphicFrame>
    </p:spTree>
    <p:extLst>
      <p:ext uri="{BB962C8B-B14F-4D97-AF65-F5344CB8AC3E}">
        <p14:creationId xmlns:p14="http://schemas.microsoft.com/office/powerpoint/2010/main" val="225160913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5AB86873-693B-4F0C-94A2-CB6D2E7299D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0A086859-D2CB-4460-8A93-E6ED40863458}"/>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D4DA7CAC-3535-4212-B4FD-FB135A333E3D}"/>
    </a:ext>
  </a:extLst>
</a:theme>
</file>

<file path=ppt/theme/theme4.xml><?xml version="1.0" encoding="utf-8"?>
<a:theme xmlns:a="http://schemas.openxmlformats.org/drawingml/2006/main" name="1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ited CE_CEAS Jan. 2022 Board Meeting PPT" id="{30625426-5E45-423C-A086-D189175F8AEC}" vid="{516CCBD6-42E9-4246-B316-E552D0E2BA20}"/>
    </a:ext>
  </a:extLst>
</a:theme>
</file>

<file path=ppt/theme/theme5.xml><?xml version="1.0" encoding="utf-8"?>
<a:theme xmlns:a="http://schemas.openxmlformats.org/drawingml/2006/main" name="2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B  -  Read-Only" id="{C1613D39-6B86-4B5D-93E2-20FE4AD38CE8}" vid="{5AB86873-693B-4F0C-94A2-CB6D2E7299DB}"/>
    </a:ext>
  </a:extLst>
</a:theme>
</file>

<file path=ppt/theme/theme6.xml><?xml version="1.0" encoding="utf-8"?>
<a:theme xmlns:a="http://schemas.openxmlformats.org/drawingml/2006/main" name="3_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2023" id="{E94947DF-1A62-404F-9C5E-529A60F6FDB4}" vid="{20F40264-73D6-4105-B881-645A45A081C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DBC90275BB3848B6B366B6D0955763" ma:contentTypeVersion="10" ma:contentTypeDescription="Create a new document." ma:contentTypeScope="" ma:versionID="c2d019a261f08c4d341acf74bf2410a2">
  <xsd:schema xmlns:xsd="http://www.w3.org/2001/XMLSchema" xmlns:xs="http://www.w3.org/2001/XMLSchema" xmlns:p="http://schemas.microsoft.com/office/2006/metadata/properties" xmlns:ns3="9baf7004-a385-44da-a26e-a78e432394d8" xmlns:ns4="0cb49514-646a-4c19-b3ae-5e7d43590eeb" targetNamespace="http://schemas.microsoft.com/office/2006/metadata/properties" ma:root="true" ma:fieldsID="9ba0c828a4c4fbdeb341009d017ff9d3" ns3:_="" ns4:_="">
    <xsd:import namespace="9baf7004-a385-44da-a26e-a78e432394d8"/>
    <xsd:import namespace="0cb49514-646a-4c19-b3ae-5e7d43590ee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f7004-a385-44da-a26e-a78e432394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b49514-646a-4c19-b3ae-5e7d43590ee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baf7004-a385-44da-a26e-a78e432394d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5B0917-7C77-4477-B5AB-B1E534BD1FDF}">
  <ds:schemaRefs>
    <ds:schemaRef ds:uri="0cb49514-646a-4c19-b3ae-5e7d43590eeb"/>
    <ds:schemaRef ds:uri="9baf7004-a385-44da-a26e-a78e432394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F1184A6-E8C6-4D2C-B5E0-AAA964AB9107}">
  <ds:schemaRefs>
    <ds:schemaRef ds:uri="http://purl.org/dc/elements/1.1/"/>
    <ds:schemaRef ds:uri="0cb49514-646a-4c19-b3ae-5e7d43590eeb"/>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http://www.w3.org/XML/1998/namespace"/>
    <ds:schemaRef ds:uri="http://purl.org/dc/dcmitype/"/>
    <ds:schemaRef ds:uri="9baf7004-a385-44da-a26e-a78e432394d8"/>
    <ds:schemaRef ds:uri="http://purl.org/dc/terms/"/>
  </ds:schemaRefs>
</ds:datastoreItem>
</file>

<file path=customXml/itemProps3.xml><?xml version="1.0" encoding="utf-8"?>
<ds:datastoreItem xmlns:ds="http://schemas.openxmlformats.org/officeDocument/2006/customXml" ds:itemID="{99CC3CCF-AF8B-4C06-918B-90BFC12C4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39751</TotalTime>
  <Words>4704</Words>
  <Application>Microsoft Office PowerPoint</Application>
  <PresentationFormat>Widescreen</PresentationFormat>
  <Paragraphs>473</Paragraphs>
  <Slides>59</Slides>
  <Notes>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59</vt:i4>
      </vt:variant>
    </vt:vector>
  </HeadingPairs>
  <TitlesOfParts>
    <vt:vector size="73" baseType="lpstr">
      <vt:lpstr>Aptos</vt:lpstr>
      <vt:lpstr>Arial</vt:lpstr>
      <vt:lpstr>Calibri</vt:lpstr>
      <vt:lpstr>Courier New</vt:lpstr>
      <vt:lpstr>Palatino Linotype</vt:lpstr>
      <vt:lpstr>Palatino Linotypeala</vt:lpstr>
      <vt:lpstr>Times New Roman</vt:lpstr>
      <vt:lpstr>Wingdings</vt:lpstr>
      <vt:lpstr>NDJOE_Main</vt:lpstr>
      <vt:lpstr>NJDOE_TitleSlide</vt:lpstr>
      <vt:lpstr>NJDOE_SectionTitle</vt:lpstr>
      <vt:lpstr>1_NDJOE_Main</vt:lpstr>
      <vt:lpstr>2_NDJOE_Main</vt:lpstr>
      <vt:lpstr>3_NDJOE_Main</vt:lpstr>
      <vt:lpstr>District Certification Training Summer 2024</vt:lpstr>
      <vt:lpstr>Agenda</vt:lpstr>
      <vt:lpstr>NJEdCert Updates</vt:lpstr>
      <vt:lpstr>NJEdCert Enhancements and Updates (1 of 3)</vt:lpstr>
      <vt:lpstr>NJEdCert Enhancements and Updates (2 of 3)</vt:lpstr>
      <vt:lpstr>NJEdCert Enhancements and Updates (3 of 3)</vt:lpstr>
      <vt:lpstr>Certification Fee Holiday</vt:lpstr>
      <vt:lpstr>Certification Fee Holiday   (1 of 2)</vt:lpstr>
      <vt:lpstr>Certification Fee Holiday   (2 of 2)</vt:lpstr>
      <vt:lpstr>Educator Conduct</vt:lpstr>
      <vt:lpstr>Reporting Educator Conduct</vt:lpstr>
      <vt:lpstr>Revocation/Suspension </vt:lpstr>
      <vt:lpstr>Educator Preparation Programs (EPPs)​</vt:lpstr>
      <vt:lpstr>EPP Approved Program Providers </vt:lpstr>
      <vt:lpstr>EPP Approval Process</vt:lpstr>
      <vt:lpstr>Pathways to Teaching</vt:lpstr>
      <vt:lpstr>Endorsements</vt:lpstr>
      <vt:lpstr>Types of Endorsements</vt:lpstr>
      <vt:lpstr>Math and Science Add-On Endorsements (1 of 3) </vt:lpstr>
      <vt:lpstr>Add-On Eligibility for Standard (2 of 3)</vt:lpstr>
      <vt:lpstr>Add-On Endorsement Codes (3 of 3)  </vt:lpstr>
      <vt:lpstr>Addressing the Teacher Shortage (1 of 3)</vt:lpstr>
      <vt:lpstr>Addressing the Teacher Shortage (2 of 3) </vt:lpstr>
      <vt:lpstr>Addressing the Teacher Shortage (3 of 3) </vt:lpstr>
      <vt:lpstr>Certification</vt:lpstr>
      <vt:lpstr>Basic Skills Test (CORE)  </vt:lpstr>
      <vt:lpstr>Emergency Certificate Renewal</vt:lpstr>
      <vt:lpstr>New NJEdCert Endorsements</vt:lpstr>
      <vt:lpstr>Additional Science Option</vt:lpstr>
      <vt:lpstr>Computer Science (1 of 3)</vt:lpstr>
      <vt:lpstr>Computer Science (2 of 3)</vt:lpstr>
      <vt:lpstr>Computer Science (3 of 3)</vt:lpstr>
      <vt:lpstr>Provisional Teacher Process: Teachers</vt:lpstr>
      <vt:lpstr>Provisional Process for Teachers (1 of 2)</vt:lpstr>
      <vt:lpstr>50-Hour CE-EPP Verification of Program Completion (VOPC) Form</vt:lpstr>
      <vt:lpstr>Provisional Process for Teachers (2 of 2)</vt:lpstr>
      <vt:lpstr>Formal Instruction for CE Holders (1 of 2)</vt:lpstr>
      <vt:lpstr>Formal Instruction for CE Holders (2 of 2)</vt:lpstr>
      <vt:lpstr>Provisional Teacher Process: Educational Services and Administrative Endorsements</vt:lpstr>
      <vt:lpstr>Provisional Process for School Library Media Specialists (SLMS)  and Associate School Library Media Specialists (ASLMS)</vt:lpstr>
      <vt:lpstr>Provisional Process for Student Assistance Coordinators (SAC)</vt:lpstr>
      <vt:lpstr>Provisional Process for Administrators</vt:lpstr>
      <vt:lpstr>New Provisional Registration</vt:lpstr>
      <vt:lpstr>Register Educator for New Provisional License</vt:lpstr>
      <vt:lpstr>New Provisional: Educator Information</vt:lpstr>
      <vt:lpstr>New Provisional License</vt:lpstr>
      <vt:lpstr>Provisional Renewal Process</vt:lpstr>
      <vt:lpstr>Renewal of Provisional Certificates</vt:lpstr>
      <vt:lpstr>Initiating Provisional License Renewal (1 of 3)</vt:lpstr>
      <vt:lpstr>Initiating Provisional License Renewal (2 of 3)</vt:lpstr>
      <vt:lpstr>Initiating Provisional License Renewal (3 of 3)</vt:lpstr>
      <vt:lpstr>Entering a Termination Date</vt:lpstr>
      <vt:lpstr>Conversion to Standard Process</vt:lpstr>
      <vt:lpstr>Conversion to Standard </vt:lpstr>
      <vt:lpstr>Entering Final Summative Ratings and Mentorship </vt:lpstr>
      <vt:lpstr>Contact Information</vt:lpstr>
      <vt:lpstr>Contact Customer Service</vt:lpstr>
      <vt:lpstr>Additional Contact Information/Resources</vt:lpstr>
      <vt:lpstr>Follow Us on Social Media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Certification Training Summer 2024</dc:title>
  <dc:creator>New Jersey Department of Education</dc:creator>
  <cp:lastModifiedBy>Thomas, Elizabeth</cp:lastModifiedBy>
  <cp:revision>44</cp:revision>
  <dcterms:created xsi:type="dcterms:W3CDTF">2022-05-24T17:39:40Z</dcterms:created>
  <dcterms:modified xsi:type="dcterms:W3CDTF">2024-07-25T21:15:24Z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0x0101008CDBC90275BB3848B6B366B6D0955763</vt:lpwstr>
  </property>
</Properties>
</file>