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D_89D86260.xml" ContentType="application/vnd.ms-powerpoint.comments+xml"/>
  <Override PartName="/ppt/comments/modernComment_170_2578DB5A.xml" ContentType="application/vnd.ms-powerpoint.comments+xml"/>
  <Override PartName="/ppt/comments/modernComment_149_81C45885.xml" ContentType="application/vnd.ms-powerpoint.comments+xml"/>
  <Override PartName="/ppt/comments/modernComment_14D_43BF510A.xml" ContentType="application/vnd.ms-powerpoint.comments+xml"/>
  <Override PartName="/ppt/comments/modernComment_15B_3046B338.xml" ContentType="application/vnd.ms-powerpoint.comments+xml"/>
  <Override PartName="/ppt/comments/modernComment_141_60D01A79.xml" ContentType="application/vnd.ms-powerpoint.comments+xml"/>
  <Override PartName="/ppt/comments/modernComment_16D_AEA1EE3B.xml" ContentType="application/vnd.ms-powerpoint.comments+xml"/>
  <Override PartName="/ppt/comments/modernComment_147_73B7415F.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8" r:id="rId2"/>
    <p:sldId id="310" r:id="rId3"/>
    <p:sldId id="312" r:id="rId4"/>
    <p:sldId id="264" r:id="rId5"/>
    <p:sldId id="313" r:id="rId6"/>
    <p:sldId id="314" r:id="rId7"/>
    <p:sldId id="315" r:id="rId8"/>
    <p:sldId id="265" r:id="rId9"/>
    <p:sldId id="316" r:id="rId10"/>
    <p:sldId id="317" r:id="rId11"/>
    <p:sldId id="266" r:id="rId12"/>
    <p:sldId id="318" r:id="rId13"/>
    <p:sldId id="332" r:id="rId14"/>
    <p:sldId id="267" r:id="rId15"/>
    <p:sldId id="368" r:id="rId16"/>
    <p:sldId id="329" r:id="rId17"/>
    <p:sldId id="330" r:id="rId18"/>
    <p:sldId id="331" r:id="rId19"/>
    <p:sldId id="333" r:id="rId20"/>
    <p:sldId id="334" r:id="rId21"/>
    <p:sldId id="335" r:id="rId22"/>
    <p:sldId id="336" r:id="rId23"/>
    <p:sldId id="337" r:id="rId24"/>
    <p:sldId id="339" r:id="rId25"/>
    <p:sldId id="340" r:id="rId26"/>
    <p:sldId id="341" r:id="rId27"/>
    <p:sldId id="342" r:id="rId28"/>
    <p:sldId id="343" r:id="rId29"/>
    <p:sldId id="344" r:id="rId30"/>
    <p:sldId id="268" r:id="rId31"/>
    <p:sldId id="320" r:id="rId32"/>
    <p:sldId id="350" r:id="rId33"/>
    <p:sldId id="345" r:id="rId34"/>
    <p:sldId id="369" r:id="rId35"/>
    <p:sldId id="348" r:id="rId36"/>
    <p:sldId id="346" r:id="rId37"/>
    <p:sldId id="347" r:id="rId38"/>
    <p:sldId id="269" r:id="rId39"/>
    <p:sldId id="321" r:id="rId40"/>
    <p:sldId id="351" r:id="rId41"/>
    <p:sldId id="352" r:id="rId42"/>
    <p:sldId id="353" r:id="rId43"/>
    <p:sldId id="354" r:id="rId44"/>
    <p:sldId id="355" r:id="rId45"/>
    <p:sldId id="270" r:id="rId46"/>
    <p:sldId id="322" r:id="rId47"/>
    <p:sldId id="356" r:id="rId48"/>
    <p:sldId id="357" r:id="rId49"/>
    <p:sldId id="271" r:id="rId50"/>
    <p:sldId id="323" r:id="rId51"/>
    <p:sldId id="358" r:id="rId52"/>
    <p:sldId id="359" r:id="rId53"/>
    <p:sldId id="272" r:id="rId54"/>
    <p:sldId id="324" r:id="rId55"/>
    <p:sldId id="360" r:id="rId56"/>
    <p:sldId id="361" r:id="rId57"/>
    <p:sldId id="362" r:id="rId58"/>
    <p:sldId id="363" r:id="rId59"/>
    <p:sldId id="364" r:id="rId60"/>
    <p:sldId id="273" r:id="rId61"/>
    <p:sldId id="325" r:id="rId62"/>
    <p:sldId id="365" r:id="rId63"/>
    <p:sldId id="366" r:id="rId64"/>
    <p:sldId id="367" r:id="rId65"/>
    <p:sldId id="274" r:id="rId66"/>
    <p:sldId id="326" r:id="rId67"/>
    <p:sldId id="327" r:id="rId68"/>
    <p:sldId id="328" r:id="rId69"/>
    <p:sldId id="303" r:id="rId70"/>
    <p:sldId id="31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 id="{E62F8B7C-F64D-E813-EA77-5D56F6F661FD}" name="Kalyna, William" initials="WK" userId="S::wkalyna@doe.nj.gov::d3158973-612a-4670-a807-2cc8ecc0e4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6467" autoAdjust="0"/>
  </p:normalViewPr>
  <p:slideViewPr>
    <p:cSldViewPr snapToGrid="0">
      <p:cViewPr varScale="1">
        <p:scale>
          <a:sx n="72" d="100"/>
          <a:sy n="72" d="100"/>
        </p:scale>
        <p:origin x="202" y="62"/>
      </p:cViewPr>
      <p:guideLst/>
    </p:cSldViewPr>
  </p:slideViewPr>
  <p:outlineViewPr>
    <p:cViewPr>
      <p:scale>
        <a:sx n="33" d="100"/>
        <a:sy n="33" d="100"/>
      </p:scale>
      <p:origin x="0" y="-456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modernComment_13D_89D86260.xml><?xml version="1.0" encoding="utf-8"?>
<p188:cmLst xmlns:a="http://schemas.openxmlformats.org/drawingml/2006/main" xmlns:r="http://schemas.openxmlformats.org/officeDocument/2006/relationships" xmlns:p188="http://schemas.microsoft.com/office/powerpoint/2018/8/main">
  <p188:cm id="{226E3112-4196-4939-B5D1-FC75D8C37AB2}" authorId="{7CD06546-9DD9-0023-DDD8-EC4F2CAE1FF9}" created="2025-08-15T14:57:41.850">
    <ac:deMkLst xmlns:ac="http://schemas.microsoft.com/office/drawing/2013/main/command">
      <pc:docMk xmlns:pc="http://schemas.microsoft.com/office/powerpoint/2013/main/command"/>
      <pc:sldMk xmlns:pc="http://schemas.microsoft.com/office/powerpoint/2013/main/command" cId="2312659552" sldId="317"/>
      <ac:graphicFrameMk id="8" creationId="{6380CC4A-61EC-5B9C-56C7-AD695AE67F38}"/>
    </ac:deMkLst>
    <p188:txBody>
      <a:bodyPr/>
      <a:lstStyle/>
      <a:p>
        <a:r>
          <a:rPr lang="en-US"/>
          <a:t>I updated the table so there is a header row and no merged cells.</a:t>
        </a:r>
      </a:p>
    </p188:txBody>
  </p188:cm>
</p188:cmLst>
</file>

<file path=ppt/comments/modernComment_141_60D01A79.xml><?xml version="1.0" encoding="utf-8"?>
<p188:cmLst xmlns:a="http://schemas.openxmlformats.org/drawingml/2006/main" xmlns:r="http://schemas.openxmlformats.org/officeDocument/2006/relationships" xmlns:p188="http://schemas.microsoft.com/office/powerpoint/2018/8/main">
  <p188:cm id="{9E676DB5-E140-469F-83CD-E754E701301B}" authorId="{7CD06546-9DD9-0023-DDD8-EC4F2CAE1FF9}" created="2025-08-15T15:08:43.401">
    <ac:txMkLst xmlns:ac="http://schemas.microsoft.com/office/drawing/2013/main/command">
      <pc:docMk xmlns:pc="http://schemas.microsoft.com/office/powerpoint/2013/main/command"/>
      <pc:sldMk xmlns:pc="http://schemas.microsoft.com/office/powerpoint/2013/main/command" cId="1624251001" sldId="321"/>
      <ac:graphicFrameMk id="6" creationId="{093972AB-AD0E-AAE2-9666-945689587B86}"/>
      <ac:tblMk/>
      <ac:tcMk rowId="2213460756" colId="3594509336"/>
      <ac:txMk cp="0" len="11">
        <ac:context len="12" hash="1354450961"/>
      </ac:txMk>
    </ac:txMkLst>
    <p188:txBody>
      <a:bodyPr/>
      <a:lstStyle/>
      <a:p>
        <a:r>
          <a:rPr lang="en-US"/>
          <a:t>I added these column headers. Please review and update if they are not accurate.</a:t>
        </a:r>
      </a:p>
    </p188:txBody>
  </p188:cm>
</p188:cmLst>
</file>

<file path=ppt/comments/modernComment_147_73B7415F.xml><?xml version="1.0" encoding="utf-8"?>
<p188:cmLst xmlns:a="http://schemas.openxmlformats.org/drawingml/2006/main" xmlns:r="http://schemas.openxmlformats.org/officeDocument/2006/relationships" xmlns:p188="http://schemas.microsoft.com/office/powerpoint/2018/8/main">
  <p188:cm id="{C0D7A9C4-FA13-4B6B-96A2-A2FC38065EC9}" authorId="{7CD06546-9DD9-0023-DDD8-EC4F2CAE1FF9}" created="2025-08-15T15:25:31.016">
    <ac:txMkLst xmlns:ac="http://schemas.microsoft.com/office/drawing/2013/main/command">
      <pc:docMk xmlns:pc="http://schemas.microsoft.com/office/powerpoint/2013/main/command"/>
      <pc:sldMk xmlns:pc="http://schemas.microsoft.com/office/powerpoint/2013/main/command" cId="1941389663" sldId="327"/>
      <ac:spMk id="4" creationId="{E578EDBA-3809-746B-CDEE-BDDABAE1FADB}"/>
      <ac:txMk cp="64" len="46">
        <ac:context len="503" hash="175347442"/>
      </ac:txMk>
    </ac:txMkLst>
    <p188:pos x="5810441" y="849376"/>
    <p188:txBody>
      <a:bodyPr/>
      <a:lstStyle/>
      <a:p>
        <a:r>
          <a:rPr lang="en-US"/>
          <a:t>Replaced the AchieveNJ link. That page was migrated last summer.</a:t>
        </a:r>
      </a:p>
    </p188:txBody>
  </p188:cm>
  <p188:cm id="{92E765D1-05CB-40E2-8EDC-7BC0D7BAE6EA}" authorId="{7CD06546-9DD9-0023-DDD8-EC4F2CAE1FF9}" created="2025-08-15T15:25:51.102">
    <ac:deMkLst xmlns:ac="http://schemas.microsoft.com/office/drawing/2013/main/command">
      <pc:docMk xmlns:pc="http://schemas.microsoft.com/office/powerpoint/2013/main/command"/>
      <pc:sldMk xmlns:pc="http://schemas.microsoft.com/office/powerpoint/2013/main/command" cId="1941389663" sldId="327"/>
      <ac:spMk id="4" creationId="{E578EDBA-3809-746B-CDEE-BDDABAE1FADB}"/>
    </ac:deMkLst>
    <p188:txBody>
      <a:bodyPr/>
      <a:lstStyle/>
      <a:p>
        <a:r>
          <a:rPr lang="en-US"/>
          <a:t>Shortened the URLs and linked the webpage title instead of the URLs.</a:t>
        </a:r>
      </a:p>
    </p188:txBody>
  </p188:cm>
</p188:cmLst>
</file>

<file path=ppt/comments/modernComment_149_81C45885.xml><?xml version="1.0" encoding="utf-8"?>
<p188:cmLst xmlns:a="http://schemas.openxmlformats.org/drawingml/2006/main" xmlns:r="http://schemas.openxmlformats.org/officeDocument/2006/relationships" xmlns:p188="http://schemas.microsoft.com/office/powerpoint/2018/8/main">
  <p188:cm id="{CFBDE476-9215-413C-A50C-C0B7C92DC188}" authorId="{7CD06546-9DD9-0023-DDD8-EC4F2CAE1FF9}" created="2025-08-15T14:57:13.039">
    <pc:sldMkLst xmlns:pc="http://schemas.microsoft.com/office/powerpoint/2013/main/command">
      <pc:docMk/>
      <pc:sldMk cId="2177128581" sldId="329"/>
    </pc:sldMkLst>
    <p188:txBody>
      <a:bodyPr/>
      <a:lstStyle/>
      <a:p>
        <a:r>
          <a:rPr lang="en-US"/>
          <a:t>Only the slide title was present in outline view so I reapplied the slide layout and put the text into the provided text placeholder.</a:t>
        </a:r>
      </a:p>
    </p188:txBody>
  </p188:cm>
</p188:cmLst>
</file>

<file path=ppt/comments/modernComment_14D_43BF510A.xml><?xml version="1.0" encoding="utf-8"?>
<p188:cmLst xmlns:a="http://schemas.openxmlformats.org/drawingml/2006/main" xmlns:r="http://schemas.openxmlformats.org/officeDocument/2006/relationships" xmlns:p188="http://schemas.microsoft.com/office/powerpoint/2018/8/main">
  <p188:cm id="{0DBDB0D0-E4A2-4345-A1E6-9104226316B4}" authorId="{7CD06546-9DD9-0023-DDD8-EC4F2CAE1FF9}" created="2025-08-15T14:59:21.434">
    <ac:txMkLst xmlns:ac="http://schemas.microsoft.com/office/drawing/2013/main/command">
      <pc:docMk xmlns:pc="http://schemas.microsoft.com/office/powerpoint/2013/main/command"/>
      <pc:sldMk xmlns:pc="http://schemas.microsoft.com/office/powerpoint/2013/main/command" cId="1136611594" sldId="333"/>
      <ac:graphicFrameMk id="5" creationId="{51F2FF0C-9526-238E-66FD-D487D1302F3C}"/>
      <ac:tblMk/>
      <ac:tcMk rowId="599209770" colId="3903818598"/>
      <ac:txMk cp="0" len="8">
        <ac:context len="9" hash="3590748683"/>
      </ac:txMk>
    </ac:txMkLst>
    <p188:pos x="1013928" y="340326"/>
    <p188:txBody>
      <a:bodyPr/>
      <a:lstStyle/>
      <a:p>
        <a:r>
          <a:rPr lang="en-US"/>
          <a:t>This column needs a header. Please update if the header I added isn’t accurate.</a:t>
        </a:r>
      </a:p>
    </p188:txBody>
  </p188:cm>
</p188:cmLst>
</file>

<file path=ppt/comments/modernComment_15B_3046B338.xml><?xml version="1.0" encoding="utf-8"?>
<p188:cmLst xmlns:a="http://schemas.openxmlformats.org/drawingml/2006/main" xmlns:r="http://schemas.openxmlformats.org/officeDocument/2006/relationships" xmlns:p188="http://schemas.microsoft.com/office/powerpoint/2018/8/main">
  <p188:cm id="{538A0417-437B-4B60-A078-0D3898C6BA30}" authorId="{7CD06546-9DD9-0023-DDD8-EC4F2CAE1FF9}" created="2025-08-15T15:07:12.056">
    <ac:txMkLst xmlns:ac="http://schemas.microsoft.com/office/drawing/2013/main/command">
      <pc:docMk xmlns:pc="http://schemas.microsoft.com/office/powerpoint/2013/main/command"/>
      <pc:sldMk xmlns:pc="http://schemas.microsoft.com/office/powerpoint/2013/main/command" cId="809939768" sldId="347"/>
      <ac:spMk id="4" creationId="{27A3E559-1892-A591-11BB-2BA7FD88DE97}"/>
      <ac:txMk cp="224" len="8">
        <ac:context len="233" hash="917819274"/>
      </ac:txMk>
    </ac:txMkLst>
    <p188:pos x="8354197" y="3747789"/>
    <p188:txBody>
      <a:bodyPr/>
      <a:lstStyle/>
      <a:p>
        <a:r>
          <a:rPr lang="en-US"/>
          <a:t>Instead of linking “website” I added the link to the page title,</a:t>
        </a:r>
      </a:p>
    </p188:txBody>
  </p188:cm>
</p188:cmLst>
</file>

<file path=ppt/comments/modernComment_16D_AEA1EE3B.xml><?xml version="1.0" encoding="utf-8"?>
<p188:cmLst xmlns:a="http://schemas.openxmlformats.org/drawingml/2006/main" xmlns:r="http://schemas.openxmlformats.org/officeDocument/2006/relationships" xmlns:p188="http://schemas.microsoft.com/office/powerpoint/2018/8/main">
  <p188:cm id="{4A858E56-F81E-468E-9C13-1A6F8C61D8EA}" authorId="{7CD06546-9DD9-0023-DDD8-EC4F2CAE1FF9}" created="2025-08-15T15:20:45.624">
    <ac:deMkLst xmlns:ac="http://schemas.microsoft.com/office/drawing/2013/main/command">
      <pc:docMk xmlns:pc="http://schemas.microsoft.com/office/powerpoint/2013/main/command"/>
      <pc:sldMk xmlns:pc="http://schemas.microsoft.com/office/powerpoint/2013/main/command" cId="2929847867" sldId="365"/>
      <ac:graphicFrameMk id="5" creationId="{67C9A9D5-E7AE-ADED-9AF3-DCB33A03947D}"/>
    </ac:deMkLst>
    <p188:txBody>
      <a:bodyPr/>
      <a:lstStyle/>
      <a:p>
        <a:r>
          <a:rPr lang="en-US"/>
          <a:t>I deleted the empty row</a:t>
        </a:r>
      </a:p>
    </p188:txBody>
  </p188:cm>
</p188:cmLst>
</file>

<file path=ppt/comments/modernComment_170_2578DB5A.xml><?xml version="1.0" encoding="utf-8"?>
<p188:cmLst xmlns:a="http://schemas.openxmlformats.org/drawingml/2006/main" xmlns:r="http://schemas.openxmlformats.org/officeDocument/2006/relationships" xmlns:p188="http://schemas.microsoft.com/office/powerpoint/2018/8/main">
  <p188:cm id="{2C2DA495-39A2-424D-A997-20BB443419B3}" authorId="{7CD06546-9DD9-0023-DDD8-EC4F2CAE1FF9}" created="2025-08-15T14:56:07.505">
    <ac:deMkLst xmlns:ac="http://schemas.microsoft.com/office/drawing/2013/main/command">
      <pc:docMk xmlns:pc="http://schemas.microsoft.com/office/powerpoint/2013/main/command"/>
      <pc:sldMk xmlns:pc="http://schemas.microsoft.com/office/powerpoint/2013/main/command" cId="628677466" sldId="368"/>
      <ac:spMk id="4" creationId="{91C3F9E7-59E0-AA09-9036-A0CB8B7B6D0B}"/>
    </ac:deMkLst>
    <p188:txBody>
      <a:bodyPr/>
      <a:lstStyle/>
      <a:p>
        <a:r>
          <a:rPr lang="en-US"/>
          <a:t>Changed these to the layout with one text placeholder and I used the two-column option.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D7561-D933-4A57-A5D9-EF2772066FA8}"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43E03-28CB-48A0-B8F5-76AE7C7EE4D0}" type="slidenum">
              <a:rPr lang="en-US" smtClean="0"/>
              <a:t>‹#›</a:t>
            </a:fld>
            <a:endParaRPr lang="en-US"/>
          </a:p>
        </p:txBody>
      </p:sp>
    </p:spTree>
    <p:extLst>
      <p:ext uri="{BB962C8B-B14F-4D97-AF65-F5344CB8AC3E}">
        <p14:creationId xmlns:p14="http://schemas.microsoft.com/office/powerpoint/2010/main" val="311559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5AB24-858C-4042-8650-F45BC641C7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496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5AB24-858C-4042-8650-F45BC641C7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614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ogos + 1 Speakers">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accent6"/>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30" name="Additional logo placeholder left">
            <a:extLst>
              <a:ext uri="{FF2B5EF4-FFF2-40B4-BE49-F238E27FC236}">
                <a16:creationId xmlns:a16="http://schemas.microsoft.com/office/drawing/2014/main" id="{C33396A2-49A6-713C-74A6-8ED3C3C79B84}"/>
              </a:ext>
            </a:extLst>
          </p:cNvPr>
          <p:cNvSpPr>
            <a:spLocks noGrp="1"/>
          </p:cNvSpPr>
          <p:nvPr>
            <p:ph type="pic" sz="quarter" idx="16" hasCustomPrompt="1"/>
          </p:nvPr>
        </p:nvSpPr>
        <p:spPr>
          <a:xfrm>
            <a:off x="2929564"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4930467" y="512877"/>
            <a:ext cx="2304288" cy="2304288"/>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
        <p:nvSpPr>
          <p:cNvPr id="29" name="Additional logo placeholder right">
            <a:extLst>
              <a:ext uri="{FF2B5EF4-FFF2-40B4-BE49-F238E27FC236}">
                <a16:creationId xmlns:a16="http://schemas.microsoft.com/office/drawing/2014/main" id="{F7B36CEB-CE99-AA91-1388-5C8B098EA1AD}"/>
              </a:ext>
            </a:extLst>
          </p:cNvPr>
          <p:cNvSpPr>
            <a:spLocks noGrp="1"/>
          </p:cNvSpPr>
          <p:nvPr>
            <p:ph type="pic" sz="quarter" idx="15" hasCustomPrompt="1"/>
          </p:nvPr>
        </p:nvSpPr>
        <p:spPr>
          <a:xfrm>
            <a:off x="7801375"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3" name="Presenter">
            <a:extLst>
              <a:ext uri="{FF2B5EF4-FFF2-40B4-BE49-F238E27FC236}">
                <a16:creationId xmlns:a16="http://schemas.microsoft.com/office/drawing/2014/main" id="{12ABF829-B007-CF95-F16F-B7E48D805474}"/>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4" name="Title">
            <a:extLst>
              <a:ext uri="{FF2B5EF4-FFF2-40B4-BE49-F238E27FC236}">
                <a16:creationId xmlns:a16="http://schemas.microsoft.com/office/drawing/2014/main" id="{76BB4AAE-5313-54D9-8A37-CCA7799598F8}"/>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8C64804E-AA89-5F02-1E53-B04F9D458945}"/>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accent6">
                    <a:lumMod val="60000"/>
                    <a:lumOff val="40000"/>
                  </a:schemeClr>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8" name="Icon placeholder">
            <a:extLst>
              <a:ext uri="{FF2B5EF4-FFF2-40B4-BE49-F238E27FC236}">
                <a16:creationId xmlns:a16="http://schemas.microsoft.com/office/drawing/2014/main" id="{343C8D26-6A67-90FC-0CB5-53B428FCE6F4}"/>
              </a:ext>
            </a:extLst>
          </p:cNvPr>
          <p:cNvSpPr>
            <a:spLocks noGrp="1"/>
          </p:cNvSpPr>
          <p:nvPr>
            <p:ph type="pic" sz="quarter" idx="14" hasCustomPrompt="1"/>
          </p:nvPr>
        </p:nvSpPr>
        <p:spPr>
          <a:xfrm>
            <a:off x="10577706" y="5278719"/>
            <a:ext cx="1157094" cy="1157094"/>
          </a:xfrm>
          <a:prstGeom prst="rect">
            <a:avLst/>
          </a:prstGeom>
        </p:spPr>
        <p:txBody>
          <a:bodyPr/>
          <a:lstStyle>
            <a:lvl1pPr marL="0" indent="0">
              <a:buNone/>
              <a:defRPr sz="2400">
                <a:solidFill>
                  <a:schemeClr val="bg1"/>
                </a:solidFill>
                <a:latin typeface="Aptos Narrow" panose="020B0004020202020204" pitchFamily="34" charset="0"/>
              </a:defRPr>
            </a:lvl1pPr>
          </a:lstStyle>
          <a:p>
            <a:r>
              <a:rPr lang="en-US"/>
              <a:t>Icon</a:t>
            </a:r>
          </a:p>
        </p:txBody>
      </p:sp>
    </p:spTree>
    <p:extLst>
      <p:ext uri="{BB962C8B-B14F-4D97-AF65-F5344CB8AC3E}">
        <p14:creationId xmlns:p14="http://schemas.microsoft.com/office/powerpoint/2010/main" val="2238790918"/>
      </p:ext>
    </p:extLst>
  </p:cSld>
  <p:clrMapOvr>
    <a:masterClrMapping/>
  </p:clrMapOvr>
  <p:extLst>
    <p:ext uri="{DCECCB84-F9BA-43D5-87BE-67443E8EF086}">
      <p15:sldGuideLst xmlns:p15="http://schemas.microsoft.com/office/powerpoint/2012/main">
        <p15:guide id="1" orient="horz" pos="2484">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Text + Icon">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852A4A84-448D-3336-870C-2412493A05DA}"/>
              </a:ext>
            </a:extLst>
          </p:cNvPr>
          <p:cNvSpPr>
            <a:spLocks noGrp="1"/>
          </p:cNvSpPr>
          <p:nvPr>
            <p:ph type="title" hasCustomPrompt="1"/>
          </p:nvPr>
        </p:nvSpPr>
        <p:spPr>
          <a:xfrm>
            <a:off x="443813" y="392517"/>
            <a:ext cx="10131290"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Text Box + Icon</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7" name="Icon">
            <a:extLst>
              <a:ext uri="{FF2B5EF4-FFF2-40B4-BE49-F238E27FC236}">
                <a16:creationId xmlns:a16="http://schemas.microsoft.com/office/drawing/2014/main" id="{6031B1A7-58CB-5ABF-96A8-19F62DAD1288}"/>
              </a:ext>
            </a:extLst>
          </p:cNvPr>
          <p:cNvSpPr>
            <a:spLocks noGrp="1"/>
          </p:cNvSpPr>
          <p:nvPr>
            <p:ph type="pic" sz="quarter" idx="13"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2" name="Text box">
            <a:extLst>
              <a:ext uri="{FF2B5EF4-FFF2-40B4-BE49-F238E27FC236}">
                <a16:creationId xmlns:a16="http://schemas.microsoft.com/office/drawing/2014/main" id="{FB2CDBC7-07C2-9EE5-80C1-81B91BB90DF6}"/>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5138" indent="-227013">
              <a:buSzPct val="90000"/>
              <a:buFont typeface="Arial" panose="020B0604020202020204" pitchFamily="34" charset="0"/>
              <a:buChar char="•"/>
              <a:tabLst/>
              <a:defRPr sz="2200" b="0" i="0">
                <a:solidFill>
                  <a:schemeClr val="accent4"/>
                </a:solidFill>
                <a:latin typeface="Aptos Narrow" panose="020B0004020202020204" pitchFamily="34" charset="0"/>
              </a:defRPr>
            </a:lvl2pPr>
            <a:lvl3pPr marL="695325" indent="-231775">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8" name="Logo">
            <a:extLst>
              <a:ext uri="{FF2B5EF4-FFF2-40B4-BE49-F238E27FC236}">
                <a16:creationId xmlns:a16="http://schemas.microsoft.com/office/drawing/2014/main" id="{F454D7D9-AEAC-7505-8F4F-71063F530C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7" name="URL">
            <a:extLst>
              <a:ext uri="{FF2B5EF4-FFF2-40B4-BE49-F238E27FC236}">
                <a16:creationId xmlns:a16="http://schemas.microsoft.com/office/drawing/2014/main" id="{1BB63A3A-C0D3-EACE-3677-E8C4F8134E79}"/>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8CF42D81-C713-6027-6A1B-91AA1C8231DD}"/>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CFED6052-F687-EDC9-5AAB-49BD50738E8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54568717"/>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guide id="12" orient="horz"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BAFBF22-0E83-D180-5EB7-5272BA2D0DB4}"/>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127738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7" name="Placeholder 1">
            <a:extLst>
              <a:ext uri="{FF2B5EF4-FFF2-40B4-BE49-F238E27FC236}">
                <a16:creationId xmlns:a16="http://schemas.microsoft.com/office/drawing/2014/main" id="{AAA0E45E-7BC7-5267-FB52-369C03C511C6}"/>
              </a:ext>
            </a:extLst>
          </p:cNvPr>
          <p:cNvSpPr>
            <a:spLocks noGrp="1"/>
          </p:cNvSpPr>
          <p:nvPr>
            <p:ph type="body" sz="quarter" idx="12"/>
          </p:nvPr>
        </p:nvSpPr>
        <p:spPr>
          <a:xfrm>
            <a:off x="457200" y="1819275"/>
            <a:ext cx="5400675" cy="3977640"/>
          </a:xfrm>
          <a:prstGeom prst="rect">
            <a:avLst/>
          </a:prstGeom>
        </p:spPr>
        <p:txBody>
          <a:bodyPr lIns="0" tIns="0" rIns="0" bIns="0"/>
          <a:lstStyle>
            <a:lvl1pPr marL="239713" indent="-239713">
              <a:buSzPct val="80000"/>
              <a:buFont typeface="Arial" panose="020B0604020202020204" pitchFamily="34" charset="0"/>
              <a:buChar char="•"/>
              <a:tabLst/>
              <a:defRPr b="0" i="0">
                <a:solidFill>
                  <a:schemeClr val="accent4"/>
                </a:solidFill>
                <a:latin typeface="Aptos Narrow" panose="020B0004020202020204" pitchFamily="34" charset="0"/>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a:t>Click to edit Master text styles</a:t>
            </a:r>
          </a:p>
        </p:txBody>
      </p:sp>
      <p:sp>
        <p:nvSpPr>
          <p:cNvPr id="7" name="Placeholder 2">
            <a:extLst>
              <a:ext uri="{FF2B5EF4-FFF2-40B4-BE49-F238E27FC236}">
                <a16:creationId xmlns:a16="http://schemas.microsoft.com/office/drawing/2014/main" id="{DDC38092-D51E-5457-6D0C-CA10AC3674F4}"/>
              </a:ext>
            </a:extLst>
          </p:cNvPr>
          <p:cNvSpPr>
            <a:spLocks noGrp="1"/>
          </p:cNvSpPr>
          <p:nvPr>
            <p:ph type="body" sz="quarter" idx="13"/>
          </p:nvPr>
        </p:nvSpPr>
        <p:spPr>
          <a:xfrm>
            <a:off x="6334127" y="1819275"/>
            <a:ext cx="5400675" cy="3977640"/>
          </a:xfrm>
          <a:prstGeom prst="rect">
            <a:avLst/>
          </a:prstGeom>
        </p:spPr>
        <p:txBody>
          <a:bodyPr lIns="0" tIns="0" rIns="0" bIns="0"/>
          <a:lstStyle>
            <a:lvl1pPr marL="231775" indent="-231775">
              <a:buSzPct val="80000"/>
              <a:buFont typeface="Arial" panose="020B0604020202020204" pitchFamily="34" charset="0"/>
              <a:buChar char="•"/>
              <a:tabLst/>
              <a:defRPr lang="en-US" sz="2400" b="0" i="0" kern="1200" dirty="0">
                <a:solidFill>
                  <a:schemeClr val="accent4"/>
                </a:solidFill>
                <a:latin typeface="Aptos Narrow" panose="020B0004020202020204" pitchFamily="34" charset="0"/>
                <a:ea typeface="+mn-ea"/>
                <a:cs typeface="+mn-cs"/>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a:t>Click to edit Master text styles</a:t>
            </a:r>
          </a:p>
        </p:txBody>
      </p:sp>
      <p:pic>
        <p:nvPicPr>
          <p:cNvPr id="22" name="Logo">
            <a:extLst>
              <a:ext uri="{FF2B5EF4-FFF2-40B4-BE49-F238E27FC236}">
                <a16:creationId xmlns:a16="http://schemas.microsoft.com/office/drawing/2014/main" id="{5C4A6666-6C63-A66E-67D2-7F413D6D636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1" name="URL">
            <a:extLst>
              <a:ext uri="{FF2B5EF4-FFF2-40B4-BE49-F238E27FC236}">
                <a16:creationId xmlns:a16="http://schemas.microsoft.com/office/drawing/2014/main" id="{CDB6D8A0-853B-A530-63F5-AA8F51D7D4D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8" name="Slide #">
            <a:extLst>
              <a:ext uri="{FF2B5EF4-FFF2-40B4-BE49-F238E27FC236}">
                <a16:creationId xmlns:a16="http://schemas.microsoft.com/office/drawing/2014/main" id="{47A11BEC-4EAA-3537-27C9-DF7B02CAE29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3" name="Graphic 2">
            <a:extLst>
              <a:ext uri="{FF2B5EF4-FFF2-40B4-BE49-F238E27FC236}">
                <a16:creationId xmlns:a16="http://schemas.microsoft.com/office/drawing/2014/main" id="{4CE2DABD-9C8F-7AEA-10EE-EAFAB89F5FD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89037139"/>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Text Boxes (vertical)">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 - Vertical</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Text box">
            <a:extLst>
              <a:ext uri="{FF2B5EF4-FFF2-40B4-BE49-F238E27FC236}">
                <a16:creationId xmlns:a16="http://schemas.microsoft.com/office/drawing/2014/main" id="{36D0A72B-CBC3-466D-E288-0C694F3645A7}"/>
              </a:ext>
            </a:extLst>
          </p:cNvPr>
          <p:cNvSpPr>
            <a:spLocks noGrp="1"/>
          </p:cNvSpPr>
          <p:nvPr>
            <p:ph type="body" sz="quarter" idx="12"/>
          </p:nvPr>
        </p:nvSpPr>
        <p:spPr>
          <a:xfrm>
            <a:off x="457200" y="1819276"/>
            <a:ext cx="11251780" cy="1911742"/>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3550" indent="-2254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sp>
        <p:nvSpPr>
          <p:cNvPr id="8" name="Text box">
            <a:extLst>
              <a:ext uri="{FF2B5EF4-FFF2-40B4-BE49-F238E27FC236}">
                <a16:creationId xmlns:a16="http://schemas.microsoft.com/office/drawing/2014/main" id="{065B6FDE-9E70-DB02-2195-D2810A0EC50B}"/>
              </a:ext>
            </a:extLst>
          </p:cNvPr>
          <p:cNvSpPr>
            <a:spLocks noGrp="1"/>
          </p:cNvSpPr>
          <p:nvPr>
            <p:ph type="body" sz="quarter" idx="13"/>
          </p:nvPr>
        </p:nvSpPr>
        <p:spPr>
          <a:xfrm>
            <a:off x="457200" y="3879458"/>
            <a:ext cx="11251780" cy="1911742"/>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3550" indent="-2254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21" name="Logo">
            <a:extLst>
              <a:ext uri="{FF2B5EF4-FFF2-40B4-BE49-F238E27FC236}">
                <a16:creationId xmlns:a16="http://schemas.microsoft.com/office/drawing/2014/main" id="{7EA50772-5F79-C0F9-465E-B40FD32DDC1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9" name="URL">
            <a:extLst>
              <a:ext uri="{FF2B5EF4-FFF2-40B4-BE49-F238E27FC236}">
                <a16:creationId xmlns:a16="http://schemas.microsoft.com/office/drawing/2014/main" id="{99E07166-501A-0367-2C26-9F5AEEF47D7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6" name="Slide #">
            <a:extLst>
              <a:ext uri="{FF2B5EF4-FFF2-40B4-BE49-F238E27FC236}">
                <a16:creationId xmlns:a16="http://schemas.microsoft.com/office/drawing/2014/main" id="{C3F283E6-5890-92C5-5422-837BCDB358FD}"/>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E884FBA9-6B2E-80AF-10AF-C49ACEC3C15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9547393"/>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Text Boxes + Ic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60991F3-CEB1-901A-C079-0BB7568C31EF}"/>
              </a:ext>
            </a:extLst>
          </p:cNvPr>
          <p:cNvSpPr>
            <a:spLocks noGrp="1"/>
          </p:cNvSpPr>
          <p:nvPr>
            <p:ph type="title" hasCustomPrompt="1"/>
          </p:nvPr>
        </p:nvSpPr>
        <p:spPr>
          <a:xfrm>
            <a:off x="443813" y="392517"/>
            <a:ext cx="10131290"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 + Icon</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a:extLst>
              <a:ext uri="{FF2B5EF4-FFF2-40B4-BE49-F238E27FC236}">
                <a16:creationId xmlns:a16="http://schemas.microsoft.com/office/drawing/2014/main" id="{4BEF8622-BA38-3D59-73F5-A2B29F576F3D}"/>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6" name="Placeholder 1">
            <a:extLst>
              <a:ext uri="{FF2B5EF4-FFF2-40B4-BE49-F238E27FC236}">
                <a16:creationId xmlns:a16="http://schemas.microsoft.com/office/drawing/2014/main" id="{DA76E35C-FF02-E4C4-4B8B-C60DA4F7F903}"/>
              </a:ext>
            </a:extLst>
          </p:cNvPr>
          <p:cNvSpPr>
            <a:spLocks noGrp="1"/>
          </p:cNvSpPr>
          <p:nvPr>
            <p:ph type="body" sz="quarter" idx="12"/>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Plaecholder 2">
            <a:extLst>
              <a:ext uri="{FF2B5EF4-FFF2-40B4-BE49-F238E27FC236}">
                <a16:creationId xmlns:a16="http://schemas.microsoft.com/office/drawing/2014/main" id="{0B7BD48C-1A61-342B-5240-9EC4A36BC042}"/>
              </a:ext>
            </a:extLst>
          </p:cNvPr>
          <p:cNvSpPr>
            <a:spLocks noGrp="1"/>
          </p:cNvSpPr>
          <p:nvPr>
            <p:ph type="body" sz="quarter" idx="13"/>
          </p:nvPr>
        </p:nvSpPr>
        <p:spPr>
          <a:xfrm>
            <a:off x="6334127"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9" name="Logo">
            <a:extLst>
              <a:ext uri="{FF2B5EF4-FFF2-40B4-BE49-F238E27FC236}">
                <a16:creationId xmlns:a16="http://schemas.microsoft.com/office/drawing/2014/main" id="{2AD1C2CB-D5B7-FB5E-F325-9718EA836A0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C0736343-1155-BE90-C12A-6D9DA96670B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4" name="Slide #">
            <a:extLst>
              <a:ext uri="{FF2B5EF4-FFF2-40B4-BE49-F238E27FC236}">
                <a16:creationId xmlns:a16="http://schemas.microsoft.com/office/drawing/2014/main" id="{B650D346-2CA1-3FDD-459A-13B6BA51F7F6}"/>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1F511390-7DA2-8946-D406-91934210917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06526559"/>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Image</a:t>
            </a:r>
          </a:p>
        </p:txBody>
      </p:sp>
      <p:sp>
        <p:nvSpPr>
          <p:cNvPr id="14" name="Text Placeholder 13">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0" name="Picture Placeholder 9">
            <a:extLst>
              <a:ext uri="{FF2B5EF4-FFF2-40B4-BE49-F238E27FC236}">
                <a16:creationId xmlns:a16="http://schemas.microsoft.com/office/drawing/2014/main" id="{8DF1EC9C-EE4A-1832-9ECA-7817822CFD2B}"/>
              </a:ext>
            </a:extLst>
          </p:cNvPr>
          <p:cNvSpPr>
            <a:spLocks noGrp="1"/>
          </p:cNvSpPr>
          <p:nvPr>
            <p:ph type="pic" sz="quarter" idx="13"/>
          </p:nvPr>
        </p:nvSpPr>
        <p:spPr>
          <a:xfrm>
            <a:off x="457200" y="1819276"/>
            <a:ext cx="11290988"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7" name="Logo">
            <a:extLst>
              <a:ext uri="{FF2B5EF4-FFF2-40B4-BE49-F238E27FC236}">
                <a16:creationId xmlns:a16="http://schemas.microsoft.com/office/drawing/2014/main" id="{39661295-EFCC-CC8D-809D-2354B3B211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5BAAA60F-91AC-B98F-F22F-36BDB7B83B6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3" name="image credit">
            <a:extLst>
              <a:ext uri="{FF2B5EF4-FFF2-40B4-BE49-F238E27FC236}">
                <a16:creationId xmlns:a16="http://schemas.microsoft.com/office/drawing/2014/main" id="{EA014D34-4C9E-6D94-4DD2-6B78201710CA}"/>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2" name="Slide #">
            <a:extLst>
              <a:ext uri="{FF2B5EF4-FFF2-40B4-BE49-F238E27FC236}">
                <a16:creationId xmlns:a16="http://schemas.microsoft.com/office/drawing/2014/main" id="{0E1FD744-E109-9C20-050A-34E388EC8A4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F5EF7391-B080-8580-60FF-40768FA9616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55695376"/>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Image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6" name="Logo">
            <a:extLst>
              <a:ext uri="{FF2B5EF4-FFF2-40B4-BE49-F238E27FC236}">
                <a16:creationId xmlns:a16="http://schemas.microsoft.com/office/drawing/2014/main" id="{8202A07B-9B73-E40C-1692-58BA6002EF8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97D3830E-C208-FE80-92C7-2C21660F1B5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09D353B-B81C-3984-F191-98A88D071A99}"/>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1" name="Slide #">
            <a:extLst>
              <a:ext uri="{FF2B5EF4-FFF2-40B4-BE49-F238E27FC236}">
                <a16:creationId xmlns:a16="http://schemas.microsoft.com/office/drawing/2014/main" id="{D1E93F33-AD44-6D3D-E142-C4C900014AD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7CDCE345-B968-0724-D25D-C422BE18F5F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07870921"/>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Right + credi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 + Caption</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9" name="image caption">
            <a:extLst>
              <a:ext uri="{FF2B5EF4-FFF2-40B4-BE49-F238E27FC236}">
                <a16:creationId xmlns:a16="http://schemas.microsoft.com/office/drawing/2014/main" id="{B4E03243-98B4-0D03-33E3-373A7D1D2597}"/>
              </a:ext>
            </a:extLst>
          </p:cNvPr>
          <p:cNvSpPr>
            <a:spLocks noGrp="1"/>
          </p:cNvSpPr>
          <p:nvPr>
            <p:ph type="body" sz="quarter" idx="15" hasCustomPrompt="1"/>
          </p:nvPr>
        </p:nvSpPr>
        <p:spPr>
          <a:xfrm>
            <a:off x="6324600"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9" name="Logo">
            <a:extLst>
              <a:ext uri="{FF2B5EF4-FFF2-40B4-BE49-F238E27FC236}">
                <a16:creationId xmlns:a16="http://schemas.microsoft.com/office/drawing/2014/main" id="{E46E4C10-A106-EB6E-3645-C38A447F68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7A5F7ED3-2563-863A-FFF5-D150978BA07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4D76BA49-C824-3730-854D-AFEA5270C5DC}"/>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5" name="Slide #">
            <a:extLst>
              <a:ext uri="{FF2B5EF4-FFF2-40B4-BE49-F238E27FC236}">
                <a16:creationId xmlns:a16="http://schemas.microsoft.com/office/drawing/2014/main" id="{380F1254-B706-FF31-7B3E-6D01700C00B7}"/>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9B7D4506-5499-0198-B5B3-4B862EB0480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2691444"/>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Left + credi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 + Caption</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Picture Placeholder 9">
            <a:extLst>
              <a:ext uri="{FF2B5EF4-FFF2-40B4-BE49-F238E27FC236}">
                <a16:creationId xmlns:a16="http://schemas.microsoft.com/office/drawing/2014/main" id="{6836D55E-8391-A6BC-29C5-9344667DB26F}"/>
              </a:ext>
            </a:extLst>
          </p:cNvPr>
          <p:cNvSpPr>
            <a:spLocks noGrp="1"/>
          </p:cNvSpPr>
          <p:nvPr>
            <p:ph type="pic" sz="quarter" idx="13"/>
          </p:nvPr>
        </p:nvSpPr>
        <p:spPr>
          <a:xfrm>
            <a:off x="443812"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4" name="image credit">
            <a:extLst>
              <a:ext uri="{FF2B5EF4-FFF2-40B4-BE49-F238E27FC236}">
                <a16:creationId xmlns:a16="http://schemas.microsoft.com/office/drawing/2014/main" id="{B23F8ABF-E2AC-2478-02B8-8E0007259F89}"/>
              </a:ext>
            </a:extLst>
          </p:cNvPr>
          <p:cNvSpPr>
            <a:spLocks noGrp="1"/>
          </p:cNvSpPr>
          <p:nvPr>
            <p:ph type="body" sz="quarter" idx="15" hasCustomPrompt="1"/>
          </p:nvPr>
        </p:nvSpPr>
        <p:spPr>
          <a:xfrm>
            <a:off x="443812"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2" name="Text Placeholder 15">
            <a:extLst>
              <a:ext uri="{FF2B5EF4-FFF2-40B4-BE49-F238E27FC236}">
                <a16:creationId xmlns:a16="http://schemas.microsoft.com/office/drawing/2014/main" id="{97A4690C-9288-9F85-AA79-4A71434D3B54}"/>
              </a:ext>
            </a:extLst>
          </p:cNvPr>
          <p:cNvSpPr>
            <a:spLocks noGrp="1"/>
          </p:cNvSpPr>
          <p:nvPr>
            <p:ph type="body" sz="quarter" idx="14"/>
          </p:nvPr>
        </p:nvSpPr>
        <p:spPr>
          <a:xfrm>
            <a:off x="63246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9" name="Logo">
            <a:extLst>
              <a:ext uri="{FF2B5EF4-FFF2-40B4-BE49-F238E27FC236}">
                <a16:creationId xmlns:a16="http://schemas.microsoft.com/office/drawing/2014/main" id="{E46E4C10-A106-EB6E-3645-C38A447F68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7A5F7ED3-2563-863A-FFF5-D150978BA07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5" name="Slide #">
            <a:extLst>
              <a:ext uri="{FF2B5EF4-FFF2-40B4-BE49-F238E27FC236}">
                <a16:creationId xmlns:a16="http://schemas.microsoft.com/office/drawing/2014/main" id="{380F1254-B706-FF31-7B3E-6D01700C00B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4FD62166-5988-D0A6-F0DA-E10739C15F4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
        <p:nvSpPr>
          <p:cNvPr id="9" name="image credit">
            <a:extLst>
              <a:ext uri="{FF2B5EF4-FFF2-40B4-BE49-F238E27FC236}">
                <a16:creationId xmlns:a16="http://schemas.microsoft.com/office/drawing/2014/main" id="{B4CDA505-380F-325A-2289-8EB3B9A03681}"/>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Tree>
    <p:extLst>
      <p:ext uri="{BB962C8B-B14F-4D97-AF65-F5344CB8AC3E}">
        <p14:creationId xmlns:p14="http://schemas.microsoft.com/office/powerpoint/2010/main" val="2664595086"/>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Right + Icon">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6D1578D-6E32-9322-1B2F-B78599F234A1}"/>
              </a:ext>
            </a:extLst>
          </p:cNvPr>
          <p:cNvSpPr>
            <a:spLocks noGrp="1"/>
          </p:cNvSpPr>
          <p:nvPr>
            <p:ph type="title" hasCustomPrompt="1"/>
          </p:nvPr>
        </p:nvSpPr>
        <p:spPr>
          <a:xfrm>
            <a:off x="443812" y="392517"/>
            <a:ext cx="10131291"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 + Icon</a:t>
            </a:r>
          </a:p>
        </p:txBody>
      </p:sp>
      <p:sp>
        <p:nvSpPr>
          <p:cNvPr id="14" name="Text Placeholder 13">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7" name="Icon">
            <a:extLst>
              <a:ext uri="{FF2B5EF4-FFF2-40B4-BE49-F238E27FC236}">
                <a16:creationId xmlns:a16="http://schemas.microsoft.com/office/drawing/2014/main" id="{12DD0547-79CE-6D93-7D52-5FC6D1886767}"/>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3" name="Text left">
            <a:extLst>
              <a:ext uri="{FF2B5EF4-FFF2-40B4-BE49-F238E27FC236}">
                <a16:creationId xmlns:a16="http://schemas.microsoft.com/office/drawing/2014/main" id="{DCED16DD-5A01-8213-0F8F-F41C5E80902A}"/>
              </a:ext>
            </a:extLst>
          </p:cNvPr>
          <p:cNvSpPr>
            <a:spLocks noGrp="1"/>
          </p:cNvSpPr>
          <p:nvPr>
            <p:ph type="body" sz="quarter" idx="15"/>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Image right">
            <a:extLst>
              <a:ext uri="{FF2B5EF4-FFF2-40B4-BE49-F238E27FC236}">
                <a16:creationId xmlns:a16="http://schemas.microsoft.com/office/drawing/2014/main" id="{59235F44-910F-020E-17CC-13F7CFA879C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3" name="Logo">
            <a:extLst>
              <a:ext uri="{FF2B5EF4-FFF2-40B4-BE49-F238E27FC236}">
                <a16:creationId xmlns:a16="http://schemas.microsoft.com/office/drawing/2014/main" id="{07EB129A-9425-C0F6-1F65-83B93F4ACA9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2" name="URL">
            <a:extLst>
              <a:ext uri="{FF2B5EF4-FFF2-40B4-BE49-F238E27FC236}">
                <a16:creationId xmlns:a16="http://schemas.microsoft.com/office/drawing/2014/main" id="{CC6C0415-2EFC-C2A7-F91D-C3E9DFCD468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5" name="image credit">
            <a:extLst>
              <a:ext uri="{FF2B5EF4-FFF2-40B4-BE49-F238E27FC236}">
                <a16:creationId xmlns:a16="http://schemas.microsoft.com/office/drawing/2014/main" id="{37994C30-8080-1C89-B4CA-980040E5D2C0}"/>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9" name="Slide #">
            <a:extLst>
              <a:ext uri="{FF2B5EF4-FFF2-40B4-BE49-F238E27FC236}">
                <a16:creationId xmlns:a16="http://schemas.microsoft.com/office/drawing/2014/main" id="{FF577572-7E19-F14F-B37B-F2E55E06570A}"/>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320DA935-CED4-14EB-3720-50DCDA45B75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30037895"/>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Image Left">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963809E4-CB28-7557-0CC5-30637C701D9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mage left">
            <a:extLst>
              <a:ext uri="{FF2B5EF4-FFF2-40B4-BE49-F238E27FC236}">
                <a16:creationId xmlns:a16="http://schemas.microsoft.com/office/drawing/2014/main" id="{24550568-CC83-0345-437F-158339A543CA}"/>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6" name="Text right">
            <a:extLst>
              <a:ext uri="{FF2B5EF4-FFF2-40B4-BE49-F238E27FC236}">
                <a16:creationId xmlns:a16="http://schemas.microsoft.com/office/drawing/2014/main" id="{C5D08D6B-B7DE-50B4-14B5-29324A0B3B1A}"/>
              </a:ext>
            </a:extLst>
          </p:cNvPr>
          <p:cNvSpPr>
            <a:spLocks noGrp="1"/>
          </p:cNvSpPr>
          <p:nvPr>
            <p:ph type="body" sz="quarter" idx="14"/>
          </p:nvPr>
        </p:nvSpPr>
        <p:spPr>
          <a:xfrm>
            <a:off x="6334125"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4" name="Logo">
            <a:extLst>
              <a:ext uri="{FF2B5EF4-FFF2-40B4-BE49-F238E27FC236}">
                <a16:creationId xmlns:a16="http://schemas.microsoft.com/office/drawing/2014/main" id="{4712ABE6-6B0B-7218-026F-C02CBE604FE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C69B8BCD-C090-AD7E-B273-5C5A134C6B1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7" name="image credit">
            <a:extLst>
              <a:ext uri="{FF2B5EF4-FFF2-40B4-BE49-F238E27FC236}">
                <a16:creationId xmlns:a16="http://schemas.microsoft.com/office/drawing/2014/main" id="{A4C915B1-F74E-9744-9B6E-5EF4D0A71050}"/>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2" name="Slide #">
            <a:extLst>
              <a:ext uri="{FF2B5EF4-FFF2-40B4-BE49-F238E27FC236}">
                <a16:creationId xmlns:a16="http://schemas.microsoft.com/office/drawing/2014/main" id="{CE12CDD1-92DB-92E2-9530-0220D135020B}"/>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8" name="Graphic 7">
            <a:extLst>
              <a:ext uri="{FF2B5EF4-FFF2-40B4-BE49-F238E27FC236}">
                <a16:creationId xmlns:a16="http://schemas.microsoft.com/office/drawing/2014/main" id="{E1010864-C6C4-D22E-0553-44158F4BEE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38237862"/>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s + 2 Speakers">
    <p:spTree>
      <p:nvGrpSpPr>
        <p:cNvPr id="1" name=""/>
        <p:cNvGrpSpPr/>
        <p:nvPr/>
      </p:nvGrpSpPr>
      <p:grpSpPr>
        <a:xfrm>
          <a:off x="0" y="0"/>
          <a:ext cx="0" cy="0"/>
          <a:chOff x="0" y="0"/>
          <a:chExt cx="0" cy="0"/>
        </a:xfrm>
      </p:grpSpPr>
      <p:sp>
        <p:nvSpPr>
          <p:cNvPr id="30" name="Additional logo placeholder left">
            <a:extLst>
              <a:ext uri="{FF2B5EF4-FFF2-40B4-BE49-F238E27FC236}">
                <a16:creationId xmlns:a16="http://schemas.microsoft.com/office/drawing/2014/main" id="{C33396A2-49A6-713C-74A6-8ED3C3C79B84}"/>
              </a:ext>
            </a:extLst>
          </p:cNvPr>
          <p:cNvSpPr>
            <a:spLocks noGrp="1"/>
          </p:cNvSpPr>
          <p:nvPr>
            <p:ph type="pic" sz="quarter" idx="16" hasCustomPrompt="1"/>
          </p:nvPr>
        </p:nvSpPr>
        <p:spPr>
          <a:xfrm>
            <a:off x="2929564"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4930467" y="512877"/>
            <a:ext cx="2304288" cy="2304288"/>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
        <p:nvSpPr>
          <p:cNvPr id="29" name="Additional logo placeholder right">
            <a:extLst>
              <a:ext uri="{FF2B5EF4-FFF2-40B4-BE49-F238E27FC236}">
                <a16:creationId xmlns:a16="http://schemas.microsoft.com/office/drawing/2014/main" id="{F7B36CEB-CE99-AA91-1388-5C8B098EA1AD}"/>
              </a:ext>
            </a:extLst>
          </p:cNvPr>
          <p:cNvSpPr>
            <a:spLocks noGrp="1"/>
          </p:cNvSpPr>
          <p:nvPr>
            <p:ph type="pic" sz="quarter" idx="15" hasCustomPrompt="1"/>
          </p:nvPr>
        </p:nvSpPr>
        <p:spPr>
          <a:xfrm>
            <a:off x="7801375"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2" name="Blue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0"/>
            <a:ext cx="12192000" cy="3367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accent6"/>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3" name="Presenter">
            <a:extLst>
              <a:ext uri="{FF2B5EF4-FFF2-40B4-BE49-F238E27FC236}">
                <a16:creationId xmlns:a16="http://schemas.microsoft.com/office/drawing/2014/main" id="{12ABF829-B007-CF95-F16F-B7E48D805474}"/>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4" name="Title">
            <a:extLst>
              <a:ext uri="{FF2B5EF4-FFF2-40B4-BE49-F238E27FC236}">
                <a16:creationId xmlns:a16="http://schemas.microsoft.com/office/drawing/2014/main" id="{76BB4AAE-5313-54D9-8A37-CCA7799598F8}"/>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accent6">
                    <a:lumMod val="60000"/>
                    <a:lumOff val="40000"/>
                  </a:schemeClr>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27" name="Icon placeholder">
            <a:extLst>
              <a:ext uri="{FF2B5EF4-FFF2-40B4-BE49-F238E27FC236}">
                <a16:creationId xmlns:a16="http://schemas.microsoft.com/office/drawing/2014/main" id="{6EDC2E4A-F827-7EA9-106D-89E9EAA5F846}"/>
              </a:ext>
            </a:extLst>
          </p:cNvPr>
          <p:cNvSpPr>
            <a:spLocks noGrp="1"/>
          </p:cNvSpPr>
          <p:nvPr>
            <p:ph type="pic" sz="quarter" idx="14" hasCustomPrompt="1"/>
          </p:nvPr>
        </p:nvSpPr>
        <p:spPr>
          <a:xfrm>
            <a:off x="10577706" y="5278719"/>
            <a:ext cx="1157094" cy="1157094"/>
          </a:xfrm>
          <a:prstGeom prst="rect">
            <a:avLst/>
          </a:prstGeom>
        </p:spPr>
        <p:txBody>
          <a:bodyPr/>
          <a:lstStyle>
            <a:lvl1pPr marL="0" indent="0">
              <a:buNone/>
              <a:defRPr sz="2400">
                <a:solidFill>
                  <a:schemeClr val="bg1"/>
                </a:solidFill>
                <a:latin typeface="Aptos Narrow" panose="020B0004020202020204" pitchFamily="34" charset="0"/>
              </a:defRPr>
            </a:lvl1pPr>
          </a:lstStyle>
          <a:p>
            <a:r>
              <a:rPr lang="en-US"/>
              <a:t>Icon</a:t>
            </a:r>
          </a:p>
        </p:txBody>
      </p:sp>
      <p:sp>
        <p:nvSpPr>
          <p:cNvPr id="3" name="Title">
            <a:extLst>
              <a:ext uri="{FF2B5EF4-FFF2-40B4-BE49-F238E27FC236}">
                <a16:creationId xmlns:a16="http://schemas.microsoft.com/office/drawing/2014/main" id="{71291279-17B4-4AC6-176B-C86C0BDAF7C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4" name="Presenter">
            <a:extLst>
              <a:ext uri="{FF2B5EF4-FFF2-40B4-BE49-F238E27FC236}">
                <a16:creationId xmlns:a16="http://schemas.microsoft.com/office/drawing/2014/main" id="{D0A1BBD9-D3B5-BD8D-C0B5-04C11F56B7E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BD52807C-2730-FEB4-B0FA-C4BDE2EC3DDD}"/>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Tree>
    <p:extLst>
      <p:ext uri="{BB962C8B-B14F-4D97-AF65-F5344CB8AC3E}">
        <p14:creationId xmlns:p14="http://schemas.microsoft.com/office/powerpoint/2010/main" val="3246547171"/>
      </p:ext>
    </p:extLst>
  </p:cSld>
  <p:clrMapOvr>
    <a:masterClrMapping/>
  </p:clrMapOvr>
  <p:extLst>
    <p:ext uri="{DCECCB84-F9BA-43D5-87BE-67443E8EF086}">
      <p15:sldGuideLst xmlns:p15="http://schemas.microsoft.com/office/powerpoint/2012/main">
        <p15:guide id="1" orient="horz" pos="2484">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Left + Ic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0131291"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 + Icon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a:extLst>
              <a:ext uri="{FF2B5EF4-FFF2-40B4-BE49-F238E27FC236}">
                <a16:creationId xmlns:a16="http://schemas.microsoft.com/office/drawing/2014/main" id="{DDCD7DA9-AA4E-F6FC-4EF8-E04CE2004507}"/>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atin typeface="Aptos Narrow" panose="020B0004020202020204" pitchFamily="34" charset="0"/>
              </a:defRPr>
            </a:lvl1pPr>
          </a:lstStyle>
          <a:p>
            <a:r>
              <a:rPr lang="en-US"/>
              <a:t>Icon</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Text Placeholder right">
            <a:extLst>
              <a:ext uri="{FF2B5EF4-FFF2-40B4-BE49-F238E27FC236}">
                <a16:creationId xmlns:a16="http://schemas.microsoft.com/office/drawing/2014/main" id="{5112270E-8D7A-AAAC-30DA-55D97532140D}"/>
              </a:ext>
            </a:extLst>
          </p:cNvPr>
          <p:cNvSpPr>
            <a:spLocks noGrp="1"/>
          </p:cNvSpPr>
          <p:nvPr>
            <p:ph type="body" sz="quarter" idx="15"/>
          </p:nvPr>
        </p:nvSpPr>
        <p:spPr>
          <a:xfrm>
            <a:off x="6334125"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1" name="Logo">
            <a:extLst>
              <a:ext uri="{FF2B5EF4-FFF2-40B4-BE49-F238E27FC236}">
                <a16:creationId xmlns:a16="http://schemas.microsoft.com/office/drawing/2014/main" id="{2943DC69-12CF-2DAF-A5C2-A7B5646BB0C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0" name="URL">
            <a:extLst>
              <a:ext uri="{FF2B5EF4-FFF2-40B4-BE49-F238E27FC236}">
                <a16:creationId xmlns:a16="http://schemas.microsoft.com/office/drawing/2014/main" id="{F27CE9AB-46E2-1F93-7B4A-CBFD8FE9BFA7}"/>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9" name="image credit">
            <a:extLst>
              <a:ext uri="{FF2B5EF4-FFF2-40B4-BE49-F238E27FC236}">
                <a16:creationId xmlns:a16="http://schemas.microsoft.com/office/drawing/2014/main" id="{98625F8B-769F-57DD-BBF2-7E4760E7880C}"/>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2" name="Slide #">
            <a:extLst>
              <a:ext uri="{FF2B5EF4-FFF2-40B4-BE49-F238E27FC236}">
                <a16:creationId xmlns:a16="http://schemas.microsoft.com/office/drawing/2014/main" id="{42D0F047-6970-E277-C63E-5D95324E3A0B}"/>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8B8FA030-D849-EC60-D431-E7990BF962B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05375337"/>
      </p:ext>
    </p:extLst>
  </p:cSld>
  <p:clrMapOvr>
    <a:masterClrMapping/>
  </p:clrMapOvr>
  <p:extLst>
    <p:ext uri="{DCECCB84-F9BA-43D5-87BE-67443E8EF086}">
      <p15:sldGuideLst xmlns:p15="http://schemas.microsoft.com/office/powerpoint/2012/main">
        <p15:guide id="1" orient="horz" pos="2448">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Images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2" name="Image right">
            <a:extLst>
              <a:ext uri="{FF2B5EF4-FFF2-40B4-BE49-F238E27FC236}">
                <a16:creationId xmlns:a16="http://schemas.microsoft.com/office/drawing/2014/main" id="{0991BC1F-9C87-4F49-2909-FCA7EDC27184}"/>
              </a:ext>
            </a:extLst>
          </p:cNvPr>
          <p:cNvSpPr>
            <a:spLocks noGrp="1"/>
          </p:cNvSpPr>
          <p:nvPr>
            <p:ph type="pic" sz="quarter" idx="14"/>
          </p:nvPr>
        </p:nvSpPr>
        <p:spPr>
          <a:xfrm>
            <a:off x="6320506"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right:</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03E49F6E-1697-13F6-7670-DF3CEE92E35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39671527"/>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s + capti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Images + Caption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4" name="Image left">
            <a:extLst>
              <a:ext uri="{FF2B5EF4-FFF2-40B4-BE49-F238E27FC236}">
                <a16:creationId xmlns:a16="http://schemas.microsoft.com/office/drawing/2014/main" id="{2396F1C7-CACD-B421-FD78-040392D0DAE3}"/>
              </a:ext>
            </a:extLst>
          </p:cNvPr>
          <p:cNvSpPr>
            <a:spLocks noGrp="1"/>
          </p:cNvSpPr>
          <p:nvPr>
            <p:ph type="pic" sz="quarter" idx="13"/>
          </p:nvPr>
        </p:nvSpPr>
        <p:spPr>
          <a:xfrm>
            <a:off x="443812"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Credit left">
            <a:extLst>
              <a:ext uri="{FF2B5EF4-FFF2-40B4-BE49-F238E27FC236}">
                <a16:creationId xmlns:a16="http://schemas.microsoft.com/office/drawing/2014/main" id="{022B5B10-5EA7-32FC-6DDA-F70140BE1D7E}"/>
              </a:ext>
            </a:extLst>
          </p:cNvPr>
          <p:cNvSpPr>
            <a:spLocks noGrp="1"/>
          </p:cNvSpPr>
          <p:nvPr>
            <p:ph type="body" sz="quarter" idx="15" hasCustomPrompt="1"/>
          </p:nvPr>
        </p:nvSpPr>
        <p:spPr>
          <a:xfrm>
            <a:off x="443812"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11" name="Image right">
            <a:extLst>
              <a:ext uri="{FF2B5EF4-FFF2-40B4-BE49-F238E27FC236}">
                <a16:creationId xmlns:a16="http://schemas.microsoft.com/office/drawing/2014/main" id="{91429197-442B-2E3E-7D3D-0C1E04D89DB8}"/>
              </a:ext>
            </a:extLst>
          </p:cNvPr>
          <p:cNvSpPr>
            <a:spLocks noGrp="1"/>
          </p:cNvSpPr>
          <p:nvPr>
            <p:ph type="pic" sz="quarter" idx="16"/>
          </p:nvPr>
        </p:nvSpPr>
        <p:spPr>
          <a:xfrm>
            <a:off x="6324600"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2" name="credit right">
            <a:extLst>
              <a:ext uri="{FF2B5EF4-FFF2-40B4-BE49-F238E27FC236}">
                <a16:creationId xmlns:a16="http://schemas.microsoft.com/office/drawing/2014/main" id="{87C48AA8-18E2-50FF-8C22-CCFC1497B9D0}"/>
              </a:ext>
            </a:extLst>
          </p:cNvPr>
          <p:cNvSpPr>
            <a:spLocks noGrp="1"/>
          </p:cNvSpPr>
          <p:nvPr>
            <p:ph type="body" sz="quarter" idx="17" hasCustomPrompt="1"/>
          </p:nvPr>
        </p:nvSpPr>
        <p:spPr>
          <a:xfrm>
            <a:off x="6324600"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16E91C17-D166-9332-7343-3A5B0866522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
        <p:nvSpPr>
          <p:cNvPr id="7" name="image credit">
            <a:extLst>
              <a:ext uri="{FF2B5EF4-FFF2-40B4-BE49-F238E27FC236}">
                <a16:creationId xmlns:a16="http://schemas.microsoft.com/office/drawing/2014/main" id="{55EFECE9-F051-D824-2AD5-09F5DB91A223}"/>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right:</a:t>
            </a:r>
          </a:p>
        </p:txBody>
      </p:sp>
    </p:spTree>
    <p:extLst>
      <p:ext uri="{BB962C8B-B14F-4D97-AF65-F5344CB8AC3E}">
        <p14:creationId xmlns:p14="http://schemas.microsoft.com/office/powerpoint/2010/main" val="3966850999"/>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Images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1" name="Image middle">
            <a:extLst>
              <a:ext uri="{FF2B5EF4-FFF2-40B4-BE49-F238E27FC236}">
                <a16:creationId xmlns:a16="http://schemas.microsoft.com/office/drawing/2014/main" id="{12C3B5F5-7F62-D7EE-2EFA-58F0A78CF8F8}"/>
              </a:ext>
            </a:extLst>
          </p:cNvPr>
          <p:cNvSpPr>
            <a:spLocks noGrp="1"/>
          </p:cNvSpPr>
          <p:nvPr>
            <p:ph type="pic" sz="quarter" idx="20"/>
          </p:nvPr>
        </p:nvSpPr>
        <p:spPr>
          <a:xfrm>
            <a:off x="4408932"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Image right">
            <a:extLst>
              <a:ext uri="{FF2B5EF4-FFF2-40B4-BE49-F238E27FC236}">
                <a16:creationId xmlns:a16="http://schemas.microsoft.com/office/drawing/2014/main" id="{FFFBEE25-A02A-B608-7252-74A7B32346C0}"/>
              </a:ext>
            </a:extLst>
          </p:cNvPr>
          <p:cNvSpPr>
            <a:spLocks noGrp="1"/>
          </p:cNvSpPr>
          <p:nvPr>
            <p:ph type="pic" sz="quarter" idx="19"/>
          </p:nvPr>
        </p:nvSpPr>
        <p:spPr>
          <a:xfrm>
            <a:off x="8360664"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middle: / Photo credit right: </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A1420BF6-7EF8-49BC-9697-279329B3FC5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66530083"/>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s + capti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Images + Caption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2" name="credit left">
            <a:extLst>
              <a:ext uri="{FF2B5EF4-FFF2-40B4-BE49-F238E27FC236}">
                <a16:creationId xmlns:a16="http://schemas.microsoft.com/office/drawing/2014/main" id="{CD11B56D-2A1F-9028-605E-47CA03BCE189}"/>
              </a:ext>
            </a:extLst>
          </p:cNvPr>
          <p:cNvSpPr>
            <a:spLocks noGrp="1"/>
          </p:cNvSpPr>
          <p:nvPr>
            <p:ph type="body" sz="quarter" idx="15" hasCustomPrompt="1"/>
          </p:nvPr>
        </p:nvSpPr>
        <p:spPr>
          <a:xfrm>
            <a:off x="457200"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11" name="Image middle">
            <a:extLst>
              <a:ext uri="{FF2B5EF4-FFF2-40B4-BE49-F238E27FC236}">
                <a16:creationId xmlns:a16="http://schemas.microsoft.com/office/drawing/2014/main" id="{12C3B5F5-7F62-D7EE-2EFA-58F0A78CF8F8}"/>
              </a:ext>
            </a:extLst>
          </p:cNvPr>
          <p:cNvSpPr>
            <a:spLocks noGrp="1"/>
          </p:cNvSpPr>
          <p:nvPr>
            <p:ph type="pic" sz="quarter" idx="20"/>
          </p:nvPr>
        </p:nvSpPr>
        <p:spPr>
          <a:xfrm>
            <a:off x="4408932"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2" name="credit middle">
            <a:extLst>
              <a:ext uri="{FF2B5EF4-FFF2-40B4-BE49-F238E27FC236}">
                <a16:creationId xmlns:a16="http://schemas.microsoft.com/office/drawing/2014/main" id="{E0F630AA-A14B-CCB5-E7FF-597D776DB79F}"/>
              </a:ext>
            </a:extLst>
          </p:cNvPr>
          <p:cNvSpPr>
            <a:spLocks noGrp="1"/>
          </p:cNvSpPr>
          <p:nvPr>
            <p:ph type="body" sz="quarter" idx="21" hasCustomPrompt="1"/>
          </p:nvPr>
        </p:nvSpPr>
        <p:spPr>
          <a:xfrm>
            <a:off x="4408932"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8" name="Image right">
            <a:extLst>
              <a:ext uri="{FF2B5EF4-FFF2-40B4-BE49-F238E27FC236}">
                <a16:creationId xmlns:a16="http://schemas.microsoft.com/office/drawing/2014/main" id="{FFFBEE25-A02A-B608-7252-74A7B32346C0}"/>
              </a:ext>
            </a:extLst>
          </p:cNvPr>
          <p:cNvSpPr>
            <a:spLocks noGrp="1"/>
          </p:cNvSpPr>
          <p:nvPr>
            <p:ph type="pic" sz="quarter" idx="19"/>
          </p:nvPr>
        </p:nvSpPr>
        <p:spPr>
          <a:xfrm>
            <a:off x="8360664"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3" name="credit right">
            <a:extLst>
              <a:ext uri="{FF2B5EF4-FFF2-40B4-BE49-F238E27FC236}">
                <a16:creationId xmlns:a16="http://schemas.microsoft.com/office/drawing/2014/main" id="{8B61DD87-244B-80DB-4F65-A9F7346DBDA9}"/>
              </a:ext>
            </a:extLst>
          </p:cNvPr>
          <p:cNvSpPr>
            <a:spLocks noGrp="1"/>
          </p:cNvSpPr>
          <p:nvPr>
            <p:ph type="body" sz="quarter" idx="22" hasCustomPrompt="1"/>
          </p:nvPr>
        </p:nvSpPr>
        <p:spPr>
          <a:xfrm>
            <a:off x="8360663"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middle: / Photo credit right: </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C89F8835-B0FE-CB5E-4F37-248634F0EE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94467739"/>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6BC23B01-9263-C146-D1F9-182CEF281FF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5"/>
            <a:ext cx="3369927" cy="3967165"/>
          </a:xfrm>
          <a:prstGeom prst="rect">
            <a:avLst/>
          </a:prstGeom>
        </p:spPr>
        <p:txBody>
          <a:bodyPr lIns="0" tIns="0" rIns="0" bIns="0"/>
          <a:lstStyle>
            <a:lvl1pPr marL="342900" indent="-342900">
              <a:buFont typeface="Arial" panose="020B0604020202020204" pitchFamily="34" charse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925512" indent="-34290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860425" indent="-285750">
              <a:buFont typeface="Arial" panose="020B0604020202020204" pitchFamily="34" charset="0"/>
              <a:buChar char="•"/>
              <a:tabLst/>
              <a:defRPr sz="1800" b="0" i="0">
                <a:solidFill>
                  <a:schemeClr val="accent4"/>
                </a:solidFill>
                <a:latin typeface="Aptos Narrow" panose="020B0004020202020204" pitchFamily="34" charset="0"/>
              </a:defRPr>
            </a:lvl4pPr>
            <a:lvl5pPr marL="1095375" indent="-238125">
              <a:buFont typeface="Arial" panose="020B0604020202020204" pitchFamily="34" charset="0"/>
              <a:buChar char="•"/>
              <a:tabLst/>
              <a:defRPr sz="1800" b="0" i="0">
                <a:solidFill>
                  <a:schemeClr val="accent4"/>
                </a:solidFill>
                <a:latin typeface="Aptos Narrow" panose="020B0004020202020204" pitchFamily="34" charset="0"/>
              </a:defRPr>
            </a:lvl5pPr>
            <a:lvl6pPr marL="1323975" indent="-228600">
              <a:buFont typeface="Arial" panose="020B0604020202020204" pitchFamily="34" charset="0"/>
              <a:buChar char="•"/>
              <a:tabLst/>
              <a:defRPr/>
            </a:lvl6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3" name="Text 2">
            <a:extLst>
              <a:ext uri="{FF2B5EF4-FFF2-40B4-BE49-F238E27FC236}">
                <a16:creationId xmlns:a16="http://schemas.microsoft.com/office/drawing/2014/main" id="{D7C5F0AB-93CC-FF58-A6D7-A49E06885864}"/>
              </a:ext>
            </a:extLst>
          </p:cNvPr>
          <p:cNvSpPr>
            <a:spLocks noGrp="1"/>
          </p:cNvSpPr>
          <p:nvPr>
            <p:ph type="body" sz="quarter" idx="13"/>
          </p:nvPr>
        </p:nvSpPr>
        <p:spPr>
          <a:xfrm>
            <a:off x="4413359" y="1824035"/>
            <a:ext cx="3369927" cy="396716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lang="en-US" sz="1800" b="0" i="0" kern="1200" dirty="0">
                <a:solidFill>
                  <a:schemeClr val="accent4"/>
                </a:solidFill>
                <a:latin typeface="Aptos Narrow" panose="020B0004020202020204" pitchFamily="34" charset="0"/>
                <a:ea typeface="+mn-ea"/>
                <a:cs typeface="+mn-cs"/>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6" name="Text 3">
            <a:extLst>
              <a:ext uri="{FF2B5EF4-FFF2-40B4-BE49-F238E27FC236}">
                <a16:creationId xmlns:a16="http://schemas.microsoft.com/office/drawing/2014/main" id="{FF97CB53-F6C5-6315-B36F-236EB331C267}"/>
              </a:ext>
            </a:extLst>
          </p:cNvPr>
          <p:cNvSpPr>
            <a:spLocks noGrp="1"/>
          </p:cNvSpPr>
          <p:nvPr>
            <p:ph type="body" sz="quarter" idx="14"/>
          </p:nvPr>
        </p:nvSpPr>
        <p:spPr>
          <a:xfrm>
            <a:off x="8364874" y="1824035"/>
            <a:ext cx="3369927" cy="396716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0" name="Logo">
            <a:extLst>
              <a:ext uri="{FF2B5EF4-FFF2-40B4-BE49-F238E27FC236}">
                <a16:creationId xmlns:a16="http://schemas.microsoft.com/office/drawing/2014/main" id="{498337CB-42A7-3AEB-E254-3B50B1F0689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7B938209-1BAD-7A18-7E7E-BD5EB8B43DAB}"/>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917A45DF-1D62-770C-07A2-E22A6F8E784E}"/>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8D26F9A5-704F-C954-2B60-DEEF87A1768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62138177"/>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9" orient="horz" pos="1146">
          <p15:clr>
            <a:srgbClr val="FBAE40"/>
          </p15:clr>
        </p15:guide>
        <p15:guide id="10" pos="3984">
          <p15:clr>
            <a:srgbClr val="FBAE40"/>
          </p15:clr>
        </p15:guide>
        <p15:guide id="11" pos="3690">
          <p15:clr>
            <a:srgbClr val="FBAE40"/>
          </p15:clr>
        </p15:guide>
        <p15:guide id="12" orient="horz" pos="364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Text Boxes + Header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6BC23B01-9263-C146-D1F9-182CEF281FF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Text Boxes + Headers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7" name="subtitle 1">
            <a:extLst>
              <a:ext uri="{FF2B5EF4-FFF2-40B4-BE49-F238E27FC236}">
                <a16:creationId xmlns:a16="http://schemas.microsoft.com/office/drawing/2014/main" id="{52FAC335-7C2C-3709-B6CD-781B2410DAB0}"/>
              </a:ext>
            </a:extLst>
          </p:cNvPr>
          <p:cNvSpPr>
            <a:spLocks noGrp="1"/>
          </p:cNvSpPr>
          <p:nvPr>
            <p:ph type="body" sz="quarter" idx="15"/>
          </p:nvPr>
        </p:nvSpPr>
        <p:spPr>
          <a:xfrm>
            <a:off x="461841"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1" y="2367151"/>
            <a:ext cx="3369927" cy="3424049"/>
          </a:xfrm>
          <a:prstGeom prst="rect">
            <a:avLst/>
          </a:prstGeom>
        </p:spPr>
        <p:txBody>
          <a:bodyPr lIns="0" tIns="0" rIns="0" bIns="0"/>
          <a:lstStyle>
            <a:lvl1pPr marL="342900" indent="-342900">
              <a:buFont typeface="Arial" panose="020B0604020202020204" pitchFamily="34" charse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925512" indent="-34290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860425" indent="-285750">
              <a:buFont typeface="Arial" panose="020B0604020202020204" pitchFamily="34" charset="0"/>
              <a:buChar char="•"/>
              <a:tabLst/>
              <a:defRPr sz="1800" b="0" i="0">
                <a:solidFill>
                  <a:schemeClr val="accent4"/>
                </a:solidFill>
                <a:latin typeface="Aptos Narrow" panose="020B0004020202020204" pitchFamily="34" charset="0"/>
              </a:defRPr>
            </a:lvl4pPr>
            <a:lvl5pPr marL="1095375" indent="-238125">
              <a:buFont typeface="Arial" panose="020B0604020202020204" pitchFamily="34" charset="0"/>
              <a:buChar char="•"/>
              <a:tabLst/>
              <a:defRPr sz="1800" b="0" i="0">
                <a:solidFill>
                  <a:schemeClr val="accent4"/>
                </a:solidFill>
                <a:latin typeface="Aptos Narrow" panose="020B0004020202020204" pitchFamily="34" charset="0"/>
              </a:defRPr>
            </a:lvl5pPr>
            <a:lvl6pPr marL="1323975" indent="-228600">
              <a:buFont typeface="Arial" panose="020B0604020202020204" pitchFamily="34" charset="0"/>
              <a:buChar char="•"/>
              <a:tabLst/>
              <a:defRPr/>
            </a:lvl6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8" name="subtitle 2">
            <a:extLst>
              <a:ext uri="{FF2B5EF4-FFF2-40B4-BE49-F238E27FC236}">
                <a16:creationId xmlns:a16="http://schemas.microsoft.com/office/drawing/2014/main" id="{65832C69-B3CA-1674-794F-C11263D0C281}"/>
              </a:ext>
            </a:extLst>
          </p:cNvPr>
          <p:cNvSpPr>
            <a:spLocks noGrp="1"/>
          </p:cNvSpPr>
          <p:nvPr>
            <p:ph type="body" sz="quarter" idx="16"/>
          </p:nvPr>
        </p:nvSpPr>
        <p:spPr>
          <a:xfrm>
            <a:off x="4404113"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3" name="Text 2">
            <a:extLst>
              <a:ext uri="{FF2B5EF4-FFF2-40B4-BE49-F238E27FC236}">
                <a16:creationId xmlns:a16="http://schemas.microsoft.com/office/drawing/2014/main" id="{D7C5F0AB-93CC-FF58-A6D7-A49E06885864}"/>
              </a:ext>
            </a:extLst>
          </p:cNvPr>
          <p:cNvSpPr>
            <a:spLocks noGrp="1"/>
          </p:cNvSpPr>
          <p:nvPr>
            <p:ph type="body" sz="quarter" idx="13"/>
          </p:nvPr>
        </p:nvSpPr>
        <p:spPr>
          <a:xfrm>
            <a:off x="4413356" y="2367151"/>
            <a:ext cx="3369927" cy="342404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lang="en-US" sz="1800" b="0" i="0" kern="1200" dirty="0">
                <a:solidFill>
                  <a:schemeClr val="accent4"/>
                </a:solidFill>
                <a:latin typeface="Aptos Narrow" panose="020B0004020202020204" pitchFamily="34" charset="0"/>
                <a:ea typeface="+mn-ea"/>
                <a:cs typeface="+mn-cs"/>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9" name="subtitle 3">
            <a:extLst>
              <a:ext uri="{FF2B5EF4-FFF2-40B4-BE49-F238E27FC236}">
                <a16:creationId xmlns:a16="http://schemas.microsoft.com/office/drawing/2014/main" id="{8D1B5AF7-9DB9-9F62-80CC-EB6E7565BCFE}"/>
              </a:ext>
            </a:extLst>
          </p:cNvPr>
          <p:cNvSpPr>
            <a:spLocks noGrp="1"/>
          </p:cNvSpPr>
          <p:nvPr>
            <p:ph type="body" sz="quarter" idx="17"/>
          </p:nvPr>
        </p:nvSpPr>
        <p:spPr>
          <a:xfrm>
            <a:off x="8351028"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6" name="Text 3">
            <a:extLst>
              <a:ext uri="{FF2B5EF4-FFF2-40B4-BE49-F238E27FC236}">
                <a16:creationId xmlns:a16="http://schemas.microsoft.com/office/drawing/2014/main" id="{FF97CB53-F6C5-6315-B36F-236EB331C267}"/>
              </a:ext>
            </a:extLst>
          </p:cNvPr>
          <p:cNvSpPr>
            <a:spLocks noGrp="1"/>
          </p:cNvSpPr>
          <p:nvPr>
            <p:ph type="body" sz="quarter" idx="14"/>
          </p:nvPr>
        </p:nvSpPr>
        <p:spPr>
          <a:xfrm>
            <a:off x="8364871" y="2367151"/>
            <a:ext cx="3369927" cy="342404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8" name="Logo">
            <a:extLst>
              <a:ext uri="{FF2B5EF4-FFF2-40B4-BE49-F238E27FC236}">
                <a16:creationId xmlns:a16="http://schemas.microsoft.com/office/drawing/2014/main" id="{F132FE47-5009-6554-5003-1CF56AFB5F0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7" name="URL">
            <a:extLst>
              <a:ext uri="{FF2B5EF4-FFF2-40B4-BE49-F238E27FC236}">
                <a16:creationId xmlns:a16="http://schemas.microsoft.com/office/drawing/2014/main" id="{08C324A9-6A9C-A375-EC71-61E03B75EC18}"/>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49B7FAAC-DFA1-1C14-5B2F-AB73418A1B6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10" name="Graphic 9">
            <a:extLst>
              <a:ext uri="{FF2B5EF4-FFF2-40B4-BE49-F238E27FC236}">
                <a16:creationId xmlns:a16="http://schemas.microsoft.com/office/drawing/2014/main" id="{B7FDE63A-2A68-2BE5-C700-A53B3490069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53287075"/>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9" orient="horz" pos="1146">
          <p15:clr>
            <a:srgbClr val="FBAE40"/>
          </p15:clr>
        </p15:guide>
        <p15:guide id="10" pos="3984">
          <p15:clr>
            <a:srgbClr val="FBAE40"/>
          </p15:clr>
        </p15:guide>
        <p15:guide id="11" pos="3690">
          <p15:clr>
            <a:srgbClr val="FBAE40"/>
          </p15:clr>
        </p15:guide>
        <p15:guide id="12" orient="horz" pos="36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Table Example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able Placeholder 2">
            <a:extLst>
              <a:ext uri="{FF2B5EF4-FFF2-40B4-BE49-F238E27FC236}">
                <a16:creationId xmlns:a16="http://schemas.microsoft.com/office/drawing/2014/main" id="{69C3C073-7E4E-5EEE-97E2-D10C4DF4B33E}"/>
              </a:ext>
            </a:extLst>
          </p:cNvPr>
          <p:cNvSpPr>
            <a:spLocks noGrp="1"/>
          </p:cNvSpPr>
          <p:nvPr>
            <p:ph type="tbl" sz="quarter" idx="12"/>
          </p:nvPr>
        </p:nvSpPr>
        <p:spPr>
          <a:xfrm>
            <a:off x="457200" y="1819274"/>
            <a:ext cx="11270908" cy="3971926"/>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4F5E40EC-1B0C-0A09-F9F1-B9FA48E14B7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77235688"/>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Table + Text (top bottom)">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Table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Top/bottom</a:t>
            </a:r>
          </a:p>
        </p:txBody>
      </p:sp>
      <p:sp>
        <p:nvSpPr>
          <p:cNvPr id="3" name="Placeholder 1">
            <a:extLst>
              <a:ext uri="{FF2B5EF4-FFF2-40B4-BE49-F238E27FC236}">
                <a16:creationId xmlns:a16="http://schemas.microsoft.com/office/drawing/2014/main" id="{1CABB636-F0E0-5035-E980-859A1F239D0C}"/>
              </a:ext>
            </a:extLst>
          </p:cNvPr>
          <p:cNvSpPr>
            <a:spLocks noGrp="1"/>
          </p:cNvSpPr>
          <p:nvPr>
            <p:ph type="body" sz="quarter" idx="13"/>
          </p:nvPr>
        </p:nvSpPr>
        <p:spPr>
          <a:xfrm>
            <a:off x="457200" y="1819275"/>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Table Placeholder">
            <a:extLst>
              <a:ext uri="{FF2B5EF4-FFF2-40B4-BE49-F238E27FC236}">
                <a16:creationId xmlns:a16="http://schemas.microsoft.com/office/drawing/2014/main" id="{69C3C073-7E4E-5EEE-97E2-D10C4DF4B33E}"/>
              </a:ext>
            </a:extLst>
          </p:cNvPr>
          <p:cNvSpPr>
            <a:spLocks noGrp="1"/>
          </p:cNvSpPr>
          <p:nvPr>
            <p:ph type="tbl" sz="quarter" idx="12"/>
          </p:nvPr>
        </p:nvSpPr>
        <p:spPr>
          <a:xfrm>
            <a:off x="457200" y="2555277"/>
            <a:ext cx="11270908" cy="250463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4" name="Placeholder 2">
            <a:extLst>
              <a:ext uri="{FF2B5EF4-FFF2-40B4-BE49-F238E27FC236}">
                <a16:creationId xmlns:a16="http://schemas.microsoft.com/office/drawing/2014/main" id="{BC8619D8-A69C-69E2-FF3F-4250A4329301}"/>
              </a:ext>
            </a:extLst>
          </p:cNvPr>
          <p:cNvSpPr>
            <a:spLocks noGrp="1"/>
          </p:cNvSpPr>
          <p:nvPr>
            <p:ph type="body" sz="quarter" idx="14"/>
          </p:nvPr>
        </p:nvSpPr>
        <p:spPr>
          <a:xfrm>
            <a:off x="457200" y="5226072"/>
            <a:ext cx="11277599" cy="569839"/>
          </a:xfrm>
          <a:prstGeom prst="rect">
            <a:avLst/>
          </a:prstGeom>
        </p:spPr>
        <p:txBody>
          <a:bodyPr lIns="0" tIns="0" rIns="0" bIns="0"/>
          <a:lstStyle>
            <a:lvl1pPr marL="0" inden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0AB0777A-C06A-5BB8-8860-0D5D0689483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6364203"/>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Table + Text (left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Table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Left/right</a:t>
            </a:r>
          </a:p>
        </p:txBody>
      </p:sp>
      <p:sp>
        <p:nvSpPr>
          <p:cNvPr id="3" name="Text Left">
            <a:extLst>
              <a:ext uri="{FF2B5EF4-FFF2-40B4-BE49-F238E27FC236}">
                <a16:creationId xmlns:a16="http://schemas.microsoft.com/office/drawing/2014/main" id="{1CABB636-F0E0-5035-E980-859A1F239D0C}"/>
              </a:ext>
            </a:extLst>
          </p:cNvPr>
          <p:cNvSpPr>
            <a:spLocks noGrp="1"/>
          </p:cNvSpPr>
          <p:nvPr>
            <p:ph type="body" sz="quarter" idx="13"/>
          </p:nvPr>
        </p:nvSpPr>
        <p:spPr>
          <a:xfrm>
            <a:off x="457199" y="1819275"/>
            <a:ext cx="2382253"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Table">
            <a:extLst>
              <a:ext uri="{FF2B5EF4-FFF2-40B4-BE49-F238E27FC236}">
                <a16:creationId xmlns:a16="http://schemas.microsoft.com/office/drawing/2014/main" id="{69C3C073-7E4E-5EEE-97E2-D10C4DF4B33E}"/>
              </a:ext>
            </a:extLst>
          </p:cNvPr>
          <p:cNvSpPr>
            <a:spLocks noGrp="1"/>
          </p:cNvSpPr>
          <p:nvPr>
            <p:ph type="tbl" sz="quarter" idx="12"/>
          </p:nvPr>
        </p:nvSpPr>
        <p:spPr>
          <a:xfrm>
            <a:off x="3003082" y="1819276"/>
            <a:ext cx="6169794" cy="3971924"/>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5" name="Text right">
            <a:extLst>
              <a:ext uri="{FF2B5EF4-FFF2-40B4-BE49-F238E27FC236}">
                <a16:creationId xmlns:a16="http://schemas.microsoft.com/office/drawing/2014/main" id="{14698F9D-ED4D-D7C9-8ABF-DFBDD375DA30}"/>
              </a:ext>
            </a:extLst>
          </p:cNvPr>
          <p:cNvSpPr>
            <a:spLocks noGrp="1"/>
          </p:cNvSpPr>
          <p:nvPr>
            <p:ph type="body" sz="quarter" idx="14"/>
          </p:nvPr>
        </p:nvSpPr>
        <p:spPr>
          <a:xfrm>
            <a:off x="9336506" y="1819275"/>
            <a:ext cx="2384905"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FD89087A-E0E8-8061-1521-D9890EBC7E3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10460923"/>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ight image + 1 Speaker">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Image</a:t>
            </a:r>
          </a:p>
        </p:txBody>
      </p:sp>
      <p:sp>
        <p:nvSpPr>
          <p:cNvPr id="19" name="image credit">
            <a:extLst>
              <a:ext uri="{FF2B5EF4-FFF2-40B4-BE49-F238E27FC236}">
                <a16:creationId xmlns:a16="http://schemas.microsoft.com/office/drawing/2014/main" id="{116E4157-AD62-200D-90DB-B413407C7205}"/>
              </a:ext>
            </a:extLst>
          </p:cNvPr>
          <p:cNvSpPr>
            <a:spLocks noGrp="1"/>
          </p:cNvSpPr>
          <p:nvPr>
            <p:ph type="body" sz="quarter" idx="22"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accent4"/>
                </a:solidFill>
                <a:latin typeface="Aptos Narrow" panose="020B0004020202020204" pitchFamily="34" charset="0"/>
              </a:defRPr>
            </a:lvl1pPr>
          </a:lstStyle>
          <a:p>
            <a:pPr lvl="0"/>
            <a:r>
              <a:rPr lang="en-US"/>
              <a:t>Optional light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2" name="Presenter">
            <a:extLst>
              <a:ext uri="{FF2B5EF4-FFF2-40B4-BE49-F238E27FC236}">
                <a16:creationId xmlns:a16="http://schemas.microsoft.com/office/drawing/2014/main" id="{E55ECAC8-C548-56F1-203F-BAC14D07DAA5}"/>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6" name="Title">
            <a:extLst>
              <a:ext uri="{FF2B5EF4-FFF2-40B4-BE49-F238E27FC236}">
                <a16:creationId xmlns:a16="http://schemas.microsoft.com/office/drawing/2014/main" id="{67A9F24F-4C8F-B604-65C8-0D9483196BD1}"/>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E4D494B7-45AC-3DBA-222E-150929B2F3E2}"/>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1213453108"/>
      </p:ext>
    </p:extLst>
  </p:cSld>
  <p:clrMapOvr>
    <a:masterClrMapping/>
  </p:clrMapOvr>
  <p:extLst>
    <p:ext uri="{DCECCB84-F9BA-43D5-87BE-67443E8EF086}">
      <p15:sldGuideLst xmlns:p15="http://schemas.microsoft.com/office/powerpoint/2012/main">
        <p15:guide id="1" orient="horz" pos="2484">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with not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Table Example + Note </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Table Placeholder 2">
            <a:extLst>
              <a:ext uri="{FF2B5EF4-FFF2-40B4-BE49-F238E27FC236}">
                <a16:creationId xmlns:a16="http://schemas.microsoft.com/office/drawing/2014/main" id="{62D59228-484F-AB7E-2578-34E7FF9BD1F8}"/>
              </a:ext>
            </a:extLst>
          </p:cNvPr>
          <p:cNvSpPr>
            <a:spLocks noGrp="1"/>
          </p:cNvSpPr>
          <p:nvPr>
            <p:ph type="tbl" sz="quarter" idx="12"/>
          </p:nvPr>
        </p:nvSpPr>
        <p:spPr>
          <a:xfrm>
            <a:off x="457200" y="1819274"/>
            <a:ext cx="11270908" cy="3474720"/>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2" name="Text below table">
            <a:extLst>
              <a:ext uri="{FF2B5EF4-FFF2-40B4-BE49-F238E27FC236}">
                <a16:creationId xmlns:a16="http://schemas.microsoft.com/office/drawing/2014/main" id="{D6B3638A-E14C-832A-3DF9-369E0C7119B9}"/>
              </a:ext>
            </a:extLst>
          </p:cNvPr>
          <p:cNvSpPr>
            <a:spLocks noGrp="1"/>
          </p:cNvSpPr>
          <p:nvPr>
            <p:ph type="body" sz="quarter" idx="13" hasCustomPrompt="1"/>
          </p:nvPr>
        </p:nvSpPr>
        <p:spPr>
          <a:xfrm>
            <a:off x="463892" y="5485701"/>
            <a:ext cx="11264211" cy="305499"/>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Note for table</a:t>
            </a:r>
          </a:p>
        </p:txBody>
      </p:sp>
      <p:pic>
        <p:nvPicPr>
          <p:cNvPr id="16" name="Logo">
            <a:extLst>
              <a:ext uri="{FF2B5EF4-FFF2-40B4-BE49-F238E27FC236}">
                <a16:creationId xmlns:a16="http://schemas.microsoft.com/office/drawing/2014/main" id="{8534EF66-687F-9567-0829-9157F28D60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1D66DD01-3AE8-C62B-C68B-27AB247F315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1" name="Slide #">
            <a:extLst>
              <a:ext uri="{FF2B5EF4-FFF2-40B4-BE49-F238E27FC236}">
                <a16:creationId xmlns:a16="http://schemas.microsoft.com/office/drawing/2014/main" id="{C6A19B48-4C7D-CC65-DCCE-3CF352DB0722}"/>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847E28EA-056C-C23C-91AE-3C61236B9A2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70350382"/>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Exampl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Chart Example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Chart Placeholder 2">
            <a:extLst>
              <a:ext uri="{FF2B5EF4-FFF2-40B4-BE49-F238E27FC236}">
                <a16:creationId xmlns:a16="http://schemas.microsoft.com/office/drawing/2014/main" id="{AD9C128B-3AD9-74D0-510C-C7598F91119A}"/>
              </a:ext>
            </a:extLst>
          </p:cNvPr>
          <p:cNvSpPr>
            <a:spLocks noGrp="1"/>
          </p:cNvSpPr>
          <p:nvPr>
            <p:ph type="chart" sz="quarter" idx="12"/>
          </p:nvPr>
        </p:nvSpPr>
        <p:spPr>
          <a:xfrm>
            <a:off x="457200" y="1819274"/>
            <a:ext cx="11277599" cy="3971925"/>
          </a:xfrm>
          <a:prstGeom prst="rect">
            <a:avLst/>
          </a:prstGeom>
        </p:spPr>
        <p:txBody>
          <a:bodyPr/>
          <a:lstStyle>
            <a:lvl1pPr marL="0" indent="0">
              <a:buNone/>
              <a:defRPr sz="2400" b="0" i="0">
                <a:solidFill>
                  <a:schemeClr val="accent4"/>
                </a:solidFill>
                <a:latin typeface="Aptos Narrow" panose="020B0004020202020204" pitchFamily="34" charset="0"/>
              </a:defRPr>
            </a:lvl1pPr>
          </a:lstStyle>
          <a:p>
            <a:r>
              <a:rPr lang="en-US"/>
              <a:t>Click icon to add chart</a:t>
            </a:r>
          </a:p>
        </p:txBody>
      </p:sp>
      <p:pic>
        <p:nvPicPr>
          <p:cNvPr id="15" name="Logo">
            <a:extLst>
              <a:ext uri="{FF2B5EF4-FFF2-40B4-BE49-F238E27FC236}">
                <a16:creationId xmlns:a16="http://schemas.microsoft.com/office/drawing/2014/main" id="{42EE2A2A-4439-5F58-EE48-709EFE07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3" name="URL">
            <a:extLst>
              <a:ext uri="{FF2B5EF4-FFF2-40B4-BE49-F238E27FC236}">
                <a16:creationId xmlns:a16="http://schemas.microsoft.com/office/drawing/2014/main" id="{AA039960-9CC7-3F96-1011-DE0D1308EF4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0" name="Slide #">
            <a:extLst>
              <a:ext uri="{FF2B5EF4-FFF2-40B4-BE49-F238E27FC236}">
                <a16:creationId xmlns:a16="http://schemas.microsoft.com/office/drawing/2014/main" id="{9EF69FDD-646E-BA3F-7613-7B2916D31018}"/>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2498E71D-79F1-15FF-9252-9F86D9484C7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1395749"/>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 not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Chart Example + Note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Chart Placeholder 2">
            <a:extLst>
              <a:ext uri="{FF2B5EF4-FFF2-40B4-BE49-F238E27FC236}">
                <a16:creationId xmlns:a16="http://schemas.microsoft.com/office/drawing/2014/main" id="{AD9C128B-3AD9-74D0-510C-C7598F91119A}"/>
              </a:ext>
            </a:extLst>
          </p:cNvPr>
          <p:cNvSpPr>
            <a:spLocks noGrp="1"/>
          </p:cNvSpPr>
          <p:nvPr>
            <p:ph type="chart" sz="quarter" idx="12"/>
          </p:nvPr>
        </p:nvSpPr>
        <p:spPr>
          <a:xfrm>
            <a:off x="457201" y="1819275"/>
            <a:ext cx="11277598" cy="3474720"/>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chart</a:t>
            </a:r>
          </a:p>
        </p:txBody>
      </p:sp>
      <p:sp>
        <p:nvSpPr>
          <p:cNvPr id="16" name="Text below table">
            <a:extLst>
              <a:ext uri="{FF2B5EF4-FFF2-40B4-BE49-F238E27FC236}">
                <a16:creationId xmlns:a16="http://schemas.microsoft.com/office/drawing/2014/main" id="{DF7E13ED-4611-2474-AF71-A36B5443CB28}"/>
              </a:ext>
            </a:extLst>
          </p:cNvPr>
          <p:cNvSpPr>
            <a:spLocks noGrp="1"/>
          </p:cNvSpPr>
          <p:nvPr>
            <p:ph type="body" sz="quarter" idx="13" hasCustomPrompt="1"/>
          </p:nvPr>
        </p:nvSpPr>
        <p:spPr>
          <a:xfrm>
            <a:off x="463892" y="5485701"/>
            <a:ext cx="11264211" cy="305499"/>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Note for chart</a:t>
            </a:r>
          </a:p>
        </p:txBody>
      </p:sp>
      <p:pic>
        <p:nvPicPr>
          <p:cNvPr id="17" name="Logo">
            <a:extLst>
              <a:ext uri="{FF2B5EF4-FFF2-40B4-BE49-F238E27FC236}">
                <a16:creationId xmlns:a16="http://schemas.microsoft.com/office/drawing/2014/main" id="{5DC5C415-51BB-991E-2F90-A788C8FACB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6FDA4144-4DE4-C185-5F83-33BD989B0ED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1" name="Slide #">
            <a:extLst>
              <a:ext uri="{FF2B5EF4-FFF2-40B4-BE49-F238E27FC236}">
                <a16:creationId xmlns:a16="http://schemas.microsoft.com/office/drawing/2014/main" id="{81FD5D68-34D6-8795-9314-5BD08A663FA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97951BD0-A068-1DDE-F1A1-FD5CB8CC7CD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06417561"/>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Chart + Text (top bottom)">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Chart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Top/bottom</a:t>
            </a:r>
          </a:p>
        </p:txBody>
      </p:sp>
      <p:sp>
        <p:nvSpPr>
          <p:cNvPr id="3" name="Placeholder 1">
            <a:extLst>
              <a:ext uri="{FF2B5EF4-FFF2-40B4-BE49-F238E27FC236}">
                <a16:creationId xmlns:a16="http://schemas.microsoft.com/office/drawing/2014/main" id="{1CABB636-F0E0-5035-E980-859A1F239D0C}"/>
              </a:ext>
            </a:extLst>
          </p:cNvPr>
          <p:cNvSpPr>
            <a:spLocks noGrp="1"/>
          </p:cNvSpPr>
          <p:nvPr>
            <p:ph type="body" sz="quarter" idx="13"/>
          </p:nvPr>
        </p:nvSpPr>
        <p:spPr>
          <a:xfrm>
            <a:off x="457200" y="1819275"/>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Chart Placeholder">
            <a:extLst>
              <a:ext uri="{FF2B5EF4-FFF2-40B4-BE49-F238E27FC236}">
                <a16:creationId xmlns:a16="http://schemas.microsoft.com/office/drawing/2014/main" id="{06F1939D-75AB-B187-8E3A-3E8E1B2A350C}"/>
              </a:ext>
            </a:extLst>
          </p:cNvPr>
          <p:cNvSpPr>
            <a:spLocks noGrp="1"/>
          </p:cNvSpPr>
          <p:nvPr>
            <p:ph type="chart" sz="quarter" idx="15"/>
          </p:nvPr>
        </p:nvSpPr>
        <p:spPr>
          <a:xfrm>
            <a:off x="444500" y="2554731"/>
            <a:ext cx="11290300" cy="2504632"/>
          </a:xfrm>
          <a:prstGeom prst="rect">
            <a:avLst/>
          </a:prstGeom>
        </p:spPr>
        <p:txBody>
          <a:bodyPr/>
          <a:lstStyle/>
          <a:p>
            <a:r>
              <a:rPr lang="en-US"/>
              <a:t>Click icon to add chart</a:t>
            </a:r>
          </a:p>
        </p:txBody>
      </p:sp>
      <p:sp>
        <p:nvSpPr>
          <p:cNvPr id="4" name="Placeholder 2">
            <a:extLst>
              <a:ext uri="{FF2B5EF4-FFF2-40B4-BE49-F238E27FC236}">
                <a16:creationId xmlns:a16="http://schemas.microsoft.com/office/drawing/2014/main" id="{BC8619D8-A69C-69E2-FF3F-4250A4329301}"/>
              </a:ext>
            </a:extLst>
          </p:cNvPr>
          <p:cNvSpPr>
            <a:spLocks noGrp="1"/>
          </p:cNvSpPr>
          <p:nvPr>
            <p:ph type="body" sz="quarter" idx="14"/>
          </p:nvPr>
        </p:nvSpPr>
        <p:spPr>
          <a:xfrm>
            <a:off x="457200" y="5226072"/>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B98D9A5B-53B6-026F-09D6-D38999E32D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46328745"/>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Chart + Text (left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Chart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Left/right</a:t>
            </a:r>
          </a:p>
        </p:txBody>
      </p:sp>
      <p:sp>
        <p:nvSpPr>
          <p:cNvPr id="3" name="Placeholder Left">
            <a:extLst>
              <a:ext uri="{FF2B5EF4-FFF2-40B4-BE49-F238E27FC236}">
                <a16:creationId xmlns:a16="http://schemas.microsoft.com/office/drawing/2014/main" id="{1CABB636-F0E0-5035-E980-859A1F239D0C}"/>
              </a:ext>
            </a:extLst>
          </p:cNvPr>
          <p:cNvSpPr>
            <a:spLocks noGrp="1"/>
          </p:cNvSpPr>
          <p:nvPr>
            <p:ph type="body" sz="quarter" idx="13"/>
          </p:nvPr>
        </p:nvSpPr>
        <p:spPr>
          <a:xfrm>
            <a:off x="457199" y="1819275"/>
            <a:ext cx="2382253"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Chart Placeholder">
            <a:extLst>
              <a:ext uri="{FF2B5EF4-FFF2-40B4-BE49-F238E27FC236}">
                <a16:creationId xmlns:a16="http://schemas.microsoft.com/office/drawing/2014/main" id="{DE9CC969-C151-D5C1-CB86-0FB3021025E9}"/>
              </a:ext>
            </a:extLst>
          </p:cNvPr>
          <p:cNvSpPr>
            <a:spLocks noGrp="1"/>
          </p:cNvSpPr>
          <p:nvPr>
            <p:ph type="chart" sz="quarter" idx="15"/>
          </p:nvPr>
        </p:nvSpPr>
        <p:spPr>
          <a:xfrm>
            <a:off x="3002781" y="1819275"/>
            <a:ext cx="6169794" cy="3971925"/>
          </a:xfrm>
          <a:prstGeom prst="rect">
            <a:avLst/>
          </a:prstGeom>
        </p:spPr>
        <p:txBody>
          <a:bodyPr/>
          <a:lstStyle/>
          <a:p>
            <a:r>
              <a:rPr lang="en-US"/>
              <a:t>Click icon to add chart</a:t>
            </a:r>
          </a:p>
        </p:txBody>
      </p:sp>
      <p:sp>
        <p:nvSpPr>
          <p:cNvPr id="5" name="Placeholder Right">
            <a:extLst>
              <a:ext uri="{FF2B5EF4-FFF2-40B4-BE49-F238E27FC236}">
                <a16:creationId xmlns:a16="http://schemas.microsoft.com/office/drawing/2014/main" id="{14698F9D-ED4D-D7C9-8ABF-DFBDD375DA30}"/>
              </a:ext>
            </a:extLst>
          </p:cNvPr>
          <p:cNvSpPr>
            <a:spLocks noGrp="1"/>
          </p:cNvSpPr>
          <p:nvPr>
            <p:ph type="body" sz="quarter" idx="14"/>
          </p:nvPr>
        </p:nvSpPr>
        <p:spPr>
          <a:xfrm>
            <a:off x="9336506" y="1819275"/>
            <a:ext cx="2384905"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67602C3F-9D20-FEEB-3FF2-5CE0018017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39656373"/>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Outlined Text Boxes">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62AA799A-839F-F1EF-061B-B792A8C6B8CA}"/>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Outline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Placeholder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8" name="Text Placeholder 1">
            <a:extLst>
              <a:ext uri="{FF2B5EF4-FFF2-40B4-BE49-F238E27FC236}">
                <a16:creationId xmlns:a16="http://schemas.microsoft.com/office/drawing/2014/main" id="{017C2D9E-047E-FB49-6CF4-AB9447E6A9B1}"/>
              </a:ext>
            </a:extLst>
          </p:cNvPr>
          <p:cNvSpPr>
            <a:spLocks noGrp="1"/>
          </p:cNvSpPr>
          <p:nvPr>
            <p:ph type="body" sz="quarter" idx="14"/>
          </p:nvPr>
        </p:nvSpPr>
        <p:spPr>
          <a:xfrm>
            <a:off x="4413358"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Text Placeholder 2">
            <a:extLst>
              <a:ext uri="{FF2B5EF4-FFF2-40B4-BE49-F238E27FC236}">
                <a16:creationId xmlns:a16="http://schemas.microsoft.com/office/drawing/2014/main" id="{D5400B7E-7E64-0FA1-B4CD-08B1EA75B2C8}"/>
              </a:ext>
            </a:extLst>
          </p:cNvPr>
          <p:cNvSpPr>
            <a:spLocks noGrp="1"/>
          </p:cNvSpPr>
          <p:nvPr>
            <p:ph type="body" sz="quarter" idx="13"/>
          </p:nvPr>
        </p:nvSpPr>
        <p:spPr>
          <a:xfrm>
            <a:off x="8364873"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4" name="Logo">
            <a:extLst>
              <a:ext uri="{FF2B5EF4-FFF2-40B4-BE49-F238E27FC236}">
                <a16:creationId xmlns:a16="http://schemas.microsoft.com/office/drawing/2014/main" id="{DF654927-6FD8-40B8-8647-AE7A8F944D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2" name="URL">
            <a:extLst>
              <a:ext uri="{FF2B5EF4-FFF2-40B4-BE49-F238E27FC236}">
                <a16:creationId xmlns:a16="http://schemas.microsoft.com/office/drawing/2014/main" id="{DEE37801-C792-CC75-59C2-CB8EAB764E4B}"/>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B23CE81C-4400-8C26-7DEB-6F263D56E93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97AB631B-8CB1-44AA-B5A4-3D3B4B0533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78357727"/>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Outlined Text Boxes + Icons">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3972D10D-B40E-040C-FC3B-4409E10F33BB}"/>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Outline Text Boxes + Icons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1">
            <a:extLst>
              <a:ext uri="{FF2B5EF4-FFF2-40B4-BE49-F238E27FC236}">
                <a16:creationId xmlns:a16="http://schemas.microsoft.com/office/drawing/2014/main" id="{1B0F0247-E32F-B736-2E79-1FE3CC84C5BE}"/>
              </a:ext>
            </a:extLst>
          </p:cNvPr>
          <p:cNvSpPr>
            <a:spLocks noGrp="1"/>
          </p:cNvSpPr>
          <p:nvPr>
            <p:ph type="pic" sz="quarter" idx="15" hasCustomPrompt="1"/>
          </p:nvPr>
        </p:nvSpPr>
        <p:spPr>
          <a:xfrm>
            <a:off x="1708073"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17" name="text 1">
            <a:extLst>
              <a:ext uri="{FF2B5EF4-FFF2-40B4-BE49-F238E27FC236}">
                <a16:creationId xmlns:a16="http://schemas.microsoft.com/office/drawing/2014/main" id="{12107409-F9E3-37FA-DFAE-EAEFC45DC21E}"/>
              </a:ext>
            </a:extLst>
          </p:cNvPr>
          <p:cNvSpPr>
            <a:spLocks noGrp="1"/>
          </p:cNvSpPr>
          <p:nvPr>
            <p:ph type="body" sz="quarter" idx="18"/>
          </p:nvPr>
        </p:nvSpPr>
        <p:spPr>
          <a:xfrm>
            <a:off x="461844" y="3222171"/>
            <a:ext cx="3369927" cy="2569028"/>
          </a:xfrm>
          <a:prstGeom prst="roundRect">
            <a:avLst>
              <a:gd name="adj" fmla="val 6653"/>
            </a:avLst>
          </a:prstGeom>
          <a:ln>
            <a:solidFill>
              <a:schemeClr val="accent6"/>
            </a:solidFill>
          </a:ln>
        </p:spPr>
        <p:txBody>
          <a:bodyPr lIns="182880" tIns="182880" rIns="182880" bIns="0"/>
          <a:lstStyle>
            <a:lvl1pPr marL="342900" indent="-342900" algn="ctr">
              <a:buSzPct val="900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6" name="Icon 2">
            <a:extLst>
              <a:ext uri="{FF2B5EF4-FFF2-40B4-BE49-F238E27FC236}">
                <a16:creationId xmlns:a16="http://schemas.microsoft.com/office/drawing/2014/main" id="{5F18AB0B-73E2-E194-57C1-82DDA45AAEBF}"/>
              </a:ext>
            </a:extLst>
          </p:cNvPr>
          <p:cNvSpPr>
            <a:spLocks noGrp="1"/>
          </p:cNvSpPr>
          <p:nvPr>
            <p:ph type="pic" sz="quarter" idx="16" hasCustomPrompt="1"/>
          </p:nvPr>
        </p:nvSpPr>
        <p:spPr>
          <a:xfrm>
            <a:off x="5659587"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8" name="text 2">
            <a:extLst>
              <a:ext uri="{FF2B5EF4-FFF2-40B4-BE49-F238E27FC236}">
                <a16:creationId xmlns:a16="http://schemas.microsoft.com/office/drawing/2014/main" id="{017C2D9E-047E-FB49-6CF4-AB9447E6A9B1}"/>
              </a:ext>
            </a:extLst>
          </p:cNvPr>
          <p:cNvSpPr>
            <a:spLocks noGrp="1"/>
          </p:cNvSpPr>
          <p:nvPr>
            <p:ph type="body" sz="quarter" idx="14"/>
          </p:nvPr>
        </p:nvSpPr>
        <p:spPr>
          <a:xfrm>
            <a:off x="4413358" y="3222170"/>
            <a:ext cx="3369927" cy="2569029"/>
          </a:xfrm>
          <a:prstGeom prst="roundRect">
            <a:avLst>
              <a:gd name="adj" fmla="val 6653"/>
            </a:avLst>
          </a:prstGeom>
          <a:ln>
            <a:solidFill>
              <a:schemeClr val="accent6"/>
            </a:solidFill>
          </a:ln>
        </p:spPr>
        <p:txBody>
          <a:bodyPr lIns="182880" tIns="182880" rIns="182880" bIns="0"/>
          <a:lstStyle>
            <a:lvl1pPr marL="342900" indent="-342900" algn="ctr">
              <a:buSzPct val="900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tabLst/>
              <a:defRPr lang="en-US" sz="2200" b="0" i="0" kern="1200" dirty="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Icon 3">
            <a:extLst>
              <a:ext uri="{FF2B5EF4-FFF2-40B4-BE49-F238E27FC236}">
                <a16:creationId xmlns:a16="http://schemas.microsoft.com/office/drawing/2014/main" id="{0D5A29D0-810A-BC66-DAFB-CFE96CD87742}"/>
              </a:ext>
            </a:extLst>
          </p:cNvPr>
          <p:cNvSpPr>
            <a:spLocks noGrp="1"/>
          </p:cNvSpPr>
          <p:nvPr>
            <p:ph type="pic" sz="quarter" idx="17" hasCustomPrompt="1"/>
          </p:nvPr>
        </p:nvSpPr>
        <p:spPr>
          <a:xfrm>
            <a:off x="9611101"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7" name="Text 3">
            <a:extLst>
              <a:ext uri="{FF2B5EF4-FFF2-40B4-BE49-F238E27FC236}">
                <a16:creationId xmlns:a16="http://schemas.microsoft.com/office/drawing/2014/main" id="{D5400B7E-7E64-0FA1-B4CD-08B1EA75B2C8}"/>
              </a:ext>
            </a:extLst>
          </p:cNvPr>
          <p:cNvSpPr>
            <a:spLocks noGrp="1"/>
          </p:cNvSpPr>
          <p:nvPr>
            <p:ph type="body" sz="quarter" idx="13"/>
          </p:nvPr>
        </p:nvSpPr>
        <p:spPr>
          <a:xfrm>
            <a:off x="8364873" y="3222170"/>
            <a:ext cx="3369927" cy="2569029"/>
          </a:xfrm>
          <a:prstGeom prst="roundRect">
            <a:avLst>
              <a:gd name="adj" fmla="val 6653"/>
            </a:avLst>
          </a:prstGeom>
          <a:ln>
            <a:solidFill>
              <a:schemeClr val="accent6"/>
            </a:solidFill>
          </a:ln>
        </p:spPr>
        <p:txBody>
          <a:bodyPr lIns="182880" tIns="182880" rIns="182880" bIns="0"/>
          <a:lstStyle>
            <a:lvl1pPr marL="342900" indent="-342900" algn="ctr">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tabLst/>
              <a:defRPr lang="en-US" sz="2200" b="0" i="0" kern="1200" dirty="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2" name="URL">
            <a:extLst>
              <a:ext uri="{FF2B5EF4-FFF2-40B4-BE49-F238E27FC236}">
                <a16:creationId xmlns:a16="http://schemas.microsoft.com/office/drawing/2014/main" id="{18E2C6E6-E3B0-8C33-9AC8-E930E08FCF1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pic>
        <p:nvPicPr>
          <p:cNvPr id="16" name="Logo">
            <a:extLst>
              <a:ext uri="{FF2B5EF4-FFF2-40B4-BE49-F238E27FC236}">
                <a16:creationId xmlns:a16="http://schemas.microsoft.com/office/drawing/2014/main" id="{0872B1D9-A645-39FE-F780-CA40FAD1152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Slide #">
            <a:extLst>
              <a:ext uri="{FF2B5EF4-FFF2-40B4-BE49-F238E27FC236}">
                <a16:creationId xmlns:a16="http://schemas.microsoft.com/office/drawing/2014/main" id="{2234A0FE-BDAC-27D7-54F5-F55F6F7E3FA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9" name="Graphic 8">
            <a:extLst>
              <a:ext uri="{FF2B5EF4-FFF2-40B4-BE49-F238E27FC236}">
                <a16:creationId xmlns:a16="http://schemas.microsoft.com/office/drawing/2014/main" id="{9FAAD441-5135-704E-C1EE-890E4A842C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12434077"/>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Outlined Text Boxes">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5A2D4DB9-C06A-B88B-EACF-9A08AEC5D59B}"/>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Four Outlined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8"/>
            <a:ext cx="5396031" cy="1809105"/>
          </a:xfrm>
          <a:prstGeom prst="roundRect">
            <a:avLst>
              <a:gd name="adj" fmla="val 6653"/>
            </a:avLst>
          </a:prstGeom>
          <a:ln>
            <a:solidFill>
              <a:schemeClr val="accent3"/>
            </a:solidFill>
          </a:ln>
        </p:spPr>
        <p:txBody>
          <a:bodyPr lIns="182880" tIns="182880" rIns="182880" bIns="0"/>
          <a:lstStyle>
            <a:lvl1pPr marL="342900" indent="-342900">
              <a:buSzPct val="800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6" name="text 2">
            <a:extLst>
              <a:ext uri="{FF2B5EF4-FFF2-40B4-BE49-F238E27FC236}">
                <a16:creationId xmlns:a16="http://schemas.microsoft.com/office/drawing/2014/main" id="{198736F6-0420-D859-3133-58B3CFF75EC4}"/>
              </a:ext>
            </a:extLst>
          </p:cNvPr>
          <p:cNvSpPr>
            <a:spLocks noGrp="1"/>
          </p:cNvSpPr>
          <p:nvPr>
            <p:ph type="body" sz="quarter" idx="14"/>
          </p:nvPr>
        </p:nvSpPr>
        <p:spPr>
          <a:xfrm>
            <a:off x="6329244" y="1824038"/>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3" name="text 3">
            <a:extLst>
              <a:ext uri="{FF2B5EF4-FFF2-40B4-BE49-F238E27FC236}">
                <a16:creationId xmlns:a16="http://schemas.microsoft.com/office/drawing/2014/main" id="{D2B23413-8718-AD7B-150F-E656A5EDD379}"/>
              </a:ext>
            </a:extLst>
          </p:cNvPr>
          <p:cNvSpPr>
            <a:spLocks noGrp="1"/>
          </p:cNvSpPr>
          <p:nvPr>
            <p:ph type="body" sz="quarter" idx="13"/>
          </p:nvPr>
        </p:nvSpPr>
        <p:spPr>
          <a:xfrm>
            <a:off x="461844" y="3982095"/>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text 4">
            <a:extLst>
              <a:ext uri="{FF2B5EF4-FFF2-40B4-BE49-F238E27FC236}">
                <a16:creationId xmlns:a16="http://schemas.microsoft.com/office/drawing/2014/main" id="{5F11A08F-68C1-270D-A22F-69F78BBF7D39}"/>
              </a:ext>
            </a:extLst>
          </p:cNvPr>
          <p:cNvSpPr>
            <a:spLocks noGrp="1"/>
          </p:cNvSpPr>
          <p:nvPr>
            <p:ph type="body" sz="quarter" idx="15"/>
          </p:nvPr>
        </p:nvSpPr>
        <p:spPr>
          <a:xfrm>
            <a:off x="6329244" y="3982095"/>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5" name="Logo">
            <a:extLst>
              <a:ext uri="{FF2B5EF4-FFF2-40B4-BE49-F238E27FC236}">
                <a16:creationId xmlns:a16="http://schemas.microsoft.com/office/drawing/2014/main" id="{F0FC68B7-0E17-397E-DF9F-2542A291159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88B93129-942F-AF71-D68B-AFB377272F7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5BD80DD6-D994-1A56-9FCB-A5FB932ED7B1}"/>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722F7A3A-55C0-5C7D-34AE-9D607DE7C8A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96517855"/>
      </p:ext>
    </p:extLst>
  </p:cSld>
  <p:clrMapOvr>
    <a:masterClrMapping/>
  </p:clrMapOvr>
  <p:extLst>
    <p:ext uri="{DCECCB84-F9BA-43D5-87BE-67443E8EF086}">
      <p15:sldGuideLst xmlns:p15="http://schemas.microsoft.com/office/powerpoint/2012/main">
        <p15:guide id="1" orient="horz" pos="2496">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Solid Text Boxe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7982B23C-A7F6-2E73-1D79-561F569BF75A}"/>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Four Solid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8" name="blue 1">
            <a:extLst>
              <a:ext uri="{FF2B5EF4-FFF2-40B4-BE49-F238E27FC236}">
                <a16:creationId xmlns:a16="http://schemas.microsoft.com/office/drawing/2014/main" id="{6B45E140-8C0C-8F8B-A959-96163D20C358}"/>
              </a:ext>
            </a:extLst>
          </p:cNvPr>
          <p:cNvSpPr>
            <a:spLocks noGrp="1"/>
          </p:cNvSpPr>
          <p:nvPr>
            <p:ph type="body" sz="quarter" idx="16"/>
          </p:nvPr>
        </p:nvSpPr>
        <p:spPr>
          <a:xfrm>
            <a:off x="461844" y="1824038"/>
            <a:ext cx="5396031" cy="1809105"/>
          </a:xfrm>
          <a:prstGeom prst="roundRect">
            <a:avLst>
              <a:gd name="adj" fmla="val 6653"/>
            </a:avLst>
          </a:prstGeom>
          <a:solidFill>
            <a:schemeClr val="accent3"/>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20" name="red">
            <a:extLst>
              <a:ext uri="{FF2B5EF4-FFF2-40B4-BE49-F238E27FC236}">
                <a16:creationId xmlns:a16="http://schemas.microsoft.com/office/drawing/2014/main" id="{F2DF25AB-E57B-4D98-1EE2-09DFEE539BB1}"/>
              </a:ext>
            </a:extLst>
          </p:cNvPr>
          <p:cNvSpPr>
            <a:spLocks noGrp="1"/>
          </p:cNvSpPr>
          <p:nvPr>
            <p:ph type="body" sz="quarter" idx="18"/>
          </p:nvPr>
        </p:nvSpPr>
        <p:spPr>
          <a:xfrm>
            <a:off x="6329244" y="1824038"/>
            <a:ext cx="5396031" cy="1809105"/>
          </a:xfrm>
          <a:prstGeom prst="roundRect">
            <a:avLst>
              <a:gd name="adj" fmla="val 6653"/>
            </a:avLst>
          </a:prstGeom>
          <a:solidFill>
            <a:schemeClr val="accent5"/>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19" name="yellow">
            <a:extLst>
              <a:ext uri="{FF2B5EF4-FFF2-40B4-BE49-F238E27FC236}">
                <a16:creationId xmlns:a16="http://schemas.microsoft.com/office/drawing/2014/main" id="{267EC38E-A30A-6888-1D1E-E2A1F2211B79}"/>
              </a:ext>
            </a:extLst>
          </p:cNvPr>
          <p:cNvSpPr>
            <a:spLocks noGrp="1"/>
          </p:cNvSpPr>
          <p:nvPr>
            <p:ph type="body" sz="quarter" idx="17"/>
          </p:nvPr>
        </p:nvSpPr>
        <p:spPr>
          <a:xfrm>
            <a:off x="461844" y="3982095"/>
            <a:ext cx="5396031" cy="1809105"/>
          </a:xfrm>
          <a:prstGeom prst="roundRect">
            <a:avLst>
              <a:gd name="adj" fmla="val 6653"/>
            </a:avLst>
          </a:prstGeom>
          <a:solidFill>
            <a:schemeClr val="accent6"/>
          </a:solidFill>
          <a:ln>
            <a:noFill/>
          </a:ln>
        </p:spPr>
        <p:txBody>
          <a:bodyPr lIns="182880" tIns="182880" rIns="182880" bIns="0"/>
          <a:lstStyle>
            <a:lvl1pPr marL="0" indent="0">
              <a:buSzPct val="85000"/>
              <a:buFontTx/>
              <a:buNone/>
              <a:defRPr lang="en-US" sz="2400" b="0" i="0" kern="1200" dirty="0">
                <a:solidFill>
                  <a:schemeClr val="tx2"/>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21" name="blue 2">
            <a:extLst>
              <a:ext uri="{FF2B5EF4-FFF2-40B4-BE49-F238E27FC236}">
                <a16:creationId xmlns:a16="http://schemas.microsoft.com/office/drawing/2014/main" id="{8AB90348-59C0-F9CA-DCC5-5811F7C4693B}"/>
              </a:ext>
            </a:extLst>
          </p:cNvPr>
          <p:cNvSpPr>
            <a:spLocks noGrp="1"/>
          </p:cNvSpPr>
          <p:nvPr>
            <p:ph type="body" sz="quarter" idx="19"/>
          </p:nvPr>
        </p:nvSpPr>
        <p:spPr>
          <a:xfrm>
            <a:off x="6329244" y="3982095"/>
            <a:ext cx="5396031" cy="1809105"/>
          </a:xfrm>
          <a:prstGeom prst="roundRect">
            <a:avLst>
              <a:gd name="adj" fmla="val 6653"/>
            </a:avLst>
          </a:prstGeom>
          <a:solidFill>
            <a:schemeClr val="accent2"/>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pic>
        <p:nvPicPr>
          <p:cNvPr id="10" name="Logo">
            <a:extLst>
              <a:ext uri="{FF2B5EF4-FFF2-40B4-BE49-F238E27FC236}">
                <a16:creationId xmlns:a16="http://schemas.microsoft.com/office/drawing/2014/main" id="{79090FE1-08D8-A85A-2766-D2FA7161FC8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94D684B4-ABD3-6709-B484-E26E201CF7F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41699E00-A6D2-E021-1E2B-A06ECDA173A8}"/>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3" name="Graphic 2">
            <a:extLst>
              <a:ext uri="{FF2B5EF4-FFF2-40B4-BE49-F238E27FC236}">
                <a16:creationId xmlns:a16="http://schemas.microsoft.com/office/drawing/2014/main" id="{7D96AD27-C130-3AD0-0FE9-C1FCE38B9BF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68328539"/>
      </p:ext>
    </p:extLst>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004E75"/>
        </a:solidFill>
        <a:effectLst/>
      </p:bgPr>
    </p:bg>
    <p:spTree>
      <p:nvGrpSpPr>
        <p:cNvPr id="1" name=""/>
        <p:cNvGrpSpPr/>
        <p:nvPr/>
      </p:nvGrpSpPr>
      <p:grpSpPr>
        <a:xfrm>
          <a:off x="0" y="0"/>
          <a:ext cx="0" cy="0"/>
          <a:chOff x="0" y="0"/>
          <a:chExt cx="0" cy="0"/>
        </a:xfrm>
      </p:grpSpPr>
      <p:sp>
        <p:nvSpPr>
          <p:cNvPr id="19" name="Title 4">
            <a:extLst>
              <a:ext uri="{FF2B5EF4-FFF2-40B4-BE49-F238E27FC236}">
                <a16:creationId xmlns:a16="http://schemas.microsoft.com/office/drawing/2014/main" id="{94386EB6-7AE6-9D6F-D6F9-AC5A1609488D}"/>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6"/>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a:t>Divider Slide Blue</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a:t>Subtitle</a:t>
            </a:r>
          </a:p>
        </p:txBody>
      </p:sp>
      <p:sp>
        <p:nvSpPr>
          <p:cNvPr id="14" name="white circle">
            <a:extLst>
              <a:ext uri="{FF2B5EF4-FFF2-40B4-BE49-F238E27FC236}">
                <a16:creationId xmlns:a16="http://schemas.microsoft.com/office/drawing/2014/main" id="{23673F85-D4E7-7CAF-7C2B-09A9EE4AD57D}"/>
              </a:ext>
            </a:extLst>
          </p:cNvPr>
          <p:cNvSpPr/>
          <p:nvPr userDrawn="1"/>
        </p:nvSpPr>
        <p:spPr>
          <a:xfrm>
            <a:off x="444817" y="5952334"/>
            <a:ext cx="603250" cy="60325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a:extLst>
              <a:ext uri="{FF2B5EF4-FFF2-40B4-BE49-F238E27FC236}">
                <a16:creationId xmlns:a16="http://schemas.microsoft.com/office/drawing/2014/main" id="{F6F3D3C2-B987-7F95-AA4B-BCC5C2371C8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CDE35AA1-BDB4-3C22-7ECC-D6762D9DA937}"/>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6">
                    <a:lumMod val="60000"/>
                    <a:lumOff val="40000"/>
                  </a:schemeClr>
                </a:solidFill>
                <a:latin typeface="Aptos Narrow" panose="020B0004020202020204" pitchFamily="34" charset="0"/>
              </a:rPr>
              <a:t>nj.gov/</a:t>
            </a:r>
            <a:r>
              <a:rPr lang="en-US" sz="1200" b="1" i="0">
                <a:solidFill>
                  <a:schemeClr val="accent6"/>
                </a:solidFill>
                <a:latin typeface="Aptos Narrow" panose="020B0004020202020204" pitchFamily="34" charset="0"/>
              </a:rPr>
              <a:t>education</a:t>
            </a:r>
          </a:p>
        </p:txBody>
      </p:sp>
      <p:sp>
        <p:nvSpPr>
          <p:cNvPr id="3" name="Slide #">
            <a:extLst>
              <a:ext uri="{FF2B5EF4-FFF2-40B4-BE49-F238E27FC236}">
                <a16:creationId xmlns:a16="http://schemas.microsoft.com/office/drawing/2014/main" id="{3B6FA865-236F-3CD0-1EE3-188D3D675B2C}"/>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1882979150"/>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Dark image + 1 Speaker">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a:solidFill>
            <a:schemeClr val="tx2"/>
          </a:solidFill>
        </p:spPr>
        <p:txBody>
          <a:bodyPr/>
          <a:lstStyle>
            <a:lvl1pPr marL="0" indent="0">
              <a:buNone/>
              <a:defRPr sz="2400">
                <a:solidFill>
                  <a:schemeClr val="bg1"/>
                </a:solidFill>
                <a:latin typeface="Aptos Narrow" panose="020B0004020202020204" pitchFamily="34" charset="0"/>
              </a:defRPr>
            </a:lvl1pPr>
          </a:lstStyle>
          <a:p>
            <a:r>
              <a:rPr lang="en-US"/>
              <a:t>Image</a:t>
            </a:r>
          </a:p>
        </p:txBody>
      </p:sp>
      <p:sp>
        <p:nvSpPr>
          <p:cNvPr id="2" name="image credit">
            <a:extLst>
              <a:ext uri="{FF2B5EF4-FFF2-40B4-BE49-F238E27FC236}">
                <a16:creationId xmlns:a16="http://schemas.microsoft.com/office/drawing/2014/main" id="{A2DB8ECC-74BB-2B91-1DD4-A4124A8644E6}"/>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bg1"/>
                </a:solidFill>
                <a:latin typeface="Aptos Narrow" panose="020B0004020202020204" pitchFamily="34" charset="0"/>
              </a:defRPr>
            </a:lvl1pPr>
          </a:lstStyle>
          <a:p>
            <a:pPr lvl="0"/>
            <a:r>
              <a:rPr lang="en-US"/>
              <a:t>Optional dark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2" name="Presenter">
            <a:extLst>
              <a:ext uri="{FF2B5EF4-FFF2-40B4-BE49-F238E27FC236}">
                <a16:creationId xmlns:a16="http://schemas.microsoft.com/office/drawing/2014/main" id="{E55ECAC8-C548-56F1-203F-BAC14D07DAA5}"/>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6" name="Title">
            <a:extLst>
              <a:ext uri="{FF2B5EF4-FFF2-40B4-BE49-F238E27FC236}">
                <a16:creationId xmlns:a16="http://schemas.microsoft.com/office/drawing/2014/main" id="{67A9F24F-4C8F-B604-65C8-0D9483196BD1}"/>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E4D494B7-45AC-3DBA-222E-150929B2F3E2}"/>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177135566"/>
      </p:ext>
    </p:extLst>
  </p:cSld>
  <p:clrMapOvr>
    <a:masterClrMapping/>
  </p:clrMapOvr>
  <p:extLst>
    <p:ext uri="{DCECCB84-F9BA-43D5-87BE-67443E8EF086}">
      <p15:sldGuideLst xmlns:p15="http://schemas.microsoft.com/office/powerpoint/2012/main">
        <p15:guide id="1" orient="horz" pos="2484">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Yellow">
    <p:bg>
      <p:bgPr>
        <a:solidFill>
          <a:srgbClr val="FEAD15"/>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C1F62B4D-D830-8E30-3407-15DA2B2AF301}"/>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3"/>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a:t>Divider Slide Yellow</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1"/>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a:t>Subtitle</a:t>
            </a:r>
          </a:p>
        </p:txBody>
      </p:sp>
      <p:pic>
        <p:nvPicPr>
          <p:cNvPr id="2" name="Logo">
            <a:extLst>
              <a:ext uri="{FF2B5EF4-FFF2-40B4-BE49-F238E27FC236}">
                <a16:creationId xmlns:a16="http://schemas.microsoft.com/office/drawing/2014/main" id="{D98234DF-7064-38D0-6B8B-506E031EA4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3" name="URL">
            <a:extLst>
              <a:ext uri="{FF2B5EF4-FFF2-40B4-BE49-F238E27FC236}">
                <a16:creationId xmlns:a16="http://schemas.microsoft.com/office/drawing/2014/main" id="{F6FF7F92-6EAD-1D91-F13C-F6D0F84C169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Slide #">
            <a:extLst>
              <a:ext uri="{FF2B5EF4-FFF2-40B4-BE49-F238E27FC236}">
                <a16:creationId xmlns:a16="http://schemas.microsoft.com/office/drawing/2014/main" id="{4EF64093-CDC1-75AE-7D80-36AEE8626BE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tx2"/>
                </a:solidFill>
              </a:rPr>
              <a:t>‹#›</a:t>
            </a:fld>
            <a:endParaRPr lang="en-US" sz="1200">
              <a:solidFill>
                <a:schemeClr val="tx2"/>
              </a:solidFill>
            </a:endParaRPr>
          </a:p>
        </p:txBody>
      </p:sp>
    </p:spTree>
    <p:extLst>
      <p:ext uri="{BB962C8B-B14F-4D97-AF65-F5344CB8AC3E}">
        <p14:creationId xmlns:p14="http://schemas.microsoft.com/office/powerpoint/2010/main" val="4137089743"/>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ll Quote - Dark Blue">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590EB81B-EC58-A566-40BD-E369B81FB7D7}"/>
              </a:ext>
            </a:extLst>
          </p:cNvPr>
          <p:cNvSpPr>
            <a:spLocks noGrp="1"/>
          </p:cNvSpPr>
          <p:nvPr>
            <p:ph type="title" hasCustomPrompt="1"/>
          </p:nvPr>
        </p:nvSpPr>
        <p:spPr>
          <a:xfrm>
            <a:off x="461844" y="651436"/>
            <a:ext cx="9006247" cy="270771"/>
          </a:xfrm>
          <a:prstGeom prst="rect">
            <a:avLst/>
          </a:prstGeom>
        </p:spPr>
        <p:txBody>
          <a:bodyPr lIns="0" tIns="0" rIns="0" bIns="0"/>
          <a:lstStyle>
            <a:lvl1pPr>
              <a:defRPr sz="2000" b="0" i="0">
                <a:solidFill>
                  <a:schemeClr val="accent3"/>
                </a:solidFill>
                <a:latin typeface="Aptos Narrow" panose="020B0004020202020204" pitchFamily="34" charset="0"/>
              </a:defRPr>
            </a:lvl1pPr>
          </a:lstStyle>
          <a:p>
            <a:pPr lvl="0"/>
            <a:r>
              <a:rPr lang="en-US"/>
              <a:t>Headline</a:t>
            </a:r>
          </a:p>
        </p:txBody>
      </p:sp>
      <p:sp>
        <p:nvSpPr>
          <p:cNvPr id="11" name="Quot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sp>
        <p:nvSpPr>
          <p:cNvPr id="15" name="URL">
            <a:extLst>
              <a:ext uri="{FF2B5EF4-FFF2-40B4-BE49-F238E27FC236}">
                <a16:creationId xmlns:a16="http://schemas.microsoft.com/office/drawing/2014/main" id="{9245C2C0-6407-815D-29AE-63AADAC4FC1E}"/>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pic>
        <p:nvPicPr>
          <p:cNvPr id="16" name="Logo">
            <a:extLst>
              <a:ext uri="{FF2B5EF4-FFF2-40B4-BE49-F238E27FC236}">
                <a16:creationId xmlns:a16="http://schemas.microsoft.com/office/drawing/2014/main" id="{910A0869-090B-23C2-3CF0-E6F06F32044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Slide #">
            <a:extLst>
              <a:ext uri="{FF2B5EF4-FFF2-40B4-BE49-F238E27FC236}">
                <a16:creationId xmlns:a16="http://schemas.microsoft.com/office/drawing/2014/main" id="{B35A3450-7544-7007-4FF1-DBB5CC2E579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0D170219-D565-A6BF-337B-BBDD054E25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16913859"/>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ll Quote - Dark Re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80BB9A8-AEDD-5CAF-F03F-3A80C6521FE1}"/>
              </a:ext>
            </a:extLst>
          </p:cNvPr>
          <p:cNvSpPr>
            <a:spLocks noGrp="1"/>
          </p:cNvSpPr>
          <p:nvPr>
            <p:ph type="title" hasCustomPrompt="1"/>
          </p:nvPr>
        </p:nvSpPr>
        <p:spPr>
          <a:xfrm>
            <a:off x="461844" y="651436"/>
            <a:ext cx="9006840" cy="270771"/>
          </a:xfrm>
          <a:prstGeom prst="rect">
            <a:avLst/>
          </a:prstGeom>
        </p:spPr>
        <p:txBody>
          <a:bodyPr lIns="0" tIns="0" rIns="0" bIns="0"/>
          <a:lstStyle>
            <a:lvl1pPr>
              <a:defRPr sz="2000" b="0" i="0">
                <a:solidFill>
                  <a:schemeClr val="accent2"/>
                </a:solidFill>
                <a:latin typeface="Aptos Narrow" panose="020B0004020202020204" pitchFamily="34" charset="0"/>
              </a:defRPr>
            </a:lvl1pPr>
          </a:lstStyle>
          <a:p>
            <a:pPr lvl="0"/>
            <a:r>
              <a:rPr lang="en-US"/>
              <a:t>Headline</a:t>
            </a:r>
          </a:p>
        </p:txBody>
      </p:sp>
      <p:sp>
        <p:nvSpPr>
          <p:cNvPr id="11" name="subtitl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2"/>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pic>
        <p:nvPicPr>
          <p:cNvPr id="12" name="Logo">
            <a:extLst>
              <a:ext uri="{FF2B5EF4-FFF2-40B4-BE49-F238E27FC236}">
                <a16:creationId xmlns:a16="http://schemas.microsoft.com/office/drawing/2014/main" id="{655B0226-4AF6-5A3D-E49B-3A3DF2CCBA2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0" name="URL">
            <a:extLst>
              <a:ext uri="{FF2B5EF4-FFF2-40B4-BE49-F238E27FC236}">
                <a16:creationId xmlns:a16="http://schemas.microsoft.com/office/drawing/2014/main" id="{326FCA7D-EA1A-489D-B91C-A540E0FA0788}"/>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A50CAF1A-EA45-AA99-B27B-84741CBC979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018C6550-FCA8-8637-CB40-CE2EA4E8BDD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33135872"/>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ll Quote - Yellow on Dark Blue">
    <p:bg>
      <p:bgPr>
        <a:solidFill>
          <a:srgbClr val="004E75"/>
        </a:solid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23120FC-E453-1DC9-3BBD-931B8A7EB71B}"/>
              </a:ext>
            </a:extLst>
          </p:cNvPr>
          <p:cNvSpPr>
            <a:spLocks noGrp="1"/>
          </p:cNvSpPr>
          <p:nvPr>
            <p:ph type="title" hasCustomPrompt="1"/>
          </p:nvPr>
        </p:nvSpPr>
        <p:spPr>
          <a:xfrm>
            <a:off x="461844" y="651436"/>
            <a:ext cx="9006840" cy="270771"/>
          </a:xfrm>
          <a:prstGeom prst="rect">
            <a:avLst/>
          </a:prstGeom>
        </p:spPr>
        <p:txBody>
          <a:bodyPr lIns="0" tIns="0" rIns="0" bIns="0"/>
          <a:lstStyle>
            <a:lvl1pPr>
              <a:defRPr sz="2000" b="0" i="0">
                <a:solidFill>
                  <a:schemeClr val="bg1"/>
                </a:solidFill>
                <a:latin typeface="Aptos Narrow" panose="020B0004020202020204" pitchFamily="34" charset="0"/>
              </a:defRPr>
            </a:lvl1pPr>
          </a:lstStyle>
          <a:p>
            <a:pPr lvl="0"/>
            <a:r>
              <a:rPr lang="en-US"/>
              <a:t>Headline</a:t>
            </a:r>
          </a:p>
        </p:txBody>
      </p:sp>
      <p:sp>
        <p:nvSpPr>
          <p:cNvPr id="11" name="Quot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6"/>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pic>
        <p:nvPicPr>
          <p:cNvPr id="3" name="Logo">
            <a:extLst>
              <a:ext uri="{FF2B5EF4-FFF2-40B4-BE49-F238E27FC236}">
                <a16:creationId xmlns:a16="http://schemas.microsoft.com/office/drawing/2014/main" id="{07304B56-B04F-A296-935A-AD667D7729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white circle">
            <a:extLst>
              <a:ext uri="{FF2B5EF4-FFF2-40B4-BE49-F238E27FC236}">
                <a16:creationId xmlns:a16="http://schemas.microsoft.com/office/drawing/2014/main" id="{0958702D-C112-8F19-9516-49AFE6D13D18}"/>
              </a:ext>
            </a:extLst>
          </p:cNvPr>
          <p:cNvSpPr/>
          <p:nvPr userDrawn="1"/>
        </p:nvSpPr>
        <p:spPr>
          <a:xfrm>
            <a:off x="444817" y="5952334"/>
            <a:ext cx="603250" cy="60325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RL">
            <a:extLst>
              <a:ext uri="{FF2B5EF4-FFF2-40B4-BE49-F238E27FC236}">
                <a16:creationId xmlns:a16="http://schemas.microsoft.com/office/drawing/2014/main" id="{E8B77E37-1258-9880-9DE7-0F9EC2CD1567}"/>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6">
                    <a:lumMod val="60000"/>
                    <a:lumOff val="40000"/>
                  </a:schemeClr>
                </a:solidFill>
                <a:latin typeface="Aptos Narrow" panose="020B0004020202020204" pitchFamily="34" charset="0"/>
              </a:rPr>
              <a:t>nj.gov/</a:t>
            </a:r>
            <a:r>
              <a:rPr lang="en-US" sz="1200" b="1" i="0">
                <a:solidFill>
                  <a:schemeClr val="accent6"/>
                </a:solidFill>
                <a:latin typeface="Aptos Narrow" panose="020B0004020202020204" pitchFamily="34" charset="0"/>
              </a:rPr>
              <a:t>education</a:t>
            </a:r>
          </a:p>
        </p:txBody>
      </p:sp>
      <p:sp>
        <p:nvSpPr>
          <p:cNvPr id="6" name="Slide #">
            <a:extLst>
              <a:ext uri="{FF2B5EF4-FFF2-40B4-BE49-F238E27FC236}">
                <a16:creationId xmlns:a16="http://schemas.microsoft.com/office/drawing/2014/main" id="{76948DA9-01F7-E3BD-216A-E615582E6195}"/>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768057695"/>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cial Media">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4048A2-4CA8-2AF9-3986-50AD22D3CE88}"/>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9">
            <a:extLst>
              <a:ext uri="{FF2B5EF4-FFF2-40B4-BE49-F238E27FC236}">
                <a16:creationId xmlns:a16="http://schemas.microsoft.com/office/drawing/2014/main" id="{58DC3543-E51D-A3F9-8817-6215B09FF979}"/>
              </a:ext>
            </a:extLst>
          </p:cNvPr>
          <p:cNvSpPr>
            <a:spLocks noGrp="1"/>
          </p:cNvSpPr>
          <p:nvPr>
            <p:ph type="title" hasCustomPrompt="1"/>
          </p:nvPr>
        </p:nvSpPr>
        <p:spPr>
          <a:xfrm>
            <a:off x="443812" y="383281"/>
            <a:ext cx="11290986" cy="416560"/>
          </a:xfrm>
          <a:prstGeom prst="rect">
            <a:avLst/>
          </a:prstGeom>
        </p:spPr>
        <p:txBody>
          <a:bodyPr/>
          <a:lstStyle>
            <a:lvl1pPr>
              <a:defRPr b="1">
                <a:solidFill>
                  <a:schemeClr val="bg1"/>
                </a:solidFill>
                <a:latin typeface="Aptos Narrow" panose="020B0004020202020204" pitchFamily="34" charset="0"/>
              </a:defRPr>
            </a:lvl1pPr>
          </a:lstStyle>
          <a:p>
            <a:r>
              <a:rPr lang="en-US"/>
              <a:t>Title</a:t>
            </a:r>
          </a:p>
        </p:txBody>
      </p:sp>
      <p:sp>
        <p:nvSpPr>
          <p:cNvPr id="24" name="Facebook">
            <a:extLst>
              <a:ext uri="{FF2B5EF4-FFF2-40B4-BE49-F238E27FC236}">
                <a16:creationId xmlns:a16="http://schemas.microsoft.com/office/drawing/2014/main" id="{D70DC667-E9EA-A953-7F64-6D6627EE3986}"/>
              </a:ext>
            </a:extLst>
          </p:cNvPr>
          <p:cNvSpPr>
            <a:spLocks noGrp="1"/>
          </p:cNvSpPr>
          <p:nvPr>
            <p:ph type="body" sz="quarter" idx="11"/>
          </p:nvPr>
        </p:nvSpPr>
        <p:spPr>
          <a:xfrm>
            <a:off x="1135032" y="2165690"/>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grpSp>
        <p:nvGrpSpPr>
          <p:cNvPr id="8" name="Instagram">
            <a:extLst>
              <a:ext uri="{FF2B5EF4-FFF2-40B4-BE49-F238E27FC236}">
                <a16:creationId xmlns:a16="http://schemas.microsoft.com/office/drawing/2014/main" id="{7AD54722-9674-4124-8FBC-7CF3EF76A24A}"/>
              </a:ext>
            </a:extLst>
          </p:cNvPr>
          <p:cNvGrpSpPr/>
          <p:nvPr userDrawn="1"/>
        </p:nvGrpSpPr>
        <p:grpSpPr>
          <a:xfrm>
            <a:off x="2178678" y="3066315"/>
            <a:ext cx="495384" cy="495384"/>
            <a:chOff x="3767981" y="4846381"/>
            <a:chExt cx="498995" cy="498995"/>
          </a:xfrm>
          <a:solidFill>
            <a:schemeClr val="bg1"/>
          </a:solidFill>
        </p:grpSpPr>
        <p:sp>
          <p:nvSpPr>
            <p:cNvPr id="9" name="instagram">
              <a:extLst>
                <a:ext uri="{FF2B5EF4-FFF2-40B4-BE49-F238E27FC236}">
                  <a16:creationId xmlns:a16="http://schemas.microsoft.com/office/drawing/2014/main" id="{092A6A11-77E1-A8DB-F91B-FAF7B15BA259}"/>
                </a:ext>
              </a:extLst>
            </p:cNvPr>
            <p:cNvSpPr/>
            <p:nvPr/>
          </p:nvSpPr>
          <p:spPr>
            <a:xfrm>
              <a:off x="3767981" y="4846381"/>
              <a:ext cx="498995" cy="498995"/>
            </a:xfrm>
            <a:custGeom>
              <a:avLst/>
              <a:gdLst>
                <a:gd name="connsiteX0" fmla="*/ 353854 w 498995"/>
                <a:gd name="connsiteY0" fmla="*/ 0 h 498995"/>
                <a:gd name="connsiteX1" fmla="*/ 145141 w 498995"/>
                <a:gd name="connsiteY1" fmla="*/ 0 h 498995"/>
                <a:gd name="connsiteX2" fmla="*/ 0 w 498995"/>
                <a:gd name="connsiteY2" fmla="*/ 145141 h 498995"/>
                <a:gd name="connsiteX3" fmla="*/ 0 w 498995"/>
                <a:gd name="connsiteY3" fmla="*/ 353854 h 498995"/>
                <a:gd name="connsiteX4" fmla="*/ 145141 w 498995"/>
                <a:gd name="connsiteY4" fmla="*/ 498996 h 498995"/>
                <a:gd name="connsiteX5" fmla="*/ 353854 w 498995"/>
                <a:gd name="connsiteY5" fmla="*/ 498996 h 498995"/>
                <a:gd name="connsiteX6" fmla="*/ 498996 w 498995"/>
                <a:gd name="connsiteY6" fmla="*/ 353854 h 498995"/>
                <a:gd name="connsiteX7" fmla="*/ 498996 w 498995"/>
                <a:gd name="connsiteY7" fmla="*/ 145141 h 498995"/>
                <a:gd name="connsiteX8" fmla="*/ 353854 w 498995"/>
                <a:gd name="connsiteY8" fmla="*/ 0 h 498995"/>
                <a:gd name="connsiteX9" fmla="*/ 448243 w 498995"/>
                <a:gd name="connsiteY9" fmla="*/ 143886 h 498995"/>
                <a:gd name="connsiteX10" fmla="*/ 448243 w 498995"/>
                <a:gd name="connsiteY10" fmla="*/ 357464 h 498995"/>
                <a:gd name="connsiteX11" fmla="*/ 356261 w 498995"/>
                <a:gd name="connsiteY11" fmla="*/ 449447 h 498995"/>
                <a:gd name="connsiteX12" fmla="*/ 142630 w 498995"/>
                <a:gd name="connsiteY12" fmla="*/ 449447 h 498995"/>
                <a:gd name="connsiteX13" fmla="*/ 50648 w 498995"/>
                <a:gd name="connsiteY13" fmla="*/ 357464 h 498995"/>
                <a:gd name="connsiteX14" fmla="*/ 50648 w 498995"/>
                <a:gd name="connsiteY14" fmla="*/ 143886 h 498995"/>
                <a:gd name="connsiteX15" fmla="*/ 142630 w 498995"/>
                <a:gd name="connsiteY15" fmla="*/ 51904 h 498995"/>
                <a:gd name="connsiteX16" fmla="*/ 356261 w 498995"/>
                <a:gd name="connsiteY16" fmla="*/ 51904 h 498995"/>
                <a:gd name="connsiteX17" fmla="*/ 448243 w 498995"/>
                <a:gd name="connsiteY17" fmla="*/ 143886 h 49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995" h="498995">
                  <a:moveTo>
                    <a:pt x="353854" y="0"/>
                  </a:moveTo>
                  <a:lnTo>
                    <a:pt x="145141" y="0"/>
                  </a:lnTo>
                  <a:cubicBezTo>
                    <a:pt x="65089" y="0"/>
                    <a:pt x="0" y="65089"/>
                    <a:pt x="0" y="145141"/>
                  </a:cubicBezTo>
                  <a:lnTo>
                    <a:pt x="0" y="353854"/>
                  </a:lnTo>
                  <a:cubicBezTo>
                    <a:pt x="0" y="433855"/>
                    <a:pt x="65089" y="498996"/>
                    <a:pt x="145141" y="498996"/>
                  </a:cubicBezTo>
                  <a:lnTo>
                    <a:pt x="353854" y="498996"/>
                  </a:lnTo>
                  <a:cubicBezTo>
                    <a:pt x="433855" y="498996"/>
                    <a:pt x="498996" y="433907"/>
                    <a:pt x="498996" y="353854"/>
                  </a:cubicBezTo>
                  <a:lnTo>
                    <a:pt x="498996" y="145141"/>
                  </a:lnTo>
                  <a:cubicBezTo>
                    <a:pt x="498996" y="65141"/>
                    <a:pt x="433907" y="0"/>
                    <a:pt x="353854" y="0"/>
                  </a:cubicBezTo>
                  <a:close/>
                  <a:moveTo>
                    <a:pt x="448243" y="143886"/>
                  </a:moveTo>
                  <a:lnTo>
                    <a:pt x="448243" y="357464"/>
                  </a:lnTo>
                  <a:cubicBezTo>
                    <a:pt x="448243" y="408165"/>
                    <a:pt x="406961" y="449447"/>
                    <a:pt x="356261" y="449447"/>
                  </a:cubicBezTo>
                  <a:lnTo>
                    <a:pt x="142630" y="449447"/>
                  </a:lnTo>
                  <a:cubicBezTo>
                    <a:pt x="91930" y="449447"/>
                    <a:pt x="50648" y="408165"/>
                    <a:pt x="50648" y="357464"/>
                  </a:cubicBezTo>
                  <a:lnTo>
                    <a:pt x="50648" y="143886"/>
                  </a:lnTo>
                  <a:cubicBezTo>
                    <a:pt x="50648" y="93186"/>
                    <a:pt x="91930" y="51904"/>
                    <a:pt x="142630" y="51904"/>
                  </a:cubicBezTo>
                  <a:lnTo>
                    <a:pt x="356261" y="51904"/>
                  </a:lnTo>
                  <a:cubicBezTo>
                    <a:pt x="406961" y="51904"/>
                    <a:pt x="448243" y="93186"/>
                    <a:pt x="448243" y="143886"/>
                  </a:cubicBezTo>
                  <a:close/>
                </a:path>
              </a:pathLst>
            </a:custGeom>
            <a:grpFill/>
            <a:ln w="52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4F8F548-B5F7-35CC-52F2-6471698FF014}"/>
                </a:ext>
              </a:extLst>
            </p:cNvPr>
            <p:cNvSpPr/>
            <p:nvPr/>
          </p:nvSpPr>
          <p:spPr>
            <a:xfrm>
              <a:off x="3886752" y="4966355"/>
              <a:ext cx="261453" cy="261401"/>
            </a:xfrm>
            <a:custGeom>
              <a:avLst/>
              <a:gdLst>
                <a:gd name="connsiteX0" fmla="*/ 130701 w 261453"/>
                <a:gd name="connsiteY0" fmla="*/ 0 h 261401"/>
                <a:gd name="connsiteX1" fmla="*/ 0 w 261453"/>
                <a:gd name="connsiteY1" fmla="*/ 130701 h 261401"/>
                <a:gd name="connsiteX2" fmla="*/ 130701 w 261453"/>
                <a:gd name="connsiteY2" fmla="*/ 261401 h 261401"/>
                <a:gd name="connsiteX3" fmla="*/ 261453 w 261453"/>
                <a:gd name="connsiteY3" fmla="*/ 130701 h 261401"/>
                <a:gd name="connsiteX4" fmla="*/ 130701 w 261453"/>
                <a:gd name="connsiteY4" fmla="*/ 0 h 261401"/>
                <a:gd name="connsiteX5" fmla="*/ 211120 w 261453"/>
                <a:gd name="connsiteY5" fmla="*/ 130701 h 261401"/>
                <a:gd name="connsiteX6" fmla="*/ 130701 w 261453"/>
                <a:gd name="connsiteY6" fmla="*/ 211120 h 261401"/>
                <a:gd name="connsiteX7" fmla="*/ 50282 w 261453"/>
                <a:gd name="connsiteY7" fmla="*/ 130701 h 261401"/>
                <a:gd name="connsiteX8" fmla="*/ 130701 w 261453"/>
                <a:gd name="connsiteY8" fmla="*/ 50282 h 261401"/>
                <a:gd name="connsiteX9" fmla="*/ 211120 w 261453"/>
                <a:gd name="connsiteY9" fmla="*/ 130701 h 2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453" h="261401">
                  <a:moveTo>
                    <a:pt x="130701" y="0"/>
                  </a:moveTo>
                  <a:cubicBezTo>
                    <a:pt x="58601" y="0"/>
                    <a:pt x="0" y="58653"/>
                    <a:pt x="0" y="130701"/>
                  </a:cubicBezTo>
                  <a:cubicBezTo>
                    <a:pt x="0" y="202748"/>
                    <a:pt x="58653" y="261401"/>
                    <a:pt x="130701" y="261401"/>
                  </a:cubicBezTo>
                  <a:cubicBezTo>
                    <a:pt x="202748" y="261401"/>
                    <a:pt x="261453" y="202748"/>
                    <a:pt x="261453" y="130701"/>
                  </a:cubicBezTo>
                  <a:cubicBezTo>
                    <a:pt x="261453" y="58653"/>
                    <a:pt x="202800" y="0"/>
                    <a:pt x="130701" y="0"/>
                  </a:cubicBezTo>
                  <a:close/>
                  <a:moveTo>
                    <a:pt x="211120" y="130701"/>
                  </a:moveTo>
                  <a:cubicBezTo>
                    <a:pt x="211120" y="175070"/>
                    <a:pt x="175017" y="211120"/>
                    <a:pt x="130701" y="211120"/>
                  </a:cubicBezTo>
                  <a:cubicBezTo>
                    <a:pt x="86384" y="211120"/>
                    <a:pt x="50282" y="175017"/>
                    <a:pt x="50282" y="130701"/>
                  </a:cubicBezTo>
                  <a:cubicBezTo>
                    <a:pt x="50282" y="86384"/>
                    <a:pt x="86384" y="50282"/>
                    <a:pt x="130701" y="50282"/>
                  </a:cubicBezTo>
                  <a:cubicBezTo>
                    <a:pt x="175017" y="50282"/>
                    <a:pt x="211120" y="86384"/>
                    <a:pt x="211120" y="130701"/>
                  </a:cubicBezTo>
                  <a:close/>
                </a:path>
              </a:pathLst>
            </a:custGeom>
            <a:grpFill/>
            <a:ln w="52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778B51D-663D-1124-1566-FBA7F84D2CF4}"/>
                </a:ext>
              </a:extLst>
            </p:cNvPr>
            <p:cNvSpPr/>
            <p:nvPr/>
          </p:nvSpPr>
          <p:spPr>
            <a:xfrm>
              <a:off x="4117388" y="4931613"/>
              <a:ext cx="64879" cy="64879"/>
            </a:xfrm>
            <a:custGeom>
              <a:avLst/>
              <a:gdLst>
                <a:gd name="connsiteX0" fmla="*/ 32440 w 64879"/>
                <a:gd name="connsiteY0" fmla="*/ 0 h 64879"/>
                <a:gd name="connsiteX1" fmla="*/ 0 w 64879"/>
                <a:gd name="connsiteY1" fmla="*/ 32440 h 64879"/>
                <a:gd name="connsiteX2" fmla="*/ 32440 w 64879"/>
                <a:gd name="connsiteY2" fmla="*/ 64879 h 64879"/>
                <a:gd name="connsiteX3" fmla="*/ 64879 w 64879"/>
                <a:gd name="connsiteY3" fmla="*/ 32440 h 64879"/>
                <a:gd name="connsiteX4" fmla="*/ 32440 w 64879"/>
                <a:gd name="connsiteY4" fmla="*/ 0 h 6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9" h="64879">
                  <a:moveTo>
                    <a:pt x="32440" y="0"/>
                  </a:moveTo>
                  <a:cubicBezTo>
                    <a:pt x="14546" y="0"/>
                    <a:pt x="0" y="14546"/>
                    <a:pt x="0" y="32440"/>
                  </a:cubicBezTo>
                  <a:cubicBezTo>
                    <a:pt x="0" y="50334"/>
                    <a:pt x="14546" y="64879"/>
                    <a:pt x="32440" y="64879"/>
                  </a:cubicBezTo>
                  <a:cubicBezTo>
                    <a:pt x="50334" y="64879"/>
                    <a:pt x="64879" y="50334"/>
                    <a:pt x="64879" y="32440"/>
                  </a:cubicBezTo>
                  <a:cubicBezTo>
                    <a:pt x="64879" y="14546"/>
                    <a:pt x="50334" y="0"/>
                    <a:pt x="32440" y="0"/>
                  </a:cubicBezTo>
                  <a:close/>
                </a:path>
              </a:pathLst>
            </a:custGeom>
            <a:grpFill/>
            <a:ln w="5226" cap="flat">
              <a:noFill/>
              <a:prstDash val="solid"/>
              <a:miter/>
            </a:ln>
          </p:spPr>
          <p:txBody>
            <a:bodyPr rtlCol="0" anchor="ctr"/>
            <a:lstStyle/>
            <a:p>
              <a:endParaRPr lang="en-US"/>
            </a:p>
          </p:txBody>
        </p:sp>
      </p:grpSp>
      <p:sp>
        <p:nvSpPr>
          <p:cNvPr id="27" name="instagram">
            <a:extLst>
              <a:ext uri="{FF2B5EF4-FFF2-40B4-BE49-F238E27FC236}">
                <a16:creationId xmlns:a16="http://schemas.microsoft.com/office/drawing/2014/main" id="{B6A6E0F1-4B73-D3F7-5271-45AB98171CE2}"/>
              </a:ext>
            </a:extLst>
          </p:cNvPr>
          <p:cNvSpPr>
            <a:spLocks noGrp="1"/>
          </p:cNvSpPr>
          <p:nvPr>
            <p:ph type="body" sz="quarter" idx="13"/>
          </p:nvPr>
        </p:nvSpPr>
        <p:spPr>
          <a:xfrm>
            <a:off x="1135032" y="3704328"/>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6" name="threads">
            <a:extLst>
              <a:ext uri="{FF2B5EF4-FFF2-40B4-BE49-F238E27FC236}">
                <a16:creationId xmlns:a16="http://schemas.microsoft.com/office/drawing/2014/main" id="{B0E81E91-A4CD-2159-A499-E7AFA7F1A3FF}"/>
              </a:ext>
            </a:extLst>
          </p:cNvPr>
          <p:cNvSpPr/>
          <p:nvPr userDrawn="1"/>
        </p:nvSpPr>
        <p:spPr>
          <a:xfrm>
            <a:off x="2199196" y="4524805"/>
            <a:ext cx="454349" cy="528160"/>
          </a:xfrm>
          <a:custGeom>
            <a:avLst/>
            <a:gdLst>
              <a:gd name="connsiteX0" fmla="*/ 356156 w 457661"/>
              <a:gd name="connsiteY0" fmla="*/ 246437 h 532010"/>
              <a:gd name="connsiteX1" fmla="*/ 349198 w 457661"/>
              <a:gd name="connsiteY1" fmla="*/ 243245 h 532010"/>
              <a:gd name="connsiteX2" fmla="*/ 234351 w 457661"/>
              <a:gd name="connsiteY2" fmla="*/ 123846 h 532010"/>
              <a:gd name="connsiteX3" fmla="*/ 233409 w 457661"/>
              <a:gd name="connsiteY3" fmla="*/ 123846 h 532010"/>
              <a:gd name="connsiteX4" fmla="*/ 136090 w 457661"/>
              <a:gd name="connsiteY4" fmla="*/ 173814 h 532010"/>
              <a:gd name="connsiteX5" fmla="*/ 174285 w 457661"/>
              <a:gd name="connsiteY5" fmla="*/ 200027 h 532010"/>
              <a:gd name="connsiteX6" fmla="*/ 233409 w 457661"/>
              <a:gd name="connsiteY6" fmla="*/ 170779 h 532010"/>
              <a:gd name="connsiteX7" fmla="*/ 234037 w 457661"/>
              <a:gd name="connsiteY7" fmla="*/ 170779 h 532010"/>
              <a:gd name="connsiteX8" fmla="*/ 285312 w 457661"/>
              <a:gd name="connsiteY8" fmla="*/ 190505 h 532010"/>
              <a:gd name="connsiteX9" fmla="*/ 301585 w 457661"/>
              <a:gd name="connsiteY9" fmla="*/ 229432 h 532010"/>
              <a:gd name="connsiteX10" fmla="*/ 235973 w 457661"/>
              <a:gd name="connsiteY10" fmla="*/ 226293 h 532010"/>
              <a:gd name="connsiteX11" fmla="*/ 130387 w 457661"/>
              <a:gd name="connsiteY11" fmla="*/ 322095 h 532010"/>
              <a:gd name="connsiteX12" fmla="*/ 168425 w 457661"/>
              <a:gd name="connsiteY12" fmla="*/ 387811 h 532010"/>
              <a:gd name="connsiteX13" fmla="*/ 239217 w 457661"/>
              <a:gd name="connsiteY13" fmla="*/ 405601 h 532010"/>
              <a:gd name="connsiteX14" fmla="*/ 319688 w 457661"/>
              <a:gd name="connsiteY14" fmla="*/ 366464 h 532010"/>
              <a:gd name="connsiteX15" fmla="*/ 347105 w 457661"/>
              <a:gd name="connsiteY15" fmla="*/ 294626 h 532010"/>
              <a:gd name="connsiteX16" fmla="*/ 382474 w 457661"/>
              <a:gd name="connsiteY16" fmla="*/ 333344 h 532010"/>
              <a:gd name="connsiteX17" fmla="*/ 358773 w 457661"/>
              <a:gd name="connsiteY17" fmla="*/ 439662 h 532010"/>
              <a:gd name="connsiteX18" fmla="*/ 232729 w 457661"/>
              <a:gd name="connsiteY18" fmla="*/ 484973 h 532010"/>
              <a:gd name="connsiteX19" fmla="*/ 90674 w 457661"/>
              <a:gd name="connsiteY19" fmla="*/ 424751 h 532010"/>
              <a:gd name="connsiteX20" fmla="*/ 45991 w 457661"/>
              <a:gd name="connsiteY20" fmla="*/ 265953 h 532010"/>
              <a:gd name="connsiteX21" fmla="*/ 90674 w 457661"/>
              <a:gd name="connsiteY21" fmla="*/ 107156 h 532010"/>
              <a:gd name="connsiteX22" fmla="*/ 232729 w 457661"/>
              <a:gd name="connsiteY22" fmla="*/ 46933 h 532010"/>
              <a:gd name="connsiteX23" fmla="*/ 377295 w 457661"/>
              <a:gd name="connsiteY23" fmla="*/ 107470 h 532010"/>
              <a:gd name="connsiteX24" fmla="*/ 412926 w 457661"/>
              <a:gd name="connsiteY24" fmla="*/ 179936 h 532010"/>
              <a:gd name="connsiteX25" fmla="*/ 457661 w 457661"/>
              <a:gd name="connsiteY25" fmla="*/ 168006 h 532010"/>
              <a:gd name="connsiteX26" fmla="*/ 412717 w 457661"/>
              <a:gd name="connsiteY26" fmla="*/ 77489 h 532010"/>
              <a:gd name="connsiteX27" fmla="*/ 232938 w 457661"/>
              <a:gd name="connsiteY27" fmla="*/ 0 h 532010"/>
              <a:gd name="connsiteX28" fmla="*/ 232624 w 457661"/>
              <a:gd name="connsiteY28" fmla="*/ 0 h 532010"/>
              <a:gd name="connsiteX29" fmla="*/ 54834 w 457661"/>
              <a:gd name="connsiteY29" fmla="*/ 77803 h 532010"/>
              <a:gd name="connsiteX30" fmla="*/ 0 w 457661"/>
              <a:gd name="connsiteY30" fmla="*/ 265796 h 532010"/>
              <a:gd name="connsiteX31" fmla="*/ 0 w 457661"/>
              <a:gd name="connsiteY31" fmla="*/ 266005 h 532010"/>
              <a:gd name="connsiteX32" fmla="*/ 0 w 457661"/>
              <a:gd name="connsiteY32" fmla="*/ 266215 h 532010"/>
              <a:gd name="connsiteX33" fmla="*/ 54834 w 457661"/>
              <a:gd name="connsiteY33" fmla="*/ 454208 h 532010"/>
              <a:gd name="connsiteX34" fmla="*/ 232624 w 457661"/>
              <a:gd name="connsiteY34" fmla="*/ 532011 h 532010"/>
              <a:gd name="connsiteX35" fmla="*/ 232938 w 457661"/>
              <a:gd name="connsiteY35" fmla="*/ 532011 h 532010"/>
              <a:gd name="connsiteX36" fmla="*/ 391003 w 457661"/>
              <a:gd name="connsiteY36" fmla="*/ 473306 h 532010"/>
              <a:gd name="connsiteX37" fmla="*/ 424646 w 457661"/>
              <a:gd name="connsiteY37" fmla="*/ 314613 h 532010"/>
              <a:gd name="connsiteX38" fmla="*/ 356156 w 457661"/>
              <a:gd name="connsiteY38" fmla="*/ 246594 h 532010"/>
              <a:gd name="connsiteX39" fmla="*/ 236757 w 457661"/>
              <a:gd name="connsiteY39" fmla="*/ 358668 h 532010"/>
              <a:gd name="connsiteX40" fmla="*/ 176325 w 457661"/>
              <a:gd name="connsiteY40" fmla="*/ 319531 h 532010"/>
              <a:gd name="connsiteX41" fmla="*/ 238536 w 457661"/>
              <a:gd name="connsiteY41" fmla="*/ 273174 h 532010"/>
              <a:gd name="connsiteX42" fmla="*/ 254599 w 457661"/>
              <a:gd name="connsiteY42" fmla="*/ 272703 h 532010"/>
              <a:gd name="connsiteX43" fmla="*/ 302736 w 457661"/>
              <a:gd name="connsiteY43" fmla="*/ 277569 h 532010"/>
              <a:gd name="connsiteX44" fmla="*/ 236810 w 457661"/>
              <a:gd name="connsiteY44" fmla="*/ 358668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661" h="532010">
                <a:moveTo>
                  <a:pt x="356156" y="246437"/>
                </a:moveTo>
                <a:cubicBezTo>
                  <a:pt x="353854" y="245338"/>
                  <a:pt x="351552" y="244292"/>
                  <a:pt x="349198" y="243245"/>
                </a:cubicBezTo>
                <a:cubicBezTo>
                  <a:pt x="345116" y="167588"/>
                  <a:pt x="303730" y="124265"/>
                  <a:pt x="234351" y="123846"/>
                </a:cubicBezTo>
                <a:cubicBezTo>
                  <a:pt x="234037" y="123846"/>
                  <a:pt x="233723" y="123846"/>
                  <a:pt x="233409" y="123846"/>
                </a:cubicBezTo>
                <a:cubicBezTo>
                  <a:pt x="191865" y="123846"/>
                  <a:pt x="157333" y="141584"/>
                  <a:pt x="136090" y="173814"/>
                </a:cubicBezTo>
                <a:lnTo>
                  <a:pt x="174285" y="200027"/>
                </a:lnTo>
                <a:cubicBezTo>
                  <a:pt x="190138" y="175959"/>
                  <a:pt x="215096" y="170779"/>
                  <a:pt x="233409" y="170779"/>
                </a:cubicBezTo>
                <a:cubicBezTo>
                  <a:pt x="233618" y="170779"/>
                  <a:pt x="233827" y="170779"/>
                  <a:pt x="234037" y="170779"/>
                </a:cubicBezTo>
                <a:cubicBezTo>
                  <a:pt x="256901" y="170936"/>
                  <a:pt x="274115" y="177581"/>
                  <a:pt x="285312" y="190505"/>
                </a:cubicBezTo>
                <a:cubicBezTo>
                  <a:pt x="293422" y="199923"/>
                  <a:pt x="298864" y="213003"/>
                  <a:pt x="301585" y="229432"/>
                </a:cubicBezTo>
                <a:cubicBezTo>
                  <a:pt x="281336" y="225979"/>
                  <a:pt x="259413" y="224933"/>
                  <a:pt x="235973" y="226293"/>
                </a:cubicBezTo>
                <a:cubicBezTo>
                  <a:pt x="169994" y="230113"/>
                  <a:pt x="127561" y="268569"/>
                  <a:pt x="130387" y="322095"/>
                </a:cubicBezTo>
                <a:cubicBezTo>
                  <a:pt x="131852" y="349250"/>
                  <a:pt x="145351" y="372586"/>
                  <a:pt x="168425" y="387811"/>
                </a:cubicBezTo>
                <a:cubicBezTo>
                  <a:pt x="187941" y="400683"/>
                  <a:pt x="213108" y="407014"/>
                  <a:pt x="239217" y="405601"/>
                </a:cubicBezTo>
                <a:cubicBezTo>
                  <a:pt x="273749" y="403717"/>
                  <a:pt x="300800" y="390532"/>
                  <a:pt x="319688" y="366464"/>
                </a:cubicBezTo>
                <a:cubicBezTo>
                  <a:pt x="334024" y="348203"/>
                  <a:pt x="343128" y="324502"/>
                  <a:pt x="347105" y="294626"/>
                </a:cubicBezTo>
                <a:cubicBezTo>
                  <a:pt x="363534" y="304567"/>
                  <a:pt x="375725" y="317595"/>
                  <a:pt x="382474" y="333344"/>
                </a:cubicBezTo>
                <a:cubicBezTo>
                  <a:pt x="393933" y="360028"/>
                  <a:pt x="394613" y="403926"/>
                  <a:pt x="358773" y="439662"/>
                </a:cubicBezTo>
                <a:cubicBezTo>
                  <a:pt x="327432" y="471003"/>
                  <a:pt x="289707" y="484555"/>
                  <a:pt x="232729" y="484973"/>
                </a:cubicBezTo>
                <a:cubicBezTo>
                  <a:pt x="169524" y="484503"/>
                  <a:pt x="121753" y="464254"/>
                  <a:pt x="90674" y="424751"/>
                </a:cubicBezTo>
                <a:cubicBezTo>
                  <a:pt x="61583" y="387759"/>
                  <a:pt x="46514" y="334338"/>
                  <a:pt x="45991" y="265953"/>
                </a:cubicBezTo>
                <a:cubicBezTo>
                  <a:pt x="46567" y="197568"/>
                  <a:pt x="61583" y="144147"/>
                  <a:pt x="90674" y="107156"/>
                </a:cubicBezTo>
                <a:cubicBezTo>
                  <a:pt x="121753" y="67652"/>
                  <a:pt x="169524" y="47404"/>
                  <a:pt x="232729" y="46933"/>
                </a:cubicBezTo>
                <a:cubicBezTo>
                  <a:pt x="296405" y="47404"/>
                  <a:pt x="345012" y="67757"/>
                  <a:pt x="377295" y="107470"/>
                </a:cubicBezTo>
                <a:cubicBezTo>
                  <a:pt x="393096" y="126933"/>
                  <a:pt x="405025" y="151420"/>
                  <a:pt x="412926" y="179936"/>
                </a:cubicBezTo>
                <a:lnTo>
                  <a:pt x="457661" y="168006"/>
                </a:lnTo>
                <a:cubicBezTo>
                  <a:pt x="448139" y="132898"/>
                  <a:pt x="433122" y="102604"/>
                  <a:pt x="412717" y="77489"/>
                </a:cubicBezTo>
                <a:cubicBezTo>
                  <a:pt x="371330" y="26580"/>
                  <a:pt x="310846" y="523"/>
                  <a:pt x="232938" y="0"/>
                </a:cubicBezTo>
                <a:lnTo>
                  <a:pt x="232624" y="0"/>
                </a:lnTo>
                <a:cubicBezTo>
                  <a:pt x="154821" y="523"/>
                  <a:pt x="95017" y="26737"/>
                  <a:pt x="54834" y="77803"/>
                </a:cubicBezTo>
                <a:cubicBezTo>
                  <a:pt x="19098" y="123271"/>
                  <a:pt x="628" y="186528"/>
                  <a:pt x="0" y="265796"/>
                </a:cubicBezTo>
                <a:lnTo>
                  <a:pt x="0" y="266005"/>
                </a:lnTo>
                <a:cubicBezTo>
                  <a:pt x="0" y="266005"/>
                  <a:pt x="0" y="266215"/>
                  <a:pt x="0" y="266215"/>
                </a:cubicBezTo>
                <a:cubicBezTo>
                  <a:pt x="628" y="345483"/>
                  <a:pt x="19045" y="408740"/>
                  <a:pt x="54834" y="454208"/>
                </a:cubicBezTo>
                <a:cubicBezTo>
                  <a:pt x="95017" y="505274"/>
                  <a:pt x="154821" y="531488"/>
                  <a:pt x="232624" y="532011"/>
                </a:cubicBezTo>
                <a:lnTo>
                  <a:pt x="232938" y="532011"/>
                </a:lnTo>
                <a:cubicBezTo>
                  <a:pt x="302108" y="531540"/>
                  <a:pt x="350820" y="513437"/>
                  <a:pt x="391003" y="473306"/>
                </a:cubicBezTo>
                <a:cubicBezTo>
                  <a:pt x="443534" y="420827"/>
                  <a:pt x="441965" y="355005"/>
                  <a:pt x="424646" y="314613"/>
                </a:cubicBezTo>
                <a:cubicBezTo>
                  <a:pt x="412246" y="285626"/>
                  <a:pt x="388544" y="262134"/>
                  <a:pt x="356156" y="246594"/>
                </a:cubicBezTo>
                <a:close/>
                <a:moveTo>
                  <a:pt x="236757" y="358668"/>
                </a:moveTo>
                <a:cubicBezTo>
                  <a:pt x="207823" y="360290"/>
                  <a:pt x="177790" y="347314"/>
                  <a:pt x="176325" y="319531"/>
                </a:cubicBezTo>
                <a:cubicBezTo>
                  <a:pt x="175227" y="298916"/>
                  <a:pt x="190976" y="275894"/>
                  <a:pt x="238536" y="273174"/>
                </a:cubicBezTo>
                <a:cubicBezTo>
                  <a:pt x="243978" y="272860"/>
                  <a:pt x="249315" y="272703"/>
                  <a:pt x="254599" y="272703"/>
                </a:cubicBezTo>
                <a:cubicBezTo>
                  <a:pt x="271866" y="272703"/>
                  <a:pt x="288033" y="274377"/>
                  <a:pt x="302736" y="277569"/>
                </a:cubicBezTo>
                <a:cubicBezTo>
                  <a:pt x="297242" y="346006"/>
                  <a:pt x="265116" y="357098"/>
                  <a:pt x="236810" y="358668"/>
                </a:cubicBezTo>
                <a:close/>
              </a:path>
            </a:pathLst>
          </a:custGeom>
          <a:solidFill>
            <a:schemeClr val="bg1"/>
          </a:solidFill>
          <a:ln w="5226" cap="flat">
            <a:noFill/>
            <a:prstDash val="solid"/>
            <a:miter/>
          </a:ln>
        </p:spPr>
        <p:txBody>
          <a:bodyPr rtlCol="0" anchor="ctr"/>
          <a:lstStyle/>
          <a:p>
            <a:endParaRPr lang="en-US"/>
          </a:p>
        </p:txBody>
      </p:sp>
      <p:sp>
        <p:nvSpPr>
          <p:cNvPr id="28" name="threads">
            <a:extLst>
              <a:ext uri="{FF2B5EF4-FFF2-40B4-BE49-F238E27FC236}">
                <a16:creationId xmlns:a16="http://schemas.microsoft.com/office/drawing/2014/main" id="{897C4B75-7AD4-2F68-26C2-200BF415825F}"/>
              </a:ext>
            </a:extLst>
          </p:cNvPr>
          <p:cNvSpPr>
            <a:spLocks noGrp="1"/>
          </p:cNvSpPr>
          <p:nvPr>
            <p:ph type="body" sz="quarter" idx="14"/>
          </p:nvPr>
        </p:nvSpPr>
        <p:spPr>
          <a:xfrm>
            <a:off x="1135032" y="5194379"/>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26" name="Logo">
            <a:extLst>
              <a:ext uri="{FF2B5EF4-FFF2-40B4-BE49-F238E27FC236}">
                <a16:creationId xmlns:a16="http://schemas.microsoft.com/office/drawing/2014/main" id="{0680A71C-F696-EB5E-AAFD-99F4A0D6ECD1}"/>
              </a:ext>
            </a:extLst>
          </p:cNvPr>
          <p:cNvSpPr>
            <a:spLocks noGrp="1"/>
          </p:cNvSpPr>
          <p:nvPr>
            <p:ph type="pic" sz="quarter" idx="12" hasCustomPrompt="1"/>
          </p:nvPr>
        </p:nvSpPr>
        <p:spPr>
          <a:xfrm>
            <a:off x="4930025" y="1757442"/>
            <a:ext cx="2304288" cy="2304288"/>
          </a:xfrm>
          <a:prstGeom prst="rect">
            <a:avLst/>
          </a:prstGeom>
        </p:spPr>
        <p:txBody>
          <a:bodyPr/>
          <a:lstStyle>
            <a:lvl1pPr marL="0" indent="0">
              <a:buNone/>
              <a:defRPr>
                <a:solidFill>
                  <a:schemeClr val="bg1"/>
                </a:solidFill>
                <a:latin typeface="Aptos Narrow" panose="020B0004020202020204" pitchFamily="34" charset="0"/>
              </a:defRPr>
            </a:lvl1pPr>
          </a:lstStyle>
          <a:p>
            <a:r>
              <a:rPr lang="en-US"/>
              <a:t>Logo</a:t>
            </a:r>
          </a:p>
        </p:txBody>
      </p:sp>
      <p:sp>
        <p:nvSpPr>
          <p:cNvPr id="33" name="URL">
            <a:extLst>
              <a:ext uri="{FF2B5EF4-FFF2-40B4-BE49-F238E27FC236}">
                <a16:creationId xmlns:a16="http://schemas.microsoft.com/office/drawing/2014/main" id="{4564564E-8A13-AD9F-4A38-65ED7DEBC086}"/>
              </a:ext>
            </a:extLst>
          </p:cNvPr>
          <p:cNvSpPr>
            <a:spLocks noGrp="1"/>
          </p:cNvSpPr>
          <p:nvPr>
            <p:ph type="body" sz="quarter" idx="18"/>
          </p:nvPr>
        </p:nvSpPr>
        <p:spPr>
          <a:xfrm>
            <a:off x="4114800" y="4407210"/>
            <a:ext cx="3962400" cy="755650"/>
          </a:xfrm>
          <a:prstGeom prst="rect">
            <a:avLst/>
          </a:prstGeom>
        </p:spPr>
        <p:txBody>
          <a:bodyPr/>
          <a:lstStyle>
            <a:lvl1pPr marL="0" indent="0" algn="ctr">
              <a:buNone/>
              <a:defRPr b="1">
                <a:solidFill>
                  <a:schemeClr val="bg1"/>
                </a:solidFill>
                <a:latin typeface="Aptos Narrow" panose="020B0004020202020204" pitchFamily="34" charset="0"/>
              </a:defRPr>
            </a:lvl1pPr>
          </a:lstStyle>
          <a:p>
            <a:pPr lvl="0"/>
            <a:r>
              <a:rPr lang="en-US"/>
              <a:t>Click to edit Master text styles</a:t>
            </a:r>
          </a:p>
        </p:txBody>
      </p:sp>
      <p:sp>
        <p:nvSpPr>
          <p:cNvPr id="12" name="X">
            <a:extLst>
              <a:ext uri="{FF2B5EF4-FFF2-40B4-BE49-F238E27FC236}">
                <a16:creationId xmlns:a16="http://schemas.microsoft.com/office/drawing/2014/main" id="{4261622D-7AE0-91B4-8ADA-BFD4746931A0}"/>
              </a:ext>
            </a:extLst>
          </p:cNvPr>
          <p:cNvSpPr/>
          <p:nvPr userDrawn="1"/>
        </p:nvSpPr>
        <p:spPr>
          <a:xfrm>
            <a:off x="9634306" y="1523308"/>
            <a:ext cx="500266" cy="468269"/>
          </a:xfrm>
          <a:custGeom>
            <a:avLst/>
            <a:gdLst>
              <a:gd name="connsiteX0" fmla="*/ 1203 w 503913"/>
              <a:gd name="connsiteY0" fmla="*/ 0 h 471683"/>
              <a:gd name="connsiteX1" fmla="*/ 195789 w 503913"/>
              <a:gd name="connsiteY1" fmla="*/ 260145 h 471683"/>
              <a:gd name="connsiteX2" fmla="*/ 0 w 503913"/>
              <a:gd name="connsiteY2" fmla="*/ 471684 h 471683"/>
              <a:gd name="connsiteX3" fmla="*/ 44055 w 503913"/>
              <a:gd name="connsiteY3" fmla="*/ 471684 h 471683"/>
              <a:gd name="connsiteX4" fmla="*/ 215462 w 503913"/>
              <a:gd name="connsiteY4" fmla="*/ 286463 h 471683"/>
              <a:gd name="connsiteX5" fmla="*/ 353959 w 503913"/>
              <a:gd name="connsiteY5" fmla="*/ 471684 h 471683"/>
              <a:gd name="connsiteX6" fmla="*/ 503914 w 503913"/>
              <a:gd name="connsiteY6" fmla="*/ 471684 h 471683"/>
              <a:gd name="connsiteX7" fmla="*/ 298393 w 503913"/>
              <a:gd name="connsiteY7" fmla="*/ 196888 h 471683"/>
              <a:gd name="connsiteX8" fmla="*/ 480631 w 503913"/>
              <a:gd name="connsiteY8" fmla="*/ 0 h 471683"/>
              <a:gd name="connsiteX9" fmla="*/ 436575 w 503913"/>
              <a:gd name="connsiteY9" fmla="*/ 0 h 471683"/>
              <a:gd name="connsiteX10" fmla="*/ 278720 w 503913"/>
              <a:gd name="connsiteY10" fmla="*/ 170570 h 471683"/>
              <a:gd name="connsiteX11" fmla="*/ 151159 w 503913"/>
              <a:gd name="connsiteY11" fmla="*/ 0 h 471683"/>
              <a:gd name="connsiteX12" fmla="*/ 1203 w 503913"/>
              <a:gd name="connsiteY12" fmla="*/ 0 h 471683"/>
              <a:gd name="connsiteX13" fmla="*/ 66030 w 503913"/>
              <a:gd name="connsiteY13" fmla="*/ 32440 h 471683"/>
              <a:gd name="connsiteX14" fmla="*/ 134939 w 503913"/>
              <a:gd name="connsiteY14" fmla="*/ 32440 h 471683"/>
              <a:gd name="connsiteX15" fmla="*/ 439139 w 503913"/>
              <a:gd name="connsiteY15" fmla="*/ 439192 h 471683"/>
              <a:gd name="connsiteX16" fmla="*/ 370231 w 503913"/>
              <a:gd name="connsiteY16" fmla="*/ 439192 h 471683"/>
              <a:gd name="connsiteX17" fmla="*/ 66030 w 503913"/>
              <a:gd name="connsiteY17" fmla="*/ 32440 h 47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913" h="471683">
                <a:moveTo>
                  <a:pt x="1203" y="0"/>
                </a:moveTo>
                <a:lnTo>
                  <a:pt x="195789" y="260145"/>
                </a:lnTo>
                <a:lnTo>
                  <a:pt x="0" y="471684"/>
                </a:lnTo>
                <a:lnTo>
                  <a:pt x="44055" y="471684"/>
                </a:lnTo>
                <a:lnTo>
                  <a:pt x="215462" y="286463"/>
                </a:lnTo>
                <a:lnTo>
                  <a:pt x="353959" y="471684"/>
                </a:lnTo>
                <a:lnTo>
                  <a:pt x="503914" y="471684"/>
                </a:lnTo>
                <a:lnTo>
                  <a:pt x="298393" y="196888"/>
                </a:lnTo>
                <a:lnTo>
                  <a:pt x="480631" y="0"/>
                </a:lnTo>
                <a:lnTo>
                  <a:pt x="436575" y="0"/>
                </a:lnTo>
                <a:lnTo>
                  <a:pt x="278720" y="170570"/>
                </a:lnTo>
                <a:lnTo>
                  <a:pt x="151159" y="0"/>
                </a:lnTo>
                <a:lnTo>
                  <a:pt x="1203" y="0"/>
                </a:lnTo>
                <a:close/>
                <a:moveTo>
                  <a:pt x="66030" y="32440"/>
                </a:moveTo>
                <a:lnTo>
                  <a:pt x="134939" y="32440"/>
                </a:lnTo>
                <a:lnTo>
                  <a:pt x="439139" y="439192"/>
                </a:lnTo>
                <a:lnTo>
                  <a:pt x="370231" y="439192"/>
                </a:lnTo>
                <a:lnTo>
                  <a:pt x="66030" y="32440"/>
                </a:lnTo>
                <a:close/>
              </a:path>
            </a:pathLst>
          </a:custGeom>
          <a:solidFill>
            <a:schemeClr val="bg1"/>
          </a:solidFill>
          <a:ln w="5226" cap="flat">
            <a:noFill/>
            <a:prstDash val="solid"/>
            <a:miter/>
          </a:ln>
        </p:spPr>
        <p:txBody>
          <a:bodyPr rtlCol="0" anchor="ctr"/>
          <a:lstStyle/>
          <a:p>
            <a:endParaRPr lang="en-US"/>
          </a:p>
        </p:txBody>
      </p:sp>
      <p:sp>
        <p:nvSpPr>
          <p:cNvPr id="29" name="X">
            <a:extLst>
              <a:ext uri="{FF2B5EF4-FFF2-40B4-BE49-F238E27FC236}">
                <a16:creationId xmlns:a16="http://schemas.microsoft.com/office/drawing/2014/main" id="{E017A74B-860B-90B2-60DC-099B1A7ECF66}"/>
              </a:ext>
            </a:extLst>
          </p:cNvPr>
          <p:cNvSpPr>
            <a:spLocks noGrp="1"/>
          </p:cNvSpPr>
          <p:nvPr>
            <p:ph type="body" sz="quarter" idx="15"/>
          </p:nvPr>
        </p:nvSpPr>
        <p:spPr>
          <a:xfrm>
            <a:off x="8559022" y="2165690"/>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grpSp>
        <p:nvGrpSpPr>
          <p:cNvPr id="13" name="LinkedIn">
            <a:extLst>
              <a:ext uri="{FF2B5EF4-FFF2-40B4-BE49-F238E27FC236}">
                <a16:creationId xmlns:a16="http://schemas.microsoft.com/office/drawing/2014/main" id="{633967D9-E657-95E2-5433-A77B98C5D0F9}"/>
              </a:ext>
            </a:extLst>
          </p:cNvPr>
          <p:cNvGrpSpPr/>
          <p:nvPr userDrawn="1"/>
        </p:nvGrpSpPr>
        <p:grpSpPr>
          <a:xfrm>
            <a:off x="9667654" y="3097611"/>
            <a:ext cx="433571" cy="432792"/>
            <a:chOff x="6747694" y="4877879"/>
            <a:chExt cx="436732" cy="435947"/>
          </a:xfrm>
          <a:solidFill>
            <a:schemeClr val="bg1"/>
          </a:solidFill>
        </p:grpSpPr>
        <p:sp>
          <p:nvSpPr>
            <p:cNvPr id="14" name="Freeform 13">
              <a:extLst>
                <a:ext uri="{FF2B5EF4-FFF2-40B4-BE49-F238E27FC236}">
                  <a16:creationId xmlns:a16="http://schemas.microsoft.com/office/drawing/2014/main" id="{768350EC-0FC1-EF1F-ACA0-82DE8C4B55ED}"/>
                </a:ext>
              </a:extLst>
            </p:cNvPr>
            <p:cNvSpPr/>
            <p:nvPr/>
          </p:nvSpPr>
          <p:spPr>
            <a:xfrm>
              <a:off x="6747694" y="4877879"/>
              <a:ext cx="104905" cy="435947"/>
            </a:xfrm>
            <a:custGeom>
              <a:avLst/>
              <a:gdLst>
                <a:gd name="connsiteX0" fmla="*/ 7220 w 104905"/>
                <a:gd name="connsiteY0" fmla="*/ 144775 h 435947"/>
                <a:gd name="connsiteX1" fmla="*/ 97738 w 104905"/>
                <a:gd name="connsiteY1" fmla="*/ 144775 h 435947"/>
                <a:gd name="connsiteX2" fmla="*/ 97738 w 104905"/>
                <a:gd name="connsiteY2" fmla="*/ 435948 h 435947"/>
                <a:gd name="connsiteX3" fmla="*/ 7220 w 104905"/>
                <a:gd name="connsiteY3" fmla="*/ 435948 h 435947"/>
                <a:gd name="connsiteX4" fmla="*/ 7220 w 104905"/>
                <a:gd name="connsiteY4" fmla="*/ 144775 h 435947"/>
                <a:gd name="connsiteX5" fmla="*/ 52479 w 104905"/>
                <a:gd name="connsiteY5" fmla="*/ 0 h 435947"/>
                <a:gd name="connsiteX6" fmla="*/ 104906 w 104905"/>
                <a:gd name="connsiteY6" fmla="*/ 52531 h 435947"/>
                <a:gd name="connsiteX7" fmla="*/ 52479 w 104905"/>
                <a:gd name="connsiteY7" fmla="*/ 104958 h 435947"/>
                <a:gd name="connsiteX8" fmla="*/ 0 w 104905"/>
                <a:gd name="connsiteY8" fmla="*/ 52531 h 435947"/>
                <a:gd name="connsiteX9" fmla="*/ 52479 w 104905"/>
                <a:gd name="connsiteY9" fmla="*/ 0 h 43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05" h="435947">
                  <a:moveTo>
                    <a:pt x="7220" y="144775"/>
                  </a:moveTo>
                  <a:lnTo>
                    <a:pt x="97738" y="144775"/>
                  </a:lnTo>
                  <a:lnTo>
                    <a:pt x="97738" y="435948"/>
                  </a:lnTo>
                  <a:lnTo>
                    <a:pt x="7220" y="435948"/>
                  </a:lnTo>
                  <a:lnTo>
                    <a:pt x="7220" y="144775"/>
                  </a:lnTo>
                  <a:close/>
                  <a:moveTo>
                    <a:pt x="52479" y="0"/>
                  </a:moveTo>
                  <a:cubicBezTo>
                    <a:pt x="81413" y="0"/>
                    <a:pt x="104906" y="23545"/>
                    <a:pt x="104906" y="52531"/>
                  </a:cubicBezTo>
                  <a:cubicBezTo>
                    <a:pt x="104906" y="81518"/>
                    <a:pt x="81413" y="104958"/>
                    <a:pt x="52479" y="104958"/>
                  </a:cubicBezTo>
                  <a:cubicBezTo>
                    <a:pt x="23545" y="104958"/>
                    <a:pt x="0" y="81465"/>
                    <a:pt x="0" y="52531"/>
                  </a:cubicBezTo>
                  <a:cubicBezTo>
                    <a:pt x="0" y="23597"/>
                    <a:pt x="23440" y="0"/>
                    <a:pt x="52479" y="0"/>
                  </a:cubicBezTo>
                </a:path>
              </a:pathLst>
            </a:custGeom>
            <a:grpFill/>
            <a:ln w="52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9CC4CF8-E329-0228-201F-04D97D4E6EBE}"/>
                </a:ext>
              </a:extLst>
            </p:cNvPr>
            <p:cNvSpPr/>
            <p:nvPr/>
          </p:nvSpPr>
          <p:spPr>
            <a:xfrm>
              <a:off x="6902201" y="5015433"/>
              <a:ext cx="282225" cy="298392"/>
            </a:xfrm>
            <a:custGeom>
              <a:avLst/>
              <a:gdLst>
                <a:gd name="connsiteX0" fmla="*/ 0 w 282225"/>
                <a:gd name="connsiteY0" fmla="*/ 7220 h 298392"/>
                <a:gd name="connsiteX1" fmla="*/ 86802 w 282225"/>
                <a:gd name="connsiteY1" fmla="*/ 7220 h 298392"/>
                <a:gd name="connsiteX2" fmla="*/ 86802 w 282225"/>
                <a:gd name="connsiteY2" fmla="*/ 47038 h 298392"/>
                <a:gd name="connsiteX3" fmla="*/ 88058 w 282225"/>
                <a:gd name="connsiteY3" fmla="*/ 47038 h 298392"/>
                <a:gd name="connsiteX4" fmla="*/ 173657 w 282225"/>
                <a:gd name="connsiteY4" fmla="*/ 0 h 298392"/>
                <a:gd name="connsiteX5" fmla="*/ 282225 w 282225"/>
                <a:gd name="connsiteY5" fmla="*/ 138654 h 298392"/>
                <a:gd name="connsiteX6" fmla="*/ 282225 w 282225"/>
                <a:gd name="connsiteY6" fmla="*/ 298341 h 298392"/>
                <a:gd name="connsiteX7" fmla="*/ 191760 w 282225"/>
                <a:gd name="connsiteY7" fmla="*/ 298341 h 298392"/>
                <a:gd name="connsiteX8" fmla="*/ 191760 w 282225"/>
                <a:gd name="connsiteY8" fmla="*/ 156757 h 298392"/>
                <a:gd name="connsiteX9" fmla="*/ 144723 w 282225"/>
                <a:gd name="connsiteY9" fmla="*/ 79530 h 298392"/>
                <a:gd name="connsiteX10" fmla="*/ 90465 w 282225"/>
                <a:gd name="connsiteY10" fmla="*/ 154350 h 298392"/>
                <a:gd name="connsiteX11" fmla="*/ 90465 w 282225"/>
                <a:gd name="connsiteY11" fmla="*/ 298393 h 298392"/>
                <a:gd name="connsiteX12" fmla="*/ 0 w 282225"/>
                <a:gd name="connsiteY12" fmla="*/ 298393 h 298392"/>
                <a:gd name="connsiteX13" fmla="*/ 0 w 282225"/>
                <a:gd name="connsiteY13" fmla="*/ 7220 h 29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225" h="298392">
                  <a:moveTo>
                    <a:pt x="0" y="7220"/>
                  </a:moveTo>
                  <a:lnTo>
                    <a:pt x="86802" y="7220"/>
                  </a:lnTo>
                  <a:lnTo>
                    <a:pt x="86802" y="47038"/>
                  </a:lnTo>
                  <a:lnTo>
                    <a:pt x="88058" y="47038"/>
                  </a:lnTo>
                  <a:cubicBezTo>
                    <a:pt x="100144" y="24120"/>
                    <a:pt x="129654" y="0"/>
                    <a:pt x="173657" y="0"/>
                  </a:cubicBezTo>
                  <a:cubicBezTo>
                    <a:pt x="265325" y="0"/>
                    <a:pt x="282225" y="60275"/>
                    <a:pt x="282225" y="138654"/>
                  </a:cubicBezTo>
                  <a:lnTo>
                    <a:pt x="282225" y="298341"/>
                  </a:lnTo>
                  <a:lnTo>
                    <a:pt x="191760" y="298341"/>
                  </a:lnTo>
                  <a:lnTo>
                    <a:pt x="191760" y="156757"/>
                  </a:lnTo>
                  <a:cubicBezTo>
                    <a:pt x="191760" y="123009"/>
                    <a:pt x="191185" y="79530"/>
                    <a:pt x="144723" y="79530"/>
                  </a:cubicBezTo>
                  <a:cubicBezTo>
                    <a:pt x="98261" y="79530"/>
                    <a:pt x="90465" y="116364"/>
                    <a:pt x="90465" y="154350"/>
                  </a:cubicBezTo>
                  <a:lnTo>
                    <a:pt x="90465" y="298393"/>
                  </a:lnTo>
                  <a:lnTo>
                    <a:pt x="0" y="298393"/>
                  </a:lnTo>
                  <a:lnTo>
                    <a:pt x="0" y="7220"/>
                  </a:lnTo>
                  <a:close/>
                </a:path>
              </a:pathLst>
            </a:custGeom>
            <a:grpFill/>
            <a:ln w="5226" cap="flat">
              <a:noFill/>
              <a:prstDash val="solid"/>
              <a:miter/>
            </a:ln>
          </p:spPr>
          <p:txBody>
            <a:bodyPr rtlCol="0" anchor="ctr"/>
            <a:lstStyle/>
            <a:p>
              <a:endParaRPr lang="en-US"/>
            </a:p>
          </p:txBody>
        </p:sp>
      </p:grpSp>
      <p:sp>
        <p:nvSpPr>
          <p:cNvPr id="30" name="linkedin">
            <a:extLst>
              <a:ext uri="{FF2B5EF4-FFF2-40B4-BE49-F238E27FC236}">
                <a16:creationId xmlns:a16="http://schemas.microsoft.com/office/drawing/2014/main" id="{9225A2D2-262D-CCCF-C624-5C0122722088}"/>
              </a:ext>
            </a:extLst>
          </p:cNvPr>
          <p:cNvSpPr>
            <a:spLocks noGrp="1"/>
          </p:cNvSpPr>
          <p:nvPr>
            <p:ph type="body" sz="quarter" idx="16"/>
          </p:nvPr>
        </p:nvSpPr>
        <p:spPr>
          <a:xfrm>
            <a:off x="8559022" y="3704328"/>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7" name="youtube">
            <a:extLst>
              <a:ext uri="{FF2B5EF4-FFF2-40B4-BE49-F238E27FC236}">
                <a16:creationId xmlns:a16="http://schemas.microsoft.com/office/drawing/2014/main" id="{B4593E44-B4A3-5CBD-5D0B-0B9E29917F09}"/>
              </a:ext>
            </a:extLst>
          </p:cNvPr>
          <p:cNvSpPr/>
          <p:nvPr userDrawn="1"/>
        </p:nvSpPr>
        <p:spPr>
          <a:xfrm>
            <a:off x="9624255" y="4689932"/>
            <a:ext cx="520369" cy="363033"/>
          </a:xfrm>
          <a:custGeom>
            <a:avLst/>
            <a:gdLst>
              <a:gd name="connsiteX0" fmla="*/ 438302 w 524162"/>
              <a:gd name="connsiteY0" fmla="*/ 0 h 365679"/>
              <a:gd name="connsiteX1" fmla="*/ 92872 w 524162"/>
              <a:gd name="connsiteY1" fmla="*/ 0 h 365679"/>
              <a:gd name="connsiteX2" fmla="*/ 0 w 524162"/>
              <a:gd name="connsiteY2" fmla="*/ 119608 h 365679"/>
              <a:gd name="connsiteX3" fmla="*/ 0 w 524162"/>
              <a:gd name="connsiteY3" fmla="*/ 246071 h 365679"/>
              <a:gd name="connsiteX4" fmla="*/ 95697 w 524162"/>
              <a:gd name="connsiteY4" fmla="*/ 365679 h 365679"/>
              <a:gd name="connsiteX5" fmla="*/ 435529 w 524162"/>
              <a:gd name="connsiteY5" fmla="*/ 365679 h 365679"/>
              <a:gd name="connsiteX6" fmla="*/ 524163 w 524162"/>
              <a:gd name="connsiteY6" fmla="*/ 246071 h 365679"/>
              <a:gd name="connsiteX7" fmla="*/ 524163 w 524162"/>
              <a:gd name="connsiteY7" fmla="*/ 119608 h 365679"/>
              <a:gd name="connsiteX8" fmla="*/ 438302 w 524162"/>
              <a:gd name="connsiteY8" fmla="*/ 0 h 365679"/>
              <a:gd name="connsiteX9" fmla="*/ 213945 w 524162"/>
              <a:gd name="connsiteY9" fmla="*/ 254599 h 365679"/>
              <a:gd name="connsiteX10" fmla="*/ 213945 w 524162"/>
              <a:gd name="connsiteY10" fmla="*/ 111184 h 365679"/>
              <a:gd name="connsiteX11" fmla="*/ 351395 w 524162"/>
              <a:gd name="connsiteY11" fmla="*/ 182918 h 365679"/>
              <a:gd name="connsiteX12" fmla="*/ 213945 w 524162"/>
              <a:gd name="connsiteY12" fmla="*/ 254599 h 36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162" h="365679">
                <a:moveTo>
                  <a:pt x="438302" y="0"/>
                </a:moveTo>
                <a:lnTo>
                  <a:pt x="92872" y="0"/>
                </a:lnTo>
                <a:cubicBezTo>
                  <a:pt x="26841" y="0"/>
                  <a:pt x="0" y="53525"/>
                  <a:pt x="0" y="119608"/>
                </a:cubicBezTo>
                <a:lnTo>
                  <a:pt x="0" y="246071"/>
                </a:lnTo>
                <a:cubicBezTo>
                  <a:pt x="0" y="312154"/>
                  <a:pt x="29614" y="365679"/>
                  <a:pt x="95697" y="365679"/>
                </a:cubicBezTo>
                <a:lnTo>
                  <a:pt x="435529" y="365679"/>
                </a:lnTo>
                <a:cubicBezTo>
                  <a:pt x="501559" y="365679"/>
                  <a:pt x="524163" y="312154"/>
                  <a:pt x="524163" y="246071"/>
                </a:cubicBezTo>
                <a:lnTo>
                  <a:pt x="524163" y="119608"/>
                </a:lnTo>
                <a:cubicBezTo>
                  <a:pt x="524163" y="53525"/>
                  <a:pt x="504385" y="0"/>
                  <a:pt x="438302" y="0"/>
                </a:cubicBezTo>
                <a:close/>
                <a:moveTo>
                  <a:pt x="213945" y="254599"/>
                </a:moveTo>
                <a:lnTo>
                  <a:pt x="213945" y="111184"/>
                </a:lnTo>
                <a:lnTo>
                  <a:pt x="351395" y="182918"/>
                </a:lnTo>
                <a:lnTo>
                  <a:pt x="213945" y="254599"/>
                </a:lnTo>
                <a:close/>
              </a:path>
            </a:pathLst>
          </a:custGeom>
          <a:solidFill>
            <a:schemeClr val="bg1"/>
          </a:solidFill>
          <a:ln w="5226" cap="flat">
            <a:noFill/>
            <a:prstDash val="solid"/>
            <a:miter/>
          </a:ln>
        </p:spPr>
        <p:txBody>
          <a:bodyPr rtlCol="0" anchor="ctr"/>
          <a:lstStyle/>
          <a:p>
            <a:endParaRPr lang="en-US"/>
          </a:p>
        </p:txBody>
      </p:sp>
      <p:sp>
        <p:nvSpPr>
          <p:cNvPr id="31" name="youtube">
            <a:extLst>
              <a:ext uri="{FF2B5EF4-FFF2-40B4-BE49-F238E27FC236}">
                <a16:creationId xmlns:a16="http://schemas.microsoft.com/office/drawing/2014/main" id="{439D2DD5-028E-A865-9648-500ACE323CCF}"/>
              </a:ext>
            </a:extLst>
          </p:cNvPr>
          <p:cNvSpPr>
            <a:spLocks noGrp="1"/>
          </p:cNvSpPr>
          <p:nvPr>
            <p:ph type="body" sz="quarter" idx="17"/>
          </p:nvPr>
        </p:nvSpPr>
        <p:spPr>
          <a:xfrm>
            <a:off x="8559022" y="5194379"/>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pic>
        <p:nvPicPr>
          <p:cNvPr id="16" name="Graphic 15">
            <a:extLst>
              <a:ext uri="{FF2B5EF4-FFF2-40B4-BE49-F238E27FC236}">
                <a16:creationId xmlns:a16="http://schemas.microsoft.com/office/drawing/2014/main" id="{10EF13C1-C034-CA99-A488-1751825F7E4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132837" y="1430481"/>
            <a:ext cx="587065" cy="587065"/>
          </a:xfrm>
          <a:prstGeom prst="rect">
            <a:avLst/>
          </a:prstGeom>
        </p:spPr>
      </p:pic>
    </p:spTree>
    <p:extLst>
      <p:ext uri="{BB962C8B-B14F-4D97-AF65-F5344CB8AC3E}">
        <p14:creationId xmlns:p14="http://schemas.microsoft.com/office/powerpoint/2010/main" val="3206522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89D1268-6CD7-1B20-9BBA-612DF9B77CBC}"/>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End Slide</a:t>
            </a:r>
          </a:p>
        </p:txBody>
      </p:sp>
      <p:sp>
        <p:nvSpPr>
          <p:cNvPr id="6" name="Text Placeholder 5">
            <a:extLst>
              <a:ext uri="{FF2B5EF4-FFF2-40B4-BE49-F238E27FC236}">
                <a16:creationId xmlns:a16="http://schemas.microsoft.com/office/drawing/2014/main" id="{E8F7ABFD-CFA3-6D34-D91F-63C2F09C4705}"/>
              </a:ext>
            </a:extLst>
          </p:cNvPr>
          <p:cNvSpPr>
            <a:spLocks noGrp="1"/>
          </p:cNvSpPr>
          <p:nvPr>
            <p:ph type="body" sz="quarter" idx="10"/>
          </p:nvPr>
        </p:nvSpPr>
        <p:spPr>
          <a:xfrm>
            <a:off x="3195618" y="2944358"/>
            <a:ext cx="5773737" cy="430213"/>
          </a:xfrm>
          <a:prstGeom prst="rect">
            <a:avLst/>
          </a:prstGeom>
        </p:spPr>
        <p:txBody>
          <a:bodyPr/>
          <a:lstStyle>
            <a:lvl1pPr marL="0" indent="0" algn="ctr">
              <a:lnSpc>
                <a:spcPts val="2800"/>
              </a:lnSpc>
              <a:spcBef>
                <a:spcPts val="0"/>
              </a:spcBef>
              <a:buNone/>
              <a:defRPr sz="2800" b="1" i="0">
                <a:solidFill>
                  <a:schemeClr val="accent1"/>
                </a:solidFill>
                <a:latin typeface="Aptos Narrow" panose="020B0004020202020204" pitchFamily="34" charset="0"/>
              </a:defRPr>
            </a:lvl1pPr>
          </a:lstStyle>
          <a:p>
            <a:pPr lvl="0"/>
            <a:r>
              <a:rPr lang="en-US"/>
              <a:t>Click to edit Master text styles</a:t>
            </a:r>
          </a:p>
        </p:txBody>
      </p:sp>
      <p:sp>
        <p:nvSpPr>
          <p:cNvPr id="2" name="URL">
            <a:extLst>
              <a:ext uri="{FF2B5EF4-FFF2-40B4-BE49-F238E27FC236}">
                <a16:creationId xmlns:a16="http://schemas.microsoft.com/office/drawing/2014/main" id="{2BA8857B-71D3-EFC5-EF12-837939FF4268}"/>
              </a:ext>
              <a:ext uri="{C183D7F6-B498-43B3-948B-1728B52AA6E4}">
                <adec:decorative xmlns:adec="http://schemas.microsoft.com/office/drawing/2017/decorative" val="1"/>
              </a:ext>
            </a:extLst>
          </p:cNvPr>
          <p:cNvSpPr txBox="1"/>
          <p:nvPr userDrawn="1"/>
        </p:nvSpPr>
        <p:spPr>
          <a:xfrm>
            <a:off x="3510735" y="6034498"/>
            <a:ext cx="5143500" cy="246221"/>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solidFill>
                  <a:schemeClr val="accent3"/>
                </a:solidFill>
                <a:latin typeface="Aptos Narrow" panose="020B0004020202020204" pitchFamily="34" charset="0"/>
              </a:rPr>
              <a:t>nj.gov</a:t>
            </a:r>
            <a:r>
              <a:rPr lang="en-US" sz="1600" b="1" i="0">
                <a:solidFill>
                  <a:schemeClr val="tx2"/>
                </a:solidFill>
                <a:latin typeface="Aptos Narrow" panose="020B0004020202020204" pitchFamily="34" charset="0"/>
              </a:rPr>
              <a:t>/education</a:t>
            </a:r>
          </a:p>
        </p:txBody>
      </p:sp>
      <p:pic>
        <p:nvPicPr>
          <p:cNvPr id="3" name="Logo">
            <a:extLst>
              <a:ext uri="{FF2B5EF4-FFF2-40B4-BE49-F238E27FC236}">
                <a16:creationId xmlns:a16="http://schemas.microsoft.com/office/drawing/2014/main" id="{BB4F3F83-9FB8-F6D1-FDD8-902900380D4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593506" y="4898572"/>
            <a:ext cx="977959" cy="977959"/>
          </a:xfrm>
          <a:prstGeom prst="rect">
            <a:avLst/>
          </a:prstGeom>
        </p:spPr>
      </p:pic>
      <p:pic>
        <p:nvPicPr>
          <p:cNvPr id="5" name="Graphic 4">
            <a:extLst>
              <a:ext uri="{FF2B5EF4-FFF2-40B4-BE49-F238E27FC236}">
                <a16:creationId xmlns:a16="http://schemas.microsoft.com/office/drawing/2014/main" id="{79A9158F-1E32-AF84-CBA3-2A4118822C3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4605508"/>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Light image +2 Speakers">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Image</a:t>
            </a:r>
          </a:p>
        </p:txBody>
      </p:sp>
      <p:sp>
        <p:nvSpPr>
          <p:cNvPr id="16" name="image credit">
            <a:extLst>
              <a:ext uri="{FF2B5EF4-FFF2-40B4-BE49-F238E27FC236}">
                <a16:creationId xmlns:a16="http://schemas.microsoft.com/office/drawing/2014/main" id="{B2037A74-9F03-523B-2DA1-DD9F4EC55E9E}"/>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accent4"/>
                </a:solidFill>
                <a:latin typeface="Aptos Narrow" panose="020B0004020202020204" pitchFamily="34" charset="0"/>
              </a:defRPr>
            </a:lvl1pPr>
          </a:lstStyle>
          <a:p>
            <a:pPr lvl="0"/>
            <a:r>
              <a:rPr lang="en-US"/>
              <a:t>Optional light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2" name="Presenter">
            <a:extLst>
              <a:ext uri="{FF2B5EF4-FFF2-40B4-BE49-F238E27FC236}">
                <a16:creationId xmlns:a16="http://schemas.microsoft.com/office/drawing/2014/main" id="{6B2D55E7-A753-EC75-AF0F-436F4A89CEE1}"/>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D1714A6A-C84E-D3C4-1D1E-F2F8C789CED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9" name="Presenter">
            <a:extLst>
              <a:ext uri="{FF2B5EF4-FFF2-40B4-BE49-F238E27FC236}">
                <a16:creationId xmlns:a16="http://schemas.microsoft.com/office/drawing/2014/main" id="{58C3F9FD-CBBD-F972-F30B-B15995F749A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0" name="Title">
            <a:extLst>
              <a:ext uri="{FF2B5EF4-FFF2-40B4-BE49-F238E27FC236}">
                <a16:creationId xmlns:a16="http://schemas.microsoft.com/office/drawing/2014/main" id="{4F15C5C5-608C-7456-7091-0CEFB9C9830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1" name="Icon placeholder">
            <a:extLst>
              <a:ext uri="{FF2B5EF4-FFF2-40B4-BE49-F238E27FC236}">
                <a16:creationId xmlns:a16="http://schemas.microsoft.com/office/drawing/2014/main" id="{936A628E-7C5B-D724-BB2F-8DE2EDCD8970}"/>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2602812133"/>
      </p:ext>
    </p:extLst>
  </p:cSld>
  <p:clrMapOvr>
    <a:masterClrMapping/>
  </p:clrMapOvr>
  <p:extLst>
    <p:ext uri="{DCECCB84-F9BA-43D5-87BE-67443E8EF086}">
      <p15:sldGuideLst xmlns:p15="http://schemas.microsoft.com/office/powerpoint/2012/main">
        <p15:guide id="1" orient="horz" pos="2484">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image + 2 Speakers">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3" name="NJDOE logo">
            <a:extLst>
              <a:ext uri="{FF2B5EF4-FFF2-40B4-BE49-F238E27FC236}">
                <a16:creationId xmlns:a16="http://schemas.microsoft.com/office/drawing/2014/main" id="{B0D76B9C-60DB-FEB0-7137-CC1FF8837A08}"/>
              </a:ext>
            </a:extLst>
          </p:cNvPr>
          <p:cNvSpPr>
            <a:spLocks noGrp="1"/>
          </p:cNvSpPr>
          <p:nvPr>
            <p:ph type="pic" sz="quarter" idx="18" hasCustomPrompt="1"/>
          </p:nvPr>
        </p:nvSpPr>
        <p:spPr>
          <a:xfrm>
            <a:off x="0" y="0"/>
            <a:ext cx="12192000" cy="3478341"/>
          </a:xfrm>
          <a:prstGeom prst="rect">
            <a:avLst/>
          </a:prstGeom>
          <a:solidFill>
            <a:schemeClr val="tx2"/>
          </a:solidFill>
        </p:spPr>
        <p:txBody>
          <a:bodyPr/>
          <a:lstStyle>
            <a:lvl1pPr marL="0" indent="0">
              <a:buNone/>
              <a:defRPr sz="2400">
                <a:solidFill>
                  <a:schemeClr val="bg1"/>
                </a:solidFill>
                <a:latin typeface="Aptos Narrow" panose="020B0004020202020204" pitchFamily="34" charset="0"/>
              </a:defRPr>
            </a:lvl1pPr>
          </a:lstStyle>
          <a:p>
            <a:r>
              <a:rPr lang="en-US"/>
              <a:t>Image</a:t>
            </a:r>
          </a:p>
        </p:txBody>
      </p:sp>
      <p:sp>
        <p:nvSpPr>
          <p:cNvPr id="12" name="image credit">
            <a:extLst>
              <a:ext uri="{FF2B5EF4-FFF2-40B4-BE49-F238E27FC236}">
                <a16:creationId xmlns:a16="http://schemas.microsoft.com/office/drawing/2014/main" id="{FCFA3048-0E5A-1F51-7EBD-372986224787}"/>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bg1"/>
                </a:solidFill>
                <a:latin typeface="Aptos Narrow" panose="020B0004020202020204" pitchFamily="34" charset="0"/>
              </a:defRPr>
            </a:lvl1pPr>
          </a:lstStyle>
          <a:p>
            <a:pPr lvl="0"/>
            <a:r>
              <a:rPr lang="en-US"/>
              <a:t>Optional dark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2" name="Presenter">
            <a:extLst>
              <a:ext uri="{FF2B5EF4-FFF2-40B4-BE49-F238E27FC236}">
                <a16:creationId xmlns:a16="http://schemas.microsoft.com/office/drawing/2014/main" id="{6B2D55E7-A753-EC75-AF0F-436F4A89CEE1}"/>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D1714A6A-C84E-D3C4-1D1E-F2F8C789CED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9" name="Presenter">
            <a:extLst>
              <a:ext uri="{FF2B5EF4-FFF2-40B4-BE49-F238E27FC236}">
                <a16:creationId xmlns:a16="http://schemas.microsoft.com/office/drawing/2014/main" id="{58C3F9FD-CBBD-F972-F30B-B15995F749A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0" name="Title">
            <a:extLst>
              <a:ext uri="{FF2B5EF4-FFF2-40B4-BE49-F238E27FC236}">
                <a16:creationId xmlns:a16="http://schemas.microsoft.com/office/drawing/2014/main" id="{4F15C5C5-608C-7456-7091-0CEFB9C9830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1" name="Icon placeholder">
            <a:extLst>
              <a:ext uri="{FF2B5EF4-FFF2-40B4-BE49-F238E27FC236}">
                <a16:creationId xmlns:a16="http://schemas.microsoft.com/office/drawing/2014/main" id="{936A628E-7C5B-D724-BB2F-8DE2EDCD8970}"/>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2521800543"/>
      </p:ext>
    </p:extLst>
  </p:cSld>
  <p:clrMapOvr>
    <a:masterClrMapping/>
  </p:clrMapOvr>
  <p:extLst>
    <p:ext uri="{DCECCB84-F9BA-43D5-87BE-67443E8EF086}">
      <p15:sldGuideLst xmlns:p15="http://schemas.microsoft.com/office/powerpoint/2012/main">
        <p15:guide id="1" orient="horz" pos="2484">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Video BG">
    <p:spTree>
      <p:nvGrpSpPr>
        <p:cNvPr id="1" name=""/>
        <p:cNvGrpSpPr/>
        <p:nvPr/>
      </p:nvGrpSpPr>
      <p:grpSpPr>
        <a:xfrm>
          <a:off x="0" y="0"/>
          <a:ext cx="0" cy="0"/>
          <a:chOff x="0" y="0"/>
          <a:chExt cx="0" cy="0"/>
        </a:xfrm>
      </p:grpSpPr>
      <p:sp>
        <p:nvSpPr>
          <p:cNvPr id="2" name="Yellow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rgbClr val="FE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a:extLst>
              <a:ext uri="{FF2B5EF4-FFF2-40B4-BE49-F238E27FC236}">
                <a16:creationId xmlns:a16="http://schemas.microsoft.com/office/drawing/2014/main" id="{B396F7CC-293E-D5DF-C3D7-1B8065564382}"/>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5" name="Video/image placeholder">
            <a:extLst>
              <a:ext uri="{FF2B5EF4-FFF2-40B4-BE49-F238E27FC236}">
                <a16:creationId xmlns:a16="http://schemas.microsoft.com/office/drawing/2014/main" id="{2F835FD6-1B73-DE7E-1B68-67AD60110AA6}"/>
              </a:ext>
            </a:extLst>
          </p:cNvPr>
          <p:cNvSpPr>
            <a:spLocks noGrp="1"/>
          </p:cNvSpPr>
          <p:nvPr>
            <p:ph type="pic" sz="quarter" idx="15" hasCustomPrompt="1"/>
          </p:nvPr>
        </p:nvSpPr>
        <p:spPr>
          <a:xfrm>
            <a:off x="0" y="0"/>
            <a:ext cx="12192000" cy="3490913"/>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Video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6" name="Presenter">
            <a:extLst>
              <a:ext uri="{FF2B5EF4-FFF2-40B4-BE49-F238E27FC236}">
                <a16:creationId xmlns:a16="http://schemas.microsoft.com/office/drawing/2014/main" id="{2DFFBF8F-1C53-D88B-AD87-E54BE95FDB8D}"/>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7" name="Title">
            <a:extLst>
              <a:ext uri="{FF2B5EF4-FFF2-40B4-BE49-F238E27FC236}">
                <a16:creationId xmlns:a16="http://schemas.microsoft.com/office/drawing/2014/main" id="{B1C53619-F3E4-DD02-F3A1-3C2CD9439D47}"/>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8" name="Date">
            <a:extLst>
              <a:ext uri="{FF2B5EF4-FFF2-40B4-BE49-F238E27FC236}">
                <a16:creationId xmlns:a16="http://schemas.microsoft.com/office/drawing/2014/main" id="{720F8FE9-B957-3744-725F-FF9B828B61A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7" name="URL">
            <a:extLst>
              <a:ext uri="{FF2B5EF4-FFF2-40B4-BE49-F238E27FC236}">
                <a16:creationId xmlns:a16="http://schemas.microsoft.com/office/drawing/2014/main" id="{42723FEF-AC93-945F-6A5B-1D47487C4CD1}"/>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2A3EA163-7849-8169-45C0-720626AD4B2A}"/>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2353309847"/>
      </p:ext>
    </p:extLst>
  </p:cSld>
  <p:clrMapOvr>
    <a:masterClrMapping/>
  </p:clrMapOvr>
  <p:extLst>
    <p:ext uri="{DCECCB84-F9BA-43D5-87BE-67443E8EF086}">
      <p15:sldGuideLst xmlns:p15="http://schemas.microsoft.com/office/powerpoint/2012/main">
        <p15:guide id="1" orient="horz" pos="2484">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Video BG + 2 Speakers">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396F7CC-293E-D5DF-C3D7-1B8065564382}"/>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2" name="Yellow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rgbClr val="FE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Video/image placeholder">
            <a:extLst>
              <a:ext uri="{FF2B5EF4-FFF2-40B4-BE49-F238E27FC236}">
                <a16:creationId xmlns:a16="http://schemas.microsoft.com/office/drawing/2014/main" id="{2F835FD6-1B73-DE7E-1B68-67AD60110AA6}"/>
              </a:ext>
            </a:extLst>
          </p:cNvPr>
          <p:cNvSpPr>
            <a:spLocks noGrp="1"/>
          </p:cNvSpPr>
          <p:nvPr>
            <p:ph type="pic" sz="quarter" idx="15" hasCustomPrompt="1"/>
          </p:nvPr>
        </p:nvSpPr>
        <p:spPr>
          <a:xfrm>
            <a:off x="0" y="0"/>
            <a:ext cx="12192000" cy="3490913"/>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Video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4" name="Presenter">
            <a:extLst>
              <a:ext uri="{FF2B5EF4-FFF2-40B4-BE49-F238E27FC236}">
                <a16:creationId xmlns:a16="http://schemas.microsoft.com/office/drawing/2014/main" id="{90DE049E-840C-2F16-39B2-9401AADF12E4}"/>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9" name="Title">
            <a:extLst>
              <a:ext uri="{FF2B5EF4-FFF2-40B4-BE49-F238E27FC236}">
                <a16:creationId xmlns:a16="http://schemas.microsoft.com/office/drawing/2014/main" id="{20D88414-9A96-F289-9DD5-2F5DB25A357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10" name="Presenter">
            <a:extLst>
              <a:ext uri="{FF2B5EF4-FFF2-40B4-BE49-F238E27FC236}">
                <a16:creationId xmlns:a16="http://schemas.microsoft.com/office/drawing/2014/main" id="{E3FEC403-5B58-D5F5-0758-C05B6BF71FA2}"/>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1" name="Title">
            <a:extLst>
              <a:ext uri="{FF2B5EF4-FFF2-40B4-BE49-F238E27FC236}">
                <a16:creationId xmlns:a16="http://schemas.microsoft.com/office/drawing/2014/main" id="{73810354-32F0-44FB-E03B-5B81353DBEF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8" name="Date">
            <a:extLst>
              <a:ext uri="{FF2B5EF4-FFF2-40B4-BE49-F238E27FC236}">
                <a16:creationId xmlns:a16="http://schemas.microsoft.com/office/drawing/2014/main" id="{720F8FE9-B957-3744-725F-FF9B828B61A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7" name="URL">
            <a:extLst>
              <a:ext uri="{FF2B5EF4-FFF2-40B4-BE49-F238E27FC236}">
                <a16:creationId xmlns:a16="http://schemas.microsoft.com/office/drawing/2014/main" id="{42723FEF-AC93-945F-6A5B-1D47487C4CD1}"/>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6" name="Icon placeholder">
            <a:extLst>
              <a:ext uri="{FF2B5EF4-FFF2-40B4-BE49-F238E27FC236}">
                <a16:creationId xmlns:a16="http://schemas.microsoft.com/office/drawing/2014/main" id="{D1A2BDCD-1705-2BEC-C1CD-E3E37C37E194}"/>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781157727"/>
      </p:ext>
    </p:extLst>
  </p:cSld>
  <p:clrMapOvr>
    <a:masterClrMapping/>
  </p:clrMapOvr>
  <p:extLst>
    <p:ext uri="{DCECCB84-F9BA-43D5-87BE-67443E8EF086}">
      <p15:sldGuideLst xmlns:p15="http://schemas.microsoft.com/office/powerpoint/2012/main">
        <p15:guide id="1" orient="horz" pos="2484">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744">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ext Box">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DDEF7B5-4E69-591B-66CB-E7D41715BB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Text Box</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box">
            <a:extLst>
              <a:ext uri="{FF2B5EF4-FFF2-40B4-BE49-F238E27FC236}">
                <a16:creationId xmlns:a16="http://schemas.microsoft.com/office/drawing/2014/main" id="{D5531057-6D8A-31C1-E72F-9F906B688FEA}"/>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352425" indent="-1238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4" name="Logo">
            <a:extLst>
              <a:ext uri="{FF2B5EF4-FFF2-40B4-BE49-F238E27FC236}">
                <a16:creationId xmlns:a16="http://schemas.microsoft.com/office/drawing/2014/main" id="{64139A27-7E24-EEB7-5649-59C59EAA05F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7C5A9B7E-D95F-7D03-833D-7B98F64AA923}"/>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9787123B-FAB8-76E2-7CC2-F668696EF13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spTree>
    <p:extLst>
      <p:ext uri="{BB962C8B-B14F-4D97-AF65-F5344CB8AC3E}">
        <p14:creationId xmlns:p14="http://schemas.microsoft.com/office/powerpoint/2010/main" val="1824585301"/>
      </p:ext>
    </p:extLst>
  </p:cSld>
  <p:clrMapOvr>
    <a:masterClrMapping/>
  </p:clrMapOvr>
  <p:extLst>
    <p:ext uri="{DCECCB84-F9BA-43D5-87BE-67443E8EF086}">
      <p15:sldGuideLst xmlns:p15="http://schemas.microsoft.com/office/powerpoint/2012/main">
        <p15:guide id="1" orient="horz" pos="2448">
          <p15:clr>
            <a:srgbClr val="FBAE40"/>
          </p15:clr>
        </p15:guide>
        <p15:guide id="2" pos="3840">
          <p15:clr>
            <a:srgbClr val="FBAE40"/>
          </p15:clr>
        </p15:guide>
        <p15:guide id="3" pos="288">
          <p15:clr>
            <a:srgbClr val="FBAE40"/>
          </p15:clr>
        </p15:guide>
        <p15:guide id="4" pos="7392">
          <p15:clr>
            <a:srgbClr val="FBAE40"/>
          </p15:clr>
        </p15:guide>
        <p15:guide id="5" orient="horz" pos="288">
          <p15:clr>
            <a:srgbClr val="FBAE40"/>
          </p15:clr>
        </p15:guide>
        <p15:guide id="6" orient="horz" pos="4032">
          <p15:clr>
            <a:srgbClr val="FBAE40"/>
          </p15:clr>
        </p15:guide>
        <p15:guide id="7" orient="horz" pos="852">
          <p15:clr>
            <a:srgbClr val="FBAE40"/>
          </p15:clr>
        </p15:guide>
        <p15:guide id="8" orient="horz" pos="3648">
          <p15:clr>
            <a:srgbClr val="FBAE40"/>
          </p15:clr>
        </p15:guide>
        <p15:guide id="9" orient="horz" pos="1146">
          <p15:clr>
            <a:srgbClr val="FBAE40"/>
          </p15:clr>
        </p15:guide>
        <p15:guide id="10" pos="3984">
          <p15:clr>
            <a:srgbClr val="FBAE40"/>
          </p15:clr>
        </p15:guide>
        <p15:guide id="11" pos="369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279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microsoft.com/office/2018/10/relationships/comments" Target="../comments/modernComment_13D_89D8626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hyperlink" Target="mailto:stateboardofexaminers@doe.nj.gov"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nj.gov/education/legal/examiner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70_2578DB5A.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49_81C4588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4D_43BF510A.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www.nj.gov/education/grants/opportunities/2025/25-TE23-G03_NGO.shtml"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www.nj.gov/education/grants/opportunities/2025/25-TE19-G03_NGO.shtml"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www.nj.gov/education/grants/opportunities/2025/25-TE18-G03_NGO.shtml"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s://www.nj.gov/education/grants/opportunities/2025/25-TE-16-G03_NGO.shtml"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hyperlink" Target="https://www.nj.gov/education/certification/edsrvs/endorsementsedsrvs/3310S.shtml"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s://www.nj.gov/education/certification/edsrvs/endorsementsedsrvs/3320.shtml"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www.nj.gov/education/certification/cte/crosswalk.shtml" TargetMode="External"/><Relationship Id="rId2" Type="http://schemas.microsoft.com/office/2018/10/relationships/comments" Target="../comments/modernComment_15B_3046B338.xml"/><Relationship Id="rId1" Type="http://schemas.openxmlformats.org/officeDocument/2006/relationships/slideLayout" Target="../slideLayouts/slideLayout9.xml"/><Relationship Id="rId5" Type="http://schemas.openxmlformats.org/officeDocument/2006/relationships/hyperlink" Target="https://www.nj.gov/education/certification/teachers/index.shtml" TargetMode="External"/><Relationship Id="rId4" Type="http://schemas.openxmlformats.org/officeDocument/2006/relationships/hyperlink" Target="https://www.nj.gov/education/certification/cte/altroute/step1cte/index.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microsoft.com/office/2018/10/relationships/comments" Target="../comments/modernComment_141_60D01A7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mailto:TeachPD@doe.nj.gov" TargetMode="External"/><Relationship Id="rId2" Type="http://schemas.openxmlformats.org/officeDocument/2006/relationships/hyperlink" Target="https://www.state.nj.us/education/profdev/mentor/" TargetMode="External"/><Relationship Id="rId1" Type="http://schemas.openxmlformats.org/officeDocument/2006/relationships/slideLayout" Target="../slideLayouts/slideLayout9.xml"/><Relationship Id="rId5" Type="http://schemas.openxmlformats.org/officeDocument/2006/relationships/hyperlink" Target="mailto:edueval@doe.nj.gov" TargetMode="External"/><Relationship Id="rId4" Type="http://schemas.openxmlformats.org/officeDocument/2006/relationships/hyperlink" Target="https://www.nj.gov/education/AchieveNJ/"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nj.gov/education/certification/CEprogramproviders.shtml"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hyperlink" Target="mailto:mentoring@njasl.org" TargetMode="External"/><Relationship Id="rId2" Type="http://schemas.openxmlformats.org/officeDocument/2006/relationships/hyperlink" Target="https://www.nj.gov/education/certification/edsrvs/endorsementsedsrvs/2855residency.shtml"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www.njasa.net/" TargetMode="External"/><Relationship Id="rId2" Type="http://schemas.openxmlformats.org/officeDocument/2006/relationships/hyperlink" Target="http://www.njl2l.org/" TargetMode="External"/><Relationship Id="rId1" Type="http://schemas.openxmlformats.org/officeDocument/2006/relationships/slideLayout" Target="../slideLayouts/slideLayout9.xml"/><Relationship Id="rId4" Type="http://schemas.openxmlformats.org/officeDocument/2006/relationships/hyperlink" Target="https://www.njasbo.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microsoft.com/office/2018/10/relationships/comments" Target="../comments/modernComment_16D_AEA1EE3B.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hyperlink" Target="https://www.state.nj.us/education/profdev/mentor/"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ZlvukarXeqY&amp;feature=youtu.be" TargetMode="External"/><Relationship Id="rId2" Type="http://schemas.openxmlformats.org/officeDocument/2006/relationships/hyperlink" Target="https://www.youtube.com/watch?v=i96CNSl5uCA&amp;feature=youtu.be" TargetMode="External"/><Relationship Id="rId1" Type="http://schemas.openxmlformats.org/officeDocument/2006/relationships/slideLayout" Target="../slideLayouts/slideLayout9.xml"/><Relationship Id="rId6" Type="http://schemas.openxmlformats.org/officeDocument/2006/relationships/hyperlink" Target="https://www.youtube.com/watch?v=RqEb3exIU08" TargetMode="External"/><Relationship Id="rId5" Type="http://schemas.openxmlformats.org/officeDocument/2006/relationships/hyperlink" Target="https://www.youtube.com/watch?v=zltrKn8x4C4" TargetMode="External"/><Relationship Id="rId4" Type="http://schemas.openxmlformats.org/officeDocument/2006/relationships/hyperlink" Target="https://www.youtube.com/watch?v=9gxDke-W2OI&amp;feature=youtu.be"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RqEb3exIU08" TargetMode="External"/><Relationship Id="rId2" Type="http://schemas.openxmlformats.org/officeDocument/2006/relationships/hyperlink" Target="https://njedcert.doe.nj.gov/" TargetMode="Externa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8" Type="http://schemas.openxmlformats.org/officeDocument/2006/relationships/hyperlink" Target="https://www.youtube.com/watch?v=m_bzyrzjs-w" TargetMode="External"/><Relationship Id="rId3" Type="http://schemas.openxmlformats.org/officeDocument/2006/relationships/hyperlink" Target="mailto:edueval@doe.nj.gov" TargetMode="External"/><Relationship Id="rId7" Type="http://schemas.openxmlformats.org/officeDocument/2006/relationships/hyperlink" Target="https://www.nj.gov/education/certification/ctydistinfo/" TargetMode="External"/><Relationship Id="rId2" Type="http://schemas.microsoft.com/office/2018/10/relationships/comments" Target="../comments/modernComment_147_73B7415F.xml"/><Relationship Id="rId1" Type="http://schemas.openxmlformats.org/officeDocument/2006/relationships/slideLayout" Target="../slideLayouts/slideLayout9.xml"/><Relationship Id="rId6" Type="http://schemas.openxmlformats.org/officeDocument/2006/relationships/hyperlink" Target="mailto:TeachPD@doe.nj.gov" TargetMode="External"/><Relationship Id="rId5" Type="http://schemas.openxmlformats.org/officeDocument/2006/relationships/hyperlink" Target="https://www.nj.gov/education/profdev/mentor/" TargetMode="External"/><Relationship Id="rId10" Type="http://schemas.openxmlformats.org/officeDocument/2006/relationships/hyperlink" Target="https://www.nj.gov/education/" TargetMode="External"/><Relationship Id="rId4" Type="http://schemas.openxmlformats.org/officeDocument/2006/relationships/hyperlink" Target="https://nj.gov/education/edueval/" TargetMode="External"/><Relationship Id="rId9" Type="http://schemas.openxmlformats.org/officeDocument/2006/relationships/hyperlink" Target="https://www.nj.gov/education/certification/apply/"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7C54F3-6EF5-D47A-6478-8062FD35BC61}"/>
              </a:ext>
            </a:extLst>
          </p:cNvPr>
          <p:cNvSpPr txBox="1"/>
          <p:nvPr/>
        </p:nvSpPr>
        <p:spPr>
          <a:xfrm>
            <a:off x="258154" y="758787"/>
            <a:ext cx="7524206" cy="32932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EAD15">
                    <a:lumMod val="50000"/>
                  </a:srgbClr>
                </a:solidFill>
                <a:effectLst/>
                <a:uLnTx/>
                <a:uFillTx/>
                <a:latin typeface="Aptos Narrow" panose="020B0004020202020204" pitchFamily="34" charset="0"/>
              </a:rPr>
              <a:t>District Certification Training Summer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00000"/>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00000"/>
              </a:solidFill>
              <a:effectLst/>
              <a:uLnTx/>
              <a:uFillTx/>
              <a:latin typeface="Aptos Narrow"/>
              <a:ea typeface="+mn-ea"/>
              <a:cs typeface="+mn-cs"/>
            </a:endParaRPr>
          </a:p>
        </p:txBody>
      </p:sp>
      <p:pic>
        <p:nvPicPr>
          <p:cNvPr id="5" name="NJDOE logo">
            <a:extLst>
              <a:ext uri="{FF2B5EF4-FFF2-40B4-BE49-F238E27FC236}">
                <a16:creationId xmlns:a16="http://schemas.microsoft.com/office/drawing/2014/main" id="{5A3E66E7-B03D-B2B8-D27C-B945367D7151}"/>
              </a:ext>
              <a:ext uri="{C183D7F6-B498-43B3-948B-1728B52AA6E4}">
                <adec:decorative xmlns:adec="http://schemas.microsoft.com/office/drawing/2017/decorative" val="1"/>
              </a:ext>
            </a:extLst>
          </p:cNvPr>
          <p:cNvPicPr>
            <a:picLocks noGrp="1" noChangeAspect="1"/>
          </p:cNvPicPr>
          <p:nvPr>
            <p:ph type="pic" sz="quarter" idx="15"/>
          </p:nvPr>
        </p:nvPicPr>
        <p:blipFill>
          <a:blip r:embed="rId3">
            <a:extLst>
              <a:ext uri="{96DAC541-7B7A-43D3-8B79-37D633B846F1}">
                <asvg:svgBlip xmlns:asvg="http://schemas.microsoft.com/office/drawing/2016/SVG/main" r:embed="rId4"/>
              </a:ext>
            </a:extLst>
          </a:blip>
          <a:srcRect t="55" b="55"/>
          <a:stretch/>
        </p:blipFill>
        <p:spPr>
          <a:xfrm>
            <a:off x="9029283" y="810348"/>
            <a:ext cx="1448642" cy="1448642"/>
          </a:xfrm>
        </p:spPr>
      </p:pic>
      <p:sp>
        <p:nvSpPr>
          <p:cNvPr id="8" name="Title">
            <a:extLst>
              <a:ext uri="{FF2B5EF4-FFF2-40B4-BE49-F238E27FC236}">
                <a16:creationId xmlns:a16="http://schemas.microsoft.com/office/drawing/2014/main" id="{21C28231-29B2-6D74-604A-0C595D5E68FE}"/>
              </a:ext>
            </a:extLst>
          </p:cNvPr>
          <p:cNvSpPr>
            <a:spLocks noGrp="1"/>
          </p:cNvSpPr>
          <p:nvPr>
            <p:ph type="title"/>
          </p:nvPr>
        </p:nvSpPr>
        <p:spPr/>
        <p:txBody>
          <a:bodyPr/>
          <a:lstStyle/>
          <a:p>
            <a:r>
              <a:rPr lang="en-US" dirty="0"/>
              <a:t>New Jersey Department of Education</a:t>
            </a:r>
          </a:p>
        </p:txBody>
      </p:sp>
      <p:sp>
        <p:nvSpPr>
          <p:cNvPr id="75" name="Text Placeholder 74">
            <a:extLst>
              <a:ext uri="{FF2B5EF4-FFF2-40B4-BE49-F238E27FC236}">
                <a16:creationId xmlns:a16="http://schemas.microsoft.com/office/drawing/2014/main" id="{1568DD6C-D9FE-A372-DC5C-4011B5D07C57}"/>
              </a:ext>
            </a:extLst>
          </p:cNvPr>
          <p:cNvSpPr>
            <a:spLocks noGrp="1"/>
          </p:cNvSpPr>
          <p:nvPr>
            <p:ph type="body" sz="quarter" idx="11"/>
          </p:nvPr>
        </p:nvSpPr>
        <p:spPr/>
        <p:txBody>
          <a:bodyPr/>
          <a:lstStyle/>
          <a:p>
            <a:r>
              <a:rPr lang="en-US" dirty="0"/>
              <a:t>Office of Recruitment, Preparation and Certification</a:t>
            </a:r>
          </a:p>
        </p:txBody>
      </p:sp>
      <p:sp>
        <p:nvSpPr>
          <p:cNvPr id="76" name="Text Placeholder 75">
            <a:extLst>
              <a:ext uri="{FF2B5EF4-FFF2-40B4-BE49-F238E27FC236}">
                <a16:creationId xmlns:a16="http://schemas.microsoft.com/office/drawing/2014/main" id="{8AE9C331-F276-8A4F-760E-304513450750}"/>
              </a:ext>
            </a:extLst>
          </p:cNvPr>
          <p:cNvSpPr>
            <a:spLocks noGrp="1"/>
          </p:cNvSpPr>
          <p:nvPr>
            <p:ph type="body" sz="quarter" idx="12"/>
          </p:nvPr>
        </p:nvSpPr>
        <p:spPr/>
        <p:txBody>
          <a:bodyPr/>
          <a:lstStyle/>
          <a:p>
            <a:r>
              <a:rPr lang="en-US" dirty="0"/>
              <a:t>Division of Teaching and Learning Services</a:t>
            </a:r>
          </a:p>
        </p:txBody>
      </p:sp>
      <p:sp>
        <p:nvSpPr>
          <p:cNvPr id="58" name="Text Placeholder 57">
            <a:extLst>
              <a:ext uri="{FF2B5EF4-FFF2-40B4-BE49-F238E27FC236}">
                <a16:creationId xmlns:a16="http://schemas.microsoft.com/office/drawing/2014/main" id="{E764C204-5C47-38A5-D89F-2AB43B855004}"/>
              </a:ext>
            </a:extLst>
          </p:cNvPr>
          <p:cNvSpPr>
            <a:spLocks noGrp="1"/>
          </p:cNvSpPr>
          <p:nvPr>
            <p:ph type="body" sz="quarter" idx="21"/>
          </p:nvPr>
        </p:nvSpPr>
        <p:spPr/>
        <p:txBody>
          <a:bodyPr/>
          <a:lstStyle/>
          <a:p>
            <a:r>
              <a:rPr lang="en-US" dirty="0"/>
              <a:t>July 2025</a:t>
            </a:r>
          </a:p>
        </p:txBody>
      </p:sp>
      <p:sp>
        <p:nvSpPr>
          <p:cNvPr id="39" name="Text Placeholder 38">
            <a:extLst>
              <a:ext uri="{FF2B5EF4-FFF2-40B4-BE49-F238E27FC236}">
                <a16:creationId xmlns:a16="http://schemas.microsoft.com/office/drawing/2014/main" id="{3725262E-04C1-2358-5626-50334BE1E70F}"/>
              </a:ext>
            </a:extLst>
          </p:cNvPr>
          <p:cNvSpPr>
            <a:spLocks noGrp="1"/>
          </p:cNvSpPr>
          <p:nvPr>
            <p:ph type="body" sz="quarter" idx="20"/>
          </p:nvPr>
        </p:nvSpPr>
        <p:spPr/>
        <p:txBody>
          <a:bodyPr/>
          <a:lstStyle/>
          <a:p>
            <a:r>
              <a:rPr lang="en-US" dirty="0"/>
              <a:t>nj.gov/</a:t>
            </a:r>
            <a:r>
              <a:rPr lang="en-US" dirty="0">
                <a:solidFill>
                  <a:schemeClr val="accent6"/>
                </a:solidFill>
              </a:rPr>
              <a:t>education</a:t>
            </a:r>
          </a:p>
        </p:txBody>
      </p:sp>
      <p:pic>
        <p:nvPicPr>
          <p:cNvPr id="40" name="Icon placeholder">
            <a:extLst>
              <a:ext uri="{FF2B5EF4-FFF2-40B4-BE49-F238E27FC236}">
                <a16:creationId xmlns:a16="http://schemas.microsoft.com/office/drawing/2014/main" id="{E3BB253B-B53C-2D6F-E9F9-BCD85A4E09F8}"/>
              </a:ext>
              <a:ext uri="{C183D7F6-B498-43B3-948B-1728B52AA6E4}">
                <adec:decorative xmlns:adec="http://schemas.microsoft.com/office/drawing/2017/decorative" val="1"/>
              </a:ext>
            </a:extLst>
          </p:cNvPr>
          <p:cNvPicPr>
            <a:picLocks noGrp="1" noChangeAspect="1"/>
          </p:cNvPicPr>
          <p:nvPr>
            <p:ph type="pic" sz="quarter" idx="14"/>
          </p:nvPr>
        </p:nvPicPr>
        <p:blipFill>
          <a:blip r:embed="rId5">
            <a:extLst>
              <a:ext uri="{96DAC541-7B7A-43D3-8B79-37D633B846F1}">
                <asvg:svgBlip xmlns:asvg="http://schemas.microsoft.com/office/drawing/2016/SVG/main" r:embed="rId6"/>
              </a:ext>
            </a:extLst>
          </a:blip>
          <a:srcRect/>
          <a:stretch/>
        </p:blipFill>
        <p:spPr/>
      </p:pic>
    </p:spTree>
    <p:extLst>
      <p:ext uri="{BB962C8B-B14F-4D97-AF65-F5344CB8AC3E}">
        <p14:creationId xmlns:p14="http://schemas.microsoft.com/office/powerpoint/2010/main" val="172404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5B01-DEB4-9ADA-88CD-F48B8CD7A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00D85-7D6F-CE12-7FC5-ADF4B0803629}"/>
              </a:ext>
            </a:extLst>
          </p:cNvPr>
          <p:cNvSpPr>
            <a:spLocks noGrp="1"/>
          </p:cNvSpPr>
          <p:nvPr>
            <p:ph type="title"/>
          </p:nvPr>
        </p:nvSpPr>
        <p:spPr/>
        <p:txBody>
          <a:bodyPr/>
          <a:lstStyle/>
          <a:p>
            <a:r>
              <a:rPr lang="en-US" sz="5400" dirty="0"/>
              <a:t>Certification Fee Holiday (2 of 2)</a:t>
            </a:r>
          </a:p>
        </p:txBody>
      </p:sp>
      <p:sp>
        <p:nvSpPr>
          <p:cNvPr id="5" name="Text Placeholder 4">
            <a:extLst>
              <a:ext uri="{FF2B5EF4-FFF2-40B4-BE49-F238E27FC236}">
                <a16:creationId xmlns:a16="http://schemas.microsoft.com/office/drawing/2014/main" id="{77A59D79-FFB1-CC25-3BB9-853694057C02}"/>
              </a:ext>
            </a:extLst>
          </p:cNvPr>
          <p:cNvSpPr>
            <a:spLocks noGrp="1"/>
          </p:cNvSpPr>
          <p:nvPr>
            <p:ph type="body" sz="quarter" idx="12"/>
          </p:nvPr>
        </p:nvSpPr>
        <p:spPr>
          <a:xfrm>
            <a:off x="193040" y="1429015"/>
            <a:ext cx="5400675" cy="3977640"/>
          </a:xfrm>
        </p:spPr>
        <p:txBody>
          <a:bodyPr/>
          <a:lstStyle/>
          <a:p>
            <a:r>
              <a:rPr lang="en-US" sz="2800" dirty="0">
                <a:latin typeface="Aptos Narrow"/>
              </a:rPr>
              <a:t>Waived $12,000,000 in payment	</a:t>
            </a:r>
          </a:p>
          <a:p>
            <a:r>
              <a:rPr lang="en-US" sz="2800" dirty="0">
                <a:latin typeface="Aptos Narrow"/>
              </a:rPr>
              <a:t>Received over 125,000 applications</a:t>
            </a:r>
          </a:p>
          <a:p>
            <a:r>
              <a:rPr lang="en-US" sz="2800" dirty="0">
                <a:latin typeface="Aptos Narrow"/>
              </a:rPr>
              <a:t>Issued over 56,000 certificates or credentials</a:t>
            </a:r>
          </a:p>
          <a:p>
            <a:r>
              <a:rPr lang="en-US" sz="2800" dirty="0">
                <a:latin typeface="Aptos Narrow"/>
              </a:rPr>
              <a:t>Issued approximately 9,600 initial instructional licenses</a:t>
            </a:r>
          </a:p>
        </p:txBody>
      </p:sp>
      <p:graphicFrame>
        <p:nvGraphicFramePr>
          <p:cNvPr id="8" name="Table 7">
            <a:extLst>
              <a:ext uri="{FF2B5EF4-FFF2-40B4-BE49-F238E27FC236}">
                <a16:creationId xmlns:a16="http://schemas.microsoft.com/office/drawing/2014/main" id="{6380CC4A-61EC-5B9C-56C7-AD695AE67F3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8938006"/>
              </p:ext>
            </p:extLst>
          </p:nvPr>
        </p:nvGraphicFramePr>
        <p:xfrm>
          <a:off x="5994400" y="1429015"/>
          <a:ext cx="5429948" cy="4418887"/>
        </p:xfrm>
        <a:graphic>
          <a:graphicData uri="http://schemas.openxmlformats.org/drawingml/2006/table">
            <a:tbl>
              <a:tblPr firstRow="1" bandRow="1"/>
              <a:tblGrid>
                <a:gridCol w="2714974">
                  <a:extLst>
                    <a:ext uri="{9D8B030D-6E8A-4147-A177-3AD203B41FA5}">
                      <a16:colId xmlns:a16="http://schemas.microsoft.com/office/drawing/2014/main" val="2824821340"/>
                    </a:ext>
                  </a:extLst>
                </a:gridCol>
                <a:gridCol w="2714974">
                  <a:extLst>
                    <a:ext uri="{9D8B030D-6E8A-4147-A177-3AD203B41FA5}">
                      <a16:colId xmlns:a16="http://schemas.microsoft.com/office/drawing/2014/main" val="3599829307"/>
                    </a:ext>
                  </a:extLst>
                </a:gridCol>
              </a:tblGrid>
              <a:tr h="486038">
                <a:tc>
                  <a:txBody>
                    <a:bodyPr/>
                    <a:lstStyle/>
                    <a:p>
                      <a:r>
                        <a:rPr lang="en-US" b="1" dirty="0">
                          <a:solidFill>
                            <a:schemeClr val="bg1"/>
                          </a:solidFill>
                          <a:latin typeface="Aptos Narrow"/>
                        </a:rPr>
                        <a:t>Type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r>
                        <a:rPr lang="en-US" b="1" dirty="0">
                          <a:solidFill>
                            <a:schemeClr val="bg1"/>
                          </a:solidFill>
                          <a:latin typeface="Aptos Narrow"/>
                        </a:rPr>
                        <a:t>Certificates</a:t>
                      </a:r>
                      <a:r>
                        <a:rPr lang="en-US" b="1" baseline="0" dirty="0">
                          <a:solidFill>
                            <a:schemeClr val="bg1"/>
                          </a:solidFill>
                          <a:latin typeface="Aptos Narrow"/>
                        </a:rPr>
                        <a:t> Issued</a:t>
                      </a:r>
                      <a:endParaRPr lang="en-US" b="1" dirty="0">
                        <a:solidFill>
                          <a:schemeClr val="bg1"/>
                        </a:solidFill>
                        <a:latin typeface="Aptos Narrow"/>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extLst>
                  <a:ext uri="{0D108BD9-81ED-4DB2-BD59-A6C34878D82A}">
                    <a16:rowId xmlns:a16="http://schemas.microsoft.com/office/drawing/2014/main" val="2601080330"/>
                  </a:ext>
                </a:extLst>
              </a:tr>
              <a:tr h="48603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dirty="0">
                          <a:latin typeface="Aptos Narrow"/>
                        </a:rPr>
                        <a:t>Instructional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r"/>
                      <a:r>
                        <a:rPr lang="en-US" dirty="0">
                          <a:latin typeface="Aptos Narrow"/>
                        </a:rPr>
                        <a:t>16,755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743003695"/>
                  </a:ext>
                </a:extLst>
              </a:tr>
              <a:tr h="48603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latin typeface="Aptos Narrow"/>
                        </a:rPr>
                        <a:t>Administrative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r"/>
                      <a:r>
                        <a:rPr lang="en-US" dirty="0">
                          <a:latin typeface="Aptos Narrow"/>
                        </a:rPr>
                        <a:t>2,998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257363714"/>
                  </a:ext>
                </a:extLst>
              </a:tr>
              <a:tr h="530583">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800" kern="1200">
                          <a:solidFill>
                            <a:schemeClr val="dk1"/>
                          </a:solidFill>
                          <a:latin typeface="Aptos Narrow"/>
                          <a:ea typeface="+mn-ea"/>
                          <a:cs typeface="+mn-cs"/>
                        </a:rPr>
                        <a:t>Educationa</a:t>
                      </a:r>
                      <a:r>
                        <a:rPr lang="en-US">
                          <a:latin typeface="Aptos Narrow"/>
                        </a:rPr>
                        <a:t>l Services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r"/>
                      <a:r>
                        <a:rPr lang="en-US" dirty="0">
                          <a:latin typeface="Aptos Narrow"/>
                        </a:rPr>
                        <a:t>2,719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672115842"/>
                  </a:ext>
                </a:extLst>
              </a:tr>
              <a:tr h="48603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latin typeface="Aptos Narrow"/>
                        </a:rPr>
                        <a:t>Emergency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r"/>
                      <a:r>
                        <a:rPr lang="en-US" dirty="0">
                          <a:latin typeface="Aptos Narrow"/>
                        </a:rPr>
                        <a:t>380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739366373"/>
                  </a:ext>
                </a:extLst>
              </a:tr>
              <a:tr h="48603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latin typeface="Aptos Narrow"/>
                        </a:rPr>
                        <a:t>CTE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r"/>
                      <a:r>
                        <a:rPr lang="en-US" dirty="0">
                          <a:latin typeface="Aptos Narrow"/>
                        </a:rPr>
                        <a:t>601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239888310"/>
                  </a:ext>
                </a:extLst>
              </a:tr>
              <a:tr h="48603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latin typeface="Aptos Narrow"/>
                        </a:rPr>
                        <a:t>Provisional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r"/>
                      <a:r>
                        <a:rPr lang="en-US" dirty="0">
                          <a:latin typeface="Aptos Narrow"/>
                        </a:rPr>
                        <a:t>11,268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38249576"/>
                  </a:ext>
                </a:extLst>
              </a:tr>
              <a:tr h="48603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latin typeface="Aptos Narrow"/>
                        </a:rPr>
                        <a:t>Substitutes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r"/>
                      <a:r>
                        <a:rPr lang="en-US" dirty="0">
                          <a:latin typeface="Aptos Narrow"/>
                        </a:rPr>
                        <a:t>21,277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4104379"/>
                  </a:ext>
                </a:extLst>
              </a:tr>
              <a:tr h="48603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latin typeface="Aptos Narrow"/>
                        </a:rPr>
                        <a:t>Other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r"/>
                      <a:r>
                        <a:rPr lang="en-US" dirty="0">
                          <a:latin typeface="Aptos Narrow"/>
                        </a:rPr>
                        <a:t>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925399717"/>
                  </a:ext>
                </a:extLst>
              </a:tr>
            </a:tbl>
          </a:graphicData>
        </a:graphic>
      </p:graphicFrame>
    </p:spTree>
    <p:extLst>
      <p:ext uri="{BB962C8B-B14F-4D97-AF65-F5344CB8AC3E}">
        <p14:creationId xmlns:p14="http://schemas.microsoft.com/office/powerpoint/2010/main" val="231265955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DA86C-31C4-A427-0815-018D4BD8AF1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985DAA7-B87D-22EF-C5C4-A22CA19A0185}"/>
              </a:ext>
            </a:extLst>
          </p:cNvPr>
          <p:cNvSpPr>
            <a:spLocks noGrp="1"/>
          </p:cNvSpPr>
          <p:nvPr>
            <p:ph type="title"/>
          </p:nvPr>
        </p:nvSpPr>
        <p:spPr/>
        <p:txBody>
          <a:bodyPr/>
          <a:lstStyle/>
          <a:p>
            <a:r>
              <a:rPr lang="en-US" sz="7200" dirty="0"/>
              <a:t>Educator Conduct</a:t>
            </a:r>
          </a:p>
        </p:txBody>
      </p:sp>
    </p:spTree>
    <p:extLst>
      <p:ext uri="{BB962C8B-B14F-4D97-AF65-F5344CB8AC3E}">
        <p14:creationId xmlns:p14="http://schemas.microsoft.com/office/powerpoint/2010/main" val="109812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Lst>
          </p:cNvPr>
          <p:cNvSpPr>
            <a:spLocks noGrp="1"/>
          </p:cNvSpPr>
          <p:nvPr>
            <p:ph type="title"/>
          </p:nvPr>
        </p:nvSpPr>
        <p:spPr/>
        <p:txBody>
          <a:bodyPr lIns="0" tIns="0" rIns="0" bIns="0" anchor="t"/>
          <a:lstStyle/>
          <a:p>
            <a:r>
              <a:rPr lang="en-US" dirty="0">
                <a:latin typeface="Aptos Narrow"/>
              </a:rPr>
              <a:t>Reporting Educator Conduct</a:t>
            </a:r>
            <a:endParaRPr lang="en-US" dirty="0"/>
          </a:p>
        </p:txBody>
      </p:sp>
      <p:sp>
        <p:nvSpPr>
          <p:cNvPr id="4" name="Text Placeholder 3">
            <a:extLst>
              <a:ext uri="{FF2B5EF4-FFF2-40B4-BE49-F238E27FC236}">
                <a16:creationId xmlns:a16="http://schemas.microsoft.com/office/drawing/2014/main" id="{211130E2-2EDD-E1B8-4AFD-31CDA98F5843}"/>
              </a:ext>
            </a:extLst>
          </p:cNvPr>
          <p:cNvSpPr>
            <a:spLocks noGrp="1"/>
          </p:cNvSpPr>
          <p:nvPr>
            <p:ph type="body" sz="quarter" idx="12"/>
          </p:nvPr>
        </p:nvSpPr>
        <p:spPr>
          <a:xfrm>
            <a:off x="333895" y="971374"/>
            <a:ext cx="11251780" cy="4829985"/>
          </a:xfrm>
        </p:spPr>
        <p:txBody>
          <a:bodyPr lIns="0" tIns="0" rIns="0" bIns="0" anchor="t"/>
          <a:lstStyle/>
          <a:p>
            <a:pPr marL="236220" indent="-236220">
              <a:buSzPct val="85000"/>
            </a:pPr>
            <a:r>
              <a:rPr lang="en-US" dirty="0">
                <a:latin typeface="Aptos Narrow"/>
              </a:rPr>
              <a:t>District superintendents are required, pursuant to N.J.A.C. 6A:9B-4.3(a), to report allegations of unbecoming conduct that result in an educator’s termination, resignation, retirement or suspension. Educators include certified staff, i.e. “teaching staff members,” substitute teachers, and employees of 3rd party vendors.</a:t>
            </a:r>
          </a:p>
          <a:p>
            <a:pPr marL="236220" indent="-236220">
              <a:buSzPct val="85000"/>
            </a:pPr>
            <a:r>
              <a:rPr lang="en-US" dirty="0">
                <a:latin typeface="Aptos Narrow"/>
              </a:rPr>
              <a:t>Unbecoming conduct is a broad term that encompasses a variety of conduct, not limited to inappropriate actions and/or communications with students, outside of school grounds, criminal or other improper conduct.</a:t>
            </a:r>
          </a:p>
          <a:p>
            <a:pPr marL="236220" indent="-236220">
              <a:buSzPct val="85000"/>
            </a:pPr>
            <a:r>
              <a:rPr lang="en-US" dirty="0">
                <a:latin typeface="Aptos Narrow"/>
              </a:rPr>
              <a:t>The report must be made to the State Board of Examiners (Board) and can be done via email to </a:t>
            </a:r>
            <a:r>
              <a:rPr lang="en-US" u="sng" dirty="0">
                <a:latin typeface="Aptos Narrow"/>
                <a:hlinkClick r:id="rId2"/>
              </a:rPr>
              <a:t>stateboardofexaminers@doe.nj.gov</a:t>
            </a:r>
            <a:r>
              <a:rPr lang="en-US" dirty="0">
                <a:latin typeface="Aptos Narrow"/>
              </a:rPr>
              <a:t>.  The Board’s secretary is Rani Singh.</a:t>
            </a:r>
          </a:p>
          <a:p>
            <a:pPr marL="236220" indent="-236220">
              <a:buSzPct val="85000"/>
            </a:pPr>
            <a:r>
              <a:rPr lang="en-US" dirty="0"/>
              <a:t>The email should include the educator’s name and tracking number, as well as a brief explanation of the conduct. The Board’s coordinator will reach out to seek additional information, if same is necessary. N.J.A.C. 6A:9B-4.3(b) requires districts to cooperate by providing requested documentation, such as videos, emails, and investigative notes.</a:t>
            </a:r>
          </a:p>
        </p:txBody>
      </p:sp>
    </p:spTree>
    <p:extLst>
      <p:ext uri="{BB962C8B-B14F-4D97-AF65-F5344CB8AC3E}">
        <p14:creationId xmlns:p14="http://schemas.microsoft.com/office/powerpoint/2010/main" val="327203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0DD0-CE3B-F65D-2877-275D53D7EBCC}"/>
              </a:ext>
            </a:extLst>
          </p:cNvPr>
          <p:cNvSpPr>
            <a:spLocks noGrp="1"/>
          </p:cNvSpPr>
          <p:nvPr>
            <p:ph type="title"/>
          </p:nvPr>
        </p:nvSpPr>
        <p:spPr/>
        <p:txBody>
          <a:bodyPr lIns="0" tIns="0" rIns="0" bIns="0" anchor="t"/>
          <a:lstStyle/>
          <a:p>
            <a:r>
              <a:rPr lang="en-US" sz="4800">
                <a:latin typeface="Aptos Narrow"/>
              </a:rPr>
              <a:t>Revocation/Suspension</a:t>
            </a:r>
            <a:endParaRPr lang="en-US" sz="4800"/>
          </a:p>
        </p:txBody>
      </p:sp>
      <p:sp>
        <p:nvSpPr>
          <p:cNvPr id="4" name="Text Placeholder 3">
            <a:extLst>
              <a:ext uri="{FF2B5EF4-FFF2-40B4-BE49-F238E27FC236}">
                <a16:creationId xmlns:a16="http://schemas.microsoft.com/office/drawing/2014/main" id="{D8C0B7AE-C85C-12F4-5C37-A0391531E3D7}"/>
              </a:ext>
            </a:extLst>
          </p:cNvPr>
          <p:cNvSpPr>
            <a:spLocks noGrp="1"/>
          </p:cNvSpPr>
          <p:nvPr>
            <p:ph type="body" sz="quarter" idx="12"/>
          </p:nvPr>
        </p:nvSpPr>
        <p:spPr>
          <a:xfrm>
            <a:off x="441964" y="1290705"/>
            <a:ext cx="11251780" cy="4275931"/>
          </a:xfrm>
        </p:spPr>
        <p:txBody>
          <a:bodyPr lIns="0" tIns="0" rIns="0" bIns="0" anchor="t"/>
          <a:lstStyle/>
          <a:p>
            <a:r>
              <a:rPr lang="en-US"/>
              <a:t>Educator revocation/suspension information is released through the county offices of education approximately once per month.  School districts are responsible for using the educator lookup to confirm licenses.</a:t>
            </a:r>
          </a:p>
          <a:p>
            <a:r>
              <a:rPr lang="en-US">
                <a:latin typeface="Aptos Narrow"/>
              </a:rPr>
              <a:t>Educators who are revoked/suspended are required to report same to an employing school district, pursuant to N.J.A.C. 6A:9B-4.3(c)(3).</a:t>
            </a:r>
          </a:p>
          <a:p>
            <a:r>
              <a:rPr lang="en-US">
                <a:latin typeface="Aptos Narrow"/>
              </a:rPr>
              <a:t>All decisions are publicly available at: </a:t>
            </a:r>
            <a:r>
              <a:rPr lang="en-US">
                <a:latin typeface="Aptos Narrow"/>
                <a:hlinkClick r:id="rId2"/>
              </a:rPr>
              <a:t>https://www.nj.gov/education/legal/examiners/</a:t>
            </a:r>
            <a:r>
              <a:rPr lang="en-US">
                <a:latin typeface="Aptos Narrow"/>
              </a:rPr>
              <a:t> </a:t>
            </a:r>
          </a:p>
        </p:txBody>
      </p:sp>
    </p:spTree>
    <p:extLst>
      <p:ext uri="{BB962C8B-B14F-4D97-AF65-F5344CB8AC3E}">
        <p14:creationId xmlns:p14="http://schemas.microsoft.com/office/powerpoint/2010/main" val="272997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C306C-9CC6-8BBF-2355-0261A8BCD84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257C234-5397-7FB5-D181-E1D7F1BE4358}"/>
              </a:ext>
            </a:extLst>
          </p:cNvPr>
          <p:cNvSpPr>
            <a:spLocks noGrp="1"/>
          </p:cNvSpPr>
          <p:nvPr>
            <p:ph type="title"/>
          </p:nvPr>
        </p:nvSpPr>
        <p:spPr>
          <a:xfrm>
            <a:off x="458724" y="2437805"/>
            <a:ext cx="11274552" cy="416560"/>
          </a:xfrm>
        </p:spPr>
        <p:txBody>
          <a:bodyPr/>
          <a:lstStyle/>
          <a:p>
            <a:r>
              <a:rPr lang="en-US" sz="7200" dirty="0"/>
              <a:t>Educator Preparation Programs (EPPs)</a:t>
            </a:r>
          </a:p>
        </p:txBody>
      </p:sp>
    </p:spTree>
    <p:extLst>
      <p:ext uri="{BB962C8B-B14F-4D97-AF65-F5344CB8AC3E}">
        <p14:creationId xmlns:p14="http://schemas.microsoft.com/office/powerpoint/2010/main" val="319351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BDCBA-2304-A6FC-FEDE-03DF0CC2D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50062-A429-120F-3192-6A5501BCA766}"/>
              </a:ext>
            </a:extLst>
          </p:cNvPr>
          <p:cNvSpPr>
            <a:spLocks noGrp="1"/>
          </p:cNvSpPr>
          <p:nvPr>
            <p:ph type="title"/>
          </p:nvPr>
        </p:nvSpPr>
        <p:spPr/>
        <p:txBody>
          <a:bodyPr lIns="0" tIns="0" rIns="0" bIns="0" anchor="t"/>
          <a:lstStyle/>
          <a:p>
            <a:r>
              <a:rPr lang="en-US" dirty="0">
                <a:latin typeface="Aptos Narrow"/>
              </a:rPr>
              <a:t>EPP Approved Program Providers </a:t>
            </a:r>
            <a:endParaRPr lang="en-US" dirty="0"/>
          </a:p>
        </p:txBody>
      </p:sp>
      <p:sp>
        <p:nvSpPr>
          <p:cNvPr id="4" name="Text Placeholder 3">
            <a:extLst>
              <a:ext uri="{FF2B5EF4-FFF2-40B4-BE49-F238E27FC236}">
                <a16:creationId xmlns:a16="http://schemas.microsoft.com/office/drawing/2014/main" id="{91C3F9E7-59E0-AA09-9036-A0CB8B7B6D0B}"/>
              </a:ext>
            </a:extLst>
          </p:cNvPr>
          <p:cNvSpPr>
            <a:spLocks noGrp="1"/>
          </p:cNvSpPr>
          <p:nvPr>
            <p:ph type="body" sz="quarter" idx="12"/>
          </p:nvPr>
        </p:nvSpPr>
        <p:spPr>
          <a:xfrm>
            <a:off x="457200" y="1104523"/>
            <a:ext cx="11251780" cy="4692390"/>
          </a:xfrm>
        </p:spPr>
        <p:txBody>
          <a:bodyPr numCol="2"/>
          <a:lstStyle/>
          <a:p>
            <a:pPr>
              <a:lnSpc>
                <a:spcPct val="100000"/>
              </a:lnSpc>
              <a:spcBef>
                <a:spcPts val="0"/>
              </a:spcBef>
              <a:spcAft>
                <a:spcPts val="0"/>
              </a:spcAft>
            </a:pPr>
            <a:r>
              <a:rPr lang="en-US" sz="1600" dirty="0">
                <a:latin typeface="Aptos Narrow"/>
              </a:rPr>
              <a:t>Brookdale Community College</a:t>
            </a:r>
          </a:p>
          <a:p>
            <a:pPr>
              <a:lnSpc>
                <a:spcPct val="100000"/>
              </a:lnSpc>
              <a:spcBef>
                <a:spcPts val="0"/>
              </a:spcBef>
              <a:spcAft>
                <a:spcPts val="0"/>
              </a:spcAft>
            </a:pPr>
            <a:r>
              <a:rPr lang="en-US" sz="1600" dirty="0">
                <a:latin typeface="Aptos Narrow"/>
              </a:rPr>
              <a:t>Caldwell University </a:t>
            </a:r>
          </a:p>
          <a:p>
            <a:pPr>
              <a:lnSpc>
                <a:spcPct val="100000"/>
              </a:lnSpc>
              <a:spcBef>
                <a:spcPts val="0"/>
              </a:spcBef>
              <a:spcAft>
                <a:spcPts val="0"/>
              </a:spcAft>
            </a:pPr>
            <a:r>
              <a:rPr lang="en-US" sz="1600" dirty="0">
                <a:latin typeface="Aptos Narrow"/>
              </a:rPr>
              <a:t>Centenary University</a:t>
            </a:r>
          </a:p>
          <a:p>
            <a:pPr>
              <a:lnSpc>
                <a:spcPct val="100000"/>
              </a:lnSpc>
              <a:spcBef>
                <a:spcPts val="0"/>
              </a:spcBef>
              <a:spcAft>
                <a:spcPts val="0"/>
              </a:spcAft>
            </a:pPr>
            <a:r>
              <a:rPr lang="en-US" sz="1600" dirty="0">
                <a:latin typeface="Aptos Narrow"/>
              </a:rPr>
              <a:t>Drew University </a:t>
            </a:r>
          </a:p>
          <a:p>
            <a:pPr>
              <a:lnSpc>
                <a:spcPct val="100000"/>
              </a:lnSpc>
              <a:spcBef>
                <a:spcPts val="0"/>
              </a:spcBef>
              <a:spcAft>
                <a:spcPts val="0"/>
              </a:spcAft>
            </a:pPr>
            <a:r>
              <a:rPr lang="en-US" sz="1600" dirty="0">
                <a:latin typeface="Aptos Narrow"/>
              </a:rPr>
              <a:t>Idioma Education &amp; Consulting, LLC</a:t>
            </a:r>
          </a:p>
          <a:p>
            <a:pPr>
              <a:lnSpc>
                <a:spcPct val="100000"/>
              </a:lnSpc>
              <a:spcBef>
                <a:spcPts val="0"/>
              </a:spcBef>
              <a:spcAft>
                <a:spcPts val="0"/>
              </a:spcAft>
            </a:pPr>
            <a:r>
              <a:rPr lang="en-US" sz="1600" dirty="0">
                <a:latin typeface="Aptos Narrow"/>
              </a:rPr>
              <a:t>Essex County College</a:t>
            </a:r>
          </a:p>
          <a:p>
            <a:pPr>
              <a:lnSpc>
                <a:spcPct val="100000"/>
              </a:lnSpc>
              <a:spcBef>
                <a:spcPts val="0"/>
              </a:spcBef>
              <a:spcAft>
                <a:spcPts val="0"/>
              </a:spcAft>
            </a:pPr>
            <a:r>
              <a:rPr lang="en-US" sz="1600" dirty="0">
                <a:latin typeface="Aptos Narrow"/>
              </a:rPr>
              <a:t>Essex County Provisional Teacher Training Program  </a:t>
            </a:r>
          </a:p>
          <a:p>
            <a:pPr>
              <a:lnSpc>
                <a:spcPct val="100000"/>
              </a:lnSpc>
              <a:spcBef>
                <a:spcPts val="0"/>
              </a:spcBef>
              <a:spcAft>
                <a:spcPts val="0"/>
              </a:spcAft>
            </a:pPr>
            <a:r>
              <a:rPr lang="en-US" sz="1600" dirty="0">
                <a:latin typeface="Aptos Narrow"/>
              </a:rPr>
              <a:t>Farleigh Dickinson University </a:t>
            </a:r>
          </a:p>
          <a:p>
            <a:pPr>
              <a:lnSpc>
                <a:spcPct val="100000"/>
              </a:lnSpc>
              <a:spcBef>
                <a:spcPts val="0"/>
              </a:spcBef>
              <a:spcAft>
                <a:spcPts val="0"/>
              </a:spcAft>
            </a:pPr>
            <a:r>
              <a:rPr lang="en-US" sz="1600" dirty="0">
                <a:latin typeface="Aptos Narrow"/>
              </a:rPr>
              <a:t>Felician University</a:t>
            </a:r>
          </a:p>
          <a:p>
            <a:pPr>
              <a:lnSpc>
                <a:spcPct val="100000"/>
              </a:lnSpc>
              <a:spcBef>
                <a:spcPts val="0"/>
              </a:spcBef>
              <a:spcAft>
                <a:spcPts val="0"/>
              </a:spcAft>
            </a:pPr>
            <a:r>
              <a:rPr lang="en-US" sz="1600" dirty="0">
                <a:latin typeface="Aptos Narrow"/>
              </a:rPr>
              <a:t>Georgian Court University</a:t>
            </a:r>
          </a:p>
          <a:p>
            <a:pPr>
              <a:lnSpc>
                <a:spcPct val="100000"/>
              </a:lnSpc>
              <a:spcBef>
                <a:spcPts val="0"/>
              </a:spcBef>
              <a:spcAft>
                <a:spcPts val="0"/>
              </a:spcAft>
            </a:pPr>
            <a:r>
              <a:rPr lang="en-US" sz="1600" dirty="0">
                <a:latin typeface="Aptos Narrow"/>
              </a:rPr>
              <a:t>Kean University </a:t>
            </a:r>
          </a:p>
          <a:p>
            <a:pPr>
              <a:lnSpc>
                <a:spcPct val="100000"/>
              </a:lnSpc>
              <a:spcBef>
                <a:spcPts val="0"/>
              </a:spcBef>
              <a:spcAft>
                <a:spcPts val="0"/>
              </a:spcAft>
            </a:pPr>
            <a:r>
              <a:rPr lang="en-US" sz="1600" dirty="0">
                <a:latin typeface="Aptos Narrow"/>
              </a:rPr>
              <a:t>Monmouth University </a:t>
            </a:r>
          </a:p>
          <a:p>
            <a:pPr>
              <a:lnSpc>
                <a:spcPct val="100000"/>
              </a:lnSpc>
              <a:spcBef>
                <a:spcPts val="0"/>
              </a:spcBef>
              <a:spcAft>
                <a:spcPts val="0"/>
              </a:spcAft>
            </a:pPr>
            <a:r>
              <a:rPr lang="en-US" sz="1600" dirty="0">
                <a:latin typeface="Aptos Narrow"/>
              </a:rPr>
              <a:t>Montclair State University (including Bloomfield College of Montclair State University)</a:t>
            </a:r>
          </a:p>
          <a:p>
            <a:pPr>
              <a:lnSpc>
                <a:spcPct val="100000"/>
              </a:lnSpc>
              <a:spcBef>
                <a:spcPts val="0"/>
              </a:spcBef>
              <a:spcAft>
                <a:spcPts val="0"/>
              </a:spcAft>
            </a:pPr>
            <a:r>
              <a:rPr lang="en-US" sz="1600" dirty="0">
                <a:latin typeface="Aptos Narrow"/>
              </a:rPr>
              <a:t>New Jersey Center for Teaching and Learning</a:t>
            </a:r>
          </a:p>
          <a:p>
            <a:pPr>
              <a:lnSpc>
                <a:spcPct val="100000"/>
              </a:lnSpc>
              <a:spcBef>
                <a:spcPts val="0"/>
              </a:spcBef>
              <a:spcAft>
                <a:spcPts val="0"/>
              </a:spcAft>
            </a:pPr>
            <a:r>
              <a:rPr lang="en-US" sz="1600" dirty="0">
                <a:latin typeface="Aptos Narrow"/>
              </a:rPr>
              <a:t>New Jersey City University </a:t>
            </a:r>
          </a:p>
          <a:p>
            <a:pPr>
              <a:lnSpc>
                <a:spcPct val="100000"/>
              </a:lnSpc>
              <a:spcBef>
                <a:spcPts val="0"/>
              </a:spcBef>
              <a:spcAft>
                <a:spcPts val="0"/>
              </a:spcAft>
            </a:pPr>
            <a:r>
              <a:rPr lang="en-US" sz="1600" dirty="0">
                <a:latin typeface="Aptos Narrow"/>
              </a:rPr>
              <a:t>NJEA</a:t>
            </a:r>
          </a:p>
          <a:p>
            <a:pPr>
              <a:lnSpc>
                <a:spcPct val="100000"/>
              </a:lnSpc>
              <a:spcBef>
                <a:spcPts val="0"/>
              </a:spcBef>
              <a:spcAft>
                <a:spcPts val="0"/>
              </a:spcAft>
            </a:pPr>
            <a:r>
              <a:rPr lang="en-US" sz="1600" dirty="0">
                <a:latin typeface="Aptos Narrow"/>
              </a:rPr>
              <a:t>NJPSA/FEA</a:t>
            </a:r>
          </a:p>
          <a:p>
            <a:pPr>
              <a:lnSpc>
                <a:spcPct val="100000"/>
              </a:lnSpc>
              <a:spcBef>
                <a:spcPts val="0"/>
              </a:spcBef>
              <a:spcAft>
                <a:spcPts val="0"/>
              </a:spcAft>
            </a:pPr>
            <a:r>
              <a:rPr lang="en-US" sz="1600" dirty="0">
                <a:latin typeface="Aptos Narrow"/>
              </a:rPr>
              <a:t>NJASA</a:t>
            </a:r>
          </a:p>
          <a:p>
            <a:pPr>
              <a:lnSpc>
                <a:spcPct val="100000"/>
              </a:lnSpc>
              <a:spcBef>
                <a:spcPts val="0"/>
              </a:spcBef>
              <a:spcAft>
                <a:spcPts val="0"/>
              </a:spcAft>
            </a:pPr>
            <a:r>
              <a:rPr lang="en-US" sz="1600" dirty="0">
                <a:latin typeface="Aptos Narrow"/>
              </a:rPr>
              <a:t>NJASBO</a:t>
            </a:r>
          </a:p>
          <a:p>
            <a:pPr>
              <a:lnSpc>
                <a:spcPct val="100000"/>
              </a:lnSpc>
              <a:spcBef>
                <a:spcPts val="0"/>
              </a:spcBef>
              <a:spcAft>
                <a:spcPts val="0"/>
              </a:spcAft>
            </a:pPr>
            <a:r>
              <a:rPr lang="en-US" sz="1600" dirty="0">
                <a:latin typeface="Aptos Narrow"/>
              </a:rPr>
              <a:t>Pillar College </a:t>
            </a:r>
          </a:p>
          <a:p>
            <a:pPr>
              <a:lnSpc>
                <a:spcPct val="100000"/>
              </a:lnSpc>
              <a:spcBef>
                <a:spcPts val="0"/>
              </a:spcBef>
              <a:spcAft>
                <a:spcPts val="0"/>
              </a:spcAft>
            </a:pPr>
            <a:r>
              <a:rPr lang="en-US" sz="1600" dirty="0">
                <a:latin typeface="Aptos Narrow"/>
              </a:rPr>
              <a:t>Princeton University</a:t>
            </a:r>
          </a:p>
          <a:p>
            <a:pPr>
              <a:lnSpc>
                <a:spcPct val="100000"/>
              </a:lnSpc>
              <a:spcBef>
                <a:spcPts val="0"/>
              </a:spcBef>
              <a:spcAft>
                <a:spcPts val="0"/>
              </a:spcAft>
            </a:pPr>
            <a:r>
              <a:rPr lang="en-US" sz="1600" dirty="0">
                <a:latin typeface="Aptos Narrow"/>
              </a:rPr>
              <a:t>Ramapo College of New Jersey</a:t>
            </a:r>
          </a:p>
          <a:p>
            <a:pPr>
              <a:lnSpc>
                <a:spcPct val="100000"/>
              </a:lnSpc>
              <a:spcBef>
                <a:spcPts val="0"/>
              </a:spcBef>
              <a:spcAft>
                <a:spcPts val="0"/>
              </a:spcAft>
            </a:pPr>
            <a:r>
              <a:rPr lang="en-US" sz="1600" dirty="0">
                <a:latin typeface="Aptos Narrow"/>
              </a:rPr>
              <a:t>Reimagine Education Group </a:t>
            </a:r>
          </a:p>
          <a:p>
            <a:pPr>
              <a:lnSpc>
                <a:spcPct val="100000"/>
              </a:lnSpc>
              <a:spcBef>
                <a:spcPts val="0"/>
              </a:spcBef>
              <a:spcAft>
                <a:spcPts val="0"/>
              </a:spcAft>
            </a:pPr>
            <a:r>
              <a:rPr lang="en-US" sz="1600" dirty="0">
                <a:latin typeface="Aptos Narrow"/>
              </a:rPr>
              <a:t>Relay Graduate School of Education</a:t>
            </a:r>
          </a:p>
          <a:p>
            <a:pPr>
              <a:lnSpc>
                <a:spcPct val="100000"/>
              </a:lnSpc>
              <a:spcBef>
                <a:spcPts val="0"/>
              </a:spcBef>
              <a:spcAft>
                <a:spcPts val="0"/>
              </a:spcAft>
            </a:pPr>
            <a:r>
              <a:rPr lang="en-US" sz="1600" dirty="0">
                <a:latin typeface="Aptos Narrow"/>
              </a:rPr>
              <a:t>Rider University </a:t>
            </a:r>
          </a:p>
          <a:p>
            <a:pPr>
              <a:lnSpc>
                <a:spcPct val="100000"/>
              </a:lnSpc>
              <a:spcBef>
                <a:spcPts val="0"/>
              </a:spcBef>
              <a:spcAft>
                <a:spcPts val="0"/>
              </a:spcAft>
            </a:pPr>
            <a:r>
              <a:rPr lang="en-US" sz="1600" dirty="0">
                <a:latin typeface="Aptos Narrow"/>
              </a:rPr>
              <a:t>Rowan University </a:t>
            </a:r>
          </a:p>
          <a:p>
            <a:pPr>
              <a:lnSpc>
                <a:spcPct val="100000"/>
              </a:lnSpc>
              <a:spcBef>
                <a:spcPts val="0"/>
              </a:spcBef>
              <a:spcAft>
                <a:spcPts val="0"/>
              </a:spcAft>
            </a:pPr>
            <a:r>
              <a:rPr lang="en-US" sz="1600" dirty="0">
                <a:latin typeface="Aptos Narrow"/>
              </a:rPr>
              <a:t>Rutgers University- Camden </a:t>
            </a:r>
          </a:p>
          <a:p>
            <a:pPr>
              <a:lnSpc>
                <a:spcPct val="100000"/>
              </a:lnSpc>
              <a:spcBef>
                <a:spcPts val="0"/>
              </a:spcBef>
              <a:spcAft>
                <a:spcPts val="0"/>
              </a:spcAft>
            </a:pPr>
            <a:r>
              <a:rPr lang="en-US" sz="1600" dirty="0">
                <a:latin typeface="Aptos Narrow"/>
              </a:rPr>
              <a:t>Rutgers University Graduate School of Education</a:t>
            </a:r>
          </a:p>
          <a:p>
            <a:pPr>
              <a:lnSpc>
                <a:spcPct val="100000"/>
              </a:lnSpc>
              <a:spcBef>
                <a:spcPts val="0"/>
              </a:spcBef>
              <a:spcAft>
                <a:spcPts val="0"/>
              </a:spcAft>
            </a:pPr>
            <a:r>
              <a:rPr lang="en-US" sz="1600" dirty="0">
                <a:latin typeface="Aptos Narrow"/>
              </a:rPr>
              <a:t>Rutgers University- Newark </a:t>
            </a:r>
          </a:p>
          <a:p>
            <a:pPr>
              <a:lnSpc>
                <a:spcPct val="100000"/>
              </a:lnSpc>
              <a:spcBef>
                <a:spcPts val="0"/>
              </a:spcBef>
              <a:spcAft>
                <a:spcPts val="0"/>
              </a:spcAft>
            </a:pPr>
            <a:r>
              <a:rPr lang="en-US" sz="1600" dirty="0">
                <a:latin typeface="Aptos Narrow"/>
              </a:rPr>
              <a:t>Rutgers School of Nursing</a:t>
            </a:r>
          </a:p>
          <a:p>
            <a:pPr>
              <a:lnSpc>
                <a:spcPct val="100000"/>
              </a:lnSpc>
              <a:spcBef>
                <a:spcPts val="0"/>
              </a:spcBef>
              <a:spcAft>
                <a:spcPts val="0"/>
              </a:spcAft>
            </a:pPr>
            <a:r>
              <a:rPr lang="en-US" sz="1600" dirty="0">
                <a:latin typeface="Aptos Narrow"/>
              </a:rPr>
              <a:t>Saint Elizabeth University </a:t>
            </a:r>
          </a:p>
          <a:p>
            <a:pPr>
              <a:lnSpc>
                <a:spcPct val="100000"/>
              </a:lnSpc>
              <a:spcBef>
                <a:spcPts val="0"/>
              </a:spcBef>
              <a:spcAft>
                <a:spcPts val="0"/>
              </a:spcAft>
            </a:pPr>
            <a:r>
              <a:rPr lang="en-US" sz="1600" dirty="0">
                <a:latin typeface="Aptos Narrow"/>
              </a:rPr>
              <a:t>Saint Peter’s University</a:t>
            </a:r>
          </a:p>
          <a:p>
            <a:pPr>
              <a:lnSpc>
                <a:spcPct val="100000"/>
              </a:lnSpc>
              <a:spcBef>
                <a:spcPts val="0"/>
              </a:spcBef>
              <a:spcAft>
                <a:spcPts val="0"/>
              </a:spcAft>
            </a:pPr>
            <a:r>
              <a:rPr lang="en-US" sz="1600" dirty="0">
                <a:latin typeface="Aptos Narrow"/>
              </a:rPr>
              <a:t>Seton Hall University </a:t>
            </a:r>
          </a:p>
          <a:p>
            <a:pPr>
              <a:lnSpc>
                <a:spcPct val="100000"/>
              </a:lnSpc>
              <a:spcBef>
                <a:spcPts val="0"/>
              </a:spcBef>
              <a:spcAft>
                <a:spcPts val="0"/>
              </a:spcAft>
            </a:pPr>
            <a:r>
              <a:rPr lang="en-US" sz="1600" dirty="0">
                <a:latin typeface="Aptos Narrow"/>
              </a:rPr>
              <a:t>Stockton University </a:t>
            </a:r>
          </a:p>
          <a:p>
            <a:pPr>
              <a:lnSpc>
                <a:spcPct val="100000"/>
              </a:lnSpc>
              <a:spcBef>
                <a:spcPts val="0"/>
              </a:spcBef>
              <a:spcAft>
                <a:spcPts val="0"/>
              </a:spcAft>
            </a:pPr>
            <a:r>
              <a:rPr lang="en-US" sz="1600" dirty="0">
                <a:latin typeface="Aptos Narrow"/>
              </a:rPr>
              <a:t>Thomas Edison State University </a:t>
            </a:r>
          </a:p>
          <a:p>
            <a:pPr>
              <a:lnSpc>
                <a:spcPct val="100000"/>
              </a:lnSpc>
              <a:spcBef>
                <a:spcPts val="0"/>
              </a:spcBef>
              <a:spcAft>
                <a:spcPts val="0"/>
              </a:spcAft>
            </a:pPr>
            <a:r>
              <a:rPr lang="en-US" sz="1600" dirty="0">
                <a:latin typeface="Aptos Narrow"/>
              </a:rPr>
              <a:t>The College of New Jersey</a:t>
            </a:r>
          </a:p>
          <a:p>
            <a:pPr>
              <a:lnSpc>
                <a:spcPct val="100000"/>
              </a:lnSpc>
              <a:spcBef>
                <a:spcPts val="0"/>
              </a:spcBef>
              <a:spcAft>
                <a:spcPts val="0"/>
              </a:spcAft>
            </a:pPr>
            <a:r>
              <a:rPr lang="en-US" sz="1600" dirty="0">
                <a:latin typeface="Aptos Narrow"/>
              </a:rPr>
              <a:t>William Paterson University </a:t>
            </a:r>
          </a:p>
        </p:txBody>
      </p:sp>
    </p:spTree>
    <p:extLst>
      <p:ext uri="{BB962C8B-B14F-4D97-AF65-F5344CB8AC3E}">
        <p14:creationId xmlns:p14="http://schemas.microsoft.com/office/powerpoint/2010/main" val="628677466"/>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5332-1F76-B43E-1E67-85AF5A980CFD}"/>
              </a:ext>
            </a:extLst>
          </p:cNvPr>
          <p:cNvSpPr>
            <a:spLocks noGrp="1"/>
          </p:cNvSpPr>
          <p:nvPr>
            <p:ph type="title"/>
          </p:nvPr>
        </p:nvSpPr>
        <p:spPr/>
        <p:txBody>
          <a:bodyPr lIns="0" tIns="0" rIns="0" bIns="0" anchor="t"/>
          <a:lstStyle/>
          <a:p>
            <a:r>
              <a:rPr lang="en-US" dirty="0">
                <a:latin typeface="Aptos Narrow"/>
              </a:rPr>
              <a:t>EPP Approval Process </a:t>
            </a:r>
            <a:endParaRPr lang="en-US" dirty="0"/>
          </a:p>
        </p:txBody>
      </p:sp>
      <p:sp>
        <p:nvSpPr>
          <p:cNvPr id="4" name="Text Placeholder 3">
            <a:extLst>
              <a:ext uri="{FF2B5EF4-FFF2-40B4-BE49-F238E27FC236}">
                <a16:creationId xmlns:a16="http://schemas.microsoft.com/office/drawing/2014/main" id="{1B7CE7B7-51C8-29DE-4FD9-3E572C3AEA8F}"/>
              </a:ext>
            </a:extLst>
          </p:cNvPr>
          <p:cNvSpPr>
            <a:spLocks noGrp="1"/>
          </p:cNvSpPr>
          <p:nvPr>
            <p:ph type="body" sz="quarter" idx="12"/>
          </p:nvPr>
        </p:nvSpPr>
        <p:spPr>
          <a:xfrm>
            <a:off x="443812" y="1440180"/>
            <a:ext cx="11251780" cy="3977640"/>
          </a:xfrm>
        </p:spPr>
        <p:txBody>
          <a:bodyPr/>
          <a:lstStyle/>
          <a:p>
            <a:pPr marL="742950" indent="-742950">
              <a:buAutoNum type="arabicPeriod"/>
            </a:pPr>
            <a:r>
              <a:rPr lang="en-US" dirty="0">
                <a:latin typeface="Aptos Narrow"/>
              </a:rPr>
              <a:t>Prior to gaining approval to operate as an EPP, institutions that will offer credit-bearing programs need authorization from the Office of the Secretary of Higher Education.</a:t>
            </a:r>
          </a:p>
          <a:p>
            <a:pPr marL="742950" indent="-742950">
              <a:buAutoNum type="arabicPeriod"/>
            </a:pPr>
            <a:r>
              <a:rPr lang="en-US" dirty="0">
                <a:latin typeface="Aptos Narrow"/>
              </a:rPr>
              <a:t>EPP providers will submit program applications to the Department for approval.</a:t>
            </a:r>
          </a:p>
          <a:p>
            <a:pPr marL="742950" indent="-742950">
              <a:buFont typeface="+mj-lt"/>
              <a:buAutoNum type="arabicPeriod"/>
            </a:pPr>
            <a:r>
              <a:rPr lang="en-US" dirty="0">
                <a:latin typeface="Aptos Narrow"/>
              </a:rPr>
              <a:t>Applications will undergo review by the Department and State Program Approval Council. </a:t>
            </a:r>
          </a:p>
          <a:p>
            <a:pPr marL="742950" indent="-742950">
              <a:buAutoNum type="arabicPeriod"/>
            </a:pPr>
            <a:r>
              <a:rPr lang="en-US" dirty="0">
                <a:latin typeface="Aptos Narrow"/>
              </a:rPr>
              <a:t>Upon satisfactory completion of program application review, providers will receive Department approval to operate as an EPP. </a:t>
            </a:r>
          </a:p>
          <a:p>
            <a:pPr marL="742950" indent="-742950">
              <a:buFont typeface="+mj-lt"/>
              <a:buAutoNum type="arabicPeriod"/>
            </a:pPr>
            <a:r>
              <a:rPr lang="en-US" dirty="0">
                <a:latin typeface="Aptos Narrow"/>
              </a:rPr>
              <a:t>All EPPs must gain and/or maintain accreditation from an approved Council for the Accreditation of Educator Preparation accrediting agency. </a:t>
            </a:r>
          </a:p>
          <a:p>
            <a:pPr marL="742950" indent="-742950">
              <a:buFont typeface="+mj-lt"/>
              <a:buAutoNum type="arabicPeriod"/>
            </a:pPr>
            <a:r>
              <a:rPr lang="en-US" dirty="0">
                <a:latin typeface="Aptos Narrow"/>
              </a:rPr>
              <a:t>Every seven years, all programs must gain continued approval from the Department. </a:t>
            </a:r>
          </a:p>
        </p:txBody>
      </p:sp>
    </p:spTree>
    <p:extLst>
      <p:ext uri="{BB962C8B-B14F-4D97-AF65-F5344CB8AC3E}">
        <p14:creationId xmlns:p14="http://schemas.microsoft.com/office/powerpoint/2010/main" val="217712858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1027-A6B8-1B62-C1AE-B27B569ED681}"/>
              </a:ext>
            </a:extLst>
          </p:cNvPr>
          <p:cNvSpPr>
            <a:spLocks noGrp="1"/>
          </p:cNvSpPr>
          <p:nvPr>
            <p:ph type="title"/>
          </p:nvPr>
        </p:nvSpPr>
        <p:spPr/>
        <p:txBody>
          <a:bodyPr lIns="0" tIns="0" rIns="0" bIns="0" anchor="t"/>
          <a:lstStyle/>
          <a:p>
            <a:r>
              <a:rPr lang="en-US" dirty="0">
                <a:latin typeface="Aptos Narrow"/>
              </a:rPr>
              <a:t>Pathways to Teaching </a:t>
            </a:r>
            <a:endParaRPr lang="en-US" dirty="0"/>
          </a:p>
        </p:txBody>
      </p:sp>
      <p:graphicFrame>
        <p:nvGraphicFramePr>
          <p:cNvPr id="8" name="Table 7">
            <a:extLst>
              <a:ext uri="{FF2B5EF4-FFF2-40B4-BE49-F238E27FC236}">
                <a16:creationId xmlns:a16="http://schemas.microsoft.com/office/drawing/2014/main" id="{F7546F8B-FA88-6C66-2BBE-09A9C519FAFD}"/>
              </a:ext>
            </a:extLst>
          </p:cNvPr>
          <p:cNvGraphicFramePr>
            <a:graphicFrameLocks noGrp="1"/>
          </p:cNvGraphicFramePr>
          <p:nvPr>
            <p:extLst>
              <p:ext uri="{D42A27DB-BD31-4B8C-83A1-F6EECF244321}">
                <p14:modId xmlns:p14="http://schemas.microsoft.com/office/powerpoint/2010/main" val="2340319901"/>
              </p:ext>
            </p:extLst>
          </p:nvPr>
        </p:nvGraphicFramePr>
        <p:xfrm>
          <a:off x="453081" y="947351"/>
          <a:ext cx="11065026" cy="4800583"/>
        </p:xfrm>
        <a:graphic>
          <a:graphicData uri="http://schemas.openxmlformats.org/drawingml/2006/table">
            <a:tbl>
              <a:tblPr firstRow="1" bandRow="1">
                <a:tableStyleId>{5C22544A-7EE6-4342-B048-85BDC9FD1C3A}</a:tableStyleId>
              </a:tblPr>
              <a:tblGrid>
                <a:gridCol w="3688342">
                  <a:extLst>
                    <a:ext uri="{9D8B030D-6E8A-4147-A177-3AD203B41FA5}">
                      <a16:colId xmlns:a16="http://schemas.microsoft.com/office/drawing/2014/main" val="1811897068"/>
                    </a:ext>
                  </a:extLst>
                </a:gridCol>
                <a:gridCol w="3688342">
                  <a:extLst>
                    <a:ext uri="{9D8B030D-6E8A-4147-A177-3AD203B41FA5}">
                      <a16:colId xmlns:a16="http://schemas.microsoft.com/office/drawing/2014/main" val="335702347"/>
                    </a:ext>
                  </a:extLst>
                </a:gridCol>
                <a:gridCol w="3688342">
                  <a:extLst>
                    <a:ext uri="{9D8B030D-6E8A-4147-A177-3AD203B41FA5}">
                      <a16:colId xmlns:a16="http://schemas.microsoft.com/office/drawing/2014/main" val="2152743429"/>
                    </a:ext>
                  </a:extLst>
                </a:gridCol>
              </a:tblGrid>
              <a:tr h="362132">
                <a:tc>
                  <a:txBody>
                    <a:bodyPr/>
                    <a:lstStyle/>
                    <a:p>
                      <a:pPr algn="ctr" rtl="0" fontAlgn="base">
                        <a:lnSpc>
                          <a:spcPts val="1875"/>
                        </a:lnSpc>
                        <a:buNone/>
                      </a:pPr>
                      <a:r>
                        <a:rPr lang="en-US" sz="1800" b="1" dirty="0">
                          <a:solidFill>
                            <a:schemeClr val="tx1"/>
                          </a:solidFill>
                          <a:effectLst/>
                          <a:latin typeface="Aptos Narrow"/>
                        </a:rPr>
                        <a:t>Type </a:t>
                      </a:r>
                      <a:endParaRPr lang="en-US" dirty="0">
                        <a:solidFill>
                          <a:schemeClr val="tx1"/>
                        </a:solidFill>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tc>
                  <a:txBody>
                    <a:bodyPr/>
                    <a:lstStyle/>
                    <a:p>
                      <a:pPr algn="ctr" rtl="0" fontAlgn="base">
                        <a:lnSpc>
                          <a:spcPts val="1875"/>
                        </a:lnSpc>
                        <a:buNone/>
                      </a:pPr>
                      <a:r>
                        <a:rPr lang="en-US" sz="1800" b="1" dirty="0">
                          <a:solidFill>
                            <a:schemeClr val="tx1"/>
                          </a:solidFill>
                          <a:effectLst/>
                          <a:latin typeface="Aptos Narrow"/>
                        </a:rPr>
                        <a:t>Commonly Known As </a:t>
                      </a:r>
                      <a:endParaRPr lang="en-US" dirty="0">
                        <a:solidFill>
                          <a:schemeClr val="tx1"/>
                        </a:solidFill>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tc>
                  <a:txBody>
                    <a:bodyPr/>
                    <a:lstStyle/>
                    <a:p>
                      <a:pPr algn="ctr" rtl="0" fontAlgn="base">
                        <a:lnSpc>
                          <a:spcPts val="1875"/>
                        </a:lnSpc>
                        <a:buNone/>
                      </a:pPr>
                      <a:r>
                        <a:rPr lang="en-US" sz="1800" b="1" dirty="0">
                          <a:solidFill>
                            <a:schemeClr val="tx1"/>
                          </a:solidFill>
                          <a:effectLst/>
                          <a:latin typeface="Aptos Narrow"/>
                        </a:rPr>
                        <a:t>Description </a:t>
                      </a:r>
                      <a:endParaRPr lang="en-US" dirty="0">
                        <a:solidFill>
                          <a:schemeClr val="tx1"/>
                        </a:solidFill>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7271918"/>
                  </a:ext>
                </a:extLst>
              </a:tr>
              <a:tr h="919260">
                <a:tc>
                  <a:txBody>
                    <a:bodyPr/>
                    <a:lstStyle/>
                    <a:p>
                      <a:pPr algn="l" rtl="0" fontAlgn="base">
                        <a:lnSpc>
                          <a:spcPts val="1875"/>
                        </a:lnSpc>
                        <a:buNone/>
                      </a:pPr>
                      <a:r>
                        <a:rPr lang="en-US" sz="1800" dirty="0">
                          <a:effectLst/>
                          <a:latin typeface="Aptos Narrow"/>
                        </a:rPr>
                        <a:t>Certificate of Eligibility with Advanced Standing (CEAS)</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algn="l" rtl="0" fontAlgn="base">
                        <a:lnSpc>
                          <a:spcPts val="1875"/>
                        </a:lnSpc>
                        <a:buNone/>
                      </a:pPr>
                      <a:r>
                        <a:rPr lang="en-US" sz="1800" dirty="0">
                          <a:effectLst/>
                          <a:latin typeface="Aptos Narrow"/>
                        </a:rPr>
                        <a:t>Traditional Route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algn="l" rtl="0" fontAlgn="base">
                        <a:lnSpc>
                          <a:spcPts val="1875"/>
                        </a:lnSpc>
                        <a:buNone/>
                      </a:pPr>
                      <a:r>
                        <a:rPr lang="en-US" sz="1800" dirty="0">
                          <a:effectLst/>
                          <a:latin typeface="Aptos Narrow"/>
                        </a:rPr>
                        <a:t>A formal teacher preparation program at an accredited college or university.</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8463066"/>
                  </a:ext>
                </a:extLst>
              </a:tr>
              <a:tr h="1736380">
                <a:tc>
                  <a:txBody>
                    <a:bodyPr/>
                    <a:lstStyle/>
                    <a:p>
                      <a:pPr algn="l" rtl="0" fontAlgn="base">
                        <a:lnSpc>
                          <a:spcPts val="1875"/>
                        </a:lnSpc>
                        <a:buNone/>
                      </a:pPr>
                      <a:r>
                        <a:rPr lang="en-US" sz="1800" dirty="0">
                          <a:effectLst/>
                          <a:latin typeface="Aptos Narrow"/>
                        </a:rPr>
                        <a:t>Certificate of Eligibility (CE)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algn="l" rtl="0" fontAlgn="base">
                        <a:lnSpc>
                          <a:spcPts val="1875"/>
                        </a:lnSpc>
                        <a:buNone/>
                      </a:pPr>
                      <a:r>
                        <a:rPr lang="en-US" sz="1800" dirty="0">
                          <a:effectLst/>
                          <a:latin typeface="Aptos Narrow"/>
                        </a:rPr>
                        <a:t>Alternate Route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algn="l" rtl="0" fontAlgn="base">
                        <a:lnSpc>
                          <a:spcPts val="1875"/>
                        </a:lnSpc>
                        <a:buNone/>
                      </a:pPr>
                      <a:r>
                        <a:rPr lang="en-US" sz="1800" dirty="0">
                          <a:effectLst/>
                          <a:latin typeface="Aptos Narrow"/>
                        </a:rPr>
                        <a:t>A non-traditional teacher preparation program designed for those individuals who have not completed a formal teacher preparation program at an accredited college or university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3837085"/>
                  </a:ext>
                </a:extLst>
              </a:tr>
              <a:tr h="1782811">
                <a:tc>
                  <a:txBody>
                    <a:bodyPr/>
                    <a:lstStyle/>
                    <a:p>
                      <a:pPr algn="l" rtl="0" fontAlgn="base">
                        <a:lnSpc>
                          <a:spcPts val="1875"/>
                        </a:lnSpc>
                        <a:buNone/>
                      </a:pPr>
                      <a:r>
                        <a:rPr lang="en-US" sz="1800">
                          <a:effectLst/>
                          <a:latin typeface="Aptos Narrow"/>
                        </a:rPr>
                        <a:t>Standard Certificate </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algn="l" rtl="0" fontAlgn="base">
                        <a:lnSpc>
                          <a:spcPts val="1875"/>
                        </a:lnSpc>
                        <a:buNone/>
                      </a:pPr>
                      <a:r>
                        <a:rPr lang="en-US" sz="1800" dirty="0">
                          <a:effectLst/>
                          <a:latin typeface="Aptos Narrow"/>
                        </a:rPr>
                        <a:t>N/A</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algn="l" rtl="0" fontAlgn="base">
                        <a:lnSpc>
                          <a:spcPts val="1875"/>
                        </a:lnSpc>
                        <a:buNone/>
                      </a:pPr>
                      <a:r>
                        <a:rPr lang="en-US" sz="1800" dirty="0">
                          <a:effectLst/>
                          <a:latin typeface="Aptos Narrow"/>
                        </a:rPr>
                        <a:t>A permanent certificate issued to a teacher who has met all requirements for state certification. The district will request the issuance of a standard teaching certificate upon completion of the Provisional Teacher Process (PTP).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728192"/>
                  </a:ext>
                </a:extLst>
              </a:tr>
            </a:tbl>
          </a:graphicData>
        </a:graphic>
      </p:graphicFrame>
    </p:spTree>
    <p:extLst>
      <p:ext uri="{BB962C8B-B14F-4D97-AF65-F5344CB8AC3E}">
        <p14:creationId xmlns:p14="http://schemas.microsoft.com/office/powerpoint/2010/main" val="2678581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FEF1-5105-94FD-B2DE-7E6BCA740220}"/>
              </a:ext>
            </a:extLst>
          </p:cNvPr>
          <p:cNvSpPr>
            <a:spLocks noGrp="1"/>
          </p:cNvSpPr>
          <p:nvPr>
            <p:ph type="title"/>
          </p:nvPr>
        </p:nvSpPr>
        <p:spPr/>
        <p:txBody>
          <a:bodyPr lIns="0" tIns="0" rIns="0" bIns="0" anchor="t"/>
          <a:lstStyle/>
          <a:p>
            <a:r>
              <a:rPr lang="en-US">
                <a:latin typeface="Aptos Narrow"/>
              </a:rPr>
              <a:t>Endorsements (1 of 2) </a:t>
            </a:r>
            <a:endParaRPr lang="en-US"/>
          </a:p>
        </p:txBody>
      </p:sp>
      <p:sp>
        <p:nvSpPr>
          <p:cNvPr id="4" name="Text Placeholder 3">
            <a:extLst>
              <a:ext uri="{FF2B5EF4-FFF2-40B4-BE49-F238E27FC236}">
                <a16:creationId xmlns:a16="http://schemas.microsoft.com/office/drawing/2014/main" id="{2D8CEEA3-DE73-EEEE-8132-9CED53B9E439}"/>
              </a:ext>
            </a:extLst>
          </p:cNvPr>
          <p:cNvSpPr>
            <a:spLocks noGrp="1"/>
          </p:cNvSpPr>
          <p:nvPr>
            <p:ph type="body" sz="quarter" idx="12"/>
          </p:nvPr>
        </p:nvSpPr>
        <p:spPr>
          <a:xfrm>
            <a:off x="475561" y="1442863"/>
            <a:ext cx="11251780" cy="3977640"/>
          </a:xfrm>
        </p:spPr>
        <p:txBody>
          <a:bodyPr lIns="0" tIns="0" rIns="0" bIns="0" anchor="t"/>
          <a:lstStyle/>
          <a:p>
            <a:pPr>
              <a:lnSpc>
                <a:spcPct val="108000"/>
              </a:lnSpc>
              <a:spcAft>
                <a:spcPts val="1400"/>
              </a:spcAft>
            </a:pPr>
            <a:r>
              <a:rPr lang="en-US" dirty="0">
                <a:solidFill>
                  <a:srgbClr val="000000"/>
                </a:solidFill>
                <a:latin typeface="Aptos Narrow"/>
              </a:rPr>
              <a:t>Under each type of certificate, there are endorsements. </a:t>
            </a:r>
          </a:p>
          <a:p>
            <a:pPr>
              <a:lnSpc>
                <a:spcPct val="108000"/>
              </a:lnSpc>
              <a:spcAft>
                <a:spcPts val="1400"/>
              </a:spcAft>
            </a:pPr>
            <a:r>
              <a:rPr lang="en-US" dirty="0">
                <a:solidFill>
                  <a:srgbClr val="000000"/>
                </a:solidFill>
                <a:latin typeface="Aptos Narrow"/>
              </a:rPr>
              <a:t>An endorsement authorizes the specific type of service that the certificate holder is allowed to provide. </a:t>
            </a:r>
            <a:endParaRPr lang="en-US" dirty="0">
              <a:latin typeface="Aptos Narrow"/>
            </a:endParaRPr>
          </a:p>
        </p:txBody>
      </p:sp>
    </p:spTree>
    <p:extLst>
      <p:ext uri="{BB962C8B-B14F-4D97-AF65-F5344CB8AC3E}">
        <p14:creationId xmlns:p14="http://schemas.microsoft.com/office/powerpoint/2010/main" val="69573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5B64-33C5-86BD-CE8B-8454EE22140B}"/>
              </a:ext>
            </a:extLst>
          </p:cNvPr>
          <p:cNvSpPr>
            <a:spLocks noGrp="1"/>
          </p:cNvSpPr>
          <p:nvPr>
            <p:ph type="title"/>
          </p:nvPr>
        </p:nvSpPr>
        <p:spPr/>
        <p:txBody>
          <a:bodyPr lIns="0" tIns="0" rIns="0" bIns="0" anchor="t"/>
          <a:lstStyle/>
          <a:p>
            <a:r>
              <a:rPr lang="en-US" dirty="0">
                <a:latin typeface="Aptos Narrow"/>
              </a:rPr>
              <a:t>Types of Endorsements (2 of 2) </a:t>
            </a:r>
            <a:endParaRPr lang="en-US" dirty="0"/>
          </a:p>
        </p:txBody>
      </p:sp>
      <p:graphicFrame>
        <p:nvGraphicFramePr>
          <p:cNvPr id="5" name="Table Placeholder 4">
            <a:extLst>
              <a:ext uri="{FF2B5EF4-FFF2-40B4-BE49-F238E27FC236}">
                <a16:creationId xmlns:a16="http://schemas.microsoft.com/office/drawing/2014/main" id="{51F2FF0C-9526-238E-66FD-D487D1302F3C}"/>
              </a:ext>
            </a:extLst>
          </p:cNvPr>
          <p:cNvGraphicFramePr>
            <a:graphicFrameLocks noGrp="1"/>
          </p:cNvGraphicFramePr>
          <p:nvPr>
            <p:ph type="tbl" sz="quarter" idx="12"/>
            <p:extLst>
              <p:ext uri="{D42A27DB-BD31-4B8C-83A1-F6EECF244321}">
                <p14:modId xmlns:p14="http://schemas.microsoft.com/office/powerpoint/2010/main" val="2732939101"/>
              </p:ext>
            </p:extLst>
          </p:nvPr>
        </p:nvGraphicFramePr>
        <p:xfrm>
          <a:off x="408472" y="929674"/>
          <a:ext cx="11312939" cy="4998651"/>
        </p:xfrm>
        <a:graphic>
          <a:graphicData uri="http://schemas.openxmlformats.org/drawingml/2006/table">
            <a:tbl>
              <a:tblPr firstRow="1" bandRow="1">
                <a:tableStyleId>{5C22544A-7EE6-4342-B048-85BDC9FD1C3A}</a:tableStyleId>
              </a:tblPr>
              <a:tblGrid>
                <a:gridCol w="1940080">
                  <a:extLst>
                    <a:ext uri="{9D8B030D-6E8A-4147-A177-3AD203B41FA5}">
                      <a16:colId xmlns:a16="http://schemas.microsoft.com/office/drawing/2014/main" val="3903818598"/>
                    </a:ext>
                  </a:extLst>
                </a:gridCol>
                <a:gridCol w="4900065">
                  <a:extLst>
                    <a:ext uri="{9D8B030D-6E8A-4147-A177-3AD203B41FA5}">
                      <a16:colId xmlns:a16="http://schemas.microsoft.com/office/drawing/2014/main" val="3740432568"/>
                    </a:ext>
                  </a:extLst>
                </a:gridCol>
                <a:gridCol w="4472794">
                  <a:extLst>
                    <a:ext uri="{9D8B030D-6E8A-4147-A177-3AD203B41FA5}">
                      <a16:colId xmlns:a16="http://schemas.microsoft.com/office/drawing/2014/main" val="262459050"/>
                    </a:ext>
                  </a:extLst>
                </a:gridCol>
              </a:tblGrid>
              <a:tr h="530642">
                <a:tc>
                  <a:txBody>
                    <a:bodyPr/>
                    <a:lstStyle/>
                    <a:p>
                      <a:pPr fontAlgn="t">
                        <a:buNone/>
                      </a:pPr>
                      <a:r>
                        <a:rPr lang="en-US" dirty="0">
                          <a:solidFill>
                            <a:schemeClr val="tx1"/>
                          </a:solidFill>
                          <a:effectLst/>
                          <a:latin typeface="Aptos Narrow"/>
                        </a:rPr>
                        <a:t>Category</a:t>
                      </a: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rtl="0" fontAlgn="base">
                        <a:lnSpc>
                          <a:spcPts val="1875"/>
                        </a:lnSpc>
                        <a:buNone/>
                      </a:pPr>
                      <a:r>
                        <a:rPr lang="en-US" sz="1800" b="1" dirty="0">
                          <a:solidFill>
                            <a:schemeClr val="tx1"/>
                          </a:solidFill>
                          <a:effectLst/>
                          <a:latin typeface="Aptos Narrow"/>
                        </a:rPr>
                        <a:t>Endorsement </a:t>
                      </a:r>
                      <a:endParaRPr lang="en-US" dirty="0">
                        <a:solidFill>
                          <a:schemeClr val="tx1"/>
                        </a:solidFill>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tc>
                  <a:txBody>
                    <a:bodyPr/>
                    <a:lstStyle/>
                    <a:p>
                      <a:pPr rtl="0" fontAlgn="base">
                        <a:lnSpc>
                          <a:spcPts val="1875"/>
                        </a:lnSpc>
                        <a:buNone/>
                      </a:pPr>
                      <a:r>
                        <a:rPr lang="en-US" sz="1800" b="1" dirty="0">
                          <a:solidFill>
                            <a:schemeClr val="tx1"/>
                          </a:solidFill>
                          <a:effectLst/>
                          <a:latin typeface="Aptos Narrow"/>
                        </a:rPr>
                        <a:t>Add-On Endorsement (Math and Science)  </a:t>
                      </a:r>
                      <a:endParaRPr lang="en-US" dirty="0">
                        <a:solidFill>
                          <a:schemeClr val="tx1"/>
                        </a:solidFill>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99209770"/>
                  </a:ext>
                </a:extLst>
              </a:tr>
              <a:tr h="1666215">
                <a:tc>
                  <a:txBody>
                    <a:bodyPr/>
                    <a:lstStyle/>
                    <a:p>
                      <a:pPr rtl="0" fontAlgn="base">
                        <a:lnSpc>
                          <a:spcPts val="1875"/>
                        </a:lnSpc>
                        <a:buNone/>
                      </a:pPr>
                      <a:r>
                        <a:rPr lang="en-US" sz="1800" b="1">
                          <a:effectLst/>
                          <a:latin typeface="Aptos Narrow"/>
                        </a:rPr>
                        <a:t>Entry </a:t>
                      </a:r>
                      <a:endParaRPr lang="en-US">
                        <a:effectLst/>
                        <a:latin typeface="Aptos Narrow"/>
                      </a:endParaRPr>
                    </a:p>
                    <a:p>
                      <a:pPr rtl="0" fontAlgn="base">
                        <a:lnSpc>
                          <a:spcPts val="1875"/>
                        </a:lnSpc>
                        <a:buNone/>
                      </a:pPr>
                      <a:r>
                        <a:rPr lang="en-US" sz="1800" b="1">
                          <a:effectLst/>
                          <a:latin typeface="Aptos Narrow"/>
                        </a:rPr>
                        <a:t>Requirements</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tc>
                  <a:txBody>
                    <a:bodyPr/>
                    <a:lstStyle/>
                    <a:p>
                      <a:pPr rtl="0" fontAlgn="base">
                        <a:lnSpc>
                          <a:spcPts val="1875"/>
                        </a:lnSpc>
                        <a:buNone/>
                      </a:pPr>
                      <a:r>
                        <a:rPr lang="en-US" sz="1800">
                          <a:effectLst/>
                          <a:latin typeface="Aptos Narrow"/>
                        </a:rPr>
                        <a:t>Currently pursue an initial instructional certificate at a Department approved EPP</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marL="342900" lvl="0" indent="-342900" rtl="0" fontAlgn="base">
                        <a:lnSpc>
                          <a:spcPts val="1875"/>
                        </a:lnSpc>
                        <a:buFont typeface="Arial" panose="020B0604020202020204" pitchFamily="34" charset="0"/>
                        <a:buChar char="•"/>
                      </a:pPr>
                      <a:r>
                        <a:rPr lang="en-US" sz="1800">
                          <a:effectLst/>
                          <a:latin typeface="Aptos Narrow"/>
                        </a:rPr>
                        <a:t>Hold a valid CEAS or Standard</a:t>
                      </a:r>
                      <a:endParaRPr lang="en-US">
                        <a:effectLst/>
                        <a:latin typeface="Aptos Narrow"/>
                      </a:endParaRPr>
                    </a:p>
                    <a:p>
                      <a:pPr marL="342900" lvl="0" indent="-342900" rtl="0" fontAlgn="base">
                        <a:lnSpc>
                          <a:spcPts val="1875"/>
                        </a:lnSpc>
                        <a:buFont typeface="Arial" panose="020B0604020202020204" pitchFamily="34" charset="0"/>
                        <a:buChar char="•"/>
                      </a:pPr>
                      <a:r>
                        <a:rPr lang="en-US" sz="1800">
                          <a:effectLst/>
                          <a:latin typeface="Aptos Narrow"/>
                        </a:rPr>
                        <a:t>Complete at least 6 of 30 credits of coursework in the subject area </a:t>
                      </a:r>
                      <a:endParaRPr lang="en-US">
                        <a:effectLst/>
                        <a:latin typeface="Aptos Narrow"/>
                      </a:endParaRPr>
                    </a:p>
                    <a:p>
                      <a:pPr marL="342900" lvl="0" indent="-342900" rtl="0" fontAlgn="base">
                        <a:lnSpc>
                          <a:spcPts val="1875"/>
                        </a:lnSpc>
                        <a:buFont typeface="Arial" panose="020B0604020202020204" pitchFamily="34" charset="0"/>
                        <a:buChar char="•"/>
                      </a:pPr>
                      <a:r>
                        <a:rPr lang="en-US" sz="1800">
                          <a:effectLst/>
                          <a:latin typeface="Aptos Narrow"/>
                        </a:rPr>
                        <a:t>Demonstrate at least two years of teaching</a:t>
                      </a:r>
                      <a:endParaRPr lang="en-US">
                        <a:effectLst/>
                        <a:latin typeface="Aptos Narrow"/>
                      </a:endParaRPr>
                    </a:p>
                    <a:p>
                      <a:pPr marL="342900" lvl="0" indent="-342900" rtl="0" fontAlgn="base">
                        <a:lnSpc>
                          <a:spcPts val="1875"/>
                        </a:lnSpc>
                        <a:buFont typeface="Arial" panose="020B0604020202020204" pitchFamily="34" charset="0"/>
                        <a:buChar char="•"/>
                      </a:pPr>
                      <a:r>
                        <a:rPr lang="en-US" sz="1800">
                          <a:effectLst/>
                          <a:latin typeface="Aptos Narrow"/>
                        </a:rPr>
                        <a:t>Be enrolled in, and recommended for a CE by the EPP </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424712"/>
                  </a:ext>
                </a:extLst>
              </a:tr>
              <a:tr h="1889089">
                <a:tc>
                  <a:txBody>
                    <a:bodyPr/>
                    <a:lstStyle/>
                    <a:p>
                      <a:pPr rtl="0" fontAlgn="base">
                        <a:lnSpc>
                          <a:spcPts val="1875"/>
                        </a:lnSpc>
                        <a:buNone/>
                      </a:pPr>
                      <a:r>
                        <a:rPr lang="en-US" sz="1800" b="1">
                          <a:effectLst/>
                          <a:latin typeface="Aptos Narrow"/>
                        </a:rPr>
                        <a:t>Program </a:t>
                      </a:r>
                      <a:endParaRPr lang="en-US">
                        <a:effectLst/>
                        <a:latin typeface="Aptos Narrow"/>
                      </a:endParaRPr>
                    </a:p>
                    <a:p>
                      <a:pPr rtl="0" fontAlgn="base">
                        <a:lnSpc>
                          <a:spcPts val="1875"/>
                        </a:lnSpc>
                        <a:buNone/>
                      </a:pPr>
                      <a:r>
                        <a:rPr lang="en-US" sz="1800" b="1">
                          <a:effectLst/>
                          <a:latin typeface="Aptos Narrow"/>
                        </a:rPr>
                        <a:t>Requirements </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tc>
                  <a:txBody>
                    <a:bodyPr/>
                    <a:lstStyle/>
                    <a:p>
                      <a:pPr rtl="0" fontAlgn="base">
                        <a:lnSpc>
                          <a:spcPts val="1875"/>
                        </a:lnSpc>
                        <a:buNone/>
                      </a:pPr>
                      <a:r>
                        <a:rPr lang="en-US" sz="1800">
                          <a:effectLst/>
                          <a:latin typeface="Aptos Narrow"/>
                        </a:rPr>
                        <a:t>Complete one or more of the following:</a:t>
                      </a:r>
                      <a:endParaRPr lang="en-US">
                        <a:effectLst/>
                        <a:latin typeface="Aptos Narrow"/>
                      </a:endParaRPr>
                    </a:p>
                    <a:p>
                      <a:pPr marL="342900" lvl="0" indent="-342900" rtl="0" fontAlgn="base">
                        <a:lnSpc>
                          <a:spcPts val="1875"/>
                        </a:lnSpc>
                        <a:buFont typeface="Arial" panose="020B0604020202020204" pitchFamily="34" charset="0"/>
                        <a:buChar char="•"/>
                      </a:pPr>
                      <a:r>
                        <a:rPr lang="en-US" sz="1800">
                          <a:effectLst/>
                          <a:latin typeface="Aptos Narrow"/>
                        </a:rPr>
                        <a:t>Undergraduate major in the subject area; </a:t>
                      </a:r>
                      <a:endParaRPr lang="en-US">
                        <a:effectLst/>
                        <a:latin typeface="Aptos Narrow"/>
                      </a:endParaRPr>
                    </a:p>
                    <a:p>
                      <a:pPr marL="342900" lvl="0" indent="-342900" rtl="0" fontAlgn="base">
                        <a:lnSpc>
                          <a:spcPts val="1875"/>
                        </a:lnSpc>
                        <a:buFont typeface="Arial" panose="020B0604020202020204" pitchFamily="34" charset="0"/>
                        <a:buChar char="•"/>
                      </a:pPr>
                      <a:r>
                        <a:rPr lang="en-US" sz="1800">
                          <a:effectLst/>
                          <a:latin typeface="Aptos Narrow"/>
                        </a:rPr>
                        <a:t>Hold a graduate degree in the subject area; or</a:t>
                      </a:r>
                      <a:endParaRPr lang="en-US">
                        <a:effectLst/>
                        <a:latin typeface="Aptos Narrow"/>
                      </a:endParaRPr>
                    </a:p>
                    <a:p>
                      <a:pPr marL="342900" lvl="0" indent="-342900" rtl="0" fontAlgn="base">
                        <a:lnSpc>
                          <a:spcPts val="1875"/>
                        </a:lnSpc>
                        <a:buFont typeface="Arial" panose="020B0604020202020204" pitchFamily="34" charset="0"/>
                        <a:buChar char="•"/>
                      </a:pPr>
                      <a:r>
                        <a:rPr lang="en-US" sz="1800">
                          <a:effectLst/>
                          <a:latin typeface="Aptos Narrow"/>
                        </a:rPr>
                        <a:t>Complete at least 30 credits appropriate to the subject area, of which 12 semester-hour credits must be at the advanced level of study</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rtl="0" fontAlgn="base">
                        <a:lnSpc>
                          <a:spcPts val="1875"/>
                        </a:lnSpc>
                        <a:buNone/>
                      </a:pPr>
                      <a:r>
                        <a:rPr lang="en-US" sz="1800">
                          <a:effectLst/>
                          <a:latin typeface="Aptos Narrow"/>
                        </a:rPr>
                        <a:t>Complete all the requirements for a standard certificate with a mathematics or science area endorsement, pursuant to N.J.A.C. 6A:9B-9.1(a), 10, or 11, as applicable </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0752760"/>
                  </a:ext>
                </a:extLst>
              </a:tr>
              <a:tr h="912705">
                <a:tc>
                  <a:txBody>
                    <a:bodyPr/>
                    <a:lstStyle/>
                    <a:p>
                      <a:pPr rtl="0" fontAlgn="base">
                        <a:lnSpc>
                          <a:spcPts val="1875"/>
                        </a:lnSpc>
                        <a:buNone/>
                      </a:pPr>
                      <a:r>
                        <a:rPr lang="en-US" sz="1800" b="1">
                          <a:effectLst/>
                          <a:latin typeface="Aptos Narrow"/>
                        </a:rPr>
                        <a:t>Assessments</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tc>
                  <a:txBody>
                    <a:bodyPr/>
                    <a:lstStyle/>
                    <a:p>
                      <a:pPr rtl="0" fontAlgn="base">
                        <a:lnSpc>
                          <a:spcPts val="1875"/>
                        </a:lnSpc>
                        <a:buNone/>
                      </a:pPr>
                      <a:r>
                        <a:rPr lang="en-US" sz="1800">
                          <a:effectLst/>
                          <a:latin typeface="Aptos Narrow"/>
                        </a:rPr>
                        <a:t>Pass the appropriate State test of subject matter knowledge </a:t>
                      </a:r>
                      <a:endParaRPr lang="en-US">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rtl="0" fontAlgn="base">
                        <a:lnSpc>
                          <a:spcPts val="1875"/>
                        </a:lnSpc>
                        <a:buNone/>
                      </a:pPr>
                      <a:r>
                        <a:rPr lang="en-US" sz="1800" dirty="0">
                          <a:effectLst/>
                          <a:latin typeface="Aptos Narrow"/>
                        </a:rPr>
                        <a:t>Pass the appropriate State test of subject matter knowledge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3283436"/>
                  </a:ext>
                </a:extLst>
              </a:tr>
            </a:tbl>
          </a:graphicData>
        </a:graphic>
      </p:graphicFrame>
    </p:spTree>
    <p:extLst>
      <p:ext uri="{BB962C8B-B14F-4D97-AF65-F5344CB8AC3E}">
        <p14:creationId xmlns:p14="http://schemas.microsoft.com/office/powerpoint/2010/main" val="113661159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Lst>
          </p:cNvPr>
          <p:cNvSpPr>
            <a:spLocks noGrp="1"/>
          </p:cNvSpPr>
          <p:nvPr>
            <p:ph type="title"/>
          </p:nvPr>
        </p:nvSpPr>
        <p:spPr>
          <a:xfrm>
            <a:off x="329610" y="516937"/>
            <a:ext cx="11277599" cy="416560"/>
          </a:xfrm>
        </p:spPr>
        <p:txBody>
          <a:bodyPr/>
          <a:lstStyle/>
          <a:p>
            <a:r>
              <a:rPr lang="en-US" sz="5400" dirty="0"/>
              <a:t>General Information</a:t>
            </a:r>
          </a:p>
        </p:txBody>
      </p:sp>
      <p:sp>
        <p:nvSpPr>
          <p:cNvPr id="4" name="Text Placeholder 3">
            <a:extLst>
              <a:ext uri="{FF2B5EF4-FFF2-40B4-BE49-F238E27FC236}">
                <a16:creationId xmlns:a16="http://schemas.microsoft.com/office/drawing/2014/main" id="{211130E2-2EDD-E1B8-4AFD-31CDA98F5843}"/>
              </a:ext>
            </a:extLst>
          </p:cNvPr>
          <p:cNvSpPr>
            <a:spLocks noGrp="1"/>
          </p:cNvSpPr>
          <p:nvPr>
            <p:ph type="body" sz="quarter" idx="12"/>
          </p:nvPr>
        </p:nvSpPr>
        <p:spPr>
          <a:xfrm>
            <a:off x="431381" y="1392864"/>
            <a:ext cx="11251780" cy="4531639"/>
          </a:xfrm>
        </p:spPr>
        <p:txBody>
          <a:bodyPr/>
          <a:lstStyle/>
          <a:p>
            <a:r>
              <a:rPr lang="en-US" sz="3000" dirty="0"/>
              <a:t>The PowerPoint Slides will be posted online after all training sessions have occurred.</a:t>
            </a:r>
          </a:p>
          <a:p>
            <a:r>
              <a:rPr lang="en-US" sz="3000" dirty="0"/>
              <a:t>All questions must be posted into the Q&amp;A panel on the right side of your screen. </a:t>
            </a:r>
          </a:p>
          <a:p>
            <a:r>
              <a:rPr lang="en-US" sz="3000" dirty="0"/>
              <a:t>All responses to Q&amp;A will be made during the presentation.  Accordingly, we ask that topic relevant questions be submitted into the Q&amp;A while the related content is being discussed.  </a:t>
            </a:r>
          </a:p>
          <a:p>
            <a:r>
              <a:rPr lang="en-US" sz="3000" dirty="0"/>
              <a:t>We are unable to answer any questions that are specific to a district or educator.  Please use the web to case for specific questions on candidates.</a:t>
            </a:r>
          </a:p>
        </p:txBody>
      </p:sp>
    </p:spTree>
    <p:extLst>
      <p:ext uri="{BB962C8B-B14F-4D97-AF65-F5344CB8AC3E}">
        <p14:creationId xmlns:p14="http://schemas.microsoft.com/office/powerpoint/2010/main" val="140097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6D9-D306-896A-EBF8-63FA145B1EE8}"/>
              </a:ext>
            </a:extLst>
          </p:cNvPr>
          <p:cNvSpPr>
            <a:spLocks noGrp="1"/>
          </p:cNvSpPr>
          <p:nvPr>
            <p:ph type="title"/>
          </p:nvPr>
        </p:nvSpPr>
        <p:spPr/>
        <p:txBody>
          <a:bodyPr lIns="0" tIns="0" rIns="0" bIns="0" anchor="t"/>
          <a:lstStyle/>
          <a:p>
            <a:r>
              <a:rPr lang="en-US">
                <a:latin typeface="Aptos Narrow"/>
              </a:rPr>
              <a:t>Add-On Endorsements (1 of 3)</a:t>
            </a:r>
            <a:endParaRPr lang="en-US"/>
          </a:p>
        </p:txBody>
      </p:sp>
      <p:sp>
        <p:nvSpPr>
          <p:cNvPr id="4" name="Text Placeholder 3">
            <a:extLst>
              <a:ext uri="{FF2B5EF4-FFF2-40B4-BE49-F238E27FC236}">
                <a16:creationId xmlns:a16="http://schemas.microsoft.com/office/drawing/2014/main" id="{38AEB7BD-56F8-3E96-3C62-EE759164FAE9}"/>
              </a:ext>
            </a:extLst>
          </p:cNvPr>
          <p:cNvSpPr>
            <a:spLocks noGrp="1"/>
          </p:cNvSpPr>
          <p:nvPr>
            <p:ph type="body" sz="quarter" idx="12"/>
          </p:nvPr>
        </p:nvSpPr>
        <p:spPr>
          <a:xfrm>
            <a:off x="467096" y="1185922"/>
            <a:ext cx="11251780" cy="3977640"/>
          </a:xfrm>
        </p:spPr>
        <p:txBody>
          <a:bodyPr lIns="0" tIns="0" rIns="0" bIns="0" anchor="t"/>
          <a:lstStyle/>
          <a:p>
            <a:pPr marL="0" indent="0">
              <a:lnSpc>
                <a:spcPct val="108000"/>
              </a:lnSpc>
              <a:spcAft>
                <a:spcPts val="1400"/>
              </a:spcAft>
              <a:buNone/>
            </a:pPr>
            <a:r>
              <a:rPr lang="en-US" dirty="0">
                <a:solidFill>
                  <a:srgbClr val="000000"/>
                </a:solidFill>
                <a:latin typeface="Aptos Narrow"/>
              </a:rPr>
              <a:t>Pursuant to N.J.A.C. 6A:9B-11.13(b), to be eligible for a CE with a mathematics or science endorsement as an add-on, the candidate shall be exempt from the requirements at N.J.A.C. 6A:9B-9.1 and instead shall: </a:t>
            </a:r>
            <a:endParaRPr lang="en-US" dirty="0"/>
          </a:p>
          <a:p>
            <a:pPr marL="804545" lvl="2" indent="-223520">
              <a:lnSpc>
                <a:spcPct val="108000"/>
              </a:lnSpc>
              <a:spcAft>
                <a:spcPts val="1400"/>
              </a:spcAft>
              <a:buFont typeface="Wingdings" panose="020B0604020202020204" pitchFamily="34" charset="0"/>
              <a:buChar char="§"/>
            </a:pPr>
            <a:r>
              <a:rPr lang="en-US" dirty="0">
                <a:solidFill>
                  <a:srgbClr val="000000"/>
                </a:solidFill>
                <a:latin typeface="Aptos Narrow"/>
              </a:rPr>
              <a:t>Hold a valid New Jersey CEAS or standard instructional certificate; </a:t>
            </a:r>
          </a:p>
          <a:p>
            <a:pPr marL="804545" lvl="2" indent="-223520">
              <a:lnSpc>
                <a:spcPct val="108000"/>
              </a:lnSpc>
              <a:spcAft>
                <a:spcPts val="1400"/>
              </a:spcAft>
              <a:buFont typeface="Wingdings" panose="020B0604020202020204" pitchFamily="34" charset="0"/>
              <a:buChar char="§"/>
            </a:pPr>
            <a:r>
              <a:rPr lang="en-US" dirty="0">
                <a:solidFill>
                  <a:srgbClr val="000000"/>
                </a:solidFill>
                <a:latin typeface="Aptos Narrow"/>
              </a:rPr>
              <a:t>Complete at least six of the 30 credits of appropriate coursework in the subject area as required at N.J.A.C. 6A:9B-9.1(a), 10, or 11;</a:t>
            </a:r>
          </a:p>
          <a:p>
            <a:pPr marL="804545" lvl="2" indent="-223520">
              <a:lnSpc>
                <a:spcPct val="108000"/>
              </a:lnSpc>
              <a:spcAft>
                <a:spcPts val="1400"/>
              </a:spcAft>
              <a:buFont typeface="Wingdings" panose="020B0604020202020204" pitchFamily="34" charset="0"/>
              <a:buChar char="§"/>
            </a:pPr>
            <a:r>
              <a:rPr lang="en-US" dirty="0">
                <a:solidFill>
                  <a:srgbClr val="000000"/>
                </a:solidFill>
                <a:latin typeface="Aptos Narrow"/>
              </a:rPr>
              <a:t>Demonstrate at least two years of successful teaching pursuant to a valid New Jersey or out-of-State equivalent instructional teaching certificate; and</a:t>
            </a:r>
          </a:p>
          <a:p>
            <a:pPr marL="804545" lvl="2" indent="-223520">
              <a:lnSpc>
                <a:spcPct val="108000"/>
              </a:lnSpc>
              <a:spcAft>
                <a:spcPts val="1400"/>
              </a:spcAft>
              <a:buFont typeface="Wingdings" panose="020B0604020202020204" pitchFamily="34" charset="0"/>
              <a:buChar char="§"/>
            </a:pPr>
            <a:r>
              <a:rPr lang="en-US" dirty="0">
                <a:solidFill>
                  <a:srgbClr val="000000"/>
                </a:solidFill>
                <a:latin typeface="Aptos Narrow"/>
              </a:rPr>
              <a:t>Must be recommended for a CE by an educator preparation program, pursuant to N.J.A.C. 6A:9A-5.6.</a:t>
            </a:r>
          </a:p>
        </p:txBody>
      </p:sp>
    </p:spTree>
    <p:extLst>
      <p:ext uri="{BB962C8B-B14F-4D97-AF65-F5344CB8AC3E}">
        <p14:creationId xmlns:p14="http://schemas.microsoft.com/office/powerpoint/2010/main" val="154497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0BB2-37D6-C17E-A34A-65D5DE27DBED}"/>
              </a:ext>
            </a:extLst>
          </p:cNvPr>
          <p:cNvSpPr>
            <a:spLocks noGrp="1"/>
          </p:cNvSpPr>
          <p:nvPr>
            <p:ph type="title"/>
          </p:nvPr>
        </p:nvSpPr>
        <p:spPr/>
        <p:txBody>
          <a:bodyPr lIns="0" tIns="0" rIns="0" bIns="0" anchor="t"/>
          <a:lstStyle/>
          <a:p>
            <a:r>
              <a:rPr lang="en-US">
                <a:latin typeface="Aptos Narrow"/>
              </a:rPr>
              <a:t>Add-On Eligibility for Standard Certificate (2 of 3) </a:t>
            </a:r>
            <a:endParaRPr lang="en-US"/>
          </a:p>
        </p:txBody>
      </p:sp>
      <p:sp>
        <p:nvSpPr>
          <p:cNvPr id="4" name="Text Placeholder 3">
            <a:extLst>
              <a:ext uri="{FF2B5EF4-FFF2-40B4-BE49-F238E27FC236}">
                <a16:creationId xmlns:a16="http://schemas.microsoft.com/office/drawing/2014/main" id="{3D7EB104-0088-F09A-F21D-6370DE19B0DC}"/>
              </a:ext>
            </a:extLst>
          </p:cNvPr>
          <p:cNvSpPr>
            <a:spLocks noGrp="1"/>
          </p:cNvSpPr>
          <p:nvPr>
            <p:ph type="body" sz="quarter" idx="12"/>
          </p:nvPr>
        </p:nvSpPr>
        <p:spPr>
          <a:xfrm>
            <a:off x="467096" y="1443221"/>
            <a:ext cx="11251780" cy="3977640"/>
          </a:xfrm>
        </p:spPr>
        <p:txBody>
          <a:bodyPr lIns="0" tIns="0" rIns="0" bIns="0" anchor="t"/>
          <a:lstStyle/>
          <a:p>
            <a:pPr marL="0" indent="0">
              <a:lnSpc>
                <a:spcPct val="108000"/>
              </a:lnSpc>
              <a:spcAft>
                <a:spcPts val="1400"/>
              </a:spcAft>
              <a:buNone/>
            </a:pPr>
            <a:r>
              <a:rPr lang="en-US" dirty="0">
                <a:solidFill>
                  <a:srgbClr val="000000"/>
                </a:solidFill>
                <a:latin typeface="Aptos Narrow"/>
              </a:rPr>
              <a:t>To be eligible for a standard certificate with a mathematics or science endorsement, candidates holding a CE issued pursuant to the above shall:</a:t>
            </a:r>
            <a:endParaRPr lang="en-US" dirty="0"/>
          </a:p>
          <a:p>
            <a:pPr marL="804545" lvl="2" indent="-223520">
              <a:lnSpc>
                <a:spcPct val="108000"/>
              </a:lnSpc>
              <a:spcAft>
                <a:spcPts val="1400"/>
              </a:spcAft>
              <a:buFont typeface="Wingdings" panose="020B0604020202020204" pitchFamily="34" charset="0"/>
              <a:buChar char="§"/>
            </a:pPr>
            <a:r>
              <a:rPr lang="en-US" sz="2200" dirty="0">
                <a:solidFill>
                  <a:srgbClr val="000000"/>
                </a:solidFill>
                <a:latin typeface="Aptos Narrow"/>
              </a:rPr>
              <a:t> Meet the coursework and subject matter knowledge assessment requirements for the endorsement area at N.J.A.C. 6A:9B-9.1(a);</a:t>
            </a:r>
          </a:p>
          <a:p>
            <a:pPr marL="804545" lvl="2" indent="-223520">
              <a:lnSpc>
                <a:spcPct val="108000"/>
              </a:lnSpc>
              <a:spcAft>
                <a:spcPts val="1400"/>
              </a:spcAft>
              <a:buFont typeface="Wingdings" panose="020B0604020202020204" pitchFamily="34" charset="0"/>
              <a:buChar char="§"/>
            </a:pPr>
            <a:r>
              <a:rPr lang="en-US" sz="2200" dirty="0">
                <a:solidFill>
                  <a:srgbClr val="000000"/>
                </a:solidFill>
                <a:latin typeface="Aptos Narrow"/>
              </a:rPr>
              <a:t> Successfully complete the EPP, pursuant to N.J.A.C. 6A:9A-5.6; and</a:t>
            </a:r>
          </a:p>
          <a:p>
            <a:pPr marL="804545" lvl="2" indent="-223520">
              <a:lnSpc>
                <a:spcPct val="108000"/>
              </a:lnSpc>
              <a:spcAft>
                <a:spcPts val="1400"/>
              </a:spcAft>
              <a:buFont typeface="Wingdings" panose="020B0604020202020204" pitchFamily="34" charset="0"/>
              <a:buChar char="§"/>
            </a:pPr>
            <a:r>
              <a:rPr lang="en-US" sz="2200" dirty="0">
                <a:solidFill>
                  <a:srgbClr val="000000"/>
                </a:solidFill>
                <a:latin typeface="Aptos Narrow"/>
              </a:rPr>
              <a:t> Be recommended for a standard certificate by the EPP. </a:t>
            </a:r>
          </a:p>
        </p:txBody>
      </p:sp>
    </p:spTree>
    <p:extLst>
      <p:ext uri="{BB962C8B-B14F-4D97-AF65-F5344CB8AC3E}">
        <p14:creationId xmlns:p14="http://schemas.microsoft.com/office/powerpoint/2010/main" val="2161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C8CD-F40C-55E9-CA50-F866AC645D7D}"/>
              </a:ext>
            </a:extLst>
          </p:cNvPr>
          <p:cNvSpPr>
            <a:spLocks noGrp="1"/>
          </p:cNvSpPr>
          <p:nvPr>
            <p:ph type="title"/>
          </p:nvPr>
        </p:nvSpPr>
        <p:spPr/>
        <p:txBody>
          <a:bodyPr lIns="0" tIns="0" rIns="0" bIns="0" anchor="t"/>
          <a:lstStyle/>
          <a:p>
            <a:r>
              <a:rPr lang="en-US">
                <a:latin typeface="Aptos Narrow"/>
              </a:rPr>
              <a:t>Add-On Endorsement Codes (3 of 3) </a:t>
            </a:r>
            <a:endParaRPr lang="en-US"/>
          </a:p>
        </p:txBody>
      </p:sp>
      <p:graphicFrame>
        <p:nvGraphicFramePr>
          <p:cNvPr id="6" name="Table 5">
            <a:extLst>
              <a:ext uri="{FF2B5EF4-FFF2-40B4-BE49-F238E27FC236}">
                <a16:creationId xmlns:a16="http://schemas.microsoft.com/office/drawing/2014/main" id="{B0432D8C-DBAE-E5E1-17C6-FD7FB5699914}"/>
              </a:ext>
            </a:extLst>
          </p:cNvPr>
          <p:cNvGraphicFramePr>
            <a:graphicFrameLocks noGrp="1"/>
          </p:cNvGraphicFramePr>
          <p:nvPr>
            <p:extLst>
              <p:ext uri="{D42A27DB-BD31-4B8C-83A1-F6EECF244321}">
                <p14:modId xmlns:p14="http://schemas.microsoft.com/office/powerpoint/2010/main" val="3949843912"/>
              </p:ext>
            </p:extLst>
          </p:nvPr>
        </p:nvGraphicFramePr>
        <p:xfrm>
          <a:off x="965787" y="1241359"/>
          <a:ext cx="10260426" cy="4623735"/>
        </p:xfrm>
        <a:graphic>
          <a:graphicData uri="http://schemas.openxmlformats.org/drawingml/2006/table">
            <a:tbl>
              <a:tblPr firstRow="1" bandRow="1">
                <a:tableStyleId>{5C22544A-7EE6-4342-B048-85BDC9FD1C3A}</a:tableStyleId>
              </a:tblPr>
              <a:tblGrid>
                <a:gridCol w="3420142">
                  <a:extLst>
                    <a:ext uri="{9D8B030D-6E8A-4147-A177-3AD203B41FA5}">
                      <a16:colId xmlns:a16="http://schemas.microsoft.com/office/drawing/2014/main" val="4101682607"/>
                    </a:ext>
                  </a:extLst>
                </a:gridCol>
                <a:gridCol w="3420142">
                  <a:extLst>
                    <a:ext uri="{9D8B030D-6E8A-4147-A177-3AD203B41FA5}">
                      <a16:colId xmlns:a16="http://schemas.microsoft.com/office/drawing/2014/main" val="3130108814"/>
                    </a:ext>
                  </a:extLst>
                </a:gridCol>
                <a:gridCol w="3420142">
                  <a:extLst>
                    <a:ext uri="{9D8B030D-6E8A-4147-A177-3AD203B41FA5}">
                      <a16:colId xmlns:a16="http://schemas.microsoft.com/office/drawing/2014/main" val="4173066091"/>
                    </a:ext>
                  </a:extLst>
                </a:gridCol>
              </a:tblGrid>
              <a:tr h="634583">
                <a:tc>
                  <a:txBody>
                    <a:bodyPr/>
                    <a:lstStyle/>
                    <a:p>
                      <a:pPr algn="ctr" rtl="0" fontAlgn="base">
                        <a:lnSpc>
                          <a:spcPts val="1875"/>
                        </a:lnSpc>
                        <a:buNone/>
                      </a:pPr>
                      <a:r>
                        <a:rPr lang="en-US" sz="1800" b="1" dirty="0">
                          <a:solidFill>
                            <a:schemeClr val="tx1"/>
                          </a:solidFill>
                          <a:effectLst/>
                          <a:latin typeface="Aptos Narrow"/>
                        </a:rPr>
                        <a:t>Endorsement Title </a:t>
                      </a: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tc>
                  <a:txBody>
                    <a:bodyPr/>
                    <a:lstStyle/>
                    <a:p>
                      <a:pPr algn="ctr" rtl="0" fontAlgn="base">
                        <a:lnSpc>
                          <a:spcPts val="1875"/>
                        </a:lnSpc>
                        <a:buNone/>
                      </a:pPr>
                      <a:r>
                        <a:rPr lang="en-US" sz="1800" b="1" dirty="0">
                          <a:solidFill>
                            <a:schemeClr val="tx1"/>
                          </a:solidFill>
                          <a:effectLst/>
                          <a:latin typeface="Aptos Narrow"/>
                        </a:rPr>
                        <a:t>Types Available </a:t>
                      </a:r>
                      <a:endParaRPr lang="en-US" dirty="0">
                        <a:solidFill>
                          <a:schemeClr val="tx1"/>
                        </a:solidFill>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tc>
                  <a:txBody>
                    <a:bodyPr/>
                    <a:lstStyle/>
                    <a:p>
                      <a:pPr algn="ctr" rtl="0" fontAlgn="base">
                        <a:lnSpc>
                          <a:spcPts val="1875"/>
                        </a:lnSpc>
                        <a:buNone/>
                      </a:pPr>
                      <a:r>
                        <a:rPr lang="en-US" sz="1800" b="1" dirty="0">
                          <a:solidFill>
                            <a:schemeClr val="tx1"/>
                          </a:solidFill>
                          <a:effectLst/>
                          <a:latin typeface="Aptos Narrow"/>
                        </a:rPr>
                        <a:t>Code </a:t>
                      </a:r>
                      <a:endParaRPr lang="en-US" dirty="0">
                        <a:solidFill>
                          <a:schemeClr val="tx1"/>
                        </a:solidFill>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71252259"/>
                  </a:ext>
                </a:extLst>
              </a:tr>
              <a:tr h="556651">
                <a:tc>
                  <a:txBody>
                    <a:bodyPr/>
                    <a:lstStyle/>
                    <a:p>
                      <a:pPr algn="ctr" rtl="0" fontAlgn="base">
                        <a:lnSpc>
                          <a:spcPts val="1875"/>
                        </a:lnSpc>
                        <a:buNone/>
                      </a:pPr>
                      <a:r>
                        <a:rPr lang="en-US" sz="1800" dirty="0">
                          <a:effectLst/>
                          <a:latin typeface="Aptos Narrow"/>
                        </a:rPr>
                        <a:t>Mathematics Add-On</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marL="342900" lvl="0" indent="-342900" algn="l" rtl="0" fontAlgn="base">
                        <a:lnSpc>
                          <a:spcPts val="1875"/>
                        </a:lnSpc>
                        <a:buFont typeface="+mj-lt"/>
                        <a:buAutoNum type="arabicPeriod"/>
                      </a:pPr>
                      <a:r>
                        <a:rPr lang="en-US" sz="1800" dirty="0">
                          <a:effectLst/>
                          <a:latin typeface="Aptos Narrow"/>
                        </a:rPr>
                        <a:t>CE</a:t>
                      </a:r>
                      <a:r>
                        <a:rPr lang="en-US" dirty="0">
                          <a:effectLst/>
                          <a:latin typeface="Aptos Narrow"/>
                        </a:rPr>
                        <a:t> </a:t>
                      </a:r>
                    </a:p>
                    <a:p>
                      <a:pPr marL="342900" lvl="0" indent="-342900" algn="l" rtl="0" fontAlgn="base">
                        <a:lnSpc>
                          <a:spcPts val="1875"/>
                        </a:lnSpc>
                        <a:buFont typeface="+mj-lt"/>
                        <a:buAutoNum type="arabicPeriod" startAt="2"/>
                      </a:pPr>
                      <a:r>
                        <a:rPr lang="en-US" sz="1800" dirty="0">
                          <a:effectLst/>
                          <a:latin typeface="Aptos Narrow"/>
                        </a:rPr>
                        <a:t>Standard</a:t>
                      </a:r>
                      <a:endParaRPr lang="en-US" dirty="0">
                        <a:effectLst/>
                        <a:latin typeface="Aptos Narrow"/>
                      </a:endParaRPr>
                    </a:p>
                    <a:p>
                      <a:pPr algn="l" rtl="0" fontAlgn="base">
                        <a:lnSpc>
                          <a:spcPts val="1875"/>
                        </a:lnSpc>
                        <a:buNone/>
                      </a:pPr>
                      <a:r>
                        <a:rPr lang="en-US" sz="1800" dirty="0">
                          <a:effectLst/>
                          <a:latin typeface="Aptos Narrow"/>
                        </a:rPr>
                        <a:t>3.    Non-Citizen Standard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pPr algn="ctr" rtl="0" fontAlgn="base">
                        <a:lnSpc>
                          <a:spcPts val="1875"/>
                        </a:lnSpc>
                        <a:buNone/>
                      </a:pPr>
                      <a:r>
                        <a:rPr lang="en-US" sz="1800" dirty="0">
                          <a:effectLst/>
                          <a:latin typeface="Aptos Narrow"/>
                        </a:rPr>
                        <a:t>1902</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676983"/>
                  </a:ext>
                </a:extLst>
              </a:tr>
              <a:tr h="556651">
                <a:tc>
                  <a:txBody>
                    <a:bodyPr/>
                    <a:lstStyle/>
                    <a:p>
                      <a:pPr algn="ctr" rtl="0" fontAlgn="base">
                        <a:lnSpc>
                          <a:spcPts val="1875"/>
                        </a:lnSpc>
                        <a:buNone/>
                      </a:pPr>
                      <a:r>
                        <a:rPr lang="en-US" sz="1800" dirty="0">
                          <a:effectLst/>
                          <a:latin typeface="Aptos Narrow"/>
                        </a:rPr>
                        <a:t>Biology Add-On</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endParaRPr lang="en-US"/>
                    </a:p>
                  </a:txBody>
                  <a:tcPr>
                    <a:lnL w="10858" cap="flat" cmpd="sng" algn="ctr">
                      <a:solidFill>
                        <a:srgbClr val="000000"/>
                      </a:solidFill>
                      <a:prstDash val="solid"/>
                      <a:round/>
                      <a:headEnd type="none" w="med" len="med"/>
                      <a:tailEnd type="none" w="med" len="med"/>
                    </a:lnL>
                    <a:lnT w="10858" cap="flat" cmpd="sng" algn="ctr">
                      <a:solidFill>
                        <a:srgbClr val="000000"/>
                      </a:solidFill>
                      <a:prstDash val="solid"/>
                      <a:round/>
                      <a:headEnd type="none" w="med" len="med"/>
                      <a:tailEnd type="none" w="med" len="med"/>
                    </a:lnT>
                  </a:tcPr>
                </a:tc>
                <a:tc>
                  <a:txBody>
                    <a:bodyPr/>
                    <a:lstStyle/>
                    <a:p>
                      <a:pPr algn="ctr" rtl="0" fontAlgn="base">
                        <a:lnSpc>
                          <a:spcPts val="1875"/>
                        </a:lnSpc>
                        <a:buNone/>
                      </a:pPr>
                      <a:r>
                        <a:rPr lang="en-US" sz="1800" dirty="0">
                          <a:effectLst/>
                          <a:latin typeface="Aptos Narrow"/>
                        </a:rPr>
                        <a:t>2212</a:t>
                      </a:r>
                      <a:endParaRPr lang="en-US" dirty="0">
                        <a:effectLst/>
                        <a:latin typeface="Aptos Narrow"/>
                      </a:endParaRPr>
                    </a:p>
                  </a:txBody>
                  <a:tcPr marL="78229" marR="78229" marT="39110" marB="39110">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4086571"/>
                  </a:ext>
                </a:extLst>
              </a:tr>
              <a:tr h="556651">
                <a:tc>
                  <a:txBody>
                    <a:bodyPr/>
                    <a:lstStyle/>
                    <a:p>
                      <a:pPr algn="ctr" rtl="0" fontAlgn="base">
                        <a:lnSpc>
                          <a:spcPts val="1875"/>
                        </a:lnSpc>
                        <a:buNone/>
                      </a:pPr>
                      <a:r>
                        <a:rPr lang="en-US" sz="1800" dirty="0">
                          <a:effectLst/>
                          <a:latin typeface="Aptos Narrow"/>
                        </a:rPr>
                        <a:t>Chemistry Add-On</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endParaRPr lang="en-US"/>
                    </a:p>
                  </a:txBody>
                  <a:tcPr>
                    <a:lnL w="10858" cap="flat" cmpd="sng" algn="ctr">
                      <a:solidFill>
                        <a:srgbClr val="000000"/>
                      </a:solidFill>
                      <a:prstDash val="solid"/>
                      <a:round/>
                      <a:headEnd type="none" w="med" len="med"/>
                      <a:tailEnd type="none" w="med" len="med"/>
                    </a:lnL>
                  </a:tcPr>
                </a:tc>
                <a:tc>
                  <a:txBody>
                    <a:bodyPr/>
                    <a:lstStyle/>
                    <a:p>
                      <a:pPr algn="ctr" rtl="0" fontAlgn="base">
                        <a:lnSpc>
                          <a:spcPts val="1875"/>
                        </a:lnSpc>
                        <a:buNone/>
                      </a:pPr>
                      <a:r>
                        <a:rPr lang="en-US" sz="1800" dirty="0">
                          <a:effectLst/>
                          <a:latin typeface="Aptos Narrow"/>
                        </a:rPr>
                        <a:t>2272</a:t>
                      </a:r>
                      <a:endParaRPr lang="en-US" dirty="0">
                        <a:effectLst/>
                        <a:latin typeface="Aptos Narrow"/>
                      </a:endParaRPr>
                    </a:p>
                  </a:txBody>
                  <a:tcPr marL="78229" marR="78229" marT="39110" marB="39110">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135874"/>
                  </a:ext>
                </a:extLst>
              </a:tr>
              <a:tr h="556651">
                <a:tc>
                  <a:txBody>
                    <a:bodyPr/>
                    <a:lstStyle/>
                    <a:p>
                      <a:pPr algn="ctr" rtl="0" fontAlgn="base">
                        <a:lnSpc>
                          <a:spcPts val="1875"/>
                        </a:lnSpc>
                        <a:buNone/>
                      </a:pPr>
                      <a:r>
                        <a:rPr lang="en-US" sz="1800" dirty="0">
                          <a:effectLst/>
                          <a:latin typeface="Aptos Narrow"/>
                        </a:rPr>
                        <a:t>Physics Add-On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endParaRPr lang="en-US"/>
                    </a:p>
                  </a:txBody>
                  <a:tcPr>
                    <a:lnL w="10858" cap="flat" cmpd="sng" algn="ctr">
                      <a:solidFill>
                        <a:srgbClr val="000000"/>
                      </a:solidFill>
                      <a:prstDash val="solid"/>
                      <a:round/>
                      <a:headEnd type="none" w="med" len="med"/>
                      <a:tailEnd type="none" w="med" len="med"/>
                    </a:lnL>
                  </a:tcPr>
                </a:tc>
                <a:tc>
                  <a:txBody>
                    <a:bodyPr/>
                    <a:lstStyle/>
                    <a:p>
                      <a:pPr algn="ctr" rtl="0" fontAlgn="base">
                        <a:lnSpc>
                          <a:spcPts val="1875"/>
                        </a:lnSpc>
                        <a:buNone/>
                      </a:pPr>
                      <a:r>
                        <a:rPr lang="en-US" sz="1800" dirty="0">
                          <a:effectLst/>
                          <a:latin typeface="Aptos Narrow"/>
                        </a:rPr>
                        <a:t>2262</a:t>
                      </a:r>
                      <a:endParaRPr lang="en-US" dirty="0">
                        <a:effectLst/>
                        <a:latin typeface="Aptos Narrow"/>
                      </a:endParaRPr>
                    </a:p>
                  </a:txBody>
                  <a:tcPr marL="78229" marR="78229" marT="39110" marB="39110">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8132988"/>
                  </a:ext>
                </a:extLst>
              </a:tr>
              <a:tr h="556651">
                <a:tc>
                  <a:txBody>
                    <a:bodyPr/>
                    <a:lstStyle/>
                    <a:p>
                      <a:pPr algn="ctr" rtl="0" fontAlgn="base">
                        <a:lnSpc>
                          <a:spcPts val="1875"/>
                        </a:lnSpc>
                        <a:buNone/>
                      </a:pPr>
                      <a:r>
                        <a:rPr lang="en-US" sz="1800" dirty="0">
                          <a:effectLst/>
                          <a:latin typeface="Aptos Narrow"/>
                        </a:rPr>
                        <a:t>Earth Science Add-On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endParaRPr lang="en-US"/>
                    </a:p>
                  </a:txBody>
                  <a:tcPr>
                    <a:lnL w="10858" cap="flat" cmpd="sng" algn="ctr">
                      <a:solidFill>
                        <a:srgbClr val="000000"/>
                      </a:solidFill>
                      <a:prstDash val="solid"/>
                      <a:round/>
                      <a:headEnd type="none" w="med" len="med"/>
                      <a:tailEnd type="none" w="med" len="med"/>
                    </a:lnL>
                  </a:tcPr>
                </a:tc>
                <a:tc>
                  <a:txBody>
                    <a:bodyPr/>
                    <a:lstStyle/>
                    <a:p>
                      <a:pPr algn="ctr" rtl="0" fontAlgn="base">
                        <a:lnSpc>
                          <a:spcPts val="1875"/>
                        </a:lnSpc>
                        <a:buNone/>
                      </a:pPr>
                      <a:r>
                        <a:rPr lang="en-US" sz="1800" dirty="0">
                          <a:effectLst/>
                          <a:latin typeface="Aptos Narrow"/>
                        </a:rPr>
                        <a:t>2222</a:t>
                      </a:r>
                      <a:endParaRPr lang="en-US" dirty="0">
                        <a:effectLst/>
                        <a:latin typeface="Aptos Narrow"/>
                      </a:endParaRPr>
                    </a:p>
                  </a:txBody>
                  <a:tcPr marL="78229" marR="78229" marT="39110" marB="39110">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9060432"/>
                  </a:ext>
                </a:extLst>
              </a:tr>
              <a:tr h="957443">
                <a:tc>
                  <a:txBody>
                    <a:bodyPr/>
                    <a:lstStyle/>
                    <a:p>
                      <a:pPr algn="ctr" rtl="0" fontAlgn="base">
                        <a:lnSpc>
                          <a:spcPts val="1875"/>
                        </a:lnSpc>
                        <a:buNone/>
                      </a:pPr>
                      <a:r>
                        <a:rPr lang="en-US" sz="1800" dirty="0">
                          <a:effectLst/>
                          <a:latin typeface="Aptos Narrow"/>
                        </a:rPr>
                        <a:t>Physical Science Add-On </a:t>
                      </a:r>
                      <a:endParaRPr lang="en-US" dirty="0">
                        <a:effectLst/>
                        <a:latin typeface="Aptos Narrow"/>
                      </a:endParaRPr>
                    </a:p>
                  </a:txBody>
                  <a:tcPr marL="78229" marR="78229" marT="39110" marB="39110">
                    <a:lnL w="10858" cap="flat" cmpd="sng" algn="ctr">
                      <a:solidFill>
                        <a:srgbClr val="000000"/>
                      </a:solidFill>
                      <a:prstDash val="solid"/>
                      <a:round/>
                      <a:headEnd type="none" w="med" len="med"/>
                      <a:tailEnd type="none" w="med" len="med"/>
                    </a:lnL>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tc>
                  <a:txBody>
                    <a:bodyPr/>
                    <a:lstStyle/>
                    <a:p>
                      <a:endParaRPr lang="en-US"/>
                    </a:p>
                  </a:txBody>
                  <a:tcPr>
                    <a:lnL w="10858" cap="flat" cmpd="sng" algn="ctr">
                      <a:solidFill>
                        <a:srgbClr val="000000"/>
                      </a:solidFill>
                      <a:prstDash val="solid"/>
                      <a:round/>
                      <a:headEnd type="none" w="med" len="med"/>
                      <a:tailEnd type="none" w="med" len="med"/>
                    </a:lnL>
                  </a:tcPr>
                </a:tc>
                <a:tc>
                  <a:txBody>
                    <a:bodyPr/>
                    <a:lstStyle/>
                    <a:p>
                      <a:pPr algn="ctr" rtl="0" fontAlgn="base">
                        <a:lnSpc>
                          <a:spcPts val="1875"/>
                        </a:lnSpc>
                        <a:buNone/>
                      </a:pPr>
                      <a:r>
                        <a:rPr lang="en-US" sz="1800" dirty="0">
                          <a:effectLst/>
                          <a:latin typeface="Aptos Narrow"/>
                        </a:rPr>
                        <a:t>2242</a:t>
                      </a:r>
                      <a:endParaRPr lang="en-US" dirty="0">
                        <a:effectLst/>
                        <a:latin typeface="Aptos Narrow"/>
                      </a:endParaRPr>
                    </a:p>
                  </a:txBody>
                  <a:tcPr marL="78229" marR="78229" marT="39110" marB="39110">
                    <a:lnR w="10858" cap="flat" cmpd="sng" algn="ctr">
                      <a:solidFill>
                        <a:srgbClr val="000000"/>
                      </a:solidFill>
                      <a:prstDash val="solid"/>
                      <a:round/>
                      <a:headEnd type="none" w="med" len="med"/>
                      <a:tailEnd type="none" w="med" len="med"/>
                    </a:lnR>
                    <a:lnT w="10858" cap="flat" cmpd="sng" algn="ctr">
                      <a:solidFill>
                        <a:srgbClr val="000000"/>
                      </a:solidFill>
                      <a:prstDash val="solid"/>
                      <a:round/>
                      <a:headEnd type="none" w="med" len="med"/>
                      <a:tailEnd type="none" w="med" len="med"/>
                    </a:lnT>
                    <a:lnB w="10858"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8647934"/>
                  </a:ext>
                </a:extLst>
              </a:tr>
            </a:tbl>
          </a:graphicData>
        </a:graphic>
      </p:graphicFrame>
    </p:spTree>
    <p:extLst>
      <p:ext uri="{BB962C8B-B14F-4D97-AF65-F5344CB8AC3E}">
        <p14:creationId xmlns:p14="http://schemas.microsoft.com/office/powerpoint/2010/main" val="110178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1FA5-0BE1-D7C3-0D5E-8AD5DFDC1BBE}"/>
              </a:ext>
            </a:extLst>
          </p:cNvPr>
          <p:cNvSpPr>
            <a:spLocks noGrp="1"/>
          </p:cNvSpPr>
          <p:nvPr>
            <p:ph type="title"/>
          </p:nvPr>
        </p:nvSpPr>
        <p:spPr/>
        <p:txBody>
          <a:bodyPr lIns="0" tIns="0" rIns="0" bIns="0" anchor="t"/>
          <a:lstStyle/>
          <a:p>
            <a:r>
              <a:rPr lang="en-US">
                <a:latin typeface="Aptos Narrow"/>
              </a:rPr>
              <a:t>Addressing the Teacher Shortage  (1 of 7) </a:t>
            </a:r>
            <a:endParaRPr lang="en-US"/>
          </a:p>
        </p:txBody>
      </p:sp>
      <p:sp>
        <p:nvSpPr>
          <p:cNvPr id="4" name="Text Placeholder 3">
            <a:extLst>
              <a:ext uri="{FF2B5EF4-FFF2-40B4-BE49-F238E27FC236}">
                <a16:creationId xmlns:a16="http://schemas.microsoft.com/office/drawing/2014/main" id="{8D3D759E-B314-4B20-E1CE-CD8EF436DBED}"/>
              </a:ext>
            </a:extLst>
          </p:cNvPr>
          <p:cNvSpPr>
            <a:spLocks noGrp="1"/>
          </p:cNvSpPr>
          <p:nvPr>
            <p:ph type="body" sz="quarter" idx="12"/>
          </p:nvPr>
        </p:nvSpPr>
        <p:spPr>
          <a:xfrm>
            <a:off x="448019" y="1002189"/>
            <a:ext cx="11251780" cy="3977640"/>
          </a:xfrm>
        </p:spPr>
        <p:txBody>
          <a:bodyPr lIns="0" tIns="0" rIns="0" bIns="0" anchor="t"/>
          <a:lstStyle/>
          <a:p>
            <a:pPr marL="0" indent="0">
              <a:lnSpc>
                <a:spcPct val="108000"/>
              </a:lnSpc>
              <a:spcAft>
                <a:spcPts val="1400"/>
              </a:spcAft>
              <a:buNone/>
            </a:pPr>
            <a:r>
              <a:rPr lang="en-US" b="1" i="1" dirty="0">
                <a:solidFill>
                  <a:srgbClr val="000000"/>
                </a:solidFill>
                <a:latin typeface="Aptos Narrow"/>
              </a:rPr>
              <a:t>Pilot Programs</a:t>
            </a:r>
            <a:endParaRPr lang="en-US" i="1" dirty="0">
              <a:solidFill>
                <a:srgbClr val="000000"/>
              </a:solidFill>
              <a:latin typeface="Aptos Narrow"/>
            </a:endParaRPr>
          </a:p>
          <a:p>
            <a:pPr marL="228600" lvl="1" indent="0">
              <a:lnSpc>
                <a:spcPct val="100000"/>
              </a:lnSpc>
              <a:spcBef>
                <a:spcPts val="0"/>
              </a:spcBef>
              <a:buNone/>
            </a:pPr>
            <a:r>
              <a:rPr lang="en-US" sz="2400" dirty="0">
                <a:solidFill>
                  <a:srgbClr val="000000"/>
                </a:solidFill>
                <a:latin typeface="Aptos Narrow"/>
              </a:rPr>
              <a:t>Alternate Route Interstate Reciprocity Pilot Program </a:t>
            </a:r>
          </a:p>
          <a:p>
            <a:pPr marL="804545" lvl="2" indent="-223520">
              <a:lnSpc>
                <a:spcPct val="100000"/>
              </a:lnSpc>
              <a:spcBef>
                <a:spcPts val="0"/>
              </a:spcBef>
            </a:pPr>
            <a:r>
              <a:rPr lang="en-US" sz="2400" dirty="0">
                <a:solidFill>
                  <a:srgbClr val="000000"/>
                </a:solidFill>
                <a:latin typeface="Aptos Narrow"/>
              </a:rPr>
              <a:t>Will accept out-of-state candidates who meet the CE requirements.</a:t>
            </a:r>
          </a:p>
          <a:p>
            <a:pPr marL="804545" lvl="2" indent="-223520">
              <a:lnSpc>
                <a:spcPct val="100000"/>
              </a:lnSpc>
              <a:spcBef>
                <a:spcPts val="0"/>
              </a:spcBef>
              <a:spcAft>
                <a:spcPts val="1800"/>
              </a:spcAft>
            </a:pPr>
            <a:r>
              <a:rPr lang="en-US" sz="2400" dirty="0">
                <a:solidFill>
                  <a:srgbClr val="000000"/>
                </a:solidFill>
                <a:latin typeface="Aptos Narrow"/>
              </a:rPr>
              <a:t>Participating EPPs: Rowan University and Rutgers University, Newark </a:t>
            </a:r>
          </a:p>
          <a:p>
            <a:pPr marL="228600" lvl="1" indent="0">
              <a:lnSpc>
                <a:spcPct val="100000"/>
              </a:lnSpc>
              <a:spcBef>
                <a:spcPts val="0"/>
              </a:spcBef>
              <a:buNone/>
            </a:pPr>
            <a:r>
              <a:rPr lang="en-US" sz="2400" dirty="0">
                <a:solidFill>
                  <a:srgbClr val="000000"/>
                </a:solidFill>
                <a:latin typeface="Aptos Narrow"/>
              </a:rPr>
              <a:t>Limited CE/CEAS Pilot Program</a:t>
            </a:r>
          </a:p>
          <a:p>
            <a:pPr marL="804545" lvl="2" indent="-223520">
              <a:lnSpc>
                <a:spcPct val="100000"/>
              </a:lnSpc>
              <a:spcBef>
                <a:spcPts val="0"/>
              </a:spcBef>
            </a:pPr>
            <a:r>
              <a:rPr lang="en-US" sz="2400" dirty="0">
                <a:solidFill>
                  <a:srgbClr val="000000"/>
                </a:solidFill>
                <a:latin typeface="Aptos Narrow"/>
              </a:rPr>
              <a:t>School districts and EPPs must be approved to participate. </a:t>
            </a:r>
          </a:p>
          <a:p>
            <a:pPr marL="804545" lvl="2" indent="-223520">
              <a:lnSpc>
                <a:spcPct val="100000"/>
              </a:lnSpc>
              <a:spcBef>
                <a:spcPts val="0"/>
              </a:spcBef>
            </a:pPr>
            <a:r>
              <a:rPr lang="en-US" sz="2400" dirty="0">
                <a:solidFill>
                  <a:srgbClr val="000000"/>
                </a:solidFill>
                <a:latin typeface="Aptos Narrow"/>
              </a:rPr>
              <a:t>Certificate holders of limited CEs or CEASs in an instructional area shall not exceed 10% of school district’s total teacher population. </a:t>
            </a:r>
          </a:p>
          <a:p>
            <a:pPr marL="804545" lvl="2" indent="-223520">
              <a:lnSpc>
                <a:spcPct val="100000"/>
              </a:lnSpc>
              <a:spcBef>
                <a:spcPts val="0"/>
              </a:spcBef>
            </a:pPr>
            <a:r>
              <a:rPr lang="en-US" sz="2400" dirty="0">
                <a:solidFill>
                  <a:srgbClr val="000000"/>
                </a:solidFill>
                <a:latin typeface="Aptos Narrow"/>
              </a:rPr>
              <a:t>Pilot program ends on September 1, 2027. All limited CEs and CEASs shall expire on November 1, 2027.  </a:t>
            </a:r>
            <a:endParaRPr lang="en-US" sz="2400" dirty="0">
              <a:latin typeface="Aptos Narrow"/>
            </a:endParaRPr>
          </a:p>
        </p:txBody>
      </p:sp>
    </p:spTree>
    <p:extLst>
      <p:ext uri="{BB962C8B-B14F-4D97-AF65-F5344CB8AC3E}">
        <p14:creationId xmlns:p14="http://schemas.microsoft.com/office/powerpoint/2010/main" val="176698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B311-D43A-B735-013C-C39E344DF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85D8F-B9D8-9571-5CF2-74A52DDBD1C7}"/>
              </a:ext>
            </a:extLst>
          </p:cNvPr>
          <p:cNvSpPr>
            <a:spLocks noGrp="1"/>
          </p:cNvSpPr>
          <p:nvPr>
            <p:ph type="title"/>
          </p:nvPr>
        </p:nvSpPr>
        <p:spPr/>
        <p:txBody>
          <a:bodyPr lIns="0" tIns="0" rIns="0" bIns="0" anchor="t"/>
          <a:lstStyle/>
          <a:p>
            <a:r>
              <a:rPr lang="en-US">
                <a:latin typeface="Aptos Narrow"/>
              </a:rPr>
              <a:t>Addressing the Teacher Shortage   (2 of 7) </a:t>
            </a:r>
            <a:endParaRPr lang="en-US"/>
          </a:p>
        </p:txBody>
      </p:sp>
      <p:sp>
        <p:nvSpPr>
          <p:cNvPr id="4" name="Text Placeholder 3">
            <a:extLst>
              <a:ext uri="{FF2B5EF4-FFF2-40B4-BE49-F238E27FC236}">
                <a16:creationId xmlns:a16="http://schemas.microsoft.com/office/drawing/2014/main" id="{2F6DF2F8-108E-3412-8E28-998B3FD47F7B}"/>
              </a:ext>
            </a:extLst>
          </p:cNvPr>
          <p:cNvSpPr>
            <a:spLocks noGrp="1"/>
          </p:cNvSpPr>
          <p:nvPr>
            <p:ph type="body" sz="quarter" idx="12"/>
          </p:nvPr>
        </p:nvSpPr>
        <p:spPr>
          <a:xfrm>
            <a:off x="448019" y="1150631"/>
            <a:ext cx="11251780" cy="3977640"/>
          </a:xfrm>
        </p:spPr>
        <p:txBody>
          <a:bodyPr lIns="0" tIns="0" rIns="0" bIns="0" anchor="t"/>
          <a:lstStyle/>
          <a:p>
            <a:pPr marL="0" indent="0">
              <a:lnSpc>
                <a:spcPct val="108000"/>
              </a:lnSpc>
              <a:spcAft>
                <a:spcPts val="1400"/>
              </a:spcAft>
              <a:buNone/>
            </a:pPr>
            <a:r>
              <a:rPr lang="en-US" b="1" i="1" dirty="0">
                <a:solidFill>
                  <a:srgbClr val="000000"/>
                </a:solidFill>
                <a:latin typeface="Aptos Narrow"/>
              </a:rPr>
              <a:t>Pilot Programs (continued) </a:t>
            </a:r>
            <a:endParaRPr lang="en-US" i="1" dirty="0">
              <a:solidFill>
                <a:srgbClr val="000000"/>
              </a:solidFill>
              <a:latin typeface="Aptos Narrow"/>
            </a:endParaRPr>
          </a:p>
          <a:p>
            <a:pPr marL="228600" lvl="1" indent="0">
              <a:lnSpc>
                <a:spcPct val="100000"/>
              </a:lnSpc>
              <a:spcBef>
                <a:spcPts val="0"/>
              </a:spcBef>
              <a:spcAft>
                <a:spcPts val="1800"/>
              </a:spcAft>
              <a:buNone/>
            </a:pPr>
            <a:r>
              <a:rPr lang="en-US" sz="2400" dirty="0" err="1">
                <a:solidFill>
                  <a:srgbClr val="000000"/>
                </a:solidFill>
                <a:latin typeface="Aptos Narrow"/>
              </a:rPr>
              <a:t>VETeach</a:t>
            </a:r>
            <a:r>
              <a:rPr lang="en-US" sz="2400" dirty="0">
                <a:solidFill>
                  <a:srgbClr val="000000"/>
                </a:solidFill>
                <a:latin typeface="Aptos Narrow"/>
              </a:rPr>
              <a:t>: A</a:t>
            </a:r>
            <a:r>
              <a:rPr lang="en-US" sz="2400" dirty="0">
                <a:solidFill>
                  <a:srgbClr val="333333"/>
                </a:solidFill>
                <a:latin typeface="Aptos Narrow"/>
              </a:rPr>
              <a:t> four-year pilot program that aims to facilitate the teacher certification of veterans in a 36-month teacher preparation program to address the high rate of unemployment amongst veterans while ensuring a high-quality teacher workforce.</a:t>
            </a:r>
          </a:p>
          <a:p>
            <a:pPr marL="804545" lvl="2" indent="-223520">
              <a:lnSpc>
                <a:spcPct val="100000"/>
              </a:lnSpc>
              <a:spcBef>
                <a:spcPts val="0"/>
              </a:spcBef>
              <a:spcAft>
                <a:spcPts val="1200"/>
              </a:spcAft>
            </a:pPr>
            <a:r>
              <a:rPr lang="en-US" sz="2400" dirty="0">
                <a:solidFill>
                  <a:srgbClr val="333333"/>
                </a:solidFill>
                <a:latin typeface="Aptos Narrow"/>
              </a:rPr>
              <a:t>Eligibility: Veterans of the United States Armed Forces who served on or after September 11, 2001.</a:t>
            </a:r>
          </a:p>
          <a:p>
            <a:pPr marL="804545" lvl="2" indent="-223520">
              <a:lnSpc>
                <a:spcPct val="100000"/>
              </a:lnSpc>
              <a:spcBef>
                <a:spcPts val="0"/>
              </a:spcBef>
            </a:pPr>
            <a:r>
              <a:rPr lang="en-US" sz="2400" dirty="0">
                <a:solidFill>
                  <a:srgbClr val="333333"/>
                </a:solidFill>
                <a:latin typeface="Aptos Narrow"/>
              </a:rPr>
              <a:t>Participating EPP Providers: Ramapo College and Rowan University </a:t>
            </a:r>
          </a:p>
        </p:txBody>
      </p:sp>
    </p:spTree>
    <p:extLst>
      <p:ext uri="{BB962C8B-B14F-4D97-AF65-F5344CB8AC3E}">
        <p14:creationId xmlns:p14="http://schemas.microsoft.com/office/powerpoint/2010/main" val="149238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FB560-52FE-7891-94A0-C50723782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03F3C-496E-2E02-6242-740852B47E53}"/>
              </a:ext>
            </a:extLst>
          </p:cNvPr>
          <p:cNvSpPr>
            <a:spLocks noGrp="1"/>
          </p:cNvSpPr>
          <p:nvPr>
            <p:ph type="title"/>
          </p:nvPr>
        </p:nvSpPr>
        <p:spPr/>
        <p:txBody>
          <a:bodyPr lIns="0" tIns="0" rIns="0" bIns="0" anchor="t"/>
          <a:lstStyle/>
          <a:p>
            <a:r>
              <a:rPr lang="en-US">
                <a:latin typeface="Aptos Narrow"/>
              </a:rPr>
              <a:t>Addressing the Teacher Shortage   (3 of 7) </a:t>
            </a:r>
            <a:endParaRPr lang="en-US"/>
          </a:p>
        </p:txBody>
      </p:sp>
      <p:sp>
        <p:nvSpPr>
          <p:cNvPr id="4" name="Text Placeholder 3">
            <a:extLst>
              <a:ext uri="{FF2B5EF4-FFF2-40B4-BE49-F238E27FC236}">
                <a16:creationId xmlns:a16="http://schemas.microsoft.com/office/drawing/2014/main" id="{9CD402C4-56A5-8B78-C22C-0E50CC12716C}"/>
              </a:ext>
            </a:extLst>
          </p:cNvPr>
          <p:cNvSpPr>
            <a:spLocks noGrp="1"/>
          </p:cNvSpPr>
          <p:nvPr>
            <p:ph type="body" sz="quarter" idx="12"/>
          </p:nvPr>
        </p:nvSpPr>
        <p:spPr>
          <a:xfrm>
            <a:off x="448019" y="1160527"/>
            <a:ext cx="11251780" cy="3977640"/>
          </a:xfrm>
        </p:spPr>
        <p:txBody>
          <a:bodyPr lIns="0" tIns="0" rIns="0" bIns="0" anchor="t"/>
          <a:lstStyle/>
          <a:p>
            <a:pPr marL="0" indent="0">
              <a:lnSpc>
                <a:spcPct val="108000"/>
              </a:lnSpc>
              <a:spcAft>
                <a:spcPts val="1400"/>
              </a:spcAft>
              <a:buNone/>
            </a:pPr>
            <a:r>
              <a:rPr lang="en-US" b="1" i="1" dirty="0">
                <a:solidFill>
                  <a:srgbClr val="000000"/>
                </a:solidFill>
                <a:latin typeface="Aptos Narrow"/>
              </a:rPr>
              <a:t>Paraprofessional Expedited Pathway  </a:t>
            </a:r>
            <a:endParaRPr lang="en-US" i="1" dirty="0">
              <a:solidFill>
                <a:srgbClr val="000000"/>
              </a:solidFill>
              <a:latin typeface="Aptos Narrow"/>
            </a:endParaRPr>
          </a:p>
          <a:p>
            <a:pPr marL="457200" indent="-457200">
              <a:lnSpc>
                <a:spcPct val="108000"/>
              </a:lnSpc>
              <a:spcAft>
                <a:spcPts val="1400"/>
              </a:spcAft>
              <a:buFont typeface="Arial"/>
            </a:pPr>
            <a:r>
              <a:rPr lang="en-US" dirty="0">
                <a:solidFill>
                  <a:srgbClr val="000000"/>
                </a:solidFill>
                <a:latin typeface="Aptos Narrow"/>
              </a:rPr>
              <a:t>Expedites the teacher certification of persons who are currently employed to work in a school district as a paraprofessional or an instructional assistant pursuing a CEAS in a specific endorsement area.</a:t>
            </a:r>
            <a:r>
              <a:rPr lang="en-US" dirty="0">
                <a:solidFill>
                  <a:srgbClr val="000000"/>
                </a:solidFill>
                <a:latin typeface="Aptos Narrow"/>
                <a:cs typeface="Times New Roman"/>
              </a:rPr>
              <a:t> </a:t>
            </a:r>
          </a:p>
          <a:p>
            <a:pPr marL="457200" indent="-457200">
              <a:lnSpc>
                <a:spcPct val="108000"/>
              </a:lnSpc>
              <a:spcAft>
                <a:spcPts val="1400"/>
              </a:spcAft>
              <a:buFont typeface="Arial"/>
              <a:buChar char="•"/>
            </a:pPr>
            <a:r>
              <a:rPr lang="en-US" dirty="0">
                <a:solidFill>
                  <a:srgbClr val="000000"/>
                </a:solidFill>
                <a:latin typeface="Aptos Narrow"/>
              </a:rPr>
              <a:t>Authorizes a candidate's direct classroom service can count towards clinical practice requirements, provided that the candidate is currently employed by a school district and is providing direct classroom service, including tutoring.</a:t>
            </a:r>
            <a:r>
              <a:rPr lang="en-US" dirty="0">
                <a:solidFill>
                  <a:srgbClr val="000000"/>
                </a:solidFill>
                <a:latin typeface="Palatino Linotype"/>
              </a:rPr>
              <a:t>  </a:t>
            </a:r>
          </a:p>
        </p:txBody>
      </p:sp>
    </p:spTree>
    <p:extLst>
      <p:ext uri="{BB962C8B-B14F-4D97-AF65-F5344CB8AC3E}">
        <p14:creationId xmlns:p14="http://schemas.microsoft.com/office/powerpoint/2010/main" val="61810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08A7-F224-0251-C075-E4E2C442A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24046-3FD1-B12A-9B58-4BB195673D1A}"/>
              </a:ext>
            </a:extLst>
          </p:cNvPr>
          <p:cNvSpPr>
            <a:spLocks noGrp="1"/>
          </p:cNvSpPr>
          <p:nvPr>
            <p:ph type="title"/>
          </p:nvPr>
        </p:nvSpPr>
        <p:spPr/>
        <p:txBody>
          <a:bodyPr lIns="0" tIns="0" rIns="0" bIns="0" anchor="t"/>
          <a:lstStyle/>
          <a:p>
            <a:r>
              <a:rPr lang="en-US">
                <a:latin typeface="Aptos Narrow"/>
              </a:rPr>
              <a:t>Addressing the Teacher Shortage   (4 of 7) </a:t>
            </a:r>
            <a:endParaRPr lang="en-US"/>
          </a:p>
        </p:txBody>
      </p:sp>
      <p:sp>
        <p:nvSpPr>
          <p:cNvPr id="4" name="Text Placeholder 3">
            <a:extLst>
              <a:ext uri="{FF2B5EF4-FFF2-40B4-BE49-F238E27FC236}">
                <a16:creationId xmlns:a16="http://schemas.microsoft.com/office/drawing/2014/main" id="{07FDA323-C118-2862-BB74-63C663993E0D}"/>
              </a:ext>
            </a:extLst>
          </p:cNvPr>
          <p:cNvSpPr>
            <a:spLocks noGrp="1"/>
          </p:cNvSpPr>
          <p:nvPr>
            <p:ph type="body" sz="quarter" idx="12"/>
          </p:nvPr>
        </p:nvSpPr>
        <p:spPr>
          <a:xfrm>
            <a:off x="448019" y="1160527"/>
            <a:ext cx="11251780" cy="3977640"/>
          </a:xfrm>
        </p:spPr>
        <p:txBody>
          <a:bodyPr lIns="0" tIns="0" rIns="0" bIns="0" anchor="t"/>
          <a:lstStyle/>
          <a:p>
            <a:pPr marL="0" indent="0">
              <a:lnSpc>
                <a:spcPct val="108000"/>
              </a:lnSpc>
              <a:spcAft>
                <a:spcPts val="1400"/>
              </a:spcAft>
              <a:buNone/>
            </a:pPr>
            <a:r>
              <a:rPr lang="en-US" b="1" i="1" dirty="0">
                <a:solidFill>
                  <a:srgbClr val="000000"/>
                </a:solidFill>
                <a:latin typeface="Aptos Narrow"/>
              </a:rPr>
              <a:t>Grants </a:t>
            </a:r>
            <a:endParaRPr lang="en-US" i="1" dirty="0">
              <a:solidFill>
                <a:srgbClr val="000000"/>
              </a:solidFill>
              <a:latin typeface="Aptos Narrow"/>
            </a:endParaRPr>
          </a:p>
          <a:p>
            <a:pPr marL="0" indent="0">
              <a:lnSpc>
                <a:spcPct val="108000"/>
              </a:lnSpc>
              <a:spcAft>
                <a:spcPts val="1400"/>
              </a:spcAft>
              <a:buNone/>
            </a:pPr>
            <a:r>
              <a:rPr lang="en-US" dirty="0">
                <a:solidFill>
                  <a:srgbClr val="000000"/>
                </a:solidFill>
                <a:latin typeface="Aptos Narrow"/>
                <a:hlinkClick r:id="rId2"/>
              </a:rPr>
              <a:t>Paraprofessional</a:t>
            </a:r>
            <a:r>
              <a:rPr lang="en-US" dirty="0">
                <a:solidFill>
                  <a:srgbClr val="000000"/>
                </a:solidFill>
                <a:latin typeface="Aptos Narrow"/>
              </a:rPr>
              <a:t>: Program to</a:t>
            </a:r>
            <a:r>
              <a:rPr lang="en-US" dirty="0">
                <a:solidFill>
                  <a:srgbClr val="212529"/>
                </a:solidFill>
                <a:latin typeface="Aptos Narrow"/>
              </a:rPr>
              <a:t> support eligible Institutions of Higher Education (IHEs) to recruit paraprofessionals with a bachelor’s degree pursuing teacher certification through the alternate route pathway.</a:t>
            </a:r>
            <a:endParaRPr lang="en-US" dirty="0">
              <a:solidFill>
                <a:srgbClr val="212529"/>
              </a:solidFill>
              <a:latin typeface="Aptos Narrow"/>
              <a:cs typeface="Times New Roman"/>
            </a:endParaRPr>
          </a:p>
          <a:p>
            <a:pPr marL="914400" lvl="1" indent="-285750">
              <a:lnSpc>
                <a:spcPct val="108000"/>
              </a:lnSpc>
              <a:spcAft>
                <a:spcPts val="1400"/>
              </a:spcAft>
              <a:buFont typeface="Courier New,monospace"/>
              <a:buChar char="o"/>
            </a:pPr>
            <a:r>
              <a:rPr lang="en-US" sz="2400" dirty="0">
                <a:solidFill>
                  <a:srgbClr val="212529"/>
                </a:solidFill>
                <a:latin typeface="Aptos Narrow"/>
              </a:rPr>
              <a:t>Grant Recipients: </a:t>
            </a:r>
            <a:r>
              <a:rPr lang="en-US" sz="2400" dirty="0">
                <a:solidFill>
                  <a:srgbClr val="000000"/>
                </a:solidFill>
                <a:latin typeface="Aptos Narrow"/>
              </a:rPr>
              <a:t>Drew University, Fairleigh Dickinson University, Rowan University, and William Patterson University </a:t>
            </a:r>
          </a:p>
          <a:p>
            <a:pPr marL="914400" lvl="1" indent="-285750">
              <a:lnSpc>
                <a:spcPct val="108000"/>
              </a:lnSpc>
              <a:spcAft>
                <a:spcPts val="1400"/>
              </a:spcAft>
              <a:buFont typeface="Courier New,monospace"/>
              <a:buChar char="o"/>
            </a:pPr>
            <a:r>
              <a:rPr lang="en-US" sz="2400" dirty="0">
                <a:solidFill>
                  <a:srgbClr val="000000"/>
                </a:solidFill>
                <a:latin typeface="Aptos Narrow"/>
              </a:rPr>
              <a:t>Grant Period: June 1, 2025 – May 31, 2026  </a:t>
            </a:r>
            <a:endParaRPr lang="en-US" sz="2400" dirty="0">
              <a:latin typeface="Aptos Narrow"/>
            </a:endParaRPr>
          </a:p>
        </p:txBody>
      </p:sp>
    </p:spTree>
    <p:extLst>
      <p:ext uri="{BB962C8B-B14F-4D97-AF65-F5344CB8AC3E}">
        <p14:creationId xmlns:p14="http://schemas.microsoft.com/office/powerpoint/2010/main" val="196916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9998F-2AB9-4336-F57E-2B4D64C57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48900-78CE-2B38-5382-CECC2B13FF91}"/>
              </a:ext>
            </a:extLst>
          </p:cNvPr>
          <p:cNvSpPr>
            <a:spLocks noGrp="1"/>
          </p:cNvSpPr>
          <p:nvPr>
            <p:ph type="title"/>
          </p:nvPr>
        </p:nvSpPr>
        <p:spPr/>
        <p:txBody>
          <a:bodyPr lIns="0" tIns="0" rIns="0" bIns="0" anchor="t"/>
          <a:lstStyle/>
          <a:p>
            <a:r>
              <a:rPr lang="en-US">
                <a:latin typeface="Aptos Narrow"/>
              </a:rPr>
              <a:t>Addressing the Teacher Shortage   (5 of 7) </a:t>
            </a:r>
            <a:endParaRPr lang="en-US"/>
          </a:p>
        </p:txBody>
      </p:sp>
      <p:sp>
        <p:nvSpPr>
          <p:cNvPr id="4" name="Text Placeholder 3">
            <a:extLst>
              <a:ext uri="{FF2B5EF4-FFF2-40B4-BE49-F238E27FC236}">
                <a16:creationId xmlns:a16="http://schemas.microsoft.com/office/drawing/2014/main" id="{5EF7191B-788F-F5AE-F062-7C8B2B665D93}"/>
              </a:ext>
            </a:extLst>
          </p:cNvPr>
          <p:cNvSpPr>
            <a:spLocks noGrp="1"/>
          </p:cNvSpPr>
          <p:nvPr>
            <p:ph type="body" sz="quarter" idx="12"/>
          </p:nvPr>
        </p:nvSpPr>
        <p:spPr>
          <a:xfrm>
            <a:off x="448019" y="1160527"/>
            <a:ext cx="11251780" cy="3977640"/>
          </a:xfrm>
        </p:spPr>
        <p:txBody>
          <a:bodyPr lIns="0" tIns="0" rIns="0" bIns="0" anchor="t"/>
          <a:lstStyle/>
          <a:p>
            <a:pPr marL="0" indent="0">
              <a:lnSpc>
                <a:spcPct val="108000"/>
              </a:lnSpc>
              <a:spcAft>
                <a:spcPts val="1400"/>
              </a:spcAft>
              <a:buNone/>
            </a:pPr>
            <a:r>
              <a:rPr lang="en-US" b="1" i="1" dirty="0">
                <a:solidFill>
                  <a:srgbClr val="000000"/>
                </a:solidFill>
                <a:latin typeface="Aptos Narrow"/>
              </a:rPr>
              <a:t>Grants (continued) </a:t>
            </a:r>
            <a:endParaRPr lang="en-US" i="1" dirty="0">
              <a:solidFill>
                <a:srgbClr val="000000"/>
              </a:solidFill>
              <a:latin typeface="Aptos Narrow"/>
            </a:endParaRPr>
          </a:p>
          <a:p>
            <a:pPr marL="0" indent="0">
              <a:lnSpc>
                <a:spcPct val="108000"/>
              </a:lnSpc>
              <a:spcAft>
                <a:spcPts val="1400"/>
              </a:spcAft>
              <a:buNone/>
            </a:pPr>
            <a:r>
              <a:rPr lang="en-US" dirty="0">
                <a:solidFill>
                  <a:srgbClr val="000000"/>
                </a:solidFill>
                <a:latin typeface="Aptos Narrow"/>
                <a:hlinkClick r:id="rId2"/>
              </a:rPr>
              <a:t>Teacher Development</a:t>
            </a:r>
            <a:r>
              <a:rPr lang="en-US" dirty="0">
                <a:solidFill>
                  <a:srgbClr val="000000"/>
                </a:solidFill>
                <a:latin typeface="Aptos Narrow"/>
              </a:rPr>
              <a:t>: Program intended to support eligible IHEs that recruit and support new teachers in high poverty school districts.</a:t>
            </a:r>
            <a:endParaRPr lang="en-US" dirty="0">
              <a:solidFill>
                <a:srgbClr val="000000"/>
              </a:solidFill>
              <a:latin typeface="Aptos Narrow"/>
              <a:cs typeface="Times New Roman"/>
            </a:endParaRPr>
          </a:p>
          <a:p>
            <a:pPr marL="914400" lvl="1">
              <a:lnSpc>
                <a:spcPct val="108000"/>
              </a:lnSpc>
              <a:spcAft>
                <a:spcPts val="1400"/>
              </a:spcAft>
              <a:buFont typeface="Courier New,monospace"/>
              <a:buChar char="o"/>
            </a:pPr>
            <a:r>
              <a:rPr lang="en-US" sz="2400" dirty="0">
                <a:solidFill>
                  <a:srgbClr val="212529"/>
                </a:solidFill>
                <a:latin typeface="Aptos Narrow"/>
              </a:rPr>
              <a:t> Grant Recipients: </a:t>
            </a:r>
            <a:r>
              <a:rPr lang="en-US" sz="2400" dirty="0">
                <a:solidFill>
                  <a:srgbClr val="000000"/>
                </a:solidFill>
                <a:latin typeface="Aptos Narrow"/>
              </a:rPr>
              <a:t>Kean University and Montclair State University  </a:t>
            </a:r>
            <a:endParaRPr lang="en-US" sz="2400" dirty="0">
              <a:solidFill>
                <a:srgbClr val="212529"/>
              </a:solidFill>
              <a:latin typeface="Aptos Narrow"/>
            </a:endParaRPr>
          </a:p>
          <a:p>
            <a:pPr marL="914400" lvl="1">
              <a:lnSpc>
                <a:spcPct val="108000"/>
              </a:lnSpc>
              <a:spcAft>
                <a:spcPts val="1400"/>
              </a:spcAft>
              <a:buFont typeface="Courier New,monospace"/>
              <a:buChar char="o"/>
            </a:pPr>
            <a:r>
              <a:rPr lang="en-US" sz="2400" dirty="0">
                <a:solidFill>
                  <a:srgbClr val="000000"/>
                </a:solidFill>
                <a:latin typeface="Aptos Narrow"/>
              </a:rPr>
              <a:t> Grant Period: June 1, 2025 – May 31, 2026 </a:t>
            </a:r>
            <a:endParaRPr lang="en-US" sz="2400" dirty="0">
              <a:latin typeface="Aptos Narrow"/>
            </a:endParaRPr>
          </a:p>
        </p:txBody>
      </p:sp>
    </p:spTree>
    <p:extLst>
      <p:ext uri="{BB962C8B-B14F-4D97-AF65-F5344CB8AC3E}">
        <p14:creationId xmlns:p14="http://schemas.microsoft.com/office/powerpoint/2010/main" val="3013173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D79AD-61E4-CECF-56B5-3C8BBBB46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9B9D9-2D5F-C598-7EAC-D18715C59AA0}"/>
              </a:ext>
            </a:extLst>
          </p:cNvPr>
          <p:cNvSpPr>
            <a:spLocks noGrp="1"/>
          </p:cNvSpPr>
          <p:nvPr>
            <p:ph type="title"/>
          </p:nvPr>
        </p:nvSpPr>
        <p:spPr/>
        <p:txBody>
          <a:bodyPr lIns="0" tIns="0" rIns="0" bIns="0" anchor="t"/>
          <a:lstStyle/>
          <a:p>
            <a:r>
              <a:rPr lang="en-US">
                <a:latin typeface="Aptos Narrow"/>
              </a:rPr>
              <a:t>Addressing the Teacher Shortage   (6 of 7) </a:t>
            </a:r>
            <a:endParaRPr lang="en-US"/>
          </a:p>
        </p:txBody>
      </p:sp>
      <p:sp>
        <p:nvSpPr>
          <p:cNvPr id="4" name="Text Placeholder 3">
            <a:extLst>
              <a:ext uri="{FF2B5EF4-FFF2-40B4-BE49-F238E27FC236}">
                <a16:creationId xmlns:a16="http://schemas.microsoft.com/office/drawing/2014/main" id="{F5ED9EFB-10E0-0941-E440-41BB06F48898}"/>
              </a:ext>
            </a:extLst>
          </p:cNvPr>
          <p:cNvSpPr>
            <a:spLocks noGrp="1"/>
          </p:cNvSpPr>
          <p:nvPr>
            <p:ph type="body" sz="quarter" idx="12"/>
          </p:nvPr>
        </p:nvSpPr>
        <p:spPr>
          <a:xfrm>
            <a:off x="448019" y="1160527"/>
            <a:ext cx="11251780" cy="3977640"/>
          </a:xfrm>
        </p:spPr>
        <p:txBody>
          <a:bodyPr lIns="0" tIns="0" rIns="0" bIns="0" anchor="t"/>
          <a:lstStyle/>
          <a:p>
            <a:pPr marL="0" indent="0">
              <a:lnSpc>
                <a:spcPct val="108000"/>
              </a:lnSpc>
              <a:spcAft>
                <a:spcPts val="1400"/>
              </a:spcAft>
              <a:buNone/>
            </a:pPr>
            <a:r>
              <a:rPr lang="en-US" b="1" i="1" dirty="0">
                <a:solidFill>
                  <a:srgbClr val="000000"/>
                </a:solidFill>
                <a:latin typeface="Aptos Narrow"/>
              </a:rPr>
              <a:t>Grants (continued) </a:t>
            </a:r>
            <a:endParaRPr lang="en-US" i="1" dirty="0">
              <a:solidFill>
                <a:srgbClr val="000000"/>
              </a:solidFill>
              <a:latin typeface="Aptos Narrow"/>
            </a:endParaRPr>
          </a:p>
          <a:p>
            <a:pPr marL="0" indent="0">
              <a:lnSpc>
                <a:spcPct val="108000"/>
              </a:lnSpc>
              <a:spcAft>
                <a:spcPts val="1400"/>
              </a:spcAft>
              <a:buNone/>
            </a:pPr>
            <a:r>
              <a:rPr lang="en-US" dirty="0">
                <a:solidFill>
                  <a:srgbClr val="000000"/>
                </a:solidFill>
                <a:latin typeface="Aptos Narrow"/>
                <a:hlinkClick r:id="rId2"/>
              </a:rPr>
              <a:t>Teacher Quality and Retention</a:t>
            </a:r>
            <a:r>
              <a:rPr lang="en-US" dirty="0">
                <a:solidFill>
                  <a:srgbClr val="000000"/>
                </a:solidFill>
                <a:latin typeface="Aptos Narrow"/>
              </a:rPr>
              <a:t>: </a:t>
            </a:r>
            <a:r>
              <a:rPr lang="en-US" dirty="0">
                <a:solidFill>
                  <a:srgbClr val="212529"/>
                </a:solidFill>
                <a:latin typeface="Aptos Narrow"/>
              </a:rPr>
              <a:t>Program to establish a sustainable program of instructional coaching for teachers in high poverty school districts</a:t>
            </a:r>
            <a:r>
              <a:rPr lang="en-US" dirty="0">
                <a:solidFill>
                  <a:srgbClr val="000000"/>
                </a:solidFill>
                <a:latin typeface="Aptos Narrow"/>
              </a:rPr>
              <a:t>.</a:t>
            </a:r>
            <a:endParaRPr lang="en-US" dirty="0">
              <a:solidFill>
                <a:srgbClr val="000000"/>
              </a:solidFill>
              <a:latin typeface="Aptos Narrow"/>
              <a:cs typeface="Times New Roman"/>
            </a:endParaRPr>
          </a:p>
          <a:p>
            <a:pPr marL="914400" lvl="1">
              <a:lnSpc>
                <a:spcPct val="108000"/>
              </a:lnSpc>
              <a:spcAft>
                <a:spcPts val="1400"/>
              </a:spcAft>
              <a:buFont typeface="Courier New,monospace"/>
              <a:buChar char="o"/>
            </a:pPr>
            <a:r>
              <a:rPr lang="en-US" sz="2400" dirty="0">
                <a:solidFill>
                  <a:srgbClr val="212529"/>
                </a:solidFill>
                <a:latin typeface="Aptos Narrow"/>
              </a:rPr>
              <a:t> Grant Recipient: </a:t>
            </a:r>
            <a:r>
              <a:rPr lang="en-US" sz="2400" dirty="0">
                <a:solidFill>
                  <a:srgbClr val="000000"/>
                </a:solidFill>
                <a:latin typeface="Aptos Narrow"/>
              </a:rPr>
              <a:t>Rowan University  </a:t>
            </a:r>
          </a:p>
          <a:p>
            <a:pPr marL="914400" lvl="1">
              <a:lnSpc>
                <a:spcPct val="108000"/>
              </a:lnSpc>
              <a:spcAft>
                <a:spcPts val="1400"/>
              </a:spcAft>
              <a:buFont typeface="Courier New,monospace"/>
              <a:buChar char="o"/>
            </a:pPr>
            <a:r>
              <a:rPr lang="en-US" sz="2400" dirty="0">
                <a:solidFill>
                  <a:srgbClr val="000000"/>
                </a:solidFill>
                <a:latin typeface="Aptos Narrow"/>
              </a:rPr>
              <a:t> Grant Period: June 1, 2025 – May 31, 2026 </a:t>
            </a:r>
            <a:endParaRPr lang="en-US" sz="2400" dirty="0">
              <a:latin typeface="Aptos Narrow"/>
            </a:endParaRPr>
          </a:p>
        </p:txBody>
      </p:sp>
    </p:spTree>
    <p:extLst>
      <p:ext uri="{BB962C8B-B14F-4D97-AF65-F5344CB8AC3E}">
        <p14:creationId xmlns:p14="http://schemas.microsoft.com/office/powerpoint/2010/main" val="796480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87BBB-22DE-35D3-E5BE-4E777CBEC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B5F0F-3482-7357-1B6A-A8C2F7068511}"/>
              </a:ext>
            </a:extLst>
          </p:cNvPr>
          <p:cNvSpPr>
            <a:spLocks noGrp="1"/>
          </p:cNvSpPr>
          <p:nvPr>
            <p:ph type="title"/>
          </p:nvPr>
        </p:nvSpPr>
        <p:spPr/>
        <p:txBody>
          <a:bodyPr lIns="0" tIns="0" rIns="0" bIns="0" anchor="t"/>
          <a:lstStyle/>
          <a:p>
            <a:r>
              <a:rPr lang="en-US">
                <a:latin typeface="Aptos Narrow"/>
              </a:rPr>
              <a:t>Addressing the Teacher Shortage   (7 of 7) </a:t>
            </a:r>
            <a:endParaRPr lang="en-US"/>
          </a:p>
        </p:txBody>
      </p:sp>
      <p:sp>
        <p:nvSpPr>
          <p:cNvPr id="4" name="Text Placeholder 3">
            <a:extLst>
              <a:ext uri="{FF2B5EF4-FFF2-40B4-BE49-F238E27FC236}">
                <a16:creationId xmlns:a16="http://schemas.microsoft.com/office/drawing/2014/main" id="{08BEE13B-67EE-84FD-B76F-0DD945B2FF78}"/>
              </a:ext>
            </a:extLst>
          </p:cNvPr>
          <p:cNvSpPr>
            <a:spLocks noGrp="1"/>
          </p:cNvSpPr>
          <p:nvPr>
            <p:ph type="body" sz="quarter" idx="12"/>
          </p:nvPr>
        </p:nvSpPr>
        <p:spPr>
          <a:xfrm>
            <a:off x="448019" y="1160527"/>
            <a:ext cx="11251780" cy="3977640"/>
          </a:xfrm>
        </p:spPr>
        <p:txBody>
          <a:bodyPr lIns="0" tIns="0" rIns="0" bIns="0" anchor="t"/>
          <a:lstStyle/>
          <a:p>
            <a:pPr marL="0" indent="0">
              <a:lnSpc>
                <a:spcPct val="108000"/>
              </a:lnSpc>
              <a:spcAft>
                <a:spcPts val="1400"/>
              </a:spcAft>
              <a:buNone/>
            </a:pPr>
            <a:r>
              <a:rPr lang="en-US" b="1" i="1" dirty="0">
                <a:solidFill>
                  <a:srgbClr val="000000"/>
                </a:solidFill>
                <a:latin typeface="Aptos Narrow"/>
              </a:rPr>
              <a:t>Grants (continued) </a:t>
            </a:r>
            <a:endParaRPr lang="en-US" i="1" dirty="0">
              <a:solidFill>
                <a:srgbClr val="000000"/>
              </a:solidFill>
              <a:latin typeface="Aptos Narrow"/>
            </a:endParaRPr>
          </a:p>
          <a:p>
            <a:pPr marL="0" indent="0">
              <a:lnSpc>
                <a:spcPct val="108000"/>
              </a:lnSpc>
              <a:spcAft>
                <a:spcPts val="1400"/>
              </a:spcAft>
              <a:buNone/>
            </a:pPr>
            <a:r>
              <a:rPr lang="en-US" dirty="0">
                <a:solidFill>
                  <a:srgbClr val="000000"/>
                </a:solidFill>
                <a:latin typeface="Aptos Narrow"/>
                <a:hlinkClick r:id="rId2"/>
              </a:rPr>
              <a:t>Minority Teacher Development - Continuation</a:t>
            </a:r>
            <a:r>
              <a:rPr lang="en-US" dirty="0">
                <a:solidFill>
                  <a:srgbClr val="212529"/>
                </a:solidFill>
                <a:latin typeface="Aptos Narrow"/>
              </a:rPr>
              <a:t>: Provides funding to recruit, train, and place new teachers in high poverty school districts. </a:t>
            </a:r>
            <a:endParaRPr lang="en-US" dirty="0">
              <a:solidFill>
                <a:srgbClr val="000000"/>
              </a:solidFill>
              <a:latin typeface="Aptos Narrow"/>
              <a:cs typeface="Times New Roman"/>
            </a:endParaRPr>
          </a:p>
          <a:p>
            <a:pPr marL="914400" lvl="1">
              <a:lnSpc>
                <a:spcPct val="108000"/>
              </a:lnSpc>
              <a:spcAft>
                <a:spcPts val="1400"/>
              </a:spcAft>
              <a:buFont typeface="Courier New,monospace"/>
              <a:buChar char="o"/>
            </a:pPr>
            <a:r>
              <a:rPr lang="en-US" sz="2400" dirty="0">
                <a:solidFill>
                  <a:srgbClr val="212529"/>
                </a:solidFill>
                <a:latin typeface="Aptos Narrow"/>
              </a:rPr>
              <a:t> Grant Recipients: </a:t>
            </a:r>
            <a:r>
              <a:rPr lang="en-US" sz="2400" dirty="0">
                <a:solidFill>
                  <a:srgbClr val="000000"/>
                </a:solidFill>
                <a:latin typeface="Aptos Narrow"/>
              </a:rPr>
              <a:t>Kean University and Rutgers University, Graduate School of Education   </a:t>
            </a:r>
          </a:p>
          <a:p>
            <a:pPr marL="914400" lvl="1">
              <a:lnSpc>
                <a:spcPct val="108000"/>
              </a:lnSpc>
              <a:spcAft>
                <a:spcPts val="1400"/>
              </a:spcAft>
              <a:buFont typeface="Courier New,monospace"/>
              <a:buChar char="o"/>
            </a:pPr>
            <a:r>
              <a:rPr lang="en-US" sz="2400" dirty="0">
                <a:solidFill>
                  <a:srgbClr val="000000"/>
                </a:solidFill>
                <a:latin typeface="Aptos Narrow"/>
              </a:rPr>
              <a:t> Grant Period: June 1, 2025 – May 31, 2026 </a:t>
            </a:r>
            <a:endParaRPr lang="en-US" sz="2400" dirty="0">
              <a:latin typeface="Aptos Narrow"/>
            </a:endParaRPr>
          </a:p>
        </p:txBody>
      </p:sp>
    </p:spTree>
    <p:extLst>
      <p:ext uri="{BB962C8B-B14F-4D97-AF65-F5344CB8AC3E}">
        <p14:creationId xmlns:p14="http://schemas.microsoft.com/office/powerpoint/2010/main" val="204933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F9823-9AD8-9F66-1CBA-AB294B32E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B53ED-1C35-C99E-1E8D-B6A6FC50E2A1}"/>
              </a:ext>
            </a:extLst>
          </p:cNvPr>
          <p:cNvSpPr>
            <a:spLocks noGrp="1"/>
          </p:cNvSpPr>
          <p:nvPr>
            <p:ph type="title"/>
          </p:nvPr>
        </p:nvSpPr>
        <p:spPr>
          <a:xfrm>
            <a:off x="418471" y="516937"/>
            <a:ext cx="11277599" cy="416560"/>
          </a:xfrm>
        </p:spPr>
        <p:txBody>
          <a:bodyPr/>
          <a:lstStyle/>
          <a:p>
            <a:r>
              <a:rPr lang="en-US" sz="5400" dirty="0"/>
              <a:t>Agenda</a:t>
            </a:r>
          </a:p>
        </p:txBody>
      </p:sp>
      <p:sp>
        <p:nvSpPr>
          <p:cNvPr id="4" name="Text Placeholder 3">
            <a:extLst>
              <a:ext uri="{FF2B5EF4-FFF2-40B4-BE49-F238E27FC236}">
                <a16:creationId xmlns:a16="http://schemas.microsoft.com/office/drawing/2014/main" id="{AFDADAE4-EB40-1BB4-F1F8-EEF575798408}"/>
              </a:ext>
            </a:extLst>
          </p:cNvPr>
          <p:cNvSpPr>
            <a:spLocks noGrp="1"/>
          </p:cNvSpPr>
          <p:nvPr>
            <p:ph type="body" sz="quarter" idx="12"/>
          </p:nvPr>
        </p:nvSpPr>
        <p:spPr>
          <a:xfrm>
            <a:off x="431380" y="1488557"/>
            <a:ext cx="11251780" cy="4531639"/>
          </a:xfrm>
        </p:spPr>
        <p:txBody>
          <a:bodyPr/>
          <a:lstStyle/>
          <a:p>
            <a:pPr>
              <a:spcBef>
                <a:spcPts val="0"/>
              </a:spcBef>
              <a:spcAft>
                <a:spcPts val="600"/>
              </a:spcAft>
              <a:buFont typeface="+mj-lt"/>
              <a:buAutoNum type="arabicPeriod"/>
            </a:pPr>
            <a:r>
              <a:rPr lang="en-US" sz="3200" dirty="0">
                <a:ea typeface="Calibri" panose="020F0502020204030204" pitchFamily="34" charset="0"/>
              </a:rPr>
              <a:t>Introductions </a:t>
            </a:r>
          </a:p>
          <a:p>
            <a:pPr>
              <a:spcBef>
                <a:spcPts val="0"/>
              </a:spcBef>
              <a:spcAft>
                <a:spcPts val="600"/>
              </a:spcAft>
              <a:buFont typeface="+mj-lt"/>
              <a:buAutoNum type="arabicPeriod"/>
            </a:pPr>
            <a:r>
              <a:rPr lang="en-US" sz="3200" dirty="0" err="1">
                <a:ea typeface="Calibri" panose="020F0502020204030204" pitchFamily="34" charset="0"/>
              </a:rPr>
              <a:t>NJEdCert</a:t>
            </a:r>
            <a:r>
              <a:rPr lang="en-US" sz="3200" dirty="0">
                <a:ea typeface="Calibri" panose="020F0502020204030204" pitchFamily="34" charset="0"/>
              </a:rPr>
              <a:t> Updates </a:t>
            </a:r>
          </a:p>
          <a:p>
            <a:pPr>
              <a:spcBef>
                <a:spcPts val="0"/>
              </a:spcBef>
              <a:spcAft>
                <a:spcPts val="600"/>
              </a:spcAft>
              <a:buFont typeface="+mj-lt"/>
              <a:buAutoNum type="arabicPeriod"/>
            </a:pPr>
            <a:r>
              <a:rPr lang="en-US" sz="3200" dirty="0">
                <a:ea typeface="Calibri" panose="020F0502020204030204" pitchFamily="34" charset="0"/>
              </a:rPr>
              <a:t>Certification Fee Holiday</a:t>
            </a:r>
          </a:p>
          <a:p>
            <a:pPr>
              <a:spcBef>
                <a:spcPts val="0"/>
              </a:spcBef>
              <a:spcAft>
                <a:spcPts val="600"/>
              </a:spcAft>
              <a:buFont typeface="+mj-lt"/>
              <a:buAutoNum type="arabicPeriod"/>
            </a:pPr>
            <a:r>
              <a:rPr lang="en-US" sz="3200" dirty="0">
                <a:ea typeface="Calibri" panose="020F0502020204030204" pitchFamily="34" charset="0"/>
              </a:rPr>
              <a:t>Educator Conduct</a:t>
            </a:r>
          </a:p>
          <a:p>
            <a:pPr>
              <a:spcBef>
                <a:spcPts val="0"/>
              </a:spcBef>
              <a:spcAft>
                <a:spcPts val="600"/>
              </a:spcAft>
              <a:buFont typeface="+mj-lt"/>
              <a:buAutoNum type="arabicPeriod"/>
            </a:pPr>
            <a:r>
              <a:rPr lang="en-US" sz="3200" dirty="0">
                <a:ea typeface="Calibri" panose="020F0502020204030204" pitchFamily="34" charset="0"/>
              </a:rPr>
              <a:t>Educator Preparation Programs ​</a:t>
            </a:r>
          </a:p>
          <a:p>
            <a:pPr>
              <a:spcBef>
                <a:spcPts val="0"/>
              </a:spcBef>
              <a:spcAft>
                <a:spcPts val="600"/>
              </a:spcAft>
              <a:buFont typeface="+mj-lt"/>
              <a:buAutoNum type="arabicPeriod"/>
            </a:pPr>
            <a:r>
              <a:rPr lang="en-US" sz="3200" dirty="0">
                <a:ea typeface="Calibri" panose="020F0502020204030204" pitchFamily="34" charset="0"/>
              </a:rPr>
              <a:t>Certification</a:t>
            </a:r>
          </a:p>
          <a:p>
            <a:pPr>
              <a:spcBef>
                <a:spcPts val="0"/>
              </a:spcBef>
              <a:spcAft>
                <a:spcPts val="600"/>
              </a:spcAft>
              <a:buFont typeface="+mj-lt"/>
              <a:buAutoNum type="arabicPeriod"/>
            </a:pPr>
            <a:r>
              <a:rPr lang="en-US" sz="3200" dirty="0">
                <a:ea typeface="Calibri" panose="020F0502020204030204" pitchFamily="34" charset="0"/>
              </a:rPr>
              <a:t>Provisional Process</a:t>
            </a:r>
          </a:p>
          <a:p>
            <a:pPr>
              <a:spcBef>
                <a:spcPts val="0"/>
              </a:spcBef>
              <a:spcAft>
                <a:spcPts val="600"/>
              </a:spcAft>
              <a:buFont typeface="+mj-lt"/>
              <a:buAutoNum type="arabicPeriod"/>
            </a:pPr>
            <a:r>
              <a:rPr lang="en-US" sz="3200" dirty="0">
                <a:solidFill>
                  <a:prstClr val="black"/>
                </a:solidFill>
                <a:ea typeface="Calibri" panose="020F0502020204030204" pitchFamily="34" charset="0"/>
              </a:rPr>
              <a:t>Contact Information</a:t>
            </a:r>
          </a:p>
        </p:txBody>
      </p:sp>
    </p:spTree>
    <p:extLst>
      <p:ext uri="{BB962C8B-B14F-4D97-AF65-F5344CB8AC3E}">
        <p14:creationId xmlns:p14="http://schemas.microsoft.com/office/powerpoint/2010/main" val="5110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F3D23-C7AD-56FE-D3C9-DB31775EFD1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4436BE0-1B19-05FA-921B-4DA8C890CBD4}"/>
              </a:ext>
            </a:extLst>
          </p:cNvPr>
          <p:cNvSpPr>
            <a:spLocks noGrp="1"/>
          </p:cNvSpPr>
          <p:nvPr>
            <p:ph type="title"/>
          </p:nvPr>
        </p:nvSpPr>
        <p:spPr>
          <a:xfrm>
            <a:off x="458724" y="2831209"/>
            <a:ext cx="11274552" cy="416560"/>
          </a:xfrm>
        </p:spPr>
        <p:txBody>
          <a:bodyPr/>
          <a:lstStyle/>
          <a:p>
            <a:r>
              <a:rPr lang="en-US" sz="7200" dirty="0"/>
              <a:t>Certification</a:t>
            </a:r>
          </a:p>
        </p:txBody>
      </p:sp>
    </p:spTree>
    <p:extLst>
      <p:ext uri="{BB962C8B-B14F-4D97-AF65-F5344CB8AC3E}">
        <p14:creationId xmlns:p14="http://schemas.microsoft.com/office/powerpoint/2010/main" val="132893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Lst>
          </p:cNvPr>
          <p:cNvSpPr>
            <a:spLocks noGrp="1"/>
          </p:cNvSpPr>
          <p:nvPr>
            <p:ph type="title"/>
          </p:nvPr>
        </p:nvSpPr>
        <p:spPr/>
        <p:txBody>
          <a:bodyPr lIns="0" tIns="0" rIns="0" bIns="0" anchor="t"/>
          <a:lstStyle/>
          <a:p>
            <a:r>
              <a:rPr lang="en-US" sz="4400" dirty="0">
                <a:solidFill>
                  <a:srgbClr val="345F84"/>
                </a:solidFill>
                <a:latin typeface="Aptos Narrow"/>
              </a:rPr>
              <a:t>Basic Skills Test (CORE)</a:t>
            </a:r>
            <a:endParaRPr lang="en-US" sz="4400" dirty="0"/>
          </a:p>
        </p:txBody>
      </p:sp>
      <p:sp>
        <p:nvSpPr>
          <p:cNvPr id="4" name="Text Placeholder 3">
            <a:extLst>
              <a:ext uri="{FF2B5EF4-FFF2-40B4-BE49-F238E27FC236}">
                <a16:creationId xmlns:a16="http://schemas.microsoft.com/office/drawing/2014/main" id="{211130E2-2EDD-E1B8-4AFD-31CDA98F5843}"/>
              </a:ext>
            </a:extLst>
          </p:cNvPr>
          <p:cNvSpPr>
            <a:spLocks noGrp="1"/>
          </p:cNvSpPr>
          <p:nvPr>
            <p:ph type="body" sz="quarter" idx="12"/>
          </p:nvPr>
        </p:nvSpPr>
        <p:spPr>
          <a:xfrm>
            <a:off x="338261" y="1440180"/>
            <a:ext cx="11251780" cy="3977640"/>
          </a:xfrm>
        </p:spPr>
        <p:txBody>
          <a:bodyPr lIns="0" tIns="0" rIns="0" bIns="0" anchor="t"/>
          <a:lstStyle/>
          <a:p>
            <a:pPr marL="0" indent="0">
              <a:spcAft>
                <a:spcPts val="1800"/>
              </a:spcAft>
              <a:buNone/>
            </a:pPr>
            <a:r>
              <a:rPr lang="en-US" sz="3200" dirty="0">
                <a:latin typeface="Aptos Narrow"/>
              </a:rPr>
              <a:t>The Governor signed A1669/P.L.2024, c.26, into law on June 29, 2024, which eliminated the requirement to complete a Commissioner of Education-approved test of basic reading, writing, and mathematics skills (Basic Skills) for all instructional certificates </a:t>
            </a:r>
            <a:r>
              <a:rPr lang="en-US" sz="3200" b="1" dirty="0">
                <a:latin typeface="Aptos Narrow"/>
              </a:rPr>
              <a:t>except for</a:t>
            </a:r>
            <a:r>
              <a:rPr lang="en-US" sz="3200" dirty="0">
                <a:latin typeface="Aptos Narrow"/>
              </a:rPr>
              <a:t> the limited certificate of eligibility (CE) and the limited certificate of eligibility with advanced standing (CEAS). </a:t>
            </a:r>
            <a:endParaRPr lang="en-US" sz="3200" dirty="0"/>
          </a:p>
          <a:p>
            <a:pPr marL="0" indent="0">
              <a:buNone/>
            </a:pPr>
            <a:r>
              <a:rPr lang="en-US" sz="3200" dirty="0"/>
              <a:t>This law took effect on January 1, 2025. </a:t>
            </a:r>
          </a:p>
        </p:txBody>
      </p:sp>
    </p:spTree>
    <p:extLst>
      <p:ext uri="{BB962C8B-B14F-4D97-AF65-F5344CB8AC3E}">
        <p14:creationId xmlns:p14="http://schemas.microsoft.com/office/powerpoint/2010/main" val="842297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DA6B-DB2C-6105-4E40-CA111725C75F}"/>
              </a:ext>
            </a:extLst>
          </p:cNvPr>
          <p:cNvSpPr>
            <a:spLocks noGrp="1"/>
          </p:cNvSpPr>
          <p:nvPr>
            <p:ph type="title"/>
          </p:nvPr>
        </p:nvSpPr>
        <p:spPr>
          <a:xfrm>
            <a:off x="344224" y="392517"/>
            <a:ext cx="11277599" cy="416560"/>
          </a:xfrm>
        </p:spPr>
        <p:txBody>
          <a:bodyPr lIns="0" tIns="0" rIns="0" bIns="0" anchor="t"/>
          <a:lstStyle/>
          <a:p>
            <a:r>
              <a:rPr lang="en-US" sz="4400" dirty="0"/>
              <a:t>Emergency Certificate Renewal</a:t>
            </a:r>
          </a:p>
        </p:txBody>
      </p:sp>
      <p:sp>
        <p:nvSpPr>
          <p:cNvPr id="4" name="Text Placeholder 3">
            <a:extLst>
              <a:ext uri="{FF2B5EF4-FFF2-40B4-BE49-F238E27FC236}">
                <a16:creationId xmlns:a16="http://schemas.microsoft.com/office/drawing/2014/main" id="{8617D4F2-8ADD-6ACB-5CEF-A29A0A6FF7BA}"/>
              </a:ext>
            </a:extLst>
          </p:cNvPr>
          <p:cNvSpPr>
            <a:spLocks noGrp="1"/>
          </p:cNvSpPr>
          <p:nvPr>
            <p:ph type="body" sz="quarter" idx="12"/>
          </p:nvPr>
        </p:nvSpPr>
        <p:spPr>
          <a:xfrm>
            <a:off x="446903" y="1088165"/>
            <a:ext cx="11251780" cy="3977640"/>
          </a:xfrm>
        </p:spPr>
        <p:txBody>
          <a:bodyPr lIns="0" tIns="0" rIns="0" bIns="0" anchor="t"/>
          <a:lstStyle/>
          <a:p>
            <a:pPr marL="0" indent="0">
              <a:buNone/>
            </a:pPr>
            <a:r>
              <a:rPr lang="en-US" sz="2300" dirty="0">
                <a:latin typeface="Aptos Narrow"/>
              </a:rPr>
              <a:t>All emergency certificates expire July 31st of each year. Emergency renewals are for candidates who are renewing their emergency certificate and remaining with the same employer. </a:t>
            </a:r>
          </a:p>
          <a:p>
            <a:r>
              <a:rPr lang="en-US" sz="2300" dirty="0">
                <a:latin typeface="Aptos Narrow"/>
              </a:rPr>
              <a:t>School district notifies candidate of emergency certificate renewal.</a:t>
            </a:r>
          </a:p>
          <a:p>
            <a:r>
              <a:rPr lang="en-US" sz="2300" dirty="0">
                <a:latin typeface="Aptos Narrow"/>
              </a:rPr>
              <a:t>School district initiates the renewal process via district portal access. </a:t>
            </a:r>
          </a:p>
          <a:p>
            <a:r>
              <a:rPr lang="en-US" sz="2300" dirty="0">
                <a:latin typeface="Aptos Narrow"/>
              </a:rPr>
              <a:t>Candidate receives an email from </a:t>
            </a:r>
            <a:r>
              <a:rPr lang="en-US" sz="2300" dirty="0" err="1">
                <a:latin typeface="Aptos Narrow"/>
              </a:rPr>
              <a:t>NJEdCert</a:t>
            </a:r>
            <a:r>
              <a:rPr lang="en-US" sz="2300" dirty="0">
                <a:latin typeface="Aptos Narrow"/>
              </a:rPr>
              <a:t> with a link and authorization code to claim and pay for the emergency certificate renewal application.</a:t>
            </a:r>
          </a:p>
          <a:p>
            <a:r>
              <a:rPr lang="en-US" sz="2300" dirty="0">
                <a:latin typeface="Aptos Narrow"/>
              </a:rPr>
              <a:t>Once claimed, the case is assigned to the county office of education.</a:t>
            </a:r>
          </a:p>
          <a:p>
            <a:r>
              <a:rPr lang="en-US" sz="2300" dirty="0">
                <a:latin typeface="Aptos Narrow"/>
              </a:rPr>
              <a:t>County office of education reviews transcripts and/or documentation and notes whether there has been progress towards standard certification such that renewal is appropriate pursuant to regulations. </a:t>
            </a:r>
          </a:p>
          <a:p>
            <a:r>
              <a:rPr lang="en-US" sz="2300" dirty="0">
                <a:latin typeface="Aptos Narrow"/>
              </a:rPr>
              <a:t>If progress towards standard certification is noted, then the case will be reviewed and if eligible, emergency certificate is renewed and viewable in </a:t>
            </a:r>
            <a:r>
              <a:rPr lang="en-US" sz="2300" dirty="0" err="1">
                <a:latin typeface="Aptos Narrow"/>
              </a:rPr>
              <a:t>NJEdCert</a:t>
            </a:r>
            <a:r>
              <a:rPr lang="en-US" sz="2300" dirty="0">
                <a:latin typeface="Aptos Narrow"/>
              </a:rPr>
              <a:t>.</a:t>
            </a:r>
          </a:p>
        </p:txBody>
      </p:sp>
    </p:spTree>
    <p:extLst>
      <p:ext uri="{BB962C8B-B14F-4D97-AF65-F5344CB8AC3E}">
        <p14:creationId xmlns:p14="http://schemas.microsoft.com/office/powerpoint/2010/main" val="2243046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8838-BE9D-2392-3A35-2A4E20D04E88}"/>
              </a:ext>
            </a:extLst>
          </p:cNvPr>
          <p:cNvSpPr>
            <a:spLocks noGrp="1"/>
          </p:cNvSpPr>
          <p:nvPr>
            <p:ph type="title"/>
          </p:nvPr>
        </p:nvSpPr>
        <p:spPr/>
        <p:txBody>
          <a:bodyPr lIns="0" tIns="0" rIns="0" bIns="0" anchor="t"/>
          <a:lstStyle/>
          <a:p>
            <a:r>
              <a:rPr lang="en-US" sz="4800">
                <a:latin typeface="Aptos Narrow"/>
              </a:rPr>
              <a:t>New </a:t>
            </a:r>
            <a:r>
              <a:rPr lang="en-US" sz="4800" err="1">
                <a:latin typeface="Aptos Narrow"/>
              </a:rPr>
              <a:t>NJEdCert</a:t>
            </a:r>
            <a:r>
              <a:rPr lang="en-US" sz="4800">
                <a:latin typeface="Aptos Narrow"/>
              </a:rPr>
              <a:t> Endorsements</a:t>
            </a:r>
          </a:p>
        </p:txBody>
      </p:sp>
      <p:sp>
        <p:nvSpPr>
          <p:cNvPr id="4" name="Text Placeholder 3">
            <a:extLst>
              <a:ext uri="{FF2B5EF4-FFF2-40B4-BE49-F238E27FC236}">
                <a16:creationId xmlns:a16="http://schemas.microsoft.com/office/drawing/2014/main" id="{8A0C59F1-FD5E-B6AC-FEF3-A36FE0FD25C5}"/>
              </a:ext>
            </a:extLst>
          </p:cNvPr>
          <p:cNvSpPr>
            <a:spLocks noGrp="1"/>
          </p:cNvSpPr>
          <p:nvPr>
            <p:ph type="body" sz="quarter" idx="12"/>
          </p:nvPr>
        </p:nvSpPr>
        <p:spPr>
          <a:xfrm>
            <a:off x="443812" y="1355344"/>
            <a:ext cx="11251780" cy="3977640"/>
          </a:xfrm>
        </p:spPr>
        <p:txBody>
          <a:bodyPr lIns="0" tIns="0" rIns="0" bIns="0" anchor="t"/>
          <a:lstStyle/>
          <a:p>
            <a:r>
              <a:rPr lang="en-US" dirty="0"/>
              <a:t>Educational Interpreter substitute credential #9045</a:t>
            </a:r>
          </a:p>
          <a:p>
            <a:r>
              <a:rPr lang="en-US" dirty="0"/>
              <a:t>Teacher of Speech Arts #1452</a:t>
            </a:r>
          </a:p>
          <a:p>
            <a:r>
              <a:rPr lang="en-US" dirty="0"/>
              <a:t>Early Literacy Specialist #3320</a:t>
            </a:r>
          </a:p>
          <a:p>
            <a:r>
              <a:rPr lang="en-US" dirty="0"/>
              <a:t>Bilingual Language Paraprofessional credential #9050</a:t>
            </a:r>
          </a:p>
          <a:p>
            <a:r>
              <a:rPr lang="en-US" dirty="0">
                <a:latin typeface="Aptos Narrow"/>
              </a:rPr>
              <a:t>New Career and Technical Education (CTE):</a:t>
            </a:r>
            <a:endParaRPr lang="en-US" dirty="0"/>
          </a:p>
          <a:p>
            <a:pPr marL="804545" lvl="2" indent="-223520">
              <a:buFont typeface="Wingdings" panose="020B0604020202020204" pitchFamily="34" charset="0"/>
              <a:buChar char="Ø"/>
            </a:pPr>
            <a:r>
              <a:rPr lang="en-US" sz="2200" dirty="0">
                <a:latin typeface="Aptos Narrow"/>
              </a:rPr>
              <a:t>Bioengineering #4191</a:t>
            </a:r>
          </a:p>
          <a:p>
            <a:pPr marL="804545" lvl="2" indent="-223520">
              <a:buFont typeface="Wingdings" panose="020B0604020202020204" pitchFamily="34" charset="0"/>
              <a:buChar char="Ø"/>
            </a:pPr>
            <a:r>
              <a:rPr lang="en-US" sz="2200" dirty="0">
                <a:latin typeface="Aptos Narrow"/>
              </a:rPr>
              <a:t>Merchandising and Buying #4192</a:t>
            </a:r>
          </a:p>
          <a:p>
            <a:pPr marL="804545" lvl="2" indent="-223520">
              <a:buFont typeface="Wingdings" panose="020B0604020202020204" pitchFamily="34" charset="0"/>
              <a:buChar char="Ø"/>
            </a:pPr>
            <a:r>
              <a:rPr lang="en-US" sz="2200" dirty="0">
                <a:latin typeface="Aptos Narrow"/>
              </a:rPr>
              <a:t>Healthcare Administration Management #4193</a:t>
            </a:r>
          </a:p>
          <a:p>
            <a:pPr marL="804545" lvl="2" indent="-223520">
              <a:buFont typeface="Wingdings" panose="020B0604020202020204" pitchFamily="34" charset="0"/>
              <a:buChar char="Ø"/>
            </a:pPr>
            <a:r>
              <a:rPr lang="en-US" sz="2200" dirty="0">
                <a:latin typeface="Aptos Narrow"/>
              </a:rPr>
              <a:t>Design and Applied Arts  #4194 </a:t>
            </a:r>
          </a:p>
          <a:p>
            <a:pPr marL="804545" lvl="2" indent="-223520">
              <a:buFont typeface="Wingdings" panose="020B0604020202020204" pitchFamily="34" charset="0"/>
              <a:buChar char="Ø"/>
            </a:pPr>
            <a:r>
              <a:rPr lang="en-US" sz="2200" dirty="0">
                <a:latin typeface="Aptos Narrow"/>
              </a:rPr>
              <a:t>Fashion Design  #4195</a:t>
            </a:r>
          </a:p>
        </p:txBody>
      </p:sp>
    </p:spTree>
    <p:extLst>
      <p:ext uri="{BB962C8B-B14F-4D97-AF65-F5344CB8AC3E}">
        <p14:creationId xmlns:p14="http://schemas.microsoft.com/office/powerpoint/2010/main" val="1149659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0FA18-1254-C047-6C7C-54C6F2596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0F6A5-DC53-FDFF-5C01-F3F8A1F2392F}"/>
              </a:ext>
            </a:extLst>
          </p:cNvPr>
          <p:cNvSpPr>
            <a:spLocks noGrp="1"/>
          </p:cNvSpPr>
          <p:nvPr>
            <p:ph type="title"/>
          </p:nvPr>
        </p:nvSpPr>
        <p:spPr/>
        <p:txBody>
          <a:bodyPr lIns="0" tIns="0" rIns="0" bIns="0" anchor="t"/>
          <a:lstStyle/>
          <a:p>
            <a:r>
              <a:rPr lang="en-US" sz="4400" dirty="0"/>
              <a:t>New Praxis Subject Matter Tests</a:t>
            </a:r>
          </a:p>
        </p:txBody>
      </p:sp>
      <p:graphicFrame>
        <p:nvGraphicFramePr>
          <p:cNvPr id="5" name="Table Placeholder 4">
            <a:extLst>
              <a:ext uri="{FF2B5EF4-FFF2-40B4-BE49-F238E27FC236}">
                <a16:creationId xmlns:a16="http://schemas.microsoft.com/office/drawing/2014/main" id="{FAEE74D7-CC81-A09B-8CE0-BFEA84C0BD9D}"/>
              </a:ext>
            </a:extLst>
          </p:cNvPr>
          <p:cNvGraphicFramePr>
            <a:graphicFrameLocks noGrp="1"/>
          </p:cNvGraphicFramePr>
          <p:nvPr>
            <p:ph type="tbl" sz="quarter" idx="12"/>
            <p:extLst>
              <p:ext uri="{D42A27DB-BD31-4B8C-83A1-F6EECF244321}">
                <p14:modId xmlns:p14="http://schemas.microsoft.com/office/powerpoint/2010/main" val="3412830729"/>
              </p:ext>
            </p:extLst>
          </p:nvPr>
        </p:nvGraphicFramePr>
        <p:xfrm>
          <a:off x="309419" y="1292802"/>
          <a:ext cx="11503891" cy="4341380"/>
        </p:xfrm>
        <a:graphic>
          <a:graphicData uri="http://schemas.openxmlformats.org/drawingml/2006/table">
            <a:tbl>
              <a:tblPr firstRow="1" bandRow="1">
                <a:tableStyleId>{5C22544A-7EE6-4342-B048-85BDC9FD1C3A}</a:tableStyleId>
              </a:tblPr>
              <a:tblGrid>
                <a:gridCol w="974436">
                  <a:extLst>
                    <a:ext uri="{9D8B030D-6E8A-4147-A177-3AD203B41FA5}">
                      <a16:colId xmlns:a16="http://schemas.microsoft.com/office/drawing/2014/main" val="3342246067"/>
                    </a:ext>
                  </a:extLst>
                </a:gridCol>
                <a:gridCol w="2724727">
                  <a:extLst>
                    <a:ext uri="{9D8B030D-6E8A-4147-A177-3AD203B41FA5}">
                      <a16:colId xmlns:a16="http://schemas.microsoft.com/office/drawing/2014/main" val="1093234704"/>
                    </a:ext>
                  </a:extLst>
                </a:gridCol>
                <a:gridCol w="1231076">
                  <a:extLst>
                    <a:ext uri="{9D8B030D-6E8A-4147-A177-3AD203B41FA5}">
                      <a16:colId xmlns:a16="http://schemas.microsoft.com/office/drawing/2014/main" val="655331447"/>
                    </a:ext>
                  </a:extLst>
                </a:gridCol>
                <a:gridCol w="1124197">
                  <a:extLst>
                    <a:ext uri="{9D8B030D-6E8A-4147-A177-3AD203B41FA5}">
                      <a16:colId xmlns:a16="http://schemas.microsoft.com/office/drawing/2014/main" val="3517293481"/>
                    </a:ext>
                  </a:extLst>
                </a:gridCol>
                <a:gridCol w="2854036">
                  <a:extLst>
                    <a:ext uri="{9D8B030D-6E8A-4147-A177-3AD203B41FA5}">
                      <a16:colId xmlns:a16="http://schemas.microsoft.com/office/drawing/2014/main" val="4024639664"/>
                    </a:ext>
                  </a:extLst>
                </a:gridCol>
                <a:gridCol w="1348509">
                  <a:extLst>
                    <a:ext uri="{9D8B030D-6E8A-4147-A177-3AD203B41FA5}">
                      <a16:colId xmlns:a16="http://schemas.microsoft.com/office/drawing/2014/main" val="3467366262"/>
                    </a:ext>
                  </a:extLst>
                </a:gridCol>
                <a:gridCol w="1246910">
                  <a:extLst>
                    <a:ext uri="{9D8B030D-6E8A-4147-A177-3AD203B41FA5}">
                      <a16:colId xmlns:a16="http://schemas.microsoft.com/office/drawing/2014/main" val="3263064265"/>
                    </a:ext>
                  </a:extLst>
                </a:gridCol>
              </a:tblGrid>
              <a:tr h="1085345">
                <a:tc>
                  <a:txBody>
                    <a:bodyPr/>
                    <a:lstStyle/>
                    <a:p>
                      <a:r>
                        <a:rPr lang="en-US" dirty="0"/>
                        <a:t>Code</a:t>
                      </a:r>
                    </a:p>
                  </a:txBody>
                  <a:tcPr>
                    <a:lnB w="12700" cap="flat" cmpd="sng" algn="ctr">
                      <a:solidFill>
                        <a:schemeClr val="tx1"/>
                      </a:solidFill>
                      <a:prstDash val="solid"/>
                      <a:round/>
                      <a:headEnd type="none" w="med" len="med"/>
                      <a:tailEnd type="none" w="med" len="med"/>
                    </a:lnB>
                  </a:tcPr>
                </a:tc>
                <a:tc>
                  <a:txBody>
                    <a:bodyPr/>
                    <a:lstStyle/>
                    <a:p>
                      <a:r>
                        <a:rPr lang="en-US" dirty="0"/>
                        <a:t>Regenerated and New Test Name</a:t>
                      </a:r>
                    </a:p>
                  </a:txBody>
                  <a:tcPr>
                    <a:lnB w="12700" cap="flat" cmpd="sng" algn="ctr">
                      <a:solidFill>
                        <a:schemeClr val="tx1"/>
                      </a:solidFill>
                      <a:prstDash val="solid"/>
                      <a:round/>
                      <a:headEnd type="none" w="med" len="med"/>
                      <a:tailEnd type="none" w="med" len="med"/>
                    </a:lnB>
                  </a:tcPr>
                </a:tc>
                <a:tc>
                  <a:txBody>
                    <a:bodyPr/>
                    <a:lstStyle/>
                    <a:p>
                      <a:r>
                        <a:rPr lang="en-US" dirty="0"/>
                        <a:t>Proposed Cut Score</a:t>
                      </a:r>
                    </a:p>
                  </a:txBody>
                  <a:tcPr>
                    <a:lnB w="12700" cap="flat" cmpd="sng" algn="ctr">
                      <a:solidFill>
                        <a:schemeClr val="tx1"/>
                      </a:solidFill>
                      <a:prstDash val="solid"/>
                      <a:round/>
                      <a:headEnd type="none" w="med" len="med"/>
                      <a:tailEnd type="none" w="med" len="med"/>
                    </a:lnB>
                  </a:tcPr>
                </a:tc>
                <a:tc>
                  <a:txBody>
                    <a:bodyPr/>
                    <a:lstStyle/>
                    <a:p>
                      <a:r>
                        <a:rPr lang="en-US" dirty="0"/>
                        <a:t>Effective</a:t>
                      </a:r>
                    </a:p>
                  </a:txBody>
                  <a:tcPr>
                    <a:lnB w="12700" cap="flat" cmpd="sng" algn="ctr">
                      <a:solidFill>
                        <a:schemeClr val="tx1"/>
                      </a:solidFill>
                      <a:prstDash val="solid"/>
                      <a:round/>
                      <a:headEnd type="none" w="med" len="med"/>
                      <a:tailEnd type="none" w="med" len="med"/>
                    </a:lnB>
                  </a:tcPr>
                </a:tc>
                <a:tc>
                  <a:txBody>
                    <a:bodyPr/>
                    <a:lstStyle/>
                    <a:p>
                      <a:r>
                        <a:rPr lang="en-US" dirty="0"/>
                        <a:t>Existing Test Name</a:t>
                      </a:r>
                    </a:p>
                  </a:txBody>
                  <a:tcPr>
                    <a:lnB w="12700" cap="flat" cmpd="sng" algn="ctr">
                      <a:solidFill>
                        <a:schemeClr val="tx1"/>
                      </a:solidFill>
                      <a:prstDash val="solid"/>
                      <a:round/>
                      <a:headEnd type="none" w="med" len="med"/>
                      <a:tailEnd type="none" w="med" len="med"/>
                    </a:lnB>
                  </a:tcPr>
                </a:tc>
                <a:tc>
                  <a:txBody>
                    <a:bodyPr/>
                    <a:lstStyle/>
                    <a:p>
                      <a:r>
                        <a:rPr lang="en-US" dirty="0"/>
                        <a:t>Current Cut Score</a:t>
                      </a:r>
                    </a:p>
                  </a:txBody>
                  <a:tcPr>
                    <a:lnB w="12700" cap="flat" cmpd="sng" algn="ctr">
                      <a:solidFill>
                        <a:schemeClr val="tx1"/>
                      </a:solidFill>
                      <a:prstDash val="solid"/>
                      <a:round/>
                      <a:headEnd type="none" w="med" len="med"/>
                      <a:tailEnd type="none" w="med" len="med"/>
                    </a:lnB>
                  </a:tcPr>
                </a:tc>
                <a:tc>
                  <a:txBody>
                    <a:bodyPr/>
                    <a:lstStyle/>
                    <a:p>
                      <a:r>
                        <a:rPr lang="en-US" dirty="0"/>
                        <a:t>Expires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645152"/>
                  </a:ext>
                </a:extLst>
              </a:tr>
              <a:tr h="1085345">
                <a:tc>
                  <a:txBody>
                    <a:bodyPr/>
                    <a:lstStyle/>
                    <a:p>
                      <a:pPr algn="ctr"/>
                      <a:r>
                        <a:rPr lang="en-US" dirty="0"/>
                        <a:t>5053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Technology and Engineering Education: Content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9/1/2025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Technology Education: Content Knowledge (5051)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8/31/2025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496574"/>
                  </a:ext>
                </a:extLst>
              </a:tr>
              <a:tr h="1085345">
                <a:tc>
                  <a:txBody>
                    <a:bodyPr/>
                    <a:lstStyle/>
                    <a:p>
                      <a:pPr algn="ctr"/>
                      <a:r>
                        <a:rPr lang="en-US" dirty="0"/>
                        <a:t>5123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Family and Consumer Sciences: Content Knowledge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9/1/2025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Family and Consumer Sciences: Content Knowledge (5122)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8/31/2025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766595"/>
                  </a:ext>
                </a:extLst>
              </a:tr>
              <a:tr h="1085345">
                <a:tc>
                  <a:txBody>
                    <a:bodyPr/>
                    <a:lstStyle/>
                    <a:p>
                      <a:pPr algn="ctr"/>
                      <a:r>
                        <a:rPr lang="en-US" dirty="0"/>
                        <a:t>5581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Social Studies: Content Knowledge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9/1/2025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Social Studies: Content Knowledge (5081)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8/31/2025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061336"/>
                  </a:ext>
                </a:extLst>
              </a:tr>
            </a:tbl>
          </a:graphicData>
        </a:graphic>
      </p:graphicFrame>
    </p:spTree>
    <p:extLst>
      <p:ext uri="{BB962C8B-B14F-4D97-AF65-F5344CB8AC3E}">
        <p14:creationId xmlns:p14="http://schemas.microsoft.com/office/powerpoint/2010/main" val="1423171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267B-07C8-35F1-D58C-5A3E38FA72AB}"/>
              </a:ext>
            </a:extLst>
          </p:cNvPr>
          <p:cNvSpPr>
            <a:spLocks noGrp="1"/>
          </p:cNvSpPr>
          <p:nvPr>
            <p:ph type="title"/>
          </p:nvPr>
        </p:nvSpPr>
        <p:spPr>
          <a:xfrm>
            <a:off x="235582" y="301982"/>
            <a:ext cx="11277599" cy="416560"/>
          </a:xfrm>
        </p:spPr>
        <p:txBody>
          <a:bodyPr lIns="0" tIns="0" rIns="0" bIns="0" anchor="t"/>
          <a:lstStyle/>
          <a:p>
            <a:r>
              <a:rPr lang="en-US" sz="4400" dirty="0"/>
              <a:t>Reading Specialist</a:t>
            </a:r>
          </a:p>
        </p:txBody>
      </p:sp>
      <p:sp>
        <p:nvSpPr>
          <p:cNvPr id="4" name="Text Placeholder 3">
            <a:extLst>
              <a:ext uri="{FF2B5EF4-FFF2-40B4-BE49-F238E27FC236}">
                <a16:creationId xmlns:a16="http://schemas.microsoft.com/office/drawing/2014/main" id="{E4CE1C9F-AE68-61E5-ADC8-3E56A32482B4}"/>
              </a:ext>
            </a:extLst>
          </p:cNvPr>
          <p:cNvSpPr>
            <a:spLocks noGrp="1"/>
          </p:cNvSpPr>
          <p:nvPr>
            <p:ph type="body" sz="quarter" idx="12"/>
          </p:nvPr>
        </p:nvSpPr>
        <p:spPr>
          <a:xfrm>
            <a:off x="365421" y="963558"/>
            <a:ext cx="11251780" cy="3977640"/>
          </a:xfrm>
        </p:spPr>
        <p:txBody>
          <a:bodyPr lIns="0" tIns="0" rIns="0" bIns="0" anchor="t"/>
          <a:lstStyle/>
          <a:p>
            <a:pPr marL="0" indent="0">
              <a:lnSpc>
                <a:spcPct val="108000"/>
              </a:lnSpc>
              <a:spcAft>
                <a:spcPts val="1400"/>
              </a:spcAft>
              <a:buNone/>
            </a:pPr>
            <a:r>
              <a:rPr lang="en-US" dirty="0">
                <a:solidFill>
                  <a:srgbClr val="000000"/>
                </a:solidFill>
                <a:latin typeface="Aptos Narrow"/>
              </a:rPr>
              <a:t>The </a:t>
            </a:r>
            <a:r>
              <a:rPr lang="en-US" dirty="0">
                <a:solidFill>
                  <a:srgbClr val="000000"/>
                </a:solidFill>
                <a:latin typeface="Aptos Narrow"/>
                <a:hlinkClick r:id="rId2"/>
              </a:rPr>
              <a:t>new reading specialist requirements</a:t>
            </a:r>
            <a:r>
              <a:rPr lang="en-US" dirty="0">
                <a:solidFill>
                  <a:srgbClr val="000000"/>
                </a:solidFill>
                <a:latin typeface="Aptos Narrow"/>
              </a:rPr>
              <a:t> become effective on September 1, 2025. Anyone with a "denied" evaluation on file or holding a Reading Specialist emergency endorsement are subject to regulations in effect at the time of application. Therefore, these candidates must meet the new requirements if they are reapplying for the standard certificate on or after September 1, 2025. </a:t>
            </a:r>
          </a:p>
          <a:p>
            <a:pPr marL="0" indent="0">
              <a:lnSpc>
                <a:spcPct val="108000"/>
              </a:lnSpc>
              <a:spcAft>
                <a:spcPts val="1400"/>
              </a:spcAft>
              <a:buNone/>
            </a:pPr>
            <a:r>
              <a:rPr lang="en-US" dirty="0">
                <a:solidFill>
                  <a:srgbClr val="000000"/>
                </a:solidFill>
                <a:latin typeface="Aptos Narrow"/>
              </a:rPr>
              <a:t>This endorsement authorizes the holder to serve as a reading specialist in preschool through grade 12. They conduct in-service training of teachers and administrators; coordinate instruction for students or groups of students having difficulty learning to read; diagnose the nature and cause of a student’s difficulty in learning to read; plan developmental programs in reading for all students; recommend methods and materials to be used in the school district reading program; and contributes to the collection of standardized data as a means of determining and monitoring the reading achievement of students.</a:t>
            </a:r>
            <a:endParaRPr lang="en-US" sz="2800" dirty="0">
              <a:latin typeface="Aptos Narrow"/>
            </a:endParaRPr>
          </a:p>
        </p:txBody>
      </p:sp>
    </p:spTree>
    <p:extLst>
      <p:ext uri="{BB962C8B-B14F-4D97-AF65-F5344CB8AC3E}">
        <p14:creationId xmlns:p14="http://schemas.microsoft.com/office/powerpoint/2010/main" val="326737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1C50-19F4-9A8A-2EBE-540336748AFA}"/>
              </a:ext>
            </a:extLst>
          </p:cNvPr>
          <p:cNvSpPr>
            <a:spLocks noGrp="1"/>
          </p:cNvSpPr>
          <p:nvPr>
            <p:ph type="title"/>
          </p:nvPr>
        </p:nvSpPr>
        <p:spPr>
          <a:xfrm>
            <a:off x="271796" y="383464"/>
            <a:ext cx="11277599" cy="416560"/>
          </a:xfrm>
        </p:spPr>
        <p:txBody>
          <a:bodyPr lIns="0" tIns="0" rIns="0" bIns="0" anchor="t"/>
          <a:lstStyle/>
          <a:p>
            <a:r>
              <a:rPr lang="en-US" sz="4400" dirty="0"/>
              <a:t>Early Literacy Specialist</a:t>
            </a:r>
          </a:p>
        </p:txBody>
      </p:sp>
      <p:sp>
        <p:nvSpPr>
          <p:cNvPr id="4" name="Text Placeholder 3">
            <a:extLst>
              <a:ext uri="{FF2B5EF4-FFF2-40B4-BE49-F238E27FC236}">
                <a16:creationId xmlns:a16="http://schemas.microsoft.com/office/drawing/2014/main" id="{B0A53677-8BC6-DFFA-AB0C-BC67C53E93AB}"/>
              </a:ext>
            </a:extLst>
          </p:cNvPr>
          <p:cNvSpPr>
            <a:spLocks noGrp="1"/>
          </p:cNvSpPr>
          <p:nvPr>
            <p:ph type="body" sz="quarter" idx="12"/>
          </p:nvPr>
        </p:nvSpPr>
        <p:spPr>
          <a:xfrm>
            <a:off x="297615" y="955747"/>
            <a:ext cx="11251780" cy="5240516"/>
          </a:xfrm>
        </p:spPr>
        <p:txBody>
          <a:bodyPr lIns="0" tIns="0" rIns="0" bIns="0" anchor="t"/>
          <a:lstStyle/>
          <a:p>
            <a:pPr marL="0" indent="0">
              <a:lnSpc>
                <a:spcPct val="108000"/>
              </a:lnSpc>
              <a:spcBef>
                <a:spcPts val="0"/>
              </a:spcBef>
              <a:spcAft>
                <a:spcPts val="1200"/>
              </a:spcAft>
              <a:buNone/>
            </a:pPr>
            <a:r>
              <a:rPr lang="en-US" dirty="0">
                <a:solidFill>
                  <a:srgbClr val="000000"/>
                </a:solidFill>
                <a:latin typeface="Aptos Narrow"/>
              </a:rPr>
              <a:t>The new </a:t>
            </a:r>
            <a:r>
              <a:rPr lang="en-US" sz="2800" dirty="0">
                <a:solidFill>
                  <a:srgbClr val="000000"/>
                </a:solidFill>
                <a:latin typeface="Aptos Narrow"/>
                <a:hlinkClick r:id="rId2"/>
              </a:rPr>
              <a:t>early literacy specialist endorsement </a:t>
            </a:r>
            <a:r>
              <a:rPr lang="en-US" dirty="0">
                <a:solidFill>
                  <a:srgbClr val="000000"/>
                </a:solidFill>
                <a:latin typeface="Aptos Narrow"/>
              </a:rPr>
              <a:t>will be required beginning at the start of the 2026-2027 school year.</a:t>
            </a:r>
            <a:endParaRPr lang="en-US" sz="2800" dirty="0"/>
          </a:p>
          <a:p>
            <a:pPr marL="0" indent="0">
              <a:lnSpc>
                <a:spcPct val="108000"/>
              </a:lnSpc>
              <a:spcAft>
                <a:spcPts val="1400"/>
              </a:spcAft>
              <a:buNone/>
            </a:pPr>
            <a:r>
              <a:rPr lang="en-US" dirty="0">
                <a:solidFill>
                  <a:srgbClr val="000000"/>
                </a:solidFill>
                <a:latin typeface="Aptos Narrow"/>
              </a:rPr>
              <a:t>The early literacy specialist endorsement authorizes the holder to serve as a reading specialist in preschool through grade three. They conduct in-service training of teachers and administrators; coordinate instruction for students or groups of students having difficulty learning to read; diagnose the nature and cause of a student’s difficulty in learning to read; plan developmental programs in reading for all students; recommend methods and materials to be used in the school district reading program; and contributes to the collection of standardized data as a means of determining and monitoring the reading achievement of students. Additionally, the early literacy specialist may serve as the primary general education interventionist for any student in preschool through grade three with a reading or literacy difficulty that is the result of dyslexia or dysgraphia.</a:t>
            </a:r>
            <a:endParaRPr lang="en-US" sz="2800" dirty="0">
              <a:latin typeface="Aptos Narrow"/>
            </a:endParaRPr>
          </a:p>
        </p:txBody>
      </p:sp>
    </p:spTree>
    <p:extLst>
      <p:ext uri="{BB962C8B-B14F-4D97-AF65-F5344CB8AC3E}">
        <p14:creationId xmlns:p14="http://schemas.microsoft.com/office/powerpoint/2010/main" val="1246906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6132-1A81-4D4D-22F1-0836F89CE9E8}"/>
              </a:ext>
            </a:extLst>
          </p:cNvPr>
          <p:cNvSpPr>
            <a:spLocks noGrp="1"/>
          </p:cNvSpPr>
          <p:nvPr>
            <p:ph type="title"/>
          </p:nvPr>
        </p:nvSpPr>
        <p:spPr/>
        <p:txBody>
          <a:bodyPr lIns="0" tIns="0" rIns="0" bIns="0" anchor="t"/>
          <a:lstStyle/>
          <a:p>
            <a:r>
              <a:rPr lang="en-US" sz="4400" dirty="0"/>
              <a:t>Teacher Certification Websites</a:t>
            </a:r>
          </a:p>
        </p:txBody>
      </p:sp>
      <p:sp>
        <p:nvSpPr>
          <p:cNvPr id="4" name="Text Placeholder 3">
            <a:extLst>
              <a:ext uri="{FF2B5EF4-FFF2-40B4-BE49-F238E27FC236}">
                <a16:creationId xmlns:a16="http://schemas.microsoft.com/office/drawing/2014/main" id="{27A3E559-1892-A591-11BB-2BA7FD88DE97}"/>
              </a:ext>
            </a:extLst>
          </p:cNvPr>
          <p:cNvSpPr>
            <a:spLocks noGrp="1"/>
          </p:cNvSpPr>
          <p:nvPr>
            <p:ph type="body" sz="quarter" idx="12"/>
          </p:nvPr>
        </p:nvSpPr>
        <p:spPr>
          <a:xfrm>
            <a:off x="446903" y="1294111"/>
            <a:ext cx="11251780" cy="3977640"/>
          </a:xfrm>
        </p:spPr>
        <p:txBody>
          <a:bodyPr lIns="0" tIns="0" rIns="0" bIns="0" anchor="t"/>
          <a:lstStyle/>
          <a:p>
            <a:pPr marL="0" indent="0">
              <a:lnSpc>
                <a:spcPct val="108000"/>
              </a:lnSpc>
              <a:spcAft>
                <a:spcPts val="1400"/>
              </a:spcAft>
              <a:buNone/>
            </a:pPr>
            <a:r>
              <a:rPr lang="en-US" sz="3200" dirty="0">
                <a:solidFill>
                  <a:srgbClr val="000000"/>
                </a:solidFill>
                <a:latin typeface="Aptos Narrow"/>
              </a:rPr>
              <a:t>Career and Technical Education (CTE) Teachers</a:t>
            </a:r>
            <a:endParaRPr lang="en-US" dirty="0">
              <a:latin typeface="Aptos Narrow"/>
            </a:endParaRPr>
          </a:p>
          <a:p>
            <a:pPr lvl="1">
              <a:lnSpc>
                <a:spcPct val="108000"/>
              </a:lnSpc>
              <a:spcAft>
                <a:spcPts val="1400"/>
              </a:spcAft>
            </a:pPr>
            <a:r>
              <a:rPr lang="en-US" sz="2400" dirty="0">
                <a:solidFill>
                  <a:srgbClr val="000000"/>
                </a:solidFill>
                <a:latin typeface="Aptos Narrow"/>
              </a:rPr>
              <a:t>New endorsements</a:t>
            </a:r>
          </a:p>
          <a:p>
            <a:pPr lvl="1">
              <a:lnSpc>
                <a:spcPct val="108000"/>
              </a:lnSpc>
              <a:spcAft>
                <a:spcPts val="1400"/>
              </a:spcAft>
            </a:pPr>
            <a:r>
              <a:rPr lang="en-US" sz="2400" dirty="0">
                <a:solidFill>
                  <a:srgbClr val="000000"/>
                </a:solidFill>
                <a:latin typeface="Aptos Narrow"/>
              </a:rPr>
              <a:t>Eliminated endorsements (</a:t>
            </a:r>
            <a:r>
              <a:rPr lang="en-US" sz="2400" dirty="0">
                <a:solidFill>
                  <a:srgbClr val="000000"/>
                </a:solidFill>
                <a:latin typeface="Aptos Narrow"/>
                <a:hlinkClick r:id="rId3"/>
              </a:rPr>
              <a:t>Crosswalk</a:t>
            </a:r>
            <a:r>
              <a:rPr lang="en-US" sz="2400" dirty="0">
                <a:solidFill>
                  <a:srgbClr val="000000"/>
                </a:solidFill>
                <a:latin typeface="Aptos Narrow"/>
              </a:rPr>
              <a:t>)</a:t>
            </a:r>
          </a:p>
          <a:p>
            <a:pPr lvl="1">
              <a:lnSpc>
                <a:spcPct val="108000"/>
              </a:lnSpc>
              <a:spcAft>
                <a:spcPts val="1400"/>
              </a:spcAft>
            </a:pPr>
            <a:r>
              <a:rPr lang="en-US" sz="2400" dirty="0">
                <a:solidFill>
                  <a:srgbClr val="000000"/>
                </a:solidFill>
                <a:latin typeface="Aptos Narrow"/>
              </a:rPr>
              <a:t>Establishing </a:t>
            </a:r>
            <a:r>
              <a:rPr lang="en-US" sz="2400" dirty="0">
                <a:solidFill>
                  <a:srgbClr val="000000"/>
                </a:solidFill>
                <a:latin typeface="Aptos Narrow"/>
                <a:hlinkClick r:id="rId4"/>
              </a:rPr>
              <a:t>eligibility</a:t>
            </a:r>
            <a:r>
              <a:rPr lang="en-US" sz="2400" dirty="0">
                <a:solidFill>
                  <a:srgbClr val="000000"/>
                </a:solidFill>
                <a:latin typeface="Aptos Narrow"/>
              </a:rPr>
              <a:t> for CTE certification</a:t>
            </a:r>
          </a:p>
          <a:p>
            <a:pPr marL="0" indent="0">
              <a:lnSpc>
                <a:spcPct val="108000"/>
              </a:lnSpc>
              <a:spcAft>
                <a:spcPts val="1400"/>
              </a:spcAft>
              <a:buNone/>
            </a:pPr>
            <a:r>
              <a:rPr lang="en-US" sz="3200" dirty="0">
                <a:solidFill>
                  <a:srgbClr val="000000"/>
                </a:solidFill>
                <a:latin typeface="Aptos Narrow"/>
              </a:rPr>
              <a:t>Instructional Teachers</a:t>
            </a:r>
          </a:p>
          <a:p>
            <a:pPr lvl="1">
              <a:lnSpc>
                <a:spcPct val="108000"/>
              </a:lnSpc>
              <a:spcAft>
                <a:spcPts val="1400"/>
              </a:spcAft>
            </a:pPr>
            <a:r>
              <a:rPr lang="en-US" sz="2400" dirty="0">
                <a:solidFill>
                  <a:srgbClr val="000000"/>
                </a:solidFill>
                <a:latin typeface="Aptos Narrow"/>
              </a:rPr>
              <a:t>Endorsement specifications website under construction: </a:t>
            </a:r>
            <a:r>
              <a:rPr lang="en-US" sz="2400" dirty="0">
                <a:solidFill>
                  <a:srgbClr val="000000"/>
                </a:solidFill>
                <a:latin typeface="Aptos Narrow"/>
                <a:hlinkClick r:id="rId5"/>
              </a:rPr>
              <a:t>Teachers</a:t>
            </a:r>
            <a:endParaRPr lang="en-US" sz="2400" dirty="0">
              <a:latin typeface="Aptos Narrow"/>
            </a:endParaRPr>
          </a:p>
        </p:txBody>
      </p:sp>
    </p:spTree>
    <p:extLst>
      <p:ext uri="{BB962C8B-B14F-4D97-AF65-F5344CB8AC3E}">
        <p14:creationId xmlns:p14="http://schemas.microsoft.com/office/powerpoint/2010/main" val="809939768"/>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BDC2-0C56-3F80-26B0-89944C566A2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D5DB7FC-8236-F637-649D-E01AE9C2B7D8}"/>
              </a:ext>
            </a:extLst>
          </p:cNvPr>
          <p:cNvSpPr>
            <a:spLocks noGrp="1"/>
          </p:cNvSpPr>
          <p:nvPr>
            <p:ph type="title"/>
          </p:nvPr>
        </p:nvSpPr>
        <p:spPr>
          <a:xfrm>
            <a:off x="458724" y="2639824"/>
            <a:ext cx="11274552" cy="416560"/>
          </a:xfrm>
        </p:spPr>
        <p:txBody>
          <a:bodyPr/>
          <a:lstStyle/>
          <a:p>
            <a:r>
              <a:rPr lang="en-US" sz="7200" dirty="0"/>
              <a:t>Provisional Teacher Process: Teachers</a:t>
            </a:r>
          </a:p>
        </p:txBody>
      </p:sp>
    </p:spTree>
    <p:extLst>
      <p:ext uri="{BB962C8B-B14F-4D97-AF65-F5344CB8AC3E}">
        <p14:creationId xmlns:p14="http://schemas.microsoft.com/office/powerpoint/2010/main" val="1389574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79E531-D278-984F-0972-50D23E009243}"/>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2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Aptos Narrow"/>
                <a:ea typeface="+mn-ea"/>
                <a:cs typeface="+mn-cs"/>
              </a:rPr>
              <a:t>Overview of Certification for Teachers (Three-Tiered System)</a:t>
            </a:r>
            <a:endParaRPr kumimoji="0" lang="en-US" sz="3600" b="0" i="0" u="none" strike="noStrike" kern="1200" cap="none" spc="0" normalizeH="0" baseline="0" noProof="0" dirty="0">
              <a:ln>
                <a:noFill/>
              </a:ln>
              <a:solidFill>
                <a:schemeClr val="accent1"/>
              </a:solidFill>
              <a:effectLst/>
              <a:uLnTx/>
              <a:uFillTx/>
              <a:latin typeface="Aptos Narrow"/>
              <a:ea typeface="+mn-ea"/>
              <a:cs typeface="+mn-cs"/>
            </a:endParaRPr>
          </a:p>
        </p:txBody>
      </p:sp>
      <p:graphicFrame>
        <p:nvGraphicFramePr>
          <p:cNvPr id="5" name="Table Placeholder 4">
            <a:extLst>
              <a:ext uri="{FF2B5EF4-FFF2-40B4-BE49-F238E27FC236}">
                <a16:creationId xmlns:a16="http://schemas.microsoft.com/office/drawing/2014/main" id="{093972AB-AD0E-AAE2-9666-945689587B86}"/>
              </a:ext>
            </a:extLst>
          </p:cNvPr>
          <p:cNvGraphicFramePr>
            <a:graphicFrameLocks noGrp="1"/>
          </p:cNvGraphicFramePr>
          <p:nvPr>
            <p:ph type="tbl" sz="quarter" idx="12"/>
            <p:extLst>
              <p:ext uri="{D42A27DB-BD31-4B8C-83A1-F6EECF244321}">
                <p14:modId xmlns:p14="http://schemas.microsoft.com/office/powerpoint/2010/main" val="997899130"/>
              </p:ext>
            </p:extLst>
          </p:nvPr>
        </p:nvGraphicFramePr>
        <p:xfrm>
          <a:off x="386868" y="1038890"/>
          <a:ext cx="11334543" cy="4607118"/>
        </p:xfrm>
        <a:graphic>
          <a:graphicData uri="http://schemas.openxmlformats.org/drawingml/2006/table">
            <a:tbl>
              <a:tblPr firstRow="1" bandRow="1">
                <a:tableStyleId>{5C22544A-7EE6-4342-B048-85BDC9FD1C3A}</a:tableStyleId>
              </a:tblPr>
              <a:tblGrid>
                <a:gridCol w="3071763">
                  <a:extLst>
                    <a:ext uri="{9D8B030D-6E8A-4147-A177-3AD203B41FA5}">
                      <a16:colId xmlns:a16="http://schemas.microsoft.com/office/drawing/2014/main" val="2655240203"/>
                    </a:ext>
                  </a:extLst>
                </a:gridCol>
                <a:gridCol w="4023445">
                  <a:extLst>
                    <a:ext uri="{9D8B030D-6E8A-4147-A177-3AD203B41FA5}">
                      <a16:colId xmlns:a16="http://schemas.microsoft.com/office/drawing/2014/main" val="4153966890"/>
                    </a:ext>
                  </a:extLst>
                </a:gridCol>
                <a:gridCol w="4239335">
                  <a:extLst>
                    <a:ext uri="{9D8B030D-6E8A-4147-A177-3AD203B41FA5}">
                      <a16:colId xmlns:a16="http://schemas.microsoft.com/office/drawing/2014/main" val="3594509336"/>
                    </a:ext>
                  </a:extLst>
                </a:gridCol>
              </a:tblGrid>
              <a:tr h="980288">
                <a:tc>
                  <a:txBody>
                    <a:bodyPr/>
                    <a:lstStyle/>
                    <a:p>
                      <a:pPr algn="l" rtl="0" fontAlgn="base">
                        <a:lnSpc>
                          <a:spcPts val="2550"/>
                        </a:lnSpc>
                        <a:buNone/>
                      </a:pPr>
                      <a:r>
                        <a:rPr lang="en-US" sz="2400" dirty="0">
                          <a:effectLst/>
                          <a:latin typeface="Aptos Narrow" panose="020B0004020202020204" pitchFamily="34" charset="0"/>
                        </a:rPr>
                        <a:t>Certificate</a:t>
                      </a:r>
                      <a:endParaRPr lang="en-US" sz="2400" b="1" i="0" dirty="0">
                        <a:solidFill>
                          <a:schemeClr val="bg1"/>
                        </a:solidFill>
                        <a:effectLst/>
                        <a:latin typeface="Aptos Narrow" panose="020B0004020202020204" pitchFamily="34" charset="0"/>
                      </a:endParaRPr>
                    </a:p>
                  </a:txBody>
                  <a:tcPr marL="88011" marR="88011" marT="44006" marB="44006">
                    <a:lnB w="12700" cap="flat" cmpd="sng" algn="ctr">
                      <a:solidFill>
                        <a:schemeClr val="tx1"/>
                      </a:solidFill>
                      <a:prstDash val="solid"/>
                      <a:round/>
                      <a:headEnd type="none" w="med" len="med"/>
                      <a:tailEnd type="none" w="med" len="med"/>
                    </a:lnB>
                    <a:solidFill>
                      <a:schemeClr val="tx2">
                        <a:lumMod val="90000"/>
                        <a:lumOff val="10000"/>
                      </a:schemeClr>
                    </a:solidFill>
                  </a:tcPr>
                </a:tc>
                <a:tc>
                  <a:txBody>
                    <a:bodyPr/>
                    <a:lstStyle/>
                    <a:p>
                      <a:pPr algn="l" rtl="0" fontAlgn="base">
                        <a:lnSpc>
                          <a:spcPts val="2550"/>
                        </a:lnSpc>
                        <a:buNone/>
                      </a:pPr>
                      <a:r>
                        <a:rPr lang="en-US" sz="2400" dirty="0">
                          <a:effectLst/>
                          <a:latin typeface="Aptos Narrow" panose="020B0004020202020204" pitchFamily="34" charset="0"/>
                        </a:rPr>
                        <a:t>Type</a:t>
                      </a:r>
                      <a:endParaRPr lang="en-US" sz="2400" b="1" i="0" dirty="0">
                        <a:solidFill>
                          <a:srgbClr val="000000"/>
                        </a:solidFill>
                        <a:effectLst/>
                        <a:latin typeface="Aptos Narrow" panose="020B0004020202020204" pitchFamily="34" charset="0"/>
                      </a:endParaRPr>
                    </a:p>
                  </a:txBody>
                  <a:tcPr marL="88011" marR="88011" marT="44006" marB="44006">
                    <a:lnB w="12700" cap="flat" cmpd="sng" algn="ctr">
                      <a:solidFill>
                        <a:schemeClr val="tx1"/>
                      </a:solidFill>
                      <a:prstDash val="solid"/>
                      <a:round/>
                      <a:headEnd type="none" w="med" len="med"/>
                      <a:tailEnd type="none" w="med" len="med"/>
                    </a:lnB>
                    <a:solidFill>
                      <a:schemeClr val="tx2">
                        <a:lumMod val="90000"/>
                        <a:lumOff val="10000"/>
                      </a:schemeClr>
                    </a:solidFill>
                  </a:tcPr>
                </a:tc>
                <a:tc>
                  <a:txBody>
                    <a:bodyPr/>
                    <a:lstStyle/>
                    <a:p>
                      <a:pPr algn="l" rtl="0" fontAlgn="base">
                        <a:lnSpc>
                          <a:spcPts val="2550"/>
                        </a:lnSpc>
                        <a:buNone/>
                      </a:pPr>
                      <a:r>
                        <a:rPr lang="en-US" sz="2400" dirty="0">
                          <a:effectLst/>
                          <a:latin typeface="Aptos Narrow" panose="020B0004020202020204" pitchFamily="34" charset="0"/>
                        </a:rPr>
                        <a:t>Description</a:t>
                      </a:r>
                      <a:endParaRPr lang="en-US" sz="2400" b="1" i="0" dirty="0">
                        <a:solidFill>
                          <a:srgbClr val="000000"/>
                        </a:solidFill>
                        <a:effectLst/>
                        <a:latin typeface="Aptos Narrow" panose="020B0004020202020204" pitchFamily="34" charset="0"/>
                      </a:endParaRPr>
                    </a:p>
                  </a:txBody>
                  <a:tcPr marL="88011" marR="88011" marT="44006" marB="44006">
                    <a:lnB w="12700" cap="flat" cmpd="sng" algn="ctr">
                      <a:solidFill>
                        <a:schemeClr val="tx1"/>
                      </a:solidFill>
                      <a:prstDash val="solid"/>
                      <a:round/>
                      <a:headEnd type="none" w="med" len="med"/>
                      <a:tailEnd type="none" w="med" len="med"/>
                    </a:lnB>
                    <a:solidFill>
                      <a:schemeClr val="tx2">
                        <a:lumMod val="90000"/>
                        <a:lumOff val="10000"/>
                      </a:schemeClr>
                    </a:solidFill>
                  </a:tcPr>
                </a:tc>
                <a:extLst>
                  <a:ext uri="{0D108BD9-81ED-4DB2-BD59-A6C34878D82A}">
                    <a16:rowId xmlns:a16="http://schemas.microsoft.com/office/drawing/2014/main" val="2213460756"/>
                  </a:ext>
                </a:extLst>
              </a:tr>
              <a:tr h="1565910">
                <a:tc>
                  <a:txBody>
                    <a:bodyPr/>
                    <a:lstStyle/>
                    <a:p>
                      <a:pPr algn="l" rtl="0" fontAlgn="base">
                        <a:lnSpc>
                          <a:spcPts val="2550"/>
                        </a:lnSpc>
                        <a:buNone/>
                      </a:pPr>
                      <a:r>
                        <a:rPr lang="en-US" sz="2200" dirty="0">
                          <a:effectLst/>
                          <a:latin typeface="Aptos Narrow" panose="020B0004020202020204" pitchFamily="34" charset="0"/>
                        </a:rPr>
                        <a:t>Certificate of Eligibility with Advanced Standing (CEAS) or Certificate of Eligibility (CE)</a:t>
                      </a:r>
                      <a:endParaRPr lang="en-US" b="0" i="0" dirty="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550"/>
                        </a:lnSpc>
                        <a:buNone/>
                      </a:pPr>
                      <a:r>
                        <a:rPr lang="en-US" sz="2200" dirty="0">
                          <a:effectLst/>
                          <a:latin typeface="Aptos Narrow" panose="020B0004020202020204" pitchFamily="34" charset="0"/>
                        </a:rPr>
                        <a:t>A license to seek employment as a teacher</a:t>
                      </a:r>
                      <a:endParaRPr lang="en-US" b="0" i="0" dirty="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550"/>
                        </a:lnSpc>
                        <a:buNone/>
                      </a:pPr>
                      <a:r>
                        <a:rPr lang="en-US" sz="2200" dirty="0">
                          <a:effectLst/>
                          <a:latin typeface="Aptos Narrow" panose="020B0004020202020204" pitchFamily="34" charset="0"/>
                        </a:rPr>
                        <a:t>Is issued before a candidate seeks employment as a teacher. </a:t>
                      </a:r>
                      <a:endParaRPr lang="en-US" b="0" i="0" dirty="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097272"/>
                  </a:ext>
                </a:extLst>
              </a:tr>
              <a:tr h="1130969">
                <a:tc>
                  <a:txBody>
                    <a:bodyPr/>
                    <a:lstStyle/>
                    <a:p>
                      <a:pPr algn="l" rtl="0" fontAlgn="base">
                        <a:lnSpc>
                          <a:spcPts val="2550"/>
                        </a:lnSpc>
                        <a:buNone/>
                      </a:pPr>
                      <a:r>
                        <a:rPr lang="en-US" sz="2200" dirty="0">
                          <a:effectLst/>
                          <a:latin typeface="Aptos Narrow" panose="020B0004020202020204" pitchFamily="34" charset="0"/>
                        </a:rPr>
                        <a:t>Provisional Certification</a:t>
                      </a:r>
                      <a:endParaRPr lang="en-US" b="0" i="0" dirty="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550"/>
                        </a:lnSpc>
                        <a:buNone/>
                      </a:pPr>
                      <a:r>
                        <a:rPr lang="en-US" sz="2200" dirty="0">
                          <a:effectLst/>
                          <a:latin typeface="Aptos Narrow" panose="020B0004020202020204" pitchFamily="34" charset="0"/>
                        </a:rPr>
                        <a:t>A temporary license to teach</a:t>
                      </a:r>
                      <a:endParaRPr lang="en-US" b="0" i="0" dirty="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550"/>
                        </a:lnSpc>
                        <a:buNone/>
                      </a:pPr>
                      <a:r>
                        <a:rPr lang="en-US" sz="2200" dirty="0">
                          <a:effectLst/>
                          <a:latin typeface="Aptos Narrow" panose="020B0004020202020204" pitchFamily="34" charset="0"/>
                        </a:rPr>
                        <a:t>Is issued once a candidate is hired as a teacher and registered in the provisional process.</a:t>
                      </a:r>
                      <a:endParaRPr lang="en-US" b="0" i="0" dirty="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670421"/>
                  </a:ext>
                </a:extLst>
              </a:tr>
              <a:tr h="929951">
                <a:tc>
                  <a:txBody>
                    <a:bodyPr/>
                    <a:lstStyle/>
                    <a:p>
                      <a:pPr algn="l" rtl="0" fontAlgn="base">
                        <a:lnSpc>
                          <a:spcPts val="2550"/>
                        </a:lnSpc>
                        <a:buNone/>
                      </a:pPr>
                      <a:r>
                        <a:rPr lang="en-US" sz="2200">
                          <a:effectLst/>
                          <a:latin typeface="Aptos Narrow" panose="020B0004020202020204" pitchFamily="34" charset="0"/>
                        </a:rPr>
                        <a:t>Standard Certification</a:t>
                      </a:r>
                      <a:endParaRPr lang="en-US" b="0" i="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550"/>
                        </a:lnSpc>
                        <a:buNone/>
                      </a:pPr>
                      <a:r>
                        <a:rPr lang="en-US" sz="2200">
                          <a:effectLst/>
                          <a:latin typeface="Aptos Narrow" panose="020B0004020202020204" pitchFamily="34" charset="0"/>
                        </a:rPr>
                        <a:t>A permanent license to teach</a:t>
                      </a:r>
                      <a:endParaRPr lang="en-US" b="0" i="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550"/>
                        </a:lnSpc>
                        <a:buNone/>
                      </a:pPr>
                      <a:r>
                        <a:rPr lang="en-US" sz="2200" dirty="0">
                          <a:effectLst/>
                          <a:latin typeface="Aptos Narrow" panose="020B0004020202020204" pitchFamily="34" charset="0"/>
                        </a:rPr>
                        <a:t>Is issued once a teacher meets all the requirements. </a:t>
                      </a:r>
                      <a:endParaRPr lang="en-US" b="0" i="0" dirty="0">
                        <a:solidFill>
                          <a:srgbClr val="000000"/>
                        </a:solidFill>
                        <a:effectLst/>
                        <a:latin typeface="Aptos Narrow"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573921"/>
                  </a:ext>
                </a:extLst>
              </a:tr>
            </a:tbl>
          </a:graphicData>
        </a:graphic>
      </p:graphicFrame>
    </p:spTree>
    <p:extLst>
      <p:ext uri="{BB962C8B-B14F-4D97-AF65-F5344CB8AC3E}">
        <p14:creationId xmlns:p14="http://schemas.microsoft.com/office/powerpoint/2010/main" val="162425100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DB0778A-66D9-7FC4-274C-325662FF4986}"/>
              </a:ext>
            </a:extLst>
          </p:cNvPr>
          <p:cNvSpPr>
            <a:spLocks noGrp="1"/>
          </p:cNvSpPr>
          <p:nvPr>
            <p:ph type="title"/>
          </p:nvPr>
        </p:nvSpPr>
        <p:spPr/>
        <p:txBody>
          <a:bodyPr/>
          <a:lstStyle/>
          <a:p>
            <a:r>
              <a:rPr lang="en-US" sz="7200" dirty="0" err="1"/>
              <a:t>NJEdCert</a:t>
            </a:r>
            <a:r>
              <a:rPr lang="en-US" sz="7200" dirty="0"/>
              <a:t> Updates</a:t>
            </a:r>
          </a:p>
        </p:txBody>
      </p:sp>
    </p:spTree>
    <p:extLst>
      <p:ext uri="{BB962C8B-B14F-4D97-AF65-F5344CB8AC3E}">
        <p14:creationId xmlns:p14="http://schemas.microsoft.com/office/powerpoint/2010/main" val="4135704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3A6F-8FB3-404F-2E9A-9842760F1F3A}"/>
              </a:ext>
            </a:extLst>
          </p:cNvPr>
          <p:cNvSpPr>
            <a:spLocks noGrp="1"/>
          </p:cNvSpPr>
          <p:nvPr>
            <p:ph type="title"/>
          </p:nvPr>
        </p:nvSpPr>
        <p:spPr>
          <a:xfrm>
            <a:off x="453708" y="392517"/>
            <a:ext cx="11257807" cy="525417"/>
          </a:xfrm>
        </p:spPr>
        <p:txBody>
          <a:bodyPr lIns="0" tIns="0" rIns="0" bIns="0" anchor="t"/>
          <a:lstStyle/>
          <a:p>
            <a:r>
              <a:rPr lang="en-US" sz="4000" dirty="0">
                <a:latin typeface="Aptos Narrow"/>
              </a:rPr>
              <a:t>Provisional Process for Teachers (1 of 2)</a:t>
            </a:r>
            <a:endParaRPr lang="en-US" sz="4000" b="0" dirty="0">
              <a:latin typeface="Aptos Narrow"/>
            </a:endParaRPr>
          </a:p>
        </p:txBody>
      </p:sp>
      <p:sp>
        <p:nvSpPr>
          <p:cNvPr id="4" name="Text Placeholder 3">
            <a:extLst>
              <a:ext uri="{FF2B5EF4-FFF2-40B4-BE49-F238E27FC236}">
                <a16:creationId xmlns:a16="http://schemas.microsoft.com/office/drawing/2014/main" id="{F4EA41DC-6CC6-14BD-AA7B-BA0F0029140E}"/>
              </a:ext>
            </a:extLst>
          </p:cNvPr>
          <p:cNvSpPr>
            <a:spLocks noGrp="1"/>
          </p:cNvSpPr>
          <p:nvPr>
            <p:ph type="body" sz="quarter" idx="12"/>
          </p:nvPr>
        </p:nvSpPr>
        <p:spPr>
          <a:xfrm>
            <a:off x="453708" y="1099798"/>
            <a:ext cx="11251780" cy="4878184"/>
          </a:xfrm>
        </p:spPr>
        <p:txBody>
          <a:bodyPr lIns="0" tIns="0" rIns="0" bIns="0" anchor="t"/>
          <a:lstStyle/>
          <a:p>
            <a:pPr marL="0" marR="69850" indent="0">
              <a:lnSpc>
                <a:spcPct val="108000"/>
              </a:lnSpc>
              <a:spcBef>
                <a:spcPts val="110"/>
              </a:spcBef>
              <a:buNone/>
            </a:pPr>
            <a:r>
              <a:rPr lang="en-US" sz="2200" dirty="0">
                <a:solidFill>
                  <a:srgbClr val="000000"/>
                </a:solidFill>
                <a:latin typeface="Aptos Narrow"/>
                <a:cs typeface="Segoe UI"/>
              </a:rPr>
              <a:t>Once employment is secured, it is the responsibility of the hiring school district to register the teacher into the Provisional Teacher Process via </a:t>
            </a:r>
            <a:r>
              <a:rPr lang="en-US" sz="2200" dirty="0" err="1">
                <a:solidFill>
                  <a:srgbClr val="000000"/>
                </a:solidFill>
                <a:latin typeface="Aptos Narrow"/>
                <a:cs typeface="Segoe UI"/>
              </a:rPr>
              <a:t>NJEdCert</a:t>
            </a:r>
            <a:r>
              <a:rPr lang="en-US" sz="2200" dirty="0">
                <a:solidFill>
                  <a:srgbClr val="000000"/>
                </a:solidFill>
                <a:latin typeface="Aptos Narrow"/>
                <a:cs typeface="Segoe UI"/>
              </a:rPr>
              <a:t>. A provisional certificate is then issued, which is valid for a period of up to two school years. The teacher cannot apply for the provisional certificate. This certificate must be requested by the school district.</a:t>
            </a:r>
            <a:endParaRPr lang="en-US" dirty="0"/>
          </a:p>
          <a:p>
            <a:pPr marL="697865" marR="5080" indent="-228600">
              <a:lnSpc>
                <a:spcPct val="108100"/>
              </a:lnSpc>
              <a:spcBef>
                <a:spcPts val="1095"/>
              </a:spcBef>
              <a:buFont typeface="Arial,Sans-Serif" panose="020B0604020202020204" pitchFamily="34" charset="0"/>
            </a:pPr>
            <a:r>
              <a:rPr lang="en-US" sz="2200" dirty="0">
                <a:solidFill>
                  <a:srgbClr val="000000"/>
                </a:solidFill>
                <a:latin typeface="Aptos Narrow"/>
                <a:cs typeface="Arial"/>
              </a:rPr>
              <a:t>If the candidate has a CE, the district must verify completion of the required 50 hours of preservice and must choose the CE Educator Preparation Program (CE-EPP) where formal instruction is being completed in the drop-down menu under "program enrollment."</a:t>
            </a:r>
          </a:p>
          <a:p>
            <a:pPr marL="697865" marR="5080" indent="-228600">
              <a:lnSpc>
                <a:spcPct val="108100"/>
              </a:lnSpc>
              <a:spcBef>
                <a:spcPts val="1095"/>
              </a:spcBef>
              <a:buFont typeface="Arial,Sans-Serif" panose="020B0604020202020204" pitchFamily="34" charset="0"/>
            </a:pPr>
            <a:r>
              <a:rPr lang="en-US" sz="2200" dirty="0">
                <a:solidFill>
                  <a:srgbClr val="000000"/>
                </a:solidFill>
                <a:latin typeface="Aptos Narrow"/>
                <a:cs typeface="Arial"/>
              </a:rPr>
              <a:t>In accordance with N.J.A.C. 6A:9B-8.4 (b), "t</a:t>
            </a:r>
            <a:r>
              <a:rPr lang="en-US" sz="2200" b="1" dirty="0">
                <a:solidFill>
                  <a:srgbClr val="000000"/>
                </a:solidFill>
                <a:latin typeface="Aptos Narrow"/>
                <a:cs typeface="Arial"/>
              </a:rPr>
              <a:t>he employing school district shall register the provisional teacher within 60 days of the date the CE or CEAS holder begins employment</a:t>
            </a:r>
            <a:r>
              <a:rPr lang="en-US" sz="2200" dirty="0">
                <a:solidFill>
                  <a:srgbClr val="000000"/>
                </a:solidFill>
                <a:latin typeface="Aptos Narrow"/>
                <a:cs typeface="Arial"/>
              </a:rPr>
              <a:t>. A provisional teacher registration submitted after the 60th day will be marked as out of regulation and denied.</a:t>
            </a:r>
            <a:endParaRPr lang="en-US" sz="2200" dirty="0">
              <a:latin typeface="Aptos Narrow"/>
            </a:endParaRPr>
          </a:p>
        </p:txBody>
      </p:sp>
    </p:spTree>
    <p:extLst>
      <p:ext uri="{BB962C8B-B14F-4D97-AF65-F5344CB8AC3E}">
        <p14:creationId xmlns:p14="http://schemas.microsoft.com/office/powerpoint/2010/main" val="3428400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1FAB-ED7A-E515-8226-C852A17A4644}"/>
              </a:ext>
            </a:extLst>
          </p:cNvPr>
          <p:cNvSpPr>
            <a:spLocks noGrp="1"/>
          </p:cNvSpPr>
          <p:nvPr>
            <p:ph type="title"/>
          </p:nvPr>
        </p:nvSpPr>
        <p:spPr>
          <a:xfrm>
            <a:off x="443812" y="392516"/>
            <a:ext cx="11277599" cy="922809"/>
          </a:xfrm>
        </p:spPr>
        <p:txBody>
          <a:bodyPr lIns="0" tIns="0" rIns="0" bIns="0" anchor="t"/>
          <a:lstStyle/>
          <a:p>
            <a:r>
              <a:rPr lang="en-US" dirty="0">
                <a:latin typeface="Aptos Narrow"/>
              </a:rPr>
              <a:t>50-Hour CE-EPP Verification of Program Completion (VOPC) </a:t>
            </a:r>
            <a:r>
              <a:rPr lang="en-US" dirty="0">
                <a:solidFill>
                  <a:srgbClr val="6E2405"/>
                </a:solidFill>
                <a:latin typeface="Aptos Narrow"/>
              </a:rPr>
              <a:t>Form</a:t>
            </a:r>
            <a:endParaRPr lang="en-US" dirty="0">
              <a:latin typeface="Aptos Narrow"/>
            </a:endParaRPr>
          </a:p>
        </p:txBody>
      </p:sp>
      <p:pic>
        <p:nvPicPr>
          <p:cNvPr id="8" name="Picture Placeholder 7" descr="Screenshot: 50 Hour Verification Form (updated June 2022). Sections for Candidate Contact Information and Completion of the 50-Hours Pre-Professional Experience.">
            <a:extLst>
              <a:ext uri="{FF2B5EF4-FFF2-40B4-BE49-F238E27FC236}">
                <a16:creationId xmlns:a16="http://schemas.microsoft.com/office/drawing/2014/main" id="{106BB663-230E-D98E-FCB1-A052976CE083}"/>
              </a:ext>
            </a:extLst>
          </p:cNvPr>
          <p:cNvPicPr>
            <a:picLocks noGrp="1" noChangeAspect="1"/>
          </p:cNvPicPr>
          <p:nvPr>
            <p:ph type="pic" sz="quarter" idx="13"/>
          </p:nvPr>
        </p:nvPicPr>
        <p:blipFill rotWithShape="1">
          <a:blip r:embed="rId2"/>
          <a:srcRect l="17558" r="17497"/>
          <a:stretch>
            <a:fillRect/>
          </a:stretch>
        </p:blipFill>
        <p:spPr>
          <a:xfrm>
            <a:off x="3472248" y="1141267"/>
            <a:ext cx="5523471" cy="5324217"/>
          </a:xfrm>
          <a:prstGeom prst="rect">
            <a:avLst/>
          </a:prstGeom>
        </p:spPr>
      </p:pic>
    </p:spTree>
    <p:extLst>
      <p:ext uri="{BB962C8B-B14F-4D97-AF65-F5344CB8AC3E}">
        <p14:creationId xmlns:p14="http://schemas.microsoft.com/office/powerpoint/2010/main" val="2866723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AB63-54C6-48A6-541D-D4B5F68C4852}"/>
              </a:ext>
            </a:extLst>
          </p:cNvPr>
          <p:cNvSpPr>
            <a:spLocks noGrp="1"/>
          </p:cNvSpPr>
          <p:nvPr>
            <p:ph type="title"/>
          </p:nvPr>
        </p:nvSpPr>
        <p:spPr/>
        <p:txBody>
          <a:bodyPr lIns="0" tIns="0" rIns="0" bIns="0" anchor="t"/>
          <a:lstStyle/>
          <a:p>
            <a:r>
              <a:rPr lang="en-US">
                <a:latin typeface="Aptos Narrow"/>
              </a:rPr>
              <a:t>Provisional Process for Teachers (2 of 2)</a:t>
            </a:r>
          </a:p>
        </p:txBody>
      </p:sp>
      <p:sp>
        <p:nvSpPr>
          <p:cNvPr id="4" name="Text Placeholder 3">
            <a:extLst>
              <a:ext uri="{FF2B5EF4-FFF2-40B4-BE49-F238E27FC236}">
                <a16:creationId xmlns:a16="http://schemas.microsoft.com/office/drawing/2014/main" id="{75018B6E-75BF-5EBB-8E85-E7E1B8781813}"/>
              </a:ext>
            </a:extLst>
          </p:cNvPr>
          <p:cNvSpPr>
            <a:spLocks noGrp="1"/>
          </p:cNvSpPr>
          <p:nvPr>
            <p:ph type="body" sz="quarter" idx="12"/>
          </p:nvPr>
        </p:nvSpPr>
        <p:spPr>
          <a:xfrm>
            <a:off x="439058" y="912131"/>
            <a:ext cx="11269922" cy="4884782"/>
          </a:xfrm>
        </p:spPr>
        <p:txBody>
          <a:bodyPr lIns="0" tIns="0" rIns="0" bIns="0" anchor="t"/>
          <a:lstStyle/>
          <a:p>
            <a:pPr marL="0" indent="0">
              <a:spcBef>
                <a:spcPts val="0"/>
              </a:spcBef>
              <a:spcAft>
                <a:spcPts val="600"/>
              </a:spcAft>
              <a:buNone/>
            </a:pPr>
            <a:r>
              <a:rPr lang="en-US" sz="2200">
                <a:solidFill>
                  <a:srgbClr val="000000"/>
                </a:solidFill>
                <a:latin typeface="Aptos Narrow"/>
              </a:rPr>
              <a:t>The following must be completed while employed under provisional certification to obtain standard license:</a:t>
            </a:r>
            <a:endParaRPr lang="en-US"/>
          </a:p>
          <a:p>
            <a:pPr marL="0" indent="0">
              <a:spcBef>
                <a:spcPts val="0"/>
              </a:spcBef>
              <a:spcAft>
                <a:spcPts val="600"/>
              </a:spcAft>
              <a:buNone/>
            </a:pPr>
            <a:r>
              <a:rPr lang="en-US" sz="2200" b="1">
                <a:solidFill>
                  <a:srgbClr val="000000"/>
                </a:solidFill>
                <a:latin typeface="Aptos Narrow"/>
              </a:rPr>
              <a:t>  Mentoring and Induction</a:t>
            </a:r>
            <a:endParaRPr lang="en-US" sz="2200">
              <a:solidFill>
                <a:srgbClr val="000000"/>
              </a:solidFill>
              <a:latin typeface="Aptos Narrow"/>
            </a:endParaRPr>
          </a:p>
          <a:p>
            <a:pPr marL="0" indent="0">
              <a:spcBef>
                <a:spcPts val="0"/>
              </a:spcBef>
              <a:spcAft>
                <a:spcPts val="600"/>
              </a:spcAft>
              <a:buNone/>
            </a:pPr>
            <a:r>
              <a:rPr lang="en-US" sz="2200">
                <a:solidFill>
                  <a:srgbClr val="000000"/>
                </a:solidFill>
                <a:latin typeface="Aptos Narrow"/>
              </a:rPr>
              <a:t>  Provisional teachers must complete a school mentoring program.</a:t>
            </a:r>
          </a:p>
          <a:p>
            <a:pPr lvl="1">
              <a:spcBef>
                <a:spcPts val="0"/>
              </a:spcBef>
              <a:spcAft>
                <a:spcPts val="600"/>
              </a:spcAft>
            </a:pPr>
            <a:r>
              <a:rPr lang="en-US">
                <a:solidFill>
                  <a:srgbClr val="000000"/>
                </a:solidFill>
                <a:latin typeface="Aptos Narrow"/>
              </a:rPr>
              <a:t>The mentoring fee charged by the district is $550 for  CEAS teachers and $1000 for CE teachers.</a:t>
            </a:r>
          </a:p>
          <a:p>
            <a:pPr lvl="1">
              <a:spcBef>
                <a:spcPts val="0"/>
              </a:spcBef>
              <a:spcAft>
                <a:spcPts val="600"/>
              </a:spcAft>
            </a:pPr>
            <a:r>
              <a:rPr lang="en-US">
                <a:solidFill>
                  <a:schemeClr val="tx1"/>
                </a:solidFill>
                <a:latin typeface="Aptos Narrow"/>
              </a:rPr>
              <a:t>The </a:t>
            </a:r>
            <a:r>
              <a:rPr lang="en-US">
                <a:solidFill>
                  <a:srgbClr val="000000"/>
                </a:solidFill>
                <a:latin typeface="Aptos Narrow"/>
                <a:hlinkClick r:id="rId2"/>
              </a:rPr>
              <a:t>Office of Professional Development </a:t>
            </a:r>
            <a:r>
              <a:rPr lang="en-US">
                <a:solidFill>
                  <a:schemeClr val="tx1"/>
                </a:solidFill>
                <a:latin typeface="Aptos Narrow"/>
              </a:rPr>
              <a:t>has information about developing a mentoring plan.</a:t>
            </a:r>
            <a:r>
              <a:rPr lang="en-US">
                <a:solidFill>
                  <a:srgbClr val="1F497D"/>
                </a:solidFill>
                <a:latin typeface="Aptos Narrow"/>
              </a:rPr>
              <a:t> </a:t>
            </a:r>
            <a:r>
              <a:rPr lang="en-US">
                <a:solidFill>
                  <a:schemeClr val="tx1"/>
                </a:solidFill>
                <a:latin typeface="Aptos Narrow"/>
              </a:rPr>
              <a:t>Please contact </a:t>
            </a:r>
            <a:r>
              <a:rPr lang="en-US">
                <a:solidFill>
                  <a:srgbClr val="000000"/>
                </a:solidFill>
                <a:latin typeface="Aptos Narrow"/>
                <a:hlinkClick r:id="rId3"/>
              </a:rPr>
              <a:t>TeachPD@doe.nj.gov</a:t>
            </a:r>
            <a:r>
              <a:rPr lang="en-US">
                <a:solidFill>
                  <a:srgbClr val="1F497D"/>
                </a:solidFill>
                <a:latin typeface="Aptos Narrow"/>
              </a:rPr>
              <a:t> </a:t>
            </a:r>
            <a:r>
              <a:rPr lang="en-US">
                <a:solidFill>
                  <a:schemeClr val="tx1"/>
                </a:solidFill>
                <a:latin typeface="Aptos Narrow"/>
              </a:rPr>
              <a:t>for any questions you may have about developing a mentoring plan.</a:t>
            </a:r>
            <a:r>
              <a:rPr lang="en-US">
                <a:solidFill>
                  <a:srgbClr val="1F497D"/>
                </a:solidFill>
                <a:latin typeface="Aptos Narrow"/>
              </a:rPr>
              <a:t>  </a:t>
            </a:r>
            <a:r>
              <a:rPr lang="en-US">
                <a:solidFill>
                  <a:schemeClr val="tx1"/>
                </a:solidFill>
                <a:latin typeface="Aptos Narrow"/>
              </a:rPr>
              <a:t> </a:t>
            </a:r>
          </a:p>
          <a:p>
            <a:pPr marL="228600" lvl="1" indent="0">
              <a:spcBef>
                <a:spcPts val="0"/>
              </a:spcBef>
              <a:spcAft>
                <a:spcPts val="600"/>
              </a:spcAft>
              <a:buNone/>
            </a:pPr>
            <a:r>
              <a:rPr lang="en-US" sz="2200" b="1">
                <a:solidFill>
                  <a:srgbClr val="000000"/>
                </a:solidFill>
                <a:latin typeface="Aptos Narrow"/>
              </a:rPr>
              <a:t>Supervision and Evaluation</a:t>
            </a:r>
            <a:endParaRPr lang="en-US" sz="2200">
              <a:solidFill>
                <a:srgbClr val="000000"/>
              </a:solidFill>
              <a:latin typeface="Aptos Narrow"/>
            </a:endParaRPr>
          </a:p>
          <a:p>
            <a:pPr marL="228600" indent="0">
              <a:spcBef>
                <a:spcPts val="0"/>
              </a:spcBef>
              <a:spcAft>
                <a:spcPts val="600"/>
              </a:spcAft>
              <a:buNone/>
            </a:pPr>
            <a:r>
              <a:rPr lang="en-US" sz="2200">
                <a:solidFill>
                  <a:srgbClr val="000000"/>
                </a:solidFill>
                <a:latin typeface="Aptos Narrow"/>
              </a:rPr>
              <a:t>Provisional teachers must obtain at least two years of effective or highly effective final summative evaluations. </a:t>
            </a:r>
          </a:p>
          <a:p>
            <a:pPr lvl="1">
              <a:spcBef>
                <a:spcPts val="0"/>
              </a:spcBef>
              <a:spcAft>
                <a:spcPts val="600"/>
              </a:spcAft>
            </a:pPr>
            <a:r>
              <a:rPr lang="en-US">
                <a:solidFill>
                  <a:srgbClr val="000000"/>
                </a:solidFill>
                <a:latin typeface="Aptos Narrow"/>
              </a:rPr>
              <a:t>The </a:t>
            </a:r>
            <a:r>
              <a:rPr lang="en-US">
                <a:solidFill>
                  <a:srgbClr val="000000"/>
                </a:solidFill>
                <a:latin typeface="Aptos Narrow"/>
                <a:hlinkClick r:id="rId4"/>
              </a:rPr>
              <a:t>Office of Educator Evaluation </a:t>
            </a:r>
            <a:r>
              <a:rPr lang="en-US">
                <a:solidFill>
                  <a:srgbClr val="000000"/>
                </a:solidFill>
                <a:latin typeface="Aptos Narrow"/>
              </a:rPr>
              <a:t>has information regarding </a:t>
            </a:r>
            <a:r>
              <a:rPr lang="en-US" err="1">
                <a:solidFill>
                  <a:srgbClr val="000000"/>
                </a:solidFill>
                <a:latin typeface="Aptos Narrow"/>
              </a:rPr>
              <a:t>AchieveNJ</a:t>
            </a:r>
            <a:r>
              <a:rPr lang="en-US">
                <a:solidFill>
                  <a:srgbClr val="000000"/>
                </a:solidFill>
                <a:latin typeface="Aptos Narrow"/>
              </a:rPr>
              <a:t>. Please contact </a:t>
            </a:r>
            <a:r>
              <a:rPr lang="en-US">
                <a:solidFill>
                  <a:srgbClr val="000000"/>
                </a:solidFill>
                <a:latin typeface="Aptos Narrow"/>
                <a:hlinkClick r:id="rId5"/>
              </a:rPr>
              <a:t>edueval@doe.nj.gov </a:t>
            </a:r>
            <a:r>
              <a:rPr lang="en-US">
                <a:solidFill>
                  <a:srgbClr val="000000"/>
                </a:solidFill>
                <a:latin typeface="Aptos Narrow"/>
              </a:rPr>
              <a:t>for any questions regarding </a:t>
            </a:r>
            <a:r>
              <a:rPr lang="en-US" err="1">
                <a:solidFill>
                  <a:srgbClr val="000000"/>
                </a:solidFill>
                <a:latin typeface="Aptos Narrow"/>
              </a:rPr>
              <a:t>AchieveNJ</a:t>
            </a:r>
            <a:r>
              <a:rPr lang="en-US">
                <a:solidFill>
                  <a:srgbClr val="000000"/>
                </a:solidFill>
                <a:latin typeface="Aptos Narrow"/>
              </a:rPr>
              <a:t>/summative ratings. </a:t>
            </a:r>
          </a:p>
          <a:p>
            <a:pPr marL="228600" indent="0">
              <a:spcBef>
                <a:spcPts val="0"/>
              </a:spcBef>
              <a:spcAft>
                <a:spcPts val="600"/>
              </a:spcAft>
              <a:buNone/>
            </a:pPr>
            <a:r>
              <a:rPr lang="en-US" sz="2200" b="1">
                <a:solidFill>
                  <a:srgbClr val="000000"/>
                </a:solidFill>
                <a:latin typeface="Aptos Narrow"/>
              </a:rPr>
              <a:t>Alternate Route Formal Instruction for CE teachers </a:t>
            </a:r>
            <a:endParaRPr lang="en-US" sz="2200">
              <a:solidFill>
                <a:srgbClr val="000000"/>
              </a:solidFill>
              <a:latin typeface="Aptos Narrow"/>
            </a:endParaRPr>
          </a:p>
          <a:p>
            <a:pPr marL="228600" indent="0">
              <a:lnSpc>
                <a:spcPct val="108000"/>
              </a:lnSpc>
              <a:spcBef>
                <a:spcPts val="0"/>
              </a:spcBef>
              <a:spcAft>
                <a:spcPts val="600"/>
              </a:spcAft>
              <a:buNone/>
            </a:pPr>
            <a:r>
              <a:rPr lang="en-US" sz="2200">
                <a:solidFill>
                  <a:srgbClr val="000000"/>
                </a:solidFill>
                <a:latin typeface="Aptos Narrow"/>
              </a:rPr>
              <a:t>At least 400 hours or the credit equivalent of instruction through an approved CE-EPP.</a:t>
            </a:r>
            <a:endParaRPr lang="en-US" sz="2200">
              <a:latin typeface="Aptos Narrow"/>
            </a:endParaRPr>
          </a:p>
        </p:txBody>
      </p:sp>
    </p:spTree>
    <p:extLst>
      <p:ext uri="{BB962C8B-B14F-4D97-AF65-F5344CB8AC3E}">
        <p14:creationId xmlns:p14="http://schemas.microsoft.com/office/powerpoint/2010/main" val="2571864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5345-749B-725F-831D-1E9ED4896339}"/>
              </a:ext>
            </a:extLst>
          </p:cNvPr>
          <p:cNvSpPr>
            <a:spLocks noGrp="1"/>
          </p:cNvSpPr>
          <p:nvPr>
            <p:ph type="title"/>
          </p:nvPr>
        </p:nvSpPr>
        <p:spPr>
          <a:xfrm>
            <a:off x="452883" y="392517"/>
            <a:ext cx="11268528" cy="597988"/>
          </a:xfrm>
        </p:spPr>
        <p:txBody>
          <a:bodyPr lIns="0" tIns="0" rIns="0" bIns="0" anchor="t"/>
          <a:lstStyle/>
          <a:p>
            <a:r>
              <a:rPr lang="en-US" sz="4400">
                <a:latin typeface="Aptos Narrow"/>
              </a:rPr>
              <a:t>Instruction for CE Holders (1 of 2)</a:t>
            </a:r>
          </a:p>
        </p:txBody>
      </p:sp>
      <p:sp>
        <p:nvSpPr>
          <p:cNvPr id="4" name="Text Placeholder 3">
            <a:extLst>
              <a:ext uri="{FF2B5EF4-FFF2-40B4-BE49-F238E27FC236}">
                <a16:creationId xmlns:a16="http://schemas.microsoft.com/office/drawing/2014/main" id="{6B4487BA-D5AF-6B5D-A8A2-E8BC6616EC8B}"/>
              </a:ext>
            </a:extLst>
          </p:cNvPr>
          <p:cNvSpPr>
            <a:spLocks noGrp="1"/>
          </p:cNvSpPr>
          <p:nvPr>
            <p:ph type="body" sz="quarter" idx="12"/>
          </p:nvPr>
        </p:nvSpPr>
        <p:spPr>
          <a:xfrm>
            <a:off x="452883" y="1156737"/>
            <a:ext cx="11260851" cy="4803139"/>
          </a:xfrm>
        </p:spPr>
        <p:txBody>
          <a:bodyPr lIns="0" tIns="0" rIns="0" bIns="0" anchor="t"/>
          <a:lstStyle/>
          <a:p>
            <a:pPr marL="0" indent="0">
              <a:buNone/>
            </a:pPr>
            <a:r>
              <a:rPr lang="en-US" sz="2800" dirty="0">
                <a:solidFill>
                  <a:srgbClr val="000000"/>
                </a:solidFill>
                <a:latin typeface="Aptos Narrow"/>
              </a:rPr>
              <a:t>There are six categories of CE programs:   </a:t>
            </a:r>
            <a:endParaRPr lang="en-US" sz="2800" dirty="0">
              <a:latin typeface="Aptos Narrow"/>
            </a:endParaRPr>
          </a:p>
          <a:p>
            <a:pPr marL="638175" lvl="1" indent="-285750">
              <a:buFont typeface="Courier New,monospace"/>
              <a:buChar char="o"/>
            </a:pPr>
            <a:r>
              <a:rPr lang="en-US" sz="2800" dirty="0">
                <a:solidFill>
                  <a:srgbClr val="000000"/>
                </a:solidFill>
                <a:latin typeface="Aptos Narrow"/>
              </a:rPr>
              <a:t>Department-approved CE EPP for P-12 Subject Area and K-6 Elementary Teachers;</a:t>
            </a:r>
          </a:p>
          <a:p>
            <a:pPr marL="638175" lvl="1" indent="-285750">
              <a:buFont typeface="Courier New,monospace"/>
              <a:buChar char="o"/>
            </a:pPr>
            <a:r>
              <a:rPr lang="en-US" sz="2800" dirty="0">
                <a:solidFill>
                  <a:srgbClr val="000000"/>
                </a:solidFill>
                <a:latin typeface="Aptos Narrow"/>
              </a:rPr>
              <a:t>Career and Technical Educators (CTE);</a:t>
            </a:r>
          </a:p>
          <a:p>
            <a:pPr marL="638175" lvl="1" indent="-285750">
              <a:buFont typeface="Courier New,monospace"/>
              <a:buChar char="o"/>
            </a:pPr>
            <a:r>
              <a:rPr lang="en-US" sz="2800" dirty="0">
                <a:solidFill>
                  <a:srgbClr val="000000"/>
                </a:solidFill>
                <a:latin typeface="Aptos Narrow"/>
              </a:rPr>
              <a:t>Preschool through Grade 3 (P-3 );</a:t>
            </a:r>
          </a:p>
          <a:p>
            <a:pPr marL="638175" lvl="1" indent="-285750">
              <a:buFont typeface="Courier New,monospace"/>
              <a:buChar char="o"/>
            </a:pPr>
            <a:r>
              <a:rPr lang="en-US" sz="2800" dirty="0">
                <a:solidFill>
                  <a:srgbClr val="000000"/>
                </a:solidFill>
                <a:latin typeface="Aptos Narrow"/>
              </a:rPr>
              <a:t>Teacher of Students with Disabilities (TOSD); </a:t>
            </a:r>
          </a:p>
          <a:p>
            <a:pPr marL="638175" lvl="1" indent="-285750">
              <a:buFont typeface="Courier New,monospace"/>
              <a:buChar char="o"/>
            </a:pPr>
            <a:r>
              <a:rPr lang="en-US" sz="2800" dirty="0">
                <a:solidFill>
                  <a:srgbClr val="000000"/>
                </a:solidFill>
                <a:latin typeface="Aptos Narrow"/>
              </a:rPr>
              <a:t>English as a Second Language (ESL); and,</a:t>
            </a:r>
          </a:p>
          <a:p>
            <a:pPr marL="638175" lvl="1" indent="-285750">
              <a:buFont typeface="Courier New,monospace"/>
              <a:buChar char="o"/>
            </a:pPr>
            <a:r>
              <a:rPr lang="en-US" sz="2800" dirty="0">
                <a:solidFill>
                  <a:srgbClr val="000000"/>
                </a:solidFill>
                <a:latin typeface="Aptos Narrow"/>
              </a:rPr>
              <a:t>Bilingual/Bicultural.</a:t>
            </a:r>
          </a:p>
          <a:p>
            <a:pPr marL="0" indent="0">
              <a:buNone/>
            </a:pPr>
            <a:r>
              <a:rPr lang="en-US" sz="2800" dirty="0">
                <a:solidFill>
                  <a:srgbClr val="000000"/>
                </a:solidFill>
                <a:latin typeface="Aptos Narrow"/>
              </a:rPr>
              <a:t>To see a list of all </a:t>
            </a:r>
            <a:r>
              <a:rPr lang="en-US" sz="2800" dirty="0">
                <a:solidFill>
                  <a:srgbClr val="000000"/>
                </a:solidFill>
                <a:latin typeface="Aptos Narrow"/>
                <a:hlinkClick r:id="rId2"/>
              </a:rPr>
              <a:t>approved CE programs </a:t>
            </a:r>
            <a:r>
              <a:rPr lang="en-US" sz="2800" dirty="0">
                <a:solidFill>
                  <a:srgbClr val="000000"/>
                </a:solidFill>
                <a:latin typeface="Aptos Narrow"/>
              </a:rPr>
              <a:t>, please visit the NJDOE website.</a:t>
            </a:r>
            <a:endParaRPr lang="en-US" sz="2800" dirty="0">
              <a:latin typeface="Aptos Narrow"/>
            </a:endParaRPr>
          </a:p>
        </p:txBody>
      </p:sp>
    </p:spTree>
    <p:extLst>
      <p:ext uri="{BB962C8B-B14F-4D97-AF65-F5344CB8AC3E}">
        <p14:creationId xmlns:p14="http://schemas.microsoft.com/office/powerpoint/2010/main" val="3273627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045C-50EF-4EE8-95EA-35FD11030DDE}"/>
              </a:ext>
            </a:extLst>
          </p:cNvPr>
          <p:cNvSpPr>
            <a:spLocks noGrp="1"/>
          </p:cNvSpPr>
          <p:nvPr>
            <p:ph type="title"/>
          </p:nvPr>
        </p:nvSpPr>
        <p:spPr/>
        <p:txBody>
          <a:bodyPr lIns="0" tIns="0" rIns="0" bIns="0" anchor="t"/>
          <a:lstStyle/>
          <a:p>
            <a:r>
              <a:rPr lang="en-US" sz="4400">
                <a:latin typeface="Aptos Narrow"/>
              </a:rPr>
              <a:t>Instruction for CE Holders (2 of 2)</a:t>
            </a:r>
          </a:p>
        </p:txBody>
      </p:sp>
      <p:sp>
        <p:nvSpPr>
          <p:cNvPr id="4" name="Text Placeholder 3">
            <a:extLst>
              <a:ext uri="{FF2B5EF4-FFF2-40B4-BE49-F238E27FC236}">
                <a16:creationId xmlns:a16="http://schemas.microsoft.com/office/drawing/2014/main" id="{7B7F7238-8B57-C624-566C-999F49A8E020}"/>
              </a:ext>
            </a:extLst>
          </p:cNvPr>
          <p:cNvSpPr>
            <a:spLocks noGrp="1"/>
          </p:cNvSpPr>
          <p:nvPr>
            <p:ph type="body" sz="quarter" idx="12"/>
          </p:nvPr>
        </p:nvSpPr>
        <p:spPr>
          <a:xfrm>
            <a:off x="443812" y="1093272"/>
            <a:ext cx="11103339" cy="4848497"/>
          </a:xfrm>
        </p:spPr>
        <p:txBody>
          <a:bodyPr lIns="0" tIns="0" rIns="0" bIns="0" anchor="t"/>
          <a:lstStyle/>
          <a:p>
            <a:pPr marL="0" indent="0">
              <a:buNone/>
            </a:pPr>
            <a:r>
              <a:rPr lang="en-US" sz="2800">
                <a:solidFill>
                  <a:srgbClr val="000000"/>
                </a:solidFill>
                <a:latin typeface="Aptos Narrow"/>
              </a:rPr>
              <a:t>“Program Enrollment” requirements for each of the following:</a:t>
            </a:r>
            <a:endParaRPr lang="en-US" sz="2800">
              <a:latin typeface="Aptos Narrow"/>
            </a:endParaRPr>
          </a:p>
          <a:p>
            <a:pPr lvl="1"/>
            <a:r>
              <a:rPr lang="en-US" sz="2800">
                <a:solidFill>
                  <a:srgbClr val="000000"/>
                </a:solidFill>
                <a:latin typeface="Aptos Narrow"/>
              </a:rPr>
              <a:t>English as a Second Language (ESL) candidates: </a:t>
            </a:r>
          </a:p>
          <a:p>
            <a:pPr marL="804545" lvl="2" indent="-223520">
              <a:buFont typeface="Courier New,monospace" panose="020B0604020202020204" pitchFamily="34" charset="0"/>
              <a:buChar char="o"/>
            </a:pPr>
            <a:r>
              <a:rPr lang="en-US" sz="2800">
                <a:solidFill>
                  <a:srgbClr val="000000"/>
                </a:solidFill>
                <a:latin typeface="Aptos Narrow"/>
              </a:rPr>
              <a:t>400-hours or the credit equivalent through an approved CE-EPP; and,</a:t>
            </a:r>
          </a:p>
          <a:p>
            <a:pPr marL="804545" lvl="2" indent="-223520">
              <a:buFont typeface="Courier New,monospace" panose="020B0604020202020204" pitchFamily="34" charset="0"/>
              <a:buChar char="o"/>
            </a:pPr>
            <a:r>
              <a:rPr lang="en-US" sz="2800" b="1">
                <a:solidFill>
                  <a:srgbClr val="000000"/>
                </a:solidFill>
                <a:latin typeface="Aptos Narrow"/>
              </a:rPr>
              <a:t>15-21</a:t>
            </a:r>
            <a:r>
              <a:rPr lang="en-US" sz="2800">
                <a:solidFill>
                  <a:srgbClr val="000000"/>
                </a:solidFill>
                <a:latin typeface="Aptos Narrow"/>
              </a:rPr>
              <a:t> credits in an ESL program.</a:t>
            </a:r>
          </a:p>
          <a:p>
            <a:pPr lvl="1"/>
            <a:r>
              <a:rPr lang="en-US" sz="2800">
                <a:solidFill>
                  <a:srgbClr val="000000"/>
                </a:solidFill>
                <a:latin typeface="Aptos Narrow"/>
              </a:rPr>
              <a:t>Bilingual candidates with content area CE: </a:t>
            </a:r>
          </a:p>
          <a:p>
            <a:pPr marL="804545" lvl="2" indent="-223520">
              <a:buFont typeface="Courier New,monospace" panose="020B0604020202020204" pitchFamily="34" charset="0"/>
              <a:buChar char="o"/>
            </a:pPr>
            <a:r>
              <a:rPr lang="en-US" sz="2800">
                <a:solidFill>
                  <a:srgbClr val="000000"/>
                </a:solidFill>
                <a:latin typeface="Aptos Narrow"/>
              </a:rPr>
              <a:t>400-hours or the credit equivalent through an approved CE-EPP; and</a:t>
            </a:r>
          </a:p>
          <a:p>
            <a:pPr marL="804545" lvl="2" indent="-223520">
              <a:buFont typeface="Courier New,monospace" panose="020B0604020202020204" pitchFamily="34" charset="0"/>
              <a:buChar char="o"/>
            </a:pPr>
            <a:r>
              <a:rPr lang="en-US" sz="2800" b="1">
                <a:solidFill>
                  <a:srgbClr val="000000"/>
                </a:solidFill>
                <a:latin typeface="Aptos Narrow"/>
              </a:rPr>
              <a:t>12</a:t>
            </a:r>
            <a:r>
              <a:rPr lang="en-US" sz="2800" b="1">
                <a:solidFill>
                  <a:srgbClr val="FF0000"/>
                </a:solidFill>
                <a:latin typeface="Aptos Narrow"/>
              </a:rPr>
              <a:t> </a:t>
            </a:r>
            <a:r>
              <a:rPr lang="en-US" sz="2800" b="1">
                <a:solidFill>
                  <a:srgbClr val="000000"/>
                </a:solidFill>
                <a:latin typeface="Aptos Narrow"/>
              </a:rPr>
              <a:t>credits</a:t>
            </a:r>
            <a:r>
              <a:rPr lang="en-US" sz="2800">
                <a:solidFill>
                  <a:srgbClr val="000000"/>
                </a:solidFill>
                <a:latin typeface="Aptos Narrow"/>
              </a:rPr>
              <a:t> in a Bilingual program.</a:t>
            </a:r>
          </a:p>
          <a:p>
            <a:pPr lvl="1"/>
            <a:r>
              <a:rPr lang="en-US" sz="2800">
                <a:solidFill>
                  <a:srgbClr val="000000"/>
                </a:solidFill>
                <a:latin typeface="Aptos Narrow"/>
              </a:rPr>
              <a:t>TOSD candidates with content area CE: </a:t>
            </a:r>
          </a:p>
          <a:p>
            <a:pPr marL="804545" lvl="2" indent="-223520">
              <a:buFont typeface="Courier New,monospace" panose="020B0604020202020204" pitchFamily="34" charset="0"/>
              <a:buChar char="o"/>
            </a:pPr>
            <a:r>
              <a:rPr lang="en-US" sz="2800">
                <a:solidFill>
                  <a:srgbClr val="000000"/>
                </a:solidFill>
                <a:latin typeface="Aptos Narrow"/>
              </a:rPr>
              <a:t>400-hours or the credit equivalent through an approved CE-EPP program; and</a:t>
            </a:r>
          </a:p>
          <a:p>
            <a:pPr marL="804545" lvl="2" indent="-223520">
              <a:buFont typeface="Courier New,monospace" panose="020B0604020202020204" pitchFamily="34" charset="0"/>
              <a:buChar char="o"/>
            </a:pPr>
            <a:r>
              <a:rPr lang="en-US" sz="2800" b="1">
                <a:solidFill>
                  <a:srgbClr val="000000"/>
                </a:solidFill>
                <a:latin typeface="Aptos Narrow"/>
              </a:rPr>
              <a:t>21-27 credits</a:t>
            </a:r>
            <a:r>
              <a:rPr lang="en-US" sz="2800">
                <a:solidFill>
                  <a:srgbClr val="000000"/>
                </a:solidFill>
                <a:latin typeface="Aptos Narrow"/>
              </a:rPr>
              <a:t> in a TOSD program.</a:t>
            </a:r>
            <a:endParaRPr lang="en-US" sz="2800">
              <a:latin typeface="Aptos Narrow"/>
            </a:endParaRPr>
          </a:p>
        </p:txBody>
      </p:sp>
    </p:spTree>
    <p:extLst>
      <p:ext uri="{BB962C8B-B14F-4D97-AF65-F5344CB8AC3E}">
        <p14:creationId xmlns:p14="http://schemas.microsoft.com/office/powerpoint/2010/main" val="741207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FE754-D5B9-2611-A335-D6A53CF3E56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893E2D8-923E-30A0-B0CA-EAB5E86AA91F}"/>
              </a:ext>
            </a:extLst>
          </p:cNvPr>
          <p:cNvSpPr>
            <a:spLocks noGrp="1"/>
          </p:cNvSpPr>
          <p:nvPr>
            <p:ph type="title"/>
          </p:nvPr>
        </p:nvSpPr>
        <p:spPr>
          <a:xfrm>
            <a:off x="458724" y="1874280"/>
            <a:ext cx="11274552" cy="416560"/>
          </a:xfrm>
        </p:spPr>
        <p:txBody>
          <a:bodyPr/>
          <a:lstStyle/>
          <a:p>
            <a:r>
              <a:rPr lang="en-US" sz="7200" dirty="0"/>
              <a:t>Provisional Process: Educational Services and Administrative Endorsements</a:t>
            </a:r>
          </a:p>
        </p:txBody>
      </p:sp>
    </p:spTree>
    <p:extLst>
      <p:ext uri="{BB962C8B-B14F-4D97-AF65-F5344CB8AC3E}">
        <p14:creationId xmlns:p14="http://schemas.microsoft.com/office/powerpoint/2010/main" val="1898159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Lst>
          </p:cNvPr>
          <p:cNvSpPr>
            <a:spLocks noGrp="1"/>
          </p:cNvSpPr>
          <p:nvPr>
            <p:ph type="title"/>
          </p:nvPr>
        </p:nvSpPr>
        <p:spPr>
          <a:xfrm>
            <a:off x="172208" y="311036"/>
            <a:ext cx="11277599" cy="416560"/>
          </a:xfrm>
        </p:spPr>
        <p:txBody>
          <a:bodyPr lIns="0" tIns="0" rIns="0" bIns="0" anchor="t"/>
          <a:lstStyle/>
          <a:p>
            <a:r>
              <a:rPr lang="en-US" sz="3200" dirty="0">
                <a:solidFill>
                  <a:srgbClr val="6E2405"/>
                </a:solidFill>
                <a:latin typeface="Palatino Linotype"/>
              </a:rPr>
              <a:t> </a:t>
            </a:r>
            <a:r>
              <a:rPr lang="en-US" sz="4000" dirty="0"/>
              <a:t>School Library Media Specialists (SLMS)</a:t>
            </a:r>
            <a:r>
              <a:rPr lang="en-US" sz="2800" dirty="0"/>
              <a:t> </a:t>
            </a:r>
            <a:endParaRPr lang="en-US" dirty="0"/>
          </a:p>
        </p:txBody>
      </p:sp>
      <p:sp>
        <p:nvSpPr>
          <p:cNvPr id="4" name="Text Placeholder 3">
            <a:extLst>
              <a:ext uri="{FF2B5EF4-FFF2-40B4-BE49-F238E27FC236}">
                <a16:creationId xmlns:a16="http://schemas.microsoft.com/office/drawing/2014/main" id="{211130E2-2EDD-E1B8-4AFD-31CDA98F5843}"/>
              </a:ext>
            </a:extLst>
          </p:cNvPr>
          <p:cNvSpPr>
            <a:spLocks noGrp="1"/>
          </p:cNvSpPr>
          <p:nvPr>
            <p:ph type="body" sz="quarter" idx="12"/>
          </p:nvPr>
        </p:nvSpPr>
        <p:spPr>
          <a:xfrm>
            <a:off x="172208" y="879251"/>
            <a:ext cx="11702634" cy="4818808"/>
          </a:xfrm>
        </p:spPr>
        <p:txBody>
          <a:bodyPr lIns="0" tIns="0" rIns="0" bIns="0" anchor="t"/>
          <a:lstStyle/>
          <a:p>
            <a:pPr>
              <a:spcBef>
                <a:spcPts val="0"/>
              </a:spcBef>
              <a:spcAft>
                <a:spcPts val="1800"/>
              </a:spcAft>
            </a:pPr>
            <a:r>
              <a:rPr lang="en-US" dirty="0">
                <a:solidFill>
                  <a:srgbClr val="000000"/>
                </a:solidFill>
                <a:latin typeface="Aptos Narrow"/>
              </a:rPr>
              <a:t>The school district will register the candidate through </a:t>
            </a:r>
            <a:r>
              <a:rPr lang="en-US" dirty="0" err="1">
                <a:solidFill>
                  <a:srgbClr val="000000"/>
                </a:solidFill>
                <a:latin typeface="Aptos Narrow"/>
              </a:rPr>
              <a:t>NJEdCert</a:t>
            </a:r>
            <a:r>
              <a:rPr lang="en-US" dirty="0">
                <a:solidFill>
                  <a:srgbClr val="000000"/>
                </a:solidFill>
                <a:latin typeface="Aptos Narrow"/>
              </a:rPr>
              <a:t>.</a:t>
            </a:r>
            <a:br>
              <a:rPr lang="en-US" dirty="0">
                <a:solidFill>
                  <a:srgbClr val="000000"/>
                </a:solidFill>
                <a:latin typeface="Aptos Narrow"/>
              </a:rPr>
            </a:br>
            <a:r>
              <a:rPr lang="en-US" sz="1800" dirty="0">
                <a:solidFill>
                  <a:srgbClr val="000000"/>
                </a:solidFill>
                <a:latin typeface="Aptos Narrow"/>
              </a:rPr>
              <a:t>If the candidate has a CE, the school district must select the college where the School Library Media Specialists (SLMS)courses will be taken in the </a:t>
            </a:r>
            <a:r>
              <a:rPr lang="en-US" sz="1800" dirty="0" err="1">
                <a:solidFill>
                  <a:srgbClr val="000000"/>
                </a:solidFill>
                <a:latin typeface="Aptos Narrow"/>
              </a:rPr>
              <a:t>NJEdCert</a:t>
            </a:r>
            <a:r>
              <a:rPr lang="en-US" sz="1800" dirty="0">
                <a:solidFill>
                  <a:srgbClr val="000000"/>
                </a:solidFill>
                <a:latin typeface="Aptos Narrow"/>
              </a:rPr>
              <a:t> drop-down menu under "program enrollment".</a:t>
            </a:r>
          </a:p>
          <a:p>
            <a:pPr>
              <a:spcBef>
                <a:spcPts val="0"/>
              </a:spcBef>
              <a:spcAft>
                <a:spcPts val="1800"/>
              </a:spcAft>
            </a:pPr>
            <a:r>
              <a:rPr lang="en-US" dirty="0">
                <a:solidFill>
                  <a:srgbClr val="000000"/>
                </a:solidFill>
                <a:latin typeface="Aptos Narrow"/>
              </a:rPr>
              <a:t>A one-year</a:t>
            </a:r>
            <a:r>
              <a:rPr lang="en-US" sz="2800" dirty="0"/>
              <a:t> </a:t>
            </a:r>
            <a:r>
              <a:rPr lang="en-US" sz="2800" dirty="0">
                <a:solidFill>
                  <a:srgbClr val="006CFF"/>
                </a:solidFill>
                <a:hlinkClick r:id="rId2">
                  <a:extLst>
                    <a:ext uri="{A12FA001-AC4F-418D-AE19-62706E023703}">
                      <ahyp:hlinkClr xmlns:ahyp="http://schemas.microsoft.com/office/drawing/2018/hyperlinkcolor" val="tx"/>
                    </a:ext>
                  </a:extLst>
                </a:hlinkClick>
              </a:rPr>
              <a:t>residency</a:t>
            </a:r>
            <a:r>
              <a:rPr lang="en-US" sz="2800" dirty="0"/>
              <a:t> </a:t>
            </a:r>
            <a:r>
              <a:rPr lang="en-US" dirty="0">
                <a:solidFill>
                  <a:srgbClr val="000000"/>
                </a:solidFill>
                <a:latin typeface="Aptos Narrow"/>
              </a:rPr>
              <a:t>and mentoring is required under the provisional certificate.</a:t>
            </a:r>
            <a:br>
              <a:rPr lang="en-US" dirty="0">
                <a:solidFill>
                  <a:srgbClr val="000000"/>
                </a:solidFill>
                <a:latin typeface="Aptos Narrow"/>
              </a:rPr>
            </a:br>
            <a:r>
              <a:rPr lang="en-US" sz="1800" dirty="0">
                <a:solidFill>
                  <a:srgbClr val="000000"/>
                </a:solidFill>
                <a:latin typeface="Aptos Narrow"/>
              </a:rPr>
              <a:t>Mentoring must be completed </a:t>
            </a:r>
            <a:r>
              <a:rPr lang="en-US" sz="1800" dirty="0">
                <a:solidFill>
                  <a:srgbClr val="242424"/>
                </a:solidFill>
                <a:latin typeface="Aptos Narrow"/>
              </a:rPr>
              <a:t>by an experienced school library media specialist. If there is not an experienced SLMS available within the school district to mentor the candidate, an experienced SLMS mentor can be provided </a:t>
            </a:r>
            <a:r>
              <a:rPr lang="en-US" sz="1800" dirty="0">
                <a:solidFill>
                  <a:srgbClr val="000000"/>
                </a:solidFill>
                <a:latin typeface="Aptos Narrow"/>
              </a:rPr>
              <a:t>through the </a:t>
            </a:r>
            <a:r>
              <a:rPr lang="en-US" sz="1800" dirty="0">
                <a:solidFill>
                  <a:schemeClr val="tx1"/>
                </a:solidFill>
                <a:latin typeface="Aptos Narrow"/>
              </a:rPr>
              <a:t>New Jersey Association of School Librarians (NJASL). NJASL can be reached at </a:t>
            </a:r>
            <a:r>
              <a:rPr lang="en-US" sz="1800" dirty="0">
                <a:solidFill>
                  <a:srgbClr val="000000"/>
                </a:solidFill>
                <a:latin typeface="Aptos Narrow"/>
                <a:hlinkClick r:id="rId3"/>
              </a:rPr>
              <a:t>mentoring@njasl.org</a:t>
            </a:r>
            <a:r>
              <a:rPr lang="en-US" sz="1800" u="sng" dirty="0">
                <a:solidFill>
                  <a:srgbClr val="0563C1"/>
                </a:solidFill>
                <a:latin typeface="Aptos Narrow"/>
              </a:rPr>
              <a:t>.</a:t>
            </a:r>
            <a:endParaRPr lang="en-US" sz="2000" u="sng" dirty="0">
              <a:solidFill>
                <a:srgbClr val="0563C1"/>
              </a:solidFill>
              <a:latin typeface="Aptos Narrow"/>
            </a:endParaRPr>
          </a:p>
          <a:p>
            <a:pPr>
              <a:spcBef>
                <a:spcPts val="0"/>
              </a:spcBef>
              <a:spcAft>
                <a:spcPts val="1800"/>
              </a:spcAft>
            </a:pPr>
            <a:r>
              <a:rPr lang="en-US" dirty="0">
                <a:solidFill>
                  <a:srgbClr val="000000"/>
                </a:solidFill>
                <a:latin typeface="Aptos Narrow"/>
              </a:rPr>
              <a:t>A candidate’s standard certificate determination will be based on completion of the residency and the final summative rating.</a:t>
            </a:r>
            <a:endParaRPr lang="en-US" sz="2800" dirty="0"/>
          </a:p>
          <a:p>
            <a:pPr>
              <a:spcBef>
                <a:spcPts val="0"/>
              </a:spcBef>
              <a:spcAft>
                <a:spcPts val="1800"/>
              </a:spcAft>
            </a:pPr>
            <a:r>
              <a:rPr lang="en-US" dirty="0">
                <a:solidFill>
                  <a:srgbClr val="000000"/>
                </a:solidFill>
                <a:latin typeface="Aptos Narrow"/>
              </a:rPr>
              <a:t>The final summative rating is entered by the district in </a:t>
            </a:r>
            <a:r>
              <a:rPr lang="en-US" dirty="0" err="1">
                <a:solidFill>
                  <a:srgbClr val="000000"/>
                </a:solidFill>
                <a:latin typeface="Aptos Narrow"/>
              </a:rPr>
              <a:t>NJEdCert</a:t>
            </a:r>
            <a:r>
              <a:rPr lang="en-US" dirty="0">
                <a:solidFill>
                  <a:srgbClr val="000000"/>
                </a:solidFill>
                <a:latin typeface="Aptos Narrow"/>
              </a:rPr>
              <a:t>.</a:t>
            </a:r>
          </a:p>
          <a:p>
            <a:pPr>
              <a:spcBef>
                <a:spcPts val="0"/>
              </a:spcBef>
              <a:spcAft>
                <a:spcPts val="1800"/>
              </a:spcAft>
            </a:pPr>
            <a:r>
              <a:rPr lang="en-US" dirty="0">
                <a:solidFill>
                  <a:srgbClr val="000000"/>
                </a:solidFill>
                <a:latin typeface="Aptos Narrow"/>
              </a:rPr>
              <a:t>A CE candidate must also have the VOPC submitted by the EPP provider.</a:t>
            </a:r>
          </a:p>
          <a:p>
            <a:pPr>
              <a:spcBef>
                <a:spcPts val="0"/>
              </a:spcBef>
              <a:spcAft>
                <a:spcPts val="1800"/>
              </a:spcAft>
            </a:pPr>
            <a:r>
              <a:rPr lang="en-US" dirty="0">
                <a:solidFill>
                  <a:srgbClr val="000000"/>
                </a:solidFill>
                <a:latin typeface="Aptos Narrow"/>
              </a:rPr>
              <a:t>Please note: the same requirements apply for candidates seeking an </a:t>
            </a:r>
            <a:r>
              <a:rPr lang="en-US" dirty="0" err="1">
                <a:solidFill>
                  <a:srgbClr val="000000"/>
                </a:solidFill>
                <a:latin typeface="Aptos Narrow"/>
              </a:rPr>
              <a:t>Assoicate</a:t>
            </a:r>
            <a:r>
              <a:rPr lang="en-US" dirty="0">
                <a:solidFill>
                  <a:srgbClr val="000000"/>
                </a:solidFill>
                <a:latin typeface="Aptos Narrow"/>
              </a:rPr>
              <a:t> Library Media Specialist (ASLMS) endorsement </a:t>
            </a:r>
            <a:endParaRPr lang="en-US" dirty="0">
              <a:latin typeface="Aptos Narrow"/>
            </a:endParaRPr>
          </a:p>
        </p:txBody>
      </p:sp>
    </p:spTree>
    <p:extLst>
      <p:ext uri="{BB962C8B-B14F-4D97-AF65-F5344CB8AC3E}">
        <p14:creationId xmlns:p14="http://schemas.microsoft.com/office/powerpoint/2010/main" val="651676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E935-8FE1-CACA-6353-07DD9C6B0F91}"/>
              </a:ext>
            </a:extLst>
          </p:cNvPr>
          <p:cNvSpPr>
            <a:spLocks noGrp="1"/>
          </p:cNvSpPr>
          <p:nvPr>
            <p:ph type="title"/>
          </p:nvPr>
        </p:nvSpPr>
        <p:spPr/>
        <p:txBody>
          <a:bodyPr lIns="0" tIns="0" rIns="0" bIns="0" anchor="t"/>
          <a:lstStyle/>
          <a:p>
            <a:r>
              <a:rPr lang="en-US" sz="4400">
                <a:latin typeface="Aptos Narrow"/>
              </a:rPr>
              <a:t>Student Assistance Coordinators (SAC)</a:t>
            </a:r>
          </a:p>
        </p:txBody>
      </p:sp>
      <p:sp>
        <p:nvSpPr>
          <p:cNvPr id="4" name="Text Placeholder 3">
            <a:extLst>
              <a:ext uri="{FF2B5EF4-FFF2-40B4-BE49-F238E27FC236}">
                <a16:creationId xmlns:a16="http://schemas.microsoft.com/office/drawing/2014/main" id="{A0EB162B-5C5D-FD08-DFF8-50BCF787768D}"/>
              </a:ext>
            </a:extLst>
          </p:cNvPr>
          <p:cNvSpPr>
            <a:spLocks noGrp="1"/>
          </p:cNvSpPr>
          <p:nvPr>
            <p:ph type="body" sz="quarter" idx="12"/>
          </p:nvPr>
        </p:nvSpPr>
        <p:spPr>
          <a:xfrm>
            <a:off x="443812" y="1080005"/>
            <a:ext cx="11182508" cy="4897977"/>
          </a:xfrm>
        </p:spPr>
        <p:txBody>
          <a:bodyPr lIns="0" tIns="0" rIns="0" bIns="0" anchor="t"/>
          <a:lstStyle/>
          <a:p>
            <a:pPr marL="240665" indent="-227965">
              <a:lnSpc>
                <a:spcPct val="100000"/>
              </a:lnSpc>
              <a:spcBef>
                <a:spcPts val="1430"/>
              </a:spcBef>
              <a:buFont typeface="Arial,Sans-Serif" panose="020B0604020202020204" pitchFamily="34" charset="0"/>
            </a:pPr>
            <a:r>
              <a:rPr lang="en-US" sz="2800" dirty="0">
                <a:solidFill>
                  <a:srgbClr val="000000"/>
                </a:solidFill>
                <a:latin typeface="Aptos Narrow"/>
              </a:rPr>
              <a:t>The school district registers the candidate through </a:t>
            </a:r>
            <a:r>
              <a:rPr lang="en-US" sz="2800" dirty="0" err="1">
                <a:solidFill>
                  <a:srgbClr val="000000"/>
                </a:solidFill>
                <a:latin typeface="Aptos Narrow"/>
              </a:rPr>
              <a:t>NJEdCert</a:t>
            </a:r>
            <a:r>
              <a:rPr lang="en-US" sz="2800" dirty="0">
                <a:solidFill>
                  <a:srgbClr val="000000"/>
                </a:solidFill>
                <a:latin typeface="Aptos Narrow"/>
              </a:rPr>
              <a:t>.</a:t>
            </a:r>
            <a:endParaRPr lang="en-US" sz="2800" dirty="0">
              <a:solidFill>
                <a:srgbClr val="373535"/>
              </a:solidFill>
              <a:latin typeface="Aptos Narrow"/>
              <a:cs typeface="Courier New"/>
            </a:endParaRPr>
          </a:p>
          <a:p>
            <a:pPr marL="1035685" lvl="2" indent="-457200">
              <a:lnSpc>
                <a:spcPct val="100000"/>
              </a:lnSpc>
              <a:spcBef>
                <a:spcPts val="1430"/>
              </a:spcBef>
              <a:buFont typeface="Wingdings" panose="020B0604020202020204" pitchFamily="34" charset="0"/>
              <a:buChar char="Ø"/>
            </a:pPr>
            <a:r>
              <a:rPr lang="en-US" sz="2600" dirty="0">
                <a:solidFill>
                  <a:srgbClr val="000000"/>
                </a:solidFill>
                <a:latin typeface="Aptos Narrow"/>
              </a:rPr>
              <a:t>If the candidate has a CE, they must choose the college where the courses will be taken in the drop-down menu under "program enrollment.</a:t>
            </a:r>
            <a:endParaRPr lang="en-US" sz="2600" dirty="0">
              <a:latin typeface="Aptos Narrow"/>
            </a:endParaRPr>
          </a:p>
          <a:p>
            <a:pPr marL="240665" indent="-227965">
              <a:lnSpc>
                <a:spcPct val="100000"/>
              </a:lnSpc>
              <a:spcBef>
                <a:spcPts val="1820"/>
              </a:spcBef>
              <a:buFont typeface="Arial,Sans-Serif" panose="020B0604020202020204" pitchFamily="34" charset="0"/>
            </a:pPr>
            <a:r>
              <a:rPr lang="en-US" sz="2800" dirty="0">
                <a:solidFill>
                  <a:srgbClr val="000000"/>
                </a:solidFill>
                <a:latin typeface="Aptos Narrow"/>
              </a:rPr>
              <a:t>A six-month residency is required under the provisional certificate.</a:t>
            </a:r>
          </a:p>
          <a:p>
            <a:pPr marL="241300" marR="101600" indent="-228600">
              <a:lnSpc>
                <a:spcPct val="107900"/>
              </a:lnSpc>
              <a:spcBef>
                <a:spcPts val="1610"/>
              </a:spcBef>
              <a:buFont typeface="Arial,Sans-Serif" panose="020B0604020202020204" pitchFamily="34" charset="0"/>
            </a:pPr>
            <a:r>
              <a:rPr lang="en-US" sz="2800" dirty="0">
                <a:solidFill>
                  <a:srgbClr val="000000"/>
                </a:solidFill>
                <a:latin typeface="Aptos Narrow"/>
              </a:rPr>
              <a:t>A candidate’s standard certificate determination will be based on completion of the residency and the final summative rating.</a:t>
            </a:r>
          </a:p>
          <a:p>
            <a:pPr marL="240665" indent="-227965">
              <a:lnSpc>
                <a:spcPct val="100000"/>
              </a:lnSpc>
              <a:spcBef>
                <a:spcPts val="1825"/>
              </a:spcBef>
              <a:buFont typeface="Arial,Sans-Serif" panose="020B0604020202020204" pitchFamily="34" charset="0"/>
            </a:pPr>
            <a:r>
              <a:rPr lang="en-US" sz="2800" dirty="0">
                <a:solidFill>
                  <a:srgbClr val="000000"/>
                </a:solidFill>
                <a:latin typeface="Aptos Narrow"/>
              </a:rPr>
              <a:t>The final summative rating is entered by the district in </a:t>
            </a:r>
            <a:r>
              <a:rPr lang="en-US" sz="2800" dirty="0" err="1">
                <a:solidFill>
                  <a:srgbClr val="000000"/>
                </a:solidFill>
                <a:latin typeface="Aptos Narrow"/>
              </a:rPr>
              <a:t>NJEdCert</a:t>
            </a:r>
            <a:r>
              <a:rPr lang="en-US" sz="2800" dirty="0">
                <a:solidFill>
                  <a:srgbClr val="000000"/>
                </a:solidFill>
                <a:latin typeface="Aptos Narrow"/>
              </a:rPr>
              <a:t>.</a:t>
            </a:r>
          </a:p>
          <a:p>
            <a:pPr marL="240665" indent="-227965">
              <a:lnSpc>
                <a:spcPct val="100000"/>
              </a:lnSpc>
              <a:spcBef>
                <a:spcPts val="1825"/>
              </a:spcBef>
              <a:buFont typeface="Arial,Sans-Serif" panose="020B0604020202020204" pitchFamily="34" charset="0"/>
            </a:pPr>
            <a:r>
              <a:rPr lang="en-US" sz="2800" dirty="0">
                <a:solidFill>
                  <a:srgbClr val="000000"/>
                </a:solidFill>
                <a:latin typeface="Aptos Narrow"/>
                <a:cs typeface="Arial"/>
              </a:rPr>
              <a:t>A CE candidate must also have the VOPC submitted by the EPP provider.</a:t>
            </a:r>
            <a:endParaRPr lang="en-US" sz="2800" dirty="0">
              <a:latin typeface="Aptos Narrow"/>
            </a:endParaRPr>
          </a:p>
        </p:txBody>
      </p:sp>
    </p:spTree>
    <p:extLst>
      <p:ext uri="{BB962C8B-B14F-4D97-AF65-F5344CB8AC3E}">
        <p14:creationId xmlns:p14="http://schemas.microsoft.com/office/powerpoint/2010/main" val="3380633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283D-763A-9C83-9CCF-2880648FE186}"/>
              </a:ext>
            </a:extLst>
          </p:cNvPr>
          <p:cNvSpPr>
            <a:spLocks noGrp="1"/>
          </p:cNvSpPr>
          <p:nvPr>
            <p:ph type="title"/>
          </p:nvPr>
        </p:nvSpPr>
        <p:spPr/>
        <p:txBody>
          <a:bodyPr lIns="0" tIns="0" rIns="0" bIns="0" anchor="t"/>
          <a:lstStyle/>
          <a:p>
            <a:r>
              <a:rPr lang="en-US" sz="4400" dirty="0">
                <a:latin typeface="Aptos Narrow"/>
              </a:rPr>
              <a:t>Provisional Process for Administrators</a:t>
            </a:r>
          </a:p>
        </p:txBody>
      </p:sp>
      <p:sp>
        <p:nvSpPr>
          <p:cNvPr id="4" name="Text Placeholder 3">
            <a:extLst>
              <a:ext uri="{FF2B5EF4-FFF2-40B4-BE49-F238E27FC236}">
                <a16:creationId xmlns:a16="http://schemas.microsoft.com/office/drawing/2014/main" id="{3928AAB4-5BCF-DEB7-382F-F11602598484}"/>
              </a:ext>
            </a:extLst>
          </p:cNvPr>
          <p:cNvSpPr>
            <a:spLocks noGrp="1"/>
          </p:cNvSpPr>
          <p:nvPr>
            <p:ph type="body" sz="quarter" idx="12"/>
          </p:nvPr>
        </p:nvSpPr>
        <p:spPr>
          <a:xfrm>
            <a:off x="443812" y="1175596"/>
            <a:ext cx="11192404" cy="4838601"/>
          </a:xfrm>
        </p:spPr>
        <p:txBody>
          <a:bodyPr lIns="0" tIns="0" rIns="0" bIns="0" anchor="t"/>
          <a:lstStyle/>
          <a:p>
            <a:r>
              <a:rPr lang="en-US" sz="2800" dirty="0">
                <a:solidFill>
                  <a:srgbClr val="000000"/>
                </a:solidFill>
                <a:latin typeface="Aptos Narrow"/>
              </a:rPr>
              <a:t>The school district registers the administrator through </a:t>
            </a:r>
            <a:r>
              <a:rPr lang="en-US" sz="2800" dirty="0" err="1">
                <a:solidFill>
                  <a:srgbClr val="000000"/>
                </a:solidFill>
                <a:latin typeface="Aptos Narrow"/>
              </a:rPr>
              <a:t>NJEdCert</a:t>
            </a:r>
            <a:r>
              <a:rPr lang="en-US" sz="2800" dirty="0">
                <a:solidFill>
                  <a:srgbClr val="000000"/>
                </a:solidFill>
                <a:latin typeface="Aptos Narrow"/>
              </a:rPr>
              <a:t>.</a:t>
            </a:r>
          </a:p>
          <a:p>
            <a:r>
              <a:rPr lang="en-US" sz="2800" dirty="0">
                <a:solidFill>
                  <a:srgbClr val="000000"/>
                </a:solidFill>
                <a:latin typeface="Aptos Narrow"/>
              </a:rPr>
              <a:t>Administrators must also be registered in the appropriate program:</a:t>
            </a:r>
          </a:p>
          <a:p>
            <a:pPr lvl="1">
              <a:buFont typeface="Courier New,monospace" panose="020B0604020202020204" pitchFamily="34" charset="0"/>
              <a:buChar char="o"/>
            </a:pPr>
            <a:r>
              <a:rPr lang="en-US" sz="2800" b="1" dirty="0">
                <a:solidFill>
                  <a:srgbClr val="000000"/>
                </a:solidFill>
                <a:latin typeface="Aptos Narrow"/>
              </a:rPr>
              <a:t>Principals </a:t>
            </a:r>
            <a:r>
              <a:rPr lang="en-US" sz="2800" dirty="0">
                <a:solidFill>
                  <a:srgbClr val="000000"/>
                </a:solidFill>
                <a:latin typeface="Aptos Narrow"/>
              </a:rPr>
              <a:t>will register with </a:t>
            </a:r>
            <a:r>
              <a:rPr lang="en-US" sz="2800" dirty="0">
                <a:solidFill>
                  <a:srgbClr val="000000"/>
                </a:solidFill>
                <a:latin typeface="Aptos Narrow"/>
                <a:hlinkClick r:id="rId2"/>
              </a:rPr>
              <a:t>Leader to Leader/ NJPSA</a:t>
            </a:r>
            <a:r>
              <a:rPr lang="en-US" sz="2800" dirty="0">
                <a:solidFill>
                  <a:srgbClr val="000000"/>
                </a:solidFill>
                <a:latin typeface="Aptos Narrow"/>
              </a:rPr>
              <a:t> for the two-year residency.</a:t>
            </a:r>
          </a:p>
          <a:p>
            <a:pPr lvl="1">
              <a:buFont typeface="Courier New,monospace" panose="020B0604020202020204" pitchFamily="34" charset="0"/>
              <a:buChar char="o"/>
            </a:pPr>
            <a:r>
              <a:rPr lang="en-US" sz="2800" b="1" dirty="0">
                <a:solidFill>
                  <a:srgbClr val="000000"/>
                </a:solidFill>
                <a:latin typeface="Aptos Narrow"/>
              </a:rPr>
              <a:t>School Administrators </a:t>
            </a:r>
            <a:r>
              <a:rPr lang="en-US" sz="2800" dirty="0">
                <a:solidFill>
                  <a:srgbClr val="000000"/>
                </a:solidFill>
                <a:latin typeface="Aptos Narrow"/>
              </a:rPr>
              <a:t>will register</a:t>
            </a:r>
            <a:r>
              <a:rPr lang="en-US" sz="2800" b="1" dirty="0">
                <a:solidFill>
                  <a:srgbClr val="000000"/>
                </a:solidFill>
                <a:latin typeface="Aptos Narrow"/>
              </a:rPr>
              <a:t> </a:t>
            </a:r>
            <a:r>
              <a:rPr lang="en-US" sz="2800" dirty="0">
                <a:solidFill>
                  <a:srgbClr val="000000"/>
                </a:solidFill>
                <a:latin typeface="Aptos Narrow"/>
              </a:rPr>
              <a:t>with </a:t>
            </a:r>
            <a:r>
              <a:rPr lang="en-US" sz="2800" dirty="0">
                <a:solidFill>
                  <a:srgbClr val="000000"/>
                </a:solidFill>
                <a:latin typeface="Aptos Narrow"/>
                <a:hlinkClick r:id="rId3"/>
              </a:rPr>
              <a:t>NJASA</a:t>
            </a:r>
            <a:r>
              <a:rPr lang="en-US" sz="2800" dirty="0">
                <a:solidFill>
                  <a:srgbClr val="000000"/>
                </a:solidFill>
                <a:latin typeface="Aptos Narrow"/>
              </a:rPr>
              <a:t> for the one-year residency. </a:t>
            </a:r>
          </a:p>
          <a:p>
            <a:pPr lvl="1">
              <a:buFont typeface="Courier New,monospace" panose="020B0604020202020204" pitchFamily="34" charset="0"/>
              <a:buChar char="o"/>
            </a:pPr>
            <a:r>
              <a:rPr lang="en-US" sz="2800" b="1" dirty="0">
                <a:solidFill>
                  <a:srgbClr val="000000"/>
                </a:solidFill>
                <a:latin typeface="Aptos Narrow"/>
              </a:rPr>
              <a:t>School Business Administrators </a:t>
            </a:r>
            <a:r>
              <a:rPr lang="en-US" sz="2800" dirty="0">
                <a:solidFill>
                  <a:srgbClr val="000000"/>
                </a:solidFill>
                <a:latin typeface="Aptos Narrow"/>
              </a:rPr>
              <a:t>will register with </a:t>
            </a:r>
            <a:r>
              <a:rPr lang="en-US" sz="2800" dirty="0">
                <a:solidFill>
                  <a:srgbClr val="000000"/>
                </a:solidFill>
                <a:latin typeface="Aptos Narrow"/>
                <a:hlinkClick r:id="rId4"/>
              </a:rPr>
              <a:t>NJASBO</a:t>
            </a:r>
            <a:r>
              <a:rPr lang="en-US" sz="2800" dirty="0">
                <a:solidFill>
                  <a:srgbClr val="000000"/>
                </a:solidFill>
                <a:latin typeface="Aptos Narrow"/>
              </a:rPr>
              <a:t> for the one-year residency. </a:t>
            </a:r>
          </a:p>
          <a:p>
            <a:r>
              <a:rPr lang="en-US" sz="2800" dirty="0">
                <a:solidFill>
                  <a:srgbClr val="000000"/>
                </a:solidFill>
                <a:latin typeface="Aptos Narrow"/>
              </a:rPr>
              <a:t>A  one-to-two-year residency is required under the provisional certificate.</a:t>
            </a:r>
          </a:p>
          <a:p>
            <a:r>
              <a:rPr lang="en-US" sz="2800" dirty="0">
                <a:solidFill>
                  <a:srgbClr val="000000"/>
                </a:solidFill>
                <a:latin typeface="Aptos Narrow"/>
              </a:rPr>
              <a:t>A candidate’s standard certificate determination will be based on successful completion of the residency.</a:t>
            </a:r>
            <a:endParaRPr lang="en-US" sz="2800" dirty="0">
              <a:latin typeface="Aptos Narrow"/>
            </a:endParaRPr>
          </a:p>
        </p:txBody>
      </p:sp>
    </p:spTree>
    <p:extLst>
      <p:ext uri="{BB962C8B-B14F-4D97-AF65-F5344CB8AC3E}">
        <p14:creationId xmlns:p14="http://schemas.microsoft.com/office/powerpoint/2010/main" val="3138616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17D-ADA7-8786-7E02-CE466A3AC24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86BE5AA-7F99-FF1D-6312-357C0A1B070A}"/>
              </a:ext>
            </a:extLst>
          </p:cNvPr>
          <p:cNvSpPr>
            <a:spLocks noGrp="1"/>
          </p:cNvSpPr>
          <p:nvPr>
            <p:ph type="title"/>
          </p:nvPr>
        </p:nvSpPr>
        <p:spPr>
          <a:xfrm>
            <a:off x="533152" y="2735517"/>
            <a:ext cx="11274552" cy="416560"/>
          </a:xfrm>
        </p:spPr>
        <p:txBody>
          <a:bodyPr/>
          <a:lstStyle/>
          <a:p>
            <a:r>
              <a:rPr lang="en-US" sz="7200" dirty="0"/>
              <a:t>New Provisional Registration</a:t>
            </a:r>
          </a:p>
        </p:txBody>
      </p:sp>
    </p:spTree>
    <p:extLst>
      <p:ext uri="{BB962C8B-B14F-4D97-AF65-F5344CB8AC3E}">
        <p14:creationId xmlns:p14="http://schemas.microsoft.com/office/powerpoint/2010/main" val="339512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25F77-173C-B03B-31A4-F061B00A8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9C7EF-1236-8293-0EAB-C3D5F92B50DA}"/>
              </a:ext>
            </a:extLst>
          </p:cNvPr>
          <p:cNvSpPr>
            <a:spLocks noGrp="1"/>
          </p:cNvSpPr>
          <p:nvPr>
            <p:ph type="title"/>
          </p:nvPr>
        </p:nvSpPr>
        <p:spPr>
          <a:xfrm>
            <a:off x="248349" y="251123"/>
            <a:ext cx="11277599" cy="416560"/>
          </a:xfrm>
        </p:spPr>
        <p:txBody>
          <a:bodyPr/>
          <a:lstStyle/>
          <a:p>
            <a:r>
              <a:rPr lang="en-US" sz="5400" err="1"/>
              <a:t>NJEdCert</a:t>
            </a:r>
            <a:r>
              <a:rPr lang="en-US" sz="5400"/>
              <a:t> Enhancements and Updates</a:t>
            </a:r>
          </a:p>
        </p:txBody>
      </p:sp>
      <p:sp>
        <p:nvSpPr>
          <p:cNvPr id="4" name="Text Placeholder 3">
            <a:extLst>
              <a:ext uri="{FF2B5EF4-FFF2-40B4-BE49-F238E27FC236}">
                <a16:creationId xmlns:a16="http://schemas.microsoft.com/office/drawing/2014/main" id="{841BB659-3F93-6423-A2E4-2101379D1513}"/>
              </a:ext>
            </a:extLst>
          </p:cNvPr>
          <p:cNvSpPr>
            <a:spLocks noGrp="1"/>
          </p:cNvSpPr>
          <p:nvPr>
            <p:ph type="body" sz="quarter" idx="12"/>
          </p:nvPr>
        </p:nvSpPr>
        <p:spPr>
          <a:xfrm>
            <a:off x="380494" y="956929"/>
            <a:ext cx="11917832" cy="4646430"/>
          </a:xfrm>
        </p:spPr>
        <p:txBody>
          <a:bodyPr lIns="0" tIns="0" rIns="0" bIns="0" anchor="t"/>
          <a:lstStyle/>
          <a:p>
            <a:pPr marL="0" indent="0">
              <a:lnSpc>
                <a:spcPct val="105000"/>
              </a:lnSpc>
              <a:spcBef>
                <a:spcPts val="0"/>
              </a:spcBef>
              <a:spcAft>
                <a:spcPts val="0"/>
              </a:spcAft>
              <a:buNone/>
            </a:pPr>
            <a:r>
              <a:rPr lang="en-US" dirty="0">
                <a:latin typeface="Aptos Narrow"/>
                <a:ea typeface="Times New Roman" panose="02020603050405020304" pitchFamily="18" charset="0"/>
                <a:cs typeface="Aptos" panose="020B0004020202020204" pitchFamily="34" charset="0"/>
              </a:rPr>
              <a:t>New endorsements in </a:t>
            </a:r>
            <a:r>
              <a:rPr lang="en-US" dirty="0" err="1">
                <a:latin typeface="Aptos Narrow"/>
                <a:ea typeface="Times New Roman" panose="02020603050405020304" pitchFamily="18" charset="0"/>
                <a:cs typeface="Aptos" panose="020B0004020202020204" pitchFamily="34" charset="0"/>
              </a:rPr>
              <a:t>NJEdCert</a:t>
            </a:r>
            <a:r>
              <a:rPr lang="en-US" dirty="0">
                <a:latin typeface="Aptos Narrow"/>
                <a:ea typeface="Times New Roman" panose="02020603050405020304" pitchFamily="18" charset="0"/>
                <a:cs typeface="Aptos" panose="020B0004020202020204" pitchFamily="34" charset="0"/>
              </a:rPr>
              <a:t> (also discussed later):</a:t>
            </a:r>
          </a:p>
          <a:p>
            <a:pPr>
              <a:lnSpc>
                <a:spcPct val="105000"/>
              </a:lnSpc>
              <a:spcBef>
                <a:spcPts val="0"/>
              </a:spcBef>
              <a:spcAft>
                <a:spcPts val="0"/>
              </a:spcAft>
            </a:pPr>
            <a:r>
              <a:rPr lang="en-US" sz="2000" dirty="0">
                <a:latin typeface="Aptos Narrow"/>
              </a:rPr>
              <a:t>Speech Arts #1452</a:t>
            </a:r>
          </a:p>
          <a:p>
            <a:pPr>
              <a:lnSpc>
                <a:spcPct val="105000"/>
              </a:lnSpc>
              <a:spcBef>
                <a:spcPts val="0"/>
              </a:spcBef>
              <a:spcAft>
                <a:spcPts val="0"/>
              </a:spcAft>
            </a:pPr>
            <a:r>
              <a:rPr lang="en-US" sz="2000" dirty="0">
                <a:latin typeface="Aptos Narrow"/>
              </a:rPr>
              <a:t>Early Literacy Specialist #3320</a:t>
            </a:r>
          </a:p>
          <a:p>
            <a:pPr>
              <a:lnSpc>
                <a:spcPct val="105000"/>
              </a:lnSpc>
              <a:spcBef>
                <a:spcPts val="0"/>
              </a:spcBef>
              <a:spcAft>
                <a:spcPts val="0"/>
              </a:spcAft>
            </a:pPr>
            <a:r>
              <a:rPr lang="en-US" sz="2000" dirty="0">
                <a:latin typeface="Aptos Narrow"/>
              </a:rPr>
              <a:t>Educational Interpreter Substitute credential #9045</a:t>
            </a:r>
          </a:p>
          <a:p>
            <a:pPr>
              <a:lnSpc>
                <a:spcPct val="105000"/>
              </a:lnSpc>
              <a:spcBef>
                <a:spcPts val="0"/>
              </a:spcBef>
              <a:spcAft>
                <a:spcPts val="0"/>
              </a:spcAft>
            </a:pPr>
            <a:r>
              <a:rPr lang="en-US" sz="2000" dirty="0">
                <a:latin typeface="Aptos Narrow"/>
              </a:rPr>
              <a:t>Bilingual Language Paraprofessional credential #9050</a:t>
            </a:r>
          </a:p>
          <a:p>
            <a:pPr>
              <a:lnSpc>
                <a:spcPct val="105000"/>
              </a:lnSpc>
              <a:spcBef>
                <a:spcPts val="0"/>
              </a:spcBef>
              <a:spcAft>
                <a:spcPts val="0"/>
              </a:spcAft>
            </a:pPr>
            <a:r>
              <a:rPr lang="en-US" sz="2000" dirty="0">
                <a:latin typeface="Aptos Narrow"/>
              </a:rPr>
              <a:t>Various new Career and Technical Education (CTE)</a:t>
            </a:r>
          </a:p>
          <a:p>
            <a:pPr marL="0" indent="0" fontAlgn="base">
              <a:spcAft>
                <a:spcPts val="600"/>
              </a:spcAft>
              <a:buNone/>
            </a:pPr>
            <a:r>
              <a:rPr lang="en-US" dirty="0">
                <a:latin typeface="Aptos Narrow"/>
              </a:rPr>
              <a:t>Application and process flow updates: </a:t>
            </a:r>
          </a:p>
          <a:p>
            <a:pPr fontAlgn="base">
              <a:lnSpc>
                <a:spcPct val="100000"/>
              </a:lnSpc>
              <a:spcBef>
                <a:spcPts val="0"/>
              </a:spcBef>
              <a:spcAft>
                <a:spcPts val="600"/>
              </a:spcAft>
            </a:pPr>
            <a:r>
              <a:rPr lang="en-US" sz="1800" dirty="0">
                <a:latin typeface="Aptos Narrow"/>
              </a:rPr>
              <a:t>Language and flow updates for substitute credential and certificate applications</a:t>
            </a:r>
          </a:p>
          <a:p>
            <a:pPr fontAlgn="base">
              <a:lnSpc>
                <a:spcPct val="100000"/>
              </a:lnSpc>
              <a:spcBef>
                <a:spcPts val="0"/>
              </a:spcBef>
              <a:spcAft>
                <a:spcPts val="600"/>
              </a:spcAft>
            </a:pPr>
            <a:r>
              <a:rPr lang="en-US" sz="1800" dirty="0">
                <a:latin typeface="Aptos Narrow"/>
              </a:rPr>
              <a:t>Account creation processes – there is now a pop-up window to prevent duplicate account creation</a:t>
            </a:r>
          </a:p>
          <a:p>
            <a:pPr fontAlgn="base">
              <a:lnSpc>
                <a:spcPct val="100000"/>
              </a:lnSpc>
              <a:spcBef>
                <a:spcPts val="0"/>
              </a:spcBef>
              <a:spcAft>
                <a:spcPts val="600"/>
              </a:spcAft>
            </a:pPr>
            <a:r>
              <a:rPr lang="en-US" sz="1800" dirty="0">
                <a:latin typeface="Aptos Narrow"/>
              </a:rPr>
              <a:t>Provisional process – district login screen includes the links for the guide videos as quick reference</a:t>
            </a:r>
          </a:p>
          <a:p>
            <a:pPr fontAlgn="base">
              <a:lnSpc>
                <a:spcPct val="100000"/>
              </a:lnSpc>
              <a:spcBef>
                <a:spcPts val="0"/>
              </a:spcBef>
              <a:spcAft>
                <a:spcPts val="600"/>
              </a:spcAft>
            </a:pPr>
            <a:r>
              <a:rPr lang="en-US" sz="1800" dirty="0">
                <a:latin typeface="Aptos Narrow"/>
              </a:rPr>
              <a:t>Auto-emails to educators and school districts on application status – revisions to language</a:t>
            </a:r>
          </a:p>
          <a:p>
            <a:pPr fontAlgn="base">
              <a:lnSpc>
                <a:spcPct val="100000"/>
              </a:lnSpc>
              <a:spcBef>
                <a:spcPts val="0"/>
              </a:spcBef>
              <a:spcAft>
                <a:spcPts val="600"/>
              </a:spcAft>
            </a:pPr>
            <a:r>
              <a:rPr lang="en-US" sz="1800" dirty="0">
                <a:latin typeface="Aptos Narrow"/>
              </a:rPr>
              <a:t>Chapter 9 amendment implementation</a:t>
            </a:r>
          </a:p>
          <a:p>
            <a:pPr fontAlgn="base">
              <a:lnSpc>
                <a:spcPct val="100000"/>
              </a:lnSpc>
              <a:spcBef>
                <a:spcPts val="0"/>
              </a:spcBef>
              <a:spcAft>
                <a:spcPts val="600"/>
              </a:spcAft>
            </a:pPr>
            <a:r>
              <a:rPr lang="en-US" sz="1800" dirty="0">
                <a:latin typeface="Aptos Narrow"/>
              </a:rPr>
              <a:t>ROPE form updates to permit second evaluation information</a:t>
            </a:r>
          </a:p>
          <a:p>
            <a:pPr fontAlgn="base">
              <a:lnSpc>
                <a:spcPct val="100000"/>
              </a:lnSpc>
              <a:spcBef>
                <a:spcPts val="0"/>
              </a:spcBef>
              <a:spcAft>
                <a:spcPts val="600"/>
              </a:spcAft>
            </a:pPr>
            <a:r>
              <a:rPr lang="en-US" sz="1800" dirty="0">
                <a:latin typeface="Aptos Narrow"/>
              </a:rPr>
              <a:t>Approved program lists for CE program conditional dropdown</a:t>
            </a:r>
          </a:p>
        </p:txBody>
      </p:sp>
    </p:spTree>
    <p:extLst>
      <p:ext uri="{BB962C8B-B14F-4D97-AF65-F5344CB8AC3E}">
        <p14:creationId xmlns:p14="http://schemas.microsoft.com/office/powerpoint/2010/main" val="518037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 uri="{C183D7F6-B498-43B3-948B-1728B52AA6E4}">
                <adec:decorative xmlns:adec="http://schemas.microsoft.com/office/drawing/2017/decorative" val="0"/>
              </a:ext>
            </a:extLst>
          </p:cNvPr>
          <p:cNvSpPr>
            <a:spLocks noGrp="1"/>
          </p:cNvSpPr>
          <p:nvPr>
            <p:ph type="title"/>
          </p:nvPr>
        </p:nvSpPr>
        <p:spPr/>
        <p:txBody>
          <a:bodyPr lIns="0" tIns="0" rIns="0" bIns="0" anchor="t"/>
          <a:lstStyle/>
          <a:p>
            <a:r>
              <a:rPr lang="en-US" dirty="0">
                <a:latin typeface="Aptos Narrow"/>
              </a:rPr>
              <a:t>Register Educator for New Provisional License</a:t>
            </a:r>
          </a:p>
        </p:txBody>
      </p:sp>
      <p:pic>
        <p:nvPicPr>
          <p:cNvPr id="5" name="Picture 4" descr="Screenshot: buttons shown are: Register Educator New Provisional.  Renew Provisional License. Initiate Conversion to Standard. Renew Emergency License.  Report Conduct Issues.">
            <a:extLst>
              <a:ext uri="{FF2B5EF4-FFF2-40B4-BE49-F238E27FC236}">
                <a16:creationId xmlns:a16="http://schemas.microsoft.com/office/drawing/2014/main" id="{FAF52AAC-11B3-6AF1-1A40-8E1EDED934A1}"/>
              </a:ext>
            </a:extLst>
          </p:cNvPr>
          <p:cNvPicPr>
            <a:picLocks noChangeAspect="1"/>
          </p:cNvPicPr>
          <p:nvPr/>
        </p:nvPicPr>
        <p:blipFill>
          <a:blip r:embed="rId2"/>
          <a:stretch>
            <a:fillRect/>
          </a:stretch>
        </p:blipFill>
        <p:spPr>
          <a:xfrm>
            <a:off x="522268" y="979716"/>
            <a:ext cx="4299361" cy="4750128"/>
          </a:xfrm>
          <a:prstGeom prst="rect">
            <a:avLst/>
          </a:prstGeom>
        </p:spPr>
      </p:pic>
      <p:sp>
        <p:nvSpPr>
          <p:cNvPr id="3" name="Oval 2" descr="Register ">
            <a:extLst>
              <a:ext uri="{FF2B5EF4-FFF2-40B4-BE49-F238E27FC236}">
                <a16:creationId xmlns:a16="http://schemas.microsoft.com/office/drawing/2014/main" id="{BCB4D49F-33D2-B509-A1A6-A9304FFCC5CC}"/>
              </a:ext>
            </a:extLst>
          </p:cNvPr>
          <p:cNvSpPr/>
          <p:nvPr/>
        </p:nvSpPr>
        <p:spPr>
          <a:xfrm>
            <a:off x="1176950" y="1149790"/>
            <a:ext cx="2869949" cy="10502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Provisional Teacher Process. Fields for last name and educator's Full social security number.">
            <a:extLst>
              <a:ext uri="{FF2B5EF4-FFF2-40B4-BE49-F238E27FC236}">
                <a16:creationId xmlns:a16="http://schemas.microsoft.com/office/drawing/2014/main" id="{4AD1BBC3-FE89-9261-4189-4A1D961F2D53}"/>
              </a:ext>
            </a:extLst>
          </p:cNvPr>
          <p:cNvPicPr>
            <a:picLocks noChangeAspect="1"/>
          </p:cNvPicPr>
          <p:nvPr/>
        </p:nvPicPr>
        <p:blipFill>
          <a:blip r:embed="rId3"/>
          <a:stretch>
            <a:fillRect/>
          </a:stretch>
        </p:blipFill>
        <p:spPr>
          <a:xfrm>
            <a:off x="5398014" y="978910"/>
            <a:ext cx="6314334" cy="4821012"/>
          </a:xfrm>
          <a:prstGeom prst="rect">
            <a:avLst/>
          </a:prstGeom>
        </p:spPr>
      </p:pic>
    </p:spTree>
    <p:extLst>
      <p:ext uri="{BB962C8B-B14F-4D97-AF65-F5344CB8AC3E}">
        <p14:creationId xmlns:p14="http://schemas.microsoft.com/office/powerpoint/2010/main" val="2032114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6176-B20D-FA46-04F0-51F314C1F915}"/>
              </a:ext>
            </a:extLst>
          </p:cNvPr>
          <p:cNvSpPr>
            <a:spLocks noGrp="1"/>
          </p:cNvSpPr>
          <p:nvPr>
            <p:ph type="title"/>
          </p:nvPr>
        </p:nvSpPr>
        <p:spPr/>
        <p:txBody>
          <a:bodyPr lIns="0" tIns="0" rIns="0" bIns="0" anchor="t"/>
          <a:lstStyle/>
          <a:p>
            <a:r>
              <a:rPr lang="en-US" sz="4400" dirty="0">
                <a:latin typeface="Aptos Narrow"/>
              </a:rPr>
              <a:t>New Provisional: Educator Information</a:t>
            </a:r>
          </a:p>
        </p:txBody>
      </p:sp>
      <p:sp>
        <p:nvSpPr>
          <p:cNvPr id="4" name="Text Placeholder 3">
            <a:extLst>
              <a:ext uri="{FF2B5EF4-FFF2-40B4-BE49-F238E27FC236}">
                <a16:creationId xmlns:a16="http://schemas.microsoft.com/office/drawing/2014/main" id="{F214CB8B-123E-1012-67A5-61AD863081BB}"/>
              </a:ext>
            </a:extLst>
          </p:cNvPr>
          <p:cNvSpPr>
            <a:spLocks noGrp="1"/>
          </p:cNvSpPr>
          <p:nvPr>
            <p:ph type="body" sz="quarter" idx="12"/>
          </p:nvPr>
        </p:nvSpPr>
        <p:spPr>
          <a:xfrm>
            <a:off x="443812" y="1084236"/>
            <a:ext cx="11151995" cy="4839425"/>
          </a:xfrm>
        </p:spPr>
        <p:txBody>
          <a:bodyPr lIns="0" tIns="0" rIns="0" bIns="0" anchor="t"/>
          <a:lstStyle/>
          <a:p>
            <a:pPr marL="0" indent="0">
              <a:lnSpc>
                <a:spcPct val="100000"/>
              </a:lnSpc>
              <a:spcBef>
                <a:spcPts val="95"/>
              </a:spcBef>
              <a:buNone/>
            </a:pPr>
            <a:r>
              <a:rPr lang="en-US" b="1" dirty="0">
                <a:solidFill>
                  <a:srgbClr val="000000"/>
                </a:solidFill>
                <a:latin typeface="Aptos Narrow"/>
              </a:rPr>
              <a:t>Steps to register an educator for the provisional teacher process:</a:t>
            </a:r>
            <a:endParaRPr lang="en-US" dirty="0">
              <a:solidFill>
                <a:srgbClr val="000000"/>
              </a:solidFill>
              <a:latin typeface="Aptos Narrow"/>
            </a:endParaRPr>
          </a:p>
          <a:p>
            <a:pPr marL="756285" indent="-743585">
              <a:lnSpc>
                <a:spcPct val="150000"/>
              </a:lnSpc>
              <a:spcBef>
                <a:spcPts val="0"/>
              </a:spcBef>
              <a:buAutoNum type="arabicPeriod"/>
            </a:pPr>
            <a:r>
              <a:rPr lang="en-US" dirty="0">
                <a:solidFill>
                  <a:srgbClr val="000000"/>
                </a:solidFill>
                <a:latin typeface="Aptos Narrow"/>
              </a:rPr>
              <a:t>Complete fields for last name and social security number.</a:t>
            </a:r>
          </a:p>
          <a:p>
            <a:pPr marL="756285" indent="-743585">
              <a:lnSpc>
                <a:spcPct val="150000"/>
              </a:lnSpc>
              <a:spcBef>
                <a:spcPts val="5"/>
              </a:spcBef>
              <a:buAutoNum type="arabicPeriod"/>
            </a:pPr>
            <a:r>
              <a:rPr lang="en-US" dirty="0">
                <a:solidFill>
                  <a:srgbClr val="000000"/>
                </a:solidFill>
                <a:latin typeface="Aptos Narrow"/>
              </a:rPr>
              <a:t>Verify email address on file. If email is incorrect, the applicant will need to login to their </a:t>
            </a:r>
            <a:r>
              <a:rPr lang="en-US" dirty="0" err="1">
                <a:solidFill>
                  <a:srgbClr val="000000"/>
                </a:solidFill>
                <a:latin typeface="Aptos Narrow"/>
              </a:rPr>
              <a:t>NJEdCert</a:t>
            </a:r>
            <a:r>
              <a:rPr lang="en-US" dirty="0">
                <a:solidFill>
                  <a:srgbClr val="000000"/>
                </a:solidFill>
                <a:latin typeface="Aptos Narrow"/>
              </a:rPr>
              <a:t> account and update their email address.</a:t>
            </a:r>
          </a:p>
          <a:p>
            <a:pPr marL="756285" indent="-743585">
              <a:lnSpc>
                <a:spcPct val="150000"/>
              </a:lnSpc>
              <a:spcBef>
                <a:spcPts val="5"/>
              </a:spcBef>
              <a:buAutoNum type="arabicPeriod"/>
            </a:pPr>
            <a:r>
              <a:rPr lang="en-US" dirty="0">
                <a:solidFill>
                  <a:srgbClr val="000000"/>
                </a:solidFill>
                <a:latin typeface="Aptos Narrow"/>
              </a:rPr>
              <a:t>Complete fields for job type, employment status, and start date.</a:t>
            </a:r>
          </a:p>
          <a:p>
            <a:pPr marL="756285" indent="-743585">
              <a:lnSpc>
                <a:spcPct val="150000"/>
              </a:lnSpc>
              <a:spcBef>
                <a:spcPts val="0"/>
              </a:spcBef>
              <a:buAutoNum type="arabicPeriod"/>
            </a:pPr>
            <a:r>
              <a:rPr lang="en-US" dirty="0">
                <a:solidFill>
                  <a:srgbClr val="000000"/>
                </a:solidFill>
                <a:latin typeface="Aptos Narrow"/>
              </a:rPr>
              <a:t>Select the license that matches the position for which you hired the educator.</a:t>
            </a:r>
          </a:p>
          <a:p>
            <a:pPr marL="756285" indent="-743585">
              <a:lnSpc>
                <a:spcPct val="150000"/>
              </a:lnSpc>
              <a:spcBef>
                <a:spcPts val="0"/>
              </a:spcBef>
              <a:buAutoNum type="arabicPeriod"/>
            </a:pPr>
            <a:r>
              <a:rPr lang="en-US" dirty="0">
                <a:solidFill>
                  <a:srgbClr val="000000"/>
                </a:solidFill>
                <a:latin typeface="Aptos Narrow"/>
              </a:rPr>
              <a:t>Select the CE EPP information, if applicable, and provide mentor information.</a:t>
            </a:r>
            <a:endParaRPr lang="en-US" dirty="0">
              <a:latin typeface="Aptos Narrow"/>
            </a:endParaRPr>
          </a:p>
        </p:txBody>
      </p:sp>
    </p:spTree>
    <p:extLst>
      <p:ext uri="{BB962C8B-B14F-4D97-AF65-F5344CB8AC3E}">
        <p14:creationId xmlns:p14="http://schemas.microsoft.com/office/powerpoint/2010/main" val="3082548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A424-DDBD-D76E-27C6-98D188ED5A23}"/>
              </a:ext>
            </a:extLst>
          </p:cNvPr>
          <p:cNvSpPr>
            <a:spLocks noGrp="1"/>
          </p:cNvSpPr>
          <p:nvPr>
            <p:ph type="title"/>
          </p:nvPr>
        </p:nvSpPr>
        <p:spPr/>
        <p:txBody>
          <a:bodyPr lIns="0" tIns="0" rIns="0" bIns="0" anchor="t"/>
          <a:lstStyle/>
          <a:p>
            <a:r>
              <a:rPr lang="en-US" sz="4400" dirty="0">
                <a:latin typeface="Aptos Narrow"/>
              </a:rPr>
              <a:t>New Provisional License</a:t>
            </a:r>
          </a:p>
        </p:txBody>
      </p:sp>
      <p:sp>
        <p:nvSpPr>
          <p:cNvPr id="4" name="Text Placeholder 3">
            <a:extLst>
              <a:ext uri="{FF2B5EF4-FFF2-40B4-BE49-F238E27FC236}">
                <a16:creationId xmlns:a16="http://schemas.microsoft.com/office/drawing/2014/main" id="{963E495F-BC0C-561F-994F-8879B04581A0}"/>
              </a:ext>
            </a:extLst>
          </p:cNvPr>
          <p:cNvSpPr>
            <a:spLocks noGrp="1"/>
          </p:cNvSpPr>
          <p:nvPr>
            <p:ph type="body" sz="quarter" idx="12"/>
          </p:nvPr>
        </p:nvSpPr>
        <p:spPr>
          <a:xfrm>
            <a:off x="509694" y="1178124"/>
            <a:ext cx="11172611" cy="4808912"/>
          </a:xfrm>
        </p:spPr>
        <p:txBody>
          <a:bodyPr lIns="0" tIns="0" rIns="0" bIns="0" anchor="t"/>
          <a:lstStyle/>
          <a:p>
            <a:pPr marL="0" indent="0">
              <a:lnSpc>
                <a:spcPct val="150000"/>
              </a:lnSpc>
              <a:spcBef>
                <a:spcPts val="0"/>
              </a:spcBef>
              <a:buNone/>
            </a:pPr>
            <a:r>
              <a:rPr lang="en-US" sz="3200" b="1">
                <a:solidFill>
                  <a:srgbClr val="000000"/>
                </a:solidFill>
                <a:latin typeface="Aptos Narrow"/>
              </a:rPr>
              <a:t>After completing the registration, the following will occur:</a:t>
            </a:r>
            <a:endParaRPr lang="en-US" sz="3200">
              <a:solidFill>
                <a:srgbClr val="000000"/>
              </a:solidFill>
              <a:latin typeface="Aptos Narrow"/>
            </a:endParaRPr>
          </a:p>
          <a:p>
            <a:pPr marL="514350" indent="-514350">
              <a:lnSpc>
                <a:spcPct val="100000"/>
              </a:lnSpc>
              <a:spcBef>
                <a:spcPts val="0"/>
              </a:spcBef>
              <a:buAutoNum type="arabicPeriod"/>
            </a:pPr>
            <a:r>
              <a:rPr lang="en-US" sz="3200">
                <a:solidFill>
                  <a:srgbClr val="000000"/>
                </a:solidFill>
                <a:latin typeface="Aptos Narrow"/>
              </a:rPr>
              <a:t>A case is created and assigned to the provisional program.</a:t>
            </a:r>
          </a:p>
          <a:p>
            <a:pPr marL="514350" indent="-514350">
              <a:lnSpc>
                <a:spcPct val="100000"/>
              </a:lnSpc>
              <a:spcBef>
                <a:spcPts val="0"/>
              </a:spcBef>
              <a:buAutoNum type="arabicPeriod"/>
            </a:pPr>
            <a:r>
              <a:rPr lang="en-US" sz="3200">
                <a:solidFill>
                  <a:srgbClr val="000000"/>
                </a:solidFill>
                <a:latin typeface="Aptos Narrow"/>
              </a:rPr>
              <a:t>An application record is created within the case.</a:t>
            </a:r>
          </a:p>
          <a:p>
            <a:pPr marL="514350" indent="-514350">
              <a:lnSpc>
                <a:spcPct val="100000"/>
              </a:lnSpc>
              <a:spcBef>
                <a:spcPts val="0"/>
              </a:spcBef>
              <a:buAutoNum type="arabicPeriod"/>
            </a:pPr>
            <a:r>
              <a:rPr lang="en-US" sz="3200">
                <a:solidFill>
                  <a:srgbClr val="000000"/>
                </a:solidFill>
                <a:latin typeface="Aptos Narrow"/>
              </a:rPr>
              <a:t>A new provisional teacher process (PTP) record is created for that educator</a:t>
            </a:r>
            <a:r>
              <a:rPr lang="en-US" sz="4000">
                <a:solidFill>
                  <a:srgbClr val="000000"/>
                </a:solidFill>
                <a:latin typeface="Aptos Narrow"/>
              </a:rPr>
              <a:t>. </a:t>
            </a:r>
            <a:r>
              <a:rPr lang="en-US" sz="3200" b="1">
                <a:solidFill>
                  <a:srgbClr val="000000"/>
                </a:solidFill>
                <a:latin typeface="Aptos Narrow"/>
              </a:rPr>
              <a:t>Please note:</a:t>
            </a:r>
            <a:r>
              <a:rPr lang="en-US" sz="3200">
                <a:solidFill>
                  <a:srgbClr val="000000"/>
                </a:solidFill>
                <a:latin typeface="Aptos Narrow"/>
              </a:rPr>
              <a:t> This record is created for all educators(i.e., teachers, administrators and educational service specialists).</a:t>
            </a:r>
            <a:endParaRPr lang="en-US" sz="3200">
              <a:latin typeface="Aptos Narrow"/>
            </a:endParaRPr>
          </a:p>
        </p:txBody>
      </p:sp>
    </p:spTree>
    <p:extLst>
      <p:ext uri="{BB962C8B-B14F-4D97-AF65-F5344CB8AC3E}">
        <p14:creationId xmlns:p14="http://schemas.microsoft.com/office/powerpoint/2010/main" val="733924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2EDD3-88AD-00A3-1543-559BC5E7E35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5D7B964-6BE5-8189-6781-D7573D022404}"/>
              </a:ext>
            </a:extLst>
          </p:cNvPr>
          <p:cNvSpPr>
            <a:spLocks noGrp="1"/>
          </p:cNvSpPr>
          <p:nvPr>
            <p:ph type="title"/>
          </p:nvPr>
        </p:nvSpPr>
        <p:spPr>
          <a:xfrm>
            <a:off x="533152" y="2735517"/>
            <a:ext cx="11274552" cy="416560"/>
          </a:xfrm>
        </p:spPr>
        <p:txBody>
          <a:bodyPr/>
          <a:lstStyle/>
          <a:p>
            <a:r>
              <a:rPr lang="en-US" sz="7200" dirty="0"/>
              <a:t>Provisional Renewal Process</a:t>
            </a:r>
          </a:p>
        </p:txBody>
      </p:sp>
    </p:spTree>
    <p:extLst>
      <p:ext uri="{BB962C8B-B14F-4D97-AF65-F5344CB8AC3E}">
        <p14:creationId xmlns:p14="http://schemas.microsoft.com/office/powerpoint/2010/main" val="1360155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Lst>
          </p:cNvPr>
          <p:cNvSpPr>
            <a:spLocks noGrp="1"/>
          </p:cNvSpPr>
          <p:nvPr>
            <p:ph type="title"/>
          </p:nvPr>
        </p:nvSpPr>
        <p:spPr/>
        <p:txBody>
          <a:bodyPr lIns="0" tIns="0" rIns="0" bIns="0" anchor="t"/>
          <a:lstStyle/>
          <a:p>
            <a:r>
              <a:rPr lang="en-US" sz="4400">
                <a:latin typeface="Aptos Narrow"/>
              </a:rPr>
              <a:t>Renewal of Provisional (1 of 2)</a:t>
            </a:r>
          </a:p>
        </p:txBody>
      </p:sp>
      <p:sp>
        <p:nvSpPr>
          <p:cNvPr id="4" name="Text Placeholder 3">
            <a:extLst>
              <a:ext uri="{FF2B5EF4-FFF2-40B4-BE49-F238E27FC236}">
                <a16:creationId xmlns:a16="http://schemas.microsoft.com/office/drawing/2014/main" id="{211130E2-2EDD-E1B8-4AFD-31CDA98F5843}"/>
              </a:ext>
            </a:extLst>
          </p:cNvPr>
          <p:cNvSpPr>
            <a:spLocks noGrp="1"/>
          </p:cNvSpPr>
          <p:nvPr>
            <p:ph type="body" sz="quarter" idx="12"/>
          </p:nvPr>
        </p:nvSpPr>
        <p:spPr>
          <a:xfrm>
            <a:off x="481461" y="1183807"/>
            <a:ext cx="11202299" cy="4848496"/>
          </a:xfrm>
        </p:spPr>
        <p:txBody>
          <a:bodyPr lIns="0" tIns="0" rIns="0" bIns="0" anchor="t"/>
          <a:lstStyle/>
          <a:p>
            <a:r>
              <a:rPr lang="en-US" sz="3200" dirty="0">
                <a:solidFill>
                  <a:srgbClr val="000000"/>
                </a:solidFill>
                <a:latin typeface="Aptos Narrow"/>
              </a:rPr>
              <a:t>Candidates who are working under a provisional certificate set to expire on July 31, and who have not yet met the requirements for a standard certificate, will need to be issued a provisional renewal to continue employment in their current role while working towards a standard certificate. The school district can initiate the renewal process in </a:t>
            </a:r>
            <a:r>
              <a:rPr lang="en-US" sz="3200" dirty="0" err="1">
                <a:solidFill>
                  <a:srgbClr val="000000"/>
                </a:solidFill>
                <a:latin typeface="Aptos Narrow"/>
              </a:rPr>
              <a:t>NJEdCert</a:t>
            </a:r>
            <a:r>
              <a:rPr lang="en-US" sz="3200" dirty="0">
                <a:solidFill>
                  <a:srgbClr val="000000"/>
                </a:solidFill>
                <a:latin typeface="Aptos Narrow"/>
              </a:rPr>
              <a:t> in June of the expiring year. </a:t>
            </a:r>
          </a:p>
          <a:p>
            <a:r>
              <a:rPr lang="en-US" sz="3200" dirty="0">
                <a:solidFill>
                  <a:srgbClr val="000000"/>
                </a:solidFill>
                <a:latin typeface="Aptos Narrow"/>
              </a:rPr>
              <a:t>Candidates may be eligible for one provisional renewal. CE teachers must provide the school district with documentation of progress made towards alternate route program completion.</a:t>
            </a:r>
            <a:endParaRPr lang="en-US" sz="3200" dirty="0">
              <a:latin typeface="Aptos Narrow"/>
            </a:endParaRPr>
          </a:p>
        </p:txBody>
      </p:sp>
    </p:spTree>
    <p:extLst>
      <p:ext uri="{BB962C8B-B14F-4D97-AF65-F5344CB8AC3E}">
        <p14:creationId xmlns:p14="http://schemas.microsoft.com/office/powerpoint/2010/main" val="1382888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7EAB-7434-9C9E-64F4-01ED359A2054}"/>
              </a:ext>
            </a:extLst>
          </p:cNvPr>
          <p:cNvSpPr>
            <a:spLocks noGrp="1"/>
          </p:cNvSpPr>
          <p:nvPr>
            <p:ph type="title"/>
          </p:nvPr>
        </p:nvSpPr>
        <p:spPr/>
        <p:txBody>
          <a:bodyPr lIns="0" tIns="0" rIns="0" bIns="0" anchor="t"/>
          <a:lstStyle/>
          <a:p>
            <a:r>
              <a:rPr lang="en-US" sz="4000">
                <a:latin typeface="Aptos Narrow"/>
              </a:rPr>
              <a:t>Renewal of Provisional (2 of 2)</a:t>
            </a:r>
          </a:p>
        </p:txBody>
      </p:sp>
      <p:sp>
        <p:nvSpPr>
          <p:cNvPr id="4" name="Text Placeholder 3">
            <a:extLst>
              <a:ext uri="{FF2B5EF4-FFF2-40B4-BE49-F238E27FC236}">
                <a16:creationId xmlns:a16="http://schemas.microsoft.com/office/drawing/2014/main" id="{5268F94E-D992-03A1-2B21-1554D2614814}"/>
              </a:ext>
            </a:extLst>
          </p:cNvPr>
          <p:cNvSpPr>
            <a:spLocks noGrp="1"/>
          </p:cNvSpPr>
          <p:nvPr>
            <p:ph type="body" sz="quarter" idx="12"/>
          </p:nvPr>
        </p:nvSpPr>
        <p:spPr>
          <a:xfrm>
            <a:off x="443812" y="1009699"/>
            <a:ext cx="11172611" cy="4838601"/>
          </a:xfrm>
        </p:spPr>
        <p:txBody>
          <a:bodyPr lIns="0" tIns="0" rIns="0" bIns="0" anchor="t"/>
          <a:lstStyle/>
          <a:p>
            <a:pPr marL="457200" indent="-457200"/>
            <a:r>
              <a:rPr lang="en-US" sz="2800" dirty="0">
                <a:solidFill>
                  <a:srgbClr val="000000"/>
                </a:solidFill>
                <a:latin typeface="Aptos Narrow"/>
              </a:rPr>
              <a:t>CE teachers in the following endorsement areas may be eligible for a second renewal of their provisional if they have not completed coursework:</a:t>
            </a:r>
          </a:p>
          <a:p>
            <a:pPr marL="914400" lvl="1" indent="-457200">
              <a:buFont typeface="Courier New,monospace" panose="020B0604020202020204" pitchFamily="34" charset="0"/>
              <a:buChar char="o"/>
            </a:pPr>
            <a:r>
              <a:rPr lang="en-US" sz="2800" b="1" dirty="0">
                <a:solidFill>
                  <a:srgbClr val="000000"/>
                </a:solidFill>
                <a:latin typeface="Aptos Narrow"/>
              </a:rPr>
              <a:t>Student with Disabilities</a:t>
            </a:r>
            <a:r>
              <a:rPr lang="en-US" sz="2800" dirty="0">
                <a:solidFill>
                  <a:srgbClr val="000000"/>
                </a:solidFill>
                <a:latin typeface="Aptos Narrow"/>
              </a:rPr>
              <a:t> CE and a CE with an endorsement appropriate to the subject to be taught; </a:t>
            </a:r>
          </a:p>
          <a:p>
            <a:pPr marL="914400" lvl="1" indent="-457200">
              <a:buFont typeface="Courier New,monospace" panose="020B0604020202020204" pitchFamily="34" charset="0"/>
              <a:buChar char="o"/>
            </a:pPr>
            <a:r>
              <a:rPr lang="en-US" sz="2800" b="1" dirty="0">
                <a:solidFill>
                  <a:srgbClr val="000000"/>
                </a:solidFill>
                <a:latin typeface="Aptos Narrow"/>
              </a:rPr>
              <a:t>Bilingual/Bicultural CE</a:t>
            </a:r>
            <a:r>
              <a:rPr lang="en-US" sz="2800" dirty="0">
                <a:solidFill>
                  <a:srgbClr val="000000"/>
                </a:solidFill>
                <a:latin typeface="Aptos Narrow"/>
              </a:rPr>
              <a:t>, and CE with an endorsement appropriate to the subject or grade level to be taught; or</a:t>
            </a:r>
          </a:p>
          <a:p>
            <a:pPr marL="914400" lvl="1" indent="-457200">
              <a:buFont typeface="Courier New,monospace" panose="020B0604020202020204" pitchFamily="34" charset="0"/>
              <a:buChar char="o"/>
            </a:pPr>
            <a:r>
              <a:rPr lang="en-US" sz="2800" dirty="0">
                <a:solidFill>
                  <a:srgbClr val="000000"/>
                </a:solidFill>
                <a:latin typeface="Aptos Narrow"/>
              </a:rPr>
              <a:t>Teachers who hold a CE in </a:t>
            </a:r>
            <a:r>
              <a:rPr lang="en-US" sz="2800" b="1" dirty="0">
                <a:solidFill>
                  <a:srgbClr val="000000"/>
                </a:solidFill>
                <a:latin typeface="Aptos Narrow"/>
              </a:rPr>
              <a:t>English as a Second Language </a:t>
            </a:r>
            <a:endParaRPr lang="en-US" sz="2800" dirty="0">
              <a:solidFill>
                <a:srgbClr val="000000"/>
              </a:solidFill>
              <a:latin typeface="Aptos Narrow"/>
            </a:endParaRPr>
          </a:p>
          <a:p>
            <a:pPr marL="457200" indent="-457200"/>
            <a:r>
              <a:rPr lang="en-US" sz="2800" dirty="0">
                <a:solidFill>
                  <a:srgbClr val="000000"/>
                </a:solidFill>
                <a:latin typeface="Aptos Narrow"/>
              </a:rPr>
              <a:t>CE teachers must provide documentation to the school district of progress made toward program completion. </a:t>
            </a:r>
          </a:p>
          <a:p>
            <a:pPr marL="457200" indent="-457200"/>
            <a:r>
              <a:rPr lang="en-US" sz="2800" dirty="0">
                <a:solidFill>
                  <a:srgbClr val="000000"/>
                </a:solidFill>
                <a:latin typeface="Aptos Narrow"/>
              </a:rPr>
              <a:t>Student with Disabilities CE holders must demonstrate successful completion of at least two courses per provisional period to the school district.</a:t>
            </a:r>
            <a:endParaRPr lang="en-US" sz="2800" dirty="0">
              <a:latin typeface="Aptos Narrow"/>
            </a:endParaRPr>
          </a:p>
        </p:txBody>
      </p:sp>
    </p:spTree>
    <p:extLst>
      <p:ext uri="{BB962C8B-B14F-4D97-AF65-F5344CB8AC3E}">
        <p14:creationId xmlns:p14="http://schemas.microsoft.com/office/powerpoint/2010/main" val="3652824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DFE-531A-5DA9-16C3-EC37B21BD49A}"/>
              </a:ext>
            </a:extLst>
          </p:cNvPr>
          <p:cNvSpPr>
            <a:spLocks noGrp="1"/>
          </p:cNvSpPr>
          <p:nvPr>
            <p:ph type="title"/>
          </p:nvPr>
        </p:nvSpPr>
        <p:spPr/>
        <p:txBody>
          <a:bodyPr lIns="0" tIns="0" rIns="0" bIns="0" anchor="t"/>
          <a:lstStyle/>
          <a:p>
            <a:r>
              <a:rPr lang="en-US" sz="4000" dirty="0">
                <a:latin typeface="Aptos Narrow"/>
              </a:rPr>
              <a:t>Initiating Provisional License Renewal (1 of 3)</a:t>
            </a:r>
          </a:p>
        </p:txBody>
      </p:sp>
      <p:sp>
        <p:nvSpPr>
          <p:cNvPr id="4" name="Text Placeholder 3">
            <a:extLst>
              <a:ext uri="{FF2B5EF4-FFF2-40B4-BE49-F238E27FC236}">
                <a16:creationId xmlns:a16="http://schemas.microsoft.com/office/drawing/2014/main" id="{ED28BD11-54A6-D724-995D-5185BBB1440E}"/>
              </a:ext>
            </a:extLst>
          </p:cNvPr>
          <p:cNvSpPr>
            <a:spLocks noGrp="1"/>
          </p:cNvSpPr>
          <p:nvPr>
            <p:ph type="body" sz="quarter" idx="12"/>
          </p:nvPr>
        </p:nvSpPr>
        <p:spPr>
          <a:xfrm>
            <a:off x="516577" y="1007794"/>
            <a:ext cx="11202299" cy="4789119"/>
          </a:xfrm>
        </p:spPr>
        <p:txBody>
          <a:bodyPr lIns="0" tIns="0" rIns="0" bIns="0" anchor="t"/>
          <a:lstStyle/>
          <a:p>
            <a:pPr marL="0" indent="0">
              <a:lnSpc>
                <a:spcPct val="100000"/>
              </a:lnSpc>
              <a:spcAft>
                <a:spcPts val="1400"/>
              </a:spcAft>
              <a:buNone/>
            </a:pPr>
            <a:r>
              <a:rPr lang="en-US" sz="2200" dirty="0">
                <a:solidFill>
                  <a:srgbClr val="000000"/>
                </a:solidFill>
              </a:rPr>
              <a:t>To initiate a provisional renewal, the school district will complete the following: </a:t>
            </a:r>
            <a:endParaRPr lang="en-US" dirty="0"/>
          </a:p>
          <a:p>
            <a:pPr marL="0" indent="0">
              <a:lnSpc>
                <a:spcPct val="100000"/>
              </a:lnSpc>
              <a:spcAft>
                <a:spcPts val="1400"/>
              </a:spcAft>
              <a:buNone/>
            </a:pPr>
            <a:r>
              <a:rPr lang="en-US" sz="2200" dirty="0">
                <a:solidFill>
                  <a:srgbClr val="000000"/>
                </a:solidFill>
              </a:rPr>
              <a:t>Step 1: From the</a:t>
            </a:r>
            <a:r>
              <a:rPr lang="en-US" sz="2200" dirty="0">
                <a:solidFill>
                  <a:srgbClr val="FF0000"/>
                </a:solidFill>
              </a:rPr>
              <a:t> </a:t>
            </a:r>
            <a:r>
              <a:rPr lang="en-US" sz="2200" dirty="0">
                <a:solidFill>
                  <a:srgbClr val="000000"/>
                </a:solidFill>
              </a:rPr>
              <a:t>homepage, click “Renew a Provisional License.”</a:t>
            </a:r>
          </a:p>
        </p:txBody>
      </p:sp>
      <p:pic>
        <p:nvPicPr>
          <p:cNvPr id="5" name="Picture 4" descr="Screenshot: Provisional Certifications. Buttons for: Register an educator for a new provisional; renew a provisional license; renew an emergency license; and report conduct issue.">
            <a:extLst>
              <a:ext uri="{FF2B5EF4-FFF2-40B4-BE49-F238E27FC236}">
                <a16:creationId xmlns:a16="http://schemas.microsoft.com/office/drawing/2014/main" id="{FAFEDFC6-131D-DBBE-2B70-06F3AD16B2C3}"/>
              </a:ext>
            </a:extLst>
          </p:cNvPr>
          <p:cNvPicPr>
            <a:picLocks noChangeAspect="1"/>
          </p:cNvPicPr>
          <p:nvPr/>
        </p:nvPicPr>
        <p:blipFill>
          <a:blip r:embed="rId2"/>
          <a:stretch>
            <a:fillRect/>
          </a:stretch>
        </p:blipFill>
        <p:spPr>
          <a:xfrm>
            <a:off x="1078243" y="2104530"/>
            <a:ext cx="9219024" cy="3920283"/>
          </a:xfrm>
          <a:prstGeom prst="rect">
            <a:avLst/>
          </a:prstGeom>
        </p:spPr>
      </p:pic>
      <p:sp>
        <p:nvSpPr>
          <p:cNvPr id="3" name="Oval 2">
            <a:extLst>
              <a:ext uri="{FF2B5EF4-FFF2-40B4-BE49-F238E27FC236}">
                <a16:creationId xmlns:a16="http://schemas.microsoft.com/office/drawing/2014/main" id="{83F9CA8B-B012-9CD8-EDC6-A5AD46FE7D16}"/>
              </a:ext>
            </a:extLst>
          </p:cNvPr>
          <p:cNvSpPr/>
          <p:nvPr/>
        </p:nvSpPr>
        <p:spPr>
          <a:xfrm>
            <a:off x="8012317" y="3838669"/>
            <a:ext cx="1683944" cy="6156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An Educator</a:t>
            </a:r>
          </a:p>
        </p:txBody>
      </p:sp>
    </p:spTree>
    <p:extLst>
      <p:ext uri="{BB962C8B-B14F-4D97-AF65-F5344CB8AC3E}">
        <p14:creationId xmlns:p14="http://schemas.microsoft.com/office/powerpoint/2010/main" val="2226942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757B-5E32-297E-C57E-E6C0BD826E16}"/>
              </a:ext>
            </a:extLst>
          </p:cNvPr>
          <p:cNvSpPr>
            <a:spLocks noGrp="1"/>
          </p:cNvSpPr>
          <p:nvPr>
            <p:ph type="title"/>
          </p:nvPr>
        </p:nvSpPr>
        <p:spPr/>
        <p:txBody>
          <a:bodyPr lIns="0" tIns="0" rIns="0" bIns="0" anchor="t"/>
          <a:lstStyle/>
          <a:p>
            <a:r>
              <a:rPr lang="en-US" sz="4400">
                <a:latin typeface="Aptos Narrow"/>
              </a:rPr>
              <a:t>Initiating Provisional License Renewal (2 of 3)</a:t>
            </a:r>
          </a:p>
        </p:txBody>
      </p:sp>
      <p:sp>
        <p:nvSpPr>
          <p:cNvPr id="4" name="Text Placeholder 3">
            <a:extLst>
              <a:ext uri="{FF2B5EF4-FFF2-40B4-BE49-F238E27FC236}">
                <a16:creationId xmlns:a16="http://schemas.microsoft.com/office/drawing/2014/main" id="{5A454FE7-8348-D091-8333-3212465D78F2}"/>
              </a:ext>
            </a:extLst>
          </p:cNvPr>
          <p:cNvSpPr>
            <a:spLocks noGrp="1"/>
          </p:cNvSpPr>
          <p:nvPr>
            <p:ph type="body" sz="quarter" idx="12"/>
          </p:nvPr>
        </p:nvSpPr>
        <p:spPr>
          <a:xfrm>
            <a:off x="443812" y="1197174"/>
            <a:ext cx="11204742" cy="4871343"/>
          </a:xfrm>
        </p:spPr>
        <p:txBody>
          <a:bodyPr lIns="0" tIns="0" rIns="0" bIns="0" anchor="t"/>
          <a:lstStyle/>
          <a:p>
            <a:pPr marL="228600" indent="-228600">
              <a:lnSpc>
                <a:spcPct val="108000"/>
              </a:lnSpc>
              <a:spcAft>
                <a:spcPts val="1400"/>
              </a:spcAft>
              <a:buNone/>
            </a:pPr>
            <a:r>
              <a:rPr lang="en-US" sz="3600" dirty="0">
                <a:latin typeface="Aptos Narrow"/>
              </a:rPr>
              <a:t>Step 2: There will be a list of provisional licenses that are eligible to be renewed. The school district will select the appropriate educator.</a:t>
            </a:r>
          </a:p>
          <a:p>
            <a:pPr marL="228600" indent="-228600">
              <a:lnSpc>
                <a:spcPct val="108000"/>
              </a:lnSpc>
              <a:spcAft>
                <a:spcPts val="1400"/>
              </a:spcAft>
              <a:buNone/>
            </a:pPr>
            <a:r>
              <a:rPr lang="en-US" sz="3600" dirty="0">
                <a:latin typeface="Aptos Narrow"/>
              </a:rPr>
              <a:t>Step 3: Follow the screen prompts.</a:t>
            </a:r>
          </a:p>
        </p:txBody>
      </p:sp>
    </p:spTree>
    <p:extLst>
      <p:ext uri="{BB962C8B-B14F-4D97-AF65-F5344CB8AC3E}">
        <p14:creationId xmlns:p14="http://schemas.microsoft.com/office/powerpoint/2010/main" val="1625222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5405-C427-362E-04ED-F301C2A46000}"/>
              </a:ext>
            </a:extLst>
          </p:cNvPr>
          <p:cNvSpPr>
            <a:spLocks noGrp="1"/>
          </p:cNvSpPr>
          <p:nvPr>
            <p:ph type="title"/>
          </p:nvPr>
        </p:nvSpPr>
        <p:spPr/>
        <p:txBody>
          <a:bodyPr lIns="0" tIns="0" rIns="0" bIns="0" anchor="t"/>
          <a:lstStyle/>
          <a:p>
            <a:r>
              <a:rPr lang="en-US" sz="4400">
                <a:latin typeface="Aptos Narrow"/>
              </a:rPr>
              <a:t>Initiating Provisional License Renewal (3 of 3)</a:t>
            </a:r>
          </a:p>
        </p:txBody>
      </p:sp>
      <p:sp>
        <p:nvSpPr>
          <p:cNvPr id="4" name="Text Placeholder 3">
            <a:extLst>
              <a:ext uri="{FF2B5EF4-FFF2-40B4-BE49-F238E27FC236}">
                <a16:creationId xmlns:a16="http://schemas.microsoft.com/office/drawing/2014/main" id="{3C8C0407-120E-1A9A-DD95-E65956B9FA16}"/>
              </a:ext>
            </a:extLst>
          </p:cNvPr>
          <p:cNvSpPr>
            <a:spLocks noGrp="1"/>
          </p:cNvSpPr>
          <p:nvPr>
            <p:ph type="body" sz="quarter" idx="12"/>
          </p:nvPr>
        </p:nvSpPr>
        <p:spPr>
          <a:xfrm>
            <a:off x="503036" y="1304754"/>
            <a:ext cx="11185928" cy="4899565"/>
          </a:xfrm>
        </p:spPr>
        <p:txBody>
          <a:bodyPr lIns="0" tIns="0" rIns="0" bIns="0" anchor="t"/>
          <a:lstStyle/>
          <a:p>
            <a:pPr marL="0" indent="0">
              <a:lnSpc>
                <a:spcPct val="100000"/>
              </a:lnSpc>
              <a:spcBef>
                <a:spcPts val="0"/>
              </a:spcBef>
              <a:spcAft>
                <a:spcPts val="600"/>
              </a:spcAft>
              <a:buNone/>
            </a:pPr>
            <a:r>
              <a:rPr lang="en-US" sz="2800" b="1" dirty="0">
                <a:solidFill>
                  <a:srgbClr val="000000"/>
                </a:solidFill>
                <a:latin typeface="Aptos Narrow"/>
              </a:rPr>
              <a:t>After creating the renewal case, the following will occur:</a:t>
            </a:r>
            <a:endParaRPr lang="en-US" sz="2800" dirty="0">
              <a:solidFill>
                <a:srgbClr val="000000"/>
              </a:solidFill>
              <a:latin typeface="Aptos Narrow"/>
            </a:endParaRPr>
          </a:p>
          <a:p>
            <a:pPr>
              <a:lnSpc>
                <a:spcPct val="100000"/>
              </a:lnSpc>
              <a:spcBef>
                <a:spcPts val="0"/>
              </a:spcBef>
              <a:spcAft>
                <a:spcPts val="600"/>
              </a:spcAft>
              <a:buAutoNum type="arabicPeriod"/>
            </a:pPr>
            <a:r>
              <a:rPr lang="en-US" sz="2800" dirty="0">
                <a:solidFill>
                  <a:srgbClr val="000000"/>
                </a:solidFill>
                <a:latin typeface="Aptos Narrow"/>
              </a:rPr>
              <a:t>A case is created with the status “pending payment.”</a:t>
            </a:r>
          </a:p>
          <a:p>
            <a:pPr>
              <a:lnSpc>
                <a:spcPct val="100000"/>
              </a:lnSpc>
              <a:spcBef>
                <a:spcPts val="0"/>
              </a:spcBef>
              <a:spcAft>
                <a:spcPts val="600"/>
              </a:spcAft>
              <a:buAutoNum type="arabicPeriod"/>
            </a:pPr>
            <a:r>
              <a:rPr lang="en-US" sz="2800" dirty="0">
                <a:solidFill>
                  <a:srgbClr val="000000"/>
                </a:solidFill>
                <a:latin typeface="Aptos Narrow"/>
              </a:rPr>
              <a:t>An application is created and associated to the case.</a:t>
            </a:r>
          </a:p>
          <a:p>
            <a:pPr>
              <a:lnSpc>
                <a:spcPct val="100000"/>
              </a:lnSpc>
              <a:spcBef>
                <a:spcPts val="0"/>
              </a:spcBef>
              <a:spcAft>
                <a:spcPts val="600"/>
              </a:spcAft>
              <a:buAutoNum type="arabicPeriod"/>
            </a:pPr>
            <a:r>
              <a:rPr lang="en-US" sz="2800" dirty="0">
                <a:solidFill>
                  <a:srgbClr val="000000"/>
                </a:solidFill>
                <a:latin typeface="Aptos Narrow"/>
              </a:rPr>
              <a:t>A new PTP record is created and associated to the educator and application.</a:t>
            </a:r>
          </a:p>
          <a:p>
            <a:pPr>
              <a:lnSpc>
                <a:spcPct val="100000"/>
              </a:lnSpc>
              <a:spcBef>
                <a:spcPts val="0"/>
              </a:spcBef>
              <a:spcAft>
                <a:spcPts val="600"/>
              </a:spcAft>
              <a:buAutoNum type="arabicPeriod"/>
            </a:pPr>
            <a:r>
              <a:rPr lang="en-US" sz="2800" dirty="0">
                <a:solidFill>
                  <a:srgbClr val="000000"/>
                </a:solidFill>
                <a:latin typeface="Aptos Narrow"/>
              </a:rPr>
              <a:t>The educator will receive an email with subject “Your Provisional Renewal Application.” This will allow the educator to complete the application and payment.</a:t>
            </a:r>
          </a:p>
          <a:p>
            <a:pPr>
              <a:lnSpc>
                <a:spcPct val="100000"/>
              </a:lnSpc>
              <a:spcBef>
                <a:spcPts val="0"/>
              </a:spcBef>
              <a:spcAft>
                <a:spcPts val="600"/>
              </a:spcAft>
              <a:buAutoNum type="arabicPeriod"/>
            </a:pPr>
            <a:r>
              <a:rPr lang="en-US" sz="2800" dirty="0">
                <a:solidFill>
                  <a:srgbClr val="000000"/>
                </a:solidFill>
                <a:latin typeface="Aptos Narrow"/>
              </a:rPr>
              <a:t>Once the payment and Oath of Allegiance are completed, the status will change to “pending review.”</a:t>
            </a:r>
            <a:endParaRPr lang="en-US" sz="2800" dirty="0">
              <a:latin typeface="Aptos Narrow"/>
            </a:endParaRPr>
          </a:p>
        </p:txBody>
      </p:sp>
    </p:spTree>
    <p:extLst>
      <p:ext uri="{BB962C8B-B14F-4D97-AF65-F5344CB8AC3E}">
        <p14:creationId xmlns:p14="http://schemas.microsoft.com/office/powerpoint/2010/main" val="1968622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2D06-8ED3-0A64-8F80-9DEEA2616DEB}"/>
              </a:ext>
            </a:extLst>
          </p:cNvPr>
          <p:cNvSpPr>
            <a:spLocks noGrp="1"/>
          </p:cNvSpPr>
          <p:nvPr>
            <p:ph type="title"/>
          </p:nvPr>
        </p:nvSpPr>
        <p:spPr/>
        <p:txBody>
          <a:bodyPr lIns="0" tIns="0" rIns="0" bIns="0" anchor="t"/>
          <a:lstStyle/>
          <a:p>
            <a:r>
              <a:rPr lang="en-US" sz="4800">
                <a:latin typeface="Aptos Narrow"/>
              </a:rPr>
              <a:t>Entering a Termination Date</a:t>
            </a:r>
          </a:p>
        </p:txBody>
      </p:sp>
      <p:sp>
        <p:nvSpPr>
          <p:cNvPr id="4" name="Text Placeholder 3">
            <a:extLst>
              <a:ext uri="{FF2B5EF4-FFF2-40B4-BE49-F238E27FC236}">
                <a16:creationId xmlns:a16="http://schemas.microsoft.com/office/drawing/2014/main" id="{489FE7CD-FBA6-EF86-23BF-315BE352179E}"/>
              </a:ext>
            </a:extLst>
          </p:cNvPr>
          <p:cNvSpPr>
            <a:spLocks noGrp="1"/>
          </p:cNvSpPr>
          <p:nvPr>
            <p:ph type="body" sz="quarter" idx="12"/>
          </p:nvPr>
        </p:nvSpPr>
        <p:spPr>
          <a:xfrm>
            <a:off x="443812" y="1244844"/>
            <a:ext cx="11194052" cy="4912821"/>
          </a:xfrm>
        </p:spPr>
        <p:txBody>
          <a:bodyPr lIns="0" tIns="0" rIns="0" bIns="0" anchor="t"/>
          <a:lstStyle/>
          <a:p>
            <a:r>
              <a:rPr lang="en-US" sz="2800" dirty="0">
                <a:solidFill>
                  <a:srgbClr val="000000"/>
                </a:solidFill>
                <a:latin typeface="Aptos Narrow"/>
              </a:rPr>
              <a:t>When an educator leaves a school district, the last date of employment, known as the termination date, must be entered in </a:t>
            </a:r>
            <a:r>
              <a:rPr lang="en-US" sz="2800" dirty="0" err="1">
                <a:solidFill>
                  <a:srgbClr val="000000"/>
                </a:solidFill>
                <a:latin typeface="Aptos Narrow"/>
              </a:rPr>
              <a:t>NJEdCert</a:t>
            </a:r>
            <a:r>
              <a:rPr lang="en-US" sz="2800" dirty="0">
                <a:solidFill>
                  <a:srgbClr val="000000"/>
                </a:solidFill>
                <a:latin typeface="Aptos Narrow"/>
              </a:rPr>
              <a:t>.</a:t>
            </a:r>
          </a:p>
          <a:p>
            <a:r>
              <a:rPr lang="en-US" sz="2800" dirty="0">
                <a:solidFill>
                  <a:srgbClr val="000000"/>
                </a:solidFill>
                <a:latin typeface="Aptos Narrow"/>
              </a:rPr>
              <a:t>A PTP record is created for each endorsement the educator is registered for in </a:t>
            </a:r>
            <a:r>
              <a:rPr lang="en-US" sz="2800" dirty="0" err="1">
                <a:solidFill>
                  <a:srgbClr val="000000"/>
                </a:solidFill>
                <a:latin typeface="Aptos Narrow"/>
              </a:rPr>
              <a:t>NJEdCert</a:t>
            </a:r>
            <a:r>
              <a:rPr lang="en-US" sz="2800" dirty="0">
                <a:solidFill>
                  <a:srgbClr val="000000"/>
                </a:solidFill>
                <a:latin typeface="Aptos Narrow"/>
              </a:rPr>
              <a:t>.</a:t>
            </a:r>
            <a:endParaRPr lang="en-US" sz="3200" dirty="0">
              <a:solidFill>
                <a:srgbClr val="373535"/>
              </a:solidFill>
              <a:latin typeface="Aptos Narrow"/>
            </a:endParaRPr>
          </a:p>
          <a:p>
            <a:pPr lvl="1">
              <a:buFont typeface="Courier New" panose="020B0604020202020204" pitchFamily="34" charset="0"/>
              <a:buChar char="o"/>
            </a:pPr>
            <a:r>
              <a:rPr lang="en-US" sz="2800" dirty="0">
                <a:solidFill>
                  <a:srgbClr val="000000"/>
                </a:solidFill>
                <a:latin typeface="Aptos Narrow"/>
              </a:rPr>
              <a:t>To enter a termination date, visit the "district educator" list in your district </a:t>
            </a:r>
            <a:r>
              <a:rPr lang="en-US" sz="2800" dirty="0" err="1">
                <a:solidFill>
                  <a:srgbClr val="000000"/>
                </a:solidFill>
                <a:latin typeface="Aptos Narrow"/>
              </a:rPr>
              <a:t>NJEdCert</a:t>
            </a:r>
            <a:r>
              <a:rPr lang="en-US" sz="2800" dirty="0">
                <a:solidFill>
                  <a:srgbClr val="000000"/>
                </a:solidFill>
                <a:latin typeface="Aptos Narrow"/>
              </a:rPr>
              <a:t> account and select click educators hyperlinked name to pull up the account records. Locate the educator’s PTP ID records for your school district and enter a termination date for each. If the educator has multiple PTP ID records for your district, a termination date must be entered for each PTP ID record.</a:t>
            </a:r>
            <a:endParaRPr lang="en-US" sz="2800" dirty="0">
              <a:latin typeface="Aptos Narrow"/>
            </a:endParaRPr>
          </a:p>
        </p:txBody>
      </p:sp>
    </p:spTree>
    <p:extLst>
      <p:ext uri="{BB962C8B-B14F-4D97-AF65-F5344CB8AC3E}">
        <p14:creationId xmlns:p14="http://schemas.microsoft.com/office/powerpoint/2010/main" val="93034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158D8-FE7F-A28A-AFA2-4EA879367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EC45-3AAC-7B14-5849-5896972E77EF}"/>
              </a:ext>
            </a:extLst>
          </p:cNvPr>
          <p:cNvSpPr>
            <a:spLocks noGrp="1"/>
          </p:cNvSpPr>
          <p:nvPr>
            <p:ph type="title"/>
          </p:nvPr>
        </p:nvSpPr>
        <p:spPr>
          <a:xfrm>
            <a:off x="248349" y="251122"/>
            <a:ext cx="11277599" cy="594165"/>
          </a:xfrm>
        </p:spPr>
        <p:txBody>
          <a:bodyPr/>
          <a:lstStyle/>
          <a:p>
            <a:r>
              <a:rPr lang="en-US" sz="4400" dirty="0" err="1"/>
              <a:t>NJEdCert</a:t>
            </a:r>
            <a:r>
              <a:rPr lang="en-US" sz="4400" dirty="0"/>
              <a:t> Enhancements and Updates</a:t>
            </a:r>
            <a:r>
              <a:rPr lang="en-US" sz="4400" baseline="0" dirty="0"/>
              <a:t> (1)</a:t>
            </a:r>
            <a:endParaRPr lang="en-US" sz="4400" dirty="0"/>
          </a:p>
        </p:txBody>
      </p:sp>
      <p:sp>
        <p:nvSpPr>
          <p:cNvPr id="4" name="Text Placeholder 3">
            <a:extLst>
              <a:ext uri="{FF2B5EF4-FFF2-40B4-BE49-F238E27FC236}">
                <a16:creationId xmlns:a16="http://schemas.microsoft.com/office/drawing/2014/main" id="{96933055-F48C-3DFE-89BB-37615017F559}"/>
              </a:ext>
            </a:extLst>
          </p:cNvPr>
          <p:cNvSpPr>
            <a:spLocks noGrp="1"/>
          </p:cNvSpPr>
          <p:nvPr>
            <p:ph type="body" sz="quarter" idx="12"/>
          </p:nvPr>
        </p:nvSpPr>
        <p:spPr>
          <a:xfrm>
            <a:off x="248349" y="845288"/>
            <a:ext cx="11357851" cy="5167423"/>
          </a:xfrm>
        </p:spPr>
        <p:txBody>
          <a:bodyPr lIns="0" tIns="0" rIns="0" bIns="0" anchor="t"/>
          <a:lstStyle/>
          <a:p>
            <a:pPr marL="0" marR="0" lvl="0" indent="0">
              <a:lnSpc>
                <a:spcPct val="105000"/>
              </a:lnSpc>
              <a:spcBef>
                <a:spcPts val="0"/>
              </a:spcBef>
              <a:spcAft>
                <a:spcPts val="0"/>
              </a:spcAft>
              <a:buNone/>
            </a:pPr>
            <a:r>
              <a:rPr lang="en-US" dirty="0">
                <a:solidFill>
                  <a:srgbClr val="000000"/>
                </a:solidFill>
              </a:rPr>
              <a:t>Certificate / Endorsement Data</a:t>
            </a:r>
          </a:p>
          <a:p>
            <a:pPr>
              <a:lnSpc>
                <a:spcPct val="105000"/>
              </a:lnSpc>
              <a:spcBef>
                <a:spcPts val="0"/>
              </a:spcBef>
              <a:spcAft>
                <a:spcPts val="800"/>
              </a:spcAft>
            </a:pPr>
            <a:r>
              <a:rPr lang="en-US" sz="2000" dirty="0"/>
              <a:t>Endorsement Title, Code, Description, Expiration Date, Requirement/Checklist Updates (completed)</a:t>
            </a:r>
          </a:p>
          <a:p>
            <a:pPr>
              <a:lnSpc>
                <a:spcPct val="105000"/>
              </a:lnSpc>
              <a:spcBef>
                <a:spcPts val="0"/>
              </a:spcBef>
              <a:spcAft>
                <a:spcPts val="800"/>
              </a:spcAft>
            </a:pPr>
            <a:r>
              <a:rPr lang="en-US" sz="2000" dirty="0"/>
              <a:t>Substitute Data Migration (in process)</a:t>
            </a:r>
          </a:p>
          <a:p>
            <a:pPr>
              <a:lnSpc>
                <a:spcPct val="105000"/>
              </a:lnSpc>
              <a:spcBef>
                <a:spcPts val="0"/>
              </a:spcBef>
              <a:spcAft>
                <a:spcPts val="800"/>
              </a:spcAft>
            </a:pPr>
            <a:r>
              <a:rPr lang="en-US" sz="2000" dirty="0"/>
              <a:t>Search  by SSN</a:t>
            </a:r>
          </a:p>
          <a:p>
            <a:pPr>
              <a:lnSpc>
                <a:spcPct val="105000"/>
              </a:lnSpc>
              <a:spcBef>
                <a:spcPts val="0"/>
              </a:spcBef>
              <a:spcAft>
                <a:spcPts val="800"/>
              </a:spcAft>
            </a:pPr>
            <a:r>
              <a:rPr lang="en-US" sz="2000" dirty="0"/>
              <a:t>Search and Print certificate functionality</a:t>
            </a:r>
          </a:p>
          <a:p>
            <a:pPr marL="0" marR="0" lvl="0" indent="0">
              <a:lnSpc>
                <a:spcPct val="105000"/>
              </a:lnSpc>
              <a:spcBef>
                <a:spcPts val="0"/>
              </a:spcBef>
              <a:spcAft>
                <a:spcPts val="0"/>
              </a:spcAft>
              <a:buNone/>
            </a:pPr>
            <a:r>
              <a:rPr lang="en-US" dirty="0">
                <a:solidFill>
                  <a:srgbClr val="000000"/>
                </a:solidFill>
              </a:rPr>
              <a:t>Language Updates</a:t>
            </a:r>
          </a:p>
          <a:p>
            <a:pPr>
              <a:lnSpc>
                <a:spcPct val="105000"/>
              </a:lnSpc>
              <a:spcBef>
                <a:spcPts val="0"/>
              </a:spcBef>
              <a:spcAft>
                <a:spcPts val="0"/>
              </a:spcAft>
            </a:pPr>
            <a:r>
              <a:rPr lang="en-US" sz="2000" dirty="0">
                <a:ea typeface="Times New Roman" panose="02020603050405020304" pitchFamily="18" charset="0"/>
                <a:cs typeface="Aptos" panose="020B0004020202020204" pitchFamily="34" charset="0"/>
              </a:rPr>
              <a:t>Email Templates for conduct review, denied applications</a:t>
            </a:r>
            <a:endParaRPr lang="en-US" sz="2000" dirty="0">
              <a:ea typeface="Calibri" panose="020F0502020204030204" pitchFamily="34" charset="0"/>
              <a:cs typeface="Aptos" panose="020B0004020202020204" pitchFamily="34" charset="0"/>
            </a:endParaRPr>
          </a:p>
          <a:p>
            <a:pPr>
              <a:lnSpc>
                <a:spcPct val="105000"/>
              </a:lnSpc>
              <a:spcBef>
                <a:spcPts val="0"/>
              </a:spcBef>
              <a:spcAft>
                <a:spcPts val="0"/>
              </a:spcAft>
            </a:pPr>
            <a:r>
              <a:rPr lang="en-US" sz="2000" dirty="0">
                <a:ea typeface="Times New Roman" panose="02020603050405020304" pitchFamily="18" charset="0"/>
                <a:cs typeface="Aptos" panose="020B0004020202020204" pitchFamily="34" charset="0"/>
              </a:rPr>
              <a:t>User Experience / Clarity</a:t>
            </a:r>
            <a:endParaRPr lang="en-US" sz="2000" dirty="0">
              <a:ea typeface="Calibri" panose="020F0502020204030204" pitchFamily="34" charset="0"/>
              <a:cs typeface="Aptos" panose="020B0004020202020204" pitchFamily="34" charset="0"/>
            </a:endParaRPr>
          </a:p>
          <a:p>
            <a:pPr>
              <a:lnSpc>
                <a:spcPct val="105000"/>
              </a:lnSpc>
              <a:spcBef>
                <a:spcPts val="0"/>
              </a:spcBef>
              <a:spcAft>
                <a:spcPts val="800"/>
              </a:spcAft>
            </a:pPr>
            <a:r>
              <a:rPr lang="en-US" sz="2000" dirty="0">
                <a:latin typeface="Aptos Narrow"/>
                <a:ea typeface="Times New Roman" panose="02020603050405020304" pitchFamily="18" charset="0"/>
                <a:cs typeface="Aptos" panose="020B0004020202020204" pitchFamily="34" charset="0"/>
              </a:rPr>
              <a:t>Refer</a:t>
            </a:r>
            <a:r>
              <a:rPr lang="en-US" sz="2000" dirty="0">
                <a:latin typeface="Aptos Narrow"/>
              </a:rPr>
              <a:t>ences to Code</a:t>
            </a:r>
            <a:endParaRPr lang="en-US" sz="2000" dirty="0"/>
          </a:p>
          <a:p>
            <a:pPr>
              <a:lnSpc>
                <a:spcPct val="105000"/>
              </a:lnSpc>
              <a:spcBef>
                <a:spcPts val="0"/>
              </a:spcBef>
              <a:spcAft>
                <a:spcPts val="800"/>
              </a:spcAft>
            </a:pPr>
            <a:r>
              <a:rPr lang="en-US" sz="2000" dirty="0">
                <a:latin typeface="Aptos Narrow"/>
              </a:rPr>
              <a:t>Subject Matter Preparation descriptions</a:t>
            </a:r>
            <a:endParaRPr lang="en-US" dirty="0"/>
          </a:p>
          <a:p>
            <a:pPr marL="0" indent="0">
              <a:lnSpc>
                <a:spcPct val="105000"/>
              </a:lnSpc>
              <a:spcBef>
                <a:spcPts val="0"/>
              </a:spcBef>
              <a:spcAft>
                <a:spcPts val="800"/>
              </a:spcAft>
              <a:buNone/>
            </a:pPr>
            <a:r>
              <a:rPr lang="en-US" dirty="0">
                <a:solidFill>
                  <a:srgbClr val="000000"/>
                </a:solidFill>
              </a:rPr>
              <a:t>System Maintenance</a:t>
            </a:r>
          </a:p>
          <a:p>
            <a:pPr>
              <a:lnSpc>
                <a:spcPct val="105000"/>
              </a:lnSpc>
              <a:spcBef>
                <a:spcPts val="0"/>
              </a:spcBef>
              <a:spcAft>
                <a:spcPts val="800"/>
              </a:spcAft>
            </a:pPr>
            <a:r>
              <a:rPr lang="en-US" sz="2000" dirty="0">
                <a:ea typeface="Times New Roman" panose="02020603050405020304" pitchFamily="18" charset="0"/>
                <a:cs typeface="Times New Roman" panose="02020603050405020304" pitchFamily="18" charset="0"/>
              </a:rPr>
              <a:t>Back-up, Development Processes, Account Access Renewals, Image Access, ETS/</a:t>
            </a:r>
            <a:r>
              <a:rPr lang="en-US" sz="2000" dirty="0" err="1">
                <a:ea typeface="Times New Roman" panose="02020603050405020304" pitchFamily="18" charset="0"/>
                <a:cs typeface="Times New Roman" panose="02020603050405020304" pitchFamily="18" charset="0"/>
              </a:rPr>
              <a:t>edTPA</a:t>
            </a:r>
            <a:r>
              <a:rPr lang="en-US" sz="2000" dirty="0">
                <a:ea typeface="Times New Roman" panose="02020603050405020304" pitchFamily="18" charset="0"/>
                <a:cs typeface="Times New Roman" panose="02020603050405020304" pitchFamily="18" charset="0"/>
              </a:rPr>
              <a:t>/NASDEQ APIs, and SF Quarterly Updates</a:t>
            </a:r>
            <a:endParaRPr lang="en-US" sz="20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77240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75DD3-BC5E-B33E-9AE6-3F4E6A82968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3C9B44C-895F-31C8-EB89-8967F06A3B6C}"/>
              </a:ext>
            </a:extLst>
          </p:cNvPr>
          <p:cNvSpPr>
            <a:spLocks noGrp="1"/>
          </p:cNvSpPr>
          <p:nvPr>
            <p:ph type="title"/>
          </p:nvPr>
        </p:nvSpPr>
        <p:spPr>
          <a:xfrm>
            <a:off x="533152" y="2735517"/>
            <a:ext cx="11274552" cy="416560"/>
          </a:xfrm>
        </p:spPr>
        <p:txBody>
          <a:bodyPr/>
          <a:lstStyle/>
          <a:p>
            <a:r>
              <a:rPr lang="en-US" sz="7200" dirty="0"/>
              <a:t>Conversion to Standard Process</a:t>
            </a:r>
          </a:p>
        </p:txBody>
      </p:sp>
    </p:spTree>
    <p:extLst>
      <p:ext uri="{BB962C8B-B14F-4D97-AF65-F5344CB8AC3E}">
        <p14:creationId xmlns:p14="http://schemas.microsoft.com/office/powerpoint/2010/main" val="1757467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Lst>
          </p:cNvPr>
          <p:cNvSpPr>
            <a:spLocks noGrp="1"/>
          </p:cNvSpPr>
          <p:nvPr>
            <p:ph type="title"/>
          </p:nvPr>
        </p:nvSpPr>
        <p:spPr>
          <a:xfrm>
            <a:off x="388568" y="392517"/>
            <a:ext cx="11277599" cy="416560"/>
          </a:xfrm>
        </p:spPr>
        <p:txBody>
          <a:bodyPr lIns="0" tIns="0" rIns="0" bIns="0" anchor="t"/>
          <a:lstStyle/>
          <a:p>
            <a:r>
              <a:rPr lang="en-US" sz="4800">
                <a:latin typeface="Aptos Narrow"/>
              </a:rPr>
              <a:t>Conversion to Standard</a:t>
            </a:r>
          </a:p>
        </p:txBody>
      </p:sp>
      <p:sp>
        <p:nvSpPr>
          <p:cNvPr id="4" name="Text Placeholder 3">
            <a:extLst>
              <a:ext uri="{FF2B5EF4-FFF2-40B4-BE49-F238E27FC236}">
                <a16:creationId xmlns:a16="http://schemas.microsoft.com/office/drawing/2014/main" id="{211130E2-2EDD-E1B8-4AFD-31CDA98F5843}"/>
              </a:ext>
            </a:extLst>
          </p:cNvPr>
          <p:cNvSpPr>
            <a:spLocks noGrp="1"/>
          </p:cNvSpPr>
          <p:nvPr>
            <p:ph type="body" sz="quarter" idx="12"/>
          </p:nvPr>
        </p:nvSpPr>
        <p:spPr>
          <a:xfrm>
            <a:off x="443812" y="1097586"/>
            <a:ext cx="11167113" cy="4871343"/>
          </a:xfrm>
        </p:spPr>
        <p:txBody>
          <a:bodyPr lIns="0" tIns="0" rIns="0" bIns="0" anchor="t"/>
          <a:lstStyle/>
          <a:p>
            <a:pPr marL="0" indent="0">
              <a:buNone/>
            </a:pPr>
            <a:r>
              <a:rPr lang="en-US" sz="2800" dirty="0">
                <a:solidFill>
                  <a:srgbClr val="000000"/>
                </a:solidFill>
                <a:latin typeface="Aptos Narrow"/>
              </a:rPr>
              <a:t>School districts must initiate conversion to a standard for all educators through </a:t>
            </a:r>
            <a:r>
              <a:rPr lang="en-US" sz="2800" dirty="0" err="1">
                <a:solidFill>
                  <a:srgbClr val="000000"/>
                </a:solidFill>
                <a:latin typeface="Aptos Narrow"/>
              </a:rPr>
              <a:t>NJEdCert</a:t>
            </a:r>
            <a:r>
              <a:rPr lang="en-US" sz="2800" dirty="0">
                <a:solidFill>
                  <a:srgbClr val="000000"/>
                </a:solidFill>
                <a:latin typeface="Aptos Narrow"/>
              </a:rPr>
              <a:t>. Before initiating a conversion to standard, the school district must confirm the following has been completed:</a:t>
            </a:r>
            <a:endParaRPr lang="en-US" sz="2800" dirty="0">
              <a:solidFill>
                <a:srgbClr val="373535"/>
              </a:solidFill>
              <a:latin typeface="Aptos Narrow"/>
            </a:endParaRPr>
          </a:p>
          <a:p>
            <a:pPr lvl="1"/>
            <a:r>
              <a:rPr lang="en-US" sz="2800" b="1" dirty="0">
                <a:solidFill>
                  <a:srgbClr val="000000"/>
                </a:solidFill>
                <a:latin typeface="Aptos Narrow"/>
              </a:rPr>
              <a:t>Teachers </a:t>
            </a:r>
            <a:r>
              <a:rPr lang="en-US" sz="2800" dirty="0">
                <a:solidFill>
                  <a:srgbClr val="000000"/>
                </a:solidFill>
                <a:latin typeface="Aptos Narrow"/>
              </a:rPr>
              <a:t>have completed 30 weeks of mentoring, received two years of effective or highly effective final summative ratings and completed required coursework, if applicable. </a:t>
            </a:r>
            <a:endParaRPr lang="en-US" sz="2800" dirty="0"/>
          </a:p>
          <a:p>
            <a:pPr lvl="1"/>
            <a:r>
              <a:rPr lang="en-US" sz="2800" b="1" dirty="0">
                <a:solidFill>
                  <a:srgbClr val="000000"/>
                </a:solidFill>
                <a:latin typeface="Aptos Narrow"/>
              </a:rPr>
              <a:t>Administrators </a:t>
            </a:r>
            <a:r>
              <a:rPr lang="en-US" sz="2800" dirty="0">
                <a:solidFill>
                  <a:srgbClr val="000000"/>
                </a:solidFill>
                <a:latin typeface="Aptos Narrow"/>
              </a:rPr>
              <a:t>have completed one-to-two-year residency.</a:t>
            </a:r>
            <a:endParaRPr lang="en-US" sz="2800" dirty="0"/>
          </a:p>
          <a:p>
            <a:pPr lvl="1"/>
            <a:r>
              <a:rPr lang="en-US" sz="2800" b="1" dirty="0">
                <a:solidFill>
                  <a:srgbClr val="000000"/>
                </a:solidFill>
                <a:latin typeface="Aptos Narrow"/>
              </a:rPr>
              <a:t>SAC </a:t>
            </a:r>
            <a:r>
              <a:rPr lang="en-US" sz="2800" dirty="0">
                <a:solidFill>
                  <a:srgbClr val="000000"/>
                </a:solidFill>
                <a:latin typeface="Aptos Narrow"/>
              </a:rPr>
              <a:t>have completed a 6-month residency, received an effective or highly effective rating, and completed coursework, if applicable.</a:t>
            </a:r>
            <a:endParaRPr lang="en-US" sz="2800" dirty="0"/>
          </a:p>
          <a:p>
            <a:pPr lvl="1"/>
            <a:r>
              <a:rPr lang="en-US" sz="2800" b="1" dirty="0">
                <a:solidFill>
                  <a:srgbClr val="000000"/>
                </a:solidFill>
                <a:latin typeface="Aptos Narrow"/>
              </a:rPr>
              <a:t>SLMS/ALMS </a:t>
            </a:r>
            <a:r>
              <a:rPr lang="en-US" sz="2800" dirty="0">
                <a:solidFill>
                  <a:srgbClr val="000000"/>
                </a:solidFill>
                <a:latin typeface="Aptos Narrow"/>
              </a:rPr>
              <a:t>have completed a one-year residency, mentoring, received an effective or highly effective rating, and completed coursework, if applicable.</a:t>
            </a:r>
            <a:endParaRPr lang="en-US" sz="2800" dirty="0">
              <a:solidFill>
                <a:srgbClr val="373535"/>
              </a:solidFill>
            </a:endParaRPr>
          </a:p>
        </p:txBody>
      </p:sp>
    </p:spTree>
    <p:extLst>
      <p:ext uri="{BB962C8B-B14F-4D97-AF65-F5344CB8AC3E}">
        <p14:creationId xmlns:p14="http://schemas.microsoft.com/office/powerpoint/2010/main" val="1340413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1014-0BF4-9757-9EAD-4A3FEDE5B892}"/>
              </a:ext>
            </a:extLst>
          </p:cNvPr>
          <p:cNvSpPr>
            <a:spLocks noGrp="1"/>
          </p:cNvSpPr>
          <p:nvPr>
            <p:ph type="title"/>
          </p:nvPr>
        </p:nvSpPr>
        <p:spPr/>
        <p:txBody>
          <a:bodyPr lIns="0" tIns="0" rIns="0" bIns="0" anchor="t"/>
          <a:lstStyle/>
          <a:p>
            <a:r>
              <a:rPr lang="en-US" sz="4000" dirty="0">
                <a:latin typeface="Aptos Narrow"/>
              </a:rPr>
              <a:t>Conversion to Standard Checklist</a:t>
            </a:r>
          </a:p>
        </p:txBody>
      </p:sp>
      <p:graphicFrame>
        <p:nvGraphicFramePr>
          <p:cNvPr id="5" name="Table Placeholder 4">
            <a:extLst>
              <a:ext uri="{FF2B5EF4-FFF2-40B4-BE49-F238E27FC236}">
                <a16:creationId xmlns:a16="http://schemas.microsoft.com/office/drawing/2014/main" id="{67C9A9D5-E7AE-ADED-9AF3-DCB33A03947D}"/>
              </a:ext>
            </a:extLst>
          </p:cNvPr>
          <p:cNvGraphicFramePr>
            <a:graphicFrameLocks noGrp="1"/>
          </p:cNvGraphicFramePr>
          <p:nvPr>
            <p:ph type="tbl" sz="quarter" idx="12"/>
            <p:extLst>
              <p:ext uri="{D42A27DB-BD31-4B8C-83A1-F6EECF244321}">
                <p14:modId xmlns:p14="http://schemas.microsoft.com/office/powerpoint/2010/main" val="720610332"/>
              </p:ext>
            </p:extLst>
          </p:nvPr>
        </p:nvGraphicFramePr>
        <p:xfrm>
          <a:off x="443812" y="1167746"/>
          <a:ext cx="10882558" cy="4518940"/>
        </p:xfrm>
        <a:graphic>
          <a:graphicData uri="http://schemas.openxmlformats.org/drawingml/2006/table">
            <a:tbl>
              <a:tblPr firstRow="1" bandRow="1">
                <a:tableStyleId>{5C22544A-7EE6-4342-B048-85BDC9FD1C3A}</a:tableStyleId>
              </a:tblPr>
              <a:tblGrid>
                <a:gridCol w="2198390">
                  <a:extLst>
                    <a:ext uri="{9D8B030D-6E8A-4147-A177-3AD203B41FA5}">
                      <a16:colId xmlns:a16="http://schemas.microsoft.com/office/drawing/2014/main" val="3494942154"/>
                    </a:ext>
                  </a:extLst>
                </a:gridCol>
                <a:gridCol w="2171042">
                  <a:extLst>
                    <a:ext uri="{9D8B030D-6E8A-4147-A177-3AD203B41FA5}">
                      <a16:colId xmlns:a16="http://schemas.microsoft.com/office/drawing/2014/main" val="3083134435"/>
                    </a:ext>
                  </a:extLst>
                </a:gridCol>
                <a:gridCol w="2171042">
                  <a:extLst>
                    <a:ext uri="{9D8B030D-6E8A-4147-A177-3AD203B41FA5}">
                      <a16:colId xmlns:a16="http://schemas.microsoft.com/office/drawing/2014/main" val="4117522166"/>
                    </a:ext>
                  </a:extLst>
                </a:gridCol>
                <a:gridCol w="2171042">
                  <a:extLst>
                    <a:ext uri="{9D8B030D-6E8A-4147-A177-3AD203B41FA5}">
                      <a16:colId xmlns:a16="http://schemas.microsoft.com/office/drawing/2014/main" val="542923382"/>
                    </a:ext>
                  </a:extLst>
                </a:gridCol>
                <a:gridCol w="2171042">
                  <a:extLst>
                    <a:ext uri="{9D8B030D-6E8A-4147-A177-3AD203B41FA5}">
                      <a16:colId xmlns:a16="http://schemas.microsoft.com/office/drawing/2014/main" val="1919893697"/>
                    </a:ext>
                  </a:extLst>
                </a:gridCol>
              </a:tblGrid>
              <a:tr h="480591">
                <a:tc>
                  <a:txBody>
                    <a:bodyPr/>
                    <a:lstStyle/>
                    <a:p>
                      <a:pPr algn="ctr" rtl="0" fontAlgn="base">
                        <a:lnSpc>
                          <a:spcPts val="2100"/>
                        </a:lnSpc>
                        <a:buNone/>
                      </a:pPr>
                      <a:r>
                        <a:rPr lang="en-US" sz="1800" dirty="0">
                          <a:effectLst/>
                          <a:latin typeface="Aptos" panose="020B0004020202020204" pitchFamily="34" charset="0"/>
                        </a:rPr>
                        <a:t>Activity</a:t>
                      </a:r>
                      <a:endParaRPr lang="en-US" b="1" dirty="0">
                        <a:effectLst/>
                        <a:latin typeface="Aptos" panose="020B0004020202020204" pitchFamily="34" charset="0"/>
                      </a:endParaRPr>
                    </a:p>
                  </a:txBody>
                  <a:tcPr marL="88011" marR="88011" marT="44006" marB="44006">
                    <a:lnB w="12700" cap="flat" cmpd="sng" algn="ctr">
                      <a:solidFill>
                        <a:schemeClr val="tx1"/>
                      </a:solidFill>
                      <a:prstDash val="solid"/>
                      <a:round/>
                      <a:headEnd type="none" w="med" len="med"/>
                      <a:tailEnd type="none" w="med" len="med"/>
                    </a:lnB>
                  </a:tcPr>
                </a:tc>
                <a:tc>
                  <a:txBody>
                    <a:bodyPr/>
                    <a:lstStyle/>
                    <a:p>
                      <a:pPr algn="ctr" rtl="0" fontAlgn="base">
                        <a:lnSpc>
                          <a:spcPts val="2100"/>
                        </a:lnSpc>
                        <a:buNone/>
                      </a:pPr>
                      <a:r>
                        <a:rPr lang="en-US" sz="1800" dirty="0">
                          <a:effectLst/>
                          <a:latin typeface="Aptos" panose="020B0004020202020204" pitchFamily="34" charset="0"/>
                        </a:rPr>
                        <a:t>Teachers</a:t>
                      </a:r>
                      <a:endParaRPr lang="en-US" b="1" dirty="0">
                        <a:effectLst/>
                        <a:latin typeface="Aptos" panose="020B0004020202020204" pitchFamily="34" charset="0"/>
                      </a:endParaRPr>
                    </a:p>
                  </a:txBody>
                  <a:tcPr marL="88011" marR="88011" marT="44006" marB="44006">
                    <a:lnB w="12700" cap="flat" cmpd="sng" algn="ctr">
                      <a:solidFill>
                        <a:schemeClr val="tx1"/>
                      </a:solidFill>
                      <a:prstDash val="solid"/>
                      <a:round/>
                      <a:headEnd type="none" w="med" len="med"/>
                      <a:tailEnd type="none" w="med" len="med"/>
                    </a:lnB>
                  </a:tcPr>
                </a:tc>
                <a:tc>
                  <a:txBody>
                    <a:bodyPr/>
                    <a:lstStyle/>
                    <a:p>
                      <a:pPr algn="ctr" rtl="0" fontAlgn="base">
                        <a:lnSpc>
                          <a:spcPts val="2100"/>
                        </a:lnSpc>
                        <a:buNone/>
                      </a:pPr>
                      <a:r>
                        <a:rPr lang="en-US" sz="1800" dirty="0">
                          <a:effectLst/>
                          <a:latin typeface="Aptos" panose="020B0004020202020204" pitchFamily="34" charset="0"/>
                        </a:rPr>
                        <a:t>SLMS/ASLMS</a:t>
                      </a:r>
                      <a:endParaRPr lang="en-US" b="1" dirty="0">
                        <a:effectLst/>
                        <a:latin typeface="Aptos" panose="020B0004020202020204" pitchFamily="34" charset="0"/>
                      </a:endParaRPr>
                    </a:p>
                  </a:txBody>
                  <a:tcPr marL="88011" marR="88011" marT="44006" marB="44006">
                    <a:lnB w="12700" cap="flat" cmpd="sng" algn="ctr">
                      <a:solidFill>
                        <a:schemeClr val="tx1"/>
                      </a:solidFill>
                      <a:prstDash val="solid"/>
                      <a:round/>
                      <a:headEnd type="none" w="med" len="med"/>
                      <a:tailEnd type="none" w="med" len="med"/>
                    </a:lnB>
                  </a:tcPr>
                </a:tc>
                <a:tc>
                  <a:txBody>
                    <a:bodyPr/>
                    <a:lstStyle/>
                    <a:p>
                      <a:pPr algn="ctr" rtl="0" fontAlgn="base">
                        <a:lnSpc>
                          <a:spcPts val="2100"/>
                        </a:lnSpc>
                        <a:buNone/>
                      </a:pPr>
                      <a:r>
                        <a:rPr lang="en-US" sz="1800" dirty="0">
                          <a:effectLst/>
                          <a:latin typeface="Aptos" panose="020B0004020202020204" pitchFamily="34" charset="0"/>
                        </a:rPr>
                        <a:t>SAC</a:t>
                      </a:r>
                      <a:endParaRPr lang="en-US" b="1" dirty="0">
                        <a:effectLst/>
                        <a:latin typeface="Aptos" panose="020B0004020202020204" pitchFamily="34" charset="0"/>
                      </a:endParaRPr>
                    </a:p>
                  </a:txBody>
                  <a:tcPr marL="88011" marR="88011" marT="44006" marB="44006">
                    <a:lnB w="12700" cap="flat" cmpd="sng" algn="ctr">
                      <a:solidFill>
                        <a:schemeClr val="tx1"/>
                      </a:solidFill>
                      <a:prstDash val="solid"/>
                      <a:round/>
                      <a:headEnd type="none" w="med" len="med"/>
                      <a:tailEnd type="none" w="med" len="med"/>
                    </a:lnB>
                  </a:tcPr>
                </a:tc>
                <a:tc>
                  <a:txBody>
                    <a:bodyPr/>
                    <a:lstStyle/>
                    <a:p>
                      <a:pPr algn="ctr" rtl="0" fontAlgn="base">
                        <a:lnSpc>
                          <a:spcPts val="2100"/>
                        </a:lnSpc>
                        <a:buNone/>
                      </a:pPr>
                      <a:r>
                        <a:rPr lang="en-US" sz="1800" dirty="0">
                          <a:effectLst/>
                          <a:latin typeface="Aptos" panose="020B0004020202020204" pitchFamily="34" charset="0"/>
                        </a:rPr>
                        <a:t>Administrator </a:t>
                      </a:r>
                      <a:endParaRPr lang="en-US" b="1" dirty="0">
                        <a:effectLst/>
                        <a:latin typeface="Aptos" panose="020B0004020202020204" pitchFamily="34" charset="0"/>
                      </a:endParaRPr>
                    </a:p>
                  </a:txBody>
                  <a:tcPr marL="88011" marR="88011" marT="44006" marB="4400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8659508"/>
                  </a:ext>
                </a:extLst>
              </a:tr>
              <a:tr h="829250">
                <a:tc>
                  <a:txBody>
                    <a:bodyPr/>
                    <a:lstStyle/>
                    <a:p>
                      <a:pPr algn="l" rtl="0" fontAlgn="base">
                        <a:lnSpc>
                          <a:spcPts val="2100"/>
                        </a:lnSpc>
                        <a:buNone/>
                      </a:pPr>
                      <a:r>
                        <a:rPr lang="en-US" sz="1800" dirty="0">
                          <a:effectLst/>
                          <a:latin typeface="Aptos" panose="020B0004020202020204" pitchFamily="34" charset="0"/>
                        </a:rPr>
                        <a:t>Mentoring</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Completed 30 weeks of mentoring</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Completed one year of mentoring </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a:effectLst/>
                          <a:latin typeface="Aptos" panose="020B0004020202020204" pitchFamily="34" charset="0"/>
                        </a:rPr>
                        <a:t>N/A</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a:effectLst/>
                          <a:latin typeface="Aptos" panose="020B0004020202020204" pitchFamily="34" charset="0"/>
                        </a:rPr>
                        <a:t>N/A</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988791"/>
                  </a:ext>
                </a:extLst>
              </a:tr>
              <a:tr h="829250">
                <a:tc>
                  <a:txBody>
                    <a:bodyPr/>
                    <a:lstStyle/>
                    <a:p>
                      <a:pPr algn="l" rtl="0" fontAlgn="base">
                        <a:lnSpc>
                          <a:spcPts val="2100"/>
                        </a:lnSpc>
                        <a:buNone/>
                      </a:pPr>
                      <a:r>
                        <a:rPr lang="en-US" sz="1800">
                          <a:effectLst/>
                          <a:latin typeface="Aptos" panose="020B0004020202020204" pitchFamily="34" charset="0"/>
                        </a:rPr>
                        <a:t>Residency</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N/A</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Completed one year residency </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Completed six-month residency</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a:effectLst/>
                          <a:latin typeface="Aptos" panose="020B0004020202020204" pitchFamily="34" charset="0"/>
                        </a:rPr>
                        <a:t>Completed one-to-two-year residency </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939754"/>
                  </a:ext>
                </a:extLst>
              </a:tr>
              <a:tr h="1225037">
                <a:tc>
                  <a:txBody>
                    <a:bodyPr/>
                    <a:lstStyle/>
                    <a:p>
                      <a:pPr algn="l" rtl="0" fontAlgn="base">
                        <a:lnSpc>
                          <a:spcPts val="2100"/>
                        </a:lnSpc>
                        <a:buNone/>
                      </a:pPr>
                      <a:r>
                        <a:rPr lang="en-US" sz="1800">
                          <a:effectLst/>
                          <a:latin typeface="Aptos" panose="020B0004020202020204" pitchFamily="34" charset="0"/>
                        </a:rPr>
                        <a:t>Evaluation</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a:effectLst/>
                          <a:latin typeface="Aptos" panose="020B0004020202020204" pitchFamily="34" charset="0"/>
                        </a:rPr>
                        <a:t>Two years of effective or highly effective final summative ratings</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An effective or highly effective final summative rating </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An effective or highly effective final summative rating</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a:effectLst/>
                          <a:latin typeface="Aptos" panose="020B0004020202020204" pitchFamily="34" charset="0"/>
                        </a:rPr>
                        <a:t>N/A</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222520"/>
                  </a:ext>
                </a:extLst>
              </a:tr>
              <a:tr h="942334">
                <a:tc>
                  <a:txBody>
                    <a:bodyPr/>
                    <a:lstStyle/>
                    <a:p>
                      <a:pPr algn="l" rtl="0" fontAlgn="base">
                        <a:lnSpc>
                          <a:spcPts val="2100"/>
                        </a:lnSpc>
                        <a:buNone/>
                      </a:pPr>
                      <a:r>
                        <a:rPr lang="en-US" sz="1800">
                          <a:effectLst/>
                          <a:latin typeface="Aptos" panose="020B0004020202020204" pitchFamily="34" charset="0"/>
                        </a:rPr>
                        <a:t>Coursework </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a:effectLst/>
                          <a:latin typeface="Aptos" panose="020B0004020202020204" pitchFamily="34" charset="0"/>
                        </a:rPr>
                        <a:t>CE teachers completed 400 hours/ credit coursework</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a:effectLst/>
                          <a:latin typeface="Aptos" panose="020B0004020202020204" pitchFamily="34" charset="0"/>
                        </a:rPr>
                        <a:t>CE SLMS/ASLMS completed required coursework</a:t>
                      </a:r>
                      <a:endParaRPr lang="en-US">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CE SACS completed required coursework</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lnSpc>
                          <a:spcPts val="2100"/>
                        </a:lnSpc>
                        <a:buNone/>
                      </a:pPr>
                      <a:r>
                        <a:rPr lang="en-US" sz="1800" dirty="0">
                          <a:effectLst/>
                          <a:latin typeface="Aptos" panose="020B0004020202020204" pitchFamily="34" charset="0"/>
                        </a:rPr>
                        <a:t>N/A</a:t>
                      </a:r>
                      <a:endParaRPr lang="en-US" dirty="0">
                        <a:effectLst/>
                        <a:latin typeface="Aptos" panose="020B0004020202020204" pitchFamily="34" charset="0"/>
                      </a:endParaRPr>
                    </a:p>
                  </a:txBody>
                  <a:tcPr marL="88011" marR="88011" marT="44006" marB="44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917446"/>
                  </a:ext>
                </a:extLst>
              </a:tr>
            </a:tbl>
          </a:graphicData>
        </a:graphic>
      </p:graphicFrame>
    </p:spTree>
    <p:extLst>
      <p:ext uri="{BB962C8B-B14F-4D97-AF65-F5344CB8AC3E}">
        <p14:creationId xmlns:p14="http://schemas.microsoft.com/office/powerpoint/2010/main" val="2929847867"/>
      </p:ext>
    </p:extLst>
  </p:cSld>
  <p:clrMapOvr>
    <a:masterClrMapping/>
  </p:clrMapOvr>
  <p:extLst>
    <p:ext uri="{6950BFC3-D8DA-4A85-94F7-54DA5524770B}">
      <p188:commentRel xmlns:p188="http://schemas.microsoft.com/office/powerpoint/2018/8/main" r:id="rId2"/>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98EC-D8E8-D684-D5D6-C0596BB8E245}"/>
              </a:ext>
            </a:extLst>
          </p:cNvPr>
          <p:cNvSpPr>
            <a:spLocks noGrp="1"/>
          </p:cNvSpPr>
          <p:nvPr>
            <p:ph type="title"/>
          </p:nvPr>
        </p:nvSpPr>
        <p:spPr/>
        <p:txBody>
          <a:bodyPr lIns="0" tIns="0" rIns="0" bIns="0" anchor="t"/>
          <a:lstStyle/>
          <a:p>
            <a:r>
              <a:rPr lang="en-US" sz="4000" dirty="0">
                <a:latin typeface="Aptos Narrow"/>
              </a:rPr>
              <a:t>Final Summative Evaluation Ratings and Mentorship</a:t>
            </a:r>
          </a:p>
        </p:txBody>
      </p:sp>
      <p:sp>
        <p:nvSpPr>
          <p:cNvPr id="4" name="Text Placeholder 3">
            <a:extLst>
              <a:ext uri="{FF2B5EF4-FFF2-40B4-BE49-F238E27FC236}">
                <a16:creationId xmlns:a16="http://schemas.microsoft.com/office/drawing/2014/main" id="{52AF608E-B18C-F4A8-D010-68D6812D489A}"/>
              </a:ext>
            </a:extLst>
          </p:cNvPr>
          <p:cNvSpPr>
            <a:spLocks noGrp="1"/>
          </p:cNvSpPr>
          <p:nvPr>
            <p:ph type="body" sz="quarter" idx="12"/>
          </p:nvPr>
        </p:nvSpPr>
        <p:spPr>
          <a:xfrm>
            <a:off x="443812" y="1078770"/>
            <a:ext cx="11138891" cy="4890158"/>
          </a:xfrm>
        </p:spPr>
        <p:txBody>
          <a:bodyPr lIns="0" tIns="0" rIns="0" bIns="0" anchor="t"/>
          <a:lstStyle/>
          <a:p>
            <a:pPr marL="0" indent="0">
              <a:buNone/>
            </a:pPr>
            <a:r>
              <a:rPr lang="en-US" sz="2800" dirty="0">
                <a:solidFill>
                  <a:srgbClr val="000000"/>
                </a:solidFill>
                <a:latin typeface="Aptos Narrow"/>
              </a:rPr>
              <a:t>The final summative evaluation rating and mentoring weeks completed are entered by the school district into </a:t>
            </a:r>
            <a:r>
              <a:rPr lang="en-US" sz="2800" dirty="0" err="1">
                <a:solidFill>
                  <a:srgbClr val="000000"/>
                </a:solidFill>
                <a:latin typeface="Aptos Narrow"/>
              </a:rPr>
              <a:t>NJEdCert</a:t>
            </a:r>
            <a:r>
              <a:rPr lang="en-US" sz="2800" dirty="0">
                <a:solidFill>
                  <a:srgbClr val="000000"/>
                </a:solidFill>
                <a:latin typeface="Aptos Narrow"/>
              </a:rPr>
              <a:t>.</a:t>
            </a:r>
          </a:p>
          <a:p>
            <a:pPr marL="457200" indent="-457200">
              <a:buFont typeface="Arial"/>
              <a:buChar char="•"/>
            </a:pPr>
            <a:r>
              <a:rPr lang="en-US" sz="2800" dirty="0">
                <a:solidFill>
                  <a:srgbClr val="000000"/>
                </a:solidFill>
                <a:latin typeface="Aptos Narrow"/>
              </a:rPr>
              <a:t>To enter a final summative rating and mentoring weeks visit the "district’s educator" list in your district </a:t>
            </a:r>
            <a:r>
              <a:rPr lang="en-US" sz="2800" dirty="0" err="1">
                <a:solidFill>
                  <a:srgbClr val="000000"/>
                </a:solidFill>
                <a:latin typeface="Aptos Narrow"/>
              </a:rPr>
              <a:t>NJEdCert</a:t>
            </a:r>
            <a:r>
              <a:rPr lang="en-US" sz="2800" dirty="0">
                <a:solidFill>
                  <a:srgbClr val="000000"/>
                </a:solidFill>
                <a:latin typeface="Aptos Narrow"/>
              </a:rPr>
              <a:t> account and select the educator's hyperlinked name to pull up the account records. This will open a page that has the option to choose “Enter Final Summative Ratings and Mentorship.”</a:t>
            </a:r>
          </a:p>
          <a:p>
            <a:pPr marL="457200" indent="-457200">
              <a:buFont typeface="Arial"/>
              <a:buChar char="•"/>
            </a:pPr>
            <a:r>
              <a:rPr lang="en-US" sz="2800" dirty="0">
                <a:solidFill>
                  <a:srgbClr val="000000"/>
                </a:solidFill>
                <a:latin typeface="Aptos Narrow"/>
              </a:rPr>
              <a:t>Mentoring time must be tracked by each employer. If a provisional teacher leaves employment from the school district and begins to work in a new school district, the initial district will need to complete the </a:t>
            </a:r>
            <a:r>
              <a:rPr lang="en-US" sz="2800" dirty="0">
                <a:solidFill>
                  <a:srgbClr val="000000"/>
                </a:solidFill>
                <a:latin typeface="Aptos Narrow"/>
                <a:hlinkClick r:id="rId2"/>
              </a:rPr>
              <a:t>Mentoring Transfer Template</a:t>
            </a:r>
            <a:r>
              <a:rPr lang="en-US" sz="2800" dirty="0">
                <a:solidFill>
                  <a:srgbClr val="000000"/>
                </a:solidFill>
                <a:latin typeface="Aptos Narrow"/>
              </a:rPr>
              <a:t> to document the amount of mentoring time completed.</a:t>
            </a:r>
            <a:endParaRPr lang="en-US" sz="2800" dirty="0"/>
          </a:p>
        </p:txBody>
      </p:sp>
    </p:spTree>
    <p:extLst>
      <p:ext uri="{BB962C8B-B14F-4D97-AF65-F5344CB8AC3E}">
        <p14:creationId xmlns:p14="http://schemas.microsoft.com/office/powerpoint/2010/main" val="3757853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2894E-444C-1431-262A-C0B5DBF71A25}"/>
              </a:ext>
            </a:extLst>
          </p:cNvPr>
          <p:cNvSpPr>
            <a:spLocks noGrp="1"/>
          </p:cNvSpPr>
          <p:nvPr>
            <p:ph type="title"/>
          </p:nvPr>
        </p:nvSpPr>
        <p:spPr/>
        <p:txBody>
          <a:bodyPr lIns="0" tIns="0" rIns="0" bIns="0" anchor="t"/>
          <a:lstStyle/>
          <a:p>
            <a:r>
              <a:rPr lang="en-US" sz="4400" err="1">
                <a:latin typeface="Aptos Narrow"/>
              </a:rPr>
              <a:t>NJEdCert</a:t>
            </a:r>
            <a:r>
              <a:rPr lang="en-US" sz="4400">
                <a:latin typeface="Aptos Narrow"/>
              </a:rPr>
              <a:t> Instructional Videos</a:t>
            </a:r>
            <a:endParaRPr lang="en-US" sz="4800">
              <a:latin typeface="Aptos Narrow"/>
            </a:endParaRPr>
          </a:p>
        </p:txBody>
      </p:sp>
      <p:sp>
        <p:nvSpPr>
          <p:cNvPr id="4" name="Text Placeholder 3">
            <a:extLst>
              <a:ext uri="{FF2B5EF4-FFF2-40B4-BE49-F238E27FC236}">
                <a16:creationId xmlns:a16="http://schemas.microsoft.com/office/drawing/2014/main" id="{A34C8DC1-A8F3-7B36-2F39-002D08EB4608}"/>
              </a:ext>
            </a:extLst>
          </p:cNvPr>
          <p:cNvSpPr>
            <a:spLocks noGrp="1"/>
          </p:cNvSpPr>
          <p:nvPr>
            <p:ph type="body" sz="quarter" idx="12"/>
          </p:nvPr>
        </p:nvSpPr>
        <p:spPr>
          <a:xfrm>
            <a:off x="443812" y="1259487"/>
            <a:ext cx="11176520" cy="4899565"/>
          </a:xfrm>
        </p:spPr>
        <p:txBody>
          <a:bodyPr lIns="0" tIns="0" rIns="0" bIns="0" anchor="t"/>
          <a:lstStyle/>
          <a:p>
            <a:pPr>
              <a:lnSpc>
                <a:spcPct val="108000"/>
              </a:lnSpc>
              <a:spcAft>
                <a:spcPts val="1400"/>
              </a:spcAft>
            </a:pPr>
            <a:r>
              <a:rPr lang="en-US" sz="2000">
                <a:solidFill>
                  <a:srgbClr val="000000"/>
                </a:solidFill>
                <a:latin typeface="Roboto"/>
                <a:ea typeface="Roboto"/>
                <a:cs typeface="Roboto"/>
                <a:hlinkClick r:id="rId2"/>
              </a:rPr>
              <a:t>Video 1: </a:t>
            </a:r>
            <a:r>
              <a:rPr lang="en-US" sz="2000" err="1">
                <a:solidFill>
                  <a:srgbClr val="000000"/>
                </a:solidFill>
                <a:latin typeface="Roboto"/>
                <a:ea typeface="Roboto"/>
                <a:cs typeface="Roboto"/>
                <a:hlinkClick r:id="rId2"/>
              </a:rPr>
              <a:t>NJEdCert</a:t>
            </a:r>
            <a:r>
              <a:rPr lang="en-US" sz="2000">
                <a:solidFill>
                  <a:srgbClr val="000000"/>
                </a:solidFill>
                <a:latin typeface="Roboto"/>
                <a:ea typeface="Roboto"/>
                <a:cs typeface="Roboto"/>
                <a:hlinkClick r:id="rId2"/>
              </a:rPr>
              <a:t> video on provisional registration, final summative rating, and termination.</a:t>
            </a:r>
            <a:endParaRPr lang="en-US" sz="2000">
              <a:solidFill>
                <a:srgbClr val="000000"/>
              </a:solidFill>
              <a:latin typeface="Palatino Linotype"/>
            </a:endParaRPr>
          </a:p>
          <a:p>
            <a:pPr>
              <a:lnSpc>
                <a:spcPct val="108000"/>
              </a:lnSpc>
              <a:spcAft>
                <a:spcPts val="1400"/>
              </a:spcAft>
            </a:pPr>
            <a:r>
              <a:rPr lang="en-US" sz="2000">
                <a:solidFill>
                  <a:srgbClr val="000000"/>
                </a:solidFill>
                <a:latin typeface="Roboto"/>
                <a:ea typeface="Roboto"/>
                <a:cs typeface="Roboto"/>
                <a:hlinkClick r:id="rId3"/>
              </a:rPr>
              <a:t>Video 2 :How to submit provisional renewal case in </a:t>
            </a:r>
            <a:r>
              <a:rPr lang="en-US" sz="2000" err="1">
                <a:solidFill>
                  <a:srgbClr val="000000"/>
                </a:solidFill>
                <a:latin typeface="Roboto"/>
                <a:ea typeface="Roboto"/>
                <a:cs typeface="Roboto"/>
                <a:hlinkClick r:id="rId3"/>
              </a:rPr>
              <a:t>NJEdCert</a:t>
            </a:r>
            <a:r>
              <a:rPr lang="en-US" sz="2000">
                <a:solidFill>
                  <a:srgbClr val="000000"/>
                </a:solidFill>
                <a:latin typeface="Roboto"/>
                <a:ea typeface="Roboto"/>
                <a:cs typeface="Roboto"/>
                <a:hlinkClick r:id="rId3"/>
              </a:rPr>
              <a:t> YouTube video</a:t>
            </a:r>
            <a:endParaRPr lang="en-US" sz="2000">
              <a:solidFill>
                <a:srgbClr val="000000"/>
              </a:solidFill>
              <a:latin typeface="Palatino Linotype"/>
            </a:endParaRPr>
          </a:p>
          <a:p>
            <a:pPr>
              <a:lnSpc>
                <a:spcPct val="108000"/>
              </a:lnSpc>
              <a:spcAft>
                <a:spcPts val="1400"/>
              </a:spcAft>
            </a:pPr>
            <a:r>
              <a:rPr lang="en-US" sz="2000">
                <a:solidFill>
                  <a:srgbClr val="000000"/>
                </a:solidFill>
                <a:latin typeface="Roboto"/>
                <a:ea typeface="Roboto"/>
                <a:cs typeface="Roboto"/>
                <a:hlinkClick r:id="rId4"/>
              </a:rPr>
              <a:t>Video 3: How to submit a CEAS conversion to standard case in </a:t>
            </a:r>
            <a:r>
              <a:rPr lang="en-US" sz="2000" err="1">
                <a:solidFill>
                  <a:srgbClr val="000000"/>
                </a:solidFill>
                <a:latin typeface="Roboto"/>
                <a:ea typeface="Roboto"/>
                <a:cs typeface="Roboto"/>
                <a:hlinkClick r:id="rId4"/>
              </a:rPr>
              <a:t>NJEdCert</a:t>
            </a:r>
            <a:r>
              <a:rPr lang="en-US" sz="2000">
                <a:solidFill>
                  <a:srgbClr val="000000"/>
                </a:solidFill>
                <a:latin typeface="Roboto"/>
                <a:ea typeface="Roboto"/>
                <a:cs typeface="Roboto"/>
                <a:hlinkClick r:id="rId4"/>
              </a:rPr>
              <a:t> YouTube video</a:t>
            </a:r>
            <a:endParaRPr lang="en-US" sz="2000">
              <a:solidFill>
                <a:srgbClr val="000000"/>
              </a:solidFill>
              <a:latin typeface="Palatino Linotype"/>
            </a:endParaRPr>
          </a:p>
          <a:p>
            <a:pPr>
              <a:lnSpc>
                <a:spcPct val="108000"/>
              </a:lnSpc>
              <a:spcAft>
                <a:spcPts val="1400"/>
              </a:spcAft>
            </a:pPr>
            <a:r>
              <a:rPr lang="en-US" sz="2000">
                <a:solidFill>
                  <a:srgbClr val="000000"/>
                </a:solidFill>
                <a:latin typeface="Roboto"/>
                <a:ea typeface="Roboto"/>
                <a:cs typeface="Roboto"/>
                <a:hlinkClick r:id="rId5"/>
              </a:rPr>
              <a:t>Video 4: How to submit a CE conversion to standard case in </a:t>
            </a:r>
            <a:r>
              <a:rPr lang="en-US" sz="2000" err="1">
                <a:solidFill>
                  <a:srgbClr val="000000"/>
                </a:solidFill>
                <a:latin typeface="Roboto"/>
                <a:ea typeface="Roboto"/>
                <a:cs typeface="Roboto"/>
                <a:hlinkClick r:id="rId5"/>
              </a:rPr>
              <a:t>NJEdCert</a:t>
            </a:r>
            <a:r>
              <a:rPr lang="en-US" sz="2000">
                <a:solidFill>
                  <a:srgbClr val="000000"/>
                </a:solidFill>
                <a:latin typeface="Roboto"/>
                <a:ea typeface="Roboto"/>
                <a:cs typeface="Roboto"/>
                <a:hlinkClick r:id="rId5"/>
              </a:rPr>
              <a:t> YouTube video</a:t>
            </a:r>
            <a:endParaRPr lang="en-US" sz="2000">
              <a:solidFill>
                <a:srgbClr val="000000"/>
              </a:solidFill>
              <a:latin typeface="Palatino Linotype"/>
            </a:endParaRPr>
          </a:p>
          <a:p>
            <a:pPr>
              <a:lnSpc>
                <a:spcPct val="108000"/>
              </a:lnSpc>
              <a:spcAft>
                <a:spcPts val="1400"/>
              </a:spcAft>
            </a:pPr>
            <a:r>
              <a:rPr lang="en-US" sz="2000">
                <a:solidFill>
                  <a:srgbClr val="000000"/>
                </a:solidFill>
                <a:latin typeface="Roboto"/>
                <a:ea typeface="Roboto"/>
                <a:cs typeface="Roboto"/>
                <a:hlinkClick r:id="rId6"/>
              </a:rPr>
              <a:t>Video 5: How to submit a Customer Service Web to Case in </a:t>
            </a:r>
            <a:r>
              <a:rPr lang="en-US" sz="2000" err="1">
                <a:solidFill>
                  <a:srgbClr val="000000"/>
                </a:solidFill>
                <a:latin typeface="Roboto"/>
                <a:ea typeface="Roboto"/>
                <a:cs typeface="Roboto"/>
                <a:hlinkClick r:id="rId6"/>
              </a:rPr>
              <a:t>NJEdCert</a:t>
            </a:r>
            <a:r>
              <a:rPr lang="en-US" sz="2000">
                <a:solidFill>
                  <a:srgbClr val="000000"/>
                </a:solidFill>
                <a:latin typeface="Roboto"/>
                <a:ea typeface="Roboto"/>
                <a:cs typeface="Roboto"/>
                <a:hlinkClick r:id="rId6"/>
              </a:rPr>
              <a:t> YouTube video</a:t>
            </a:r>
            <a:endParaRPr lang="en-US"/>
          </a:p>
        </p:txBody>
      </p:sp>
    </p:spTree>
    <p:extLst>
      <p:ext uri="{BB962C8B-B14F-4D97-AF65-F5344CB8AC3E}">
        <p14:creationId xmlns:p14="http://schemas.microsoft.com/office/powerpoint/2010/main" val="1365114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03704-90C6-0079-3C53-4C74185846F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EF0A4E6-AF5E-6A75-46AD-17DA865A1233}"/>
              </a:ext>
            </a:extLst>
          </p:cNvPr>
          <p:cNvSpPr>
            <a:spLocks noGrp="1"/>
          </p:cNvSpPr>
          <p:nvPr>
            <p:ph type="title"/>
          </p:nvPr>
        </p:nvSpPr>
        <p:spPr>
          <a:xfrm>
            <a:off x="533152" y="2735517"/>
            <a:ext cx="11274552" cy="416560"/>
          </a:xfrm>
        </p:spPr>
        <p:txBody>
          <a:bodyPr/>
          <a:lstStyle/>
          <a:p>
            <a:r>
              <a:rPr lang="en-US" sz="7200"/>
              <a:t>Contact Information</a:t>
            </a:r>
          </a:p>
        </p:txBody>
      </p:sp>
    </p:spTree>
    <p:extLst>
      <p:ext uri="{BB962C8B-B14F-4D97-AF65-F5344CB8AC3E}">
        <p14:creationId xmlns:p14="http://schemas.microsoft.com/office/powerpoint/2010/main" val="2403968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Lst>
          </p:cNvPr>
          <p:cNvSpPr>
            <a:spLocks noGrp="1"/>
          </p:cNvSpPr>
          <p:nvPr>
            <p:ph type="title"/>
          </p:nvPr>
        </p:nvSpPr>
        <p:spPr>
          <a:xfrm>
            <a:off x="220529" y="264927"/>
            <a:ext cx="11277599" cy="416560"/>
          </a:xfrm>
        </p:spPr>
        <p:txBody>
          <a:bodyPr/>
          <a:lstStyle/>
          <a:p>
            <a:r>
              <a:rPr lang="en-US" sz="4400"/>
              <a:t>Contact Customer Service</a:t>
            </a:r>
          </a:p>
        </p:txBody>
      </p:sp>
      <p:sp>
        <p:nvSpPr>
          <p:cNvPr id="4" name="Text Placeholder 3">
            <a:extLst>
              <a:ext uri="{FF2B5EF4-FFF2-40B4-BE49-F238E27FC236}">
                <a16:creationId xmlns:a16="http://schemas.microsoft.com/office/drawing/2014/main" id="{211130E2-2EDD-E1B8-4AFD-31CDA98F5843}"/>
              </a:ext>
            </a:extLst>
          </p:cNvPr>
          <p:cNvSpPr>
            <a:spLocks noGrp="1"/>
          </p:cNvSpPr>
          <p:nvPr>
            <p:ph type="body" sz="quarter" idx="12"/>
          </p:nvPr>
        </p:nvSpPr>
        <p:spPr>
          <a:xfrm>
            <a:off x="312677" y="862343"/>
            <a:ext cx="11879323" cy="6399694"/>
          </a:xfrm>
        </p:spPr>
        <p:txBody>
          <a:bodyPr/>
          <a:lstStyle/>
          <a:p>
            <a:pPr>
              <a:lnSpc>
                <a:spcPct val="120000"/>
              </a:lnSpc>
              <a:spcAft>
                <a:spcPts val="600"/>
              </a:spcAft>
            </a:pPr>
            <a:r>
              <a:rPr lang="en-US" sz="2000" dirty="0">
                <a:solidFill>
                  <a:srgbClr val="212529"/>
                </a:solidFill>
              </a:rPr>
              <a:t>Call Center (Monday-Friday 8 am to 7 pm): (609) 292-2070</a:t>
            </a:r>
          </a:p>
          <a:p>
            <a:pPr>
              <a:lnSpc>
                <a:spcPct val="120000"/>
              </a:lnSpc>
              <a:spcAft>
                <a:spcPts val="600"/>
              </a:spcAft>
            </a:pPr>
            <a:r>
              <a:rPr lang="en-US" sz="2000" dirty="0">
                <a:solidFill>
                  <a:srgbClr val="212529"/>
                </a:solidFill>
              </a:rPr>
              <a:t>Educators can create an </a:t>
            </a:r>
            <a:r>
              <a:rPr lang="en-US" sz="2000" u="sng" dirty="0" err="1">
                <a:solidFill>
                  <a:srgbClr val="0056B3"/>
                </a:solidFill>
                <a:hlinkClick r:id="rId2"/>
              </a:rPr>
              <a:t>NJEdCert</a:t>
            </a:r>
            <a:r>
              <a:rPr lang="en-US" sz="2000" dirty="0">
                <a:solidFill>
                  <a:srgbClr val="212529"/>
                </a:solidFill>
              </a:rPr>
              <a:t> account to submit questions and communicate directly with customer service staff.  Case inquiries include: </a:t>
            </a:r>
          </a:p>
          <a:p>
            <a:pPr lvl="2">
              <a:lnSpc>
                <a:spcPct val="120000"/>
              </a:lnSpc>
              <a:spcBef>
                <a:spcPts val="0"/>
              </a:spcBef>
              <a:spcAft>
                <a:spcPts val="600"/>
              </a:spcAft>
              <a:buFont typeface="Courier New" panose="02070309020205020404" pitchFamily="49" charset="0"/>
              <a:buChar char="o"/>
            </a:pPr>
            <a:r>
              <a:rPr lang="en-US" sz="1800" dirty="0"/>
              <a:t>Name update</a:t>
            </a:r>
          </a:p>
          <a:p>
            <a:pPr lvl="2">
              <a:lnSpc>
                <a:spcPct val="120000"/>
              </a:lnSpc>
              <a:spcBef>
                <a:spcPts val="0"/>
              </a:spcBef>
              <a:spcAft>
                <a:spcPts val="600"/>
              </a:spcAft>
              <a:buFont typeface="Courier New" panose="02070309020205020404" pitchFamily="49" charset="0"/>
              <a:buChar char="o"/>
            </a:pPr>
            <a:r>
              <a:rPr lang="en-US" sz="1800" dirty="0"/>
              <a:t>DOB update</a:t>
            </a:r>
          </a:p>
          <a:p>
            <a:pPr lvl="2">
              <a:lnSpc>
                <a:spcPct val="120000"/>
              </a:lnSpc>
              <a:spcBef>
                <a:spcPts val="0"/>
              </a:spcBef>
              <a:spcAft>
                <a:spcPts val="600"/>
              </a:spcAft>
              <a:buFont typeface="Courier New" panose="02070309020205020404" pitchFamily="49" charset="0"/>
              <a:buChar char="o"/>
            </a:pPr>
            <a:r>
              <a:rPr lang="en-US" sz="1800" dirty="0"/>
              <a:t>Social Security Number update</a:t>
            </a:r>
          </a:p>
          <a:p>
            <a:pPr lvl="2">
              <a:lnSpc>
                <a:spcPct val="120000"/>
              </a:lnSpc>
              <a:spcBef>
                <a:spcPts val="0"/>
              </a:spcBef>
              <a:spcAft>
                <a:spcPts val="600"/>
              </a:spcAft>
              <a:buFont typeface="Courier New" panose="02070309020205020404" pitchFamily="49" charset="0"/>
              <a:buChar char="o"/>
            </a:pPr>
            <a:r>
              <a:rPr lang="en-US" sz="1800" dirty="0"/>
              <a:t>Citizenship Status update</a:t>
            </a:r>
          </a:p>
          <a:p>
            <a:pPr lvl="2">
              <a:lnSpc>
                <a:spcPct val="120000"/>
              </a:lnSpc>
              <a:spcBef>
                <a:spcPts val="0"/>
              </a:spcBef>
              <a:spcAft>
                <a:spcPts val="600"/>
              </a:spcAft>
              <a:buFont typeface="Courier New" panose="02070309020205020404" pitchFamily="49" charset="0"/>
              <a:buChar char="o"/>
            </a:pPr>
            <a:r>
              <a:rPr lang="en-US" sz="1800" dirty="0"/>
              <a:t>Test Score Records</a:t>
            </a:r>
          </a:p>
          <a:p>
            <a:pPr lvl="2">
              <a:lnSpc>
                <a:spcPct val="120000"/>
              </a:lnSpc>
              <a:spcBef>
                <a:spcPts val="0"/>
              </a:spcBef>
              <a:spcAft>
                <a:spcPts val="600"/>
              </a:spcAft>
              <a:buFont typeface="Courier New" panose="02070309020205020404" pitchFamily="49" charset="0"/>
              <a:buChar char="o"/>
            </a:pPr>
            <a:r>
              <a:rPr lang="en-US" sz="1800" dirty="0"/>
              <a:t>Application Questions</a:t>
            </a:r>
          </a:p>
          <a:p>
            <a:pPr lvl="2">
              <a:lnSpc>
                <a:spcPct val="120000"/>
              </a:lnSpc>
              <a:spcBef>
                <a:spcPts val="0"/>
              </a:spcBef>
              <a:spcAft>
                <a:spcPts val="600"/>
              </a:spcAft>
              <a:buFont typeface="Courier New" panose="02070309020205020404" pitchFamily="49" charset="0"/>
              <a:buChar char="o"/>
            </a:pPr>
            <a:r>
              <a:rPr lang="en-US" sz="1800" dirty="0"/>
              <a:t>Customer Service Questions</a:t>
            </a:r>
          </a:p>
          <a:p>
            <a:pPr>
              <a:lnSpc>
                <a:spcPct val="120000"/>
              </a:lnSpc>
              <a:spcBef>
                <a:spcPts val="0"/>
              </a:spcBef>
              <a:spcAft>
                <a:spcPts val="600"/>
              </a:spcAft>
            </a:pPr>
            <a:r>
              <a:rPr lang="en-US" sz="2000" dirty="0"/>
              <a:t>School districts can create a case through their </a:t>
            </a:r>
            <a:r>
              <a:rPr lang="en-US" sz="2000" dirty="0" err="1"/>
              <a:t>NJEdCert</a:t>
            </a:r>
            <a:r>
              <a:rPr lang="en-US" sz="2000" dirty="0"/>
              <a:t> school district account to submit questions.  Information on how to do this can be found here: </a:t>
            </a:r>
            <a:r>
              <a:rPr lang="en-US" sz="2000" dirty="0">
                <a:hlinkClick r:id="rId3"/>
              </a:rPr>
              <a:t>How to submit a customer service web to case in </a:t>
            </a:r>
            <a:r>
              <a:rPr lang="en-US" sz="2000" dirty="0" err="1">
                <a:hlinkClick r:id="rId3"/>
              </a:rPr>
              <a:t>NJEdCert</a:t>
            </a:r>
            <a:r>
              <a:rPr lang="en-US" sz="2000" dirty="0"/>
              <a:t>. </a:t>
            </a:r>
          </a:p>
        </p:txBody>
      </p:sp>
    </p:spTree>
    <p:extLst>
      <p:ext uri="{BB962C8B-B14F-4D97-AF65-F5344CB8AC3E}">
        <p14:creationId xmlns:p14="http://schemas.microsoft.com/office/powerpoint/2010/main" val="3743193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543E-007B-EE0F-845C-5D304959D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FF66E-90BF-E2FB-A1CA-1C23FB50DC00}"/>
              </a:ext>
            </a:extLst>
          </p:cNvPr>
          <p:cNvSpPr>
            <a:spLocks noGrp="1"/>
          </p:cNvSpPr>
          <p:nvPr>
            <p:ph type="title"/>
          </p:nvPr>
        </p:nvSpPr>
        <p:spPr>
          <a:xfrm>
            <a:off x="146100" y="296824"/>
            <a:ext cx="11277599" cy="416560"/>
          </a:xfrm>
        </p:spPr>
        <p:txBody>
          <a:bodyPr/>
          <a:lstStyle/>
          <a:p>
            <a:r>
              <a:rPr lang="en-US" sz="4400" dirty="0"/>
              <a:t>Additional Contact Information/Resources</a:t>
            </a:r>
          </a:p>
        </p:txBody>
      </p:sp>
      <p:sp>
        <p:nvSpPr>
          <p:cNvPr id="4" name="Text Placeholder 3">
            <a:extLst>
              <a:ext uri="{FF2B5EF4-FFF2-40B4-BE49-F238E27FC236}">
                <a16:creationId xmlns:a16="http://schemas.microsoft.com/office/drawing/2014/main" id="{E578EDBA-3809-746B-CDEE-BDDABAE1FADB}"/>
              </a:ext>
            </a:extLst>
          </p:cNvPr>
          <p:cNvSpPr>
            <a:spLocks noGrp="1"/>
          </p:cNvSpPr>
          <p:nvPr>
            <p:ph type="body" sz="quarter" idx="12"/>
          </p:nvPr>
        </p:nvSpPr>
        <p:spPr>
          <a:xfrm>
            <a:off x="323659" y="903224"/>
            <a:ext cx="11544681" cy="5364480"/>
          </a:xfrm>
        </p:spPr>
        <p:txBody>
          <a:bodyPr/>
          <a:lstStyle/>
          <a:p>
            <a:pPr marL="0" indent="0">
              <a:lnSpc>
                <a:spcPct val="150000"/>
              </a:lnSpc>
              <a:spcBef>
                <a:spcPts val="0"/>
              </a:spcBef>
              <a:spcAft>
                <a:spcPts val="800"/>
              </a:spcAft>
              <a:buNone/>
            </a:pPr>
            <a:r>
              <a:rPr lang="en-US" sz="2300" dirty="0">
                <a:solidFill>
                  <a:srgbClr val="000000"/>
                </a:solidFill>
              </a:rPr>
              <a:t>Office of Educator Evaluation email address: </a:t>
            </a:r>
            <a:r>
              <a:rPr lang="en-US" sz="2300" dirty="0">
                <a:solidFill>
                  <a:srgbClr val="000000"/>
                </a:solidFill>
                <a:hlinkClick r:id="rId3"/>
              </a:rPr>
              <a:t>edueval@doe.nj.gov</a:t>
            </a:r>
            <a:endParaRPr lang="en-US" sz="2300" dirty="0">
              <a:solidFill>
                <a:srgbClr val="000000"/>
              </a:solidFill>
            </a:endParaRPr>
          </a:p>
          <a:p>
            <a:pPr marL="0" indent="0">
              <a:lnSpc>
                <a:spcPct val="150000"/>
              </a:lnSpc>
              <a:spcBef>
                <a:spcPts val="0"/>
              </a:spcBef>
              <a:spcAft>
                <a:spcPts val="800"/>
              </a:spcAft>
              <a:buNone/>
            </a:pPr>
            <a:r>
              <a:rPr lang="en-US" sz="2300" dirty="0">
                <a:solidFill>
                  <a:srgbClr val="000000"/>
                </a:solidFill>
                <a:hlinkClick r:id="rId4"/>
              </a:rPr>
              <a:t>Educator Evaluation</a:t>
            </a:r>
            <a:r>
              <a:rPr lang="en-US" sz="2300" dirty="0">
                <a:solidFill>
                  <a:srgbClr val="000000"/>
                </a:solidFill>
              </a:rPr>
              <a:t>: nj.gov/education/edueval/</a:t>
            </a:r>
            <a:endParaRPr lang="en-US" sz="2300" dirty="0"/>
          </a:p>
          <a:p>
            <a:pPr marL="0" indent="0">
              <a:lnSpc>
                <a:spcPct val="150000"/>
              </a:lnSpc>
              <a:spcBef>
                <a:spcPts val="0"/>
              </a:spcBef>
              <a:spcAft>
                <a:spcPts val="800"/>
              </a:spcAft>
              <a:buNone/>
            </a:pPr>
            <a:r>
              <a:rPr lang="en-US" sz="2300" dirty="0">
                <a:ea typeface="Calibri" panose="020F0502020204030204" pitchFamily="34" charset="0"/>
                <a:hlinkClick r:id="rId5"/>
              </a:rPr>
              <a:t>Educator Mentoring and Inductor Support</a:t>
            </a:r>
            <a:r>
              <a:rPr lang="en-US" sz="2300" dirty="0">
                <a:ea typeface="Calibri" panose="020F0502020204030204" pitchFamily="34" charset="0"/>
              </a:rPr>
              <a:t>: nj.gov/education/</a:t>
            </a:r>
            <a:r>
              <a:rPr lang="en-US" sz="2300" dirty="0" err="1">
                <a:ea typeface="Calibri" panose="020F0502020204030204" pitchFamily="34" charset="0"/>
              </a:rPr>
              <a:t>profdev</a:t>
            </a:r>
            <a:r>
              <a:rPr lang="en-US" sz="2300" dirty="0">
                <a:ea typeface="Calibri" panose="020F0502020204030204" pitchFamily="34" charset="0"/>
              </a:rPr>
              <a:t>/mentor/</a:t>
            </a:r>
            <a:endParaRPr lang="en-US" sz="2300" dirty="0"/>
          </a:p>
          <a:p>
            <a:pPr marL="0" indent="0">
              <a:lnSpc>
                <a:spcPct val="150000"/>
              </a:lnSpc>
              <a:spcBef>
                <a:spcPts val="0"/>
              </a:spcBef>
              <a:spcAft>
                <a:spcPts val="800"/>
              </a:spcAft>
              <a:buNone/>
            </a:pPr>
            <a:r>
              <a:rPr lang="en-US" sz="2300" dirty="0">
                <a:ea typeface="Calibri" panose="020F0502020204030204" pitchFamily="34" charset="0"/>
              </a:rPr>
              <a:t>Office of Professional Development email address: </a:t>
            </a:r>
            <a:r>
              <a:rPr lang="en-US" sz="2300" u="sng" dirty="0">
                <a:solidFill>
                  <a:srgbClr val="1F497D"/>
                </a:solidFill>
                <a:ea typeface="Calibri" panose="020F0502020204030204" pitchFamily="34" charset="0"/>
                <a:hlinkClick r:id="rId6"/>
              </a:rPr>
              <a:t>TeachPD@doe.nj.gov</a:t>
            </a:r>
            <a:endParaRPr lang="en-US" sz="2300" dirty="0">
              <a:solidFill>
                <a:srgbClr val="000000"/>
              </a:solidFill>
            </a:endParaRPr>
          </a:p>
          <a:p>
            <a:pPr marL="0" indent="0">
              <a:lnSpc>
                <a:spcPct val="150000"/>
              </a:lnSpc>
              <a:spcBef>
                <a:spcPts val="0"/>
              </a:spcBef>
              <a:spcAft>
                <a:spcPts val="800"/>
              </a:spcAft>
              <a:buNone/>
            </a:pPr>
            <a:r>
              <a:rPr lang="en-US" sz="2300" dirty="0">
                <a:ea typeface="Calibri" panose="020F0502020204030204" pitchFamily="34" charset="0"/>
                <a:hlinkClick r:id="rId7"/>
              </a:rPr>
              <a:t>NJDOE County and District Information</a:t>
            </a:r>
            <a:r>
              <a:rPr lang="en-US" sz="2300" dirty="0">
                <a:ea typeface="Calibri" panose="020F0502020204030204" pitchFamily="34" charset="0"/>
              </a:rPr>
              <a:t>: nj.gov/education/certification/ctydistinfo/ </a:t>
            </a:r>
          </a:p>
          <a:p>
            <a:pPr marL="0" indent="0">
              <a:lnSpc>
                <a:spcPct val="150000"/>
              </a:lnSpc>
              <a:spcBef>
                <a:spcPts val="0"/>
              </a:spcBef>
              <a:spcAft>
                <a:spcPts val="800"/>
              </a:spcAft>
              <a:buNone/>
            </a:pPr>
            <a:r>
              <a:rPr lang="en-US" sz="2300" dirty="0">
                <a:solidFill>
                  <a:prstClr val="black"/>
                </a:solidFill>
                <a:ea typeface="Times New Roman" panose="02020603050405020304" pitchFamily="18" charset="0"/>
              </a:rPr>
              <a:t>EPP Training: </a:t>
            </a:r>
            <a:r>
              <a:rPr lang="en-US" sz="2300" u="sng" dirty="0">
                <a:solidFill>
                  <a:srgbClr val="0563C1"/>
                </a:solidFill>
                <a:ea typeface="Times New Roman" panose="02020603050405020304" pitchFamily="18" charset="0"/>
                <a:hlinkClick r:id="rId8"/>
              </a:rPr>
              <a:t>https://www.youtube.com/watch?v=m_bzyrzjs-w</a:t>
            </a:r>
            <a:endParaRPr lang="en-US" sz="2300" u="sng" dirty="0">
              <a:solidFill>
                <a:srgbClr val="0563C1"/>
              </a:solidFill>
              <a:ea typeface="Times New Roman" panose="02020603050405020304" pitchFamily="18" charset="0"/>
            </a:endParaRPr>
          </a:p>
          <a:p>
            <a:pPr marL="0" indent="0">
              <a:lnSpc>
                <a:spcPct val="150000"/>
              </a:lnSpc>
              <a:spcBef>
                <a:spcPts val="0"/>
              </a:spcBef>
              <a:spcAft>
                <a:spcPts val="800"/>
              </a:spcAft>
              <a:buNone/>
            </a:pPr>
            <a:r>
              <a:rPr lang="en-US" sz="2300" dirty="0">
                <a:solidFill>
                  <a:prstClr val="black"/>
                </a:solidFill>
                <a:ea typeface="Times New Roman" panose="02020603050405020304" pitchFamily="18" charset="0"/>
                <a:hlinkClick r:id="rId9"/>
              </a:rPr>
              <a:t>NJDOE </a:t>
            </a:r>
            <a:r>
              <a:rPr lang="en-US" sz="2300" dirty="0" err="1">
                <a:solidFill>
                  <a:prstClr val="black"/>
                </a:solidFill>
                <a:ea typeface="Times New Roman" panose="02020603050405020304" pitchFamily="18" charset="0"/>
                <a:hlinkClick r:id="rId9"/>
              </a:rPr>
              <a:t>NJEdCert</a:t>
            </a:r>
            <a:r>
              <a:rPr lang="en-US" sz="2300" dirty="0">
                <a:solidFill>
                  <a:prstClr val="black"/>
                </a:solidFill>
                <a:ea typeface="Times New Roman" panose="02020603050405020304" pitchFamily="18" charset="0"/>
                <a:hlinkClick r:id="rId9"/>
              </a:rPr>
              <a:t>: </a:t>
            </a:r>
            <a:r>
              <a:rPr lang="en-US" sz="2300" dirty="0"/>
              <a:t>nj.gov/education/certification/apply/</a:t>
            </a:r>
          </a:p>
          <a:p>
            <a:pPr marL="0" indent="0">
              <a:lnSpc>
                <a:spcPct val="150000"/>
              </a:lnSpc>
              <a:spcBef>
                <a:spcPts val="0"/>
              </a:spcBef>
              <a:spcAft>
                <a:spcPts val="800"/>
              </a:spcAft>
              <a:buNone/>
            </a:pPr>
            <a:r>
              <a:rPr lang="en-US" sz="2300" dirty="0">
                <a:hlinkClick r:id="rId10"/>
              </a:rPr>
              <a:t>New Jersey Department of Education</a:t>
            </a:r>
            <a:r>
              <a:rPr lang="en-US" sz="2300" dirty="0"/>
              <a:t>: nj.gov/education</a:t>
            </a:r>
            <a:endParaRPr lang="en-US" sz="2300" dirty="0">
              <a:solidFill>
                <a:srgbClr val="0000FF"/>
              </a:solidFill>
            </a:endParaRPr>
          </a:p>
        </p:txBody>
      </p:sp>
    </p:spTree>
    <p:extLst>
      <p:ext uri="{BB962C8B-B14F-4D97-AF65-F5344CB8AC3E}">
        <p14:creationId xmlns:p14="http://schemas.microsoft.com/office/powerpoint/2010/main" val="1941389663"/>
      </p:ext>
    </p:extLst>
  </p:cSld>
  <p:clrMapOvr>
    <a:masterClrMapping/>
  </p:clrMapOvr>
  <p:extLst>
    <p:ext uri="{6950BFC3-D8DA-4A85-94F7-54DA5524770B}">
      <p188:commentRel xmlns:p188="http://schemas.microsoft.com/office/powerpoint/2018/8/main" r:id="rId2"/>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9DB91-A577-D2FE-8165-2AC87782A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D4E83-2349-318D-0383-185EB74819FF}"/>
              </a:ext>
            </a:extLst>
          </p:cNvPr>
          <p:cNvSpPr>
            <a:spLocks noGrp="1"/>
          </p:cNvSpPr>
          <p:nvPr>
            <p:ph type="title"/>
          </p:nvPr>
        </p:nvSpPr>
        <p:spPr/>
        <p:txBody>
          <a:bodyPr/>
          <a:lstStyle/>
          <a:p>
            <a:r>
              <a:rPr lang="en-US" sz="6000"/>
              <a:t>Q&amp;A</a:t>
            </a:r>
          </a:p>
        </p:txBody>
      </p:sp>
      <p:sp>
        <p:nvSpPr>
          <p:cNvPr id="4" name="Text Placeholder 3">
            <a:extLst>
              <a:ext uri="{FF2B5EF4-FFF2-40B4-BE49-F238E27FC236}">
                <a16:creationId xmlns:a16="http://schemas.microsoft.com/office/drawing/2014/main" id="{D7B46E83-DAEF-280C-0FB0-83EC6A9FED66}"/>
              </a:ext>
            </a:extLst>
          </p:cNvPr>
          <p:cNvSpPr>
            <a:spLocks noGrp="1"/>
          </p:cNvSpPr>
          <p:nvPr>
            <p:ph type="body" sz="quarter" idx="12"/>
          </p:nvPr>
        </p:nvSpPr>
        <p:spPr>
          <a:xfrm>
            <a:off x="443812" y="1989394"/>
            <a:ext cx="11251780" cy="3977640"/>
          </a:xfrm>
        </p:spPr>
        <p:txBody>
          <a:bodyPr lIns="0" tIns="0" rIns="0" bIns="0" anchor="t"/>
          <a:lstStyle/>
          <a:p>
            <a:pPr marL="0" indent="0">
              <a:buSzPct val="85000"/>
              <a:buNone/>
            </a:pPr>
            <a:r>
              <a:rPr lang="en-US" sz="4000" dirty="0">
                <a:latin typeface="Aptos Narrow"/>
              </a:rPr>
              <a:t>We are working to respond to your remaining Q&amp;A questions.  Please remain with us as we work to ensure your questions are answered.</a:t>
            </a:r>
            <a:endParaRPr lang="en-US" dirty="0">
              <a:latin typeface="Aptos Narrow"/>
            </a:endParaRPr>
          </a:p>
        </p:txBody>
      </p:sp>
    </p:spTree>
    <p:extLst>
      <p:ext uri="{BB962C8B-B14F-4D97-AF65-F5344CB8AC3E}">
        <p14:creationId xmlns:p14="http://schemas.microsoft.com/office/powerpoint/2010/main" val="5274880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0EDF-B311-7444-E0FC-4FF0B68176BF}"/>
              </a:ext>
            </a:extLst>
          </p:cNvPr>
          <p:cNvSpPr>
            <a:spLocks noGrp="1"/>
          </p:cNvSpPr>
          <p:nvPr>
            <p:ph type="title"/>
          </p:nvPr>
        </p:nvSpPr>
        <p:spPr/>
        <p:txBody>
          <a:bodyPr/>
          <a:lstStyle/>
          <a:p>
            <a:r>
              <a:rPr lang="en-US"/>
              <a:t>Follow Us</a:t>
            </a:r>
          </a:p>
        </p:txBody>
      </p:sp>
      <p:sp>
        <p:nvSpPr>
          <p:cNvPr id="3" name="Text Placeholder 2">
            <a:extLst>
              <a:ext uri="{FF2B5EF4-FFF2-40B4-BE49-F238E27FC236}">
                <a16:creationId xmlns:a16="http://schemas.microsoft.com/office/drawing/2014/main" id="{489E6E26-A103-4213-A7F3-D8027708F5E1}"/>
              </a:ext>
            </a:extLst>
          </p:cNvPr>
          <p:cNvSpPr>
            <a:spLocks noGrp="1"/>
          </p:cNvSpPr>
          <p:nvPr>
            <p:ph type="body" sz="quarter" idx="11"/>
          </p:nvPr>
        </p:nvSpPr>
        <p:spPr/>
        <p:txBody>
          <a:bodyPr/>
          <a:lstStyle/>
          <a:p>
            <a:r>
              <a:rPr lang="en-US" dirty="0"/>
              <a:t>Facebook </a:t>
            </a:r>
            <a:br>
              <a:rPr lang="en-US" dirty="0"/>
            </a:br>
            <a:r>
              <a:rPr lang="en-US" dirty="0"/>
              <a:t>@njdeptofed</a:t>
            </a:r>
          </a:p>
        </p:txBody>
      </p:sp>
      <p:sp>
        <p:nvSpPr>
          <p:cNvPr id="4" name="Text Placeholder 3">
            <a:extLst>
              <a:ext uri="{FF2B5EF4-FFF2-40B4-BE49-F238E27FC236}">
                <a16:creationId xmlns:a16="http://schemas.microsoft.com/office/drawing/2014/main" id="{91320183-59E6-6EE8-20E6-C96C1D1BC42F}"/>
              </a:ext>
            </a:extLst>
          </p:cNvPr>
          <p:cNvSpPr>
            <a:spLocks noGrp="1"/>
          </p:cNvSpPr>
          <p:nvPr>
            <p:ph type="body" sz="quarter" idx="13"/>
          </p:nvPr>
        </p:nvSpPr>
        <p:spPr/>
        <p:txBody>
          <a:bodyPr/>
          <a:lstStyle/>
          <a:p>
            <a:r>
              <a:rPr lang="en-US"/>
              <a:t>Instagram</a:t>
            </a:r>
            <a:br>
              <a:rPr lang="en-US"/>
            </a:br>
            <a:r>
              <a:rPr lang="en-US"/>
              <a:t>@newjerseydoe</a:t>
            </a:r>
          </a:p>
        </p:txBody>
      </p:sp>
      <p:sp>
        <p:nvSpPr>
          <p:cNvPr id="5" name="Text Placeholder 4">
            <a:extLst>
              <a:ext uri="{FF2B5EF4-FFF2-40B4-BE49-F238E27FC236}">
                <a16:creationId xmlns:a16="http://schemas.microsoft.com/office/drawing/2014/main" id="{62046C65-4647-E019-D828-A4D07059424E}"/>
              </a:ext>
            </a:extLst>
          </p:cNvPr>
          <p:cNvSpPr>
            <a:spLocks noGrp="1"/>
          </p:cNvSpPr>
          <p:nvPr>
            <p:ph type="body" sz="quarter" idx="14"/>
          </p:nvPr>
        </p:nvSpPr>
        <p:spPr/>
        <p:txBody>
          <a:bodyPr/>
          <a:lstStyle/>
          <a:p>
            <a:r>
              <a:rPr lang="en-US" dirty="0"/>
              <a:t>Threads</a:t>
            </a:r>
            <a:br>
              <a:rPr lang="en-US" dirty="0"/>
            </a:br>
            <a:r>
              <a:rPr lang="en-US" dirty="0"/>
              <a:t>@newjerseydoe</a:t>
            </a:r>
          </a:p>
        </p:txBody>
      </p:sp>
      <p:pic>
        <p:nvPicPr>
          <p:cNvPr id="22" name="Picture Placeholder 21" descr="Logo: State of New Jersey Department of Education. The Great Seal of the State of New Jersey,">
            <a:extLst>
              <a:ext uri="{FF2B5EF4-FFF2-40B4-BE49-F238E27FC236}">
                <a16:creationId xmlns:a16="http://schemas.microsoft.com/office/drawing/2014/main" id="{5067D616-DF88-DC17-F156-4A5B686AFECF}"/>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34" r="34"/>
          <a:stretch>
            <a:fillRect/>
          </a:stretch>
        </p:blipFill>
        <p:spPr/>
      </p:pic>
      <p:sp>
        <p:nvSpPr>
          <p:cNvPr id="7" name="Text Placeholder 6">
            <a:extLst>
              <a:ext uri="{FF2B5EF4-FFF2-40B4-BE49-F238E27FC236}">
                <a16:creationId xmlns:a16="http://schemas.microsoft.com/office/drawing/2014/main" id="{EB10C834-C492-C41F-4AC6-35B75F21F9FF}"/>
              </a:ext>
            </a:extLst>
          </p:cNvPr>
          <p:cNvSpPr>
            <a:spLocks noGrp="1"/>
          </p:cNvSpPr>
          <p:nvPr>
            <p:ph type="body" sz="quarter" idx="18"/>
          </p:nvPr>
        </p:nvSpPr>
        <p:spPr/>
        <p:txBody>
          <a:bodyPr/>
          <a:lstStyle/>
          <a:p>
            <a:r>
              <a:rPr lang="en-US"/>
              <a:t>nj.gov/education</a:t>
            </a:r>
          </a:p>
        </p:txBody>
      </p:sp>
      <p:sp>
        <p:nvSpPr>
          <p:cNvPr id="8" name="Text Placeholder 7">
            <a:extLst>
              <a:ext uri="{FF2B5EF4-FFF2-40B4-BE49-F238E27FC236}">
                <a16:creationId xmlns:a16="http://schemas.microsoft.com/office/drawing/2014/main" id="{B5F6CACA-2AAE-016D-EEE0-75B35D2CE6C6}"/>
              </a:ext>
            </a:extLst>
          </p:cNvPr>
          <p:cNvSpPr>
            <a:spLocks noGrp="1"/>
          </p:cNvSpPr>
          <p:nvPr>
            <p:ph type="body" sz="quarter" idx="15"/>
          </p:nvPr>
        </p:nvSpPr>
        <p:spPr/>
        <p:txBody>
          <a:bodyPr/>
          <a:lstStyle/>
          <a:p>
            <a:r>
              <a:rPr lang="en-US"/>
              <a:t>X</a:t>
            </a:r>
            <a:br>
              <a:rPr lang="en-US"/>
            </a:br>
            <a:r>
              <a:rPr lang="en-US"/>
              <a:t>@newjerseydoe</a:t>
            </a:r>
          </a:p>
        </p:txBody>
      </p:sp>
      <p:sp>
        <p:nvSpPr>
          <p:cNvPr id="9" name="Text Placeholder 8">
            <a:extLst>
              <a:ext uri="{FF2B5EF4-FFF2-40B4-BE49-F238E27FC236}">
                <a16:creationId xmlns:a16="http://schemas.microsoft.com/office/drawing/2014/main" id="{8FE5DD90-B124-AAA4-F3DF-533C325FACD5}"/>
              </a:ext>
            </a:extLst>
          </p:cNvPr>
          <p:cNvSpPr>
            <a:spLocks noGrp="1"/>
          </p:cNvSpPr>
          <p:nvPr>
            <p:ph type="body" sz="quarter" idx="16"/>
          </p:nvPr>
        </p:nvSpPr>
        <p:spPr>
          <a:xfrm>
            <a:off x="8297069" y="3703638"/>
            <a:ext cx="3175000" cy="755650"/>
          </a:xfrm>
        </p:spPr>
        <p:txBody>
          <a:bodyPr/>
          <a:lstStyle/>
          <a:p>
            <a:r>
              <a:rPr lang="en-US"/>
              <a:t>LinkedIn</a:t>
            </a:r>
            <a:br>
              <a:rPr lang="en-US"/>
            </a:br>
            <a:r>
              <a:rPr lang="en-US"/>
              <a:t>New Jersey Department of Education</a:t>
            </a:r>
          </a:p>
        </p:txBody>
      </p:sp>
      <p:sp>
        <p:nvSpPr>
          <p:cNvPr id="10" name="Text Placeholder 9">
            <a:extLst>
              <a:ext uri="{FF2B5EF4-FFF2-40B4-BE49-F238E27FC236}">
                <a16:creationId xmlns:a16="http://schemas.microsoft.com/office/drawing/2014/main" id="{56BB14E0-D730-8F3D-746A-A2C039838B38}"/>
              </a:ext>
            </a:extLst>
          </p:cNvPr>
          <p:cNvSpPr>
            <a:spLocks noGrp="1"/>
          </p:cNvSpPr>
          <p:nvPr>
            <p:ph type="body" sz="quarter" idx="17"/>
          </p:nvPr>
        </p:nvSpPr>
        <p:spPr>
          <a:xfrm>
            <a:off x="8474077" y="5194300"/>
            <a:ext cx="2844800" cy="755650"/>
          </a:xfrm>
        </p:spPr>
        <p:txBody>
          <a:bodyPr/>
          <a:lstStyle/>
          <a:p>
            <a:r>
              <a:rPr lang="en-US"/>
              <a:t>YouTube </a:t>
            </a:r>
            <a:br>
              <a:rPr lang="en-US"/>
            </a:br>
            <a:r>
              <a:rPr lang="en-US"/>
              <a:t>@newjerseydepartmentofeduca6565</a:t>
            </a:r>
          </a:p>
        </p:txBody>
      </p:sp>
    </p:spTree>
    <p:extLst>
      <p:ext uri="{BB962C8B-B14F-4D97-AF65-F5344CB8AC3E}">
        <p14:creationId xmlns:p14="http://schemas.microsoft.com/office/powerpoint/2010/main" val="1537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1C837-3AAC-3C39-53A0-90F97E5A1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FCD2B-CB30-A3E7-6D74-4443B79B15D3}"/>
              </a:ext>
            </a:extLst>
          </p:cNvPr>
          <p:cNvSpPr>
            <a:spLocks noGrp="1"/>
          </p:cNvSpPr>
          <p:nvPr>
            <p:ph type="title"/>
          </p:nvPr>
        </p:nvSpPr>
        <p:spPr>
          <a:xfrm>
            <a:off x="248349" y="251123"/>
            <a:ext cx="11277599" cy="631378"/>
          </a:xfrm>
        </p:spPr>
        <p:txBody>
          <a:bodyPr/>
          <a:lstStyle/>
          <a:p>
            <a:r>
              <a:rPr lang="en-US" sz="4000" dirty="0" err="1"/>
              <a:t>NJEdCert</a:t>
            </a:r>
            <a:r>
              <a:rPr lang="en-US" sz="4000" dirty="0"/>
              <a:t> Enhancements and Updates (2)</a:t>
            </a:r>
          </a:p>
        </p:txBody>
      </p:sp>
      <p:sp>
        <p:nvSpPr>
          <p:cNvPr id="4" name="Text Placeholder 3">
            <a:extLst>
              <a:ext uri="{FF2B5EF4-FFF2-40B4-BE49-F238E27FC236}">
                <a16:creationId xmlns:a16="http://schemas.microsoft.com/office/drawing/2014/main" id="{A8021A7C-5E18-EA2D-786C-44C23647CCE4}"/>
              </a:ext>
            </a:extLst>
          </p:cNvPr>
          <p:cNvSpPr>
            <a:spLocks noGrp="1"/>
          </p:cNvSpPr>
          <p:nvPr>
            <p:ph type="body" sz="quarter" idx="12"/>
          </p:nvPr>
        </p:nvSpPr>
        <p:spPr>
          <a:xfrm>
            <a:off x="248349" y="882501"/>
            <a:ext cx="11830237" cy="4455043"/>
          </a:xfrm>
        </p:spPr>
        <p:txBody>
          <a:bodyPr/>
          <a:lstStyle/>
          <a:p>
            <a:pPr marL="0" indent="0">
              <a:lnSpc>
                <a:spcPct val="105000"/>
              </a:lnSpc>
              <a:spcBef>
                <a:spcPts val="0"/>
              </a:spcBef>
              <a:spcAft>
                <a:spcPts val="800"/>
              </a:spcAft>
              <a:buNone/>
            </a:pPr>
            <a:r>
              <a:rPr lang="en-US" sz="2800" dirty="0">
                <a:ea typeface="Times New Roman" panose="02020603050405020304" pitchFamily="18" charset="0"/>
                <a:cs typeface="Times New Roman"/>
              </a:rPr>
              <a:t>Data Protection</a:t>
            </a:r>
          </a:p>
          <a:p>
            <a:pPr>
              <a:lnSpc>
                <a:spcPct val="105000"/>
              </a:lnSpc>
              <a:spcBef>
                <a:spcPts val="0"/>
              </a:spcBef>
              <a:spcAft>
                <a:spcPts val="800"/>
              </a:spcAft>
            </a:pPr>
            <a:r>
              <a:rPr lang="en-US" dirty="0">
                <a:ea typeface="Times New Roman" panose="02020603050405020304" pitchFamily="18" charset="0"/>
                <a:cs typeface="Times New Roman" panose="02020603050405020304" pitchFamily="18" charset="0"/>
              </a:rPr>
              <a:t>Multifactor Authentication, Data Masking, Permission Setting Updates and New Profiles </a:t>
            </a:r>
          </a:p>
          <a:p>
            <a:pPr marL="0" marR="0" lvl="0" indent="0">
              <a:lnSpc>
                <a:spcPct val="105000"/>
              </a:lnSpc>
              <a:spcBef>
                <a:spcPts val="0"/>
              </a:spcBef>
              <a:spcAft>
                <a:spcPts val="0"/>
              </a:spcAft>
              <a:buNone/>
            </a:pPr>
            <a:r>
              <a:rPr lang="en-US" sz="2800" dirty="0">
                <a:ea typeface="Times New Roman" panose="02020603050405020304" pitchFamily="18" charset="0"/>
                <a:cs typeface="Times New Roman"/>
              </a:rPr>
              <a:t>Permission Settings / Profile Views</a:t>
            </a:r>
            <a:endParaRPr lang="en-US" sz="2800" dirty="0">
              <a:ea typeface="Aptos" panose="020B0004020202020204" pitchFamily="34" charset="0"/>
              <a:cs typeface="Times New Roman"/>
            </a:endParaRPr>
          </a:p>
          <a:p>
            <a:pPr>
              <a:lnSpc>
                <a:spcPct val="105000"/>
              </a:lnSpc>
              <a:spcBef>
                <a:spcPts val="0"/>
              </a:spcBef>
              <a:spcAft>
                <a:spcPts val="0"/>
              </a:spcAft>
            </a:pPr>
            <a:r>
              <a:rPr lang="en-US" sz="2000" dirty="0">
                <a:ea typeface="Times New Roman" panose="02020603050405020304" pitchFamily="18" charset="0"/>
                <a:cs typeface="Aptos" panose="020B0004020202020204" pitchFamily="34" charset="0"/>
              </a:rPr>
              <a:t>Updates made to Examiner, Customer Service, County Office, District, and EPP Representative Accounts</a:t>
            </a:r>
            <a:endParaRPr lang="en-US" sz="2000" dirty="0">
              <a:ea typeface="Calibri" panose="020F0502020204030204" pitchFamily="34" charset="0"/>
              <a:cs typeface="Aptos" panose="020B0004020202020204" pitchFamily="34" charset="0"/>
            </a:endParaRPr>
          </a:p>
          <a:p>
            <a:pPr marL="0" marR="0" lvl="0" indent="0">
              <a:lnSpc>
                <a:spcPct val="105000"/>
              </a:lnSpc>
              <a:spcBef>
                <a:spcPts val="0"/>
              </a:spcBef>
              <a:spcAft>
                <a:spcPts val="0"/>
              </a:spcAft>
              <a:buNone/>
            </a:pPr>
            <a:r>
              <a:rPr lang="en-US" sz="2800" dirty="0">
                <a:cs typeface="Times New Roman"/>
              </a:rPr>
              <a:t>Process Updates:</a:t>
            </a:r>
          </a:p>
          <a:p>
            <a:pPr>
              <a:lnSpc>
                <a:spcPct val="105000"/>
              </a:lnSpc>
              <a:spcBef>
                <a:spcPts val="0"/>
              </a:spcBef>
              <a:spcAft>
                <a:spcPts val="0"/>
              </a:spcAft>
            </a:pPr>
            <a:r>
              <a:rPr lang="en-US" sz="2000" dirty="0">
                <a:ea typeface="Times New Roman" panose="02020603050405020304" pitchFamily="18" charset="0"/>
                <a:cs typeface="Aptos" panose="020B0004020202020204" pitchFamily="34" charset="0"/>
              </a:rPr>
              <a:t>Account Creation Validation			</a:t>
            </a:r>
            <a:endParaRPr lang="en-US" sz="2000" dirty="0">
              <a:ea typeface="Calibri" panose="020F0502020204030204" pitchFamily="34" charset="0"/>
              <a:cs typeface="Aptos" panose="020B0004020202020204" pitchFamily="34" charset="0"/>
            </a:endParaRPr>
          </a:p>
          <a:p>
            <a:pPr>
              <a:lnSpc>
                <a:spcPct val="105000"/>
              </a:lnSpc>
              <a:spcBef>
                <a:spcPts val="0"/>
              </a:spcBef>
              <a:spcAft>
                <a:spcPts val="0"/>
              </a:spcAft>
            </a:pPr>
            <a:r>
              <a:rPr lang="en-US" sz="2000" dirty="0">
                <a:ea typeface="Times New Roman" panose="02020603050405020304" pitchFamily="18" charset="0"/>
                <a:cs typeface="Aptos" panose="020B0004020202020204" pitchFamily="34" charset="0"/>
              </a:rPr>
              <a:t>Conversion to Standard Flow</a:t>
            </a:r>
            <a:endParaRPr lang="en-US" sz="2000" dirty="0">
              <a:ea typeface="Calibri" panose="020F0502020204030204" pitchFamily="34" charset="0"/>
              <a:cs typeface="Aptos" panose="020B0004020202020204" pitchFamily="34" charset="0"/>
            </a:endParaRPr>
          </a:p>
          <a:p>
            <a:pPr>
              <a:lnSpc>
                <a:spcPct val="105000"/>
              </a:lnSpc>
              <a:spcBef>
                <a:spcPts val="0"/>
              </a:spcBef>
              <a:spcAft>
                <a:spcPts val="0"/>
              </a:spcAft>
            </a:pPr>
            <a:r>
              <a:rPr lang="en-US" sz="2000" dirty="0">
                <a:ea typeface="Times New Roman" panose="02020603050405020304" pitchFamily="18" charset="0"/>
                <a:cs typeface="Aptos" panose="020B0004020202020204" pitchFamily="34" charset="0"/>
              </a:rPr>
              <a:t>EPP Nomination Process</a:t>
            </a:r>
            <a:endParaRPr lang="en-US" sz="2000" dirty="0">
              <a:ea typeface="Calibri" panose="020F0502020204030204" pitchFamily="34" charset="0"/>
              <a:cs typeface="Aptos" panose="020B0004020202020204" pitchFamily="34" charset="0"/>
            </a:endParaRPr>
          </a:p>
          <a:p>
            <a:pPr>
              <a:lnSpc>
                <a:spcPct val="105000"/>
              </a:lnSpc>
              <a:spcBef>
                <a:spcPts val="0"/>
              </a:spcBef>
              <a:spcAft>
                <a:spcPts val="0"/>
              </a:spcAft>
            </a:pPr>
            <a:r>
              <a:rPr lang="en-US" sz="2000" dirty="0">
                <a:ea typeface="Times New Roman" panose="02020603050405020304" pitchFamily="18" charset="0"/>
                <a:cs typeface="Aptos" panose="020B0004020202020204" pitchFamily="34" charset="0"/>
              </a:rPr>
              <a:t>Initial and Renewal Emergency Flow</a:t>
            </a:r>
            <a:endParaRPr lang="en-US" sz="2000" dirty="0">
              <a:ea typeface="Calibri" panose="020F0502020204030204" pitchFamily="34" charset="0"/>
              <a:cs typeface="Aptos" panose="020B0004020202020204" pitchFamily="34" charset="0"/>
            </a:endParaRPr>
          </a:p>
          <a:p>
            <a:pPr>
              <a:lnSpc>
                <a:spcPct val="105000"/>
              </a:lnSpc>
              <a:spcBef>
                <a:spcPts val="0"/>
              </a:spcBef>
              <a:spcAft>
                <a:spcPts val="0"/>
              </a:spcAft>
            </a:pPr>
            <a:r>
              <a:rPr lang="en-US" sz="2000" dirty="0">
                <a:ea typeface="Times New Roman" panose="02020603050405020304" pitchFamily="18" charset="0"/>
                <a:cs typeface="Aptos" panose="020B0004020202020204" pitchFamily="34" charset="0"/>
              </a:rPr>
              <a:t>Initial and Renewal School Safety Specialist Credential Flow</a:t>
            </a:r>
          </a:p>
          <a:p>
            <a:pPr marL="0" indent="0">
              <a:buNone/>
            </a:pPr>
            <a:r>
              <a:rPr lang="en-US" sz="2800" dirty="0"/>
              <a:t>Integrations:</a:t>
            </a:r>
          </a:p>
          <a:p>
            <a:r>
              <a:rPr lang="en-US" dirty="0"/>
              <a:t>New soft phone system for customer service that integrates into </a:t>
            </a:r>
            <a:r>
              <a:rPr lang="en-US" dirty="0" err="1"/>
              <a:t>NJEdCert</a:t>
            </a:r>
            <a:r>
              <a:rPr lang="en-US" dirty="0"/>
              <a:t>.</a:t>
            </a:r>
            <a:endParaRPr lang="en-US" dirty="0">
              <a:ea typeface="Calibri" panose="020F0502020204030204" pitchFamily="34" charset="0"/>
              <a:cs typeface="Aptos" panose="020B0004020202020204" pitchFamily="34" charset="0"/>
            </a:endParaRPr>
          </a:p>
        </p:txBody>
      </p:sp>
      <p:sp>
        <p:nvSpPr>
          <p:cNvPr id="3" name="TextBox 2">
            <a:extLst>
              <a:ext uri="{FF2B5EF4-FFF2-40B4-BE49-F238E27FC236}">
                <a16:creationId xmlns:a16="http://schemas.microsoft.com/office/drawing/2014/main" id="{652ED028-85D1-C6E1-C966-7F677BB4D88B}"/>
              </a:ext>
            </a:extLst>
          </p:cNvPr>
          <p:cNvSpPr txBox="1"/>
          <p:nvPr/>
        </p:nvSpPr>
        <p:spPr>
          <a:xfrm>
            <a:off x="6705600" y="2977118"/>
            <a:ext cx="5486400" cy="1698414"/>
          </a:xfrm>
          <a:prstGeom prst="rect">
            <a:avLst/>
          </a:prstGeom>
          <a:noFill/>
        </p:spPr>
        <p:txBody>
          <a:bodyPr wrap="square" rtlCol="0">
            <a:spAutoFit/>
          </a:bodyPr>
          <a:lstStyle/>
          <a:p>
            <a:pPr marL="285750" indent="-285750">
              <a:lnSpc>
                <a:spcPct val="105000"/>
              </a:lnSpc>
              <a:spcBef>
                <a:spcPts val="0"/>
              </a:spcBef>
              <a:spcAft>
                <a:spcPts val="0"/>
              </a:spcAft>
              <a:buFont typeface="Arial" panose="020B0604020202020204" pitchFamily="34" charset="0"/>
              <a:buChar char="•"/>
            </a:pPr>
            <a:r>
              <a:rPr lang="en-US" sz="2000">
                <a:ea typeface="Times New Roman" panose="02020603050405020304" pitchFamily="18" charset="0"/>
                <a:cs typeface="Aptos" panose="020B0004020202020204" pitchFamily="34" charset="0"/>
              </a:rPr>
              <a:t>Regular Application Process Flow</a:t>
            </a:r>
          </a:p>
          <a:p>
            <a:pPr marL="285750" indent="-285750">
              <a:lnSpc>
                <a:spcPct val="105000"/>
              </a:lnSpc>
              <a:spcBef>
                <a:spcPts val="0"/>
              </a:spcBef>
              <a:spcAft>
                <a:spcPts val="0"/>
              </a:spcAft>
              <a:buFont typeface="Arial" panose="020B0604020202020204" pitchFamily="34" charset="0"/>
              <a:buChar char="•"/>
            </a:pPr>
            <a:r>
              <a:rPr lang="en-US" sz="2000">
                <a:ea typeface="Times New Roman" panose="02020603050405020304" pitchFamily="18" charset="0"/>
                <a:cs typeface="Aptos" panose="020B0004020202020204" pitchFamily="34" charset="0"/>
              </a:rPr>
              <a:t>Standard Non-Citizen Flow</a:t>
            </a:r>
          </a:p>
          <a:p>
            <a:pPr marL="285750" indent="-285750">
              <a:lnSpc>
                <a:spcPct val="105000"/>
              </a:lnSpc>
              <a:spcBef>
                <a:spcPts val="0"/>
              </a:spcBef>
              <a:spcAft>
                <a:spcPts val="0"/>
              </a:spcAft>
              <a:buFont typeface="Arial" panose="020B0604020202020204" pitchFamily="34" charset="0"/>
              <a:buChar char="•"/>
            </a:pPr>
            <a:r>
              <a:rPr lang="en-US" sz="2000">
                <a:ea typeface="Times New Roman" panose="02020603050405020304" pitchFamily="18" charset="0"/>
                <a:cs typeface="Aptos" panose="020B0004020202020204" pitchFamily="34" charset="0"/>
              </a:rPr>
              <a:t>Board of Examiners Process (in process)</a:t>
            </a:r>
          </a:p>
          <a:p>
            <a:pPr marL="285750" indent="-285750">
              <a:lnSpc>
                <a:spcPct val="105000"/>
              </a:lnSpc>
              <a:spcBef>
                <a:spcPts val="0"/>
              </a:spcBef>
              <a:spcAft>
                <a:spcPts val="0"/>
              </a:spcAft>
              <a:buFont typeface="Arial" panose="020B0604020202020204" pitchFamily="34" charset="0"/>
              <a:buChar char="•"/>
            </a:pPr>
            <a:r>
              <a:rPr lang="en-US" sz="2000">
                <a:ea typeface="Times New Roman" panose="02020603050405020304" pitchFamily="18" charset="0"/>
                <a:cs typeface="Aptos" panose="020B0004020202020204" pitchFamily="34" charset="0"/>
              </a:rPr>
              <a:t>Deficient Application Process (completed)</a:t>
            </a:r>
          </a:p>
          <a:p>
            <a:pPr marL="285750" indent="-285750">
              <a:lnSpc>
                <a:spcPct val="105000"/>
              </a:lnSpc>
              <a:spcBef>
                <a:spcPts val="0"/>
              </a:spcBef>
              <a:spcAft>
                <a:spcPts val="0"/>
              </a:spcAft>
              <a:buFont typeface="Arial" panose="020B0604020202020204" pitchFamily="34" charset="0"/>
              <a:buChar char="•"/>
            </a:pPr>
            <a:r>
              <a:rPr lang="en-US" sz="2000">
                <a:ea typeface="Times New Roman" panose="02020603050405020304" pitchFamily="18" charset="0"/>
                <a:cs typeface="Aptos" panose="020B0004020202020204" pitchFamily="34" charset="0"/>
              </a:rPr>
              <a:t>VOPC, SOPE, ROPE Process (completed)</a:t>
            </a:r>
            <a:endParaRPr lang="en-US" sz="200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3893315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C858-93D0-F2FF-E2AD-94E8CF4687DA}"/>
              </a:ext>
            </a:extLst>
          </p:cNvPr>
          <p:cNvSpPr>
            <a:spLocks noGrp="1"/>
          </p:cNvSpPr>
          <p:nvPr>
            <p:ph type="title"/>
          </p:nvPr>
        </p:nvSpPr>
        <p:spPr>
          <a:xfrm>
            <a:off x="443812" y="392516"/>
            <a:ext cx="11290986" cy="1399707"/>
          </a:xfrm>
        </p:spPr>
        <p:txBody>
          <a:bodyPr lIns="0" tIns="0" rIns="0" bIns="0" anchor="t"/>
          <a:lstStyle/>
          <a:p>
            <a:pPr algn="ctr">
              <a:spcAft>
                <a:spcPts val="1200"/>
              </a:spcAft>
            </a:pPr>
            <a:r>
              <a:rPr lang="en-US" sz="5400" dirty="0">
                <a:latin typeface="Aptos Narrow"/>
              </a:rPr>
              <a:t>Thank You</a:t>
            </a:r>
          </a:p>
        </p:txBody>
      </p:sp>
      <p:sp>
        <p:nvSpPr>
          <p:cNvPr id="3" name="Text Placeholder 2">
            <a:extLst>
              <a:ext uri="{FF2B5EF4-FFF2-40B4-BE49-F238E27FC236}">
                <a16:creationId xmlns:a16="http://schemas.microsoft.com/office/drawing/2014/main" id="{7ACE54BE-0E7C-695E-FEC5-20DD47699761}"/>
              </a:ext>
            </a:extLst>
          </p:cNvPr>
          <p:cNvSpPr>
            <a:spLocks noGrp="1"/>
          </p:cNvSpPr>
          <p:nvPr>
            <p:ph type="body" sz="quarter" idx="10"/>
          </p:nvPr>
        </p:nvSpPr>
        <p:spPr>
          <a:xfrm>
            <a:off x="3195618" y="2944358"/>
            <a:ext cx="5773737" cy="1091194"/>
          </a:xfrm>
        </p:spPr>
        <p:txBody>
          <a:bodyPr/>
          <a:lstStyle/>
          <a:p>
            <a:r>
              <a:rPr lang="en-US" dirty="0">
                <a:latin typeface="Aptos Narrow"/>
              </a:rPr>
              <a:t>Office of Certification, Recruitment and Preparation</a:t>
            </a:r>
            <a:endParaRPr lang="en-US" dirty="0"/>
          </a:p>
        </p:txBody>
      </p:sp>
    </p:spTree>
    <p:extLst>
      <p:ext uri="{BB962C8B-B14F-4D97-AF65-F5344CB8AC3E}">
        <p14:creationId xmlns:p14="http://schemas.microsoft.com/office/powerpoint/2010/main" val="334536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2FFC9-9647-C407-0625-DAAE64AFCD9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378BFE6-948A-4BE2-5A12-C7F2A3FF18E9}"/>
              </a:ext>
            </a:extLst>
          </p:cNvPr>
          <p:cNvSpPr>
            <a:spLocks noGrp="1"/>
          </p:cNvSpPr>
          <p:nvPr>
            <p:ph type="title"/>
          </p:nvPr>
        </p:nvSpPr>
        <p:spPr/>
        <p:txBody>
          <a:bodyPr/>
          <a:lstStyle/>
          <a:p>
            <a:r>
              <a:rPr lang="en-US" sz="7200" dirty="0"/>
              <a:t>Certification Fee Holiday</a:t>
            </a:r>
          </a:p>
        </p:txBody>
      </p:sp>
    </p:spTree>
    <p:extLst>
      <p:ext uri="{BB962C8B-B14F-4D97-AF65-F5344CB8AC3E}">
        <p14:creationId xmlns:p14="http://schemas.microsoft.com/office/powerpoint/2010/main" val="344793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B6010-618B-45E2-60D2-F10EAC5D4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2D10E-4DF8-2DF3-018C-A42AA96DFF8C}"/>
              </a:ext>
            </a:extLst>
          </p:cNvPr>
          <p:cNvSpPr>
            <a:spLocks noGrp="1"/>
          </p:cNvSpPr>
          <p:nvPr>
            <p:ph type="title"/>
          </p:nvPr>
        </p:nvSpPr>
        <p:spPr>
          <a:xfrm>
            <a:off x="248349" y="323551"/>
            <a:ext cx="11277599" cy="416560"/>
          </a:xfrm>
        </p:spPr>
        <p:txBody>
          <a:bodyPr/>
          <a:lstStyle/>
          <a:p>
            <a:r>
              <a:rPr lang="en-US" sz="5400"/>
              <a:t>Certification Fee Holiday (1 of 2)</a:t>
            </a:r>
          </a:p>
        </p:txBody>
      </p:sp>
      <p:sp>
        <p:nvSpPr>
          <p:cNvPr id="4" name="Text Placeholder 3">
            <a:extLst>
              <a:ext uri="{FF2B5EF4-FFF2-40B4-BE49-F238E27FC236}">
                <a16:creationId xmlns:a16="http://schemas.microsoft.com/office/drawing/2014/main" id="{8E06E3F9-5B9C-4EAC-1F10-883551B38B96}"/>
              </a:ext>
            </a:extLst>
          </p:cNvPr>
          <p:cNvSpPr>
            <a:spLocks noGrp="1"/>
          </p:cNvSpPr>
          <p:nvPr>
            <p:ph type="body" sz="quarter" idx="12"/>
          </p:nvPr>
        </p:nvSpPr>
        <p:spPr>
          <a:xfrm>
            <a:off x="180881" y="1443605"/>
            <a:ext cx="11830237" cy="4455043"/>
          </a:xfrm>
        </p:spPr>
        <p:txBody>
          <a:bodyPr/>
          <a:lstStyle/>
          <a:p>
            <a:r>
              <a:rPr lang="en-US" sz="3600" dirty="0"/>
              <a:t>On July 1, 2023, all educators received a temporary waiver of certification fees via the Certification Fee Holiday. </a:t>
            </a:r>
          </a:p>
          <a:p>
            <a:r>
              <a:rPr lang="en-US" sz="3600" dirty="0"/>
              <a:t>This initiative ended on June 30, 2024, and all fees were reinstated in </a:t>
            </a:r>
            <a:r>
              <a:rPr lang="en-US" sz="3600" dirty="0" err="1"/>
              <a:t>NJEdCert</a:t>
            </a:r>
            <a:r>
              <a:rPr lang="en-US" sz="3600" dirty="0"/>
              <a:t> as of July 1, 2024. </a:t>
            </a:r>
          </a:p>
          <a:p>
            <a:r>
              <a:rPr lang="en-US" sz="3600" dirty="0">
                <a:ea typeface="Times New Roman" panose="02020603050405020304" pitchFamily="18" charset="0"/>
                <a:cs typeface="Aptos" panose="020B0004020202020204" pitchFamily="34" charset="0"/>
              </a:rPr>
              <a:t>Credits for denied, expired or deficient applications are not available to educators who applied during the Certification Fee Holiday period, July 1, 2023 – June 30, 2024.</a:t>
            </a:r>
            <a:endParaRPr lang="en-US" sz="3600" dirty="0"/>
          </a:p>
        </p:txBody>
      </p:sp>
    </p:spTree>
    <p:extLst>
      <p:ext uri="{BB962C8B-B14F-4D97-AF65-F5344CB8AC3E}">
        <p14:creationId xmlns:p14="http://schemas.microsoft.com/office/powerpoint/2010/main" val="4035723507"/>
      </p:ext>
    </p:extLst>
  </p:cSld>
  <p:clrMapOvr>
    <a:masterClrMapping/>
  </p:clrMapOvr>
</p:sld>
</file>

<file path=ppt/theme/theme1.xml><?xml version="1.0" encoding="utf-8"?>
<a:theme xmlns:a="http://schemas.openxmlformats.org/drawingml/2006/main" name="1_Office Theme">
  <a:themeElements>
    <a:clrScheme name="NJDOE_2025">
      <a:dk1>
        <a:srgbClr val="000000"/>
      </a:dk1>
      <a:lt1>
        <a:srgbClr val="FFFFFF"/>
      </a:lt1>
      <a:dk2>
        <a:srgbClr val="0E2841"/>
      </a:dk2>
      <a:lt2>
        <a:srgbClr val="E8E8E8"/>
      </a:lt2>
      <a:accent1>
        <a:srgbClr val="345F84"/>
      </a:accent1>
      <a:accent2>
        <a:srgbClr val="772006"/>
      </a:accent2>
      <a:accent3>
        <a:srgbClr val="004E75"/>
      </a:accent3>
      <a:accent4>
        <a:srgbClr val="373535"/>
      </a:accent4>
      <a:accent5>
        <a:srgbClr val="C13C15"/>
      </a:accent5>
      <a:accent6>
        <a:srgbClr val="FEAD15"/>
      </a:accent6>
      <a:hlink>
        <a:srgbClr val="006CFF"/>
      </a:hlink>
      <a:folHlink>
        <a:srgbClr val="96607D"/>
      </a:folHlink>
    </a:clrScheme>
    <a:fontScheme name="Custom 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JDOE_PPT_Template.potx" id="{656F9EB2-7695-4072-8291-8A3A2A17BF5A}" vid="{2E4E04E5-95BA-4C7E-88CA-A681EFBFE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5419</Words>
  <Application>Microsoft Office PowerPoint</Application>
  <PresentationFormat>Widescreen</PresentationFormat>
  <Paragraphs>515</Paragraphs>
  <Slides>70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Aptos</vt:lpstr>
      <vt:lpstr>Aptos Narrow</vt:lpstr>
      <vt:lpstr>Arial</vt:lpstr>
      <vt:lpstr>Arial,Sans-Serif</vt:lpstr>
      <vt:lpstr>Calibri</vt:lpstr>
      <vt:lpstr>Courier New</vt:lpstr>
      <vt:lpstr>Courier New,monospace</vt:lpstr>
      <vt:lpstr>Palatino Linotype</vt:lpstr>
      <vt:lpstr>Roboto</vt:lpstr>
      <vt:lpstr>Times New Roman</vt:lpstr>
      <vt:lpstr>Wingdings</vt:lpstr>
      <vt:lpstr>1_Office Theme</vt:lpstr>
      <vt:lpstr>New Jersey Department of Education</vt:lpstr>
      <vt:lpstr>General Information</vt:lpstr>
      <vt:lpstr>Agenda</vt:lpstr>
      <vt:lpstr>NJEdCert Updates</vt:lpstr>
      <vt:lpstr>NJEdCert Enhancements and Updates</vt:lpstr>
      <vt:lpstr>NJEdCert Enhancements and Updates (1)</vt:lpstr>
      <vt:lpstr>NJEdCert Enhancements and Updates (2)</vt:lpstr>
      <vt:lpstr>Certification Fee Holiday</vt:lpstr>
      <vt:lpstr>Certification Fee Holiday (1 of 2)</vt:lpstr>
      <vt:lpstr>Certification Fee Holiday (2 of 2)</vt:lpstr>
      <vt:lpstr>Educator Conduct</vt:lpstr>
      <vt:lpstr>Reporting Educator Conduct</vt:lpstr>
      <vt:lpstr>Revocation/Suspension</vt:lpstr>
      <vt:lpstr>Educator Preparation Programs (EPPs)</vt:lpstr>
      <vt:lpstr>EPP Approved Program Providers </vt:lpstr>
      <vt:lpstr>EPP Approval Process </vt:lpstr>
      <vt:lpstr>Pathways to Teaching </vt:lpstr>
      <vt:lpstr>Endorsements (1 of 2) </vt:lpstr>
      <vt:lpstr>Types of Endorsements (2 of 2) </vt:lpstr>
      <vt:lpstr>Add-On Endorsements (1 of 3)</vt:lpstr>
      <vt:lpstr>Add-On Eligibility for Standard Certificate (2 of 3) </vt:lpstr>
      <vt:lpstr>Add-On Endorsement Codes (3 of 3) </vt:lpstr>
      <vt:lpstr>Addressing the Teacher Shortage  (1 of 7) </vt:lpstr>
      <vt:lpstr>Addressing the Teacher Shortage   (2 of 7) </vt:lpstr>
      <vt:lpstr>Addressing the Teacher Shortage   (3 of 7) </vt:lpstr>
      <vt:lpstr>Addressing the Teacher Shortage   (4 of 7) </vt:lpstr>
      <vt:lpstr>Addressing the Teacher Shortage   (5 of 7) </vt:lpstr>
      <vt:lpstr>Addressing the Teacher Shortage   (6 of 7) </vt:lpstr>
      <vt:lpstr>Addressing the Teacher Shortage   (7 of 7) </vt:lpstr>
      <vt:lpstr>Certification</vt:lpstr>
      <vt:lpstr>Basic Skills Test (CORE)</vt:lpstr>
      <vt:lpstr>Emergency Certificate Renewal</vt:lpstr>
      <vt:lpstr>New NJEdCert Endorsements</vt:lpstr>
      <vt:lpstr>New Praxis Subject Matter Tests</vt:lpstr>
      <vt:lpstr>Reading Specialist</vt:lpstr>
      <vt:lpstr>Early Literacy Specialist</vt:lpstr>
      <vt:lpstr>Teacher Certification Websites</vt:lpstr>
      <vt:lpstr>Provisional Teacher Process: Teachers</vt:lpstr>
      <vt:lpstr>Overview of Certification for Teachers (Three-Tiered System)</vt:lpstr>
      <vt:lpstr>Provisional Process for Teachers (1 of 2)</vt:lpstr>
      <vt:lpstr>50-Hour CE-EPP Verification of Program Completion (VOPC) Form</vt:lpstr>
      <vt:lpstr>Provisional Process for Teachers (2 of 2)</vt:lpstr>
      <vt:lpstr>Instruction for CE Holders (1 of 2)</vt:lpstr>
      <vt:lpstr>Instruction for CE Holders (2 of 2)</vt:lpstr>
      <vt:lpstr>Provisional Process: Educational Services and Administrative Endorsements</vt:lpstr>
      <vt:lpstr> School Library Media Specialists (SLMS) </vt:lpstr>
      <vt:lpstr>Student Assistance Coordinators (SAC)</vt:lpstr>
      <vt:lpstr>Provisional Process for Administrators</vt:lpstr>
      <vt:lpstr>New Provisional Registration</vt:lpstr>
      <vt:lpstr>Register Educator for New Provisional License</vt:lpstr>
      <vt:lpstr>New Provisional: Educator Information</vt:lpstr>
      <vt:lpstr>New Provisional License</vt:lpstr>
      <vt:lpstr>Provisional Renewal Process</vt:lpstr>
      <vt:lpstr>Renewal of Provisional (1 of 2)</vt:lpstr>
      <vt:lpstr>Renewal of Provisional (2 of 2)</vt:lpstr>
      <vt:lpstr>Initiating Provisional License Renewal (1 of 3)</vt:lpstr>
      <vt:lpstr>Initiating Provisional License Renewal (2 of 3)</vt:lpstr>
      <vt:lpstr>Initiating Provisional License Renewal (3 of 3)</vt:lpstr>
      <vt:lpstr>Entering a Termination Date</vt:lpstr>
      <vt:lpstr>Conversion to Standard Process</vt:lpstr>
      <vt:lpstr>Conversion to Standard</vt:lpstr>
      <vt:lpstr>Conversion to Standard Checklist</vt:lpstr>
      <vt:lpstr>Final Summative Evaluation Ratings and Mentorship</vt:lpstr>
      <vt:lpstr>NJEdCert Instructional Videos</vt:lpstr>
      <vt:lpstr>Contact Information</vt:lpstr>
      <vt:lpstr>Contact Customer Service</vt:lpstr>
      <vt:lpstr>Additional Contact Information/Resources</vt:lpstr>
      <vt:lpstr>Q&amp;A</vt:lpstr>
      <vt:lpstr>Follow Us</vt:lpstr>
      <vt:lpstr>Thank You</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District Training Summer 2025</dc:title>
  <dc:creator>New Jersey Department of Education</dc:creator>
  <cp:lastModifiedBy>Furman, Heather</cp:lastModifiedBy>
  <cp:revision>7</cp:revision>
  <dcterms:created xsi:type="dcterms:W3CDTF">2025-08-07T13:59:02Z</dcterms:created>
  <dcterms:modified xsi:type="dcterms:W3CDTF">2025-08-22T12:28:07Z</dcterms:modified>
</cp:coreProperties>
</file>