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42"/>
  </p:notesMasterIdLst>
  <p:handoutMasterIdLst>
    <p:handoutMasterId r:id="rId43"/>
  </p:handoutMasterIdLst>
  <p:sldIdLst>
    <p:sldId id="256" r:id="rId4"/>
    <p:sldId id="258" r:id="rId5"/>
    <p:sldId id="307" r:id="rId6"/>
    <p:sldId id="259" r:id="rId7"/>
    <p:sldId id="359" r:id="rId8"/>
    <p:sldId id="269" r:id="rId9"/>
    <p:sldId id="363" r:id="rId10"/>
    <p:sldId id="312" r:id="rId11"/>
    <p:sldId id="373" r:id="rId12"/>
    <p:sldId id="354" r:id="rId13"/>
    <p:sldId id="360" r:id="rId14"/>
    <p:sldId id="308" r:id="rId15"/>
    <p:sldId id="311" r:id="rId16"/>
    <p:sldId id="361" r:id="rId17"/>
    <p:sldId id="379" r:id="rId18"/>
    <p:sldId id="341" r:id="rId19"/>
    <p:sldId id="313" r:id="rId20"/>
    <p:sldId id="320" r:id="rId21"/>
    <p:sldId id="314" r:id="rId22"/>
    <p:sldId id="328" r:id="rId23"/>
    <p:sldId id="362" r:id="rId24"/>
    <p:sldId id="364" r:id="rId25"/>
    <p:sldId id="327" r:id="rId26"/>
    <p:sldId id="330" r:id="rId27"/>
    <p:sldId id="349" r:id="rId28"/>
    <p:sldId id="350" r:id="rId29"/>
    <p:sldId id="351" r:id="rId30"/>
    <p:sldId id="346" r:id="rId31"/>
    <p:sldId id="376" r:id="rId32"/>
    <p:sldId id="375" r:id="rId33"/>
    <p:sldId id="377" r:id="rId34"/>
    <p:sldId id="378" r:id="rId35"/>
    <p:sldId id="380" r:id="rId36"/>
    <p:sldId id="381" r:id="rId37"/>
    <p:sldId id="383" r:id="rId38"/>
    <p:sldId id="348" r:id="rId39"/>
    <p:sldId id="263" r:id="rId40"/>
    <p:sldId id="25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 id="{CFF058C5-D2A9-52BC-B43A-C310050936A7}" name="Harding, Melanie" initials="MH" userId="S::mharding@doe.nj.gov::09b66f8a-5ee1-479b-b26a-15efba68780a" providerId="AD"/>
  <p188:author id="{65E37EE9-0484-6150-813E-DD7F85BBB803}" name="Specht, Dorothea" initials="SD" userId="S::dspecht@doe.nj.gov::c7adc3ad-3650-425b-8fa9-fe35462436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6C646-4758-6AA1-A5F4-F0502059B0B7}" v="23" dt="2024-05-23T18:42:26.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82" autoAdjust="0"/>
  </p:normalViewPr>
  <p:slideViewPr>
    <p:cSldViewPr snapToGrid="0">
      <p:cViewPr varScale="1">
        <p:scale>
          <a:sx n="74" d="100"/>
          <a:sy n="74" d="100"/>
        </p:scale>
        <p:origin x="1218"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EB34D-0594-4A5D-9CF7-8E5277CF10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409D5D-1A15-497C-A3D4-C641993C72BE}">
      <dgm:prSet/>
      <dgm:spPr/>
      <dgm:t>
        <a:bodyPr/>
        <a:lstStyle/>
        <a:p>
          <a:pPr rtl="0"/>
          <a:r>
            <a:rPr lang="en-US"/>
            <a:t>How do you currently observe, collect and document data</a:t>
          </a:r>
          <a:r>
            <a:rPr lang="en-US">
              <a:latin typeface="Palatino Linotype"/>
            </a:rPr>
            <a:t>? </a:t>
          </a:r>
        </a:p>
      </dgm:t>
      <dgm:extLst>
        <a:ext uri="{E40237B7-FDA0-4F09-8148-C483321AD2D9}">
          <dgm14:cNvPr xmlns:dgm14="http://schemas.microsoft.com/office/drawing/2010/diagram" id="0" name="" descr="How do you currently observe, collect and document data? &#10;"/>
        </a:ext>
      </dgm:extLst>
    </dgm:pt>
    <dgm:pt modelId="{5B57A9C0-1BF5-42AA-A2D1-94A3ADD9BD8F}" type="parTrans" cxnId="{BBCD0DF6-3C1F-470B-959D-557A4CE23E90}">
      <dgm:prSet/>
      <dgm:spPr/>
      <dgm:t>
        <a:bodyPr/>
        <a:lstStyle/>
        <a:p>
          <a:endParaRPr lang="en-US"/>
        </a:p>
      </dgm:t>
    </dgm:pt>
    <dgm:pt modelId="{54E876D2-07D7-4FF9-85FE-0F43297C56A7}" type="sibTrans" cxnId="{BBCD0DF6-3C1F-470B-959D-557A4CE23E90}">
      <dgm:prSet/>
      <dgm:spPr/>
      <dgm:t>
        <a:bodyPr/>
        <a:lstStyle/>
        <a:p>
          <a:endParaRPr lang="en-US"/>
        </a:p>
      </dgm:t>
    </dgm:pt>
    <dgm:pt modelId="{89D3533B-05C2-49E4-BC51-B0FBAB25C115}">
      <dgm:prSet/>
      <dgm:spPr/>
      <dgm:t>
        <a:bodyPr/>
        <a:lstStyle/>
        <a:p>
          <a:r>
            <a:rPr lang="en-US"/>
            <a:t>How do you assess children in a way that matches the goals of the assessment process and the context of the children you teach?</a:t>
          </a:r>
        </a:p>
      </dgm:t>
      <dgm:extLst>
        <a:ext uri="{E40237B7-FDA0-4F09-8148-C483321AD2D9}">
          <dgm14:cNvPr xmlns:dgm14="http://schemas.microsoft.com/office/drawing/2010/diagram" id="0" name="" descr="How do you assess children in a way that matches the goals of the assessment process and the context of the children you teach?&#10;"/>
        </a:ext>
      </dgm:extLst>
    </dgm:pt>
    <dgm:pt modelId="{079E0F77-33E2-4E3B-B937-3933D189E118}" type="parTrans" cxnId="{D7AD15E9-7C3C-4177-B389-B7DBBDE296C6}">
      <dgm:prSet/>
      <dgm:spPr/>
      <dgm:t>
        <a:bodyPr/>
        <a:lstStyle/>
        <a:p>
          <a:endParaRPr lang="en-US"/>
        </a:p>
      </dgm:t>
    </dgm:pt>
    <dgm:pt modelId="{8C337BEC-78B0-45D7-B75C-73A2FCE80592}" type="sibTrans" cxnId="{D7AD15E9-7C3C-4177-B389-B7DBBDE296C6}">
      <dgm:prSet/>
      <dgm:spPr/>
      <dgm:t>
        <a:bodyPr/>
        <a:lstStyle/>
        <a:p>
          <a:endParaRPr lang="en-US"/>
        </a:p>
      </dgm:t>
    </dgm:pt>
    <dgm:pt modelId="{131552C2-2D7C-4729-92A1-9DF936B1F475}">
      <dgm:prSet/>
      <dgm:spPr/>
      <dgm:t>
        <a:bodyPr/>
        <a:lstStyle/>
        <a:p>
          <a:pPr rtl="0"/>
          <a:r>
            <a:rPr lang="en-US"/>
            <a:t>What resources and supports would help you</a:t>
          </a:r>
          <a:r>
            <a:rPr lang="en-US">
              <a:latin typeface="Palatino Linotype"/>
            </a:rPr>
            <a:t> incorporate</a:t>
          </a:r>
          <a:r>
            <a:rPr lang="en-US"/>
            <a:t> appropriate assessment practices in your daily work with children?</a:t>
          </a:r>
        </a:p>
      </dgm:t>
      <dgm:extLst>
        <a:ext uri="{E40237B7-FDA0-4F09-8148-C483321AD2D9}">
          <dgm14:cNvPr xmlns:dgm14="http://schemas.microsoft.com/office/drawing/2010/diagram" id="0" name="" descr="What resources and supports would help you incorporate appropriate assessment practices in your daily work with children?&#10;"/>
        </a:ext>
      </dgm:extLst>
    </dgm:pt>
    <dgm:pt modelId="{72C54819-1F3B-4918-8B43-AA3C94E864DB}" type="parTrans" cxnId="{C0C6EB6E-75A5-4811-8C39-1AD525E61BB8}">
      <dgm:prSet/>
      <dgm:spPr/>
      <dgm:t>
        <a:bodyPr/>
        <a:lstStyle/>
        <a:p>
          <a:endParaRPr lang="en-US"/>
        </a:p>
      </dgm:t>
    </dgm:pt>
    <dgm:pt modelId="{816E40B8-58FD-4BA3-A2B9-63F151622AF2}" type="sibTrans" cxnId="{C0C6EB6E-75A5-4811-8C39-1AD525E61BB8}">
      <dgm:prSet/>
      <dgm:spPr/>
      <dgm:t>
        <a:bodyPr/>
        <a:lstStyle/>
        <a:p>
          <a:endParaRPr lang="en-US"/>
        </a:p>
      </dgm:t>
    </dgm:pt>
    <dgm:pt modelId="{9D6A0180-2C1F-46F5-9BE1-B470256E8D2D}">
      <dgm:prSet phldr="0"/>
      <dgm:spPr/>
      <dgm:t>
        <a:bodyPr/>
        <a:lstStyle/>
        <a:p>
          <a:r>
            <a:rPr lang="en-US">
              <a:latin typeface="Palatino Linotype"/>
            </a:rPr>
            <a:t>How do you</a:t>
          </a:r>
          <a:r>
            <a:rPr lang="en-US"/>
            <a:t> use assessment tools in your setting?</a:t>
          </a:r>
        </a:p>
      </dgm:t>
      <dgm:extLst>
        <a:ext uri="{E40237B7-FDA0-4F09-8148-C483321AD2D9}">
          <dgm14:cNvPr xmlns:dgm14="http://schemas.microsoft.com/office/drawing/2010/diagram" id="0" name="" descr="&#10;How do you use assessment tools in your setting?&#10;&#10;"/>
        </a:ext>
      </dgm:extLst>
    </dgm:pt>
    <dgm:pt modelId="{EDE09922-3FA2-4059-8DD9-2D08775A0014}" type="parTrans" cxnId="{1F2E1E12-DA1B-4BFB-90EC-C1ECB5AA5078}">
      <dgm:prSet/>
      <dgm:spPr/>
      <dgm:t>
        <a:bodyPr/>
        <a:lstStyle/>
        <a:p>
          <a:endParaRPr lang="en-US"/>
        </a:p>
      </dgm:t>
    </dgm:pt>
    <dgm:pt modelId="{3F9CD7AC-5231-4AA4-885C-3A4447426E32}" type="sibTrans" cxnId="{1F2E1E12-DA1B-4BFB-90EC-C1ECB5AA5078}">
      <dgm:prSet/>
      <dgm:spPr/>
      <dgm:t>
        <a:bodyPr/>
        <a:lstStyle/>
        <a:p>
          <a:endParaRPr lang="en-US"/>
        </a:p>
      </dgm:t>
    </dgm:pt>
    <dgm:pt modelId="{33549A93-CBB6-4D80-B3AC-FC978E18F80A}" type="pres">
      <dgm:prSet presAssocID="{A3DEB34D-0594-4A5D-9CF7-8E5277CF10DF}" presName="linear" presStyleCnt="0">
        <dgm:presLayoutVars>
          <dgm:animLvl val="lvl"/>
          <dgm:resizeHandles val="exact"/>
        </dgm:presLayoutVars>
      </dgm:prSet>
      <dgm:spPr/>
    </dgm:pt>
    <dgm:pt modelId="{7C76DEEE-5F33-4BDD-8841-8228BF85027F}" type="pres">
      <dgm:prSet presAssocID="{B3409D5D-1A15-497C-A3D4-C641993C72BE}" presName="parentText" presStyleLbl="node1" presStyleIdx="0" presStyleCnt="4" custScaleY="96589">
        <dgm:presLayoutVars>
          <dgm:chMax val="0"/>
          <dgm:bulletEnabled val="1"/>
        </dgm:presLayoutVars>
      </dgm:prSet>
      <dgm:spPr/>
    </dgm:pt>
    <dgm:pt modelId="{DA987309-C300-4509-AD83-EC56FA24B9A7}" type="pres">
      <dgm:prSet presAssocID="{54E876D2-07D7-4FF9-85FE-0F43297C56A7}" presName="spacer" presStyleCnt="0"/>
      <dgm:spPr/>
    </dgm:pt>
    <dgm:pt modelId="{6DDB4C81-A601-402B-9D12-FE26C41F8E52}" type="pres">
      <dgm:prSet presAssocID="{9D6A0180-2C1F-46F5-9BE1-B470256E8D2D}" presName="parentText" presStyleLbl="node1" presStyleIdx="1" presStyleCnt="4">
        <dgm:presLayoutVars>
          <dgm:chMax val="0"/>
          <dgm:bulletEnabled val="1"/>
        </dgm:presLayoutVars>
      </dgm:prSet>
      <dgm:spPr/>
    </dgm:pt>
    <dgm:pt modelId="{3B959BDA-5B74-4331-88B7-9B510F32565D}" type="pres">
      <dgm:prSet presAssocID="{3F9CD7AC-5231-4AA4-885C-3A4447426E32}" presName="spacer" presStyleCnt="0"/>
      <dgm:spPr/>
    </dgm:pt>
    <dgm:pt modelId="{2DA87A36-89E0-4C41-A654-40E716549EA5}" type="pres">
      <dgm:prSet presAssocID="{89D3533B-05C2-49E4-BC51-B0FBAB25C115}" presName="parentText" presStyleLbl="node1" presStyleIdx="2" presStyleCnt="4">
        <dgm:presLayoutVars>
          <dgm:chMax val="0"/>
          <dgm:bulletEnabled val="1"/>
        </dgm:presLayoutVars>
      </dgm:prSet>
      <dgm:spPr/>
    </dgm:pt>
    <dgm:pt modelId="{BBEE05D9-D35E-4507-9BBE-B6EDF6B31FB2}" type="pres">
      <dgm:prSet presAssocID="{8C337BEC-78B0-45D7-B75C-73A2FCE80592}" presName="spacer" presStyleCnt="0"/>
      <dgm:spPr/>
    </dgm:pt>
    <dgm:pt modelId="{DD929B13-BCE0-471C-AB00-C34BB3BF8DB3}" type="pres">
      <dgm:prSet presAssocID="{131552C2-2D7C-4729-92A1-9DF936B1F475}" presName="parentText" presStyleLbl="node1" presStyleIdx="3" presStyleCnt="4">
        <dgm:presLayoutVars>
          <dgm:chMax val="0"/>
          <dgm:bulletEnabled val="1"/>
        </dgm:presLayoutVars>
      </dgm:prSet>
      <dgm:spPr/>
    </dgm:pt>
  </dgm:ptLst>
  <dgm:cxnLst>
    <dgm:cxn modelId="{1F2E1E12-DA1B-4BFB-90EC-C1ECB5AA5078}" srcId="{A3DEB34D-0594-4A5D-9CF7-8E5277CF10DF}" destId="{9D6A0180-2C1F-46F5-9BE1-B470256E8D2D}" srcOrd="1" destOrd="0" parTransId="{EDE09922-3FA2-4059-8DD9-2D08775A0014}" sibTransId="{3F9CD7AC-5231-4AA4-885C-3A4447426E32}"/>
    <dgm:cxn modelId="{3F04D235-6EA3-4B0A-A786-C5B01BF5DAE6}" type="presOf" srcId="{131552C2-2D7C-4729-92A1-9DF936B1F475}" destId="{DD929B13-BCE0-471C-AB00-C34BB3BF8DB3}" srcOrd="0" destOrd="0" presId="urn:microsoft.com/office/officeart/2005/8/layout/vList2"/>
    <dgm:cxn modelId="{4F46405B-E2B5-47DD-B73F-94CD760AB61D}" type="presOf" srcId="{89D3533B-05C2-49E4-BC51-B0FBAB25C115}" destId="{2DA87A36-89E0-4C41-A654-40E716549EA5}" srcOrd="0" destOrd="0" presId="urn:microsoft.com/office/officeart/2005/8/layout/vList2"/>
    <dgm:cxn modelId="{C0C6EB6E-75A5-4811-8C39-1AD525E61BB8}" srcId="{A3DEB34D-0594-4A5D-9CF7-8E5277CF10DF}" destId="{131552C2-2D7C-4729-92A1-9DF936B1F475}" srcOrd="3" destOrd="0" parTransId="{72C54819-1F3B-4918-8B43-AA3C94E864DB}" sibTransId="{816E40B8-58FD-4BA3-A2B9-63F151622AF2}"/>
    <dgm:cxn modelId="{9B40B79C-7EF1-406C-9043-6D58A21BA0D1}" type="presOf" srcId="{B3409D5D-1A15-497C-A3D4-C641993C72BE}" destId="{7C76DEEE-5F33-4BDD-8841-8228BF85027F}" srcOrd="0" destOrd="0" presId="urn:microsoft.com/office/officeart/2005/8/layout/vList2"/>
    <dgm:cxn modelId="{DEA641B6-3F2B-4871-8F94-02F8EB9F7352}" type="presOf" srcId="{9D6A0180-2C1F-46F5-9BE1-B470256E8D2D}" destId="{6DDB4C81-A601-402B-9D12-FE26C41F8E52}" srcOrd="0" destOrd="0" presId="urn:microsoft.com/office/officeart/2005/8/layout/vList2"/>
    <dgm:cxn modelId="{D7AD15E9-7C3C-4177-B389-B7DBBDE296C6}" srcId="{A3DEB34D-0594-4A5D-9CF7-8E5277CF10DF}" destId="{89D3533B-05C2-49E4-BC51-B0FBAB25C115}" srcOrd="2" destOrd="0" parTransId="{079E0F77-33E2-4E3B-B937-3933D189E118}" sibTransId="{8C337BEC-78B0-45D7-B75C-73A2FCE80592}"/>
    <dgm:cxn modelId="{9006F5F2-5BF6-4519-900D-262758BA89DD}" type="presOf" srcId="{A3DEB34D-0594-4A5D-9CF7-8E5277CF10DF}" destId="{33549A93-CBB6-4D80-B3AC-FC978E18F80A}" srcOrd="0" destOrd="0" presId="urn:microsoft.com/office/officeart/2005/8/layout/vList2"/>
    <dgm:cxn modelId="{BBCD0DF6-3C1F-470B-959D-557A4CE23E90}" srcId="{A3DEB34D-0594-4A5D-9CF7-8E5277CF10DF}" destId="{B3409D5D-1A15-497C-A3D4-C641993C72BE}" srcOrd="0" destOrd="0" parTransId="{5B57A9C0-1BF5-42AA-A2D1-94A3ADD9BD8F}" sibTransId="{54E876D2-07D7-4FF9-85FE-0F43297C56A7}"/>
    <dgm:cxn modelId="{4E0FA605-F997-4513-8FC6-03430F53EA04}" type="presParOf" srcId="{33549A93-CBB6-4D80-B3AC-FC978E18F80A}" destId="{7C76DEEE-5F33-4BDD-8841-8228BF85027F}" srcOrd="0" destOrd="0" presId="urn:microsoft.com/office/officeart/2005/8/layout/vList2"/>
    <dgm:cxn modelId="{E21F1785-AA88-4913-BB42-6203EC4A8193}" type="presParOf" srcId="{33549A93-CBB6-4D80-B3AC-FC978E18F80A}" destId="{DA987309-C300-4509-AD83-EC56FA24B9A7}" srcOrd="1" destOrd="0" presId="urn:microsoft.com/office/officeart/2005/8/layout/vList2"/>
    <dgm:cxn modelId="{516A7A76-F81F-4F93-A609-74BC0105AC73}" type="presParOf" srcId="{33549A93-CBB6-4D80-B3AC-FC978E18F80A}" destId="{6DDB4C81-A601-402B-9D12-FE26C41F8E52}" srcOrd="2" destOrd="0" presId="urn:microsoft.com/office/officeart/2005/8/layout/vList2"/>
    <dgm:cxn modelId="{DD738EE8-1B37-44ED-81B1-E1381CFD3A26}" type="presParOf" srcId="{33549A93-CBB6-4D80-B3AC-FC978E18F80A}" destId="{3B959BDA-5B74-4331-88B7-9B510F32565D}" srcOrd="3" destOrd="0" presId="urn:microsoft.com/office/officeart/2005/8/layout/vList2"/>
    <dgm:cxn modelId="{B13910DE-CEB7-405C-9D6B-F398D52FB395}" type="presParOf" srcId="{33549A93-CBB6-4D80-B3AC-FC978E18F80A}" destId="{2DA87A36-89E0-4C41-A654-40E716549EA5}" srcOrd="4" destOrd="0" presId="urn:microsoft.com/office/officeart/2005/8/layout/vList2"/>
    <dgm:cxn modelId="{652E50ED-1883-407B-A48B-E8D1FF98BD37}" type="presParOf" srcId="{33549A93-CBB6-4D80-B3AC-FC978E18F80A}" destId="{BBEE05D9-D35E-4507-9BBE-B6EDF6B31FB2}" srcOrd="5" destOrd="0" presId="urn:microsoft.com/office/officeart/2005/8/layout/vList2"/>
    <dgm:cxn modelId="{5CCCAD19-C8AC-4DD0-8286-3508B7719077}" type="presParOf" srcId="{33549A93-CBB6-4D80-B3AC-FC978E18F80A}" destId="{DD929B13-BCE0-471C-AB00-C34BB3BF8DB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B74A6-23A5-4489-AF2F-6CEA33F2F7B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05CFB09-4FFC-4C1A-8195-19D3AA6359B4}">
      <dgm:prSet/>
      <dgm:spPr/>
      <dgm:t>
        <a:bodyPr/>
        <a:lstStyle/>
        <a:p>
          <a:pPr rtl="0"/>
          <a:r>
            <a:rPr lang="en-US"/>
            <a:t>Gathering, understanding, and using information about children’s learning and development is a complex and challenging process.</a:t>
          </a:r>
          <a:r>
            <a:rPr lang="en-US">
              <a:latin typeface="Palatino Linotype"/>
            </a:rPr>
            <a:t> </a:t>
          </a:r>
          <a:endParaRPr lang="en-US"/>
        </a:p>
      </dgm:t>
      <dgm:extLst>
        <a:ext uri="{E40237B7-FDA0-4F09-8148-C483321AD2D9}">
          <dgm14:cNvPr xmlns:dgm14="http://schemas.microsoft.com/office/drawing/2010/diagram" id="0" name="" descr="Gathering, understanding, and using information about children’s learning and development is a complex and challenging process. &#10;"/>
        </a:ext>
      </dgm:extLst>
    </dgm:pt>
    <dgm:pt modelId="{A95DC55A-0DE5-4948-A237-5CB7A8902DDB}" type="parTrans" cxnId="{D3B760BB-1EB0-4CE7-9EA0-693C2BEE0D18}">
      <dgm:prSet/>
      <dgm:spPr/>
      <dgm:t>
        <a:bodyPr/>
        <a:lstStyle/>
        <a:p>
          <a:endParaRPr lang="en-US"/>
        </a:p>
      </dgm:t>
    </dgm:pt>
    <dgm:pt modelId="{5E31A56C-F7B4-4705-A67B-D64B654363C7}" type="sibTrans" cxnId="{D3B760BB-1EB0-4CE7-9EA0-693C2BEE0D18}">
      <dgm:prSet/>
      <dgm:spPr/>
      <dgm:t>
        <a:bodyPr/>
        <a:lstStyle/>
        <a:p>
          <a:endParaRPr lang="en-US"/>
        </a:p>
      </dgm:t>
    </dgm:pt>
    <dgm:pt modelId="{A5D5957B-AC0E-46D8-AA2C-5A37F2B21F3C}">
      <dgm:prSet/>
      <dgm:spPr/>
      <dgm:t>
        <a:bodyPr/>
        <a:lstStyle/>
        <a:p>
          <a:pPr rtl="0"/>
          <a:r>
            <a:rPr lang="en-US"/>
            <a:t>Educators make critical decisions based on assessments. At the center of assessment, formal or informal, formative and summative, should be the child</a:t>
          </a:r>
          <a:r>
            <a:rPr lang="en-US">
              <a:latin typeface="Palatino Linotype"/>
            </a:rPr>
            <a:t>. The</a:t>
          </a:r>
          <a:r>
            <a:rPr lang="en-US"/>
            <a:t> assessment</a:t>
          </a:r>
          <a:r>
            <a:rPr lang="en-US">
              <a:latin typeface="Palatino Linotype"/>
            </a:rPr>
            <a:t> should</a:t>
          </a:r>
          <a:r>
            <a:rPr lang="en-US"/>
            <a:t> be authentic and meaningful.</a:t>
          </a:r>
        </a:p>
      </dgm:t>
      <dgm:extLst>
        <a:ext uri="{E40237B7-FDA0-4F09-8148-C483321AD2D9}">
          <dgm14:cNvPr xmlns:dgm14="http://schemas.microsoft.com/office/drawing/2010/diagram" id="0" name="" descr="Educators make critical decisions based on assessments. At the center of assessment, formal or informal, formative and summative, should be the child. The assessment should be authentic and meaningful.&#10;"/>
        </a:ext>
      </dgm:extLst>
    </dgm:pt>
    <dgm:pt modelId="{08AC6503-EE0D-4E49-BFCA-B88ED60CED94}" type="parTrans" cxnId="{B57E0394-02DB-4570-858B-E1889974A759}">
      <dgm:prSet/>
      <dgm:spPr/>
      <dgm:t>
        <a:bodyPr/>
        <a:lstStyle/>
        <a:p>
          <a:endParaRPr lang="en-US"/>
        </a:p>
      </dgm:t>
    </dgm:pt>
    <dgm:pt modelId="{9C629F2B-23C7-4255-9B97-BB6CF1374C30}" type="sibTrans" cxnId="{B57E0394-02DB-4570-858B-E1889974A759}">
      <dgm:prSet/>
      <dgm:spPr/>
      <dgm:t>
        <a:bodyPr/>
        <a:lstStyle/>
        <a:p>
          <a:endParaRPr lang="en-US"/>
        </a:p>
      </dgm:t>
    </dgm:pt>
    <dgm:pt modelId="{B648C19D-9479-40A9-84C3-24E5466F1B6A}">
      <dgm:prSet/>
      <dgm:spPr/>
      <dgm:t>
        <a:bodyPr/>
        <a:lstStyle/>
        <a:p>
          <a:r>
            <a:rPr lang="en-US"/>
            <a:t>Intentional teaching is equally important. Also needed are </a:t>
          </a:r>
          <a:r>
            <a:rPr lang="en-US">
              <a:latin typeface="Palatino Linotype"/>
            </a:rPr>
            <a:t>school</a:t>
          </a:r>
          <a:r>
            <a:rPr lang="en-US"/>
            <a:t> systems that value and support a comprehensive, ongoing process that reflects children’s social, historical, and cultural contexts.</a:t>
          </a:r>
        </a:p>
      </dgm:t>
      <dgm:extLst>
        <a:ext uri="{E40237B7-FDA0-4F09-8148-C483321AD2D9}">
          <dgm14:cNvPr xmlns:dgm14="http://schemas.microsoft.com/office/drawing/2010/diagram" id="0" name="" descr="Intentional teaching is equally important. Also needed are school systems that value and support a comprehensive, ongoing process that reflects children’s social, historical, and cultural contexts.&#10;"/>
        </a:ext>
      </dgm:extLst>
    </dgm:pt>
    <dgm:pt modelId="{489F4CE5-681F-4488-9103-14B0818A3EBE}" type="parTrans" cxnId="{BD7710DC-6F6C-4C3C-B72C-7325A31B7CC7}">
      <dgm:prSet/>
      <dgm:spPr/>
      <dgm:t>
        <a:bodyPr/>
        <a:lstStyle/>
        <a:p>
          <a:endParaRPr lang="en-US"/>
        </a:p>
      </dgm:t>
    </dgm:pt>
    <dgm:pt modelId="{81674762-629E-458E-9A84-67B47A6273D9}" type="sibTrans" cxnId="{BD7710DC-6F6C-4C3C-B72C-7325A31B7CC7}">
      <dgm:prSet/>
      <dgm:spPr/>
      <dgm:t>
        <a:bodyPr/>
        <a:lstStyle/>
        <a:p>
          <a:endParaRPr lang="en-US"/>
        </a:p>
      </dgm:t>
    </dgm:pt>
    <dgm:pt modelId="{BBF9EA2D-187D-441E-B7E0-3E5D7A6F2866}" type="pres">
      <dgm:prSet presAssocID="{843B74A6-23A5-4489-AF2F-6CEA33F2F7B2}" presName="root" presStyleCnt="0">
        <dgm:presLayoutVars>
          <dgm:dir/>
          <dgm:resizeHandles val="exact"/>
        </dgm:presLayoutVars>
      </dgm:prSet>
      <dgm:spPr/>
    </dgm:pt>
    <dgm:pt modelId="{E8B254C3-7070-48E2-9846-140433BC9265}" type="pres">
      <dgm:prSet presAssocID="{605CFB09-4FFC-4C1A-8195-19D3AA6359B4}" presName="compNode" presStyleCnt="0"/>
      <dgm:spPr/>
    </dgm:pt>
    <dgm:pt modelId="{8B0BD2CF-D482-4E59-A20F-78CECE600713}" type="pres">
      <dgm:prSet presAssocID="{605CFB09-4FFC-4C1A-8195-19D3AA6359B4}" presName="bgRect" presStyleLbl="bgShp" presStyleIdx="0" presStyleCnt="3"/>
      <dgm:spPr/>
      <dgm:extLst>
        <a:ext uri="{E40237B7-FDA0-4F09-8148-C483321AD2D9}">
          <dgm14:cNvPr xmlns:dgm14="http://schemas.microsoft.com/office/drawing/2010/diagram" id="0" name="" descr="a cartoon of someone looking at data on a board with the statement:&#10;Gathering, understanding, and using information about children’s learning and development is a complex and challenging process. &#10;"/>
        </a:ext>
      </dgm:extLst>
    </dgm:pt>
    <dgm:pt modelId="{9CBDB5A2-37AD-47EC-94E5-9AEEF74123BF}" type="pres">
      <dgm:prSet presAssocID="{605CFB09-4FFC-4C1A-8195-19D3AA6359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C6CA336-7744-4E28-8DD0-CFD1D71A0A5A}" type="pres">
      <dgm:prSet presAssocID="{605CFB09-4FFC-4C1A-8195-19D3AA6359B4}" presName="spaceRect" presStyleCnt="0"/>
      <dgm:spPr/>
    </dgm:pt>
    <dgm:pt modelId="{389EDA42-9F3F-4525-9A46-A5986B3B327E}" type="pres">
      <dgm:prSet presAssocID="{605CFB09-4FFC-4C1A-8195-19D3AA6359B4}" presName="parTx" presStyleLbl="revTx" presStyleIdx="0" presStyleCnt="3">
        <dgm:presLayoutVars>
          <dgm:chMax val="0"/>
          <dgm:chPref val="0"/>
        </dgm:presLayoutVars>
      </dgm:prSet>
      <dgm:spPr/>
    </dgm:pt>
    <dgm:pt modelId="{F277655C-1FD3-44CF-A9A8-CEFD9DA378F8}" type="pres">
      <dgm:prSet presAssocID="{5E31A56C-F7B4-4705-A67B-D64B654363C7}" presName="sibTrans" presStyleCnt="0"/>
      <dgm:spPr/>
    </dgm:pt>
    <dgm:pt modelId="{62C43C4F-E5EF-414E-AB8E-976DE9205A6D}" type="pres">
      <dgm:prSet presAssocID="{A5D5957B-AC0E-46D8-AA2C-5A37F2B21F3C}" presName="compNode" presStyleCnt="0"/>
      <dgm:spPr/>
    </dgm:pt>
    <dgm:pt modelId="{2523C574-945A-4542-AAC4-52F2764A24C1}" type="pres">
      <dgm:prSet presAssocID="{A5D5957B-AC0E-46D8-AA2C-5A37F2B21F3C}" presName="bgRect" presStyleLbl="bgShp" presStyleIdx="1" presStyleCnt="3"/>
      <dgm:spPr/>
      <dgm:extLst>
        <a:ext uri="{E40237B7-FDA0-4F09-8148-C483321AD2D9}">
          <dgm14:cNvPr xmlns:dgm14="http://schemas.microsoft.com/office/drawing/2010/diagram" id="0" name="" descr="A picture of a stack of books and the statement: &#10;Educators make critical decisions based on assessments. At the center of assessment, formal or informal, formative and summative, should be the child. The assessment should be authentic and meaningful.&#10;"/>
        </a:ext>
      </dgm:extLst>
    </dgm:pt>
    <dgm:pt modelId="{6E0D4048-7DD4-49B8-B53F-C5C778995C09}" type="pres">
      <dgm:prSet presAssocID="{A5D5957B-AC0E-46D8-AA2C-5A37F2B21F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CB7E617D-1AA0-413D-B827-7F3B58545E93}" type="pres">
      <dgm:prSet presAssocID="{A5D5957B-AC0E-46D8-AA2C-5A37F2B21F3C}" presName="spaceRect" presStyleCnt="0"/>
      <dgm:spPr/>
    </dgm:pt>
    <dgm:pt modelId="{FB0769B6-2E8C-4246-8BEB-918B2F18EE1D}" type="pres">
      <dgm:prSet presAssocID="{A5D5957B-AC0E-46D8-AA2C-5A37F2B21F3C}" presName="parTx" presStyleLbl="revTx" presStyleIdx="1" presStyleCnt="3">
        <dgm:presLayoutVars>
          <dgm:chMax val="0"/>
          <dgm:chPref val="0"/>
        </dgm:presLayoutVars>
      </dgm:prSet>
      <dgm:spPr/>
    </dgm:pt>
    <dgm:pt modelId="{E3A009A3-0013-43B3-B62A-93436A927A00}" type="pres">
      <dgm:prSet presAssocID="{9C629F2B-23C7-4255-9B97-BB6CF1374C30}" presName="sibTrans" presStyleCnt="0"/>
      <dgm:spPr/>
    </dgm:pt>
    <dgm:pt modelId="{1E7567D1-03FD-4ADB-B123-282B0C8123A2}" type="pres">
      <dgm:prSet presAssocID="{B648C19D-9479-40A9-84C3-24E5466F1B6A}" presName="compNode" presStyleCnt="0"/>
      <dgm:spPr/>
    </dgm:pt>
    <dgm:pt modelId="{17DA1D50-07B4-4979-AC07-FEB5AA6B645E}" type="pres">
      <dgm:prSet presAssocID="{B648C19D-9479-40A9-84C3-24E5466F1B6A}" presName="bgRect" presStyleLbl="bgShp" presStyleIdx="2" presStyleCnt="3"/>
      <dgm:spPr/>
      <dgm:extLst>
        <a:ext uri="{E40237B7-FDA0-4F09-8148-C483321AD2D9}">
          <dgm14:cNvPr xmlns:dgm14="http://schemas.microsoft.com/office/drawing/2010/diagram" id="0" name="" descr="Teacher and Child with the statement:&#10;Intentional teaching is equally important. Also needed are school systems that value and support a comprehensive, ongoing process that reflects children’s social, historical, and cultural contexts.&#10;"/>
        </a:ext>
      </dgm:extLst>
    </dgm:pt>
    <dgm:pt modelId="{55B00EE5-FD03-477B-B5FA-98839ED0C6B0}" type="pres">
      <dgm:prSet presAssocID="{B648C19D-9479-40A9-84C3-24E5466F1B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nd Child"/>
        </a:ext>
      </dgm:extLst>
    </dgm:pt>
    <dgm:pt modelId="{F20EB9E9-1DE4-44D9-B011-4F8C24C7020E}" type="pres">
      <dgm:prSet presAssocID="{B648C19D-9479-40A9-84C3-24E5466F1B6A}" presName="spaceRect" presStyleCnt="0"/>
      <dgm:spPr/>
    </dgm:pt>
    <dgm:pt modelId="{4C67E28F-60DD-4A26-BD6D-1914769A9F52}" type="pres">
      <dgm:prSet presAssocID="{B648C19D-9479-40A9-84C3-24E5466F1B6A}" presName="parTx" presStyleLbl="revTx" presStyleIdx="2" presStyleCnt="3">
        <dgm:presLayoutVars>
          <dgm:chMax val="0"/>
          <dgm:chPref val="0"/>
        </dgm:presLayoutVars>
      </dgm:prSet>
      <dgm:spPr/>
    </dgm:pt>
  </dgm:ptLst>
  <dgm:cxnLst>
    <dgm:cxn modelId="{B57E0394-02DB-4570-858B-E1889974A759}" srcId="{843B74A6-23A5-4489-AF2F-6CEA33F2F7B2}" destId="{A5D5957B-AC0E-46D8-AA2C-5A37F2B21F3C}" srcOrd="1" destOrd="0" parTransId="{08AC6503-EE0D-4E49-BFCA-B88ED60CED94}" sibTransId="{9C629F2B-23C7-4255-9B97-BB6CF1374C30}"/>
    <dgm:cxn modelId="{D3B760BB-1EB0-4CE7-9EA0-693C2BEE0D18}" srcId="{843B74A6-23A5-4489-AF2F-6CEA33F2F7B2}" destId="{605CFB09-4FFC-4C1A-8195-19D3AA6359B4}" srcOrd="0" destOrd="0" parTransId="{A95DC55A-0DE5-4948-A237-5CB7A8902DDB}" sibTransId="{5E31A56C-F7B4-4705-A67B-D64B654363C7}"/>
    <dgm:cxn modelId="{1136BAC2-6D28-45C5-94F6-2D9B939847AB}" type="presOf" srcId="{B648C19D-9479-40A9-84C3-24E5466F1B6A}" destId="{4C67E28F-60DD-4A26-BD6D-1914769A9F52}" srcOrd="0" destOrd="0" presId="urn:microsoft.com/office/officeart/2018/2/layout/IconVerticalSolidList"/>
    <dgm:cxn modelId="{A9D29BCF-C89A-4E6E-8F84-898E8445F791}" type="presOf" srcId="{605CFB09-4FFC-4C1A-8195-19D3AA6359B4}" destId="{389EDA42-9F3F-4525-9A46-A5986B3B327E}" srcOrd="0" destOrd="0" presId="urn:microsoft.com/office/officeart/2018/2/layout/IconVerticalSolidList"/>
    <dgm:cxn modelId="{AA7F3DD2-A1C9-4B21-A9A3-E36F3392191A}" type="presOf" srcId="{843B74A6-23A5-4489-AF2F-6CEA33F2F7B2}" destId="{BBF9EA2D-187D-441E-B7E0-3E5D7A6F2866}" srcOrd="0" destOrd="0" presId="urn:microsoft.com/office/officeart/2018/2/layout/IconVerticalSolidList"/>
    <dgm:cxn modelId="{38A436D5-50D1-4766-A8DC-8E1FB69FA34C}" type="presOf" srcId="{A5D5957B-AC0E-46D8-AA2C-5A37F2B21F3C}" destId="{FB0769B6-2E8C-4246-8BEB-918B2F18EE1D}" srcOrd="0" destOrd="0" presId="urn:microsoft.com/office/officeart/2018/2/layout/IconVerticalSolidList"/>
    <dgm:cxn modelId="{BD7710DC-6F6C-4C3C-B72C-7325A31B7CC7}" srcId="{843B74A6-23A5-4489-AF2F-6CEA33F2F7B2}" destId="{B648C19D-9479-40A9-84C3-24E5466F1B6A}" srcOrd="2" destOrd="0" parTransId="{489F4CE5-681F-4488-9103-14B0818A3EBE}" sibTransId="{81674762-629E-458E-9A84-67B47A6273D9}"/>
    <dgm:cxn modelId="{0CA8EDDD-1848-43E7-BD5A-268CCC325925}" type="presParOf" srcId="{BBF9EA2D-187D-441E-B7E0-3E5D7A6F2866}" destId="{E8B254C3-7070-48E2-9846-140433BC9265}" srcOrd="0" destOrd="0" presId="urn:microsoft.com/office/officeart/2018/2/layout/IconVerticalSolidList"/>
    <dgm:cxn modelId="{3AD44000-FD1B-4805-B42C-7FDF746666C5}" type="presParOf" srcId="{E8B254C3-7070-48E2-9846-140433BC9265}" destId="{8B0BD2CF-D482-4E59-A20F-78CECE600713}" srcOrd="0" destOrd="0" presId="urn:microsoft.com/office/officeart/2018/2/layout/IconVerticalSolidList"/>
    <dgm:cxn modelId="{901B4CA9-8345-43A8-B8E7-6563EA476FF6}" type="presParOf" srcId="{E8B254C3-7070-48E2-9846-140433BC9265}" destId="{9CBDB5A2-37AD-47EC-94E5-9AEEF74123BF}" srcOrd="1" destOrd="0" presId="urn:microsoft.com/office/officeart/2018/2/layout/IconVerticalSolidList"/>
    <dgm:cxn modelId="{88193028-54A9-4C31-948D-F02E11414D21}" type="presParOf" srcId="{E8B254C3-7070-48E2-9846-140433BC9265}" destId="{DC6CA336-7744-4E28-8DD0-CFD1D71A0A5A}" srcOrd="2" destOrd="0" presId="urn:microsoft.com/office/officeart/2018/2/layout/IconVerticalSolidList"/>
    <dgm:cxn modelId="{7E8E93A5-1BFA-4994-83C6-A0AD32B49E6A}" type="presParOf" srcId="{E8B254C3-7070-48E2-9846-140433BC9265}" destId="{389EDA42-9F3F-4525-9A46-A5986B3B327E}" srcOrd="3" destOrd="0" presId="urn:microsoft.com/office/officeart/2018/2/layout/IconVerticalSolidList"/>
    <dgm:cxn modelId="{ED71BC91-70E6-4F87-9980-E90D34181868}" type="presParOf" srcId="{BBF9EA2D-187D-441E-B7E0-3E5D7A6F2866}" destId="{F277655C-1FD3-44CF-A9A8-CEFD9DA378F8}" srcOrd="1" destOrd="0" presId="urn:microsoft.com/office/officeart/2018/2/layout/IconVerticalSolidList"/>
    <dgm:cxn modelId="{8C9847FF-82B9-4084-95E7-24DC3ECF0B62}" type="presParOf" srcId="{BBF9EA2D-187D-441E-B7E0-3E5D7A6F2866}" destId="{62C43C4F-E5EF-414E-AB8E-976DE9205A6D}" srcOrd="2" destOrd="0" presId="urn:microsoft.com/office/officeart/2018/2/layout/IconVerticalSolidList"/>
    <dgm:cxn modelId="{46BC9050-9416-4D34-8EC3-6FD5E3A19D65}" type="presParOf" srcId="{62C43C4F-E5EF-414E-AB8E-976DE9205A6D}" destId="{2523C574-945A-4542-AAC4-52F2764A24C1}" srcOrd="0" destOrd="0" presId="urn:microsoft.com/office/officeart/2018/2/layout/IconVerticalSolidList"/>
    <dgm:cxn modelId="{D955A969-59A1-497D-B7CB-291806605998}" type="presParOf" srcId="{62C43C4F-E5EF-414E-AB8E-976DE9205A6D}" destId="{6E0D4048-7DD4-49B8-B53F-C5C778995C09}" srcOrd="1" destOrd="0" presId="urn:microsoft.com/office/officeart/2018/2/layout/IconVerticalSolidList"/>
    <dgm:cxn modelId="{8FAFCA62-34ED-42F0-9461-7C2A55272367}" type="presParOf" srcId="{62C43C4F-E5EF-414E-AB8E-976DE9205A6D}" destId="{CB7E617D-1AA0-413D-B827-7F3B58545E93}" srcOrd="2" destOrd="0" presId="urn:microsoft.com/office/officeart/2018/2/layout/IconVerticalSolidList"/>
    <dgm:cxn modelId="{0DBC0092-F60E-44D5-8C8D-8AB989A498C4}" type="presParOf" srcId="{62C43C4F-E5EF-414E-AB8E-976DE9205A6D}" destId="{FB0769B6-2E8C-4246-8BEB-918B2F18EE1D}" srcOrd="3" destOrd="0" presId="urn:microsoft.com/office/officeart/2018/2/layout/IconVerticalSolidList"/>
    <dgm:cxn modelId="{B6D63A22-44D8-466D-BFB4-082B335F51DA}" type="presParOf" srcId="{BBF9EA2D-187D-441E-B7E0-3E5D7A6F2866}" destId="{E3A009A3-0013-43B3-B62A-93436A927A00}" srcOrd="3" destOrd="0" presId="urn:microsoft.com/office/officeart/2018/2/layout/IconVerticalSolidList"/>
    <dgm:cxn modelId="{22610959-BF1E-48AA-827E-BE5F2B6317B3}" type="presParOf" srcId="{BBF9EA2D-187D-441E-B7E0-3E5D7A6F2866}" destId="{1E7567D1-03FD-4ADB-B123-282B0C8123A2}" srcOrd="4" destOrd="0" presId="urn:microsoft.com/office/officeart/2018/2/layout/IconVerticalSolidList"/>
    <dgm:cxn modelId="{F45AB07C-3FAD-4ACC-B13E-F6E5B096E40B}" type="presParOf" srcId="{1E7567D1-03FD-4ADB-B123-282B0C8123A2}" destId="{17DA1D50-07B4-4979-AC07-FEB5AA6B645E}" srcOrd="0" destOrd="0" presId="urn:microsoft.com/office/officeart/2018/2/layout/IconVerticalSolidList"/>
    <dgm:cxn modelId="{CEE29402-9476-4274-967B-50387A2DDC37}" type="presParOf" srcId="{1E7567D1-03FD-4ADB-B123-282B0C8123A2}" destId="{55B00EE5-FD03-477B-B5FA-98839ED0C6B0}" srcOrd="1" destOrd="0" presId="urn:microsoft.com/office/officeart/2018/2/layout/IconVerticalSolidList"/>
    <dgm:cxn modelId="{1631B260-8EC9-4360-9C67-2E34F2238A97}" type="presParOf" srcId="{1E7567D1-03FD-4ADB-B123-282B0C8123A2}" destId="{F20EB9E9-1DE4-44D9-B011-4F8C24C7020E}" srcOrd="2" destOrd="0" presId="urn:microsoft.com/office/officeart/2018/2/layout/IconVerticalSolidList"/>
    <dgm:cxn modelId="{A698B0F6-1A59-4524-AEC6-C436C4BDF975}" type="presParOf" srcId="{1E7567D1-03FD-4ADB-B123-282B0C8123A2}" destId="{4C67E28F-60DD-4A26-BD6D-1914769A9F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6DEEE-5F33-4BDD-8841-8228BF85027F}">
      <dsp:nvSpPr>
        <dsp:cNvPr id="0" name=""/>
        <dsp:cNvSpPr/>
      </dsp:nvSpPr>
      <dsp:spPr>
        <a:xfrm>
          <a:off x="0" y="114807"/>
          <a:ext cx="5843530" cy="1003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How do you currently observe, collect and document data</a:t>
          </a:r>
          <a:r>
            <a:rPr lang="en-US" sz="1700" kern="1200">
              <a:latin typeface="Palatino Linotype"/>
            </a:rPr>
            <a:t>? </a:t>
          </a:r>
        </a:p>
      </dsp:txBody>
      <dsp:txXfrm>
        <a:off x="49002" y="163809"/>
        <a:ext cx="5745526" cy="905799"/>
      </dsp:txXfrm>
    </dsp:sp>
    <dsp:sp modelId="{6DDB4C81-A601-402B-9D12-FE26C41F8E52}">
      <dsp:nvSpPr>
        <dsp:cNvPr id="0" name=""/>
        <dsp:cNvSpPr/>
      </dsp:nvSpPr>
      <dsp:spPr>
        <a:xfrm>
          <a:off x="0" y="1167571"/>
          <a:ext cx="5843530" cy="1039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Palatino Linotype"/>
            </a:rPr>
            <a:t>How do you</a:t>
          </a:r>
          <a:r>
            <a:rPr lang="en-US" sz="1700" kern="1200"/>
            <a:t> use assessment tools in your setting?</a:t>
          </a:r>
        </a:p>
      </dsp:txBody>
      <dsp:txXfrm>
        <a:off x="50732" y="1218303"/>
        <a:ext cx="5742066" cy="937788"/>
      </dsp:txXfrm>
    </dsp:sp>
    <dsp:sp modelId="{2DA87A36-89E0-4C41-A654-40E716549EA5}">
      <dsp:nvSpPr>
        <dsp:cNvPr id="0" name=""/>
        <dsp:cNvSpPr/>
      </dsp:nvSpPr>
      <dsp:spPr>
        <a:xfrm>
          <a:off x="0" y="2255784"/>
          <a:ext cx="5843530" cy="1039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do you assess children in a way that matches the goals of the assessment process and the context of the children you teach?</a:t>
          </a:r>
        </a:p>
      </dsp:txBody>
      <dsp:txXfrm>
        <a:off x="50732" y="2306516"/>
        <a:ext cx="5742066" cy="937788"/>
      </dsp:txXfrm>
    </dsp:sp>
    <dsp:sp modelId="{DD929B13-BCE0-471C-AB00-C34BB3BF8DB3}">
      <dsp:nvSpPr>
        <dsp:cNvPr id="0" name=""/>
        <dsp:cNvSpPr/>
      </dsp:nvSpPr>
      <dsp:spPr>
        <a:xfrm>
          <a:off x="0" y="3343996"/>
          <a:ext cx="5843530" cy="1039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What resources and supports would help you</a:t>
          </a:r>
          <a:r>
            <a:rPr lang="en-US" sz="1700" kern="1200">
              <a:latin typeface="Palatino Linotype"/>
            </a:rPr>
            <a:t> incorporate</a:t>
          </a:r>
          <a:r>
            <a:rPr lang="en-US" sz="1700" kern="1200"/>
            <a:t> appropriate assessment practices in your daily work with children?</a:t>
          </a:r>
        </a:p>
      </dsp:txBody>
      <dsp:txXfrm>
        <a:off x="50732" y="3394728"/>
        <a:ext cx="5742066" cy="93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D2CF-D482-4E59-A20F-78CECE600713}">
      <dsp:nvSpPr>
        <dsp:cNvPr id="0" name=""/>
        <dsp:cNvSpPr/>
      </dsp:nvSpPr>
      <dsp:spPr>
        <a:xfrm>
          <a:off x="0" y="571"/>
          <a:ext cx="11864631" cy="1337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DB5A2-37AD-47EC-94E5-9AEEF74123BF}">
      <dsp:nvSpPr>
        <dsp:cNvPr id="0" name=""/>
        <dsp:cNvSpPr/>
      </dsp:nvSpPr>
      <dsp:spPr>
        <a:xfrm>
          <a:off x="404575" y="301495"/>
          <a:ext cx="735592" cy="7355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9EDA42-9F3F-4525-9A46-A5986B3B327E}">
      <dsp:nvSpPr>
        <dsp:cNvPr id="0" name=""/>
        <dsp:cNvSpPr/>
      </dsp:nvSpPr>
      <dsp:spPr>
        <a:xfrm>
          <a:off x="1544744" y="571"/>
          <a:ext cx="10319886" cy="133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46" tIns="141546" rIns="141546" bIns="141546" numCol="1" spcCol="1270" anchor="ctr" anchorCtr="0">
          <a:noAutofit/>
        </a:bodyPr>
        <a:lstStyle/>
        <a:p>
          <a:pPr marL="0" lvl="0" indent="0" algn="l" defTabSz="977900" rtl="0">
            <a:lnSpc>
              <a:spcPct val="90000"/>
            </a:lnSpc>
            <a:spcBef>
              <a:spcPct val="0"/>
            </a:spcBef>
            <a:spcAft>
              <a:spcPct val="35000"/>
            </a:spcAft>
            <a:buNone/>
          </a:pPr>
          <a:r>
            <a:rPr lang="en-US" sz="2200" kern="1200"/>
            <a:t>Gathering, understanding, and using information about children’s learning and development is a complex and challenging process.</a:t>
          </a:r>
          <a:r>
            <a:rPr lang="en-US" sz="2200" kern="1200">
              <a:latin typeface="Palatino Linotype"/>
            </a:rPr>
            <a:t> </a:t>
          </a:r>
          <a:endParaRPr lang="en-US" sz="2200" kern="1200"/>
        </a:p>
      </dsp:txBody>
      <dsp:txXfrm>
        <a:off x="1544744" y="571"/>
        <a:ext cx="10319886" cy="1337441"/>
      </dsp:txXfrm>
    </dsp:sp>
    <dsp:sp modelId="{2523C574-945A-4542-AAC4-52F2764A24C1}">
      <dsp:nvSpPr>
        <dsp:cNvPr id="0" name=""/>
        <dsp:cNvSpPr/>
      </dsp:nvSpPr>
      <dsp:spPr>
        <a:xfrm>
          <a:off x="0" y="1672372"/>
          <a:ext cx="11864631" cy="1337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D4048-7DD4-49B8-B53F-C5C778995C09}">
      <dsp:nvSpPr>
        <dsp:cNvPr id="0" name=""/>
        <dsp:cNvSpPr/>
      </dsp:nvSpPr>
      <dsp:spPr>
        <a:xfrm>
          <a:off x="404575" y="1973297"/>
          <a:ext cx="735592" cy="7355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769B6-2E8C-4246-8BEB-918B2F18EE1D}">
      <dsp:nvSpPr>
        <dsp:cNvPr id="0" name=""/>
        <dsp:cNvSpPr/>
      </dsp:nvSpPr>
      <dsp:spPr>
        <a:xfrm>
          <a:off x="1544744" y="1672372"/>
          <a:ext cx="10319886" cy="133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46" tIns="141546" rIns="141546" bIns="141546" numCol="1" spcCol="1270" anchor="ctr" anchorCtr="0">
          <a:noAutofit/>
        </a:bodyPr>
        <a:lstStyle/>
        <a:p>
          <a:pPr marL="0" lvl="0" indent="0" algn="l" defTabSz="977900" rtl="0">
            <a:lnSpc>
              <a:spcPct val="90000"/>
            </a:lnSpc>
            <a:spcBef>
              <a:spcPct val="0"/>
            </a:spcBef>
            <a:spcAft>
              <a:spcPct val="35000"/>
            </a:spcAft>
            <a:buNone/>
          </a:pPr>
          <a:r>
            <a:rPr lang="en-US" sz="2200" kern="1200"/>
            <a:t>Educators make critical decisions based on assessments. At the center of assessment, formal or informal, formative and summative, should be the child</a:t>
          </a:r>
          <a:r>
            <a:rPr lang="en-US" sz="2200" kern="1200">
              <a:latin typeface="Palatino Linotype"/>
            </a:rPr>
            <a:t>. The</a:t>
          </a:r>
          <a:r>
            <a:rPr lang="en-US" sz="2200" kern="1200"/>
            <a:t> assessment</a:t>
          </a:r>
          <a:r>
            <a:rPr lang="en-US" sz="2200" kern="1200">
              <a:latin typeface="Palatino Linotype"/>
            </a:rPr>
            <a:t> should</a:t>
          </a:r>
          <a:r>
            <a:rPr lang="en-US" sz="2200" kern="1200"/>
            <a:t> be authentic and meaningful.</a:t>
          </a:r>
        </a:p>
      </dsp:txBody>
      <dsp:txXfrm>
        <a:off x="1544744" y="1672372"/>
        <a:ext cx="10319886" cy="1337441"/>
      </dsp:txXfrm>
    </dsp:sp>
    <dsp:sp modelId="{17DA1D50-07B4-4979-AC07-FEB5AA6B645E}">
      <dsp:nvSpPr>
        <dsp:cNvPr id="0" name=""/>
        <dsp:cNvSpPr/>
      </dsp:nvSpPr>
      <dsp:spPr>
        <a:xfrm>
          <a:off x="0" y="3344174"/>
          <a:ext cx="11864631" cy="1337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00EE5-FD03-477B-B5FA-98839ED0C6B0}">
      <dsp:nvSpPr>
        <dsp:cNvPr id="0" name=""/>
        <dsp:cNvSpPr/>
      </dsp:nvSpPr>
      <dsp:spPr>
        <a:xfrm>
          <a:off x="404575" y="3645098"/>
          <a:ext cx="735592" cy="7355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7E28F-60DD-4A26-BD6D-1914769A9F52}">
      <dsp:nvSpPr>
        <dsp:cNvPr id="0" name=""/>
        <dsp:cNvSpPr/>
      </dsp:nvSpPr>
      <dsp:spPr>
        <a:xfrm>
          <a:off x="1544744" y="3344174"/>
          <a:ext cx="10319886" cy="133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46" tIns="141546" rIns="141546" bIns="141546" numCol="1" spcCol="1270" anchor="ctr" anchorCtr="0">
          <a:noAutofit/>
        </a:bodyPr>
        <a:lstStyle/>
        <a:p>
          <a:pPr marL="0" lvl="0" indent="0" algn="l" defTabSz="977900">
            <a:lnSpc>
              <a:spcPct val="90000"/>
            </a:lnSpc>
            <a:spcBef>
              <a:spcPct val="0"/>
            </a:spcBef>
            <a:spcAft>
              <a:spcPct val="35000"/>
            </a:spcAft>
            <a:buNone/>
          </a:pPr>
          <a:r>
            <a:rPr lang="en-US" sz="2200" kern="1200"/>
            <a:t>Intentional teaching is equally important. Also needed are </a:t>
          </a:r>
          <a:r>
            <a:rPr lang="en-US" sz="2200" kern="1200">
              <a:latin typeface="Palatino Linotype"/>
            </a:rPr>
            <a:t>school</a:t>
          </a:r>
          <a:r>
            <a:rPr lang="en-US" sz="2200" kern="1200"/>
            <a:t> systems that value and support a comprehensive, ongoing process that reflects children’s social, historical, and cultural contexts.</a:t>
          </a:r>
        </a:p>
      </dsp:txBody>
      <dsp:txXfrm>
        <a:off x="1544744" y="3344174"/>
        <a:ext cx="10319886" cy="13374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6/4/2024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287259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389736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3683-07F3-8804-C10B-69A180B22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566B6-1826-1B14-DBE9-FACFB0AB0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21851-3821-6A39-BFCF-22E9E77284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80331-41C1-D96C-7F75-B3F2D5B1EC92}"/>
              </a:ext>
            </a:extLst>
          </p:cNvPr>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7954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208265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A40D0-A39C-F814-3882-91A399934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39A9D-B5C9-BC44-7B76-3122246ED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AF3D8-8DFD-DED2-3AAD-AE13F3A5145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E2851E98-A8A8-F653-2C69-E4B45B7A4219}"/>
              </a:ext>
            </a:extLst>
          </p:cNvPr>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124127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6AF11-2482-D7DB-5C59-EA3069B19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49BE1-782D-6652-B436-1E6AB8F84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CB39B-6E3A-2C21-0D55-0DAF8936F094}"/>
              </a:ext>
            </a:extLst>
          </p:cNvPr>
          <p:cNvSpPr>
            <a:spLocks noGrp="1"/>
          </p:cNvSpPr>
          <p:nvPr>
            <p:ph type="body" idx="1"/>
          </p:nvPr>
        </p:nvSpPr>
        <p:spPr/>
        <p:txBody>
          <a:bodyPr/>
          <a:lstStyle/>
          <a:p>
            <a:pPr algn="l" rtl="0" fontAlgn="t">
              <a:spcBef>
                <a:spcPts val="0"/>
              </a:spcBef>
              <a:spcAft>
                <a:spcPts val="0"/>
              </a:spcAft>
            </a:pPr>
            <a:endParaRPr lang="en-US" dirty="0">
              <a:ea typeface="Calibri"/>
              <a:cs typeface="Calibri"/>
            </a:endParaRPr>
          </a:p>
        </p:txBody>
      </p:sp>
      <p:sp>
        <p:nvSpPr>
          <p:cNvPr id="4" name="Slide Number Placeholder 3">
            <a:extLst>
              <a:ext uri="{FF2B5EF4-FFF2-40B4-BE49-F238E27FC236}">
                <a16:creationId xmlns:a16="http://schemas.microsoft.com/office/drawing/2014/main" id="{16F4DF86-D473-A951-A603-266B2D3A1E21}"/>
              </a:ext>
            </a:extLst>
          </p:cNvPr>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2888891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A8C45-84E5-CE34-722E-5B16415FF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57F68-B090-F47F-DA66-B78E90546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2062F-0C13-8939-928A-6A158FEC1C6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756DBB3E-768E-2225-9B58-49EA29BC2A03}"/>
              </a:ext>
            </a:extLst>
          </p:cNvPr>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2605880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A40D0-A39C-F814-3882-91A399934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39A9D-B5C9-BC44-7B76-3122246ED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AF3D8-8DFD-DED2-3AAD-AE13F3A514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851E98-A8A8-F653-2C69-E4B45B7A4219}"/>
              </a:ext>
            </a:extLst>
          </p:cNvPr>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1761049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3090351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27159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Aft>
                <a:spcPts val="2143"/>
              </a:spcAft>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286977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3184247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Aft>
                <a:spcPts val="2143"/>
              </a:spcAft>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4035836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40E42-725D-407C-7D9F-5AA3820BF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6025A-D6ED-2361-13E8-9D0A8A84F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2EFD1-6419-EAA7-2B51-ACCA0DA5082A}"/>
              </a:ext>
            </a:extLst>
          </p:cNvPr>
          <p:cNvSpPr>
            <a:spLocks noGrp="1"/>
          </p:cNvSpPr>
          <p:nvPr>
            <p:ph type="body" idx="1"/>
          </p:nvPr>
        </p:nvSpPr>
        <p:spPr/>
        <p:txBody>
          <a:bodyPr/>
          <a:lstStyle/>
          <a:p>
            <a:pPr>
              <a:lnSpc>
                <a:spcPct val="108000"/>
              </a:lnSpc>
              <a:spcAft>
                <a:spcPts val="2143"/>
              </a:spcAft>
            </a:pP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969B30B-C930-F49A-E2C8-33E28DFECE3C}"/>
              </a:ext>
            </a:extLst>
          </p:cNvPr>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21180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EECDF-F8A2-D41F-4C47-6120D211D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CB51E-7EDC-A461-E943-CD5AFB276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23E95-E04D-7885-4B43-780A2F8AC126}"/>
              </a:ext>
            </a:extLst>
          </p:cNvPr>
          <p:cNvSpPr>
            <a:spLocks noGrp="1"/>
          </p:cNvSpPr>
          <p:nvPr>
            <p:ph type="body" idx="1"/>
          </p:nvPr>
        </p:nvSpPr>
        <p:spPr/>
        <p:txBody>
          <a:bodyPr/>
          <a:lstStyle/>
          <a:p>
            <a:pPr>
              <a:lnSpc>
                <a:spcPct val="108000"/>
              </a:lnSpc>
              <a:spcAft>
                <a:spcPts val="2143"/>
              </a:spcAft>
            </a:pP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663DE57-44F8-6FA3-7C6A-E273F3E3B0BC}"/>
              </a:ext>
            </a:extLst>
          </p:cNvPr>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973150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218978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37764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91200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3834514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4058510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2388090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D86DD-2A10-E670-25A2-378340D2D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AB835-E57B-3C2B-61CC-6D9BA81BF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69A6D-B23E-7E08-628D-751C3B12A4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333333"/>
              </a:solidFill>
            </a:endParaRPr>
          </a:p>
        </p:txBody>
      </p:sp>
      <p:sp>
        <p:nvSpPr>
          <p:cNvPr id="4" name="Slide Number Placeholder 3">
            <a:extLst>
              <a:ext uri="{FF2B5EF4-FFF2-40B4-BE49-F238E27FC236}">
                <a16:creationId xmlns:a16="http://schemas.microsoft.com/office/drawing/2014/main" id="{3CF8B8CF-5463-E808-C068-C2908C85E819}"/>
              </a:ext>
            </a:extLst>
          </p:cNvPr>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99481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92917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4C5B-D71A-2369-802B-72E49EE61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52951-EC14-99B9-103A-5E45D5B6D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35F15-483F-A1E3-ECA7-711BA09CD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2F83B5-CCDD-3D9D-5859-29DB3A556B8A}"/>
              </a:ext>
            </a:extLst>
          </p:cNvPr>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380735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9AFE0-9814-417A-3108-AF82ADAF4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DA940-D417-CE64-6FC5-0C78AE1D9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08635-15FC-6E65-2E98-1EB579020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214C50-D7D9-E7D3-94C3-788C2137E331}"/>
              </a:ext>
            </a:extLst>
          </p:cNvPr>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1547843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3CC4-15E1-E914-47B9-4AFA6DF3D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CB981-2A8B-CAB9-7757-727B76652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21106-FE97-1184-E584-C3B1CB97F1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891AD-9DA9-03BE-7645-9364E380C9D5}"/>
              </a:ext>
            </a:extLst>
          </p:cNvPr>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979538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80D7E-4E9F-5D67-0564-BFC417F03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B0AB2-623F-565A-BB69-AF098C7E3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0CBEF9-11C6-CC7E-2642-14345A5C4E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86A72F01-3439-1445-8FF4-E2A1780D3D26}"/>
              </a:ext>
            </a:extLst>
          </p:cNvPr>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1124807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6952-6AB0-30EF-6923-655527A8F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61F02-D062-077E-6F8E-9B791E327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0618B-4DD1-F1C5-35F9-7552A39A7B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BB0DE1D-80AF-BF39-84D0-01389CFB440A}"/>
              </a:ext>
            </a:extLst>
          </p:cNvPr>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301226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269366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147644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220687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86815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2616B-0EC7-CBA1-AB7A-F1242584D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6A0DB-3D6E-0470-2112-ECADE54B9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DA6B7-F08F-C2C7-E505-5175311CE9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F56ECD73-F8E3-E69D-9D7D-A87C9ECE76C1}"/>
              </a:ext>
            </a:extLst>
          </p:cNvPr>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110040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388372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6B27-C298-3DED-B5E0-57F654668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15119-211E-7481-F80F-1B236AEB4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FF057-2A69-D55D-17D2-FF6F40B09C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FB63B5-6124-96D2-ACE9-47BE47452589}"/>
              </a:ext>
            </a:extLst>
          </p:cNvPr>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97127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a:xfrm>
            <a:off x="1256841" y="289932"/>
            <a:ext cx="10096959" cy="747579"/>
          </a:xfrm>
        </p:spPr>
        <p:txBody>
          <a:bodyPr/>
          <a:lstStyle/>
          <a:p>
            <a:r>
              <a:rPr lang="en-US"/>
              <a:t>Click to edit Master title style</a:t>
            </a:r>
          </a:p>
        </p:txBody>
      </p:sp>
      <p:sp>
        <p:nvSpPr>
          <p:cNvPr id="11" name="Table Placeholder 10">
            <a:extLst>
              <a:ext uri="{FF2B5EF4-FFF2-40B4-BE49-F238E27FC236}">
                <a16:creationId xmlns:a16="http://schemas.microsoft.com/office/drawing/2014/main" id="{305F464B-FD81-E68D-7224-DF9C7F723E39}"/>
              </a:ext>
            </a:extLst>
          </p:cNvPr>
          <p:cNvSpPr>
            <a:spLocks noGrp="1"/>
          </p:cNvSpPr>
          <p:nvPr>
            <p:ph type="tbl" sz="quarter" idx="18"/>
          </p:nvPr>
        </p:nvSpPr>
        <p:spPr>
          <a:xfrm>
            <a:off x="252728" y="1083153"/>
            <a:ext cx="10682287" cy="531044"/>
          </a:xfrm>
        </p:spPr>
        <p:txBody>
          <a:bodyPr/>
          <a:lstStyle/>
          <a:p>
            <a:endParaRPr lang="en-US"/>
          </a:p>
        </p:txBody>
      </p:sp>
      <p:sp>
        <p:nvSpPr>
          <p:cNvPr id="13" name="Text Placeholder 12">
            <a:extLst>
              <a:ext uri="{FF2B5EF4-FFF2-40B4-BE49-F238E27FC236}">
                <a16:creationId xmlns:a16="http://schemas.microsoft.com/office/drawing/2014/main" id="{BA5CD628-158C-754A-9FA4-09C9D2D82D00}"/>
              </a:ext>
            </a:extLst>
          </p:cNvPr>
          <p:cNvSpPr>
            <a:spLocks noGrp="1"/>
          </p:cNvSpPr>
          <p:nvPr>
            <p:ph type="body" sz="quarter" idx="19"/>
          </p:nvPr>
        </p:nvSpPr>
        <p:spPr>
          <a:xfrm>
            <a:off x="252413" y="1670050"/>
            <a:ext cx="10785475" cy="474663"/>
          </a:xfrm>
        </p:spPr>
        <p:txBody>
          <a:bodyPr>
            <a:noAutofit/>
          </a:bodyPr>
          <a:lstStyle>
            <a:lvl1pPr marL="0" indent="0">
              <a:buNone/>
              <a:defRPr sz="2400"/>
            </a:lvl1pPr>
          </a:lstStyle>
          <a:p>
            <a:pPr lvl="0"/>
            <a:endParaRPr lang="en-US"/>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252727" y="2258008"/>
            <a:ext cx="5697090" cy="1835514"/>
          </a:xfrm>
          <a:ln w="28575">
            <a:solidFill>
              <a:srgbClr val="C00000"/>
            </a:solidFill>
          </a:ln>
        </p:spPr>
        <p:txBody>
          <a:bodyPr rIns="64008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6" name="Content Placeholder 1">
            <a:extLst>
              <a:ext uri="{FF2B5EF4-FFF2-40B4-BE49-F238E27FC236}">
                <a16:creationId xmlns:a16="http://schemas.microsoft.com/office/drawing/2014/main" id="{2974F913-3E7A-A473-351A-78BE9B0EB8CF}"/>
              </a:ext>
            </a:extLst>
          </p:cNvPr>
          <p:cNvSpPr>
            <a:spLocks noGrp="1"/>
          </p:cNvSpPr>
          <p:nvPr>
            <p:ph sz="half" idx="16"/>
          </p:nvPr>
        </p:nvSpPr>
        <p:spPr>
          <a:xfrm>
            <a:off x="6242181" y="2258008"/>
            <a:ext cx="5697092" cy="1835514"/>
          </a:xfrm>
          <a:ln w="28575">
            <a:solidFill>
              <a:schemeClr val="accent5">
                <a:lumMod val="50000"/>
              </a:schemeClr>
            </a:solidFill>
          </a:ln>
        </p:spPr>
        <p:txBody>
          <a:bodyPr rIns="64008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5" name="Content Placeholder 1">
            <a:extLst>
              <a:ext uri="{FF2B5EF4-FFF2-40B4-BE49-F238E27FC236}">
                <a16:creationId xmlns:a16="http://schemas.microsoft.com/office/drawing/2014/main" id="{AA1210E2-DDF9-B3AF-2B27-2C8AEEF4FA7B}"/>
              </a:ext>
            </a:extLst>
          </p:cNvPr>
          <p:cNvSpPr>
            <a:spLocks noGrp="1"/>
          </p:cNvSpPr>
          <p:nvPr>
            <p:ph sz="half" idx="15"/>
          </p:nvPr>
        </p:nvSpPr>
        <p:spPr>
          <a:xfrm>
            <a:off x="252728" y="4206924"/>
            <a:ext cx="5697090" cy="1835514"/>
          </a:xfrm>
          <a:ln w="28575">
            <a:solidFill>
              <a:srgbClr val="7030A0"/>
            </a:solidFill>
          </a:ln>
        </p:spPr>
        <p:txBody>
          <a:bodyPr rIns="9144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9" name="Content Placeholder 1">
            <a:extLst>
              <a:ext uri="{FF2B5EF4-FFF2-40B4-BE49-F238E27FC236}">
                <a16:creationId xmlns:a16="http://schemas.microsoft.com/office/drawing/2014/main" id="{25B86C6C-CC11-C5BC-99C2-9EE43186F6DE}"/>
              </a:ext>
            </a:extLst>
          </p:cNvPr>
          <p:cNvSpPr>
            <a:spLocks noGrp="1"/>
          </p:cNvSpPr>
          <p:nvPr>
            <p:ph sz="half" idx="17"/>
          </p:nvPr>
        </p:nvSpPr>
        <p:spPr>
          <a:xfrm>
            <a:off x="6242180" y="4206924"/>
            <a:ext cx="5697091" cy="1835514"/>
          </a:xfrm>
          <a:ln w="28575">
            <a:solidFill>
              <a:schemeClr val="accent6">
                <a:lumMod val="50000"/>
              </a:schemeClr>
            </a:solidFill>
          </a:ln>
        </p:spPr>
        <p:txBody>
          <a:bodyPr rIns="9144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0559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92" r:id="rId5"/>
    <p:sldLayoutId id="2147483670" r:id="rId6"/>
    <p:sldLayoutId id="2147483665" r:id="rId7"/>
    <p:sldLayoutId id="2147483681" r:id="rId8"/>
    <p:sldLayoutId id="2147483675" r:id="rId9"/>
    <p:sldLayoutId id="2147483676" r:id="rId10"/>
    <p:sldLayoutId id="2147483672" r:id="rId11"/>
    <p:sldLayoutId id="2147483690" r:id="rId12"/>
    <p:sldLayoutId id="2147483669" r:id="rId13"/>
    <p:sldLayoutId id="2147483689" r:id="rId14"/>
    <p:sldLayoutId id="2147483691" r:id="rId15"/>
    <p:sldLayoutId id="2147483678"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youngmathematicians.edc.org/math_games/count-and-see-board-gam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mcas.ms/file/d/1LiIeYMEX739tEx8EQyoKI7f9md69yz77/view"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nj.gov/education/earlychildhood/preschool/docs/PreschoolTeachingandLearningStandard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AZ6VJk6I-AA"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arningtrajectories.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docs.google.com/document/d/1TFO20RsM6dMisSVvosT6zU7kAK-hu2bp4Lm22J9QnkA/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0d2BdPXl8Ml4HGLmJGU-NAImO4ZDxRm0/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RZ5ZMUruFFI"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www.learningtrajectories.org/math/2d-shapes/most-attributes-compar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nctm.org/pows/" TargetMode="External"/><Relationship Id="rId3" Type="http://schemas.openxmlformats.org/officeDocument/2006/relationships/hyperlink" Target="https://edpolicy.stanford.edu/sites/default/files/events/materials/2011-06-linked-learning-performance-based-assessment.pdf" TargetMode="External"/><Relationship Id="rId7" Type="http://schemas.openxmlformats.org/officeDocument/2006/relationships/hyperlink" Target="https://nysed.sharepoint.com/sites/P12EngageNY-Math-EXTA/Shared%20Documents/Forms/AllItems.aspx?ga=1&amp;id=%2Fsites%2FP12EngageNY%2DMath%2DEXTA%2FShared%20Documents%2FMathematics%2FKindergarten&amp;viewid=74a2b97e%2D3088%2D44b7%2Dab73%2D420870c488b4"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achievethecore.org/category/416/mathematics-tasks" TargetMode="External"/><Relationship Id="rId11" Type="http://schemas.openxmlformats.org/officeDocument/2006/relationships/image" Target="../media/image33.png"/><Relationship Id="rId5" Type="http://schemas.openxmlformats.org/officeDocument/2006/relationships/hyperlink" Target="https://www.doe.virginia.gov/teaching-learning-assessment/k-12-standards-instruction/mathematics/instructional-resources/rich-mathematical-task" TargetMode="External"/><Relationship Id="rId10" Type="http://schemas.openxmlformats.org/officeDocument/2006/relationships/image" Target="../media/image32.png"/><Relationship Id="rId4" Type="http://schemas.openxmlformats.org/officeDocument/2006/relationships/hyperlink" Target="https://www.insidemathematics.org/performance-assessment-tasks" TargetMode="External"/><Relationship Id="rId9" Type="http://schemas.openxmlformats.org/officeDocument/2006/relationships/hyperlink" Target="https://my.pblworks.org/projects?_gl=1%2Aengoek%2A_ga%2ANzg2NzIzNzU5LjE3MDcxNjQyMjk.%2A_ga_Q5LE6CC3DF%2AMTcwNzE2NDIyOS4xLjEuMTcwNzE2NDIzMy4wLjAuMA..&amp;f%5B0%5D=subject_projects%3A77"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youtu.be/QYJydGcgou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QYJydGcgouQ" TargetMode="External"/><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QYJydGcgouQ" TargetMode="External"/><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docs.google.com/document/d/11Mvm99rpi8q7vrFkMteP7qG7xQUWBut4XslZ37CQeZo/edit?usp=sharing" TargetMode="External"/><Relationship Id="rId5" Type="http://schemas.openxmlformats.org/officeDocument/2006/relationships/hyperlink" Target="https://www.youtube.com/watch?v=xmi8Ncf5i8E" TargetMode="External"/><Relationship Id="rId4" Type="http://schemas.openxmlformats.org/officeDocument/2006/relationships/hyperlink" Target="https://mathrunningrecords.files.wordpress.com/2018/09/add-rr-codes-4.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K-3Office@doe.nj.gov" TargetMode="External"/><Relationship Id="rId2" Type="http://schemas.openxmlformats.org/officeDocument/2006/relationships/hyperlink" Target="nj.gov/education"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bPUmjWbakyk?si=XUGrGfOHu82AP8f5"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learningtrajectories.org/math/composing-numbers/composer-to-1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1803401"/>
            <a:ext cx="12191999" cy="2359108"/>
          </a:xfrm>
          <a:prstGeom prst="rect">
            <a:avLst/>
          </a:prstGeom>
        </p:spPr>
        <p:txBody>
          <a:bodyPr lIns="91440" tIns="45720" rIns="91440" bIns="45720" anchor="b"/>
          <a:lstStyle/>
          <a:p>
            <a:r>
              <a:rPr lang="en-US">
                <a:latin typeface="Palatino Linotype"/>
              </a:rPr>
              <a:t>Early Mathematics </a:t>
            </a:r>
            <a:br>
              <a:rPr lang="en-US">
                <a:latin typeface="Palatino Linotype"/>
              </a:rPr>
            </a:br>
            <a:r>
              <a:rPr lang="en-US">
                <a:latin typeface="Palatino Linotype"/>
              </a:rPr>
              <a:t>Assessment Practices </a:t>
            </a:r>
            <a:br>
              <a:rPr lang="en-US"/>
            </a:br>
            <a:r>
              <a:rPr lang="en-US">
                <a:latin typeface="Palatino Linotype"/>
              </a:rPr>
              <a:t>for Teachers across the P-3 Continuum</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47052" y="4335869"/>
            <a:ext cx="12191998" cy="2198080"/>
          </a:xfrm>
        </p:spPr>
        <p:txBody>
          <a:bodyPr>
            <a:normAutofit/>
          </a:bodyPr>
          <a:lstStyle/>
          <a:p>
            <a:r>
              <a:rPr lang="en-US"/>
              <a:t>Office of K</a:t>
            </a:r>
            <a:r>
              <a:rPr lang="en-US" kern="100">
                <a:effectLst/>
                <a:latin typeface="+mn-lt"/>
                <a:ea typeface="Calibri" panose="020F0502020204030204" pitchFamily="34" charset="0"/>
                <a:cs typeface="Times New Roman" panose="02020603050405020304" pitchFamily="18" charset="0"/>
              </a:rPr>
              <a:t>–</a:t>
            </a:r>
            <a:r>
              <a:rPr lang="en-US"/>
              <a:t>3</a:t>
            </a:r>
          </a:p>
          <a:p>
            <a:r>
              <a:rPr lang="en-US"/>
              <a:t>Division of Early Childhood Services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sz="3600"/>
              <a:t>Authentic Formative Assessment (5 of 6)</a:t>
            </a:r>
          </a:p>
        </p:txBody>
      </p:sp>
      <p:sp>
        <p:nvSpPr>
          <p:cNvPr id="5" name="TextBox 4">
            <a:extLst>
              <a:ext uri="{FF2B5EF4-FFF2-40B4-BE49-F238E27FC236}">
                <a16:creationId xmlns:a16="http://schemas.microsoft.com/office/drawing/2014/main" id="{07BE5A9A-1428-277D-5882-B452F70BCF50}"/>
              </a:ext>
            </a:extLst>
          </p:cNvPr>
          <p:cNvSpPr txBox="1"/>
          <p:nvPr/>
        </p:nvSpPr>
        <p:spPr>
          <a:xfrm>
            <a:off x="276725" y="1227221"/>
            <a:ext cx="10888579" cy="2585323"/>
          </a:xfrm>
          <a:prstGeom prst="rect">
            <a:avLst/>
          </a:prstGeom>
          <a:noFill/>
        </p:spPr>
        <p:txBody>
          <a:bodyPr wrap="square" rtlCol="0">
            <a:spAutoFit/>
          </a:bodyPr>
          <a:lstStyle/>
          <a:p>
            <a:r>
              <a:rPr lang="en-US"/>
              <a:t>Now observe this game that can be played in a small group.  Think about…</a:t>
            </a:r>
          </a:p>
          <a:p>
            <a:endParaRPr lang="en-US"/>
          </a:p>
          <a:p>
            <a:pPr marL="285750" indent="-285750">
              <a:buFont typeface="Arial" panose="020B0604020202020204" pitchFamily="34" charset="0"/>
              <a:buChar char="•"/>
            </a:pPr>
            <a:r>
              <a:rPr lang="en-US"/>
              <a:t>How can a teacher use games such as this in small groups to assess learning? </a:t>
            </a:r>
          </a:p>
          <a:p>
            <a:endParaRPr lang="en-US"/>
          </a:p>
          <a:p>
            <a:pPr marL="285750" indent="-285750">
              <a:buFont typeface="Arial" panose="020B0604020202020204" pitchFamily="34" charset="0"/>
              <a:buChar char="•"/>
            </a:pPr>
            <a:r>
              <a:rPr lang="en-US"/>
              <a:t>What standards and skills can teachers assess using this activity? Let’s discuss!</a:t>
            </a:r>
          </a:p>
          <a:p>
            <a:endParaRPr lang="en-US"/>
          </a:p>
          <a:p>
            <a:r>
              <a:rPr lang="en-US">
                <a:hlinkClick r:id="rId3"/>
              </a:rPr>
              <a:t>https://youngmathematicians.edc.org/math_games/count-and-see-board-games/</a:t>
            </a:r>
            <a:endParaRPr lang="en-US"/>
          </a:p>
          <a:p>
            <a:endParaRPr lang="en-US"/>
          </a:p>
          <a:p>
            <a:endParaRPr lang="en-US"/>
          </a:p>
        </p:txBody>
      </p:sp>
      <p:pic>
        <p:nvPicPr>
          <p:cNvPr id="7" name="Picture 6" descr="six cards with the numbers 1-6 with a picture of a corresponding die">
            <a:extLst>
              <a:ext uri="{FF2B5EF4-FFF2-40B4-BE49-F238E27FC236}">
                <a16:creationId xmlns:a16="http://schemas.microsoft.com/office/drawing/2014/main" id="{84096EB2-C505-B6AE-E0F1-77CABD291DFF}"/>
              </a:ext>
            </a:extLst>
          </p:cNvPr>
          <p:cNvPicPr>
            <a:picLocks noChangeAspect="1"/>
          </p:cNvPicPr>
          <p:nvPr/>
        </p:nvPicPr>
        <p:blipFill>
          <a:blip r:embed="rId4"/>
          <a:stretch>
            <a:fillRect/>
          </a:stretch>
        </p:blipFill>
        <p:spPr>
          <a:xfrm>
            <a:off x="3742726" y="3429000"/>
            <a:ext cx="5125187" cy="2031324"/>
          </a:xfrm>
          <a:prstGeom prst="rect">
            <a:avLst/>
          </a:prstGeom>
        </p:spPr>
      </p:pic>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52109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3C5D8-56D0-B128-F727-D75180D2D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E95EE-3291-B510-17E0-BBFDF2A8CE65}"/>
              </a:ext>
            </a:extLst>
          </p:cNvPr>
          <p:cNvSpPr>
            <a:spLocks noGrp="1"/>
          </p:cNvSpPr>
          <p:nvPr>
            <p:ph type="title"/>
          </p:nvPr>
        </p:nvSpPr>
        <p:spPr/>
        <p:txBody>
          <a:bodyPr/>
          <a:lstStyle/>
          <a:p>
            <a:r>
              <a:rPr lang="en-US" sz="3600"/>
              <a:t>Authentic Formative Assessment (6 of 6)</a:t>
            </a:r>
          </a:p>
        </p:txBody>
      </p:sp>
      <p:sp>
        <p:nvSpPr>
          <p:cNvPr id="5" name="TextBox 4">
            <a:extLst>
              <a:ext uri="{FF2B5EF4-FFF2-40B4-BE49-F238E27FC236}">
                <a16:creationId xmlns:a16="http://schemas.microsoft.com/office/drawing/2014/main" id="{CCB5E1DC-43FB-A928-8747-5DCBC24932FB}"/>
              </a:ext>
            </a:extLst>
          </p:cNvPr>
          <p:cNvSpPr txBox="1"/>
          <p:nvPr/>
        </p:nvSpPr>
        <p:spPr>
          <a:xfrm>
            <a:off x="276725" y="1227221"/>
            <a:ext cx="10888579" cy="1200329"/>
          </a:xfrm>
          <a:prstGeom prst="rect">
            <a:avLst/>
          </a:prstGeom>
          <a:noFill/>
        </p:spPr>
        <p:txBody>
          <a:bodyPr wrap="square" lIns="91440" tIns="45720" rIns="91440" bIns="45720" rtlCol="0" anchor="t">
            <a:spAutoFit/>
          </a:bodyPr>
          <a:lstStyle/>
          <a:p>
            <a:r>
              <a:rPr lang="en-US"/>
              <a:t>Games enable teachers to observe and assess students' understanding of skills and concepts throughout the learning experience.  Good games seamlessly assess children as they play them. Instead of trying to quickly capture a moment in time through a unit assessment or quiz, assess through math games, centers, and activities.</a:t>
            </a:r>
          </a:p>
        </p:txBody>
      </p:sp>
      <p:pic>
        <p:nvPicPr>
          <p:cNvPr id="8" name="Picture 7" descr="Students playing a math game on the carpet.  ">
            <a:extLst>
              <a:ext uri="{FF2B5EF4-FFF2-40B4-BE49-F238E27FC236}">
                <a16:creationId xmlns:a16="http://schemas.microsoft.com/office/drawing/2014/main" id="{B53A920C-519B-5386-94B7-C3F345EBDA1D}"/>
              </a:ext>
            </a:extLst>
          </p:cNvPr>
          <p:cNvPicPr>
            <a:picLocks noChangeAspect="1"/>
          </p:cNvPicPr>
          <p:nvPr/>
        </p:nvPicPr>
        <p:blipFill>
          <a:blip r:embed="rId3"/>
          <a:stretch>
            <a:fillRect/>
          </a:stretch>
        </p:blipFill>
        <p:spPr>
          <a:xfrm>
            <a:off x="4103978" y="2547790"/>
            <a:ext cx="4402684" cy="3311357"/>
          </a:xfrm>
          <a:prstGeom prst="rect">
            <a:avLst/>
          </a:prstGeom>
        </p:spPr>
      </p:pic>
      <p:sp>
        <p:nvSpPr>
          <p:cNvPr id="4" name="Slide Number Placeholder 3">
            <a:extLst>
              <a:ext uri="{FF2B5EF4-FFF2-40B4-BE49-F238E27FC236}">
                <a16:creationId xmlns:a16="http://schemas.microsoft.com/office/drawing/2014/main" id="{D0C893F3-71A9-4D7C-7F77-265B851BE829}"/>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263728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a:xfrm>
            <a:off x="1256841" y="378896"/>
            <a:ext cx="10096959" cy="747579"/>
          </a:xfrm>
        </p:spPr>
        <p:txBody>
          <a:bodyPr anchor="ctr">
            <a:normAutofit fontScale="90000"/>
          </a:bodyPr>
          <a:lstStyle/>
          <a:p>
            <a:r>
              <a:rPr lang="en-US" sz="4800">
                <a:latin typeface="Palatino Linotype"/>
              </a:rPr>
              <a:t>Authentic Assessment Cycle </a:t>
            </a:r>
            <a:r>
              <a:rPr lang="en-US" sz="4800" b="1" kern="1200">
                <a:latin typeface="Palatino Linotype" panose="02040502050505030304" pitchFamily="18" charset="0"/>
                <a:ea typeface="+mj-ea"/>
                <a:cs typeface="+mj-cs"/>
              </a:rPr>
              <a:t>(1 of 4)</a:t>
            </a:r>
            <a:endParaRPr lang="en-US" sz="4600"/>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sz="half" idx="1"/>
          </p:nvPr>
        </p:nvSpPr>
        <p:spPr>
          <a:xfrm>
            <a:off x="176270" y="1429017"/>
            <a:ext cx="5843530" cy="4498057"/>
          </a:xfrm>
        </p:spPr>
        <p:txBody>
          <a:bodyPr>
            <a:normAutofit/>
          </a:bodyPr>
          <a:lstStyle/>
          <a:p>
            <a:pPr marL="0" indent="0">
              <a:buNone/>
            </a:pPr>
            <a:r>
              <a:rPr lang="en-US" sz="2400">
                <a:latin typeface="Palatino Linotype"/>
              </a:rPr>
              <a:t>There are four steps in the authentic assessment cycle.  When an educator applies these four steps, it helps various audiences in addition to the educator, including children, families, and the community, understand and value children’s thinking, learning, and development.</a:t>
            </a:r>
          </a:p>
          <a:p>
            <a:pPr marL="0" indent="0">
              <a:buNone/>
            </a:pPr>
            <a:r>
              <a:rPr lang="en-US" sz="2400">
                <a:latin typeface="Palatino Linotype"/>
              </a:rPr>
              <a:t>(Seitz, 2023)</a:t>
            </a:r>
            <a:endParaRPr lang="en-US" sz="2400"/>
          </a:p>
        </p:txBody>
      </p:sp>
      <p:pic>
        <p:nvPicPr>
          <p:cNvPr id="5" name="Picture 5" descr="Diagram: Authentic Assessment Cycle. 1. Observation (learning to see). 2. Documentation (capturing thinking and learning moments). 3. Presentation and reflection (sharing and unpacking this learning). 4. Next Steps (moving forward and building on children's strengths).">
            <a:extLst>
              <a:ext uri="{FF2B5EF4-FFF2-40B4-BE49-F238E27FC236}">
                <a16:creationId xmlns:a16="http://schemas.microsoft.com/office/drawing/2014/main" id="{6D099650-724E-DC50-0E5F-CCCA833205C1}"/>
              </a:ext>
            </a:extLst>
          </p:cNvPr>
          <p:cNvPicPr>
            <a:picLocks noChangeAspect="1"/>
          </p:cNvPicPr>
          <p:nvPr/>
        </p:nvPicPr>
        <p:blipFill>
          <a:blip r:embed="rId3"/>
          <a:stretch>
            <a:fillRect/>
          </a:stretch>
        </p:blipFill>
        <p:spPr>
          <a:xfrm>
            <a:off x="6096000" y="1338149"/>
            <a:ext cx="4970229" cy="4498057"/>
          </a:xfrm>
          <a:prstGeom prst="rect">
            <a:avLst/>
          </a:prstGeom>
          <a:noFill/>
        </p:spPr>
      </p:pic>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12</a:t>
            </a:fld>
            <a:endParaRPr lang="en-US"/>
          </a:p>
        </p:txBody>
      </p:sp>
    </p:spTree>
    <p:extLst>
      <p:ext uri="{BB962C8B-B14F-4D97-AF65-F5344CB8AC3E}">
        <p14:creationId xmlns:p14="http://schemas.microsoft.com/office/powerpoint/2010/main" val="242001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5BC32-5A9D-F73D-4A62-2FF4671CA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F052A-5814-5449-9407-9918E3A73DC1}"/>
              </a:ext>
            </a:extLst>
          </p:cNvPr>
          <p:cNvSpPr>
            <a:spLocks noGrp="1"/>
          </p:cNvSpPr>
          <p:nvPr>
            <p:ph type="title"/>
          </p:nvPr>
        </p:nvSpPr>
        <p:spPr>
          <a:xfrm>
            <a:off x="1256841" y="378896"/>
            <a:ext cx="10096959" cy="747579"/>
          </a:xfrm>
        </p:spPr>
        <p:txBody>
          <a:bodyPr anchor="ctr">
            <a:normAutofit fontScale="90000"/>
          </a:bodyPr>
          <a:lstStyle/>
          <a:p>
            <a:r>
              <a:rPr lang="en-US" sz="4800">
                <a:latin typeface="Palatino Linotype"/>
              </a:rPr>
              <a:t>Authentic Assessment Cycle </a:t>
            </a:r>
            <a:r>
              <a:rPr lang="en-US" sz="4800" b="1" kern="1200">
                <a:latin typeface="Palatino Linotype" panose="02040502050505030304" pitchFamily="18" charset="0"/>
                <a:ea typeface="+mj-ea"/>
                <a:cs typeface="+mj-cs"/>
              </a:rPr>
              <a:t>(2 of 4)</a:t>
            </a:r>
            <a:endParaRPr lang="en-US"/>
          </a:p>
        </p:txBody>
      </p:sp>
      <p:sp>
        <p:nvSpPr>
          <p:cNvPr id="3" name="Content Placeholder 2">
            <a:extLst>
              <a:ext uri="{FF2B5EF4-FFF2-40B4-BE49-F238E27FC236}">
                <a16:creationId xmlns:a16="http://schemas.microsoft.com/office/drawing/2014/main" id="{A27A01E2-EB6F-A4B4-0EBE-F9A8310E9C67}"/>
              </a:ext>
            </a:extLst>
          </p:cNvPr>
          <p:cNvSpPr>
            <a:spLocks noGrp="1"/>
          </p:cNvSpPr>
          <p:nvPr>
            <p:ph sz="half" idx="1"/>
          </p:nvPr>
        </p:nvSpPr>
        <p:spPr>
          <a:xfrm>
            <a:off x="119921" y="1031881"/>
            <a:ext cx="11842230" cy="5225315"/>
          </a:xfrm>
        </p:spPr>
        <p:txBody>
          <a:bodyPr vert="horz" lIns="91440" tIns="45720" rIns="640080" bIns="45720" rtlCol="0" anchor="t">
            <a:noAutofit/>
          </a:bodyPr>
          <a:lstStyle/>
          <a:p>
            <a:pPr marL="0" indent="0">
              <a:buNone/>
            </a:pPr>
            <a:r>
              <a:rPr lang="en-US" sz="1400" b="1">
                <a:latin typeface="Palatino Linotype"/>
              </a:rPr>
              <a:t>Observation and Documentation</a:t>
            </a:r>
            <a:endParaRPr lang="en-US" sz="1400" b="1"/>
          </a:p>
          <a:p>
            <a:r>
              <a:rPr lang="en-US" sz="1400" err="1">
                <a:latin typeface="Palatino Linotype"/>
              </a:rPr>
              <a:t>Kidwatching</a:t>
            </a:r>
            <a:endParaRPr lang="en-US" sz="1400">
              <a:latin typeface="Palatino Linotype"/>
            </a:endParaRPr>
          </a:p>
          <a:p>
            <a:pPr lvl="1"/>
            <a:r>
              <a:rPr lang="en-US" sz="1400">
                <a:latin typeface="Palatino Linotype"/>
              </a:rPr>
              <a:t>Intensely observing and documenting what children know and can do.</a:t>
            </a:r>
          </a:p>
          <a:p>
            <a:pPr lvl="1"/>
            <a:r>
              <a:rPr lang="en-US" sz="1400">
                <a:latin typeface="Palatino Linotype"/>
              </a:rPr>
              <a:t>Documenting children's ways of constructing and building knowledge (anecdotal notes, portfolios).</a:t>
            </a:r>
          </a:p>
          <a:p>
            <a:pPr lvl="1"/>
            <a:r>
              <a:rPr lang="en-US" sz="1400">
                <a:latin typeface="Palatino Linotype"/>
              </a:rPr>
              <a:t>Tailoring activities to individual strengths and needs.</a:t>
            </a:r>
          </a:p>
          <a:p>
            <a:pPr lvl="1"/>
            <a:r>
              <a:rPr lang="en-US" sz="1400">
                <a:latin typeface="Palatino Linotype"/>
              </a:rPr>
              <a:t>Teachers form relationships with children and understand the whole child i.e., language, family, culture, interests.</a:t>
            </a:r>
          </a:p>
          <a:p>
            <a:r>
              <a:rPr lang="en-US" sz="1400">
                <a:latin typeface="Palatino Linotype"/>
                <a:hlinkClick r:id="rId3"/>
              </a:rPr>
              <a:t>Photos and videos</a:t>
            </a:r>
            <a:r>
              <a:rPr lang="en-US" sz="1400">
                <a:latin typeface="Palatino Linotype"/>
              </a:rPr>
              <a:t> of children engaged in activities with children’s writing or quotations, noticing and capturing even small things about each child’s learning.  </a:t>
            </a:r>
            <a:r>
              <a:rPr lang="en-US" sz="1400">
                <a:latin typeface="Palatino Linotype"/>
                <a:hlinkClick r:id="rId4"/>
              </a:rPr>
              <a:t>(Preschool Standards)</a:t>
            </a:r>
            <a:endParaRPr lang="en-US" sz="1400">
              <a:latin typeface="Palatino Linotype"/>
            </a:endParaRPr>
          </a:p>
          <a:p>
            <a:r>
              <a:rPr lang="en-US" sz="1400">
                <a:latin typeface="Palatino Linotype"/>
              </a:rPr>
              <a:t>Factual, not based on interpretations.</a:t>
            </a:r>
            <a:endParaRPr lang="en-US" sz="1400"/>
          </a:p>
          <a:p>
            <a:pPr marL="0" indent="0">
              <a:buNone/>
            </a:pPr>
            <a:r>
              <a:rPr lang="en-US" sz="1400">
                <a:latin typeface="Palatino Linotype"/>
              </a:rPr>
              <a:t>Based on observations, teachers can plan learning experiences; respond to children’s interests, strengths, and needs; decide how to guide interactions and play; and offer evidence of children’s learning and development.</a:t>
            </a:r>
          </a:p>
        </p:txBody>
      </p:sp>
      <p:sp>
        <p:nvSpPr>
          <p:cNvPr id="4" name="Slide Number Placeholder 3">
            <a:extLst>
              <a:ext uri="{FF2B5EF4-FFF2-40B4-BE49-F238E27FC236}">
                <a16:creationId xmlns:a16="http://schemas.microsoft.com/office/drawing/2014/main" id="{4EAC20A9-D1F6-4191-3738-5D075E59C628}"/>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13</a:t>
            </a:fld>
            <a:endParaRPr lang="en-US"/>
          </a:p>
        </p:txBody>
      </p:sp>
    </p:spTree>
    <p:extLst>
      <p:ext uri="{BB962C8B-B14F-4D97-AF65-F5344CB8AC3E}">
        <p14:creationId xmlns:p14="http://schemas.microsoft.com/office/powerpoint/2010/main" val="172357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9C320-060F-6157-DB53-C47B85205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342D7-DE03-4E2B-88E6-65610D06E6FB}"/>
              </a:ext>
            </a:extLst>
          </p:cNvPr>
          <p:cNvSpPr>
            <a:spLocks noGrp="1"/>
          </p:cNvSpPr>
          <p:nvPr>
            <p:ph type="title"/>
          </p:nvPr>
        </p:nvSpPr>
        <p:spPr>
          <a:xfrm>
            <a:off x="1256841" y="378896"/>
            <a:ext cx="10096959" cy="747579"/>
          </a:xfrm>
        </p:spPr>
        <p:txBody>
          <a:bodyPr anchor="ctr">
            <a:normAutofit fontScale="90000"/>
          </a:bodyPr>
          <a:lstStyle/>
          <a:p>
            <a:r>
              <a:rPr lang="en-US" sz="4800">
                <a:latin typeface="Palatino Linotype"/>
              </a:rPr>
              <a:t>Authentic Assessment Cycle </a:t>
            </a:r>
            <a:r>
              <a:rPr lang="en-US" sz="4800" b="1" kern="1200">
                <a:latin typeface="Palatino Linotype" panose="02040502050505030304" pitchFamily="18" charset="0"/>
                <a:ea typeface="+mj-ea"/>
                <a:cs typeface="+mj-cs"/>
              </a:rPr>
              <a:t>(3 of 4)</a:t>
            </a:r>
            <a:endParaRPr lang="en-US"/>
          </a:p>
        </p:txBody>
      </p:sp>
      <p:sp>
        <p:nvSpPr>
          <p:cNvPr id="3" name="Content Placeholder 2">
            <a:extLst>
              <a:ext uri="{FF2B5EF4-FFF2-40B4-BE49-F238E27FC236}">
                <a16:creationId xmlns:a16="http://schemas.microsoft.com/office/drawing/2014/main" id="{B4C41628-6A83-6C6D-2363-817583BEFBC6}"/>
              </a:ext>
            </a:extLst>
          </p:cNvPr>
          <p:cNvSpPr>
            <a:spLocks noGrp="1"/>
          </p:cNvSpPr>
          <p:nvPr>
            <p:ph sz="half" idx="1"/>
          </p:nvPr>
        </p:nvSpPr>
        <p:spPr>
          <a:xfrm>
            <a:off x="190005" y="1031882"/>
            <a:ext cx="3467596" cy="656241"/>
          </a:xfrm>
        </p:spPr>
        <p:txBody>
          <a:bodyPr vert="horz" lIns="91440" tIns="45720" rIns="640080" bIns="45720" rtlCol="0" anchor="t">
            <a:noAutofit/>
          </a:bodyPr>
          <a:lstStyle/>
          <a:p>
            <a:pPr marL="0" indent="0">
              <a:buNone/>
            </a:pPr>
            <a:r>
              <a:rPr lang="en-US" sz="1400">
                <a:latin typeface="Palatino Linotype"/>
              </a:rPr>
              <a:t> </a:t>
            </a:r>
            <a:r>
              <a:rPr lang="en-US" sz="1400" b="1">
                <a:latin typeface="Palatino Linotype"/>
              </a:rPr>
              <a:t>Observation and Documentation</a:t>
            </a:r>
            <a:endParaRPr lang="en-US" sz="1400" b="1"/>
          </a:p>
        </p:txBody>
      </p:sp>
      <p:pic>
        <p:nvPicPr>
          <p:cNvPr id="7" name="Picture 6" descr="Notecards for collecting student data.">
            <a:extLst>
              <a:ext uri="{FF2B5EF4-FFF2-40B4-BE49-F238E27FC236}">
                <a16:creationId xmlns:a16="http://schemas.microsoft.com/office/drawing/2014/main" id="{27AD7579-B5B7-2AA8-46DE-72F81B47FDED}"/>
              </a:ext>
            </a:extLst>
          </p:cNvPr>
          <p:cNvPicPr>
            <a:picLocks noChangeAspect="1"/>
          </p:cNvPicPr>
          <p:nvPr/>
        </p:nvPicPr>
        <p:blipFill>
          <a:blip r:embed="rId3"/>
          <a:stretch>
            <a:fillRect/>
          </a:stretch>
        </p:blipFill>
        <p:spPr>
          <a:xfrm>
            <a:off x="507818" y="1600357"/>
            <a:ext cx="3149783" cy="2339839"/>
          </a:xfrm>
          <a:prstGeom prst="rect">
            <a:avLst/>
          </a:prstGeom>
        </p:spPr>
      </p:pic>
      <p:pic>
        <p:nvPicPr>
          <p:cNvPr id="9" name="Picture 8" descr="Notecards for collecting student data.">
            <a:extLst>
              <a:ext uri="{FF2B5EF4-FFF2-40B4-BE49-F238E27FC236}">
                <a16:creationId xmlns:a16="http://schemas.microsoft.com/office/drawing/2014/main" id="{992D96CB-76A4-7E1E-A655-FA94B8C71C47}"/>
              </a:ext>
            </a:extLst>
          </p:cNvPr>
          <p:cNvPicPr>
            <a:picLocks noChangeAspect="1"/>
          </p:cNvPicPr>
          <p:nvPr/>
        </p:nvPicPr>
        <p:blipFill>
          <a:blip r:embed="rId4"/>
          <a:stretch>
            <a:fillRect/>
          </a:stretch>
        </p:blipFill>
        <p:spPr>
          <a:xfrm>
            <a:off x="3736148" y="2343149"/>
            <a:ext cx="3179906" cy="3755691"/>
          </a:xfrm>
          <a:prstGeom prst="rect">
            <a:avLst/>
          </a:prstGeom>
        </p:spPr>
      </p:pic>
      <p:pic>
        <p:nvPicPr>
          <p:cNvPr id="6" name="Picture 5" descr="An example of a recording sheet with some of the first grade math standards">
            <a:extLst>
              <a:ext uri="{FF2B5EF4-FFF2-40B4-BE49-F238E27FC236}">
                <a16:creationId xmlns:a16="http://schemas.microsoft.com/office/drawing/2014/main" id="{8298FD68-5655-76E6-55FD-8E65DDD189E6}"/>
              </a:ext>
            </a:extLst>
          </p:cNvPr>
          <p:cNvPicPr>
            <a:picLocks noChangeAspect="1"/>
          </p:cNvPicPr>
          <p:nvPr/>
        </p:nvPicPr>
        <p:blipFill>
          <a:blip r:embed="rId5"/>
          <a:stretch>
            <a:fillRect/>
          </a:stretch>
        </p:blipFill>
        <p:spPr>
          <a:xfrm>
            <a:off x="6865900" y="1126475"/>
            <a:ext cx="5136095" cy="3755692"/>
          </a:xfrm>
          <a:prstGeom prst="rect">
            <a:avLst/>
          </a:prstGeom>
        </p:spPr>
      </p:pic>
      <p:sp>
        <p:nvSpPr>
          <p:cNvPr id="4" name="Slide Number Placeholder 3">
            <a:extLst>
              <a:ext uri="{FF2B5EF4-FFF2-40B4-BE49-F238E27FC236}">
                <a16:creationId xmlns:a16="http://schemas.microsoft.com/office/drawing/2014/main" id="{A6DDD672-AC0D-0951-75CE-7EEBB7F7CCA3}"/>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14</a:t>
            </a:fld>
            <a:endParaRPr lang="en-US"/>
          </a:p>
        </p:txBody>
      </p:sp>
    </p:spTree>
    <p:extLst>
      <p:ext uri="{BB962C8B-B14F-4D97-AF65-F5344CB8AC3E}">
        <p14:creationId xmlns:p14="http://schemas.microsoft.com/office/powerpoint/2010/main" val="327496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B7A38-2E70-F24E-6DAF-C8AE3934B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25CFA-CDDE-06FA-B7AF-20540661F1DA}"/>
              </a:ext>
            </a:extLst>
          </p:cNvPr>
          <p:cNvSpPr>
            <a:spLocks noGrp="1"/>
          </p:cNvSpPr>
          <p:nvPr>
            <p:ph type="title"/>
          </p:nvPr>
        </p:nvSpPr>
        <p:spPr>
          <a:xfrm>
            <a:off x="1256841" y="378896"/>
            <a:ext cx="10096959" cy="747579"/>
          </a:xfrm>
        </p:spPr>
        <p:txBody>
          <a:bodyPr anchor="ctr">
            <a:normAutofit/>
          </a:bodyPr>
          <a:lstStyle/>
          <a:p>
            <a:r>
              <a:rPr lang="en-US" sz="4000">
                <a:latin typeface="Palatino Linotype"/>
              </a:rPr>
              <a:t>Authentic Assessment Cycle </a:t>
            </a:r>
            <a:r>
              <a:rPr lang="en-US" sz="4000" b="1" kern="1200">
                <a:latin typeface="Palatino Linotype" panose="02040502050505030304" pitchFamily="18" charset="0"/>
                <a:ea typeface="+mj-ea"/>
                <a:cs typeface="+mj-cs"/>
              </a:rPr>
              <a:t>(4 of 4)</a:t>
            </a:r>
            <a:endParaRPr lang="en-US" sz="4000"/>
          </a:p>
        </p:txBody>
      </p:sp>
      <p:sp>
        <p:nvSpPr>
          <p:cNvPr id="3" name="Content Placeholder 2">
            <a:extLst>
              <a:ext uri="{FF2B5EF4-FFF2-40B4-BE49-F238E27FC236}">
                <a16:creationId xmlns:a16="http://schemas.microsoft.com/office/drawing/2014/main" id="{BB68852F-5D8B-D8CB-779F-548CD1F7180D}"/>
              </a:ext>
            </a:extLst>
          </p:cNvPr>
          <p:cNvSpPr>
            <a:spLocks noGrp="1"/>
          </p:cNvSpPr>
          <p:nvPr>
            <p:ph sz="half" idx="1"/>
          </p:nvPr>
        </p:nvSpPr>
        <p:spPr>
          <a:xfrm>
            <a:off x="190005" y="1031882"/>
            <a:ext cx="3467596" cy="1164780"/>
          </a:xfrm>
        </p:spPr>
        <p:txBody>
          <a:bodyPr vert="horz" lIns="91440" tIns="45720" rIns="640080" bIns="45720" rtlCol="0" anchor="t">
            <a:noAutofit/>
          </a:bodyPr>
          <a:lstStyle/>
          <a:p>
            <a:pPr marL="0" indent="0">
              <a:buNone/>
            </a:pPr>
            <a:r>
              <a:rPr lang="en-US" sz="1400">
                <a:latin typeface="Palatino Linotype"/>
              </a:rPr>
              <a:t> </a:t>
            </a:r>
            <a:r>
              <a:rPr lang="en-US" sz="1400" b="1">
                <a:latin typeface="Palatino Linotype"/>
              </a:rPr>
              <a:t>Observation and Documentation</a:t>
            </a:r>
            <a:endParaRPr lang="en-US" sz="1400" b="1"/>
          </a:p>
          <a:p>
            <a:r>
              <a:rPr lang="en-US" sz="1400">
                <a:latin typeface="Palatino Linotype"/>
                <a:hlinkClick r:id="rId3"/>
              </a:rPr>
              <a:t>Document observations!</a:t>
            </a:r>
            <a:endParaRPr lang="en-US" sz="1400">
              <a:latin typeface="Palatino Linotype"/>
            </a:endParaRPr>
          </a:p>
        </p:txBody>
      </p:sp>
      <p:pic>
        <p:nvPicPr>
          <p:cNvPr id="5" name="Picture 4" descr="Teacher working with students in a small group using number lines to solve addition problems.">
            <a:extLst>
              <a:ext uri="{FF2B5EF4-FFF2-40B4-BE49-F238E27FC236}">
                <a16:creationId xmlns:a16="http://schemas.microsoft.com/office/drawing/2014/main" id="{A927958B-C199-2EA3-C593-0151D63002A1}"/>
              </a:ext>
            </a:extLst>
          </p:cNvPr>
          <p:cNvPicPr>
            <a:picLocks noChangeAspect="1"/>
          </p:cNvPicPr>
          <p:nvPr/>
        </p:nvPicPr>
        <p:blipFill>
          <a:blip r:embed="rId4"/>
          <a:stretch>
            <a:fillRect/>
          </a:stretch>
        </p:blipFill>
        <p:spPr>
          <a:xfrm>
            <a:off x="3129748" y="2310306"/>
            <a:ext cx="5646390" cy="3176094"/>
          </a:xfrm>
          <a:prstGeom prst="rect">
            <a:avLst/>
          </a:prstGeom>
        </p:spPr>
      </p:pic>
      <p:sp>
        <p:nvSpPr>
          <p:cNvPr id="4" name="Slide Number Placeholder 3">
            <a:extLst>
              <a:ext uri="{FF2B5EF4-FFF2-40B4-BE49-F238E27FC236}">
                <a16:creationId xmlns:a16="http://schemas.microsoft.com/office/drawing/2014/main" id="{2ED33514-6647-FD8E-5E40-355B0EDBDE67}"/>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15</a:t>
            </a:fld>
            <a:endParaRPr lang="en-US"/>
          </a:p>
        </p:txBody>
      </p:sp>
    </p:spTree>
    <p:extLst>
      <p:ext uri="{BB962C8B-B14F-4D97-AF65-F5344CB8AC3E}">
        <p14:creationId xmlns:p14="http://schemas.microsoft.com/office/powerpoint/2010/main" val="204875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5BC32-5A9D-F73D-4A62-2FF4671CA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F052A-5814-5449-9407-9918E3A73DC1}"/>
              </a:ext>
            </a:extLst>
          </p:cNvPr>
          <p:cNvSpPr>
            <a:spLocks noGrp="1"/>
          </p:cNvSpPr>
          <p:nvPr>
            <p:ph type="title"/>
          </p:nvPr>
        </p:nvSpPr>
        <p:spPr>
          <a:xfrm>
            <a:off x="1256841" y="378896"/>
            <a:ext cx="10096959" cy="747579"/>
          </a:xfrm>
        </p:spPr>
        <p:txBody>
          <a:bodyPr anchor="ctr">
            <a:normAutofit/>
          </a:bodyPr>
          <a:lstStyle/>
          <a:p>
            <a:r>
              <a:rPr lang="en-US" sz="4600"/>
              <a:t>Portfolios</a:t>
            </a:r>
          </a:p>
        </p:txBody>
      </p:sp>
      <p:sp>
        <p:nvSpPr>
          <p:cNvPr id="3" name="Content Placeholder 2">
            <a:extLst>
              <a:ext uri="{FF2B5EF4-FFF2-40B4-BE49-F238E27FC236}">
                <a16:creationId xmlns:a16="http://schemas.microsoft.com/office/drawing/2014/main" id="{A27A01E2-EB6F-A4B4-0EBE-F9A8310E9C67}"/>
              </a:ext>
            </a:extLst>
          </p:cNvPr>
          <p:cNvSpPr>
            <a:spLocks noGrp="1"/>
          </p:cNvSpPr>
          <p:nvPr>
            <p:ph sz="half" idx="1"/>
          </p:nvPr>
        </p:nvSpPr>
        <p:spPr>
          <a:xfrm>
            <a:off x="276145" y="1695899"/>
            <a:ext cx="6889153" cy="4240877"/>
          </a:xfrm>
        </p:spPr>
        <p:txBody>
          <a:bodyPr vert="horz" lIns="91440" tIns="45720" rIns="640080" bIns="45720" rtlCol="0" anchor="t">
            <a:normAutofit/>
          </a:bodyPr>
          <a:lstStyle/>
          <a:p>
            <a:pPr>
              <a:lnSpc>
                <a:spcPct val="98000"/>
              </a:lnSpc>
            </a:pPr>
            <a:r>
              <a:rPr lang="en-US" sz="1700"/>
              <a:t>One way to document visual and auditory evidence of a child’s growth and learning abilities is to create a portfolio, hard copy or digital, that includes photos, transcripts, and videos.</a:t>
            </a:r>
          </a:p>
          <a:p>
            <a:pPr>
              <a:lnSpc>
                <a:spcPct val="98000"/>
              </a:lnSpc>
            </a:pPr>
            <a:r>
              <a:rPr lang="en-US" sz="1700"/>
              <a:t>To do this, teachers need an ongoing system to collect dated documentation (observations, photos, and work samples) on each child. This provides assessment data for a particular date. If this process is repeated every month or two and then put together, these pieces will tell a story, and the documentation (authentic assessment) will show how the child is growing and developing.</a:t>
            </a:r>
          </a:p>
        </p:txBody>
      </p:sp>
      <p:pic>
        <p:nvPicPr>
          <p:cNvPr id="5" name="Picture 4" descr="student portfolio with hand written work. The top of the page says &quot;personal, social and emotional development.&quot; This is followed by several paragraphs and an photo of two kids.">
            <a:extLst>
              <a:ext uri="{FF2B5EF4-FFF2-40B4-BE49-F238E27FC236}">
                <a16:creationId xmlns:a16="http://schemas.microsoft.com/office/drawing/2014/main" id="{8D86EC00-171A-78ED-874A-1147AC2A10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30814" y="125734"/>
            <a:ext cx="4485041" cy="5980056"/>
          </a:xfrm>
          <a:prstGeom prst="rect">
            <a:avLst/>
          </a:prstGeom>
          <a:noFill/>
        </p:spPr>
      </p:pic>
      <p:sp>
        <p:nvSpPr>
          <p:cNvPr id="4" name="Slide Number Placeholder 3">
            <a:extLst>
              <a:ext uri="{FF2B5EF4-FFF2-40B4-BE49-F238E27FC236}">
                <a16:creationId xmlns:a16="http://schemas.microsoft.com/office/drawing/2014/main" id="{4EAC20A9-D1F6-4191-3738-5D075E59C628}"/>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16</a:t>
            </a:fld>
            <a:endParaRPr lang="en-US"/>
          </a:p>
        </p:txBody>
      </p:sp>
    </p:spTree>
    <p:extLst>
      <p:ext uri="{BB962C8B-B14F-4D97-AF65-F5344CB8AC3E}">
        <p14:creationId xmlns:p14="http://schemas.microsoft.com/office/powerpoint/2010/main" val="347126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08D2-DEAE-80D0-02EE-0BB38F49113C}"/>
              </a:ext>
            </a:extLst>
          </p:cNvPr>
          <p:cNvSpPr>
            <a:spLocks noGrp="1"/>
          </p:cNvSpPr>
          <p:nvPr>
            <p:ph type="title"/>
          </p:nvPr>
        </p:nvSpPr>
        <p:spPr/>
        <p:txBody>
          <a:bodyPr/>
          <a:lstStyle/>
          <a:p>
            <a:r>
              <a:rPr kumimoji="0" lang="en-US" sz="4000" b="1" i="0" u="none" strike="noStrike" kern="1200" cap="none" spc="0" normalizeH="0" baseline="0" noProof="0">
                <a:ln>
                  <a:noFill/>
                </a:ln>
                <a:solidFill>
                  <a:srgbClr val="6E2405"/>
                </a:solidFill>
                <a:effectLst/>
                <a:uLnTx/>
                <a:uFillTx/>
                <a:latin typeface="Palatino Linotype"/>
                <a:ea typeface="+mj-ea"/>
                <a:cs typeface="+mj-cs"/>
              </a:rPr>
              <a:t>Using Formative Assessment (1 of 6)</a:t>
            </a:r>
            <a:endParaRPr lang="en-US"/>
          </a:p>
        </p:txBody>
      </p:sp>
      <p:sp>
        <p:nvSpPr>
          <p:cNvPr id="4" name="Slide Number Placeholder 3">
            <a:extLst>
              <a:ext uri="{FF2B5EF4-FFF2-40B4-BE49-F238E27FC236}">
                <a16:creationId xmlns:a16="http://schemas.microsoft.com/office/drawing/2014/main" id="{3A16DCF8-9049-928B-B309-04832305A589}"/>
              </a:ext>
            </a:extLst>
          </p:cNvPr>
          <p:cNvSpPr>
            <a:spLocks noGrp="1"/>
          </p:cNvSpPr>
          <p:nvPr>
            <p:ph type="sldNum" sz="quarter" idx="10"/>
          </p:nvPr>
        </p:nvSpPr>
        <p:spPr/>
        <p:txBody>
          <a:bodyPr/>
          <a:lstStyle/>
          <a:p>
            <a:fld id="{A3D1C70C-36A2-44FC-A083-98959550CFF4}" type="slidenum">
              <a:rPr lang="en-US" smtClean="0"/>
              <a:pPr/>
              <a:t>17</a:t>
            </a:fld>
            <a:endParaRPr lang="en-US"/>
          </a:p>
        </p:txBody>
      </p:sp>
      <p:sp>
        <p:nvSpPr>
          <p:cNvPr id="3" name="TextBox 2">
            <a:extLst>
              <a:ext uri="{FF2B5EF4-FFF2-40B4-BE49-F238E27FC236}">
                <a16:creationId xmlns:a16="http://schemas.microsoft.com/office/drawing/2014/main" id="{44695048-22E9-0893-72A3-73C68FBDE6A8}"/>
              </a:ext>
            </a:extLst>
          </p:cNvPr>
          <p:cNvSpPr txBox="1"/>
          <p:nvPr/>
        </p:nvSpPr>
        <p:spPr>
          <a:xfrm>
            <a:off x="283779" y="1219200"/>
            <a:ext cx="10941269" cy="3593291"/>
          </a:xfrm>
          <a:prstGeom prst="rect">
            <a:avLst/>
          </a:prstGeom>
          <a:noFill/>
        </p:spPr>
        <p:txBody>
          <a:bodyPr wrap="square" rtlCol="0">
            <a:spAutoFit/>
          </a:bodyPr>
          <a:lstStyle/>
          <a:p>
            <a:pPr marL="0" indent="0">
              <a:spcBef>
                <a:spcPts val="0"/>
              </a:spcBef>
              <a:spcAft>
                <a:spcPts val="2100"/>
              </a:spcAft>
              <a:buNone/>
            </a:pPr>
            <a:r>
              <a:rPr lang="en-US" sz="2000" dirty="0">
                <a:latin typeface="Palatino Linotype"/>
              </a:rPr>
              <a:t>Formative assessments are largely built on observation, therefore are most easily done during small group time and center activities.</a:t>
            </a:r>
          </a:p>
          <a:p>
            <a:pPr marL="0" indent="0">
              <a:spcBef>
                <a:spcPts val="0"/>
              </a:spcBef>
              <a:spcAft>
                <a:spcPts val="2100"/>
              </a:spcAft>
              <a:buNone/>
            </a:pPr>
            <a:r>
              <a:rPr lang="en-US" sz="2000" dirty="0">
                <a:latin typeface="Palatino Linotype"/>
              </a:rPr>
              <a:t>Start with these simple questions:</a:t>
            </a:r>
          </a:p>
          <a:p>
            <a:pPr marL="285750" indent="-285750">
              <a:spcBef>
                <a:spcPts val="0"/>
              </a:spcBef>
              <a:spcAft>
                <a:spcPts val="2100"/>
              </a:spcAft>
              <a:buFont typeface="Arial" panose="020B0604020202020204" pitchFamily="34" charset="0"/>
              <a:buChar char="•"/>
            </a:pPr>
            <a:r>
              <a:rPr lang="en-US" sz="2000" dirty="0">
                <a:latin typeface="Palatino Linotype"/>
              </a:rPr>
              <a:t>What </a:t>
            </a:r>
            <a:r>
              <a:rPr lang="en-US" sz="2000" i="1" dirty="0">
                <a:latin typeface="Palatino Linotype"/>
              </a:rPr>
              <a:t>does</a:t>
            </a:r>
            <a:r>
              <a:rPr lang="en-US" sz="2000" dirty="0">
                <a:latin typeface="Palatino Linotype"/>
              </a:rPr>
              <a:t> this child understand about the concept, I’m teaching?</a:t>
            </a:r>
          </a:p>
          <a:p>
            <a:pPr marL="285750" indent="-285750">
              <a:spcBef>
                <a:spcPts val="0"/>
              </a:spcBef>
              <a:spcAft>
                <a:spcPts val="2100"/>
              </a:spcAft>
              <a:buFont typeface="Arial" panose="020B0604020202020204" pitchFamily="34" charset="0"/>
              <a:buChar char="•"/>
            </a:pPr>
            <a:r>
              <a:rPr lang="en-US" sz="2000" dirty="0">
                <a:latin typeface="Palatino Linotype"/>
              </a:rPr>
              <a:t>What is the child’s level of thinking in this concept?</a:t>
            </a:r>
          </a:p>
          <a:p>
            <a:pPr marL="285750" indent="-285750">
              <a:spcBef>
                <a:spcPts val="0"/>
              </a:spcBef>
              <a:spcAft>
                <a:spcPts val="2100"/>
              </a:spcAft>
              <a:buFont typeface="Arial" panose="020B0604020202020204" pitchFamily="34" charset="0"/>
              <a:buChar char="•"/>
            </a:pPr>
            <a:r>
              <a:rPr lang="en-US" sz="2000" dirty="0">
                <a:latin typeface="Palatino Linotype"/>
              </a:rPr>
              <a:t>What ideas or skills does this child need to move to next level of development?</a:t>
            </a:r>
          </a:p>
          <a:p>
            <a:pPr marL="285750" indent="-285750">
              <a:spcBef>
                <a:spcPts val="0"/>
              </a:spcBef>
              <a:spcAft>
                <a:spcPts val="2100"/>
              </a:spcAft>
              <a:buFont typeface="Arial" panose="020B0604020202020204" pitchFamily="34" charset="0"/>
              <a:buChar char="•"/>
            </a:pPr>
            <a:r>
              <a:rPr lang="en-US" sz="2000" dirty="0">
                <a:latin typeface="Palatino Linotype"/>
              </a:rPr>
              <a:t>What activities will I plan to bring this child to the next level?</a:t>
            </a:r>
          </a:p>
        </p:txBody>
      </p:sp>
    </p:spTree>
    <p:extLst>
      <p:ext uri="{BB962C8B-B14F-4D97-AF65-F5344CB8AC3E}">
        <p14:creationId xmlns:p14="http://schemas.microsoft.com/office/powerpoint/2010/main" val="84321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2EFD-1374-BC78-B0DF-217AE5545E8E}"/>
              </a:ext>
            </a:extLst>
          </p:cNvPr>
          <p:cNvSpPr>
            <a:spLocks noGrp="1"/>
          </p:cNvSpPr>
          <p:nvPr>
            <p:ph type="title"/>
          </p:nvPr>
        </p:nvSpPr>
        <p:spPr>
          <a:xfrm>
            <a:off x="1333960" y="327819"/>
            <a:ext cx="10096959" cy="747579"/>
          </a:xfrm>
        </p:spPr>
        <p:txBody>
          <a:bodyPr/>
          <a:lstStyle/>
          <a:p>
            <a:r>
              <a:rPr kumimoji="0" lang="en-US" sz="4000" b="1" i="0" u="none" strike="noStrike" kern="1200" cap="none" spc="0" normalizeH="0" baseline="0" noProof="0">
                <a:ln>
                  <a:noFill/>
                </a:ln>
                <a:solidFill>
                  <a:srgbClr val="6E2405"/>
                </a:solidFill>
                <a:effectLst/>
                <a:uLnTx/>
                <a:uFillTx/>
                <a:latin typeface="Palatino Linotype"/>
                <a:ea typeface="+mj-ea"/>
                <a:cs typeface="+mj-cs"/>
              </a:rPr>
              <a:t>Using Formative Assessment (2 of 6)</a:t>
            </a:r>
            <a:endParaRPr lang="en-US" b="0">
              <a:latin typeface="Palatino Linotype"/>
            </a:endParaRPr>
          </a:p>
        </p:txBody>
      </p:sp>
      <p:sp>
        <p:nvSpPr>
          <p:cNvPr id="3" name="Text Placeholder 2">
            <a:extLst>
              <a:ext uri="{FF2B5EF4-FFF2-40B4-BE49-F238E27FC236}">
                <a16:creationId xmlns:a16="http://schemas.microsoft.com/office/drawing/2014/main" id="{1F3432FB-4621-D7FD-271C-A3574E005589}"/>
              </a:ext>
            </a:extLst>
          </p:cNvPr>
          <p:cNvSpPr>
            <a:spLocks noGrp="1"/>
          </p:cNvSpPr>
          <p:nvPr>
            <p:ph type="body" sz="quarter" idx="11"/>
          </p:nvPr>
        </p:nvSpPr>
        <p:spPr>
          <a:xfrm>
            <a:off x="171451" y="1222374"/>
            <a:ext cx="11499181" cy="3891047"/>
          </a:xfrm>
        </p:spPr>
        <p:txBody>
          <a:bodyPr vert="horz" lIns="91440" tIns="45720" rIns="822960" bIns="45720" rtlCol="0" anchor="t">
            <a:normAutofit fontScale="25000" lnSpcReduction="20000"/>
          </a:bodyPr>
          <a:lstStyle/>
          <a:p>
            <a:pPr marL="0" indent="0">
              <a:spcBef>
                <a:spcPts val="0"/>
              </a:spcBef>
              <a:spcAft>
                <a:spcPts val="2100"/>
              </a:spcAft>
              <a:buNone/>
            </a:pPr>
            <a:r>
              <a:rPr lang="en-US" sz="9600" dirty="0">
                <a:latin typeface="Palatino Linotype"/>
              </a:rPr>
              <a:t>Formative assessments help teachers to determine what to do next to help a child move along their </a:t>
            </a:r>
            <a:r>
              <a:rPr lang="en-US" sz="9600" dirty="0">
                <a:latin typeface="Palatino Linotype"/>
                <a:hlinkClick r:id="rId3"/>
              </a:rPr>
              <a:t>learning trajectory</a:t>
            </a:r>
            <a:r>
              <a:rPr lang="en-US" sz="9600" dirty="0">
                <a:latin typeface="Palatino Linotype"/>
              </a:rPr>
              <a:t>. Of all conceptual teaching tools, formative assessment is possibly the most powerful.  </a:t>
            </a:r>
            <a:endParaRPr lang="en-US" sz="9600" dirty="0"/>
          </a:p>
          <a:p>
            <a:pPr>
              <a:spcBef>
                <a:spcPts val="0"/>
              </a:spcBef>
              <a:spcAft>
                <a:spcPts val="2100"/>
              </a:spcAft>
            </a:pPr>
            <a:r>
              <a:rPr lang="en-US" sz="9600" dirty="0">
                <a:latin typeface="Palatino Linotype"/>
              </a:rPr>
              <a:t>Keep the end in mind.</a:t>
            </a:r>
            <a:endParaRPr lang="en-US" sz="9600" dirty="0"/>
          </a:p>
          <a:p>
            <a:pPr>
              <a:spcBef>
                <a:spcPts val="0"/>
              </a:spcBef>
              <a:spcAft>
                <a:spcPts val="2100"/>
              </a:spcAft>
            </a:pPr>
            <a:r>
              <a:rPr lang="en-US" sz="9600" dirty="0">
                <a:latin typeface="Palatino Linotype"/>
              </a:rPr>
              <a:t>Ongoing monitoring of each child’s learning so teachers can determine where the child stands developmentally.  Use some type of </a:t>
            </a:r>
            <a:r>
              <a:rPr lang="en-US" sz="9600" dirty="0">
                <a:latin typeface="Palatino Linotype"/>
                <a:hlinkClick r:id="rId4"/>
              </a:rPr>
              <a:t>anecdotal notecatcher</a:t>
            </a:r>
            <a:r>
              <a:rPr lang="en-US" sz="9600" dirty="0">
                <a:latin typeface="Palatino Linotype"/>
              </a:rPr>
              <a:t> (sample).</a:t>
            </a:r>
            <a:endParaRPr lang="en-US" sz="9600" dirty="0"/>
          </a:p>
          <a:p>
            <a:pPr>
              <a:spcBef>
                <a:spcPts val="0"/>
              </a:spcBef>
              <a:spcAft>
                <a:spcPts val="2100"/>
              </a:spcAft>
            </a:pPr>
            <a:r>
              <a:rPr lang="en-US" sz="9600" dirty="0">
                <a:latin typeface="Palatino Linotype"/>
              </a:rPr>
              <a:t>Teachers modify their teaching in response to what they learned.</a:t>
            </a:r>
            <a:endParaRPr lang="en-US" sz="9600" dirty="0"/>
          </a:p>
        </p:txBody>
      </p:sp>
      <p:sp>
        <p:nvSpPr>
          <p:cNvPr id="4" name="Slide Number Placeholder 3">
            <a:extLst>
              <a:ext uri="{FF2B5EF4-FFF2-40B4-BE49-F238E27FC236}">
                <a16:creationId xmlns:a16="http://schemas.microsoft.com/office/drawing/2014/main" id="{2C40449B-5278-7561-5B53-75D32CA37378}"/>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420723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0C778-4430-D088-88E7-E2272E2BF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99A0F-70BA-23CA-2082-67DA393FF74B}"/>
              </a:ext>
            </a:extLst>
          </p:cNvPr>
          <p:cNvSpPr>
            <a:spLocks noGrp="1"/>
          </p:cNvSpPr>
          <p:nvPr>
            <p:ph type="title"/>
          </p:nvPr>
        </p:nvSpPr>
        <p:spPr/>
        <p:txBody>
          <a:bodyPr/>
          <a:lstStyle/>
          <a:p>
            <a:r>
              <a:rPr kumimoji="0" lang="en-US" sz="4000" b="1" i="0" u="none" strike="noStrike" kern="1200" cap="none" spc="0" normalizeH="0" baseline="0" noProof="0">
                <a:ln>
                  <a:noFill/>
                </a:ln>
                <a:solidFill>
                  <a:srgbClr val="6E2405"/>
                </a:solidFill>
                <a:effectLst/>
                <a:uLnTx/>
                <a:uFillTx/>
                <a:latin typeface="Palatino Linotype"/>
                <a:ea typeface="+mj-ea"/>
                <a:cs typeface="+mj-cs"/>
              </a:rPr>
              <a:t>Using Formative Assessment (3 of 6)</a:t>
            </a:r>
            <a:endParaRPr lang="en-US"/>
          </a:p>
        </p:txBody>
      </p:sp>
      <p:sp>
        <p:nvSpPr>
          <p:cNvPr id="4" name="Slide Number Placeholder 3">
            <a:extLst>
              <a:ext uri="{FF2B5EF4-FFF2-40B4-BE49-F238E27FC236}">
                <a16:creationId xmlns:a16="http://schemas.microsoft.com/office/drawing/2014/main" id="{833DF752-A4D6-BB14-8F68-A036920F624D}"/>
              </a:ext>
            </a:extLst>
          </p:cNvPr>
          <p:cNvSpPr>
            <a:spLocks noGrp="1"/>
          </p:cNvSpPr>
          <p:nvPr>
            <p:ph type="sldNum" sz="quarter" idx="10"/>
          </p:nvPr>
        </p:nvSpPr>
        <p:spPr/>
        <p:txBody>
          <a:bodyPr/>
          <a:lstStyle/>
          <a:p>
            <a:fld id="{A3D1C70C-36A2-44FC-A083-98959550CFF4}" type="slidenum">
              <a:rPr lang="en-US" smtClean="0"/>
              <a:pPr/>
              <a:t>19</a:t>
            </a:fld>
            <a:endParaRPr lang="en-US"/>
          </a:p>
        </p:txBody>
      </p:sp>
      <p:sp>
        <p:nvSpPr>
          <p:cNvPr id="7" name="TextBox 6">
            <a:extLst>
              <a:ext uri="{FF2B5EF4-FFF2-40B4-BE49-F238E27FC236}">
                <a16:creationId xmlns:a16="http://schemas.microsoft.com/office/drawing/2014/main" id="{21D67E49-6602-357D-3037-D52AA5D283AC}"/>
              </a:ext>
            </a:extLst>
          </p:cNvPr>
          <p:cNvSpPr txBox="1"/>
          <p:nvPr/>
        </p:nvSpPr>
        <p:spPr>
          <a:xfrm>
            <a:off x="388883" y="1398900"/>
            <a:ext cx="10363200" cy="3954929"/>
          </a:xfrm>
          <a:prstGeom prst="rect">
            <a:avLst/>
          </a:prstGeom>
          <a:noFill/>
        </p:spPr>
        <p:txBody>
          <a:bodyPr wrap="square" lIns="91440" tIns="45720" rIns="91440" bIns="45720" anchor="t">
            <a:spAutoFit/>
          </a:bodyPr>
          <a:lstStyle/>
          <a:p>
            <a:pPr marL="0" indent="0">
              <a:spcBef>
                <a:spcPts val="0"/>
              </a:spcBef>
              <a:spcAft>
                <a:spcPts val="2100"/>
              </a:spcAft>
              <a:buNone/>
            </a:pPr>
            <a:r>
              <a:rPr lang="en-US" sz="3600">
                <a:latin typeface="Palatino Linotype"/>
              </a:rPr>
              <a:t>Formative Assessment during intentionally planned small group instruction: </a:t>
            </a:r>
            <a:r>
              <a:rPr lang="en-US" sz="3600">
                <a:latin typeface="Palatino Linotype"/>
                <a:hlinkClick r:id="rId3"/>
              </a:rPr>
              <a:t>Copy My Dots</a:t>
            </a:r>
            <a:endParaRPr lang="en-US" sz="3600">
              <a:latin typeface="Palatino Linotype"/>
            </a:endParaRPr>
          </a:p>
          <a:p>
            <a:pPr marL="571500" indent="-571500">
              <a:spcBef>
                <a:spcPts val="0"/>
              </a:spcBef>
              <a:spcAft>
                <a:spcPts val="2100"/>
              </a:spcAft>
              <a:buFont typeface="Arial" panose="020B0604020202020204" pitchFamily="34" charset="0"/>
              <a:buChar char="•"/>
            </a:pPr>
            <a:r>
              <a:rPr lang="en-US" sz="3600">
                <a:latin typeface="Palatino Linotype"/>
              </a:rPr>
              <a:t>What information about students' abilities can we glean from this activity? </a:t>
            </a:r>
          </a:p>
          <a:p>
            <a:pPr marL="571500" indent="-571500">
              <a:spcAft>
                <a:spcPts val="2100"/>
              </a:spcAft>
              <a:buFont typeface="Arial" panose="020B0604020202020204" pitchFamily="34" charset="0"/>
              <a:buChar char="•"/>
            </a:pPr>
            <a:r>
              <a:rPr lang="en-US" sz="3600">
                <a:latin typeface="Palatino Linotype"/>
              </a:rPr>
              <a:t>How can teachers reflect on and modify their instruction based on what they learned?</a:t>
            </a:r>
            <a:endParaRPr lang="en-US" sz="3600"/>
          </a:p>
        </p:txBody>
      </p:sp>
    </p:spTree>
    <p:extLst>
      <p:ext uri="{BB962C8B-B14F-4D97-AF65-F5344CB8AC3E}">
        <p14:creationId xmlns:p14="http://schemas.microsoft.com/office/powerpoint/2010/main" val="232866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78058" y="1016107"/>
            <a:ext cx="9667075" cy="4157132"/>
          </a:xfrm>
        </p:spPr>
        <p:txBody>
          <a:bodyPr vert="horz" lIns="91440" tIns="45720" rIns="274320" bIns="45720" rtlCol="0" anchor="t">
            <a:noAutofit/>
          </a:bodyPr>
          <a:lstStyle/>
          <a:p>
            <a:r>
              <a:rPr lang="en-US" sz="2300">
                <a:latin typeface="Palatino Linotype"/>
              </a:rPr>
              <a:t>Assessment</a:t>
            </a:r>
            <a:endParaRPr lang="en-US" sz="2300"/>
          </a:p>
          <a:p>
            <a:pPr lvl="1"/>
            <a:r>
              <a:rPr lang="en-US" sz="2300">
                <a:latin typeface="Palatino Linotype"/>
              </a:rPr>
              <a:t>Types</a:t>
            </a:r>
          </a:p>
          <a:p>
            <a:pPr lvl="1"/>
            <a:r>
              <a:rPr lang="en-US" sz="2300">
                <a:latin typeface="Palatino Linotype"/>
              </a:rPr>
              <a:t>Formative Assessment</a:t>
            </a:r>
          </a:p>
          <a:p>
            <a:pPr lvl="1"/>
            <a:r>
              <a:rPr lang="en-US" sz="2300">
                <a:latin typeface="Palatino Linotype"/>
              </a:rPr>
              <a:t>Summative Assessments</a:t>
            </a:r>
            <a:endParaRPr lang="en-US" sz="2300"/>
          </a:p>
          <a:p>
            <a:pPr lvl="1"/>
            <a:r>
              <a:rPr lang="en-US" sz="2300">
                <a:latin typeface="Palatino Linotype"/>
              </a:rPr>
              <a:t>Considerations</a:t>
            </a:r>
          </a:p>
          <a:p>
            <a:pPr lvl="1"/>
            <a:r>
              <a:rPr lang="en-US" sz="2300">
                <a:latin typeface="Palatino Linotype"/>
              </a:rPr>
              <a:t>Resources</a:t>
            </a:r>
          </a:p>
          <a:p>
            <a:pPr lvl="1"/>
            <a:endParaRPr lang="en-US" sz="2400">
              <a:latin typeface="Palatino Linotype"/>
            </a:endParaRPr>
          </a:p>
          <a:p>
            <a:pPr marL="385445" indent="-385445">
              <a:spcBef>
                <a:spcPts val="0"/>
              </a:spcBef>
              <a:spcAft>
                <a:spcPts val="2100"/>
              </a:spcAft>
              <a:buFont typeface="+mj-lt"/>
              <a:buAutoNum type="arabicPeriod"/>
            </a:pPr>
            <a:endParaRPr lang="en-US" sz="1800">
              <a:latin typeface="Palatino Linotype"/>
            </a:endParaRP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a:t>
            </a:fld>
            <a:endParaRPr lang="en-US"/>
          </a:p>
        </p:txBody>
      </p:sp>
      <p:sp>
        <p:nvSpPr>
          <p:cNvPr id="6" name="TextBox 5">
            <a:extLst>
              <a:ext uri="{FF2B5EF4-FFF2-40B4-BE49-F238E27FC236}">
                <a16:creationId xmlns:a16="http://schemas.microsoft.com/office/drawing/2014/main" id="{D78A1732-3664-712F-7026-A9C8A3D83BAF}"/>
              </a:ext>
            </a:extLst>
          </p:cNvPr>
          <p:cNvSpPr txBox="1"/>
          <p:nvPr/>
        </p:nvSpPr>
        <p:spPr>
          <a:xfrm>
            <a:off x="78058" y="4634630"/>
            <a:ext cx="120826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baseline="0">
                <a:latin typeface="Calibri"/>
              </a:rPr>
              <a:t>(Please be advised that neither the New Jersey Department of Education, nor its employees, specifically promotes, endorses, recommends, or favors any of the entities or resources listed herein Instead, this list of entities and resources is provided for informational purposes only.  School districts must always evaluate and determine, based on the individualized needs of its student population, whether to utilize and/or expend its resources on the entities or resources herein.)</a:t>
            </a:r>
            <a:r>
              <a:rPr lang="en-US" sz="1600">
                <a:latin typeface="Calibri"/>
                <a:ea typeface="Calibri"/>
                <a:cs typeface="Calibri"/>
              </a:rPr>
              <a:t>​</a:t>
            </a:r>
            <a:endParaRPr lang="en-US"/>
          </a:p>
        </p:txBody>
      </p:sp>
    </p:spTree>
    <p:extLst>
      <p:ext uri="{BB962C8B-B14F-4D97-AF65-F5344CB8AC3E}">
        <p14:creationId xmlns:p14="http://schemas.microsoft.com/office/powerpoint/2010/main" val="36579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2EFD-1374-BC78-B0DF-217AE5545E8E}"/>
              </a:ext>
            </a:extLst>
          </p:cNvPr>
          <p:cNvSpPr>
            <a:spLocks noGrp="1"/>
          </p:cNvSpPr>
          <p:nvPr>
            <p:ph type="title"/>
          </p:nvPr>
        </p:nvSpPr>
        <p:spPr>
          <a:xfrm>
            <a:off x="1256841" y="378896"/>
            <a:ext cx="10096959" cy="747579"/>
          </a:xfrm>
        </p:spPr>
        <p:txBody>
          <a:bodyPr anchor="ctr">
            <a:normAutofit/>
          </a:bodyPr>
          <a:lstStyle/>
          <a:p>
            <a:r>
              <a:rPr kumimoji="0" lang="en-US" sz="4000" b="1" i="0" u="none" strike="noStrike" kern="1200" cap="none" spc="0" normalizeH="0" baseline="0" noProof="0">
                <a:ln>
                  <a:noFill/>
                </a:ln>
                <a:solidFill>
                  <a:srgbClr val="6E2405"/>
                </a:solidFill>
                <a:effectLst/>
                <a:uLnTx/>
                <a:uFillTx/>
                <a:latin typeface="Palatino Linotype"/>
                <a:ea typeface="+mj-ea"/>
                <a:cs typeface="+mj-cs"/>
              </a:rPr>
              <a:t>Using Formative Assessment (4 of 6)</a:t>
            </a:r>
            <a:endParaRPr lang="en-US" sz="4600"/>
          </a:p>
        </p:txBody>
      </p:sp>
      <p:sp>
        <p:nvSpPr>
          <p:cNvPr id="6" name="Text Placeholder 5">
            <a:extLst>
              <a:ext uri="{FF2B5EF4-FFF2-40B4-BE49-F238E27FC236}">
                <a16:creationId xmlns:a16="http://schemas.microsoft.com/office/drawing/2014/main" id="{38BBE8E6-4F5F-E669-FB31-1FE2622391DF}"/>
              </a:ext>
            </a:extLst>
          </p:cNvPr>
          <p:cNvSpPr>
            <a:spLocks noGrp="1"/>
          </p:cNvSpPr>
          <p:nvPr>
            <p:ph sz="half" idx="1"/>
          </p:nvPr>
        </p:nvSpPr>
        <p:spPr>
          <a:xfrm>
            <a:off x="176270" y="1429017"/>
            <a:ext cx="5843530" cy="4498057"/>
          </a:xfrm>
        </p:spPr>
        <p:txBody>
          <a:bodyPr vert="horz" lIns="91440" tIns="45720" rIns="640080" bIns="45720" rtlCol="0" anchor="t">
            <a:normAutofit/>
          </a:bodyPr>
          <a:lstStyle/>
          <a:p>
            <a:pPr marL="0" indent="0">
              <a:lnSpc>
                <a:spcPct val="98000"/>
              </a:lnSpc>
              <a:spcBef>
                <a:spcPts val="0"/>
              </a:spcBef>
              <a:spcAft>
                <a:spcPts val="2100"/>
              </a:spcAft>
              <a:buNone/>
            </a:pPr>
            <a:r>
              <a:rPr lang="en-US" sz="2300">
                <a:latin typeface="Palatino Linotype"/>
              </a:rPr>
              <a:t>Formative Assessment during intentionally planned small group instruction: </a:t>
            </a:r>
            <a:r>
              <a:rPr lang="en-US" sz="2300">
                <a:latin typeface="Palatino Linotype"/>
                <a:hlinkClick r:id="rId3"/>
              </a:rPr>
              <a:t>Hiding Shapes</a:t>
            </a:r>
            <a:endParaRPr lang="en-US" sz="2300">
              <a:latin typeface="Palatino Linotype"/>
            </a:endParaRPr>
          </a:p>
          <a:p>
            <a:pPr>
              <a:lnSpc>
                <a:spcPct val="98000"/>
              </a:lnSpc>
              <a:spcBef>
                <a:spcPts val="0"/>
              </a:spcBef>
              <a:spcAft>
                <a:spcPts val="2100"/>
              </a:spcAft>
            </a:pPr>
            <a:r>
              <a:rPr lang="en-US" sz="2300">
                <a:latin typeface="Palatino Linotype"/>
              </a:rPr>
              <a:t>What information about students' abilities </a:t>
            </a:r>
            <a:br>
              <a:rPr lang="en-US" sz="2300"/>
            </a:br>
            <a:r>
              <a:rPr lang="en-US" sz="2300">
                <a:latin typeface="Palatino Linotype"/>
              </a:rPr>
              <a:t> can we glean from this activity? </a:t>
            </a:r>
          </a:p>
          <a:p>
            <a:pPr>
              <a:lnSpc>
                <a:spcPct val="98000"/>
              </a:lnSpc>
              <a:spcBef>
                <a:spcPts val="0"/>
              </a:spcBef>
              <a:spcAft>
                <a:spcPts val="2100"/>
              </a:spcAft>
            </a:pPr>
            <a:r>
              <a:rPr lang="en-US" sz="2300">
                <a:latin typeface="Palatino Linotype"/>
              </a:rPr>
              <a:t>How can teachers reflect on and modify their instruction based on what they learned? </a:t>
            </a:r>
            <a:r>
              <a:rPr lang="en-US" sz="2300">
                <a:latin typeface="Palatino Linotype"/>
                <a:hlinkClick r:id="rId4"/>
              </a:rPr>
              <a:t>2D Shapes</a:t>
            </a:r>
            <a:endParaRPr lang="en-US" sz="2300">
              <a:latin typeface="Palatino Linotype"/>
            </a:endParaRPr>
          </a:p>
          <a:p>
            <a:pPr>
              <a:lnSpc>
                <a:spcPct val="98000"/>
              </a:lnSpc>
            </a:pPr>
            <a:endParaRPr lang="en-US" sz="2300"/>
          </a:p>
        </p:txBody>
      </p:sp>
      <p:pic>
        <p:nvPicPr>
          <p:cNvPr id="5" name="Picture 4" descr="A recording sheet for a game called &quot;Name that Shape&quot;">
            <a:extLst>
              <a:ext uri="{FF2B5EF4-FFF2-40B4-BE49-F238E27FC236}">
                <a16:creationId xmlns:a16="http://schemas.microsoft.com/office/drawing/2014/main" id="{A6DC7371-499E-D27D-9B8A-8C19431DC68E}"/>
              </a:ext>
            </a:extLst>
          </p:cNvPr>
          <p:cNvPicPr>
            <a:picLocks noChangeAspect="1"/>
          </p:cNvPicPr>
          <p:nvPr/>
        </p:nvPicPr>
        <p:blipFill>
          <a:blip r:embed="rId5"/>
          <a:stretch>
            <a:fillRect/>
          </a:stretch>
        </p:blipFill>
        <p:spPr>
          <a:xfrm>
            <a:off x="6096000" y="1208459"/>
            <a:ext cx="5843530" cy="4441082"/>
          </a:xfrm>
          <a:prstGeom prst="rect">
            <a:avLst/>
          </a:prstGeom>
          <a:noFill/>
        </p:spPr>
      </p:pic>
      <p:sp>
        <p:nvSpPr>
          <p:cNvPr id="4" name="Slide Number Placeholder 3">
            <a:extLst>
              <a:ext uri="{FF2B5EF4-FFF2-40B4-BE49-F238E27FC236}">
                <a16:creationId xmlns:a16="http://schemas.microsoft.com/office/drawing/2014/main" id="{2C40449B-5278-7561-5B53-75D32CA37378}"/>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20</a:t>
            </a:fld>
            <a:endParaRPr lang="en-US"/>
          </a:p>
        </p:txBody>
      </p:sp>
    </p:spTree>
    <p:extLst>
      <p:ext uri="{BB962C8B-B14F-4D97-AF65-F5344CB8AC3E}">
        <p14:creationId xmlns:p14="http://schemas.microsoft.com/office/powerpoint/2010/main" val="399923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723F-9111-2B31-04BA-D3E024B8D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8C024-3834-E862-9061-FB3E45918A99}"/>
              </a:ext>
            </a:extLst>
          </p:cNvPr>
          <p:cNvSpPr>
            <a:spLocks noGrp="1"/>
          </p:cNvSpPr>
          <p:nvPr>
            <p:ph type="title"/>
          </p:nvPr>
        </p:nvSpPr>
        <p:spPr>
          <a:xfrm>
            <a:off x="1256841" y="389406"/>
            <a:ext cx="10096959" cy="747579"/>
          </a:xfrm>
        </p:spPr>
        <p:txBody>
          <a:bodyPr/>
          <a:lstStyle/>
          <a:p>
            <a:r>
              <a:rPr kumimoji="0" lang="en-US" sz="4000" b="1" i="0" u="none" strike="noStrike" kern="1200" cap="none" spc="0" normalizeH="0" baseline="0" noProof="0">
                <a:ln>
                  <a:noFill/>
                </a:ln>
                <a:solidFill>
                  <a:srgbClr val="6E2405"/>
                </a:solidFill>
                <a:effectLst/>
                <a:uLnTx/>
                <a:uFillTx/>
                <a:latin typeface="Palatino Linotype"/>
                <a:ea typeface="+mj-ea"/>
                <a:cs typeface="+mj-cs"/>
              </a:rPr>
              <a:t>Using Formative Assessment (5 of 6)</a:t>
            </a:r>
            <a:endParaRPr lang="en-US"/>
          </a:p>
        </p:txBody>
      </p:sp>
      <p:sp>
        <p:nvSpPr>
          <p:cNvPr id="13" name="TextBox 12">
            <a:extLst>
              <a:ext uri="{FF2B5EF4-FFF2-40B4-BE49-F238E27FC236}">
                <a16:creationId xmlns:a16="http://schemas.microsoft.com/office/drawing/2014/main" id="{9C949972-9B6C-7EBC-379A-6D2A7FDA254C}"/>
              </a:ext>
            </a:extLst>
          </p:cNvPr>
          <p:cNvSpPr txBox="1"/>
          <p:nvPr/>
        </p:nvSpPr>
        <p:spPr>
          <a:xfrm>
            <a:off x="577516" y="1407158"/>
            <a:ext cx="3659863" cy="461665"/>
          </a:xfrm>
          <a:prstGeom prst="rect">
            <a:avLst/>
          </a:prstGeom>
          <a:noFill/>
        </p:spPr>
        <p:txBody>
          <a:bodyPr wrap="square" rtlCol="0">
            <a:spAutoFit/>
          </a:bodyPr>
          <a:lstStyle/>
          <a:p>
            <a:r>
              <a:rPr lang="en-US" sz="2400"/>
              <a:t>How many are hiding? </a:t>
            </a:r>
          </a:p>
        </p:txBody>
      </p:sp>
      <p:pic>
        <p:nvPicPr>
          <p:cNvPr id="12" name="Picture 11" descr="How many are hiding game mat.  There are 3 chips on a table with an unknown amount of chips under a cloth.">
            <a:extLst>
              <a:ext uri="{FF2B5EF4-FFF2-40B4-BE49-F238E27FC236}">
                <a16:creationId xmlns:a16="http://schemas.microsoft.com/office/drawing/2014/main" id="{8B981DB0-E0F6-BF05-B628-871E890EE8DD}"/>
              </a:ext>
            </a:extLst>
          </p:cNvPr>
          <p:cNvPicPr>
            <a:picLocks noChangeAspect="1"/>
          </p:cNvPicPr>
          <p:nvPr/>
        </p:nvPicPr>
        <p:blipFill>
          <a:blip r:embed="rId3"/>
          <a:stretch>
            <a:fillRect/>
          </a:stretch>
        </p:blipFill>
        <p:spPr>
          <a:xfrm>
            <a:off x="210206" y="1863068"/>
            <a:ext cx="4624553" cy="1782380"/>
          </a:xfrm>
          <a:prstGeom prst="rect">
            <a:avLst/>
          </a:prstGeom>
        </p:spPr>
      </p:pic>
      <p:pic>
        <p:nvPicPr>
          <p:cNvPr id="10" name="Picture 9" descr="4 counting bears are on a table with a fifth bear hiding under a plate.  The game is called bears in a cav.">
            <a:extLst>
              <a:ext uri="{FF2B5EF4-FFF2-40B4-BE49-F238E27FC236}">
                <a16:creationId xmlns:a16="http://schemas.microsoft.com/office/drawing/2014/main" id="{136794E4-7F50-3DE2-9B1B-690329E40936}"/>
              </a:ext>
            </a:extLst>
          </p:cNvPr>
          <p:cNvPicPr>
            <a:picLocks noChangeAspect="1"/>
          </p:cNvPicPr>
          <p:nvPr/>
        </p:nvPicPr>
        <p:blipFill>
          <a:blip r:embed="rId4"/>
          <a:stretch>
            <a:fillRect/>
          </a:stretch>
        </p:blipFill>
        <p:spPr>
          <a:xfrm>
            <a:off x="5921760" y="1407158"/>
            <a:ext cx="5954931" cy="3884693"/>
          </a:xfrm>
          <a:prstGeom prst="rect">
            <a:avLst/>
          </a:prstGeom>
        </p:spPr>
      </p:pic>
      <p:sp>
        <p:nvSpPr>
          <p:cNvPr id="14" name="TextBox 13">
            <a:extLst>
              <a:ext uri="{FF2B5EF4-FFF2-40B4-BE49-F238E27FC236}">
                <a16:creationId xmlns:a16="http://schemas.microsoft.com/office/drawing/2014/main" id="{B982D57A-66C2-8071-20E2-206633D8FBCC}"/>
              </a:ext>
            </a:extLst>
          </p:cNvPr>
          <p:cNvSpPr txBox="1"/>
          <p:nvPr/>
        </p:nvSpPr>
        <p:spPr>
          <a:xfrm>
            <a:off x="7910754" y="5410023"/>
            <a:ext cx="2502349" cy="461665"/>
          </a:xfrm>
          <a:prstGeom prst="rect">
            <a:avLst/>
          </a:prstGeom>
          <a:noFill/>
        </p:spPr>
        <p:txBody>
          <a:bodyPr wrap="square" rtlCol="0">
            <a:spAutoFit/>
          </a:bodyPr>
          <a:lstStyle/>
          <a:p>
            <a:r>
              <a:rPr lang="en-US" sz="2400"/>
              <a:t>Bears in a Cave</a:t>
            </a:r>
          </a:p>
        </p:txBody>
      </p:sp>
      <p:sp>
        <p:nvSpPr>
          <p:cNvPr id="4" name="Slide Number Placeholder 3">
            <a:extLst>
              <a:ext uri="{FF2B5EF4-FFF2-40B4-BE49-F238E27FC236}">
                <a16:creationId xmlns:a16="http://schemas.microsoft.com/office/drawing/2014/main" id="{9BBB704A-196C-E55E-5886-9145DA416832}"/>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355345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75B6-AE4D-0B0F-1C44-DCA75941D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C698B-5E96-6FEC-78F8-02C3D835F90B}"/>
              </a:ext>
            </a:extLst>
          </p:cNvPr>
          <p:cNvSpPr>
            <a:spLocks noGrp="1"/>
          </p:cNvSpPr>
          <p:nvPr>
            <p:ph type="title"/>
          </p:nvPr>
        </p:nvSpPr>
        <p:spPr>
          <a:xfrm>
            <a:off x="1256841" y="389406"/>
            <a:ext cx="10096959" cy="747579"/>
          </a:xfrm>
        </p:spPr>
        <p:txBody>
          <a:bodyPr/>
          <a:lstStyle/>
          <a:p>
            <a:r>
              <a:rPr lang="en-US" sz="4000">
                <a:latin typeface="Palatino Linotype"/>
              </a:rPr>
              <a:t>Using Formative Assessment (6 of 6)</a:t>
            </a:r>
            <a:endParaRPr lang="en-US" sz="4000"/>
          </a:p>
        </p:txBody>
      </p:sp>
      <p:pic>
        <p:nvPicPr>
          <p:cNvPr id="5" name="Picture 4" descr="&#10;A recording sheet where students record all the number combinations for the number 10.">
            <a:extLst>
              <a:ext uri="{FF2B5EF4-FFF2-40B4-BE49-F238E27FC236}">
                <a16:creationId xmlns:a16="http://schemas.microsoft.com/office/drawing/2014/main" id="{234375D7-FC2B-0486-E1DA-D40FC01E3592}"/>
              </a:ext>
            </a:extLst>
          </p:cNvPr>
          <p:cNvPicPr>
            <a:picLocks noChangeAspect="1"/>
          </p:cNvPicPr>
          <p:nvPr/>
        </p:nvPicPr>
        <p:blipFill>
          <a:blip r:embed="rId3"/>
          <a:stretch>
            <a:fillRect/>
          </a:stretch>
        </p:blipFill>
        <p:spPr>
          <a:xfrm>
            <a:off x="466226" y="1065148"/>
            <a:ext cx="2256264" cy="4727703"/>
          </a:xfrm>
          <a:prstGeom prst="rect">
            <a:avLst/>
          </a:prstGeom>
        </p:spPr>
      </p:pic>
      <p:pic>
        <p:nvPicPr>
          <p:cNvPr id="8" name="Picture 7" descr="How many are hiding? Recording sheet">
            <a:extLst>
              <a:ext uri="{FF2B5EF4-FFF2-40B4-BE49-F238E27FC236}">
                <a16:creationId xmlns:a16="http://schemas.microsoft.com/office/drawing/2014/main" id="{97C75DFA-1BFF-7C5E-FC05-A8D25DFE24BC}"/>
              </a:ext>
            </a:extLst>
          </p:cNvPr>
          <p:cNvPicPr>
            <a:picLocks noChangeAspect="1"/>
          </p:cNvPicPr>
          <p:nvPr/>
        </p:nvPicPr>
        <p:blipFill>
          <a:blip r:embed="rId4"/>
          <a:stretch>
            <a:fillRect/>
          </a:stretch>
        </p:blipFill>
        <p:spPr>
          <a:xfrm>
            <a:off x="3200965" y="1065148"/>
            <a:ext cx="7734194" cy="5108126"/>
          </a:xfrm>
          <a:prstGeom prst="rect">
            <a:avLst/>
          </a:prstGeom>
        </p:spPr>
      </p:pic>
      <p:sp>
        <p:nvSpPr>
          <p:cNvPr id="4" name="Slide Number Placeholder 3">
            <a:extLst>
              <a:ext uri="{FF2B5EF4-FFF2-40B4-BE49-F238E27FC236}">
                <a16:creationId xmlns:a16="http://schemas.microsoft.com/office/drawing/2014/main" id="{A0627690-B02B-F073-B9B2-F3F2E8455103}"/>
              </a:ext>
            </a:extLst>
          </p:cNvPr>
          <p:cNvSpPr>
            <a:spLocks noGrp="1"/>
          </p:cNvSpPr>
          <p:nvPr>
            <p:ph type="sldNum" sz="quarter" idx="10"/>
          </p:nvPr>
        </p:nvSpPr>
        <p:spPr/>
        <p:txBody>
          <a:bodyPr/>
          <a:lstStyle/>
          <a:p>
            <a:fld id="{A3D1C70C-36A2-44FC-A083-98959550CFF4}" type="slidenum">
              <a:rPr lang="en-US" smtClean="0"/>
              <a:pPr/>
              <a:t>22</a:t>
            </a:fld>
            <a:endParaRPr lang="en-US"/>
          </a:p>
        </p:txBody>
      </p:sp>
    </p:spTree>
    <p:extLst>
      <p:ext uri="{BB962C8B-B14F-4D97-AF65-F5344CB8AC3E}">
        <p14:creationId xmlns:p14="http://schemas.microsoft.com/office/powerpoint/2010/main" val="2288300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2EFD-1374-BC78-B0DF-217AE5545E8E}"/>
              </a:ext>
            </a:extLst>
          </p:cNvPr>
          <p:cNvSpPr>
            <a:spLocks noGrp="1"/>
          </p:cNvSpPr>
          <p:nvPr>
            <p:ph type="title"/>
          </p:nvPr>
        </p:nvSpPr>
        <p:spPr/>
        <p:txBody>
          <a:bodyPr/>
          <a:lstStyle/>
          <a:p>
            <a:r>
              <a:rPr lang="en-US">
                <a:latin typeface="Palatino Linotype"/>
              </a:rPr>
              <a:t>Feedback (1 of 2)</a:t>
            </a:r>
            <a:endParaRPr lang="en-US"/>
          </a:p>
        </p:txBody>
      </p:sp>
      <p:sp>
        <p:nvSpPr>
          <p:cNvPr id="3" name="Text Placeholder 2">
            <a:extLst>
              <a:ext uri="{FF2B5EF4-FFF2-40B4-BE49-F238E27FC236}">
                <a16:creationId xmlns:a16="http://schemas.microsoft.com/office/drawing/2014/main" id="{1F3432FB-4621-D7FD-271C-A3574E005589}"/>
              </a:ext>
            </a:extLst>
          </p:cNvPr>
          <p:cNvSpPr>
            <a:spLocks noGrp="1"/>
          </p:cNvSpPr>
          <p:nvPr>
            <p:ph type="body" sz="quarter" idx="11"/>
          </p:nvPr>
        </p:nvSpPr>
        <p:spPr>
          <a:xfrm>
            <a:off x="171450" y="1222374"/>
            <a:ext cx="11182350" cy="4721225"/>
          </a:xfrm>
        </p:spPr>
        <p:txBody>
          <a:bodyPr vert="horz" lIns="91440" tIns="45720" rIns="822960" bIns="45720" rtlCol="0" anchor="t">
            <a:normAutofit fontScale="40000" lnSpcReduction="20000"/>
          </a:bodyPr>
          <a:lstStyle/>
          <a:p>
            <a:pPr marL="0" indent="0">
              <a:buNone/>
            </a:pPr>
            <a:r>
              <a:rPr lang="en-US" sz="8000">
                <a:latin typeface="Palatino Linotype"/>
              </a:rPr>
              <a:t>Wiggins (2012) explains feedback as “goal-referenced; tangible and transparent; actionable; user-friendly (specific and personalized); timely; ongoing; and consistent”.</a:t>
            </a:r>
            <a:endParaRPr lang="en-US" sz="8000"/>
          </a:p>
          <a:p>
            <a:pPr marL="0" indent="0">
              <a:buNone/>
            </a:pPr>
            <a:r>
              <a:rPr lang="en-US" sz="8000">
                <a:latin typeface="Palatino Linotype"/>
              </a:rPr>
              <a:t>Developmentally appropriate quality feedback increases learning and motivation and predicts student achievement. Based on its potential positive effects on a variety of child outcomes, intentional feedback should be a priority in early math classrooms.</a:t>
            </a:r>
          </a:p>
        </p:txBody>
      </p:sp>
      <p:sp>
        <p:nvSpPr>
          <p:cNvPr id="4" name="Slide Number Placeholder 3">
            <a:extLst>
              <a:ext uri="{FF2B5EF4-FFF2-40B4-BE49-F238E27FC236}">
                <a16:creationId xmlns:a16="http://schemas.microsoft.com/office/drawing/2014/main" id="{2C40449B-5278-7561-5B53-75D32CA37378}"/>
              </a:ext>
            </a:extLst>
          </p:cNvPr>
          <p:cNvSpPr>
            <a:spLocks noGrp="1"/>
          </p:cNvSpPr>
          <p:nvPr>
            <p:ph type="sldNum" sz="quarter" idx="10"/>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102635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a:xfrm>
            <a:off x="1256841" y="378896"/>
            <a:ext cx="10096959" cy="747579"/>
          </a:xfrm>
        </p:spPr>
        <p:txBody>
          <a:bodyPr anchor="ctr">
            <a:noAutofit/>
          </a:bodyPr>
          <a:lstStyle/>
          <a:p>
            <a:r>
              <a:rPr lang="en-US" sz="4800">
                <a:latin typeface="Palatino Linotype"/>
              </a:rPr>
              <a:t>Feedback (2 of 2)</a:t>
            </a:r>
            <a:endParaRPr lang="en-US" sz="4800"/>
          </a:p>
        </p:txBody>
      </p:sp>
      <p:sp>
        <p:nvSpPr>
          <p:cNvPr id="5" name="TextBox 4">
            <a:extLst>
              <a:ext uri="{FF2B5EF4-FFF2-40B4-BE49-F238E27FC236}">
                <a16:creationId xmlns:a16="http://schemas.microsoft.com/office/drawing/2014/main" id="{373E1BF0-BE8A-2825-6D57-00D47B0A887B}"/>
              </a:ext>
            </a:extLst>
          </p:cNvPr>
          <p:cNvSpPr txBox="1"/>
          <p:nvPr/>
        </p:nvSpPr>
        <p:spPr>
          <a:xfrm>
            <a:off x="92187" y="930057"/>
            <a:ext cx="11445240" cy="4006803"/>
          </a:xfrm>
          <a:prstGeom prst="rect">
            <a:avLst/>
          </a:prstGeom>
          <a:noFill/>
        </p:spPr>
        <p:txBody>
          <a:bodyPr wrap="square" rtlCol="0">
            <a:spAutoFit/>
          </a:bodyPr>
          <a:lstStyle/>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Palatino Linotype"/>
                <a:ea typeface="+mn-ea"/>
                <a:cs typeface="+mn-cs"/>
              </a:rPr>
              <a:t>Consider the WRAP protocol to offer specific, meaningful, and actionable feedback:</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Palatino Linotype"/>
                <a:ea typeface="+mn-ea"/>
                <a:cs typeface="+mn-cs"/>
              </a:rPr>
              <a:t>W</a:t>
            </a:r>
            <a:r>
              <a:rPr kumimoji="0" lang="en-US" sz="2400" b="0" i="0" u="none" strike="noStrike" kern="1200" cap="none" spc="0" normalizeH="0" baseline="0" noProof="0">
                <a:ln>
                  <a:noFill/>
                </a:ln>
                <a:solidFill>
                  <a:prstClr val="black"/>
                </a:solidFill>
                <a:effectLst/>
                <a:uLnTx/>
                <a:uFillTx/>
                <a:latin typeface="Palatino Linotype"/>
                <a:ea typeface="+mn-ea"/>
                <a:cs typeface="+mn-cs"/>
              </a:rPr>
              <a:t>ell: Share what the child did well.  Children also reflect on what went well.</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Palatino Linotype"/>
                <a:ea typeface="+mn-ea"/>
                <a:cs typeface="+mn-cs"/>
              </a:rPr>
              <a:t>R</a:t>
            </a:r>
            <a:r>
              <a:rPr kumimoji="0" lang="en-US" sz="2400" b="0" i="0" u="none" strike="noStrike" kern="1200" cap="none" spc="0" normalizeH="0" baseline="0" noProof="0">
                <a:ln>
                  <a:noFill/>
                </a:ln>
                <a:solidFill>
                  <a:prstClr val="black"/>
                </a:solidFill>
                <a:effectLst/>
                <a:uLnTx/>
                <a:uFillTx/>
                <a:latin typeface="Palatino Linotype"/>
                <a:ea typeface="+mn-ea"/>
                <a:cs typeface="+mn-cs"/>
              </a:rPr>
              <a:t>efer: Refer to the child’s prior learning.</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Palatino Linotype"/>
                <a:ea typeface="+mn-ea"/>
                <a:cs typeface="+mn-cs"/>
              </a:rPr>
              <a:t>A</a:t>
            </a:r>
            <a:r>
              <a:rPr kumimoji="0" lang="en-US" sz="2400" b="0" i="0" u="none" strike="noStrike" kern="1200" cap="none" spc="0" normalizeH="0" baseline="0" noProof="0">
                <a:ln>
                  <a:noFill/>
                </a:ln>
                <a:solidFill>
                  <a:prstClr val="black"/>
                </a:solidFill>
                <a:effectLst/>
                <a:uLnTx/>
                <a:uFillTx/>
                <a:latin typeface="Palatino Linotype"/>
                <a:ea typeface="+mn-ea"/>
                <a:cs typeface="+mn-cs"/>
              </a:rPr>
              <a:t>ction and agency: Provide a strategic action to foster the child’s agency.</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Palatino Linotype"/>
                <a:ea typeface="+mn-ea"/>
                <a:cs typeface="+mn-cs"/>
              </a:rPr>
              <a:t>P</a:t>
            </a:r>
            <a:r>
              <a:rPr kumimoji="0" lang="en-US" sz="2400" b="0" i="0" u="none" strike="noStrike" kern="1200" cap="none" spc="0" normalizeH="0" baseline="0" noProof="0">
                <a:ln>
                  <a:noFill/>
                </a:ln>
                <a:solidFill>
                  <a:prstClr val="black"/>
                </a:solidFill>
                <a:effectLst/>
                <a:uLnTx/>
                <a:uFillTx/>
                <a:latin typeface="Palatino Linotype"/>
                <a:ea typeface="+mn-ea"/>
                <a:cs typeface="+mn-cs"/>
              </a:rPr>
              <a:t>ractice: Communicate what and how the child can practice.</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2400">
                <a:solidFill>
                  <a:prstClr val="black"/>
                </a:solidFill>
                <a:latin typeface="Palatino Linotype"/>
              </a:rPr>
              <a:t>(Moises, 2023)</a:t>
            </a:r>
            <a:endParaRPr kumimoji="0" lang="en-US" sz="2400" b="0" i="0" u="none" strike="noStrike" kern="1200" cap="none" spc="0" normalizeH="0" baseline="0" noProof="0">
              <a:ln>
                <a:noFill/>
              </a:ln>
              <a:solidFill>
                <a:prstClr val="black"/>
              </a:solidFill>
              <a:effectLst/>
              <a:uLnTx/>
              <a:uFillTx/>
              <a:latin typeface="Palatino Linotype"/>
              <a:ea typeface="+mn-ea"/>
              <a:cs typeface="+mn-cs"/>
            </a:endParaRP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24</a:t>
            </a:fld>
            <a:endParaRPr lang="en-US"/>
          </a:p>
        </p:txBody>
      </p:sp>
    </p:spTree>
    <p:extLst>
      <p:ext uri="{BB962C8B-B14F-4D97-AF65-F5344CB8AC3E}">
        <p14:creationId xmlns:p14="http://schemas.microsoft.com/office/powerpoint/2010/main" val="2684064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a:xfrm>
            <a:off x="1256841" y="378896"/>
            <a:ext cx="10096959" cy="747579"/>
          </a:xfrm>
        </p:spPr>
        <p:txBody>
          <a:bodyPr anchor="ctr">
            <a:noAutofit/>
          </a:bodyPr>
          <a:lstStyle/>
          <a:p>
            <a:r>
              <a:rPr kumimoji="0" lang="en-US" sz="2800" b="1" i="0" u="none" strike="noStrike" kern="1200" cap="none" spc="0" normalizeH="0" baseline="0" noProof="0">
                <a:ln>
                  <a:noFill/>
                </a:ln>
                <a:solidFill>
                  <a:srgbClr val="6E2405"/>
                </a:solidFill>
                <a:effectLst/>
                <a:uLnTx/>
                <a:uFillTx/>
                <a:latin typeface="Palatino Linotype"/>
                <a:ea typeface="+mj-ea"/>
                <a:cs typeface="+mj-cs"/>
              </a:rPr>
              <a:t>Performance Based Assessments using Rich Tasks (1 of 3)</a:t>
            </a:r>
            <a:endParaRPr lang="en-US" sz="2800"/>
          </a:p>
        </p:txBody>
      </p:sp>
      <p:sp>
        <p:nvSpPr>
          <p:cNvPr id="5" name="TextBox 4">
            <a:extLst>
              <a:ext uri="{FF2B5EF4-FFF2-40B4-BE49-F238E27FC236}">
                <a16:creationId xmlns:a16="http://schemas.microsoft.com/office/drawing/2014/main" id="{373E1BF0-BE8A-2825-6D57-00D47B0A887B}"/>
              </a:ext>
            </a:extLst>
          </p:cNvPr>
          <p:cNvSpPr txBox="1"/>
          <p:nvPr/>
        </p:nvSpPr>
        <p:spPr>
          <a:xfrm>
            <a:off x="-14321" y="1099799"/>
            <a:ext cx="11445240" cy="4567854"/>
          </a:xfrm>
          <a:prstGeom prst="rect">
            <a:avLst/>
          </a:prstGeom>
          <a:noFill/>
        </p:spPr>
        <p:txBody>
          <a:bodyPr wrap="square" rtlCol="0">
            <a:spAutoFit/>
          </a:bodyPr>
          <a:lstStyle/>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Palatino Linotype"/>
                <a:ea typeface="+mn-ea"/>
                <a:cs typeface="+mn-cs"/>
              </a:rPr>
              <a:t>Performance tasks can be a good way to assess students’ knowledge.  Through rich performance-based tasks, students demonstrate the knowledge, skills, and material that they have learned. This practice measures how well a student can apply or use what he or she knows, often in real-world situations. </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Palatino Linotype"/>
                <a:ea typeface="+mn-ea"/>
                <a:cs typeface="+mn-cs"/>
              </a:rPr>
              <a:t>Research has shown that performance-based assessment provides a means to assess higher-order thinking skills and helps teachers and principals support students in developing a deeper understanding of content.</a:t>
            </a: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25</a:t>
            </a:fld>
            <a:endParaRPr lang="en-US"/>
          </a:p>
        </p:txBody>
      </p:sp>
    </p:spTree>
    <p:extLst>
      <p:ext uri="{BB962C8B-B14F-4D97-AF65-F5344CB8AC3E}">
        <p14:creationId xmlns:p14="http://schemas.microsoft.com/office/powerpoint/2010/main" val="288558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a:xfrm>
            <a:off x="1256841" y="378896"/>
            <a:ext cx="10096959" cy="747579"/>
          </a:xfrm>
        </p:spPr>
        <p:txBody>
          <a:bodyPr anchor="ctr">
            <a:noAutofit/>
          </a:bodyPr>
          <a:lstStyle/>
          <a:p>
            <a:r>
              <a:rPr kumimoji="0" lang="en-US" sz="2800" b="1" i="0" u="none" strike="noStrike" kern="1200" cap="none" spc="0" normalizeH="0" baseline="0" noProof="0">
                <a:ln>
                  <a:noFill/>
                </a:ln>
                <a:solidFill>
                  <a:srgbClr val="6E2405"/>
                </a:solidFill>
                <a:effectLst/>
                <a:uLnTx/>
                <a:uFillTx/>
                <a:latin typeface="Palatino Linotype"/>
                <a:ea typeface="+mj-ea"/>
                <a:cs typeface="+mj-cs"/>
              </a:rPr>
              <a:t>Performance Based Assessments using Rich Tasks (2 of 3)</a:t>
            </a:r>
            <a:endParaRPr lang="en-US" sz="3200"/>
          </a:p>
        </p:txBody>
      </p:sp>
      <p:sp>
        <p:nvSpPr>
          <p:cNvPr id="5" name="TextBox 4">
            <a:extLst>
              <a:ext uri="{FF2B5EF4-FFF2-40B4-BE49-F238E27FC236}">
                <a16:creationId xmlns:a16="http://schemas.microsoft.com/office/drawing/2014/main" id="{373E1BF0-BE8A-2825-6D57-00D47B0A887B}"/>
              </a:ext>
            </a:extLst>
          </p:cNvPr>
          <p:cNvSpPr txBox="1"/>
          <p:nvPr/>
        </p:nvSpPr>
        <p:spPr>
          <a:xfrm>
            <a:off x="92187" y="930057"/>
            <a:ext cx="11445240" cy="5112362"/>
          </a:xfrm>
          <a:prstGeom prst="rect">
            <a:avLst/>
          </a:prstGeom>
          <a:noFill/>
        </p:spPr>
        <p:txBody>
          <a:bodyPr wrap="square" rtlCol="0">
            <a:spAutoFit/>
          </a:bodyPr>
          <a:lstStyle/>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2400">
                <a:solidFill>
                  <a:prstClr val="black"/>
                </a:solidFill>
                <a:latin typeface="Palatino Linotype"/>
              </a:rPr>
              <a:t>What is a good performance task?</a:t>
            </a: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Palatino Linotype"/>
                <a:ea typeface="+mn-ea"/>
                <a:cs typeface="+mn-cs"/>
              </a:rPr>
              <a:t>Aligned to important goals.</a:t>
            </a: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2400">
                <a:solidFill>
                  <a:prstClr val="black"/>
                </a:solidFill>
                <a:latin typeface="Palatino Linotype"/>
              </a:rPr>
              <a:t>Gives us evidence of understanding and the students ability apply their learning effectively (transfer).</a:t>
            </a: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Palatino Linotype"/>
                <a:ea typeface="+mn-ea"/>
                <a:cs typeface="+mn-cs"/>
              </a:rPr>
              <a:t>Involves application as well as explanation.</a:t>
            </a: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2400">
                <a:solidFill>
                  <a:prstClr val="black"/>
                </a:solidFill>
                <a:latin typeface="Palatino Linotype"/>
              </a:rPr>
              <a:t>Will yield a tangible product and/or performance, well aligned to the goals.</a:t>
            </a: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Palatino Linotype"/>
                <a:ea typeface="+mn-ea"/>
                <a:cs typeface="+mn-cs"/>
              </a:rPr>
              <a:t>Includes a criteria</a:t>
            </a:r>
            <a:r>
              <a:rPr lang="en-US" sz="2400">
                <a:solidFill>
                  <a:prstClr val="black"/>
                </a:solidFill>
                <a:latin typeface="Palatino Linotype"/>
              </a:rPr>
              <a:t>/rubric.</a:t>
            </a: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Palatino Linotype"/>
                <a:ea typeface="+mn-ea"/>
                <a:cs typeface="+mn-cs"/>
              </a:rPr>
              <a:t>Interdisciplinary</a:t>
            </a:r>
            <a:r>
              <a:rPr lang="en-US" sz="2400">
                <a:solidFill>
                  <a:prstClr val="black"/>
                </a:solidFill>
                <a:latin typeface="Palatino Linotype"/>
              </a:rPr>
              <a:t>.</a:t>
            </a:r>
            <a:endParaRPr kumimoji="0" lang="en-US" sz="2400" b="0" i="0" u="none" strike="noStrike" kern="1200" cap="none" spc="0" normalizeH="0" baseline="0" noProof="0">
              <a:ln>
                <a:noFill/>
              </a:ln>
              <a:solidFill>
                <a:prstClr val="black"/>
              </a:solidFill>
              <a:effectLst/>
              <a:uLnTx/>
              <a:uFillTx/>
              <a:latin typeface="Palatino Linotype"/>
              <a:ea typeface="+mn-ea"/>
              <a:cs typeface="+mn-cs"/>
            </a:endParaRP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26</a:t>
            </a:fld>
            <a:endParaRPr lang="en-US"/>
          </a:p>
        </p:txBody>
      </p:sp>
    </p:spTree>
    <p:extLst>
      <p:ext uri="{BB962C8B-B14F-4D97-AF65-F5344CB8AC3E}">
        <p14:creationId xmlns:p14="http://schemas.microsoft.com/office/powerpoint/2010/main" val="293209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a:xfrm>
            <a:off x="1256841" y="378896"/>
            <a:ext cx="10096959" cy="747579"/>
          </a:xfrm>
        </p:spPr>
        <p:txBody>
          <a:bodyPr anchor="ctr">
            <a:noAutofit/>
          </a:bodyPr>
          <a:lstStyle/>
          <a:p>
            <a:r>
              <a:rPr lang="en-US" sz="2800">
                <a:latin typeface="Palatino Linotype"/>
              </a:rPr>
              <a:t>Performance Based Assessments using Rich Tasks (3 of 3)</a:t>
            </a:r>
            <a:endParaRPr lang="en-US" sz="2800"/>
          </a:p>
        </p:txBody>
      </p:sp>
      <p:sp>
        <p:nvSpPr>
          <p:cNvPr id="5" name="TextBox 4">
            <a:extLst>
              <a:ext uri="{FF2B5EF4-FFF2-40B4-BE49-F238E27FC236}">
                <a16:creationId xmlns:a16="http://schemas.microsoft.com/office/drawing/2014/main" id="{373E1BF0-BE8A-2825-6D57-00D47B0A887B}"/>
              </a:ext>
            </a:extLst>
          </p:cNvPr>
          <p:cNvSpPr txBox="1"/>
          <p:nvPr/>
        </p:nvSpPr>
        <p:spPr>
          <a:xfrm>
            <a:off x="92187" y="930057"/>
            <a:ext cx="11887778" cy="5661358"/>
          </a:xfrm>
          <a:prstGeom prst="rect">
            <a:avLst/>
          </a:prstGeom>
          <a:noFill/>
        </p:spPr>
        <p:txBody>
          <a:bodyPr wrap="square" rtlCol="0">
            <a:spAutoFit/>
          </a:bodyPr>
          <a:lstStyle/>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2400">
                <a:solidFill>
                  <a:prstClr val="black"/>
                </a:solidFill>
                <a:latin typeface="Palatino Linotype"/>
              </a:rPr>
              <a:t>Examples and Resources</a:t>
            </a: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Palatino Linotype"/>
                <a:ea typeface="+mn-ea"/>
                <a:cs typeface="+mn-cs"/>
                <a:hlinkClick r:id="rId3"/>
              </a:rPr>
              <a:t>Stanford</a:t>
            </a:r>
            <a:endParaRPr kumimoji="0" lang="en-US" sz="2000" b="0" i="0" u="none" strike="noStrike" kern="1200" cap="none" spc="0" normalizeH="0" baseline="0" noProof="0">
              <a:ln>
                <a:noFill/>
              </a:ln>
              <a:solidFill>
                <a:prstClr val="black"/>
              </a:solidFill>
              <a:effectLst/>
              <a:uLnTx/>
              <a:uFillTx/>
              <a:latin typeface="Palatino Linotype"/>
              <a:ea typeface="+mn-ea"/>
              <a:cs typeface="+mn-cs"/>
              <a:hlinkClick r:id="rId4"/>
            </a:endParaRP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Palatino Linotype"/>
                <a:ea typeface="+mn-ea"/>
                <a:cs typeface="+mn-cs"/>
                <a:hlinkClick r:id="rId4"/>
              </a:rPr>
              <a:t>Inside Mathematics</a:t>
            </a:r>
            <a:endParaRPr kumimoji="0" lang="en-US" sz="2000" b="0" i="0" u="none" strike="noStrike" kern="1200" cap="none" spc="0" normalizeH="0" baseline="0" noProof="0">
              <a:ln>
                <a:noFill/>
              </a:ln>
              <a:solidFill>
                <a:prstClr val="black"/>
              </a:solidFill>
              <a:effectLst/>
              <a:uLnTx/>
              <a:uFillTx/>
              <a:latin typeface="Palatino Linotype"/>
              <a:ea typeface="+mn-ea"/>
              <a:cs typeface="+mn-cs"/>
              <a:hlinkClick r:id="rId5"/>
            </a:endParaRP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Palatino Linotype"/>
                <a:ea typeface="+mn-ea"/>
                <a:cs typeface="+mn-cs"/>
                <a:hlinkClick r:id="rId5"/>
              </a:rPr>
              <a:t>Virginia DOE</a:t>
            </a:r>
            <a:endParaRPr kumimoji="0" lang="en-US" sz="2000" b="0" i="0" u="none" strike="noStrike" kern="1200" cap="none" spc="0" normalizeH="0" baseline="0" noProof="0">
              <a:ln>
                <a:noFill/>
              </a:ln>
              <a:solidFill>
                <a:prstClr val="black"/>
              </a:solidFill>
              <a:effectLst/>
              <a:uLnTx/>
              <a:uFillTx/>
              <a:latin typeface="Palatino Linotype"/>
              <a:ea typeface="+mn-ea"/>
              <a:cs typeface="+mn-cs"/>
              <a:hlinkClick r:id="rId6"/>
            </a:endParaRP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Palatino Linotype"/>
                <a:ea typeface="+mn-ea"/>
                <a:cs typeface="+mn-cs"/>
                <a:hlinkClick r:id="rId6"/>
              </a:rPr>
              <a:t>Achieve the Core</a:t>
            </a:r>
            <a:endParaRPr kumimoji="0" lang="en-US" sz="2000" b="0" i="0" u="none" strike="noStrike" kern="1200" cap="none" spc="0" normalizeH="0" baseline="0" noProof="0">
              <a:ln>
                <a:noFill/>
              </a:ln>
              <a:solidFill>
                <a:prstClr val="black"/>
              </a:solidFill>
              <a:effectLst/>
              <a:uLnTx/>
              <a:uFillTx/>
              <a:latin typeface="Palatino Linotype"/>
              <a:ea typeface="+mn-ea"/>
              <a:cs typeface="+mn-cs"/>
            </a:endParaRP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2000">
                <a:solidFill>
                  <a:prstClr val="black"/>
                </a:solidFill>
                <a:latin typeface="Palatino Linotype"/>
                <a:hlinkClick r:id="rId7"/>
              </a:rPr>
              <a:t>Engage NY</a:t>
            </a:r>
            <a:endParaRPr lang="en-US" sz="2000">
              <a:solidFill>
                <a:prstClr val="black"/>
              </a:solidFill>
              <a:latin typeface="Palatino Linotype"/>
            </a:endParaRP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Palatino Linotype"/>
                <a:ea typeface="+mn-ea"/>
                <a:cs typeface="+mn-cs"/>
                <a:hlinkClick r:id="rId8"/>
              </a:rPr>
              <a:t>Problems of the Week: NCTM</a:t>
            </a:r>
            <a:endParaRPr kumimoji="0" lang="en-US" sz="2000" b="0" i="0" u="none" strike="noStrike" kern="1200" cap="none" spc="0" normalizeH="0" baseline="0" noProof="0">
              <a:ln>
                <a:noFill/>
              </a:ln>
              <a:solidFill>
                <a:prstClr val="black"/>
              </a:solidFill>
              <a:effectLst/>
              <a:uLnTx/>
              <a:uFillTx/>
              <a:latin typeface="Palatino Linotype"/>
              <a:ea typeface="+mn-ea"/>
              <a:cs typeface="+mn-cs"/>
            </a:endParaRP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2000">
                <a:solidFill>
                  <a:prstClr val="black"/>
                </a:solidFill>
                <a:latin typeface="Palatino Linotype"/>
                <a:hlinkClick r:id="rId9"/>
              </a:rPr>
              <a:t>PBL Works</a:t>
            </a:r>
            <a:endParaRPr kumimoji="0" lang="en-US" sz="2000" b="0" i="0" u="none" strike="noStrike" kern="1200" cap="none" spc="0" normalizeH="0" baseline="0" noProof="0">
              <a:ln>
                <a:noFill/>
              </a:ln>
              <a:solidFill>
                <a:prstClr val="black"/>
              </a:solidFill>
              <a:effectLst/>
              <a:uLnTx/>
              <a:uFillTx/>
              <a:latin typeface="Palatino Linotype"/>
              <a:ea typeface="+mn-ea"/>
              <a:cs typeface="+mn-cs"/>
            </a:endParaRPr>
          </a:p>
          <a:p>
            <a:pPr marL="457200" marR="0" lvl="0" indent="-4572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Palatino Linotype"/>
              <a:ea typeface="+mn-ea"/>
              <a:cs typeface="+mn-cs"/>
            </a:endParaRPr>
          </a:p>
        </p:txBody>
      </p:sp>
      <p:pic>
        <p:nvPicPr>
          <p:cNvPr id="3" name="Picture 2" descr="Children solving a problem by acting it out">
            <a:extLst>
              <a:ext uri="{FF2B5EF4-FFF2-40B4-BE49-F238E27FC236}">
                <a16:creationId xmlns:a16="http://schemas.microsoft.com/office/drawing/2014/main" id="{43E60243-5F54-B2F0-B113-357CD3BE96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8087" y="1611356"/>
            <a:ext cx="4086424" cy="30648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tudent solution">
            <a:extLst>
              <a:ext uri="{FF2B5EF4-FFF2-40B4-BE49-F238E27FC236}">
                <a16:creationId xmlns:a16="http://schemas.microsoft.com/office/drawing/2014/main" id="{B0A9A9F2-AEA8-9484-27E5-D573BCD988D6}"/>
              </a:ext>
            </a:extLst>
          </p:cNvPr>
          <p:cNvPicPr>
            <a:picLocks noChangeAspect="1"/>
          </p:cNvPicPr>
          <p:nvPr/>
        </p:nvPicPr>
        <p:blipFill>
          <a:blip r:embed="rId11"/>
          <a:stretch>
            <a:fillRect/>
          </a:stretch>
        </p:blipFill>
        <p:spPr>
          <a:xfrm>
            <a:off x="7397749" y="2298211"/>
            <a:ext cx="4515813" cy="3097804"/>
          </a:xfrm>
          <a:prstGeom prst="rect">
            <a:avLst/>
          </a:prstGeom>
        </p:spPr>
      </p:pic>
      <p:sp>
        <p:nvSpPr>
          <p:cNvPr id="6" name="TextBox 5">
            <a:extLst>
              <a:ext uri="{FF2B5EF4-FFF2-40B4-BE49-F238E27FC236}">
                <a16:creationId xmlns:a16="http://schemas.microsoft.com/office/drawing/2014/main" id="{36D1FAAC-9277-F6A1-6FD6-CBEF7497EFD4}"/>
              </a:ext>
            </a:extLst>
          </p:cNvPr>
          <p:cNvSpPr txBox="1"/>
          <p:nvPr/>
        </p:nvSpPr>
        <p:spPr>
          <a:xfrm>
            <a:off x="5367130" y="5641940"/>
            <a:ext cx="5565913" cy="369332"/>
          </a:xfrm>
          <a:prstGeom prst="rect">
            <a:avLst/>
          </a:prstGeom>
          <a:noFill/>
        </p:spPr>
        <p:txBody>
          <a:bodyPr wrap="square" rtlCol="0">
            <a:spAutoFit/>
          </a:bodyPr>
          <a:lstStyle/>
          <a:p>
            <a:pPr algn="ctr"/>
            <a:r>
              <a:rPr lang="en-US"/>
              <a:t>Use your core resource!</a:t>
            </a: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27</a:t>
            </a:fld>
            <a:endParaRPr lang="en-US"/>
          </a:p>
        </p:txBody>
      </p:sp>
    </p:spTree>
    <p:extLst>
      <p:ext uri="{BB962C8B-B14F-4D97-AF65-F5344CB8AC3E}">
        <p14:creationId xmlns:p14="http://schemas.microsoft.com/office/powerpoint/2010/main" val="3936536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a:xfrm>
            <a:off x="1256841" y="378896"/>
            <a:ext cx="10789384" cy="747579"/>
          </a:xfrm>
        </p:spPr>
        <p:txBody>
          <a:bodyPr anchor="ctr">
            <a:noAutofit/>
          </a:bodyPr>
          <a:lstStyle/>
          <a:p>
            <a:r>
              <a:rPr kumimoji="0" lang="en-US" sz="2800" b="1" i="0" u="none" strike="noStrike" kern="1200" cap="none" spc="0" normalizeH="0" baseline="0" noProof="0">
                <a:ln>
                  <a:noFill/>
                </a:ln>
                <a:solidFill>
                  <a:srgbClr val="6E2405"/>
                </a:solidFill>
                <a:effectLst/>
                <a:uLnTx/>
                <a:uFillTx/>
                <a:latin typeface="Palatino Linotype"/>
                <a:ea typeface="+mj-ea"/>
                <a:cs typeface="+mj-cs"/>
              </a:rPr>
              <a:t>Assessing for Accuracy, Efficiency, and Flexibility (1 of 5)</a:t>
            </a:r>
            <a:endParaRPr lang="en-US" sz="3600"/>
          </a:p>
        </p:txBody>
      </p:sp>
      <p:sp>
        <p:nvSpPr>
          <p:cNvPr id="5" name="TextBox 4">
            <a:extLst>
              <a:ext uri="{FF2B5EF4-FFF2-40B4-BE49-F238E27FC236}">
                <a16:creationId xmlns:a16="http://schemas.microsoft.com/office/drawing/2014/main" id="{373E1BF0-BE8A-2825-6D57-00D47B0A887B}"/>
              </a:ext>
            </a:extLst>
          </p:cNvPr>
          <p:cNvSpPr txBox="1"/>
          <p:nvPr/>
        </p:nvSpPr>
        <p:spPr>
          <a:xfrm>
            <a:off x="119270" y="993919"/>
            <a:ext cx="11926955" cy="4900380"/>
          </a:xfrm>
          <a:prstGeom prst="rect">
            <a:avLst/>
          </a:prstGeom>
          <a:noFill/>
        </p:spPr>
        <p:txBody>
          <a:bodyPr wrap="square" rtlCol="0">
            <a:spAutoFit/>
          </a:bodyPr>
          <a:lstStyle/>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a:solidFill>
                  <a:srgbClr val="333333"/>
                </a:solidFill>
              </a:rPr>
              <a:t>PK  4.2: Children demonstrate an initial understanding of numerical operations.</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a:solidFill>
                  <a:srgbClr val="333333"/>
                </a:solidFill>
              </a:rPr>
              <a:t>K.OA.C.5: Demonstrate accuracy and efficiency for addition and subtraction within 5.</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b="0" i="0">
                <a:solidFill>
                  <a:srgbClr val="333333"/>
                </a:solidFill>
                <a:effectLst/>
              </a:rPr>
              <a:t>1.OA.C.6: Add and subtract within 20, demonstrating accuracy and efficiency for addition and subtraction within 10. Use strategies such as counting on; making ten (e.g., 8 + 6 =8 + 2 + 4 = 10 + 4 = 14  ); decomposing a number leading to a ten (e.g.,  13 – 4 = 13 – 3 – 1 = 10 – 1 = 9) using the relationship between addition and subtraction (e.g., knowing that 8 + 4 = 12, one knows that 12 - 8 = 4</a:t>
            </a:r>
            <a:r>
              <a:rPr lang="en-US">
                <a:solidFill>
                  <a:srgbClr val="333333"/>
                </a:solidFill>
              </a:rPr>
              <a:t>)</a:t>
            </a:r>
            <a:r>
              <a:rPr lang="en-US" b="0" i="0">
                <a:solidFill>
                  <a:srgbClr val="333333"/>
                </a:solidFill>
                <a:effectLst/>
              </a:rPr>
              <a:t> and creating equivalent but easier or known sums (e.g., adding 6 + 7 by creating the known equivalent  6 + 6 + 1 = 12 + 1 =13). </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a:solidFill>
                  <a:srgbClr val="333333"/>
                </a:solidFill>
              </a:rPr>
              <a:t>2.OA.B.2: With accuracy and efficiency, add and subtract within 20 using mental strategies.  By end of Grade 2, know from memory all sums of two one-digit numbers.</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b="0" i="0">
                <a:solidFill>
                  <a:srgbClr val="333333"/>
                </a:solidFill>
                <a:effectLst/>
              </a:rPr>
              <a:t>3.OA.C.7: With accuracy and efficiency, multiply and divide within 100, using strategies such as the relationship between multiplication and division (e.g., knowing that 8 * 5 = 40, one knows that 40/5 = 8) or properties of operations. By the end of Grade 3, know from memory all products of two one-digit numbers.</a:t>
            </a: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28</a:t>
            </a:fld>
            <a:endParaRPr lang="en-US"/>
          </a:p>
        </p:txBody>
      </p:sp>
    </p:spTree>
    <p:extLst>
      <p:ext uri="{BB962C8B-B14F-4D97-AF65-F5344CB8AC3E}">
        <p14:creationId xmlns:p14="http://schemas.microsoft.com/office/powerpoint/2010/main" val="325036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F30A-90A2-DE07-03F3-8AD4206DE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8B15F-AE6E-DF07-4C2A-106E93DD70D9}"/>
              </a:ext>
            </a:extLst>
          </p:cNvPr>
          <p:cNvSpPr>
            <a:spLocks noGrp="1"/>
          </p:cNvSpPr>
          <p:nvPr>
            <p:ph type="title"/>
          </p:nvPr>
        </p:nvSpPr>
        <p:spPr>
          <a:xfrm>
            <a:off x="1256841" y="378896"/>
            <a:ext cx="10096959" cy="747579"/>
          </a:xfrm>
        </p:spPr>
        <p:txBody>
          <a:bodyPr anchor="ctr">
            <a:noAutofit/>
          </a:bodyPr>
          <a:lstStyle/>
          <a:p>
            <a:r>
              <a:rPr kumimoji="0" lang="en-US" sz="2800" b="1" i="0" u="none" strike="noStrike" kern="1200" cap="none" spc="0" normalizeH="0" baseline="0" noProof="0">
                <a:ln>
                  <a:noFill/>
                </a:ln>
                <a:solidFill>
                  <a:srgbClr val="6E2405"/>
                </a:solidFill>
                <a:effectLst/>
                <a:uLnTx/>
                <a:uFillTx/>
                <a:latin typeface="Palatino Linotype"/>
                <a:ea typeface="+mj-ea"/>
                <a:cs typeface="+mj-cs"/>
              </a:rPr>
              <a:t>Assessing for Accuracy, Efficiency, and Flexibility (2 of 5)</a:t>
            </a:r>
            <a:endParaRPr lang="en-US" sz="3200"/>
          </a:p>
        </p:txBody>
      </p:sp>
      <p:sp>
        <p:nvSpPr>
          <p:cNvPr id="5" name="TextBox 4">
            <a:extLst>
              <a:ext uri="{FF2B5EF4-FFF2-40B4-BE49-F238E27FC236}">
                <a16:creationId xmlns:a16="http://schemas.microsoft.com/office/drawing/2014/main" id="{93D4FA75-059D-4342-AA29-7821B9AD5D5F}"/>
              </a:ext>
            </a:extLst>
          </p:cNvPr>
          <p:cNvSpPr txBox="1"/>
          <p:nvPr/>
        </p:nvSpPr>
        <p:spPr>
          <a:xfrm>
            <a:off x="92188" y="930057"/>
            <a:ext cx="9837258" cy="5050357"/>
          </a:xfrm>
          <a:prstGeom prst="rect">
            <a:avLst/>
          </a:prstGeom>
          <a:noFill/>
        </p:spPr>
        <p:txBody>
          <a:bodyPr wrap="square" rtlCol="0">
            <a:spAutoFit/>
          </a:bodyPr>
          <a:lstStyle/>
          <a:p>
            <a:pPr>
              <a:lnSpc>
                <a:spcPct val="108000"/>
              </a:lnSpc>
              <a:spcBef>
                <a:spcPts val="1000"/>
              </a:spcBef>
              <a:spcAft>
                <a:spcPts val="1400"/>
              </a:spcAft>
              <a:defRPr/>
            </a:pPr>
            <a:r>
              <a:rPr lang="en-US" sz="2400">
                <a:solidFill>
                  <a:srgbClr val="333333"/>
                </a:solidFill>
              </a:rPr>
              <a:t>When assessing basic facts, we cannot assess for only accuracy, neglecting efficiency and flexibility. </a:t>
            </a:r>
            <a:r>
              <a:rPr lang="en-US" sz="2400" b="1">
                <a:solidFill>
                  <a:srgbClr val="333333"/>
                </a:solidFill>
              </a:rPr>
              <a:t>Timed tests do not assess fact proficiency and can negatively affect students</a:t>
            </a:r>
            <a:r>
              <a:rPr lang="en-US" sz="2400">
                <a:solidFill>
                  <a:srgbClr val="333333"/>
                </a:solidFill>
              </a:rPr>
              <a:t>, therefore should be avoided (</a:t>
            </a:r>
            <a:r>
              <a:rPr lang="en-US" sz="2400" err="1">
                <a:solidFill>
                  <a:srgbClr val="333333"/>
                </a:solidFill>
              </a:rPr>
              <a:t>Boaler</a:t>
            </a:r>
            <a:r>
              <a:rPr lang="en-US" sz="2400">
                <a:solidFill>
                  <a:srgbClr val="333333"/>
                </a:solidFill>
              </a:rPr>
              <a:t>, 2014; Kling &amp; Bay-Williams, 2021; NCTM 2020; Ramirez, Shaw, &amp; Maloney 2018). </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ea typeface="+mn-ea"/>
                <a:cs typeface="+mn-cs"/>
              </a:rPr>
              <a:t>Fluency is a four-legged stool….  Accuracy, flexibility, efficiency and </a:t>
            </a:r>
            <a:r>
              <a:rPr kumimoji="0" lang="en-US" sz="2400" b="0" i="1" u="none" strike="noStrike" kern="1200" cap="none" spc="0" normalizeH="0" baseline="0" noProof="0">
                <a:ln>
                  <a:noFill/>
                </a:ln>
                <a:solidFill>
                  <a:prstClr val="black"/>
                </a:solidFill>
                <a:effectLst/>
                <a:uLnTx/>
                <a:uFillTx/>
                <a:ea typeface="+mn-ea"/>
                <a:cs typeface="+mn-cs"/>
              </a:rPr>
              <a:t>eventually</a:t>
            </a:r>
            <a:r>
              <a:rPr kumimoji="0" lang="en-US" sz="2400" b="0" i="0" u="none" strike="noStrike" kern="1200" cap="none" spc="0" normalizeH="0" baseline="0" noProof="0">
                <a:ln>
                  <a:noFill/>
                </a:ln>
                <a:solidFill>
                  <a:prstClr val="black"/>
                </a:solidFill>
                <a:effectLst/>
                <a:uLnTx/>
                <a:uFillTx/>
                <a:ea typeface="+mn-ea"/>
                <a:cs typeface="+mn-cs"/>
              </a:rPr>
              <a:t> automaticity.  If a leg is missing the stool won't stand! (Newton, 2019)</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2400">
                <a:solidFill>
                  <a:srgbClr val="333333"/>
                </a:solidFill>
              </a:rPr>
              <a:t>What are the alternatives?</a:t>
            </a: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ea typeface="+mn-ea"/>
              <a:cs typeface="+mn-cs"/>
            </a:endParaRPr>
          </a:p>
        </p:txBody>
      </p:sp>
      <p:pic>
        <p:nvPicPr>
          <p:cNvPr id="3" name="Picture 2" descr="four legged stool">
            <a:extLst>
              <a:ext uri="{FF2B5EF4-FFF2-40B4-BE49-F238E27FC236}">
                <a16:creationId xmlns:a16="http://schemas.microsoft.com/office/drawing/2014/main" id="{A818026E-A2D7-541D-552D-40510506AC44}"/>
              </a:ext>
            </a:extLst>
          </p:cNvPr>
          <p:cNvPicPr>
            <a:picLocks noChangeAspect="1"/>
          </p:cNvPicPr>
          <p:nvPr/>
        </p:nvPicPr>
        <p:blipFill>
          <a:blip r:embed="rId3"/>
          <a:stretch>
            <a:fillRect/>
          </a:stretch>
        </p:blipFill>
        <p:spPr>
          <a:xfrm>
            <a:off x="8727477" y="2608079"/>
            <a:ext cx="3372335" cy="3372335"/>
          </a:xfrm>
          <a:prstGeom prst="rect">
            <a:avLst/>
          </a:prstGeom>
        </p:spPr>
      </p:pic>
      <p:sp>
        <p:nvSpPr>
          <p:cNvPr id="4" name="Slide Number Placeholder 3">
            <a:extLst>
              <a:ext uri="{FF2B5EF4-FFF2-40B4-BE49-F238E27FC236}">
                <a16:creationId xmlns:a16="http://schemas.microsoft.com/office/drawing/2014/main" id="{6929664D-B86A-0DF6-A70B-E065CF0F70C2}"/>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29</a:t>
            </a:fld>
            <a:endParaRPr lang="en-US"/>
          </a:p>
        </p:txBody>
      </p:sp>
    </p:spTree>
    <p:extLst>
      <p:ext uri="{BB962C8B-B14F-4D97-AF65-F5344CB8AC3E}">
        <p14:creationId xmlns:p14="http://schemas.microsoft.com/office/powerpoint/2010/main" val="110373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Introduction (1 of 2)</a:t>
            </a:r>
          </a:p>
        </p:txBody>
      </p:sp>
      <p:sp>
        <p:nvSpPr>
          <p:cNvPr id="5" name="TextBox 4">
            <a:extLst>
              <a:ext uri="{FF2B5EF4-FFF2-40B4-BE49-F238E27FC236}">
                <a16:creationId xmlns:a16="http://schemas.microsoft.com/office/drawing/2014/main" id="{F0005D32-6C16-B94A-5405-2E283F1F158D}"/>
              </a:ext>
            </a:extLst>
          </p:cNvPr>
          <p:cNvSpPr txBox="1"/>
          <p:nvPr/>
        </p:nvSpPr>
        <p:spPr>
          <a:xfrm>
            <a:off x="176270" y="1429017"/>
            <a:ext cx="5843530" cy="4498057"/>
          </a:xfrm>
          <a:prstGeom prst="rect">
            <a:avLst/>
          </a:prstGeom>
        </p:spPr>
        <p:txBody>
          <a:bodyPr vert="horz" lIns="91440" tIns="45720" rIns="640080" bIns="45720" rtlCol="0">
            <a:normAutofit/>
          </a:bodyPr>
          <a:lstStyle/>
          <a:p>
            <a:pPr marL="228600" indent="-228600">
              <a:lnSpc>
                <a:spcPct val="108000"/>
              </a:lnSpc>
              <a:spcBef>
                <a:spcPts val="1000"/>
              </a:spcBef>
              <a:spcAft>
                <a:spcPts val="1400"/>
              </a:spcAft>
              <a:buFont typeface="Arial" panose="020B0604020202020204" pitchFamily="34" charset="0"/>
              <a:buChar char="•"/>
            </a:pPr>
            <a:r>
              <a:rPr lang="en-US" sz="3600">
                <a:latin typeface="Palatino Linotype" panose="02040502050505030304" pitchFamily="18" charset="0"/>
              </a:rPr>
              <a:t>As you reflect on assessment in your classroom, consider these questions:  </a:t>
            </a:r>
          </a:p>
          <a:p>
            <a:pPr marL="228600" indent="-228600">
              <a:lnSpc>
                <a:spcPct val="108000"/>
              </a:lnSpc>
              <a:spcBef>
                <a:spcPts val="1000"/>
              </a:spcBef>
              <a:spcAft>
                <a:spcPts val="1400"/>
              </a:spcAft>
              <a:buFont typeface="Arial" panose="020B0604020202020204" pitchFamily="34" charset="0"/>
              <a:buChar char="•"/>
            </a:pPr>
            <a:endParaRPr lang="en-US" sz="360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3</a:t>
            </a:fld>
            <a:endParaRPr lang="en-US"/>
          </a:p>
        </p:txBody>
      </p:sp>
      <p:graphicFrame>
        <p:nvGraphicFramePr>
          <p:cNvPr id="9" name="Content Placeholder 2" descr="Questions to consider">
            <a:extLst>
              <a:ext uri="{FF2B5EF4-FFF2-40B4-BE49-F238E27FC236}">
                <a16:creationId xmlns:a16="http://schemas.microsoft.com/office/drawing/2014/main" id="{1E0C3AD8-1B85-1AD1-197D-B1F630C5873A}"/>
              </a:ext>
            </a:extLst>
          </p:cNvPr>
          <p:cNvGraphicFramePr>
            <a:graphicFrameLocks noGrp="1"/>
          </p:cNvGraphicFramePr>
          <p:nvPr>
            <p:ph sz="half" idx="13"/>
            <p:extLst>
              <p:ext uri="{D42A27DB-BD31-4B8C-83A1-F6EECF244321}">
                <p14:modId xmlns:p14="http://schemas.microsoft.com/office/powerpoint/2010/main" val="4203332970"/>
              </p:ext>
            </p:extLst>
          </p:nvPr>
        </p:nvGraphicFramePr>
        <p:xfrm>
          <a:off x="6172202" y="1429016"/>
          <a:ext cx="5843530" cy="449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03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F0A40-6867-B754-2E5C-65951FB26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ED59D-60B3-A1D2-159E-2B2A7E44A311}"/>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kumimoji="0" lang="en-US" sz="2800" b="1" i="0" u="none" strike="noStrike" kern="1200" cap="none" spc="0" normalizeH="0" baseline="0" noProof="0">
                <a:ln>
                  <a:noFill/>
                </a:ln>
                <a:solidFill>
                  <a:srgbClr val="6E2405"/>
                </a:solidFill>
                <a:effectLst/>
                <a:uLnTx/>
                <a:uFillTx/>
                <a:latin typeface="Palatino Linotype"/>
                <a:ea typeface="+mj-ea"/>
                <a:cs typeface="+mj-cs"/>
              </a:rPr>
              <a:t>Assessing for Accuracy, Efficiency, and Flexibility (3 of 5)</a:t>
            </a:r>
            <a:endParaRPr lang="en-US" sz="3100" b="1" kern="1200">
              <a:latin typeface="Palatino Linotype" panose="02040502050505030304" pitchFamily="18" charset="0"/>
              <a:ea typeface="+mj-ea"/>
              <a:cs typeface="+mj-cs"/>
            </a:endParaRPr>
          </a:p>
        </p:txBody>
      </p:sp>
      <p:pic>
        <p:nvPicPr>
          <p:cNvPr id="6" name="Picture 5" descr="A student standing on a bunch of arrows pointing in different directions, exemplifying that there are many assessment options.">
            <a:extLst>
              <a:ext uri="{FF2B5EF4-FFF2-40B4-BE49-F238E27FC236}">
                <a16:creationId xmlns:a16="http://schemas.microsoft.com/office/drawing/2014/main" id="{F97B3385-D01D-D9F2-72DA-6093A402B85B}"/>
              </a:ext>
            </a:extLst>
          </p:cNvPr>
          <p:cNvPicPr>
            <a:picLocks noChangeAspect="1"/>
          </p:cNvPicPr>
          <p:nvPr/>
        </p:nvPicPr>
        <p:blipFill rotWithShape="1">
          <a:blip r:embed="rId3"/>
          <a:srcRect l="11776" r="15473" b="-1"/>
          <a:stretch/>
        </p:blipFill>
        <p:spPr>
          <a:xfrm>
            <a:off x="176270" y="1429017"/>
            <a:ext cx="5843530" cy="4498057"/>
          </a:xfrm>
          <a:prstGeom prst="rect">
            <a:avLst/>
          </a:prstGeom>
          <a:noFill/>
        </p:spPr>
      </p:pic>
      <p:sp>
        <p:nvSpPr>
          <p:cNvPr id="5" name="TextBox 4">
            <a:extLst>
              <a:ext uri="{FF2B5EF4-FFF2-40B4-BE49-F238E27FC236}">
                <a16:creationId xmlns:a16="http://schemas.microsoft.com/office/drawing/2014/main" id="{6BADCF71-D7E1-ED93-367E-717B08A466F4}"/>
              </a:ext>
            </a:extLst>
          </p:cNvPr>
          <p:cNvSpPr txBox="1"/>
          <p:nvPr/>
        </p:nvSpPr>
        <p:spPr>
          <a:xfrm>
            <a:off x="6172202" y="1429016"/>
            <a:ext cx="5843530" cy="4498057"/>
          </a:xfrm>
          <a:prstGeom prst="rect">
            <a:avLst/>
          </a:prstGeom>
        </p:spPr>
        <p:txBody>
          <a:bodyPr vert="horz" lIns="91440" tIns="45720" rIns="640080" bIns="45720" rtlCol="0">
            <a:normAutofit/>
          </a:bodyPr>
          <a:lstStyle/>
          <a:p>
            <a:pPr marR="0" lvl="0" fontAlgn="auto">
              <a:lnSpc>
                <a:spcPct val="98000"/>
              </a:lnSpc>
              <a:spcBef>
                <a:spcPts val="1000"/>
              </a:spcBef>
              <a:spcAft>
                <a:spcPts val="1400"/>
              </a:spcAft>
              <a:buClrTx/>
              <a:buSzTx/>
              <a:tabLst/>
              <a:defRPr/>
            </a:pPr>
            <a:r>
              <a:rPr lang="en-US" sz="2800">
                <a:latin typeface="Palatino Linotype" panose="02040502050505030304" pitchFamily="18" charset="0"/>
              </a:rPr>
              <a:t>Alternatives:</a:t>
            </a: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lang="en-US" sz="2800">
                <a:latin typeface="Palatino Linotype" panose="02040502050505030304" pitchFamily="18" charset="0"/>
              </a:rPr>
              <a:t>Two-color probe</a:t>
            </a:r>
            <a:endParaRPr lang="en-US" sz="2800">
              <a:latin typeface="Palatino Linotype" panose="02040502050505030304" pitchFamily="18" charset="0"/>
              <a:hlinkClick r:id="rId4">
                <a:extLst>
                  <a:ext uri="{A12FA001-AC4F-418D-AE19-62706E023703}">
                    <ahyp:hlinkClr xmlns:ahyp="http://schemas.microsoft.com/office/drawing/2018/hyperlinkcolor" val="tx"/>
                  </a:ext>
                </a:extLst>
              </a:hlinkClick>
            </a:endParaRP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lang="en-US" sz="2800">
                <a:latin typeface="Palatino Linotype" panose="02040502050505030304" pitchFamily="18" charset="0"/>
              </a:rPr>
              <a:t>Observations </a:t>
            </a: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lang="en-US" sz="2800">
                <a:latin typeface="Palatino Linotype" panose="02040502050505030304" pitchFamily="18" charset="0"/>
              </a:rPr>
              <a:t>Running Records </a:t>
            </a: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lang="en-US" sz="2800">
                <a:latin typeface="Palatino Linotype" panose="02040502050505030304" pitchFamily="18" charset="0"/>
              </a:rPr>
              <a:t>Interviews</a:t>
            </a: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kumimoji="0" lang="en-US" sz="2800" i="0" u="none" strike="noStrike" cap="none" spc="0" normalizeH="0" baseline="0" noProof="0">
                <a:ln>
                  <a:noFill/>
                </a:ln>
                <a:effectLst/>
                <a:uLnTx/>
                <a:uFillTx/>
                <a:latin typeface="Palatino Linotype" panose="02040502050505030304" pitchFamily="18" charset="0"/>
              </a:rPr>
              <a:t>Written Prompts</a:t>
            </a: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endParaRPr kumimoji="0" lang="en-US" sz="2800" b="0" i="0" u="none" strike="noStrike" cap="none" spc="0" normalizeH="0" baseline="0" noProof="0">
              <a:ln>
                <a:noFill/>
              </a:ln>
              <a:effectLst/>
              <a:uLnTx/>
              <a:uFillTx/>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539D3903-A4AA-5B3E-D1F8-032FCA21AD41}"/>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30</a:t>
            </a:fld>
            <a:endParaRPr lang="en-US"/>
          </a:p>
        </p:txBody>
      </p:sp>
    </p:spTree>
    <p:extLst>
      <p:ext uri="{BB962C8B-B14F-4D97-AF65-F5344CB8AC3E}">
        <p14:creationId xmlns:p14="http://schemas.microsoft.com/office/powerpoint/2010/main" val="127815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5EF22-A31E-7B1D-7B3E-3D78112A0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7E4E7-CD0A-C3C1-DAC5-498F602BF4A8}"/>
              </a:ext>
            </a:extLst>
          </p:cNvPr>
          <p:cNvSpPr>
            <a:spLocks noGrp="1"/>
          </p:cNvSpPr>
          <p:nvPr>
            <p:ph type="title"/>
          </p:nvPr>
        </p:nvSpPr>
        <p:spPr>
          <a:xfrm>
            <a:off x="1256841" y="378896"/>
            <a:ext cx="10096959" cy="747579"/>
          </a:xfrm>
        </p:spPr>
        <p:txBody>
          <a:bodyPr anchor="ctr">
            <a:noAutofit/>
          </a:bodyPr>
          <a:lstStyle/>
          <a:p>
            <a:r>
              <a:rPr kumimoji="0" lang="en-US" sz="2800" b="1" i="0" u="none" strike="noStrike" kern="1200" cap="none" spc="0" normalizeH="0" baseline="0" noProof="0">
                <a:ln>
                  <a:noFill/>
                </a:ln>
                <a:solidFill>
                  <a:srgbClr val="6E2405"/>
                </a:solidFill>
                <a:effectLst/>
                <a:uLnTx/>
                <a:uFillTx/>
                <a:latin typeface="Palatino Linotype"/>
                <a:ea typeface="+mj-ea"/>
                <a:cs typeface="+mj-cs"/>
              </a:rPr>
              <a:t>Assessing for Accuracy, Efficiency, and Flexibility (4 of 5)</a:t>
            </a:r>
            <a:endParaRPr lang="en-US" sz="3200"/>
          </a:p>
        </p:txBody>
      </p:sp>
      <p:sp>
        <p:nvSpPr>
          <p:cNvPr id="5" name="TextBox 4">
            <a:extLst>
              <a:ext uri="{FF2B5EF4-FFF2-40B4-BE49-F238E27FC236}">
                <a16:creationId xmlns:a16="http://schemas.microsoft.com/office/drawing/2014/main" id="{273B405D-8D92-99A9-6C31-899B293C3722}"/>
              </a:ext>
            </a:extLst>
          </p:cNvPr>
          <p:cNvSpPr txBox="1"/>
          <p:nvPr/>
        </p:nvSpPr>
        <p:spPr>
          <a:xfrm>
            <a:off x="0" y="1019255"/>
            <a:ext cx="11445240" cy="1792735"/>
          </a:xfrm>
          <a:prstGeom prst="rect">
            <a:avLst/>
          </a:prstGeom>
          <a:noFill/>
        </p:spPr>
        <p:txBody>
          <a:bodyPr wrap="square" rtlCol="0">
            <a:spAutoFit/>
          </a:bodyPr>
          <a:lstStyle/>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2000">
                <a:solidFill>
                  <a:srgbClr val="333333"/>
                </a:solidFill>
              </a:rPr>
              <a:t>Alternatives:</a:t>
            </a:r>
          </a:p>
          <a:p>
            <a:pPr marL="457200" marR="0" lvl="0" indent="-457200" algn="l" defTabSz="914400" rtl="0" eaLnBrk="1" fontAlgn="auto" latinLnBrk="0" hangingPunct="1">
              <a:spcBef>
                <a:spcPts val="1000"/>
              </a:spcBef>
              <a:spcAft>
                <a:spcPts val="1400"/>
              </a:spcAft>
              <a:buClrTx/>
              <a:buSzTx/>
              <a:buFont typeface="Arial" panose="020B0604020202020204" pitchFamily="34" charset="0"/>
              <a:buChar char="•"/>
              <a:tabLst/>
              <a:defRPr/>
            </a:pPr>
            <a:r>
              <a:rPr lang="en-US" sz="2000"/>
              <a:t>Two-color probe</a:t>
            </a:r>
            <a:endParaRPr lang="en-US" sz="200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ea typeface="+mn-ea"/>
              <a:cs typeface="+mn-cs"/>
            </a:endParaRPr>
          </a:p>
        </p:txBody>
      </p:sp>
      <p:pic>
        <p:nvPicPr>
          <p:cNvPr id="9" name="Picture 8" descr="green pencil">
            <a:extLst>
              <a:ext uri="{FF2B5EF4-FFF2-40B4-BE49-F238E27FC236}">
                <a16:creationId xmlns:a16="http://schemas.microsoft.com/office/drawing/2014/main" id="{2ACA2DE2-FC5E-1691-59CB-AD366AC88876}"/>
              </a:ext>
            </a:extLst>
          </p:cNvPr>
          <p:cNvPicPr>
            <a:picLocks noChangeAspect="1"/>
          </p:cNvPicPr>
          <p:nvPr/>
        </p:nvPicPr>
        <p:blipFill>
          <a:blip r:embed="rId4"/>
          <a:stretch>
            <a:fillRect/>
          </a:stretch>
        </p:blipFill>
        <p:spPr>
          <a:xfrm rot="2830312">
            <a:off x="1469738" y="2776119"/>
            <a:ext cx="414457" cy="2767504"/>
          </a:xfrm>
          <a:prstGeom prst="rect">
            <a:avLst/>
          </a:prstGeom>
        </p:spPr>
      </p:pic>
      <p:pic>
        <p:nvPicPr>
          <p:cNvPr id="10" name="Picture 9" descr="an addition and subtraction fact assessment">
            <a:extLst>
              <a:ext uri="{FF2B5EF4-FFF2-40B4-BE49-F238E27FC236}">
                <a16:creationId xmlns:a16="http://schemas.microsoft.com/office/drawing/2014/main" id="{373DA26E-7889-A814-626C-2DB04099B794}"/>
              </a:ext>
            </a:extLst>
          </p:cNvPr>
          <p:cNvPicPr>
            <a:picLocks noChangeAspect="1"/>
          </p:cNvPicPr>
          <p:nvPr/>
        </p:nvPicPr>
        <p:blipFill>
          <a:blip r:embed="rId5"/>
          <a:stretch>
            <a:fillRect/>
          </a:stretch>
        </p:blipFill>
        <p:spPr>
          <a:xfrm>
            <a:off x="2798313" y="1061722"/>
            <a:ext cx="3692724" cy="5262478"/>
          </a:xfrm>
          <a:prstGeom prst="rect">
            <a:avLst/>
          </a:prstGeom>
        </p:spPr>
      </p:pic>
      <p:pic>
        <p:nvPicPr>
          <p:cNvPr id="7" name="Picture 6" descr="An addition facts assessment">
            <a:extLst>
              <a:ext uri="{FF2B5EF4-FFF2-40B4-BE49-F238E27FC236}">
                <a16:creationId xmlns:a16="http://schemas.microsoft.com/office/drawing/2014/main" id="{E0283885-7093-2A0C-45FF-8650CC9D2DBD}"/>
              </a:ext>
            </a:extLst>
          </p:cNvPr>
          <p:cNvPicPr>
            <a:picLocks noChangeAspect="1"/>
          </p:cNvPicPr>
          <p:nvPr/>
        </p:nvPicPr>
        <p:blipFill>
          <a:blip r:embed="rId6"/>
          <a:stretch>
            <a:fillRect/>
          </a:stretch>
        </p:blipFill>
        <p:spPr>
          <a:xfrm rot="20755531">
            <a:off x="7283528" y="1449178"/>
            <a:ext cx="3369220" cy="3837529"/>
          </a:xfrm>
          <a:prstGeom prst="rect">
            <a:avLst/>
          </a:prstGeom>
        </p:spPr>
      </p:pic>
      <p:pic>
        <p:nvPicPr>
          <p:cNvPr id="11" name="Picture 10" descr="purple pencil">
            <a:extLst>
              <a:ext uri="{FF2B5EF4-FFF2-40B4-BE49-F238E27FC236}">
                <a16:creationId xmlns:a16="http://schemas.microsoft.com/office/drawing/2014/main" id="{20289FD3-71F4-A3FB-E473-4558F075B71F}"/>
              </a:ext>
            </a:extLst>
          </p:cNvPr>
          <p:cNvPicPr>
            <a:picLocks noChangeAspect="1"/>
          </p:cNvPicPr>
          <p:nvPr/>
        </p:nvPicPr>
        <p:blipFill>
          <a:blip r:embed="rId7"/>
          <a:stretch>
            <a:fillRect/>
          </a:stretch>
        </p:blipFill>
        <p:spPr>
          <a:xfrm rot="13652279" flipH="1">
            <a:off x="9866363" y="2893703"/>
            <a:ext cx="611725" cy="3246848"/>
          </a:xfrm>
          <a:prstGeom prst="rect">
            <a:avLst/>
          </a:prstGeom>
        </p:spPr>
      </p:pic>
      <p:sp>
        <p:nvSpPr>
          <p:cNvPr id="4" name="Slide Number Placeholder 3">
            <a:extLst>
              <a:ext uri="{FF2B5EF4-FFF2-40B4-BE49-F238E27FC236}">
                <a16:creationId xmlns:a16="http://schemas.microsoft.com/office/drawing/2014/main" id="{BD30BD73-7E49-E636-F426-CC874DA4C6B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31</a:t>
            </a:fld>
            <a:endParaRPr lang="en-US"/>
          </a:p>
        </p:txBody>
      </p:sp>
    </p:spTree>
    <p:extLst>
      <p:ext uri="{BB962C8B-B14F-4D97-AF65-F5344CB8AC3E}">
        <p14:creationId xmlns:p14="http://schemas.microsoft.com/office/powerpoint/2010/main" val="117288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D1C7-9BB0-58A9-28C2-184A34E64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45273-7462-69B5-1CE9-B840E3849332}"/>
              </a:ext>
            </a:extLst>
          </p:cNvPr>
          <p:cNvSpPr>
            <a:spLocks noGrp="1"/>
          </p:cNvSpPr>
          <p:nvPr>
            <p:ph type="title"/>
          </p:nvPr>
        </p:nvSpPr>
        <p:spPr>
          <a:xfrm>
            <a:off x="1256841" y="378896"/>
            <a:ext cx="10096959" cy="747579"/>
          </a:xfrm>
        </p:spPr>
        <p:txBody>
          <a:bodyPr anchor="ctr">
            <a:noAutofit/>
          </a:bodyPr>
          <a:lstStyle/>
          <a:p>
            <a:r>
              <a:rPr lang="en-US" sz="2800">
                <a:latin typeface="Palatino Linotype"/>
              </a:rPr>
              <a:t>Assessing for Accuracy, Efficiency, and Flexibility (5 of 5)</a:t>
            </a:r>
            <a:endParaRPr lang="en-US" sz="2800"/>
          </a:p>
        </p:txBody>
      </p:sp>
      <p:sp>
        <p:nvSpPr>
          <p:cNvPr id="5" name="TextBox 4">
            <a:extLst>
              <a:ext uri="{FF2B5EF4-FFF2-40B4-BE49-F238E27FC236}">
                <a16:creationId xmlns:a16="http://schemas.microsoft.com/office/drawing/2014/main" id="{F1AC7E56-8F5E-0CCC-ADB7-02D9810DF653}"/>
              </a:ext>
            </a:extLst>
          </p:cNvPr>
          <p:cNvSpPr txBox="1"/>
          <p:nvPr/>
        </p:nvSpPr>
        <p:spPr>
          <a:xfrm>
            <a:off x="479048" y="1274384"/>
            <a:ext cx="11445240" cy="4254947"/>
          </a:xfrm>
          <a:prstGeom prst="rect">
            <a:avLst/>
          </a:prstGeom>
          <a:noFill/>
        </p:spPr>
        <p:txBody>
          <a:bodyPr wrap="square" rtlCol="0">
            <a:spAutoFit/>
          </a:bodyPr>
          <a:lstStyle/>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2000" dirty="0">
                <a:solidFill>
                  <a:srgbClr val="333333"/>
                </a:solidFill>
              </a:rPr>
              <a:t>Alternatives:</a:t>
            </a:r>
          </a:p>
          <a:p>
            <a:pPr marL="457200" marR="0" lvl="0" indent="-457200" algn="l" defTabSz="914400" rtl="0" eaLnBrk="1" fontAlgn="auto" latinLnBrk="0" hangingPunct="1">
              <a:spcBef>
                <a:spcPts val="1000"/>
              </a:spcBef>
              <a:spcAft>
                <a:spcPts val="1400"/>
              </a:spcAft>
              <a:buClrTx/>
              <a:buSzTx/>
              <a:buFont typeface="Arial" panose="020B0604020202020204" pitchFamily="34" charset="0"/>
              <a:buChar char="•"/>
              <a:tabLst/>
              <a:defRPr/>
            </a:pPr>
            <a:r>
              <a:rPr lang="en-US" sz="2000" dirty="0"/>
              <a:t>Two-color probe</a:t>
            </a:r>
            <a:endParaRPr lang="en-US" sz="2000" dirty="0">
              <a:hlinkClick r:id="rId3">
                <a:extLst>
                  <a:ext uri="{A12FA001-AC4F-418D-AE19-62706E023703}">
                    <ahyp:hlinkClr xmlns:ahyp="http://schemas.microsoft.com/office/drawing/2018/hyperlinkcolor" val="tx"/>
                  </a:ext>
                </a:extLst>
              </a:hlinkClick>
            </a:endParaRPr>
          </a:p>
          <a:p>
            <a:pPr marL="457200" marR="0" lvl="0" indent="-457200" algn="l" defTabSz="914400" rtl="0" eaLnBrk="1" fontAlgn="auto" latinLnBrk="0" hangingPunct="1">
              <a:spcBef>
                <a:spcPts val="1000"/>
              </a:spcBef>
              <a:spcAft>
                <a:spcPts val="1400"/>
              </a:spcAft>
              <a:buClrTx/>
              <a:buSzTx/>
              <a:buFont typeface="Arial" panose="020B0604020202020204" pitchFamily="34" charset="0"/>
              <a:buChar char="•"/>
              <a:tabLst/>
              <a:defRPr/>
            </a:pPr>
            <a:r>
              <a:rPr lang="en-US" sz="2000" dirty="0">
                <a:solidFill>
                  <a:srgbClr val="0000FF"/>
                </a:solidFill>
                <a:hlinkClick r:id="rId3">
                  <a:extLst>
                    <a:ext uri="{A12FA001-AC4F-418D-AE19-62706E023703}">
                      <ahyp:hlinkClr xmlns:ahyp="http://schemas.microsoft.com/office/drawing/2018/hyperlinkcolor" val="tx"/>
                    </a:ext>
                  </a:extLst>
                </a:hlinkClick>
              </a:rPr>
              <a:t>Observations </a:t>
            </a:r>
            <a:endParaRPr lang="en-US" sz="2000" dirty="0">
              <a:solidFill>
                <a:srgbClr val="333333"/>
              </a:solidFill>
            </a:endParaRPr>
          </a:p>
          <a:p>
            <a:pPr marL="457200" marR="0" lvl="0" indent="-457200" algn="l" defTabSz="914400" rtl="0" eaLnBrk="1" fontAlgn="auto" latinLnBrk="0" hangingPunct="1">
              <a:spcBef>
                <a:spcPts val="1000"/>
              </a:spcBef>
              <a:spcAft>
                <a:spcPts val="1400"/>
              </a:spcAft>
              <a:buClrTx/>
              <a:buSzTx/>
              <a:buFont typeface="Arial" panose="020B0604020202020204" pitchFamily="34" charset="0"/>
              <a:buChar char="•"/>
              <a:tabLst/>
              <a:defRPr/>
            </a:pPr>
            <a:r>
              <a:rPr lang="en-US" sz="2000" dirty="0">
                <a:solidFill>
                  <a:srgbClr val="333333"/>
                </a:solidFill>
                <a:hlinkClick r:id="rId4"/>
              </a:rPr>
              <a:t>Running Records</a:t>
            </a:r>
            <a:r>
              <a:rPr lang="en-US" sz="2000" dirty="0">
                <a:solidFill>
                  <a:srgbClr val="333333"/>
                </a:solidFill>
              </a:rPr>
              <a:t> </a:t>
            </a:r>
          </a:p>
          <a:p>
            <a:pPr marL="457200" marR="0" lvl="0" indent="-457200" algn="l" defTabSz="914400" rtl="0" eaLnBrk="1" fontAlgn="auto" latinLnBrk="0" hangingPunct="1">
              <a:spcBef>
                <a:spcPts val="1000"/>
              </a:spcBef>
              <a:spcAft>
                <a:spcPts val="1400"/>
              </a:spcAft>
              <a:buClrTx/>
              <a:buSzTx/>
              <a:buFont typeface="Arial" panose="020B0604020202020204" pitchFamily="34" charset="0"/>
              <a:buChar char="•"/>
              <a:tabLst/>
              <a:defRPr/>
            </a:pPr>
            <a:r>
              <a:rPr lang="en-US" sz="2000" dirty="0">
                <a:solidFill>
                  <a:srgbClr val="333333"/>
                </a:solidFill>
                <a:hlinkClick r:id="rId5"/>
              </a:rPr>
              <a:t>Interviews</a:t>
            </a:r>
            <a:endParaRPr lang="en-US" sz="2000" dirty="0">
              <a:solidFill>
                <a:srgbClr val="333333"/>
              </a:solidFill>
            </a:endParaRPr>
          </a:p>
          <a:p>
            <a:pPr marL="457200" marR="0" lvl="0" indent="-457200" algn="l" defTabSz="914400" rtl="0" eaLnBrk="1" fontAlgn="auto" latinLnBrk="0" hangingPunct="1">
              <a:spcBef>
                <a:spcPts val="1000"/>
              </a:spcBef>
              <a:spcAft>
                <a:spcPts val="14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33333"/>
                </a:solidFill>
                <a:effectLst/>
                <a:uLnTx/>
                <a:uFillTx/>
                <a:ea typeface="+mn-ea"/>
                <a:cs typeface="+mn-cs"/>
                <a:hlinkClick r:id="rId6"/>
              </a:rPr>
              <a:t>Written Prompts</a:t>
            </a:r>
            <a:endParaRPr kumimoji="0" lang="en-US" sz="2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ea typeface="+mn-ea"/>
              <a:cs typeface="+mn-cs"/>
            </a:endParaRPr>
          </a:p>
        </p:txBody>
      </p:sp>
      <p:pic>
        <p:nvPicPr>
          <p:cNvPr id="3" name="Picture 2" descr="Teacher talking with a student.">
            <a:extLst>
              <a:ext uri="{FF2B5EF4-FFF2-40B4-BE49-F238E27FC236}">
                <a16:creationId xmlns:a16="http://schemas.microsoft.com/office/drawing/2014/main" id="{0CAD6A41-EB63-3068-0B52-9CE5909B3E64}"/>
              </a:ext>
            </a:extLst>
          </p:cNvPr>
          <p:cNvPicPr>
            <a:picLocks noChangeAspect="1"/>
          </p:cNvPicPr>
          <p:nvPr/>
        </p:nvPicPr>
        <p:blipFill>
          <a:blip r:embed="rId7"/>
          <a:stretch>
            <a:fillRect/>
          </a:stretch>
        </p:blipFill>
        <p:spPr>
          <a:xfrm>
            <a:off x="6098247" y="2039816"/>
            <a:ext cx="3961072" cy="3051431"/>
          </a:xfrm>
          <a:prstGeom prst="rect">
            <a:avLst/>
          </a:prstGeom>
        </p:spPr>
      </p:pic>
      <p:sp>
        <p:nvSpPr>
          <p:cNvPr id="4" name="Slide Number Placeholder 3">
            <a:extLst>
              <a:ext uri="{FF2B5EF4-FFF2-40B4-BE49-F238E27FC236}">
                <a16:creationId xmlns:a16="http://schemas.microsoft.com/office/drawing/2014/main" id="{8B103670-DB35-388E-74B6-A3B6E44DBD22}"/>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32</a:t>
            </a:fld>
            <a:endParaRPr lang="en-US"/>
          </a:p>
        </p:txBody>
      </p:sp>
    </p:spTree>
    <p:extLst>
      <p:ext uri="{BB962C8B-B14F-4D97-AF65-F5344CB8AC3E}">
        <p14:creationId xmlns:p14="http://schemas.microsoft.com/office/powerpoint/2010/main" val="2326103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D2BBB-BD67-FCE6-91A8-B7FB3487D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AE231-902B-8F1D-15A7-2AA2E4E5A33B}"/>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Evaluative Assessments (1 of 2)</a:t>
            </a:r>
          </a:p>
        </p:txBody>
      </p:sp>
      <p:pic>
        <p:nvPicPr>
          <p:cNvPr id="8" name="Picture 7" descr="laptop computer on a desk.  This image is decorative">
            <a:extLst>
              <a:ext uri="{FF2B5EF4-FFF2-40B4-BE49-F238E27FC236}">
                <a16:creationId xmlns:a16="http://schemas.microsoft.com/office/drawing/2014/main" id="{A52974B4-79E9-CB87-C22F-E2E44D6B18A7}"/>
              </a:ext>
            </a:extLst>
          </p:cNvPr>
          <p:cNvPicPr>
            <a:picLocks noChangeAspect="1"/>
          </p:cNvPicPr>
          <p:nvPr/>
        </p:nvPicPr>
        <p:blipFill>
          <a:blip r:embed="rId3"/>
          <a:stretch>
            <a:fillRect/>
          </a:stretch>
        </p:blipFill>
        <p:spPr>
          <a:xfrm>
            <a:off x="837201" y="1429017"/>
            <a:ext cx="4521668" cy="4498057"/>
          </a:xfrm>
          <a:prstGeom prst="rect">
            <a:avLst/>
          </a:prstGeom>
          <a:noFill/>
        </p:spPr>
      </p:pic>
      <p:sp>
        <p:nvSpPr>
          <p:cNvPr id="5" name="TextBox 4">
            <a:extLst>
              <a:ext uri="{FF2B5EF4-FFF2-40B4-BE49-F238E27FC236}">
                <a16:creationId xmlns:a16="http://schemas.microsoft.com/office/drawing/2014/main" id="{11FC5E4D-2DE7-0737-E7B0-D11839C8A640}"/>
              </a:ext>
            </a:extLst>
          </p:cNvPr>
          <p:cNvSpPr txBox="1"/>
          <p:nvPr/>
        </p:nvSpPr>
        <p:spPr>
          <a:xfrm>
            <a:off x="5751443" y="1429016"/>
            <a:ext cx="6264289" cy="4498057"/>
          </a:xfrm>
          <a:prstGeom prst="rect">
            <a:avLst/>
          </a:prstGeom>
        </p:spPr>
        <p:txBody>
          <a:bodyPr vert="horz" lIns="91440" tIns="45720" rIns="640080" bIns="45720" rtlCol="0">
            <a:normAutofit/>
          </a:bodyPr>
          <a:lstStyle/>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lang="en-US" sz="2500">
                <a:latin typeface="Palatino Linotype" panose="02040502050505030304" pitchFamily="18" charset="0"/>
              </a:rPr>
              <a:t>Summative or Evaluative Assessments</a:t>
            </a:r>
          </a:p>
          <a:p>
            <a:pPr marL="685800" lvl="1" indent="-228600">
              <a:lnSpc>
                <a:spcPct val="98000"/>
              </a:lnSpc>
              <a:spcBef>
                <a:spcPts val="1000"/>
              </a:spcBef>
              <a:spcAft>
                <a:spcPts val="1400"/>
              </a:spcAft>
              <a:buFont typeface="Arial" panose="020B0604020202020204" pitchFamily="34" charset="0"/>
              <a:buChar char="•"/>
              <a:defRPr/>
            </a:pPr>
            <a:r>
              <a:rPr lang="en-US" sz="2500">
                <a:latin typeface="Palatino Linotype" panose="02040502050505030304" pitchFamily="18" charset="0"/>
              </a:rPr>
              <a:t>Final Score is not sufficient </a:t>
            </a:r>
          </a:p>
          <a:p>
            <a:pPr marL="685800" lvl="1" indent="-228600">
              <a:lnSpc>
                <a:spcPct val="98000"/>
              </a:lnSpc>
              <a:spcBef>
                <a:spcPts val="1000"/>
              </a:spcBef>
              <a:spcAft>
                <a:spcPts val="1400"/>
              </a:spcAft>
              <a:buFont typeface="Arial" panose="020B0604020202020204" pitchFamily="34" charset="0"/>
              <a:buChar char="•"/>
              <a:defRPr/>
            </a:pPr>
            <a:r>
              <a:rPr kumimoji="0" lang="en-US" sz="2500" i="0" u="none" strike="noStrike" cap="none" spc="0" normalizeH="0" baseline="0" noProof="0">
                <a:ln>
                  <a:noFill/>
                </a:ln>
                <a:effectLst/>
                <a:uLnTx/>
                <a:uFillTx/>
                <a:latin typeface="Palatino Linotype" panose="02040502050505030304" pitchFamily="18" charset="0"/>
              </a:rPr>
              <a:t>Error Analysis</a:t>
            </a:r>
          </a:p>
          <a:p>
            <a:pPr marL="685800" lvl="1" indent="-228600">
              <a:lnSpc>
                <a:spcPct val="98000"/>
              </a:lnSpc>
              <a:spcBef>
                <a:spcPts val="1000"/>
              </a:spcBef>
              <a:spcAft>
                <a:spcPts val="1400"/>
              </a:spcAft>
              <a:buFont typeface="Arial" panose="020B0604020202020204" pitchFamily="34" charset="0"/>
              <a:buChar char="•"/>
              <a:defRPr/>
            </a:pPr>
            <a:r>
              <a:rPr lang="en-US" sz="2500">
                <a:latin typeface="Palatino Linotype" panose="02040502050505030304" pitchFamily="18" charset="0"/>
              </a:rPr>
              <a:t>Targeted Small Group Instruction</a:t>
            </a: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endParaRPr kumimoji="0" lang="en-US" sz="2500" i="0" u="none" strike="noStrike" cap="none" spc="0" normalizeH="0" baseline="0" noProof="0">
              <a:ln>
                <a:noFill/>
              </a:ln>
              <a:effectLst/>
              <a:uLnTx/>
              <a:uFillTx/>
              <a:latin typeface="Palatino Linotype" panose="02040502050505030304" pitchFamily="18" charset="0"/>
            </a:endParaRP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endParaRPr kumimoji="0" lang="en-US" sz="2500" b="0" i="0" u="none" strike="noStrike" cap="none" spc="0" normalizeH="0" baseline="0" noProof="0">
              <a:ln>
                <a:noFill/>
              </a:ln>
              <a:effectLst/>
              <a:uLnTx/>
              <a:uFillTx/>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BF2905E0-465A-FD47-9AD6-E95F2A16848D}"/>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33</a:t>
            </a:fld>
            <a:endParaRPr lang="en-US"/>
          </a:p>
        </p:txBody>
      </p:sp>
    </p:spTree>
    <p:extLst>
      <p:ext uri="{BB962C8B-B14F-4D97-AF65-F5344CB8AC3E}">
        <p14:creationId xmlns:p14="http://schemas.microsoft.com/office/powerpoint/2010/main" val="3937327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F29C1-2F27-215B-2FFC-79A1DBE80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7A62B-29FD-81CA-E9DA-4E8E6420762B}"/>
              </a:ext>
            </a:extLst>
          </p:cNvPr>
          <p:cNvSpPr>
            <a:spLocks noGrp="1"/>
          </p:cNvSpPr>
          <p:nvPr>
            <p:ph type="title"/>
          </p:nvPr>
        </p:nvSpPr>
        <p:spPr>
          <a:xfrm>
            <a:off x="1256841" y="378896"/>
            <a:ext cx="10096959" cy="747579"/>
          </a:xfrm>
        </p:spPr>
        <p:txBody>
          <a:bodyPr anchor="ctr">
            <a:noAutofit/>
          </a:bodyPr>
          <a:lstStyle/>
          <a:p>
            <a:r>
              <a:rPr lang="en-US" sz="3200">
                <a:latin typeface="Palatino Linotype"/>
              </a:rPr>
              <a:t>Evaluative Assessments (2 of 2)</a:t>
            </a:r>
            <a:endParaRPr lang="en-US" sz="3200"/>
          </a:p>
        </p:txBody>
      </p:sp>
      <p:sp>
        <p:nvSpPr>
          <p:cNvPr id="5" name="TextBox 4">
            <a:extLst>
              <a:ext uri="{FF2B5EF4-FFF2-40B4-BE49-F238E27FC236}">
                <a16:creationId xmlns:a16="http://schemas.microsoft.com/office/drawing/2014/main" id="{37EC6AF0-B8FE-C3EA-0346-306D8E013489}"/>
              </a:ext>
            </a:extLst>
          </p:cNvPr>
          <p:cNvSpPr txBox="1"/>
          <p:nvPr/>
        </p:nvSpPr>
        <p:spPr>
          <a:xfrm>
            <a:off x="159026" y="993913"/>
            <a:ext cx="11765262" cy="6273833"/>
          </a:xfrm>
          <a:prstGeom prst="rect">
            <a:avLst/>
          </a:prstGeom>
          <a:noFill/>
        </p:spPr>
        <p:txBody>
          <a:bodyPr wrap="square" rtlCol="0">
            <a:spAutoFit/>
          </a:bodyPr>
          <a:lstStyle/>
          <a:p>
            <a:pPr marR="0" lvl="0" algn="l" defTabSz="914400" rtl="0" eaLnBrk="1" fontAlgn="auto" latinLnBrk="0" hangingPunct="1">
              <a:lnSpc>
                <a:spcPct val="108000"/>
              </a:lnSpc>
              <a:spcBef>
                <a:spcPts val="1000"/>
              </a:spcBef>
              <a:spcAft>
                <a:spcPts val="1400"/>
              </a:spcAft>
              <a:buClrTx/>
              <a:buSzTx/>
              <a:tabLst/>
              <a:defRPr/>
            </a:pPr>
            <a:r>
              <a:rPr lang="en-US" sz="1600">
                <a:solidFill>
                  <a:srgbClr val="333333"/>
                </a:solidFill>
              </a:rPr>
              <a:t>We took the test now what?</a:t>
            </a:r>
          </a:p>
          <a:p>
            <a:pPr marL="342900" marR="0" lvl="0" indent="-3429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1600">
                <a:solidFill>
                  <a:srgbClr val="333333"/>
                </a:solidFill>
              </a:rPr>
              <a:t>Small Group Instruction</a:t>
            </a:r>
          </a:p>
          <a:p>
            <a:pPr marL="342900" marR="0" lvl="0" indent="-3429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1600">
                <a:solidFill>
                  <a:srgbClr val="333333"/>
                </a:solidFill>
              </a:rPr>
              <a:t>Differentiated Workstations</a:t>
            </a:r>
          </a:p>
          <a:p>
            <a:pPr marL="342900" marR="0" lvl="0" indent="-3429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1600">
                <a:solidFill>
                  <a:srgbClr val="333333"/>
                </a:solidFill>
              </a:rPr>
              <a:t>Interviews</a:t>
            </a:r>
          </a:p>
          <a:p>
            <a:pPr marL="800100" lvl="1" indent="-342900">
              <a:lnSpc>
                <a:spcPct val="108000"/>
              </a:lnSpc>
              <a:spcBef>
                <a:spcPts val="1000"/>
              </a:spcBef>
              <a:spcAft>
                <a:spcPts val="1400"/>
              </a:spcAft>
              <a:buFont typeface="Arial" panose="020B0604020202020204" pitchFamily="34" charset="0"/>
              <a:buChar char="•"/>
              <a:defRPr/>
            </a:pPr>
            <a:r>
              <a:rPr kumimoji="0" lang="en-US" sz="1600" i="0" u="none" strike="noStrike" kern="1200" cap="none" spc="0" normalizeH="0" baseline="0" noProof="0">
                <a:ln>
                  <a:noFill/>
                </a:ln>
                <a:solidFill>
                  <a:prstClr val="black"/>
                </a:solidFill>
                <a:effectLst/>
                <a:uLnTx/>
                <a:uFillTx/>
                <a:ea typeface="+mn-ea"/>
                <a:cs typeface="+mn-cs"/>
              </a:rPr>
              <a:t>How did I do on this unit test?</a:t>
            </a:r>
          </a:p>
          <a:p>
            <a:pPr marL="800100" lvl="1" indent="-342900">
              <a:lnSpc>
                <a:spcPct val="108000"/>
              </a:lnSpc>
              <a:spcBef>
                <a:spcPts val="1000"/>
              </a:spcBef>
              <a:spcAft>
                <a:spcPts val="1400"/>
              </a:spcAft>
              <a:buFont typeface="Arial" panose="020B0604020202020204" pitchFamily="34" charset="0"/>
              <a:buChar char="•"/>
              <a:defRPr/>
            </a:pPr>
            <a:r>
              <a:rPr lang="en-US" sz="1600">
                <a:solidFill>
                  <a:prstClr val="black"/>
                </a:solidFill>
              </a:rPr>
              <a:t>What did I do well on?</a:t>
            </a:r>
          </a:p>
          <a:p>
            <a:pPr marL="800100" lvl="1" indent="-342900">
              <a:lnSpc>
                <a:spcPct val="108000"/>
              </a:lnSpc>
              <a:spcBef>
                <a:spcPts val="1000"/>
              </a:spcBef>
              <a:spcAft>
                <a:spcPts val="1400"/>
              </a:spcAft>
              <a:buFont typeface="Arial" panose="020B0604020202020204" pitchFamily="34" charset="0"/>
              <a:buChar char="•"/>
              <a:defRPr/>
            </a:pPr>
            <a:r>
              <a:rPr kumimoji="0" lang="en-US" sz="1600" i="0" u="none" strike="noStrike" kern="1200" cap="none" spc="0" normalizeH="0" baseline="0" noProof="0">
                <a:ln>
                  <a:noFill/>
                </a:ln>
                <a:solidFill>
                  <a:prstClr val="black"/>
                </a:solidFill>
                <a:effectLst/>
                <a:uLnTx/>
                <a:uFillTx/>
                <a:ea typeface="+mn-ea"/>
                <a:cs typeface="+mn-cs"/>
              </a:rPr>
              <a:t>What do I still need to practice?</a:t>
            </a:r>
          </a:p>
          <a:p>
            <a:pPr marL="800100" lvl="1" indent="-342900">
              <a:lnSpc>
                <a:spcPct val="108000"/>
              </a:lnSpc>
              <a:spcBef>
                <a:spcPts val="1000"/>
              </a:spcBef>
              <a:spcAft>
                <a:spcPts val="1400"/>
              </a:spcAft>
              <a:buFont typeface="Arial" panose="020B0604020202020204" pitchFamily="34" charset="0"/>
              <a:buChar char="•"/>
              <a:defRPr/>
            </a:pPr>
            <a:r>
              <a:rPr lang="en-US" sz="1600">
                <a:solidFill>
                  <a:prstClr val="black"/>
                </a:solidFill>
              </a:rPr>
              <a:t>What is my action plan for doing it?</a:t>
            </a:r>
            <a:endParaRPr lang="en-US" sz="1600">
              <a:solidFill>
                <a:srgbClr val="333333"/>
              </a:solidFill>
            </a:endParaRPr>
          </a:p>
          <a:p>
            <a:pPr marL="342900" marR="0" lvl="0" indent="-3429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1600">
                <a:solidFill>
                  <a:srgbClr val="333333"/>
                </a:solidFill>
              </a:rPr>
              <a:t>Goal Setting</a:t>
            </a:r>
          </a:p>
          <a:p>
            <a:pPr marL="342900" marR="0" lvl="0" indent="-342900" algn="l" defTabSz="914400"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1600">
                <a:solidFill>
                  <a:srgbClr val="333333"/>
                </a:solidFill>
              </a:rPr>
              <a:t> </a:t>
            </a:r>
            <a:endParaRPr kumimoji="0" lang="en-US" sz="1600" i="0" u="none" strike="noStrike" kern="1200" cap="none" spc="0" normalizeH="0" baseline="0" noProof="0">
              <a:ln>
                <a:noFill/>
              </a:ln>
              <a:solidFill>
                <a:prstClr val="black"/>
              </a:solidFill>
              <a:effectLst/>
              <a:uLnTx/>
              <a:uFillTx/>
              <a:ea typeface="+mn-ea"/>
              <a:cs typeface="+mn-cs"/>
            </a:endParaRPr>
          </a:p>
          <a:p>
            <a:pPr marL="0" marR="0" lvl="0" indent="0" algn="l"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DAD51DBE-EDB0-030D-EDB6-A4076C1B822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34</a:t>
            </a:fld>
            <a:endParaRPr lang="en-US"/>
          </a:p>
        </p:txBody>
      </p:sp>
      <p:pic>
        <p:nvPicPr>
          <p:cNvPr id="3" name="Picture 2" descr="A kindergarten math class goal that states, &quot;I can count to 79 by the end of March&quot;.">
            <a:extLst>
              <a:ext uri="{FF2B5EF4-FFF2-40B4-BE49-F238E27FC236}">
                <a16:creationId xmlns:a16="http://schemas.microsoft.com/office/drawing/2014/main" id="{44E0B4AF-D245-BE0C-9BA8-B8D26B843978}"/>
              </a:ext>
            </a:extLst>
          </p:cNvPr>
          <p:cNvPicPr>
            <a:picLocks noChangeAspect="1"/>
          </p:cNvPicPr>
          <p:nvPr/>
        </p:nvPicPr>
        <p:blipFill>
          <a:blip r:embed="rId3"/>
          <a:stretch>
            <a:fillRect/>
          </a:stretch>
        </p:blipFill>
        <p:spPr>
          <a:xfrm>
            <a:off x="6732104" y="1181059"/>
            <a:ext cx="3848035" cy="4683028"/>
          </a:xfrm>
          <a:prstGeom prst="rect">
            <a:avLst/>
          </a:prstGeom>
        </p:spPr>
      </p:pic>
    </p:spTree>
    <p:extLst>
      <p:ext uri="{BB962C8B-B14F-4D97-AF65-F5344CB8AC3E}">
        <p14:creationId xmlns:p14="http://schemas.microsoft.com/office/powerpoint/2010/main" val="162310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Conclusion</a:t>
            </a:r>
          </a:p>
        </p:txBody>
      </p:sp>
      <p:sp>
        <p:nvSpPr>
          <p:cNvPr id="5" name="TextBox 4">
            <a:extLst>
              <a:ext uri="{FF2B5EF4-FFF2-40B4-BE49-F238E27FC236}">
                <a16:creationId xmlns:a16="http://schemas.microsoft.com/office/drawing/2014/main" id="{30FF46B9-9142-3FA3-EDF6-DA7203598146}"/>
              </a:ext>
            </a:extLst>
          </p:cNvPr>
          <p:cNvSpPr txBox="1"/>
          <p:nvPr/>
        </p:nvSpPr>
        <p:spPr>
          <a:xfrm>
            <a:off x="176270" y="1429017"/>
            <a:ext cx="5843530" cy="4498057"/>
          </a:xfrm>
          <a:prstGeom prst="rect">
            <a:avLst/>
          </a:prstGeom>
        </p:spPr>
        <p:txBody>
          <a:bodyPr vert="horz" lIns="91440" tIns="45720" rIns="640080" bIns="45720" rtlCol="0">
            <a:normAutofit/>
          </a:bodyPr>
          <a:lstStyle/>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kumimoji="0" lang="en-US" sz="2300" i="0" u="none" strike="noStrike" cap="none" spc="0" normalizeH="0" baseline="0" noProof="0">
                <a:ln>
                  <a:noFill/>
                </a:ln>
                <a:effectLst/>
                <a:uLnTx/>
                <a:uFillTx/>
                <a:latin typeface="Palatino Linotype" panose="02040502050505030304" pitchFamily="18" charset="0"/>
              </a:rPr>
              <a:t>Balanced </a:t>
            </a:r>
            <a:r>
              <a:rPr lang="en-US" sz="2300">
                <a:latin typeface="Palatino Linotype" panose="02040502050505030304" pitchFamily="18" charset="0"/>
              </a:rPr>
              <a:t>a</a:t>
            </a:r>
            <a:r>
              <a:rPr kumimoji="0" lang="en-US" sz="2300" i="0" u="none" strike="noStrike" cap="none" spc="0" normalizeH="0" baseline="0" noProof="0" err="1">
                <a:ln>
                  <a:noFill/>
                </a:ln>
                <a:effectLst/>
                <a:uLnTx/>
                <a:uFillTx/>
                <a:latin typeface="Palatino Linotype" panose="02040502050505030304" pitchFamily="18" charset="0"/>
              </a:rPr>
              <a:t>sses</a:t>
            </a:r>
            <a:r>
              <a:rPr lang="en-US" sz="2300" err="1">
                <a:latin typeface="Palatino Linotype" panose="02040502050505030304" pitchFamily="18" charset="0"/>
              </a:rPr>
              <a:t>sment</a:t>
            </a:r>
            <a:r>
              <a:rPr lang="en-US" sz="2300">
                <a:latin typeface="Palatino Linotype" panose="02040502050505030304" pitchFamily="18" charset="0"/>
              </a:rPr>
              <a:t> is an integral part of planning and successfully implementing targeted small group instruction, differentiated centers and ultimately reaching or surpassing grade level goals.</a:t>
            </a:r>
            <a:endParaRPr kumimoji="0" lang="en-US" sz="2300" i="0" u="none" strike="noStrike" cap="none" spc="0" normalizeH="0" baseline="0" noProof="0">
              <a:ln>
                <a:noFill/>
              </a:ln>
              <a:effectLst/>
              <a:uLnTx/>
              <a:uFillTx/>
              <a:latin typeface="Palatino Linotype" panose="02040502050505030304" pitchFamily="18" charset="0"/>
            </a:endParaRP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r>
              <a:rPr lang="en-US" sz="2300">
                <a:latin typeface="Palatino Linotype" panose="02040502050505030304" pitchFamily="18" charset="0"/>
              </a:rPr>
              <a:t>Think about elements you could add to your strategic assessment plan to successfully create a balanced assessment plan.</a:t>
            </a:r>
            <a:endParaRPr kumimoji="0" lang="en-US" sz="2300" i="0" u="none" strike="noStrike" cap="none" spc="0" normalizeH="0" baseline="0" noProof="0">
              <a:ln>
                <a:noFill/>
              </a:ln>
              <a:effectLst/>
              <a:uLnTx/>
              <a:uFillTx/>
              <a:latin typeface="Palatino Linotype" panose="02040502050505030304" pitchFamily="18" charset="0"/>
            </a:endParaRPr>
          </a:p>
          <a:p>
            <a:pPr marL="228600" marR="0" lvl="0" indent="-228600" fontAlgn="auto">
              <a:lnSpc>
                <a:spcPct val="98000"/>
              </a:lnSpc>
              <a:spcBef>
                <a:spcPts val="1000"/>
              </a:spcBef>
              <a:spcAft>
                <a:spcPts val="1400"/>
              </a:spcAft>
              <a:buClrTx/>
              <a:buSzTx/>
              <a:buFont typeface="Arial" panose="020B0604020202020204" pitchFamily="34" charset="0"/>
              <a:buChar char="•"/>
              <a:tabLst/>
              <a:defRPr/>
            </a:pPr>
            <a:endParaRPr kumimoji="0" lang="en-US" sz="2300" b="0" i="0" u="none" strike="noStrike" cap="none" spc="0" normalizeH="0" baseline="0" noProof="0">
              <a:ln>
                <a:noFill/>
              </a:ln>
              <a:effectLst/>
              <a:uLnTx/>
              <a:uFillTx/>
              <a:latin typeface="Palatino Linotype" panose="02040502050505030304" pitchFamily="18" charset="0"/>
            </a:endParaRPr>
          </a:p>
        </p:txBody>
      </p:sp>
      <p:pic>
        <p:nvPicPr>
          <p:cNvPr id="3" name="Picture 2" descr="Teacher thinking about data and planning instruction.">
            <a:extLst>
              <a:ext uri="{FF2B5EF4-FFF2-40B4-BE49-F238E27FC236}">
                <a16:creationId xmlns:a16="http://schemas.microsoft.com/office/drawing/2014/main" id="{DCB7821F-12F6-98FB-99CB-E1CBD21D1FF3}"/>
              </a:ext>
            </a:extLst>
          </p:cNvPr>
          <p:cNvPicPr>
            <a:picLocks noChangeAspect="1"/>
          </p:cNvPicPr>
          <p:nvPr/>
        </p:nvPicPr>
        <p:blipFill rotWithShape="1">
          <a:blip r:embed="rId3"/>
          <a:srcRect l="3142" r="10143" b="2"/>
          <a:stretch/>
        </p:blipFill>
        <p:spPr>
          <a:xfrm>
            <a:off x="6172202" y="1429016"/>
            <a:ext cx="5843530" cy="4498057"/>
          </a:xfrm>
          <a:prstGeom prst="rect">
            <a:avLst/>
          </a:prstGeom>
          <a:noFill/>
        </p:spPr>
      </p:pic>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35</a:t>
            </a:fld>
            <a:endParaRPr lang="en-US"/>
          </a:p>
        </p:txBody>
      </p:sp>
    </p:spTree>
    <p:extLst>
      <p:ext uri="{BB962C8B-B14F-4D97-AF65-F5344CB8AC3E}">
        <p14:creationId xmlns:p14="http://schemas.microsoft.com/office/powerpoint/2010/main" val="408748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7DF0-82CF-A183-0FFD-4173EEFC1AF1}"/>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3993C40E-BDF6-D518-AB38-744CC47B29F0}"/>
              </a:ext>
            </a:extLst>
          </p:cNvPr>
          <p:cNvSpPr>
            <a:spLocks noGrp="1"/>
          </p:cNvSpPr>
          <p:nvPr>
            <p:ph type="body" sz="quarter" idx="11"/>
          </p:nvPr>
        </p:nvSpPr>
        <p:spPr>
          <a:xfrm>
            <a:off x="132347" y="1036828"/>
            <a:ext cx="12059653" cy="5130722"/>
          </a:xfrm>
        </p:spPr>
        <p:txBody>
          <a:bodyPr vert="horz" lIns="91440" tIns="45720" rIns="822960" bIns="45720" rtlCol="0" anchor="t">
            <a:normAutofit fontScale="32500" lnSpcReduction="20000"/>
          </a:bodyPr>
          <a:lstStyle/>
          <a:p>
            <a:r>
              <a:rPr lang="en-US" b="0" i="0">
                <a:solidFill>
                  <a:srgbClr val="333333"/>
                </a:solidFill>
                <a:effectLst/>
                <a:latin typeface="+mn-lt"/>
              </a:rPr>
              <a:t>Bay-Williams, J. M.,</a:t>
            </a:r>
            <a:r>
              <a:rPr lang="en-US">
                <a:solidFill>
                  <a:srgbClr val="333333"/>
                </a:solidFill>
                <a:latin typeface="+mn-lt"/>
              </a:rPr>
              <a:t> &amp;</a:t>
            </a:r>
            <a:r>
              <a:rPr lang="en-US" b="0" i="0">
                <a:solidFill>
                  <a:srgbClr val="333333"/>
                </a:solidFill>
                <a:effectLst/>
                <a:latin typeface="+mn-lt"/>
              </a:rPr>
              <a:t> Kling, G., (2019). </a:t>
            </a:r>
            <a:r>
              <a:rPr lang="en-US" b="0" i="1">
                <a:solidFill>
                  <a:srgbClr val="333333"/>
                </a:solidFill>
                <a:effectLst/>
                <a:latin typeface="+mn-lt"/>
              </a:rPr>
              <a:t>Math </a:t>
            </a:r>
            <a:r>
              <a:rPr lang="en-US" i="1">
                <a:solidFill>
                  <a:srgbClr val="333333"/>
                </a:solidFill>
                <a:latin typeface="+mn-lt"/>
              </a:rPr>
              <a:t>fact</a:t>
            </a:r>
            <a:r>
              <a:rPr lang="en-US" b="0" i="1">
                <a:solidFill>
                  <a:srgbClr val="333333"/>
                </a:solidFill>
                <a:effectLst/>
                <a:latin typeface="+mn-lt"/>
              </a:rPr>
              <a:t> </a:t>
            </a:r>
            <a:r>
              <a:rPr lang="en-US" i="1">
                <a:solidFill>
                  <a:srgbClr val="333333"/>
                </a:solidFill>
                <a:latin typeface="+mn-lt"/>
              </a:rPr>
              <a:t>fluency</a:t>
            </a:r>
            <a:r>
              <a:rPr lang="en-US" b="0" i="1">
                <a:solidFill>
                  <a:srgbClr val="333333"/>
                </a:solidFill>
                <a:effectLst/>
                <a:latin typeface="+mn-lt"/>
              </a:rPr>
              <a:t>: 60+ Games and </a:t>
            </a:r>
            <a:r>
              <a:rPr lang="en-US" i="1">
                <a:solidFill>
                  <a:srgbClr val="333333"/>
                </a:solidFill>
                <a:latin typeface="+mn-lt"/>
              </a:rPr>
              <a:t>assessment</a:t>
            </a:r>
            <a:r>
              <a:rPr lang="en-US" b="0" i="1">
                <a:solidFill>
                  <a:srgbClr val="333333"/>
                </a:solidFill>
                <a:effectLst/>
                <a:latin typeface="+mn-lt"/>
              </a:rPr>
              <a:t> </a:t>
            </a:r>
            <a:r>
              <a:rPr lang="en-US" i="1">
                <a:solidFill>
                  <a:srgbClr val="333333"/>
                </a:solidFill>
                <a:latin typeface="+mn-lt"/>
              </a:rPr>
              <a:t>tools</a:t>
            </a:r>
            <a:r>
              <a:rPr lang="en-US" b="0" i="1">
                <a:solidFill>
                  <a:srgbClr val="333333"/>
                </a:solidFill>
                <a:effectLst/>
                <a:latin typeface="+mn-lt"/>
              </a:rPr>
              <a:t> to </a:t>
            </a:r>
            <a:r>
              <a:rPr lang="en-US" i="1">
                <a:solidFill>
                  <a:srgbClr val="333333"/>
                </a:solidFill>
                <a:latin typeface="+mn-lt"/>
              </a:rPr>
              <a:t>support</a:t>
            </a:r>
            <a:r>
              <a:rPr lang="en-US" b="0" i="1">
                <a:solidFill>
                  <a:srgbClr val="333333"/>
                </a:solidFill>
                <a:effectLst/>
                <a:latin typeface="+mn-lt"/>
              </a:rPr>
              <a:t> </a:t>
            </a:r>
            <a:r>
              <a:rPr lang="en-US" i="1">
                <a:solidFill>
                  <a:srgbClr val="333333"/>
                </a:solidFill>
                <a:latin typeface="+mn-lt"/>
              </a:rPr>
              <a:t>learning</a:t>
            </a:r>
            <a:r>
              <a:rPr lang="en-US" b="0" i="1">
                <a:solidFill>
                  <a:srgbClr val="333333"/>
                </a:solidFill>
                <a:effectLst/>
                <a:latin typeface="+mn-lt"/>
              </a:rPr>
              <a:t> and</a:t>
            </a:r>
            <a:r>
              <a:rPr lang="en-US" b="0" i="0">
                <a:solidFill>
                  <a:srgbClr val="333333"/>
                </a:solidFill>
                <a:effectLst/>
                <a:latin typeface="+mn-lt"/>
              </a:rPr>
              <a:t> </a:t>
            </a:r>
            <a:r>
              <a:rPr lang="en-US">
                <a:solidFill>
                  <a:srgbClr val="333333"/>
                </a:solidFill>
                <a:latin typeface="+mn-lt"/>
              </a:rPr>
              <a:t>r</a:t>
            </a:r>
            <a:r>
              <a:rPr lang="en-US" i="1">
                <a:solidFill>
                  <a:srgbClr val="333333"/>
                </a:solidFill>
                <a:latin typeface="+mn-lt"/>
              </a:rPr>
              <a:t>etention</a:t>
            </a:r>
            <a:r>
              <a:rPr lang="en-US" b="0" i="1">
                <a:solidFill>
                  <a:srgbClr val="333333"/>
                </a:solidFill>
                <a:effectLst/>
                <a:latin typeface="+mn-lt"/>
              </a:rPr>
              <a:t>. </a:t>
            </a:r>
            <a:r>
              <a:rPr lang="en-US">
                <a:solidFill>
                  <a:srgbClr val="333333"/>
                </a:solidFill>
                <a:latin typeface="+mn-lt"/>
              </a:rPr>
              <a:t>ASCD</a:t>
            </a:r>
            <a:r>
              <a:rPr lang="en-US" b="0" i="0">
                <a:solidFill>
                  <a:srgbClr val="333333"/>
                </a:solidFill>
                <a:effectLst/>
                <a:latin typeface="+mn-lt"/>
              </a:rPr>
              <a:t>.</a:t>
            </a:r>
          </a:p>
          <a:p>
            <a:r>
              <a:rPr lang="en-US" b="0" i="0">
                <a:solidFill>
                  <a:srgbClr val="333333"/>
                </a:solidFill>
                <a:effectLst/>
                <a:latin typeface="+mn-lt"/>
              </a:rPr>
              <a:t>Bay-Williams, J. M., </a:t>
            </a:r>
            <a:r>
              <a:rPr lang="en-US">
                <a:solidFill>
                  <a:srgbClr val="333333"/>
                </a:solidFill>
                <a:latin typeface="+mn-lt"/>
              </a:rPr>
              <a:t>&amp;</a:t>
            </a:r>
            <a:r>
              <a:rPr lang="en-US" b="0" i="0">
                <a:solidFill>
                  <a:srgbClr val="333333"/>
                </a:solidFill>
                <a:effectLst/>
                <a:latin typeface="+mn-lt"/>
              </a:rPr>
              <a:t> </a:t>
            </a:r>
            <a:r>
              <a:rPr lang="en-US" b="0" i="0" err="1">
                <a:solidFill>
                  <a:srgbClr val="333333"/>
                </a:solidFill>
                <a:effectLst/>
                <a:latin typeface="+mn-lt"/>
              </a:rPr>
              <a:t>SanGiovanni</a:t>
            </a:r>
            <a:r>
              <a:rPr lang="en-US" b="0" i="0">
                <a:solidFill>
                  <a:srgbClr val="333333"/>
                </a:solidFill>
                <a:effectLst/>
                <a:latin typeface="+mn-lt"/>
              </a:rPr>
              <a:t>. J</a:t>
            </a:r>
            <a:r>
              <a:rPr lang="en-US">
                <a:solidFill>
                  <a:srgbClr val="333333"/>
                </a:solidFill>
                <a:latin typeface="+mn-lt"/>
              </a:rPr>
              <a:t>. </a:t>
            </a:r>
            <a:r>
              <a:rPr lang="en-US" b="0" i="0">
                <a:solidFill>
                  <a:srgbClr val="333333"/>
                </a:solidFill>
                <a:effectLst/>
                <a:latin typeface="+mn-lt"/>
              </a:rPr>
              <a:t>(2021). </a:t>
            </a:r>
            <a:r>
              <a:rPr lang="en-US" b="0" i="1">
                <a:solidFill>
                  <a:srgbClr val="333333"/>
                </a:solidFill>
                <a:effectLst/>
                <a:latin typeface="+mn-lt"/>
              </a:rPr>
              <a:t>Figuring</a:t>
            </a:r>
            <a:r>
              <a:rPr lang="en-US" b="0" i="0">
                <a:solidFill>
                  <a:srgbClr val="333333"/>
                </a:solidFill>
                <a:effectLst/>
                <a:latin typeface="+mn-lt"/>
              </a:rPr>
              <a:t> </a:t>
            </a:r>
            <a:r>
              <a:rPr lang="en-US">
                <a:solidFill>
                  <a:srgbClr val="333333"/>
                </a:solidFill>
                <a:latin typeface="+mn-lt"/>
              </a:rPr>
              <a:t>o</a:t>
            </a:r>
            <a:r>
              <a:rPr lang="en-US" i="1">
                <a:solidFill>
                  <a:srgbClr val="333333"/>
                </a:solidFill>
                <a:latin typeface="+mn-lt"/>
              </a:rPr>
              <a:t>ut</a:t>
            </a:r>
            <a:r>
              <a:rPr lang="en-US" b="0" i="0">
                <a:solidFill>
                  <a:srgbClr val="333333"/>
                </a:solidFill>
                <a:effectLst/>
                <a:latin typeface="+mn-lt"/>
              </a:rPr>
              <a:t> </a:t>
            </a:r>
            <a:r>
              <a:rPr lang="en-US">
                <a:solidFill>
                  <a:srgbClr val="333333"/>
                </a:solidFill>
                <a:latin typeface="+mn-lt"/>
              </a:rPr>
              <a:t>f</a:t>
            </a:r>
            <a:r>
              <a:rPr lang="en-US" i="1">
                <a:solidFill>
                  <a:srgbClr val="333333"/>
                </a:solidFill>
                <a:latin typeface="+mn-lt"/>
              </a:rPr>
              <a:t>luency</a:t>
            </a:r>
            <a:r>
              <a:rPr lang="en-US" b="0" i="0">
                <a:solidFill>
                  <a:srgbClr val="333333"/>
                </a:solidFill>
                <a:effectLst/>
                <a:latin typeface="+mn-lt"/>
              </a:rPr>
              <a:t> </a:t>
            </a:r>
            <a:r>
              <a:rPr lang="en-US" b="0" i="1">
                <a:solidFill>
                  <a:srgbClr val="333333"/>
                </a:solidFill>
                <a:effectLst/>
                <a:latin typeface="+mn-lt"/>
              </a:rPr>
              <a:t>in</a:t>
            </a:r>
            <a:r>
              <a:rPr lang="en-US" b="0" i="0">
                <a:solidFill>
                  <a:srgbClr val="333333"/>
                </a:solidFill>
                <a:effectLst/>
                <a:latin typeface="+mn-lt"/>
              </a:rPr>
              <a:t> </a:t>
            </a:r>
            <a:r>
              <a:rPr lang="en-US">
                <a:solidFill>
                  <a:srgbClr val="333333"/>
                </a:solidFill>
                <a:latin typeface="+mn-lt"/>
              </a:rPr>
              <a:t>m</a:t>
            </a:r>
            <a:r>
              <a:rPr lang="en-US" i="1">
                <a:solidFill>
                  <a:srgbClr val="333333"/>
                </a:solidFill>
                <a:latin typeface="+mn-lt"/>
              </a:rPr>
              <a:t>athematics</a:t>
            </a:r>
            <a:r>
              <a:rPr lang="en-US" b="0" i="0">
                <a:solidFill>
                  <a:srgbClr val="333333"/>
                </a:solidFill>
                <a:effectLst/>
                <a:latin typeface="+mn-lt"/>
              </a:rPr>
              <a:t> </a:t>
            </a:r>
            <a:r>
              <a:rPr lang="en-US">
                <a:solidFill>
                  <a:srgbClr val="333333"/>
                </a:solidFill>
                <a:latin typeface="+mn-lt"/>
              </a:rPr>
              <a:t>t</a:t>
            </a:r>
            <a:r>
              <a:rPr lang="en-US" i="1">
                <a:solidFill>
                  <a:srgbClr val="333333"/>
                </a:solidFill>
                <a:latin typeface="+mn-lt"/>
              </a:rPr>
              <a:t>eaching</a:t>
            </a:r>
            <a:r>
              <a:rPr lang="en-US" b="0" i="0">
                <a:solidFill>
                  <a:srgbClr val="333333"/>
                </a:solidFill>
                <a:effectLst/>
                <a:latin typeface="+mn-lt"/>
              </a:rPr>
              <a:t> </a:t>
            </a:r>
            <a:r>
              <a:rPr lang="en-US" b="0" i="1">
                <a:solidFill>
                  <a:srgbClr val="333333"/>
                </a:solidFill>
                <a:effectLst/>
                <a:latin typeface="+mn-lt"/>
              </a:rPr>
              <a:t>and</a:t>
            </a:r>
            <a:r>
              <a:rPr lang="en-US" b="0" i="0">
                <a:solidFill>
                  <a:srgbClr val="333333"/>
                </a:solidFill>
                <a:effectLst/>
                <a:latin typeface="+mn-lt"/>
              </a:rPr>
              <a:t> </a:t>
            </a:r>
            <a:r>
              <a:rPr lang="en-US">
                <a:solidFill>
                  <a:srgbClr val="333333"/>
                </a:solidFill>
                <a:latin typeface="+mn-lt"/>
              </a:rPr>
              <a:t>l</a:t>
            </a:r>
            <a:r>
              <a:rPr lang="en-US" i="1">
                <a:solidFill>
                  <a:srgbClr val="333333"/>
                </a:solidFill>
                <a:latin typeface="+mn-lt"/>
              </a:rPr>
              <a:t>earning</a:t>
            </a:r>
            <a:r>
              <a:rPr lang="en-US" b="0" i="1">
                <a:solidFill>
                  <a:srgbClr val="333333"/>
                </a:solidFill>
                <a:effectLst/>
                <a:latin typeface="+mn-lt"/>
              </a:rPr>
              <a:t>,</a:t>
            </a:r>
            <a:r>
              <a:rPr lang="en-US" b="0" i="0">
                <a:solidFill>
                  <a:srgbClr val="333333"/>
                </a:solidFill>
                <a:effectLst/>
                <a:latin typeface="+mn-lt"/>
              </a:rPr>
              <a:t> </a:t>
            </a:r>
            <a:r>
              <a:rPr lang="en-US" b="0" i="1">
                <a:solidFill>
                  <a:srgbClr val="333333"/>
                </a:solidFill>
                <a:effectLst/>
                <a:latin typeface="+mn-lt"/>
              </a:rPr>
              <a:t>Grades</a:t>
            </a:r>
            <a:r>
              <a:rPr lang="en-US" b="0" i="0">
                <a:solidFill>
                  <a:srgbClr val="333333"/>
                </a:solidFill>
                <a:effectLst/>
                <a:latin typeface="+mn-lt"/>
              </a:rPr>
              <a:t> </a:t>
            </a:r>
            <a:r>
              <a:rPr lang="en-US" b="0" i="1">
                <a:solidFill>
                  <a:srgbClr val="333333"/>
                </a:solidFill>
                <a:effectLst/>
                <a:latin typeface="+mn-lt"/>
              </a:rPr>
              <a:t>K–8. </a:t>
            </a:r>
            <a:r>
              <a:rPr lang="en-US" i="1">
                <a:solidFill>
                  <a:srgbClr val="333333"/>
                </a:solidFill>
                <a:latin typeface="+mn-lt"/>
              </a:rPr>
              <a:t> </a:t>
            </a:r>
            <a:r>
              <a:rPr lang="en-US" b="0" i="0">
                <a:solidFill>
                  <a:srgbClr val="333333"/>
                </a:solidFill>
                <a:effectLst/>
                <a:latin typeface="+mn-lt"/>
              </a:rPr>
              <a:t> Corwin.</a:t>
            </a:r>
          </a:p>
          <a:p>
            <a:r>
              <a:rPr lang="en-US" b="0" i="0">
                <a:solidFill>
                  <a:srgbClr val="333333"/>
                </a:solidFill>
                <a:effectLst/>
                <a:latin typeface="+mn-lt"/>
              </a:rPr>
              <a:t>Bohart, H., &amp; Procopio, R</a:t>
            </a:r>
            <a:r>
              <a:rPr lang="en-US">
                <a:solidFill>
                  <a:srgbClr val="333333"/>
                </a:solidFill>
                <a:latin typeface="+mn-lt"/>
              </a:rPr>
              <a:t>. </a:t>
            </a:r>
            <a:r>
              <a:rPr lang="en-US" b="0" i="0">
                <a:solidFill>
                  <a:srgbClr val="333333"/>
                </a:solidFill>
                <a:effectLst/>
                <a:latin typeface="+mn-lt"/>
              </a:rPr>
              <a:t>(2018). </a:t>
            </a:r>
            <a:r>
              <a:rPr lang="en-US" b="0" i="1">
                <a:solidFill>
                  <a:srgbClr val="333333"/>
                </a:solidFill>
                <a:effectLst/>
                <a:latin typeface="+mn-lt"/>
              </a:rPr>
              <a:t>Spotlight on young children: Observation and assessment</a:t>
            </a:r>
            <a:r>
              <a:rPr lang="en-US" b="0" i="0">
                <a:solidFill>
                  <a:srgbClr val="333333"/>
                </a:solidFill>
                <a:effectLst/>
                <a:latin typeface="+mn-lt"/>
              </a:rPr>
              <a:t>.</a:t>
            </a:r>
            <a:r>
              <a:rPr lang="en-US">
                <a:solidFill>
                  <a:srgbClr val="333333"/>
                </a:solidFill>
                <a:latin typeface="+mn-lt"/>
              </a:rPr>
              <a:t> </a:t>
            </a:r>
            <a:r>
              <a:rPr lang="en-US" b="0" i="0">
                <a:solidFill>
                  <a:srgbClr val="333333"/>
                </a:solidFill>
                <a:effectLst/>
                <a:latin typeface="+mn-lt"/>
              </a:rPr>
              <a:t>NAEYC.</a:t>
            </a:r>
          </a:p>
          <a:p>
            <a:pPr algn="l"/>
            <a:r>
              <a:rPr lang="en-US" b="0" i="0" err="1">
                <a:solidFill>
                  <a:srgbClr val="333333"/>
                </a:solidFill>
                <a:effectLst/>
                <a:latin typeface="+mn-lt"/>
              </a:rPr>
              <a:t>Boaler</a:t>
            </a:r>
            <a:r>
              <a:rPr lang="en-US" b="0" i="0">
                <a:solidFill>
                  <a:srgbClr val="333333"/>
                </a:solidFill>
                <a:effectLst/>
                <a:latin typeface="+mn-lt"/>
              </a:rPr>
              <a:t>, J</a:t>
            </a:r>
            <a:r>
              <a:rPr lang="en-US">
                <a:solidFill>
                  <a:srgbClr val="333333"/>
                </a:solidFill>
                <a:latin typeface="+mn-lt"/>
              </a:rPr>
              <a:t>. </a:t>
            </a:r>
            <a:r>
              <a:rPr lang="en-US" b="0" i="0">
                <a:solidFill>
                  <a:srgbClr val="333333"/>
                </a:solidFill>
                <a:effectLst/>
                <a:latin typeface="+mn-lt"/>
              </a:rPr>
              <a:t>(2014).</a:t>
            </a:r>
            <a:r>
              <a:rPr lang="en-US" b="0">
                <a:solidFill>
                  <a:srgbClr val="333333"/>
                </a:solidFill>
                <a:effectLst/>
                <a:latin typeface="+mn-lt"/>
              </a:rPr>
              <a:t> Research </a:t>
            </a:r>
            <a:r>
              <a:rPr lang="en-US">
                <a:solidFill>
                  <a:srgbClr val="333333"/>
                </a:solidFill>
                <a:latin typeface="+mn-lt"/>
              </a:rPr>
              <a:t>suggests</a:t>
            </a:r>
            <a:r>
              <a:rPr lang="en-US" b="0">
                <a:solidFill>
                  <a:srgbClr val="333333"/>
                </a:solidFill>
                <a:effectLst/>
                <a:latin typeface="+mn-lt"/>
              </a:rPr>
              <a:t> </a:t>
            </a:r>
            <a:r>
              <a:rPr lang="en-US">
                <a:solidFill>
                  <a:srgbClr val="333333"/>
                </a:solidFill>
                <a:latin typeface="+mn-lt"/>
              </a:rPr>
              <a:t>that</a:t>
            </a:r>
            <a:r>
              <a:rPr lang="en-US" b="0">
                <a:solidFill>
                  <a:srgbClr val="333333"/>
                </a:solidFill>
                <a:effectLst/>
                <a:latin typeface="+mn-lt"/>
              </a:rPr>
              <a:t> </a:t>
            </a:r>
            <a:r>
              <a:rPr lang="en-US">
                <a:solidFill>
                  <a:srgbClr val="333333"/>
                </a:solidFill>
                <a:latin typeface="+mn-lt"/>
              </a:rPr>
              <a:t>timed</a:t>
            </a:r>
            <a:r>
              <a:rPr lang="en-US" b="0">
                <a:solidFill>
                  <a:srgbClr val="333333"/>
                </a:solidFill>
                <a:effectLst/>
                <a:latin typeface="+mn-lt"/>
              </a:rPr>
              <a:t> </a:t>
            </a:r>
            <a:r>
              <a:rPr lang="en-US">
                <a:solidFill>
                  <a:srgbClr val="333333"/>
                </a:solidFill>
                <a:latin typeface="+mn-lt"/>
              </a:rPr>
              <a:t>tests</a:t>
            </a:r>
            <a:r>
              <a:rPr lang="en-US" b="0">
                <a:solidFill>
                  <a:srgbClr val="333333"/>
                </a:solidFill>
                <a:effectLst/>
                <a:latin typeface="+mn-lt"/>
              </a:rPr>
              <a:t> </a:t>
            </a:r>
            <a:r>
              <a:rPr lang="en-US">
                <a:solidFill>
                  <a:srgbClr val="333333"/>
                </a:solidFill>
                <a:latin typeface="+mn-lt"/>
              </a:rPr>
              <a:t>cause</a:t>
            </a:r>
            <a:r>
              <a:rPr lang="en-US" b="0">
                <a:solidFill>
                  <a:srgbClr val="333333"/>
                </a:solidFill>
                <a:effectLst/>
                <a:latin typeface="+mn-lt"/>
              </a:rPr>
              <a:t> </a:t>
            </a:r>
            <a:r>
              <a:rPr lang="en-US">
                <a:solidFill>
                  <a:srgbClr val="333333"/>
                </a:solidFill>
                <a:latin typeface="+mn-lt"/>
              </a:rPr>
              <a:t>math</a:t>
            </a:r>
            <a:r>
              <a:rPr lang="en-US" b="0">
                <a:solidFill>
                  <a:srgbClr val="333333"/>
                </a:solidFill>
                <a:effectLst/>
                <a:latin typeface="+mn-lt"/>
              </a:rPr>
              <a:t> </a:t>
            </a:r>
            <a:r>
              <a:rPr lang="en-US">
                <a:solidFill>
                  <a:srgbClr val="333333"/>
                </a:solidFill>
                <a:latin typeface="+mn-lt"/>
              </a:rPr>
              <a:t>anxiety.</a:t>
            </a:r>
            <a:r>
              <a:rPr lang="en-US" b="0" i="0">
                <a:solidFill>
                  <a:srgbClr val="333333"/>
                </a:solidFill>
                <a:effectLst/>
                <a:latin typeface="+mn-lt"/>
              </a:rPr>
              <a:t> </a:t>
            </a:r>
            <a:r>
              <a:rPr lang="en-US" b="0" i="1">
                <a:solidFill>
                  <a:srgbClr val="333333"/>
                </a:solidFill>
                <a:effectLst/>
                <a:latin typeface="+mn-lt"/>
              </a:rPr>
              <a:t>Teaching Children Mathematics </a:t>
            </a:r>
            <a:r>
              <a:rPr lang="en-US" b="0" i="0">
                <a:solidFill>
                  <a:srgbClr val="333333"/>
                </a:solidFill>
                <a:effectLst/>
                <a:latin typeface="+mn-lt"/>
              </a:rPr>
              <a:t>20, no. 8 (April): 469–74.</a:t>
            </a:r>
          </a:p>
          <a:p>
            <a:r>
              <a:rPr lang="en-US" b="0" i="0">
                <a:solidFill>
                  <a:srgbClr val="333333"/>
                </a:solidFill>
                <a:effectLst/>
                <a:latin typeface="+mn-lt"/>
              </a:rPr>
              <a:t>Kling, G.,</a:t>
            </a:r>
            <a:r>
              <a:rPr lang="en-US">
                <a:solidFill>
                  <a:srgbClr val="333333"/>
                </a:solidFill>
                <a:latin typeface="+mn-lt"/>
              </a:rPr>
              <a:t> &amp;</a:t>
            </a:r>
            <a:r>
              <a:rPr lang="en-US" b="0" i="0">
                <a:solidFill>
                  <a:srgbClr val="333333"/>
                </a:solidFill>
                <a:effectLst/>
                <a:latin typeface="+mn-lt"/>
              </a:rPr>
              <a:t> Bay-Williams, J.M. (2021). Eight </a:t>
            </a:r>
            <a:r>
              <a:rPr lang="en-US">
                <a:solidFill>
                  <a:srgbClr val="333333"/>
                </a:solidFill>
                <a:latin typeface="+mn-lt"/>
              </a:rPr>
              <a:t>unproductive</a:t>
            </a:r>
            <a:r>
              <a:rPr lang="en-US" b="0" i="0">
                <a:solidFill>
                  <a:srgbClr val="333333"/>
                </a:solidFill>
                <a:effectLst/>
                <a:latin typeface="+mn-lt"/>
              </a:rPr>
              <a:t> </a:t>
            </a:r>
            <a:r>
              <a:rPr lang="en-US">
                <a:solidFill>
                  <a:srgbClr val="333333"/>
                </a:solidFill>
                <a:latin typeface="+mn-lt"/>
              </a:rPr>
              <a:t>practices</a:t>
            </a:r>
            <a:r>
              <a:rPr lang="en-US" b="0" i="0">
                <a:solidFill>
                  <a:srgbClr val="333333"/>
                </a:solidFill>
                <a:effectLst/>
                <a:latin typeface="+mn-lt"/>
              </a:rPr>
              <a:t> in </a:t>
            </a:r>
            <a:r>
              <a:rPr lang="en-US">
                <a:solidFill>
                  <a:srgbClr val="333333"/>
                </a:solidFill>
                <a:latin typeface="+mn-lt"/>
              </a:rPr>
              <a:t>developing</a:t>
            </a:r>
            <a:r>
              <a:rPr lang="en-US" b="0" i="0">
                <a:solidFill>
                  <a:srgbClr val="333333"/>
                </a:solidFill>
                <a:effectLst/>
                <a:latin typeface="+mn-lt"/>
              </a:rPr>
              <a:t> </a:t>
            </a:r>
            <a:r>
              <a:rPr lang="en-US">
                <a:solidFill>
                  <a:srgbClr val="333333"/>
                </a:solidFill>
                <a:latin typeface="+mn-lt"/>
              </a:rPr>
              <a:t>fact</a:t>
            </a:r>
            <a:r>
              <a:rPr lang="en-US" b="0" i="0">
                <a:solidFill>
                  <a:srgbClr val="333333"/>
                </a:solidFill>
                <a:effectLst/>
                <a:latin typeface="+mn-lt"/>
              </a:rPr>
              <a:t> </a:t>
            </a:r>
            <a:r>
              <a:rPr lang="en-US">
                <a:solidFill>
                  <a:srgbClr val="333333"/>
                </a:solidFill>
                <a:latin typeface="+mn-lt"/>
              </a:rPr>
              <a:t>fluency.</a:t>
            </a:r>
            <a:r>
              <a:rPr lang="en-US" b="0" i="0">
                <a:solidFill>
                  <a:srgbClr val="333333"/>
                </a:solidFill>
                <a:effectLst/>
                <a:latin typeface="+mn-lt"/>
              </a:rPr>
              <a:t> </a:t>
            </a:r>
            <a:r>
              <a:rPr lang="en-US" b="0" i="1">
                <a:solidFill>
                  <a:srgbClr val="333333"/>
                </a:solidFill>
                <a:effectLst/>
                <a:latin typeface="+mn-lt"/>
              </a:rPr>
              <a:t>Mathematics Teacher: Learning and Teaching PK–12</a:t>
            </a:r>
            <a:r>
              <a:rPr lang="en-US" i="1">
                <a:solidFill>
                  <a:srgbClr val="333333"/>
                </a:solidFill>
                <a:latin typeface="+mn-lt"/>
              </a:rPr>
              <a:t>. 114</a:t>
            </a:r>
            <a:r>
              <a:rPr lang="en-US">
                <a:solidFill>
                  <a:srgbClr val="333333"/>
                </a:solidFill>
                <a:latin typeface="+mn-lt"/>
              </a:rPr>
              <a:t>(11),</a:t>
            </a:r>
            <a:r>
              <a:rPr lang="en-US" b="0" i="0">
                <a:solidFill>
                  <a:srgbClr val="333333"/>
                </a:solidFill>
                <a:effectLst/>
                <a:latin typeface="+mn-lt"/>
              </a:rPr>
              <a:t> 830–38.</a:t>
            </a:r>
          </a:p>
          <a:p>
            <a:pPr algn="l"/>
            <a:r>
              <a:rPr lang="en-US" b="0" i="0">
                <a:solidFill>
                  <a:srgbClr val="333333"/>
                </a:solidFill>
                <a:effectLst/>
                <a:latin typeface="+mn-lt"/>
              </a:rPr>
              <a:t>Moses, A. (2023). Developmentally </a:t>
            </a:r>
            <a:r>
              <a:rPr lang="en-US">
                <a:solidFill>
                  <a:srgbClr val="333333"/>
                </a:solidFill>
                <a:latin typeface="+mn-lt"/>
              </a:rPr>
              <a:t>appropriate</a:t>
            </a:r>
            <a:r>
              <a:rPr lang="en-US" b="0" i="0">
                <a:solidFill>
                  <a:srgbClr val="333333"/>
                </a:solidFill>
                <a:effectLst/>
                <a:latin typeface="+mn-lt"/>
              </a:rPr>
              <a:t> </a:t>
            </a:r>
            <a:r>
              <a:rPr lang="en-US">
                <a:solidFill>
                  <a:srgbClr val="333333"/>
                </a:solidFill>
                <a:latin typeface="+mn-lt"/>
              </a:rPr>
              <a:t>assessment</a:t>
            </a:r>
            <a:r>
              <a:rPr lang="en-US" b="0" i="0">
                <a:solidFill>
                  <a:srgbClr val="333333"/>
                </a:solidFill>
                <a:effectLst/>
                <a:latin typeface="+mn-lt"/>
              </a:rPr>
              <a:t> </a:t>
            </a:r>
            <a:r>
              <a:rPr lang="en-US">
                <a:solidFill>
                  <a:srgbClr val="333333"/>
                </a:solidFill>
                <a:latin typeface="+mn-lt"/>
              </a:rPr>
              <a:t>practices</a:t>
            </a:r>
            <a:r>
              <a:rPr lang="en-US" b="0" i="0">
                <a:solidFill>
                  <a:srgbClr val="333333"/>
                </a:solidFill>
                <a:effectLst/>
                <a:latin typeface="+mn-lt"/>
              </a:rPr>
              <a:t>: Gathering, </a:t>
            </a:r>
            <a:r>
              <a:rPr lang="en-US">
                <a:solidFill>
                  <a:srgbClr val="333333"/>
                </a:solidFill>
                <a:latin typeface="+mn-lt"/>
              </a:rPr>
              <a:t>understanding</a:t>
            </a:r>
            <a:r>
              <a:rPr lang="en-US" b="0" i="0">
                <a:solidFill>
                  <a:srgbClr val="333333"/>
                </a:solidFill>
                <a:effectLst/>
                <a:latin typeface="+mn-lt"/>
              </a:rPr>
              <a:t>, and </a:t>
            </a:r>
            <a:r>
              <a:rPr lang="en-US">
                <a:solidFill>
                  <a:srgbClr val="333333"/>
                </a:solidFill>
                <a:latin typeface="+mn-lt"/>
              </a:rPr>
              <a:t>using</a:t>
            </a:r>
            <a:r>
              <a:rPr lang="en-US" b="0" i="0">
                <a:solidFill>
                  <a:srgbClr val="333333"/>
                </a:solidFill>
                <a:effectLst/>
                <a:latin typeface="+mn-lt"/>
              </a:rPr>
              <a:t> </a:t>
            </a:r>
            <a:r>
              <a:rPr lang="en-US">
                <a:solidFill>
                  <a:srgbClr val="333333"/>
                </a:solidFill>
                <a:latin typeface="+mn-lt"/>
              </a:rPr>
              <a:t>information</a:t>
            </a:r>
            <a:r>
              <a:rPr lang="en-US" b="0" i="0">
                <a:solidFill>
                  <a:srgbClr val="333333"/>
                </a:solidFill>
                <a:effectLst/>
                <a:latin typeface="+mn-lt"/>
              </a:rPr>
              <a:t>. </a:t>
            </a:r>
            <a:r>
              <a:rPr lang="en-US" i="1">
                <a:solidFill>
                  <a:srgbClr val="333333"/>
                </a:solidFill>
                <a:latin typeface="+mn-lt"/>
              </a:rPr>
              <a:t>Young</a:t>
            </a:r>
            <a:r>
              <a:rPr lang="en-US" b="0" i="1">
                <a:solidFill>
                  <a:srgbClr val="333333"/>
                </a:solidFill>
                <a:effectLst/>
                <a:latin typeface="+mn-lt"/>
              </a:rPr>
              <a:t> Children, 78</a:t>
            </a:r>
            <a:r>
              <a:rPr lang="en-US" b="0" i="0">
                <a:solidFill>
                  <a:srgbClr val="333333"/>
                </a:solidFill>
                <a:effectLst/>
                <a:latin typeface="+mn-lt"/>
              </a:rPr>
              <a:t>(1), 4-5.</a:t>
            </a:r>
          </a:p>
          <a:p>
            <a:pPr algn="l"/>
            <a:r>
              <a:rPr lang="en-US" b="0" i="0">
                <a:solidFill>
                  <a:srgbClr val="333333"/>
                </a:solidFill>
                <a:effectLst/>
                <a:latin typeface="+mn-lt"/>
              </a:rPr>
              <a:t>NCTM (2023).</a:t>
            </a:r>
            <a:r>
              <a:rPr lang="en-US" b="0" i="1">
                <a:solidFill>
                  <a:srgbClr val="333333"/>
                </a:solidFill>
                <a:effectLst/>
                <a:latin typeface="+mn-lt"/>
              </a:rPr>
              <a:t> Procedural </a:t>
            </a:r>
            <a:r>
              <a:rPr lang="en-US" i="1">
                <a:solidFill>
                  <a:srgbClr val="333333"/>
                </a:solidFill>
                <a:latin typeface="+mn-lt"/>
              </a:rPr>
              <a:t>fluency</a:t>
            </a:r>
            <a:r>
              <a:rPr lang="en-US" b="0" i="1">
                <a:solidFill>
                  <a:srgbClr val="333333"/>
                </a:solidFill>
                <a:effectLst/>
                <a:latin typeface="+mn-lt"/>
              </a:rPr>
              <a:t> </a:t>
            </a:r>
            <a:r>
              <a:rPr lang="en-US" i="1">
                <a:solidFill>
                  <a:srgbClr val="333333"/>
                </a:solidFill>
                <a:latin typeface="+mn-lt"/>
              </a:rPr>
              <a:t>reasoning</a:t>
            </a:r>
            <a:r>
              <a:rPr lang="en-US" b="0" i="1">
                <a:solidFill>
                  <a:srgbClr val="333333"/>
                </a:solidFill>
                <a:effectLst/>
                <a:latin typeface="+mn-lt"/>
              </a:rPr>
              <a:t> and </a:t>
            </a:r>
            <a:r>
              <a:rPr lang="en-US" i="1">
                <a:solidFill>
                  <a:srgbClr val="333333"/>
                </a:solidFill>
                <a:latin typeface="+mn-lt"/>
              </a:rPr>
              <a:t>decision-making</a:t>
            </a:r>
            <a:r>
              <a:rPr lang="en-US" b="0" i="0">
                <a:solidFill>
                  <a:srgbClr val="333333"/>
                </a:solidFill>
                <a:effectLst/>
                <a:latin typeface="+mn-lt"/>
              </a:rPr>
              <a:t>, Not Rote Application of Procedures Position</a:t>
            </a:r>
            <a:r>
              <a:rPr lang="en-US">
                <a:solidFill>
                  <a:srgbClr val="333333"/>
                </a:solidFill>
                <a:latin typeface="+mn-lt"/>
              </a:rPr>
              <a:t>.</a:t>
            </a:r>
            <a:endParaRPr lang="en-US" b="0" i="0">
              <a:solidFill>
                <a:srgbClr val="333333"/>
              </a:solidFill>
              <a:effectLst/>
              <a:latin typeface="+mn-lt"/>
            </a:endParaRPr>
          </a:p>
          <a:p>
            <a:r>
              <a:rPr lang="en-US" b="0" i="0">
                <a:solidFill>
                  <a:srgbClr val="333333"/>
                </a:solidFill>
                <a:effectLst/>
                <a:latin typeface="+mn-lt"/>
              </a:rPr>
              <a:t>Ramirez, G., Shaw, S., </a:t>
            </a:r>
            <a:r>
              <a:rPr lang="en-US">
                <a:solidFill>
                  <a:srgbClr val="333333"/>
                </a:solidFill>
                <a:latin typeface="+mn-lt"/>
              </a:rPr>
              <a:t>&amp;</a:t>
            </a:r>
            <a:r>
              <a:rPr lang="en-US" b="0" i="0">
                <a:solidFill>
                  <a:srgbClr val="333333"/>
                </a:solidFill>
                <a:effectLst/>
                <a:latin typeface="+mn-lt"/>
              </a:rPr>
              <a:t> Maloney, E. (2018). Math </a:t>
            </a:r>
            <a:r>
              <a:rPr lang="en-US">
                <a:solidFill>
                  <a:srgbClr val="333333"/>
                </a:solidFill>
                <a:latin typeface="+mn-lt"/>
              </a:rPr>
              <a:t>anxiety</a:t>
            </a:r>
            <a:r>
              <a:rPr lang="en-US" b="0" i="0">
                <a:solidFill>
                  <a:srgbClr val="333333"/>
                </a:solidFill>
                <a:effectLst/>
                <a:latin typeface="+mn-lt"/>
              </a:rPr>
              <a:t>: Past </a:t>
            </a:r>
            <a:r>
              <a:rPr lang="en-US">
                <a:solidFill>
                  <a:srgbClr val="333333"/>
                </a:solidFill>
                <a:latin typeface="+mn-lt"/>
              </a:rPr>
              <a:t>research</a:t>
            </a:r>
            <a:r>
              <a:rPr lang="en-US" b="0" i="0">
                <a:solidFill>
                  <a:srgbClr val="333333"/>
                </a:solidFill>
                <a:effectLst/>
                <a:latin typeface="+mn-lt"/>
              </a:rPr>
              <a:t>, </a:t>
            </a:r>
            <a:r>
              <a:rPr lang="en-US">
                <a:solidFill>
                  <a:srgbClr val="333333"/>
                </a:solidFill>
                <a:latin typeface="+mn-lt"/>
              </a:rPr>
              <a:t>promising</a:t>
            </a:r>
            <a:r>
              <a:rPr lang="en-US" b="0" i="0">
                <a:solidFill>
                  <a:srgbClr val="333333"/>
                </a:solidFill>
                <a:effectLst/>
                <a:latin typeface="+mn-lt"/>
              </a:rPr>
              <a:t> </a:t>
            </a:r>
            <a:r>
              <a:rPr lang="en-US">
                <a:solidFill>
                  <a:srgbClr val="333333"/>
                </a:solidFill>
                <a:latin typeface="+mn-lt"/>
              </a:rPr>
              <a:t>interventions</a:t>
            </a:r>
            <a:r>
              <a:rPr lang="en-US" b="0" i="0">
                <a:solidFill>
                  <a:srgbClr val="333333"/>
                </a:solidFill>
                <a:effectLst/>
                <a:latin typeface="+mn-lt"/>
              </a:rPr>
              <a:t>, and a </a:t>
            </a:r>
            <a:r>
              <a:rPr lang="en-US">
                <a:solidFill>
                  <a:srgbClr val="333333"/>
                </a:solidFill>
                <a:latin typeface="+mn-lt"/>
              </a:rPr>
              <a:t>new</a:t>
            </a:r>
            <a:r>
              <a:rPr lang="en-US" b="0" i="0">
                <a:solidFill>
                  <a:srgbClr val="333333"/>
                </a:solidFill>
                <a:effectLst/>
                <a:latin typeface="+mn-lt"/>
              </a:rPr>
              <a:t> </a:t>
            </a:r>
            <a:r>
              <a:rPr lang="en-US">
                <a:solidFill>
                  <a:srgbClr val="333333"/>
                </a:solidFill>
                <a:latin typeface="+mn-lt"/>
              </a:rPr>
              <a:t>interpretation</a:t>
            </a:r>
            <a:r>
              <a:rPr lang="en-US" b="0" i="0">
                <a:solidFill>
                  <a:srgbClr val="333333"/>
                </a:solidFill>
                <a:effectLst/>
                <a:latin typeface="+mn-lt"/>
              </a:rPr>
              <a:t> </a:t>
            </a:r>
            <a:r>
              <a:rPr lang="en-US">
                <a:solidFill>
                  <a:srgbClr val="333333"/>
                </a:solidFill>
                <a:latin typeface="+mn-lt"/>
              </a:rPr>
              <a:t>framework.</a:t>
            </a:r>
            <a:r>
              <a:rPr lang="en-US" b="0" i="0">
                <a:solidFill>
                  <a:srgbClr val="333333"/>
                </a:solidFill>
                <a:effectLst/>
                <a:latin typeface="+mn-lt"/>
              </a:rPr>
              <a:t> </a:t>
            </a:r>
            <a:r>
              <a:rPr lang="en-US" b="0" i="1">
                <a:solidFill>
                  <a:srgbClr val="333333"/>
                </a:solidFill>
                <a:effectLst/>
                <a:latin typeface="+mn-lt"/>
              </a:rPr>
              <a:t>Educational</a:t>
            </a:r>
            <a:r>
              <a:rPr lang="en-US" i="1">
                <a:solidFill>
                  <a:srgbClr val="333333"/>
                </a:solidFill>
                <a:latin typeface="+mn-lt"/>
              </a:rPr>
              <a:t>  </a:t>
            </a:r>
            <a:r>
              <a:rPr lang="en-US" b="0" i="1">
                <a:solidFill>
                  <a:srgbClr val="333333"/>
                </a:solidFill>
                <a:effectLst/>
                <a:latin typeface="+mn-lt"/>
              </a:rPr>
              <a:t>Psychologist</a:t>
            </a:r>
            <a:r>
              <a:rPr lang="en-US" b="0" i="0">
                <a:solidFill>
                  <a:srgbClr val="333333"/>
                </a:solidFill>
                <a:effectLst/>
                <a:latin typeface="+mn-lt"/>
              </a:rPr>
              <a:t> </a:t>
            </a:r>
            <a:r>
              <a:rPr lang="en-US" b="0" i="1">
                <a:solidFill>
                  <a:srgbClr val="333333"/>
                </a:solidFill>
                <a:effectLst/>
                <a:latin typeface="+mn-lt"/>
              </a:rPr>
              <a:t>53</a:t>
            </a:r>
            <a:r>
              <a:rPr lang="en-US">
                <a:solidFill>
                  <a:srgbClr val="333333"/>
                </a:solidFill>
                <a:latin typeface="+mn-lt"/>
              </a:rPr>
              <a:t>(</a:t>
            </a:r>
            <a:r>
              <a:rPr lang="en-US" b="0" i="0">
                <a:solidFill>
                  <a:srgbClr val="333333"/>
                </a:solidFill>
                <a:effectLst/>
                <a:latin typeface="+mn-lt"/>
              </a:rPr>
              <a:t> </a:t>
            </a:r>
            <a:r>
              <a:rPr lang="en-US">
                <a:solidFill>
                  <a:srgbClr val="333333"/>
                </a:solidFill>
                <a:latin typeface="+mn-lt"/>
              </a:rPr>
              <a:t>3), 145–64</a:t>
            </a:r>
            <a:r>
              <a:rPr lang="en-US" b="0" i="0">
                <a:solidFill>
                  <a:srgbClr val="333333"/>
                </a:solidFill>
                <a:effectLst/>
                <a:latin typeface="+mn-lt"/>
              </a:rPr>
              <a:t>.</a:t>
            </a:r>
          </a:p>
          <a:p>
            <a:pPr algn="l"/>
            <a:r>
              <a:rPr lang="en-US" b="0" i="0">
                <a:solidFill>
                  <a:srgbClr val="222222"/>
                </a:solidFill>
                <a:effectLst/>
                <a:latin typeface="+mn-lt"/>
              </a:rPr>
              <a:t>Safir, S., &amp; Dugan, J. (2021). </a:t>
            </a:r>
            <a:r>
              <a:rPr lang="en-US" b="0" i="1">
                <a:solidFill>
                  <a:srgbClr val="222222"/>
                </a:solidFill>
                <a:effectLst/>
                <a:latin typeface="+mn-lt"/>
              </a:rPr>
              <a:t>Street data: A next-generation model for equity, pedagogy, and school transformation</a:t>
            </a:r>
            <a:r>
              <a:rPr lang="en-US" b="0" i="0">
                <a:solidFill>
                  <a:srgbClr val="222222"/>
                </a:solidFill>
                <a:effectLst/>
                <a:latin typeface="+mn-lt"/>
              </a:rPr>
              <a:t>. Corwin.</a:t>
            </a:r>
          </a:p>
          <a:p>
            <a:pPr algn="l"/>
            <a:r>
              <a:rPr lang="en-US" b="0" i="0">
                <a:solidFill>
                  <a:srgbClr val="222222"/>
                </a:solidFill>
                <a:effectLst/>
                <a:latin typeface="+mn-lt"/>
              </a:rPr>
              <a:t>Seitz, H. (2023). Authentic </a:t>
            </a:r>
            <a:r>
              <a:rPr lang="en-US">
                <a:solidFill>
                  <a:srgbClr val="222222"/>
                </a:solidFill>
                <a:latin typeface="+mn-lt"/>
              </a:rPr>
              <a:t>assessment</a:t>
            </a:r>
            <a:r>
              <a:rPr lang="en-US" b="0" i="0">
                <a:solidFill>
                  <a:srgbClr val="222222"/>
                </a:solidFill>
                <a:effectLst/>
                <a:latin typeface="+mn-lt"/>
              </a:rPr>
              <a:t>: A </a:t>
            </a:r>
            <a:r>
              <a:rPr lang="en-US">
                <a:solidFill>
                  <a:srgbClr val="222222"/>
                </a:solidFill>
                <a:latin typeface="+mn-lt"/>
              </a:rPr>
              <a:t>strengths-based</a:t>
            </a:r>
            <a:r>
              <a:rPr lang="en-US" b="0" i="0">
                <a:solidFill>
                  <a:srgbClr val="222222"/>
                </a:solidFill>
                <a:effectLst/>
                <a:latin typeface="+mn-lt"/>
              </a:rPr>
              <a:t> </a:t>
            </a:r>
            <a:r>
              <a:rPr lang="en-US">
                <a:solidFill>
                  <a:srgbClr val="222222"/>
                </a:solidFill>
                <a:latin typeface="+mn-lt"/>
              </a:rPr>
              <a:t>approach</a:t>
            </a:r>
            <a:r>
              <a:rPr lang="en-US" b="0" i="0">
                <a:solidFill>
                  <a:srgbClr val="222222"/>
                </a:solidFill>
                <a:effectLst/>
                <a:latin typeface="+mn-lt"/>
              </a:rPr>
              <a:t> to </a:t>
            </a:r>
            <a:r>
              <a:rPr lang="en-US">
                <a:solidFill>
                  <a:srgbClr val="222222"/>
                </a:solidFill>
                <a:latin typeface="+mn-lt"/>
              </a:rPr>
              <a:t>making</a:t>
            </a:r>
            <a:r>
              <a:rPr lang="en-US" b="0" i="0">
                <a:solidFill>
                  <a:srgbClr val="222222"/>
                </a:solidFill>
                <a:effectLst/>
                <a:latin typeface="+mn-lt"/>
              </a:rPr>
              <a:t> </a:t>
            </a:r>
            <a:r>
              <a:rPr lang="en-US">
                <a:solidFill>
                  <a:srgbClr val="222222"/>
                </a:solidFill>
                <a:latin typeface="+mn-lt"/>
              </a:rPr>
              <a:t>thinking</a:t>
            </a:r>
            <a:r>
              <a:rPr lang="en-US" b="0" i="0">
                <a:solidFill>
                  <a:srgbClr val="222222"/>
                </a:solidFill>
                <a:effectLst/>
                <a:latin typeface="+mn-lt"/>
              </a:rPr>
              <a:t>, </a:t>
            </a:r>
            <a:r>
              <a:rPr lang="en-US">
                <a:solidFill>
                  <a:srgbClr val="222222"/>
                </a:solidFill>
                <a:latin typeface="+mn-lt"/>
              </a:rPr>
              <a:t>learning</a:t>
            </a:r>
            <a:r>
              <a:rPr lang="en-US" b="0" i="0">
                <a:solidFill>
                  <a:srgbClr val="222222"/>
                </a:solidFill>
                <a:effectLst/>
                <a:latin typeface="+mn-lt"/>
              </a:rPr>
              <a:t>, and </a:t>
            </a:r>
            <a:r>
              <a:rPr lang="en-US">
                <a:solidFill>
                  <a:srgbClr val="222222"/>
                </a:solidFill>
                <a:latin typeface="+mn-lt"/>
              </a:rPr>
              <a:t>development</a:t>
            </a:r>
            <a:r>
              <a:rPr lang="en-US" b="0" i="0">
                <a:solidFill>
                  <a:srgbClr val="222222"/>
                </a:solidFill>
                <a:effectLst/>
                <a:latin typeface="+mn-lt"/>
              </a:rPr>
              <a:t> </a:t>
            </a:r>
            <a:r>
              <a:rPr lang="en-US">
                <a:solidFill>
                  <a:srgbClr val="222222"/>
                </a:solidFill>
                <a:latin typeface="+mn-lt"/>
              </a:rPr>
              <a:t>visible</a:t>
            </a:r>
            <a:r>
              <a:rPr lang="en-US" b="0" i="0">
                <a:solidFill>
                  <a:srgbClr val="222222"/>
                </a:solidFill>
                <a:effectLst/>
                <a:latin typeface="+mn-lt"/>
              </a:rPr>
              <a:t>. </a:t>
            </a:r>
            <a:r>
              <a:rPr lang="en-US" i="1">
                <a:solidFill>
                  <a:srgbClr val="222222"/>
                </a:solidFill>
                <a:latin typeface="+mn-lt"/>
              </a:rPr>
              <a:t>Young</a:t>
            </a:r>
            <a:r>
              <a:rPr lang="en-US" b="0" i="1">
                <a:solidFill>
                  <a:srgbClr val="222222"/>
                </a:solidFill>
                <a:effectLst/>
                <a:latin typeface="+mn-lt"/>
              </a:rPr>
              <a:t> Children</a:t>
            </a:r>
            <a:r>
              <a:rPr lang="en-US" b="0" i="0">
                <a:solidFill>
                  <a:srgbClr val="222222"/>
                </a:solidFill>
                <a:effectLst/>
                <a:latin typeface="+mn-lt"/>
              </a:rPr>
              <a:t>, </a:t>
            </a:r>
            <a:r>
              <a:rPr lang="en-US" b="0" i="1">
                <a:solidFill>
                  <a:srgbClr val="222222"/>
                </a:solidFill>
                <a:effectLst/>
                <a:latin typeface="+mn-lt"/>
              </a:rPr>
              <a:t>78</a:t>
            </a:r>
            <a:r>
              <a:rPr lang="en-US" b="0" i="0">
                <a:solidFill>
                  <a:srgbClr val="222222"/>
                </a:solidFill>
                <a:effectLst/>
                <a:latin typeface="+mn-lt"/>
              </a:rPr>
              <a:t>(1), 6-11.</a:t>
            </a:r>
          </a:p>
          <a:p>
            <a:pPr algn="l"/>
            <a:r>
              <a:rPr lang="en-US" b="0" i="0">
                <a:solidFill>
                  <a:srgbClr val="333333"/>
                </a:solidFill>
                <a:effectLst/>
                <a:latin typeface="+mn-lt"/>
              </a:rPr>
              <a:t>Wiggins, G. (2012). Seven keys to effective feedback. </a:t>
            </a:r>
            <a:r>
              <a:rPr lang="en-US" b="0" i="1">
                <a:solidFill>
                  <a:srgbClr val="333333"/>
                </a:solidFill>
                <a:effectLst/>
                <a:latin typeface="+mn-lt"/>
              </a:rPr>
              <a:t>Feedback</a:t>
            </a:r>
            <a:r>
              <a:rPr lang="en-US" b="0" i="0">
                <a:solidFill>
                  <a:srgbClr val="333333"/>
                </a:solidFill>
                <a:effectLst/>
                <a:latin typeface="+mn-lt"/>
              </a:rPr>
              <a:t>, </a:t>
            </a:r>
            <a:r>
              <a:rPr lang="en-US" b="0" i="1">
                <a:solidFill>
                  <a:srgbClr val="333333"/>
                </a:solidFill>
                <a:effectLst/>
                <a:latin typeface="+mn-lt"/>
              </a:rPr>
              <a:t>70</a:t>
            </a:r>
            <a:r>
              <a:rPr lang="en-US" b="0" i="0">
                <a:solidFill>
                  <a:srgbClr val="333333"/>
                </a:solidFill>
                <a:effectLst/>
                <a:latin typeface="+mn-lt"/>
              </a:rPr>
              <a:t>(1), 10-16.</a:t>
            </a:r>
          </a:p>
        </p:txBody>
      </p:sp>
      <p:sp>
        <p:nvSpPr>
          <p:cNvPr id="4" name="Slide Number Placeholder 3">
            <a:extLst>
              <a:ext uri="{FF2B5EF4-FFF2-40B4-BE49-F238E27FC236}">
                <a16:creationId xmlns:a16="http://schemas.microsoft.com/office/drawing/2014/main" id="{3E786368-E528-68C7-A3BB-D78EA81AED97}"/>
              </a:ext>
            </a:extLst>
          </p:cNvPr>
          <p:cNvSpPr>
            <a:spLocks noGrp="1"/>
          </p:cNvSpPr>
          <p:nvPr>
            <p:ph type="sldNum" sz="quarter" idx="10"/>
          </p:nvPr>
        </p:nvSpPr>
        <p:spPr/>
        <p:txBody>
          <a:bodyPr/>
          <a:lstStyle/>
          <a:p>
            <a:fld id="{A3D1C70C-36A2-44FC-A083-98959550CFF4}" type="slidenum">
              <a:rPr lang="en-US" smtClean="0"/>
              <a:pPr/>
              <a:t>36</a:t>
            </a:fld>
            <a:endParaRPr lang="en-US"/>
          </a:p>
        </p:txBody>
      </p:sp>
    </p:spTree>
    <p:extLst>
      <p:ext uri="{BB962C8B-B14F-4D97-AF65-F5344CB8AC3E}">
        <p14:creationId xmlns:p14="http://schemas.microsoft.com/office/powerpoint/2010/main" val="3379713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a:t>Facebook: </a:t>
            </a:r>
            <a:br>
              <a:rPr lang="en-US" sz="1400"/>
            </a:br>
            <a:r>
              <a:rPr lang="en-US" sz="140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a:t>Instagram: </a:t>
            </a:r>
            <a:br>
              <a:rPr lang="en-US" sz="1400"/>
            </a:br>
            <a:r>
              <a:rPr lang="en-US" sz="140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a:t>LinkedIn: </a:t>
            </a:r>
            <a:br>
              <a:rPr lang="en-US" sz="1600"/>
            </a:br>
            <a:r>
              <a:rPr lang="en-US"/>
              <a:t>New Jersey Department of Education</a:t>
            </a:r>
            <a:endParaRPr lang="en-US" sz="160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a:t>Threads:</a:t>
            </a:r>
            <a:br>
              <a:rPr lang="en-US" sz="1400"/>
            </a:br>
            <a:r>
              <a:rPr lang="en-US" sz="140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a:t>YouTube: </a:t>
            </a:r>
            <a:r>
              <a:rPr lang="en-US" sz="140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37</a:t>
            </a:fld>
            <a:endParaRPr lang="en-US"/>
          </a:p>
        </p:txBody>
      </p:sp>
    </p:spTree>
    <p:extLst>
      <p:ext uri="{BB962C8B-B14F-4D97-AF65-F5344CB8AC3E}">
        <p14:creationId xmlns:p14="http://schemas.microsoft.com/office/powerpoint/2010/main" val="2529699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62629" y="2679501"/>
            <a:ext cx="12191999" cy="1493491"/>
          </a:xfrm>
        </p:spPr>
        <p:txBody>
          <a:bodyPr vert="horz" lIns="0" tIns="45720" rIns="0" bIns="45720" rtlCol="0" anchor="t">
            <a:normAutofit/>
          </a:bodyPr>
          <a:lstStyle/>
          <a:p>
            <a:r>
              <a:rPr lang="en-US">
                <a:latin typeface="Palatino Linotype"/>
                <a:hlinkClick r:id="rId3"/>
              </a:rPr>
              <a:t>K-3Office@doe.nj.gov</a:t>
            </a:r>
          </a:p>
          <a:p>
            <a:endParaRPr lang="en-US"/>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38</a:t>
            </a:fld>
            <a:endParaRPr lang="en-US"/>
          </a:p>
        </p:txBody>
      </p:sp>
    </p:spTree>
    <p:extLst>
      <p:ext uri="{BB962C8B-B14F-4D97-AF65-F5344CB8AC3E}">
        <p14:creationId xmlns:p14="http://schemas.microsoft.com/office/powerpoint/2010/main" val="115392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256841" y="378896"/>
            <a:ext cx="10096959" cy="747579"/>
          </a:xfrm>
        </p:spPr>
        <p:txBody>
          <a:bodyPr anchor="ctr">
            <a:normAutofit/>
          </a:bodyPr>
          <a:lstStyle/>
          <a:p>
            <a:r>
              <a:rPr lang="en-US" sz="4600"/>
              <a:t>Introduction </a:t>
            </a:r>
            <a:r>
              <a:rPr lang="en-US" sz="4600" b="1" kern="1200">
                <a:latin typeface="Palatino Linotype" panose="02040502050505030304" pitchFamily="18" charset="0"/>
                <a:ea typeface="+mj-ea"/>
                <a:cs typeface="+mj-cs"/>
              </a:rPr>
              <a:t>(2 of 2)</a:t>
            </a:r>
            <a:endParaRPr lang="en-US" sz="4600"/>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4</a:t>
            </a:fld>
            <a:endParaRPr lang="en-US"/>
          </a:p>
        </p:txBody>
      </p:sp>
      <p:graphicFrame>
        <p:nvGraphicFramePr>
          <p:cNvPr id="6" name="Content Placeholder 2" descr="Common understandings about assessment.">
            <a:extLst>
              <a:ext uri="{FF2B5EF4-FFF2-40B4-BE49-F238E27FC236}">
                <a16:creationId xmlns:a16="http://schemas.microsoft.com/office/drawing/2014/main" id="{A9588A5C-232F-0F56-8C57-9A91E07C65C4}"/>
              </a:ext>
            </a:extLst>
          </p:cNvPr>
          <p:cNvGraphicFramePr>
            <a:graphicFrameLocks noGrp="1"/>
          </p:cNvGraphicFramePr>
          <p:nvPr>
            <p:ph type="chart" sz="quarter" idx="13"/>
            <p:extLst>
              <p:ext uri="{D42A27DB-BD31-4B8C-83A1-F6EECF244321}">
                <p14:modId xmlns:p14="http://schemas.microsoft.com/office/powerpoint/2010/main" val="1753970562"/>
              </p:ext>
            </p:extLst>
          </p:nvPr>
        </p:nvGraphicFramePr>
        <p:xfrm>
          <a:off x="143219" y="1277938"/>
          <a:ext cx="11864631" cy="468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93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256841" y="378896"/>
            <a:ext cx="10096959" cy="747579"/>
          </a:xfrm>
        </p:spPr>
        <p:txBody>
          <a:bodyPr anchor="ctr">
            <a:normAutofit/>
          </a:bodyPr>
          <a:lstStyle/>
          <a:p>
            <a:r>
              <a:rPr lang="en-US" sz="4600"/>
              <a:t>Types of Assessment</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sz="half" idx="1"/>
          </p:nvPr>
        </p:nvSpPr>
        <p:spPr>
          <a:xfrm>
            <a:off x="176270" y="1429017"/>
            <a:ext cx="11680950" cy="4498057"/>
          </a:xfrm>
        </p:spPr>
        <p:txBody>
          <a:bodyPr vert="horz" lIns="91440" tIns="45720" rIns="640080" bIns="45720" rtlCol="0" anchor="t">
            <a:normAutofit/>
          </a:bodyPr>
          <a:lstStyle/>
          <a:p>
            <a:pPr>
              <a:spcBef>
                <a:spcPts val="0"/>
              </a:spcBef>
              <a:spcAft>
                <a:spcPts val="2100"/>
              </a:spcAft>
              <a:buFont typeface="Wingdings" panose="020B0604020202020204" pitchFamily="34" charset="0"/>
              <a:buChar char="ü"/>
            </a:pPr>
            <a:r>
              <a:rPr lang="en-US"/>
              <a:t>Math learning extends well beyond a single score or a final assessment.  It is an ongoing process, with many opportunities for students to build a growth mindset and develop new skills. </a:t>
            </a:r>
          </a:p>
          <a:p>
            <a:pPr>
              <a:spcBef>
                <a:spcPts val="0"/>
              </a:spcBef>
              <a:spcAft>
                <a:spcPts val="2100"/>
              </a:spcAft>
              <a:buFont typeface="Wingdings" panose="020B0604020202020204" pitchFamily="34" charset="0"/>
              <a:buChar char="ü"/>
            </a:pPr>
            <a:r>
              <a:rPr lang="en-US"/>
              <a:t>Our focus for this session is to talk about authentic, formative assessment.</a:t>
            </a: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5</a:t>
            </a:fld>
            <a:endParaRPr lang="en-US"/>
          </a:p>
        </p:txBody>
      </p:sp>
    </p:spTree>
    <p:extLst>
      <p:ext uri="{BB962C8B-B14F-4D97-AF65-F5344CB8AC3E}">
        <p14:creationId xmlns:p14="http://schemas.microsoft.com/office/powerpoint/2010/main" val="187949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kumimoji="0" lang="en-US" sz="36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Authentic Formative Assessment (1 of 6)</a:t>
            </a:r>
            <a:endParaRPr lang="en-US" sz="4800"/>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a:xfrm>
            <a:off x="97309" y="998852"/>
            <a:ext cx="11810911" cy="5086637"/>
          </a:xfrm>
        </p:spPr>
        <p:txBody>
          <a:bodyPr vert="horz" lIns="91440" tIns="45720" rIns="822960" bIns="45720" rtlCol="0" anchor="t">
            <a:noAutofit/>
          </a:bodyPr>
          <a:lstStyle/>
          <a:p>
            <a:pPr marL="0" indent="0">
              <a:buNone/>
            </a:pPr>
            <a:r>
              <a:rPr lang="en-US" sz="2800" dirty="0">
                <a:latin typeface="Palatino Linotype"/>
              </a:rPr>
              <a:t>What is Authentic Assessment?</a:t>
            </a:r>
            <a:endParaRPr lang="en-US" sz="2800"/>
          </a:p>
          <a:p>
            <a:pPr marL="0" indent="0">
              <a:buNone/>
            </a:pPr>
            <a:r>
              <a:rPr lang="en-US" sz="2800" dirty="0">
                <a:latin typeface="Palatino Linotype"/>
              </a:rPr>
              <a:t>Authentic assessment is the process of learning about a child’s capabilities, including where they are and where they are going. These capabilities include the skills, attributes, characteristics, and dispositions that help teachers understand children in their educational settings. Authentic assessment is thoughtful and intentional, requiring adequate time and resources for support.</a:t>
            </a:r>
          </a:p>
          <a:p>
            <a:pPr marL="0" indent="0">
              <a:buNone/>
            </a:pPr>
            <a:r>
              <a:rPr lang="en-US" sz="2800" dirty="0">
                <a:latin typeface="Palatino Linotype"/>
                <a:hlinkClick r:id="rId3"/>
              </a:rPr>
              <a:t>Rethinking Assessment in Kindergarten</a:t>
            </a:r>
            <a:r>
              <a:rPr lang="en-US" sz="2800" dirty="0">
                <a:latin typeface="Palatino Linotype"/>
              </a:rPr>
              <a:t> (ideas for improvement)</a:t>
            </a:r>
          </a:p>
          <a:p>
            <a:pPr marL="0" indent="0">
              <a:spcBef>
                <a:spcPts val="0"/>
              </a:spcBef>
              <a:spcAft>
                <a:spcPts val="3000"/>
              </a:spcAft>
              <a:buNone/>
            </a:pPr>
            <a:endParaRPr lang="en-US" sz="1800" b="0">
              <a:effectLst/>
              <a:latin typeface="Lato"/>
              <a:ea typeface="Lato"/>
              <a:cs typeface="Lato"/>
            </a:endParaRP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232823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C470A-AD52-9EDA-2F9E-E00D4C580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93C3D-958C-071A-A44C-01026D2CDA88}"/>
              </a:ext>
            </a:extLst>
          </p:cNvPr>
          <p:cNvSpPr>
            <a:spLocks noGrp="1"/>
          </p:cNvSpPr>
          <p:nvPr>
            <p:ph type="title"/>
          </p:nvPr>
        </p:nvSpPr>
        <p:spPr>
          <a:xfrm>
            <a:off x="1256841" y="378896"/>
            <a:ext cx="10096959" cy="747579"/>
          </a:xfrm>
        </p:spPr>
        <p:txBody>
          <a:bodyPr anchor="ctr">
            <a:normAutofit fontScale="90000"/>
          </a:bodyPr>
          <a:lstStyle/>
          <a:p>
            <a:r>
              <a:rPr lang="en-US" sz="4400"/>
              <a:t>Authentic Formative Assessment (2 of 6)</a:t>
            </a:r>
            <a:endParaRPr lang="en-US" sz="4600"/>
          </a:p>
        </p:txBody>
      </p:sp>
      <p:pic>
        <p:nvPicPr>
          <p:cNvPr id="6" name="Picture 5" descr="3 children in a small group counting chips">
            <a:hlinkClick r:id="rId3"/>
            <a:extLst>
              <a:ext uri="{FF2B5EF4-FFF2-40B4-BE49-F238E27FC236}">
                <a16:creationId xmlns:a16="http://schemas.microsoft.com/office/drawing/2014/main" id="{B4CC58A8-1796-DE45-9688-DAD2660A6363}"/>
              </a:ext>
            </a:extLst>
          </p:cNvPr>
          <p:cNvPicPr>
            <a:picLocks noChangeAspect="1"/>
          </p:cNvPicPr>
          <p:nvPr/>
        </p:nvPicPr>
        <p:blipFill rotWithShape="1">
          <a:blip r:embed="rId4"/>
          <a:srcRect l="27573" r="2" b="2"/>
          <a:stretch/>
        </p:blipFill>
        <p:spPr>
          <a:xfrm>
            <a:off x="176270" y="1429017"/>
            <a:ext cx="5843530" cy="4498057"/>
          </a:xfrm>
          <a:prstGeom prst="rect">
            <a:avLst/>
          </a:prstGeom>
          <a:noFill/>
        </p:spPr>
      </p:pic>
      <p:sp>
        <p:nvSpPr>
          <p:cNvPr id="3" name="Content Placeholder 2">
            <a:extLst>
              <a:ext uri="{FF2B5EF4-FFF2-40B4-BE49-F238E27FC236}">
                <a16:creationId xmlns:a16="http://schemas.microsoft.com/office/drawing/2014/main" id="{EE17680C-0831-D9A5-F277-3383E1F36E77}"/>
              </a:ext>
            </a:extLst>
          </p:cNvPr>
          <p:cNvSpPr>
            <a:spLocks noGrp="1"/>
          </p:cNvSpPr>
          <p:nvPr>
            <p:ph sz="half" idx="13"/>
          </p:nvPr>
        </p:nvSpPr>
        <p:spPr>
          <a:xfrm>
            <a:off x="6172202" y="1429016"/>
            <a:ext cx="5843530" cy="4498057"/>
          </a:xfrm>
        </p:spPr>
        <p:txBody>
          <a:bodyPr vert="horz" lIns="91440" tIns="45720" rIns="822960" bIns="45720" rtlCol="0" anchor="t">
            <a:normAutofit/>
          </a:bodyPr>
          <a:lstStyle/>
          <a:p>
            <a:pPr marL="0" indent="0">
              <a:buNone/>
            </a:pPr>
            <a:r>
              <a:rPr lang="en-US" dirty="0">
                <a:latin typeface="Palatino Linotype"/>
              </a:rPr>
              <a:t>Let’s watch another video of kindergarten assessment.  What differences do you notice from previous?</a:t>
            </a:r>
          </a:p>
          <a:p>
            <a:pPr marL="0" indent="0">
              <a:buNone/>
            </a:pPr>
            <a:r>
              <a:rPr lang="en-US" dirty="0">
                <a:latin typeface="Palatino Linotype"/>
                <a:hlinkClick r:id="rId3"/>
              </a:rPr>
              <a:t>Composing Numbers</a:t>
            </a:r>
            <a:endParaRPr lang="en-US" dirty="0"/>
          </a:p>
          <a:p>
            <a:pPr marL="0" indent="0">
              <a:buNone/>
            </a:pPr>
            <a:endParaRPr lang="en-US" dirty="0"/>
          </a:p>
          <a:p>
            <a:pPr marL="0" indent="0">
              <a:spcBef>
                <a:spcPts val="0"/>
              </a:spcBef>
              <a:spcAft>
                <a:spcPts val="3000"/>
              </a:spcAft>
              <a:buNone/>
            </a:pPr>
            <a:endParaRPr lang="en-US" b="0" dirty="0">
              <a:effectLst/>
            </a:endParaRPr>
          </a:p>
        </p:txBody>
      </p:sp>
      <p:sp>
        <p:nvSpPr>
          <p:cNvPr id="4" name="Slide Number Placeholder 3">
            <a:extLst>
              <a:ext uri="{FF2B5EF4-FFF2-40B4-BE49-F238E27FC236}">
                <a16:creationId xmlns:a16="http://schemas.microsoft.com/office/drawing/2014/main" id="{00CC4292-E9B5-AC38-8E45-4D1B360A28C5}"/>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7</a:t>
            </a:fld>
            <a:endParaRPr lang="en-US"/>
          </a:p>
        </p:txBody>
      </p:sp>
    </p:spTree>
    <p:extLst>
      <p:ext uri="{BB962C8B-B14F-4D97-AF65-F5344CB8AC3E}">
        <p14:creationId xmlns:p14="http://schemas.microsoft.com/office/powerpoint/2010/main" val="378807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2EFD-1374-BC78-B0DF-217AE5545E8E}"/>
              </a:ext>
            </a:extLst>
          </p:cNvPr>
          <p:cNvSpPr>
            <a:spLocks noGrp="1"/>
          </p:cNvSpPr>
          <p:nvPr>
            <p:ph type="title"/>
          </p:nvPr>
        </p:nvSpPr>
        <p:spPr>
          <a:xfrm>
            <a:off x="1333960" y="64247"/>
            <a:ext cx="10096959" cy="747579"/>
          </a:xfrm>
        </p:spPr>
        <p:txBody>
          <a:bodyPr/>
          <a:lstStyle/>
          <a:p>
            <a:br>
              <a:rPr lang="en-US">
                <a:latin typeface="Palatino Linotype"/>
              </a:rPr>
            </a:br>
            <a:r>
              <a:rPr kumimoji="0" lang="en-US" sz="36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Authentic Formative Assessment (3 of 6)</a:t>
            </a:r>
            <a:endParaRPr lang="en-US" sz="4800" b="0">
              <a:latin typeface="Palatino Linotype"/>
            </a:endParaRPr>
          </a:p>
        </p:txBody>
      </p:sp>
      <p:sp>
        <p:nvSpPr>
          <p:cNvPr id="3" name="Text Placeholder 2">
            <a:extLst>
              <a:ext uri="{FF2B5EF4-FFF2-40B4-BE49-F238E27FC236}">
                <a16:creationId xmlns:a16="http://schemas.microsoft.com/office/drawing/2014/main" id="{1F3432FB-4621-D7FD-271C-A3574E005589}"/>
              </a:ext>
            </a:extLst>
          </p:cNvPr>
          <p:cNvSpPr>
            <a:spLocks noGrp="1"/>
          </p:cNvSpPr>
          <p:nvPr>
            <p:ph type="body" sz="quarter" idx="11"/>
          </p:nvPr>
        </p:nvSpPr>
        <p:spPr>
          <a:xfrm>
            <a:off x="0" y="1076904"/>
            <a:ext cx="7600950" cy="725197"/>
          </a:xfrm>
        </p:spPr>
        <p:txBody>
          <a:bodyPr vert="horz" lIns="91440" tIns="45720" rIns="822960" bIns="45720" rtlCol="0" anchor="t">
            <a:normAutofit fontScale="77500" lnSpcReduction="20000"/>
          </a:bodyPr>
          <a:lstStyle/>
          <a:p>
            <a:pPr marL="0" indent="0">
              <a:buNone/>
            </a:pPr>
            <a:r>
              <a:rPr lang="en-US" sz="3200">
                <a:latin typeface="Palatino Linotype"/>
              </a:rPr>
              <a:t>Let’s Taco ‘Bout This!! What do these assess?</a:t>
            </a:r>
          </a:p>
        </p:txBody>
      </p:sp>
      <p:pic>
        <p:nvPicPr>
          <p:cNvPr id="6" name="Picture 5" descr="student work sample (worksheet). The sample shows three pictures of trees.  The first tree is a picture of a tree with three apples and the students drew a line to the number three.  The next tree has 5 apples and the student drew a line to the number 5.  The last tree has 4 apples and the student drew a line to the number 4.">
            <a:extLst>
              <a:ext uri="{FF2B5EF4-FFF2-40B4-BE49-F238E27FC236}">
                <a16:creationId xmlns:a16="http://schemas.microsoft.com/office/drawing/2014/main" id="{15E8CB9E-C39C-8DE4-A191-919911ED5CFA}"/>
              </a:ext>
            </a:extLst>
          </p:cNvPr>
          <p:cNvPicPr>
            <a:picLocks noChangeAspect="1"/>
          </p:cNvPicPr>
          <p:nvPr/>
        </p:nvPicPr>
        <p:blipFill>
          <a:blip r:embed="rId3"/>
          <a:stretch>
            <a:fillRect/>
          </a:stretch>
        </p:blipFill>
        <p:spPr>
          <a:xfrm>
            <a:off x="2089335" y="1514973"/>
            <a:ext cx="3847640" cy="4559348"/>
          </a:xfrm>
          <a:prstGeom prst="rect">
            <a:avLst/>
          </a:prstGeom>
        </p:spPr>
      </p:pic>
      <p:pic>
        <p:nvPicPr>
          <p:cNvPr id="7" name="Picture 5" descr="student worksheet.  It is a picture of items and the student needed to count the items and circle the number it represents.  On the first line is 2 stars.  The student circled the number 2.">
            <a:extLst>
              <a:ext uri="{FF2B5EF4-FFF2-40B4-BE49-F238E27FC236}">
                <a16:creationId xmlns:a16="http://schemas.microsoft.com/office/drawing/2014/main" id="{0C4B7370-22AB-3784-31E5-2F5AD5882084}"/>
              </a:ext>
            </a:extLst>
          </p:cNvPr>
          <p:cNvPicPr>
            <a:picLocks noChangeAspect="1"/>
          </p:cNvPicPr>
          <p:nvPr/>
        </p:nvPicPr>
        <p:blipFill>
          <a:blip r:embed="rId4"/>
          <a:stretch>
            <a:fillRect/>
          </a:stretch>
        </p:blipFill>
        <p:spPr>
          <a:xfrm>
            <a:off x="6603095" y="1076904"/>
            <a:ext cx="4078157" cy="5097696"/>
          </a:xfrm>
          <a:prstGeom prst="rect">
            <a:avLst/>
          </a:prstGeom>
        </p:spPr>
      </p:pic>
      <p:sp>
        <p:nvSpPr>
          <p:cNvPr id="4" name="Slide Number Placeholder 3">
            <a:extLst>
              <a:ext uri="{FF2B5EF4-FFF2-40B4-BE49-F238E27FC236}">
                <a16:creationId xmlns:a16="http://schemas.microsoft.com/office/drawing/2014/main" id="{2C40449B-5278-7561-5B53-75D32CA37378}"/>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233494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D57B7-2446-94DC-BCD1-32B897C12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06259-5944-313F-14F1-0A9637820619}"/>
              </a:ext>
            </a:extLst>
          </p:cNvPr>
          <p:cNvSpPr>
            <a:spLocks noGrp="1"/>
          </p:cNvSpPr>
          <p:nvPr>
            <p:ph type="title"/>
          </p:nvPr>
        </p:nvSpPr>
        <p:spPr>
          <a:xfrm>
            <a:off x="1333960" y="-15801"/>
            <a:ext cx="10096959" cy="747579"/>
          </a:xfrm>
        </p:spPr>
        <p:txBody>
          <a:bodyPr/>
          <a:lstStyle/>
          <a:p>
            <a:br>
              <a:rPr lang="en-US">
                <a:latin typeface="Palatino Linotype"/>
              </a:rPr>
            </a:br>
            <a:r>
              <a:rPr kumimoji="0" lang="en-US" sz="36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Authentic Formative Assessment (4 of 6)</a:t>
            </a:r>
            <a:endParaRPr lang="en-US" b="0">
              <a:latin typeface="Palatino Linotype"/>
            </a:endParaRPr>
          </a:p>
        </p:txBody>
      </p:sp>
      <p:sp>
        <p:nvSpPr>
          <p:cNvPr id="3" name="TextBox 2">
            <a:extLst>
              <a:ext uri="{FF2B5EF4-FFF2-40B4-BE49-F238E27FC236}">
                <a16:creationId xmlns:a16="http://schemas.microsoft.com/office/drawing/2014/main" id="{3A984E46-A96D-13C9-15F4-2CAC43970EC6}"/>
              </a:ext>
            </a:extLst>
          </p:cNvPr>
          <p:cNvSpPr txBox="1"/>
          <p:nvPr/>
        </p:nvSpPr>
        <p:spPr>
          <a:xfrm>
            <a:off x="265043" y="1147482"/>
            <a:ext cx="1076076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K.CC.B.: Count to tell the number of objects</a:t>
            </a:r>
          </a:p>
          <a:p>
            <a:endParaRPr lang="en-US"/>
          </a:p>
          <a:p>
            <a:r>
              <a:rPr lang="en-US"/>
              <a:t>4. Understand the relationship between numbers and quantities; connect counting to cardinality.</a:t>
            </a:r>
          </a:p>
          <a:p>
            <a:r>
              <a:rPr lang="en-US"/>
              <a:t>	a. When counting objects, say the number names in the standard order, pairing each object 	with one and only one number name and each number name with one and only one object.</a:t>
            </a:r>
          </a:p>
          <a:p>
            <a:endParaRPr lang="en-US"/>
          </a:p>
          <a:p>
            <a:r>
              <a:rPr lang="en-US"/>
              <a:t>	b. Understand that the last number name said tells the number of objects counted. The number 	of objects is the same regardless of their arrangement or the order in which they were counted.</a:t>
            </a:r>
          </a:p>
          <a:p>
            <a:endParaRPr lang="en-US"/>
          </a:p>
          <a:p>
            <a:r>
              <a:rPr lang="en-US"/>
              <a:t>	c. Understand that each successive number name refers to a quantity that is one larger.</a:t>
            </a:r>
          </a:p>
          <a:p>
            <a:endParaRPr lang="en-US"/>
          </a:p>
          <a:p>
            <a:r>
              <a:rPr lang="en-US"/>
              <a:t>5. Count to answer “how many?” questions about as many as 20 things arranged in a line, a rectangular array, or a circle, or as many as 10 things in a scattered configuration; given a number from 1–20, count out that many objects.</a:t>
            </a:r>
          </a:p>
        </p:txBody>
      </p:sp>
      <p:sp>
        <p:nvSpPr>
          <p:cNvPr id="4" name="Slide Number Placeholder 3">
            <a:extLst>
              <a:ext uri="{FF2B5EF4-FFF2-40B4-BE49-F238E27FC236}">
                <a16:creationId xmlns:a16="http://schemas.microsoft.com/office/drawing/2014/main" id="{913D3E81-2994-C53E-4CF2-78EC6DB223E3}"/>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1529252462"/>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NJDOE_0923 (1)</Template>
  <TotalTime>181</TotalTime>
  <Words>2787</Words>
  <Application>Microsoft Office PowerPoint</Application>
  <PresentationFormat>Widescreen</PresentationFormat>
  <Paragraphs>270</Paragraphs>
  <Slides>38</Slides>
  <Notes>35</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NDJOE_Main</vt:lpstr>
      <vt:lpstr>NJDOE_TitleSlide</vt:lpstr>
      <vt:lpstr>NJDOE_SectionTitle</vt:lpstr>
      <vt:lpstr>Early Mathematics  Assessment Practices  for Teachers across the P-3 Continuum</vt:lpstr>
      <vt:lpstr>Agenda</vt:lpstr>
      <vt:lpstr>Introduction (1 of 2)</vt:lpstr>
      <vt:lpstr>Introduction (2 of 2)</vt:lpstr>
      <vt:lpstr>Types of Assessment</vt:lpstr>
      <vt:lpstr>Authentic Formative Assessment (1 of 6)</vt:lpstr>
      <vt:lpstr>Authentic Formative Assessment (2 of 6)</vt:lpstr>
      <vt:lpstr> Authentic Formative Assessment (3 of 6)</vt:lpstr>
      <vt:lpstr> Authentic Formative Assessment (4 of 6)</vt:lpstr>
      <vt:lpstr>Authentic Formative Assessment (5 of 6)</vt:lpstr>
      <vt:lpstr>Authentic Formative Assessment (6 of 6)</vt:lpstr>
      <vt:lpstr>Authentic Assessment Cycle (1 of 4)</vt:lpstr>
      <vt:lpstr>Authentic Assessment Cycle (2 of 4)</vt:lpstr>
      <vt:lpstr>Authentic Assessment Cycle (3 of 4)</vt:lpstr>
      <vt:lpstr>Authentic Assessment Cycle (4 of 4)</vt:lpstr>
      <vt:lpstr>Portfolios</vt:lpstr>
      <vt:lpstr>Using Formative Assessment (1 of 6)</vt:lpstr>
      <vt:lpstr>Using Formative Assessment (2 of 6)</vt:lpstr>
      <vt:lpstr>Using Formative Assessment (3 of 6)</vt:lpstr>
      <vt:lpstr>Using Formative Assessment (4 of 6)</vt:lpstr>
      <vt:lpstr>Using Formative Assessment (5 of 6)</vt:lpstr>
      <vt:lpstr>Using Formative Assessment (6 of 6)</vt:lpstr>
      <vt:lpstr>Feedback (1 of 2)</vt:lpstr>
      <vt:lpstr>Feedback (2 of 2)</vt:lpstr>
      <vt:lpstr>Performance Based Assessments using Rich Tasks (1 of 3)</vt:lpstr>
      <vt:lpstr>Performance Based Assessments using Rich Tasks (2 of 3)</vt:lpstr>
      <vt:lpstr>Performance Based Assessments using Rich Tasks (3 of 3)</vt:lpstr>
      <vt:lpstr>Assessing for Accuracy, Efficiency, and Flexibility (1 of 5)</vt:lpstr>
      <vt:lpstr>Assessing for Accuracy, Efficiency, and Flexibility (2 of 5)</vt:lpstr>
      <vt:lpstr>Assessing for Accuracy, Efficiency, and Flexibility (3 of 5)</vt:lpstr>
      <vt:lpstr>Assessing for Accuracy, Efficiency, and Flexibility (4 of 5)</vt:lpstr>
      <vt:lpstr>Assessing for Accuracy, Efficiency, and Flexibility (5 of 5)</vt:lpstr>
      <vt:lpstr>Evaluative Assessments (1 of 2)</vt:lpstr>
      <vt:lpstr>Evaluative Assessments (2 of 2)</vt:lpstr>
      <vt:lpstr>Conclusion</vt:lpstr>
      <vt:lpstr>References</vt:lpstr>
      <vt:lpstr>Follow Us on Social Media</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 Here</dc:title>
  <dc:creator>Harding, Melanie</dc:creator>
  <cp:lastModifiedBy>Harding, Melanie</cp:lastModifiedBy>
  <cp:revision>10</cp:revision>
  <dcterms:created xsi:type="dcterms:W3CDTF">2023-10-23T16:32:39Z</dcterms:created>
  <dcterms:modified xsi:type="dcterms:W3CDTF">2024-06-04T14:24:28Z</dcterms:modified>
</cp:coreProperties>
</file>