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58" r:id="rId2"/>
    <p:sldMasterId id="2147483682" r:id="rId3"/>
  </p:sldMasterIdLst>
  <p:notesMasterIdLst>
    <p:notesMasterId r:id="rId23"/>
  </p:notesMasterIdLst>
  <p:handoutMasterIdLst>
    <p:handoutMasterId r:id="rId24"/>
  </p:handoutMasterIdLst>
  <p:sldIdLst>
    <p:sldId id="256" r:id="rId4"/>
    <p:sldId id="258" r:id="rId5"/>
    <p:sldId id="387" r:id="rId6"/>
    <p:sldId id="388" r:id="rId7"/>
    <p:sldId id="385" r:id="rId8"/>
    <p:sldId id="389" r:id="rId9"/>
    <p:sldId id="384" r:id="rId10"/>
    <p:sldId id="383" r:id="rId11"/>
    <p:sldId id="392" r:id="rId12"/>
    <p:sldId id="393" r:id="rId13"/>
    <p:sldId id="396" r:id="rId14"/>
    <p:sldId id="394" r:id="rId15"/>
    <p:sldId id="395" r:id="rId16"/>
    <p:sldId id="400" r:id="rId17"/>
    <p:sldId id="348" r:id="rId18"/>
    <p:sldId id="397" r:id="rId19"/>
    <p:sldId id="399" r:id="rId20"/>
    <p:sldId id="263" r:id="rId21"/>
    <p:sldId id="2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D06546-9DD9-0023-DDD8-EC4F2CAE1FF9}" name="Thomas, Elizabeth" initials="ET" userId="S::ethomas@doe.nj.gov::ecf9b76d-2424-407e-a49b-ad172b417e8c" providerId="AD"/>
  <p188:author id="{F5A8B7C2-8BE3-7A5F-5613-803D1CF42D19}" name="Specht, Dorothea" initials="DS" userId="S::dorothea.specht@doe.nj.gov::c7adc3ad-3650-425b-8fa9-fe35462436cd" providerId="AD"/>
  <p188:author id="{CFF058C5-D2A9-52BC-B43A-C310050936A7}" name="Harding, Melanie" initials="MH" userId="S::mharding@doe.nj.gov::09b66f8a-5ee1-479b-b26a-15efba68780a" providerId="AD"/>
  <p188:author id="{65E37EE9-0484-6150-813E-DD7F85BBB803}" name="Specht, Dorothea" initials="SD" userId="S::dspecht@doe.nj.gov::c7adc3ad-3650-425b-8fa9-fe35462436c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36BF3C-11F2-4D43-89D4-E5DAFFEAF132}" v="10" dt="2024-10-30T15:44:59.3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11/6/2024</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a:t>
            </a:fld>
            <a:endParaRPr lang="en-US"/>
          </a:p>
        </p:txBody>
      </p:sp>
    </p:spTree>
    <p:extLst>
      <p:ext uri="{BB962C8B-B14F-4D97-AF65-F5344CB8AC3E}">
        <p14:creationId xmlns:p14="http://schemas.microsoft.com/office/powerpoint/2010/main" val="2872590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4A3C8-2F39-AC92-1A6C-B63C95424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A2CEE-A39C-090A-28A7-054267D4E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1CD82-4CAD-EF4F-2C72-FE439FBB52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52695180-E42E-1629-FA0B-1FFA088B28FE}"/>
              </a:ext>
            </a:extLst>
          </p:cNvPr>
          <p:cNvSpPr>
            <a:spLocks noGrp="1"/>
          </p:cNvSpPr>
          <p:nvPr>
            <p:ph type="sldNum" sz="quarter" idx="5"/>
          </p:nvPr>
        </p:nvSpPr>
        <p:spPr/>
        <p:txBody>
          <a:bodyPr/>
          <a:lstStyle/>
          <a:p>
            <a:fld id="{B97A44F7-5F69-4F06-8F30-FB0E6EC0A151}" type="slidenum">
              <a:rPr lang="en-US" smtClean="0"/>
              <a:t>10</a:t>
            </a:fld>
            <a:endParaRPr lang="en-US"/>
          </a:p>
        </p:txBody>
      </p:sp>
    </p:spTree>
    <p:extLst>
      <p:ext uri="{BB962C8B-B14F-4D97-AF65-F5344CB8AC3E}">
        <p14:creationId xmlns:p14="http://schemas.microsoft.com/office/powerpoint/2010/main" val="2703041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4A3C8-2F39-AC92-1A6C-B63C95424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A2CEE-A39C-090A-28A7-054267D4E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1CD82-4CAD-EF4F-2C72-FE439FBB52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52695180-E42E-1629-FA0B-1FFA088B28FE}"/>
              </a:ext>
            </a:extLst>
          </p:cNvPr>
          <p:cNvSpPr>
            <a:spLocks noGrp="1"/>
          </p:cNvSpPr>
          <p:nvPr>
            <p:ph type="sldNum" sz="quarter" idx="5"/>
          </p:nvPr>
        </p:nvSpPr>
        <p:spPr/>
        <p:txBody>
          <a:bodyPr/>
          <a:lstStyle/>
          <a:p>
            <a:fld id="{B97A44F7-5F69-4F06-8F30-FB0E6EC0A151}" type="slidenum">
              <a:rPr lang="en-US" smtClean="0"/>
              <a:t>11</a:t>
            </a:fld>
            <a:endParaRPr lang="en-US"/>
          </a:p>
        </p:txBody>
      </p:sp>
    </p:spTree>
    <p:extLst>
      <p:ext uri="{BB962C8B-B14F-4D97-AF65-F5344CB8AC3E}">
        <p14:creationId xmlns:p14="http://schemas.microsoft.com/office/powerpoint/2010/main" val="2030349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4A3C8-2F39-AC92-1A6C-B63C95424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A2CEE-A39C-090A-28A7-054267D4E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1CD82-4CAD-EF4F-2C72-FE439FBB52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52695180-E42E-1629-FA0B-1FFA088B28FE}"/>
              </a:ext>
            </a:extLst>
          </p:cNvPr>
          <p:cNvSpPr>
            <a:spLocks noGrp="1"/>
          </p:cNvSpPr>
          <p:nvPr>
            <p:ph type="sldNum" sz="quarter" idx="5"/>
          </p:nvPr>
        </p:nvSpPr>
        <p:spPr/>
        <p:txBody>
          <a:bodyPr/>
          <a:lstStyle/>
          <a:p>
            <a:fld id="{B97A44F7-5F69-4F06-8F30-FB0E6EC0A151}" type="slidenum">
              <a:rPr lang="en-US" smtClean="0"/>
              <a:t>12</a:t>
            </a:fld>
            <a:endParaRPr lang="en-US"/>
          </a:p>
        </p:txBody>
      </p:sp>
    </p:spTree>
    <p:extLst>
      <p:ext uri="{BB962C8B-B14F-4D97-AF65-F5344CB8AC3E}">
        <p14:creationId xmlns:p14="http://schemas.microsoft.com/office/powerpoint/2010/main" val="4159896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4A3C8-2F39-AC92-1A6C-B63C95424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A2CEE-A39C-090A-28A7-054267D4E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1CD82-4CAD-EF4F-2C72-FE439FBB52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52695180-E42E-1629-FA0B-1FFA088B28FE}"/>
              </a:ext>
            </a:extLst>
          </p:cNvPr>
          <p:cNvSpPr>
            <a:spLocks noGrp="1"/>
          </p:cNvSpPr>
          <p:nvPr>
            <p:ph type="sldNum" sz="quarter" idx="5"/>
          </p:nvPr>
        </p:nvSpPr>
        <p:spPr/>
        <p:txBody>
          <a:bodyPr/>
          <a:lstStyle/>
          <a:p>
            <a:fld id="{B97A44F7-5F69-4F06-8F30-FB0E6EC0A151}" type="slidenum">
              <a:rPr lang="en-US" smtClean="0"/>
              <a:t>13</a:t>
            </a:fld>
            <a:endParaRPr lang="en-US"/>
          </a:p>
        </p:txBody>
      </p:sp>
    </p:spTree>
    <p:extLst>
      <p:ext uri="{BB962C8B-B14F-4D97-AF65-F5344CB8AC3E}">
        <p14:creationId xmlns:p14="http://schemas.microsoft.com/office/powerpoint/2010/main" val="768971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4A3C8-2F39-AC92-1A6C-B63C95424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A2CEE-A39C-090A-28A7-054267D4E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1CD82-4CAD-EF4F-2C72-FE439FBB52BD}"/>
              </a:ext>
            </a:extLst>
          </p:cNvPr>
          <p:cNvSpPr>
            <a:spLocks noGrp="1"/>
          </p:cNvSpPr>
          <p:nvPr>
            <p:ph type="body" idx="1"/>
          </p:nvPr>
        </p:nvSpPr>
        <p:spPr/>
        <p:txBody>
          <a:bodyPr/>
          <a:lstStyle/>
          <a:p>
            <a:pPr>
              <a:defRPr/>
            </a:pPr>
            <a:endParaRPr lang="en-US"/>
          </a:p>
        </p:txBody>
      </p:sp>
      <p:sp>
        <p:nvSpPr>
          <p:cNvPr id="4" name="Slide Number Placeholder 3">
            <a:extLst>
              <a:ext uri="{FF2B5EF4-FFF2-40B4-BE49-F238E27FC236}">
                <a16:creationId xmlns:a16="http://schemas.microsoft.com/office/drawing/2014/main" id="{52695180-E42E-1629-FA0B-1FFA088B28FE}"/>
              </a:ext>
            </a:extLst>
          </p:cNvPr>
          <p:cNvSpPr>
            <a:spLocks noGrp="1"/>
          </p:cNvSpPr>
          <p:nvPr>
            <p:ph type="sldNum" sz="quarter" idx="5"/>
          </p:nvPr>
        </p:nvSpPr>
        <p:spPr/>
        <p:txBody>
          <a:bodyPr/>
          <a:lstStyle/>
          <a:p>
            <a:fld id="{B97A44F7-5F69-4F06-8F30-FB0E6EC0A151}" type="slidenum">
              <a:rPr lang="en-US" smtClean="0"/>
              <a:t>14</a:t>
            </a:fld>
            <a:endParaRPr lang="en-US"/>
          </a:p>
        </p:txBody>
      </p:sp>
    </p:spTree>
    <p:extLst>
      <p:ext uri="{BB962C8B-B14F-4D97-AF65-F5344CB8AC3E}">
        <p14:creationId xmlns:p14="http://schemas.microsoft.com/office/powerpoint/2010/main" val="838141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15</a:t>
            </a:fld>
            <a:endParaRPr lang="en-US"/>
          </a:p>
        </p:txBody>
      </p:sp>
    </p:spTree>
    <p:extLst>
      <p:ext uri="{BB962C8B-B14F-4D97-AF65-F5344CB8AC3E}">
        <p14:creationId xmlns:p14="http://schemas.microsoft.com/office/powerpoint/2010/main" val="2970700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16</a:t>
            </a:fld>
            <a:endParaRPr lang="en-US"/>
          </a:p>
        </p:txBody>
      </p:sp>
    </p:spTree>
    <p:extLst>
      <p:ext uri="{BB962C8B-B14F-4D97-AF65-F5344CB8AC3E}">
        <p14:creationId xmlns:p14="http://schemas.microsoft.com/office/powerpoint/2010/main" val="3649709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a:t>
            </a:fld>
            <a:endParaRPr lang="en-US"/>
          </a:p>
        </p:txBody>
      </p:sp>
    </p:spTree>
    <p:extLst>
      <p:ext uri="{BB962C8B-B14F-4D97-AF65-F5344CB8AC3E}">
        <p14:creationId xmlns:p14="http://schemas.microsoft.com/office/powerpoint/2010/main" val="3184247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3</a:t>
            </a:fld>
            <a:endParaRPr lang="en-US"/>
          </a:p>
        </p:txBody>
      </p:sp>
    </p:spTree>
    <p:extLst>
      <p:ext uri="{BB962C8B-B14F-4D97-AF65-F5344CB8AC3E}">
        <p14:creationId xmlns:p14="http://schemas.microsoft.com/office/powerpoint/2010/main" val="336038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4</a:t>
            </a:fld>
            <a:endParaRPr lang="en-US"/>
          </a:p>
        </p:txBody>
      </p:sp>
    </p:spTree>
    <p:extLst>
      <p:ext uri="{BB962C8B-B14F-4D97-AF65-F5344CB8AC3E}">
        <p14:creationId xmlns:p14="http://schemas.microsoft.com/office/powerpoint/2010/main" val="2078934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5</a:t>
            </a:fld>
            <a:endParaRPr lang="en-US"/>
          </a:p>
        </p:txBody>
      </p:sp>
    </p:spTree>
    <p:extLst>
      <p:ext uri="{BB962C8B-B14F-4D97-AF65-F5344CB8AC3E}">
        <p14:creationId xmlns:p14="http://schemas.microsoft.com/office/powerpoint/2010/main" val="3279855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6</a:t>
            </a:fld>
            <a:endParaRPr lang="en-US"/>
          </a:p>
        </p:txBody>
      </p:sp>
    </p:spTree>
    <p:extLst>
      <p:ext uri="{BB962C8B-B14F-4D97-AF65-F5344CB8AC3E}">
        <p14:creationId xmlns:p14="http://schemas.microsoft.com/office/powerpoint/2010/main" val="2848233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7</a:t>
            </a:fld>
            <a:endParaRPr lang="en-US"/>
          </a:p>
        </p:txBody>
      </p:sp>
    </p:spTree>
    <p:extLst>
      <p:ext uri="{BB962C8B-B14F-4D97-AF65-F5344CB8AC3E}">
        <p14:creationId xmlns:p14="http://schemas.microsoft.com/office/powerpoint/2010/main" val="2612574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4A3C8-2F39-AC92-1A6C-B63C95424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A2CEE-A39C-090A-28A7-054267D4E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1CD82-4CAD-EF4F-2C72-FE439FBB52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52695180-E42E-1629-FA0B-1FFA088B28FE}"/>
              </a:ext>
            </a:extLst>
          </p:cNvPr>
          <p:cNvSpPr>
            <a:spLocks noGrp="1"/>
          </p:cNvSpPr>
          <p:nvPr>
            <p:ph type="sldNum" sz="quarter" idx="5"/>
          </p:nvPr>
        </p:nvSpPr>
        <p:spPr/>
        <p:txBody>
          <a:bodyPr/>
          <a:lstStyle/>
          <a:p>
            <a:fld id="{B97A44F7-5F69-4F06-8F30-FB0E6EC0A151}" type="slidenum">
              <a:rPr lang="en-US" smtClean="0"/>
              <a:t>8</a:t>
            </a:fld>
            <a:endParaRPr lang="en-US"/>
          </a:p>
        </p:txBody>
      </p:sp>
    </p:spTree>
    <p:extLst>
      <p:ext uri="{BB962C8B-B14F-4D97-AF65-F5344CB8AC3E}">
        <p14:creationId xmlns:p14="http://schemas.microsoft.com/office/powerpoint/2010/main" val="2693665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4A3C8-2F39-AC92-1A6C-B63C95424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A2CEE-A39C-090A-28A7-054267D4E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1CD82-4CAD-EF4F-2C72-FE439FBB52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52695180-E42E-1629-FA0B-1FFA088B28FE}"/>
              </a:ext>
            </a:extLst>
          </p:cNvPr>
          <p:cNvSpPr>
            <a:spLocks noGrp="1"/>
          </p:cNvSpPr>
          <p:nvPr>
            <p:ph type="sldNum" sz="quarter" idx="5"/>
          </p:nvPr>
        </p:nvSpPr>
        <p:spPr/>
        <p:txBody>
          <a:bodyPr/>
          <a:lstStyle/>
          <a:p>
            <a:fld id="{B97A44F7-5F69-4F06-8F30-FB0E6EC0A151}" type="slidenum">
              <a:rPr lang="en-US" smtClean="0"/>
              <a:t>9</a:t>
            </a:fld>
            <a:endParaRPr lang="en-US"/>
          </a:p>
        </p:txBody>
      </p:sp>
    </p:spTree>
    <p:extLst>
      <p:ext uri="{BB962C8B-B14F-4D97-AF65-F5344CB8AC3E}">
        <p14:creationId xmlns:p14="http://schemas.microsoft.com/office/powerpoint/2010/main" val="1362517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601519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803769"/>
            <a:ext cx="12192000" cy="1320370"/>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3608515"/>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a:xfrm>
            <a:off x="1256841" y="289932"/>
            <a:ext cx="10096959" cy="747579"/>
          </a:xfrm>
        </p:spPr>
        <p:txBody>
          <a:bodyPr/>
          <a:lstStyle/>
          <a:p>
            <a:r>
              <a:rPr lang="en-US"/>
              <a:t>Click to edit Master title style</a:t>
            </a:r>
          </a:p>
        </p:txBody>
      </p:sp>
      <p:sp>
        <p:nvSpPr>
          <p:cNvPr id="11" name="Table Placeholder 10">
            <a:extLst>
              <a:ext uri="{FF2B5EF4-FFF2-40B4-BE49-F238E27FC236}">
                <a16:creationId xmlns:a16="http://schemas.microsoft.com/office/drawing/2014/main" id="{305F464B-FD81-E68D-7224-DF9C7F723E39}"/>
              </a:ext>
            </a:extLst>
          </p:cNvPr>
          <p:cNvSpPr>
            <a:spLocks noGrp="1"/>
          </p:cNvSpPr>
          <p:nvPr>
            <p:ph type="tbl" sz="quarter" idx="18"/>
          </p:nvPr>
        </p:nvSpPr>
        <p:spPr>
          <a:xfrm>
            <a:off x="252728" y="1083153"/>
            <a:ext cx="10682287" cy="531044"/>
          </a:xfrm>
        </p:spPr>
        <p:txBody>
          <a:bodyPr/>
          <a:lstStyle/>
          <a:p>
            <a:endParaRPr lang="en-US"/>
          </a:p>
        </p:txBody>
      </p:sp>
      <p:sp>
        <p:nvSpPr>
          <p:cNvPr id="13" name="Text Placeholder 12">
            <a:extLst>
              <a:ext uri="{FF2B5EF4-FFF2-40B4-BE49-F238E27FC236}">
                <a16:creationId xmlns:a16="http://schemas.microsoft.com/office/drawing/2014/main" id="{BA5CD628-158C-754A-9FA4-09C9D2D82D00}"/>
              </a:ext>
            </a:extLst>
          </p:cNvPr>
          <p:cNvSpPr>
            <a:spLocks noGrp="1"/>
          </p:cNvSpPr>
          <p:nvPr>
            <p:ph type="body" sz="quarter" idx="19"/>
          </p:nvPr>
        </p:nvSpPr>
        <p:spPr>
          <a:xfrm>
            <a:off x="252413" y="1670050"/>
            <a:ext cx="10785475" cy="474663"/>
          </a:xfrm>
        </p:spPr>
        <p:txBody>
          <a:bodyPr>
            <a:noAutofit/>
          </a:bodyPr>
          <a:lstStyle>
            <a:lvl1pPr marL="0" indent="0">
              <a:buNone/>
              <a:defRPr sz="2400"/>
            </a:lvl1pPr>
          </a:lstStyle>
          <a:p>
            <a:pPr lvl="0"/>
            <a:endParaRPr lang="en-US"/>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252727" y="2258008"/>
            <a:ext cx="5697090" cy="1835514"/>
          </a:xfrm>
          <a:ln w="28575">
            <a:solidFill>
              <a:srgbClr val="C00000"/>
            </a:solidFill>
          </a:ln>
        </p:spPr>
        <p:txBody>
          <a:bodyPr rIns="640080">
            <a:normAutofit/>
          </a:bodyPr>
          <a:lstStyle>
            <a:lvl1pPr marL="0" indent="0">
              <a:buNone/>
              <a:defRPr sz="2800"/>
            </a:lvl1pPr>
            <a:lvl2pPr>
              <a:defRPr sz="3200"/>
            </a:lvl2pPr>
            <a:lvl3pPr>
              <a:defRPr sz="2800"/>
            </a:lvl3pPr>
            <a:lvl4pPr>
              <a:defRPr sz="2400"/>
            </a:lvl4pPr>
            <a:lvl5pPr>
              <a:defRPr sz="2400"/>
            </a:lvl5pPr>
          </a:lstStyle>
          <a:p>
            <a:pPr lvl="0"/>
            <a:endParaRPr lang="en-US"/>
          </a:p>
        </p:txBody>
      </p:sp>
      <p:sp>
        <p:nvSpPr>
          <p:cNvPr id="6" name="Content Placeholder 1">
            <a:extLst>
              <a:ext uri="{FF2B5EF4-FFF2-40B4-BE49-F238E27FC236}">
                <a16:creationId xmlns:a16="http://schemas.microsoft.com/office/drawing/2014/main" id="{2974F913-3E7A-A473-351A-78BE9B0EB8CF}"/>
              </a:ext>
            </a:extLst>
          </p:cNvPr>
          <p:cNvSpPr>
            <a:spLocks noGrp="1"/>
          </p:cNvSpPr>
          <p:nvPr>
            <p:ph sz="half" idx="16"/>
          </p:nvPr>
        </p:nvSpPr>
        <p:spPr>
          <a:xfrm>
            <a:off x="6242181" y="2258008"/>
            <a:ext cx="5697092" cy="1835514"/>
          </a:xfrm>
          <a:ln w="28575">
            <a:solidFill>
              <a:schemeClr val="accent5">
                <a:lumMod val="50000"/>
              </a:schemeClr>
            </a:solidFill>
          </a:ln>
        </p:spPr>
        <p:txBody>
          <a:bodyPr rIns="640080">
            <a:normAutofit/>
          </a:bodyPr>
          <a:lstStyle>
            <a:lvl1pPr marL="0" indent="0">
              <a:buNone/>
              <a:defRPr sz="2800"/>
            </a:lvl1pPr>
            <a:lvl2pPr>
              <a:defRPr sz="3200"/>
            </a:lvl2pPr>
            <a:lvl3pPr>
              <a:defRPr sz="2800"/>
            </a:lvl3pPr>
            <a:lvl4pPr>
              <a:defRPr sz="2400"/>
            </a:lvl4pPr>
            <a:lvl5pPr>
              <a:defRPr sz="2400"/>
            </a:lvl5pPr>
          </a:lstStyle>
          <a:p>
            <a:pPr lvl="0"/>
            <a:endParaRPr lang="en-US"/>
          </a:p>
        </p:txBody>
      </p:sp>
      <p:sp>
        <p:nvSpPr>
          <p:cNvPr id="5" name="Content Placeholder 1">
            <a:extLst>
              <a:ext uri="{FF2B5EF4-FFF2-40B4-BE49-F238E27FC236}">
                <a16:creationId xmlns:a16="http://schemas.microsoft.com/office/drawing/2014/main" id="{AA1210E2-DDF9-B3AF-2B27-2C8AEEF4FA7B}"/>
              </a:ext>
            </a:extLst>
          </p:cNvPr>
          <p:cNvSpPr>
            <a:spLocks noGrp="1"/>
          </p:cNvSpPr>
          <p:nvPr>
            <p:ph sz="half" idx="15"/>
          </p:nvPr>
        </p:nvSpPr>
        <p:spPr>
          <a:xfrm>
            <a:off x="252728" y="4206924"/>
            <a:ext cx="5697090" cy="1835514"/>
          </a:xfrm>
          <a:ln w="28575">
            <a:solidFill>
              <a:srgbClr val="7030A0"/>
            </a:solidFill>
          </a:ln>
        </p:spPr>
        <p:txBody>
          <a:bodyPr rIns="91440">
            <a:normAutofit/>
          </a:bodyPr>
          <a:lstStyle>
            <a:lvl1pPr marL="0" indent="0">
              <a:buNone/>
              <a:defRPr sz="2800"/>
            </a:lvl1pPr>
            <a:lvl2pPr>
              <a:defRPr sz="3200"/>
            </a:lvl2pPr>
            <a:lvl3pPr>
              <a:defRPr sz="2800"/>
            </a:lvl3pPr>
            <a:lvl4pPr>
              <a:defRPr sz="2400"/>
            </a:lvl4pPr>
            <a:lvl5pPr>
              <a:defRPr sz="2400"/>
            </a:lvl5pPr>
          </a:lstStyle>
          <a:p>
            <a:pPr lvl="0"/>
            <a:endParaRPr lang="en-US"/>
          </a:p>
        </p:txBody>
      </p:sp>
      <p:sp>
        <p:nvSpPr>
          <p:cNvPr id="9" name="Content Placeholder 1">
            <a:extLst>
              <a:ext uri="{FF2B5EF4-FFF2-40B4-BE49-F238E27FC236}">
                <a16:creationId xmlns:a16="http://schemas.microsoft.com/office/drawing/2014/main" id="{25B86C6C-CC11-C5BC-99C2-9EE43186F6DE}"/>
              </a:ext>
            </a:extLst>
          </p:cNvPr>
          <p:cNvSpPr>
            <a:spLocks noGrp="1"/>
          </p:cNvSpPr>
          <p:nvPr>
            <p:ph sz="half" idx="17"/>
          </p:nvPr>
        </p:nvSpPr>
        <p:spPr>
          <a:xfrm>
            <a:off x="6242180" y="4206924"/>
            <a:ext cx="5697091" cy="1835514"/>
          </a:xfrm>
          <a:ln w="28575">
            <a:solidFill>
              <a:schemeClr val="accent6">
                <a:lumMod val="50000"/>
              </a:schemeClr>
            </a:solidFill>
          </a:ln>
        </p:spPr>
        <p:txBody>
          <a:bodyPr rIns="91440">
            <a:normAutofit/>
          </a:bodyPr>
          <a:lstStyle>
            <a:lvl1pPr marL="0" indent="0">
              <a:buNone/>
              <a:defRPr sz="2800"/>
            </a:lvl1pPr>
            <a:lvl2pPr>
              <a:defRPr sz="3200"/>
            </a:lvl2pPr>
            <a:lvl3pPr>
              <a:defRPr sz="2800"/>
            </a:lvl3pPr>
            <a:lvl4pPr>
              <a:defRPr sz="2400"/>
            </a:lvl4pPr>
            <a:lvl5pPr>
              <a:defRPr sz="2400"/>
            </a:lvl5pPr>
          </a:lstStyle>
          <a:p>
            <a:pPr lvl="0"/>
            <a:endParaRPr lang="en-US"/>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505591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92" r:id="rId5"/>
    <p:sldLayoutId id="2147483670" r:id="rId6"/>
    <p:sldLayoutId id="2147483665" r:id="rId7"/>
    <p:sldLayoutId id="2147483681" r:id="rId8"/>
    <p:sldLayoutId id="2147483675" r:id="rId9"/>
    <p:sldLayoutId id="2147483676" r:id="rId10"/>
    <p:sldLayoutId id="2147483672" r:id="rId11"/>
    <p:sldLayoutId id="2147483690" r:id="rId12"/>
    <p:sldLayoutId id="2147483669" r:id="rId13"/>
    <p:sldLayoutId id="2147483689" r:id="rId14"/>
    <p:sldLayoutId id="2147483691" r:id="rId15"/>
    <p:sldLayoutId id="2147483678" r:id="rId16"/>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www.learningtrajectories.or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learningtrajectories.org/documents/1587057675144.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s://www.youtube.com/watch?v=d8Nr7VoRasQ" TargetMode="External"/><Relationship Id="rId4" Type="http://schemas.openxmlformats.org/officeDocument/2006/relationships/hyperlink" Target="https://www.learningtrajectories.org/math/learning-trajectorie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mailto:K-3Office@doe.nj.gov" TargetMode="External"/><Relationship Id="rId2" Type="http://schemas.openxmlformats.org/officeDocument/2006/relationships/hyperlink" Target="nj.gov/education"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learningtrajectories.org/index.php/pages/sub_page/1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aHVEl2-YSFfAbu7Bn9j6ZXHR8KTje0LKkH31MH4NT7Y/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tools.achievethecore.org/coherence-map/1/5/33/3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learningtrajectories.org/index.php?/math/learning-trajectories/adding-subtractin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1803401"/>
            <a:ext cx="12191999" cy="2359108"/>
          </a:xfrm>
          <a:prstGeom prst="rect">
            <a:avLst/>
          </a:prstGeom>
        </p:spPr>
        <p:txBody>
          <a:bodyPr lIns="91440" tIns="45720" rIns="91440" bIns="45720" anchor="b"/>
          <a:lstStyle/>
          <a:p>
            <a:r>
              <a:rPr lang="en-US">
                <a:latin typeface="Palatino Linotype"/>
              </a:rPr>
              <a:t>Using Developmental Progressions and the Learning Trajectories across the P-3 Continuum</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a:xfrm>
            <a:off x="-147052" y="4335869"/>
            <a:ext cx="12191998" cy="2198080"/>
          </a:xfrm>
        </p:spPr>
        <p:txBody>
          <a:bodyPr>
            <a:normAutofit/>
          </a:bodyPr>
          <a:lstStyle/>
          <a:p>
            <a:r>
              <a:rPr lang="en-US"/>
              <a:t>Office of K</a:t>
            </a:r>
            <a:r>
              <a:rPr lang="en-US" kern="100">
                <a:effectLst/>
                <a:latin typeface="+mn-lt"/>
                <a:ea typeface="Calibri" panose="020F0502020204030204" pitchFamily="34" charset="0"/>
                <a:cs typeface="Times New Roman" panose="02020603050405020304" pitchFamily="18" charset="0"/>
              </a:rPr>
              <a:t>–</a:t>
            </a:r>
            <a:r>
              <a:rPr lang="en-US"/>
              <a:t>3</a:t>
            </a:r>
          </a:p>
          <a:p>
            <a:r>
              <a:rPr lang="en-US"/>
              <a:t>Division of Early Childhood Services</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5E0CB-F814-3FEF-CCFD-4F0A2447E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51C2D9-4CF4-5ECB-5169-F03FC926472A}"/>
              </a:ext>
            </a:extLst>
          </p:cNvPr>
          <p:cNvSpPr>
            <a:spLocks noGrp="1"/>
          </p:cNvSpPr>
          <p:nvPr>
            <p:ph type="title"/>
          </p:nvPr>
        </p:nvSpPr>
        <p:spPr/>
        <p:txBody>
          <a:bodyPr vert="horz" lIns="91440" tIns="45720" rIns="91440" bIns="45720" rtlCol="0" anchor="ctr">
            <a:normAutofit/>
          </a:bodyPr>
          <a:lstStyle/>
          <a:p>
            <a:r>
              <a:rPr lang="en-US" sz="4600" b="1" kern="1200">
                <a:latin typeface="Palatino Linotype" panose="02040502050505030304" pitchFamily="18" charset="0"/>
                <a:ea typeface="+mj-ea"/>
                <a:cs typeface="+mj-cs"/>
              </a:rPr>
              <a:t>Navigating the LT2 site</a:t>
            </a:r>
          </a:p>
        </p:txBody>
      </p:sp>
      <p:sp>
        <p:nvSpPr>
          <p:cNvPr id="3" name="Text Placeholder 2">
            <a:extLst>
              <a:ext uri="{FF2B5EF4-FFF2-40B4-BE49-F238E27FC236}">
                <a16:creationId xmlns:a16="http://schemas.microsoft.com/office/drawing/2014/main" id="{8A830C17-F0C7-3B2E-A62C-50CB81C05786}"/>
              </a:ext>
            </a:extLst>
          </p:cNvPr>
          <p:cNvSpPr>
            <a:spLocks noGrp="1"/>
          </p:cNvSpPr>
          <p:nvPr>
            <p:ph type="body" sz="quarter" idx="11"/>
          </p:nvPr>
        </p:nvSpPr>
        <p:spPr/>
        <p:txBody>
          <a:bodyPr>
            <a:normAutofit lnSpcReduction="10000"/>
          </a:bodyPr>
          <a:lstStyle/>
          <a:p>
            <a:pPr marL="0" lvl="0" indent="0">
              <a:lnSpc>
                <a:spcPct val="98000"/>
              </a:lnSpc>
              <a:buNone/>
              <a:defRPr/>
            </a:pPr>
            <a:r>
              <a:rPr lang="en-US"/>
              <a:t>You must create a free account to use [LT]2. </a:t>
            </a:r>
          </a:p>
          <a:p>
            <a:pPr marL="0" lvl="0" indent="0">
              <a:lnSpc>
                <a:spcPct val="98000"/>
              </a:lnSpc>
              <a:buNone/>
              <a:defRPr/>
            </a:pPr>
            <a:r>
              <a:rPr lang="en-US"/>
              <a:t>Visit the website </a:t>
            </a:r>
            <a:r>
              <a:rPr lang="en-US">
                <a:hlinkClick r:id="rId3"/>
              </a:rPr>
              <a:t>learningtrajectories.org </a:t>
            </a:r>
            <a:r>
              <a:rPr lang="en-US"/>
              <a:t>watch the introductory videos on the homepage and create an account if you are a new user. </a:t>
            </a:r>
          </a:p>
          <a:p>
            <a:pPr marL="0" lvl="0" indent="0">
              <a:lnSpc>
                <a:spcPct val="98000"/>
              </a:lnSpc>
              <a:buNone/>
              <a:defRPr/>
            </a:pPr>
            <a:r>
              <a:rPr lang="en-US"/>
              <a:t>A complete manual on navigating the website and setting up an account is available in a user instructions document, “</a:t>
            </a:r>
            <a:r>
              <a:rPr lang="en-US">
                <a:hlinkClick r:id="rId4"/>
              </a:rPr>
              <a:t>Learning and Teaching with Learning Trajectories [LT]2—User Instructions</a:t>
            </a:r>
            <a:r>
              <a:rPr lang="en-US"/>
              <a:t>”.</a:t>
            </a:r>
          </a:p>
        </p:txBody>
      </p:sp>
      <p:sp>
        <p:nvSpPr>
          <p:cNvPr id="4" name="Slide Number Placeholder 3">
            <a:extLst>
              <a:ext uri="{FF2B5EF4-FFF2-40B4-BE49-F238E27FC236}">
                <a16:creationId xmlns:a16="http://schemas.microsoft.com/office/drawing/2014/main" id="{EF13AC7D-FDB5-A36F-69FD-5AE80469C8A1}"/>
              </a:ext>
            </a:extLst>
          </p:cNvPr>
          <p:cNvSpPr>
            <a:spLocks noGrp="1"/>
          </p:cNvSpPr>
          <p:nvPr>
            <p:ph type="sldNum" sz="quarter" idx="10"/>
          </p:nvPr>
        </p:nvSpPr>
        <p:spPr/>
        <p:txBody>
          <a:bodyPr vert="horz" lIns="91440" tIns="45720" rIns="91440" bIns="45720" rtlCol="0" anchor="ctr">
            <a:normAutofit/>
          </a:bodyPr>
          <a:lstStyle/>
          <a:p>
            <a:pPr>
              <a:spcAft>
                <a:spcPts val="600"/>
              </a:spcAft>
            </a:pPr>
            <a:fld id="{A3D1C70C-36A2-44FC-A083-98959550CFF4}" type="slidenum">
              <a:rPr lang="en-US" smtClean="0"/>
              <a:pPr>
                <a:spcAft>
                  <a:spcPts val="600"/>
                </a:spcAft>
              </a:pPr>
              <a:t>10</a:t>
            </a:fld>
            <a:endParaRPr lang="en-US"/>
          </a:p>
        </p:txBody>
      </p:sp>
    </p:spTree>
    <p:extLst>
      <p:ext uri="{BB962C8B-B14F-4D97-AF65-F5344CB8AC3E}">
        <p14:creationId xmlns:p14="http://schemas.microsoft.com/office/powerpoint/2010/main" val="183959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5E0CB-F814-3FEF-CCFD-4F0A2447E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51C2D9-4CF4-5ECB-5169-F03FC926472A}"/>
              </a:ext>
            </a:extLst>
          </p:cNvPr>
          <p:cNvSpPr>
            <a:spLocks noGrp="1"/>
          </p:cNvSpPr>
          <p:nvPr>
            <p:ph type="title"/>
          </p:nvPr>
        </p:nvSpPr>
        <p:spPr/>
        <p:txBody>
          <a:bodyPr vert="horz" lIns="91440" tIns="45720" rIns="91440" bIns="45720" rtlCol="0" anchor="ctr">
            <a:normAutofit/>
          </a:bodyPr>
          <a:lstStyle/>
          <a:p>
            <a:r>
              <a:rPr lang="en-US" sz="4600" b="1" kern="1200">
                <a:latin typeface="Palatino Linotype" panose="02040502050505030304" pitchFamily="18" charset="0"/>
                <a:ea typeface="+mj-ea"/>
                <a:cs typeface="+mj-cs"/>
              </a:rPr>
              <a:t>Navigating the LT2 site (1 of 3)</a:t>
            </a:r>
          </a:p>
        </p:txBody>
      </p:sp>
      <p:sp>
        <p:nvSpPr>
          <p:cNvPr id="3" name="Content Placeholder 2">
            <a:extLst>
              <a:ext uri="{FF2B5EF4-FFF2-40B4-BE49-F238E27FC236}">
                <a16:creationId xmlns:a16="http://schemas.microsoft.com/office/drawing/2014/main" id="{F80E91F0-7C43-FE89-1E55-D0C84E6D3EA4}"/>
              </a:ext>
            </a:extLst>
          </p:cNvPr>
          <p:cNvSpPr>
            <a:spLocks noGrp="1"/>
          </p:cNvSpPr>
          <p:nvPr>
            <p:ph idx="1"/>
          </p:nvPr>
        </p:nvSpPr>
        <p:spPr>
          <a:xfrm>
            <a:off x="150864" y="1045942"/>
            <a:ext cx="11890272" cy="3026234"/>
          </a:xfrm>
        </p:spPr>
        <p:txBody>
          <a:bodyPr vert="horz" lIns="91440" tIns="45720" rIns="91440" bIns="45720" rtlCol="0" anchor="t">
            <a:noAutofit/>
          </a:bodyPr>
          <a:lstStyle/>
          <a:p>
            <a:pPr marL="0" lvl="0" indent="0">
              <a:lnSpc>
                <a:spcPct val="98000"/>
              </a:lnSpc>
              <a:spcBef>
                <a:spcPts val="0"/>
              </a:spcBef>
              <a:spcAft>
                <a:spcPts val="700"/>
              </a:spcAft>
              <a:buNone/>
              <a:defRPr/>
            </a:pPr>
            <a:r>
              <a:rPr lang="en-US" sz="2400">
                <a:latin typeface="Palatino Linotype"/>
              </a:rPr>
              <a:t>Using Learning Trajectories for Learning &amp; Teaching</a:t>
            </a:r>
          </a:p>
          <a:p>
            <a:pPr marL="457200" lvl="0" indent="-457200">
              <a:lnSpc>
                <a:spcPct val="98000"/>
              </a:lnSpc>
              <a:spcBef>
                <a:spcPts val="0"/>
              </a:spcBef>
              <a:spcAft>
                <a:spcPts val="700"/>
              </a:spcAft>
              <a:buFont typeface="+mj-lt"/>
              <a:buAutoNum type="arabicPeriod"/>
              <a:defRPr/>
            </a:pPr>
            <a:r>
              <a:rPr lang="en-US" sz="2400">
                <a:latin typeface="Palatino Linotype"/>
              </a:rPr>
              <a:t>Start with a goal: You can start with any learning trajectory, but if you’re stuck, the Counting trajectory is a good place to start.</a:t>
            </a:r>
          </a:p>
          <a:p>
            <a:pPr marL="457200" lvl="0" indent="-457200">
              <a:lnSpc>
                <a:spcPct val="98000"/>
              </a:lnSpc>
              <a:spcBef>
                <a:spcPts val="0"/>
              </a:spcBef>
              <a:spcAft>
                <a:spcPts val="700"/>
              </a:spcAft>
              <a:buFont typeface="+mj-lt"/>
              <a:buAutoNum type="arabicPeriod"/>
              <a:defRPr/>
            </a:pPr>
            <a:r>
              <a:rPr lang="en-US" sz="2400">
                <a:latin typeface="Palatino Linotype"/>
              </a:rPr>
              <a:t>Consider your students’ development: To determine which trajectory levels might apply best for your students. Select the alignment tool on the left side of the Learning Trajectories page. Select the age/level that you feel best represents your classroom.</a:t>
            </a:r>
          </a:p>
        </p:txBody>
      </p:sp>
      <p:pic>
        <p:nvPicPr>
          <p:cNvPr id="8" name="Content Placeholder 7" descr="The dashboard of the Learning Trajectories (LT2) website">
            <a:extLst>
              <a:ext uri="{FF2B5EF4-FFF2-40B4-BE49-F238E27FC236}">
                <a16:creationId xmlns:a16="http://schemas.microsoft.com/office/drawing/2014/main" id="{81A320E1-CE6B-E0DD-20AE-FF31B05CB423}"/>
              </a:ext>
            </a:extLst>
          </p:cNvPr>
          <p:cNvPicPr>
            <a:picLocks noGrp="1" noChangeAspect="1"/>
          </p:cNvPicPr>
          <p:nvPr>
            <p:ph idx="13"/>
          </p:nvPr>
        </p:nvPicPr>
        <p:blipFill>
          <a:blip r:embed="rId3"/>
          <a:stretch>
            <a:fillRect/>
          </a:stretch>
        </p:blipFill>
        <p:spPr>
          <a:xfrm>
            <a:off x="2664256" y="3779520"/>
            <a:ext cx="5796992" cy="2243997"/>
          </a:xfrm>
          <a:prstGeom prst="rect">
            <a:avLst/>
          </a:prstGeom>
        </p:spPr>
      </p:pic>
      <p:sp>
        <p:nvSpPr>
          <p:cNvPr id="4" name="Slide Number Placeholder 3">
            <a:extLst>
              <a:ext uri="{FF2B5EF4-FFF2-40B4-BE49-F238E27FC236}">
                <a16:creationId xmlns:a16="http://schemas.microsoft.com/office/drawing/2014/main" id="{EF13AC7D-FDB5-A36F-69FD-5AE80469C8A1}"/>
              </a:ext>
            </a:extLst>
          </p:cNvPr>
          <p:cNvSpPr>
            <a:spLocks noGrp="1"/>
          </p:cNvSpPr>
          <p:nvPr>
            <p:ph type="sldNum" sz="quarter" idx="12"/>
          </p:nvPr>
        </p:nvSpPr>
        <p:spPr/>
        <p:txBody>
          <a:bodyPr vert="horz" lIns="91440" tIns="45720" rIns="91440" bIns="45720" rtlCol="0" anchor="ctr">
            <a:normAutofit/>
          </a:bodyPr>
          <a:lstStyle/>
          <a:p>
            <a:pPr>
              <a:spcAft>
                <a:spcPts val="600"/>
              </a:spcAft>
            </a:pPr>
            <a:fld id="{A3D1C70C-36A2-44FC-A083-98959550CFF4}" type="slidenum">
              <a:rPr lang="en-US" smtClean="0"/>
              <a:pPr>
                <a:spcAft>
                  <a:spcPts val="600"/>
                </a:spcAft>
              </a:pPr>
              <a:t>11</a:t>
            </a:fld>
            <a:endParaRPr lang="en-US"/>
          </a:p>
        </p:txBody>
      </p:sp>
    </p:spTree>
    <p:extLst>
      <p:ext uri="{BB962C8B-B14F-4D97-AF65-F5344CB8AC3E}">
        <p14:creationId xmlns:p14="http://schemas.microsoft.com/office/powerpoint/2010/main" val="3900198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5E0CB-F814-3FEF-CCFD-4F0A2447E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51C2D9-4CF4-5ECB-5169-F03FC926472A}"/>
              </a:ext>
            </a:extLst>
          </p:cNvPr>
          <p:cNvSpPr>
            <a:spLocks noGrp="1"/>
          </p:cNvSpPr>
          <p:nvPr>
            <p:ph type="title"/>
          </p:nvPr>
        </p:nvSpPr>
        <p:spPr/>
        <p:txBody>
          <a:bodyPr vert="horz" lIns="91440" tIns="45720" rIns="91440" bIns="45720" rtlCol="0" anchor="ctr">
            <a:normAutofit/>
          </a:bodyPr>
          <a:lstStyle/>
          <a:p>
            <a:r>
              <a:rPr lang="en-US" sz="4600" b="1" kern="1200">
                <a:latin typeface="Palatino Linotype" panose="02040502050505030304" pitchFamily="18" charset="0"/>
                <a:ea typeface="+mj-ea"/>
                <a:cs typeface="+mj-cs"/>
              </a:rPr>
              <a:t>Navigating the LT2 site (2 of 3)</a:t>
            </a:r>
          </a:p>
        </p:txBody>
      </p:sp>
      <p:sp>
        <p:nvSpPr>
          <p:cNvPr id="3" name="Content Placeholder 2">
            <a:extLst>
              <a:ext uri="{FF2B5EF4-FFF2-40B4-BE49-F238E27FC236}">
                <a16:creationId xmlns:a16="http://schemas.microsoft.com/office/drawing/2014/main" id="{5C5B95F2-CD87-BAA0-5E2D-F616D42025D8}"/>
              </a:ext>
            </a:extLst>
          </p:cNvPr>
          <p:cNvSpPr>
            <a:spLocks noGrp="1"/>
          </p:cNvSpPr>
          <p:nvPr>
            <p:ph idx="1"/>
          </p:nvPr>
        </p:nvSpPr>
        <p:spPr>
          <a:xfrm>
            <a:off x="150864" y="1126475"/>
            <a:ext cx="11890272" cy="2226974"/>
          </a:xfrm>
        </p:spPr>
        <p:txBody>
          <a:bodyPr rIns="91440"/>
          <a:lstStyle/>
          <a:p>
            <a:pPr marL="0" indent="0">
              <a:buNone/>
            </a:pPr>
            <a:r>
              <a:rPr lang="en-US" sz="2000"/>
              <a:t>3. Learn about the expected developmental progression: </a:t>
            </a:r>
            <a:br>
              <a:rPr lang="en-US" sz="2000"/>
            </a:br>
            <a:r>
              <a:rPr lang="en-US" sz="2000"/>
              <a:t>Read through the descriptions listed at the top of each trajectory's page. On the detail pages, watch the video(s) which provides examples of that level of mathematical thinking. Some of your students may be at the level before or after the age/grade associated with the level on the alignment tool.</a:t>
            </a:r>
          </a:p>
        </p:txBody>
      </p:sp>
      <p:pic>
        <p:nvPicPr>
          <p:cNvPr id="8" name="Content Placeholder 7" descr="LT2 dashboard with the following learning trajectories circled: subitizing, comparing number, adding/subtracting, and multiplying/dividing. ">
            <a:extLst>
              <a:ext uri="{FF2B5EF4-FFF2-40B4-BE49-F238E27FC236}">
                <a16:creationId xmlns:a16="http://schemas.microsoft.com/office/drawing/2014/main" id="{3E92E5E2-D075-49DA-1371-B2F93F13D39A}"/>
              </a:ext>
            </a:extLst>
          </p:cNvPr>
          <p:cNvPicPr>
            <a:picLocks noGrp="1" noChangeAspect="1"/>
          </p:cNvPicPr>
          <p:nvPr>
            <p:ph idx="13"/>
          </p:nvPr>
        </p:nvPicPr>
        <p:blipFill>
          <a:blip r:embed="rId3"/>
          <a:stretch>
            <a:fillRect/>
          </a:stretch>
        </p:blipFill>
        <p:spPr>
          <a:xfrm>
            <a:off x="2615458" y="2598821"/>
            <a:ext cx="6287912" cy="3595551"/>
          </a:xfrm>
          <a:prstGeom prst="rect">
            <a:avLst/>
          </a:prstGeom>
          <a:noFill/>
        </p:spPr>
      </p:pic>
      <p:sp>
        <p:nvSpPr>
          <p:cNvPr id="4" name="Slide Number Placeholder 3">
            <a:extLst>
              <a:ext uri="{FF2B5EF4-FFF2-40B4-BE49-F238E27FC236}">
                <a16:creationId xmlns:a16="http://schemas.microsoft.com/office/drawing/2014/main" id="{EF13AC7D-FDB5-A36F-69FD-5AE80469C8A1}"/>
              </a:ext>
            </a:extLst>
          </p:cNvPr>
          <p:cNvSpPr>
            <a:spLocks noGrp="1"/>
          </p:cNvSpPr>
          <p:nvPr>
            <p:ph type="sldNum" sz="quarter" idx="12"/>
          </p:nvPr>
        </p:nvSpPr>
        <p:spPr/>
        <p:txBody>
          <a:bodyPr vert="horz" lIns="91440" tIns="45720" rIns="91440" bIns="45720" rtlCol="0" anchor="ctr">
            <a:normAutofit/>
          </a:bodyPr>
          <a:lstStyle/>
          <a:p>
            <a:pPr>
              <a:spcAft>
                <a:spcPts val="600"/>
              </a:spcAft>
            </a:pPr>
            <a:fld id="{A3D1C70C-36A2-44FC-A083-98959550CFF4}" type="slidenum">
              <a:rPr lang="en-US" smtClean="0"/>
              <a:pPr>
                <a:spcAft>
                  <a:spcPts val="600"/>
                </a:spcAft>
              </a:pPr>
              <a:t>12</a:t>
            </a:fld>
            <a:endParaRPr lang="en-US"/>
          </a:p>
        </p:txBody>
      </p:sp>
    </p:spTree>
    <p:extLst>
      <p:ext uri="{BB962C8B-B14F-4D97-AF65-F5344CB8AC3E}">
        <p14:creationId xmlns:p14="http://schemas.microsoft.com/office/powerpoint/2010/main" val="4219124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5E0CB-F814-3FEF-CCFD-4F0A2447E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51C2D9-4CF4-5ECB-5169-F03FC926472A}"/>
              </a:ext>
            </a:extLst>
          </p:cNvPr>
          <p:cNvSpPr>
            <a:spLocks noGrp="1"/>
          </p:cNvSpPr>
          <p:nvPr>
            <p:ph type="title"/>
          </p:nvPr>
        </p:nvSpPr>
        <p:spPr/>
        <p:txBody>
          <a:bodyPr vert="horz" lIns="91440" tIns="45720" rIns="91440" bIns="45720" rtlCol="0" anchor="ctr">
            <a:normAutofit/>
          </a:bodyPr>
          <a:lstStyle/>
          <a:p>
            <a:r>
              <a:rPr lang="en-US" sz="4600" b="1" kern="1200">
                <a:latin typeface="Palatino Linotype" panose="02040502050505030304" pitchFamily="18" charset="0"/>
                <a:ea typeface="+mj-ea"/>
                <a:cs typeface="+mj-cs"/>
              </a:rPr>
              <a:t>Navigating the LT2 site (3 of 3)</a:t>
            </a:r>
          </a:p>
        </p:txBody>
      </p:sp>
      <p:pic>
        <p:nvPicPr>
          <p:cNvPr id="7" name="Content Placeholder 6" descr="screenshot: different types of activities that are offered on the LT2 website such as Mr. MixUp (cardinality small numbers), five little fingers (whole group), animal spots (small numbers in a small group), etc.">
            <a:extLst>
              <a:ext uri="{FF2B5EF4-FFF2-40B4-BE49-F238E27FC236}">
                <a16:creationId xmlns:a16="http://schemas.microsoft.com/office/drawing/2014/main" id="{097E01A8-045F-DC75-37DC-63A0DF87A74E}"/>
              </a:ext>
            </a:extLst>
          </p:cNvPr>
          <p:cNvPicPr>
            <a:picLocks noGrp="1" noChangeAspect="1"/>
          </p:cNvPicPr>
          <p:nvPr>
            <p:ph sz="half" idx="1"/>
          </p:nvPr>
        </p:nvPicPr>
        <p:blipFill rotWithShape="1">
          <a:blip r:embed="rId3"/>
          <a:srcRect r="14907" b="-1"/>
          <a:stretch/>
        </p:blipFill>
        <p:spPr>
          <a:xfrm>
            <a:off x="264411" y="1330379"/>
            <a:ext cx="5648709" cy="4351093"/>
          </a:xfrm>
          <a:prstGeom prst="rect">
            <a:avLst/>
          </a:prstGeom>
          <a:noFill/>
        </p:spPr>
      </p:pic>
      <p:sp>
        <p:nvSpPr>
          <p:cNvPr id="6" name="Content Placeholder 5">
            <a:extLst>
              <a:ext uri="{FF2B5EF4-FFF2-40B4-BE49-F238E27FC236}">
                <a16:creationId xmlns:a16="http://schemas.microsoft.com/office/drawing/2014/main" id="{782CCCB4-B4DD-0F01-F3D0-BBA8EA95BA96}"/>
              </a:ext>
            </a:extLst>
          </p:cNvPr>
          <p:cNvSpPr>
            <a:spLocks noGrp="1"/>
          </p:cNvSpPr>
          <p:nvPr>
            <p:ph sz="half" idx="13"/>
          </p:nvPr>
        </p:nvSpPr>
        <p:spPr>
          <a:xfrm>
            <a:off x="6474576" y="2040388"/>
            <a:ext cx="5453015" cy="2777224"/>
          </a:xfrm>
        </p:spPr>
        <p:txBody>
          <a:bodyPr>
            <a:normAutofit/>
          </a:bodyPr>
          <a:lstStyle/>
          <a:p>
            <a:pPr marL="0" indent="0">
              <a:buNone/>
            </a:pPr>
            <a:r>
              <a:rPr lang="en-US" sz="3200"/>
              <a:t>4. Choose an instructional activity: Use the activities to help teach the concepts to your students.</a:t>
            </a:r>
          </a:p>
        </p:txBody>
      </p:sp>
      <p:sp>
        <p:nvSpPr>
          <p:cNvPr id="4" name="Slide Number Placeholder 3">
            <a:extLst>
              <a:ext uri="{FF2B5EF4-FFF2-40B4-BE49-F238E27FC236}">
                <a16:creationId xmlns:a16="http://schemas.microsoft.com/office/drawing/2014/main" id="{EF13AC7D-FDB5-A36F-69FD-5AE80469C8A1}"/>
              </a:ext>
            </a:extLst>
          </p:cNvPr>
          <p:cNvSpPr>
            <a:spLocks noGrp="1"/>
          </p:cNvSpPr>
          <p:nvPr>
            <p:ph type="sldNum" sz="quarter" idx="12"/>
          </p:nvPr>
        </p:nvSpPr>
        <p:spPr/>
        <p:txBody>
          <a:bodyPr vert="horz" lIns="91440" tIns="45720" rIns="91440" bIns="45720" rtlCol="0" anchor="ctr">
            <a:normAutofit/>
          </a:bodyPr>
          <a:lstStyle/>
          <a:p>
            <a:pPr>
              <a:spcAft>
                <a:spcPts val="600"/>
              </a:spcAft>
            </a:pPr>
            <a:fld id="{A3D1C70C-36A2-44FC-A083-98959550CFF4}" type="slidenum">
              <a:rPr lang="en-US" smtClean="0"/>
              <a:pPr>
                <a:spcAft>
                  <a:spcPts val="600"/>
                </a:spcAft>
              </a:pPr>
              <a:t>13</a:t>
            </a:fld>
            <a:endParaRPr lang="en-US"/>
          </a:p>
        </p:txBody>
      </p:sp>
    </p:spTree>
    <p:extLst>
      <p:ext uri="{BB962C8B-B14F-4D97-AF65-F5344CB8AC3E}">
        <p14:creationId xmlns:p14="http://schemas.microsoft.com/office/powerpoint/2010/main" val="396088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5E0CB-F814-3FEF-CCFD-4F0A2447E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51C2D9-4CF4-5ECB-5169-F03FC926472A}"/>
              </a:ext>
            </a:extLst>
          </p:cNvPr>
          <p:cNvSpPr>
            <a:spLocks noGrp="1"/>
          </p:cNvSpPr>
          <p:nvPr>
            <p:ph type="title"/>
          </p:nvPr>
        </p:nvSpPr>
        <p:spPr>
          <a:xfrm>
            <a:off x="1256841" y="378896"/>
            <a:ext cx="10510091" cy="747579"/>
          </a:xfrm>
        </p:spPr>
        <p:txBody>
          <a:bodyPr vert="horz" lIns="91440" tIns="45720" rIns="91440" bIns="45720" rtlCol="0" anchor="ctr">
            <a:normAutofit/>
          </a:bodyPr>
          <a:lstStyle/>
          <a:p>
            <a:r>
              <a:rPr lang="en-US" sz="4600">
                <a:latin typeface="Palatino Linotype"/>
              </a:rPr>
              <a:t>Composing 2D Shapes</a:t>
            </a:r>
            <a:endParaRPr lang="en-US" sz="4600"/>
          </a:p>
        </p:txBody>
      </p:sp>
      <p:sp>
        <p:nvSpPr>
          <p:cNvPr id="6" name="Content Placeholder 5">
            <a:extLst>
              <a:ext uri="{FF2B5EF4-FFF2-40B4-BE49-F238E27FC236}">
                <a16:creationId xmlns:a16="http://schemas.microsoft.com/office/drawing/2014/main" id="{782CCCB4-B4DD-0F01-F3D0-BBA8EA95BA96}"/>
              </a:ext>
            </a:extLst>
          </p:cNvPr>
          <p:cNvSpPr>
            <a:spLocks noGrp="1"/>
          </p:cNvSpPr>
          <p:nvPr>
            <p:ph sz="half" idx="13"/>
          </p:nvPr>
        </p:nvSpPr>
        <p:spPr>
          <a:xfrm>
            <a:off x="139879" y="1048871"/>
            <a:ext cx="7931807" cy="5072403"/>
          </a:xfrm>
        </p:spPr>
        <p:txBody>
          <a:bodyPr vert="horz" lIns="91440" tIns="45720" rIns="640080" bIns="45720" rtlCol="0" anchor="t">
            <a:noAutofit/>
          </a:bodyPr>
          <a:lstStyle/>
          <a:p>
            <a:pPr marL="0" indent="0">
              <a:lnSpc>
                <a:spcPct val="120000"/>
              </a:lnSpc>
              <a:spcBef>
                <a:spcPts val="600"/>
              </a:spcBef>
              <a:spcAft>
                <a:spcPts val="600"/>
              </a:spcAft>
              <a:buNone/>
            </a:pPr>
            <a:r>
              <a:rPr lang="en-US" sz="1100">
                <a:latin typeface="Palatino Linotype"/>
              </a:rPr>
              <a:t>PS 4.4.3: Manipulate, compare and discuss the attributes of: (a) two-dimensional shapes (e.g., use two dimensional shapes to make designs, patterns and pictures by manipulating materials such as paper shapes, puzzle pieces, tangrams; construct shapes from materials such as straws; match identical shapes; sort shapes based on rules [something that makes them alike/different]; describe shapes by sides/angles; use pattern blocks to compose/decompose shapes when making and taking apart compositions of several shapes). </a:t>
            </a:r>
            <a:endParaRPr lang="en-US" sz="1100"/>
          </a:p>
          <a:p>
            <a:pPr marL="0" indent="0">
              <a:lnSpc>
                <a:spcPct val="120000"/>
              </a:lnSpc>
              <a:spcBef>
                <a:spcPts val="600"/>
              </a:spcBef>
              <a:spcAft>
                <a:spcPts val="600"/>
              </a:spcAft>
              <a:buNone/>
            </a:pPr>
            <a:r>
              <a:rPr lang="en-US" sz="1100">
                <a:latin typeface="Palatino Linotype"/>
              </a:rPr>
              <a:t>K.G.B.6: Compose simple shapes to form larger shapes</a:t>
            </a:r>
            <a:endParaRPr lang="en-US" sz="1100"/>
          </a:p>
          <a:p>
            <a:pPr marL="0" indent="0">
              <a:lnSpc>
                <a:spcPct val="120000"/>
              </a:lnSpc>
              <a:spcBef>
                <a:spcPts val="600"/>
              </a:spcBef>
              <a:spcAft>
                <a:spcPts val="600"/>
              </a:spcAft>
              <a:buNone/>
            </a:pPr>
            <a:r>
              <a:rPr lang="en-US" sz="1100">
                <a:latin typeface="Palatino Linotype"/>
              </a:rPr>
              <a:t>1.G.A.2: Compose two-dimensional shapes or three-dimensional shapes to create a composite shape and compose new shapes from the composite shape. </a:t>
            </a:r>
          </a:p>
          <a:p>
            <a:pPr marL="0" indent="0">
              <a:lnSpc>
                <a:spcPct val="120000"/>
              </a:lnSpc>
              <a:spcBef>
                <a:spcPts val="600"/>
              </a:spcBef>
              <a:spcAft>
                <a:spcPts val="600"/>
              </a:spcAft>
              <a:buNone/>
            </a:pPr>
            <a:r>
              <a:rPr lang="en-US" sz="1100">
                <a:latin typeface="Palatino Linotype"/>
              </a:rPr>
              <a:t>1.G.A.3: Partition circles and rectangles into two and four equal shares. Understand for these examples that decomposing into more equal shares creates smaller shares.</a:t>
            </a:r>
          </a:p>
          <a:p>
            <a:pPr marL="0" indent="0">
              <a:lnSpc>
                <a:spcPct val="120000"/>
              </a:lnSpc>
              <a:spcBef>
                <a:spcPts val="600"/>
              </a:spcBef>
              <a:spcAft>
                <a:spcPts val="600"/>
              </a:spcAft>
              <a:buNone/>
            </a:pPr>
            <a:r>
              <a:rPr lang="en-US" sz="1100">
                <a:latin typeface="Palatino Linotype"/>
              </a:rPr>
              <a:t>2.G.A.2:Partition a rectangle into rows and columns of same-size squares and count to find the total number of them.</a:t>
            </a:r>
            <a:endParaRPr lang="en-US" sz="1100"/>
          </a:p>
          <a:p>
            <a:pPr marL="0" indent="0">
              <a:lnSpc>
                <a:spcPct val="120000"/>
              </a:lnSpc>
              <a:spcBef>
                <a:spcPts val="600"/>
              </a:spcBef>
              <a:spcAft>
                <a:spcPts val="600"/>
              </a:spcAft>
              <a:buNone/>
            </a:pPr>
            <a:r>
              <a:rPr lang="en-US" sz="1100">
                <a:latin typeface="Palatino Linotype"/>
              </a:rPr>
              <a:t>2.G.A.3: Partition circles and rectangles into two, three, or four equal shares, describe the shares using the words halves, thirds, half of, a third of, etc., and describe the whole as two halves, three thirds, four fourths. Recognize that equal shares of identical wholes need not have the same shape.</a:t>
            </a:r>
            <a:endParaRPr lang="en-US" sz="1100"/>
          </a:p>
          <a:p>
            <a:pPr marL="0" indent="0">
              <a:lnSpc>
                <a:spcPct val="120000"/>
              </a:lnSpc>
              <a:spcBef>
                <a:spcPts val="600"/>
              </a:spcBef>
              <a:spcAft>
                <a:spcPts val="600"/>
              </a:spcAft>
              <a:buNone/>
            </a:pPr>
            <a:r>
              <a:rPr lang="en-US" sz="1100">
                <a:latin typeface="Palatino Linotype"/>
              </a:rPr>
              <a:t>3.M.B.3.b: Recognize area as an attribute of plane figures and understand concepts of area measurement.  A plane figure which can be covered without gaps or overlaps by  unit squares is said to have an area of  square units.</a:t>
            </a:r>
            <a:endParaRPr lang="en-US" sz="1100"/>
          </a:p>
          <a:p>
            <a:pPr marL="0" indent="0">
              <a:lnSpc>
                <a:spcPct val="120000"/>
              </a:lnSpc>
              <a:spcBef>
                <a:spcPts val="600"/>
              </a:spcBef>
              <a:spcAft>
                <a:spcPts val="600"/>
              </a:spcAft>
              <a:buNone/>
            </a:pPr>
            <a:r>
              <a:rPr lang="en-US" sz="1100">
                <a:latin typeface="Palatino Linotype"/>
              </a:rPr>
              <a:t>3.M.B.5: Relate area to the operations of multiplication and addition. </a:t>
            </a:r>
            <a:endParaRPr lang="en-US" sz="1100"/>
          </a:p>
        </p:txBody>
      </p:sp>
      <p:sp>
        <p:nvSpPr>
          <p:cNvPr id="4" name="Slide Number Placeholder 3">
            <a:extLst>
              <a:ext uri="{FF2B5EF4-FFF2-40B4-BE49-F238E27FC236}">
                <a16:creationId xmlns:a16="http://schemas.microsoft.com/office/drawing/2014/main" id="{EF13AC7D-FDB5-A36F-69FD-5AE80469C8A1}"/>
              </a:ext>
            </a:extLst>
          </p:cNvPr>
          <p:cNvSpPr>
            <a:spLocks noGrp="1"/>
          </p:cNvSpPr>
          <p:nvPr>
            <p:ph type="sldNum" sz="quarter" idx="12"/>
          </p:nvPr>
        </p:nvSpPr>
        <p:spPr/>
        <p:txBody>
          <a:bodyPr vert="horz" lIns="91440" tIns="45720" rIns="91440" bIns="45720" rtlCol="0" anchor="ctr">
            <a:normAutofit/>
          </a:bodyPr>
          <a:lstStyle/>
          <a:p>
            <a:pPr>
              <a:spcAft>
                <a:spcPts val="600"/>
              </a:spcAft>
            </a:pPr>
            <a:fld id="{A3D1C70C-36A2-44FC-A083-98959550CFF4}" type="slidenum">
              <a:rPr lang="en-US" smtClean="0"/>
              <a:pPr>
                <a:spcAft>
                  <a:spcPts val="600"/>
                </a:spcAft>
              </a:pPr>
              <a:t>14</a:t>
            </a:fld>
            <a:endParaRPr lang="en-US"/>
          </a:p>
        </p:txBody>
      </p:sp>
      <p:pic>
        <p:nvPicPr>
          <p:cNvPr id="8" name="Content Placeholder 7" descr="A screenshot of a video game&#10;&#10;Description automatically generated">
            <a:extLst>
              <a:ext uri="{FF2B5EF4-FFF2-40B4-BE49-F238E27FC236}">
                <a16:creationId xmlns:a16="http://schemas.microsoft.com/office/drawing/2014/main" id="{A9F9696D-A7D7-3811-2FB5-D593FAA09DBA}"/>
              </a:ext>
            </a:extLst>
          </p:cNvPr>
          <p:cNvPicPr>
            <a:picLocks noGrp="1" noChangeAspect="1"/>
          </p:cNvPicPr>
          <p:nvPr>
            <p:ph sz="half" idx="1"/>
          </p:nvPr>
        </p:nvPicPr>
        <p:blipFill>
          <a:blip r:embed="rId3"/>
          <a:stretch>
            <a:fillRect/>
          </a:stretch>
        </p:blipFill>
        <p:spPr>
          <a:xfrm>
            <a:off x="7695079" y="1135234"/>
            <a:ext cx="3723191" cy="3221937"/>
          </a:xfrm>
        </p:spPr>
      </p:pic>
      <p:sp>
        <p:nvSpPr>
          <p:cNvPr id="9" name="TextBox 8">
            <a:extLst>
              <a:ext uri="{FF2B5EF4-FFF2-40B4-BE49-F238E27FC236}">
                <a16:creationId xmlns:a16="http://schemas.microsoft.com/office/drawing/2014/main" id="{376414C5-086D-F624-464E-E2762492482E}"/>
              </a:ext>
            </a:extLst>
          </p:cNvPr>
          <p:cNvSpPr txBox="1"/>
          <p:nvPr/>
        </p:nvSpPr>
        <p:spPr>
          <a:xfrm>
            <a:off x="7592598" y="4680897"/>
            <a:ext cx="460307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hlinkClick r:id="rId4"/>
              </a:rPr>
              <a:t>https://www.learningtrajectories.org/math/learning-trajectories</a:t>
            </a:r>
            <a:endParaRPr lang="en-US">
              <a:ea typeface="+mn-lt"/>
              <a:cs typeface="+mn-lt"/>
            </a:endParaRPr>
          </a:p>
          <a:p>
            <a:endParaRPr lang="en-US">
              <a:ea typeface="+mn-lt"/>
              <a:cs typeface="+mn-lt"/>
            </a:endParaRPr>
          </a:p>
          <a:p>
            <a:pPr algn="l"/>
            <a:r>
              <a:rPr lang="en-US">
                <a:ea typeface="+mn-lt"/>
                <a:cs typeface="+mn-lt"/>
                <a:hlinkClick r:id="rId5"/>
              </a:rPr>
              <a:t>https://www.youtube.com/watch?v=d8Nr7VoRasQ</a:t>
            </a:r>
            <a:endParaRPr lang="en-US">
              <a:ea typeface="+mn-lt"/>
              <a:cs typeface="+mn-lt"/>
            </a:endParaRPr>
          </a:p>
          <a:p>
            <a:endParaRPr lang="en-US"/>
          </a:p>
        </p:txBody>
      </p:sp>
    </p:spTree>
    <p:extLst>
      <p:ext uri="{BB962C8B-B14F-4D97-AF65-F5344CB8AC3E}">
        <p14:creationId xmlns:p14="http://schemas.microsoft.com/office/powerpoint/2010/main" val="1358088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17DF0-82CF-A183-0FFD-4173EEFC1AF1}"/>
              </a:ext>
            </a:extLst>
          </p:cNvPr>
          <p:cNvSpPr>
            <a:spLocks noGrp="1"/>
          </p:cNvSpPr>
          <p:nvPr>
            <p:ph type="title"/>
          </p:nvPr>
        </p:nvSpPr>
        <p:spPr/>
        <p:txBody>
          <a:bodyPr/>
          <a:lstStyle/>
          <a:p>
            <a:r>
              <a:rPr lang="en-US"/>
              <a:t>Let’s Review!</a:t>
            </a:r>
          </a:p>
        </p:txBody>
      </p:sp>
      <p:sp>
        <p:nvSpPr>
          <p:cNvPr id="3" name="Text Placeholder 2">
            <a:extLst>
              <a:ext uri="{FF2B5EF4-FFF2-40B4-BE49-F238E27FC236}">
                <a16:creationId xmlns:a16="http://schemas.microsoft.com/office/drawing/2014/main" id="{3993C40E-BDF6-D518-AB38-744CC47B29F0}"/>
              </a:ext>
            </a:extLst>
          </p:cNvPr>
          <p:cNvSpPr>
            <a:spLocks noGrp="1"/>
          </p:cNvSpPr>
          <p:nvPr>
            <p:ph type="body" sz="quarter" idx="11"/>
          </p:nvPr>
        </p:nvSpPr>
        <p:spPr>
          <a:xfrm>
            <a:off x="132347" y="1036828"/>
            <a:ext cx="12059653" cy="5130722"/>
          </a:xfrm>
        </p:spPr>
        <p:txBody>
          <a:bodyPr vert="horz" lIns="91440" tIns="45720" rIns="822960" bIns="45720" rtlCol="0" anchor="t">
            <a:normAutofit fontScale="92500" lnSpcReduction="20000"/>
          </a:bodyPr>
          <a:lstStyle/>
          <a:p>
            <a:pPr marL="742950" indent="-742950">
              <a:buAutoNum type="arabicPeriod"/>
            </a:pPr>
            <a:r>
              <a:rPr lang="en-US" b="0" i="0">
                <a:solidFill>
                  <a:srgbClr val="333333"/>
                </a:solidFill>
                <a:effectLst/>
                <a:latin typeface="+mn-lt"/>
              </a:rPr>
              <a:t>Are learning trajectories asset-based or deficit-based?</a:t>
            </a:r>
          </a:p>
          <a:p>
            <a:pPr marL="742950" indent="-742950">
              <a:buAutoNum type="arabicPeriod"/>
            </a:pPr>
            <a:r>
              <a:rPr lang="en-US">
                <a:solidFill>
                  <a:srgbClr val="333333"/>
                </a:solidFill>
                <a:latin typeface="+mn-lt"/>
              </a:rPr>
              <a:t>True or False…</a:t>
            </a:r>
            <a:r>
              <a:rPr lang="en-US" b="0" i="0">
                <a:solidFill>
                  <a:srgbClr val="333333"/>
                </a:solidFill>
                <a:effectLst/>
                <a:latin typeface="+mn-lt"/>
              </a:rPr>
              <a:t>Learning trajectories march children through a narrow set of skills. </a:t>
            </a:r>
          </a:p>
          <a:p>
            <a:pPr marL="742950" indent="-742950">
              <a:buAutoNum type="arabicPeriod"/>
            </a:pPr>
            <a:r>
              <a:rPr lang="en-US">
                <a:solidFill>
                  <a:srgbClr val="333333"/>
                </a:solidFill>
                <a:latin typeface="+mn-lt"/>
              </a:rPr>
              <a:t>True or False…</a:t>
            </a:r>
            <a:r>
              <a:rPr lang="en-US"/>
              <a:t>Learning trajectories do not consider differences in cultures, ethnicities, and children, including a wide range of approaches to teaching and learning. </a:t>
            </a:r>
          </a:p>
          <a:p>
            <a:pPr marL="742950" indent="-742950">
              <a:buAutoNum type="arabicPeriod"/>
            </a:pPr>
            <a:r>
              <a:rPr lang="en-US" b="0" i="0">
                <a:solidFill>
                  <a:srgbClr val="333333"/>
                </a:solidFill>
                <a:effectLst/>
                <a:latin typeface="+mn-lt"/>
              </a:rPr>
              <a:t>True of False…Learning trajectories are a rigid sequence?</a:t>
            </a:r>
          </a:p>
        </p:txBody>
      </p:sp>
      <p:sp>
        <p:nvSpPr>
          <p:cNvPr id="4" name="Slide Number Placeholder 3">
            <a:extLst>
              <a:ext uri="{FF2B5EF4-FFF2-40B4-BE49-F238E27FC236}">
                <a16:creationId xmlns:a16="http://schemas.microsoft.com/office/drawing/2014/main" id="{3E786368-E528-68C7-A3BB-D78EA81AED97}"/>
              </a:ext>
            </a:extLst>
          </p:cNvPr>
          <p:cNvSpPr>
            <a:spLocks noGrp="1"/>
          </p:cNvSpPr>
          <p:nvPr>
            <p:ph type="sldNum" sz="quarter" idx="10"/>
          </p:nvPr>
        </p:nvSpPr>
        <p:spPr/>
        <p:txBody>
          <a:bodyPr/>
          <a:lstStyle/>
          <a:p>
            <a:fld id="{A3D1C70C-36A2-44FC-A083-98959550CFF4}" type="slidenum">
              <a:rPr lang="en-US" smtClean="0"/>
              <a:pPr/>
              <a:t>15</a:t>
            </a:fld>
            <a:endParaRPr lang="en-US"/>
          </a:p>
        </p:txBody>
      </p:sp>
    </p:spTree>
    <p:extLst>
      <p:ext uri="{BB962C8B-B14F-4D97-AF65-F5344CB8AC3E}">
        <p14:creationId xmlns:p14="http://schemas.microsoft.com/office/powerpoint/2010/main" val="3379713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17DF0-82CF-A183-0FFD-4173EEFC1AF1}"/>
              </a:ext>
            </a:extLst>
          </p:cNvPr>
          <p:cNvSpPr>
            <a:spLocks noGrp="1"/>
          </p:cNvSpPr>
          <p:nvPr>
            <p:ph type="title"/>
          </p:nvPr>
        </p:nvSpPr>
        <p:spPr/>
        <p:txBody>
          <a:bodyPr/>
          <a:lstStyle/>
          <a:p>
            <a:r>
              <a:rPr lang="en-US"/>
              <a:t>Conclusion</a:t>
            </a:r>
          </a:p>
        </p:txBody>
      </p:sp>
      <p:sp>
        <p:nvSpPr>
          <p:cNvPr id="3" name="Text Placeholder 2">
            <a:extLst>
              <a:ext uri="{FF2B5EF4-FFF2-40B4-BE49-F238E27FC236}">
                <a16:creationId xmlns:a16="http://schemas.microsoft.com/office/drawing/2014/main" id="{3993C40E-BDF6-D518-AB38-744CC47B29F0}"/>
              </a:ext>
            </a:extLst>
          </p:cNvPr>
          <p:cNvSpPr>
            <a:spLocks noGrp="1"/>
          </p:cNvSpPr>
          <p:nvPr>
            <p:ph type="body" sz="quarter" idx="11"/>
          </p:nvPr>
        </p:nvSpPr>
        <p:spPr>
          <a:xfrm>
            <a:off x="132347" y="1036828"/>
            <a:ext cx="12059653" cy="5130722"/>
          </a:xfrm>
        </p:spPr>
        <p:txBody>
          <a:bodyPr vert="horz" lIns="91440" tIns="45720" rIns="822960" bIns="45720" rtlCol="0" anchor="t">
            <a:normAutofit/>
          </a:bodyPr>
          <a:lstStyle/>
          <a:p>
            <a:pPr marL="571500" indent="-571500"/>
            <a:r>
              <a:rPr lang="en-US" b="0" i="0">
                <a:solidFill>
                  <a:srgbClr val="333333"/>
                </a:solidFill>
                <a:effectLst/>
                <a:latin typeface="+mn-lt"/>
              </a:rPr>
              <a:t>Learning trajectories connect research and practice.  </a:t>
            </a:r>
            <a:endParaRPr lang="en-US">
              <a:solidFill>
                <a:srgbClr val="000000"/>
              </a:solidFill>
            </a:endParaRPr>
          </a:p>
          <a:p>
            <a:pPr marL="571500" indent="-571500"/>
            <a:r>
              <a:rPr lang="en-US" b="0" i="0">
                <a:solidFill>
                  <a:srgbClr val="333333"/>
                </a:solidFill>
                <a:effectLst/>
                <a:latin typeface="+mn-lt"/>
              </a:rPr>
              <a:t>Once teachers understand the learning trajectories and how to implement them in their classrooms, they-and the children they teach-will be changed for the better forever.</a:t>
            </a:r>
            <a:endParaRPr lang="en-US"/>
          </a:p>
        </p:txBody>
      </p:sp>
      <p:sp>
        <p:nvSpPr>
          <p:cNvPr id="4" name="Slide Number Placeholder 3">
            <a:extLst>
              <a:ext uri="{FF2B5EF4-FFF2-40B4-BE49-F238E27FC236}">
                <a16:creationId xmlns:a16="http://schemas.microsoft.com/office/drawing/2014/main" id="{3E786368-E528-68C7-A3BB-D78EA81AED97}"/>
              </a:ext>
            </a:extLst>
          </p:cNvPr>
          <p:cNvSpPr>
            <a:spLocks noGrp="1"/>
          </p:cNvSpPr>
          <p:nvPr>
            <p:ph type="sldNum" sz="quarter" idx="10"/>
          </p:nvPr>
        </p:nvSpPr>
        <p:spPr/>
        <p:txBody>
          <a:bodyPr/>
          <a:lstStyle/>
          <a:p>
            <a:fld id="{A3D1C70C-36A2-44FC-A083-98959550CFF4}" type="slidenum">
              <a:rPr lang="en-US" smtClean="0"/>
              <a:pPr/>
              <a:t>16</a:t>
            </a:fld>
            <a:endParaRPr lang="en-US"/>
          </a:p>
        </p:txBody>
      </p:sp>
    </p:spTree>
    <p:extLst>
      <p:ext uri="{BB962C8B-B14F-4D97-AF65-F5344CB8AC3E}">
        <p14:creationId xmlns:p14="http://schemas.microsoft.com/office/powerpoint/2010/main" val="3794217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63CCE-E8DE-53F3-5877-1CF3C6185703}"/>
              </a:ext>
            </a:extLst>
          </p:cNvPr>
          <p:cNvSpPr>
            <a:spLocks noGrp="1"/>
          </p:cNvSpPr>
          <p:nvPr>
            <p:ph type="title"/>
          </p:nvPr>
        </p:nvSpPr>
        <p:spPr/>
        <p:txBody>
          <a:bodyPr/>
          <a:lstStyle/>
          <a:p>
            <a:r>
              <a:rPr lang="en-US">
                <a:latin typeface="Palatino Linotype"/>
              </a:rPr>
              <a:t>References</a:t>
            </a:r>
            <a:endParaRPr lang="en-US"/>
          </a:p>
        </p:txBody>
      </p:sp>
      <p:sp>
        <p:nvSpPr>
          <p:cNvPr id="3" name="Text Placeholder 2">
            <a:extLst>
              <a:ext uri="{FF2B5EF4-FFF2-40B4-BE49-F238E27FC236}">
                <a16:creationId xmlns:a16="http://schemas.microsoft.com/office/drawing/2014/main" id="{0A7C35E7-D590-357F-7EB0-31875476E2B2}"/>
              </a:ext>
            </a:extLst>
          </p:cNvPr>
          <p:cNvSpPr>
            <a:spLocks noGrp="1"/>
          </p:cNvSpPr>
          <p:nvPr>
            <p:ph type="body" sz="quarter" idx="11"/>
          </p:nvPr>
        </p:nvSpPr>
        <p:spPr/>
        <p:txBody>
          <a:bodyPr vert="horz" lIns="91440" tIns="45720" rIns="822960" bIns="45720" rtlCol="0" anchor="t">
            <a:normAutofit/>
          </a:bodyPr>
          <a:lstStyle/>
          <a:p>
            <a:pPr marL="0" indent="-457200">
              <a:buNone/>
            </a:pPr>
            <a:r>
              <a:rPr lang="en-US" sz="2000">
                <a:solidFill>
                  <a:srgbClr val="222222"/>
                </a:solidFill>
                <a:latin typeface="Palatino Linotype"/>
                <a:cs typeface="Arial"/>
              </a:rPr>
              <a:t>Carpenter, T. P., </a:t>
            </a:r>
            <a:r>
              <a:rPr lang="en-US" sz="2000" err="1">
                <a:solidFill>
                  <a:srgbClr val="222222"/>
                </a:solidFill>
                <a:latin typeface="Palatino Linotype"/>
                <a:cs typeface="Arial"/>
              </a:rPr>
              <a:t>Fennema</a:t>
            </a:r>
            <a:r>
              <a:rPr lang="en-US" sz="2000">
                <a:solidFill>
                  <a:srgbClr val="222222"/>
                </a:solidFill>
                <a:latin typeface="Palatino Linotype"/>
                <a:cs typeface="Arial"/>
              </a:rPr>
              <a:t>, E., &amp; Franke, M. L. (2015). Cognitively guided instruction: A   knowledge base for reform in primary mathematics instruction. </a:t>
            </a:r>
            <a:r>
              <a:rPr lang="en-US" sz="2000" i="1">
                <a:solidFill>
                  <a:srgbClr val="222222"/>
                </a:solidFill>
                <a:latin typeface="Palatino Linotype"/>
                <a:cs typeface="Arial"/>
              </a:rPr>
              <a:t>The elementary school journal</a:t>
            </a:r>
            <a:r>
              <a:rPr lang="en-US" sz="2000">
                <a:solidFill>
                  <a:srgbClr val="222222"/>
                </a:solidFill>
                <a:latin typeface="Palatino Linotype"/>
                <a:cs typeface="Arial"/>
              </a:rPr>
              <a:t>, </a:t>
            </a:r>
            <a:r>
              <a:rPr lang="en-US" sz="2000" i="1">
                <a:solidFill>
                  <a:srgbClr val="222222"/>
                </a:solidFill>
                <a:latin typeface="Palatino Linotype"/>
                <a:cs typeface="Arial"/>
              </a:rPr>
              <a:t>97</a:t>
            </a:r>
            <a:r>
              <a:rPr lang="en-US" sz="2000">
                <a:solidFill>
                  <a:srgbClr val="222222"/>
                </a:solidFill>
                <a:latin typeface="Palatino Linotype"/>
                <a:cs typeface="Arial"/>
              </a:rPr>
              <a:t>(1), 3-20.</a:t>
            </a:r>
            <a:endParaRPr lang="en-US" sz="2000">
              <a:latin typeface="Palatino Linotype"/>
            </a:endParaRPr>
          </a:p>
          <a:p>
            <a:pPr marL="0" indent="0">
              <a:buNone/>
            </a:pPr>
            <a:r>
              <a:rPr lang="en-US" sz="2000">
                <a:solidFill>
                  <a:srgbClr val="222222"/>
                </a:solidFill>
                <a:latin typeface="Palatino Linotype"/>
                <a:cs typeface="Arial"/>
              </a:rPr>
              <a:t>Carpenter, T. P., &amp; Moser, J. M. (1984). The acquisition of addition and subtraction concepts in grades one through three. </a:t>
            </a:r>
            <a:r>
              <a:rPr lang="en-US" sz="2000" i="1">
                <a:solidFill>
                  <a:srgbClr val="222222"/>
                </a:solidFill>
                <a:latin typeface="Palatino Linotype"/>
                <a:cs typeface="Arial"/>
              </a:rPr>
              <a:t>Journal for research in Mathematics Education</a:t>
            </a:r>
            <a:r>
              <a:rPr lang="en-US" sz="2000">
                <a:solidFill>
                  <a:srgbClr val="222222"/>
                </a:solidFill>
                <a:latin typeface="Palatino Linotype"/>
                <a:cs typeface="Arial"/>
              </a:rPr>
              <a:t>, </a:t>
            </a:r>
            <a:r>
              <a:rPr lang="en-US" sz="2000" i="1">
                <a:solidFill>
                  <a:srgbClr val="222222"/>
                </a:solidFill>
                <a:latin typeface="Palatino Linotype"/>
                <a:cs typeface="Arial"/>
              </a:rPr>
              <a:t>15</a:t>
            </a:r>
            <a:r>
              <a:rPr lang="en-US" sz="2000">
                <a:solidFill>
                  <a:srgbClr val="222222"/>
                </a:solidFill>
                <a:latin typeface="Palatino Linotype"/>
                <a:cs typeface="Arial"/>
              </a:rPr>
              <a:t>(3), 179-202.</a:t>
            </a:r>
            <a:endParaRPr lang="en-US" sz="2000"/>
          </a:p>
          <a:p>
            <a:pPr marL="0" indent="0">
              <a:buNone/>
            </a:pPr>
            <a:r>
              <a:rPr lang="en-US" sz="2000">
                <a:solidFill>
                  <a:srgbClr val="222222"/>
                </a:solidFill>
                <a:latin typeface="Palatino Linotype"/>
                <a:cs typeface="Arial"/>
              </a:rPr>
              <a:t>Simon, M. (2020). Hypothetical learning trajectories in mathematics education. In </a:t>
            </a:r>
            <a:r>
              <a:rPr lang="en-US" sz="2000" i="1">
                <a:solidFill>
                  <a:srgbClr val="222222"/>
                </a:solidFill>
                <a:latin typeface="Palatino Linotype"/>
                <a:cs typeface="Arial"/>
              </a:rPr>
              <a:t>Encyclopedia of mathematics education</a:t>
            </a:r>
            <a:r>
              <a:rPr lang="en-US" sz="2000">
                <a:solidFill>
                  <a:srgbClr val="222222"/>
                </a:solidFill>
                <a:latin typeface="Palatino Linotype"/>
                <a:cs typeface="Arial"/>
              </a:rPr>
              <a:t> (pp. 354-357). Cham: Springer International Publishing.</a:t>
            </a:r>
            <a:endParaRPr lang="en-US" sz="2000">
              <a:latin typeface="Palatino Linotype"/>
            </a:endParaRPr>
          </a:p>
        </p:txBody>
      </p:sp>
      <p:sp>
        <p:nvSpPr>
          <p:cNvPr id="4" name="Slide Number Placeholder 3">
            <a:extLst>
              <a:ext uri="{FF2B5EF4-FFF2-40B4-BE49-F238E27FC236}">
                <a16:creationId xmlns:a16="http://schemas.microsoft.com/office/drawing/2014/main" id="{4E6AAA24-5260-2602-22D8-FC62EA616080}"/>
              </a:ext>
            </a:extLst>
          </p:cNvPr>
          <p:cNvSpPr>
            <a:spLocks noGrp="1"/>
          </p:cNvSpPr>
          <p:nvPr>
            <p:ph type="sldNum" sz="quarter" idx="10"/>
          </p:nvPr>
        </p:nvSpPr>
        <p:spPr/>
        <p:txBody>
          <a:bodyPr/>
          <a:lstStyle/>
          <a:p>
            <a:fld id="{A3D1C70C-36A2-44FC-A083-98959550CFF4}" type="slidenum">
              <a:rPr lang="en-US" smtClean="0"/>
              <a:pPr/>
              <a:t>17</a:t>
            </a:fld>
            <a:endParaRPr lang="en-US"/>
          </a:p>
        </p:txBody>
      </p:sp>
    </p:spTree>
    <p:extLst>
      <p:ext uri="{BB962C8B-B14F-4D97-AF65-F5344CB8AC3E}">
        <p14:creationId xmlns:p14="http://schemas.microsoft.com/office/powerpoint/2010/main" val="2534912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E8BA-44FC-0170-9A47-06A3B4939B44}"/>
              </a:ext>
            </a:extLst>
          </p:cNvPr>
          <p:cNvSpPr>
            <a:spLocks noGrp="1"/>
          </p:cNvSpPr>
          <p:nvPr>
            <p:ph type="title"/>
          </p:nvPr>
        </p:nvSpPr>
        <p:spPr/>
        <p:txBody>
          <a:bodyPr/>
          <a:lstStyle/>
          <a:p>
            <a:r>
              <a:rPr lang="en-US"/>
              <a:t>Follow Us on Social Media</a:t>
            </a:r>
          </a:p>
        </p:txBody>
      </p:sp>
      <p:sp>
        <p:nvSpPr>
          <p:cNvPr id="3" name="Text Placeholder 2">
            <a:extLst>
              <a:ext uri="{FF2B5EF4-FFF2-40B4-BE49-F238E27FC236}">
                <a16:creationId xmlns:a16="http://schemas.microsoft.com/office/drawing/2014/main" id="{44DF877A-4764-1162-7123-E7F0FC9CA3B3}"/>
              </a:ext>
            </a:extLst>
          </p:cNvPr>
          <p:cNvSpPr>
            <a:spLocks noGrp="1"/>
          </p:cNvSpPr>
          <p:nvPr>
            <p:ph type="body" sz="quarter" idx="18"/>
          </p:nvPr>
        </p:nvSpPr>
        <p:spPr/>
        <p:txBody>
          <a:bodyPr/>
          <a:lstStyle/>
          <a:p>
            <a:r>
              <a:rPr lang="en-US" sz="1400"/>
              <a:t>Facebook: </a:t>
            </a:r>
            <a:br>
              <a:rPr lang="en-US" sz="1400"/>
            </a:br>
            <a:r>
              <a:rPr lang="en-US" sz="1400"/>
              <a:t>@njdeptofed</a:t>
            </a:r>
          </a:p>
        </p:txBody>
      </p:sp>
      <p:sp>
        <p:nvSpPr>
          <p:cNvPr id="4" name="Text Placeholder 3">
            <a:extLst>
              <a:ext uri="{FF2B5EF4-FFF2-40B4-BE49-F238E27FC236}">
                <a16:creationId xmlns:a16="http://schemas.microsoft.com/office/drawing/2014/main" id="{4F7534DB-B373-4FE4-44DA-DEFD0DE3C6A8}"/>
              </a:ext>
            </a:extLst>
          </p:cNvPr>
          <p:cNvSpPr>
            <a:spLocks noGrp="1"/>
          </p:cNvSpPr>
          <p:nvPr>
            <p:ph type="body" sz="quarter" idx="19"/>
          </p:nvPr>
        </p:nvSpPr>
        <p:spPr/>
        <p:txBody>
          <a:bodyPr/>
          <a:lstStyle/>
          <a:p>
            <a:r>
              <a:rPr lang="en-US" sz="1400"/>
              <a:t>Instagram: </a:t>
            </a:r>
            <a:br>
              <a:rPr lang="en-US" sz="1400"/>
            </a:br>
            <a:r>
              <a:rPr lang="en-US" sz="1400"/>
              <a:t>@newjerseydoe</a:t>
            </a:r>
          </a:p>
        </p:txBody>
      </p:sp>
      <p:sp>
        <p:nvSpPr>
          <p:cNvPr id="5" name="Text Placeholder 4">
            <a:extLst>
              <a:ext uri="{FF2B5EF4-FFF2-40B4-BE49-F238E27FC236}">
                <a16:creationId xmlns:a16="http://schemas.microsoft.com/office/drawing/2014/main" id="{9D829465-9614-F4A7-2745-4442655ECD23}"/>
              </a:ext>
            </a:extLst>
          </p:cNvPr>
          <p:cNvSpPr>
            <a:spLocks noGrp="1"/>
          </p:cNvSpPr>
          <p:nvPr>
            <p:ph type="body" sz="quarter" idx="20"/>
          </p:nvPr>
        </p:nvSpPr>
        <p:spPr>
          <a:xfrm>
            <a:off x="7157716" y="2540792"/>
            <a:ext cx="3222071" cy="914400"/>
          </a:xfrm>
        </p:spPr>
        <p:txBody>
          <a:bodyPr/>
          <a:lstStyle/>
          <a:p>
            <a:r>
              <a:rPr lang="en-US" sz="1600"/>
              <a:t>LinkedIn: </a:t>
            </a:r>
            <a:br>
              <a:rPr lang="en-US" sz="1600"/>
            </a:br>
            <a:r>
              <a:rPr lang="en-US"/>
              <a:t>New Jersey Department of Education</a:t>
            </a:r>
            <a:endParaRPr lang="en-US" sz="1600"/>
          </a:p>
        </p:txBody>
      </p:sp>
      <p:sp>
        <p:nvSpPr>
          <p:cNvPr id="6" name="Text Placeholder 5">
            <a:extLst>
              <a:ext uri="{FF2B5EF4-FFF2-40B4-BE49-F238E27FC236}">
                <a16:creationId xmlns:a16="http://schemas.microsoft.com/office/drawing/2014/main" id="{6D7DB17C-4391-4447-9B73-1C6D87CCAF5D}"/>
              </a:ext>
            </a:extLst>
          </p:cNvPr>
          <p:cNvSpPr>
            <a:spLocks noGrp="1"/>
          </p:cNvSpPr>
          <p:nvPr>
            <p:ph type="body" sz="quarter" idx="21"/>
          </p:nvPr>
        </p:nvSpPr>
        <p:spPr/>
        <p:txBody>
          <a:bodyPr/>
          <a:lstStyle/>
          <a:p>
            <a:r>
              <a:rPr lang="en-US" sz="1400"/>
              <a:t>Threads:</a:t>
            </a:r>
            <a:br>
              <a:rPr lang="en-US" sz="1400"/>
            </a:br>
            <a:r>
              <a:rPr lang="en-US" sz="1400"/>
              <a:t>@NewJerseyDOE</a:t>
            </a:r>
          </a:p>
        </p:txBody>
      </p:sp>
      <p:sp>
        <p:nvSpPr>
          <p:cNvPr id="7" name="Text Placeholder 6">
            <a:extLst>
              <a:ext uri="{FF2B5EF4-FFF2-40B4-BE49-F238E27FC236}">
                <a16:creationId xmlns:a16="http://schemas.microsoft.com/office/drawing/2014/main" id="{3A9B9AE2-0CAE-F8C7-5904-BB5585BD075C}"/>
              </a:ext>
            </a:extLst>
          </p:cNvPr>
          <p:cNvSpPr>
            <a:spLocks noGrp="1"/>
          </p:cNvSpPr>
          <p:nvPr>
            <p:ph type="body" sz="quarter" idx="16"/>
          </p:nvPr>
        </p:nvSpPr>
        <p:spPr/>
        <p:txBody>
          <a:bodyPr/>
          <a:lstStyle/>
          <a:p>
            <a:r>
              <a:rPr lang="en-US" sz="1400"/>
              <a:t>X: @NewJerseyDOE</a:t>
            </a:r>
          </a:p>
        </p:txBody>
      </p:sp>
      <p:sp>
        <p:nvSpPr>
          <p:cNvPr id="8" name="Text Placeholder 7">
            <a:extLst>
              <a:ext uri="{FF2B5EF4-FFF2-40B4-BE49-F238E27FC236}">
                <a16:creationId xmlns:a16="http://schemas.microsoft.com/office/drawing/2014/main" id="{CD71530C-A2CF-90BE-687C-3FB18D13E934}"/>
              </a:ext>
            </a:extLst>
          </p:cNvPr>
          <p:cNvSpPr>
            <a:spLocks noGrp="1"/>
          </p:cNvSpPr>
          <p:nvPr>
            <p:ph type="body" sz="quarter" idx="17"/>
          </p:nvPr>
        </p:nvSpPr>
        <p:spPr/>
        <p:txBody>
          <a:bodyPr/>
          <a:lstStyle/>
          <a:p>
            <a:r>
              <a:rPr lang="en-US" sz="1600"/>
              <a:t>YouTube: </a:t>
            </a:r>
            <a:r>
              <a:rPr lang="en-US" sz="1400"/>
              <a:t>@newjerseydepartmentofeduca6565</a:t>
            </a:r>
          </a:p>
        </p:txBody>
      </p:sp>
      <p:sp>
        <p:nvSpPr>
          <p:cNvPr id="9" name="Slide Number Placeholder 8">
            <a:extLst>
              <a:ext uri="{FF2B5EF4-FFF2-40B4-BE49-F238E27FC236}">
                <a16:creationId xmlns:a16="http://schemas.microsoft.com/office/drawing/2014/main" id="{D0F7168A-CC49-56E6-B127-660AAE5DD0C5}"/>
              </a:ext>
            </a:extLst>
          </p:cNvPr>
          <p:cNvSpPr>
            <a:spLocks noGrp="1"/>
          </p:cNvSpPr>
          <p:nvPr>
            <p:ph type="sldNum" sz="quarter" idx="10"/>
          </p:nvPr>
        </p:nvSpPr>
        <p:spPr/>
        <p:txBody>
          <a:bodyPr/>
          <a:lstStyle/>
          <a:p>
            <a:fld id="{A3D1C70C-36A2-44FC-A083-98959550CFF4}" type="slidenum">
              <a:rPr lang="en-US" smtClean="0"/>
              <a:pPr/>
              <a:t>18</a:t>
            </a:fld>
            <a:endParaRPr lang="en-US"/>
          </a:p>
        </p:txBody>
      </p:sp>
    </p:spTree>
    <p:extLst>
      <p:ext uri="{BB962C8B-B14F-4D97-AF65-F5344CB8AC3E}">
        <p14:creationId xmlns:p14="http://schemas.microsoft.com/office/powerpoint/2010/main" val="2529699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a:t>Thank You!</a:t>
            </a:r>
          </a:p>
        </p:txBody>
      </p:sp>
      <p:sp>
        <p:nvSpPr>
          <p:cNvPr id="11" name="Website">
            <a:extLst>
              <a:ext uri="{FF2B5EF4-FFF2-40B4-BE49-F238E27FC236}">
                <a16:creationId xmlns:a16="http://schemas.microsoft.com/office/drawing/2014/main" id="{4E6DD0DE-325E-47CB-9D78-EE0FDE0A111F}"/>
              </a:ext>
            </a:extLst>
          </p:cNvPr>
          <p:cNvSpPr>
            <a:spLocks noGrp="1"/>
          </p:cNvSpPr>
          <p:nvPr>
            <p:ph idx="1"/>
          </p:nvPr>
        </p:nvSpPr>
        <p:spPr/>
        <p:txBody>
          <a:bodyPr/>
          <a:lstStyle/>
          <a:p>
            <a:r>
              <a:rPr lang="en-US"/>
              <a:t>New Jersey Department of Education: </a:t>
            </a:r>
            <a:r>
              <a:rPr lang="en-US">
                <a:solidFill>
                  <a:srgbClr val="0000FF"/>
                </a:solidFill>
                <a:hlinkClick r:id="rId2" action="ppaction://hlinkfile">
                  <a:extLst>
                    <a:ext uri="{A12FA001-AC4F-418D-AE19-62706E023703}">
                      <ahyp:hlinkClr xmlns:ahyp="http://schemas.microsoft.com/office/drawing/2018/hyperlinkcolor" val="tx"/>
                    </a:ext>
                  </a:extLst>
                </a:hlinkClick>
              </a:rPr>
              <a:t>nj.gov/education</a:t>
            </a:r>
            <a:endParaRPr lang="en-US">
              <a:solidFill>
                <a:srgbClr val="0000FF"/>
              </a:solidFill>
            </a:endParaRP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a:xfrm>
            <a:off x="-62629" y="2679501"/>
            <a:ext cx="12191999" cy="1493491"/>
          </a:xfrm>
        </p:spPr>
        <p:txBody>
          <a:bodyPr vert="horz" lIns="0" tIns="45720" rIns="0" bIns="45720" rtlCol="0" anchor="t">
            <a:normAutofit/>
          </a:bodyPr>
          <a:lstStyle/>
          <a:p>
            <a:r>
              <a:rPr lang="en-US">
                <a:latin typeface="Palatino Linotype"/>
                <a:hlinkClick r:id="rId3"/>
              </a:rPr>
              <a:t>K-3Office@doe.nj.gov</a:t>
            </a:r>
          </a:p>
          <a:p>
            <a:endParaRPr lang="en-US"/>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fld id="{A3D1C70C-36A2-44FC-A083-98959550CFF4}" type="slidenum">
              <a:rPr lang="en-US" smtClean="0"/>
              <a:t>19</a:t>
            </a:fld>
            <a:endParaRPr lang="en-US"/>
          </a:p>
        </p:txBody>
      </p:sp>
    </p:spTree>
    <p:extLst>
      <p:ext uri="{BB962C8B-B14F-4D97-AF65-F5344CB8AC3E}">
        <p14:creationId xmlns:p14="http://schemas.microsoft.com/office/powerpoint/2010/main" val="115392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idx="1"/>
          </p:nvPr>
        </p:nvSpPr>
        <p:spPr/>
        <p:txBody>
          <a:bodyPr vert="horz" lIns="91440" tIns="45720" rIns="274320" bIns="45720" rtlCol="0" anchor="t">
            <a:noAutofit/>
          </a:bodyPr>
          <a:lstStyle/>
          <a:p>
            <a:r>
              <a:rPr lang="en-US" sz="2300">
                <a:latin typeface="Palatino Linotype"/>
              </a:rPr>
              <a:t>History of Learning Trajectories (LTs)</a:t>
            </a:r>
          </a:p>
          <a:p>
            <a:r>
              <a:rPr lang="en-US" sz="2300">
                <a:latin typeface="Palatino Linotype"/>
              </a:rPr>
              <a:t>Defining Learning Trajectories</a:t>
            </a:r>
          </a:p>
          <a:p>
            <a:r>
              <a:rPr lang="en-US" sz="2300">
                <a:latin typeface="Palatino Linotype"/>
              </a:rPr>
              <a:t>Pitfalls of LTs</a:t>
            </a:r>
          </a:p>
          <a:p>
            <a:r>
              <a:rPr lang="en-US" sz="2300">
                <a:latin typeface="Palatino Linotype"/>
              </a:rPr>
              <a:t>Using the LTs</a:t>
            </a:r>
          </a:p>
        </p:txBody>
      </p:sp>
      <p:sp>
        <p:nvSpPr>
          <p:cNvPr id="5" name="Content Placeholder 4">
            <a:extLst>
              <a:ext uri="{FF2B5EF4-FFF2-40B4-BE49-F238E27FC236}">
                <a16:creationId xmlns:a16="http://schemas.microsoft.com/office/drawing/2014/main" id="{1A217A40-0721-982A-756C-F294787D66B0}"/>
              </a:ext>
            </a:extLst>
          </p:cNvPr>
          <p:cNvSpPr>
            <a:spLocks noGrp="1"/>
          </p:cNvSpPr>
          <p:nvPr>
            <p:ph idx="13"/>
          </p:nvPr>
        </p:nvSpPr>
        <p:spPr>
          <a:xfrm>
            <a:off x="155436" y="4087569"/>
            <a:ext cx="11890272" cy="1692120"/>
          </a:xfrm>
        </p:spPr>
        <p:txBody>
          <a:bodyPr/>
          <a:lstStyle/>
          <a:p>
            <a:pPr marL="0" indent="0">
              <a:buNone/>
            </a:pPr>
            <a:r>
              <a:rPr lang="en-US" sz="1800">
                <a:latin typeface="Cambria" panose="02040503050406030204" pitchFamily="18" charset="0"/>
                <a:ea typeface="Cambria" panose="02040503050406030204" pitchFamily="18" charset="0"/>
              </a:rPr>
              <a:t>(Please be advised that neither the New Jersey Department of Education, nor its employees, specifically promotes, endorses, recommends, or favors any of the entities or resources listed herein. Instead, this list of entities and resources is provided for informational purposes only.  School districts must always evaluate and determine, based on the individualized needs of its student population, whether to utilize and/or expend its resources on the entities or resources herein.)</a:t>
            </a:r>
            <a:r>
              <a:rPr lang="en-US" sz="1800">
                <a:latin typeface="Cambria" panose="02040503050406030204" pitchFamily="18" charset="0"/>
                <a:ea typeface="Cambria" panose="02040503050406030204" pitchFamily="18" charset="0"/>
                <a:cs typeface="Calibri"/>
              </a:rPr>
              <a:t>​</a:t>
            </a:r>
            <a:endParaRPr lang="en-US" sz="180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2"/>
          </p:nvPr>
        </p:nvSpPr>
        <p:spPr/>
        <p:txBody>
          <a:bodyPr/>
          <a:lstStyle/>
          <a:p>
            <a:fld id="{A3D1C70C-36A2-44FC-A083-98959550CFF4}" type="slidenum">
              <a:rPr lang="en-US" smtClean="0"/>
              <a:pPr/>
              <a:t>2</a:t>
            </a:fld>
            <a:endParaRPr lang="en-US"/>
          </a:p>
        </p:txBody>
      </p:sp>
    </p:spTree>
    <p:extLst>
      <p:ext uri="{BB962C8B-B14F-4D97-AF65-F5344CB8AC3E}">
        <p14:creationId xmlns:p14="http://schemas.microsoft.com/office/powerpoint/2010/main" val="3657976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DE901-6373-093F-5C63-486424DAC2AA}"/>
              </a:ext>
            </a:extLst>
          </p:cNvPr>
          <p:cNvSpPr>
            <a:spLocks noGrp="1"/>
          </p:cNvSpPr>
          <p:nvPr>
            <p:ph type="title"/>
          </p:nvPr>
        </p:nvSpPr>
        <p:spPr/>
        <p:txBody>
          <a:bodyPr/>
          <a:lstStyle/>
          <a:p>
            <a:r>
              <a:rPr lang="en-US"/>
              <a:t>History of Learning Trajectories</a:t>
            </a:r>
          </a:p>
        </p:txBody>
      </p:sp>
      <p:sp>
        <p:nvSpPr>
          <p:cNvPr id="3" name="Text Placeholder 2">
            <a:extLst>
              <a:ext uri="{FF2B5EF4-FFF2-40B4-BE49-F238E27FC236}">
                <a16:creationId xmlns:a16="http://schemas.microsoft.com/office/drawing/2014/main" id="{A35DFFC9-8268-7326-9406-B28D3172DBBE}"/>
              </a:ext>
            </a:extLst>
          </p:cNvPr>
          <p:cNvSpPr>
            <a:spLocks noGrp="1"/>
          </p:cNvSpPr>
          <p:nvPr>
            <p:ph type="body" sz="quarter" idx="11"/>
          </p:nvPr>
        </p:nvSpPr>
        <p:spPr/>
        <p:txBody>
          <a:bodyPr vert="horz" lIns="91440" tIns="45720" rIns="822960" bIns="45720" rtlCol="0" anchor="t">
            <a:normAutofit/>
          </a:bodyPr>
          <a:lstStyle/>
          <a:p>
            <a:r>
              <a:rPr lang="en-US">
                <a:latin typeface="Palatino Linotype"/>
              </a:rPr>
              <a:t>Addition and Subtraction Framework (Carpenter and Moser, 1984)</a:t>
            </a:r>
          </a:p>
          <a:p>
            <a:r>
              <a:rPr lang="en-US">
                <a:latin typeface="Palatino Linotype"/>
              </a:rPr>
              <a:t>Hypothetical Learning Trajectories (Simon, 2020)</a:t>
            </a:r>
          </a:p>
          <a:p>
            <a:r>
              <a:rPr lang="en-US">
                <a:latin typeface="Palatino Linotype"/>
              </a:rPr>
              <a:t> Cognitively Guided Instruction (Carpenter, et. al., 2015)</a:t>
            </a:r>
          </a:p>
        </p:txBody>
      </p:sp>
      <p:sp>
        <p:nvSpPr>
          <p:cNvPr id="4" name="Slide Number Placeholder 3">
            <a:extLst>
              <a:ext uri="{FF2B5EF4-FFF2-40B4-BE49-F238E27FC236}">
                <a16:creationId xmlns:a16="http://schemas.microsoft.com/office/drawing/2014/main" id="{48B8994F-2234-783C-3C96-40D3D76A727B}"/>
              </a:ext>
            </a:extLst>
          </p:cNvPr>
          <p:cNvSpPr>
            <a:spLocks noGrp="1"/>
          </p:cNvSpPr>
          <p:nvPr>
            <p:ph type="sldNum" sz="quarter" idx="10"/>
          </p:nvPr>
        </p:nvSpPr>
        <p:spPr/>
        <p:txBody>
          <a:bodyPr/>
          <a:lstStyle/>
          <a:p>
            <a:fld id="{A3D1C70C-36A2-44FC-A083-98959550CFF4}" type="slidenum">
              <a:rPr lang="en-US" smtClean="0"/>
              <a:pPr/>
              <a:t>3</a:t>
            </a:fld>
            <a:endParaRPr lang="en-US"/>
          </a:p>
        </p:txBody>
      </p:sp>
    </p:spTree>
    <p:extLst>
      <p:ext uri="{BB962C8B-B14F-4D97-AF65-F5344CB8AC3E}">
        <p14:creationId xmlns:p14="http://schemas.microsoft.com/office/powerpoint/2010/main" val="427663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DE901-6373-093F-5C63-486424DAC2AA}"/>
              </a:ext>
            </a:extLst>
          </p:cNvPr>
          <p:cNvSpPr>
            <a:spLocks noGrp="1"/>
          </p:cNvSpPr>
          <p:nvPr>
            <p:ph type="title"/>
          </p:nvPr>
        </p:nvSpPr>
        <p:spPr/>
        <p:txBody>
          <a:bodyPr/>
          <a:lstStyle/>
          <a:p>
            <a:r>
              <a:rPr lang="en-US" sz="4800"/>
              <a:t>Definition of Learning Trajectories</a:t>
            </a:r>
          </a:p>
        </p:txBody>
      </p:sp>
      <p:sp>
        <p:nvSpPr>
          <p:cNvPr id="3" name="Text Placeholder 2">
            <a:extLst>
              <a:ext uri="{FF2B5EF4-FFF2-40B4-BE49-F238E27FC236}">
                <a16:creationId xmlns:a16="http://schemas.microsoft.com/office/drawing/2014/main" id="{A35DFFC9-8268-7326-9406-B28D3172DBBE}"/>
              </a:ext>
            </a:extLst>
          </p:cNvPr>
          <p:cNvSpPr>
            <a:spLocks noGrp="1"/>
          </p:cNvSpPr>
          <p:nvPr>
            <p:ph sz="half" idx="1"/>
          </p:nvPr>
        </p:nvSpPr>
        <p:spPr>
          <a:xfrm>
            <a:off x="176270" y="1429017"/>
            <a:ext cx="5919730" cy="4498057"/>
          </a:xfrm>
        </p:spPr>
        <p:txBody>
          <a:bodyPr rIns="91440">
            <a:normAutofit fontScale="92500" lnSpcReduction="10000"/>
          </a:bodyPr>
          <a:lstStyle/>
          <a:p>
            <a:pPr marL="0" indent="0">
              <a:buNone/>
            </a:pPr>
            <a:r>
              <a:rPr lang="en-US" sz="3200"/>
              <a:t>Learning Trajectories are descriptions of children’s thinking and learning in a specific domain and a route through a set of developmental levels using instructional tasks designed to move students through a developmental progression.</a:t>
            </a:r>
          </a:p>
        </p:txBody>
      </p:sp>
      <p:pic>
        <p:nvPicPr>
          <p:cNvPr id="9" name="Content Placeholder 8" descr="A group of kids.  1 is crawling, 1 is walking, 1 is running&#10;&#10;">
            <a:extLst>
              <a:ext uri="{FF2B5EF4-FFF2-40B4-BE49-F238E27FC236}">
                <a16:creationId xmlns:a16="http://schemas.microsoft.com/office/drawing/2014/main" id="{C39BBBE6-838D-3B69-9FB9-A980096D3552}"/>
              </a:ext>
            </a:extLst>
          </p:cNvPr>
          <p:cNvPicPr>
            <a:picLocks noGrp="1" noChangeAspect="1"/>
          </p:cNvPicPr>
          <p:nvPr>
            <p:ph sz="half" idx="13"/>
          </p:nvPr>
        </p:nvPicPr>
        <p:blipFill>
          <a:blip r:embed="rId3"/>
          <a:stretch>
            <a:fillRect/>
          </a:stretch>
        </p:blipFill>
        <p:spPr>
          <a:xfrm>
            <a:off x="6604284" y="1666796"/>
            <a:ext cx="3800475" cy="2225759"/>
          </a:xfrm>
          <a:prstGeom prst="rect">
            <a:avLst/>
          </a:prstGeom>
        </p:spPr>
      </p:pic>
      <p:sp>
        <p:nvSpPr>
          <p:cNvPr id="8" name="Content Placeholder 7">
            <a:extLst>
              <a:ext uri="{FF2B5EF4-FFF2-40B4-BE49-F238E27FC236}">
                <a16:creationId xmlns:a16="http://schemas.microsoft.com/office/drawing/2014/main" id="{7D372644-4FE0-5403-7756-B9206DF95A72}"/>
              </a:ext>
            </a:extLst>
          </p:cNvPr>
          <p:cNvSpPr>
            <a:spLocks noGrp="1"/>
          </p:cNvSpPr>
          <p:nvPr>
            <p:ph sz="half" idx="14"/>
          </p:nvPr>
        </p:nvSpPr>
        <p:spPr>
          <a:xfrm>
            <a:off x="6015640" y="5033461"/>
            <a:ext cx="5547359" cy="994962"/>
          </a:xfrm>
        </p:spPr>
        <p:txBody>
          <a:bodyPr rIns="0"/>
          <a:lstStyle/>
          <a:p>
            <a:pPr marL="0" indent="0">
              <a:buNone/>
            </a:pPr>
            <a:r>
              <a:rPr lang="en-US" sz="2000">
                <a:hlinkClick r:id="rId4"/>
              </a:rPr>
              <a:t>What are developmental progressions and the learning trajectories?   </a:t>
            </a:r>
            <a:endParaRPr lang="en-US" sz="2000"/>
          </a:p>
        </p:txBody>
      </p:sp>
      <p:sp>
        <p:nvSpPr>
          <p:cNvPr id="4" name="Slide Number Placeholder 3">
            <a:extLst>
              <a:ext uri="{FF2B5EF4-FFF2-40B4-BE49-F238E27FC236}">
                <a16:creationId xmlns:a16="http://schemas.microsoft.com/office/drawing/2014/main" id="{48B8994F-2234-783C-3C96-40D3D76A727B}"/>
              </a:ext>
            </a:extLst>
          </p:cNvPr>
          <p:cNvSpPr>
            <a:spLocks noGrp="1"/>
          </p:cNvSpPr>
          <p:nvPr>
            <p:ph type="sldNum" sz="quarter" idx="12"/>
          </p:nvPr>
        </p:nvSpPr>
        <p:spPr/>
        <p:txBody>
          <a:bodyPr/>
          <a:lstStyle/>
          <a:p>
            <a:fld id="{A3D1C70C-36A2-44FC-A083-98959550CFF4}" type="slidenum">
              <a:rPr lang="en-US" smtClean="0"/>
              <a:pPr/>
              <a:t>4</a:t>
            </a:fld>
            <a:endParaRPr lang="en-US"/>
          </a:p>
        </p:txBody>
      </p:sp>
    </p:spTree>
    <p:extLst>
      <p:ext uri="{BB962C8B-B14F-4D97-AF65-F5344CB8AC3E}">
        <p14:creationId xmlns:p14="http://schemas.microsoft.com/office/powerpoint/2010/main" val="1200605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4B74D-0C61-AB36-7F30-31063D66E74C}"/>
              </a:ext>
            </a:extLst>
          </p:cNvPr>
          <p:cNvSpPr>
            <a:spLocks noGrp="1"/>
          </p:cNvSpPr>
          <p:nvPr>
            <p:ph type="title"/>
          </p:nvPr>
        </p:nvSpPr>
        <p:spPr/>
        <p:txBody>
          <a:bodyPr/>
          <a:lstStyle/>
          <a:p>
            <a:r>
              <a:rPr lang="en-US"/>
              <a:t>Value of Learning Trajectories</a:t>
            </a:r>
          </a:p>
        </p:txBody>
      </p:sp>
      <p:sp>
        <p:nvSpPr>
          <p:cNvPr id="3" name="Text Placeholder 2">
            <a:extLst>
              <a:ext uri="{FF2B5EF4-FFF2-40B4-BE49-F238E27FC236}">
                <a16:creationId xmlns:a16="http://schemas.microsoft.com/office/drawing/2014/main" id="{AC78C466-C03F-D989-4A89-A2E928D46D57}"/>
              </a:ext>
            </a:extLst>
          </p:cNvPr>
          <p:cNvSpPr>
            <a:spLocks noGrp="1"/>
          </p:cNvSpPr>
          <p:nvPr>
            <p:ph type="body" sz="quarter" idx="11"/>
          </p:nvPr>
        </p:nvSpPr>
        <p:spPr/>
        <p:txBody>
          <a:bodyPr>
            <a:normAutofit fontScale="55000" lnSpcReduction="20000"/>
          </a:bodyPr>
          <a:lstStyle/>
          <a:p>
            <a:r>
              <a:rPr lang="en-US"/>
              <a:t>Support understanding of student conceptual development and understandings.</a:t>
            </a:r>
          </a:p>
          <a:p>
            <a:r>
              <a:rPr lang="en-US"/>
              <a:t>Identify clusters of related concepts at grade level.</a:t>
            </a:r>
          </a:p>
          <a:p>
            <a:r>
              <a:rPr lang="en-US"/>
              <a:t>Unify the theory of student learning in the domain.</a:t>
            </a:r>
          </a:p>
          <a:p>
            <a:r>
              <a:rPr lang="en-US"/>
              <a:t>Suggest rich uses of classroom assessment.</a:t>
            </a:r>
          </a:p>
          <a:p>
            <a:r>
              <a:rPr lang="en-US"/>
              <a:t>Clarify what to expect about students’ preparation from last year, and what will be expected of your students this year, next year, on so on.</a:t>
            </a:r>
          </a:p>
          <a:p>
            <a:r>
              <a:rPr lang="en-US"/>
              <a:t>Support cross-grade (vertical) instructional collaboration and coordination.</a:t>
            </a:r>
          </a:p>
          <a:p>
            <a:r>
              <a:rPr lang="en-US"/>
              <a:t>Support managing the range of preparation and needs of students—the more you understand about student learning of concepts and skills, the more readily you can identify tasks and discourse that supports improved proficiency.</a:t>
            </a:r>
          </a:p>
        </p:txBody>
      </p:sp>
      <p:sp>
        <p:nvSpPr>
          <p:cNvPr id="4" name="Slide Number Placeholder 3">
            <a:extLst>
              <a:ext uri="{FF2B5EF4-FFF2-40B4-BE49-F238E27FC236}">
                <a16:creationId xmlns:a16="http://schemas.microsoft.com/office/drawing/2014/main" id="{DB934A6A-96AE-60B3-2DC9-8EF29F4B0C35}"/>
              </a:ext>
            </a:extLst>
          </p:cNvPr>
          <p:cNvSpPr>
            <a:spLocks noGrp="1"/>
          </p:cNvSpPr>
          <p:nvPr>
            <p:ph type="sldNum" sz="quarter" idx="10"/>
          </p:nvPr>
        </p:nvSpPr>
        <p:spPr/>
        <p:txBody>
          <a:bodyPr/>
          <a:lstStyle/>
          <a:p>
            <a:fld id="{A3D1C70C-36A2-44FC-A083-98959550CFF4}" type="slidenum">
              <a:rPr lang="en-US" smtClean="0"/>
              <a:pPr/>
              <a:t>5</a:t>
            </a:fld>
            <a:endParaRPr lang="en-US"/>
          </a:p>
        </p:txBody>
      </p:sp>
    </p:spTree>
    <p:extLst>
      <p:ext uri="{BB962C8B-B14F-4D97-AF65-F5344CB8AC3E}">
        <p14:creationId xmlns:p14="http://schemas.microsoft.com/office/powerpoint/2010/main" val="3916311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4B74D-0C61-AB36-7F30-31063D66E74C}"/>
              </a:ext>
            </a:extLst>
          </p:cNvPr>
          <p:cNvSpPr>
            <a:spLocks noGrp="1"/>
          </p:cNvSpPr>
          <p:nvPr>
            <p:ph type="title"/>
          </p:nvPr>
        </p:nvSpPr>
        <p:spPr/>
        <p:txBody>
          <a:bodyPr/>
          <a:lstStyle/>
          <a:p>
            <a:r>
              <a:rPr lang="en-US"/>
              <a:t>Pitfalls of Learning Trajectories</a:t>
            </a:r>
          </a:p>
        </p:txBody>
      </p:sp>
      <p:sp>
        <p:nvSpPr>
          <p:cNvPr id="3" name="Text Placeholder 2">
            <a:extLst>
              <a:ext uri="{FF2B5EF4-FFF2-40B4-BE49-F238E27FC236}">
                <a16:creationId xmlns:a16="http://schemas.microsoft.com/office/drawing/2014/main" id="{AC78C466-C03F-D989-4A89-A2E928D46D57}"/>
              </a:ext>
            </a:extLst>
          </p:cNvPr>
          <p:cNvSpPr>
            <a:spLocks noGrp="1"/>
          </p:cNvSpPr>
          <p:nvPr>
            <p:ph type="body" sz="quarter" idx="11"/>
          </p:nvPr>
        </p:nvSpPr>
        <p:spPr/>
        <p:txBody>
          <a:bodyPr vert="horz" lIns="91440" tIns="45720" rIns="822960" bIns="45720" rtlCol="0" anchor="t">
            <a:normAutofit/>
          </a:bodyPr>
          <a:lstStyle/>
          <a:p>
            <a:r>
              <a:rPr lang="en-US">
                <a:latin typeface="Palatino Linotype"/>
              </a:rPr>
              <a:t>LTs represent the common patterns of learning concepts in mathematics.</a:t>
            </a:r>
          </a:p>
          <a:p>
            <a:r>
              <a:rPr lang="en-US">
                <a:latin typeface="Palatino Linotype"/>
              </a:rPr>
              <a:t>LTs may not address the variety of cultural practices learners bring to learning situations.</a:t>
            </a:r>
          </a:p>
        </p:txBody>
      </p:sp>
      <p:sp>
        <p:nvSpPr>
          <p:cNvPr id="4" name="Slide Number Placeholder 3">
            <a:extLst>
              <a:ext uri="{FF2B5EF4-FFF2-40B4-BE49-F238E27FC236}">
                <a16:creationId xmlns:a16="http://schemas.microsoft.com/office/drawing/2014/main" id="{DB934A6A-96AE-60B3-2DC9-8EF29F4B0C35}"/>
              </a:ext>
            </a:extLst>
          </p:cNvPr>
          <p:cNvSpPr>
            <a:spLocks noGrp="1"/>
          </p:cNvSpPr>
          <p:nvPr>
            <p:ph type="sldNum" sz="quarter" idx="10"/>
          </p:nvPr>
        </p:nvSpPr>
        <p:spPr/>
        <p:txBody>
          <a:bodyPr/>
          <a:lstStyle/>
          <a:p>
            <a:fld id="{A3D1C70C-36A2-44FC-A083-98959550CFF4}" type="slidenum">
              <a:rPr lang="en-US" smtClean="0"/>
              <a:pPr/>
              <a:t>6</a:t>
            </a:fld>
            <a:endParaRPr lang="en-US"/>
          </a:p>
        </p:txBody>
      </p:sp>
    </p:spTree>
    <p:extLst>
      <p:ext uri="{BB962C8B-B14F-4D97-AF65-F5344CB8AC3E}">
        <p14:creationId xmlns:p14="http://schemas.microsoft.com/office/powerpoint/2010/main" val="2166902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0F57-BBE9-9CEB-7CA5-CA7A5A3CB0E0}"/>
              </a:ext>
            </a:extLst>
          </p:cNvPr>
          <p:cNvSpPr>
            <a:spLocks noGrp="1"/>
          </p:cNvSpPr>
          <p:nvPr>
            <p:ph type="title"/>
          </p:nvPr>
        </p:nvSpPr>
        <p:spPr>
          <a:xfrm>
            <a:off x="1256841" y="378896"/>
            <a:ext cx="10763710" cy="747579"/>
          </a:xfrm>
        </p:spPr>
        <p:txBody>
          <a:bodyPr/>
          <a:lstStyle/>
          <a:p>
            <a:r>
              <a:rPr lang="en-US" sz="4000"/>
              <a:t>Three parts of a Learning Trajectory</a:t>
            </a:r>
          </a:p>
        </p:txBody>
      </p:sp>
      <p:sp>
        <p:nvSpPr>
          <p:cNvPr id="3" name="Text Placeholder 2">
            <a:extLst>
              <a:ext uri="{FF2B5EF4-FFF2-40B4-BE49-F238E27FC236}">
                <a16:creationId xmlns:a16="http://schemas.microsoft.com/office/drawing/2014/main" id="{7E04A75C-B5AC-E470-BCD3-458311B5C2D6}"/>
              </a:ext>
            </a:extLst>
          </p:cNvPr>
          <p:cNvSpPr>
            <a:spLocks noGrp="1"/>
          </p:cNvSpPr>
          <p:nvPr>
            <p:ph type="body" sz="quarter" idx="11"/>
          </p:nvPr>
        </p:nvSpPr>
        <p:spPr/>
        <p:txBody>
          <a:bodyPr/>
          <a:lstStyle/>
          <a:p>
            <a:r>
              <a:rPr lang="en-US"/>
              <a:t>Goal</a:t>
            </a:r>
          </a:p>
          <a:p>
            <a:r>
              <a:rPr lang="en-US"/>
              <a:t>Developmental Progression</a:t>
            </a:r>
          </a:p>
          <a:p>
            <a:r>
              <a:rPr lang="en-US"/>
              <a:t>Activity</a:t>
            </a:r>
          </a:p>
        </p:txBody>
      </p:sp>
      <p:sp>
        <p:nvSpPr>
          <p:cNvPr id="4" name="Slide Number Placeholder 3">
            <a:extLst>
              <a:ext uri="{FF2B5EF4-FFF2-40B4-BE49-F238E27FC236}">
                <a16:creationId xmlns:a16="http://schemas.microsoft.com/office/drawing/2014/main" id="{653E6BAF-3A43-7144-6B90-59C07EAD7185}"/>
              </a:ext>
            </a:extLst>
          </p:cNvPr>
          <p:cNvSpPr>
            <a:spLocks noGrp="1"/>
          </p:cNvSpPr>
          <p:nvPr>
            <p:ph type="sldNum" sz="quarter" idx="10"/>
          </p:nvPr>
        </p:nvSpPr>
        <p:spPr/>
        <p:txBody>
          <a:bodyPr/>
          <a:lstStyle/>
          <a:p>
            <a:fld id="{A3D1C70C-36A2-44FC-A083-98959550CFF4}" type="slidenum">
              <a:rPr lang="en-US" smtClean="0"/>
              <a:pPr/>
              <a:t>7</a:t>
            </a:fld>
            <a:endParaRPr lang="en-US"/>
          </a:p>
        </p:txBody>
      </p:sp>
    </p:spTree>
    <p:extLst>
      <p:ext uri="{BB962C8B-B14F-4D97-AF65-F5344CB8AC3E}">
        <p14:creationId xmlns:p14="http://schemas.microsoft.com/office/powerpoint/2010/main" val="1065252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5E0CB-F814-3FEF-CCFD-4F0A2447E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51C2D9-4CF4-5ECB-5169-F03FC926472A}"/>
              </a:ext>
            </a:extLst>
          </p:cNvPr>
          <p:cNvSpPr>
            <a:spLocks noGrp="1"/>
          </p:cNvSpPr>
          <p:nvPr>
            <p:ph type="title"/>
          </p:nvPr>
        </p:nvSpPr>
        <p:spPr/>
        <p:txBody>
          <a:bodyPr vert="horz" lIns="91440" tIns="45720" rIns="91440" bIns="45720" rtlCol="0" anchor="ctr">
            <a:normAutofit fontScale="90000"/>
          </a:bodyPr>
          <a:lstStyle/>
          <a:p>
            <a:r>
              <a:rPr lang="en-US" sz="3600" b="1" kern="1200">
                <a:latin typeface="Palatino Linotype"/>
              </a:rPr>
              <a:t>Using Progressions to teach to a </a:t>
            </a:r>
            <a:r>
              <a:rPr lang="en-US" sz="3600">
                <a:latin typeface="Palatino Linotype"/>
              </a:rPr>
              <a:t>Grade 1 Standard</a:t>
            </a:r>
            <a:r>
              <a:rPr lang="en-US" sz="3600" b="1" kern="1200">
                <a:latin typeface="Palatino Linotype"/>
              </a:rPr>
              <a:t> </a:t>
            </a:r>
          </a:p>
        </p:txBody>
      </p:sp>
      <p:sp>
        <p:nvSpPr>
          <p:cNvPr id="3" name="Content Placeholder 2">
            <a:extLst>
              <a:ext uri="{FF2B5EF4-FFF2-40B4-BE49-F238E27FC236}">
                <a16:creationId xmlns:a16="http://schemas.microsoft.com/office/drawing/2014/main" id="{B7FE7413-B86E-179A-6389-03A4F4AC51D7}"/>
              </a:ext>
            </a:extLst>
          </p:cNvPr>
          <p:cNvSpPr>
            <a:spLocks noGrp="1"/>
          </p:cNvSpPr>
          <p:nvPr>
            <p:ph idx="1"/>
          </p:nvPr>
        </p:nvSpPr>
        <p:spPr>
          <a:xfrm>
            <a:off x="146292" y="1430626"/>
            <a:ext cx="11890272" cy="2832615"/>
          </a:xfrm>
        </p:spPr>
        <p:txBody>
          <a:bodyPr/>
          <a:lstStyle/>
          <a:p>
            <a:pPr marL="0" lvl="0" indent="0">
              <a:buNone/>
              <a:defRPr/>
            </a:pPr>
            <a:r>
              <a:rPr lang="en-US" sz="2400">
                <a:latin typeface="Cambria" panose="02040503050406030204" pitchFamily="18" charset="0"/>
                <a:ea typeface="Calibri" panose="020F0502020204030204" pitchFamily="34" charset="0"/>
                <a:cs typeface="Times New Roman" panose="02020603050405020304" pitchFamily="18" charset="0"/>
              </a:rPr>
              <a:t>Represent and solve problems involving addition and subtraction</a:t>
            </a:r>
          </a:p>
          <a:p>
            <a:pPr marL="0" lvl="0" indent="0">
              <a:buNone/>
              <a:defRPr/>
            </a:pPr>
            <a:r>
              <a:rPr lang="en-US" sz="2400">
                <a:latin typeface="Cambria" panose="02040503050406030204" pitchFamily="18" charset="0"/>
                <a:ea typeface="Calibri" panose="020F0502020204030204" pitchFamily="34" charset="0"/>
                <a:cs typeface="Times New Roman" panose="02020603050405020304" pitchFamily="18" charset="0"/>
              </a:rPr>
              <a:t>1.OA.A.1: Use addition and subtraction within 20 to solve word problems involving situations of adding to, taking from, putting together, taking apart, and comparing, with unknowns in all positions, e.g., by using objects, drawings, and equations with a symbol for the unknown number to represent the problem</a:t>
            </a:r>
          </a:p>
        </p:txBody>
      </p:sp>
      <p:sp>
        <p:nvSpPr>
          <p:cNvPr id="6" name="Content Placeholder 5">
            <a:extLst>
              <a:ext uri="{FF2B5EF4-FFF2-40B4-BE49-F238E27FC236}">
                <a16:creationId xmlns:a16="http://schemas.microsoft.com/office/drawing/2014/main" id="{802C0850-8075-3F06-59E5-529795159ACB}"/>
              </a:ext>
            </a:extLst>
          </p:cNvPr>
          <p:cNvSpPr>
            <a:spLocks noGrp="1"/>
          </p:cNvSpPr>
          <p:nvPr>
            <p:ph idx="13"/>
          </p:nvPr>
        </p:nvSpPr>
        <p:spPr>
          <a:xfrm>
            <a:off x="146292" y="4493306"/>
            <a:ext cx="11890272" cy="1406763"/>
          </a:xfrm>
        </p:spPr>
        <p:txBody>
          <a:bodyPr/>
          <a:lstStyle/>
          <a:p>
            <a:pPr marL="0" lvl="0" indent="0">
              <a:buNone/>
              <a:defRPr/>
            </a:pPr>
            <a:r>
              <a:rPr lang="en-US" sz="2400">
                <a:latin typeface="Cambria" panose="02040503050406030204" pitchFamily="18" charset="0"/>
                <a:ea typeface="Calibri" panose="020F0502020204030204" pitchFamily="34" charset="0"/>
                <a:cs typeface="Times New Roman" panose="02020603050405020304" pitchFamily="18" charset="0"/>
                <a:hlinkClick r:id="rId3"/>
              </a:rPr>
              <a:t>Problem Solving Situations by Grade Level</a:t>
            </a:r>
            <a:endParaRPr lang="en-US" sz="2400">
              <a:latin typeface="Cambria" panose="02040503050406030204" pitchFamily="18" charset="0"/>
              <a:ea typeface="Calibri" panose="020F0502020204030204" pitchFamily="34" charset="0"/>
              <a:cs typeface="Times New Roman" panose="02020603050405020304" pitchFamily="18" charset="0"/>
            </a:endParaRPr>
          </a:p>
          <a:p>
            <a:pPr marL="0" lvl="0" indent="0">
              <a:buNone/>
              <a:defRPr/>
            </a:pPr>
            <a:r>
              <a:rPr lang="en-US" sz="2400">
                <a:latin typeface="Cambria" panose="02040503050406030204" pitchFamily="18" charset="0"/>
                <a:cs typeface="Times New Roman" panose="02020603050405020304" pitchFamily="18" charset="0"/>
                <a:hlinkClick r:id="rId4"/>
              </a:rPr>
              <a:t>Coherence Map</a:t>
            </a:r>
            <a:endParaRPr lang="en-US" sz="2400"/>
          </a:p>
        </p:txBody>
      </p:sp>
      <p:sp>
        <p:nvSpPr>
          <p:cNvPr id="4" name="Slide Number Placeholder 3">
            <a:extLst>
              <a:ext uri="{FF2B5EF4-FFF2-40B4-BE49-F238E27FC236}">
                <a16:creationId xmlns:a16="http://schemas.microsoft.com/office/drawing/2014/main" id="{EF13AC7D-FDB5-A36F-69FD-5AE80469C8A1}"/>
              </a:ext>
            </a:extLst>
          </p:cNvPr>
          <p:cNvSpPr>
            <a:spLocks noGrp="1"/>
          </p:cNvSpPr>
          <p:nvPr>
            <p:ph type="sldNum" sz="quarter" idx="12"/>
          </p:nvPr>
        </p:nvSpPr>
        <p:spPr/>
        <p:txBody>
          <a:bodyPr vert="horz" lIns="91440" tIns="45720" rIns="91440" bIns="45720" rtlCol="0" anchor="ctr">
            <a:normAutofit/>
          </a:bodyPr>
          <a:lstStyle/>
          <a:p>
            <a:pPr>
              <a:spcAft>
                <a:spcPts val="600"/>
              </a:spcAft>
            </a:pPr>
            <a:fld id="{A3D1C70C-36A2-44FC-A083-98959550CFF4}" type="slidenum">
              <a:rPr lang="en-US" smtClean="0"/>
              <a:pPr>
                <a:spcAft>
                  <a:spcPts val="600"/>
                </a:spcAft>
              </a:pPr>
              <a:t>8</a:t>
            </a:fld>
            <a:endParaRPr lang="en-US"/>
          </a:p>
        </p:txBody>
      </p:sp>
    </p:spTree>
    <p:extLst>
      <p:ext uri="{BB962C8B-B14F-4D97-AF65-F5344CB8AC3E}">
        <p14:creationId xmlns:p14="http://schemas.microsoft.com/office/powerpoint/2010/main" val="4087480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5E0CB-F814-3FEF-CCFD-4F0A2447E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51C2D9-4CF4-5ECB-5169-F03FC926472A}"/>
              </a:ext>
            </a:extLst>
          </p:cNvPr>
          <p:cNvSpPr>
            <a:spLocks noGrp="1"/>
          </p:cNvSpPr>
          <p:nvPr>
            <p:ph type="title"/>
          </p:nvPr>
        </p:nvSpPr>
        <p:spPr/>
        <p:txBody>
          <a:bodyPr vert="horz" lIns="91440" tIns="45720" rIns="91440" bIns="45720" rtlCol="0" anchor="ctr">
            <a:noAutofit/>
          </a:bodyPr>
          <a:lstStyle/>
          <a:p>
            <a:r>
              <a:rPr lang="en-US" sz="3200" b="1" kern="1200">
                <a:latin typeface="Palatino Linotype"/>
              </a:rPr>
              <a:t>Using Progressions to teach to a </a:t>
            </a:r>
            <a:r>
              <a:rPr lang="en-US" sz="3200">
                <a:latin typeface="Palatino Linotype"/>
              </a:rPr>
              <a:t>Preschool Standard</a:t>
            </a:r>
            <a:r>
              <a:rPr lang="en-US" sz="3200" b="1" kern="1200">
                <a:latin typeface="Palatino Linotype"/>
              </a:rPr>
              <a:t> </a:t>
            </a:r>
          </a:p>
        </p:txBody>
      </p:sp>
      <p:sp>
        <p:nvSpPr>
          <p:cNvPr id="3" name="Text Placeholder 2">
            <a:extLst>
              <a:ext uri="{FF2B5EF4-FFF2-40B4-BE49-F238E27FC236}">
                <a16:creationId xmlns:a16="http://schemas.microsoft.com/office/drawing/2014/main" id="{77A6F437-9FB4-604F-A471-B048DBEB2BA8}"/>
              </a:ext>
            </a:extLst>
          </p:cNvPr>
          <p:cNvSpPr>
            <a:spLocks noGrp="1"/>
          </p:cNvSpPr>
          <p:nvPr>
            <p:ph type="body" sz="quarter" idx="11"/>
          </p:nvPr>
        </p:nvSpPr>
        <p:spPr/>
        <p:txBody>
          <a:bodyPr vert="horz" lIns="91440" tIns="45720" rIns="822960" bIns="45720" rtlCol="0" anchor="t">
            <a:normAutofit/>
          </a:bodyPr>
          <a:lstStyle/>
          <a:p>
            <a:pPr marL="0" lvl="0" indent="0">
              <a:buNone/>
              <a:defRPr/>
            </a:pPr>
            <a:r>
              <a:rPr lang="en-US">
                <a:latin typeface="Palatino Linotype"/>
              </a:rPr>
              <a:t>Demonstrate an initial understanding of numerical operations</a:t>
            </a:r>
          </a:p>
          <a:p>
            <a:pPr marL="0" lvl="0" indent="0">
              <a:buNone/>
              <a:defRPr/>
            </a:pPr>
            <a:r>
              <a:rPr lang="en-US">
                <a:latin typeface="Palatino Linotype"/>
              </a:rPr>
              <a:t>4.2.2 Begin to represent simple word problem data in pictures and drawings</a:t>
            </a:r>
          </a:p>
          <a:p>
            <a:pPr marL="0" lvl="0" indent="0">
              <a:buNone/>
              <a:defRPr/>
            </a:pPr>
            <a:r>
              <a:rPr lang="en-US">
                <a:latin typeface="Palatino Linotype"/>
                <a:hlinkClick r:id="rId3"/>
              </a:rPr>
              <a:t>Adding and Subtracting Learning Trajectory</a:t>
            </a:r>
            <a:endParaRPr lang="en-US">
              <a:latin typeface="Palatino Linotype"/>
            </a:endParaRPr>
          </a:p>
        </p:txBody>
      </p:sp>
      <p:sp>
        <p:nvSpPr>
          <p:cNvPr id="4" name="Slide Number Placeholder 3">
            <a:extLst>
              <a:ext uri="{FF2B5EF4-FFF2-40B4-BE49-F238E27FC236}">
                <a16:creationId xmlns:a16="http://schemas.microsoft.com/office/drawing/2014/main" id="{EF13AC7D-FDB5-A36F-69FD-5AE80469C8A1}"/>
              </a:ext>
            </a:extLst>
          </p:cNvPr>
          <p:cNvSpPr>
            <a:spLocks noGrp="1"/>
          </p:cNvSpPr>
          <p:nvPr>
            <p:ph type="sldNum" sz="quarter" idx="10"/>
          </p:nvPr>
        </p:nvSpPr>
        <p:spPr/>
        <p:txBody>
          <a:bodyPr vert="horz" lIns="91440" tIns="45720" rIns="91440" bIns="45720" rtlCol="0" anchor="ctr">
            <a:normAutofit/>
          </a:bodyPr>
          <a:lstStyle/>
          <a:p>
            <a:pPr>
              <a:spcAft>
                <a:spcPts val="600"/>
              </a:spcAft>
            </a:pPr>
            <a:fld id="{A3D1C70C-36A2-44FC-A083-98959550CFF4}" type="slidenum">
              <a:rPr lang="en-US" smtClean="0"/>
              <a:pPr>
                <a:spcAft>
                  <a:spcPts val="600"/>
                </a:spcAft>
              </a:pPr>
              <a:t>9</a:t>
            </a:fld>
            <a:endParaRPr lang="en-US"/>
          </a:p>
        </p:txBody>
      </p:sp>
    </p:spTree>
    <p:extLst>
      <p:ext uri="{BB962C8B-B14F-4D97-AF65-F5344CB8AC3E}">
        <p14:creationId xmlns:p14="http://schemas.microsoft.com/office/powerpoint/2010/main" val="4253325768"/>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20F40264-73D6-4105-B881-645A45A081C3}"/>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634D36E1-37D0-4298-84CE-C27C23AC1373}"/>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829227BB-DBB3-41CC-9F3B-F1B3E57050F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NJDOE_0923 (1)</Template>
  <Application>Microsoft Office PowerPoint</Application>
  <PresentationFormat>Widescreen</PresentationFormat>
  <Slides>19</Slides>
  <Notes>16</Notes>
  <HiddenSlides>0</HiddenSlide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NDJOE_Main</vt:lpstr>
      <vt:lpstr>NJDOE_TitleSlide</vt:lpstr>
      <vt:lpstr>NJDOE_SectionTitle</vt:lpstr>
      <vt:lpstr>Using Developmental Progressions and the Learning Trajectories across the P-3 Continuum</vt:lpstr>
      <vt:lpstr>Agenda</vt:lpstr>
      <vt:lpstr>History of Learning Trajectories</vt:lpstr>
      <vt:lpstr>Definition of Learning Trajectories</vt:lpstr>
      <vt:lpstr>Value of Learning Trajectories</vt:lpstr>
      <vt:lpstr>Pitfalls of Learning Trajectories</vt:lpstr>
      <vt:lpstr>Three parts of a Learning Trajectory</vt:lpstr>
      <vt:lpstr>Using Progressions to teach to a Grade 1 Standard </vt:lpstr>
      <vt:lpstr>Using Progressions to teach to a Preschool Standard </vt:lpstr>
      <vt:lpstr>Navigating the LT2 site</vt:lpstr>
      <vt:lpstr>Navigating the LT2 site (1 of 3)</vt:lpstr>
      <vt:lpstr>Navigating the LT2 site (2 of 3)</vt:lpstr>
      <vt:lpstr>Navigating the LT2 site (3 of 3)</vt:lpstr>
      <vt:lpstr>Composing 2D Shapes</vt:lpstr>
      <vt:lpstr>Let’s Review!</vt:lpstr>
      <vt:lpstr>Conclusion</vt:lpstr>
      <vt:lpstr>References</vt:lpstr>
      <vt:lpstr>Follow Us on Social Media</vt:lpstr>
      <vt:lpstr>Thank You!</vt:lpstr>
    </vt:vector>
  </TitlesOfParts>
  <Company>NJ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Progressions and Learning Trajectories</dc:title>
  <dc:creator>New Jersey Department of Education</dc:creator>
  <cp:revision>2</cp:revision>
  <dcterms:created xsi:type="dcterms:W3CDTF">2023-10-23T16:32:39Z</dcterms:created>
  <dcterms:modified xsi:type="dcterms:W3CDTF">2024-11-06T14:08:03Z</dcterms:modified>
</cp:coreProperties>
</file>