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Lst>
  <p:notesMasterIdLst>
    <p:notesMasterId r:id="rId54"/>
  </p:notesMasterIdLst>
  <p:handoutMasterIdLst>
    <p:handoutMasterId r:id="rId55"/>
  </p:handoutMasterIdLst>
  <p:sldIdLst>
    <p:sldId id="256" r:id="rId3"/>
    <p:sldId id="258" r:id="rId4"/>
    <p:sldId id="307" r:id="rId5"/>
    <p:sldId id="259" r:id="rId6"/>
    <p:sldId id="359" r:id="rId7"/>
    <p:sldId id="348" r:id="rId8"/>
    <p:sldId id="350" r:id="rId9"/>
    <p:sldId id="351" r:id="rId10"/>
    <p:sldId id="360" r:id="rId11"/>
    <p:sldId id="352" r:id="rId12"/>
    <p:sldId id="312" r:id="rId13"/>
    <p:sldId id="353" r:id="rId14"/>
    <p:sldId id="361" r:id="rId15"/>
    <p:sldId id="349" r:id="rId16"/>
    <p:sldId id="311" r:id="rId17"/>
    <p:sldId id="354" r:id="rId18"/>
    <p:sldId id="355" r:id="rId19"/>
    <p:sldId id="356" r:id="rId20"/>
    <p:sldId id="308" r:id="rId21"/>
    <p:sldId id="357" r:id="rId22"/>
    <p:sldId id="358" r:id="rId23"/>
    <p:sldId id="313" r:id="rId24"/>
    <p:sldId id="362" r:id="rId25"/>
    <p:sldId id="363" r:id="rId26"/>
    <p:sldId id="364" r:id="rId27"/>
    <p:sldId id="365" r:id="rId28"/>
    <p:sldId id="366" r:id="rId29"/>
    <p:sldId id="330" r:id="rId30"/>
    <p:sldId id="318" r:id="rId31"/>
    <p:sldId id="367" r:id="rId32"/>
    <p:sldId id="316" r:id="rId33"/>
    <p:sldId id="343" r:id="rId34"/>
    <p:sldId id="329" r:id="rId35"/>
    <p:sldId id="333" r:id="rId36"/>
    <p:sldId id="334" r:id="rId37"/>
    <p:sldId id="335" r:id="rId38"/>
    <p:sldId id="332" r:id="rId39"/>
    <p:sldId id="326" r:id="rId40"/>
    <p:sldId id="324" r:id="rId41"/>
    <p:sldId id="342" r:id="rId42"/>
    <p:sldId id="336" r:id="rId43"/>
    <p:sldId id="347" r:id="rId44"/>
    <p:sldId id="337" r:id="rId45"/>
    <p:sldId id="338" r:id="rId46"/>
    <p:sldId id="339" r:id="rId47"/>
    <p:sldId id="340" r:id="rId48"/>
    <p:sldId id="346" r:id="rId49"/>
    <p:sldId id="345" r:id="rId50"/>
    <p:sldId id="297" r:id="rId51"/>
    <p:sldId id="263" r:id="rId52"/>
    <p:sldId id="25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D06546-9DD9-0023-DDD8-EC4F2CAE1FF9}" name="Thomas, Elizabeth" initials="ET" userId="S::ethomas@doe.nj.gov::ecf9b76d-2424-407e-a49b-ad172b417e8c" providerId="AD"/>
  <p188:author id="{CFF058C5-D2A9-52BC-B43A-C310050936A7}" name="Harding, Melanie" initials="MH" userId="S::mharding@doe.nj.gov::09b66f8a-5ee1-479b-b26a-15efba68780a" providerId="AD"/>
  <p188:author id="{65E37EE9-0484-6150-813E-DD7F85BBB803}" name="Specht, Dorothea" initials="SD"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CAA96-33F9-7A73-53FD-80BA8559A944}" v="17" dt="2024-05-16T16:12:10.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10" autoAdjust="0"/>
  </p:normalViewPr>
  <p:slideViewPr>
    <p:cSldViewPr snapToGrid="0">
      <p:cViewPr varScale="1">
        <p:scale>
          <a:sx n="55" d="100"/>
          <a:sy n="55" d="100"/>
        </p:scale>
        <p:origin x="348"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5/22/2024</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287259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A40D0-A39C-F814-3882-91A399934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9A9D-B5C9-BC44-7B76-3122246ED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AF3D8-8DFD-DED2-3AAD-AE13F3A51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851E98-A8A8-F653-2C69-E4B45B7A4219}"/>
              </a:ext>
            </a:extLst>
          </p:cNvPr>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124127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A40D0-A39C-F814-3882-91A399934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9A9D-B5C9-BC44-7B76-3122246ED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AF3D8-8DFD-DED2-3AAD-AE13F3A51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851E98-A8A8-F653-2C69-E4B45B7A4219}"/>
              </a:ext>
            </a:extLst>
          </p:cNvPr>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118578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208265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2859057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277474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159380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283521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243606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sz="2800" dirty="0"/>
            </a:br>
            <a:br>
              <a:rPr lang="en-US" b="0" dirty="0">
                <a:effectLst/>
              </a:rPr>
            </a:b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377640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b="0" dirty="0">
                <a:effectLst/>
              </a:rPr>
            </a:b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210193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338254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dirty="0"/>
            </a:br>
            <a:br>
              <a:rPr lang="en-US" b="0" dirty="0">
                <a:effectLst/>
              </a:rPr>
            </a:b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671470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280465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32</a:t>
            </a:fld>
            <a:endParaRPr lang="en-US"/>
          </a:p>
        </p:txBody>
      </p:sp>
    </p:spTree>
    <p:extLst>
      <p:ext uri="{BB962C8B-B14F-4D97-AF65-F5344CB8AC3E}">
        <p14:creationId xmlns:p14="http://schemas.microsoft.com/office/powerpoint/2010/main" val="2732725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33</a:t>
            </a:fld>
            <a:endParaRPr lang="en-US"/>
          </a:p>
        </p:txBody>
      </p:sp>
    </p:spTree>
    <p:extLst>
      <p:ext uri="{BB962C8B-B14F-4D97-AF65-F5344CB8AC3E}">
        <p14:creationId xmlns:p14="http://schemas.microsoft.com/office/powerpoint/2010/main" val="228985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34</a:t>
            </a:fld>
            <a:endParaRPr lang="en-US"/>
          </a:p>
        </p:txBody>
      </p:sp>
    </p:spTree>
    <p:extLst>
      <p:ext uri="{BB962C8B-B14F-4D97-AF65-F5344CB8AC3E}">
        <p14:creationId xmlns:p14="http://schemas.microsoft.com/office/powerpoint/2010/main" val="587689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cs typeface="+mn-lt"/>
              </a:rPr>
            </a:b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35</a:t>
            </a:fld>
            <a:endParaRPr lang="en-US"/>
          </a:p>
        </p:txBody>
      </p:sp>
    </p:spTree>
    <p:extLst>
      <p:ext uri="{BB962C8B-B14F-4D97-AF65-F5344CB8AC3E}">
        <p14:creationId xmlns:p14="http://schemas.microsoft.com/office/powerpoint/2010/main" val="292574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dirty="0">
                <a:effectLst/>
                <a:cs typeface="+mn-lt"/>
              </a:rPr>
            </a:b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36</a:t>
            </a:fld>
            <a:endParaRPr lang="en-US"/>
          </a:p>
        </p:txBody>
      </p:sp>
    </p:spTree>
    <p:extLst>
      <p:ext uri="{BB962C8B-B14F-4D97-AF65-F5344CB8AC3E}">
        <p14:creationId xmlns:p14="http://schemas.microsoft.com/office/powerpoint/2010/main" val="3000593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37</a:t>
            </a:fld>
            <a:endParaRPr lang="en-US"/>
          </a:p>
        </p:txBody>
      </p:sp>
    </p:spTree>
    <p:extLst>
      <p:ext uri="{BB962C8B-B14F-4D97-AF65-F5344CB8AC3E}">
        <p14:creationId xmlns:p14="http://schemas.microsoft.com/office/powerpoint/2010/main" val="3368938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38</a:t>
            </a:fld>
            <a:endParaRPr lang="en-US"/>
          </a:p>
        </p:txBody>
      </p:sp>
    </p:spTree>
    <p:extLst>
      <p:ext uri="{BB962C8B-B14F-4D97-AF65-F5344CB8AC3E}">
        <p14:creationId xmlns:p14="http://schemas.microsoft.com/office/powerpoint/2010/main" val="414112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39</a:t>
            </a:fld>
            <a:endParaRPr lang="en-US"/>
          </a:p>
        </p:txBody>
      </p:sp>
    </p:spTree>
    <p:extLst>
      <p:ext uri="{BB962C8B-B14F-4D97-AF65-F5344CB8AC3E}">
        <p14:creationId xmlns:p14="http://schemas.microsoft.com/office/powerpoint/2010/main" val="151304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92917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40</a:t>
            </a:fld>
            <a:endParaRPr lang="en-US"/>
          </a:p>
        </p:txBody>
      </p:sp>
    </p:spTree>
    <p:extLst>
      <p:ext uri="{BB962C8B-B14F-4D97-AF65-F5344CB8AC3E}">
        <p14:creationId xmlns:p14="http://schemas.microsoft.com/office/powerpoint/2010/main" val="3774259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u="none" dirty="0">
              <a:latin typeface="Century Gothic"/>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41</a:t>
            </a:fld>
            <a:endParaRPr lang="en-US"/>
          </a:p>
        </p:txBody>
      </p:sp>
    </p:spTree>
    <p:extLst>
      <p:ext uri="{BB962C8B-B14F-4D97-AF65-F5344CB8AC3E}">
        <p14:creationId xmlns:p14="http://schemas.microsoft.com/office/powerpoint/2010/main" val="3894340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42</a:t>
            </a:fld>
            <a:endParaRPr lang="en-US"/>
          </a:p>
        </p:txBody>
      </p:sp>
    </p:spTree>
    <p:extLst>
      <p:ext uri="{BB962C8B-B14F-4D97-AF65-F5344CB8AC3E}">
        <p14:creationId xmlns:p14="http://schemas.microsoft.com/office/powerpoint/2010/main" val="2214389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u="none" dirty="0">
              <a:latin typeface="Century Gothic"/>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43</a:t>
            </a:fld>
            <a:endParaRPr lang="en-US"/>
          </a:p>
        </p:txBody>
      </p:sp>
    </p:spTree>
    <p:extLst>
      <p:ext uri="{BB962C8B-B14F-4D97-AF65-F5344CB8AC3E}">
        <p14:creationId xmlns:p14="http://schemas.microsoft.com/office/powerpoint/2010/main" val="3705229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u="none" dirty="0"/>
          </a:p>
        </p:txBody>
      </p:sp>
      <p:sp>
        <p:nvSpPr>
          <p:cNvPr id="4" name="Slide Number Placeholder 3"/>
          <p:cNvSpPr>
            <a:spLocks noGrp="1"/>
          </p:cNvSpPr>
          <p:nvPr>
            <p:ph type="sldNum" sz="quarter" idx="5"/>
          </p:nvPr>
        </p:nvSpPr>
        <p:spPr/>
        <p:txBody>
          <a:bodyPr/>
          <a:lstStyle/>
          <a:p>
            <a:fld id="{B97A44F7-5F69-4F06-8F30-FB0E6EC0A151}" type="slidenum">
              <a:rPr lang="en-US" smtClean="0"/>
              <a:t>44</a:t>
            </a:fld>
            <a:endParaRPr lang="en-US"/>
          </a:p>
        </p:txBody>
      </p:sp>
    </p:spTree>
    <p:extLst>
      <p:ext uri="{BB962C8B-B14F-4D97-AF65-F5344CB8AC3E}">
        <p14:creationId xmlns:p14="http://schemas.microsoft.com/office/powerpoint/2010/main" val="4282484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3200" dirty="0"/>
            </a:br>
            <a:endParaRPr lang="en-US" sz="2000" b="0" u="none" dirty="0"/>
          </a:p>
        </p:txBody>
      </p:sp>
      <p:sp>
        <p:nvSpPr>
          <p:cNvPr id="4" name="Slide Number Placeholder 3"/>
          <p:cNvSpPr>
            <a:spLocks noGrp="1"/>
          </p:cNvSpPr>
          <p:nvPr>
            <p:ph type="sldNum" sz="quarter" idx="5"/>
          </p:nvPr>
        </p:nvSpPr>
        <p:spPr/>
        <p:txBody>
          <a:bodyPr/>
          <a:lstStyle/>
          <a:p>
            <a:fld id="{B97A44F7-5F69-4F06-8F30-FB0E6EC0A151}" type="slidenum">
              <a:rPr lang="en-US" smtClean="0"/>
              <a:t>45</a:t>
            </a:fld>
            <a:endParaRPr lang="en-US"/>
          </a:p>
        </p:txBody>
      </p:sp>
    </p:spTree>
    <p:extLst>
      <p:ext uri="{BB962C8B-B14F-4D97-AF65-F5344CB8AC3E}">
        <p14:creationId xmlns:p14="http://schemas.microsoft.com/office/powerpoint/2010/main" val="57777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46</a:t>
            </a:fld>
            <a:endParaRPr lang="en-US"/>
          </a:p>
        </p:txBody>
      </p:sp>
    </p:spTree>
    <p:extLst>
      <p:ext uri="{BB962C8B-B14F-4D97-AF65-F5344CB8AC3E}">
        <p14:creationId xmlns:p14="http://schemas.microsoft.com/office/powerpoint/2010/main" val="2094842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49</a:t>
            </a:fld>
            <a:endParaRPr lang="en-US"/>
          </a:p>
        </p:txBody>
      </p:sp>
    </p:spTree>
    <p:extLst>
      <p:ext uri="{BB962C8B-B14F-4D97-AF65-F5344CB8AC3E}">
        <p14:creationId xmlns:p14="http://schemas.microsoft.com/office/powerpoint/2010/main" val="210253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147644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3E3B3-452A-4A20-6121-825A35292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D7F0D-FAA0-6A01-807F-ED510D4BA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F1ACE-4760-8605-12C6-608B9C79FF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0C2CFB-ED14-0848-8D4D-68ABEFF9364C}"/>
              </a:ext>
            </a:extLst>
          </p:cNvPr>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745268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6</a:t>
            </a:fld>
            <a:endParaRPr lang="en-US"/>
          </a:p>
        </p:txBody>
      </p:sp>
    </p:spTree>
    <p:extLst>
      <p:ext uri="{BB962C8B-B14F-4D97-AF65-F5344CB8AC3E}">
        <p14:creationId xmlns:p14="http://schemas.microsoft.com/office/powerpoint/2010/main" val="30746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345610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388372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Sean</a:t>
            </a:r>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29318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t="4126" b="4126"/>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t="1201" b="1201"/>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1" name="Table Placeholder 10">
            <a:extLst>
              <a:ext uri="{FF2B5EF4-FFF2-40B4-BE49-F238E27FC236}">
                <a16:creationId xmlns:a16="http://schemas.microsoft.com/office/drawing/2014/main" id="{305F464B-FD81-E68D-7224-DF9C7F723E39}"/>
              </a:ext>
            </a:extLst>
          </p:cNvPr>
          <p:cNvSpPr>
            <a:spLocks noGrp="1"/>
          </p:cNvSpPr>
          <p:nvPr>
            <p:ph type="tbl" sz="quarter" idx="18"/>
          </p:nvPr>
        </p:nvSpPr>
        <p:spPr>
          <a:xfrm>
            <a:off x="252728" y="1083153"/>
            <a:ext cx="10682287" cy="531044"/>
          </a:xfrm>
        </p:spPr>
        <p:txBody>
          <a:bodyPr/>
          <a:lstStyle/>
          <a:p>
            <a:endParaRPr lang="en-US"/>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252413" y="1670050"/>
            <a:ext cx="10785475" cy="474663"/>
          </a:xfrm>
        </p:spPr>
        <p:txBody>
          <a:bodyPr>
            <a:noAutofit/>
          </a:bodyPr>
          <a:lstStyle>
            <a:lvl1pPr marL="0" indent="0">
              <a:buNone/>
              <a:defRPr sz="2400"/>
            </a:lvl1pPr>
          </a:lstStyle>
          <a:p>
            <a:pPr lvl="0"/>
            <a:endParaRPr lang="en-US"/>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5697090" cy="1835514"/>
          </a:xfrm>
          <a:ln w="28575">
            <a:solidFill>
              <a:srgbClr val="C00000"/>
            </a:solid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6242181" y="2258008"/>
            <a:ext cx="5697092" cy="1835514"/>
          </a:xfrm>
          <a:ln w="28575">
            <a:solidFill>
              <a:schemeClr val="accent5">
                <a:lumMod val="50000"/>
              </a:schemeClr>
            </a:solid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5" name="Content Placeholder 1">
            <a:extLst>
              <a:ext uri="{FF2B5EF4-FFF2-40B4-BE49-F238E27FC236}">
                <a16:creationId xmlns:a16="http://schemas.microsoft.com/office/drawing/2014/main" id="{AA1210E2-DDF9-B3AF-2B27-2C8AEEF4FA7B}"/>
              </a:ext>
            </a:extLst>
          </p:cNvPr>
          <p:cNvSpPr>
            <a:spLocks noGrp="1"/>
          </p:cNvSpPr>
          <p:nvPr>
            <p:ph sz="half" idx="15"/>
          </p:nvPr>
        </p:nvSpPr>
        <p:spPr>
          <a:xfrm>
            <a:off x="252728" y="4206924"/>
            <a:ext cx="5697090" cy="1835514"/>
          </a:xfrm>
          <a:ln w="28575">
            <a:solidFill>
              <a:srgbClr val="7030A0"/>
            </a:solid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6242180" y="4206924"/>
            <a:ext cx="5697091" cy="1835514"/>
          </a:xfrm>
          <a:ln w="28575">
            <a:solidFill>
              <a:schemeClr val="accent6">
                <a:lumMod val="50000"/>
              </a:schemeClr>
            </a:solid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505591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v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5697090" cy="1835514"/>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6242181" y="2258008"/>
            <a:ext cx="5697092" cy="1835514"/>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5" name="Content Placeholder 1">
            <a:extLst>
              <a:ext uri="{FF2B5EF4-FFF2-40B4-BE49-F238E27FC236}">
                <a16:creationId xmlns:a16="http://schemas.microsoft.com/office/drawing/2014/main" id="{AA1210E2-DDF9-B3AF-2B27-2C8AEEF4FA7B}"/>
              </a:ext>
            </a:extLst>
          </p:cNvPr>
          <p:cNvSpPr>
            <a:spLocks noGrp="1"/>
          </p:cNvSpPr>
          <p:nvPr>
            <p:ph sz="half" idx="15"/>
          </p:nvPr>
        </p:nvSpPr>
        <p:spPr>
          <a:xfrm>
            <a:off x="252728" y="4206924"/>
            <a:ext cx="5697090" cy="1835514"/>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6242180" y="4206924"/>
            <a:ext cx="5697091" cy="1835514"/>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50449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Fiv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4018484" cy="1835514"/>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4620126" y="2258008"/>
            <a:ext cx="3056021" cy="1835514"/>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5" name="Content Placeholder 1">
            <a:extLst>
              <a:ext uri="{FF2B5EF4-FFF2-40B4-BE49-F238E27FC236}">
                <a16:creationId xmlns:a16="http://schemas.microsoft.com/office/drawing/2014/main" id="{AA1210E2-DDF9-B3AF-2B27-2C8AEEF4FA7B}"/>
              </a:ext>
            </a:extLst>
          </p:cNvPr>
          <p:cNvSpPr>
            <a:spLocks noGrp="1"/>
          </p:cNvSpPr>
          <p:nvPr>
            <p:ph sz="half" idx="15"/>
          </p:nvPr>
        </p:nvSpPr>
        <p:spPr>
          <a:xfrm>
            <a:off x="252728" y="4206924"/>
            <a:ext cx="4367398" cy="1835514"/>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8025062" y="2288015"/>
            <a:ext cx="3635746" cy="1835514"/>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4" name="Content Placeholder 1">
            <a:extLst>
              <a:ext uri="{FF2B5EF4-FFF2-40B4-BE49-F238E27FC236}">
                <a16:creationId xmlns:a16="http://schemas.microsoft.com/office/drawing/2014/main" id="{7AA966C9-7F48-3F46-6105-8373BA28CDC3}"/>
              </a:ext>
            </a:extLst>
          </p:cNvPr>
          <p:cNvSpPr>
            <a:spLocks noGrp="1"/>
          </p:cNvSpPr>
          <p:nvPr>
            <p:ph sz="half" idx="20"/>
          </p:nvPr>
        </p:nvSpPr>
        <p:spPr>
          <a:xfrm>
            <a:off x="8117304" y="4206924"/>
            <a:ext cx="3635746" cy="1835514"/>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03960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3191931" cy="3291022"/>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3787079" y="2264030"/>
            <a:ext cx="2989502" cy="3284999"/>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7222962" y="2309590"/>
            <a:ext cx="3723486" cy="3037546"/>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5487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840544" y="2170325"/>
            <a:ext cx="4206539" cy="3616699"/>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6313118" y="2170325"/>
            <a:ext cx="4633330" cy="3704382"/>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2385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92" r:id="rId5"/>
    <p:sldLayoutId id="2147483693" r:id="rId6"/>
    <p:sldLayoutId id="2147483696" r:id="rId7"/>
    <p:sldLayoutId id="2147483694" r:id="rId8"/>
    <p:sldLayoutId id="2147483695" r:id="rId9"/>
    <p:sldLayoutId id="2147483670" r:id="rId10"/>
    <p:sldLayoutId id="2147483665" r:id="rId11"/>
    <p:sldLayoutId id="2147483681" r:id="rId12"/>
    <p:sldLayoutId id="2147483675" r:id="rId13"/>
    <p:sldLayoutId id="2147483676" r:id="rId14"/>
    <p:sldLayoutId id="2147483672" r:id="rId15"/>
    <p:sldLayoutId id="2147483690" r:id="rId16"/>
    <p:sldLayoutId id="2147483669" r:id="rId17"/>
    <p:sldLayoutId id="2147483689" r:id="rId18"/>
    <p:sldLayoutId id="2147483691" r:id="rId19"/>
    <p:sldLayoutId id="2147483678" r:id="rId20"/>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youtube.com/watch?v=jIcyI711ycE&amp;t=8s" TargetMode="External"/><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jNNkKhWwntI"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document/d/1m-Rc23J1d5nmUEr9PW6MCGtztlteb7WW7Es5GJVQXmY/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OSL6x4iBpCk"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hyperlink" Target="https://www.nj.gov/education/earlychildhood/" TargetMode="External"/><Relationship Id="rId2" Type="http://schemas.openxmlformats.org/officeDocument/2006/relationships/hyperlink" Target="http://nj.gov/education" TargetMode="External"/><Relationship Id="rId1" Type="http://schemas.openxmlformats.org/officeDocument/2006/relationships/slideLayout" Target="../slideLayouts/slideLayout20.xml"/><Relationship Id="rId5" Type="http://schemas.openxmlformats.org/officeDocument/2006/relationships/hyperlink" Target="mailto:Skelly@longbranch.k12.nj.us" TargetMode="External"/><Relationship Id="rId4" Type="http://schemas.openxmlformats.org/officeDocument/2006/relationships/hyperlink" Target="mailto:K-3Office@doe.nj.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LFQxSRvPZ1EDxIkyRwSKGnMmgdSmNs6s/view?usp=sharin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52008" y="2037850"/>
            <a:ext cx="12191999" cy="1282447"/>
          </a:xfrm>
          <a:prstGeom prst="rect">
            <a:avLst/>
          </a:prstGeom>
        </p:spPr>
        <p:txBody>
          <a:bodyPr/>
          <a:lstStyle/>
          <a:p>
            <a:r>
              <a:rPr lang="en-US" dirty="0"/>
              <a:t>Centers in the </a:t>
            </a:r>
            <a:br>
              <a:rPr lang="en-US" dirty="0"/>
            </a:br>
            <a:r>
              <a:rPr lang="en-US" dirty="0"/>
              <a:t>P</a:t>
            </a:r>
            <a:r>
              <a:rPr lang="en-US" kern="100" dirty="0">
                <a:effectLst/>
                <a:latin typeface="+mn-lt"/>
                <a:ea typeface="Calibri" panose="020F0502020204030204" pitchFamily="34" charset="0"/>
                <a:cs typeface="Times New Roman" panose="02020603050405020304" pitchFamily="18" charset="0"/>
              </a:rPr>
              <a:t>–</a:t>
            </a:r>
            <a:r>
              <a:rPr lang="en-US" dirty="0"/>
              <a:t>3 Mathematics Classroom Part 2</a:t>
            </a: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a:normAutofit/>
          </a:bodyPr>
          <a:lstStyle/>
          <a:p>
            <a:r>
              <a:rPr lang="en-US" dirty="0"/>
              <a:t>Office of K</a:t>
            </a:r>
            <a:r>
              <a:rPr lang="en-US" kern="100" dirty="0">
                <a:effectLst/>
                <a:latin typeface="+mn-lt"/>
                <a:ea typeface="Calibri" panose="020F0502020204030204" pitchFamily="34" charset="0"/>
                <a:cs typeface="Times New Roman" panose="02020603050405020304" pitchFamily="18" charset="0"/>
              </a:rPr>
              <a:t>–</a:t>
            </a:r>
            <a:r>
              <a:rPr lang="en-US" dirty="0"/>
              <a:t>3</a:t>
            </a:r>
          </a:p>
          <a:p>
            <a:r>
              <a:rPr lang="en-US" dirty="0"/>
              <a:t>Division of Early Childhood Services</a:t>
            </a:r>
          </a:p>
          <a:p>
            <a:r>
              <a:rPr lang="en-US" dirty="0"/>
              <a:t>1/25/24</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3724-5BB9-F0A5-63C8-D78384F5080F}"/>
              </a:ext>
            </a:extLst>
          </p:cNvPr>
          <p:cNvSpPr>
            <a:spLocks noGrp="1"/>
          </p:cNvSpPr>
          <p:nvPr>
            <p:ph type="title"/>
          </p:nvPr>
        </p:nvSpPr>
        <p:spPr/>
        <p:txBody>
          <a:bodyPr/>
          <a:lstStyle/>
          <a:p>
            <a:r>
              <a:rPr lang="en-US" sz="4000" dirty="0"/>
              <a:t>Text Version: Math Workstation Games </a:t>
            </a:r>
          </a:p>
        </p:txBody>
      </p:sp>
      <p:sp>
        <p:nvSpPr>
          <p:cNvPr id="3" name="Text Placeholder 2">
            <a:extLst>
              <a:ext uri="{FF2B5EF4-FFF2-40B4-BE49-F238E27FC236}">
                <a16:creationId xmlns:a16="http://schemas.microsoft.com/office/drawing/2014/main" id="{2A8CBE6F-C15F-E864-F1CA-4097B82D5852}"/>
              </a:ext>
            </a:extLst>
          </p:cNvPr>
          <p:cNvSpPr>
            <a:spLocks noGrp="1"/>
          </p:cNvSpPr>
          <p:nvPr>
            <p:ph type="body" sz="quarter" idx="11"/>
          </p:nvPr>
        </p:nvSpPr>
        <p:spPr/>
        <p:txBody>
          <a:bodyPr>
            <a:normAutofit fontScale="62500" lnSpcReduction="20000"/>
          </a:bodyPr>
          <a:lstStyle/>
          <a:p>
            <a:pPr marL="742950" indent="-742950">
              <a:buFont typeface="+mj-lt"/>
              <a:buAutoNum type="arabicPeriod"/>
            </a:pPr>
            <a:r>
              <a:rPr lang="en-US" dirty="0"/>
              <a:t>Know the game, the rules, the math.</a:t>
            </a:r>
          </a:p>
          <a:p>
            <a:pPr marL="742950" indent="-742950">
              <a:buFont typeface="+mj-lt"/>
              <a:buAutoNum type="arabicPeriod"/>
            </a:pPr>
            <a:r>
              <a:rPr lang="en-US" dirty="0"/>
              <a:t>Record the math</a:t>
            </a:r>
          </a:p>
          <a:p>
            <a:pPr marL="742950" indent="-742950">
              <a:buFont typeface="+mj-lt"/>
              <a:buAutoNum type="arabicPeriod"/>
            </a:pPr>
            <a:r>
              <a:rPr lang="en-US" dirty="0"/>
              <a:t>Play fair</a:t>
            </a:r>
          </a:p>
          <a:p>
            <a:pPr marL="742950" indent="-742950">
              <a:buFont typeface="+mj-lt"/>
              <a:buAutoNum type="arabicPeriod"/>
            </a:pPr>
            <a:r>
              <a:rPr lang="en-US" dirty="0"/>
              <a:t>Use inside voices</a:t>
            </a:r>
          </a:p>
          <a:p>
            <a:pPr marL="742950" indent="-742950">
              <a:buFont typeface="+mj-lt"/>
              <a:buAutoNum type="arabicPeriod"/>
            </a:pPr>
            <a:r>
              <a:rPr lang="en-US" dirty="0"/>
              <a:t>Be helpful</a:t>
            </a:r>
          </a:p>
          <a:p>
            <a:pPr marL="742950" indent="-742950">
              <a:buFont typeface="+mj-lt"/>
              <a:buAutoNum type="arabicPeriod"/>
            </a:pPr>
            <a:r>
              <a:rPr lang="en-US" dirty="0"/>
              <a:t>Be respectful</a:t>
            </a:r>
          </a:p>
          <a:p>
            <a:pPr marL="742950" indent="-742950">
              <a:buFont typeface="+mj-lt"/>
              <a:buAutoNum type="arabicPeriod"/>
            </a:pPr>
            <a:r>
              <a:rPr lang="en-US" dirty="0"/>
              <a:t>Stick with it</a:t>
            </a:r>
          </a:p>
          <a:p>
            <a:pPr marL="742950" indent="-742950">
              <a:buFont typeface="+mj-lt"/>
              <a:buAutoNum type="arabicPeriod"/>
            </a:pPr>
            <a:r>
              <a:rPr lang="en-US" dirty="0"/>
              <a:t>Put the game back (make sure all the pieces are there)</a:t>
            </a:r>
          </a:p>
        </p:txBody>
      </p:sp>
      <p:sp>
        <p:nvSpPr>
          <p:cNvPr id="4" name="Slide Number Placeholder 3">
            <a:extLst>
              <a:ext uri="{FF2B5EF4-FFF2-40B4-BE49-F238E27FC236}">
                <a16:creationId xmlns:a16="http://schemas.microsoft.com/office/drawing/2014/main" id="{E68B5165-C68F-AF22-6E9E-60F7A6A94042}"/>
              </a:ext>
            </a:extLst>
          </p:cNvPr>
          <p:cNvSpPr>
            <a:spLocks noGrp="1"/>
          </p:cNvSpPr>
          <p:nvPr>
            <p:ph type="sldNum" sz="quarter" idx="10"/>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370671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2EFD-1374-BC78-B0DF-217AE5545E8E}"/>
              </a:ext>
            </a:extLst>
          </p:cNvPr>
          <p:cNvSpPr>
            <a:spLocks noGrp="1"/>
          </p:cNvSpPr>
          <p:nvPr>
            <p:ph type="title"/>
          </p:nvPr>
        </p:nvSpPr>
        <p:spPr/>
        <p:txBody>
          <a:bodyPr/>
          <a:lstStyle/>
          <a:p>
            <a:r>
              <a:rPr lang="en-US" dirty="0" err="1">
                <a:latin typeface="Palatino Linotype"/>
              </a:rPr>
              <a:t>Gettting</a:t>
            </a:r>
            <a:r>
              <a:rPr lang="en-US" dirty="0">
                <a:latin typeface="Palatino Linotype"/>
              </a:rPr>
              <a:t> Started (5 of 6)</a:t>
            </a:r>
            <a:endParaRPr lang="en-US" b="0" dirty="0">
              <a:latin typeface="Palatino Linotype"/>
            </a:endParaRPr>
          </a:p>
        </p:txBody>
      </p:sp>
      <p:sp>
        <p:nvSpPr>
          <p:cNvPr id="3" name="Text Placeholder 2">
            <a:extLst>
              <a:ext uri="{FF2B5EF4-FFF2-40B4-BE49-F238E27FC236}">
                <a16:creationId xmlns:a16="http://schemas.microsoft.com/office/drawing/2014/main" id="{1F3432FB-4621-D7FD-271C-A3574E005589}"/>
              </a:ext>
            </a:extLst>
          </p:cNvPr>
          <p:cNvSpPr>
            <a:spLocks noGrp="1"/>
          </p:cNvSpPr>
          <p:nvPr>
            <p:ph type="body" sz="quarter" idx="11"/>
          </p:nvPr>
        </p:nvSpPr>
        <p:spPr>
          <a:xfrm>
            <a:off x="171451" y="1222375"/>
            <a:ext cx="4873515" cy="725197"/>
          </a:xfrm>
        </p:spPr>
        <p:txBody>
          <a:bodyPr vert="horz" lIns="91440" tIns="45720" rIns="822960" bIns="45720" rtlCol="0" anchor="t">
            <a:normAutofit/>
          </a:bodyPr>
          <a:lstStyle/>
          <a:p>
            <a:pPr marL="0" indent="0">
              <a:buNone/>
            </a:pPr>
            <a:r>
              <a:rPr lang="en-US" sz="3200" dirty="0">
                <a:latin typeface="Palatino Linotype"/>
              </a:rPr>
              <a:t>Setting Expectations</a:t>
            </a:r>
          </a:p>
        </p:txBody>
      </p:sp>
      <p:pic>
        <p:nvPicPr>
          <p:cNvPr id="5" name="Picture 4" descr="A group of colorful square discussion cards with sentence starters (all content on next slide)">
            <a:extLst>
              <a:ext uri="{FF2B5EF4-FFF2-40B4-BE49-F238E27FC236}">
                <a16:creationId xmlns:a16="http://schemas.microsoft.com/office/drawing/2014/main" id="{601713E9-5CF2-839F-3170-E4AF66BDACA3}"/>
              </a:ext>
            </a:extLst>
          </p:cNvPr>
          <p:cNvPicPr>
            <a:picLocks noChangeAspect="1"/>
          </p:cNvPicPr>
          <p:nvPr/>
        </p:nvPicPr>
        <p:blipFill>
          <a:blip r:embed="rId3"/>
          <a:stretch>
            <a:fillRect/>
          </a:stretch>
        </p:blipFill>
        <p:spPr>
          <a:xfrm>
            <a:off x="431757" y="2013167"/>
            <a:ext cx="3562350" cy="3562350"/>
          </a:xfrm>
          <a:prstGeom prst="rect">
            <a:avLst/>
          </a:prstGeom>
        </p:spPr>
      </p:pic>
      <p:pic>
        <p:nvPicPr>
          <p:cNvPr id="8" name="Picture 7" descr="A white paper with black text entitled Manners make a Difference.  All content on next slide.">
            <a:extLst>
              <a:ext uri="{FF2B5EF4-FFF2-40B4-BE49-F238E27FC236}">
                <a16:creationId xmlns:a16="http://schemas.microsoft.com/office/drawing/2014/main" id="{4785CC23-F0AF-46DB-850C-C12D6E34F762}"/>
              </a:ext>
            </a:extLst>
          </p:cNvPr>
          <p:cNvPicPr>
            <a:picLocks noChangeAspect="1"/>
          </p:cNvPicPr>
          <p:nvPr/>
        </p:nvPicPr>
        <p:blipFill>
          <a:blip r:embed="rId4"/>
          <a:stretch>
            <a:fillRect/>
          </a:stretch>
        </p:blipFill>
        <p:spPr>
          <a:xfrm>
            <a:off x="4159880" y="2468150"/>
            <a:ext cx="3444267" cy="2631510"/>
          </a:xfrm>
          <a:prstGeom prst="rect">
            <a:avLst/>
          </a:prstGeom>
        </p:spPr>
      </p:pic>
      <p:pic>
        <p:nvPicPr>
          <p:cNvPr id="9" name="Picture 8" descr=" Accountable Talk Poster telling students to listen with their eyes, ears, and heart.  All content on next slide.">
            <a:extLst>
              <a:ext uri="{FF2B5EF4-FFF2-40B4-BE49-F238E27FC236}">
                <a16:creationId xmlns:a16="http://schemas.microsoft.com/office/drawing/2014/main" id="{493513DF-6602-8A96-DEDF-B44F28D75090}"/>
              </a:ext>
            </a:extLst>
          </p:cNvPr>
          <p:cNvPicPr>
            <a:picLocks noChangeAspect="1"/>
          </p:cNvPicPr>
          <p:nvPr/>
        </p:nvPicPr>
        <p:blipFill>
          <a:blip r:embed="rId5"/>
          <a:stretch>
            <a:fillRect/>
          </a:stretch>
        </p:blipFill>
        <p:spPr>
          <a:xfrm>
            <a:off x="7752762" y="1526283"/>
            <a:ext cx="3909817" cy="3909817"/>
          </a:xfrm>
          <a:prstGeom prst="rect">
            <a:avLst/>
          </a:prstGeom>
        </p:spPr>
      </p:pic>
      <p:sp>
        <p:nvSpPr>
          <p:cNvPr id="4" name="Slide Number Placeholder 3">
            <a:extLst>
              <a:ext uri="{FF2B5EF4-FFF2-40B4-BE49-F238E27FC236}">
                <a16:creationId xmlns:a16="http://schemas.microsoft.com/office/drawing/2014/main" id="{2C40449B-5278-7561-5B53-75D32CA37378}"/>
              </a:ext>
            </a:extLst>
          </p:cNvPr>
          <p:cNvSpPr>
            <a:spLocks noGrp="1"/>
          </p:cNvSpPr>
          <p:nvPr>
            <p:ph type="sldNum" sz="quarter" idx="10"/>
          </p:nvPr>
        </p:nvSpPr>
        <p:spPr/>
        <p:txBody>
          <a:bodyPr/>
          <a:lstStyle/>
          <a:p>
            <a:fld id="{A3D1C70C-36A2-44FC-A083-98959550CFF4}" type="slidenum">
              <a:rPr lang="en-US" smtClean="0"/>
              <a:pPr/>
              <a:t>11</a:t>
            </a:fld>
            <a:endParaRPr lang="en-US"/>
          </a:p>
        </p:txBody>
      </p:sp>
    </p:spTree>
    <p:extLst>
      <p:ext uri="{BB962C8B-B14F-4D97-AF65-F5344CB8AC3E}">
        <p14:creationId xmlns:p14="http://schemas.microsoft.com/office/powerpoint/2010/main" val="2334949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85FD-F65A-A7E6-F6E9-E0699FE4F613}"/>
              </a:ext>
            </a:extLst>
          </p:cNvPr>
          <p:cNvSpPr>
            <a:spLocks noGrp="1"/>
          </p:cNvSpPr>
          <p:nvPr>
            <p:ph type="title"/>
          </p:nvPr>
        </p:nvSpPr>
        <p:spPr/>
        <p:txBody>
          <a:bodyPr/>
          <a:lstStyle/>
          <a:p>
            <a:r>
              <a:rPr lang="en-US" dirty="0"/>
              <a:t>Text Version: Getting Started (5)</a:t>
            </a:r>
          </a:p>
        </p:txBody>
      </p:sp>
      <p:sp>
        <p:nvSpPr>
          <p:cNvPr id="3" name="Content Placeholder 2">
            <a:extLst>
              <a:ext uri="{FF2B5EF4-FFF2-40B4-BE49-F238E27FC236}">
                <a16:creationId xmlns:a16="http://schemas.microsoft.com/office/drawing/2014/main" id="{3E54C64E-D596-F815-12EB-BB52068FF0BF}"/>
              </a:ext>
            </a:extLst>
          </p:cNvPr>
          <p:cNvSpPr>
            <a:spLocks noGrp="1"/>
          </p:cNvSpPr>
          <p:nvPr>
            <p:ph sz="half" idx="1"/>
          </p:nvPr>
        </p:nvSpPr>
        <p:spPr>
          <a:xfrm>
            <a:off x="80015" y="1152287"/>
            <a:ext cx="3800820" cy="4498057"/>
          </a:xfrm>
        </p:spPr>
        <p:txBody>
          <a:bodyPr rIns="91440"/>
          <a:lstStyle/>
          <a:p>
            <a:pPr marL="0" indent="0">
              <a:spcBef>
                <a:spcPts val="0"/>
              </a:spcBef>
              <a:spcAft>
                <a:spcPts val="1200"/>
              </a:spcAft>
              <a:buNone/>
            </a:pPr>
            <a:r>
              <a:rPr lang="en-US" dirty="0"/>
              <a:t>Discussion Cards</a:t>
            </a:r>
          </a:p>
          <a:p>
            <a:pPr>
              <a:spcBef>
                <a:spcPts val="0"/>
              </a:spcBef>
              <a:spcAft>
                <a:spcPts val="1200"/>
              </a:spcAft>
            </a:pPr>
            <a:r>
              <a:rPr lang="en-US" dirty="0"/>
              <a:t>What would happen if…</a:t>
            </a:r>
          </a:p>
          <a:p>
            <a:pPr>
              <a:spcBef>
                <a:spcPts val="0"/>
              </a:spcBef>
              <a:spcAft>
                <a:spcPts val="1200"/>
              </a:spcAft>
            </a:pPr>
            <a:r>
              <a:rPr lang="en-US" dirty="0"/>
              <a:t>Your strategy reminds me of…</a:t>
            </a:r>
          </a:p>
          <a:p>
            <a:pPr>
              <a:spcBef>
                <a:spcPts val="0"/>
              </a:spcBef>
              <a:spcAft>
                <a:spcPts val="1200"/>
              </a:spcAft>
            </a:pPr>
            <a:r>
              <a:rPr lang="en-US" dirty="0"/>
              <a:t>I agree/disagree with you because…</a:t>
            </a:r>
          </a:p>
        </p:txBody>
      </p:sp>
      <p:sp>
        <p:nvSpPr>
          <p:cNvPr id="4" name="Content Placeholder 3">
            <a:extLst>
              <a:ext uri="{FF2B5EF4-FFF2-40B4-BE49-F238E27FC236}">
                <a16:creationId xmlns:a16="http://schemas.microsoft.com/office/drawing/2014/main" id="{FC85E8BB-277B-991E-58CE-DA67BE0FD7ED}"/>
              </a:ext>
            </a:extLst>
          </p:cNvPr>
          <p:cNvSpPr>
            <a:spLocks noGrp="1"/>
          </p:cNvSpPr>
          <p:nvPr>
            <p:ph sz="half" idx="13"/>
          </p:nvPr>
        </p:nvSpPr>
        <p:spPr>
          <a:xfrm>
            <a:off x="3966988" y="1111699"/>
            <a:ext cx="3800820" cy="4498057"/>
          </a:xfrm>
        </p:spPr>
        <p:txBody>
          <a:bodyPr vert="horz" lIns="91440" tIns="45720" rIns="91440" bIns="45720" rtlCol="0" anchor="t">
            <a:noAutofit/>
          </a:bodyPr>
          <a:lstStyle/>
          <a:p>
            <a:pPr marL="0" indent="0">
              <a:spcBef>
                <a:spcPts val="0"/>
              </a:spcBef>
              <a:spcAft>
                <a:spcPts val="1200"/>
              </a:spcAft>
              <a:buNone/>
            </a:pPr>
            <a:r>
              <a:rPr lang="en-US" dirty="0"/>
              <a:t>Manners Make  Difference</a:t>
            </a:r>
          </a:p>
          <a:p>
            <a:pPr>
              <a:spcBef>
                <a:spcPts val="0"/>
              </a:spcBef>
              <a:spcAft>
                <a:spcPts val="1200"/>
              </a:spcAft>
            </a:pPr>
            <a:r>
              <a:rPr lang="en-US" dirty="0"/>
              <a:t>Will you please…?</a:t>
            </a:r>
          </a:p>
          <a:p>
            <a:pPr>
              <a:spcBef>
                <a:spcPts val="0"/>
              </a:spcBef>
              <a:spcAft>
                <a:spcPts val="1200"/>
              </a:spcAft>
            </a:pPr>
            <a:r>
              <a:rPr lang="en-US" dirty="0"/>
              <a:t>May I…?</a:t>
            </a:r>
          </a:p>
          <a:p>
            <a:pPr>
              <a:spcBef>
                <a:spcPts val="0"/>
              </a:spcBef>
              <a:spcAft>
                <a:spcPts val="1200"/>
              </a:spcAft>
            </a:pPr>
            <a:r>
              <a:rPr lang="en-US" dirty="0"/>
              <a:t>Excuse me…</a:t>
            </a:r>
          </a:p>
          <a:p>
            <a:pPr>
              <a:spcBef>
                <a:spcPts val="0"/>
              </a:spcBef>
              <a:spcAft>
                <a:spcPts val="1200"/>
              </a:spcAft>
            </a:pPr>
            <a:r>
              <a:rPr lang="en-US" dirty="0">
                <a:latin typeface="Palatino Linotype"/>
              </a:rPr>
              <a:t>I’m sorry for…</a:t>
            </a:r>
          </a:p>
          <a:p>
            <a:pPr>
              <a:spcBef>
                <a:spcPts val="0"/>
              </a:spcBef>
              <a:spcAft>
                <a:spcPts val="1200"/>
              </a:spcAft>
            </a:pPr>
            <a:r>
              <a:rPr lang="en-US" dirty="0"/>
              <a:t>Can you help me…</a:t>
            </a:r>
          </a:p>
          <a:p>
            <a:pPr>
              <a:spcBef>
                <a:spcPts val="0"/>
              </a:spcBef>
              <a:spcAft>
                <a:spcPts val="1200"/>
              </a:spcAft>
            </a:pPr>
            <a:r>
              <a:rPr lang="en-US" dirty="0"/>
              <a:t>Will you wait a few minutes please?</a:t>
            </a:r>
          </a:p>
        </p:txBody>
      </p:sp>
      <p:sp>
        <p:nvSpPr>
          <p:cNvPr id="5" name="Content Placeholder 4">
            <a:extLst>
              <a:ext uri="{FF2B5EF4-FFF2-40B4-BE49-F238E27FC236}">
                <a16:creationId xmlns:a16="http://schemas.microsoft.com/office/drawing/2014/main" id="{69065053-71A9-1DC5-5823-671A3ECA99C2}"/>
              </a:ext>
            </a:extLst>
          </p:cNvPr>
          <p:cNvSpPr>
            <a:spLocks noGrp="1"/>
          </p:cNvSpPr>
          <p:nvPr>
            <p:ph sz="half" idx="14"/>
          </p:nvPr>
        </p:nvSpPr>
        <p:spPr>
          <a:xfrm>
            <a:off x="7853961" y="1106932"/>
            <a:ext cx="4161771" cy="5467262"/>
          </a:xfrm>
        </p:spPr>
        <p:txBody>
          <a:bodyPr rIns="91440"/>
          <a:lstStyle/>
          <a:p>
            <a:pPr marL="0" indent="0">
              <a:spcBef>
                <a:spcPts val="0"/>
              </a:spcBef>
              <a:spcAft>
                <a:spcPts val="1200"/>
              </a:spcAft>
              <a:buNone/>
            </a:pPr>
            <a:r>
              <a:rPr lang="en-US" dirty="0"/>
              <a:t>Accountable Talk</a:t>
            </a:r>
          </a:p>
          <a:p>
            <a:pPr marL="0" indent="0">
              <a:spcBef>
                <a:spcPts val="0"/>
              </a:spcBef>
              <a:spcAft>
                <a:spcPts val="1200"/>
              </a:spcAft>
              <a:buNone/>
            </a:pPr>
            <a:r>
              <a:rPr lang="en-US" dirty="0"/>
              <a:t>We listen with our brains and hearts:</a:t>
            </a:r>
          </a:p>
          <a:p>
            <a:pPr>
              <a:spcBef>
                <a:spcPts val="0"/>
              </a:spcBef>
              <a:spcAft>
                <a:spcPts val="1200"/>
              </a:spcAft>
            </a:pPr>
            <a:r>
              <a:rPr lang="en-US" sz="2400" dirty="0"/>
              <a:t>I agree with [blank] because [blank]</a:t>
            </a:r>
          </a:p>
          <a:p>
            <a:pPr>
              <a:spcBef>
                <a:spcPts val="0"/>
              </a:spcBef>
              <a:spcAft>
                <a:spcPts val="1200"/>
              </a:spcAft>
            </a:pPr>
            <a:r>
              <a:rPr lang="en-US" sz="2400" dirty="0"/>
              <a:t>I disagree with [blank] because [blank]</a:t>
            </a:r>
          </a:p>
          <a:p>
            <a:pPr>
              <a:spcBef>
                <a:spcPts val="0"/>
              </a:spcBef>
              <a:spcAft>
                <a:spcPts val="1200"/>
              </a:spcAft>
            </a:pPr>
            <a:r>
              <a:rPr lang="en-US" sz="2400" dirty="0"/>
              <a:t>I like what you said about [blank]. I think [blank]</a:t>
            </a:r>
          </a:p>
          <a:p>
            <a:pPr>
              <a:spcBef>
                <a:spcPts val="0"/>
              </a:spcBef>
              <a:spcAft>
                <a:spcPts val="1200"/>
              </a:spcAft>
            </a:pPr>
            <a:r>
              <a:rPr lang="en-US" sz="2400" dirty="0"/>
              <a:t>I heard you say [blank]</a:t>
            </a:r>
          </a:p>
        </p:txBody>
      </p:sp>
      <p:sp>
        <p:nvSpPr>
          <p:cNvPr id="6" name="Slide Number Placeholder 5">
            <a:extLst>
              <a:ext uri="{FF2B5EF4-FFF2-40B4-BE49-F238E27FC236}">
                <a16:creationId xmlns:a16="http://schemas.microsoft.com/office/drawing/2014/main" id="{135A49A2-479A-F2C7-9C81-7EE5BF174E03}"/>
              </a:ext>
            </a:extLst>
          </p:cNvPr>
          <p:cNvSpPr>
            <a:spLocks noGrp="1"/>
          </p:cNvSpPr>
          <p:nvPr>
            <p:ph type="sldNum" sz="quarter" idx="12"/>
          </p:nvPr>
        </p:nvSpPr>
        <p:spPr/>
        <p:txBody>
          <a:bodyPr/>
          <a:lstStyle/>
          <a:p>
            <a:fld id="{A3D1C70C-36A2-44FC-A083-98959550CFF4}" type="slidenum">
              <a:rPr lang="en-US" smtClean="0"/>
              <a:t>12</a:t>
            </a:fld>
            <a:endParaRPr lang="en-US"/>
          </a:p>
        </p:txBody>
      </p:sp>
    </p:spTree>
    <p:extLst>
      <p:ext uri="{BB962C8B-B14F-4D97-AF65-F5344CB8AC3E}">
        <p14:creationId xmlns:p14="http://schemas.microsoft.com/office/powerpoint/2010/main" val="74795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2EFD-1374-BC78-B0DF-217AE5545E8E}"/>
              </a:ext>
            </a:extLst>
          </p:cNvPr>
          <p:cNvSpPr>
            <a:spLocks noGrp="1"/>
          </p:cNvSpPr>
          <p:nvPr>
            <p:ph type="title"/>
          </p:nvPr>
        </p:nvSpPr>
        <p:spPr/>
        <p:txBody>
          <a:bodyPr/>
          <a:lstStyle/>
          <a:p>
            <a:r>
              <a:rPr lang="en-US" dirty="0">
                <a:latin typeface="Palatino Linotype"/>
              </a:rPr>
              <a:t>Getting Started (6 of 6)</a:t>
            </a:r>
            <a:endParaRPr lang="en-US" b="0" dirty="0">
              <a:latin typeface="Palatino Linotype"/>
            </a:endParaRPr>
          </a:p>
        </p:txBody>
      </p:sp>
      <p:sp>
        <p:nvSpPr>
          <p:cNvPr id="7" name="Content Placeholder 6">
            <a:extLst>
              <a:ext uri="{FF2B5EF4-FFF2-40B4-BE49-F238E27FC236}">
                <a16:creationId xmlns:a16="http://schemas.microsoft.com/office/drawing/2014/main" id="{E7B9F993-B209-16F6-4825-E13F1B50B49B}"/>
              </a:ext>
            </a:extLst>
          </p:cNvPr>
          <p:cNvSpPr>
            <a:spLocks noGrp="1"/>
          </p:cNvSpPr>
          <p:nvPr>
            <p:ph sz="half" idx="1"/>
          </p:nvPr>
        </p:nvSpPr>
        <p:spPr/>
        <p:txBody>
          <a:bodyPr/>
          <a:lstStyle/>
          <a:p>
            <a:pPr marL="0" indent="0">
              <a:buNone/>
            </a:pPr>
            <a:r>
              <a:rPr lang="en-US" dirty="0"/>
              <a:t>Setting Expectations</a:t>
            </a:r>
          </a:p>
        </p:txBody>
      </p:sp>
      <p:pic>
        <p:nvPicPr>
          <p:cNvPr id="9" name="Picture 2" descr="Poster: Our Class Promise. All content is in the text version on the next slide.&#10;">
            <a:extLst>
              <a:ext uri="{FF2B5EF4-FFF2-40B4-BE49-F238E27FC236}">
                <a16:creationId xmlns:a16="http://schemas.microsoft.com/office/drawing/2014/main" id="{843BD1D7-AFB5-9312-2221-E7BB25BC1CE2}"/>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rot="16200000">
            <a:off x="5519695" y="1868810"/>
            <a:ext cx="4824627" cy="361847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40449B-5278-7561-5B53-75D32CA37378}"/>
              </a:ext>
            </a:extLst>
          </p:cNvPr>
          <p:cNvSpPr>
            <a:spLocks noGrp="1"/>
          </p:cNvSpPr>
          <p:nvPr>
            <p:ph type="sldNum" sz="quarter" idx="12"/>
          </p:nvPr>
        </p:nvSpPr>
        <p:spPr/>
        <p:txBody>
          <a:bodyPr/>
          <a:lstStyle/>
          <a:p>
            <a:fld id="{A3D1C70C-36A2-44FC-A083-98959550CFF4}" type="slidenum">
              <a:rPr lang="en-US" smtClean="0"/>
              <a:pPr/>
              <a:t>13</a:t>
            </a:fld>
            <a:endParaRPr lang="en-US"/>
          </a:p>
        </p:txBody>
      </p:sp>
    </p:spTree>
    <p:extLst>
      <p:ext uri="{BB962C8B-B14F-4D97-AF65-F5344CB8AC3E}">
        <p14:creationId xmlns:p14="http://schemas.microsoft.com/office/powerpoint/2010/main" val="4126795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B011-4EA0-951B-447A-3F2C59A757F7}"/>
              </a:ext>
            </a:extLst>
          </p:cNvPr>
          <p:cNvSpPr>
            <a:spLocks noGrp="1"/>
          </p:cNvSpPr>
          <p:nvPr>
            <p:ph type="title"/>
          </p:nvPr>
        </p:nvSpPr>
        <p:spPr/>
        <p:txBody>
          <a:bodyPr/>
          <a:lstStyle/>
          <a:p>
            <a:r>
              <a:rPr lang="en-US" sz="4000" dirty="0"/>
              <a:t>Text Version: Our Class Promise Poster</a:t>
            </a:r>
          </a:p>
        </p:txBody>
      </p:sp>
      <p:sp>
        <p:nvSpPr>
          <p:cNvPr id="3" name="Text Placeholder 2">
            <a:extLst>
              <a:ext uri="{FF2B5EF4-FFF2-40B4-BE49-F238E27FC236}">
                <a16:creationId xmlns:a16="http://schemas.microsoft.com/office/drawing/2014/main" id="{1D296B3D-7B96-43C5-EBF4-923DE216307C}"/>
              </a:ext>
            </a:extLst>
          </p:cNvPr>
          <p:cNvSpPr>
            <a:spLocks noGrp="1"/>
          </p:cNvSpPr>
          <p:nvPr>
            <p:ph type="body" sz="quarter" idx="11"/>
          </p:nvPr>
        </p:nvSpPr>
        <p:spPr/>
        <p:txBody>
          <a:bodyPr>
            <a:normAutofit fontScale="92500" lnSpcReduction="10000"/>
          </a:bodyPr>
          <a:lstStyle/>
          <a:p>
            <a:pPr marL="0" indent="0">
              <a:buNone/>
            </a:pPr>
            <a:r>
              <a:rPr lang="en-US" dirty="0"/>
              <a:t>We promise to:</a:t>
            </a:r>
          </a:p>
          <a:p>
            <a:r>
              <a:rPr lang="en-US" dirty="0"/>
              <a:t>Work together</a:t>
            </a:r>
          </a:p>
          <a:p>
            <a:r>
              <a:rPr lang="en-US" dirty="0"/>
              <a:t>Help each other</a:t>
            </a:r>
          </a:p>
          <a:p>
            <a:r>
              <a:rPr lang="en-US" dirty="0"/>
              <a:t>Stick with it until we get it</a:t>
            </a:r>
          </a:p>
          <a:p>
            <a:r>
              <a:rPr lang="en-US" dirty="0"/>
              <a:t>Get along</a:t>
            </a:r>
          </a:p>
          <a:p>
            <a:r>
              <a:rPr lang="en-US" dirty="0"/>
              <a:t>Do our best so we can have a great year in Kindergarten</a:t>
            </a:r>
          </a:p>
        </p:txBody>
      </p:sp>
      <p:sp>
        <p:nvSpPr>
          <p:cNvPr id="4" name="Slide Number Placeholder 3">
            <a:extLst>
              <a:ext uri="{FF2B5EF4-FFF2-40B4-BE49-F238E27FC236}">
                <a16:creationId xmlns:a16="http://schemas.microsoft.com/office/drawing/2014/main" id="{76D16008-528E-1E6B-2700-900C10237885}"/>
              </a:ext>
            </a:extLst>
          </p:cNvPr>
          <p:cNvSpPr>
            <a:spLocks noGrp="1"/>
          </p:cNvSpPr>
          <p:nvPr>
            <p:ph type="sldNum" sz="quarter" idx="10"/>
          </p:nvPr>
        </p:nvSpPr>
        <p:spPr/>
        <p:txBody>
          <a:bodyPr/>
          <a:lstStyle/>
          <a:p>
            <a:fld id="{A3D1C70C-36A2-44FC-A083-98959550CFF4}" type="slidenum">
              <a:rPr lang="en-US" smtClean="0"/>
              <a:pPr/>
              <a:t>14</a:t>
            </a:fld>
            <a:endParaRPr lang="en-US"/>
          </a:p>
        </p:txBody>
      </p:sp>
    </p:spTree>
    <p:extLst>
      <p:ext uri="{BB962C8B-B14F-4D97-AF65-F5344CB8AC3E}">
        <p14:creationId xmlns:p14="http://schemas.microsoft.com/office/powerpoint/2010/main" val="107015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5BC32-5A9D-F73D-4A62-2FF4671CA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F052A-5814-5449-9407-9918E3A73DC1}"/>
              </a:ext>
            </a:extLst>
          </p:cNvPr>
          <p:cNvSpPr>
            <a:spLocks noGrp="1"/>
          </p:cNvSpPr>
          <p:nvPr>
            <p:ph type="title"/>
          </p:nvPr>
        </p:nvSpPr>
        <p:spPr/>
        <p:txBody>
          <a:bodyPr anchor="ctr">
            <a:normAutofit/>
          </a:bodyPr>
          <a:lstStyle/>
          <a:p>
            <a:r>
              <a:rPr lang="en-US" sz="4600" dirty="0">
                <a:latin typeface="Palatino Linotype"/>
              </a:rPr>
              <a:t>Mindset (1 of 3)</a:t>
            </a:r>
            <a:endParaRPr lang="en-US" dirty="0"/>
          </a:p>
        </p:txBody>
      </p:sp>
      <p:sp>
        <p:nvSpPr>
          <p:cNvPr id="8" name="Text Placeholder 7">
            <a:extLst>
              <a:ext uri="{FF2B5EF4-FFF2-40B4-BE49-F238E27FC236}">
                <a16:creationId xmlns:a16="http://schemas.microsoft.com/office/drawing/2014/main" id="{01A99805-8C9E-B5BE-ACF5-6CB066EF71E6}"/>
              </a:ext>
            </a:extLst>
          </p:cNvPr>
          <p:cNvSpPr>
            <a:spLocks noGrp="1"/>
          </p:cNvSpPr>
          <p:nvPr>
            <p:ph type="body" sz="quarter" idx="19"/>
          </p:nvPr>
        </p:nvSpPr>
        <p:spPr/>
        <p:txBody>
          <a:bodyPr/>
          <a:lstStyle/>
          <a:p>
            <a:r>
              <a:rPr lang="en-US" dirty="0"/>
              <a:t>Perseverance</a:t>
            </a:r>
          </a:p>
        </p:txBody>
      </p:sp>
      <p:pic>
        <p:nvPicPr>
          <p:cNvPr id="13" name="Content Placeholder 12" descr="A poster with the word Perseverance on it in the center and words and phrases around it to describe what that looks like, sounds, like, and feels like.">
            <a:extLst>
              <a:ext uri="{FF2B5EF4-FFF2-40B4-BE49-F238E27FC236}">
                <a16:creationId xmlns:a16="http://schemas.microsoft.com/office/drawing/2014/main" id="{3091007C-34EB-4763-6845-CB0CD1D82A98}"/>
              </a:ext>
            </a:extLst>
          </p:cNvPr>
          <p:cNvPicPr>
            <a:picLocks noGrp="1" noChangeAspect="1"/>
          </p:cNvPicPr>
          <p:nvPr>
            <p:ph sz="half" idx="1"/>
          </p:nvPr>
        </p:nvPicPr>
        <p:blipFill>
          <a:blip r:embed="rId3"/>
          <a:stretch>
            <a:fillRect/>
          </a:stretch>
        </p:blipFill>
        <p:spPr>
          <a:xfrm>
            <a:off x="296091" y="1858196"/>
            <a:ext cx="5215023" cy="4072242"/>
          </a:xfrm>
          <a:prstGeom prst="rect">
            <a:avLst/>
          </a:prstGeom>
        </p:spPr>
      </p:pic>
      <p:pic>
        <p:nvPicPr>
          <p:cNvPr id="12" name="Content Placeholder 11" descr="Math superheroes poster. Says &quot;we are great mathematicians!  We are super heroes! We stick with it until we are super!  Phrase are listed below this that explain how we can do this.  All phrases are listed on the next slide.">
            <a:extLst>
              <a:ext uri="{FF2B5EF4-FFF2-40B4-BE49-F238E27FC236}">
                <a16:creationId xmlns:a16="http://schemas.microsoft.com/office/drawing/2014/main" id="{5A25E938-FE61-0F28-5BA0-A38B1B6F88D7}"/>
              </a:ext>
            </a:extLst>
          </p:cNvPr>
          <p:cNvPicPr>
            <a:picLocks noGrp="1" noChangeAspect="1"/>
          </p:cNvPicPr>
          <p:nvPr>
            <p:ph sz="half" idx="16"/>
          </p:nvPr>
        </p:nvPicPr>
        <p:blipFill>
          <a:blip r:embed="rId4"/>
          <a:stretch>
            <a:fillRect/>
          </a:stretch>
        </p:blipFill>
        <p:spPr>
          <a:xfrm>
            <a:off x="5913452" y="1795685"/>
            <a:ext cx="5982457" cy="4023202"/>
          </a:xfrm>
          <a:prstGeom prst="rect">
            <a:avLst/>
          </a:prstGeom>
        </p:spPr>
      </p:pic>
      <p:sp>
        <p:nvSpPr>
          <p:cNvPr id="4" name="Slide Number Placeholder 3">
            <a:extLst>
              <a:ext uri="{FF2B5EF4-FFF2-40B4-BE49-F238E27FC236}">
                <a16:creationId xmlns:a16="http://schemas.microsoft.com/office/drawing/2014/main" id="{4EAC20A9-D1F6-4191-3738-5D075E59C628}"/>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15</a:t>
            </a:fld>
            <a:endParaRPr lang="en-US"/>
          </a:p>
        </p:txBody>
      </p:sp>
    </p:spTree>
    <p:extLst>
      <p:ext uri="{BB962C8B-B14F-4D97-AF65-F5344CB8AC3E}">
        <p14:creationId xmlns:p14="http://schemas.microsoft.com/office/powerpoint/2010/main" val="1723577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F11E-C950-A026-675E-49E35AE85118}"/>
              </a:ext>
            </a:extLst>
          </p:cNvPr>
          <p:cNvSpPr>
            <a:spLocks noGrp="1"/>
          </p:cNvSpPr>
          <p:nvPr>
            <p:ph type="title"/>
          </p:nvPr>
        </p:nvSpPr>
        <p:spPr/>
        <p:txBody>
          <a:bodyPr/>
          <a:lstStyle/>
          <a:p>
            <a:r>
              <a:rPr lang="en-US" sz="4400" dirty="0"/>
              <a:t>Text Version: Math Superheroes Poster</a:t>
            </a:r>
          </a:p>
        </p:txBody>
      </p:sp>
      <p:sp>
        <p:nvSpPr>
          <p:cNvPr id="8" name="Content Placeholder 7">
            <a:extLst>
              <a:ext uri="{FF2B5EF4-FFF2-40B4-BE49-F238E27FC236}">
                <a16:creationId xmlns:a16="http://schemas.microsoft.com/office/drawing/2014/main" id="{BBA948A4-F44A-7276-3CFB-36A28AB7B09B}"/>
              </a:ext>
            </a:extLst>
          </p:cNvPr>
          <p:cNvSpPr>
            <a:spLocks noGrp="1"/>
          </p:cNvSpPr>
          <p:nvPr>
            <p:ph idx="1"/>
          </p:nvPr>
        </p:nvSpPr>
        <p:spPr>
          <a:xfrm>
            <a:off x="150864" y="1202026"/>
            <a:ext cx="11890272" cy="1156163"/>
          </a:xfrm>
        </p:spPr>
        <p:txBody>
          <a:bodyPr vert="horz" lIns="91440" tIns="45720" rIns="822960" bIns="45720" rtlCol="0" anchor="t">
            <a:noAutofit/>
          </a:bodyPr>
          <a:lstStyle/>
          <a:p>
            <a:pPr marL="0" indent="0">
              <a:buNone/>
            </a:pPr>
            <a:r>
              <a:rPr lang="en-US" dirty="0">
                <a:latin typeface="Palatino Linotype"/>
              </a:rPr>
              <a:t>We are great mathematicians!  We are superheroes! We stick with it until we are super! </a:t>
            </a:r>
            <a:endParaRPr lang="en-US" dirty="0"/>
          </a:p>
        </p:txBody>
      </p:sp>
      <p:sp>
        <p:nvSpPr>
          <p:cNvPr id="9" name="Content Placeholder 8">
            <a:extLst>
              <a:ext uri="{FF2B5EF4-FFF2-40B4-BE49-F238E27FC236}">
                <a16:creationId xmlns:a16="http://schemas.microsoft.com/office/drawing/2014/main" id="{78302321-C162-81F8-DA11-8E08A25461E3}"/>
              </a:ext>
            </a:extLst>
          </p:cNvPr>
          <p:cNvSpPr>
            <a:spLocks noGrp="1"/>
          </p:cNvSpPr>
          <p:nvPr>
            <p:ph idx="13"/>
          </p:nvPr>
        </p:nvSpPr>
        <p:spPr>
          <a:xfrm>
            <a:off x="150864" y="2445516"/>
            <a:ext cx="11890272" cy="3724353"/>
          </a:xfrm>
        </p:spPr>
        <p:txBody>
          <a:bodyPr rIns="91440" numCol="3"/>
          <a:lstStyle/>
          <a:p>
            <a:pPr>
              <a:spcBef>
                <a:spcPts val="0"/>
              </a:spcBef>
              <a:spcAft>
                <a:spcPts val="1200"/>
              </a:spcAft>
            </a:pPr>
            <a:r>
              <a:rPr lang="en-US" dirty="0"/>
              <a:t>Ask questions</a:t>
            </a:r>
          </a:p>
          <a:p>
            <a:pPr>
              <a:spcBef>
                <a:spcPts val="0"/>
              </a:spcBef>
              <a:spcAft>
                <a:spcPts val="1200"/>
              </a:spcAft>
            </a:pPr>
            <a:r>
              <a:rPr lang="en-US" dirty="0"/>
              <a:t>Stick with it</a:t>
            </a:r>
          </a:p>
          <a:p>
            <a:pPr>
              <a:spcBef>
                <a:spcPts val="0"/>
              </a:spcBef>
              <a:spcAft>
                <a:spcPts val="1200"/>
              </a:spcAft>
            </a:pPr>
            <a:r>
              <a:rPr lang="en-US" dirty="0"/>
              <a:t>Prove our thinking</a:t>
            </a:r>
          </a:p>
          <a:p>
            <a:pPr>
              <a:spcBef>
                <a:spcPts val="0"/>
              </a:spcBef>
              <a:spcAft>
                <a:spcPts val="1200"/>
              </a:spcAft>
            </a:pPr>
            <a:r>
              <a:rPr lang="en-US" dirty="0"/>
              <a:t>Look for patterns</a:t>
            </a:r>
          </a:p>
          <a:p>
            <a:pPr>
              <a:spcBef>
                <a:spcPts val="0"/>
              </a:spcBef>
              <a:spcAft>
                <a:spcPts val="1200"/>
              </a:spcAft>
            </a:pPr>
            <a:r>
              <a:rPr lang="en-US" dirty="0"/>
              <a:t>Solve problems</a:t>
            </a:r>
          </a:p>
          <a:p>
            <a:pPr>
              <a:spcBef>
                <a:spcPts val="0"/>
              </a:spcBef>
              <a:spcAft>
                <a:spcPts val="1200"/>
              </a:spcAft>
            </a:pPr>
            <a:r>
              <a:rPr lang="en-US" dirty="0"/>
              <a:t>Reason</a:t>
            </a:r>
          </a:p>
          <a:p>
            <a:pPr>
              <a:spcBef>
                <a:spcPts val="0"/>
              </a:spcBef>
              <a:spcAft>
                <a:spcPts val="1200"/>
              </a:spcAft>
            </a:pPr>
            <a:r>
              <a:rPr lang="en-US" dirty="0"/>
              <a:t>Use math words</a:t>
            </a:r>
          </a:p>
          <a:p>
            <a:pPr>
              <a:spcBef>
                <a:spcPts val="0"/>
              </a:spcBef>
              <a:spcAft>
                <a:spcPts val="1200"/>
              </a:spcAft>
            </a:pPr>
            <a:r>
              <a:rPr lang="en-US" dirty="0"/>
              <a:t>Put together numbers</a:t>
            </a:r>
          </a:p>
          <a:p>
            <a:pPr>
              <a:spcBef>
                <a:spcPts val="0"/>
              </a:spcBef>
              <a:spcAft>
                <a:spcPts val="1200"/>
              </a:spcAft>
            </a:pPr>
            <a:r>
              <a:rPr lang="en-US" dirty="0"/>
              <a:t>Use tools</a:t>
            </a:r>
          </a:p>
          <a:p>
            <a:pPr>
              <a:spcBef>
                <a:spcPts val="0"/>
              </a:spcBef>
              <a:spcAft>
                <a:spcPts val="1200"/>
              </a:spcAft>
            </a:pPr>
            <a:r>
              <a:rPr lang="en-US" dirty="0"/>
              <a:t>Model our thinking</a:t>
            </a:r>
          </a:p>
          <a:p>
            <a:pPr>
              <a:spcBef>
                <a:spcPts val="0"/>
              </a:spcBef>
              <a:spcAft>
                <a:spcPts val="1200"/>
              </a:spcAft>
            </a:pPr>
            <a:r>
              <a:rPr lang="en-US" dirty="0"/>
              <a:t>Double, double check</a:t>
            </a:r>
          </a:p>
          <a:p>
            <a:pPr>
              <a:spcBef>
                <a:spcPts val="0"/>
              </a:spcBef>
              <a:spcAft>
                <a:spcPts val="1200"/>
              </a:spcAft>
            </a:pPr>
            <a:r>
              <a:rPr lang="en-US" dirty="0"/>
              <a:t>Break apart numbers</a:t>
            </a:r>
          </a:p>
        </p:txBody>
      </p:sp>
      <p:sp>
        <p:nvSpPr>
          <p:cNvPr id="7" name="Slide Number Placeholder 6">
            <a:extLst>
              <a:ext uri="{FF2B5EF4-FFF2-40B4-BE49-F238E27FC236}">
                <a16:creationId xmlns:a16="http://schemas.microsoft.com/office/drawing/2014/main" id="{6A8D52FF-F1A9-A6CA-8835-0A9507209B4D}"/>
              </a:ext>
            </a:extLst>
          </p:cNvPr>
          <p:cNvSpPr>
            <a:spLocks noGrp="1"/>
          </p:cNvSpPr>
          <p:nvPr>
            <p:ph type="sldNum" sz="quarter" idx="12"/>
          </p:nvPr>
        </p:nvSpPr>
        <p:spPr/>
        <p:txBody>
          <a:bodyPr/>
          <a:lstStyle/>
          <a:p>
            <a:fld id="{A3D1C70C-36A2-44FC-A083-98959550CFF4}" type="slidenum">
              <a:rPr lang="en-US" smtClean="0"/>
              <a:t>16</a:t>
            </a:fld>
            <a:endParaRPr lang="en-US"/>
          </a:p>
        </p:txBody>
      </p:sp>
    </p:spTree>
    <p:extLst>
      <p:ext uri="{BB962C8B-B14F-4D97-AF65-F5344CB8AC3E}">
        <p14:creationId xmlns:p14="http://schemas.microsoft.com/office/powerpoint/2010/main" val="345386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5BC32-5A9D-F73D-4A62-2FF4671CA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F052A-5814-5449-9407-9918E3A73DC1}"/>
              </a:ext>
            </a:extLst>
          </p:cNvPr>
          <p:cNvSpPr>
            <a:spLocks noGrp="1"/>
          </p:cNvSpPr>
          <p:nvPr>
            <p:ph type="title"/>
          </p:nvPr>
        </p:nvSpPr>
        <p:spPr/>
        <p:txBody>
          <a:bodyPr anchor="ctr">
            <a:normAutofit/>
          </a:bodyPr>
          <a:lstStyle/>
          <a:p>
            <a:r>
              <a:rPr lang="en-US" sz="4600" dirty="0">
                <a:latin typeface="Palatino Linotype"/>
              </a:rPr>
              <a:t>Mindset (2 of 3)</a:t>
            </a:r>
            <a:endParaRPr lang="en-US" dirty="0"/>
          </a:p>
        </p:txBody>
      </p:sp>
      <p:sp>
        <p:nvSpPr>
          <p:cNvPr id="6" name="Text Placeholder 5">
            <a:extLst>
              <a:ext uri="{FF2B5EF4-FFF2-40B4-BE49-F238E27FC236}">
                <a16:creationId xmlns:a16="http://schemas.microsoft.com/office/drawing/2014/main" id="{49920A09-0B9A-1834-4F4D-5693BA16FEE5}"/>
              </a:ext>
            </a:extLst>
          </p:cNvPr>
          <p:cNvSpPr>
            <a:spLocks noGrp="1"/>
          </p:cNvSpPr>
          <p:nvPr>
            <p:ph type="body" sz="quarter" idx="19"/>
          </p:nvPr>
        </p:nvSpPr>
        <p:spPr/>
        <p:txBody>
          <a:bodyPr/>
          <a:lstStyle/>
          <a:p>
            <a:r>
              <a:rPr lang="en-US" sz="2400" dirty="0">
                <a:latin typeface="Palatino Linotype"/>
              </a:rPr>
              <a:t>Perseverance</a:t>
            </a:r>
            <a:endParaRPr lang="en-US" sz="2400" dirty="0"/>
          </a:p>
        </p:txBody>
      </p:sp>
      <p:pic>
        <p:nvPicPr>
          <p:cNvPr id="7" name="Content Placeholder 6" descr="Math Mistakes poster. all content is on next slide.">
            <a:extLst>
              <a:ext uri="{FF2B5EF4-FFF2-40B4-BE49-F238E27FC236}">
                <a16:creationId xmlns:a16="http://schemas.microsoft.com/office/drawing/2014/main" id="{A3A66205-8BFF-4E0F-A931-43BD5537FA50}"/>
              </a:ext>
            </a:extLst>
          </p:cNvPr>
          <p:cNvPicPr>
            <a:picLocks noGrp="1" noChangeAspect="1"/>
          </p:cNvPicPr>
          <p:nvPr>
            <p:ph sz="half" idx="1"/>
          </p:nvPr>
        </p:nvPicPr>
        <p:blipFill>
          <a:blip r:embed="rId3"/>
          <a:stretch>
            <a:fillRect/>
          </a:stretch>
        </p:blipFill>
        <p:spPr>
          <a:xfrm>
            <a:off x="413903" y="1753222"/>
            <a:ext cx="5222809" cy="4160933"/>
          </a:xfrm>
          <a:prstGeom prst="rect">
            <a:avLst/>
          </a:prstGeom>
        </p:spPr>
      </p:pic>
      <p:pic>
        <p:nvPicPr>
          <p:cNvPr id="10" name="Content Placeholder 9" descr="A poster with things students can say when they are stuck instead of I can't or I don't know. Phrases are listed on the next slide.">
            <a:extLst>
              <a:ext uri="{FF2B5EF4-FFF2-40B4-BE49-F238E27FC236}">
                <a16:creationId xmlns:a16="http://schemas.microsoft.com/office/drawing/2014/main" id="{FF24F6E0-BF24-1590-A75C-F9B965BE6CB1}"/>
              </a:ext>
            </a:extLst>
          </p:cNvPr>
          <p:cNvPicPr>
            <a:picLocks noGrp="1" noChangeAspect="1"/>
          </p:cNvPicPr>
          <p:nvPr>
            <p:ph sz="half" idx="16"/>
          </p:nvPr>
        </p:nvPicPr>
        <p:blipFill>
          <a:blip r:embed="rId4"/>
          <a:stretch>
            <a:fillRect/>
          </a:stretch>
        </p:blipFill>
        <p:spPr>
          <a:xfrm>
            <a:off x="6305320" y="1753222"/>
            <a:ext cx="5196989" cy="3931682"/>
          </a:xfrm>
          <a:prstGeom prst="rect">
            <a:avLst/>
          </a:prstGeom>
        </p:spPr>
      </p:pic>
      <p:sp>
        <p:nvSpPr>
          <p:cNvPr id="4" name="Slide Number Placeholder 3">
            <a:extLst>
              <a:ext uri="{FF2B5EF4-FFF2-40B4-BE49-F238E27FC236}">
                <a16:creationId xmlns:a16="http://schemas.microsoft.com/office/drawing/2014/main" id="{4EAC20A9-D1F6-4191-3738-5D075E59C628}"/>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17</a:t>
            </a:fld>
            <a:endParaRPr lang="en-US"/>
          </a:p>
        </p:txBody>
      </p:sp>
    </p:spTree>
    <p:extLst>
      <p:ext uri="{BB962C8B-B14F-4D97-AF65-F5344CB8AC3E}">
        <p14:creationId xmlns:p14="http://schemas.microsoft.com/office/powerpoint/2010/main" val="81716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934-5AAA-B8C7-018F-2BB47AD242AA}"/>
              </a:ext>
            </a:extLst>
          </p:cNvPr>
          <p:cNvSpPr>
            <a:spLocks noGrp="1"/>
          </p:cNvSpPr>
          <p:nvPr>
            <p:ph type="title"/>
          </p:nvPr>
        </p:nvSpPr>
        <p:spPr/>
        <p:txBody>
          <a:bodyPr/>
          <a:lstStyle/>
          <a:p>
            <a:r>
              <a:rPr lang="en-US" dirty="0"/>
              <a:t>Text Version: Mindset 2</a:t>
            </a:r>
          </a:p>
        </p:txBody>
      </p:sp>
      <p:sp>
        <p:nvSpPr>
          <p:cNvPr id="3" name="Text Placeholder 2">
            <a:extLst>
              <a:ext uri="{FF2B5EF4-FFF2-40B4-BE49-F238E27FC236}">
                <a16:creationId xmlns:a16="http://schemas.microsoft.com/office/drawing/2014/main" id="{AF8111C4-3E38-E8B1-01B6-C13C6D8CC0A8}"/>
              </a:ext>
            </a:extLst>
          </p:cNvPr>
          <p:cNvSpPr>
            <a:spLocks noGrp="1"/>
          </p:cNvSpPr>
          <p:nvPr>
            <p:ph type="body" idx="1"/>
          </p:nvPr>
        </p:nvSpPr>
        <p:spPr>
          <a:xfrm>
            <a:off x="0" y="1065213"/>
            <a:ext cx="5026578" cy="608845"/>
          </a:xfrm>
        </p:spPr>
        <p:txBody>
          <a:bodyPr/>
          <a:lstStyle/>
          <a:p>
            <a:r>
              <a:rPr lang="en-US" dirty="0"/>
              <a:t>Types of Math Mistakes</a:t>
            </a:r>
          </a:p>
        </p:txBody>
      </p:sp>
      <p:sp>
        <p:nvSpPr>
          <p:cNvPr id="4" name="Content Placeholder 3">
            <a:extLst>
              <a:ext uri="{FF2B5EF4-FFF2-40B4-BE49-F238E27FC236}">
                <a16:creationId xmlns:a16="http://schemas.microsoft.com/office/drawing/2014/main" id="{FCE4C34B-8737-40BC-DCA0-2AA96093C405}"/>
              </a:ext>
            </a:extLst>
          </p:cNvPr>
          <p:cNvSpPr>
            <a:spLocks noGrp="1"/>
          </p:cNvSpPr>
          <p:nvPr>
            <p:ph sz="half" idx="2"/>
          </p:nvPr>
        </p:nvSpPr>
        <p:spPr>
          <a:xfrm>
            <a:off x="122939" y="1793457"/>
            <a:ext cx="4184367" cy="4009084"/>
          </a:xfrm>
        </p:spPr>
        <p:txBody>
          <a:bodyPr rIns="91440"/>
          <a:lstStyle/>
          <a:p>
            <a:pPr marL="0" indent="0">
              <a:spcBef>
                <a:spcPts val="0"/>
              </a:spcBef>
              <a:spcAft>
                <a:spcPts val="1200"/>
              </a:spcAft>
              <a:buNone/>
            </a:pPr>
            <a:r>
              <a:rPr lang="en-US" dirty="0"/>
              <a:t>Slip/Silly Mistake: I can fix it.</a:t>
            </a:r>
          </a:p>
          <a:p>
            <a:pPr marL="0" indent="0">
              <a:spcBef>
                <a:spcPts val="0"/>
              </a:spcBef>
              <a:spcAft>
                <a:spcPts val="1200"/>
              </a:spcAft>
              <a:buNone/>
            </a:pPr>
            <a:r>
              <a:rPr lang="en-US" dirty="0"/>
              <a:t>Bug/Math Mistake:</a:t>
            </a:r>
          </a:p>
          <a:p>
            <a:pPr>
              <a:spcBef>
                <a:spcPts val="0"/>
              </a:spcBef>
              <a:spcAft>
                <a:spcPts val="1200"/>
              </a:spcAft>
            </a:pPr>
            <a:r>
              <a:rPr lang="en-US" dirty="0"/>
              <a:t>I’m confused still.</a:t>
            </a:r>
          </a:p>
          <a:p>
            <a:pPr>
              <a:spcBef>
                <a:spcPts val="0"/>
              </a:spcBef>
              <a:spcAft>
                <a:spcPts val="1200"/>
              </a:spcAft>
            </a:pPr>
            <a:r>
              <a:rPr lang="en-US" dirty="0"/>
              <a:t>I don’t understand this.</a:t>
            </a:r>
          </a:p>
          <a:p>
            <a:pPr>
              <a:spcBef>
                <a:spcPts val="0"/>
              </a:spcBef>
              <a:spcAft>
                <a:spcPts val="1200"/>
              </a:spcAft>
            </a:pPr>
            <a:r>
              <a:rPr lang="en-US" dirty="0"/>
              <a:t>I need more help.</a:t>
            </a:r>
          </a:p>
        </p:txBody>
      </p:sp>
      <p:sp>
        <p:nvSpPr>
          <p:cNvPr id="5" name="Text Placeholder 4">
            <a:extLst>
              <a:ext uri="{FF2B5EF4-FFF2-40B4-BE49-F238E27FC236}">
                <a16:creationId xmlns:a16="http://schemas.microsoft.com/office/drawing/2014/main" id="{76C22D72-E1F0-49A8-67E4-0B0D3AD768D3}"/>
              </a:ext>
            </a:extLst>
          </p:cNvPr>
          <p:cNvSpPr>
            <a:spLocks noGrp="1"/>
          </p:cNvSpPr>
          <p:nvPr>
            <p:ph type="body" idx="13"/>
          </p:nvPr>
        </p:nvSpPr>
        <p:spPr>
          <a:xfrm>
            <a:off x="4584034" y="1063568"/>
            <a:ext cx="7377666" cy="608845"/>
          </a:xfrm>
        </p:spPr>
        <p:txBody>
          <a:bodyPr/>
          <a:lstStyle/>
          <a:p>
            <a:r>
              <a:rPr lang="en-US" dirty="0"/>
              <a:t>Things to Say When You’re Stuck</a:t>
            </a:r>
          </a:p>
        </p:txBody>
      </p:sp>
      <p:sp>
        <p:nvSpPr>
          <p:cNvPr id="6" name="Content Placeholder 5">
            <a:extLst>
              <a:ext uri="{FF2B5EF4-FFF2-40B4-BE49-F238E27FC236}">
                <a16:creationId xmlns:a16="http://schemas.microsoft.com/office/drawing/2014/main" id="{5F23938C-0B3E-2C1F-D0C7-CC9B279AAFE8}"/>
              </a:ext>
            </a:extLst>
          </p:cNvPr>
          <p:cNvSpPr>
            <a:spLocks noGrp="1"/>
          </p:cNvSpPr>
          <p:nvPr>
            <p:ph sz="half" idx="14"/>
          </p:nvPr>
        </p:nvSpPr>
        <p:spPr>
          <a:xfrm>
            <a:off x="4584033" y="1734219"/>
            <a:ext cx="7485027" cy="4522978"/>
          </a:xfrm>
        </p:spPr>
        <p:txBody>
          <a:bodyPr rIns="91440"/>
          <a:lstStyle/>
          <a:p>
            <a:pPr marL="0" indent="0">
              <a:spcBef>
                <a:spcPts val="0"/>
              </a:spcBef>
              <a:spcAft>
                <a:spcPts val="600"/>
              </a:spcAft>
              <a:buNone/>
            </a:pPr>
            <a:r>
              <a:rPr lang="en-US" sz="2000" dirty="0"/>
              <a:t>Don’t say:</a:t>
            </a:r>
          </a:p>
          <a:p>
            <a:pPr>
              <a:spcBef>
                <a:spcPts val="0"/>
              </a:spcBef>
              <a:spcAft>
                <a:spcPts val="600"/>
              </a:spcAft>
            </a:pPr>
            <a:r>
              <a:rPr lang="en-US" sz="2000" dirty="0"/>
              <a:t>I can’t</a:t>
            </a:r>
          </a:p>
          <a:p>
            <a:pPr>
              <a:spcBef>
                <a:spcPts val="0"/>
              </a:spcBef>
              <a:spcAft>
                <a:spcPts val="600"/>
              </a:spcAft>
            </a:pPr>
            <a:r>
              <a:rPr lang="en-US" sz="2000" dirty="0"/>
              <a:t>I don’t know</a:t>
            </a:r>
          </a:p>
          <a:p>
            <a:pPr marL="0" indent="0">
              <a:spcBef>
                <a:spcPts val="0"/>
              </a:spcBef>
              <a:spcAft>
                <a:spcPts val="600"/>
              </a:spcAft>
              <a:buNone/>
            </a:pPr>
            <a:r>
              <a:rPr lang="en-US" sz="2000" dirty="0"/>
              <a:t>Do say:</a:t>
            </a:r>
          </a:p>
          <a:p>
            <a:pPr>
              <a:spcBef>
                <a:spcPts val="0"/>
              </a:spcBef>
              <a:spcAft>
                <a:spcPts val="600"/>
              </a:spcAft>
            </a:pPr>
            <a:r>
              <a:rPr lang="en-US" sz="2000" dirty="0"/>
              <a:t>I need a minute</a:t>
            </a:r>
          </a:p>
          <a:p>
            <a:pPr>
              <a:spcBef>
                <a:spcPts val="0"/>
              </a:spcBef>
              <a:spcAft>
                <a:spcPts val="600"/>
              </a:spcAft>
            </a:pPr>
            <a:r>
              <a:rPr lang="en-US" sz="2000" dirty="0"/>
              <a:t>I will try!</a:t>
            </a:r>
          </a:p>
          <a:p>
            <a:pPr>
              <a:spcBef>
                <a:spcPts val="0"/>
              </a:spcBef>
              <a:spcAft>
                <a:spcPts val="600"/>
              </a:spcAft>
            </a:pPr>
            <a:r>
              <a:rPr lang="en-US" sz="2000" dirty="0"/>
              <a:t>I need to think about it some more</a:t>
            </a:r>
          </a:p>
          <a:p>
            <a:pPr>
              <a:spcBef>
                <a:spcPts val="0"/>
              </a:spcBef>
              <a:spcAft>
                <a:spcPts val="600"/>
              </a:spcAft>
            </a:pPr>
            <a:r>
              <a:rPr lang="en-US" sz="2000" dirty="0"/>
              <a:t>I need to build a model</a:t>
            </a:r>
          </a:p>
          <a:p>
            <a:pPr>
              <a:spcBef>
                <a:spcPts val="0"/>
              </a:spcBef>
              <a:spcAft>
                <a:spcPts val="600"/>
              </a:spcAft>
            </a:pPr>
            <a:r>
              <a:rPr lang="en-US" sz="2000" dirty="0"/>
              <a:t>This is tricky!</a:t>
            </a:r>
          </a:p>
          <a:p>
            <a:pPr>
              <a:spcBef>
                <a:spcPts val="0"/>
              </a:spcBef>
              <a:spcAft>
                <a:spcPts val="600"/>
              </a:spcAft>
            </a:pPr>
            <a:r>
              <a:rPr lang="en-US" sz="2000" dirty="0"/>
              <a:t>I’m thinking….</a:t>
            </a:r>
          </a:p>
        </p:txBody>
      </p:sp>
      <p:sp>
        <p:nvSpPr>
          <p:cNvPr id="7" name="Slide Number Placeholder 6">
            <a:extLst>
              <a:ext uri="{FF2B5EF4-FFF2-40B4-BE49-F238E27FC236}">
                <a16:creationId xmlns:a16="http://schemas.microsoft.com/office/drawing/2014/main" id="{E2187DAE-53A0-DF75-DDF8-974B350E5858}"/>
              </a:ext>
            </a:extLst>
          </p:cNvPr>
          <p:cNvSpPr>
            <a:spLocks noGrp="1"/>
          </p:cNvSpPr>
          <p:nvPr>
            <p:ph type="sldNum" sz="quarter" idx="12"/>
          </p:nvPr>
        </p:nvSpPr>
        <p:spPr/>
        <p:txBody>
          <a:bodyPr/>
          <a:lstStyle/>
          <a:p>
            <a:fld id="{A3D1C70C-36A2-44FC-A083-98959550CFF4}" type="slidenum">
              <a:rPr lang="en-US" smtClean="0"/>
              <a:t>18</a:t>
            </a:fld>
            <a:endParaRPr lang="en-US"/>
          </a:p>
        </p:txBody>
      </p:sp>
    </p:spTree>
    <p:extLst>
      <p:ext uri="{BB962C8B-B14F-4D97-AF65-F5344CB8AC3E}">
        <p14:creationId xmlns:p14="http://schemas.microsoft.com/office/powerpoint/2010/main" val="70126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a:xfrm>
            <a:off x="1256841" y="378896"/>
            <a:ext cx="10096959" cy="747579"/>
          </a:xfrm>
        </p:spPr>
        <p:txBody>
          <a:bodyPr anchor="ctr">
            <a:normAutofit/>
          </a:bodyPr>
          <a:lstStyle/>
          <a:p>
            <a:r>
              <a:rPr lang="en-US" sz="4600" dirty="0"/>
              <a:t>Mindset </a:t>
            </a:r>
            <a:r>
              <a:rPr lang="en-US" sz="4600" dirty="0">
                <a:latin typeface="Palatino Linotype"/>
              </a:rPr>
              <a:t>(3 of 3) </a:t>
            </a:r>
            <a:r>
              <a:rPr lang="en-US" sz="4600" dirty="0"/>
              <a:t> </a:t>
            </a:r>
          </a:p>
        </p:txBody>
      </p:sp>
      <p:sp>
        <p:nvSpPr>
          <p:cNvPr id="3" name="Content Placeholder 2">
            <a:extLst>
              <a:ext uri="{FF2B5EF4-FFF2-40B4-BE49-F238E27FC236}">
                <a16:creationId xmlns:a16="http://schemas.microsoft.com/office/drawing/2014/main" id="{C11D8227-0648-41D6-987C-D6768877078B}"/>
              </a:ext>
            </a:extLst>
          </p:cNvPr>
          <p:cNvSpPr>
            <a:spLocks noGrp="1"/>
          </p:cNvSpPr>
          <p:nvPr>
            <p:ph sz="half" idx="1"/>
          </p:nvPr>
        </p:nvSpPr>
        <p:spPr>
          <a:xfrm>
            <a:off x="176270" y="1429017"/>
            <a:ext cx="5843530" cy="4498057"/>
          </a:xfrm>
        </p:spPr>
        <p:txBody>
          <a:bodyPr vert="horz" lIns="91440" tIns="45720" rIns="640080" bIns="45720" rtlCol="0" anchor="t">
            <a:normAutofit/>
          </a:bodyPr>
          <a:lstStyle/>
          <a:p>
            <a:pPr marL="0" indent="0">
              <a:lnSpc>
                <a:spcPct val="98000"/>
              </a:lnSpc>
              <a:spcBef>
                <a:spcPts val="0"/>
              </a:spcBef>
              <a:spcAft>
                <a:spcPts val="3000"/>
              </a:spcAft>
              <a:buNone/>
            </a:pPr>
            <a:r>
              <a:rPr lang="en-US" sz="2300" dirty="0">
                <a:latin typeface="Palatino Linotype"/>
              </a:rPr>
              <a:t>Don’t steal the struggle!</a:t>
            </a:r>
          </a:p>
          <a:p>
            <a:pPr marL="0" indent="0">
              <a:lnSpc>
                <a:spcPct val="98000"/>
              </a:lnSpc>
              <a:spcBef>
                <a:spcPts val="0"/>
              </a:spcBef>
              <a:spcAft>
                <a:spcPts val="3000"/>
              </a:spcAft>
              <a:buNone/>
            </a:pPr>
            <a:r>
              <a:rPr lang="en-US" sz="2300" dirty="0">
                <a:latin typeface="Palatino Linotype"/>
              </a:rPr>
              <a:t>By “helping” too much we take away our students’ agency and the ability to attach real meaningful value to their learning and allow them to feel ownership in that learning. Students need to engage in a productive struggle to feel that the mathematics they are learning is meaningful to them. Let’s change our definition of “help”!</a:t>
            </a:r>
          </a:p>
        </p:txBody>
      </p:sp>
      <p:pic>
        <p:nvPicPr>
          <p:cNvPr id="1026" name="Picture 2" descr="A target that illustrates the levels to get to the zone of proximal development.  Levels are: Learner can do with guidance, learner cannot do and learner can do unaided.">
            <a:extLst>
              <a:ext uri="{FF2B5EF4-FFF2-40B4-BE49-F238E27FC236}">
                <a16:creationId xmlns:a16="http://schemas.microsoft.com/office/drawing/2014/main" id="{DC29CB5F-8E5B-9255-A38A-FC9C4FA4BC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42710" y="1429016"/>
            <a:ext cx="4902514" cy="44980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19</a:t>
            </a:fld>
            <a:endParaRPr lang="en-US"/>
          </a:p>
        </p:txBody>
      </p:sp>
    </p:spTree>
    <p:extLst>
      <p:ext uri="{BB962C8B-B14F-4D97-AF65-F5344CB8AC3E}">
        <p14:creationId xmlns:p14="http://schemas.microsoft.com/office/powerpoint/2010/main" val="242001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a:xfrm>
            <a:off x="78058" y="1033099"/>
            <a:ext cx="4949347" cy="4803775"/>
          </a:xfrm>
        </p:spPr>
        <p:txBody>
          <a:bodyPr vert="horz" lIns="91440" tIns="45720" rIns="274320" bIns="45720" rtlCol="0" anchor="t">
            <a:noAutofit/>
          </a:bodyPr>
          <a:lstStyle/>
          <a:p>
            <a:pPr marL="385445" indent="-385445">
              <a:spcBef>
                <a:spcPts val="0"/>
              </a:spcBef>
              <a:spcAft>
                <a:spcPts val="2100"/>
              </a:spcAft>
              <a:buFont typeface="+mj-lt"/>
              <a:buAutoNum type="arabicPeriod"/>
            </a:pPr>
            <a:r>
              <a:rPr lang="en-US" sz="1800" dirty="0">
                <a:latin typeface="Palatino Linotype"/>
              </a:rPr>
              <a:t>Getting Started</a:t>
            </a:r>
          </a:p>
          <a:p>
            <a:pPr marL="914400" lvl="1" indent="-457200">
              <a:spcBef>
                <a:spcPts val="0"/>
              </a:spcBef>
              <a:spcAft>
                <a:spcPts val="2100"/>
              </a:spcAft>
              <a:buAutoNum type="alphaLcPeriod"/>
            </a:pPr>
            <a:r>
              <a:rPr lang="en-US" sz="1800" dirty="0">
                <a:latin typeface="Palatino Linotype"/>
              </a:rPr>
              <a:t>The First 20 Days</a:t>
            </a:r>
          </a:p>
          <a:p>
            <a:pPr marL="914400" lvl="1" indent="-457200">
              <a:spcBef>
                <a:spcPts val="0"/>
              </a:spcBef>
              <a:spcAft>
                <a:spcPts val="2100"/>
              </a:spcAft>
              <a:buAutoNum type="alphaLcPeriod"/>
            </a:pPr>
            <a:r>
              <a:rPr lang="en-US" sz="1800" dirty="0">
                <a:latin typeface="Palatino Linotype"/>
              </a:rPr>
              <a:t>Mindset, perseverance, cognitive demand</a:t>
            </a:r>
          </a:p>
          <a:p>
            <a:pPr marL="914400" lvl="1" indent="-457200">
              <a:spcBef>
                <a:spcPts val="0"/>
              </a:spcBef>
              <a:spcAft>
                <a:spcPts val="2100"/>
              </a:spcAft>
              <a:buAutoNum type="alphaLcPeriod"/>
            </a:pPr>
            <a:r>
              <a:rPr lang="en-US" sz="1800" dirty="0">
                <a:latin typeface="Palatino Linotype"/>
              </a:rPr>
              <a:t>Environment and Tools</a:t>
            </a:r>
          </a:p>
          <a:p>
            <a:pPr marL="385445" indent="-385445">
              <a:spcBef>
                <a:spcPts val="0"/>
              </a:spcBef>
              <a:spcAft>
                <a:spcPts val="2100"/>
              </a:spcAft>
              <a:buFont typeface="+mj-lt"/>
              <a:buAutoNum type="arabicPeriod"/>
            </a:pPr>
            <a:r>
              <a:rPr lang="en-US" sz="1800" dirty="0">
                <a:latin typeface="Palatino Linotype"/>
              </a:rPr>
              <a:t>Managing Centers</a:t>
            </a:r>
          </a:p>
          <a:p>
            <a:pPr marL="842645" lvl="1" indent="-385445">
              <a:spcBef>
                <a:spcPts val="0"/>
              </a:spcBef>
              <a:spcAft>
                <a:spcPts val="2100"/>
              </a:spcAft>
              <a:buAutoNum type="alphaLcPeriod"/>
            </a:pPr>
            <a:r>
              <a:rPr lang="en-US" sz="1800" dirty="0">
                <a:latin typeface="Palatino Linotype"/>
              </a:rPr>
              <a:t>Differentiation</a:t>
            </a:r>
          </a:p>
          <a:p>
            <a:pPr marL="842645" lvl="1" indent="-385445">
              <a:spcBef>
                <a:spcPts val="0"/>
              </a:spcBef>
              <a:spcAft>
                <a:spcPts val="2100"/>
              </a:spcAft>
              <a:buAutoNum type="alphaLcPeriod"/>
            </a:pPr>
            <a:r>
              <a:rPr lang="en-US" sz="1800" dirty="0">
                <a:latin typeface="Palatino Linotype"/>
              </a:rPr>
              <a:t>Assessment and Learning Trajectories</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2</a:t>
            </a:fld>
            <a:endParaRPr lang="en-US"/>
          </a:p>
        </p:txBody>
      </p:sp>
      <p:sp>
        <p:nvSpPr>
          <p:cNvPr id="5" name="TextBox 4">
            <a:extLst>
              <a:ext uri="{FF2B5EF4-FFF2-40B4-BE49-F238E27FC236}">
                <a16:creationId xmlns:a16="http://schemas.microsoft.com/office/drawing/2014/main" id="{9FDEB6F6-8B68-D435-9B29-3EC8E5780A16}"/>
              </a:ext>
            </a:extLst>
          </p:cNvPr>
          <p:cNvSpPr txBox="1"/>
          <p:nvPr/>
        </p:nvSpPr>
        <p:spPr>
          <a:xfrm>
            <a:off x="5065295" y="4955005"/>
            <a:ext cx="62824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alibri"/>
              </a:rPr>
              <a:t>(Please be advised that neither the New Jersey Department of Education, nor its employees, specifically promotes, endorses, recommends, or favors any of the entities or resources listed herein Instead, this list of entities and resources is provided for informational purposes only.  School districts must always evaluate and determine, based on the individualized needs of its student population, whether to utilize and/or expend its resources on the entities or resources herein.)</a:t>
            </a:r>
            <a:r>
              <a:rPr lang="en-US" sz="1200" dirty="0">
                <a:latin typeface="Calibri"/>
              </a:rPr>
              <a:t>​</a:t>
            </a:r>
            <a:r>
              <a:rPr lang="en-US" sz="1200" dirty="0">
                <a:latin typeface="Calibri"/>
                <a:ea typeface="Calibri"/>
                <a:cs typeface="Calibri"/>
              </a:rPr>
              <a:t>​</a:t>
            </a:r>
            <a:endParaRPr lang="en-US" sz="1200" dirty="0"/>
          </a:p>
        </p:txBody>
      </p:sp>
    </p:spTree>
    <p:extLst>
      <p:ext uri="{BB962C8B-B14F-4D97-AF65-F5344CB8AC3E}">
        <p14:creationId xmlns:p14="http://schemas.microsoft.com/office/powerpoint/2010/main" val="3657976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2EFD-1374-BC78-B0DF-217AE5545E8E}"/>
              </a:ext>
            </a:extLst>
          </p:cNvPr>
          <p:cNvSpPr>
            <a:spLocks noGrp="1"/>
          </p:cNvSpPr>
          <p:nvPr>
            <p:ph type="title"/>
          </p:nvPr>
        </p:nvSpPr>
        <p:spPr/>
        <p:txBody>
          <a:bodyPr/>
          <a:lstStyle/>
          <a:p>
            <a:r>
              <a:rPr lang="en-US" dirty="0">
                <a:latin typeface="Palatino Linotype"/>
              </a:rPr>
              <a:t>Environment (1 of 5)</a:t>
            </a:r>
            <a:endParaRPr lang="en-US" b="0" dirty="0">
              <a:latin typeface="Palatino Linotype"/>
            </a:endParaRPr>
          </a:p>
        </p:txBody>
      </p:sp>
      <p:sp>
        <p:nvSpPr>
          <p:cNvPr id="9" name="Text Placeholder 8">
            <a:extLst>
              <a:ext uri="{FF2B5EF4-FFF2-40B4-BE49-F238E27FC236}">
                <a16:creationId xmlns:a16="http://schemas.microsoft.com/office/drawing/2014/main" id="{CD95F0B0-FDF5-1082-488F-44E46A6730AD}"/>
              </a:ext>
            </a:extLst>
          </p:cNvPr>
          <p:cNvSpPr>
            <a:spLocks noGrp="1"/>
          </p:cNvSpPr>
          <p:nvPr>
            <p:ph type="body" sz="quarter" idx="19"/>
          </p:nvPr>
        </p:nvSpPr>
        <p:spPr/>
        <p:txBody>
          <a:bodyPr/>
          <a:lstStyle/>
          <a:p>
            <a:r>
              <a:rPr lang="en-US" sz="2800" dirty="0"/>
              <a:t>Mathematize your environment: Anchor Posters</a:t>
            </a:r>
          </a:p>
        </p:txBody>
      </p:sp>
      <p:pic>
        <p:nvPicPr>
          <p:cNvPr id="10" name="Picture 4" descr="0-10 number board">
            <a:extLst>
              <a:ext uri="{FF2B5EF4-FFF2-40B4-BE49-F238E27FC236}">
                <a16:creationId xmlns:a16="http://schemas.microsoft.com/office/drawing/2014/main" id="{5E88E8C2-F598-D5FD-31FD-36004DF987F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99994" y="1920675"/>
            <a:ext cx="4939176" cy="3704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ath word wall with visuals. All content is on next slide.">
            <a:extLst>
              <a:ext uri="{FF2B5EF4-FFF2-40B4-BE49-F238E27FC236}">
                <a16:creationId xmlns:a16="http://schemas.microsoft.com/office/drawing/2014/main" id="{596E424E-2559-6BAD-A5A7-D0C6A1A655F1}"/>
              </a:ext>
            </a:extLst>
          </p:cNvPr>
          <p:cNvPicPr>
            <a:picLocks noGrp="1" noChangeAspect="1" noChangeArrowheads="1"/>
          </p:cNvPicPr>
          <p:nvPr>
            <p:ph sz="half" idx="16"/>
          </p:nvPr>
        </p:nvPicPr>
        <p:blipFill>
          <a:blip r:embed="rId4">
            <a:extLst>
              <a:ext uri="{28A0092B-C50C-407E-A947-70E740481C1C}">
                <a14:useLocalDpi xmlns:a14="http://schemas.microsoft.com/office/drawing/2010/main" val="0"/>
              </a:ext>
            </a:extLst>
          </a:blip>
          <a:srcRect/>
          <a:stretch>
            <a:fillRect/>
          </a:stretch>
        </p:blipFill>
        <p:spPr bwMode="auto">
          <a:xfrm>
            <a:off x="5680587" y="2020165"/>
            <a:ext cx="5265861" cy="351057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C40449B-5278-7561-5B53-75D32CA37378}"/>
              </a:ext>
            </a:extLst>
          </p:cNvPr>
          <p:cNvSpPr>
            <a:spLocks noGrp="1"/>
          </p:cNvSpPr>
          <p:nvPr>
            <p:ph type="sldNum" sz="quarter" idx="12"/>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2522854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9C253DC-879D-24C3-70CC-193ED48BAB21}"/>
              </a:ext>
            </a:extLst>
          </p:cNvPr>
          <p:cNvSpPr>
            <a:spLocks noGrp="1"/>
          </p:cNvSpPr>
          <p:nvPr>
            <p:ph type="title"/>
          </p:nvPr>
        </p:nvSpPr>
        <p:spPr/>
        <p:txBody>
          <a:bodyPr/>
          <a:lstStyle/>
          <a:p>
            <a:r>
              <a:rPr lang="en-US" dirty="0"/>
              <a:t>Text Version: Math Word Wall</a:t>
            </a:r>
          </a:p>
        </p:txBody>
      </p:sp>
      <p:sp>
        <p:nvSpPr>
          <p:cNvPr id="11" name="Content Placeholder 10">
            <a:extLst>
              <a:ext uri="{FF2B5EF4-FFF2-40B4-BE49-F238E27FC236}">
                <a16:creationId xmlns:a16="http://schemas.microsoft.com/office/drawing/2014/main" id="{08A3C97E-62F6-5E3A-A9C8-9D4E6254DEB4}"/>
              </a:ext>
            </a:extLst>
          </p:cNvPr>
          <p:cNvSpPr>
            <a:spLocks noGrp="1"/>
          </p:cNvSpPr>
          <p:nvPr>
            <p:ph sz="half" idx="1"/>
          </p:nvPr>
        </p:nvSpPr>
        <p:spPr>
          <a:xfrm>
            <a:off x="252727" y="1335505"/>
            <a:ext cx="5697090" cy="2093495"/>
          </a:xfrm>
        </p:spPr>
        <p:txBody>
          <a:bodyPr rIns="91440"/>
          <a:lstStyle/>
          <a:p>
            <a:r>
              <a:rPr lang="en-US" dirty="0"/>
              <a:t>Alike: Same size, quantity or amount</a:t>
            </a:r>
          </a:p>
          <a:p>
            <a:r>
              <a:rPr lang="en-US" dirty="0"/>
              <a:t>Example: two bears</a:t>
            </a:r>
          </a:p>
        </p:txBody>
      </p:sp>
      <p:sp>
        <p:nvSpPr>
          <p:cNvPr id="13" name="Content Placeholder 12">
            <a:extLst>
              <a:ext uri="{FF2B5EF4-FFF2-40B4-BE49-F238E27FC236}">
                <a16:creationId xmlns:a16="http://schemas.microsoft.com/office/drawing/2014/main" id="{1EFAF21A-F3ED-D36C-1DC6-BD5D1E9FCFD5}"/>
              </a:ext>
            </a:extLst>
          </p:cNvPr>
          <p:cNvSpPr>
            <a:spLocks noGrp="1"/>
          </p:cNvSpPr>
          <p:nvPr>
            <p:ph sz="half" idx="16"/>
          </p:nvPr>
        </p:nvSpPr>
        <p:spPr>
          <a:xfrm>
            <a:off x="6242181" y="1335505"/>
            <a:ext cx="5697092" cy="2093495"/>
          </a:xfrm>
        </p:spPr>
        <p:txBody>
          <a:bodyPr rIns="91440"/>
          <a:lstStyle/>
          <a:p>
            <a:pPr>
              <a:spcBef>
                <a:spcPts val="0"/>
              </a:spcBef>
              <a:spcAft>
                <a:spcPts val="600"/>
              </a:spcAft>
            </a:pPr>
            <a:r>
              <a:rPr lang="en-US" dirty="0"/>
              <a:t>Fewer: smaller quantity or </a:t>
            </a:r>
            <a:br>
              <a:rPr lang="en-US" dirty="0"/>
            </a:br>
            <a:r>
              <a:rPr lang="en-US" dirty="0"/>
              <a:t>amount</a:t>
            </a:r>
          </a:p>
          <a:p>
            <a:pPr>
              <a:spcBef>
                <a:spcPts val="0"/>
              </a:spcBef>
              <a:spcAft>
                <a:spcPts val="600"/>
              </a:spcAft>
            </a:pPr>
            <a:r>
              <a:rPr lang="en-US" dirty="0"/>
              <a:t>Example: Two circles is two fewer than four circles</a:t>
            </a:r>
          </a:p>
        </p:txBody>
      </p:sp>
      <p:sp>
        <p:nvSpPr>
          <p:cNvPr id="12" name="Content Placeholder 11">
            <a:extLst>
              <a:ext uri="{FF2B5EF4-FFF2-40B4-BE49-F238E27FC236}">
                <a16:creationId xmlns:a16="http://schemas.microsoft.com/office/drawing/2014/main" id="{91D10731-1650-8FA4-5A40-4ACE5E1F5CFC}"/>
              </a:ext>
            </a:extLst>
          </p:cNvPr>
          <p:cNvSpPr>
            <a:spLocks noGrp="1"/>
          </p:cNvSpPr>
          <p:nvPr>
            <p:ph sz="half" idx="15"/>
          </p:nvPr>
        </p:nvSpPr>
        <p:spPr>
          <a:xfrm>
            <a:off x="252728" y="3726994"/>
            <a:ext cx="5697090" cy="2315444"/>
          </a:xfrm>
        </p:spPr>
        <p:txBody>
          <a:bodyPr/>
          <a:lstStyle/>
          <a:p>
            <a:pPr>
              <a:spcBef>
                <a:spcPts val="0"/>
              </a:spcBef>
              <a:spcAft>
                <a:spcPts val="600"/>
              </a:spcAft>
            </a:pPr>
            <a:r>
              <a:rPr lang="en-US" dirty="0"/>
              <a:t>Hundred: 100</a:t>
            </a:r>
          </a:p>
          <a:p>
            <a:pPr>
              <a:spcBef>
                <a:spcPts val="0"/>
              </a:spcBef>
              <a:spcAft>
                <a:spcPts val="600"/>
              </a:spcAft>
            </a:pPr>
            <a:r>
              <a:rPr lang="en-US" dirty="0"/>
              <a:t>Examples: 10 groups of 10 blocks,</a:t>
            </a:r>
          </a:p>
          <a:p>
            <a:pPr>
              <a:spcBef>
                <a:spcPts val="0"/>
              </a:spcBef>
              <a:spcAft>
                <a:spcPts val="600"/>
              </a:spcAft>
            </a:pPr>
            <a:r>
              <a:rPr lang="en-US" dirty="0"/>
              <a:t>100 blocks</a:t>
            </a:r>
          </a:p>
        </p:txBody>
      </p:sp>
      <p:sp>
        <p:nvSpPr>
          <p:cNvPr id="14" name="Content Placeholder 13">
            <a:extLst>
              <a:ext uri="{FF2B5EF4-FFF2-40B4-BE49-F238E27FC236}">
                <a16:creationId xmlns:a16="http://schemas.microsoft.com/office/drawing/2014/main" id="{E7DC733D-78CB-80BA-2093-81DC9479FDBF}"/>
              </a:ext>
            </a:extLst>
          </p:cNvPr>
          <p:cNvSpPr>
            <a:spLocks noGrp="1"/>
          </p:cNvSpPr>
          <p:nvPr>
            <p:ph sz="half" idx="17"/>
          </p:nvPr>
        </p:nvSpPr>
        <p:spPr>
          <a:xfrm>
            <a:off x="6252001" y="3726994"/>
            <a:ext cx="5697091" cy="2315444"/>
          </a:xfrm>
        </p:spPr>
        <p:txBody>
          <a:bodyPr>
            <a:normAutofit fontScale="92500" lnSpcReduction="10000"/>
          </a:bodyPr>
          <a:lstStyle/>
          <a:p>
            <a:pPr>
              <a:spcBef>
                <a:spcPts val="0"/>
              </a:spcBef>
              <a:spcAft>
                <a:spcPts val="600"/>
              </a:spcAft>
            </a:pPr>
            <a:r>
              <a:rPr lang="en-US" dirty="0"/>
              <a:t>Ten</a:t>
            </a:r>
          </a:p>
          <a:p>
            <a:pPr marL="457200" indent="-457200">
              <a:spcBef>
                <a:spcPts val="0"/>
              </a:spcBef>
              <a:spcAft>
                <a:spcPts val="600"/>
              </a:spcAft>
              <a:buFont typeface="Arial" panose="020B0604020202020204" pitchFamily="34" charset="0"/>
              <a:buChar char="•"/>
            </a:pPr>
            <a:r>
              <a:rPr lang="en-US" dirty="0"/>
              <a:t>A ten frame (each frame has a circle)</a:t>
            </a:r>
          </a:p>
          <a:p>
            <a:pPr marL="457200" indent="-457200">
              <a:spcBef>
                <a:spcPts val="0"/>
              </a:spcBef>
              <a:spcAft>
                <a:spcPts val="600"/>
              </a:spcAft>
              <a:buFont typeface="Arial" panose="020B0604020202020204" pitchFamily="34" charset="0"/>
              <a:buChar char="•"/>
            </a:pPr>
            <a:r>
              <a:rPr lang="en-US" dirty="0"/>
              <a:t>Ten blocks</a:t>
            </a:r>
          </a:p>
          <a:p>
            <a:pPr marL="457200" indent="-457200">
              <a:spcBef>
                <a:spcPts val="0"/>
              </a:spcBef>
              <a:spcAft>
                <a:spcPts val="600"/>
              </a:spcAft>
              <a:buFont typeface="Arial" panose="020B0604020202020204" pitchFamily="34" charset="0"/>
              <a:buChar char="•"/>
            </a:pPr>
            <a:r>
              <a:rPr lang="en-US" dirty="0"/>
              <a:t>A group of ten blocks</a:t>
            </a:r>
          </a:p>
        </p:txBody>
      </p:sp>
      <p:sp>
        <p:nvSpPr>
          <p:cNvPr id="9" name="Slide Number Placeholder 8">
            <a:extLst>
              <a:ext uri="{FF2B5EF4-FFF2-40B4-BE49-F238E27FC236}">
                <a16:creationId xmlns:a16="http://schemas.microsoft.com/office/drawing/2014/main" id="{350C4163-6C4A-4EF0-A34B-B5644C371598}"/>
              </a:ext>
            </a:extLst>
          </p:cNvPr>
          <p:cNvSpPr>
            <a:spLocks noGrp="1"/>
          </p:cNvSpPr>
          <p:nvPr>
            <p:ph type="sldNum" sz="quarter" idx="12"/>
          </p:nvPr>
        </p:nvSpPr>
        <p:spPr/>
        <p:txBody>
          <a:bodyPr/>
          <a:lstStyle/>
          <a:p>
            <a:fld id="{A3D1C70C-36A2-44FC-A083-98959550CFF4}" type="slidenum">
              <a:rPr lang="en-US" smtClean="0"/>
              <a:t>21</a:t>
            </a:fld>
            <a:endParaRPr lang="en-US"/>
          </a:p>
        </p:txBody>
      </p:sp>
    </p:spTree>
    <p:extLst>
      <p:ext uri="{BB962C8B-B14F-4D97-AF65-F5344CB8AC3E}">
        <p14:creationId xmlns:p14="http://schemas.microsoft.com/office/powerpoint/2010/main" val="1605229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08D2-DEAE-80D0-02EE-0BB38F49113C}"/>
              </a:ext>
            </a:extLst>
          </p:cNvPr>
          <p:cNvSpPr>
            <a:spLocks noGrp="1"/>
          </p:cNvSpPr>
          <p:nvPr>
            <p:ph type="title"/>
          </p:nvPr>
        </p:nvSpPr>
        <p:spPr/>
        <p:txBody>
          <a:bodyPr/>
          <a:lstStyle/>
          <a:p>
            <a:r>
              <a:rPr lang="en-US" dirty="0">
                <a:latin typeface="Palatino Linotype"/>
              </a:rPr>
              <a:t>Environment (2 of 5)</a:t>
            </a:r>
            <a:endParaRPr lang="en-US" dirty="0"/>
          </a:p>
        </p:txBody>
      </p:sp>
      <p:pic>
        <p:nvPicPr>
          <p:cNvPr id="6" name="Content Placeholder 5" descr="Number wall.  Numbers are written in green and yellow circles.  Yellow circles have all of the multiples of 10.">
            <a:extLst>
              <a:ext uri="{FF2B5EF4-FFF2-40B4-BE49-F238E27FC236}">
                <a16:creationId xmlns:a16="http://schemas.microsoft.com/office/drawing/2014/main" id="{21C17965-1083-809B-3318-BB5BD925378A}"/>
              </a:ext>
            </a:extLst>
          </p:cNvPr>
          <p:cNvPicPr>
            <a:picLocks noGrp="1" noChangeAspect="1"/>
          </p:cNvPicPr>
          <p:nvPr>
            <p:ph sz="half" idx="1"/>
          </p:nvPr>
        </p:nvPicPr>
        <p:blipFill>
          <a:blip r:embed="rId3"/>
          <a:stretch>
            <a:fillRect/>
          </a:stretch>
        </p:blipFill>
        <p:spPr>
          <a:xfrm>
            <a:off x="176213" y="1486892"/>
            <a:ext cx="5843587" cy="4382690"/>
          </a:xfrm>
          <a:prstGeom prst="rect">
            <a:avLst/>
          </a:prstGeom>
        </p:spPr>
      </p:pic>
      <p:pic>
        <p:nvPicPr>
          <p:cNvPr id="7" name="Content Placeholder 6" descr="Number wall with a picture of what the numbers look like.  For example 9 has nine dots and nine unifix cubes.">
            <a:extLst>
              <a:ext uri="{FF2B5EF4-FFF2-40B4-BE49-F238E27FC236}">
                <a16:creationId xmlns:a16="http://schemas.microsoft.com/office/drawing/2014/main" id="{31D3F989-9864-EAF4-0D59-020381D94C8B}"/>
              </a:ext>
            </a:extLst>
          </p:cNvPr>
          <p:cNvPicPr>
            <a:picLocks noGrp="1" noChangeAspect="1"/>
          </p:cNvPicPr>
          <p:nvPr>
            <p:ph sz="half" idx="13"/>
          </p:nvPr>
        </p:nvPicPr>
        <p:blipFill>
          <a:blip r:embed="rId4"/>
          <a:stretch>
            <a:fillRect/>
          </a:stretch>
        </p:blipFill>
        <p:spPr>
          <a:xfrm>
            <a:off x="6172202" y="1878230"/>
            <a:ext cx="5793723" cy="3991232"/>
          </a:xfrm>
          <a:prstGeom prst="rect">
            <a:avLst/>
          </a:prstGeom>
        </p:spPr>
      </p:pic>
      <p:sp>
        <p:nvSpPr>
          <p:cNvPr id="4" name="Slide Number Placeholder 3">
            <a:extLst>
              <a:ext uri="{FF2B5EF4-FFF2-40B4-BE49-F238E27FC236}">
                <a16:creationId xmlns:a16="http://schemas.microsoft.com/office/drawing/2014/main" id="{3A16DCF8-9049-928B-B309-04832305A589}"/>
              </a:ext>
            </a:extLst>
          </p:cNvPr>
          <p:cNvSpPr>
            <a:spLocks noGrp="1"/>
          </p:cNvSpPr>
          <p:nvPr>
            <p:ph type="sldNum" sz="quarter" idx="12"/>
          </p:nvPr>
        </p:nvSpPr>
        <p:spPr/>
        <p:txBody>
          <a:bodyPr/>
          <a:lstStyle/>
          <a:p>
            <a:fld id="{A3D1C70C-36A2-44FC-A083-98959550CFF4}" type="slidenum">
              <a:rPr lang="en-US" smtClean="0"/>
              <a:pPr/>
              <a:t>22</a:t>
            </a:fld>
            <a:endParaRPr lang="en-US"/>
          </a:p>
        </p:txBody>
      </p:sp>
    </p:spTree>
    <p:extLst>
      <p:ext uri="{BB962C8B-B14F-4D97-AF65-F5344CB8AC3E}">
        <p14:creationId xmlns:p14="http://schemas.microsoft.com/office/powerpoint/2010/main" val="84321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C778-4430-D088-88E7-E2272E2BF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99A0F-70BA-23CA-2082-67DA393FF74B}"/>
              </a:ext>
            </a:extLst>
          </p:cNvPr>
          <p:cNvSpPr>
            <a:spLocks noGrp="1"/>
          </p:cNvSpPr>
          <p:nvPr>
            <p:ph type="title"/>
          </p:nvPr>
        </p:nvSpPr>
        <p:spPr/>
        <p:txBody>
          <a:bodyPr/>
          <a:lstStyle/>
          <a:p>
            <a:r>
              <a:rPr lang="en-US" dirty="0">
                <a:latin typeface="Palatino Linotype"/>
              </a:rPr>
              <a:t>Environment (3 of 5)</a:t>
            </a:r>
            <a:endParaRPr lang="en-US" dirty="0"/>
          </a:p>
        </p:txBody>
      </p:sp>
      <p:pic>
        <p:nvPicPr>
          <p:cNvPr id="8" name="Content Placeholder 7" descr="Anchor poster for the operation of addition. All content is on next slide.&#10;">
            <a:extLst>
              <a:ext uri="{FF2B5EF4-FFF2-40B4-BE49-F238E27FC236}">
                <a16:creationId xmlns:a16="http://schemas.microsoft.com/office/drawing/2014/main" id="{C043FF0D-C304-185D-B0A8-98334C5A44AE}"/>
              </a:ext>
            </a:extLst>
          </p:cNvPr>
          <p:cNvPicPr>
            <a:picLocks noGrp="1" noChangeAspect="1"/>
          </p:cNvPicPr>
          <p:nvPr>
            <p:ph sz="half" idx="1"/>
          </p:nvPr>
        </p:nvPicPr>
        <p:blipFill>
          <a:blip r:embed="rId3"/>
          <a:stretch>
            <a:fillRect/>
          </a:stretch>
        </p:blipFill>
        <p:spPr>
          <a:xfrm>
            <a:off x="444454" y="1428750"/>
            <a:ext cx="4417414" cy="4498975"/>
          </a:xfrm>
          <a:prstGeom prst="rect">
            <a:avLst/>
          </a:prstGeom>
        </p:spPr>
      </p:pic>
      <p:pic>
        <p:nvPicPr>
          <p:cNvPr id="9" name="Content Placeholder 8" descr="Anchor poster for addition and subtraction strategies. All content is on slide titled: &quot;Text Version: Addition and Subtraction Anchor Poster.&quot;">
            <a:extLst>
              <a:ext uri="{FF2B5EF4-FFF2-40B4-BE49-F238E27FC236}">
                <a16:creationId xmlns:a16="http://schemas.microsoft.com/office/drawing/2014/main" id="{6415740D-E6A8-17AF-F2C8-6A6C0992DD60}"/>
              </a:ext>
            </a:extLst>
          </p:cNvPr>
          <p:cNvPicPr>
            <a:picLocks noGrp="1" noChangeAspect="1"/>
          </p:cNvPicPr>
          <p:nvPr>
            <p:ph sz="half" idx="13"/>
          </p:nvPr>
        </p:nvPicPr>
        <p:blipFill>
          <a:blip r:embed="rId4"/>
          <a:stretch>
            <a:fillRect/>
          </a:stretch>
        </p:blipFill>
        <p:spPr>
          <a:xfrm>
            <a:off x="5416313" y="1442348"/>
            <a:ext cx="5734445" cy="4498975"/>
          </a:xfrm>
          <a:prstGeom prst="rect">
            <a:avLst/>
          </a:prstGeom>
        </p:spPr>
      </p:pic>
      <p:sp>
        <p:nvSpPr>
          <p:cNvPr id="4" name="Slide Number Placeholder 3">
            <a:extLst>
              <a:ext uri="{FF2B5EF4-FFF2-40B4-BE49-F238E27FC236}">
                <a16:creationId xmlns:a16="http://schemas.microsoft.com/office/drawing/2014/main" id="{833DF752-A4D6-BB14-8F68-A036920F624D}"/>
              </a:ext>
            </a:extLst>
          </p:cNvPr>
          <p:cNvSpPr>
            <a:spLocks noGrp="1"/>
          </p:cNvSpPr>
          <p:nvPr>
            <p:ph type="sldNum" sz="quarter" idx="12"/>
          </p:nvPr>
        </p:nvSpPr>
        <p:spPr/>
        <p:txBody>
          <a:bodyPr/>
          <a:lstStyle/>
          <a:p>
            <a:fld id="{A3D1C70C-36A2-44FC-A083-98959550CFF4}" type="slidenum">
              <a:rPr lang="en-US" smtClean="0"/>
              <a:pPr/>
              <a:t>23</a:t>
            </a:fld>
            <a:endParaRPr lang="en-US"/>
          </a:p>
        </p:txBody>
      </p:sp>
    </p:spTree>
    <p:extLst>
      <p:ext uri="{BB962C8B-B14F-4D97-AF65-F5344CB8AC3E}">
        <p14:creationId xmlns:p14="http://schemas.microsoft.com/office/powerpoint/2010/main" val="2701962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1D13-1DF3-9CFF-99F5-FC1DB1BC5BF0}"/>
              </a:ext>
            </a:extLst>
          </p:cNvPr>
          <p:cNvSpPr>
            <a:spLocks noGrp="1"/>
          </p:cNvSpPr>
          <p:nvPr>
            <p:ph type="title"/>
          </p:nvPr>
        </p:nvSpPr>
        <p:spPr/>
        <p:txBody>
          <a:bodyPr/>
          <a:lstStyle/>
          <a:p>
            <a:r>
              <a:rPr lang="en-US" sz="4000" dirty="0"/>
              <a:t>Text Version: Addition Anchor Poster</a:t>
            </a:r>
          </a:p>
        </p:txBody>
      </p:sp>
      <p:sp>
        <p:nvSpPr>
          <p:cNvPr id="3" name="Content Placeholder 2">
            <a:extLst>
              <a:ext uri="{FF2B5EF4-FFF2-40B4-BE49-F238E27FC236}">
                <a16:creationId xmlns:a16="http://schemas.microsoft.com/office/drawing/2014/main" id="{333890C5-EAC3-BCEA-3FC2-B6CC684D9889}"/>
              </a:ext>
            </a:extLst>
          </p:cNvPr>
          <p:cNvSpPr>
            <a:spLocks noGrp="1"/>
          </p:cNvSpPr>
          <p:nvPr>
            <p:ph sz="half" idx="1"/>
          </p:nvPr>
        </p:nvSpPr>
        <p:spPr>
          <a:xfrm>
            <a:off x="176268" y="1196248"/>
            <a:ext cx="3765537" cy="4498057"/>
          </a:xfrm>
        </p:spPr>
        <p:txBody>
          <a:bodyPr/>
          <a:lstStyle/>
          <a:p>
            <a:pPr marL="0" indent="0">
              <a:buNone/>
            </a:pPr>
            <a:r>
              <a:rPr lang="en-US" dirty="0"/>
              <a:t>Add (plus): </a:t>
            </a:r>
          </a:p>
          <a:p>
            <a:r>
              <a:rPr lang="en-US" dirty="0"/>
              <a:t>In all</a:t>
            </a:r>
          </a:p>
          <a:p>
            <a:r>
              <a:rPr lang="en-US" dirty="0"/>
              <a:t>Gets more</a:t>
            </a:r>
          </a:p>
          <a:p>
            <a:r>
              <a:rPr lang="en-US" dirty="0"/>
              <a:t>Together</a:t>
            </a:r>
          </a:p>
          <a:p>
            <a:r>
              <a:rPr lang="en-US" dirty="0"/>
              <a:t>Joining</a:t>
            </a:r>
          </a:p>
        </p:txBody>
      </p:sp>
      <p:sp>
        <p:nvSpPr>
          <p:cNvPr id="6" name="Content Placeholder 5">
            <a:extLst>
              <a:ext uri="{FF2B5EF4-FFF2-40B4-BE49-F238E27FC236}">
                <a16:creationId xmlns:a16="http://schemas.microsoft.com/office/drawing/2014/main" id="{93BBC262-2696-E156-8B41-35F33FB5B4BE}"/>
              </a:ext>
            </a:extLst>
          </p:cNvPr>
          <p:cNvSpPr>
            <a:spLocks noGrp="1"/>
          </p:cNvSpPr>
          <p:nvPr>
            <p:ph sz="half" idx="13"/>
          </p:nvPr>
        </p:nvSpPr>
        <p:spPr>
          <a:xfrm>
            <a:off x="4215789" y="1179971"/>
            <a:ext cx="6942362" cy="4498057"/>
          </a:xfrm>
        </p:spPr>
        <p:txBody>
          <a:bodyPr rIns="91440"/>
          <a:lstStyle/>
          <a:p>
            <a:pPr>
              <a:spcBef>
                <a:spcPts val="0"/>
              </a:spcBef>
            </a:pPr>
            <a:r>
              <a:rPr lang="en-US" dirty="0"/>
              <a:t>Three two equals five (three circles plus two circles equals five circles)</a:t>
            </a:r>
          </a:p>
          <a:p>
            <a:pPr>
              <a:spcBef>
                <a:spcPts val="0"/>
              </a:spcBef>
            </a:pPr>
            <a:r>
              <a:rPr lang="en-US" dirty="0"/>
              <a:t>Four plus three equals seven (four cubes plus three cubes equals seven cubes)</a:t>
            </a:r>
          </a:p>
        </p:txBody>
      </p:sp>
      <p:sp>
        <p:nvSpPr>
          <p:cNvPr id="5" name="Slide Number Placeholder 4">
            <a:extLst>
              <a:ext uri="{FF2B5EF4-FFF2-40B4-BE49-F238E27FC236}">
                <a16:creationId xmlns:a16="http://schemas.microsoft.com/office/drawing/2014/main" id="{642E9217-978B-E608-7833-E2F5A309CCEC}"/>
              </a:ext>
            </a:extLst>
          </p:cNvPr>
          <p:cNvSpPr>
            <a:spLocks noGrp="1"/>
          </p:cNvSpPr>
          <p:nvPr>
            <p:ph type="sldNum" sz="quarter" idx="12"/>
          </p:nvPr>
        </p:nvSpPr>
        <p:spPr/>
        <p:txBody>
          <a:bodyPr/>
          <a:lstStyle/>
          <a:p>
            <a:fld id="{A3D1C70C-36A2-44FC-A083-98959550CFF4}" type="slidenum">
              <a:rPr lang="en-US" smtClean="0"/>
              <a:t>24</a:t>
            </a:fld>
            <a:endParaRPr lang="en-US"/>
          </a:p>
        </p:txBody>
      </p:sp>
    </p:spTree>
    <p:extLst>
      <p:ext uri="{BB962C8B-B14F-4D97-AF65-F5344CB8AC3E}">
        <p14:creationId xmlns:p14="http://schemas.microsoft.com/office/powerpoint/2010/main" val="350736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1D13-1DF3-9CFF-99F5-FC1DB1BC5BF0}"/>
              </a:ext>
            </a:extLst>
          </p:cNvPr>
          <p:cNvSpPr>
            <a:spLocks noGrp="1"/>
          </p:cNvSpPr>
          <p:nvPr>
            <p:ph type="title"/>
          </p:nvPr>
        </p:nvSpPr>
        <p:spPr>
          <a:xfrm>
            <a:off x="1258430" y="163626"/>
            <a:ext cx="10128421" cy="769977"/>
          </a:xfrm>
        </p:spPr>
        <p:txBody>
          <a:bodyPr/>
          <a:lstStyle/>
          <a:p>
            <a:r>
              <a:rPr lang="en-US" sz="4000" dirty="0"/>
              <a:t>Text Version: Addition and Subtraction Anchor Poster</a:t>
            </a:r>
          </a:p>
        </p:txBody>
      </p:sp>
      <p:sp>
        <p:nvSpPr>
          <p:cNvPr id="4" name="Text Placeholder 3">
            <a:extLst>
              <a:ext uri="{FF2B5EF4-FFF2-40B4-BE49-F238E27FC236}">
                <a16:creationId xmlns:a16="http://schemas.microsoft.com/office/drawing/2014/main" id="{2A4F1E9F-FFA6-7328-441B-48EE6287D220}"/>
              </a:ext>
            </a:extLst>
          </p:cNvPr>
          <p:cNvSpPr>
            <a:spLocks noGrp="1"/>
          </p:cNvSpPr>
          <p:nvPr>
            <p:ph type="body" idx="1"/>
          </p:nvPr>
        </p:nvSpPr>
        <p:spPr>
          <a:xfrm>
            <a:off x="169732" y="1346988"/>
            <a:ext cx="5876390" cy="769977"/>
          </a:xfrm>
        </p:spPr>
        <p:txBody>
          <a:bodyPr rIns="91440"/>
          <a:lstStyle/>
          <a:p>
            <a:r>
              <a:rPr lang="en-US" sz="2400" dirty="0"/>
              <a:t>Addition</a:t>
            </a:r>
            <a:br>
              <a:rPr lang="en-US" sz="2400" dirty="0"/>
            </a:br>
            <a:r>
              <a:rPr lang="en-US" sz="2400" dirty="0"/>
              <a:t>(Put together, Plus +, Two Plus Three)</a:t>
            </a:r>
          </a:p>
        </p:txBody>
      </p:sp>
      <p:sp>
        <p:nvSpPr>
          <p:cNvPr id="3" name="Content Placeholder 2">
            <a:extLst>
              <a:ext uri="{FF2B5EF4-FFF2-40B4-BE49-F238E27FC236}">
                <a16:creationId xmlns:a16="http://schemas.microsoft.com/office/drawing/2014/main" id="{333890C5-EAC3-BCEA-3FC2-B6CC684D9889}"/>
              </a:ext>
            </a:extLst>
          </p:cNvPr>
          <p:cNvSpPr>
            <a:spLocks noGrp="1"/>
          </p:cNvSpPr>
          <p:nvPr>
            <p:ph sz="half" idx="2"/>
          </p:nvPr>
        </p:nvSpPr>
        <p:spPr>
          <a:xfrm>
            <a:off x="169733" y="2163769"/>
            <a:ext cx="5876389" cy="3664374"/>
          </a:xfrm>
        </p:spPr>
        <p:txBody>
          <a:bodyPr rIns="182880"/>
          <a:lstStyle/>
          <a:p>
            <a:pPr marL="457200" indent="-457200">
              <a:spcBef>
                <a:spcPts val="0"/>
              </a:spcBef>
              <a:spcAft>
                <a:spcPts val="600"/>
              </a:spcAft>
              <a:buFont typeface="+mj-lt"/>
              <a:buAutoNum type="arabicPeriod"/>
            </a:pPr>
            <a:r>
              <a:rPr lang="en-US" dirty="0"/>
              <a:t>Fingers :two fingers plus three fingers</a:t>
            </a:r>
          </a:p>
          <a:p>
            <a:pPr marL="457200" indent="-457200">
              <a:spcBef>
                <a:spcPts val="0"/>
              </a:spcBef>
              <a:spcAft>
                <a:spcPts val="600"/>
              </a:spcAft>
              <a:buFont typeface="+mj-lt"/>
              <a:buAutoNum type="arabicPeriod"/>
            </a:pPr>
            <a:r>
              <a:rPr lang="en-US" dirty="0"/>
              <a:t>Picture (2 Groups): Three stars and two stars</a:t>
            </a:r>
          </a:p>
          <a:p>
            <a:pPr marL="457200" indent="-457200">
              <a:spcBef>
                <a:spcPts val="0"/>
              </a:spcBef>
              <a:spcAft>
                <a:spcPts val="600"/>
              </a:spcAft>
              <a:buFont typeface="+mj-lt"/>
              <a:buAutoNum type="arabicPeriod"/>
            </a:pPr>
            <a:r>
              <a:rPr lang="en-US" dirty="0"/>
              <a:t>Counters: Three counters and two counters</a:t>
            </a:r>
          </a:p>
          <a:p>
            <a:pPr marL="457200" indent="-457200">
              <a:spcBef>
                <a:spcPts val="0"/>
              </a:spcBef>
              <a:spcAft>
                <a:spcPts val="600"/>
              </a:spcAft>
              <a:buFont typeface="+mj-lt"/>
              <a:buAutoNum type="arabicPeriod"/>
            </a:pPr>
            <a:r>
              <a:rPr lang="en-US" dirty="0"/>
              <a:t>Number Line: Start at the two and jump forward three spots to the five</a:t>
            </a:r>
          </a:p>
          <a:p>
            <a:pPr marL="457200" indent="-457200">
              <a:spcBef>
                <a:spcPts val="0"/>
              </a:spcBef>
              <a:spcAft>
                <a:spcPts val="600"/>
              </a:spcAft>
              <a:buFont typeface="+mj-lt"/>
              <a:buAutoNum type="arabicPeriod"/>
            </a:pPr>
            <a:r>
              <a:rPr lang="en-US" dirty="0"/>
              <a:t>Counting</a:t>
            </a:r>
          </a:p>
        </p:txBody>
      </p:sp>
      <p:sp>
        <p:nvSpPr>
          <p:cNvPr id="7" name="Text Placeholder 6">
            <a:extLst>
              <a:ext uri="{FF2B5EF4-FFF2-40B4-BE49-F238E27FC236}">
                <a16:creationId xmlns:a16="http://schemas.microsoft.com/office/drawing/2014/main" id="{42FECFEE-6520-C18F-C43E-EFB111923BDD}"/>
              </a:ext>
            </a:extLst>
          </p:cNvPr>
          <p:cNvSpPr>
            <a:spLocks noGrp="1"/>
          </p:cNvSpPr>
          <p:nvPr>
            <p:ph type="body" idx="13"/>
          </p:nvPr>
        </p:nvSpPr>
        <p:spPr>
          <a:xfrm>
            <a:off x="6096000" y="1343051"/>
            <a:ext cx="5876390" cy="769977"/>
          </a:xfrm>
        </p:spPr>
        <p:txBody>
          <a:bodyPr rIns="91440"/>
          <a:lstStyle/>
          <a:p>
            <a:r>
              <a:rPr lang="en-US" sz="2400" dirty="0"/>
              <a:t>Subtraction</a:t>
            </a:r>
            <a:br>
              <a:rPr lang="en-US" sz="2400" dirty="0"/>
            </a:br>
            <a:r>
              <a:rPr lang="en-US" sz="2400" dirty="0"/>
              <a:t>Take Away (minus, Five minus three)</a:t>
            </a:r>
          </a:p>
        </p:txBody>
      </p:sp>
      <p:sp>
        <p:nvSpPr>
          <p:cNvPr id="6" name="Content Placeholder 5">
            <a:extLst>
              <a:ext uri="{FF2B5EF4-FFF2-40B4-BE49-F238E27FC236}">
                <a16:creationId xmlns:a16="http://schemas.microsoft.com/office/drawing/2014/main" id="{93BBC262-2696-E156-8B41-35F33FB5B4BE}"/>
              </a:ext>
            </a:extLst>
          </p:cNvPr>
          <p:cNvSpPr>
            <a:spLocks noGrp="1"/>
          </p:cNvSpPr>
          <p:nvPr>
            <p:ph sz="half" idx="14"/>
          </p:nvPr>
        </p:nvSpPr>
        <p:spPr/>
        <p:txBody>
          <a:bodyPr rIns="91440">
            <a:normAutofit lnSpcReduction="10000"/>
          </a:bodyPr>
          <a:lstStyle/>
          <a:p>
            <a:pPr marL="457200" indent="-457200">
              <a:spcBef>
                <a:spcPts val="0"/>
              </a:spcBef>
              <a:buFont typeface="+mj-lt"/>
              <a:buAutoNum type="arabicPeriod"/>
            </a:pPr>
            <a:r>
              <a:rPr lang="en-US" dirty="0"/>
              <a:t>Fingers: five fingers then take away three fingers</a:t>
            </a:r>
          </a:p>
          <a:p>
            <a:pPr marL="457200" indent="-457200">
              <a:spcBef>
                <a:spcPts val="0"/>
              </a:spcBef>
              <a:buFont typeface="+mj-lt"/>
              <a:buAutoNum type="arabicPeriod"/>
            </a:pPr>
            <a:r>
              <a:rPr lang="en-US" dirty="0"/>
              <a:t>Picture (cross out): Five stars and cross out three</a:t>
            </a:r>
          </a:p>
          <a:p>
            <a:pPr marL="457200" indent="-457200">
              <a:spcBef>
                <a:spcPts val="0"/>
              </a:spcBef>
              <a:buFont typeface="+mj-lt"/>
              <a:buAutoNum type="arabicPeriod"/>
            </a:pPr>
            <a:r>
              <a:rPr lang="en-US" dirty="0"/>
              <a:t>Counters: Five counters and take away three counters</a:t>
            </a:r>
          </a:p>
          <a:p>
            <a:pPr marL="457200" indent="-457200">
              <a:spcBef>
                <a:spcPts val="0"/>
              </a:spcBef>
              <a:buFont typeface="+mj-lt"/>
              <a:buAutoNum type="arabicPeriod"/>
            </a:pPr>
            <a:r>
              <a:rPr lang="en-US" dirty="0"/>
              <a:t>Number Line: Start at the five and jump back three to the two</a:t>
            </a:r>
          </a:p>
        </p:txBody>
      </p:sp>
      <p:sp>
        <p:nvSpPr>
          <p:cNvPr id="5" name="Slide Number Placeholder 4">
            <a:extLst>
              <a:ext uri="{FF2B5EF4-FFF2-40B4-BE49-F238E27FC236}">
                <a16:creationId xmlns:a16="http://schemas.microsoft.com/office/drawing/2014/main" id="{642E9217-978B-E608-7833-E2F5A309CCEC}"/>
              </a:ext>
            </a:extLst>
          </p:cNvPr>
          <p:cNvSpPr>
            <a:spLocks noGrp="1"/>
          </p:cNvSpPr>
          <p:nvPr>
            <p:ph type="sldNum" sz="quarter" idx="12"/>
          </p:nvPr>
        </p:nvSpPr>
        <p:spPr/>
        <p:txBody>
          <a:bodyPr/>
          <a:lstStyle/>
          <a:p>
            <a:fld id="{A3D1C70C-36A2-44FC-A083-98959550CFF4}" type="slidenum">
              <a:rPr lang="en-US" smtClean="0"/>
              <a:t>25</a:t>
            </a:fld>
            <a:endParaRPr lang="en-US"/>
          </a:p>
        </p:txBody>
      </p:sp>
    </p:spTree>
    <p:extLst>
      <p:ext uri="{BB962C8B-B14F-4D97-AF65-F5344CB8AC3E}">
        <p14:creationId xmlns:p14="http://schemas.microsoft.com/office/powerpoint/2010/main" val="331584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2EFD-1374-BC78-B0DF-217AE5545E8E}"/>
              </a:ext>
            </a:extLst>
          </p:cNvPr>
          <p:cNvSpPr>
            <a:spLocks noGrp="1"/>
          </p:cNvSpPr>
          <p:nvPr>
            <p:ph type="title"/>
          </p:nvPr>
        </p:nvSpPr>
        <p:spPr/>
        <p:txBody>
          <a:bodyPr/>
          <a:lstStyle/>
          <a:p>
            <a:r>
              <a:rPr lang="en-US">
                <a:latin typeface="Palatino Linotype"/>
              </a:rPr>
              <a:t>Environment (4 of 5)</a:t>
            </a:r>
            <a:endParaRPr lang="en-US"/>
          </a:p>
        </p:txBody>
      </p:sp>
      <p:sp>
        <p:nvSpPr>
          <p:cNvPr id="16" name="Text Placeholder 15">
            <a:extLst>
              <a:ext uri="{FF2B5EF4-FFF2-40B4-BE49-F238E27FC236}">
                <a16:creationId xmlns:a16="http://schemas.microsoft.com/office/drawing/2014/main" id="{B61E93B9-0E6B-1517-BAF3-D6B9249DB55B}"/>
              </a:ext>
            </a:extLst>
          </p:cNvPr>
          <p:cNvSpPr>
            <a:spLocks noGrp="1"/>
          </p:cNvSpPr>
          <p:nvPr>
            <p:ph type="body" sz="quarter" idx="19"/>
          </p:nvPr>
        </p:nvSpPr>
        <p:spPr>
          <a:xfrm>
            <a:off x="160973" y="1173096"/>
            <a:ext cx="5935027" cy="1835514"/>
          </a:xfrm>
        </p:spPr>
        <p:txBody>
          <a:bodyPr rIns="91440"/>
          <a:lstStyle/>
          <a:p>
            <a:pPr marL="0" indent="0">
              <a:spcBef>
                <a:spcPts val="0"/>
              </a:spcBef>
              <a:spcAft>
                <a:spcPts val="1200"/>
              </a:spcAft>
              <a:buNone/>
            </a:pPr>
            <a:r>
              <a:rPr lang="en-US" sz="2400" dirty="0">
                <a:latin typeface="Palatino Linotype"/>
              </a:rPr>
              <a:t>Mathematize your environment</a:t>
            </a:r>
          </a:p>
          <a:p>
            <a:pPr marL="342900" indent="-342900">
              <a:spcBef>
                <a:spcPts val="0"/>
              </a:spcBef>
              <a:spcAft>
                <a:spcPts val="1200"/>
              </a:spcAft>
              <a:buFont typeface="Arial" panose="020B0604020202020204" pitchFamily="34" charset="0"/>
              <a:buChar char="•"/>
            </a:pPr>
            <a:r>
              <a:rPr lang="en-US" sz="2400" dirty="0">
                <a:latin typeface="Palatino Linotype"/>
              </a:rPr>
              <a:t>Large Ten Frames, Number Bonds, Number Lines, and Number Paths.</a:t>
            </a:r>
          </a:p>
          <a:p>
            <a:pPr marL="342900" indent="-342900">
              <a:spcBef>
                <a:spcPts val="0"/>
              </a:spcBef>
              <a:spcAft>
                <a:spcPts val="1200"/>
              </a:spcAft>
              <a:buFont typeface="Arial" panose="020B0604020202020204" pitchFamily="34" charset="0"/>
              <a:buChar char="•"/>
            </a:pPr>
            <a:r>
              <a:rPr lang="en-US" sz="2400" dirty="0">
                <a:latin typeface="+mj-lt"/>
                <a:hlinkClick r:id="rId3"/>
              </a:rPr>
              <a:t>Your classroom can be a toolkit!</a:t>
            </a:r>
            <a:endParaRPr lang="en-US" sz="2400" dirty="0">
              <a:latin typeface="+mj-lt"/>
            </a:endParaRPr>
          </a:p>
        </p:txBody>
      </p:sp>
      <p:pic>
        <p:nvPicPr>
          <p:cNvPr id="20" name="Content Placeholder 19" descr="large outdoor ten frames with 9 counters in it">
            <a:extLst>
              <a:ext uri="{FF2B5EF4-FFF2-40B4-BE49-F238E27FC236}">
                <a16:creationId xmlns:a16="http://schemas.microsoft.com/office/drawing/2014/main" id="{83A00307-FB4A-BAF7-0059-E9175F01C479}"/>
              </a:ext>
            </a:extLst>
          </p:cNvPr>
          <p:cNvPicPr>
            <a:picLocks noGrp="1" noChangeAspect="1"/>
          </p:cNvPicPr>
          <p:nvPr>
            <p:ph sz="half" idx="16"/>
          </p:nvPr>
        </p:nvPicPr>
        <p:blipFill>
          <a:blip r:embed="rId4"/>
          <a:stretch>
            <a:fillRect/>
          </a:stretch>
        </p:blipFill>
        <p:spPr>
          <a:xfrm>
            <a:off x="5859333" y="1173096"/>
            <a:ext cx="1876971" cy="2436334"/>
          </a:xfrm>
          <a:prstGeom prst="rect">
            <a:avLst/>
          </a:prstGeom>
        </p:spPr>
      </p:pic>
      <p:pic>
        <p:nvPicPr>
          <p:cNvPr id="18" name="Content Placeholder 17" descr="Students standing in a large floor number bond">
            <a:extLst>
              <a:ext uri="{FF2B5EF4-FFF2-40B4-BE49-F238E27FC236}">
                <a16:creationId xmlns:a16="http://schemas.microsoft.com/office/drawing/2014/main" id="{8E84AF77-ABFF-973D-0097-4BD82DB7047F}"/>
              </a:ext>
            </a:extLst>
          </p:cNvPr>
          <p:cNvPicPr>
            <a:picLocks noGrp="1" noChangeAspect="1"/>
          </p:cNvPicPr>
          <p:nvPr>
            <p:ph sz="half" idx="1"/>
          </p:nvPr>
        </p:nvPicPr>
        <p:blipFill>
          <a:blip r:embed="rId5"/>
          <a:stretch>
            <a:fillRect/>
          </a:stretch>
        </p:blipFill>
        <p:spPr>
          <a:xfrm>
            <a:off x="474112" y="3513462"/>
            <a:ext cx="1830152" cy="2347146"/>
          </a:xfrm>
          <a:prstGeom prst="rect">
            <a:avLst/>
          </a:prstGeom>
        </p:spPr>
      </p:pic>
      <p:pic>
        <p:nvPicPr>
          <p:cNvPr id="19" name="Content Placeholder 18" descr="Number bonds on the board for students to work with using manipulatives and, tallies. and number sentences.">
            <a:extLst>
              <a:ext uri="{FF2B5EF4-FFF2-40B4-BE49-F238E27FC236}">
                <a16:creationId xmlns:a16="http://schemas.microsoft.com/office/drawing/2014/main" id="{4C1FC15F-A08C-C00E-0E2D-FFB99BAED9EC}"/>
              </a:ext>
            </a:extLst>
          </p:cNvPr>
          <p:cNvPicPr>
            <a:picLocks noGrp="1" noChangeAspect="1"/>
          </p:cNvPicPr>
          <p:nvPr>
            <p:ph sz="half" idx="15"/>
          </p:nvPr>
        </p:nvPicPr>
        <p:blipFill>
          <a:blip r:embed="rId6"/>
          <a:stretch>
            <a:fillRect/>
          </a:stretch>
        </p:blipFill>
        <p:spPr>
          <a:xfrm>
            <a:off x="2823958" y="3887670"/>
            <a:ext cx="3973860" cy="1972938"/>
          </a:xfrm>
          <a:prstGeom prst="rect">
            <a:avLst/>
          </a:prstGeom>
        </p:spPr>
      </p:pic>
      <p:pic>
        <p:nvPicPr>
          <p:cNvPr id="21" name="Content Placeholder 20" descr="Children jumping on a number line">
            <a:extLst>
              <a:ext uri="{FF2B5EF4-FFF2-40B4-BE49-F238E27FC236}">
                <a16:creationId xmlns:a16="http://schemas.microsoft.com/office/drawing/2014/main" id="{8FCB44FE-4AEE-779C-7FD5-2C1E3A2871F1}"/>
              </a:ext>
            </a:extLst>
          </p:cNvPr>
          <p:cNvPicPr>
            <a:picLocks noGrp="1" noChangeAspect="1"/>
          </p:cNvPicPr>
          <p:nvPr>
            <p:ph sz="half" idx="17"/>
          </p:nvPr>
        </p:nvPicPr>
        <p:blipFill>
          <a:blip r:embed="rId7"/>
          <a:stretch>
            <a:fillRect/>
          </a:stretch>
        </p:blipFill>
        <p:spPr>
          <a:xfrm>
            <a:off x="8034540" y="1884577"/>
            <a:ext cx="2362201" cy="3449706"/>
          </a:xfrm>
          <a:prstGeom prst="rect">
            <a:avLst/>
          </a:prstGeom>
        </p:spPr>
      </p:pic>
      <p:pic>
        <p:nvPicPr>
          <p:cNvPr id="22" name="Content Placeholder 21" descr="child jumping on a number path.">
            <a:extLst>
              <a:ext uri="{FF2B5EF4-FFF2-40B4-BE49-F238E27FC236}">
                <a16:creationId xmlns:a16="http://schemas.microsoft.com/office/drawing/2014/main" id="{9F2A044E-9929-5838-E16D-3630218C4D99}"/>
              </a:ext>
            </a:extLst>
          </p:cNvPr>
          <p:cNvPicPr>
            <a:picLocks noGrp="1" noChangeAspect="1"/>
          </p:cNvPicPr>
          <p:nvPr>
            <p:ph sz="half" idx="20"/>
          </p:nvPr>
        </p:nvPicPr>
        <p:blipFill>
          <a:blip r:embed="rId8"/>
          <a:stretch>
            <a:fillRect/>
          </a:stretch>
        </p:blipFill>
        <p:spPr>
          <a:xfrm>
            <a:off x="10607397" y="2988009"/>
            <a:ext cx="1274043" cy="2861983"/>
          </a:xfrm>
          <a:prstGeom prst="rect">
            <a:avLst/>
          </a:prstGeom>
        </p:spPr>
      </p:pic>
      <p:sp>
        <p:nvSpPr>
          <p:cNvPr id="4" name="Slide Number Placeholder 3">
            <a:extLst>
              <a:ext uri="{FF2B5EF4-FFF2-40B4-BE49-F238E27FC236}">
                <a16:creationId xmlns:a16="http://schemas.microsoft.com/office/drawing/2014/main" id="{2C40449B-5278-7561-5B53-75D32CA37378}"/>
              </a:ext>
            </a:extLst>
          </p:cNvPr>
          <p:cNvSpPr>
            <a:spLocks noGrp="1"/>
          </p:cNvSpPr>
          <p:nvPr>
            <p:ph type="sldNum" sz="quarter" idx="12"/>
          </p:nvPr>
        </p:nvSpPr>
        <p:spPr/>
        <p:txBody>
          <a:bodyPr/>
          <a:lstStyle/>
          <a:p>
            <a:fld id="{A3D1C70C-36A2-44FC-A083-98959550CFF4}" type="slidenum">
              <a:rPr lang="en-US" smtClean="0"/>
              <a:pPr/>
              <a:t>26</a:t>
            </a:fld>
            <a:endParaRPr lang="en-US"/>
          </a:p>
        </p:txBody>
      </p:sp>
    </p:spTree>
    <p:extLst>
      <p:ext uri="{BB962C8B-B14F-4D97-AF65-F5344CB8AC3E}">
        <p14:creationId xmlns:p14="http://schemas.microsoft.com/office/powerpoint/2010/main" val="69703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2EFD-1374-BC78-B0DF-217AE5545E8E}"/>
              </a:ext>
            </a:extLst>
          </p:cNvPr>
          <p:cNvSpPr>
            <a:spLocks noGrp="1"/>
          </p:cNvSpPr>
          <p:nvPr>
            <p:ph type="title"/>
          </p:nvPr>
        </p:nvSpPr>
        <p:spPr/>
        <p:txBody>
          <a:bodyPr/>
          <a:lstStyle/>
          <a:p>
            <a:r>
              <a:rPr lang="en-US" dirty="0">
                <a:latin typeface="Palatino Linotype"/>
              </a:rPr>
              <a:t>Environment (5 of 5)</a:t>
            </a:r>
            <a:endParaRPr lang="en-US" dirty="0"/>
          </a:p>
        </p:txBody>
      </p:sp>
      <p:sp>
        <p:nvSpPr>
          <p:cNvPr id="9" name="Content Placeholder 8">
            <a:extLst>
              <a:ext uri="{FF2B5EF4-FFF2-40B4-BE49-F238E27FC236}">
                <a16:creationId xmlns:a16="http://schemas.microsoft.com/office/drawing/2014/main" id="{14CB70F0-0283-94E4-008D-1FAAA1177BFE}"/>
              </a:ext>
            </a:extLst>
          </p:cNvPr>
          <p:cNvSpPr>
            <a:spLocks noGrp="1"/>
          </p:cNvSpPr>
          <p:nvPr>
            <p:ph sz="half" idx="1"/>
          </p:nvPr>
        </p:nvSpPr>
        <p:spPr>
          <a:xfrm>
            <a:off x="152207" y="1075305"/>
            <a:ext cx="6260625" cy="4498057"/>
          </a:xfrm>
        </p:spPr>
        <p:txBody>
          <a:bodyPr rIns="91440"/>
          <a:lstStyle/>
          <a:p>
            <a:pPr marL="0" indent="0">
              <a:buNone/>
            </a:pPr>
            <a:r>
              <a:rPr lang="en-US" sz="2600" dirty="0">
                <a:latin typeface="+mj-lt"/>
              </a:rPr>
              <a:t>Mathematize your environment</a:t>
            </a:r>
          </a:p>
          <a:p>
            <a:pPr rtl="0" fontAlgn="base">
              <a:spcBef>
                <a:spcPts val="0"/>
              </a:spcBef>
              <a:spcAft>
                <a:spcPts val="0"/>
              </a:spcAft>
              <a:buFont typeface="Arial" panose="020B0604020202020204" pitchFamily="34" charset="0"/>
              <a:buChar char="•"/>
            </a:pPr>
            <a:r>
              <a:rPr lang="en-US" sz="2600" i="0" u="none" strike="noStrike" dirty="0">
                <a:solidFill>
                  <a:srgbClr val="404040"/>
                </a:solidFill>
                <a:effectLst/>
                <a:latin typeface="+mj-lt"/>
              </a:rPr>
              <a:t>Introduce your students to math tools and the idea of math toolkits.</a:t>
            </a:r>
            <a:endParaRPr lang="en-US" sz="2600" i="0" u="none" strike="noStrike" dirty="0">
              <a:solidFill>
                <a:srgbClr val="90C226"/>
              </a:solidFill>
              <a:effectLst/>
              <a:latin typeface="+mj-lt"/>
            </a:endParaRPr>
          </a:p>
          <a:p>
            <a:pPr rtl="0" fontAlgn="base">
              <a:spcBef>
                <a:spcPts val="1000"/>
              </a:spcBef>
              <a:spcAft>
                <a:spcPts val="0"/>
              </a:spcAft>
              <a:buFont typeface="Arial" panose="020B0604020202020204" pitchFamily="34" charset="0"/>
              <a:buChar char="•"/>
            </a:pPr>
            <a:r>
              <a:rPr lang="en-US" sz="2600" i="0" u="none" strike="noStrike" dirty="0">
                <a:solidFill>
                  <a:srgbClr val="404040"/>
                </a:solidFill>
                <a:effectLst/>
                <a:latin typeface="+mj-lt"/>
              </a:rPr>
              <a:t>Toolkits contain small individual sized versions of the large-scale tools you use during math instruction</a:t>
            </a:r>
            <a:r>
              <a:rPr lang="en-US" sz="2600" dirty="0">
                <a:solidFill>
                  <a:srgbClr val="404040"/>
                </a:solidFill>
                <a:latin typeface="+mj-lt"/>
              </a:rPr>
              <a:t>.</a:t>
            </a:r>
            <a:endParaRPr lang="en-US" sz="2600" i="0" u="none" strike="noStrike" dirty="0">
              <a:solidFill>
                <a:srgbClr val="90C226"/>
              </a:solidFill>
              <a:effectLst/>
              <a:latin typeface="+mj-lt"/>
            </a:endParaRPr>
          </a:p>
          <a:p>
            <a:pPr rtl="0" fontAlgn="base">
              <a:spcBef>
                <a:spcPts val="1000"/>
              </a:spcBef>
              <a:spcAft>
                <a:spcPts val="0"/>
              </a:spcAft>
              <a:buFont typeface="Arial" panose="020B0604020202020204" pitchFamily="34" charset="0"/>
              <a:buChar char="•"/>
            </a:pPr>
            <a:r>
              <a:rPr lang="en-US" sz="2600" i="0" u="none" strike="noStrike" dirty="0">
                <a:solidFill>
                  <a:srgbClr val="404040"/>
                </a:solidFill>
                <a:effectLst/>
                <a:latin typeface="+mj-lt"/>
              </a:rPr>
              <a:t>Students should have a few opportunities to use/revisit the tool before it goes into the toolkit.</a:t>
            </a:r>
            <a:endParaRPr lang="en-US" sz="2600" i="0" u="none" strike="noStrike" dirty="0">
              <a:solidFill>
                <a:srgbClr val="90C226"/>
              </a:solidFill>
              <a:effectLst/>
              <a:latin typeface="+mj-lt"/>
            </a:endParaRPr>
          </a:p>
          <a:p>
            <a:r>
              <a:rPr lang="en-US" sz="2600" dirty="0">
                <a:latin typeface="+mj-lt"/>
                <a:hlinkClick r:id="rId3"/>
              </a:rPr>
              <a:t>Toolkits</a:t>
            </a:r>
            <a:endParaRPr lang="en-US" sz="2600" dirty="0">
              <a:latin typeface="Palatino Linotype"/>
            </a:endParaRPr>
          </a:p>
        </p:txBody>
      </p:sp>
      <p:pic>
        <p:nvPicPr>
          <p:cNvPr id="12" name="Content Placeholder 11" descr="math toolkit (includes ten frame, number cards, cards with dominoes (with dots).">
            <a:extLst>
              <a:ext uri="{FF2B5EF4-FFF2-40B4-BE49-F238E27FC236}">
                <a16:creationId xmlns:a16="http://schemas.microsoft.com/office/drawing/2014/main" id="{3E890200-DB3A-B94F-6C93-91B92201F637}"/>
              </a:ext>
            </a:extLst>
          </p:cNvPr>
          <p:cNvPicPr>
            <a:picLocks noGrp="1" noChangeAspect="1"/>
          </p:cNvPicPr>
          <p:nvPr>
            <p:ph sz="half" idx="13"/>
          </p:nvPr>
        </p:nvPicPr>
        <p:blipFill>
          <a:blip r:embed="rId4"/>
          <a:stretch>
            <a:fillRect/>
          </a:stretch>
        </p:blipFill>
        <p:spPr>
          <a:xfrm>
            <a:off x="6412832" y="1075305"/>
            <a:ext cx="2524376" cy="2818219"/>
          </a:xfrm>
          <a:prstGeom prst="rect">
            <a:avLst/>
          </a:prstGeom>
        </p:spPr>
      </p:pic>
      <p:pic>
        <p:nvPicPr>
          <p:cNvPr id="13" name="Content Placeholder 12" descr="Math toolbox (grades K to 1). Includes ten frame with counters, cubes, number line, and tangram shapes.">
            <a:extLst>
              <a:ext uri="{FF2B5EF4-FFF2-40B4-BE49-F238E27FC236}">
                <a16:creationId xmlns:a16="http://schemas.microsoft.com/office/drawing/2014/main" id="{2F0B499A-1387-8E78-F806-E6F376982B00}"/>
              </a:ext>
            </a:extLst>
          </p:cNvPr>
          <p:cNvPicPr>
            <a:picLocks noGrp="1" noChangeAspect="1"/>
          </p:cNvPicPr>
          <p:nvPr>
            <p:ph sz="half" idx="14"/>
          </p:nvPr>
        </p:nvPicPr>
        <p:blipFill>
          <a:blip r:embed="rId5"/>
          <a:stretch>
            <a:fillRect/>
          </a:stretch>
        </p:blipFill>
        <p:spPr>
          <a:xfrm>
            <a:off x="8878856" y="3669632"/>
            <a:ext cx="3029744" cy="2410024"/>
          </a:xfrm>
          <a:prstGeom prst="rect">
            <a:avLst/>
          </a:prstGeom>
        </p:spPr>
      </p:pic>
      <p:sp>
        <p:nvSpPr>
          <p:cNvPr id="4" name="Slide Number Placeholder 3">
            <a:extLst>
              <a:ext uri="{FF2B5EF4-FFF2-40B4-BE49-F238E27FC236}">
                <a16:creationId xmlns:a16="http://schemas.microsoft.com/office/drawing/2014/main" id="{2C40449B-5278-7561-5B53-75D32CA37378}"/>
              </a:ext>
            </a:extLst>
          </p:cNvPr>
          <p:cNvSpPr>
            <a:spLocks noGrp="1"/>
          </p:cNvSpPr>
          <p:nvPr>
            <p:ph type="sldNum" sz="quarter" idx="12"/>
          </p:nvPr>
        </p:nvSpPr>
        <p:spPr/>
        <p:txBody>
          <a:bodyPr/>
          <a:lstStyle/>
          <a:p>
            <a:fld id="{A3D1C70C-36A2-44FC-A083-98959550CFF4}" type="slidenum">
              <a:rPr lang="en-US" smtClean="0"/>
              <a:pPr/>
              <a:t>27</a:t>
            </a:fld>
            <a:endParaRPr lang="en-US"/>
          </a:p>
        </p:txBody>
      </p:sp>
    </p:spTree>
    <p:extLst>
      <p:ext uri="{BB962C8B-B14F-4D97-AF65-F5344CB8AC3E}">
        <p14:creationId xmlns:p14="http://schemas.microsoft.com/office/powerpoint/2010/main" val="157564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Autofit/>
          </a:bodyPr>
          <a:lstStyle/>
          <a:p>
            <a:r>
              <a:rPr lang="en-US" sz="3600" dirty="0">
                <a:latin typeface="Palatino Linotype"/>
              </a:rPr>
              <a:t>Exploring Math Centers/Workstations (1 of 3)</a:t>
            </a:r>
            <a:endParaRPr lang="en-US" sz="3600" dirty="0"/>
          </a:p>
        </p:txBody>
      </p:sp>
      <p:sp>
        <p:nvSpPr>
          <p:cNvPr id="3" name="Content Placeholder 2">
            <a:extLst>
              <a:ext uri="{FF2B5EF4-FFF2-40B4-BE49-F238E27FC236}">
                <a16:creationId xmlns:a16="http://schemas.microsoft.com/office/drawing/2014/main" id="{5B538DA4-DE0D-A314-E4D2-5F6656468C5B}"/>
              </a:ext>
            </a:extLst>
          </p:cNvPr>
          <p:cNvSpPr>
            <a:spLocks noGrp="1"/>
          </p:cNvSpPr>
          <p:nvPr>
            <p:ph sz="half" idx="1"/>
          </p:nvPr>
        </p:nvSpPr>
        <p:spPr>
          <a:xfrm>
            <a:off x="92852" y="1126476"/>
            <a:ext cx="11612076" cy="3062466"/>
          </a:xfrm>
        </p:spPr>
        <p:txBody>
          <a:bodyPr/>
          <a:lstStyle/>
          <a:p>
            <a:pPr marL="0" indent="0" fontAlgn="base">
              <a:spcBef>
                <a:spcPts val="0"/>
              </a:spcBef>
              <a:spcAft>
                <a:spcPts val="0"/>
              </a:spcAft>
              <a:buNone/>
            </a:pPr>
            <a:r>
              <a:rPr lang="en-US" sz="2200" dirty="0">
                <a:solidFill>
                  <a:srgbClr val="404040"/>
                </a:solidFill>
              </a:rPr>
              <a:t>Differentiating/Leveling Centers</a:t>
            </a:r>
          </a:p>
          <a:p>
            <a:pPr marL="0" indent="0" fontAlgn="base">
              <a:buNone/>
            </a:pPr>
            <a:r>
              <a:rPr lang="en-US" sz="2200" dirty="0">
                <a:solidFill>
                  <a:srgbClr val="404040"/>
                </a:solidFill>
                <a:latin typeface="Georgia" panose="02040502050405020303" pitchFamily="18" charset="0"/>
              </a:rPr>
              <a:t>In a joint position paper, NAEYC and NCTM state that “highly specific timetables for skill acquisition pose a serious threat, especially when accountability pressures are intense.  They tend to focus teachers’ attention on getting children to perform narrowly defined skills by a specific time, rather than on laying the conceptual groundwork that will serve children well in the long run. </a:t>
            </a:r>
            <a:r>
              <a:rPr lang="en-US" sz="2200" u="sng" dirty="0">
                <a:solidFill>
                  <a:srgbClr val="404040"/>
                </a:solidFill>
                <a:latin typeface="Georgia" panose="02040502050405020303" pitchFamily="18" charset="0"/>
              </a:rPr>
              <a:t>So </a:t>
            </a:r>
            <a:r>
              <a:rPr lang="en-US" sz="2200" dirty="0">
                <a:solidFill>
                  <a:srgbClr val="404040"/>
                </a:solidFill>
                <a:latin typeface="Georgia" panose="02040502050405020303" pitchFamily="18" charset="0"/>
              </a:rPr>
              <a:t>everyone is rushed and learning is often ‘superficial’ at best ‘at the expense of real understanding.’”</a:t>
            </a:r>
            <a:endParaRPr lang="en-US" sz="2200" dirty="0">
              <a:solidFill>
                <a:srgbClr val="404040"/>
              </a:solidFill>
            </a:endParaRPr>
          </a:p>
        </p:txBody>
      </p:sp>
      <p:pic>
        <p:nvPicPr>
          <p:cNvPr id="10" name="Picture 2" descr="Logo: NAEYC. National Association for the Education of Young Children.">
            <a:extLst>
              <a:ext uri="{FF2B5EF4-FFF2-40B4-BE49-F238E27FC236}">
                <a16:creationId xmlns:a16="http://schemas.microsoft.com/office/drawing/2014/main" id="{CDD80DA9-5692-1E4E-E38E-889E8522BF04}"/>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2604270" y="3962168"/>
            <a:ext cx="2758562" cy="2068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go: NCTM. National Council of Teachers of Mathematics.">
            <a:extLst>
              <a:ext uri="{FF2B5EF4-FFF2-40B4-BE49-F238E27FC236}">
                <a16:creationId xmlns:a16="http://schemas.microsoft.com/office/drawing/2014/main" id="{C065574D-29DF-F0DB-26AB-1C25E43DFCE7}"/>
              </a:ext>
            </a:extLst>
          </p:cNvPr>
          <p:cNvPicPr>
            <a:picLocks noGrp="1" noChangeAspect="1" noChangeArrowheads="1"/>
          </p:cNvPicPr>
          <p:nvPr>
            <p:ph sz="half" idx="14"/>
          </p:nvPr>
        </p:nvPicPr>
        <p:blipFill>
          <a:blip r:embed="rId4">
            <a:extLst>
              <a:ext uri="{28A0092B-C50C-407E-A947-70E740481C1C}">
                <a14:useLocalDpi xmlns:a14="http://schemas.microsoft.com/office/drawing/2010/main" val="0"/>
              </a:ext>
            </a:extLst>
          </a:blip>
          <a:srcRect/>
          <a:stretch>
            <a:fillRect/>
          </a:stretch>
        </p:blipFill>
        <p:spPr bwMode="auto">
          <a:xfrm>
            <a:off x="6367104" y="3962168"/>
            <a:ext cx="2060204" cy="20602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28</a:t>
            </a:fld>
            <a:endParaRPr lang="en-US"/>
          </a:p>
        </p:txBody>
      </p:sp>
    </p:spTree>
    <p:extLst>
      <p:ext uri="{BB962C8B-B14F-4D97-AF65-F5344CB8AC3E}">
        <p14:creationId xmlns:p14="http://schemas.microsoft.com/office/powerpoint/2010/main" val="2684064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a:bodyPr>
          <a:lstStyle/>
          <a:p>
            <a:r>
              <a:rPr lang="en-US" sz="3600" dirty="0">
                <a:latin typeface="Palatino Linotype"/>
              </a:rPr>
              <a:t>Exploring Math Centers/Workstations (2 of 3)</a:t>
            </a:r>
            <a:endParaRPr lang="en-US" sz="3600" dirty="0"/>
          </a:p>
        </p:txBody>
      </p:sp>
      <p:sp>
        <p:nvSpPr>
          <p:cNvPr id="3" name="Content Placeholder 2">
            <a:extLst>
              <a:ext uri="{FF2B5EF4-FFF2-40B4-BE49-F238E27FC236}">
                <a16:creationId xmlns:a16="http://schemas.microsoft.com/office/drawing/2014/main" id="{3D91D409-63DE-E9C2-A924-772A29893B71}"/>
              </a:ext>
            </a:extLst>
          </p:cNvPr>
          <p:cNvSpPr>
            <a:spLocks noGrp="1"/>
          </p:cNvSpPr>
          <p:nvPr>
            <p:ph idx="1"/>
          </p:nvPr>
        </p:nvSpPr>
        <p:spPr>
          <a:xfrm>
            <a:off x="155436" y="1126475"/>
            <a:ext cx="11890272" cy="2226974"/>
          </a:xfrm>
        </p:spPr>
        <p:txBody>
          <a:bodyPr/>
          <a:lstStyle/>
          <a:p>
            <a:pPr marL="0" indent="0" fontAlgn="base">
              <a:spcBef>
                <a:spcPts val="0"/>
              </a:spcBef>
              <a:spcAft>
                <a:spcPts val="0"/>
              </a:spcAft>
              <a:buNone/>
            </a:pPr>
            <a:r>
              <a:rPr lang="en-US" sz="2400" dirty="0">
                <a:solidFill>
                  <a:srgbClr val="404040"/>
                </a:solidFill>
              </a:rPr>
              <a:t>Differentiating/Leveling Centers</a:t>
            </a:r>
          </a:p>
          <a:p>
            <a:pPr marL="0" indent="0" fontAlgn="base">
              <a:buNone/>
            </a:pPr>
            <a:r>
              <a:rPr lang="en-US" sz="2400" dirty="0">
                <a:solidFill>
                  <a:srgbClr val="404040"/>
                </a:solidFill>
              </a:rPr>
              <a:t>"In differentiated classrooms, teachers begin where students are, not the front of a curriculum guide.“ Carol Tomlinson</a:t>
            </a:r>
          </a:p>
        </p:txBody>
      </p:sp>
      <p:pic>
        <p:nvPicPr>
          <p:cNvPr id="7" name="Picture 8" descr="A timeline with a child first crawling, walking, running, flying ">
            <a:extLst>
              <a:ext uri="{FF2B5EF4-FFF2-40B4-BE49-F238E27FC236}">
                <a16:creationId xmlns:a16="http://schemas.microsoft.com/office/drawing/2014/main" id="{C9BE3295-3F84-0169-9158-AF98142EEF5C}"/>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5702300" y="2427476"/>
            <a:ext cx="5511800" cy="35091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29</a:t>
            </a:fld>
            <a:endParaRPr lang="en-US"/>
          </a:p>
        </p:txBody>
      </p:sp>
    </p:spTree>
    <p:extLst>
      <p:ext uri="{BB962C8B-B14F-4D97-AF65-F5344CB8AC3E}">
        <p14:creationId xmlns:p14="http://schemas.microsoft.com/office/powerpoint/2010/main" val="3660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a:xfrm>
            <a:off x="1256841" y="378896"/>
            <a:ext cx="10096959" cy="747579"/>
          </a:xfrm>
        </p:spPr>
        <p:txBody>
          <a:bodyPr anchor="ctr">
            <a:normAutofit/>
          </a:bodyPr>
          <a:lstStyle/>
          <a:p>
            <a:r>
              <a:rPr lang="en-US" sz="4600"/>
              <a:t>Getting Started (1 of 6) </a:t>
            </a:r>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sz="half" idx="1"/>
          </p:nvPr>
        </p:nvSpPr>
        <p:spPr>
          <a:xfrm>
            <a:off x="176270" y="1429017"/>
            <a:ext cx="10819390" cy="4498057"/>
          </a:xfrm>
        </p:spPr>
        <p:txBody>
          <a:bodyPr vert="horz" lIns="91440" tIns="45720" rIns="640080" bIns="45720" rtlCol="0" anchor="t">
            <a:normAutofit/>
          </a:bodyPr>
          <a:lstStyle/>
          <a:p>
            <a:pPr marL="0" indent="0">
              <a:spcBef>
                <a:spcPts val="0"/>
              </a:spcBef>
              <a:spcAft>
                <a:spcPts val="2100"/>
              </a:spcAft>
              <a:buNone/>
            </a:pPr>
            <a:r>
              <a:rPr lang="en-US" b="1">
                <a:latin typeface="Palatino Linotype"/>
              </a:rPr>
              <a:t>The First 20 Days</a:t>
            </a:r>
          </a:p>
          <a:p>
            <a:pPr>
              <a:spcBef>
                <a:spcPts val="0"/>
              </a:spcBef>
              <a:spcAft>
                <a:spcPts val="2100"/>
              </a:spcAft>
            </a:pPr>
            <a:r>
              <a:rPr lang="en-US">
                <a:latin typeface="Palatino Linotype"/>
              </a:rPr>
              <a:t>Establish routines</a:t>
            </a:r>
          </a:p>
          <a:p>
            <a:pPr>
              <a:spcBef>
                <a:spcPts val="0"/>
              </a:spcBef>
              <a:spcAft>
                <a:spcPts val="2100"/>
              </a:spcAft>
            </a:pPr>
            <a:r>
              <a:rPr lang="en-US">
                <a:latin typeface="Palatino Linotype"/>
              </a:rPr>
              <a:t>Organize the systems</a:t>
            </a:r>
          </a:p>
          <a:p>
            <a:pPr>
              <a:spcBef>
                <a:spcPts val="0"/>
              </a:spcBef>
              <a:spcAft>
                <a:spcPts val="2100"/>
              </a:spcAft>
            </a:pPr>
            <a:r>
              <a:rPr lang="en-US">
                <a:latin typeface="Palatino Linotype"/>
              </a:rPr>
              <a:t>Set expectations</a:t>
            </a:r>
          </a:p>
          <a:p>
            <a:pPr>
              <a:spcBef>
                <a:spcPts val="0"/>
              </a:spcBef>
              <a:spcAft>
                <a:spcPts val="2100"/>
              </a:spcAft>
            </a:pPr>
            <a:r>
              <a:rPr lang="en-US">
                <a:latin typeface="Palatino Linotype"/>
              </a:rPr>
              <a:t>Environment</a:t>
            </a:r>
            <a:endParaRPr lang="en-US"/>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3</a:t>
            </a:fld>
            <a:endParaRPr lang="en-US"/>
          </a:p>
        </p:txBody>
      </p:sp>
    </p:spTree>
    <p:extLst>
      <p:ext uri="{BB962C8B-B14F-4D97-AF65-F5344CB8AC3E}">
        <p14:creationId xmlns:p14="http://schemas.microsoft.com/office/powerpoint/2010/main" val="3069031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a:bodyPr>
          <a:lstStyle/>
          <a:p>
            <a:r>
              <a:rPr kumimoji="0" lang="en-US" sz="3600" b="1" i="0" u="none" strike="noStrike" kern="1200" cap="none" spc="0" normalizeH="0" baseline="0" noProof="0" dirty="0">
                <a:ln>
                  <a:noFill/>
                </a:ln>
                <a:solidFill>
                  <a:srgbClr val="6E2405"/>
                </a:solidFill>
                <a:effectLst/>
                <a:uLnTx/>
                <a:uFillTx/>
                <a:latin typeface="Palatino Linotype"/>
                <a:ea typeface="+mj-ea"/>
                <a:cs typeface="+mj-cs"/>
              </a:rPr>
              <a:t>Exploring Math Centers/Workstations (3 of 3)</a:t>
            </a:r>
            <a:endParaRPr lang="en-US" dirty="0"/>
          </a:p>
        </p:txBody>
      </p:sp>
      <p:sp>
        <p:nvSpPr>
          <p:cNvPr id="3" name="Content Placeholder 2">
            <a:extLst>
              <a:ext uri="{FF2B5EF4-FFF2-40B4-BE49-F238E27FC236}">
                <a16:creationId xmlns:a16="http://schemas.microsoft.com/office/drawing/2014/main" id="{3BFD5D6B-0555-8F90-2CDB-B787FC20FA40}"/>
              </a:ext>
            </a:extLst>
          </p:cNvPr>
          <p:cNvSpPr>
            <a:spLocks noGrp="1"/>
          </p:cNvSpPr>
          <p:nvPr>
            <p:ph sz="quarter" idx="11"/>
          </p:nvPr>
        </p:nvSpPr>
        <p:spPr>
          <a:xfrm>
            <a:off x="149319" y="977900"/>
            <a:ext cx="11839480" cy="671793"/>
          </a:xfrm>
        </p:spPr>
        <p:txBody>
          <a:bodyPr>
            <a:normAutofit/>
          </a:bodyPr>
          <a:lstStyle/>
          <a:p>
            <a:r>
              <a:rPr lang="en-US" sz="2400" dirty="0"/>
              <a:t>Pacing Calendars: the Good, the Bad, and the Ugly</a:t>
            </a:r>
          </a:p>
        </p:txBody>
      </p:sp>
      <p:graphicFrame>
        <p:nvGraphicFramePr>
          <p:cNvPr id="8" name="Table Placeholder 7" descr="A chart that lists the good, the bad, and the ugly about pacing calendars.">
            <a:extLst>
              <a:ext uri="{FF2B5EF4-FFF2-40B4-BE49-F238E27FC236}">
                <a16:creationId xmlns:a16="http://schemas.microsoft.com/office/drawing/2014/main" id="{4BA46EE9-71DB-0D92-429A-71F96B03EE6F}"/>
              </a:ext>
            </a:extLst>
          </p:cNvPr>
          <p:cNvGraphicFramePr>
            <a:graphicFrameLocks noGrp="1"/>
          </p:cNvGraphicFramePr>
          <p:nvPr>
            <p:ph type="tbl" sz="quarter" idx="12"/>
            <p:extLst>
              <p:ext uri="{D42A27DB-BD31-4B8C-83A1-F6EECF244321}">
                <p14:modId xmlns:p14="http://schemas.microsoft.com/office/powerpoint/2010/main" val="624009792"/>
              </p:ext>
            </p:extLst>
          </p:nvPr>
        </p:nvGraphicFramePr>
        <p:xfrm>
          <a:off x="149319" y="1471532"/>
          <a:ext cx="11839461" cy="4364380"/>
        </p:xfrm>
        <a:graphic>
          <a:graphicData uri="http://schemas.openxmlformats.org/drawingml/2006/table">
            <a:tbl>
              <a:tblPr firstRow="1" bandRow="1">
                <a:tableStyleId>{5C22544A-7EE6-4342-B048-85BDC9FD1C3A}</a:tableStyleId>
              </a:tblPr>
              <a:tblGrid>
                <a:gridCol w="3946487">
                  <a:extLst>
                    <a:ext uri="{9D8B030D-6E8A-4147-A177-3AD203B41FA5}">
                      <a16:colId xmlns:a16="http://schemas.microsoft.com/office/drawing/2014/main" val="2975252805"/>
                    </a:ext>
                  </a:extLst>
                </a:gridCol>
                <a:gridCol w="3946487">
                  <a:extLst>
                    <a:ext uri="{9D8B030D-6E8A-4147-A177-3AD203B41FA5}">
                      <a16:colId xmlns:a16="http://schemas.microsoft.com/office/drawing/2014/main" val="3640270529"/>
                    </a:ext>
                  </a:extLst>
                </a:gridCol>
                <a:gridCol w="3946487">
                  <a:extLst>
                    <a:ext uri="{9D8B030D-6E8A-4147-A177-3AD203B41FA5}">
                      <a16:colId xmlns:a16="http://schemas.microsoft.com/office/drawing/2014/main" val="1927262713"/>
                    </a:ext>
                  </a:extLst>
                </a:gridCol>
              </a:tblGrid>
              <a:tr h="659528">
                <a:tc>
                  <a:txBody>
                    <a:bodyPr/>
                    <a:lstStyle/>
                    <a:p>
                      <a:r>
                        <a:rPr lang="en-US" sz="2400" dirty="0"/>
                        <a:t>The Ugly</a:t>
                      </a:r>
                    </a:p>
                  </a:txBody>
                  <a:tcPr/>
                </a:tc>
                <a:tc>
                  <a:txBody>
                    <a:bodyPr/>
                    <a:lstStyle/>
                    <a:p>
                      <a:r>
                        <a:rPr lang="en-US" sz="2400" dirty="0"/>
                        <a:t>The Bad</a:t>
                      </a:r>
                    </a:p>
                  </a:txBody>
                  <a:tcPr/>
                </a:tc>
                <a:tc>
                  <a:txBody>
                    <a:bodyPr/>
                    <a:lstStyle/>
                    <a:p>
                      <a:r>
                        <a:rPr lang="en-US" sz="2400" dirty="0"/>
                        <a:t>Good</a:t>
                      </a:r>
                    </a:p>
                  </a:txBody>
                  <a:tcPr/>
                </a:tc>
                <a:extLst>
                  <a:ext uri="{0D108BD9-81ED-4DB2-BD59-A6C34878D82A}">
                    <a16:rowId xmlns:a16="http://schemas.microsoft.com/office/drawing/2014/main" val="3187129349"/>
                  </a:ext>
                </a:extLst>
              </a:tr>
              <a:tr h="3704852">
                <a:tc>
                  <a:txBody>
                    <a:bodyPr/>
                    <a:lstStyle/>
                    <a:p>
                      <a:pPr marL="285750" lvl="1" indent="-285750" rtl="0" fontAlgn="base">
                        <a:spcBef>
                          <a:spcPts val="1000"/>
                        </a:spcBef>
                        <a:spcAft>
                          <a:spcPts val="0"/>
                        </a:spcAft>
                        <a:buFont typeface="Arial" panose="020B0604020202020204" pitchFamily="34" charset="0"/>
                        <a:buChar char="•"/>
                      </a:pPr>
                      <a:r>
                        <a:rPr lang="en-US" sz="1800" b="0" i="0" u="none" strike="noStrike" dirty="0">
                          <a:solidFill>
                            <a:schemeClr val="tx1"/>
                          </a:solidFill>
                          <a:effectLst/>
                        </a:rPr>
                        <a:t>Teacher ignores individual needs of the students.</a:t>
                      </a:r>
                    </a:p>
                    <a:p>
                      <a:pPr marL="285750" lvl="1" indent="-285750" rtl="0" fontAlgn="base">
                        <a:spcBef>
                          <a:spcPts val="1000"/>
                        </a:spcBef>
                        <a:spcAft>
                          <a:spcPts val="0"/>
                        </a:spcAft>
                        <a:buFont typeface="Arial" panose="020B0604020202020204" pitchFamily="34" charset="0"/>
                        <a:buChar char="•"/>
                      </a:pPr>
                      <a:r>
                        <a:rPr lang="en-US" sz="1800" b="0" i="0" u="none" strike="noStrike" dirty="0">
                          <a:solidFill>
                            <a:schemeClr val="tx1"/>
                          </a:solidFill>
                          <a:effectLst/>
                        </a:rPr>
                        <a:t>Teacher sees academic timeline as something that is “</a:t>
                      </a:r>
                      <a:r>
                        <a:rPr lang="en-US" sz="1800" b="0" i="1" u="none" strike="noStrike" dirty="0">
                          <a:solidFill>
                            <a:schemeClr val="tx1"/>
                          </a:solidFill>
                          <a:effectLst/>
                        </a:rPr>
                        <a:t>fixed</a:t>
                      </a:r>
                      <a:r>
                        <a:rPr lang="en-US" sz="1800" b="0" i="0" u="none" strike="noStrike" dirty="0">
                          <a:solidFill>
                            <a:schemeClr val="tx1"/>
                          </a:solidFill>
                          <a:effectLst/>
                        </a:rPr>
                        <a:t>.”</a:t>
                      </a:r>
                    </a:p>
                    <a:p>
                      <a:pPr marL="285750" lvl="1" indent="-285750" rtl="0" fontAlgn="base">
                        <a:spcBef>
                          <a:spcPts val="1000"/>
                        </a:spcBef>
                        <a:spcAft>
                          <a:spcPts val="0"/>
                        </a:spcAft>
                        <a:buFont typeface="Arial" panose="020B0604020202020204" pitchFamily="34" charset="0"/>
                        <a:buChar char="•"/>
                      </a:pPr>
                      <a:r>
                        <a:rPr lang="en-US" sz="1800" b="0" i="0" u="none" strike="noStrike" dirty="0">
                          <a:solidFill>
                            <a:schemeClr val="tx1"/>
                          </a:solidFill>
                          <a:effectLst/>
                        </a:rPr>
                        <a:t>Moving forward with superficial understanding of topics, leaving students behind unnecessarily.</a:t>
                      </a:r>
                    </a:p>
                    <a:p>
                      <a:pPr marL="285750" lvl="1" indent="-285750" rtl="0" fontAlgn="base">
                        <a:spcBef>
                          <a:spcPts val="1000"/>
                        </a:spcBef>
                        <a:spcAft>
                          <a:spcPts val="0"/>
                        </a:spcAft>
                        <a:buFont typeface="Arial" panose="020B0604020202020204" pitchFamily="34" charset="0"/>
                        <a:buChar char="•"/>
                      </a:pPr>
                      <a:r>
                        <a:rPr lang="en-US" sz="1800" b="0" i="0" u="none" strike="noStrike" dirty="0">
                          <a:solidFill>
                            <a:schemeClr val="tx1"/>
                          </a:solidFill>
                          <a:effectLst/>
                        </a:rPr>
                        <a:t>Teacher: “I have to </a:t>
                      </a:r>
                      <a:r>
                        <a:rPr lang="en-US" sz="1800" b="1" i="0" u="none" strike="noStrike" dirty="0">
                          <a:solidFill>
                            <a:schemeClr val="tx1"/>
                          </a:solidFill>
                          <a:effectLst/>
                        </a:rPr>
                        <a:t>cover </a:t>
                      </a:r>
                      <a:r>
                        <a:rPr lang="en-US" sz="1800" b="0" i="0" u="none" strike="noStrike" dirty="0">
                          <a:solidFill>
                            <a:schemeClr val="tx1"/>
                          </a:solidFill>
                          <a:effectLst/>
                        </a:rPr>
                        <a:t>all these topics!”</a:t>
                      </a:r>
                    </a:p>
                  </a:txBody>
                  <a:tcPr/>
                </a:tc>
                <a:tc>
                  <a:txBody>
                    <a:bodyPr/>
                    <a:lstStyle/>
                    <a:p>
                      <a:pPr marL="285750" lvl="1" indent="-285750" rtl="0" fontAlgn="base">
                        <a:spcAft>
                          <a:spcPts val="1200"/>
                        </a:spcAft>
                        <a:buFont typeface="Arial" panose="020B0604020202020204" pitchFamily="34" charset="0"/>
                        <a:buChar char="•"/>
                      </a:pPr>
                      <a:r>
                        <a:rPr lang="en-US" sz="1800" b="0" i="0" u="none" strike="noStrike" kern="1200" dirty="0">
                          <a:solidFill>
                            <a:schemeClr val="dk1"/>
                          </a:solidFill>
                          <a:effectLst/>
                          <a:latin typeface="+mn-lt"/>
                          <a:ea typeface="+mn-ea"/>
                          <a:cs typeface="+mn-cs"/>
                        </a:rPr>
                        <a:t>Teachers have a difficult time linking the pacing guide to their formative assessment data.</a:t>
                      </a:r>
                      <a:endParaRPr lang="en-US" sz="1800" b="0" i="1" u="none" strike="noStrike" kern="1200" dirty="0">
                        <a:solidFill>
                          <a:schemeClr val="dk1"/>
                        </a:solidFill>
                        <a:effectLst/>
                        <a:latin typeface="+mn-lt"/>
                        <a:ea typeface="+mn-ea"/>
                        <a:cs typeface="+mn-cs"/>
                      </a:endParaRPr>
                    </a:p>
                    <a:p>
                      <a:pPr marL="285750" lvl="1"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Planning interventions for students is lost in the frenzy to keep up with the pacing guide.</a:t>
                      </a:r>
                    </a:p>
                  </a:txBody>
                  <a:tcPr/>
                </a:tc>
                <a:tc>
                  <a:txBody>
                    <a:bodyPr/>
                    <a:lstStyle/>
                    <a:p>
                      <a:pPr rtl="0" fontAlgn="base"/>
                      <a:r>
                        <a:rPr lang="en-US" sz="1800" b="0" i="0" u="none" strike="noStrike" kern="1200" dirty="0">
                          <a:solidFill>
                            <a:schemeClr val="dk1"/>
                          </a:solidFill>
                          <a:effectLst/>
                          <a:latin typeface="+mn-lt"/>
                          <a:ea typeface="+mn-ea"/>
                          <a:cs typeface="+mn-cs"/>
                        </a:rPr>
                        <a:t>Pacing guides can be thought of as a timeline marked by entry points.</a:t>
                      </a:r>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Nudge us along, help us understand how to effectively evaluate the progress of our students.</a:t>
                      </a:r>
                    </a:p>
                    <a:p>
                      <a:pPr marL="285750" indent="-285750" rtl="0" fontAlgn="base">
                        <a:buFont typeface="Arial" panose="020B0604020202020204" pitchFamily="34" charset="0"/>
                        <a:buChar char="•"/>
                      </a:pPr>
                      <a:r>
                        <a:rPr lang="en-US" sz="1800" b="0" i="0" u="none" strike="noStrike" kern="1200" dirty="0">
                          <a:solidFill>
                            <a:schemeClr val="dk1"/>
                          </a:solidFill>
                          <a:effectLst/>
                          <a:latin typeface="+mn-lt"/>
                          <a:ea typeface="+mn-ea"/>
                          <a:cs typeface="+mn-cs"/>
                        </a:rPr>
                        <a:t>Should help plan instruction with the understanding that it needs to also be flexible. (Teacher: “Have I reached the next entry point? “Do I have to re-adjust the timeline based on feedback obtained through formative assessment?”)</a:t>
                      </a:r>
                    </a:p>
                  </a:txBody>
                  <a:tcPr/>
                </a:tc>
                <a:extLst>
                  <a:ext uri="{0D108BD9-81ED-4DB2-BD59-A6C34878D82A}">
                    <a16:rowId xmlns:a16="http://schemas.microsoft.com/office/drawing/2014/main" val="741533207"/>
                  </a:ext>
                </a:extLst>
              </a:tr>
            </a:tbl>
          </a:graphicData>
        </a:graphic>
      </p:graphicFrame>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nchor="ctr">
            <a:normAutofit/>
          </a:bodyPr>
          <a:lstStyle/>
          <a:p>
            <a:pPr>
              <a:spcAft>
                <a:spcPts val="600"/>
              </a:spcAft>
            </a:pPr>
            <a:fld id="{A3D1C70C-36A2-44FC-A083-98959550CFF4}" type="slidenum">
              <a:rPr lang="en-US" smtClean="0"/>
              <a:pPr>
                <a:spcAft>
                  <a:spcPts val="600"/>
                </a:spcAft>
              </a:pPr>
              <a:t>30</a:t>
            </a:fld>
            <a:endParaRPr lang="en-US"/>
          </a:p>
        </p:txBody>
      </p:sp>
    </p:spTree>
    <p:extLst>
      <p:ext uri="{BB962C8B-B14F-4D97-AF65-F5344CB8AC3E}">
        <p14:creationId xmlns:p14="http://schemas.microsoft.com/office/powerpoint/2010/main" val="252835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4EA5-1814-EA5F-B05A-DD65BA8FB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75CB4-0126-B595-C950-53231A65D24F}"/>
              </a:ext>
            </a:extLst>
          </p:cNvPr>
          <p:cNvSpPr>
            <a:spLocks noGrp="1"/>
          </p:cNvSpPr>
          <p:nvPr>
            <p:ph type="title"/>
          </p:nvPr>
        </p:nvSpPr>
        <p:spPr/>
        <p:txBody>
          <a:bodyPr/>
          <a:lstStyle/>
          <a:p>
            <a:r>
              <a:rPr lang="en-US" dirty="0">
                <a:latin typeface="Palatino Linotype"/>
              </a:rPr>
              <a:t>Managing Centers (2 of 16)</a:t>
            </a:r>
            <a:endParaRPr lang="en-US" dirty="0"/>
          </a:p>
        </p:txBody>
      </p:sp>
      <p:sp>
        <p:nvSpPr>
          <p:cNvPr id="3" name="Text Placeholder 2">
            <a:extLst>
              <a:ext uri="{FF2B5EF4-FFF2-40B4-BE49-F238E27FC236}">
                <a16:creationId xmlns:a16="http://schemas.microsoft.com/office/drawing/2014/main" id="{A34A3B3A-14B1-3220-51FD-E66DD96814F0}"/>
              </a:ext>
            </a:extLst>
          </p:cNvPr>
          <p:cNvSpPr>
            <a:spLocks noGrp="1"/>
          </p:cNvSpPr>
          <p:nvPr>
            <p:ph sz="half" idx="1"/>
          </p:nvPr>
        </p:nvSpPr>
        <p:spPr>
          <a:xfrm>
            <a:off x="115140" y="1258258"/>
            <a:ext cx="4019322" cy="4498057"/>
          </a:xfrm>
        </p:spPr>
        <p:txBody>
          <a:bodyPr vert="horz" lIns="91440" tIns="45720" rIns="91440" bIns="45720" rtlCol="0" anchor="t">
            <a:noAutofit/>
          </a:bodyPr>
          <a:lstStyle/>
          <a:p>
            <a:pPr marL="0" indent="0">
              <a:spcBef>
                <a:spcPts val="0"/>
              </a:spcBef>
              <a:spcAft>
                <a:spcPts val="1200"/>
              </a:spcAft>
              <a:buNone/>
            </a:pPr>
            <a:r>
              <a:rPr lang="en-US" sz="2000" dirty="0">
                <a:solidFill>
                  <a:srgbClr val="404040"/>
                </a:solidFill>
                <a:latin typeface="Palatino Linotype"/>
              </a:rPr>
              <a:t>Start small and begin with what you can manage!</a:t>
            </a:r>
            <a:endParaRPr lang="en-US" sz="2000" dirty="0">
              <a:latin typeface="Palatino Linotype"/>
            </a:endParaRPr>
          </a:p>
          <a:p>
            <a:pPr>
              <a:spcBef>
                <a:spcPts val="0"/>
              </a:spcBef>
              <a:spcAft>
                <a:spcPts val="1200"/>
              </a:spcAft>
            </a:pPr>
            <a:r>
              <a:rPr lang="en-US" sz="2000" dirty="0">
                <a:solidFill>
                  <a:srgbClr val="404040"/>
                </a:solidFill>
                <a:latin typeface="Palatino Linotype"/>
              </a:rPr>
              <a:t>Establish your centers/workstations.</a:t>
            </a:r>
          </a:p>
          <a:p>
            <a:pPr rtl="0" fontAlgn="base">
              <a:spcBef>
                <a:spcPts val="0"/>
              </a:spcBef>
              <a:spcAft>
                <a:spcPts val="1200"/>
              </a:spcAft>
              <a:buFont typeface="Arial" panose="020B0604020202020204" pitchFamily="34" charset="0"/>
              <a:buChar char="•"/>
            </a:pPr>
            <a:r>
              <a:rPr lang="en-US" sz="2000" dirty="0">
                <a:solidFill>
                  <a:srgbClr val="404040"/>
                </a:solidFill>
                <a:latin typeface="Palatino Linotype"/>
              </a:rPr>
              <a:t> </a:t>
            </a:r>
            <a:r>
              <a:rPr lang="en-US" sz="2000" i="0" u="none" strike="noStrike" dirty="0">
                <a:solidFill>
                  <a:srgbClr val="404040"/>
                </a:solidFill>
                <a:effectLst/>
                <a:latin typeface="Palatino Linotype"/>
              </a:rPr>
              <a:t>Plan various games, activities, and projects that are meaningful, standards-based, and reflect math learning trajectories.</a:t>
            </a:r>
            <a:endParaRPr lang="en-US" sz="2000" i="0" u="none" strike="noStrike" dirty="0">
              <a:solidFill>
                <a:srgbClr val="90C226"/>
              </a:solidFill>
              <a:effectLst/>
              <a:latin typeface="Palatino Linotype"/>
            </a:endParaRPr>
          </a:p>
          <a:p>
            <a:pPr rtl="0" fontAlgn="base">
              <a:spcBef>
                <a:spcPts val="0"/>
              </a:spcBef>
              <a:spcAft>
                <a:spcPts val="1200"/>
              </a:spcAft>
              <a:buFont typeface="Arial" panose="020B0604020202020204" pitchFamily="34" charset="0"/>
              <a:buChar char="•"/>
            </a:pPr>
            <a:r>
              <a:rPr lang="en-US" sz="2000" i="0" u="none" strike="noStrike" dirty="0">
                <a:solidFill>
                  <a:srgbClr val="404040"/>
                </a:solidFill>
                <a:effectLst/>
                <a:latin typeface="Palatino Linotype"/>
              </a:rPr>
              <a:t>Carve out time where students work to make sense of the math they are learning with a variety of scaffolded experiences.</a:t>
            </a:r>
            <a:endParaRPr lang="en-US" sz="2000" dirty="0">
              <a:solidFill>
                <a:srgbClr val="404040"/>
              </a:solidFill>
              <a:latin typeface="Palatino Linotype"/>
            </a:endParaRPr>
          </a:p>
        </p:txBody>
      </p:sp>
      <p:pic>
        <p:nvPicPr>
          <p:cNvPr id="9" name="Content Placeholder 8" descr="Rotation chart for math centers">
            <a:extLst>
              <a:ext uri="{FF2B5EF4-FFF2-40B4-BE49-F238E27FC236}">
                <a16:creationId xmlns:a16="http://schemas.microsoft.com/office/drawing/2014/main" id="{2CFA5102-59D4-BBDB-E41F-8755428DEBD6}"/>
              </a:ext>
            </a:extLst>
          </p:cNvPr>
          <p:cNvPicPr>
            <a:picLocks noGrp="1" noChangeAspect="1"/>
          </p:cNvPicPr>
          <p:nvPr>
            <p:ph sz="half" idx="13"/>
          </p:nvPr>
        </p:nvPicPr>
        <p:blipFill>
          <a:blip r:embed="rId3"/>
          <a:stretch>
            <a:fillRect/>
          </a:stretch>
        </p:blipFill>
        <p:spPr>
          <a:xfrm rot="16200000">
            <a:off x="3650060" y="2140990"/>
            <a:ext cx="4498975" cy="3374231"/>
          </a:xfrm>
          <a:prstGeom prst="rect">
            <a:avLst/>
          </a:prstGeom>
        </p:spPr>
      </p:pic>
      <p:pic>
        <p:nvPicPr>
          <p:cNvPr id="10" name="Content Placeholder 9" descr="Rotation chart for math centers with math workshops in the first slot.">
            <a:extLst>
              <a:ext uri="{FF2B5EF4-FFF2-40B4-BE49-F238E27FC236}">
                <a16:creationId xmlns:a16="http://schemas.microsoft.com/office/drawing/2014/main" id="{DC1B1DDF-A31D-6FC4-8B9F-3D1186376F5E}"/>
              </a:ext>
            </a:extLst>
          </p:cNvPr>
          <p:cNvPicPr>
            <a:picLocks noGrp="1" noChangeAspect="1"/>
          </p:cNvPicPr>
          <p:nvPr>
            <p:ph sz="half" idx="14"/>
          </p:nvPr>
        </p:nvPicPr>
        <p:blipFill>
          <a:blip r:embed="rId4"/>
          <a:stretch>
            <a:fillRect/>
          </a:stretch>
        </p:blipFill>
        <p:spPr>
          <a:xfrm rot="16200000">
            <a:off x="7417197" y="2140991"/>
            <a:ext cx="4498975" cy="3374231"/>
          </a:xfrm>
          <a:prstGeom prst="rect">
            <a:avLst/>
          </a:prstGeom>
        </p:spPr>
      </p:pic>
      <p:sp>
        <p:nvSpPr>
          <p:cNvPr id="4" name="Slide Number Placeholder 3">
            <a:extLst>
              <a:ext uri="{FF2B5EF4-FFF2-40B4-BE49-F238E27FC236}">
                <a16:creationId xmlns:a16="http://schemas.microsoft.com/office/drawing/2014/main" id="{8B892961-656F-4E60-C6B7-8086C4E1E02F}"/>
              </a:ext>
            </a:extLst>
          </p:cNvPr>
          <p:cNvSpPr>
            <a:spLocks noGrp="1"/>
          </p:cNvSpPr>
          <p:nvPr>
            <p:ph type="sldNum" sz="quarter" idx="12"/>
          </p:nvPr>
        </p:nvSpPr>
        <p:spPr/>
        <p:txBody>
          <a:bodyPr/>
          <a:lstStyle/>
          <a:p>
            <a:fld id="{A3D1C70C-36A2-44FC-A083-98959550CFF4}" type="slidenum">
              <a:rPr lang="en-US" smtClean="0"/>
              <a:pPr/>
              <a:t>31</a:t>
            </a:fld>
            <a:endParaRPr lang="en-US"/>
          </a:p>
        </p:txBody>
      </p:sp>
    </p:spTree>
    <p:extLst>
      <p:ext uri="{BB962C8B-B14F-4D97-AF65-F5344CB8AC3E}">
        <p14:creationId xmlns:p14="http://schemas.microsoft.com/office/powerpoint/2010/main" val="1944591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BCB4-F67B-0A50-A0AF-2F37F0B8DC5A}"/>
              </a:ext>
            </a:extLst>
          </p:cNvPr>
          <p:cNvSpPr>
            <a:spLocks noGrp="1"/>
          </p:cNvSpPr>
          <p:nvPr>
            <p:ph type="title"/>
          </p:nvPr>
        </p:nvSpPr>
        <p:spPr/>
        <p:txBody>
          <a:bodyPr/>
          <a:lstStyle/>
          <a:p>
            <a:r>
              <a:rPr lang="en-US">
                <a:latin typeface="Palatino Linotype"/>
              </a:rPr>
              <a:t>Managing Centers (3 of 16)</a:t>
            </a:r>
            <a:endParaRPr lang="en-US"/>
          </a:p>
        </p:txBody>
      </p:sp>
      <p:sp>
        <p:nvSpPr>
          <p:cNvPr id="3" name="Text Placeholder 2">
            <a:extLst>
              <a:ext uri="{FF2B5EF4-FFF2-40B4-BE49-F238E27FC236}">
                <a16:creationId xmlns:a16="http://schemas.microsoft.com/office/drawing/2014/main" id="{FABCD3F9-2039-4BC3-71DA-F47122BABF43}"/>
              </a:ext>
            </a:extLst>
          </p:cNvPr>
          <p:cNvSpPr>
            <a:spLocks noGrp="1"/>
          </p:cNvSpPr>
          <p:nvPr>
            <p:ph type="body" sz="quarter" idx="11"/>
          </p:nvPr>
        </p:nvSpPr>
        <p:spPr/>
        <p:txBody>
          <a:bodyPr vert="horz" lIns="91440" tIns="45720" rIns="822960" bIns="45720" rtlCol="0" anchor="t">
            <a:normAutofit/>
          </a:bodyPr>
          <a:lstStyle/>
          <a:p>
            <a:pPr marL="0" indent="0">
              <a:buNone/>
            </a:pPr>
            <a:r>
              <a:rPr lang="en-US" sz="1800" dirty="0">
                <a:solidFill>
                  <a:srgbClr val="404040"/>
                </a:solidFill>
                <a:latin typeface="Palatino Linotype"/>
              </a:rPr>
              <a:t>Establish your centers/workstations based on your grade level's priority goals as well as your unit of study.</a:t>
            </a:r>
            <a:endParaRPr lang="en-US" sz="1800" dirty="0">
              <a:solidFill>
                <a:srgbClr val="000000"/>
              </a:solidFill>
              <a:latin typeface="Palatino Linotype"/>
            </a:endParaRPr>
          </a:p>
          <a:p>
            <a:pPr lvl="1"/>
            <a:r>
              <a:rPr lang="en-US" sz="1800" b="1" dirty="0">
                <a:solidFill>
                  <a:srgbClr val="000000"/>
                </a:solidFill>
                <a:latin typeface="Palatino Linotype"/>
              </a:rPr>
              <a:t>PK Centers: </a:t>
            </a:r>
            <a:r>
              <a:rPr lang="en-US" sz="1800" dirty="0">
                <a:solidFill>
                  <a:srgbClr val="000000"/>
                </a:solidFill>
                <a:latin typeface="Palatino Linotype"/>
              </a:rPr>
              <a:t>Numbers and Counting; Spatial Relations and Measurement; and Geometry.</a:t>
            </a:r>
            <a:endParaRPr lang="en-US" sz="1800" dirty="0">
              <a:solidFill>
                <a:srgbClr val="000000"/>
              </a:solidFill>
            </a:endParaRPr>
          </a:p>
          <a:p>
            <a:pPr lvl="1"/>
            <a:r>
              <a:rPr lang="en-US" sz="1800" b="1" dirty="0">
                <a:solidFill>
                  <a:srgbClr val="000000"/>
                </a:solidFill>
                <a:latin typeface="Palatino Linotype"/>
              </a:rPr>
              <a:t>K Centers</a:t>
            </a:r>
            <a:r>
              <a:rPr lang="en-US" sz="1800" dirty="0">
                <a:solidFill>
                  <a:srgbClr val="000000"/>
                </a:solidFill>
                <a:latin typeface="Palatino Linotype"/>
              </a:rPr>
              <a:t>: Counting, Numbers and Operations; Geometry, Measurement, and Data Literacy; Problem Solving (second half of the year or earlier).</a:t>
            </a:r>
            <a:endParaRPr lang="en-US" sz="1800" dirty="0">
              <a:solidFill>
                <a:srgbClr val="000000"/>
              </a:solidFill>
            </a:endParaRPr>
          </a:p>
          <a:p>
            <a:pPr lvl="1"/>
            <a:r>
              <a:rPr lang="en-US" sz="1800" b="1" dirty="0">
                <a:solidFill>
                  <a:srgbClr val="000000"/>
                </a:solidFill>
                <a:latin typeface="Palatino Linotype"/>
              </a:rPr>
              <a:t>1st Grade Centers</a:t>
            </a:r>
            <a:r>
              <a:rPr lang="en-US" sz="1800" dirty="0">
                <a:solidFill>
                  <a:srgbClr val="000000"/>
                </a:solidFill>
                <a:latin typeface="Palatino Linotype"/>
              </a:rPr>
              <a:t>: Adding and Subtraction; Place Value; Geometry, Measurement and Data Literacy; Problem Solving.</a:t>
            </a:r>
            <a:endParaRPr lang="en-US" sz="1800" dirty="0"/>
          </a:p>
          <a:p>
            <a:pPr lvl="1"/>
            <a:r>
              <a:rPr lang="en-US" sz="1800" b="1" dirty="0">
                <a:solidFill>
                  <a:srgbClr val="000000"/>
                </a:solidFill>
                <a:latin typeface="Palatino Linotype"/>
              </a:rPr>
              <a:t>2</a:t>
            </a:r>
            <a:r>
              <a:rPr lang="en-US" sz="1800" b="1" baseline="30000" dirty="0">
                <a:solidFill>
                  <a:srgbClr val="000000"/>
                </a:solidFill>
                <a:latin typeface="Palatino Linotype"/>
              </a:rPr>
              <a:t>nd</a:t>
            </a:r>
            <a:r>
              <a:rPr lang="en-US" sz="1800" b="1" dirty="0">
                <a:solidFill>
                  <a:srgbClr val="000000"/>
                </a:solidFill>
                <a:latin typeface="Palatino Linotype"/>
              </a:rPr>
              <a:t> Grade Centers</a:t>
            </a:r>
            <a:r>
              <a:rPr lang="en-US" sz="1800" dirty="0">
                <a:solidFill>
                  <a:srgbClr val="000000"/>
                </a:solidFill>
                <a:latin typeface="Palatino Linotype"/>
              </a:rPr>
              <a:t>: Addition and Subtraction; Place Value; Geometry/Describing Analyzing Shapes, Measurement and Data, Problem Solving.</a:t>
            </a:r>
            <a:endParaRPr lang="en-US" sz="1800" dirty="0">
              <a:solidFill>
                <a:srgbClr val="000000"/>
              </a:solidFill>
            </a:endParaRPr>
          </a:p>
          <a:p>
            <a:pPr lvl="1"/>
            <a:r>
              <a:rPr lang="en-US" sz="1800" b="1" dirty="0">
                <a:solidFill>
                  <a:srgbClr val="000000"/>
                </a:solidFill>
                <a:latin typeface="Palatino Linotype"/>
              </a:rPr>
              <a:t>3</a:t>
            </a:r>
            <a:r>
              <a:rPr lang="en-US" sz="1800" b="1" baseline="30000" dirty="0">
                <a:solidFill>
                  <a:srgbClr val="000000"/>
                </a:solidFill>
                <a:latin typeface="Palatino Linotype"/>
              </a:rPr>
              <a:t>rd</a:t>
            </a:r>
            <a:r>
              <a:rPr lang="en-US" sz="1800" b="1" dirty="0">
                <a:solidFill>
                  <a:srgbClr val="000000"/>
                </a:solidFill>
                <a:latin typeface="Palatino Linotype"/>
              </a:rPr>
              <a:t> Grade Centers: </a:t>
            </a:r>
            <a:r>
              <a:rPr lang="en-US" sz="1800" dirty="0">
                <a:solidFill>
                  <a:srgbClr val="000000"/>
                </a:solidFill>
                <a:latin typeface="Palatino Linotype"/>
              </a:rPr>
              <a:t>Operations, Fractions, Geometry, Measurement and Data, Problem Solving.</a:t>
            </a:r>
            <a:endParaRPr lang="en-US" sz="1800" dirty="0"/>
          </a:p>
        </p:txBody>
      </p:sp>
      <p:sp>
        <p:nvSpPr>
          <p:cNvPr id="4" name="Slide Number Placeholder 3">
            <a:extLst>
              <a:ext uri="{FF2B5EF4-FFF2-40B4-BE49-F238E27FC236}">
                <a16:creationId xmlns:a16="http://schemas.microsoft.com/office/drawing/2014/main" id="{1C67CF21-1F21-5B16-6D17-5FADB91C88E4}"/>
              </a:ext>
            </a:extLst>
          </p:cNvPr>
          <p:cNvSpPr>
            <a:spLocks noGrp="1"/>
          </p:cNvSpPr>
          <p:nvPr>
            <p:ph type="sldNum" sz="quarter" idx="10"/>
          </p:nvPr>
        </p:nvSpPr>
        <p:spPr/>
        <p:txBody>
          <a:bodyPr/>
          <a:lstStyle/>
          <a:p>
            <a:fld id="{A3D1C70C-36A2-44FC-A083-98959550CFF4}" type="slidenum">
              <a:rPr lang="en-US" smtClean="0"/>
              <a:pPr/>
              <a:t>32</a:t>
            </a:fld>
            <a:endParaRPr lang="en-US"/>
          </a:p>
        </p:txBody>
      </p:sp>
    </p:spTree>
    <p:extLst>
      <p:ext uri="{BB962C8B-B14F-4D97-AF65-F5344CB8AC3E}">
        <p14:creationId xmlns:p14="http://schemas.microsoft.com/office/powerpoint/2010/main" val="1196205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fontScale="90000"/>
          </a:bodyPr>
          <a:lstStyle/>
          <a:p>
            <a:r>
              <a:rPr lang="en-US" sz="4800" dirty="0">
                <a:latin typeface="Palatino Linotype"/>
              </a:rPr>
              <a:t>Managing Centers (4 of 16)</a:t>
            </a:r>
            <a:endParaRPr lang="en-US" dirty="0"/>
          </a:p>
        </p:txBody>
      </p:sp>
      <p:sp>
        <p:nvSpPr>
          <p:cNvPr id="3" name="Content Placeholder 2">
            <a:extLst>
              <a:ext uri="{FF2B5EF4-FFF2-40B4-BE49-F238E27FC236}">
                <a16:creationId xmlns:a16="http://schemas.microsoft.com/office/drawing/2014/main" id="{EF0AAE2E-1B4F-E43E-1C41-352BBCC6542E}"/>
              </a:ext>
            </a:extLst>
          </p:cNvPr>
          <p:cNvSpPr>
            <a:spLocks noGrp="1"/>
          </p:cNvSpPr>
          <p:nvPr>
            <p:ph sz="half" idx="1"/>
          </p:nvPr>
        </p:nvSpPr>
        <p:spPr>
          <a:xfrm>
            <a:off x="125469" y="1179971"/>
            <a:ext cx="8358486" cy="4763629"/>
          </a:xfrm>
        </p:spPr>
        <p:txBody>
          <a:bodyPr rIns="91440">
            <a:normAutofit fontScale="55000" lnSpcReduction="20000"/>
          </a:bodyPr>
          <a:lstStyle/>
          <a:p>
            <a:pPr marL="0" indent="0" rtl="0" fontAlgn="base">
              <a:spcBef>
                <a:spcPts val="0"/>
              </a:spcBef>
              <a:spcAft>
                <a:spcPts val="0"/>
              </a:spcAft>
              <a:buNone/>
            </a:pPr>
            <a:r>
              <a:rPr lang="en-US" sz="4400" dirty="0">
                <a:solidFill>
                  <a:srgbClr val="404040"/>
                </a:solidFill>
              </a:rPr>
              <a:t>Differentiating/Leveling Centers using the Cycle of Engagement</a:t>
            </a:r>
          </a:p>
          <a:p>
            <a:pPr marL="0" indent="0" fontAlgn="base">
              <a:spcBef>
                <a:spcPts val="0"/>
              </a:spcBef>
              <a:spcAft>
                <a:spcPts val="1200"/>
              </a:spcAft>
              <a:buNone/>
            </a:pPr>
            <a:r>
              <a:rPr lang="en-US" sz="3600" dirty="0">
                <a:solidFill>
                  <a:srgbClr val="404040"/>
                </a:solidFill>
                <a:latin typeface="Palatino Linotype"/>
              </a:rPr>
              <a:t>Centers are a</a:t>
            </a:r>
            <a:r>
              <a:rPr lang="en-US" sz="3600" i="0" u="none" strike="noStrike" dirty="0">
                <a:solidFill>
                  <a:srgbClr val="404040"/>
                </a:solidFill>
                <a:effectLst/>
                <a:latin typeface="Palatino Linotype"/>
              </a:rPr>
              <a:t> space for students to practice what they are learning and what they are supposed to know.</a:t>
            </a:r>
            <a:r>
              <a:rPr lang="en-US" sz="3600" dirty="0">
                <a:solidFill>
                  <a:srgbClr val="90C226"/>
                </a:solidFill>
                <a:latin typeface="Palatino Linotype"/>
              </a:rPr>
              <a:t>  </a:t>
            </a:r>
            <a:r>
              <a:rPr lang="en-US" sz="3600" i="0" u="none" strike="noStrike" dirty="0">
                <a:solidFill>
                  <a:srgbClr val="404040"/>
                </a:solidFill>
                <a:effectLst/>
                <a:latin typeface="Palatino Linotype"/>
              </a:rPr>
              <a:t>They practice in various ways: </a:t>
            </a:r>
            <a:endParaRPr lang="en-US" i="0" u="none" strike="noStrike" dirty="0">
              <a:solidFill>
                <a:srgbClr val="404040"/>
              </a:solidFill>
              <a:effectLst/>
              <a:latin typeface="Palatino Linotype"/>
            </a:endParaRPr>
          </a:p>
          <a:p>
            <a:pPr fontAlgn="base">
              <a:spcBef>
                <a:spcPts val="0"/>
              </a:spcBef>
              <a:spcAft>
                <a:spcPts val="1200"/>
              </a:spcAft>
            </a:pPr>
            <a:r>
              <a:rPr lang="en-US" sz="3600" dirty="0">
                <a:solidFill>
                  <a:srgbClr val="404040"/>
                </a:solidFill>
              </a:rPr>
              <a:t>Concrete</a:t>
            </a:r>
          </a:p>
          <a:p>
            <a:pPr fontAlgn="base">
              <a:spcBef>
                <a:spcPts val="0"/>
              </a:spcBef>
              <a:spcAft>
                <a:spcPts val="1200"/>
              </a:spcAft>
            </a:pPr>
            <a:r>
              <a:rPr lang="en-US" sz="3600" dirty="0">
                <a:solidFill>
                  <a:srgbClr val="404040"/>
                </a:solidFill>
              </a:rPr>
              <a:t>Pictorial</a:t>
            </a:r>
            <a:endParaRPr lang="en-US" dirty="0">
              <a:solidFill>
                <a:srgbClr val="404040"/>
              </a:solidFill>
            </a:endParaRPr>
          </a:p>
          <a:p>
            <a:pPr fontAlgn="base">
              <a:spcBef>
                <a:spcPts val="0"/>
              </a:spcBef>
              <a:spcAft>
                <a:spcPts val="1200"/>
              </a:spcAft>
            </a:pPr>
            <a:r>
              <a:rPr lang="en-US" sz="3600" dirty="0">
                <a:solidFill>
                  <a:srgbClr val="404040"/>
                </a:solidFill>
              </a:rPr>
              <a:t>Abstract</a:t>
            </a:r>
          </a:p>
          <a:p>
            <a:pPr marL="0" indent="0" fontAlgn="base">
              <a:buNone/>
            </a:pPr>
            <a:r>
              <a:rPr lang="en-US" sz="3600" dirty="0">
                <a:solidFill>
                  <a:srgbClr val="000000"/>
                </a:solidFill>
              </a:rPr>
              <a:t>C</a:t>
            </a:r>
            <a:r>
              <a:rPr lang="en-US" sz="3600" i="0" u="none" strike="noStrike" dirty="0">
                <a:solidFill>
                  <a:srgbClr val="000000"/>
                </a:solidFill>
                <a:effectLst/>
              </a:rPr>
              <a:t>ontinual exposure using the concrete, pictorial, abstract cycle leads to a formation of links among the representations into a collective structure.  </a:t>
            </a:r>
            <a:r>
              <a:rPr lang="en-US" sz="3600" dirty="0">
                <a:solidFill>
                  <a:srgbClr val="000000"/>
                </a:solidFill>
              </a:rPr>
              <a:t>W</a:t>
            </a:r>
            <a:r>
              <a:rPr lang="en-US" sz="3600" i="0" u="none" strike="noStrike" dirty="0">
                <a:solidFill>
                  <a:srgbClr val="000000"/>
                </a:solidFill>
                <a:effectLst/>
              </a:rPr>
              <a:t>hen the symbolic math (6 + 6 = 12) symbols become the dominant representation in a collective structure that the state of ‘learned’ is reached</a:t>
            </a:r>
            <a:r>
              <a:rPr lang="en-US" sz="3600" dirty="0">
                <a:solidFill>
                  <a:srgbClr val="000000"/>
                </a:solidFill>
              </a:rPr>
              <a:t> (Chang et al., 2017).</a:t>
            </a:r>
            <a:endParaRPr lang="en-US" sz="3600" i="0" u="none" strike="noStrike" dirty="0">
              <a:solidFill>
                <a:srgbClr val="404040"/>
              </a:solidFill>
              <a:effectLst/>
            </a:endParaRP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33</a:t>
            </a:fld>
            <a:endParaRPr lang="en-US"/>
          </a:p>
        </p:txBody>
      </p:sp>
      <p:pic>
        <p:nvPicPr>
          <p:cNvPr id="7" name="Picture 2" descr="a circular pattern of arrows going around and around">
            <a:extLst>
              <a:ext uri="{FF2B5EF4-FFF2-40B4-BE49-F238E27FC236}">
                <a16:creationId xmlns:a16="http://schemas.microsoft.com/office/drawing/2014/main" id="{36194100-7024-38BF-34D4-7F85BE80C309}"/>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8483955" y="2224217"/>
            <a:ext cx="3150728" cy="315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8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fontScale="90000"/>
          </a:bodyPr>
          <a:lstStyle/>
          <a:p>
            <a:r>
              <a:rPr lang="en-US" sz="4800" dirty="0">
                <a:latin typeface="Palatino Linotype"/>
              </a:rPr>
              <a:t>Managing Centers (5 of 16)</a:t>
            </a:r>
            <a:endParaRPr lang="en-US" dirty="0"/>
          </a:p>
        </p:txBody>
      </p:sp>
      <p:sp>
        <p:nvSpPr>
          <p:cNvPr id="8" name="Content Placeholder 7">
            <a:extLst>
              <a:ext uri="{FF2B5EF4-FFF2-40B4-BE49-F238E27FC236}">
                <a16:creationId xmlns:a16="http://schemas.microsoft.com/office/drawing/2014/main" id="{AB3F6B10-7A2C-2AF6-856C-93AAFAFE9FD9}"/>
              </a:ext>
            </a:extLst>
          </p:cNvPr>
          <p:cNvSpPr>
            <a:spLocks noGrp="1"/>
          </p:cNvSpPr>
          <p:nvPr>
            <p:ph sz="half" idx="1"/>
          </p:nvPr>
        </p:nvSpPr>
        <p:spPr>
          <a:xfrm>
            <a:off x="0" y="1126475"/>
            <a:ext cx="10301230" cy="1098283"/>
          </a:xfrm>
        </p:spPr>
        <p:txBody>
          <a:bodyPr rIns="0"/>
          <a:lstStyle/>
          <a:p>
            <a:pPr marL="0" indent="0" fontAlgn="base">
              <a:spcBef>
                <a:spcPts val="0"/>
              </a:spcBef>
              <a:spcAft>
                <a:spcPts val="0"/>
              </a:spcAft>
              <a:buNone/>
            </a:pPr>
            <a:r>
              <a:rPr lang="en-US" dirty="0">
                <a:solidFill>
                  <a:srgbClr val="404040"/>
                </a:solidFill>
              </a:rPr>
              <a:t>Differentiating/Leveling Centers using the Cycle of Engagement: Concrete</a:t>
            </a:r>
          </a:p>
        </p:txBody>
      </p:sp>
      <p:pic>
        <p:nvPicPr>
          <p:cNvPr id="11" name="Picture 2" descr="Picture 3">
            <a:extLst>
              <a:ext uri="{FF2B5EF4-FFF2-40B4-BE49-F238E27FC236}">
                <a16:creationId xmlns:a16="http://schemas.microsoft.com/office/drawing/2014/main" id="{675A2911-94F9-8C83-627F-02658F70F7D2}"/>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2009602" y="2384064"/>
            <a:ext cx="4556298" cy="34186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ild working with manipulatives and a number sentence on a dry erase board.">
            <a:extLst>
              <a:ext uri="{FF2B5EF4-FFF2-40B4-BE49-F238E27FC236}">
                <a16:creationId xmlns:a16="http://schemas.microsoft.com/office/drawing/2014/main" id="{BA9899D2-822F-91EE-D534-5223DBF5CB02}"/>
              </a:ext>
            </a:extLst>
          </p:cNvPr>
          <p:cNvPicPr>
            <a:picLocks noGrp="1" noChangeAspect="1" noChangeArrowheads="1"/>
          </p:cNvPicPr>
          <p:nvPr>
            <p:ph sz="half" idx="14"/>
          </p:nvPr>
        </p:nvPicPr>
        <p:blipFill>
          <a:blip r:embed="rId4">
            <a:extLst>
              <a:ext uri="{28A0092B-C50C-407E-A947-70E740481C1C}">
                <a14:useLocalDpi xmlns:a14="http://schemas.microsoft.com/office/drawing/2010/main" val="0"/>
              </a:ext>
            </a:extLst>
          </a:blip>
          <a:srcRect/>
          <a:stretch>
            <a:fillRect/>
          </a:stretch>
        </p:blipFill>
        <p:spPr bwMode="auto">
          <a:xfrm>
            <a:off x="7097309" y="2382581"/>
            <a:ext cx="4592837" cy="33489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34</a:t>
            </a:fld>
            <a:endParaRPr lang="en-US"/>
          </a:p>
        </p:txBody>
      </p:sp>
    </p:spTree>
    <p:extLst>
      <p:ext uri="{BB962C8B-B14F-4D97-AF65-F5344CB8AC3E}">
        <p14:creationId xmlns:p14="http://schemas.microsoft.com/office/powerpoint/2010/main" val="2751373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fontScale="90000"/>
          </a:bodyPr>
          <a:lstStyle/>
          <a:p>
            <a:r>
              <a:rPr lang="en-US" sz="4800" dirty="0">
                <a:latin typeface="Palatino Linotype"/>
              </a:rPr>
              <a:t>Managing Centers (6 of 16)</a:t>
            </a:r>
            <a:endParaRPr lang="en-US" dirty="0"/>
          </a:p>
        </p:txBody>
      </p:sp>
      <p:sp>
        <p:nvSpPr>
          <p:cNvPr id="3" name="Content Placeholder 2">
            <a:extLst>
              <a:ext uri="{FF2B5EF4-FFF2-40B4-BE49-F238E27FC236}">
                <a16:creationId xmlns:a16="http://schemas.microsoft.com/office/drawing/2014/main" id="{A215D33D-1CEE-2D4D-838D-BF8C125185FA}"/>
              </a:ext>
            </a:extLst>
          </p:cNvPr>
          <p:cNvSpPr>
            <a:spLocks noGrp="1"/>
          </p:cNvSpPr>
          <p:nvPr>
            <p:ph idx="1"/>
          </p:nvPr>
        </p:nvSpPr>
        <p:spPr>
          <a:xfrm>
            <a:off x="150864" y="1135827"/>
            <a:ext cx="11890272" cy="1340673"/>
          </a:xfrm>
        </p:spPr>
        <p:txBody>
          <a:bodyPr/>
          <a:lstStyle/>
          <a:p>
            <a:pPr marL="0" indent="0" fontAlgn="base">
              <a:spcBef>
                <a:spcPts val="0"/>
              </a:spcBef>
              <a:spcAft>
                <a:spcPts val="0"/>
              </a:spcAft>
              <a:buNone/>
            </a:pPr>
            <a:r>
              <a:rPr lang="en-US" dirty="0">
                <a:solidFill>
                  <a:srgbClr val="404040"/>
                </a:solidFill>
              </a:rPr>
              <a:t>Differentiating/Leveling Centers using the Cycle of Engagement: Pictorial</a:t>
            </a:r>
          </a:p>
        </p:txBody>
      </p:sp>
      <p:pic>
        <p:nvPicPr>
          <p:cNvPr id="7" name="Picture 2" descr="White board with the number sentence six minus six equals and a picture to match (six shapes, each with an &quot;x&quot; over it&quot;)">
            <a:extLst>
              <a:ext uri="{FF2B5EF4-FFF2-40B4-BE49-F238E27FC236}">
                <a16:creationId xmlns:a16="http://schemas.microsoft.com/office/drawing/2014/main" id="{9300151E-A663-220B-FF7C-D34EB303863C}"/>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4869921" y="2023299"/>
            <a:ext cx="5329098" cy="399682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35</a:t>
            </a:fld>
            <a:endParaRPr lang="en-US"/>
          </a:p>
        </p:txBody>
      </p:sp>
    </p:spTree>
    <p:extLst>
      <p:ext uri="{BB962C8B-B14F-4D97-AF65-F5344CB8AC3E}">
        <p14:creationId xmlns:p14="http://schemas.microsoft.com/office/powerpoint/2010/main" val="2391093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fontScale="90000"/>
          </a:bodyPr>
          <a:lstStyle/>
          <a:p>
            <a:r>
              <a:rPr lang="en-US" sz="4800" dirty="0">
                <a:latin typeface="Palatino Linotype"/>
              </a:rPr>
              <a:t>Managing Centers (7 of 16)</a:t>
            </a:r>
            <a:endParaRPr lang="en-US" dirty="0"/>
          </a:p>
        </p:txBody>
      </p:sp>
      <p:sp>
        <p:nvSpPr>
          <p:cNvPr id="3" name="Content Placeholder 2">
            <a:extLst>
              <a:ext uri="{FF2B5EF4-FFF2-40B4-BE49-F238E27FC236}">
                <a16:creationId xmlns:a16="http://schemas.microsoft.com/office/drawing/2014/main" id="{B9C17552-39B7-BAB0-F21A-2EDF5DD5F22F}"/>
              </a:ext>
            </a:extLst>
          </p:cNvPr>
          <p:cNvSpPr>
            <a:spLocks noGrp="1"/>
          </p:cNvSpPr>
          <p:nvPr>
            <p:ph sz="half" idx="1"/>
          </p:nvPr>
        </p:nvSpPr>
        <p:spPr>
          <a:xfrm>
            <a:off x="265112" y="1126475"/>
            <a:ext cx="11406188" cy="930925"/>
          </a:xfrm>
        </p:spPr>
        <p:txBody>
          <a:bodyPr/>
          <a:lstStyle/>
          <a:p>
            <a:pPr marL="0" indent="0">
              <a:buNone/>
            </a:pPr>
            <a:r>
              <a:rPr lang="en-US" dirty="0">
                <a:solidFill>
                  <a:srgbClr val="404040"/>
                </a:solidFill>
              </a:rPr>
              <a:t>Differentiating/Leveling Centers using the Cycle of Engagement: Abstract</a:t>
            </a:r>
          </a:p>
        </p:txBody>
      </p:sp>
      <p:pic>
        <p:nvPicPr>
          <p:cNvPr id="8" name="Picture 2" descr="student working in a center with a number line and dry erase board. The board reads &quot;nine minus four equals.&quot;">
            <a:extLst>
              <a:ext uri="{FF2B5EF4-FFF2-40B4-BE49-F238E27FC236}">
                <a16:creationId xmlns:a16="http://schemas.microsoft.com/office/drawing/2014/main" id="{29699F33-BA3E-31B6-9A95-8511E9E78EB1}"/>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877223" y="2442021"/>
            <a:ext cx="4761577" cy="3574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udents working in a center playing the game 'headbands'.">
            <a:extLst>
              <a:ext uri="{FF2B5EF4-FFF2-40B4-BE49-F238E27FC236}">
                <a16:creationId xmlns:a16="http://schemas.microsoft.com/office/drawing/2014/main" id="{3398006E-E3C3-2A16-1C9B-DEEA71AEC341}"/>
              </a:ext>
            </a:extLst>
          </p:cNvPr>
          <p:cNvPicPr>
            <a:picLocks noGrp="1" noChangeAspect="1" noChangeArrowheads="1"/>
          </p:cNvPicPr>
          <p:nvPr>
            <p:ph sz="half" idx="14"/>
          </p:nvPr>
        </p:nvPicPr>
        <p:blipFill>
          <a:blip r:embed="rId4">
            <a:extLst>
              <a:ext uri="{28A0092B-C50C-407E-A947-70E740481C1C}">
                <a14:useLocalDpi xmlns:a14="http://schemas.microsoft.com/office/drawing/2010/main" val="0"/>
              </a:ext>
            </a:extLst>
          </a:blip>
          <a:srcRect/>
          <a:stretch>
            <a:fillRect/>
          </a:stretch>
        </p:blipFill>
        <p:spPr bwMode="auto">
          <a:xfrm>
            <a:off x="6096000" y="2431811"/>
            <a:ext cx="4599656" cy="34509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36</a:t>
            </a:fld>
            <a:endParaRPr lang="en-US"/>
          </a:p>
        </p:txBody>
      </p:sp>
    </p:spTree>
    <p:extLst>
      <p:ext uri="{BB962C8B-B14F-4D97-AF65-F5344CB8AC3E}">
        <p14:creationId xmlns:p14="http://schemas.microsoft.com/office/powerpoint/2010/main" val="1227473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fontScale="90000"/>
          </a:bodyPr>
          <a:lstStyle/>
          <a:p>
            <a:r>
              <a:rPr lang="en-US" sz="4800" dirty="0">
                <a:latin typeface="Palatino Linotype"/>
              </a:rPr>
              <a:t>Managing Centers (8 of 16)</a:t>
            </a:r>
            <a:endParaRPr lang="en-US" dirty="0"/>
          </a:p>
        </p:txBody>
      </p:sp>
      <p:sp>
        <p:nvSpPr>
          <p:cNvPr id="3" name="Content Placeholder 2">
            <a:extLst>
              <a:ext uri="{FF2B5EF4-FFF2-40B4-BE49-F238E27FC236}">
                <a16:creationId xmlns:a16="http://schemas.microsoft.com/office/drawing/2014/main" id="{CBE572E0-000D-1499-C9BC-397FD491F467}"/>
              </a:ext>
            </a:extLst>
          </p:cNvPr>
          <p:cNvSpPr>
            <a:spLocks noGrp="1"/>
          </p:cNvSpPr>
          <p:nvPr>
            <p:ph sz="half" idx="1"/>
          </p:nvPr>
        </p:nvSpPr>
        <p:spPr>
          <a:xfrm>
            <a:off x="0" y="982635"/>
            <a:ext cx="11443773" cy="2005998"/>
          </a:xfrm>
        </p:spPr>
        <p:txBody>
          <a:bodyPr vert="horz" lIns="91440" tIns="45720" rIns="457200" bIns="45720" rtlCol="0" anchor="t">
            <a:noAutofit/>
          </a:bodyPr>
          <a:lstStyle/>
          <a:p>
            <a:pPr marL="0" indent="0" fontAlgn="base">
              <a:spcBef>
                <a:spcPts val="0"/>
              </a:spcBef>
              <a:spcAft>
                <a:spcPts val="0"/>
              </a:spcAft>
              <a:buNone/>
            </a:pPr>
            <a:r>
              <a:rPr lang="en-US" dirty="0">
                <a:solidFill>
                  <a:srgbClr val="404040"/>
                </a:solidFill>
              </a:rPr>
              <a:t>Differentiating/Leveling Centers</a:t>
            </a:r>
          </a:p>
          <a:p>
            <a:pPr marL="342900" indent="-342900" fontAlgn="base">
              <a:spcBef>
                <a:spcPts val="0"/>
              </a:spcBef>
              <a:spcAft>
                <a:spcPts val="0"/>
              </a:spcAft>
            </a:pPr>
            <a:r>
              <a:rPr lang="en-US" dirty="0">
                <a:solidFill>
                  <a:srgbClr val="404040"/>
                </a:solidFill>
                <a:latin typeface="Palatino Linotype"/>
              </a:rPr>
              <a:t>Levels are based on the understanding that students learn at their own pace.</a:t>
            </a:r>
          </a:p>
          <a:p>
            <a:pPr marL="342900" indent="-342900" fontAlgn="base">
              <a:spcBef>
                <a:spcPts val="0"/>
              </a:spcBef>
              <a:spcAft>
                <a:spcPts val="0"/>
              </a:spcAft>
            </a:pPr>
            <a:r>
              <a:rPr lang="en-US" dirty="0">
                <a:solidFill>
                  <a:srgbClr val="404040"/>
                </a:solidFill>
                <a:latin typeface="Palatino Linotype"/>
              </a:rPr>
              <a:t>Students working in their zone of proximal development (ZPD).</a:t>
            </a:r>
            <a:endParaRPr lang="en-US" dirty="0">
              <a:solidFill>
                <a:srgbClr val="90C226"/>
              </a:solidFill>
            </a:endParaRPr>
          </a:p>
        </p:txBody>
      </p:sp>
      <p:pic>
        <p:nvPicPr>
          <p:cNvPr id="8" name="Picture 6" descr="Students sitting on a carpet playing a math card game">
            <a:extLst>
              <a:ext uri="{FF2B5EF4-FFF2-40B4-BE49-F238E27FC236}">
                <a16:creationId xmlns:a16="http://schemas.microsoft.com/office/drawing/2014/main" id="{09768AFC-3F49-3AA8-E8EB-884D4CA061E0}"/>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1734563" y="3082289"/>
            <a:ext cx="3724102" cy="2793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udent working in a center to build and draw shapes.">
            <a:extLst>
              <a:ext uri="{FF2B5EF4-FFF2-40B4-BE49-F238E27FC236}">
                <a16:creationId xmlns:a16="http://schemas.microsoft.com/office/drawing/2014/main" id="{2671BCF3-CE14-2541-DC3C-1350122005A6}"/>
              </a:ext>
            </a:extLst>
          </p:cNvPr>
          <p:cNvPicPr>
            <a:picLocks noGrp="1" noChangeAspect="1" noChangeArrowheads="1"/>
          </p:cNvPicPr>
          <p:nvPr>
            <p:ph sz="half" idx="14"/>
          </p:nvPr>
        </p:nvPicPr>
        <p:blipFill>
          <a:blip r:embed="rId4">
            <a:extLst>
              <a:ext uri="{28A0092B-C50C-407E-A947-70E740481C1C}">
                <a14:useLocalDpi xmlns:a14="http://schemas.microsoft.com/office/drawing/2010/main" val="0"/>
              </a:ext>
            </a:extLst>
          </a:blip>
          <a:srcRect/>
          <a:stretch>
            <a:fillRect/>
          </a:stretch>
        </p:blipFill>
        <p:spPr bwMode="auto">
          <a:xfrm>
            <a:off x="6305320" y="3026772"/>
            <a:ext cx="3800475" cy="28485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37</a:t>
            </a:fld>
            <a:endParaRPr lang="en-US"/>
          </a:p>
        </p:txBody>
      </p:sp>
    </p:spTree>
    <p:extLst>
      <p:ext uri="{BB962C8B-B14F-4D97-AF65-F5344CB8AC3E}">
        <p14:creationId xmlns:p14="http://schemas.microsoft.com/office/powerpoint/2010/main" val="4106249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(9 of 16)</a:t>
            </a:r>
            <a:endParaRPr lang="en-US"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type="body" sz="quarter" idx="11"/>
          </p:nvPr>
        </p:nvSpPr>
        <p:spPr>
          <a:xfrm>
            <a:off x="171451" y="1024046"/>
            <a:ext cx="11849100" cy="1871554"/>
          </a:xfrm>
        </p:spPr>
        <p:txBody>
          <a:bodyPr vert="horz" lIns="91440" tIns="45720" rIns="822960" bIns="45720" rtlCol="0" anchor="t">
            <a:normAutofit/>
          </a:bodyPr>
          <a:lstStyle/>
          <a:p>
            <a:pPr marL="0" indent="0">
              <a:buNone/>
            </a:pPr>
            <a:r>
              <a:rPr lang="en-US" sz="2500" dirty="0">
                <a:solidFill>
                  <a:srgbClr val="404040"/>
                </a:solidFill>
                <a:latin typeface="Palatino Linotype"/>
              </a:rPr>
              <a:t>After establishing your centers/workstations, differentiate for one center.</a:t>
            </a:r>
            <a:endParaRPr lang="en-US" dirty="0">
              <a:latin typeface="Palatino Linotype"/>
            </a:endParaRPr>
          </a:p>
          <a:p>
            <a:pPr lvl="1"/>
            <a:r>
              <a:rPr lang="en-US" sz="2500" dirty="0">
                <a:solidFill>
                  <a:srgbClr val="404040"/>
                </a:solidFill>
                <a:latin typeface="Palatino Linotype"/>
              </a:rPr>
              <a:t>Start with 2 levels and expand from there.</a:t>
            </a:r>
            <a:endParaRPr lang="en-US" dirty="0">
              <a:latin typeface="Palatino Linotype"/>
            </a:endParaRPr>
          </a:p>
        </p:txBody>
      </p:sp>
      <p:pic>
        <p:nvPicPr>
          <p:cNvPr id="5128" name="Picture 8" descr="Shapes and Geometry center card">
            <a:extLst>
              <a:ext uri="{FF2B5EF4-FFF2-40B4-BE49-F238E27FC236}">
                <a16:creationId xmlns:a16="http://schemas.microsoft.com/office/drawing/2014/main" id="{BCB43E4E-0A83-3B25-0383-9B9ABC3D8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938" y="2200667"/>
            <a:ext cx="4844382" cy="363328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math baskets with games and can do folders.">
            <a:extLst>
              <a:ext uri="{FF2B5EF4-FFF2-40B4-BE49-F238E27FC236}">
                <a16:creationId xmlns:a16="http://schemas.microsoft.com/office/drawing/2014/main" id="{B979EE7F-66C4-8F3C-8CEA-CD8A6FB85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509" y="2240280"/>
            <a:ext cx="5019040" cy="376428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0"/>
          </p:nvPr>
        </p:nvSpPr>
        <p:spPr/>
        <p:txBody>
          <a:bodyPr/>
          <a:lstStyle/>
          <a:p>
            <a:fld id="{A3D1C70C-36A2-44FC-A083-98959550CFF4}" type="slidenum">
              <a:rPr lang="en-US" smtClean="0"/>
              <a:pPr/>
              <a:t>38</a:t>
            </a:fld>
            <a:endParaRPr lang="en-US"/>
          </a:p>
        </p:txBody>
      </p:sp>
    </p:spTree>
    <p:extLst>
      <p:ext uri="{BB962C8B-B14F-4D97-AF65-F5344CB8AC3E}">
        <p14:creationId xmlns:p14="http://schemas.microsoft.com/office/powerpoint/2010/main" val="733464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(10 of 16)</a:t>
            </a:r>
            <a:endParaRPr lang="en-US"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type="body" sz="quarter" idx="19"/>
          </p:nvPr>
        </p:nvSpPr>
        <p:spPr/>
        <p:txBody>
          <a:bodyPr vert="horz" lIns="91440" tIns="45720" rIns="822960" bIns="45720" rtlCol="0" anchor="t">
            <a:normAutofit/>
          </a:bodyPr>
          <a:lstStyle/>
          <a:p>
            <a:pPr marL="0" indent="0">
              <a:buNone/>
            </a:pPr>
            <a:r>
              <a:rPr lang="en-US" sz="3200" dirty="0">
                <a:solidFill>
                  <a:srgbClr val="404040"/>
                </a:solidFill>
                <a:latin typeface="Palatino Linotype"/>
              </a:rPr>
              <a:t>Leveling Centers</a:t>
            </a:r>
            <a:endParaRPr lang="en-US" sz="3200" dirty="0">
              <a:latin typeface="Palatino Linotype"/>
            </a:endParaRPr>
          </a:p>
        </p:txBody>
      </p:sp>
      <p:pic>
        <p:nvPicPr>
          <p:cNvPr id="8" name="Picture 8" descr="Math center rotation chart">
            <a:extLst>
              <a:ext uri="{FF2B5EF4-FFF2-40B4-BE49-F238E27FC236}">
                <a16:creationId xmlns:a16="http://schemas.microsoft.com/office/drawing/2014/main" id="{95D10058-D98A-8D60-C684-03BA987DF15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16200000">
            <a:off x="-153490" y="2473423"/>
            <a:ext cx="3820319" cy="2865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nvelopes with leveled counting center cards.">
            <a:extLst>
              <a:ext uri="{FF2B5EF4-FFF2-40B4-BE49-F238E27FC236}">
                <a16:creationId xmlns:a16="http://schemas.microsoft.com/office/drawing/2014/main" id="{815A0736-2D89-5B71-22B1-6946525F842B}"/>
              </a:ext>
            </a:extLst>
          </p:cNvPr>
          <p:cNvPicPr>
            <a:picLocks noGrp="1" noChangeAspect="1" noChangeArrowheads="1"/>
          </p:cNvPicPr>
          <p:nvPr>
            <p:ph sz="half" idx="16"/>
          </p:nvPr>
        </p:nvPicPr>
        <p:blipFill>
          <a:blip r:embed="rId4">
            <a:extLst>
              <a:ext uri="{28A0092B-C50C-407E-A947-70E740481C1C}">
                <a14:useLocalDpi xmlns:a14="http://schemas.microsoft.com/office/drawing/2010/main" val="0"/>
              </a:ext>
            </a:extLst>
          </a:blip>
          <a:srcRect/>
          <a:stretch>
            <a:fillRect/>
          </a:stretch>
        </p:blipFill>
        <p:spPr bwMode="auto">
          <a:xfrm>
            <a:off x="3584575" y="2691714"/>
            <a:ext cx="3171825" cy="2378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th center baskets for counting with activities.">
            <a:extLst>
              <a:ext uri="{FF2B5EF4-FFF2-40B4-BE49-F238E27FC236}">
                <a16:creationId xmlns:a16="http://schemas.microsoft.com/office/drawing/2014/main" id="{829B8E62-2224-B006-DB09-14D0EBFDA814}"/>
              </a:ext>
            </a:extLst>
          </p:cNvPr>
          <p:cNvPicPr>
            <a:picLocks noGrp="1" noChangeAspect="1" noChangeArrowheads="1"/>
          </p:cNvPicPr>
          <p:nvPr>
            <p:ph sz="half" idx="17"/>
          </p:nvPr>
        </p:nvPicPr>
        <p:blipFill>
          <a:blip r:embed="rId5">
            <a:extLst>
              <a:ext uri="{28A0092B-C50C-407E-A947-70E740481C1C}">
                <a14:useLocalDpi xmlns:a14="http://schemas.microsoft.com/office/drawing/2010/main" val="0"/>
              </a:ext>
            </a:extLst>
          </a:blip>
          <a:srcRect/>
          <a:stretch>
            <a:fillRect/>
          </a:stretch>
        </p:blipFill>
        <p:spPr bwMode="auto">
          <a:xfrm>
            <a:off x="7375524" y="2251345"/>
            <a:ext cx="4163583" cy="31226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39</a:t>
            </a:fld>
            <a:endParaRPr lang="en-US"/>
          </a:p>
        </p:txBody>
      </p:sp>
    </p:spTree>
    <p:extLst>
      <p:ext uri="{BB962C8B-B14F-4D97-AF65-F5344CB8AC3E}">
        <p14:creationId xmlns:p14="http://schemas.microsoft.com/office/powerpoint/2010/main" val="168690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a:xfrm>
            <a:off x="1256841" y="378896"/>
            <a:ext cx="10096959" cy="747579"/>
          </a:xfrm>
        </p:spPr>
        <p:txBody>
          <a:bodyPr anchor="ctr">
            <a:normAutofit/>
          </a:bodyPr>
          <a:lstStyle/>
          <a:p>
            <a:r>
              <a:rPr lang="en-US" sz="4600"/>
              <a:t>Getting Started (2 of 6)</a:t>
            </a:r>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sz="half" idx="1"/>
          </p:nvPr>
        </p:nvSpPr>
        <p:spPr>
          <a:xfrm>
            <a:off x="176270" y="1429017"/>
            <a:ext cx="5843530" cy="4498057"/>
          </a:xfrm>
        </p:spPr>
        <p:txBody>
          <a:bodyPr vert="horz" lIns="91440" tIns="45720" rIns="640080" bIns="45720" rtlCol="0" anchor="t">
            <a:normAutofit fontScale="92500"/>
          </a:bodyPr>
          <a:lstStyle/>
          <a:p>
            <a:pPr marL="0" indent="0">
              <a:spcBef>
                <a:spcPts val="0"/>
              </a:spcBef>
              <a:spcAft>
                <a:spcPts val="2100"/>
              </a:spcAft>
              <a:buNone/>
            </a:pPr>
            <a:r>
              <a:rPr lang="en-US" b="1" dirty="0">
                <a:latin typeface="Palatino Linotype"/>
                <a:hlinkClick r:id="rId3"/>
              </a:rPr>
              <a:t>The First 20 Days</a:t>
            </a:r>
            <a:r>
              <a:rPr lang="en-US" b="1" dirty="0">
                <a:latin typeface="Palatino Linotype"/>
              </a:rPr>
              <a:t> </a:t>
            </a:r>
            <a:r>
              <a:rPr lang="en-US" sz="2000" b="1" dirty="0">
                <a:latin typeface="Palatino Linotype"/>
              </a:rPr>
              <a:t>(sample schedule)</a:t>
            </a:r>
          </a:p>
          <a:p>
            <a:pPr marL="0" indent="0">
              <a:spcBef>
                <a:spcPts val="0"/>
              </a:spcBef>
              <a:spcAft>
                <a:spcPts val="2100"/>
              </a:spcAft>
              <a:buNone/>
            </a:pPr>
            <a:r>
              <a:rPr lang="en-US" sz="2600" dirty="0">
                <a:latin typeface="Palatino Linotype"/>
              </a:rPr>
              <a:t>Establish routines</a:t>
            </a:r>
          </a:p>
          <a:p>
            <a:pPr>
              <a:spcBef>
                <a:spcPts val="0"/>
              </a:spcBef>
              <a:spcAft>
                <a:spcPts val="2100"/>
              </a:spcAft>
            </a:pPr>
            <a:r>
              <a:rPr lang="en-US" sz="2400" dirty="0">
                <a:latin typeface="Palatino Linotype"/>
              </a:rPr>
              <a:t>Schedules</a:t>
            </a:r>
          </a:p>
          <a:p>
            <a:pPr>
              <a:spcBef>
                <a:spcPts val="0"/>
              </a:spcBef>
              <a:spcAft>
                <a:spcPts val="2100"/>
              </a:spcAft>
            </a:pPr>
            <a:r>
              <a:rPr lang="en-US" sz="2400" dirty="0">
                <a:latin typeface="Palatino Linotype"/>
              </a:rPr>
              <a:t>Rotation charts</a:t>
            </a:r>
          </a:p>
          <a:p>
            <a:pPr>
              <a:spcBef>
                <a:spcPts val="0"/>
              </a:spcBef>
              <a:spcAft>
                <a:spcPts val="2100"/>
              </a:spcAft>
            </a:pPr>
            <a:r>
              <a:rPr lang="en-US" sz="2400" dirty="0">
                <a:latin typeface="Palatino Linotype"/>
              </a:rPr>
              <a:t>Expectations for each component (i.e., what happens during the Debrief?)</a:t>
            </a:r>
            <a:endParaRPr lang="en-US" sz="2400" dirty="0"/>
          </a:p>
          <a:p>
            <a:pPr marL="457200" lvl="1" indent="0">
              <a:spcBef>
                <a:spcPts val="0"/>
              </a:spcBef>
              <a:spcAft>
                <a:spcPts val="2100"/>
              </a:spcAft>
              <a:buNone/>
            </a:pPr>
            <a:r>
              <a:rPr lang="en-US" sz="2400" dirty="0">
                <a:latin typeface="Palatino Linotype"/>
              </a:rPr>
              <a:t>(Newton, 2021)</a:t>
            </a:r>
            <a:endParaRPr lang="en-US" sz="2400" dirty="0"/>
          </a:p>
        </p:txBody>
      </p:sp>
      <p:pic>
        <p:nvPicPr>
          <p:cNvPr id="5" name="Picture 4" descr="Rotation Chart. One paper lists the students in each of 6 math teams. The other assigns each time to a math workshop.">
            <a:extLst>
              <a:ext uri="{FF2B5EF4-FFF2-40B4-BE49-F238E27FC236}">
                <a16:creationId xmlns:a16="http://schemas.microsoft.com/office/drawing/2014/main" id="{42AB4F40-2290-8F99-AF32-DEF3810503EB}"/>
              </a:ext>
            </a:extLst>
          </p:cNvPr>
          <p:cNvPicPr>
            <a:picLocks noChangeAspect="1"/>
          </p:cNvPicPr>
          <p:nvPr/>
        </p:nvPicPr>
        <p:blipFill>
          <a:blip r:embed="rId4"/>
          <a:stretch>
            <a:fillRect/>
          </a:stretch>
        </p:blipFill>
        <p:spPr>
          <a:xfrm>
            <a:off x="6172202" y="1705853"/>
            <a:ext cx="5843530" cy="3944382"/>
          </a:xfrm>
          <a:prstGeom prst="rect">
            <a:avLst/>
          </a:prstGeom>
          <a:noFill/>
        </p:spPr>
      </p:pic>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4</a:t>
            </a:fld>
            <a:endParaRPr lang="en-US"/>
          </a:p>
        </p:txBody>
      </p:sp>
    </p:spTree>
    <p:extLst>
      <p:ext uri="{BB962C8B-B14F-4D97-AF65-F5344CB8AC3E}">
        <p14:creationId xmlns:p14="http://schemas.microsoft.com/office/powerpoint/2010/main" val="2397930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(11 of 16)</a:t>
            </a:r>
            <a:endParaRPr lang="en-US" dirty="0"/>
          </a:p>
        </p:txBody>
      </p:sp>
      <p:sp>
        <p:nvSpPr>
          <p:cNvPr id="8" name="Text Placeholder 7">
            <a:extLst>
              <a:ext uri="{FF2B5EF4-FFF2-40B4-BE49-F238E27FC236}">
                <a16:creationId xmlns:a16="http://schemas.microsoft.com/office/drawing/2014/main" id="{A462684C-0B38-7F37-D2D1-8D64056F063F}"/>
              </a:ext>
            </a:extLst>
          </p:cNvPr>
          <p:cNvSpPr>
            <a:spLocks noGrp="1"/>
          </p:cNvSpPr>
          <p:nvPr>
            <p:ph type="body" sz="quarter" idx="19"/>
          </p:nvPr>
        </p:nvSpPr>
        <p:spPr/>
        <p:txBody>
          <a:bodyPr/>
          <a:lstStyle/>
          <a:p>
            <a:r>
              <a:rPr lang="en-US" sz="3200" dirty="0">
                <a:solidFill>
                  <a:srgbClr val="404040"/>
                </a:solidFill>
                <a:latin typeface="Palatino Linotype"/>
              </a:rPr>
              <a:t>Leveling Centers</a:t>
            </a:r>
            <a:endParaRPr lang="en-US" sz="3200" dirty="0">
              <a:latin typeface="Palatino Linotype"/>
            </a:endParaRPr>
          </a:p>
        </p:txBody>
      </p:sp>
      <p:pic>
        <p:nvPicPr>
          <p:cNvPr id="9" name="Picture 2" descr="math center activities  basket with a counting activity.">
            <a:extLst>
              <a:ext uri="{FF2B5EF4-FFF2-40B4-BE49-F238E27FC236}">
                <a16:creationId xmlns:a16="http://schemas.microsoft.com/office/drawing/2014/main" id="{930FEFEA-61C5-EE07-344D-6971519F42B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0973" y="2231827"/>
            <a:ext cx="3192462" cy="23943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th center must do activities folder.">
            <a:extLst>
              <a:ext uri="{FF2B5EF4-FFF2-40B4-BE49-F238E27FC236}">
                <a16:creationId xmlns:a16="http://schemas.microsoft.com/office/drawing/2014/main" id="{C3FDF3F3-CD26-D38A-1F0D-3AA8832E43F5}"/>
              </a:ext>
            </a:extLst>
          </p:cNvPr>
          <p:cNvPicPr>
            <a:picLocks noGrp="1" noChangeAspect="1" noChangeArrowheads="1"/>
          </p:cNvPicPr>
          <p:nvPr>
            <p:ph sz="half" idx="16"/>
          </p:nvPr>
        </p:nvPicPr>
        <p:blipFill>
          <a:blip r:embed="rId4">
            <a:extLst>
              <a:ext uri="{28A0092B-C50C-407E-A947-70E740481C1C}">
                <a14:useLocalDpi xmlns:a14="http://schemas.microsoft.com/office/drawing/2010/main" val="0"/>
              </a:ext>
            </a:extLst>
          </a:blip>
          <a:srcRect/>
          <a:stretch>
            <a:fillRect/>
          </a:stretch>
        </p:blipFill>
        <p:spPr bwMode="auto">
          <a:xfrm>
            <a:off x="3472893" y="2180235"/>
            <a:ext cx="3755234" cy="2816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ath center can do activities folder.">
            <a:extLst>
              <a:ext uri="{FF2B5EF4-FFF2-40B4-BE49-F238E27FC236}">
                <a16:creationId xmlns:a16="http://schemas.microsoft.com/office/drawing/2014/main" id="{6E600ADF-51B6-762E-7AAB-8F0E2D3767A9}"/>
              </a:ext>
            </a:extLst>
          </p:cNvPr>
          <p:cNvPicPr>
            <a:picLocks noGrp="1" noChangeAspect="1" noChangeArrowheads="1"/>
          </p:cNvPicPr>
          <p:nvPr>
            <p:ph sz="half" idx="17"/>
          </p:nvPr>
        </p:nvPicPr>
        <p:blipFill>
          <a:blip r:embed="rId5">
            <a:extLst>
              <a:ext uri="{28A0092B-C50C-407E-A947-70E740481C1C}">
                <a14:useLocalDpi xmlns:a14="http://schemas.microsoft.com/office/drawing/2010/main" val="0"/>
              </a:ext>
            </a:extLst>
          </a:blip>
          <a:srcRect/>
          <a:stretch>
            <a:fillRect/>
          </a:stretch>
        </p:blipFill>
        <p:spPr bwMode="auto">
          <a:xfrm>
            <a:off x="7587577" y="2180235"/>
            <a:ext cx="4464055" cy="334804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40</a:t>
            </a:fld>
            <a:endParaRPr lang="en-US"/>
          </a:p>
        </p:txBody>
      </p:sp>
    </p:spTree>
    <p:extLst>
      <p:ext uri="{BB962C8B-B14F-4D97-AF65-F5344CB8AC3E}">
        <p14:creationId xmlns:p14="http://schemas.microsoft.com/office/powerpoint/2010/main" val="2028652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(12 of 16)</a:t>
            </a:r>
            <a:endParaRPr lang="en-US"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idx="1"/>
          </p:nvPr>
        </p:nvSpPr>
        <p:spPr>
          <a:xfrm>
            <a:off x="150864" y="1217349"/>
            <a:ext cx="11890272" cy="474373"/>
          </a:xfrm>
        </p:spPr>
        <p:txBody>
          <a:bodyPr vert="horz" lIns="91440" tIns="45720" rIns="822960" bIns="45720" rtlCol="0" anchor="t">
            <a:noAutofit/>
          </a:bodyPr>
          <a:lstStyle/>
          <a:p>
            <a:pPr marL="0" indent="0">
              <a:buNone/>
            </a:pPr>
            <a:r>
              <a:rPr lang="en-US" sz="3600" dirty="0">
                <a:solidFill>
                  <a:srgbClr val="404040"/>
                </a:solidFill>
                <a:latin typeface="Palatino Linotype"/>
              </a:rPr>
              <a:t>Leveling Centers</a:t>
            </a:r>
            <a:endParaRPr lang="en-US" sz="3600" dirty="0">
              <a:latin typeface="Palatino Linotype"/>
            </a:endParaRPr>
          </a:p>
        </p:txBody>
      </p:sp>
      <p:pic>
        <p:nvPicPr>
          <p:cNvPr id="6" name="Picture 2" descr="Clip cards with one giraffe and with 10 giraffes. All content is in text version on next slide.">
            <a:extLst>
              <a:ext uri="{FF2B5EF4-FFF2-40B4-BE49-F238E27FC236}">
                <a16:creationId xmlns:a16="http://schemas.microsoft.com/office/drawing/2014/main" id="{C1B72003-C1FA-8050-8FDE-816A51B21022}"/>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4432384" y="1765847"/>
            <a:ext cx="6197515" cy="404837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41</a:t>
            </a:fld>
            <a:endParaRPr lang="en-US"/>
          </a:p>
        </p:txBody>
      </p:sp>
    </p:spTree>
    <p:extLst>
      <p:ext uri="{BB962C8B-B14F-4D97-AF65-F5344CB8AC3E}">
        <p14:creationId xmlns:p14="http://schemas.microsoft.com/office/powerpoint/2010/main" val="1441541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051A-1242-4A67-763B-A12D0CAFEE13}"/>
              </a:ext>
            </a:extLst>
          </p:cNvPr>
          <p:cNvSpPr>
            <a:spLocks noGrp="1"/>
          </p:cNvSpPr>
          <p:nvPr>
            <p:ph type="title"/>
          </p:nvPr>
        </p:nvSpPr>
        <p:spPr/>
        <p:txBody>
          <a:bodyPr/>
          <a:lstStyle/>
          <a:p>
            <a:r>
              <a:rPr lang="en-US" dirty="0"/>
              <a:t>Text Version: Giraffe Clip Cards</a:t>
            </a:r>
          </a:p>
        </p:txBody>
      </p:sp>
      <p:sp>
        <p:nvSpPr>
          <p:cNvPr id="3" name="Text Placeholder 2">
            <a:extLst>
              <a:ext uri="{FF2B5EF4-FFF2-40B4-BE49-F238E27FC236}">
                <a16:creationId xmlns:a16="http://schemas.microsoft.com/office/drawing/2014/main" id="{F32595B4-FFDD-CEEC-16E5-9AB2297DC306}"/>
              </a:ext>
            </a:extLst>
          </p:cNvPr>
          <p:cNvSpPr>
            <a:spLocks noGrp="1"/>
          </p:cNvSpPr>
          <p:nvPr>
            <p:ph type="body" idx="1"/>
          </p:nvPr>
        </p:nvSpPr>
        <p:spPr>
          <a:xfrm>
            <a:off x="219610" y="1217021"/>
            <a:ext cx="5876390" cy="1083334"/>
          </a:xfrm>
        </p:spPr>
        <p:txBody>
          <a:bodyPr/>
          <a:lstStyle/>
          <a:p>
            <a:r>
              <a:rPr lang="en-US" dirty="0"/>
              <a:t>Level 7: Counting up to Five</a:t>
            </a:r>
          </a:p>
          <a:p>
            <a:r>
              <a:rPr lang="en-US" dirty="0"/>
              <a:t>Count How Many</a:t>
            </a:r>
          </a:p>
        </p:txBody>
      </p:sp>
      <p:pic>
        <p:nvPicPr>
          <p:cNvPr id="9" name="Content Placeholder 8" descr="One giraffe with the numbers one, two and three below.">
            <a:extLst>
              <a:ext uri="{FF2B5EF4-FFF2-40B4-BE49-F238E27FC236}">
                <a16:creationId xmlns:a16="http://schemas.microsoft.com/office/drawing/2014/main" id="{859AF8EA-25E2-646D-6FFE-475C96BCCD7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7138" y="2516100"/>
            <a:ext cx="2695684" cy="3423828"/>
          </a:xfrm>
        </p:spPr>
      </p:pic>
      <p:sp>
        <p:nvSpPr>
          <p:cNvPr id="5" name="Text Placeholder 4">
            <a:extLst>
              <a:ext uri="{FF2B5EF4-FFF2-40B4-BE49-F238E27FC236}">
                <a16:creationId xmlns:a16="http://schemas.microsoft.com/office/drawing/2014/main" id="{F7478D2F-7AB9-BB55-A1D1-B86483887197}"/>
              </a:ext>
            </a:extLst>
          </p:cNvPr>
          <p:cNvSpPr>
            <a:spLocks noGrp="1"/>
          </p:cNvSpPr>
          <p:nvPr>
            <p:ph type="body" idx="13"/>
          </p:nvPr>
        </p:nvSpPr>
        <p:spPr>
          <a:xfrm>
            <a:off x="6145878" y="1505186"/>
            <a:ext cx="5876390" cy="823912"/>
          </a:xfrm>
        </p:spPr>
        <p:txBody>
          <a:bodyPr/>
          <a:lstStyle/>
          <a:p>
            <a:r>
              <a:rPr lang="en-US" dirty="0"/>
              <a:t>Level 8: Counting up to 10</a:t>
            </a:r>
          </a:p>
          <a:p>
            <a:r>
              <a:rPr lang="en-US" dirty="0"/>
              <a:t>Count How Many</a:t>
            </a:r>
          </a:p>
        </p:txBody>
      </p:sp>
      <p:pic>
        <p:nvPicPr>
          <p:cNvPr id="11" name="Content Placeholder 10" descr="Ten giraffes (two groups of five) with the numbers seven, ten, and eight below.">
            <a:extLst>
              <a:ext uri="{FF2B5EF4-FFF2-40B4-BE49-F238E27FC236}">
                <a16:creationId xmlns:a16="http://schemas.microsoft.com/office/drawing/2014/main" id="{9F544903-A1C0-CF05-5E79-B67FABE7D852}"/>
              </a:ext>
            </a:extLst>
          </p:cNvPr>
          <p:cNvPicPr>
            <a:picLocks noGrp="1" noChangeAspect="1"/>
          </p:cNvPicPr>
          <p:nvPr>
            <p:ph sz="half" idx="14"/>
          </p:nvPr>
        </p:nvPicPr>
        <p:blipFill>
          <a:blip r:embed="rId4">
            <a:extLst>
              <a:ext uri="{28A0092B-C50C-407E-A947-70E740481C1C}">
                <a14:useLocalDpi xmlns:a14="http://schemas.microsoft.com/office/drawing/2010/main" val="0"/>
              </a:ext>
            </a:extLst>
          </a:blip>
          <a:stretch>
            <a:fillRect/>
          </a:stretch>
        </p:blipFill>
        <p:spPr>
          <a:xfrm>
            <a:off x="6717901" y="2407585"/>
            <a:ext cx="3227080" cy="3532343"/>
          </a:xfrm>
        </p:spPr>
      </p:pic>
      <p:sp>
        <p:nvSpPr>
          <p:cNvPr id="7" name="Slide Number Placeholder 6">
            <a:extLst>
              <a:ext uri="{FF2B5EF4-FFF2-40B4-BE49-F238E27FC236}">
                <a16:creationId xmlns:a16="http://schemas.microsoft.com/office/drawing/2014/main" id="{0D84E5A2-1646-B4D6-5F4B-4F645233CFB0}"/>
              </a:ext>
            </a:extLst>
          </p:cNvPr>
          <p:cNvSpPr>
            <a:spLocks noGrp="1"/>
          </p:cNvSpPr>
          <p:nvPr>
            <p:ph type="sldNum" sz="quarter" idx="12"/>
          </p:nvPr>
        </p:nvSpPr>
        <p:spPr/>
        <p:txBody>
          <a:bodyPr/>
          <a:lstStyle/>
          <a:p>
            <a:fld id="{A3D1C70C-36A2-44FC-A083-98959550CFF4}" type="slidenum">
              <a:rPr lang="en-US" smtClean="0"/>
              <a:t>42</a:t>
            </a:fld>
            <a:endParaRPr lang="en-US"/>
          </a:p>
        </p:txBody>
      </p:sp>
    </p:spTree>
    <p:extLst>
      <p:ext uri="{BB962C8B-B14F-4D97-AF65-F5344CB8AC3E}">
        <p14:creationId xmlns:p14="http://schemas.microsoft.com/office/powerpoint/2010/main" val="4021266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(13 of 16)</a:t>
            </a:r>
            <a:endParaRPr lang="en-US"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sz="half" idx="1"/>
          </p:nvPr>
        </p:nvSpPr>
        <p:spPr>
          <a:xfrm>
            <a:off x="252470" y="1179971"/>
            <a:ext cx="5843530" cy="570485"/>
          </a:xfrm>
        </p:spPr>
        <p:txBody>
          <a:bodyPr vert="horz" lIns="91440" tIns="45720" rIns="822960" bIns="45720" rtlCol="0" anchor="t">
            <a:noAutofit/>
          </a:bodyPr>
          <a:lstStyle/>
          <a:p>
            <a:pPr marL="0" indent="0">
              <a:buNone/>
            </a:pPr>
            <a:r>
              <a:rPr lang="en-US" sz="3200" dirty="0">
                <a:solidFill>
                  <a:srgbClr val="404040"/>
                </a:solidFill>
                <a:latin typeface="Palatino Linotype"/>
              </a:rPr>
              <a:t>Leveling Centers</a:t>
            </a:r>
            <a:endParaRPr lang="en-US" sz="3200" dirty="0">
              <a:latin typeface="Palatino Linotype"/>
            </a:endParaRPr>
          </a:p>
        </p:txBody>
      </p:sp>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43</a:t>
            </a:fld>
            <a:endParaRPr lang="en-US"/>
          </a:p>
        </p:txBody>
      </p:sp>
      <p:pic>
        <p:nvPicPr>
          <p:cNvPr id="6" name="Picture 2" descr="Ten frames with cookie jar and cookies. Left side reads &quot;Cookie Jar: make five cookies.&quot; There is a ten frame with one cookie in each of fives. The right side reads &quot;Cookie jar: make five cookies&quot; and there is a blank ten frame.">
            <a:extLst>
              <a:ext uri="{FF2B5EF4-FFF2-40B4-BE49-F238E27FC236}">
                <a16:creationId xmlns:a16="http://schemas.microsoft.com/office/drawing/2014/main" id="{53446C14-0F81-EF78-1B2C-5029B597215E}"/>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4050804" y="1750456"/>
            <a:ext cx="7380115" cy="3999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a:latin typeface="Palatino Linotype"/>
              </a:rPr>
              <a:t>Managing Centers (14 of 16)</a:t>
            </a:r>
            <a:endParaRPr lang="en-US"/>
          </a:p>
        </p:txBody>
      </p:sp>
      <p:sp>
        <p:nvSpPr>
          <p:cNvPr id="3" name="Text Placeholder 2">
            <a:extLst>
              <a:ext uri="{FF2B5EF4-FFF2-40B4-BE49-F238E27FC236}">
                <a16:creationId xmlns:a16="http://schemas.microsoft.com/office/drawing/2014/main" id="{384D2544-EE8B-AC70-9F72-4D29992983A1}"/>
              </a:ext>
            </a:extLst>
          </p:cNvPr>
          <p:cNvSpPr>
            <a:spLocks noGrp="1"/>
          </p:cNvSpPr>
          <p:nvPr>
            <p:ph sz="half" idx="1"/>
          </p:nvPr>
        </p:nvSpPr>
        <p:spPr/>
        <p:txBody>
          <a:bodyPr vert="horz" lIns="91440" tIns="45720" rIns="822960" bIns="45720" rtlCol="0" anchor="t">
            <a:normAutofit fontScale="77500" lnSpcReduction="20000"/>
          </a:bodyPr>
          <a:lstStyle/>
          <a:p>
            <a:pPr marL="0" indent="0">
              <a:buNone/>
            </a:pPr>
            <a:r>
              <a:rPr lang="en-US" sz="2900" dirty="0">
                <a:solidFill>
                  <a:srgbClr val="404040"/>
                </a:solidFill>
                <a:latin typeface="+mn-lt"/>
              </a:rPr>
              <a:t>Assessment</a:t>
            </a:r>
          </a:p>
          <a:p>
            <a:pPr rtl="0" fontAlgn="base">
              <a:spcBef>
                <a:spcPts val="0"/>
              </a:spcBef>
              <a:spcAft>
                <a:spcPts val="0"/>
              </a:spcAft>
              <a:buFont typeface="Arial" panose="020B0604020202020204" pitchFamily="34" charset="0"/>
              <a:buChar char="•"/>
            </a:pPr>
            <a:r>
              <a:rPr lang="en-US" sz="2900" i="0" u="none" strike="noStrike" dirty="0">
                <a:solidFill>
                  <a:srgbClr val="404040"/>
                </a:solidFill>
                <a:effectLst/>
                <a:latin typeface="+mn-lt"/>
              </a:rPr>
              <a:t>Recording Sheets or Exit Tickets</a:t>
            </a:r>
            <a:endParaRPr lang="en-US" sz="2900" i="0" u="none" strike="noStrike" dirty="0">
              <a:solidFill>
                <a:srgbClr val="90C226"/>
              </a:solidFill>
              <a:effectLst/>
              <a:latin typeface="+mn-lt"/>
            </a:endParaRPr>
          </a:p>
          <a:p>
            <a:pPr marL="742950" lvl="1" indent="-285750" rtl="0" fontAlgn="base">
              <a:spcBef>
                <a:spcPts val="1000"/>
              </a:spcBef>
              <a:spcAft>
                <a:spcPts val="0"/>
              </a:spcAft>
              <a:buFont typeface="Arial" panose="020B0604020202020204" pitchFamily="34" charset="0"/>
              <a:buChar char="•"/>
            </a:pPr>
            <a:r>
              <a:rPr lang="en-US" sz="2900" i="0" u="none" strike="noStrike" dirty="0">
                <a:solidFill>
                  <a:srgbClr val="404040"/>
                </a:solidFill>
                <a:effectLst/>
                <a:latin typeface="+mn-lt"/>
              </a:rPr>
              <a:t>Creates an artifact of the learning taking place.</a:t>
            </a:r>
            <a:endParaRPr lang="en-US" sz="2900" i="0" u="none" strike="noStrike" dirty="0">
              <a:solidFill>
                <a:srgbClr val="90C226"/>
              </a:solidFill>
              <a:effectLst/>
              <a:latin typeface="+mn-lt"/>
            </a:endParaRPr>
          </a:p>
          <a:p>
            <a:pPr marL="742950" lvl="1" indent="-285750" rtl="0" fontAlgn="base">
              <a:spcBef>
                <a:spcPts val="1000"/>
              </a:spcBef>
              <a:spcAft>
                <a:spcPts val="0"/>
              </a:spcAft>
              <a:buFont typeface="Arial" panose="020B0604020202020204" pitchFamily="34" charset="0"/>
              <a:buChar char="•"/>
            </a:pPr>
            <a:r>
              <a:rPr lang="en-US" sz="2900" i="0" u="none" strike="noStrike" dirty="0">
                <a:solidFill>
                  <a:srgbClr val="404040"/>
                </a:solidFill>
                <a:effectLst/>
                <a:latin typeface="+mn-lt"/>
              </a:rPr>
              <a:t>Demonstrates level of mastery.</a:t>
            </a:r>
            <a:endParaRPr lang="en-US" sz="2900" i="0" u="none" strike="noStrike" dirty="0">
              <a:solidFill>
                <a:srgbClr val="90C226"/>
              </a:solidFill>
              <a:effectLst/>
              <a:latin typeface="+mn-lt"/>
            </a:endParaRPr>
          </a:p>
          <a:p>
            <a:pPr marL="742950" lvl="1" indent="-285750" rtl="0" fontAlgn="base">
              <a:spcBef>
                <a:spcPts val="1000"/>
              </a:spcBef>
              <a:spcAft>
                <a:spcPts val="0"/>
              </a:spcAft>
              <a:buFont typeface="Arial" panose="020B0604020202020204" pitchFamily="34" charset="0"/>
              <a:buChar char="•"/>
            </a:pPr>
            <a:r>
              <a:rPr lang="en-US" sz="2900" i="0" u="none" strike="noStrike" dirty="0">
                <a:solidFill>
                  <a:srgbClr val="404040"/>
                </a:solidFill>
                <a:effectLst/>
                <a:latin typeface="+mn-lt"/>
              </a:rPr>
              <a:t>Keeps students accountable for participation.</a:t>
            </a:r>
            <a:endParaRPr lang="en-US" sz="2900" i="0" u="none" strike="noStrike" dirty="0">
              <a:solidFill>
                <a:srgbClr val="90C226"/>
              </a:solidFill>
              <a:effectLst/>
              <a:latin typeface="+mn-lt"/>
            </a:endParaRPr>
          </a:p>
          <a:p>
            <a:pPr marL="742950" lvl="1" indent="-285750" rtl="0" fontAlgn="base">
              <a:spcBef>
                <a:spcPts val="1000"/>
              </a:spcBef>
              <a:spcAft>
                <a:spcPts val="0"/>
              </a:spcAft>
              <a:buFont typeface="Arial" panose="020B0604020202020204" pitchFamily="34" charset="0"/>
              <a:buChar char="•"/>
            </a:pPr>
            <a:r>
              <a:rPr lang="en-US" sz="2900" i="0" u="none" strike="noStrike" dirty="0">
                <a:solidFill>
                  <a:srgbClr val="404040"/>
                </a:solidFill>
                <a:effectLst/>
                <a:latin typeface="+mn-lt"/>
              </a:rPr>
              <a:t>The teacher can’t always be there when the learning happens.</a:t>
            </a:r>
          </a:p>
          <a:p>
            <a:pPr marL="742950" lvl="1" indent="-285750" rtl="0" fontAlgn="base">
              <a:spcBef>
                <a:spcPts val="1000"/>
              </a:spcBef>
              <a:spcAft>
                <a:spcPts val="0"/>
              </a:spcAft>
              <a:buFont typeface="Arial" panose="020B0604020202020204" pitchFamily="34" charset="0"/>
              <a:buChar char="•"/>
            </a:pPr>
            <a:r>
              <a:rPr lang="en-US" sz="2900" dirty="0">
                <a:solidFill>
                  <a:srgbClr val="404040"/>
                </a:solidFill>
                <a:latin typeface="+mn-lt"/>
              </a:rPr>
              <a:t>Not busy work!</a:t>
            </a:r>
            <a:endParaRPr lang="en-US" sz="2900" i="0" u="none" strike="noStrike" dirty="0">
              <a:solidFill>
                <a:srgbClr val="90C226"/>
              </a:solidFill>
              <a:effectLst/>
              <a:latin typeface="+mn-lt"/>
            </a:endParaRPr>
          </a:p>
        </p:txBody>
      </p:sp>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44</a:t>
            </a:fld>
            <a:endParaRPr lang="en-US"/>
          </a:p>
        </p:txBody>
      </p:sp>
      <p:pic>
        <p:nvPicPr>
          <p:cNvPr id="7" name="Content Placeholder 6" descr="Recording sheets to make ten using counting bears. (Let's make 10).">
            <a:extLst>
              <a:ext uri="{FF2B5EF4-FFF2-40B4-BE49-F238E27FC236}">
                <a16:creationId xmlns:a16="http://schemas.microsoft.com/office/drawing/2014/main" id="{59FE7ED9-CF75-7B96-4758-29E869081AF1}"/>
              </a:ext>
            </a:extLst>
          </p:cNvPr>
          <p:cNvPicPr>
            <a:picLocks noGrp="1" noChangeAspect="1"/>
          </p:cNvPicPr>
          <p:nvPr>
            <p:ph sz="half" idx="13"/>
          </p:nvPr>
        </p:nvPicPr>
        <p:blipFill>
          <a:blip r:embed="rId3"/>
          <a:stretch>
            <a:fillRect/>
          </a:stretch>
        </p:blipFill>
        <p:spPr>
          <a:xfrm>
            <a:off x="7041815" y="1295399"/>
            <a:ext cx="3657005" cy="4810469"/>
          </a:xfrm>
          <a:prstGeom prst="rect">
            <a:avLst/>
          </a:prstGeom>
        </p:spPr>
      </p:pic>
    </p:spTree>
    <p:extLst>
      <p:ext uri="{BB962C8B-B14F-4D97-AF65-F5344CB8AC3E}">
        <p14:creationId xmlns:p14="http://schemas.microsoft.com/office/powerpoint/2010/main" val="2316386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a:latin typeface="Palatino Linotype"/>
              </a:rPr>
              <a:t>Managing Centers (15 of 16)</a:t>
            </a:r>
            <a:endParaRPr lang="en-US"/>
          </a:p>
        </p:txBody>
      </p:sp>
      <p:sp>
        <p:nvSpPr>
          <p:cNvPr id="3" name="Text Placeholder 2">
            <a:extLst>
              <a:ext uri="{FF2B5EF4-FFF2-40B4-BE49-F238E27FC236}">
                <a16:creationId xmlns:a16="http://schemas.microsoft.com/office/drawing/2014/main" id="{384D2544-EE8B-AC70-9F72-4D29992983A1}"/>
              </a:ext>
            </a:extLst>
          </p:cNvPr>
          <p:cNvSpPr>
            <a:spLocks noGrp="1"/>
          </p:cNvSpPr>
          <p:nvPr>
            <p:ph sz="half" idx="1"/>
          </p:nvPr>
        </p:nvSpPr>
        <p:spPr/>
        <p:txBody>
          <a:bodyPr vert="horz" lIns="91440" tIns="45720" rIns="822960" bIns="45720" rtlCol="0" anchor="t">
            <a:normAutofit/>
          </a:bodyPr>
          <a:lstStyle/>
          <a:p>
            <a:pPr marL="0" indent="0">
              <a:buNone/>
            </a:pPr>
            <a:r>
              <a:rPr lang="en-US" sz="2900" dirty="0">
                <a:solidFill>
                  <a:srgbClr val="404040"/>
                </a:solidFill>
                <a:latin typeface="+mn-lt"/>
              </a:rPr>
              <a:t>Assessment</a:t>
            </a:r>
          </a:p>
          <a:p>
            <a:pPr rtl="0" fontAlgn="base">
              <a:spcBef>
                <a:spcPts val="0"/>
              </a:spcBef>
              <a:spcAft>
                <a:spcPts val="0"/>
              </a:spcAft>
              <a:buFont typeface="Arial" panose="020B0604020202020204" pitchFamily="34" charset="0"/>
              <a:buChar char="•"/>
            </a:pPr>
            <a:r>
              <a:rPr lang="en-US" sz="2900" i="0" u="none" strike="noStrike" dirty="0">
                <a:solidFill>
                  <a:srgbClr val="404040"/>
                </a:solidFill>
                <a:effectLst/>
                <a:latin typeface="+mn-lt"/>
              </a:rPr>
              <a:t>Anecdotal Notes using observations or artifacts.</a:t>
            </a:r>
            <a:endParaRPr lang="en-US" sz="2900" i="0" u="none" strike="noStrike" dirty="0">
              <a:solidFill>
                <a:srgbClr val="90C226"/>
              </a:solidFill>
              <a:effectLst/>
              <a:latin typeface="+mn-lt"/>
            </a:endParaRPr>
          </a:p>
        </p:txBody>
      </p:sp>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45</a:t>
            </a:fld>
            <a:endParaRPr lang="en-US"/>
          </a:p>
        </p:txBody>
      </p:sp>
      <p:pic>
        <p:nvPicPr>
          <p:cNvPr id="6" name="Picture 2" descr="Table with four columns (text is very light and not really legible). First column lists standard (OA.A3 in row 1 and K.MD.B.3 in row 2). ">
            <a:extLst>
              <a:ext uri="{FF2B5EF4-FFF2-40B4-BE49-F238E27FC236}">
                <a16:creationId xmlns:a16="http://schemas.microsoft.com/office/drawing/2014/main" id="{D4FBD1D9-3EEE-2160-ABF9-3418374AD12B}"/>
              </a:ext>
            </a:extLst>
          </p:cNvP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5156325" y="1968003"/>
            <a:ext cx="6274594" cy="392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958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dirty="0">
                <a:latin typeface="Palatino Linotype"/>
              </a:rPr>
              <a:t>Managing Centers (16 of 16)</a:t>
            </a:r>
            <a:endParaRPr lang="en-US"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sz="half" idx="1"/>
          </p:nvPr>
        </p:nvSpPr>
        <p:spPr>
          <a:xfrm>
            <a:off x="-1" y="1145792"/>
            <a:ext cx="4291013" cy="4810165"/>
          </a:xfrm>
        </p:spPr>
        <p:txBody>
          <a:bodyPr vert="horz" lIns="91440" tIns="45720" rIns="91440" bIns="45720" rtlCol="0" anchor="t">
            <a:normAutofit lnSpcReduction="10000"/>
          </a:bodyPr>
          <a:lstStyle/>
          <a:p>
            <a:pPr marL="0" indent="0">
              <a:buNone/>
            </a:pPr>
            <a:r>
              <a:rPr lang="en-US" sz="2900" dirty="0">
                <a:solidFill>
                  <a:srgbClr val="404040"/>
                </a:solidFill>
                <a:latin typeface="+mn-lt"/>
              </a:rPr>
              <a:t>Assessment</a:t>
            </a:r>
          </a:p>
          <a:p>
            <a:pPr rtl="0" fontAlgn="base">
              <a:spcBef>
                <a:spcPts val="0"/>
              </a:spcBef>
              <a:spcAft>
                <a:spcPts val="0"/>
              </a:spcAft>
              <a:buFont typeface="Arial" panose="020B0604020202020204" pitchFamily="34" charset="0"/>
              <a:buChar char="•"/>
            </a:pPr>
            <a:r>
              <a:rPr lang="en-US" sz="2900" i="0" u="none" strike="noStrike" dirty="0">
                <a:solidFill>
                  <a:srgbClr val="404040"/>
                </a:solidFill>
                <a:effectLst/>
                <a:latin typeface="+mn-lt"/>
              </a:rPr>
              <a:t>Using formative assessment data, create centers that meet student in their zone of proximal development.</a:t>
            </a:r>
          </a:p>
          <a:p>
            <a:pPr rtl="0" fontAlgn="base">
              <a:spcBef>
                <a:spcPts val="0"/>
              </a:spcBef>
              <a:spcAft>
                <a:spcPts val="0"/>
              </a:spcAft>
              <a:buFont typeface="Arial" panose="020B0604020202020204" pitchFamily="34" charset="0"/>
              <a:buChar char="•"/>
            </a:pPr>
            <a:r>
              <a:rPr lang="en-US" sz="2900" dirty="0">
                <a:solidFill>
                  <a:srgbClr val="404040"/>
                </a:solidFill>
                <a:latin typeface="+mn-lt"/>
              </a:rPr>
              <a:t>Learning Trajectories can help get you there!</a:t>
            </a:r>
          </a:p>
          <a:p>
            <a:pPr rtl="0" fontAlgn="base">
              <a:spcBef>
                <a:spcPts val="0"/>
              </a:spcBef>
              <a:spcAft>
                <a:spcPts val="0"/>
              </a:spcAft>
              <a:buFont typeface="Arial" panose="020B0604020202020204" pitchFamily="34" charset="0"/>
              <a:buChar char="•"/>
            </a:pPr>
            <a:r>
              <a:rPr lang="en-US" sz="2900" i="0" u="none" strike="noStrike" dirty="0">
                <a:solidFill>
                  <a:srgbClr val="404040"/>
                </a:solidFill>
                <a:effectLst/>
                <a:latin typeface="+mn-lt"/>
                <a:hlinkClick r:id="rId3"/>
              </a:rPr>
              <a:t>Why we should use Learning Trajectories</a:t>
            </a:r>
            <a:r>
              <a:rPr lang="en-US" sz="2900" dirty="0">
                <a:solidFill>
                  <a:srgbClr val="404040"/>
                </a:solidFill>
                <a:latin typeface="+mn-lt"/>
              </a:rPr>
              <a:t>.</a:t>
            </a:r>
            <a:endParaRPr lang="en-US" sz="2900" i="0" u="none" strike="noStrike" dirty="0">
              <a:solidFill>
                <a:srgbClr val="90C226"/>
              </a:solidFill>
              <a:effectLst/>
              <a:latin typeface="+mn-lt"/>
            </a:endParaRPr>
          </a:p>
        </p:txBody>
      </p:sp>
      <p:pic>
        <p:nvPicPr>
          <p:cNvPr id="9" name="Content Placeholder 8" descr="I Can poster to place at a counting center. All content is in text version on next slide.">
            <a:extLst>
              <a:ext uri="{FF2B5EF4-FFF2-40B4-BE49-F238E27FC236}">
                <a16:creationId xmlns:a16="http://schemas.microsoft.com/office/drawing/2014/main" id="{AD1A4667-6D56-2F23-7A7B-A570A810B4F0}"/>
              </a:ext>
            </a:extLst>
          </p:cNvPr>
          <p:cNvPicPr>
            <a:picLocks noGrp="1" noChangeAspect="1"/>
          </p:cNvPicPr>
          <p:nvPr>
            <p:ph sz="half" idx="13"/>
          </p:nvPr>
        </p:nvPicPr>
        <p:blipFill>
          <a:blip r:embed="rId4"/>
          <a:stretch>
            <a:fillRect/>
          </a:stretch>
        </p:blipFill>
        <p:spPr>
          <a:xfrm>
            <a:off x="4536109" y="2132012"/>
            <a:ext cx="3609975" cy="2305050"/>
          </a:xfrm>
          <a:prstGeom prst="rect">
            <a:avLst/>
          </a:prstGeom>
        </p:spPr>
      </p:pic>
      <p:pic>
        <p:nvPicPr>
          <p:cNvPr id="10" name="Content Placeholder 9" descr="learning trajectory for counting. All content is in text version (composing numbers) on next slide.">
            <a:extLst>
              <a:ext uri="{FF2B5EF4-FFF2-40B4-BE49-F238E27FC236}">
                <a16:creationId xmlns:a16="http://schemas.microsoft.com/office/drawing/2014/main" id="{2A0AC104-D181-D7C6-BB4C-0D7C6BBB2B8B}"/>
              </a:ext>
            </a:extLst>
          </p:cNvPr>
          <p:cNvPicPr>
            <a:picLocks noGrp="1" noChangeAspect="1"/>
          </p:cNvPicPr>
          <p:nvPr>
            <p:ph sz="half" idx="14"/>
          </p:nvPr>
        </p:nvPicPr>
        <p:blipFill>
          <a:blip r:embed="rId5"/>
          <a:stretch>
            <a:fillRect/>
          </a:stretch>
        </p:blipFill>
        <p:spPr>
          <a:xfrm>
            <a:off x="8391181" y="1180306"/>
            <a:ext cx="2588832" cy="4497388"/>
          </a:xfrm>
          <a:prstGeom prst="rect">
            <a:avLst/>
          </a:prstGeom>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46</a:t>
            </a:fld>
            <a:endParaRPr lang="en-US"/>
          </a:p>
        </p:txBody>
      </p:sp>
    </p:spTree>
    <p:extLst>
      <p:ext uri="{BB962C8B-B14F-4D97-AF65-F5344CB8AC3E}">
        <p14:creationId xmlns:p14="http://schemas.microsoft.com/office/powerpoint/2010/main" val="272867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784F-E1DD-121C-3F59-A157B150A41F}"/>
              </a:ext>
            </a:extLst>
          </p:cNvPr>
          <p:cNvSpPr>
            <a:spLocks noGrp="1"/>
          </p:cNvSpPr>
          <p:nvPr>
            <p:ph type="title"/>
          </p:nvPr>
        </p:nvSpPr>
        <p:spPr/>
        <p:txBody>
          <a:bodyPr/>
          <a:lstStyle/>
          <a:p>
            <a:r>
              <a:rPr lang="en-US" dirty="0"/>
              <a:t>Text Version of Managing Centers</a:t>
            </a:r>
          </a:p>
        </p:txBody>
      </p:sp>
      <p:sp>
        <p:nvSpPr>
          <p:cNvPr id="3" name="Text Placeholder 2">
            <a:extLst>
              <a:ext uri="{FF2B5EF4-FFF2-40B4-BE49-F238E27FC236}">
                <a16:creationId xmlns:a16="http://schemas.microsoft.com/office/drawing/2014/main" id="{FA9B228F-8B4A-F31B-E244-28BA012CC76B}"/>
              </a:ext>
            </a:extLst>
          </p:cNvPr>
          <p:cNvSpPr>
            <a:spLocks noGrp="1"/>
          </p:cNvSpPr>
          <p:nvPr>
            <p:ph type="body" idx="1"/>
          </p:nvPr>
        </p:nvSpPr>
        <p:spPr>
          <a:xfrm>
            <a:off x="171064" y="720749"/>
            <a:ext cx="5876390" cy="823912"/>
          </a:xfrm>
        </p:spPr>
        <p:txBody>
          <a:bodyPr/>
          <a:lstStyle/>
          <a:p>
            <a:r>
              <a:rPr lang="en-US" dirty="0"/>
              <a:t>“I Can” Poster</a:t>
            </a:r>
          </a:p>
        </p:txBody>
      </p:sp>
      <p:sp>
        <p:nvSpPr>
          <p:cNvPr id="4" name="Content Placeholder 3">
            <a:extLst>
              <a:ext uri="{FF2B5EF4-FFF2-40B4-BE49-F238E27FC236}">
                <a16:creationId xmlns:a16="http://schemas.microsoft.com/office/drawing/2014/main" id="{DDAADA8C-7A91-5A6C-BA67-1AD73CAEC92D}"/>
              </a:ext>
            </a:extLst>
          </p:cNvPr>
          <p:cNvSpPr>
            <a:spLocks noGrp="1"/>
          </p:cNvSpPr>
          <p:nvPr>
            <p:ph sz="half" idx="2"/>
          </p:nvPr>
        </p:nvSpPr>
        <p:spPr>
          <a:xfrm>
            <a:off x="171064" y="1544661"/>
            <a:ext cx="5876389" cy="3664374"/>
          </a:xfrm>
        </p:spPr>
        <p:txBody>
          <a:bodyPr rIns="91440"/>
          <a:lstStyle/>
          <a:p>
            <a:pPr marL="0" indent="0">
              <a:spcBef>
                <a:spcPts val="0"/>
              </a:spcBef>
              <a:spcAft>
                <a:spcPts val="1200"/>
              </a:spcAft>
              <a:buNone/>
            </a:pPr>
            <a:r>
              <a:rPr lang="en-US" dirty="0"/>
              <a:t>I can…</a:t>
            </a:r>
          </a:p>
          <a:p>
            <a:pPr marL="457200" indent="-457200">
              <a:spcBef>
                <a:spcPts val="0"/>
              </a:spcBef>
              <a:spcAft>
                <a:spcPts val="1200"/>
              </a:spcAft>
              <a:buFont typeface="+mj-lt"/>
              <a:buAutoNum type="arabicPeriod"/>
            </a:pPr>
            <a:r>
              <a:rPr lang="en-US" dirty="0"/>
              <a:t>Use manipulatives to make ten</a:t>
            </a:r>
          </a:p>
          <a:p>
            <a:pPr marL="457200" indent="-457200">
              <a:spcBef>
                <a:spcPts val="0"/>
              </a:spcBef>
              <a:spcAft>
                <a:spcPts val="1200"/>
              </a:spcAft>
              <a:buFont typeface="+mj-lt"/>
              <a:buAutoNum type="arabicPeriod"/>
            </a:pPr>
            <a:r>
              <a:rPr lang="en-US" dirty="0"/>
              <a:t>Write an equation equal to ten</a:t>
            </a:r>
          </a:p>
          <a:p>
            <a:pPr marL="457200" indent="-457200">
              <a:spcBef>
                <a:spcPts val="0"/>
              </a:spcBef>
              <a:spcAft>
                <a:spcPts val="1200"/>
              </a:spcAft>
              <a:buFont typeface="+mj-lt"/>
              <a:buAutoNum type="arabicPeriod"/>
            </a:pPr>
            <a:r>
              <a:rPr lang="en-US" dirty="0"/>
              <a:t>Show how I made ten on the recording sheet</a:t>
            </a:r>
          </a:p>
        </p:txBody>
      </p:sp>
      <p:sp>
        <p:nvSpPr>
          <p:cNvPr id="5" name="Text Placeholder 4">
            <a:extLst>
              <a:ext uri="{FF2B5EF4-FFF2-40B4-BE49-F238E27FC236}">
                <a16:creationId xmlns:a16="http://schemas.microsoft.com/office/drawing/2014/main" id="{7C0D7068-2136-F5DA-B0E8-DC84A06C01EA}"/>
              </a:ext>
            </a:extLst>
          </p:cNvPr>
          <p:cNvSpPr>
            <a:spLocks noGrp="1"/>
          </p:cNvSpPr>
          <p:nvPr>
            <p:ph type="body" idx="13"/>
          </p:nvPr>
        </p:nvSpPr>
        <p:spPr>
          <a:xfrm>
            <a:off x="6145878" y="721838"/>
            <a:ext cx="5876390" cy="823912"/>
          </a:xfrm>
        </p:spPr>
        <p:txBody>
          <a:bodyPr/>
          <a:lstStyle/>
          <a:p>
            <a:r>
              <a:rPr lang="en-US" dirty="0"/>
              <a:t>Composing Numbers</a:t>
            </a:r>
          </a:p>
        </p:txBody>
      </p:sp>
      <p:sp>
        <p:nvSpPr>
          <p:cNvPr id="6" name="Content Placeholder 5">
            <a:extLst>
              <a:ext uri="{FF2B5EF4-FFF2-40B4-BE49-F238E27FC236}">
                <a16:creationId xmlns:a16="http://schemas.microsoft.com/office/drawing/2014/main" id="{2EB55ECA-79AC-EAC6-1FBE-51095928D804}"/>
              </a:ext>
            </a:extLst>
          </p:cNvPr>
          <p:cNvSpPr>
            <a:spLocks noGrp="1"/>
          </p:cNvSpPr>
          <p:nvPr>
            <p:ph sz="half" idx="14"/>
          </p:nvPr>
        </p:nvSpPr>
        <p:spPr>
          <a:xfrm>
            <a:off x="6145878" y="1545749"/>
            <a:ext cx="5876389" cy="4590413"/>
          </a:xfrm>
        </p:spPr>
        <p:txBody>
          <a:bodyPr rIns="91440"/>
          <a:lstStyle/>
          <a:p>
            <a:pPr marL="0" indent="0">
              <a:spcBef>
                <a:spcPts val="0"/>
              </a:spcBef>
              <a:spcAft>
                <a:spcPts val="1200"/>
              </a:spcAft>
              <a:buNone/>
            </a:pPr>
            <a:r>
              <a:rPr lang="en-US" sz="2000" dirty="0"/>
              <a:t>Learn about composing numbers:</a:t>
            </a:r>
          </a:p>
          <a:p>
            <a:pPr>
              <a:spcBef>
                <a:spcPts val="0"/>
              </a:spcBef>
              <a:spcAft>
                <a:spcPts val="1200"/>
              </a:spcAft>
            </a:pPr>
            <a:r>
              <a:rPr lang="en-US" sz="2000" dirty="0"/>
              <a:t>Actors on Parts: Foundations</a:t>
            </a:r>
          </a:p>
          <a:p>
            <a:pPr>
              <a:spcBef>
                <a:spcPts val="0"/>
              </a:spcBef>
              <a:spcAft>
                <a:spcPts val="1200"/>
              </a:spcAft>
            </a:pPr>
            <a:r>
              <a:rPr lang="en-US" sz="2000" dirty="0"/>
              <a:t>Parts Combiner</a:t>
            </a:r>
          </a:p>
          <a:p>
            <a:pPr>
              <a:spcBef>
                <a:spcPts val="0"/>
              </a:spcBef>
              <a:spcAft>
                <a:spcPts val="1200"/>
              </a:spcAft>
            </a:pPr>
            <a:r>
              <a:rPr lang="en-US" sz="2000" dirty="0"/>
              <a:t>Inexact Part-Whole Recognizer</a:t>
            </a:r>
          </a:p>
          <a:p>
            <a:pPr>
              <a:spcBef>
                <a:spcPts val="0"/>
              </a:spcBef>
              <a:spcAft>
                <a:spcPts val="1200"/>
              </a:spcAft>
            </a:pPr>
            <a:r>
              <a:rPr lang="en-US" sz="2000" dirty="0"/>
              <a:t>Composer to 4, then 5</a:t>
            </a:r>
          </a:p>
          <a:p>
            <a:pPr>
              <a:spcBef>
                <a:spcPts val="0"/>
              </a:spcBef>
              <a:spcAft>
                <a:spcPts val="1200"/>
              </a:spcAft>
            </a:pPr>
            <a:r>
              <a:rPr lang="en-US" sz="2000" dirty="0"/>
              <a:t>Composer to 7</a:t>
            </a:r>
          </a:p>
          <a:p>
            <a:pPr>
              <a:spcBef>
                <a:spcPts val="0"/>
              </a:spcBef>
              <a:spcAft>
                <a:spcPts val="1200"/>
              </a:spcAft>
            </a:pPr>
            <a:r>
              <a:rPr lang="en-US" sz="2000" dirty="0"/>
              <a:t>Composer to 10</a:t>
            </a:r>
          </a:p>
          <a:p>
            <a:pPr>
              <a:spcBef>
                <a:spcPts val="0"/>
              </a:spcBef>
              <a:spcAft>
                <a:spcPts val="1200"/>
              </a:spcAft>
            </a:pPr>
            <a:r>
              <a:rPr lang="en-US" sz="2000" dirty="0"/>
              <a:t>Composers with Tens and Ones</a:t>
            </a:r>
          </a:p>
          <a:p>
            <a:pPr>
              <a:spcBef>
                <a:spcPts val="0"/>
              </a:spcBef>
              <a:spcAft>
                <a:spcPts val="1200"/>
              </a:spcAft>
            </a:pPr>
            <a:r>
              <a:rPr lang="en-US" sz="2000" dirty="0"/>
              <a:t>Deriver (plus / minus)</a:t>
            </a:r>
          </a:p>
          <a:p>
            <a:pPr>
              <a:spcBef>
                <a:spcPts val="0"/>
              </a:spcBef>
              <a:spcAft>
                <a:spcPts val="1200"/>
              </a:spcAft>
            </a:pPr>
            <a:r>
              <a:rPr lang="en-US" sz="2000" dirty="0"/>
              <a:t>Problem solver (plus / minus) [CN]</a:t>
            </a:r>
          </a:p>
        </p:txBody>
      </p:sp>
      <p:sp>
        <p:nvSpPr>
          <p:cNvPr id="7" name="Slide Number Placeholder 6">
            <a:extLst>
              <a:ext uri="{FF2B5EF4-FFF2-40B4-BE49-F238E27FC236}">
                <a16:creationId xmlns:a16="http://schemas.microsoft.com/office/drawing/2014/main" id="{9E23D2D1-32F4-58E9-EDA3-08D1F2E1F19B}"/>
              </a:ext>
            </a:extLst>
          </p:cNvPr>
          <p:cNvSpPr>
            <a:spLocks noGrp="1"/>
          </p:cNvSpPr>
          <p:nvPr>
            <p:ph type="sldNum" sz="quarter" idx="12"/>
          </p:nvPr>
        </p:nvSpPr>
        <p:spPr/>
        <p:txBody>
          <a:bodyPr/>
          <a:lstStyle/>
          <a:p>
            <a:fld id="{A3D1C70C-36A2-44FC-A083-98959550CFF4}" type="slidenum">
              <a:rPr lang="en-US" smtClean="0"/>
              <a:t>47</a:t>
            </a:fld>
            <a:endParaRPr lang="en-US" dirty="0"/>
          </a:p>
        </p:txBody>
      </p:sp>
    </p:spTree>
    <p:extLst>
      <p:ext uri="{BB962C8B-B14F-4D97-AF65-F5344CB8AC3E}">
        <p14:creationId xmlns:p14="http://schemas.microsoft.com/office/powerpoint/2010/main" val="2288882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4191-19EA-EA26-66CC-94E01F9FBAC5}"/>
              </a:ext>
            </a:extLst>
          </p:cNvPr>
          <p:cNvSpPr>
            <a:spLocks noGrp="1"/>
          </p:cNvSpPr>
          <p:nvPr>
            <p:ph type="title"/>
          </p:nvPr>
        </p:nvSpPr>
        <p:spPr/>
        <p:txBody>
          <a:bodyPr/>
          <a:lstStyle/>
          <a:p>
            <a:r>
              <a:rPr lang="en-US" dirty="0">
                <a:latin typeface="Palatino Linotype"/>
              </a:rPr>
              <a:t>References</a:t>
            </a:r>
            <a:endParaRPr lang="en-US" dirty="0"/>
          </a:p>
        </p:txBody>
      </p:sp>
      <p:sp>
        <p:nvSpPr>
          <p:cNvPr id="3" name="Text Placeholder 2">
            <a:extLst>
              <a:ext uri="{FF2B5EF4-FFF2-40B4-BE49-F238E27FC236}">
                <a16:creationId xmlns:a16="http://schemas.microsoft.com/office/drawing/2014/main" id="{622AFB23-BE86-EC75-73D5-D7C05FCF9945}"/>
              </a:ext>
            </a:extLst>
          </p:cNvPr>
          <p:cNvSpPr>
            <a:spLocks noGrp="1"/>
          </p:cNvSpPr>
          <p:nvPr>
            <p:ph type="body" sz="quarter" idx="11"/>
          </p:nvPr>
        </p:nvSpPr>
        <p:spPr/>
        <p:txBody>
          <a:bodyPr vert="horz" lIns="91440" tIns="45720" rIns="822960" bIns="45720" rtlCol="0" anchor="t">
            <a:normAutofit/>
          </a:bodyPr>
          <a:lstStyle/>
          <a:p>
            <a:r>
              <a:rPr lang="en-US" sz="2000" dirty="0">
                <a:solidFill>
                  <a:srgbClr val="222222"/>
                </a:solidFill>
                <a:latin typeface="Palatino Linotype"/>
                <a:cs typeface="Arial"/>
              </a:rPr>
              <a:t>Chang, S. H., Lee, N. H., &amp; Koay, P. L. (2017). Teaching and learning with concrete-pictorial-abstract sequence: A proposed model.</a:t>
            </a:r>
            <a:endParaRPr lang="en-US" sz="2000" dirty="0">
              <a:latin typeface="Palatino Linotype"/>
            </a:endParaRPr>
          </a:p>
          <a:p>
            <a:r>
              <a:rPr lang="en-US" sz="2000" dirty="0">
                <a:latin typeface="Palatino Linotype"/>
              </a:rPr>
              <a:t>Newton, N. (2021). </a:t>
            </a:r>
            <a:r>
              <a:rPr lang="en-US" sz="2000" i="1" dirty="0">
                <a:latin typeface="Palatino Linotype"/>
              </a:rPr>
              <a:t>Guided math in action: Building each student's mathematical proficiency with small-group Instruction</a:t>
            </a:r>
            <a:r>
              <a:rPr lang="en-US" sz="2000" dirty="0">
                <a:latin typeface="Palatino Linotype"/>
              </a:rPr>
              <a:t>. Routledge.</a:t>
            </a:r>
          </a:p>
        </p:txBody>
      </p:sp>
      <p:sp>
        <p:nvSpPr>
          <p:cNvPr id="5" name="TextBox 1">
            <a:extLst>
              <a:ext uri="{FF2B5EF4-FFF2-40B4-BE49-F238E27FC236}">
                <a16:creationId xmlns:a16="http://schemas.microsoft.com/office/drawing/2014/main" id="{D62649B0-7F67-9495-A9AE-775F6016589B}"/>
              </a:ext>
            </a:extLst>
          </p:cNvPr>
          <p:cNvSpPr txBox="1"/>
          <p:nvPr/>
        </p:nvSpPr>
        <p:spPr>
          <a:xfrm>
            <a:off x="250520" y="4634630"/>
            <a:ext cx="1176792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baseline="0">
                <a:latin typeface="Calibri"/>
              </a:rPr>
              <a:t>(Please be advised that neither the New Jersey Department of Education, nor its employees, specifically promotes, endorses, recommends, or favors any of the entities or resources listed herein Instead, this list of entities and resources is provided for informational purposes only.  School districts must always evaluate and determine, based on the individualized needs of its student population, whether to utilize and/or expend its resources on the entities or resources herein.)</a:t>
            </a:r>
            <a:r>
              <a:rPr lang="en-US" sz="1600">
                <a:latin typeface="Calibri"/>
                <a:ea typeface="Calibri"/>
                <a:cs typeface="Calibri"/>
              </a:rPr>
              <a:t>​</a:t>
            </a:r>
            <a:endParaRPr lang="en-US"/>
          </a:p>
        </p:txBody>
      </p:sp>
      <p:sp>
        <p:nvSpPr>
          <p:cNvPr id="4" name="Slide Number Placeholder 3">
            <a:extLst>
              <a:ext uri="{FF2B5EF4-FFF2-40B4-BE49-F238E27FC236}">
                <a16:creationId xmlns:a16="http://schemas.microsoft.com/office/drawing/2014/main" id="{02B7BE55-DE2B-5AAC-D2F8-70243E23F47D}"/>
              </a:ext>
            </a:extLst>
          </p:cNvPr>
          <p:cNvSpPr>
            <a:spLocks noGrp="1"/>
          </p:cNvSpPr>
          <p:nvPr>
            <p:ph type="sldNum" sz="quarter" idx="10"/>
          </p:nvPr>
        </p:nvSpPr>
        <p:spPr/>
        <p:txBody>
          <a:bodyPr/>
          <a:lstStyle/>
          <a:p>
            <a:fld id="{A3D1C70C-36A2-44FC-A083-98959550CFF4}" type="slidenum">
              <a:rPr lang="en-US" smtClean="0"/>
              <a:pPr/>
              <a:t>48</a:t>
            </a:fld>
            <a:endParaRPr lang="en-US"/>
          </a:p>
        </p:txBody>
      </p:sp>
    </p:spTree>
    <p:extLst>
      <p:ext uri="{BB962C8B-B14F-4D97-AF65-F5344CB8AC3E}">
        <p14:creationId xmlns:p14="http://schemas.microsoft.com/office/powerpoint/2010/main" val="134602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3707-21A3-4F7E-8A6D-61C299DC82EE}"/>
              </a:ext>
            </a:extLst>
          </p:cNvPr>
          <p:cNvSpPr>
            <a:spLocks noGrp="1"/>
          </p:cNvSpPr>
          <p:nvPr>
            <p:ph type="title"/>
          </p:nvPr>
        </p:nvSpPr>
        <p:spPr/>
        <p:txBody>
          <a:bodyPr anchor="b">
            <a:normAutofit fontScale="90000"/>
          </a:bodyPr>
          <a:lstStyle/>
          <a:p>
            <a:r>
              <a:rPr lang="en-US" dirty="0"/>
              <a:t>Just Start!</a:t>
            </a:r>
          </a:p>
        </p:txBody>
      </p:sp>
      <p:sp>
        <p:nvSpPr>
          <p:cNvPr id="13" name="Text Placeholder 12">
            <a:extLst>
              <a:ext uri="{FF2B5EF4-FFF2-40B4-BE49-F238E27FC236}">
                <a16:creationId xmlns:a16="http://schemas.microsoft.com/office/drawing/2014/main" id="{BC3BB9C9-8CB0-2560-8F1F-E5426CAB60DF}"/>
              </a:ext>
            </a:extLst>
          </p:cNvPr>
          <p:cNvSpPr>
            <a:spLocks noGrp="1"/>
          </p:cNvSpPr>
          <p:nvPr>
            <p:ph type="body" sz="quarter" idx="19"/>
          </p:nvPr>
        </p:nvSpPr>
        <p:spPr/>
        <p:txBody>
          <a:bodyPr/>
          <a:lstStyle/>
          <a:p>
            <a:r>
              <a:rPr lang="en-US" sz="3200" dirty="0"/>
              <a:t>Teachers should start small, start slow, but just start!  </a:t>
            </a:r>
          </a:p>
        </p:txBody>
      </p:sp>
      <p:pic>
        <p:nvPicPr>
          <p:cNvPr id="15" name="Content Placeholder 14" descr="Student working in a math center with shapes">
            <a:extLst>
              <a:ext uri="{FF2B5EF4-FFF2-40B4-BE49-F238E27FC236}">
                <a16:creationId xmlns:a16="http://schemas.microsoft.com/office/drawing/2014/main" id="{EDF268C2-D1A6-62B3-23BA-15F940FB27FB}"/>
              </a:ext>
            </a:extLst>
          </p:cNvPr>
          <p:cNvPicPr>
            <a:picLocks noGrp="1" noChangeAspect="1"/>
          </p:cNvPicPr>
          <p:nvPr>
            <p:ph sz="half" idx="1"/>
          </p:nvPr>
        </p:nvPicPr>
        <p:blipFill>
          <a:blip r:embed="rId3"/>
          <a:stretch>
            <a:fillRect/>
          </a:stretch>
        </p:blipFill>
        <p:spPr>
          <a:xfrm>
            <a:off x="160973" y="2953585"/>
            <a:ext cx="3691884" cy="2360270"/>
          </a:xfrm>
          <a:prstGeom prst="rect">
            <a:avLst/>
          </a:prstGeom>
        </p:spPr>
      </p:pic>
      <p:pic>
        <p:nvPicPr>
          <p:cNvPr id="16" name="Content Placeholder 15" descr="Students sitting on the floor building a bridge with blocks">
            <a:extLst>
              <a:ext uri="{FF2B5EF4-FFF2-40B4-BE49-F238E27FC236}">
                <a16:creationId xmlns:a16="http://schemas.microsoft.com/office/drawing/2014/main" id="{5194D393-9FE1-2B89-A9CE-208D1A1A9837}"/>
              </a:ext>
            </a:extLst>
          </p:cNvPr>
          <p:cNvPicPr>
            <a:picLocks noGrp="1" noChangeAspect="1"/>
          </p:cNvPicPr>
          <p:nvPr>
            <p:ph sz="half" idx="15"/>
          </p:nvPr>
        </p:nvPicPr>
        <p:blipFill>
          <a:blip r:embed="rId4"/>
          <a:stretch>
            <a:fillRect/>
          </a:stretch>
        </p:blipFill>
        <p:spPr>
          <a:xfrm>
            <a:off x="3664325" y="3766510"/>
            <a:ext cx="3416096" cy="2273093"/>
          </a:xfrm>
          <a:prstGeom prst="rect">
            <a:avLst/>
          </a:prstGeom>
        </p:spPr>
      </p:pic>
      <p:pic>
        <p:nvPicPr>
          <p:cNvPr id="17" name="Content Placeholder 16" descr="Student doing a clip card in a math center">
            <a:extLst>
              <a:ext uri="{FF2B5EF4-FFF2-40B4-BE49-F238E27FC236}">
                <a16:creationId xmlns:a16="http://schemas.microsoft.com/office/drawing/2014/main" id="{B1EB02CA-4BC8-4B85-0CBB-C70BA47D175D}"/>
              </a:ext>
            </a:extLst>
          </p:cNvPr>
          <p:cNvPicPr>
            <a:picLocks noGrp="1" noChangeAspect="1"/>
          </p:cNvPicPr>
          <p:nvPr>
            <p:ph sz="half" idx="16"/>
          </p:nvPr>
        </p:nvPicPr>
        <p:blipFill>
          <a:blip r:embed="rId5"/>
          <a:stretch>
            <a:fillRect/>
          </a:stretch>
        </p:blipFill>
        <p:spPr>
          <a:xfrm>
            <a:off x="6830589" y="1819990"/>
            <a:ext cx="2293987" cy="3043046"/>
          </a:xfrm>
          <a:prstGeom prst="rect">
            <a:avLst/>
          </a:prstGeom>
        </p:spPr>
      </p:pic>
      <p:pic>
        <p:nvPicPr>
          <p:cNvPr id="18" name="Content Placeholder 17" descr="A table with many different objects on it (trays of math cubes, laminated cards with numbers)">
            <a:extLst>
              <a:ext uri="{FF2B5EF4-FFF2-40B4-BE49-F238E27FC236}">
                <a16:creationId xmlns:a16="http://schemas.microsoft.com/office/drawing/2014/main" id="{DA57D445-6474-9AC6-4285-6BABBB7C19D8}"/>
              </a:ext>
            </a:extLst>
          </p:cNvPr>
          <p:cNvPicPr>
            <a:picLocks noGrp="1" noChangeAspect="1"/>
          </p:cNvPicPr>
          <p:nvPr>
            <p:ph sz="half" idx="17"/>
          </p:nvPr>
        </p:nvPicPr>
        <p:blipFill>
          <a:blip r:embed="rId6"/>
          <a:stretch>
            <a:fillRect/>
          </a:stretch>
        </p:blipFill>
        <p:spPr>
          <a:xfrm>
            <a:off x="9531479" y="2751043"/>
            <a:ext cx="1981988" cy="2637449"/>
          </a:xfrm>
          <a:prstGeom prst="rect">
            <a:avLst/>
          </a:prstGeom>
        </p:spPr>
      </p:pic>
      <p:sp>
        <p:nvSpPr>
          <p:cNvPr id="4" name="Slide Number Placeholder 3">
            <a:extLst>
              <a:ext uri="{FF2B5EF4-FFF2-40B4-BE49-F238E27FC236}">
                <a16:creationId xmlns:a16="http://schemas.microsoft.com/office/drawing/2014/main" id="{6AB7E0ED-8C65-4624-9E98-A972E1CA5FD2}"/>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49</a:t>
            </a:fld>
            <a:endParaRPr lang="en-US"/>
          </a:p>
        </p:txBody>
      </p:sp>
    </p:spTree>
    <p:extLst>
      <p:ext uri="{BB962C8B-B14F-4D97-AF65-F5344CB8AC3E}">
        <p14:creationId xmlns:p14="http://schemas.microsoft.com/office/powerpoint/2010/main" val="114439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8E56-35B0-06E4-D48B-8E5F18BC3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2A268-9888-DC12-E810-BB95DBF1F694}"/>
              </a:ext>
            </a:extLst>
          </p:cNvPr>
          <p:cNvSpPr>
            <a:spLocks noGrp="1"/>
          </p:cNvSpPr>
          <p:nvPr>
            <p:ph type="title"/>
          </p:nvPr>
        </p:nvSpPr>
        <p:spPr>
          <a:xfrm>
            <a:off x="1256841" y="302289"/>
            <a:ext cx="10096959" cy="747579"/>
          </a:xfrm>
        </p:spPr>
        <p:txBody>
          <a:bodyPr anchor="ctr">
            <a:normAutofit/>
          </a:bodyPr>
          <a:lstStyle/>
          <a:p>
            <a:r>
              <a:rPr lang="en-US" sz="4600" dirty="0"/>
              <a:t>Getting Started (3 of 6)</a:t>
            </a:r>
          </a:p>
        </p:txBody>
      </p:sp>
      <p:sp>
        <p:nvSpPr>
          <p:cNvPr id="13" name="Text Placeholder 12">
            <a:extLst>
              <a:ext uri="{FF2B5EF4-FFF2-40B4-BE49-F238E27FC236}">
                <a16:creationId xmlns:a16="http://schemas.microsoft.com/office/drawing/2014/main" id="{64A9E04E-2F9E-0377-9021-9766251CE566}"/>
              </a:ext>
            </a:extLst>
          </p:cNvPr>
          <p:cNvSpPr>
            <a:spLocks noGrp="1"/>
          </p:cNvSpPr>
          <p:nvPr>
            <p:ph type="body" sz="quarter" idx="19"/>
          </p:nvPr>
        </p:nvSpPr>
        <p:spPr/>
        <p:txBody>
          <a:bodyPr/>
          <a:lstStyle/>
          <a:p>
            <a:r>
              <a:rPr lang="en-US" sz="2800" dirty="0">
                <a:latin typeface="Palatino Linotype"/>
              </a:rPr>
              <a:t>What does ‘working in centers’ look like, sound like, and feels like?</a:t>
            </a:r>
          </a:p>
        </p:txBody>
      </p:sp>
      <p:pic>
        <p:nvPicPr>
          <p:cNvPr id="14" name="Content Placeholder 13" descr="Looks like and sounds like chart to describe what centers should be.  All content is in the text version on the next slide.">
            <a:extLst>
              <a:ext uri="{FF2B5EF4-FFF2-40B4-BE49-F238E27FC236}">
                <a16:creationId xmlns:a16="http://schemas.microsoft.com/office/drawing/2014/main" id="{765C83C3-A1C5-6CB8-2E6D-A619E46C50B2}"/>
              </a:ext>
            </a:extLst>
          </p:cNvPr>
          <p:cNvPicPr>
            <a:picLocks noGrp="1" noChangeAspect="1"/>
          </p:cNvPicPr>
          <p:nvPr>
            <p:ph sz="half" idx="1"/>
          </p:nvPr>
        </p:nvPicPr>
        <p:blipFill>
          <a:blip r:embed="rId3"/>
          <a:stretch>
            <a:fillRect/>
          </a:stretch>
        </p:blipFill>
        <p:spPr>
          <a:xfrm>
            <a:off x="79086" y="2398686"/>
            <a:ext cx="4092224" cy="2828251"/>
          </a:xfrm>
          <a:prstGeom prst="rect">
            <a:avLst/>
          </a:prstGeom>
        </p:spPr>
      </p:pic>
      <p:pic>
        <p:nvPicPr>
          <p:cNvPr id="15" name="Content Placeholder 14" descr="Math Stations poster. All content is on the slide titled &quot;Text Version Math Stations Poster.&quot;">
            <a:extLst>
              <a:ext uri="{FF2B5EF4-FFF2-40B4-BE49-F238E27FC236}">
                <a16:creationId xmlns:a16="http://schemas.microsoft.com/office/drawing/2014/main" id="{C4960748-5A86-42E7-3013-738F9F51AEF6}"/>
              </a:ext>
            </a:extLst>
          </p:cNvPr>
          <p:cNvPicPr>
            <a:picLocks noGrp="1" noChangeAspect="1"/>
          </p:cNvPicPr>
          <p:nvPr>
            <p:ph sz="half" idx="16"/>
          </p:nvPr>
        </p:nvPicPr>
        <p:blipFill>
          <a:blip r:embed="rId4"/>
          <a:stretch>
            <a:fillRect/>
          </a:stretch>
        </p:blipFill>
        <p:spPr>
          <a:xfrm>
            <a:off x="4423890" y="2056260"/>
            <a:ext cx="2802511" cy="3605983"/>
          </a:xfrm>
          <a:prstGeom prst="rect">
            <a:avLst/>
          </a:prstGeom>
          <a:noFill/>
        </p:spPr>
      </p:pic>
      <p:pic>
        <p:nvPicPr>
          <p:cNvPr id="16" name="Content Placeholder 15" descr="Looks like and sounds like chart to describe what centers should be.  All content is on the slide titled &quot;Text Version: Looks like and sounds like chart 2.&quot;">
            <a:extLst>
              <a:ext uri="{FF2B5EF4-FFF2-40B4-BE49-F238E27FC236}">
                <a16:creationId xmlns:a16="http://schemas.microsoft.com/office/drawing/2014/main" id="{227579B9-8E2E-9D90-E254-9F2F9257F562}"/>
              </a:ext>
            </a:extLst>
          </p:cNvPr>
          <p:cNvPicPr>
            <a:picLocks noGrp="1" noChangeAspect="1"/>
          </p:cNvPicPr>
          <p:nvPr>
            <p:ph sz="half" idx="17"/>
          </p:nvPr>
        </p:nvPicPr>
        <p:blipFill>
          <a:blip r:embed="rId5"/>
          <a:stretch>
            <a:fillRect/>
          </a:stretch>
        </p:blipFill>
        <p:spPr>
          <a:xfrm>
            <a:off x="7478981" y="2263775"/>
            <a:ext cx="4460606" cy="2963162"/>
          </a:xfrm>
          <a:prstGeom prst="rect">
            <a:avLst/>
          </a:prstGeom>
        </p:spPr>
      </p:pic>
      <p:sp>
        <p:nvSpPr>
          <p:cNvPr id="4" name="Slide Number Placeholder 3">
            <a:extLst>
              <a:ext uri="{FF2B5EF4-FFF2-40B4-BE49-F238E27FC236}">
                <a16:creationId xmlns:a16="http://schemas.microsoft.com/office/drawing/2014/main" id="{9CCFE8DF-C405-058C-7EAF-FDC029CF57E6}"/>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5</a:t>
            </a:fld>
            <a:endParaRPr lang="en-US"/>
          </a:p>
        </p:txBody>
      </p:sp>
    </p:spTree>
    <p:extLst>
      <p:ext uri="{BB962C8B-B14F-4D97-AF65-F5344CB8AC3E}">
        <p14:creationId xmlns:p14="http://schemas.microsoft.com/office/powerpoint/2010/main" val="1557819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8BA-44FC-0170-9A47-06A3B4939B44}"/>
              </a:ext>
            </a:extLst>
          </p:cNvPr>
          <p:cNvSpPr>
            <a:spLocks noGrp="1"/>
          </p:cNvSpPr>
          <p:nvPr>
            <p:ph type="title"/>
          </p:nvPr>
        </p:nvSpPr>
        <p:spPr/>
        <p:txBody>
          <a:bodyPr/>
          <a:lstStyle/>
          <a:p>
            <a:r>
              <a:rPr lang="en-US"/>
              <a:t>Follow Us on Social Media</a:t>
            </a:r>
          </a:p>
        </p:txBody>
      </p:sp>
      <p:sp>
        <p:nvSpPr>
          <p:cNvPr id="3" name="Text Placeholder 2">
            <a:extLst>
              <a:ext uri="{FF2B5EF4-FFF2-40B4-BE49-F238E27FC236}">
                <a16:creationId xmlns:a16="http://schemas.microsoft.com/office/drawing/2014/main" id="{44DF877A-4764-1162-7123-E7F0FC9CA3B3}"/>
              </a:ext>
            </a:extLst>
          </p:cNvPr>
          <p:cNvSpPr>
            <a:spLocks noGrp="1"/>
          </p:cNvSpPr>
          <p:nvPr>
            <p:ph type="body" sz="quarter" idx="18"/>
          </p:nvPr>
        </p:nvSpPr>
        <p:spPr/>
        <p:txBody>
          <a:bodyPr/>
          <a:lstStyle/>
          <a:p>
            <a:r>
              <a:rPr lang="en-US" sz="1400"/>
              <a:t>Facebook: </a:t>
            </a:r>
            <a:br>
              <a:rPr lang="en-US" sz="1400"/>
            </a:br>
            <a:r>
              <a:rPr lang="en-US" sz="1400"/>
              <a:t>@njdeptofed</a:t>
            </a:r>
          </a:p>
        </p:txBody>
      </p:sp>
      <p:sp>
        <p:nvSpPr>
          <p:cNvPr id="4" name="Text Placeholder 3">
            <a:extLst>
              <a:ext uri="{FF2B5EF4-FFF2-40B4-BE49-F238E27FC236}">
                <a16:creationId xmlns:a16="http://schemas.microsoft.com/office/drawing/2014/main" id="{4F7534DB-B373-4FE4-44DA-DEFD0DE3C6A8}"/>
              </a:ext>
            </a:extLst>
          </p:cNvPr>
          <p:cNvSpPr>
            <a:spLocks noGrp="1"/>
          </p:cNvSpPr>
          <p:nvPr>
            <p:ph type="body" sz="quarter" idx="19"/>
          </p:nvPr>
        </p:nvSpPr>
        <p:spPr/>
        <p:txBody>
          <a:bodyPr/>
          <a:lstStyle/>
          <a:p>
            <a:r>
              <a:rPr lang="en-US" sz="1400" dirty="0"/>
              <a:t>Instagram: </a:t>
            </a:r>
            <a:br>
              <a:rPr lang="en-US" sz="1400" dirty="0"/>
            </a:br>
            <a:r>
              <a:rPr lang="en-US" sz="1400" dirty="0"/>
              <a:t>@newjerseydoe</a:t>
            </a:r>
          </a:p>
        </p:txBody>
      </p:sp>
      <p:sp>
        <p:nvSpPr>
          <p:cNvPr id="5" name="Text Placeholder 4">
            <a:extLst>
              <a:ext uri="{FF2B5EF4-FFF2-40B4-BE49-F238E27FC236}">
                <a16:creationId xmlns:a16="http://schemas.microsoft.com/office/drawing/2014/main" id="{9D829465-9614-F4A7-2745-4442655ECD23}"/>
              </a:ext>
            </a:extLst>
          </p:cNvPr>
          <p:cNvSpPr>
            <a:spLocks noGrp="1"/>
          </p:cNvSpPr>
          <p:nvPr>
            <p:ph type="body" sz="quarter" idx="20"/>
          </p:nvPr>
        </p:nvSpPr>
        <p:spPr>
          <a:xfrm>
            <a:off x="7157716" y="2540792"/>
            <a:ext cx="3222071" cy="914400"/>
          </a:xfrm>
        </p:spPr>
        <p:txBody>
          <a:bodyPr/>
          <a:lstStyle/>
          <a:p>
            <a:r>
              <a:rPr lang="en-US" sz="1600" dirty="0"/>
              <a:t>LinkedIn: </a:t>
            </a:r>
            <a:br>
              <a:rPr lang="en-US" sz="1600" dirty="0"/>
            </a:br>
            <a:r>
              <a:rPr lang="en-US" dirty="0"/>
              <a:t>New Jersey Department of Education</a:t>
            </a:r>
            <a:endParaRPr lang="en-US" sz="1600" dirty="0"/>
          </a:p>
        </p:txBody>
      </p:sp>
      <p:sp>
        <p:nvSpPr>
          <p:cNvPr id="6" name="Text Placeholder 5">
            <a:extLst>
              <a:ext uri="{FF2B5EF4-FFF2-40B4-BE49-F238E27FC236}">
                <a16:creationId xmlns:a16="http://schemas.microsoft.com/office/drawing/2014/main" id="{6D7DB17C-4391-4447-9B73-1C6D87CCAF5D}"/>
              </a:ext>
            </a:extLst>
          </p:cNvPr>
          <p:cNvSpPr>
            <a:spLocks noGrp="1"/>
          </p:cNvSpPr>
          <p:nvPr>
            <p:ph type="body" sz="quarter" idx="21"/>
          </p:nvPr>
        </p:nvSpPr>
        <p:spPr/>
        <p:txBody>
          <a:bodyPr/>
          <a:lstStyle/>
          <a:p>
            <a:r>
              <a:rPr lang="en-US" sz="1400"/>
              <a:t>Threads:</a:t>
            </a:r>
            <a:br>
              <a:rPr lang="en-US" sz="1400"/>
            </a:br>
            <a:r>
              <a:rPr lang="en-US" sz="1400"/>
              <a:t>@NewJerseyDOE</a:t>
            </a:r>
          </a:p>
        </p:txBody>
      </p:sp>
      <p:sp>
        <p:nvSpPr>
          <p:cNvPr id="7" name="Text Placeholder 6">
            <a:extLst>
              <a:ext uri="{FF2B5EF4-FFF2-40B4-BE49-F238E27FC236}">
                <a16:creationId xmlns:a16="http://schemas.microsoft.com/office/drawing/2014/main" id="{3A9B9AE2-0CAE-F8C7-5904-BB5585BD075C}"/>
              </a:ext>
            </a:extLst>
          </p:cNvPr>
          <p:cNvSpPr>
            <a:spLocks noGrp="1"/>
          </p:cNvSpPr>
          <p:nvPr>
            <p:ph type="body" sz="quarter" idx="16"/>
          </p:nvPr>
        </p:nvSpPr>
        <p:spPr/>
        <p:txBody>
          <a:bodyPr/>
          <a:lstStyle/>
          <a:p>
            <a:r>
              <a:rPr lang="en-US" sz="1400"/>
              <a:t>X: @NewJerseyDOE</a:t>
            </a:r>
          </a:p>
        </p:txBody>
      </p:sp>
      <p:sp>
        <p:nvSpPr>
          <p:cNvPr id="8" name="Text Placeholder 7">
            <a:extLst>
              <a:ext uri="{FF2B5EF4-FFF2-40B4-BE49-F238E27FC236}">
                <a16:creationId xmlns:a16="http://schemas.microsoft.com/office/drawing/2014/main" id="{CD71530C-A2CF-90BE-687C-3FB18D13E934}"/>
              </a:ext>
            </a:extLst>
          </p:cNvPr>
          <p:cNvSpPr>
            <a:spLocks noGrp="1"/>
          </p:cNvSpPr>
          <p:nvPr>
            <p:ph type="body" sz="quarter" idx="17"/>
          </p:nvPr>
        </p:nvSpPr>
        <p:spPr/>
        <p:txBody>
          <a:bodyPr/>
          <a:lstStyle/>
          <a:p>
            <a:r>
              <a:rPr lang="en-US" sz="1600"/>
              <a:t>YouTube: </a:t>
            </a:r>
            <a:r>
              <a:rPr lang="en-US" sz="1400"/>
              <a:t>@newjerseydepartmentofeduca6565</a:t>
            </a:r>
          </a:p>
        </p:txBody>
      </p:sp>
      <p:sp>
        <p:nvSpPr>
          <p:cNvPr id="9" name="Slide Number Placeholder 8">
            <a:extLst>
              <a:ext uri="{FF2B5EF4-FFF2-40B4-BE49-F238E27FC236}">
                <a16:creationId xmlns:a16="http://schemas.microsoft.com/office/drawing/2014/main" id="{D0F7168A-CC49-56E6-B127-660AAE5DD0C5}"/>
              </a:ext>
            </a:extLst>
          </p:cNvPr>
          <p:cNvSpPr>
            <a:spLocks noGrp="1"/>
          </p:cNvSpPr>
          <p:nvPr>
            <p:ph type="sldNum" sz="quarter" idx="10"/>
          </p:nvPr>
        </p:nvSpPr>
        <p:spPr/>
        <p:txBody>
          <a:bodyPr/>
          <a:lstStyle/>
          <a:p>
            <a:fld id="{A3D1C70C-36A2-44FC-A083-98959550CFF4}" type="slidenum">
              <a:rPr lang="en-US" smtClean="0"/>
              <a:pPr/>
              <a:t>50</a:t>
            </a:fld>
            <a:endParaRPr lang="en-US"/>
          </a:p>
        </p:txBody>
      </p:sp>
    </p:spTree>
    <p:extLst>
      <p:ext uri="{BB962C8B-B14F-4D97-AF65-F5344CB8AC3E}">
        <p14:creationId xmlns:p14="http://schemas.microsoft.com/office/powerpoint/2010/main" val="2529699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vert="horz" lIns="0" tIns="45720" rIns="91440" bIns="45720" rtlCol="0" anchor="t">
            <a:normAutofit/>
          </a:bodyPr>
          <a:lstStyle/>
          <a:p>
            <a:r>
              <a:rPr lang="en-US" dirty="0">
                <a:latin typeface="Palatino Linotype"/>
              </a:rPr>
              <a:t>New Jersey Department of Education: </a:t>
            </a:r>
            <a:r>
              <a:rPr lang="en-US" dirty="0">
                <a:solidFill>
                  <a:srgbClr val="0000FF"/>
                </a:solidFill>
                <a:latin typeface="Palatino Linotype"/>
                <a:hlinkClick r:id="rId2">
                  <a:extLst>
                    <a:ext uri="{A12FA001-AC4F-418D-AE19-62706E023703}">
                      <ahyp:hlinkClr xmlns:ahyp="http://schemas.microsoft.com/office/drawing/2018/hyperlinkcolor" val="tx"/>
                    </a:ext>
                  </a:extLst>
                </a:hlinkClick>
              </a:rPr>
              <a:t>nj.gov/education</a:t>
            </a:r>
          </a:p>
          <a:p>
            <a:r>
              <a:rPr lang="en-US" dirty="0">
                <a:solidFill>
                  <a:srgbClr val="0000FF"/>
                </a:solidFill>
                <a:latin typeface="Palatino Linotype"/>
              </a:rPr>
              <a:t>DECS: </a:t>
            </a:r>
            <a:r>
              <a:rPr lang="en-US" dirty="0">
                <a:solidFill>
                  <a:srgbClr val="0000FF"/>
                </a:solidFill>
                <a:latin typeface="Palatino Linotype"/>
                <a:hlinkClick r:id="rId3"/>
              </a:rPr>
              <a:t>https://www.nj.gov/education/earlychildhood/</a:t>
            </a:r>
            <a:r>
              <a:rPr lang="en-US" dirty="0">
                <a:solidFill>
                  <a:srgbClr val="0000FF"/>
                </a:solidFill>
                <a:latin typeface="Palatino Linotype"/>
              </a:rPr>
              <a:t> </a:t>
            </a:r>
            <a:endParaRPr lang="en-US" dirty="0">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1" y="3733775"/>
            <a:ext cx="12191999" cy="1493491"/>
          </a:xfrm>
        </p:spPr>
        <p:txBody>
          <a:bodyPr vert="horz" lIns="0" tIns="45720" rIns="0" bIns="45720" rtlCol="0" anchor="t">
            <a:normAutofit/>
          </a:bodyPr>
          <a:lstStyle/>
          <a:p>
            <a:r>
              <a:rPr lang="en-US">
                <a:latin typeface="Palatino Linotype"/>
                <a:hlinkClick r:id="rId4"/>
              </a:rPr>
              <a:t>K-3Office@doe.nj.gov</a:t>
            </a:r>
          </a:p>
          <a:p>
            <a:r>
              <a:rPr lang="en-US">
                <a:latin typeface="Palatino Linotype"/>
                <a:hlinkClick r:id="rId5"/>
              </a:rPr>
              <a:t>skelly@longbranch.k12.nj.us</a:t>
            </a:r>
            <a:endParaRPr lang="en-US"/>
          </a:p>
          <a:p>
            <a:endParaRPr lang="en-US"/>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51</a:t>
            </a:fld>
            <a:endParaRPr lang="en-US"/>
          </a:p>
        </p:txBody>
      </p:sp>
    </p:spTree>
    <p:extLst>
      <p:ext uri="{BB962C8B-B14F-4D97-AF65-F5344CB8AC3E}">
        <p14:creationId xmlns:p14="http://schemas.microsoft.com/office/powerpoint/2010/main" val="1153922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573130-CDE0-F65F-193D-697FE255DCF2}"/>
              </a:ext>
            </a:extLst>
          </p:cNvPr>
          <p:cNvSpPr>
            <a:spLocks noGrp="1"/>
          </p:cNvSpPr>
          <p:nvPr>
            <p:ph type="title"/>
          </p:nvPr>
        </p:nvSpPr>
        <p:spPr/>
        <p:txBody>
          <a:bodyPr/>
          <a:lstStyle/>
          <a:p>
            <a:r>
              <a:rPr lang="en-US" sz="3600" dirty="0"/>
              <a:t>Text Version: Looks like and sounds like chart  </a:t>
            </a:r>
          </a:p>
        </p:txBody>
      </p:sp>
      <p:sp>
        <p:nvSpPr>
          <p:cNvPr id="15" name="Text Placeholder 14">
            <a:extLst>
              <a:ext uri="{FF2B5EF4-FFF2-40B4-BE49-F238E27FC236}">
                <a16:creationId xmlns:a16="http://schemas.microsoft.com/office/drawing/2014/main" id="{DA2F97D4-2017-DD35-E34F-26F4613CCD52}"/>
              </a:ext>
            </a:extLst>
          </p:cNvPr>
          <p:cNvSpPr>
            <a:spLocks noGrp="1"/>
          </p:cNvSpPr>
          <p:nvPr>
            <p:ph type="body" sz="quarter" idx="19"/>
          </p:nvPr>
        </p:nvSpPr>
        <p:spPr>
          <a:xfrm>
            <a:off x="160973" y="1054430"/>
            <a:ext cx="11192827" cy="747579"/>
          </a:xfrm>
        </p:spPr>
        <p:txBody>
          <a:bodyPr rIns="182880"/>
          <a:lstStyle/>
          <a:p>
            <a:r>
              <a:rPr lang="en-US" sz="2800">
                <a:latin typeface="Palatino Linotype"/>
              </a:rPr>
              <a:t>What does ‘working in centers’ look like, sound like, and feels like?</a:t>
            </a:r>
            <a:endParaRPr lang="en-US" sz="2800" dirty="0">
              <a:latin typeface="Palatino Linotype"/>
            </a:endParaRPr>
          </a:p>
        </p:txBody>
      </p:sp>
      <p:sp>
        <p:nvSpPr>
          <p:cNvPr id="11" name="Content Placeholder 10">
            <a:extLst>
              <a:ext uri="{FF2B5EF4-FFF2-40B4-BE49-F238E27FC236}">
                <a16:creationId xmlns:a16="http://schemas.microsoft.com/office/drawing/2014/main" id="{5CCD3CD8-9FCB-39DB-CED4-96E74DE060CF}"/>
              </a:ext>
            </a:extLst>
          </p:cNvPr>
          <p:cNvSpPr>
            <a:spLocks noGrp="1"/>
          </p:cNvSpPr>
          <p:nvPr>
            <p:ph sz="half" idx="1"/>
          </p:nvPr>
        </p:nvSpPr>
        <p:spPr>
          <a:xfrm>
            <a:off x="252727" y="1560321"/>
            <a:ext cx="5697090" cy="2146703"/>
          </a:xfrm>
        </p:spPr>
        <p:txBody>
          <a:bodyPr>
            <a:normAutofit fontScale="92500" lnSpcReduction="10000"/>
          </a:bodyPr>
          <a:lstStyle/>
          <a:p>
            <a:pPr>
              <a:spcBef>
                <a:spcPts val="0"/>
              </a:spcBef>
              <a:spcAft>
                <a:spcPts val="0"/>
              </a:spcAft>
            </a:pPr>
            <a:r>
              <a:rPr lang="en-US" sz="2000" dirty="0"/>
              <a:t>Looks like:</a:t>
            </a:r>
          </a:p>
          <a:p>
            <a:pPr marL="457200" indent="-457200">
              <a:spcBef>
                <a:spcPts val="0"/>
              </a:spcBef>
              <a:spcAft>
                <a:spcPts val="0"/>
              </a:spcAft>
              <a:buFont typeface="Arial" panose="020B0604020202020204" pitchFamily="34" charset="0"/>
              <a:buChar char="•"/>
            </a:pPr>
            <a:r>
              <a:rPr lang="en-US" sz="2000" dirty="0"/>
              <a:t>Everyone sharing</a:t>
            </a:r>
          </a:p>
          <a:p>
            <a:pPr marL="457200" indent="-457200">
              <a:spcBef>
                <a:spcPts val="0"/>
              </a:spcBef>
              <a:spcAft>
                <a:spcPts val="0"/>
              </a:spcAft>
              <a:buFont typeface="Arial" panose="020B0604020202020204" pitchFamily="34" charset="0"/>
              <a:buChar char="•"/>
            </a:pPr>
            <a:r>
              <a:rPr lang="en-US" sz="2000" dirty="0"/>
              <a:t>Looking at each other when talking</a:t>
            </a:r>
          </a:p>
          <a:p>
            <a:pPr marL="457200" indent="-457200">
              <a:spcBef>
                <a:spcPts val="0"/>
              </a:spcBef>
              <a:spcAft>
                <a:spcPts val="0"/>
              </a:spcAft>
              <a:buFont typeface="Arial" panose="020B0604020202020204" pitchFamily="34" charset="0"/>
              <a:buChar char="•"/>
            </a:pPr>
            <a:r>
              <a:rPr lang="en-US" sz="2000" dirty="0"/>
              <a:t>Playing together nicely</a:t>
            </a:r>
          </a:p>
          <a:p>
            <a:pPr marL="457200" indent="-457200">
              <a:spcBef>
                <a:spcPts val="0"/>
              </a:spcBef>
              <a:spcAft>
                <a:spcPts val="0"/>
              </a:spcAft>
              <a:buFont typeface="Arial" panose="020B0604020202020204" pitchFamily="34" charset="0"/>
              <a:buChar char="•"/>
            </a:pPr>
            <a:r>
              <a:rPr lang="en-US" sz="2000" dirty="0"/>
              <a:t>Everyone in their workstation</a:t>
            </a:r>
          </a:p>
          <a:p>
            <a:pPr marL="457200" indent="-457200">
              <a:spcBef>
                <a:spcPts val="0"/>
              </a:spcBef>
              <a:spcAft>
                <a:spcPts val="0"/>
              </a:spcAft>
              <a:buFont typeface="Arial" panose="020B0604020202020204" pitchFamily="34" charset="0"/>
              <a:buChar char="•"/>
            </a:pPr>
            <a:r>
              <a:rPr lang="en-US" sz="2000" dirty="0"/>
              <a:t>Everyone helping each other</a:t>
            </a:r>
          </a:p>
          <a:p>
            <a:pPr marL="457200" indent="-457200">
              <a:spcBef>
                <a:spcPts val="0"/>
              </a:spcBef>
              <a:spcAft>
                <a:spcPts val="0"/>
              </a:spcAft>
              <a:buFont typeface="Arial" panose="020B0604020202020204" pitchFamily="34" charset="0"/>
              <a:buChar char="•"/>
            </a:pPr>
            <a:r>
              <a:rPr lang="en-US" sz="2000" dirty="0"/>
              <a:t>Using the math tools correctly</a:t>
            </a:r>
          </a:p>
        </p:txBody>
      </p:sp>
      <p:sp>
        <p:nvSpPr>
          <p:cNvPr id="13" name="Content Placeholder 12">
            <a:extLst>
              <a:ext uri="{FF2B5EF4-FFF2-40B4-BE49-F238E27FC236}">
                <a16:creationId xmlns:a16="http://schemas.microsoft.com/office/drawing/2014/main" id="{B8C5EB51-72F5-5E58-79E0-6E99E960EEB8}"/>
              </a:ext>
            </a:extLst>
          </p:cNvPr>
          <p:cNvSpPr>
            <a:spLocks noGrp="1"/>
          </p:cNvSpPr>
          <p:nvPr>
            <p:ph sz="half" idx="16"/>
          </p:nvPr>
        </p:nvSpPr>
        <p:spPr>
          <a:xfrm>
            <a:off x="6305320" y="1645931"/>
            <a:ext cx="5697092" cy="2172304"/>
          </a:xfrm>
        </p:spPr>
        <p:txBody>
          <a:bodyPr>
            <a:normAutofit fontScale="92500" lnSpcReduction="10000"/>
          </a:bodyPr>
          <a:lstStyle/>
          <a:p>
            <a:pPr>
              <a:spcBef>
                <a:spcPts val="0"/>
              </a:spcBef>
              <a:spcAft>
                <a:spcPts val="0"/>
              </a:spcAft>
            </a:pPr>
            <a:r>
              <a:rPr lang="en-US" sz="2000" dirty="0"/>
              <a:t>Sounds like:</a:t>
            </a:r>
          </a:p>
          <a:p>
            <a:pPr marL="342900" indent="-342900">
              <a:spcBef>
                <a:spcPts val="0"/>
              </a:spcBef>
              <a:spcAft>
                <a:spcPts val="0"/>
              </a:spcAft>
              <a:buFont typeface="Arial" panose="020B0604020202020204" pitchFamily="34" charset="0"/>
              <a:buChar char="•"/>
            </a:pPr>
            <a:r>
              <a:rPr lang="en-US" sz="2000" dirty="0"/>
              <a:t>Math talk</a:t>
            </a:r>
          </a:p>
          <a:p>
            <a:pPr marL="342900" indent="-342900">
              <a:spcBef>
                <a:spcPts val="0"/>
              </a:spcBef>
              <a:spcAft>
                <a:spcPts val="0"/>
              </a:spcAft>
              <a:buFont typeface="Arial" panose="020B0604020202020204" pitchFamily="34" charset="0"/>
              <a:buChar char="•"/>
            </a:pPr>
            <a:r>
              <a:rPr lang="en-US" sz="2000" dirty="0"/>
              <a:t>Working together</a:t>
            </a:r>
          </a:p>
          <a:p>
            <a:pPr marL="342900" indent="-342900">
              <a:spcBef>
                <a:spcPts val="0"/>
              </a:spcBef>
              <a:spcAft>
                <a:spcPts val="0"/>
              </a:spcAft>
              <a:buFont typeface="Arial" panose="020B0604020202020204" pitchFamily="34" charset="0"/>
              <a:buChar char="•"/>
            </a:pPr>
            <a:r>
              <a:rPr lang="en-US" sz="2000" dirty="0"/>
              <a:t>Sharing </a:t>
            </a:r>
          </a:p>
          <a:p>
            <a:pPr marL="342900" indent="-342900">
              <a:spcBef>
                <a:spcPts val="0"/>
              </a:spcBef>
              <a:spcAft>
                <a:spcPts val="0"/>
              </a:spcAft>
              <a:buFont typeface="Arial" panose="020B0604020202020204" pitchFamily="34" charset="0"/>
              <a:buChar char="•"/>
            </a:pPr>
            <a:r>
              <a:rPr lang="en-US" sz="2000" dirty="0"/>
              <a:t>Partners working together</a:t>
            </a:r>
          </a:p>
          <a:p>
            <a:pPr marL="342900" indent="-342900">
              <a:spcBef>
                <a:spcPts val="0"/>
              </a:spcBef>
              <a:spcAft>
                <a:spcPts val="0"/>
              </a:spcAft>
              <a:buFont typeface="Arial" panose="020B0604020202020204" pitchFamily="34" charset="0"/>
              <a:buChar char="•"/>
            </a:pPr>
            <a:r>
              <a:rPr lang="en-US" sz="2000" dirty="0"/>
              <a:t>Groups working together</a:t>
            </a:r>
          </a:p>
          <a:p>
            <a:pPr marL="342900" indent="-342900">
              <a:spcBef>
                <a:spcPts val="0"/>
              </a:spcBef>
              <a:spcAft>
                <a:spcPts val="0"/>
              </a:spcAft>
              <a:buFont typeface="Arial" panose="020B0604020202020204" pitchFamily="34" charset="0"/>
              <a:buChar char="•"/>
            </a:pPr>
            <a:r>
              <a:rPr lang="en-US" sz="2000" dirty="0"/>
              <a:t>Games</a:t>
            </a:r>
          </a:p>
        </p:txBody>
      </p:sp>
      <p:sp>
        <p:nvSpPr>
          <p:cNvPr id="12" name="Content Placeholder 11">
            <a:extLst>
              <a:ext uri="{FF2B5EF4-FFF2-40B4-BE49-F238E27FC236}">
                <a16:creationId xmlns:a16="http://schemas.microsoft.com/office/drawing/2014/main" id="{BE4FFD98-39E8-EC32-A8F7-AB4AF8B57FDA}"/>
              </a:ext>
            </a:extLst>
          </p:cNvPr>
          <p:cNvSpPr>
            <a:spLocks noGrp="1"/>
          </p:cNvSpPr>
          <p:nvPr>
            <p:ph sz="half" idx="15"/>
          </p:nvPr>
        </p:nvSpPr>
        <p:spPr>
          <a:xfrm>
            <a:off x="252728" y="3991232"/>
            <a:ext cx="5697090" cy="2051206"/>
          </a:xfrm>
        </p:spPr>
        <p:txBody>
          <a:bodyPr>
            <a:normAutofit fontScale="92500" lnSpcReduction="20000"/>
          </a:bodyPr>
          <a:lstStyle/>
          <a:p>
            <a:pPr>
              <a:spcBef>
                <a:spcPts val="0"/>
              </a:spcBef>
              <a:spcAft>
                <a:spcPts val="0"/>
              </a:spcAft>
            </a:pPr>
            <a:r>
              <a:rPr lang="en-US" sz="2000" dirty="0"/>
              <a:t>Students (your job):</a:t>
            </a:r>
          </a:p>
          <a:p>
            <a:pPr marL="342900" indent="-342900">
              <a:spcBef>
                <a:spcPts val="0"/>
              </a:spcBef>
              <a:spcAft>
                <a:spcPts val="0"/>
              </a:spcAft>
              <a:buFont typeface="Arial" panose="020B0604020202020204" pitchFamily="34" charset="0"/>
              <a:buChar char="•"/>
            </a:pPr>
            <a:r>
              <a:rPr lang="en-US" sz="2000" dirty="0"/>
              <a:t>Work together</a:t>
            </a:r>
          </a:p>
          <a:p>
            <a:pPr marL="342900" indent="-342900">
              <a:spcBef>
                <a:spcPts val="0"/>
              </a:spcBef>
              <a:spcAft>
                <a:spcPts val="0"/>
              </a:spcAft>
              <a:buFont typeface="Arial" panose="020B0604020202020204" pitchFamily="34" charset="0"/>
              <a:buChar char="•"/>
            </a:pPr>
            <a:r>
              <a:rPr lang="en-US" sz="2000" dirty="0"/>
              <a:t>Do the math</a:t>
            </a:r>
          </a:p>
          <a:p>
            <a:pPr marL="342900" indent="-342900">
              <a:spcBef>
                <a:spcPts val="0"/>
              </a:spcBef>
              <a:spcAft>
                <a:spcPts val="0"/>
              </a:spcAft>
              <a:buFont typeface="Arial" panose="020B0604020202020204" pitchFamily="34" charset="0"/>
              <a:buChar char="•"/>
            </a:pPr>
            <a:r>
              <a:rPr lang="en-US" sz="2000" dirty="0"/>
              <a:t>Play games nicely and respectfully</a:t>
            </a:r>
          </a:p>
          <a:p>
            <a:pPr marL="342900" indent="-342900">
              <a:spcBef>
                <a:spcPts val="0"/>
              </a:spcBef>
              <a:spcAft>
                <a:spcPts val="0"/>
              </a:spcAft>
              <a:buFont typeface="Arial" panose="020B0604020202020204" pitchFamily="34" charset="0"/>
              <a:buChar char="•"/>
            </a:pPr>
            <a:r>
              <a:rPr lang="en-US" sz="2000" dirty="0"/>
              <a:t>Stay in your station</a:t>
            </a:r>
          </a:p>
          <a:p>
            <a:pPr marL="342900" indent="-342900">
              <a:spcBef>
                <a:spcPts val="0"/>
              </a:spcBef>
              <a:spcAft>
                <a:spcPts val="0"/>
              </a:spcAft>
              <a:buFont typeface="Arial" panose="020B0604020202020204" pitchFamily="34" charset="0"/>
              <a:buChar char="•"/>
            </a:pPr>
            <a:r>
              <a:rPr lang="en-US" sz="2000" dirty="0"/>
              <a:t>Listen to each other</a:t>
            </a:r>
          </a:p>
          <a:p>
            <a:pPr marL="342900" indent="-342900">
              <a:spcBef>
                <a:spcPts val="0"/>
              </a:spcBef>
              <a:spcAft>
                <a:spcPts val="0"/>
              </a:spcAft>
              <a:buFont typeface="Arial" panose="020B0604020202020204" pitchFamily="34" charset="0"/>
              <a:buChar char="•"/>
            </a:pPr>
            <a:r>
              <a:rPr lang="en-US" sz="2000" dirty="0"/>
              <a:t>Ask questions</a:t>
            </a:r>
          </a:p>
        </p:txBody>
      </p:sp>
      <p:sp>
        <p:nvSpPr>
          <p:cNvPr id="14" name="Content Placeholder 13">
            <a:extLst>
              <a:ext uri="{FF2B5EF4-FFF2-40B4-BE49-F238E27FC236}">
                <a16:creationId xmlns:a16="http://schemas.microsoft.com/office/drawing/2014/main" id="{1FA4D491-9318-41BE-DB11-CE3D035EFD31}"/>
              </a:ext>
            </a:extLst>
          </p:cNvPr>
          <p:cNvSpPr>
            <a:spLocks noGrp="1"/>
          </p:cNvSpPr>
          <p:nvPr>
            <p:ph sz="half" idx="17"/>
          </p:nvPr>
        </p:nvSpPr>
        <p:spPr>
          <a:xfrm>
            <a:off x="6242181" y="3818232"/>
            <a:ext cx="5697091" cy="2550173"/>
          </a:xfrm>
        </p:spPr>
        <p:txBody>
          <a:bodyPr>
            <a:normAutofit fontScale="92500" lnSpcReduction="20000"/>
          </a:bodyPr>
          <a:lstStyle/>
          <a:p>
            <a:pPr>
              <a:spcBef>
                <a:spcPts val="0"/>
              </a:spcBef>
              <a:spcAft>
                <a:spcPts val="0"/>
              </a:spcAft>
            </a:pPr>
            <a:r>
              <a:rPr lang="en-US" sz="2000" dirty="0"/>
              <a:t>Teacher (my job):</a:t>
            </a:r>
          </a:p>
          <a:p>
            <a:pPr marL="342900" indent="-342900">
              <a:spcBef>
                <a:spcPts val="0"/>
              </a:spcBef>
              <a:spcAft>
                <a:spcPts val="0"/>
              </a:spcAft>
              <a:buFont typeface="Arial" panose="020B0604020202020204" pitchFamily="34" charset="0"/>
              <a:buChar char="•"/>
            </a:pPr>
            <a:r>
              <a:rPr lang="en-US" sz="2000" dirty="0"/>
              <a:t>Pull small groups</a:t>
            </a:r>
          </a:p>
          <a:p>
            <a:pPr marL="342900" indent="-342900">
              <a:spcBef>
                <a:spcPts val="0"/>
              </a:spcBef>
              <a:spcAft>
                <a:spcPts val="0"/>
              </a:spcAft>
              <a:buFont typeface="Arial" panose="020B0604020202020204" pitchFamily="34" charset="0"/>
              <a:buChar char="•"/>
            </a:pPr>
            <a:r>
              <a:rPr lang="en-US" sz="2000" dirty="0"/>
              <a:t>Work with children</a:t>
            </a:r>
          </a:p>
          <a:p>
            <a:pPr marL="342900" indent="-342900">
              <a:spcBef>
                <a:spcPts val="0"/>
              </a:spcBef>
              <a:spcAft>
                <a:spcPts val="0"/>
              </a:spcAft>
              <a:buFont typeface="Arial" panose="020B0604020202020204" pitchFamily="34" charset="0"/>
              <a:buChar char="•"/>
            </a:pPr>
            <a:r>
              <a:rPr lang="en-US" sz="2000" dirty="0"/>
              <a:t>Watch students play games</a:t>
            </a:r>
          </a:p>
          <a:p>
            <a:pPr marL="342900" indent="-342900">
              <a:spcBef>
                <a:spcPts val="0"/>
              </a:spcBef>
              <a:spcAft>
                <a:spcPts val="0"/>
              </a:spcAft>
              <a:buFont typeface="Arial" panose="020B0604020202020204" pitchFamily="34" charset="0"/>
              <a:buChar char="•"/>
            </a:pPr>
            <a:r>
              <a:rPr lang="en-US" sz="2000" dirty="0"/>
              <a:t>Take notes</a:t>
            </a:r>
          </a:p>
          <a:p>
            <a:pPr marL="342900" indent="-342900">
              <a:spcBef>
                <a:spcPts val="0"/>
              </a:spcBef>
              <a:spcAft>
                <a:spcPts val="0"/>
              </a:spcAft>
              <a:buFont typeface="Arial" panose="020B0604020202020204" pitchFamily="34" charset="0"/>
              <a:buChar char="•"/>
            </a:pPr>
            <a:r>
              <a:rPr lang="en-US" sz="2000" dirty="0"/>
              <a:t>Confer/talk with students</a:t>
            </a:r>
          </a:p>
          <a:p>
            <a:pPr marL="342900" indent="-342900">
              <a:spcBef>
                <a:spcPts val="0"/>
              </a:spcBef>
              <a:spcAft>
                <a:spcPts val="0"/>
              </a:spcAft>
              <a:buFont typeface="Arial" panose="020B0604020202020204" pitchFamily="34" charset="0"/>
              <a:buChar char="•"/>
            </a:pPr>
            <a:r>
              <a:rPr lang="en-US" sz="2000" dirty="0"/>
              <a:t>Do student interviews</a:t>
            </a:r>
          </a:p>
          <a:p>
            <a:pPr marL="342900" indent="-342900">
              <a:spcBef>
                <a:spcPts val="0"/>
              </a:spcBef>
              <a:spcAft>
                <a:spcPts val="0"/>
              </a:spcAft>
              <a:buFont typeface="Arial" panose="020B0604020202020204" pitchFamily="34" charset="0"/>
              <a:buChar char="•"/>
            </a:pPr>
            <a:r>
              <a:rPr lang="en-US" sz="2000" dirty="0"/>
              <a:t>Teach the mini-lesson</a:t>
            </a:r>
          </a:p>
          <a:p>
            <a:pPr marL="342900" indent="-342900">
              <a:spcBef>
                <a:spcPts val="0"/>
              </a:spcBef>
              <a:spcAft>
                <a:spcPts val="0"/>
              </a:spcAft>
              <a:buFont typeface="Arial" panose="020B0604020202020204" pitchFamily="34" charset="0"/>
              <a:buChar char="•"/>
            </a:pPr>
            <a:r>
              <a:rPr lang="en-US" sz="2000" dirty="0"/>
              <a:t>Ask questions</a:t>
            </a:r>
          </a:p>
        </p:txBody>
      </p:sp>
      <p:sp>
        <p:nvSpPr>
          <p:cNvPr id="9" name="Slide Number Placeholder 8">
            <a:extLst>
              <a:ext uri="{FF2B5EF4-FFF2-40B4-BE49-F238E27FC236}">
                <a16:creationId xmlns:a16="http://schemas.microsoft.com/office/drawing/2014/main" id="{F840D333-86DB-6FB9-E9BA-1DF7F20FD836}"/>
              </a:ext>
            </a:extLst>
          </p:cNvPr>
          <p:cNvSpPr>
            <a:spLocks noGrp="1"/>
          </p:cNvSpPr>
          <p:nvPr>
            <p:ph type="sldNum" sz="quarter" idx="12"/>
          </p:nvPr>
        </p:nvSpPr>
        <p:spPr/>
        <p:txBody>
          <a:bodyPr/>
          <a:lstStyle/>
          <a:p>
            <a:fld id="{A3D1C70C-36A2-44FC-A083-98959550CFF4}" type="slidenum">
              <a:rPr lang="en-US" smtClean="0"/>
              <a:t>6</a:t>
            </a:fld>
            <a:endParaRPr lang="en-US"/>
          </a:p>
        </p:txBody>
      </p:sp>
    </p:spTree>
    <p:extLst>
      <p:ext uri="{BB962C8B-B14F-4D97-AF65-F5344CB8AC3E}">
        <p14:creationId xmlns:p14="http://schemas.microsoft.com/office/powerpoint/2010/main" val="41562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FE75-7115-67A5-2262-3C3603C52942}"/>
              </a:ext>
            </a:extLst>
          </p:cNvPr>
          <p:cNvSpPr>
            <a:spLocks noGrp="1"/>
          </p:cNvSpPr>
          <p:nvPr>
            <p:ph type="title"/>
          </p:nvPr>
        </p:nvSpPr>
        <p:spPr>
          <a:xfrm>
            <a:off x="1258430" y="392553"/>
            <a:ext cx="10128421" cy="769977"/>
          </a:xfrm>
        </p:spPr>
        <p:txBody>
          <a:bodyPr/>
          <a:lstStyle/>
          <a:p>
            <a:r>
              <a:rPr lang="en-US" dirty="0"/>
              <a:t>Text Version: Math Stations Poster</a:t>
            </a:r>
          </a:p>
        </p:txBody>
      </p:sp>
      <p:sp>
        <p:nvSpPr>
          <p:cNvPr id="7" name="Text Placeholder 6">
            <a:extLst>
              <a:ext uri="{FF2B5EF4-FFF2-40B4-BE49-F238E27FC236}">
                <a16:creationId xmlns:a16="http://schemas.microsoft.com/office/drawing/2014/main" id="{2C5BAFC4-B0F5-1AE3-37B2-F2A6538E1D72}"/>
              </a:ext>
            </a:extLst>
          </p:cNvPr>
          <p:cNvSpPr>
            <a:spLocks noGrp="1"/>
          </p:cNvSpPr>
          <p:nvPr>
            <p:ph type="body" idx="1"/>
          </p:nvPr>
        </p:nvSpPr>
        <p:spPr>
          <a:xfrm>
            <a:off x="171064" y="1050324"/>
            <a:ext cx="5876390" cy="556126"/>
          </a:xfrm>
        </p:spPr>
        <p:txBody>
          <a:bodyPr/>
          <a:lstStyle/>
          <a:p>
            <a:r>
              <a:rPr lang="en-US" dirty="0"/>
              <a:t>Looks Like	</a:t>
            </a:r>
          </a:p>
        </p:txBody>
      </p:sp>
      <p:sp>
        <p:nvSpPr>
          <p:cNvPr id="3" name="Content Placeholder 2">
            <a:extLst>
              <a:ext uri="{FF2B5EF4-FFF2-40B4-BE49-F238E27FC236}">
                <a16:creationId xmlns:a16="http://schemas.microsoft.com/office/drawing/2014/main" id="{74EA8F8A-F56C-5663-039A-43615045A0AE}"/>
              </a:ext>
            </a:extLst>
          </p:cNvPr>
          <p:cNvSpPr>
            <a:spLocks noGrp="1"/>
          </p:cNvSpPr>
          <p:nvPr>
            <p:ph sz="half" idx="2"/>
          </p:nvPr>
        </p:nvSpPr>
        <p:spPr>
          <a:xfrm>
            <a:off x="171064" y="1606450"/>
            <a:ext cx="5876389" cy="4331642"/>
          </a:xfrm>
        </p:spPr>
        <p:txBody>
          <a:bodyPr>
            <a:normAutofit/>
          </a:bodyPr>
          <a:lstStyle/>
          <a:p>
            <a:pPr>
              <a:spcBef>
                <a:spcPts val="0"/>
              </a:spcBef>
            </a:pPr>
            <a:r>
              <a:rPr lang="en-US" dirty="0">
                <a:latin typeface="Palatino Linotype"/>
              </a:rPr>
              <a:t>Kids working on math</a:t>
            </a:r>
          </a:p>
          <a:p>
            <a:pPr>
              <a:spcBef>
                <a:spcPts val="0"/>
              </a:spcBef>
            </a:pPr>
            <a:r>
              <a:rPr lang="en-US" dirty="0">
                <a:latin typeface="Palatino Linotype"/>
              </a:rPr>
              <a:t>Partners working together</a:t>
            </a:r>
          </a:p>
          <a:p>
            <a:pPr>
              <a:spcBef>
                <a:spcPts val="0"/>
              </a:spcBef>
            </a:pPr>
            <a:r>
              <a:rPr lang="en-US" dirty="0">
                <a:latin typeface="Palatino Linotype"/>
              </a:rPr>
              <a:t>Partners taking turns</a:t>
            </a:r>
          </a:p>
          <a:p>
            <a:pPr>
              <a:spcBef>
                <a:spcPts val="0"/>
              </a:spcBef>
            </a:pPr>
            <a:r>
              <a:rPr lang="en-US" dirty="0">
                <a:latin typeface="Palatino Linotype"/>
              </a:rPr>
              <a:t>Children staying at their center</a:t>
            </a:r>
          </a:p>
          <a:p>
            <a:pPr>
              <a:spcBef>
                <a:spcPts val="0"/>
              </a:spcBef>
            </a:pPr>
            <a:r>
              <a:rPr lang="en-US" dirty="0">
                <a:latin typeface="Palatino Linotype"/>
              </a:rPr>
              <a:t>Kids taking care of the materials</a:t>
            </a:r>
          </a:p>
          <a:p>
            <a:pPr>
              <a:spcBef>
                <a:spcPts val="0"/>
              </a:spcBef>
            </a:pPr>
            <a:r>
              <a:rPr lang="en-US" dirty="0">
                <a:latin typeface="Palatino Linotype"/>
              </a:rPr>
              <a:t>Everyone cleaning up</a:t>
            </a:r>
          </a:p>
        </p:txBody>
      </p:sp>
      <p:sp>
        <p:nvSpPr>
          <p:cNvPr id="8" name="Text Placeholder 7">
            <a:extLst>
              <a:ext uri="{FF2B5EF4-FFF2-40B4-BE49-F238E27FC236}">
                <a16:creationId xmlns:a16="http://schemas.microsoft.com/office/drawing/2014/main" id="{3D313B89-8D64-8FCC-7CC5-F2B46BDB6CC7}"/>
              </a:ext>
            </a:extLst>
          </p:cNvPr>
          <p:cNvSpPr>
            <a:spLocks noGrp="1"/>
          </p:cNvSpPr>
          <p:nvPr>
            <p:ph type="body" idx="13"/>
          </p:nvPr>
        </p:nvSpPr>
        <p:spPr>
          <a:xfrm>
            <a:off x="6145878" y="1051413"/>
            <a:ext cx="5876390" cy="556126"/>
          </a:xfrm>
        </p:spPr>
        <p:txBody>
          <a:bodyPr/>
          <a:lstStyle/>
          <a:p>
            <a:r>
              <a:rPr lang="en-US" dirty="0"/>
              <a:t>Sounds Like</a:t>
            </a:r>
          </a:p>
        </p:txBody>
      </p:sp>
      <p:sp>
        <p:nvSpPr>
          <p:cNvPr id="9" name="Content Placeholder 8">
            <a:extLst>
              <a:ext uri="{FF2B5EF4-FFF2-40B4-BE49-F238E27FC236}">
                <a16:creationId xmlns:a16="http://schemas.microsoft.com/office/drawing/2014/main" id="{592ACEBE-ACE7-AD61-61D4-5AC1188E87B5}"/>
              </a:ext>
            </a:extLst>
          </p:cNvPr>
          <p:cNvSpPr>
            <a:spLocks noGrp="1"/>
          </p:cNvSpPr>
          <p:nvPr>
            <p:ph sz="half" idx="14"/>
          </p:nvPr>
        </p:nvSpPr>
        <p:spPr>
          <a:xfrm>
            <a:off x="6145878" y="1606450"/>
            <a:ext cx="5876389" cy="4331641"/>
          </a:xfrm>
        </p:spPr>
        <p:txBody>
          <a:bodyPr/>
          <a:lstStyle/>
          <a:p>
            <a:pPr>
              <a:spcBef>
                <a:spcPts val="0"/>
              </a:spcBef>
            </a:pPr>
            <a:r>
              <a:rPr lang="en-US" dirty="0"/>
              <a:t>Quiet voices</a:t>
            </a:r>
          </a:p>
          <a:p>
            <a:pPr>
              <a:spcBef>
                <a:spcPts val="0"/>
              </a:spcBef>
            </a:pPr>
            <a:r>
              <a:rPr lang="en-US" dirty="0"/>
              <a:t>Kids talking to their partner</a:t>
            </a:r>
          </a:p>
          <a:p>
            <a:pPr>
              <a:spcBef>
                <a:spcPts val="0"/>
              </a:spcBef>
            </a:pPr>
            <a:r>
              <a:rPr lang="en-US" dirty="0"/>
              <a:t>Kids talking about math</a:t>
            </a:r>
          </a:p>
          <a:p>
            <a:pPr>
              <a:spcBef>
                <a:spcPts val="0"/>
              </a:spcBef>
            </a:pPr>
            <a:r>
              <a:rPr lang="en-US" dirty="0"/>
              <a:t>Kids raising their hands if they need help</a:t>
            </a:r>
          </a:p>
        </p:txBody>
      </p:sp>
      <p:sp>
        <p:nvSpPr>
          <p:cNvPr id="5" name="Slide Number Placeholder 4">
            <a:extLst>
              <a:ext uri="{FF2B5EF4-FFF2-40B4-BE49-F238E27FC236}">
                <a16:creationId xmlns:a16="http://schemas.microsoft.com/office/drawing/2014/main" id="{B6E937AB-A967-31D7-BF11-BBF4F06D278D}"/>
              </a:ext>
            </a:extLst>
          </p:cNvPr>
          <p:cNvSpPr>
            <a:spLocks noGrp="1"/>
          </p:cNvSpPr>
          <p:nvPr>
            <p:ph type="sldNum" sz="quarter" idx="12"/>
          </p:nvPr>
        </p:nvSpPr>
        <p:spPr/>
        <p:txBody>
          <a:bodyPr/>
          <a:lstStyle/>
          <a:p>
            <a:fld id="{A3D1C70C-36A2-44FC-A083-98959550CFF4}" type="slidenum">
              <a:rPr lang="en-US" smtClean="0"/>
              <a:pPr/>
              <a:t>7</a:t>
            </a:fld>
            <a:endParaRPr lang="en-US"/>
          </a:p>
        </p:txBody>
      </p:sp>
    </p:spTree>
    <p:extLst>
      <p:ext uri="{BB962C8B-B14F-4D97-AF65-F5344CB8AC3E}">
        <p14:creationId xmlns:p14="http://schemas.microsoft.com/office/powerpoint/2010/main" val="4144029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9FE75-7115-67A5-2262-3C3603C52942}"/>
              </a:ext>
            </a:extLst>
          </p:cNvPr>
          <p:cNvSpPr>
            <a:spLocks noGrp="1"/>
          </p:cNvSpPr>
          <p:nvPr>
            <p:ph type="title"/>
          </p:nvPr>
        </p:nvSpPr>
        <p:spPr>
          <a:xfrm>
            <a:off x="1302498" y="173422"/>
            <a:ext cx="10128421" cy="769977"/>
          </a:xfrm>
        </p:spPr>
        <p:txBody>
          <a:bodyPr/>
          <a:lstStyle/>
          <a:p>
            <a:r>
              <a:rPr lang="en-US" sz="3600" dirty="0"/>
              <a:t>Text Version: Looks Like and Sounds Like Chart 2</a:t>
            </a:r>
          </a:p>
        </p:txBody>
      </p:sp>
      <p:sp>
        <p:nvSpPr>
          <p:cNvPr id="7" name="Text Placeholder 6">
            <a:extLst>
              <a:ext uri="{FF2B5EF4-FFF2-40B4-BE49-F238E27FC236}">
                <a16:creationId xmlns:a16="http://schemas.microsoft.com/office/drawing/2014/main" id="{2C5BAFC4-B0F5-1AE3-37B2-F2A6538E1D72}"/>
              </a:ext>
            </a:extLst>
          </p:cNvPr>
          <p:cNvSpPr>
            <a:spLocks noGrp="1"/>
          </p:cNvSpPr>
          <p:nvPr>
            <p:ph type="body" idx="1"/>
          </p:nvPr>
        </p:nvSpPr>
        <p:spPr>
          <a:xfrm>
            <a:off x="171064" y="1050324"/>
            <a:ext cx="5876390" cy="556126"/>
          </a:xfrm>
        </p:spPr>
        <p:txBody>
          <a:bodyPr/>
          <a:lstStyle/>
          <a:p>
            <a:r>
              <a:rPr lang="en-US" dirty="0"/>
              <a:t>Looks Like	</a:t>
            </a:r>
          </a:p>
        </p:txBody>
      </p:sp>
      <p:sp>
        <p:nvSpPr>
          <p:cNvPr id="3" name="Content Placeholder 2">
            <a:extLst>
              <a:ext uri="{FF2B5EF4-FFF2-40B4-BE49-F238E27FC236}">
                <a16:creationId xmlns:a16="http://schemas.microsoft.com/office/drawing/2014/main" id="{74EA8F8A-F56C-5663-039A-43615045A0AE}"/>
              </a:ext>
            </a:extLst>
          </p:cNvPr>
          <p:cNvSpPr>
            <a:spLocks noGrp="1"/>
          </p:cNvSpPr>
          <p:nvPr>
            <p:ph sz="half" idx="2"/>
          </p:nvPr>
        </p:nvSpPr>
        <p:spPr>
          <a:xfrm>
            <a:off x="171064" y="1606450"/>
            <a:ext cx="5876389" cy="4331642"/>
          </a:xfrm>
        </p:spPr>
        <p:txBody>
          <a:bodyPr>
            <a:normAutofit/>
          </a:bodyPr>
          <a:lstStyle/>
          <a:p>
            <a:pPr>
              <a:spcBef>
                <a:spcPts val="0"/>
              </a:spcBef>
            </a:pPr>
            <a:r>
              <a:rPr lang="en-US" dirty="0">
                <a:latin typeface="Palatino Linotype"/>
              </a:rPr>
              <a:t>Students doing math</a:t>
            </a:r>
          </a:p>
          <a:p>
            <a:pPr>
              <a:spcBef>
                <a:spcPts val="0"/>
              </a:spcBef>
            </a:pPr>
            <a:r>
              <a:rPr lang="en-US" dirty="0">
                <a:latin typeface="Palatino Linotype"/>
              </a:rPr>
              <a:t>Students working well with each other</a:t>
            </a:r>
          </a:p>
          <a:p>
            <a:pPr>
              <a:spcBef>
                <a:spcPts val="0"/>
              </a:spcBef>
            </a:pPr>
            <a:r>
              <a:rPr lang="en-US" dirty="0">
                <a:latin typeface="Palatino Linotype"/>
              </a:rPr>
              <a:t>Students playing games fairly</a:t>
            </a:r>
          </a:p>
          <a:p>
            <a:pPr>
              <a:spcBef>
                <a:spcPts val="0"/>
              </a:spcBef>
            </a:pPr>
            <a:r>
              <a:rPr lang="en-US" dirty="0">
                <a:latin typeface="Palatino Linotype"/>
              </a:rPr>
              <a:t>Students sharing materials</a:t>
            </a:r>
          </a:p>
          <a:p>
            <a:pPr>
              <a:spcBef>
                <a:spcPts val="0"/>
              </a:spcBef>
            </a:pPr>
            <a:r>
              <a:rPr lang="en-US" dirty="0">
                <a:latin typeface="Palatino Linotype"/>
              </a:rPr>
              <a:t>Students working with the teacher</a:t>
            </a:r>
          </a:p>
        </p:txBody>
      </p:sp>
      <p:sp>
        <p:nvSpPr>
          <p:cNvPr id="8" name="Text Placeholder 7">
            <a:extLst>
              <a:ext uri="{FF2B5EF4-FFF2-40B4-BE49-F238E27FC236}">
                <a16:creationId xmlns:a16="http://schemas.microsoft.com/office/drawing/2014/main" id="{3D313B89-8D64-8FCC-7CC5-F2B46BDB6CC7}"/>
              </a:ext>
            </a:extLst>
          </p:cNvPr>
          <p:cNvSpPr>
            <a:spLocks noGrp="1"/>
          </p:cNvSpPr>
          <p:nvPr>
            <p:ph type="body" idx="13"/>
          </p:nvPr>
        </p:nvSpPr>
        <p:spPr>
          <a:xfrm>
            <a:off x="6145878" y="1051413"/>
            <a:ext cx="5876390" cy="556126"/>
          </a:xfrm>
        </p:spPr>
        <p:txBody>
          <a:bodyPr/>
          <a:lstStyle/>
          <a:p>
            <a:r>
              <a:rPr lang="en-US" dirty="0"/>
              <a:t>Sounds Like</a:t>
            </a:r>
          </a:p>
        </p:txBody>
      </p:sp>
      <p:sp>
        <p:nvSpPr>
          <p:cNvPr id="9" name="Content Placeholder 8">
            <a:extLst>
              <a:ext uri="{FF2B5EF4-FFF2-40B4-BE49-F238E27FC236}">
                <a16:creationId xmlns:a16="http://schemas.microsoft.com/office/drawing/2014/main" id="{592ACEBE-ACE7-AD61-61D4-5AC1188E87B5}"/>
              </a:ext>
            </a:extLst>
          </p:cNvPr>
          <p:cNvSpPr>
            <a:spLocks noGrp="1"/>
          </p:cNvSpPr>
          <p:nvPr>
            <p:ph sz="half" idx="14"/>
          </p:nvPr>
        </p:nvSpPr>
        <p:spPr>
          <a:xfrm>
            <a:off x="6145878" y="1606450"/>
            <a:ext cx="5876389" cy="4331641"/>
          </a:xfrm>
        </p:spPr>
        <p:txBody>
          <a:bodyPr/>
          <a:lstStyle/>
          <a:p>
            <a:pPr>
              <a:spcBef>
                <a:spcPts val="0"/>
              </a:spcBef>
            </a:pPr>
            <a:r>
              <a:rPr lang="en-US" dirty="0"/>
              <a:t>Students using inside voices</a:t>
            </a:r>
          </a:p>
          <a:p>
            <a:pPr>
              <a:spcBef>
                <a:spcPts val="0"/>
              </a:spcBef>
            </a:pPr>
            <a:r>
              <a:rPr lang="en-US" dirty="0"/>
              <a:t>Timer signals</a:t>
            </a:r>
          </a:p>
          <a:p>
            <a:pPr>
              <a:spcBef>
                <a:spcPts val="0"/>
              </a:spcBef>
            </a:pPr>
            <a:r>
              <a:rPr lang="en-US" dirty="0"/>
              <a:t>Dice rolling</a:t>
            </a:r>
          </a:p>
          <a:p>
            <a:pPr>
              <a:spcBef>
                <a:spcPts val="0"/>
              </a:spcBef>
            </a:pPr>
            <a:r>
              <a:rPr lang="en-US" dirty="0"/>
              <a:t>Waiting quietly for partners to take turns</a:t>
            </a:r>
          </a:p>
          <a:p>
            <a:pPr>
              <a:spcBef>
                <a:spcPts val="0"/>
              </a:spcBef>
            </a:pPr>
            <a:r>
              <a:rPr lang="en-US" dirty="0"/>
              <a:t>Helping others</a:t>
            </a:r>
          </a:p>
          <a:p>
            <a:pPr>
              <a:spcBef>
                <a:spcPts val="0"/>
              </a:spcBef>
            </a:pPr>
            <a:r>
              <a:rPr lang="en-US" dirty="0"/>
              <a:t>Polite words: please, thank you, may I? will you please wait a few minutes?</a:t>
            </a:r>
          </a:p>
        </p:txBody>
      </p:sp>
      <p:sp>
        <p:nvSpPr>
          <p:cNvPr id="5" name="Slide Number Placeholder 4">
            <a:extLst>
              <a:ext uri="{FF2B5EF4-FFF2-40B4-BE49-F238E27FC236}">
                <a16:creationId xmlns:a16="http://schemas.microsoft.com/office/drawing/2014/main" id="{B6E937AB-A967-31D7-BF11-BBF4F06D278D}"/>
              </a:ext>
            </a:extLst>
          </p:cNvPr>
          <p:cNvSpPr>
            <a:spLocks noGrp="1"/>
          </p:cNvSpPr>
          <p:nvPr>
            <p:ph type="sldNum" sz="quarter" idx="12"/>
          </p:nvPr>
        </p:nvSpPr>
        <p:spPr/>
        <p:txBody>
          <a:bodyPr/>
          <a:lstStyle/>
          <a:p>
            <a:fld id="{A3D1C70C-36A2-44FC-A083-98959550CFF4}" type="slidenum">
              <a:rPr lang="en-US" smtClean="0"/>
              <a:pPr/>
              <a:t>8</a:t>
            </a:fld>
            <a:endParaRPr lang="en-US"/>
          </a:p>
        </p:txBody>
      </p:sp>
    </p:spTree>
    <p:extLst>
      <p:ext uri="{BB962C8B-B14F-4D97-AF65-F5344CB8AC3E}">
        <p14:creationId xmlns:p14="http://schemas.microsoft.com/office/powerpoint/2010/main" val="193585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lstStyle/>
          <a:p>
            <a:r>
              <a:rPr lang="en-US" dirty="0"/>
              <a:t>Getting Started (4 of 6)</a:t>
            </a:r>
          </a:p>
        </p:txBody>
      </p:sp>
      <p:sp>
        <p:nvSpPr>
          <p:cNvPr id="8" name="Content Placeholder 7">
            <a:extLst>
              <a:ext uri="{FF2B5EF4-FFF2-40B4-BE49-F238E27FC236}">
                <a16:creationId xmlns:a16="http://schemas.microsoft.com/office/drawing/2014/main" id="{D0B42981-1EC1-E17F-CF82-3BC76E5B4A1F}"/>
              </a:ext>
            </a:extLst>
          </p:cNvPr>
          <p:cNvSpPr>
            <a:spLocks noGrp="1"/>
          </p:cNvSpPr>
          <p:nvPr>
            <p:ph sz="half" idx="1"/>
          </p:nvPr>
        </p:nvSpPr>
        <p:spPr/>
        <p:txBody>
          <a:bodyPr>
            <a:normAutofit fontScale="92500" lnSpcReduction="20000"/>
          </a:bodyPr>
          <a:lstStyle/>
          <a:p>
            <a:pPr marL="0" indent="0">
              <a:spcBef>
                <a:spcPts val="0"/>
              </a:spcBef>
              <a:spcAft>
                <a:spcPts val="3000"/>
              </a:spcAft>
              <a:buNone/>
            </a:pPr>
            <a:r>
              <a:rPr lang="en-US" sz="3600" dirty="0">
                <a:latin typeface="Palatino Linotype"/>
              </a:rPr>
              <a:t>Setting Expectations </a:t>
            </a:r>
          </a:p>
          <a:p>
            <a:pPr marL="0" indent="0">
              <a:spcBef>
                <a:spcPts val="0"/>
              </a:spcBef>
              <a:spcAft>
                <a:spcPts val="3000"/>
              </a:spcAft>
              <a:buNone/>
            </a:pPr>
            <a:r>
              <a:rPr lang="en-US" sz="3600" dirty="0">
                <a:latin typeface="Palatino Linotype"/>
              </a:rPr>
              <a:t>Practice familiar games, how to use recording sheets (or exit slips), playing fair, being helpful, being respectful, perseverance, clean up.</a:t>
            </a:r>
          </a:p>
          <a:p>
            <a:pPr marL="0" indent="0">
              <a:spcBef>
                <a:spcPts val="0"/>
              </a:spcBef>
              <a:spcAft>
                <a:spcPts val="3000"/>
              </a:spcAft>
              <a:buNone/>
            </a:pPr>
            <a:r>
              <a:rPr lang="en-US" sz="3600" b="0" i="0" u="sng" strike="noStrike" dirty="0">
                <a:solidFill>
                  <a:srgbClr val="F6CD4C"/>
                </a:solidFill>
                <a:effectLst/>
                <a:latin typeface="Lato"/>
                <a:ea typeface="Lato"/>
                <a:cs typeface="Lato"/>
                <a:hlinkClick r:id="rId3"/>
              </a:rPr>
              <a:t>Centers 1</a:t>
            </a:r>
            <a:endParaRPr lang="en-US" sz="2000" b="0" dirty="0">
              <a:effectLst/>
              <a:latin typeface="Lato"/>
              <a:ea typeface="Lato"/>
              <a:cs typeface="Lato"/>
            </a:endParaRP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lstStyle/>
          <a:p>
            <a:fld id="{A3D1C70C-36A2-44FC-A083-98959550CFF4}" type="slidenum">
              <a:rPr lang="en-US" smtClean="0"/>
              <a:pPr/>
              <a:t>9</a:t>
            </a:fld>
            <a:endParaRPr lang="en-US"/>
          </a:p>
        </p:txBody>
      </p:sp>
      <p:pic>
        <p:nvPicPr>
          <p:cNvPr id="10" name="Content Placeholder 9" descr="Expectations poster for math workstation games. All content is on the next slide.">
            <a:extLst>
              <a:ext uri="{FF2B5EF4-FFF2-40B4-BE49-F238E27FC236}">
                <a16:creationId xmlns:a16="http://schemas.microsoft.com/office/drawing/2014/main" id="{5087AAD2-1410-8299-25F9-F1CE34FC011B}"/>
              </a:ext>
            </a:extLst>
          </p:cNvPr>
          <p:cNvPicPr>
            <a:picLocks noGrp="1" noChangeAspect="1"/>
          </p:cNvPicPr>
          <p:nvPr>
            <p:ph sz="half" idx="13"/>
          </p:nvPr>
        </p:nvPicPr>
        <p:blipFill>
          <a:blip r:embed="rId4"/>
          <a:stretch>
            <a:fillRect/>
          </a:stretch>
        </p:blipFill>
        <p:spPr>
          <a:xfrm>
            <a:off x="5344298" y="1429017"/>
            <a:ext cx="5843588" cy="4255210"/>
          </a:xfrm>
          <a:prstGeom prst="rect">
            <a:avLst/>
          </a:prstGeom>
        </p:spPr>
      </p:pic>
    </p:spTree>
    <p:extLst>
      <p:ext uri="{BB962C8B-B14F-4D97-AF65-F5344CB8AC3E}">
        <p14:creationId xmlns:p14="http://schemas.microsoft.com/office/powerpoint/2010/main" val="2498193540"/>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NJDOE_0923 (1)</Template>
  <TotalTime>193</TotalTime>
  <Words>2590</Words>
  <Application>Microsoft Office PowerPoint</Application>
  <PresentationFormat>Widescreen</PresentationFormat>
  <Paragraphs>424</Paragraphs>
  <Slides>51</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Century Gothic</vt:lpstr>
      <vt:lpstr>Georgia</vt:lpstr>
      <vt:lpstr>Lato</vt:lpstr>
      <vt:lpstr>Palatino Linotype</vt:lpstr>
      <vt:lpstr>NDJOE_Main</vt:lpstr>
      <vt:lpstr>NJDOE_TitleSlide</vt:lpstr>
      <vt:lpstr>Centers in the  P–3 Mathematics Classroom Part 2</vt:lpstr>
      <vt:lpstr>Agenda</vt:lpstr>
      <vt:lpstr>Getting Started (1 of 6) </vt:lpstr>
      <vt:lpstr>Getting Started (2 of 6)</vt:lpstr>
      <vt:lpstr>Getting Started (3 of 6)</vt:lpstr>
      <vt:lpstr>Text Version: Looks like and sounds like chart  </vt:lpstr>
      <vt:lpstr>Text Version: Math Stations Poster</vt:lpstr>
      <vt:lpstr>Text Version: Looks Like and Sounds Like Chart 2</vt:lpstr>
      <vt:lpstr>Getting Started (4 of 6)</vt:lpstr>
      <vt:lpstr>Text Version: Math Workstation Games </vt:lpstr>
      <vt:lpstr>Gettting Started (5 of 6)</vt:lpstr>
      <vt:lpstr>Text Version: Getting Started (5)</vt:lpstr>
      <vt:lpstr>Getting Started (6 of 6)</vt:lpstr>
      <vt:lpstr>Text Version: Our Class Promise Poster</vt:lpstr>
      <vt:lpstr>Mindset (1 of 3)</vt:lpstr>
      <vt:lpstr>Text Version: Math Superheroes Poster</vt:lpstr>
      <vt:lpstr>Mindset (2 of 3)</vt:lpstr>
      <vt:lpstr>Text Version: Mindset 2</vt:lpstr>
      <vt:lpstr>Mindset (3 of 3)  </vt:lpstr>
      <vt:lpstr>Environment (1 of 5)</vt:lpstr>
      <vt:lpstr>Text Version: Math Word Wall</vt:lpstr>
      <vt:lpstr>Environment (2 of 5)</vt:lpstr>
      <vt:lpstr>Environment (3 of 5)</vt:lpstr>
      <vt:lpstr>Text Version: Addition Anchor Poster</vt:lpstr>
      <vt:lpstr>Text Version: Addition and Subtraction Anchor Poster</vt:lpstr>
      <vt:lpstr>Environment (4 of 5)</vt:lpstr>
      <vt:lpstr>Environment (5 of 5)</vt:lpstr>
      <vt:lpstr>Exploring Math Centers/Workstations (1 of 3)</vt:lpstr>
      <vt:lpstr>Exploring Math Centers/Workstations (2 of 3)</vt:lpstr>
      <vt:lpstr>Exploring Math Centers/Workstations (3 of 3)</vt:lpstr>
      <vt:lpstr>Managing Centers (2 of 16)</vt:lpstr>
      <vt:lpstr>Managing Centers (3 of 16)</vt:lpstr>
      <vt:lpstr>Managing Centers (4 of 16)</vt:lpstr>
      <vt:lpstr>Managing Centers (5 of 16)</vt:lpstr>
      <vt:lpstr>Managing Centers (6 of 16)</vt:lpstr>
      <vt:lpstr>Managing Centers (7 of 16)</vt:lpstr>
      <vt:lpstr>Managing Centers (8 of 16)</vt:lpstr>
      <vt:lpstr>Managing Centers (9 of 16)</vt:lpstr>
      <vt:lpstr>Managing Centers (10 of 16)</vt:lpstr>
      <vt:lpstr>Managing Centers (11 of 16)</vt:lpstr>
      <vt:lpstr>Managing Centers (12 of 16)</vt:lpstr>
      <vt:lpstr>Text Version: Giraffe Clip Cards</vt:lpstr>
      <vt:lpstr>Managing Centers (13 of 16)</vt:lpstr>
      <vt:lpstr>Managing Centers (14 of 16)</vt:lpstr>
      <vt:lpstr>Managing Centers (15 of 16)</vt:lpstr>
      <vt:lpstr>Managing Centers (16 of 16)</vt:lpstr>
      <vt:lpstr>Text Version of Managing Centers</vt:lpstr>
      <vt:lpstr>References</vt:lpstr>
      <vt:lpstr>Just Start!</vt:lpstr>
      <vt:lpstr>Follow Us on Social Media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Centers in the Pre-K Mathematics classroom</dc:title>
  <dc:creator>New Jersey Department of Education</dc:creator>
  <cp:lastModifiedBy>Babice, Christopher</cp:lastModifiedBy>
  <cp:revision>124</cp:revision>
  <dcterms:created xsi:type="dcterms:W3CDTF">2023-10-23T16:32:39Z</dcterms:created>
  <dcterms:modified xsi:type="dcterms:W3CDTF">2024-05-22T16:00:08Z</dcterms:modified>
</cp:coreProperties>
</file>