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58" r:id="rId2"/>
    <p:sldMasterId id="2147483682" r:id="rId3"/>
  </p:sldMasterIdLst>
  <p:notesMasterIdLst>
    <p:notesMasterId r:id="rId16"/>
  </p:notesMasterIdLst>
  <p:sldIdLst>
    <p:sldId id="256" r:id="rId4"/>
    <p:sldId id="263" r:id="rId5"/>
    <p:sldId id="286" r:id="rId6"/>
    <p:sldId id="283" r:id="rId7"/>
    <p:sldId id="264" r:id="rId8"/>
    <p:sldId id="285" r:id="rId9"/>
    <p:sldId id="287" r:id="rId10"/>
    <p:sldId id="280" r:id="rId11"/>
    <p:sldId id="281" r:id="rId12"/>
    <p:sldId id="282" r:id="rId13"/>
    <p:sldId id="257" r:id="rId14"/>
    <p:sldId id="28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ward, Lori" initials="HL" lastIdx="1" clrIdx="0">
    <p:extLst>
      <p:ext uri="{19B8F6BF-5375-455C-9EA6-DF929625EA0E}">
        <p15:presenceInfo xmlns:p15="http://schemas.microsoft.com/office/powerpoint/2012/main" userId="S::lhoward@doe.nj.gov::d5213947-1876-47ee-a9dd-b8679d1363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A6D9"/>
    <a:srgbClr val="5597D3"/>
    <a:srgbClr val="6E240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C87208-CCD6-45EA-8020-6B9BA961C6D6}" v="1" dt="2025-05-16T14:21:58.5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67" autoAdjust="0"/>
  </p:normalViewPr>
  <p:slideViewPr>
    <p:cSldViewPr snapToGrid="0">
      <p:cViewPr varScale="1">
        <p:scale>
          <a:sx n="55" d="100"/>
          <a:sy n="55" d="100"/>
        </p:scale>
        <p:origin x="348" y="48"/>
      </p:cViewPr>
      <p:guideLst/>
    </p:cSldViewPr>
  </p:slideViewPr>
  <p:outlineViewPr>
    <p:cViewPr>
      <p:scale>
        <a:sx n="33" d="100"/>
        <a:sy n="33" d="100"/>
      </p:scale>
      <p:origin x="0" y="-62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ix, Danton" userId="5ed3f696-fad5-424e-99c3-823c616f7442" providerId="ADAL" clId="{535D3B3D-9647-416E-92E7-E09CFC8B43BA}"/>
    <pc:docChg chg="modSld">
      <pc:chgData name="Henix, Danton" userId="5ed3f696-fad5-424e-99c3-823c616f7442" providerId="ADAL" clId="{535D3B3D-9647-416E-92E7-E09CFC8B43BA}" dt="2025-05-16T15:24:50.006" v="27" actId="20577"/>
      <pc:docMkLst>
        <pc:docMk/>
      </pc:docMkLst>
      <pc:sldChg chg="modSp">
        <pc:chgData name="Henix, Danton" userId="5ed3f696-fad5-424e-99c3-823c616f7442" providerId="ADAL" clId="{535D3B3D-9647-416E-92E7-E09CFC8B43BA}" dt="2025-05-16T15:24:50.006" v="27" actId="20577"/>
        <pc:sldMkLst>
          <pc:docMk/>
          <pc:sldMk cId="1153922360" sldId="257"/>
        </pc:sldMkLst>
        <pc:spChg chg="mod">
          <ac:chgData name="Henix, Danton" userId="5ed3f696-fad5-424e-99c3-823c616f7442" providerId="ADAL" clId="{535D3B3D-9647-416E-92E7-E09CFC8B43BA}" dt="2025-05-16T15:24:50.006" v="27" actId="20577"/>
          <ac:spMkLst>
            <pc:docMk/>
            <pc:sldMk cId="1153922360" sldId="257"/>
            <ac:spMk id="11" creationId="{4E6DD0DE-325E-47CB-9D78-EE0FDE0A111F}"/>
          </ac:spMkLst>
        </pc:spChg>
      </pc:sldChg>
      <pc:sldChg chg="modSp">
        <pc:chgData name="Henix, Danton" userId="5ed3f696-fad5-424e-99c3-823c616f7442" providerId="ADAL" clId="{535D3B3D-9647-416E-92E7-E09CFC8B43BA}" dt="2025-05-16T15:22:49.462" v="1" actId="20577"/>
        <pc:sldMkLst>
          <pc:docMk/>
          <pc:sldMk cId="927376648" sldId="263"/>
        </pc:sldMkLst>
        <pc:spChg chg="mod">
          <ac:chgData name="Henix, Danton" userId="5ed3f696-fad5-424e-99c3-823c616f7442" providerId="ADAL" clId="{535D3B3D-9647-416E-92E7-E09CFC8B43BA}" dt="2025-05-16T15:22:49.462" v="1" actId="20577"/>
          <ac:spMkLst>
            <pc:docMk/>
            <pc:sldMk cId="927376648" sldId="263"/>
            <ac:spMk id="3" creationId="{43A4C9C8-AFCC-494B-8A8A-9B473183FFDC}"/>
          </ac:spMkLst>
        </pc:spChg>
      </pc:sldChg>
      <pc:sldChg chg="modSp">
        <pc:chgData name="Henix, Danton" userId="5ed3f696-fad5-424e-99c3-823c616f7442" providerId="ADAL" clId="{535D3B3D-9647-416E-92E7-E09CFC8B43BA}" dt="2025-05-16T15:22:54.174" v="9" actId="20577"/>
        <pc:sldMkLst>
          <pc:docMk/>
          <pc:sldMk cId="789497868" sldId="264"/>
        </pc:sldMkLst>
        <pc:spChg chg="mod">
          <ac:chgData name="Henix, Danton" userId="5ed3f696-fad5-424e-99c3-823c616f7442" providerId="ADAL" clId="{535D3B3D-9647-416E-92E7-E09CFC8B43BA}" dt="2025-05-16T15:22:54.174" v="9" actId="20577"/>
          <ac:spMkLst>
            <pc:docMk/>
            <pc:sldMk cId="789497868" sldId="264"/>
            <ac:spMk id="3" creationId="{F41851E4-A142-4194-85B1-B86C62D4114E}"/>
          </ac:spMkLst>
        </pc:spChg>
      </pc:sldChg>
      <pc:sldChg chg="modSp">
        <pc:chgData name="Henix, Danton" userId="5ed3f696-fad5-424e-99c3-823c616f7442" providerId="ADAL" clId="{535D3B3D-9647-416E-92E7-E09CFC8B43BA}" dt="2025-05-16T15:23:01.574" v="14" actId="20577"/>
        <pc:sldMkLst>
          <pc:docMk/>
          <pc:sldMk cId="2564164548" sldId="280"/>
        </pc:sldMkLst>
        <pc:spChg chg="mod">
          <ac:chgData name="Henix, Danton" userId="5ed3f696-fad5-424e-99c3-823c616f7442" providerId="ADAL" clId="{535D3B3D-9647-416E-92E7-E09CFC8B43BA}" dt="2025-05-16T15:23:01.574" v="14" actId="20577"/>
          <ac:spMkLst>
            <pc:docMk/>
            <pc:sldMk cId="2564164548" sldId="280"/>
            <ac:spMk id="3" creationId="{BEECFAD3-3D7F-F954-7552-A339C82A96DB}"/>
          </ac:spMkLst>
        </pc:spChg>
      </pc:sldChg>
      <pc:sldChg chg="modSp">
        <pc:chgData name="Henix, Danton" userId="5ed3f696-fad5-424e-99c3-823c616f7442" providerId="ADAL" clId="{535D3B3D-9647-416E-92E7-E09CFC8B43BA}" dt="2025-05-16T15:23:02.724" v="15" actId="20577"/>
        <pc:sldMkLst>
          <pc:docMk/>
          <pc:sldMk cId="3233555653" sldId="281"/>
        </pc:sldMkLst>
        <pc:spChg chg="mod">
          <ac:chgData name="Henix, Danton" userId="5ed3f696-fad5-424e-99c3-823c616f7442" providerId="ADAL" clId="{535D3B3D-9647-416E-92E7-E09CFC8B43BA}" dt="2025-05-16T15:23:02.724" v="15" actId="20577"/>
          <ac:spMkLst>
            <pc:docMk/>
            <pc:sldMk cId="3233555653" sldId="281"/>
            <ac:spMk id="3" creationId="{57E6FF9C-B315-49F6-DE18-D2CFE3A3F6FA}"/>
          </ac:spMkLst>
        </pc:spChg>
      </pc:sldChg>
      <pc:sldChg chg="modSp">
        <pc:chgData name="Henix, Danton" userId="5ed3f696-fad5-424e-99c3-823c616f7442" providerId="ADAL" clId="{535D3B3D-9647-416E-92E7-E09CFC8B43BA}" dt="2025-05-16T15:22:52.678" v="7" actId="20577"/>
        <pc:sldMkLst>
          <pc:docMk/>
          <pc:sldMk cId="3075088959" sldId="283"/>
        </pc:sldMkLst>
        <pc:spChg chg="mod">
          <ac:chgData name="Henix, Danton" userId="5ed3f696-fad5-424e-99c3-823c616f7442" providerId="ADAL" clId="{535D3B3D-9647-416E-92E7-E09CFC8B43BA}" dt="2025-05-16T15:22:52.678" v="7" actId="20577"/>
          <ac:spMkLst>
            <pc:docMk/>
            <pc:sldMk cId="3075088959" sldId="283"/>
            <ac:spMk id="3" creationId="{19EBB69D-92FC-A35C-D219-CB2E52E59475}"/>
          </ac:spMkLst>
        </pc:spChg>
      </pc:sldChg>
      <pc:sldChg chg="modSp">
        <pc:chgData name="Henix, Danton" userId="5ed3f696-fad5-424e-99c3-823c616f7442" providerId="ADAL" clId="{535D3B3D-9647-416E-92E7-E09CFC8B43BA}" dt="2025-05-16T15:22:58.797" v="12" actId="20577"/>
        <pc:sldMkLst>
          <pc:docMk/>
          <pc:sldMk cId="493671969" sldId="285"/>
        </pc:sldMkLst>
        <pc:spChg chg="mod">
          <ac:chgData name="Henix, Danton" userId="5ed3f696-fad5-424e-99c3-823c616f7442" providerId="ADAL" clId="{535D3B3D-9647-416E-92E7-E09CFC8B43BA}" dt="2025-05-16T15:22:58.797" v="12" actId="20577"/>
          <ac:spMkLst>
            <pc:docMk/>
            <pc:sldMk cId="493671969" sldId="285"/>
            <ac:spMk id="3" creationId="{59D023DF-C745-ADE0-66CA-DC60A87C04A3}"/>
          </ac:spMkLst>
        </pc:spChg>
      </pc:sldChg>
      <pc:sldChg chg="modSp">
        <pc:chgData name="Henix, Danton" userId="5ed3f696-fad5-424e-99c3-823c616f7442" providerId="ADAL" clId="{535D3B3D-9647-416E-92E7-E09CFC8B43BA}" dt="2025-05-16T15:23:55.273" v="21" actId="113"/>
        <pc:sldMkLst>
          <pc:docMk/>
          <pc:sldMk cId="2774953154" sldId="286"/>
        </pc:sldMkLst>
        <pc:spChg chg="mod">
          <ac:chgData name="Henix, Danton" userId="5ed3f696-fad5-424e-99c3-823c616f7442" providerId="ADAL" clId="{535D3B3D-9647-416E-92E7-E09CFC8B43BA}" dt="2025-05-16T15:23:55.273" v="21" actId="113"/>
          <ac:spMkLst>
            <pc:docMk/>
            <pc:sldMk cId="2774953154" sldId="286"/>
            <ac:spMk id="3" creationId="{8B632F57-8D91-C16E-18E9-9A464F8EBC31}"/>
          </ac:spMkLst>
        </pc:spChg>
      </pc:sldChg>
      <pc:sldChg chg="modSp mod">
        <pc:chgData name="Henix, Danton" userId="5ed3f696-fad5-424e-99c3-823c616f7442" providerId="ADAL" clId="{535D3B3D-9647-416E-92E7-E09CFC8B43BA}" dt="2025-05-16T15:24:34.704" v="22" actId="27107"/>
        <pc:sldMkLst>
          <pc:docMk/>
          <pc:sldMk cId="2387536255" sldId="287"/>
        </pc:sldMkLst>
        <pc:spChg chg="mod">
          <ac:chgData name="Henix, Danton" userId="5ed3f696-fad5-424e-99c3-823c616f7442" providerId="ADAL" clId="{535D3B3D-9647-416E-92E7-E09CFC8B43BA}" dt="2025-05-16T15:24:34.704" v="22" actId="27107"/>
          <ac:spMkLst>
            <pc:docMk/>
            <pc:sldMk cId="2387536255" sldId="287"/>
            <ac:spMk id="3" creationId="{194D560B-2079-42CF-99DB-4035CAFD9EFD}"/>
          </ac:spMkLst>
        </pc:spChg>
        <pc:picChg chg="mod">
          <ac:chgData name="Henix, Danton" userId="5ed3f696-fad5-424e-99c3-823c616f7442" providerId="ADAL" clId="{535D3B3D-9647-416E-92E7-E09CFC8B43BA}" dt="2025-05-16T15:23:26.937" v="16" actId="962"/>
          <ac:picMkLst>
            <pc:docMk/>
            <pc:sldMk cId="2387536255" sldId="287"/>
            <ac:picMk id="5" creationId="{E400B0C5-5245-2BE9-81A7-FC6A5199E60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AC223-25EB-40B2-9538-010511AACFA5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A44F7-5F69-4F06-8F30-FB0E6EC0A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08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77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4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B6A3B-3BF1-49BB-A418-D9BD7963E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480377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1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912" y="1520826"/>
            <a:ext cx="10642294" cy="43842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460" y="1520826"/>
            <a:ext cx="9808557" cy="36877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D6D3F22-3F6B-483B-8748-C40C66468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0460" y="5457471"/>
            <a:ext cx="9808556" cy="5508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689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4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1571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DE2DB-6549-448D-B8B8-EC5750411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" y="5457825"/>
            <a:ext cx="5564188" cy="550863"/>
          </a:xfrm>
        </p:spPr>
        <p:txBody>
          <a:bodyPr rIns="9144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4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73DB-711C-4569-B5D6-110AE7AF3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068" y="1289225"/>
            <a:ext cx="11853863" cy="962407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20456" y="2382516"/>
            <a:ext cx="8831483" cy="35115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37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256859"/>
            <a:ext cx="12192000" cy="1125287"/>
          </a:xfrm>
        </p:spPr>
        <p:txBody>
          <a:bodyPr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-1" y="2638552"/>
            <a:ext cx="12191999" cy="1239312"/>
          </a:xfrm>
        </p:spPr>
        <p:txBody>
          <a:bodyPr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7" name="follow us">
            <a:extLst>
              <a:ext uri="{FF2B5EF4-FFF2-40B4-BE49-F238E27FC236}">
                <a16:creationId xmlns:a16="http://schemas.microsoft.com/office/drawing/2014/main" id="{45487015-5153-4640-AB82-30B0797FB53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0" y="3997872"/>
            <a:ext cx="12192000" cy="64008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1" name="Facebook handle">
            <a:extLst>
              <a:ext uri="{FF2B5EF4-FFF2-40B4-BE49-F238E27FC236}">
                <a16:creationId xmlns:a16="http://schemas.microsoft.com/office/drawing/2014/main" id="{582D491C-6C97-4EB7-9FC4-C09543B2B4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18901" y="5497665"/>
            <a:ext cx="1542361" cy="64008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Facebook info</a:t>
            </a:r>
          </a:p>
        </p:txBody>
      </p:sp>
      <p:sp>
        <p:nvSpPr>
          <p:cNvPr id="12" name="Twitter handle">
            <a:extLst>
              <a:ext uri="{FF2B5EF4-FFF2-40B4-BE49-F238E27FC236}">
                <a16:creationId xmlns:a16="http://schemas.microsoft.com/office/drawing/2014/main" id="{86493432-72F4-449E-B539-D1AA7F57D1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1766" y="5497665"/>
            <a:ext cx="1608463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Twitter info</a:t>
            </a:r>
          </a:p>
        </p:txBody>
      </p:sp>
      <p:pic>
        <p:nvPicPr>
          <p:cNvPr id="8" name="Facebook">
            <a:extLst>
              <a:ext uri="{FF2B5EF4-FFF2-40B4-BE49-F238E27FC236}">
                <a16:creationId xmlns:a16="http://schemas.microsoft.com/office/drawing/2014/main" id="{D47437DB-276A-491E-9DED-5CE275B55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40" y="4737577"/>
            <a:ext cx="644285" cy="640080"/>
          </a:xfrm>
          <a:prstGeom prst="rect">
            <a:avLst/>
          </a:prstGeom>
        </p:spPr>
      </p:pic>
      <p:pic>
        <p:nvPicPr>
          <p:cNvPr id="9" name="Twitter">
            <a:extLst>
              <a:ext uri="{FF2B5EF4-FFF2-40B4-BE49-F238E27FC236}">
                <a16:creationId xmlns:a16="http://schemas.microsoft.com/office/drawing/2014/main" id="{0D9005C3-B95E-4B18-AAE7-E24BE5196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23" y="4737577"/>
            <a:ext cx="638349" cy="640080"/>
          </a:xfrm>
          <a:prstGeom prst="rect">
            <a:avLst/>
          </a:prstGeom>
        </p:spPr>
      </p:pic>
      <p:pic>
        <p:nvPicPr>
          <p:cNvPr id="10" name="Instagram">
            <a:extLst>
              <a:ext uri="{FF2B5EF4-FFF2-40B4-BE49-F238E27FC236}">
                <a16:creationId xmlns:a16="http://schemas.microsoft.com/office/drawing/2014/main" id="{378C0CF0-E836-4DD3-855C-BE5F54E6A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79776" y="4690799"/>
            <a:ext cx="734848" cy="733636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3B7466F7-8FB3-4D97-990A-262C144EE8EF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182175" y="5497665"/>
            <a:ext cx="1608462" cy="640081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Enter Instagram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0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cial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A166-BC90-4E13-9118-9507EBCE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Facebook">
            <a:extLst>
              <a:ext uri="{FF2B5EF4-FFF2-40B4-BE49-F238E27FC236}">
                <a16:creationId xmlns:a16="http://schemas.microsoft.com/office/drawing/2014/main" id="{9AC9CED7-B302-106F-129F-6BC7C1D58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35" y="1579728"/>
            <a:ext cx="914400" cy="91440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609D7336-40E6-48D5-B192-BB72CD36C7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8420" y="2532939"/>
            <a:ext cx="2486025" cy="91440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6" name="Instagram">
            <a:extLst>
              <a:ext uri="{FF2B5EF4-FFF2-40B4-BE49-F238E27FC236}">
                <a16:creationId xmlns:a16="http://schemas.microsoft.com/office/drawing/2014/main" id="{046AED96-B8A4-1C42-F3A1-1FFE1A13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124"/>
          <a:stretch/>
        </p:blipFill>
        <p:spPr>
          <a:xfrm>
            <a:off x="4858762" y="1579728"/>
            <a:ext cx="916670" cy="914400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EECF6CFD-9E31-4C05-886A-971A6B7252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0793" y="2514600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28" name="LinkedIn" descr="A blue and black logo&#10;&#10;Description automatically generated">
            <a:extLst>
              <a:ext uri="{FF2B5EF4-FFF2-40B4-BE49-F238E27FC236}">
                <a16:creationId xmlns:a16="http://schemas.microsoft.com/office/drawing/2014/main" id="{02AF793E-34A8-FE98-2B43-623603DE17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54" y="1579728"/>
            <a:ext cx="1075267" cy="914400"/>
          </a:xfrm>
          <a:prstGeom prst="rect">
            <a:avLst/>
          </a:prstGeom>
        </p:spPr>
      </p:pic>
      <p:sp>
        <p:nvSpPr>
          <p:cNvPr id="15" name="LinkedIn handle">
            <a:extLst>
              <a:ext uri="{FF2B5EF4-FFF2-40B4-BE49-F238E27FC236}">
                <a16:creationId xmlns:a16="http://schemas.microsoft.com/office/drawing/2014/main" id="{8DA16D1B-DD85-498B-A177-DDB843C07A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1" y="2532939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2" name="Threads">
            <a:extLst>
              <a:ext uri="{FF2B5EF4-FFF2-40B4-BE49-F238E27FC236}">
                <a16:creationId xmlns:a16="http://schemas.microsoft.com/office/drawing/2014/main" id="{41AF5339-2B19-BD63-3B11-24F6C0CB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4126"/>
          <a:stretch/>
        </p:blipFill>
        <p:spPr>
          <a:xfrm>
            <a:off x="1535363" y="4019550"/>
            <a:ext cx="912137" cy="914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hreads handle">
            <a:extLst>
              <a:ext uri="{FF2B5EF4-FFF2-40B4-BE49-F238E27FC236}">
                <a16:creationId xmlns:a16="http://schemas.microsoft.com/office/drawing/2014/main" id="{96D88CB0-4FD8-2F0F-AFC3-6D59A04875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7277" y="5031874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4" name="X">
            <a:extLst>
              <a:ext uri="{FF2B5EF4-FFF2-40B4-BE49-F238E27FC236}">
                <a16:creationId xmlns:a16="http://schemas.microsoft.com/office/drawing/2014/main" id="{5AE40B57-6609-96B5-4C42-D12A59417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1201"/>
          <a:stretch/>
        </p:blipFill>
        <p:spPr>
          <a:xfrm>
            <a:off x="4896042" y="3991849"/>
            <a:ext cx="916670" cy="914400"/>
          </a:xfrm>
          <a:prstGeom prst="rect">
            <a:avLst/>
          </a:prstGeom>
        </p:spPr>
      </p:pic>
      <p:sp>
        <p:nvSpPr>
          <p:cNvPr id="7" name="X Handle">
            <a:extLst>
              <a:ext uri="{FF2B5EF4-FFF2-40B4-BE49-F238E27FC236}">
                <a16:creationId xmlns:a16="http://schemas.microsoft.com/office/drawing/2014/main" id="{8203FBA7-0BF5-431F-8DA2-9F3A04190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0793" y="5009938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30" name="YouTube">
            <a:extLst>
              <a:ext uri="{FF2B5EF4-FFF2-40B4-BE49-F238E27FC236}">
                <a16:creationId xmlns:a16="http://schemas.microsoft.com/office/drawing/2014/main" id="{254E4991-1E11-CC44-9806-55B96A767E5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0123" y="4129009"/>
            <a:ext cx="2855192" cy="640080"/>
          </a:xfrm>
          <a:prstGeom prst="rect">
            <a:avLst/>
          </a:prstGeom>
        </p:spPr>
      </p:pic>
      <p:sp>
        <p:nvSpPr>
          <p:cNvPr id="9" name="YouTube Channel">
            <a:extLst>
              <a:ext uri="{FF2B5EF4-FFF2-40B4-BE49-F238E27FC236}">
                <a16:creationId xmlns:a16="http://schemas.microsoft.com/office/drawing/2014/main" id="{FFD85E77-EDED-42B1-881F-34A5909A55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1" y="5009938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BAE708-477A-4A20-B43D-CB4603F14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9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803769"/>
            <a:ext cx="12192000" cy="1320370"/>
          </a:xfrm>
        </p:spPr>
        <p:txBody>
          <a:bodyPr lIns="0"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" y="3608515"/>
            <a:ext cx="12191999" cy="149349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/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58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4CF2-96BC-4ED7-87C7-9D6684FBC9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37850"/>
            <a:ext cx="12191999" cy="128244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FB07D-9D60-4B83-BCD7-C0D731814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654080"/>
            <a:ext cx="12191998" cy="2198080"/>
          </a:xfrm>
        </p:spPr>
        <p:txBody>
          <a:bodyPr/>
          <a:lstStyle>
            <a:lvl1pPr marL="0" indent="0" algn="ctr">
              <a:buNone/>
              <a:defRPr sz="2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Office Name</a:t>
            </a:r>
          </a:p>
          <a:p>
            <a:r>
              <a:rPr lang="en-US"/>
              <a:t>Division Name</a:t>
            </a:r>
          </a:p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55372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64C6-2DE2-4496-9BDD-E370398E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3650"/>
            <a:ext cx="12192000" cy="2726386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FDB5E-23D5-4641-84CD-18757E9E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4482"/>
            <a:ext cx="2743200" cy="365125"/>
          </a:xfrm>
        </p:spPr>
        <p:txBody>
          <a:bodyPr/>
          <a:lstStyle/>
          <a:p>
            <a:fld id="{063B872D-3AE9-4542-A461-B751CD6B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735253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FE7420B2-557E-48EE-B2B6-06D64A51825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6291" y="1138548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962460"/>
            <a:ext cx="11890272" cy="143375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B7E127-F1D4-487E-A15F-845BF8F6D6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46290" y="3603812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4439797"/>
            <a:ext cx="11890272" cy="152242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4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70591A-C582-4B0B-95C3-1CEE6E7FEE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429016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5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A358F9-FDAB-435E-8C1A-4A738B05E0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9559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ACFA113-9FF8-4E58-B951-B3F0EC9E1F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4912" y="1431790"/>
            <a:ext cx="3800820" cy="4498057"/>
          </a:xfrm>
        </p:spPr>
        <p:txBody>
          <a:bodyPr rIns="82296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3910-36C0-4247-AA8F-0AE4EEC9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30" y="380196"/>
            <a:ext cx="10128421" cy="769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55F8427-E9CA-49E6-8AE9-ED1BDBD13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064" y="1449806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21AB6E-4445-4BB1-B9FB-988FE3FC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64" y="2273718"/>
            <a:ext cx="5876389" cy="366437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337800-272E-4187-948E-AB6D00DF71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45878" y="1450895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90EC0F-BFAC-421B-8701-663D6C38BD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45878" y="2274806"/>
            <a:ext cx="5876389" cy="36632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FAFC8-95D4-42F6-A237-AD9B38EF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1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2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23E6-6A2F-4EBB-BAA3-780723750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319" y="1228725"/>
            <a:ext cx="11839480" cy="67179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F2E4A04F-CC4A-4D65-ADD6-100415BF7610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149319" y="2073275"/>
            <a:ext cx="11863293" cy="3806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43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Graph Placeholder">
            <a:extLst>
              <a:ext uri="{FF2B5EF4-FFF2-40B4-BE49-F238E27FC236}">
                <a16:creationId xmlns:a16="http://schemas.microsoft.com/office/drawing/2014/main" id="{77EA46B5-DFD9-4CBD-916B-41252B3634A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3219" y="1277938"/>
            <a:ext cx="11864631" cy="46821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3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6D1C8D-2804-489C-86CC-F70D29F9273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62881"/>
            <a:ext cx="11893320" cy="1630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6E93-3D36-4693-94CF-5E08B13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8CE7-0338-4DCA-9309-6257DC1A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92" y="1430626"/>
            <a:ext cx="11890272" cy="4507465"/>
          </a:xfrm>
          <a:prstGeom prst="rect">
            <a:avLst/>
          </a:prstGeom>
        </p:spPr>
        <p:txBody>
          <a:bodyPr vert="horz" lIns="91440" tIns="45720" rIns="82296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AC51-AACD-4066-8BD6-6F7BF018F00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8713-19FC-43BC-8C7D-F7EE3202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7719" y="6257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5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7" r:id="rId3"/>
    <p:sldLayoutId id="2147483664" r:id="rId4"/>
    <p:sldLayoutId id="2147483670" r:id="rId5"/>
    <p:sldLayoutId id="2147483665" r:id="rId6"/>
    <p:sldLayoutId id="2147483666" r:id="rId7"/>
    <p:sldLayoutId id="2147483681" r:id="rId8"/>
    <p:sldLayoutId id="2147483675" r:id="rId9"/>
    <p:sldLayoutId id="2147483676" r:id="rId10"/>
    <p:sldLayoutId id="2147483690" r:id="rId11"/>
    <p:sldLayoutId id="2147483669" r:id="rId12"/>
    <p:sldLayoutId id="2147483689" r:id="rId13"/>
    <p:sldLayoutId id="2147483672" r:id="rId14"/>
    <p:sldLayoutId id="2147483678" r:id="rId15"/>
    <p:sldLayoutId id="2147483691" r:id="rId16"/>
    <p:sldLayoutId id="2147483692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: New Jersey Department of Education.">
            <a:extLst>
              <a:ext uri="{FF2B5EF4-FFF2-40B4-BE49-F238E27FC236}">
                <a16:creationId xmlns:a16="http://schemas.microsoft.com/office/drawing/2014/main" id="{CF96DE2C-7117-450B-9505-73F2CC7674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-5897"/>
            <a:ext cx="12081830" cy="25511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ABD99-43FC-48BD-956C-54F53064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69" y="1825625"/>
            <a:ext cx="11788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Do not use this layout</a:t>
            </a:r>
          </a:p>
        </p:txBody>
      </p:sp>
    </p:spTree>
    <p:extLst>
      <p:ext uri="{BB962C8B-B14F-4D97-AF65-F5344CB8AC3E}">
        <p14:creationId xmlns:p14="http://schemas.microsoft.com/office/powerpoint/2010/main" val="388551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0367D-4F1F-4D06-9551-9D120A83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40" y="365125"/>
            <a:ext cx="118902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A9155-9D6F-4818-A1EA-81ACC0306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340" y="1825625"/>
            <a:ext cx="11890272" cy="4122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C72A4-5CFF-4D23-9567-642F33528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45371-22E5-41E2-9C10-6B0FADA84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57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063B872D-3AE9-4542-A461-B751CD6BB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clkc.ohs.acf.hhs.gov/school-readiness/effective-practice-guides/language-literacy" TargetMode="External"/><Relationship Id="rId2" Type="http://schemas.openxmlformats.org/officeDocument/2006/relationships/hyperlink" Target="https://www.cdc.gov/ncbddd/actearly/milestones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naeyc.org/resources/pubs/yc/dec2020/fostering-curiosity-infants" TargetMode="External"/><Relationship Id="rId4" Type="http://schemas.openxmlformats.org/officeDocument/2006/relationships/hyperlink" Target="https://eclkc.ohs.acf.hhs.gov/sites/default/files/pdf/no-search/pla-alphabet-knowledge-early-writing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oearlychild@doe.nj.gov" TargetMode="External"/><Relationship Id="rId2" Type="http://schemas.openxmlformats.org/officeDocument/2006/relationships/hyperlink" Target="nj.gov/education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hyperlink" Target="mailto:K-3Office@doe.nj.go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education/earlychildhood/grkto3/docs/packet/GraphicZipDocs/4%20Developmentally%20Appropriate%20Practices%20for%20Learning%20Outside%20of%20the%20Classroom.pdf" TargetMode="External"/><Relationship Id="rId2" Type="http://schemas.openxmlformats.org/officeDocument/2006/relationships/hyperlink" Target="https://improvingliteracy.org/kit/alphabetic-principle-phonic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pathways.org/raise-a-reader-ideas-for-reading-with-baby-at-any-ag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7FFF-0053-4747-B34E-976807CC3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40" tIns="45720" rIns="91440" bIns="45720" anchor="b"/>
          <a:lstStyle/>
          <a:p>
            <a:r>
              <a:rPr lang="en-US" sz="4000" dirty="0">
                <a:solidFill>
                  <a:srgbClr val="000000"/>
                </a:solidFill>
                <a:latin typeface="Palatino Linotype"/>
              </a:rPr>
              <a:t>#NJ Literacy Series</a:t>
            </a:r>
            <a:endParaRPr lang="en-US" sz="4000" dirty="0">
              <a:latin typeface="Palatino Linotype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2D5881-96EC-447F-A717-A35057F07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i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The essentials of how children learn to read and write</a:t>
            </a:r>
          </a:p>
          <a:p>
            <a:r>
              <a:rPr lang="en-US" dirty="0">
                <a:latin typeface="Palatino Linotype"/>
              </a:rPr>
              <a:t>Division of Early Childhood Services</a:t>
            </a:r>
          </a:p>
          <a:p>
            <a:r>
              <a:rPr lang="en-US" dirty="0">
                <a:latin typeface="Palatino Linotype"/>
              </a:rPr>
              <a:t> 2025</a:t>
            </a:r>
          </a:p>
        </p:txBody>
      </p:sp>
      <p:pic>
        <p:nvPicPr>
          <p:cNvPr id="6" name="Picture 5" descr="Logo: State of New Jersey, Department of Education.">
            <a:extLst>
              <a:ext uri="{FF2B5EF4-FFF2-40B4-BE49-F238E27FC236}">
                <a16:creationId xmlns:a16="http://schemas.microsoft.com/office/drawing/2014/main" id="{0021F1E6-2135-4F4E-9EA0-EBD236B61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" y="6081513"/>
            <a:ext cx="11890272" cy="768098"/>
          </a:xfrm>
          <a:prstGeom prst="rect">
            <a:avLst/>
          </a:prstGeom>
        </p:spPr>
      </p:pic>
      <p:pic>
        <p:nvPicPr>
          <p:cNvPr id="3" name="Picture 2" descr="The logo of the NJDOE Literacy Series. It is a blue circle containing an open book with a flipping page.">
            <a:extLst>
              <a:ext uri="{FF2B5EF4-FFF2-40B4-BE49-F238E27FC236}">
                <a16:creationId xmlns:a16="http://schemas.microsoft.com/office/drawing/2014/main" id="{160A4EDE-2717-282C-3017-5B3E8BF1E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409" y="4655127"/>
            <a:ext cx="1471020" cy="149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1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CC944-BF23-60FC-9E78-B9B07C19A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4710-818C-D2D4-4B1B-2D6C1AC4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Helpful Links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3A0FA-FCF1-19F2-C003-A7E41EC48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6"/>
            <a:ext cx="11890272" cy="4619977"/>
          </a:xfrm>
        </p:spPr>
        <p:txBody>
          <a:bodyPr vert="horz" lIns="91440" tIns="45720" rIns="822960" bIns="45720" rtlCol="0" anchor="t">
            <a:noAutofit/>
          </a:bodyPr>
          <a:lstStyle/>
          <a:p>
            <a:pPr marL="0" marR="0">
              <a:spcAft>
                <a:spcPts val="2400"/>
              </a:spcAft>
            </a:pPr>
            <a:r>
              <a:rPr lang="en-US" sz="2400" u="sng" dirty="0">
                <a:solidFill>
                  <a:srgbClr val="467886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CDC’s Developmental Milestones</a:t>
            </a:r>
            <a:endParaRPr lang="en-US" sz="24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2400"/>
              </a:spcAft>
            </a:pPr>
            <a:r>
              <a:rPr lang="en-US" sz="2400" u="sng" dirty="0">
                <a:solidFill>
                  <a:srgbClr val="467886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Language and Literacy</a:t>
            </a:r>
            <a:r>
              <a:rPr lang="en-US" sz="24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-HeadStart</a:t>
            </a:r>
          </a:p>
          <a:p>
            <a:pPr marL="0" marR="0">
              <a:spcAft>
                <a:spcPts val="2400"/>
              </a:spcAft>
            </a:pPr>
            <a:r>
              <a:rPr lang="en-US" sz="2400" u="sng" dirty="0">
                <a:solidFill>
                  <a:srgbClr val="467886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National Center on Early Childhood Development</a:t>
            </a:r>
            <a:endParaRPr lang="en-US" sz="24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2400"/>
              </a:spcAft>
            </a:pPr>
            <a:r>
              <a:rPr lang="en-US" sz="2400" u="sng" dirty="0">
                <a:solidFill>
                  <a:srgbClr val="467886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NAEYC</a:t>
            </a:r>
            <a:r>
              <a:rPr lang="en-US" sz="2400" u="sng" dirty="0">
                <a:solidFill>
                  <a:srgbClr val="467886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(National Association for the Education of Young Children) -</a:t>
            </a:r>
            <a:r>
              <a:rPr lang="en-US" sz="2400" i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Rocking and Rolling. Fostering Curiosity in Infants and Toddlers.</a:t>
            </a:r>
            <a:endParaRPr lang="en-US" sz="2400" b="0" i="1" dirty="0">
              <a:effectLst/>
              <a:latin typeface="+mn-lt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84BA77-9BFC-0011-452B-75A3E9817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409" y="4655127"/>
            <a:ext cx="1471020" cy="149123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A1EC4-646C-33DA-AEDC-ED85883DE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4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4F85022-EDFF-4EDD-B667-A88593A3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11" name="Website">
            <a:extLst>
              <a:ext uri="{FF2B5EF4-FFF2-40B4-BE49-F238E27FC236}">
                <a16:creationId xmlns:a16="http://schemas.microsoft.com/office/drawing/2014/main" id="{4E6DD0DE-325E-47CB-9D78-EE0FDE0A1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Jersey Department of Education: </a:t>
            </a:r>
            <a:r>
              <a:rPr lang="en-US" dirty="0">
                <a:solidFill>
                  <a:srgbClr val="0000FF"/>
                </a:solidFill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nj.gov/education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0" name="contact info">
            <a:extLst>
              <a:ext uri="{FF2B5EF4-FFF2-40B4-BE49-F238E27FC236}">
                <a16:creationId xmlns:a16="http://schemas.microsoft.com/office/drawing/2014/main" id="{ACF9ECBB-DEA9-4ED4-A2DA-7517CD7887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" y="3608515"/>
            <a:ext cx="12191999" cy="2207494"/>
          </a:xfrm>
        </p:spPr>
        <p:txBody>
          <a:bodyPr>
            <a:normAutofit fontScale="62500" lnSpcReduction="20000"/>
          </a:bodyPr>
          <a:lstStyle/>
          <a:p>
            <a:pPr algn="ctr" rtl="0" fontAlgn="base"/>
            <a:r>
              <a:rPr lang="en-US" sz="5900" b="0" i="0" u="none" strike="noStrike" dirty="0">
                <a:solidFill>
                  <a:srgbClr val="000000"/>
                </a:solidFill>
                <a:effectLst/>
                <a:latin typeface="+mn-lt"/>
              </a:rPr>
              <a:t>Division of Early Childhood Services</a:t>
            </a:r>
            <a:r>
              <a:rPr lang="en-US" sz="96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algn="ctr" rtl="0" fontAlgn="base"/>
            <a:r>
              <a:rPr lang="en-US" sz="5100" b="0" i="0" u="sng" strike="noStrike" dirty="0">
                <a:solidFill>
                  <a:srgbClr val="0000FF"/>
                </a:solidFill>
                <a:effectLst/>
                <a:latin typeface="+mn-lt"/>
                <a:hlinkClick r:id="rId3"/>
              </a:rPr>
              <a:t>Doeearlychild@doe.nj.gov</a:t>
            </a:r>
            <a:r>
              <a:rPr lang="en-US" sz="51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algn="ctr" rtl="0" fontAlgn="base"/>
            <a:r>
              <a:rPr lang="en-US" sz="5100" b="0" i="0" u="sng" strike="noStrike" dirty="0">
                <a:solidFill>
                  <a:srgbClr val="0000FF"/>
                </a:solidFill>
                <a:effectLst/>
                <a:latin typeface="+mn-lt"/>
                <a:hlinkClick r:id="rId4"/>
              </a:rPr>
              <a:t>K-3Office@doe.nj.gov</a:t>
            </a:r>
            <a:r>
              <a:rPr lang="en-US" sz="51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  <a:endParaRPr lang="en-US" sz="5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9B4D3-8AF9-5C50-4647-7E42DCFB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409" y="4655127"/>
            <a:ext cx="1471020" cy="14912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726423-45AA-4205-B15A-BC45069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2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4E8BA-44FC-0170-9A47-06A3B493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Follow Us on 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F877A-4764-1162-7123-E7F0FC9CA3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400"/>
              <a:t>Facebook: </a:t>
            </a:r>
            <a:br>
              <a:rPr lang="en-US" sz="1400"/>
            </a:br>
            <a:r>
              <a:rPr lang="en-US" sz="1400"/>
              <a:t>@njdeptofed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534DB-B373-4FE4-44DA-DEFD0DE3C6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400" dirty="0"/>
              <a:t>Instagram: </a:t>
            </a:r>
            <a:br>
              <a:rPr lang="en-US" sz="1400" dirty="0"/>
            </a:br>
            <a:r>
              <a:rPr lang="en-US" sz="1400" dirty="0"/>
              <a:t>@newjerseydoe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29465-9614-F4A7-2745-4442655ECD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57716" y="2540792"/>
            <a:ext cx="3222071" cy="914400"/>
          </a:xfrm>
        </p:spPr>
        <p:txBody>
          <a:bodyPr/>
          <a:lstStyle/>
          <a:p>
            <a:r>
              <a:rPr lang="en-US" sz="1600"/>
              <a:t>LinkedIn: </a:t>
            </a:r>
            <a:br>
              <a:rPr lang="en-US" sz="1600"/>
            </a:br>
            <a:r>
              <a:rPr lang="en-US"/>
              <a:t>New Jersey Department of Education</a:t>
            </a:r>
            <a:endParaRPr lang="en-US" sz="160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7DB17C-4391-4447-9B73-1C6D87CCAF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400"/>
              <a:t>Threads:</a:t>
            </a:r>
            <a:br>
              <a:rPr lang="en-US" sz="1400"/>
            </a:br>
            <a:r>
              <a:rPr lang="en-US" sz="1400"/>
              <a:t>@NewJerseyDOE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9B9AE2-0CAE-F8C7-5904-BB5585BD07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400"/>
              <a:t>X: @NewJerseyDOE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71530C-A2CF-90BE-687C-3FB18D13E9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600"/>
              <a:t>YouTube: </a:t>
            </a:r>
            <a:r>
              <a:rPr lang="en-US" sz="1400"/>
              <a:t>@newjerseydepartmentofeduca6565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DDAF8C-1C8D-F337-CA9C-2DE052954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409" y="4655127"/>
            <a:ext cx="1471020" cy="1491233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F7168A-CC49-56E6-B127-660AAE5DD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9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55F44-9782-40F7-A5DD-96FF8869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Palatino Linotype"/>
              </a:rPr>
              <a:t>#NJDOELiteracySeries</a:t>
            </a:r>
            <a:endParaRPr lang="en-US" sz="32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4C9C8-AFCC-494B-8A8A-9B473183FF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169" y="1602780"/>
            <a:ext cx="12302441" cy="4803775"/>
          </a:xfrm>
        </p:spPr>
        <p:txBody>
          <a:bodyPr vert="horz" lIns="91440" tIns="45720" rIns="82296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NJ Department of Education’s Division of Early Childhood Services virtual series of conversations for families interested in supporting the learning and development of their young child from birth to 6 years old.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Throughout this series we will be sharing tips and best practices for families. This tip is focused on </a:t>
            </a:r>
            <a:r>
              <a:rPr lang="en-US" sz="2400" b="1" i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The essentials of how children learn to read and write</a:t>
            </a:r>
            <a:r>
              <a:rPr lang="en-US" sz="2400" i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B1D31E-8564-E36B-4B85-48AA0DCA6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409" y="4655127"/>
            <a:ext cx="1471020" cy="149123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2B8C4-C5E0-4054-BEB8-AE6FA3619A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7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4DCF1-6379-8CD8-3EFC-176D22ED6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32F57-8D91-C16E-18E9-9A464F8EBC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Understanding how children learn to read and write is important for families to understand and support throughout young children’s development. </a:t>
            </a:r>
          </a:p>
          <a:p>
            <a:r>
              <a:rPr lang="en-US" sz="24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Language development refers to children’s emerging abilities to understand and use language. Language skills are: </a:t>
            </a:r>
          </a:p>
          <a:p>
            <a:pPr lvl="1"/>
            <a:r>
              <a:rPr lang="en-US" sz="2000" b="1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2000" b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eceptive</a:t>
            </a:r>
            <a:r>
              <a:rPr lang="en-US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- the ability to listen to and understand language.</a:t>
            </a:r>
          </a:p>
          <a:p>
            <a:pPr lvl="1"/>
            <a:r>
              <a:rPr lang="en-US" sz="2000" b="1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Expressive</a:t>
            </a:r>
            <a:r>
              <a:rPr lang="en-US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- the ability to use language to communicate ideas, thoughts, and feelings. </a:t>
            </a:r>
          </a:p>
          <a:p>
            <a:r>
              <a:rPr lang="en-US" sz="24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Children's language ability affects learning and development in all areas, especially emerging literacy.</a:t>
            </a:r>
          </a:p>
          <a:p>
            <a:r>
              <a:rPr lang="en-US" sz="24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reakdown of what it might look like for children from birth to age 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4FB67-232B-91C3-82E8-C6F017FB18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029C64-3FB4-5F9A-7F4A-1F7FD2522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270" y="4703116"/>
            <a:ext cx="1419059" cy="143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53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C7BFA-FC9E-D41B-67BA-F91D89432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 Linotype"/>
              </a:rPr>
              <a:t>Birth to 1 year may look like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BB69D-92FC-A35C-D219-CB2E52E59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64" y="1121267"/>
            <a:ext cx="11890272" cy="4930293"/>
          </a:xfrm>
        </p:spPr>
        <p:txBody>
          <a:bodyPr vert="horz" lIns="91440" tIns="45720" rIns="82296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ommunicating through sounds, facial expressions, and gestures are all important ways to help them learn about language.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Young children acquire language skills through interactive conversations and by listening to stories and songs being read or sung aloud.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veryday moments with a child such as: reading books, talking, laughing and playing together.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Babies start recognizing the sounds of their home language. Repeating words and playing with sounds (e.g., "</a:t>
            </a:r>
            <a:r>
              <a:rPr lang="en-US" sz="2000" dirty="0" err="1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ba-ba-ba</a:t>
            </a:r>
            <a:r>
              <a:rPr lang="en-US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") supports this skill.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34419F-43BD-B926-44BC-07AADFAB5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290" y="4663145"/>
            <a:ext cx="1471020" cy="149123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FCADB-902A-5674-6DF8-497228DD9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8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8DC1-7602-4042-911D-9D011B2E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60" y="235678"/>
            <a:ext cx="10096959" cy="747579"/>
          </a:xfrm>
        </p:spPr>
        <p:txBody>
          <a:bodyPr/>
          <a:lstStyle/>
          <a:p>
            <a:r>
              <a:rPr lang="en-US" dirty="0">
                <a:latin typeface="Palatino Linotype"/>
              </a:rPr>
              <a:t>1 to 3 years old may look like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851E4-A142-4194-85B1-B86C62D41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" y="896156"/>
            <a:ext cx="12036408" cy="5206657"/>
          </a:xfrm>
        </p:spPr>
        <p:txBody>
          <a:bodyPr vert="horz" lIns="91440" tIns="45720" rIns="82296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earning about the alphabet and writing when they have meaningful language experiences during these years.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eveloping early literacy skills when you give them the chance to play with and explore books and other written materials like magazines, newspapers, take-out menus, markers, and crayons.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Building on language and literacy skills by talking about pictures drawn or objects seen.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aming objects, describing actions, and playing peek-a-boo encourage early communication.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D4BDCA-E284-4150-995C-2BFAEFA5E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4F94A6-E852-8E04-0899-09BA51B69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107" y="4801263"/>
            <a:ext cx="1356199" cy="137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97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53B75-4B64-621A-F9DF-48339A3B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to 5 years old may look like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023DF-C745-ADE0-66CA-DC60A87C04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Alphabet knowledge helps children understand letter-sound relationships, which is key to both reading and writing.</a:t>
            </a:r>
          </a:p>
          <a:p>
            <a:r>
              <a:rPr lang="en-US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Children begin to understand that print carries meaning. For example, they may recognize logos or notice you reading.</a:t>
            </a:r>
          </a:p>
          <a:p>
            <a:r>
              <a:rPr lang="en-US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Point to words as you read to them and talk about letters and their sounds.</a:t>
            </a:r>
          </a:p>
          <a:p>
            <a:r>
              <a:rPr lang="en-US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Singing nursery rhymes and playing sound games helps children recognize rhymes and syllables, building letter-sound awareness.</a:t>
            </a:r>
          </a:p>
          <a:p>
            <a:r>
              <a:rPr lang="en-US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Many children love to "read" familiar books by looking at pictures and retelling the story in their own words. This shows they’re developing comprehension skills.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3A53F-3449-7504-DBA0-CF870DD01A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82702B-62DA-3E80-B645-A5E5C8D4E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409" y="4655127"/>
            <a:ext cx="1471020" cy="149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7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A0DB9-DC93-98E4-AB99-3B5F4D52F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to 6 years old may look like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00B0C5-5245-2BE9-81A7-FC6A5199E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120" y="4629131"/>
            <a:ext cx="1475360" cy="148755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D560B-2079-42CF-99DB-4035CAFD9E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504" y="1027112"/>
            <a:ext cx="11407931" cy="5230085"/>
          </a:xfrm>
        </p:spPr>
        <p:txBody>
          <a:bodyPr>
            <a:normAutofit fontScale="25000" lnSpcReduction="20000"/>
          </a:bodyPr>
          <a:lstStyle/>
          <a:p>
            <a:pPr marL="342900" marR="0" lvl="0" indent="-342900">
              <a:lnSpc>
                <a:spcPct val="15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7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Letter- Sound Recognition: Children recognizing letters and their sounds. Activities like alphabet puzzles or singing the ABC song help reinforce these skills connecting letters to their sounds (e.g., "the letter B makes the sound /b/"). </a:t>
            </a:r>
          </a:p>
          <a:p>
            <a:pPr marL="342900" marR="0" lvl="0" indent="-342900">
              <a:lnSpc>
                <a:spcPct val="15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7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High Frequency Words: Early readers learn to recognize and decode common words like “and," “the," and "it", helping them read more fluently.</a:t>
            </a:r>
          </a:p>
          <a:p>
            <a:pPr marL="342900" marR="0" lvl="0" indent="-342900">
              <a:lnSpc>
                <a:spcPct val="15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7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Blending Sounds: They start blending sounds together to form words (e.g., /c/ /a/ /t/ = "cat"). This is a big milestone in reading development.</a:t>
            </a:r>
          </a:p>
          <a:p>
            <a:pPr marL="342900" marR="0" lvl="0" indent="-342900">
              <a:lnSpc>
                <a:spcPct val="15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7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Enjoying Stories: Children develop comprehension by listening to and discussing stories. Ask open-ended questions like, "What do you think will happen next?“</a:t>
            </a:r>
          </a:p>
          <a:p>
            <a:pPr marL="342900" marR="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72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Writing: Practice writing letters with fun activities like tracing in sand or using finger paints can support story creation, list making and drawing pictures.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A4C1A-6121-1FED-DB1D-FBD39E9FEA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3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CE506-4C01-D191-4032-987554390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36279-9608-AA54-0D65-7132EB6B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CFAD3-3D7F-F954-7552-A339C82A9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66" y="1030019"/>
            <a:ext cx="11950969" cy="5027745"/>
          </a:xfrm>
        </p:spPr>
        <p:txBody>
          <a:bodyPr vert="horz" lIns="91440" tIns="45720" rIns="822960" bIns="45720" rtlCol="0" anchor="t">
            <a:noAutofit/>
          </a:bodyPr>
          <a:lstStyle/>
          <a:p>
            <a:pPr marL="4572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Throughout all these stages of growth and development it is essential for families to:</a:t>
            </a:r>
          </a:p>
          <a:p>
            <a:pPr marL="331470" indent="-285750">
              <a:lnSpc>
                <a:spcPct val="150000"/>
              </a:lnSpc>
              <a:spcAft>
                <a:spcPts val="1200"/>
              </a:spcAft>
            </a:pPr>
            <a:r>
              <a:rPr lang="en-US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create a positive, and supportive environment for reading and writing,</a:t>
            </a:r>
          </a:p>
          <a:p>
            <a:pPr marL="331470" indent="-285750">
              <a:lnSpc>
                <a:spcPct val="150000"/>
              </a:lnSpc>
              <a:spcAft>
                <a:spcPts val="1200"/>
              </a:spcAft>
            </a:pPr>
            <a:r>
              <a:rPr lang="en-US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dedicate time for reading together, </a:t>
            </a:r>
          </a:p>
          <a:p>
            <a:pPr marL="331470" indent="-285750">
              <a:lnSpc>
                <a:spcPct val="150000"/>
              </a:lnSpc>
              <a:spcAft>
                <a:spcPts val="1200"/>
              </a:spcAft>
            </a:pPr>
            <a:r>
              <a:rPr lang="en-US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praise the child's efforts, </a:t>
            </a:r>
          </a:p>
          <a:p>
            <a:pPr marL="331470" indent="-285750">
              <a:lnSpc>
                <a:spcPct val="150000"/>
              </a:lnSpc>
              <a:spcAft>
                <a:spcPts val="1200"/>
              </a:spcAft>
            </a:pPr>
            <a:r>
              <a:rPr lang="en-US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make literacy activities enjoyable and interactive; and </a:t>
            </a:r>
          </a:p>
          <a:p>
            <a:pPr marL="331470" indent="-285750">
              <a:lnSpc>
                <a:spcPct val="150000"/>
              </a:lnSpc>
              <a:spcAft>
                <a:spcPts val="1200"/>
              </a:spcAft>
            </a:pPr>
            <a:r>
              <a:rPr lang="en-US" sz="2000" dirty="0"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model reading and writing behaviors demonstrating how they use written language in everyday activities (e.g., lists, letters, cards, notes).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AC73C-4886-D864-E091-BC744EB7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C343B3-49A0-272C-FDF8-3B7E79742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545" y="4801263"/>
            <a:ext cx="1345760" cy="134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64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5F0C0-9387-DD71-D93F-54891B417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024C4-9F1B-92B9-3413-AA7FFC97A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6FF9C-B315-49F6-DE18-D2CFE3A3F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6"/>
            <a:ext cx="11890272" cy="4619977"/>
          </a:xfrm>
        </p:spPr>
        <p:txBody>
          <a:bodyPr vert="horz" lIns="91440" tIns="45720" rIns="822960" bIns="45720" rtlCol="0" anchor="t">
            <a:noAutofit/>
          </a:bodyPr>
          <a:lstStyle/>
          <a:p>
            <a:pPr marL="0" marR="0">
              <a:spcAft>
                <a:spcPts val="4200"/>
              </a:spcAft>
            </a:pPr>
            <a:r>
              <a:rPr lang="en-US" sz="2400" u="sng" dirty="0">
                <a:solidFill>
                  <a:srgbClr val="0E284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National Center on Improving Literacy</a:t>
            </a:r>
            <a:endParaRPr lang="en-US" sz="24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4200"/>
              </a:spcAft>
            </a:pPr>
            <a:r>
              <a:rPr lang="en-US" sz="2400" u="sng" dirty="0">
                <a:solidFill>
                  <a:srgbClr val="0E2841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Developmentally appropriate learning at home Pk &amp; K</a:t>
            </a:r>
            <a:endParaRPr lang="en-US" sz="24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4200"/>
              </a:spcAft>
            </a:pPr>
            <a:r>
              <a:rPr lang="en-US" sz="2400" u="sng" dirty="0">
                <a:solidFill>
                  <a:srgbClr val="467886"/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Raising a Reader</a:t>
            </a:r>
            <a:endParaRPr lang="en-US" sz="24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9B3D15-545A-E09B-09AB-A5AD9CBA3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409" y="4665566"/>
            <a:ext cx="1471020" cy="149123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7F708-3168-62D1-AC4E-A41559E47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55653"/>
      </p:ext>
    </p:extLst>
  </p:cSld>
  <p:clrMapOvr>
    <a:masterClrMapping/>
  </p:clrMapOvr>
</p:sld>
</file>

<file path=ppt/theme/theme1.xml><?xml version="1.0" encoding="utf-8"?>
<a:theme xmlns:a="http://schemas.openxmlformats.org/drawingml/2006/main" name="NDJOE_Mai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Widescreen  -  Read-Only" id="{C59D137A-502B-4AE3-BFA8-EAB911F90DD9}" vid="{9DF51BEE-0EBD-4C05-BE34-DC7312BF5F9B}"/>
    </a:ext>
  </a:extLst>
</a:theme>
</file>

<file path=ppt/theme/theme2.xml><?xml version="1.0" encoding="utf-8"?>
<a:theme xmlns:a="http://schemas.openxmlformats.org/drawingml/2006/main" name="NJDOE_TitleSlid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Widescreen  -  Read-Only" id="{C59D137A-502B-4AE3-BFA8-EAB911F90DD9}" vid="{EE194C2B-F6A0-4A4D-8AC1-A456BC781591}"/>
    </a:ext>
  </a:extLst>
</a:theme>
</file>

<file path=ppt/theme/theme3.xml><?xml version="1.0" encoding="utf-8"?>
<a:theme xmlns:a="http://schemas.openxmlformats.org/drawingml/2006/main" name="NJDOE_Section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Widescreen  -  Read-Only" id="{C59D137A-502B-4AE3-BFA8-EAB911F90DD9}" vid="{F97FB435-3AD5-4F41-810C-DDFBDD65CFF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3158</TotalTime>
  <Words>861</Words>
  <Application>Microsoft Office PowerPoint</Application>
  <PresentationFormat>Widescreen</PresentationFormat>
  <Paragraphs>78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Palatino Linotype</vt:lpstr>
      <vt:lpstr>Symbol</vt:lpstr>
      <vt:lpstr>NDJOE_Main</vt:lpstr>
      <vt:lpstr>NJDOE_TitleSlide</vt:lpstr>
      <vt:lpstr>NJDOE_SectionTitle</vt:lpstr>
      <vt:lpstr>#NJ Literacy Series</vt:lpstr>
      <vt:lpstr>#NJDOELiteracySeries</vt:lpstr>
      <vt:lpstr>Introduction</vt:lpstr>
      <vt:lpstr>Birth to 1 year may look like</vt:lpstr>
      <vt:lpstr>1 to 3 years old may look like</vt:lpstr>
      <vt:lpstr>3 to 5 years old may look like</vt:lpstr>
      <vt:lpstr>5 to 6 years old may look like</vt:lpstr>
      <vt:lpstr>Conclusion </vt:lpstr>
      <vt:lpstr>Helpful Links</vt:lpstr>
      <vt:lpstr>Helpful Links Continued</vt:lpstr>
      <vt:lpstr>Thank You!</vt:lpstr>
      <vt:lpstr>Follow Us on Social 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Literacy Tip four</dc:title>
  <dc:creator>New Jersey Department of Education</dc:creator>
  <cp:lastModifiedBy>Specht, Dorothea</cp:lastModifiedBy>
  <cp:revision>3</cp:revision>
  <dcterms:created xsi:type="dcterms:W3CDTF">2021-09-15T17:05:35Z</dcterms:created>
  <dcterms:modified xsi:type="dcterms:W3CDTF">2025-05-18T21:01:40Z</dcterms:modified>
</cp:coreProperties>
</file>