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14"/>
  </p:notesMasterIdLst>
  <p:sldIdLst>
    <p:sldId id="256" r:id="rId4"/>
    <p:sldId id="263" r:id="rId5"/>
    <p:sldId id="264" r:id="rId6"/>
    <p:sldId id="285" r:id="rId7"/>
    <p:sldId id="280" r:id="rId8"/>
    <p:sldId id="286" r:id="rId9"/>
    <p:sldId id="281" r:id="rId10"/>
    <p:sldId id="282" r:id="rId11"/>
    <p:sldId id="257" r:id="rId12"/>
    <p:sldId id="284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Lori" initials="HL" lastIdx="1" clrIdx="0">
    <p:extLst>
      <p:ext uri="{19B8F6BF-5375-455C-9EA6-DF929625EA0E}">
        <p15:presenceInfo xmlns:p15="http://schemas.microsoft.com/office/powerpoint/2012/main" userId="S::lhoward@doe.nj.gov::d5213947-1876-47ee-a9dd-b8679d136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05"/>
    <a:srgbClr val="0000FF"/>
    <a:srgbClr val="6DA6D9"/>
    <a:srgbClr val="559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C46D3-A311-4870-B870-2D36DDD7C18C}" v="1" dt="2025-05-16T14:21:11.683"/>
    <p1510:client id="{F7CFB397-25C3-432F-88C7-01A06979F356}" v="28" dt="2025-05-16T14:53:56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467" autoAdjust="0"/>
  </p:normalViewPr>
  <p:slideViewPr>
    <p:cSldViewPr snapToGrid="0">
      <p:cViewPr varScale="1">
        <p:scale>
          <a:sx n="78" d="100"/>
          <a:sy n="78" d="100"/>
        </p:scale>
        <p:origin x="114" y="498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ix, Danton" userId="5ed3f696-fad5-424e-99c3-823c616f7442" providerId="ADAL" clId="{F7CFB397-25C3-432F-88C7-01A06979F356}"/>
    <pc:docChg chg="custSel modSld">
      <pc:chgData name="Henix, Danton" userId="5ed3f696-fad5-424e-99c3-823c616f7442" providerId="ADAL" clId="{F7CFB397-25C3-432F-88C7-01A06979F356}" dt="2025-05-16T14:53:56.272" v="28" actId="1076"/>
      <pc:docMkLst>
        <pc:docMk/>
      </pc:docMkLst>
      <pc:sldChg chg="modSp">
        <pc:chgData name="Henix, Danton" userId="5ed3f696-fad5-424e-99c3-823c616f7442" providerId="ADAL" clId="{F7CFB397-25C3-432F-88C7-01A06979F356}" dt="2025-05-16T14:51:53.108" v="15" actId="962"/>
        <pc:sldMkLst>
          <pc:docMk/>
          <pc:sldMk cId="1869916186" sldId="256"/>
        </pc:sldMkLst>
        <pc:picChg chg="mod">
          <ac:chgData name="Henix, Danton" userId="5ed3f696-fad5-424e-99c3-823c616f7442" providerId="ADAL" clId="{F7CFB397-25C3-432F-88C7-01A06979F356}" dt="2025-05-16T14:51:53.108" v="15" actId="962"/>
          <ac:picMkLst>
            <pc:docMk/>
            <pc:sldMk cId="1869916186" sldId="256"/>
            <ac:picMk id="3" creationId="{160A4EDE-2717-282C-3017-5B3E8BF1E601}"/>
          </ac:picMkLst>
        </pc:picChg>
      </pc:sldChg>
      <pc:sldChg chg="modSp">
        <pc:chgData name="Henix, Danton" userId="5ed3f696-fad5-424e-99c3-823c616f7442" providerId="ADAL" clId="{F7CFB397-25C3-432F-88C7-01A06979F356}" dt="2025-05-16T14:52:00.911" v="23" actId="962"/>
        <pc:sldMkLst>
          <pc:docMk/>
          <pc:sldMk cId="1153922360" sldId="257"/>
        </pc:sldMkLst>
        <pc:picChg chg="mod">
          <ac:chgData name="Henix, Danton" userId="5ed3f696-fad5-424e-99c3-823c616f7442" providerId="ADAL" clId="{F7CFB397-25C3-432F-88C7-01A06979F356}" dt="2025-05-16T14:52:00.911" v="23" actId="962"/>
          <ac:picMkLst>
            <pc:docMk/>
            <pc:sldMk cId="1153922360" sldId="257"/>
            <ac:picMk id="4" creationId="{4619B4D3-8AF9-5C50-4647-7E42DCFBB280}"/>
          </ac:picMkLst>
        </pc:picChg>
      </pc:sldChg>
      <pc:sldChg chg="modSp">
        <pc:chgData name="Henix, Danton" userId="5ed3f696-fad5-424e-99c3-823c616f7442" providerId="ADAL" clId="{F7CFB397-25C3-432F-88C7-01A06979F356}" dt="2025-05-16T14:51:55.769" v="16" actId="962"/>
        <pc:sldMkLst>
          <pc:docMk/>
          <pc:sldMk cId="927376648" sldId="263"/>
        </pc:sldMkLst>
        <pc:spChg chg="mod">
          <ac:chgData name="Henix, Danton" userId="5ed3f696-fad5-424e-99c3-823c616f7442" providerId="ADAL" clId="{F7CFB397-25C3-432F-88C7-01A06979F356}" dt="2025-05-16T14:50:22.159" v="1" actId="20577"/>
          <ac:spMkLst>
            <pc:docMk/>
            <pc:sldMk cId="927376648" sldId="263"/>
            <ac:spMk id="3" creationId="{43A4C9C8-AFCC-494B-8A8A-9B473183FFDC}"/>
          </ac:spMkLst>
        </pc:spChg>
        <pc:picChg chg="mod">
          <ac:chgData name="Henix, Danton" userId="5ed3f696-fad5-424e-99c3-823c616f7442" providerId="ADAL" clId="{F7CFB397-25C3-432F-88C7-01A06979F356}" dt="2025-05-16T14:51:55.769" v="16" actId="962"/>
          <ac:picMkLst>
            <pc:docMk/>
            <pc:sldMk cId="927376648" sldId="263"/>
            <ac:picMk id="8" creationId="{6CB1D31E-8564-E36B-4B85-48AA0DCA69E8}"/>
          </ac:picMkLst>
        </pc:picChg>
      </pc:sldChg>
      <pc:sldChg chg="modSp">
        <pc:chgData name="Henix, Danton" userId="5ed3f696-fad5-424e-99c3-823c616f7442" providerId="ADAL" clId="{F7CFB397-25C3-432F-88C7-01A06979F356}" dt="2025-05-16T14:53:56.272" v="28" actId="1076"/>
        <pc:sldMkLst>
          <pc:docMk/>
          <pc:sldMk cId="789497868" sldId="264"/>
        </pc:sldMkLst>
        <pc:spChg chg="mod">
          <ac:chgData name="Henix, Danton" userId="5ed3f696-fad5-424e-99c3-823c616f7442" providerId="ADAL" clId="{F7CFB397-25C3-432F-88C7-01A06979F356}" dt="2025-05-16T14:53:56.272" v="28" actId="1076"/>
          <ac:spMkLst>
            <pc:docMk/>
            <pc:sldMk cId="789497868" sldId="264"/>
            <ac:spMk id="2" creationId="{5A458DC1-7602-4042-911D-9D011B2EC5F6}"/>
          </ac:spMkLst>
        </pc:spChg>
        <pc:spChg chg="mod">
          <ac:chgData name="Henix, Danton" userId="5ed3f696-fad5-424e-99c3-823c616f7442" providerId="ADAL" clId="{F7CFB397-25C3-432F-88C7-01A06979F356}" dt="2025-05-16T14:50:24.842" v="3" actId="20577"/>
          <ac:spMkLst>
            <pc:docMk/>
            <pc:sldMk cId="789497868" sldId="264"/>
            <ac:spMk id="3" creationId="{F41851E4-A142-4194-85B1-B86C62D4114E}"/>
          </ac:spMkLst>
        </pc:spChg>
        <pc:picChg chg="mod">
          <ac:chgData name="Henix, Danton" userId="5ed3f696-fad5-424e-99c3-823c616f7442" providerId="ADAL" clId="{F7CFB397-25C3-432F-88C7-01A06979F356}" dt="2025-05-16T14:51:56.670" v="17" actId="962"/>
          <ac:picMkLst>
            <pc:docMk/>
            <pc:sldMk cId="789497868" sldId="264"/>
            <ac:picMk id="6" creationId="{C14F94A6-E852-8E04-0899-09BA51B69530}"/>
          </ac:picMkLst>
        </pc:picChg>
      </pc:sldChg>
      <pc:sldChg chg="modSp">
        <pc:chgData name="Henix, Danton" userId="5ed3f696-fad5-424e-99c3-823c616f7442" providerId="ADAL" clId="{F7CFB397-25C3-432F-88C7-01A06979F356}" dt="2025-05-16T14:51:57.543" v="19" actId="962"/>
        <pc:sldMkLst>
          <pc:docMk/>
          <pc:sldMk cId="2564164548" sldId="280"/>
        </pc:sldMkLst>
        <pc:picChg chg="mod">
          <ac:chgData name="Henix, Danton" userId="5ed3f696-fad5-424e-99c3-823c616f7442" providerId="ADAL" clId="{F7CFB397-25C3-432F-88C7-01A06979F356}" dt="2025-05-16T14:51:57.543" v="19" actId="962"/>
          <ac:picMkLst>
            <pc:docMk/>
            <pc:sldMk cId="2564164548" sldId="280"/>
            <ac:picMk id="6" creationId="{D5C343B3-49A0-272C-FDF8-3B7E79742836}"/>
          </ac:picMkLst>
        </pc:picChg>
      </pc:sldChg>
      <pc:sldChg chg="modSp">
        <pc:chgData name="Henix, Danton" userId="5ed3f696-fad5-424e-99c3-823c616f7442" providerId="ADAL" clId="{F7CFB397-25C3-432F-88C7-01A06979F356}" dt="2025-05-16T14:51:58.760" v="21" actId="962"/>
        <pc:sldMkLst>
          <pc:docMk/>
          <pc:sldMk cId="3233555653" sldId="281"/>
        </pc:sldMkLst>
        <pc:spChg chg="mod">
          <ac:chgData name="Henix, Danton" userId="5ed3f696-fad5-424e-99c3-823c616f7442" providerId="ADAL" clId="{F7CFB397-25C3-432F-88C7-01A06979F356}" dt="2025-05-16T14:50:52.680" v="13" actId="20577"/>
          <ac:spMkLst>
            <pc:docMk/>
            <pc:sldMk cId="3233555653" sldId="281"/>
            <ac:spMk id="3" creationId="{57E6FF9C-B315-49F6-DE18-D2CFE3A3F6FA}"/>
          </ac:spMkLst>
        </pc:spChg>
        <pc:picChg chg="mod">
          <ac:chgData name="Henix, Danton" userId="5ed3f696-fad5-424e-99c3-823c616f7442" providerId="ADAL" clId="{F7CFB397-25C3-432F-88C7-01A06979F356}" dt="2025-05-16T14:51:58.760" v="21" actId="962"/>
          <ac:picMkLst>
            <pc:docMk/>
            <pc:sldMk cId="3233555653" sldId="281"/>
            <ac:picMk id="6" creationId="{7E9B3D15-545A-E09B-09AB-A5AD9CBA3AE9}"/>
          </ac:picMkLst>
        </pc:picChg>
      </pc:sldChg>
      <pc:sldChg chg="modSp">
        <pc:chgData name="Henix, Danton" userId="5ed3f696-fad5-424e-99c3-823c616f7442" providerId="ADAL" clId="{F7CFB397-25C3-432F-88C7-01A06979F356}" dt="2025-05-16T14:51:59.681" v="22" actId="962"/>
        <pc:sldMkLst>
          <pc:docMk/>
          <pc:sldMk cId="2434141524" sldId="282"/>
        </pc:sldMkLst>
        <pc:picChg chg="mod">
          <ac:chgData name="Henix, Danton" userId="5ed3f696-fad5-424e-99c3-823c616f7442" providerId="ADAL" clId="{F7CFB397-25C3-432F-88C7-01A06979F356}" dt="2025-05-16T14:51:59.681" v="22" actId="962"/>
          <ac:picMkLst>
            <pc:docMk/>
            <pc:sldMk cId="2434141524" sldId="282"/>
            <ac:picMk id="6" creationId="{2884BA77-9BFC-0011-452B-75A3E98173F1}"/>
          </ac:picMkLst>
        </pc:picChg>
      </pc:sldChg>
      <pc:sldChg chg="modSp">
        <pc:chgData name="Henix, Danton" userId="5ed3f696-fad5-424e-99c3-823c616f7442" providerId="ADAL" clId="{F7CFB397-25C3-432F-88C7-01A06979F356}" dt="2025-05-16T14:52:01.952" v="24" actId="962"/>
        <pc:sldMkLst>
          <pc:docMk/>
          <pc:sldMk cId="2529699348" sldId="284"/>
        </pc:sldMkLst>
        <pc:picChg chg="mod">
          <ac:chgData name="Henix, Danton" userId="5ed3f696-fad5-424e-99c3-823c616f7442" providerId="ADAL" clId="{F7CFB397-25C3-432F-88C7-01A06979F356}" dt="2025-05-16T14:52:01.952" v="24" actId="962"/>
          <ac:picMkLst>
            <pc:docMk/>
            <pc:sldMk cId="2529699348" sldId="284"/>
            <ac:picMk id="11" creationId="{88DDAF8C-1C8D-F337-CA9C-2DE05295411F}"/>
          </ac:picMkLst>
        </pc:picChg>
      </pc:sldChg>
      <pc:sldChg chg="addSp delSp modSp mod modClrScheme chgLayout">
        <pc:chgData name="Henix, Danton" userId="5ed3f696-fad5-424e-99c3-823c616f7442" providerId="ADAL" clId="{F7CFB397-25C3-432F-88C7-01A06979F356}" dt="2025-05-16T14:51:57.155" v="18" actId="962"/>
        <pc:sldMkLst>
          <pc:docMk/>
          <pc:sldMk cId="1793284335" sldId="285"/>
        </pc:sldMkLst>
        <pc:spChg chg="add mod ord">
          <ac:chgData name="Henix, Danton" userId="5ed3f696-fad5-424e-99c3-823c616f7442" providerId="ADAL" clId="{F7CFB397-25C3-432F-88C7-01A06979F356}" dt="2025-05-16T14:50:46.137" v="11" actId="27636"/>
          <ac:spMkLst>
            <pc:docMk/>
            <pc:sldMk cId="1793284335" sldId="285"/>
            <ac:spMk id="3" creationId="{41EEBD7F-3683-80FD-5DAE-4A32A50B1946}"/>
          </ac:spMkLst>
        </pc:spChg>
        <pc:spChg chg="mod ord">
          <ac:chgData name="Henix, Danton" userId="5ed3f696-fad5-424e-99c3-823c616f7442" providerId="ADAL" clId="{F7CFB397-25C3-432F-88C7-01A06979F356}" dt="2025-05-16T14:50:37.752" v="4" actId="700"/>
          <ac:spMkLst>
            <pc:docMk/>
            <pc:sldMk cId="1793284335" sldId="285"/>
            <ac:spMk id="5" creationId="{38F4DEF9-DB71-5E69-714D-429B89548947}"/>
          </ac:spMkLst>
        </pc:spChg>
        <pc:spChg chg="mod ord">
          <ac:chgData name="Henix, Danton" userId="5ed3f696-fad5-424e-99c3-823c616f7442" providerId="ADAL" clId="{F7CFB397-25C3-432F-88C7-01A06979F356}" dt="2025-05-16T14:50:48.922" v="12" actId="20577"/>
          <ac:spMkLst>
            <pc:docMk/>
            <pc:sldMk cId="1793284335" sldId="285"/>
            <ac:spMk id="9" creationId="{E399566E-3B96-B94D-01C8-34E19BD3CFA6}"/>
          </ac:spMkLst>
        </pc:spChg>
        <pc:spChg chg="del mod">
          <ac:chgData name="Henix, Danton" userId="5ed3f696-fad5-424e-99c3-823c616f7442" providerId="ADAL" clId="{F7CFB397-25C3-432F-88C7-01A06979F356}" dt="2025-05-16T14:50:43.065" v="6" actId="478"/>
          <ac:spMkLst>
            <pc:docMk/>
            <pc:sldMk cId="1793284335" sldId="285"/>
            <ac:spMk id="11" creationId="{9186331F-EC17-3562-47F9-23C4E8243643}"/>
          </ac:spMkLst>
        </pc:spChg>
        <pc:picChg chg="mod">
          <ac:chgData name="Henix, Danton" userId="5ed3f696-fad5-424e-99c3-823c616f7442" providerId="ADAL" clId="{F7CFB397-25C3-432F-88C7-01A06979F356}" dt="2025-05-16T14:51:57.155" v="18" actId="962"/>
          <ac:picMkLst>
            <pc:docMk/>
            <pc:sldMk cId="1793284335" sldId="285"/>
            <ac:picMk id="2" creationId="{9E2061FF-1F6A-BEAF-AC9E-0CA8E47A6D54}"/>
          </ac:picMkLst>
        </pc:picChg>
      </pc:sldChg>
      <pc:sldChg chg="modSp">
        <pc:chgData name="Henix, Danton" userId="5ed3f696-fad5-424e-99c3-823c616f7442" providerId="ADAL" clId="{F7CFB397-25C3-432F-88C7-01A06979F356}" dt="2025-05-16T14:51:58.090" v="20" actId="962"/>
        <pc:sldMkLst>
          <pc:docMk/>
          <pc:sldMk cId="3182491289" sldId="286"/>
        </pc:sldMkLst>
        <pc:picChg chg="mod">
          <ac:chgData name="Henix, Danton" userId="5ed3f696-fad5-424e-99c3-823c616f7442" providerId="ADAL" clId="{F7CFB397-25C3-432F-88C7-01A06979F356}" dt="2025-05-16T14:51:58.090" v="20" actId="962"/>
          <ac:picMkLst>
            <pc:docMk/>
            <pc:sldMk cId="3182491289" sldId="286"/>
            <ac:picMk id="3" creationId="{7809A923-274D-EF27-4537-A074513C0E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068" y="1289225"/>
            <a:ext cx="11853863" cy="96240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20456" y="2382516"/>
            <a:ext cx="8831483" cy="3511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1125287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638552"/>
            <a:ext cx="12191999" cy="1239312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97872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66" r:id="rId7"/>
    <p:sldLayoutId id="2147483681" r:id="rId8"/>
    <p:sldLayoutId id="2147483675" r:id="rId9"/>
    <p:sldLayoutId id="2147483676" r:id="rId10"/>
    <p:sldLayoutId id="2147483690" r:id="rId11"/>
    <p:sldLayoutId id="2147483669" r:id="rId12"/>
    <p:sldLayoutId id="2147483689" r:id="rId13"/>
    <p:sldLayoutId id="2147483672" r:id="rId14"/>
    <p:sldLayoutId id="2147483678" r:id="rId15"/>
    <p:sldLayoutId id="2147483691" r:id="rId16"/>
    <p:sldLayoutId id="214748369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yliteracylearning.org/cellpract_parent/preschool/collections/CELL_Pre_Talk_Listen.pdf" TargetMode="External"/><Relationship Id="rId2" Type="http://schemas.openxmlformats.org/officeDocument/2006/relationships/hyperlink" Target="https://drive.google.com/file/d/1ZzcpQmuh2_tlqcU-onkGTUYyY5TujXfq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eclkc.ohs.acf.hhs.gov/sites/default/files/pdf/no-search/iss/language-modeling-and-conversations/expansions-family-tips.pdf" TargetMode="External"/><Relationship Id="rId4" Type="http://schemas.openxmlformats.org/officeDocument/2006/relationships/hyperlink" Target="https://ies.ed.gov/ncee/edlabs/regions/southeast/foundations/kindergarten_recommendation1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e-extension:/efaidnbmnnnibpcajpcglclefindmkaj/https:/www.earlyliteracylearning.org/cellpract_parent/infants/collections/CELL_Inf_Lit_Lrn_Exp.pdf" TargetMode="External"/><Relationship Id="rId2" Type="http://schemas.openxmlformats.org/officeDocument/2006/relationships/hyperlink" Target="https://www.earlyliteracylearning.org/pgparent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chrome-extension:/efaidnbmnnnibpcajpcglclefindmkaj/https:/www.earlyliteracylearning.org.mcas.ms/cellpract_parent/preschool/collections/CELL_Pre_Lit_Lrn.pdf?McasCtx=4&amp;McasTsid=15600" TargetMode="External"/><Relationship Id="rId4" Type="http://schemas.openxmlformats.org/officeDocument/2006/relationships/hyperlink" Target="http://chrome-extension:/efaidnbmnnnibpcajpcglclefindmkaj/https:/www.earlyliteracylearning.org/cellpract_parent/toddler/collections/CELL_Todd_Lit_Lrn_Exp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oearlychild@doe.nj.gov" TargetMode="External"/><Relationship Id="rId2" Type="http://schemas.openxmlformats.org/officeDocument/2006/relationships/hyperlink" Target="nj.gov/education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hyperlink" Target="mailto:K-3Office@doe.nj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4000" dirty="0">
                <a:solidFill>
                  <a:srgbClr val="000000"/>
                </a:solidFill>
                <a:latin typeface="Aptos"/>
              </a:rPr>
              <a:t># NJ Literacy Series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Palatino Linotype"/>
              </a:rPr>
              <a:t>At-home Literacy Activities to Improve Children’s Vocabulary</a:t>
            </a:r>
          </a:p>
          <a:p>
            <a:r>
              <a:rPr lang="en-US" dirty="0">
                <a:latin typeface="Palatino Linotype"/>
              </a:rPr>
              <a:t>Division of Early Childhood Services</a:t>
            </a:r>
          </a:p>
          <a:p>
            <a:r>
              <a:rPr lang="en-US" dirty="0">
                <a:latin typeface="Palatino Linotype"/>
              </a:rPr>
              <a:t>2024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  <p:pic>
        <p:nvPicPr>
          <p:cNvPr id="3" name="Picture 2" descr="The logo of the NJDOE Literacy Series. It is a blue circle containing an open book with a flipping page.">
            <a:extLst>
              <a:ext uri="{FF2B5EF4-FFF2-40B4-BE49-F238E27FC236}">
                <a16:creationId xmlns:a16="http://schemas.microsoft.com/office/drawing/2014/main" id="{160A4EDE-2717-282C-3017-5B3E8BF1E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DDAF8C-1C8D-F337-CA9C-2DE052954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5F44-9782-40F7-A5DD-96FF8869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Palatino Linotype"/>
              </a:rPr>
              <a:t>Children’s Vocabulary 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4C9C8-AFCC-494B-8A8A-9B473183FF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169" y="1237312"/>
            <a:ext cx="12302441" cy="5169243"/>
          </a:xfrm>
        </p:spPr>
        <p:txBody>
          <a:bodyPr vert="horz" lIns="91440" tIns="45720" rIns="82296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Palatino Linotype"/>
              </a:rPr>
              <a:t>Increasing oral language will impact improving children’s vocabulary acquisition.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Palatino Linotype"/>
              </a:rPr>
              <a:t>What are some ways you support language and emergent literacy in your everyday interactions with babies or toddlers? How about with preschoolers or kindergartners?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2B8C4-C5E0-4054-BEB8-AE6FA3619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1D31E-8564-E36B-4B85-48AA0DCA6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49" y="4257275"/>
            <a:ext cx="1863480" cy="18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531791"/>
            <a:ext cx="10096959" cy="460367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Vocabulary Activities f</a:t>
            </a:r>
            <a:r>
              <a:rPr lang="en-US" sz="3200" b="1" dirty="0">
                <a:latin typeface="+mj-lt"/>
              </a:rPr>
              <a:t>or Babies (0-12 months)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" y="1301864"/>
            <a:ext cx="12036408" cy="4415444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sz="2800" dirty="0">
                <a:latin typeface="+mj-lt"/>
              </a:rPr>
              <a:t>Describe Daily Activities</a:t>
            </a:r>
          </a:p>
          <a:p>
            <a:r>
              <a:rPr lang="en-US" sz="2800" dirty="0">
                <a:latin typeface="+mj-lt"/>
              </a:rPr>
              <a:t>Read Books Aloud</a:t>
            </a:r>
          </a:p>
          <a:p>
            <a:r>
              <a:rPr lang="en-US" sz="2800" dirty="0">
                <a:latin typeface="+mj-lt"/>
              </a:rPr>
              <a:t>Sing Songs and Rhymes</a:t>
            </a:r>
          </a:p>
          <a:p>
            <a:r>
              <a:rPr lang="en-US" sz="2800" dirty="0">
                <a:latin typeface="+mj-lt"/>
              </a:rPr>
              <a:t>Explore Sensory Bins</a:t>
            </a:r>
          </a:p>
          <a:p>
            <a:r>
              <a:rPr lang="en-US" sz="2800" dirty="0">
                <a:latin typeface="+mj-lt"/>
              </a:rPr>
              <a:t>Engage in Face-to Face</a:t>
            </a:r>
            <a:endParaRPr lang="en-US" sz="2800" i="0" dirty="0">
              <a:effectLst/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F94A6-E852-8E04-0899-09BA51B69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47" y="4297607"/>
            <a:ext cx="1852459" cy="18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99566E-3B96-B94D-01C8-34E19BD3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Vocabulary Activities f</a:t>
            </a:r>
            <a:r>
              <a:rPr lang="en-US" sz="3200" b="1" dirty="0">
                <a:latin typeface="+mj-lt"/>
              </a:rPr>
              <a:t>or </a:t>
            </a:r>
            <a:r>
              <a:rPr lang="en-US" sz="3200" b="1" i="0" dirty="0">
                <a:effectLst/>
                <a:latin typeface="+mj-lt"/>
              </a:rPr>
              <a:t>Toddlers (1-3 years)</a:t>
            </a:r>
            <a:r>
              <a:rPr lang="en-US" sz="3200" b="0" i="0" dirty="0">
                <a:effectLst/>
                <a:latin typeface="+mj-lt"/>
              </a:rPr>
              <a:t> 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BD7F-3683-80FD-5DAE-4A32A50B1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fontAlgn="base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</a:rPr>
              <a:t>Expand on Words</a:t>
            </a:r>
          </a:p>
          <a:p>
            <a:pPr marL="457200" indent="-457200" fontAlgn="base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</a:rPr>
              <a:t>Play Word Games</a:t>
            </a:r>
          </a:p>
          <a:p>
            <a:pPr marL="457200" indent="-457200" fontAlgn="base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</a:rPr>
              <a:t>Create Story Baskets</a:t>
            </a:r>
          </a:p>
          <a:p>
            <a:pPr marL="457200" indent="-457200" fontAlgn="base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</a:rPr>
              <a:t>Encourage Pretend Play</a:t>
            </a:r>
          </a:p>
          <a:p>
            <a:pPr marL="457200" indent="-457200" fontAlgn="base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</a:rPr>
              <a:t>Explore Nature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4DEF9-DB71-5E69-714D-429B89548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061FF-1F6A-BEAF-AC9E-0CA8E47A6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49" y="3801220"/>
            <a:ext cx="2341557" cy="23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8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E506-4C01-D191-4032-98755439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6279-9608-AA54-0D65-7132EB6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Vocabulary Activities f</a:t>
            </a:r>
            <a:r>
              <a:rPr lang="en-US" sz="3200" b="1" dirty="0">
                <a:latin typeface="+mj-lt"/>
              </a:rPr>
              <a:t>or </a:t>
            </a:r>
            <a:r>
              <a:rPr lang="en-US" sz="3200" b="1" i="0" dirty="0">
                <a:effectLst/>
                <a:latin typeface="+mj-lt"/>
              </a:rPr>
              <a:t>3–4-year-olds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FAD3-3D7F-F954-7552-A339C82A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66" y="1431636"/>
            <a:ext cx="11950969" cy="4626128"/>
          </a:xfrm>
        </p:spPr>
        <p:txBody>
          <a:bodyPr vert="horz" lIns="91440" tIns="45720" rIns="822960" bIns="45720" rtlCol="0" anchor="t">
            <a:noAutofit/>
          </a:bodyPr>
          <a:lstStyle/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Read Aloud Daily</a:t>
            </a:r>
          </a:p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Support Letter Sounds: Encourage Storytelling</a:t>
            </a:r>
          </a:p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Visit the Library</a:t>
            </a:r>
          </a:p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Sensory Play</a:t>
            </a:r>
            <a:endParaRPr lang="en-US" sz="28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AC73C-4886-D864-E091-BC744EB7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343B3-49A0-272C-FDF8-3B7E79742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58" y="4135405"/>
            <a:ext cx="2011947" cy="20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F862-A3B7-7025-01BE-BF673206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Vocabulary Activities f</a:t>
            </a:r>
            <a:r>
              <a:rPr lang="en-US" sz="3200" b="1" dirty="0">
                <a:latin typeface="+mj-lt"/>
              </a:rPr>
              <a:t>or </a:t>
            </a:r>
            <a:r>
              <a:rPr lang="en-US" sz="3200" b="1" i="0" dirty="0">
                <a:effectLst/>
                <a:latin typeface="+mj-lt"/>
              </a:rPr>
              <a:t>5–6-year-olds</a:t>
            </a:r>
            <a:endParaRPr lang="en-US" sz="32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2FC9F1-4FB9-894D-202A-D76E9B481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468582"/>
            <a:ext cx="11849100" cy="4557568"/>
          </a:xfrm>
        </p:spPr>
        <p:txBody>
          <a:bodyPr>
            <a:normAutofit/>
          </a:bodyPr>
          <a:lstStyle/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Practice Writing Skills</a:t>
            </a:r>
          </a:p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Explore Word Families</a:t>
            </a:r>
          </a:p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Play Vocabulary Games</a:t>
            </a:r>
          </a:p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Encourage Questioning</a:t>
            </a:r>
          </a:p>
          <a:p>
            <a:pPr fontAlgn="base"/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Celebrate Literacy</a:t>
            </a:r>
            <a:endParaRPr lang="en-US" sz="28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61ABA-6798-EA73-F2F5-59AD28E6E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9A923-274D-EF27-4537-A074513C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63" y="4070995"/>
            <a:ext cx="2075743" cy="21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9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F0C0-9387-DD71-D93F-54891B41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24C4-9F1B-92B9-3413-AA7FFC97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FF9C-B315-49F6-DE18-D2CFE3A3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0563C1"/>
                </a:solidFill>
                <a:effectLst/>
                <a:latin typeface="+mj-lt"/>
                <a:hlinkClick r:id="rId2"/>
              </a:rPr>
              <a:t>Birth to 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0563C1"/>
                </a:solidFill>
                <a:effectLst/>
                <a:latin typeface="+mj-lt"/>
                <a:hlinkClick r:id="rId3"/>
              </a:rPr>
              <a:t>Preschool vocabulary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0563C1"/>
                </a:solidFill>
                <a:effectLst/>
                <a:latin typeface="+mj-lt"/>
                <a:hlinkClick r:id="rId4"/>
              </a:rPr>
              <a:t>Kindergarten vocabulary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4472C4"/>
                </a:solidFill>
                <a:effectLst/>
                <a:latin typeface="+mj-lt"/>
                <a:hlinkClick r:id="rId5"/>
              </a:rPr>
              <a:t>General conversation</a:t>
            </a:r>
            <a:r>
              <a:rPr lang="en-US" sz="2800" b="0" i="0" dirty="0">
                <a:solidFill>
                  <a:srgbClr val="4472C4"/>
                </a:solidFill>
                <a:effectLst/>
                <a:latin typeface="+mj-lt"/>
              </a:rPr>
              <a:t> 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7F708-3168-62D1-AC4E-A41559E4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B3D15-545A-E09B-09AB-A5AD9CBA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44" y="3868904"/>
            <a:ext cx="2256885" cy="22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5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C944-BF23-60FC-9E78-B9B07C19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710-818C-D2D4-4B1B-2D6C1AC4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Helpful Links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A0FA-FCF1-19F2-C003-A7E41EC4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  <a:cs typeface="Times New Roman"/>
                <a:hlinkClick r:id="rId2"/>
              </a:rPr>
              <a:t>Center for Early Literacy Learning website (infant, toddler &amp; preschool)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  <a:cs typeface="Times New Roman"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  <a:cs typeface="Times New Roman"/>
                <a:hlinkClick r:id="rId3"/>
              </a:rPr>
              <a:t>Center for Early Literacy Learning-infant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  <a:cs typeface="Times New Roman"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  <a:cs typeface="Times New Roman"/>
                <a:hlinkClick r:id="rId4"/>
              </a:rPr>
              <a:t>Center for Early Literacy Learning- toddler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  <a:cs typeface="Times New Roman"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  <a:cs typeface="Times New Roman"/>
                <a:hlinkClick r:id="rId5"/>
              </a:rPr>
              <a:t>Center for Early Literacy Learning- preschool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A1EC4-646C-33DA-AEDC-ED85883D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4BA77-9BFC-0011-452B-75A3E981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0" y="4095595"/>
            <a:ext cx="2022969" cy="20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4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Jersey Department of Education: </a:t>
            </a:r>
            <a:r>
              <a:rPr lang="en-US" dirty="0">
                <a:solidFill>
                  <a:srgbClr val="0000FF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" y="3608515"/>
            <a:ext cx="12191999" cy="2207494"/>
          </a:xfrm>
        </p:spPr>
        <p:txBody>
          <a:bodyPr>
            <a:normAutofit fontScale="62500" lnSpcReduction="20000"/>
          </a:bodyPr>
          <a:lstStyle/>
          <a:p>
            <a:pPr algn="ctr" rtl="0" fontAlgn="base"/>
            <a:r>
              <a:rPr lang="en-US" sz="5900" b="0" i="0" u="none" strike="noStrike" dirty="0">
                <a:solidFill>
                  <a:srgbClr val="000000"/>
                </a:solidFill>
                <a:effectLst/>
                <a:latin typeface="+mn-lt"/>
              </a:rPr>
              <a:t>Division of Early Childhood Services</a:t>
            </a:r>
            <a:r>
              <a:rPr lang="en-US" sz="96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ctr" rtl="0" fontAlgn="base"/>
            <a:r>
              <a:rPr lang="en-US" sz="5100" b="0" i="0" u="sng" strike="noStrike" dirty="0">
                <a:solidFill>
                  <a:srgbClr val="0000FF"/>
                </a:solidFill>
                <a:effectLst/>
                <a:latin typeface="+mn-lt"/>
                <a:hlinkClick r:id="rId3"/>
              </a:rPr>
              <a:t>Doeearlychild@doe.nj.gov</a:t>
            </a:r>
            <a:r>
              <a:rPr lang="en-US" sz="51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ctr" rtl="0" fontAlgn="base"/>
            <a:r>
              <a:rPr lang="en-US" sz="5100" b="0" i="0" u="sng" strike="noStrike" dirty="0">
                <a:solidFill>
                  <a:srgbClr val="0000FF"/>
                </a:solidFill>
                <a:effectLst/>
                <a:latin typeface="+mn-lt"/>
                <a:hlinkClick r:id="rId4"/>
              </a:rPr>
              <a:t>K-3Office@doe.nj.gov</a:t>
            </a:r>
            <a:r>
              <a:rPr lang="en-US" sz="51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endParaRPr lang="en-US" sz="5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9B4D3-8AF9-5C50-4647-7E42DCFB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37" y="4418955"/>
            <a:ext cx="1703992" cy="17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9DF51BEE-0EBD-4C05-BE34-DC7312BF5F9B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EE194C2B-F6A0-4A4D-8AC1-A456BC781591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F97FB435-3AD5-4F41-810C-DDFBDD65CF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265</Words>
  <Application>Microsoft Office PowerPoint</Application>
  <PresentationFormat>Widescreen</PresentationFormat>
  <Paragraphs>64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Palatino Linotype</vt:lpstr>
      <vt:lpstr>NDJOE_Main</vt:lpstr>
      <vt:lpstr>NJDOE_TitleSlide</vt:lpstr>
      <vt:lpstr>NJDOE_SectionTitle</vt:lpstr>
      <vt:lpstr># NJ Literacy Series</vt:lpstr>
      <vt:lpstr>Children’s Vocabulary </vt:lpstr>
      <vt:lpstr>Vocabulary Activities for Babies (0-12 months)</vt:lpstr>
      <vt:lpstr>Vocabulary Activities for Toddlers (1-3 years) </vt:lpstr>
      <vt:lpstr>Vocabulary Activities for 3–4-year-olds</vt:lpstr>
      <vt:lpstr>Vocabulary Activities for 5–6-year-olds</vt:lpstr>
      <vt:lpstr>Helpful Links</vt:lpstr>
      <vt:lpstr>Helpful Links Continued</vt:lpstr>
      <vt:lpstr>Thank You!</vt:lpstr>
      <vt:lpstr>Follow Us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Tip three</dc:title>
  <dc:creator>New Jersey Department of Education</dc:creator>
  <cp:lastModifiedBy>Henix, Danton</cp:lastModifiedBy>
  <cp:revision>2</cp:revision>
  <cp:lastPrinted>2024-10-16T12:59:54Z</cp:lastPrinted>
  <dcterms:created xsi:type="dcterms:W3CDTF">2021-09-15T17:05:35Z</dcterms:created>
  <dcterms:modified xsi:type="dcterms:W3CDTF">2025-05-16T14:53:59Z</dcterms:modified>
</cp:coreProperties>
</file>