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58" r:id="rId2"/>
    <p:sldMasterId id="2147483682" r:id="rId3"/>
  </p:sldMasterIdLst>
  <p:notesMasterIdLst>
    <p:notesMasterId r:id="rId16"/>
  </p:notesMasterIdLst>
  <p:handoutMasterIdLst>
    <p:handoutMasterId r:id="rId17"/>
  </p:handoutMasterIdLst>
  <p:sldIdLst>
    <p:sldId id="256" r:id="rId4"/>
    <p:sldId id="271" r:id="rId5"/>
    <p:sldId id="258" r:id="rId6"/>
    <p:sldId id="261" r:id="rId7"/>
    <p:sldId id="262" r:id="rId8"/>
    <p:sldId id="287" r:id="rId9"/>
    <p:sldId id="288" r:id="rId10"/>
    <p:sldId id="289" r:id="rId11"/>
    <p:sldId id="290" r:id="rId12"/>
    <p:sldId id="291" r:id="rId13"/>
    <p:sldId id="263" r:id="rId14"/>
    <p:sldId id="257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24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825" autoAdjust="0"/>
  </p:normalViewPr>
  <p:slideViewPr>
    <p:cSldViewPr snapToGrid="0">
      <p:cViewPr varScale="1">
        <p:scale>
          <a:sx n="77" d="100"/>
          <a:sy n="77" d="100"/>
        </p:scale>
        <p:origin x="18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A4259-EAE7-46D8-9E95-EECF22263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12993-B11F-4A1A-9605-19E2237870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7425AFB-E73E-4C47-BA4D-95B867A1CC07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05770-E5EF-402C-9691-9BF7CF31DC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4CEE4-A16C-4F67-915C-EEEA190ED3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E8FD18C-D8A1-484B-BA09-7DA4094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5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D8AC223-25EB-40B2-9538-010511AACFA5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97A44F7-5F69-4F06-8F30-FB0E6EC0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07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35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22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6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465" indent="-291465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4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74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3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59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60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1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12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8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00" y="1277651"/>
            <a:ext cx="11853863" cy="7657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75657" y="2341622"/>
            <a:ext cx="10255262" cy="3617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4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A166-BC90-4E13-9118-9507EBCE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Facebook">
            <a:extLst>
              <a:ext uri="{FF2B5EF4-FFF2-40B4-BE49-F238E27FC236}">
                <a16:creationId xmlns:a16="http://schemas.microsoft.com/office/drawing/2014/main" id="{9AC9CED7-B302-106F-129F-6BC7C1D58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35" y="1579728"/>
            <a:ext cx="914400" cy="91440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609D7336-40E6-48D5-B192-BB72CD36C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420" y="2532939"/>
            <a:ext cx="2486025" cy="91440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6" name="Instagram">
            <a:extLst>
              <a:ext uri="{FF2B5EF4-FFF2-40B4-BE49-F238E27FC236}">
                <a16:creationId xmlns:a16="http://schemas.microsoft.com/office/drawing/2014/main" id="{046AED96-B8A4-1C42-F3A1-1FFE1A13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4858762" y="1579728"/>
            <a:ext cx="916670" cy="914400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EECF6CFD-9E31-4C05-886A-971A6B72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0793" y="2514600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28" name="LinkedIn" descr="A blue and black logo&#10;&#10;Description automatically generated">
            <a:extLst>
              <a:ext uri="{FF2B5EF4-FFF2-40B4-BE49-F238E27FC236}">
                <a16:creationId xmlns:a16="http://schemas.microsoft.com/office/drawing/2014/main" id="{02AF793E-34A8-FE98-2B43-623603DE17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54" y="1579728"/>
            <a:ext cx="1075267" cy="914400"/>
          </a:xfrm>
          <a:prstGeom prst="rect">
            <a:avLst/>
          </a:prstGeom>
        </p:spPr>
      </p:pic>
      <p:sp>
        <p:nvSpPr>
          <p:cNvPr id="15" name="LinkedIn handle">
            <a:extLst>
              <a:ext uri="{FF2B5EF4-FFF2-40B4-BE49-F238E27FC236}">
                <a16:creationId xmlns:a16="http://schemas.microsoft.com/office/drawing/2014/main" id="{8DA16D1B-DD85-498B-A177-DDB843C07A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1" y="2532939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2" name="Threads">
            <a:extLst>
              <a:ext uri="{FF2B5EF4-FFF2-40B4-BE49-F238E27FC236}">
                <a16:creationId xmlns:a16="http://schemas.microsoft.com/office/drawing/2014/main" id="{41AF5339-2B19-BD63-3B11-24F6C0CB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/>
        </p:blipFill>
        <p:spPr>
          <a:xfrm>
            <a:off x="1535363" y="4019550"/>
            <a:ext cx="912137" cy="914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hreads handle">
            <a:extLst>
              <a:ext uri="{FF2B5EF4-FFF2-40B4-BE49-F238E27FC236}">
                <a16:creationId xmlns:a16="http://schemas.microsoft.com/office/drawing/2014/main" id="{96D88CB0-4FD8-2F0F-AFC3-6D59A04875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277" y="5031874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4" name="X">
            <a:extLst>
              <a:ext uri="{FF2B5EF4-FFF2-40B4-BE49-F238E27FC236}">
                <a16:creationId xmlns:a16="http://schemas.microsoft.com/office/drawing/2014/main" id="{5AE40B57-6609-96B5-4C42-D12A5941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6042" y="3991849"/>
            <a:ext cx="916670" cy="914400"/>
          </a:xfrm>
          <a:prstGeom prst="rect">
            <a:avLst/>
          </a:prstGeom>
        </p:spPr>
      </p:pic>
      <p:sp>
        <p:nvSpPr>
          <p:cNvPr id="7" name="X Handle">
            <a:extLst>
              <a:ext uri="{FF2B5EF4-FFF2-40B4-BE49-F238E27FC236}">
                <a16:creationId xmlns:a16="http://schemas.microsoft.com/office/drawing/2014/main" id="{8203FBA7-0BF5-431F-8DA2-9F3A04190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0793" y="5009938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30" name="YouTube">
            <a:extLst>
              <a:ext uri="{FF2B5EF4-FFF2-40B4-BE49-F238E27FC236}">
                <a16:creationId xmlns:a16="http://schemas.microsoft.com/office/drawing/2014/main" id="{254E4991-1E11-CC44-9806-55B96A767E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123" y="4129009"/>
            <a:ext cx="2855192" cy="640080"/>
          </a:xfrm>
          <a:prstGeom prst="rect">
            <a:avLst/>
          </a:prstGeom>
        </p:spPr>
      </p:pic>
      <p:sp>
        <p:nvSpPr>
          <p:cNvPr id="9" name="YouTube Channel">
            <a:extLst>
              <a:ext uri="{FF2B5EF4-FFF2-40B4-BE49-F238E27FC236}">
                <a16:creationId xmlns:a16="http://schemas.microsoft.com/office/drawing/2014/main" id="{FFD85E77-EDED-42B1-881F-34A5909A55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1" y="5009938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AE708-477A-4A20-B43D-CB4603F14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1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803769"/>
            <a:ext cx="12192000" cy="1320370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" y="3608515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0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5372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2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4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1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3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7" r:id="rId3"/>
    <p:sldLayoutId id="2147483664" r:id="rId4"/>
    <p:sldLayoutId id="2147483670" r:id="rId5"/>
    <p:sldLayoutId id="2147483665" r:id="rId6"/>
    <p:sldLayoutId id="2147483681" r:id="rId7"/>
    <p:sldLayoutId id="2147483675" r:id="rId8"/>
    <p:sldLayoutId id="2147483676" r:id="rId9"/>
    <p:sldLayoutId id="2147483672" r:id="rId10"/>
    <p:sldLayoutId id="2147483690" r:id="rId11"/>
    <p:sldLayoutId id="2147483669" r:id="rId12"/>
    <p:sldLayoutId id="2147483689" r:id="rId13"/>
    <p:sldLayoutId id="2147483691" r:id="rId14"/>
    <p:sldLayoutId id="2147483678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hidden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8855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0367D-4F1F-4D06-9551-9D120A83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5"/>
            <a:ext cx="11890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9155-9D6F-4818-A1EA-81ACC030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40" y="1825625"/>
            <a:ext cx="11890272" cy="41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72A4-5CFF-4D23-9567-642F33528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371-22E5-41E2-9C10-6B0FADA8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7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063B872D-3AE9-4542-A461-B751CD6BB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nj.gov/educati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hyperlink" Target="mailto:k-3office@doe.nj.gov" TargetMode="External"/><Relationship Id="rId4" Type="http://schemas.openxmlformats.org/officeDocument/2006/relationships/hyperlink" Target="https://www.nj.gov/education/earlychildhoo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7FFF-0053-4747-B34E-976807CC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77" y="2183118"/>
            <a:ext cx="12191999" cy="1365037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en-US" sz="4000">
                <a:latin typeface="Palatino Linotype"/>
              </a:rPr>
              <a:t>First through Third Grade </a:t>
            </a:r>
            <a:br>
              <a:rPr lang="en-US" sz="4000">
                <a:latin typeface="Palatino Linotype"/>
              </a:rPr>
            </a:br>
            <a:r>
              <a:rPr lang="en-US" sz="4000">
                <a:latin typeface="Palatino Linotype"/>
              </a:rPr>
              <a:t>Implementation Guidelines</a:t>
            </a:r>
            <a:br>
              <a:rPr lang="en-US" sz="4000">
                <a:latin typeface="Palatino Linotype"/>
              </a:rPr>
            </a:br>
            <a:r>
              <a:rPr lang="en-US" sz="4000">
                <a:latin typeface="Palatino Linotype"/>
              </a:rPr>
              <a:t>Overview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2D5881-96EC-447F-A717-A35057F07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009" y="3537704"/>
            <a:ext cx="11347937" cy="28450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Palatino Linotype"/>
              </a:rPr>
              <a:t>Division of Early Childhood Services</a:t>
            </a:r>
          </a:p>
          <a:p>
            <a:r>
              <a:rPr lang="en-US">
                <a:latin typeface="Palatino Linotype"/>
              </a:rPr>
              <a:t>Office of Kindergarten to Third Grade Education</a:t>
            </a:r>
            <a:endParaRPr lang="en-US"/>
          </a:p>
          <a:p>
            <a:r>
              <a:rPr lang="en-US">
                <a:latin typeface="Palatino Linotype"/>
              </a:rPr>
              <a:t>Fall 2024</a:t>
            </a:r>
          </a:p>
        </p:txBody>
      </p:sp>
      <p:pic>
        <p:nvPicPr>
          <p:cNvPr id="6" name="Picture 5" descr="Logo: State of New Jersey, Department of Education.">
            <a:extLst>
              <a:ext uri="{FF2B5EF4-FFF2-40B4-BE49-F238E27FC236}">
                <a16:creationId xmlns:a16="http://schemas.microsoft.com/office/drawing/2014/main" id="{0021F1E6-2135-4F4E-9EA0-EBD236B61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" y="6081513"/>
            <a:ext cx="11890272" cy="7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801B18-92B4-90C7-FF09-19AF05422B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>
            <a:normAutofit/>
          </a:bodyPr>
          <a:lstStyle/>
          <a:p>
            <a:r>
              <a:rPr lang="en-US" b="1"/>
              <a:t>Conclusion</a:t>
            </a:r>
            <a:endParaRPr lang="en-US"/>
          </a:p>
        </p:txBody>
      </p:sp>
      <p:pic>
        <p:nvPicPr>
          <p:cNvPr id="2" name="Picture 1" descr="A group of children smiling at the camera.">
            <a:extLst>
              <a:ext uri="{FF2B5EF4-FFF2-40B4-BE49-F238E27FC236}">
                <a16:creationId xmlns:a16="http://schemas.microsoft.com/office/drawing/2014/main" id="{3E38DF8E-60A5-9B75-B937-1FB28F512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0" r="4209"/>
          <a:stretch/>
        </p:blipFill>
        <p:spPr>
          <a:xfrm>
            <a:off x="262016" y="1226582"/>
            <a:ext cx="5563517" cy="415718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39E4C-92CF-4B02-B935-ECC06E864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 vert="horz" lIns="91440" tIns="45720" rIns="822960" bIns="45720" rtlCol="0">
            <a:normAutofit/>
          </a:bodyPr>
          <a:lstStyle/>
          <a:p>
            <a:pPr lvl="1">
              <a:spcBef>
                <a:spcPts val="0"/>
              </a:spcBef>
            </a:pPr>
            <a:r>
              <a:rPr lang="en-US" sz="2400" b="0" i="0">
                <a:effectLst/>
              </a:rPr>
              <a:t>Upcoming:</a:t>
            </a:r>
          </a:p>
          <a:p>
            <a:pPr lvl="2">
              <a:spcBef>
                <a:spcPts val="0"/>
              </a:spcBef>
            </a:pPr>
            <a:r>
              <a:rPr lang="en-US" sz="2400" b="0" i="0">
                <a:effectLst/>
              </a:rPr>
              <a:t>FAQ</a:t>
            </a:r>
            <a:r>
              <a:rPr lang="en-US" sz="2400"/>
              <a:t> (Frequently Asked Questions)</a:t>
            </a:r>
            <a:endParaRPr lang="en-US" sz="2400" b="0" i="0">
              <a:effectLst/>
            </a:endParaRPr>
          </a:p>
          <a:p>
            <a:pPr lvl="2">
              <a:spcBef>
                <a:spcPts val="0"/>
              </a:spcBef>
            </a:pPr>
            <a:r>
              <a:rPr lang="en-US" sz="2400" b="0" i="0">
                <a:effectLst/>
              </a:rPr>
              <a:t>Virtual Professional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ECC26-5723-41E1-AE8F-4885A22EDB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7719" y="625719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1C70C-36A2-44FC-A083-98959550CFF4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E8BA-44FC-0170-9A47-06A3B493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/>
              </a:rPr>
              <a:t>Follow Us on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877A-4764-1162-7123-E7F0FC9CA3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/>
              <a:t>Facebook: </a:t>
            </a:r>
            <a:br>
              <a:rPr lang="en-US" sz="1400"/>
            </a:br>
            <a:r>
              <a:rPr lang="en-US" sz="1400"/>
              <a:t>@njdeptofed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534DB-B373-4FE4-44DA-DEFD0DE3C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400"/>
              <a:t>Instagram: </a:t>
            </a:r>
            <a:br>
              <a:rPr lang="en-US" sz="1400"/>
            </a:br>
            <a:r>
              <a:rPr lang="en-US" sz="1400"/>
              <a:t>@newjerseydoe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29465-9614-F4A7-2745-4442655ECD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57716" y="2540792"/>
            <a:ext cx="3222071" cy="914400"/>
          </a:xfrm>
        </p:spPr>
        <p:txBody>
          <a:bodyPr/>
          <a:lstStyle/>
          <a:p>
            <a:r>
              <a:rPr lang="en-US" sz="1600"/>
              <a:t>LinkedIn: </a:t>
            </a:r>
            <a:br>
              <a:rPr lang="en-US" sz="1600"/>
            </a:br>
            <a:r>
              <a:rPr lang="en-US"/>
              <a:t>New Jersey Department of Education</a:t>
            </a:r>
            <a:endParaRPr lang="en-US" sz="1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7DB17C-4391-4447-9B73-1C6D87CCAF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400"/>
              <a:t>Threads:</a:t>
            </a:r>
            <a:br>
              <a:rPr lang="en-US" sz="1400"/>
            </a:br>
            <a:r>
              <a:rPr lang="en-US" sz="1400"/>
              <a:t>@NewJerseyDOE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9B9AE2-0CAE-F8C7-5904-BB5585BD07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10793" y="5018991"/>
            <a:ext cx="2487168" cy="914400"/>
          </a:xfrm>
        </p:spPr>
        <p:txBody>
          <a:bodyPr/>
          <a:lstStyle/>
          <a:p>
            <a:r>
              <a:rPr lang="en-US" sz="1400"/>
              <a:t>X: @NewJerseyDOE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71530C-A2CF-90BE-687C-3FB18D13E9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/>
              <a:t>YouTube: </a:t>
            </a:r>
            <a:r>
              <a:rPr lang="en-US" sz="1400"/>
              <a:t>@newjerseydepartmentofeduca6565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F7168A-CC49-56E6-B127-660AAE5DD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F85022-EDFF-4EDD-B667-A88593A3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/>
              </a:rPr>
              <a:t>Thank You!</a:t>
            </a:r>
          </a:p>
        </p:txBody>
      </p:sp>
      <p:sp>
        <p:nvSpPr>
          <p:cNvPr id="11" name="Website">
            <a:extLst>
              <a:ext uri="{FF2B5EF4-FFF2-40B4-BE49-F238E27FC236}">
                <a16:creationId xmlns:a16="http://schemas.microsoft.com/office/drawing/2014/main" id="{4E6DD0DE-325E-47CB-9D78-EE0FDE0A1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3769"/>
            <a:ext cx="12192000" cy="4035328"/>
          </a:xfrm>
        </p:spPr>
        <p:txBody>
          <a:bodyPr/>
          <a:lstStyle/>
          <a:p>
            <a:r>
              <a:rPr lang="en-US"/>
              <a:t>New Jersey Department of Education: </a:t>
            </a:r>
          </a:p>
          <a:p>
            <a:r>
              <a:rPr lang="en-US">
                <a:solidFill>
                  <a:srgbClr val="0000FF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nj.gov/education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contact info">
            <a:extLst>
              <a:ext uri="{FF2B5EF4-FFF2-40B4-BE49-F238E27FC236}">
                <a16:creationId xmlns:a16="http://schemas.microsoft.com/office/drawing/2014/main" id="{ACF9ECBB-DEA9-4ED4-A2DA-7517CD7887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6574" y="3315839"/>
            <a:ext cx="12099402" cy="70382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latin typeface="Palatino Linotype"/>
                <a:hlinkClick r:id="rId4"/>
              </a:rPr>
              <a:t>nj.gov/education/earlychildhood/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A6104E-33ED-941E-F19A-393F20C39916}"/>
              </a:ext>
            </a:extLst>
          </p:cNvPr>
          <p:cNvSpPr txBox="1"/>
          <p:nvPr/>
        </p:nvSpPr>
        <p:spPr>
          <a:xfrm>
            <a:off x="4136021" y="4695464"/>
            <a:ext cx="392960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u="sng">
                <a:solidFill>
                  <a:srgbClr val="0000FF"/>
                </a:solidFill>
                <a:cs typeface="Segoe UI"/>
                <a:hlinkClick r:id="rId5"/>
              </a:rPr>
              <a:t>k-3office@doe.nj.gov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26423-45AA-4205-B15A-BC45069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1F1F57-5A02-5E72-AC7B-321B457E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544648"/>
          </a:xfrm>
        </p:spPr>
        <p:txBody>
          <a:bodyPr/>
          <a:lstStyle/>
          <a:p>
            <a:r>
              <a:rPr lang="en-US" sz="4000"/>
              <a:t>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863541-1913-CFFB-4B62-0BC6631933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162066"/>
            <a:ext cx="11849100" cy="4555159"/>
          </a:xfrm>
        </p:spPr>
        <p:txBody>
          <a:bodyPr vert="horz" lIns="91440" tIns="45720" rIns="82296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>
                <a:latin typeface="Palatino Linotype"/>
                <a:cs typeface="Times New Roman"/>
              </a:rPr>
              <a:t>The Division of Early Childhood Services (DECS) </a:t>
            </a:r>
          </a:p>
          <a:p>
            <a:r>
              <a:rPr lang="en-US" sz="2800">
                <a:solidFill>
                  <a:srgbClr val="212529"/>
                </a:solidFill>
                <a:latin typeface="Palatino Linotype"/>
                <a:cs typeface="Times New Roman"/>
              </a:rPr>
              <a:t>Committed</a:t>
            </a:r>
            <a:r>
              <a:rPr lang="en-US" sz="2800" b="0" i="0">
                <a:solidFill>
                  <a:srgbClr val="212529"/>
                </a:solidFill>
                <a:effectLst/>
                <a:latin typeface="Palatino Linotype"/>
                <a:cs typeface="Times New Roman"/>
              </a:rPr>
              <a:t> to enhancing the social-emotional, physical, and cognitive development of New Jersey's children from birth through third grade by supporting the implementation of comprehensive services that address the needs of the whole child.</a:t>
            </a:r>
            <a:endParaRPr lang="en-US" sz="3200" b="0" i="0">
              <a:effectLst/>
            </a:endParaRPr>
          </a:p>
          <a:p>
            <a:r>
              <a:rPr lang="en-US" sz="2800">
                <a:solidFill>
                  <a:srgbClr val="212529"/>
                </a:solidFill>
                <a:latin typeface="Palatino Linotype"/>
                <a:cs typeface="Times New Roman"/>
              </a:rPr>
              <a:t>Contributions from </a:t>
            </a:r>
            <a:r>
              <a:rPr lang="en-US" sz="2800">
                <a:solidFill>
                  <a:srgbClr val="000000"/>
                </a:solidFill>
                <a:latin typeface="Palatino Linotype"/>
                <a:cs typeface="Times New Roman"/>
              </a:rPr>
              <a:t>first through third grade practitioners and external experts from the field as well as the various offices within the New Jersey Department of Education (NJDOE).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C83D4-03A1-E9B4-BD72-708E01D255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7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46" y="142759"/>
            <a:ext cx="11692844" cy="1092635"/>
          </a:xfrm>
        </p:spPr>
        <p:txBody>
          <a:bodyPr/>
          <a:lstStyle/>
          <a:p>
            <a:r>
              <a:rPr lang="en-US" sz="4000">
                <a:latin typeface="Palatino Linotype"/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92" y="1007351"/>
            <a:ext cx="11883451" cy="5332929"/>
          </a:xfrm>
        </p:spPr>
        <p:txBody>
          <a:bodyPr vert="horz" lIns="91440" tIns="45720" rIns="274320" bIns="45720" rtlCol="0" anchor="t">
            <a:noAutofit/>
          </a:bodyPr>
          <a:lstStyle/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>
                <a:latin typeface="Palatino Linotype"/>
                <a:cs typeface="Times New Roman"/>
              </a:rPr>
              <a:t>Inform best practices reflective of current research and include extensive citations and reference list to su</a:t>
            </a:r>
            <a:r>
              <a:rPr lang="en-US" sz="2400">
                <a:latin typeface="Palatino Linotype"/>
                <a:cs typeface="Segoe UI"/>
              </a:rPr>
              <a:t>pport educators and parents with practical resources.</a:t>
            </a:r>
            <a:endParaRPr lang="en-US" sz="2400">
              <a:latin typeface="Palatino Linotype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2100"/>
              </a:spcAft>
              <a:buFont typeface="Arial"/>
              <a:buChar char="•"/>
            </a:pPr>
            <a:r>
              <a:rPr lang="en-US" sz="2400">
                <a:latin typeface="Palatino Linotype"/>
                <a:cs typeface="Times New Roman"/>
              </a:rPr>
              <a:t> </a:t>
            </a:r>
            <a:r>
              <a:rPr lang="en-US" sz="2400">
                <a:latin typeface="+mj-lt"/>
                <a:cs typeface="Times New Roman"/>
              </a:rPr>
              <a:t>M</a:t>
            </a:r>
            <a:r>
              <a:rPr lang="en-US" sz="2400">
                <a:effectLst/>
                <a:latin typeface="+mj-lt"/>
                <a:ea typeface="Times New Roman" panose="02020603050405020304" pitchFamily="18" charset="0"/>
              </a:rPr>
              <a:t>aximize the impact of universal preschool by advancing a comprehensive and seamless educational continuum from preschool through grade three (P–3) in New Jersey’s school districts.</a:t>
            </a:r>
            <a:endParaRPr lang="en-US" sz="2400">
              <a:latin typeface="+mj-lt"/>
            </a:endParaRPr>
          </a:p>
          <a:p>
            <a:pPr lvl="1">
              <a:spcBef>
                <a:spcPts val="0"/>
              </a:spcBef>
              <a:spcAft>
                <a:spcPts val="2100"/>
              </a:spcAft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alatino Linotype"/>
                <a:cs typeface="Times New Roman"/>
              </a:rPr>
              <a:t> Provide educators the knowledge</a:t>
            </a:r>
            <a:r>
              <a:rPr lang="en-US" sz="240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 and resources to implement developmentally appropriate practices as part of high-quality first through third grade programs</a:t>
            </a:r>
            <a:r>
              <a:rPr lang="en-US" sz="2400">
                <a:solidFill>
                  <a:srgbClr val="000000"/>
                </a:solidFill>
                <a:latin typeface="Palatino Linotype"/>
                <a:cs typeface="Times New Roman"/>
              </a:rPr>
              <a:t>.</a:t>
            </a:r>
          </a:p>
          <a:p>
            <a:pPr lvl="1">
              <a:spcBef>
                <a:spcPts val="0"/>
              </a:spcBef>
              <a:spcAft>
                <a:spcPts val="2100"/>
              </a:spcAft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cs typeface="Times New Roman"/>
              </a:rPr>
              <a:t>Promote the importance of engaging parents, families, and communities in student learning and development.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3707-21A3-4F7E-8A6D-61C299DC8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600"/>
              <a:t>Sections of the Guidelines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0B606D63-BF64-5CA8-1F8B-07762B0F24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822960" bIns="45720" rtlCol="0" anchor="t">
            <a:normAutofit/>
          </a:bodyPr>
          <a:lstStyle/>
          <a:p>
            <a:r>
              <a:rPr lang="en-US"/>
              <a:t>Section 1: Young Children as Learners</a:t>
            </a:r>
          </a:p>
          <a:p>
            <a:r>
              <a:rPr lang="en-US"/>
              <a:t>Section 2: Setting Up to Support Children’s Learning</a:t>
            </a:r>
          </a:p>
          <a:p>
            <a:r>
              <a:rPr lang="en-US"/>
              <a:t>Section 3: Exploring Classroom Content</a:t>
            </a:r>
          </a:p>
          <a:p>
            <a:r>
              <a:rPr lang="en-US"/>
              <a:t>Section 4: Research-Based Instructional Strategies</a:t>
            </a:r>
          </a:p>
          <a:p>
            <a:r>
              <a:rPr lang="en-US"/>
              <a:t>Section 5: Moving Beyond the Classroom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7E0ED-8C65-4624-9E98-A972E1CA5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1C70C-36A2-44FC-A083-98959550CFF4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4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801B18-92B4-90C7-FF09-19AF05422B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539410" cy="747579"/>
          </a:xfrm>
        </p:spPr>
        <p:txBody>
          <a:bodyPr/>
          <a:lstStyle/>
          <a:p>
            <a:r>
              <a:rPr lang="en-US" sz="4000" b="1">
                <a:latin typeface="Palatino Linotype"/>
                <a:cs typeface="Times New Roman"/>
              </a:rPr>
              <a:t>Section 1: Young Children as Learners</a:t>
            </a:r>
            <a:endParaRPr lang="en-US" sz="4000">
              <a:latin typeface="Palatino Linotyp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39E4C-92CF-4B02-B935-ECC06E8643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932" y="1133310"/>
            <a:ext cx="11849100" cy="4078770"/>
          </a:xfrm>
        </p:spPr>
        <p:txBody>
          <a:bodyPr vert="horz" lIns="91440" tIns="45720" rIns="822960" bIns="45720" rtlCol="0" anchor="t"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2800" b="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Developmentally appropriate </a:t>
            </a:r>
            <a:r>
              <a:rPr lang="en-US" sz="2800">
                <a:solidFill>
                  <a:srgbClr val="000000"/>
                </a:solidFill>
                <a:latin typeface="Palatino Linotype"/>
                <a:cs typeface="Times New Roman"/>
              </a:rPr>
              <a:t>p</a:t>
            </a:r>
            <a:r>
              <a:rPr lang="en-US" sz="2800" b="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ractices for first through third grade children</a:t>
            </a:r>
          </a:p>
          <a:p>
            <a:pPr lvl="1">
              <a:spcBef>
                <a:spcPts val="0"/>
              </a:spcBef>
            </a:pPr>
            <a:r>
              <a:rPr lang="en-US" sz="2800" b="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Developmental domains</a:t>
            </a:r>
          </a:p>
          <a:p>
            <a:pPr lvl="1">
              <a:spcBef>
                <a:spcPts val="0"/>
              </a:spcBef>
            </a:pPr>
            <a:r>
              <a:rPr lang="en-US" sz="2800">
                <a:solidFill>
                  <a:srgbClr val="000000"/>
                </a:solidFill>
                <a:latin typeface="Palatino Linotype"/>
                <a:cs typeface="Times New Roman"/>
              </a:rPr>
              <a:t>Working with d</a:t>
            </a:r>
            <a:r>
              <a:rPr lang="en-US" sz="2800" b="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iverse </a:t>
            </a:r>
            <a:r>
              <a:rPr lang="en-US" sz="2800">
                <a:solidFill>
                  <a:srgbClr val="000000"/>
                </a:solidFill>
                <a:latin typeface="Palatino Linotype"/>
                <a:cs typeface="Times New Roman"/>
              </a:rPr>
              <a:t>l</a:t>
            </a:r>
            <a:r>
              <a:rPr lang="en-US" sz="2800" b="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earners</a:t>
            </a:r>
          </a:p>
          <a:p>
            <a:pPr lvl="1">
              <a:spcBef>
                <a:spcPts val="0"/>
              </a:spcBef>
            </a:pPr>
            <a:r>
              <a:rPr lang="en-US" sz="2800" b="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Working with </a:t>
            </a:r>
            <a:r>
              <a:rPr lang="en-US" sz="2800">
                <a:solidFill>
                  <a:srgbClr val="000000"/>
                </a:solidFill>
                <a:latin typeface="Palatino Linotype"/>
                <a:cs typeface="Times New Roman"/>
              </a:rPr>
              <a:t>f</a:t>
            </a:r>
            <a:r>
              <a:rPr lang="en-US" sz="2800" b="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amilies and the community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ECC26-5723-41E1-AE8F-4885A22EDB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8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801B18-92B4-90C7-FF09-19AF05422B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539410" cy="747579"/>
          </a:xfrm>
        </p:spPr>
        <p:txBody>
          <a:bodyPr/>
          <a:lstStyle/>
          <a:p>
            <a:r>
              <a:rPr lang="en-US" sz="3200" b="1">
                <a:latin typeface="Palatino Linotype"/>
                <a:cs typeface="Times New Roman"/>
              </a:rPr>
              <a:t>Section 2: Setting Up to Support Children’s Learning</a:t>
            </a:r>
            <a:endParaRPr lang="en-US" sz="3200">
              <a:latin typeface="Palatino Linotyp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39E4C-92CF-4B02-B935-ECC06E8643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932" y="1133310"/>
            <a:ext cx="11849100" cy="4078770"/>
          </a:xfrm>
        </p:spPr>
        <p:txBody>
          <a:bodyPr vert="horz" lIns="91440" tIns="45720" rIns="822960" bIns="45720" rtlCol="0" anchor="t"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2800" b="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Fostering Positive Approaches to Learning</a:t>
            </a:r>
          </a:p>
          <a:p>
            <a:pPr lvl="1">
              <a:spcBef>
                <a:spcPts val="0"/>
              </a:spcBef>
            </a:pPr>
            <a:r>
              <a:rPr lang="en-US" sz="2800" b="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Promoting Classroom Management through Developmentally Appropriate Strategies</a:t>
            </a:r>
            <a:endParaRPr lang="en-US" sz="2800">
              <a:solidFill>
                <a:srgbClr val="000000"/>
              </a:solidFill>
              <a:latin typeface="Palatino Linotype"/>
              <a:cs typeface="Times New Roman"/>
            </a:endParaRPr>
          </a:p>
          <a:p>
            <a:pPr lvl="1">
              <a:spcBef>
                <a:spcPts val="0"/>
              </a:spcBef>
            </a:pPr>
            <a:r>
              <a:rPr lang="en-US" sz="2800" b="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Classroom Space and Time: Environments and Schedules</a:t>
            </a:r>
          </a:p>
          <a:p>
            <a:pPr lvl="1">
              <a:spcBef>
                <a:spcPts val="0"/>
              </a:spcBef>
            </a:pPr>
            <a:r>
              <a:rPr lang="en-US" sz="2800" b="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Promoting Classroom Management through Developmentally Appropriate Strategies</a:t>
            </a:r>
          </a:p>
          <a:p>
            <a:pPr lvl="1">
              <a:spcBef>
                <a:spcPts val="0"/>
              </a:spcBef>
            </a:pPr>
            <a:r>
              <a:rPr lang="en-US" sz="2800" b="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The New Jersey Tiered System of Supports (NJTSS)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ECC26-5723-41E1-AE8F-4885A22EDB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7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801B18-92B4-90C7-FF09-19AF05422B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539410" cy="747579"/>
          </a:xfrm>
        </p:spPr>
        <p:txBody>
          <a:bodyPr/>
          <a:lstStyle/>
          <a:p>
            <a:r>
              <a:rPr lang="en-US" sz="3200" b="1">
                <a:latin typeface="Palatino Linotype"/>
                <a:cs typeface="Times New Roman"/>
              </a:rPr>
              <a:t>Section 3: Exploring Classroom Content</a:t>
            </a:r>
            <a:endParaRPr lang="en-US" sz="3200">
              <a:latin typeface="Palatino Linotyp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39E4C-92CF-4B02-B935-ECC06E8643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" y="1366755"/>
            <a:ext cx="11849100" cy="3447834"/>
          </a:xfrm>
        </p:spPr>
        <p:txBody>
          <a:bodyPr vert="horz" lIns="91440" tIns="45720" rIns="822960" bIns="45720" rtlCol="0" anchor="t"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2800" b="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Teaching Mathematics	</a:t>
            </a:r>
          </a:p>
          <a:p>
            <a:pPr lvl="1">
              <a:spcBef>
                <a:spcPts val="0"/>
              </a:spcBef>
            </a:pPr>
            <a:r>
              <a:rPr lang="en-US" sz="2800" b="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Teaching Science	</a:t>
            </a:r>
          </a:p>
          <a:p>
            <a:pPr lvl="1">
              <a:spcBef>
                <a:spcPts val="0"/>
              </a:spcBef>
            </a:pPr>
            <a:r>
              <a:rPr lang="en-US" sz="2800" b="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Teaching Social Studies	</a:t>
            </a:r>
          </a:p>
          <a:p>
            <a:pPr lvl="1">
              <a:spcBef>
                <a:spcPts val="0"/>
              </a:spcBef>
            </a:pPr>
            <a:r>
              <a:rPr lang="en-US" sz="2800" b="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Teaching with Technology	</a:t>
            </a:r>
          </a:p>
          <a:p>
            <a:pPr lvl="1">
              <a:spcBef>
                <a:spcPts val="0"/>
              </a:spcBef>
            </a:pPr>
            <a:r>
              <a:rPr lang="en-US" sz="2800" b="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Teaching English Language Arts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ECC26-5723-41E1-AE8F-4885A22EDB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4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801B18-92B4-90C7-FF09-19AF05422B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539410" cy="747579"/>
          </a:xfrm>
        </p:spPr>
        <p:txBody>
          <a:bodyPr/>
          <a:lstStyle/>
          <a:p>
            <a:r>
              <a:rPr lang="en-US" sz="3200" b="1">
                <a:latin typeface="Palatino Linotype"/>
                <a:cs typeface="Times New Roman"/>
              </a:rPr>
              <a:t>Section 4: Research-Based Instructional Strategies</a:t>
            </a:r>
            <a:endParaRPr lang="en-US" sz="3200">
              <a:latin typeface="Palatino Linotyp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39E4C-92CF-4B02-B935-ECC06E8643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" y="1366755"/>
            <a:ext cx="11849100" cy="3447834"/>
          </a:xfrm>
        </p:spPr>
        <p:txBody>
          <a:bodyPr vert="horz" lIns="91440" tIns="45720" rIns="822960" bIns="45720" rtlCol="0" anchor="t"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2800" b="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Data-Driven Instruction: Collecting and Using Student Assessment Data</a:t>
            </a:r>
          </a:p>
          <a:p>
            <a:pPr lvl="1">
              <a:spcBef>
                <a:spcPts val="0"/>
              </a:spcBef>
            </a:pPr>
            <a:r>
              <a:rPr lang="en-US" sz="2800" b="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Scaffolding and Differentiation of Instruction</a:t>
            </a:r>
          </a:p>
          <a:p>
            <a:pPr lvl="1">
              <a:spcBef>
                <a:spcPts val="0"/>
              </a:spcBef>
            </a:pPr>
            <a:r>
              <a:rPr lang="en-US" sz="2800" b="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Interdisciplinary Units</a:t>
            </a:r>
          </a:p>
          <a:p>
            <a:pPr lvl="1">
              <a:spcBef>
                <a:spcPts val="0"/>
              </a:spcBef>
            </a:pPr>
            <a:r>
              <a:rPr lang="en-US" sz="2800" b="0" i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Teaching and Learning through the Project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ECC26-5723-41E1-AE8F-4885A22EDB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6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801B18-92B4-90C7-FF09-19AF05422B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</p:spPr>
        <p:txBody>
          <a:bodyPr anchor="ctr">
            <a:normAutofit/>
          </a:bodyPr>
          <a:lstStyle/>
          <a:p>
            <a:r>
              <a:rPr lang="en-US" sz="3900" b="1"/>
              <a:t>Section 5: Moving Beyond the Classroom</a:t>
            </a:r>
            <a:endParaRPr lang="en-US" sz="3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39E4C-92CF-4B02-B935-ECC06E864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vert="horz" lIns="91440" tIns="45720" rIns="822960" bIns="45720" rtlCol="0">
            <a:normAutofit/>
          </a:bodyPr>
          <a:lstStyle/>
          <a:p>
            <a:pPr lvl="1">
              <a:spcBef>
                <a:spcPts val="0"/>
              </a:spcBef>
            </a:pPr>
            <a:r>
              <a:rPr lang="en-US" sz="3600" b="0" i="0">
                <a:effectLst/>
              </a:rPr>
              <a:t>Professionalism	</a:t>
            </a:r>
          </a:p>
          <a:p>
            <a:pPr lvl="1">
              <a:spcBef>
                <a:spcPts val="0"/>
              </a:spcBef>
            </a:pPr>
            <a:r>
              <a:rPr lang="en-US" sz="3600" b="0" i="0">
                <a:effectLst/>
              </a:rPr>
              <a:t>Professional Development	</a:t>
            </a:r>
          </a:p>
        </p:txBody>
      </p:sp>
      <p:pic>
        <p:nvPicPr>
          <p:cNvPr id="2" name="Picture 1" descr="A woman helps two children with schoolwork">
            <a:extLst>
              <a:ext uri="{FF2B5EF4-FFF2-40B4-BE49-F238E27FC236}">
                <a16:creationId xmlns:a16="http://schemas.microsoft.com/office/drawing/2014/main" id="{507C51C5-52CA-CD6F-3AC9-2F0C60E60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7" r="9248" b="2"/>
          <a:stretch/>
        </p:blipFill>
        <p:spPr>
          <a:xfrm>
            <a:off x="6172202" y="1429016"/>
            <a:ext cx="5843530" cy="449805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ECC26-5723-41E1-AE8F-4885A22EDB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7719" y="625719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1C70C-36A2-44FC-A083-98959550CFF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1006"/>
      </p:ext>
    </p:extLst>
  </p:cSld>
  <p:clrMapOvr>
    <a:masterClrMapping/>
  </p:clrMapOvr>
</p:sld>
</file>

<file path=ppt/theme/theme1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20F40264-73D6-4105-B881-645A45A081C3}"/>
    </a:ext>
  </a:extLst>
</a:theme>
</file>

<file path=ppt/theme/theme2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634D36E1-37D0-4298-84CE-C27C23AC1373}"/>
    </a:ext>
  </a:extLst>
</a:theme>
</file>

<file path=ppt/theme/theme3.xml><?xml version="1.0" encoding="utf-8"?>
<a:theme xmlns:a="http://schemas.openxmlformats.org/drawingml/2006/main" name="NJDOE_Section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829227BB-DBB3-41CC-9F3B-F1B3E57050F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NJDOE_0923</Template>
  <TotalTime>0</TotalTime>
  <Words>470</Words>
  <Application>Microsoft Office PowerPoint</Application>
  <PresentationFormat>Widescreen</PresentationFormat>
  <Paragraphs>83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NDJOE_Main</vt:lpstr>
      <vt:lpstr>NJDOE_TitleSlide</vt:lpstr>
      <vt:lpstr>NJDOE_SectionTitle</vt:lpstr>
      <vt:lpstr>First through Third Grade  Implementation Guidelines Overview</vt:lpstr>
      <vt:lpstr>Development</vt:lpstr>
      <vt:lpstr>Purpose</vt:lpstr>
      <vt:lpstr>Sections of the Guidelines</vt:lpstr>
      <vt:lpstr>Section 1: Young Children as Learners</vt:lpstr>
      <vt:lpstr>Section 2: Setting Up to Support Children’s Learning</vt:lpstr>
      <vt:lpstr>Section 3: Exploring Classroom Content</vt:lpstr>
      <vt:lpstr>Section 4: Research-Based Instructional Strategies</vt:lpstr>
      <vt:lpstr>Section 5: Moving Beyond the Classroom</vt:lpstr>
      <vt:lpstr>Conclusion</vt:lpstr>
      <vt:lpstr>Follow Us on Social Media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 1-3 Implementation Guidelines 2024 Overview</dc:title>
  <dc:creator/>
  <cp:revision>2</cp:revision>
  <cp:lastPrinted>1601-01-01T00:00:00Z</cp:lastPrinted>
  <dcterms:created xsi:type="dcterms:W3CDTF">2024-05-24T15:31:53Z</dcterms:created>
  <dcterms:modified xsi:type="dcterms:W3CDTF">2024-11-08T14:46:25Z</dcterms:modified>
</cp:coreProperties>
</file>