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927" r:id="rId3"/>
    <p:sldId id="3898" r:id="rId4"/>
    <p:sldId id="3937" r:id="rId5"/>
    <p:sldId id="3926" r:id="rId6"/>
    <p:sldId id="3928" r:id="rId7"/>
    <p:sldId id="3895" r:id="rId8"/>
    <p:sldId id="3929" r:id="rId9"/>
    <p:sldId id="3915" r:id="rId10"/>
    <p:sldId id="3938" r:id="rId11"/>
    <p:sldId id="3924" r:id="rId12"/>
    <p:sldId id="3899" r:id="rId13"/>
    <p:sldId id="3916" r:id="rId14"/>
    <p:sldId id="3917" r:id="rId15"/>
    <p:sldId id="3930" r:id="rId16"/>
    <p:sldId id="3900" r:id="rId17"/>
    <p:sldId id="3923" r:id="rId18"/>
    <p:sldId id="3936" r:id="rId19"/>
    <p:sldId id="3901" r:id="rId20"/>
    <p:sldId id="3935" r:id="rId21"/>
    <p:sldId id="3931" r:id="rId22"/>
    <p:sldId id="3918" r:id="rId23"/>
    <p:sldId id="3922" r:id="rId24"/>
    <p:sldId id="3903" r:id="rId25"/>
    <p:sldId id="3939" r:id="rId26"/>
    <p:sldId id="3856" r:id="rId27"/>
    <p:sldId id="3933" r:id="rId28"/>
    <p:sldId id="3934" r:id="rId29"/>
    <p:sldId id="3925" r:id="rId3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26F910-767E-9D26-CDDF-1D6CE6E83CD6}" name="Henix, Danton" initials="DH" userId="S::dhenix@doe.nj.gov::5ed3f696-fad5-424e-99c3-823c616f7442" providerId="AD"/>
  <p188:author id="{7CD06546-9DD9-0023-DDD8-EC4F2CAE1FF9}" name="Thomas, Elizabeth" initials="ET" userId="S::ethomas@doe.nj.gov::ecf9b76d-2424-407e-a49b-ad172b417e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C22"/>
    <a:srgbClr val="1B6F23"/>
    <a:srgbClr val="336B1F"/>
    <a:srgbClr val="2D5F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7EB63D-378C-4369-B812-3D7DF90474EA}" v="1" dt="2024-10-24T16:44:04.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79" autoAdjust="0"/>
    <p:restoredTop sz="86467" autoAdjust="0"/>
  </p:normalViewPr>
  <p:slideViewPr>
    <p:cSldViewPr snapToGrid="0">
      <p:cViewPr varScale="1">
        <p:scale>
          <a:sx n="96" d="100"/>
          <a:sy n="96" d="100"/>
        </p:scale>
        <p:origin x="40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75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echt, Dorothea" userId="c7adc3ad-3650-425b-8fa9-fe35462436cd" providerId="ADAL" clId="{A77EB63D-378C-4369-B812-3D7DF90474EA}"/>
    <pc:docChg chg="custSel modSld">
      <pc:chgData name="Specht, Dorothea" userId="c7adc3ad-3650-425b-8fa9-fe35462436cd" providerId="ADAL" clId="{A77EB63D-378C-4369-B812-3D7DF90474EA}" dt="2024-10-24T16:44:07.326" v="2"/>
      <pc:docMkLst>
        <pc:docMk/>
      </pc:docMkLst>
      <pc:sldChg chg="addSp delSp modSp mod delAnim">
        <pc:chgData name="Specht, Dorothea" userId="c7adc3ad-3650-425b-8fa9-fe35462436cd" providerId="ADAL" clId="{A77EB63D-378C-4369-B812-3D7DF90474EA}" dt="2024-10-24T16:44:07.326" v="2"/>
        <pc:sldMkLst>
          <pc:docMk/>
          <pc:sldMk cId="911130771" sldId="3936"/>
        </pc:sldMkLst>
        <pc:spChg chg="add mod">
          <ac:chgData name="Specht, Dorothea" userId="c7adc3ad-3650-425b-8fa9-fe35462436cd" providerId="ADAL" clId="{A77EB63D-378C-4369-B812-3D7DF90474EA}" dt="2024-10-24T16:44:07.326" v="2"/>
          <ac:spMkLst>
            <pc:docMk/>
            <pc:sldMk cId="911130771" sldId="3936"/>
            <ac:spMk id="3" creationId="{F0909B63-1D31-5680-E3BC-BC0477636A75}"/>
          </ac:spMkLst>
        </pc:spChg>
        <pc:picChg chg="del">
          <ac:chgData name="Specht, Dorothea" userId="c7adc3ad-3650-425b-8fa9-fe35462436cd" providerId="ADAL" clId="{A77EB63D-378C-4369-B812-3D7DF90474EA}" dt="2024-10-24T16:43:47.218" v="0" actId="478"/>
          <ac:picMkLst>
            <pc:docMk/>
            <pc:sldMk cId="911130771" sldId="3936"/>
            <ac:picMk id="9" creationId="{C6E547C4-B17C-80F3-7B13-8527584E909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300"/>
            </a:lvl1pPr>
          </a:lstStyle>
          <a:p>
            <a:endParaRPr lang="en-US"/>
          </a:p>
        </p:txBody>
      </p:sp>
      <p:sp>
        <p:nvSpPr>
          <p:cNvPr id="3" name="Date Placeholder 2"/>
          <p:cNvSpPr>
            <a:spLocks noGrp="1"/>
          </p:cNvSpPr>
          <p:nvPr>
            <p:ph type="dt" idx="1"/>
          </p:nvPr>
        </p:nvSpPr>
        <p:spPr>
          <a:xfrm>
            <a:off x="3978131" y="1"/>
            <a:ext cx="3043343" cy="467071"/>
          </a:xfrm>
          <a:prstGeom prst="rect">
            <a:avLst/>
          </a:prstGeom>
        </p:spPr>
        <p:txBody>
          <a:bodyPr vert="horz" lIns="93317" tIns="46659" rIns="93317" bIns="46659" rtlCol="0"/>
          <a:lstStyle>
            <a:lvl1pPr algn="r">
              <a:defRPr sz="1300"/>
            </a:lvl1pPr>
          </a:lstStyle>
          <a:p>
            <a:fld id="{0F71674F-8A71-42AB-A376-E7240CA1C611}" type="datetimeFigureOut">
              <a:rPr lang="en-US" smtClean="0"/>
              <a:t>10/24/2024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17" tIns="46659" rIns="93317" bIns="46659" rtlCol="0" anchor="b"/>
          <a:lstStyle>
            <a:lvl1pPr algn="r">
              <a:defRPr sz="1300"/>
            </a:lvl1pPr>
          </a:lstStyle>
          <a:p>
            <a:fld id="{AB95BB3E-D041-4ABC-9E19-902998E82C44}" type="slidenum">
              <a:rPr lang="en-US" smtClean="0"/>
              <a:t>‹#›</a:t>
            </a:fld>
            <a:endParaRPr lang="en-US"/>
          </a:p>
        </p:txBody>
      </p:sp>
    </p:spTree>
    <p:extLst>
      <p:ext uri="{BB962C8B-B14F-4D97-AF65-F5344CB8AC3E}">
        <p14:creationId xmlns:p14="http://schemas.microsoft.com/office/powerpoint/2010/main" val="76890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Welcome to our video on Joyful Play: Engaging Children in Learning from preschool through third grade.  I am Dr. Muriel Rand, a professor of early childhood education at New Jersey City University and an instructional coach for the Center for Literacy Development at Rutgers University. In this video, I will explore play-based learning, different types of play, and how we can meet the NJ Student Learning Standards through play-based activities.</a:t>
            </a:r>
          </a:p>
        </p:txBody>
      </p:sp>
      <p:sp>
        <p:nvSpPr>
          <p:cNvPr id="4" name="Slide Number Placeholder 3"/>
          <p:cNvSpPr>
            <a:spLocks noGrp="1"/>
          </p:cNvSpPr>
          <p:nvPr>
            <p:ph type="sldNum" sz="quarter" idx="5"/>
          </p:nvPr>
        </p:nvSpPr>
        <p:spPr/>
        <p:txBody>
          <a:bodyPr/>
          <a:lstStyle/>
          <a:p>
            <a:fld id="{AB95BB3E-D041-4ABC-9E19-902998E82C44}" type="slidenum">
              <a:rPr lang="en-US" smtClean="0"/>
              <a:t>1</a:t>
            </a:fld>
            <a:endParaRPr lang="en-US"/>
          </a:p>
        </p:txBody>
      </p:sp>
    </p:spTree>
    <p:extLst>
      <p:ext uri="{BB962C8B-B14F-4D97-AF65-F5344CB8AC3E}">
        <p14:creationId xmlns:p14="http://schemas.microsoft.com/office/powerpoint/2010/main" val="785593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through games is a way to provide joyful, motivating activities that are teacher directed and focused on specific skills.</a:t>
            </a:r>
          </a:p>
        </p:txBody>
      </p:sp>
      <p:sp>
        <p:nvSpPr>
          <p:cNvPr id="4" name="Slide Number Placeholder 3"/>
          <p:cNvSpPr>
            <a:spLocks noGrp="1"/>
          </p:cNvSpPr>
          <p:nvPr>
            <p:ph type="sldNum" sz="quarter" idx="5"/>
          </p:nvPr>
        </p:nvSpPr>
        <p:spPr/>
        <p:txBody>
          <a:bodyPr/>
          <a:lstStyle/>
          <a:p>
            <a:fld id="{AB95BB3E-D041-4ABC-9E19-902998E82C44}" type="slidenum">
              <a:rPr lang="en-US" smtClean="0"/>
              <a:t>12</a:t>
            </a:fld>
            <a:endParaRPr lang="en-US"/>
          </a:p>
        </p:txBody>
      </p:sp>
    </p:spTree>
    <p:extLst>
      <p:ext uri="{BB962C8B-B14F-4D97-AF65-F5344CB8AC3E}">
        <p14:creationId xmlns:p14="http://schemas.microsoft.com/office/powerpoint/2010/main" val="4043682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example is this Splash reading game that gives students practice in meeting the second-grade standard for spelling-sound correspondences for common vowel teams.</a:t>
            </a:r>
          </a:p>
        </p:txBody>
      </p:sp>
      <p:sp>
        <p:nvSpPr>
          <p:cNvPr id="4" name="Slide Number Placeholder 3"/>
          <p:cNvSpPr>
            <a:spLocks noGrp="1"/>
          </p:cNvSpPr>
          <p:nvPr>
            <p:ph type="sldNum" sz="quarter" idx="5"/>
          </p:nvPr>
        </p:nvSpPr>
        <p:spPr/>
        <p:txBody>
          <a:bodyPr/>
          <a:lstStyle/>
          <a:p>
            <a:fld id="{AB95BB3E-D041-4ABC-9E19-902998E82C44}" type="slidenum">
              <a:rPr lang="en-US" smtClean="0"/>
              <a:t>13</a:t>
            </a:fld>
            <a:endParaRPr lang="en-US"/>
          </a:p>
        </p:txBody>
      </p:sp>
    </p:spTree>
    <p:extLst>
      <p:ext uri="{BB962C8B-B14F-4D97-AF65-F5344CB8AC3E}">
        <p14:creationId xmlns:p14="http://schemas.microsoft.com/office/powerpoint/2010/main" val="184006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is this addition bowling game that helps meet with 1</a:t>
            </a:r>
            <a:r>
              <a:rPr lang="en-US" baseline="30000" dirty="0"/>
              <a:t>st</a:t>
            </a:r>
            <a:r>
              <a:rPr lang="en-US" dirty="0"/>
              <a:t> grade mathematics standards to add and subtract within 20. The children keep track of the score as the bowl, and then compare their scores to each other to determine who wins.</a:t>
            </a:r>
          </a:p>
        </p:txBody>
      </p:sp>
      <p:sp>
        <p:nvSpPr>
          <p:cNvPr id="4" name="Slide Number Placeholder 3"/>
          <p:cNvSpPr>
            <a:spLocks noGrp="1"/>
          </p:cNvSpPr>
          <p:nvPr>
            <p:ph type="sldNum" sz="quarter" idx="5"/>
          </p:nvPr>
        </p:nvSpPr>
        <p:spPr/>
        <p:txBody>
          <a:bodyPr/>
          <a:lstStyle/>
          <a:p>
            <a:fld id="{AB95BB3E-D041-4ABC-9E19-902998E82C44}" type="slidenum">
              <a:rPr lang="en-US" smtClean="0"/>
              <a:t>14</a:t>
            </a:fld>
            <a:endParaRPr lang="en-US"/>
          </a:p>
        </p:txBody>
      </p:sp>
    </p:spTree>
    <p:extLst>
      <p:ext uri="{BB962C8B-B14F-4D97-AF65-F5344CB8AC3E}">
        <p14:creationId xmlns:p14="http://schemas.microsoft.com/office/powerpoint/2010/main" val="3091483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Now let’s look at the next category of Playful Learning.  Playful learning is planned by the teacher, but the children have more control over how to complete the process. This slide shows a kindergarten activity in which the children were to copy the pattern block shapes to meet the kindergarten standard of composing simple shapes to form larger shapes. What’s interesting here is how this activity allows for differentiation. These three children were all in the same class doing the activity at the same time. You can see how these open-ended materials allowed that children to get practice at a basic level, move towards more competency, and also exceed the expectations of the standard. This differentiation is hard if not impossible to do with math workbooks.</a:t>
            </a:r>
          </a:p>
          <a:p>
            <a:endParaRPr lang="en-US" dirty="0"/>
          </a:p>
        </p:txBody>
      </p:sp>
      <p:sp>
        <p:nvSpPr>
          <p:cNvPr id="4" name="Slide Number Placeholder 3"/>
          <p:cNvSpPr>
            <a:spLocks noGrp="1"/>
          </p:cNvSpPr>
          <p:nvPr>
            <p:ph type="sldNum" sz="quarter" idx="5"/>
          </p:nvPr>
        </p:nvSpPr>
        <p:spPr/>
        <p:txBody>
          <a:bodyPr/>
          <a:lstStyle/>
          <a:p>
            <a:fld id="{AB95BB3E-D041-4ABC-9E19-902998E82C44}" type="slidenum">
              <a:rPr lang="en-US" smtClean="0"/>
              <a:t>15</a:t>
            </a:fld>
            <a:endParaRPr lang="en-US"/>
          </a:p>
        </p:txBody>
      </p:sp>
    </p:spTree>
    <p:extLst>
      <p:ext uri="{BB962C8B-B14F-4D97-AF65-F5344CB8AC3E}">
        <p14:creationId xmlns:p14="http://schemas.microsoft.com/office/powerpoint/2010/main" val="3746941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latin typeface="AdvOT1ef757c0"/>
              </a:rPr>
              <a:t>This Cookie Shop is another example of playful learning in which the teacher planned the activity to focus clearly on specific mathematics skills, meeting the kindergarten standard for solving addition and subtraction problems.  This is considered playful learning because the teacher (or teaching assistant) would guide the children in the center, asking them what cookies they want to buy, and supporting them doing the math for paying for the items. Although the activity is teacher planned and guided, the children also have some freedom to make choices within the activity.</a:t>
            </a:r>
            <a:endParaRPr lang="en-US" dirty="0"/>
          </a:p>
        </p:txBody>
      </p:sp>
      <p:sp>
        <p:nvSpPr>
          <p:cNvPr id="4" name="Slide Number Placeholder 3"/>
          <p:cNvSpPr>
            <a:spLocks noGrp="1"/>
          </p:cNvSpPr>
          <p:nvPr>
            <p:ph type="sldNum" sz="quarter" idx="5"/>
          </p:nvPr>
        </p:nvSpPr>
        <p:spPr/>
        <p:txBody>
          <a:bodyPr/>
          <a:lstStyle/>
          <a:p>
            <a:fld id="{AB95BB3E-D041-4ABC-9E19-902998E82C44}" type="slidenum">
              <a:rPr lang="en-US" smtClean="0"/>
              <a:t>16</a:t>
            </a:fld>
            <a:endParaRPr lang="en-US"/>
          </a:p>
        </p:txBody>
      </p:sp>
    </p:spTree>
    <p:extLst>
      <p:ext uri="{BB962C8B-B14F-4D97-AF65-F5344CB8AC3E}">
        <p14:creationId xmlns:p14="http://schemas.microsoft.com/office/powerpoint/2010/main" val="1731313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similar activity in third grade to meet the standards for representing and solving multiplication problems. The children pretend to shop and the cashier must calculate the total owed. Even better, this activity helps to meet the standard for solving multiplication problems with money.</a:t>
            </a:r>
          </a:p>
        </p:txBody>
      </p:sp>
      <p:sp>
        <p:nvSpPr>
          <p:cNvPr id="4" name="Slide Number Placeholder 3"/>
          <p:cNvSpPr>
            <a:spLocks noGrp="1"/>
          </p:cNvSpPr>
          <p:nvPr>
            <p:ph type="sldNum" sz="quarter" idx="5"/>
          </p:nvPr>
        </p:nvSpPr>
        <p:spPr/>
        <p:txBody>
          <a:bodyPr/>
          <a:lstStyle/>
          <a:p>
            <a:fld id="{AB95BB3E-D041-4ABC-9E19-902998E82C44}" type="slidenum">
              <a:rPr lang="en-US" smtClean="0"/>
              <a:t>17</a:t>
            </a:fld>
            <a:endParaRPr lang="en-US"/>
          </a:p>
        </p:txBody>
      </p:sp>
    </p:spTree>
    <p:extLst>
      <p:ext uri="{BB962C8B-B14F-4D97-AF65-F5344CB8AC3E}">
        <p14:creationId xmlns:p14="http://schemas.microsoft.com/office/powerpoint/2010/main" val="13445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you can see playful learning in preschool that meets the standard for identifying characters, settings, and major events. The teacher has already had the children act out the story of Gary and Harry in large group, then she practices with the children in small group. Eventually, they can manage the activity on their own, as seen here.</a:t>
            </a:r>
          </a:p>
        </p:txBody>
      </p:sp>
      <p:sp>
        <p:nvSpPr>
          <p:cNvPr id="4" name="Slide Number Placeholder 3"/>
          <p:cNvSpPr>
            <a:spLocks noGrp="1"/>
          </p:cNvSpPr>
          <p:nvPr>
            <p:ph type="sldNum" sz="quarter" idx="5"/>
          </p:nvPr>
        </p:nvSpPr>
        <p:spPr/>
        <p:txBody>
          <a:bodyPr/>
          <a:lstStyle/>
          <a:p>
            <a:fld id="{AB95BB3E-D041-4ABC-9E19-902998E82C44}" type="slidenum">
              <a:rPr lang="en-US" smtClean="0"/>
              <a:t>18</a:t>
            </a:fld>
            <a:endParaRPr lang="en-US"/>
          </a:p>
        </p:txBody>
      </p:sp>
    </p:spTree>
    <p:extLst>
      <p:ext uri="{BB962C8B-B14F-4D97-AF65-F5344CB8AC3E}">
        <p14:creationId xmlns:p14="http://schemas.microsoft.com/office/powerpoint/2010/main" val="3186723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Collaborative play includes activities in which the teacher and the students play equal roles in the decision making and guiding the activity. In this slide, you see a social studies activity to meet the K-2 standard for learning that goods and services are produced and exchanged in multiple ways. In this 1</a:t>
            </a:r>
            <a:r>
              <a:rPr lang="en-US" baseline="30000" dirty="0"/>
              <a:t>st</a:t>
            </a:r>
            <a:r>
              <a:rPr lang="en-US" dirty="0"/>
              <a:t> grade class, the students built the types of goods and services found in their own community.</a:t>
            </a:r>
          </a:p>
        </p:txBody>
      </p:sp>
      <p:sp>
        <p:nvSpPr>
          <p:cNvPr id="4" name="Slide Number Placeholder 3"/>
          <p:cNvSpPr>
            <a:spLocks noGrp="1"/>
          </p:cNvSpPr>
          <p:nvPr>
            <p:ph type="sldNum" sz="quarter" idx="5"/>
          </p:nvPr>
        </p:nvSpPr>
        <p:spPr/>
        <p:txBody>
          <a:bodyPr/>
          <a:lstStyle/>
          <a:p>
            <a:fld id="{AB95BB3E-D041-4ABC-9E19-902998E82C44}" type="slidenum">
              <a:rPr lang="en-US" smtClean="0"/>
              <a:t>19</a:t>
            </a:fld>
            <a:endParaRPr lang="en-US"/>
          </a:p>
        </p:txBody>
      </p:sp>
    </p:spTree>
    <p:extLst>
      <p:ext uri="{BB962C8B-B14F-4D97-AF65-F5344CB8AC3E}">
        <p14:creationId xmlns:p14="http://schemas.microsoft.com/office/powerpoint/2010/main" val="3548413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In this school, they have a small room dedicated to block play. Here we see the older students have recreated a city and are meeting the grade 3-5 standard for understanding the environmental and cultural characteristics that influence where and how people live. They were specifically focused on emergency services that could help after an earthquake.</a:t>
            </a:r>
          </a:p>
        </p:txBody>
      </p:sp>
      <p:sp>
        <p:nvSpPr>
          <p:cNvPr id="4" name="Slide Number Placeholder 3"/>
          <p:cNvSpPr>
            <a:spLocks noGrp="1"/>
          </p:cNvSpPr>
          <p:nvPr>
            <p:ph type="sldNum" sz="quarter" idx="5"/>
          </p:nvPr>
        </p:nvSpPr>
        <p:spPr/>
        <p:txBody>
          <a:bodyPr/>
          <a:lstStyle/>
          <a:p>
            <a:fld id="{AB95BB3E-D041-4ABC-9E19-902998E82C44}" type="slidenum">
              <a:rPr lang="en-US" smtClean="0"/>
              <a:t>20</a:t>
            </a:fld>
            <a:endParaRPr lang="en-US"/>
          </a:p>
        </p:txBody>
      </p:sp>
    </p:spTree>
    <p:extLst>
      <p:ext uri="{BB962C8B-B14F-4D97-AF65-F5344CB8AC3E}">
        <p14:creationId xmlns:p14="http://schemas.microsoft.com/office/powerpoint/2010/main" val="1092782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The next category is inquiry play or project-based learning. These activities begin with students’ interests and then the teacher provides materials or creates activities to support those interests. In this preschool classroom the children had spent time acting out the Three Little Pigs. The children wanted to try building their own strong houses that would protect the pigs. After they built their houses from recyclable materials, the teacher got out a fan to simulate the wolf and they tested out the strength of the houses. </a:t>
            </a:r>
          </a:p>
        </p:txBody>
      </p:sp>
      <p:sp>
        <p:nvSpPr>
          <p:cNvPr id="4" name="Slide Number Placeholder 3"/>
          <p:cNvSpPr>
            <a:spLocks noGrp="1"/>
          </p:cNvSpPr>
          <p:nvPr>
            <p:ph type="sldNum" sz="quarter" idx="5"/>
          </p:nvPr>
        </p:nvSpPr>
        <p:spPr/>
        <p:txBody>
          <a:bodyPr/>
          <a:lstStyle/>
          <a:p>
            <a:fld id="{AB95BB3E-D041-4ABC-9E19-902998E82C44}" type="slidenum">
              <a:rPr lang="en-US" smtClean="0"/>
              <a:t>21</a:t>
            </a:fld>
            <a:endParaRPr lang="en-US"/>
          </a:p>
        </p:txBody>
      </p:sp>
    </p:spTree>
    <p:extLst>
      <p:ext uri="{BB962C8B-B14F-4D97-AF65-F5344CB8AC3E}">
        <p14:creationId xmlns:p14="http://schemas.microsoft.com/office/powerpoint/2010/main" val="3317184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Let’s start with defining play-based learning. These are activities that are self-chosen by the children, they are enjoyable, and they are process-oriented.</a:t>
            </a:r>
          </a:p>
        </p:txBody>
      </p:sp>
      <p:sp>
        <p:nvSpPr>
          <p:cNvPr id="4" name="Slide Number Placeholder 3"/>
          <p:cNvSpPr>
            <a:spLocks noGrp="1"/>
          </p:cNvSpPr>
          <p:nvPr>
            <p:ph type="sldNum" sz="quarter" idx="5"/>
          </p:nvPr>
        </p:nvSpPr>
        <p:spPr/>
        <p:txBody>
          <a:bodyPr/>
          <a:lstStyle/>
          <a:p>
            <a:fld id="{AB95BB3E-D041-4ABC-9E19-902998E82C44}" type="slidenum">
              <a:rPr lang="en-US" smtClean="0"/>
              <a:t>2</a:t>
            </a:fld>
            <a:endParaRPr lang="en-US"/>
          </a:p>
        </p:txBody>
      </p:sp>
    </p:spTree>
    <p:extLst>
      <p:ext uri="{BB962C8B-B14F-4D97-AF65-F5344CB8AC3E}">
        <p14:creationId xmlns:p14="http://schemas.microsoft.com/office/powerpoint/2010/main" val="2910147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first grade classroom, the students showed a lot of interest in plants and gardening. The teacher provided the materials for their observations and learning. This generated more interest and excitement in growing plants and comparing the young plants to the mature plats, while meeting the 1</a:t>
            </a:r>
            <a:r>
              <a:rPr lang="en-US" baseline="30000" dirty="0"/>
              <a:t>st</a:t>
            </a:r>
            <a:r>
              <a:rPr lang="en-US" dirty="0"/>
              <a:t> grade science standard to make </a:t>
            </a:r>
            <a:r>
              <a:rPr lang="en-US" sz="1300" dirty="0"/>
              <a:t>observations to construct an evidence-based account that young plants and animals are like, but not exactly like, their parents</a:t>
            </a:r>
            <a:endParaRPr lang="en-US" i="0" dirty="0"/>
          </a:p>
        </p:txBody>
      </p:sp>
      <p:sp>
        <p:nvSpPr>
          <p:cNvPr id="4" name="Slide Number Placeholder 3"/>
          <p:cNvSpPr>
            <a:spLocks noGrp="1"/>
          </p:cNvSpPr>
          <p:nvPr>
            <p:ph type="sldNum" sz="quarter" idx="5"/>
          </p:nvPr>
        </p:nvSpPr>
        <p:spPr/>
        <p:txBody>
          <a:bodyPr/>
          <a:lstStyle/>
          <a:p>
            <a:fld id="{AB95BB3E-D041-4ABC-9E19-902998E82C44}" type="slidenum">
              <a:rPr lang="en-US" smtClean="0"/>
              <a:t>22</a:t>
            </a:fld>
            <a:endParaRPr lang="en-US"/>
          </a:p>
        </p:txBody>
      </p:sp>
    </p:spTree>
    <p:extLst>
      <p:ext uri="{BB962C8B-B14F-4D97-AF65-F5344CB8AC3E}">
        <p14:creationId xmlns:p14="http://schemas.microsoft.com/office/powerpoint/2010/main" val="4170013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at the end of the continuum, we have free play that is directed by the students. The teacher still plays a role in setting up the environment and supporting the learning, but the children take more control of the activity. In this kindergarten classroom, the children were doing a study of 5 different versions of the Gingerbread Man. One day, during center time, the children in the block area built a house to protect the gingerbread man from the wolf. This activity was perfect for meeting the kindergarten ELA standard of identifying characters, settings, and major events in a story.</a:t>
            </a:r>
          </a:p>
        </p:txBody>
      </p:sp>
      <p:sp>
        <p:nvSpPr>
          <p:cNvPr id="4" name="Slide Number Placeholder 3"/>
          <p:cNvSpPr>
            <a:spLocks noGrp="1"/>
          </p:cNvSpPr>
          <p:nvPr>
            <p:ph type="sldNum" sz="quarter" idx="5"/>
          </p:nvPr>
        </p:nvSpPr>
        <p:spPr/>
        <p:txBody>
          <a:bodyPr/>
          <a:lstStyle/>
          <a:p>
            <a:fld id="{AB95BB3E-D041-4ABC-9E19-902998E82C44}" type="slidenum">
              <a:rPr lang="en-US" smtClean="0"/>
              <a:t>23</a:t>
            </a:fld>
            <a:endParaRPr lang="en-US"/>
          </a:p>
        </p:txBody>
      </p:sp>
    </p:spTree>
    <p:extLst>
      <p:ext uri="{BB962C8B-B14F-4D97-AF65-F5344CB8AC3E}">
        <p14:creationId xmlns:p14="http://schemas.microsoft.com/office/powerpoint/2010/main" val="3580896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r>
              <a:rPr lang="en-US" dirty="0"/>
              <a:t>In this kindergarten classroom, the children choose to create buildings with the </a:t>
            </a:r>
            <a:r>
              <a:rPr lang="en-US" dirty="0" err="1"/>
              <a:t>magnatiles</a:t>
            </a:r>
            <a:r>
              <a:rPr lang="en-US" dirty="0"/>
              <a:t>. This was an ideal activity to meet the </a:t>
            </a:r>
            <a:r>
              <a:rPr lang="en-US" sz="1300" dirty="0"/>
              <a:t>K Mathematics Standards: </a:t>
            </a:r>
            <a:r>
              <a:rPr lang="en-US" sz="1300" dirty="0">
                <a:ea typeface="Calibri" panose="020F0502020204030204" pitchFamily="34" charset="0"/>
                <a:cs typeface="Arial" panose="020B0604020202020204" pitchFamily="34" charset="0"/>
              </a:rPr>
              <a:t>Model shapes in the world by building shapes from components; and </a:t>
            </a:r>
            <a:r>
              <a:rPr lang="en-US" sz="1300" dirty="0">
                <a:ea typeface="Calibri" panose="020F0502020204030204" pitchFamily="34" charset="0"/>
                <a:cs typeface="Times New Roman" panose="02020603050405020304" pitchFamily="18" charset="0"/>
              </a:rPr>
              <a:t>Compose simple shapes to form larger shapes</a:t>
            </a:r>
            <a:endParaRPr lang="en-US" sz="1300" dirty="0"/>
          </a:p>
          <a:p>
            <a:endParaRPr lang="en-US" dirty="0"/>
          </a:p>
        </p:txBody>
      </p:sp>
      <p:sp>
        <p:nvSpPr>
          <p:cNvPr id="4" name="Slide Number Placeholder 3"/>
          <p:cNvSpPr>
            <a:spLocks noGrp="1"/>
          </p:cNvSpPr>
          <p:nvPr>
            <p:ph type="sldNum" sz="quarter" idx="5"/>
          </p:nvPr>
        </p:nvSpPr>
        <p:spPr/>
        <p:txBody>
          <a:bodyPr/>
          <a:lstStyle/>
          <a:p>
            <a:fld id="{AB95BB3E-D041-4ABC-9E19-902998E82C44}" type="slidenum">
              <a:rPr lang="en-US" smtClean="0"/>
              <a:t>24</a:t>
            </a:fld>
            <a:endParaRPr lang="en-US"/>
          </a:p>
        </p:txBody>
      </p:sp>
    </p:spTree>
    <p:extLst>
      <p:ext uri="{BB962C8B-B14F-4D97-AF65-F5344CB8AC3E}">
        <p14:creationId xmlns:p14="http://schemas.microsoft.com/office/powerpoint/2010/main" val="1872546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classroom, you can see how children are encouraged to persevere and are motivated to do so. This kindergarten student spent a few minutes building the tower, but struggled when she tried to create the triangular shape at the top. She tried several different blocks, different orientations, and then went back to the cabinet to see if there was a shape that matched what she was looking for. After a few more attempts at turning the shapes around, she finally created the larger triangle from two smaller ones. She beamed with satisfaction! I have never seen a child use this type of perseverance and determination to complete a challenging workbook problem.</a:t>
            </a:r>
          </a:p>
          <a:p>
            <a:endParaRPr lang="en-US" dirty="0"/>
          </a:p>
        </p:txBody>
      </p:sp>
      <p:sp>
        <p:nvSpPr>
          <p:cNvPr id="4" name="Slide Number Placeholder 3"/>
          <p:cNvSpPr>
            <a:spLocks noGrp="1"/>
          </p:cNvSpPr>
          <p:nvPr>
            <p:ph type="sldNum" sz="quarter" idx="5"/>
          </p:nvPr>
        </p:nvSpPr>
        <p:spPr/>
        <p:txBody>
          <a:bodyPr/>
          <a:lstStyle/>
          <a:p>
            <a:fld id="{AB95BB3E-D041-4ABC-9E19-902998E82C44}" type="slidenum">
              <a:rPr lang="en-US" smtClean="0"/>
              <a:t>25</a:t>
            </a:fld>
            <a:endParaRPr lang="en-US"/>
          </a:p>
        </p:txBody>
      </p:sp>
    </p:spTree>
    <p:extLst>
      <p:ext uri="{BB962C8B-B14F-4D97-AF65-F5344CB8AC3E}">
        <p14:creationId xmlns:p14="http://schemas.microsoft.com/office/powerpoint/2010/main" val="2594419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end this section with a focus on general cognitive skills that underly all of the standards. Students who participate in play-based activities have a better chance of developing these cognitive skills. Seatwork, workbooks, and drills can be important to introducing skills and knowledge, however, children need time to practice using those skills and knowledge through active, engaged learning.</a:t>
            </a:r>
          </a:p>
        </p:txBody>
      </p:sp>
      <p:sp>
        <p:nvSpPr>
          <p:cNvPr id="4" name="Slide Number Placeholder 3"/>
          <p:cNvSpPr>
            <a:spLocks noGrp="1"/>
          </p:cNvSpPr>
          <p:nvPr>
            <p:ph type="sldNum" sz="quarter" idx="5"/>
          </p:nvPr>
        </p:nvSpPr>
        <p:spPr/>
        <p:txBody>
          <a:bodyPr/>
          <a:lstStyle/>
          <a:p>
            <a:fld id="{AB95BB3E-D041-4ABC-9E19-902998E82C44}" type="slidenum">
              <a:rPr lang="en-US" smtClean="0"/>
              <a:t>26</a:t>
            </a:fld>
            <a:endParaRPr lang="en-US"/>
          </a:p>
        </p:txBody>
      </p:sp>
    </p:spTree>
    <p:extLst>
      <p:ext uri="{BB962C8B-B14F-4D97-AF65-F5344CB8AC3E}">
        <p14:creationId xmlns:p14="http://schemas.microsoft.com/office/powerpoint/2010/main" val="1977775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begin to integrate more play-based learning? I have four recommendations. First, find time in the schedule that can be devoted to play-based learning. Some schools that I work with have a dedicated period each day to play, centers, or project-based learning. </a:t>
            </a:r>
          </a:p>
          <a:p>
            <a:r>
              <a:rPr lang="en-US" dirty="0"/>
              <a:t>Second, classrooms with play-based learning need appropriate materials. Classrooms should have block center, math manipulatives, games from ELA and math, science center materials, art materials, and play centers. However, many workbooks are inappropriate for the younger grades and are not needed. </a:t>
            </a:r>
            <a:r>
              <a:rPr lang="en-US" dirty="0">
                <a:latin typeface="Aptos" panose="020B0004020202020204" pitchFamily="34" charset="0"/>
                <a:ea typeface="Aptos" panose="020B0004020202020204" pitchFamily="34" charset="0"/>
                <a:cs typeface="Aptos" panose="020B0004020202020204" pitchFamily="34" charset="0"/>
              </a:rPr>
              <a:t>Use of workbook pages, if needed, should be the result of an intentional teaching point. Considering utilizing hands on manipulatives to engage students in active learning.</a:t>
            </a:r>
          </a:p>
          <a:p>
            <a:r>
              <a:rPr lang="en-US" dirty="0"/>
              <a:t>Finally, We can adapt the roles of the teacher to be more of a guide and less controlling of the activities. Teachers can balance whole group direct instruction with periods of time in which students to take control of their learning and work in groups or independently while the teacher guides the learning process.</a:t>
            </a:r>
          </a:p>
        </p:txBody>
      </p:sp>
      <p:sp>
        <p:nvSpPr>
          <p:cNvPr id="4" name="Slide Number Placeholder 3"/>
          <p:cNvSpPr>
            <a:spLocks noGrp="1"/>
          </p:cNvSpPr>
          <p:nvPr>
            <p:ph type="sldNum" sz="quarter" idx="5"/>
          </p:nvPr>
        </p:nvSpPr>
        <p:spPr/>
        <p:txBody>
          <a:bodyPr/>
          <a:lstStyle/>
          <a:p>
            <a:fld id="{AB95BB3E-D041-4ABC-9E19-902998E82C44}" type="slidenum">
              <a:rPr lang="en-US" smtClean="0"/>
              <a:t>27</a:t>
            </a:fld>
            <a:endParaRPr lang="en-US"/>
          </a:p>
        </p:txBody>
      </p:sp>
    </p:spTree>
    <p:extLst>
      <p:ext uri="{BB962C8B-B14F-4D97-AF65-F5344CB8AC3E}">
        <p14:creationId xmlns:p14="http://schemas.microsoft.com/office/powerpoint/2010/main" val="730803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In summary, research shows that children learn a great deal academically through play. Play-based learning comes in different styles on a continuum of teacher-student control and decision making. Play-based learning supports children meeting rigorous academic standards. Guidance during play leads to the most academic gains.</a:t>
            </a:r>
          </a:p>
        </p:txBody>
      </p:sp>
      <p:sp>
        <p:nvSpPr>
          <p:cNvPr id="4" name="Slide Number Placeholder 3"/>
          <p:cNvSpPr>
            <a:spLocks noGrp="1"/>
          </p:cNvSpPr>
          <p:nvPr>
            <p:ph type="sldNum" sz="quarter" idx="5"/>
          </p:nvPr>
        </p:nvSpPr>
        <p:spPr/>
        <p:txBody>
          <a:bodyPr/>
          <a:lstStyle/>
          <a:p>
            <a:fld id="{AB95BB3E-D041-4ABC-9E19-902998E82C44}" type="slidenum">
              <a:rPr lang="en-US" smtClean="0"/>
              <a:t>28</a:t>
            </a:fld>
            <a:endParaRPr lang="en-US"/>
          </a:p>
        </p:txBody>
      </p:sp>
    </p:spTree>
    <p:extLst>
      <p:ext uri="{BB962C8B-B14F-4D97-AF65-F5344CB8AC3E}">
        <p14:creationId xmlns:p14="http://schemas.microsoft.com/office/powerpoint/2010/main" val="311008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types of play-based learning. This graphic shows the continuum of different types of play-based learning that varies by the amount of direction from the teacher versus the amount of control that children have over the activities. On the right, we see learning games that are teacher planned and focused on skills. Next we have playful learning that is also teacher-planned, such as a thematic play center, but the children have more control in terms of how they use the center. In the middle is collaborative play in which children control the activities, but the teacher plays an important role in guiding the activity. Next is inquiry learning, in which children decide the topic and how the activity will be done, and the teacher provides support from the side rather than being directly involved. Finally, we have free play at the left side in which children work independently of the teacher and consolidate their learning, having complete control of the activity.</a:t>
            </a:r>
          </a:p>
        </p:txBody>
      </p:sp>
      <p:sp>
        <p:nvSpPr>
          <p:cNvPr id="4" name="Slide Number Placeholder 3"/>
          <p:cNvSpPr>
            <a:spLocks noGrp="1"/>
          </p:cNvSpPr>
          <p:nvPr>
            <p:ph type="sldNum" sz="quarter" idx="5"/>
          </p:nvPr>
        </p:nvSpPr>
        <p:spPr/>
        <p:txBody>
          <a:bodyPr/>
          <a:lstStyle/>
          <a:p>
            <a:fld id="{EF93410B-E474-459E-9849-C7A1D52A71F9}" type="slidenum">
              <a:rPr lang="en-US" smtClean="0"/>
              <a:t>3</a:t>
            </a:fld>
            <a:endParaRPr lang="en-US"/>
          </a:p>
        </p:txBody>
      </p:sp>
    </p:spTree>
    <p:extLst>
      <p:ext uri="{BB962C8B-B14F-4D97-AF65-F5344CB8AC3E}">
        <p14:creationId xmlns:p14="http://schemas.microsoft.com/office/powerpoint/2010/main" val="2133551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000000"/>
                </a:solidFill>
              </a:rPr>
              <a:t>As you can see from the continuum, play and learning are not separate. Too often we assume that play is just for fun and learning must be more controlled, but there are many ways to integrate learning into play-based activities. Research shows that  play-based learning practices positively influence children’s reading and math scores (Marcon, </a:t>
            </a:r>
            <a:r>
              <a:rPr lang="en-US" dirty="0">
                <a:solidFill>
                  <a:srgbClr val="000080"/>
                </a:solidFill>
              </a:rPr>
              <a:t>2002</a:t>
            </a:r>
            <a:r>
              <a:rPr lang="en-US" dirty="0">
                <a:solidFill>
                  <a:srgbClr val="000000"/>
                </a:solidFill>
              </a:rPr>
              <a:t>; Stipek et al., </a:t>
            </a:r>
            <a:r>
              <a:rPr lang="en-US" dirty="0">
                <a:solidFill>
                  <a:srgbClr val="000080"/>
                </a:solidFill>
              </a:rPr>
              <a:t>1998</a:t>
            </a:r>
            <a:r>
              <a:rPr lang="en-US" dirty="0">
                <a:solidFill>
                  <a:srgbClr val="000000"/>
                </a:solidFill>
              </a:rPr>
              <a:t>), and</a:t>
            </a:r>
          </a:p>
          <a:p>
            <a:pPr algn="l"/>
            <a:r>
              <a:rPr lang="en-US" dirty="0">
                <a:solidFill>
                  <a:srgbClr val="000000"/>
                </a:solidFill>
              </a:rPr>
              <a:t>Overall, it can more effective than direct instruction (Han et al., </a:t>
            </a:r>
            <a:r>
              <a:rPr lang="en-US" dirty="0">
                <a:solidFill>
                  <a:srgbClr val="000080"/>
                </a:solidFill>
              </a:rPr>
              <a:t>2010</a:t>
            </a:r>
            <a:r>
              <a:rPr lang="en-US" dirty="0">
                <a:solidFill>
                  <a:srgbClr val="000000"/>
                </a:solidFill>
              </a:rPr>
              <a:t>; Stipek, Feiler, Daniels, &amp; Milburn, </a:t>
            </a:r>
            <a:r>
              <a:rPr lang="en-US" dirty="0">
                <a:solidFill>
                  <a:srgbClr val="000080"/>
                </a:solidFill>
              </a:rPr>
              <a:t>1995</a:t>
            </a:r>
            <a:r>
              <a:rPr lang="en-US" dirty="0">
                <a:solidFill>
                  <a:srgbClr val="000000"/>
                </a:solidFill>
              </a:rPr>
              <a:t>) or free play (Chien et al., </a:t>
            </a:r>
            <a:r>
              <a:rPr lang="en-US" dirty="0">
                <a:solidFill>
                  <a:srgbClr val="000080"/>
                </a:solidFill>
              </a:rPr>
              <a:t>2010</a:t>
            </a:r>
            <a:r>
              <a:rPr lang="en-US" dirty="0">
                <a:solidFill>
                  <a:srgbClr val="000000"/>
                </a:solidFill>
              </a:rPr>
              <a:t>;vHonomichl &amp; Chen, </a:t>
            </a:r>
            <a:r>
              <a:rPr lang="en-US" dirty="0">
                <a:solidFill>
                  <a:srgbClr val="000080"/>
                </a:solidFill>
              </a:rPr>
              <a:t>2012</a:t>
            </a:r>
            <a:r>
              <a:rPr lang="en-US" dirty="0">
                <a:solidFill>
                  <a:srgbClr val="000000"/>
                </a:solidFill>
              </a:rPr>
              <a:t>). </a:t>
            </a:r>
          </a:p>
          <a:p>
            <a:endParaRPr lang="en-US" dirty="0"/>
          </a:p>
        </p:txBody>
      </p:sp>
      <p:sp>
        <p:nvSpPr>
          <p:cNvPr id="4" name="Slide Number Placeholder 3"/>
          <p:cNvSpPr>
            <a:spLocks noGrp="1"/>
          </p:cNvSpPr>
          <p:nvPr>
            <p:ph type="sldNum" sz="quarter" idx="5"/>
          </p:nvPr>
        </p:nvSpPr>
        <p:spPr/>
        <p:txBody>
          <a:bodyPr/>
          <a:lstStyle/>
          <a:p>
            <a:fld id="{AB95BB3E-D041-4ABC-9E19-902998E82C44}" type="slidenum">
              <a:rPr lang="en-US" smtClean="0"/>
              <a:t>5</a:t>
            </a:fld>
            <a:endParaRPr lang="en-US"/>
          </a:p>
        </p:txBody>
      </p:sp>
    </p:spTree>
    <p:extLst>
      <p:ext uri="{BB962C8B-B14F-4D97-AF65-F5344CB8AC3E}">
        <p14:creationId xmlns:p14="http://schemas.microsoft.com/office/powerpoint/2010/main" val="175262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67"/>
            <a:r>
              <a:rPr lang="en-US" dirty="0"/>
              <a:t>There are many other benefits of play-based learning. It builds executive function skills, content knowledge, creative thinking. Play-based learning enhances problem solving skills, develops reading, vocabulary, and writing skills, builds mathematical skills, numerical operations, measurement &amp; patterning; Play-based learning also builds confidence, collaboration, and expression and produces opportunities to expand thinking and try new things.</a:t>
            </a:r>
          </a:p>
        </p:txBody>
      </p:sp>
      <p:sp>
        <p:nvSpPr>
          <p:cNvPr id="4" name="Slide Number Placeholder 3"/>
          <p:cNvSpPr>
            <a:spLocks noGrp="1"/>
          </p:cNvSpPr>
          <p:nvPr>
            <p:ph type="sldNum" sz="quarter" idx="5"/>
          </p:nvPr>
        </p:nvSpPr>
        <p:spPr/>
        <p:txBody>
          <a:bodyPr/>
          <a:lstStyle/>
          <a:p>
            <a:fld id="{AB95BB3E-D041-4ABC-9E19-902998E82C44}" type="slidenum">
              <a:rPr lang="en-US" smtClean="0"/>
              <a:t>6</a:t>
            </a:fld>
            <a:endParaRPr lang="en-US"/>
          </a:p>
        </p:txBody>
      </p:sp>
    </p:spTree>
    <p:extLst>
      <p:ext uri="{BB962C8B-B14F-4D97-AF65-F5344CB8AC3E}">
        <p14:creationId xmlns:p14="http://schemas.microsoft.com/office/powerpoint/2010/main" val="1810249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dirty="0">
                <a:solidFill>
                  <a:srgbClr val="000000"/>
                </a:solidFill>
                <a:latin typeface="AdvOT1ef757c0"/>
              </a:rPr>
              <a:t>Many teachers and administrators have been concerned about the social and emotional development of young children, especially since the disruptions of Covid 19. The good news is that research shows that play-based learning is one of the best ways to support the development of self-regulation and social skills. Seatwork in whole group lessons does not support that development of these necessary skills. Children need to be actively engaged in talking and interacting with one another to develop these skills. </a:t>
            </a:r>
            <a:endParaRPr lang="en-US" dirty="0"/>
          </a:p>
        </p:txBody>
      </p:sp>
      <p:sp>
        <p:nvSpPr>
          <p:cNvPr id="4" name="Slide Number Placeholder 3"/>
          <p:cNvSpPr>
            <a:spLocks noGrp="1"/>
          </p:cNvSpPr>
          <p:nvPr>
            <p:ph type="sldNum" sz="quarter" idx="5"/>
          </p:nvPr>
        </p:nvSpPr>
        <p:spPr/>
        <p:txBody>
          <a:bodyPr/>
          <a:lstStyle/>
          <a:p>
            <a:fld id="{AB95BB3E-D041-4ABC-9E19-902998E82C44}" type="slidenum">
              <a:rPr lang="en-US" smtClean="0"/>
              <a:t>7</a:t>
            </a:fld>
            <a:endParaRPr lang="en-US"/>
          </a:p>
        </p:txBody>
      </p:sp>
    </p:spTree>
    <p:extLst>
      <p:ext uri="{BB962C8B-B14F-4D97-AF65-F5344CB8AC3E}">
        <p14:creationId xmlns:p14="http://schemas.microsoft.com/office/powerpoint/2010/main" val="252334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So, in thinking about the daily schedule in P-3 classrooms, we need to find a balance between what children are interested in and what we want to make sure is covered in the curriculum. We need to trust that children will learn what they need through play-based experiences.</a:t>
            </a:r>
          </a:p>
        </p:txBody>
      </p:sp>
      <p:sp>
        <p:nvSpPr>
          <p:cNvPr id="4" name="Slide Number Placeholder 3"/>
          <p:cNvSpPr>
            <a:spLocks noGrp="1"/>
          </p:cNvSpPr>
          <p:nvPr>
            <p:ph type="sldNum" sz="quarter" idx="5"/>
          </p:nvPr>
        </p:nvSpPr>
        <p:spPr/>
        <p:txBody>
          <a:bodyPr/>
          <a:lstStyle/>
          <a:p>
            <a:fld id="{AB95BB3E-D041-4ABC-9E19-902998E82C44}" type="slidenum">
              <a:rPr lang="en-US" smtClean="0"/>
              <a:t>8</a:t>
            </a:fld>
            <a:endParaRPr lang="en-US"/>
          </a:p>
        </p:txBody>
      </p:sp>
    </p:spTree>
    <p:extLst>
      <p:ext uri="{BB962C8B-B14F-4D97-AF65-F5344CB8AC3E}">
        <p14:creationId xmlns:p14="http://schemas.microsoft.com/office/powerpoint/2010/main" val="3905200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about meeting the rigorous, NJ student learning standards. First, it’s important to understand that standards tell us WHAT skills and content knowledge children need to learn, but they don’t tell us HOW the children should learn them. Play-based learning can help children achieve our standards. Let’s take a look at some examples of meeting the standards. We’ll use the continuum of play-based learning activities to do this.</a:t>
            </a:r>
          </a:p>
        </p:txBody>
      </p:sp>
      <p:sp>
        <p:nvSpPr>
          <p:cNvPr id="4" name="Slide Number Placeholder 3"/>
          <p:cNvSpPr>
            <a:spLocks noGrp="1"/>
          </p:cNvSpPr>
          <p:nvPr>
            <p:ph type="sldNum" sz="quarter" idx="5"/>
          </p:nvPr>
        </p:nvSpPr>
        <p:spPr/>
        <p:txBody>
          <a:bodyPr/>
          <a:lstStyle/>
          <a:p>
            <a:fld id="{AB95BB3E-D041-4ABC-9E19-902998E82C44}" type="slidenum">
              <a:rPr lang="en-US" smtClean="0"/>
              <a:t>9</a:t>
            </a:fld>
            <a:endParaRPr lang="en-US"/>
          </a:p>
        </p:txBody>
      </p:sp>
    </p:spTree>
    <p:extLst>
      <p:ext uri="{BB962C8B-B14F-4D97-AF65-F5344CB8AC3E}">
        <p14:creationId xmlns:p14="http://schemas.microsoft.com/office/powerpoint/2010/main" val="246600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another look at this continuum of play-based learning. Notice the categories that go from highly teacher-directed, to free play at the other end. I am going to use these categories to give examples of how we can meet student learning standards through play-based experiences.</a:t>
            </a:r>
          </a:p>
        </p:txBody>
      </p:sp>
      <p:sp>
        <p:nvSpPr>
          <p:cNvPr id="4" name="Slide Number Placeholder 3"/>
          <p:cNvSpPr>
            <a:spLocks noGrp="1"/>
          </p:cNvSpPr>
          <p:nvPr>
            <p:ph type="sldNum" sz="quarter" idx="5"/>
          </p:nvPr>
        </p:nvSpPr>
        <p:spPr/>
        <p:txBody>
          <a:bodyPr/>
          <a:lstStyle/>
          <a:p>
            <a:fld id="{EF93410B-E474-459E-9849-C7A1D52A71F9}" type="slidenum">
              <a:rPr lang="en-US" smtClean="0"/>
              <a:t>11</a:t>
            </a:fld>
            <a:endParaRPr lang="en-US"/>
          </a:p>
        </p:txBody>
      </p:sp>
    </p:spTree>
    <p:extLst>
      <p:ext uri="{BB962C8B-B14F-4D97-AF65-F5344CB8AC3E}">
        <p14:creationId xmlns:p14="http://schemas.microsoft.com/office/powerpoint/2010/main" val="4176651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10600-CD31-7774-20FE-C945DE98BD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A4B448-E522-A7ED-395E-6B17067CE7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EB303E-5CFD-8A0D-7748-1FAF998F0209}"/>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5" name="Footer Placeholder 4">
            <a:extLst>
              <a:ext uri="{FF2B5EF4-FFF2-40B4-BE49-F238E27FC236}">
                <a16:creationId xmlns:a16="http://schemas.microsoft.com/office/drawing/2014/main" id="{DD8481C8-5BC0-F36A-9845-44549728F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D13D0-3CAD-ED1C-384F-ADBA2C454850}"/>
              </a:ext>
            </a:extLst>
          </p:cNvPr>
          <p:cNvSpPr>
            <a:spLocks noGrp="1"/>
          </p:cNvSpPr>
          <p:nvPr>
            <p:ph type="sldNum" sz="quarter" idx="12"/>
          </p:nvPr>
        </p:nvSpPr>
        <p:spPr/>
        <p:txBody>
          <a:bodyPr/>
          <a:lstStyle/>
          <a:p>
            <a:fld id="{2669E194-74D6-468D-92B3-52EDD0CB96E1}" type="slidenum">
              <a:rPr lang="en-US" smtClean="0"/>
              <a:t>‹#›</a:t>
            </a:fld>
            <a:endParaRPr lang="en-US"/>
          </a:p>
        </p:txBody>
      </p:sp>
    </p:spTree>
    <p:extLst>
      <p:ext uri="{BB962C8B-B14F-4D97-AF65-F5344CB8AC3E}">
        <p14:creationId xmlns:p14="http://schemas.microsoft.com/office/powerpoint/2010/main" val="602690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68D40-6B0C-0327-0D7D-5DE4E3E98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E7E39B-410D-8681-0AC0-8A651EC23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0FA63F-F790-3515-BABD-BE48521D3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19CE7-9AD3-8CD2-E17D-83DB2EAB498F}"/>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6" name="Footer Placeholder 5">
            <a:extLst>
              <a:ext uri="{FF2B5EF4-FFF2-40B4-BE49-F238E27FC236}">
                <a16:creationId xmlns:a16="http://schemas.microsoft.com/office/drawing/2014/main" id="{3ADAD4CD-93F5-5EA8-9520-B1317F236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EEE684-6794-40E0-D2EC-2940F593ED19}"/>
              </a:ext>
            </a:extLst>
          </p:cNvPr>
          <p:cNvSpPr>
            <a:spLocks noGrp="1"/>
          </p:cNvSpPr>
          <p:nvPr>
            <p:ph type="sldNum" sz="quarter" idx="12"/>
          </p:nvPr>
        </p:nvSpPr>
        <p:spPr/>
        <p:txBody>
          <a:bodyPr/>
          <a:lstStyle/>
          <a:p>
            <a:fld id="{2669E194-74D6-468D-92B3-52EDD0CB96E1}" type="slidenum">
              <a:rPr lang="en-US" smtClean="0"/>
              <a:t>‹#›</a:t>
            </a:fld>
            <a:endParaRPr lang="en-US"/>
          </a:p>
        </p:txBody>
      </p:sp>
    </p:spTree>
    <p:extLst>
      <p:ext uri="{BB962C8B-B14F-4D97-AF65-F5344CB8AC3E}">
        <p14:creationId xmlns:p14="http://schemas.microsoft.com/office/powerpoint/2010/main" val="173254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C4D2-3ED7-4738-E3F2-59A386AD1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99C067-CF12-0C6B-C62C-F80816558C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60D5A-A160-DF7F-F6C4-B2240BB8FBB5}"/>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5" name="Footer Placeholder 4">
            <a:extLst>
              <a:ext uri="{FF2B5EF4-FFF2-40B4-BE49-F238E27FC236}">
                <a16:creationId xmlns:a16="http://schemas.microsoft.com/office/drawing/2014/main" id="{C2BBF6B7-8175-724F-C6CA-345E9638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143CA-CE58-A0B3-70EB-64AD8CCB70AB}"/>
              </a:ext>
            </a:extLst>
          </p:cNvPr>
          <p:cNvSpPr>
            <a:spLocks noGrp="1"/>
          </p:cNvSpPr>
          <p:nvPr>
            <p:ph type="sldNum" sz="quarter" idx="12"/>
          </p:nvPr>
        </p:nvSpPr>
        <p:spPr/>
        <p:txBody>
          <a:bodyPr/>
          <a:lstStyle/>
          <a:p>
            <a:fld id="{2669E194-74D6-468D-92B3-52EDD0CB96E1}" type="slidenum">
              <a:rPr lang="en-US" smtClean="0"/>
              <a:t>‹#›</a:t>
            </a:fld>
            <a:endParaRPr lang="en-US"/>
          </a:p>
        </p:txBody>
      </p:sp>
    </p:spTree>
    <p:extLst>
      <p:ext uri="{BB962C8B-B14F-4D97-AF65-F5344CB8AC3E}">
        <p14:creationId xmlns:p14="http://schemas.microsoft.com/office/powerpoint/2010/main" val="223491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241D0-5288-54A0-3EB7-952C8D5F4F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E6AE3B-6938-876A-E1D6-54C915E066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1C499-1B3D-6CB7-3B8E-FF43B7EF11FA}"/>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5" name="Footer Placeholder 4">
            <a:extLst>
              <a:ext uri="{FF2B5EF4-FFF2-40B4-BE49-F238E27FC236}">
                <a16:creationId xmlns:a16="http://schemas.microsoft.com/office/drawing/2014/main" id="{0B04633C-72A1-A2AC-071F-00BC0A528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46A22-2C79-0C9A-660F-B2202C29ECB4}"/>
              </a:ext>
            </a:extLst>
          </p:cNvPr>
          <p:cNvSpPr>
            <a:spLocks noGrp="1"/>
          </p:cNvSpPr>
          <p:nvPr>
            <p:ph type="sldNum" sz="quarter" idx="12"/>
          </p:nvPr>
        </p:nvSpPr>
        <p:spPr/>
        <p:txBody>
          <a:bodyPr/>
          <a:lstStyle/>
          <a:p>
            <a:fld id="{2669E194-74D6-468D-92B3-52EDD0CB96E1}" type="slidenum">
              <a:rPr lang="en-US" smtClean="0"/>
              <a:t>‹#›</a:t>
            </a:fld>
            <a:endParaRPr lang="en-US"/>
          </a:p>
        </p:txBody>
      </p:sp>
    </p:spTree>
    <p:extLst>
      <p:ext uri="{BB962C8B-B14F-4D97-AF65-F5344CB8AC3E}">
        <p14:creationId xmlns:p14="http://schemas.microsoft.com/office/powerpoint/2010/main" val="296498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5C9B-CE6D-DC44-51EB-B84F480C0C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80302-8767-1E9E-90C6-00412150CBD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0BEC26-1F03-7303-DD61-F795495FDAA7}"/>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5" name="Footer Placeholder 4">
            <a:extLst>
              <a:ext uri="{FF2B5EF4-FFF2-40B4-BE49-F238E27FC236}">
                <a16:creationId xmlns:a16="http://schemas.microsoft.com/office/drawing/2014/main" id="{68099490-7381-E738-C5BB-74519648E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2F362-8F49-3E4E-67B6-1BC5763F1D2C}"/>
              </a:ext>
            </a:extLst>
          </p:cNvPr>
          <p:cNvSpPr>
            <a:spLocks noGrp="1"/>
          </p:cNvSpPr>
          <p:nvPr>
            <p:ph type="sldNum" sz="quarter" idx="12"/>
          </p:nvPr>
        </p:nvSpPr>
        <p:spPr/>
        <p:txBody>
          <a:bodyPr/>
          <a:lstStyle/>
          <a:p>
            <a:fld id="{2669E194-74D6-468D-92B3-52EDD0CB96E1}" type="slidenum">
              <a:rPr lang="en-US" smtClean="0"/>
              <a:t>‹#›</a:t>
            </a:fld>
            <a:endParaRPr lang="en-US"/>
          </a:p>
        </p:txBody>
      </p:sp>
    </p:spTree>
    <p:extLst>
      <p:ext uri="{BB962C8B-B14F-4D97-AF65-F5344CB8AC3E}">
        <p14:creationId xmlns:p14="http://schemas.microsoft.com/office/powerpoint/2010/main" val="1912438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E1CB6-6BA8-7C95-6ED3-33F7E2E4F8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56EF3E-BEBA-FE53-2FFA-AA7173E7C2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C63B9-05C4-1424-443E-ABD5BAE55CFC}"/>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5" name="Footer Placeholder 4">
            <a:extLst>
              <a:ext uri="{FF2B5EF4-FFF2-40B4-BE49-F238E27FC236}">
                <a16:creationId xmlns:a16="http://schemas.microsoft.com/office/drawing/2014/main" id="{A85D5C26-8F56-63E4-F401-24F0C40CA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87E16-B5A5-9CF7-7A94-61E65A067210}"/>
              </a:ext>
            </a:extLst>
          </p:cNvPr>
          <p:cNvSpPr>
            <a:spLocks noGrp="1"/>
          </p:cNvSpPr>
          <p:nvPr>
            <p:ph type="sldNum" sz="quarter" idx="12"/>
          </p:nvPr>
        </p:nvSpPr>
        <p:spPr/>
        <p:txBody>
          <a:bodyPr/>
          <a:lstStyle/>
          <a:p>
            <a:fld id="{2669E194-74D6-468D-92B3-52EDD0CB96E1}" type="slidenum">
              <a:rPr lang="en-US" smtClean="0"/>
              <a:t>‹#›</a:t>
            </a:fld>
            <a:endParaRPr lang="en-US"/>
          </a:p>
        </p:txBody>
      </p:sp>
    </p:spTree>
    <p:extLst>
      <p:ext uri="{BB962C8B-B14F-4D97-AF65-F5344CB8AC3E}">
        <p14:creationId xmlns:p14="http://schemas.microsoft.com/office/powerpoint/2010/main" val="1511253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7E30-0B01-8AB5-532F-35A29A18B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98A850-F185-7031-D96C-E5F516678B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092822-743E-0750-3B3A-24B9BEFF2C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BEE7B-FF94-3AE4-9CC1-003F733E28B9}"/>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6" name="Footer Placeholder 5">
            <a:extLst>
              <a:ext uri="{FF2B5EF4-FFF2-40B4-BE49-F238E27FC236}">
                <a16:creationId xmlns:a16="http://schemas.microsoft.com/office/drawing/2014/main" id="{B00E6A06-BBFF-53D6-D669-EB4357810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6D99F-DBAB-23E9-7B21-58F74F3E7823}"/>
              </a:ext>
            </a:extLst>
          </p:cNvPr>
          <p:cNvSpPr>
            <a:spLocks noGrp="1"/>
          </p:cNvSpPr>
          <p:nvPr>
            <p:ph type="sldNum" sz="quarter" idx="12"/>
          </p:nvPr>
        </p:nvSpPr>
        <p:spPr/>
        <p:txBody>
          <a:bodyPr/>
          <a:lstStyle/>
          <a:p>
            <a:fld id="{2669E194-74D6-468D-92B3-52EDD0CB96E1}" type="slidenum">
              <a:rPr lang="en-US" smtClean="0"/>
              <a:t>‹#›</a:t>
            </a:fld>
            <a:endParaRPr lang="en-US"/>
          </a:p>
        </p:txBody>
      </p:sp>
    </p:spTree>
    <p:extLst>
      <p:ext uri="{BB962C8B-B14F-4D97-AF65-F5344CB8AC3E}">
        <p14:creationId xmlns:p14="http://schemas.microsoft.com/office/powerpoint/2010/main" val="93687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D8D7C-64B2-A82B-C671-38CB2CFA51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6B87B8-038D-0A55-AEBD-0DCE391AEB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238B42-34C8-7D25-1132-02FEDC0C37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CEBAB4-2CE0-AA66-4AFD-2E2658E194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1F27A4-CAE2-5F2C-BBE1-B8E3976F9B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95EE38-1F83-E7A6-EBEA-D05B2F82C317}"/>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8" name="Footer Placeholder 7">
            <a:extLst>
              <a:ext uri="{FF2B5EF4-FFF2-40B4-BE49-F238E27FC236}">
                <a16:creationId xmlns:a16="http://schemas.microsoft.com/office/drawing/2014/main" id="{8C49DAFE-B7AD-9BF1-69DB-5D83A2F8E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1BC745-D63C-2410-0D68-CDC4A4892585}"/>
              </a:ext>
            </a:extLst>
          </p:cNvPr>
          <p:cNvSpPr>
            <a:spLocks noGrp="1"/>
          </p:cNvSpPr>
          <p:nvPr>
            <p:ph type="sldNum" sz="quarter" idx="12"/>
          </p:nvPr>
        </p:nvSpPr>
        <p:spPr/>
        <p:txBody>
          <a:bodyPr/>
          <a:lstStyle/>
          <a:p>
            <a:fld id="{2669E194-74D6-468D-92B3-52EDD0CB96E1}" type="slidenum">
              <a:rPr lang="en-US" smtClean="0"/>
              <a:t>‹#›</a:t>
            </a:fld>
            <a:endParaRPr lang="en-US"/>
          </a:p>
        </p:txBody>
      </p:sp>
    </p:spTree>
    <p:extLst>
      <p:ext uri="{BB962C8B-B14F-4D97-AF65-F5344CB8AC3E}">
        <p14:creationId xmlns:p14="http://schemas.microsoft.com/office/powerpoint/2010/main" val="134013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iple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D8D7C-64B2-A82B-C671-38CB2CFA51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6B87B8-038D-0A55-AEBD-0DCE391AEBAD}"/>
              </a:ext>
            </a:extLst>
          </p:cNvPr>
          <p:cNvSpPr>
            <a:spLocks noGrp="1"/>
          </p:cNvSpPr>
          <p:nvPr>
            <p:ph type="body" idx="1"/>
          </p:nvPr>
        </p:nvSpPr>
        <p:spPr>
          <a:xfrm>
            <a:off x="830553" y="1718107"/>
            <a:ext cx="3325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238B42-34C8-7D25-1132-02FEDC0C3705}"/>
              </a:ext>
            </a:extLst>
          </p:cNvPr>
          <p:cNvSpPr>
            <a:spLocks noGrp="1"/>
          </p:cNvSpPr>
          <p:nvPr>
            <p:ph sz="half" idx="2"/>
          </p:nvPr>
        </p:nvSpPr>
        <p:spPr>
          <a:xfrm>
            <a:off x="830552" y="2542019"/>
            <a:ext cx="332581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495EE38-1F83-E7A6-EBEA-D05B2F82C317}"/>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8" name="Footer Placeholder 7">
            <a:extLst>
              <a:ext uri="{FF2B5EF4-FFF2-40B4-BE49-F238E27FC236}">
                <a16:creationId xmlns:a16="http://schemas.microsoft.com/office/drawing/2014/main" id="{8C49DAFE-B7AD-9BF1-69DB-5D83A2F8E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1BC745-D63C-2410-0D68-CDC4A4892585}"/>
              </a:ext>
            </a:extLst>
          </p:cNvPr>
          <p:cNvSpPr>
            <a:spLocks noGrp="1"/>
          </p:cNvSpPr>
          <p:nvPr>
            <p:ph type="sldNum" sz="quarter" idx="12"/>
          </p:nvPr>
        </p:nvSpPr>
        <p:spPr/>
        <p:txBody>
          <a:bodyPr/>
          <a:lstStyle/>
          <a:p>
            <a:fld id="{2669E194-74D6-468D-92B3-52EDD0CB96E1}" type="slidenum">
              <a:rPr lang="en-US" smtClean="0"/>
              <a:t>‹#›</a:t>
            </a:fld>
            <a:endParaRPr lang="en-US"/>
          </a:p>
        </p:txBody>
      </p:sp>
      <p:sp>
        <p:nvSpPr>
          <p:cNvPr id="10" name="Text Placeholder 2">
            <a:extLst>
              <a:ext uri="{FF2B5EF4-FFF2-40B4-BE49-F238E27FC236}">
                <a16:creationId xmlns:a16="http://schemas.microsoft.com/office/drawing/2014/main" id="{87F437D3-F361-7BD2-C9B7-E5C638F64B11}"/>
              </a:ext>
            </a:extLst>
          </p:cNvPr>
          <p:cNvSpPr>
            <a:spLocks noGrp="1"/>
          </p:cNvSpPr>
          <p:nvPr>
            <p:ph type="body" idx="13"/>
          </p:nvPr>
        </p:nvSpPr>
        <p:spPr>
          <a:xfrm>
            <a:off x="4428119" y="1727632"/>
            <a:ext cx="3325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B1C35138-DFE0-E3EE-5A49-444E098E3A57}"/>
              </a:ext>
            </a:extLst>
          </p:cNvPr>
          <p:cNvSpPr>
            <a:spLocks noGrp="1"/>
          </p:cNvSpPr>
          <p:nvPr>
            <p:ph sz="half" idx="14"/>
          </p:nvPr>
        </p:nvSpPr>
        <p:spPr>
          <a:xfrm>
            <a:off x="4428118" y="2551544"/>
            <a:ext cx="332581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a:extLst>
              <a:ext uri="{FF2B5EF4-FFF2-40B4-BE49-F238E27FC236}">
                <a16:creationId xmlns:a16="http://schemas.microsoft.com/office/drawing/2014/main" id="{A475DBF2-4AF0-E65B-4E03-B4AB416CF920}"/>
              </a:ext>
            </a:extLst>
          </p:cNvPr>
          <p:cNvSpPr>
            <a:spLocks noGrp="1"/>
          </p:cNvSpPr>
          <p:nvPr>
            <p:ph type="body" idx="15"/>
          </p:nvPr>
        </p:nvSpPr>
        <p:spPr>
          <a:xfrm>
            <a:off x="8056566" y="1718107"/>
            <a:ext cx="33258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5A6B2FE1-1032-708B-FEC6-AB388A7632E8}"/>
              </a:ext>
            </a:extLst>
          </p:cNvPr>
          <p:cNvSpPr>
            <a:spLocks noGrp="1"/>
          </p:cNvSpPr>
          <p:nvPr>
            <p:ph sz="half" idx="16"/>
          </p:nvPr>
        </p:nvSpPr>
        <p:spPr>
          <a:xfrm>
            <a:off x="8056565" y="2542019"/>
            <a:ext cx="332581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999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BD38-99F0-A191-BFA7-B1D30C7A3E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AD78BE-8412-8FDC-9C74-3B3B995CD663}"/>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4" name="Footer Placeholder 3">
            <a:extLst>
              <a:ext uri="{FF2B5EF4-FFF2-40B4-BE49-F238E27FC236}">
                <a16:creationId xmlns:a16="http://schemas.microsoft.com/office/drawing/2014/main" id="{9F036802-3571-BF71-0056-AE90FF2305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9259F-1DF1-E4BB-3F83-CAAD222F36A0}"/>
              </a:ext>
            </a:extLst>
          </p:cNvPr>
          <p:cNvSpPr>
            <a:spLocks noGrp="1"/>
          </p:cNvSpPr>
          <p:nvPr>
            <p:ph type="sldNum" sz="quarter" idx="12"/>
          </p:nvPr>
        </p:nvSpPr>
        <p:spPr/>
        <p:txBody>
          <a:bodyPr/>
          <a:lstStyle/>
          <a:p>
            <a:fld id="{2669E194-74D6-468D-92B3-52EDD0CB96E1}" type="slidenum">
              <a:rPr lang="en-US" smtClean="0"/>
              <a:t>‹#›</a:t>
            </a:fld>
            <a:endParaRPr lang="en-US"/>
          </a:p>
        </p:txBody>
      </p:sp>
    </p:spTree>
    <p:extLst>
      <p:ext uri="{BB962C8B-B14F-4D97-AF65-F5344CB8AC3E}">
        <p14:creationId xmlns:p14="http://schemas.microsoft.com/office/powerpoint/2010/main" val="2238211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AB22DB-CFF1-5031-156E-59CDC66E1B21}"/>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3" name="Footer Placeholder 2">
            <a:extLst>
              <a:ext uri="{FF2B5EF4-FFF2-40B4-BE49-F238E27FC236}">
                <a16:creationId xmlns:a16="http://schemas.microsoft.com/office/drawing/2014/main" id="{87507301-3A63-58C5-6C4A-2459A19DCC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821137-2F6C-8582-8DEE-73DAD340B2AC}"/>
              </a:ext>
            </a:extLst>
          </p:cNvPr>
          <p:cNvSpPr>
            <a:spLocks noGrp="1"/>
          </p:cNvSpPr>
          <p:nvPr>
            <p:ph type="sldNum" sz="quarter" idx="12"/>
          </p:nvPr>
        </p:nvSpPr>
        <p:spPr/>
        <p:txBody>
          <a:bodyPr/>
          <a:lstStyle/>
          <a:p>
            <a:fld id="{2669E194-74D6-468D-92B3-52EDD0CB96E1}" type="slidenum">
              <a:rPr lang="en-US" smtClean="0"/>
              <a:t>‹#›</a:t>
            </a:fld>
            <a:endParaRPr lang="en-US"/>
          </a:p>
        </p:txBody>
      </p:sp>
    </p:spTree>
    <p:extLst>
      <p:ext uri="{BB962C8B-B14F-4D97-AF65-F5344CB8AC3E}">
        <p14:creationId xmlns:p14="http://schemas.microsoft.com/office/powerpoint/2010/main" val="97147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5147-E57F-AA95-A681-5C471FA27B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D459DE-102E-8753-07CF-4892AB69F6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981EFA-AA73-7A47-D8B1-2B44C894F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914417-1FA5-A3D0-678E-6B94BBDFE2A7}"/>
              </a:ext>
            </a:extLst>
          </p:cNvPr>
          <p:cNvSpPr>
            <a:spLocks noGrp="1"/>
          </p:cNvSpPr>
          <p:nvPr>
            <p:ph type="dt" sz="half" idx="10"/>
          </p:nvPr>
        </p:nvSpPr>
        <p:spPr/>
        <p:txBody>
          <a:bodyPr/>
          <a:lstStyle/>
          <a:p>
            <a:fld id="{7C534C12-4925-4359-8A81-5826EE71CE14}" type="datetimeFigureOut">
              <a:rPr lang="en-US" smtClean="0"/>
              <a:t>10/24/2024</a:t>
            </a:fld>
            <a:endParaRPr lang="en-US"/>
          </a:p>
        </p:txBody>
      </p:sp>
      <p:sp>
        <p:nvSpPr>
          <p:cNvPr id="6" name="Footer Placeholder 5">
            <a:extLst>
              <a:ext uri="{FF2B5EF4-FFF2-40B4-BE49-F238E27FC236}">
                <a16:creationId xmlns:a16="http://schemas.microsoft.com/office/drawing/2014/main" id="{64EC3E1D-B1B8-E0D4-CB18-2B123DFE2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398D4-75AF-8188-2FC6-83CC82E70ABF}"/>
              </a:ext>
            </a:extLst>
          </p:cNvPr>
          <p:cNvSpPr>
            <a:spLocks noGrp="1"/>
          </p:cNvSpPr>
          <p:nvPr>
            <p:ph type="sldNum" sz="quarter" idx="12"/>
          </p:nvPr>
        </p:nvSpPr>
        <p:spPr/>
        <p:txBody>
          <a:bodyPr/>
          <a:lstStyle/>
          <a:p>
            <a:fld id="{2669E194-74D6-468D-92B3-52EDD0CB96E1}" type="slidenum">
              <a:rPr lang="en-US" smtClean="0"/>
              <a:t>‹#›</a:t>
            </a:fld>
            <a:endParaRPr lang="en-US"/>
          </a:p>
        </p:txBody>
      </p:sp>
    </p:spTree>
    <p:extLst>
      <p:ext uri="{BB962C8B-B14F-4D97-AF65-F5344CB8AC3E}">
        <p14:creationId xmlns:p14="http://schemas.microsoft.com/office/powerpoint/2010/main" val="3845034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AB970A-2E48-88EB-32E8-B05B8D2EC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6DE6FD-71F0-AE71-69A3-CF9486B8F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AE94A-0566-7B8A-15FC-A95F4BB517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534C12-4925-4359-8A81-5826EE71CE14}" type="datetimeFigureOut">
              <a:rPr lang="en-US" smtClean="0"/>
              <a:t>10/24/2024</a:t>
            </a:fld>
            <a:endParaRPr lang="en-US"/>
          </a:p>
        </p:txBody>
      </p:sp>
      <p:sp>
        <p:nvSpPr>
          <p:cNvPr id="5" name="Footer Placeholder 4">
            <a:extLst>
              <a:ext uri="{FF2B5EF4-FFF2-40B4-BE49-F238E27FC236}">
                <a16:creationId xmlns:a16="http://schemas.microsoft.com/office/drawing/2014/main" id="{57EC4943-6FE0-0E42-0B70-43D3EEAAB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60EB9E-963B-72E9-19EC-9DE48086D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69E194-74D6-468D-92B3-52EDD0CB96E1}" type="slidenum">
              <a:rPr lang="en-US" smtClean="0"/>
              <a:t>‹#›</a:t>
            </a:fld>
            <a:endParaRPr lang="en-US"/>
          </a:p>
        </p:txBody>
      </p:sp>
    </p:spTree>
    <p:extLst>
      <p:ext uri="{BB962C8B-B14F-4D97-AF65-F5344CB8AC3E}">
        <p14:creationId xmlns:p14="http://schemas.microsoft.com/office/powerpoint/2010/main" val="279659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p3wBcRypvZ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0839-998C-EA45-602C-02A0E2410524}"/>
              </a:ext>
            </a:extLst>
          </p:cNvPr>
          <p:cNvSpPr>
            <a:spLocks noGrp="1"/>
          </p:cNvSpPr>
          <p:nvPr>
            <p:ph type="ctrTitle"/>
          </p:nvPr>
        </p:nvSpPr>
        <p:spPr>
          <a:xfrm>
            <a:off x="890338" y="640080"/>
            <a:ext cx="4148874" cy="3566160"/>
          </a:xfrm>
        </p:spPr>
        <p:txBody>
          <a:bodyPr anchor="b">
            <a:normAutofit/>
          </a:bodyPr>
          <a:lstStyle/>
          <a:p>
            <a:pPr algn="l"/>
            <a:r>
              <a:rPr lang="en-US" sz="4800" dirty="0"/>
              <a:t>Joyful Play: Engaging Children in Learning in the P–3 Classroom</a:t>
            </a:r>
          </a:p>
        </p:txBody>
      </p:sp>
      <p:sp>
        <p:nvSpPr>
          <p:cNvPr id="3" name="Subtitle 2">
            <a:extLst>
              <a:ext uri="{FF2B5EF4-FFF2-40B4-BE49-F238E27FC236}">
                <a16:creationId xmlns:a16="http://schemas.microsoft.com/office/drawing/2014/main" id="{F13603FF-3BCE-8A95-A19B-971B2C3B23C6}"/>
              </a:ext>
            </a:extLst>
          </p:cNvPr>
          <p:cNvSpPr>
            <a:spLocks noGrp="1"/>
          </p:cNvSpPr>
          <p:nvPr>
            <p:ph type="subTitle" idx="1"/>
          </p:nvPr>
        </p:nvSpPr>
        <p:spPr>
          <a:xfrm>
            <a:off x="890339" y="4636008"/>
            <a:ext cx="3734014" cy="1791108"/>
          </a:xfrm>
        </p:spPr>
        <p:txBody>
          <a:bodyPr>
            <a:normAutofit fontScale="92500" lnSpcReduction="20000"/>
          </a:bodyPr>
          <a:lstStyle/>
          <a:p>
            <a:pPr algn="l"/>
            <a:r>
              <a:rPr lang="en-US" dirty="0"/>
              <a:t>Muriel K. Rand, Ed.D., M.S.W.</a:t>
            </a:r>
          </a:p>
          <a:p>
            <a:pPr algn="l"/>
            <a:r>
              <a:rPr lang="en-US" dirty="0"/>
              <a:t>Professor of Early Childhood Education</a:t>
            </a:r>
          </a:p>
          <a:p>
            <a:pPr algn="l"/>
            <a:r>
              <a:rPr lang="en-US" dirty="0"/>
              <a:t>New Jersey City University </a:t>
            </a:r>
          </a:p>
          <a:p>
            <a:pPr algn="l"/>
            <a:r>
              <a:rPr lang="en-US" dirty="0"/>
              <a:t>mrand@njcu.edu</a:t>
            </a:r>
          </a:p>
          <a:p>
            <a:pPr algn="l"/>
            <a:endParaRPr lang="en-US" dirty="0"/>
          </a:p>
        </p:txBody>
      </p:sp>
      <p:pic>
        <p:nvPicPr>
          <p:cNvPr id="5" name="Picture 4" descr="four children at a table with money in front of them. Paper on the table reads: post office price list. Stamps one cent; stationary one cent, and envelopes one cent.">
            <a:extLst>
              <a:ext uri="{FF2B5EF4-FFF2-40B4-BE49-F238E27FC236}">
                <a16:creationId xmlns:a16="http://schemas.microsoft.com/office/drawing/2014/main" id="{1CAEBBFF-5943-65B0-2671-73E90219D0AD}"/>
              </a:ext>
            </a:extLst>
          </p:cNvPr>
          <p:cNvPicPr>
            <a:picLocks noChangeAspect="1"/>
          </p:cNvPicPr>
          <p:nvPr/>
        </p:nvPicPr>
        <p:blipFill rotWithShape="1">
          <a:blip r:embed="rId3"/>
          <a:srcRect r="2" b="15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770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6DED2-708F-A836-FD77-C350367BBB17}"/>
              </a:ext>
            </a:extLst>
          </p:cNvPr>
          <p:cNvSpPr>
            <a:spLocks noGrp="1"/>
          </p:cNvSpPr>
          <p:nvPr>
            <p:ph type="title"/>
          </p:nvPr>
        </p:nvSpPr>
        <p:spPr/>
        <p:txBody>
          <a:bodyPr/>
          <a:lstStyle/>
          <a:p>
            <a:r>
              <a:rPr lang="en-US" dirty="0"/>
              <a:t>Text Version: Icons on New Jersey Standards webpage</a:t>
            </a:r>
          </a:p>
        </p:txBody>
      </p:sp>
      <p:sp>
        <p:nvSpPr>
          <p:cNvPr id="3" name="Content Placeholder 2">
            <a:extLst>
              <a:ext uri="{FF2B5EF4-FFF2-40B4-BE49-F238E27FC236}">
                <a16:creationId xmlns:a16="http://schemas.microsoft.com/office/drawing/2014/main" id="{B5AE202B-7B37-2420-BE0B-E2B2690606D7}"/>
              </a:ext>
            </a:extLst>
          </p:cNvPr>
          <p:cNvSpPr>
            <a:spLocks noGrp="1"/>
          </p:cNvSpPr>
          <p:nvPr>
            <p:ph idx="1"/>
          </p:nvPr>
        </p:nvSpPr>
        <p:spPr/>
        <p:txBody>
          <a:bodyPr>
            <a:normAutofit lnSpcReduction="10000"/>
          </a:bodyPr>
          <a:lstStyle/>
          <a:p>
            <a:r>
              <a:rPr lang="en-US" dirty="0"/>
              <a:t>Career Readiness, Life Literacies, and Key Skills</a:t>
            </a:r>
          </a:p>
          <a:p>
            <a:r>
              <a:rPr lang="en-US" dirty="0"/>
              <a:t>Comprehensive Health and Physical Education</a:t>
            </a:r>
          </a:p>
          <a:p>
            <a:r>
              <a:rPr lang="en-US" dirty="0"/>
              <a:t>Computer Science and Design Thinking</a:t>
            </a:r>
          </a:p>
          <a:p>
            <a:r>
              <a:rPr lang="en-US" dirty="0"/>
              <a:t>English Language Arts</a:t>
            </a:r>
          </a:p>
          <a:p>
            <a:r>
              <a:rPr lang="en-US" dirty="0"/>
              <a:t>Mathematics</a:t>
            </a:r>
          </a:p>
          <a:p>
            <a:r>
              <a:rPr lang="en-US" dirty="0"/>
              <a:t>Science</a:t>
            </a:r>
          </a:p>
          <a:p>
            <a:r>
              <a:rPr lang="en-US" dirty="0"/>
              <a:t>Social Studies</a:t>
            </a:r>
          </a:p>
          <a:p>
            <a:r>
              <a:rPr lang="en-US" dirty="0"/>
              <a:t>Visual and Performing Arts</a:t>
            </a:r>
          </a:p>
          <a:p>
            <a:r>
              <a:rPr lang="en-US" dirty="0"/>
              <a:t>World Languages</a:t>
            </a:r>
          </a:p>
        </p:txBody>
      </p:sp>
    </p:spTree>
    <p:extLst>
      <p:ext uri="{BB962C8B-B14F-4D97-AF65-F5344CB8AC3E}">
        <p14:creationId xmlns:p14="http://schemas.microsoft.com/office/powerpoint/2010/main" val="804201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91AA-B43F-84E7-E464-FE2317A45000}"/>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Continuum of Pedagogical Strategies for Play-Based Learning (2 of 2)</a:t>
            </a:r>
          </a:p>
        </p:txBody>
      </p:sp>
      <p:pic>
        <p:nvPicPr>
          <p:cNvPr id="4" name="Content Placeholder 3" descr="Picture of the graph showing the continuum of pedagogical strategies for play-based learning which are: free play, inquiry, collaborative play, playful learning and learning games.">
            <a:extLst>
              <a:ext uri="{FF2B5EF4-FFF2-40B4-BE49-F238E27FC236}">
                <a16:creationId xmlns:a16="http://schemas.microsoft.com/office/drawing/2014/main" id="{171AB301-EC04-95D1-C6F6-5177225BE732}"/>
              </a:ext>
            </a:extLst>
          </p:cNvPr>
          <p:cNvPicPr>
            <a:picLocks noGrp="1" noChangeAspect="1"/>
          </p:cNvPicPr>
          <p:nvPr>
            <p:ph idx="1"/>
          </p:nvPr>
        </p:nvPicPr>
        <p:blipFill>
          <a:blip r:embed="rId3"/>
          <a:stretch>
            <a:fillRect/>
          </a:stretch>
        </p:blipFill>
        <p:spPr>
          <a:xfrm>
            <a:off x="165100" y="107696"/>
            <a:ext cx="12054114" cy="6750304"/>
          </a:xfrm>
          <a:prstGeom prst="rect">
            <a:avLst/>
          </a:prstGeom>
        </p:spPr>
      </p:pic>
    </p:spTree>
    <p:extLst>
      <p:ext uri="{BB962C8B-B14F-4D97-AF65-F5344CB8AC3E}">
        <p14:creationId xmlns:p14="http://schemas.microsoft.com/office/powerpoint/2010/main" val="824493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DD9A5-E85D-3D87-AD4D-6C7233875212}"/>
              </a:ext>
            </a:extLst>
          </p:cNvPr>
          <p:cNvSpPr>
            <a:spLocks noGrp="1"/>
          </p:cNvSpPr>
          <p:nvPr>
            <p:ph type="title"/>
          </p:nvPr>
        </p:nvSpPr>
        <p:spPr>
          <a:xfrm>
            <a:off x="6657715" y="953310"/>
            <a:ext cx="4322673" cy="1668965"/>
          </a:xfrm>
        </p:spPr>
        <p:txBody>
          <a:bodyPr anchor="b">
            <a:normAutofit fontScale="90000"/>
          </a:bodyPr>
          <a:lstStyle/>
          <a:p>
            <a:r>
              <a:rPr lang="en-US" sz="5200" dirty="0"/>
              <a:t>Learning through Games (1 of 3)</a:t>
            </a:r>
          </a:p>
        </p:txBody>
      </p:sp>
      <p:sp>
        <p:nvSpPr>
          <p:cNvPr id="3" name="Content Placeholder 2">
            <a:extLst>
              <a:ext uri="{FF2B5EF4-FFF2-40B4-BE49-F238E27FC236}">
                <a16:creationId xmlns:a16="http://schemas.microsoft.com/office/drawing/2014/main" id="{1A81934D-8D86-D744-FF24-F4F103531225}"/>
              </a:ext>
            </a:extLst>
          </p:cNvPr>
          <p:cNvSpPr>
            <a:spLocks noGrp="1"/>
          </p:cNvSpPr>
          <p:nvPr>
            <p:ph idx="1"/>
          </p:nvPr>
        </p:nvSpPr>
        <p:spPr>
          <a:xfrm>
            <a:off x="6657715" y="2990818"/>
            <a:ext cx="4195673" cy="2913872"/>
          </a:xfrm>
        </p:spPr>
        <p:txBody>
          <a:bodyPr anchor="t">
            <a:normAutofit/>
          </a:bodyPr>
          <a:lstStyle/>
          <a:p>
            <a:r>
              <a:rPr lang="en-US" sz="2000" dirty="0">
                <a:solidFill>
                  <a:schemeClr val="tx1">
                    <a:alpha val="80000"/>
                  </a:schemeClr>
                </a:solidFill>
              </a:rPr>
              <a:t>Teacher directed and focused on discrete skills:</a:t>
            </a:r>
          </a:p>
          <a:p>
            <a:pPr lvl="1"/>
            <a:r>
              <a:rPr lang="en-US" sz="2000" dirty="0">
                <a:solidFill>
                  <a:schemeClr val="tx1">
                    <a:alpha val="80000"/>
                  </a:schemeClr>
                </a:solidFill>
              </a:rPr>
              <a:t>Letter/Sound bingo</a:t>
            </a:r>
          </a:p>
          <a:p>
            <a:pPr lvl="1"/>
            <a:r>
              <a:rPr lang="en-US" sz="2000" dirty="0">
                <a:solidFill>
                  <a:schemeClr val="tx1">
                    <a:alpha val="80000"/>
                  </a:schemeClr>
                </a:solidFill>
              </a:rPr>
              <a:t>Writing the room</a:t>
            </a:r>
          </a:p>
          <a:p>
            <a:pPr lvl="1"/>
            <a:r>
              <a:rPr lang="en-US" sz="2000" dirty="0">
                <a:solidFill>
                  <a:schemeClr val="tx1">
                    <a:alpha val="80000"/>
                  </a:schemeClr>
                </a:solidFill>
              </a:rPr>
              <a:t>Fishing for numbers</a:t>
            </a:r>
          </a:p>
          <a:p>
            <a:pPr lvl="1"/>
            <a:r>
              <a:rPr lang="en-US" sz="2000" dirty="0">
                <a:solidFill>
                  <a:schemeClr val="tx1">
                    <a:alpha val="80000"/>
                  </a:schemeClr>
                </a:solidFill>
              </a:rPr>
              <a:t>Card games</a:t>
            </a:r>
          </a:p>
          <a:p>
            <a:pPr lvl="1"/>
            <a:r>
              <a:rPr lang="en-US" sz="2000" dirty="0">
                <a:solidFill>
                  <a:schemeClr val="tx1">
                    <a:alpha val="80000"/>
                  </a:schemeClr>
                </a:solidFill>
              </a:rPr>
              <a:t>Making playdough numbers</a:t>
            </a:r>
          </a:p>
          <a:p>
            <a:pPr lvl="1"/>
            <a:r>
              <a:rPr lang="en-US" sz="2000" dirty="0">
                <a:solidFill>
                  <a:schemeClr val="tx1">
                    <a:alpha val="80000"/>
                  </a:schemeClr>
                </a:solidFill>
              </a:rPr>
              <a:t>Simulations</a:t>
            </a:r>
          </a:p>
        </p:txBody>
      </p:sp>
      <p:pic>
        <p:nvPicPr>
          <p:cNvPr id="6" name="Picture 5" descr="Four children sitting at a table playing a word game in a classroom.">
            <a:extLst>
              <a:ext uri="{FF2B5EF4-FFF2-40B4-BE49-F238E27FC236}">
                <a16:creationId xmlns:a16="http://schemas.microsoft.com/office/drawing/2014/main" id="{FBBD336A-2A5B-EF3D-673F-02BF8D7A2E57}"/>
              </a:ext>
            </a:extLst>
          </p:cNvPr>
          <p:cNvPicPr>
            <a:picLocks noChangeAspect="1"/>
          </p:cNvPicPr>
          <p:nvPr/>
        </p:nvPicPr>
        <p:blipFill>
          <a:blip r:embed="rId3"/>
          <a:stretch>
            <a:fillRect/>
          </a:stretch>
        </p:blipFill>
        <p:spPr>
          <a:xfrm>
            <a:off x="1211612" y="607078"/>
            <a:ext cx="3765988" cy="3047595"/>
          </a:xfrm>
          <a:prstGeom prst="rect">
            <a:avLst/>
          </a:prstGeom>
        </p:spPr>
      </p:pic>
      <p:pic>
        <p:nvPicPr>
          <p:cNvPr id="11" name="Picture 10" descr="picture of a deck of cars on a table.">
            <a:extLst>
              <a:ext uri="{FF2B5EF4-FFF2-40B4-BE49-F238E27FC236}">
                <a16:creationId xmlns:a16="http://schemas.microsoft.com/office/drawing/2014/main" id="{8A648B80-0CFE-4D32-FD6C-FB9944713E32}"/>
              </a:ext>
            </a:extLst>
          </p:cNvPr>
          <p:cNvPicPr>
            <a:picLocks noChangeAspect="1"/>
          </p:cNvPicPr>
          <p:nvPr/>
        </p:nvPicPr>
        <p:blipFill>
          <a:blip r:embed="rId4"/>
          <a:stretch>
            <a:fillRect/>
          </a:stretch>
        </p:blipFill>
        <p:spPr>
          <a:xfrm>
            <a:off x="2652862" y="2622275"/>
            <a:ext cx="3970506" cy="3047596"/>
          </a:xfrm>
          <a:prstGeom prst="rect">
            <a:avLst/>
          </a:prstGeom>
        </p:spPr>
      </p:pic>
      <p:pic>
        <p:nvPicPr>
          <p:cNvPr id="15" name="Picture 14" descr="Teacher at the top of a classroom table with three children playing a game.">
            <a:extLst>
              <a:ext uri="{FF2B5EF4-FFF2-40B4-BE49-F238E27FC236}">
                <a16:creationId xmlns:a16="http://schemas.microsoft.com/office/drawing/2014/main" id="{74AF5A28-864C-76C6-BDF5-FCB9F2866341}"/>
              </a:ext>
            </a:extLst>
          </p:cNvPr>
          <p:cNvPicPr>
            <a:picLocks noChangeAspect="1"/>
          </p:cNvPicPr>
          <p:nvPr/>
        </p:nvPicPr>
        <p:blipFill>
          <a:blip r:embed="rId5"/>
          <a:stretch>
            <a:fillRect/>
          </a:stretch>
        </p:blipFill>
        <p:spPr>
          <a:xfrm>
            <a:off x="282678" y="4146073"/>
            <a:ext cx="3808747" cy="2216989"/>
          </a:xfrm>
          <a:prstGeom prst="rect">
            <a:avLst/>
          </a:prstGeom>
        </p:spPr>
      </p:pic>
    </p:spTree>
    <p:extLst>
      <p:ext uri="{BB962C8B-B14F-4D97-AF65-F5344CB8AC3E}">
        <p14:creationId xmlns:p14="http://schemas.microsoft.com/office/powerpoint/2010/main" val="3937239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6198-F918-2A6A-C115-DA03A944FBA9}"/>
              </a:ext>
            </a:extLst>
          </p:cNvPr>
          <p:cNvSpPr>
            <a:spLocks noGrp="1"/>
          </p:cNvSpPr>
          <p:nvPr>
            <p:ph type="title"/>
          </p:nvPr>
        </p:nvSpPr>
        <p:spPr>
          <a:xfrm>
            <a:off x="838200" y="365125"/>
            <a:ext cx="4111752" cy="1325563"/>
          </a:xfrm>
        </p:spPr>
        <p:txBody>
          <a:bodyPr/>
          <a:lstStyle/>
          <a:p>
            <a:r>
              <a:rPr lang="en-US" dirty="0"/>
              <a:t>Learning Through Games (2 of 3)</a:t>
            </a:r>
          </a:p>
        </p:txBody>
      </p:sp>
      <p:sp>
        <p:nvSpPr>
          <p:cNvPr id="3" name="Content Placeholder 2">
            <a:extLst>
              <a:ext uri="{FF2B5EF4-FFF2-40B4-BE49-F238E27FC236}">
                <a16:creationId xmlns:a16="http://schemas.microsoft.com/office/drawing/2014/main" id="{FBCA9836-7429-8F73-5661-5EF921902EAE}"/>
              </a:ext>
            </a:extLst>
          </p:cNvPr>
          <p:cNvSpPr>
            <a:spLocks noGrp="1"/>
          </p:cNvSpPr>
          <p:nvPr>
            <p:ph idx="1"/>
          </p:nvPr>
        </p:nvSpPr>
        <p:spPr>
          <a:xfrm>
            <a:off x="876693" y="2533476"/>
            <a:ext cx="3455821" cy="3447832"/>
          </a:xfrm>
        </p:spPr>
        <p:txBody>
          <a:bodyPr anchor="t" anchorCtr="0">
            <a:normAutofit/>
          </a:bodyPr>
          <a:lstStyle/>
          <a:p>
            <a:pPr marL="0" marR="0" indent="0">
              <a:spcBef>
                <a:spcPts val="800"/>
              </a:spcBef>
              <a:spcAft>
                <a:spcPts val="400"/>
              </a:spcAft>
              <a:buNone/>
            </a:pPr>
            <a:r>
              <a:rPr lang="en-US" sz="2000" dirty="0">
                <a:effectLst/>
                <a:latin typeface="Aptos" panose="020B0004020202020204" pitchFamily="34" charset="0"/>
                <a:ea typeface="Times New Roman" panose="02020603050405020304" pitchFamily="18" charset="0"/>
                <a:cs typeface="Times New Roman" panose="02020603050405020304" pitchFamily="18" charset="0"/>
              </a:rPr>
              <a:t>Adult directed games that are focused on skills</a:t>
            </a:r>
          </a:p>
          <a:p>
            <a:pPr marL="0" marR="0" indent="0">
              <a:spcBef>
                <a:spcPts val="800"/>
              </a:spcBef>
              <a:spcAft>
                <a:spcPts val="400"/>
              </a:spcAft>
              <a:buNone/>
            </a:pPr>
            <a:r>
              <a:rPr lang="en-US" sz="2000" b="1" dirty="0">
                <a:effectLst/>
                <a:latin typeface="Aptos" panose="020B0004020202020204" pitchFamily="34" charset="0"/>
                <a:ea typeface="Times New Roman" panose="02020603050405020304" pitchFamily="18" charset="0"/>
                <a:cs typeface="Times New Roman" panose="02020603050405020304" pitchFamily="18" charset="0"/>
              </a:rPr>
              <a:t>English Language Arts Standard Grade 2: </a:t>
            </a:r>
            <a:r>
              <a:rPr lang="en-US" sz="2000" kern="0" dirty="0">
                <a:effectLst/>
                <a:latin typeface="Aptos" panose="020B0004020202020204" pitchFamily="34" charset="0"/>
                <a:ea typeface="Times New Roman" panose="02020603050405020304" pitchFamily="18" charset="0"/>
                <a:cs typeface="Times New Roman" panose="02020603050405020304" pitchFamily="18" charset="0"/>
              </a:rPr>
              <a:t>Know spelling-sound correspondences for common vowel teams. </a:t>
            </a:r>
            <a:endParaRPr lang="en-US" sz="2000" dirty="0"/>
          </a:p>
        </p:txBody>
      </p:sp>
      <p:pic>
        <p:nvPicPr>
          <p:cNvPr id="5" name="Picture 4" descr="A hand putting a coin into a box of words">
            <a:extLst>
              <a:ext uri="{FF2B5EF4-FFF2-40B4-BE49-F238E27FC236}">
                <a16:creationId xmlns:a16="http://schemas.microsoft.com/office/drawing/2014/main" id="{0D9D3F48-F484-2B8D-CCC4-59CE3E4A6896}"/>
              </a:ext>
            </a:extLst>
          </p:cNvPr>
          <p:cNvPicPr>
            <a:picLocks noChangeAspect="1"/>
          </p:cNvPicPr>
          <p:nvPr/>
        </p:nvPicPr>
        <p:blipFill rotWithShape="1">
          <a:blip r:embed="rId3"/>
          <a:srcRect l="10882" r="11930" b="-2"/>
          <a:stretch/>
        </p:blipFill>
        <p:spPr>
          <a:xfrm>
            <a:off x="5086726" y="10"/>
            <a:ext cx="7105273" cy="6857990"/>
          </a:xfrm>
          <a:prstGeom prst="rect">
            <a:avLst/>
          </a:prstGeom>
        </p:spPr>
      </p:pic>
      <p:grpSp>
        <p:nvGrpSpPr>
          <p:cNvPr id="21" name="Group 20">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2" name="Rectangle 21">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192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ABD6-9249-2AF4-9F68-71CB6F593631}"/>
              </a:ext>
            </a:extLst>
          </p:cNvPr>
          <p:cNvSpPr>
            <a:spLocks noGrp="1"/>
          </p:cNvSpPr>
          <p:nvPr>
            <p:ph type="title"/>
          </p:nvPr>
        </p:nvSpPr>
        <p:spPr>
          <a:xfrm>
            <a:off x="6656832" y="413893"/>
            <a:ext cx="5424846" cy="1325563"/>
          </a:xfrm>
        </p:spPr>
        <p:txBody>
          <a:bodyPr/>
          <a:lstStyle/>
          <a:p>
            <a:r>
              <a:rPr lang="en-US" dirty="0"/>
              <a:t>Learning</a:t>
            </a:r>
            <a:r>
              <a:rPr lang="en-US" baseline="0" dirty="0"/>
              <a:t> Through Games (3 of 3)</a:t>
            </a:r>
            <a:endParaRPr lang="en-US" dirty="0"/>
          </a:p>
        </p:txBody>
      </p:sp>
      <p:sp>
        <p:nvSpPr>
          <p:cNvPr id="3" name="Content Placeholder 2">
            <a:extLst>
              <a:ext uri="{FF2B5EF4-FFF2-40B4-BE49-F238E27FC236}">
                <a16:creationId xmlns:a16="http://schemas.microsoft.com/office/drawing/2014/main" id="{48D8446F-8005-84AF-A57F-9690924DDCC1}"/>
              </a:ext>
            </a:extLst>
          </p:cNvPr>
          <p:cNvSpPr>
            <a:spLocks noGrp="1"/>
          </p:cNvSpPr>
          <p:nvPr>
            <p:ph idx="1"/>
          </p:nvPr>
        </p:nvSpPr>
        <p:spPr>
          <a:xfrm>
            <a:off x="6823878" y="2533476"/>
            <a:ext cx="4491820" cy="3447832"/>
          </a:xfrm>
        </p:spPr>
        <p:txBody>
          <a:bodyPr anchor="t">
            <a:normAutofit/>
          </a:bodyPr>
          <a:lstStyle/>
          <a:p>
            <a:pPr marL="0" marR="0" indent="0">
              <a:spcBef>
                <a:spcPts val="0"/>
              </a:spcBef>
              <a:spcAft>
                <a:spcPts val="1100"/>
              </a:spcAft>
              <a:buNone/>
            </a:pPr>
            <a:r>
              <a:rPr lang="en-US" sz="2000" dirty="0">
                <a:ea typeface="DengXian" panose="020B0503020204020204" pitchFamily="2" charset="-122"/>
                <a:cs typeface="Times New Roman" panose="02020603050405020304" pitchFamily="18" charset="0"/>
              </a:rPr>
              <a:t>Addition Bowling Game</a:t>
            </a:r>
            <a:endParaRPr lang="en-US" sz="2000" i="1" dirty="0">
              <a:ea typeface="DengXian" panose="020B0503020204020204" pitchFamily="2" charset="-122"/>
              <a:cs typeface="Times New Roman" panose="02020603050405020304" pitchFamily="18" charset="0"/>
            </a:endParaRPr>
          </a:p>
          <a:p>
            <a:pPr marL="0" marR="0" indent="0">
              <a:spcBef>
                <a:spcPts val="0"/>
              </a:spcBef>
              <a:spcAft>
                <a:spcPts val="1100"/>
              </a:spcAft>
              <a:buNone/>
            </a:pPr>
            <a:r>
              <a:rPr lang="en-US" sz="2000" b="1" dirty="0">
                <a:effectLst/>
                <a:ea typeface="DengXian" panose="020B0503020204020204" pitchFamily="2" charset="-122"/>
                <a:cs typeface="Times New Roman" panose="02020603050405020304" pitchFamily="18" charset="0"/>
              </a:rPr>
              <a:t>Mathematics 1</a:t>
            </a:r>
            <a:r>
              <a:rPr lang="en-US" sz="2000" b="1" baseline="30000" dirty="0">
                <a:effectLst/>
                <a:ea typeface="DengXian" panose="020B0503020204020204" pitchFamily="2" charset="-122"/>
                <a:cs typeface="Times New Roman" panose="02020603050405020304" pitchFamily="18" charset="0"/>
              </a:rPr>
              <a:t>st</a:t>
            </a:r>
            <a:r>
              <a:rPr lang="en-US" sz="2000" b="1" dirty="0">
                <a:effectLst/>
                <a:ea typeface="DengXian" panose="020B0503020204020204" pitchFamily="2" charset="-122"/>
                <a:cs typeface="Times New Roman" panose="02020603050405020304" pitchFamily="18" charset="0"/>
              </a:rPr>
              <a:t> Grade: Operations and Algebraic Thinking - </a:t>
            </a:r>
            <a:r>
              <a:rPr lang="en-US" sz="2000" dirty="0">
                <a:effectLst/>
                <a:ea typeface="Calibri" panose="020F0502020204030204" pitchFamily="34" charset="0"/>
                <a:cs typeface="Times New Roman" panose="02020603050405020304" pitchFamily="18" charset="0"/>
              </a:rPr>
              <a:t>Add and subtract within 20, demonstrating accuracy and efficiency</a:t>
            </a:r>
            <a:r>
              <a:rPr lang="en-US" sz="2000" b="1" dirty="0">
                <a:effectLst/>
                <a:ea typeface="Calibri" panose="020F0502020204030204" pitchFamily="34" charset="0"/>
                <a:cs typeface="Times New Roman" panose="02020603050405020304" pitchFamily="18" charset="0"/>
              </a:rPr>
              <a:t> </a:t>
            </a:r>
            <a:r>
              <a:rPr lang="en-US" sz="2000" dirty="0">
                <a:effectLst/>
                <a:ea typeface="Calibri" panose="020F0502020204030204" pitchFamily="34" charset="0"/>
                <a:cs typeface="Times New Roman" panose="02020603050405020304" pitchFamily="18" charset="0"/>
              </a:rPr>
              <a:t>for addition and subtraction within 10</a:t>
            </a:r>
            <a:endParaRPr lang="en-US" sz="2000" dirty="0">
              <a:effectLst/>
              <a:ea typeface="DengXian" panose="020B0503020204020204" pitchFamily="2" charset="-122"/>
              <a:cs typeface="Arial" panose="020B0604020202020204" pitchFamily="34" charset="0"/>
            </a:endParaRPr>
          </a:p>
        </p:txBody>
      </p:sp>
      <p:pic>
        <p:nvPicPr>
          <p:cNvPr id="5" name="Picture 4" descr="A child playing with plastic cups and a ball.">
            <a:extLst>
              <a:ext uri="{FF2B5EF4-FFF2-40B4-BE49-F238E27FC236}">
                <a16:creationId xmlns:a16="http://schemas.microsoft.com/office/drawing/2014/main" id="{FD09548A-6AEB-CC19-09AB-2056CECC9E07}"/>
              </a:ext>
              <a:ext uri="{C183D7F6-B498-43B3-948B-1728B52AA6E4}">
                <adec:decorative xmlns:adec="http://schemas.microsoft.com/office/drawing/2017/decorative" val="0"/>
              </a:ext>
            </a:extLst>
          </p:cNvPr>
          <p:cNvPicPr>
            <a:picLocks noChangeAspect="1"/>
          </p:cNvPicPr>
          <p:nvPr/>
        </p:nvPicPr>
        <p:blipFill rotWithShape="1">
          <a:blip r:embed="rId3"/>
          <a:srcRect l="170" r="11687" b="-3"/>
          <a:stretch/>
        </p:blipFill>
        <p:spPr>
          <a:xfrm>
            <a:off x="20" y="10"/>
            <a:ext cx="6095980" cy="6857990"/>
          </a:xfrm>
          <a:prstGeom prst="rect">
            <a:avLst/>
          </a:prstGeom>
        </p:spPr>
      </p:pic>
      <p:grpSp>
        <p:nvGrpSpPr>
          <p:cNvPr id="17" name="Group 16">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8" name="Rectangle 17">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9597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A71C-40B4-C0AE-2475-4270651C90FF}"/>
              </a:ext>
            </a:extLst>
          </p:cNvPr>
          <p:cNvSpPr>
            <a:spLocks noGrp="1"/>
          </p:cNvSpPr>
          <p:nvPr>
            <p:ph type="title"/>
          </p:nvPr>
        </p:nvSpPr>
        <p:spPr>
          <a:xfrm>
            <a:off x="838199" y="341374"/>
            <a:ext cx="10515600" cy="1325563"/>
          </a:xfrm>
        </p:spPr>
        <p:txBody>
          <a:bodyPr>
            <a:normAutofit/>
          </a:bodyPr>
          <a:lstStyle/>
          <a:p>
            <a:pPr algn="ctr"/>
            <a:r>
              <a:rPr lang="en-US" sz="3300" dirty="0"/>
              <a:t>Playful Learning: Differentiated Responses with Open-Ended Materials </a:t>
            </a:r>
          </a:p>
        </p:txBody>
      </p:sp>
      <p:sp>
        <p:nvSpPr>
          <p:cNvPr id="3" name="Content Placeholder 2">
            <a:extLst>
              <a:ext uri="{FF2B5EF4-FFF2-40B4-BE49-F238E27FC236}">
                <a16:creationId xmlns:a16="http://schemas.microsoft.com/office/drawing/2014/main" id="{FEE8B820-B471-1B71-478D-B1664683F245}"/>
              </a:ext>
            </a:extLst>
          </p:cNvPr>
          <p:cNvSpPr>
            <a:spLocks noGrp="1"/>
          </p:cNvSpPr>
          <p:nvPr>
            <p:ph idx="1"/>
          </p:nvPr>
        </p:nvSpPr>
        <p:spPr>
          <a:xfrm>
            <a:off x="3388426" y="1666937"/>
            <a:ext cx="6052457" cy="1024453"/>
          </a:xfrm>
        </p:spPr>
        <p:txBody>
          <a:bodyPr>
            <a:normAutofit/>
          </a:bodyPr>
          <a:lstStyle/>
          <a:p>
            <a:pPr marL="0" indent="0">
              <a:buNone/>
            </a:pPr>
            <a:r>
              <a:rPr lang="en-US" sz="1800" dirty="0">
                <a:latin typeface="Cambria" panose="02040503050406030204" pitchFamily="18" charset="0"/>
                <a:ea typeface="Calibri" panose="020F0502020204030204" pitchFamily="34" charset="0"/>
                <a:cs typeface="Times New Roman" panose="02020603050405020304" pitchFamily="18" charset="0"/>
              </a:rPr>
              <a:t>Kindergarten Mathematics Standard: Compose simple shapes to form larger shapes</a:t>
            </a:r>
            <a:endParaRPr lang="en-US" sz="1800" dirty="0"/>
          </a:p>
        </p:txBody>
      </p:sp>
      <p:pic>
        <p:nvPicPr>
          <p:cNvPr id="4" name="Picture 3" descr="A shaped puzzle on a table with various shapes overtop (octagon, square, triangle, etc.)">
            <a:extLst>
              <a:ext uri="{FF2B5EF4-FFF2-40B4-BE49-F238E27FC236}">
                <a16:creationId xmlns:a16="http://schemas.microsoft.com/office/drawing/2014/main" id="{5837E4FA-7449-98AB-14A1-1D63B96C0645}"/>
              </a:ext>
            </a:extLst>
          </p:cNvPr>
          <p:cNvPicPr>
            <a:picLocks noChangeAspect="1"/>
          </p:cNvPicPr>
          <p:nvPr/>
        </p:nvPicPr>
        <p:blipFill>
          <a:blip r:embed="rId3"/>
          <a:stretch>
            <a:fillRect/>
          </a:stretch>
        </p:blipFill>
        <p:spPr>
          <a:xfrm>
            <a:off x="838200" y="2408884"/>
            <a:ext cx="2923187" cy="3360157"/>
          </a:xfrm>
          <a:prstGeom prst="rect">
            <a:avLst/>
          </a:prstGeom>
        </p:spPr>
      </p:pic>
      <p:pic>
        <p:nvPicPr>
          <p:cNvPr id="5" name="Picture 4" descr="Overhead picture of a child matching a drawing of a flower by moving various shaped titles.">
            <a:extLst>
              <a:ext uri="{FF2B5EF4-FFF2-40B4-BE49-F238E27FC236}">
                <a16:creationId xmlns:a16="http://schemas.microsoft.com/office/drawing/2014/main" id="{17BEF99C-8FC6-DEFA-40E5-B94F84D724F4}"/>
              </a:ext>
            </a:extLst>
          </p:cNvPr>
          <p:cNvPicPr>
            <a:picLocks noChangeAspect="1"/>
          </p:cNvPicPr>
          <p:nvPr/>
        </p:nvPicPr>
        <p:blipFill>
          <a:blip r:embed="rId4"/>
          <a:stretch>
            <a:fillRect/>
          </a:stretch>
        </p:blipFill>
        <p:spPr>
          <a:xfrm rot="5400000">
            <a:off x="4933794" y="1941331"/>
            <a:ext cx="2332436" cy="4320836"/>
          </a:xfrm>
          <a:prstGeom prst="rect">
            <a:avLst/>
          </a:prstGeom>
        </p:spPr>
      </p:pic>
      <p:pic>
        <p:nvPicPr>
          <p:cNvPr id="6" name="Picture 5" descr="Picture of a child using shape tiles to match a shape on paper.">
            <a:extLst>
              <a:ext uri="{FF2B5EF4-FFF2-40B4-BE49-F238E27FC236}">
                <a16:creationId xmlns:a16="http://schemas.microsoft.com/office/drawing/2014/main" id="{3B05C5CF-46FC-C3C9-13F1-CB1F5B2C80FE}"/>
              </a:ext>
            </a:extLst>
          </p:cNvPr>
          <p:cNvPicPr>
            <a:picLocks noChangeAspect="1"/>
          </p:cNvPicPr>
          <p:nvPr/>
        </p:nvPicPr>
        <p:blipFill>
          <a:blip r:embed="rId5"/>
          <a:stretch>
            <a:fillRect/>
          </a:stretch>
        </p:blipFill>
        <p:spPr>
          <a:xfrm>
            <a:off x="8438637" y="2352108"/>
            <a:ext cx="2915163" cy="2660505"/>
          </a:xfrm>
          <a:prstGeom prst="rect">
            <a:avLst/>
          </a:prstGeom>
        </p:spPr>
      </p:pic>
    </p:spTree>
    <p:extLst>
      <p:ext uri="{BB962C8B-B14F-4D97-AF65-F5344CB8AC3E}">
        <p14:creationId xmlns:p14="http://schemas.microsoft.com/office/powerpoint/2010/main" val="2547263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4D15-F5FF-36AC-0CC7-D324DE51B284}"/>
              </a:ext>
            </a:extLst>
          </p:cNvPr>
          <p:cNvSpPr>
            <a:spLocks noGrp="1"/>
          </p:cNvSpPr>
          <p:nvPr>
            <p:ph type="title"/>
          </p:nvPr>
        </p:nvSpPr>
        <p:spPr>
          <a:xfrm>
            <a:off x="640080" y="325369"/>
            <a:ext cx="4368602" cy="1956841"/>
          </a:xfrm>
        </p:spPr>
        <p:txBody>
          <a:bodyPr anchor="b">
            <a:normAutofit fontScale="90000"/>
          </a:bodyPr>
          <a:lstStyle/>
          <a:p>
            <a:r>
              <a:rPr lang="en-US" sz="5400" dirty="0"/>
              <a:t>Playful Learning (1 of 2)</a:t>
            </a:r>
          </a:p>
        </p:txBody>
      </p:sp>
      <p:sp>
        <p:nvSpPr>
          <p:cNvPr id="3" name="Content Placeholder 2">
            <a:extLst>
              <a:ext uri="{FF2B5EF4-FFF2-40B4-BE49-F238E27FC236}">
                <a16:creationId xmlns:a16="http://schemas.microsoft.com/office/drawing/2014/main" id="{D79B15AD-BA0B-17A6-F5EF-9948E81029F6}"/>
              </a:ext>
            </a:extLst>
          </p:cNvPr>
          <p:cNvSpPr>
            <a:spLocks noGrp="1"/>
          </p:cNvSpPr>
          <p:nvPr>
            <p:ph idx="1"/>
          </p:nvPr>
        </p:nvSpPr>
        <p:spPr>
          <a:xfrm>
            <a:off x="526026" y="2830735"/>
            <a:ext cx="4665406" cy="3771626"/>
          </a:xfrm>
        </p:spPr>
        <p:txBody>
          <a:bodyPr>
            <a:normAutofit lnSpcReduction="10000"/>
          </a:bodyPr>
          <a:lstStyle/>
          <a:p>
            <a:r>
              <a:rPr lang="en-US" sz="2400" dirty="0"/>
              <a:t>Teacher planned and initiated with children’s active involvement</a:t>
            </a:r>
          </a:p>
          <a:p>
            <a:pPr lvl="1"/>
            <a:r>
              <a:rPr lang="en-US" dirty="0"/>
              <a:t>Bakery Cookie Shop during center time</a:t>
            </a:r>
          </a:p>
          <a:p>
            <a:r>
              <a:rPr lang="en-US" sz="2400" dirty="0"/>
              <a:t>Mathematics Standard—K: Solve addition and subtraction word problems, and add and subtract within 10, e.g., by using objects or drawings to represent the problem. </a:t>
            </a:r>
          </a:p>
        </p:txBody>
      </p:sp>
      <p:pic>
        <p:nvPicPr>
          <p:cNvPr id="6" name="Picture 5" descr="A wall with signs and gingerbread men showing the prices of cookies and treats.">
            <a:extLst>
              <a:ext uri="{FF2B5EF4-FFF2-40B4-BE49-F238E27FC236}">
                <a16:creationId xmlns:a16="http://schemas.microsoft.com/office/drawing/2014/main" id="{06BE26DC-83BE-443A-8EB9-323A5CB54AA0}"/>
              </a:ext>
            </a:extLst>
          </p:cNvPr>
          <p:cNvPicPr>
            <a:picLocks noChangeAspect="1"/>
          </p:cNvPicPr>
          <p:nvPr/>
        </p:nvPicPr>
        <p:blipFill rotWithShape="1">
          <a:blip r:embed="rId3"/>
          <a:srcRect l="8221" r="877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087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2D29-F3AB-16CC-7E97-F03F00FB4887}"/>
              </a:ext>
            </a:extLst>
          </p:cNvPr>
          <p:cNvSpPr>
            <a:spLocks noGrp="1"/>
          </p:cNvSpPr>
          <p:nvPr>
            <p:ph type="title"/>
          </p:nvPr>
        </p:nvSpPr>
        <p:spPr>
          <a:xfrm>
            <a:off x="838200" y="365125"/>
            <a:ext cx="4108985" cy="1325563"/>
          </a:xfrm>
        </p:spPr>
        <p:txBody>
          <a:bodyPr/>
          <a:lstStyle/>
          <a:p>
            <a:r>
              <a:rPr lang="en-US" dirty="0"/>
              <a:t>Playful Learning (2 of 2)</a:t>
            </a:r>
          </a:p>
        </p:txBody>
      </p:sp>
      <p:sp>
        <p:nvSpPr>
          <p:cNvPr id="3" name="Content Placeholder 2">
            <a:extLst>
              <a:ext uri="{FF2B5EF4-FFF2-40B4-BE49-F238E27FC236}">
                <a16:creationId xmlns:a16="http://schemas.microsoft.com/office/drawing/2014/main" id="{0ABFD90B-6785-1E90-C3CF-49073387C68D}"/>
              </a:ext>
            </a:extLst>
          </p:cNvPr>
          <p:cNvSpPr>
            <a:spLocks noGrp="1"/>
          </p:cNvSpPr>
          <p:nvPr>
            <p:ph idx="1"/>
          </p:nvPr>
        </p:nvSpPr>
        <p:spPr>
          <a:xfrm>
            <a:off x="838200" y="1825625"/>
            <a:ext cx="2888411" cy="4351338"/>
          </a:xfrm>
        </p:spPr>
        <p:txBody>
          <a:bodyPr>
            <a:normAutofit lnSpcReduction="10000"/>
          </a:bodyPr>
          <a:lstStyle/>
          <a:p>
            <a:r>
              <a:rPr lang="en-US" dirty="0"/>
              <a:t>The multiplication Shop</a:t>
            </a:r>
          </a:p>
          <a:p>
            <a:r>
              <a:rPr lang="en-US" i="1" dirty="0"/>
              <a:t>3</a:t>
            </a:r>
            <a:r>
              <a:rPr lang="en-US" i="1" baseline="30000" dirty="0"/>
              <a:t>rd</a:t>
            </a:r>
            <a:r>
              <a:rPr lang="en-US" i="1" dirty="0"/>
              <a:t> Grade Mathematics Standard: </a:t>
            </a:r>
            <a:r>
              <a:rPr lang="en-US" dirty="0"/>
              <a:t>Represent and solve problems involving multiplication and division</a:t>
            </a:r>
          </a:p>
        </p:txBody>
      </p:sp>
      <p:pic>
        <p:nvPicPr>
          <p:cNvPr id="5" name="Picture 4" descr="toys in groups with prices associated to toys. For example, animal figurines with the sign &quot;Animals: three cents.&quot;">
            <a:extLst>
              <a:ext uri="{FF2B5EF4-FFF2-40B4-BE49-F238E27FC236}">
                <a16:creationId xmlns:a16="http://schemas.microsoft.com/office/drawing/2014/main" id="{DA3A40A1-466D-140F-0751-B562CB5A5CE3}"/>
              </a:ext>
            </a:extLst>
          </p:cNvPr>
          <p:cNvPicPr>
            <a:picLocks noChangeAspect="1"/>
          </p:cNvPicPr>
          <p:nvPr/>
        </p:nvPicPr>
        <p:blipFill>
          <a:blip r:embed="rId3"/>
          <a:stretch>
            <a:fillRect/>
          </a:stretch>
        </p:blipFill>
        <p:spPr>
          <a:xfrm>
            <a:off x="4947185" y="581764"/>
            <a:ext cx="6058746" cy="3572374"/>
          </a:xfrm>
          <a:prstGeom prst="rect">
            <a:avLst/>
          </a:prstGeom>
        </p:spPr>
      </p:pic>
      <p:pic>
        <p:nvPicPr>
          <p:cNvPr id="9" name="Picture 8" descr="Worksheet showing the quantity of toys multiplied by the price of toy equals an amount. For example, three animals times three cents equals nine cents.">
            <a:extLst>
              <a:ext uri="{FF2B5EF4-FFF2-40B4-BE49-F238E27FC236}">
                <a16:creationId xmlns:a16="http://schemas.microsoft.com/office/drawing/2014/main" id="{CAFA7B2D-5D1D-5FAE-16A4-378ED644CDCA}"/>
              </a:ext>
            </a:extLst>
          </p:cNvPr>
          <p:cNvPicPr>
            <a:picLocks noChangeAspect="1"/>
          </p:cNvPicPr>
          <p:nvPr/>
        </p:nvPicPr>
        <p:blipFill>
          <a:blip r:embed="rId4"/>
          <a:stretch>
            <a:fillRect/>
          </a:stretch>
        </p:blipFill>
        <p:spPr>
          <a:xfrm>
            <a:off x="6918967" y="3150021"/>
            <a:ext cx="2888411" cy="3342854"/>
          </a:xfrm>
          <a:prstGeom prst="rect">
            <a:avLst/>
          </a:prstGeom>
        </p:spPr>
      </p:pic>
    </p:spTree>
    <p:extLst>
      <p:ext uri="{BB962C8B-B14F-4D97-AF65-F5344CB8AC3E}">
        <p14:creationId xmlns:p14="http://schemas.microsoft.com/office/powerpoint/2010/main" val="1752894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DBFF8-166D-571F-4B23-A64EF29ED810}"/>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dirty="0"/>
              <a:t>Playful Learning  </a:t>
            </a:r>
            <a:r>
              <a:rPr lang="en-US" sz="3600" dirty="0"/>
              <a:t>Acting out “Gary and Harry” story</a:t>
            </a:r>
            <a:endParaRPr lang="en-US" sz="5400" dirty="0"/>
          </a:p>
        </p:txBody>
      </p:sp>
      <p:sp>
        <p:nvSpPr>
          <p:cNvPr id="13" name="Content Placeholder 12">
            <a:extLst>
              <a:ext uri="{FF2B5EF4-FFF2-40B4-BE49-F238E27FC236}">
                <a16:creationId xmlns:a16="http://schemas.microsoft.com/office/drawing/2014/main" id="{6F81A3AC-8F16-ACE1-6DC0-B87230FF20D9}"/>
              </a:ext>
            </a:extLst>
          </p:cNvPr>
          <p:cNvSpPr>
            <a:spLocks noGrp="1"/>
          </p:cNvSpPr>
          <p:nvPr>
            <p:ph idx="1"/>
          </p:nvPr>
        </p:nvSpPr>
        <p:spPr>
          <a:xfrm>
            <a:off x="4654296" y="4798577"/>
            <a:ext cx="6894576" cy="1428487"/>
          </a:xfrm>
        </p:spPr>
        <p:txBody>
          <a:bodyPr anchor="t">
            <a:normAutofit/>
          </a:bodyPr>
          <a:lstStyle/>
          <a:p>
            <a:pPr marL="0" indent="0">
              <a:buNone/>
            </a:pPr>
            <a:r>
              <a:rPr lang="en-US" sz="2200" i="1" dirty="0"/>
              <a:t>Preschool Standard:</a:t>
            </a:r>
            <a:r>
              <a:rPr lang="en-US" sz="2200" dirty="0"/>
              <a:t> With prompting and support, identify characters, settings, and major events in a familiar story.</a:t>
            </a:r>
          </a:p>
        </p:txBody>
      </p:sp>
      <p:sp>
        <p:nvSpPr>
          <p:cNvPr id="3" name="TextBox 2">
            <a:extLst>
              <a:ext uri="{FF2B5EF4-FFF2-40B4-BE49-F238E27FC236}">
                <a16:creationId xmlns:a16="http://schemas.microsoft.com/office/drawing/2014/main" id="{F0909B63-1D31-5680-E3BC-BC0477636A75}"/>
              </a:ext>
            </a:extLst>
          </p:cNvPr>
          <p:cNvSpPr txBox="1"/>
          <p:nvPr/>
        </p:nvSpPr>
        <p:spPr>
          <a:xfrm>
            <a:off x="4654296" y="3995530"/>
            <a:ext cx="6894576" cy="369332"/>
          </a:xfrm>
          <a:prstGeom prst="rect">
            <a:avLst/>
          </a:prstGeom>
          <a:noFill/>
        </p:spPr>
        <p:txBody>
          <a:bodyPr wrap="square" rtlCol="0">
            <a:spAutoFit/>
          </a:bodyPr>
          <a:lstStyle/>
          <a:p>
            <a:r>
              <a:rPr lang="en-US" b="0" i="0" u="sng">
                <a:solidFill>
                  <a:srgbClr val="0743B1"/>
                </a:solidFill>
                <a:effectLst/>
                <a:latin typeface="Roboto" panose="02000000000000000000" pitchFamily="2" charset="0"/>
                <a:hlinkClick r:id="rId3"/>
              </a:rPr>
              <a:t>Small Group Literacy Center in Preschool</a:t>
            </a:r>
            <a:endParaRPr lang="en-US" dirty="0"/>
          </a:p>
        </p:txBody>
      </p:sp>
    </p:spTree>
    <p:extLst>
      <p:ext uri="{BB962C8B-B14F-4D97-AF65-F5344CB8AC3E}">
        <p14:creationId xmlns:p14="http://schemas.microsoft.com/office/powerpoint/2010/main" val="911130771"/>
      </p:ext>
    </p:extLst>
  </p:cSld>
  <p:clrMapOvr>
    <a:masterClrMapping/>
  </p:clrMapOvr>
  <mc:AlternateContent xmlns:mc="http://schemas.openxmlformats.org/markup-compatibility/2006" xmlns:p14="http://schemas.microsoft.com/office/powerpoint/2010/main">
    <mc:Choice Requires="p14">
      <p:transition spd="slow" p14:dur="2000" advTm="53607"/>
    </mc:Choice>
    <mc:Fallback xmlns="">
      <p:transition spd="slow" advTm="5360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3D70-1AE5-691D-5844-54D643AD147C}"/>
              </a:ext>
            </a:extLst>
          </p:cNvPr>
          <p:cNvSpPr>
            <a:spLocks noGrp="1"/>
          </p:cNvSpPr>
          <p:nvPr>
            <p:ph type="title"/>
          </p:nvPr>
        </p:nvSpPr>
        <p:spPr>
          <a:xfrm>
            <a:off x="5392032" y="3888013"/>
            <a:ext cx="4970096" cy="887833"/>
          </a:xfrm>
        </p:spPr>
        <p:txBody>
          <a:bodyPr vert="horz" lIns="91440" tIns="45720" rIns="91440" bIns="45720" rtlCol="0" anchor="t">
            <a:normAutofit/>
          </a:bodyPr>
          <a:lstStyle/>
          <a:p>
            <a:r>
              <a:rPr lang="en-US" sz="3200" kern="1200" dirty="0">
                <a:solidFill>
                  <a:schemeClr val="tx2"/>
                </a:solidFill>
                <a:latin typeface="+mj-lt"/>
                <a:ea typeface="+mj-ea"/>
                <a:cs typeface="+mj-cs"/>
              </a:rPr>
              <a:t>Collaborative Play (1 of 2)</a:t>
            </a:r>
          </a:p>
        </p:txBody>
      </p:sp>
      <p:sp>
        <p:nvSpPr>
          <p:cNvPr id="3" name="Content Placeholder 2">
            <a:extLst>
              <a:ext uri="{FF2B5EF4-FFF2-40B4-BE49-F238E27FC236}">
                <a16:creationId xmlns:a16="http://schemas.microsoft.com/office/drawing/2014/main" id="{43D29FF8-C2B6-6160-BA73-C2B620ABD8E1}"/>
              </a:ext>
            </a:extLst>
          </p:cNvPr>
          <p:cNvSpPr>
            <a:spLocks noGrp="1"/>
          </p:cNvSpPr>
          <p:nvPr>
            <p:ph idx="1"/>
          </p:nvPr>
        </p:nvSpPr>
        <p:spPr>
          <a:xfrm>
            <a:off x="5506065" y="4439106"/>
            <a:ext cx="6312309" cy="2116969"/>
          </a:xfrm>
        </p:spPr>
        <p:txBody>
          <a:bodyPr vert="horz" lIns="91440" tIns="45720" rIns="91440" bIns="45720" rtlCol="0" anchor="b">
            <a:normAutofit fontScale="92500"/>
          </a:bodyPr>
          <a:lstStyle/>
          <a:p>
            <a:pPr marL="0" indent="0">
              <a:buNone/>
            </a:pPr>
            <a:r>
              <a:rPr lang="en-US" sz="2400" kern="1200" dirty="0">
                <a:solidFill>
                  <a:schemeClr val="tx2"/>
                </a:solidFill>
                <a:latin typeface="+mn-lt"/>
                <a:ea typeface="+mn-ea"/>
                <a:cs typeface="+mn-cs"/>
              </a:rPr>
              <a:t>Shared control of teacher and students, collaboratively designed activities</a:t>
            </a:r>
          </a:p>
          <a:p>
            <a:pPr marL="0" indent="0">
              <a:buNone/>
            </a:pPr>
            <a:r>
              <a:rPr lang="en-US" sz="2400" dirty="0">
                <a:solidFill>
                  <a:schemeClr val="tx2"/>
                </a:solidFill>
              </a:rPr>
              <a:t>K</a:t>
            </a:r>
            <a:r>
              <a:rPr lang="en-US" sz="2400" dirty="0"/>
              <a:t>–</a:t>
            </a:r>
            <a:r>
              <a:rPr lang="en-US" sz="2400" dirty="0">
                <a:solidFill>
                  <a:schemeClr val="tx2"/>
                </a:solidFill>
              </a:rPr>
              <a:t>2 Grade Social Studies Standard: Economics, Innovation and Technology: Exchange and Markets </a:t>
            </a:r>
            <a:r>
              <a:rPr lang="en-US" sz="2400" dirty="0"/>
              <a:t>—</a:t>
            </a:r>
            <a:r>
              <a:rPr lang="en-US" sz="2400" dirty="0">
                <a:solidFill>
                  <a:schemeClr val="tx2"/>
                </a:solidFill>
              </a:rPr>
              <a:t> “Goods and services are produced and exchanged in multiple ways.”</a:t>
            </a:r>
            <a:endParaRPr lang="en-US" sz="2400" kern="1200" dirty="0">
              <a:solidFill>
                <a:schemeClr val="tx2"/>
              </a:solidFill>
              <a:latin typeface="+mn-lt"/>
              <a:ea typeface="+mn-ea"/>
              <a:cs typeface="+mn-cs"/>
            </a:endParaRPr>
          </a:p>
        </p:txBody>
      </p:sp>
      <p:pic>
        <p:nvPicPr>
          <p:cNvPr id="8" name="Picture 7" descr="blocks arranged to look like a football stadium.">
            <a:extLst>
              <a:ext uri="{FF2B5EF4-FFF2-40B4-BE49-F238E27FC236}">
                <a16:creationId xmlns:a16="http://schemas.microsoft.com/office/drawing/2014/main" id="{4782D0A2-826A-16D3-ACB2-066D6A0A1CCE}"/>
              </a:ext>
            </a:extLst>
          </p:cNvPr>
          <p:cNvPicPr>
            <a:picLocks noChangeAspect="1"/>
          </p:cNvPicPr>
          <p:nvPr/>
        </p:nvPicPr>
        <p:blipFill rotWithShape="1">
          <a:blip r:embed="rId3">
            <a:alphaModFix/>
          </a:blip>
          <a:srcRect l="21016" r="16802" b="-2"/>
          <a:stretch/>
        </p:blipFill>
        <p:spPr>
          <a:xfrm>
            <a:off x="1" y="1326931"/>
            <a:ext cx="5190767" cy="5530385"/>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pic>
        <p:nvPicPr>
          <p:cNvPr id="12" name="Picture 11" descr="blocks arranged to resemble an office building.">
            <a:extLst>
              <a:ext uri="{FF2B5EF4-FFF2-40B4-BE49-F238E27FC236}">
                <a16:creationId xmlns:a16="http://schemas.microsoft.com/office/drawing/2014/main" id="{828EC57C-333B-A747-B10D-09AC7FE95648}"/>
              </a:ext>
            </a:extLst>
          </p:cNvPr>
          <p:cNvPicPr>
            <a:picLocks noChangeAspect="1"/>
          </p:cNvPicPr>
          <p:nvPr/>
        </p:nvPicPr>
        <p:blipFill rotWithShape="1">
          <a:blip r:embed="rId4">
            <a:alphaModFix/>
          </a:blip>
          <a:srcRect l="987" r="6767" b="1"/>
          <a:stretch/>
        </p:blipFill>
        <p:spPr>
          <a:xfrm>
            <a:off x="4074406" y="1"/>
            <a:ext cx="3975445" cy="3189088"/>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pic>
        <p:nvPicPr>
          <p:cNvPr id="10" name="Picture 9" descr="blocks arranged to look like a skyscraper (tall building).">
            <a:extLst>
              <a:ext uri="{FF2B5EF4-FFF2-40B4-BE49-F238E27FC236}">
                <a16:creationId xmlns:a16="http://schemas.microsoft.com/office/drawing/2014/main" id="{B9A15C74-4B0A-2C6A-9CAD-867591A62652}"/>
              </a:ext>
            </a:extLst>
          </p:cNvPr>
          <p:cNvPicPr>
            <a:picLocks noChangeAspect="1"/>
          </p:cNvPicPr>
          <p:nvPr/>
        </p:nvPicPr>
        <p:blipFill rotWithShape="1">
          <a:blip r:embed="rId5">
            <a:alphaModFix/>
          </a:blip>
          <a:srcRect l="7228" r="22328" b="-3"/>
          <a:stretch/>
        </p:blipFill>
        <p:spPr>
          <a:xfrm>
            <a:off x="8236424" y="1"/>
            <a:ext cx="3955576" cy="4015007"/>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grpSp>
        <p:nvGrpSpPr>
          <p:cNvPr id="19" name="Group 18">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96559"/>
            <a:ext cx="5462274" cy="5561548"/>
            <a:chOff x="1" y="1301814"/>
            <a:chExt cx="5462274" cy="5561548"/>
          </a:xfrm>
        </p:grpSpPr>
        <p:sp useBgFill="1">
          <p:nvSpPr>
            <p:cNvPr id="20" name="Freeform: Shape 19">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24">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051" y="0"/>
            <a:ext cx="4181070" cy="3274319"/>
            <a:chOff x="3901945" y="8190"/>
            <a:chExt cx="4337554" cy="3396866"/>
          </a:xfrm>
        </p:grpSpPr>
        <p:sp>
          <p:nvSpPr>
            <p:cNvPr id="26" name="Freeform: Shape 25">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9" name="Freeform: Shape 28">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19432" y="1"/>
            <a:ext cx="4072265" cy="4166243"/>
            <a:chOff x="8119432" y="8192"/>
            <a:chExt cx="4072265" cy="4166243"/>
          </a:xfrm>
        </p:grpSpPr>
        <p:sp>
          <p:nvSpPr>
            <p:cNvPr id="32" name="Freeform: Shape 31">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5" name="Freeform: Shape 34">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506065" y="443910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844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4FFF1-6C7C-3273-704A-5F83447CADA2}"/>
              </a:ext>
            </a:extLst>
          </p:cNvPr>
          <p:cNvSpPr>
            <a:spLocks noGrp="1"/>
          </p:cNvSpPr>
          <p:nvPr>
            <p:ph type="title"/>
          </p:nvPr>
        </p:nvSpPr>
        <p:spPr>
          <a:xfrm>
            <a:off x="643470" y="2282957"/>
            <a:ext cx="3571240" cy="2251869"/>
          </a:xfrm>
        </p:spPr>
        <p:txBody>
          <a:bodyPr>
            <a:noAutofit/>
          </a:bodyPr>
          <a:lstStyle/>
          <a:p>
            <a:r>
              <a:rPr lang="en-US" sz="5400" kern="1200" dirty="0">
                <a:solidFill>
                  <a:schemeClr val="tx1"/>
                </a:solidFill>
                <a:effectLst/>
              </a:rPr>
              <a:t>What is play-based learning?</a:t>
            </a:r>
            <a:endParaRPr lang="en-US" sz="5400" dirty="0"/>
          </a:p>
        </p:txBody>
      </p:sp>
      <p:pic>
        <p:nvPicPr>
          <p:cNvPr id="8" name="Picture 7">
            <a:extLst>
              <a:ext uri="{FF2B5EF4-FFF2-40B4-BE49-F238E27FC236}">
                <a16:creationId xmlns:a16="http://schemas.microsoft.com/office/drawing/2014/main" id="{56D6C525-AC25-096A-E837-D577421E4D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732" y="640726"/>
            <a:ext cx="6921798" cy="5536330"/>
          </a:xfrm>
          <a:prstGeom prst="rect">
            <a:avLst/>
          </a:prstGeom>
        </p:spPr>
      </p:pic>
      <p:sp>
        <p:nvSpPr>
          <p:cNvPr id="3" name="Content Placeholder 2">
            <a:extLst>
              <a:ext uri="{FF2B5EF4-FFF2-40B4-BE49-F238E27FC236}">
                <a16:creationId xmlns:a16="http://schemas.microsoft.com/office/drawing/2014/main" id="{5FB678D6-FE0E-36D7-9E58-9977A244702B}"/>
              </a:ext>
            </a:extLst>
          </p:cNvPr>
          <p:cNvSpPr>
            <a:spLocks noGrp="1"/>
          </p:cNvSpPr>
          <p:nvPr>
            <p:ph idx="1"/>
          </p:nvPr>
        </p:nvSpPr>
        <p:spPr>
          <a:xfrm>
            <a:off x="4978400" y="121920"/>
            <a:ext cx="7213600" cy="6736080"/>
          </a:xfrm>
        </p:spPr>
        <p:txBody>
          <a:bodyPr/>
          <a:lstStyle/>
          <a:p>
            <a:pPr marL="0" lvl="0" indent="0">
              <a:lnSpc>
                <a:spcPts val="13400"/>
              </a:lnSpc>
              <a:spcAft>
                <a:spcPts val="600"/>
              </a:spcAft>
              <a:buNone/>
              <a:defRPr cap="all"/>
            </a:pPr>
            <a:r>
              <a:rPr lang="en-US" sz="3700" cap="none" dirty="0">
                <a:solidFill>
                  <a:schemeClr val="bg1"/>
                </a:solidFill>
              </a:rPr>
              <a:t>Self-chosen </a:t>
            </a:r>
          </a:p>
          <a:p>
            <a:pPr marL="0" lvl="0" indent="0">
              <a:lnSpc>
                <a:spcPts val="13400"/>
              </a:lnSpc>
              <a:spcAft>
                <a:spcPts val="600"/>
              </a:spcAft>
              <a:buNone/>
              <a:defRPr cap="all"/>
            </a:pPr>
            <a:r>
              <a:rPr lang="en-US" sz="3700" cap="none" dirty="0">
                <a:solidFill>
                  <a:schemeClr val="bg1"/>
                </a:solidFill>
              </a:rPr>
              <a:t>Enjoyable </a:t>
            </a:r>
          </a:p>
          <a:p>
            <a:pPr marL="0" lvl="0" indent="0">
              <a:lnSpc>
                <a:spcPts val="13400"/>
              </a:lnSpc>
              <a:spcAft>
                <a:spcPts val="600"/>
              </a:spcAft>
              <a:buNone/>
              <a:defRPr cap="all"/>
            </a:pPr>
            <a:r>
              <a:rPr lang="en-US" sz="3700" cap="none" dirty="0">
                <a:solidFill>
                  <a:schemeClr val="bg1"/>
                </a:solidFill>
              </a:rPr>
              <a:t>Process-Oriented</a:t>
            </a:r>
            <a:r>
              <a:rPr lang="en-US" sz="3700" dirty="0">
                <a:solidFill>
                  <a:schemeClr val="bg1"/>
                </a:solidFill>
              </a:rPr>
              <a:t> </a:t>
            </a:r>
          </a:p>
        </p:txBody>
      </p:sp>
    </p:spTree>
    <p:extLst>
      <p:ext uri="{BB962C8B-B14F-4D97-AF65-F5344CB8AC3E}">
        <p14:creationId xmlns:p14="http://schemas.microsoft.com/office/powerpoint/2010/main" val="699187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3ED8D0-E52C-D8E9-7334-827D139E7A49}"/>
              </a:ext>
            </a:extLst>
          </p:cNvPr>
          <p:cNvSpPr>
            <a:spLocks noGrp="1"/>
          </p:cNvSpPr>
          <p:nvPr>
            <p:ph type="title"/>
          </p:nvPr>
        </p:nvSpPr>
        <p:spPr>
          <a:xfrm>
            <a:off x="446415" y="557518"/>
            <a:ext cx="4101201" cy="1325563"/>
          </a:xfrm>
        </p:spPr>
        <p:txBody>
          <a:bodyPr vert="horz" lIns="91440" tIns="45720" rIns="91440" bIns="45720" rtlCol="0" anchor="b">
            <a:normAutofit/>
          </a:bodyPr>
          <a:lstStyle/>
          <a:p>
            <a:r>
              <a:rPr lang="en-US" dirty="0"/>
              <a:t>Collaborative Play (2 of 2)</a:t>
            </a:r>
          </a:p>
        </p:txBody>
      </p:sp>
      <p:sp>
        <p:nvSpPr>
          <p:cNvPr id="3" name="Content Placeholder 2">
            <a:extLst>
              <a:ext uri="{FF2B5EF4-FFF2-40B4-BE49-F238E27FC236}">
                <a16:creationId xmlns:a16="http://schemas.microsoft.com/office/drawing/2014/main" id="{3D12C64A-0777-2D9C-C6E5-26DA3C6F4CA7}"/>
              </a:ext>
            </a:extLst>
          </p:cNvPr>
          <p:cNvSpPr>
            <a:spLocks noGrp="1"/>
          </p:cNvSpPr>
          <p:nvPr>
            <p:ph idx="1"/>
          </p:nvPr>
        </p:nvSpPr>
        <p:spPr>
          <a:xfrm>
            <a:off x="446415" y="2766646"/>
            <a:ext cx="3809062" cy="2871054"/>
          </a:xfrm>
        </p:spPr>
        <p:txBody>
          <a:bodyPr>
            <a:normAutofit lnSpcReduction="10000"/>
          </a:bodyPr>
          <a:lstStyle/>
          <a:p>
            <a:pPr indent="228600">
              <a:spcAft>
                <a:spcPts val="600"/>
              </a:spcAft>
            </a:pPr>
            <a:r>
              <a:rPr lang="en-US" sz="2200" b="1" dirty="0"/>
              <a:t>Recreating a City with Blocks</a:t>
            </a:r>
            <a:endParaRPr lang="en-US" sz="2200" dirty="0"/>
          </a:p>
          <a:p>
            <a:pPr indent="228600">
              <a:spcAft>
                <a:spcPts val="600"/>
              </a:spcAft>
            </a:pPr>
            <a:r>
              <a:rPr lang="en-US" sz="2200" dirty="0"/>
              <a:t>Social Studies Standard (grades 3–5)</a:t>
            </a:r>
          </a:p>
          <a:p>
            <a:pPr indent="228600">
              <a:spcAft>
                <a:spcPts val="600"/>
              </a:spcAft>
            </a:pPr>
            <a:r>
              <a:rPr lang="en-US" sz="2200" dirty="0"/>
              <a:t>Environmental and cultural characteristics influence where and how people live.</a:t>
            </a:r>
          </a:p>
        </p:txBody>
      </p:sp>
      <p:pic>
        <p:nvPicPr>
          <p:cNvPr id="4" name="Content Placeholder 4" descr="large classroom with many types of block designs that resemble a town with a river in the middle.">
            <a:extLst>
              <a:ext uri="{FF2B5EF4-FFF2-40B4-BE49-F238E27FC236}">
                <a16:creationId xmlns:a16="http://schemas.microsoft.com/office/drawing/2014/main" id="{448E1882-7061-A219-E21B-24E1FA35B30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654296" y="857365"/>
            <a:ext cx="6903720" cy="5143270"/>
          </a:xfrm>
          <a:prstGeom prst="rect">
            <a:avLst/>
          </a:prstGeom>
        </p:spPr>
      </p:pic>
    </p:spTree>
    <p:extLst>
      <p:ext uri="{BB962C8B-B14F-4D97-AF65-F5344CB8AC3E}">
        <p14:creationId xmlns:p14="http://schemas.microsoft.com/office/powerpoint/2010/main" val="2684456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15F0-0D3A-F85C-7ED6-9ED3A6D1D357}"/>
              </a:ext>
            </a:extLst>
          </p:cNvPr>
          <p:cNvSpPr>
            <a:spLocks noGrp="1"/>
          </p:cNvSpPr>
          <p:nvPr>
            <p:ph type="title"/>
          </p:nvPr>
        </p:nvSpPr>
        <p:spPr>
          <a:xfrm>
            <a:off x="838201" y="365125"/>
            <a:ext cx="6188242" cy="1325563"/>
          </a:xfrm>
        </p:spPr>
        <p:txBody>
          <a:bodyPr/>
          <a:lstStyle/>
          <a:p>
            <a:r>
              <a:rPr lang="en-US" sz="4400" kern="1200" dirty="0">
                <a:solidFill>
                  <a:schemeClr val="tx1"/>
                </a:solidFill>
                <a:effectLst/>
                <a:latin typeface="+mj-lt"/>
                <a:ea typeface="+mj-ea"/>
                <a:cs typeface="+mj-cs"/>
              </a:rPr>
              <a:t>Inquiry Play/ Project-Based Learning</a:t>
            </a:r>
            <a:endParaRPr lang="en-US" dirty="0"/>
          </a:p>
        </p:txBody>
      </p:sp>
      <p:sp>
        <p:nvSpPr>
          <p:cNvPr id="3" name="Content Placeholder 2">
            <a:extLst>
              <a:ext uri="{FF2B5EF4-FFF2-40B4-BE49-F238E27FC236}">
                <a16:creationId xmlns:a16="http://schemas.microsoft.com/office/drawing/2014/main" id="{115C4E8C-B988-6F96-F188-6C49E3D0B2B0}"/>
              </a:ext>
            </a:extLst>
          </p:cNvPr>
          <p:cNvSpPr>
            <a:spLocks noGrp="1"/>
          </p:cNvSpPr>
          <p:nvPr>
            <p:ph idx="1"/>
          </p:nvPr>
        </p:nvSpPr>
        <p:spPr>
          <a:xfrm>
            <a:off x="838200" y="1825625"/>
            <a:ext cx="5393362" cy="4351338"/>
          </a:xfrm>
        </p:spPr>
        <p:txBody>
          <a:bodyPr>
            <a:normAutofit/>
          </a:bodyPr>
          <a:lstStyle/>
          <a:p>
            <a:r>
              <a:rPr lang="en-US" dirty="0"/>
              <a:t>Child initiated and directed</a:t>
            </a:r>
          </a:p>
          <a:p>
            <a:r>
              <a:rPr lang="en-US" dirty="0"/>
              <a:t>Teacher builds on children’s interests</a:t>
            </a:r>
          </a:p>
          <a:p>
            <a:r>
              <a:rPr lang="en-US" dirty="0"/>
              <a:t>Preschool Science Standards: “Observe, question, predict, and investigate materials, objects, and phenomena during classroom activities indoors and outdoors and during any longer-term investigations in progress.”</a:t>
            </a:r>
          </a:p>
        </p:txBody>
      </p:sp>
      <p:pic>
        <p:nvPicPr>
          <p:cNvPr id="4" name="Picture 3" descr="A group of children in a classroom creating items on a table using common items like newspaper and cardboard tubes.">
            <a:extLst>
              <a:ext uri="{FF2B5EF4-FFF2-40B4-BE49-F238E27FC236}">
                <a16:creationId xmlns:a16="http://schemas.microsoft.com/office/drawing/2014/main" id="{AFB002F6-5E4A-444A-29AB-F44420A0922B}"/>
              </a:ext>
            </a:extLst>
          </p:cNvPr>
          <p:cNvPicPr>
            <a:picLocks noChangeAspect="1"/>
          </p:cNvPicPr>
          <p:nvPr/>
        </p:nvPicPr>
        <p:blipFill rotWithShape="1">
          <a:blip r:embed="rId3">
            <a:extLst>
              <a:ext uri="{28A0092B-C50C-407E-A947-70E740481C1C}">
                <a14:useLocalDpi xmlns:a14="http://schemas.microsoft.com/office/drawing/2010/main" val="0"/>
              </a:ext>
            </a:extLst>
          </a:blip>
          <a:srcRect l="13538" r="11461" b="-1"/>
          <a:stretch/>
        </p:blipFill>
        <p:spPr>
          <a:xfrm>
            <a:off x="6436336" y="814637"/>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5" name="!!Arc">
            <a:extLst>
              <a:ext uri="{FF2B5EF4-FFF2-40B4-BE49-F238E27FC236}">
                <a16:creationId xmlns:a16="http://schemas.microsoft.com/office/drawing/2014/main" id="{3FBA4D93-835B-976C-BDA6-1E019623D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Oval">
            <a:extLst>
              <a:ext uri="{FF2B5EF4-FFF2-40B4-BE49-F238E27FC236}">
                <a16:creationId xmlns:a16="http://schemas.microsoft.com/office/drawing/2014/main" id="{68F88FBC-46DC-053C-14E2-84F803586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153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9A28-4E05-91F3-D9A9-B174CC88226A}"/>
              </a:ext>
            </a:extLst>
          </p:cNvPr>
          <p:cNvSpPr>
            <a:spLocks noGrp="1"/>
          </p:cNvSpPr>
          <p:nvPr>
            <p:ph type="title"/>
          </p:nvPr>
        </p:nvSpPr>
        <p:spPr>
          <a:xfrm>
            <a:off x="640080" y="1241779"/>
            <a:ext cx="4368602" cy="1040432"/>
          </a:xfrm>
        </p:spPr>
        <p:txBody>
          <a:bodyPr anchor="b">
            <a:normAutofit/>
          </a:bodyPr>
          <a:lstStyle/>
          <a:p>
            <a:r>
              <a:rPr lang="en-US" sz="5400" dirty="0"/>
              <a:t>Inquiry Play</a:t>
            </a:r>
          </a:p>
        </p:txBody>
      </p:sp>
      <p:sp>
        <p:nvSpPr>
          <p:cNvPr id="3" name="Content Placeholder 2">
            <a:extLst>
              <a:ext uri="{FF2B5EF4-FFF2-40B4-BE49-F238E27FC236}">
                <a16:creationId xmlns:a16="http://schemas.microsoft.com/office/drawing/2014/main" id="{24F51307-8FB4-BA83-D4F1-F1E496D18CE1}"/>
              </a:ext>
            </a:extLst>
          </p:cNvPr>
          <p:cNvSpPr>
            <a:spLocks noGrp="1"/>
          </p:cNvSpPr>
          <p:nvPr>
            <p:ph idx="1"/>
          </p:nvPr>
        </p:nvSpPr>
        <p:spPr>
          <a:xfrm>
            <a:off x="640080" y="2872899"/>
            <a:ext cx="4243589" cy="3320668"/>
          </a:xfrm>
        </p:spPr>
        <p:txBody>
          <a:bodyPr>
            <a:normAutofit/>
          </a:bodyPr>
          <a:lstStyle/>
          <a:p>
            <a:r>
              <a:rPr lang="en-US" sz="2200" b="1" dirty="0"/>
              <a:t>Exploring vegetables and gardening</a:t>
            </a:r>
          </a:p>
          <a:p>
            <a:r>
              <a:rPr lang="en-US" sz="2200" dirty="0"/>
              <a:t>1</a:t>
            </a:r>
            <a:r>
              <a:rPr lang="en-US" sz="2200" baseline="30000" dirty="0"/>
              <a:t>st</a:t>
            </a:r>
            <a:r>
              <a:rPr lang="en-US" sz="2200" dirty="0"/>
              <a:t> Grade Science Standard: Make observations to construct an evidence-based account that young plants and animals are like, but not exactly like, their parents.</a:t>
            </a:r>
          </a:p>
        </p:txBody>
      </p:sp>
      <p:pic>
        <p:nvPicPr>
          <p:cNvPr id="5" name="Picture 4" descr="a teacher and four children around a classroom table holding carrots, lettuce and cabbage.">
            <a:extLst>
              <a:ext uri="{FF2B5EF4-FFF2-40B4-BE49-F238E27FC236}">
                <a16:creationId xmlns:a16="http://schemas.microsoft.com/office/drawing/2014/main" id="{5182BCE6-E087-9226-EBE8-E9C6DE7535DA}"/>
              </a:ext>
            </a:extLst>
          </p:cNvPr>
          <p:cNvPicPr>
            <a:picLocks noChangeAspect="1"/>
          </p:cNvPicPr>
          <p:nvPr/>
        </p:nvPicPr>
        <p:blipFill rotWithShape="1">
          <a:blip r:embed="rId3"/>
          <a:srcRect r="340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8565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99C8-EA37-507E-069A-0B0999F89FB4}"/>
              </a:ext>
            </a:extLst>
          </p:cNvPr>
          <p:cNvSpPr>
            <a:spLocks noGrp="1"/>
          </p:cNvSpPr>
          <p:nvPr>
            <p:ph type="title"/>
          </p:nvPr>
        </p:nvSpPr>
        <p:spPr>
          <a:xfrm>
            <a:off x="6739128" y="638089"/>
            <a:ext cx="4818888" cy="1476801"/>
          </a:xfrm>
        </p:spPr>
        <p:txBody>
          <a:bodyPr anchor="b">
            <a:normAutofit/>
          </a:bodyPr>
          <a:lstStyle/>
          <a:p>
            <a:r>
              <a:rPr lang="en-US" sz="5400" dirty="0"/>
              <a:t>Free Play (1 of 2)</a:t>
            </a:r>
          </a:p>
        </p:txBody>
      </p:sp>
      <p:sp>
        <p:nvSpPr>
          <p:cNvPr id="3" name="Content Placeholder 2">
            <a:extLst>
              <a:ext uri="{FF2B5EF4-FFF2-40B4-BE49-F238E27FC236}">
                <a16:creationId xmlns:a16="http://schemas.microsoft.com/office/drawing/2014/main" id="{8E10D41C-55D2-72A2-FAB6-1429419773FC}"/>
              </a:ext>
            </a:extLst>
          </p:cNvPr>
          <p:cNvSpPr>
            <a:spLocks noGrp="1"/>
          </p:cNvSpPr>
          <p:nvPr>
            <p:ph idx="1"/>
          </p:nvPr>
        </p:nvSpPr>
        <p:spPr>
          <a:xfrm>
            <a:off x="6739128" y="2664886"/>
            <a:ext cx="4818888" cy="3550789"/>
          </a:xfrm>
        </p:spPr>
        <p:txBody>
          <a:bodyPr anchor="t">
            <a:normAutofit/>
          </a:bodyPr>
          <a:lstStyle/>
          <a:p>
            <a:r>
              <a:rPr lang="en-US" sz="2400" dirty="0"/>
              <a:t>Children direct their own play narratives and choose materials to use</a:t>
            </a:r>
          </a:p>
          <a:p>
            <a:r>
              <a:rPr lang="en-US" sz="2400" dirty="0"/>
              <a:t>Teacher has little to no involvement</a:t>
            </a:r>
          </a:p>
          <a:p>
            <a:r>
              <a:rPr lang="en-US" sz="2200" b="1" dirty="0"/>
              <a:t>Building a house to save the Gingerbread Man </a:t>
            </a:r>
            <a:r>
              <a:rPr lang="en-US" sz="2200" dirty="0"/>
              <a:t>- Kindergarten ELA standard: With prompting and support, identify characters, settings, and major events in a story. </a:t>
            </a:r>
          </a:p>
        </p:txBody>
      </p:sp>
      <p:pic>
        <p:nvPicPr>
          <p:cNvPr id="5" name="Picture 4" descr="blocks in a rectangle with a gingerbread man in the middle.">
            <a:extLst>
              <a:ext uri="{FF2B5EF4-FFF2-40B4-BE49-F238E27FC236}">
                <a16:creationId xmlns:a16="http://schemas.microsoft.com/office/drawing/2014/main" id="{AEACC8F6-B0DA-4C0F-9AD7-5AB2C1B00363}"/>
              </a:ext>
            </a:extLst>
          </p:cNvPr>
          <p:cNvPicPr>
            <a:picLocks noChangeAspect="1"/>
          </p:cNvPicPr>
          <p:nvPr/>
        </p:nvPicPr>
        <p:blipFill>
          <a:blip r:embed="rId3"/>
          <a:stretch>
            <a:fillRect/>
          </a:stretch>
        </p:blipFill>
        <p:spPr>
          <a:xfrm>
            <a:off x="630936" y="1320474"/>
            <a:ext cx="5458968" cy="4217052"/>
          </a:xfrm>
          <a:prstGeom prst="rect">
            <a:avLst/>
          </a:prstGeom>
        </p:spPr>
      </p:pic>
      <p:sp>
        <p:nvSpPr>
          <p:cNvPr id="1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452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D02AE-B2ED-45CC-9795-2672CD34E5D6}"/>
              </a:ext>
            </a:extLst>
          </p:cNvPr>
          <p:cNvSpPr>
            <a:spLocks noGrp="1"/>
          </p:cNvSpPr>
          <p:nvPr>
            <p:ph type="title"/>
          </p:nvPr>
        </p:nvSpPr>
        <p:spPr>
          <a:xfrm>
            <a:off x="630936" y="1189214"/>
            <a:ext cx="4370042" cy="1325563"/>
          </a:xfrm>
        </p:spPr>
        <p:txBody>
          <a:bodyPr/>
          <a:lstStyle/>
          <a:p>
            <a:r>
              <a:rPr lang="en-US" dirty="0"/>
              <a:t>Free Play (2 of 2)</a:t>
            </a:r>
          </a:p>
        </p:txBody>
      </p:sp>
      <p:sp>
        <p:nvSpPr>
          <p:cNvPr id="3" name="Content Placeholder 2">
            <a:extLst>
              <a:ext uri="{FF2B5EF4-FFF2-40B4-BE49-F238E27FC236}">
                <a16:creationId xmlns:a16="http://schemas.microsoft.com/office/drawing/2014/main" id="{D1865F02-7556-A91B-9D0D-ED6840C246B3}"/>
              </a:ext>
            </a:extLst>
          </p:cNvPr>
          <p:cNvSpPr>
            <a:spLocks noGrp="1"/>
          </p:cNvSpPr>
          <p:nvPr>
            <p:ph idx="1"/>
          </p:nvPr>
        </p:nvSpPr>
        <p:spPr>
          <a:xfrm>
            <a:off x="630936" y="2807208"/>
            <a:ext cx="3429000" cy="3410712"/>
          </a:xfrm>
        </p:spPr>
        <p:txBody>
          <a:bodyPr anchor="t">
            <a:normAutofit/>
          </a:bodyPr>
          <a:lstStyle/>
          <a:p>
            <a:r>
              <a:rPr lang="en-US" sz="2000" dirty="0"/>
              <a:t>Center time activities</a:t>
            </a:r>
          </a:p>
          <a:p>
            <a:r>
              <a:rPr lang="en-US" sz="2000" dirty="0"/>
              <a:t>K Mathematics Standards: </a:t>
            </a:r>
            <a:r>
              <a:rPr lang="en-US" sz="2000" dirty="0">
                <a:effectLst/>
                <a:ea typeface="Calibri" panose="020F0502020204030204" pitchFamily="34" charset="0"/>
                <a:cs typeface="Arial" panose="020B0604020202020204" pitchFamily="34" charset="0"/>
              </a:rPr>
              <a:t>Model shapes in the world by building shapes from components; </a:t>
            </a:r>
            <a:r>
              <a:rPr lang="en-US" sz="2000" dirty="0">
                <a:effectLst/>
                <a:ea typeface="Calibri" panose="020F0502020204030204" pitchFamily="34" charset="0"/>
                <a:cs typeface="Times New Roman" panose="02020603050405020304" pitchFamily="18" charset="0"/>
              </a:rPr>
              <a:t>Compose simple shapes to form larger shapes</a:t>
            </a:r>
            <a:endParaRPr lang="en-US" sz="2000" dirty="0"/>
          </a:p>
        </p:txBody>
      </p:sp>
      <p:pic>
        <p:nvPicPr>
          <p:cNvPr id="4" name="Picture 3" descr="colorful plastic blocks arranged to look like a house. ">
            <a:extLst>
              <a:ext uri="{FF2B5EF4-FFF2-40B4-BE49-F238E27FC236}">
                <a16:creationId xmlns:a16="http://schemas.microsoft.com/office/drawing/2014/main" id="{D36C4413-534E-537C-140E-6381B3221C6F}"/>
              </a:ext>
            </a:extLst>
          </p:cNvPr>
          <p:cNvPicPr>
            <a:picLocks noChangeAspect="1"/>
          </p:cNvPicPr>
          <p:nvPr/>
        </p:nvPicPr>
        <p:blipFill rotWithShape="1">
          <a:blip r:embed="rId3"/>
          <a:srcRect l="25044" r="16496" b="1"/>
          <a:stretch/>
        </p:blipFill>
        <p:spPr>
          <a:xfrm>
            <a:off x="5100774" y="640080"/>
            <a:ext cx="6010763" cy="5577840"/>
          </a:xfrm>
          <a:prstGeom prst="rect">
            <a:avLst/>
          </a:prstGeom>
        </p:spPr>
      </p:pic>
    </p:spTree>
    <p:extLst>
      <p:ext uri="{BB962C8B-B14F-4D97-AF65-F5344CB8AC3E}">
        <p14:creationId xmlns:p14="http://schemas.microsoft.com/office/powerpoint/2010/main" val="76058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BBB6AE-7AC4-D9A4-7903-D8C111F035D4}"/>
              </a:ext>
            </a:extLst>
          </p:cNvPr>
          <p:cNvSpPr>
            <a:spLocks noGrp="1"/>
          </p:cNvSpPr>
          <p:nvPr>
            <p:ph type="title"/>
          </p:nvPr>
        </p:nvSpPr>
        <p:spPr>
          <a:xfrm>
            <a:off x="675393" y="4309202"/>
            <a:ext cx="10838166" cy="1325563"/>
          </a:xfrm>
        </p:spPr>
        <p:txBody>
          <a:bodyPr>
            <a:noAutofit/>
          </a:bodyPr>
          <a:lstStyle/>
          <a:p>
            <a:pPr algn="ctr"/>
            <a:r>
              <a:rPr lang="en-US" sz="5100" dirty="0"/>
              <a:t>Free Play: Mathematical Problem Solving</a:t>
            </a:r>
          </a:p>
        </p:txBody>
      </p:sp>
      <p:sp>
        <p:nvSpPr>
          <p:cNvPr id="4" name="Content Placeholder 3">
            <a:extLst>
              <a:ext uri="{FF2B5EF4-FFF2-40B4-BE49-F238E27FC236}">
                <a16:creationId xmlns:a16="http://schemas.microsoft.com/office/drawing/2014/main" id="{F0FB5CD2-6CE2-B4C4-9CB9-7CEFD188321C}"/>
              </a:ext>
            </a:extLst>
          </p:cNvPr>
          <p:cNvSpPr>
            <a:spLocks noGrp="1"/>
          </p:cNvSpPr>
          <p:nvPr>
            <p:ph idx="1"/>
          </p:nvPr>
        </p:nvSpPr>
        <p:spPr>
          <a:xfrm>
            <a:off x="-1524" y="5964488"/>
            <a:ext cx="12192000" cy="893512"/>
          </a:xfrm>
        </p:spPr>
        <p:txBody>
          <a:bodyPr>
            <a:normAutofit/>
          </a:bodyPr>
          <a:lstStyle/>
          <a:p>
            <a:pPr marL="0" indent="0" algn="ctr">
              <a:buNone/>
            </a:pPr>
            <a:r>
              <a:rPr lang="en-US" sz="2400" dirty="0"/>
              <a:t>Mathematics Standard: Make sense of problems and persevere in solving them</a:t>
            </a:r>
          </a:p>
        </p:txBody>
      </p:sp>
      <p:pic>
        <p:nvPicPr>
          <p:cNvPr id="6" name="Picture 5" descr="A picture of a child staring to build a tower with blocks.">
            <a:extLst>
              <a:ext uri="{FF2B5EF4-FFF2-40B4-BE49-F238E27FC236}">
                <a16:creationId xmlns:a16="http://schemas.microsoft.com/office/drawing/2014/main" id="{ADE05909-CFBC-CB6C-10A5-2C1D182E59E8}"/>
              </a:ext>
            </a:extLst>
          </p:cNvPr>
          <p:cNvPicPr>
            <a:picLocks noChangeAspect="1"/>
          </p:cNvPicPr>
          <p:nvPr/>
        </p:nvPicPr>
        <p:blipFill>
          <a:blip r:embed="rId3"/>
          <a:stretch>
            <a:fillRect/>
          </a:stretch>
        </p:blipFill>
        <p:spPr>
          <a:xfrm>
            <a:off x="627644" y="164592"/>
            <a:ext cx="3106399" cy="4087368"/>
          </a:xfrm>
          <a:prstGeom prst="rect">
            <a:avLst/>
          </a:prstGeom>
        </p:spPr>
      </p:pic>
      <p:pic>
        <p:nvPicPr>
          <p:cNvPr id="7" name="Picture 6" descr="A picture of a child building more of a tower wiht blocks.">
            <a:extLst>
              <a:ext uri="{FF2B5EF4-FFF2-40B4-BE49-F238E27FC236}">
                <a16:creationId xmlns:a16="http://schemas.microsoft.com/office/drawing/2014/main" id="{EB4338DA-54DE-10CD-CCF3-39BE688B4F6D}"/>
              </a:ext>
            </a:extLst>
          </p:cNvPr>
          <p:cNvPicPr>
            <a:picLocks noChangeAspect="1"/>
          </p:cNvPicPr>
          <p:nvPr/>
        </p:nvPicPr>
        <p:blipFill>
          <a:blip r:embed="rId4"/>
          <a:stretch>
            <a:fillRect/>
          </a:stretch>
        </p:blipFill>
        <p:spPr>
          <a:xfrm>
            <a:off x="4118127" y="237951"/>
            <a:ext cx="3758184" cy="4062901"/>
          </a:xfrm>
          <a:prstGeom prst="rect">
            <a:avLst/>
          </a:prstGeom>
        </p:spPr>
      </p:pic>
      <p:pic>
        <p:nvPicPr>
          <p:cNvPr id="8" name="Picture 7" descr="A picture of the final tower of block with a peek at the top.">
            <a:extLst>
              <a:ext uri="{FF2B5EF4-FFF2-40B4-BE49-F238E27FC236}">
                <a16:creationId xmlns:a16="http://schemas.microsoft.com/office/drawing/2014/main" id="{1CF6B1F6-46E5-86B3-A08B-E5102159F88B}"/>
              </a:ext>
            </a:extLst>
          </p:cNvPr>
          <p:cNvPicPr>
            <a:picLocks noChangeAspect="1"/>
          </p:cNvPicPr>
          <p:nvPr/>
        </p:nvPicPr>
        <p:blipFill>
          <a:blip r:embed="rId5"/>
          <a:stretch>
            <a:fillRect/>
          </a:stretch>
        </p:blipFill>
        <p:spPr>
          <a:xfrm>
            <a:off x="8310828" y="211479"/>
            <a:ext cx="3443607" cy="4087368"/>
          </a:xfrm>
          <a:prstGeom prst="rect">
            <a:avLst/>
          </a:prstGeom>
        </p:spPr>
      </p:pic>
      <p:sp>
        <p:nvSpPr>
          <p:cNvPr id="5" name="sketch line">
            <a:extLst>
              <a:ext uri="{FF2B5EF4-FFF2-40B4-BE49-F238E27FC236}">
                <a16:creationId xmlns:a16="http://schemas.microsoft.com/office/drawing/2014/main" id="{914C7EEC-AE11-67BD-3CE3-A6EA46D3A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3521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08CF-47B9-93A1-53D8-F900C61F9B0E}"/>
              </a:ext>
            </a:extLst>
          </p:cNvPr>
          <p:cNvSpPr>
            <a:spLocks noGrp="1"/>
          </p:cNvSpPr>
          <p:nvPr>
            <p:ph type="title"/>
          </p:nvPr>
        </p:nvSpPr>
        <p:spPr>
          <a:xfrm>
            <a:off x="4797501" y="329184"/>
            <a:ext cx="6755626" cy="1783080"/>
          </a:xfrm>
        </p:spPr>
        <p:txBody>
          <a:bodyPr anchor="b">
            <a:normAutofit/>
          </a:bodyPr>
          <a:lstStyle/>
          <a:p>
            <a:r>
              <a:rPr lang="en-US" sz="5400" dirty="0"/>
              <a:t>General Cognitive Skills</a:t>
            </a:r>
          </a:p>
        </p:txBody>
      </p:sp>
      <p:sp>
        <p:nvSpPr>
          <p:cNvPr id="13" name="Content Placeholder 12">
            <a:extLst>
              <a:ext uri="{FF2B5EF4-FFF2-40B4-BE49-F238E27FC236}">
                <a16:creationId xmlns:a16="http://schemas.microsoft.com/office/drawing/2014/main" id="{ABE9DF71-A69B-5422-F3EC-87B504EAE2B6}"/>
              </a:ext>
            </a:extLst>
          </p:cNvPr>
          <p:cNvSpPr>
            <a:spLocks noGrp="1"/>
          </p:cNvSpPr>
          <p:nvPr>
            <p:ph idx="1"/>
          </p:nvPr>
        </p:nvSpPr>
        <p:spPr>
          <a:xfrm>
            <a:off x="4797494" y="2706624"/>
            <a:ext cx="6755626" cy="3483864"/>
          </a:xfrm>
        </p:spPr>
        <p:txBody>
          <a:bodyPr>
            <a:normAutofit/>
          </a:bodyPr>
          <a:lstStyle/>
          <a:p>
            <a:pPr marL="342900" indent="-342900">
              <a:buFont typeface="Arial" panose="020B0604020202020204" pitchFamily="34" charset="0"/>
              <a:buChar char="•"/>
            </a:pPr>
            <a:r>
              <a:rPr lang="en-US" sz="2200" dirty="0"/>
              <a:t>Logical reasoning</a:t>
            </a:r>
          </a:p>
          <a:p>
            <a:pPr marL="342900" indent="-342900">
              <a:buFont typeface="Arial" panose="020B0604020202020204" pitchFamily="34" charset="0"/>
              <a:buChar char="•"/>
            </a:pPr>
            <a:r>
              <a:rPr lang="en-US" sz="2200" dirty="0"/>
              <a:t>Problem solving</a:t>
            </a:r>
          </a:p>
          <a:p>
            <a:pPr marL="342900" indent="-342900">
              <a:buFont typeface="Arial" panose="020B0604020202020204" pitchFamily="34" charset="0"/>
              <a:buChar char="•"/>
            </a:pPr>
            <a:r>
              <a:rPr lang="en-US" sz="2200" dirty="0"/>
              <a:t>Following directions</a:t>
            </a:r>
          </a:p>
          <a:p>
            <a:pPr marL="342900" indent="-342900">
              <a:buFont typeface="Arial" panose="020B0604020202020204" pitchFamily="34" charset="0"/>
              <a:buChar char="•"/>
            </a:pPr>
            <a:r>
              <a:rPr lang="en-US" sz="2200" dirty="0"/>
              <a:t>Communicating ideas</a:t>
            </a:r>
          </a:p>
          <a:p>
            <a:pPr marL="342900" indent="-342900">
              <a:buFont typeface="Arial" panose="020B0604020202020204" pitchFamily="34" charset="0"/>
              <a:buChar char="•"/>
            </a:pPr>
            <a:r>
              <a:rPr lang="en-US" sz="2200" dirty="0"/>
              <a:t>Making connections</a:t>
            </a:r>
          </a:p>
          <a:p>
            <a:pPr marL="342900" indent="-342900">
              <a:buFont typeface="Arial" panose="020B0604020202020204" pitchFamily="34" charset="0"/>
              <a:buChar char="•"/>
            </a:pPr>
            <a:r>
              <a:rPr lang="en-US" sz="2200" dirty="0"/>
              <a:t>Developing vocabulary</a:t>
            </a:r>
          </a:p>
          <a:p>
            <a:pPr marL="342900" indent="-342900">
              <a:buFont typeface="Arial" panose="020B0604020202020204" pitchFamily="34" charset="0"/>
              <a:buChar char="•"/>
            </a:pPr>
            <a:r>
              <a:rPr lang="en-US" sz="2200" dirty="0"/>
              <a:t>Using memory strategies</a:t>
            </a:r>
          </a:p>
          <a:p>
            <a:pPr marL="342900" indent="-342900">
              <a:buFont typeface="Arial" panose="020B0604020202020204" pitchFamily="34" charset="0"/>
              <a:buChar char="•"/>
            </a:pPr>
            <a:r>
              <a:rPr lang="en-US" sz="2200" dirty="0"/>
              <a:t>Comparing &amp; contrasting</a:t>
            </a:r>
          </a:p>
        </p:txBody>
      </p:sp>
      <p:pic>
        <p:nvPicPr>
          <p:cNvPr id="5" name="Content Placeholder 4" descr="A picture of a puzzle on the floor of a classroom with children are moving pieces.">
            <a:extLst>
              <a:ext uri="{FF2B5EF4-FFF2-40B4-BE49-F238E27FC236}">
                <a16:creationId xmlns:a16="http://schemas.microsoft.com/office/drawing/2014/main" id="{13497983-49E1-6EA1-A516-225DD6BE4456}"/>
              </a:ext>
            </a:extLst>
          </p:cNvPr>
          <p:cNvPicPr>
            <a:picLocks noChangeAspect="1"/>
          </p:cNvPicPr>
          <p:nvPr/>
        </p:nvPicPr>
        <p:blipFill rotWithShape="1">
          <a:blip r:embed="rId3"/>
          <a:srcRect t="6619" r="-1" b="3385"/>
          <a:stretch/>
        </p:blipFill>
        <p:spPr>
          <a:xfrm>
            <a:off x="320040" y="310036"/>
            <a:ext cx="4014216" cy="3287463"/>
          </a:xfrm>
          <a:prstGeom prst="rect">
            <a:avLst/>
          </a:prstGeom>
        </p:spPr>
      </p:pic>
      <p:pic>
        <p:nvPicPr>
          <p:cNvPr id="9" name="Picture 8" descr="A picture of craft materials in a classroom such as paints and paper.">
            <a:extLst>
              <a:ext uri="{FF2B5EF4-FFF2-40B4-BE49-F238E27FC236}">
                <a16:creationId xmlns:a16="http://schemas.microsoft.com/office/drawing/2014/main" id="{EFD494B9-E895-0B2A-5BF0-882E56C1F39E}"/>
              </a:ext>
            </a:extLst>
          </p:cNvPr>
          <p:cNvPicPr>
            <a:picLocks noChangeAspect="1"/>
          </p:cNvPicPr>
          <p:nvPr/>
        </p:nvPicPr>
        <p:blipFill rotWithShape="1">
          <a:blip r:embed="rId4"/>
          <a:srcRect l="2381" r="4022" b="2"/>
          <a:stretch/>
        </p:blipFill>
        <p:spPr>
          <a:xfrm>
            <a:off x="587206" y="4149598"/>
            <a:ext cx="3461596" cy="2098802"/>
          </a:xfrm>
          <a:prstGeom prst="rect">
            <a:avLst/>
          </a:prstGeom>
        </p:spPr>
      </p:pic>
      <p:sp>
        <p:nvSpPr>
          <p:cNvPr id="20"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932713"/>
      </p:ext>
    </p:extLst>
  </p:cSld>
  <p:clrMapOvr>
    <a:masterClrMapping/>
  </p:clrMapOvr>
  <mc:AlternateContent xmlns:mc="http://schemas.openxmlformats.org/markup-compatibility/2006" xmlns:p14="http://schemas.microsoft.com/office/powerpoint/2010/main">
    <mc:Choice Requires="p14">
      <p:transition spd="slow" p14:dur="2000" advTm="106501"/>
    </mc:Choice>
    <mc:Fallback xmlns="">
      <p:transition spd="slow" advTm="10650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E74B420-3B22-A932-F32A-1AA49FD312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duotone>
              <a:schemeClr val="bg2">
                <a:shade val="45000"/>
                <a:satMod val="135000"/>
              </a:schemeClr>
              <a:prstClr val="white"/>
            </a:duotone>
          </a:blip>
          <a:srcRect r="2667"/>
          <a:stretch/>
        </p:blipFill>
        <p:spPr>
          <a:xfrm>
            <a:off x="20" y="10"/>
            <a:ext cx="12191980" cy="6857990"/>
          </a:xfrm>
          <a:prstGeom prst="rect">
            <a:avLst/>
          </a:prstGeom>
        </p:spPr>
      </p:pic>
      <p:sp>
        <p:nvSpPr>
          <p:cNvPr id="8" name="Title 7">
            <a:extLst>
              <a:ext uri="{FF2B5EF4-FFF2-40B4-BE49-F238E27FC236}">
                <a16:creationId xmlns:a16="http://schemas.microsoft.com/office/drawing/2014/main" id="{03567562-8DAC-6BDD-DA3C-10789652FBBF}"/>
              </a:ext>
            </a:extLst>
          </p:cNvPr>
          <p:cNvSpPr>
            <a:spLocks noGrp="1"/>
          </p:cNvSpPr>
          <p:nvPr>
            <p:ph type="title"/>
          </p:nvPr>
        </p:nvSpPr>
        <p:spPr/>
        <p:txBody>
          <a:bodyPr/>
          <a:lstStyle/>
          <a:p>
            <a:r>
              <a:rPr lang="en-US" dirty="0"/>
              <a:t>Four Shifts for Play-Based Learning in P–3</a:t>
            </a:r>
          </a:p>
        </p:txBody>
      </p:sp>
      <p:pic>
        <p:nvPicPr>
          <p:cNvPr id="17" name="Picture 16" descr="A graph with 3 numbered sections">
            <a:extLst>
              <a:ext uri="{FF2B5EF4-FFF2-40B4-BE49-F238E27FC236}">
                <a16:creationId xmlns:a16="http://schemas.microsoft.com/office/drawing/2014/main" id="{A4B0795F-FA3E-7C26-4B5A-D20DD51DE83F}"/>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11" y="1793484"/>
            <a:ext cx="10535099" cy="4372537"/>
          </a:xfrm>
          <a:prstGeom prst="rect">
            <a:avLst/>
          </a:prstGeom>
        </p:spPr>
      </p:pic>
      <p:sp>
        <p:nvSpPr>
          <p:cNvPr id="9" name="Text Placeholder 8">
            <a:extLst>
              <a:ext uri="{FF2B5EF4-FFF2-40B4-BE49-F238E27FC236}">
                <a16:creationId xmlns:a16="http://schemas.microsoft.com/office/drawing/2014/main" id="{CC55A011-5143-5580-8436-9D1952D4BE8F}"/>
              </a:ext>
            </a:extLst>
          </p:cNvPr>
          <p:cNvSpPr>
            <a:spLocks noGrp="1"/>
          </p:cNvSpPr>
          <p:nvPr>
            <p:ph type="body" idx="1"/>
          </p:nvPr>
        </p:nvSpPr>
        <p:spPr>
          <a:xfrm>
            <a:off x="1066467" y="3750910"/>
            <a:ext cx="2884210" cy="3107080"/>
          </a:xfrm>
        </p:spPr>
        <p:txBody>
          <a:bodyPr anchor="t"/>
          <a:lstStyle/>
          <a:p>
            <a:r>
              <a:rPr lang="en-US" sz="2600" b="0" dirty="0"/>
              <a:t>Adapting the schedule for time for play-based learning</a:t>
            </a:r>
          </a:p>
        </p:txBody>
      </p:sp>
      <p:sp>
        <p:nvSpPr>
          <p:cNvPr id="10" name="Content Placeholder 9">
            <a:extLst>
              <a:ext uri="{FF2B5EF4-FFF2-40B4-BE49-F238E27FC236}">
                <a16:creationId xmlns:a16="http://schemas.microsoft.com/office/drawing/2014/main" id="{66A976F7-0532-36E5-8233-4E0CCCE5EDAD}"/>
              </a:ext>
            </a:extLst>
          </p:cNvPr>
          <p:cNvSpPr>
            <a:spLocks noGrp="1"/>
          </p:cNvSpPr>
          <p:nvPr>
            <p:ph sz="half" idx="2"/>
          </p:nvPr>
        </p:nvSpPr>
        <p:spPr>
          <a:xfrm>
            <a:off x="4539130" y="3684119"/>
            <a:ext cx="3130060" cy="1833852"/>
          </a:xfrm>
        </p:spPr>
        <p:txBody>
          <a:bodyPr/>
          <a:lstStyle/>
          <a:p>
            <a:pPr marL="0" lvl="0" indent="0" algn="ctr">
              <a:buNone/>
            </a:pPr>
            <a:r>
              <a:rPr lang="en-US" sz="2600" dirty="0"/>
              <a:t>Providing materials</a:t>
            </a:r>
          </a:p>
        </p:txBody>
      </p:sp>
      <p:sp>
        <p:nvSpPr>
          <p:cNvPr id="11" name="Text Placeholder 10">
            <a:extLst>
              <a:ext uri="{FF2B5EF4-FFF2-40B4-BE49-F238E27FC236}">
                <a16:creationId xmlns:a16="http://schemas.microsoft.com/office/drawing/2014/main" id="{A11486F3-DDE5-9BD4-A596-F63D57EBFED8}"/>
              </a:ext>
            </a:extLst>
          </p:cNvPr>
          <p:cNvSpPr>
            <a:spLocks noGrp="1"/>
          </p:cNvSpPr>
          <p:nvPr>
            <p:ph type="body" sz="quarter" idx="3"/>
          </p:nvPr>
        </p:nvSpPr>
        <p:spPr>
          <a:xfrm>
            <a:off x="8275829" y="3750910"/>
            <a:ext cx="2966601" cy="3415999"/>
          </a:xfrm>
        </p:spPr>
        <p:txBody>
          <a:bodyPr anchor="t">
            <a:normAutofit/>
          </a:bodyPr>
          <a:lstStyle/>
          <a:p>
            <a:r>
              <a:rPr lang="en-US" sz="2600" b="0" dirty="0">
                <a:effectLst/>
              </a:rPr>
              <a:t>Adapt the roles of the teacher: Guiding play-based learning</a:t>
            </a:r>
          </a:p>
        </p:txBody>
      </p:sp>
    </p:spTree>
    <p:extLst>
      <p:ext uri="{BB962C8B-B14F-4D97-AF65-F5344CB8AC3E}">
        <p14:creationId xmlns:p14="http://schemas.microsoft.com/office/powerpoint/2010/main" val="1141941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15FF2-FE1E-98B6-C4A3-17069575C1B7}"/>
              </a:ext>
            </a:extLst>
          </p:cNvPr>
          <p:cNvSpPr>
            <a:spLocks noGrp="1"/>
          </p:cNvSpPr>
          <p:nvPr>
            <p:ph type="title"/>
          </p:nvPr>
        </p:nvSpPr>
        <p:spPr>
          <a:xfrm>
            <a:off x="623995" y="2766218"/>
            <a:ext cx="10515600" cy="1325563"/>
          </a:xfrm>
        </p:spPr>
        <p:txBody>
          <a:bodyPr>
            <a:normAutofit/>
          </a:bodyPr>
          <a:lstStyle/>
          <a:p>
            <a:r>
              <a:rPr lang="en-US" sz="5400" dirty="0"/>
              <a:t>Summary</a:t>
            </a:r>
          </a:p>
        </p:txBody>
      </p:sp>
      <p:pic>
        <p:nvPicPr>
          <p:cNvPr id="6" name="Picture 5">
            <a:extLst>
              <a:ext uri="{FF2B5EF4-FFF2-40B4-BE49-F238E27FC236}">
                <a16:creationId xmlns:a16="http://schemas.microsoft.com/office/drawing/2014/main" id="{D9D75776-D490-0D46-A2EB-DA9D4A362E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207" y="660835"/>
            <a:ext cx="6921798" cy="5536330"/>
          </a:xfrm>
          <a:prstGeom prst="rect">
            <a:avLst/>
          </a:prstGeom>
        </p:spPr>
      </p:pic>
      <p:sp>
        <p:nvSpPr>
          <p:cNvPr id="7" name="Text Placeholder 6">
            <a:extLst>
              <a:ext uri="{FF2B5EF4-FFF2-40B4-BE49-F238E27FC236}">
                <a16:creationId xmlns:a16="http://schemas.microsoft.com/office/drawing/2014/main" id="{CA746AFB-E522-7984-38F0-E3BB8DFB7CFC}"/>
              </a:ext>
            </a:extLst>
          </p:cNvPr>
          <p:cNvSpPr>
            <a:spLocks noGrp="1"/>
          </p:cNvSpPr>
          <p:nvPr>
            <p:ph type="body" idx="1"/>
          </p:nvPr>
        </p:nvSpPr>
        <p:spPr>
          <a:xfrm>
            <a:off x="4743940" y="815414"/>
            <a:ext cx="6824065" cy="823912"/>
          </a:xfrm>
        </p:spPr>
        <p:txBody>
          <a:bodyPr>
            <a:normAutofit fontScale="25000" lnSpcReduction="20000"/>
          </a:bodyPr>
          <a:lstStyle/>
          <a:p>
            <a:pPr>
              <a:lnSpc>
                <a:spcPct val="120000"/>
              </a:lnSpc>
            </a:pPr>
            <a:r>
              <a:rPr lang="en-US" sz="12800" b="0" dirty="0">
                <a:solidFill>
                  <a:schemeClr val="bg1"/>
                </a:solidFill>
              </a:rPr>
              <a:t>Children learn through play</a:t>
            </a:r>
          </a:p>
        </p:txBody>
      </p:sp>
      <p:sp>
        <p:nvSpPr>
          <p:cNvPr id="3" name="Content Placeholder 2">
            <a:extLst>
              <a:ext uri="{FF2B5EF4-FFF2-40B4-BE49-F238E27FC236}">
                <a16:creationId xmlns:a16="http://schemas.microsoft.com/office/drawing/2014/main" id="{740D8C9D-E7FD-7622-7766-D4CC10EF83A8}"/>
              </a:ext>
            </a:extLst>
          </p:cNvPr>
          <p:cNvSpPr>
            <a:spLocks noGrp="1"/>
          </p:cNvSpPr>
          <p:nvPr>
            <p:ph sz="half" idx="2"/>
          </p:nvPr>
        </p:nvSpPr>
        <p:spPr>
          <a:xfrm>
            <a:off x="4646207" y="2161646"/>
            <a:ext cx="6609168" cy="1377699"/>
          </a:xfrm>
        </p:spPr>
        <p:txBody>
          <a:bodyPr>
            <a:normAutofit/>
          </a:bodyPr>
          <a:lstStyle/>
          <a:p>
            <a:pPr marL="0" indent="0">
              <a:lnSpc>
                <a:spcPct val="100000"/>
              </a:lnSpc>
              <a:buNone/>
            </a:pPr>
            <a:r>
              <a:rPr lang="en-US" sz="3200" dirty="0">
                <a:solidFill>
                  <a:schemeClr val="bg1"/>
                </a:solidFill>
              </a:rPr>
              <a:t>Play-based learning is on a continuum</a:t>
            </a:r>
          </a:p>
        </p:txBody>
      </p:sp>
      <p:sp>
        <p:nvSpPr>
          <p:cNvPr id="8" name="Text Placeholder 7">
            <a:extLst>
              <a:ext uri="{FF2B5EF4-FFF2-40B4-BE49-F238E27FC236}">
                <a16:creationId xmlns:a16="http://schemas.microsoft.com/office/drawing/2014/main" id="{65586303-35CA-99A7-C9AB-0048346DF1ED}"/>
              </a:ext>
            </a:extLst>
          </p:cNvPr>
          <p:cNvSpPr>
            <a:spLocks noGrp="1"/>
          </p:cNvSpPr>
          <p:nvPr>
            <p:ph type="body" sz="quarter" idx="3"/>
          </p:nvPr>
        </p:nvSpPr>
        <p:spPr>
          <a:xfrm>
            <a:off x="4646206" y="3669323"/>
            <a:ext cx="6783793" cy="986019"/>
          </a:xfrm>
        </p:spPr>
        <p:txBody>
          <a:bodyPr>
            <a:normAutofit fontScale="25000" lnSpcReduction="20000"/>
          </a:bodyPr>
          <a:lstStyle/>
          <a:p>
            <a:pPr>
              <a:lnSpc>
                <a:spcPct val="120000"/>
              </a:lnSpc>
            </a:pPr>
            <a:r>
              <a:rPr lang="en-US" sz="12800" b="0" dirty="0">
                <a:solidFill>
                  <a:schemeClr val="bg1"/>
                </a:solidFill>
              </a:rPr>
              <a:t>Standards can be met through play-based activities</a:t>
            </a:r>
          </a:p>
        </p:txBody>
      </p:sp>
      <p:sp>
        <p:nvSpPr>
          <p:cNvPr id="9" name="Content Placeholder 8">
            <a:extLst>
              <a:ext uri="{FF2B5EF4-FFF2-40B4-BE49-F238E27FC236}">
                <a16:creationId xmlns:a16="http://schemas.microsoft.com/office/drawing/2014/main" id="{C5849953-0DDC-9351-A267-E3C3A12C5791}"/>
              </a:ext>
            </a:extLst>
          </p:cNvPr>
          <p:cNvSpPr>
            <a:spLocks noGrp="1"/>
          </p:cNvSpPr>
          <p:nvPr>
            <p:ph sz="quarter" idx="4"/>
          </p:nvPr>
        </p:nvSpPr>
        <p:spPr>
          <a:xfrm>
            <a:off x="4646207" y="4986817"/>
            <a:ext cx="6783792" cy="1190146"/>
          </a:xfrm>
        </p:spPr>
        <p:txBody>
          <a:bodyPr>
            <a:noAutofit/>
          </a:bodyPr>
          <a:lstStyle/>
          <a:p>
            <a:pPr marL="0" indent="0">
              <a:lnSpc>
                <a:spcPct val="100000"/>
              </a:lnSpc>
              <a:buNone/>
            </a:pPr>
            <a:r>
              <a:rPr lang="en-US" sz="3200" dirty="0">
                <a:solidFill>
                  <a:schemeClr val="bg1"/>
                </a:solidFill>
              </a:rPr>
              <a:t>Guidance during play leads to academic gains</a:t>
            </a:r>
          </a:p>
        </p:txBody>
      </p:sp>
      <p:sp>
        <p:nvSpPr>
          <p:cNvPr id="10" name="sketch line">
            <a:extLst>
              <a:ext uri="{FF2B5EF4-FFF2-40B4-BE49-F238E27FC236}">
                <a16:creationId xmlns:a16="http://schemas.microsoft.com/office/drawing/2014/main" id="{ADD353D5-6592-95FB-3F2B-218A20004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663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7CD33-779B-3B0C-E25F-9C652EC908C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76E0D5D-9311-6EE8-95FC-EFD5C82DE74B}"/>
              </a:ext>
            </a:extLst>
          </p:cNvPr>
          <p:cNvSpPr>
            <a:spLocks noGrp="1"/>
          </p:cNvSpPr>
          <p:nvPr>
            <p:ph idx="1"/>
          </p:nvPr>
        </p:nvSpPr>
        <p:spPr>
          <a:xfrm>
            <a:off x="838200" y="1511300"/>
            <a:ext cx="10515600" cy="4665663"/>
          </a:xfrm>
        </p:spPr>
        <p:txBody>
          <a:bodyPr>
            <a:normAutofit/>
          </a:bodyPr>
          <a:lstStyle/>
          <a:p>
            <a:r>
              <a:rPr lang="en-US" sz="1700" dirty="0" err="1">
                <a:effectLst/>
                <a:ea typeface="Times New Roman" panose="02020603050405020304" pitchFamily="18" charset="0"/>
              </a:rPr>
              <a:t>Bodrova</a:t>
            </a:r>
            <a:r>
              <a:rPr lang="en-US" sz="1700" dirty="0">
                <a:effectLst/>
                <a:ea typeface="Times New Roman" panose="02020603050405020304" pitchFamily="18" charset="0"/>
              </a:rPr>
              <a:t>, E., &amp; Leong, D. J. (2019). Making Play Smarter, Stronger, and Kinder: Lessons from Tools of the Mind. </a:t>
            </a:r>
            <a:r>
              <a:rPr lang="en-US" sz="1700" i="1" dirty="0">
                <a:effectLst/>
                <a:ea typeface="Times New Roman" panose="02020603050405020304" pitchFamily="18" charset="0"/>
              </a:rPr>
              <a:t>American Journal of Play</a:t>
            </a:r>
            <a:r>
              <a:rPr lang="en-US" sz="1700" dirty="0">
                <a:effectLst/>
                <a:ea typeface="Times New Roman" panose="02020603050405020304" pitchFamily="18" charset="0"/>
              </a:rPr>
              <a:t>, </a:t>
            </a:r>
            <a:r>
              <a:rPr lang="en-US" sz="1700" i="1" dirty="0">
                <a:effectLst/>
                <a:ea typeface="Times New Roman" panose="02020603050405020304" pitchFamily="18" charset="0"/>
              </a:rPr>
              <a:t>12</a:t>
            </a:r>
            <a:r>
              <a:rPr lang="en-US" sz="1700" dirty="0">
                <a:effectLst/>
                <a:ea typeface="Times New Roman" panose="02020603050405020304" pitchFamily="18" charset="0"/>
              </a:rPr>
              <a:t>(1), 37-53.</a:t>
            </a:r>
          </a:p>
          <a:p>
            <a:r>
              <a:rPr lang="en-US" sz="1700" b="0" i="0" dirty="0">
                <a:effectLst/>
                <a:highlight>
                  <a:srgbClr val="FFFFFF"/>
                </a:highlight>
              </a:rPr>
              <a:t>Manship, K., Farber, J., Smith, C., &amp; Drummond, K. (2016). Case Studies of Schools Implementing Early Elementary Strategies: Preschool through Third Grade Alignment and Differentiated Instruction. </a:t>
            </a:r>
            <a:r>
              <a:rPr lang="en-US" sz="1700" b="0" i="1" dirty="0">
                <a:effectLst/>
                <a:highlight>
                  <a:srgbClr val="FFFFFF"/>
                </a:highlight>
              </a:rPr>
              <a:t>Office of Planning, Evaluation and Policy Development, US Department of Education</a:t>
            </a:r>
            <a:r>
              <a:rPr lang="en-US" sz="1700" b="0" i="0" dirty="0">
                <a:effectLst/>
                <a:highlight>
                  <a:srgbClr val="FFFFFF"/>
                </a:highlight>
              </a:rPr>
              <a:t>.</a:t>
            </a:r>
            <a:endParaRPr lang="en-US" sz="1700" dirty="0">
              <a:effectLst/>
              <a:ea typeface="Times New Roman" panose="02020603050405020304" pitchFamily="18" charset="0"/>
            </a:endParaRPr>
          </a:p>
          <a:p>
            <a:r>
              <a:rPr lang="en-US" sz="1700" dirty="0">
                <a:effectLst/>
                <a:ea typeface="Times New Roman" panose="02020603050405020304" pitchFamily="18" charset="0"/>
              </a:rPr>
              <a:t>Pyle, A., &amp; </a:t>
            </a:r>
            <a:r>
              <a:rPr lang="en-US" sz="1700" dirty="0" err="1">
                <a:effectLst/>
                <a:ea typeface="Times New Roman" panose="02020603050405020304" pitchFamily="18" charset="0"/>
              </a:rPr>
              <a:t>Danniels</a:t>
            </a:r>
            <a:r>
              <a:rPr lang="en-US" sz="1700" dirty="0">
                <a:effectLst/>
                <a:ea typeface="Times New Roman" panose="02020603050405020304" pitchFamily="18" charset="0"/>
              </a:rPr>
              <a:t>, E. (2017). A continuum of play-based learning: The role of the teacher in play-based pedagogy and the fear of hijacking play. </a:t>
            </a:r>
            <a:r>
              <a:rPr lang="en-US" sz="1700" i="1" dirty="0">
                <a:effectLst/>
                <a:ea typeface="Times New Roman" panose="02020603050405020304" pitchFamily="18" charset="0"/>
              </a:rPr>
              <a:t>Early Education and Development</a:t>
            </a:r>
            <a:r>
              <a:rPr lang="en-US" sz="1700" dirty="0">
                <a:effectLst/>
                <a:ea typeface="Times New Roman" panose="02020603050405020304" pitchFamily="18" charset="0"/>
              </a:rPr>
              <a:t>, </a:t>
            </a:r>
            <a:r>
              <a:rPr lang="en-US" sz="1700" i="1" dirty="0">
                <a:effectLst/>
                <a:ea typeface="Times New Roman" panose="02020603050405020304" pitchFamily="18" charset="0"/>
              </a:rPr>
              <a:t>28</a:t>
            </a:r>
            <a:r>
              <a:rPr lang="en-US" sz="1700" dirty="0">
                <a:effectLst/>
                <a:ea typeface="Times New Roman" panose="02020603050405020304" pitchFamily="18" charset="0"/>
              </a:rPr>
              <a:t>(3), 274-289. </a:t>
            </a:r>
          </a:p>
          <a:p>
            <a:r>
              <a:rPr lang="en-US" sz="1700" b="0" i="0" dirty="0">
                <a:effectLst/>
                <a:highlight>
                  <a:srgbClr val="FFFFFF"/>
                </a:highlight>
              </a:rPr>
              <a:t>Rand, M. K., &amp; Morrow, L. M. (2021). The contribution of play experiences in early literacy: Expanding the science of reading. </a:t>
            </a:r>
            <a:r>
              <a:rPr lang="en-US" sz="1700" b="0" i="1" dirty="0">
                <a:effectLst/>
                <a:highlight>
                  <a:srgbClr val="FFFFFF"/>
                </a:highlight>
              </a:rPr>
              <a:t>Reading Research Quarterly</a:t>
            </a:r>
            <a:r>
              <a:rPr lang="en-US" sz="1700" b="0" i="0" dirty="0">
                <a:effectLst/>
                <a:highlight>
                  <a:srgbClr val="FFFFFF"/>
                </a:highlight>
              </a:rPr>
              <a:t>, </a:t>
            </a:r>
            <a:r>
              <a:rPr lang="en-US" sz="1700" b="0" i="1" dirty="0">
                <a:effectLst/>
                <a:highlight>
                  <a:srgbClr val="FFFFFF"/>
                </a:highlight>
              </a:rPr>
              <a:t>56</a:t>
            </a:r>
            <a:r>
              <a:rPr lang="en-US" sz="1700" b="0" i="0" dirty="0">
                <a:effectLst/>
                <a:highlight>
                  <a:srgbClr val="FFFFFF"/>
                </a:highlight>
              </a:rPr>
              <a:t>, S239-S248.</a:t>
            </a:r>
            <a:endParaRPr lang="en-US" sz="1700" dirty="0">
              <a:effectLst/>
              <a:ea typeface="Times New Roman" panose="02020603050405020304" pitchFamily="18" charset="0"/>
            </a:endParaRPr>
          </a:p>
          <a:p>
            <a:r>
              <a:rPr lang="en-US" sz="1700" b="0" i="0" dirty="0">
                <a:effectLst/>
                <a:highlight>
                  <a:srgbClr val="FFFFFF"/>
                </a:highlight>
              </a:rPr>
              <a:t>Taylor, M.E., Boyer, W. Play-Based Learning: Evidence-Based Research to Improve Children’s Learning Experiences in the Kindergarten Classroom. </a:t>
            </a:r>
            <a:r>
              <a:rPr lang="en-US" sz="1700" b="0" i="1" dirty="0">
                <a:effectLst/>
                <a:highlight>
                  <a:srgbClr val="FFFFFF"/>
                </a:highlight>
              </a:rPr>
              <a:t>Early Childhood Educ J</a:t>
            </a:r>
            <a:r>
              <a:rPr lang="en-US" sz="1700" b="0" i="0" dirty="0">
                <a:effectLst/>
                <a:highlight>
                  <a:srgbClr val="FFFFFF"/>
                </a:highlight>
              </a:rPr>
              <a:t> </a:t>
            </a:r>
            <a:r>
              <a:rPr lang="en-US" sz="1700" i="0" dirty="0">
                <a:effectLst/>
                <a:highlight>
                  <a:srgbClr val="FFFFFF"/>
                </a:highlight>
              </a:rPr>
              <a:t>48,</a:t>
            </a:r>
            <a:r>
              <a:rPr lang="en-US" sz="1700" b="0" i="0" dirty="0">
                <a:effectLst/>
                <a:highlight>
                  <a:srgbClr val="FFFFFF"/>
                </a:highlight>
              </a:rPr>
              <a:t> 127–133 (2020). </a:t>
            </a:r>
          </a:p>
          <a:p>
            <a:r>
              <a:rPr lang="en-US" sz="1700" dirty="0" err="1">
                <a:effectLst/>
                <a:ea typeface="Times New Roman" panose="02020603050405020304" pitchFamily="18" charset="0"/>
              </a:rPr>
              <a:t>Toub</a:t>
            </a:r>
            <a:r>
              <a:rPr lang="en-US" sz="1700" dirty="0">
                <a:effectLst/>
                <a:ea typeface="Times New Roman" panose="02020603050405020304" pitchFamily="18" charset="0"/>
              </a:rPr>
              <a:t>, T. S., </a:t>
            </a:r>
            <a:r>
              <a:rPr lang="en-US" sz="1700" dirty="0" err="1">
                <a:effectLst/>
                <a:ea typeface="Times New Roman" panose="02020603050405020304" pitchFamily="18" charset="0"/>
              </a:rPr>
              <a:t>Hassinger</a:t>
            </a:r>
            <a:r>
              <a:rPr lang="en-US" sz="1700" dirty="0">
                <a:effectLst/>
                <a:ea typeface="Times New Roman" panose="02020603050405020304" pitchFamily="18" charset="0"/>
              </a:rPr>
              <a:t>-Das, B., Nesbitt, K.T., </a:t>
            </a:r>
            <a:r>
              <a:rPr lang="en-US" sz="1700" dirty="0" err="1">
                <a:effectLst/>
                <a:ea typeface="Times New Roman" panose="02020603050405020304" pitchFamily="18" charset="0"/>
              </a:rPr>
              <a:t>Ilgaz</a:t>
            </a:r>
            <a:r>
              <a:rPr lang="en-US" sz="1700" dirty="0">
                <a:effectLst/>
                <a:ea typeface="Times New Roman" panose="02020603050405020304" pitchFamily="18" charset="0"/>
              </a:rPr>
              <a:t>, H., Weisberg, D.S., Hirsh-</a:t>
            </a:r>
            <a:r>
              <a:rPr lang="en-US" sz="1700" dirty="0" err="1">
                <a:effectLst/>
                <a:ea typeface="Times New Roman" panose="02020603050405020304" pitchFamily="18" charset="0"/>
              </a:rPr>
              <a:t>Pasek</a:t>
            </a:r>
            <a:r>
              <a:rPr lang="en-US" sz="1700" dirty="0">
                <a:effectLst/>
                <a:ea typeface="Times New Roman" panose="02020603050405020304" pitchFamily="18" charset="0"/>
              </a:rPr>
              <a:t>, K., </a:t>
            </a:r>
            <a:r>
              <a:rPr lang="en-US" sz="1700" dirty="0" err="1">
                <a:effectLst/>
                <a:highlight>
                  <a:srgbClr val="FFFFFF"/>
                </a:highlight>
                <a:ea typeface="Times New Roman" panose="02020603050405020304" pitchFamily="18" charset="0"/>
              </a:rPr>
              <a:t>Golinkoff</a:t>
            </a:r>
            <a:r>
              <a:rPr lang="en-US" sz="1700" dirty="0">
                <a:effectLst/>
                <a:highlight>
                  <a:srgbClr val="FFFFFF"/>
                </a:highlight>
                <a:ea typeface="Times New Roman" panose="02020603050405020304" pitchFamily="18" charset="0"/>
              </a:rPr>
              <a:t>, R. M., </a:t>
            </a:r>
            <a:r>
              <a:rPr lang="en-US" sz="1700" dirty="0" err="1">
                <a:effectLst/>
                <a:highlight>
                  <a:srgbClr val="FFFFFF"/>
                </a:highlight>
                <a:ea typeface="Times New Roman" panose="02020603050405020304" pitchFamily="18" charset="0"/>
              </a:rPr>
              <a:t>Nicolopoulou</a:t>
            </a:r>
            <a:r>
              <a:rPr lang="en-US" sz="1700" dirty="0">
                <a:effectLst/>
                <a:highlight>
                  <a:srgbClr val="FFFFFF"/>
                </a:highlight>
                <a:ea typeface="Times New Roman" panose="02020603050405020304" pitchFamily="18" charset="0"/>
              </a:rPr>
              <a:t>, A., &amp; </a:t>
            </a:r>
            <a:r>
              <a:rPr lang="en-US" sz="1700" dirty="0">
                <a:effectLst/>
                <a:ea typeface="Times New Roman" panose="02020603050405020304" pitchFamily="18" charset="0"/>
              </a:rPr>
              <a:t>Dickinson, D. K. (2018). The language of play: Developing preschool vocabulary through play following shared book-reading. </a:t>
            </a:r>
            <a:r>
              <a:rPr lang="en-US" sz="1700" i="1" dirty="0">
                <a:effectLst/>
                <a:ea typeface="Times New Roman" panose="02020603050405020304" pitchFamily="18" charset="0"/>
              </a:rPr>
              <a:t>Early Childhood Research Quarterly</a:t>
            </a:r>
            <a:r>
              <a:rPr lang="en-US" sz="1700" dirty="0">
                <a:effectLst/>
                <a:ea typeface="Times New Roman" panose="02020603050405020304" pitchFamily="18" charset="0"/>
              </a:rPr>
              <a:t>,</a:t>
            </a:r>
            <a:r>
              <a:rPr lang="en-US" sz="1700" i="1" dirty="0">
                <a:effectLst/>
                <a:ea typeface="Times New Roman" panose="02020603050405020304" pitchFamily="18" charset="0"/>
              </a:rPr>
              <a:t> 45</a:t>
            </a:r>
            <a:r>
              <a:rPr lang="en-US" sz="1700" dirty="0">
                <a:effectLst/>
                <a:ea typeface="Times New Roman" panose="02020603050405020304" pitchFamily="18" charset="0"/>
              </a:rPr>
              <a:t>, 1–17. </a:t>
            </a:r>
            <a:endParaRPr lang="en-US" sz="1700" u="sng" dirty="0">
              <a:effectLst/>
              <a:ea typeface="Times New Roman" panose="02020603050405020304" pitchFamily="18" charset="0"/>
            </a:endParaRPr>
          </a:p>
          <a:p>
            <a:r>
              <a:rPr lang="en-US" sz="1700" dirty="0" err="1">
                <a:effectLst/>
                <a:ea typeface="Times New Roman" panose="02020603050405020304" pitchFamily="18" charset="0"/>
              </a:rPr>
              <a:t>Zosh</a:t>
            </a:r>
            <a:r>
              <a:rPr lang="en-US" sz="1700" dirty="0">
                <a:effectLst/>
                <a:ea typeface="Times New Roman" panose="02020603050405020304" pitchFamily="18" charset="0"/>
              </a:rPr>
              <a:t>, J. M., Hirsh-</a:t>
            </a:r>
            <a:r>
              <a:rPr lang="en-US" sz="1700" dirty="0" err="1">
                <a:effectLst/>
                <a:ea typeface="Times New Roman" panose="02020603050405020304" pitchFamily="18" charset="0"/>
              </a:rPr>
              <a:t>Pasek</a:t>
            </a:r>
            <a:r>
              <a:rPr lang="en-US" sz="1700" dirty="0">
                <a:effectLst/>
                <a:ea typeface="Times New Roman" panose="02020603050405020304" pitchFamily="18" charset="0"/>
              </a:rPr>
              <a:t>, K., Hopkins, E. J., Jensen, H., Liu, C., Neale, D., Solis, S. L., &amp; </a:t>
            </a:r>
            <a:r>
              <a:rPr lang="en-US" sz="1700" dirty="0" err="1">
                <a:effectLst/>
                <a:ea typeface="Times New Roman" panose="02020603050405020304" pitchFamily="18" charset="0"/>
              </a:rPr>
              <a:t>Whitebread</a:t>
            </a:r>
            <a:r>
              <a:rPr lang="en-US" sz="1700" dirty="0">
                <a:effectLst/>
                <a:ea typeface="Times New Roman" panose="02020603050405020304" pitchFamily="18" charset="0"/>
              </a:rPr>
              <a:t>, D. (2018). Accessing the </a:t>
            </a:r>
            <a:r>
              <a:rPr lang="en-US" sz="1600" dirty="0">
                <a:effectLst/>
                <a:ea typeface="Times New Roman" panose="02020603050405020304" pitchFamily="18" charset="0"/>
              </a:rPr>
              <a:t>inaccessible: Redefining play as a spectrum. Frontiers in Psychology, 9, 1-12.</a:t>
            </a:r>
            <a:endParaRPr lang="en-US" sz="1600" u="sng" dirty="0">
              <a:effectLst/>
              <a:ea typeface="Times New Roman" panose="02020603050405020304" pitchFamily="18" charset="0"/>
            </a:endParaRPr>
          </a:p>
        </p:txBody>
      </p:sp>
    </p:spTree>
    <p:extLst>
      <p:ext uri="{BB962C8B-B14F-4D97-AF65-F5344CB8AC3E}">
        <p14:creationId xmlns:p14="http://schemas.microsoft.com/office/powerpoint/2010/main" val="3447761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26985-FB43-AF24-4A44-35862562181B}"/>
              </a:ext>
            </a:extLst>
          </p:cNvPr>
          <p:cNvSpPr>
            <a:spLocks noGrp="1"/>
          </p:cNvSpPr>
          <p:nvPr>
            <p:ph type="title"/>
          </p:nvPr>
        </p:nvSpPr>
        <p:spPr>
          <a:xfrm>
            <a:off x="0" y="-1600200"/>
            <a:ext cx="12192000" cy="1600200"/>
          </a:xfrm>
        </p:spPr>
        <p:txBody>
          <a:bodyPr vert="horz" lIns="91440" tIns="45720" rIns="91440" bIns="45720" rtlCol="0" anchor="b">
            <a:normAutofit/>
          </a:bodyPr>
          <a:lstStyle/>
          <a:p>
            <a:r>
              <a:rPr lang="en-US" dirty="0"/>
              <a:t>Continuum of Pedagogical Strategies for Play-Based Learning (1 of 2)</a:t>
            </a:r>
          </a:p>
        </p:txBody>
      </p:sp>
      <p:pic>
        <p:nvPicPr>
          <p:cNvPr id="4" name="Content Placeholder 3" descr="Continuum of Pedagogical Strategies for Play-Based Learning. All content is in the text version on the next slide.">
            <a:extLst>
              <a:ext uri="{FF2B5EF4-FFF2-40B4-BE49-F238E27FC236}">
                <a16:creationId xmlns:a16="http://schemas.microsoft.com/office/drawing/2014/main" id="{171AB301-EC04-95D1-C6F6-5177225BE732}"/>
              </a:ext>
            </a:extLst>
          </p:cNvPr>
          <p:cNvPicPr>
            <a:picLocks noGrp="1" noChangeAspect="1"/>
          </p:cNvPicPr>
          <p:nvPr>
            <p:ph idx="1"/>
          </p:nvPr>
        </p:nvPicPr>
        <p:blipFill>
          <a:blip r:embed="rId3"/>
          <a:stretch>
            <a:fillRect/>
          </a:stretch>
        </p:blipFill>
        <p:spPr>
          <a:xfrm>
            <a:off x="335628" y="256540"/>
            <a:ext cx="11337864" cy="6344920"/>
          </a:xfrm>
          <a:prstGeom prst="rect">
            <a:avLst/>
          </a:prstGeom>
        </p:spPr>
      </p:pic>
    </p:spTree>
    <p:extLst>
      <p:ext uri="{BB962C8B-B14F-4D97-AF65-F5344CB8AC3E}">
        <p14:creationId xmlns:p14="http://schemas.microsoft.com/office/powerpoint/2010/main" val="3489417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A5EA-40C7-3445-DE92-DBFDDE6E65F4}"/>
              </a:ext>
            </a:extLst>
          </p:cNvPr>
          <p:cNvSpPr>
            <a:spLocks noGrp="1"/>
          </p:cNvSpPr>
          <p:nvPr>
            <p:ph type="title"/>
          </p:nvPr>
        </p:nvSpPr>
        <p:spPr>
          <a:xfrm>
            <a:off x="736600" y="202565"/>
            <a:ext cx="10515600" cy="1325563"/>
          </a:xfrm>
        </p:spPr>
        <p:txBody>
          <a:bodyPr>
            <a:normAutofit/>
          </a:bodyPr>
          <a:lstStyle/>
          <a:p>
            <a:r>
              <a:rPr lang="en-US" sz="4000" dirty="0"/>
              <a:t>Text Version: Continuum of Pedagogical Strategies for Play-Based Learning</a:t>
            </a:r>
          </a:p>
        </p:txBody>
      </p:sp>
      <p:graphicFrame>
        <p:nvGraphicFramePr>
          <p:cNvPr id="19" name="Content Placeholder 18">
            <a:extLst>
              <a:ext uri="{FF2B5EF4-FFF2-40B4-BE49-F238E27FC236}">
                <a16:creationId xmlns:a16="http://schemas.microsoft.com/office/drawing/2014/main" id="{23D0B1CA-46B3-DBA6-16C3-91F35EA52C75}"/>
              </a:ext>
            </a:extLst>
          </p:cNvPr>
          <p:cNvGraphicFramePr>
            <a:graphicFrameLocks noGrp="1"/>
          </p:cNvGraphicFramePr>
          <p:nvPr>
            <p:ph sz="half" idx="1"/>
            <p:extLst>
              <p:ext uri="{D42A27DB-BD31-4B8C-83A1-F6EECF244321}">
                <p14:modId xmlns:p14="http://schemas.microsoft.com/office/powerpoint/2010/main" val="299881166"/>
              </p:ext>
            </p:extLst>
          </p:nvPr>
        </p:nvGraphicFramePr>
        <p:xfrm>
          <a:off x="838200" y="1528128"/>
          <a:ext cx="10226040" cy="4525987"/>
        </p:xfrm>
        <a:graphic>
          <a:graphicData uri="http://schemas.openxmlformats.org/drawingml/2006/table">
            <a:tbl>
              <a:tblPr firstRow="1" bandRow="1">
                <a:tableStyleId>{5C22544A-7EE6-4342-B048-85BDC9FD1C3A}</a:tableStyleId>
              </a:tblPr>
              <a:tblGrid>
                <a:gridCol w="2065182">
                  <a:extLst>
                    <a:ext uri="{9D8B030D-6E8A-4147-A177-3AD203B41FA5}">
                      <a16:colId xmlns:a16="http://schemas.microsoft.com/office/drawing/2014/main" val="2391011214"/>
                    </a:ext>
                  </a:extLst>
                </a:gridCol>
                <a:gridCol w="4752177">
                  <a:extLst>
                    <a:ext uri="{9D8B030D-6E8A-4147-A177-3AD203B41FA5}">
                      <a16:colId xmlns:a16="http://schemas.microsoft.com/office/drawing/2014/main" val="857914510"/>
                    </a:ext>
                  </a:extLst>
                </a:gridCol>
                <a:gridCol w="3408681">
                  <a:extLst>
                    <a:ext uri="{9D8B030D-6E8A-4147-A177-3AD203B41FA5}">
                      <a16:colId xmlns:a16="http://schemas.microsoft.com/office/drawing/2014/main" val="584017270"/>
                    </a:ext>
                  </a:extLst>
                </a:gridCol>
              </a:tblGrid>
              <a:tr h="399993">
                <a:tc>
                  <a:txBody>
                    <a:bodyPr/>
                    <a:lstStyle/>
                    <a:p>
                      <a:r>
                        <a:rPr lang="en-US" dirty="0"/>
                        <a:t>Strategy</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t>Description</a:t>
                      </a:r>
                    </a:p>
                  </a:txBody>
                  <a:tcPr>
                    <a:lnB w="12700" cap="flat" cmpd="sng" algn="ctr">
                      <a:solidFill>
                        <a:schemeClr val="tx1"/>
                      </a:solidFill>
                      <a:prstDash val="solid"/>
                      <a:round/>
                      <a:headEnd type="none" w="med" len="med"/>
                      <a:tailEnd type="none" w="med" len="med"/>
                    </a:lnB>
                  </a:tcPr>
                </a:tc>
                <a:tc>
                  <a:txBody>
                    <a:bodyPr/>
                    <a:lstStyle/>
                    <a:p>
                      <a:r>
                        <a:rPr lang="en-US" dirty="0"/>
                        <a:t>Location on Continuum</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772247"/>
                  </a:ext>
                </a:extLst>
              </a:tr>
              <a:tr h="571419">
                <a:tc>
                  <a:txBody>
                    <a:bodyPr/>
                    <a:lstStyle/>
                    <a:p>
                      <a:r>
                        <a:rPr lang="en-US" dirty="0"/>
                        <a:t>Free 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dirty="0"/>
                        <a:t>Observe and reflect</a:t>
                      </a:r>
                    </a:p>
                    <a:p>
                      <a:pPr marL="285750" indent="-285750">
                        <a:buFont typeface="Arial" panose="020B0604020202020204" pitchFamily="34" charset="0"/>
                        <a:buChar char="•"/>
                      </a:pPr>
                      <a:r>
                        <a:rPr lang="en-US" dirty="0"/>
                        <a:t>Facilitate time space and things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Child Directed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6092525"/>
                  </a:ext>
                </a:extLst>
              </a:tr>
              <a:tr h="914270">
                <a:tc>
                  <a:txBody>
                    <a:bodyPr/>
                    <a:lstStyle/>
                    <a:p>
                      <a:r>
                        <a:rPr lang="en-US" dirty="0"/>
                        <a:t>Inquiry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Extend child-initiated ideas and exploration through questions, provocations, and investigations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Child Directed and Educator Guided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2690788"/>
                  </a:ext>
                </a:extLst>
              </a:tr>
              <a:tr h="914270">
                <a:tc>
                  <a:txBody>
                    <a:bodyPr/>
                    <a:lstStyle/>
                    <a:p>
                      <a:r>
                        <a:rPr lang="en-US" dirty="0"/>
                        <a:t>Collaborative 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Use opportunities to enter children’s play and incorporate targeted skills into their play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Educator Guided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4158821"/>
                  </a:ext>
                </a:extLst>
              </a:tr>
              <a:tr h="914270">
                <a:tc>
                  <a:txBody>
                    <a:bodyPr/>
                    <a:lstStyle/>
                    <a:p>
                      <a:r>
                        <a:rPr lang="en-US" dirty="0"/>
                        <a:t>Playful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Focus on targeted skills in learning experiences that can incorporate children’s play narrative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Educator Guided and Educator Directed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5887309"/>
                  </a:ext>
                </a:extLst>
              </a:tr>
              <a:tr h="742844">
                <a:tc>
                  <a:txBody>
                    <a:bodyPr/>
                    <a:lstStyle/>
                    <a:p>
                      <a:r>
                        <a:rPr lang="en-US" dirty="0"/>
                        <a:t>Learning Games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Prescribed activities </a:t>
                      </a:r>
                      <a:r>
                        <a:rPr lang="en-US" sz="1800" kern="1200" dirty="0">
                          <a:solidFill>
                            <a:schemeClr val="dk1"/>
                          </a:solidFill>
                          <a:effectLst/>
                          <a:latin typeface="+mn-lt"/>
                          <a:ea typeface="+mn-ea"/>
                          <a:cs typeface="+mn-cs"/>
                        </a:rPr>
                        <a:t>—</a:t>
                      </a:r>
                      <a:r>
                        <a:rPr lang="en-US" dirty="0"/>
                        <a:t>focused skills; usually literacy and numeracy 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Educator Directed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213369"/>
                  </a:ext>
                </a:extLst>
              </a:tr>
            </a:tbl>
          </a:graphicData>
        </a:graphic>
      </p:graphicFrame>
      <p:sp>
        <p:nvSpPr>
          <p:cNvPr id="21" name="Content Placeholder 20">
            <a:extLst>
              <a:ext uri="{FF2B5EF4-FFF2-40B4-BE49-F238E27FC236}">
                <a16:creationId xmlns:a16="http://schemas.microsoft.com/office/drawing/2014/main" id="{B4B4D897-956B-A5D2-F93C-8F27F55103E4}"/>
              </a:ext>
            </a:extLst>
          </p:cNvPr>
          <p:cNvSpPr>
            <a:spLocks noGrp="1"/>
          </p:cNvSpPr>
          <p:nvPr>
            <p:ph sz="half" idx="2"/>
          </p:nvPr>
        </p:nvSpPr>
        <p:spPr>
          <a:xfrm>
            <a:off x="838200" y="6168072"/>
            <a:ext cx="5181600" cy="487363"/>
          </a:xfrm>
        </p:spPr>
        <p:txBody>
          <a:bodyPr>
            <a:normAutofit fontScale="77500" lnSpcReduction="20000"/>
          </a:bodyPr>
          <a:lstStyle/>
          <a:p>
            <a:pPr marL="0" indent="0">
              <a:buNone/>
            </a:pPr>
            <a:r>
              <a:rPr lang="en-US" dirty="0"/>
              <a:t>Adapted from Pyle and </a:t>
            </a:r>
            <a:r>
              <a:rPr lang="en-US" dirty="0" err="1"/>
              <a:t>Danniels</a:t>
            </a:r>
            <a:r>
              <a:rPr lang="en-US" dirty="0"/>
              <a:t>, 2017</a:t>
            </a:r>
          </a:p>
        </p:txBody>
      </p:sp>
    </p:spTree>
    <p:extLst>
      <p:ext uri="{BB962C8B-B14F-4D97-AF65-F5344CB8AC3E}">
        <p14:creationId xmlns:p14="http://schemas.microsoft.com/office/powerpoint/2010/main" val="68964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E10783-217F-E4CB-2AB0-9D66FA8C4745}"/>
              </a:ext>
            </a:extLst>
          </p:cNvPr>
          <p:cNvSpPr>
            <a:spLocks noGrp="1"/>
          </p:cNvSpPr>
          <p:nvPr>
            <p:ph type="title"/>
          </p:nvPr>
        </p:nvSpPr>
        <p:spPr/>
        <p:txBody>
          <a:bodyPr>
            <a:normAutofit/>
          </a:bodyPr>
          <a:lstStyle/>
          <a:p>
            <a:r>
              <a:rPr lang="en-US" sz="5400" dirty="0"/>
              <a:t>Play and Learning are Not Separate</a:t>
            </a:r>
          </a:p>
        </p:txBody>
      </p:sp>
      <p:sp>
        <p:nvSpPr>
          <p:cNvPr id="6" name="Content Placeholder 5">
            <a:extLst>
              <a:ext uri="{FF2B5EF4-FFF2-40B4-BE49-F238E27FC236}">
                <a16:creationId xmlns:a16="http://schemas.microsoft.com/office/drawing/2014/main" id="{FD5CC4B3-A6CE-CE08-FE4B-89E6D90BA636}"/>
              </a:ext>
            </a:extLst>
          </p:cNvPr>
          <p:cNvSpPr>
            <a:spLocks noGrp="1"/>
          </p:cNvSpPr>
          <p:nvPr>
            <p:ph sz="half" idx="1"/>
          </p:nvPr>
        </p:nvSpPr>
        <p:spPr>
          <a:xfrm>
            <a:off x="838200" y="2621280"/>
            <a:ext cx="4648202" cy="2712720"/>
          </a:xfrm>
          <a:solidFill>
            <a:schemeClr val="accent2"/>
          </a:solidFill>
        </p:spPr>
        <p:txBody>
          <a:bodyPr>
            <a:normAutofit/>
          </a:bodyPr>
          <a:lstStyle/>
          <a:p>
            <a:pPr marL="0" indent="0" algn="ctr">
              <a:lnSpc>
                <a:spcPct val="100000"/>
              </a:lnSpc>
              <a:spcBef>
                <a:spcPts val="2400"/>
              </a:spcBef>
              <a:buNone/>
            </a:pPr>
            <a:r>
              <a:rPr lang="en-US" sz="3400" dirty="0">
                <a:solidFill>
                  <a:schemeClr val="bg1"/>
                </a:solidFill>
              </a:rPr>
              <a:t>Play-based learning positively influences children’s reading and math scores</a:t>
            </a:r>
          </a:p>
        </p:txBody>
      </p:sp>
      <p:sp>
        <p:nvSpPr>
          <p:cNvPr id="7" name="Content Placeholder 6">
            <a:extLst>
              <a:ext uri="{FF2B5EF4-FFF2-40B4-BE49-F238E27FC236}">
                <a16:creationId xmlns:a16="http://schemas.microsoft.com/office/drawing/2014/main" id="{47D3FFF9-BC2C-1040-70BF-4B954D3627E0}"/>
              </a:ext>
            </a:extLst>
          </p:cNvPr>
          <p:cNvSpPr>
            <a:spLocks noGrp="1"/>
          </p:cNvSpPr>
          <p:nvPr>
            <p:ph sz="half" idx="2"/>
          </p:nvPr>
        </p:nvSpPr>
        <p:spPr>
          <a:xfrm>
            <a:off x="6705598" y="2621280"/>
            <a:ext cx="4648202" cy="2712720"/>
          </a:xfrm>
          <a:solidFill>
            <a:srgbClr val="1A6C22"/>
          </a:solidFill>
        </p:spPr>
        <p:txBody>
          <a:bodyPr>
            <a:noAutofit/>
          </a:bodyPr>
          <a:lstStyle/>
          <a:p>
            <a:pPr marL="0" indent="0" algn="ctr">
              <a:lnSpc>
                <a:spcPct val="100000"/>
              </a:lnSpc>
              <a:spcBef>
                <a:spcPts val="2400"/>
              </a:spcBef>
              <a:buNone/>
            </a:pPr>
            <a:r>
              <a:rPr lang="en-US" sz="3400" dirty="0">
                <a:solidFill>
                  <a:schemeClr val="bg1"/>
                </a:solidFill>
              </a:rPr>
              <a:t>Guided, play-based learning can be more effective than direct instruction or free play</a:t>
            </a:r>
          </a:p>
        </p:txBody>
      </p:sp>
      <p:cxnSp>
        <p:nvCxnSpPr>
          <p:cNvPr id="9" name="Straight Arrow Connector 8">
            <a:extLst>
              <a:ext uri="{FF2B5EF4-FFF2-40B4-BE49-F238E27FC236}">
                <a16:creationId xmlns:a16="http://schemas.microsoft.com/office/drawing/2014/main" id="{C8C0F584-2160-880E-6C36-1C46FD03339E}"/>
              </a:ext>
              <a:ext uri="{C183D7F6-B498-43B3-948B-1728B52AA6E4}">
                <adec:decorative xmlns:adec="http://schemas.microsoft.com/office/drawing/2017/decorative" val="1"/>
              </a:ext>
            </a:extLst>
          </p:cNvPr>
          <p:cNvCxnSpPr/>
          <p:nvPr/>
        </p:nvCxnSpPr>
        <p:spPr>
          <a:xfrm>
            <a:off x="5567680" y="3881120"/>
            <a:ext cx="1056640"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 name="sketch line">
            <a:extLst>
              <a:ext uri="{FF2B5EF4-FFF2-40B4-BE49-F238E27FC236}">
                <a16:creationId xmlns:a16="http://schemas.microsoft.com/office/drawing/2014/main" id="{F47159F1-A2B6-3FA1-9DBE-04BD88050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707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517-43FA-378E-B4FE-D7B5C809126E}"/>
              </a:ext>
            </a:extLst>
          </p:cNvPr>
          <p:cNvSpPr>
            <a:spLocks noGrp="1"/>
          </p:cNvSpPr>
          <p:nvPr>
            <p:ph type="title"/>
          </p:nvPr>
        </p:nvSpPr>
        <p:spPr/>
        <p:txBody>
          <a:bodyPr/>
          <a:lstStyle/>
          <a:p>
            <a:r>
              <a:rPr lang="en-US" dirty="0"/>
              <a:t>Benefits of Play-Based Learning</a:t>
            </a:r>
          </a:p>
        </p:txBody>
      </p:sp>
      <p:sp>
        <p:nvSpPr>
          <p:cNvPr id="3" name="Content Placeholder 2">
            <a:extLst>
              <a:ext uri="{FF2B5EF4-FFF2-40B4-BE49-F238E27FC236}">
                <a16:creationId xmlns:a16="http://schemas.microsoft.com/office/drawing/2014/main" id="{3F0C2AC2-6DD7-4F18-BFA6-C4E6AA1AE23F}"/>
              </a:ext>
            </a:extLst>
          </p:cNvPr>
          <p:cNvSpPr>
            <a:spLocks noGrp="1"/>
          </p:cNvSpPr>
          <p:nvPr>
            <p:ph idx="1"/>
          </p:nvPr>
        </p:nvSpPr>
        <p:spPr>
          <a:xfrm>
            <a:off x="838200" y="1690688"/>
            <a:ext cx="10515600" cy="4486275"/>
          </a:xfrm>
        </p:spPr>
        <p:txBody>
          <a:bodyPr>
            <a:normAutofit/>
          </a:bodyPr>
          <a:lstStyle/>
          <a:p>
            <a:pPr marL="0" lvl="0" indent="0">
              <a:lnSpc>
                <a:spcPct val="150000"/>
              </a:lnSpc>
              <a:buNone/>
            </a:pPr>
            <a:r>
              <a:rPr lang="en-US" sz="2400" dirty="0"/>
              <a:t>Builds executive function skills, content knowledge, creative thinking</a:t>
            </a:r>
          </a:p>
          <a:p>
            <a:pPr marL="0" lvl="0" indent="0">
              <a:lnSpc>
                <a:spcPct val="150000"/>
              </a:lnSpc>
              <a:buNone/>
            </a:pPr>
            <a:r>
              <a:rPr lang="en-US" sz="2400" dirty="0"/>
              <a:t>Enhances problem solving skills</a:t>
            </a:r>
          </a:p>
          <a:p>
            <a:pPr marL="0" lvl="0" indent="0">
              <a:lnSpc>
                <a:spcPct val="150000"/>
              </a:lnSpc>
              <a:buNone/>
            </a:pPr>
            <a:r>
              <a:rPr lang="en-US" sz="2400" dirty="0"/>
              <a:t>Develops reading, vocabulary, and writing skills</a:t>
            </a:r>
          </a:p>
          <a:p>
            <a:pPr marL="0" lvl="0" indent="0">
              <a:lnSpc>
                <a:spcPct val="150000"/>
              </a:lnSpc>
              <a:buNone/>
            </a:pPr>
            <a:r>
              <a:rPr lang="en-US" sz="2400" dirty="0"/>
              <a:t>Builds mathematical skills, numerical operations, measurement &amp; patterning</a:t>
            </a:r>
          </a:p>
          <a:p>
            <a:pPr marL="0" lvl="0" indent="0">
              <a:lnSpc>
                <a:spcPct val="150000"/>
              </a:lnSpc>
              <a:buNone/>
            </a:pPr>
            <a:r>
              <a:rPr lang="en-US" sz="2400" dirty="0"/>
              <a:t>Builds confidence, collaboration, and expression</a:t>
            </a:r>
          </a:p>
          <a:p>
            <a:pPr marL="0" lvl="0" indent="0">
              <a:lnSpc>
                <a:spcPct val="150000"/>
              </a:lnSpc>
              <a:buNone/>
            </a:pPr>
            <a:r>
              <a:rPr lang="en-US" sz="2400" dirty="0"/>
              <a:t>Produces opportunities to expand thinking and try new things</a:t>
            </a:r>
          </a:p>
        </p:txBody>
      </p:sp>
      <p:sp>
        <p:nvSpPr>
          <p:cNvPr id="5" name="Straight Connector 4">
            <a:extLst>
              <a:ext uri="{FF2B5EF4-FFF2-40B4-BE49-F238E27FC236}">
                <a16:creationId xmlns:a16="http://schemas.microsoft.com/office/drawing/2014/main" id="{6C0AF6A5-27A9-AD15-E501-F265F0B9F86C}"/>
              </a:ext>
              <a:ext uri="{C183D7F6-B498-43B3-948B-1728B52AA6E4}">
                <adec:decorative xmlns:adec="http://schemas.microsoft.com/office/drawing/2017/decorative" val="1"/>
              </a:ext>
            </a:extLst>
          </p:cNvPr>
          <p:cNvSpPr/>
          <p:nvPr/>
        </p:nvSpPr>
        <p:spPr>
          <a:xfrm>
            <a:off x="934452" y="1823769"/>
            <a:ext cx="105156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Straight Connector 5">
            <a:extLst>
              <a:ext uri="{FF2B5EF4-FFF2-40B4-BE49-F238E27FC236}">
                <a16:creationId xmlns:a16="http://schemas.microsoft.com/office/drawing/2014/main" id="{37F32D82-D5A6-CCD7-75CF-86BA2BE7429A}"/>
              </a:ext>
              <a:ext uri="{C183D7F6-B498-43B3-948B-1728B52AA6E4}">
                <adec:decorative xmlns:adec="http://schemas.microsoft.com/office/drawing/2017/decorative" val="1"/>
              </a:ext>
            </a:extLst>
          </p:cNvPr>
          <p:cNvSpPr/>
          <p:nvPr/>
        </p:nvSpPr>
        <p:spPr>
          <a:xfrm>
            <a:off x="934452" y="2486190"/>
            <a:ext cx="105156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Straight Connector 6">
            <a:extLst>
              <a:ext uri="{FF2B5EF4-FFF2-40B4-BE49-F238E27FC236}">
                <a16:creationId xmlns:a16="http://schemas.microsoft.com/office/drawing/2014/main" id="{12B31DC1-72E2-4318-4953-90F9192B6ED8}"/>
              </a:ext>
              <a:ext uri="{C183D7F6-B498-43B3-948B-1728B52AA6E4}">
                <adec:decorative xmlns:adec="http://schemas.microsoft.com/office/drawing/2017/decorative" val="1"/>
              </a:ext>
            </a:extLst>
          </p:cNvPr>
          <p:cNvSpPr/>
          <p:nvPr/>
        </p:nvSpPr>
        <p:spPr>
          <a:xfrm>
            <a:off x="934452" y="3166643"/>
            <a:ext cx="105156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Straight Connector 7">
            <a:extLst>
              <a:ext uri="{FF2B5EF4-FFF2-40B4-BE49-F238E27FC236}">
                <a16:creationId xmlns:a16="http://schemas.microsoft.com/office/drawing/2014/main" id="{B423E59F-A4BF-4857-A6A5-EC54D27F7737}"/>
              </a:ext>
              <a:ext uri="{C183D7F6-B498-43B3-948B-1728B52AA6E4}">
                <adec:decorative xmlns:adec="http://schemas.microsoft.com/office/drawing/2017/decorative" val="1"/>
              </a:ext>
            </a:extLst>
          </p:cNvPr>
          <p:cNvSpPr/>
          <p:nvPr/>
        </p:nvSpPr>
        <p:spPr>
          <a:xfrm>
            <a:off x="934452" y="3837203"/>
            <a:ext cx="105156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Straight Connector 8">
            <a:extLst>
              <a:ext uri="{FF2B5EF4-FFF2-40B4-BE49-F238E27FC236}">
                <a16:creationId xmlns:a16="http://schemas.microsoft.com/office/drawing/2014/main" id="{1FF67A55-5F9C-9A7F-06BF-26BA1F15C043}"/>
              </a:ext>
              <a:ext uri="{C183D7F6-B498-43B3-948B-1728B52AA6E4}">
                <adec:decorative xmlns:adec="http://schemas.microsoft.com/office/drawing/2017/decorative" val="1"/>
              </a:ext>
            </a:extLst>
          </p:cNvPr>
          <p:cNvSpPr/>
          <p:nvPr/>
        </p:nvSpPr>
        <p:spPr>
          <a:xfrm>
            <a:off x="934452" y="4517923"/>
            <a:ext cx="105156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Straight Connector 9">
            <a:extLst>
              <a:ext uri="{FF2B5EF4-FFF2-40B4-BE49-F238E27FC236}">
                <a16:creationId xmlns:a16="http://schemas.microsoft.com/office/drawing/2014/main" id="{5F4A6EE2-27C1-B2BC-5065-BFA9DC27C20D}"/>
              </a:ext>
              <a:ext uri="{C183D7F6-B498-43B3-948B-1728B52AA6E4}">
                <adec:decorative xmlns:adec="http://schemas.microsoft.com/office/drawing/2017/decorative" val="1"/>
              </a:ext>
            </a:extLst>
          </p:cNvPr>
          <p:cNvSpPr/>
          <p:nvPr/>
        </p:nvSpPr>
        <p:spPr>
          <a:xfrm>
            <a:off x="934452" y="5198643"/>
            <a:ext cx="10515600"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83819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D8AAA-0857-5C88-9C82-EF1C132CC90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dirty="0"/>
              <a:t>Playful Learning and Social-Emotional Skills</a:t>
            </a:r>
          </a:p>
        </p:txBody>
      </p:sp>
      <p:sp>
        <p:nvSpPr>
          <p:cNvPr id="8" name="Content Placeholder 7">
            <a:extLst>
              <a:ext uri="{FF2B5EF4-FFF2-40B4-BE49-F238E27FC236}">
                <a16:creationId xmlns:a16="http://schemas.microsoft.com/office/drawing/2014/main" id="{BA49BAD2-39A7-AC4D-6E7A-8C1DEEA82BF5}"/>
              </a:ext>
            </a:extLst>
          </p:cNvPr>
          <p:cNvSpPr>
            <a:spLocks noGrp="1"/>
          </p:cNvSpPr>
          <p:nvPr>
            <p:ph idx="1"/>
          </p:nvPr>
        </p:nvSpPr>
        <p:spPr>
          <a:xfrm>
            <a:off x="640080" y="2872899"/>
            <a:ext cx="4243589" cy="3320668"/>
          </a:xfrm>
        </p:spPr>
        <p:txBody>
          <a:bodyPr>
            <a:normAutofit/>
          </a:bodyPr>
          <a:lstStyle/>
          <a:p>
            <a:r>
              <a:rPr lang="en-US" dirty="0"/>
              <a:t>Self-regulation</a:t>
            </a:r>
          </a:p>
          <a:p>
            <a:r>
              <a:rPr lang="en-US" dirty="0"/>
              <a:t>Communication</a:t>
            </a:r>
          </a:p>
          <a:p>
            <a:r>
              <a:rPr lang="en-US" dirty="0"/>
              <a:t>Turn Taking</a:t>
            </a:r>
          </a:p>
          <a:p>
            <a:r>
              <a:rPr lang="en-US" dirty="0"/>
              <a:t>Perseverance</a:t>
            </a:r>
          </a:p>
          <a:p>
            <a:r>
              <a:rPr lang="en-US" dirty="0"/>
              <a:t>Empathy</a:t>
            </a:r>
          </a:p>
          <a:p>
            <a:r>
              <a:rPr lang="en-US" dirty="0"/>
              <a:t>Tolerating frustration</a:t>
            </a:r>
          </a:p>
        </p:txBody>
      </p:sp>
      <p:pic>
        <p:nvPicPr>
          <p:cNvPr id="7" name="Picture 6" descr="three children dressed up in costumes in a classroom.">
            <a:extLst>
              <a:ext uri="{FF2B5EF4-FFF2-40B4-BE49-F238E27FC236}">
                <a16:creationId xmlns:a16="http://schemas.microsoft.com/office/drawing/2014/main" id="{275CE5AE-E354-B5B8-BFBF-FE5CF213765F}"/>
              </a:ext>
            </a:extLst>
          </p:cNvPr>
          <p:cNvPicPr>
            <a:picLocks noChangeAspect="1"/>
          </p:cNvPicPr>
          <p:nvPr/>
        </p:nvPicPr>
        <p:blipFill rotWithShape="1">
          <a:blip r:embed="rId3"/>
          <a:srcRect l="8801" r="15220"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756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C134-A491-924A-48C1-C1253D624B5E}"/>
              </a:ext>
            </a:extLst>
          </p:cNvPr>
          <p:cNvSpPr>
            <a:spLocks noGrp="1"/>
          </p:cNvSpPr>
          <p:nvPr>
            <p:ph type="title"/>
          </p:nvPr>
        </p:nvSpPr>
        <p:spPr>
          <a:xfrm>
            <a:off x="699655" y="2766218"/>
            <a:ext cx="5396345" cy="1325563"/>
          </a:xfrm>
        </p:spPr>
        <p:txBody>
          <a:bodyPr>
            <a:noAutofit/>
          </a:bodyPr>
          <a:lstStyle/>
          <a:p>
            <a:r>
              <a:rPr lang="en-US" sz="5400" dirty="0"/>
              <a:t>Finding the Balance</a:t>
            </a:r>
          </a:p>
        </p:txBody>
      </p:sp>
      <p:pic>
        <p:nvPicPr>
          <p:cNvPr id="10" name="Picture 9">
            <a:extLst>
              <a:ext uri="{FF2B5EF4-FFF2-40B4-BE49-F238E27FC236}">
                <a16:creationId xmlns:a16="http://schemas.microsoft.com/office/drawing/2014/main" id="{F3A44C34-35AC-BEC5-3DA8-FF103C2CB3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732" y="660834"/>
            <a:ext cx="6996613" cy="5536330"/>
          </a:xfrm>
          <a:prstGeom prst="rect">
            <a:avLst/>
          </a:prstGeom>
        </p:spPr>
      </p:pic>
      <p:sp>
        <p:nvSpPr>
          <p:cNvPr id="4" name="Content Placeholder 3">
            <a:extLst>
              <a:ext uri="{FF2B5EF4-FFF2-40B4-BE49-F238E27FC236}">
                <a16:creationId xmlns:a16="http://schemas.microsoft.com/office/drawing/2014/main" id="{B80066DF-4343-316F-FC89-3C1E67372D4C}"/>
              </a:ext>
            </a:extLst>
          </p:cNvPr>
          <p:cNvSpPr>
            <a:spLocks noGrp="1"/>
          </p:cNvSpPr>
          <p:nvPr>
            <p:ph sz="half" idx="1"/>
          </p:nvPr>
        </p:nvSpPr>
        <p:spPr>
          <a:xfrm>
            <a:off x="4656048" y="903325"/>
            <a:ext cx="6589883" cy="2267387"/>
          </a:xfrm>
        </p:spPr>
        <p:txBody>
          <a:bodyPr>
            <a:normAutofit/>
          </a:bodyPr>
          <a:lstStyle/>
          <a:p>
            <a:pPr marL="0" indent="0">
              <a:buNone/>
            </a:pPr>
            <a:r>
              <a:rPr lang="en-US" sz="3800" dirty="0">
                <a:solidFill>
                  <a:schemeClr val="bg1"/>
                </a:solidFill>
              </a:rPr>
              <a:t>Balancing what children are interested in, and what we want to make sure is covered in the curriculum</a:t>
            </a:r>
          </a:p>
        </p:txBody>
      </p:sp>
      <p:sp>
        <p:nvSpPr>
          <p:cNvPr id="5" name="Content Placeholder 4">
            <a:extLst>
              <a:ext uri="{FF2B5EF4-FFF2-40B4-BE49-F238E27FC236}">
                <a16:creationId xmlns:a16="http://schemas.microsoft.com/office/drawing/2014/main" id="{15C70076-DD8D-48B4-1C83-1AC8C7F29391}"/>
              </a:ext>
            </a:extLst>
          </p:cNvPr>
          <p:cNvSpPr>
            <a:spLocks noGrp="1"/>
          </p:cNvSpPr>
          <p:nvPr>
            <p:ph sz="half" idx="2"/>
          </p:nvPr>
        </p:nvSpPr>
        <p:spPr>
          <a:xfrm>
            <a:off x="4656049" y="3924961"/>
            <a:ext cx="6589883" cy="1739570"/>
          </a:xfrm>
        </p:spPr>
        <p:txBody>
          <a:bodyPr>
            <a:noAutofit/>
          </a:bodyPr>
          <a:lstStyle/>
          <a:p>
            <a:pPr marL="0" indent="0">
              <a:buNone/>
            </a:pPr>
            <a:r>
              <a:rPr lang="en-US" sz="3800" dirty="0">
                <a:solidFill>
                  <a:schemeClr val="bg1"/>
                </a:solidFill>
              </a:rPr>
              <a:t>Trusting that children will learn what they need through play-based experiences</a:t>
            </a:r>
          </a:p>
        </p:txBody>
      </p:sp>
    </p:spTree>
    <p:extLst>
      <p:ext uri="{BB962C8B-B14F-4D97-AF65-F5344CB8AC3E}">
        <p14:creationId xmlns:p14="http://schemas.microsoft.com/office/powerpoint/2010/main" val="1670179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2B7D-A69F-D28C-4A6C-A2C63F0430CD}"/>
              </a:ext>
            </a:extLst>
          </p:cNvPr>
          <p:cNvSpPr>
            <a:spLocks noGrp="1"/>
          </p:cNvSpPr>
          <p:nvPr>
            <p:ph type="title"/>
          </p:nvPr>
        </p:nvSpPr>
        <p:spPr>
          <a:xfrm>
            <a:off x="838200" y="800994"/>
            <a:ext cx="3687491" cy="2056896"/>
          </a:xfrm>
        </p:spPr>
        <p:txBody>
          <a:bodyPr anchor="t">
            <a:normAutofit/>
          </a:bodyPr>
          <a:lstStyle/>
          <a:p>
            <a:r>
              <a:rPr lang="en-US" sz="3200" dirty="0"/>
              <a:t>What About Meeting the Standards?</a:t>
            </a:r>
          </a:p>
        </p:txBody>
      </p:sp>
      <p:sp>
        <p:nvSpPr>
          <p:cNvPr id="3" name="Content Placeholder 2">
            <a:extLst>
              <a:ext uri="{FF2B5EF4-FFF2-40B4-BE49-F238E27FC236}">
                <a16:creationId xmlns:a16="http://schemas.microsoft.com/office/drawing/2014/main" id="{D920D859-E4D0-9778-88E6-ED3865646056}"/>
              </a:ext>
            </a:extLst>
          </p:cNvPr>
          <p:cNvSpPr>
            <a:spLocks noGrp="1"/>
          </p:cNvSpPr>
          <p:nvPr>
            <p:ph idx="1"/>
          </p:nvPr>
        </p:nvSpPr>
        <p:spPr>
          <a:xfrm>
            <a:off x="5341546" y="751555"/>
            <a:ext cx="5946040" cy="2106334"/>
          </a:xfrm>
        </p:spPr>
        <p:txBody>
          <a:bodyPr anchor="t">
            <a:normAutofit/>
          </a:bodyPr>
          <a:lstStyle/>
          <a:p>
            <a:r>
              <a:rPr lang="en-US" sz="2000" dirty="0"/>
              <a:t>Standards lay out </a:t>
            </a:r>
            <a:r>
              <a:rPr lang="en-US" sz="2000" i="1" dirty="0"/>
              <a:t>what</a:t>
            </a:r>
            <a:r>
              <a:rPr lang="en-US" sz="2000" dirty="0"/>
              <a:t> skills and content needs to be learned, not </a:t>
            </a:r>
            <a:r>
              <a:rPr lang="en-US" sz="2000" i="1" dirty="0"/>
              <a:t>how</a:t>
            </a:r>
            <a:r>
              <a:rPr lang="en-US" sz="2000" dirty="0"/>
              <a:t> to learn them.</a:t>
            </a:r>
          </a:p>
          <a:p>
            <a:r>
              <a:rPr lang="en-US" sz="2000" dirty="0"/>
              <a:t>Playful learning can help children achieve standards.</a:t>
            </a:r>
          </a:p>
        </p:txBody>
      </p:sp>
      <p:pic>
        <p:nvPicPr>
          <p:cNvPr id="5" name="Picture 4" descr=" icons on the New Jersey Standards website (all content is in text version on next slide).">
            <a:extLst>
              <a:ext uri="{FF2B5EF4-FFF2-40B4-BE49-F238E27FC236}">
                <a16:creationId xmlns:a16="http://schemas.microsoft.com/office/drawing/2014/main" id="{98D25C8B-3A09-73C3-9A91-63FFF19E58BB}"/>
              </a:ext>
            </a:extLst>
          </p:cNvPr>
          <p:cNvPicPr>
            <a:picLocks noChangeAspect="1"/>
          </p:cNvPicPr>
          <p:nvPr/>
        </p:nvPicPr>
        <p:blipFill>
          <a:blip r:embed="rId3"/>
          <a:stretch>
            <a:fillRect/>
          </a:stretch>
        </p:blipFill>
        <p:spPr>
          <a:xfrm>
            <a:off x="1039500" y="2298019"/>
            <a:ext cx="9828196" cy="3808426"/>
          </a:xfrm>
          <a:prstGeom prst="rect">
            <a:avLst/>
          </a:prstGeom>
        </p:spPr>
      </p:pic>
      <p:grpSp>
        <p:nvGrpSpPr>
          <p:cNvPr id="10" name="Group 9">
            <a:extLst>
              <a:ext uri="{FF2B5EF4-FFF2-40B4-BE49-F238E27FC236}">
                <a16:creationId xmlns:a16="http://schemas.microsoft.com/office/drawing/2014/main" id="{E4A41B9E-A0C8-F78B-E5B6-A0D02D8810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F27C9029-9BF9-D125-90D6-AB03931B0B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F84619-412D-A0C9-3DC9-47C3A42B9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7595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8798</TotalTime>
  <Words>3382</Words>
  <Application>Microsoft Office PowerPoint</Application>
  <PresentationFormat>Widescreen</PresentationFormat>
  <Paragraphs>195</Paragraphs>
  <Slides>29</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DengXian</vt:lpstr>
      <vt:lpstr>AdvOT1ef757c0</vt:lpstr>
      <vt:lpstr>Aptos</vt:lpstr>
      <vt:lpstr>Aptos Display</vt:lpstr>
      <vt:lpstr>Arial</vt:lpstr>
      <vt:lpstr>Calibri</vt:lpstr>
      <vt:lpstr>Cambria</vt:lpstr>
      <vt:lpstr>Roboto</vt:lpstr>
      <vt:lpstr>Times New Roman</vt:lpstr>
      <vt:lpstr>Office Theme</vt:lpstr>
      <vt:lpstr>Joyful Play: Engaging Children in Learning in the P–3 Classroom</vt:lpstr>
      <vt:lpstr>What is play-based learning?</vt:lpstr>
      <vt:lpstr>Continuum of Pedagogical Strategies for Play-Based Learning (1 of 2)</vt:lpstr>
      <vt:lpstr>Text Version: Continuum of Pedagogical Strategies for Play-Based Learning</vt:lpstr>
      <vt:lpstr>Play and Learning are Not Separate</vt:lpstr>
      <vt:lpstr>Benefits of Play-Based Learning</vt:lpstr>
      <vt:lpstr>Playful Learning and Social-Emotional Skills</vt:lpstr>
      <vt:lpstr>Finding the Balance</vt:lpstr>
      <vt:lpstr>What About Meeting the Standards?</vt:lpstr>
      <vt:lpstr>Text Version: Icons on New Jersey Standards webpage</vt:lpstr>
      <vt:lpstr>Continuum of Pedagogical Strategies for Play-Based Learning (2 of 2)</vt:lpstr>
      <vt:lpstr>Learning through Games (1 of 3)</vt:lpstr>
      <vt:lpstr>Learning Through Games (2 of 3)</vt:lpstr>
      <vt:lpstr>Learning Through Games (3 of 3)</vt:lpstr>
      <vt:lpstr>Playful Learning: Differentiated Responses with Open-Ended Materials </vt:lpstr>
      <vt:lpstr>Playful Learning (1 of 2)</vt:lpstr>
      <vt:lpstr>Playful Learning (2 of 2)</vt:lpstr>
      <vt:lpstr>Playful Learning  Acting out “Gary and Harry” story</vt:lpstr>
      <vt:lpstr>Collaborative Play (1 of 2)</vt:lpstr>
      <vt:lpstr>Collaborative Play (2 of 2)</vt:lpstr>
      <vt:lpstr>Inquiry Play/ Project-Based Learning</vt:lpstr>
      <vt:lpstr>Inquiry Play</vt:lpstr>
      <vt:lpstr>Free Play (1 of 2)</vt:lpstr>
      <vt:lpstr>Free Play (2 of 2)</vt:lpstr>
      <vt:lpstr>Free Play: Mathematical Problem Solving</vt:lpstr>
      <vt:lpstr>General Cognitive Skills</vt:lpstr>
      <vt:lpstr>Four Shifts for Play-Based Learning in P–3</vt:lpstr>
      <vt:lpstr>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NJDOE Joyful Learning through Play</dc:title>
  <dc:creator>New Jersey Department of Education</dc:creator>
  <cp:lastModifiedBy>Specht, Dorothea</cp:lastModifiedBy>
  <cp:revision>65</cp:revision>
  <cp:lastPrinted>2024-08-21T16:53:19Z</cp:lastPrinted>
  <dcterms:created xsi:type="dcterms:W3CDTF">2024-05-27T23:18:11Z</dcterms:created>
  <dcterms:modified xsi:type="dcterms:W3CDTF">2024-10-24T16:44:14Z</dcterms:modified>
</cp:coreProperties>
</file>