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77" r:id="rId6"/>
  </p:sldMasterIdLst>
  <p:notesMasterIdLst>
    <p:notesMasterId r:id="rId2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68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050403-B4AE-10F3-0F2C-F905BEED65CE}" name="Pasculli, Diana" initials="PD" userId="S::dpascull@doe.nj.gov::985891a8-e4ca-4513-91aa-9d74f57d5ac3" providerId="AD"/>
  <p188:author id="{B76A782F-AAEB-9601-3060-294B0A910A44}" name="Mazzagatti, Peter" initials="MP" userId="S::pmazzaga@doe.nj.gov::d885410b-8af8-48ce-89eb-76b89c7a72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6D57BE-A9FF-4D6A-8F67-98FDC4419165}" v="44" dt="2024-12-13T17:37:03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04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ix, Danton" userId="5ed3f696-fad5-424e-99c3-823c616f7442" providerId="ADAL" clId="{7E6D57BE-A9FF-4D6A-8F67-98FDC4419165}"/>
    <pc:docChg chg="modSld">
      <pc:chgData name="Henix, Danton" userId="5ed3f696-fad5-424e-99c3-823c616f7442" providerId="ADAL" clId="{7E6D57BE-A9FF-4D6A-8F67-98FDC4419165}" dt="2024-12-13T17:36:18.155" v="44" actId="20577"/>
      <pc:docMkLst>
        <pc:docMk/>
      </pc:docMkLst>
      <pc:sldChg chg="modSp">
        <pc:chgData name="Henix, Danton" userId="5ed3f696-fad5-424e-99c3-823c616f7442" providerId="ADAL" clId="{7E6D57BE-A9FF-4D6A-8F67-98FDC4419165}" dt="2024-12-13T17:30:13.481" v="25" actId="27636"/>
        <pc:sldMkLst>
          <pc:docMk/>
          <pc:sldMk cId="3617468354" sldId="256"/>
        </pc:sldMkLst>
        <pc:spChg chg="mod">
          <ac:chgData name="Henix, Danton" userId="5ed3f696-fad5-424e-99c3-823c616f7442" providerId="ADAL" clId="{7E6D57BE-A9FF-4D6A-8F67-98FDC4419165}" dt="2024-12-13T17:30:13.481" v="25" actId="27636"/>
          <ac:spMkLst>
            <pc:docMk/>
            <pc:sldMk cId="3617468354" sldId="256"/>
            <ac:spMk id="3" creationId="{2C9B86F5-6412-280F-C3B9-241F3A399F95}"/>
          </ac:spMkLst>
        </pc:spChg>
        <pc:spChg chg="mod">
          <ac:chgData name="Henix, Danton" userId="5ed3f696-fad5-424e-99c3-823c616f7442" providerId="ADAL" clId="{7E6D57BE-A9FF-4D6A-8F67-98FDC4419165}" dt="2024-12-13T17:29:53.801" v="22" actId="13244"/>
          <ac:spMkLst>
            <pc:docMk/>
            <pc:sldMk cId="3617468354" sldId="256"/>
            <ac:spMk id="5" creationId="{5EAEF07E-AC89-DCA4-DF64-AF52EFCE8617}"/>
          </ac:spMkLst>
        </pc:spChg>
      </pc:sldChg>
      <pc:sldChg chg="modSp mod">
        <pc:chgData name="Henix, Danton" userId="5ed3f696-fad5-424e-99c3-823c616f7442" providerId="ADAL" clId="{7E6D57BE-A9FF-4D6A-8F67-98FDC4419165}" dt="2024-12-13T17:36:18.155" v="44" actId="20577"/>
        <pc:sldMkLst>
          <pc:docMk/>
          <pc:sldMk cId="2152282196" sldId="257"/>
        </pc:sldMkLst>
        <pc:spChg chg="mod">
          <ac:chgData name="Henix, Danton" userId="5ed3f696-fad5-424e-99c3-823c616f7442" providerId="ADAL" clId="{7E6D57BE-A9FF-4D6A-8F67-98FDC4419165}" dt="2024-12-13T17:29:33.775" v="10" actId="404"/>
          <ac:spMkLst>
            <pc:docMk/>
            <pc:sldMk cId="2152282196" sldId="257"/>
            <ac:spMk id="4" creationId="{582653F8-D190-E573-A284-B381996A24A3}"/>
          </ac:spMkLst>
        </pc:spChg>
        <pc:spChg chg="mod">
          <ac:chgData name="Henix, Danton" userId="5ed3f696-fad5-424e-99c3-823c616f7442" providerId="ADAL" clId="{7E6D57BE-A9FF-4D6A-8F67-98FDC4419165}" dt="2024-12-13T17:36:18.155" v="44" actId="20577"/>
          <ac:spMkLst>
            <pc:docMk/>
            <pc:sldMk cId="2152282196" sldId="257"/>
            <ac:spMk id="5" creationId="{30D4D986-469C-6CCE-85E8-B809F7C5C49E}"/>
          </ac:spMkLst>
        </pc:spChg>
      </pc:sldChg>
      <pc:sldChg chg="modSp">
        <pc:chgData name="Henix, Danton" userId="5ed3f696-fad5-424e-99c3-823c616f7442" providerId="ADAL" clId="{7E6D57BE-A9FF-4D6A-8F67-98FDC4419165}" dt="2024-12-13T17:30:05.023" v="23" actId="13244"/>
        <pc:sldMkLst>
          <pc:docMk/>
          <pc:sldMk cId="402448078" sldId="258"/>
        </pc:sldMkLst>
        <pc:spChg chg="mod">
          <ac:chgData name="Henix, Danton" userId="5ed3f696-fad5-424e-99c3-823c616f7442" providerId="ADAL" clId="{7E6D57BE-A9FF-4D6A-8F67-98FDC4419165}" dt="2024-12-13T17:30:05.023" v="23" actId="13244"/>
          <ac:spMkLst>
            <pc:docMk/>
            <pc:sldMk cId="402448078" sldId="258"/>
            <ac:spMk id="6" creationId="{6B6F9DD1-9B8B-6DF2-ABAD-8416BB61D13C}"/>
          </ac:spMkLst>
        </pc:spChg>
      </pc:sldChg>
      <pc:sldChg chg="modSp">
        <pc:chgData name="Henix, Danton" userId="5ed3f696-fad5-424e-99c3-823c616f7442" providerId="ADAL" clId="{7E6D57BE-A9FF-4D6A-8F67-98FDC4419165}" dt="2024-12-13T17:30:21.833" v="29" actId="20577"/>
        <pc:sldMkLst>
          <pc:docMk/>
          <pc:sldMk cId="1754333321" sldId="259"/>
        </pc:sldMkLst>
        <pc:spChg chg="mod">
          <ac:chgData name="Henix, Danton" userId="5ed3f696-fad5-424e-99c3-823c616f7442" providerId="ADAL" clId="{7E6D57BE-A9FF-4D6A-8F67-98FDC4419165}" dt="2024-12-13T17:30:21.833" v="29" actId="20577"/>
          <ac:spMkLst>
            <pc:docMk/>
            <pc:sldMk cId="1754333321" sldId="259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24.601" v="31" actId="20577"/>
        <pc:sldMkLst>
          <pc:docMk/>
          <pc:sldMk cId="46065313" sldId="260"/>
        </pc:sldMkLst>
        <pc:spChg chg="mod">
          <ac:chgData name="Henix, Danton" userId="5ed3f696-fad5-424e-99c3-823c616f7442" providerId="ADAL" clId="{7E6D57BE-A9FF-4D6A-8F67-98FDC4419165}" dt="2024-12-13T17:30:24.601" v="31" actId="20577"/>
          <ac:spMkLst>
            <pc:docMk/>
            <pc:sldMk cId="46065313" sldId="260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29.104" v="33" actId="20577"/>
        <pc:sldMkLst>
          <pc:docMk/>
          <pc:sldMk cId="1453666290" sldId="262"/>
        </pc:sldMkLst>
        <pc:spChg chg="mod">
          <ac:chgData name="Henix, Danton" userId="5ed3f696-fad5-424e-99c3-823c616f7442" providerId="ADAL" clId="{7E6D57BE-A9FF-4D6A-8F67-98FDC4419165}" dt="2024-12-13T17:30:29.104" v="33" actId="20577"/>
          <ac:spMkLst>
            <pc:docMk/>
            <pc:sldMk cId="1453666290" sldId="262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32.897" v="35" actId="20577"/>
        <pc:sldMkLst>
          <pc:docMk/>
          <pc:sldMk cId="2676049363" sldId="263"/>
        </pc:sldMkLst>
        <pc:spChg chg="mod">
          <ac:chgData name="Henix, Danton" userId="5ed3f696-fad5-424e-99c3-823c616f7442" providerId="ADAL" clId="{7E6D57BE-A9FF-4D6A-8F67-98FDC4419165}" dt="2024-12-13T17:30:32.897" v="35" actId="20577"/>
          <ac:spMkLst>
            <pc:docMk/>
            <pc:sldMk cId="2676049363" sldId="263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38.432" v="39" actId="20577"/>
        <pc:sldMkLst>
          <pc:docMk/>
          <pc:sldMk cId="2169570671" sldId="264"/>
        </pc:sldMkLst>
        <pc:spChg chg="mod">
          <ac:chgData name="Henix, Danton" userId="5ed3f696-fad5-424e-99c3-823c616f7442" providerId="ADAL" clId="{7E6D57BE-A9FF-4D6A-8F67-98FDC4419165}" dt="2024-12-13T17:30:38.432" v="39" actId="20577"/>
          <ac:spMkLst>
            <pc:docMk/>
            <pc:sldMk cId="2169570671" sldId="264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42.872" v="41" actId="20577"/>
        <pc:sldMkLst>
          <pc:docMk/>
          <pc:sldMk cId="5240332" sldId="266"/>
        </pc:sldMkLst>
        <pc:spChg chg="mod">
          <ac:chgData name="Henix, Danton" userId="5ed3f696-fad5-424e-99c3-823c616f7442" providerId="ADAL" clId="{7E6D57BE-A9FF-4D6A-8F67-98FDC4419165}" dt="2024-12-13T17:30:42.872" v="41" actId="20577"/>
          <ac:spMkLst>
            <pc:docMk/>
            <pc:sldMk cId="5240332" sldId="266"/>
            <ac:spMk id="7" creationId="{AC482659-BA0B-F58D-8945-EF6E99A7B007}"/>
          </ac:spMkLst>
        </pc:spChg>
      </pc:sldChg>
      <pc:sldChg chg="modSp">
        <pc:chgData name="Henix, Danton" userId="5ed3f696-fad5-424e-99c3-823c616f7442" providerId="ADAL" clId="{7E6D57BE-A9FF-4D6A-8F67-98FDC4419165}" dt="2024-12-13T17:30:48.983" v="42" actId="20577"/>
        <pc:sldMkLst>
          <pc:docMk/>
          <pc:sldMk cId="3586132973" sldId="268"/>
        </pc:sldMkLst>
        <pc:spChg chg="mod">
          <ac:chgData name="Henix, Danton" userId="5ed3f696-fad5-424e-99c3-823c616f7442" providerId="ADAL" clId="{7E6D57BE-A9FF-4D6A-8F67-98FDC4419165}" dt="2024-12-13T17:30:48.983" v="42" actId="20577"/>
          <ac:spMkLst>
            <pc:docMk/>
            <pc:sldMk cId="3586132973" sldId="268"/>
            <ac:spMk id="7" creationId="{20BDA3E9-8C53-FAD8-761E-F298B8F2BD12}"/>
          </ac:spMkLst>
        </pc:spChg>
      </pc:sldChg>
    </pc:docChg>
  </pc:docChgLst>
  <pc:docChgLst>
    <pc:chgData name="Specht, Dorothea" userId="c7adc3ad-3650-425b-8fa9-fe35462436cd" providerId="ADAL" clId="{B9DFC8EA-3911-418A-AA6C-084056437368}"/>
    <pc:docChg chg="custSel addSld delSld modSld">
      <pc:chgData name="Specht, Dorothea" userId="c7adc3ad-3650-425b-8fa9-fe35462436cd" providerId="ADAL" clId="{B9DFC8EA-3911-418A-AA6C-084056437368}" dt="2024-12-13T20:33:51.539" v="270" actId="20577"/>
      <pc:docMkLst>
        <pc:docMk/>
      </pc:docMkLst>
      <pc:sldChg chg="modSp mod">
        <pc:chgData name="Specht, Dorothea" userId="c7adc3ad-3650-425b-8fa9-fe35462436cd" providerId="ADAL" clId="{B9DFC8EA-3911-418A-AA6C-084056437368}" dt="2024-12-13T20:33:51.539" v="270" actId="20577"/>
        <pc:sldMkLst>
          <pc:docMk/>
          <pc:sldMk cId="3617468354" sldId="256"/>
        </pc:sldMkLst>
        <pc:spChg chg="mod">
          <ac:chgData name="Specht, Dorothea" userId="c7adc3ad-3650-425b-8fa9-fe35462436cd" providerId="ADAL" clId="{B9DFC8EA-3911-418A-AA6C-084056437368}" dt="2024-12-13T20:33:51.539" v="270" actId="20577"/>
          <ac:spMkLst>
            <pc:docMk/>
            <pc:sldMk cId="3617468354" sldId="256"/>
            <ac:spMk id="3" creationId="{2C9B86F5-6412-280F-C3B9-241F3A399F95}"/>
          </ac:spMkLst>
        </pc:spChg>
      </pc:sldChg>
      <pc:sldChg chg="modSp mod">
        <pc:chgData name="Specht, Dorothea" userId="c7adc3ad-3650-425b-8fa9-fe35462436cd" providerId="ADAL" clId="{B9DFC8EA-3911-418A-AA6C-084056437368}" dt="2024-12-05T20:08:43.532" v="233" actId="20577"/>
        <pc:sldMkLst>
          <pc:docMk/>
          <pc:sldMk cId="926924002" sldId="267"/>
        </pc:sldMkLst>
        <pc:spChg chg="mod">
          <ac:chgData name="Specht, Dorothea" userId="c7adc3ad-3650-425b-8fa9-fe35462436cd" providerId="ADAL" clId="{B9DFC8EA-3911-418A-AA6C-084056437368}" dt="2024-12-05T20:08:43.532" v="233" actId="20577"/>
          <ac:spMkLst>
            <pc:docMk/>
            <pc:sldMk cId="926924002" sldId="267"/>
            <ac:spMk id="7" creationId="{8675DD31-E210-9AB3-4A75-87E0BB6A0B91}"/>
          </ac:spMkLst>
        </pc:spChg>
      </pc:sldChg>
      <pc:sldChg chg="modSp mod">
        <pc:chgData name="Specht, Dorothea" userId="c7adc3ad-3650-425b-8fa9-fe35462436cd" providerId="ADAL" clId="{B9DFC8EA-3911-418A-AA6C-084056437368}" dt="2024-12-05T19:53:59.664" v="119" actId="114"/>
        <pc:sldMkLst>
          <pc:docMk/>
          <pc:sldMk cId="3586132973" sldId="268"/>
        </pc:sldMkLst>
        <pc:spChg chg="mod">
          <ac:chgData name="Specht, Dorothea" userId="c7adc3ad-3650-425b-8fa9-fe35462436cd" providerId="ADAL" clId="{B9DFC8EA-3911-418A-AA6C-084056437368}" dt="2024-12-05T19:53:59.664" v="119" actId="114"/>
          <ac:spMkLst>
            <pc:docMk/>
            <pc:sldMk cId="3586132973" sldId="268"/>
            <ac:spMk id="7" creationId="{20BDA3E9-8C53-FAD8-761E-F298B8F2BD12}"/>
          </ac:spMkLst>
        </pc:spChg>
      </pc:sldChg>
      <pc:sldChg chg="modSp new mod">
        <pc:chgData name="Specht, Dorothea" userId="c7adc3ad-3650-425b-8fa9-fe35462436cd" providerId="ADAL" clId="{B9DFC8EA-3911-418A-AA6C-084056437368}" dt="2024-12-05T19:53:25.138" v="118" actId="20577"/>
        <pc:sldMkLst>
          <pc:docMk/>
          <pc:sldMk cId="1354292855" sldId="269"/>
        </pc:sldMkLst>
        <pc:spChg chg="mod">
          <ac:chgData name="Specht, Dorothea" userId="c7adc3ad-3650-425b-8fa9-fe35462436cd" providerId="ADAL" clId="{B9DFC8EA-3911-418A-AA6C-084056437368}" dt="2024-12-05T19:53:25.138" v="118" actId="20577"/>
          <ac:spMkLst>
            <pc:docMk/>
            <pc:sldMk cId="1354292855" sldId="269"/>
            <ac:spMk id="2" creationId="{3F35A6F6-59F0-AFA0-F3E9-9245643BA165}"/>
          </ac:spMkLst>
        </pc:spChg>
        <pc:spChg chg="mod">
          <ac:chgData name="Specht, Dorothea" userId="c7adc3ad-3650-425b-8fa9-fe35462436cd" providerId="ADAL" clId="{B9DFC8EA-3911-418A-AA6C-084056437368}" dt="2024-12-05T19:53:19.021" v="117" actId="948"/>
          <ac:spMkLst>
            <pc:docMk/>
            <pc:sldMk cId="1354292855" sldId="269"/>
            <ac:spMk id="3" creationId="{E7FD225C-877D-FBB0-B842-2DDA600F7E04}"/>
          </ac:spMkLst>
        </pc:spChg>
      </pc:sldChg>
      <pc:sldChg chg="new del">
        <pc:chgData name="Specht, Dorothea" userId="c7adc3ad-3650-425b-8fa9-fe35462436cd" providerId="ADAL" clId="{B9DFC8EA-3911-418A-AA6C-084056437368}" dt="2024-12-05T19:45:27.324" v="55" actId="2696"/>
        <pc:sldMkLst>
          <pc:docMk/>
          <pc:sldMk cId="2886121837" sldId="270"/>
        </pc:sldMkLst>
      </pc:sldChg>
      <pc:sldChg chg="add">
        <pc:chgData name="Specht, Dorothea" userId="c7adc3ad-3650-425b-8fa9-fe35462436cd" providerId="ADAL" clId="{B9DFC8EA-3911-418A-AA6C-084056437368}" dt="2024-12-05T19:44:57.262" v="54"/>
        <pc:sldMkLst>
          <pc:docMk/>
          <pc:sldMk cId="2529699348" sldId="271"/>
        </pc:sldMkLst>
      </pc:sldChg>
      <pc:sldChg chg="modSp mod">
        <pc:chgData name="Specht, Dorothea" userId="c7adc3ad-3650-425b-8fa9-fe35462436cd" providerId="ADAL" clId="{B9DFC8EA-3911-418A-AA6C-084056437368}" dt="2024-12-05T19:55:58.219" v="167" actId="20577"/>
        <pc:sldMkLst>
          <pc:docMk/>
          <pc:sldMk cId="1153922360" sldId="272"/>
        </pc:sldMkLst>
        <pc:spChg chg="mod">
          <ac:chgData name="Specht, Dorothea" userId="c7adc3ad-3650-425b-8fa9-fe35462436cd" providerId="ADAL" clId="{B9DFC8EA-3911-418A-AA6C-084056437368}" dt="2024-12-05T19:55:58.219" v="167" actId="20577"/>
          <ac:spMkLst>
            <pc:docMk/>
            <pc:sldMk cId="1153922360" sldId="272"/>
            <ac:spMk id="20" creationId="{ACF9ECBB-DEA9-4ED4-A2DA-7517CD7887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1A40-5199-4BF2-874B-038398CEB5E0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3A9A-546F-4177-9D9C-98F0D10B1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0705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4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747579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226096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01967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80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1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23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9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0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5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2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6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26377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9" r:id="rId15"/>
    <p:sldLayoutId id="2147483680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2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rgridge.du.edu/marsico/early-math-resources/learning-trajectories" TargetMode="External"/><Relationship Id="rId2" Type="http://schemas.openxmlformats.org/officeDocument/2006/relationships/hyperlink" Target="https://developingchild.harvard.edu/resources/three-core-concepts-in-early-developm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37/a0030077" TargetMode="External"/><Relationship Id="rId5" Type="http://schemas.openxmlformats.org/officeDocument/2006/relationships/hyperlink" Target="https://vkc.vumc.org/assets/files/resources/neurodiversity.pdf" TargetMode="External"/><Relationship Id="rId4" Type="http://schemas.openxmlformats.org/officeDocument/2006/relationships/hyperlink" Target="https://nap.nationalacademies.org/catalog/26743/closing-the-opportunity-gap-for-young-childr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arlychildhood/p3alignment/videolibrary.shtml" TargetMode="External"/><Relationship Id="rId2" Type="http://schemas.openxmlformats.org/officeDocument/2006/relationships/hyperlink" Target="https://www.nj.gov/education/earlychildhood/p3alignmen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arlychildhood/index.shtml" TargetMode="External"/><Relationship Id="rId2" Type="http://schemas.openxmlformats.org/officeDocument/2006/relationships/hyperlink" Target="nj.gov/education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AEF07E-AC89-DCA4-DF64-AF52EFCE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3545"/>
            <a:ext cx="12191999" cy="1282447"/>
          </a:xfrm>
        </p:spPr>
        <p:txBody>
          <a:bodyPr lIns="91440" tIns="45720" rIns="91440" bIns="45720" anchor="b"/>
          <a:lstStyle/>
          <a:p>
            <a:r>
              <a:rPr lang="en-US" dirty="0">
                <a:latin typeface="Palatino Linotype"/>
              </a:rPr>
              <a:t>Approaches to Learning: How Young Children Learn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B86F5-6412-280F-C3B9-241F3A399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365" y="4254455"/>
            <a:ext cx="11267267" cy="2475954"/>
          </a:xfrm>
        </p:spPr>
        <p:txBody>
          <a:bodyPr>
            <a:normAutofit lnSpcReduction="10000"/>
          </a:bodyPr>
          <a:lstStyle/>
          <a:p>
            <a:r>
              <a:rPr lang="en-US" sz="2800" b="1" kern="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Principles fo</a:t>
            </a:r>
            <a:r>
              <a:rPr lang="en-US" sz="2800" b="1" kern="0" dirty="0"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 Use Across New Jersey’s Preschool Through Third Grade Teaching and Learning Continuum</a:t>
            </a:r>
            <a:endParaRPr lang="en-US" b="1" dirty="0"/>
          </a:p>
          <a:p>
            <a:r>
              <a:rPr lang="en-US" dirty="0"/>
              <a:t>Kyle Snow, Ph.D.</a:t>
            </a:r>
          </a:p>
          <a:p>
            <a:r>
              <a:rPr lang="en-US" dirty="0"/>
              <a:t>Vice President, RMC Research</a:t>
            </a:r>
          </a:p>
        </p:txBody>
      </p:sp>
    </p:spTree>
    <p:extLst>
      <p:ext uri="{BB962C8B-B14F-4D97-AF65-F5344CB8AC3E}">
        <p14:creationId xmlns:p14="http://schemas.microsoft.com/office/powerpoint/2010/main" val="361746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Children learn better with a well-developed sense of self-agency.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are naturally inquisitive and learn through exploration.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Giving children more control over their learning helps them learn better.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are motivated to learn when they have a sense of self-agency.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Self-agency contributes to the development of self-regulation skills.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80136"/>
            <a:ext cx="12165201" cy="4803775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/>
              <a:t>Joyful play supports children’s learning and development.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Play integrates all the principles of learning.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Children’s brains are wired to play.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Joyful learning enhances engagement, motivation, persistence, and retention, especially for children academically at risk.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Play and learning are not dichotomous; play can be integrated with various instructional practices.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68AE49-649A-991C-B4CD-C0B938AB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359272"/>
            <a:ext cx="10096959" cy="747579"/>
          </a:xfrm>
        </p:spPr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75DD31-E210-9AB3-4A75-87E0BB6A0B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While these principles are generally true for all children, some children come to school settings with additional factors to be taken into account.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with disabilities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identified as </a:t>
            </a:r>
            <a:r>
              <a:rPr lang="en-US" sz="2400"/>
              <a:t>gifted </a:t>
            </a:r>
            <a:endParaRPr lang="en-US" sz="2400" dirty="0"/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from inequitable opportunities to learn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Multilingual learners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who have suffered traumatic experiences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52BA5-07A7-87AD-A534-78FBE9257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A6F6-59F0-AFA0-F3E9-9245643B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D225C-877D-FBB0-B842-2DDA600F7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Center on the Developing Child. (n.d.). </a:t>
            </a:r>
            <a:r>
              <a:rPr lang="en-US" i="1" dirty="0">
                <a:hlinkClick r:id="rId2"/>
              </a:rPr>
              <a:t>Three core concepts in early development.</a:t>
            </a:r>
            <a:r>
              <a:rPr lang="en-US" i="1" dirty="0"/>
              <a:t> </a:t>
            </a:r>
            <a:r>
              <a:rPr lang="en-US" dirty="0"/>
              <a:t>Harvard University.</a:t>
            </a:r>
          </a:p>
          <a:p>
            <a:pPr marL="0" indent="-457200">
              <a:buNone/>
            </a:pPr>
            <a:r>
              <a:rPr lang="en-US" dirty="0"/>
              <a:t>Institute of Medicine and National Research Council. (2015). </a:t>
            </a:r>
            <a:r>
              <a:rPr lang="en-US" i="1" dirty="0"/>
              <a:t>Child development and early learning </a:t>
            </a:r>
            <a:r>
              <a:rPr lang="en-US" dirty="0"/>
              <a:t>(Chapter 4).In Transforming the workforce for children birth through age 8: A unifying foundation (pp. 85-204). The National Academies Press.</a:t>
            </a:r>
          </a:p>
          <a:p>
            <a:pPr marL="0" indent="0">
              <a:buNone/>
            </a:pPr>
            <a:r>
              <a:rPr lang="en-US" dirty="0"/>
              <a:t>Marsico Institute. (n.d.). </a:t>
            </a:r>
            <a:r>
              <a:rPr lang="en-US" dirty="0">
                <a:hlinkClick r:id="rId3"/>
              </a:rPr>
              <a:t>Learning trajectories</a:t>
            </a:r>
            <a:r>
              <a:rPr lang="en-US" dirty="0"/>
              <a:t>. University of Denver.</a:t>
            </a:r>
          </a:p>
          <a:p>
            <a:pPr marL="0" indent="0">
              <a:buNone/>
            </a:pPr>
            <a:r>
              <a:rPr lang="en-US" dirty="0"/>
              <a:t>National Academies of Sciences, Engineering, and Medicine. (2023). </a:t>
            </a:r>
            <a:r>
              <a:rPr lang="en-US" i="1" dirty="0">
                <a:hlinkClick r:id="rId4"/>
              </a:rPr>
              <a:t>Closing the opportunity gap for young children</a:t>
            </a:r>
            <a:r>
              <a:rPr lang="en-US" i="1" dirty="0"/>
              <a:t>.</a:t>
            </a:r>
            <a:r>
              <a:rPr lang="en-US" dirty="0"/>
              <a:t> The National Academies Press.</a:t>
            </a:r>
          </a:p>
          <a:p>
            <a:pPr marL="0" indent="0">
              <a:buNone/>
            </a:pPr>
            <a:r>
              <a:rPr lang="en-US" dirty="0"/>
              <a:t>National Association for the Education of Young Children (NAEYC). (2020). </a:t>
            </a:r>
            <a:r>
              <a:rPr lang="en-US" i="1" dirty="0"/>
              <a:t>Developmentally appropriate practice</a:t>
            </a:r>
            <a:r>
              <a:rPr lang="en-US" dirty="0"/>
              <a:t>(Position statement). NAEYC.</a:t>
            </a:r>
          </a:p>
          <a:p>
            <a:pPr marL="0" indent="0">
              <a:buNone/>
            </a:pPr>
            <a:r>
              <a:rPr lang="en-US" dirty="0"/>
              <a:t>Vanderbilt Kennedy Center. (n.d.). </a:t>
            </a:r>
            <a:r>
              <a:rPr lang="en-US" i="1" dirty="0">
                <a:hlinkClick r:id="rId5"/>
              </a:rPr>
              <a:t>Promoting neurodiversity in early childhood services</a:t>
            </a:r>
            <a:r>
              <a:rPr lang="en-US" dirty="0"/>
              <a:t>. Author</a:t>
            </a:r>
          </a:p>
          <a:p>
            <a:pPr marL="0" indent="0">
              <a:buNone/>
            </a:pPr>
            <a:r>
              <a:rPr lang="en-US" dirty="0"/>
              <a:t>Weisberg, D. S., Hirsh-Pasek, K., &amp; </a:t>
            </a:r>
            <a:r>
              <a:rPr lang="en-US" dirty="0" err="1"/>
              <a:t>Golinkoff</a:t>
            </a:r>
            <a:r>
              <a:rPr lang="en-US" dirty="0"/>
              <a:t>, R. M. (2013). </a:t>
            </a:r>
            <a:r>
              <a:rPr lang="en-US" i="1" dirty="0"/>
              <a:t>Embracing complexity: Rethinking the relation between play and learning</a:t>
            </a:r>
            <a:r>
              <a:rPr lang="en-US" dirty="0"/>
              <a:t>. Comment on Lillard et al. </a:t>
            </a:r>
            <a:r>
              <a:rPr lang="en-US" dirty="0">
                <a:hlinkClick r:id="rId6"/>
              </a:rPr>
              <a:t>Psychological Bulletin</a:t>
            </a:r>
            <a:r>
              <a:rPr lang="en-US" dirty="0"/>
              <a:t>, 139(1), 35–39.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E1-CB45-D4A0-F1F5-9F9D7DC55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3B18C3-EDB3-49B5-8922-50DFB069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359272"/>
            <a:ext cx="10096959" cy="747579"/>
          </a:xfrm>
        </p:spPr>
        <p:txBody>
          <a:bodyPr/>
          <a:lstStyle/>
          <a:p>
            <a:r>
              <a:rPr lang="en-US" dirty="0"/>
              <a:t>NJDOE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BDA3E9-8C53-FAD8-761E-F298B8F2B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Division of Early Childhood Services </a:t>
            </a:r>
            <a:r>
              <a:rPr lang="en-US" b="1" dirty="0"/>
              <a:t>resources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P-3 Alignment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Expert and Exemplar Video Library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0D330-6F62-22A6-4683-BEBBAB82A9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3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Division of Early Childhood Services</a:t>
            </a:r>
          </a:p>
          <a:p>
            <a:r>
              <a:rPr lang="en-US" dirty="0">
                <a:hlinkClick r:id="rId3"/>
              </a:rPr>
              <a:t>https://www.nj.gov/education/earlychildhood/index.shtml</a:t>
            </a: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653F8-D190-E573-A284-B381996A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31" y="316903"/>
            <a:ext cx="10096959" cy="747579"/>
          </a:xfrm>
        </p:spPr>
        <p:txBody>
          <a:bodyPr/>
          <a:lstStyle/>
          <a:p>
            <a:r>
              <a:rPr lang="en-US" sz="3200" dirty="0"/>
              <a:t>8 Principles of How Young Children Learn (1 of 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4D986-469C-6CCE-85E8-B809F7C5C4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chemeClr val="accent1">
                    <a:lumMod val="50000"/>
                  </a:schemeClr>
                </a:solidFill>
              </a:rPr>
              <a:t>Identifying principles of learning 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Focused</a:t>
            </a:r>
            <a:r>
              <a:rPr lang="en-US" sz="3000" dirty="0"/>
              <a:t> on learning processes, not content or domain specific learning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Reviewed</a:t>
            </a:r>
            <a:r>
              <a:rPr lang="en-US" sz="3000" dirty="0"/>
              <a:t> existing “How Children Learn” resources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Reviewed</a:t>
            </a:r>
            <a:r>
              <a:rPr lang="en-US" sz="3000" dirty="0"/>
              <a:t> child development research literature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Formulated</a:t>
            </a:r>
            <a:r>
              <a:rPr lang="en-US" sz="3000" dirty="0"/>
              <a:t> general principles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Aligned</a:t>
            </a:r>
            <a:r>
              <a:rPr lang="en-US" sz="3000" dirty="0"/>
              <a:t> with NJ DOE initiatives and guidance</a:t>
            </a:r>
          </a:p>
          <a:p>
            <a:pPr marL="9144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Shared</a:t>
            </a:r>
            <a:r>
              <a:rPr lang="en-US" sz="3000" dirty="0"/>
              <a:t> with stakeholders for feedback</a:t>
            </a:r>
          </a:p>
        </p:txBody>
      </p:sp>
    </p:spTree>
    <p:extLst>
      <p:ext uri="{BB962C8B-B14F-4D97-AF65-F5344CB8AC3E}">
        <p14:creationId xmlns:p14="http://schemas.microsoft.com/office/powerpoint/2010/main" val="21522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B6F9DD1-9B8B-6DF2-ABAD-8416BB61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31" y="316903"/>
            <a:ext cx="10096959" cy="747579"/>
          </a:xfrm>
        </p:spPr>
        <p:txBody>
          <a:bodyPr/>
          <a:lstStyle/>
          <a:p>
            <a:r>
              <a:rPr lang="en-US" sz="3200" dirty="0"/>
              <a:t>8 Principles of How Young Children Learn 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CB013-28A7-6CF0-0F8D-BE8916E389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1332854"/>
            <a:ext cx="11890272" cy="4629373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brains develop rapidly and in ways that help them organize and understand their worlds.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thinking is imaginative and can be fostered.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learning and development are multidimensional.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learning tends to follow a predictable, progressive learning sequence.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learning fluctuates.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Children’s emotional security and regulation skills are essential to successful learning.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Children learn better with a well-developed sense of self-agency.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000" dirty="0"/>
              <a:t>Joyful play supports children’s learning and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E183C-F6E3-4F75-54F1-3AC753AF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22375"/>
            <a:ext cx="12020549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Children’s brains develop rapidly and in ways that help them organize and understand their worlds.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Children’s ability to regulate attention impacts how they handle stimulation.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The ability to regulate behavior through self-control usually grows with age.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Contingency learning helps children learn cause and effect.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Learning is stronger when multiple senses are engaged.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Children’s inner regulatory processes are sensitive to sudden changes in the P-3 years.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22375"/>
            <a:ext cx="12020549" cy="4803775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/>
              <a:t>Children’s thinking is imaginative and can be fostered.</a:t>
            </a:r>
          </a:p>
          <a:p>
            <a:pPr marL="465138"/>
            <a:r>
              <a:rPr lang="en-US" sz="2200" dirty="0"/>
              <a:t>As children explore the world, the complex processes of imagination and curiosity are activated to help them make sense of it.</a:t>
            </a:r>
          </a:p>
          <a:p>
            <a:pPr marL="465138"/>
            <a:r>
              <a:rPr lang="en-US" sz="2200" dirty="0"/>
              <a:t>Imagination contributes to learning by providing opportunities for exploration and exposure to ideas and experiences.</a:t>
            </a:r>
          </a:p>
          <a:p>
            <a:pPr marL="465138"/>
            <a:r>
              <a:rPr lang="en-US" sz="2200" dirty="0"/>
              <a:t>Children’s thinking is open to a broader range of possibilities in early childhood than in later years.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455" y="1280136"/>
            <a:ext cx="12490664" cy="480377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400" dirty="0"/>
              <a:t>Children’s learning and development are multidimensional.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Learning occurs across domains.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A child’s strength in one subject or skill area can be used to help overcome weaknesses in other areas.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Instruction ideally meets the needs of the whole child, across cognitive, social and emotional, and physical domains. </a:t>
            </a:r>
          </a:p>
          <a:p>
            <a:pPr marL="465138">
              <a:spcBef>
                <a:spcPts val="600"/>
              </a:spcBef>
              <a:spcAft>
                <a:spcPts val="1000"/>
              </a:spcAft>
            </a:pPr>
            <a:r>
              <a:rPr lang="en-US" sz="2200" dirty="0"/>
              <a:t>Children should be allowed to demonstrate learning across multiple domains.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225" y="1280136"/>
            <a:ext cx="12661146" cy="4803775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/>
              <a:t>Children’s learning tends to follow a predictable, progressive learning sequence.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 learn best when the goal is just out of reach but manageable. 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Learning can occur at different rates from child to child.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Learning can occur at uneven rates across different areas for each child.  </a:t>
            </a:r>
          </a:p>
          <a:p>
            <a:pPr marL="457200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Learning tends to follow a predictable sequence toward complexity, even if it happens at varying speeds.</a:t>
            </a:r>
            <a:endParaRPr lang="en-US" sz="24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Children’s learning fluctuates.</a:t>
            </a:r>
          </a:p>
          <a:p>
            <a:pPr marL="457200" lvl="1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 learning can appear to vary widely over short-time periods. </a:t>
            </a:r>
          </a:p>
          <a:p>
            <a:pPr marL="457200" lvl="1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 learning can appear to regress.</a:t>
            </a:r>
          </a:p>
          <a:p>
            <a:pPr marL="457200" lvl="1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 show evidence of learning with support before they demonstrate it independently.</a:t>
            </a:r>
          </a:p>
          <a:p>
            <a:pPr marL="457200" lvl="1">
              <a:lnSpc>
                <a:spcPct val="107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Children’s learning may be underestimated.</a:t>
            </a:r>
            <a:endParaRPr lang="en-US" sz="24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C58B55-0A02-1FAD-C96A-7A9497F4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9" y="359272"/>
            <a:ext cx="10096959" cy="747579"/>
          </a:xfrm>
        </p:spPr>
        <p:txBody>
          <a:bodyPr/>
          <a:lstStyle/>
          <a:p>
            <a:r>
              <a:rPr lang="en-US" dirty="0"/>
              <a:t>Principle 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482659-BA0B-F58D-8945-EF6E99A7B0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400" dirty="0"/>
              <a:t>Children’s emotional security and regulation skills are essential to successful learning.</a:t>
            </a:r>
          </a:p>
          <a:p>
            <a:pPr marL="465138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 who learn to manage their emotions and have stronger emotional security are better able to succeed in school and in life.</a:t>
            </a:r>
            <a:endParaRPr lang="en-US" dirty="0"/>
          </a:p>
          <a:p>
            <a:pPr marL="465138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Children’s emotional security and emotional regulation skills often improve rapidly through the P-3 years.</a:t>
            </a:r>
          </a:p>
          <a:p>
            <a:pPr marL="465138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Emotional security is key to nurturing a positive mindset toward school and positive social development.</a:t>
            </a:r>
          </a:p>
          <a:p>
            <a:pPr marL="465138" lv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dirty="0"/>
              <a:t>Emotional regulation skills affect the learning process.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2D2EB-30AD-AC7B-5445-6F3DA3914C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0671"/>
      </p:ext>
    </p:extLst>
  </p:cSld>
  <p:clrMapOvr>
    <a:masterClrMapping/>
  </p:clrMapOvr>
</p:sld>
</file>

<file path=ppt/theme/theme1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BAD783E9-B5E0-4BB5-B18C-531425630476}"/>
    </a:ext>
  </a:extLst>
</a:theme>
</file>

<file path=ppt/theme/theme2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54CFC8EA-E008-44E1-8673-8AAADB6EDDC7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0921 (002)  -  Read-Only" id="{58665EE0-0778-4B6A-9B26-9250B8818B72}" vid="{8584AAFA-913A-46C4-82D9-8779EB51097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1CD4CBB0FE44F9CFC2EC17BEABC09" ma:contentTypeVersion="17" ma:contentTypeDescription="Create a new document." ma:contentTypeScope="" ma:versionID="38467006477efe39800d5cf077da973c">
  <xsd:schema xmlns:xsd="http://www.w3.org/2001/XMLSchema" xmlns:xs="http://www.w3.org/2001/XMLSchema" xmlns:p="http://schemas.microsoft.com/office/2006/metadata/properties" xmlns:ns2="5192090b-d375-45ce-ab28-255186fa6668" xmlns:ns3="2d764204-0d3c-4e84-bb9d-8d20c8237785" targetNamespace="http://schemas.microsoft.com/office/2006/metadata/properties" ma:root="true" ma:fieldsID="dafb911a82940c23ba69266caf0a2194" ns2:_="" ns3:_="">
    <xsd:import namespace="5192090b-d375-45ce-ab28-255186fa6668"/>
    <xsd:import namespace="2d764204-0d3c-4e84-bb9d-8d20c8237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2090b-d375-45ce-ab28-255186fa6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4204-0d3c-4e84-bb9d-8d20c8237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e4c0b5f-ad40-4bc7-967c-d947eb9c5bdd}" ma:internalName="TaxCatchAll" ma:showField="CatchAllData" ma:web="2d764204-0d3c-4e84-bb9d-8d20c8237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64204-0d3c-4e84-bb9d-8d20c8237785" xsi:nil="true"/>
    <lcf76f155ced4ddcb4097134ff3c332f xmlns="5192090b-d375-45ce-ab28-255186fa666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7C9BB-88B5-4AC1-AEB9-30F2ADDB816D}">
  <ds:schemaRefs>
    <ds:schemaRef ds:uri="2d764204-0d3c-4e84-bb9d-8d20c8237785"/>
    <ds:schemaRef ds:uri="5192090b-d375-45ce-ab28-255186fa66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D7BC7DA-EEF6-431C-93A4-8059900512C6}">
  <ds:schemaRefs>
    <ds:schemaRef ds:uri="http://www.w3.org/XML/1998/namespace"/>
    <ds:schemaRef ds:uri="http://purl.org/dc/elements/1.1/"/>
    <ds:schemaRef ds:uri="http://schemas.openxmlformats.org/package/2006/metadata/core-properties"/>
    <ds:schemaRef ds:uri="5192090b-d375-45ce-ab28-255186fa666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d764204-0d3c-4e84-bb9d-8d20c823778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0CE3028-83CB-4835-960E-EBBDACD8F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Climate and Culture 2.0 Proposal</Template>
  <TotalTime>7739</TotalTime>
  <Words>1030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Palatino Linotype</vt:lpstr>
      <vt:lpstr>NJDOE_TitleSlide</vt:lpstr>
      <vt:lpstr>NDJOE_Main</vt:lpstr>
      <vt:lpstr>NJDOE_SectionTitle</vt:lpstr>
      <vt:lpstr>Approaches to Learning: How Young Children Learn </vt:lpstr>
      <vt:lpstr>8 Principles of How Young Children Learn (1 of 2)</vt:lpstr>
      <vt:lpstr>8 Principles of How Young Children Learn (2 of 2)</vt:lpstr>
      <vt:lpstr>Principle 1</vt:lpstr>
      <vt:lpstr>Principle 2</vt:lpstr>
      <vt:lpstr>Principle 3</vt:lpstr>
      <vt:lpstr>Principle 4</vt:lpstr>
      <vt:lpstr>Principle 5</vt:lpstr>
      <vt:lpstr>Principle 6</vt:lpstr>
      <vt:lpstr>Principle 7</vt:lpstr>
      <vt:lpstr>Principle 8</vt:lpstr>
      <vt:lpstr>Additional considerations</vt:lpstr>
      <vt:lpstr>References</vt:lpstr>
      <vt:lpstr>NJDOE Resources</vt:lpstr>
      <vt:lpstr>Follow Us on Social Media</vt:lpstr>
      <vt:lpstr>Thank You!</vt:lpstr>
    </vt:vector>
  </TitlesOfParts>
  <Company>NJ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TeachNJ Act and Chapter 10 Task Force Overview</dc:title>
  <dc:creator>Mazzagatti, Peter</dc:creator>
  <cp:lastModifiedBy>Specht, Dorothea</cp:lastModifiedBy>
  <cp:revision>4</cp:revision>
  <dcterms:created xsi:type="dcterms:W3CDTF">2024-07-11T13:25:25Z</dcterms:created>
  <dcterms:modified xsi:type="dcterms:W3CDTF">2024-12-13T20:34:00Z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0x010100B891CD4CBB0FE44F9CFC2EC17BEABC09</vt:lpwstr>
  </property>
  <property fmtid="{D5CDD505-2E9C-101B-9397-08002B2CF9AE}" pid="3" name="MediaServiceImageTags">
    <vt:lpwstr/>
  </property>
</Properties>
</file>