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6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>
      <p:cViewPr varScale="1">
        <p:scale>
          <a:sx n="54" d="100"/>
          <a:sy n="54" d="100"/>
        </p:scale>
        <p:origin x="3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Connor, Elizabeth" userId="af74055b-fb35-4a6b-afad-16d0a86f813b" providerId="ADAL" clId="{81D46D2A-4633-4F4B-BA86-4FFF2BF231A2}"/>
    <pc:docChg chg="undo custSel modSld">
      <pc:chgData name="O'Connor, Elizabeth" userId="af74055b-fb35-4a6b-afad-16d0a86f813b" providerId="ADAL" clId="{81D46D2A-4633-4F4B-BA86-4FFF2BF231A2}" dt="2022-09-06T17:20:29.390" v="411" actId="962"/>
      <pc:docMkLst>
        <pc:docMk/>
      </pc:docMkLst>
      <pc:sldChg chg="modSp mod">
        <pc:chgData name="O'Connor, Elizabeth" userId="af74055b-fb35-4a6b-afad-16d0a86f813b" providerId="ADAL" clId="{81D46D2A-4633-4F4B-BA86-4FFF2BF231A2}" dt="2022-09-06T17:06:49.664" v="4" actId="2711"/>
        <pc:sldMkLst>
          <pc:docMk/>
          <pc:sldMk cId="0" sldId="256"/>
        </pc:sldMkLst>
        <pc:spChg chg="mod">
          <ac:chgData name="O'Connor, Elizabeth" userId="af74055b-fb35-4a6b-afad-16d0a86f813b" providerId="ADAL" clId="{81D46D2A-4633-4F4B-BA86-4FFF2BF231A2}" dt="2022-09-06T17:06:49.664" v="4" actId="2711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09:44.824" v="19" actId="948"/>
        <pc:sldMkLst>
          <pc:docMk/>
          <pc:sldMk cId="0" sldId="257"/>
        </pc:sldMkLst>
        <pc:spChg chg="mod">
          <ac:chgData name="O'Connor, Elizabeth" userId="af74055b-fb35-4a6b-afad-16d0a86f813b" providerId="ADAL" clId="{81D46D2A-4633-4F4B-BA86-4FFF2BF231A2}" dt="2022-09-06T17:09:44.824" v="19" actId="948"/>
          <ac:spMkLst>
            <pc:docMk/>
            <pc:sldMk cId="0" sldId="257"/>
            <ac:spMk id="82947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0:28.716" v="21" actId="1076"/>
        <pc:sldMkLst>
          <pc:docMk/>
          <pc:sldMk cId="0" sldId="258"/>
        </pc:sldMkLst>
        <pc:spChg chg="mod">
          <ac:chgData name="O'Connor, Elizabeth" userId="af74055b-fb35-4a6b-afad-16d0a86f813b" providerId="ADAL" clId="{81D46D2A-4633-4F4B-BA86-4FFF2BF231A2}" dt="2022-09-06T17:10:28.716" v="21" actId="1076"/>
          <ac:spMkLst>
            <pc:docMk/>
            <pc:sldMk cId="0" sldId="258"/>
            <ac:spMk id="83971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09:00.489" v="17" actId="5793"/>
        <pc:sldMkLst>
          <pc:docMk/>
          <pc:sldMk cId="0" sldId="259"/>
        </pc:sldMkLst>
        <pc:spChg chg="mod">
          <ac:chgData name="O'Connor, Elizabeth" userId="af74055b-fb35-4a6b-afad-16d0a86f813b" providerId="ADAL" clId="{81D46D2A-4633-4F4B-BA86-4FFF2BF231A2}" dt="2022-09-06T17:09:00.489" v="17" actId="5793"/>
          <ac:spMkLst>
            <pc:docMk/>
            <pc:sldMk cId="0" sldId="259"/>
            <ac:spMk id="84995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0:56.040" v="25" actId="27636"/>
        <pc:sldMkLst>
          <pc:docMk/>
          <pc:sldMk cId="0" sldId="260"/>
        </pc:sldMkLst>
        <pc:spChg chg="mod">
          <ac:chgData name="O'Connor, Elizabeth" userId="af74055b-fb35-4a6b-afad-16d0a86f813b" providerId="ADAL" clId="{81D46D2A-4633-4F4B-BA86-4FFF2BF231A2}" dt="2022-09-06T17:10:56.040" v="25" actId="27636"/>
          <ac:spMkLst>
            <pc:docMk/>
            <pc:sldMk cId="0" sldId="260"/>
            <ac:spMk id="86019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1:22.489" v="29" actId="14100"/>
        <pc:sldMkLst>
          <pc:docMk/>
          <pc:sldMk cId="0" sldId="261"/>
        </pc:sldMkLst>
        <pc:spChg chg="mod">
          <ac:chgData name="O'Connor, Elizabeth" userId="af74055b-fb35-4a6b-afad-16d0a86f813b" providerId="ADAL" clId="{81D46D2A-4633-4F4B-BA86-4FFF2BF231A2}" dt="2022-09-06T17:11:22.489" v="29" actId="14100"/>
          <ac:spMkLst>
            <pc:docMk/>
            <pc:sldMk cId="0" sldId="261"/>
            <ac:spMk id="87043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2:34.588" v="44" actId="1076"/>
        <pc:sldMkLst>
          <pc:docMk/>
          <pc:sldMk cId="0" sldId="262"/>
        </pc:sldMkLst>
        <pc:spChg chg="mod">
          <ac:chgData name="O'Connor, Elizabeth" userId="af74055b-fb35-4a6b-afad-16d0a86f813b" providerId="ADAL" clId="{81D46D2A-4633-4F4B-BA86-4FFF2BF231A2}" dt="2022-09-06T17:12:24.241" v="40" actId="1076"/>
          <ac:spMkLst>
            <pc:docMk/>
            <pc:sldMk cId="0" sldId="262"/>
            <ac:spMk id="88067" creationId="{00000000-0000-0000-0000-000000000000}"/>
          </ac:spMkLst>
        </pc:spChg>
        <pc:spChg chg="mod">
          <ac:chgData name="O'Connor, Elizabeth" userId="af74055b-fb35-4a6b-afad-16d0a86f813b" providerId="ADAL" clId="{81D46D2A-4633-4F4B-BA86-4FFF2BF231A2}" dt="2022-09-06T17:12:30.696" v="43" actId="20577"/>
          <ac:spMkLst>
            <pc:docMk/>
            <pc:sldMk cId="0" sldId="262"/>
            <ac:spMk id="88103" creationId="{00000000-0000-0000-0000-000000000000}"/>
          </ac:spMkLst>
        </pc:spChg>
        <pc:picChg chg="mod">
          <ac:chgData name="O'Connor, Elizabeth" userId="af74055b-fb35-4a6b-afad-16d0a86f813b" providerId="ADAL" clId="{81D46D2A-4633-4F4B-BA86-4FFF2BF231A2}" dt="2022-09-06T17:12:34.588" v="44" actId="1076"/>
          <ac:picMkLst>
            <pc:docMk/>
            <pc:sldMk cId="0" sldId="262"/>
            <ac:picMk id="88100" creationId="{00000000-0000-0000-0000-000000000000}"/>
          </ac:picMkLst>
        </pc:picChg>
      </pc:sldChg>
      <pc:sldChg chg="modSp mod">
        <pc:chgData name="O'Connor, Elizabeth" userId="af74055b-fb35-4a6b-afad-16d0a86f813b" providerId="ADAL" clId="{81D46D2A-4633-4F4B-BA86-4FFF2BF231A2}" dt="2022-09-06T17:13:10.385" v="50" actId="1076"/>
        <pc:sldMkLst>
          <pc:docMk/>
          <pc:sldMk cId="0" sldId="263"/>
        </pc:sldMkLst>
        <pc:spChg chg="mod">
          <ac:chgData name="O'Connor, Elizabeth" userId="af74055b-fb35-4a6b-afad-16d0a86f813b" providerId="ADAL" clId="{81D46D2A-4633-4F4B-BA86-4FFF2BF231A2}" dt="2022-09-06T17:13:10.385" v="50" actId="1076"/>
          <ac:spMkLst>
            <pc:docMk/>
            <pc:sldMk cId="0" sldId="263"/>
            <ac:spMk id="91139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4:09.837" v="71" actId="20577"/>
        <pc:sldMkLst>
          <pc:docMk/>
          <pc:sldMk cId="0" sldId="264"/>
        </pc:sldMkLst>
        <pc:spChg chg="mod">
          <ac:chgData name="O'Connor, Elizabeth" userId="af74055b-fb35-4a6b-afad-16d0a86f813b" providerId="ADAL" clId="{81D46D2A-4633-4F4B-BA86-4FFF2BF231A2}" dt="2022-09-06T17:14:09.837" v="71" actId="20577"/>
          <ac:spMkLst>
            <pc:docMk/>
            <pc:sldMk cId="0" sldId="264"/>
            <ac:spMk id="93187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4:49.422" v="76" actId="14100"/>
        <pc:sldMkLst>
          <pc:docMk/>
          <pc:sldMk cId="0" sldId="265"/>
        </pc:sldMkLst>
        <pc:spChg chg="mod">
          <ac:chgData name="O'Connor, Elizabeth" userId="af74055b-fb35-4a6b-afad-16d0a86f813b" providerId="ADAL" clId="{81D46D2A-4633-4F4B-BA86-4FFF2BF231A2}" dt="2022-09-06T17:14:49.422" v="76" actId="14100"/>
          <ac:spMkLst>
            <pc:docMk/>
            <pc:sldMk cId="0" sldId="265"/>
            <ac:spMk id="94211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5:43.584" v="88" actId="20577"/>
        <pc:sldMkLst>
          <pc:docMk/>
          <pc:sldMk cId="0" sldId="266"/>
        </pc:sldMkLst>
        <pc:spChg chg="mod">
          <ac:chgData name="O'Connor, Elizabeth" userId="af74055b-fb35-4a6b-afad-16d0a86f813b" providerId="ADAL" clId="{81D46D2A-4633-4F4B-BA86-4FFF2BF231A2}" dt="2022-09-06T17:15:43.584" v="88" actId="20577"/>
          <ac:spMkLst>
            <pc:docMk/>
            <pc:sldMk cId="0" sldId="266"/>
            <ac:spMk id="98307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6:04.698" v="93" actId="20577"/>
        <pc:sldMkLst>
          <pc:docMk/>
          <pc:sldMk cId="0" sldId="267"/>
        </pc:sldMkLst>
        <pc:spChg chg="mod">
          <ac:chgData name="O'Connor, Elizabeth" userId="af74055b-fb35-4a6b-afad-16d0a86f813b" providerId="ADAL" clId="{81D46D2A-4633-4F4B-BA86-4FFF2BF231A2}" dt="2022-09-06T17:16:04.698" v="93" actId="20577"/>
          <ac:spMkLst>
            <pc:docMk/>
            <pc:sldMk cId="0" sldId="267"/>
            <ac:spMk id="99330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7:00.239" v="96" actId="948"/>
        <pc:sldMkLst>
          <pc:docMk/>
          <pc:sldMk cId="0" sldId="268"/>
        </pc:sldMkLst>
        <pc:spChg chg="mod">
          <ac:chgData name="O'Connor, Elizabeth" userId="af74055b-fb35-4a6b-afad-16d0a86f813b" providerId="ADAL" clId="{81D46D2A-4633-4F4B-BA86-4FFF2BF231A2}" dt="2022-09-06T17:17:00.239" v="96" actId="948"/>
          <ac:spMkLst>
            <pc:docMk/>
            <pc:sldMk cId="0" sldId="268"/>
            <ac:spMk id="101380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8:03.753" v="110" actId="14100"/>
        <pc:sldMkLst>
          <pc:docMk/>
          <pc:sldMk cId="0" sldId="270"/>
        </pc:sldMkLst>
        <pc:spChg chg="mod">
          <ac:chgData name="O'Connor, Elizabeth" userId="af74055b-fb35-4a6b-afad-16d0a86f813b" providerId="ADAL" clId="{81D46D2A-4633-4F4B-BA86-4FFF2BF231A2}" dt="2022-09-06T17:18:03.753" v="110" actId="14100"/>
          <ac:spMkLst>
            <pc:docMk/>
            <pc:sldMk cId="0" sldId="270"/>
            <ac:spMk id="103427" creationId="{00000000-0000-0000-0000-000000000000}"/>
          </ac:spMkLst>
        </pc:spChg>
      </pc:sldChg>
      <pc:sldChg chg="modSp mod">
        <pc:chgData name="O'Connor, Elizabeth" userId="af74055b-fb35-4a6b-afad-16d0a86f813b" providerId="ADAL" clId="{81D46D2A-4633-4F4B-BA86-4FFF2BF231A2}" dt="2022-09-06T17:19:32.398" v="203" actId="962"/>
        <pc:sldMkLst>
          <pc:docMk/>
          <pc:sldMk cId="0" sldId="271"/>
        </pc:sldMkLst>
        <pc:picChg chg="mod">
          <ac:chgData name="O'Connor, Elizabeth" userId="af74055b-fb35-4a6b-afad-16d0a86f813b" providerId="ADAL" clId="{81D46D2A-4633-4F4B-BA86-4FFF2BF231A2}" dt="2022-09-06T17:19:32.398" v="203" actId="962"/>
          <ac:picMkLst>
            <pc:docMk/>
            <pc:sldMk cId="0" sldId="271"/>
            <ac:picMk id="104454" creationId="{00000000-0000-0000-0000-000000000000}"/>
          </ac:picMkLst>
        </pc:picChg>
      </pc:sldChg>
      <pc:sldChg chg="modSp mod">
        <pc:chgData name="O'Connor, Elizabeth" userId="af74055b-fb35-4a6b-afad-16d0a86f813b" providerId="ADAL" clId="{81D46D2A-4633-4F4B-BA86-4FFF2BF231A2}" dt="2022-09-06T17:19:48.799" v="253" actId="962"/>
        <pc:sldMkLst>
          <pc:docMk/>
          <pc:sldMk cId="0" sldId="272"/>
        </pc:sldMkLst>
        <pc:picChg chg="mod">
          <ac:chgData name="O'Connor, Elizabeth" userId="af74055b-fb35-4a6b-afad-16d0a86f813b" providerId="ADAL" clId="{81D46D2A-4633-4F4B-BA86-4FFF2BF231A2}" dt="2022-09-06T17:19:48.799" v="253" actId="962"/>
          <ac:picMkLst>
            <pc:docMk/>
            <pc:sldMk cId="0" sldId="272"/>
            <ac:picMk id="106505" creationId="{00000000-0000-0000-0000-000000000000}"/>
          </ac:picMkLst>
        </pc:picChg>
      </pc:sldChg>
      <pc:sldChg chg="modSp mod">
        <pc:chgData name="O'Connor, Elizabeth" userId="af74055b-fb35-4a6b-afad-16d0a86f813b" providerId="ADAL" clId="{81D46D2A-4633-4F4B-BA86-4FFF2BF231A2}" dt="2022-09-06T17:19:59.810" v="289" actId="962"/>
        <pc:sldMkLst>
          <pc:docMk/>
          <pc:sldMk cId="0" sldId="273"/>
        </pc:sldMkLst>
        <pc:picChg chg="mod">
          <ac:chgData name="O'Connor, Elizabeth" userId="af74055b-fb35-4a6b-afad-16d0a86f813b" providerId="ADAL" clId="{81D46D2A-4633-4F4B-BA86-4FFF2BF231A2}" dt="2022-09-06T17:19:59.810" v="289" actId="962"/>
          <ac:picMkLst>
            <pc:docMk/>
            <pc:sldMk cId="0" sldId="273"/>
            <ac:picMk id="112644" creationId="{00000000-0000-0000-0000-000000000000}"/>
          </ac:picMkLst>
        </pc:picChg>
      </pc:sldChg>
      <pc:sldChg chg="modSp mod">
        <pc:chgData name="O'Connor, Elizabeth" userId="af74055b-fb35-4a6b-afad-16d0a86f813b" providerId="ADAL" clId="{81D46D2A-4633-4F4B-BA86-4FFF2BF231A2}" dt="2022-09-06T17:20:11.416" v="325" actId="962"/>
        <pc:sldMkLst>
          <pc:docMk/>
          <pc:sldMk cId="0" sldId="274"/>
        </pc:sldMkLst>
        <pc:picChg chg="mod">
          <ac:chgData name="O'Connor, Elizabeth" userId="af74055b-fb35-4a6b-afad-16d0a86f813b" providerId="ADAL" clId="{81D46D2A-4633-4F4B-BA86-4FFF2BF231A2}" dt="2022-09-06T17:20:11.416" v="325" actId="962"/>
          <ac:picMkLst>
            <pc:docMk/>
            <pc:sldMk cId="0" sldId="274"/>
            <ac:picMk id="114692" creationId="{00000000-0000-0000-0000-000000000000}"/>
          </ac:picMkLst>
        </pc:picChg>
      </pc:sldChg>
      <pc:sldChg chg="modSp mod">
        <pc:chgData name="O'Connor, Elizabeth" userId="af74055b-fb35-4a6b-afad-16d0a86f813b" providerId="ADAL" clId="{81D46D2A-4633-4F4B-BA86-4FFF2BF231A2}" dt="2022-09-06T17:20:29.390" v="411" actId="962"/>
        <pc:sldMkLst>
          <pc:docMk/>
          <pc:sldMk cId="0" sldId="275"/>
        </pc:sldMkLst>
        <pc:picChg chg="mod">
          <ac:chgData name="O'Connor, Elizabeth" userId="af74055b-fb35-4a6b-afad-16d0a86f813b" providerId="ADAL" clId="{81D46D2A-4633-4F4B-BA86-4FFF2BF231A2}" dt="2022-09-06T17:20:29.390" v="411" actId="962"/>
          <ac:picMkLst>
            <pc:docMk/>
            <pc:sldMk cId="0" sldId="275"/>
            <ac:picMk id="116740" creationId="{00000000-0000-0000-0000-000000000000}"/>
          </ac:picMkLst>
        </pc:picChg>
      </pc:sldChg>
      <pc:sldChg chg="modSp mod">
        <pc:chgData name="O'Connor, Elizabeth" userId="af74055b-fb35-4a6b-afad-16d0a86f813b" providerId="ADAL" clId="{81D46D2A-4633-4F4B-BA86-4FFF2BF231A2}" dt="2022-09-06T17:18:57.563" v="133" actId="1076"/>
        <pc:sldMkLst>
          <pc:docMk/>
          <pc:sldMk cId="0" sldId="276"/>
        </pc:sldMkLst>
        <pc:spChg chg="mod">
          <ac:chgData name="O'Connor, Elizabeth" userId="af74055b-fb35-4a6b-afad-16d0a86f813b" providerId="ADAL" clId="{81D46D2A-4633-4F4B-BA86-4FFF2BF231A2}" dt="2022-09-06T17:18:57.563" v="133" actId="1076"/>
          <ac:spMkLst>
            <pc:docMk/>
            <pc:sldMk cId="0" sldId="276"/>
            <ac:spMk id="1187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FD70922-0F10-4A54-9CD0-64681203D3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70922-0F10-4A54-9CD0-64681203D3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70922-0F10-4A54-9CD0-64681203D34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4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6CB-98F1-4E03-B435-E9290D30B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F9D5-0FF9-48CF-8B9C-2AF8CFEAC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09A4-8088-4131-A9EF-19C77E385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B3A488-BFA9-4060-8642-545DCACD40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17919A-D7B6-4A58-A72D-A55FF2AA3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C51-DB1F-4576-98A8-9D28FAA52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E73D-0EAE-4EF0-8B35-010141B56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07CA-A0DD-42C6-B291-14F1E60A7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07FE-4921-447C-8B08-42FA08D4C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8DDB-3CD3-4631-9AC9-2C311430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04DA-F3D5-4C3D-9BA8-C0A1377C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39CB04-8F6A-483F-9FBA-257DB561B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46FBDF-83FD-4CD4-B66B-385F8551DD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ransition spd="slow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ESI-P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+mj-lt"/>
              </a:rPr>
              <a:t>Early Screening Inventory-Preschool</a:t>
            </a:r>
          </a:p>
          <a:p>
            <a:pPr>
              <a:lnSpc>
                <a:spcPct val="80000"/>
              </a:lnSpc>
            </a:pPr>
            <a:endParaRPr lang="en-US" sz="28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+mj-lt"/>
              </a:rPr>
              <a:t>Developed  by </a:t>
            </a:r>
            <a:r>
              <a:rPr lang="en-US" sz="2800" b="1" dirty="0" err="1">
                <a:latin typeface="+mj-lt"/>
              </a:rPr>
              <a:t>Meisels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Wiske</a:t>
            </a:r>
            <a:r>
              <a:rPr lang="en-US" sz="2800" b="1" dirty="0">
                <a:latin typeface="+mj-lt"/>
              </a:rPr>
              <a:t>, Henderson, Marsden &amp; Browning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Involving Parents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4348"/>
            <a:ext cx="8382000" cy="4684052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Let parents know about the screening before and after it happens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recommended that parents of children who fall into rescreen or refer categories be contacted directly (phone or meeting)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Parents should know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the screening 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it will be used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and when it will take place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the results mean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3A488-BFA9-4060-8642-545DCACD40B9}" type="slidenum">
              <a:rPr lang="en-US" b="1" smtClean="0"/>
              <a:pPr/>
              <a:t>10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Details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610600" cy="480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Rapport is critical - make sure child is comfortable - let child play with the screening materials if he or she seems anxious (build in extra time for rapport)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the words in the manual as much as possible, but try to be conversational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to use a relatively quiet environment for the screening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Calculate the child's "rounded age" prior to getting started (see p.12 of the manual). Children ages 4.0- 4.5 will be asked to do certain activities that children ages 3.0-3.11 will not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a child refuses more than three tasks, the overall score is invalid. Try again later.</a:t>
            </a:r>
          </a:p>
        </p:txBody>
      </p:sp>
      <p:pic>
        <p:nvPicPr>
          <p:cNvPr id="98314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6902021">
            <a:off x="7483057" y="406741"/>
            <a:ext cx="1447800" cy="1392237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3A488-BFA9-4060-8642-545DCACD40B9}" type="slidenum">
              <a:rPr lang="en-US" b="1" smtClean="0"/>
              <a:pPr/>
              <a:t>11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Items just for children ages 4.0-4.5 </a:t>
            </a:r>
            <a:br>
              <a:rPr lang="en-US" sz="4000" dirty="0"/>
            </a:br>
            <a:r>
              <a:rPr lang="en-US" sz="3200" dirty="0"/>
              <a:t> - </a:t>
            </a:r>
            <a:r>
              <a:rPr lang="en-US" sz="3200" b="0" dirty="0"/>
              <a:t>as outlined on the score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248400"/>
            <a:ext cx="2133600" cy="476250"/>
          </a:xfrm>
        </p:spPr>
        <p:txBody>
          <a:bodyPr/>
          <a:lstStyle/>
          <a:p>
            <a:fld id="{D317919A-D7B6-4A58-A72D-A55FF2AA3524}" type="slidenum">
              <a:rPr lang="en-US" b="1" smtClean="0"/>
              <a:pPr/>
              <a:t>12</a:t>
            </a:fld>
            <a:endParaRPr lang="en-US" b="1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7A209FE-6613-4F4B-AACA-0CA8F9E85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92234"/>
              </p:ext>
            </p:extLst>
          </p:nvPr>
        </p:nvGraphicFramePr>
        <p:xfrm>
          <a:off x="952500" y="2305602"/>
          <a:ext cx="7239000" cy="352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3169072175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51493285"/>
                    </a:ext>
                  </a:extLst>
                </a:gridCol>
              </a:tblGrid>
              <a:tr h="44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Item Number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Activity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25718525"/>
                  </a:ext>
                </a:extLst>
              </a:tr>
              <a:tr h="736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IA3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Gate by imitation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31329697"/>
                  </a:ext>
                </a:extLst>
              </a:tr>
              <a:tr h="736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Draw a person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81541380"/>
                  </a:ext>
                </a:extLst>
              </a:tr>
              <a:tr h="736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IIA2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Five block counting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732617521"/>
                  </a:ext>
                </a:extLst>
              </a:tr>
              <a:tr h="736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III3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Hop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4651962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/>
              <a:t>Steps to Screening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01000" cy="4953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Gather your materials in a bag or box 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Calculate the child’s age (see page 12 in the manual) and get the score sheet ready (the first few times you administer the screening, use a pencil to cross out any items you won’t be administering)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your location and get the materials ready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13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8C5D-839F-45E2-95D8-254E319E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Screening 2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924800" cy="35814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Tell the child that you are going to play some games together and get started. Stick to the script on the score sheet as much as possible.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the score sheet as the child responds to each item by circling the appropriate number of points, “Fail” or “Refuse”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14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F9FC-AF84-434A-8F8F-1C9DEF24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r>
              <a:rPr lang="en-US" dirty="0"/>
              <a:t>Steps to Screening 3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52153" y="1631949"/>
            <a:ext cx="7620000" cy="4906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Take the time to make comments as you go so that you can look back when doing the final scoring</a:t>
            </a:r>
          </a:p>
          <a:p>
            <a:pPr>
              <a:buFont typeface="Wingdings" pitchFamily="2" charset="2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 back and complete any un-scored items (e.g. for copy forms items</a:t>
            </a:r>
          </a:p>
          <a:p>
            <a:pPr>
              <a:buFont typeface="Wingdings" pitchFamily="2" charset="2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Total up the score and refer to the chart to see where child falls</a:t>
            </a:r>
          </a:p>
          <a:p>
            <a:pPr>
              <a:buFont typeface="Wingdings" pitchFamily="2" charset="2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þ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Advise parents of results and refer for more detailed assessment (with parent permission), or set up time for re-screening if appropriate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15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Horizontal Line</a:t>
            </a:r>
            <a:br>
              <a:rPr lang="en-US" dirty="0"/>
            </a:br>
            <a:r>
              <a:rPr lang="en-US" sz="2400" dirty="0"/>
              <a:t>Use the manual to score</a:t>
            </a:r>
          </a:p>
        </p:txBody>
      </p:sp>
      <p:pic>
        <p:nvPicPr>
          <p:cNvPr id="104454" name="Picture 6" descr="Samples of horizontal lin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884" r="2857"/>
          <a:stretch>
            <a:fillRect/>
          </a:stretch>
        </p:blipFill>
        <p:spPr>
          <a:xfrm>
            <a:off x="1981200" y="2438400"/>
            <a:ext cx="5181600" cy="3967316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E73D-0EAE-4EF0-8B35-010141B56839}" type="slidenum">
              <a:rPr lang="en-US" b="1" smtClean="0"/>
              <a:pPr/>
              <a:t>16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Vertical Line</a:t>
            </a:r>
            <a:br>
              <a:rPr lang="en-US" sz="2400" dirty="0"/>
            </a:br>
            <a:r>
              <a:rPr lang="en-US" sz="2400" dirty="0"/>
              <a:t> Use the manual to score</a:t>
            </a:r>
          </a:p>
        </p:txBody>
      </p:sp>
      <p:pic>
        <p:nvPicPr>
          <p:cNvPr id="106505" name="Picture 9" descr="Samples of vertical lin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67" t="17731" b="2719"/>
          <a:stretch>
            <a:fillRect/>
          </a:stretch>
        </p:blipFill>
        <p:spPr>
          <a:xfrm>
            <a:off x="1905000" y="2286000"/>
            <a:ext cx="5457825" cy="4141788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17</a:t>
            </a:fld>
            <a:endParaRPr lang="en-US" b="1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Circle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2400" dirty="0"/>
              <a:t>Use the manual to score</a:t>
            </a:r>
          </a:p>
        </p:txBody>
      </p:sp>
      <p:pic>
        <p:nvPicPr>
          <p:cNvPr id="112644" name="Picture 4" descr="Samples of circ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96" t="4521"/>
          <a:stretch>
            <a:fillRect/>
          </a:stretch>
        </p:blipFill>
        <p:spPr>
          <a:xfrm>
            <a:off x="1981200" y="2133600"/>
            <a:ext cx="5482069" cy="4191000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18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Cross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2400" dirty="0"/>
              <a:t>Use the manual to score</a:t>
            </a:r>
          </a:p>
        </p:txBody>
      </p:sp>
      <p:pic>
        <p:nvPicPr>
          <p:cNvPr id="114692" name="Picture 4" descr="Samples of cross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11" t="11259" b="7022"/>
          <a:stretch>
            <a:fillRect/>
          </a:stretch>
        </p:blipFill>
        <p:spPr>
          <a:xfrm>
            <a:off x="1676400" y="1752600"/>
            <a:ext cx="5740400" cy="4249738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19</a:t>
            </a:fld>
            <a:endParaRPr lang="en-US" b="1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screening?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Developmental screening is a brief assessment procedure designed to identify children who might be at risk for a possible learning problem or delay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Screening looks at children by quickly sampling their skills across areas of language, reasoning, gross motor, fine motor, and social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sz="1400" b="1" smtClean="0"/>
              <a:pPr/>
              <a:t>2</a:t>
            </a:fld>
            <a:endParaRPr lang="en-US" sz="1400" b="1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Draw a Person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2400" dirty="0"/>
              <a:t>Use the manual to score</a:t>
            </a:r>
          </a:p>
        </p:txBody>
      </p:sp>
      <p:pic>
        <p:nvPicPr>
          <p:cNvPr id="116740" name="Picture 4" descr="Samples of drawings of a pers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73" b="3472"/>
          <a:stretch>
            <a:fillRect/>
          </a:stretch>
        </p:blipFill>
        <p:spPr>
          <a:xfrm>
            <a:off x="1676400" y="1935163"/>
            <a:ext cx="5790761" cy="4237037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20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CA86-063A-43BB-B9B7-566D120A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82" y="381000"/>
            <a:ext cx="8229600" cy="1143000"/>
          </a:xfrm>
        </p:spPr>
        <p:txBody>
          <a:bodyPr/>
          <a:lstStyle/>
          <a:p>
            <a:r>
              <a:rPr lang="en-US" sz="5000" b="0" kern="1200" dirty="0">
                <a:ln>
                  <a:noFill/>
                </a:ln>
                <a:solidFill>
                  <a:srgbClr val="04617B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What is screening? (cont.)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21574" y="1700212"/>
            <a:ext cx="8229600" cy="4479925"/>
          </a:xfrm>
        </p:spPr>
        <p:txBody>
          <a:bodyPr/>
          <a:lstStyle/>
          <a:p>
            <a:r>
              <a:rPr lang="en-US" dirty="0">
                <a:latin typeface="+mj-lt"/>
              </a:rPr>
              <a:t>Screening is different from readiness tests in that it measures skills acquired largely by maturation rather than by experience and practice (although in the case of the ESI, there are a few items that measure skills that are more readiness focused - counting, naming colors)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Screening is always the first step in the assessment process - it does not provide enough information to identify children as needing special education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3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Recommended Steps for using a Screening Device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sz="2800" dirty="0"/>
          </a:p>
          <a:p>
            <a:pPr marL="609600" indent="-609600">
              <a:buFont typeface="Wingdings" pitchFamily="2" charset="2"/>
              <a:buChar char="þ"/>
            </a:pPr>
            <a:r>
              <a:rPr lang="en-US" sz="2800" dirty="0">
                <a:latin typeface="+mj-lt"/>
              </a:rPr>
              <a:t>If screening results fall in the "refer" category, use a diagnostic assessment to determine the existence of delay/disability (psychologists, clinicians, child study team)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609600" indent="-609600">
              <a:buFont typeface="Wingdings" pitchFamily="2" charset="2"/>
              <a:buChar char="þ"/>
            </a:pPr>
            <a:r>
              <a:rPr lang="en-US" sz="2800" dirty="0">
                <a:latin typeface="+mj-lt"/>
              </a:rPr>
              <a:t>Develop and implement the individualized education plan (parents, teachers, child study team)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4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ESI-P (3, 4, &amp; 5)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It's very easy and quick to administer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It's standardized on a large, diverse group of children from all ethnicities and socio-economic backgrounds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It over- instead of under-identifies that there might be a problem so you're not likely to miss kids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Children's performance on the ESI-R is highly correlated with the cognitive section of the McCarthy Scales of Children's Abilities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It tends to focus on developmental rather than experience-based attainments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5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8ADF6-79A6-41AB-AA95-8CE741FD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971"/>
            <a:ext cx="8229600" cy="1143000"/>
          </a:xfrm>
        </p:spPr>
        <p:txBody>
          <a:bodyPr/>
          <a:lstStyle/>
          <a:p>
            <a:r>
              <a:rPr lang="en-US" dirty="0"/>
              <a:t>About the ESI-P(cont.)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85899" y="1524000"/>
            <a:ext cx="8229600" cy="517402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It measures three main areas: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	Visual-Motor/Adaptive (block building, drawing, 	copying forms)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	Language and Cognition (verbal expression and 	memory)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	Gross Motor (jumping, hopping and other physical 	coordination tasks </a:t>
            </a:r>
          </a:p>
          <a:p>
            <a:r>
              <a:rPr lang="en-US" sz="2400" dirty="0">
                <a:latin typeface="+mj-lt"/>
              </a:rPr>
              <a:t>There are two versions; Preschool, ages 3 to 4 1/2, and Kindergarten, ages 4 1/2 to 6</a:t>
            </a:r>
          </a:p>
          <a:p>
            <a:r>
              <a:rPr lang="en-US" sz="2400" dirty="0">
                <a:latin typeface="+mj-lt"/>
              </a:rPr>
              <a:t>The instrument takes 15-20 minutes to administer to each individual child</a:t>
            </a:r>
          </a:p>
          <a:p>
            <a:r>
              <a:rPr lang="en-US" sz="2400" dirty="0">
                <a:latin typeface="+mj-lt"/>
              </a:rPr>
              <a:t>There are 25 different items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6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1DFF-3FFA-4388-8ABA-71C222D0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ESI-P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65688"/>
            <a:ext cx="7924800" cy="30125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each item, the child receives from 0-3 points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Subscales are not scored-- only the total score is used when interpreting results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ESI-R comes with a Parent Questionnaire, asking for similar information to that gathered by the enrollment form (with a few extra questions about child's development and interests)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990600" y="4876800"/>
            <a:ext cx="5943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instrument is usually administered after the first few weeks of school and should be completed by six weeks.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pic>
        <p:nvPicPr>
          <p:cNvPr id="88100" name="Pictur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94249" y="4191000"/>
            <a:ext cx="2032503" cy="2204519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3A488-BFA9-4060-8642-545DCACD40B9}" type="slidenum">
              <a:rPr lang="en-US" b="1" smtClean="0"/>
              <a:pPr/>
              <a:t>7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types of scores does the ESI produce?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4799A32-9868-42C1-A1AF-CBA000BB3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0418"/>
              </p:ext>
            </p:extLst>
          </p:nvPr>
        </p:nvGraphicFramePr>
        <p:xfrm>
          <a:off x="475672" y="2018001"/>
          <a:ext cx="8211128" cy="248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782">
                  <a:extLst>
                    <a:ext uri="{9D8B030D-6E8A-4147-A177-3AD203B41FA5}">
                      <a16:colId xmlns:a16="http://schemas.microsoft.com/office/drawing/2014/main" val="1403333254"/>
                    </a:ext>
                  </a:extLst>
                </a:gridCol>
                <a:gridCol w="2052782">
                  <a:extLst>
                    <a:ext uri="{9D8B030D-6E8A-4147-A177-3AD203B41FA5}">
                      <a16:colId xmlns:a16="http://schemas.microsoft.com/office/drawing/2014/main" val="2767026117"/>
                    </a:ext>
                  </a:extLst>
                </a:gridCol>
                <a:gridCol w="2052782">
                  <a:extLst>
                    <a:ext uri="{9D8B030D-6E8A-4147-A177-3AD203B41FA5}">
                      <a16:colId xmlns:a16="http://schemas.microsoft.com/office/drawing/2014/main" val="2921064639"/>
                    </a:ext>
                  </a:extLst>
                </a:gridCol>
                <a:gridCol w="2052782">
                  <a:extLst>
                    <a:ext uri="{9D8B030D-6E8A-4147-A177-3AD203B41FA5}">
                      <a16:colId xmlns:a16="http://schemas.microsoft.com/office/drawing/2014/main" val="2841062951"/>
                    </a:ext>
                  </a:extLst>
                </a:gridCol>
              </a:tblGrid>
              <a:tr h="62175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 Range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Refer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Rescreen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289683"/>
                  </a:ext>
                </a:extLst>
              </a:tr>
              <a:tr h="621759">
                <a:tc>
                  <a:txBody>
                    <a:bodyPr/>
                    <a:lstStyle/>
                    <a:p>
                      <a:r>
                        <a:rPr lang="en-US" dirty="0"/>
                        <a:t>3.0-3.5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187378"/>
                  </a:ext>
                </a:extLst>
              </a:tr>
              <a:tr h="621759">
                <a:tc>
                  <a:txBody>
                    <a:bodyPr/>
                    <a:lstStyle/>
                    <a:p>
                      <a:r>
                        <a:rPr lang="en-US" dirty="0"/>
                        <a:t>3.6-3.11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96413"/>
                  </a:ext>
                </a:extLst>
              </a:tr>
              <a:tr h="621759">
                <a:tc>
                  <a:txBody>
                    <a:bodyPr/>
                    <a:lstStyle/>
                    <a:p>
                      <a:r>
                        <a:rPr lang="en-US" dirty="0"/>
                        <a:t>4.0-4.5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85868"/>
                  </a:ext>
                </a:extLst>
              </a:tr>
            </a:tbl>
          </a:graphicData>
        </a:graphic>
      </p:graphicFrame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66" y="4779488"/>
            <a:ext cx="8229600" cy="129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ESI yields three scores: Refer, Rescreen and OK. These scores are interpreted differently, depending on the age group.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3A488-BFA9-4060-8642-545DCACD40B9}" type="slidenum">
              <a:rPr lang="en-US" b="1" smtClean="0"/>
              <a:pPr/>
              <a:t>8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/>
              <a:t>Interpreting the Scores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Refer 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children may be at risk for delay/disability - refer for an in-depth, complete assessment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Rescreen 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the screening again in 8 to 10 weeks to determine if the screening was accurate (also gather info from teachers and parents to help determine next steps)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OK 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child appears to developing normally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FDF3-9D24-4772-84BD-FDA4C47D834E}" type="slidenum">
              <a:rPr lang="en-US" b="1" smtClean="0"/>
              <a:pPr/>
              <a:t>9</a:t>
            </a:fld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1039</Words>
  <Application>Microsoft Office PowerPoint</Application>
  <PresentationFormat>On-screen Show (4:3)</PresentationFormat>
  <Paragraphs>132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Garamond</vt:lpstr>
      <vt:lpstr>Wingdings</vt:lpstr>
      <vt:lpstr>Wingdings 2</vt:lpstr>
      <vt:lpstr>Flow</vt:lpstr>
      <vt:lpstr>ESI-P</vt:lpstr>
      <vt:lpstr>What is screening?</vt:lpstr>
      <vt:lpstr>What is screening? (cont.)</vt:lpstr>
      <vt:lpstr>Recommended Steps for using a Screening Device</vt:lpstr>
      <vt:lpstr>About the ESI-P (3, 4, &amp; 5)</vt:lpstr>
      <vt:lpstr>About the ESI-P(cont.)</vt:lpstr>
      <vt:lpstr>About the ESI-P</vt:lpstr>
      <vt:lpstr>What types of scores does the ESI produce?</vt:lpstr>
      <vt:lpstr>Interpreting the Scores</vt:lpstr>
      <vt:lpstr>Involving Parents</vt:lpstr>
      <vt:lpstr>Important Details</vt:lpstr>
      <vt:lpstr>Items just for children ages 4.0-4.5   - as outlined on the score sheet</vt:lpstr>
      <vt:lpstr>Steps to Screening</vt:lpstr>
      <vt:lpstr>Steps to Screening 2</vt:lpstr>
      <vt:lpstr>Steps to Screening 3</vt:lpstr>
      <vt:lpstr>Horizontal Line Use the manual to score</vt:lpstr>
      <vt:lpstr>Vertical Line  Use the manual to score</vt:lpstr>
      <vt:lpstr>Circle  Use the manual to score</vt:lpstr>
      <vt:lpstr>Cross  Use the manual to score</vt:lpstr>
      <vt:lpstr>Draw a Person  Use the manual to score</vt:lpstr>
    </vt:vector>
  </TitlesOfParts>
  <Company>NJDOE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ESI-P</dc:title>
  <dc:creator>ewolock</dc:creator>
  <cp:lastModifiedBy>O'Connor, Elizabeth</cp:lastModifiedBy>
  <cp:revision>30</cp:revision>
  <dcterms:created xsi:type="dcterms:W3CDTF">2004-10-28T14:35:26Z</dcterms:created>
  <dcterms:modified xsi:type="dcterms:W3CDTF">2022-09-06T17:20:39Z</dcterms:modified>
</cp:coreProperties>
</file>