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39"/>
  </p:notesMasterIdLst>
  <p:handoutMasterIdLst>
    <p:handoutMasterId r:id="rId40"/>
  </p:handoutMasterIdLst>
  <p:sldIdLst>
    <p:sldId id="256" r:id="rId4"/>
    <p:sldId id="263" r:id="rId5"/>
    <p:sldId id="264" r:id="rId6"/>
    <p:sldId id="278" r:id="rId7"/>
    <p:sldId id="265" r:id="rId8"/>
    <p:sldId id="280" r:id="rId9"/>
    <p:sldId id="273" r:id="rId10"/>
    <p:sldId id="298" r:id="rId11"/>
    <p:sldId id="270" r:id="rId12"/>
    <p:sldId id="269" r:id="rId13"/>
    <p:sldId id="268" r:id="rId14"/>
    <p:sldId id="271" r:id="rId15"/>
    <p:sldId id="279" r:id="rId16"/>
    <p:sldId id="266" r:id="rId17"/>
    <p:sldId id="267" r:id="rId18"/>
    <p:sldId id="275" r:id="rId19"/>
    <p:sldId id="272" r:id="rId20"/>
    <p:sldId id="281" r:id="rId21"/>
    <p:sldId id="274" r:id="rId22"/>
    <p:sldId id="282" r:id="rId23"/>
    <p:sldId id="286" r:id="rId24"/>
    <p:sldId id="285" r:id="rId25"/>
    <p:sldId id="287" r:id="rId26"/>
    <p:sldId id="288" r:id="rId27"/>
    <p:sldId id="289" r:id="rId28"/>
    <p:sldId id="291" r:id="rId29"/>
    <p:sldId id="290" r:id="rId30"/>
    <p:sldId id="292" r:id="rId31"/>
    <p:sldId id="293" r:id="rId32"/>
    <p:sldId id="300" r:id="rId33"/>
    <p:sldId id="294" r:id="rId34"/>
    <p:sldId id="296" r:id="rId35"/>
    <p:sldId id="299" r:id="rId36"/>
    <p:sldId id="283"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phonse, Jennifer" initials="AJ" lastIdx="2" clrIdx="0">
    <p:extLst>
      <p:ext uri="{19B8F6BF-5375-455C-9EA6-DF929625EA0E}">
        <p15:presenceInfo xmlns:p15="http://schemas.microsoft.com/office/powerpoint/2012/main" userId="S::jalphons@doe.nj.gov::2f5b12f7-e0c0-40a6-a795-11b7f1a520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E2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snapToGrid="0">
      <p:cViewPr varScale="1">
        <p:scale>
          <a:sx n="98" d="100"/>
          <a:sy n="98" d="100"/>
        </p:scale>
        <p:origin x="27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E8F16-BD7C-471B-9526-1D97017335F8}" type="doc">
      <dgm:prSet loTypeId="urn:microsoft.com/office/officeart/2005/8/layout/hList7" loCatId="relationship" qsTypeId="urn:microsoft.com/office/officeart/2005/8/quickstyle/3d1" qsCatId="3D" csTypeId="urn:microsoft.com/office/officeart/2005/8/colors/accent1_5" csCatId="accent1" phldr="1"/>
      <dgm:spPr/>
    </dgm:pt>
    <dgm:pt modelId="{7CAC0419-02B0-4F55-AD75-1F989537F576}">
      <dgm:prSet phldrT="[Text]"/>
      <dgm:spPr>
        <a:ln>
          <a:solidFill>
            <a:schemeClr val="accent1">
              <a:lumMod val="50000"/>
            </a:schemeClr>
          </a:solidFill>
        </a:ln>
      </dgm:spPr>
      <dgm:t>
        <a:bodyPr/>
        <a:lstStyle/>
        <a:p>
          <a:r>
            <a:rPr lang="en-US" dirty="0"/>
            <a:t>LEA</a:t>
          </a:r>
        </a:p>
      </dgm:t>
    </dgm:pt>
    <dgm:pt modelId="{874820ED-9D97-424D-A735-A80333B1DDC1}" type="parTrans" cxnId="{7915B75F-0DA3-4C35-BEF3-24EFD13E8770}">
      <dgm:prSet/>
      <dgm:spPr/>
      <dgm:t>
        <a:bodyPr/>
        <a:lstStyle/>
        <a:p>
          <a:endParaRPr lang="en-US"/>
        </a:p>
      </dgm:t>
    </dgm:pt>
    <dgm:pt modelId="{717F8158-78C2-4E91-ABC8-D4BF835E9143}" type="sibTrans" cxnId="{7915B75F-0DA3-4C35-BEF3-24EFD13E8770}">
      <dgm:prSet/>
      <dgm:spPr/>
      <dgm:t>
        <a:bodyPr/>
        <a:lstStyle/>
        <a:p>
          <a:endParaRPr lang="en-US"/>
        </a:p>
      </dgm:t>
    </dgm:pt>
    <dgm:pt modelId="{D3CB0B73-4E06-4202-89F8-5A7E5C255CC4}">
      <dgm:prSet phldrT="[Text]"/>
      <dgm:spPr>
        <a:ln>
          <a:solidFill>
            <a:schemeClr val="accent1">
              <a:lumMod val="50000"/>
            </a:schemeClr>
          </a:solidFill>
        </a:ln>
      </dgm:spPr>
      <dgm:t>
        <a:bodyPr/>
        <a:lstStyle/>
        <a:p>
          <a:r>
            <a:rPr lang="en-US" dirty="0"/>
            <a:t>Head Start</a:t>
          </a:r>
        </a:p>
      </dgm:t>
    </dgm:pt>
    <dgm:pt modelId="{60445049-ACEE-4B36-AF93-DAC3A522EFA5}" type="parTrans" cxnId="{188842F5-A3F9-40AB-B7AD-F0DDEACA96DD}">
      <dgm:prSet/>
      <dgm:spPr/>
      <dgm:t>
        <a:bodyPr/>
        <a:lstStyle/>
        <a:p>
          <a:endParaRPr lang="en-US"/>
        </a:p>
      </dgm:t>
    </dgm:pt>
    <dgm:pt modelId="{16CE9BDC-830F-467D-BADC-6ED38017A9AE}" type="sibTrans" cxnId="{188842F5-A3F9-40AB-B7AD-F0DDEACA96DD}">
      <dgm:prSet/>
      <dgm:spPr/>
      <dgm:t>
        <a:bodyPr/>
        <a:lstStyle/>
        <a:p>
          <a:endParaRPr lang="en-US"/>
        </a:p>
      </dgm:t>
    </dgm:pt>
    <dgm:pt modelId="{ACD15CE1-44D6-4B57-AE66-6ACF446E07B5}">
      <dgm:prSet phldrT="[Text]"/>
      <dgm:spPr>
        <a:ln>
          <a:solidFill>
            <a:schemeClr val="accent1">
              <a:lumMod val="50000"/>
            </a:schemeClr>
          </a:solidFill>
        </a:ln>
      </dgm:spPr>
      <dgm:t>
        <a:bodyPr/>
        <a:lstStyle/>
        <a:p>
          <a:r>
            <a:rPr lang="en-US" dirty="0"/>
            <a:t>Provider</a:t>
          </a:r>
        </a:p>
      </dgm:t>
    </dgm:pt>
    <dgm:pt modelId="{590B3801-F7FC-4DCF-8CCF-382DC03C57DF}" type="parTrans" cxnId="{D22E4E21-A874-43E9-B9FF-529F152BD55A}">
      <dgm:prSet/>
      <dgm:spPr/>
      <dgm:t>
        <a:bodyPr/>
        <a:lstStyle/>
        <a:p>
          <a:endParaRPr lang="en-US"/>
        </a:p>
      </dgm:t>
    </dgm:pt>
    <dgm:pt modelId="{D20DDEA5-8170-43E1-94CB-930CDC9BC40E}" type="sibTrans" cxnId="{D22E4E21-A874-43E9-B9FF-529F152BD55A}">
      <dgm:prSet/>
      <dgm:spPr/>
      <dgm:t>
        <a:bodyPr/>
        <a:lstStyle/>
        <a:p>
          <a:endParaRPr lang="en-US"/>
        </a:p>
      </dgm:t>
    </dgm:pt>
    <dgm:pt modelId="{4590204B-C357-48C3-85B3-01488C58F2E0}" type="pres">
      <dgm:prSet presAssocID="{0FDE8F16-BD7C-471B-9526-1D97017335F8}" presName="Name0" presStyleCnt="0">
        <dgm:presLayoutVars>
          <dgm:dir/>
          <dgm:resizeHandles val="exact"/>
        </dgm:presLayoutVars>
      </dgm:prSet>
      <dgm:spPr/>
    </dgm:pt>
    <dgm:pt modelId="{98F0740D-3E1C-44EC-8334-A4973D5A5DEB}" type="pres">
      <dgm:prSet presAssocID="{0FDE8F16-BD7C-471B-9526-1D97017335F8}" presName="fgShape" presStyleLbl="fgShp" presStyleIdx="0" presStyleCnt="1"/>
      <dgm:spPr>
        <a:ln>
          <a:solidFill>
            <a:schemeClr val="accent1">
              <a:lumMod val="50000"/>
            </a:schemeClr>
          </a:solidFill>
        </a:ln>
      </dgm:spPr>
    </dgm:pt>
    <dgm:pt modelId="{E70B0A6F-965B-486D-BC05-1C2DBBA5E6D2}" type="pres">
      <dgm:prSet presAssocID="{0FDE8F16-BD7C-471B-9526-1D97017335F8}" presName="linComp" presStyleCnt="0"/>
      <dgm:spPr/>
    </dgm:pt>
    <dgm:pt modelId="{617967AB-7BC3-4E5C-B837-1BC7E861689A}" type="pres">
      <dgm:prSet presAssocID="{7CAC0419-02B0-4F55-AD75-1F989537F576}" presName="compNode" presStyleCnt="0"/>
      <dgm:spPr/>
    </dgm:pt>
    <dgm:pt modelId="{5EE2A821-BDF3-441F-8E9B-5C9E36BC286F}" type="pres">
      <dgm:prSet presAssocID="{7CAC0419-02B0-4F55-AD75-1F989537F576}" presName="bkgdShape" presStyleLbl="node1" presStyleIdx="0" presStyleCnt="3"/>
      <dgm:spPr/>
    </dgm:pt>
    <dgm:pt modelId="{F86F082A-A595-44CD-8306-4BD7CA6A86F9}" type="pres">
      <dgm:prSet presAssocID="{7CAC0419-02B0-4F55-AD75-1F989537F576}" presName="nodeTx" presStyleLbl="node1" presStyleIdx="0" presStyleCnt="3">
        <dgm:presLayoutVars>
          <dgm:bulletEnabled val="1"/>
        </dgm:presLayoutVars>
      </dgm:prSet>
      <dgm:spPr/>
    </dgm:pt>
    <dgm:pt modelId="{B54E416A-7846-4CD3-BC62-0ABEDEFBCCDE}" type="pres">
      <dgm:prSet presAssocID="{7CAC0419-02B0-4F55-AD75-1F989537F576}" presName="invisiNode" presStyleLbl="node1" presStyleIdx="0" presStyleCnt="3"/>
      <dgm:spPr/>
    </dgm:pt>
    <dgm:pt modelId="{84B960CF-0D8B-40E8-8B60-8D9E453B7483}" type="pres">
      <dgm:prSet presAssocID="{7CAC0419-02B0-4F55-AD75-1F989537F576}"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Yellow school bus"/>
        </a:ext>
      </dgm:extLst>
    </dgm:pt>
    <dgm:pt modelId="{C7247677-65C8-4C68-9D93-DE32E85DD742}" type="pres">
      <dgm:prSet presAssocID="{717F8158-78C2-4E91-ABC8-D4BF835E9143}" presName="sibTrans" presStyleLbl="sibTrans2D1" presStyleIdx="0" presStyleCnt="0"/>
      <dgm:spPr/>
    </dgm:pt>
    <dgm:pt modelId="{CE849ECA-EDA9-4A05-84BA-38B678C10DA1}" type="pres">
      <dgm:prSet presAssocID="{D3CB0B73-4E06-4202-89F8-5A7E5C255CC4}" presName="compNode" presStyleCnt="0"/>
      <dgm:spPr/>
    </dgm:pt>
    <dgm:pt modelId="{0EC50156-5248-45B7-89C3-7AD4A25CED31}" type="pres">
      <dgm:prSet presAssocID="{D3CB0B73-4E06-4202-89F8-5A7E5C255CC4}" presName="bkgdShape" presStyleLbl="node1" presStyleIdx="1" presStyleCnt="3"/>
      <dgm:spPr/>
    </dgm:pt>
    <dgm:pt modelId="{61B750F9-665A-4192-A2A3-841BD98CAAD1}" type="pres">
      <dgm:prSet presAssocID="{D3CB0B73-4E06-4202-89F8-5A7E5C255CC4}" presName="nodeTx" presStyleLbl="node1" presStyleIdx="1" presStyleCnt="3">
        <dgm:presLayoutVars>
          <dgm:bulletEnabled val="1"/>
        </dgm:presLayoutVars>
      </dgm:prSet>
      <dgm:spPr/>
    </dgm:pt>
    <dgm:pt modelId="{63000F98-5006-436F-ADB8-B7B0FF1E2347}" type="pres">
      <dgm:prSet presAssocID="{D3CB0B73-4E06-4202-89F8-5A7E5C255CC4}" presName="invisiNode" presStyleLbl="node1" presStyleIdx="1" presStyleCnt="3"/>
      <dgm:spPr/>
    </dgm:pt>
    <dgm:pt modelId="{45FB19B3-2588-4C5A-ADBB-3A44233B15C6}" type="pres">
      <dgm:prSet presAssocID="{D3CB0B73-4E06-4202-89F8-5A7E5C255CC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pt>
    <dgm:pt modelId="{E625C467-7675-4F8B-B492-E40D2789E494}" type="pres">
      <dgm:prSet presAssocID="{16CE9BDC-830F-467D-BADC-6ED38017A9AE}" presName="sibTrans" presStyleLbl="sibTrans2D1" presStyleIdx="0" presStyleCnt="0"/>
      <dgm:spPr/>
    </dgm:pt>
    <dgm:pt modelId="{501FEA8A-95D9-41ED-B052-5BDB0E598971}" type="pres">
      <dgm:prSet presAssocID="{ACD15CE1-44D6-4B57-AE66-6ACF446E07B5}" presName="compNode" presStyleCnt="0"/>
      <dgm:spPr/>
    </dgm:pt>
    <dgm:pt modelId="{A45B01CD-5D24-4F82-8FA6-1EE51F42A6F7}" type="pres">
      <dgm:prSet presAssocID="{ACD15CE1-44D6-4B57-AE66-6ACF446E07B5}" presName="bkgdShape" presStyleLbl="node1" presStyleIdx="2" presStyleCnt="3"/>
      <dgm:spPr/>
    </dgm:pt>
    <dgm:pt modelId="{81E73E88-B86D-4309-B659-179CD69F6578}" type="pres">
      <dgm:prSet presAssocID="{ACD15CE1-44D6-4B57-AE66-6ACF446E07B5}" presName="nodeTx" presStyleLbl="node1" presStyleIdx="2" presStyleCnt="3">
        <dgm:presLayoutVars>
          <dgm:bulletEnabled val="1"/>
        </dgm:presLayoutVars>
      </dgm:prSet>
      <dgm:spPr/>
    </dgm:pt>
    <dgm:pt modelId="{111FCFB1-9BDB-463D-9BB3-374D242548AF}" type="pres">
      <dgm:prSet presAssocID="{ACD15CE1-44D6-4B57-AE66-6ACF446E07B5}" presName="invisiNode" presStyleLbl="node1" presStyleIdx="2" presStyleCnt="3"/>
      <dgm:spPr/>
    </dgm:pt>
    <dgm:pt modelId="{E08CE6A6-74B5-489F-A1FD-D308D7F42872}" type="pres">
      <dgm:prSet presAssocID="{ACD15CE1-44D6-4B57-AE66-6ACF446E07B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hildren playing with blocks"/>
        </a:ext>
      </dgm:extLst>
    </dgm:pt>
  </dgm:ptLst>
  <dgm:cxnLst>
    <dgm:cxn modelId="{ECF8AA02-8E64-4E36-87E8-25C1B244398C}" type="presOf" srcId="{717F8158-78C2-4E91-ABC8-D4BF835E9143}" destId="{C7247677-65C8-4C68-9D93-DE32E85DD742}" srcOrd="0" destOrd="0" presId="urn:microsoft.com/office/officeart/2005/8/layout/hList7"/>
    <dgm:cxn modelId="{B5C53F0E-2412-49CE-8799-F01EA8CA1CBB}" type="presOf" srcId="{7CAC0419-02B0-4F55-AD75-1F989537F576}" destId="{5EE2A821-BDF3-441F-8E9B-5C9E36BC286F}" srcOrd="0" destOrd="0" presId="urn:microsoft.com/office/officeart/2005/8/layout/hList7"/>
    <dgm:cxn modelId="{D22E4E21-A874-43E9-B9FF-529F152BD55A}" srcId="{0FDE8F16-BD7C-471B-9526-1D97017335F8}" destId="{ACD15CE1-44D6-4B57-AE66-6ACF446E07B5}" srcOrd="2" destOrd="0" parTransId="{590B3801-F7FC-4DCF-8CCF-382DC03C57DF}" sibTransId="{D20DDEA5-8170-43E1-94CB-930CDC9BC40E}"/>
    <dgm:cxn modelId="{A03D4338-FF88-45A8-958D-E72FC13EF745}" type="presOf" srcId="{D3CB0B73-4E06-4202-89F8-5A7E5C255CC4}" destId="{0EC50156-5248-45B7-89C3-7AD4A25CED31}" srcOrd="0" destOrd="0" presId="urn:microsoft.com/office/officeart/2005/8/layout/hList7"/>
    <dgm:cxn modelId="{7915B75F-0DA3-4C35-BEF3-24EFD13E8770}" srcId="{0FDE8F16-BD7C-471B-9526-1D97017335F8}" destId="{7CAC0419-02B0-4F55-AD75-1F989537F576}" srcOrd="0" destOrd="0" parTransId="{874820ED-9D97-424D-A735-A80333B1DDC1}" sibTransId="{717F8158-78C2-4E91-ABC8-D4BF835E9143}"/>
    <dgm:cxn modelId="{8C5D156A-7CF9-47D3-B5B1-674E7326A1CF}" type="presOf" srcId="{0FDE8F16-BD7C-471B-9526-1D97017335F8}" destId="{4590204B-C357-48C3-85B3-01488C58F2E0}" srcOrd="0" destOrd="0" presId="urn:microsoft.com/office/officeart/2005/8/layout/hList7"/>
    <dgm:cxn modelId="{CA4D947F-F2F5-4D9C-9765-45F6A45575D2}" type="presOf" srcId="{16CE9BDC-830F-467D-BADC-6ED38017A9AE}" destId="{E625C467-7675-4F8B-B492-E40D2789E494}" srcOrd="0" destOrd="0" presId="urn:microsoft.com/office/officeart/2005/8/layout/hList7"/>
    <dgm:cxn modelId="{B013CE91-2014-46FF-B973-8C08DA47B08F}" type="presOf" srcId="{D3CB0B73-4E06-4202-89F8-5A7E5C255CC4}" destId="{61B750F9-665A-4192-A2A3-841BD98CAAD1}" srcOrd="1" destOrd="0" presId="urn:microsoft.com/office/officeart/2005/8/layout/hList7"/>
    <dgm:cxn modelId="{6A9BB9C9-D083-42C1-9C1D-606BABA88206}" type="presOf" srcId="{7CAC0419-02B0-4F55-AD75-1F989537F576}" destId="{F86F082A-A595-44CD-8306-4BD7CA6A86F9}" srcOrd="1" destOrd="0" presId="urn:microsoft.com/office/officeart/2005/8/layout/hList7"/>
    <dgm:cxn modelId="{E1D6D6D7-6024-4123-925E-60AF702299E5}" type="presOf" srcId="{ACD15CE1-44D6-4B57-AE66-6ACF446E07B5}" destId="{81E73E88-B86D-4309-B659-179CD69F6578}" srcOrd="1" destOrd="0" presId="urn:microsoft.com/office/officeart/2005/8/layout/hList7"/>
    <dgm:cxn modelId="{583F74E6-F7C8-4991-817B-46A54EB2EC12}" type="presOf" srcId="{ACD15CE1-44D6-4B57-AE66-6ACF446E07B5}" destId="{A45B01CD-5D24-4F82-8FA6-1EE51F42A6F7}" srcOrd="0" destOrd="0" presId="urn:microsoft.com/office/officeart/2005/8/layout/hList7"/>
    <dgm:cxn modelId="{188842F5-A3F9-40AB-B7AD-F0DDEACA96DD}" srcId="{0FDE8F16-BD7C-471B-9526-1D97017335F8}" destId="{D3CB0B73-4E06-4202-89F8-5A7E5C255CC4}" srcOrd="1" destOrd="0" parTransId="{60445049-ACEE-4B36-AF93-DAC3A522EFA5}" sibTransId="{16CE9BDC-830F-467D-BADC-6ED38017A9AE}"/>
    <dgm:cxn modelId="{B06189A9-766B-4E2D-881C-C875B8D9D713}" type="presParOf" srcId="{4590204B-C357-48C3-85B3-01488C58F2E0}" destId="{98F0740D-3E1C-44EC-8334-A4973D5A5DEB}" srcOrd="0" destOrd="0" presId="urn:microsoft.com/office/officeart/2005/8/layout/hList7"/>
    <dgm:cxn modelId="{028896D5-98F5-4B85-8893-706B21157F4B}" type="presParOf" srcId="{4590204B-C357-48C3-85B3-01488C58F2E0}" destId="{E70B0A6F-965B-486D-BC05-1C2DBBA5E6D2}" srcOrd="1" destOrd="0" presId="urn:microsoft.com/office/officeart/2005/8/layout/hList7"/>
    <dgm:cxn modelId="{1DC50F99-4B1B-49D9-98F4-76B4DB1E572F}" type="presParOf" srcId="{E70B0A6F-965B-486D-BC05-1C2DBBA5E6D2}" destId="{617967AB-7BC3-4E5C-B837-1BC7E861689A}" srcOrd="0" destOrd="0" presId="urn:microsoft.com/office/officeart/2005/8/layout/hList7"/>
    <dgm:cxn modelId="{0A112C43-9C76-4690-B30C-1072CF40B5AF}" type="presParOf" srcId="{617967AB-7BC3-4E5C-B837-1BC7E861689A}" destId="{5EE2A821-BDF3-441F-8E9B-5C9E36BC286F}" srcOrd="0" destOrd="0" presId="urn:microsoft.com/office/officeart/2005/8/layout/hList7"/>
    <dgm:cxn modelId="{1FE63A15-480C-4873-90AB-E3149CEF5653}" type="presParOf" srcId="{617967AB-7BC3-4E5C-B837-1BC7E861689A}" destId="{F86F082A-A595-44CD-8306-4BD7CA6A86F9}" srcOrd="1" destOrd="0" presId="urn:microsoft.com/office/officeart/2005/8/layout/hList7"/>
    <dgm:cxn modelId="{61689DC1-72FB-45DC-9933-E0F6AE031C80}" type="presParOf" srcId="{617967AB-7BC3-4E5C-B837-1BC7E861689A}" destId="{B54E416A-7846-4CD3-BC62-0ABEDEFBCCDE}" srcOrd="2" destOrd="0" presId="urn:microsoft.com/office/officeart/2005/8/layout/hList7"/>
    <dgm:cxn modelId="{F887E245-9DA7-4CEC-8D69-6F1028232B25}" type="presParOf" srcId="{617967AB-7BC3-4E5C-B837-1BC7E861689A}" destId="{84B960CF-0D8B-40E8-8B60-8D9E453B7483}" srcOrd="3" destOrd="0" presId="urn:microsoft.com/office/officeart/2005/8/layout/hList7"/>
    <dgm:cxn modelId="{1A2DA143-35F9-4A02-B832-F3BFE51B4912}" type="presParOf" srcId="{E70B0A6F-965B-486D-BC05-1C2DBBA5E6D2}" destId="{C7247677-65C8-4C68-9D93-DE32E85DD742}" srcOrd="1" destOrd="0" presId="urn:microsoft.com/office/officeart/2005/8/layout/hList7"/>
    <dgm:cxn modelId="{7CA26790-0CB5-4CE5-8BB3-C1E0369FFF5B}" type="presParOf" srcId="{E70B0A6F-965B-486D-BC05-1C2DBBA5E6D2}" destId="{CE849ECA-EDA9-4A05-84BA-38B678C10DA1}" srcOrd="2" destOrd="0" presId="urn:microsoft.com/office/officeart/2005/8/layout/hList7"/>
    <dgm:cxn modelId="{74DB1352-97AE-4CB5-902E-8D5EC9EE8ECB}" type="presParOf" srcId="{CE849ECA-EDA9-4A05-84BA-38B678C10DA1}" destId="{0EC50156-5248-45B7-89C3-7AD4A25CED31}" srcOrd="0" destOrd="0" presId="urn:microsoft.com/office/officeart/2005/8/layout/hList7"/>
    <dgm:cxn modelId="{A9A7694B-D600-4117-84BB-AAC2A72CCEB6}" type="presParOf" srcId="{CE849ECA-EDA9-4A05-84BA-38B678C10DA1}" destId="{61B750F9-665A-4192-A2A3-841BD98CAAD1}" srcOrd="1" destOrd="0" presId="urn:microsoft.com/office/officeart/2005/8/layout/hList7"/>
    <dgm:cxn modelId="{C759F5BD-6938-4335-B94E-7EB9B29DAF64}" type="presParOf" srcId="{CE849ECA-EDA9-4A05-84BA-38B678C10DA1}" destId="{63000F98-5006-436F-ADB8-B7B0FF1E2347}" srcOrd="2" destOrd="0" presId="urn:microsoft.com/office/officeart/2005/8/layout/hList7"/>
    <dgm:cxn modelId="{A54F8FE6-7408-40AA-AE2D-61BFA95983B3}" type="presParOf" srcId="{CE849ECA-EDA9-4A05-84BA-38B678C10DA1}" destId="{45FB19B3-2588-4C5A-ADBB-3A44233B15C6}" srcOrd="3" destOrd="0" presId="urn:microsoft.com/office/officeart/2005/8/layout/hList7"/>
    <dgm:cxn modelId="{CDDD08CF-230D-44BB-82EF-4BD350A0E5C3}" type="presParOf" srcId="{E70B0A6F-965B-486D-BC05-1C2DBBA5E6D2}" destId="{E625C467-7675-4F8B-B492-E40D2789E494}" srcOrd="3" destOrd="0" presId="urn:microsoft.com/office/officeart/2005/8/layout/hList7"/>
    <dgm:cxn modelId="{BB5D90EE-9B32-4537-9CD5-7DE669B661A7}" type="presParOf" srcId="{E70B0A6F-965B-486D-BC05-1C2DBBA5E6D2}" destId="{501FEA8A-95D9-41ED-B052-5BDB0E598971}" srcOrd="4" destOrd="0" presId="urn:microsoft.com/office/officeart/2005/8/layout/hList7"/>
    <dgm:cxn modelId="{A11FF223-DEEC-47D0-9424-9546B355AFD4}" type="presParOf" srcId="{501FEA8A-95D9-41ED-B052-5BDB0E598971}" destId="{A45B01CD-5D24-4F82-8FA6-1EE51F42A6F7}" srcOrd="0" destOrd="0" presId="urn:microsoft.com/office/officeart/2005/8/layout/hList7"/>
    <dgm:cxn modelId="{11F375A0-DADB-456C-90D9-043C3650E449}" type="presParOf" srcId="{501FEA8A-95D9-41ED-B052-5BDB0E598971}" destId="{81E73E88-B86D-4309-B659-179CD69F6578}" srcOrd="1" destOrd="0" presId="urn:microsoft.com/office/officeart/2005/8/layout/hList7"/>
    <dgm:cxn modelId="{BEDEAD2F-1C1E-47E5-B842-8487CF4DFC9F}" type="presParOf" srcId="{501FEA8A-95D9-41ED-B052-5BDB0E598971}" destId="{111FCFB1-9BDB-463D-9BB3-374D242548AF}" srcOrd="2" destOrd="0" presId="urn:microsoft.com/office/officeart/2005/8/layout/hList7"/>
    <dgm:cxn modelId="{DCCE794F-1BEE-435E-AEFC-8C2EE5084005}" type="presParOf" srcId="{501FEA8A-95D9-41ED-B052-5BDB0E598971}" destId="{E08CE6A6-74B5-489F-A1FD-D308D7F428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0FDC0E-E15E-4CA6-91E4-FFF695DA088D}" type="doc">
      <dgm:prSet loTypeId="urn:microsoft.com/office/officeart/2008/layout/VerticalCurvedList" loCatId="list" qsTypeId="urn:microsoft.com/office/officeart/2005/8/quickstyle/simple3" qsCatId="simple" csTypeId="urn:microsoft.com/office/officeart/2005/8/colors/accent1_5" csCatId="accent1" phldr="1"/>
      <dgm:spPr/>
      <dgm:t>
        <a:bodyPr/>
        <a:lstStyle/>
        <a:p>
          <a:endParaRPr lang="en-US"/>
        </a:p>
      </dgm:t>
    </dgm:pt>
    <dgm:pt modelId="{860FE04C-EDEC-45A9-AAFC-E186C918B236}">
      <dgm:prSet/>
      <dgm:spPr>
        <a:ln>
          <a:solidFill>
            <a:schemeClr val="accent1">
              <a:lumMod val="50000"/>
            </a:schemeClr>
          </a:solidFill>
        </a:ln>
      </dgm:spPr>
      <dgm:t>
        <a:bodyPr/>
        <a:lstStyle/>
        <a:p>
          <a:r>
            <a:rPr lang="en-US" b="0" i="0" dirty="0"/>
            <a:t>Hiring processes and protocols. </a:t>
          </a:r>
          <a:endParaRPr lang="en-US" dirty="0"/>
        </a:p>
      </dgm:t>
    </dgm:pt>
    <dgm:pt modelId="{2E528388-A6B0-4283-8E41-909FA299D8F4}" type="parTrans" cxnId="{427DC7F4-60F9-4720-A1E7-FD04DFE3079A}">
      <dgm:prSet/>
      <dgm:spPr/>
      <dgm:t>
        <a:bodyPr/>
        <a:lstStyle/>
        <a:p>
          <a:endParaRPr lang="en-US"/>
        </a:p>
      </dgm:t>
    </dgm:pt>
    <dgm:pt modelId="{EB8F090C-475F-407F-818E-5DFD4D83D0C0}" type="sibTrans" cxnId="{427DC7F4-60F9-4720-A1E7-FD04DFE3079A}">
      <dgm:prSet/>
      <dgm:spPr/>
      <dgm:t>
        <a:bodyPr/>
        <a:lstStyle/>
        <a:p>
          <a:endParaRPr lang="en-US"/>
        </a:p>
      </dgm:t>
    </dgm:pt>
    <dgm:pt modelId="{6DBB8C83-3C4A-48FF-BDCB-9A1082579B0D}">
      <dgm:prSet/>
      <dgm:spPr>
        <a:ln>
          <a:solidFill>
            <a:schemeClr val="accent1">
              <a:lumMod val="50000"/>
            </a:schemeClr>
          </a:solidFill>
        </a:ln>
      </dgm:spPr>
      <dgm:t>
        <a:bodyPr/>
        <a:lstStyle/>
        <a:p>
          <a:r>
            <a:rPr lang="en-US" b="0" i="0" dirty="0"/>
            <a:t>Recruitment efforts.​</a:t>
          </a:r>
          <a:endParaRPr lang="en-US" dirty="0"/>
        </a:p>
      </dgm:t>
    </dgm:pt>
    <dgm:pt modelId="{A42CFCEB-706B-4957-BE6A-D0DB16E3F241}" type="parTrans" cxnId="{481C50CB-2464-47D7-A83A-7DA576D28559}">
      <dgm:prSet/>
      <dgm:spPr/>
      <dgm:t>
        <a:bodyPr/>
        <a:lstStyle/>
        <a:p>
          <a:endParaRPr lang="en-US"/>
        </a:p>
      </dgm:t>
    </dgm:pt>
    <dgm:pt modelId="{D3C9AEF9-B04A-4409-9FB9-BD42DCAB4605}" type="sibTrans" cxnId="{481C50CB-2464-47D7-A83A-7DA576D28559}">
      <dgm:prSet/>
      <dgm:spPr/>
      <dgm:t>
        <a:bodyPr/>
        <a:lstStyle/>
        <a:p>
          <a:endParaRPr lang="en-US"/>
        </a:p>
      </dgm:t>
    </dgm:pt>
    <dgm:pt modelId="{434ADF0F-8555-4152-A898-8E6675C15DD2}">
      <dgm:prSet/>
      <dgm:spPr>
        <a:ln>
          <a:solidFill>
            <a:schemeClr val="accent1">
              <a:lumMod val="50000"/>
            </a:schemeClr>
          </a:solidFill>
        </a:ln>
      </dgm:spPr>
      <dgm:t>
        <a:bodyPr/>
        <a:lstStyle/>
        <a:p>
          <a:r>
            <a:rPr lang="en-US" b="0" i="0" dirty="0"/>
            <a:t>Registration and enrollment of children. </a:t>
          </a:r>
          <a:endParaRPr lang="en-US" dirty="0"/>
        </a:p>
      </dgm:t>
    </dgm:pt>
    <dgm:pt modelId="{82DFB5ED-EB77-40A2-B3E7-F5938CD73859}" type="parTrans" cxnId="{DE6F9747-973E-42D8-AEBF-BCDFA99FDCEC}">
      <dgm:prSet/>
      <dgm:spPr/>
      <dgm:t>
        <a:bodyPr/>
        <a:lstStyle/>
        <a:p>
          <a:endParaRPr lang="en-US"/>
        </a:p>
      </dgm:t>
    </dgm:pt>
    <dgm:pt modelId="{8AD22BD5-89B5-492A-9891-57DC278BA39D}" type="sibTrans" cxnId="{DE6F9747-973E-42D8-AEBF-BCDFA99FDCEC}">
      <dgm:prSet/>
      <dgm:spPr/>
      <dgm:t>
        <a:bodyPr/>
        <a:lstStyle/>
        <a:p>
          <a:endParaRPr lang="en-US"/>
        </a:p>
      </dgm:t>
    </dgm:pt>
    <dgm:pt modelId="{9FBC69BC-EF36-4836-AF78-A07FEFF33958}">
      <dgm:prSet/>
      <dgm:spPr>
        <a:ln>
          <a:solidFill>
            <a:schemeClr val="accent1">
              <a:lumMod val="50000"/>
            </a:schemeClr>
          </a:solidFill>
        </a:ln>
      </dgm:spPr>
      <dgm:t>
        <a:bodyPr/>
        <a:lstStyle/>
        <a:p>
          <a:r>
            <a:rPr lang="en-US" b="0" i="0" dirty="0"/>
            <a:t>Inclusion of children with special needs in general education preschool classrooms. </a:t>
          </a:r>
          <a:endParaRPr lang="en-US" dirty="0"/>
        </a:p>
      </dgm:t>
      <dgm:extLst>
        <a:ext uri="{E40237B7-FDA0-4F09-8148-C483321AD2D9}">
          <dgm14:cNvPr xmlns:dgm14="http://schemas.microsoft.com/office/drawing/2010/diagram" id="0" name="" descr="More mixed delivery things to consider, such as: hiring processes and protocols, recruitment efforts, registration and enrollment of children, inclusion of children with special needs in general education preschool classrooms, contracts, budgets and reports. "/>
        </a:ext>
      </dgm:extLst>
    </dgm:pt>
    <dgm:pt modelId="{10FD3DEF-04A8-4B0E-8D27-561FA6B39E7D}" type="parTrans" cxnId="{6D575848-D947-4E30-99F4-5D6A947A3A91}">
      <dgm:prSet/>
      <dgm:spPr/>
      <dgm:t>
        <a:bodyPr/>
        <a:lstStyle/>
        <a:p>
          <a:endParaRPr lang="en-US"/>
        </a:p>
      </dgm:t>
    </dgm:pt>
    <dgm:pt modelId="{ED8E03FC-7213-46C8-A3A0-2C664E2E61A9}" type="sibTrans" cxnId="{6D575848-D947-4E30-99F4-5D6A947A3A91}">
      <dgm:prSet/>
      <dgm:spPr/>
      <dgm:t>
        <a:bodyPr/>
        <a:lstStyle/>
        <a:p>
          <a:endParaRPr lang="en-US"/>
        </a:p>
      </dgm:t>
    </dgm:pt>
    <dgm:pt modelId="{2F129AE2-09AB-41A6-9C66-2820026FD215}">
      <dgm:prSet/>
      <dgm:spPr>
        <a:ln>
          <a:solidFill>
            <a:schemeClr val="accent1">
              <a:lumMod val="50000"/>
            </a:schemeClr>
          </a:solidFill>
        </a:ln>
      </dgm:spPr>
      <dgm:t>
        <a:bodyPr/>
        <a:lstStyle/>
        <a:p>
          <a:r>
            <a:rPr lang="en-US" b="0" i="0"/>
            <a:t>Contracts.​</a:t>
          </a:r>
          <a:endParaRPr lang="en-US"/>
        </a:p>
      </dgm:t>
    </dgm:pt>
    <dgm:pt modelId="{A2B165E8-F84F-47B8-9532-C37D89411C7C}" type="parTrans" cxnId="{91DEA45C-BDF8-4ABD-B829-765A2798FF3E}">
      <dgm:prSet/>
      <dgm:spPr/>
      <dgm:t>
        <a:bodyPr/>
        <a:lstStyle/>
        <a:p>
          <a:endParaRPr lang="en-US"/>
        </a:p>
      </dgm:t>
    </dgm:pt>
    <dgm:pt modelId="{D60093E8-C861-4A70-B2EE-F14DFB2CA6C3}" type="sibTrans" cxnId="{91DEA45C-BDF8-4ABD-B829-765A2798FF3E}">
      <dgm:prSet/>
      <dgm:spPr/>
      <dgm:t>
        <a:bodyPr/>
        <a:lstStyle/>
        <a:p>
          <a:endParaRPr lang="en-US"/>
        </a:p>
      </dgm:t>
    </dgm:pt>
    <dgm:pt modelId="{0A553F4A-B72C-4B08-86BD-DCF4FB3E8143}">
      <dgm:prSet/>
      <dgm:spPr>
        <a:ln>
          <a:solidFill>
            <a:schemeClr val="accent1">
              <a:lumMod val="50000"/>
            </a:schemeClr>
          </a:solidFill>
        </a:ln>
      </dgm:spPr>
      <dgm:t>
        <a:bodyPr/>
        <a:lstStyle/>
        <a:p>
          <a:r>
            <a:rPr lang="en-US" b="0" i="0"/>
            <a:t>Budgets and reports.</a:t>
          </a:r>
          <a:endParaRPr lang="en-US"/>
        </a:p>
      </dgm:t>
    </dgm:pt>
    <dgm:pt modelId="{830D51A6-E9C3-45FE-9799-714FC92800F7}" type="parTrans" cxnId="{192CB96C-20E6-42BB-B614-0228578258F6}">
      <dgm:prSet/>
      <dgm:spPr/>
      <dgm:t>
        <a:bodyPr/>
        <a:lstStyle/>
        <a:p>
          <a:endParaRPr lang="en-US"/>
        </a:p>
      </dgm:t>
    </dgm:pt>
    <dgm:pt modelId="{56B38B09-291A-4004-B7CA-9388D4DDC710}" type="sibTrans" cxnId="{192CB96C-20E6-42BB-B614-0228578258F6}">
      <dgm:prSet/>
      <dgm:spPr/>
      <dgm:t>
        <a:bodyPr/>
        <a:lstStyle/>
        <a:p>
          <a:endParaRPr lang="en-US"/>
        </a:p>
      </dgm:t>
    </dgm:pt>
    <dgm:pt modelId="{D202BF27-EFF4-4E71-AD9A-3313EC5CCC40}" type="pres">
      <dgm:prSet presAssocID="{940FDC0E-E15E-4CA6-91E4-FFF695DA088D}" presName="Name0" presStyleCnt="0">
        <dgm:presLayoutVars>
          <dgm:chMax val="7"/>
          <dgm:chPref val="7"/>
          <dgm:dir/>
        </dgm:presLayoutVars>
      </dgm:prSet>
      <dgm:spPr/>
    </dgm:pt>
    <dgm:pt modelId="{A651544C-F045-4703-9184-0DFDD74A55FE}" type="pres">
      <dgm:prSet presAssocID="{940FDC0E-E15E-4CA6-91E4-FFF695DA088D}" presName="Name1" presStyleCnt="0"/>
      <dgm:spPr/>
    </dgm:pt>
    <dgm:pt modelId="{D2647907-4C9C-41FE-AEDC-211364672741}" type="pres">
      <dgm:prSet presAssocID="{940FDC0E-E15E-4CA6-91E4-FFF695DA088D}" presName="cycle" presStyleCnt="0"/>
      <dgm:spPr/>
    </dgm:pt>
    <dgm:pt modelId="{698114FE-9600-4A36-A6E2-279C9E2E083A}" type="pres">
      <dgm:prSet presAssocID="{940FDC0E-E15E-4CA6-91E4-FFF695DA088D}" presName="srcNode" presStyleLbl="node1" presStyleIdx="0" presStyleCnt="6"/>
      <dgm:spPr/>
    </dgm:pt>
    <dgm:pt modelId="{9979F26A-53EB-4308-9BD2-5B1BDCEB8EF8}" type="pres">
      <dgm:prSet presAssocID="{940FDC0E-E15E-4CA6-91E4-FFF695DA088D}" presName="conn" presStyleLbl="parChTrans1D2" presStyleIdx="0" presStyleCnt="1"/>
      <dgm:spPr/>
    </dgm:pt>
    <dgm:pt modelId="{6296C484-B1FF-40B5-94F5-E94762F44FB6}" type="pres">
      <dgm:prSet presAssocID="{940FDC0E-E15E-4CA6-91E4-FFF695DA088D}" presName="extraNode" presStyleLbl="node1" presStyleIdx="0" presStyleCnt="6"/>
      <dgm:spPr/>
    </dgm:pt>
    <dgm:pt modelId="{3532B145-93EE-42C4-96AD-F1C7B7AC9206}" type="pres">
      <dgm:prSet presAssocID="{940FDC0E-E15E-4CA6-91E4-FFF695DA088D}" presName="dstNode" presStyleLbl="node1" presStyleIdx="0" presStyleCnt="6"/>
      <dgm:spPr/>
    </dgm:pt>
    <dgm:pt modelId="{C1245C8A-9F6B-4D30-A65B-038030D024F0}" type="pres">
      <dgm:prSet presAssocID="{860FE04C-EDEC-45A9-AAFC-E186C918B236}" presName="text_1" presStyleLbl="node1" presStyleIdx="0" presStyleCnt="6">
        <dgm:presLayoutVars>
          <dgm:bulletEnabled val="1"/>
        </dgm:presLayoutVars>
      </dgm:prSet>
      <dgm:spPr/>
    </dgm:pt>
    <dgm:pt modelId="{0337F8FB-1FF0-42E7-906B-0BD59031A0C5}" type="pres">
      <dgm:prSet presAssocID="{860FE04C-EDEC-45A9-AAFC-E186C918B236}" presName="accent_1" presStyleCnt="0"/>
      <dgm:spPr/>
    </dgm:pt>
    <dgm:pt modelId="{572E87AF-86AA-4E55-A2AC-2B7F46ECF737}" type="pres">
      <dgm:prSet presAssocID="{860FE04C-EDEC-45A9-AAFC-E186C918B236}" presName="accentRepeatNode" presStyleLbl="solidFgAcc1" presStyleIdx="0" presStyleCnt="6"/>
      <dgm:spPr>
        <a:ln>
          <a:solidFill>
            <a:schemeClr val="accent1">
              <a:lumMod val="50000"/>
              <a:alpha val="90000"/>
            </a:schemeClr>
          </a:solidFill>
        </a:ln>
      </dgm:spPr>
    </dgm:pt>
    <dgm:pt modelId="{85D427EC-DF50-43E7-BFDF-BBD9823D55CA}" type="pres">
      <dgm:prSet presAssocID="{6DBB8C83-3C4A-48FF-BDCB-9A1082579B0D}" presName="text_2" presStyleLbl="node1" presStyleIdx="1" presStyleCnt="6">
        <dgm:presLayoutVars>
          <dgm:bulletEnabled val="1"/>
        </dgm:presLayoutVars>
      </dgm:prSet>
      <dgm:spPr/>
    </dgm:pt>
    <dgm:pt modelId="{7D7F5D96-7C28-472A-9FCF-AEF8587D8C40}" type="pres">
      <dgm:prSet presAssocID="{6DBB8C83-3C4A-48FF-BDCB-9A1082579B0D}" presName="accent_2" presStyleCnt="0"/>
      <dgm:spPr/>
    </dgm:pt>
    <dgm:pt modelId="{F37DC6A1-DACF-471B-A26A-40B70A8AA97F}" type="pres">
      <dgm:prSet presAssocID="{6DBB8C83-3C4A-48FF-BDCB-9A1082579B0D}" presName="accentRepeatNode" presStyleLbl="solidFgAcc1" presStyleIdx="1" presStyleCnt="6"/>
      <dgm:spPr>
        <a:ln>
          <a:solidFill>
            <a:schemeClr val="accent1">
              <a:lumMod val="50000"/>
              <a:alpha val="82000"/>
            </a:schemeClr>
          </a:solidFill>
        </a:ln>
      </dgm:spPr>
    </dgm:pt>
    <dgm:pt modelId="{1C4E5568-5FB5-43CB-BEF0-64A77891B995}" type="pres">
      <dgm:prSet presAssocID="{434ADF0F-8555-4152-A898-8E6675C15DD2}" presName="text_3" presStyleLbl="node1" presStyleIdx="2" presStyleCnt="6">
        <dgm:presLayoutVars>
          <dgm:bulletEnabled val="1"/>
        </dgm:presLayoutVars>
      </dgm:prSet>
      <dgm:spPr/>
    </dgm:pt>
    <dgm:pt modelId="{6B9EF200-2126-422C-96A1-278CCA1E700A}" type="pres">
      <dgm:prSet presAssocID="{434ADF0F-8555-4152-A898-8E6675C15DD2}" presName="accent_3" presStyleCnt="0"/>
      <dgm:spPr/>
    </dgm:pt>
    <dgm:pt modelId="{D19CD5FA-F589-4E63-B1EA-FA3D22A9A74A}" type="pres">
      <dgm:prSet presAssocID="{434ADF0F-8555-4152-A898-8E6675C15DD2}" presName="accentRepeatNode" presStyleLbl="solidFgAcc1" presStyleIdx="2" presStyleCnt="6"/>
      <dgm:spPr>
        <a:ln>
          <a:solidFill>
            <a:schemeClr val="accent1">
              <a:lumMod val="50000"/>
              <a:alpha val="74000"/>
            </a:schemeClr>
          </a:solidFill>
        </a:ln>
      </dgm:spPr>
    </dgm:pt>
    <dgm:pt modelId="{72A0F26F-1C4D-4096-BE2A-E4E02513690E}" type="pres">
      <dgm:prSet presAssocID="{9FBC69BC-EF36-4836-AF78-A07FEFF33958}" presName="text_4" presStyleLbl="node1" presStyleIdx="3" presStyleCnt="6">
        <dgm:presLayoutVars>
          <dgm:bulletEnabled val="1"/>
        </dgm:presLayoutVars>
      </dgm:prSet>
      <dgm:spPr/>
    </dgm:pt>
    <dgm:pt modelId="{6017D90D-9416-40C9-AB26-AE388C0DCC9F}" type="pres">
      <dgm:prSet presAssocID="{9FBC69BC-EF36-4836-AF78-A07FEFF33958}" presName="accent_4" presStyleCnt="0"/>
      <dgm:spPr/>
    </dgm:pt>
    <dgm:pt modelId="{333C3068-3D5F-406C-8E0F-1843AC1BB878}" type="pres">
      <dgm:prSet presAssocID="{9FBC69BC-EF36-4836-AF78-A07FEFF33958}" presName="accentRepeatNode" presStyleLbl="solidFgAcc1" presStyleIdx="3" presStyleCnt="6"/>
      <dgm:spPr>
        <a:ln>
          <a:solidFill>
            <a:schemeClr val="accent1">
              <a:lumMod val="50000"/>
              <a:alpha val="66000"/>
            </a:schemeClr>
          </a:solidFill>
        </a:ln>
      </dgm:spPr>
    </dgm:pt>
    <dgm:pt modelId="{4666A80F-E757-4237-B5B3-CA4F53E56739}" type="pres">
      <dgm:prSet presAssocID="{2F129AE2-09AB-41A6-9C66-2820026FD215}" presName="text_5" presStyleLbl="node1" presStyleIdx="4" presStyleCnt="6">
        <dgm:presLayoutVars>
          <dgm:bulletEnabled val="1"/>
        </dgm:presLayoutVars>
      </dgm:prSet>
      <dgm:spPr/>
    </dgm:pt>
    <dgm:pt modelId="{8D1B4469-2A13-45F8-A94D-7CEBE3F28E6B}" type="pres">
      <dgm:prSet presAssocID="{2F129AE2-09AB-41A6-9C66-2820026FD215}" presName="accent_5" presStyleCnt="0"/>
      <dgm:spPr/>
    </dgm:pt>
    <dgm:pt modelId="{B830AA22-D28F-4FB8-A2D5-8ED896B6D7B0}" type="pres">
      <dgm:prSet presAssocID="{2F129AE2-09AB-41A6-9C66-2820026FD215}" presName="accentRepeatNode" presStyleLbl="solidFgAcc1" presStyleIdx="4" presStyleCnt="6"/>
      <dgm:spPr>
        <a:ln>
          <a:solidFill>
            <a:schemeClr val="accent1">
              <a:lumMod val="50000"/>
              <a:alpha val="58000"/>
            </a:schemeClr>
          </a:solidFill>
        </a:ln>
      </dgm:spPr>
    </dgm:pt>
    <dgm:pt modelId="{C5016CF8-926C-4AF8-BB81-79EF7458E595}" type="pres">
      <dgm:prSet presAssocID="{0A553F4A-B72C-4B08-86BD-DCF4FB3E8143}" presName="text_6" presStyleLbl="node1" presStyleIdx="5" presStyleCnt="6">
        <dgm:presLayoutVars>
          <dgm:bulletEnabled val="1"/>
        </dgm:presLayoutVars>
      </dgm:prSet>
      <dgm:spPr/>
    </dgm:pt>
    <dgm:pt modelId="{27A4D7E4-6BED-4114-9ADF-46EEF24B69C5}" type="pres">
      <dgm:prSet presAssocID="{0A553F4A-B72C-4B08-86BD-DCF4FB3E8143}" presName="accent_6" presStyleCnt="0"/>
      <dgm:spPr/>
    </dgm:pt>
    <dgm:pt modelId="{EFEA4C81-03CA-44F3-B916-B39731AC84DA}" type="pres">
      <dgm:prSet presAssocID="{0A553F4A-B72C-4B08-86BD-DCF4FB3E8143}" presName="accentRepeatNode" presStyleLbl="solidFgAcc1" presStyleIdx="5" presStyleCnt="6"/>
      <dgm:spPr>
        <a:ln>
          <a:solidFill>
            <a:schemeClr val="accent1">
              <a:lumMod val="50000"/>
              <a:alpha val="50000"/>
            </a:schemeClr>
          </a:solidFill>
        </a:ln>
      </dgm:spPr>
    </dgm:pt>
  </dgm:ptLst>
  <dgm:cxnLst>
    <dgm:cxn modelId="{482A8214-747D-476B-A758-762381BDAB20}" type="presOf" srcId="{860FE04C-EDEC-45A9-AAFC-E186C918B236}" destId="{C1245C8A-9F6B-4D30-A65B-038030D024F0}" srcOrd="0" destOrd="0" presId="urn:microsoft.com/office/officeart/2008/layout/VerticalCurvedList"/>
    <dgm:cxn modelId="{B8346317-F9DF-40BC-ADEC-BAE9CC5FA46A}" type="presOf" srcId="{EB8F090C-475F-407F-818E-5DFD4D83D0C0}" destId="{9979F26A-53EB-4308-9BD2-5B1BDCEB8EF8}" srcOrd="0" destOrd="0" presId="urn:microsoft.com/office/officeart/2008/layout/VerticalCurvedList"/>
    <dgm:cxn modelId="{2E623637-EC0D-44A5-A0F6-AF82506FA3C4}" type="presOf" srcId="{940FDC0E-E15E-4CA6-91E4-FFF695DA088D}" destId="{D202BF27-EFF4-4E71-AD9A-3313EC5CCC40}" srcOrd="0" destOrd="0" presId="urn:microsoft.com/office/officeart/2008/layout/VerticalCurvedList"/>
    <dgm:cxn modelId="{91DEA45C-BDF8-4ABD-B829-765A2798FF3E}" srcId="{940FDC0E-E15E-4CA6-91E4-FFF695DA088D}" destId="{2F129AE2-09AB-41A6-9C66-2820026FD215}" srcOrd="4" destOrd="0" parTransId="{A2B165E8-F84F-47B8-9532-C37D89411C7C}" sibTransId="{D60093E8-C861-4A70-B2EE-F14DFB2CA6C3}"/>
    <dgm:cxn modelId="{D479055D-D5FE-43B1-88F0-AC703FB69457}" type="presOf" srcId="{6DBB8C83-3C4A-48FF-BDCB-9A1082579B0D}" destId="{85D427EC-DF50-43E7-BFDF-BBD9823D55CA}" srcOrd="0" destOrd="0" presId="urn:microsoft.com/office/officeart/2008/layout/VerticalCurvedList"/>
    <dgm:cxn modelId="{DE6F9747-973E-42D8-AEBF-BCDFA99FDCEC}" srcId="{940FDC0E-E15E-4CA6-91E4-FFF695DA088D}" destId="{434ADF0F-8555-4152-A898-8E6675C15DD2}" srcOrd="2" destOrd="0" parTransId="{82DFB5ED-EB77-40A2-B3E7-F5938CD73859}" sibTransId="{8AD22BD5-89B5-492A-9891-57DC278BA39D}"/>
    <dgm:cxn modelId="{6D575848-D947-4E30-99F4-5D6A947A3A91}" srcId="{940FDC0E-E15E-4CA6-91E4-FFF695DA088D}" destId="{9FBC69BC-EF36-4836-AF78-A07FEFF33958}" srcOrd="3" destOrd="0" parTransId="{10FD3DEF-04A8-4B0E-8D27-561FA6B39E7D}" sibTransId="{ED8E03FC-7213-46C8-A3A0-2C664E2E61A9}"/>
    <dgm:cxn modelId="{192CB96C-20E6-42BB-B614-0228578258F6}" srcId="{940FDC0E-E15E-4CA6-91E4-FFF695DA088D}" destId="{0A553F4A-B72C-4B08-86BD-DCF4FB3E8143}" srcOrd="5" destOrd="0" parTransId="{830D51A6-E9C3-45FE-9799-714FC92800F7}" sibTransId="{56B38B09-291A-4004-B7CA-9388D4DDC710}"/>
    <dgm:cxn modelId="{D2879C6D-C739-47D5-AF2F-2C9E03FA6374}" type="presOf" srcId="{9FBC69BC-EF36-4836-AF78-A07FEFF33958}" destId="{72A0F26F-1C4D-4096-BE2A-E4E02513690E}" srcOrd="0" destOrd="0" presId="urn:microsoft.com/office/officeart/2008/layout/VerticalCurvedList"/>
    <dgm:cxn modelId="{4104745A-0E34-4DF6-B860-81B70C30E778}" type="presOf" srcId="{434ADF0F-8555-4152-A898-8E6675C15DD2}" destId="{1C4E5568-5FB5-43CB-BEF0-64A77891B995}" srcOrd="0" destOrd="0" presId="urn:microsoft.com/office/officeart/2008/layout/VerticalCurvedList"/>
    <dgm:cxn modelId="{481C50CB-2464-47D7-A83A-7DA576D28559}" srcId="{940FDC0E-E15E-4CA6-91E4-FFF695DA088D}" destId="{6DBB8C83-3C4A-48FF-BDCB-9A1082579B0D}" srcOrd="1" destOrd="0" parTransId="{A42CFCEB-706B-4957-BE6A-D0DB16E3F241}" sibTransId="{D3C9AEF9-B04A-4409-9FB9-BD42DCAB4605}"/>
    <dgm:cxn modelId="{317448DB-EA84-49D8-9874-B40C73CECCEE}" type="presOf" srcId="{2F129AE2-09AB-41A6-9C66-2820026FD215}" destId="{4666A80F-E757-4237-B5B3-CA4F53E56739}" srcOrd="0" destOrd="0" presId="urn:microsoft.com/office/officeart/2008/layout/VerticalCurvedList"/>
    <dgm:cxn modelId="{427DC7F4-60F9-4720-A1E7-FD04DFE3079A}" srcId="{940FDC0E-E15E-4CA6-91E4-FFF695DA088D}" destId="{860FE04C-EDEC-45A9-AAFC-E186C918B236}" srcOrd="0" destOrd="0" parTransId="{2E528388-A6B0-4283-8E41-909FA299D8F4}" sibTransId="{EB8F090C-475F-407F-818E-5DFD4D83D0C0}"/>
    <dgm:cxn modelId="{F53BF3F9-9A19-49EA-986E-5DB594AE3374}" type="presOf" srcId="{0A553F4A-B72C-4B08-86BD-DCF4FB3E8143}" destId="{C5016CF8-926C-4AF8-BB81-79EF7458E595}" srcOrd="0" destOrd="0" presId="urn:microsoft.com/office/officeart/2008/layout/VerticalCurvedList"/>
    <dgm:cxn modelId="{CD0D4889-51BA-4E58-AFAF-EB551D2A2F8C}" type="presParOf" srcId="{D202BF27-EFF4-4E71-AD9A-3313EC5CCC40}" destId="{A651544C-F045-4703-9184-0DFDD74A55FE}" srcOrd="0" destOrd="0" presId="urn:microsoft.com/office/officeart/2008/layout/VerticalCurvedList"/>
    <dgm:cxn modelId="{2F1EE65F-C8F7-4720-A1C8-A5AB889355C3}" type="presParOf" srcId="{A651544C-F045-4703-9184-0DFDD74A55FE}" destId="{D2647907-4C9C-41FE-AEDC-211364672741}" srcOrd="0" destOrd="0" presId="urn:microsoft.com/office/officeart/2008/layout/VerticalCurvedList"/>
    <dgm:cxn modelId="{C59FA224-CF5B-4200-8E7B-4A75B04F0D27}" type="presParOf" srcId="{D2647907-4C9C-41FE-AEDC-211364672741}" destId="{698114FE-9600-4A36-A6E2-279C9E2E083A}" srcOrd="0" destOrd="0" presId="urn:microsoft.com/office/officeart/2008/layout/VerticalCurvedList"/>
    <dgm:cxn modelId="{66FAF24F-81CF-4FA9-8B44-06D62A534E6F}" type="presParOf" srcId="{D2647907-4C9C-41FE-AEDC-211364672741}" destId="{9979F26A-53EB-4308-9BD2-5B1BDCEB8EF8}" srcOrd="1" destOrd="0" presId="urn:microsoft.com/office/officeart/2008/layout/VerticalCurvedList"/>
    <dgm:cxn modelId="{06E9EEEB-2FBC-4581-90D2-5D506CE35075}" type="presParOf" srcId="{D2647907-4C9C-41FE-AEDC-211364672741}" destId="{6296C484-B1FF-40B5-94F5-E94762F44FB6}" srcOrd="2" destOrd="0" presId="urn:microsoft.com/office/officeart/2008/layout/VerticalCurvedList"/>
    <dgm:cxn modelId="{8FEEF591-4DF8-4D4F-907D-78E4B9B70A28}" type="presParOf" srcId="{D2647907-4C9C-41FE-AEDC-211364672741}" destId="{3532B145-93EE-42C4-96AD-F1C7B7AC9206}" srcOrd="3" destOrd="0" presId="urn:microsoft.com/office/officeart/2008/layout/VerticalCurvedList"/>
    <dgm:cxn modelId="{D1EA3D78-BBE5-4002-88A6-BC035FB968C5}" type="presParOf" srcId="{A651544C-F045-4703-9184-0DFDD74A55FE}" destId="{C1245C8A-9F6B-4D30-A65B-038030D024F0}" srcOrd="1" destOrd="0" presId="urn:microsoft.com/office/officeart/2008/layout/VerticalCurvedList"/>
    <dgm:cxn modelId="{09953E4F-2A1B-4293-8D4C-145AD930F1D8}" type="presParOf" srcId="{A651544C-F045-4703-9184-0DFDD74A55FE}" destId="{0337F8FB-1FF0-42E7-906B-0BD59031A0C5}" srcOrd="2" destOrd="0" presId="urn:microsoft.com/office/officeart/2008/layout/VerticalCurvedList"/>
    <dgm:cxn modelId="{BD496E78-66F5-456F-9482-F6490E92815E}" type="presParOf" srcId="{0337F8FB-1FF0-42E7-906B-0BD59031A0C5}" destId="{572E87AF-86AA-4E55-A2AC-2B7F46ECF737}" srcOrd="0" destOrd="0" presId="urn:microsoft.com/office/officeart/2008/layout/VerticalCurvedList"/>
    <dgm:cxn modelId="{6BAE815F-9396-4041-A5CA-17453462D1B7}" type="presParOf" srcId="{A651544C-F045-4703-9184-0DFDD74A55FE}" destId="{85D427EC-DF50-43E7-BFDF-BBD9823D55CA}" srcOrd="3" destOrd="0" presId="urn:microsoft.com/office/officeart/2008/layout/VerticalCurvedList"/>
    <dgm:cxn modelId="{2E04AE82-1F3E-464C-B6CD-236861EE9F7D}" type="presParOf" srcId="{A651544C-F045-4703-9184-0DFDD74A55FE}" destId="{7D7F5D96-7C28-472A-9FCF-AEF8587D8C40}" srcOrd="4" destOrd="0" presId="urn:microsoft.com/office/officeart/2008/layout/VerticalCurvedList"/>
    <dgm:cxn modelId="{76F4A490-2185-4561-842B-1E82C42FFB49}" type="presParOf" srcId="{7D7F5D96-7C28-472A-9FCF-AEF8587D8C40}" destId="{F37DC6A1-DACF-471B-A26A-40B70A8AA97F}" srcOrd="0" destOrd="0" presId="urn:microsoft.com/office/officeart/2008/layout/VerticalCurvedList"/>
    <dgm:cxn modelId="{763778EA-8122-4191-8AA9-4A7F53CD1EA3}" type="presParOf" srcId="{A651544C-F045-4703-9184-0DFDD74A55FE}" destId="{1C4E5568-5FB5-43CB-BEF0-64A77891B995}" srcOrd="5" destOrd="0" presId="urn:microsoft.com/office/officeart/2008/layout/VerticalCurvedList"/>
    <dgm:cxn modelId="{2D9DD9C2-C2C5-4035-A437-03B50CEB9EE7}" type="presParOf" srcId="{A651544C-F045-4703-9184-0DFDD74A55FE}" destId="{6B9EF200-2126-422C-96A1-278CCA1E700A}" srcOrd="6" destOrd="0" presId="urn:microsoft.com/office/officeart/2008/layout/VerticalCurvedList"/>
    <dgm:cxn modelId="{DCBCDAC8-CC33-483F-93A3-4DC26F0E9F24}" type="presParOf" srcId="{6B9EF200-2126-422C-96A1-278CCA1E700A}" destId="{D19CD5FA-F589-4E63-B1EA-FA3D22A9A74A}" srcOrd="0" destOrd="0" presId="urn:microsoft.com/office/officeart/2008/layout/VerticalCurvedList"/>
    <dgm:cxn modelId="{686AB637-7EB4-4E25-920D-C5E0DBB5ACF8}" type="presParOf" srcId="{A651544C-F045-4703-9184-0DFDD74A55FE}" destId="{72A0F26F-1C4D-4096-BE2A-E4E02513690E}" srcOrd="7" destOrd="0" presId="urn:microsoft.com/office/officeart/2008/layout/VerticalCurvedList"/>
    <dgm:cxn modelId="{23626635-CA0A-4DA0-AC96-1CE11C11CD8B}" type="presParOf" srcId="{A651544C-F045-4703-9184-0DFDD74A55FE}" destId="{6017D90D-9416-40C9-AB26-AE388C0DCC9F}" srcOrd="8" destOrd="0" presId="urn:microsoft.com/office/officeart/2008/layout/VerticalCurvedList"/>
    <dgm:cxn modelId="{6B4D9397-E9BC-4877-BF21-7604A7CC7275}" type="presParOf" srcId="{6017D90D-9416-40C9-AB26-AE388C0DCC9F}" destId="{333C3068-3D5F-406C-8E0F-1843AC1BB878}" srcOrd="0" destOrd="0" presId="urn:microsoft.com/office/officeart/2008/layout/VerticalCurvedList"/>
    <dgm:cxn modelId="{D83E80A7-E64F-4FF6-9C80-F0261A2C3512}" type="presParOf" srcId="{A651544C-F045-4703-9184-0DFDD74A55FE}" destId="{4666A80F-E757-4237-B5B3-CA4F53E56739}" srcOrd="9" destOrd="0" presId="urn:microsoft.com/office/officeart/2008/layout/VerticalCurvedList"/>
    <dgm:cxn modelId="{0874184E-97D1-4907-8C19-89E34C3787CF}" type="presParOf" srcId="{A651544C-F045-4703-9184-0DFDD74A55FE}" destId="{8D1B4469-2A13-45F8-A94D-7CEBE3F28E6B}" srcOrd="10" destOrd="0" presId="urn:microsoft.com/office/officeart/2008/layout/VerticalCurvedList"/>
    <dgm:cxn modelId="{0D800189-203E-4027-93FA-55DA6C61D362}" type="presParOf" srcId="{8D1B4469-2A13-45F8-A94D-7CEBE3F28E6B}" destId="{B830AA22-D28F-4FB8-A2D5-8ED896B6D7B0}" srcOrd="0" destOrd="0" presId="urn:microsoft.com/office/officeart/2008/layout/VerticalCurvedList"/>
    <dgm:cxn modelId="{94BA9BBA-D238-45B4-8AF7-33B58563C767}" type="presParOf" srcId="{A651544C-F045-4703-9184-0DFDD74A55FE}" destId="{C5016CF8-926C-4AF8-BB81-79EF7458E595}" srcOrd="11" destOrd="0" presId="urn:microsoft.com/office/officeart/2008/layout/VerticalCurvedList"/>
    <dgm:cxn modelId="{55F04DF9-FC28-4088-AFAE-B985DDD2EAB4}" type="presParOf" srcId="{A651544C-F045-4703-9184-0DFDD74A55FE}" destId="{27A4D7E4-6BED-4114-9ADF-46EEF24B69C5}" srcOrd="12" destOrd="0" presId="urn:microsoft.com/office/officeart/2008/layout/VerticalCurvedList"/>
    <dgm:cxn modelId="{A114AC76-611B-48D4-91D0-2CFB462BB791}" type="presParOf" srcId="{27A4D7E4-6BED-4114-9ADF-46EEF24B69C5}" destId="{EFEA4C81-03CA-44F3-B916-B39731AC84D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2A821-BDF3-441F-8E9B-5C9E36BC286F}">
      <dsp:nvSpPr>
        <dsp:cNvPr id="0" name=""/>
        <dsp:cNvSpPr/>
      </dsp:nvSpPr>
      <dsp:spPr>
        <a:xfrm>
          <a:off x="2109" y="0"/>
          <a:ext cx="3281663" cy="4463845"/>
        </a:xfrm>
        <a:prstGeom prst="roundRect">
          <a:avLst>
            <a:gd name="adj" fmla="val 1000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solidFill>
            <a:schemeClr val="accent1">
              <a:lumMod val="5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LEA</a:t>
          </a:r>
        </a:p>
      </dsp:txBody>
      <dsp:txXfrm>
        <a:off x="2109" y="1785538"/>
        <a:ext cx="3281663" cy="1785538"/>
      </dsp:txXfrm>
    </dsp:sp>
    <dsp:sp modelId="{84B960CF-0D8B-40E8-8B60-8D9E453B7483}">
      <dsp:nvSpPr>
        <dsp:cNvPr id="0" name=""/>
        <dsp:cNvSpPr/>
      </dsp:nvSpPr>
      <dsp:spPr>
        <a:xfrm>
          <a:off x="899711" y="267830"/>
          <a:ext cx="1486460" cy="14864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EC50156-5248-45B7-89C3-7AD4A25CED31}">
      <dsp:nvSpPr>
        <dsp:cNvPr id="0" name=""/>
        <dsp:cNvSpPr/>
      </dsp:nvSpPr>
      <dsp:spPr>
        <a:xfrm>
          <a:off x="3382223" y="0"/>
          <a:ext cx="3281663" cy="4463845"/>
        </a:xfrm>
        <a:prstGeom prst="roundRect">
          <a:avLst>
            <a:gd name="adj" fmla="val 1000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solidFill>
            <a:schemeClr val="accent1">
              <a:lumMod val="5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Head Start</a:t>
          </a:r>
        </a:p>
      </dsp:txBody>
      <dsp:txXfrm>
        <a:off x="3382223" y="1785538"/>
        <a:ext cx="3281663" cy="1785538"/>
      </dsp:txXfrm>
    </dsp:sp>
    <dsp:sp modelId="{45FB19B3-2588-4C5A-ADBB-3A44233B15C6}">
      <dsp:nvSpPr>
        <dsp:cNvPr id="0" name=""/>
        <dsp:cNvSpPr/>
      </dsp:nvSpPr>
      <dsp:spPr>
        <a:xfrm>
          <a:off x="4279824" y="267830"/>
          <a:ext cx="1486460" cy="14864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45B01CD-5D24-4F82-8FA6-1EE51F42A6F7}">
      <dsp:nvSpPr>
        <dsp:cNvPr id="0" name=""/>
        <dsp:cNvSpPr/>
      </dsp:nvSpPr>
      <dsp:spPr>
        <a:xfrm>
          <a:off x="6762336" y="0"/>
          <a:ext cx="3281663" cy="4463845"/>
        </a:xfrm>
        <a:prstGeom prst="roundRect">
          <a:avLst>
            <a:gd name="adj" fmla="val 1000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solidFill>
            <a:schemeClr val="accent1">
              <a:lumMod val="5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t>Provider</a:t>
          </a:r>
        </a:p>
      </dsp:txBody>
      <dsp:txXfrm>
        <a:off x="6762336" y="1785538"/>
        <a:ext cx="3281663" cy="1785538"/>
      </dsp:txXfrm>
    </dsp:sp>
    <dsp:sp modelId="{E08CE6A6-74B5-489F-A1FD-D308D7F42872}">
      <dsp:nvSpPr>
        <dsp:cNvPr id="0" name=""/>
        <dsp:cNvSpPr/>
      </dsp:nvSpPr>
      <dsp:spPr>
        <a:xfrm>
          <a:off x="7659938" y="267830"/>
          <a:ext cx="1486460" cy="14864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8F0740D-3E1C-44EC-8334-A4973D5A5DEB}">
      <dsp:nvSpPr>
        <dsp:cNvPr id="0" name=""/>
        <dsp:cNvSpPr/>
      </dsp:nvSpPr>
      <dsp:spPr>
        <a:xfrm>
          <a:off x="401844" y="3571076"/>
          <a:ext cx="9242421" cy="669576"/>
        </a:xfrm>
        <a:prstGeom prst="leftRightArrow">
          <a:avLst/>
        </a:prstGeom>
        <a:solidFill>
          <a:schemeClr val="accent1">
            <a:tint val="40000"/>
            <a:hueOff val="0"/>
            <a:satOff val="0"/>
            <a:lumOff val="0"/>
            <a:alphaOff val="0"/>
          </a:schemeClr>
        </a:solidFill>
        <a:ln>
          <a:solidFill>
            <a:schemeClr val="accent1">
              <a:lumMod val="50000"/>
            </a:schemeClr>
          </a:solid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9F26A-53EB-4308-9BD2-5B1BDCEB8EF8}">
      <dsp:nvSpPr>
        <dsp:cNvPr id="0" name=""/>
        <dsp:cNvSpPr/>
      </dsp:nvSpPr>
      <dsp:spPr>
        <a:xfrm>
          <a:off x="-4829757" y="-740198"/>
          <a:ext cx="5752479" cy="5752479"/>
        </a:xfrm>
        <a:prstGeom prst="blockArc">
          <a:avLst>
            <a:gd name="adj1" fmla="val 18900000"/>
            <a:gd name="adj2" fmla="val 2700000"/>
            <a:gd name="adj3" fmla="val 37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245C8A-9F6B-4D30-A65B-038030D024F0}">
      <dsp:nvSpPr>
        <dsp:cNvPr id="0" name=""/>
        <dsp:cNvSpPr/>
      </dsp:nvSpPr>
      <dsp:spPr>
        <a:xfrm>
          <a:off x="344384" y="224967"/>
          <a:ext cx="11077839" cy="449764"/>
        </a:xfrm>
        <a:prstGeom prst="rect">
          <a:avLst/>
        </a:prstGeom>
        <a:gradFill rotWithShape="0">
          <a:gsLst>
            <a:gs pos="0">
              <a:schemeClr val="accent1">
                <a:alpha val="90000"/>
                <a:hueOff val="0"/>
                <a:satOff val="0"/>
                <a:lumOff val="0"/>
                <a:alphaOff val="0"/>
                <a:lumMod val="110000"/>
                <a:satMod val="105000"/>
                <a:tint val="67000"/>
              </a:schemeClr>
            </a:gs>
            <a:gs pos="50000">
              <a:schemeClr val="accent1">
                <a:alpha val="90000"/>
                <a:hueOff val="0"/>
                <a:satOff val="0"/>
                <a:lumOff val="0"/>
                <a:alphaOff val="0"/>
                <a:lumMod val="105000"/>
                <a:satMod val="103000"/>
                <a:tint val="73000"/>
              </a:schemeClr>
            </a:gs>
            <a:gs pos="100000">
              <a:schemeClr val="accent1">
                <a:alpha val="90000"/>
                <a:hueOff val="0"/>
                <a:satOff val="0"/>
                <a:lumOff val="0"/>
                <a:alphaOff val="0"/>
                <a:lumMod val="105000"/>
                <a:satMod val="109000"/>
                <a:tint val="81000"/>
              </a:schemeClr>
            </a:gs>
          </a:gsLst>
          <a:lin ang="5400000" scaled="0"/>
        </a:gradFill>
        <a:ln>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7001"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i="0" kern="1200" dirty="0"/>
            <a:t>Hiring processes and protocols. </a:t>
          </a:r>
          <a:endParaRPr lang="en-US" sz="2100" kern="1200" dirty="0"/>
        </a:p>
      </dsp:txBody>
      <dsp:txXfrm>
        <a:off x="344384" y="224967"/>
        <a:ext cx="11077839" cy="449764"/>
      </dsp:txXfrm>
    </dsp:sp>
    <dsp:sp modelId="{572E87AF-86AA-4E55-A2AC-2B7F46ECF737}">
      <dsp:nvSpPr>
        <dsp:cNvPr id="0" name=""/>
        <dsp:cNvSpPr/>
      </dsp:nvSpPr>
      <dsp:spPr>
        <a:xfrm>
          <a:off x="63281" y="168747"/>
          <a:ext cx="562206" cy="56220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lumMod val="50000"/>
              <a:alpha val="90000"/>
            </a:schemeClr>
          </a:solidFill>
          <a:prstDash val="solid"/>
          <a:miter lim="800000"/>
        </a:ln>
        <a:effectLst/>
      </dsp:spPr>
      <dsp:style>
        <a:lnRef idx="1">
          <a:scrgbClr r="0" g="0" b="0"/>
        </a:lnRef>
        <a:fillRef idx="2">
          <a:scrgbClr r="0" g="0" b="0"/>
        </a:fillRef>
        <a:effectRef idx="0">
          <a:scrgbClr r="0" g="0" b="0"/>
        </a:effectRef>
        <a:fontRef idx="minor"/>
      </dsp:style>
    </dsp:sp>
    <dsp:sp modelId="{85D427EC-DF50-43E7-BFDF-BBD9823D55CA}">
      <dsp:nvSpPr>
        <dsp:cNvPr id="0" name=""/>
        <dsp:cNvSpPr/>
      </dsp:nvSpPr>
      <dsp:spPr>
        <a:xfrm>
          <a:off x="714346" y="899529"/>
          <a:ext cx="10707877" cy="449764"/>
        </a:xfrm>
        <a:prstGeom prst="rect">
          <a:avLst/>
        </a:prstGeom>
        <a:gradFill rotWithShape="0">
          <a:gsLst>
            <a:gs pos="0">
              <a:schemeClr val="accent1">
                <a:alpha val="90000"/>
                <a:hueOff val="0"/>
                <a:satOff val="0"/>
                <a:lumOff val="0"/>
                <a:alphaOff val="-8000"/>
                <a:lumMod val="110000"/>
                <a:satMod val="105000"/>
                <a:tint val="67000"/>
              </a:schemeClr>
            </a:gs>
            <a:gs pos="50000">
              <a:schemeClr val="accent1">
                <a:alpha val="90000"/>
                <a:hueOff val="0"/>
                <a:satOff val="0"/>
                <a:lumOff val="0"/>
                <a:alphaOff val="-8000"/>
                <a:lumMod val="105000"/>
                <a:satMod val="103000"/>
                <a:tint val="73000"/>
              </a:schemeClr>
            </a:gs>
            <a:gs pos="100000">
              <a:schemeClr val="accent1">
                <a:alpha val="90000"/>
                <a:hueOff val="0"/>
                <a:satOff val="0"/>
                <a:lumOff val="0"/>
                <a:alphaOff val="-8000"/>
                <a:lumMod val="105000"/>
                <a:satMod val="109000"/>
                <a:tint val="81000"/>
              </a:schemeClr>
            </a:gs>
          </a:gsLst>
          <a:lin ang="5400000" scaled="0"/>
        </a:gradFill>
        <a:ln>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7001"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i="0" kern="1200" dirty="0"/>
            <a:t>Recruitment efforts.​</a:t>
          </a:r>
          <a:endParaRPr lang="en-US" sz="2100" kern="1200" dirty="0"/>
        </a:p>
      </dsp:txBody>
      <dsp:txXfrm>
        <a:off x="714346" y="899529"/>
        <a:ext cx="10707877" cy="449764"/>
      </dsp:txXfrm>
    </dsp:sp>
    <dsp:sp modelId="{F37DC6A1-DACF-471B-A26A-40B70A8AA97F}">
      <dsp:nvSpPr>
        <dsp:cNvPr id="0" name=""/>
        <dsp:cNvSpPr/>
      </dsp:nvSpPr>
      <dsp:spPr>
        <a:xfrm>
          <a:off x="433243" y="843309"/>
          <a:ext cx="562206" cy="56220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lumMod val="50000"/>
              <a:alpha val="82000"/>
            </a:schemeClr>
          </a:solidFill>
          <a:prstDash val="solid"/>
          <a:miter lim="800000"/>
        </a:ln>
        <a:effectLst/>
      </dsp:spPr>
      <dsp:style>
        <a:lnRef idx="1">
          <a:scrgbClr r="0" g="0" b="0"/>
        </a:lnRef>
        <a:fillRef idx="2">
          <a:scrgbClr r="0" g="0" b="0"/>
        </a:fillRef>
        <a:effectRef idx="0">
          <a:scrgbClr r="0" g="0" b="0"/>
        </a:effectRef>
        <a:fontRef idx="minor"/>
      </dsp:style>
    </dsp:sp>
    <dsp:sp modelId="{1C4E5568-5FB5-43CB-BEF0-64A77891B995}">
      <dsp:nvSpPr>
        <dsp:cNvPr id="0" name=""/>
        <dsp:cNvSpPr/>
      </dsp:nvSpPr>
      <dsp:spPr>
        <a:xfrm>
          <a:off x="883521" y="1574091"/>
          <a:ext cx="10538702" cy="449764"/>
        </a:xfrm>
        <a:prstGeom prst="rect">
          <a:avLst/>
        </a:prstGeom>
        <a:gradFill rotWithShape="0">
          <a:gsLst>
            <a:gs pos="0">
              <a:schemeClr val="accent1">
                <a:alpha val="90000"/>
                <a:hueOff val="0"/>
                <a:satOff val="0"/>
                <a:lumOff val="0"/>
                <a:alphaOff val="-16000"/>
                <a:lumMod val="110000"/>
                <a:satMod val="105000"/>
                <a:tint val="67000"/>
              </a:schemeClr>
            </a:gs>
            <a:gs pos="50000">
              <a:schemeClr val="accent1">
                <a:alpha val="90000"/>
                <a:hueOff val="0"/>
                <a:satOff val="0"/>
                <a:lumOff val="0"/>
                <a:alphaOff val="-16000"/>
                <a:lumMod val="105000"/>
                <a:satMod val="103000"/>
                <a:tint val="73000"/>
              </a:schemeClr>
            </a:gs>
            <a:gs pos="100000">
              <a:schemeClr val="accent1">
                <a:alpha val="90000"/>
                <a:hueOff val="0"/>
                <a:satOff val="0"/>
                <a:lumOff val="0"/>
                <a:alphaOff val="-16000"/>
                <a:lumMod val="105000"/>
                <a:satMod val="109000"/>
                <a:tint val="81000"/>
              </a:schemeClr>
            </a:gs>
          </a:gsLst>
          <a:lin ang="5400000" scaled="0"/>
        </a:gradFill>
        <a:ln>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7001"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i="0" kern="1200" dirty="0"/>
            <a:t>Registration and enrollment of children. </a:t>
          </a:r>
          <a:endParaRPr lang="en-US" sz="2100" kern="1200" dirty="0"/>
        </a:p>
      </dsp:txBody>
      <dsp:txXfrm>
        <a:off x="883521" y="1574091"/>
        <a:ext cx="10538702" cy="449764"/>
      </dsp:txXfrm>
    </dsp:sp>
    <dsp:sp modelId="{D19CD5FA-F589-4E63-B1EA-FA3D22A9A74A}">
      <dsp:nvSpPr>
        <dsp:cNvPr id="0" name=""/>
        <dsp:cNvSpPr/>
      </dsp:nvSpPr>
      <dsp:spPr>
        <a:xfrm>
          <a:off x="602418" y="1517871"/>
          <a:ext cx="562206" cy="56220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lumMod val="50000"/>
              <a:alpha val="74000"/>
            </a:schemeClr>
          </a:solidFill>
          <a:prstDash val="solid"/>
          <a:miter lim="800000"/>
        </a:ln>
        <a:effectLst/>
      </dsp:spPr>
      <dsp:style>
        <a:lnRef idx="1">
          <a:scrgbClr r="0" g="0" b="0"/>
        </a:lnRef>
        <a:fillRef idx="2">
          <a:scrgbClr r="0" g="0" b="0"/>
        </a:fillRef>
        <a:effectRef idx="0">
          <a:scrgbClr r="0" g="0" b="0"/>
        </a:effectRef>
        <a:fontRef idx="minor"/>
      </dsp:style>
    </dsp:sp>
    <dsp:sp modelId="{72A0F26F-1C4D-4096-BE2A-E4E02513690E}">
      <dsp:nvSpPr>
        <dsp:cNvPr id="0" name=""/>
        <dsp:cNvSpPr/>
      </dsp:nvSpPr>
      <dsp:spPr>
        <a:xfrm>
          <a:off x="883521" y="2248226"/>
          <a:ext cx="10538702" cy="449764"/>
        </a:xfrm>
        <a:prstGeom prst="rect">
          <a:avLst/>
        </a:prstGeom>
        <a:gradFill rotWithShape="0">
          <a:gsLst>
            <a:gs pos="0">
              <a:schemeClr val="accent1">
                <a:alpha val="90000"/>
                <a:hueOff val="0"/>
                <a:satOff val="0"/>
                <a:lumOff val="0"/>
                <a:alphaOff val="-24000"/>
                <a:lumMod val="110000"/>
                <a:satMod val="105000"/>
                <a:tint val="67000"/>
              </a:schemeClr>
            </a:gs>
            <a:gs pos="50000">
              <a:schemeClr val="accent1">
                <a:alpha val="90000"/>
                <a:hueOff val="0"/>
                <a:satOff val="0"/>
                <a:lumOff val="0"/>
                <a:alphaOff val="-24000"/>
                <a:lumMod val="105000"/>
                <a:satMod val="103000"/>
                <a:tint val="73000"/>
              </a:schemeClr>
            </a:gs>
            <a:gs pos="100000">
              <a:schemeClr val="accent1">
                <a:alpha val="90000"/>
                <a:hueOff val="0"/>
                <a:satOff val="0"/>
                <a:lumOff val="0"/>
                <a:alphaOff val="-24000"/>
                <a:lumMod val="105000"/>
                <a:satMod val="109000"/>
                <a:tint val="81000"/>
              </a:schemeClr>
            </a:gs>
          </a:gsLst>
          <a:lin ang="5400000" scaled="0"/>
        </a:gradFill>
        <a:ln>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7001"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i="0" kern="1200" dirty="0"/>
            <a:t>Inclusion of children with special needs in general education preschool classrooms. </a:t>
          </a:r>
          <a:endParaRPr lang="en-US" sz="2100" kern="1200" dirty="0"/>
        </a:p>
      </dsp:txBody>
      <dsp:txXfrm>
        <a:off x="883521" y="2248226"/>
        <a:ext cx="10538702" cy="449764"/>
      </dsp:txXfrm>
    </dsp:sp>
    <dsp:sp modelId="{333C3068-3D5F-406C-8E0F-1843AC1BB878}">
      <dsp:nvSpPr>
        <dsp:cNvPr id="0" name=""/>
        <dsp:cNvSpPr/>
      </dsp:nvSpPr>
      <dsp:spPr>
        <a:xfrm>
          <a:off x="602418" y="2192005"/>
          <a:ext cx="562206" cy="56220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lumMod val="50000"/>
              <a:alpha val="66000"/>
            </a:schemeClr>
          </a:solidFill>
          <a:prstDash val="solid"/>
          <a:miter lim="800000"/>
        </a:ln>
        <a:effectLst/>
      </dsp:spPr>
      <dsp:style>
        <a:lnRef idx="1">
          <a:scrgbClr r="0" g="0" b="0"/>
        </a:lnRef>
        <a:fillRef idx="2">
          <a:scrgbClr r="0" g="0" b="0"/>
        </a:fillRef>
        <a:effectRef idx="0">
          <a:scrgbClr r="0" g="0" b="0"/>
        </a:effectRef>
        <a:fontRef idx="minor"/>
      </dsp:style>
    </dsp:sp>
    <dsp:sp modelId="{4666A80F-E757-4237-B5B3-CA4F53E56739}">
      <dsp:nvSpPr>
        <dsp:cNvPr id="0" name=""/>
        <dsp:cNvSpPr/>
      </dsp:nvSpPr>
      <dsp:spPr>
        <a:xfrm>
          <a:off x="714346" y="2922788"/>
          <a:ext cx="10707877" cy="449764"/>
        </a:xfrm>
        <a:prstGeom prst="rect">
          <a:avLst/>
        </a:prstGeom>
        <a:gradFill rotWithShape="0">
          <a:gsLst>
            <a:gs pos="0">
              <a:schemeClr val="accent1">
                <a:alpha val="90000"/>
                <a:hueOff val="0"/>
                <a:satOff val="0"/>
                <a:lumOff val="0"/>
                <a:alphaOff val="-32000"/>
                <a:lumMod val="110000"/>
                <a:satMod val="105000"/>
                <a:tint val="67000"/>
              </a:schemeClr>
            </a:gs>
            <a:gs pos="50000">
              <a:schemeClr val="accent1">
                <a:alpha val="90000"/>
                <a:hueOff val="0"/>
                <a:satOff val="0"/>
                <a:lumOff val="0"/>
                <a:alphaOff val="-32000"/>
                <a:lumMod val="105000"/>
                <a:satMod val="103000"/>
                <a:tint val="73000"/>
              </a:schemeClr>
            </a:gs>
            <a:gs pos="100000">
              <a:schemeClr val="accent1">
                <a:alpha val="90000"/>
                <a:hueOff val="0"/>
                <a:satOff val="0"/>
                <a:lumOff val="0"/>
                <a:alphaOff val="-32000"/>
                <a:lumMod val="105000"/>
                <a:satMod val="109000"/>
                <a:tint val="81000"/>
              </a:schemeClr>
            </a:gs>
          </a:gsLst>
          <a:lin ang="5400000" scaled="0"/>
        </a:gradFill>
        <a:ln>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7001"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i="0" kern="1200"/>
            <a:t>Contracts.​</a:t>
          </a:r>
          <a:endParaRPr lang="en-US" sz="2100" kern="1200"/>
        </a:p>
      </dsp:txBody>
      <dsp:txXfrm>
        <a:off x="714346" y="2922788"/>
        <a:ext cx="10707877" cy="449764"/>
      </dsp:txXfrm>
    </dsp:sp>
    <dsp:sp modelId="{B830AA22-D28F-4FB8-A2D5-8ED896B6D7B0}">
      <dsp:nvSpPr>
        <dsp:cNvPr id="0" name=""/>
        <dsp:cNvSpPr/>
      </dsp:nvSpPr>
      <dsp:spPr>
        <a:xfrm>
          <a:off x="433243" y="2866567"/>
          <a:ext cx="562206" cy="56220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lumMod val="50000"/>
              <a:alpha val="58000"/>
            </a:schemeClr>
          </a:solidFill>
          <a:prstDash val="solid"/>
          <a:miter lim="800000"/>
        </a:ln>
        <a:effectLst/>
      </dsp:spPr>
      <dsp:style>
        <a:lnRef idx="1">
          <a:scrgbClr r="0" g="0" b="0"/>
        </a:lnRef>
        <a:fillRef idx="2">
          <a:scrgbClr r="0" g="0" b="0"/>
        </a:fillRef>
        <a:effectRef idx="0">
          <a:scrgbClr r="0" g="0" b="0"/>
        </a:effectRef>
        <a:fontRef idx="minor"/>
      </dsp:style>
    </dsp:sp>
    <dsp:sp modelId="{C5016CF8-926C-4AF8-BB81-79EF7458E595}">
      <dsp:nvSpPr>
        <dsp:cNvPr id="0" name=""/>
        <dsp:cNvSpPr/>
      </dsp:nvSpPr>
      <dsp:spPr>
        <a:xfrm>
          <a:off x="344384" y="3597350"/>
          <a:ext cx="11077839" cy="449764"/>
        </a:xfrm>
        <a:prstGeom prst="rect">
          <a:avLst/>
        </a:prstGeom>
        <a:gradFill rotWithShape="0">
          <a:gsLst>
            <a:gs pos="0">
              <a:schemeClr val="accent1">
                <a:alpha val="90000"/>
                <a:hueOff val="0"/>
                <a:satOff val="0"/>
                <a:lumOff val="0"/>
                <a:alphaOff val="-40000"/>
                <a:lumMod val="110000"/>
                <a:satMod val="105000"/>
                <a:tint val="67000"/>
              </a:schemeClr>
            </a:gs>
            <a:gs pos="50000">
              <a:schemeClr val="accent1">
                <a:alpha val="90000"/>
                <a:hueOff val="0"/>
                <a:satOff val="0"/>
                <a:lumOff val="0"/>
                <a:alphaOff val="-40000"/>
                <a:lumMod val="105000"/>
                <a:satMod val="103000"/>
                <a:tint val="73000"/>
              </a:schemeClr>
            </a:gs>
            <a:gs pos="100000">
              <a:schemeClr val="accent1">
                <a:alpha val="90000"/>
                <a:hueOff val="0"/>
                <a:satOff val="0"/>
                <a:lumOff val="0"/>
                <a:alphaOff val="-40000"/>
                <a:lumMod val="105000"/>
                <a:satMod val="109000"/>
                <a:tint val="81000"/>
              </a:schemeClr>
            </a:gs>
          </a:gsLst>
          <a:lin ang="5400000" scaled="0"/>
        </a:gradFill>
        <a:ln>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7001"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i="0" kern="1200"/>
            <a:t>Budgets and reports.</a:t>
          </a:r>
          <a:endParaRPr lang="en-US" sz="2100" kern="1200"/>
        </a:p>
      </dsp:txBody>
      <dsp:txXfrm>
        <a:off x="344384" y="3597350"/>
        <a:ext cx="11077839" cy="449764"/>
      </dsp:txXfrm>
    </dsp:sp>
    <dsp:sp modelId="{EFEA4C81-03CA-44F3-B916-B39731AC84DA}">
      <dsp:nvSpPr>
        <dsp:cNvPr id="0" name=""/>
        <dsp:cNvSpPr/>
      </dsp:nvSpPr>
      <dsp:spPr>
        <a:xfrm>
          <a:off x="63281" y="3541129"/>
          <a:ext cx="562206" cy="56220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lumMod val="50000"/>
              <a:alpha val="5000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12/6/2023</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4252392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why mixed delivery was an important part of the implementation. </a:t>
            </a:r>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236234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Attendance data: </a:t>
            </a:r>
            <a:r>
              <a:rPr lang="en-US" b="0" i="0" dirty="0">
                <a:solidFill>
                  <a:srgbClr val="1F1F1F"/>
                </a:solidFill>
                <a:effectLst/>
                <a:latin typeface="Lyon"/>
              </a:rPr>
              <a:t>Researchers at the nonprofit </a:t>
            </a:r>
            <a:r>
              <a:rPr lang="en-US" b="0" i="0" dirty="0" err="1">
                <a:solidFill>
                  <a:srgbClr val="1F1F1F"/>
                </a:solidFill>
                <a:effectLst/>
                <a:latin typeface="Lyon"/>
              </a:rPr>
              <a:t>ChildTrends</a:t>
            </a:r>
            <a:r>
              <a:rPr lang="en-US" b="0" i="0" dirty="0">
                <a:solidFill>
                  <a:srgbClr val="1F1F1F"/>
                </a:solidFill>
                <a:effectLst/>
                <a:latin typeface="Lyon"/>
              </a:rPr>
              <a:t>, Georgetown University, and the University of Wisconsin tracked more than 4,000 children who started kindergarten in Tulsa, Okla., public schools in 2006. Some 44 percent of the students participated in the Sooner State’s universal state-funded preschools, which include partnerships between school districts and early-learning organizations. Another 14 percent of the students had participated in federal Head Start programs, and the rest did not participate in either program. </a:t>
            </a:r>
            <a:r>
              <a:rPr lang="en-US" b="0" i="0" dirty="0" err="1">
                <a:solidFill>
                  <a:srgbClr val="1F1F1F"/>
                </a:solidFill>
                <a:effectLst/>
                <a:latin typeface="Lyon"/>
              </a:rPr>
              <a:t>Amadon</a:t>
            </a:r>
            <a:r>
              <a:rPr lang="en-US" b="0" i="0" dirty="0">
                <a:solidFill>
                  <a:srgbClr val="1F1F1F"/>
                </a:solidFill>
                <a:effectLst/>
                <a:latin typeface="Lyon"/>
              </a:rPr>
              <a:t> and her colleagues found that students who had participated in Tulsa’s state-funded preschool programs were more likely to attend school regularly and take more-challenging courses than those who participated in Head Start or did not receive early-childhood education.</a:t>
            </a: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17051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17314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6345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dirty="0"/>
              <a:t>Text</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b="1"/>
            </a:lvl1pPr>
          </a:lstStyle>
          <a:p>
            <a:r>
              <a:rPr lang="en-US" dirty="0"/>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25660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endParaRPr lang="en-US" dirty="0"/>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dirty="0"/>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dirty="0"/>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dirty="0"/>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dirty="0"/>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dirty="0"/>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dirty="0"/>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92886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endParaRPr lang="en-US" dirty="0"/>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81" r:id="rId7"/>
    <p:sldLayoutId id="2147483675" r:id="rId8"/>
    <p:sldLayoutId id="2147483676" r:id="rId9"/>
    <p:sldLayoutId id="2147483672" r:id="rId10"/>
    <p:sldLayoutId id="2147483690" r:id="rId11"/>
    <p:sldLayoutId id="2147483669" r:id="rId12"/>
    <p:sldLayoutId id="2147483689" r:id="rId13"/>
    <p:sldLayoutId id="2147483678" r:id="rId14"/>
    <p:sldLayoutId id="2147483691" r:id="rId15"/>
    <p:sldLayoutId id="2147483692" r:id="rId16"/>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dirty="0"/>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hyperlink" Target="https://mcas-proxyweb.mcas.ms/certificate-checker?login=false&amp;originalUrl=https%3A%2F%2Flearningpolicyinstitute.org.mcas.ms%2Fmedia%2F3989%2Fdownload%3Finline%26file%3DState_Preschool_Mixed_Delivery_System_REPORT.pdf%26McasTsid%3D15600&amp;McasCSRF=13d164e7df821c3c2f6d42719f796e9e17bc1684cbe3548369ddfe56f91b7f8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mcas-proxyweb.mcas.ms/certificate-checker?login=false&amp;originalUrl=https%3A%2F%2Flearningpolicyinstitute.org.mcas.ms%2Fmedia%2F3989%2Fdownload%3Finline%26file%3DState_Preschool_Mixed_Delivery_System_REPORT.pdf%26McasTsid%3D15600&amp;McasCSRF=13d164e7df821c3c2f6d42719f796e9e17bc1684cbe3548369ddfe56f91b7f8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ieer.org/wp-content/uploads/2013/11/APPLES205th20Grade.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hyperlink" Target="https://mcas-proxyweb.mcas.ms/certificate-checker?login=false&amp;originalUrl=https%3A%2F%2Flearningpolicyinstitute.org.mcas.ms%2Fmedia%2F3989%2Fdownload%3Finline%26file%3DState_Preschool_Mixed_Delivery_System_REPORT.pdf%26McasTsid%3D15600&amp;McasCSRF=13d164e7df821c3c2f6d42719f796e9e17bc1684cbe3548369ddfe56f91b7f8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mcas-proxyweb.mcas.ms/certificate-checker?login=false&amp;originalUrl=https%3A%2F%2Fwww.nj.gov.mcas.ms%2Feducation%2Fearlychildhood%2Fpreschool%2Fdocs%2Fhighqualitypreschool6A13A.pdf%3FMcasTsid%3D15600&amp;McasCSRF=13d164e7df821c3c2f6d42719f796e9e17bc1684cbe3548369ddfe56f91b7f89" TargetMode="External"/><Relationship Id="rId7" Type="http://schemas.openxmlformats.org/officeDocument/2006/relationships/hyperlink" Target="https://www.childcarenj.gov/CCRR" TargetMode="External"/><Relationship Id="rId2" Type="http://schemas.openxmlformats.org/officeDocument/2006/relationships/hyperlink" Target="https://mcas-proxyweb.mcas.ms/certificate-checker?login=false&amp;originalUrl=https%3A%2F%2Fchildcareexplorer.njccis.com.mcas.ms%2Fportal%2F%3FMcasTsid%3D15600&amp;McasCSRF=13d164e7df821c3c2f6d42719f796e9e17bc1684cbe3548369ddfe56f91b7f89" TargetMode="External"/><Relationship Id="rId1" Type="http://schemas.openxmlformats.org/officeDocument/2006/relationships/slideLayout" Target="../slideLayouts/slideLayout2.xml"/><Relationship Id="rId6" Type="http://schemas.openxmlformats.org/officeDocument/2006/relationships/hyperlink" Target="https://www.nj.gov/education/earlychildhood/preschool/" TargetMode="External"/><Relationship Id="rId5" Type="http://schemas.openxmlformats.org/officeDocument/2006/relationships/hyperlink" Target="https://mcas-proxyweb.mcas.ms/certificate-checker?login=false&amp;originalUrl=https%3A%2F%2Facnj.org.mcas.ms%2Fwp-content%2Fuploads%2F2023-05-15_Preschool_Expansion-School-District-Roadmap.pdf%3FMcasTsid%3D15600&amp;McasCSRF=13d164e7df821c3c2f6d42719f796e9e17bc1684cbe3548369ddfe56f91b7f89" TargetMode="External"/><Relationship Id="rId4" Type="http://schemas.openxmlformats.org/officeDocument/2006/relationships/hyperlink" Target="https://mcas-proxyweb.mcas.ms/certificate-checker?login=false&amp;originalUrl=https%3A%2F%2Fwww.nj.gov.mcas.ms%2Feducation%2Fearlychildhood%2Fdocs%2FNewJerseyStrategicPlanforPreschoolExpansionPhase1-TheFoundation.pdf%3FMcasTsid%3D15600&amp;McasCSRF=13d164e7df821c3c2f6d42719f796e9e17bc1684cbe3548369ddfe56f91b7f8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mailto:Kimberly.Friddell@doe.nj.gov" TargetMode="External"/><Relationship Id="rId2" Type="http://schemas.openxmlformats.org/officeDocument/2006/relationships/hyperlink" Target="nj.gov/education" TargetMode="External"/><Relationship Id="rId1" Type="http://schemas.openxmlformats.org/officeDocument/2006/relationships/slideLayout" Target="../slideLayouts/slideLayout14.xml"/><Relationship Id="rId4" Type="http://schemas.openxmlformats.org/officeDocument/2006/relationships/hyperlink" Target="mailto:Jennifer.alphonse@doe.nj.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mcas-proxyweb.mcas.ms/certificate-checker?login=false&amp;originalUrl=https%3A%2F%2Fwww.nj.gov.mcas.ms%2Feducation%2Fearlychildhood%2Fpreschool%2Fdocs%2Fhighqualitypreschool6A13A.pdf%3FMcasTsid%3D15600&amp;McasCSRF=13d164e7df821c3c2f6d42719f796e9e17bc1684cbe3548369ddfe56f91b7f89"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mcas-proxyweb.mcas.ms/certificate-checker?login=false&amp;originalUrl=https%3A%2F%2Flearningpolicyinstitute.org.mcas.ms%2Fmedia%2F3989%2Fdownload%3Finline%26file%3DState_Preschool_Mixed_Delivery_System_REPORT.pdf%26McasTsid%3D15600&amp;McasCSRF=13d164e7df821c3c2f6d42719f796e9e17bc1684cbe3548369ddfe56f91b7f8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78658" y="2900309"/>
            <a:ext cx="12191999" cy="1282447"/>
          </a:xfrm>
          <a:prstGeom prst="rect">
            <a:avLst/>
          </a:prstGeom>
        </p:spPr>
        <p:txBody>
          <a:bodyPr/>
          <a:lstStyle/>
          <a:p>
            <a:r>
              <a:rPr lang="en-US" dirty="0"/>
              <a:t>Mixed Delivery Systems </a:t>
            </a:r>
            <a:br>
              <a:rPr lang="en-US" dirty="0"/>
            </a:br>
            <a:r>
              <a:rPr lang="en-US" dirty="0"/>
              <a:t>in </a:t>
            </a:r>
            <a:br>
              <a:rPr lang="en-US" dirty="0"/>
            </a:br>
            <a:r>
              <a:rPr lang="en-US" dirty="0"/>
              <a:t>New Jersey’s Preschool Program</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2" y="4352171"/>
            <a:ext cx="12191998" cy="1910978"/>
          </a:xfrm>
        </p:spPr>
        <p:txBody>
          <a:bodyPr>
            <a:normAutofit fontScale="92500" lnSpcReduction="10000"/>
          </a:bodyPr>
          <a:lstStyle/>
          <a:p>
            <a:r>
              <a:rPr lang="en-US" dirty="0"/>
              <a:t>Office of Preschool Education</a:t>
            </a:r>
          </a:p>
          <a:p>
            <a:r>
              <a:rPr lang="en-US" dirty="0"/>
              <a:t>Division of Early Childhood Services</a:t>
            </a:r>
          </a:p>
          <a:p>
            <a:r>
              <a:rPr lang="en-US" dirty="0"/>
              <a:t>October 26, 2023</a:t>
            </a:r>
          </a:p>
        </p:txBody>
      </p:sp>
      <p:pic>
        <p:nvPicPr>
          <p:cNvPr id="6" name="Picture 5">
            <a:extLst>
              <a:ext uri="{FF2B5EF4-FFF2-40B4-BE49-F238E27FC236}">
                <a16:creationId xmlns:a16="http://schemas.microsoft.com/office/drawing/2014/main" id="{0021F1E6-2135-4F4E-9EA0-EBD236B615B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76053-36D8-4BF2-8AA1-79AA9E1C15EA}"/>
              </a:ext>
            </a:extLst>
          </p:cNvPr>
          <p:cNvSpPr>
            <a:spLocks noGrp="1"/>
          </p:cNvSpPr>
          <p:nvPr>
            <p:ph type="title"/>
          </p:nvPr>
        </p:nvSpPr>
        <p:spPr/>
        <p:txBody>
          <a:bodyPr/>
          <a:lstStyle/>
          <a:p>
            <a:r>
              <a:rPr lang="en-US" sz="3600" dirty="0"/>
              <a:t>Mixed Delivery: The More You Know (2 of 4)</a:t>
            </a:r>
          </a:p>
        </p:txBody>
      </p:sp>
      <p:sp>
        <p:nvSpPr>
          <p:cNvPr id="3" name="Content Placeholder 2">
            <a:extLst>
              <a:ext uri="{FF2B5EF4-FFF2-40B4-BE49-F238E27FC236}">
                <a16:creationId xmlns:a16="http://schemas.microsoft.com/office/drawing/2014/main" id="{44B0EE59-3433-4F25-85DC-D0B7A2EA9586}"/>
              </a:ext>
            </a:extLst>
          </p:cNvPr>
          <p:cNvSpPr>
            <a:spLocks noGrp="1"/>
          </p:cNvSpPr>
          <p:nvPr>
            <p:ph idx="1"/>
          </p:nvPr>
        </p:nvSpPr>
        <p:spPr>
          <a:xfrm>
            <a:off x="150864" y="1039039"/>
            <a:ext cx="11890272" cy="4853033"/>
          </a:xfrm>
        </p:spPr>
        <p:txBody>
          <a:bodyPr/>
          <a:lstStyle/>
          <a:p>
            <a:pPr marL="0" indent="0" algn="l" rtl="0" fontAlgn="base">
              <a:buNone/>
            </a:pPr>
            <a:r>
              <a:rPr lang="en-US" sz="1800" b="1" i="0" u="none" strike="noStrike" dirty="0">
                <a:solidFill>
                  <a:srgbClr val="000000"/>
                </a:solidFill>
                <a:effectLst/>
                <a:latin typeface="+mn-lt"/>
              </a:rPr>
              <a:t>Why Mixed Delivery…</a:t>
            </a:r>
            <a:endParaRPr lang="en-US" sz="1800" b="0" i="0" dirty="0">
              <a:solidFill>
                <a:srgbClr val="000000"/>
              </a:solidFill>
              <a:effectLst/>
              <a:latin typeface="+mn-lt"/>
            </a:endParaRPr>
          </a:p>
          <a:p>
            <a:pPr algn="l" rtl="0" fontAlgn="base">
              <a:buFont typeface="Arial" panose="020B0604020202020204" pitchFamily="34" charset="0"/>
              <a:buChar char="•"/>
            </a:pPr>
            <a:r>
              <a:rPr lang="en-US" sz="1800" b="0" i="0" u="none" strike="noStrike" dirty="0">
                <a:solidFill>
                  <a:srgbClr val="000000"/>
                </a:solidFill>
                <a:effectLst/>
                <a:latin typeface="+mn-lt"/>
              </a:rPr>
              <a:t>The New Jersey Department of Education strongly encourages LEAs in the implementation of a mixed delivery system of preschool implementation. </a:t>
            </a:r>
            <a:r>
              <a:rPr lang="en-US" sz="1800" b="0" i="0" dirty="0">
                <a:solidFill>
                  <a:srgbClr val="000000"/>
                </a:solidFill>
                <a:effectLst/>
                <a:latin typeface="+mn-lt"/>
              </a:rPr>
              <a:t>​</a:t>
            </a:r>
          </a:p>
          <a:p>
            <a:pPr fontAlgn="base"/>
            <a:r>
              <a:rPr lang="en-US" sz="1800" dirty="0">
                <a:latin typeface="+mn-lt"/>
              </a:rPr>
              <a:t>LEAs</a:t>
            </a:r>
            <a:r>
              <a:rPr lang="en-US" sz="1800" b="0" i="0" u="none" strike="noStrike" dirty="0">
                <a:effectLst/>
                <a:latin typeface="+mn-lt"/>
              </a:rPr>
              <a:t> who implement a mixed delivery model expand the accessible preschool landscape </a:t>
            </a:r>
            <a:r>
              <a:rPr lang="en-US" sz="1800" dirty="0">
                <a:latin typeface="+mn-lt"/>
              </a:rPr>
              <a:t>which helps to</a:t>
            </a:r>
            <a:r>
              <a:rPr lang="en-US" sz="1800" b="0" i="0" u="none" strike="noStrike" dirty="0">
                <a:effectLst/>
                <a:latin typeface="+mn-lt"/>
              </a:rPr>
              <a:t> ensure that all 3-and 4-year-olds within a funded school district have the ability to attend a high-quality preschool program. </a:t>
            </a:r>
            <a:r>
              <a:rPr lang="en-US" sz="1800" b="0" i="0" dirty="0">
                <a:effectLst/>
                <a:latin typeface="+mn-lt"/>
              </a:rPr>
              <a:t>​</a:t>
            </a:r>
            <a:r>
              <a:rPr lang="en-US" sz="1800" b="0" i="0" u="none" strike="noStrike" dirty="0">
                <a:solidFill>
                  <a:srgbClr val="000000"/>
                </a:solidFill>
                <a:effectLst/>
                <a:latin typeface="+mn-lt"/>
              </a:rPr>
              <a:t>When children succeed in their first years of school, there is a reduction in the early achievement gap.</a:t>
            </a:r>
            <a:r>
              <a:rPr lang="en-US" sz="1800" b="0" i="0" dirty="0">
                <a:solidFill>
                  <a:srgbClr val="000000"/>
                </a:solidFill>
                <a:effectLst/>
                <a:latin typeface="+mn-lt"/>
              </a:rPr>
              <a:t>​</a:t>
            </a:r>
            <a:endParaRPr lang="en-US" sz="1800" b="0" i="0" dirty="0">
              <a:effectLst/>
              <a:latin typeface="+mn-lt"/>
            </a:endParaRPr>
          </a:p>
          <a:p>
            <a:pPr algn="l" rtl="0" fontAlgn="base">
              <a:buFont typeface="Arial" panose="020B0604020202020204" pitchFamily="34" charset="0"/>
              <a:buChar char="•"/>
            </a:pPr>
            <a:r>
              <a:rPr lang="en-US" sz="1800" b="0" i="0" u="none" strike="noStrike" dirty="0">
                <a:solidFill>
                  <a:srgbClr val="000000"/>
                </a:solidFill>
                <a:effectLst/>
                <a:latin typeface="+mn-lt"/>
              </a:rPr>
              <a:t>Licensed child care providers and Head Start programs have directors, teachers, and assistants with experience and knowledge in working with young children and have been trained in early childhood developmentally appropriate practices.  </a:t>
            </a:r>
            <a:r>
              <a:rPr lang="en-US" sz="1800" b="0" i="0" dirty="0">
                <a:solidFill>
                  <a:srgbClr val="000000"/>
                </a:solidFill>
                <a:effectLst/>
                <a:latin typeface="+mn-lt"/>
              </a:rPr>
              <a:t>​</a:t>
            </a:r>
          </a:p>
          <a:p>
            <a:pPr fontAlgn="base"/>
            <a:r>
              <a:rPr lang="en-US" sz="1800" b="0" i="0" u="none" strike="noStrike" dirty="0">
                <a:solidFill>
                  <a:srgbClr val="000000"/>
                </a:solidFill>
                <a:effectLst/>
                <a:latin typeface="+mn-lt"/>
              </a:rPr>
              <a:t>Child care programs have a rich history and expertise in providing high-quality early care and education for decades. </a:t>
            </a:r>
            <a:endParaRPr lang="en-US" sz="18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BEB45BFB-9016-4386-8455-68B7959E2F6B}"/>
              </a:ext>
            </a:extLst>
          </p:cNvPr>
          <p:cNvSpPr>
            <a:spLocks noGrp="1"/>
          </p:cNvSpPr>
          <p:nvPr>
            <p:ph type="sldNum" sz="quarter" idx="12"/>
          </p:nvPr>
        </p:nvSpPr>
        <p:spPr/>
        <p:txBody>
          <a:bodyPr/>
          <a:lstStyle/>
          <a:p>
            <a:fld id="{A3D1C70C-36A2-44FC-A083-98959550CFF4}" type="slidenum">
              <a:rPr lang="en-US" smtClean="0"/>
              <a:t>10</a:t>
            </a:fld>
            <a:endParaRPr lang="en-US"/>
          </a:p>
        </p:txBody>
      </p:sp>
      <p:sp>
        <p:nvSpPr>
          <p:cNvPr id="6" name="Content Placeholder 3">
            <a:extLst>
              <a:ext uri="{FF2B5EF4-FFF2-40B4-BE49-F238E27FC236}">
                <a16:creationId xmlns:a16="http://schemas.microsoft.com/office/drawing/2014/main" id="{85DBDA71-D842-46A3-A607-B64CF619964E}"/>
              </a:ext>
            </a:extLst>
          </p:cNvPr>
          <p:cNvSpPr>
            <a:spLocks noGrp="1"/>
          </p:cNvSpPr>
          <p:nvPr>
            <p:ph idx="13"/>
          </p:nvPr>
        </p:nvSpPr>
        <p:spPr>
          <a:xfrm>
            <a:off x="1256841" y="5949850"/>
            <a:ext cx="11275483" cy="672472"/>
          </a:xfrm>
        </p:spPr>
        <p:txBody>
          <a:bodyPr/>
          <a:lstStyle/>
          <a:p>
            <a:pPr marL="0" indent="0" algn="r">
              <a:buNone/>
            </a:pPr>
            <a:r>
              <a:rPr lang="en-US" sz="1200" b="0" i="1" u="sng" strike="noStrike" dirty="0">
                <a:solidFill>
                  <a:srgbClr val="0563C1"/>
                </a:solidFill>
                <a:effectLst/>
                <a:latin typeface="+mn-lt"/>
                <a:hlinkClick r:id="rId2"/>
              </a:rPr>
              <a:t>Karin Garver, G. G. Weisenfeld, Lori Connors-</a:t>
            </a:r>
            <a:r>
              <a:rPr lang="en-US" sz="1200" b="0" i="1" u="sng" strike="noStrike" dirty="0" err="1">
                <a:solidFill>
                  <a:srgbClr val="0563C1"/>
                </a:solidFill>
                <a:effectLst/>
                <a:latin typeface="+mn-lt"/>
                <a:hlinkClick r:id="rId2"/>
              </a:rPr>
              <a:t>Tadros</a:t>
            </a:r>
            <a:r>
              <a:rPr lang="en-US" sz="1200" b="0" i="1" u="sng" strike="noStrike" dirty="0">
                <a:solidFill>
                  <a:srgbClr val="0563C1"/>
                </a:solidFill>
                <a:effectLst/>
                <a:latin typeface="+mn-lt"/>
                <a:hlinkClick r:id="rId2"/>
              </a:rPr>
              <a:t>, Katherine Hodges, Hanna Melnick, &amp;  Sara </a:t>
            </a:r>
            <a:r>
              <a:rPr lang="en-US" sz="1200" b="0" i="1" u="sng" strike="noStrike" dirty="0" err="1">
                <a:solidFill>
                  <a:srgbClr val="0563C1"/>
                </a:solidFill>
                <a:effectLst/>
                <a:latin typeface="+mn-lt"/>
                <a:hlinkClick r:id="rId2"/>
              </a:rPr>
              <a:t>Plasencia</a:t>
            </a:r>
            <a:r>
              <a:rPr lang="en-US" sz="1200" b="0" i="1" u="none" strike="noStrike" dirty="0">
                <a:solidFill>
                  <a:srgbClr val="000000"/>
                </a:solidFill>
                <a:effectLst/>
                <a:latin typeface="+mn-lt"/>
              </a:rPr>
              <a:t>  (NIEER and Learning Policy Institute, March 15, 2023)</a:t>
            </a:r>
            <a:r>
              <a:rPr lang="en-US" sz="1200" b="0" i="0" dirty="0">
                <a:solidFill>
                  <a:srgbClr val="000000"/>
                </a:solidFill>
                <a:effectLst/>
                <a:latin typeface="+mn-lt"/>
              </a:rPr>
              <a:t>​</a:t>
            </a:r>
            <a:endParaRPr lang="en-US" sz="1200" dirty="0">
              <a:latin typeface="+mn-lt"/>
            </a:endParaRPr>
          </a:p>
        </p:txBody>
      </p:sp>
    </p:spTree>
    <p:extLst>
      <p:ext uri="{BB962C8B-B14F-4D97-AF65-F5344CB8AC3E}">
        <p14:creationId xmlns:p14="http://schemas.microsoft.com/office/powerpoint/2010/main" val="351723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6A7D-9589-4D93-873A-C9C24876F67F}"/>
              </a:ext>
            </a:extLst>
          </p:cNvPr>
          <p:cNvSpPr>
            <a:spLocks noGrp="1"/>
          </p:cNvSpPr>
          <p:nvPr>
            <p:ph type="title"/>
          </p:nvPr>
        </p:nvSpPr>
        <p:spPr/>
        <p:txBody>
          <a:bodyPr/>
          <a:lstStyle/>
          <a:p>
            <a:r>
              <a:rPr lang="en-US" sz="3600" dirty="0"/>
              <a:t>Mixed Delivery: The More You Know (3 of 4)</a:t>
            </a:r>
          </a:p>
        </p:txBody>
      </p:sp>
      <p:sp>
        <p:nvSpPr>
          <p:cNvPr id="3" name="Content Placeholder 2">
            <a:extLst>
              <a:ext uri="{FF2B5EF4-FFF2-40B4-BE49-F238E27FC236}">
                <a16:creationId xmlns:a16="http://schemas.microsoft.com/office/drawing/2014/main" id="{BE742742-2CB6-4E89-9267-506B48E9FEE2}"/>
              </a:ext>
            </a:extLst>
          </p:cNvPr>
          <p:cNvSpPr>
            <a:spLocks noGrp="1"/>
          </p:cNvSpPr>
          <p:nvPr>
            <p:ph idx="1"/>
          </p:nvPr>
        </p:nvSpPr>
        <p:spPr>
          <a:xfrm>
            <a:off x="150864" y="1206508"/>
            <a:ext cx="11890272" cy="4486080"/>
          </a:xfrm>
        </p:spPr>
        <p:txBody>
          <a:bodyPr/>
          <a:lstStyle/>
          <a:p>
            <a:pPr marL="0" indent="0" algn="l" rtl="0" fontAlgn="base">
              <a:buNone/>
            </a:pPr>
            <a:r>
              <a:rPr lang="en-US" sz="2000" b="1" i="0" u="none" strike="noStrike" dirty="0">
                <a:solidFill>
                  <a:srgbClr val="000000"/>
                </a:solidFill>
                <a:effectLst/>
                <a:latin typeface="+mn-lt"/>
              </a:rPr>
              <a:t>Why Mixed Delivery...</a:t>
            </a:r>
            <a:r>
              <a:rPr lang="en-US" sz="2000" b="0" i="0" dirty="0">
                <a:solidFill>
                  <a:srgbClr val="000000"/>
                </a:solidFill>
                <a:effectLst/>
                <a:latin typeface="+mn-lt"/>
              </a:rPr>
              <a:t>​</a:t>
            </a:r>
          </a:p>
          <a:p>
            <a:pPr fontAlgn="base"/>
            <a:r>
              <a:rPr lang="en-US" sz="1800" b="0" i="0" u="none" strike="noStrike" dirty="0">
                <a:solidFill>
                  <a:srgbClr val="000000"/>
                </a:solidFill>
                <a:effectLst/>
                <a:latin typeface="+mn-lt"/>
              </a:rPr>
              <a:t>Using public preschool funding to support child care provider programs can offer financial stability to these small businesses, which often rely solely on private tuition and child care subsidies that are unstable funding sources and are insufficient for providing high-quality care.</a:t>
            </a:r>
            <a:endParaRPr lang="en-US" sz="1800" dirty="0">
              <a:solidFill>
                <a:srgbClr val="000000"/>
              </a:solidFill>
              <a:latin typeface="+mn-lt"/>
            </a:endParaRPr>
          </a:p>
          <a:p>
            <a:pPr algn="l" rtl="0" fontAlgn="base">
              <a:buFont typeface="Arial" panose="020B0604020202020204" pitchFamily="34" charset="0"/>
              <a:buChar char="•"/>
            </a:pPr>
            <a:r>
              <a:rPr lang="en-US" sz="1800" b="0" i="0" u="none" strike="noStrike" dirty="0">
                <a:solidFill>
                  <a:srgbClr val="000000"/>
                </a:solidFill>
                <a:effectLst/>
                <a:latin typeface="+mn-lt"/>
              </a:rPr>
              <a:t>Studies have examined longer-term impacts of preschool, with some evidence of lasting long-term outcomes, including higher earnings, better health, better focus, and less criminal activity. </a:t>
            </a:r>
            <a:r>
              <a:rPr lang="en-US" sz="1800" b="0" i="0" dirty="0">
                <a:solidFill>
                  <a:srgbClr val="000000"/>
                </a:solidFill>
                <a:effectLst/>
                <a:latin typeface="+mn-lt"/>
              </a:rPr>
              <a:t>​</a:t>
            </a:r>
          </a:p>
          <a:p>
            <a:pPr algn="l" rtl="0" fontAlgn="base">
              <a:buFont typeface="Arial" panose="020B0604020202020204" pitchFamily="34" charset="0"/>
              <a:buChar char="•"/>
            </a:pPr>
            <a:r>
              <a:rPr lang="en-US" sz="1800" b="0" i="0" u="none" strike="noStrike" dirty="0">
                <a:solidFill>
                  <a:srgbClr val="000000"/>
                </a:solidFill>
                <a:effectLst/>
                <a:latin typeface="+mn-lt"/>
              </a:rPr>
              <a:t>Essential elements of high-quality preschool include leaders with a strong vision for delivering quality and robust early learning policies regarding teachers, curriculum, and supports. </a:t>
            </a:r>
            <a:r>
              <a:rPr lang="en-US" sz="2000" b="0" i="0" dirty="0">
                <a:solidFill>
                  <a:srgbClr val="000000"/>
                </a:solidFill>
                <a:effectLst/>
                <a:latin typeface="+mn-lt"/>
              </a:rPr>
              <a:t>​</a:t>
            </a:r>
          </a:p>
        </p:txBody>
      </p:sp>
      <p:sp>
        <p:nvSpPr>
          <p:cNvPr id="5" name="Slide Number Placeholder 4">
            <a:extLst>
              <a:ext uri="{FF2B5EF4-FFF2-40B4-BE49-F238E27FC236}">
                <a16:creationId xmlns:a16="http://schemas.microsoft.com/office/drawing/2014/main" id="{646CA2A4-EDB6-43F2-9501-C9C7E58AADB3}"/>
              </a:ext>
            </a:extLst>
          </p:cNvPr>
          <p:cNvSpPr>
            <a:spLocks noGrp="1"/>
          </p:cNvSpPr>
          <p:nvPr>
            <p:ph type="sldNum" sz="quarter" idx="12"/>
          </p:nvPr>
        </p:nvSpPr>
        <p:spPr/>
        <p:txBody>
          <a:bodyPr/>
          <a:lstStyle/>
          <a:p>
            <a:fld id="{A3D1C70C-36A2-44FC-A083-98959550CFF4}" type="slidenum">
              <a:rPr lang="en-US" smtClean="0"/>
              <a:t>11</a:t>
            </a:fld>
            <a:endParaRPr lang="en-US"/>
          </a:p>
        </p:txBody>
      </p:sp>
      <p:sp>
        <p:nvSpPr>
          <p:cNvPr id="6" name="Content Placeholder 3">
            <a:extLst>
              <a:ext uri="{FF2B5EF4-FFF2-40B4-BE49-F238E27FC236}">
                <a16:creationId xmlns:a16="http://schemas.microsoft.com/office/drawing/2014/main" id="{B89DCEC3-C4A8-4DFB-807F-6330FFE76A39}"/>
              </a:ext>
            </a:extLst>
          </p:cNvPr>
          <p:cNvSpPr>
            <a:spLocks noGrp="1"/>
          </p:cNvSpPr>
          <p:nvPr>
            <p:ph idx="13"/>
          </p:nvPr>
        </p:nvSpPr>
        <p:spPr>
          <a:xfrm>
            <a:off x="1621116" y="5920961"/>
            <a:ext cx="11275483" cy="672472"/>
          </a:xfrm>
        </p:spPr>
        <p:txBody>
          <a:bodyPr/>
          <a:lstStyle/>
          <a:p>
            <a:pPr marL="0" indent="0" algn="r">
              <a:buNone/>
            </a:pPr>
            <a:r>
              <a:rPr lang="en-US" sz="1200" b="0" i="1" u="sng" strike="noStrike" dirty="0">
                <a:solidFill>
                  <a:srgbClr val="0563C1"/>
                </a:solidFill>
                <a:effectLst/>
                <a:latin typeface="+mn-lt"/>
                <a:hlinkClick r:id="rId2"/>
              </a:rPr>
              <a:t>Karin Garver, G. G. Weisenfeld, Lori Connors-</a:t>
            </a:r>
            <a:r>
              <a:rPr lang="en-US" sz="1200" b="0" i="1" u="sng" strike="noStrike" dirty="0" err="1">
                <a:solidFill>
                  <a:srgbClr val="0563C1"/>
                </a:solidFill>
                <a:effectLst/>
                <a:latin typeface="+mn-lt"/>
                <a:hlinkClick r:id="rId2"/>
              </a:rPr>
              <a:t>Tadros</a:t>
            </a:r>
            <a:r>
              <a:rPr lang="en-US" sz="1200" b="0" i="1" u="sng" strike="noStrike" dirty="0">
                <a:solidFill>
                  <a:srgbClr val="0563C1"/>
                </a:solidFill>
                <a:effectLst/>
                <a:latin typeface="+mn-lt"/>
                <a:hlinkClick r:id="rId2"/>
              </a:rPr>
              <a:t>, Katherine Hodges, Hanna Melnick, &amp;  Sara </a:t>
            </a:r>
            <a:r>
              <a:rPr lang="en-US" sz="1200" b="0" i="1" u="sng" strike="noStrike" dirty="0" err="1">
                <a:solidFill>
                  <a:srgbClr val="0563C1"/>
                </a:solidFill>
                <a:effectLst/>
                <a:latin typeface="+mn-lt"/>
                <a:hlinkClick r:id="rId2"/>
              </a:rPr>
              <a:t>Plasencia</a:t>
            </a:r>
            <a:r>
              <a:rPr lang="en-US" sz="1200" b="0" i="1" u="none" strike="noStrike" dirty="0">
                <a:solidFill>
                  <a:srgbClr val="000000"/>
                </a:solidFill>
                <a:effectLst/>
                <a:latin typeface="+mn-lt"/>
              </a:rPr>
              <a:t>  (NIEER and Learning Policy Institute, March 15, 2023)</a:t>
            </a:r>
            <a:r>
              <a:rPr lang="en-US" sz="1200" b="0" i="0" dirty="0">
                <a:solidFill>
                  <a:srgbClr val="000000"/>
                </a:solidFill>
                <a:effectLst/>
                <a:latin typeface="+mn-lt"/>
              </a:rPr>
              <a:t>​</a:t>
            </a:r>
            <a:endParaRPr lang="en-US" sz="1200" dirty="0">
              <a:latin typeface="+mn-lt"/>
            </a:endParaRPr>
          </a:p>
        </p:txBody>
      </p:sp>
    </p:spTree>
    <p:extLst>
      <p:ext uri="{BB962C8B-B14F-4D97-AF65-F5344CB8AC3E}">
        <p14:creationId xmlns:p14="http://schemas.microsoft.com/office/powerpoint/2010/main" val="304883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EA0B-4E90-449D-903E-E38DE8AE557F}"/>
              </a:ext>
            </a:extLst>
          </p:cNvPr>
          <p:cNvSpPr>
            <a:spLocks noGrp="1"/>
          </p:cNvSpPr>
          <p:nvPr>
            <p:ph type="title"/>
          </p:nvPr>
        </p:nvSpPr>
        <p:spPr/>
        <p:txBody>
          <a:bodyPr/>
          <a:lstStyle/>
          <a:p>
            <a:r>
              <a:rPr lang="en-US" sz="3600" dirty="0"/>
              <a:t>Mixed Delivery: The More You Know (4 of 4)</a:t>
            </a:r>
          </a:p>
        </p:txBody>
      </p:sp>
      <p:sp>
        <p:nvSpPr>
          <p:cNvPr id="3" name="Content Placeholder 2">
            <a:extLst>
              <a:ext uri="{FF2B5EF4-FFF2-40B4-BE49-F238E27FC236}">
                <a16:creationId xmlns:a16="http://schemas.microsoft.com/office/drawing/2014/main" id="{95314292-8F94-4E7A-8EC1-A013A4143D2E}"/>
              </a:ext>
            </a:extLst>
          </p:cNvPr>
          <p:cNvSpPr>
            <a:spLocks noGrp="1"/>
          </p:cNvSpPr>
          <p:nvPr>
            <p:ph idx="1"/>
          </p:nvPr>
        </p:nvSpPr>
        <p:spPr>
          <a:xfrm>
            <a:off x="146292" y="1126476"/>
            <a:ext cx="11890272" cy="4654892"/>
          </a:xfrm>
        </p:spPr>
        <p:txBody>
          <a:bodyPr/>
          <a:lstStyle/>
          <a:p>
            <a:pPr marL="0" indent="0" fontAlgn="base">
              <a:buNone/>
            </a:pPr>
            <a:r>
              <a:rPr lang="en-US" sz="2000" b="1" i="0" u="none" strike="noStrike" dirty="0">
                <a:solidFill>
                  <a:srgbClr val="000000"/>
                </a:solidFill>
                <a:effectLst/>
                <a:latin typeface="+mn-lt"/>
              </a:rPr>
              <a:t>Why Mixed Delivery...</a:t>
            </a:r>
            <a:r>
              <a:rPr lang="en-US" sz="2000" b="0" i="0" dirty="0">
                <a:solidFill>
                  <a:srgbClr val="000000"/>
                </a:solidFill>
                <a:effectLst/>
                <a:latin typeface="+mn-lt"/>
              </a:rPr>
              <a:t>​</a:t>
            </a:r>
            <a:endParaRPr lang="en-US" sz="2000" b="0" i="0" u="none" strike="noStrike"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Preschool funding is awarded to LEAs, which are responsible for subcontracting with and providing support to non-LEAs.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Private child care providers and Head Start programs often provide families with before and after care, well beyond the six-hour school day, </a:t>
            </a:r>
            <a:r>
              <a:rPr lang="en-US" sz="2000" dirty="0">
                <a:solidFill>
                  <a:srgbClr val="000000"/>
                </a:solidFill>
                <a:latin typeface="+mn-lt"/>
              </a:rPr>
              <a:t>a</a:t>
            </a:r>
            <a:r>
              <a:rPr lang="en-US" sz="2000" b="0" i="0" u="none" strike="noStrike" dirty="0">
                <a:solidFill>
                  <a:srgbClr val="000000"/>
                </a:solidFill>
                <a:effectLst/>
                <a:latin typeface="+mn-lt"/>
              </a:rPr>
              <a:t>s well as opportunities for summer programs.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Mixed delivery provides families with choice of which publicly funded program will meet the individual needs of their child and family.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With the supports and resources afforded by </a:t>
            </a:r>
            <a:r>
              <a:rPr lang="en-US" sz="2000" dirty="0">
                <a:solidFill>
                  <a:srgbClr val="000000"/>
                </a:solidFill>
                <a:latin typeface="+mn-lt"/>
              </a:rPr>
              <a:t>Preschool Education Aid (</a:t>
            </a:r>
            <a:r>
              <a:rPr lang="en-US" sz="2000" b="0" i="0" u="none" strike="noStrike" dirty="0">
                <a:solidFill>
                  <a:srgbClr val="000000"/>
                </a:solidFill>
                <a:effectLst/>
                <a:latin typeface="+mn-lt"/>
              </a:rPr>
              <a:t>PEA) funding when contracting with an LEA, private child providers and Head Start programs meet all of the rigorous elements of high-quality preschool. </a:t>
            </a:r>
            <a:endParaRPr lang="en-US" sz="20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C5181D5C-D1E9-42AB-A537-3068DCA554B3}"/>
              </a:ext>
            </a:extLst>
          </p:cNvPr>
          <p:cNvSpPr>
            <a:spLocks noGrp="1"/>
          </p:cNvSpPr>
          <p:nvPr>
            <p:ph type="sldNum" sz="quarter" idx="12"/>
          </p:nvPr>
        </p:nvSpPr>
        <p:spPr/>
        <p:txBody>
          <a:bodyPr/>
          <a:lstStyle/>
          <a:p>
            <a:fld id="{A3D1C70C-36A2-44FC-A083-98959550CFF4}" type="slidenum">
              <a:rPr lang="en-US" smtClean="0"/>
              <a:t>12</a:t>
            </a:fld>
            <a:endParaRPr lang="en-US"/>
          </a:p>
        </p:txBody>
      </p:sp>
    </p:spTree>
    <p:extLst>
      <p:ext uri="{BB962C8B-B14F-4D97-AF65-F5344CB8AC3E}">
        <p14:creationId xmlns:p14="http://schemas.microsoft.com/office/powerpoint/2010/main" val="338327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773921"/>
            <a:ext cx="12192000" cy="2726386"/>
          </a:xfrm>
        </p:spPr>
        <p:txBody>
          <a:bodyPr/>
          <a:lstStyle/>
          <a:p>
            <a:r>
              <a:rPr lang="en-US" dirty="0"/>
              <a:t>High-Quality Preschool</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13</a:t>
            </a:fld>
            <a:endParaRPr lang="en-US"/>
          </a:p>
        </p:txBody>
      </p:sp>
    </p:spTree>
    <p:extLst>
      <p:ext uri="{BB962C8B-B14F-4D97-AF65-F5344CB8AC3E}">
        <p14:creationId xmlns:p14="http://schemas.microsoft.com/office/powerpoint/2010/main" val="2993351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43F6-85CC-45F6-A472-59ADE6348B5A}"/>
              </a:ext>
            </a:extLst>
          </p:cNvPr>
          <p:cNvSpPr>
            <a:spLocks noGrp="1"/>
          </p:cNvSpPr>
          <p:nvPr>
            <p:ph type="title"/>
          </p:nvPr>
        </p:nvSpPr>
        <p:spPr/>
        <p:txBody>
          <a:bodyPr/>
          <a:lstStyle/>
          <a:p>
            <a:r>
              <a:rPr lang="en-US" dirty="0"/>
              <a:t>High-Quality Preschool (1 of 2)</a:t>
            </a:r>
          </a:p>
        </p:txBody>
      </p:sp>
      <p:sp>
        <p:nvSpPr>
          <p:cNvPr id="3" name="Content Placeholder 2">
            <a:extLst>
              <a:ext uri="{FF2B5EF4-FFF2-40B4-BE49-F238E27FC236}">
                <a16:creationId xmlns:a16="http://schemas.microsoft.com/office/drawing/2014/main" id="{A21C7971-0488-44D6-878A-63DAEEC7D64E}"/>
              </a:ext>
            </a:extLst>
          </p:cNvPr>
          <p:cNvSpPr>
            <a:spLocks noGrp="1"/>
          </p:cNvSpPr>
          <p:nvPr>
            <p:ph idx="1"/>
          </p:nvPr>
        </p:nvSpPr>
        <p:spPr>
          <a:xfrm>
            <a:off x="155436" y="1126476"/>
            <a:ext cx="11890272" cy="4605050"/>
          </a:xfrm>
        </p:spPr>
        <p:txBody>
          <a:bodyPr/>
          <a:lstStyle/>
          <a:p>
            <a:pPr marL="0" indent="0" algn="l" rtl="0" fontAlgn="base">
              <a:buNone/>
            </a:pPr>
            <a:r>
              <a:rPr lang="en-US" sz="2000" b="1" i="0" u="none" strike="noStrike" dirty="0">
                <a:solidFill>
                  <a:srgbClr val="000000"/>
                </a:solidFill>
                <a:effectLst/>
                <a:latin typeface="+mn-lt"/>
              </a:rPr>
              <a:t>Research </a:t>
            </a:r>
            <a:r>
              <a:rPr lang="en-US" sz="2000" b="1" dirty="0">
                <a:solidFill>
                  <a:srgbClr val="000000"/>
                </a:solidFill>
                <a:latin typeface="+mn-lt"/>
              </a:rPr>
              <a:t>has informed us of the following:</a:t>
            </a:r>
            <a:endParaRPr lang="en-US" sz="2000" b="1" i="0" u="none" strike="noStrike"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High-quality preschool is related to better intellectual and social/behavioral development for children. </a:t>
            </a:r>
            <a:r>
              <a:rPr lang="en-US" sz="2000" b="0" i="0" dirty="0">
                <a:solidFill>
                  <a:srgbClr val="000000"/>
                </a:solidFill>
                <a:effectLst/>
                <a:latin typeface="+mn-lt"/>
              </a:rPr>
              <a:t>​</a:t>
            </a:r>
            <a:endParaRPr lang="en-US" sz="2000" dirty="0">
              <a:solidFill>
                <a:srgbClr val="000000"/>
              </a:solidFill>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Settings that have staff with higher qualifications have higher quality scores and their children make more progress.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Where settings view educational and social development as complementary and equal in importance, children make better all-around progress.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Effective pedagogy includes interactions traditionally associated with the term “teaching”, the provision of instructive learning environments, and “sustained shared thinking” to extend children’s learning.</a:t>
            </a:r>
            <a:r>
              <a:rPr lang="en-US" sz="2000" b="0" i="0" dirty="0">
                <a:solidFill>
                  <a:srgbClr val="000000"/>
                </a:solidFill>
                <a:effectLst/>
                <a:latin typeface="+mn-lt"/>
              </a:rPr>
              <a:t>​</a:t>
            </a:r>
          </a:p>
        </p:txBody>
      </p:sp>
      <p:sp>
        <p:nvSpPr>
          <p:cNvPr id="6" name="Content Placeholder 3">
            <a:extLst>
              <a:ext uri="{FF2B5EF4-FFF2-40B4-BE49-F238E27FC236}">
                <a16:creationId xmlns:a16="http://schemas.microsoft.com/office/drawing/2014/main" id="{7FA0C6A4-56C0-444A-905D-3C41A88B85DD}"/>
              </a:ext>
            </a:extLst>
          </p:cNvPr>
          <p:cNvSpPr>
            <a:spLocks noGrp="1"/>
          </p:cNvSpPr>
          <p:nvPr>
            <p:ph idx="13"/>
          </p:nvPr>
        </p:nvSpPr>
        <p:spPr>
          <a:xfrm>
            <a:off x="241467" y="5731524"/>
            <a:ext cx="11489321" cy="525673"/>
          </a:xfrm>
        </p:spPr>
        <p:txBody>
          <a:bodyPr/>
          <a:lstStyle/>
          <a:p>
            <a:pPr marL="0" indent="0" algn="r" rtl="0" fontAlgn="base">
              <a:lnSpc>
                <a:spcPct val="100000"/>
              </a:lnSpc>
              <a:spcBef>
                <a:spcPts val="0"/>
              </a:spcBef>
              <a:spcAft>
                <a:spcPts val="0"/>
              </a:spcAft>
              <a:buNone/>
            </a:pPr>
            <a:r>
              <a:rPr lang="en-US" sz="1200" b="0" u="none" strike="noStrike" dirty="0" err="1">
                <a:effectLst/>
                <a:latin typeface="+mn-lt"/>
              </a:rPr>
              <a:t>Sylva,K</a:t>
            </a:r>
            <a:r>
              <a:rPr lang="en-US" sz="1200" b="0" u="none" strike="noStrike" dirty="0">
                <a:effectLst/>
                <a:latin typeface="+mn-lt"/>
              </a:rPr>
              <a:t>., </a:t>
            </a:r>
            <a:r>
              <a:rPr lang="en-US" sz="1200" b="0" u="none" strike="noStrike" dirty="0" err="1">
                <a:effectLst/>
                <a:latin typeface="+mn-lt"/>
              </a:rPr>
              <a:t>Melhuish</a:t>
            </a:r>
            <a:r>
              <a:rPr lang="en-US" sz="1200" b="0" u="none" strike="noStrike" dirty="0">
                <a:effectLst/>
                <a:latin typeface="+mn-lt"/>
              </a:rPr>
              <a:t>, E., </a:t>
            </a:r>
            <a:r>
              <a:rPr lang="en-US" sz="1200" b="0" u="none" strike="noStrike" dirty="0" err="1">
                <a:effectLst/>
                <a:latin typeface="+mn-lt"/>
              </a:rPr>
              <a:t>Sammons,P</a:t>
            </a:r>
            <a:r>
              <a:rPr lang="en-US" sz="1200" b="0" u="none" strike="noStrike" dirty="0">
                <a:effectLst/>
                <a:latin typeface="+mn-lt"/>
              </a:rPr>
              <a:t>., Siraj-Blatchford, I., &amp; Taggart, B. (2004)</a:t>
            </a:r>
            <a:r>
              <a:rPr lang="en-US" sz="1200" b="0" dirty="0">
                <a:effectLst/>
                <a:latin typeface="+mn-lt"/>
              </a:rPr>
              <a:t>​</a:t>
            </a:r>
          </a:p>
          <a:p>
            <a:pPr marL="0" indent="0" algn="r" rtl="0" fontAlgn="base">
              <a:lnSpc>
                <a:spcPct val="100000"/>
              </a:lnSpc>
              <a:spcBef>
                <a:spcPts val="0"/>
              </a:spcBef>
              <a:spcAft>
                <a:spcPts val="0"/>
              </a:spcAft>
              <a:buNone/>
            </a:pPr>
            <a:r>
              <a:rPr lang="en-US" sz="1200" b="0" u="none" strike="noStrike" dirty="0">
                <a:effectLst/>
                <a:latin typeface="+mn-lt"/>
              </a:rPr>
              <a:t>Barnett, S.W., </a:t>
            </a:r>
            <a:r>
              <a:rPr lang="en-US" sz="1200" b="0" u="none" strike="noStrike" dirty="0" err="1">
                <a:effectLst/>
                <a:latin typeface="+mn-lt"/>
              </a:rPr>
              <a:t>Jung,K</a:t>
            </a:r>
            <a:r>
              <a:rPr lang="en-US" sz="1200" b="0" u="none" strike="noStrike" dirty="0">
                <a:effectLst/>
                <a:latin typeface="+mn-lt"/>
              </a:rPr>
              <a:t>., </a:t>
            </a:r>
            <a:r>
              <a:rPr lang="en-US" sz="1200" b="0" u="none" strike="noStrike" dirty="0" err="1">
                <a:effectLst/>
                <a:latin typeface="+mn-lt"/>
              </a:rPr>
              <a:t>Youn,M</a:t>
            </a:r>
            <a:r>
              <a:rPr lang="en-US" sz="1200" b="0" u="none" strike="noStrike" dirty="0">
                <a:effectLst/>
                <a:latin typeface="+mn-lt"/>
              </a:rPr>
              <a:t>.,  &amp; </a:t>
            </a:r>
            <a:r>
              <a:rPr lang="en-US" sz="1200" b="0" u="none" strike="noStrike" dirty="0" err="1">
                <a:effectLst/>
                <a:latin typeface="+mn-lt"/>
              </a:rPr>
              <a:t>Frede,E</a:t>
            </a:r>
            <a:r>
              <a:rPr lang="en-US" sz="1200" b="0" u="none" strike="noStrike" dirty="0">
                <a:effectLst/>
                <a:latin typeface="+mn-lt"/>
              </a:rPr>
              <a:t>. (2013) </a:t>
            </a:r>
            <a:r>
              <a:rPr lang="en-US" sz="1400" b="0" dirty="0">
                <a:solidFill>
                  <a:srgbClr val="233A44"/>
                </a:solidFill>
                <a:effectLst/>
                <a:latin typeface="+mn-lt"/>
              </a:rPr>
              <a:t>​</a:t>
            </a:r>
            <a:endParaRPr lang="en-US" sz="1400" b="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B969A4C5-2FA6-4621-81CA-02F8AABC7EB4}"/>
              </a:ext>
            </a:extLst>
          </p:cNvPr>
          <p:cNvSpPr>
            <a:spLocks noGrp="1"/>
          </p:cNvSpPr>
          <p:nvPr>
            <p:ph type="sldNum" sz="quarter" idx="12"/>
          </p:nvPr>
        </p:nvSpPr>
        <p:spPr/>
        <p:txBody>
          <a:bodyPr/>
          <a:lstStyle/>
          <a:p>
            <a:fld id="{A3D1C70C-36A2-44FC-A083-98959550CFF4}" type="slidenum">
              <a:rPr lang="en-US" smtClean="0"/>
              <a:t>14</a:t>
            </a:fld>
            <a:endParaRPr lang="en-US"/>
          </a:p>
        </p:txBody>
      </p:sp>
    </p:spTree>
    <p:extLst>
      <p:ext uri="{BB962C8B-B14F-4D97-AF65-F5344CB8AC3E}">
        <p14:creationId xmlns:p14="http://schemas.microsoft.com/office/powerpoint/2010/main" val="275225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ECF6-7D40-46AE-B479-9E95DBE0694D}"/>
              </a:ext>
            </a:extLst>
          </p:cNvPr>
          <p:cNvSpPr>
            <a:spLocks noGrp="1"/>
          </p:cNvSpPr>
          <p:nvPr>
            <p:ph type="title"/>
          </p:nvPr>
        </p:nvSpPr>
        <p:spPr/>
        <p:txBody>
          <a:bodyPr/>
          <a:lstStyle/>
          <a:p>
            <a:r>
              <a:rPr lang="en-US" dirty="0"/>
              <a:t>High-Quality Preschool (2 of 2)</a:t>
            </a:r>
          </a:p>
        </p:txBody>
      </p:sp>
      <p:sp>
        <p:nvSpPr>
          <p:cNvPr id="3" name="Content Placeholder 2">
            <a:extLst>
              <a:ext uri="{FF2B5EF4-FFF2-40B4-BE49-F238E27FC236}">
                <a16:creationId xmlns:a16="http://schemas.microsoft.com/office/drawing/2014/main" id="{1FA0744D-912D-45A2-97B4-0975EBA43F94}"/>
              </a:ext>
            </a:extLst>
          </p:cNvPr>
          <p:cNvSpPr>
            <a:spLocks noGrp="1"/>
          </p:cNvSpPr>
          <p:nvPr>
            <p:ph idx="1"/>
          </p:nvPr>
        </p:nvSpPr>
        <p:spPr>
          <a:xfrm>
            <a:off x="146292" y="1430626"/>
            <a:ext cx="11890272" cy="3490998"/>
          </a:xfrm>
        </p:spPr>
        <p:txBody>
          <a:bodyPr/>
          <a:lstStyle/>
          <a:p>
            <a:pPr algn="l" rtl="0" fontAlgn="base">
              <a:buFont typeface="Arial" panose="020B0604020202020204" pitchFamily="34" charset="0"/>
              <a:buChar char="•"/>
            </a:pPr>
            <a:r>
              <a:rPr lang="en-US" sz="2400" b="0" i="0" u="none" strike="noStrike" dirty="0">
                <a:solidFill>
                  <a:srgbClr val="000000"/>
                </a:solidFill>
                <a:effectLst/>
                <a:latin typeface="+mn-lt"/>
              </a:rPr>
              <a:t>The gains from two years of high-quality preschool are equivalent to 20 to 40 percent of the achievement gap. </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solidFill>
                  <a:srgbClr val="000000"/>
                </a:solidFill>
                <a:effectLst/>
                <a:latin typeface="+mn-lt"/>
              </a:rPr>
              <a:t>According to the Abbott Preschool Program Longitudinal Effects Study: Fifth Grade Follow-Up (APPLES), the </a:t>
            </a:r>
            <a:r>
              <a:rPr lang="en-US" sz="2400" dirty="0">
                <a:solidFill>
                  <a:srgbClr val="000000"/>
                </a:solidFill>
                <a:latin typeface="+mn-lt"/>
              </a:rPr>
              <a:t>data </a:t>
            </a:r>
            <a:r>
              <a:rPr lang="en-US" sz="2400" b="0" i="0" u="none" strike="noStrike" dirty="0">
                <a:solidFill>
                  <a:srgbClr val="000000"/>
                </a:solidFill>
                <a:effectLst/>
                <a:latin typeface="+mn-lt"/>
              </a:rPr>
              <a:t>finds that Abbott preschool programs increased achievement in Language Arts and Literacy, Math, and Science.</a:t>
            </a:r>
            <a:r>
              <a:rPr lang="en-US" sz="2400" b="0" i="0" dirty="0">
                <a:solidFill>
                  <a:srgbClr val="000000"/>
                </a:solidFill>
                <a:effectLst/>
                <a:latin typeface="+mn-lt"/>
              </a:rPr>
              <a:t>​</a:t>
            </a:r>
          </a:p>
          <a:p>
            <a:pPr algn="l" rtl="0" fontAlgn="base">
              <a:buFont typeface="Arial" panose="020B0604020202020204" pitchFamily="34" charset="0"/>
              <a:buChar char="•"/>
            </a:pPr>
            <a:r>
              <a:rPr lang="en-US" sz="2400" dirty="0">
                <a:solidFill>
                  <a:srgbClr val="000000"/>
                </a:solidFill>
                <a:latin typeface="+mn-lt"/>
              </a:rPr>
              <a:t>Consistent and ongoing a</a:t>
            </a:r>
            <a:r>
              <a:rPr lang="en-US" sz="2400" b="0" i="0" u="none" strike="noStrike" dirty="0">
                <a:solidFill>
                  <a:srgbClr val="000000"/>
                </a:solidFill>
                <a:effectLst/>
                <a:latin typeface="+mn-lt"/>
              </a:rPr>
              <a:t>ttendance in preschool was found to reduce </a:t>
            </a:r>
            <a:r>
              <a:rPr lang="en-US" sz="2400" b="0" i="0" u="none" strike="noStrike" dirty="0">
                <a:effectLst/>
                <a:latin typeface="+mn-lt"/>
              </a:rPr>
              <a:t>future</a:t>
            </a:r>
            <a:r>
              <a:rPr lang="en-US" sz="2400" b="0" i="0" u="none" strike="noStrike" dirty="0">
                <a:solidFill>
                  <a:srgbClr val="000000"/>
                </a:solidFill>
                <a:effectLst/>
                <a:latin typeface="+mn-lt"/>
              </a:rPr>
              <a:t> grade retention. </a:t>
            </a:r>
            <a:endParaRPr lang="en-US" sz="2400" b="0" i="0" dirty="0">
              <a:solidFill>
                <a:srgbClr val="000000"/>
              </a:solidFill>
              <a:effectLst/>
              <a:latin typeface="+mn-lt"/>
            </a:endParaRPr>
          </a:p>
        </p:txBody>
      </p:sp>
      <p:sp>
        <p:nvSpPr>
          <p:cNvPr id="6" name="Content Placeholder 3">
            <a:extLst>
              <a:ext uri="{FF2B5EF4-FFF2-40B4-BE49-F238E27FC236}">
                <a16:creationId xmlns:a16="http://schemas.microsoft.com/office/drawing/2014/main" id="{A76EA7AF-22E1-47C1-8277-2869DA3631B3}"/>
              </a:ext>
            </a:extLst>
          </p:cNvPr>
          <p:cNvSpPr>
            <a:spLocks noGrp="1"/>
          </p:cNvSpPr>
          <p:nvPr>
            <p:ph idx="13"/>
          </p:nvPr>
        </p:nvSpPr>
        <p:spPr>
          <a:xfrm>
            <a:off x="1472959" y="5565026"/>
            <a:ext cx="11112332" cy="589969"/>
          </a:xfrm>
        </p:spPr>
        <p:txBody>
          <a:bodyPr/>
          <a:lstStyle/>
          <a:p>
            <a:pPr marL="0" indent="0" algn="r" rtl="0" fontAlgn="base">
              <a:lnSpc>
                <a:spcPct val="100000"/>
              </a:lnSpc>
              <a:spcBef>
                <a:spcPts val="0"/>
              </a:spcBef>
              <a:spcAft>
                <a:spcPts val="0"/>
              </a:spcAft>
              <a:buNone/>
            </a:pPr>
            <a:r>
              <a:rPr lang="en-US" sz="1200" b="0" u="none" strike="noStrike" dirty="0" err="1">
                <a:effectLst/>
                <a:latin typeface="+mn-lt"/>
              </a:rPr>
              <a:t>Sylva,K</a:t>
            </a:r>
            <a:r>
              <a:rPr lang="en-US" sz="1200" b="0" u="none" strike="noStrike" dirty="0">
                <a:effectLst/>
                <a:latin typeface="+mn-lt"/>
              </a:rPr>
              <a:t>., </a:t>
            </a:r>
            <a:r>
              <a:rPr lang="en-US" sz="1200" b="0" u="none" strike="noStrike" dirty="0" err="1">
                <a:effectLst/>
                <a:latin typeface="+mn-lt"/>
              </a:rPr>
              <a:t>Melhuish</a:t>
            </a:r>
            <a:r>
              <a:rPr lang="en-US" sz="1200" b="0" u="none" strike="noStrike" dirty="0">
                <a:effectLst/>
                <a:latin typeface="+mn-lt"/>
              </a:rPr>
              <a:t>, E., </a:t>
            </a:r>
            <a:r>
              <a:rPr lang="en-US" sz="1200" b="0" u="none" strike="noStrike" dirty="0" err="1">
                <a:effectLst/>
                <a:latin typeface="+mn-lt"/>
              </a:rPr>
              <a:t>Sammons,P</a:t>
            </a:r>
            <a:r>
              <a:rPr lang="en-US" sz="1200" b="0" u="none" strike="noStrike" dirty="0">
                <a:effectLst/>
                <a:latin typeface="+mn-lt"/>
              </a:rPr>
              <a:t>., Siraj-Blatchford, I., &amp; Taggart, B. (2004)</a:t>
            </a:r>
            <a:r>
              <a:rPr lang="en-US" sz="1200" b="0" dirty="0">
                <a:effectLst/>
                <a:latin typeface="+mn-lt"/>
              </a:rPr>
              <a:t>​</a:t>
            </a:r>
          </a:p>
          <a:p>
            <a:pPr marL="0" indent="0" algn="r" rtl="0" fontAlgn="base">
              <a:lnSpc>
                <a:spcPct val="100000"/>
              </a:lnSpc>
              <a:spcBef>
                <a:spcPts val="0"/>
              </a:spcBef>
              <a:spcAft>
                <a:spcPts val="0"/>
              </a:spcAft>
              <a:buNone/>
            </a:pPr>
            <a:r>
              <a:rPr lang="en-US" sz="1200" b="0" u="none" strike="noStrike" dirty="0">
                <a:effectLst/>
                <a:latin typeface="+mn-lt"/>
                <a:hlinkClick r:id="rId3"/>
              </a:rPr>
              <a:t>Barnett, S.W., </a:t>
            </a:r>
            <a:r>
              <a:rPr lang="en-US" sz="1200" b="0" u="none" strike="noStrike" dirty="0" err="1">
                <a:effectLst/>
                <a:latin typeface="+mn-lt"/>
                <a:hlinkClick r:id="rId3"/>
              </a:rPr>
              <a:t>Jung,K</a:t>
            </a:r>
            <a:r>
              <a:rPr lang="en-US" sz="1200" b="0" u="none" strike="noStrike" dirty="0">
                <a:effectLst/>
                <a:latin typeface="+mn-lt"/>
                <a:hlinkClick r:id="rId3"/>
              </a:rPr>
              <a:t>., </a:t>
            </a:r>
            <a:r>
              <a:rPr lang="en-US" sz="1200" b="0" u="none" strike="noStrike" dirty="0" err="1">
                <a:effectLst/>
                <a:latin typeface="+mn-lt"/>
                <a:hlinkClick r:id="rId3"/>
              </a:rPr>
              <a:t>Youn,M</a:t>
            </a:r>
            <a:r>
              <a:rPr lang="en-US" sz="1200" b="0" u="none" strike="noStrike" dirty="0">
                <a:effectLst/>
                <a:latin typeface="+mn-lt"/>
                <a:hlinkClick r:id="rId3"/>
              </a:rPr>
              <a:t>.,  &amp; </a:t>
            </a:r>
            <a:r>
              <a:rPr lang="en-US" sz="1200" b="0" u="none" strike="noStrike" dirty="0" err="1">
                <a:effectLst/>
                <a:latin typeface="+mn-lt"/>
                <a:hlinkClick r:id="rId3"/>
              </a:rPr>
              <a:t>Frede,E</a:t>
            </a:r>
            <a:r>
              <a:rPr lang="en-US" sz="1200" b="0" u="none" strike="noStrike" dirty="0">
                <a:effectLst/>
                <a:latin typeface="+mn-lt"/>
                <a:hlinkClick r:id="rId3"/>
              </a:rPr>
              <a:t>. </a:t>
            </a:r>
            <a:r>
              <a:rPr lang="en-US" sz="1200" b="0" u="none" strike="noStrike" dirty="0">
                <a:effectLst/>
                <a:latin typeface="+mn-lt"/>
              </a:rPr>
              <a:t>(2013) </a:t>
            </a:r>
            <a:r>
              <a:rPr lang="en-US" sz="1400" b="0" dirty="0">
                <a:solidFill>
                  <a:srgbClr val="233A44"/>
                </a:solidFill>
                <a:effectLst/>
                <a:latin typeface="+mn-lt"/>
              </a:rPr>
              <a:t>​</a:t>
            </a:r>
            <a:endParaRPr lang="en-US" sz="1400" b="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3BE6581C-DA7D-46C3-BECC-10EC7C1E9EF0}"/>
              </a:ext>
            </a:extLst>
          </p:cNvPr>
          <p:cNvSpPr>
            <a:spLocks noGrp="1"/>
          </p:cNvSpPr>
          <p:nvPr>
            <p:ph type="sldNum" sz="quarter" idx="12"/>
          </p:nvPr>
        </p:nvSpPr>
        <p:spPr/>
        <p:txBody>
          <a:bodyPr/>
          <a:lstStyle/>
          <a:p>
            <a:fld id="{A3D1C70C-36A2-44FC-A083-98959550CFF4}" type="slidenum">
              <a:rPr lang="en-US" smtClean="0"/>
              <a:t>15</a:t>
            </a:fld>
            <a:endParaRPr lang="en-US"/>
          </a:p>
        </p:txBody>
      </p:sp>
    </p:spTree>
    <p:extLst>
      <p:ext uri="{BB962C8B-B14F-4D97-AF65-F5344CB8AC3E}">
        <p14:creationId xmlns:p14="http://schemas.microsoft.com/office/powerpoint/2010/main" val="171040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B63D-F343-4AAC-AD03-8E63D1BD2C42}"/>
              </a:ext>
            </a:extLst>
          </p:cNvPr>
          <p:cNvSpPr>
            <a:spLocks noGrp="1"/>
          </p:cNvSpPr>
          <p:nvPr>
            <p:ph type="title"/>
          </p:nvPr>
        </p:nvSpPr>
        <p:spPr>
          <a:xfrm>
            <a:off x="1256841" y="378896"/>
            <a:ext cx="10020759" cy="747579"/>
          </a:xfrm>
        </p:spPr>
        <p:txBody>
          <a:bodyPr/>
          <a:lstStyle/>
          <a:p>
            <a:r>
              <a:rPr lang="en-US" sz="4400" dirty="0"/>
              <a:t>High-Quality Preschool Checklist</a:t>
            </a:r>
          </a:p>
        </p:txBody>
      </p:sp>
      <p:sp>
        <p:nvSpPr>
          <p:cNvPr id="3" name="Content Placeholder 2">
            <a:extLst>
              <a:ext uri="{FF2B5EF4-FFF2-40B4-BE49-F238E27FC236}">
                <a16:creationId xmlns:a16="http://schemas.microsoft.com/office/drawing/2014/main" id="{24975D78-206B-42A5-8658-9BF2AC4DEC99}"/>
              </a:ext>
            </a:extLst>
          </p:cNvPr>
          <p:cNvSpPr>
            <a:spLocks noGrp="1"/>
          </p:cNvSpPr>
          <p:nvPr>
            <p:ph sz="half" idx="1"/>
          </p:nvPr>
        </p:nvSpPr>
        <p:spPr>
          <a:xfrm>
            <a:off x="252470" y="1179971"/>
            <a:ext cx="5843530" cy="4817706"/>
          </a:xfrm>
        </p:spPr>
        <p:txBody>
          <a:bodyPr>
            <a:normAutofit fontScale="25000" lnSpcReduction="20000"/>
          </a:bodyPr>
          <a:lstStyle/>
          <a:p>
            <a:pPr algn="l" rtl="0" fontAlgn="base">
              <a:buFont typeface="Wingdings" panose="05000000000000000000" pitchFamily="2" charset="2"/>
              <a:buChar char="ü"/>
            </a:pPr>
            <a:r>
              <a:rPr lang="en-US" sz="7200" b="0" i="0" u="none" strike="noStrike" dirty="0">
                <a:solidFill>
                  <a:srgbClr val="000000"/>
                </a:solidFill>
                <a:effectLst/>
                <a:latin typeface="+mn-lt"/>
              </a:rPr>
              <a:t>Reflective and responsive to the local community.</a:t>
            </a:r>
            <a:r>
              <a:rPr lang="en-US" sz="7200" b="0" i="0" dirty="0">
                <a:solidFill>
                  <a:srgbClr val="000000"/>
                </a:solidFill>
                <a:effectLst/>
                <a:latin typeface="+mn-lt"/>
              </a:rPr>
              <a:t>​</a:t>
            </a:r>
          </a:p>
          <a:p>
            <a:pPr algn="l" rtl="0" fontAlgn="base">
              <a:buFont typeface="Wingdings" panose="05000000000000000000" pitchFamily="2" charset="2"/>
              <a:buChar char="ü"/>
            </a:pPr>
            <a:r>
              <a:rPr lang="en-US" sz="7200" b="0" i="0" u="none" strike="noStrike" dirty="0">
                <a:solidFill>
                  <a:srgbClr val="000000"/>
                </a:solidFill>
                <a:effectLst/>
                <a:latin typeface="+mn-lt"/>
              </a:rPr>
              <a:t>Classrooms are safe, well designed classroom environments.</a:t>
            </a:r>
            <a:r>
              <a:rPr lang="en-US" sz="7200" b="0" i="0" dirty="0">
                <a:solidFill>
                  <a:srgbClr val="000000"/>
                </a:solidFill>
                <a:effectLst/>
                <a:latin typeface="+mn-lt"/>
              </a:rPr>
              <a:t>​</a:t>
            </a:r>
          </a:p>
          <a:p>
            <a:pPr algn="l" rtl="0" fontAlgn="base">
              <a:buFont typeface="Wingdings" panose="05000000000000000000" pitchFamily="2" charset="2"/>
              <a:buChar char="ü"/>
            </a:pPr>
            <a:r>
              <a:rPr lang="en-US" sz="7200" b="0" i="0" u="none" strike="noStrike" dirty="0">
                <a:solidFill>
                  <a:srgbClr val="000000"/>
                </a:solidFill>
                <a:effectLst/>
                <a:latin typeface="+mn-lt"/>
              </a:rPr>
              <a:t>A curriculum aligned to the New Jersey Preschool Teaching and Learning Standards is selected and implemented.</a:t>
            </a:r>
            <a:r>
              <a:rPr lang="en-US" sz="7200" b="0" i="0" dirty="0">
                <a:solidFill>
                  <a:srgbClr val="000000"/>
                </a:solidFill>
                <a:effectLst/>
                <a:latin typeface="+mn-lt"/>
              </a:rPr>
              <a:t>​</a:t>
            </a:r>
          </a:p>
          <a:p>
            <a:pPr algn="l" rtl="0" fontAlgn="base">
              <a:buFont typeface="Wingdings" panose="05000000000000000000" pitchFamily="2" charset="2"/>
              <a:buChar char="ü"/>
            </a:pPr>
            <a:r>
              <a:rPr lang="en-US" sz="7200" b="0" i="0" u="none" strike="noStrike" dirty="0">
                <a:solidFill>
                  <a:srgbClr val="000000"/>
                </a:solidFill>
                <a:effectLst/>
                <a:latin typeface="+mn-lt"/>
              </a:rPr>
              <a:t>A curriculum aligned performance-based assessment system is established.</a:t>
            </a:r>
            <a:r>
              <a:rPr lang="en-US" sz="7200" b="0" i="0" dirty="0">
                <a:solidFill>
                  <a:srgbClr val="000000"/>
                </a:solidFill>
                <a:effectLst/>
                <a:latin typeface="+mn-lt"/>
              </a:rPr>
              <a:t>​</a:t>
            </a:r>
          </a:p>
          <a:p>
            <a:pPr algn="l" rtl="0" fontAlgn="base">
              <a:buFont typeface="Wingdings" panose="05000000000000000000" pitchFamily="2" charset="2"/>
              <a:buChar char="ü"/>
            </a:pPr>
            <a:r>
              <a:rPr lang="en-US" sz="7200" b="0" i="0" u="none" strike="noStrike" dirty="0">
                <a:solidFill>
                  <a:srgbClr val="000000"/>
                </a:solidFill>
                <a:effectLst/>
                <a:latin typeface="+mn-lt"/>
              </a:rPr>
              <a:t>Staff are well trained and are provided with consistent professional development.</a:t>
            </a:r>
            <a:r>
              <a:rPr lang="en-US" sz="7200" b="0" i="0" dirty="0">
                <a:solidFill>
                  <a:srgbClr val="000000"/>
                </a:solidFill>
                <a:effectLst/>
                <a:latin typeface="+mn-lt"/>
              </a:rPr>
              <a:t>​</a:t>
            </a:r>
          </a:p>
          <a:p>
            <a:pPr algn="l" rtl="0" fontAlgn="base">
              <a:buFont typeface="Wingdings" panose="05000000000000000000" pitchFamily="2" charset="2"/>
              <a:buChar char="ü"/>
            </a:pPr>
            <a:r>
              <a:rPr lang="en-US" sz="7200" b="0" i="0" u="none" strike="noStrike" dirty="0">
                <a:solidFill>
                  <a:srgbClr val="000000"/>
                </a:solidFill>
                <a:effectLst/>
                <a:latin typeface="+mn-lt"/>
              </a:rPr>
              <a:t>A Preschool Instructional Coach (PIC) provides ongoing reflective coaching.</a:t>
            </a:r>
            <a:r>
              <a:rPr lang="en-US" sz="7200" b="0" i="0" dirty="0">
                <a:solidFill>
                  <a:srgbClr val="000000"/>
                </a:solidFill>
                <a:effectLst/>
                <a:latin typeface="+mn-lt"/>
              </a:rPr>
              <a:t>​</a:t>
            </a:r>
          </a:p>
        </p:txBody>
      </p:sp>
      <p:sp>
        <p:nvSpPr>
          <p:cNvPr id="4" name="Content Placeholder 3">
            <a:extLst>
              <a:ext uri="{FF2B5EF4-FFF2-40B4-BE49-F238E27FC236}">
                <a16:creationId xmlns:a16="http://schemas.microsoft.com/office/drawing/2014/main" id="{7C6DDA04-1718-4A8E-9D18-152A65AEBFDD}"/>
              </a:ext>
            </a:extLst>
          </p:cNvPr>
          <p:cNvSpPr>
            <a:spLocks noGrp="1"/>
          </p:cNvSpPr>
          <p:nvPr>
            <p:ph sz="half" idx="13"/>
          </p:nvPr>
        </p:nvSpPr>
        <p:spPr>
          <a:xfrm>
            <a:off x="6096000" y="1116743"/>
            <a:ext cx="5843530" cy="4498057"/>
          </a:xfrm>
        </p:spPr>
        <p:txBody>
          <a:bodyPr>
            <a:normAutofit/>
          </a:bodyPr>
          <a:lstStyle/>
          <a:p>
            <a:pPr algn="l" rtl="0" fontAlgn="base">
              <a:buFont typeface="Wingdings" panose="05000000000000000000" pitchFamily="2" charset="2"/>
              <a:buChar char="ü"/>
            </a:pPr>
            <a:r>
              <a:rPr lang="en-US" sz="1800" b="0" i="0" u="none" strike="noStrike" dirty="0">
                <a:solidFill>
                  <a:srgbClr val="000000"/>
                </a:solidFill>
                <a:effectLst/>
                <a:latin typeface="+mn-lt"/>
              </a:rPr>
              <a:t>Support for effective social and emotional learning practices is provided through the Preschool Intervention and Referral Specialist (PIRS).</a:t>
            </a:r>
            <a:r>
              <a:rPr lang="en-US" sz="1800" b="0" i="0" dirty="0">
                <a:solidFill>
                  <a:srgbClr val="000000"/>
                </a:solidFill>
                <a:effectLst/>
                <a:latin typeface="+mn-lt"/>
              </a:rPr>
              <a:t>​</a:t>
            </a:r>
          </a:p>
          <a:p>
            <a:pPr algn="l" rtl="0" fontAlgn="base">
              <a:buFont typeface="Wingdings" panose="05000000000000000000" pitchFamily="2" charset="2"/>
              <a:buChar char="ü"/>
            </a:pPr>
            <a:r>
              <a:rPr lang="en-US" sz="1800" b="0" i="0" u="none" strike="noStrike" dirty="0">
                <a:solidFill>
                  <a:srgbClr val="000000"/>
                </a:solidFill>
                <a:effectLst/>
                <a:latin typeface="+mn-lt"/>
              </a:rPr>
              <a:t>A comprehensive program quality assessment tool is selected and implemented appropriately (Early Childhood Environment Rating Scale, Third Edition [ECERS 3], Curriculum Fidelity Tool, etc.).</a:t>
            </a:r>
            <a:r>
              <a:rPr lang="en-US" sz="1800" b="0" i="0" dirty="0">
                <a:solidFill>
                  <a:srgbClr val="000000"/>
                </a:solidFill>
                <a:effectLst/>
                <a:latin typeface="+mn-lt"/>
              </a:rPr>
              <a:t>​</a:t>
            </a:r>
          </a:p>
          <a:p>
            <a:pPr algn="l" rtl="0" fontAlgn="base">
              <a:buFont typeface="Wingdings" panose="05000000000000000000" pitchFamily="2" charset="2"/>
              <a:buChar char="ü"/>
            </a:pPr>
            <a:r>
              <a:rPr lang="en-US" sz="1800" b="0" i="0" u="none" strike="noStrike" dirty="0">
                <a:solidFill>
                  <a:srgbClr val="000000"/>
                </a:solidFill>
                <a:effectLst/>
                <a:latin typeface="+mn-lt"/>
              </a:rPr>
              <a:t>Focused on curriculum fidelity in order to reach desired outcomes.</a:t>
            </a:r>
            <a:endParaRPr lang="en-US" sz="18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61E4F3D0-46C3-47CD-B664-2C865AB3BD7B}"/>
              </a:ext>
            </a:extLst>
          </p:cNvPr>
          <p:cNvSpPr>
            <a:spLocks noGrp="1"/>
          </p:cNvSpPr>
          <p:nvPr>
            <p:ph type="sldNum" sz="quarter" idx="12"/>
          </p:nvPr>
        </p:nvSpPr>
        <p:spPr/>
        <p:txBody>
          <a:bodyPr/>
          <a:lstStyle/>
          <a:p>
            <a:fld id="{A3D1C70C-36A2-44FC-A083-98959550CFF4}" type="slidenum">
              <a:rPr lang="en-US" smtClean="0"/>
              <a:t>16</a:t>
            </a:fld>
            <a:endParaRPr lang="en-US"/>
          </a:p>
        </p:txBody>
      </p:sp>
    </p:spTree>
    <p:extLst>
      <p:ext uri="{BB962C8B-B14F-4D97-AF65-F5344CB8AC3E}">
        <p14:creationId xmlns:p14="http://schemas.microsoft.com/office/powerpoint/2010/main" val="375820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AA025-DB3C-41CB-991E-C06472030DA7}"/>
              </a:ext>
            </a:extLst>
          </p:cNvPr>
          <p:cNvSpPr>
            <a:spLocks noGrp="1"/>
          </p:cNvSpPr>
          <p:nvPr>
            <p:ph type="title"/>
          </p:nvPr>
        </p:nvSpPr>
        <p:spPr>
          <a:xfrm>
            <a:off x="1256841" y="98324"/>
            <a:ext cx="10096959" cy="1028152"/>
          </a:xfrm>
        </p:spPr>
        <p:txBody>
          <a:bodyPr/>
          <a:lstStyle/>
          <a:p>
            <a:r>
              <a:rPr lang="en-US" sz="3600" dirty="0"/>
              <a:t>High-Quality Collaboration</a:t>
            </a:r>
          </a:p>
        </p:txBody>
      </p:sp>
      <p:sp>
        <p:nvSpPr>
          <p:cNvPr id="3" name="Content Placeholder 2">
            <a:extLst>
              <a:ext uri="{FF2B5EF4-FFF2-40B4-BE49-F238E27FC236}">
                <a16:creationId xmlns:a16="http://schemas.microsoft.com/office/drawing/2014/main" id="{2C6412A0-2F2F-4137-AE20-734D288716E5}"/>
              </a:ext>
            </a:extLst>
          </p:cNvPr>
          <p:cNvSpPr>
            <a:spLocks noGrp="1"/>
          </p:cNvSpPr>
          <p:nvPr>
            <p:ph idx="1"/>
          </p:nvPr>
        </p:nvSpPr>
        <p:spPr>
          <a:xfrm>
            <a:off x="150864" y="1360793"/>
            <a:ext cx="11488910" cy="4330001"/>
          </a:xfrm>
        </p:spPr>
        <p:txBody>
          <a:bodyPr/>
          <a:lstStyle/>
          <a:p>
            <a:pPr algn="l" rtl="0" fontAlgn="base">
              <a:buFont typeface="Arial" panose="020B0604020202020204" pitchFamily="34" charset="0"/>
              <a:buChar char="•"/>
            </a:pPr>
            <a:r>
              <a:rPr lang="en-US" sz="2400" b="0" i="0" u="none" strike="noStrike" dirty="0">
                <a:solidFill>
                  <a:srgbClr val="000000"/>
                </a:solidFill>
                <a:effectLst/>
                <a:latin typeface="+mn-lt"/>
              </a:rPr>
              <a:t>Rigorous standards for all publicly funded programs (LEAs, private child care providers and Head Start programs). </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solidFill>
                  <a:srgbClr val="000000"/>
                </a:solidFill>
                <a:effectLst/>
                <a:latin typeface="+mn-lt"/>
              </a:rPr>
              <a:t>Services at a private child care provider and Head Start programs can enhance and extend what an LEA is able to provide. </a:t>
            </a:r>
            <a:r>
              <a:rPr lang="en-US" sz="2400" b="0" i="0" dirty="0">
                <a:solidFill>
                  <a:srgbClr val="000000"/>
                </a:solidFill>
                <a:effectLst/>
                <a:latin typeface="+mn-lt"/>
              </a:rPr>
              <a:t>​</a:t>
            </a:r>
          </a:p>
          <a:p>
            <a:pPr fontAlgn="base"/>
            <a:r>
              <a:rPr lang="en-US" sz="2400" b="0" i="0" u="none" strike="noStrike" dirty="0">
                <a:solidFill>
                  <a:srgbClr val="000000"/>
                </a:solidFill>
                <a:effectLst/>
                <a:latin typeface="+mn-lt"/>
              </a:rPr>
              <a:t>Provides families throughout a community, access to high-quality preschool programs that suit their individual needs. </a:t>
            </a:r>
            <a:endParaRPr lang="en-US" sz="24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B1420C86-113A-422F-9B7D-423424766324}"/>
              </a:ext>
            </a:extLst>
          </p:cNvPr>
          <p:cNvSpPr>
            <a:spLocks noGrp="1"/>
          </p:cNvSpPr>
          <p:nvPr>
            <p:ph type="sldNum" sz="quarter" idx="12"/>
          </p:nvPr>
        </p:nvSpPr>
        <p:spPr/>
        <p:txBody>
          <a:bodyPr/>
          <a:lstStyle/>
          <a:p>
            <a:fld id="{A3D1C70C-36A2-44FC-A083-98959550CFF4}" type="slidenum">
              <a:rPr lang="en-US" smtClean="0"/>
              <a:t>17</a:t>
            </a:fld>
            <a:endParaRPr lang="en-US"/>
          </a:p>
        </p:txBody>
      </p:sp>
    </p:spTree>
    <p:extLst>
      <p:ext uri="{BB962C8B-B14F-4D97-AF65-F5344CB8AC3E}">
        <p14:creationId xmlns:p14="http://schemas.microsoft.com/office/powerpoint/2010/main" val="389501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862411"/>
            <a:ext cx="12192000" cy="2726386"/>
          </a:xfrm>
        </p:spPr>
        <p:txBody>
          <a:bodyPr/>
          <a:lstStyle/>
          <a:p>
            <a:r>
              <a:rPr lang="en-US" sz="4800" dirty="0"/>
              <a:t>Role of the Local Education Agency (LEA) in Mixed Delivery </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18</a:t>
            </a:fld>
            <a:endParaRPr lang="en-US"/>
          </a:p>
        </p:txBody>
      </p:sp>
    </p:spTree>
    <p:extLst>
      <p:ext uri="{BB962C8B-B14F-4D97-AF65-F5344CB8AC3E}">
        <p14:creationId xmlns:p14="http://schemas.microsoft.com/office/powerpoint/2010/main" val="3824345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D1BA-1F46-4891-AF39-D46D67A05C44}"/>
              </a:ext>
            </a:extLst>
          </p:cNvPr>
          <p:cNvSpPr>
            <a:spLocks noGrp="1"/>
          </p:cNvSpPr>
          <p:nvPr>
            <p:ph type="title"/>
          </p:nvPr>
        </p:nvSpPr>
        <p:spPr/>
        <p:txBody>
          <a:bodyPr/>
          <a:lstStyle/>
          <a:p>
            <a:r>
              <a:rPr lang="en-US" sz="3600" dirty="0"/>
              <a:t>The Role of the Local Education Agency (LEA) </a:t>
            </a:r>
          </a:p>
        </p:txBody>
      </p:sp>
      <p:sp>
        <p:nvSpPr>
          <p:cNvPr id="3" name="Content Placeholder 2">
            <a:extLst>
              <a:ext uri="{FF2B5EF4-FFF2-40B4-BE49-F238E27FC236}">
                <a16:creationId xmlns:a16="http://schemas.microsoft.com/office/drawing/2014/main" id="{77BE19E9-2563-4F9E-AEC7-B422E5217F92}"/>
              </a:ext>
            </a:extLst>
          </p:cNvPr>
          <p:cNvSpPr>
            <a:spLocks noGrp="1"/>
          </p:cNvSpPr>
          <p:nvPr>
            <p:ph idx="1"/>
          </p:nvPr>
        </p:nvSpPr>
        <p:spPr>
          <a:xfrm>
            <a:off x="150864" y="1170055"/>
            <a:ext cx="11890272" cy="4517889"/>
          </a:xfrm>
        </p:spPr>
        <p:txBody>
          <a:bodyPr/>
          <a:lstStyle/>
          <a:p>
            <a:pPr algn="l" rtl="0" fontAlgn="base">
              <a:buFont typeface="Arial" panose="020B0604020202020204" pitchFamily="34" charset="0"/>
              <a:buChar char="•"/>
            </a:pPr>
            <a:r>
              <a:rPr lang="en-US" sz="2200" b="0" i="0" u="none" strike="noStrike" dirty="0">
                <a:solidFill>
                  <a:srgbClr val="000000"/>
                </a:solidFill>
                <a:effectLst/>
                <a:latin typeface="+mn-lt"/>
              </a:rPr>
              <a:t>Mixed delivery model requires collaboration between the LEA and local Head Start </a:t>
            </a:r>
            <a:br>
              <a:rPr lang="en-US" sz="2200" b="0" i="0" u="none" strike="noStrike" dirty="0">
                <a:solidFill>
                  <a:srgbClr val="000000"/>
                </a:solidFill>
                <a:effectLst/>
                <a:latin typeface="+mn-lt"/>
              </a:rPr>
            </a:br>
            <a:r>
              <a:rPr lang="en-US" sz="2200" b="0" i="0" u="none" strike="noStrike" dirty="0">
                <a:solidFill>
                  <a:srgbClr val="000000"/>
                </a:solidFill>
                <a:effectLst/>
                <a:latin typeface="+mn-lt"/>
              </a:rPr>
              <a:t>or private child care program.</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LEA is responsible for program implementation and quality.</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State funding flows through the LEA.</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Child care and Head Start staff are not typically employees of the LEA.</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Private child care and Head Start programs can be in or near an LEA. </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The LEA shall provide professional development and training specific to preschool education for all early childhood education administrators, teachers, and teacher assistants.</a:t>
            </a:r>
            <a:endParaRPr lang="en-US" sz="22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24592FEB-18BB-4B07-88F4-D68A79D78F72}"/>
              </a:ext>
            </a:extLst>
          </p:cNvPr>
          <p:cNvSpPr>
            <a:spLocks noGrp="1"/>
          </p:cNvSpPr>
          <p:nvPr>
            <p:ph type="sldNum" sz="quarter" idx="12"/>
          </p:nvPr>
        </p:nvSpPr>
        <p:spPr/>
        <p:txBody>
          <a:bodyPr/>
          <a:lstStyle/>
          <a:p>
            <a:fld id="{A3D1C70C-36A2-44FC-A083-98959550CFF4}" type="slidenum">
              <a:rPr lang="en-US" smtClean="0"/>
              <a:t>19</a:t>
            </a:fld>
            <a:endParaRPr lang="en-US"/>
          </a:p>
        </p:txBody>
      </p:sp>
    </p:spTree>
    <p:extLst>
      <p:ext uri="{BB962C8B-B14F-4D97-AF65-F5344CB8AC3E}">
        <p14:creationId xmlns:p14="http://schemas.microsoft.com/office/powerpoint/2010/main" val="12961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EADD-E787-458D-8903-464A9AAB4CC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4E34C9E-B802-4538-8C79-55503448D1CA}"/>
              </a:ext>
            </a:extLst>
          </p:cNvPr>
          <p:cNvSpPr>
            <a:spLocks noGrp="1"/>
          </p:cNvSpPr>
          <p:nvPr>
            <p:ph idx="1"/>
          </p:nvPr>
        </p:nvSpPr>
        <p:spPr>
          <a:xfrm>
            <a:off x="186813" y="1126474"/>
            <a:ext cx="10766323" cy="4924701"/>
          </a:xfrm>
        </p:spPr>
        <p:txBody>
          <a:bodyPr/>
          <a:lstStyle/>
          <a:p>
            <a:pPr algn="l" rtl="0" fontAlgn="base">
              <a:buFont typeface="Arial" panose="020B0604020202020204" pitchFamily="34" charset="0"/>
              <a:buChar char="•"/>
            </a:pPr>
            <a:r>
              <a:rPr lang="en-US" sz="2000" i="0" u="none" strike="noStrike" dirty="0">
                <a:solidFill>
                  <a:srgbClr val="000000"/>
                </a:solidFill>
                <a:effectLst/>
                <a:latin typeface="+mn-lt"/>
              </a:rPr>
              <a:t>Welcome</a:t>
            </a:r>
            <a:r>
              <a:rPr lang="en-US" sz="2000" i="0" dirty="0">
                <a:solidFill>
                  <a:srgbClr val="000000"/>
                </a:solidFill>
                <a:effectLst/>
                <a:latin typeface="+mn-lt"/>
              </a:rPr>
              <a:t>​.</a:t>
            </a:r>
          </a:p>
          <a:p>
            <a:pPr algn="l" rtl="0" fontAlgn="base">
              <a:buFont typeface="Arial" panose="020B0604020202020204" pitchFamily="34" charset="0"/>
              <a:buChar char="•"/>
            </a:pPr>
            <a:r>
              <a:rPr lang="en-US" sz="2000" i="0" u="none" strike="noStrike" dirty="0">
                <a:solidFill>
                  <a:srgbClr val="000000"/>
                </a:solidFill>
                <a:effectLst/>
                <a:latin typeface="+mn-lt"/>
              </a:rPr>
              <a:t>What is mixed delivery.</a:t>
            </a:r>
            <a:r>
              <a:rPr lang="en-US" sz="2000" i="0" dirty="0">
                <a:solidFill>
                  <a:srgbClr val="000000"/>
                </a:solidFill>
                <a:effectLst/>
                <a:latin typeface="+mn-lt"/>
              </a:rPr>
              <a:t>​</a:t>
            </a:r>
          </a:p>
          <a:p>
            <a:pPr algn="l" rtl="0" fontAlgn="base">
              <a:buFont typeface="Arial" panose="020B0604020202020204" pitchFamily="34" charset="0"/>
              <a:buChar char="•"/>
            </a:pPr>
            <a:r>
              <a:rPr lang="en-US" sz="2000" i="0" u="none" strike="noStrike" dirty="0">
                <a:solidFill>
                  <a:srgbClr val="000000"/>
                </a:solidFill>
                <a:effectLst/>
                <a:latin typeface="+mn-lt"/>
              </a:rPr>
              <a:t>History of mixed </a:t>
            </a:r>
            <a:r>
              <a:rPr lang="en-US" sz="2000" dirty="0">
                <a:solidFill>
                  <a:srgbClr val="000000"/>
                </a:solidFill>
                <a:latin typeface="+mn-lt"/>
              </a:rPr>
              <a:t>d</a:t>
            </a:r>
            <a:r>
              <a:rPr lang="en-US" sz="2000" i="0" u="none" strike="noStrike" dirty="0">
                <a:solidFill>
                  <a:srgbClr val="000000"/>
                </a:solidFill>
                <a:effectLst/>
                <a:latin typeface="+mn-lt"/>
              </a:rPr>
              <a:t>elivery in New Jersey</a:t>
            </a:r>
            <a:r>
              <a:rPr lang="en-US" sz="2000" i="0" dirty="0">
                <a:solidFill>
                  <a:srgbClr val="000000"/>
                </a:solidFill>
                <a:effectLst/>
                <a:latin typeface="+mn-lt"/>
              </a:rPr>
              <a:t>​.</a:t>
            </a:r>
          </a:p>
          <a:p>
            <a:pPr algn="l" rtl="0" fontAlgn="base">
              <a:buFont typeface="Arial" panose="020B0604020202020204" pitchFamily="34" charset="0"/>
              <a:buChar char="•"/>
            </a:pPr>
            <a:r>
              <a:rPr lang="en-US" sz="2000" u="none" strike="noStrike" dirty="0">
                <a:solidFill>
                  <a:srgbClr val="000000"/>
                </a:solidFill>
                <a:latin typeface="+mn-lt"/>
              </a:rPr>
              <a:t>Details of </a:t>
            </a:r>
            <a:r>
              <a:rPr lang="en-US" sz="2000" i="0" u="none" strike="noStrike" dirty="0">
                <a:solidFill>
                  <a:srgbClr val="000000"/>
                </a:solidFill>
                <a:effectLst/>
                <a:latin typeface="+mn-lt"/>
              </a:rPr>
              <a:t>mixed delivery.</a:t>
            </a:r>
            <a:r>
              <a:rPr lang="en-US" sz="2000" i="0" dirty="0">
                <a:solidFill>
                  <a:srgbClr val="000000"/>
                </a:solidFill>
                <a:effectLst/>
                <a:latin typeface="+mn-lt"/>
              </a:rPr>
              <a:t>​</a:t>
            </a:r>
          </a:p>
          <a:p>
            <a:pPr algn="l" rtl="0" fontAlgn="base">
              <a:buFont typeface="Arial" panose="020B0604020202020204" pitchFamily="34" charset="0"/>
              <a:buChar char="•"/>
            </a:pPr>
            <a:r>
              <a:rPr lang="en-US" sz="2000" i="0" u="none" strike="noStrike" dirty="0">
                <a:solidFill>
                  <a:srgbClr val="000000"/>
                </a:solidFill>
                <a:effectLst/>
                <a:latin typeface="+mn-lt"/>
              </a:rPr>
              <a:t>High-Quality preschool.</a:t>
            </a:r>
            <a:endParaRPr lang="en-US" sz="2000" i="0" dirty="0">
              <a:solidFill>
                <a:srgbClr val="000000"/>
              </a:solidFill>
              <a:effectLst/>
              <a:latin typeface="+mn-lt"/>
            </a:endParaRPr>
          </a:p>
          <a:p>
            <a:pPr algn="l" rtl="0" fontAlgn="base">
              <a:buFont typeface="Arial" panose="020B0604020202020204" pitchFamily="34" charset="0"/>
              <a:buChar char="•"/>
            </a:pPr>
            <a:r>
              <a:rPr lang="en-US" sz="2000" i="0" u="none" strike="noStrike" dirty="0">
                <a:solidFill>
                  <a:srgbClr val="000000"/>
                </a:solidFill>
                <a:effectLst/>
                <a:latin typeface="+mn-lt"/>
              </a:rPr>
              <a:t>Mixed delivery first steps.</a:t>
            </a:r>
          </a:p>
          <a:p>
            <a:pPr algn="l" rtl="0" fontAlgn="base">
              <a:buFont typeface="Arial" panose="020B0604020202020204" pitchFamily="34" charset="0"/>
              <a:buChar char="•"/>
            </a:pPr>
            <a:r>
              <a:rPr lang="en-US" sz="2000" i="0" u="none" strike="noStrike" dirty="0">
                <a:solidFill>
                  <a:srgbClr val="000000"/>
                </a:solidFill>
                <a:effectLst/>
                <a:latin typeface="+mn-lt"/>
              </a:rPr>
              <a:t>Mixed delivery challenges</a:t>
            </a:r>
            <a:r>
              <a:rPr lang="en-US" sz="2000" i="0" dirty="0">
                <a:solidFill>
                  <a:srgbClr val="000000"/>
                </a:solidFill>
                <a:effectLst/>
                <a:latin typeface="+mn-lt"/>
              </a:rPr>
              <a:t>​ and successes.</a:t>
            </a:r>
          </a:p>
          <a:p>
            <a:pPr algn="l" rtl="0" fontAlgn="base">
              <a:buFont typeface="Arial" panose="020B0604020202020204" pitchFamily="34" charset="0"/>
              <a:buChar char="•"/>
            </a:pPr>
            <a:r>
              <a:rPr lang="en-US" sz="2000" i="0" u="none" strike="noStrike" dirty="0">
                <a:solidFill>
                  <a:srgbClr val="000000"/>
                </a:solidFill>
                <a:effectLst/>
                <a:latin typeface="+mn-lt"/>
              </a:rPr>
              <a:t>Questions.</a:t>
            </a:r>
            <a:endParaRPr lang="en-US" sz="200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91C7E880-2E2A-49EC-A61A-5C2ADF5E3D3B}"/>
              </a:ext>
            </a:extLst>
          </p:cNvPr>
          <p:cNvSpPr>
            <a:spLocks noGrp="1"/>
          </p:cNvSpPr>
          <p:nvPr>
            <p:ph type="sldNum" sz="quarter" idx="12"/>
          </p:nvPr>
        </p:nvSpPr>
        <p:spPr/>
        <p:txBody>
          <a:bodyPr/>
          <a:lstStyle/>
          <a:p>
            <a:fld id="{A3D1C70C-36A2-44FC-A083-98959550CFF4}" type="slidenum">
              <a:rPr lang="en-US" smtClean="0"/>
              <a:t>2</a:t>
            </a:fld>
            <a:endParaRPr lang="en-US"/>
          </a:p>
        </p:txBody>
      </p:sp>
    </p:spTree>
    <p:extLst>
      <p:ext uri="{BB962C8B-B14F-4D97-AF65-F5344CB8AC3E}">
        <p14:creationId xmlns:p14="http://schemas.microsoft.com/office/powerpoint/2010/main" val="136278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921405"/>
            <a:ext cx="12192000" cy="2726386"/>
          </a:xfrm>
        </p:spPr>
        <p:txBody>
          <a:bodyPr/>
          <a:lstStyle/>
          <a:p>
            <a:r>
              <a:rPr lang="en-US" dirty="0"/>
              <a:t>Mixed Delivery First Steps </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20</a:t>
            </a:fld>
            <a:endParaRPr lang="en-US"/>
          </a:p>
        </p:txBody>
      </p:sp>
    </p:spTree>
    <p:extLst>
      <p:ext uri="{BB962C8B-B14F-4D97-AF65-F5344CB8AC3E}">
        <p14:creationId xmlns:p14="http://schemas.microsoft.com/office/powerpoint/2010/main" val="104755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86DE-7465-4128-93A4-20A3D6891043}"/>
              </a:ext>
            </a:extLst>
          </p:cNvPr>
          <p:cNvSpPr>
            <a:spLocks noGrp="1"/>
          </p:cNvSpPr>
          <p:nvPr>
            <p:ph type="title"/>
          </p:nvPr>
        </p:nvSpPr>
        <p:spPr>
          <a:xfrm>
            <a:off x="-178130" y="198393"/>
            <a:ext cx="12192000" cy="922033"/>
          </a:xfrm>
        </p:spPr>
        <p:txBody>
          <a:bodyPr/>
          <a:lstStyle/>
          <a:p>
            <a:r>
              <a:rPr lang="en-US" dirty="0"/>
              <a:t>Mixed Delivery</a:t>
            </a:r>
            <a:r>
              <a:rPr lang="en-US" baseline="0" dirty="0"/>
              <a:t>: Collaboration</a:t>
            </a:r>
            <a:endParaRPr lang="en-US" dirty="0"/>
          </a:p>
        </p:txBody>
      </p:sp>
      <p:graphicFrame>
        <p:nvGraphicFramePr>
          <p:cNvPr id="11" name="Diagram 10">
            <a:extLst>
              <a:ext uri="{FF2B5EF4-FFF2-40B4-BE49-F238E27FC236}">
                <a16:creationId xmlns:a16="http://schemas.microsoft.com/office/drawing/2014/main" id="{9C81831D-43A1-42C9-A902-B1C1BB8BC22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5717154"/>
              </p:ext>
            </p:extLst>
          </p:nvPr>
        </p:nvGraphicFramePr>
        <p:xfrm>
          <a:off x="1072945" y="1268362"/>
          <a:ext cx="10046110" cy="4463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C63A5E7-391E-4AE8-8C75-980FDEBD50E1}"/>
              </a:ext>
            </a:extLst>
          </p:cNvPr>
          <p:cNvSpPr txBox="1"/>
          <p:nvPr/>
        </p:nvSpPr>
        <p:spPr>
          <a:xfrm>
            <a:off x="2005781" y="4994167"/>
            <a:ext cx="8180438" cy="400110"/>
          </a:xfrm>
          <a:prstGeom prst="rect">
            <a:avLst/>
          </a:prstGeom>
          <a:noFill/>
        </p:spPr>
        <p:txBody>
          <a:bodyPr wrap="square" rtlCol="0">
            <a:spAutoFit/>
          </a:bodyPr>
          <a:lstStyle/>
          <a:p>
            <a:pPr algn="ctr"/>
            <a:r>
              <a:rPr lang="en-US" sz="2000" b="1" dirty="0"/>
              <a:t>High-Quality Preschool</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21</a:t>
            </a:fld>
            <a:endParaRPr lang="en-US"/>
          </a:p>
        </p:txBody>
      </p:sp>
    </p:spTree>
    <p:extLst>
      <p:ext uri="{BB962C8B-B14F-4D97-AF65-F5344CB8AC3E}">
        <p14:creationId xmlns:p14="http://schemas.microsoft.com/office/powerpoint/2010/main" val="1415348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1A51-C431-4BAE-91D2-2C4933FAA86F}"/>
              </a:ext>
            </a:extLst>
          </p:cNvPr>
          <p:cNvSpPr>
            <a:spLocks noGrp="1"/>
          </p:cNvSpPr>
          <p:nvPr>
            <p:ph type="title"/>
          </p:nvPr>
        </p:nvSpPr>
        <p:spPr/>
        <p:txBody>
          <a:bodyPr/>
          <a:lstStyle/>
          <a:p>
            <a:r>
              <a:rPr lang="en-US" dirty="0"/>
              <a:t>First Steps in Collaboration</a:t>
            </a:r>
          </a:p>
        </p:txBody>
      </p:sp>
      <p:sp>
        <p:nvSpPr>
          <p:cNvPr id="3" name="Content Placeholder 2">
            <a:extLst>
              <a:ext uri="{FF2B5EF4-FFF2-40B4-BE49-F238E27FC236}">
                <a16:creationId xmlns:a16="http://schemas.microsoft.com/office/drawing/2014/main" id="{4670B455-FE98-47B2-91E1-2CEBC9F9B51B}"/>
              </a:ext>
            </a:extLst>
          </p:cNvPr>
          <p:cNvSpPr>
            <a:spLocks noGrp="1"/>
          </p:cNvSpPr>
          <p:nvPr>
            <p:ph type="body" sz="quarter" idx="11"/>
          </p:nvPr>
        </p:nvSpPr>
        <p:spPr/>
        <p:txBody>
          <a:bodyPr>
            <a:noAutofit/>
          </a:bodyPr>
          <a:lstStyle/>
          <a:p>
            <a:pPr algn="l" rtl="0" fontAlgn="base"/>
            <a:r>
              <a:rPr lang="en-US" sz="1600" b="0" i="0" u="none" strike="noStrike" dirty="0">
                <a:solidFill>
                  <a:srgbClr val="000000"/>
                </a:solidFill>
                <a:effectLst/>
                <a:latin typeface="+mn-lt"/>
              </a:rPr>
              <a:t>Understand the community and determine the preschool universe.</a:t>
            </a:r>
            <a:r>
              <a:rPr lang="en-US" sz="1600" b="0" i="0" dirty="0">
                <a:solidFill>
                  <a:srgbClr val="000000"/>
                </a:solidFill>
                <a:effectLst/>
                <a:latin typeface="+mn-lt"/>
              </a:rPr>
              <a:t>​</a:t>
            </a:r>
          </a:p>
          <a:p>
            <a:pPr algn="l" rtl="0" fontAlgn="base"/>
            <a:r>
              <a:rPr lang="en-US" sz="1600" b="0" i="0" u="none" strike="noStrike" dirty="0">
                <a:solidFill>
                  <a:srgbClr val="000000"/>
                </a:solidFill>
                <a:effectLst/>
                <a:latin typeface="+mn-lt"/>
              </a:rPr>
              <a:t>Assess district capacity (facilities).</a:t>
            </a:r>
            <a:r>
              <a:rPr lang="en-US" sz="1600" b="0" i="0" dirty="0">
                <a:solidFill>
                  <a:srgbClr val="000000"/>
                </a:solidFill>
                <a:effectLst/>
                <a:latin typeface="+mn-lt"/>
              </a:rPr>
              <a:t>​</a:t>
            </a:r>
          </a:p>
          <a:p>
            <a:pPr algn="l" rtl="0" fontAlgn="base"/>
            <a:r>
              <a:rPr lang="en-US" sz="1600" b="0" i="0" u="none" strike="noStrike" dirty="0">
                <a:solidFill>
                  <a:srgbClr val="000000"/>
                </a:solidFill>
                <a:effectLst/>
                <a:latin typeface="+mn-lt"/>
              </a:rPr>
              <a:t>Review the New Jersey Department of Education Head Start and provider contract requirements. </a:t>
            </a:r>
            <a:r>
              <a:rPr lang="en-US" sz="1600" b="0" i="0" dirty="0">
                <a:solidFill>
                  <a:srgbClr val="000000"/>
                </a:solidFill>
                <a:effectLst/>
                <a:latin typeface="+mn-lt"/>
              </a:rPr>
              <a:t>​</a:t>
            </a:r>
          </a:p>
          <a:p>
            <a:pPr fontAlgn="base"/>
            <a:r>
              <a:rPr lang="en-US" sz="1600" b="0" i="0" u="none" strike="noStrike" dirty="0">
                <a:solidFill>
                  <a:srgbClr val="000000"/>
                </a:solidFill>
                <a:effectLst/>
                <a:latin typeface="+mn-lt"/>
              </a:rPr>
              <a:t>Outreach to local child care providers and Head Start programs.</a:t>
            </a:r>
            <a:r>
              <a:rPr lang="en-US" sz="1600" b="0" i="0" dirty="0">
                <a:solidFill>
                  <a:srgbClr val="000000"/>
                </a:solidFill>
                <a:effectLst/>
                <a:latin typeface="+mn-lt"/>
              </a:rPr>
              <a:t>​</a:t>
            </a:r>
            <a:endParaRPr lang="en-US" sz="1600" b="0" i="0" u="none" strike="noStrike" dirty="0">
              <a:solidFill>
                <a:srgbClr val="000000"/>
              </a:solidFill>
              <a:effectLst/>
              <a:latin typeface="+mn-lt"/>
            </a:endParaRPr>
          </a:p>
          <a:p>
            <a:pPr algn="l" rtl="0" fontAlgn="base"/>
            <a:r>
              <a:rPr lang="en-US" sz="1600" b="0" i="0" u="none" strike="noStrike" dirty="0">
                <a:solidFill>
                  <a:srgbClr val="000000"/>
                </a:solidFill>
                <a:effectLst/>
                <a:latin typeface="+mn-lt"/>
              </a:rPr>
              <a:t>Determine provider interest and facility capacity. </a:t>
            </a:r>
            <a:r>
              <a:rPr lang="en-US" sz="1600" b="0" i="0" dirty="0">
                <a:solidFill>
                  <a:srgbClr val="000000"/>
                </a:solidFill>
                <a:effectLst/>
                <a:latin typeface="+mn-lt"/>
              </a:rPr>
              <a:t>​</a:t>
            </a:r>
          </a:p>
          <a:p>
            <a:pPr algn="l" rtl="0" fontAlgn="base"/>
            <a:r>
              <a:rPr lang="en-US" sz="1600" b="0" i="0" u="none" strike="noStrike" dirty="0">
                <a:solidFill>
                  <a:srgbClr val="000000"/>
                </a:solidFill>
                <a:effectLst/>
                <a:latin typeface="+mn-lt"/>
              </a:rPr>
              <a:t>Meet with interested providers. </a:t>
            </a:r>
            <a:r>
              <a:rPr lang="en-US" sz="1600" b="0" i="0" dirty="0">
                <a:solidFill>
                  <a:srgbClr val="000000"/>
                </a:solidFill>
                <a:effectLst/>
                <a:latin typeface="+mn-lt"/>
              </a:rPr>
              <a:t>​</a:t>
            </a:r>
          </a:p>
          <a:p>
            <a:pPr algn="l" rtl="0" fontAlgn="base"/>
            <a:r>
              <a:rPr lang="en-US" sz="1600" b="0" i="0" u="none" strike="noStrike" dirty="0">
                <a:solidFill>
                  <a:srgbClr val="000000"/>
                </a:solidFill>
                <a:effectLst/>
                <a:latin typeface="+mn-lt"/>
              </a:rPr>
              <a:t>Begin planning:</a:t>
            </a:r>
            <a:r>
              <a:rPr lang="en-US" sz="1600" b="0" i="0" dirty="0">
                <a:solidFill>
                  <a:srgbClr val="000000"/>
                </a:solidFill>
                <a:effectLst/>
                <a:latin typeface="+mn-lt"/>
              </a:rPr>
              <a:t>​</a:t>
            </a:r>
            <a:r>
              <a:rPr lang="en-US" sz="1600" dirty="0">
                <a:solidFill>
                  <a:srgbClr val="000000"/>
                </a:solidFill>
                <a:latin typeface="+mn-lt"/>
              </a:rPr>
              <a:t> </a:t>
            </a:r>
          </a:p>
          <a:p>
            <a:pPr marL="0" indent="0" algn="l" rtl="0" fontAlgn="base">
              <a:buNone/>
            </a:pPr>
            <a:r>
              <a:rPr lang="en-US" sz="1600" dirty="0">
                <a:solidFill>
                  <a:srgbClr val="000000"/>
                </a:solidFill>
                <a:latin typeface="+mn-lt"/>
              </a:rPr>
              <a:t>        - </a:t>
            </a:r>
            <a:r>
              <a:rPr lang="en-US" sz="1600" b="0" i="0" u="none" strike="noStrike" dirty="0">
                <a:solidFill>
                  <a:srgbClr val="000000"/>
                </a:solidFill>
                <a:effectLst/>
                <a:latin typeface="+mn-lt"/>
              </a:rPr>
              <a:t>Include preschool in the strategic plan.</a:t>
            </a:r>
            <a:r>
              <a:rPr lang="en-US" sz="1600" b="0" i="0" dirty="0">
                <a:solidFill>
                  <a:srgbClr val="000000"/>
                </a:solidFill>
                <a:effectLst/>
                <a:latin typeface="+mn-lt"/>
              </a:rPr>
              <a:t>​</a:t>
            </a:r>
            <a:r>
              <a:rPr lang="en-US" sz="1600" b="0" i="0" u="none" strike="noStrike" dirty="0">
                <a:solidFill>
                  <a:srgbClr val="000000"/>
                </a:solidFill>
                <a:effectLst/>
                <a:latin typeface="+mn-lt"/>
              </a:rPr>
              <a:t>  </a:t>
            </a:r>
          </a:p>
          <a:p>
            <a:pPr marL="0" indent="0" algn="l" rtl="0" fontAlgn="base">
              <a:buNone/>
            </a:pPr>
            <a:r>
              <a:rPr lang="en-US" sz="1600" dirty="0">
                <a:solidFill>
                  <a:srgbClr val="000000"/>
                </a:solidFill>
                <a:latin typeface="+mn-lt"/>
              </a:rPr>
              <a:t>        </a:t>
            </a:r>
            <a:r>
              <a:rPr lang="en-US" sz="1600" b="0" i="0" u="none" strike="noStrike" dirty="0">
                <a:solidFill>
                  <a:srgbClr val="000000"/>
                </a:solidFill>
                <a:effectLst/>
                <a:latin typeface="+mn-lt"/>
              </a:rPr>
              <a:t>- Develop a planning committee and outline program plans, details</a:t>
            </a:r>
            <a:r>
              <a:rPr lang="en-US" sz="1600" b="0" i="0" dirty="0">
                <a:solidFill>
                  <a:srgbClr val="000000"/>
                </a:solidFill>
                <a:effectLst/>
                <a:latin typeface="+mn-lt"/>
              </a:rPr>
              <a:t>​</a:t>
            </a:r>
            <a:r>
              <a:rPr lang="en-US" sz="1600" b="0" i="0" u="none" strike="noStrike" dirty="0">
                <a:solidFill>
                  <a:srgbClr val="000000"/>
                </a:solidFill>
                <a:effectLst/>
                <a:latin typeface="+mn-lt"/>
              </a:rPr>
              <a:t> and timelines. </a:t>
            </a:r>
            <a:endParaRPr lang="en-US" sz="16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3FC8B34F-8ADF-48E6-9630-6E028A738E6C}"/>
              </a:ext>
            </a:extLst>
          </p:cNvPr>
          <p:cNvSpPr>
            <a:spLocks noGrp="1"/>
          </p:cNvSpPr>
          <p:nvPr>
            <p:ph type="sldNum" sz="quarter" idx="10"/>
          </p:nvPr>
        </p:nvSpPr>
        <p:spPr/>
        <p:txBody>
          <a:bodyPr/>
          <a:lstStyle/>
          <a:p>
            <a:fld id="{A3D1C70C-36A2-44FC-A083-98959550CFF4}" type="slidenum">
              <a:rPr lang="en-US" smtClean="0"/>
              <a:t>22</a:t>
            </a:fld>
            <a:endParaRPr lang="en-US"/>
          </a:p>
        </p:txBody>
      </p:sp>
    </p:spTree>
    <p:extLst>
      <p:ext uri="{BB962C8B-B14F-4D97-AF65-F5344CB8AC3E}">
        <p14:creationId xmlns:p14="http://schemas.microsoft.com/office/powerpoint/2010/main" val="471709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4E7F-1C35-4955-BC8F-CB4441EAAE74}"/>
              </a:ext>
            </a:extLst>
          </p:cNvPr>
          <p:cNvSpPr>
            <a:spLocks noGrp="1"/>
          </p:cNvSpPr>
          <p:nvPr>
            <p:ph type="title"/>
          </p:nvPr>
        </p:nvSpPr>
        <p:spPr/>
        <p:txBody>
          <a:bodyPr/>
          <a:lstStyle/>
          <a:p>
            <a:r>
              <a:rPr lang="en-US" sz="4000" dirty="0">
                <a:latin typeface="Palatino Linotype"/>
              </a:rPr>
              <a:t>Requirements for all PEA Programs</a:t>
            </a:r>
          </a:p>
        </p:txBody>
      </p:sp>
      <p:sp>
        <p:nvSpPr>
          <p:cNvPr id="3" name="Content Placeholder 2">
            <a:extLst>
              <a:ext uri="{FF2B5EF4-FFF2-40B4-BE49-F238E27FC236}">
                <a16:creationId xmlns:a16="http://schemas.microsoft.com/office/drawing/2014/main" id="{F521BF90-7EB5-42C0-B143-2BDF460F3641}"/>
              </a:ext>
            </a:extLst>
          </p:cNvPr>
          <p:cNvSpPr>
            <a:spLocks noGrp="1"/>
          </p:cNvSpPr>
          <p:nvPr>
            <p:ph idx="1"/>
          </p:nvPr>
        </p:nvSpPr>
        <p:spPr>
          <a:xfrm>
            <a:off x="146292" y="1126475"/>
            <a:ext cx="11890272" cy="5130722"/>
          </a:xfrm>
        </p:spPr>
        <p:txBody>
          <a:bodyPr/>
          <a:lstStyle/>
          <a:p>
            <a:pPr algn="l" rtl="0" fontAlgn="base">
              <a:lnSpc>
                <a:spcPct val="100000"/>
              </a:lnSpc>
              <a:spcBef>
                <a:spcPts val="0"/>
              </a:spcBef>
              <a:spcAft>
                <a:spcPts val="0"/>
              </a:spcAft>
              <a:buFont typeface="Arial" panose="020B0604020202020204" pitchFamily="34" charset="0"/>
              <a:buChar char="•"/>
            </a:pPr>
            <a:r>
              <a:rPr lang="en-US" sz="2000" dirty="0">
                <a:solidFill>
                  <a:srgbClr val="000000"/>
                </a:solidFill>
                <a:latin typeface="+mn-lt"/>
              </a:rPr>
              <a:t>Preschool c</a:t>
            </a:r>
            <a:r>
              <a:rPr lang="en-US" sz="2000" b="0" i="0" u="none" strike="noStrike" dirty="0">
                <a:solidFill>
                  <a:srgbClr val="000000"/>
                </a:solidFill>
                <a:effectLst/>
                <a:latin typeface="+mn-lt"/>
              </a:rPr>
              <a:t>lassrooms must have 950 sq. ft. of instructional space.</a:t>
            </a:r>
            <a:r>
              <a:rPr lang="en-US" sz="2000" b="0" i="0" dirty="0">
                <a:solidFill>
                  <a:srgbClr val="000000"/>
                </a:solidFill>
                <a:effectLst/>
                <a:latin typeface="+mn-lt"/>
              </a:rPr>
              <a:t>​</a:t>
            </a:r>
            <a:r>
              <a:rPr lang="en-US" sz="2000" b="0" i="0" u="none" strike="noStrike" dirty="0">
                <a:solidFill>
                  <a:srgbClr val="000000"/>
                </a:solidFill>
                <a:effectLst/>
                <a:latin typeface="+mn-lt"/>
              </a:rPr>
              <a:t> </a:t>
            </a:r>
          </a:p>
          <a:p>
            <a:pPr marL="0" indent="0" algn="l" rtl="0" fontAlgn="base">
              <a:lnSpc>
                <a:spcPct val="100000"/>
              </a:lnSpc>
              <a:spcBef>
                <a:spcPts val="0"/>
              </a:spcBef>
              <a:spcAft>
                <a:spcPts val="0"/>
              </a:spcAft>
              <a:buNone/>
            </a:pPr>
            <a:r>
              <a:rPr lang="en-US" sz="2000" b="0" i="0" u="none" strike="noStrike" dirty="0">
                <a:solidFill>
                  <a:srgbClr val="000000"/>
                </a:solidFill>
                <a:effectLst/>
                <a:latin typeface="+mn-lt"/>
              </a:rPr>
              <a:t>         - </a:t>
            </a:r>
            <a:r>
              <a:rPr lang="en-US" sz="2000" b="0" i="1" u="none" strike="noStrike" dirty="0">
                <a:solidFill>
                  <a:srgbClr val="000000"/>
                </a:solidFill>
                <a:effectLst/>
                <a:latin typeface="+mn-lt"/>
              </a:rPr>
              <a:t>Facilities Waiver</a:t>
            </a:r>
            <a:endParaRPr lang="en-US" sz="2000" b="0" i="1" dirty="0">
              <a:solidFill>
                <a:srgbClr val="000000"/>
              </a:solidFill>
              <a:effectLst/>
              <a:latin typeface="+mn-lt"/>
            </a:endParaRPr>
          </a:p>
          <a:p>
            <a:pPr algn="l" rtl="0" fontAlgn="base">
              <a:buFont typeface="Arial" panose="020B0604020202020204" pitchFamily="34" charset="0"/>
              <a:buChar char="•"/>
            </a:pPr>
            <a:r>
              <a:rPr lang="en-US" sz="2000" b="0" i="0" u="none" strike="noStrike" dirty="0">
                <a:solidFill>
                  <a:srgbClr val="000000"/>
                </a:solidFill>
                <a:effectLst/>
                <a:latin typeface="+mn-lt"/>
              </a:rPr>
              <a:t>Full school day (six hours).</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Maximum class size of 15.</a:t>
            </a:r>
            <a:r>
              <a:rPr lang="en-US" sz="2000" b="0" i="0" dirty="0">
                <a:solidFill>
                  <a:srgbClr val="000000"/>
                </a:solidFill>
                <a:effectLst/>
                <a:latin typeface="+mn-lt"/>
              </a:rPr>
              <a:t>​</a:t>
            </a:r>
          </a:p>
          <a:p>
            <a:pPr algn="l" rtl="0" fontAlgn="base">
              <a:buFont typeface="Arial" panose="020B0604020202020204" pitchFamily="34" charset="0"/>
              <a:buChar char="•"/>
            </a:pPr>
            <a:r>
              <a:rPr lang="en-US" sz="2000" dirty="0">
                <a:solidFill>
                  <a:srgbClr val="000000"/>
                </a:solidFill>
                <a:latin typeface="+mn-lt"/>
              </a:rPr>
              <a:t>Required s</a:t>
            </a:r>
            <a:r>
              <a:rPr lang="en-US" sz="2000" b="0" i="0" u="none" strike="noStrike" dirty="0">
                <a:solidFill>
                  <a:srgbClr val="000000"/>
                </a:solidFill>
                <a:effectLst/>
                <a:latin typeface="+mn-lt"/>
              </a:rPr>
              <a:t>taffing includes certified teachers, instructional assistants, coaches (Preschool Instructional Coach and Preschool Intervention and Referral Specialist), Community Parent Involvement Specialist, Social Worker or Family Worker at contracted child care provider and Head Start locations) and Nurse.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Administrator with experience early childhood (preschool) to oversee program.</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Curriculum and performance-based child assessment is established and implemented. </a:t>
            </a:r>
            <a:endParaRPr lang="en-US" sz="20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A55D4A29-6D30-4702-B6FC-9F945882A790}"/>
              </a:ext>
            </a:extLst>
          </p:cNvPr>
          <p:cNvSpPr>
            <a:spLocks noGrp="1"/>
          </p:cNvSpPr>
          <p:nvPr>
            <p:ph type="sldNum" sz="quarter" idx="12"/>
          </p:nvPr>
        </p:nvSpPr>
        <p:spPr/>
        <p:txBody>
          <a:bodyPr/>
          <a:lstStyle/>
          <a:p>
            <a:fld id="{A3D1C70C-36A2-44FC-A083-98959550CFF4}" type="slidenum">
              <a:rPr lang="en-US" smtClean="0"/>
              <a:t>23</a:t>
            </a:fld>
            <a:endParaRPr lang="en-US"/>
          </a:p>
        </p:txBody>
      </p:sp>
    </p:spTree>
    <p:extLst>
      <p:ext uri="{BB962C8B-B14F-4D97-AF65-F5344CB8AC3E}">
        <p14:creationId xmlns:p14="http://schemas.microsoft.com/office/powerpoint/2010/main" val="154944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8194-E93C-4561-8799-44B466A31BBD}"/>
              </a:ext>
            </a:extLst>
          </p:cNvPr>
          <p:cNvSpPr>
            <a:spLocks noGrp="1"/>
          </p:cNvSpPr>
          <p:nvPr>
            <p:ph type="title"/>
          </p:nvPr>
        </p:nvSpPr>
        <p:spPr/>
        <p:txBody>
          <a:bodyPr/>
          <a:lstStyle/>
          <a:p>
            <a:r>
              <a:rPr lang="en-US" dirty="0"/>
              <a:t>More to Consider</a:t>
            </a:r>
          </a:p>
        </p:txBody>
      </p:sp>
      <p:sp>
        <p:nvSpPr>
          <p:cNvPr id="5" name="Slide Number Placeholder 4">
            <a:extLst>
              <a:ext uri="{FF2B5EF4-FFF2-40B4-BE49-F238E27FC236}">
                <a16:creationId xmlns:a16="http://schemas.microsoft.com/office/drawing/2014/main" id="{9A5C04B4-82EF-4C56-AA39-F066FC7AD60B}"/>
              </a:ext>
            </a:extLst>
          </p:cNvPr>
          <p:cNvSpPr>
            <a:spLocks noGrp="1"/>
          </p:cNvSpPr>
          <p:nvPr>
            <p:ph type="sldNum" sz="quarter" idx="12"/>
          </p:nvPr>
        </p:nvSpPr>
        <p:spPr/>
        <p:txBody>
          <a:bodyPr/>
          <a:lstStyle/>
          <a:p>
            <a:fld id="{A3D1C70C-36A2-44FC-A083-98959550CFF4}" type="slidenum">
              <a:rPr lang="en-US" smtClean="0"/>
              <a:t>24</a:t>
            </a:fld>
            <a:endParaRPr lang="en-US"/>
          </a:p>
        </p:txBody>
      </p:sp>
      <p:graphicFrame>
        <p:nvGraphicFramePr>
          <p:cNvPr id="7" name="Content Placeholder 6" descr="Mixed delivery things to consider&#10;List of 6 items&#10;- Hiring processes and protocols&#10;- Recruitment efforts&#10;- Registration and enrollment of children&#10;- Inclusion of children with special needs in general education preschool classrooms&#10;- Contracts&#10;- Budgets and reports">
            <a:extLst>
              <a:ext uri="{FF2B5EF4-FFF2-40B4-BE49-F238E27FC236}">
                <a16:creationId xmlns:a16="http://schemas.microsoft.com/office/drawing/2014/main" id="{DE4C5241-DD1F-4F55-BCEC-7357BC123B7C}"/>
              </a:ext>
            </a:extLst>
          </p:cNvPr>
          <p:cNvGraphicFramePr>
            <a:graphicFrameLocks noGrp="1"/>
          </p:cNvGraphicFramePr>
          <p:nvPr>
            <p:ph idx="1"/>
            <p:extLst>
              <p:ext uri="{D42A27DB-BD31-4B8C-83A1-F6EECF244321}">
                <p14:modId xmlns:p14="http://schemas.microsoft.com/office/powerpoint/2010/main" val="3781847370"/>
              </p:ext>
            </p:extLst>
          </p:nvPr>
        </p:nvGraphicFramePr>
        <p:xfrm>
          <a:off x="150864" y="1555794"/>
          <a:ext cx="11480697" cy="4272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8128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43F28-1BB7-4B70-9C97-A5EA1EA664AF}"/>
              </a:ext>
            </a:extLst>
          </p:cNvPr>
          <p:cNvSpPr>
            <a:spLocks noGrp="1"/>
          </p:cNvSpPr>
          <p:nvPr>
            <p:ph type="title"/>
          </p:nvPr>
        </p:nvSpPr>
        <p:spPr/>
        <p:txBody>
          <a:bodyPr/>
          <a:lstStyle/>
          <a:p>
            <a:r>
              <a:rPr lang="en-US" sz="4000" dirty="0"/>
              <a:t>Hiring Processes and Protocols</a:t>
            </a:r>
          </a:p>
        </p:txBody>
      </p:sp>
      <p:sp>
        <p:nvSpPr>
          <p:cNvPr id="3" name="Content Placeholder 2">
            <a:extLst>
              <a:ext uri="{FF2B5EF4-FFF2-40B4-BE49-F238E27FC236}">
                <a16:creationId xmlns:a16="http://schemas.microsoft.com/office/drawing/2014/main" id="{6F9AF2AA-EC7B-4753-AF10-D4413A4C1F37}"/>
              </a:ext>
            </a:extLst>
          </p:cNvPr>
          <p:cNvSpPr>
            <a:spLocks noGrp="1"/>
          </p:cNvSpPr>
          <p:nvPr>
            <p:ph idx="1"/>
          </p:nvPr>
        </p:nvSpPr>
        <p:spPr>
          <a:xfrm>
            <a:off x="146292" y="1430627"/>
            <a:ext cx="11890272" cy="4262250"/>
          </a:xfrm>
        </p:spPr>
        <p:txBody>
          <a:bodyPr/>
          <a:lstStyle/>
          <a:p>
            <a:pPr algn="l" rtl="0" fontAlgn="base">
              <a:buFont typeface="Arial" panose="020B0604020202020204" pitchFamily="34" charset="0"/>
              <a:buChar char="•"/>
            </a:pPr>
            <a:r>
              <a:rPr lang="en-US" sz="2800" dirty="0">
                <a:solidFill>
                  <a:srgbClr val="000000"/>
                </a:solidFill>
                <a:latin typeface="+mn-lt"/>
              </a:rPr>
              <a:t>C</a:t>
            </a:r>
            <a:r>
              <a:rPr lang="en-US" sz="2800" b="0" i="0" u="none" strike="noStrike" dirty="0">
                <a:solidFill>
                  <a:srgbClr val="000000"/>
                </a:solidFill>
                <a:effectLst/>
                <a:latin typeface="+mn-lt"/>
              </a:rPr>
              <a:t>omparable salaries. </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u="none" strike="noStrike" dirty="0">
                <a:solidFill>
                  <a:srgbClr val="000000"/>
                </a:solidFill>
                <a:effectLst/>
                <a:latin typeface="+mn-lt"/>
              </a:rPr>
              <a:t>Equitable benefits (paid time off [PTO], medical, etc.).</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u="none" strike="noStrike" dirty="0">
                <a:solidFill>
                  <a:srgbClr val="000000"/>
                </a:solidFill>
                <a:effectLst/>
                <a:latin typeface="+mn-lt"/>
              </a:rPr>
              <a:t>Removing barriers. </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u="none" strike="noStrike" dirty="0">
                <a:solidFill>
                  <a:srgbClr val="000000"/>
                </a:solidFill>
                <a:effectLst/>
                <a:latin typeface="+mn-lt"/>
              </a:rPr>
              <a:t>Research and determine requirements of all required positions. </a:t>
            </a:r>
          </a:p>
          <a:p>
            <a:r>
              <a:rPr lang="en-US" sz="2800" dirty="0"/>
              <a:t>Partner in the process. </a:t>
            </a:r>
          </a:p>
        </p:txBody>
      </p:sp>
      <p:sp>
        <p:nvSpPr>
          <p:cNvPr id="5" name="Slide Number Placeholder 4">
            <a:extLst>
              <a:ext uri="{FF2B5EF4-FFF2-40B4-BE49-F238E27FC236}">
                <a16:creationId xmlns:a16="http://schemas.microsoft.com/office/drawing/2014/main" id="{22602B95-0EE6-4ABD-A81D-B53ADD8F51AD}"/>
              </a:ext>
            </a:extLst>
          </p:cNvPr>
          <p:cNvSpPr>
            <a:spLocks noGrp="1"/>
          </p:cNvSpPr>
          <p:nvPr>
            <p:ph type="sldNum" sz="quarter" idx="12"/>
          </p:nvPr>
        </p:nvSpPr>
        <p:spPr/>
        <p:txBody>
          <a:bodyPr/>
          <a:lstStyle/>
          <a:p>
            <a:fld id="{A3D1C70C-36A2-44FC-A083-98959550CFF4}" type="slidenum">
              <a:rPr lang="en-US" smtClean="0"/>
              <a:t>25</a:t>
            </a:fld>
            <a:endParaRPr lang="en-US"/>
          </a:p>
        </p:txBody>
      </p:sp>
    </p:spTree>
    <p:extLst>
      <p:ext uri="{BB962C8B-B14F-4D97-AF65-F5344CB8AC3E}">
        <p14:creationId xmlns:p14="http://schemas.microsoft.com/office/powerpoint/2010/main" val="101008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B63D-F343-4AAC-AD03-8E63D1BD2C42}"/>
              </a:ext>
            </a:extLst>
          </p:cNvPr>
          <p:cNvSpPr>
            <a:spLocks noGrp="1"/>
          </p:cNvSpPr>
          <p:nvPr>
            <p:ph type="title"/>
          </p:nvPr>
        </p:nvSpPr>
        <p:spPr/>
        <p:txBody>
          <a:bodyPr/>
          <a:lstStyle/>
          <a:p>
            <a:r>
              <a:rPr lang="en-US" sz="4000" dirty="0"/>
              <a:t>Recruitment, Registration and Enrollment</a:t>
            </a:r>
          </a:p>
        </p:txBody>
      </p:sp>
      <p:sp>
        <p:nvSpPr>
          <p:cNvPr id="3" name="Content Placeholder 2">
            <a:extLst>
              <a:ext uri="{FF2B5EF4-FFF2-40B4-BE49-F238E27FC236}">
                <a16:creationId xmlns:a16="http://schemas.microsoft.com/office/drawing/2014/main" id="{24975D78-206B-42A5-8658-9BF2AC4DEC99}"/>
              </a:ext>
            </a:extLst>
          </p:cNvPr>
          <p:cNvSpPr>
            <a:spLocks noGrp="1"/>
          </p:cNvSpPr>
          <p:nvPr>
            <p:ph sz="half" idx="1"/>
          </p:nvPr>
        </p:nvSpPr>
        <p:spPr>
          <a:xfrm>
            <a:off x="176268" y="1342785"/>
            <a:ext cx="5843530" cy="4800599"/>
          </a:xfrm>
        </p:spPr>
        <p:txBody>
          <a:bodyPr>
            <a:normAutofit/>
          </a:bodyPr>
          <a:lstStyle/>
          <a:p>
            <a:pPr algn="l" rtl="0" fontAlgn="base">
              <a:buFont typeface="Arial" panose="020B0604020202020204" pitchFamily="34" charset="0"/>
              <a:buChar char="•"/>
            </a:pPr>
            <a:r>
              <a:rPr lang="en-US" sz="2200" b="0" i="0" u="none" strike="noStrike" dirty="0">
                <a:solidFill>
                  <a:srgbClr val="000000"/>
                </a:solidFill>
                <a:effectLst/>
                <a:latin typeface="+mn-lt"/>
              </a:rPr>
              <a:t>Look at district enrollment data (trends) and survey the community, including local Head Start and child care provider programs. </a:t>
            </a:r>
            <a:r>
              <a:rPr lang="en-US" sz="2200" b="0" i="0" dirty="0">
                <a:solidFill>
                  <a:srgbClr val="000000"/>
                </a:solidFill>
                <a:effectLst/>
                <a:latin typeface="+mn-lt"/>
              </a:rPr>
              <a:t>​</a:t>
            </a:r>
          </a:p>
          <a:p>
            <a:pPr algn="l" rtl="0" fontAlgn="base">
              <a:buFont typeface="Arial" panose="020B0604020202020204" pitchFamily="34" charset="0"/>
              <a:buChar char="•"/>
            </a:pPr>
            <a:r>
              <a:rPr lang="en-US" sz="2200" dirty="0">
                <a:solidFill>
                  <a:srgbClr val="000000"/>
                </a:solidFill>
                <a:latin typeface="+mn-lt"/>
              </a:rPr>
              <a:t>Develop and implement s</a:t>
            </a:r>
            <a:r>
              <a:rPr lang="en-US" sz="2200" b="0" i="0" u="none" strike="noStrike" dirty="0">
                <a:solidFill>
                  <a:srgbClr val="000000"/>
                </a:solidFill>
                <a:effectLst/>
                <a:latin typeface="+mn-lt"/>
              </a:rPr>
              <a:t>trategies to recruit and enroll hard to reach families. </a:t>
            </a:r>
            <a:r>
              <a:rPr lang="en-US" sz="2200" b="0" i="0" dirty="0">
                <a:solidFill>
                  <a:srgbClr val="000000"/>
                </a:solidFill>
                <a:effectLst/>
                <a:latin typeface="+mn-lt"/>
              </a:rPr>
              <a:t>​</a:t>
            </a:r>
          </a:p>
          <a:p>
            <a:pPr algn="l" rtl="0" fontAlgn="base">
              <a:buFont typeface="Arial" panose="020B0604020202020204" pitchFamily="34" charset="0"/>
              <a:buChar char="•"/>
            </a:pPr>
            <a:r>
              <a:rPr lang="en-US" sz="2200" dirty="0">
                <a:solidFill>
                  <a:srgbClr val="000000"/>
                </a:solidFill>
                <a:latin typeface="+mn-lt"/>
              </a:rPr>
              <a:t>Establish a c</a:t>
            </a:r>
            <a:r>
              <a:rPr lang="en-US" sz="2200" b="0" i="0" u="none" strike="noStrike" dirty="0">
                <a:solidFill>
                  <a:srgbClr val="000000"/>
                </a:solidFill>
                <a:effectLst/>
                <a:latin typeface="+mn-lt"/>
              </a:rPr>
              <a:t>lear and consistent protocol for determining enrollment. </a:t>
            </a:r>
            <a:r>
              <a:rPr lang="en-US" sz="2200" b="0" i="0" dirty="0">
                <a:solidFill>
                  <a:srgbClr val="000000"/>
                </a:solidFill>
                <a:effectLst/>
                <a:latin typeface="+mn-lt"/>
              </a:rPr>
              <a:t>​</a:t>
            </a:r>
          </a:p>
          <a:p>
            <a:pPr fontAlgn="base"/>
            <a:r>
              <a:rPr lang="en-US" sz="2200" b="0" i="0" u="none" strike="noStrike" dirty="0">
                <a:solidFill>
                  <a:srgbClr val="000000"/>
                </a:solidFill>
                <a:effectLst/>
                <a:latin typeface="+mn-lt"/>
              </a:rPr>
              <a:t>Inform families of enrollment criteria. </a:t>
            </a:r>
            <a:r>
              <a:rPr lang="en-US" sz="2200" b="0" i="0" dirty="0">
                <a:solidFill>
                  <a:srgbClr val="000000"/>
                </a:solidFill>
                <a:effectLst/>
                <a:latin typeface="+mn-lt"/>
              </a:rPr>
              <a:t>​</a:t>
            </a:r>
          </a:p>
        </p:txBody>
      </p:sp>
      <p:sp>
        <p:nvSpPr>
          <p:cNvPr id="4" name="Content Placeholder 3">
            <a:extLst>
              <a:ext uri="{FF2B5EF4-FFF2-40B4-BE49-F238E27FC236}">
                <a16:creationId xmlns:a16="http://schemas.microsoft.com/office/drawing/2014/main" id="{7C6DDA04-1718-4A8E-9D18-152A65AEBFDD}"/>
              </a:ext>
            </a:extLst>
          </p:cNvPr>
          <p:cNvSpPr>
            <a:spLocks noGrp="1"/>
          </p:cNvSpPr>
          <p:nvPr>
            <p:ph sz="half" idx="13"/>
          </p:nvPr>
        </p:nvSpPr>
        <p:spPr>
          <a:xfrm>
            <a:off x="6172202" y="1342786"/>
            <a:ext cx="5843530" cy="4800598"/>
          </a:xfrm>
        </p:spPr>
        <p:txBody>
          <a:bodyPr/>
          <a:lstStyle/>
          <a:p>
            <a:pPr algn="l" rtl="0" fontAlgn="base">
              <a:buFont typeface="Arial" panose="020B0604020202020204" pitchFamily="34" charset="0"/>
              <a:buChar char="•"/>
            </a:pPr>
            <a:r>
              <a:rPr lang="en-US" sz="2200" b="0" i="0" u="none" strike="noStrike" dirty="0">
                <a:solidFill>
                  <a:srgbClr val="000000"/>
                </a:solidFill>
                <a:effectLst/>
                <a:latin typeface="+mn-lt"/>
              </a:rPr>
              <a:t>Offer “pre-enrollment” opportunities for families. </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Open the registration portal. </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Enroll children and notify families. </a:t>
            </a:r>
            <a:endParaRPr lang="en-US" sz="22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61E4F3D0-46C3-47CD-B664-2C865AB3BD7B}"/>
              </a:ext>
            </a:extLst>
          </p:cNvPr>
          <p:cNvSpPr>
            <a:spLocks noGrp="1"/>
          </p:cNvSpPr>
          <p:nvPr>
            <p:ph type="sldNum" sz="quarter" idx="12"/>
          </p:nvPr>
        </p:nvSpPr>
        <p:spPr/>
        <p:txBody>
          <a:bodyPr/>
          <a:lstStyle/>
          <a:p>
            <a:fld id="{A3D1C70C-36A2-44FC-A083-98959550CFF4}" type="slidenum">
              <a:rPr lang="en-US" smtClean="0"/>
              <a:t>26</a:t>
            </a:fld>
            <a:endParaRPr lang="en-US"/>
          </a:p>
        </p:txBody>
      </p:sp>
    </p:spTree>
    <p:extLst>
      <p:ext uri="{BB962C8B-B14F-4D97-AF65-F5344CB8AC3E}">
        <p14:creationId xmlns:p14="http://schemas.microsoft.com/office/powerpoint/2010/main" val="2816755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82A2-04F9-4024-A147-F621857C1A73}"/>
              </a:ext>
            </a:extLst>
          </p:cNvPr>
          <p:cNvSpPr>
            <a:spLocks noGrp="1"/>
          </p:cNvSpPr>
          <p:nvPr>
            <p:ph type="title"/>
          </p:nvPr>
        </p:nvSpPr>
        <p:spPr>
          <a:xfrm>
            <a:off x="1256841" y="137652"/>
            <a:ext cx="10096959" cy="988823"/>
          </a:xfrm>
        </p:spPr>
        <p:txBody>
          <a:bodyPr/>
          <a:lstStyle/>
          <a:p>
            <a:r>
              <a:rPr lang="en-US" sz="3200" dirty="0"/>
              <a:t>Including Preschool Students with Individual Education Programs (IEPs)</a:t>
            </a:r>
          </a:p>
        </p:txBody>
      </p:sp>
      <p:sp>
        <p:nvSpPr>
          <p:cNvPr id="3" name="Content Placeholder 2">
            <a:extLst>
              <a:ext uri="{FF2B5EF4-FFF2-40B4-BE49-F238E27FC236}">
                <a16:creationId xmlns:a16="http://schemas.microsoft.com/office/drawing/2014/main" id="{4AB2A199-AE52-4F85-A062-A8BC3E6600E8}"/>
              </a:ext>
            </a:extLst>
          </p:cNvPr>
          <p:cNvSpPr>
            <a:spLocks noGrp="1"/>
          </p:cNvSpPr>
          <p:nvPr>
            <p:ph idx="1"/>
          </p:nvPr>
        </p:nvSpPr>
        <p:spPr>
          <a:xfrm>
            <a:off x="150864" y="1126474"/>
            <a:ext cx="11890272" cy="4763337"/>
          </a:xfrm>
        </p:spPr>
        <p:txBody>
          <a:bodyPr/>
          <a:lstStyle/>
          <a:p>
            <a:pPr algn="l" rtl="0" fontAlgn="base">
              <a:buFont typeface="Arial" panose="020B0604020202020204" pitchFamily="34" charset="0"/>
              <a:buChar char="•"/>
            </a:pPr>
            <a:r>
              <a:rPr lang="en-US" sz="1800" b="0" i="0" dirty="0">
                <a:solidFill>
                  <a:srgbClr val="000000"/>
                </a:solidFill>
                <a:effectLst/>
                <a:latin typeface="+mn-lt"/>
              </a:rPr>
              <a:t>LEAs shall ensure the inclusion of preschool children with disabilities in general education settings to the maximum extent possible </a:t>
            </a:r>
            <a:r>
              <a:rPr lang="en-US" sz="1800" i="0" dirty="0">
                <a:solidFill>
                  <a:srgbClr val="000000"/>
                </a:solidFill>
                <a:effectLst/>
                <a:latin typeface="+mn-lt"/>
              </a:rPr>
              <a:t>as set forth in N.J.A.C. 6A:14-4.2(a)1. </a:t>
            </a:r>
            <a:endParaRPr lang="en-US" sz="1800" i="0" u="none" strike="noStrike" dirty="0">
              <a:solidFill>
                <a:srgbClr val="000000"/>
              </a:solidFill>
              <a:effectLst/>
              <a:latin typeface="+mn-lt"/>
            </a:endParaRPr>
          </a:p>
          <a:p>
            <a:pPr algn="l" rtl="0" fontAlgn="base">
              <a:buFont typeface="Arial" panose="020B0604020202020204" pitchFamily="34" charset="0"/>
              <a:buChar char="•"/>
            </a:pPr>
            <a:r>
              <a:rPr lang="en-US" sz="1800" i="0" dirty="0">
                <a:solidFill>
                  <a:srgbClr val="000000"/>
                </a:solidFill>
                <a:effectLst/>
                <a:latin typeface="+mn-lt"/>
              </a:rPr>
              <a:t>It is recommended that general education classrooms enroll no more than </a:t>
            </a:r>
            <a:r>
              <a:rPr lang="en-US" sz="1800" dirty="0">
                <a:solidFill>
                  <a:srgbClr val="000000"/>
                </a:solidFill>
                <a:latin typeface="+mn-lt"/>
              </a:rPr>
              <a:t>two to three</a:t>
            </a:r>
            <a:r>
              <a:rPr lang="en-US" sz="1800" i="0" dirty="0">
                <a:solidFill>
                  <a:srgbClr val="000000"/>
                </a:solidFill>
                <a:effectLst/>
                <a:latin typeface="+mn-lt"/>
              </a:rPr>
              <a:t> children with IEPs per class. LEAs should </a:t>
            </a:r>
            <a:r>
              <a:rPr lang="en-US" sz="1800" dirty="0">
                <a:solidFill>
                  <a:srgbClr val="000000"/>
                </a:solidFill>
                <a:latin typeface="+mn-lt"/>
              </a:rPr>
              <a:t>e</a:t>
            </a:r>
            <a:r>
              <a:rPr lang="en-US" sz="1800" b="0" i="0" dirty="0">
                <a:solidFill>
                  <a:srgbClr val="000000"/>
                </a:solidFill>
                <a:effectLst/>
                <a:latin typeface="+mn-lt"/>
              </a:rPr>
              <a:t>nsure that preschoolers with disabilities are included in general education classrooms with ratios guided by naturally occurring proportions. Naturally occurring proportions are defined as including the same percentage of children with disabilities in general education classrooms as the percentage of their presence in the general population of the preschool program (Policy Statement on Inclusion, 2015).</a:t>
            </a:r>
            <a:r>
              <a:rPr lang="en-US" sz="1800" b="1" i="0" dirty="0">
                <a:solidFill>
                  <a:srgbClr val="000000"/>
                </a:solidFill>
                <a:effectLst/>
                <a:latin typeface="+mn-lt"/>
              </a:rPr>
              <a:t> </a:t>
            </a:r>
            <a:r>
              <a:rPr lang="en-US" sz="1800" b="0" i="0" dirty="0">
                <a:solidFill>
                  <a:srgbClr val="000000"/>
                </a:solidFill>
                <a:effectLst/>
                <a:latin typeface="+mn-lt"/>
              </a:rPr>
              <a:t>​</a:t>
            </a:r>
          </a:p>
          <a:p>
            <a:pPr algn="l" rtl="0" fontAlgn="base">
              <a:buFont typeface="Arial" panose="020B0604020202020204" pitchFamily="34" charset="0"/>
              <a:buChar char="•"/>
            </a:pPr>
            <a:r>
              <a:rPr lang="en-US" sz="1800" b="0" i="0" u="none" strike="noStrike" dirty="0">
                <a:effectLst/>
                <a:latin typeface="+mn-lt"/>
              </a:rPr>
              <a:t>Therapies are recommended to </a:t>
            </a:r>
            <a:r>
              <a:rPr lang="en-US" sz="1800" dirty="0">
                <a:latin typeface="+mn-lt"/>
              </a:rPr>
              <a:t>be integrated</a:t>
            </a:r>
            <a:r>
              <a:rPr lang="en-US" sz="1800" b="0" i="0" u="none" strike="noStrike" dirty="0">
                <a:effectLst/>
                <a:latin typeface="+mn-lt"/>
              </a:rPr>
              <a:t> within the preschool classroom (push-in as opposed to </a:t>
            </a:r>
            <a:br>
              <a:rPr lang="en-US" sz="1800" b="0" i="0" u="none" strike="noStrike" dirty="0">
                <a:effectLst/>
                <a:latin typeface="+mn-lt"/>
              </a:rPr>
            </a:br>
            <a:r>
              <a:rPr lang="en-US" sz="1800" b="0" i="0" u="none" strike="noStrike" dirty="0">
                <a:effectLst/>
                <a:latin typeface="+mn-lt"/>
              </a:rPr>
              <a:t>pull-out service model).</a:t>
            </a:r>
            <a:endParaRPr lang="en-US" sz="1800" b="0" i="0" dirty="0">
              <a:effectLst/>
              <a:latin typeface="+mn-lt"/>
            </a:endParaRPr>
          </a:p>
          <a:p>
            <a:pPr algn="l" rtl="0" fontAlgn="base">
              <a:buFont typeface="Arial" panose="020B0604020202020204" pitchFamily="34" charset="0"/>
              <a:buChar char="•"/>
            </a:pPr>
            <a:r>
              <a:rPr lang="en-US" sz="1800" b="0" i="0" u="none" strike="noStrike" dirty="0">
                <a:effectLst/>
                <a:latin typeface="+mn-lt"/>
              </a:rPr>
              <a:t>District staff are required to complete Department of Children and Families (DCF) required background checks.</a:t>
            </a:r>
          </a:p>
        </p:txBody>
      </p:sp>
      <p:sp>
        <p:nvSpPr>
          <p:cNvPr id="5" name="Slide Number Placeholder 4">
            <a:extLst>
              <a:ext uri="{FF2B5EF4-FFF2-40B4-BE49-F238E27FC236}">
                <a16:creationId xmlns:a16="http://schemas.microsoft.com/office/drawing/2014/main" id="{66352F9B-3685-4C3E-B4B5-08CE7ABAC9CD}"/>
              </a:ext>
            </a:extLst>
          </p:cNvPr>
          <p:cNvSpPr>
            <a:spLocks noGrp="1"/>
          </p:cNvSpPr>
          <p:nvPr>
            <p:ph type="sldNum" sz="quarter" idx="12"/>
          </p:nvPr>
        </p:nvSpPr>
        <p:spPr/>
        <p:txBody>
          <a:bodyPr/>
          <a:lstStyle/>
          <a:p>
            <a:fld id="{A3D1C70C-36A2-44FC-A083-98959550CFF4}" type="slidenum">
              <a:rPr lang="en-US" smtClean="0"/>
              <a:t>27</a:t>
            </a:fld>
            <a:endParaRPr lang="en-US"/>
          </a:p>
        </p:txBody>
      </p:sp>
    </p:spTree>
    <p:extLst>
      <p:ext uri="{BB962C8B-B14F-4D97-AF65-F5344CB8AC3E}">
        <p14:creationId xmlns:p14="http://schemas.microsoft.com/office/powerpoint/2010/main" val="2521529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E581-3E9A-42E0-A7E9-BEB4A0940D8D}"/>
              </a:ext>
            </a:extLst>
          </p:cNvPr>
          <p:cNvSpPr>
            <a:spLocks noGrp="1"/>
          </p:cNvSpPr>
          <p:nvPr>
            <p:ph type="title"/>
          </p:nvPr>
        </p:nvSpPr>
        <p:spPr/>
        <p:txBody>
          <a:bodyPr/>
          <a:lstStyle/>
          <a:p>
            <a:r>
              <a:rPr lang="en-US" sz="4000" dirty="0"/>
              <a:t>Contracts</a:t>
            </a:r>
          </a:p>
        </p:txBody>
      </p:sp>
      <p:sp>
        <p:nvSpPr>
          <p:cNvPr id="3" name="Content Placeholder 2">
            <a:extLst>
              <a:ext uri="{FF2B5EF4-FFF2-40B4-BE49-F238E27FC236}">
                <a16:creationId xmlns:a16="http://schemas.microsoft.com/office/drawing/2014/main" id="{3FD998E2-6165-461D-86C6-A18E46867F72}"/>
              </a:ext>
            </a:extLst>
          </p:cNvPr>
          <p:cNvSpPr>
            <a:spLocks noGrp="1"/>
          </p:cNvSpPr>
          <p:nvPr>
            <p:ph idx="1"/>
          </p:nvPr>
        </p:nvSpPr>
        <p:spPr>
          <a:xfrm>
            <a:off x="150864" y="1242367"/>
            <a:ext cx="11890272" cy="4674339"/>
          </a:xfrm>
        </p:spPr>
        <p:txBody>
          <a:bodyPr/>
          <a:lstStyle/>
          <a:p>
            <a:pPr algn="l" rtl="0" fontAlgn="base">
              <a:buFont typeface="Arial" panose="020B0604020202020204" pitchFamily="34" charset="0"/>
              <a:buChar char="•"/>
            </a:pPr>
            <a:r>
              <a:rPr lang="en-US" sz="2400" b="0" i="0" u="none" strike="noStrike" dirty="0">
                <a:solidFill>
                  <a:srgbClr val="000000"/>
                </a:solidFill>
                <a:effectLst/>
                <a:latin typeface="+mn-lt"/>
              </a:rPr>
              <a:t>Funding amounts (cost per pupil) for public, private and Head Start locations are determined by individual New Jersey counties. </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solidFill>
                  <a:srgbClr val="000000"/>
                </a:solidFill>
                <a:effectLst/>
                <a:latin typeface="+mn-lt"/>
              </a:rPr>
              <a:t>Each counties cost per pupil amount helps to ensure pay parity between districts and provider/Head Start programs. </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effectLst/>
                <a:latin typeface="+mn-lt"/>
              </a:rPr>
              <a:t>The </a:t>
            </a:r>
            <a:r>
              <a:rPr lang="en-US" sz="2400" b="0" i="1" u="none" strike="noStrike" dirty="0">
                <a:effectLst/>
                <a:latin typeface="+mn-lt"/>
              </a:rPr>
              <a:t>New Jersey Department of Education (NJDOE)</a:t>
            </a:r>
            <a:r>
              <a:rPr lang="en-US" sz="2400" b="0" i="0" u="none" strike="noStrike" dirty="0">
                <a:effectLst/>
                <a:latin typeface="+mn-lt"/>
              </a:rPr>
              <a:t> provides contract templates for both private child care provider and Head Start programs. </a:t>
            </a:r>
          </a:p>
          <a:p>
            <a:pPr algn="l" rtl="0" fontAlgn="base">
              <a:buFont typeface="Arial" panose="020B0604020202020204" pitchFamily="34" charset="0"/>
              <a:buChar char="•"/>
            </a:pPr>
            <a:r>
              <a:rPr lang="en-US" sz="2400" b="0" i="0" u="none" strike="noStrike" dirty="0">
                <a:effectLst/>
                <a:latin typeface="+mn-lt"/>
              </a:rPr>
              <a:t>All funded districts must annually submit executed contracts for all partnered location in order to County District School (CDS) codes to be issued.</a:t>
            </a:r>
            <a:endParaRPr lang="en-US" dirty="0"/>
          </a:p>
        </p:txBody>
      </p:sp>
      <p:sp>
        <p:nvSpPr>
          <p:cNvPr id="5" name="Slide Number Placeholder 4">
            <a:extLst>
              <a:ext uri="{FF2B5EF4-FFF2-40B4-BE49-F238E27FC236}">
                <a16:creationId xmlns:a16="http://schemas.microsoft.com/office/drawing/2014/main" id="{41CFEE57-D5AE-46E1-8087-8E07381C085E}"/>
              </a:ext>
            </a:extLst>
          </p:cNvPr>
          <p:cNvSpPr>
            <a:spLocks noGrp="1"/>
          </p:cNvSpPr>
          <p:nvPr>
            <p:ph type="sldNum" sz="quarter" idx="12"/>
          </p:nvPr>
        </p:nvSpPr>
        <p:spPr/>
        <p:txBody>
          <a:bodyPr/>
          <a:lstStyle/>
          <a:p>
            <a:fld id="{A3D1C70C-36A2-44FC-A083-98959550CFF4}" type="slidenum">
              <a:rPr lang="en-US" smtClean="0"/>
              <a:t>28</a:t>
            </a:fld>
            <a:endParaRPr lang="en-US"/>
          </a:p>
        </p:txBody>
      </p:sp>
    </p:spTree>
    <p:extLst>
      <p:ext uri="{BB962C8B-B14F-4D97-AF65-F5344CB8AC3E}">
        <p14:creationId xmlns:p14="http://schemas.microsoft.com/office/powerpoint/2010/main" val="127588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59A9-65A9-41AD-B4FB-359664EE3D7A}"/>
              </a:ext>
            </a:extLst>
          </p:cNvPr>
          <p:cNvSpPr>
            <a:spLocks noGrp="1"/>
          </p:cNvSpPr>
          <p:nvPr>
            <p:ph type="title"/>
          </p:nvPr>
        </p:nvSpPr>
        <p:spPr/>
        <p:txBody>
          <a:bodyPr/>
          <a:lstStyle/>
          <a:p>
            <a:r>
              <a:rPr lang="en-US" dirty="0"/>
              <a:t>Budgets and Reporting</a:t>
            </a:r>
          </a:p>
        </p:txBody>
      </p:sp>
      <p:sp>
        <p:nvSpPr>
          <p:cNvPr id="3" name="Content Placeholder 2">
            <a:extLst>
              <a:ext uri="{FF2B5EF4-FFF2-40B4-BE49-F238E27FC236}">
                <a16:creationId xmlns:a16="http://schemas.microsoft.com/office/drawing/2014/main" id="{F288CB0D-6F5B-46B6-A2B6-DDF77B073D55}"/>
              </a:ext>
            </a:extLst>
          </p:cNvPr>
          <p:cNvSpPr>
            <a:spLocks noGrp="1"/>
          </p:cNvSpPr>
          <p:nvPr>
            <p:ph idx="1"/>
          </p:nvPr>
        </p:nvSpPr>
        <p:spPr>
          <a:xfrm>
            <a:off x="146292" y="1430627"/>
            <a:ext cx="11890272" cy="4331076"/>
          </a:xfrm>
        </p:spPr>
        <p:txBody>
          <a:bodyPr/>
          <a:lstStyle/>
          <a:p>
            <a:pPr algn="l" rtl="0" fontAlgn="base">
              <a:buFont typeface="Arial" panose="020B0604020202020204" pitchFamily="34" charset="0"/>
              <a:buChar char="•"/>
            </a:pPr>
            <a:r>
              <a:rPr lang="en-US" sz="2000" b="0" i="0" u="none" strike="noStrike" dirty="0">
                <a:effectLst/>
                <a:latin typeface="+mn-lt"/>
              </a:rPr>
              <a:t>LEAs should provide financial management support to providers in developing annual budgets.</a:t>
            </a:r>
          </a:p>
          <a:p>
            <a:pPr algn="l" rtl="0" fontAlgn="base">
              <a:buFont typeface="Arial" panose="020B0604020202020204" pitchFamily="34" charset="0"/>
              <a:buChar char="•"/>
            </a:pPr>
            <a:r>
              <a:rPr lang="en-US" sz="2000" dirty="0">
                <a:latin typeface="+mn-lt"/>
              </a:rPr>
              <a:t>LEAs are responsible for reviewing and ensuring contract alignment of private child care provider and Head Start budgets prior to submission to the </a:t>
            </a:r>
            <a:r>
              <a:rPr lang="en-US" sz="2000" i="1" dirty="0">
                <a:latin typeface="+mn-lt"/>
              </a:rPr>
              <a:t>NJDOE</a:t>
            </a:r>
            <a:r>
              <a:rPr lang="en-US" sz="2000" dirty="0">
                <a:latin typeface="+mn-lt"/>
              </a:rPr>
              <a:t>. </a:t>
            </a:r>
            <a:r>
              <a:rPr lang="en-US" sz="2000" b="0" i="0" dirty="0">
                <a:effectLst/>
                <a:latin typeface="+mn-lt"/>
              </a:rPr>
              <a:t>​</a:t>
            </a:r>
          </a:p>
          <a:p>
            <a:pPr algn="l" rtl="0" fontAlgn="base">
              <a:buFont typeface="Arial" panose="020B0604020202020204" pitchFamily="34" charset="0"/>
              <a:buChar char="•"/>
            </a:pPr>
            <a:r>
              <a:rPr lang="en-US" sz="2000" b="0" i="0" u="none" strike="noStrike" dirty="0">
                <a:effectLst/>
                <a:latin typeface="+mn-lt"/>
              </a:rPr>
              <a:t>LEAs should ensure salary parity when reviewing annual private child care and Head Start budgets. </a:t>
            </a:r>
            <a:r>
              <a:rPr lang="en-US" sz="2000" b="0" i="0" dirty="0">
                <a:effectLst/>
                <a:latin typeface="+mn-lt"/>
              </a:rPr>
              <a:t>​</a:t>
            </a:r>
          </a:p>
          <a:p>
            <a:pPr algn="l" rtl="0" fontAlgn="base">
              <a:buFont typeface="Arial" panose="020B0604020202020204" pitchFamily="34" charset="0"/>
              <a:buChar char="•"/>
            </a:pPr>
            <a:r>
              <a:rPr lang="en-US" sz="2000" b="0" i="0" u="none" strike="noStrike" dirty="0">
                <a:effectLst/>
                <a:latin typeface="+mn-lt"/>
              </a:rPr>
              <a:t>Providers submit quarterly expenditure reports to the LEA for review. </a:t>
            </a:r>
            <a:r>
              <a:rPr lang="en-US" sz="2000" b="0" i="0" dirty="0">
                <a:effectLst/>
                <a:latin typeface="+mn-lt"/>
              </a:rPr>
              <a:t>​</a:t>
            </a:r>
          </a:p>
          <a:p>
            <a:pPr algn="l" rtl="0" fontAlgn="base">
              <a:buFont typeface="Arial" panose="020B0604020202020204" pitchFamily="34" charset="0"/>
              <a:buChar char="•"/>
            </a:pPr>
            <a:r>
              <a:rPr lang="en-US" sz="2000" b="0" i="0" u="none" strike="noStrike" dirty="0">
                <a:effectLst/>
                <a:latin typeface="+mn-lt"/>
              </a:rPr>
              <a:t>A collaborative procedure is dev</a:t>
            </a:r>
            <a:r>
              <a:rPr lang="en-US" sz="2000" dirty="0">
                <a:latin typeface="+mn-lt"/>
              </a:rPr>
              <a:t>eloped to determine e</a:t>
            </a:r>
            <a:r>
              <a:rPr lang="en-US" sz="2000" b="0" i="0" u="none" strike="noStrike" dirty="0">
                <a:effectLst/>
                <a:latin typeface="+mn-lt"/>
              </a:rPr>
              <a:t>nd-of-year surplus funds.</a:t>
            </a:r>
            <a:endParaRPr lang="en-US" sz="2000" dirty="0"/>
          </a:p>
        </p:txBody>
      </p:sp>
      <p:sp>
        <p:nvSpPr>
          <p:cNvPr id="5" name="Slide Number Placeholder 4">
            <a:extLst>
              <a:ext uri="{FF2B5EF4-FFF2-40B4-BE49-F238E27FC236}">
                <a16:creationId xmlns:a16="http://schemas.microsoft.com/office/drawing/2014/main" id="{A2327D41-11DB-4ADB-9FC0-75C1611D2564}"/>
              </a:ext>
            </a:extLst>
          </p:cNvPr>
          <p:cNvSpPr>
            <a:spLocks noGrp="1"/>
          </p:cNvSpPr>
          <p:nvPr>
            <p:ph type="sldNum" sz="quarter" idx="12"/>
          </p:nvPr>
        </p:nvSpPr>
        <p:spPr/>
        <p:txBody>
          <a:bodyPr/>
          <a:lstStyle/>
          <a:p>
            <a:fld id="{A3D1C70C-36A2-44FC-A083-98959550CFF4}" type="slidenum">
              <a:rPr lang="en-US" smtClean="0"/>
              <a:t>29</a:t>
            </a:fld>
            <a:endParaRPr lang="en-US"/>
          </a:p>
        </p:txBody>
      </p:sp>
    </p:spTree>
    <p:extLst>
      <p:ext uri="{BB962C8B-B14F-4D97-AF65-F5344CB8AC3E}">
        <p14:creationId xmlns:p14="http://schemas.microsoft.com/office/powerpoint/2010/main" val="296104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345A-D235-4E10-9A4D-95248CB0A9C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E01F0A64-546E-4B6F-B3C2-C2EA654ECF53}"/>
              </a:ext>
            </a:extLst>
          </p:cNvPr>
          <p:cNvSpPr>
            <a:spLocks noGrp="1"/>
          </p:cNvSpPr>
          <p:nvPr>
            <p:ph idx="1"/>
          </p:nvPr>
        </p:nvSpPr>
        <p:spPr>
          <a:xfrm>
            <a:off x="146292" y="1430626"/>
            <a:ext cx="11890272" cy="4075439"/>
          </a:xfrm>
        </p:spPr>
        <p:txBody>
          <a:bodyPr/>
          <a:lstStyle/>
          <a:p>
            <a:pPr marL="0" indent="0" algn="l" rtl="0" fontAlgn="base">
              <a:buNone/>
            </a:pPr>
            <a:r>
              <a:rPr lang="en-US" sz="2400" b="1" u="none" strike="noStrike" dirty="0">
                <a:solidFill>
                  <a:srgbClr val="000000"/>
                </a:solidFill>
                <a:effectLst/>
                <a:latin typeface="+mn-lt"/>
              </a:rPr>
              <a:t>Participants attending this presentation will:</a:t>
            </a:r>
            <a:r>
              <a:rPr lang="en-US" sz="2400" b="0" dirty="0">
                <a:solidFill>
                  <a:srgbClr val="000000"/>
                </a:solidFill>
                <a:effectLst/>
                <a:latin typeface="+mn-lt"/>
              </a:rPr>
              <a:t>​</a:t>
            </a:r>
            <a:endParaRPr lang="en-US" sz="2400" dirty="0">
              <a:solidFill>
                <a:srgbClr val="000000"/>
              </a:solidFill>
              <a:latin typeface="+mn-lt"/>
            </a:endParaRPr>
          </a:p>
          <a:p>
            <a:pPr fontAlgn="base"/>
            <a:r>
              <a:rPr lang="en-US" sz="2400" b="0" i="0" u="none" strike="noStrike" dirty="0">
                <a:solidFill>
                  <a:srgbClr val="000000"/>
                </a:solidFill>
                <a:effectLst/>
                <a:latin typeface="+mn-lt"/>
              </a:rPr>
              <a:t>Be introduced to the history and current data on mixed delivery; </a:t>
            </a:r>
            <a:r>
              <a:rPr lang="en-US" sz="2400" b="0" i="0" dirty="0">
                <a:solidFill>
                  <a:srgbClr val="000000"/>
                </a:solidFill>
                <a:effectLst/>
                <a:latin typeface="+mn-lt"/>
              </a:rPr>
              <a:t>​</a:t>
            </a:r>
            <a:endParaRPr lang="en-US" sz="2400" dirty="0">
              <a:solidFill>
                <a:srgbClr val="000000"/>
              </a:solidFill>
              <a:latin typeface="+mn-lt"/>
            </a:endParaRPr>
          </a:p>
          <a:p>
            <a:pPr fontAlgn="base"/>
            <a:r>
              <a:rPr lang="en-US" sz="2400" b="0" i="0" u="none" strike="noStrike" dirty="0">
                <a:solidFill>
                  <a:srgbClr val="000000"/>
                </a:solidFill>
                <a:effectLst/>
                <a:latin typeface="+mn-lt"/>
              </a:rPr>
              <a:t>Understand the benefits of mixed delivery;</a:t>
            </a:r>
            <a:r>
              <a:rPr lang="en-US" sz="2400" b="0" i="0" dirty="0">
                <a:solidFill>
                  <a:srgbClr val="000000"/>
                </a:solidFill>
                <a:effectLst/>
                <a:latin typeface="+mn-lt"/>
              </a:rPr>
              <a:t>​</a:t>
            </a:r>
            <a:endParaRPr lang="en-US" sz="2400" dirty="0">
              <a:solidFill>
                <a:srgbClr val="000000"/>
              </a:solidFill>
              <a:latin typeface="+mn-lt"/>
            </a:endParaRPr>
          </a:p>
          <a:p>
            <a:pPr fontAlgn="base"/>
            <a:r>
              <a:rPr lang="en-US" sz="2400" b="0" i="0" u="none" strike="noStrike" dirty="0">
                <a:solidFill>
                  <a:srgbClr val="000000"/>
                </a:solidFill>
                <a:effectLst/>
                <a:latin typeface="+mn-lt"/>
              </a:rPr>
              <a:t>Understand the current requirements of mixed delivery;</a:t>
            </a:r>
            <a:r>
              <a:rPr lang="en-US" sz="2400" b="0" i="0" dirty="0">
                <a:solidFill>
                  <a:srgbClr val="000000"/>
                </a:solidFill>
                <a:effectLst/>
                <a:latin typeface="+mn-lt"/>
              </a:rPr>
              <a:t>​</a:t>
            </a:r>
            <a:endParaRPr lang="en-US" sz="2400" dirty="0">
              <a:solidFill>
                <a:srgbClr val="000000"/>
              </a:solidFill>
              <a:latin typeface="+mn-lt"/>
            </a:endParaRPr>
          </a:p>
          <a:p>
            <a:pPr fontAlgn="base"/>
            <a:r>
              <a:rPr lang="en-US" sz="2400" b="0" i="0" u="none" strike="noStrike" dirty="0">
                <a:solidFill>
                  <a:srgbClr val="000000"/>
                </a:solidFill>
                <a:effectLst/>
                <a:latin typeface="+mn-lt"/>
              </a:rPr>
              <a:t>Understand the Lead Education Agency's (LEA) role in mixed delivery; and</a:t>
            </a:r>
            <a:r>
              <a:rPr lang="en-US" sz="2400" b="0" i="0" dirty="0">
                <a:solidFill>
                  <a:srgbClr val="000000"/>
                </a:solidFill>
                <a:effectLst/>
                <a:latin typeface="+mn-lt"/>
              </a:rPr>
              <a:t>​</a:t>
            </a:r>
            <a:endParaRPr lang="en-US" sz="2400" dirty="0">
              <a:solidFill>
                <a:srgbClr val="000000"/>
              </a:solidFill>
              <a:latin typeface="+mn-lt"/>
            </a:endParaRPr>
          </a:p>
          <a:p>
            <a:pPr fontAlgn="base"/>
            <a:r>
              <a:rPr lang="en-US" sz="2400" b="0" i="0" u="none" strike="noStrike" dirty="0">
                <a:solidFill>
                  <a:srgbClr val="000000"/>
                </a:solidFill>
                <a:effectLst/>
                <a:latin typeface="+mn-lt"/>
              </a:rPr>
              <a:t>Understand how to launch a mixed delivery model. </a:t>
            </a:r>
            <a:endParaRPr lang="en-US" sz="24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4A8BA1B9-78C2-4D04-BFD4-12D712B86446}"/>
              </a:ext>
            </a:extLst>
          </p:cNvPr>
          <p:cNvSpPr>
            <a:spLocks noGrp="1"/>
          </p:cNvSpPr>
          <p:nvPr>
            <p:ph type="sldNum" sz="quarter" idx="12"/>
          </p:nvPr>
        </p:nvSpPr>
        <p:spPr/>
        <p:txBody>
          <a:bodyPr/>
          <a:lstStyle/>
          <a:p>
            <a:fld id="{A3D1C70C-36A2-44FC-A083-98959550CFF4}" type="slidenum">
              <a:rPr lang="en-US" smtClean="0"/>
              <a:t>3</a:t>
            </a:fld>
            <a:endParaRPr lang="en-US"/>
          </a:p>
        </p:txBody>
      </p:sp>
    </p:spTree>
    <p:extLst>
      <p:ext uri="{BB962C8B-B14F-4D97-AF65-F5344CB8AC3E}">
        <p14:creationId xmlns:p14="http://schemas.microsoft.com/office/powerpoint/2010/main" val="400949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921405"/>
            <a:ext cx="12192000" cy="2726386"/>
          </a:xfrm>
        </p:spPr>
        <p:txBody>
          <a:bodyPr/>
          <a:lstStyle/>
          <a:p>
            <a:r>
              <a:rPr lang="en-US" dirty="0"/>
              <a:t>Mixed Delivery Challenges and Successes</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30</a:t>
            </a:fld>
            <a:endParaRPr lang="en-US"/>
          </a:p>
        </p:txBody>
      </p:sp>
    </p:spTree>
    <p:extLst>
      <p:ext uri="{BB962C8B-B14F-4D97-AF65-F5344CB8AC3E}">
        <p14:creationId xmlns:p14="http://schemas.microsoft.com/office/powerpoint/2010/main" val="4121291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F17B-CA89-4C08-A51B-65469ADC25A0}"/>
              </a:ext>
            </a:extLst>
          </p:cNvPr>
          <p:cNvSpPr>
            <a:spLocks noGrp="1"/>
          </p:cNvSpPr>
          <p:nvPr>
            <p:ph type="title"/>
          </p:nvPr>
        </p:nvSpPr>
        <p:spPr/>
        <p:txBody>
          <a:bodyPr/>
          <a:lstStyle/>
          <a:p>
            <a:r>
              <a:rPr lang="en-US" dirty="0"/>
              <a:t>Mixed Delivery Challenges</a:t>
            </a:r>
          </a:p>
        </p:txBody>
      </p:sp>
      <p:sp>
        <p:nvSpPr>
          <p:cNvPr id="3" name="Content Placeholder 2">
            <a:extLst>
              <a:ext uri="{FF2B5EF4-FFF2-40B4-BE49-F238E27FC236}">
                <a16:creationId xmlns:a16="http://schemas.microsoft.com/office/drawing/2014/main" id="{441E3FE4-E34F-453B-B265-A059507D2124}"/>
              </a:ext>
            </a:extLst>
          </p:cNvPr>
          <p:cNvSpPr>
            <a:spLocks noGrp="1"/>
          </p:cNvSpPr>
          <p:nvPr>
            <p:ph idx="1"/>
          </p:nvPr>
        </p:nvSpPr>
        <p:spPr>
          <a:xfrm>
            <a:off x="150864" y="1213308"/>
            <a:ext cx="11890272" cy="4420575"/>
          </a:xfrm>
        </p:spPr>
        <p:txBody>
          <a:bodyPr/>
          <a:lstStyle/>
          <a:p>
            <a:pPr algn="l" rtl="0" fontAlgn="base">
              <a:buFont typeface="Arial" panose="020B0604020202020204" pitchFamily="34" charset="0"/>
              <a:buChar char="•"/>
            </a:pPr>
            <a:r>
              <a:rPr lang="en-US" sz="2200" b="0" i="0" u="none" strike="noStrike" dirty="0">
                <a:solidFill>
                  <a:srgbClr val="000000"/>
                </a:solidFill>
                <a:effectLst/>
                <a:latin typeface="+mn-lt"/>
              </a:rPr>
              <a:t>While there are many benefits to these mixed delivery systems, it can be a challenge for administrators and policymakers to provide appropriate supports, effectively braid and distribute funding, and maintain quality across such a wide variety of settings.</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One of the biggest challenges states face expanding their preschool systems is coordinating preschool providers that operate in very different settings, including local education agencies, Head Start agencies, child care centers.</a:t>
            </a:r>
            <a:r>
              <a:rPr lang="en-US" sz="2200" b="0" i="0" dirty="0">
                <a:solidFill>
                  <a:srgbClr val="000000"/>
                </a:solidFill>
                <a:effectLst/>
                <a:latin typeface="+mn-lt"/>
              </a:rPr>
              <a:t>​</a:t>
            </a:r>
          </a:p>
          <a:p>
            <a:pPr algn="l" rtl="0" fontAlgn="base">
              <a:buFont typeface="Arial" panose="020B0604020202020204" pitchFamily="34" charset="0"/>
              <a:buChar char="•"/>
            </a:pPr>
            <a:r>
              <a:rPr lang="en-US" sz="2200" b="0" i="0" u="none" strike="noStrike" dirty="0">
                <a:solidFill>
                  <a:srgbClr val="000000"/>
                </a:solidFill>
                <a:effectLst/>
                <a:latin typeface="+mn-lt"/>
              </a:rPr>
              <a:t>Maintaining consistent program quality, which is especially difficult when combining publicly funded preschool, Head Start, and state- and federally-funded child care, which have different goals and policies governing quality.</a:t>
            </a:r>
            <a:endParaRPr lang="en-US" sz="1200" dirty="0">
              <a:latin typeface="+mn-lt"/>
            </a:endParaRPr>
          </a:p>
        </p:txBody>
      </p:sp>
      <p:sp>
        <p:nvSpPr>
          <p:cNvPr id="8" name="Content Placeholder 3">
            <a:extLst>
              <a:ext uri="{FF2B5EF4-FFF2-40B4-BE49-F238E27FC236}">
                <a16:creationId xmlns:a16="http://schemas.microsoft.com/office/drawing/2014/main" id="{883C3071-D2EA-4B91-9354-FA2D51A751EE}"/>
              </a:ext>
            </a:extLst>
          </p:cNvPr>
          <p:cNvSpPr>
            <a:spLocks noGrp="1"/>
          </p:cNvSpPr>
          <p:nvPr>
            <p:ph idx="13"/>
          </p:nvPr>
        </p:nvSpPr>
        <p:spPr>
          <a:xfrm>
            <a:off x="301728" y="5813740"/>
            <a:ext cx="11890272" cy="443457"/>
          </a:xfrm>
        </p:spPr>
        <p:txBody>
          <a:bodyPr/>
          <a:lstStyle/>
          <a:p>
            <a:pPr marL="0" indent="0" algn="r">
              <a:buNone/>
            </a:pPr>
            <a:r>
              <a:rPr lang="en-US" sz="1200" b="0" u="sng" strike="noStrike" dirty="0">
                <a:solidFill>
                  <a:srgbClr val="0563C1"/>
                </a:solidFill>
                <a:effectLst/>
                <a:latin typeface="+mn-lt"/>
                <a:hlinkClick r:id="rId2"/>
              </a:rPr>
              <a:t>Karin Garver, G. G. Weisenfeld, Lori Connors-</a:t>
            </a:r>
            <a:r>
              <a:rPr lang="en-US" sz="1200" b="0" u="sng" strike="noStrike" dirty="0" err="1">
                <a:solidFill>
                  <a:srgbClr val="0563C1"/>
                </a:solidFill>
                <a:effectLst/>
                <a:latin typeface="+mn-lt"/>
                <a:hlinkClick r:id="rId2"/>
              </a:rPr>
              <a:t>Tadros</a:t>
            </a:r>
            <a:r>
              <a:rPr lang="en-US" sz="1200" b="0" u="sng" strike="noStrike" dirty="0">
                <a:solidFill>
                  <a:srgbClr val="0563C1"/>
                </a:solidFill>
                <a:effectLst/>
                <a:latin typeface="+mn-lt"/>
                <a:hlinkClick r:id="rId2"/>
              </a:rPr>
              <a:t>, Katherine Hodges, Hanna Melnick, &amp;  Sara </a:t>
            </a:r>
            <a:r>
              <a:rPr lang="en-US" sz="1200" b="0" u="sng" strike="noStrike" dirty="0" err="1">
                <a:solidFill>
                  <a:srgbClr val="0563C1"/>
                </a:solidFill>
                <a:effectLst/>
                <a:latin typeface="+mn-lt"/>
                <a:hlinkClick r:id="rId2"/>
              </a:rPr>
              <a:t>Plasencia</a:t>
            </a:r>
            <a:r>
              <a:rPr lang="en-US" sz="1200" b="0" u="none" strike="noStrike" dirty="0">
                <a:solidFill>
                  <a:srgbClr val="000000"/>
                </a:solidFill>
                <a:effectLst/>
                <a:latin typeface="+mn-lt"/>
              </a:rPr>
              <a:t>  (NIEER and Learning Policy Institute, March 15, 2023</a:t>
            </a:r>
            <a:endParaRPr lang="en-US" sz="1200" dirty="0">
              <a:latin typeface="+mn-lt"/>
            </a:endParaRPr>
          </a:p>
        </p:txBody>
      </p:sp>
      <p:sp>
        <p:nvSpPr>
          <p:cNvPr id="5" name="Slide Number Placeholder 4">
            <a:extLst>
              <a:ext uri="{FF2B5EF4-FFF2-40B4-BE49-F238E27FC236}">
                <a16:creationId xmlns:a16="http://schemas.microsoft.com/office/drawing/2014/main" id="{D4224861-75AD-48AF-A98C-8F8C5C6DE9AF}"/>
              </a:ext>
            </a:extLst>
          </p:cNvPr>
          <p:cNvSpPr>
            <a:spLocks noGrp="1"/>
          </p:cNvSpPr>
          <p:nvPr>
            <p:ph type="sldNum" sz="quarter" idx="12"/>
          </p:nvPr>
        </p:nvSpPr>
        <p:spPr/>
        <p:txBody>
          <a:bodyPr/>
          <a:lstStyle/>
          <a:p>
            <a:fld id="{A3D1C70C-36A2-44FC-A083-98959550CFF4}" type="slidenum">
              <a:rPr lang="en-US" smtClean="0"/>
              <a:t>31</a:t>
            </a:fld>
            <a:endParaRPr lang="en-US"/>
          </a:p>
        </p:txBody>
      </p:sp>
    </p:spTree>
    <p:extLst>
      <p:ext uri="{BB962C8B-B14F-4D97-AF65-F5344CB8AC3E}">
        <p14:creationId xmlns:p14="http://schemas.microsoft.com/office/powerpoint/2010/main" val="4266478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CE63-2794-4F3E-AB53-099DA909339E}"/>
              </a:ext>
            </a:extLst>
          </p:cNvPr>
          <p:cNvSpPr>
            <a:spLocks noGrp="1"/>
          </p:cNvSpPr>
          <p:nvPr>
            <p:ph type="title"/>
          </p:nvPr>
        </p:nvSpPr>
        <p:spPr/>
        <p:txBody>
          <a:bodyPr/>
          <a:lstStyle/>
          <a:p>
            <a:r>
              <a:rPr lang="en-US" dirty="0"/>
              <a:t>Mixed Delivery Success</a:t>
            </a:r>
          </a:p>
        </p:txBody>
      </p:sp>
      <p:sp>
        <p:nvSpPr>
          <p:cNvPr id="3" name="Content Placeholder 2">
            <a:extLst>
              <a:ext uri="{FF2B5EF4-FFF2-40B4-BE49-F238E27FC236}">
                <a16:creationId xmlns:a16="http://schemas.microsoft.com/office/drawing/2014/main" id="{182BEA5D-139B-4830-82B6-FE016B9090D7}"/>
              </a:ext>
            </a:extLst>
          </p:cNvPr>
          <p:cNvSpPr>
            <a:spLocks noGrp="1"/>
          </p:cNvSpPr>
          <p:nvPr>
            <p:ph idx="1"/>
          </p:nvPr>
        </p:nvSpPr>
        <p:spPr>
          <a:xfrm>
            <a:off x="146292" y="1430627"/>
            <a:ext cx="11890272" cy="4409734"/>
          </a:xfrm>
        </p:spPr>
        <p:txBody>
          <a:bodyPr/>
          <a:lstStyle/>
          <a:p>
            <a:pPr fontAlgn="base"/>
            <a:r>
              <a:rPr lang="en-US" sz="2400" b="0" i="0" u="none" strike="noStrike" dirty="0">
                <a:solidFill>
                  <a:srgbClr val="000000"/>
                </a:solidFill>
                <a:effectLst/>
                <a:latin typeface="+mn-lt"/>
              </a:rPr>
              <a:t>Successful collaborations include regular communication, sharing of resources, shared decision making, etc.</a:t>
            </a: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effectLst/>
                <a:latin typeface="+mn-lt"/>
              </a:rPr>
              <a:t>Both LEAs and collaborative partner(s) should share a strength-based mindset, with the goal of servicing all children and families within the community. </a:t>
            </a:r>
            <a:r>
              <a:rPr lang="en-US" sz="2400" b="0" i="0" dirty="0">
                <a:solidFill>
                  <a:srgbClr val="FF0000"/>
                </a:solidFill>
                <a:effectLst/>
                <a:latin typeface="+mn-lt"/>
              </a:rPr>
              <a:t>​</a:t>
            </a:r>
          </a:p>
          <a:p>
            <a:pPr fontAlgn="base"/>
            <a:r>
              <a:rPr lang="en-US" sz="2400" b="0" i="0" u="none" strike="noStrike" dirty="0">
                <a:effectLst/>
                <a:latin typeface="+mn-lt"/>
              </a:rPr>
              <a:t>Many former Abbott programs are maintaining collaborative </a:t>
            </a:r>
            <a:r>
              <a:rPr lang="en-US" sz="2400" dirty="0">
                <a:latin typeface="+mn-lt"/>
              </a:rPr>
              <a:t>contracts </a:t>
            </a:r>
            <a:r>
              <a:rPr lang="en-US" sz="2400" b="0" i="0" u="none" strike="noStrike" dirty="0">
                <a:effectLst/>
                <a:latin typeface="+mn-lt"/>
              </a:rPr>
              <a:t>with the same private child care provider(s) and Head Start programs, more than 25 years later! </a:t>
            </a:r>
            <a:r>
              <a:rPr lang="en-US" sz="2400" b="0" i="0" dirty="0">
                <a:effectLst/>
                <a:latin typeface="+mn-lt"/>
              </a:rPr>
              <a:t>​</a:t>
            </a:r>
          </a:p>
        </p:txBody>
      </p:sp>
      <p:sp>
        <p:nvSpPr>
          <p:cNvPr id="5" name="Slide Number Placeholder 4">
            <a:extLst>
              <a:ext uri="{FF2B5EF4-FFF2-40B4-BE49-F238E27FC236}">
                <a16:creationId xmlns:a16="http://schemas.microsoft.com/office/drawing/2014/main" id="{70BBE34F-2C4A-4486-A7C5-518DC3DEA5FC}"/>
              </a:ext>
            </a:extLst>
          </p:cNvPr>
          <p:cNvSpPr>
            <a:spLocks noGrp="1"/>
          </p:cNvSpPr>
          <p:nvPr>
            <p:ph type="sldNum" sz="quarter" idx="12"/>
          </p:nvPr>
        </p:nvSpPr>
        <p:spPr/>
        <p:txBody>
          <a:bodyPr/>
          <a:lstStyle/>
          <a:p>
            <a:fld id="{A3D1C70C-36A2-44FC-A083-98959550CFF4}" type="slidenum">
              <a:rPr lang="en-US" smtClean="0"/>
              <a:t>32</a:t>
            </a:fld>
            <a:endParaRPr lang="en-US"/>
          </a:p>
        </p:txBody>
      </p:sp>
    </p:spTree>
    <p:extLst>
      <p:ext uri="{BB962C8B-B14F-4D97-AF65-F5344CB8AC3E}">
        <p14:creationId xmlns:p14="http://schemas.microsoft.com/office/powerpoint/2010/main" val="3830284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5DCC-F52C-475D-A449-458089BB91E8}"/>
              </a:ext>
            </a:extLst>
          </p:cNvPr>
          <p:cNvSpPr>
            <a:spLocks noGrp="1"/>
          </p:cNvSpPr>
          <p:nvPr>
            <p:ph type="title"/>
          </p:nvPr>
        </p:nvSpPr>
        <p:spPr/>
        <p:txBody>
          <a:bodyPr/>
          <a:lstStyle/>
          <a:p>
            <a:r>
              <a:rPr lang="en-US" dirty="0"/>
              <a:t>Resource Links for LEAs</a:t>
            </a:r>
          </a:p>
        </p:txBody>
      </p:sp>
      <p:sp>
        <p:nvSpPr>
          <p:cNvPr id="3" name="Content Placeholder 2">
            <a:extLst>
              <a:ext uri="{FF2B5EF4-FFF2-40B4-BE49-F238E27FC236}">
                <a16:creationId xmlns:a16="http://schemas.microsoft.com/office/drawing/2014/main" id="{7C33D993-0339-49BE-9154-85C6F5F69C59}"/>
              </a:ext>
            </a:extLst>
          </p:cNvPr>
          <p:cNvSpPr>
            <a:spLocks noGrp="1"/>
          </p:cNvSpPr>
          <p:nvPr>
            <p:ph idx="1"/>
          </p:nvPr>
        </p:nvSpPr>
        <p:spPr>
          <a:xfrm>
            <a:off x="146292" y="1430627"/>
            <a:ext cx="11890272" cy="4567050"/>
          </a:xfrm>
        </p:spPr>
        <p:txBody>
          <a:bodyPr/>
          <a:lstStyle/>
          <a:p>
            <a:pPr algn="l" rtl="0" fontAlgn="base">
              <a:buFont typeface="+mj-lt"/>
              <a:buAutoNum type="arabicPeriod"/>
            </a:pPr>
            <a:r>
              <a:rPr lang="en-US" sz="1800" b="0" i="0" u="sng" strike="noStrike" dirty="0">
                <a:solidFill>
                  <a:srgbClr val="0000FF"/>
                </a:solidFill>
                <a:effectLst/>
                <a:latin typeface="+mn-lt"/>
                <a:hlinkClick r:id="rId2">
                  <a:extLst>
                    <a:ext uri="{A12FA001-AC4F-418D-AE19-62706E023703}">
                      <ahyp:hlinkClr xmlns:ahyp="http://schemas.microsoft.com/office/drawing/2018/hyperlinkcolor" val="tx"/>
                    </a:ext>
                  </a:extLst>
                </a:hlinkClick>
              </a:rPr>
              <a:t>Licensed Child Care Center Locator</a:t>
            </a:r>
            <a:r>
              <a:rPr lang="en-US" sz="1800" b="0" i="0" dirty="0">
                <a:solidFill>
                  <a:srgbClr val="0000FF"/>
                </a:solidFill>
                <a:effectLst/>
                <a:latin typeface="+mn-lt"/>
              </a:rPr>
              <a:t>​</a:t>
            </a:r>
            <a:endParaRPr lang="en-US" b="0" i="0" dirty="0">
              <a:solidFill>
                <a:srgbClr val="0000FF"/>
              </a:solidFill>
              <a:effectLst/>
              <a:latin typeface="+mn-lt"/>
            </a:endParaRPr>
          </a:p>
          <a:p>
            <a:pPr algn="l" rtl="0" fontAlgn="base">
              <a:buFont typeface="+mj-lt"/>
              <a:buAutoNum type="arabicPeriod"/>
            </a:pPr>
            <a:r>
              <a:rPr lang="en-US" sz="1800" b="0" i="0" u="sng" strike="noStrike" dirty="0">
                <a:solidFill>
                  <a:srgbClr val="0000FF"/>
                </a:solidFill>
                <a:effectLst/>
                <a:latin typeface="+mn-lt"/>
                <a:hlinkClick r:id="rId3">
                  <a:extLst>
                    <a:ext uri="{A12FA001-AC4F-418D-AE19-62706E023703}">
                      <ahyp:hlinkClr xmlns:ahyp="http://schemas.microsoft.com/office/drawing/2018/hyperlinkcolor" val="tx"/>
                    </a:ext>
                  </a:extLst>
                </a:hlinkClick>
              </a:rPr>
              <a:t>New Jersey Administrative Code, Chapter 13A, Elements of High-Quality Preschool Programs</a:t>
            </a:r>
            <a:r>
              <a:rPr lang="en-US" sz="1800" b="0" i="0" dirty="0">
                <a:solidFill>
                  <a:srgbClr val="0000FF"/>
                </a:solidFill>
                <a:effectLst/>
                <a:latin typeface="+mn-lt"/>
              </a:rPr>
              <a:t>​</a:t>
            </a:r>
            <a:endParaRPr lang="en-US" b="0" i="0" dirty="0">
              <a:solidFill>
                <a:srgbClr val="0000FF"/>
              </a:solidFill>
              <a:effectLst/>
              <a:latin typeface="+mn-lt"/>
            </a:endParaRPr>
          </a:p>
          <a:p>
            <a:pPr algn="l" rtl="0" fontAlgn="base">
              <a:buFont typeface="+mj-lt"/>
              <a:buAutoNum type="arabicPeriod"/>
            </a:pPr>
            <a:r>
              <a:rPr lang="en-US" sz="1800" b="0" i="0" u="sng" strike="noStrike" dirty="0">
                <a:solidFill>
                  <a:srgbClr val="0000FF"/>
                </a:solidFill>
                <a:effectLst/>
                <a:latin typeface="+mn-lt"/>
                <a:hlinkClick r:id="rId4">
                  <a:extLst>
                    <a:ext uri="{A12FA001-AC4F-418D-AE19-62706E023703}">
                      <ahyp:hlinkClr xmlns:ahyp="http://schemas.microsoft.com/office/drawing/2018/hyperlinkcolor" val="tx"/>
                    </a:ext>
                  </a:extLst>
                </a:hlinkClick>
              </a:rPr>
              <a:t>New Jersey Strategic Plan for Preschool Expansion, Phase 1:The Foundation</a:t>
            </a:r>
            <a:r>
              <a:rPr lang="en-US" sz="1800" b="0" i="0" dirty="0">
                <a:solidFill>
                  <a:srgbClr val="0000FF"/>
                </a:solidFill>
                <a:effectLst/>
                <a:latin typeface="+mn-lt"/>
              </a:rPr>
              <a:t>​</a:t>
            </a:r>
            <a:endParaRPr lang="en-US" dirty="0">
              <a:solidFill>
                <a:srgbClr val="0000FF"/>
              </a:solidFill>
              <a:latin typeface="+mn-lt"/>
            </a:endParaRPr>
          </a:p>
          <a:p>
            <a:pPr algn="l" rtl="0" fontAlgn="base">
              <a:buFont typeface="+mj-lt"/>
              <a:buAutoNum type="arabicPeriod"/>
            </a:pPr>
            <a:r>
              <a:rPr lang="en-US" sz="1800" b="0" i="0" u="sng" strike="noStrike" dirty="0">
                <a:solidFill>
                  <a:srgbClr val="0000FF"/>
                </a:solidFill>
                <a:effectLst/>
                <a:latin typeface="+mn-lt"/>
                <a:hlinkClick r:id="rId5"/>
              </a:rPr>
              <a:t>New Jersey Preschool Expansion: A School District's 2023-24 Roadmap</a:t>
            </a:r>
            <a:endParaRPr lang="en-US" sz="1800" b="0" i="0" u="sng" strike="noStrike" dirty="0">
              <a:solidFill>
                <a:srgbClr val="0000FF"/>
              </a:solidFill>
              <a:effectLst/>
              <a:latin typeface="+mn-lt"/>
            </a:endParaRPr>
          </a:p>
          <a:p>
            <a:pPr algn="l" rtl="0" fontAlgn="base">
              <a:buFont typeface="+mj-lt"/>
              <a:buAutoNum type="arabicPeriod"/>
            </a:pPr>
            <a:r>
              <a:rPr lang="en-US" sz="1800" dirty="0">
                <a:solidFill>
                  <a:srgbClr val="0000FF"/>
                </a:solidFill>
                <a:hlinkClick r:id="rId6">
                  <a:extLst>
                    <a:ext uri="{A12FA001-AC4F-418D-AE19-62706E023703}">
                      <ahyp:hlinkClr xmlns:ahyp="http://schemas.microsoft.com/office/drawing/2018/hyperlinkcolor" val="tx"/>
                    </a:ext>
                  </a:extLst>
                </a:hlinkClick>
              </a:rPr>
              <a:t>PEA Budgets and Contracts</a:t>
            </a:r>
            <a:endParaRPr lang="en-US" sz="1800" dirty="0">
              <a:solidFill>
                <a:srgbClr val="0000FF"/>
              </a:solidFill>
            </a:endParaRPr>
          </a:p>
          <a:p>
            <a:pPr algn="l" rtl="0" fontAlgn="base">
              <a:buFont typeface="+mj-lt"/>
              <a:buAutoNum type="arabicPeriod"/>
            </a:pPr>
            <a:r>
              <a:rPr lang="en-US" sz="1800" dirty="0">
                <a:solidFill>
                  <a:srgbClr val="0000FF"/>
                </a:solidFill>
                <a:hlinkClick r:id="rId7">
                  <a:extLst>
                    <a:ext uri="{A12FA001-AC4F-418D-AE19-62706E023703}">
                      <ahyp:hlinkClr xmlns:ahyp="http://schemas.microsoft.com/office/drawing/2018/hyperlinkcolor" val="tx"/>
                    </a:ext>
                  </a:extLst>
                </a:hlinkClick>
              </a:rPr>
              <a:t>Child Care Resource and Referral Agencies</a:t>
            </a:r>
            <a:endParaRPr lang="en-US" sz="1800" dirty="0">
              <a:solidFill>
                <a:srgbClr val="0000FF"/>
              </a:solidFill>
            </a:endParaRPr>
          </a:p>
        </p:txBody>
      </p:sp>
      <p:sp>
        <p:nvSpPr>
          <p:cNvPr id="5" name="Slide Number Placeholder 4">
            <a:extLst>
              <a:ext uri="{FF2B5EF4-FFF2-40B4-BE49-F238E27FC236}">
                <a16:creationId xmlns:a16="http://schemas.microsoft.com/office/drawing/2014/main" id="{5FDE344B-AE83-4D8F-A2E4-FA6651EC47D8}"/>
              </a:ext>
            </a:extLst>
          </p:cNvPr>
          <p:cNvSpPr>
            <a:spLocks noGrp="1"/>
          </p:cNvSpPr>
          <p:nvPr>
            <p:ph type="sldNum" sz="quarter" idx="12"/>
          </p:nvPr>
        </p:nvSpPr>
        <p:spPr/>
        <p:txBody>
          <a:bodyPr/>
          <a:lstStyle/>
          <a:p>
            <a:fld id="{A3D1C70C-36A2-44FC-A083-98959550CFF4}" type="slidenum">
              <a:rPr lang="en-US" smtClean="0"/>
              <a:t>33</a:t>
            </a:fld>
            <a:endParaRPr lang="en-US"/>
          </a:p>
        </p:txBody>
      </p:sp>
    </p:spTree>
    <p:extLst>
      <p:ext uri="{BB962C8B-B14F-4D97-AF65-F5344CB8AC3E}">
        <p14:creationId xmlns:p14="http://schemas.microsoft.com/office/powerpoint/2010/main" val="3304937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63E9-D65C-431E-B1B1-1E6ED41BD479}"/>
              </a:ext>
            </a:extLst>
          </p:cNvPr>
          <p:cNvSpPr>
            <a:spLocks noGrp="1"/>
          </p:cNvSpPr>
          <p:nvPr>
            <p:ph type="title"/>
          </p:nvPr>
        </p:nvSpPr>
        <p:spPr/>
        <p:txBody>
          <a:bodyPr/>
          <a:lstStyle/>
          <a:p>
            <a:r>
              <a:rPr lang="en-US" dirty="0"/>
              <a:t>Follow Us on Social Media</a:t>
            </a:r>
          </a:p>
        </p:txBody>
      </p:sp>
      <p:sp>
        <p:nvSpPr>
          <p:cNvPr id="28" name="Text Placeholder 27">
            <a:extLst>
              <a:ext uri="{FF2B5EF4-FFF2-40B4-BE49-F238E27FC236}">
                <a16:creationId xmlns:a16="http://schemas.microsoft.com/office/drawing/2014/main" id="{6C217C55-013D-E351-67BF-2C8F274EA546}"/>
              </a:ext>
            </a:extLst>
          </p:cNvPr>
          <p:cNvSpPr>
            <a:spLocks noGrp="1"/>
          </p:cNvSpPr>
          <p:nvPr>
            <p:ph type="body" sz="quarter" idx="18"/>
          </p:nvPr>
        </p:nvSpPr>
        <p:spPr/>
        <p:txBody>
          <a:bodyPr/>
          <a:lstStyle/>
          <a:p>
            <a:r>
              <a:rPr lang="en-US" sz="1600" dirty="0"/>
              <a:t>Facebook: @njdeptofed</a:t>
            </a:r>
          </a:p>
        </p:txBody>
      </p:sp>
      <p:sp>
        <p:nvSpPr>
          <p:cNvPr id="29" name="Text Placeholder 28">
            <a:extLst>
              <a:ext uri="{FF2B5EF4-FFF2-40B4-BE49-F238E27FC236}">
                <a16:creationId xmlns:a16="http://schemas.microsoft.com/office/drawing/2014/main" id="{359ABB3F-A076-6DBF-5466-43F205F3A6A7}"/>
              </a:ext>
            </a:extLst>
          </p:cNvPr>
          <p:cNvSpPr>
            <a:spLocks noGrp="1"/>
          </p:cNvSpPr>
          <p:nvPr>
            <p:ph type="body" sz="quarter" idx="19"/>
          </p:nvPr>
        </p:nvSpPr>
        <p:spPr/>
        <p:txBody>
          <a:bodyPr/>
          <a:lstStyle/>
          <a:p>
            <a:r>
              <a:rPr lang="en-US" sz="1600" dirty="0"/>
              <a:t>Instagram: @newjerseydoe</a:t>
            </a:r>
          </a:p>
        </p:txBody>
      </p:sp>
      <p:sp>
        <p:nvSpPr>
          <p:cNvPr id="30" name="Text Placeholder 29">
            <a:extLst>
              <a:ext uri="{FF2B5EF4-FFF2-40B4-BE49-F238E27FC236}">
                <a16:creationId xmlns:a16="http://schemas.microsoft.com/office/drawing/2014/main" id="{7CF3BAAC-496D-4B85-3627-8C30E4AF2738}"/>
              </a:ext>
            </a:extLst>
          </p:cNvPr>
          <p:cNvSpPr>
            <a:spLocks noGrp="1"/>
          </p:cNvSpPr>
          <p:nvPr>
            <p:ph type="body" sz="quarter" idx="20"/>
          </p:nvPr>
        </p:nvSpPr>
        <p:spPr>
          <a:xfrm>
            <a:off x="6987930" y="2532939"/>
            <a:ext cx="3614838" cy="914400"/>
          </a:xfrm>
        </p:spPr>
        <p:txBody>
          <a:bodyPr/>
          <a:lstStyle/>
          <a:p>
            <a:r>
              <a:rPr lang="en-US" sz="1600" dirty="0"/>
              <a:t>LinkedIn: </a:t>
            </a:r>
            <a:br>
              <a:rPr lang="en-US" sz="1600" dirty="0"/>
            </a:br>
            <a:r>
              <a:rPr lang="en-US" dirty="0"/>
              <a:t>New Jersey Department of Education</a:t>
            </a:r>
            <a:endParaRPr lang="en-US" sz="1600" dirty="0"/>
          </a:p>
        </p:txBody>
      </p:sp>
      <p:sp>
        <p:nvSpPr>
          <p:cNvPr id="31" name="Text Placeholder 30">
            <a:extLst>
              <a:ext uri="{FF2B5EF4-FFF2-40B4-BE49-F238E27FC236}">
                <a16:creationId xmlns:a16="http://schemas.microsoft.com/office/drawing/2014/main" id="{8030D69E-EBC9-1559-6603-B68A86227E9F}"/>
              </a:ext>
            </a:extLst>
          </p:cNvPr>
          <p:cNvSpPr>
            <a:spLocks noGrp="1"/>
          </p:cNvSpPr>
          <p:nvPr>
            <p:ph type="body" sz="quarter" idx="21"/>
          </p:nvPr>
        </p:nvSpPr>
        <p:spPr/>
        <p:txBody>
          <a:bodyPr/>
          <a:lstStyle/>
          <a:p>
            <a:r>
              <a:rPr lang="en-US" sz="1600" dirty="0"/>
              <a:t>Threads:</a:t>
            </a:r>
            <a:br>
              <a:rPr lang="en-US" sz="1600" dirty="0"/>
            </a:br>
            <a:r>
              <a:rPr lang="en-US" sz="1600" dirty="0"/>
              <a:t>@NewJerseyDOE</a:t>
            </a:r>
          </a:p>
        </p:txBody>
      </p:sp>
      <p:sp>
        <p:nvSpPr>
          <p:cNvPr id="26" name="Text Placeholder 25">
            <a:extLst>
              <a:ext uri="{FF2B5EF4-FFF2-40B4-BE49-F238E27FC236}">
                <a16:creationId xmlns:a16="http://schemas.microsoft.com/office/drawing/2014/main" id="{E68CAE81-3234-DE3E-C7AA-CC73969D28F6}"/>
              </a:ext>
            </a:extLst>
          </p:cNvPr>
          <p:cNvSpPr>
            <a:spLocks noGrp="1"/>
          </p:cNvSpPr>
          <p:nvPr>
            <p:ph type="body" sz="quarter" idx="16"/>
          </p:nvPr>
        </p:nvSpPr>
        <p:spPr/>
        <p:txBody>
          <a:bodyPr/>
          <a:lstStyle/>
          <a:p>
            <a:r>
              <a:rPr lang="en-US" sz="1600" dirty="0"/>
              <a:t>X: @NewJerseyDOE</a:t>
            </a:r>
          </a:p>
        </p:txBody>
      </p:sp>
      <p:sp>
        <p:nvSpPr>
          <p:cNvPr id="27" name="Text Placeholder 26">
            <a:extLst>
              <a:ext uri="{FF2B5EF4-FFF2-40B4-BE49-F238E27FC236}">
                <a16:creationId xmlns:a16="http://schemas.microsoft.com/office/drawing/2014/main" id="{2142AF28-2E6E-1CDD-37C3-5F1BDE78D249}"/>
              </a:ext>
            </a:extLst>
          </p:cNvPr>
          <p:cNvSpPr>
            <a:spLocks noGrp="1"/>
          </p:cNvSpPr>
          <p:nvPr>
            <p:ph type="body" sz="quarter" idx="17"/>
          </p:nvPr>
        </p:nvSpPr>
        <p:spPr>
          <a:xfrm>
            <a:off x="7265598" y="5009938"/>
            <a:ext cx="3059502" cy="914400"/>
          </a:xfrm>
        </p:spPr>
        <p:txBody>
          <a:bodyPr/>
          <a:lstStyle/>
          <a:p>
            <a:r>
              <a:rPr lang="en-US" sz="1600" dirty="0"/>
              <a:t>YouTube: </a:t>
            </a:r>
            <a:r>
              <a:rPr lang="en-US" sz="1400" dirty="0"/>
              <a:t>@newjerseydepartmentofeduca6565</a:t>
            </a:r>
          </a:p>
        </p:txBody>
      </p:sp>
      <p:sp>
        <p:nvSpPr>
          <p:cNvPr id="3" name="Slide Number Placeholder 2">
            <a:extLst>
              <a:ext uri="{FF2B5EF4-FFF2-40B4-BE49-F238E27FC236}">
                <a16:creationId xmlns:a16="http://schemas.microsoft.com/office/drawing/2014/main" id="{454C18FE-FE4C-49BD-8C8D-6AD512993F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599879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dirty="0"/>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a:lstStyle/>
          <a:p>
            <a:r>
              <a:rPr lang="en-US" dirty="0"/>
              <a:t>New Jersey Department of Education: </a:t>
            </a:r>
            <a:r>
              <a:rPr lang="en-US" dirty="0">
                <a:solidFill>
                  <a:srgbClr val="0000FF"/>
                </a:solidFill>
                <a:hlinkClick r:id="rId2" action="ppaction://hlinkfile">
                  <a:extLst>
                    <a:ext uri="{A12FA001-AC4F-418D-AE19-62706E023703}">
                      <ahyp:hlinkClr xmlns:ahyp="http://schemas.microsoft.com/office/drawing/2018/hyperlinkcolor" val="tx"/>
                    </a:ext>
                  </a:extLst>
                </a:hlinkClick>
              </a:rPr>
              <a:t>nj.gov/education</a:t>
            </a:r>
            <a:endParaRPr lang="en-US" dirty="0">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p:txBody>
          <a:bodyPr>
            <a:normAutofit fontScale="85000" lnSpcReduction="20000"/>
          </a:bodyPr>
          <a:lstStyle/>
          <a:p>
            <a:r>
              <a:rPr lang="en-US" sz="2000" dirty="0"/>
              <a:t>Kimberly Friddell: Office of Preschool Education, Director</a:t>
            </a:r>
          </a:p>
          <a:p>
            <a:r>
              <a:rPr lang="en-US" sz="2000" dirty="0">
                <a:hlinkClick r:id="rId3"/>
              </a:rPr>
              <a:t>Kimberly.Friddell@doe.nj.gov</a:t>
            </a:r>
            <a:r>
              <a:rPr lang="en-US" sz="2000" dirty="0"/>
              <a:t> </a:t>
            </a:r>
          </a:p>
          <a:p>
            <a:r>
              <a:rPr lang="en-US" sz="2000" dirty="0"/>
              <a:t>Jennifer Alphonse: Office of Preschool Education, Education Program Specialist 2</a:t>
            </a:r>
          </a:p>
          <a:p>
            <a:r>
              <a:rPr lang="en-US" sz="2000" dirty="0">
                <a:hlinkClick r:id="rId4"/>
              </a:rPr>
              <a:t>Jennifer.alphonse@doe.nj.gov</a:t>
            </a:r>
            <a:r>
              <a:rPr lang="en-US" sz="2000" dirty="0"/>
              <a:t> </a:t>
            </a:r>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35</a:t>
            </a:fld>
            <a:endParaRPr lang="en-US"/>
          </a:p>
        </p:txBody>
      </p:sp>
    </p:spTree>
    <p:extLst>
      <p:ext uri="{BB962C8B-B14F-4D97-AF65-F5344CB8AC3E}">
        <p14:creationId xmlns:p14="http://schemas.microsoft.com/office/powerpoint/2010/main" val="3289658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823083"/>
            <a:ext cx="12192000" cy="2726386"/>
          </a:xfrm>
        </p:spPr>
        <p:txBody>
          <a:bodyPr/>
          <a:lstStyle/>
          <a:p>
            <a:r>
              <a:rPr lang="en-US" dirty="0"/>
              <a:t>What Is Mixed Delivery?</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4</a:t>
            </a:fld>
            <a:endParaRPr lang="en-US"/>
          </a:p>
        </p:txBody>
      </p:sp>
    </p:spTree>
    <p:extLst>
      <p:ext uri="{BB962C8B-B14F-4D97-AF65-F5344CB8AC3E}">
        <p14:creationId xmlns:p14="http://schemas.microsoft.com/office/powerpoint/2010/main" val="2740535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67EB-46EF-4DDB-BA0D-C1DE05F52932}"/>
              </a:ext>
            </a:extLst>
          </p:cNvPr>
          <p:cNvSpPr>
            <a:spLocks noGrp="1"/>
          </p:cNvSpPr>
          <p:nvPr>
            <p:ph type="title"/>
          </p:nvPr>
        </p:nvSpPr>
        <p:spPr/>
        <p:txBody>
          <a:bodyPr/>
          <a:lstStyle/>
          <a:p>
            <a:r>
              <a:rPr lang="en-US" dirty="0">
                <a:latin typeface="Palatino Linotype"/>
              </a:rPr>
              <a:t>Mixed Delivery</a:t>
            </a:r>
            <a:endParaRPr lang="en-US" dirty="0"/>
          </a:p>
        </p:txBody>
      </p:sp>
      <p:sp>
        <p:nvSpPr>
          <p:cNvPr id="3" name="Content Placeholder 2">
            <a:extLst>
              <a:ext uri="{FF2B5EF4-FFF2-40B4-BE49-F238E27FC236}">
                <a16:creationId xmlns:a16="http://schemas.microsoft.com/office/drawing/2014/main" id="{7D91A952-0BF1-43F8-A620-1157EAD167DA}"/>
              </a:ext>
            </a:extLst>
          </p:cNvPr>
          <p:cNvSpPr>
            <a:spLocks noGrp="1"/>
          </p:cNvSpPr>
          <p:nvPr>
            <p:ph idx="1"/>
          </p:nvPr>
        </p:nvSpPr>
        <p:spPr>
          <a:xfrm>
            <a:off x="146292" y="1430627"/>
            <a:ext cx="11890272" cy="4075438"/>
          </a:xfrm>
        </p:spPr>
        <p:txBody>
          <a:bodyPr/>
          <a:lstStyle/>
          <a:p>
            <a:pPr marL="0" indent="0">
              <a:buNone/>
            </a:pPr>
            <a:r>
              <a:rPr lang="en-US" sz="2400" b="0" dirty="0">
                <a:solidFill>
                  <a:srgbClr val="111111"/>
                </a:solidFill>
                <a:effectLst/>
                <a:latin typeface="+mn-lt"/>
              </a:rPr>
              <a:t>Mixed delivery</a:t>
            </a:r>
            <a:r>
              <a:rPr lang="en-US" sz="2400" b="0" strike="noStrike" dirty="0">
                <a:solidFill>
                  <a:srgbClr val="111111"/>
                </a:solidFill>
                <a:effectLst/>
                <a:latin typeface="+mn-lt"/>
              </a:rPr>
              <a:t> is a collaboration between public school districts (or LEAs) and private child care providers (and Head Start agencies) to expand access to publicly funded early learning programs. A mixed-delivery system helps to ensure and expand high-quality access in a variety of settings. </a:t>
            </a:r>
          </a:p>
          <a:p>
            <a:pPr marL="0" indent="0">
              <a:buNone/>
            </a:pPr>
            <a:r>
              <a:rPr lang="en-US" sz="2400" b="0" strike="noStrike" dirty="0">
                <a:solidFill>
                  <a:srgbClr val="000000"/>
                </a:solidFill>
                <a:effectLst/>
                <a:latin typeface="+mn-lt"/>
              </a:rPr>
              <a:t>According to </a:t>
            </a:r>
            <a:r>
              <a:rPr lang="en-US" sz="2400" b="0" strike="noStrike" dirty="0">
                <a:solidFill>
                  <a:srgbClr val="0563C1"/>
                </a:solidFill>
                <a:effectLst/>
                <a:latin typeface="+mn-lt"/>
                <a:hlinkClick r:id="rId3"/>
              </a:rPr>
              <a:t>N.J.A.C. 6A:13A-3.1 (e)</a:t>
            </a:r>
            <a:r>
              <a:rPr lang="en-US" sz="2400" b="0" strike="noStrike" dirty="0">
                <a:solidFill>
                  <a:srgbClr val="000000"/>
                </a:solidFill>
                <a:effectLst/>
                <a:latin typeface="+mn-lt"/>
              </a:rPr>
              <a:t>, a district board of education may offer the universal and targeted high-quality preschool program within a mixed delivery system that includes in-district, private provider, and local Head Start agency settings.</a:t>
            </a:r>
            <a:endParaRPr lang="en-US" sz="2400" dirty="0">
              <a:latin typeface="+mn-lt"/>
            </a:endParaRPr>
          </a:p>
        </p:txBody>
      </p:sp>
      <p:sp>
        <p:nvSpPr>
          <p:cNvPr id="5" name="Slide Number Placeholder 4">
            <a:extLst>
              <a:ext uri="{FF2B5EF4-FFF2-40B4-BE49-F238E27FC236}">
                <a16:creationId xmlns:a16="http://schemas.microsoft.com/office/drawing/2014/main" id="{91EE3CA7-49BE-4BCA-A600-D2F2595E0384}"/>
              </a:ext>
            </a:extLst>
          </p:cNvPr>
          <p:cNvSpPr>
            <a:spLocks noGrp="1"/>
          </p:cNvSpPr>
          <p:nvPr>
            <p:ph type="sldNum" sz="quarter" idx="12"/>
          </p:nvPr>
        </p:nvSpPr>
        <p:spPr/>
        <p:txBody>
          <a:bodyPr/>
          <a:lstStyle/>
          <a:p>
            <a:fld id="{A3D1C70C-36A2-44FC-A083-98959550CFF4}" type="slidenum">
              <a:rPr lang="en-US" smtClean="0"/>
              <a:t>5</a:t>
            </a:fld>
            <a:endParaRPr lang="en-US"/>
          </a:p>
        </p:txBody>
      </p:sp>
    </p:spTree>
    <p:extLst>
      <p:ext uri="{BB962C8B-B14F-4D97-AF65-F5344CB8AC3E}">
        <p14:creationId xmlns:p14="http://schemas.microsoft.com/office/powerpoint/2010/main" val="280761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665767"/>
            <a:ext cx="12192000" cy="2726386"/>
          </a:xfrm>
        </p:spPr>
        <p:txBody>
          <a:bodyPr/>
          <a:lstStyle/>
          <a:p>
            <a:r>
              <a:rPr lang="en-US" dirty="0"/>
              <a:t>History of Mixed Delivery</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6</a:t>
            </a:fld>
            <a:endParaRPr lang="en-US"/>
          </a:p>
        </p:txBody>
      </p:sp>
    </p:spTree>
    <p:extLst>
      <p:ext uri="{BB962C8B-B14F-4D97-AF65-F5344CB8AC3E}">
        <p14:creationId xmlns:p14="http://schemas.microsoft.com/office/powerpoint/2010/main" val="362713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6E33-5542-4642-907E-04C9942D8D1D}"/>
              </a:ext>
            </a:extLst>
          </p:cNvPr>
          <p:cNvSpPr>
            <a:spLocks noGrp="1"/>
          </p:cNvSpPr>
          <p:nvPr>
            <p:ph type="title"/>
          </p:nvPr>
        </p:nvSpPr>
        <p:spPr/>
        <p:txBody>
          <a:bodyPr/>
          <a:lstStyle/>
          <a:p>
            <a:r>
              <a:rPr lang="en-US" sz="4000" dirty="0"/>
              <a:t>History of Mixed Delivery in New Jersey</a:t>
            </a:r>
          </a:p>
        </p:txBody>
      </p:sp>
      <p:sp>
        <p:nvSpPr>
          <p:cNvPr id="3" name="Content Placeholder 2">
            <a:extLst>
              <a:ext uri="{FF2B5EF4-FFF2-40B4-BE49-F238E27FC236}">
                <a16:creationId xmlns:a16="http://schemas.microsoft.com/office/drawing/2014/main" id="{67C20CD5-0C7B-48FC-9C59-A6EE7CA248CD}"/>
              </a:ext>
            </a:extLst>
          </p:cNvPr>
          <p:cNvSpPr>
            <a:spLocks noGrp="1"/>
          </p:cNvSpPr>
          <p:nvPr>
            <p:ph idx="1"/>
          </p:nvPr>
        </p:nvSpPr>
        <p:spPr>
          <a:xfrm>
            <a:off x="150864" y="1126475"/>
            <a:ext cx="11890272" cy="4369757"/>
          </a:xfrm>
        </p:spPr>
        <p:txBody>
          <a:bodyPr/>
          <a:lstStyle/>
          <a:p>
            <a:pPr algn="l" rtl="0" fontAlgn="base">
              <a:buFont typeface="Arial" panose="020B0604020202020204" pitchFamily="34" charset="0"/>
              <a:buChar char="•"/>
            </a:pPr>
            <a:r>
              <a:rPr lang="en-US" sz="2000" b="0" i="0" u="none" strike="noStrike" dirty="0">
                <a:solidFill>
                  <a:srgbClr val="000000"/>
                </a:solidFill>
                <a:effectLst/>
                <a:latin typeface="+mn-lt"/>
              </a:rPr>
              <a:t>New Jersey has a long history in supporting a mixed delivery model. Since the Abbott v. Burke decision in 1998, the 31-determined LEAs were allowed to collaborate with "capable and willing" Head Start and private child care provider programs to implement uniform, contracted preschool services.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Through this groundbreaking decision, contracting private child care providers and Head Start programs were required to meet the same regulatory standards as LEAs (i.e., class sizes with no more than 15 children, implement a state approved developmentally appropriate curriculum, classrooms must be staffed with an appropriately certified preschool teacher, to list a few requirements). </a:t>
            </a:r>
            <a:r>
              <a:rPr lang="en-US" sz="2000" b="0" i="0" dirty="0">
                <a:solidFill>
                  <a:srgbClr val="000000"/>
                </a:solidFill>
                <a:effectLst/>
                <a:latin typeface="+mn-lt"/>
              </a:rPr>
              <a:t>​</a:t>
            </a:r>
          </a:p>
          <a:p>
            <a:pPr algn="l" rtl="0" fontAlgn="base">
              <a:buFont typeface="Arial" panose="020B0604020202020204" pitchFamily="34" charset="0"/>
              <a:buChar char="•"/>
            </a:pPr>
            <a:r>
              <a:rPr lang="en-US" sz="2000" b="0" i="0" u="none" strike="noStrike" dirty="0">
                <a:solidFill>
                  <a:srgbClr val="000000"/>
                </a:solidFill>
                <a:effectLst/>
                <a:latin typeface="+mn-lt"/>
              </a:rPr>
              <a:t>Today, New Jersey continues to enforce some of the most rigorous preschool standards in the nation. </a:t>
            </a:r>
          </a:p>
        </p:txBody>
      </p:sp>
      <p:sp>
        <p:nvSpPr>
          <p:cNvPr id="5" name="Slide Number Placeholder 4">
            <a:extLst>
              <a:ext uri="{FF2B5EF4-FFF2-40B4-BE49-F238E27FC236}">
                <a16:creationId xmlns:a16="http://schemas.microsoft.com/office/drawing/2014/main" id="{69338C26-1C46-4AA8-85B1-0DE16102C4FE}"/>
              </a:ext>
            </a:extLst>
          </p:cNvPr>
          <p:cNvSpPr>
            <a:spLocks noGrp="1"/>
          </p:cNvSpPr>
          <p:nvPr>
            <p:ph type="sldNum" sz="quarter" idx="12"/>
          </p:nvPr>
        </p:nvSpPr>
        <p:spPr/>
        <p:txBody>
          <a:bodyPr/>
          <a:lstStyle/>
          <a:p>
            <a:fld id="{A3D1C70C-36A2-44FC-A083-98959550CFF4}" type="slidenum">
              <a:rPr lang="en-US" smtClean="0"/>
              <a:t>7</a:t>
            </a:fld>
            <a:endParaRPr lang="en-US"/>
          </a:p>
        </p:txBody>
      </p:sp>
      <p:sp>
        <p:nvSpPr>
          <p:cNvPr id="6" name="Content Placeholder 3">
            <a:extLst>
              <a:ext uri="{FF2B5EF4-FFF2-40B4-BE49-F238E27FC236}">
                <a16:creationId xmlns:a16="http://schemas.microsoft.com/office/drawing/2014/main" id="{2BE34715-D31E-4F1C-84DC-FC0B3A2A55AB}"/>
              </a:ext>
            </a:extLst>
          </p:cNvPr>
          <p:cNvSpPr>
            <a:spLocks noGrp="1"/>
          </p:cNvSpPr>
          <p:nvPr>
            <p:ph idx="13"/>
          </p:nvPr>
        </p:nvSpPr>
        <p:spPr>
          <a:xfrm>
            <a:off x="1567327" y="5920961"/>
            <a:ext cx="11275483" cy="672472"/>
          </a:xfrm>
        </p:spPr>
        <p:txBody>
          <a:bodyPr/>
          <a:lstStyle/>
          <a:p>
            <a:pPr marL="0" indent="0" algn="r">
              <a:buNone/>
            </a:pPr>
            <a:r>
              <a:rPr lang="en-US" sz="1200" dirty="0">
                <a:latin typeface="+mn-lt"/>
              </a:rPr>
              <a:t>History of Abbott V. Burke (Education Law Center, 2023)</a:t>
            </a:r>
          </a:p>
        </p:txBody>
      </p:sp>
    </p:spTree>
    <p:extLst>
      <p:ext uri="{BB962C8B-B14F-4D97-AF65-F5344CB8AC3E}">
        <p14:creationId xmlns:p14="http://schemas.microsoft.com/office/powerpoint/2010/main" val="404436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58D4-4900-4FF3-B191-20D4FE25DED3}"/>
              </a:ext>
            </a:extLst>
          </p:cNvPr>
          <p:cNvSpPr>
            <a:spLocks noGrp="1"/>
          </p:cNvSpPr>
          <p:nvPr>
            <p:ph type="title"/>
          </p:nvPr>
        </p:nvSpPr>
        <p:spPr>
          <a:xfrm>
            <a:off x="0" y="1665767"/>
            <a:ext cx="12192000" cy="2726386"/>
          </a:xfrm>
        </p:spPr>
        <p:txBody>
          <a:bodyPr/>
          <a:lstStyle/>
          <a:p>
            <a:r>
              <a:rPr lang="en-US" dirty="0"/>
              <a:t>Details of Mixed Delivery</a:t>
            </a:r>
          </a:p>
        </p:txBody>
      </p:sp>
      <p:sp>
        <p:nvSpPr>
          <p:cNvPr id="3" name="Slide Number Placeholder 2">
            <a:extLst>
              <a:ext uri="{FF2B5EF4-FFF2-40B4-BE49-F238E27FC236}">
                <a16:creationId xmlns:a16="http://schemas.microsoft.com/office/drawing/2014/main" id="{8C893451-5C2D-4DFD-B9C0-44B33C79C82A}"/>
              </a:ext>
            </a:extLst>
          </p:cNvPr>
          <p:cNvSpPr>
            <a:spLocks noGrp="1"/>
          </p:cNvSpPr>
          <p:nvPr>
            <p:ph type="sldNum" sz="quarter" idx="12"/>
          </p:nvPr>
        </p:nvSpPr>
        <p:spPr/>
        <p:txBody>
          <a:bodyPr/>
          <a:lstStyle/>
          <a:p>
            <a:fld id="{063B872D-3AE9-4542-A461-B751CD6BB84C}" type="slidenum">
              <a:rPr lang="en-US" smtClean="0"/>
              <a:t>8</a:t>
            </a:fld>
            <a:endParaRPr lang="en-US"/>
          </a:p>
        </p:txBody>
      </p:sp>
    </p:spTree>
    <p:extLst>
      <p:ext uri="{BB962C8B-B14F-4D97-AF65-F5344CB8AC3E}">
        <p14:creationId xmlns:p14="http://schemas.microsoft.com/office/powerpoint/2010/main" val="248730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B81C-3B5F-407A-B5C4-887AFEF6B5CC}"/>
              </a:ext>
              <a:ext uri="{C183D7F6-B498-43B3-948B-1728B52AA6E4}">
                <adec:decorative xmlns:adec="http://schemas.microsoft.com/office/drawing/2017/decorative" val="0"/>
              </a:ext>
            </a:extLst>
          </p:cNvPr>
          <p:cNvSpPr>
            <a:spLocks noGrp="1"/>
          </p:cNvSpPr>
          <p:nvPr>
            <p:ph type="title"/>
          </p:nvPr>
        </p:nvSpPr>
        <p:spPr/>
        <p:txBody>
          <a:bodyPr/>
          <a:lstStyle/>
          <a:p>
            <a:r>
              <a:rPr lang="en-US" sz="3600" dirty="0"/>
              <a:t>Mixed Delivery: The More You Know (1 of 4)</a:t>
            </a:r>
          </a:p>
        </p:txBody>
      </p:sp>
      <p:sp>
        <p:nvSpPr>
          <p:cNvPr id="3" name="Content Placeholder 2">
            <a:extLst>
              <a:ext uri="{FF2B5EF4-FFF2-40B4-BE49-F238E27FC236}">
                <a16:creationId xmlns:a16="http://schemas.microsoft.com/office/drawing/2014/main" id="{B9343487-BC25-4DBA-82B2-DD389CB83075}"/>
              </a:ext>
              <a:ext uri="{C183D7F6-B498-43B3-948B-1728B52AA6E4}">
                <adec:decorative xmlns:adec="http://schemas.microsoft.com/office/drawing/2017/decorative" val="0"/>
              </a:ext>
            </a:extLst>
          </p:cNvPr>
          <p:cNvSpPr>
            <a:spLocks noGrp="1"/>
          </p:cNvSpPr>
          <p:nvPr>
            <p:ph idx="1"/>
          </p:nvPr>
        </p:nvSpPr>
        <p:spPr>
          <a:xfrm>
            <a:off x="150864" y="1126475"/>
            <a:ext cx="11890272" cy="4313534"/>
          </a:xfrm>
        </p:spPr>
        <p:txBody>
          <a:bodyPr/>
          <a:lstStyle/>
          <a:p>
            <a:pPr fontAlgn="base"/>
            <a:r>
              <a:rPr lang="en-US" sz="1700" dirty="0">
                <a:solidFill>
                  <a:srgbClr val="000000"/>
                </a:solidFill>
                <a:latin typeface="+mn-lt"/>
              </a:rPr>
              <a:t>2021 data from the Kids Count Data Center indicated that</a:t>
            </a:r>
            <a:r>
              <a:rPr lang="en-US" sz="1700" b="0" i="0" u="none" strike="noStrike" dirty="0">
                <a:solidFill>
                  <a:srgbClr val="000000"/>
                </a:solidFill>
                <a:effectLst/>
                <a:latin typeface="+mn-lt"/>
              </a:rPr>
              <a:t> New Jersey had 4,038 licensed child care centers in operation. </a:t>
            </a:r>
            <a:r>
              <a:rPr lang="en-US" sz="1700" b="0" i="0" dirty="0">
                <a:solidFill>
                  <a:srgbClr val="000000"/>
                </a:solidFill>
                <a:effectLst/>
                <a:latin typeface="+mn-lt"/>
              </a:rPr>
              <a:t>​</a:t>
            </a:r>
          </a:p>
          <a:p>
            <a:pPr algn="l" rtl="0" fontAlgn="base">
              <a:buFont typeface="Arial" panose="020B0604020202020204" pitchFamily="34" charset="0"/>
              <a:buChar char="•"/>
            </a:pPr>
            <a:r>
              <a:rPr lang="en-US" sz="1700" b="0" i="0" u="none" strike="noStrike" dirty="0">
                <a:solidFill>
                  <a:srgbClr val="000000"/>
                </a:solidFill>
                <a:effectLst/>
                <a:latin typeface="+mn-lt"/>
              </a:rPr>
              <a:t>According to the Learning Policy Institute and National Institute for Early Education Research (NIEER), New Jersey has high rates of private child care provider and Head Start participation in publicly funded preschool, with </a:t>
            </a:r>
            <a:r>
              <a:rPr lang="en-US" sz="1700" b="0" i="0" dirty="0">
                <a:solidFill>
                  <a:srgbClr val="000000"/>
                </a:solidFill>
                <a:effectLst/>
                <a:latin typeface="+mn-lt"/>
              </a:rPr>
              <a:t>41%</a:t>
            </a:r>
            <a:r>
              <a:rPr lang="en-US" sz="1700" b="0" i="0" strike="noStrike" dirty="0">
                <a:solidFill>
                  <a:srgbClr val="000000"/>
                </a:solidFill>
                <a:effectLst/>
                <a:latin typeface="+mn-lt"/>
              </a:rPr>
              <a:t> </a:t>
            </a:r>
            <a:r>
              <a:rPr lang="en-US" sz="1700" b="0" i="0" u="none" strike="noStrike" dirty="0">
                <a:solidFill>
                  <a:srgbClr val="000000"/>
                </a:solidFill>
                <a:effectLst/>
                <a:latin typeface="+mn-lt"/>
              </a:rPr>
              <a:t>of state preschool students enrolled in private child care provider and Head Start programs.</a:t>
            </a:r>
            <a:r>
              <a:rPr lang="en-US" sz="1700" b="0" i="0" dirty="0">
                <a:solidFill>
                  <a:srgbClr val="000000"/>
                </a:solidFill>
                <a:effectLst/>
                <a:latin typeface="+mn-lt"/>
              </a:rPr>
              <a:t>​</a:t>
            </a:r>
          </a:p>
          <a:p>
            <a:pPr fontAlgn="base"/>
            <a:r>
              <a:rPr lang="en-US" sz="1700" b="0" i="0" u="none" strike="noStrike" dirty="0">
                <a:solidFill>
                  <a:srgbClr val="000000"/>
                </a:solidFill>
                <a:effectLst/>
                <a:latin typeface="+mn-lt"/>
              </a:rPr>
              <a:t>As stated in 6A:13A-2.2(c), each district board of education shall contract with every willing Head Start program that is able to meet this chapter’s requirements for the number of eligible preschool students in the local Head Start catchment area determined by the Federal government. </a:t>
            </a:r>
          </a:p>
          <a:p>
            <a:pPr algn="l" rtl="0" fontAlgn="base">
              <a:buFont typeface="Arial" panose="020B0604020202020204" pitchFamily="34" charset="0"/>
              <a:buChar char="•"/>
            </a:pPr>
            <a:r>
              <a:rPr lang="en-US" sz="1700" b="0" i="0" u="none" strike="noStrike" dirty="0">
                <a:solidFill>
                  <a:srgbClr val="000000"/>
                </a:solidFill>
                <a:effectLst/>
                <a:latin typeface="+mn-lt"/>
              </a:rPr>
              <a:t>New LEAs applying for and receiving Preschool Education Aid (PEA) funding are required to demonstrate due diligence in establishing partnerships with private child care centers and Head Start programs that are willing and able to meet the preschool standards, to provide its preschool program through a mixed delivery model.</a:t>
            </a:r>
            <a:r>
              <a:rPr lang="en-US" sz="1700" b="0" i="0" dirty="0">
                <a:solidFill>
                  <a:srgbClr val="000000"/>
                </a:solidFill>
                <a:effectLst/>
                <a:latin typeface="+mn-lt"/>
              </a:rPr>
              <a:t>​</a:t>
            </a:r>
          </a:p>
        </p:txBody>
      </p:sp>
      <p:sp>
        <p:nvSpPr>
          <p:cNvPr id="7" name="Content Placeholder 6">
            <a:extLst>
              <a:ext uri="{FF2B5EF4-FFF2-40B4-BE49-F238E27FC236}">
                <a16:creationId xmlns:a16="http://schemas.microsoft.com/office/drawing/2014/main" id="{A4DF8CB4-3A08-4D6A-ACB2-96336E2C709C}"/>
              </a:ext>
            </a:extLst>
          </p:cNvPr>
          <p:cNvSpPr>
            <a:spLocks noGrp="1"/>
          </p:cNvSpPr>
          <p:nvPr>
            <p:ph idx="13"/>
          </p:nvPr>
        </p:nvSpPr>
        <p:spPr>
          <a:xfrm>
            <a:off x="0" y="5718588"/>
            <a:ext cx="12218734" cy="446079"/>
          </a:xfrm>
        </p:spPr>
        <p:txBody>
          <a:bodyPr/>
          <a:lstStyle/>
          <a:p>
            <a:pPr marL="0" indent="0" algn="r" rtl="0" fontAlgn="base">
              <a:lnSpc>
                <a:spcPct val="100000"/>
              </a:lnSpc>
              <a:spcBef>
                <a:spcPts val="0"/>
              </a:spcBef>
              <a:spcAft>
                <a:spcPts val="0"/>
              </a:spcAft>
              <a:buNone/>
            </a:pPr>
            <a:r>
              <a:rPr lang="en-US" sz="1200" b="0" u="sng" strike="noStrike" dirty="0">
                <a:solidFill>
                  <a:srgbClr val="0563C1"/>
                </a:solidFill>
                <a:effectLst/>
                <a:latin typeface="+mn-lt"/>
                <a:hlinkClick r:id="rId2"/>
              </a:rPr>
              <a:t>Karin Garver, G. G. Weisenfeld, Lori Connors-</a:t>
            </a:r>
            <a:r>
              <a:rPr lang="en-US" sz="1200" b="0" u="sng" strike="noStrike" dirty="0" err="1">
                <a:solidFill>
                  <a:srgbClr val="0563C1"/>
                </a:solidFill>
                <a:effectLst/>
                <a:latin typeface="+mn-lt"/>
                <a:hlinkClick r:id="rId2"/>
              </a:rPr>
              <a:t>Tadros</a:t>
            </a:r>
            <a:r>
              <a:rPr lang="en-US" sz="1200" b="0" u="sng" strike="noStrike" dirty="0">
                <a:solidFill>
                  <a:srgbClr val="0563C1"/>
                </a:solidFill>
                <a:effectLst/>
                <a:latin typeface="+mn-lt"/>
                <a:hlinkClick r:id="rId2"/>
              </a:rPr>
              <a:t>, Katherine Hodges, Hanna Melnick, &amp;  Sara </a:t>
            </a:r>
            <a:r>
              <a:rPr lang="en-US" sz="1200" b="0" u="sng" strike="noStrike" dirty="0" err="1">
                <a:solidFill>
                  <a:srgbClr val="0563C1"/>
                </a:solidFill>
                <a:effectLst/>
                <a:latin typeface="+mn-lt"/>
                <a:hlinkClick r:id="rId2"/>
              </a:rPr>
              <a:t>Plasencia</a:t>
            </a:r>
            <a:r>
              <a:rPr lang="en-US" sz="1200" b="0" u="none" strike="noStrike" dirty="0">
                <a:solidFill>
                  <a:srgbClr val="000000"/>
                </a:solidFill>
                <a:effectLst/>
                <a:latin typeface="+mn-lt"/>
              </a:rPr>
              <a:t>  (NIEER and Learning Policy Institute, March 15, 2023)</a:t>
            </a:r>
            <a:r>
              <a:rPr lang="en-US" sz="1200" b="0" dirty="0">
                <a:solidFill>
                  <a:srgbClr val="000000"/>
                </a:solidFill>
                <a:effectLst/>
                <a:latin typeface="+mn-lt"/>
              </a:rPr>
              <a:t>​</a:t>
            </a:r>
          </a:p>
          <a:p>
            <a:pPr marL="0" indent="0" algn="r" rtl="0" fontAlgn="base">
              <a:lnSpc>
                <a:spcPct val="100000"/>
              </a:lnSpc>
              <a:spcBef>
                <a:spcPts val="0"/>
              </a:spcBef>
              <a:spcAft>
                <a:spcPts val="0"/>
              </a:spcAft>
              <a:buNone/>
            </a:pPr>
            <a:r>
              <a:rPr lang="en-US" sz="1200" b="0" u="none" strike="noStrike" dirty="0">
                <a:solidFill>
                  <a:srgbClr val="000000"/>
                </a:solidFill>
                <a:effectLst/>
                <a:latin typeface="+mn-lt"/>
              </a:rPr>
              <a:t>Kids County Data Center, June 2023, </a:t>
            </a:r>
            <a:r>
              <a:rPr lang="en-US" sz="1200" b="0" u="sng" strike="noStrike" dirty="0">
                <a:effectLst/>
                <a:latin typeface="+mn-lt"/>
              </a:rPr>
              <a:t>Licensed child care centers | KIDS COUNT Data Center (aecf.org) </a:t>
            </a:r>
            <a:r>
              <a:rPr lang="en-US" sz="1200" b="0" dirty="0">
                <a:solidFill>
                  <a:srgbClr val="000000"/>
                </a:solidFill>
                <a:effectLst/>
                <a:latin typeface="+mn-lt"/>
              </a:rPr>
              <a:t>​</a:t>
            </a:r>
          </a:p>
          <a:p>
            <a:pPr marL="0" indent="0" algn="r" rtl="0" fontAlgn="base">
              <a:lnSpc>
                <a:spcPct val="100000"/>
              </a:lnSpc>
              <a:spcBef>
                <a:spcPts val="0"/>
              </a:spcBef>
              <a:spcAft>
                <a:spcPts val="0"/>
              </a:spcAft>
              <a:buNone/>
            </a:pPr>
            <a:endParaRPr lang="en-US" sz="1200" b="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CCE3040F-EFA3-42E7-8BFC-0584FB1D1009}"/>
              </a:ext>
            </a:extLst>
          </p:cNvPr>
          <p:cNvSpPr>
            <a:spLocks noGrp="1"/>
          </p:cNvSpPr>
          <p:nvPr>
            <p:ph type="sldNum" sz="quarter" idx="12"/>
          </p:nvPr>
        </p:nvSpPr>
        <p:spPr/>
        <p:txBody>
          <a:bodyPr/>
          <a:lstStyle/>
          <a:p>
            <a:fld id="{A3D1C70C-36A2-44FC-A083-98959550CFF4}" type="slidenum">
              <a:rPr lang="en-US" smtClean="0"/>
              <a:t>9</a:t>
            </a:fld>
            <a:endParaRPr lang="en-US" dirty="0"/>
          </a:p>
        </p:txBody>
      </p:sp>
    </p:spTree>
    <p:extLst>
      <p:ext uri="{BB962C8B-B14F-4D97-AF65-F5344CB8AC3E}">
        <p14:creationId xmlns:p14="http://schemas.microsoft.com/office/powerpoint/2010/main" val="2110530348"/>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BAD783E9-B5E0-4BB5-B18C-531425630476}"/>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8584AAFA-913A-46C4-82D9-8779EB5109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NJDOE_0921 (6)</Template>
  <TotalTime>904</TotalTime>
  <Words>2977</Words>
  <Application>Microsoft Office PowerPoint</Application>
  <PresentationFormat>Widescreen</PresentationFormat>
  <Paragraphs>226</Paragraphs>
  <Slides>35</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Calibri</vt:lpstr>
      <vt:lpstr>Lyon</vt:lpstr>
      <vt:lpstr>Palatino Linotype</vt:lpstr>
      <vt:lpstr>Wingdings</vt:lpstr>
      <vt:lpstr>NDJOE_Main</vt:lpstr>
      <vt:lpstr>NJDOE_TitleSlide</vt:lpstr>
      <vt:lpstr>NJDOE_SectionTitle</vt:lpstr>
      <vt:lpstr>Mixed Delivery Systems  in  New Jersey’s Preschool Program</vt:lpstr>
      <vt:lpstr>Agenda</vt:lpstr>
      <vt:lpstr>Objectives</vt:lpstr>
      <vt:lpstr>What Is Mixed Delivery?</vt:lpstr>
      <vt:lpstr>Mixed Delivery</vt:lpstr>
      <vt:lpstr>History of Mixed Delivery</vt:lpstr>
      <vt:lpstr>History of Mixed Delivery in New Jersey</vt:lpstr>
      <vt:lpstr>Details of Mixed Delivery</vt:lpstr>
      <vt:lpstr>Mixed Delivery: The More You Know (1 of 4)</vt:lpstr>
      <vt:lpstr>Mixed Delivery: The More You Know (2 of 4)</vt:lpstr>
      <vt:lpstr>Mixed Delivery: The More You Know (3 of 4)</vt:lpstr>
      <vt:lpstr>Mixed Delivery: The More You Know (4 of 4)</vt:lpstr>
      <vt:lpstr>High-Quality Preschool</vt:lpstr>
      <vt:lpstr>High-Quality Preschool (1 of 2)</vt:lpstr>
      <vt:lpstr>High-Quality Preschool (2 of 2)</vt:lpstr>
      <vt:lpstr>High-Quality Preschool Checklist</vt:lpstr>
      <vt:lpstr>High-Quality Collaboration</vt:lpstr>
      <vt:lpstr>Role of the Local Education Agency (LEA) in Mixed Delivery </vt:lpstr>
      <vt:lpstr>The Role of the Local Education Agency (LEA) </vt:lpstr>
      <vt:lpstr>Mixed Delivery First Steps </vt:lpstr>
      <vt:lpstr>Mixed Delivery: Collaboration</vt:lpstr>
      <vt:lpstr>First Steps in Collaboration</vt:lpstr>
      <vt:lpstr>Requirements for all PEA Programs</vt:lpstr>
      <vt:lpstr>More to Consider</vt:lpstr>
      <vt:lpstr>Hiring Processes and Protocols</vt:lpstr>
      <vt:lpstr>Recruitment, Registration and Enrollment</vt:lpstr>
      <vt:lpstr>Including Preschool Students with Individual Education Programs (IEPs)</vt:lpstr>
      <vt:lpstr>Contracts</vt:lpstr>
      <vt:lpstr>Budgets and Reporting</vt:lpstr>
      <vt:lpstr>Mixed Delivery Challenges and Successes</vt:lpstr>
      <vt:lpstr>Mixed Delivery Challenges</vt:lpstr>
      <vt:lpstr>Mixed Delivery Success</vt:lpstr>
      <vt:lpstr>Resource Links for LEAs</vt:lpstr>
      <vt:lpstr>Follow Us on Social Media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Mixed Delivery Systems  in  New Jerseys Preschool Program</dc:title>
  <dc:creator>Alphonse, Jennifer</dc:creator>
  <cp:lastModifiedBy>Henix, Danton</cp:lastModifiedBy>
  <cp:revision>73</cp:revision>
  <dcterms:created xsi:type="dcterms:W3CDTF">2023-09-05T17:01:01Z</dcterms:created>
  <dcterms:modified xsi:type="dcterms:W3CDTF">2023-12-06T14:27:55Z</dcterms:modified>
</cp:coreProperties>
</file>