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 id="2147483693" r:id="rId7"/>
  </p:sldMasterIdLst>
  <p:notesMasterIdLst>
    <p:notesMasterId r:id="rId45"/>
  </p:notesMasterIdLst>
  <p:handoutMasterIdLst>
    <p:handoutMasterId r:id="rId46"/>
  </p:handoutMasterIdLst>
  <p:sldIdLst>
    <p:sldId id="256" r:id="rId8"/>
    <p:sldId id="260" r:id="rId9"/>
    <p:sldId id="699" r:id="rId10"/>
    <p:sldId id="259" r:id="rId11"/>
    <p:sldId id="315" r:id="rId12"/>
    <p:sldId id="723" r:id="rId13"/>
    <p:sldId id="704" r:id="rId14"/>
    <p:sldId id="708" r:id="rId15"/>
    <p:sldId id="709" r:id="rId16"/>
    <p:sldId id="710" r:id="rId17"/>
    <p:sldId id="729" r:id="rId18"/>
    <p:sldId id="736" r:id="rId19"/>
    <p:sldId id="754" r:id="rId20"/>
    <p:sldId id="737" r:id="rId21"/>
    <p:sldId id="755" r:id="rId22"/>
    <p:sldId id="746" r:id="rId23"/>
    <p:sldId id="745" r:id="rId24"/>
    <p:sldId id="725" r:id="rId25"/>
    <p:sldId id="740" r:id="rId26"/>
    <p:sldId id="744" r:id="rId27"/>
    <p:sldId id="724" r:id="rId28"/>
    <p:sldId id="747" r:id="rId29"/>
    <p:sldId id="748" r:id="rId30"/>
    <p:sldId id="749" r:id="rId31"/>
    <p:sldId id="750" r:id="rId32"/>
    <p:sldId id="751" r:id="rId33"/>
    <p:sldId id="752" r:id="rId34"/>
    <p:sldId id="753" r:id="rId35"/>
    <p:sldId id="728" r:id="rId36"/>
    <p:sldId id="730" r:id="rId37"/>
    <p:sldId id="733" r:id="rId38"/>
    <p:sldId id="734" r:id="rId39"/>
    <p:sldId id="735" r:id="rId40"/>
    <p:sldId id="698" r:id="rId41"/>
    <p:sldId id="297" r:id="rId42"/>
    <p:sldId id="283" r:id="rId43"/>
    <p:sldId id="279" r:id="rId4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06546-9DD9-0023-DDD8-EC4F2CAE1FF9}" name="Thomas, Elizabeth" initials="ET" userId="S::ethomas@doe.nj.gov::ecf9b76d-2424-407e-a49b-ad172b417e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Anthony Ruggiero" initials="RAR" lastIdx="3" clrIdx="0"/>
  <p:cmAuthor id="2" name="Young, Jesse" initials="YJ" lastIdx="17" clrIdx="1">
    <p:extLst>
      <p:ext uri="{19B8F6BF-5375-455C-9EA6-DF929625EA0E}">
        <p15:presenceInfo xmlns:p15="http://schemas.microsoft.com/office/powerpoint/2012/main" userId="S::jyoung@doe.nj.gov::fd2dd397-061e-453c-86e8-a7d705a92f86" providerId="AD"/>
      </p:ext>
    </p:extLst>
  </p:cmAuthor>
  <p:cmAuthor id="3" name="Bond, Kenneth" initials="BK" lastIdx="2" clrIdx="2">
    <p:extLst>
      <p:ext uri="{19B8F6BF-5375-455C-9EA6-DF929625EA0E}">
        <p15:presenceInfo xmlns:p15="http://schemas.microsoft.com/office/powerpoint/2012/main" userId="S::kbond@doe.nj.gov::37718d67-969c-4d99-ad8a-4f156426d894" providerId="AD"/>
      </p:ext>
    </p:extLst>
  </p:cmAuthor>
  <p:cmAuthor id="4" name="Mazzagatti, Peter" initials="MP" lastIdx="28" clrIdx="3">
    <p:extLst>
      <p:ext uri="{19B8F6BF-5375-455C-9EA6-DF929625EA0E}">
        <p15:presenceInfo xmlns:p15="http://schemas.microsoft.com/office/powerpoint/2012/main" userId="S::pmazzaga@doe.nj.gov::d885410b-8af8-48ce-89eb-76b89c7a72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405"/>
    <a:srgbClr val="3259A0"/>
    <a:srgbClr val="4472C4"/>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67" autoAdjust="0"/>
  </p:normalViewPr>
  <p:slideViewPr>
    <p:cSldViewPr snapToGrid="0">
      <p:cViewPr varScale="1">
        <p:scale>
          <a:sx n="59" d="100"/>
          <a:sy n="59" d="100"/>
        </p:scale>
        <p:origin x="91" y="35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7425AFB-E73E-4C47-BA4D-95B867A1CC07}" type="datetimeFigureOut">
              <a:rPr lang="en-US" smtClean="0"/>
              <a:t>7/25/2024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D8AC223-25EB-40B2-9538-010511AACFA5}" type="datetimeFigureOut">
              <a:rPr lang="en-US" smtClean="0"/>
              <a:t>7/25/2024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70368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357696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377513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6e13ba8192_0_7:notes"/>
          <p:cNvSpPr>
            <a:spLocks noGrp="1" noRot="1" noChangeAspect="1"/>
          </p:cNvSpPr>
          <p:nvPr>
            <p:ph type="sldImg" idx="2"/>
          </p:nvPr>
        </p:nvSpPr>
        <p:spPr>
          <a:xfrm>
            <a:off x="812800" y="1222375"/>
            <a:ext cx="5865813" cy="3298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6e13ba8192_0_7:notes"/>
          <p:cNvSpPr txBox="1">
            <a:spLocks noGrp="1"/>
          </p:cNvSpPr>
          <p:nvPr>
            <p:ph type="body" idx="1"/>
          </p:nvPr>
        </p:nvSpPr>
        <p:spPr>
          <a:xfrm>
            <a:off x="749131" y="4704004"/>
            <a:ext cx="5992960" cy="3848670"/>
          </a:xfrm>
          <a:prstGeom prst="rect">
            <a:avLst/>
          </a:prstGeom>
        </p:spPr>
        <p:txBody>
          <a:bodyPr spcFirstLastPara="1" wrap="square" lIns="98627" tIns="49314" rIns="98627" bIns="49314" anchor="t" anchorCtr="0">
            <a:noAutofit/>
          </a:bodyPr>
          <a:lstStyle/>
          <a:p>
            <a:endParaRPr/>
          </a:p>
        </p:txBody>
      </p:sp>
      <p:sp>
        <p:nvSpPr>
          <p:cNvPr id="404" name="Google Shape;404;g6e13ba8192_0_7:notes"/>
          <p:cNvSpPr txBox="1">
            <a:spLocks noGrp="1"/>
          </p:cNvSpPr>
          <p:nvPr>
            <p:ph type="sldNum" idx="12"/>
          </p:nvPr>
        </p:nvSpPr>
        <p:spPr>
          <a:xfrm>
            <a:off x="4243341" y="9284132"/>
            <a:ext cx="3246080" cy="490455"/>
          </a:xfrm>
          <a:prstGeom prst="rect">
            <a:avLst/>
          </a:prstGeom>
        </p:spPr>
        <p:txBody>
          <a:bodyPr spcFirstLastPara="1" wrap="square" lIns="98627" tIns="49314" rIns="98627" bIns="49314" anchor="b" anchorCtr="0">
            <a:noAutofit/>
          </a:bodyPr>
          <a:lstStyle/>
          <a:p>
            <a:pPr>
              <a:buClr>
                <a:srgbClr val="000000"/>
              </a:buClr>
              <a:buSzPts val="1200"/>
            </a:pPr>
            <a:fld id="{00000000-1234-1234-1234-123412341234}" type="slidenum">
              <a:rPr lang="en-US"/>
              <a:pPr>
                <a:buClr>
                  <a:srgbClr val="000000"/>
                </a:buClr>
                <a:buSzPts val="1200"/>
              </a:pPr>
              <a:t>35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37357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B2CD5-F0F4-4544-92A9-398E0D501469}" type="datetime1">
              <a:rPr lang="en-US" smtClean="0"/>
              <a:t>7/25/2024</a:t>
            </a:fld>
            <a:endParaRPr lang="en-US"/>
          </a:p>
        </p:txBody>
      </p:sp>
      <p:sp>
        <p:nvSpPr>
          <p:cNvPr id="5" name="Footer Placeholder 4"/>
          <p:cNvSpPr>
            <a:spLocks noGrp="1"/>
          </p:cNvSpPr>
          <p:nvPr>
            <p:ph type="ftr" sz="quarter" idx="11"/>
          </p:nvPr>
        </p:nvSpPr>
        <p:spPr/>
        <p:txBody>
          <a:bodyPr/>
          <a:lstStyle/>
          <a:p>
            <a:r>
              <a:rPr lang="en-US"/>
              <a:t>NJDOE OSEP 2016-2017</a:t>
            </a:r>
          </a:p>
        </p:txBody>
      </p:sp>
      <p:sp>
        <p:nvSpPr>
          <p:cNvPr id="6" name="Slide Number Placeholder 5"/>
          <p:cNvSpPr>
            <a:spLocks noGrp="1"/>
          </p:cNvSpPr>
          <p:nvPr>
            <p:ph type="sldNum" sz="quarter" idx="12"/>
          </p:nvPr>
        </p:nvSpPr>
        <p:spPr/>
        <p:txBody>
          <a:bodyPr/>
          <a:lstStyle/>
          <a:p>
            <a:fld id="{1D450B3E-BDF9-4F17-A9C3-8043A0355E6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210300"/>
            <a:ext cx="533400" cy="533400"/>
          </a:xfrm>
          <a:prstGeom prst="rect">
            <a:avLst/>
          </a:prstGeom>
        </p:spPr>
      </p:pic>
    </p:spTree>
    <p:extLst>
      <p:ext uri="{BB962C8B-B14F-4D97-AF65-F5344CB8AC3E}">
        <p14:creationId xmlns:p14="http://schemas.microsoft.com/office/powerpoint/2010/main" val="432841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112854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1266533"/>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008612"/>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00717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p>
        </p:txBody>
      </p:sp>
      <p:sp>
        <p:nvSpPr>
          <p:cNvPr id="3" name="Content Placeholder 2"/>
          <p:cNvSpPr>
            <a:spLocks noGrp="1"/>
          </p:cNvSpPr>
          <p:nvPr userDrawn="1">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userDrawn="1">
            <p:ph type="sldNum" sz="quarter" idx="12"/>
          </p:nvPr>
        </p:nvSpPr>
        <p:spPr>
          <a:xfrm>
            <a:off x="9448800" y="6577834"/>
            <a:ext cx="2743200" cy="294983"/>
          </a:xfrm>
          <a:prstGeom prst="rect">
            <a:avLst/>
          </a:prstGeom>
        </p:spPr>
        <p:txBody>
          <a:bodyPr/>
          <a:lstStyle>
            <a:lvl1pPr algn="r">
              <a:defRPr/>
            </a:lvl1pPr>
          </a:lstStyle>
          <a:p>
            <a:fld id="{CD5C70A5-9411-4B11-A0DB-D49D3D849901}" type="slidenum">
              <a:rPr lang="en-US" smtClean="0"/>
              <a:pPr/>
              <a:t>‹#›</a:t>
            </a:fld>
            <a:endParaRPr lang="en-US"/>
          </a:p>
        </p:txBody>
      </p:sp>
      <p:sp>
        <p:nvSpPr>
          <p:cNvPr id="13" name="Isosceles Triangle 12"/>
          <p:cNvSpPr/>
          <p:nvPr userDrawn="1"/>
        </p:nvSpPr>
        <p:spPr>
          <a:xfrm flipV="1">
            <a:off x="9346058" y="0"/>
            <a:ext cx="2845942" cy="2225672"/>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952377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295467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FDB9A-A46E-5205-A0D3-2910F29DCD93}"/>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6B93EAC0-9656-4C4F-7B4E-79E3C8B00EF7}"/>
              </a:ext>
            </a:extLst>
          </p:cNvPr>
          <p:cNvSpPr>
            <a:spLocks noGrp="1"/>
          </p:cNvSpPr>
          <p:nvPr>
            <p:ph type="body" sz="quarter" idx="14" hasCustomPrompt="1"/>
          </p:nvPr>
        </p:nvSpPr>
        <p:spPr>
          <a:xfrm>
            <a:off x="338138" y="1427163"/>
            <a:ext cx="2420937" cy="822325"/>
          </a:xfrm>
        </p:spPr>
        <p:txBody>
          <a:bodyPr/>
          <a:lstStyle/>
          <a:p>
            <a:pPr lvl="0"/>
            <a:r>
              <a:rPr lang="en-US" dirty="0"/>
              <a:t>level</a:t>
            </a:r>
          </a:p>
          <a:p>
            <a:pPr lvl="2"/>
            <a:r>
              <a:rPr lang="en-US" dirty="0"/>
              <a:t>Third level</a:t>
            </a:r>
          </a:p>
          <a:p>
            <a:pPr lvl="3"/>
            <a:r>
              <a:rPr lang="en-US" dirty="0"/>
              <a:t>Fourth level</a:t>
            </a:r>
          </a:p>
          <a:p>
            <a:pPr lvl="4"/>
            <a:r>
              <a:rPr lang="en-US" dirty="0"/>
              <a:t>Fifth level</a:t>
            </a:r>
          </a:p>
        </p:txBody>
      </p:sp>
      <p:sp>
        <p:nvSpPr>
          <p:cNvPr id="4" name="Oval 3">
            <a:extLst>
              <a:ext uri="{FF2B5EF4-FFF2-40B4-BE49-F238E27FC236}">
                <a16:creationId xmlns:a16="http://schemas.microsoft.com/office/drawing/2014/main" id="{E58732F2-8DB1-7854-2454-E01B4AB1AF27}"/>
              </a:ext>
              <a:ext uri="{C183D7F6-B498-43B3-948B-1728B52AA6E4}">
                <adec:decorative xmlns:adec="http://schemas.microsoft.com/office/drawing/2017/decorative" val="1"/>
              </a:ext>
            </a:extLst>
          </p:cNvPr>
          <p:cNvSpPr/>
          <p:nvPr userDrawn="1"/>
        </p:nvSpPr>
        <p:spPr>
          <a:xfrm>
            <a:off x="4050223" y="1090402"/>
            <a:ext cx="4003699" cy="2992563"/>
          </a:xfrm>
          <a:prstGeom prst="ellipse">
            <a:avLst/>
          </a:prstGeom>
          <a:noFill/>
          <a:ln w="28575">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a:p>
        </p:txBody>
      </p:sp>
      <p:sp>
        <p:nvSpPr>
          <p:cNvPr id="8" name="Text Placeholder 7">
            <a:extLst>
              <a:ext uri="{FF2B5EF4-FFF2-40B4-BE49-F238E27FC236}">
                <a16:creationId xmlns:a16="http://schemas.microsoft.com/office/drawing/2014/main" id="{C779EFC1-2282-0CB6-68B4-F8DF2750253F}"/>
              </a:ext>
            </a:extLst>
          </p:cNvPr>
          <p:cNvSpPr>
            <a:spLocks noGrp="1"/>
          </p:cNvSpPr>
          <p:nvPr>
            <p:ph type="body" sz="quarter" idx="11"/>
          </p:nvPr>
        </p:nvSpPr>
        <p:spPr>
          <a:xfrm>
            <a:off x="5211763" y="1847850"/>
            <a:ext cx="1838325" cy="849313"/>
          </a:xfrm>
        </p:spPr>
        <p:txBody>
          <a:bodyPr/>
          <a:lstStyle>
            <a:lvl1pPr marL="0" indent="0">
              <a:buNone/>
              <a:defRPr/>
            </a:lvl1pPr>
            <a:lvl2pPr marL="457200" indent="0">
              <a:buNone/>
              <a:defRPr/>
            </a:lvl2pPr>
          </a:lstStyle>
          <a:p>
            <a:pPr lvl="1"/>
            <a:endParaRPr lang="en-US" dirty="0"/>
          </a:p>
        </p:txBody>
      </p:sp>
      <p:sp>
        <p:nvSpPr>
          <p:cNvPr id="5" name="Oval 4">
            <a:extLst>
              <a:ext uri="{FF2B5EF4-FFF2-40B4-BE49-F238E27FC236}">
                <a16:creationId xmlns:a16="http://schemas.microsoft.com/office/drawing/2014/main" id="{001A21B1-F92C-C6EB-89FE-A08B7497E57D}"/>
              </a:ext>
              <a:ext uri="{C183D7F6-B498-43B3-948B-1728B52AA6E4}">
                <adec:decorative xmlns:adec="http://schemas.microsoft.com/office/drawing/2017/decorative" val="1"/>
              </a:ext>
            </a:extLst>
          </p:cNvPr>
          <p:cNvSpPr/>
          <p:nvPr userDrawn="1"/>
        </p:nvSpPr>
        <p:spPr>
          <a:xfrm>
            <a:off x="5451197" y="2962656"/>
            <a:ext cx="4003699" cy="299256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 Placeholder 7">
            <a:extLst>
              <a:ext uri="{FF2B5EF4-FFF2-40B4-BE49-F238E27FC236}">
                <a16:creationId xmlns:a16="http://schemas.microsoft.com/office/drawing/2014/main" id="{443AFDFF-2546-459A-641A-37F8C9192101}"/>
              </a:ext>
            </a:extLst>
          </p:cNvPr>
          <p:cNvSpPr>
            <a:spLocks noGrp="1"/>
          </p:cNvSpPr>
          <p:nvPr>
            <p:ph type="body" sz="quarter" idx="12"/>
          </p:nvPr>
        </p:nvSpPr>
        <p:spPr>
          <a:xfrm>
            <a:off x="3359297" y="4103199"/>
            <a:ext cx="1838325" cy="849313"/>
          </a:xfrm>
        </p:spPr>
        <p:txBody>
          <a:bodyPr/>
          <a:lstStyle>
            <a:lvl1pPr marL="0" indent="0">
              <a:buNone/>
              <a:defRPr/>
            </a:lvl1pPr>
            <a:lvl2pPr marL="457200" indent="0">
              <a:buNone/>
              <a:defRPr/>
            </a:lvl2pPr>
          </a:lstStyle>
          <a:p>
            <a:pPr lvl="1"/>
            <a:endParaRPr lang="en-US" dirty="0"/>
          </a:p>
        </p:txBody>
      </p:sp>
      <p:sp>
        <p:nvSpPr>
          <p:cNvPr id="6" name="Oval 5">
            <a:extLst>
              <a:ext uri="{FF2B5EF4-FFF2-40B4-BE49-F238E27FC236}">
                <a16:creationId xmlns:a16="http://schemas.microsoft.com/office/drawing/2014/main" id="{8166D6EE-C416-E76A-4BD4-9DD46B1A7C3D}"/>
              </a:ext>
              <a:ext uri="{C183D7F6-B498-43B3-948B-1728B52AA6E4}">
                <adec:decorative xmlns:adec="http://schemas.microsoft.com/office/drawing/2017/decorative" val="1"/>
              </a:ext>
            </a:extLst>
          </p:cNvPr>
          <p:cNvSpPr/>
          <p:nvPr userDrawn="1"/>
        </p:nvSpPr>
        <p:spPr>
          <a:xfrm>
            <a:off x="2758696" y="2962656"/>
            <a:ext cx="4003699" cy="2992563"/>
          </a:xfrm>
          <a:prstGeom prst="ellipse">
            <a:avLst/>
          </a:prstGeom>
          <a:noFill/>
          <a:ln w="28575">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a:p>
        </p:txBody>
      </p:sp>
      <p:sp>
        <p:nvSpPr>
          <p:cNvPr id="10" name="Text Placeholder 7">
            <a:extLst>
              <a:ext uri="{FF2B5EF4-FFF2-40B4-BE49-F238E27FC236}">
                <a16:creationId xmlns:a16="http://schemas.microsoft.com/office/drawing/2014/main" id="{A93BE3F7-AFEE-5862-2CA9-82C75063D8A0}"/>
              </a:ext>
            </a:extLst>
          </p:cNvPr>
          <p:cNvSpPr>
            <a:spLocks noGrp="1"/>
          </p:cNvSpPr>
          <p:nvPr>
            <p:ph type="body" sz="quarter" idx="13"/>
          </p:nvPr>
        </p:nvSpPr>
        <p:spPr>
          <a:xfrm>
            <a:off x="6795375" y="4246525"/>
            <a:ext cx="1838325" cy="849313"/>
          </a:xfrm>
        </p:spPr>
        <p:txBody>
          <a:bodyPr/>
          <a:lstStyle>
            <a:lvl1pPr marL="0" indent="0">
              <a:buNone/>
              <a:defRPr/>
            </a:lvl1pPr>
            <a:lvl2pPr marL="457200" indent="0">
              <a:buNone/>
              <a:defRPr/>
            </a:lvl2pPr>
          </a:lstStyle>
          <a:p>
            <a:pPr lvl="1"/>
            <a:endParaRPr lang="en-US" dirty="0"/>
          </a:p>
        </p:txBody>
      </p:sp>
      <p:sp>
        <p:nvSpPr>
          <p:cNvPr id="3" name="Slide Number Placeholder 2">
            <a:extLst>
              <a:ext uri="{FF2B5EF4-FFF2-40B4-BE49-F238E27FC236}">
                <a16:creationId xmlns:a16="http://schemas.microsoft.com/office/drawing/2014/main" id="{9829D2F1-9596-B311-8E46-9C58D1D0BCD0}"/>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134249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1D2E-DC7C-2F44-E174-348BB690487C}"/>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873E4010-CEC1-5CB8-FAF8-1F72E4F3B7AF}"/>
              </a:ext>
            </a:extLst>
          </p:cNvPr>
          <p:cNvSpPr>
            <a:spLocks noGrp="1"/>
          </p:cNvSpPr>
          <p:nvPr>
            <p:ph type="body" sz="quarter" idx="11"/>
          </p:nvPr>
        </p:nvSpPr>
        <p:spPr>
          <a:xfrm>
            <a:off x="338138" y="1390650"/>
            <a:ext cx="10598150" cy="566738"/>
          </a:xfrm>
        </p:spPr>
        <p:txBody>
          <a:bodyPr/>
          <a:lstStyle>
            <a:lvl1pPr marL="0" indent="0">
              <a:buNone/>
              <a:defRPr/>
            </a:lvl1pPr>
          </a:lstStyle>
          <a:p>
            <a:pPr lvl="0"/>
            <a:endParaRPr lang="en-US" dirty="0"/>
          </a:p>
        </p:txBody>
      </p:sp>
      <p:sp>
        <p:nvSpPr>
          <p:cNvPr id="7" name="Text Placeholder 6">
            <a:extLst>
              <a:ext uri="{FF2B5EF4-FFF2-40B4-BE49-F238E27FC236}">
                <a16:creationId xmlns:a16="http://schemas.microsoft.com/office/drawing/2014/main" id="{D4C65FAF-C869-4532-8456-4F4759D60B44}"/>
              </a:ext>
            </a:extLst>
          </p:cNvPr>
          <p:cNvSpPr>
            <a:spLocks noGrp="1"/>
          </p:cNvSpPr>
          <p:nvPr>
            <p:ph type="body" sz="quarter" idx="12"/>
          </p:nvPr>
        </p:nvSpPr>
        <p:spPr>
          <a:xfrm>
            <a:off x="338138" y="2476500"/>
            <a:ext cx="3529584" cy="3309938"/>
          </a:xfrm>
          <a:solidFill>
            <a:srgbClr val="3259A0"/>
          </a:solidFill>
        </p:spPr>
        <p:txBody>
          <a:bodyPr r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0AECC966-1705-498A-8F4B-15B055CC94B6}"/>
              </a:ext>
            </a:extLst>
          </p:cNvPr>
          <p:cNvSpPr>
            <a:spLocks noGrp="1"/>
          </p:cNvSpPr>
          <p:nvPr>
            <p:ph type="body" sz="quarter" idx="13"/>
          </p:nvPr>
        </p:nvSpPr>
        <p:spPr>
          <a:xfrm>
            <a:off x="4288973" y="2472342"/>
            <a:ext cx="3529584" cy="3309938"/>
          </a:xfrm>
          <a:solidFill>
            <a:srgbClr val="3259A0"/>
          </a:solidFill>
        </p:spPr>
        <p:txBody>
          <a:bodyPr r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CE087838-F9E4-ACE0-1418-F2C5239AAD86}"/>
              </a:ext>
            </a:extLst>
          </p:cNvPr>
          <p:cNvSpPr>
            <a:spLocks noGrp="1"/>
          </p:cNvSpPr>
          <p:nvPr>
            <p:ph type="body" sz="quarter" idx="14"/>
          </p:nvPr>
        </p:nvSpPr>
        <p:spPr>
          <a:xfrm>
            <a:off x="8034338" y="2472342"/>
            <a:ext cx="3529584" cy="3309938"/>
          </a:xfrm>
          <a:solidFill>
            <a:srgbClr val="3259A0"/>
          </a:solidFill>
        </p:spPr>
        <p:txBody>
          <a:bodyPr r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A947D711-C706-D358-306E-C2845D55DEEF}"/>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875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97" r:id="rId3"/>
    <p:sldLayoutId id="2147483677" r:id="rId4"/>
    <p:sldLayoutId id="2147483664" r:id="rId5"/>
    <p:sldLayoutId id="2147483670" r:id="rId6"/>
    <p:sldLayoutId id="2147483665" r:id="rId7"/>
    <p:sldLayoutId id="2147483681" r:id="rId8"/>
    <p:sldLayoutId id="2147483698" r:id="rId9"/>
    <p:sldLayoutId id="2147483675" r:id="rId10"/>
    <p:sldLayoutId id="2147483676" r:id="rId11"/>
    <p:sldLayoutId id="2147483672" r:id="rId12"/>
    <p:sldLayoutId id="2147483690" r:id="rId13"/>
    <p:sldLayoutId id="2147483669" r:id="rId14"/>
    <p:sldLayoutId id="2147483689" r:id="rId15"/>
    <p:sldLayoutId id="2147483678" r:id="rId16"/>
    <p:sldLayoutId id="2147483695" r:id="rId17"/>
    <p:sldLayoutId id="2147483696" r:id="rId18"/>
    <p:sldLayoutId id="2147483699" r:id="rId19"/>
    <p:sldLayoutId id="2147483700" r:id="rId20"/>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 id="2147483692" r:id="rId2"/>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1841819757"/>
      </p:ext>
    </p:extLst>
  </p:cSld>
  <p:clrMap bg1="lt1" tx1="dk1" bg2="lt2" tx2="dk2" accent1="accent1" accent2="accent2" accent3="accent3" accent4="accent4" accent5="accent5" accent6="accent6" hlink="hlink" folHlink="folHlink"/>
  <p:sldLayoutIdLst>
    <p:sldLayoutId id="2147483694"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tudentachievementsolutions.com/distributive-leadership-in-schools-how-to-develop-dl-teams/#:~:text=Distributive%20leadership%20(DL)%2C%20also,to%20create%20positive%2C%20schoolwide%20chang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hyperlink" Target="nj.gov/education"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108642" y="2562696"/>
            <a:ext cx="12191999" cy="1282447"/>
          </a:xfrm>
          <a:prstGeom prst="rect">
            <a:avLst/>
          </a:prstGeom>
        </p:spPr>
        <p:txBody>
          <a:bodyPr/>
          <a:lstStyle/>
          <a:p>
            <a:r>
              <a:rPr lang="en-US" sz="4000" dirty="0"/>
              <a:t>Developing Effective Collaboration with Colleagues Through School Improvement Panels (</a:t>
            </a:r>
            <a:r>
              <a:rPr lang="en-US" sz="4000" dirty="0" err="1"/>
              <a:t>ScIPs</a:t>
            </a:r>
            <a:r>
              <a:rPr lang="en-US" sz="4000" dirty="0"/>
              <a:t>) </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0" y="4142968"/>
            <a:ext cx="12191998" cy="1515448"/>
          </a:xfrm>
        </p:spPr>
        <p:txBody>
          <a:bodyPr/>
          <a:lstStyle/>
          <a:p>
            <a:r>
              <a:rPr lang="en-US" dirty="0"/>
              <a:t>Office of Educator Effectiveness</a:t>
            </a:r>
          </a:p>
          <a:p>
            <a:r>
              <a:rPr lang="en-US" dirty="0"/>
              <a:t>October 2022</a:t>
            </a:r>
          </a:p>
        </p:txBody>
      </p:sp>
      <p:pic>
        <p:nvPicPr>
          <p:cNvPr id="3" name="Picture 2" descr="Logo: State of New Jersey, Department of Education.">
            <a:extLst>
              <a:ext uri="{FF2B5EF4-FFF2-40B4-BE49-F238E27FC236}">
                <a16:creationId xmlns:a16="http://schemas.microsoft.com/office/drawing/2014/main" id="{4D179A40-8336-7150-00EB-477523C4E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8B391E-D5F2-4BF9-B293-6AF922AF5179}"/>
              </a:ext>
            </a:extLst>
          </p:cNvPr>
          <p:cNvSpPr>
            <a:spLocks noGrp="1"/>
          </p:cNvSpPr>
          <p:nvPr>
            <p:ph type="title"/>
          </p:nvPr>
        </p:nvSpPr>
        <p:spPr/>
        <p:txBody>
          <a:bodyPr/>
          <a:lstStyle/>
          <a:p>
            <a:r>
              <a:rPr lang="en-US" sz="3600">
                <a:latin typeface="Palatino Linotype"/>
              </a:rPr>
              <a:t>ScIP Regulations: Individual Reflection </a:t>
            </a:r>
            <a:endParaRPr lang="en-US" sz="3600"/>
          </a:p>
        </p:txBody>
      </p:sp>
      <p:sp>
        <p:nvSpPr>
          <p:cNvPr id="7" name="Text Placeholder 6">
            <a:extLst>
              <a:ext uri="{FF2B5EF4-FFF2-40B4-BE49-F238E27FC236}">
                <a16:creationId xmlns:a16="http://schemas.microsoft.com/office/drawing/2014/main" id="{C34FDA98-41CF-4A0E-8AC4-26A32CC4D302}"/>
              </a:ext>
            </a:extLst>
          </p:cNvPr>
          <p:cNvSpPr>
            <a:spLocks noGrp="1"/>
          </p:cNvSpPr>
          <p:nvPr>
            <p:ph sz="half" idx="1"/>
          </p:nvPr>
        </p:nvSpPr>
        <p:spPr>
          <a:xfrm>
            <a:off x="253761" y="1196542"/>
            <a:ext cx="5365667" cy="4730531"/>
          </a:xfrm>
          <a:ln>
            <a:solidFill>
              <a:schemeClr val="accent1"/>
            </a:solidFill>
          </a:ln>
        </p:spPr>
        <p:txBody>
          <a:bodyPr vert="horz" lIns="91440" tIns="45720" rIns="640080" bIns="45720" rtlCol="0" anchor="t">
            <a:noAutofit/>
          </a:bodyPr>
          <a:lstStyle/>
          <a:p>
            <a:pPr>
              <a:buFont typeface="Wingdings" panose="05000000000000000000" pitchFamily="2" charset="2"/>
              <a:buChar char="q"/>
            </a:pPr>
            <a:r>
              <a:rPr lang="en-US" sz="2400" dirty="0">
                <a:latin typeface="Palatino Linotype"/>
              </a:rPr>
              <a:t>Each school must have one</a:t>
            </a:r>
          </a:p>
          <a:p>
            <a:pPr>
              <a:buFont typeface="Wingdings" panose="05000000000000000000" pitchFamily="2" charset="2"/>
              <a:buChar char="q"/>
            </a:pPr>
            <a:r>
              <a:rPr lang="en-US" sz="2400" dirty="0">
                <a:latin typeface="Palatino Linotype"/>
              </a:rPr>
              <a:t>Proper membership (Principal, AP/VP or designee and 1/3 teacher representation)</a:t>
            </a:r>
            <a:endParaRPr lang="en-US" sz="2400" dirty="0"/>
          </a:p>
          <a:p>
            <a:pPr>
              <a:buFont typeface="Wingdings" panose="05000000000000000000" pitchFamily="2" charset="2"/>
              <a:buChar char="q"/>
            </a:pPr>
            <a:r>
              <a:rPr lang="en-US" sz="2400" dirty="0">
                <a:latin typeface="Palatino Linotype"/>
              </a:rPr>
              <a:t>Ensuring evaluation procedures</a:t>
            </a:r>
          </a:p>
          <a:p>
            <a:pPr>
              <a:buFont typeface="Wingdings" panose="05000000000000000000" pitchFamily="2" charset="2"/>
              <a:buChar char="q"/>
            </a:pPr>
            <a:r>
              <a:rPr lang="en-US" sz="2400" dirty="0">
                <a:latin typeface="Palatino Linotype"/>
              </a:rPr>
              <a:t>Ensuring CAP procedures</a:t>
            </a:r>
          </a:p>
          <a:p>
            <a:pPr>
              <a:buFont typeface="Wingdings" panose="05000000000000000000" pitchFamily="2" charset="2"/>
              <a:buChar char="q"/>
            </a:pPr>
            <a:r>
              <a:rPr lang="en-US" sz="2400" dirty="0">
                <a:latin typeface="Palatino Linotype"/>
              </a:rPr>
              <a:t>Identifying PD opportunities</a:t>
            </a:r>
          </a:p>
          <a:p>
            <a:pPr>
              <a:buFont typeface="Wingdings" panose="05000000000000000000" pitchFamily="2" charset="2"/>
              <a:buChar char="q"/>
            </a:pPr>
            <a:r>
              <a:rPr lang="en-US" sz="2400" dirty="0">
                <a:latin typeface="Palatino Linotype"/>
              </a:rPr>
              <a:t>Overseeing mentorship</a:t>
            </a:r>
          </a:p>
        </p:txBody>
      </p:sp>
      <p:sp>
        <p:nvSpPr>
          <p:cNvPr id="2" name="Content Placeholder 1">
            <a:extLst>
              <a:ext uri="{FF2B5EF4-FFF2-40B4-BE49-F238E27FC236}">
                <a16:creationId xmlns:a16="http://schemas.microsoft.com/office/drawing/2014/main" id="{07DAE782-1EC8-4662-930B-FDB989566E49}"/>
              </a:ext>
            </a:extLst>
          </p:cNvPr>
          <p:cNvSpPr>
            <a:spLocks noGrp="1"/>
          </p:cNvSpPr>
          <p:nvPr>
            <p:ph sz="half" idx="13"/>
          </p:nvPr>
        </p:nvSpPr>
        <p:spPr>
          <a:xfrm>
            <a:off x="6094711" y="1196541"/>
            <a:ext cx="4887802" cy="4730531"/>
          </a:xfrm>
          <a:ln>
            <a:solidFill>
              <a:schemeClr val="accent1"/>
            </a:solidFill>
          </a:ln>
        </p:spPr>
        <p:txBody>
          <a:bodyPr vert="horz" lIns="91440" tIns="45720" rIns="640080" bIns="45720" rtlCol="0" anchor="t">
            <a:normAutofit/>
          </a:bodyPr>
          <a:lstStyle/>
          <a:p>
            <a:pPr marL="342900" indent="-342900"/>
            <a:r>
              <a:rPr lang="en-US" sz="2400">
                <a:latin typeface="Palatino Linotype"/>
              </a:rPr>
              <a:t>Is your district meeting these requirements?</a:t>
            </a:r>
            <a:endParaRPr lang="en-US"/>
          </a:p>
          <a:p>
            <a:r>
              <a:rPr lang="en-US" sz="2400">
                <a:latin typeface="Palatino Linotype"/>
              </a:rPr>
              <a:t>Over the next three sessions, what are one or two areas you want to target to get better at as your district co-constructs plans for crafting a set of organizational conditions that encourage high functioning </a:t>
            </a:r>
            <a:r>
              <a:rPr lang="en-US" sz="2400" err="1">
                <a:latin typeface="Palatino Linotype"/>
              </a:rPr>
              <a:t>ScIPs</a:t>
            </a:r>
            <a:r>
              <a:rPr lang="en-US" sz="2400">
                <a:latin typeface="Palatino Linotype"/>
              </a:rPr>
              <a:t>? </a:t>
            </a:r>
            <a:endParaRPr lang="en-US" sz="2400"/>
          </a:p>
        </p:txBody>
      </p:sp>
      <p:sp>
        <p:nvSpPr>
          <p:cNvPr id="5" name="Slide Number Placeholder 4">
            <a:extLst>
              <a:ext uri="{FF2B5EF4-FFF2-40B4-BE49-F238E27FC236}">
                <a16:creationId xmlns:a16="http://schemas.microsoft.com/office/drawing/2014/main" id="{E7642B60-C89F-48C9-A6CF-91F1C1ED874B}"/>
              </a:ext>
            </a:extLst>
          </p:cNvPr>
          <p:cNvSpPr>
            <a:spLocks noGrp="1"/>
          </p:cNvSpPr>
          <p:nvPr>
            <p:ph type="sldNum" sz="quarter" idx="12"/>
          </p:nvPr>
        </p:nvSpPr>
        <p:spPr/>
        <p:txBody>
          <a:bodyPr/>
          <a:lstStyle/>
          <a:p>
            <a:fld id="{A3D1C70C-36A2-44FC-A083-98959550CFF4}" type="slidenum">
              <a:rPr lang="en-US" smtClean="0"/>
              <a:t>10</a:t>
            </a:fld>
            <a:endParaRPr lang="en-US"/>
          </a:p>
        </p:txBody>
      </p:sp>
    </p:spTree>
    <p:extLst>
      <p:ext uri="{BB962C8B-B14F-4D97-AF65-F5344CB8AC3E}">
        <p14:creationId xmlns:p14="http://schemas.microsoft.com/office/powerpoint/2010/main" val="1193877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94F9-1092-C3CF-2A51-9F592DE71B70}"/>
              </a:ext>
            </a:extLst>
          </p:cNvPr>
          <p:cNvSpPr>
            <a:spLocks noGrp="1"/>
          </p:cNvSpPr>
          <p:nvPr>
            <p:ph type="title"/>
          </p:nvPr>
        </p:nvSpPr>
        <p:spPr/>
        <p:txBody>
          <a:bodyPr/>
          <a:lstStyle/>
          <a:p>
            <a:pPr rtl="0" eaLnBrk="1" latinLnBrk="0" hangingPunct="1"/>
            <a:r>
              <a:rPr lang="en-US" sz="5400" b="1" kern="1200" dirty="0">
                <a:effectLst/>
                <a:ea typeface="+mn-ea"/>
                <a:cs typeface="+mn-cs"/>
              </a:rPr>
              <a:t>Constructing the </a:t>
            </a:r>
            <a:r>
              <a:rPr lang="en-US" sz="5400" b="1" kern="1200" dirty="0" err="1">
                <a:effectLst/>
                <a:ea typeface="+mn-ea"/>
                <a:cs typeface="+mn-cs"/>
              </a:rPr>
              <a:t>ScIP</a:t>
            </a:r>
            <a:endParaRPr lang="en-US" sz="5400" dirty="0">
              <a:effectLst/>
            </a:endParaRPr>
          </a:p>
        </p:txBody>
      </p:sp>
      <p:sp>
        <p:nvSpPr>
          <p:cNvPr id="3" name="Text Placeholder 2">
            <a:extLst>
              <a:ext uri="{FF2B5EF4-FFF2-40B4-BE49-F238E27FC236}">
                <a16:creationId xmlns:a16="http://schemas.microsoft.com/office/drawing/2014/main" id="{13184832-5A74-CB8F-7804-EDE5C526B13F}"/>
              </a:ext>
            </a:extLst>
          </p:cNvPr>
          <p:cNvSpPr>
            <a:spLocks noGrp="1"/>
          </p:cNvSpPr>
          <p:nvPr>
            <p:ph type="body" sz="quarter" idx="11"/>
          </p:nvPr>
        </p:nvSpPr>
        <p:spPr>
          <a:xfrm>
            <a:off x="0" y="2459161"/>
            <a:ext cx="11849100" cy="1327785"/>
          </a:xfrm>
        </p:spPr>
        <p:txBody>
          <a:bodyPr/>
          <a:lstStyle/>
          <a:p>
            <a:pPr marL="0" indent="0" algn="ctr">
              <a:buNone/>
            </a:pPr>
            <a:r>
              <a:rPr lang="en-US" b="1" dirty="0">
                <a:solidFill>
                  <a:srgbClr val="6E2405"/>
                </a:solidFill>
                <a:latin typeface="Palatino Linotype"/>
              </a:rPr>
              <a:t>Formal v. Informal Networks</a:t>
            </a:r>
            <a:br>
              <a:rPr lang="en-US" b="1" dirty="0">
                <a:solidFill>
                  <a:srgbClr val="6E2405"/>
                </a:solidFill>
                <a:latin typeface="Palatino Linotype"/>
              </a:rPr>
            </a:br>
            <a:r>
              <a:rPr lang="en-US" b="1" dirty="0">
                <a:solidFill>
                  <a:srgbClr val="6E2405"/>
                </a:solidFill>
                <a:latin typeface="Palatino Linotype"/>
              </a:rPr>
              <a:t>Defining a Distributed Leadership Structure</a:t>
            </a:r>
          </a:p>
        </p:txBody>
      </p:sp>
      <p:sp>
        <p:nvSpPr>
          <p:cNvPr id="4" name="Slide Number Placeholder 3">
            <a:extLst>
              <a:ext uri="{FF2B5EF4-FFF2-40B4-BE49-F238E27FC236}">
                <a16:creationId xmlns:a16="http://schemas.microsoft.com/office/drawing/2014/main" id="{986DBCAF-C069-F16C-4E1C-BAC7748B4437}"/>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16483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1D0F9C-3CC8-47FD-8D83-D9CE3E5F5300}"/>
              </a:ext>
            </a:extLst>
          </p:cNvPr>
          <p:cNvSpPr>
            <a:spLocks noGrp="1"/>
          </p:cNvSpPr>
          <p:nvPr>
            <p:ph type="title"/>
          </p:nvPr>
        </p:nvSpPr>
        <p:spPr>
          <a:xfrm>
            <a:off x="1321418" y="223913"/>
            <a:ext cx="10096959" cy="747579"/>
          </a:xfrm>
        </p:spPr>
        <p:txBody>
          <a:bodyPr/>
          <a:lstStyle/>
          <a:p>
            <a:r>
              <a:rPr lang="en-US" sz="3600" dirty="0">
                <a:latin typeface="Palatino Linotype"/>
              </a:rPr>
              <a:t>Constructing the </a:t>
            </a:r>
            <a:r>
              <a:rPr lang="en-US" sz="3600" dirty="0" err="1">
                <a:latin typeface="Palatino Linotype"/>
              </a:rPr>
              <a:t>ScIP</a:t>
            </a:r>
            <a:r>
              <a:rPr lang="en-US" sz="3600" dirty="0">
                <a:latin typeface="Palatino Linotype"/>
              </a:rPr>
              <a:t>: Formal Network Considerations</a:t>
            </a:r>
            <a:endParaRPr lang="en-US" sz="3600" dirty="0"/>
          </a:p>
        </p:txBody>
      </p:sp>
      <p:sp>
        <p:nvSpPr>
          <p:cNvPr id="5" name="Slide Number Placeholder 4">
            <a:extLst>
              <a:ext uri="{FF2B5EF4-FFF2-40B4-BE49-F238E27FC236}">
                <a16:creationId xmlns:a16="http://schemas.microsoft.com/office/drawing/2014/main" id="{E6638B4B-A274-4719-A25E-44E108BC867B}"/>
              </a:ext>
            </a:extLst>
          </p:cNvPr>
          <p:cNvSpPr>
            <a:spLocks noGrp="1"/>
          </p:cNvSpPr>
          <p:nvPr>
            <p:ph type="sldNum" sz="quarter" idx="10"/>
          </p:nvPr>
        </p:nvSpPr>
        <p:spPr/>
        <p:txBody>
          <a:bodyPr/>
          <a:lstStyle/>
          <a:p>
            <a:fld id="{A3D1C70C-36A2-44FC-A083-98959550CFF4}" type="slidenum">
              <a:rPr lang="en-US" smtClean="0"/>
              <a:t>12</a:t>
            </a:fld>
            <a:endParaRPr lang="en-US"/>
          </a:p>
        </p:txBody>
      </p:sp>
      <p:pic>
        <p:nvPicPr>
          <p:cNvPr id="9" name="Picture 8" descr="School Organization Chart. All content is in text version on next slide.">
            <a:extLst>
              <a:ext uri="{FF2B5EF4-FFF2-40B4-BE49-F238E27FC236}">
                <a16:creationId xmlns:a16="http://schemas.microsoft.com/office/drawing/2014/main" id="{4F8A87BB-1C19-4ABA-A656-C953D6F25EA5}"/>
              </a:ext>
            </a:extLst>
          </p:cNvPr>
          <p:cNvPicPr>
            <a:picLocks noChangeAspect="1"/>
          </p:cNvPicPr>
          <p:nvPr/>
        </p:nvPicPr>
        <p:blipFill>
          <a:blip r:embed="rId3"/>
          <a:stretch>
            <a:fillRect/>
          </a:stretch>
        </p:blipFill>
        <p:spPr>
          <a:xfrm>
            <a:off x="126963" y="1606030"/>
            <a:ext cx="11226837" cy="4266417"/>
          </a:xfrm>
          <a:prstGeom prst="rect">
            <a:avLst/>
          </a:prstGeom>
        </p:spPr>
      </p:pic>
    </p:spTree>
    <p:extLst>
      <p:ext uri="{BB962C8B-B14F-4D97-AF65-F5344CB8AC3E}">
        <p14:creationId xmlns:p14="http://schemas.microsoft.com/office/powerpoint/2010/main" val="3718794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E7A0A1-8305-BDDF-E81D-5944723EB5E6}"/>
              </a:ext>
            </a:extLst>
          </p:cNvPr>
          <p:cNvSpPr>
            <a:spLocks noGrp="1"/>
          </p:cNvSpPr>
          <p:nvPr>
            <p:ph type="title"/>
          </p:nvPr>
        </p:nvSpPr>
        <p:spPr/>
        <p:txBody>
          <a:bodyPr/>
          <a:lstStyle/>
          <a:p>
            <a:r>
              <a:rPr lang="en-US" sz="3200" dirty="0"/>
              <a:t>Text Version: Example School Organization Chart</a:t>
            </a:r>
          </a:p>
        </p:txBody>
      </p:sp>
      <p:sp>
        <p:nvSpPr>
          <p:cNvPr id="12" name="Content Placeholder 11">
            <a:extLst>
              <a:ext uri="{FF2B5EF4-FFF2-40B4-BE49-F238E27FC236}">
                <a16:creationId xmlns:a16="http://schemas.microsoft.com/office/drawing/2014/main" id="{29D3AC61-72FA-36D9-993A-DD84A6C81F77}"/>
              </a:ext>
            </a:extLst>
          </p:cNvPr>
          <p:cNvSpPr>
            <a:spLocks noGrp="1"/>
          </p:cNvSpPr>
          <p:nvPr>
            <p:ph sz="half" idx="1"/>
          </p:nvPr>
        </p:nvSpPr>
        <p:spPr>
          <a:xfrm>
            <a:off x="139509" y="1179971"/>
            <a:ext cx="3347404" cy="4614689"/>
          </a:xfrm>
          <a:ln>
            <a:solidFill>
              <a:schemeClr val="accent1">
                <a:lumMod val="50000"/>
              </a:schemeClr>
            </a:solidFill>
          </a:ln>
        </p:spPr>
        <p:txBody>
          <a:bodyPr rIns="91440">
            <a:normAutofit/>
          </a:bodyPr>
          <a:lstStyle/>
          <a:p>
            <a:pPr marL="0" indent="0">
              <a:spcBef>
                <a:spcPts val="0"/>
              </a:spcBef>
              <a:spcAft>
                <a:spcPts val="600"/>
              </a:spcAft>
              <a:buNone/>
            </a:pPr>
            <a:r>
              <a:rPr lang="en-US" sz="2400" b="1" dirty="0"/>
              <a:t>Principal</a:t>
            </a:r>
          </a:p>
          <a:p>
            <a:pPr>
              <a:spcBef>
                <a:spcPts val="0"/>
              </a:spcBef>
              <a:spcAft>
                <a:spcPts val="600"/>
              </a:spcAft>
            </a:pPr>
            <a:r>
              <a:rPr lang="en-US" sz="2400" dirty="0"/>
              <a:t>Assistant Principal</a:t>
            </a:r>
          </a:p>
          <a:p>
            <a:pPr>
              <a:spcBef>
                <a:spcPts val="0"/>
              </a:spcBef>
              <a:spcAft>
                <a:spcPts val="600"/>
              </a:spcAft>
            </a:pPr>
            <a:r>
              <a:rPr lang="en-US" sz="2400" dirty="0"/>
              <a:t>Guidance Counselor</a:t>
            </a:r>
          </a:p>
          <a:p>
            <a:pPr>
              <a:spcBef>
                <a:spcPts val="0"/>
              </a:spcBef>
              <a:spcAft>
                <a:spcPts val="600"/>
              </a:spcAft>
            </a:pPr>
            <a:r>
              <a:rPr lang="en-US" sz="2400" dirty="0"/>
              <a:t>Nurse</a:t>
            </a:r>
          </a:p>
        </p:txBody>
      </p:sp>
      <p:sp>
        <p:nvSpPr>
          <p:cNvPr id="13" name="Content Placeholder 12">
            <a:extLst>
              <a:ext uri="{FF2B5EF4-FFF2-40B4-BE49-F238E27FC236}">
                <a16:creationId xmlns:a16="http://schemas.microsoft.com/office/drawing/2014/main" id="{18247B8C-BE21-9B1D-E18E-E1D023947CDC}"/>
              </a:ext>
            </a:extLst>
          </p:cNvPr>
          <p:cNvSpPr>
            <a:spLocks noGrp="1"/>
          </p:cNvSpPr>
          <p:nvPr>
            <p:ph sz="half" idx="13"/>
          </p:nvPr>
        </p:nvSpPr>
        <p:spPr>
          <a:xfrm>
            <a:off x="3703706" y="1180054"/>
            <a:ext cx="4114029" cy="4614689"/>
          </a:xfrm>
          <a:ln>
            <a:solidFill>
              <a:schemeClr val="accent1">
                <a:lumMod val="50000"/>
              </a:schemeClr>
            </a:solidFill>
          </a:ln>
        </p:spPr>
        <p:txBody>
          <a:bodyPr rIns="91440">
            <a:noAutofit/>
          </a:bodyPr>
          <a:lstStyle/>
          <a:p>
            <a:pPr marL="0" indent="0">
              <a:spcBef>
                <a:spcPts val="0"/>
              </a:spcBef>
              <a:spcAft>
                <a:spcPts val="600"/>
              </a:spcAft>
              <a:buNone/>
            </a:pPr>
            <a:r>
              <a:rPr lang="en-US" sz="2400" b="1" dirty="0"/>
              <a:t>Department Chairs with teachers listed under them:</a:t>
            </a:r>
          </a:p>
          <a:p>
            <a:pPr>
              <a:spcBef>
                <a:spcPts val="0"/>
              </a:spcBef>
              <a:spcAft>
                <a:spcPts val="600"/>
              </a:spcAft>
            </a:pPr>
            <a:r>
              <a:rPr lang="en-US" sz="2400" dirty="0"/>
              <a:t>ELA (4 teachers)</a:t>
            </a:r>
          </a:p>
          <a:p>
            <a:pPr>
              <a:spcBef>
                <a:spcPts val="0"/>
              </a:spcBef>
              <a:spcAft>
                <a:spcPts val="600"/>
              </a:spcAft>
            </a:pPr>
            <a:r>
              <a:rPr lang="en-US" sz="2400" dirty="0"/>
              <a:t>Math (4 teachers)</a:t>
            </a:r>
          </a:p>
          <a:p>
            <a:pPr>
              <a:spcBef>
                <a:spcPts val="0"/>
              </a:spcBef>
              <a:spcAft>
                <a:spcPts val="600"/>
              </a:spcAft>
            </a:pPr>
            <a:r>
              <a:rPr lang="en-US" sz="2400" dirty="0"/>
              <a:t>Science (4 teachers)</a:t>
            </a:r>
          </a:p>
          <a:p>
            <a:pPr>
              <a:spcBef>
                <a:spcPts val="0"/>
              </a:spcBef>
              <a:spcAft>
                <a:spcPts val="600"/>
              </a:spcAft>
            </a:pPr>
            <a:r>
              <a:rPr lang="en-US" sz="2400" dirty="0"/>
              <a:t>History/Social Studies (4 teachers)</a:t>
            </a:r>
          </a:p>
          <a:p>
            <a:pPr>
              <a:spcBef>
                <a:spcPts val="0"/>
              </a:spcBef>
              <a:spcAft>
                <a:spcPts val="600"/>
              </a:spcAft>
            </a:pPr>
            <a:r>
              <a:rPr lang="en-US" sz="2400" dirty="0"/>
              <a:t>Language (4 teachers)</a:t>
            </a:r>
          </a:p>
          <a:p>
            <a:pPr>
              <a:spcBef>
                <a:spcPts val="0"/>
              </a:spcBef>
              <a:spcAft>
                <a:spcPts val="600"/>
              </a:spcAft>
            </a:pPr>
            <a:r>
              <a:rPr lang="en-US" sz="2400" dirty="0"/>
              <a:t>Special Education (3 teachers)</a:t>
            </a:r>
          </a:p>
        </p:txBody>
      </p:sp>
      <p:sp>
        <p:nvSpPr>
          <p:cNvPr id="2" name="Content Placeholder 1">
            <a:extLst>
              <a:ext uri="{FF2B5EF4-FFF2-40B4-BE49-F238E27FC236}">
                <a16:creationId xmlns:a16="http://schemas.microsoft.com/office/drawing/2014/main" id="{45B55B66-2FD4-54D2-9CF5-07C643FFD4AD}"/>
              </a:ext>
            </a:extLst>
          </p:cNvPr>
          <p:cNvSpPr>
            <a:spLocks noGrp="1"/>
          </p:cNvSpPr>
          <p:nvPr>
            <p:ph sz="half" idx="14"/>
          </p:nvPr>
        </p:nvSpPr>
        <p:spPr>
          <a:xfrm>
            <a:off x="8034528" y="1179971"/>
            <a:ext cx="3108960" cy="4614689"/>
          </a:xfrm>
          <a:ln>
            <a:solidFill>
              <a:schemeClr val="accent1">
                <a:lumMod val="50000"/>
              </a:schemeClr>
            </a:solidFill>
          </a:ln>
        </p:spPr>
        <p:txBody>
          <a:bodyPr rIns="91440"/>
          <a:lstStyle/>
          <a:p>
            <a:pPr marL="0" indent="0">
              <a:spcBef>
                <a:spcPts val="0"/>
              </a:spcBef>
              <a:spcAft>
                <a:spcPts val="600"/>
              </a:spcAft>
              <a:buNone/>
            </a:pPr>
            <a:r>
              <a:rPr lang="en-US" sz="2400" b="1" dirty="0"/>
              <a:t>Specialists:</a:t>
            </a:r>
          </a:p>
          <a:p>
            <a:pPr>
              <a:spcBef>
                <a:spcPts val="0"/>
              </a:spcBef>
              <a:spcAft>
                <a:spcPts val="600"/>
              </a:spcAft>
            </a:pPr>
            <a:r>
              <a:rPr lang="en-US" sz="2400" dirty="0"/>
              <a:t>Health</a:t>
            </a:r>
          </a:p>
          <a:p>
            <a:pPr>
              <a:spcBef>
                <a:spcPts val="0"/>
              </a:spcBef>
              <a:spcAft>
                <a:spcPts val="600"/>
              </a:spcAft>
            </a:pPr>
            <a:r>
              <a:rPr lang="en-US" sz="2400" dirty="0"/>
              <a:t>Arts</a:t>
            </a:r>
          </a:p>
          <a:p>
            <a:pPr>
              <a:spcBef>
                <a:spcPts val="0"/>
              </a:spcBef>
              <a:spcAft>
                <a:spcPts val="600"/>
              </a:spcAft>
            </a:pPr>
            <a:r>
              <a:rPr lang="en-US" sz="2400" dirty="0"/>
              <a:t>Music</a:t>
            </a:r>
          </a:p>
          <a:p>
            <a:pPr>
              <a:spcBef>
                <a:spcPts val="0"/>
              </a:spcBef>
              <a:spcAft>
                <a:spcPts val="600"/>
              </a:spcAft>
            </a:pPr>
            <a:r>
              <a:rPr lang="en-US" sz="2400" dirty="0"/>
              <a:t>Computer Science</a:t>
            </a:r>
          </a:p>
        </p:txBody>
      </p:sp>
      <p:sp>
        <p:nvSpPr>
          <p:cNvPr id="5" name="Slide Number Placeholder 4">
            <a:extLst>
              <a:ext uri="{FF2B5EF4-FFF2-40B4-BE49-F238E27FC236}">
                <a16:creationId xmlns:a16="http://schemas.microsoft.com/office/drawing/2014/main" id="{5D7BB806-EE16-1DEE-CD5B-08D50EE35BB7}"/>
              </a:ext>
            </a:extLst>
          </p:cNvPr>
          <p:cNvSpPr>
            <a:spLocks noGrp="1"/>
          </p:cNvSpPr>
          <p:nvPr>
            <p:ph type="sldNum" sz="quarter" idx="12"/>
          </p:nvPr>
        </p:nvSpPr>
        <p:spPr/>
        <p:txBody>
          <a:bodyPr/>
          <a:lstStyle/>
          <a:p>
            <a:fld id="{A3D1C70C-36A2-44FC-A083-98959550CFF4}" type="slidenum">
              <a:rPr lang="en-US" smtClean="0"/>
              <a:t>13</a:t>
            </a:fld>
            <a:endParaRPr lang="en-US"/>
          </a:p>
        </p:txBody>
      </p:sp>
    </p:spTree>
    <p:extLst>
      <p:ext uri="{BB962C8B-B14F-4D97-AF65-F5344CB8AC3E}">
        <p14:creationId xmlns:p14="http://schemas.microsoft.com/office/powerpoint/2010/main" val="259066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1A58AD-FCFF-406C-B877-328F92F364B5}"/>
              </a:ext>
            </a:extLst>
          </p:cNvPr>
          <p:cNvSpPr>
            <a:spLocks noGrp="1"/>
          </p:cNvSpPr>
          <p:nvPr>
            <p:ph type="title"/>
          </p:nvPr>
        </p:nvSpPr>
        <p:spPr>
          <a:xfrm>
            <a:off x="1321417" y="107676"/>
            <a:ext cx="10096959" cy="1018799"/>
          </a:xfrm>
        </p:spPr>
        <p:txBody>
          <a:bodyPr/>
          <a:lstStyle/>
          <a:p>
            <a:r>
              <a:rPr lang="en-US" sz="3600" dirty="0">
                <a:latin typeface="Palatino Linotype"/>
              </a:rPr>
              <a:t>Constructing the </a:t>
            </a:r>
            <a:r>
              <a:rPr lang="en-US" sz="3600" dirty="0" err="1">
                <a:latin typeface="Palatino Linotype"/>
              </a:rPr>
              <a:t>ScIP</a:t>
            </a:r>
            <a:r>
              <a:rPr lang="en-US" sz="3600" dirty="0">
                <a:latin typeface="Palatino Linotype"/>
              </a:rPr>
              <a:t>: Informal Network Considerations</a:t>
            </a:r>
            <a:endParaRPr lang="en-US" sz="3600" dirty="0"/>
          </a:p>
        </p:txBody>
      </p:sp>
      <p:sp>
        <p:nvSpPr>
          <p:cNvPr id="5" name="Slide Number Placeholder 4">
            <a:extLst>
              <a:ext uri="{FF2B5EF4-FFF2-40B4-BE49-F238E27FC236}">
                <a16:creationId xmlns:a16="http://schemas.microsoft.com/office/drawing/2014/main" id="{A3F446CC-11B8-40D4-A0A2-F51105C96602}"/>
              </a:ext>
            </a:extLst>
          </p:cNvPr>
          <p:cNvSpPr>
            <a:spLocks noGrp="1"/>
          </p:cNvSpPr>
          <p:nvPr>
            <p:ph type="sldNum" sz="quarter" idx="10"/>
          </p:nvPr>
        </p:nvSpPr>
        <p:spPr/>
        <p:txBody>
          <a:bodyPr/>
          <a:lstStyle/>
          <a:p>
            <a:fld id="{A3D1C70C-36A2-44FC-A083-98959550CFF4}" type="slidenum">
              <a:rPr lang="en-US" smtClean="0"/>
              <a:t>14</a:t>
            </a:fld>
            <a:endParaRPr lang="en-US"/>
          </a:p>
        </p:txBody>
      </p:sp>
      <p:pic>
        <p:nvPicPr>
          <p:cNvPr id="8" name="Picture 7" descr="Example of a Social Network. Content from image is on the text version on the next slide.">
            <a:extLst>
              <a:ext uri="{FF2B5EF4-FFF2-40B4-BE49-F238E27FC236}">
                <a16:creationId xmlns:a16="http://schemas.microsoft.com/office/drawing/2014/main" id="{538540A2-94F4-4F84-8E88-5AC60E8595DF}"/>
              </a:ext>
            </a:extLst>
          </p:cNvPr>
          <p:cNvPicPr>
            <a:picLocks noChangeAspect="1"/>
          </p:cNvPicPr>
          <p:nvPr/>
        </p:nvPicPr>
        <p:blipFill>
          <a:blip r:embed="rId3"/>
          <a:stretch>
            <a:fillRect/>
          </a:stretch>
        </p:blipFill>
        <p:spPr>
          <a:xfrm>
            <a:off x="667039" y="1517520"/>
            <a:ext cx="10096958" cy="4387668"/>
          </a:xfrm>
          <a:prstGeom prst="rect">
            <a:avLst/>
          </a:prstGeom>
        </p:spPr>
      </p:pic>
    </p:spTree>
    <p:extLst>
      <p:ext uri="{BB962C8B-B14F-4D97-AF65-F5344CB8AC3E}">
        <p14:creationId xmlns:p14="http://schemas.microsoft.com/office/powerpoint/2010/main" val="1424222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2A393-E689-1402-6284-0F1C64898210}"/>
              </a:ext>
            </a:extLst>
          </p:cNvPr>
          <p:cNvSpPr>
            <a:spLocks noGrp="1"/>
          </p:cNvSpPr>
          <p:nvPr>
            <p:ph type="title"/>
          </p:nvPr>
        </p:nvSpPr>
        <p:spPr/>
        <p:txBody>
          <a:bodyPr/>
          <a:lstStyle/>
          <a:p>
            <a:r>
              <a:rPr lang="en-US" sz="3600" dirty="0"/>
              <a:t>Text Version: </a:t>
            </a:r>
            <a:r>
              <a:rPr lang="en-US" sz="3600" dirty="0">
                <a:latin typeface="Palatino Linotype"/>
              </a:rPr>
              <a:t>Example of a Social Network</a:t>
            </a:r>
            <a:endParaRPr lang="en-US" sz="3600" dirty="0"/>
          </a:p>
        </p:txBody>
      </p:sp>
      <p:sp>
        <p:nvSpPr>
          <p:cNvPr id="6" name="Content Placeholder 5">
            <a:extLst>
              <a:ext uri="{FF2B5EF4-FFF2-40B4-BE49-F238E27FC236}">
                <a16:creationId xmlns:a16="http://schemas.microsoft.com/office/drawing/2014/main" id="{47F788BF-34E4-2E98-B875-2B8C635C45C1}"/>
              </a:ext>
            </a:extLst>
          </p:cNvPr>
          <p:cNvSpPr>
            <a:spLocks noGrp="1"/>
          </p:cNvSpPr>
          <p:nvPr>
            <p:ph idx="1"/>
          </p:nvPr>
        </p:nvSpPr>
        <p:spPr>
          <a:xfrm>
            <a:off x="150864" y="1122402"/>
            <a:ext cx="11890272" cy="1535454"/>
          </a:xfrm>
        </p:spPr>
        <p:txBody>
          <a:bodyPr/>
          <a:lstStyle/>
          <a:p>
            <a:pPr marL="0" indent="0">
              <a:buNone/>
            </a:pPr>
            <a:r>
              <a:rPr lang="en-US" sz="2800" dirty="0"/>
              <a:t>Node diagram showing the relationships and interactions between the principal, 16 teachers (grades 6 to 9),  the assistant principal (AP), 5 special education teachers, the instructional coach, and 4 specialists.</a:t>
            </a:r>
          </a:p>
        </p:txBody>
      </p:sp>
      <p:sp>
        <p:nvSpPr>
          <p:cNvPr id="7" name="Content Placeholder 6">
            <a:extLst>
              <a:ext uri="{FF2B5EF4-FFF2-40B4-BE49-F238E27FC236}">
                <a16:creationId xmlns:a16="http://schemas.microsoft.com/office/drawing/2014/main" id="{DDD86BC7-6F97-CC57-3721-BF027D132E3A}"/>
              </a:ext>
            </a:extLst>
          </p:cNvPr>
          <p:cNvSpPr>
            <a:spLocks noGrp="1"/>
          </p:cNvSpPr>
          <p:nvPr>
            <p:ph idx="13"/>
          </p:nvPr>
        </p:nvSpPr>
        <p:spPr>
          <a:xfrm>
            <a:off x="150864" y="3057045"/>
            <a:ext cx="11890272" cy="3043677"/>
          </a:xfrm>
        </p:spPr>
        <p:txBody>
          <a:bodyPr/>
          <a:lstStyle/>
          <a:p>
            <a:pPr marL="0" indent="0">
              <a:buNone/>
            </a:pPr>
            <a:r>
              <a:rPr lang="en-US" sz="2800" dirty="0"/>
              <a:t>The instructional coach interacts with most of the other nodes. The specialist interact with one another and one grade 8 teacher. The special education teachers interact with a few other teachers and themselves. The principal and AP interact with the instructional coach and a few teachers.</a:t>
            </a:r>
          </a:p>
        </p:txBody>
      </p:sp>
      <p:sp>
        <p:nvSpPr>
          <p:cNvPr id="4" name="Slide Number Placeholder 3">
            <a:extLst>
              <a:ext uri="{FF2B5EF4-FFF2-40B4-BE49-F238E27FC236}">
                <a16:creationId xmlns:a16="http://schemas.microsoft.com/office/drawing/2014/main" id="{D6939F9C-045C-5EE2-A146-36E50FC58068}"/>
              </a:ext>
            </a:extLst>
          </p:cNvPr>
          <p:cNvSpPr>
            <a:spLocks noGrp="1"/>
          </p:cNvSpPr>
          <p:nvPr>
            <p:ph type="sldNum" sz="quarter" idx="12"/>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119682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4721-632B-73DF-9F94-988C37D5BC09}"/>
              </a:ext>
            </a:extLst>
          </p:cNvPr>
          <p:cNvSpPr>
            <a:spLocks noGrp="1"/>
          </p:cNvSpPr>
          <p:nvPr>
            <p:ph type="title"/>
          </p:nvPr>
        </p:nvSpPr>
        <p:spPr/>
        <p:txBody>
          <a:bodyPr/>
          <a:lstStyle/>
          <a:p>
            <a:r>
              <a:rPr lang="en-US">
                <a:latin typeface="Palatino Linotype"/>
              </a:rPr>
              <a:t>Constructing the ScIP: Discussion</a:t>
            </a:r>
            <a:endParaRPr lang="en-US"/>
          </a:p>
        </p:txBody>
      </p:sp>
      <p:sp>
        <p:nvSpPr>
          <p:cNvPr id="4" name="Slide Number Placeholder 3">
            <a:extLst>
              <a:ext uri="{FF2B5EF4-FFF2-40B4-BE49-F238E27FC236}">
                <a16:creationId xmlns:a16="http://schemas.microsoft.com/office/drawing/2014/main" id="{28B42DAC-F745-6EEE-EB8F-7352B40AE8CF}"/>
              </a:ext>
            </a:extLst>
          </p:cNvPr>
          <p:cNvSpPr>
            <a:spLocks noGrp="1"/>
          </p:cNvSpPr>
          <p:nvPr>
            <p:ph type="sldNum" sz="quarter" idx="10"/>
          </p:nvPr>
        </p:nvSpPr>
        <p:spPr/>
        <p:txBody>
          <a:bodyPr/>
          <a:lstStyle/>
          <a:p>
            <a:fld id="{A3D1C70C-36A2-44FC-A083-98959550CFF4}" type="slidenum">
              <a:rPr lang="en-US" smtClean="0"/>
              <a:pPr/>
              <a:t>16</a:t>
            </a:fld>
            <a:endParaRPr lang="en-US"/>
          </a:p>
        </p:txBody>
      </p:sp>
      <p:sp>
        <p:nvSpPr>
          <p:cNvPr id="10" name="Text Placeholder 7">
            <a:extLst>
              <a:ext uri="{FF2B5EF4-FFF2-40B4-BE49-F238E27FC236}">
                <a16:creationId xmlns:a16="http://schemas.microsoft.com/office/drawing/2014/main" id="{848AC03D-EAAD-0B1C-6AF8-6EBE755E83B5}"/>
              </a:ext>
            </a:extLst>
          </p:cNvPr>
          <p:cNvSpPr>
            <a:spLocks noGrp="1"/>
          </p:cNvSpPr>
          <p:nvPr>
            <p:ph type="body" sz="quarter" idx="11"/>
          </p:nvPr>
        </p:nvSpPr>
        <p:spPr>
          <a:xfrm>
            <a:off x="171451" y="1222375"/>
            <a:ext cx="11887845" cy="2814826"/>
          </a:xfrm>
        </p:spPr>
        <p:txBody>
          <a:bodyPr vert="horz" lIns="91440" tIns="45720" rIns="822960" bIns="45720" rtlCol="0" anchor="t">
            <a:normAutofit fontScale="85000" lnSpcReduction="20000"/>
          </a:bodyPr>
          <a:lstStyle/>
          <a:p>
            <a:pPr marL="0" indent="0">
              <a:buNone/>
            </a:pPr>
            <a:r>
              <a:rPr lang="en-US" dirty="0">
                <a:latin typeface="Palatino Linotype"/>
              </a:rPr>
              <a:t>Comparing informal and formal networks please discuss the following:</a:t>
            </a:r>
            <a:endParaRPr lang="en-US" dirty="0"/>
          </a:p>
          <a:p>
            <a:r>
              <a:rPr lang="en-US" sz="3200" dirty="0">
                <a:latin typeface="Palatino Linotype"/>
              </a:rPr>
              <a:t>What is important to consider about each network?</a:t>
            </a:r>
            <a:endParaRPr lang="en-US" sz="3200" dirty="0"/>
          </a:p>
          <a:p>
            <a:r>
              <a:rPr lang="en-US" sz="3200" dirty="0">
                <a:latin typeface="Palatino Linotype"/>
              </a:rPr>
              <a:t>Which would you lean on more heavily in constructing a </a:t>
            </a:r>
            <a:r>
              <a:rPr lang="en-US" sz="3200" dirty="0" err="1">
                <a:latin typeface="Palatino Linotype"/>
              </a:rPr>
              <a:t>ScIP</a:t>
            </a:r>
            <a:r>
              <a:rPr lang="en-US" sz="3200" dirty="0">
                <a:latin typeface="Palatino Linotype"/>
              </a:rPr>
              <a:t> and why?</a:t>
            </a:r>
            <a:endParaRPr lang="en-US" sz="3200" dirty="0"/>
          </a:p>
        </p:txBody>
      </p:sp>
    </p:spTree>
    <p:extLst>
      <p:ext uri="{BB962C8B-B14F-4D97-AF65-F5344CB8AC3E}">
        <p14:creationId xmlns:p14="http://schemas.microsoft.com/office/powerpoint/2010/main" val="1686666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2CF280-A631-4BE1-ADBA-7B1ACB1FC786}"/>
              </a:ext>
            </a:extLst>
          </p:cNvPr>
          <p:cNvSpPr>
            <a:spLocks noGrp="1"/>
          </p:cNvSpPr>
          <p:nvPr>
            <p:ph type="title"/>
          </p:nvPr>
        </p:nvSpPr>
        <p:spPr/>
        <p:txBody>
          <a:bodyPr/>
          <a:lstStyle/>
          <a:p>
            <a:r>
              <a:rPr lang="en-US" dirty="0" err="1"/>
              <a:t>ScIPs</a:t>
            </a:r>
            <a:r>
              <a:rPr lang="en-US" dirty="0"/>
              <a:t> and Distributed Leadership</a:t>
            </a:r>
          </a:p>
        </p:txBody>
      </p:sp>
      <p:sp>
        <p:nvSpPr>
          <p:cNvPr id="7" name="Text Placeholder 6">
            <a:extLst>
              <a:ext uri="{FF2B5EF4-FFF2-40B4-BE49-F238E27FC236}">
                <a16:creationId xmlns:a16="http://schemas.microsoft.com/office/drawing/2014/main" id="{B9AEF713-29FC-4575-85A1-7CA7700665A8}"/>
              </a:ext>
            </a:extLst>
          </p:cNvPr>
          <p:cNvSpPr>
            <a:spLocks noGrp="1"/>
          </p:cNvSpPr>
          <p:nvPr>
            <p:ph idx="1"/>
          </p:nvPr>
        </p:nvSpPr>
        <p:spPr/>
        <p:txBody>
          <a:bodyPr/>
          <a:lstStyle/>
          <a:p>
            <a:pPr marL="0" indent="0">
              <a:buNone/>
            </a:pPr>
            <a:r>
              <a:rPr lang="en-US" dirty="0"/>
              <a:t>Distributed leadership helps schools tap into the full potential of their </a:t>
            </a:r>
            <a:r>
              <a:rPr lang="en-US" dirty="0" err="1"/>
              <a:t>ScIPs</a:t>
            </a:r>
            <a:endParaRPr lang="en-US" dirty="0"/>
          </a:p>
        </p:txBody>
      </p:sp>
      <p:pic>
        <p:nvPicPr>
          <p:cNvPr id="3" name="Content Placeholder 2" descr="group of adults working at a table with laptops, tablets, and notepads out.">
            <a:extLst>
              <a:ext uri="{FF2B5EF4-FFF2-40B4-BE49-F238E27FC236}">
                <a16:creationId xmlns:a16="http://schemas.microsoft.com/office/drawing/2014/main" id="{C814117F-30D5-49A7-9D10-F6AC474B5F7D}"/>
              </a:ext>
            </a:extLst>
          </p:cNvPr>
          <p:cNvPicPr>
            <a:picLocks noGrp="1" noChangeAspect="1"/>
          </p:cNvPicPr>
          <p:nvPr>
            <p:ph idx="13"/>
          </p:nvPr>
        </p:nvPicPr>
        <p:blipFill>
          <a:blip r:embed="rId2"/>
          <a:stretch>
            <a:fillRect/>
          </a:stretch>
        </p:blipFill>
        <p:spPr>
          <a:xfrm>
            <a:off x="3532149" y="3135086"/>
            <a:ext cx="4237576" cy="2827564"/>
          </a:xfrm>
          <a:prstGeom prst="rect">
            <a:avLst/>
          </a:prstGeom>
        </p:spPr>
      </p:pic>
      <p:sp>
        <p:nvSpPr>
          <p:cNvPr id="5" name="Slide Number Placeholder 4">
            <a:extLst>
              <a:ext uri="{FF2B5EF4-FFF2-40B4-BE49-F238E27FC236}">
                <a16:creationId xmlns:a16="http://schemas.microsoft.com/office/drawing/2014/main" id="{B453750E-F41F-4C51-9712-7D5CB1BD3A94}"/>
              </a:ext>
            </a:extLst>
          </p:cNvPr>
          <p:cNvSpPr>
            <a:spLocks noGrp="1"/>
          </p:cNvSpPr>
          <p:nvPr>
            <p:ph type="sldNum" sz="quarter" idx="12"/>
          </p:nvPr>
        </p:nvSpPr>
        <p:spPr/>
        <p:txBody>
          <a:bodyPr/>
          <a:lstStyle/>
          <a:p>
            <a:fld id="{A3D1C70C-36A2-44FC-A083-98959550CFF4}" type="slidenum">
              <a:rPr lang="en-US" smtClean="0"/>
              <a:t>17</a:t>
            </a:fld>
            <a:endParaRPr lang="en-US"/>
          </a:p>
        </p:txBody>
      </p:sp>
    </p:spTree>
    <p:extLst>
      <p:ext uri="{BB962C8B-B14F-4D97-AF65-F5344CB8AC3E}">
        <p14:creationId xmlns:p14="http://schemas.microsoft.com/office/powerpoint/2010/main" val="3754883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C5821A-EAA2-4097-A0C4-E34FC4D4BF7E}"/>
              </a:ext>
            </a:extLst>
          </p:cNvPr>
          <p:cNvSpPr>
            <a:spLocks noGrp="1"/>
          </p:cNvSpPr>
          <p:nvPr>
            <p:ph type="title"/>
          </p:nvPr>
        </p:nvSpPr>
        <p:spPr/>
        <p:txBody>
          <a:bodyPr/>
          <a:lstStyle/>
          <a:p>
            <a:r>
              <a:rPr lang="en-US"/>
              <a:t>Defining Distributed Leadership</a:t>
            </a:r>
          </a:p>
        </p:txBody>
      </p:sp>
      <p:sp>
        <p:nvSpPr>
          <p:cNvPr id="7" name="Text Placeholder 6">
            <a:extLst>
              <a:ext uri="{FF2B5EF4-FFF2-40B4-BE49-F238E27FC236}">
                <a16:creationId xmlns:a16="http://schemas.microsoft.com/office/drawing/2014/main" id="{9BE1C61D-28A6-4A95-A394-C277822EB29B}"/>
              </a:ext>
            </a:extLst>
          </p:cNvPr>
          <p:cNvSpPr>
            <a:spLocks noGrp="1"/>
          </p:cNvSpPr>
          <p:nvPr>
            <p:ph idx="1"/>
          </p:nvPr>
        </p:nvSpPr>
        <p:spPr>
          <a:xfrm>
            <a:off x="146292" y="1430627"/>
            <a:ext cx="11890272" cy="1302413"/>
          </a:xfrm>
        </p:spPr>
        <p:txBody>
          <a:bodyPr vert="horz" lIns="91440" tIns="45720" rIns="822960" bIns="45720" rtlCol="0" anchor="t">
            <a:normAutofit/>
          </a:bodyPr>
          <a:lstStyle/>
          <a:p>
            <a:pPr marL="0" indent="0">
              <a:buNone/>
            </a:pPr>
            <a:r>
              <a:rPr lang="en-US" dirty="0"/>
              <a:t>How you would define distributed leadership in an educational setting?</a:t>
            </a:r>
          </a:p>
        </p:txBody>
      </p:sp>
      <p:sp>
        <p:nvSpPr>
          <p:cNvPr id="3" name="Content Placeholder 2">
            <a:extLst>
              <a:ext uri="{FF2B5EF4-FFF2-40B4-BE49-F238E27FC236}">
                <a16:creationId xmlns:a16="http://schemas.microsoft.com/office/drawing/2014/main" id="{1ABC912C-7208-14FF-C93B-FC7D8187ECCE}"/>
              </a:ext>
            </a:extLst>
          </p:cNvPr>
          <p:cNvSpPr>
            <a:spLocks noGrp="1"/>
          </p:cNvSpPr>
          <p:nvPr>
            <p:ph idx="13"/>
          </p:nvPr>
        </p:nvSpPr>
        <p:spPr>
          <a:xfrm>
            <a:off x="146292" y="3200399"/>
            <a:ext cx="11890272" cy="2226974"/>
          </a:xfrm>
        </p:spPr>
        <p:txBody>
          <a:bodyPr/>
          <a:lstStyle/>
          <a:p>
            <a:pPr marL="0" indent="0">
              <a:buNone/>
            </a:pPr>
            <a:r>
              <a:rPr lang="en-US" dirty="0">
                <a:latin typeface="Palatino Linotype"/>
                <a:ea typeface="Open Sans"/>
                <a:cs typeface="Open Sans"/>
              </a:rPr>
              <a:t>Distributed Leadership involves a team of educators from different levels of leadership, grades, and/or subject areas who work collaboratively to create positive, schoolwide change.  </a:t>
            </a:r>
            <a:r>
              <a:rPr lang="en-US" dirty="0">
                <a:latin typeface="Palatino Linotype"/>
                <a:ea typeface="Open Sans"/>
                <a:cs typeface="Open Sans"/>
                <a:hlinkClick r:id="rId2"/>
              </a:rPr>
              <a:t>School Achievement Solutions</a:t>
            </a:r>
            <a:endParaRPr lang="en-US" dirty="0">
              <a:latin typeface="Palatino Linotype"/>
            </a:endParaRPr>
          </a:p>
        </p:txBody>
      </p:sp>
      <p:sp>
        <p:nvSpPr>
          <p:cNvPr id="5" name="Slide Number Placeholder 4">
            <a:extLst>
              <a:ext uri="{FF2B5EF4-FFF2-40B4-BE49-F238E27FC236}">
                <a16:creationId xmlns:a16="http://schemas.microsoft.com/office/drawing/2014/main" id="{F2BF9B9B-5858-4D02-ADE6-2C8AA7655F86}"/>
              </a:ext>
            </a:extLst>
          </p:cNvPr>
          <p:cNvSpPr>
            <a:spLocks noGrp="1"/>
          </p:cNvSpPr>
          <p:nvPr>
            <p:ph type="sldNum" sz="quarter" idx="12"/>
          </p:nvPr>
        </p:nvSpPr>
        <p:spPr/>
        <p:txBody>
          <a:bodyPr/>
          <a:lstStyle/>
          <a:p>
            <a:fld id="{CD5C70A5-9411-4B11-A0DB-D49D3D849901}" type="slidenum">
              <a:rPr lang="en-US" smtClean="0"/>
              <a:pPr/>
              <a:t>18</a:t>
            </a:fld>
            <a:endParaRPr lang="en-US"/>
          </a:p>
        </p:txBody>
      </p:sp>
    </p:spTree>
    <p:extLst>
      <p:ext uri="{BB962C8B-B14F-4D97-AF65-F5344CB8AC3E}">
        <p14:creationId xmlns:p14="http://schemas.microsoft.com/office/powerpoint/2010/main" val="4212846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C834AD-1399-4784-9785-BF2AFE42D6C2}"/>
              </a:ext>
            </a:extLst>
          </p:cNvPr>
          <p:cNvSpPr>
            <a:spLocks noGrp="1"/>
          </p:cNvSpPr>
          <p:nvPr>
            <p:ph type="title"/>
          </p:nvPr>
        </p:nvSpPr>
        <p:spPr/>
        <p:txBody>
          <a:bodyPr/>
          <a:lstStyle/>
          <a:p>
            <a:r>
              <a:rPr lang="en-US" sz="4400"/>
              <a:t>Conditions for Distributed Leadership</a:t>
            </a:r>
          </a:p>
        </p:txBody>
      </p:sp>
      <p:sp>
        <p:nvSpPr>
          <p:cNvPr id="7" name="Text Placeholder 6">
            <a:extLst>
              <a:ext uri="{FF2B5EF4-FFF2-40B4-BE49-F238E27FC236}">
                <a16:creationId xmlns:a16="http://schemas.microsoft.com/office/drawing/2014/main" id="{A4046E00-F13B-4E3D-B4C5-BA108AA2EC7F}"/>
              </a:ext>
            </a:extLst>
          </p:cNvPr>
          <p:cNvSpPr>
            <a:spLocks noGrp="1"/>
          </p:cNvSpPr>
          <p:nvPr>
            <p:ph type="body" sz="quarter" idx="11"/>
          </p:nvPr>
        </p:nvSpPr>
        <p:spPr>
          <a:xfrm>
            <a:off x="123825" y="1050925"/>
            <a:ext cx="11944349" cy="5034822"/>
          </a:xfrm>
        </p:spPr>
        <p:txBody>
          <a:bodyPr>
            <a:normAutofit fontScale="77500" lnSpcReduction="20000"/>
          </a:bodyPr>
          <a:lstStyle/>
          <a:p>
            <a:r>
              <a:rPr lang="en-US" b="1" dirty="0"/>
              <a:t>Psychological Safety: </a:t>
            </a:r>
            <a:r>
              <a:rPr lang="en-US" dirty="0"/>
              <a:t>A belief that it is alright to speak up about questions, concerns, and mistakes.</a:t>
            </a:r>
          </a:p>
          <a:p>
            <a:r>
              <a:rPr lang="en-US" b="1" dirty="0"/>
              <a:t>Relational Trust: </a:t>
            </a:r>
            <a:r>
              <a:rPr lang="en-US" dirty="0"/>
              <a:t>Impacts the quality of relationships amongst all stakeholders in the school.</a:t>
            </a:r>
          </a:p>
          <a:p>
            <a:r>
              <a:rPr lang="en-US" b="1" dirty="0"/>
              <a:t>Mutual Learning Approach: </a:t>
            </a:r>
            <a:r>
              <a:rPr lang="en-US" dirty="0"/>
              <a:t>Requires creating a culture of mutual learning (instead of a culture of blame)</a:t>
            </a:r>
          </a:p>
          <a:p>
            <a:r>
              <a:rPr lang="en-US" b="1" dirty="0"/>
              <a:t>Continuous Improvement:</a:t>
            </a:r>
            <a:r>
              <a:rPr lang="en-US" dirty="0"/>
              <a:t> Drawing attention to the participants in the problem identification process, the way in which solutions are designed, engagement in the ensuing action, and involvement in after-action review.</a:t>
            </a:r>
          </a:p>
        </p:txBody>
      </p:sp>
      <p:sp>
        <p:nvSpPr>
          <p:cNvPr id="5" name="Slide Number Placeholder 4">
            <a:extLst>
              <a:ext uri="{FF2B5EF4-FFF2-40B4-BE49-F238E27FC236}">
                <a16:creationId xmlns:a16="http://schemas.microsoft.com/office/drawing/2014/main" id="{E58439A9-A7B7-4393-A6DF-01295DB6498A}"/>
              </a:ext>
            </a:extLst>
          </p:cNvPr>
          <p:cNvSpPr>
            <a:spLocks noGrp="1"/>
          </p:cNvSpPr>
          <p:nvPr>
            <p:ph type="sldNum" sz="quarter" idx="10"/>
          </p:nvPr>
        </p:nvSpPr>
        <p:spPr/>
        <p:txBody>
          <a:bodyPr/>
          <a:lstStyle/>
          <a:p>
            <a:fld id="{A3D1C70C-36A2-44FC-A083-98959550CFF4}" type="slidenum">
              <a:rPr lang="en-US" smtClean="0"/>
              <a:t>19</a:t>
            </a:fld>
            <a:endParaRPr lang="en-US"/>
          </a:p>
        </p:txBody>
      </p:sp>
    </p:spTree>
    <p:extLst>
      <p:ext uri="{BB962C8B-B14F-4D97-AF65-F5344CB8AC3E}">
        <p14:creationId xmlns:p14="http://schemas.microsoft.com/office/powerpoint/2010/main" val="259449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CE1931-C949-46BA-BEAC-FFDD1C9680A2}"/>
              </a:ext>
            </a:extLst>
          </p:cNvPr>
          <p:cNvSpPr>
            <a:spLocks noGrp="1"/>
          </p:cNvSpPr>
          <p:nvPr>
            <p:ph type="title"/>
          </p:nvPr>
        </p:nvSpPr>
        <p:spPr/>
        <p:txBody>
          <a:bodyPr/>
          <a:lstStyle/>
          <a:p>
            <a:r>
              <a:rPr lang="en-US"/>
              <a:t>Session Objective</a:t>
            </a:r>
          </a:p>
        </p:txBody>
      </p:sp>
      <p:sp>
        <p:nvSpPr>
          <p:cNvPr id="7" name="Text Placeholder 6">
            <a:extLst>
              <a:ext uri="{FF2B5EF4-FFF2-40B4-BE49-F238E27FC236}">
                <a16:creationId xmlns:a16="http://schemas.microsoft.com/office/drawing/2014/main" id="{2A66F9B3-58F0-4F09-8A7D-828C61B2C1EF}"/>
              </a:ext>
            </a:extLst>
          </p:cNvPr>
          <p:cNvSpPr>
            <a:spLocks noGrp="1"/>
          </p:cNvSpPr>
          <p:nvPr>
            <p:ph type="body" sz="quarter" idx="11"/>
          </p:nvPr>
        </p:nvSpPr>
        <p:spPr/>
        <p:txBody>
          <a:bodyPr vert="horz" lIns="91440" tIns="45720" rIns="822960" bIns="45720" rtlCol="0" anchor="t">
            <a:normAutofit/>
          </a:bodyPr>
          <a:lstStyle/>
          <a:p>
            <a:pPr marL="0" indent="0">
              <a:buNone/>
            </a:pPr>
            <a:r>
              <a:rPr lang="en-US" dirty="0"/>
              <a:t>Participants will plan for organizational conditions that encourage the recognition, positioning, and utilization of resources and dispositions for distributed leadership in School Improvement Panels.</a:t>
            </a:r>
          </a:p>
        </p:txBody>
      </p:sp>
      <p:sp>
        <p:nvSpPr>
          <p:cNvPr id="5" name="Slide Number Placeholder 4">
            <a:extLst>
              <a:ext uri="{FF2B5EF4-FFF2-40B4-BE49-F238E27FC236}">
                <a16:creationId xmlns:a16="http://schemas.microsoft.com/office/drawing/2014/main" id="{328BE934-D574-4042-AEF7-717DE79382F9}"/>
              </a:ext>
            </a:extLst>
          </p:cNvPr>
          <p:cNvSpPr>
            <a:spLocks noGrp="1"/>
          </p:cNvSpPr>
          <p:nvPr>
            <p:ph type="sldNum" sz="quarter" idx="10"/>
          </p:nvPr>
        </p:nvSpPr>
        <p:spPr/>
        <p:txBody>
          <a:bodyPr/>
          <a:lstStyle/>
          <a:p>
            <a:fld id="{A3D1C70C-36A2-44FC-A083-98959550CFF4}" type="slidenum">
              <a:rPr lang="en-US" smtClean="0"/>
              <a:t>2</a:t>
            </a:fld>
            <a:endParaRPr lang="en-US"/>
          </a:p>
        </p:txBody>
      </p:sp>
    </p:spTree>
    <p:extLst>
      <p:ext uri="{BB962C8B-B14F-4D97-AF65-F5344CB8AC3E}">
        <p14:creationId xmlns:p14="http://schemas.microsoft.com/office/powerpoint/2010/main" val="2296151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A80D-1D82-7EE8-5B27-F0F327580F1F}"/>
              </a:ext>
            </a:extLst>
          </p:cNvPr>
          <p:cNvSpPr>
            <a:spLocks noGrp="1"/>
          </p:cNvSpPr>
          <p:nvPr>
            <p:ph type="title"/>
          </p:nvPr>
        </p:nvSpPr>
        <p:spPr>
          <a:xfrm>
            <a:off x="1256841" y="56015"/>
            <a:ext cx="10096959" cy="1070460"/>
          </a:xfrm>
        </p:spPr>
        <p:txBody>
          <a:bodyPr/>
          <a:lstStyle/>
          <a:p>
            <a:r>
              <a:rPr lang="en-US" sz="3200"/>
              <a:t>Conditions for Distributed Leadership</a:t>
            </a:r>
            <a:r>
              <a:rPr lang="en-US" sz="3200">
                <a:latin typeface="Palatino Linotype"/>
              </a:rPr>
              <a:t>: A Discussion</a:t>
            </a:r>
            <a:endParaRPr lang="en-US" sz="3200"/>
          </a:p>
        </p:txBody>
      </p:sp>
      <p:sp>
        <p:nvSpPr>
          <p:cNvPr id="3" name="Content Placeholder 2">
            <a:extLst>
              <a:ext uri="{FF2B5EF4-FFF2-40B4-BE49-F238E27FC236}">
                <a16:creationId xmlns:a16="http://schemas.microsoft.com/office/drawing/2014/main" id="{9AD382EE-A2BA-5F2A-44FB-C2BCE5784EC2}"/>
              </a:ext>
            </a:extLst>
          </p:cNvPr>
          <p:cNvSpPr>
            <a:spLocks noGrp="1"/>
          </p:cNvSpPr>
          <p:nvPr>
            <p:ph sz="half" idx="1"/>
          </p:nvPr>
        </p:nvSpPr>
        <p:spPr>
          <a:xfrm>
            <a:off x="731625" y="1299864"/>
            <a:ext cx="5275260" cy="4704701"/>
          </a:xfrm>
          <a:ln>
            <a:solidFill>
              <a:schemeClr val="tx2"/>
            </a:solidFill>
          </a:ln>
        </p:spPr>
        <p:txBody>
          <a:bodyPr vert="horz" lIns="91440" tIns="45720" rIns="640080" bIns="45720" rtlCol="0" anchor="t">
            <a:noAutofit/>
          </a:bodyPr>
          <a:lstStyle/>
          <a:p>
            <a:pPr marL="514350" indent="-514350">
              <a:buFont typeface="+mj-lt"/>
              <a:buAutoNum type="arabicPeriod"/>
            </a:pPr>
            <a:r>
              <a:rPr lang="en-US" sz="2800" dirty="0"/>
              <a:t>Psychological Safety </a:t>
            </a:r>
          </a:p>
          <a:p>
            <a:pPr marL="514350" indent="-514350">
              <a:buFont typeface="+mj-lt"/>
              <a:buAutoNum type="arabicPeriod"/>
            </a:pPr>
            <a:r>
              <a:rPr lang="en-US" sz="2800" dirty="0"/>
              <a:t>Relational Trust</a:t>
            </a:r>
          </a:p>
          <a:p>
            <a:pPr marL="514350" indent="-514350">
              <a:buFont typeface="+mj-lt"/>
              <a:buAutoNum type="arabicPeriod"/>
            </a:pPr>
            <a:r>
              <a:rPr lang="en-US" sz="2800" dirty="0"/>
              <a:t>Mutual Learning Approach </a:t>
            </a:r>
          </a:p>
          <a:p>
            <a:pPr marL="514350" indent="-514350">
              <a:buFont typeface="+mj-lt"/>
              <a:buAutoNum type="arabicPeriod"/>
            </a:pPr>
            <a:r>
              <a:rPr lang="en-US" sz="2800" dirty="0"/>
              <a:t>Continuous Improvement</a:t>
            </a:r>
            <a:endParaRPr lang="en-US" dirty="0"/>
          </a:p>
        </p:txBody>
      </p:sp>
      <p:sp>
        <p:nvSpPr>
          <p:cNvPr id="4" name="Content Placeholder 3">
            <a:extLst>
              <a:ext uri="{FF2B5EF4-FFF2-40B4-BE49-F238E27FC236}">
                <a16:creationId xmlns:a16="http://schemas.microsoft.com/office/drawing/2014/main" id="{A27C9EE5-C26D-8B98-E685-68C2AD53C364}"/>
              </a:ext>
            </a:extLst>
          </p:cNvPr>
          <p:cNvSpPr>
            <a:spLocks noGrp="1"/>
          </p:cNvSpPr>
          <p:nvPr>
            <p:ph sz="half" idx="13"/>
          </p:nvPr>
        </p:nvSpPr>
        <p:spPr>
          <a:xfrm>
            <a:off x="6301354" y="1299864"/>
            <a:ext cx="4913632" cy="4704701"/>
          </a:xfrm>
          <a:ln>
            <a:solidFill>
              <a:schemeClr val="tx2"/>
            </a:solidFill>
          </a:ln>
        </p:spPr>
        <p:txBody>
          <a:bodyPr vert="horz" lIns="91440" tIns="45720" rIns="640080" bIns="45720" rtlCol="0" anchor="t">
            <a:normAutofit/>
          </a:bodyPr>
          <a:lstStyle/>
          <a:p>
            <a:r>
              <a:rPr lang="en-US" sz="2800" dirty="0">
                <a:latin typeface="Palatino Linotype"/>
              </a:rPr>
              <a:t>Looking at the regulatory requirements of the </a:t>
            </a:r>
            <a:r>
              <a:rPr lang="en-US" sz="2800" dirty="0" err="1">
                <a:latin typeface="Palatino Linotype"/>
              </a:rPr>
              <a:t>ScIP</a:t>
            </a:r>
            <a:r>
              <a:rPr lang="en-US" sz="2800" dirty="0">
                <a:latin typeface="Palatino Linotype"/>
              </a:rPr>
              <a:t>, how important are these conditions to success?</a:t>
            </a:r>
          </a:p>
          <a:p>
            <a:r>
              <a:rPr lang="en-US" sz="2800" dirty="0">
                <a:latin typeface="Palatino Linotype"/>
              </a:rPr>
              <a:t>In what ways could these conditions serve a school looking to improve </a:t>
            </a:r>
            <a:r>
              <a:rPr lang="en-US" sz="2800" dirty="0" err="1">
                <a:latin typeface="Palatino Linotype"/>
              </a:rPr>
              <a:t>ScIPs</a:t>
            </a:r>
            <a:r>
              <a:rPr lang="en-US" sz="2800" dirty="0">
                <a:latin typeface="Palatino Linotype"/>
              </a:rPr>
              <a:t>?</a:t>
            </a:r>
            <a:endParaRPr lang="en-US" sz="2800" dirty="0"/>
          </a:p>
        </p:txBody>
      </p:sp>
      <p:sp>
        <p:nvSpPr>
          <p:cNvPr id="5" name="Slide Number Placeholder 4">
            <a:extLst>
              <a:ext uri="{FF2B5EF4-FFF2-40B4-BE49-F238E27FC236}">
                <a16:creationId xmlns:a16="http://schemas.microsoft.com/office/drawing/2014/main" id="{9579490A-5E3B-1968-F1B1-FE1F4420BABD}"/>
              </a:ext>
            </a:extLst>
          </p:cNvPr>
          <p:cNvSpPr>
            <a:spLocks noGrp="1"/>
          </p:cNvSpPr>
          <p:nvPr>
            <p:ph type="sldNum" sz="quarter" idx="12"/>
          </p:nvPr>
        </p:nvSpPr>
        <p:spPr/>
        <p:txBody>
          <a:bodyPr/>
          <a:lstStyle/>
          <a:p>
            <a:fld id="{A3D1C70C-36A2-44FC-A083-98959550CFF4}" type="slidenum">
              <a:rPr lang="en-US" dirty="0" smtClean="0"/>
              <a:t>20</a:t>
            </a:fld>
            <a:endParaRPr lang="en-US"/>
          </a:p>
        </p:txBody>
      </p:sp>
    </p:spTree>
    <p:extLst>
      <p:ext uri="{BB962C8B-B14F-4D97-AF65-F5344CB8AC3E}">
        <p14:creationId xmlns:p14="http://schemas.microsoft.com/office/powerpoint/2010/main" val="401744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BFB2-4E3E-6A39-8F63-0BCCF0A89211}"/>
              </a:ext>
            </a:extLst>
          </p:cNvPr>
          <p:cNvSpPr>
            <a:spLocks noGrp="1"/>
          </p:cNvSpPr>
          <p:nvPr>
            <p:ph type="title"/>
          </p:nvPr>
        </p:nvSpPr>
        <p:spPr>
          <a:xfrm>
            <a:off x="941881" y="2681421"/>
            <a:ext cx="10096959" cy="747579"/>
          </a:xfrm>
        </p:spPr>
        <p:txBody>
          <a:bodyPr/>
          <a:lstStyle/>
          <a:p>
            <a:pPr rtl="0" eaLnBrk="1" latinLnBrk="0" hangingPunct="1"/>
            <a:r>
              <a:rPr lang="en-US" sz="4800" b="1" kern="1200" dirty="0">
                <a:effectLst/>
                <a:ea typeface="+mn-ea"/>
                <a:cs typeface="+mn-cs"/>
              </a:rPr>
              <a:t>Identifying the Key Tasks of </a:t>
            </a:r>
            <a:r>
              <a:rPr lang="en-US" sz="4800" b="1" kern="1200" dirty="0" err="1">
                <a:effectLst/>
                <a:ea typeface="+mn-ea"/>
                <a:cs typeface="+mn-cs"/>
              </a:rPr>
              <a:t>ScIPs</a:t>
            </a:r>
            <a:endParaRPr lang="en-US" sz="4800" dirty="0">
              <a:effectLst/>
            </a:endParaRPr>
          </a:p>
        </p:txBody>
      </p:sp>
      <p:sp>
        <p:nvSpPr>
          <p:cNvPr id="4" name="Slide Number Placeholder 3">
            <a:extLst>
              <a:ext uri="{FF2B5EF4-FFF2-40B4-BE49-F238E27FC236}">
                <a16:creationId xmlns:a16="http://schemas.microsoft.com/office/drawing/2014/main" id="{986DBCAF-C069-F16C-4E1C-BAC7748B4437}"/>
              </a:ext>
            </a:extLst>
          </p:cNvPr>
          <p:cNvSpPr>
            <a:spLocks noGrp="1"/>
          </p:cNvSpPr>
          <p:nvPr>
            <p:ph type="sldNum" sz="quarter" idx="10"/>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1967230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71D581-9B57-AB53-60B1-02F43978B5E2}"/>
              </a:ext>
            </a:extLst>
          </p:cNvPr>
          <p:cNvSpPr>
            <a:spLocks noGrp="1"/>
          </p:cNvSpPr>
          <p:nvPr>
            <p:ph type="title"/>
          </p:nvPr>
        </p:nvSpPr>
        <p:spPr/>
        <p:txBody>
          <a:bodyPr/>
          <a:lstStyle/>
          <a:p>
            <a:r>
              <a:rPr lang="en-US" dirty="0"/>
              <a:t>Key Tasks</a:t>
            </a:r>
            <a:r>
              <a:rPr lang="en-US" baseline="0" dirty="0"/>
              <a:t> of </a:t>
            </a:r>
            <a:r>
              <a:rPr lang="en-US" baseline="0" dirty="0" err="1"/>
              <a:t>ScIPs</a:t>
            </a:r>
            <a:endParaRPr lang="en-US" dirty="0"/>
          </a:p>
        </p:txBody>
      </p:sp>
      <p:sp>
        <p:nvSpPr>
          <p:cNvPr id="10" name="Text Placeholder 9">
            <a:extLst>
              <a:ext uri="{FF2B5EF4-FFF2-40B4-BE49-F238E27FC236}">
                <a16:creationId xmlns:a16="http://schemas.microsoft.com/office/drawing/2014/main" id="{7ED3D6F8-8EB6-60FE-680A-4CE9596E06A5}"/>
              </a:ext>
            </a:extLst>
          </p:cNvPr>
          <p:cNvSpPr>
            <a:spLocks noGrp="1"/>
          </p:cNvSpPr>
          <p:nvPr>
            <p:ph type="body" sz="quarter" idx="14"/>
          </p:nvPr>
        </p:nvSpPr>
        <p:spPr/>
        <p:txBody>
          <a:bodyPr rIns="182880">
            <a:normAutofit fontScale="62500" lnSpcReduction="20000"/>
          </a:bodyPr>
          <a:lstStyle/>
          <a:p>
            <a:pPr marL="0" indent="0">
              <a:buNone/>
            </a:pPr>
            <a:r>
              <a:rPr lang="en-US" dirty="0"/>
              <a:t>Venn Diagram</a:t>
            </a:r>
          </a:p>
        </p:txBody>
      </p:sp>
      <p:sp>
        <p:nvSpPr>
          <p:cNvPr id="7" name="Text Placeholder 6">
            <a:extLst>
              <a:ext uri="{FF2B5EF4-FFF2-40B4-BE49-F238E27FC236}">
                <a16:creationId xmlns:a16="http://schemas.microsoft.com/office/drawing/2014/main" id="{1C31CEF3-4694-1342-5C7E-47F5679EB73E}"/>
              </a:ext>
            </a:extLst>
          </p:cNvPr>
          <p:cNvSpPr>
            <a:spLocks noGrp="1"/>
          </p:cNvSpPr>
          <p:nvPr>
            <p:ph type="body" sz="quarter" idx="11"/>
          </p:nvPr>
        </p:nvSpPr>
        <p:spPr/>
        <p:txBody>
          <a:bodyPr lIns="0" rIns="0">
            <a:noAutofit/>
          </a:bodyPr>
          <a:lstStyle/>
          <a:p>
            <a:pPr algn="ctr"/>
            <a:r>
              <a:rPr lang="en-US" sz="2400" dirty="0"/>
              <a:t>Mentoring</a:t>
            </a:r>
          </a:p>
        </p:txBody>
      </p:sp>
      <p:sp>
        <p:nvSpPr>
          <p:cNvPr id="8" name="Text Placeholder 7">
            <a:extLst>
              <a:ext uri="{FF2B5EF4-FFF2-40B4-BE49-F238E27FC236}">
                <a16:creationId xmlns:a16="http://schemas.microsoft.com/office/drawing/2014/main" id="{D64E3F1D-EB06-8C46-FC69-BE87326E5ABC}"/>
              </a:ext>
            </a:extLst>
          </p:cNvPr>
          <p:cNvSpPr>
            <a:spLocks noGrp="1"/>
          </p:cNvSpPr>
          <p:nvPr>
            <p:ph type="body" sz="quarter" idx="12"/>
          </p:nvPr>
        </p:nvSpPr>
        <p:spPr/>
        <p:txBody>
          <a:bodyPr lIns="0" rIns="0">
            <a:noAutofit/>
          </a:bodyPr>
          <a:lstStyle/>
          <a:p>
            <a:pPr algn="ctr"/>
            <a:r>
              <a:rPr lang="en-US" sz="2400" dirty="0"/>
              <a:t>Professional Development</a:t>
            </a:r>
          </a:p>
        </p:txBody>
      </p:sp>
      <p:sp>
        <p:nvSpPr>
          <p:cNvPr id="9" name="Text Placeholder 8">
            <a:extLst>
              <a:ext uri="{FF2B5EF4-FFF2-40B4-BE49-F238E27FC236}">
                <a16:creationId xmlns:a16="http://schemas.microsoft.com/office/drawing/2014/main" id="{06C0E347-732A-6222-BBBF-84B36C979130}"/>
              </a:ext>
            </a:extLst>
          </p:cNvPr>
          <p:cNvSpPr>
            <a:spLocks noGrp="1"/>
          </p:cNvSpPr>
          <p:nvPr>
            <p:ph type="body" sz="quarter" idx="13"/>
          </p:nvPr>
        </p:nvSpPr>
        <p:spPr>
          <a:xfrm>
            <a:off x="6994380" y="4103199"/>
            <a:ext cx="2237414" cy="849313"/>
          </a:xfrm>
        </p:spPr>
        <p:txBody>
          <a:bodyPr lIns="0" rIns="0">
            <a:noAutofit/>
          </a:bodyPr>
          <a:lstStyle/>
          <a:p>
            <a:pPr algn="ctr"/>
            <a:r>
              <a:rPr lang="en-US" sz="2400" dirty="0"/>
              <a:t>Evaluation Implementation</a:t>
            </a:r>
          </a:p>
        </p:txBody>
      </p:sp>
      <p:sp>
        <p:nvSpPr>
          <p:cNvPr id="5" name="Slide Number Placeholder 4">
            <a:extLst>
              <a:ext uri="{FF2B5EF4-FFF2-40B4-BE49-F238E27FC236}">
                <a16:creationId xmlns:a16="http://schemas.microsoft.com/office/drawing/2014/main" id="{612F6E05-0BDF-8453-C054-240C0679BF2D}"/>
              </a:ext>
            </a:extLst>
          </p:cNvPr>
          <p:cNvSpPr>
            <a:spLocks noGrp="1"/>
          </p:cNvSpPr>
          <p:nvPr>
            <p:ph type="sldNum" sz="quarter" idx="10"/>
          </p:nvPr>
        </p:nvSpPr>
        <p:spPr/>
        <p:txBody>
          <a:bodyPr/>
          <a:lstStyle/>
          <a:p>
            <a:fld id="{A3D1C70C-36A2-44FC-A083-98959550CFF4}" type="slidenum">
              <a:rPr lang="en-US" smtClean="0"/>
              <a:t>22</a:t>
            </a:fld>
            <a:endParaRPr lang="en-US"/>
          </a:p>
        </p:txBody>
      </p:sp>
    </p:spTree>
    <p:extLst>
      <p:ext uri="{BB962C8B-B14F-4D97-AF65-F5344CB8AC3E}">
        <p14:creationId xmlns:p14="http://schemas.microsoft.com/office/powerpoint/2010/main" val="4264075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1EC1-D104-4784-2F2E-289E27317146}"/>
              </a:ext>
            </a:extLst>
          </p:cNvPr>
          <p:cNvSpPr>
            <a:spLocks noGrp="1"/>
          </p:cNvSpPr>
          <p:nvPr>
            <p:ph type="title"/>
          </p:nvPr>
        </p:nvSpPr>
        <p:spPr/>
        <p:txBody>
          <a:bodyPr/>
          <a:lstStyle/>
          <a:p>
            <a:r>
              <a:rPr lang="en-US" sz="4400" b="1" kern="1200" dirty="0">
                <a:solidFill>
                  <a:srgbClr val="6E2405"/>
                </a:solidFill>
                <a:effectLst/>
              </a:rPr>
              <a:t>Mentorship Key Tasks: A Reflection</a:t>
            </a:r>
            <a:endParaRPr lang="en-US" sz="4400" dirty="0"/>
          </a:p>
        </p:txBody>
      </p:sp>
      <p:sp>
        <p:nvSpPr>
          <p:cNvPr id="6" name="Text Placeholder 5">
            <a:extLst>
              <a:ext uri="{FF2B5EF4-FFF2-40B4-BE49-F238E27FC236}">
                <a16:creationId xmlns:a16="http://schemas.microsoft.com/office/drawing/2014/main" id="{D7399325-E98F-6640-34A0-A1EABD9E60B3}"/>
              </a:ext>
            </a:extLst>
          </p:cNvPr>
          <p:cNvSpPr>
            <a:spLocks noGrp="1"/>
          </p:cNvSpPr>
          <p:nvPr>
            <p:ph type="body" sz="quarter" idx="11"/>
          </p:nvPr>
        </p:nvSpPr>
        <p:spPr>
          <a:xfrm>
            <a:off x="338138" y="1206778"/>
            <a:ext cx="10598150" cy="907029"/>
          </a:xfrm>
        </p:spPr>
        <p:txBody>
          <a:bodyPr rIns="91440">
            <a:noAutofit/>
          </a:bodyPr>
          <a:lstStyle/>
          <a:p>
            <a:r>
              <a:rPr lang="en-US" sz="2400" dirty="0"/>
              <a:t>For each of these three items rank how well you feel your </a:t>
            </a:r>
            <a:r>
              <a:rPr lang="en-US" sz="2400" dirty="0" err="1"/>
              <a:t>ScIPs</a:t>
            </a:r>
            <a:r>
              <a:rPr lang="en-US" sz="2400" dirty="0"/>
              <a:t> do on a scale of 1–4 (Ineffective, Partially Effective, Effective or Highly Effective). </a:t>
            </a:r>
          </a:p>
        </p:txBody>
      </p:sp>
      <p:sp>
        <p:nvSpPr>
          <p:cNvPr id="7" name="Text Placeholder 6">
            <a:extLst>
              <a:ext uri="{FF2B5EF4-FFF2-40B4-BE49-F238E27FC236}">
                <a16:creationId xmlns:a16="http://schemas.microsoft.com/office/drawing/2014/main" id="{5B338DE3-B662-B943-9D6E-9F7E453CC544}"/>
              </a:ext>
            </a:extLst>
          </p:cNvPr>
          <p:cNvSpPr>
            <a:spLocks noGrp="1"/>
          </p:cNvSpPr>
          <p:nvPr>
            <p:ph type="body" sz="quarter" idx="12"/>
          </p:nvPr>
        </p:nvSpPr>
        <p:spPr>
          <a:xfrm>
            <a:off x="338138" y="2476625"/>
            <a:ext cx="3524932" cy="3309938"/>
          </a:xfrm>
        </p:spPr>
        <p:txBody>
          <a:bodyPr lIns="91440" rIns="91440">
            <a:normAutofit/>
          </a:bodyPr>
          <a:lstStyle/>
          <a:p>
            <a:pPr marL="0" indent="0">
              <a:buNone/>
            </a:pPr>
            <a:r>
              <a:rPr lang="en-US" sz="4400" dirty="0">
                <a:solidFill>
                  <a:schemeClr val="bg1"/>
                </a:solidFill>
              </a:rPr>
              <a:t>01</a:t>
            </a:r>
            <a:br>
              <a:rPr lang="en-US" sz="3400" dirty="0">
                <a:solidFill>
                  <a:schemeClr val="bg1"/>
                </a:solidFill>
              </a:rPr>
            </a:br>
            <a:r>
              <a:rPr lang="en-US" sz="3400" dirty="0">
                <a:solidFill>
                  <a:schemeClr val="bg1"/>
                </a:solidFill>
              </a:rPr>
              <a:t>Identify critical needs of new educators</a:t>
            </a:r>
          </a:p>
        </p:txBody>
      </p:sp>
      <p:sp>
        <p:nvSpPr>
          <p:cNvPr id="8" name="Text Placeholder 7">
            <a:extLst>
              <a:ext uri="{FF2B5EF4-FFF2-40B4-BE49-F238E27FC236}">
                <a16:creationId xmlns:a16="http://schemas.microsoft.com/office/drawing/2014/main" id="{E0ED2A44-21D1-B81A-E02B-A4916AFAD5DE}"/>
              </a:ext>
            </a:extLst>
          </p:cNvPr>
          <p:cNvSpPr>
            <a:spLocks noGrp="1"/>
          </p:cNvSpPr>
          <p:nvPr>
            <p:ph type="body" sz="quarter" idx="13"/>
          </p:nvPr>
        </p:nvSpPr>
        <p:spPr>
          <a:xfrm>
            <a:off x="4288973" y="2472342"/>
            <a:ext cx="3529584" cy="3309938"/>
          </a:xfrm>
        </p:spPr>
        <p:txBody>
          <a:bodyPr rIns="91440">
            <a:normAutofit/>
          </a:bodyPr>
          <a:lstStyle/>
          <a:p>
            <a:pPr marL="0" indent="0">
              <a:buNone/>
            </a:pPr>
            <a:r>
              <a:rPr lang="en-US" sz="4400" dirty="0">
                <a:solidFill>
                  <a:schemeClr val="bg1"/>
                </a:solidFill>
              </a:rPr>
              <a:t>02</a:t>
            </a:r>
            <a:br>
              <a:rPr lang="en-US" sz="3400" dirty="0">
                <a:solidFill>
                  <a:schemeClr val="bg1"/>
                </a:solidFill>
              </a:rPr>
            </a:br>
            <a:r>
              <a:rPr lang="en-US" sz="3400" dirty="0">
                <a:solidFill>
                  <a:schemeClr val="bg1"/>
                </a:solidFill>
              </a:rPr>
              <a:t>Establish support structures for new educators</a:t>
            </a:r>
          </a:p>
        </p:txBody>
      </p:sp>
      <p:sp>
        <p:nvSpPr>
          <p:cNvPr id="9" name="Text Placeholder 8">
            <a:extLst>
              <a:ext uri="{FF2B5EF4-FFF2-40B4-BE49-F238E27FC236}">
                <a16:creationId xmlns:a16="http://schemas.microsoft.com/office/drawing/2014/main" id="{A8F745FF-747A-8D17-1CB7-39B1D9A774B0}"/>
              </a:ext>
            </a:extLst>
          </p:cNvPr>
          <p:cNvSpPr>
            <a:spLocks noGrp="1"/>
          </p:cNvSpPr>
          <p:nvPr>
            <p:ph type="body" sz="quarter" idx="14"/>
          </p:nvPr>
        </p:nvSpPr>
        <p:spPr>
          <a:xfrm>
            <a:off x="8034338" y="2472342"/>
            <a:ext cx="3529584" cy="3309938"/>
          </a:xfrm>
        </p:spPr>
        <p:txBody>
          <a:bodyPr rIns="91440">
            <a:normAutofit fontScale="92500" lnSpcReduction="20000"/>
          </a:bodyPr>
          <a:lstStyle/>
          <a:p>
            <a:pPr marL="0" indent="0">
              <a:buNone/>
            </a:pPr>
            <a:r>
              <a:rPr lang="en-US" sz="4800" dirty="0">
                <a:solidFill>
                  <a:schemeClr val="bg1"/>
                </a:solidFill>
              </a:rPr>
              <a:t>03</a:t>
            </a:r>
            <a:br>
              <a:rPr lang="en-US" dirty="0">
                <a:solidFill>
                  <a:schemeClr val="bg1"/>
                </a:solidFill>
              </a:rPr>
            </a:br>
            <a:r>
              <a:rPr lang="en-US" dirty="0">
                <a:solidFill>
                  <a:schemeClr val="bg1"/>
                </a:solidFill>
              </a:rPr>
              <a:t>Support mentors with capacity, resources, and guidance</a:t>
            </a:r>
            <a:endParaRPr lang="en-US" dirty="0"/>
          </a:p>
        </p:txBody>
      </p:sp>
      <p:sp>
        <p:nvSpPr>
          <p:cNvPr id="5" name="Slide Number Placeholder 4">
            <a:extLst>
              <a:ext uri="{FF2B5EF4-FFF2-40B4-BE49-F238E27FC236}">
                <a16:creationId xmlns:a16="http://schemas.microsoft.com/office/drawing/2014/main" id="{8679F605-E8C5-3641-5BC1-5FF5CF4C7C19}"/>
              </a:ext>
            </a:extLst>
          </p:cNvPr>
          <p:cNvSpPr>
            <a:spLocks noGrp="1"/>
          </p:cNvSpPr>
          <p:nvPr>
            <p:ph type="sldNum" sz="quarter" idx="10"/>
          </p:nvPr>
        </p:nvSpPr>
        <p:spPr/>
        <p:txBody>
          <a:bodyPr/>
          <a:lstStyle/>
          <a:p>
            <a:fld id="{A3D1C70C-36A2-44FC-A083-98959550CFF4}" type="slidenum">
              <a:rPr lang="en-US" smtClean="0"/>
              <a:pPr/>
              <a:t>23</a:t>
            </a:fld>
            <a:endParaRPr lang="en-US"/>
          </a:p>
        </p:txBody>
      </p:sp>
    </p:spTree>
    <p:extLst>
      <p:ext uri="{BB962C8B-B14F-4D97-AF65-F5344CB8AC3E}">
        <p14:creationId xmlns:p14="http://schemas.microsoft.com/office/powerpoint/2010/main" val="362963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F20B39-CC6D-16E2-DF94-0E226741FCDB}"/>
              </a:ext>
            </a:extLst>
          </p:cNvPr>
          <p:cNvSpPr>
            <a:spLocks noGrp="1"/>
          </p:cNvSpPr>
          <p:nvPr>
            <p:ph type="title"/>
          </p:nvPr>
        </p:nvSpPr>
        <p:spPr/>
        <p:txBody>
          <a:bodyPr/>
          <a:lstStyle/>
          <a:p>
            <a:r>
              <a:rPr lang="en-US" sz="4400" dirty="0"/>
              <a:t>Mentorship Key Tasks: A Discussion</a:t>
            </a:r>
          </a:p>
        </p:txBody>
      </p:sp>
      <p:sp>
        <p:nvSpPr>
          <p:cNvPr id="7" name="Text Placeholder 6">
            <a:extLst>
              <a:ext uri="{FF2B5EF4-FFF2-40B4-BE49-F238E27FC236}">
                <a16:creationId xmlns:a16="http://schemas.microsoft.com/office/drawing/2014/main" id="{1E52E192-4D26-5F0A-FDC4-AD8CD9B5AB25}"/>
              </a:ext>
            </a:extLst>
          </p:cNvPr>
          <p:cNvSpPr>
            <a:spLocks noGrp="1"/>
          </p:cNvSpPr>
          <p:nvPr>
            <p:ph type="body" sz="quarter" idx="11"/>
          </p:nvPr>
        </p:nvSpPr>
        <p:spPr>
          <a:xfrm>
            <a:off x="190005" y="1048540"/>
            <a:ext cx="10949050" cy="1423802"/>
          </a:xfrm>
        </p:spPr>
        <p:txBody>
          <a:bodyPr>
            <a:noAutofit/>
          </a:bodyPr>
          <a:lstStyle/>
          <a:p>
            <a:pPr>
              <a:spcBef>
                <a:spcPts val="0"/>
              </a:spcBef>
              <a:spcAft>
                <a:spcPts val="0"/>
              </a:spcAft>
            </a:pPr>
            <a:r>
              <a:rPr lang="en-US" sz="1800" dirty="0"/>
              <a:t>In your groups discuss:</a:t>
            </a:r>
            <a:endParaRPr lang="en-US" sz="2000" dirty="0"/>
          </a:p>
          <a:p>
            <a:pPr marL="342900" indent="-342900">
              <a:spcBef>
                <a:spcPts val="0"/>
              </a:spcBef>
              <a:spcAft>
                <a:spcPts val="0"/>
              </a:spcAft>
              <a:buFont typeface="Arial"/>
              <a:buChar char="•"/>
            </a:pPr>
            <a:r>
              <a:rPr lang="en-US" sz="2000" dirty="0"/>
              <a:t>How a distributed leadership model would enhance this key task of the </a:t>
            </a:r>
            <a:r>
              <a:rPr lang="en-US" sz="2000" dirty="0" err="1"/>
              <a:t>ScIP</a:t>
            </a:r>
            <a:r>
              <a:rPr lang="en-US" sz="2000" dirty="0"/>
              <a:t> process. </a:t>
            </a:r>
          </a:p>
          <a:p>
            <a:pPr marL="342900" indent="-342900">
              <a:spcBef>
                <a:spcPts val="0"/>
              </a:spcBef>
              <a:spcAft>
                <a:spcPts val="0"/>
              </a:spcAft>
              <a:buFont typeface="Arial"/>
              <a:buChar char="•"/>
            </a:pPr>
            <a:r>
              <a:rPr lang="en-US" sz="2000" dirty="0"/>
              <a:t>Provide an example of what this might look like.</a:t>
            </a:r>
          </a:p>
          <a:p>
            <a:pPr marL="342900" indent="-342900">
              <a:spcBef>
                <a:spcPts val="0"/>
              </a:spcBef>
              <a:spcAft>
                <a:spcPts val="0"/>
              </a:spcAft>
              <a:buFont typeface="Arial"/>
              <a:buChar char="•"/>
            </a:pPr>
            <a:r>
              <a:rPr lang="en-US" sz="2000" dirty="0">
                <a:ea typeface="+mn-lt"/>
                <a:cs typeface="+mn-lt"/>
              </a:rPr>
              <a:t>Record your group's responses on the Padlet.</a:t>
            </a:r>
            <a:endParaRPr lang="en-US" sz="2000" dirty="0"/>
          </a:p>
        </p:txBody>
      </p:sp>
      <p:sp>
        <p:nvSpPr>
          <p:cNvPr id="8" name="Text Placeholder 7">
            <a:extLst>
              <a:ext uri="{FF2B5EF4-FFF2-40B4-BE49-F238E27FC236}">
                <a16:creationId xmlns:a16="http://schemas.microsoft.com/office/drawing/2014/main" id="{CCAA3818-BEB2-0B55-F65F-BAFD7EE53776}"/>
              </a:ext>
            </a:extLst>
          </p:cNvPr>
          <p:cNvSpPr>
            <a:spLocks noGrp="1"/>
          </p:cNvSpPr>
          <p:nvPr>
            <p:ph type="body" sz="quarter" idx="12"/>
          </p:nvPr>
        </p:nvSpPr>
        <p:spPr>
          <a:xfrm>
            <a:off x="338138" y="2690256"/>
            <a:ext cx="3529584" cy="3309938"/>
          </a:xfrm>
        </p:spPr>
        <p:txBody>
          <a:bodyPr>
            <a:normAutofit/>
          </a:bodyPr>
          <a:lstStyle/>
          <a:p>
            <a:pPr marL="0" indent="0">
              <a:buNone/>
            </a:pPr>
            <a:r>
              <a:rPr lang="en-US" sz="4400" dirty="0">
                <a:solidFill>
                  <a:schemeClr val="bg1"/>
                </a:solidFill>
              </a:rPr>
              <a:t>01</a:t>
            </a:r>
            <a:br>
              <a:rPr lang="en-US" sz="3200" dirty="0">
                <a:solidFill>
                  <a:schemeClr val="bg1"/>
                </a:solidFill>
              </a:rPr>
            </a:br>
            <a:r>
              <a:rPr lang="en-US" sz="3200" dirty="0">
                <a:solidFill>
                  <a:schemeClr val="bg1"/>
                </a:solidFill>
              </a:rPr>
              <a:t>Identify critical needs of new educators</a:t>
            </a:r>
          </a:p>
        </p:txBody>
      </p:sp>
      <p:sp>
        <p:nvSpPr>
          <p:cNvPr id="9" name="Text Placeholder 8">
            <a:extLst>
              <a:ext uri="{FF2B5EF4-FFF2-40B4-BE49-F238E27FC236}">
                <a16:creationId xmlns:a16="http://schemas.microsoft.com/office/drawing/2014/main" id="{FD60AAB3-DDB0-9426-3F24-52E32225FEB4}"/>
              </a:ext>
            </a:extLst>
          </p:cNvPr>
          <p:cNvSpPr>
            <a:spLocks noGrp="1"/>
          </p:cNvSpPr>
          <p:nvPr>
            <p:ph type="body" sz="quarter" idx="13"/>
          </p:nvPr>
        </p:nvSpPr>
        <p:spPr>
          <a:xfrm>
            <a:off x="4288973" y="2686098"/>
            <a:ext cx="3529584" cy="3309938"/>
          </a:xfrm>
        </p:spPr>
        <p:txBody>
          <a:bodyPr>
            <a:normAutofit/>
          </a:bodyPr>
          <a:lstStyle/>
          <a:p>
            <a:pPr marL="0" indent="0">
              <a:buNone/>
            </a:pPr>
            <a:r>
              <a:rPr lang="en-US" sz="4400" dirty="0">
                <a:solidFill>
                  <a:schemeClr val="bg1"/>
                </a:solidFill>
              </a:rPr>
              <a:t>02</a:t>
            </a:r>
            <a:br>
              <a:rPr lang="en-US" sz="3200" dirty="0">
                <a:solidFill>
                  <a:schemeClr val="bg1"/>
                </a:solidFill>
              </a:rPr>
            </a:br>
            <a:r>
              <a:rPr lang="en-US" sz="3200" dirty="0">
                <a:solidFill>
                  <a:schemeClr val="bg1"/>
                </a:solidFill>
              </a:rPr>
              <a:t>Establish support structures for new educators</a:t>
            </a:r>
          </a:p>
        </p:txBody>
      </p:sp>
      <p:sp>
        <p:nvSpPr>
          <p:cNvPr id="10" name="Text Placeholder 9">
            <a:extLst>
              <a:ext uri="{FF2B5EF4-FFF2-40B4-BE49-F238E27FC236}">
                <a16:creationId xmlns:a16="http://schemas.microsoft.com/office/drawing/2014/main" id="{61042DFA-DEB5-176D-12A9-336DBE67E407}"/>
              </a:ext>
            </a:extLst>
          </p:cNvPr>
          <p:cNvSpPr>
            <a:spLocks noGrp="1"/>
          </p:cNvSpPr>
          <p:nvPr>
            <p:ph type="body" sz="quarter" idx="14"/>
          </p:nvPr>
        </p:nvSpPr>
        <p:spPr>
          <a:xfrm>
            <a:off x="8034338" y="2686098"/>
            <a:ext cx="3529584" cy="3309938"/>
          </a:xfrm>
        </p:spPr>
        <p:txBody>
          <a:bodyPr>
            <a:normAutofit/>
          </a:bodyPr>
          <a:lstStyle/>
          <a:p>
            <a:pPr marL="0" indent="0">
              <a:buNone/>
            </a:pPr>
            <a:r>
              <a:rPr lang="en-US" sz="4400" dirty="0">
                <a:solidFill>
                  <a:schemeClr val="bg1"/>
                </a:solidFill>
              </a:rPr>
              <a:t>03</a:t>
            </a:r>
            <a:br>
              <a:rPr lang="en-US" sz="3200" dirty="0">
                <a:solidFill>
                  <a:schemeClr val="bg1"/>
                </a:solidFill>
              </a:rPr>
            </a:br>
            <a:r>
              <a:rPr lang="en-US" sz="3200" dirty="0">
                <a:solidFill>
                  <a:schemeClr val="bg1"/>
                </a:solidFill>
              </a:rPr>
              <a:t>Support mentors with capacity, resources, and guidance</a:t>
            </a:r>
            <a:endParaRPr lang="en-US" sz="3200" dirty="0"/>
          </a:p>
        </p:txBody>
      </p:sp>
      <p:sp>
        <p:nvSpPr>
          <p:cNvPr id="5" name="Slide Number Placeholder 4">
            <a:extLst>
              <a:ext uri="{FF2B5EF4-FFF2-40B4-BE49-F238E27FC236}">
                <a16:creationId xmlns:a16="http://schemas.microsoft.com/office/drawing/2014/main" id="{D3898264-B556-952F-F93C-5800F95B70E9}"/>
              </a:ext>
            </a:extLst>
          </p:cNvPr>
          <p:cNvSpPr>
            <a:spLocks noGrp="1"/>
          </p:cNvSpPr>
          <p:nvPr>
            <p:ph type="sldNum" sz="quarter" idx="10"/>
          </p:nvPr>
        </p:nvSpPr>
        <p:spPr/>
        <p:txBody>
          <a:bodyPr/>
          <a:lstStyle/>
          <a:p>
            <a:fld id="{A3D1C70C-36A2-44FC-A083-98959550CFF4}" type="slidenum">
              <a:rPr lang="en-US" smtClean="0"/>
              <a:pPr/>
              <a:t>24</a:t>
            </a:fld>
            <a:endParaRPr lang="en-US"/>
          </a:p>
        </p:txBody>
      </p:sp>
    </p:spTree>
    <p:extLst>
      <p:ext uri="{BB962C8B-B14F-4D97-AF65-F5344CB8AC3E}">
        <p14:creationId xmlns:p14="http://schemas.microsoft.com/office/powerpoint/2010/main" val="300535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6D5F-AD68-AD62-CFDF-91D6CED9A0B8}"/>
              </a:ext>
            </a:extLst>
          </p:cNvPr>
          <p:cNvSpPr>
            <a:spLocks noGrp="1"/>
          </p:cNvSpPr>
          <p:nvPr>
            <p:ph type="title"/>
          </p:nvPr>
        </p:nvSpPr>
        <p:spPr/>
        <p:txBody>
          <a:bodyPr/>
          <a:lstStyle/>
          <a:p>
            <a:r>
              <a:rPr lang="en-US" sz="4000" dirty="0">
                <a:latin typeface="Palatino Linotype"/>
              </a:rPr>
              <a:t>Evaluation Implementation: A Reflection</a:t>
            </a:r>
            <a:endParaRPr lang="en-US" sz="4000" dirty="0"/>
          </a:p>
        </p:txBody>
      </p:sp>
      <p:sp>
        <p:nvSpPr>
          <p:cNvPr id="3" name="Text Placeholder 2">
            <a:extLst>
              <a:ext uri="{FF2B5EF4-FFF2-40B4-BE49-F238E27FC236}">
                <a16:creationId xmlns:a16="http://schemas.microsoft.com/office/drawing/2014/main" id="{2F07D019-C95F-9F04-5F33-7EC03CA278DF}"/>
              </a:ext>
            </a:extLst>
          </p:cNvPr>
          <p:cNvSpPr>
            <a:spLocks noGrp="1"/>
          </p:cNvSpPr>
          <p:nvPr>
            <p:ph type="body" sz="quarter" idx="11"/>
          </p:nvPr>
        </p:nvSpPr>
        <p:spPr>
          <a:xfrm>
            <a:off x="183759" y="1126474"/>
            <a:ext cx="10955296" cy="987333"/>
          </a:xfrm>
        </p:spPr>
        <p:txBody>
          <a:bodyPr rIns="91440">
            <a:normAutofit fontScale="62500" lnSpcReduction="20000"/>
          </a:bodyPr>
          <a:lstStyle/>
          <a:p>
            <a:r>
              <a:rPr lang="en-US" dirty="0"/>
              <a:t>For each of these three items rank how well you feel your </a:t>
            </a:r>
            <a:r>
              <a:rPr lang="en-US" dirty="0" err="1"/>
              <a:t>ScIPs</a:t>
            </a:r>
            <a:r>
              <a:rPr lang="en-US" dirty="0"/>
              <a:t> do on a scale of 1–4 (Ineffective, Partially Effective, Effective or Highly Effective). </a:t>
            </a:r>
          </a:p>
        </p:txBody>
      </p:sp>
      <p:sp>
        <p:nvSpPr>
          <p:cNvPr id="4" name="Text Placeholder 3">
            <a:extLst>
              <a:ext uri="{FF2B5EF4-FFF2-40B4-BE49-F238E27FC236}">
                <a16:creationId xmlns:a16="http://schemas.microsoft.com/office/drawing/2014/main" id="{C99BF2F3-71DF-AA56-5F4B-27B8D1C059C0}"/>
              </a:ext>
            </a:extLst>
          </p:cNvPr>
          <p:cNvSpPr>
            <a:spLocks noGrp="1"/>
          </p:cNvSpPr>
          <p:nvPr>
            <p:ph type="body" sz="quarter" idx="12"/>
          </p:nvPr>
        </p:nvSpPr>
        <p:spPr/>
        <p:txBody>
          <a:bodyPr>
            <a:noAutofit/>
          </a:bodyPr>
          <a:lstStyle/>
          <a:p>
            <a:pPr marL="0" indent="0">
              <a:buNone/>
            </a:pPr>
            <a:r>
              <a:rPr lang="en-US" dirty="0">
                <a:solidFill>
                  <a:schemeClr val="bg1"/>
                </a:solidFill>
              </a:rPr>
              <a:t>01</a:t>
            </a:r>
            <a:br>
              <a:rPr lang="en-US" sz="2600" dirty="0">
                <a:solidFill>
                  <a:schemeClr val="bg1"/>
                </a:solidFill>
              </a:rPr>
            </a:br>
            <a:r>
              <a:rPr lang="en-US" sz="2600" dirty="0">
                <a:solidFill>
                  <a:schemeClr val="bg1"/>
                </a:solidFill>
              </a:rPr>
              <a:t>Organize and plan trainings, observations, and other activities pertinent to evaluation</a:t>
            </a:r>
          </a:p>
        </p:txBody>
      </p:sp>
      <p:sp>
        <p:nvSpPr>
          <p:cNvPr id="5" name="Text Placeholder 4">
            <a:extLst>
              <a:ext uri="{FF2B5EF4-FFF2-40B4-BE49-F238E27FC236}">
                <a16:creationId xmlns:a16="http://schemas.microsoft.com/office/drawing/2014/main" id="{869E15ED-C4D5-B9E3-960D-214DECC550F2}"/>
              </a:ext>
            </a:extLst>
          </p:cNvPr>
          <p:cNvSpPr>
            <a:spLocks noGrp="1"/>
          </p:cNvSpPr>
          <p:nvPr>
            <p:ph type="body" sz="quarter" idx="13"/>
          </p:nvPr>
        </p:nvSpPr>
        <p:spPr/>
        <p:txBody>
          <a:bodyPr>
            <a:normAutofit/>
          </a:bodyPr>
          <a:lstStyle/>
          <a:p>
            <a:pPr marL="0" indent="0">
              <a:buNone/>
            </a:pPr>
            <a:r>
              <a:rPr lang="en-US" dirty="0">
                <a:solidFill>
                  <a:schemeClr val="bg1"/>
                </a:solidFill>
              </a:rPr>
              <a:t>02</a:t>
            </a:r>
            <a:br>
              <a:rPr lang="en-US" sz="2600" dirty="0">
                <a:solidFill>
                  <a:schemeClr val="bg1"/>
                </a:solidFill>
              </a:rPr>
            </a:br>
            <a:r>
              <a:rPr lang="en-US" sz="2600" dirty="0">
                <a:solidFill>
                  <a:schemeClr val="bg1"/>
                </a:solidFill>
              </a:rPr>
              <a:t>Analyze aggregate evaluation data to make recommendations for further support</a:t>
            </a:r>
          </a:p>
        </p:txBody>
      </p:sp>
      <p:sp>
        <p:nvSpPr>
          <p:cNvPr id="6" name="Text Placeholder 5">
            <a:extLst>
              <a:ext uri="{FF2B5EF4-FFF2-40B4-BE49-F238E27FC236}">
                <a16:creationId xmlns:a16="http://schemas.microsoft.com/office/drawing/2014/main" id="{B72258DE-A982-DF52-263D-F59114EFEADD}"/>
              </a:ext>
            </a:extLst>
          </p:cNvPr>
          <p:cNvSpPr>
            <a:spLocks noGrp="1"/>
          </p:cNvSpPr>
          <p:nvPr>
            <p:ph type="body" sz="quarter" idx="14"/>
          </p:nvPr>
        </p:nvSpPr>
        <p:spPr/>
        <p:txBody>
          <a:bodyPr>
            <a:normAutofit/>
          </a:bodyPr>
          <a:lstStyle/>
          <a:p>
            <a:pPr marL="0" indent="0">
              <a:buNone/>
            </a:pPr>
            <a:r>
              <a:rPr lang="en-US" dirty="0">
                <a:solidFill>
                  <a:schemeClr val="bg1"/>
                </a:solidFill>
              </a:rPr>
              <a:t>03</a:t>
            </a:r>
            <a:br>
              <a:rPr lang="en-US" sz="2600" dirty="0">
                <a:solidFill>
                  <a:schemeClr val="bg1"/>
                </a:solidFill>
              </a:rPr>
            </a:br>
            <a:r>
              <a:rPr lang="en-US" sz="2600" dirty="0">
                <a:solidFill>
                  <a:schemeClr val="bg1"/>
                </a:solidFill>
              </a:rPr>
              <a:t>Attend informational sessions and trainings to keep current</a:t>
            </a:r>
          </a:p>
        </p:txBody>
      </p:sp>
      <p:sp>
        <p:nvSpPr>
          <p:cNvPr id="7" name="Slide Number Placeholder 6">
            <a:extLst>
              <a:ext uri="{FF2B5EF4-FFF2-40B4-BE49-F238E27FC236}">
                <a16:creationId xmlns:a16="http://schemas.microsoft.com/office/drawing/2014/main" id="{9E22802D-7760-434B-666B-115D77757CD3}"/>
              </a:ext>
            </a:extLst>
          </p:cNvPr>
          <p:cNvSpPr>
            <a:spLocks noGrp="1"/>
          </p:cNvSpPr>
          <p:nvPr>
            <p:ph type="sldNum" sz="quarter" idx="10"/>
          </p:nvPr>
        </p:nvSpPr>
        <p:spPr/>
        <p:txBody>
          <a:bodyPr/>
          <a:lstStyle/>
          <a:p>
            <a:fld id="{A3D1C70C-36A2-44FC-A083-98959550CFF4}" type="slidenum">
              <a:rPr lang="en-US" smtClean="0"/>
              <a:pPr/>
              <a:t>25</a:t>
            </a:fld>
            <a:endParaRPr lang="en-US"/>
          </a:p>
        </p:txBody>
      </p:sp>
    </p:spTree>
    <p:extLst>
      <p:ext uri="{BB962C8B-B14F-4D97-AF65-F5344CB8AC3E}">
        <p14:creationId xmlns:p14="http://schemas.microsoft.com/office/powerpoint/2010/main" val="2672309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6D5F-AD68-AD62-CFDF-91D6CED9A0B8}"/>
              </a:ext>
            </a:extLst>
          </p:cNvPr>
          <p:cNvSpPr>
            <a:spLocks noGrp="1"/>
          </p:cNvSpPr>
          <p:nvPr>
            <p:ph type="title"/>
          </p:nvPr>
        </p:nvSpPr>
        <p:spPr/>
        <p:txBody>
          <a:bodyPr/>
          <a:lstStyle/>
          <a:p>
            <a:r>
              <a:rPr lang="en-US" sz="4000" dirty="0">
                <a:latin typeface="Palatino Linotype"/>
              </a:rPr>
              <a:t>Evaluation Implementation: A Discussion</a:t>
            </a:r>
            <a:endParaRPr lang="en-US" sz="4000" dirty="0"/>
          </a:p>
        </p:txBody>
      </p:sp>
      <p:sp>
        <p:nvSpPr>
          <p:cNvPr id="3" name="Text Placeholder 2">
            <a:extLst>
              <a:ext uri="{FF2B5EF4-FFF2-40B4-BE49-F238E27FC236}">
                <a16:creationId xmlns:a16="http://schemas.microsoft.com/office/drawing/2014/main" id="{2F07D019-C95F-9F04-5F33-7EC03CA278DF}"/>
              </a:ext>
            </a:extLst>
          </p:cNvPr>
          <p:cNvSpPr>
            <a:spLocks noGrp="1"/>
          </p:cNvSpPr>
          <p:nvPr>
            <p:ph type="body" sz="quarter" idx="11"/>
          </p:nvPr>
        </p:nvSpPr>
        <p:spPr>
          <a:xfrm>
            <a:off x="183759" y="1126474"/>
            <a:ext cx="10955296" cy="1241822"/>
          </a:xfrm>
        </p:spPr>
        <p:txBody>
          <a:bodyPr rIns="91440">
            <a:normAutofit fontScale="47500" lnSpcReduction="20000"/>
          </a:bodyPr>
          <a:lstStyle/>
          <a:p>
            <a:pPr>
              <a:spcBef>
                <a:spcPts val="0"/>
              </a:spcBef>
              <a:spcAft>
                <a:spcPts val="0"/>
              </a:spcAft>
            </a:pPr>
            <a:r>
              <a:rPr lang="en-US" sz="4000" dirty="0"/>
              <a:t>In your groups discuss:</a:t>
            </a:r>
          </a:p>
          <a:p>
            <a:pPr marL="342900" indent="-342900">
              <a:spcBef>
                <a:spcPts val="0"/>
              </a:spcBef>
              <a:spcAft>
                <a:spcPts val="0"/>
              </a:spcAft>
              <a:buFont typeface="Arial"/>
              <a:buChar char="•"/>
            </a:pPr>
            <a:r>
              <a:rPr lang="en-US" sz="4000" dirty="0"/>
              <a:t>How a distributed leadership model would enhance this key task of the </a:t>
            </a:r>
            <a:r>
              <a:rPr lang="en-US" sz="4000" dirty="0" err="1"/>
              <a:t>ScIP</a:t>
            </a:r>
            <a:r>
              <a:rPr lang="en-US" sz="4000" dirty="0"/>
              <a:t> process. </a:t>
            </a:r>
          </a:p>
          <a:p>
            <a:pPr marL="342900" indent="-342900">
              <a:spcBef>
                <a:spcPts val="0"/>
              </a:spcBef>
              <a:spcAft>
                <a:spcPts val="0"/>
              </a:spcAft>
              <a:buFont typeface="Arial"/>
              <a:buChar char="•"/>
            </a:pPr>
            <a:r>
              <a:rPr lang="en-US" sz="4000" dirty="0"/>
              <a:t>Provide an example of what this might look like.</a:t>
            </a:r>
          </a:p>
          <a:p>
            <a:pPr marL="342900" indent="-342900">
              <a:spcBef>
                <a:spcPts val="0"/>
              </a:spcBef>
              <a:spcAft>
                <a:spcPts val="0"/>
              </a:spcAft>
              <a:buFont typeface="Arial"/>
              <a:buChar char="•"/>
            </a:pPr>
            <a:r>
              <a:rPr lang="en-US" sz="4000" dirty="0">
                <a:ea typeface="+mn-lt"/>
                <a:cs typeface="+mn-lt"/>
              </a:rPr>
              <a:t>Record your group's responses on the Padlet.</a:t>
            </a:r>
            <a:endParaRPr lang="en-US" sz="4000" dirty="0"/>
          </a:p>
        </p:txBody>
      </p:sp>
      <p:sp>
        <p:nvSpPr>
          <p:cNvPr id="4" name="Text Placeholder 3">
            <a:extLst>
              <a:ext uri="{FF2B5EF4-FFF2-40B4-BE49-F238E27FC236}">
                <a16:creationId xmlns:a16="http://schemas.microsoft.com/office/drawing/2014/main" id="{C99BF2F3-71DF-AA56-5F4B-27B8D1C059C0}"/>
              </a:ext>
            </a:extLst>
          </p:cNvPr>
          <p:cNvSpPr>
            <a:spLocks noGrp="1"/>
          </p:cNvSpPr>
          <p:nvPr>
            <p:ph type="body" sz="quarter" idx="12"/>
          </p:nvPr>
        </p:nvSpPr>
        <p:spPr/>
        <p:txBody>
          <a:bodyPr>
            <a:noAutofit/>
          </a:bodyPr>
          <a:lstStyle/>
          <a:p>
            <a:pPr marL="0" indent="0">
              <a:buNone/>
            </a:pPr>
            <a:r>
              <a:rPr lang="en-US" dirty="0">
                <a:solidFill>
                  <a:schemeClr val="bg1"/>
                </a:solidFill>
              </a:rPr>
              <a:t>01</a:t>
            </a:r>
            <a:br>
              <a:rPr lang="en-US" sz="2600" dirty="0">
                <a:solidFill>
                  <a:schemeClr val="bg1"/>
                </a:solidFill>
              </a:rPr>
            </a:br>
            <a:r>
              <a:rPr lang="en-US" sz="2600" dirty="0">
                <a:solidFill>
                  <a:schemeClr val="bg1"/>
                </a:solidFill>
              </a:rPr>
              <a:t>Organize and plan trainings, observations, and other activities pertinent to evaluation</a:t>
            </a:r>
          </a:p>
        </p:txBody>
      </p:sp>
      <p:sp>
        <p:nvSpPr>
          <p:cNvPr id="5" name="Text Placeholder 4">
            <a:extLst>
              <a:ext uri="{FF2B5EF4-FFF2-40B4-BE49-F238E27FC236}">
                <a16:creationId xmlns:a16="http://schemas.microsoft.com/office/drawing/2014/main" id="{869E15ED-C4D5-B9E3-960D-214DECC550F2}"/>
              </a:ext>
            </a:extLst>
          </p:cNvPr>
          <p:cNvSpPr>
            <a:spLocks noGrp="1"/>
          </p:cNvSpPr>
          <p:nvPr>
            <p:ph type="body" sz="quarter" idx="13"/>
          </p:nvPr>
        </p:nvSpPr>
        <p:spPr/>
        <p:txBody>
          <a:bodyPr>
            <a:normAutofit/>
          </a:bodyPr>
          <a:lstStyle/>
          <a:p>
            <a:pPr marL="0" indent="0">
              <a:buNone/>
            </a:pPr>
            <a:r>
              <a:rPr lang="en-US" dirty="0">
                <a:solidFill>
                  <a:schemeClr val="bg1"/>
                </a:solidFill>
              </a:rPr>
              <a:t>02</a:t>
            </a:r>
            <a:br>
              <a:rPr lang="en-US" sz="2600" dirty="0">
                <a:solidFill>
                  <a:schemeClr val="bg1"/>
                </a:solidFill>
              </a:rPr>
            </a:br>
            <a:r>
              <a:rPr lang="en-US" sz="2600" dirty="0">
                <a:solidFill>
                  <a:schemeClr val="bg1"/>
                </a:solidFill>
              </a:rPr>
              <a:t>Analyze aggregate evaluation data to make recommendations for further support</a:t>
            </a:r>
          </a:p>
        </p:txBody>
      </p:sp>
      <p:sp>
        <p:nvSpPr>
          <p:cNvPr id="6" name="Text Placeholder 5">
            <a:extLst>
              <a:ext uri="{FF2B5EF4-FFF2-40B4-BE49-F238E27FC236}">
                <a16:creationId xmlns:a16="http://schemas.microsoft.com/office/drawing/2014/main" id="{B72258DE-A982-DF52-263D-F59114EFEADD}"/>
              </a:ext>
            </a:extLst>
          </p:cNvPr>
          <p:cNvSpPr>
            <a:spLocks noGrp="1"/>
          </p:cNvSpPr>
          <p:nvPr>
            <p:ph type="body" sz="quarter" idx="14"/>
          </p:nvPr>
        </p:nvSpPr>
        <p:spPr/>
        <p:txBody>
          <a:bodyPr>
            <a:normAutofit/>
          </a:bodyPr>
          <a:lstStyle/>
          <a:p>
            <a:pPr marL="0" indent="0">
              <a:buNone/>
            </a:pPr>
            <a:r>
              <a:rPr lang="en-US" dirty="0">
                <a:solidFill>
                  <a:schemeClr val="bg1"/>
                </a:solidFill>
              </a:rPr>
              <a:t>03</a:t>
            </a:r>
            <a:br>
              <a:rPr lang="en-US" sz="2600" dirty="0">
                <a:solidFill>
                  <a:schemeClr val="bg1"/>
                </a:solidFill>
              </a:rPr>
            </a:br>
            <a:r>
              <a:rPr lang="en-US" sz="2600" dirty="0">
                <a:solidFill>
                  <a:schemeClr val="bg1"/>
                </a:solidFill>
              </a:rPr>
              <a:t>Attend informational sessions and trainings to keep current</a:t>
            </a:r>
          </a:p>
        </p:txBody>
      </p:sp>
      <p:sp>
        <p:nvSpPr>
          <p:cNvPr id="7" name="Slide Number Placeholder 6">
            <a:extLst>
              <a:ext uri="{FF2B5EF4-FFF2-40B4-BE49-F238E27FC236}">
                <a16:creationId xmlns:a16="http://schemas.microsoft.com/office/drawing/2014/main" id="{9E22802D-7760-434B-666B-115D77757CD3}"/>
              </a:ext>
            </a:extLst>
          </p:cNvPr>
          <p:cNvSpPr>
            <a:spLocks noGrp="1"/>
          </p:cNvSpPr>
          <p:nvPr>
            <p:ph type="sldNum" sz="quarter" idx="10"/>
          </p:nvPr>
        </p:nvSpPr>
        <p:spPr/>
        <p:txBody>
          <a:bodyPr/>
          <a:lstStyle/>
          <a:p>
            <a:fld id="{A3D1C70C-36A2-44FC-A083-98959550CFF4}" type="slidenum">
              <a:rPr lang="en-US" smtClean="0"/>
              <a:pPr/>
              <a:t>26</a:t>
            </a:fld>
            <a:endParaRPr lang="en-US"/>
          </a:p>
        </p:txBody>
      </p:sp>
    </p:spTree>
    <p:extLst>
      <p:ext uri="{BB962C8B-B14F-4D97-AF65-F5344CB8AC3E}">
        <p14:creationId xmlns:p14="http://schemas.microsoft.com/office/powerpoint/2010/main" val="344575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229C-D376-166E-7A53-32BB69532EE6}"/>
              </a:ext>
            </a:extLst>
          </p:cNvPr>
          <p:cNvSpPr>
            <a:spLocks noGrp="1"/>
          </p:cNvSpPr>
          <p:nvPr>
            <p:ph type="title"/>
          </p:nvPr>
        </p:nvSpPr>
        <p:spPr/>
        <p:txBody>
          <a:bodyPr/>
          <a:lstStyle/>
          <a:p>
            <a:r>
              <a:rPr lang="en-US" sz="4000" dirty="0">
                <a:latin typeface="Palatino Linotype"/>
              </a:rPr>
              <a:t>Professional Development: A Reflection</a:t>
            </a:r>
            <a:endParaRPr lang="en-US" sz="4000" dirty="0"/>
          </a:p>
        </p:txBody>
      </p:sp>
      <p:sp>
        <p:nvSpPr>
          <p:cNvPr id="3" name="Text Placeholder 2">
            <a:extLst>
              <a:ext uri="{FF2B5EF4-FFF2-40B4-BE49-F238E27FC236}">
                <a16:creationId xmlns:a16="http://schemas.microsoft.com/office/drawing/2014/main" id="{53BB7034-FB8E-792F-7F36-21D9EC7838AD}"/>
              </a:ext>
            </a:extLst>
          </p:cNvPr>
          <p:cNvSpPr>
            <a:spLocks noGrp="1"/>
          </p:cNvSpPr>
          <p:nvPr>
            <p:ph type="body" sz="quarter" idx="11"/>
          </p:nvPr>
        </p:nvSpPr>
        <p:spPr>
          <a:xfrm>
            <a:off x="338138" y="1326641"/>
            <a:ext cx="10598150" cy="747579"/>
          </a:xfrm>
        </p:spPr>
        <p:txBody>
          <a:bodyPr rIns="91440">
            <a:normAutofit fontScale="55000" lnSpcReduction="20000"/>
          </a:bodyPr>
          <a:lstStyle/>
          <a:p>
            <a:r>
              <a:rPr lang="en-US" sz="4000" dirty="0"/>
              <a:t>For each of these three items rank how well you feel your </a:t>
            </a:r>
            <a:r>
              <a:rPr lang="en-US" sz="4000" dirty="0" err="1"/>
              <a:t>ScIPs</a:t>
            </a:r>
            <a:r>
              <a:rPr lang="en-US" sz="4000" dirty="0"/>
              <a:t> do on a scale of 1</a:t>
            </a:r>
            <a:r>
              <a:rPr lang="en-US" dirty="0"/>
              <a:t>–</a:t>
            </a:r>
            <a:r>
              <a:rPr lang="en-US" sz="4000" dirty="0"/>
              <a:t>4 (Ineffective, Partially Effective, Effective or Highly Effective). </a:t>
            </a:r>
          </a:p>
        </p:txBody>
      </p:sp>
      <p:sp>
        <p:nvSpPr>
          <p:cNvPr id="4" name="Text Placeholder 3">
            <a:extLst>
              <a:ext uri="{FF2B5EF4-FFF2-40B4-BE49-F238E27FC236}">
                <a16:creationId xmlns:a16="http://schemas.microsoft.com/office/drawing/2014/main" id="{BB8FC0B6-6842-A56E-57F6-2A4872DF7322}"/>
              </a:ext>
            </a:extLst>
          </p:cNvPr>
          <p:cNvSpPr>
            <a:spLocks noGrp="1"/>
          </p:cNvSpPr>
          <p:nvPr>
            <p:ph type="body" sz="quarter" idx="12"/>
          </p:nvPr>
        </p:nvSpPr>
        <p:spPr>
          <a:xfrm>
            <a:off x="338138" y="2476500"/>
            <a:ext cx="3566160" cy="3309938"/>
          </a:xfrm>
        </p:spPr>
        <p:txBody>
          <a:bodyPr>
            <a:normAutofit/>
          </a:bodyPr>
          <a:lstStyle/>
          <a:p>
            <a:pPr marL="0" indent="0">
              <a:buNone/>
            </a:pPr>
            <a:r>
              <a:rPr lang="en-US" sz="4800" dirty="0">
                <a:solidFill>
                  <a:schemeClr val="bg1"/>
                </a:solidFill>
              </a:rPr>
              <a:t>01</a:t>
            </a:r>
            <a:br>
              <a:rPr lang="en-US" sz="4400" dirty="0">
                <a:solidFill>
                  <a:schemeClr val="bg1"/>
                </a:solidFill>
              </a:rPr>
            </a:br>
            <a:r>
              <a:rPr lang="en-US" sz="2600" dirty="0">
                <a:solidFill>
                  <a:schemeClr val="bg1"/>
                </a:solidFill>
              </a:rPr>
              <a:t>Analyze aggregate evaluation data according to observation instrument</a:t>
            </a:r>
            <a:endParaRPr lang="en-US" dirty="0"/>
          </a:p>
        </p:txBody>
      </p:sp>
      <p:sp>
        <p:nvSpPr>
          <p:cNvPr id="5" name="Text Placeholder 4">
            <a:extLst>
              <a:ext uri="{FF2B5EF4-FFF2-40B4-BE49-F238E27FC236}">
                <a16:creationId xmlns:a16="http://schemas.microsoft.com/office/drawing/2014/main" id="{2EB54081-1B9F-5079-0FDE-8F4C8603EE0B}"/>
              </a:ext>
            </a:extLst>
          </p:cNvPr>
          <p:cNvSpPr>
            <a:spLocks noGrp="1"/>
          </p:cNvSpPr>
          <p:nvPr>
            <p:ph type="body" sz="quarter" idx="13"/>
          </p:nvPr>
        </p:nvSpPr>
        <p:spPr>
          <a:xfrm>
            <a:off x="4288973" y="2472342"/>
            <a:ext cx="3566160" cy="3309938"/>
          </a:xfrm>
        </p:spPr>
        <p:txBody>
          <a:bodyPr>
            <a:normAutofit/>
          </a:bodyPr>
          <a:lstStyle/>
          <a:p>
            <a:pPr marL="0" indent="0">
              <a:buNone/>
            </a:pPr>
            <a:r>
              <a:rPr lang="en-US" sz="4400" dirty="0">
                <a:solidFill>
                  <a:schemeClr val="bg1"/>
                </a:solidFill>
              </a:rPr>
              <a:t>02</a:t>
            </a:r>
            <a:br>
              <a:rPr lang="en-US" sz="4400" dirty="0">
                <a:solidFill>
                  <a:schemeClr val="bg1"/>
                </a:solidFill>
              </a:rPr>
            </a:br>
            <a:r>
              <a:rPr lang="en-US" sz="2600" dirty="0">
                <a:solidFill>
                  <a:schemeClr val="bg1"/>
                </a:solidFill>
                <a:latin typeface="Palatino Linotype"/>
              </a:rPr>
              <a:t>Identify</a:t>
            </a:r>
            <a:r>
              <a:rPr lang="en-US" sz="2600" dirty="0">
                <a:solidFill>
                  <a:schemeClr val="bg1"/>
                </a:solidFill>
              </a:rPr>
              <a:t> professional learning needs and plan to implement support</a:t>
            </a:r>
            <a:endParaRPr lang="en-US" dirty="0"/>
          </a:p>
        </p:txBody>
      </p:sp>
      <p:sp>
        <p:nvSpPr>
          <p:cNvPr id="6" name="Text Placeholder 5">
            <a:extLst>
              <a:ext uri="{FF2B5EF4-FFF2-40B4-BE49-F238E27FC236}">
                <a16:creationId xmlns:a16="http://schemas.microsoft.com/office/drawing/2014/main" id="{4CD5BF28-A8C8-E503-FCB2-337ED5CFC80C}"/>
              </a:ext>
            </a:extLst>
          </p:cNvPr>
          <p:cNvSpPr>
            <a:spLocks noGrp="1"/>
          </p:cNvSpPr>
          <p:nvPr>
            <p:ph type="body" sz="quarter" idx="14"/>
          </p:nvPr>
        </p:nvSpPr>
        <p:spPr>
          <a:xfrm>
            <a:off x="8034338" y="2472342"/>
            <a:ext cx="3566160" cy="3309938"/>
          </a:xfrm>
        </p:spPr>
        <p:txBody>
          <a:bodyPr>
            <a:normAutofit fontScale="92500"/>
          </a:bodyPr>
          <a:lstStyle/>
          <a:p>
            <a:pPr marL="0" indent="0">
              <a:buNone/>
            </a:pPr>
            <a:r>
              <a:rPr lang="en-US" sz="4800" dirty="0">
                <a:solidFill>
                  <a:schemeClr val="bg1"/>
                </a:solidFill>
              </a:rPr>
              <a:t>03</a:t>
            </a:r>
            <a:br>
              <a:rPr lang="en-US" dirty="0"/>
            </a:br>
            <a:r>
              <a:rPr lang="en-US" sz="3100" dirty="0">
                <a:solidFill>
                  <a:schemeClr val="bg1"/>
                </a:solidFill>
              </a:rPr>
              <a:t>Review “Standards for Professional Learning” to ensure activities align and to assess success</a:t>
            </a:r>
          </a:p>
        </p:txBody>
      </p:sp>
      <p:sp>
        <p:nvSpPr>
          <p:cNvPr id="7" name="Slide Number Placeholder 6">
            <a:extLst>
              <a:ext uri="{FF2B5EF4-FFF2-40B4-BE49-F238E27FC236}">
                <a16:creationId xmlns:a16="http://schemas.microsoft.com/office/drawing/2014/main" id="{5C425F86-2628-9F08-B62C-10AC3F8D74DF}"/>
              </a:ext>
            </a:extLst>
          </p:cNvPr>
          <p:cNvSpPr>
            <a:spLocks noGrp="1"/>
          </p:cNvSpPr>
          <p:nvPr>
            <p:ph type="sldNum" sz="quarter" idx="10"/>
          </p:nvPr>
        </p:nvSpPr>
        <p:spPr/>
        <p:txBody>
          <a:bodyPr/>
          <a:lstStyle/>
          <a:p>
            <a:fld id="{A3D1C70C-36A2-44FC-A083-98959550CFF4}" type="slidenum">
              <a:rPr lang="en-US" smtClean="0"/>
              <a:pPr/>
              <a:t>27</a:t>
            </a:fld>
            <a:endParaRPr lang="en-US"/>
          </a:p>
        </p:txBody>
      </p:sp>
    </p:spTree>
    <p:extLst>
      <p:ext uri="{BB962C8B-B14F-4D97-AF65-F5344CB8AC3E}">
        <p14:creationId xmlns:p14="http://schemas.microsoft.com/office/powerpoint/2010/main" val="328341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229C-D376-166E-7A53-32BB69532EE6}"/>
              </a:ext>
            </a:extLst>
          </p:cNvPr>
          <p:cNvSpPr>
            <a:spLocks noGrp="1"/>
          </p:cNvSpPr>
          <p:nvPr>
            <p:ph type="title"/>
          </p:nvPr>
        </p:nvSpPr>
        <p:spPr/>
        <p:txBody>
          <a:bodyPr/>
          <a:lstStyle/>
          <a:p>
            <a:r>
              <a:rPr lang="en-US" sz="4000" dirty="0">
                <a:latin typeface="Palatino Linotype"/>
              </a:rPr>
              <a:t>Professional Development: A Discussion</a:t>
            </a:r>
            <a:endParaRPr lang="en-US" sz="4000" dirty="0"/>
          </a:p>
        </p:txBody>
      </p:sp>
      <p:sp>
        <p:nvSpPr>
          <p:cNvPr id="3" name="Text Placeholder 2">
            <a:extLst>
              <a:ext uri="{FF2B5EF4-FFF2-40B4-BE49-F238E27FC236}">
                <a16:creationId xmlns:a16="http://schemas.microsoft.com/office/drawing/2014/main" id="{53BB7034-FB8E-792F-7F36-21D9EC7838AD}"/>
              </a:ext>
            </a:extLst>
          </p:cNvPr>
          <p:cNvSpPr>
            <a:spLocks noGrp="1"/>
          </p:cNvSpPr>
          <p:nvPr>
            <p:ph type="body" sz="quarter" idx="11"/>
          </p:nvPr>
        </p:nvSpPr>
        <p:spPr>
          <a:xfrm>
            <a:off x="337008" y="1126475"/>
            <a:ext cx="10731041" cy="1145701"/>
          </a:xfrm>
        </p:spPr>
        <p:txBody>
          <a:bodyPr rIns="91440">
            <a:normAutofit fontScale="47500" lnSpcReduction="20000"/>
          </a:bodyPr>
          <a:lstStyle/>
          <a:p>
            <a:pPr>
              <a:spcBef>
                <a:spcPts val="0"/>
              </a:spcBef>
              <a:spcAft>
                <a:spcPts val="0"/>
              </a:spcAft>
            </a:pPr>
            <a:r>
              <a:rPr lang="en-US" sz="4000" dirty="0"/>
              <a:t>In your groups discuss:</a:t>
            </a:r>
          </a:p>
          <a:p>
            <a:pPr marL="342900" indent="-342900">
              <a:spcBef>
                <a:spcPts val="0"/>
              </a:spcBef>
              <a:spcAft>
                <a:spcPts val="0"/>
              </a:spcAft>
              <a:buFont typeface="Arial"/>
              <a:buChar char="•"/>
            </a:pPr>
            <a:r>
              <a:rPr lang="en-US" sz="4000" dirty="0"/>
              <a:t>How a distributed leadership model would enhance this key task of the </a:t>
            </a:r>
            <a:r>
              <a:rPr lang="en-US" sz="4000" dirty="0" err="1"/>
              <a:t>ScIP</a:t>
            </a:r>
            <a:r>
              <a:rPr lang="en-US" sz="4000" dirty="0"/>
              <a:t> process. </a:t>
            </a:r>
          </a:p>
          <a:p>
            <a:pPr marL="342900" indent="-342900">
              <a:spcBef>
                <a:spcPts val="0"/>
              </a:spcBef>
              <a:spcAft>
                <a:spcPts val="0"/>
              </a:spcAft>
              <a:buFont typeface="Arial"/>
              <a:buChar char="•"/>
            </a:pPr>
            <a:r>
              <a:rPr lang="en-US" sz="4000" dirty="0"/>
              <a:t>Provide an example of what this might look like.</a:t>
            </a:r>
          </a:p>
          <a:p>
            <a:pPr marL="342900" indent="-342900">
              <a:spcBef>
                <a:spcPts val="0"/>
              </a:spcBef>
              <a:spcAft>
                <a:spcPts val="0"/>
              </a:spcAft>
              <a:buFont typeface="Arial"/>
              <a:buChar char="•"/>
            </a:pPr>
            <a:r>
              <a:rPr lang="en-US" sz="4000" dirty="0"/>
              <a:t>Record your group's responses on the Padlet.</a:t>
            </a:r>
          </a:p>
        </p:txBody>
      </p:sp>
      <p:sp>
        <p:nvSpPr>
          <p:cNvPr id="4" name="Text Placeholder 3">
            <a:extLst>
              <a:ext uri="{FF2B5EF4-FFF2-40B4-BE49-F238E27FC236}">
                <a16:creationId xmlns:a16="http://schemas.microsoft.com/office/drawing/2014/main" id="{BB8FC0B6-6842-A56E-57F6-2A4872DF7322}"/>
              </a:ext>
            </a:extLst>
          </p:cNvPr>
          <p:cNvSpPr>
            <a:spLocks noGrp="1"/>
          </p:cNvSpPr>
          <p:nvPr>
            <p:ph type="body" sz="quarter" idx="12"/>
          </p:nvPr>
        </p:nvSpPr>
        <p:spPr>
          <a:xfrm>
            <a:off x="338138" y="2476500"/>
            <a:ext cx="3566160" cy="3309938"/>
          </a:xfrm>
        </p:spPr>
        <p:txBody>
          <a:bodyPr>
            <a:normAutofit/>
          </a:bodyPr>
          <a:lstStyle/>
          <a:p>
            <a:pPr marL="0" indent="0">
              <a:buNone/>
            </a:pPr>
            <a:r>
              <a:rPr lang="en-US" sz="4800" dirty="0">
                <a:solidFill>
                  <a:schemeClr val="bg1"/>
                </a:solidFill>
              </a:rPr>
              <a:t>01</a:t>
            </a:r>
            <a:br>
              <a:rPr lang="en-US" sz="4400" dirty="0">
                <a:solidFill>
                  <a:schemeClr val="bg1"/>
                </a:solidFill>
              </a:rPr>
            </a:br>
            <a:r>
              <a:rPr lang="en-US" sz="2600" dirty="0">
                <a:solidFill>
                  <a:schemeClr val="bg1"/>
                </a:solidFill>
              </a:rPr>
              <a:t>Analyze aggregate evaluation data according to observation instrument</a:t>
            </a:r>
            <a:endParaRPr lang="en-US" dirty="0"/>
          </a:p>
        </p:txBody>
      </p:sp>
      <p:sp>
        <p:nvSpPr>
          <p:cNvPr id="5" name="Text Placeholder 4">
            <a:extLst>
              <a:ext uri="{FF2B5EF4-FFF2-40B4-BE49-F238E27FC236}">
                <a16:creationId xmlns:a16="http://schemas.microsoft.com/office/drawing/2014/main" id="{2EB54081-1B9F-5079-0FDE-8F4C8603EE0B}"/>
              </a:ext>
            </a:extLst>
          </p:cNvPr>
          <p:cNvSpPr>
            <a:spLocks noGrp="1"/>
          </p:cNvSpPr>
          <p:nvPr>
            <p:ph type="body" sz="quarter" idx="13"/>
          </p:nvPr>
        </p:nvSpPr>
        <p:spPr>
          <a:xfrm>
            <a:off x="4288973" y="2472342"/>
            <a:ext cx="3566160" cy="3309938"/>
          </a:xfrm>
        </p:spPr>
        <p:txBody>
          <a:bodyPr>
            <a:normAutofit/>
          </a:bodyPr>
          <a:lstStyle/>
          <a:p>
            <a:pPr marL="0" indent="0">
              <a:buNone/>
            </a:pPr>
            <a:r>
              <a:rPr lang="en-US" sz="4400" dirty="0">
                <a:solidFill>
                  <a:schemeClr val="bg1"/>
                </a:solidFill>
              </a:rPr>
              <a:t>02</a:t>
            </a:r>
            <a:br>
              <a:rPr lang="en-US" sz="4400" dirty="0">
                <a:solidFill>
                  <a:schemeClr val="bg1"/>
                </a:solidFill>
              </a:rPr>
            </a:br>
            <a:r>
              <a:rPr lang="en-US" sz="2600" dirty="0">
                <a:solidFill>
                  <a:schemeClr val="bg1"/>
                </a:solidFill>
                <a:latin typeface="Palatino Linotype"/>
              </a:rPr>
              <a:t>Identify</a:t>
            </a:r>
            <a:r>
              <a:rPr lang="en-US" sz="2600" dirty="0">
                <a:solidFill>
                  <a:schemeClr val="bg1"/>
                </a:solidFill>
              </a:rPr>
              <a:t> professional learning needs and plan to implement support</a:t>
            </a:r>
            <a:endParaRPr lang="en-US" dirty="0"/>
          </a:p>
        </p:txBody>
      </p:sp>
      <p:sp>
        <p:nvSpPr>
          <p:cNvPr id="6" name="Text Placeholder 5">
            <a:extLst>
              <a:ext uri="{FF2B5EF4-FFF2-40B4-BE49-F238E27FC236}">
                <a16:creationId xmlns:a16="http://schemas.microsoft.com/office/drawing/2014/main" id="{4CD5BF28-A8C8-E503-FCB2-337ED5CFC80C}"/>
              </a:ext>
            </a:extLst>
          </p:cNvPr>
          <p:cNvSpPr>
            <a:spLocks noGrp="1"/>
          </p:cNvSpPr>
          <p:nvPr>
            <p:ph type="body" sz="quarter" idx="14"/>
          </p:nvPr>
        </p:nvSpPr>
        <p:spPr>
          <a:xfrm>
            <a:off x="8034338" y="2472342"/>
            <a:ext cx="3566160" cy="3309938"/>
          </a:xfrm>
        </p:spPr>
        <p:txBody>
          <a:bodyPr>
            <a:normAutofit fontScale="92500"/>
          </a:bodyPr>
          <a:lstStyle/>
          <a:p>
            <a:pPr marL="0" indent="0">
              <a:buNone/>
            </a:pPr>
            <a:r>
              <a:rPr lang="en-US" sz="4800" dirty="0">
                <a:solidFill>
                  <a:schemeClr val="bg1"/>
                </a:solidFill>
              </a:rPr>
              <a:t>03</a:t>
            </a:r>
            <a:br>
              <a:rPr lang="en-US" dirty="0"/>
            </a:br>
            <a:r>
              <a:rPr lang="en-US" sz="3100" dirty="0">
                <a:solidFill>
                  <a:schemeClr val="bg1"/>
                </a:solidFill>
              </a:rPr>
              <a:t>Review “Standards for Professional Learning” to ensure activities align and to assess success</a:t>
            </a:r>
          </a:p>
        </p:txBody>
      </p:sp>
      <p:sp>
        <p:nvSpPr>
          <p:cNvPr id="7" name="Slide Number Placeholder 6">
            <a:extLst>
              <a:ext uri="{FF2B5EF4-FFF2-40B4-BE49-F238E27FC236}">
                <a16:creationId xmlns:a16="http://schemas.microsoft.com/office/drawing/2014/main" id="{5C425F86-2628-9F08-B62C-10AC3F8D74DF}"/>
              </a:ext>
            </a:extLst>
          </p:cNvPr>
          <p:cNvSpPr>
            <a:spLocks noGrp="1"/>
          </p:cNvSpPr>
          <p:nvPr>
            <p:ph type="sldNum" sz="quarter" idx="10"/>
          </p:nvPr>
        </p:nvSpPr>
        <p:spPr/>
        <p:txBody>
          <a:bodyPr/>
          <a:lstStyle/>
          <a:p>
            <a:fld id="{A3D1C70C-36A2-44FC-A083-98959550CFF4}" type="slidenum">
              <a:rPr lang="en-US" smtClean="0"/>
              <a:pPr/>
              <a:t>28</a:t>
            </a:fld>
            <a:endParaRPr lang="en-US"/>
          </a:p>
        </p:txBody>
      </p:sp>
    </p:spTree>
    <p:extLst>
      <p:ext uri="{BB962C8B-B14F-4D97-AF65-F5344CB8AC3E}">
        <p14:creationId xmlns:p14="http://schemas.microsoft.com/office/powerpoint/2010/main" val="82415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B5CF-9157-B51A-CCFC-9DC659659F13}"/>
              </a:ext>
            </a:extLst>
          </p:cNvPr>
          <p:cNvSpPr>
            <a:spLocks noGrp="1"/>
          </p:cNvSpPr>
          <p:nvPr>
            <p:ph type="title"/>
          </p:nvPr>
        </p:nvSpPr>
        <p:spPr>
          <a:xfrm>
            <a:off x="1047520" y="2198125"/>
            <a:ext cx="10096959" cy="1737024"/>
          </a:xfrm>
        </p:spPr>
        <p:txBody>
          <a:bodyPr/>
          <a:lstStyle/>
          <a:p>
            <a:pPr algn="ctr" rtl="0" eaLnBrk="1" latinLnBrk="0" hangingPunct="1"/>
            <a:r>
              <a:rPr lang="en-US" sz="4800" b="1" kern="1200" dirty="0">
                <a:effectLst/>
                <a:ea typeface="+mn-ea"/>
                <a:cs typeface="+mn-cs"/>
              </a:rPr>
              <a:t>Recommendations for Moving from Compliance to </a:t>
            </a:r>
            <a:br>
              <a:rPr lang="en-US" sz="4800" b="1" kern="1200" dirty="0">
                <a:effectLst/>
                <a:ea typeface="+mn-ea"/>
                <a:cs typeface="+mn-cs"/>
              </a:rPr>
            </a:br>
            <a:r>
              <a:rPr lang="en-US" sz="4800" b="1" kern="1200" dirty="0">
                <a:effectLst/>
                <a:ea typeface="+mn-ea"/>
                <a:cs typeface="+mn-cs"/>
              </a:rPr>
              <a:t>Quality in </a:t>
            </a:r>
            <a:r>
              <a:rPr lang="en-US" sz="4800" b="1" kern="1200" dirty="0" err="1">
                <a:effectLst/>
                <a:ea typeface="+mn-ea"/>
                <a:cs typeface="+mn-cs"/>
              </a:rPr>
              <a:t>ScIPs</a:t>
            </a:r>
            <a:endParaRPr lang="en-US" sz="11500" dirty="0">
              <a:effectLst/>
            </a:endParaRPr>
          </a:p>
        </p:txBody>
      </p:sp>
      <p:sp>
        <p:nvSpPr>
          <p:cNvPr id="4" name="Slide Number Placeholder 3">
            <a:extLst>
              <a:ext uri="{FF2B5EF4-FFF2-40B4-BE49-F238E27FC236}">
                <a16:creationId xmlns:a16="http://schemas.microsoft.com/office/drawing/2014/main" id="{986DBCAF-C069-F16C-4E1C-BAC7748B4437}"/>
              </a:ext>
            </a:extLst>
          </p:cNvPr>
          <p:cNvSpPr>
            <a:spLocks noGrp="1"/>
          </p:cNvSpPr>
          <p:nvPr>
            <p:ph type="sldNum" sz="quarter" idx="10"/>
          </p:nvPr>
        </p:nvSpPr>
        <p:spPr/>
        <p:txBody>
          <a:bodyPr/>
          <a:lstStyle/>
          <a:p>
            <a:fld id="{A3D1C70C-36A2-44FC-A083-98959550CFF4}" type="slidenum">
              <a:rPr lang="en-US" smtClean="0"/>
              <a:pPr/>
              <a:t>29</a:t>
            </a:fld>
            <a:endParaRPr lang="en-US"/>
          </a:p>
        </p:txBody>
      </p:sp>
    </p:spTree>
    <p:extLst>
      <p:ext uri="{BB962C8B-B14F-4D97-AF65-F5344CB8AC3E}">
        <p14:creationId xmlns:p14="http://schemas.microsoft.com/office/powerpoint/2010/main" val="89437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3F77-5F4D-4548-9DA4-29AF24DDDAA7}"/>
              </a:ext>
            </a:extLst>
          </p:cNvPr>
          <p:cNvSpPr>
            <a:spLocks noGrp="1"/>
          </p:cNvSpPr>
          <p:nvPr>
            <p:ph type="title"/>
          </p:nvPr>
        </p:nvSpPr>
        <p:spPr/>
        <p:txBody>
          <a:bodyPr/>
          <a:lstStyle/>
          <a:p>
            <a:r>
              <a:rPr lang="en-US" dirty="0"/>
              <a:t>Agenda</a:t>
            </a:r>
          </a:p>
        </p:txBody>
      </p:sp>
      <p:sp>
        <p:nvSpPr>
          <p:cNvPr id="4" name="Text Placeholder 3">
            <a:extLst>
              <a:ext uri="{FF2B5EF4-FFF2-40B4-BE49-F238E27FC236}">
                <a16:creationId xmlns:a16="http://schemas.microsoft.com/office/drawing/2014/main" id="{1F568967-965E-0523-FBE6-C45DC5D9CDDD}"/>
              </a:ext>
            </a:extLst>
          </p:cNvPr>
          <p:cNvSpPr>
            <a:spLocks noGrp="1"/>
          </p:cNvSpPr>
          <p:nvPr>
            <p:ph type="body" sz="quarter" idx="11"/>
          </p:nvPr>
        </p:nvSpPr>
        <p:spPr>
          <a:xfrm>
            <a:off x="171451" y="1126475"/>
            <a:ext cx="11849100" cy="4899675"/>
          </a:xfrm>
        </p:spPr>
        <p:txBody>
          <a:bodyPr>
            <a:normAutofit/>
          </a:bodyPr>
          <a:lstStyle/>
          <a:p>
            <a:pPr marL="457200" indent="-457200">
              <a:lnSpc>
                <a:spcPct val="110000"/>
              </a:lnSpc>
              <a:buFont typeface="Arial"/>
              <a:buChar char="•"/>
            </a:pPr>
            <a:r>
              <a:rPr lang="en-US" sz="2800" dirty="0" err="1"/>
              <a:t>ScIP</a:t>
            </a:r>
            <a:r>
              <a:rPr lang="en-US" sz="2800" dirty="0"/>
              <a:t> Regulations</a:t>
            </a:r>
          </a:p>
          <a:p>
            <a:pPr marL="457200" indent="-457200">
              <a:lnSpc>
                <a:spcPct val="110000"/>
              </a:lnSpc>
              <a:buFont typeface="Arial"/>
              <a:buChar char="•"/>
            </a:pPr>
            <a:r>
              <a:rPr lang="en-US" sz="2800" dirty="0"/>
              <a:t>Constructing the </a:t>
            </a:r>
            <a:r>
              <a:rPr lang="en-US" sz="2800" dirty="0" err="1"/>
              <a:t>ScIP</a:t>
            </a:r>
            <a:endParaRPr lang="en-US" sz="2800" dirty="0"/>
          </a:p>
          <a:p>
            <a:pPr lvl="1">
              <a:lnSpc>
                <a:spcPct val="110000"/>
              </a:lnSpc>
              <a:buFont typeface="Courier New" panose="02070309020205020404" pitchFamily="49" charset="0"/>
              <a:buChar char="o"/>
            </a:pPr>
            <a:r>
              <a:rPr lang="en-US" sz="2800" dirty="0"/>
              <a:t>Leveraging Formal v. Informal Networks</a:t>
            </a:r>
          </a:p>
          <a:p>
            <a:pPr lvl="1">
              <a:lnSpc>
                <a:spcPct val="110000"/>
              </a:lnSpc>
              <a:buFont typeface="Courier New" panose="02070309020205020404" pitchFamily="49" charset="0"/>
              <a:buChar char="o"/>
            </a:pPr>
            <a:r>
              <a:rPr lang="en-US" sz="2800" dirty="0"/>
              <a:t>Defining a Distributed Leadership Structure</a:t>
            </a:r>
          </a:p>
          <a:p>
            <a:pPr marL="457200" indent="-457200">
              <a:lnSpc>
                <a:spcPct val="110000"/>
              </a:lnSpc>
              <a:buFont typeface="Arial"/>
              <a:buChar char="•"/>
            </a:pPr>
            <a:r>
              <a:rPr lang="en-US" sz="2800" dirty="0"/>
              <a:t>Identifying the Key Tasks of </a:t>
            </a:r>
            <a:r>
              <a:rPr lang="en-US" sz="2800" dirty="0" err="1"/>
              <a:t>ScIPs</a:t>
            </a:r>
            <a:endParaRPr lang="en-US" sz="2800" dirty="0"/>
          </a:p>
          <a:p>
            <a:pPr marL="457200" indent="-457200">
              <a:lnSpc>
                <a:spcPct val="110000"/>
              </a:lnSpc>
              <a:buFont typeface="Arial"/>
              <a:buChar char="•"/>
            </a:pPr>
            <a:r>
              <a:rPr lang="en-US" sz="2800" dirty="0"/>
              <a:t>Recommendations for Moving from Compliance to Quality in </a:t>
            </a:r>
            <a:r>
              <a:rPr lang="en-US" sz="2800" dirty="0" err="1"/>
              <a:t>ScIPs</a:t>
            </a:r>
            <a:endParaRPr lang="en-US" sz="2800" dirty="0"/>
          </a:p>
        </p:txBody>
      </p:sp>
      <p:sp>
        <p:nvSpPr>
          <p:cNvPr id="5" name="Slide Number Placeholder 4">
            <a:extLst>
              <a:ext uri="{FF2B5EF4-FFF2-40B4-BE49-F238E27FC236}">
                <a16:creationId xmlns:a16="http://schemas.microsoft.com/office/drawing/2014/main" id="{E0FFD760-E86B-4689-AB6D-F836A85E7827}"/>
              </a:ext>
            </a:extLst>
          </p:cNvPr>
          <p:cNvSpPr>
            <a:spLocks noGrp="1"/>
          </p:cNvSpPr>
          <p:nvPr>
            <p:ph type="sldNum" sz="quarter" idx="10"/>
          </p:nvPr>
        </p:nvSpPr>
        <p:spPr/>
        <p:txBody>
          <a:bodyPr/>
          <a:lstStyle/>
          <a:p>
            <a:fld id="{A3D1C70C-36A2-44FC-A083-98959550CFF4}" type="slidenum">
              <a:rPr lang="en-US" smtClean="0"/>
              <a:t>3</a:t>
            </a:fld>
            <a:endParaRPr lang="en-US"/>
          </a:p>
        </p:txBody>
      </p:sp>
    </p:spTree>
    <p:extLst>
      <p:ext uri="{BB962C8B-B14F-4D97-AF65-F5344CB8AC3E}">
        <p14:creationId xmlns:p14="http://schemas.microsoft.com/office/powerpoint/2010/main" val="3531730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E99D-6803-46E5-87BD-465E1A1E5D87}"/>
              </a:ext>
            </a:extLst>
          </p:cNvPr>
          <p:cNvSpPr>
            <a:spLocks noGrp="1"/>
          </p:cNvSpPr>
          <p:nvPr>
            <p:ph type="title"/>
          </p:nvPr>
        </p:nvSpPr>
        <p:spPr/>
        <p:txBody>
          <a:bodyPr/>
          <a:lstStyle/>
          <a:p>
            <a:r>
              <a:rPr lang="en-US" dirty="0" err="1">
                <a:latin typeface="Palatino Linotype"/>
              </a:rPr>
              <a:t>ScIP</a:t>
            </a:r>
            <a:r>
              <a:rPr lang="en-US" dirty="0">
                <a:latin typeface="Palatino Linotype"/>
              </a:rPr>
              <a:t> Composition and Structure</a:t>
            </a:r>
            <a:endParaRPr lang="en-US" dirty="0"/>
          </a:p>
        </p:txBody>
      </p:sp>
      <p:sp>
        <p:nvSpPr>
          <p:cNvPr id="8" name="Text Placeholder 7">
            <a:extLst>
              <a:ext uri="{FF2B5EF4-FFF2-40B4-BE49-F238E27FC236}">
                <a16:creationId xmlns:a16="http://schemas.microsoft.com/office/drawing/2014/main" id="{8B711667-05EE-09E2-778C-4C36BDE9847A}"/>
              </a:ext>
            </a:extLst>
          </p:cNvPr>
          <p:cNvSpPr>
            <a:spLocks noGrp="1"/>
          </p:cNvSpPr>
          <p:nvPr>
            <p:ph type="body" idx="1"/>
          </p:nvPr>
        </p:nvSpPr>
        <p:spPr>
          <a:xfrm>
            <a:off x="287301" y="1243162"/>
            <a:ext cx="5876390" cy="823912"/>
          </a:xfrm>
        </p:spPr>
        <p:txBody>
          <a:bodyPr/>
          <a:lstStyle/>
          <a:p>
            <a:pPr algn="ctr"/>
            <a:r>
              <a:rPr lang="en-US" sz="3200" dirty="0">
                <a:latin typeface="Palatino Linotype"/>
              </a:rPr>
              <a:t>Recommendations</a:t>
            </a:r>
            <a:endParaRPr lang="en-US" sz="3200" dirty="0"/>
          </a:p>
        </p:txBody>
      </p:sp>
      <p:sp>
        <p:nvSpPr>
          <p:cNvPr id="3" name="Content Placeholder 2">
            <a:extLst>
              <a:ext uri="{FF2B5EF4-FFF2-40B4-BE49-F238E27FC236}">
                <a16:creationId xmlns:a16="http://schemas.microsoft.com/office/drawing/2014/main" id="{E77665D8-9156-3CCD-D3C8-994E1F67434D}"/>
              </a:ext>
            </a:extLst>
          </p:cNvPr>
          <p:cNvSpPr>
            <a:spLocks noGrp="1"/>
          </p:cNvSpPr>
          <p:nvPr>
            <p:ph sz="half" idx="2"/>
          </p:nvPr>
        </p:nvSpPr>
        <p:spPr>
          <a:xfrm>
            <a:off x="287301" y="2067074"/>
            <a:ext cx="5811813" cy="3664374"/>
          </a:xfrm>
        </p:spPr>
        <p:txBody>
          <a:bodyPr vert="horz" lIns="91440" tIns="45720" rIns="822960" bIns="45720" rtlCol="0" anchor="t">
            <a:noAutofit/>
          </a:bodyPr>
          <a:lstStyle/>
          <a:p>
            <a:r>
              <a:rPr lang="en-US" dirty="0">
                <a:latin typeface="Palatino Linotype"/>
              </a:rPr>
              <a:t>Include multiple teachers on the </a:t>
            </a:r>
            <a:r>
              <a:rPr lang="en-US" dirty="0" err="1">
                <a:latin typeface="Palatino Linotype"/>
              </a:rPr>
              <a:t>ScIP</a:t>
            </a:r>
            <a:endParaRPr lang="en-US" dirty="0"/>
          </a:p>
          <a:p>
            <a:r>
              <a:rPr lang="en-US" dirty="0">
                <a:latin typeface="Palatino Linotype"/>
              </a:rPr>
              <a:t>Meet at the beginning of each school year to set norms, schedules, and priorities and then continue to meet at least quarterly throughout the year based on local needs and activities</a:t>
            </a:r>
            <a:endParaRPr lang="en-US" i="1" dirty="0"/>
          </a:p>
        </p:txBody>
      </p:sp>
      <p:sp>
        <p:nvSpPr>
          <p:cNvPr id="10" name="Text Placeholder 9">
            <a:extLst>
              <a:ext uri="{FF2B5EF4-FFF2-40B4-BE49-F238E27FC236}">
                <a16:creationId xmlns:a16="http://schemas.microsoft.com/office/drawing/2014/main" id="{A0343FE2-FBB8-B3CB-7271-254F0274AA80}"/>
              </a:ext>
            </a:extLst>
          </p:cNvPr>
          <p:cNvSpPr>
            <a:spLocks noGrp="1"/>
          </p:cNvSpPr>
          <p:nvPr>
            <p:ph type="body" idx="13"/>
          </p:nvPr>
        </p:nvSpPr>
        <p:spPr>
          <a:xfrm>
            <a:off x="6262115" y="1244251"/>
            <a:ext cx="5876390" cy="823912"/>
          </a:xfrm>
        </p:spPr>
        <p:txBody>
          <a:bodyPr/>
          <a:lstStyle/>
          <a:p>
            <a:pPr algn="ctr"/>
            <a:r>
              <a:rPr lang="en-US" sz="3200" dirty="0">
                <a:latin typeface="Palatino Linotype"/>
              </a:rPr>
              <a:t>Discussion</a:t>
            </a:r>
            <a:endParaRPr lang="en-US" sz="3200" dirty="0"/>
          </a:p>
        </p:txBody>
      </p:sp>
      <p:sp>
        <p:nvSpPr>
          <p:cNvPr id="7" name="Content Placeholder 6">
            <a:extLst>
              <a:ext uri="{FF2B5EF4-FFF2-40B4-BE49-F238E27FC236}">
                <a16:creationId xmlns:a16="http://schemas.microsoft.com/office/drawing/2014/main" id="{6E2321E8-1B28-A00D-8D69-3CD57F322EDE}"/>
              </a:ext>
            </a:extLst>
          </p:cNvPr>
          <p:cNvSpPr>
            <a:spLocks noGrp="1"/>
          </p:cNvSpPr>
          <p:nvPr>
            <p:ph sz="half" idx="14"/>
          </p:nvPr>
        </p:nvSpPr>
        <p:spPr>
          <a:xfrm>
            <a:off x="6262115" y="2068162"/>
            <a:ext cx="5876389" cy="3663285"/>
          </a:xfrm>
        </p:spPr>
        <p:txBody>
          <a:bodyPr vert="horz" lIns="91440" tIns="45720" rIns="822960" bIns="45720" rtlCol="0" anchor="t">
            <a:noAutofit/>
          </a:bodyPr>
          <a:lstStyle/>
          <a:p>
            <a:pPr marL="342900" indent="-342900"/>
            <a:r>
              <a:rPr lang="en-US" dirty="0">
                <a:latin typeface="Palatino Linotype"/>
              </a:rPr>
              <a:t>Do you already employ these in your </a:t>
            </a:r>
            <a:r>
              <a:rPr lang="en-US" dirty="0" err="1">
                <a:latin typeface="Palatino Linotype"/>
              </a:rPr>
              <a:t>ScIPs</a:t>
            </a:r>
            <a:r>
              <a:rPr lang="en-US" dirty="0">
                <a:latin typeface="Palatino Linotype"/>
              </a:rPr>
              <a:t>?</a:t>
            </a:r>
            <a:endParaRPr lang="en-US" dirty="0"/>
          </a:p>
          <a:p>
            <a:r>
              <a:rPr lang="en-US" dirty="0">
                <a:latin typeface="Palatino Linotype"/>
              </a:rPr>
              <a:t>What are potential advantages in following these practices?</a:t>
            </a:r>
            <a:endParaRPr lang="en-US" dirty="0"/>
          </a:p>
          <a:p>
            <a:r>
              <a:rPr lang="en-US" dirty="0">
                <a:latin typeface="Palatino Linotype"/>
              </a:rPr>
              <a:t>Record your group's responses in the Padlet?</a:t>
            </a:r>
            <a:endParaRPr lang="en-US" dirty="0"/>
          </a:p>
        </p:txBody>
      </p:sp>
      <p:sp>
        <p:nvSpPr>
          <p:cNvPr id="6" name="Slide Number Placeholder 5">
            <a:extLst>
              <a:ext uri="{FF2B5EF4-FFF2-40B4-BE49-F238E27FC236}">
                <a16:creationId xmlns:a16="http://schemas.microsoft.com/office/drawing/2014/main" id="{A0CF5D1C-B763-05F9-6CEC-3CB95DBCFD59}"/>
              </a:ext>
            </a:extLst>
          </p:cNvPr>
          <p:cNvSpPr>
            <a:spLocks noGrp="1"/>
          </p:cNvSpPr>
          <p:nvPr>
            <p:ph type="sldNum" sz="quarter" idx="12"/>
          </p:nvPr>
        </p:nvSpPr>
        <p:spPr>
          <a:xfrm>
            <a:off x="8803956" y="6050553"/>
            <a:ext cx="2743200" cy="365125"/>
          </a:xfrm>
        </p:spPr>
        <p:txBody>
          <a:bodyPr/>
          <a:lstStyle/>
          <a:p>
            <a:fld id="{A3D1C70C-36A2-44FC-A083-98959550CFF4}" type="slidenum">
              <a:rPr lang="en-US" smtClean="0"/>
              <a:t>30</a:t>
            </a:fld>
            <a:endParaRPr lang="en-US"/>
          </a:p>
        </p:txBody>
      </p:sp>
    </p:spTree>
    <p:extLst>
      <p:ext uri="{BB962C8B-B14F-4D97-AF65-F5344CB8AC3E}">
        <p14:creationId xmlns:p14="http://schemas.microsoft.com/office/powerpoint/2010/main" val="1866080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E99D-6803-46E5-87BD-465E1A1E5D87}"/>
              </a:ext>
            </a:extLst>
          </p:cNvPr>
          <p:cNvSpPr>
            <a:spLocks noGrp="1"/>
          </p:cNvSpPr>
          <p:nvPr>
            <p:ph type="title"/>
          </p:nvPr>
        </p:nvSpPr>
        <p:spPr>
          <a:xfrm>
            <a:off x="1258430" y="238128"/>
            <a:ext cx="10128421" cy="769977"/>
          </a:xfrm>
        </p:spPr>
        <p:txBody>
          <a:bodyPr/>
          <a:lstStyle/>
          <a:p>
            <a:r>
              <a:rPr lang="en-US" sz="3600" dirty="0">
                <a:latin typeface="Palatino Linotype"/>
              </a:rPr>
              <a:t>Supporting the District’s Mentoring Program</a:t>
            </a:r>
            <a:r>
              <a:rPr lang="en-US" sz="4800" b="0" dirty="0">
                <a:latin typeface="Palatino Linotype"/>
              </a:rPr>
              <a:t> </a:t>
            </a:r>
            <a:endParaRPr lang="en-US" sz="4800" dirty="0"/>
          </a:p>
        </p:txBody>
      </p:sp>
      <p:sp>
        <p:nvSpPr>
          <p:cNvPr id="8" name="Text Placeholder 7">
            <a:extLst>
              <a:ext uri="{FF2B5EF4-FFF2-40B4-BE49-F238E27FC236}">
                <a16:creationId xmlns:a16="http://schemas.microsoft.com/office/drawing/2014/main" id="{8B711667-05EE-09E2-778C-4C36BDE9847A}"/>
              </a:ext>
            </a:extLst>
          </p:cNvPr>
          <p:cNvSpPr>
            <a:spLocks noGrp="1"/>
          </p:cNvSpPr>
          <p:nvPr>
            <p:ph type="body" idx="1"/>
          </p:nvPr>
        </p:nvSpPr>
        <p:spPr>
          <a:xfrm>
            <a:off x="287301" y="1010687"/>
            <a:ext cx="5876390" cy="823912"/>
          </a:xfrm>
        </p:spPr>
        <p:txBody>
          <a:bodyPr/>
          <a:lstStyle/>
          <a:p>
            <a:pPr algn="ctr"/>
            <a:r>
              <a:rPr lang="en-US" sz="3200" dirty="0">
                <a:latin typeface="Palatino Linotype"/>
              </a:rPr>
              <a:t>Recommendations</a:t>
            </a:r>
            <a:endParaRPr lang="en-US" sz="3200" dirty="0"/>
          </a:p>
        </p:txBody>
      </p:sp>
      <p:sp>
        <p:nvSpPr>
          <p:cNvPr id="3" name="Content Placeholder 2">
            <a:extLst>
              <a:ext uri="{FF2B5EF4-FFF2-40B4-BE49-F238E27FC236}">
                <a16:creationId xmlns:a16="http://schemas.microsoft.com/office/drawing/2014/main" id="{E77665D8-9156-3CCD-D3C8-994E1F67434D}"/>
              </a:ext>
            </a:extLst>
          </p:cNvPr>
          <p:cNvSpPr>
            <a:spLocks noGrp="1"/>
          </p:cNvSpPr>
          <p:nvPr>
            <p:ph sz="half" idx="2"/>
          </p:nvPr>
        </p:nvSpPr>
        <p:spPr>
          <a:xfrm>
            <a:off x="287301" y="1834599"/>
            <a:ext cx="5876389" cy="3664374"/>
          </a:xfrm>
        </p:spPr>
        <p:txBody>
          <a:bodyPr vert="horz" lIns="91440" tIns="45720" rIns="822960" bIns="45720" rtlCol="0" anchor="t">
            <a:noAutofit/>
          </a:bodyPr>
          <a:lstStyle/>
          <a:p>
            <a:r>
              <a:rPr lang="en-US" dirty="0">
                <a:latin typeface="Palatino Linotype"/>
              </a:rPr>
              <a:t>Review the district mentoring plan and take steps to ensure that all new teachers are receiving the necessary professional supports</a:t>
            </a:r>
            <a:endParaRPr lang="en-US" dirty="0"/>
          </a:p>
          <a:p>
            <a:r>
              <a:rPr lang="en-US" dirty="0">
                <a:latin typeface="Palatino Linotype"/>
              </a:rPr>
              <a:t>Devote special attention to teachers who join the faculty after the beginning of the school </a:t>
            </a:r>
            <a:endParaRPr lang="en-US" dirty="0"/>
          </a:p>
          <a:p>
            <a:r>
              <a:rPr lang="en-US" dirty="0">
                <a:latin typeface="Palatino Linotype"/>
              </a:rPr>
              <a:t>Consider ways to support mentors in addition to new teachers</a:t>
            </a:r>
          </a:p>
        </p:txBody>
      </p:sp>
      <p:sp>
        <p:nvSpPr>
          <p:cNvPr id="10" name="Text Placeholder 9">
            <a:extLst>
              <a:ext uri="{FF2B5EF4-FFF2-40B4-BE49-F238E27FC236}">
                <a16:creationId xmlns:a16="http://schemas.microsoft.com/office/drawing/2014/main" id="{A0343FE2-FBB8-B3CB-7271-254F0274AA80}"/>
              </a:ext>
            </a:extLst>
          </p:cNvPr>
          <p:cNvSpPr>
            <a:spLocks noGrp="1"/>
          </p:cNvSpPr>
          <p:nvPr>
            <p:ph type="body" idx="13"/>
          </p:nvPr>
        </p:nvSpPr>
        <p:spPr>
          <a:xfrm>
            <a:off x="6262115" y="1011776"/>
            <a:ext cx="5876390" cy="823912"/>
          </a:xfrm>
        </p:spPr>
        <p:txBody>
          <a:bodyPr/>
          <a:lstStyle/>
          <a:p>
            <a:pPr algn="ctr"/>
            <a:r>
              <a:rPr lang="en-US" sz="3200">
                <a:latin typeface="Palatino Linotype"/>
              </a:rPr>
              <a:t>Discussion</a:t>
            </a:r>
            <a:endParaRPr lang="en-US" sz="3200"/>
          </a:p>
        </p:txBody>
      </p:sp>
      <p:sp>
        <p:nvSpPr>
          <p:cNvPr id="7" name="Content Placeholder 6">
            <a:extLst>
              <a:ext uri="{FF2B5EF4-FFF2-40B4-BE49-F238E27FC236}">
                <a16:creationId xmlns:a16="http://schemas.microsoft.com/office/drawing/2014/main" id="{6E2321E8-1B28-A00D-8D69-3CD57F322EDE}"/>
              </a:ext>
            </a:extLst>
          </p:cNvPr>
          <p:cNvSpPr>
            <a:spLocks noGrp="1"/>
          </p:cNvSpPr>
          <p:nvPr>
            <p:ph sz="half" idx="14"/>
          </p:nvPr>
        </p:nvSpPr>
        <p:spPr>
          <a:xfrm>
            <a:off x="6262115" y="1835687"/>
            <a:ext cx="5876389" cy="3663285"/>
          </a:xfrm>
        </p:spPr>
        <p:txBody>
          <a:bodyPr vert="horz" lIns="91440" tIns="45720" rIns="822960" bIns="45720" rtlCol="0" anchor="t">
            <a:noAutofit/>
          </a:bodyPr>
          <a:lstStyle/>
          <a:p>
            <a:pPr marL="342900" indent="-342900"/>
            <a:r>
              <a:rPr lang="en-US">
                <a:latin typeface="Palatino Linotype"/>
              </a:rPr>
              <a:t>Do you already employ these in your </a:t>
            </a:r>
            <a:r>
              <a:rPr lang="en-US" err="1">
                <a:latin typeface="Palatino Linotype"/>
              </a:rPr>
              <a:t>ScIPs</a:t>
            </a:r>
            <a:r>
              <a:rPr lang="en-US">
                <a:latin typeface="Palatino Linotype"/>
              </a:rPr>
              <a:t>?</a:t>
            </a:r>
            <a:endParaRPr lang="en-US"/>
          </a:p>
          <a:p>
            <a:r>
              <a:rPr lang="en-US">
                <a:latin typeface="Palatino Linotype"/>
              </a:rPr>
              <a:t>What are potential advantages in following these practices?</a:t>
            </a:r>
            <a:endParaRPr lang="en-US"/>
          </a:p>
          <a:p>
            <a:r>
              <a:rPr lang="en-US">
                <a:latin typeface="Palatino Linotype"/>
              </a:rPr>
              <a:t>Record your group's responses in the Padlet?</a:t>
            </a:r>
            <a:endParaRPr lang="en-US"/>
          </a:p>
        </p:txBody>
      </p:sp>
      <p:sp>
        <p:nvSpPr>
          <p:cNvPr id="6" name="Slide Number Placeholder 5">
            <a:extLst>
              <a:ext uri="{FF2B5EF4-FFF2-40B4-BE49-F238E27FC236}">
                <a16:creationId xmlns:a16="http://schemas.microsoft.com/office/drawing/2014/main" id="{A0CF5D1C-B763-05F9-6CEC-3CB95DBCFD59}"/>
              </a:ext>
            </a:extLst>
          </p:cNvPr>
          <p:cNvSpPr>
            <a:spLocks noGrp="1"/>
          </p:cNvSpPr>
          <p:nvPr>
            <p:ph type="sldNum" sz="quarter" idx="12"/>
          </p:nvPr>
        </p:nvSpPr>
        <p:spPr>
          <a:xfrm>
            <a:off x="8803956" y="6050553"/>
            <a:ext cx="2743200" cy="365125"/>
          </a:xfrm>
        </p:spPr>
        <p:txBody>
          <a:bodyPr/>
          <a:lstStyle/>
          <a:p>
            <a:fld id="{A3D1C70C-36A2-44FC-A083-98959550CFF4}" type="slidenum">
              <a:rPr lang="en-US" smtClean="0"/>
              <a:t>31</a:t>
            </a:fld>
            <a:endParaRPr lang="en-US"/>
          </a:p>
        </p:txBody>
      </p:sp>
    </p:spTree>
    <p:extLst>
      <p:ext uri="{BB962C8B-B14F-4D97-AF65-F5344CB8AC3E}">
        <p14:creationId xmlns:p14="http://schemas.microsoft.com/office/powerpoint/2010/main" val="3955004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E99D-6803-46E5-87BD-465E1A1E5D87}"/>
              </a:ext>
            </a:extLst>
          </p:cNvPr>
          <p:cNvSpPr>
            <a:spLocks noGrp="1"/>
          </p:cNvSpPr>
          <p:nvPr>
            <p:ph type="title"/>
          </p:nvPr>
        </p:nvSpPr>
        <p:spPr>
          <a:xfrm>
            <a:off x="1400498" y="147721"/>
            <a:ext cx="10128421" cy="769977"/>
          </a:xfrm>
        </p:spPr>
        <p:txBody>
          <a:bodyPr/>
          <a:lstStyle/>
          <a:p>
            <a:r>
              <a:rPr lang="en-US" sz="3600">
                <a:latin typeface="Palatino Linotype"/>
              </a:rPr>
              <a:t>Identifying Professional Development Opportunities for Teachers</a:t>
            </a:r>
            <a:r>
              <a:rPr lang="en-US" sz="3600" b="0">
                <a:latin typeface="Palatino Linotype"/>
              </a:rPr>
              <a:t> </a:t>
            </a:r>
            <a:endParaRPr lang="en-US" sz="3600"/>
          </a:p>
        </p:txBody>
      </p:sp>
      <p:sp>
        <p:nvSpPr>
          <p:cNvPr id="8" name="Text Placeholder 7">
            <a:extLst>
              <a:ext uri="{FF2B5EF4-FFF2-40B4-BE49-F238E27FC236}">
                <a16:creationId xmlns:a16="http://schemas.microsoft.com/office/drawing/2014/main" id="{8B711667-05EE-09E2-778C-4C36BDE9847A}"/>
              </a:ext>
            </a:extLst>
          </p:cNvPr>
          <p:cNvSpPr>
            <a:spLocks noGrp="1"/>
          </p:cNvSpPr>
          <p:nvPr>
            <p:ph type="body" idx="1"/>
          </p:nvPr>
        </p:nvSpPr>
        <p:spPr>
          <a:xfrm>
            <a:off x="287301" y="1243162"/>
            <a:ext cx="5876390" cy="823912"/>
          </a:xfrm>
        </p:spPr>
        <p:txBody>
          <a:bodyPr/>
          <a:lstStyle/>
          <a:p>
            <a:pPr algn="ctr"/>
            <a:r>
              <a:rPr lang="en-US" sz="3200">
                <a:latin typeface="Palatino Linotype"/>
              </a:rPr>
              <a:t>Recommendations</a:t>
            </a:r>
            <a:endParaRPr lang="en-US" sz="3200"/>
          </a:p>
        </p:txBody>
      </p:sp>
      <p:sp>
        <p:nvSpPr>
          <p:cNvPr id="3" name="Content Placeholder 2">
            <a:extLst>
              <a:ext uri="{FF2B5EF4-FFF2-40B4-BE49-F238E27FC236}">
                <a16:creationId xmlns:a16="http://schemas.microsoft.com/office/drawing/2014/main" id="{E77665D8-9156-3CCD-D3C8-994E1F67434D}"/>
              </a:ext>
            </a:extLst>
          </p:cNvPr>
          <p:cNvSpPr>
            <a:spLocks noGrp="1"/>
          </p:cNvSpPr>
          <p:nvPr>
            <p:ph sz="half" idx="2"/>
          </p:nvPr>
        </p:nvSpPr>
        <p:spPr>
          <a:xfrm>
            <a:off x="287301" y="2067074"/>
            <a:ext cx="6031372" cy="3664374"/>
          </a:xfrm>
        </p:spPr>
        <p:txBody>
          <a:bodyPr vert="horz" lIns="91440" tIns="45720" rIns="822960" bIns="45720" rtlCol="0" anchor="t">
            <a:noAutofit/>
          </a:bodyPr>
          <a:lstStyle/>
          <a:p>
            <a:r>
              <a:rPr lang="en-US" dirty="0">
                <a:latin typeface="Palatino Linotype"/>
              </a:rPr>
              <a:t>Analyze aggregate evaluation data according to the instructional elements of the district’s teaching practice instrument, and then use the findings to prioritize both short and long-term PD</a:t>
            </a:r>
            <a:endParaRPr lang="en-US" dirty="0"/>
          </a:p>
          <a:p>
            <a:r>
              <a:rPr lang="en-US" dirty="0">
                <a:latin typeface="Palatino Linotype"/>
              </a:rPr>
              <a:t>Follow this process to use other valuable sources of information to identify professional learning needs</a:t>
            </a:r>
            <a:endParaRPr lang="en-US" dirty="0"/>
          </a:p>
        </p:txBody>
      </p:sp>
      <p:sp>
        <p:nvSpPr>
          <p:cNvPr id="10" name="Text Placeholder 9">
            <a:extLst>
              <a:ext uri="{FF2B5EF4-FFF2-40B4-BE49-F238E27FC236}">
                <a16:creationId xmlns:a16="http://schemas.microsoft.com/office/drawing/2014/main" id="{A0343FE2-FBB8-B3CB-7271-254F0274AA80}"/>
              </a:ext>
            </a:extLst>
          </p:cNvPr>
          <p:cNvSpPr>
            <a:spLocks noGrp="1"/>
          </p:cNvSpPr>
          <p:nvPr>
            <p:ph type="body" idx="13"/>
          </p:nvPr>
        </p:nvSpPr>
        <p:spPr>
          <a:xfrm>
            <a:off x="6262115" y="1244251"/>
            <a:ext cx="5876390" cy="823912"/>
          </a:xfrm>
        </p:spPr>
        <p:txBody>
          <a:bodyPr/>
          <a:lstStyle/>
          <a:p>
            <a:pPr algn="ctr"/>
            <a:r>
              <a:rPr lang="en-US" sz="3200">
                <a:latin typeface="Palatino Linotype"/>
              </a:rPr>
              <a:t>Discussion</a:t>
            </a:r>
            <a:endParaRPr lang="en-US" sz="3200"/>
          </a:p>
        </p:txBody>
      </p:sp>
      <p:sp>
        <p:nvSpPr>
          <p:cNvPr id="7" name="Content Placeholder 6">
            <a:extLst>
              <a:ext uri="{FF2B5EF4-FFF2-40B4-BE49-F238E27FC236}">
                <a16:creationId xmlns:a16="http://schemas.microsoft.com/office/drawing/2014/main" id="{6E2321E8-1B28-A00D-8D69-3CD57F322EDE}"/>
              </a:ext>
            </a:extLst>
          </p:cNvPr>
          <p:cNvSpPr>
            <a:spLocks noGrp="1"/>
          </p:cNvSpPr>
          <p:nvPr>
            <p:ph sz="half" idx="14"/>
          </p:nvPr>
        </p:nvSpPr>
        <p:spPr>
          <a:xfrm>
            <a:off x="6262115" y="2068162"/>
            <a:ext cx="5876389" cy="3663285"/>
          </a:xfrm>
        </p:spPr>
        <p:txBody>
          <a:bodyPr vert="horz" lIns="91440" tIns="45720" rIns="822960" bIns="45720" rtlCol="0" anchor="t">
            <a:noAutofit/>
          </a:bodyPr>
          <a:lstStyle/>
          <a:p>
            <a:pPr marL="342900" indent="-342900"/>
            <a:r>
              <a:rPr lang="en-US">
                <a:latin typeface="Palatino Linotype"/>
              </a:rPr>
              <a:t>Do you already employ these in your </a:t>
            </a:r>
            <a:r>
              <a:rPr lang="en-US" err="1">
                <a:latin typeface="Palatino Linotype"/>
              </a:rPr>
              <a:t>ScIPs</a:t>
            </a:r>
            <a:r>
              <a:rPr lang="en-US">
                <a:latin typeface="Palatino Linotype"/>
              </a:rPr>
              <a:t>?</a:t>
            </a:r>
            <a:endParaRPr lang="en-US"/>
          </a:p>
          <a:p>
            <a:r>
              <a:rPr lang="en-US">
                <a:latin typeface="Palatino Linotype"/>
              </a:rPr>
              <a:t>What are potential advantages in following these practices?</a:t>
            </a:r>
            <a:endParaRPr lang="en-US"/>
          </a:p>
          <a:p>
            <a:r>
              <a:rPr lang="en-US">
                <a:latin typeface="Palatino Linotype"/>
              </a:rPr>
              <a:t>Record your group's responses in the Padlet?</a:t>
            </a:r>
            <a:endParaRPr lang="en-US"/>
          </a:p>
        </p:txBody>
      </p:sp>
      <p:sp>
        <p:nvSpPr>
          <p:cNvPr id="6" name="Slide Number Placeholder 5">
            <a:extLst>
              <a:ext uri="{FF2B5EF4-FFF2-40B4-BE49-F238E27FC236}">
                <a16:creationId xmlns:a16="http://schemas.microsoft.com/office/drawing/2014/main" id="{A0CF5D1C-B763-05F9-6CEC-3CB95DBCFD59}"/>
              </a:ext>
            </a:extLst>
          </p:cNvPr>
          <p:cNvSpPr>
            <a:spLocks noGrp="1"/>
          </p:cNvSpPr>
          <p:nvPr>
            <p:ph type="sldNum" sz="quarter" idx="12"/>
          </p:nvPr>
        </p:nvSpPr>
        <p:spPr>
          <a:xfrm>
            <a:off x="8803956" y="6050553"/>
            <a:ext cx="2743200" cy="365125"/>
          </a:xfrm>
        </p:spPr>
        <p:txBody>
          <a:bodyPr/>
          <a:lstStyle/>
          <a:p>
            <a:fld id="{A3D1C70C-36A2-44FC-A083-98959550CFF4}" type="slidenum">
              <a:rPr lang="en-US" smtClean="0"/>
              <a:t>32</a:t>
            </a:fld>
            <a:endParaRPr lang="en-US"/>
          </a:p>
        </p:txBody>
      </p:sp>
    </p:spTree>
    <p:extLst>
      <p:ext uri="{BB962C8B-B14F-4D97-AF65-F5344CB8AC3E}">
        <p14:creationId xmlns:p14="http://schemas.microsoft.com/office/powerpoint/2010/main" val="2887774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E99D-6803-46E5-87BD-465E1A1E5D87}"/>
              </a:ext>
            </a:extLst>
          </p:cNvPr>
          <p:cNvSpPr>
            <a:spLocks noGrp="1"/>
          </p:cNvSpPr>
          <p:nvPr>
            <p:ph type="title"/>
          </p:nvPr>
        </p:nvSpPr>
        <p:spPr>
          <a:xfrm>
            <a:off x="1400498" y="147721"/>
            <a:ext cx="10128421" cy="769977"/>
          </a:xfrm>
        </p:spPr>
        <p:txBody>
          <a:bodyPr/>
          <a:lstStyle/>
          <a:p>
            <a:r>
              <a:rPr lang="en-US" sz="3600">
                <a:latin typeface="Palatino Linotype"/>
              </a:rPr>
              <a:t>Ensuring Quality Implementation </a:t>
            </a:r>
            <a:r>
              <a:rPr lang="en-US" sz="3600" b="0">
                <a:latin typeface="Palatino Linotype"/>
              </a:rPr>
              <a:t> </a:t>
            </a:r>
            <a:endParaRPr lang="en-US" sz="3600"/>
          </a:p>
        </p:txBody>
      </p:sp>
      <p:sp>
        <p:nvSpPr>
          <p:cNvPr id="8" name="Text Placeholder 7">
            <a:extLst>
              <a:ext uri="{FF2B5EF4-FFF2-40B4-BE49-F238E27FC236}">
                <a16:creationId xmlns:a16="http://schemas.microsoft.com/office/drawing/2014/main" id="{8B711667-05EE-09E2-778C-4C36BDE9847A}"/>
              </a:ext>
            </a:extLst>
          </p:cNvPr>
          <p:cNvSpPr>
            <a:spLocks noGrp="1"/>
          </p:cNvSpPr>
          <p:nvPr>
            <p:ph type="body" idx="1"/>
          </p:nvPr>
        </p:nvSpPr>
        <p:spPr>
          <a:xfrm>
            <a:off x="287301" y="1243162"/>
            <a:ext cx="5876390" cy="823912"/>
          </a:xfrm>
        </p:spPr>
        <p:txBody>
          <a:bodyPr/>
          <a:lstStyle/>
          <a:p>
            <a:pPr algn="ctr"/>
            <a:r>
              <a:rPr lang="en-US" sz="3200">
                <a:latin typeface="Palatino Linotype"/>
              </a:rPr>
              <a:t>Recommendations</a:t>
            </a:r>
            <a:endParaRPr lang="en-US" sz="3200"/>
          </a:p>
        </p:txBody>
      </p:sp>
      <p:sp>
        <p:nvSpPr>
          <p:cNvPr id="3" name="Content Placeholder 2">
            <a:extLst>
              <a:ext uri="{FF2B5EF4-FFF2-40B4-BE49-F238E27FC236}">
                <a16:creationId xmlns:a16="http://schemas.microsoft.com/office/drawing/2014/main" id="{E77665D8-9156-3CCD-D3C8-994E1F67434D}"/>
              </a:ext>
            </a:extLst>
          </p:cNvPr>
          <p:cNvSpPr>
            <a:spLocks noGrp="1"/>
          </p:cNvSpPr>
          <p:nvPr>
            <p:ph sz="half" idx="2"/>
          </p:nvPr>
        </p:nvSpPr>
        <p:spPr>
          <a:xfrm>
            <a:off x="287301" y="2067074"/>
            <a:ext cx="6031372" cy="3664374"/>
          </a:xfrm>
        </p:spPr>
        <p:txBody>
          <a:bodyPr vert="horz" lIns="91440" tIns="45720" rIns="822960" bIns="45720" rtlCol="0" anchor="t">
            <a:noAutofit/>
          </a:bodyPr>
          <a:lstStyle/>
          <a:p>
            <a:pPr marL="0" indent="0">
              <a:buNone/>
            </a:pPr>
            <a:r>
              <a:rPr lang="en-US" dirty="0" err="1">
                <a:latin typeface="Palatino Linotype"/>
              </a:rPr>
              <a:t>ScIPs</a:t>
            </a:r>
            <a:r>
              <a:rPr lang="en-US" dirty="0">
                <a:latin typeface="Palatino Linotype"/>
              </a:rPr>
              <a:t> should support ongoing, two-way communications with the rest of the school and district community to promote a common understanding of the policies and procedures related to evaluation and professional learning</a:t>
            </a:r>
            <a:endParaRPr lang="en-US" dirty="0"/>
          </a:p>
        </p:txBody>
      </p:sp>
      <p:sp>
        <p:nvSpPr>
          <p:cNvPr id="10" name="Text Placeholder 9">
            <a:extLst>
              <a:ext uri="{FF2B5EF4-FFF2-40B4-BE49-F238E27FC236}">
                <a16:creationId xmlns:a16="http://schemas.microsoft.com/office/drawing/2014/main" id="{A0343FE2-FBB8-B3CB-7271-254F0274AA80}"/>
              </a:ext>
            </a:extLst>
          </p:cNvPr>
          <p:cNvSpPr>
            <a:spLocks noGrp="1"/>
          </p:cNvSpPr>
          <p:nvPr>
            <p:ph type="body" idx="13"/>
          </p:nvPr>
        </p:nvSpPr>
        <p:spPr>
          <a:xfrm>
            <a:off x="6262115" y="1244251"/>
            <a:ext cx="5876390" cy="823912"/>
          </a:xfrm>
        </p:spPr>
        <p:txBody>
          <a:bodyPr/>
          <a:lstStyle/>
          <a:p>
            <a:pPr algn="ctr"/>
            <a:r>
              <a:rPr lang="en-US" sz="3200">
                <a:latin typeface="Palatino Linotype"/>
              </a:rPr>
              <a:t>Discussion</a:t>
            </a:r>
            <a:endParaRPr lang="en-US" sz="3200"/>
          </a:p>
        </p:txBody>
      </p:sp>
      <p:sp>
        <p:nvSpPr>
          <p:cNvPr id="7" name="Content Placeholder 6">
            <a:extLst>
              <a:ext uri="{FF2B5EF4-FFF2-40B4-BE49-F238E27FC236}">
                <a16:creationId xmlns:a16="http://schemas.microsoft.com/office/drawing/2014/main" id="{6E2321E8-1B28-A00D-8D69-3CD57F322EDE}"/>
              </a:ext>
            </a:extLst>
          </p:cNvPr>
          <p:cNvSpPr>
            <a:spLocks noGrp="1"/>
          </p:cNvSpPr>
          <p:nvPr>
            <p:ph sz="half" idx="14"/>
          </p:nvPr>
        </p:nvSpPr>
        <p:spPr>
          <a:xfrm>
            <a:off x="6262115" y="2068162"/>
            <a:ext cx="5876389" cy="3663285"/>
          </a:xfrm>
        </p:spPr>
        <p:txBody>
          <a:bodyPr vert="horz" lIns="91440" tIns="45720" rIns="822960" bIns="45720" rtlCol="0" anchor="t">
            <a:noAutofit/>
          </a:bodyPr>
          <a:lstStyle/>
          <a:p>
            <a:pPr marL="342900" indent="-342900"/>
            <a:r>
              <a:rPr lang="en-US">
                <a:latin typeface="Palatino Linotype"/>
              </a:rPr>
              <a:t>Do you already employ this practice in your </a:t>
            </a:r>
            <a:r>
              <a:rPr lang="en-US" err="1">
                <a:latin typeface="Palatino Linotype"/>
              </a:rPr>
              <a:t>ScIPs</a:t>
            </a:r>
            <a:r>
              <a:rPr lang="en-US">
                <a:latin typeface="Palatino Linotype"/>
              </a:rPr>
              <a:t>?</a:t>
            </a:r>
            <a:endParaRPr lang="en-US"/>
          </a:p>
          <a:p>
            <a:r>
              <a:rPr lang="en-US">
                <a:latin typeface="Palatino Linotype"/>
              </a:rPr>
              <a:t>What are potential advantages in following these practices?</a:t>
            </a:r>
            <a:endParaRPr lang="en-US"/>
          </a:p>
          <a:p>
            <a:r>
              <a:rPr lang="en-US">
                <a:latin typeface="Palatino Linotype"/>
              </a:rPr>
              <a:t>Record your group's responses in the Padlet?</a:t>
            </a:r>
            <a:endParaRPr lang="en-US"/>
          </a:p>
        </p:txBody>
      </p:sp>
      <p:sp>
        <p:nvSpPr>
          <p:cNvPr id="6" name="Slide Number Placeholder 5">
            <a:extLst>
              <a:ext uri="{FF2B5EF4-FFF2-40B4-BE49-F238E27FC236}">
                <a16:creationId xmlns:a16="http://schemas.microsoft.com/office/drawing/2014/main" id="{A0CF5D1C-B763-05F9-6CEC-3CB95DBCFD59}"/>
              </a:ext>
            </a:extLst>
          </p:cNvPr>
          <p:cNvSpPr>
            <a:spLocks noGrp="1"/>
          </p:cNvSpPr>
          <p:nvPr>
            <p:ph type="sldNum" sz="quarter" idx="12"/>
          </p:nvPr>
        </p:nvSpPr>
        <p:spPr>
          <a:xfrm>
            <a:off x="8803956" y="6205536"/>
            <a:ext cx="2743200" cy="365125"/>
          </a:xfrm>
        </p:spPr>
        <p:txBody>
          <a:bodyPr/>
          <a:lstStyle/>
          <a:p>
            <a:fld id="{A3D1C70C-36A2-44FC-A083-98959550CFF4}" type="slidenum">
              <a:rPr lang="en-US" smtClean="0"/>
              <a:t>33</a:t>
            </a:fld>
            <a:endParaRPr lang="en-US"/>
          </a:p>
        </p:txBody>
      </p:sp>
    </p:spTree>
    <p:extLst>
      <p:ext uri="{BB962C8B-B14F-4D97-AF65-F5344CB8AC3E}">
        <p14:creationId xmlns:p14="http://schemas.microsoft.com/office/powerpoint/2010/main" val="4181751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FDD4E0-79F0-49BA-97DC-0C3889AB66C0}"/>
              </a:ext>
            </a:extLst>
          </p:cNvPr>
          <p:cNvSpPr>
            <a:spLocks noGrp="1"/>
          </p:cNvSpPr>
          <p:nvPr>
            <p:ph type="title"/>
          </p:nvPr>
        </p:nvSpPr>
        <p:spPr/>
        <p:txBody>
          <a:bodyPr/>
          <a:lstStyle/>
          <a:p>
            <a:r>
              <a:rPr lang="en-US">
                <a:latin typeface="Palatino Linotype"/>
              </a:rPr>
              <a:t>Exit Ticket</a:t>
            </a:r>
            <a:endParaRPr lang="en-US"/>
          </a:p>
        </p:txBody>
      </p:sp>
      <p:sp>
        <p:nvSpPr>
          <p:cNvPr id="3" name="Text Placeholder 2">
            <a:extLst>
              <a:ext uri="{FF2B5EF4-FFF2-40B4-BE49-F238E27FC236}">
                <a16:creationId xmlns:a16="http://schemas.microsoft.com/office/drawing/2014/main" id="{0AB1B423-D5E5-5838-D9BF-88F2F1F23F21}"/>
              </a:ext>
            </a:extLst>
          </p:cNvPr>
          <p:cNvSpPr>
            <a:spLocks noGrp="1"/>
          </p:cNvSpPr>
          <p:nvPr>
            <p:ph idx="1"/>
          </p:nvPr>
        </p:nvSpPr>
        <p:spPr/>
        <p:txBody>
          <a:bodyPr vert="horz" lIns="91440" tIns="45720" rIns="822960" bIns="45720" rtlCol="0" anchor="t">
            <a:normAutofit/>
          </a:bodyPr>
          <a:lstStyle/>
          <a:p>
            <a:pPr marL="0" indent="0">
              <a:buNone/>
            </a:pPr>
            <a:r>
              <a:rPr lang="en-US" dirty="0"/>
              <a:t>On the Padlet, share one </a:t>
            </a:r>
            <a:r>
              <a:rPr lang="en-US" dirty="0">
                <a:latin typeface="Palatino Linotype"/>
              </a:rPr>
              <a:t>idea/concept you feel you could immediately incorporate into your planning? </a:t>
            </a:r>
            <a:endParaRPr lang="en-US" dirty="0"/>
          </a:p>
        </p:txBody>
      </p:sp>
      <p:pic>
        <p:nvPicPr>
          <p:cNvPr id="4" name="Picture 4" descr="Exit sign">
            <a:extLst>
              <a:ext uri="{FF2B5EF4-FFF2-40B4-BE49-F238E27FC236}">
                <a16:creationId xmlns:a16="http://schemas.microsoft.com/office/drawing/2014/main" id="{90E40059-2625-4C18-971E-7F4CC5CC0740}"/>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3521563" y="2779981"/>
            <a:ext cx="4794533" cy="31835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D674FAD-DF73-440B-B0B1-7AFCAE5AFC75}"/>
              </a:ext>
            </a:extLst>
          </p:cNvPr>
          <p:cNvSpPr>
            <a:spLocks noGrp="1"/>
          </p:cNvSpPr>
          <p:nvPr>
            <p:ph type="sldNum" sz="quarter" idx="12"/>
          </p:nvPr>
        </p:nvSpPr>
        <p:spPr/>
        <p:txBody>
          <a:bodyPr/>
          <a:lstStyle/>
          <a:p>
            <a:fld id="{A3D1C70C-36A2-44FC-A083-98959550CFF4}" type="slidenum">
              <a:rPr lang="en-US" smtClean="0"/>
              <a:t>34</a:t>
            </a:fld>
            <a:endParaRPr lang="en-US"/>
          </a:p>
        </p:txBody>
      </p:sp>
    </p:spTree>
    <p:extLst>
      <p:ext uri="{BB962C8B-B14F-4D97-AF65-F5344CB8AC3E}">
        <p14:creationId xmlns:p14="http://schemas.microsoft.com/office/powerpoint/2010/main" val="3224713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6e13ba8192_0_7"/>
          <p:cNvSpPr txBox="1">
            <a:spLocks noGrp="1"/>
          </p:cNvSpPr>
          <p:nvPr>
            <p:ph type="title"/>
          </p:nvPr>
        </p:nvSpPr>
        <p:spPr>
          <a:xfrm>
            <a:off x="1244600" y="183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References</a:t>
            </a:r>
            <a:endParaRPr dirty="0"/>
          </a:p>
        </p:txBody>
      </p:sp>
      <p:sp>
        <p:nvSpPr>
          <p:cNvPr id="407" name="Google Shape;407;g6e13ba8192_0_7"/>
          <p:cNvSpPr txBox="1">
            <a:spLocks noGrp="1"/>
          </p:cNvSpPr>
          <p:nvPr>
            <p:ph type="body" idx="1"/>
          </p:nvPr>
        </p:nvSpPr>
        <p:spPr>
          <a:xfrm>
            <a:off x="673100" y="1344025"/>
            <a:ext cx="10515600" cy="4351200"/>
          </a:xfrm>
          <a:prstGeom prst="rect">
            <a:avLst/>
          </a:prstGeom>
        </p:spPr>
        <p:txBody>
          <a:bodyPr spcFirstLastPara="1" wrap="square" lIns="91425" tIns="45700" rIns="91425" bIns="45700" anchor="t" anchorCtr="0">
            <a:noAutofit/>
          </a:bodyPr>
          <a:lstStyle/>
          <a:p>
            <a:pPr marL="0" lvl="0" indent="0">
              <a:spcAft>
                <a:spcPts val="0"/>
              </a:spcAft>
              <a:buNone/>
            </a:pPr>
            <a:r>
              <a:rPr lang="en-US" sz="2400" dirty="0"/>
              <a:t>Center for Student Achievement Solutions (2021). </a:t>
            </a:r>
            <a:r>
              <a:rPr lang="en-US" sz="2400" i="1" dirty="0"/>
              <a:t>Distributive leadership in schools: hot to develop DL teams</a:t>
            </a:r>
          </a:p>
          <a:p>
            <a:pPr marL="0" lvl="0" indent="0">
              <a:spcAft>
                <a:spcPts val="0"/>
              </a:spcAft>
              <a:buNone/>
            </a:pPr>
            <a:r>
              <a:rPr lang="en-US" sz="2400" dirty="0"/>
              <a:t>​​</a:t>
            </a:r>
            <a:r>
              <a:rPr lang="en-US" sz="2400" dirty="0" err="1"/>
              <a:t>Supovitz</a:t>
            </a:r>
            <a:r>
              <a:rPr lang="en-US" sz="2400" dirty="0"/>
              <a:t>, J. A., </a:t>
            </a:r>
            <a:r>
              <a:rPr lang="en-US" sz="2400" dirty="0" err="1"/>
              <a:t>D'Auria</a:t>
            </a:r>
            <a:r>
              <a:rPr lang="en-US" sz="2400" dirty="0"/>
              <a:t>, J., &amp; Spillane, J. P. (2019). </a:t>
            </a:r>
            <a:r>
              <a:rPr lang="en-US" sz="2400" i="1" dirty="0"/>
              <a:t>Meaningful &amp; sustainable school improvement with distributed leadership.</a:t>
            </a:r>
            <a:endParaRPr sz="2400"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63E9-D65C-431E-B1B1-1E6ED41BD479}"/>
              </a:ext>
            </a:extLst>
          </p:cNvPr>
          <p:cNvSpPr>
            <a:spLocks noGrp="1"/>
          </p:cNvSpPr>
          <p:nvPr>
            <p:ph type="title"/>
          </p:nvPr>
        </p:nvSpPr>
        <p:spPr/>
        <p:txBody>
          <a:bodyPr/>
          <a:lstStyle/>
          <a:p>
            <a:r>
              <a:rPr lang="en-US" dirty="0"/>
              <a:t>Follow Us on Social Media</a:t>
            </a:r>
          </a:p>
        </p:txBody>
      </p:sp>
      <p:sp>
        <p:nvSpPr>
          <p:cNvPr id="28" name="Text Placeholder 27">
            <a:extLst>
              <a:ext uri="{FF2B5EF4-FFF2-40B4-BE49-F238E27FC236}">
                <a16:creationId xmlns:a16="http://schemas.microsoft.com/office/drawing/2014/main" id="{6C217C55-013D-E351-67BF-2C8F274EA546}"/>
              </a:ext>
            </a:extLst>
          </p:cNvPr>
          <p:cNvSpPr>
            <a:spLocks noGrp="1"/>
          </p:cNvSpPr>
          <p:nvPr>
            <p:ph type="body" sz="quarter" idx="18"/>
          </p:nvPr>
        </p:nvSpPr>
        <p:spPr/>
        <p:txBody>
          <a:bodyPr/>
          <a:lstStyle/>
          <a:p>
            <a:r>
              <a:rPr lang="en-US" sz="1600" dirty="0"/>
              <a:t>Facebook: @njdeptofed</a:t>
            </a:r>
          </a:p>
        </p:txBody>
      </p:sp>
      <p:sp>
        <p:nvSpPr>
          <p:cNvPr id="29" name="Text Placeholder 28">
            <a:extLst>
              <a:ext uri="{FF2B5EF4-FFF2-40B4-BE49-F238E27FC236}">
                <a16:creationId xmlns:a16="http://schemas.microsoft.com/office/drawing/2014/main" id="{359ABB3F-A076-6DBF-5466-43F205F3A6A7}"/>
              </a:ext>
            </a:extLst>
          </p:cNvPr>
          <p:cNvSpPr>
            <a:spLocks noGrp="1"/>
          </p:cNvSpPr>
          <p:nvPr>
            <p:ph type="body" sz="quarter" idx="19"/>
          </p:nvPr>
        </p:nvSpPr>
        <p:spPr/>
        <p:txBody>
          <a:bodyPr/>
          <a:lstStyle/>
          <a:p>
            <a:r>
              <a:rPr lang="en-US" sz="1600" dirty="0"/>
              <a:t>Instagram: @newjerseydoe</a:t>
            </a:r>
          </a:p>
        </p:txBody>
      </p:sp>
      <p:sp>
        <p:nvSpPr>
          <p:cNvPr id="30" name="Text Placeholder 29">
            <a:extLst>
              <a:ext uri="{FF2B5EF4-FFF2-40B4-BE49-F238E27FC236}">
                <a16:creationId xmlns:a16="http://schemas.microsoft.com/office/drawing/2014/main" id="{7CF3BAAC-496D-4B85-3627-8C30E4AF2738}"/>
              </a:ext>
            </a:extLst>
          </p:cNvPr>
          <p:cNvSpPr>
            <a:spLocks noGrp="1"/>
          </p:cNvSpPr>
          <p:nvPr>
            <p:ph type="body" sz="quarter" idx="20"/>
          </p:nvPr>
        </p:nvSpPr>
        <p:spPr>
          <a:xfrm>
            <a:off x="6987930" y="2532939"/>
            <a:ext cx="3614838" cy="914400"/>
          </a:xfrm>
        </p:spPr>
        <p:txBody>
          <a:bodyPr/>
          <a:lstStyle/>
          <a:p>
            <a:r>
              <a:rPr lang="en-US" sz="1600" dirty="0"/>
              <a:t>LinkedIn: </a:t>
            </a:r>
            <a:br>
              <a:rPr lang="en-US" sz="1600" dirty="0"/>
            </a:br>
            <a:r>
              <a:rPr lang="en-US" dirty="0"/>
              <a:t>New Jersey Department of Education</a:t>
            </a:r>
            <a:endParaRPr lang="en-US" sz="1600" dirty="0"/>
          </a:p>
        </p:txBody>
      </p:sp>
      <p:sp>
        <p:nvSpPr>
          <p:cNvPr id="31" name="Text Placeholder 30">
            <a:extLst>
              <a:ext uri="{FF2B5EF4-FFF2-40B4-BE49-F238E27FC236}">
                <a16:creationId xmlns:a16="http://schemas.microsoft.com/office/drawing/2014/main" id="{8030D69E-EBC9-1559-6603-B68A86227E9F}"/>
              </a:ext>
            </a:extLst>
          </p:cNvPr>
          <p:cNvSpPr>
            <a:spLocks noGrp="1"/>
          </p:cNvSpPr>
          <p:nvPr>
            <p:ph type="body" sz="quarter" idx="21"/>
          </p:nvPr>
        </p:nvSpPr>
        <p:spPr/>
        <p:txBody>
          <a:bodyPr/>
          <a:lstStyle/>
          <a:p>
            <a:r>
              <a:rPr lang="en-US" sz="1600" dirty="0"/>
              <a:t>Threads:</a:t>
            </a:r>
            <a:br>
              <a:rPr lang="en-US" sz="1600" dirty="0"/>
            </a:br>
            <a:r>
              <a:rPr lang="en-US" sz="1600" dirty="0"/>
              <a:t>@NewJerseyDOE</a:t>
            </a:r>
          </a:p>
        </p:txBody>
      </p:sp>
      <p:sp>
        <p:nvSpPr>
          <p:cNvPr id="26" name="Text Placeholder 25">
            <a:extLst>
              <a:ext uri="{FF2B5EF4-FFF2-40B4-BE49-F238E27FC236}">
                <a16:creationId xmlns:a16="http://schemas.microsoft.com/office/drawing/2014/main" id="{E68CAE81-3234-DE3E-C7AA-CC73969D28F6}"/>
              </a:ext>
            </a:extLst>
          </p:cNvPr>
          <p:cNvSpPr>
            <a:spLocks noGrp="1"/>
          </p:cNvSpPr>
          <p:nvPr>
            <p:ph type="body" sz="quarter" idx="16"/>
          </p:nvPr>
        </p:nvSpPr>
        <p:spPr/>
        <p:txBody>
          <a:bodyPr/>
          <a:lstStyle/>
          <a:p>
            <a:r>
              <a:rPr lang="en-US" sz="1600" dirty="0"/>
              <a:t>X: @NewJerseyDOE</a:t>
            </a:r>
          </a:p>
        </p:txBody>
      </p:sp>
      <p:sp>
        <p:nvSpPr>
          <p:cNvPr id="27" name="Text Placeholder 26">
            <a:extLst>
              <a:ext uri="{FF2B5EF4-FFF2-40B4-BE49-F238E27FC236}">
                <a16:creationId xmlns:a16="http://schemas.microsoft.com/office/drawing/2014/main" id="{2142AF28-2E6E-1CDD-37C3-5F1BDE78D249}"/>
              </a:ext>
            </a:extLst>
          </p:cNvPr>
          <p:cNvSpPr>
            <a:spLocks noGrp="1"/>
          </p:cNvSpPr>
          <p:nvPr>
            <p:ph type="body" sz="quarter" idx="17"/>
          </p:nvPr>
        </p:nvSpPr>
        <p:spPr>
          <a:xfrm>
            <a:off x="7265598" y="5009938"/>
            <a:ext cx="3059502" cy="914400"/>
          </a:xfrm>
        </p:spPr>
        <p:txBody>
          <a:bodyPr/>
          <a:lstStyle/>
          <a:p>
            <a:r>
              <a:rPr lang="en-US" sz="1600" dirty="0"/>
              <a:t>YouTube: </a:t>
            </a:r>
            <a:r>
              <a:rPr lang="en-US" sz="1400" dirty="0"/>
              <a:t>@newjerseydepartmentofeduca6565</a:t>
            </a:r>
          </a:p>
        </p:txBody>
      </p:sp>
      <p:sp>
        <p:nvSpPr>
          <p:cNvPr id="3" name="Slide Number Placeholder 2">
            <a:extLst>
              <a:ext uri="{FF2B5EF4-FFF2-40B4-BE49-F238E27FC236}">
                <a16:creationId xmlns:a16="http://schemas.microsoft.com/office/drawing/2014/main" id="{454C18FE-FE4C-49BD-8C8D-6AD512993F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99879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38CC-3154-40EA-8C48-05D5FB20F20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F60A6DA1-34E4-4A14-AFA0-673BC26A9E0F}"/>
              </a:ext>
            </a:extLst>
          </p:cNvPr>
          <p:cNvSpPr>
            <a:spLocks noGrp="1"/>
          </p:cNvSpPr>
          <p:nvPr>
            <p:ph idx="1"/>
          </p:nvPr>
        </p:nvSpPr>
        <p:spPr/>
        <p:txBody>
          <a:bodyPr>
            <a:normAutofit/>
          </a:bodyPr>
          <a:lstStyle/>
          <a:p>
            <a:r>
              <a:rPr lang="en-US" dirty="0"/>
              <a:t>New Jersey Department of Education Website</a:t>
            </a:r>
            <a:br>
              <a:rPr lang="en-US" dirty="0"/>
            </a:br>
            <a:r>
              <a:rPr lang="en-US" dirty="0">
                <a:hlinkClick r:id="rId2" action="ppaction://hlinkfile"/>
              </a:rPr>
              <a:t>nj.gov/education </a:t>
            </a:r>
            <a:endParaRPr lang="en-US" dirty="0"/>
          </a:p>
        </p:txBody>
      </p:sp>
      <p:sp>
        <p:nvSpPr>
          <p:cNvPr id="9" name="Slide Number Placeholder 8">
            <a:extLst>
              <a:ext uri="{FF2B5EF4-FFF2-40B4-BE49-F238E27FC236}">
                <a16:creationId xmlns:a16="http://schemas.microsoft.com/office/drawing/2014/main" id="{FD0D5EF7-8609-4353-9D90-6EA842C72540}"/>
              </a:ext>
            </a:extLst>
          </p:cNvPr>
          <p:cNvSpPr>
            <a:spLocks noGrp="1"/>
          </p:cNvSpPr>
          <p:nvPr>
            <p:ph type="sldNum" sz="quarter" idx="12"/>
          </p:nvPr>
        </p:nvSpPr>
        <p:spPr/>
        <p:txBody>
          <a:bodyPr/>
          <a:lstStyle/>
          <a:p>
            <a:fld id="{A3D1C70C-36A2-44FC-A083-98959550CFF4}" type="slidenum">
              <a:rPr lang="en-US" smtClean="0"/>
              <a:t>37</a:t>
            </a:fld>
            <a:endParaRPr lang="en-US"/>
          </a:p>
        </p:txBody>
      </p:sp>
    </p:spTree>
    <p:extLst>
      <p:ext uri="{BB962C8B-B14F-4D97-AF65-F5344CB8AC3E}">
        <p14:creationId xmlns:p14="http://schemas.microsoft.com/office/powerpoint/2010/main" val="401521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4133A9-A654-4667-B037-C155D65848E6}"/>
              </a:ext>
            </a:extLst>
          </p:cNvPr>
          <p:cNvSpPr>
            <a:spLocks noGrp="1"/>
          </p:cNvSpPr>
          <p:nvPr>
            <p:ph type="title"/>
          </p:nvPr>
        </p:nvSpPr>
        <p:spPr/>
        <p:txBody>
          <a:bodyPr/>
          <a:lstStyle/>
          <a:p>
            <a:r>
              <a:rPr lang="en-US"/>
              <a:t>Norms</a:t>
            </a:r>
          </a:p>
        </p:txBody>
      </p:sp>
      <p:sp>
        <p:nvSpPr>
          <p:cNvPr id="7" name="Text Placeholder 6">
            <a:extLst>
              <a:ext uri="{FF2B5EF4-FFF2-40B4-BE49-F238E27FC236}">
                <a16:creationId xmlns:a16="http://schemas.microsoft.com/office/drawing/2014/main" id="{6352F10A-0582-4315-959A-725ADA671D70}"/>
              </a:ext>
            </a:extLst>
          </p:cNvPr>
          <p:cNvSpPr>
            <a:spLocks noGrp="1"/>
          </p:cNvSpPr>
          <p:nvPr>
            <p:ph type="body" sz="quarter" idx="11"/>
          </p:nvPr>
        </p:nvSpPr>
        <p:spPr/>
        <p:txBody>
          <a:bodyPr>
            <a:normAutofit/>
          </a:bodyPr>
          <a:lstStyle/>
          <a:p>
            <a:pPr fontAlgn="base"/>
            <a:r>
              <a:rPr lang="en-US" dirty="0"/>
              <a:t>Students should be at the center of our work </a:t>
            </a:r>
          </a:p>
          <a:p>
            <a:pPr fontAlgn="base"/>
            <a:r>
              <a:rPr lang="en-US" dirty="0"/>
              <a:t>Be open, kind, and collaborative </a:t>
            </a:r>
          </a:p>
          <a:p>
            <a:pPr fontAlgn="base"/>
            <a:r>
              <a:rPr lang="en-US" dirty="0"/>
              <a:t>Interact early and often</a:t>
            </a:r>
          </a:p>
          <a:p>
            <a:pPr fontAlgn="base"/>
            <a:r>
              <a:rPr lang="en-US" dirty="0"/>
              <a:t>Take a “</a:t>
            </a:r>
            <a:r>
              <a:rPr lang="en-US" dirty="0" err="1"/>
              <a:t>humbition</a:t>
            </a:r>
            <a:r>
              <a:rPr lang="en-US" dirty="0"/>
              <a:t>” orientation</a:t>
            </a:r>
          </a:p>
        </p:txBody>
      </p:sp>
      <p:sp>
        <p:nvSpPr>
          <p:cNvPr id="5" name="Slide Number Placeholder 4">
            <a:extLst>
              <a:ext uri="{FF2B5EF4-FFF2-40B4-BE49-F238E27FC236}">
                <a16:creationId xmlns:a16="http://schemas.microsoft.com/office/drawing/2014/main" id="{D1B9A255-6F6C-4792-931F-83F547035049}"/>
              </a:ext>
            </a:extLst>
          </p:cNvPr>
          <p:cNvSpPr>
            <a:spLocks noGrp="1"/>
          </p:cNvSpPr>
          <p:nvPr>
            <p:ph type="sldNum" sz="quarter" idx="10"/>
          </p:nvPr>
        </p:nvSpPr>
        <p:spPr/>
        <p:txBody>
          <a:bodyPr/>
          <a:lstStyle/>
          <a:p>
            <a:fld id="{A3D1C70C-36A2-44FC-A083-98959550CFF4}" type="slidenum">
              <a:rPr lang="en-US" smtClean="0"/>
              <a:t>4</a:t>
            </a:fld>
            <a:endParaRPr lang="en-US"/>
          </a:p>
        </p:txBody>
      </p:sp>
    </p:spTree>
    <p:extLst>
      <p:ext uri="{BB962C8B-B14F-4D97-AF65-F5344CB8AC3E}">
        <p14:creationId xmlns:p14="http://schemas.microsoft.com/office/powerpoint/2010/main" val="251942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Raise your hand if…</a:t>
            </a:r>
          </a:p>
        </p:txBody>
      </p:sp>
      <p:sp>
        <p:nvSpPr>
          <p:cNvPr id="3" name="Content Placeholder 2"/>
          <p:cNvSpPr>
            <a:spLocks noGrp="1"/>
          </p:cNvSpPr>
          <p:nvPr>
            <p:ph type="body" sz="quarter" idx="11"/>
          </p:nvPr>
        </p:nvSpPr>
        <p:spPr>
          <a:xfrm>
            <a:off x="171451" y="1222375"/>
            <a:ext cx="7667624" cy="4803775"/>
          </a:xfrm>
        </p:spPr>
        <p:txBody>
          <a:bodyPr vert="horz" lIns="91440" tIns="45720" rIns="822960" bIns="45720" rtlCol="0" anchor="t">
            <a:normAutofit lnSpcReduction="10000"/>
          </a:bodyPr>
          <a:lstStyle/>
          <a:p>
            <a:r>
              <a:rPr lang="en-US" dirty="0">
                <a:latin typeface="Palatino Linotype"/>
              </a:rPr>
              <a:t>You oversee </a:t>
            </a:r>
            <a:r>
              <a:rPr lang="en-US" dirty="0" err="1">
                <a:latin typeface="Palatino Linotype"/>
              </a:rPr>
              <a:t>ScIP</a:t>
            </a:r>
            <a:r>
              <a:rPr lang="en-US" dirty="0">
                <a:latin typeface="Palatino Linotype"/>
              </a:rPr>
              <a:t> activity across a district</a:t>
            </a:r>
          </a:p>
          <a:p>
            <a:r>
              <a:rPr lang="en-US" dirty="0">
                <a:latin typeface="Palatino Linotype"/>
              </a:rPr>
              <a:t>You lead a </a:t>
            </a:r>
            <a:r>
              <a:rPr lang="en-US" dirty="0" err="1">
                <a:latin typeface="Palatino Linotype"/>
              </a:rPr>
              <a:t>ScIP</a:t>
            </a:r>
            <a:endParaRPr lang="en-US" dirty="0">
              <a:latin typeface="Palatino Linotype"/>
            </a:endParaRPr>
          </a:p>
          <a:p>
            <a:r>
              <a:rPr lang="en-US" dirty="0">
                <a:latin typeface="Palatino Linotype"/>
              </a:rPr>
              <a:t>You participate in a </a:t>
            </a:r>
            <a:r>
              <a:rPr lang="en-US" dirty="0" err="1">
                <a:latin typeface="Palatino Linotype"/>
              </a:rPr>
              <a:t>ScIP</a:t>
            </a:r>
            <a:r>
              <a:rPr lang="en-US" dirty="0">
                <a:latin typeface="Palatino Linotype"/>
              </a:rPr>
              <a:t> but do not lead it</a:t>
            </a:r>
          </a:p>
          <a:p>
            <a:r>
              <a:rPr lang="en-US" dirty="0">
                <a:latin typeface="Palatino Linotype"/>
              </a:rPr>
              <a:t>You are not currently involved in a </a:t>
            </a:r>
            <a:r>
              <a:rPr lang="en-US" dirty="0" err="1">
                <a:latin typeface="Palatino Linotype"/>
              </a:rPr>
              <a:t>ScIP</a:t>
            </a:r>
            <a:endParaRPr lang="en-US" dirty="0">
              <a:latin typeface="Palatino Linotype"/>
            </a:endParaRPr>
          </a:p>
        </p:txBody>
      </p:sp>
      <p:pic>
        <p:nvPicPr>
          <p:cNvPr id="4" name="Picture 3" descr="People raising hands">
            <a:extLst>
              <a:ext uri="{FF2B5EF4-FFF2-40B4-BE49-F238E27FC236}">
                <a16:creationId xmlns:a16="http://schemas.microsoft.com/office/drawing/2014/main" id="{8857B6B0-C3C0-4712-A8D8-889B21B69B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91661" y="1846901"/>
            <a:ext cx="4005418" cy="26702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7302-4F9B-5191-BE22-5705F7977C69}"/>
              </a:ext>
            </a:extLst>
          </p:cNvPr>
          <p:cNvSpPr>
            <a:spLocks noGrp="1"/>
          </p:cNvSpPr>
          <p:nvPr>
            <p:ph type="title"/>
          </p:nvPr>
        </p:nvSpPr>
        <p:spPr>
          <a:xfrm>
            <a:off x="1047520" y="2973930"/>
            <a:ext cx="10096959" cy="747579"/>
          </a:xfrm>
        </p:spPr>
        <p:txBody>
          <a:bodyPr/>
          <a:lstStyle/>
          <a:p>
            <a:pPr algn="ctr"/>
            <a:r>
              <a:rPr lang="en-US" sz="5400" b="1" kern="1200" dirty="0" err="1">
                <a:effectLst/>
                <a:ea typeface="+mn-ea"/>
                <a:cs typeface="+mn-cs"/>
              </a:rPr>
              <a:t>ScIP</a:t>
            </a:r>
            <a:r>
              <a:rPr lang="en-US" sz="5400" b="1" kern="1200" dirty="0">
                <a:effectLst/>
                <a:ea typeface="+mn-ea"/>
                <a:cs typeface="+mn-cs"/>
              </a:rPr>
              <a:t> Regulations</a:t>
            </a:r>
            <a:endParaRPr lang="en-US" sz="5400" dirty="0"/>
          </a:p>
        </p:txBody>
      </p:sp>
      <p:sp>
        <p:nvSpPr>
          <p:cNvPr id="4" name="Slide Number Placeholder 3">
            <a:extLst>
              <a:ext uri="{FF2B5EF4-FFF2-40B4-BE49-F238E27FC236}">
                <a16:creationId xmlns:a16="http://schemas.microsoft.com/office/drawing/2014/main" id="{986DBCAF-C069-F16C-4E1C-BAC7748B4437}"/>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260472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8B391E-D5F2-4BF9-B293-6AF922AF5179}"/>
              </a:ext>
            </a:extLst>
          </p:cNvPr>
          <p:cNvSpPr>
            <a:spLocks noGrp="1"/>
          </p:cNvSpPr>
          <p:nvPr>
            <p:ph type="title"/>
          </p:nvPr>
        </p:nvSpPr>
        <p:spPr/>
        <p:txBody>
          <a:bodyPr/>
          <a:lstStyle/>
          <a:p>
            <a:r>
              <a:rPr lang="en-US" dirty="0" err="1"/>
              <a:t>ScIP</a:t>
            </a:r>
            <a:r>
              <a:rPr lang="en-US" dirty="0"/>
              <a:t> Regulations (1 of 3)</a:t>
            </a:r>
          </a:p>
        </p:txBody>
      </p:sp>
      <p:sp>
        <p:nvSpPr>
          <p:cNvPr id="7" name="Text Placeholder 6">
            <a:extLst>
              <a:ext uri="{FF2B5EF4-FFF2-40B4-BE49-F238E27FC236}">
                <a16:creationId xmlns:a16="http://schemas.microsoft.com/office/drawing/2014/main" id="{C34FDA98-41CF-4A0E-8AC4-26A32CC4D302}"/>
              </a:ext>
            </a:extLst>
          </p:cNvPr>
          <p:cNvSpPr>
            <a:spLocks noGrp="1"/>
          </p:cNvSpPr>
          <p:nvPr>
            <p:ph type="body" sz="quarter" idx="11"/>
          </p:nvPr>
        </p:nvSpPr>
        <p:spPr/>
        <p:txBody>
          <a:bodyPr vert="horz" lIns="91440" tIns="45720" rIns="822960" bIns="45720" rtlCol="0" anchor="t">
            <a:normAutofit/>
          </a:bodyPr>
          <a:lstStyle/>
          <a:p>
            <a:pPr marL="0" indent="0">
              <a:buNone/>
            </a:pPr>
            <a:r>
              <a:rPr lang="en-US" dirty="0"/>
              <a:t>18A:6-120 School Improvement Panel</a:t>
            </a:r>
          </a:p>
          <a:p>
            <a:pPr marL="0" indent="0">
              <a:buNone/>
            </a:pPr>
            <a:r>
              <a:rPr lang="en-US" dirty="0">
                <a:latin typeface="Palatino Linotype"/>
              </a:rPr>
              <a:t>12. a. In order to ensure the effectiveness of its teachers, each school shall convene a school improvement panel. </a:t>
            </a:r>
          </a:p>
          <a:p>
            <a:pPr marL="0" indent="0">
              <a:buNone/>
            </a:pPr>
            <a:r>
              <a:rPr lang="en-US" dirty="0">
                <a:latin typeface="Palatino Linotype"/>
              </a:rPr>
              <a:t>What are any two requirements in regulations of the </a:t>
            </a:r>
            <a:r>
              <a:rPr lang="en-US" dirty="0" err="1">
                <a:latin typeface="Palatino Linotype"/>
              </a:rPr>
              <a:t>ScIP</a:t>
            </a:r>
            <a:r>
              <a:rPr lang="en-US" dirty="0">
                <a:latin typeface="Palatino Linotype"/>
              </a:rPr>
              <a:t>? </a:t>
            </a:r>
            <a:endParaRPr lang="en-US" dirty="0"/>
          </a:p>
        </p:txBody>
      </p:sp>
      <p:sp>
        <p:nvSpPr>
          <p:cNvPr id="5" name="Slide Number Placeholder 4">
            <a:extLst>
              <a:ext uri="{FF2B5EF4-FFF2-40B4-BE49-F238E27FC236}">
                <a16:creationId xmlns:a16="http://schemas.microsoft.com/office/drawing/2014/main" id="{E7642B60-C89F-48C9-A6CF-91F1C1ED874B}"/>
              </a:ext>
            </a:extLst>
          </p:cNvPr>
          <p:cNvSpPr>
            <a:spLocks noGrp="1"/>
          </p:cNvSpPr>
          <p:nvPr>
            <p:ph type="sldNum" sz="quarter" idx="10"/>
          </p:nvPr>
        </p:nvSpPr>
        <p:spPr/>
        <p:txBody>
          <a:bodyPr/>
          <a:lstStyle/>
          <a:p>
            <a:fld id="{A3D1C70C-36A2-44FC-A083-98959550CFF4}" type="slidenum">
              <a:rPr lang="en-US" smtClean="0"/>
              <a:t>7</a:t>
            </a:fld>
            <a:endParaRPr lang="en-US"/>
          </a:p>
        </p:txBody>
      </p:sp>
    </p:spTree>
    <p:extLst>
      <p:ext uri="{BB962C8B-B14F-4D97-AF65-F5344CB8AC3E}">
        <p14:creationId xmlns:p14="http://schemas.microsoft.com/office/powerpoint/2010/main" val="301505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8B391E-D5F2-4BF9-B293-6AF922AF5179}"/>
              </a:ext>
            </a:extLst>
          </p:cNvPr>
          <p:cNvSpPr>
            <a:spLocks noGrp="1"/>
          </p:cNvSpPr>
          <p:nvPr>
            <p:ph type="title"/>
          </p:nvPr>
        </p:nvSpPr>
        <p:spPr/>
        <p:txBody>
          <a:bodyPr/>
          <a:lstStyle/>
          <a:p>
            <a:r>
              <a:rPr lang="en-US">
                <a:latin typeface="Palatino Linotype"/>
              </a:rPr>
              <a:t>ScIP Regulations (2 of 3)</a:t>
            </a:r>
          </a:p>
        </p:txBody>
      </p:sp>
      <p:sp>
        <p:nvSpPr>
          <p:cNvPr id="7" name="Text Placeholder 6">
            <a:extLst>
              <a:ext uri="{FF2B5EF4-FFF2-40B4-BE49-F238E27FC236}">
                <a16:creationId xmlns:a16="http://schemas.microsoft.com/office/drawing/2014/main" id="{C34FDA98-41CF-4A0E-8AC4-26A32CC4D302}"/>
              </a:ext>
            </a:extLst>
          </p:cNvPr>
          <p:cNvSpPr>
            <a:spLocks noGrp="1"/>
          </p:cNvSpPr>
          <p:nvPr>
            <p:ph type="body" sz="quarter" idx="11"/>
          </p:nvPr>
        </p:nvSpPr>
        <p:spPr/>
        <p:txBody>
          <a:bodyPr vert="horz" lIns="91440" tIns="45720" rIns="822960" bIns="45720" rtlCol="0" anchor="t">
            <a:normAutofit/>
          </a:bodyPr>
          <a:lstStyle/>
          <a:p>
            <a:pPr marL="0" indent="0">
              <a:buNone/>
            </a:pPr>
            <a:r>
              <a:rPr lang="en-US" sz="3200" dirty="0">
                <a:latin typeface="Palatino Linotype"/>
              </a:rPr>
              <a:t>6A:10-3.1 School Improvement Panel membership:</a:t>
            </a:r>
          </a:p>
          <a:p>
            <a:pPr lvl="1"/>
            <a:r>
              <a:rPr lang="en-US" sz="2800" dirty="0">
                <a:latin typeface="Palatino Linotype"/>
              </a:rPr>
              <a:t>The school principal </a:t>
            </a:r>
            <a:endParaRPr lang="en-US" sz="2800" dirty="0"/>
          </a:p>
          <a:p>
            <a:pPr lvl="1"/>
            <a:r>
              <a:rPr lang="en-US" sz="2800" dirty="0">
                <a:latin typeface="Palatino Linotype"/>
              </a:rPr>
              <a:t>An assistant/vice principal or a designee if the school does not have one</a:t>
            </a:r>
          </a:p>
          <a:p>
            <a:pPr lvl="1"/>
            <a:r>
              <a:rPr lang="en-US" sz="2800" dirty="0">
                <a:latin typeface="Palatino Linotype"/>
              </a:rPr>
              <a:t>A teacher</a:t>
            </a:r>
          </a:p>
          <a:p>
            <a:pPr marL="457200" lvl="1" indent="0">
              <a:buNone/>
            </a:pPr>
            <a:r>
              <a:rPr lang="en-US" sz="2000" dirty="0">
                <a:latin typeface="Palatino Linotype"/>
              </a:rPr>
              <a:t>More staff members may be added to the </a:t>
            </a:r>
            <a:r>
              <a:rPr lang="en-US" sz="2000" dirty="0" err="1">
                <a:latin typeface="Palatino Linotype"/>
              </a:rPr>
              <a:t>ScIP</a:t>
            </a:r>
            <a:r>
              <a:rPr lang="en-US" sz="2000" dirty="0">
                <a:latin typeface="Palatino Linotype"/>
              </a:rPr>
              <a:t>, provided that teachers represent at least one-third of the total membership. The principal has final responsibility for </a:t>
            </a:r>
            <a:r>
              <a:rPr lang="en-US" sz="2000" dirty="0" err="1">
                <a:latin typeface="Palatino Linotype"/>
              </a:rPr>
              <a:t>ScIP</a:t>
            </a:r>
            <a:r>
              <a:rPr lang="en-US" sz="2000" dirty="0">
                <a:latin typeface="Palatino Linotype"/>
              </a:rPr>
              <a:t> membership but must consult with the local association representative in determining a suitable teacher to participate</a:t>
            </a:r>
            <a:r>
              <a:rPr lang="en-US" sz="1200" dirty="0">
                <a:latin typeface="Palatino Linotype"/>
              </a:rPr>
              <a:t>.</a:t>
            </a:r>
          </a:p>
        </p:txBody>
      </p:sp>
      <p:sp>
        <p:nvSpPr>
          <p:cNvPr id="5" name="Slide Number Placeholder 4">
            <a:extLst>
              <a:ext uri="{FF2B5EF4-FFF2-40B4-BE49-F238E27FC236}">
                <a16:creationId xmlns:a16="http://schemas.microsoft.com/office/drawing/2014/main" id="{E7642B60-C89F-48C9-A6CF-91F1C1ED874B}"/>
              </a:ext>
            </a:extLst>
          </p:cNvPr>
          <p:cNvSpPr>
            <a:spLocks noGrp="1"/>
          </p:cNvSpPr>
          <p:nvPr>
            <p:ph type="sldNum" sz="quarter" idx="10"/>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143277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8B391E-D5F2-4BF9-B293-6AF922AF5179}"/>
              </a:ext>
            </a:extLst>
          </p:cNvPr>
          <p:cNvSpPr>
            <a:spLocks noGrp="1"/>
          </p:cNvSpPr>
          <p:nvPr>
            <p:ph type="title"/>
          </p:nvPr>
        </p:nvSpPr>
        <p:spPr/>
        <p:txBody>
          <a:bodyPr/>
          <a:lstStyle/>
          <a:p>
            <a:r>
              <a:rPr lang="en-US">
                <a:latin typeface="Palatino Linotype"/>
              </a:rPr>
              <a:t>ScIP Regulations (3 of 3)</a:t>
            </a:r>
          </a:p>
        </p:txBody>
      </p:sp>
      <p:sp>
        <p:nvSpPr>
          <p:cNvPr id="7" name="Text Placeholder 6">
            <a:extLst>
              <a:ext uri="{FF2B5EF4-FFF2-40B4-BE49-F238E27FC236}">
                <a16:creationId xmlns:a16="http://schemas.microsoft.com/office/drawing/2014/main" id="{C34FDA98-41CF-4A0E-8AC4-26A32CC4D302}"/>
              </a:ext>
            </a:extLst>
          </p:cNvPr>
          <p:cNvSpPr>
            <a:spLocks noGrp="1"/>
          </p:cNvSpPr>
          <p:nvPr>
            <p:ph type="body" sz="quarter" idx="11"/>
          </p:nvPr>
        </p:nvSpPr>
        <p:spPr/>
        <p:txBody>
          <a:bodyPr vert="horz" lIns="91440" tIns="45720" rIns="822960" bIns="45720" rtlCol="0" anchor="t">
            <a:normAutofit/>
          </a:bodyPr>
          <a:lstStyle/>
          <a:p>
            <a:pPr marL="0" indent="0">
              <a:buNone/>
            </a:pPr>
            <a:r>
              <a:rPr lang="en-US" sz="3200" dirty="0">
                <a:latin typeface="Palatino Linotype"/>
              </a:rPr>
              <a:t>6A:10-3.2 School Improvement Panel responsibilities:</a:t>
            </a:r>
          </a:p>
          <a:p>
            <a:pPr lvl="1"/>
            <a:r>
              <a:rPr lang="en-US" sz="2800" dirty="0">
                <a:latin typeface="Palatino Linotype"/>
              </a:rPr>
              <a:t>Ensuring that evaluation procedures are implemented;</a:t>
            </a:r>
          </a:p>
          <a:p>
            <a:pPr lvl="1"/>
            <a:r>
              <a:rPr lang="en-US" sz="2800" dirty="0">
                <a:latin typeface="Palatino Linotype"/>
              </a:rPr>
              <a:t>Ensuring that procedures for Corrective Action Plans (CAPs) are implemented;</a:t>
            </a:r>
          </a:p>
          <a:p>
            <a:pPr lvl="1"/>
            <a:r>
              <a:rPr lang="en-US" sz="2800" dirty="0">
                <a:latin typeface="Palatino Linotype"/>
              </a:rPr>
              <a:t>Identifying PD opportunities for staff members; and</a:t>
            </a:r>
          </a:p>
          <a:p>
            <a:pPr lvl="1"/>
            <a:r>
              <a:rPr lang="en-US" sz="2800" dirty="0">
                <a:latin typeface="Palatino Linotype"/>
              </a:rPr>
              <a:t>Overseeing the mentorship of new teachers at the building level.</a:t>
            </a:r>
          </a:p>
        </p:txBody>
      </p:sp>
      <p:sp>
        <p:nvSpPr>
          <p:cNvPr id="5" name="Slide Number Placeholder 4">
            <a:extLst>
              <a:ext uri="{FF2B5EF4-FFF2-40B4-BE49-F238E27FC236}">
                <a16:creationId xmlns:a16="http://schemas.microsoft.com/office/drawing/2014/main" id="{E7642B60-C89F-48C9-A6CF-91F1C1ED874B}"/>
              </a:ext>
            </a:extLst>
          </p:cNvPr>
          <p:cNvSpPr>
            <a:spLocks noGrp="1"/>
          </p:cNvSpPr>
          <p:nvPr>
            <p:ph type="sldNum" sz="quarter" idx="10"/>
          </p:nvPr>
        </p:nvSpPr>
        <p:spPr/>
        <p:txBody>
          <a:bodyPr/>
          <a:lstStyle/>
          <a:p>
            <a:fld id="{A3D1C70C-36A2-44FC-A083-98959550CFF4}" type="slidenum">
              <a:rPr lang="en-US" smtClean="0"/>
              <a:t>9</a:t>
            </a:fld>
            <a:endParaRPr lang="en-US"/>
          </a:p>
        </p:txBody>
      </p:sp>
    </p:spTree>
    <p:extLst>
      <p:ext uri="{BB962C8B-B14F-4D97-AF65-F5344CB8AC3E}">
        <p14:creationId xmlns:p14="http://schemas.microsoft.com/office/powerpoint/2010/main" val="1949891362"/>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ited CE_CEAS Jan. 2022 Board Meeting PPT" id="{30625426-5E45-423C-A086-D189175F8AEC}" vid="{516CCBD6-42E9-4246-B316-E552D0E2BA20}"/>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ited CE_CEAS Jan. 2022 Board Meeting PPT" id="{30625426-5E45-423C-A086-D189175F8AEC}" vid="{0B8C2E95-4014-48D3-9497-32CCCB2E8F92}"/>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ited CE_CEAS Jan. 2022 Board Meeting PPT" id="{30625426-5E45-423C-A086-D189175F8AEC}" vid="{79A6CB08-21A2-4222-A33A-39453BA407F3}"/>
    </a:ext>
  </a:extLst>
</a:theme>
</file>

<file path=ppt/theme/theme4.xml><?xml version="1.0" encoding="utf-8"?>
<a:theme xmlns:a="http://schemas.openxmlformats.org/drawingml/2006/main" name="1_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d764204-0d3c-4e84-bb9d-8d20c8237785">
      <UserInfo>
        <DisplayName>Bond, Kenneth</DisplayName>
        <AccountId>24</AccountId>
        <AccountType/>
      </UserInfo>
    </SharedWithUsers>
    <TaxCatchAll xmlns="2d764204-0d3c-4e84-bb9d-8d20c8237785" xsi:nil="true"/>
    <lcf76f155ced4ddcb4097134ff3c332f xmlns="5192090b-d375-45ce-ab28-255186fa66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91CD4CBB0FE44F9CFC2EC17BEABC09" ma:contentTypeVersion="17" ma:contentTypeDescription="Create a new document." ma:contentTypeScope="" ma:versionID="38467006477efe39800d5cf077da973c">
  <xsd:schema xmlns:xsd="http://www.w3.org/2001/XMLSchema" xmlns:xs="http://www.w3.org/2001/XMLSchema" xmlns:p="http://schemas.microsoft.com/office/2006/metadata/properties" xmlns:ns2="5192090b-d375-45ce-ab28-255186fa6668" xmlns:ns3="2d764204-0d3c-4e84-bb9d-8d20c8237785" targetNamespace="http://schemas.microsoft.com/office/2006/metadata/properties" ma:root="true" ma:fieldsID="dafb911a82940c23ba69266caf0a2194" ns2:_="" ns3:_="">
    <xsd:import namespace="5192090b-d375-45ce-ab28-255186fa6668"/>
    <xsd:import namespace="2d764204-0d3c-4e84-bb9d-8d20c82377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2090b-d375-45ce-ab28-255186fa6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64204-0d3c-4e84-bb9d-8d20c82377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e4c0b5f-ad40-4bc7-967c-d947eb9c5bdd}" ma:internalName="TaxCatchAll" ma:showField="CatchAllData" ma:web="2d764204-0d3c-4e84-bb9d-8d20c8237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48639E-9BEE-4F93-A26F-5D118C0DB8D6}">
  <ds:schemaRefs>
    <ds:schemaRef ds:uri="http://www.w3.org/XML/1998/namespace"/>
    <ds:schemaRef ds:uri="5192090b-d375-45ce-ab28-255186fa6668"/>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2d764204-0d3c-4e84-bb9d-8d20c8237785"/>
    <ds:schemaRef ds:uri="http://purl.org/dc/dcmitype/"/>
  </ds:schemaRefs>
</ds:datastoreItem>
</file>

<file path=customXml/itemProps2.xml><?xml version="1.0" encoding="utf-8"?>
<ds:datastoreItem xmlns:ds="http://schemas.openxmlformats.org/officeDocument/2006/customXml" ds:itemID="{0786075D-4C40-467E-BB6C-4E7EE55332E9}">
  <ds:schemaRefs>
    <ds:schemaRef ds:uri="http://schemas.microsoft.com/sharepoint/v3/contenttype/forms"/>
  </ds:schemaRefs>
</ds:datastoreItem>
</file>

<file path=customXml/itemProps3.xml><?xml version="1.0" encoding="utf-8"?>
<ds:datastoreItem xmlns:ds="http://schemas.openxmlformats.org/officeDocument/2006/customXml" ds:itemID="{EE122BAF-C752-4C5E-8A17-B67527ED0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92090b-d375-45ce-ab28-255186fa6668"/>
    <ds:schemaRef ds:uri="2d764204-0d3c-4e84-bb9d-8d20c82377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TotalTime>
  <Words>1745</Words>
  <Application>Microsoft Office PowerPoint</Application>
  <PresentationFormat>Widescreen</PresentationFormat>
  <Paragraphs>223</Paragraphs>
  <Slides>37</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37</vt:i4>
      </vt:variant>
    </vt:vector>
  </HeadingPairs>
  <TitlesOfParts>
    <vt:vector size="46" baseType="lpstr">
      <vt:lpstr>Arial</vt:lpstr>
      <vt:lpstr>Calibri</vt:lpstr>
      <vt:lpstr>Courier New</vt:lpstr>
      <vt:lpstr>Palatino Linotype</vt:lpstr>
      <vt:lpstr>Wingdings</vt:lpstr>
      <vt:lpstr>NDJOE_Main</vt:lpstr>
      <vt:lpstr>NJDOE_TitleSlide</vt:lpstr>
      <vt:lpstr>NJDOE_SectionTitle</vt:lpstr>
      <vt:lpstr>1_NJDOE_TitleSlide</vt:lpstr>
      <vt:lpstr>Developing Effective Collaboration with Colleagues Through School Improvement Panels (ScIPs) </vt:lpstr>
      <vt:lpstr>Session Objective</vt:lpstr>
      <vt:lpstr>Agenda</vt:lpstr>
      <vt:lpstr>Norms</vt:lpstr>
      <vt:lpstr>Raise your hand if…</vt:lpstr>
      <vt:lpstr>ScIP Regulations</vt:lpstr>
      <vt:lpstr>ScIP Regulations (1 of 3)</vt:lpstr>
      <vt:lpstr>ScIP Regulations (2 of 3)</vt:lpstr>
      <vt:lpstr>ScIP Regulations (3 of 3)</vt:lpstr>
      <vt:lpstr>ScIP Regulations: Individual Reflection </vt:lpstr>
      <vt:lpstr>Constructing the ScIP</vt:lpstr>
      <vt:lpstr>Constructing the ScIP: Formal Network Considerations</vt:lpstr>
      <vt:lpstr>Text Version: Example School Organization Chart</vt:lpstr>
      <vt:lpstr>Constructing the ScIP: Informal Network Considerations</vt:lpstr>
      <vt:lpstr>Text Version: Example of a Social Network</vt:lpstr>
      <vt:lpstr>Constructing the ScIP: Discussion</vt:lpstr>
      <vt:lpstr>ScIPs and Distributed Leadership</vt:lpstr>
      <vt:lpstr>Defining Distributed Leadership</vt:lpstr>
      <vt:lpstr>Conditions for Distributed Leadership</vt:lpstr>
      <vt:lpstr>Conditions for Distributed Leadership: A Discussion</vt:lpstr>
      <vt:lpstr>Identifying the Key Tasks of ScIPs</vt:lpstr>
      <vt:lpstr>Key Tasks of ScIPs</vt:lpstr>
      <vt:lpstr>Mentorship Key Tasks: A Reflection</vt:lpstr>
      <vt:lpstr>Mentorship Key Tasks: A Discussion</vt:lpstr>
      <vt:lpstr>Evaluation Implementation: A Reflection</vt:lpstr>
      <vt:lpstr>Evaluation Implementation: A Discussion</vt:lpstr>
      <vt:lpstr>Professional Development: A Reflection</vt:lpstr>
      <vt:lpstr>Professional Development: A Discussion</vt:lpstr>
      <vt:lpstr>Recommendations for Moving from Compliance to  Quality in ScIPs</vt:lpstr>
      <vt:lpstr>ScIP Composition and Structure</vt:lpstr>
      <vt:lpstr>Supporting the District’s Mentoring Program </vt:lpstr>
      <vt:lpstr>Identifying Professional Development Opportunities for Teachers </vt:lpstr>
      <vt:lpstr>Ensuring Quality Implementation  </vt:lpstr>
      <vt:lpstr>Exit Ticket</vt:lpstr>
      <vt:lpstr>References</vt:lpstr>
      <vt:lpstr>Follow Us on Social Media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Effective Collaboration with Colleagues Through School Improvement Panels (ScIPs)</dc:title>
  <dc:creator>New Jersey Department of Education</dc:creator>
  <cp:lastModifiedBy>Thomas, Elizabeth</cp:lastModifiedBy>
  <cp:revision>24</cp:revision>
  <dcterms:created xsi:type="dcterms:W3CDTF">2022-08-05T18:22:24Z</dcterms:created>
  <dcterms:modified xsi:type="dcterms:W3CDTF">2024-07-25T12:52:03Z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0x010100B891CD4CBB0FE44F9CFC2EC17BEABC09</vt:lpwstr>
  </property>
  <property fmtid="{D5CDD505-2E9C-101B-9397-08002B2CF9AE}" pid="3" name="Order">
    <vt:r8>382200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