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67" r:id="rId2"/>
    <p:sldId id="310" r:id="rId3"/>
    <p:sldId id="257" r:id="rId4"/>
    <p:sldId id="266" r:id="rId5"/>
    <p:sldId id="275" r:id="rId6"/>
    <p:sldId id="287" r:id="rId7"/>
    <p:sldId id="293" r:id="rId8"/>
    <p:sldId id="277" r:id="rId9"/>
    <p:sldId id="307" r:id="rId10"/>
    <p:sldId id="280" r:id="rId11"/>
    <p:sldId id="306" r:id="rId12"/>
    <p:sldId id="281" r:id="rId13"/>
    <p:sldId id="299" r:id="rId14"/>
    <p:sldId id="312" r:id="rId15"/>
    <p:sldId id="308" r:id="rId16"/>
    <p:sldId id="304" r:id="rId17"/>
    <p:sldId id="282" r:id="rId18"/>
    <p:sldId id="285" r:id="rId19"/>
    <p:sldId id="286" r:id="rId20"/>
    <p:sldId id="288" r:id="rId21"/>
    <p:sldId id="279" r:id="rId22"/>
    <p:sldId id="278" r:id="rId23"/>
    <p:sldId id="291" r:id="rId24"/>
    <p:sldId id="292" r:id="rId25"/>
    <p:sldId id="289" r:id="rId26"/>
    <p:sldId id="290" r:id="rId27"/>
    <p:sldId id="295" r:id="rId28"/>
    <p:sldId id="297" r:id="rId29"/>
    <p:sldId id="294" r:id="rId30"/>
    <p:sldId id="302" r:id="rId31"/>
    <p:sldId id="296" r:id="rId32"/>
    <p:sldId id="301" r:id="rId33"/>
    <p:sldId id="303" r:id="rId34"/>
    <p:sldId id="270" r:id="rId3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mpbell" initials="KC" lastIdx="5" clrIdx="0">
    <p:extLst>
      <p:ext uri="{19B8F6BF-5375-455C-9EA6-DF929625EA0E}">
        <p15:presenceInfo xmlns:p15="http://schemas.microsoft.com/office/powerpoint/2012/main" userId="S-1-5-21-1776065432-2264342335-3154183383-128023" providerId="AD"/>
      </p:ext>
    </p:extLst>
  </p:cmAuthor>
  <p:cmAuthor id="2" name="Webster, Constance" initials="WC" lastIdx="3" clrIdx="1">
    <p:extLst>
      <p:ext uri="{19B8F6BF-5375-455C-9EA6-DF929625EA0E}">
        <p15:presenceInfo xmlns:p15="http://schemas.microsoft.com/office/powerpoint/2012/main" userId="S-1-5-21-2017986614-23424109-2091147243-2005" providerId="AD"/>
      </p:ext>
    </p:extLst>
  </p:cmAuthor>
  <p:cmAuthor id="3" name="Thomas, Elizabeth" initials="TE" lastIdx="7" clrIdx="2">
    <p:extLst>
      <p:ext uri="{19B8F6BF-5375-455C-9EA6-DF929625EA0E}">
        <p15:presenceInfo xmlns:p15="http://schemas.microsoft.com/office/powerpoint/2012/main" userId="S::ethomas@doe.nj.gov::ecf9b76d-2424-407e-a49b-ad172b417e8c" providerId="AD"/>
      </p:ext>
    </p:extLst>
  </p:cmAuthor>
  <p:cmAuthor id="4" name="Webster, Constance" initials="WC [2]" lastIdx="3" clrIdx="3">
    <p:extLst>
      <p:ext uri="{19B8F6BF-5375-455C-9EA6-DF929625EA0E}">
        <p15:presenceInfo xmlns:p15="http://schemas.microsoft.com/office/powerpoint/2012/main" userId="S::cwebster@doe.nj.gov::5096842d-11b9-4c66-991d-685356eff7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30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89" autoAdjust="0"/>
    <p:restoredTop sz="70613" autoAdjust="0"/>
  </p:normalViewPr>
  <p:slideViewPr>
    <p:cSldViewPr snapToGrid="0">
      <p:cViewPr varScale="1">
        <p:scale>
          <a:sx n="66" d="100"/>
          <a:sy n="66" d="100"/>
        </p:scale>
        <p:origin x="66" y="25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706"/>
    </p:cViewPr>
  </p:sorterViewPr>
  <p:notesViewPr>
    <p:cSldViewPr snapToGrid="0" showGuides="1">
      <p:cViewPr varScale="1">
        <p:scale>
          <a:sx n="47" d="100"/>
          <a:sy n="47" d="100"/>
        </p:scale>
        <p:origin x="2760" y="52"/>
      </p:cViewPr>
      <p:guideLst/>
    </p:cSldViewPr>
  </p:notesViewPr>
  <p:gridSpacing cx="914400" cy="9144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3D1C5722-D6CE-4DD8-96F8-9E49CE4E6EEA}" type="datetimeFigureOut">
              <a:rPr lang="en-US" smtClean="0"/>
              <a:t>4/12/2023</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49D90DCF-55F0-485C-8C73-3FB16BC40940}" type="slidenum">
              <a:rPr lang="en-US" smtClean="0"/>
              <a:t>‹#›</a:t>
            </a:fld>
            <a:endParaRPr lang="en-US"/>
          </a:p>
        </p:txBody>
      </p:sp>
    </p:spTree>
    <p:extLst>
      <p:ext uri="{BB962C8B-B14F-4D97-AF65-F5344CB8AC3E}">
        <p14:creationId xmlns:p14="http://schemas.microsoft.com/office/powerpoint/2010/main" val="475648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5A5E4D42-E0A2-405F-B080-46B29EBF4EAC}" type="datetimeFigureOut">
              <a:rPr lang="en-US" smtClean="0"/>
              <a:t>4/12/2023</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342F9C00-C3AD-4B5B-86EA-23210B949D61}" type="slidenum">
              <a:rPr lang="en-US" smtClean="0"/>
              <a:t>‹#›</a:t>
            </a:fld>
            <a:endParaRPr lang="en-US" dirty="0"/>
          </a:p>
        </p:txBody>
      </p:sp>
    </p:spTree>
    <p:extLst>
      <p:ext uri="{BB962C8B-B14F-4D97-AF65-F5344CB8AC3E}">
        <p14:creationId xmlns:p14="http://schemas.microsoft.com/office/powerpoint/2010/main" val="84646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a:t>
            </a:fld>
            <a:endParaRPr lang="en-US" dirty="0"/>
          </a:p>
        </p:txBody>
      </p:sp>
    </p:spTree>
    <p:extLst>
      <p:ext uri="{BB962C8B-B14F-4D97-AF65-F5344CB8AC3E}">
        <p14:creationId xmlns:p14="http://schemas.microsoft.com/office/powerpoint/2010/main" val="2175701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4213" y="4479924"/>
            <a:ext cx="5619750" cy="3665538"/>
          </a:xfrm>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10</a:t>
            </a:fld>
            <a:endParaRPr lang="en-US" dirty="0"/>
          </a:p>
        </p:txBody>
      </p:sp>
    </p:spTree>
    <p:extLst>
      <p:ext uri="{BB962C8B-B14F-4D97-AF65-F5344CB8AC3E}">
        <p14:creationId xmlns:p14="http://schemas.microsoft.com/office/powerpoint/2010/main" val="2232858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11</a:t>
            </a:fld>
            <a:endParaRPr lang="en-US" dirty="0"/>
          </a:p>
        </p:txBody>
      </p:sp>
    </p:spTree>
    <p:extLst>
      <p:ext uri="{BB962C8B-B14F-4D97-AF65-F5344CB8AC3E}">
        <p14:creationId xmlns:p14="http://schemas.microsoft.com/office/powerpoint/2010/main" val="2653896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12</a:t>
            </a:fld>
            <a:endParaRPr lang="en-US" dirty="0"/>
          </a:p>
        </p:txBody>
      </p:sp>
    </p:spTree>
    <p:extLst>
      <p:ext uri="{BB962C8B-B14F-4D97-AF65-F5344CB8AC3E}">
        <p14:creationId xmlns:p14="http://schemas.microsoft.com/office/powerpoint/2010/main" val="696706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13</a:t>
            </a:fld>
            <a:endParaRPr lang="en-US" dirty="0"/>
          </a:p>
        </p:txBody>
      </p:sp>
    </p:spTree>
    <p:extLst>
      <p:ext uri="{BB962C8B-B14F-4D97-AF65-F5344CB8AC3E}">
        <p14:creationId xmlns:p14="http://schemas.microsoft.com/office/powerpoint/2010/main" val="404248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2F9C00-C3AD-4B5B-86EA-23210B949D61}" type="slidenum">
              <a:rPr lang="en-US" smtClean="0"/>
              <a:t>15</a:t>
            </a:fld>
            <a:endParaRPr lang="en-US" dirty="0"/>
          </a:p>
        </p:txBody>
      </p:sp>
    </p:spTree>
    <p:extLst>
      <p:ext uri="{BB962C8B-B14F-4D97-AF65-F5344CB8AC3E}">
        <p14:creationId xmlns:p14="http://schemas.microsoft.com/office/powerpoint/2010/main" val="3150206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16</a:t>
            </a:fld>
            <a:endParaRPr lang="en-US" dirty="0"/>
          </a:p>
        </p:txBody>
      </p:sp>
    </p:spTree>
    <p:extLst>
      <p:ext uri="{BB962C8B-B14F-4D97-AF65-F5344CB8AC3E}">
        <p14:creationId xmlns:p14="http://schemas.microsoft.com/office/powerpoint/2010/main" val="1457326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17</a:t>
            </a:fld>
            <a:endParaRPr lang="en-US" dirty="0"/>
          </a:p>
        </p:txBody>
      </p:sp>
    </p:spTree>
    <p:extLst>
      <p:ext uri="{BB962C8B-B14F-4D97-AF65-F5344CB8AC3E}">
        <p14:creationId xmlns:p14="http://schemas.microsoft.com/office/powerpoint/2010/main" val="3286083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18</a:t>
            </a:fld>
            <a:endParaRPr lang="en-US" dirty="0"/>
          </a:p>
        </p:txBody>
      </p:sp>
    </p:spTree>
    <p:extLst>
      <p:ext uri="{BB962C8B-B14F-4D97-AF65-F5344CB8AC3E}">
        <p14:creationId xmlns:p14="http://schemas.microsoft.com/office/powerpoint/2010/main" val="122577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19</a:t>
            </a:fld>
            <a:endParaRPr lang="en-US" dirty="0"/>
          </a:p>
        </p:txBody>
      </p:sp>
    </p:spTree>
    <p:extLst>
      <p:ext uri="{BB962C8B-B14F-4D97-AF65-F5344CB8AC3E}">
        <p14:creationId xmlns:p14="http://schemas.microsoft.com/office/powerpoint/2010/main" val="2006368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2F9C00-C3AD-4B5B-86EA-23210B949D61}" type="slidenum">
              <a:rPr lang="en-US" smtClean="0"/>
              <a:t>20</a:t>
            </a:fld>
            <a:endParaRPr lang="en-US" dirty="0"/>
          </a:p>
        </p:txBody>
      </p:sp>
    </p:spTree>
    <p:extLst>
      <p:ext uri="{BB962C8B-B14F-4D97-AF65-F5344CB8AC3E}">
        <p14:creationId xmlns:p14="http://schemas.microsoft.com/office/powerpoint/2010/main" val="2678882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a:t>
            </a:fld>
            <a:endParaRPr lang="en-US" dirty="0"/>
          </a:p>
        </p:txBody>
      </p:sp>
    </p:spTree>
    <p:extLst>
      <p:ext uri="{BB962C8B-B14F-4D97-AF65-F5344CB8AC3E}">
        <p14:creationId xmlns:p14="http://schemas.microsoft.com/office/powerpoint/2010/main" val="32481379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21</a:t>
            </a:fld>
            <a:endParaRPr lang="en-US" dirty="0"/>
          </a:p>
        </p:txBody>
      </p:sp>
    </p:spTree>
    <p:extLst>
      <p:ext uri="{BB962C8B-B14F-4D97-AF65-F5344CB8AC3E}">
        <p14:creationId xmlns:p14="http://schemas.microsoft.com/office/powerpoint/2010/main" val="2839017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22</a:t>
            </a:fld>
            <a:endParaRPr lang="en-US" dirty="0"/>
          </a:p>
        </p:txBody>
      </p:sp>
    </p:spTree>
    <p:extLst>
      <p:ext uri="{BB962C8B-B14F-4D97-AF65-F5344CB8AC3E}">
        <p14:creationId xmlns:p14="http://schemas.microsoft.com/office/powerpoint/2010/main" val="1057019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23</a:t>
            </a:fld>
            <a:endParaRPr lang="en-US" dirty="0"/>
          </a:p>
        </p:txBody>
      </p:sp>
    </p:spTree>
    <p:extLst>
      <p:ext uri="{BB962C8B-B14F-4D97-AF65-F5344CB8AC3E}">
        <p14:creationId xmlns:p14="http://schemas.microsoft.com/office/powerpoint/2010/main" val="29879869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24</a:t>
            </a:fld>
            <a:endParaRPr lang="en-US" dirty="0"/>
          </a:p>
        </p:txBody>
      </p:sp>
    </p:spTree>
    <p:extLst>
      <p:ext uri="{BB962C8B-B14F-4D97-AF65-F5344CB8AC3E}">
        <p14:creationId xmlns:p14="http://schemas.microsoft.com/office/powerpoint/2010/main" val="4240904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25</a:t>
            </a:fld>
            <a:endParaRPr lang="en-US" dirty="0"/>
          </a:p>
        </p:txBody>
      </p:sp>
    </p:spTree>
    <p:extLst>
      <p:ext uri="{BB962C8B-B14F-4D97-AF65-F5344CB8AC3E}">
        <p14:creationId xmlns:p14="http://schemas.microsoft.com/office/powerpoint/2010/main" val="41456144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26</a:t>
            </a:fld>
            <a:endParaRPr lang="en-US" dirty="0"/>
          </a:p>
        </p:txBody>
      </p:sp>
    </p:spTree>
    <p:extLst>
      <p:ext uri="{BB962C8B-B14F-4D97-AF65-F5344CB8AC3E}">
        <p14:creationId xmlns:p14="http://schemas.microsoft.com/office/powerpoint/2010/main" val="37276567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2F9C00-C3AD-4B5B-86EA-23210B949D61}" type="slidenum">
              <a:rPr lang="en-US" smtClean="0"/>
              <a:t>27</a:t>
            </a:fld>
            <a:endParaRPr lang="en-US" dirty="0"/>
          </a:p>
        </p:txBody>
      </p:sp>
    </p:spTree>
    <p:extLst>
      <p:ext uri="{BB962C8B-B14F-4D97-AF65-F5344CB8AC3E}">
        <p14:creationId xmlns:p14="http://schemas.microsoft.com/office/powerpoint/2010/main" val="13435894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28</a:t>
            </a:fld>
            <a:endParaRPr lang="en-US" dirty="0"/>
          </a:p>
        </p:txBody>
      </p:sp>
    </p:spTree>
    <p:extLst>
      <p:ext uri="{BB962C8B-B14F-4D97-AF65-F5344CB8AC3E}">
        <p14:creationId xmlns:p14="http://schemas.microsoft.com/office/powerpoint/2010/main" val="298451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29</a:t>
            </a:fld>
            <a:endParaRPr lang="en-US" dirty="0"/>
          </a:p>
        </p:txBody>
      </p:sp>
    </p:spTree>
    <p:extLst>
      <p:ext uri="{BB962C8B-B14F-4D97-AF65-F5344CB8AC3E}">
        <p14:creationId xmlns:p14="http://schemas.microsoft.com/office/powerpoint/2010/main" val="37458817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30</a:t>
            </a:fld>
            <a:endParaRPr lang="en-US" dirty="0"/>
          </a:p>
        </p:txBody>
      </p:sp>
    </p:spTree>
    <p:extLst>
      <p:ext uri="{BB962C8B-B14F-4D97-AF65-F5344CB8AC3E}">
        <p14:creationId xmlns:p14="http://schemas.microsoft.com/office/powerpoint/2010/main" val="601347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3</a:t>
            </a:fld>
            <a:endParaRPr lang="en-US" dirty="0"/>
          </a:p>
        </p:txBody>
      </p:sp>
    </p:spTree>
    <p:extLst>
      <p:ext uri="{BB962C8B-B14F-4D97-AF65-F5344CB8AC3E}">
        <p14:creationId xmlns:p14="http://schemas.microsoft.com/office/powerpoint/2010/main" val="32481379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31</a:t>
            </a:fld>
            <a:endParaRPr lang="en-US" dirty="0"/>
          </a:p>
        </p:txBody>
      </p:sp>
    </p:spTree>
    <p:extLst>
      <p:ext uri="{BB962C8B-B14F-4D97-AF65-F5344CB8AC3E}">
        <p14:creationId xmlns:p14="http://schemas.microsoft.com/office/powerpoint/2010/main" val="14219616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2F9C00-C3AD-4B5B-86EA-23210B949D61}" type="slidenum">
              <a:rPr lang="en-US" smtClean="0"/>
              <a:t>32</a:t>
            </a:fld>
            <a:endParaRPr lang="en-US" dirty="0"/>
          </a:p>
        </p:txBody>
      </p:sp>
    </p:spTree>
    <p:extLst>
      <p:ext uri="{BB962C8B-B14F-4D97-AF65-F5344CB8AC3E}">
        <p14:creationId xmlns:p14="http://schemas.microsoft.com/office/powerpoint/2010/main" val="40658103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2F9C00-C3AD-4B5B-86EA-23210B949D61}" type="slidenum">
              <a:rPr lang="en-US" smtClean="0"/>
              <a:t>33</a:t>
            </a:fld>
            <a:endParaRPr lang="en-US" dirty="0"/>
          </a:p>
        </p:txBody>
      </p:sp>
    </p:spTree>
    <p:extLst>
      <p:ext uri="{BB962C8B-B14F-4D97-AF65-F5344CB8AC3E}">
        <p14:creationId xmlns:p14="http://schemas.microsoft.com/office/powerpoint/2010/main" val="22231813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34</a:t>
            </a:fld>
            <a:endParaRPr lang="en-US" dirty="0"/>
          </a:p>
        </p:txBody>
      </p:sp>
    </p:spTree>
    <p:extLst>
      <p:ext uri="{BB962C8B-B14F-4D97-AF65-F5344CB8AC3E}">
        <p14:creationId xmlns:p14="http://schemas.microsoft.com/office/powerpoint/2010/main" val="864644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4</a:t>
            </a:fld>
            <a:endParaRPr lang="en-US" dirty="0"/>
          </a:p>
        </p:txBody>
      </p:sp>
    </p:spTree>
    <p:extLst>
      <p:ext uri="{BB962C8B-B14F-4D97-AF65-F5344CB8AC3E}">
        <p14:creationId xmlns:p14="http://schemas.microsoft.com/office/powerpoint/2010/main" val="706342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5</a:t>
            </a:fld>
            <a:endParaRPr lang="en-US" dirty="0"/>
          </a:p>
        </p:txBody>
      </p:sp>
    </p:spTree>
    <p:extLst>
      <p:ext uri="{BB962C8B-B14F-4D97-AF65-F5344CB8AC3E}">
        <p14:creationId xmlns:p14="http://schemas.microsoft.com/office/powerpoint/2010/main" val="3412098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6</a:t>
            </a:fld>
            <a:endParaRPr lang="en-US" dirty="0"/>
          </a:p>
        </p:txBody>
      </p:sp>
    </p:spTree>
    <p:extLst>
      <p:ext uri="{BB962C8B-B14F-4D97-AF65-F5344CB8AC3E}">
        <p14:creationId xmlns:p14="http://schemas.microsoft.com/office/powerpoint/2010/main" val="2737115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7</a:t>
            </a:fld>
            <a:endParaRPr lang="en-US" dirty="0"/>
          </a:p>
        </p:txBody>
      </p:sp>
    </p:spTree>
    <p:extLst>
      <p:ext uri="{BB962C8B-B14F-4D97-AF65-F5344CB8AC3E}">
        <p14:creationId xmlns:p14="http://schemas.microsoft.com/office/powerpoint/2010/main" val="2603124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8</a:t>
            </a:fld>
            <a:endParaRPr lang="en-US" dirty="0"/>
          </a:p>
        </p:txBody>
      </p:sp>
    </p:spTree>
    <p:extLst>
      <p:ext uri="{BB962C8B-B14F-4D97-AF65-F5344CB8AC3E}">
        <p14:creationId xmlns:p14="http://schemas.microsoft.com/office/powerpoint/2010/main" val="20541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9</a:t>
            </a:fld>
            <a:endParaRPr lang="en-US" dirty="0"/>
          </a:p>
        </p:txBody>
      </p:sp>
    </p:spTree>
    <p:extLst>
      <p:ext uri="{BB962C8B-B14F-4D97-AF65-F5344CB8AC3E}">
        <p14:creationId xmlns:p14="http://schemas.microsoft.com/office/powerpoint/2010/main" val="11890581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7406" y="939421"/>
            <a:ext cx="9317085" cy="1932802"/>
          </a:xfrm>
        </p:spPr>
        <p:txBody>
          <a:bodyPr anchor="b">
            <a:normAutofit/>
          </a:bodyPr>
          <a:lstStyle>
            <a:lvl1pPr>
              <a:defRPr sz="5400"/>
            </a:lvl1pPr>
          </a:lstStyle>
          <a:p>
            <a:r>
              <a:rPr lang="en-US" sz="6000" dirty="0">
                <a:latin typeface="Bell MT" panose="02020503060305020303" pitchFamily="18" charset="0"/>
              </a:rPr>
              <a:t>New Jersey </a:t>
            </a:r>
            <a:br>
              <a:rPr lang="en-US" sz="6000" dirty="0">
                <a:latin typeface="Bell MT" panose="02020503060305020303" pitchFamily="18" charset="0"/>
              </a:rPr>
            </a:br>
            <a:r>
              <a:rPr lang="en-US" sz="6000" dirty="0">
                <a:latin typeface="Bell MT" panose="02020503060305020303" pitchFamily="18" charset="0"/>
              </a:rPr>
              <a:t>Department of Education</a:t>
            </a:r>
          </a:p>
        </p:txBody>
      </p:sp>
      <p:sp>
        <p:nvSpPr>
          <p:cNvPr id="3" name="Text Placeholder 2"/>
          <p:cNvSpPr>
            <a:spLocks noGrp="1"/>
          </p:cNvSpPr>
          <p:nvPr>
            <p:ph type="body" idx="1" hasCustomPrompt="1"/>
          </p:nvPr>
        </p:nvSpPr>
        <p:spPr>
          <a:xfrm>
            <a:off x="583634" y="3240090"/>
            <a:ext cx="10515600" cy="2322575"/>
          </a:xfrm>
        </p:spPr>
        <p:txBody>
          <a:bodyPr/>
          <a:lstStyle>
            <a:lvl1pPr marL="0" indent="0" algn="ctr">
              <a:buNone/>
              <a:defRPr sz="2800" b="1" i="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Division</a:t>
            </a:r>
          </a:p>
          <a:p>
            <a:pPr lvl="0"/>
            <a:endParaRPr lang="en-US" dirty="0"/>
          </a:p>
          <a:p>
            <a:pPr lvl="0"/>
            <a:r>
              <a:rPr lang="en-US" dirty="0"/>
              <a:t>Presentation Title</a:t>
            </a:r>
          </a:p>
          <a:p>
            <a:pPr lvl="0"/>
            <a:r>
              <a:rPr lang="en-US" dirty="0"/>
              <a:t>Date</a:t>
            </a:r>
          </a:p>
        </p:txBody>
      </p:sp>
      <p:sp>
        <p:nvSpPr>
          <p:cNvPr id="12" name="Isosceles Triangle 11"/>
          <p:cNvSpPr/>
          <p:nvPr/>
        </p:nvSpPr>
        <p:spPr>
          <a:xfrm flipV="1">
            <a:off x="7130265" y="-1694"/>
            <a:ext cx="5061735" cy="4941871"/>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Isosceles Triangle 12"/>
          <p:cNvSpPr/>
          <p:nvPr/>
        </p:nvSpPr>
        <p:spPr>
          <a:xfrm rot="10800000" flipV="1">
            <a:off x="0" y="4613702"/>
            <a:ext cx="2845942"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583634" y="2952886"/>
            <a:ext cx="10033566"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pic>
        <p:nvPicPr>
          <p:cNvPr id="14" name="Picture 13"/>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258422" y="724798"/>
            <a:ext cx="4111375" cy="4111375"/>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299988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a:xfrm>
            <a:off x="3970866" y="6538912"/>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9346058" y="6553729"/>
            <a:ext cx="2743200" cy="365125"/>
          </a:xfrm>
          <a:prstGeom prst="rect">
            <a:avLst/>
          </a:prstGeom>
        </p:spPr>
        <p:txBody>
          <a:bodyPr/>
          <a:lstStyle>
            <a:lvl1pPr algn="r">
              <a:defRPr/>
            </a:lvl1pPr>
          </a:lstStyle>
          <a:p>
            <a:fld id="{CD5C70A5-9411-4B11-A0DB-D49D3D849901}" type="slidenum">
              <a:rPr lang="en-US" smtClean="0"/>
              <a:pPr/>
              <a:t>‹#›</a:t>
            </a:fld>
            <a:endParaRPr lang="en-US" dirty="0"/>
          </a:p>
        </p:txBody>
      </p:sp>
      <p:sp>
        <p:nvSpPr>
          <p:cNvPr id="8" name="Isosceles Triangle 7"/>
          <p:cNvSpPr/>
          <p:nvPr userDrawn="1"/>
        </p:nvSpPr>
        <p:spPr>
          <a:xfrm flipV="1">
            <a:off x="9346058" y="0"/>
            <a:ext cx="2845942" cy="2225672"/>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rotWithShape="1">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l="22341" r="23249"/>
          <a:stretch/>
        </p:blipFill>
        <p:spPr>
          <a:xfrm>
            <a:off x="10969472" y="0"/>
            <a:ext cx="980761" cy="1802529"/>
          </a:xfrm>
          <a:prstGeom prst="rect">
            <a:avLst/>
          </a:prstGeom>
          <a:effectLst>
            <a:outerShdw blurRad="50800" dist="38100" algn="l" rotWithShape="0">
              <a:prstClr val="black">
                <a:alpha val="40000"/>
              </a:prstClr>
            </a:outerShdw>
          </a:effectLst>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397375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4038600" y="6538912"/>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9296400" y="6538912"/>
            <a:ext cx="27432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3000878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2AE8308-9116-4AE4-BCE4-DDD1416D8E90}" type="datetime1">
              <a:rPr lang="en-US" smtClean="0"/>
              <a:t>4/12/2023</a:t>
            </a:fld>
            <a:endParaRPr lang="en-US" dirty="0"/>
          </a:p>
        </p:txBody>
      </p:sp>
      <p:sp>
        <p:nvSpPr>
          <p:cNvPr id="5" name="Footer Placeholder 4"/>
          <p:cNvSpPr>
            <a:spLocks noGrp="1"/>
          </p:cNvSpPr>
          <p:nvPr>
            <p:ph type="ftr" sz="quarter" idx="11"/>
          </p:nvPr>
        </p:nvSpPr>
        <p:spPr>
          <a:xfrm>
            <a:off x="4038600" y="6356349"/>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398532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userDrawn="1">
            <p:ph type="title"/>
          </p:nvPr>
        </p:nvSpPr>
        <p:spPr/>
        <p:txBody>
          <a:bodyPr/>
          <a:lstStyle/>
          <a:p>
            <a:r>
              <a:rPr lang="en-US"/>
              <a:t>Click to edit Master title style</a:t>
            </a:r>
          </a:p>
        </p:txBody>
      </p:sp>
      <p:sp>
        <p:nvSpPr>
          <p:cNvPr id="3" name="Content Placeholder 2"/>
          <p:cNvSpPr>
            <a:spLocks noGrp="1"/>
          </p:cNvSpPr>
          <p:nvPr userDrawn="1">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userDrawn="1">
            <p:ph type="ftr" sz="quarter" idx="11"/>
          </p:nvPr>
        </p:nvSpPr>
        <p:spPr>
          <a:xfrm>
            <a:off x="3480181" y="6577834"/>
            <a:ext cx="4114800" cy="280166"/>
          </a:xfrm>
          <a:prstGeom prst="rect">
            <a:avLst/>
          </a:prstGeom>
        </p:spPr>
        <p:txBody>
          <a:bodyPr/>
          <a:lstStyle/>
          <a:p>
            <a:endParaRPr lang="en-US" dirty="0"/>
          </a:p>
        </p:txBody>
      </p:sp>
      <p:sp>
        <p:nvSpPr>
          <p:cNvPr id="6" name="Slide Number Placeholder 5"/>
          <p:cNvSpPr>
            <a:spLocks noGrp="1"/>
          </p:cNvSpPr>
          <p:nvPr userDrawn="1">
            <p:ph type="sldNum" sz="quarter" idx="12"/>
          </p:nvPr>
        </p:nvSpPr>
        <p:spPr>
          <a:xfrm>
            <a:off x="9448800" y="6577834"/>
            <a:ext cx="2743200" cy="294983"/>
          </a:xfrm>
          <a:prstGeom prst="rect">
            <a:avLst/>
          </a:prstGeom>
        </p:spPr>
        <p:txBody>
          <a:bodyPr/>
          <a:lstStyle>
            <a:lvl1pPr algn="r">
              <a:defRPr/>
            </a:lvl1pPr>
          </a:lstStyle>
          <a:p>
            <a:fld id="{CD5C70A5-9411-4B11-A0DB-D49D3D849901}" type="slidenum">
              <a:rPr lang="en-US" smtClean="0"/>
              <a:pPr/>
              <a:t>‹#›</a:t>
            </a:fld>
            <a:endParaRPr lang="en-US" dirty="0"/>
          </a:p>
        </p:txBody>
      </p:sp>
      <p:sp>
        <p:nvSpPr>
          <p:cNvPr id="13" name="Isosceles Triangle 12"/>
          <p:cNvSpPr/>
          <p:nvPr userDrawn="1"/>
        </p:nvSpPr>
        <p:spPr>
          <a:xfrm flipV="1">
            <a:off x="9346058" y="0"/>
            <a:ext cx="2845942" cy="2225672"/>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rotWithShape="1">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l="22341" r="23249"/>
          <a:stretch/>
        </p:blipFill>
        <p:spPr>
          <a:xfrm>
            <a:off x="10969472" y="0"/>
            <a:ext cx="980761" cy="1802529"/>
          </a:xfrm>
          <a:prstGeom prst="rect">
            <a:avLst/>
          </a:prstGeom>
          <a:effectLst>
            <a:outerShdw blurRad="50800" dist="38100" algn="l" rotWithShape="0">
              <a:prstClr val="black">
                <a:alpha val="40000"/>
              </a:prstClr>
            </a:outerShdw>
          </a:effectLst>
        </p:spPr>
      </p:pic>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1663025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ank You Page Layout">
    <p:spTree>
      <p:nvGrpSpPr>
        <p:cNvPr id="1" name=""/>
        <p:cNvGrpSpPr/>
        <p:nvPr/>
      </p:nvGrpSpPr>
      <p:grpSpPr>
        <a:xfrm>
          <a:off x="0" y="0"/>
          <a:ext cx="0" cy="0"/>
          <a:chOff x="0" y="0"/>
          <a:chExt cx="0" cy="0"/>
        </a:xfrm>
      </p:grpSpPr>
      <p:sp>
        <p:nvSpPr>
          <p:cNvPr id="22" name="Slide Number Placeholder 8"/>
          <p:cNvSpPr txBox="1">
            <a:spLocks/>
          </p:cNvSpPr>
          <p:nvPr userDrawn="1"/>
        </p:nvSpPr>
        <p:spPr>
          <a:xfrm>
            <a:off x="9448800" y="6577834"/>
            <a:ext cx="2743200" cy="29498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D5C70A5-9411-4B11-A0DB-D49D3D849901}" type="slidenum">
              <a:rPr lang="en-US" smtClean="0"/>
              <a:pPr/>
              <a:t>‹#›</a:t>
            </a:fld>
            <a:endParaRPr lang="en-US" dirty="0"/>
          </a:p>
        </p:txBody>
      </p:sp>
      <p:sp>
        <p:nvSpPr>
          <p:cNvPr id="32" name="Slide Number Placeholder 31"/>
          <p:cNvSpPr>
            <a:spLocks noGrp="1"/>
          </p:cNvSpPr>
          <p:nvPr>
            <p:ph type="sldNum" sz="quarter" idx="14"/>
          </p:nvPr>
        </p:nvSpPr>
        <p:spPr/>
        <p:txBody>
          <a:bodyPr/>
          <a:lstStyle/>
          <a:p>
            <a:pPr algn="r"/>
            <a:fld id="{CD5C70A5-9411-4B11-A0DB-D49D3D849901}" type="slidenum">
              <a:rPr lang="en-US" smtClean="0"/>
              <a:pPr algn="r"/>
              <a:t>‹#›</a:t>
            </a:fld>
            <a:endParaRPr lang="en-US" dirty="0"/>
          </a:p>
        </p:txBody>
      </p:sp>
      <p:pic>
        <p:nvPicPr>
          <p:cNvPr id="38" name="Picture 3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1613465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4038600" y="6538912"/>
            <a:ext cx="41148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9448800" y="6567487"/>
            <a:ext cx="2743200" cy="365125"/>
          </a:xfrm>
          <a:prstGeom prst="rect">
            <a:avLst/>
          </a:prstGeom>
        </p:spPr>
        <p:txBody>
          <a:bodyPr/>
          <a:lstStyle>
            <a:lvl1pPr algn="r">
              <a:defRPr/>
            </a:lvl1pPr>
          </a:lstStyle>
          <a:p>
            <a:fld id="{CD5C70A5-9411-4B11-A0DB-D49D3D849901}" type="slidenum">
              <a:rPr lang="en-US" smtClean="0"/>
              <a:pPr/>
              <a:t>‹#›</a:t>
            </a:fld>
            <a:endParaRPr lang="en-US" dirty="0"/>
          </a:p>
        </p:txBody>
      </p:sp>
      <p:sp>
        <p:nvSpPr>
          <p:cNvPr id="7" name="Text Placeholder 6"/>
          <p:cNvSpPr>
            <a:spLocks noGrp="1"/>
          </p:cNvSpPr>
          <p:nvPr>
            <p:ph type="body" sz="quarter" idx="13"/>
          </p:nvPr>
        </p:nvSpPr>
        <p:spPr>
          <a:xfrm>
            <a:off x="965200" y="1947863"/>
            <a:ext cx="10388600" cy="41227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208103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4038600" y="6539728"/>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9448800" y="6539728"/>
            <a:ext cx="27432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41314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4040188" y="6509886"/>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9448800" y="6569155"/>
            <a:ext cx="27432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3090413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Footer Placeholder 4"/>
          <p:cNvSpPr>
            <a:spLocks noGrp="1"/>
          </p:cNvSpPr>
          <p:nvPr userDrawn="1">
            <p:ph type="ftr" sz="quarter" idx="11"/>
          </p:nvPr>
        </p:nvSpPr>
        <p:spPr>
          <a:xfrm>
            <a:off x="4586640" y="6492875"/>
            <a:ext cx="4114800" cy="365125"/>
          </a:xfrm>
          <a:prstGeom prst="rect">
            <a:avLst/>
          </a:prstGeom>
        </p:spPr>
        <p:txBody>
          <a:bodyPr/>
          <a:lstStyle>
            <a:lvl1pPr>
              <a:defRPr>
                <a:solidFill>
                  <a:schemeClr val="tx1"/>
                </a:solidFill>
              </a:defRPr>
            </a:lvl1pPr>
          </a:lstStyle>
          <a:p>
            <a:endParaRPr lang="en-US" dirty="0"/>
          </a:p>
        </p:txBody>
      </p:sp>
      <p:sp>
        <p:nvSpPr>
          <p:cNvPr id="6" name="Slide Number Placeholder 5"/>
          <p:cNvSpPr>
            <a:spLocks noGrp="1"/>
          </p:cNvSpPr>
          <p:nvPr userDrawn="1">
            <p:ph type="sldNum" sz="quarter" idx="12"/>
          </p:nvPr>
        </p:nvSpPr>
        <p:spPr>
          <a:xfrm>
            <a:off x="9448800" y="6563252"/>
            <a:ext cx="2743200" cy="365125"/>
          </a:xfrm>
          <a:prstGeom prst="rect">
            <a:avLst/>
          </a:prstGeom>
        </p:spPr>
        <p:txBody>
          <a:bodyPr/>
          <a:lstStyle>
            <a:lvl1pPr algn="r">
              <a:defRPr>
                <a:solidFill>
                  <a:schemeClr val="tx1"/>
                </a:solidFill>
              </a:defRPr>
            </a:lvl1pPr>
          </a:lstStyle>
          <a:p>
            <a:fld id="{CD5C70A5-9411-4B11-A0DB-D49D3D849901}" type="slidenum">
              <a:rPr lang="en-US" smtClean="0"/>
              <a:pPr/>
              <a:t>‹#›</a:t>
            </a:fld>
            <a:endParaRPr lang="en-US" dirty="0"/>
          </a:p>
        </p:txBody>
      </p:sp>
    </p:spTree>
    <p:extLst>
      <p:ext uri="{BB962C8B-B14F-4D97-AF65-F5344CB8AC3E}">
        <p14:creationId xmlns:p14="http://schemas.microsoft.com/office/powerpoint/2010/main" val="183074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atermar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038600" y="6538912"/>
            <a:ext cx="41148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9448800" y="6538912"/>
            <a:ext cx="2743200" cy="365125"/>
          </a:xfrm>
          <a:prstGeom prst="rect">
            <a:avLst/>
          </a:prstGeom>
        </p:spPr>
        <p:txBody>
          <a:bodyPr/>
          <a:lstStyle>
            <a:lvl1pPr algn="r">
              <a:defRPr/>
            </a:lvl1pPr>
          </a:lstStyle>
          <a:p>
            <a:fld id="{CD5C70A5-9411-4B11-A0DB-D49D3D849901}" type="slidenum">
              <a:rPr lang="en-US" smtClean="0"/>
              <a:pPr/>
              <a:t>‹#›</a:t>
            </a:fld>
            <a:endParaRPr lang="en-US" dirty="0"/>
          </a:p>
        </p:txBody>
      </p:sp>
      <p:sp>
        <p:nvSpPr>
          <p:cNvPr id="5" name="Oval 4"/>
          <p:cNvSpPr/>
          <p:nvPr userDrawn="1"/>
        </p:nvSpPr>
        <p:spPr>
          <a:xfrm>
            <a:off x="3708400" y="756057"/>
            <a:ext cx="4775200" cy="4785360"/>
          </a:xfrm>
          <a:prstGeom prst="ellipse">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p:cNvSpPr>
            <a:spLocks noGrp="1"/>
          </p:cNvSpPr>
          <p:nvPr>
            <p:ph type="title"/>
          </p:nvPr>
        </p:nvSpPr>
        <p:spPr/>
        <p:txBody>
          <a:bodyPr/>
          <a:lstStyle/>
          <a:p>
            <a:r>
              <a:rPr lang="en-US" dirty="0"/>
              <a:t>Click to edit Master title style</a:t>
            </a:r>
          </a:p>
        </p:txBody>
      </p:sp>
      <p:sp>
        <p:nvSpPr>
          <p:cNvPr id="8" name="Text Placeholder 7"/>
          <p:cNvSpPr>
            <a:spLocks noGrp="1"/>
          </p:cNvSpPr>
          <p:nvPr>
            <p:ph type="body" sz="quarter" idx="13" hasCustomPrompt="1"/>
          </p:nvPr>
        </p:nvSpPr>
        <p:spPr>
          <a:xfrm>
            <a:off x="914400" y="1922463"/>
            <a:ext cx="10439400" cy="3886200"/>
          </a:xfrm>
        </p:spPr>
        <p:txBody>
          <a:bodyPr/>
          <a:lstStyle>
            <a:lvl1pPr>
              <a:defRPr baseline="0"/>
            </a:lvl1pPr>
          </a:lstStyle>
          <a:p>
            <a:pPr lvl="0"/>
            <a:r>
              <a:rPr lang="en-US" dirty="0"/>
              <a:t>Department Seal Watermark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19362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a:xfrm>
            <a:off x="4047067" y="6579128"/>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9398000" y="6579127"/>
            <a:ext cx="27432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2861412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309467"/>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6577834"/>
            <a:ext cx="12192000" cy="280166"/>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lumMod val="50000"/>
                </a:schemeClr>
              </a:solidFill>
              <a:latin typeface="Bell MT" panose="02020503060305020303" pitchFamily="18" charset="0"/>
            </a:endParaRPr>
          </a:p>
        </p:txBody>
      </p:sp>
      <p:sp>
        <p:nvSpPr>
          <p:cNvPr id="2" name="Title Placeholder 1"/>
          <p:cNvSpPr>
            <a:spLocks noGrp="1"/>
          </p:cNvSpPr>
          <p:nvPr userDrawn="1">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userDrawn="1">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lide Number Placeholder 5"/>
          <p:cNvSpPr>
            <a:spLocks noGrp="1"/>
          </p:cNvSpPr>
          <p:nvPr userDrawn="1">
            <p:ph type="sldNum" sz="quarter" idx="4"/>
          </p:nvPr>
        </p:nvSpPr>
        <p:spPr>
          <a:xfrm>
            <a:off x="9448800" y="6577834"/>
            <a:ext cx="2743200" cy="365125"/>
          </a:xfrm>
          <a:prstGeom prst="rect">
            <a:avLst/>
          </a:prstGeom>
        </p:spPr>
        <p:txBody>
          <a:bodyPr/>
          <a:lstStyle>
            <a:lvl1pPr>
              <a:defRPr sz="1200">
                <a:solidFill>
                  <a:schemeClr val="tx1"/>
                </a:solidFill>
              </a:defRPr>
            </a:lvl1pPr>
          </a:lstStyle>
          <a:p>
            <a:pPr algn="r"/>
            <a:fld id="{CD5C70A5-9411-4B11-A0DB-D49D3D849901}" type="slidenum">
              <a:rPr lang="en-US" smtClean="0"/>
              <a:pPr algn="r"/>
              <a:t>‹#›</a:t>
            </a:fld>
            <a:endParaRPr lang="en-US" dirty="0"/>
          </a:p>
        </p:txBody>
      </p:sp>
    </p:spTree>
    <p:extLst>
      <p:ext uri="{BB962C8B-B14F-4D97-AF65-F5344CB8AC3E}">
        <p14:creationId xmlns:p14="http://schemas.microsoft.com/office/powerpoint/2010/main" val="2182921916"/>
      </p:ext>
    </p:extLst>
  </p:cSld>
  <p:clrMap bg1="lt1" tx1="dk1" bg2="lt2" tx2="dk2" accent1="accent1" accent2="accent2" accent3="accent3" accent4="accent4" accent5="accent5" accent6="accent6" hlink="hlink" folHlink="folHlink"/>
  <p:sldLayoutIdLst>
    <p:sldLayoutId id="2147483651" r:id="rId1"/>
    <p:sldLayoutId id="2147483650" r:id="rId2"/>
    <p:sldLayoutId id="2147483660" r:id="rId3"/>
    <p:sldLayoutId id="2147483654" r:id="rId4"/>
    <p:sldLayoutId id="2147483652" r:id="rId5"/>
    <p:sldLayoutId id="2147483653" r:id="rId6"/>
    <p:sldLayoutId id="2147483649"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omeroom5.doe.state.nj.us/directory/nonpub.php"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mailto:ENGLISHCREEKACADEMY@COMCAST.NE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state.nj.us/education/ESSA/guidance/njdoe/How%20a%20District%20Locates%20Title%20I%20Eligible%20Nonpublic%20Students.pdf"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www.state.nj.us/education/ESSA/guidance/njdoe/NonpublicSchoolRequestforTitleIConsultation.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nj.gov/education/ESSA/guidance/njdoe/templates/SampleNonpublicSchoolRequestforConsultationLetter.pdf"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hyperlink" Target="https://www.nj.gov/education/ESSA/guidance/njdoe/RefusalofFundsAffirmation.pdf" TargetMode="External"/><Relationship Id="rId4" Type="http://schemas.openxmlformats.org/officeDocument/2006/relationships/hyperlink" Target="https://www.nj.gov/education/ESSA/guidance/njdoe/ESEANonpublicConsultation.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state.nj.us/education/ESSA/guidance/njdoe/templates/SampleNonPublicSurvey.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state.nj.us/education/ESSA/guidance/njdoe/templates/NonpublicSchoolLowIncomeFamilySurvey.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www.nj.gov/education/ESSA/guidance/njdoe/NonpublicESEAAllocationTables.pdf"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hyperlink" Target="https://www.nj.gov/education/ESSA/guidance/njdoe/PublicESEAAllocationTables.pdf"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s://www.nj.gov/education/" TargetMode="External"/><Relationship Id="rId7" Type="http://schemas.openxmlformats.org/officeDocument/2006/relationships/hyperlink" Target="https://twitter.com/NewJerseyDOE"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hyperlink" Target="https://www.facebook.com/njdeptofed/" TargetMode="External"/><Relationship Id="rId10" Type="http://schemas.openxmlformats.org/officeDocument/2006/relationships/image" Target="../media/image7.png"/><Relationship Id="rId4" Type="http://schemas.openxmlformats.org/officeDocument/2006/relationships/hyperlink" Target="mailto:ombudsman.nonpublic@doe.nj.gov" TargetMode="External"/><Relationship Id="rId9" Type="http://schemas.openxmlformats.org/officeDocument/2006/relationships/hyperlink" Target="https://www.instagram.com/newjerseydo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j.gov/education/ESSA/complai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j.gov/education/ESSA/guidance/njdoe/equitable.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805" y="887322"/>
            <a:ext cx="9317085" cy="1932802"/>
          </a:xfrm>
        </p:spPr>
        <p:txBody>
          <a:bodyPr>
            <a:normAutofit/>
          </a:bodyPr>
          <a:lstStyle/>
          <a:p>
            <a:r>
              <a:rPr lang="en-US" sz="4800" dirty="0">
                <a:latin typeface="Calibri" panose="020F0502020204030204" pitchFamily="34" charset="0"/>
              </a:rPr>
              <a:t>New Jersey </a:t>
            </a:r>
            <a:br>
              <a:rPr lang="en-US" sz="4800" dirty="0">
                <a:latin typeface="Calibri" panose="020F0502020204030204" pitchFamily="34" charset="0"/>
              </a:rPr>
            </a:br>
            <a:r>
              <a:rPr lang="en-US" sz="4800" dirty="0">
                <a:latin typeface="Calibri" panose="020F0502020204030204" pitchFamily="34" charset="0"/>
              </a:rPr>
              <a:t>Department of Education</a:t>
            </a:r>
          </a:p>
        </p:txBody>
      </p:sp>
      <p:sp>
        <p:nvSpPr>
          <p:cNvPr id="3" name="Text Placeholder 2"/>
          <p:cNvSpPr>
            <a:spLocks noGrp="1"/>
          </p:cNvSpPr>
          <p:nvPr>
            <p:ph type="body" idx="1"/>
          </p:nvPr>
        </p:nvSpPr>
        <p:spPr>
          <a:xfrm>
            <a:off x="-143053" y="3232004"/>
            <a:ext cx="10515600" cy="2843709"/>
          </a:xfrm>
        </p:spPr>
        <p:txBody>
          <a:bodyPr>
            <a:normAutofit/>
          </a:bodyPr>
          <a:lstStyle/>
          <a:p>
            <a:r>
              <a:rPr lang="en-US" sz="3200" dirty="0">
                <a:latin typeface="Calibri" panose="020F0502020204030204" pitchFamily="34" charset="0"/>
              </a:rPr>
              <a:t>ESEA Consultation Requirements </a:t>
            </a:r>
          </a:p>
          <a:p>
            <a:r>
              <a:rPr lang="en-US" sz="3200" dirty="0">
                <a:latin typeface="Calibri" panose="020F0502020204030204" pitchFamily="34" charset="0"/>
              </a:rPr>
              <a:t>for the Provision of Nonpublic Equitable Services</a:t>
            </a:r>
          </a:p>
          <a:p>
            <a:r>
              <a:rPr lang="en-US" sz="3200" dirty="0">
                <a:solidFill>
                  <a:srgbClr val="123090"/>
                </a:solidFill>
                <a:latin typeface="Calibri" panose="020F0502020204030204" pitchFamily="34" charset="0"/>
              </a:rPr>
              <a:t>April 2020</a:t>
            </a:r>
          </a:p>
          <a:p>
            <a:r>
              <a:rPr lang="en-US" sz="3200" dirty="0">
                <a:latin typeface="Calibri" panose="020F0502020204030204" pitchFamily="34" charset="0"/>
              </a:rPr>
              <a:t>Constance Webster, Ph.D.</a:t>
            </a:r>
          </a:p>
          <a:p>
            <a:r>
              <a:rPr lang="en-US" sz="3200" dirty="0">
                <a:latin typeface="Calibri" panose="020F0502020204030204" pitchFamily="34" charset="0"/>
              </a:rPr>
              <a:t>ESEA Nonpublic Ombudsman</a:t>
            </a:r>
          </a:p>
        </p:txBody>
      </p:sp>
      <p:pic>
        <p:nvPicPr>
          <p:cNvPr id="4" name="Picture 3" descr="Logo: State of New Jersey, Department of Education.">
            <a:extLst>
              <a:ext uri="{FF2B5EF4-FFF2-40B4-BE49-F238E27FC236}">
                <a16:creationId xmlns:a16="http://schemas.microsoft.com/office/drawing/2014/main" id="{14FA4C93-9040-456F-926C-618B6BFF0E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093" y="5187291"/>
            <a:ext cx="1566773" cy="1566773"/>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2531676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0B928-42AB-40FD-B3F1-3988D152731E}"/>
              </a:ext>
            </a:extLst>
          </p:cNvPr>
          <p:cNvSpPr>
            <a:spLocks noGrp="1"/>
          </p:cNvSpPr>
          <p:nvPr>
            <p:ph type="title"/>
          </p:nvPr>
        </p:nvSpPr>
        <p:spPr>
          <a:xfrm>
            <a:off x="965200" y="343950"/>
            <a:ext cx="10515600" cy="1346739"/>
          </a:xfrm>
        </p:spPr>
        <p:txBody>
          <a:bodyPr>
            <a:normAutofit fontScale="90000"/>
          </a:bodyPr>
          <a:lstStyle/>
          <a:p>
            <a:pPr algn="ctr">
              <a:lnSpc>
                <a:spcPct val="100000"/>
              </a:lnSpc>
            </a:pPr>
            <a:r>
              <a:rPr lang="en-US" b="1" dirty="0">
                <a:latin typeface="Calibri" panose="020F0502020204030204" pitchFamily="34" charset="0"/>
              </a:rPr>
              <a:t>Consultation</a:t>
            </a:r>
            <a:r>
              <a:rPr lang="en-US" dirty="0">
                <a:latin typeface="Calibri" panose="020F0502020204030204" pitchFamily="34" charset="0"/>
              </a:rPr>
              <a:t> </a:t>
            </a:r>
            <a:br>
              <a:rPr lang="en-US" sz="4000" dirty="0">
                <a:latin typeface="Calibri" panose="020F0502020204030204" pitchFamily="34" charset="0"/>
              </a:rPr>
            </a:br>
            <a:r>
              <a:rPr lang="en-US" sz="4000" b="1" i="1" dirty="0">
                <a:solidFill>
                  <a:schemeClr val="accent2">
                    <a:lumMod val="75000"/>
                  </a:schemeClr>
                </a:solidFill>
                <a:latin typeface="Calibri" panose="020F0502020204030204" pitchFamily="34" charset="0"/>
              </a:rPr>
              <a:t>Outreach (1 of 3)</a:t>
            </a:r>
            <a:endParaRPr lang="en-US" sz="4000" b="1" i="1" dirty="0">
              <a:solidFill>
                <a:schemeClr val="accent5">
                  <a:lumMod val="75000"/>
                </a:schemeClr>
              </a:solidFill>
            </a:endParaRPr>
          </a:p>
        </p:txBody>
      </p:sp>
      <p:sp>
        <p:nvSpPr>
          <p:cNvPr id="4" name="Text Placeholder 3">
            <a:extLst>
              <a:ext uri="{FF2B5EF4-FFF2-40B4-BE49-F238E27FC236}">
                <a16:creationId xmlns:a16="http://schemas.microsoft.com/office/drawing/2014/main" id="{F8B0AEFD-1C47-469F-8613-0E709EFBDBDB}"/>
              </a:ext>
            </a:extLst>
          </p:cNvPr>
          <p:cNvSpPr>
            <a:spLocks noGrp="1"/>
          </p:cNvSpPr>
          <p:nvPr>
            <p:ph type="body" sz="quarter" idx="13"/>
          </p:nvPr>
        </p:nvSpPr>
        <p:spPr>
          <a:xfrm>
            <a:off x="965200" y="1690689"/>
            <a:ext cx="10388600" cy="4379912"/>
          </a:xfrm>
        </p:spPr>
        <p:txBody>
          <a:bodyPr anchor="ctr">
            <a:normAutofit fontScale="62500" lnSpcReduction="20000"/>
          </a:bodyPr>
          <a:lstStyle/>
          <a:p>
            <a:pPr marL="0" indent="0" algn="ctr">
              <a:lnSpc>
                <a:spcPct val="120000"/>
              </a:lnSpc>
              <a:spcBef>
                <a:spcPts val="600"/>
              </a:spcBef>
              <a:spcAft>
                <a:spcPts val="600"/>
              </a:spcAft>
              <a:buNone/>
            </a:pPr>
            <a:r>
              <a:rPr lang="en-US" sz="4000" b="1" dirty="0">
                <a:latin typeface="Calibri" panose="020F0502020204030204" pitchFamily="34" charset="0"/>
              </a:rPr>
              <a:t>Which nonpublic school(s) does an LEA contact?</a:t>
            </a:r>
          </a:p>
          <a:p>
            <a:pPr marL="0" indent="0">
              <a:lnSpc>
                <a:spcPct val="120000"/>
              </a:lnSpc>
              <a:spcBef>
                <a:spcPts val="600"/>
              </a:spcBef>
              <a:spcAft>
                <a:spcPts val="600"/>
              </a:spcAft>
              <a:buNone/>
            </a:pPr>
            <a:r>
              <a:rPr lang="en-US" dirty="0">
                <a:latin typeface="Calibri" panose="020F0502020204030204" pitchFamily="34" charset="0"/>
              </a:rPr>
              <a:t>All nonpublic schools within the LEA’s sending area that are </a:t>
            </a:r>
            <a:r>
              <a:rPr lang="en-US" b="1" dirty="0">
                <a:latin typeface="Calibri" panose="020F0502020204030204" pitchFamily="34" charset="0"/>
              </a:rPr>
              <a:t>not for profit</a:t>
            </a:r>
            <a:r>
              <a:rPr lang="en-US" dirty="0">
                <a:latin typeface="Calibri" panose="020F0502020204030204" pitchFamily="34" charset="0"/>
              </a:rPr>
              <a:t>  and registered with the NJDOE  </a:t>
            </a:r>
          </a:p>
          <a:p>
            <a:pPr marL="0" indent="0">
              <a:lnSpc>
                <a:spcPct val="120000"/>
              </a:lnSpc>
              <a:spcBef>
                <a:spcPts val="600"/>
              </a:spcBef>
              <a:spcAft>
                <a:spcPts val="600"/>
              </a:spcAft>
              <a:buNone/>
            </a:pPr>
            <a:r>
              <a:rPr lang="en-US" dirty="0">
                <a:latin typeface="Calibri" panose="020F0502020204030204" pitchFamily="34" charset="0"/>
                <a:hlinkClick r:id="rId3"/>
              </a:rPr>
              <a:t>Nonpublic school directory</a:t>
            </a:r>
            <a:endParaRPr lang="en-US" dirty="0">
              <a:latin typeface="Calibri" panose="020F0502020204030204" pitchFamily="34" charset="0"/>
            </a:endParaRPr>
          </a:p>
          <a:p>
            <a:pPr marL="0" indent="0">
              <a:lnSpc>
                <a:spcPct val="120000"/>
              </a:lnSpc>
              <a:spcBef>
                <a:spcPts val="600"/>
              </a:spcBef>
              <a:spcAft>
                <a:spcPts val="600"/>
              </a:spcAft>
              <a:buNone/>
            </a:pPr>
            <a:r>
              <a:rPr lang="en-US" dirty="0">
                <a:latin typeface="Calibri" panose="020F0502020204030204" pitchFamily="34" charset="0"/>
              </a:rPr>
              <a:t>Example:</a:t>
            </a:r>
          </a:p>
          <a:p>
            <a:pPr marL="0" indent="0">
              <a:buNone/>
            </a:pPr>
            <a:r>
              <a:rPr lang="en-US" sz="2300" dirty="0"/>
              <a:t>ATLANTIC (02)</a:t>
            </a:r>
            <a:br>
              <a:rPr lang="en-US" sz="2300" dirty="0"/>
            </a:br>
            <a:r>
              <a:rPr lang="en-US" sz="2300" b="1" dirty="0"/>
              <a:t>ENGLISH CREEK ACADEMY (0012-12A)</a:t>
            </a:r>
            <a:br>
              <a:rPr lang="en-US" sz="2300" dirty="0"/>
            </a:br>
            <a:r>
              <a:rPr lang="en-US" sz="2300" dirty="0"/>
              <a:t>600 SCARBOROUGH DRIVE</a:t>
            </a:r>
            <a:br>
              <a:rPr lang="en-US" sz="2300" dirty="0"/>
            </a:br>
            <a:r>
              <a:rPr lang="en-US" sz="2300" dirty="0"/>
              <a:t>EGG HARBOR TWP, NJ 08234</a:t>
            </a:r>
            <a:br>
              <a:rPr lang="en-US" sz="2300" dirty="0"/>
            </a:br>
            <a:r>
              <a:rPr lang="en-US" sz="2300" dirty="0"/>
              <a:t>FOR-PROFIT</a:t>
            </a:r>
          </a:p>
          <a:p>
            <a:pPr marL="0" indent="0">
              <a:buNone/>
            </a:pPr>
            <a:r>
              <a:rPr lang="en-US" sz="2300" dirty="0"/>
              <a:t>LAURA PAPPAS, OWNER</a:t>
            </a:r>
          </a:p>
          <a:p>
            <a:pPr marL="0" indent="0">
              <a:buNone/>
            </a:pPr>
            <a:r>
              <a:rPr lang="en-US" sz="2300" dirty="0">
                <a:hlinkClick r:id="rId4"/>
              </a:rPr>
              <a:t>ENGLISHCREEKACADEMY@COMCAST.NET</a:t>
            </a:r>
            <a:endParaRPr lang="en-US" sz="2300" dirty="0"/>
          </a:p>
          <a:p>
            <a:pPr marL="0" indent="0">
              <a:buNone/>
            </a:pPr>
            <a:r>
              <a:rPr lang="en-US" sz="2300" dirty="0"/>
              <a:t>(609)645-9800</a:t>
            </a:r>
          </a:p>
          <a:p>
            <a:pPr marL="0" indent="0">
              <a:buNone/>
            </a:pPr>
            <a:r>
              <a:rPr lang="en-US" sz="2300" dirty="0"/>
              <a:t>Public School District: EGG HARBOR TWP (1310)</a:t>
            </a:r>
          </a:p>
        </p:txBody>
      </p:sp>
      <p:sp>
        <p:nvSpPr>
          <p:cNvPr id="3" name="Slide Number Placeholder 2">
            <a:extLst>
              <a:ext uri="{FF2B5EF4-FFF2-40B4-BE49-F238E27FC236}">
                <a16:creationId xmlns:a16="http://schemas.microsoft.com/office/drawing/2014/main" id="{AADB7C5F-6CC3-424A-BA81-A55C743391A4}"/>
              </a:ext>
            </a:extLst>
          </p:cNvPr>
          <p:cNvSpPr>
            <a:spLocks noGrp="1"/>
          </p:cNvSpPr>
          <p:nvPr>
            <p:ph type="sldNum" sz="quarter" idx="12"/>
          </p:nvPr>
        </p:nvSpPr>
        <p:spPr/>
        <p:txBody>
          <a:bodyPr/>
          <a:lstStyle/>
          <a:p>
            <a:fld id="{CD5C70A5-9411-4B11-A0DB-D49D3D849901}" type="slidenum">
              <a:rPr lang="en-US" smtClean="0"/>
              <a:pPr/>
              <a:t>10</a:t>
            </a:fld>
            <a:endParaRPr lang="en-US" dirty="0"/>
          </a:p>
        </p:txBody>
      </p:sp>
    </p:spTree>
    <p:extLst>
      <p:ext uri="{BB962C8B-B14F-4D97-AF65-F5344CB8AC3E}">
        <p14:creationId xmlns:p14="http://schemas.microsoft.com/office/powerpoint/2010/main" val="4024275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DF76B-3D6D-4ADA-ADEF-265FD05E24FB}"/>
              </a:ext>
            </a:extLst>
          </p:cNvPr>
          <p:cNvSpPr>
            <a:spLocks noGrp="1"/>
          </p:cNvSpPr>
          <p:nvPr>
            <p:ph type="title"/>
          </p:nvPr>
        </p:nvSpPr>
        <p:spPr/>
        <p:txBody>
          <a:bodyPr/>
          <a:lstStyle/>
          <a:p>
            <a:pPr algn="ctr"/>
            <a:r>
              <a:rPr lang="en-US" b="1" dirty="0">
                <a:latin typeface="Calibri" panose="020F0502020204030204" pitchFamily="34" charset="0"/>
              </a:rPr>
              <a:t>Consultation</a:t>
            </a:r>
            <a:r>
              <a:rPr lang="en-US" dirty="0">
                <a:latin typeface="Calibri" panose="020F0502020204030204" pitchFamily="34" charset="0"/>
              </a:rPr>
              <a:t> </a:t>
            </a:r>
            <a:br>
              <a:rPr lang="en-US" sz="4000" dirty="0">
                <a:latin typeface="Calibri" panose="020F0502020204030204" pitchFamily="34" charset="0"/>
              </a:rPr>
            </a:br>
            <a:r>
              <a:rPr lang="en-US" sz="4000" b="1" i="1" dirty="0">
                <a:solidFill>
                  <a:schemeClr val="accent2">
                    <a:lumMod val="75000"/>
                  </a:schemeClr>
                </a:solidFill>
                <a:latin typeface="Calibri" panose="020F0502020204030204" pitchFamily="34" charset="0"/>
              </a:rPr>
              <a:t>Outreach (2 of 3)</a:t>
            </a:r>
            <a:endParaRPr lang="en-US" dirty="0"/>
          </a:p>
        </p:txBody>
      </p:sp>
      <p:sp>
        <p:nvSpPr>
          <p:cNvPr id="4" name="Text Placeholder 3">
            <a:extLst>
              <a:ext uri="{FF2B5EF4-FFF2-40B4-BE49-F238E27FC236}">
                <a16:creationId xmlns:a16="http://schemas.microsoft.com/office/drawing/2014/main" id="{ECE8E733-0B49-4DCE-A0EF-80DA4D3C12DA}"/>
              </a:ext>
            </a:extLst>
          </p:cNvPr>
          <p:cNvSpPr>
            <a:spLocks noGrp="1"/>
          </p:cNvSpPr>
          <p:nvPr>
            <p:ph type="body" sz="quarter" idx="13"/>
          </p:nvPr>
        </p:nvSpPr>
        <p:spPr/>
        <p:txBody>
          <a:bodyPr>
            <a:normAutofit fontScale="92500" lnSpcReduction="20000"/>
          </a:bodyPr>
          <a:lstStyle/>
          <a:p>
            <a:pPr>
              <a:lnSpc>
                <a:spcPct val="120000"/>
              </a:lnSpc>
              <a:spcBef>
                <a:spcPts val="600"/>
              </a:spcBef>
              <a:spcAft>
                <a:spcPts val="600"/>
              </a:spcAft>
            </a:pPr>
            <a:r>
              <a:rPr lang="en-US" dirty="0">
                <a:latin typeface="Calibri" panose="020F0502020204030204" pitchFamily="34" charset="0"/>
              </a:rPr>
              <a:t>An LEA must also contact nonpublic schools outside the district if the LEA suspects students who reside in one of its Title I attendance areas are enrolled in a nonpublic school beyond the district’s boundaries. (for Title I purposes only)</a:t>
            </a:r>
          </a:p>
          <a:p>
            <a:pPr lvl="1">
              <a:lnSpc>
                <a:spcPct val="120000"/>
              </a:lnSpc>
              <a:spcBef>
                <a:spcPts val="600"/>
              </a:spcBef>
              <a:spcAft>
                <a:spcPts val="600"/>
              </a:spcAft>
            </a:pPr>
            <a:r>
              <a:rPr lang="en-US" dirty="0">
                <a:latin typeface="Calibri" panose="020F0502020204030204" pitchFamily="34" charset="0"/>
                <a:hlinkClick r:id="rId3"/>
              </a:rPr>
              <a:t>Locating NP school students</a:t>
            </a:r>
            <a:endParaRPr lang="en-US" dirty="0">
              <a:latin typeface="Calibri" panose="020F0502020204030204" pitchFamily="34" charset="0"/>
            </a:endParaRPr>
          </a:p>
          <a:p>
            <a:pPr>
              <a:lnSpc>
                <a:spcPct val="120000"/>
              </a:lnSpc>
              <a:spcBef>
                <a:spcPts val="600"/>
              </a:spcBef>
              <a:spcAft>
                <a:spcPts val="600"/>
              </a:spcAft>
            </a:pPr>
            <a:r>
              <a:rPr lang="en-US" dirty="0">
                <a:latin typeface="Calibri" panose="020F0502020204030204" pitchFamily="34" charset="0"/>
              </a:rPr>
              <a:t>If a nonpublic school believes it has students who may be eligible for services and has not been contacted by the LEA, </a:t>
            </a:r>
            <a:r>
              <a:rPr lang="en-US" i="1" dirty="0">
                <a:latin typeface="Calibri" panose="020F0502020204030204" pitchFamily="34" charset="0"/>
              </a:rPr>
              <a:t>the nonpublic school should contact the LEA directly. </a:t>
            </a:r>
          </a:p>
          <a:p>
            <a:pPr lvl="1">
              <a:lnSpc>
                <a:spcPct val="120000"/>
              </a:lnSpc>
              <a:spcBef>
                <a:spcPts val="600"/>
              </a:spcBef>
              <a:spcAft>
                <a:spcPts val="600"/>
              </a:spcAft>
            </a:pPr>
            <a:r>
              <a:rPr lang="en-US" dirty="0">
                <a:hlinkClick r:id="rId4"/>
              </a:rPr>
              <a:t>NP requesting consultation</a:t>
            </a:r>
            <a:endParaRPr lang="en-US" dirty="0"/>
          </a:p>
        </p:txBody>
      </p:sp>
      <p:sp>
        <p:nvSpPr>
          <p:cNvPr id="3" name="Slide Number Placeholder 2">
            <a:extLst>
              <a:ext uri="{FF2B5EF4-FFF2-40B4-BE49-F238E27FC236}">
                <a16:creationId xmlns:a16="http://schemas.microsoft.com/office/drawing/2014/main" id="{1EC93DB3-A7C5-4B34-AE24-B166C889E35D}"/>
              </a:ext>
            </a:extLst>
          </p:cNvPr>
          <p:cNvSpPr>
            <a:spLocks noGrp="1"/>
          </p:cNvSpPr>
          <p:nvPr>
            <p:ph type="sldNum" sz="quarter" idx="12"/>
          </p:nvPr>
        </p:nvSpPr>
        <p:spPr/>
        <p:txBody>
          <a:bodyPr/>
          <a:lstStyle/>
          <a:p>
            <a:fld id="{CD5C70A5-9411-4B11-A0DB-D49D3D849901}" type="slidenum">
              <a:rPr lang="en-US" smtClean="0"/>
              <a:pPr/>
              <a:t>11</a:t>
            </a:fld>
            <a:endParaRPr lang="en-US" dirty="0"/>
          </a:p>
        </p:txBody>
      </p:sp>
    </p:spTree>
    <p:extLst>
      <p:ext uri="{BB962C8B-B14F-4D97-AF65-F5344CB8AC3E}">
        <p14:creationId xmlns:p14="http://schemas.microsoft.com/office/powerpoint/2010/main" val="3522899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6CC29-E8B8-443A-8F28-33794C0983C9}"/>
              </a:ext>
            </a:extLst>
          </p:cNvPr>
          <p:cNvSpPr>
            <a:spLocks noGrp="1"/>
          </p:cNvSpPr>
          <p:nvPr>
            <p:ph type="title"/>
          </p:nvPr>
        </p:nvSpPr>
        <p:spPr/>
        <p:txBody>
          <a:bodyPr>
            <a:normAutofit/>
          </a:bodyPr>
          <a:lstStyle/>
          <a:p>
            <a:pPr algn="ctr"/>
            <a:r>
              <a:rPr lang="en-US" sz="4000" b="1" dirty="0">
                <a:latin typeface="Calibri" panose="020F0502020204030204" pitchFamily="34" charset="0"/>
              </a:rPr>
              <a:t>Consultation</a:t>
            </a:r>
            <a:r>
              <a:rPr lang="en-US" sz="4000" dirty="0">
                <a:latin typeface="Calibri" panose="020F0502020204030204" pitchFamily="34" charset="0"/>
              </a:rPr>
              <a:t> </a:t>
            </a:r>
            <a:br>
              <a:rPr lang="en-US" sz="4000" dirty="0">
                <a:latin typeface="Calibri" panose="020F0502020204030204" pitchFamily="34" charset="0"/>
              </a:rPr>
            </a:br>
            <a:r>
              <a:rPr lang="en-US" sz="3600" b="1" i="1" dirty="0">
                <a:solidFill>
                  <a:schemeClr val="accent2">
                    <a:lumMod val="75000"/>
                  </a:schemeClr>
                </a:solidFill>
                <a:latin typeface="Calibri" panose="020F0502020204030204" pitchFamily="34" charset="0"/>
              </a:rPr>
              <a:t>Outreach (3 of 3)</a:t>
            </a:r>
            <a:endParaRPr lang="en-US" sz="3600" dirty="0">
              <a:latin typeface="Calibri" panose="020F0502020204030204" pitchFamily="34" charset="0"/>
            </a:endParaRPr>
          </a:p>
        </p:txBody>
      </p:sp>
      <p:sp>
        <p:nvSpPr>
          <p:cNvPr id="4" name="Text Placeholder 3">
            <a:extLst>
              <a:ext uri="{FF2B5EF4-FFF2-40B4-BE49-F238E27FC236}">
                <a16:creationId xmlns:a16="http://schemas.microsoft.com/office/drawing/2014/main" id="{F6A04282-81DB-4949-B4D5-B841AD0094CA}"/>
              </a:ext>
            </a:extLst>
          </p:cNvPr>
          <p:cNvSpPr>
            <a:spLocks noGrp="1"/>
          </p:cNvSpPr>
          <p:nvPr>
            <p:ph type="body" sz="quarter" idx="13"/>
          </p:nvPr>
        </p:nvSpPr>
        <p:spPr/>
        <p:txBody>
          <a:bodyPr anchor="ctr">
            <a:normAutofit fontScale="92500" lnSpcReduction="20000"/>
          </a:bodyPr>
          <a:lstStyle/>
          <a:p>
            <a:pPr marL="0" indent="0" algn="ctr">
              <a:lnSpc>
                <a:spcPct val="100000"/>
              </a:lnSpc>
              <a:spcBef>
                <a:spcPts val="600"/>
              </a:spcBef>
              <a:spcAft>
                <a:spcPts val="600"/>
              </a:spcAft>
              <a:buNone/>
            </a:pPr>
            <a:r>
              <a:rPr lang="en-US" sz="4000" b="1" dirty="0">
                <a:latin typeface="Calibri" panose="020F0502020204030204" pitchFamily="34" charset="0"/>
              </a:rPr>
              <a:t>What does the LEA send to nonpublic schools before the consultation process?</a:t>
            </a:r>
          </a:p>
          <a:p>
            <a:pPr>
              <a:lnSpc>
                <a:spcPct val="120000"/>
              </a:lnSpc>
              <a:spcBef>
                <a:spcPts val="600"/>
              </a:spcBef>
              <a:spcAft>
                <a:spcPts val="600"/>
              </a:spcAft>
            </a:pPr>
            <a:r>
              <a:rPr lang="en-US" dirty="0">
                <a:latin typeface="Calibri" panose="020F0502020204030204" pitchFamily="34" charset="0"/>
              </a:rPr>
              <a:t>Request for Consultation letter </a:t>
            </a:r>
          </a:p>
          <a:p>
            <a:pPr lvl="1">
              <a:lnSpc>
                <a:spcPct val="120000"/>
              </a:lnSpc>
              <a:spcBef>
                <a:spcPts val="600"/>
              </a:spcBef>
              <a:spcAft>
                <a:spcPts val="600"/>
              </a:spcAft>
            </a:pPr>
            <a:r>
              <a:rPr lang="en-US" sz="2100" dirty="0">
                <a:latin typeface="Calibri" panose="020F0502020204030204" pitchFamily="34" charset="0"/>
                <a:hlinkClick r:id="rId3"/>
              </a:rPr>
              <a:t>Nonpublic School Request for Consultation Letter</a:t>
            </a:r>
            <a:endParaRPr lang="en-US" sz="2100" dirty="0">
              <a:latin typeface="Calibri" panose="020F0502020204030204" pitchFamily="34" charset="0"/>
            </a:endParaRPr>
          </a:p>
          <a:p>
            <a:pPr>
              <a:lnSpc>
                <a:spcPct val="120000"/>
              </a:lnSpc>
              <a:spcBef>
                <a:spcPts val="600"/>
              </a:spcBef>
              <a:spcAft>
                <a:spcPts val="600"/>
              </a:spcAft>
            </a:pPr>
            <a:r>
              <a:rPr lang="en-US" dirty="0">
                <a:latin typeface="Calibri" panose="020F0502020204030204" pitchFamily="34" charset="0"/>
              </a:rPr>
              <a:t>ESEA Affirmation of Consultation</a:t>
            </a:r>
          </a:p>
          <a:p>
            <a:pPr lvl="1">
              <a:lnSpc>
                <a:spcPct val="120000"/>
              </a:lnSpc>
              <a:spcBef>
                <a:spcPts val="600"/>
              </a:spcBef>
              <a:spcAft>
                <a:spcPts val="600"/>
              </a:spcAft>
            </a:pPr>
            <a:r>
              <a:rPr lang="en-US" sz="2200" dirty="0">
                <a:latin typeface="Calibri" panose="020F0502020204030204" pitchFamily="34" charset="0"/>
                <a:hlinkClick r:id="rId4"/>
              </a:rPr>
              <a:t>Affirmation of Consultation</a:t>
            </a:r>
            <a:endParaRPr lang="en-US" sz="2200" dirty="0">
              <a:latin typeface="Calibri" panose="020F0502020204030204" pitchFamily="34" charset="0"/>
            </a:endParaRPr>
          </a:p>
          <a:p>
            <a:pPr>
              <a:lnSpc>
                <a:spcPct val="120000"/>
              </a:lnSpc>
              <a:spcBef>
                <a:spcPts val="600"/>
              </a:spcBef>
              <a:spcAft>
                <a:spcPts val="600"/>
              </a:spcAft>
            </a:pPr>
            <a:r>
              <a:rPr lang="en-US" dirty="0">
                <a:latin typeface="Calibri" panose="020F0502020204030204" pitchFamily="34" charset="0"/>
              </a:rPr>
              <a:t>Copy of Refusal of Funds </a:t>
            </a:r>
          </a:p>
          <a:p>
            <a:pPr lvl="1">
              <a:lnSpc>
                <a:spcPct val="120000"/>
              </a:lnSpc>
              <a:spcBef>
                <a:spcPts val="600"/>
              </a:spcBef>
              <a:spcAft>
                <a:spcPts val="600"/>
              </a:spcAft>
            </a:pPr>
            <a:r>
              <a:rPr lang="en-US" sz="2200" dirty="0">
                <a:latin typeface="Calibri" panose="020F0502020204030204" pitchFamily="34" charset="0"/>
                <a:hlinkClick r:id="rId5"/>
              </a:rPr>
              <a:t>Refusal of Funds Affirmation</a:t>
            </a:r>
            <a:endParaRPr lang="en-US" sz="2200" dirty="0">
              <a:highlight>
                <a:srgbClr val="FFFF00"/>
              </a:highlight>
              <a:latin typeface="Calibri" panose="020F0502020204030204" pitchFamily="34" charset="0"/>
            </a:endParaRPr>
          </a:p>
        </p:txBody>
      </p:sp>
      <p:sp>
        <p:nvSpPr>
          <p:cNvPr id="3" name="Slide Number Placeholder 2">
            <a:extLst>
              <a:ext uri="{FF2B5EF4-FFF2-40B4-BE49-F238E27FC236}">
                <a16:creationId xmlns:a16="http://schemas.microsoft.com/office/drawing/2014/main" id="{EC2B1238-55AB-43D9-BEEA-37DD5FAFF4AA}"/>
              </a:ext>
            </a:extLst>
          </p:cNvPr>
          <p:cNvSpPr>
            <a:spLocks noGrp="1"/>
          </p:cNvSpPr>
          <p:nvPr>
            <p:ph type="sldNum" sz="quarter" idx="12"/>
          </p:nvPr>
        </p:nvSpPr>
        <p:spPr/>
        <p:txBody>
          <a:bodyPr/>
          <a:lstStyle/>
          <a:p>
            <a:fld id="{CD5C70A5-9411-4B11-A0DB-D49D3D849901}" type="slidenum">
              <a:rPr lang="en-US" smtClean="0"/>
              <a:pPr/>
              <a:t>12</a:t>
            </a:fld>
            <a:endParaRPr lang="en-US" dirty="0"/>
          </a:p>
        </p:txBody>
      </p:sp>
    </p:spTree>
    <p:extLst>
      <p:ext uri="{BB962C8B-B14F-4D97-AF65-F5344CB8AC3E}">
        <p14:creationId xmlns:p14="http://schemas.microsoft.com/office/powerpoint/2010/main" val="2924154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6D6B7-7E22-41AD-A5D4-6ACF13376946}"/>
              </a:ext>
            </a:extLst>
          </p:cNvPr>
          <p:cNvSpPr>
            <a:spLocks noGrp="1"/>
          </p:cNvSpPr>
          <p:nvPr>
            <p:ph type="title"/>
          </p:nvPr>
        </p:nvSpPr>
        <p:spPr/>
        <p:txBody>
          <a:bodyPr/>
          <a:lstStyle/>
          <a:p>
            <a:pPr algn="ctr"/>
            <a:r>
              <a:rPr lang="en-US" sz="4000" b="1" dirty="0">
                <a:latin typeface="Calibri" panose="020F0502020204030204" pitchFamily="34" charset="0"/>
              </a:rPr>
              <a:t>Consultation </a:t>
            </a:r>
            <a:br>
              <a:rPr lang="en-US" dirty="0">
                <a:latin typeface="Calibri" panose="020F0502020204030204" pitchFamily="34" charset="0"/>
              </a:rPr>
            </a:br>
            <a:r>
              <a:rPr lang="en-US" sz="3600" b="1" i="1" dirty="0">
                <a:solidFill>
                  <a:schemeClr val="accent2">
                    <a:lumMod val="75000"/>
                  </a:schemeClr>
                </a:solidFill>
                <a:latin typeface="Calibri" panose="020F0502020204030204" pitchFamily="34" charset="0"/>
              </a:rPr>
              <a:t>Outreach (Title I- Specific) (1 of 4)</a:t>
            </a:r>
          </a:p>
        </p:txBody>
      </p:sp>
      <p:sp>
        <p:nvSpPr>
          <p:cNvPr id="4" name="Text Placeholder 3">
            <a:extLst>
              <a:ext uri="{FF2B5EF4-FFF2-40B4-BE49-F238E27FC236}">
                <a16:creationId xmlns:a16="http://schemas.microsoft.com/office/drawing/2014/main" id="{69EF9930-C091-4661-A6F3-4C316B05C8CD}"/>
              </a:ext>
            </a:extLst>
          </p:cNvPr>
          <p:cNvSpPr>
            <a:spLocks noGrp="1"/>
          </p:cNvSpPr>
          <p:nvPr>
            <p:ph type="body" sz="quarter" idx="13"/>
          </p:nvPr>
        </p:nvSpPr>
        <p:spPr/>
        <p:txBody>
          <a:bodyPr>
            <a:normAutofit/>
          </a:bodyPr>
          <a:lstStyle/>
          <a:p>
            <a:pPr marL="0" indent="0">
              <a:lnSpc>
                <a:spcPct val="110000"/>
              </a:lnSpc>
              <a:spcBef>
                <a:spcPts val="600"/>
              </a:spcBef>
              <a:spcAft>
                <a:spcPts val="600"/>
              </a:spcAft>
              <a:buNone/>
            </a:pPr>
            <a:r>
              <a:rPr lang="en-US" dirty="0">
                <a:hlinkClick r:id="rId3"/>
              </a:rPr>
              <a:t>Nonpublic School Family Survey</a:t>
            </a:r>
            <a:endParaRPr lang="en-US" dirty="0">
              <a:latin typeface="Calibri" panose="020F0502020204030204" pitchFamily="34" charset="0"/>
            </a:endParaRPr>
          </a:p>
          <a:p>
            <a:pPr>
              <a:lnSpc>
                <a:spcPct val="110000"/>
              </a:lnSpc>
              <a:spcBef>
                <a:spcPts val="600"/>
              </a:spcBef>
              <a:spcAft>
                <a:spcPts val="600"/>
              </a:spcAft>
            </a:pPr>
            <a:r>
              <a:rPr lang="en-US" dirty="0">
                <a:latin typeface="Calibri" panose="020F0502020204030204" pitchFamily="34" charset="0"/>
              </a:rPr>
              <a:t>Nonpublic Schools send the school family survey letter to their families along with the eligibility guidelines.  This information is provided to the LEA, which helps determine proportionate share of Title I funds for nonpublic school.</a:t>
            </a:r>
          </a:p>
        </p:txBody>
      </p:sp>
      <p:sp>
        <p:nvSpPr>
          <p:cNvPr id="3" name="Slide Number Placeholder 2">
            <a:extLst>
              <a:ext uri="{FF2B5EF4-FFF2-40B4-BE49-F238E27FC236}">
                <a16:creationId xmlns:a16="http://schemas.microsoft.com/office/drawing/2014/main" id="{E40676C5-4685-49D7-96E6-30480AEABDAC}"/>
              </a:ext>
            </a:extLst>
          </p:cNvPr>
          <p:cNvSpPr>
            <a:spLocks noGrp="1"/>
          </p:cNvSpPr>
          <p:nvPr>
            <p:ph type="sldNum" sz="quarter" idx="12"/>
          </p:nvPr>
        </p:nvSpPr>
        <p:spPr/>
        <p:txBody>
          <a:bodyPr/>
          <a:lstStyle/>
          <a:p>
            <a:fld id="{CD5C70A5-9411-4B11-A0DB-D49D3D849901}" type="slidenum">
              <a:rPr lang="en-US" smtClean="0"/>
              <a:pPr/>
              <a:t>13</a:t>
            </a:fld>
            <a:endParaRPr lang="en-US" dirty="0"/>
          </a:p>
        </p:txBody>
      </p:sp>
    </p:spTree>
    <p:extLst>
      <p:ext uri="{BB962C8B-B14F-4D97-AF65-F5344CB8AC3E}">
        <p14:creationId xmlns:p14="http://schemas.microsoft.com/office/powerpoint/2010/main" val="1096546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1786-BBF1-474E-B447-CF9F5A1CC05A}"/>
              </a:ext>
            </a:extLst>
          </p:cNvPr>
          <p:cNvSpPr>
            <a:spLocks noGrp="1"/>
          </p:cNvSpPr>
          <p:nvPr>
            <p:ph type="title"/>
          </p:nvPr>
        </p:nvSpPr>
        <p:spPr/>
        <p:txBody>
          <a:bodyPr>
            <a:normAutofit fontScale="90000"/>
          </a:bodyPr>
          <a:lstStyle/>
          <a:p>
            <a:pPr algn="ctr"/>
            <a:r>
              <a:rPr lang="en-US" sz="4800" b="1" dirty="0">
                <a:latin typeface="Calibri" panose="020F0502020204030204" pitchFamily="34" charset="0"/>
              </a:rPr>
              <a:t>Consultation </a:t>
            </a:r>
            <a:br>
              <a:rPr lang="en-US" dirty="0">
                <a:latin typeface="Calibri" panose="020F0502020204030204" pitchFamily="34" charset="0"/>
              </a:rPr>
            </a:br>
            <a:r>
              <a:rPr lang="en-US" b="1" i="1" dirty="0">
                <a:solidFill>
                  <a:schemeClr val="accent2">
                    <a:lumMod val="75000"/>
                  </a:schemeClr>
                </a:solidFill>
                <a:latin typeface="Calibri" panose="020F0502020204030204" pitchFamily="34" charset="0"/>
              </a:rPr>
              <a:t>Outreach (Title I- Specific) (2 of 4)</a:t>
            </a:r>
            <a:endParaRPr lang="en-US" dirty="0"/>
          </a:p>
        </p:txBody>
      </p:sp>
      <p:sp>
        <p:nvSpPr>
          <p:cNvPr id="4" name="Text Placeholder 3">
            <a:extLst>
              <a:ext uri="{FF2B5EF4-FFF2-40B4-BE49-F238E27FC236}">
                <a16:creationId xmlns:a16="http://schemas.microsoft.com/office/drawing/2014/main" id="{6D6E8782-4D28-41EC-BA54-16304CFAA38C}"/>
              </a:ext>
            </a:extLst>
          </p:cNvPr>
          <p:cNvSpPr>
            <a:spLocks noGrp="1"/>
          </p:cNvSpPr>
          <p:nvPr>
            <p:ph type="body" sz="quarter" idx="13"/>
          </p:nvPr>
        </p:nvSpPr>
        <p:spPr/>
        <p:txBody>
          <a:bodyPr/>
          <a:lstStyle/>
          <a:p>
            <a:pPr marL="0" indent="0">
              <a:buNone/>
            </a:pPr>
            <a:r>
              <a:rPr lang="en-US" dirty="0"/>
              <a:t>ESEA section 1117(b)(1)(F) requires an LEA to consult  with appropriate nonpublic school officials regarding the availability of low-income data. Section 1117(a)(4)(D) allows an LEA to collect this data annually or biennially.  Due to the difficulty some nonpublic schools may have in collecting low-income data from their families the Department recommends offering NP schools the option of using last year’s low-income data to determine eligibility.  </a:t>
            </a:r>
          </a:p>
        </p:txBody>
      </p:sp>
      <p:sp>
        <p:nvSpPr>
          <p:cNvPr id="3" name="Slide Number Placeholder 2">
            <a:extLst>
              <a:ext uri="{FF2B5EF4-FFF2-40B4-BE49-F238E27FC236}">
                <a16:creationId xmlns:a16="http://schemas.microsoft.com/office/drawing/2014/main" id="{18F6F905-368E-419F-8C56-F93966971DA5}"/>
              </a:ext>
            </a:extLst>
          </p:cNvPr>
          <p:cNvSpPr>
            <a:spLocks noGrp="1"/>
          </p:cNvSpPr>
          <p:nvPr>
            <p:ph type="sldNum" sz="quarter" idx="12"/>
          </p:nvPr>
        </p:nvSpPr>
        <p:spPr/>
        <p:txBody>
          <a:bodyPr/>
          <a:lstStyle/>
          <a:p>
            <a:fld id="{CD5C70A5-9411-4B11-A0DB-D49D3D849901}" type="slidenum">
              <a:rPr lang="en-US" smtClean="0"/>
              <a:pPr/>
              <a:t>14</a:t>
            </a:fld>
            <a:endParaRPr lang="en-US" dirty="0"/>
          </a:p>
        </p:txBody>
      </p:sp>
    </p:spTree>
    <p:extLst>
      <p:ext uri="{BB962C8B-B14F-4D97-AF65-F5344CB8AC3E}">
        <p14:creationId xmlns:p14="http://schemas.microsoft.com/office/powerpoint/2010/main" val="1677917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0EA8AFF-E316-4EF5-9ECE-1FED389730DE}"/>
              </a:ext>
            </a:extLst>
          </p:cNvPr>
          <p:cNvSpPr>
            <a:spLocks noGrp="1"/>
          </p:cNvSpPr>
          <p:nvPr>
            <p:ph type="title"/>
          </p:nvPr>
        </p:nvSpPr>
        <p:spPr>
          <a:xfrm>
            <a:off x="284017" y="52149"/>
            <a:ext cx="11173692" cy="1460500"/>
          </a:xfrm>
        </p:spPr>
        <p:txBody>
          <a:bodyPr>
            <a:normAutofit fontScale="90000"/>
          </a:bodyPr>
          <a:lstStyle/>
          <a:p>
            <a:pPr algn="ctr"/>
            <a:r>
              <a:rPr lang="en-US" sz="5600" b="1" dirty="0">
                <a:latin typeface="Calibri" panose="020F0502020204030204" pitchFamily="34" charset="0"/>
              </a:rPr>
              <a:t>Consultation</a:t>
            </a:r>
            <a:r>
              <a:rPr lang="en-US" sz="9600" b="1" dirty="0">
                <a:latin typeface="Calibri" panose="020F0502020204030204" pitchFamily="34" charset="0"/>
              </a:rPr>
              <a:t> </a:t>
            </a:r>
            <a:br>
              <a:rPr lang="en-US" dirty="0">
                <a:latin typeface="Calibri" panose="020F0502020204030204" pitchFamily="34" charset="0"/>
              </a:rPr>
            </a:br>
            <a:r>
              <a:rPr lang="en-US" b="1" i="1" dirty="0">
                <a:solidFill>
                  <a:schemeClr val="accent2">
                    <a:lumMod val="75000"/>
                  </a:schemeClr>
                </a:solidFill>
                <a:latin typeface="Calibri" panose="020F0502020204030204" pitchFamily="34" charset="0"/>
              </a:rPr>
              <a:t>Outreach (Title I- Specific) (3 of 4)</a:t>
            </a:r>
            <a:endParaRPr lang="en-US" dirty="0"/>
          </a:p>
        </p:txBody>
      </p:sp>
      <p:sp>
        <p:nvSpPr>
          <p:cNvPr id="13" name="Content Placeholder 12">
            <a:extLst>
              <a:ext uri="{FF2B5EF4-FFF2-40B4-BE49-F238E27FC236}">
                <a16:creationId xmlns:a16="http://schemas.microsoft.com/office/drawing/2014/main" id="{C5C11CCC-5173-47FB-8A85-2403755FE1DA}"/>
              </a:ext>
            </a:extLst>
          </p:cNvPr>
          <p:cNvSpPr>
            <a:spLocks noGrp="1"/>
          </p:cNvSpPr>
          <p:nvPr>
            <p:ph sz="half" idx="1"/>
          </p:nvPr>
        </p:nvSpPr>
        <p:spPr>
          <a:xfrm>
            <a:off x="554180" y="2059811"/>
            <a:ext cx="4142510" cy="1085171"/>
          </a:xfrm>
        </p:spPr>
        <p:txBody>
          <a:bodyPr/>
          <a:lstStyle/>
          <a:p>
            <a:pPr marL="0" indent="0">
              <a:buNone/>
            </a:pPr>
            <a:r>
              <a:rPr lang="en-US" dirty="0">
                <a:latin typeface="Calibri" panose="020F0502020204030204" pitchFamily="34" charset="0"/>
                <a:cs typeface="Calibri" panose="020F0502020204030204" pitchFamily="34" charset="0"/>
                <a:hlinkClick r:id="rId3"/>
              </a:rPr>
              <a:t>Nonpublic School Family Survey (Title I Only)</a:t>
            </a:r>
            <a:endParaRPr lang="en-US" dirty="0"/>
          </a:p>
        </p:txBody>
      </p:sp>
      <p:pic>
        <p:nvPicPr>
          <p:cNvPr id="9" name="Picture 8" descr="Screenshot of part of Nonpublic School Family Survey (Title I only). PDF is linked in slide title.">
            <a:extLst>
              <a:ext uri="{FF2B5EF4-FFF2-40B4-BE49-F238E27FC236}">
                <a16:creationId xmlns:a16="http://schemas.microsoft.com/office/drawing/2014/main" id="{16BDADBF-210F-4EB7-9720-369A031CF2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65026" y="1705040"/>
            <a:ext cx="6980611" cy="4834688"/>
          </a:xfrm>
          <a:prstGeom prst="rect">
            <a:avLst/>
          </a:prstGeom>
        </p:spPr>
      </p:pic>
      <p:sp>
        <p:nvSpPr>
          <p:cNvPr id="3" name="Slide Number Placeholder 2">
            <a:extLst>
              <a:ext uri="{FF2B5EF4-FFF2-40B4-BE49-F238E27FC236}">
                <a16:creationId xmlns:a16="http://schemas.microsoft.com/office/drawing/2014/main" id="{12EDED99-E1F8-49E9-9410-9159FB30F1C7}"/>
              </a:ext>
            </a:extLst>
          </p:cNvPr>
          <p:cNvSpPr>
            <a:spLocks noGrp="1"/>
          </p:cNvSpPr>
          <p:nvPr>
            <p:ph type="sldNum" sz="quarter" idx="12"/>
          </p:nvPr>
        </p:nvSpPr>
        <p:spPr/>
        <p:txBody>
          <a:bodyPr/>
          <a:lstStyle/>
          <a:p>
            <a:fld id="{CD5C70A5-9411-4B11-A0DB-D49D3D849901}" type="slidenum">
              <a:rPr lang="en-US" smtClean="0"/>
              <a:pPr/>
              <a:t>15</a:t>
            </a:fld>
            <a:endParaRPr lang="en-US" dirty="0"/>
          </a:p>
        </p:txBody>
      </p:sp>
    </p:spTree>
    <p:extLst>
      <p:ext uri="{BB962C8B-B14F-4D97-AF65-F5344CB8AC3E}">
        <p14:creationId xmlns:p14="http://schemas.microsoft.com/office/powerpoint/2010/main" val="2674892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DC93F-B9D1-458F-B0A4-3F2819DB3F31}"/>
              </a:ext>
            </a:extLst>
          </p:cNvPr>
          <p:cNvSpPr>
            <a:spLocks noGrp="1"/>
          </p:cNvSpPr>
          <p:nvPr>
            <p:ph type="title"/>
          </p:nvPr>
        </p:nvSpPr>
        <p:spPr/>
        <p:txBody>
          <a:bodyPr>
            <a:normAutofit/>
          </a:bodyPr>
          <a:lstStyle/>
          <a:p>
            <a:pPr algn="ctr"/>
            <a:r>
              <a:rPr lang="en-US" sz="4000" b="1" dirty="0">
                <a:latin typeface="Calibri" panose="020F0502020204030204" pitchFamily="34" charset="0"/>
              </a:rPr>
              <a:t>Consultation </a:t>
            </a:r>
            <a:br>
              <a:rPr lang="en-US" dirty="0">
                <a:latin typeface="Calibri" panose="020F0502020204030204" pitchFamily="34" charset="0"/>
              </a:rPr>
            </a:br>
            <a:r>
              <a:rPr lang="en-US" sz="3600" b="1" i="1" dirty="0">
                <a:solidFill>
                  <a:schemeClr val="accent2">
                    <a:lumMod val="75000"/>
                  </a:schemeClr>
                </a:solidFill>
                <a:latin typeface="Calibri" panose="020F0502020204030204" pitchFamily="34" charset="0"/>
              </a:rPr>
              <a:t>Outreach (Title I- Specific) (4 of 4)</a:t>
            </a:r>
            <a:endParaRPr lang="en-US" sz="3600" dirty="0"/>
          </a:p>
        </p:txBody>
      </p:sp>
      <p:sp>
        <p:nvSpPr>
          <p:cNvPr id="4" name="Text Placeholder 3">
            <a:extLst>
              <a:ext uri="{FF2B5EF4-FFF2-40B4-BE49-F238E27FC236}">
                <a16:creationId xmlns:a16="http://schemas.microsoft.com/office/drawing/2014/main" id="{A3712E57-7274-42A4-A3C7-A45FE01D9468}"/>
              </a:ext>
            </a:extLst>
          </p:cNvPr>
          <p:cNvSpPr>
            <a:spLocks noGrp="1"/>
          </p:cNvSpPr>
          <p:nvPr>
            <p:ph type="body" sz="quarter" idx="13"/>
          </p:nvPr>
        </p:nvSpPr>
        <p:spPr/>
        <p:txBody>
          <a:bodyPr>
            <a:normAutofit lnSpcReduction="10000"/>
          </a:bodyPr>
          <a:lstStyle/>
          <a:p>
            <a:pPr marL="0" indent="0">
              <a:buNone/>
            </a:pPr>
            <a:r>
              <a:rPr lang="en-US" b="1" dirty="0">
                <a:latin typeface="Calibri" panose="020F0502020204030204" pitchFamily="34" charset="0"/>
                <a:cs typeface="Calibri" panose="020F0502020204030204" pitchFamily="34" charset="0"/>
              </a:rPr>
              <a:t>Income determines the funding generated for Title I equitable services </a:t>
            </a:r>
          </a:p>
          <a:p>
            <a:r>
              <a:rPr lang="en-US" dirty="0">
                <a:latin typeface="Calibri" panose="020F0502020204030204" pitchFamily="34" charset="0"/>
                <a:cs typeface="Calibri" panose="020F0502020204030204" pitchFamily="34" charset="0"/>
              </a:rPr>
              <a:t>LEA gets these numbers from the results of parent survey.  The number of low-income students is used as part of the calculation which generates a per pupil amount for each student eligible for Title I services. </a:t>
            </a:r>
          </a:p>
          <a:p>
            <a:r>
              <a:rPr lang="en-US" dirty="0">
                <a:latin typeface="Calibri" panose="020F0502020204030204" pitchFamily="34" charset="0"/>
                <a:cs typeface="Calibri" panose="020F0502020204030204" pitchFamily="34" charset="0"/>
              </a:rPr>
              <a:t>Services provided are based on academic need.  They do not have to be the same students.  </a:t>
            </a:r>
          </a:p>
          <a:p>
            <a:r>
              <a:rPr lang="en-US" dirty="0">
                <a:latin typeface="Calibri" panose="020F0502020204030204" pitchFamily="34" charset="0"/>
                <a:cs typeface="Calibri" panose="020F0502020204030204" pitchFamily="34" charset="0"/>
              </a:rPr>
              <a:t>All NP students served with Title I funds must live in a public school sending area that is served with Title I funds.   </a:t>
            </a:r>
          </a:p>
        </p:txBody>
      </p:sp>
      <p:sp>
        <p:nvSpPr>
          <p:cNvPr id="3" name="Slide Number Placeholder 2">
            <a:extLst>
              <a:ext uri="{FF2B5EF4-FFF2-40B4-BE49-F238E27FC236}">
                <a16:creationId xmlns:a16="http://schemas.microsoft.com/office/drawing/2014/main" id="{E223CFD4-A7E0-4B6B-82AD-4065E282FD0C}"/>
              </a:ext>
            </a:extLst>
          </p:cNvPr>
          <p:cNvSpPr>
            <a:spLocks noGrp="1"/>
          </p:cNvSpPr>
          <p:nvPr>
            <p:ph type="sldNum" sz="quarter" idx="12"/>
          </p:nvPr>
        </p:nvSpPr>
        <p:spPr/>
        <p:txBody>
          <a:bodyPr/>
          <a:lstStyle/>
          <a:p>
            <a:fld id="{CD5C70A5-9411-4B11-A0DB-D49D3D849901}" type="slidenum">
              <a:rPr lang="en-US" smtClean="0"/>
              <a:pPr/>
              <a:t>16</a:t>
            </a:fld>
            <a:endParaRPr lang="en-US" dirty="0"/>
          </a:p>
        </p:txBody>
      </p:sp>
    </p:spTree>
    <p:extLst>
      <p:ext uri="{BB962C8B-B14F-4D97-AF65-F5344CB8AC3E}">
        <p14:creationId xmlns:p14="http://schemas.microsoft.com/office/powerpoint/2010/main" val="27666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3B29-7971-4F99-B748-623CB9E6AB93}"/>
              </a:ext>
            </a:extLst>
          </p:cNvPr>
          <p:cNvSpPr>
            <a:spLocks noGrp="1"/>
          </p:cNvSpPr>
          <p:nvPr>
            <p:ph type="title"/>
          </p:nvPr>
        </p:nvSpPr>
        <p:spPr>
          <a:xfrm>
            <a:off x="838200" y="365125"/>
            <a:ext cx="10799618" cy="1582738"/>
          </a:xfrm>
        </p:spPr>
        <p:txBody>
          <a:bodyPr>
            <a:normAutofit/>
          </a:bodyPr>
          <a:lstStyle/>
          <a:p>
            <a:pPr algn="ctr"/>
            <a:r>
              <a:rPr lang="en-US" sz="4000" b="1" dirty="0">
                <a:latin typeface="Calibri" panose="020F0502020204030204" pitchFamily="34" charset="0"/>
              </a:rPr>
              <a:t>Consultation</a:t>
            </a:r>
            <a:br>
              <a:rPr lang="en-US" b="1" dirty="0"/>
            </a:br>
            <a:r>
              <a:rPr lang="en-US" sz="3600" b="1" i="1" dirty="0">
                <a:solidFill>
                  <a:schemeClr val="accent2">
                    <a:lumMod val="75000"/>
                  </a:schemeClr>
                </a:solidFill>
                <a:latin typeface="Calibri" panose="020F0502020204030204" pitchFamily="34" charset="0"/>
              </a:rPr>
              <a:t>Outreach: Deadlines</a:t>
            </a:r>
            <a:endParaRPr lang="en-US" sz="3600" b="1" dirty="0">
              <a:solidFill>
                <a:schemeClr val="accent2">
                  <a:lumMod val="75000"/>
                </a:schemeClr>
              </a:solidFill>
            </a:endParaRPr>
          </a:p>
        </p:txBody>
      </p:sp>
      <p:sp>
        <p:nvSpPr>
          <p:cNvPr id="3" name="Slide Number Placeholder 2">
            <a:extLst>
              <a:ext uri="{FF2B5EF4-FFF2-40B4-BE49-F238E27FC236}">
                <a16:creationId xmlns:a16="http://schemas.microsoft.com/office/drawing/2014/main" id="{B00BBF57-2811-4536-9980-C88206E75EC8}"/>
              </a:ext>
            </a:extLst>
          </p:cNvPr>
          <p:cNvSpPr>
            <a:spLocks noGrp="1"/>
          </p:cNvSpPr>
          <p:nvPr>
            <p:ph type="sldNum" sz="quarter" idx="12"/>
          </p:nvPr>
        </p:nvSpPr>
        <p:spPr/>
        <p:txBody>
          <a:bodyPr/>
          <a:lstStyle/>
          <a:p>
            <a:fld id="{CD5C70A5-9411-4B11-A0DB-D49D3D849901}" type="slidenum">
              <a:rPr lang="en-US" smtClean="0"/>
              <a:pPr/>
              <a:t>17</a:t>
            </a:fld>
            <a:endParaRPr lang="en-US" dirty="0"/>
          </a:p>
        </p:txBody>
      </p:sp>
      <p:sp>
        <p:nvSpPr>
          <p:cNvPr id="4" name="Text Placeholder 3">
            <a:extLst>
              <a:ext uri="{FF2B5EF4-FFF2-40B4-BE49-F238E27FC236}">
                <a16:creationId xmlns:a16="http://schemas.microsoft.com/office/drawing/2014/main" id="{2D6DB1B0-E160-42B6-95BC-289BF21A01D2}"/>
              </a:ext>
            </a:extLst>
          </p:cNvPr>
          <p:cNvSpPr>
            <a:spLocks noGrp="1"/>
          </p:cNvSpPr>
          <p:nvPr>
            <p:ph type="body" sz="quarter" idx="13"/>
          </p:nvPr>
        </p:nvSpPr>
        <p:spPr/>
        <p:txBody>
          <a:bodyPr>
            <a:normAutofit/>
          </a:bodyPr>
          <a:lstStyle/>
          <a:p>
            <a:pPr>
              <a:lnSpc>
                <a:spcPct val="110000"/>
              </a:lnSpc>
              <a:spcBef>
                <a:spcPts val="600"/>
              </a:spcBef>
              <a:spcAft>
                <a:spcPts val="600"/>
              </a:spcAft>
            </a:pPr>
            <a:r>
              <a:rPr lang="en-US" b="1">
                <a:latin typeface="Calibri" panose="020F0502020204030204" pitchFamily="34" charset="0"/>
              </a:rPr>
              <a:t>Can an LEA set a deadline for nonpublic schools to indicate intent to participate? </a:t>
            </a:r>
            <a:r>
              <a:rPr lang="en-US" b="1">
                <a:solidFill>
                  <a:schemeClr val="accent2">
                    <a:lumMod val="75000"/>
                  </a:schemeClr>
                </a:solidFill>
                <a:latin typeface="Calibri" panose="020F0502020204030204" pitchFamily="34" charset="0"/>
              </a:rPr>
              <a:t>Yes</a:t>
            </a:r>
          </a:p>
          <a:p>
            <a:pPr marL="457200" lvl="1" indent="0">
              <a:lnSpc>
                <a:spcPct val="110000"/>
              </a:lnSpc>
              <a:spcBef>
                <a:spcPts val="600"/>
              </a:spcBef>
              <a:spcAft>
                <a:spcPts val="600"/>
              </a:spcAft>
              <a:buNone/>
            </a:pPr>
            <a:r>
              <a:rPr lang="en-US" sz="2800">
                <a:latin typeface="Calibri" panose="020F0502020204030204" pitchFamily="34" charset="0"/>
              </a:rPr>
              <a:t>An LEA may set a reasonable deadline, taking into consideration nonpublic schools’ schedules, to indicate their intent to participate.  </a:t>
            </a:r>
          </a:p>
          <a:p>
            <a:pPr marL="457200" lvl="1" indent="-182880">
              <a:lnSpc>
                <a:spcPct val="110000"/>
              </a:lnSpc>
              <a:spcBef>
                <a:spcPts val="600"/>
              </a:spcBef>
              <a:spcAft>
                <a:spcPts val="600"/>
              </a:spcAft>
              <a:buNone/>
            </a:pPr>
            <a:r>
              <a:rPr lang="en-US" sz="2800">
                <a:latin typeface="Calibri" panose="020F0502020204030204" pitchFamily="34" charset="0"/>
              </a:rPr>
              <a:t>	An LEA should provide clear and sufficient notice of the deadline, identifying potential consequences for not meeting the deadline, and give adequate time for nonpublic schools to respond.</a:t>
            </a:r>
            <a:endParaRPr lang="en-US" sz="2800" dirty="0">
              <a:latin typeface="Calibri" panose="020F0502020204030204" pitchFamily="34" charset="0"/>
            </a:endParaRPr>
          </a:p>
        </p:txBody>
      </p:sp>
    </p:spTree>
    <p:extLst>
      <p:ext uri="{BB962C8B-B14F-4D97-AF65-F5344CB8AC3E}">
        <p14:creationId xmlns:p14="http://schemas.microsoft.com/office/powerpoint/2010/main" val="1169754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0E37-DBB5-485B-AA90-9D453248B7AA}"/>
              </a:ext>
            </a:extLst>
          </p:cNvPr>
          <p:cNvSpPr>
            <a:spLocks noGrp="1"/>
          </p:cNvSpPr>
          <p:nvPr>
            <p:ph type="title"/>
          </p:nvPr>
        </p:nvSpPr>
        <p:spPr/>
        <p:txBody>
          <a:bodyPr>
            <a:normAutofit/>
          </a:bodyPr>
          <a:lstStyle/>
          <a:p>
            <a:pPr algn="ctr"/>
            <a:r>
              <a:rPr lang="en-US" sz="4000" b="1" dirty="0">
                <a:latin typeface="Calibri" panose="020F0502020204030204" pitchFamily="34" charset="0"/>
              </a:rPr>
              <a:t>Consultation</a:t>
            </a:r>
            <a:br>
              <a:rPr lang="en-US" sz="4000" b="1" dirty="0">
                <a:latin typeface="Calibri" panose="020F0502020204030204" pitchFamily="34" charset="0"/>
              </a:rPr>
            </a:br>
            <a:r>
              <a:rPr lang="en-US" sz="3600" b="1" i="1" dirty="0">
                <a:solidFill>
                  <a:schemeClr val="accent2">
                    <a:lumMod val="75000"/>
                  </a:schemeClr>
                </a:solidFill>
                <a:latin typeface="Calibri" panose="020F0502020204030204" pitchFamily="34" charset="0"/>
              </a:rPr>
              <a:t>Outreach: Non-Responsive Schools</a:t>
            </a:r>
            <a:r>
              <a:rPr lang="en-US" sz="4000" b="1" dirty="0">
                <a:latin typeface="Calibri" panose="020F0502020204030204" pitchFamily="34" charset="0"/>
              </a:rPr>
              <a:t> </a:t>
            </a:r>
            <a:endParaRPr lang="en-US" sz="3600" b="1" i="1" dirty="0">
              <a:solidFill>
                <a:schemeClr val="accent2">
                  <a:lumMod val="75000"/>
                </a:schemeClr>
              </a:solidFill>
              <a:latin typeface="Calibri" panose="020F0502020204030204" pitchFamily="34" charset="0"/>
            </a:endParaRPr>
          </a:p>
        </p:txBody>
      </p:sp>
      <p:sp>
        <p:nvSpPr>
          <p:cNvPr id="3" name="Slide Number Placeholder 2">
            <a:extLst>
              <a:ext uri="{FF2B5EF4-FFF2-40B4-BE49-F238E27FC236}">
                <a16:creationId xmlns:a16="http://schemas.microsoft.com/office/drawing/2014/main" id="{7B1A69EF-E01F-41AD-9C9B-AF4A6C4CF41A}"/>
              </a:ext>
            </a:extLst>
          </p:cNvPr>
          <p:cNvSpPr>
            <a:spLocks noGrp="1"/>
          </p:cNvSpPr>
          <p:nvPr>
            <p:ph type="sldNum" sz="quarter" idx="12"/>
          </p:nvPr>
        </p:nvSpPr>
        <p:spPr/>
        <p:txBody>
          <a:bodyPr/>
          <a:lstStyle/>
          <a:p>
            <a:fld id="{CD5C70A5-9411-4B11-A0DB-D49D3D849901}" type="slidenum">
              <a:rPr lang="en-US" smtClean="0"/>
              <a:pPr/>
              <a:t>18</a:t>
            </a:fld>
            <a:endParaRPr lang="en-US" dirty="0"/>
          </a:p>
        </p:txBody>
      </p:sp>
      <p:sp>
        <p:nvSpPr>
          <p:cNvPr id="4" name="Text Placeholder 3">
            <a:extLst>
              <a:ext uri="{FF2B5EF4-FFF2-40B4-BE49-F238E27FC236}">
                <a16:creationId xmlns:a16="http://schemas.microsoft.com/office/drawing/2014/main" id="{64AA59B0-36F8-4470-AC42-3DAEFB60D115}"/>
              </a:ext>
            </a:extLst>
          </p:cNvPr>
          <p:cNvSpPr>
            <a:spLocks noGrp="1"/>
          </p:cNvSpPr>
          <p:nvPr>
            <p:ph type="body" sz="quarter" idx="13"/>
          </p:nvPr>
        </p:nvSpPr>
        <p:spPr>
          <a:xfrm>
            <a:off x="965200" y="2067719"/>
            <a:ext cx="10388600" cy="4122737"/>
          </a:xfrm>
        </p:spPr>
        <p:txBody>
          <a:bodyPr anchor="ctr">
            <a:normAutofit fontScale="85000" lnSpcReduction="20000"/>
          </a:bodyPr>
          <a:lstStyle/>
          <a:p>
            <a:pPr marL="0" indent="0" algn="ctr">
              <a:lnSpc>
                <a:spcPct val="110000"/>
              </a:lnSpc>
              <a:spcBef>
                <a:spcPts val="600"/>
              </a:spcBef>
              <a:spcAft>
                <a:spcPts val="600"/>
              </a:spcAft>
              <a:buNone/>
            </a:pPr>
            <a:r>
              <a:rPr lang="en-US" sz="3300" b="1" dirty="0">
                <a:latin typeface="Calibri" panose="020F0502020204030204" pitchFamily="34" charset="0"/>
              </a:rPr>
              <a:t>Non-Responsive Schools</a:t>
            </a:r>
          </a:p>
          <a:p>
            <a:pPr marL="0" indent="0">
              <a:lnSpc>
                <a:spcPct val="110000"/>
              </a:lnSpc>
              <a:spcBef>
                <a:spcPts val="600"/>
              </a:spcBef>
              <a:spcAft>
                <a:spcPts val="600"/>
              </a:spcAft>
              <a:buNone/>
            </a:pPr>
            <a:r>
              <a:rPr lang="en-US" sz="3300" b="1" dirty="0">
                <a:latin typeface="Calibri" panose="020F0502020204030204" pitchFamily="34" charset="0"/>
              </a:rPr>
              <a:t>What should an LEA do if a nonpublic does not respond to multiple consultation requests?</a:t>
            </a:r>
          </a:p>
          <a:p>
            <a:pPr>
              <a:lnSpc>
                <a:spcPct val="110000"/>
              </a:lnSpc>
              <a:spcBef>
                <a:spcPts val="600"/>
              </a:spcBef>
              <a:spcAft>
                <a:spcPts val="600"/>
              </a:spcAft>
            </a:pPr>
            <a:r>
              <a:rPr lang="en-US" dirty="0">
                <a:latin typeface="Calibri" panose="020F0502020204030204" pitchFamily="34" charset="0"/>
              </a:rPr>
              <a:t>An LEA must retain documentation showing proof multiple attempts to engage the nonpublic school in consultation were made. This can include the following:</a:t>
            </a:r>
          </a:p>
          <a:p>
            <a:pPr lvl="1">
              <a:lnSpc>
                <a:spcPct val="110000"/>
              </a:lnSpc>
              <a:spcBef>
                <a:spcPts val="600"/>
              </a:spcBef>
              <a:spcAft>
                <a:spcPts val="600"/>
              </a:spcAft>
            </a:pPr>
            <a:r>
              <a:rPr lang="en-US" dirty="0">
                <a:latin typeface="Calibri" panose="020F0502020204030204" pitchFamily="34" charset="0"/>
              </a:rPr>
              <a:t>Read receipt email</a:t>
            </a:r>
          </a:p>
          <a:p>
            <a:pPr lvl="1">
              <a:lnSpc>
                <a:spcPct val="110000"/>
              </a:lnSpc>
              <a:spcBef>
                <a:spcPts val="600"/>
              </a:spcBef>
              <a:spcAft>
                <a:spcPts val="600"/>
              </a:spcAft>
            </a:pPr>
            <a:r>
              <a:rPr lang="en-US" dirty="0">
                <a:latin typeface="Calibri" panose="020F0502020204030204" pitchFamily="34" charset="0"/>
              </a:rPr>
              <a:t>Certified letter</a:t>
            </a:r>
          </a:p>
          <a:p>
            <a:pPr lvl="1">
              <a:lnSpc>
                <a:spcPct val="110000"/>
              </a:lnSpc>
              <a:spcBef>
                <a:spcPts val="600"/>
              </a:spcBef>
              <a:spcAft>
                <a:spcPts val="600"/>
              </a:spcAft>
            </a:pPr>
            <a:r>
              <a:rPr lang="en-US" dirty="0">
                <a:latin typeface="Calibri" panose="020F0502020204030204" pitchFamily="34" charset="0"/>
              </a:rPr>
              <a:t>Phone log </a:t>
            </a:r>
          </a:p>
          <a:p>
            <a:pPr>
              <a:lnSpc>
                <a:spcPct val="110000"/>
              </a:lnSpc>
              <a:spcBef>
                <a:spcPts val="600"/>
              </a:spcBef>
              <a:spcAft>
                <a:spcPts val="600"/>
              </a:spcAft>
            </a:pPr>
            <a:r>
              <a:rPr lang="en-US" dirty="0">
                <a:latin typeface="Calibri" panose="020F0502020204030204" pitchFamily="34" charset="0"/>
              </a:rPr>
              <a:t>Upon request, an LEA must provide access to this documentation.</a:t>
            </a:r>
          </a:p>
        </p:txBody>
      </p:sp>
    </p:spTree>
    <p:extLst>
      <p:ext uri="{BB962C8B-B14F-4D97-AF65-F5344CB8AC3E}">
        <p14:creationId xmlns:p14="http://schemas.microsoft.com/office/powerpoint/2010/main" val="2672963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8540C-1511-4174-95E9-97A54AFAB5A6}"/>
              </a:ext>
            </a:extLst>
          </p:cNvPr>
          <p:cNvSpPr>
            <a:spLocks noGrp="1"/>
          </p:cNvSpPr>
          <p:nvPr>
            <p:ph type="title"/>
          </p:nvPr>
        </p:nvSpPr>
        <p:spPr>
          <a:xfrm>
            <a:off x="838200" y="365126"/>
            <a:ext cx="10515600" cy="1052614"/>
          </a:xfrm>
        </p:spPr>
        <p:txBody>
          <a:bodyPr>
            <a:normAutofit fontScale="90000"/>
          </a:bodyPr>
          <a:lstStyle/>
          <a:p>
            <a:pPr algn="ctr"/>
            <a:r>
              <a:rPr lang="en-US" b="1" dirty="0">
                <a:latin typeface="Calibri" panose="020F0502020204030204" pitchFamily="34" charset="0"/>
              </a:rPr>
              <a:t>Consultation </a:t>
            </a:r>
            <a:br>
              <a:rPr lang="en-US" b="1" dirty="0">
                <a:latin typeface="Calibri" panose="020F0502020204030204" pitchFamily="34" charset="0"/>
              </a:rPr>
            </a:br>
            <a:r>
              <a:rPr lang="en-US" sz="4000" b="1" i="1" dirty="0">
                <a:solidFill>
                  <a:schemeClr val="accent2">
                    <a:lumMod val="75000"/>
                  </a:schemeClr>
                </a:solidFill>
                <a:latin typeface="Calibri" panose="020F0502020204030204" pitchFamily="34" charset="0"/>
              </a:rPr>
              <a:t>Required Topics</a:t>
            </a:r>
          </a:p>
        </p:txBody>
      </p:sp>
      <p:sp>
        <p:nvSpPr>
          <p:cNvPr id="3" name="Slide Number Placeholder 2">
            <a:extLst>
              <a:ext uri="{FF2B5EF4-FFF2-40B4-BE49-F238E27FC236}">
                <a16:creationId xmlns:a16="http://schemas.microsoft.com/office/drawing/2014/main" id="{96E66E48-E85B-4660-83E6-9587CF75C683}"/>
              </a:ext>
            </a:extLst>
          </p:cNvPr>
          <p:cNvSpPr>
            <a:spLocks noGrp="1"/>
          </p:cNvSpPr>
          <p:nvPr>
            <p:ph type="sldNum" sz="quarter" idx="12"/>
          </p:nvPr>
        </p:nvSpPr>
        <p:spPr/>
        <p:txBody>
          <a:bodyPr/>
          <a:lstStyle/>
          <a:p>
            <a:fld id="{CD5C70A5-9411-4B11-A0DB-D49D3D849901}" type="slidenum">
              <a:rPr lang="en-US" smtClean="0"/>
              <a:pPr/>
              <a:t>19</a:t>
            </a:fld>
            <a:endParaRPr lang="en-US" dirty="0"/>
          </a:p>
        </p:txBody>
      </p:sp>
      <p:sp>
        <p:nvSpPr>
          <p:cNvPr id="4" name="Text Placeholder 3">
            <a:extLst>
              <a:ext uri="{FF2B5EF4-FFF2-40B4-BE49-F238E27FC236}">
                <a16:creationId xmlns:a16="http://schemas.microsoft.com/office/drawing/2014/main" id="{4B33F44B-D3BF-4192-8170-A7CA6CF2DDED}"/>
              </a:ext>
            </a:extLst>
          </p:cNvPr>
          <p:cNvSpPr>
            <a:spLocks noGrp="1"/>
          </p:cNvSpPr>
          <p:nvPr>
            <p:ph type="body" sz="quarter" idx="13"/>
          </p:nvPr>
        </p:nvSpPr>
        <p:spPr>
          <a:xfrm>
            <a:off x="965200" y="1484851"/>
            <a:ext cx="10388600" cy="4585749"/>
          </a:xfrm>
        </p:spPr>
        <p:txBody>
          <a:bodyPr anchor="ctr">
            <a:normAutofit fontScale="85000" lnSpcReduction="10000"/>
          </a:bodyPr>
          <a:lstStyle/>
          <a:p>
            <a:pPr>
              <a:lnSpc>
                <a:spcPct val="110000"/>
              </a:lnSpc>
              <a:spcBef>
                <a:spcPts val="600"/>
              </a:spcBef>
              <a:spcAft>
                <a:spcPts val="600"/>
              </a:spcAft>
            </a:pPr>
            <a:r>
              <a:rPr lang="en-US" dirty="0">
                <a:latin typeface="Calibri" panose="020F0502020204030204" pitchFamily="34" charset="0"/>
              </a:rPr>
              <a:t>How needs will be identified </a:t>
            </a:r>
          </a:p>
          <a:p>
            <a:pPr>
              <a:lnSpc>
                <a:spcPct val="110000"/>
              </a:lnSpc>
              <a:spcBef>
                <a:spcPts val="600"/>
              </a:spcBef>
              <a:spcAft>
                <a:spcPts val="600"/>
              </a:spcAft>
            </a:pPr>
            <a:r>
              <a:rPr lang="en-US" dirty="0">
                <a:latin typeface="Calibri" panose="020F0502020204030204" pitchFamily="34" charset="0"/>
              </a:rPr>
              <a:t>Size and scope of services</a:t>
            </a:r>
          </a:p>
          <a:p>
            <a:pPr>
              <a:lnSpc>
                <a:spcPct val="110000"/>
              </a:lnSpc>
              <a:spcBef>
                <a:spcPts val="600"/>
              </a:spcBef>
              <a:spcAft>
                <a:spcPts val="600"/>
              </a:spcAft>
            </a:pPr>
            <a:r>
              <a:rPr lang="en-US" dirty="0">
                <a:latin typeface="Calibri" panose="020F0502020204030204" pitchFamily="34" charset="0"/>
              </a:rPr>
              <a:t>Amount of funds for services available and how they are determined</a:t>
            </a:r>
          </a:p>
          <a:p>
            <a:pPr>
              <a:lnSpc>
                <a:spcPct val="110000"/>
              </a:lnSpc>
              <a:spcBef>
                <a:spcPts val="600"/>
              </a:spcBef>
              <a:spcAft>
                <a:spcPts val="600"/>
              </a:spcAft>
            </a:pPr>
            <a:r>
              <a:rPr lang="en-US" dirty="0">
                <a:latin typeface="Calibri" panose="020F0502020204030204" pitchFamily="34" charset="0"/>
              </a:rPr>
              <a:t>What services will be offered</a:t>
            </a:r>
          </a:p>
          <a:p>
            <a:pPr>
              <a:lnSpc>
                <a:spcPct val="110000"/>
              </a:lnSpc>
              <a:spcBef>
                <a:spcPts val="600"/>
              </a:spcBef>
              <a:spcAft>
                <a:spcPts val="600"/>
              </a:spcAft>
            </a:pPr>
            <a:r>
              <a:rPr lang="en-US" dirty="0">
                <a:latin typeface="Calibri" panose="020F0502020204030204" pitchFamily="34" charset="0"/>
              </a:rPr>
              <a:t>How, where, and by whom services will be provided</a:t>
            </a:r>
          </a:p>
          <a:p>
            <a:pPr>
              <a:lnSpc>
                <a:spcPct val="110000"/>
              </a:lnSpc>
              <a:spcBef>
                <a:spcPts val="600"/>
              </a:spcBef>
              <a:spcAft>
                <a:spcPts val="600"/>
              </a:spcAft>
            </a:pPr>
            <a:r>
              <a:rPr lang="en-US" dirty="0">
                <a:latin typeface="Calibri" panose="020F0502020204030204" pitchFamily="34" charset="0"/>
              </a:rPr>
              <a:t>Delivery of services, including whether to use a third-party contractor</a:t>
            </a:r>
          </a:p>
          <a:p>
            <a:pPr>
              <a:lnSpc>
                <a:spcPct val="100000"/>
              </a:lnSpc>
              <a:spcBef>
                <a:spcPts val="600"/>
              </a:spcBef>
              <a:spcAft>
                <a:spcPts val="600"/>
              </a:spcAft>
            </a:pPr>
            <a:r>
              <a:rPr lang="en-US" dirty="0">
                <a:latin typeface="Calibri" panose="020F0502020204030204" pitchFamily="34" charset="0"/>
              </a:rPr>
              <a:t>How services will be assessed and the results used to improve services</a:t>
            </a:r>
          </a:p>
          <a:p>
            <a:pPr>
              <a:lnSpc>
                <a:spcPct val="100000"/>
              </a:lnSpc>
              <a:spcBef>
                <a:spcPts val="600"/>
              </a:spcBef>
              <a:spcAft>
                <a:spcPts val="600"/>
              </a:spcAft>
            </a:pPr>
            <a:r>
              <a:rPr lang="en-US" dirty="0">
                <a:latin typeface="Calibri" panose="020F0502020204030204" pitchFamily="34" charset="0"/>
              </a:rPr>
              <a:t>Pooling of funds</a:t>
            </a:r>
          </a:p>
          <a:p>
            <a:pPr>
              <a:lnSpc>
                <a:spcPct val="100000"/>
              </a:lnSpc>
              <a:spcBef>
                <a:spcPts val="600"/>
              </a:spcBef>
              <a:spcAft>
                <a:spcPts val="600"/>
              </a:spcAft>
            </a:pPr>
            <a:r>
              <a:rPr lang="en-US" dirty="0">
                <a:latin typeface="Calibri" panose="020F0502020204030204" pitchFamily="34" charset="0"/>
              </a:rPr>
              <a:t>Whether to use funds in coordination with funds available under other programs</a:t>
            </a:r>
            <a:endParaRPr lang="en-US" dirty="0"/>
          </a:p>
        </p:txBody>
      </p:sp>
    </p:spTree>
    <p:extLst>
      <p:ext uri="{BB962C8B-B14F-4D97-AF65-F5344CB8AC3E}">
        <p14:creationId xmlns:p14="http://schemas.microsoft.com/office/powerpoint/2010/main" val="297876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721822" y="320675"/>
            <a:ext cx="10515600" cy="1325563"/>
          </a:xfrm>
        </p:spPr>
        <p:txBody>
          <a:bodyPr>
            <a:normAutofit/>
          </a:bodyPr>
          <a:lstStyle/>
          <a:p>
            <a:r>
              <a:rPr lang="en-US" sz="4000" dirty="0">
                <a:latin typeface="Calibri" panose="020F0502020204030204" pitchFamily="34" charset="0"/>
                <a:cs typeface="Calibri" panose="020F0502020204030204" pitchFamily="34" charset="0"/>
              </a:rPr>
              <a:t>Mission</a:t>
            </a:r>
          </a:p>
        </p:txBody>
      </p:sp>
      <p:sp>
        <p:nvSpPr>
          <p:cNvPr id="11" name="Content Placeholder 10"/>
          <p:cNvSpPr>
            <a:spLocks noGrp="1"/>
          </p:cNvSpPr>
          <p:nvPr>
            <p:ph idx="1"/>
          </p:nvPr>
        </p:nvSpPr>
        <p:spPr/>
        <p:txBody>
          <a:bodyPr anchor="ctr">
            <a:normAutofit/>
          </a:bodyPr>
          <a:lstStyle/>
          <a:p>
            <a:pPr marL="0" indent="0">
              <a:buNone/>
            </a:pPr>
            <a:r>
              <a:rPr lang="en-US" dirty="0">
                <a:latin typeface="Calibri" panose="020F0502020204030204" pitchFamily="34" charset="0"/>
                <a:cs typeface="Calibri" panose="020F0502020204030204" pitchFamily="34" charset="0"/>
              </a:rPr>
              <a:t>The New Jersey Department of Education supports schools, educators and districts to ensure all of New Jersey's 1.4 million students have equitable access to high quality education and achieve academic excellence.</a:t>
            </a:r>
          </a:p>
        </p:txBody>
      </p:sp>
      <p:sp>
        <p:nvSpPr>
          <p:cNvPr id="6" name="Slide Number Placeholder 5"/>
          <p:cNvSpPr>
            <a:spLocks noGrp="1"/>
          </p:cNvSpPr>
          <p:nvPr>
            <p:ph type="sldNum" sz="quarter" idx="12"/>
          </p:nvPr>
        </p:nvSpPr>
        <p:spPr/>
        <p:txBody>
          <a:bodyPr/>
          <a:lstStyle/>
          <a:p>
            <a:fld id="{CD5C70A5-9411-4B11-A0DB-D49D3D849901}" type="slidenum">
              <a:rPr lang="en-US" smtClean="0"/>
              <a:t>2</a:t>
            </a:fld>
            <a:endParaRPr lang="en-US" dirty="0"/>
          </a:p>
        </p:txBody>
      </p:sp>
    </p:spTree>
    <p:extLst>
      <p:ext uri="{BB962C8B-B14F-4D97-AF65-F5344CB8AC3E}">
        <p14:creationId xmlns:p14="http://schemas.microsoft.com/office/powerpoint/2010/main" val="2694316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B9C5-7E7E-4676-BC38-CCE6E26AB384}"/>
              </a:ext>
            </a:extLst>
          </p:cNvPr>
          <p:cNvSpPr>
            <a:spLocks noGrp="1"/>
          </p:cNvSpPr>
          <p:nvPr>
            <p:ph type="title"/>
          </p:nvPr>
        </p:nvSpPr>
        <p:spPr>
          <a:xfrm>
            <a:off x="838200" y="373856"/>
            <a:ext cx="10515600" cy="1325563"/>
          </a:xfrm>
        </p:spPr>
        <p:txBody>
          <a:bodyPr>
            <a:normAutofit fontScale="90000"/>
          </a:bodyPr>
          <a:lstStyle/>
          <a:p>
            <a:pPr algn="ctr">
              <a:lnSpc>
                <a:spcPct val="100000"/>
              </a:lnSpc>
            </a:pPr>
            <a:r>
              <a:rPr lang="en-US" b="1" dirty="0">
                <a:latin typeface="Calibri" panose="020F0502020204030204" pitchFamily="34" charset="0"/>
              </a:rPr>
              <a:t>Consultation</a:t>
            </a:r>
            <a:br>
              <a:rPr lang="en-US" dirty="0">
                <a:latin typeface="Calibri" panose="020F0502020204030204" pitchFamily="34" charset="0"/>
              </a:rPr>
            </a:br>
            <a:r>
              <a:rPr lang="en-US" sz="4000" b="1" i="1" dirty="0">
                <a:solidFill>
                  <a:schemeClr val="accent2">
                    <a:lumMod val="75000"/>
                  </a:schemeClr>
                </a:solidFill>
                <a:latin typeface="Calibri" panose="020F0502020204030204" pitchFamily="34" charset="0"/>
              </a:rPr>
              <a:t>Required Topic: Services to be Provided</a:t>
            </a:r>
            <a:endParaRPr lang="en-US" dirty="0">
              <a:solidFill>
                <a:schemeClr val="accent2">
                  <a:lumMod val="75000"/>
                </a:schemeClr>
              </a:solidFill>
              <a:latin typeface="Calibri" panose="020F0502020204030204" pitchFamily="34" charset="0"/>
            </a:endParaRPr>
          </a:p>
        </p:txBody>
      </p:sp>
      <p:sp>
        <p:nvSpPr>
          <p:cNvPr id="3" name="Slide Number Placeholder 2">
            <a:extLst>
              <a:ext uri="{FF2B5EF4-FFF2-40B4-BE49-F238E27FC236}">
                <a16:creationId xmlns:a16="http://schemas.microsoft.com/office/drawing/2014/main" id="{F62DBE6E-CA62-4E55-94DA-BF056E07791E}"/>
              </a:ext>
            </a:extLst>
          </p:cNvPr>
          <p:cNvSpPr>
            <a:spLocks noGrp="1"/>
          </p:cNvSpPr>
          <p:nvPr>
            <p:ph type="sldNum" sz="quarter" idx="12"/>
          </p:nvPr>
        </p:nvSpPr>
        <p:spPr/>
        <p:txBody>
          <a:bodyPr/>
          <a:lstStyle/>
          <a:p>
            <a:fld id="{CD5C70A5-9411-4B11-A0DB-D49D3D849901}" type="slidenum">
              <a:rPr lang="en-US" smtClean="0"/>
              <a:pPr/>
              <a:t>20</a:t>
            </a:fld>
            <a:endParaRPr lang="en-US" dirty="0"/>
          </a:p>
        </p:txBody>
      </p:sp>
      <p:sp>
        <p:nvSpPr>
          <p:cNvPr id="4" name="Text Placeholder 3">
            <a:extLst>
              <a:ext uri="{FF2B5EF4-FFF2-40B4-BE49-F238E27FC236}">
                <a16:creationId xmlns:a16="http://schemas.microsoft.com/office/drawing/2014/main" id="{0EA81650-751B-4FD4-9CE5-95D7F645FD86}"/>
              </a:ext>
            </a:extLst>
          </p:cNvPr>
          <p:cNvSpPr>
            <a:spLocks noGrp="1"/>
          </p:cNvSpPr>
          <p:nvPr>
            <p:ph type="body" sz="quarter" idx="13"/>
          </p:nvPr>
        </p:nvSpPr>
        <p:spPr/>
        <p:txBody>
          <a:bodyPr anchor="ctr">
            <a:normAutofit/>
          </a:bodyPr>
          <a:lstStyle/>
          <a:p>
            <a:pPr>
              <a:lnSpc>
                <a:spcPct val="100000"/>
              </a:lnSpc>
              <a:spcBef>
                <a:spcPts val="600"/>
              </a:spcBef>
              <a:spcAft>
                <a:spcPts val="600"/>
              </a:spcAft>
            </a:pPr>
            <a:r>
              <a:rPr lang="en-US" dirty="0">
                <a:latin typeface="Calibri" panose="020F0502020204030204" pitchFamily="34" charset="0"/>
              </a:rPr>
              <a:t>Program(s) are driven by outcome of data supported Needs Assessment</a:t>
            </a:r>
          </a:p>
          <a:p>
            <a:pPr>
              <a:lnSpc>
                <a:spcPct val="100000"/>
              </a:lnSpc>
              <a:spcBef>
                <a:spcPts val="600"/>
              </a:spcBef>
              <a:spcAft>
                <a:spcPts val="600"/>
              </a:spcAft>
            </a:pPr>
            <a:r>
              <a:rPr lang="en-US" dirty="0">
                <a:latin typeface="Calibri" panose="020F0502020204030204" pitchFamily="34" charset="0"/>
              </a:rPr>
              <a:t>Program(s) are determined during spring consultation</a:t>
            </a:r>
          </a:p>
          <a:p>
            <a:pPr>
              <a:lnSpc>
                <a:spcPct val="100000"/>
              </a:lnSpc>
              <a:spcBef>
                <a:spcPts val="600"/>
              </a:spcBef>
              <a:spcAft>
                <a:spcPts val="600"/>
              </a:spcAft>
            </a:pPr>
            <a:r>
              <a:rPr lang="en-US" dirty="0">
                <a:latin typeface="Calibri" panose="020F0502020204030204" pitchFamily="34" charset="0"/>
              </a:rPr>
              <a:t>Program(s) are continuously evaluated for effectiveness</a:t>
            </a:r>
          </a:p>
          <a:p>
            <a:pPr>
              <a:lnSpc>
                <a:spcPct val="100000"/>
              </a:lnSpc>
              <a:spcBef>
                <a:spcPts val="600"/>
              </a:spcBef>
              <a:spcAft>
                <a:spcPts val="600"/>
              </a:spcAft>
            </a:pPr>
            <a:r>
              <a:rPr lang="en-US" dirty="0">
                <a:latin typeface="Calibri" panose="020F0502020204030204" pitchFamily="34" charset="0"/>
              </a:rPr>
              <a:t>Scope of program can change during grant cycle </a:t>
            </a:r>
          </a:p>
          <a:p>
            <a:pPr>
              <a:lnSpc>
                <a:spcPct val="100000"/>
              </a:lnSpc>
              <a:spcBef>
                <a:spcPts val="600"/>
              </a:spcBef>
              <a:spcAft>
                <a:spcPts val="600"/>
              </a:spcAft>
            </a:pPr>
            <a:r>
              <a:rPr lang="en-US" dirty="0">
                <a:latin typeface="Calibri" panose="020F0502020204030204" pitchFamily="34" charset="0"/>
              </a:rPr>
              <a:t>On-going consultation captures program implementation and effectiveness</a:t>
            </a:r>
          </a:p>
        </p:txBody>
      </p:sp>
    </p:spTree>
    <p:extLst>
      <p:ext uri="{BB962C8B-B14F-4D97-AF65-F5344CB8AC3E}">
        <p14:creationId xmlns:p14="http://schemas.microsoft.com/office/powerpoint/2010/main" val="1486542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A0EFA-913C-4D16-A944-AD3CBAFFD2B2}"/>
              </a:ext>
            </a:extLst>
          </p:cNvPr>
          <p:cNvSpPr>
            <a:spLocks noGrp="1"/>
          </p:cNvSpPr>
          <p:nvPr>
            <p:ph type="title"/>
          </p:nvPr>
        </p:nvSpPr>
        <p:spPr>
          <a:xfrm>
            <a:off x="703977" y="373856"/>
            <a:ext cx="10515600" cy="1325563"/>
          </a:xfrm>
        </p:spPr>
        <p:txBody>
          <a:bodyPr>
            <a:normAutofit fontScale="90000"/>
          </a:bodyPr>
          <a:lstStyle/>
          <a:p>
            <a:pPr algn="ctr">
              <a:lnSpc>
                <a:spcPct val="100000"/>
              </a:lnSpc>
            </a:pPr>
            <a:r>
              <a:rPr lang="en-US" b="1" dirty="0">
                <a:latin typeface="Calibri" panose="020F0502020204030204" pitchFamily="34" charset="0"/>
              </a:rPr>
              <a:t>Consultation Topic </a:t>
            </a:r>
            <a:br>
              <a:rPr lang="en-US" b="1" dirty="0">
                <a:latin typeface="Calibri" panose="020F0502020204030204" pitchFamily="34" charset="0"/>
              </a:rPr>
            </a:br>
            <a:r>
              <a:rPr lang="en-US" sz="4000" b="1" i="1" dirty="0">
                <a:solidFill>
                  <a:schemeClr val="accent2">
                    <a:lumMod val="75000"/>
                  </a:schemeClr>
                </a:solidFill>
                <a:latin typeface="Calibri" panose="020F0502020204030204" pitchFamily="34" charset="0"/>
              </a:rPr>
              <a:t>Required Topic: Needs Assessment</a:t>
            </a:r>
          </a:p>
        </p:txBody>
      </p:sp>
      <p:sp>
        <p:nvSpPr>
          <p:cNvPr id="3" name="Slide Number Placeholder 2">
            <a:extLst>
              <a:ext uri="{FF2B5EF4-FFF2-40B4-BE49-F238E27FC236}">
                <a16:creationId xmlns:a16="http://schemas.microsoft.com/office/drawing/2014/main" id="{2EA5E274-072B-4A8B-88FB-4F623E7975AE}"/>
              </a:ext>
            </a:extLst>
          </p:cNvPr>
          <p:cNvSpPr>
            <a:spLocks noGrp="1"/>
          </p:cNvSpPr>
          <p:nvPr>
            <p:ph type="sldNum" sz="quarter" idx="12"/>
          </p:nvPr>
        </p:nvSpPr>
        <p:spPr/>
        <p:txBody>
          <a:bodyPr/>
          <a:lstStyle/>
          <a:p>
            <a:fld id="{CD5C70A5-9411-4B11-A0DB-D49D3D849901}" type="slidenum">
              <a:rPr lang="en-US" smtClean="0"/>
              <a:pPr/>
              <a:t>21</a:t>
            </a:fld>
            <a:endParaRPr lang="en-US" dirty="0"/>
          </a:p>
        </p:txBody>
      </p:sp>
      <p:sp>
        <p:nvSpPr>
          <p:cNvPr id="4" name="Text Placeholder 3">
            <a:extLst>
              <a:ext uri="{FF2B5EF4-FFF2-40B4-BE49-F238E27FC236}">
                <a16:creationId xmlns:a16="http://schemas.microsoft.com/office/drawing/2014/main" id="{F400169B-1783-43DB-8013-8ED6359BDB56}"/>
              </a:ext>
            </a:extLst>
          </p:cNvPr>
          <p:cNvSpPr>
            <a:spLocks noGrp="1"/>
          </p:cNvSpPr>
          <p:nvPr>
            <p:ph type="body" sz="quarter" idx="13"/>
          </p:nvPr>
        </p:nvSpPr>
        <p:spPr>
          <a:xfrm>
            <a:off x="838200" y="1947863"/>
            <a:ext cx="10515600" cy="4122737"/>
          </a:xfrm>
        </p:spPr>
        <p:txBody>
          <a:bodyPr anchor="ctr">
            <a:normAutofit/>
          </a:bodyPr>
          <a:lstStyle/>
          <a:p>
            <a:pPr lvl="1">
              <a:lnSpc>
                <a:spcPct val="100000"/>
              </a:lnSpc>
              <a:spcBef>
                <a:spcPts val="600"/>
              </a:spcBef>
              <a:spcAft>
                <a:spcPts val="600"/>
              </a:spcAft>
            </a:pPr>
            <a:r>
              <a:rPr lang="en-US" dirty="0">
                <a:latin typeface="Calibri" panose="020F0502020204030204" pitchFamily="34" charset="0"/>
              </a:rPr>
              <a:t>To be completed by the nonpublic school prior to initial consultation meeting</a:t>
            </a:r>
          </a:p>
          <a:p>
            <a:pPr lvl="1">
              <a:lnSpc>
                <a:spcPct val="100000"/>
              </a:lnSpc>
              <a:spcBef>
                <a:spcPts val="600"/>
              </a:spcBef>
              <a:spcAft>
                <a:spcPts val="600"/>
              </a:spcAft>
            </a:pPr>
            <a:r>
              <a:rPr lang="en-US" dirty="0">
                <a:latin typeface="Calibri" panose="020F0502020204030204" pitchFamily="34" charset="0"/>
              </a:rPr>
              <a:t>Should reflect use of equitable share in each eligible Title</a:t>
            </a:r>
          </a:p>
          <a:p>
            <a:pPr lvl="1">
              <a:lnSpc>
                <a:spcPct val="100000"/>
              </a:lnSpc>
              <a:spcBef>
                <a:spcPts val="600"/>
              </a:spcBef>
              <a:spcAft>
                <a:spcPts val="600"/>
              </a:spcAft>
            </a:pPr>
            <a:r>
              <a:rPr lang="en-US" dirty="0">
                <a:latin typeface="Calibri" panose="020F0502020204030204" pitchFamily="34" charset="0"/>
              </a:rPr>
              <a:t>Use of funds should be supported by data:</a:t>
            </a:r>
          </a:p>
          <a:p>
            <a:pPr lvl="2">
              <a:lnSpc>
                <a:spcPct val="100000"/>
              </a:lnSpc>
              <a:spcBef>
                <a:spcPts val="600"/>
              </a:spcBef>
              <a:spcAft>
                <a:spcPts val="600"/>
              </a:spcAft>
            </a:pPr>
            <a:r>
              <a:rPr lang="en-US" dirty="0">
                <a:latin typeface="Calibri" panose="020F0502020204030204" pitchFamily="34" charset="0"/>
              </a:rPr>
              <a:t>Achievement tests</a:t>
            </a:r>
          </a:p>
          <a:p>
            <a:pPr lvl="2">
              <a:lnSpc>
                <a:spcPct val="100000"/>
              </a:lnSpc>
              <a:spcBef>
                <a:spcPts val="600"/>
              </a:spcBef>
              <a:spcAft>
                <a:spcPts val="600"/>
              </a:spcAft>
            </a:pPr>
            <a:r>
              <a:rPr lang="en-US" dirty="0">
                <a:latin typeface="Calibri" panose="020F0502020204030204" pitchFamily="34" charset="0"/>
              </a:rPr>
              <a:t>Teacher referrals</a:t>
            </a:r>
          </a:p>
          <a:p>
            <a:pPr lvl="2">
              <a:lnSpc>
                <a:spcPct val="100000"/>
              </a:lnSpc>
              <a:spcBef>
                <a:spcPts val="600"/>
              </a:spcBef>
              <a:spcAft>
                <a:spcPts val="600"/>
              </a:spcAft>
            </a:pPr>
            <a:r>
              <a:rPr lang="en-US" dirty="0">
                <a:latin typeface="Calibri" panose="020F0502020204030204" pitchFamily="34" charset="0"/>
              </a:rPr>
              <a:t>Recommendations based on objective, educationally related criteria</a:t>
            </a:r>
          </a:p>
          <a:p>
            <a:pPr lvl="2">
              <a:lnSpc>
                <a:spcPct val="100000"/>
              </a:lnSpc>
              <a:spcBef>
                <a:spcPts val="600"/>
              </a:spcBef>
              <a:spcAft>
                <a:spcPts val="600"/>
              </a:spcAft>
            </a:pPr>
            <a:r>
              <a:rPr lang="en-US" dirty="0">
                <a:latin typeface="Calibri" panose="020F0502020204030204" pitchFamily="34" charset="0"/>
              </a:rPr>
              <a:t>Grades</a:t>
            </a:r>
          </a:p>
          <a:p>
            <a:pPr lvl="1">
              <a:lnSpc>
                <a:spcPct val="100000"/>
              </a:lnSpc>
              <a:spcBef>
                <a:spcPts val="600"/>
              </a:spcBef>
              <a:spcAft>
                <a:spcPts val="600"/>
              </a:spcAft>
            </a:pPr>
            <a:r>
              <a:rPr lang="en-US" dirty="0">
                <a:latin typeface="Calibri" panose="020F0502020204030204" pitchFamily="34" charset="0"/>
              </a:rPr>
              <a:t>These criteria may be different than those used by the LEA</a:t>
            </a:r>
          </a:p>
        </p:txBody>
      </p:sp>
    </p:spTree>
    <p:extLst>
      <p:ext uri="{BB962C8B-B14F-4D97-AF65-F5344CB8AC3E}">
        <p14:creationId xmlns:p14="http://schemas.microsoft.com/office/powerpoint/2010/main" val="581454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08510-276D-4FDB-BC4D-61FE48519AAD}"/>
              </a:ext>
            </a:extLst>
          </p:cNvPr>
          <p:cNvSpPr>
            <a:spLocks noGrp="1"/>
          </p:cNvSpPr>
          <p:nvPr>
            <p:ph type="title"/>
          </p:nvPr>
        </p:nvSpPr>
        <p:spPr/>
        <p:txBody>
          <a:bodyPr>
            <a:normAutofit fontScale="90000"/>
          </a:bodyPr>
          <a:lstStyle/>
          <a:p>
            <a:pPr algn="ctr">
              <a:lnSpc>
                <a:spcPct val="100000"/>
              </a:lnSpc>
            </a:pPr>
            <a:r>
              <a:rPr lang="en-US" b="1" dirty="0">
                <a:latin typeface="Calibri" panose="020F0502020204030204" pitchFamily="34" charset="0"/>
              </a:rPr>
              <a:t>Consultation Topic</a:t>
            </a:r>
            <a:br>
              <a:rPr lang="en-US" dirty="0">
                <a:latin typeface="Calibri" panose="020F0502020204030204" pitchFamily="34" charset="0"/>
              </a:rPr>
            </a:br>
            <a:r>
              <a:rPr lang="en-US" sz="4000" b="1" i="1" dirty="0">
                <a:solidFill>
                  <a:schemeClr val="accent2">
                    <a:lumMod val="75000"/>
                  </a:schemeClr>
                </a:solidFill>
                <a:latin typeface="Calibri" panose="020F0502020204030204" pitchFamily="34" charset="0"/>
              </a:rPr>
              <a:t>Required Topic: Size and Scope of Services</a:t>
            </a:r>
            <a:endParaRPr lang="en-US" sz="4000" b="1" i="1" dirty="0">
              <a:solidFill>
                <a:schemeClr val="accent2">
                  <a:lumMod val="75000"/>
                </a:schemeClr>
              </a:solidFill>
            </a:endParaRPr>
          </a:p>
        </p:txBody>
      </p:sp>
      <p:sp>
        <p:nvSpPr>
          <p:cNvPr id="3" name="Slide Number Placeholder 2">
            <a:extLst>
              <a:ext uri="{FF2B5EF4-FFF2-40B4-BE49-F238E27FC236}">
                <a16:creationId xmlns:a16="http://schemas.microsoft.com/office/drawing/2014/main" id="{EE7AD109-D286-4AD2-82D1-BCB18782A75C}"/>
              </a:ext>
            </a:extLst>
          </p:cNvPr>
          <p:cNvSpPr>
            <a:spLocks noGrp="1"/>
          </p:cNvSpPr>
          <p:nvPr>
            <p:ph type="sldNum" sz="quarter" idx="12"/>
          </p:nvPr>
        </p:nvSpPr>
        <p:spPr/>
        <p:txBody>
          <a:bodyPr/>
          <a:lstStyle/>
          <a:p>
            <a:fld id="{CD5C70A5-9411-4B11-A0DB-D49D3D849901}" type="slidenum">
              <a:rPr lang="en-US" smtClean="0"/>
              <a:pPr/>
              <a:t>22</a:t>
            </a:fld>
            <a:endParaRPr lang="en-US" dirty="0"/>
          </a:p>
        </p:txBody>
      </p:sp>
      <p:sp>
        <p:nvSpPr>
          <p:cNvPr id="4" name="Text Placeholder 3">
            <a:extLst>
              <a:ext uri="{FF2B5EF4-FFF2-40B4-BE49-F238E27FC236}">
                <a16:creationId xmlns:a16="http://schemas.microsoft.com/office/drawing/2014/main" id="{FE3BA128-0E9D-47C4-A284-6B0BC6CD0D52}"/>
              </a:ext>
            </a:extLst>
          </p:cNvPr>
          <p:cNvSpPr>
            <a:spLocks noGrp="1"/>
          </p:cNvSpPr>
          <p:nvPr>
            <p:ph type="body" sz="quarter" idx="13"/>
          </p:nvPr>
        </p:nvSpPr>
        <p:spPr/>
        <p:txBody>
          <a:bodyPr anchor="ctr">
            <a:normAutofit/>
          </a:bodyPr>
          <a:lstStyle/>
          <a:p>
            <a:pPr lvl="1">
              <a:lnSpc>
                <a:spcPct val="100000"/>
              </a:lnSpc>
              <a:spcBef>
                <a:spcPts val="600"/>
              </a:spcBef>
              <a:spcAft>
                <a:spcPts val="600"/>
              </a:spcAft>
            </a:pPr>
            <a:r>
              <a:rPr lang="en-US" dirty="0">
                <a:latin typeface="Calibri" panose="020F0502020204030204" pitchFamily="34" charset="0"/>
                <a:hlinkClick r:id="rId3"/>
              </a:rPr>
              <a:t>Nonpublic ESEA Allocation Tables</a:t>
            </a:r>
            <a:endParaRPr lang="en-US" dirty="0">
              <a:latin typeface="Calibri" panose="020F0502020204030204" pitchFamily="34" charset="0"/>
            </a:endParaRPr>
          </a:p>
          <a:p>
            <a:pPr lvl="1">
              <a:lnSpc>
                <a:spcPct val="100000"/>
              </a:lnSpc>
              <a:spcBef>
                <a:spcPts val="600"/>
              </a:spcBef>
              <a:spcAft>
                <a:spcPts val="600"/>
              </a:spcAft>
            </a:pPr>
            <a:r>
              <a:rPr lang="en-US" dirty="0">
                <a:latin typeface="Calibri" panose="020F0502020204030204" pitchFamily="34" charset="0"/>
                <a:hlinkClick r:id="rId4"/>
              </a:rPr>
              <a:t>Public ESEA Allocation Tables</a:t>
            </a:r>
            <a:endParaRPr lang="en-US" dirty="0">
              <a:latin typeface="Calibri" panose="020F0502020204030204" pitchFamily="34" charset="0"/>
            </a:endParaRPr>
          </a:p>
          <a:p>
            <a:pPr>
              <a:lnSpc>
                <a:spcPct val="100000"/>
              </a:lnSpc>
              <a:spcBef>
                <a:spcPts val="600"/>
              </a:spcBef>
              <a:spcAft>
                <a:spcPts val="600"/>
              </a:spcAft>
            </a:pPr>
            <a:r>
              <a:rPr lang="en-US" dirty="0">
                <a:latin typeface="Calibri" panose="020F0502020204030204" pitchFamily="34" charset="0"/>
              </a:rPr>
              <a:t>These tables are updated as soon as the NJDOE gets the ESEA allocation from the Federal government.</a:t>
            </a:r>
          </a:p>
          <a:p>
            <a:pPr>
              <a:lnSpc>
                <a:spcPct val="100000"/>
              </a:lnSpc>
              <a:spcBef>
                <a:spcPts val="600"/>
              </a:spcBef>
              <a:spcAft>
                <a:spcPts val="600"/>
              </a:spcAft>
            </a:pPr>
            <a:r>
              <a:rPr lang="en-US" dirty="0">
                <a:latin typeface="Calibri" panose="020F0502020204030204" pitchFamily="34" charset="0"/>
              </a:rPr>
              <a:t>A nonpublic school </a:t>
            </a:r>
            <a:r>
              <a:rPr lang="en-US" b="1" dirty="0">
                <a:latin typeface="Calibri" panose="020F0502020204030204" pitchFamily="34" charset="0"/>
              </a:rPr>
              <a:t>must</a:t>
            </a:r>
            <a:r>
              <a:rPr lang="en-US" dirty="0">
                <a:latin typeface="Calibri" panose="020F0502020204030204" pitchFamily="34" charset="0"/>
              </a:rPr>
              <a:t> fill out the Nonpublic Enrollment Report on time in order to receive an equitable share of federal funds.</a:t>
            </a:r>
          </a:p>
          <a:p>
            <a:pPr>
              <a:lnSpc>
                <a:spcPct val="100000"/>
              </a:lnSpc>
              <a:spcBef>
                <a:spcPts val="600"/>
              </a:spcBef>
              <a:spcAft>
                <a:spcPts val="600"/>
              </a:spcAft>
            </a:pPr>
            <a:r>
              <a:rPr lang="en-US" dirty="0">
                <a:latin typeface="Calibri" panose="020F0502020204030204" pitchFamily="34" charset="0"/>
              </a:rPr>
              <a:t>Proceed with consultation using 85% of the prior year’s allocation. </a:t>
            </a:r>
          </a:p>
        </p:txBody>
      </p:sp>
    </p:spTree>
    <p:extLst>
      <p:ext uri="{BB962C8B-B14F-4D97-AF65-F5344CB8AC3E}">
        <p14:creationId xmlns:p14="http://schemas.microsoft.com/office/powerpoint/2010/main" val="732998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78E69-9CD0-472C-BC2C-723EF7E45B78}"/>
              </a:ext>
            </a:extLst>
          </p:cNvPr>
          <p:cNvSpPr>
            <a:spLocks noGrp="1"/>
          </p:cNvSpPr>
          <p:nvPr>
            <p:ph type="title"/>
          </p:nvPr>
        </p:nvSpPr>
        <p:spPr>
          <a:xfrm>
            <a:off x="838200" y="365125"/>
            <a:ext cx="10515600" cy="1350553"/>
          </a:xfrm>
        </p:spPr>
        <p:txBody>
          <a:bodyPr>
            <a:normAutofit fontScale="90000"/>
          </a:bodyPr>
          <a:lstStyle/>
          <a:p>
            <a:pPr algn="ctr">
              <a:lnSpc>
                <a:spcPct val="100000"/>
              </a:lnSpc>
            </a:pPr>
            <a:r>
              <a:rPr lang="en-US" b="1" dirty="0">
                <a:latin typeface="Calibri" panose="020F0502020204030204" pitchFamily="34" charset="0"/>
              </a:rPr>
              <a:t>Consultation </a:t>
            </a:r>
            <a:br>
              <a:rPr lang="en-US" b="1" dirty="0">
                <a:latin typeface="Calibri" panose="020F0502020204030204" pitchFamily="34" charset="0"/>
              </a:rPr>
            </a:br>
            <a:r>
              <a:rPr lang="en-US" sz="4000" b="1" i="1" dirty="0">
                <a:solidFill>
                  <a:schemeClr val="accent2">
                    <a:lumMod val="75000"/>
                  </a:schemeClr>
                </a:solidFill>
                <a:latin typeface="Calibri" panose="020F0502020204030204" pitchFamily="34" charset="0"/>
              </a:rPr>
              <a:t>Required Topic: Service Delivery (1 of 2)</a:t>
            </a:r>
            <a:endParaRPr lang="en-US" sz="4000" i="1" dirty="0">
              <a:solidFill>
                <a:schemeClr val="accent2">
                  <a:lumMod val="75000"/>
                </a:schemeClr>
              </a:solidFill>
            </a:endParaRPr>
          </a:p>
        </p:txBody>
      </p:sp>
      <p:sp>
        <p:nvSpPr>
          <p:cNvPr id="3" name="Slide Number Placeholder 2">
            <a:extLst>
              <a:ext uri="{FF2B5EF4-FFF2-40B4-BE49-F238E27FC236}">
                <a16:creationId xmlns:a16="http://schemas.microsoft.com/office/drawing/2014/main" id="{EE65BE76-0DD4-471F-9820-C241BB86D8A5}"/>
              </a:ext>
            </a:extLst>
          </p:cNvPr>
          <p:cNvSpPr>
            <a:spLocks noGrp="1"/>
          </p:cNvSpPr>
          <p:nvPr>
            <p:ph type="sldNum" sz="quarter" idx="12"/>
          </p:nvPr>
        </p:nvSpPr>
        <p:spPr/>
        <p:txBody>
          <a:bodyPr/>
          <a:lstStyle/>
          <a:p>
            <a:fld id="{CD5C70A5-9411-4B11-A0DB-D49D3D849901}" type="slidenum">
              <a:rPr lang="en-US" smtClean="0"/>
              <a:pPr/>
              <a:t>23</a:t>
            </a:fld>
            <a:endParaRPr lang="en-US" dirty="0"/>
          </a:p>
        </p:txBody>
      </p:sp>
      <p:sp>
        <p:nvSpPr>
          <p:cNvPr id="4" name="Text Placeholder 3">
            <a:extLst>
              <a:ext uri="{FF2B5EF4-FFF2-40B4-BE49-F238E27FC236}">
                <a16:creationId xmlns:a16="http://schemas.microsoft.com/office/drawing/2014/main" id="{4530A9AC-F146-485E-82BC-C8442AAC51BF}"/>
              </a:ext>
            </a:extLst>
          </p:cNvPr>
          <p:cNvSpPr>
            <a:spLocks noGrp="1"/>
          </p:cNvSpPr>
          <p:nvPr>
            <p:ph type="body" sz="quarter" idx="13"/>
          </p:nvPr>
        </p:nvSpPr>
        <p:spPr/>
        <p:txBody>
          <a:bodyPr anchor="ctr">
            <a:normAutofit/>
          </a:bodyPr>
          <a:lstStyle/>
          <a:p>
            <a:pPr marL="0" indent="0" algn="ctr">
              <a:lnSpc>
                <a:spcPct val="100000"/>
              </a:lnSpc>
              <a:spcBef>
                <a:spcPts val="600"/>
              </a:spcBef>
              <a:spcAft>
                <a:spcPts val="600"/>
              </a:spcAft>
              <a:buNone/>
            </a:pPr>
            <a:r>
              <a:rPr lang="en-US" b="1" dirty="0">
                <a:latin typeface="Calibri" panose="020F0502020204030204" pitchFamily="34" charset="0"/>
              </a:rPr>
              <a:t>How? Where? By Whom?</a:t>
            </a:r>
            <a:r>
              <a:rPr lang="en-US" dirty="0">
                <a:latin typeface="Calibri" panose="020F0502020204030204" pitchFamily="34" charset="0"/>
              </a:rPr>
              <a:t> </a:t>
            </a:r>
          </a:p>
          <a:p>
            <a:pPr>
              <a:lnSpc>
                <a:spcPct val="100000"/>
              </a:lnSpc>
              <a:spcBef>
                <a:spcPts val="600"/>
              </a:spcBef>
              <a:spcAft>
                <a:spcPts val="600"/>
              </a:spcAft>
            </a:pPr>
            <a:r>
              <a:rPr lang="en-US" dirty="0">
                <a:latin typeface="Calibri" panose="020F0502020204030204" pitchFamily="34" charset="0"/>
              </a:rPr>
              <a:t>An LEA may provide services directly or indirectly through contracts with individuals and public and private agencies, organizations, and institutions so long as those entities are independent of the nonpublic school in the provision of those services.  </a:t>
            </a:r>
          </a:p>
        </p:txBody>
      </p:sp>
    </p:spTree>
    <p:extLst>
      <p:ext uri="{BB962C8B-B14F-4D97-AF65-F5344CB8AC3E}">
        <p14:creationId xmlns:p14="http://schemas.microsoft.com/office/powerpoint/2010/main" val="466148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ABFD8-5E87-4637-9F31-CAE280C59EE0}"/>
              </a:ext>
            </a:extLst>
          </p:cNvPr>
          <p:cNvSpPr>
            <a:spLocks noGrp="1"/>
          </p:cNvSpPr>
          <p:nvPr>
            <p:ph type="title"/>
          </p:nvPr>
        </p:nvSpPr>
        <p:spPr>
          <a:xfrm>
            <a:off x="124691" y="550430"/>
            <a:ext cx="11790217" cy="1801091"/>
          </a:xfrm>
        </p:spPr>
        <p:txBody>
          <a:bodyPr>
            <a:normAutofit/>
          </a:bodyPr>
          <a:lstStyle/>
          <a:p>
            <a:pPr algn="ctr">
              <a:lnSpc>
                <a:spcPct val="100000"/>
              </a:lnSpc>
            </a:pPr>
            <a:r>
              <a:rPr lang="en-US" b="1" dirty="0">
                <a:latin typeface="Calibri" panose="020F0502020204030204" pitchFamily="34" charset="0"/>
              </a:rPr>
              <a:t>Consultation </a:t>
            </a:r>
            <a:br>
              <a:rPr lang="en-US" sz="4900" b="1" dirty="0">
                <a:latin typeface="Calibri" panose="020F0502020204030204" pitchFamily="34" charset="0"/>
              </a:rPr>
            </a:br>
            <a:r>
              <a:rPr lang="en-US" sz="4000" b="1" i="1" dirty="0">
                <a:solidFill>
                  <a:schemeClr val="accent2">
                    <a:lumMod val="75000"/>
                  </a:schemeClr>
                </a:solidFill>
                <a:latin typeface="Calibri" panose="020F0502020204030204" pitchFamily="34" charset="0"/>
              </a:rPr>
              <a:t>Required Topic: Service Delivery (2 of 2)</a:t>
            </a:r>
            <a:endParaRPr lang="en-US" dirty="0"/>
          </a:p>
        </p:txBody>
      </p:sp>
      <p:sp>
        <p:nvSpPr>
          <p:cNvPr id="3" name="Slide Number Placeholder 2">
            <a:extLst>
              <a:ext uri="{FF2B5EF4-FFF2-40B4-BE49-F238E27FC236}">
                <a16:creationId xmlns:a16="http://schemas.microsoft.com/office/drawing/2014/main" id="{23D65DA5-EDB8-449B-88A2-0CDA9B77E38A}"/>
              </a:ext>
            </a:extLst>
          </p:cNvPr>
          <p:cNvSpPr>
            <a:spLocks noGrp="1"/>
          </p:cNvSpPr>
          <p:nvPr>
            <p:ph type="sldNum" sz="quarter" idx="12"/>
          </p:nvPr>
        </p:nvSpPr>
        <p:spPr/>
        <p:txBody>
          <a:bodyPr/>
          <a:lstStyle/>
          <a:p>
            <a:fld id="{CD5C70A5-9411-4B11-A0DB-D49D3D849901}" type="slidenum">
              <a:rPr lang="en-US" smtClean="0"/>
              <a:pPr/>
              <a:t>24</a:t>
            </a:fld>
            <a:endParaRPr lang="en-US" dirty="0"/>
          </a:p>
        </p:txBody>
      </p:sp>
      <p:sp>
        <p:nvSpPr>
          <p:cNvPr id="4" name="Text Placeholder 3">
            <a:extLst>
              <a:ext uri="{FF2B5EF4-FFF2-40B4-BE49-F238E27FC236}">
                <a16:creationId xmlns:a16="http://schemas.microsoft.com/office/drawing/2014/main" id="{1CAEC83B-5594-4CDF-8CCB-86093FA82C0C}"/>
              </a:ext>
            </a:extLst>
          </p:cNvPr>
          <p:cNvSpPr>
            <a:spLocks noGrp="1"/>
          </p:cNvSpPr>
          <p:nvPr>
            <p:ph type="body" sz="quarter" idx="13"/>
          </p:nvPr>
        </p:nvSpPr>
        <p:spPr>
          <a:xfrm>
            <a:off x="1020618" y="2398135"/>
            <a:ext cx="10388600" cy="4122737"/>
          </a:xfrm>
        </p:spPr>
        <p:txBody>
          <a:bodyPr>
            <a:normAutofit/>
          </a:bodyPr>
          <a:lstStyle/>
          <a:p>
            <a:pPr marL="0" indent="0" algn="ctr">
              <a:lnSpc>
                <a:spcPct val="100000"/>
              </a:lnSpc>
              <a:spcBef>
                <a:spcPts val="600"/>
              </a:spcBef>
              <a:spcAft>
                <a:spcPts val="600"/>
              </a:spcAft>
              <a:buNone/>
            </a:pPr>
            <a:r>
              <a:rPr lang="en-US" b="1" dirty="0">
                <a:latin typeface="Calibri" panose="020F0502020204030204" pitchFamily="34" charset="0"/>
              </a:rPr>
              <a:t>Use of Third-Party Provider</a:t>
            </a:r>
            <a:endParaRPr lang="en-US" dirty="0">
              <a:latin typeface="Calibri" panose="020F0502020204030204" pitchFamily="34" charset="0"/>
            </a:endParaRPr>
          </a:p>
          <a:p>
            <a:pPr>
              <a:lnSpc>
                <a:spcPct val="100000"/>
              </a:lnSpc>
              <a:spcBef>
                <a:spcPts val="600"/>
              </a:spcBef>
              <a:spcAft>
                <a:spcPts val="600"/>
              </a:spcAft>
            </a:pPr>
            <a:r>
              <a:rPr lang="en-US" dirty="0">
                <a:latin typeface="Calibri" panose="020F0502020204030204" pitchFamily="34" charset="0"/>
              </a:rPr>
              <a:t>Consultation must include a discussion of service delivery mechanisms. </a:t>
            </a:r>
          </a:p>
          <a:p>
            <a:pPr>
              <a:lnSpc>
                <a:spcPct val="100000"/>
              </a:lnSpc>
              <a:spcBef>
                <a:spcPts val="600"/>
              </a:spcBef>
              <a:spcAft>
                <a:spcPts val="600"/>
              </a:spcAft>
            </a:pPr>
            <a:r>
              <a:rPr lang="en-US" dirty="0">
                <a:latin typeface="Calibri" panose="020F0502020204030204" pitchFamily="34" charset="0"/>
              </a:rPr>
              <a:t>LEA must include a thorough consideration and analysis of the views of the nonpublic school officials on the provision of services by potential third-party providers.</a:t>
            </a:r>
          </a:p>
          <a:p>
            <a:pPr>
              <a:lnSpc>
                <a:spcPct val="100000"/>
              </a:lnSpc>
              <a:spcBef>
                <a:spcPts val="600"/>
              </a:spcBef>
              <a:spcAft>
                <a:spcPts val="600"/>
              </a:spcAft>
            </a:pPr>
            <a:r>
              <a:rPr lang="en-US" dirty="0">
                <a:latin typeface="Calibri" panose="020F0502020204030204" pitchFamily="34" charset="0"/>
              </a:rPr>
              <a:t>The LEA remains responsible for the oversight of the programs.</a:t>
            </a:r>
          </a:p>
        </p:txBody>
      </p:sp>
    </p:spTree>
    <p:extLst>
      <p:ext uri="{BB962C8B-B14F-4D97-AF65-F5344CB8AC3E}">
        <p14:creationId xmlns:p14="http://schemas.microsoft.com/office/powerpoint/2010/main" val="3392980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B82EB-62F2-4871-9A94-8FBA4BAD3803}"/>
              </a:ext>
            </a:extLst>
          </p:cNvPr>
          <p:cNvSpPr>
            <a:spLocks noGrp="1"/>
          </p:cNvSpPr>
          <p:nvPr>
            <p:ph type="title"/>
          </p:nvPr>
        </p:nvSpPr>
        <p:spPr/>
        <p:txBody>
          <a:bodyPr>
            <a:normAutofit fontScale="90000"/>
          </a:bodyPr>
          <a:lstStyle/>
          <a:p>
            <a:pPr algn="ctr">
              <a:lnSpc>
                <a:spcPct val="100000"/>
              </a:lnSpc>
            </a:pPr>
            <a:r>
              <a:rPr lang="en-US" b="1" dirty="0">
                <a:latin typeface="Calibri" panose="020F0502020204030204" pitchFamily="34" charset="0"/>
              </a:rPr>
              <a:t>Consultation</a:t>
            </a:r>
            <a:br>
              <a:rPr lang="en-US" b="1" dirty="0">
                <a:latin typeface="Calibri" panose="020F0502020204030204" pitchFamily="34" charset="0"/>
              </a:rPr>
            </a:br>
            <a:r>
              <a:rPr lang="en-US" sz="4000" b="1" i="1" dirty="0">
                <a:solidFill>
                  <a:schemeClr val="accent2">
                    <a:lumMod val="75000"/>
                  </a:schemeClr>
                </a:solidFill>
                <a:latin typeface="Calibri" panose="020F0502020204030204" pitchFamily="34" charset="0"/>
              </a:rPr>
              <a:t>Required Topic: Coordination of ESEA Funds (1 of 2)</a:t>
            </a:r>
          </a:p>
        </p:txBody>
      </p:sp>
      <p:sp>
        <p:nvSpPr>
          <p:cNvPr id="3" name="Slide Number Placeholder 2">
            <a:extLst>
              <a:ext uri="{FF2B5EF4-FFF2-40B4-BE49-F238E27FC236}">
                <a16:creationId xmlns:a16="http://schemas.microsoft.com/office/drawing/2014/main" id="{C4CB0C99-7959-47EA-B8AC-C0FFBABF0784}"/>
              </a:ext>
            </a:extLst>
          </p:cNvPr>
          <p:cNvSpPr>
            <a:spLocks noGrp="1"/>
          </p:cNvSpPr>
          <p:nvPr>
            <p:ph type="sldNum" sz="quarter" idx="12"/>
          </p:nvPr>
        </p:nvSpPr>
        <p:spPr/>
        <p:txBody>
          <a:bodyPr/>
          <a:lstStyle/>
          <a:p>
            <a:fld id="{CD5C70A5-9411-4B11-A0DB-D49D3D849901}" type="slidenum">
              <a:rPr lang="en-US" smtClean="0"/>
              <a:pPr/>
              <a:t>25</a:t>
            </a:fld>
            <a:endParaRPr lang="en-US" dirty="0"/>
          </a:p>
        </p:txBody>
      </p:sp>
      <p:sp>
        <p:nvSpPr>
          <p:cNvPr id="4" name="Text Placeholder 3">
            <a:extLst>
              <a:ext uri="{FF2B5EF4-FFF2-40B4-BE49-F238E27FC236}">
                <a16:creationId xmlns:a16="http://schemas.microsoft.com/office/drawing/2014/main" id="{A165FFC2-831B-4779-ADB6-65B1154BF8E1}"/>
              </a:ext>
            </a:extLst>
          </p:cNvPr>
          <p:cNvSpPr>
            <a:spLocks noGrp="1"/>
          </p:cNvSpPr>
          <p:nvPr>
            <p:ph type="body" sz="quarter" idx="13"/>
          </p:nvPr>
        </p:nvSpPr>
        <p:spPr/>
        <p:txBody>
          <a:bodyPr anchor="ctr">
            <a:normAutofit/>
          </a:bodyPr>
          <a:lstStyle/>
          <a:p>
            <a:pPr>
              <a:lnSpc>
                <a:spcPct val="110000"/>
              </a:lnSpc>
              <a:spcBef>
                <a:spcPts val="600"/>
              </a:spcBef>
              <a:spcAft>
                <a:spcPts val="600"/>
              </a:spcAft>
            </a:pPr>
            <a:r>
              <a:rPr lang="en-US" dirty="0">
                <a:latin typeface="Calibri" panose="020F0502020204030204" pitchFamily="34" charset="0"/>
              </a:rPr>
              <a:t>Often funds available under Title I and/or Title VIII programs are not sufficient to provide robust equitable services under each program alone.  </a:t>
            </a:r>
          </a:p>
          <a:p>
            <a:pPr>
              <a:lnSpc>
                <a:spcPct val="110000"/>
              </a:lnSpc>
              <a:spcBef>
                <a:spcPts val="600"/>
              </a:spcBef>
              <a:spcAft>
                <a:spcPts val="600"/>
              </a:spcAft>
            </a:pPr>
            <a:r>
              <a:rPr lang="en-US" dirty="0">
                <a:latin typeface="Calibri" panose="020F0502020204030204" pitchFamily="34" charset="0"/>
              </a:rPr>
              <a:t>Coordinating the use of Title I funds with funds available from Title VIII programs eliminates the silo approach in which an LEA consults with nonpublic school officials on each program separately.</a:t>
            </a:r>
          </a:p>
        </p:txBody>
      </p:sp>
    </p:spTree>
    <p:extLst>
      <p:ext uri="{BB962C8B-B14F-4D97-AF65-F5344CB8AC3E}">
        <p14:creationId xmlns:p14="http://schemas.microsoft.com/office/powerpoint/2010/main" val="2808387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BE812-6D1F-4717-AA03-091DF9109394}"/>
              </a:ext>
            </a:extLst>
          </p:cNvPr>
          <p:cNvSpPr>
            <a:spLocks noGrp="1"/>
          </p:cNvSpPr>
          <p:nvPr>
            <p:ph type="title"/>
          </p:nvPr>
        </p:nvSpPr>
        <p:spPr/>
        <p:txBody>
          <a:bodyPr>
            <a:normAutofit/>
          </a:bodyPr>
          <a:lstStyle/>
          <a:p>
            <a:pPr algn="ctr">
              <a:lnSpc>
                <a:spcPct val="100000"/>
              </a:lnSpc>
            </a:pPr>
            <a:r>
              <a:rPr lang="en-US" sz="4000" b="1" dirty="0">
                <a:latin typeface="Calibri" panose="020F0502020204030204" pitchFamily="34" charset="0"/>
              </a:rPr>
              <a:t>Consultation Topic</a:t>
            </a:r>
            <a:br>
              <a:rPr lang="en-US" sz="4000" b="1" dirty="0">
                <a:solidFill>
                  <a:schemeClr val="accent2"/>
                </a:solidFill>
                <a:latin typeface="Calibri" panose="020F0502020204030204" pitchFamily="34" charset="0"/>
              </a:rPr>
            </a:br>
            <a:r>
              <a:rPr lang="en-US" sz="3600" b="1" i="1" dirty="0">
                <a:solidFill>
                  <a:schemeClr val="accent2">
                    <a:lumMod val="75000"/>
                  </a:schemeClr>
                </a:solidFill>
                <a:latin typeface="Calibri" panose="020F0502020204030204" pitchFamily="34" charset="0"/>
              </a:rPr>
              <a:t>Required Topic: Coordination of ESEA Funds (2 of 2)</a:t>
            </a:r>
          </a:p>
        </p:txBody>
      </p:sp>
      <p:sp>
        <p:nvSpPr>
          <p:cNvPr id="3" name="Slide Number Placeholder 2">
            <a:extLst>
              <a:ext uri="{FF2B5EF4-FFF2-40B4-BE49-F238E27FC236}">
                <a16:creationId xmlns:a16="http://schemas.microsoft.com/office/drawing/2014/main" id="{A896B504-618B-4988-B7B1-552022D191AD}"/>
              </a:ext>
            </a:extLst>
          </p:cNvPr>
          <p:cNvSpPr>
            <a:spLocks noGrp="1"/>
          </p:cNvSpPr>
          <p:nvPr>
            <p:ph type="sldNum" sz="quarter" idx="12"/>
          </p:nvPr>
        </p:nvSpPr>
        <p:spPr/>
        <p:txBody>
          <a:bodyPr/>
          <a:lstStyle/>
          <a:p>
            <a:fld id="{CD5C70A5-9411-4B11-A0DB-D49D3D849901}" type="slidenum">
              <a:rPr lang="en-US" smtClean="0"/>
              <a:pPr/>
              <a:t>26</a:t>
            </a:fld>
            <a:endParaRPr lang="en-US" dirty="0"/>
          </a:p>
        </p:txBody>
      </p:sp>
      <p:sp>
        <p:nvSpPr>
          <p:cNvPr id="4" name="Text Placeholder 3">
            <a:extLst>
              <a:ext uri="{FF2B5EF4-FFF2-40B4-BE49-F238E27FC236}">
                <a16:creationId xmlns:a16="http://schemas.microsoft.com/office/drawing/2014/main" id="{EDE1A9BB-9BBC-4DD0-9A7A-CA186B800B03}"/>
              </a:ext>
            </a:extLst>
          </p:cNvPr>
          <p:cNvSpPr>
            <a:spLocks noGrp="1"/>
          </p:cNvSpPr>
          <p:nvPr>
            <p:ph type="body" sz="quarter" idx="13"/>
          </p:nvPr>
        </p:nvSpPr>
        <p:spPr/>
        <p:txBody>
          <a:bodyPr>
            <a:normAutofit fontScale="85000" lnSpcReduction="10000"/>
          </a:bodyPr>
          <a:lstStyle/>
          <a:p>
            <a:pPr marL="0" indent="0" algn="ctr">
              <a:lnSpc>
                <a:spcPct val="150000"/>
              </a:lnSpc>
              <a:buNone/>
            </a:pPr>
            <a:r>
              <a:rPr lang="en-US" sz="3300" b="1" dirty="0">
                <a:latin typeface="Calibri" panose="020F0502020204030204" pitchFamily="34" charset="0"/>
              </a:rPr>
              <a:t>Example</a:t>
            </a:r>
          </a:p>
          <a:p>
            <a:pPr marL="0" indent="0">
              <a:lnSpc>
                <a:spcPct val="150000"/>
              </a:lnSpc>
              <a:buNone/>
            </a:pPr>
            <a:r>
              <a:rPr lang="en-US" dirty="0">
                <a:latin typeface="Calibri" panose="020F0502020204030204" pitchFamily="34" charset="0"/>
              </a:rPr>
              <a:t>Through coordination, a nonpublic school with limited Title I funds receives instructional services for Title I eligible nonpublic students; uses Title II funds to obtain professional development for the students’ teachers (as opposed to all teachers in a given school); uses Title III funds to improve the English proficiency of English learners among the participating students; and uses Title IV funds to provide necessary counseling services to the most-at-risk eligible students.</a:t>
            </a:r>
          </a:p>
        </p:txBody>
      </p:sp>
    </p:spTree>
    <p:extLst>
      <p:ext uri="{BB962C8B-B14F-4D97-AF65-F5344CB8AC3E}">
        <p14:creationId xmlns:p14="http://schemas.microsoft.com/office/powerpoint/2010/main" val="1988838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1B62-3285-4FDA-BCD6-1D2587FD5AF9}"/>
              </a:ext>
            </a:extLst>
          </p:cNvPr>
          <p:cNvSpPr>
            <a:spLocks noGrp="1"/>
          </p:cNvSpPr>
          <p:nvPr>
            <p:ph type="title"/>
          </p:nvPr>
        </p:nvSpPr>
        <p:spPr/>
        <p:txBody>
          <a:bodyPr>
            <a:normAutofit/>
          </a:bodyPr>
          <a:lstStyle/>
          <a:p>
            <a:pPr algn="ctr">
              <a:lnSpc>
                <a:spcPct val="100000"/>
              </a:lnSpc>
            </a:pPr>
            <a:r>
              <a:rPr lang="en-US" sz="4000" b="1" i="1" dirty="0">
                <a:latin typeface="Calibri" panose="020F0502020204030204" pitchFamily="34" charset="0"/>
              </a:rPr>
              <a:t>Consultation </a:t>
            </a:r>
            <a:br>
              <a:rPr lang="en-US" sz="4000" b="1" i="1" dirty="0">
                <a:latin typeface="Calibri" panose="020F0502020204030204" pitchFamily="34" charset="0"/>
              </a:rPr>
            </a:br>
            <a:r>
              <a:rPr lang="en-US" sz="3600" b="1" i="1" dirty="0">
                <a:solidFill>
                  <a:schemeClr val="accent2">
                    <a:lumMod val="75000"/>
                  </a:schemeClr>
                </a:solidFill>
                <a:latin typeface="Calibri" panose="020F0502020204030204" pitchFamily="34" charset="0"/>
              </a:rPr>
              <a:t>Required Topic: Transferability (1 of 2)</a:t>
            </a:r>
          </a:p>
        </p:txBody>
      </p:sp>
      <p:sp>
        <p:nvSpPr>
          <p:cNvPr id="3" name="Slide Number Placeholder 2">
            <a:extLst>
              <a:ext uri="{FF2B5EF4-FFF2-40B4-BE49-F238E27FC236}">
                <a16:creationId xmlns:a16="http://schemas.microsoft.com/office/drawing/2014/main" id="{E5464D48-C737-4680-9635-35296EB10293}"/>
              </a:ext>
            </a:extLst>
          </p:cNvPr>
          <p:cNvSpPr>
            <a:spLocks noGrp="1"/>
          </p:cNvSpPr>
          <p:nvPr>
            <p:ph type="sldNum" sz="quarter" idx="12"/>
          </p:nvPr>
        </p:nvSpPr>
        <p:spPr/>
        <p:txBody>
          <a:bodyPr/>
          <a:lstStyle/>
          <a:p>
            <a:fld id="{CD5C70A5-9411-4B11-A0DB-D49D3D849901}" type="slidenum">
              <a:rPr lang="en-US" smtClean="0"/>
              <a:pPr/>
              <a:t>27</a:t>
            </a:fld>
            <a:endParaRPr lang="en-US" dirty="0"/>
          </a:p>
        </p:txBody>
      </p:sp>
      <p:sp>
        <p:nvSpPr>
          <p:cNvPr id="4" name="Text Placeholder 3">
            <a:extLst>
              <a:ext uri="{FF2B5EF4-FFF2-40B4-BE49-F238E27FC236}">
                <a16:creationId xmlns:a16="http://schemas.microsoft.com/office/drawing/2014/main" id="{53931DEF-890C-4621-8581-5129D607EAAD}"/>
              </a:ext>
            </a:extLst>
          </p:cNvPr>
          <p:cNvSpPr>
            <a:spLocks noGrp="1"/>
          </p:cNvSpPr>
          <p:nvPr>
            <p:ph type="body" sz="quarter" idx="13"/>
          </p:nvPr>
        </p:nvSpPr>
        <p:spPr>
          <a:xfrm>
            <a:off x="838200" y="1690688"/>
            <a:ext cx="10991273" cy="4619624"/>
          </a:xfrm>
        </p:spPr>
        <p:txBody>
          <a:bodyPr>
            <a:normAutofit fontScale="92500" lnSpcReduction="10000"/>
          </a:bodyPr>
          <a:lstStyle/>
          <a:p>
            <a:pPr marL="0" indent="0">
              <a:lnSpc>
                <a:spcPct val="110000"/>
              </a:lnSpc>
              <a:spcBef>
                <a:spcPts val="600"/>
              </a:spcBef>
              <a:spcAft>
                <a:spcPts val="600"/>
              </a:spcAft>
              <a:buNone/>
            </a:pPr>
            <a:r>
              <a:rPr lang="en-US" dirty="0">
                <a:latin typeface="Calibri" panose="020F0502020204030204" pitchFamily="34" charset="0"/>
              </a:rPr>
              <a:t>An LEA may transfer some or all of its Title IIA and or IV funds into the following Titles:</a:t>
            </a:r>
          </a:p>
          <a:p>
            <a:pPr marL="457200" lvl="1">
              <a:lnSpc>
                <a:spcPct val="110000"/>
              </a:lnSpc>
              <a:spcBef>
                <a:spcPts val="600"/>
              </a:spcBef>
              <a:spcAft>
                <a:spcPts val="600"/>
              </a:spcAft>
            </a:pPr>
            <a:r>
              <a:rPr lang="en-US" dirty="0">
                <a:latin typeface="Calibri" panose="020F0502020204030204" pitchFamily="34" charset="0"/>
              </a:rPr>
              <a:t>Title I, Part A – </a:t>
            </a:r>
            <a:r>
              <a:rPr lang="en-US" sz="2000" dirty="0">
                <a:latin typeface="Calibri" panose="020F0502020204030204" pitchFamily="34" charset="0"/>
              </a:rPr>
              <a:t>Improving Basic Programs Operated by Local Educational Agencies</a:t>
            </a:r>
          </a:p>
          <a:p>
            <a:pPr marL="457200" lvl="1">
              <a:lnSpc>
                <a:spcPct val="110000"/>
              </a:lnSpc>
              <a:spcBef>
                <a:spcPts val="600"/>
              </a:spcBef>
              <a:spcAft>
                <a:spcPts val="600"/>
              </a:spcAft>
            </a:pPr>
            <a:r>
              <a:rPr lang="en-US" dirty="0">
                <a:latin typeface="Calibri" panose="020F0502020204030204" pitchFamily="34" charset="0"/>
              </a:rPr>
              <a:t>Title I, Part C – </a:t>
            </a:r>
            <a:r>
              <a:rPr lang="en-US" sz="2000" dirty="0">
                <a:latin typeface="Calibri" panose="020F0502020204030204" pitchFamily="34" charset="0"/>
              </a:rPr>
              <a:t>Education of migratory children</a:t>
            </a:r>
          </a:p>
          <a:p>
            <a:pPr marL="457200" lvl="1">
              <a:lnSpc>
                <a:spcPct val="110000"/>
              </a:lnSpc>
              <a:spcBef>
                <a:spcPts val="600"/>
              </a:spcBef>
              <a:spcAft>
                <a:spcPts val="600"/>
              </a:spcAft>
            </a:pPr>
            <a:r>
              <a:rPr lang="en-US" dirty="0">
                <a:latin typeface="Calibri" panose="020F0502020204030204" pitchFamily="34" charset="0"/>
              </a:rPr>
              <a:t>Title I, Part D – </a:t>
            </a:r>
            <a:r>
              <a:rPr lang="en-US" sz="2000" dirty="0">
                <a:latin typeface="Calibri" panose="020F0502020204030204" pitchFamily="34" charset="0"/>
              </a:rPr>
              <a:t>Prevention and intervention programs for children and youth who are neglected, delinquent, or at-risk</a:t>
            </a:r>
          </a:p>
          <a:p>
            <a:pPr marL="457200" lvl="1">
              <a:lnSpc>
                <a:spcPct val="110000"/>
              </a:lnSpc>
              <a:spcBef>
                <a:spcPts val="600"/>
              </a:spcBef>
              <a:spcAft>
                <a:spcPts val="600"/>
              </a:spcAft>
            </a:pPr>
            <a:r>
              <a:rPr lang="en-US" dirty="0">
                <a:latin typeface="Calibri" panose="020F0502020204030204" pitchFamily="34" charset="0"/>
              </a:rPr>
              <a:t>Title II, Part A - </a:t>
            </a:r>
            <a:r>
              <a:rPr lang="en-US" sz="2000" dirty="0">
                <a:latin typeface="Calibri" panose="020F0502020204030204" pitchFamily="34" charset="0"/>
              </a:rPr>
              <a:t>Supporting Effective Instruction</a:t>
            </a:r>
          </a:p>
          <a:p>
            <a:pPr marL="457200" lvl="1">
              <a:lnSpc>
                <a:spcPct val="110000"/>
              </a:lnSpc>
              <a:spcBef>
                <a:spcPts val="600"/>
              </a:spcBef>
              <a:spcAft>
                <a:spcPts val="600"/>
              </a:spcAft>
            </a:pPr>
            <a:r>
              <a:rPr lang="en-US" dirty="0">
                <a:latin typeface="Calibri" panose="020F0502020204030204" pitchFamily="34" charset="0"/>
              </a:rPr>
              <a:t>Title III, Part A - </a:t>
            </a:r>
            <a:r>
              <a:rPr lang="en-US" sz="2000" dirty="0">
                <a:latin typeface="Calibri" panose="020F0502020204030204" pitchFamily="34" charset="0"/>
              </a:rPr>
              <a:t>English Language Acquisition, Language Enhancement, and Academic Achievement </a:t>
            </a:r>
          </a:p>
          <a:p>
            <a:pPr marL="457200" lvl="1">
              <a:lnSpc>
                <a:spcPct val="110000"/>
              </a:lnSpc>
              <a:spcBef>
                <a:spcPts val="600"/>
              </a:spcBef>
              <a:spcAft>
                <a:spcPts val="600"/>
              </a:spcAft>
            </a:pPr>
            <a:r>
              <a:rPr lang="en-US" dirty="0">
                <a:latin typeface="Calibri" panose="020F0502020204030204" pitchFamily="34" charset="0"/>
              </a:rPr>
              <a:t>Title IV, Part A - </a:t>
            </a:r>
            <a:r>
              <a:rPr lang="en-US" sz="2000" dirty="0">
                <a:latin typeface="Calibri" panose="020F0502020204030204" pitchFamily="34" charset="0"/>
              </a:rPr>
              <a:t>Student Support and Academic Enrichment Grants </a:t>
            </a:r>
          </a:p>
          <a:p>
            <a:pPr marL="457200" lvl="1">
              <a:lnSpc>
                <a:spcPct val="110000"/>
              </a:lnSpc>
              <a:spcBef>
                <a:spcPts val="600"/>
              </a:spcBef>
              <a:spcAft>
                <a:spcPts val="600"/>
              </a:spcAft>
            </a:pPr>
            <a:r>
              <a:rPr lang="en-US" dirty="0">
                <a:latin typeface="Calibri" panose="020F0502020204030204" pitchFamily="34" charset="0"/>
              </a:rPr>
              <a:t>Title V, Part B – </a:t>
            </a:r>
            <a:r>
              <a:rPr lang="en-US" sz="2000" dirty="0">
                <a:latin typeface="Calibri" panose="020F0502020204030204" pitchFamily="34" charset="0"/>
              </a:rPr>
              <a:t>Rural Education</a:t>
            </a:r>
            <a:endParaRPr lang="en-US" dirty="0">
              <a:latin typeface="Calibri" panose="020F0502020204030204" pitchFamily="34" charset="0"/>
            </a:endParaRPr>
          </a:p>
        </p:txBody>
      </p:sp>
    </p:spTree>
    <p:extLst>
      <p:ext uri="{BB962C8B-B14F-4D97-AF65-F5344CB8AC3E}">
        <p14:creationId xmlns:p14="http://schemas.microsoft.com/office/powerpoint/2010/main" val="1941146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1361B-83A0-43D4-ACAA-AA35F855654A}"/>
              </a:ext>
            </a:extLst>
          </p:cNvPr>
          <p:cNvSpPr>
            <a:spLocks noGrp="1"/>
          </p:cNvSpPr>
          <p:nvPr>
            <p:ph type="title"/>
          </p:nvPr>
        </p:nvSpPr>
        <p:spPr/>
        <p:txBody>
          <a:bodyPr>
            <a:normAutofit/>
          </a:bodyPr>
          <a:lstStyle/>
          <a:p>
            <a:pPr algn="ctr">
              <a:lnSpc>
                <a:spcPct val="100000"/>
              </a:lnSpc>
            </a:pPr>
            <a:r>
              <a:rPr lang="en-US" sz="4000" b="1" dirty="0">
                <a:latin typeface="Calibri" panose="020F0502020204030204" pitchFamily="34" charset="0"/>
              </a:rPr>
              <a:t>Consultation</a:t>
            </a:r>
            <a:br>
              <a:rPr lang="en-US" sz="4000" b="1" dirty="0">
                <a:solidFill>
                  <a:schemeClr val="accent2"/>
                </a:solidFill>
                <a:latin typeface="Calibri" panose="020F0502020204030204" pitchFamily="34" charset="0"/>
              </a:rPr>
            </a:br>
            <a:r>
              <a:rPr lang="en-US" sz="3600" b="1" i="1" dirty="0">
                <a:solidFill>
                  <a:schemeClr val="accent2">
                    <a:lumMod val="75000"/>
                  </a:schemeClr>
                </a:solidFill>
                <a:latin typeface="Calibri" panose="020F0502020204030204" pitchFamily="34" charset="0"/>
              </a:rPr>
              <a:t>Required Topic: Transferability (2 of 2)</a:t>
            </a:r>
          </a:p>
        </p:txBody>
      </p:sp>
      <p:sp>
        <p:nvSpPr>
          <p:cNvPr id="3" name="Slide Number Placeholder 2">
            <a:extLst>
              <a:ext uri="{FF2B5EF4-FFF2-40B4-BE49-F238E27FC236}">
                <a16:creationId xmlns:a16="http://schemas.microsoft.com/office/drawing/2014/main" id="{1C5CD72E-C48F-46AA-B771-A6C6CF797D52}"/>
              </a:ext>
            </a:extLst>
          </p:cNvPr>
          <p:cNvSpPr>
            <a:spLocks noGrp="1"/>
          </p:cNvSpPr>
          <p:nvPr>
            <p:ph type="sldNum" sz="quarter" idx="12"/>
          </p:nvPr>
        </p:nvSpPr>
        <p:spPr/>
        <p:txBody>
          <a:bodyPr/>
          <a:lstStyle/>
          <a:p>
            <a:fld id="{CD5C70A5-9411-4B11-A0DB-D49D3D849901}" type="slidenum">
              <a:rPr lang="en-US" smtClean="0"/>
              <a:pPr/>
              <a:t>28</a:t>
            </a:fld>
            <a:endParaRPr lang="en-US" dirty="0"/>
          </a:p>
        </p:txBody>
      </p:sp>
      <p:sp>
        <p:nvSpPr>
          <p:cNvPr id="4" name="Text Placeholder 3">
            <a:extLst>
              <a:ext uri="{FF2B5EF4-FFF2-40B4-BE49-F238E27FC236}">
                <a16:creationId xmlns:a16="http://schemas.microsoft.com/office/drawing/2014/main" id="{2FEDCC66-1A71-4606-B583-118CC1E06225}"/>
              </a:ext>
            </a:extLst>
          </p:cNvPr>
          <p:cNvSpPr>
            <a:spLocks noGrp="1"/>
          </p:cNvSpPr>
          <p:nvPr>
            <p:ph type="body" sz="quarter" idx="13"/>
          </p:nvPr>
        </p:nvSpPr>
        <p:spPr/>
        <p:txBody>
          <a:bodyPr anchor="ctr"/>
          <a:lstStyle/>
          <a:p>
            <a:pPr>
              <a:lnSpc>
                <a:spcPct val="100000"/>
              </a:lnSpc>
              <a:spcBef>
                <a:spcPts val="1800"/>
              </a:spcBef>
              <a:spcAft>
                <a:spcPts val="3000"/>
              </a:spcAft>
            </a:pPr>
            <a:r>
              <a:rPr lang="en-US" dirty="0">
                <a:latin typeface="Calibri" panose="020F0502020204030204" pitchFamily="34" charset="0"/>
              </a:rPr>
              <a:t>The transferred funds assume the characteristics of the Title into which the funds are transferred.</a:t>
            </a:r>
          </a:p>
          <a:p>
            <a:pPr>
              <a:lnSpc>
                <a:spcPct val="100000"/>
              </a:lnSpc>
              <a:spcBef>
                <a:spcPts val="1800"/>
              </a:spcBef>
              <a:spcAft>
                <a:spcPts val="3000"/>
              </a:spcAft>
            </a:pPr>
            <a:r>
              <a:rPr lang="en-US" dirty="0">
                <a:latin typeface="Calibri" panose="020F0502020204030204" pitchFamily="34" charset="0"/>
              </a:rPr>
              <a:t>Before an LEA transfers funds it must consult with its nonpublic school partners.</a:t>
            </a:r>
          </a:p>
        </p:txBody>
      </p:sp>
    </p:spTree>
    <p:extLst>
      <p:ext uri="{BB962C8B-B14F-4D97-AF65-F5344CB8AC3E}">
        <p14:creationId xmlns:p14="http://schemas.microsoft.com/office/powerpoint/2010/main" val="34390962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30357-2C65-48FF-81F3-25DD8269AD58}"/>
              </a:ext>
            </a:extLst>
          </p:cNvPr>
          <p:cNvSpPr>
            <a:spLocks noGrp="1"/>
          </p:cNvSpPr>
          <p:nvPr>
            <p:ph type="title"/>
          </p:nvPr>
        </p:nvSpPr>
        <p:spPr>
          <a:xfrm>
            <a:off x="730624" y="622300"/>
            <a:ext cx="10515600" cy="1325563"/>
          </a:xfrm>
        </p:spPr>
        <p:txBody>
          <a:bodyPr>
            <a:normAutofit fontScale="90000"/>
          </a:bodyPr>
          <a:lstStyle/>
          <a:p>
            <a:pPr algn="ctr">
              <a:lnSpc>
                <a:spcPct val="100000"/>
              </a:lnSpc>
            </a:pPr>
            <a:r>
              <a:rPr lang="en-US" b="1" dirty="0">
                <a:latin typeface="Calibri" panose="020F0502020204030204" pitchFamily="34" charset="0"/>
              </a:rPr>
              <a:t>Consultation</a:t>
            </a:r>
            <a:br>
              <a:rPr lang="en-US" b="1" dirty="0">
                <a:solidFill>
                  <a:schemeClr val="accent2"/>
                </a:solidFill>
                <a:latin typeface="Calibri" panose="020F0502020204030204" pitchFamily="34" charset="0"/>
              </a:rPr>
            </a:br>
            <a:r>
              <a:rPr lang="en-US" sz="4000" b="1" i="1" dirty="0">
                <a:solidFill>
                  <a:schemeClr val="accent2">
                    <a:lumMod val="75000"/>
                  </a:schemeClr>
                </a:solidFill>
                <a:latin typeface="Calibri" panose="020F0502020204030204" pitchFamily="34" charset="0"/>
              </a:rPr>
              <a:t>Required Topic: Pooling (1 of 2)</a:t>
            </a:r>
            <a:endParaRPr lang="en-US" dirty="0">
              <a:solidFill>
                <a:schemeClr val="accent2">
                  <a:lumMod val="75000"/>
                </a:schemeClr>
              </a:solidFill>
            </a:endParaRPr>
          </a:p>
        </p:txBody>
      </p:sp>
      <p:sp>
        <p:nvSpPr>
          <p:cNvPr id="3" name="Slide Number Placeholder 2">
            <a:extLst>
              <a:ext uri="{FF2B5EF4-FFF2-40B4-BE49-F238E27FC236}">
                <a16:creationId xmlns:a16="http://schemas.microsoft.com/office/drawing/2014/main" id="{8D0340E1-E688-4D53-B440-E46C6132A94E}"/>
              </a:ext>
            </a:extLst>
          </p:cNvPr>
          <p:cNvSpPr>
            <a:spLocks noGrp="1"/>
          </p:cNvSpPr>
          <p:nvPr>
            <p:ph type="sldNum" sz="quarter" idx="12"/>
          </p:nvPr>
        </p:nvSpPr>
        <p:spPr/>
        <p:txBody>
          <a:bodyPr/>
          <a:lstStyle/>
          <a:p>
            <a:fld id="{CD5C70A5-9411-4B11-A0DB-D49D3D849901}" type="slidenum">
              <a:rPr lang="en-US" smtClean="0"/>
              <a:pPr/>
              <a:t>29</a:t>
            </a:fld>
            <a:endParaRPr lang="en-US" dirty="0"/>
          </a:p>
        </p:txBody>
      </p:sp>
      <p:sp>
        <p:nvSpPr>
          <p:cNvPr id="4" name="Text Placeholder 3">
            <a:extLst>
              <a:ext uri="{FF2B5EF4-FFF2-40B4-BE49-F238E27FC236}">
                <a16:creationId xmlns:a16="http://schemas.microsoft.com/office/drawing/2014/main" id="{82F316E7-3307-4BDE-AF06-4BF577ECEAFB}"/>
              </a:ext>
            </a:extLst>
          </p:cNvPr>
          <p:cNvSpPr>
            <a:spLocks noGrp="1"/>
          </p:cNvSpPr>
          <p:nvPr>
            <p:ph type="body" sz="quarter" idx="13"/>
          </p:nvPr>
        </p:nvSpPr>
        <p:spPr/>
        <p:txBody>
          <a:bodyPr anchor="ctr">
            <a:normAutofit fontScale="92500"/>
          </a:bodyPr>
          <a:lstStyle/>
          <a:p>
            <a:pPr marL="0" indent="0" algn="ctr">
              <a:lnSpc>
                <a:spcPct val="150000"/>
              </a:lnSpc>
              <a:spcBef>
                <a:spcPts val="600"/>
              </a:spcBef>
              <a:spcAft>
                <a:spcPts val="600"/>
              </a:spcAft>
              <a:buNone/>
            </a:pPr>
            <a:r>
              <a:rPr lang="en-US" sz="3900" b="1" dirty="0">
                <a:latin typeface="Calibri" panose="020F0502020204030204" pitchFamily="34" charset="0"/>
              </a:rPr>
              <a:t>Option 1: Within an LEA Among Nonpublic Schools</a:t>
            </a:r>
            <a:endParaRPr lang="en-US" sz="3900" b="1" dirty="0"/>
          </a:p>
          <a:p>
            <a:pPr marL="0" indent="0">
              <a:lnSpc>
                <a:spcPct val="150000"/>
              </a:lnSpc>
              <a:spcBef>
                <a:spcPts val="600"/>
              </a:spcBef>
              <a:spcAft>
                <a:spcPts val="600"/>
              </a:spcAft>
              <a:buNone/>
            </a:pPr>
            <a:r>
              <a:rPr lang="en-US" sz="3200" dirty="0">
                <a:latin typeface="Calibri" panose="020F0502020204030204" pitchFamily="34" charset="0"/>
              </a:rPr>
              <a:t>Provide equitable services to eligible children attending a nonpublic school that is part of a group of nonpublic schools under the authority of a single organization by pooling the funds.</a:t>
            </a:r>
          </a:p>
        </p:txBody>
      </p:sp>
    </p:spTree>
    <p:extLst>
      <p:ext uri="{BB962C8B-B14F-4D97-AF65-F5344CB8AC3E}">
        <p14:creationId xmlns:p14="http://schemas.microsoft.com/office/powerpoint/2010/main" val="4115041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721822" y="320675"/>
            <a:ext cx="10515600" cy="1325563"/>
          </a:xfrm>
        </p:spPr>
        <p:txBody>
          <a:bodyPr>
            <a:normAutofit/>
          </a:bodyPr>
          <a:lstStyle/>
          <a:p>
            <a:r>
              <a:rPr lang="en-US" sz="4000" dirty="0">
                <a:latin typeface="Calibri" panose="020F0502020204030204" pitchFamily="34" charset="0"/>
              </a:rPr>
              <a:t>Agenda</a:t>
            </a:r>
          </a:p>
        </p:txBody>
      </p:sp>
      <p:sp>
        <p:nvSpPr>
          <p:cNvPr id="11" name="Content Placeholder 10"/>
          <p:cNvSpPr>
            <a:spLocks noGrp="1"/>
          </p:cNvSpPr>
          <p:nvPr>
            <p:ph idx="1"/>
          </p:nvPr>
        </p:nvSpPr>
        <p:spPr/>
        <p:txBody>
          <a:bodyPr anchor="ctr">
            <a:normAutofit fontScale="47500" lnSpcReduction="20000"/>
          </a:bodyPr>
          <a:lstStyle/>
          <a:p>
            <a:r>
              <a:rPr lang="en-US" sz="7000" dirty="0">
                <a:latin typeface="Calibri" panose="020F0502020204030204" pitchFamily="34" charset="0"/>
              </a:rPr>
              <a:t>Roles and Responsibilities</a:t>
            </a:r>
          </a:p>
          <a:p>
            <a:pPr lvl="1">
              <a:lnSpc>
                <a:spcPct val="120000"/>
              </a:lnSpc>
              <a:spcBef>
                <a:spcPts val="600"/>
              </a:spcBef>
              <a:spcAft>
                <a:spcPts val="600"/>
              </a:spcAft>
            </a:pPr>
            <a:r>
              <a:rPr lang="en-US" sz="4500" dirty="0">
                <a:latin typeface="Calibri" panose="020F0502020204030204" pitchFamily="34" charset="0"/>
              </a:rPr>
              <a:t>Role of State Education Agency (SEA)</a:t>
            </a:r>
          </a:p>
          <a:p>
            <a:pPr lvl="1">
              <a:lnSpc>
                <a:spcPct val="120000"/>
              </a:lnSpc>
              <a:spcBef>
                <a:spcPts val="600"/>
              </a:spcBef>
              <a:spcAft>
                <a:spcPts val="600"/>
              </a:spcAft>
            </a:pPr>
            <a:r>
              <a:rPr lang="en-US" sz="4500" dirty="0">
                <a:latin typeface="Calibri" panose="020F0502020204030204" pitchFamily="34" charset="0"/>
              </a:rPr>
              <a:t>Role of Local District (LEA)</a:t>
            </a:r>
          </a:p>
          <a:p>
            <a:pPr lvl="1">
              <a:lnSpc>
                <a:spcPct val="120000"/>
              </a:lnSpc>
              <a:spcBef>
                <a:spcPts val="600"/>
              </a:spcBef>
              <a:spcAft>
                <a:spcPts val="2400"/>
              </a:spcAft>
            </a:pPr>
            <a:r>
              <a:rPr lang="en-US" sz="4500" dirty="0">
                <a:latin typeface="Calibri" panose="020F0502020204030204" pitchFamily="34" charset="0"/>
              </a:rPr>
              <a:t>Role of Nonpublic School (NP)</a:t>
            </a:r>
            <a:endParaRPr lang="en-US" dirty="0">
              <a:latin typeface="Calibri" panose="020F0502020204030204" pitchFamily="34" charset="0"/>
            </a:endParaRPr>
          </a:p>
          <a:p>
            <a:r>
              <a:rPr lang="en-US" sz="7000" dirty="0">
                <a:latin typeface="Calibri" panose="020F0502020204030204" pitchFamily="34" charset="0"/>
              </a:rPr>
              <a:t>Consultation </a:t>
            </a:r>
            <a:endParaRPr lang="en-US" dirty="0">
              <a:latin typeface="Calibri" panose="020F0502020204030204" pitchFamily="34" charset="0"/>
            </a:endParaRPr>
          </a:p>
          <a:p>
            <a:pPr lvl="1">
              <a:lnSpc>
                <a:spcPct val="120000"/>
              </a:lnSpc>
              <a:spcBef>
                <a:spcPts val="600"/>
              </a:spcBef>
              <a:spcAft>
                <a:spcPts val="600"/>
              </a:spcAft>
            </a:pPr>
            <a:r>
              <a:rPr lang="en-US" sz="4500" dirty="0">
                <a:latin typeface="Calibri" panose="020F0502020204030204" pitchFamily="34" charset="0"/>
              </a:rPr>
              <a:t>Outreach </a:t>
            </a:r>
          </a:p>
          <a:p>
            <a:pPr lvl="1">
              <a:lnSpc>
                <a:spcPct val="120000"/>
              </a:lnSpc>
              <a:spcBef>
                <a:spcPts val="600"/>
              </a:spcBef>
              <a:spcAft>
                <a:spcPts val="600"/>
              </a:spcAft>
            </a:pPr>
            <a:r>
              <a:rPr lang="en-US" sz="4500" dirty="0">
                <a:latin typeface="Calibri" panose="020F0502020204030204" pitchFamily="34" charset="0"/>
              </a:rPr>
              <a:t>Topics</a:t>
            </a:r>
          </a:p>
          <a:p>
            <a:pPr lvl="1">
              <a:lnSpc>
                <a:spcPct val="120000"/>
              </a:lnSpc>
              <a:spcBef>
                <a:spcPts val="600"/>
              </a:spcBef>
              <a:spcAft>
                <a:spcPts val="600"/>
              </a:spcAft>
            </a:pPr>
            <a:r>
              <a:rPr lang="en-US" sz="4500" dirty="0">
                <a:latin typeface="Calibri" panose="020F0502020204030204" pitchFamily="34" charset="0"/>
              </a:rPr>
              <a:t>Considerations</a:t>
            </a:r>
            <a:endParaRPr lang="en-US" dirty="0">
              <a:latin typeface="Bell MT" panose="02020503060305020303" pitchFamily="18" charset="0"/>
            </a:endParaRPr>
          </a:p>
          <a:p>
            <a:pPr marL="457200" lvl="1" indent="0" algn="r">
              <a:buNone/>
            </a:pPr>
            <a:r>
              <a:rPr lang="en-US" dirty="0">
                <a:latin typeface="Bell MT" panose="02020503060305020303" pitchFamily="18" charset="0"/>
              </a:rPr>
              <a:t>ESEA sections 1117(b)(1) and 8501(c)(1)</a:t>
            </a:r>
          </a:p>
        </p:txBody>
      </p:sp>
      <p:sp>
        <p:nvSpPr>
          <p:cNvPr id="6" name="Slide Number Placeholder 5"/>
          <p:cNvSpPr>
            <a:spLocks noGrp="1"/>
          </p:cNvSpPr>
          <p:nvPr>
            <p:ph type="sldNum" sz="quarter" idx="12"/>
          </p:nvPr>
        </p:nvSpPr>
        <p:spPr/>
        <p:txBody>
          <a:bodyPr/>
          <a:lstStyle/>
          <a:p>
            <a:fld id="{CD5C70A5-9411-4B11-A0DB-D49D3D849901}" type="slidenum">
              <a:rPr lang="en-US" smtClean="0"/>
              <a:t>3</a:t>
            </a:fld>
            <a:endParaRPr lang="en-US" dirty="0"/>
          </a:p>
        </p:txBody>
      </p:sp>
    </p:spTree>
    <p:extLst>
      <p:ext uri="{BB962C8B-B14F-4D97-AF65-F5344CB8AC3E}">
        <p14:creationId xmlns:p14="http://schemas.microsoft.com/office/powerpoint/2010/main" val="311330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9BFC9-73C3-4E03-A4AF-8428AA2230E3}"/>
              </a:ext>
            </a:extLst>
          </p:cNvPr>
          <p:cNvSpPr>
            <a:spLocks noGrp="1"/>
          </p:cNvSpPr>
          <p:nvPr>
            <p:ph type="title"/>
          </p:nvPr>
        </p:nvSpPr>
        <p:spPr/>
        <p:txBody>
          <a:bodyPr/>
          <a:lstStyle/>
          <a:p>
            <a:pPr algn="ctr">
              <a:lnSpc>
                <a:spcPct val="100000"/>
              </a:lnSpc>
            </a:pPr>
            <a:r>
              <a:rPr lang="en-US" sz="4000" b="1" dirty="0">
                <a:latin typeface="Calibri" panose="020F0502020204030204" pitchFamily="34" charset="0"/>
              </a:rPr>
              <a:t>Consultation</a:t>
            </a:r>
            <a:br>
              <a:rPr lang="en-US" sz="4000" b="1" dirty="0">
                <a:solidFill>
                  <a:schemeClr val="accent2"/>
                </a:solidFill>
                <a:latin typeface="Calibri" panose="020F0502020204030204" pitchFamily="34" charset="0"/>
              </a:rPr>
            </a:br>
            <a:r>
              <a:rPr lang="en-US" sz="3600" b="1" i="1" dirty="0">
                <a:solidFill>
                  <a:schemeClr val="accent2">
                    <a:lumMod val="75000"/>
                  </a:schemeClr>
                </a:solidFill>
                <a:latin typeface="Calibri" panose="020F0502020204030204" pitchFamily="34" charset="0"/>
              </a:rPr>
              <a:t>Required Topic: Pooling (2 of 2)</a:t>
            </a:r>
          </a:p>
        </p:txBody>
      </p:sp>
      <p:sp>
        <p:nvSpPr>
          <p:cNvPr id="3" name="Slide Number Placeholder 2">
            <a:extLst>
              <a:ext uri="{FF2B5EF4-FFF2-40B4-BE49-F238E27FC236}">
                <a16:creationId xmlns:a16="http://schemas.microsoft.com/office/drawing/2014/main" id="{B52A76D9-AE20-40AB-ABFF-C85E917A29F9}"/>
              </a:ext>
            </a:extLst>
          </p:cNvPr>
          <p:cNvSpPr>
            <a:spLocks noGrp="1"/>
          </p:cNvSpPr>
          <p:nvPr>
            <p:ph type="sldNum" sz="quarter" idx="12"/>
          </p:nvPr>
        </p:nvSpPr>
        <p:spPr/>
        <p:txBody>
          <a:bodyPr/>
          <a:lstStyle/>
          <a:p>
            <a:fld id="{CD5C70A5-9411-4B11-A0DB-D49D3D849901}" type="slidenum">
              <a:rPr lang="en-US" smtClean="0"/>
              <a:pPr/>
              <a:t>30</a:t>
            </a:fld>
            <a:endParaRPr lang="en-US" dirty="0"/>
          </a:p>
        </p:txBody>
      </p:sp>
      <p:sp>
        <p:nvSpPr>
          <p:cNvPr id="4" name="Text Placeholder 3">
            <a:extLst>
              <a:ext uri="{FF2B5EF4-FFF2-40B4-BE49-F238E27FC236}">
                <a16:creationId xmlns:a16="http://schemas.microsoft.com/office/drawing/2014/main" id="{729DCD06-52DD-4B01-A029-6CFB9A0B1A7C}"/>
              </a:ext>
            </a:extLst>
          </p:cNvPr>
          <p:cNvSpPr>
            <a:spLocks noGrp="1"/>
          </p:cNvSpPr>
          <p:nvPr>
            <p:ph type="body" sz="quarter" idx="13"/>
          </p:nvPr>
        </p:nvSpPr>
        <p:spPr>
          <a:xfrm>
            <a:off x="965200" y="1690689"/>
            <a:ext cx="10388600" cy="4379912"/>
          </a:xfrm>
        </p:spPr>
        <p:txBody>
          <a:bodyPr anchor="ctr">
            <a:normAutofit fontScale="92500" lnSpcReduction="10000"/>
          </a:bodyPr>
          <a:lstStyle/>
          <a:p>
            <a:pPr marL="0" indent="0" algn="ctr">
              <a:lnSpc>
                <a:spcPct val="100000"/>
              </a:lnSpc>
              <a:spcBef>
                <a:spcPts val="600"/>
              </a:spcBef>
              <a:spcAft>
                <a:spcPts val="600"/>
              </a:spcAft>
              <a:buNone/>
            </a:pPr>
            <a:r>
              <a:rPr lang="en-US" sz="3900" b="1" dirty="0">
                <a:latin typeface="Calibri" panose="020F0502020204030204" pitchFamily="34" charset="0"/>
              </a:rPr>
              <a:t>Across LEAs</a:t>
            </a:r>
          </a:p>
          <a:p>
            <a:pPr>
              <a:lnSpc>
                <a:spcPct val="100000"/>
              </a:lnSpc>
              <a:spcBef>
                <a:spcPts val="600"/>
              </a:spcBef>
              <a:spcAft>
                <a:spcPts val="600"/>
              </a:spcAft>
            </a:pPr>
            <a:r>
              <a:rPr lang="en-US" dirty="0">
                <a:latin typeface="Calibri" panose="020F0502020204030204" pitchFamily="34" charset="0"/>
              </a:rPr>
              <a:t>Because eligibility for Title I services is based on a child’s residence and not where the child attends school, multiple LEAs may have a responsibility to provide services to eligible children who attend the same nonpublic school .  This makes pooling across LEAs potentially more educationally effective and efficient rather than each LEA providing services to eligible students in the same nonpublic school. </a:t>
            </a:r>
          </a:p>
          <a:p>
            <a:pPr>
              <a:lnSpc>
                <a:spcPct val="100000"/>
              </a:lnSpc>
              <a:spcBef>
                <a:spcPts val="600"/>
              </a:spcBef>
              <a:spcAft>
                <a:spcPts val="600"/>
              </a:spcAft>
            </a:pPr>
            <a:r>
              <a:rPr lang="en-US" dirty="0">
                <a:latin typeface="Calibri" panose="020F0502020204030204" pitchFamily="34" charset="0"/>
              </a:rPr>
              <a:t>Low-achieving nonpublic school children in greatest need who reside in a participating Title I public school attendance area in any of the applicable LEAs may be served with the pooled funds. </a:t>
            </a:r>
            <a:endParaRPr lang="en-US" dirty="0"/>
          </a:p>
        </p:txBody>
      </p:sp>
    </p:spTree>
    <p:extLst>
      <p:ext uri="{BB962C8B-B14F-4D97-AF65-F5344CB8AC3E}">
        <p14:creationId xmlns:p14="http://schemas.microsoft.com/office/powerpoint/2010/main" val="2981598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E948B-72A3-4144-9EBB-CA563B577434}"/>
              </a:ext>
            </a:extLst>
          </p:cNvPr>
          <p:cNvSpPr>
            <a:spLocks noGrp="1"/>
          </p:cNvSpPr>
          <p:nvPr>
            <p:ph type="title"/>
          </p:nvPr>
        </p:nvSpPr>
        <p:spPr/>
        <p:txBody>
          <a:bodyPr>
            <a:normAutofit fontScale="90000"/>
          </a:bodyPr>
          <a:lstStyle/>
          <a:p>
            <a:pPr algn="ctr">
              <a:lnSpc>
                <a:spcPct val="100000"/>
              </a:lnSpc>
            </a:pPr>
            <a:r>
              <a:rPr lang="en-US" b="1" dirty="0">
                <a:latin typeface="Calibri" panose="020F0502020204030204" pitchFamily="34" charset="0"/>
              </a:rPr>
              <a:t>Consultation </a:t>
            </a:r>
            <a:br>
              <a:rPr lang="en-US" b="1" dirty="0">
                <a:latin typeface="Calibri" panose="020F0502020204030204" pitchFamily="34" charset="0"/>
              </a:rPr>
            </a:br>
            <a:r>
              <a:rPr lang="en-US" sz="4000" b="1" i="1" dirty="0">
                <a:solidFill>
                  <a:schemeClr val="accent2">
                    <a:lumMod val="75000"/>
                  </a:schemeClr>
                </a:solidFill>
                <a:latin typeface="Calibri" panose="020F0502020204030204" pitchFamily="34" charset="0"/>
              </a:rPr>
              <a:t>Considerations: Obligation of Funds (1 of 2)</a:t>
            </a:r>
          </a:p>
        </p:txBody>
      </p:sp>
      <p:sp>
        <p:nvSpPr>
          <p:cNvPr id="3" name="Slide Number Placeholder 2">
            <a:extLst>
              <a:ext uri="{FF2B5EF4-FFF2-40B4-BE49-F238E27FC236}">
                <a16:creationId xmlns:a16="http://schemas.microsoft.com/office/drawing/2014/main" id="{431167A1-98D5-4FC2-ABED-D74DCE4D4961}"/>
              </a:ext>
            </a:extLst>
          </p:cNvPr>
          <p:cNvSpPr>
            <a:spLocks noGrp="1"/>
          </p:cNvSpPr>
          <p:nvPr>
            <p:ph type="sldNum" sz="quarter" idx="12"/>
          </p:nvPr>
        </p:nvSpPr>
        <p:spPr/>
        <p:txBody>
          <a:bodyPr/>
          <a:lstStyle/>
          <a:p>
            <a:fld id="{CD5C70A5-9411-4B11-A0DB-D49D3D849901}" type="slidenum">
              <a:rPr lang="en-US" smtClean="0"/>
              <a:pPr/>
              <a:t>31</a:t>
            </a:fld>
            <a:endParaRPr lang="en-US" dirty="0"/>
          </a:p>
        </p:txBody>
      </p:sp>
      <p:sp>
        <p:nvSpPr>
          <p:cNvPr id="4" name="Text Placeholder 3">
            <a:extLst>
              <a:ext uri="{FF2B5EF4-FFF2-40B4-BE49-F238E27FC236}">
                <a16:creationId xmlns:a16="http://schemas.microsoft.com/office/drawing/2014/main" id="{EB5AA158-ABF1-40BF-A66F-BCBDA65303F1}"/>
              </a:ext>
            </a:extLst>
          </p:cNvPr>
          <p:cNvSpPr>
            <a:spLocks noGrp="1"/>
          </p:cNvSpPr>
          <p:nvPr>
            <p:ph type="body" sz="quarter" idx="13"/>
          </p:nvPr>
        </p:nvSpPr>
        <p:spPr/>
        <p:txBody>
          <a:bodyPr>
            <a:normAutofit fontScale="77500" lnSpcReduction="20000"/>
          </a:bodyPr>
          <a:lstStyle/>
          <a:p>
            <a:pPr marL="0" indent="0">
              <a:lnSpc>
                <a:spcPct val="120000"/>
              </a:lnSpc>
              <a:spcBef>
                <a:spcPts val="600"/>
              </a:spcBef>
              <a:spcAft>
                <a:spcPts val="600"/>
              </a:spcAft>
              <a:buNone/>
            </a:pPr>
            <a:r>
              <a:rPr lang="en-US" sz="4500" dirty="0">
                <a:latin typeface="Calibri" panose="020F0502020204030204" pitchFamily="34" charset="0"/>
              </a:rPr>
              <a:t>Funds allocated to an LEA for educational services and other benefits to eligible nonpublic school children shall be obligated in the fiscal year for which the funds are received.</a:t>
            </a:r>
          </a:p>
          <a:p>
            <a:pPr marL="0" indent="0">
              <a:lnSpc>
                <a:spcPct val="120000"/>
              </a:lnSpc>
              <a:spcBef>
                <a:spcPts val="600"/>
              </a:spcBef>
              <a:spcAft>
                <a:spcPts val="600"/>
              </a:spcAft>
              <a:buNone/>
            </a:pPr>
            <a:r>
              <a:rPr lang="en-US" sz="4500" dirty="0">
                <a:latin typeface="Calibri" panose="020F0502020204030204" pitchFamily="34" charset="0"/>
              </a:rPr>
              <a:t>The applicable fiscal year is the Federal fiscal year, which ends September 30 of each year.</a:t>
            </a:r>
          </a:p>
          <a:p>
            <a:pPr algn="r"/>
            <a:r>
              <a:rPr lang="en-US" sz="2200" dirty="0">
                <a:latin typeface="Calibri" panose="020F0502020204030204" pitchFamily="34" charset="0"/>
              </a:rPr>
              <a:t>ESEA sections 1117(a)(4)(B) and 8501(a)(4)(B)</a:t>
            </a:r>
          </a:p>
        </p:txBody>
      </p:sp>
    </p:spTree>
    <p:extLst>
      <p:ext uri="{BB962C8B-B14F-4D97-AF65-F5344CB8AC3E}">
        <p14:creationId xmlns:p14="http://schemas.microsoft.com/office/powerpoint/2010/main" val="1336646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272F6-8904-419C-ABB4-07EF11D84CAA}"/>
              </a:ext>
            </a:extLst>
          </p:cNvPr>
          <p:cNvSpPr>
            <a:spLocks noGrp="1"/>
          </p:cNvSpPr>
          <p:nvPr>
            <p:ph type="title"/>
          </p:nvPr>
        </p:nvSpPr>
        <p:spPr/>
        <p:txBody>
          <a:bodyPr>
            <a:noAutofit/>
          </a:bodyPr>
          <a:lstStyle/>
          <a:p>
            <a:pPr algn="ctr">
              <a:lnSpc>
                <a:spcPct val="100000"/>
              </a:lnSpc>
            </a:pPr>
            <a:r>
              <a:rPr lang="en-US" sz="4000" b="1" dirty="0">
                <a:latin typeface="Calibri" panose="020F0502020204030204" pitchFamily="34" charset="0"/>
              </a:rPr>
              <a:t>Consultation</a:t>
            </a:r>
            <a:r>
              <a:rPr lang="en-US" sz="4000" b="1" i="1" dirty="0">
                <a:latin typeface="Calibri" panose="020F0502020204030204" pitchFamily="34" charset="0"/>
              </a:rPr>
              <a:t> </a:t>
            </a:r>
            <a:br>
              <a:rPr lang="en-US" sz="4000" b="1" i="1" dirty="0">
                <a:latin typeface="Calibri" panose="020F0502020204030204" pitchFamily="34" charset="0"/>
              </a:rPr>
            </a:br>
            <a:r>
              <a:rPr lang="en-US" sz="3600" b="1" i="1" dirty="0">
                <a:solidFill>
                  <a:schemeClr val="accent2">
                    <a:lumMod val="75000"/>
                  </a:schemeClr>
                </a:solidFill>
                <a:latin typeface="Calibri" panose="020F0502020204030204" pitchFamily="34" charset="0"/>
              </a:rPr>
              <a:t>Considerations: Obligation of Funds (2 of 2)</a:t>
            </a:r>
          </a:p>
        </p:txBody>
      </p:sp>
      <p:sp>
        <p:nvSpPr>
          <p:cNvPr id="3" name="Slide Number Placeholder 2">
            <a:extLst>
              <a:ext uri="{FF2B5EF4-FFF2-40B4-BE49-F238E27FC236}">
                <a16:creationId xmlns:a16="http://schemas.microsoft.com/office/drawing/2014/main" id="{69323801-3713-45E4-B196-AC524EE2F1C6}"/>
              </a:ext>
            </a:extLst>
          </p:cNvPr>
          <p:cNvSpPr>
            <a:spLocks noGrp="1"/>
          </p:cNvSpPr>
          <p:nvPr>
            <p:ph type="sldNum" sz="quarter" idx="12"/>
          </p:nvPr>
        </p:nvSpPr>
        <p:spPr/>
        <p:txBody>
          <a:bodyPr/>
          <a:lstStyle/>
          <a:p>
            <a:fld id="{CD5C70A5-9411-4B11-A0DB-D49D3D849901}" type="slidenum">
              <a:rPr lang="en-US" smtClean="0"/>
              <a:pPr/>
              <a:t>32</a:t>
            </a:fld>
            <a:endParaRPr lang="en-US" dirty="0"/>
          </a:p>
        </p:txBody>
      </p:sp>
      <p:sp>
        <p:nvSpPr>
          <p:cNvPr id="4" name="Text Placeholder 3">
            <a:extLst>
              <a:ext uri="{FF2B5EF4-FFF2-40B4-BE49-F238E27FC236}">
                <a16:creationId xmlns:a16="http://schemas.microsoft.com/office/drawing/2014/main" id="{8F71F487-938A-4022-BFD5-C8CD7D0EA2D6}"/>
              </a:ext>
            </a:extLst>
          </p:cNvPr>
          <p:cNvSpPr>
            <a:spLocks noGrp="1"/>
          </p:cNvSpPr>
          <p:nvPr>
            <p:ph type="body" sz="quarter" idx="13"/>
          </p:nvPr>
        </p:nvSpPr>
        <p:spPr/>
        <p:txBody>
          <a:bodyPr>
            <a:normAutofit/>
          </a:bodyPr>
          <a:lstStyle/>
          <a:p>
            <a:pPr marL="0" indent="0">
              <a:buNone/>
            </a:pPr>
            <a:r>
              <a:rPr lang="en-US" b="1" i="1" dirty="0">
                <a:latin typeface="Calibri" panose="020F0502020204030204" pitchFamily="34" charset="0"/>
              </a:rPr>
              <a:t>Can an LEA impose reasonable deadlines on nonpublic schools to meet the obligation of funds requirement?  </a:t>
            </a:r>
            <a:r>
              <a:rPr lang="en-US" b="1" dirty="0">
                <a:solidFill>
                  <a:schemeClr val="accent2">
                    <a:lumMod val="75000"/>
                  </a:schemeClr>
                </a:solidFill>
                <a:latin typeface="Calibri" panose="020F0502020204030204" pitchFamily="34" charset="0"/>
              </a:rPr>
              <a:t>Yes.</a:t>
            </a:r>
            <a:r>
              <a:rPr lang="en-US" b="1" dirty="0">
                <a:latin typeface="Calibri" panose="020F0502020204030204" pitchFamily="34" charset="0"/>
              </a:rPr>
              <a:t> </a:t>
            </a:r>
          </a:p>
          <a:p>
            <a:pPr marL="0" indent="0">
              <a:spcAft>
                <a:spcPts val="2400"/>
              </a:spcAft>
              <a:buNone/>
            </a:pPr>
            <a:r>
              <a:rPr lang="en-US" dirty="0">
                <a:latin typeface="Calibri" panose="020F0502020204030204" pitchFamily="34" charset="0"/>
              </a:rPr>
              <a:t>An LEA is responsible for ensuring that ESEA funds are obligated in a timely manner.  Nonpublic schools must participate in this process. </a:t>
            </a:r>
          </a:p>
          <a:p>
            <a:pPr marL="0" indent="0">
              <a:buNone/>
            </a:pPr>
            <a:r>
              <a:rPr lang="en-US" dirty="0">
                <a:latin typeface="Calibri" panose="020F0502020204030204" pitchFamily="34" charset="0"/>
              </a:rPr>
              <a:t>A deadline is established in consultation to obligate funds for equitable services.</a:t>
            </a:r>
          </a:p>
        </p:txBody>
      </p:sp>
    </p:spTree>
    <p:extLst>
      <p:ext uri="{BB962C8B-B14F-4D97-AF65-F5344CB8AC3E}">
        <p14:creationId xmlns:p14="http://schemas.microsoft.com/office/powerpoint/2010/main" val="1351599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1DC8A-8EB2-4D41-B8EC-7418C675592D}"/>
              </a:ext>
            </a:extLst>
          </p:cNvPr>
          <p:cNvSpPr>
            <a:spLocks noGrp="1"/>
          </p:cNvSpPr>
          <p:nvPr>
            <p:ph type="title"/>
          </p:nvPr>
        </p:nvSpPr>
        <p:spPr/>
        <p:txBody>
          <a:bodyPr>
            <a:normAutofit/>
          </a:bodyPr>
          <a:lstStyle/>
          <a:p>
            <a:pPr algn="ctr">
              <a:lnSpc>
                <a:spcPct val="100000"/>
              </a:lnSpc>
            </a:pPr>
            <a:r>
              <a:rPr lang="en-US" sz="4000" b="1" dirty="0">
                <a:latin typeface="Calibri" panose="020F0502020204030204" pitchFamily="34" charset="0"/>
              </a:rPr>
              <a:t>Consultation</a:t>
            </a:r>
            <a:r>
              <a:rPr lang="en-US" sz="4000" b="1" i="1" dirty="0">
                <a:latin typeface="Calibri" panose="020F0502020204030204" pitchFamily="34" charset="0"/>
              </a:rPr>
              <a:t> </a:t>
            </a:r>
            <a:br>
              <a:rPr lang="en-US" sz="4000" b="1" i="1" dirty="0">
                <a:latin typeface="Calibri" panose="020F0502020204030204" pitchFamily="34" charset="0"/>
              </a:rPr>
            </a:br>
            <a:r>
              <a:rPr lang="en-US" sz="3600" b="1" i="1" dirty="0">
                <a:solidFill>
                  <a:schemeClr val="accent2">
                    <a:lumMod val="75000"/>
                  </a:schemeClr>
                </a:solidFill>
                <a:latin typeface="Calibri" panose="020F0502020204030204" pitchFamily="34" charset="0"/>
              </a:rPr>
              <a:t>Considerations: Carryover Funds</a:t>
            </a:r>
          </a:p>
        </p:txBody>
      </p:sp>
      <p:sp>
        <p:nvSpPr>
          <p:cNvPr id="3" name="Slide Number Placeholder 2">
            <a:extLst>
              <a:ext uri="{FF2B5EF4-FFF2-40B4-BE49-F238E27FC236}">
                <a16:creationId xmlns:a16="http://schemas.microsoft.com/office/drawing/2014/main" id="{0BD108AE-4439-4D8E-8E18-438B8EE9F1FB}"/>
              </a:ext>
            </a:extLst>
          </p:cNvPr>
          <p:cNvSpPr>
            <a:spLocks noGrp="1"/>
          </p:cNvSpPr>
          <p:nvPr>
            <p:ph type="sldNum" sz="quarter" idx="12"/>
          </p:nvPr>
        </p:nvSpPr>
        <p:spPr/>
        <p:txBody>
          <a:bodyPr/>
          <a:lstStyle/>
          <a:p>
            <a:fld id="{CD5C70A5-9411-4B11-A0DB-D49D3D849901}" type="slidenum">
              <a:rPr lang="en-US" smtClean="0"/>
              <a:pPr/>
              <a:t>33</a:t>
            </a:fld>
            <a:endParaRPr lang="en-US" dirty="0"/>
          </a:p>
        </p:txBody>
      </p:sp>
      <p:sp>
        <p:nvSpPr>
          <p:cNvPr id="4" name="Text Placeholder 3">
            <a:extLst>
              <a:ext uri="{FF2B5EF4-FFF2-40B4-BE49-F238E27FC236}">
                <a16:creationId xmlns:a16="http://schemas.microsoft.com/office/drawing/2014/main" id="{0E6AEFD0-1D2E-454D-9B2D-C69D30467F60}"/>
              </a:ext>
            </a:extLst>
          </p:cNvPr>
          <p:cNvSpPr>
            <a:spLocks noGrp="1"/>
          </p:cNvSpPr>
          <p:nvPr>
            <p:ph type="body" sz="quarter" idx="13"/>
          </p:nvPr>
        </p:nvSpPr>
        <p:spPr>
          <a:xfrm>
            <a:off x="965200" y="1947863"/>
            <a:ext cx="10388600" cy="4334603"/>
          </a:xfrm>
        </p:spPr>
        <p:txBody>
          <a:bodyPr anchor="ctr">
            <a:normAutofit/>
          </a:bodyPr>
          <a:lstStyle/>
          <a:p>
            <a:pPr marL="0" indent="0">
              <a:lnSpc>
                <a:spcPct val="110000"/>
              </a:lnSpc>
              <a:spcBef>
                <a:spcPts val="600"/>
              </a:spcBef>
              <a:spcAft>
                <a:spcPts val="600"/>
              </a:spcAft>
              <a:buNone/>
            </a:pPr>
            <a:r>
              <a:rPr lang="en-US" dirty="0">
                <a:latin typeface="Calibri" panose="020F0502020204030204" pitchFamily="34" charset="0"/>
              </a:rPr>
              <a:t>Funds allocated to an LEA for educational services and other benefits to eligible nonpublic school children shall be obligated in the fiscal year for which the LEA receives the funds.</a:t>
            </a:r>
          </a:p>
          <a:p>
            <a:pPr marL="0" indent="0">
              <a:lnSpc>
                <a:spcPct val="110000"/>
              </a:lnSpc>
              <a:spcBef>
                <a:spcPts val="600"/>
              </a:spcBef>
              <a:spcAft>
                <a:spcPts val="600"/>
              </a:spcAft>
              <a:buNone/>
            </a:pPr>
            <a:r>
              <a:rPr lang="en-US" dirty="0">
                <a:latin typeface="Calibri" panose="020F0502020204030204" pitchFamily="34" charset="0"/>
              </a:rPr>
              <a:t>There may be extenuating in which an LEA is unable to obligate all funds circumstances within the timeframe.</a:t>
            </a:r>
          </a:p>
          <a:p>
            <a:pPr marL="0" indent="0">
              <a:lnSpc>
                <a:spcPct val="110000"/>
              </a:lnSpc>
              <a:spcBef>
                <a:spcPts val="600"/>
              </a:spcBef>
              <a:spcAft>
                <a:spcPts val="600"/>
              </a:spcAft>
              <a:buNone/>
            </a:pPr>
            <a:r>
              <a:rPr lang="en-US" dirty="0">
                <a:latin typeface="Calibri" panose="020F0502020204030204" pitchFamily="34" charset="0"/>
              </a:rPr>
              <a:t>Under these circumstances, funds may remain available for the provision of equitable services under the respective program during the subsequent school year.</a:t>
            </a:r>
          </a:p>
        </p:txBody>
      </p:sp>
    </p:spTree>
    <p:extLst>
      <p:ext uri="{BB962C8B-B14F-4D97-AF65-F5344CB8AC3E}">
        <p14:creationId xmlns:p14="http://schemas.microsoft.com/office/powerpoint/2010/main" val="682279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A155D-06A3-49C4-865B-51FA936B6072}"/>
              </a:ext>
            </a:extLst>
          </p:cNvPr>
          <p:cNvSpPr>
            <a:spLocks noGrp="1"/>
          </p:cNvSpPr>
          <p:nvPr>
            <p:ph type="title" idx="4294967295"/>
          </p:nvPr>
        </p:nvSpPr>
        <p:spPr>
          <a:xfrm>
            <a:off x="4475018" y="346364"/>
            <a:ext cx="3241964" cy="606739"/>
          </a:xfrm>
        </p:spPr>
        <p:txBody>
          <a:bodyPr>
            <a:normAutofit fontScale="90000"/>
          </a:bodyPr>
          <a:lstStyle/>
          <a:p>
            <a:r>
              <a:rPr lang="en-US" b="1" dirty="0"/>
              <a:t>Thank You!</a:t>
            </a:r>
          </a:p>
        </p:txBody>
      </p:sp>
      <p:sp>
        <p:nvSpPr>
          <p:cNvPr id="6" name="TextBox 5">
            <a:extLst>
              <a:ext uri="{FF2B5EF4-FFF2-40B4-BE49-F238E27FC236}">
                <a16:creationId xmlns:a16="http://schemas.microsoft.com/office/drawing/2014/main" id="{61479622-EFED-45EA-AF7B-C2806834F792}"/>
              </a:ext>
            </a:extLst>
          </p:cNvPr>
          <p:cNvSpPr txBox="1"/>
          <p:nvPr/>
        </p:nvSpPr>
        <p:spPr>
          <a:xfrm>
            <a:off x="1801091" y="1102771"/>
            <a:ext cx="8589818" cy="830997"/>
          </a:xfrm>
          <a:prstGeom prst="rect">
            <a:avLst/>
          </a:prstGeom>
          <a:noFill/>
        </p:spPr>
        <p:txBody>
          <a:bodyPr wrap="square" rtlCol="0">
            <a:spAutoFit/>
          </a:bodyPr>
          <a:lstStyle/>
          <a:p>
            <a:pPr algn="ctr"/>
            <a:r>
              <a:rPr lang="en-US" sz="2400" dirty="0">
                <a:hlinkClick r:id="rId3"/>
              </a:rPr>
              <a:t>New Jersey Department of Education Website</a:t>
            </a:r>
            <a:endParaRPr lang="en-US" sz="2400" dirty="0"/>
          </a:p>
          <a:p>
            <a:pPr algn="ctr"/>
            <a:r>
              <a:rPr lang="en-US" sz="2400" dirty="0"/>
              <a:t>https://www.nj.gov/education/</a:t>
            </a:r>
          </a:p>
        </p:txBody>
      </p:sp>
      <p:sp>
        <p:nvSpPr>
          <p:cNvPr id="4" name="Rectangle 1">
            <a:extLst>
              <a:ext uri="{FF2B5EF4-FFF2-40B4-BE49-F238E27FC236}">
                <a16:creationId xmlns:a16="http://schemas.microsoft.com/office/drawing/2014/main" id="{0C8BDD78-8FBC-4BF5-B029-E301A83C4B5C}"/>
              </a:ext>
            </a:extLst>
          </p:cNvPr>
          <p:cNvSpPr>
            <a:spLocks noGrp="1" noChangeArrowheads="1"/>
          </p:cNvSpPr>
          <p:nvPr>
            <p:ph type="body" sz="quarter" idx="4294967295"/>
          </p:nvPr>
        </p:nvSpPr>
        <p:spPr bwMode="auto">
          <a:xfrm>
            <a:off x="1801091" y="1899798"/>
            <a:ext cx="8589818"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Constance Webster, PhD</a:t>
            </a:r>
            <a:b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ESSA Nonpublic Ombudsman </a:t>
            </a:r>
            <a:b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Office of Nonpublic School Services</a:t>
            </a:r>
            <a:b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New Jersey Department of Education</a:t>
            </a:r>
            <a:b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609-376-3662</a:t>
            </a:r>
            <a:b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altLang="en-US" sz="2400" b="0" i="0" u="sng" strike="noStrike" cap="none" normalizeH="0" baseline="0" dirty="0">
                <a:ln>
                  <a:noFill/>
                </a:ln>
                <a:solidFill>
                  <a:srgbClr val="0000AA"/>
                </a:solidFill>
                <a:effectLst/>
                <a:latin typeface="Calibri" panose="020F0502020204030204" pitchFamily="34" charset="0"/>
                <a:cs typeface="Calibri" panose="020F0502020204030204" pitchFamily="34" charset="0"/>
                <a:hlinkClick r:id="rId4"/>
              </a:rPr>
              <a:t>ombudsman.nonpublic@doe.nj.gov</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F7464F45-ADF3-4FA4-A734-9D54833DF7F0}"/>
              </a:ext>
            </a:extLst>
          </p:cNvPr>
          <p:cNvSpPr txBox="1"/>
          <p:nvPr/>
        </p:nvSpPr>
        <p:spPr>
          <a:xfrm>
            <a:off x="5112327" y="4491120"/>
            <a:ext cx="2105891" cy="584775"/>
          </a:xfrm>
          <a:prstGeom prst="rect">
            <a:avLst/>
          </a:prstGeom>
          <a:noFill/>
        </p:spPr>
        <p:txBody>
          <a:bodyPr wrap="square" rtlCol="0">
            <a:spAutoFit/>
          </a:bodyPr>
          <a:lstStyle/>
          <a:p>
            <a:r>
              <a:rPr lang="en-US" sz="3200" dirty="0"/>
              <a:t>Follow Us!</a:t>
            </a:r>
          </a:p>
        </p:txBody>
      </p:sp>
      <p:pic>
        <p:nvPicPr>
          <p:cNvPr id="7" name="Picture 6" descr="Facebook: @njdeptofed.">
            <a:hlinkClick r:id="rId5"/>
            <a:extLst>
              <a:ext uri="{FF2B5EF4-FFF2-40B4-BE49-F238E27FC236}">
                <a16:creationId xmlns:a16="http://schemas.microsoft.com/office/drawing/2014/main" id="{6A3C3D2A-E3A2-48D5-84E1-CF95AB7319C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07650" y="5404389"/>
            <a:ext cx="457200" cy="457200"/>
          </a:xfrm>
          <a:prstGeom prst="rect">
            <a:avLst/>
          </a:prstGeom>
        </p:spPr>
      </p:pic>
      <p:sp>
        <p:nvSpPr>
          <p:cNvPr id="8" name="TextBox 7">
            <a:extLst>
              <a:ext uri="{FF2B5EF4-FFF2-40B4-BE49-F238E27FC236}">
                <a16:creationId xmlns:a16="http://schemas.microsoft.com/office/drawing/2014/main" id="{8837750F-9A79-4652-A869-34D1B767EE91}"/>
              </a:ext>
            </a:extLst>
          </p:cNvPr>
          <p:cNvSpPr txBox="1"/>
          <p:nvPr/>
        </p:nvSpPr>
        <p:spPr>
          <a:xfrm>
            <a:off x="1692637" y="5861589"/>
            <a:ext cx="3018134" cy="523220"/>
          </a:xfrm>
          <a:prstGeom prst="rect">
            <a:avLst/>
          </a:prstGeom>
          <a:noFill/>
        </p:spPr>
        <p:txBody>
          <a:bodyPr wrap="none" rtlCol="0">
            <a:spAutoFit/>
          </a:bodyPr>
          <a:lstStyle/>
          <a:p>
            <a:r>
              <a:rPr lang="en-US" sz="1400" dirty="0">
                <a:latin typeface="Bell MT" panose="02020503060305020303" pitchFamily="18" charset="0"/>
              </a:rPr>
              <a:t>New Jersey Department of Education </a:t>
            </a:r>
          </a:p>
          <a:p>
            <a:pPr algn="ctr"/>
            <a:r>
              <a:rPr lang="en-US" sz="1400" dirty="0">
                <a:latin typeface="Bell MT" panose="02020503060305020303" pitchFamily="18" charset="0"/>
              </a:rPr>
              <a:t>(@njdeptofed)</a:t>
            </a:r>
          </a:p>
        </p:txBody>
      </p:sp>
      <p:pic>
        <p:nvPicPr>
          <p:cNvPr id="9" name="Picture 8" descr="Twitter: @NewJerseyDOE.">
            <a:hlinkClick r:id="rId7"/>
            <a:extLst>
              <a:ext uri="{FF2B5EF4-FFF2-40B4-BE49-F238E27FC236}">
                <a16:creationId xmlns:a16="http://schemas.microsoft.com/office/drawing/2014/main" id="{A879EC5B-DAE3-4E30-A41E-038F5C3D861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935736" y="5404389"/>
            <a:ext cx="457200" cy="457200"/>
          </a:xfrm>
          <a:prstGeom prst="rect">
            <a:avLst/>
          </a:prstGeom>
        </p:spPr>
      </p:pic>
      <p:sp>
        <p:nvSpPr>
          <p:cNvPr id="10" name="TextBox 9">
            <a:extLst>
              <a:ext uri="{FF2B5EF4-FFF2-40B4-BE49-F238E27FC236}">
                <a16:creationId xmlns:a16="http://schemas.microsoft.com/office/drawing/2014/main" id="{CFA7C1C3-602B-4047-8F7F-80B4DA5C6C4C}"/>
              </a:ext>
            </a:extLst>
          </p:cNvPr>
          <p:cNvSpPr txBox="1"/>
          <p:nvPr/>
        </p:nvSpPr>
        <p:spPr>
          <a:xfrm>
            <a:off x="5195849" y="5861589"/>
            <a:ext cx="1800301" cy="307777"/>
          </a:xfrm>
          <a:prstGeom prst="rect">
            <a:avLst/>
          </a:prstGeom>
          <a:noFill/>
        </p:spPr>
        <p:txBody>
          <a:bodyPr wrap="square" rtlCol="0">
            <a:spAutoFit/>
          </a:bodyPr>
          <a:lstStyle/>
          <a:p>
            <a:pPr algn="ctr"/>
            <a:r>
              <a:rPr lang="en-US" sz="1400" dirty="0">
                <a:latin typeface="Bell MT" panose="02020503060305020303" pitchFamily="18" charset="0"/>
              </a:rPr>
              <a:t>@NewJerseyDOE</a:t>
            </a:r>
          </a:p>
        </p:txBody>
      </p:sp>
      <p:pic>
        <p:nvPicPr>
          <p:cNvPr id="11" name="Picture 10" descr="Instagram: @NewJerseyDoe">
            <a:hlinkClick r:id="rId9"/>
            <a:extLst>
              <a:ext uri="{FF2B5EF4-FFF2-40B4-BE49-F238E27FC236}">
                <a16:creationId xmlns:a16="http://schemas.microsoft.com/office/drawing/2014/main" id="{01F09AA0-7A49-418A-9A88-534A233A1DF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052755" y="5404389"/>
            <a:ext cx="457200" cy="457200"/>
          </a:xfrm>
          <a:prstGeom prst="rect">
            <a:avLst/>
          </a:prstGeom>
        </p:spPr>
      </p:pic>
      <p:sp>
        <p:nvSpPr>
          <p:cNvPr id="12" name="TextBox 11">
            <a:extLst>
              <a:ext uri="{FF2B5EF4-FFF2-40B4-BE49-F238E27FC236}">
                <a16:creationId xmlns:a16="http://schemas.microsoft.com/office/drawing/2014/main" id="{097E4031-0F68-4D1A-90FA-B059D39BE87D}"/>
              </a:ext>
            </a:extLst>
          </p:cNvPr>
          <p:cNvSpPr txBox="1"/>
          <p:nvPr/>
        </p:nvSpPr>
        <p:spPr>
          <a:xfrm>
            <a:off x="8561702" y="5861588"/>
            <a:ext cx="1439305" cy="307777"/>
          </a:xfrm>
          <a:prstGeom prst="rect">
            <a:avLst/>
          </a:prstGeom>
          <a:noFill/>
        </p:spPr>
        <p:txBody>
          <a:bodyPr wrap="none" rtlCol="0">
            <a:spAutoFit/>
          </a:bodyPr>
          <a:lstStyle/>
          <a:p>
            <a:pPr algn="ctr"/>
            <a:r>
              <a:rPr lang="en-US" sz="1400" dirty="0">
                <a:latin typeface="Bell MT" panose="02020503060305020303" pitchFamily="18" charset="0"/>
              </a:rPr>
              <a:t>@NewJerseyDoe</a:t>
            </a:r>
          </a:p>
        </p:txBody>
      </p:sp>
    </p:spTree>
    <p:extLst>
      <p:ext uri="{BB962C8B-B14F-4D97-AF65-F5344CB8AC3E}">
        <p14:creationId xmlns:p14="http://schemas.microsoft.com/office/powerpoint/2010/main" val="4026023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35000" y="299626"/>
            <a:ext cx="10515600" cy="1325563"/>
          </a:xfrm>
        </p:spPr>
        <p:txBody>
          <a:bodyPr>
            <a:normAutofit/>
          </a:bodyPr>
          <a:lstStyle/>
          <a:p>
            <a:pPr algn="ctr">
              <a:lnSpc>
                <a:spcPct val="100000"/>
              </a:lnSpc>
            </a:pPr>
            <a:r>
              <a:rPr lang="en-US" sz="4000" b="1" dirty="0">
                <a:latin typeface="Calibri" panose="020F0502020204030204" pitchFamily="34" charset="0"/>
              </a:rPr>
              <a:t>NJDOE (SEA) Responsibilities</a:t>
            </a:r>
            <a:br>
              <a:rPr lang="en-US" b="1" dirty="0">
                <a:latin typeface="Calibri" panose="020F0502020204030204" pitchFamily="34" charset="0"/>
              </a:rPr>
            </a:br>
            <a:r>
              <a:rPr lang="en-US" sz="3600" b="1" i="1" dirty="0">
                <a:solidFill>
                  <a:schemeClr val="accent5">
                    <a:lumMod val="75000"/>
                  </a:schemeClr>
                </a:solidFill>
                <a:latin typeface="Calibri" panose="020F0502020204030204" pitchFamily="34" charset="0"/>
              </a:rPr>
              <a:t>Overview</a:t>
            </a:r>
          </a:p>
        </p:txBody>
      </p:sp>
      <p:sp>
        <p:nvSpPr>
          <p:cNvPr id="11" name="Content Placeholder 10"/>
          <p:cNvSpPr>
            <a:spLocks noGrp="1"/>
          </p:cNvSpPr>
          <p:nvPr>
            <p:ph idx="1"/>
          </p:nvPr>
        </p:nvSpPr>
        <p:spPr/>
        <p:txBody>
          <a:bodyPr anchor="ctr">
            <a:normAutofit/>
          </a:bodyPr>
          <a:lstStyle/>
          <a:p>
            <a:pPr>
              <a:lnSpc>
                <a:spcPct val="100000"/>
              </a:lnSpc>
              <a:spcBef>
                <a:spcPts val="600"/>
              </a:spcBef>
              <a:spcAft>
                <a:spcPts val="600"/>
              </a:spcAft>
            </a:pPr>
            <a:r>
              <a:rPr lang="en-US" dirty="0">
                <a:latin typeface="Calibri" panose="020F0502020204030204" pitchFamily="34" charset="0"/>
              </a:rPr>
              <a:t>Designate an ombudsman to monitor and enforce ESEA equitable service requirements and collect affirmation of consultation documentation</a:t>
            </a:r>
          </a:p>
          <a:p>
            <a:pPr>
              <a:lnSpc>
                <a:spcPct val="100000"/>
              </a:lnSpc>
              <a:spcBef>
                <a:spcPts val="600"/>
              </a:spcBef>
              <a:spcAft>
                <a:spcPts val="600"/>
              </a:spcAft>
            </a:pPr>
            <a:r>
              <a:rPr lang="en-US" dirty="0">
                <a:latin typeface="Calibri" panose="020F0502020204030204" pitchFamily="34" charset="0"/>
              </a:rPr>
              <a:t>Provide notice of allocations to nonpublic schools</a:t>
            </a:r>
          </a:p>
          <a:p>
            <a:pPr>
              <a:lnSpc>
                <a:spcPct val="100000"/>
              </a:lnSpc>
              <a:spcBef>
                <a:spcPts val="600"/>
              </a:spcBef>
              <a:spcAft>
                <a:spcPts val="600"/>
              </a:spcAft>
            </a:pPr>
            <a:r>
              <a:rPr lang="en-US" dirty="0">
                <a:latin typeface="Calibri" panose="020F0502020204030204" pitchFamily="34" charset="0"/>
              </a:rPr>
              <a:t>Investigate and resolve formal complaints</a:t>
            </a:r>
          </a:p>
          <a:p>
            <a:pPr lvl="1">
              <a:lnSpc>
                <a:spcPct val="100000"/>
              </a:lnSpc>
              <a:spcBef>
                <a:spcPts val="600"/>
              </a:spcBef>
              <a:spcAft>
                <a:spcPts val="600"/>
              </a:spcAft>
            </a:pPr>
            <a:r>
              <a:rPr lang="en-US" dirty="0">
                <a:latin typeface="Calibri" panose="020F0502020204030204" pitchFamily="34" charset="0"/>
                <a:hlinkClick r:id="rId3"/>
              </a:rPr>
              <a:t>ESEA Complaint Process</a:t>
            </a:r>
            <a:endParaRPr lang="en-US" dirty="0">
              <a:latin typeface="Calibri" panose="020F0502020204030204" pitchFamily="34" charset="0"/>
            </a:endParaRPr>
          </a:p>
          <a:p>
            <a:pPr marL="0" indent="0" algn="r">
              <a:lnSpc>
                <a:spcPct val="100000"/>
              </a:lnSpc>
              <a:spcBef>
                <a:spcPts val="600"/>
              </a:spcBef>
              <a:spcAft>
                <a:spcPts val="600"/>
              </a:spcAft>
              <a:buNone/>
            </a:pPr>
            <a:r>
              <a:rPr lang="en-US" sz="2000" dirty="0">
                <a:latin typeface="Calibri" panose="020F0502020204030204" pitchFamily="34" charset="0"/>
              </a:rPr>
              <a:t>(ESEA Sections 1117(a)(3)(B) and 8501(a)(3)(B)</a:t>
            </a:r>
          </a:p>
        </p:txBody>
      </p:sp>
      <p:sp>
        <p:nvSpPr>
          <p:cNvPr id="6" name="Slide Number Placeholder 5"/>
          <p:cNvSpPr>
            <a:spLocks noGrp="1"/>
          </p:cNvSpPr>
          <p:nvPr>
            <p:ph type="sldNum" sz="quarter" idx="12"/>
          </p:nvPr>
        </p:nvSpPr>
        <p:spPr/>
        <p:txBody>
          <a:bodyPr/>
          <a:lstStyle/>
          <a:p>
            <a:fld id="{CD5C70A5-9411-4B11-A0DB-D49D3D849901}" type="slidenum">
              <a:rPr lang="en-US" smtClean="0"/>
              <a:t>4</a:t>
            </a:fld>
            <a:endParaRPr lang="en-US" dirty="0"/>
          </a:p>
        </p:txBody>
      </p:sp>
    </p:spTree>
    <p:extLst>
      <p:ext uri="{BB962C8B-B14F-4D97-AF65-F5344CB8AC3E}">
        <p14:creationId xmlns:p14="http://schemas.microsoft.com/office/powerpoint/2010/main" val="1072525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444F0-EDA0-46E3-96A8-93C2F934A8F6}"/>
              </a:ext>
            </a:extLst>
          </p:cNvPr>
          <p:cNvSpPr>
            <a:spLocks noGrp="1"/>
          </p:cNvSpPr>
          <p:nvPr>
            <p:ph type="title"/>
          </p:nvPr>
        </p:nvSpPr>
        <p:spPr>
          <a:xfrm>
            <a:off x="838200" y="365126"/>
            <a:ext cx="10515600" cy="1153282"/>
          </a:xfrm>
        </p:spPr>
        <p:txBody>
          <a:bodyPr>
            <a:normAutofit fontScale="90000"/>
          </a:bodyPr>
          <a:lstStyle/>
          <a:p>
            <a:pPr algn="ctr">
              <a:lnSpc>
                <a:spcPct val="100000"/>
              </a:lnSpc>
            </a:pPr>
            <a:r>
              <a:rPr lang="en-US" sz="4000" b="1" dirty="0">
                <a:latin typeface="Calibri" panose="020F0502020204030204" pitchFamily="34" charset="0"/>
              </a:rPr>
              <a:t>LEA Responsibilities</a:t>
            </a:r>
            <a:br>
              <a:rPr lang="en-US" dirty="0">
                <a:latin typeface="Calibri" panose="020F0502020204030204" pitchFamily="34" charset="0"/>
              </a:rPr>
            </a:br>
            <a:r>
              <a:rPr lang="en-US" sz="3600" b="1" i="1" dirty="0">
                <a:solidFill>
                  <a:schemeClr val="accent5">
                    <a:lumMod val="75000"/>
                  </a:schemeClr>
                </a:solidFill>
                <a:latin typeface="Calibri" panose="020F0502020204030204" pitchFamily="34" charset="0"/>
              </a:rPr>
              <a:t>Overview</a:t>
            </a:r>
          </a:p>
        </p:txBody>
      </p:sp>
      <p:sp>
        <p:nvSpPr>
          <p:cNvPr id="3" name="Slide Number Placeholder 2">
            <a:extLst>
              <a:ext uri="{FF2B5EF4-FFF2-40B4-BE49-F238E27FC236}">
                <a16:creationId xmlns:a16="http://schemas.microsoft.com/office/drawing/2014/main" id="{55B6A248-1A43-4AF8-886B-D668955998D3}"/>
              </a:ext>
            </a:extLst>
          </p:cNvPr>
          <p:cNvSpPr>
            <a:spLocks noGrp="1"/>
          </p:cNvSpPr>
          <p:nvPr>
            <p:ph type="sldNum" sz="quarter" idx="12"/>
          </p:nvPr>
        </p:nvSpPr>
        <p:spPr/>
        <p:txBody>
          <a:bodyPr/>
          <a:lstStyle/>
          <a:p>
            <a:fld id="{CD5C70A5-9411-4B11-A0DB-D49D3D849901}" type="slidenum">
              <a:rPr lang="en-US" smtClean="0"/>
              <a:pPr/>
              <a:t>5</a:t>
            </a:fld>
            <a:endParaRPr lang="en-US" dirty="0"/>
          </a:p>
        </p:txBody>
      </p:sp>
      <p:sp>
        <p:nvSpPr>
          <p:cNvPr id="4" name="Text Placeholder 3">
            <a:extLst>
              <a:ext uri="{FF2B5EF4-FFF2-40B4-BE49-F238E27FC236}">
                <a16:creationId xmlns:a16="http://schemas.microsoft.com/office/drawing/2014/main" id="{628789D5-9D49-4451-8017-9CF5F519608E}"/>
              </a:ext>
            </a:extLst>
          </p:cNvPr>
          <p:cNvSpPr>
            <a:spLocks noGrp="1"/>
          </p:cNvSpPr>
          <p:nvPr>
            <p:ph type="body" sz="quarter" idx="13"/>
          </p:nvPr>
        </p:nvSpPr>
        <p:spPr>
          <a:xfrm>
            <a:off x="965200" y="1744911"/>
            <a:ext cx="10388600" cy="4325690"/>
          </a:xfrm>
        </p:spPr>
        <p:txBody>
          <a:bodyPr anchor="ctr">
            <a:noAutofit/>
          </a:bodyPr>
          <a:lstStyle/>
          <a:p>
            <a:pPr>
              <a:lnSpc>
                <a:spcPct val="100000"/>
              </a:lnSpc>
              <a:spcBef>
                <a:spcPts val="0"/>
              </a:spcBef>
              <a:spcAft>
                <a:spcPts val="600"/>
              </a:spcAft>
            </a:pPr>
            <a:r>
              <a:rPr lang="en-US" sz="2000" dirty="0">
                <a:latin typeface="Calibri" panose="020F0502020204030204" pitchFamily="34" charset="0"/>
              </a:rPr>
              <a:t>Conduct and document timely and meaningful consultation</a:t>
            </a:r>
          </a:p>
          <a:p>
            <a:pPr marL="457200" lvl="1" indent="0">
              <a:lnSpc>
                <a:spcPct val="100000"/>
              </a:lnSpc>
              <a:spcBef>
                <a:spcPts val="0"/>
              </a:spcBef>
              <a:spcAft>
                <a:spcPts val="600"/>
              </a:spcAft>
              <a:buNone/>
            </a:pPr>
            <a:r>
              <a:rPr lang="en-US" sz="2000" dirty="0">
                <a:latin typeface="Calibri" panose="020F0502020204030204" pitchFamily="34" charset="0"/>
              </a:rPr>
              <a:t>ESEA sections 1117(b) and 8501(c)</a:t>
            </a:r>
          </a:p>
          <a:p>
            <a:pPr>
              <a:lnSpc>
                <a:spcPct val="100000"/>
              </a:lnSpc>
              <a:spcBef>
                <a:spcPts val="0"/>
              </a:spcBef>
              <a:spcAft>
                <a:spcPts val="600"/>
              </a:spcAft>
            </a:pPr>
            <a:r>
              <a:rPr lang="en-US" sz="2000" dirty="0">
                <a:latin typeface="Calibri" panose="020F0502020204030204" pitchFamily="34" charset="0"/>
              </a:rPr>
              <a:t>Allocate funds for providing equitable services</a:t>
            </a:r>
          </a:p>
          <a:p>
            <a:pPr marL="457200" lvl="1" indent="0">
              <a:lnSpc>
                <a:spcPct val="100000"/>
              </a:lnSpc>
              <a:spcBef>
                <a:spcPts val="0"/>
              </a:spcBef>
              <a:spcAft>
                <a:spcPts val="600"/>
              </a:spcAft>
              <a:buNone/>
            </a:pPr>
            <a:r>
              <a:rPr lang="en-US" sz="2000" dirty="0">
                <a:latin typeface="Calibri" panose="020F0502020204030204" pitchFamily="34" charset="0"/>
              </a:rPr>
              <a:t>ESEA sections 1117(a)(4)(A) and 8501(a)(4)(A)</a:t>
            </a:r>
          </a:p>
          <a:p>
            <a:pPr>
              <a:lnSpc>
                <a:spcPct val="100000"/>
              </a:lnSpc>
              <a:spcBef>
                <a:spcPts val="0"/>
              </a:spcBef>
              <a:spcAft>
                <a:spcPts val="600"/>
              </a:spcAft>
            </a:pPr>
            <a:r>
              <a:rPr lang="en-US" sz="2000" dirty="0">
                <a:latin typeface="Calibri" panose="020F0502020204030204" pitchFamily="34" charset="0"/>
              </a:rPr>
              <a:t>Have a goal of reaching agreement</a:t>
            </a:r>
          </a:p>
          <a:p>
            <a:pPr marL="457200" lvl="1" indent="0">
              <a:lnSpc>
                <a:spcPct val="100000"/>
              </a:lnSpc>
              <a:spcBef>
                <a:spcPts val="0"/>
              </a:spcBef>
              <a:spcAft>
                <a:spcPts val="600"/>
              </a:spcAft>
              <a:buNone/>
            </a:pPr>
            <a:r>
              <a:rPr lang="en-US" sz="2000" dirty="0">
                <a:latin typeface="Calibri" panose="020F0502020204030204" pitchFamily="34" charset="0"/>
              </a:rPr>
              <a:t>ESEA sections 1117(b)(1) and 8501(c)(1)</a:t>
            </a:r>
          </a:p>
          <a:p>
            <a:pPr>
              <a:lnSpc>
                <a:spcPct val="100000"/>
              </a:lnSpc>
              <a:spcBef>
                <a:spcPts val="0"/>
              </a:spcBef>
              <a:spcAft>
                <a:spcPts val="600"/>
              </a:spcAft>
            </a:pPr>
            <a:r>
              <a:rPr lang="en-US" sz="2000" dirty="0">
                <a:latin typeface="Calibri" panose="020F0502020204030204" pitchFamily="34" charset="0"/>
              </a:rPr>
              <a:t>Provide services that meet the needs of students and teachers</a:t>
            </a:r>
          </a:p>
          <a:p>
            <a:pPr marL="457200" lvl="1" indent="0">
              <a:lnSpc>
                <a:spcPct val="100000"/>
              </a:lnSpc>
              <a:spcBef>
                <a:spcPts val="0"/>
              </a:spcBef>
              <a:spcAft>
                <a:spcPts val="600"/>
              </a:spcAft>
              <a:buNone/>
            </a:pPr>
            <a:r>
              <a:rPr lang="en-US" sz="2000" dirty="0">
                <a:latin typeface="Calibri" panose="020F0502020204030204" pitchFamily="34" charset="0"/>
              </a:rPr>
              <a:t>ESEA sections 1117(a)(1)(A) and 8501(a)(1)</a:t>
            </a:r>
          </a:p>
          <a:p>
            <a:pPr>
              <a:lnSpc>
                <a:spcPct val="100000"/>
              </a:lnSpc>
              <a:spcBef>
                <a:spcPts val="0"/>
              </a:spcBef>
              <a:spcAft>
                <a:spcPts val="600"/>
              </a:spcAft>
            </a:pPr>
            <a:r>
              <a:rPr lang="en-US" sz="2000" dirty="0">
                <a:latin typeface="Calibri" panose="020F0502020204030204" pitchFamily="34" charset="0"/>
              </a:rPr>
              <a:t>Assess services</a:t>
            </a:r>
          </a:p>
          <a:p>
            <a:pPr marL="457200" lvl="1" indent="0">
              <a:lnSpc>
                <a:spcPct val="100000"/>
              </a:lnSpc>
              <a:spcBef>
                <a:spcPts val="0"/>
              </a:spcBef>
              <a:spcAft>
                <a:spcPts val="600"/>
              </a:spcAft>
              <a:buNone/>
            </a:pPr>
            <a:r>
              <a:rPr lang="en-US" sz="2000" dirty="0">
                <a:latin typeface="Calibri" panose="020F0502020204030204" pitchFamily="34" charset="0"/>
              </a:rPr>
              <a:t>ESEA sections 1117(b)(1)(D) and 8501 (c)(1)(D)</a:t>
            </a:r>
          </a:p>
          <a:p>
            <a:pPr>
              <a:lnSpc>
                <a:spcPct val="100000"/>
              </a:lnSpc>
              <a:spcBef>
                <a:spcPts val="0"/>
              </a:spcBef>
              <a:spcAft>
                <a:spcPts val="600"/>
              </a:spcAft>
            </a:pPr>
            <a:r>
              <a:rPr lang="en-US" sz="2000" dirty="0">
                <a:latin typeface="Calibri" panose="020F0502020204030204" pitchFamily="34" charset="0"/>
              </a:rPr>
              <a:t>Obligate funds in the year they are received</a:t>
            </a:r>
          </a:p>
          <a:p>
            <a:pPr marL="457200" lvl="1" indent="0">
              <a:lnSpc>
                <a:spcPct val="100000"/>
              </a:lnSpc>
              <a:spcBef>
                <a:spcPts val="0"/>
              </a:spcBef>
              <a:spcAft>
                <a:spcPts val="600"/>
              </a:spcAft>
              <a:buNone/>
            </a:pPr>
            <a:r>
              <a:rPr lang="en-US" sz="2000" dirty="0">
                <a:latin typeface="Calibri" panose="020F0502020204030204" pitchFamily="34" charset="0"/>
              </a:rPr>
              <a:t>ESEA sections 117(a)(4)(B) and 8501(a)(4)(B)</a:t>
            </a:r>
          </a:p>
        </p:txBody>
      </p:sp>
    </p:spTree>
    <p:extLst>
      <p:ext uri="{BB962C8B-B14F-4D97-AF65-F5344CB8AC3E}">
        <p14:creationId xmlns:p14="http://schemas.microsoft.com/office/powerpoint/2010/main" val="4279373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CC1BD-EB25-45EA-A7EF-ABEF1B38DB63}"/>
              </a:ext>
            </a:extLst>
          </p:cNvPr>
          <p:cNvSpPr>
            <a:spLocks noGrp="1"/>
          </p:cNvSpPr>
          <p:nvPr>
            <p:ph type="title"/>
          </p:nvPr>
        </p:nvSpPr>
        <p:spPr/>
        <p:txBody>
          <a:bodyPr/>
          <a:lstStyle/>
          <a:p>
            <a:pPr algn="ctr">
              <a:lnSpc>
                <a:spcPct val="100000"/>
              </a:lnSpc>
            </a:pPr>
            <a:r>
              <a:rPr lang="en-US" sz="4000" b="1" dirty="0">
                <a:latin typeface="Calibri" panose="020F0502020204030204" pitchFamily="34" charset="0"/>
              </a:rPr>
              <a:t>Nonpublic School Responsibilities</a:t>
            </a:r>
            <a:br>
              <a:rPr lang="en-US" dirty="0">
                <a:latin typeface="Calibri" panose="020F0502020204030204" pitchFamily="34" charset="0"/>
              </a:rPr>
            </a:br>
            <a:r>
              <a:rPr lang="en-US" sz="3600" b="1" i="1" dirty="0">
                <a:solidFill>
                  <a:schemeClr val="accent5">
                    <a:lumMod val="75000"/>
                  </a:schemeClr>
                </a:solidFill>
                <a:latin typeface="Calibri" panose="020F0502020204030204" pitchFamily="34" charset="0"/>
              </a:rPr>
              <a:t>Overview</a:t>
            </a:r>
          </a:p>
        </p:txBody>
      </p:sp>
      <p:sp>
        <p:nvSpPr>
          <p:cNvPr id="4" name="Text Placeholder 3">
            <a:extLst>
              <a:ext uri="{FF2B5EF4-FFF2-40B4-BE49-F238E27FC236}">
                <a16:creationId xmlns:a16="http://schemas.microsoft.com/office/drawing/2014/main" id="{76C04219-1BF4-4690-8BD7-55C698FFA017}"/>
              </a:ext>
            </a:extLst>
          </p:cNvPr>
          <p:cNvSpPr>
            <a:spLocks noGrp="1"/>
          </p:cNvSpPr>
          <p:nvPr>
            <p:ph type="body" sz="quarter" idx="13"/>
          </p:nvPr>
        </p:nvSpPr>
        <p:spPr/>
        <p:txBody>
          <a:bodyPr>
            <a:normAutofit/>
          </a:bodyPr>
          <a:lstStyle/>
          <a:p>
            <a:pPr>
              <a:lnSpc>
                <a:spcPct val="200000"/>
              </a:lnSpc>
              <a:spcAft>
                <a:spcPts val="600"/>
              </a:spcAft>
            </a:pPr>
            <a:r>
              <a:rPr lang="en-US" dirty="0">
                <a:latin typeface="Calibri" panose="020F0502020204030204" pitchFamily="34" charset="0"/>
              </a:rPr>
              <a:t>Participate in consultation</a:t>
            </a:r>
          </a:p>
          <a:p>
            <a:pPr>
              <a:lnSpc>
                <a:spcPct val="200000"/>
              </a:lnSpc>
              <a:spcAft>
                <a:spcPts val="600"/>
              </a:spcAft>
            </a:pPr>
            <a:r>
              <a:rPr lang="en-US" dirty="0">
                <a:latin typeface="Calibri" panose="020F0502020204030204" pitchFamily="34" charset="0"/>
              </a:rPr>
              <a:t>Have a goal of reaching agreement</a:t>
            </a:r>
          </a:p>
          <a:p>
            <a:pPr>
              <a:lnSpc>
                <a:spcPct val="200000"/>
              </a:lnSpc>
              <a:spcAft>
                <a:spcPts val="600"/>
              </a:spcAft>
            </a:pPr>
            <a:r>
              <a:rPr lang="en-US" dirty="0">
                <a:latin typeface="Calibri" panose="020F0502020204030204" pitchFamily="34" charset="0"/>
              </a:rPr>
              <a:t>Provide necessary documentation to LEA</a:t>
            </a:r>
          </a:p>
          <a:p>
            <a:pPr>
              <a:lnSpc>
                <a:spcPct val="200000"/>
              </a:lnSpc>
              <a:spcAft>
                <a:spcPts val="600"/>
              </a:spcAft>
            </a:pPr>
            <a:r>
              <a:rPr lang="en-US" dirty="0">
                <a:latin typeface="Calibri" panose="020F0502020204030204" pitchFamily="34" charset="0"/>
              </a:rPr>
              <a:t>Participate in program assessment</a:t>
            </a:r>
          </a:p>
        </p:txBody>
      </p:sp>
      <p:sp>
        <p:nvSpPr>
          <p:cNvPr id="3" name="Slide Number Placeholder 2">
            <a:extLst>
              <a:ext uri="{FF2B5EF4-FFF2-40B4-BE49-F238E27FC236}">
                <a16:creationId xmlns:a16="http://schemas.microsoft.com/office/drawing/2014/main" id="{F2009684-48C3-43F5-89B8-570A4CD6471B}"/>
              </a:ext>
            </a:extLst>
          </p:cNvPr>
          <p:cNvSpPr>
            <a:spLocks noGrp="1"/>
          </p:cNvSpPr>
          <p:nvPr>
            <p:ph type="sldNum" sz="quarter" idx="12"/>
          </p:nvPr>
        </p:nvSpPr>
        <p:spPr/>
        <p:txBody>
          <a:bodyPr/>
          <a:lstStyle/>
          <a:p>
            <a:fld id="{CD5C70A5-9411-4B11-A0DB-D49D3D849901}" type="slidenum">
              <a:rPr lang="en-US" smtClean="0"/>
              <a:pPr/>
              <a:t>6</a:t>
            </a:fld>
            <a:endParaRPr lang="en-US" dirty="0"/>
          </a:p>
        </p:txBody>
      </p:sp>
    </p:spTree>
    <p:extLst>
      <p:ext uri="{BB962C8B-B14F-4D97-AF65-F5344CB8AC3E}">
        <p14:creationId xmlns:p14="http://schemas.microsoft.com/office/powerpoint/2010/main" val="1457953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D3A6B-2227-4C1F-951A-89D7F1C579A1}"/>
              </a:ext>
            </a:extLst>
          </p:cNvPr>
          <p:cNvSpPr>
            <a:spLocks noGrp="1"/>
          </p:cNvSpPr>
          <p:nvPr>
            <p:ph type="title"/>
          </p:nvPr>
        </p:nvSpPr>
        <p:spPr/>
        <p:txBody>
          <a:bodyPr/>
          <a:lstStyle/>
          <a:p>
            <a:pPr algn="ctr"/>
            <a:r>
              <a:rPr lang="en-US" sz="4000" b="1" dirty="0">
                <a:latin typeface="Calibri" panose="020F0502020204030204" pitchFamily="34" charset="0"/>
              </a:rPr>
              <a:t>Consultation Topic</a:t>
            </a:r>
            <a:br>
              <a:rPr lang="en-US" b="1" dirty="0">
                <a:latin typeface="Calibri" panose="020F0502020204030204" pitchFamily="34" charset="0"/>
              </a:rPr>
            </a:br>
            <a:r>
              <a:rPr lang="en-US" sz="3600" b="1" i="1" dirty="0">
                <a:solidFill>
                  <a:schemeClr val="accent2">
                    <a:lumMod val="75000"/>
                  </a:schemeClr>
                </a:solidFill>
                <a:latin typeface="Calibri" panose="020F0502020204030204" pitchFamily="34" charset="0"/>
              </a:rPr>
              <a:t>Required Topics</a:t>
            </a:r>
          </a:p>
        </p:txBody>
      </p:sp>
      <p:sp>
        <p:nvSpPr>
          <p:cNvPr id="4" name="Text Placeholder 3">
            <a:extLst>
              <a:ext uri="{FF2B5EF4-FFF2-40B4-BE49-F238E27FC236}">
                <a16:creationId xmlns:a16="http://schemas.microsoft.com/office/drawing/2014/main" id="{0D1158F9-4104-4C77-960C-22BF10C7E1C9}"/>
              </a:ext>
            </a:extLst>
          </p:cNvPr>
          <p:cNvSpPr>
            <a:spLocks noGrp="1"/>
          </p:cNvSpPr>
          <p:nvPr>
            <p:ph type="body" sz="quarter" idx="13"/>
          </p:nvPr>
        </p:nvSpPr>
        <p:spPr/>
        <p:txBody>
          <a:bodyPr anchor="ctr">
            <a:normAutofit/>
          </a:bodyPr>
          <a:lstStyle/>
          <a:p>
            <a:pPr marL="0" indent="0" algn="ctr">
              <a:lnSpc>
                <a:spcPct val="150000"/>
              </a:lnSpc>
              <a:spcBef>
                <a:spcPts val="600"/>
              </a:spcBef>
              <a:spcAft>
                <a:spcPts val="600"/>
              </a:spcAft>
              <a:buNone/>
            </a:pPr>
            <a:r>
              <a:rPr lang="en-US" b="1" dirty="0">
                <a:latin typeface="Calibri" panose="020F0502020204030204" pitchFamily="34" charset="0"/>
              </a:rPr>
              <a:t>General Overview </a:t>
            </a:r>
          </a:p>
          <a:p>
            <a:pPr marL="0" indent="0">
              <a:lnSpc>
                <a:spcPct val="150000"/>
              </a:lnSpc>
              <a:spcBef>
                <a:spcPts val="600"/>
              </a:spcBef>
              <a:spcAft>
                <a:spcPts val="600"/>
              </a:spcAft>
              <a:buNone/>
            </a:pPr>
            <a:r>
              <a:rPr lang="en-US" dirty="0">
                <a:latin typeface="Calibri" panose="020F0502020204030204" pitchFamily="34" charset="0"/>
              </a:rPr>
              <a:t>Educational services and other benefits provided for nonpublic school children, teachers, and other educational personnel shall be equitable in comparison to services and other benefits for public school children, teachers, and other educational personnel and shall be provided in a timely manner. </a:t>
            </a:r>
          </a:p>
        </p:txBody>
      </p:sp>
      <p:sp>
        <p:nvSpPr>
          <p:cNvPr id="3" name="Slide Number Placeholder 2">
            <a:extLst>
              <a:ext uri="{FF2B5EF4-FFF2-40B4-BE49-F238E27FC236}">
                <a16:creationId xmlns:a16="http://schemas.microsoft.com/office/drawing/2014/main" id="{E38A33EF-596C-4DE6-B604-6A515A4DE677}"/>
              </a:ext>
            </a:extLst>
          </p:cNvPr>
          <p:cNvSpPr>
            <a:spLocks noGrp="1"/>
          </p:cNvSpPr>
          <p:nvPr>
            <p:ph type="sldNum" sz="quarter" idx="12"/>
          </p:nvPr>
        </p:nvSpPr>
        <p:spPr/>
        <p:txBody>
          <a:bodyPr/>
          <a:lstStyle/>
          <a:p>
            <a:fld id="{CD5C70A5-9411-4B11-A0DB-D49D3D849901}" type="slidenum">
              <a:rPr lang="en-US" smtClean="0"/>
              <a:pPr/>
              <a:t>7</a:t>
            </a:fld>
            <a:endParaRPr lang="en-US" dirty="0"/>
          </a:p>
        </p:txBody>
      </p:sp>
    </p:spTree>
    <p:extLst>
      <p:ext uri="{BB962C8B-B14F-4D97-AF65-F5344CB8AC3E}">
        <p14:creationId xmlns:p14="http://schemas.microsoft.com/office/powerpoint/2010/main" val="2186231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BF28-644D-4FD6-A10D-D6EFE28BF5D8}"/>
              </a:ext>
            </a:extLst>
          </p:cNvPr>
          <p:cNvSpPr>
            <a:spLocks noGrp="1"/>
          </p:cNvSpPr>
          <p:nvPr>
            <p:ph type="title"/>
          </p:nvPr>
        </p:nvSpPr>
        <p:spPr/>
        <p:txBody>
          <a:bodyPr>
            <a:normAutofit/>
          </a:bodyPr>
          <a:lstStyle/>
          <a:p>
            <a:pPr algn="ctr"/>
            <a:r>
              <a:rPr lang="en-US" sz="4000" b="1" dirty="0">
                <a:latin typeface="Calibri" panose="020F0502020204030204" pitchFamily="34" charset="0"/>
              </a:rPr>
              <a:t>Consultation</a:t>
            </a:r>
          </a:p>
        </p:txBody>
      </p:sp>
      <p:sp>
        <p:nvSpPr>
          <p:cNvPr id="3" name="Content Placeholder 2">
            <a:extLst>
              <a:ext uri="{FF2B5EF4-FFF2-40B4-BE49-F238E27FC236}">
                <a16:creationId xmlns:a16="http://schemas.microsoft.com/office/drawing/2014/main" id="{272A1630-B24A-4F92-8AAA-DD99E40697C6}"/>
              </a:ext>
            </a:extLst>
          </p:cNvPr>
          <p:cNvSpPr>
            <a:spLocks noGrp="1"/>
          </p:cNvSpPr>
          <p:nvPr>
            <p:ph idx="1"/>
          </p:nvPr>
        </p:nvSpPr>
        <p:spPr/>
        <p:txBody>
          <a:bodyPr anchor="ctr">
            <a:normAutofit lnSpcReduction="10000"/>
          </a:bodyPr>
          <a:lstStyle/>
          <a:p>
            <a:pPr>
              <a:lnSpc>
                <a:spcPct val="150000"/>
              </a:lnSpc>
              <a:spcBef>
                <a:spcPts val="600"/>
              </a:spcBef>
              <a:spcAft>
                <a:spcPts val="1800"/>
              </a:spcAft>
            </a:pPr>
            <a:r>
              <a:rPr lang="en-US" dirty="0">
                <a:latin typeface="Calibri" panose="020F0502020204030204" pitchFamily="34" charset="0"/>
              </a:rPr>
              <a:t>Consultation is the key to successful implementation of federal equitable service requirements.</a:t>
            </a:r>
          </a:p>
          <a:p>
            <a:pPr>
              <a:lnSpc>
                <a:spcPct val="150000"/>
              </a:lnSpc>
              <a:spcBef>
                <a:spcPts val="600"/>
              </a:spcBef>
              <a:spcAft>
                <a:spcPts val="1800"/>
              </a:spcAft>
            </a:pPr>
            <a:r>
              <a:rPr lang="en-US" dirty="0">
                <a:latin typeface="Calibri" panose="020F0502020204030204" pitchFamily="34" charset="0"/>
              </a:rPr>
              <a:t>Begins in the Spring prior to the upcoming school year.</a:t>
            </a:r>
          </a:p>
          <a:p>
            <a:pPr>
              <a:lnSpc>
                <a:spcPct val="150000"/>
              </a:lnSpc>
              <a:spcBef>
                <a:spcPts val="600"/>
              </a:spcBef>
              <a:spcAft>
                <a:spcPts val="1800"/>
              </a:spcAft>
            </a:pPr>
            <a:r>
              <a:rPr lang="en-US" dirty="0">
                <a:latin typeface="Calibri" panose="020F0502020204030204" pitchFamily="34" charset="0"/>
              </a:rPr>
              <a:t>The goal of consultation is agreement between the local education agency and nonpublic school officials on how to provide equitable and effective programs for eligible nonpublic school children.</a:t>
            </a:r>
          </a:p>
        </p:txBody>
      </p:sp>
      <p:sp>
        <p:nvSpPr>
          <p:cNvPr id="4" name="Slide Number Placeholder 3">
            <a:extLst>
              <a:ext uri="{FF2B5EF4-FFF2-40B4-BE49-F238E27FC236}">
                <a16:creationId xmlns:a16="http://schemas.microsoft.com/office/drawing/2014/main" id="{FA0C6D28-4E80-4D2D-98BC-2D2D6D2CFD28}"/>
              </a:ext>
            </a:extLst>
          </p:cNvPr>
          <p:cNvSpPr>
            <a:spLocks noGrp="1"/>
          </p:cNvSpPr>
          <p:nvPr>
            <p:ph type="sldNum" sz="quarter" idx="12"/>
          </p:nvPr>
        </p:nvSpPr>
        <p:spPr/>
        <p:txBody>
          <a:bodyPr/>
          <a:lstStyle/>
          <a:p>
            <a:fld id="{CD5C70A5-9411-4B11-A0DB-D49D3D849901}" type="slidenum">
              <a:rPr lang="en-US" smtClean="0"/>
              <a:pPr/>
              <a:t>8</a:t>
            </a:fld>
            <a:endParaRPr lang="en-US" dirty="0"/>
          </a:p>
        </p:txBody>
      </p:sp>
    </p:spTree>
    <p:extLst>
      <p:ext uri="{BB962C8B-B14F-4D97-AF65-F5344CB8AC3E}">
        <p14:creationId xmlns:p14="http://schemas.microsoft.com/office/powerpoint/2010/main" val="1352779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64EDA-43EA-4A3D-89BB-CABA864722EA}"/>
              </a:ext>
            </a:extLst>
          </p:cNvPr>
          <p:cNvSpPr>
            <a:spLocks noGrp="1"/>
          </p:cNvSpPr>
          <p:nvPr>
            <p:ph type="title"/>
          </p:nvPr>
        </p:nvSpPr>
        <p:spPr/>
        <p:txBody>
          <a:bodyPr>
            <a:normAutofit/>
          </a:bodyPr>
          <a:lstStyle/>
          <a:p>
            <a:pPr algn="ctr"/>
            <a:r>
              <a:rPr lang="en-US" sz="4000" b="1" dirty="0">
                <a:latin typeface="Calibri" panose="020F0502020204030204" pitchFamily="34" charset="0"/>
                <a:cs typeface="Calibri" panose="020F0502020204030204" pitchFamily="34" charset="0"/>
              </a:rPr>
              <a:t>ESEA Consultation Toolkit</a:t>
            </a:r>
          </a:p>
        </p:txBody>
      </p:sp>
      <p:sp>
        <p:nvSpPr>
          <p:cNvPr id="3" name="Content Placeholder 2">
            <a:extLst>
              <a:ext uri="{FF2B5EF4-FFF2-40B4-BE49-F238E27FC236}">
                <a16:creationId xmlns:a16="http://schemas.microsoft.com/office/drawing/2014/main" id="{35752FDB-9B7F-48BB-82C2-260197E506C2}"/>
              </a:ext>
            </a:extLst>
          </p:cNvPr>
          <p:cNvSpPr>
            <a:spLocks noGrp="1"/>
          </p:cNvSpPr>
          <p:nvPr>
            <p:ph idx="1"/>
          </p:nvPr>
        </p:nvSpPr>
        <p:spPr/>
        <p:txBody>
          <a:bodyPr/>
          <a:lstStyle/>
          <a:p>
            <a:pPr marL="0" indent="0">
              <a:spcAft>
                <a:spcPts val="2400"/>
              </a:spcAft>
              <a:buNone/>
            </a:pPr>
            <a:r>
              <a:rPr lang="en-US" dirty="0"/>
              <a:t>Every form referenced in this workshop is posted on the link below</a:t>
            </a:r>
          </a:p>
          <a:p>
            <a:pPr marL="0" indent="0">
              <a:buNone/>
            </a:pPr>
            <a:r>
              <a:rPr lang="en-US" dirty="0">
                <a:hlinkClick r:id="rId3"/>
              </a:rPr>
              <a:t>ESEA Nonpublic Consultation Toolkit</a:t>
            </a:r>
            <a:endParaRPr lang="en-US" dirty="0"/>
          </a:p>
        </p:txBody>
      </p:sp>
      <p:sp>
        <p:nvSpPr>
          <p:cNvPr id="4" name="Slide Number Placeholder 3">
            <a:extLst>
              <a:ext uri="{FF2B5EF4-FFF2-40B4-BE49-F238E27FC236}">
                <a16:creationId xmlns:a16="http://schemas.microsoft.com/office/drawing/2014/main" id="{B02601FA-1513-49CD-A87A-5B09EEA361B9}"/>
              </a:ext>
            </a:extLst>
          </p:cNvPr>
          <p:cNvSpPr>
            <a:spLocks noGrp="1"/>
          </p:cNvSpPr>
          <p:nvPr>
            <p:ph type="sldNum" sz="quarter" idx="12"/>
          </p:nvPr>
        </p:nvSpPr>
        <p:spPr/>
        <p:txBody>
          <a:bodyPr/>
          <a:lstStyle/>
          <a:p>
            <a:fld id="{CD5C70A5-9411-4B11-A0DB-D49D3D849901}" type="slidenum">
              <a:rPr lang="en-US" smtClean="0"/>
              <a:pPr/>
              <a:t>9</a:t>
            </a:fld>
            <a:endParaRPr lang="en-US" dirty="0"/>
          </a:p>
        </p:txBody>
      </p:sp>
    </p:spTree>
    <p:extLst>
      <p:ext uri="{BB962C8B-B14F-4D97-AF65-F5344CB8AC3E}">
        <p14:creationId xmlns:p14="http://schemas.microsoft.com/office/powerpoint/2010/main" val="2952500430"/>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D8D8D8"/>
      </a:lt2>
      <a:accent1>
        <a:srgbClr val="5B9BD5"/>
      </a:accent1>
      <a:accent2>
        <a:srgbClr val="4472C4"/>
      </a:accent2>
      <a:accent3>
        <a:srgbClr val="A5A5A5"/>
      </a:accent3>
      <a:accent4>
        <a:srgbClr val="FFC000"/>
      </a:accent4>
      <a:accent5>
        <a:srgbClr val="4472C4"/>
      </a:accent5>
      <a:accent6>
        <a:srgbClr val="7F6000"/>
      </a:accent6>
      <a:hlink>
        <a:srgbClr val="00007F"/>
      </a:hlink>
      <a:folHlink>
        <a:srgbClr val="1F3864"/>
      </a:folHlink>
    </a:clrScheme>
    <a:fontScheme name="Custom 1">
      <a:majorFont>
        <a:latin typeface="Bell MT"/>
        <a:ea typeface=""/>
        <a:cs typeface=""/>
      </a:majorFont>
      <a:minorFont>
        <a:latin typeface="Bell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9908</TotalTime>
  <Words>2340</Words>
  <Application>Microsoft Office PowerPoint</Application>
  <PresentationFormat>Widescreen</PresentationFormat>
  <Paragraphs>249</Paragraphs>
  <Slides>34</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Bell MT</vt:lpstr>
      <vt:lpstr>Calibri</vt:lpstr>
      <vt:lpstr>Office Theme</vt:lpstr>
      <vt:lpstr>New Jersey  Department of Education</vt:lpstr>
      <vt:lpstr>Mission</vt:lpstr>
      <vt:lpstr>Agenda</vt:lpstr>
      <vt:lpstr>NJDOE (SEA) Responsibilities Overview</vt:lpstr>
      <vt:lpstr>LEA Responsibilities Overview</vt:lpstr>
      <vt:lpstr>Nonpublic School Responsibilities Overview</vt:lpstr>
      <vt:lpstr>Consultation Topic Required Topics</vt:lpstr>
      <vt:lpstr>Consultation</vt:lpstr>
      <vt:lpstr>ESEA Consultation Toolkit</vt:lpstr>
      <vt:lpstr>Consultation  Outreach (1 of 3)</vt:lpstr>
      <vt:lpstr>Consultation  Outreach (2 of 3)</vt:lpstr>
      <vt:lpstr>Consultation  Outreach (3 of 3)</vt:lpstr>
      <vt:lpstr>Consultation  Outreach (Title I- Specific) (1 of 4)</vt:lpstr>
      <vt:lpstr>Consultation  Outreach (Title I- Specific) (2 of 4)</vt:lpstr>
      <vt:lpstr>Consultation  Outreach (Title I- Specific) (3 of 4)</vt:lpstr>
      <vt:lpstr>Consultation  Outreach (Title I- Specific) (4 of 4)</vt:lpstr>
      <vt:lpstr>Consultation Outreach: Deadlines</vt:lpstr>
      <vt:lpstr>Consultation Outreach: Non-Responsive Schools </vt:lpstr>
      <vt:lpstr>Consultation  Required Topics</vt:lpstr>
      <vt:lpstr>Consultation Required Topic: Services to be Provided</vt:lpstr>
      <vt:lpstr>Consultation Topic  Required Topic: Needs Assessment</vt:lpstr>
      <vt:lpstr>Consultation Topic Required Topic: Size and Scope of Services</vt:lpstr>
      <vt:lpstr>Consultation  Required Topic: Service Delivery (1 of 2)</vt:lpstr>
      <vt:lpstr>Consultation  Required Topic: Service Delivery (2 of 2)</vt:lpstr>
      <vt:lpstr>Consultation Required Topic: Coordination of ESEA Funds (1 of 2)</vt:lpstr>
      <vt:lpstr>Consultation Topic Required Topic: Coordination of ESEA Funds (2 of 2)</vt:lpstr>
      <vt:lpstr>Consultation  Required Topic: Transferability (1 of 2)</vt:lpstr>
      <vt:lpstr>Consultation Required Topic: Transferability (2 of 2)</vt:lpstr>
      <vt:lpstr>Consultation Required Topic: Pooling (1 of 2)</vt:lpstr>
      <vt:lpstr>Consultation Required Topic: Pooling (2 of 2)</vt:lpstr>
      <vt:lpstr>Consultation  Considerations: Obligation of Funds (1 of 2)</vt:lpstr>
      <vt:lpstr>Consultation  Considerations: Obligation of Funds (2 of 2)</vt:lpstr>
      <vt:lpstr>Consultation  Considerations: Carryover Funds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ESEA Consultation Requirements for the Provision of Nonpublic Equitable Services</dc:title>
  <dc:creator>Balogun, Itunu</dc:creator>
  <cp:lastModifiedBy>Leech, Melissa</cp:lastModifiedBy>
  <cp:revision>244</cp:revision>
  <cp:lastPrinted>2020-03-09T19:18:39Z</cp:lastPrinted>
  <dcterms:created xsi:type="dcterms:W3CDTF">2018-04-03T20:47:51Z</dcterms:created>
  <dcterms:modified xsi:type="dcterms:W3CDTF">2023-04-12T19:30:14Z</dcterms:modified>
</cp:coreProperties>
</file>